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sldIdLst>
    <p:sldId id="279" r:id="rId2"/>
    <p:sldId id="266" r:id="rId3"/>
    <p:sldId id="280" r:id="rId4"/>
    <p:sldId id="281" r:id="rId5"/>
    <p:sldId id="267" r:id="rId6"/>
    <p:sldId id="268" r:id="rId7"/>
    <p:sldId id="270" r:id="rId8"/>
    <p:sldId id="271" r:id="rId9"/>
    <p:sldId id="272" r:id="rId10"/>
    <p:sldId id="273" r:id="rId11"/>
    <p:sldId id="282" r:id="rId12"/>
    <p:sldId id="274" r:id="rId13"/>
    <p:sldId id="275" r:id="rId14"/>
    <p:sldId id="276" r:id="rId15"/>
    <p:sldId id="278" r:id="rId16"/>
    <p:sldId id="283" r:id="rId17"/>
    <p:sldId id="277" r:id="rId18"/>
    <p:sldId id="258" r:id="rId19"/>
    <p:sldId id="264" r:id="rId20"/>
    <p:sldId id="265" r:id="rId21"/>
    <p:sldId id="259" r:id="rId22"/>
    <p:sldId id="306" r:id="rId23"/>
    <p:sldId id="260" r:id="rId24"/>
    <p:sldId id="261" r:id="rId25"/>
    <p:sldId id="262"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7"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91" autoAdjust="0"/>
    <p:restoredTop sz="94660"/>
  </p:normalViewPr>
  <p:slideViewPr>
    <p:cSldViewPr snapToGrid="0">
      <p:cViewPr varScale="1">
        <p:scale>
          <a:sx n="72" d="100"/>
          <a:sy n="72" d="100"/>
        </p:scale>
        <p:origin x="58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9457A7-D318-4E1F-934B-E5706C56ECC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8361FE8-0198-43CA-B4A6-4C187C74FA46}">
      <dgm:prSet/>
      <dgm:spPr/>
      <dgm:t>
        <a:bodyPr/>
        <a:lstStyle/>
        <a:p>
          <a:r>
            <a:rPr lang="es-419" b="1" u="sng" dirty="0"/>
            <a:t>NEWTON: </a:t>
          </a:r>
          <a:r>
            <a:rPr lang="es-419" dirty="0"/>
            <a:t>Intento superar lo mecánico y lo teológico uniéndolo en una nueva teoría, la aplicación del método científico al conocimiento del mundo impulso el desarrollo de la física como ciencia principal y la tecnología como instrumento de progreso a través de la </a:t>
          </a:r>
          <a:r>
            <a:rPr lang="es-419" b="1" u="sng" dirty="0"/>
            <a:t>explotación de la naturaleza</a:t>
          </a:r>
          <a:r>
            <a:rPr lang="es-419" dirty="0"/>
            <a:t>.</a:t>
          </a:r>
          <a:endParaRPr lang="en-US" dirty="0"/>
        </a:p>
      </dgm:t>
    </dgm:pt>
    <dgm:pt modelId="{5DFA0E78-3E8A-45CC-8734-9269011A036E}" type="parTrans" cxnId="{3F822C74-8200-47C3-8B22-5E2F4D6553B5}">
      <dgm:prSet/>
      <dgm:spPr/>
      <dgm:t>
        <a:bodyPr/>
        <a:lstStyle/>
        <a:p>
          <a:endParaRPr lang="en-US"/>
        </a:p>
      </dgm:t>
    </dgm:pt>
    <dgm:pt modelId="{7ADF4680-7FF7-488B-8E71-70F08ED99B4D}" type="sibTrans" cxnId="{3F822C74-8200-47C3-8B22-5E2F4D6553B5}">
      <dgm:prSet/>
      <dgm:spPr/>
      <dgm:t>
        <a:bodyPr/>
        <a:lstStyle/>
        <a:p>
          <a:endParaRPr lang="en-US"/>
        </a:p>
      </dgm:t>
    </dgm:pt>
    <dgm:pt modelId="{F13E3AA0-2DA8-4EA6-B11C-7693E0FF1BC9}">
      <dgm:prSet/>
      <dgm:spPr/>
      <dgm:t>
        <a:bodyPr/>
        <a:lstStyle/>
        <a:p>
          <a:r>
            <a:rPr lang="es-419" b="1" u="sng"/>
            <a:t>KANT: </a:t>
          </a:r>
          <a:r>
            <a:rPr lang="es-419"/>
            <a:t>Siglo XVII, siembra las bases del </a:t>
          </a:r>
          <a:r>
            <a:rPr lang="es-419" b="1" u="sng"/>
            <a:t>RACIONALISMO</a:t>
          </a:r>
          <a:r>
            <a:rPr lang="es-419"/>
            <a:t>, que establece las obligaciones del hombre para con la naturaleza a partir de valores extrínsecos, es decir, en función de la utilidad. </a:t>
          </a:r>
          <a:endParaRPr lang="en-US"/>
        </a:p>
      </dgm:t>
    </dgm:pt>
    <dgm:pt modelId="{6C1CF873-E408-4832-94CD-CCABA1770FF9}" type="parTrans" cxnId="{9F1E1A63-BCC6-4D95-B11C-AAC020ABD2D1}">
      <dgm:prSet/>
      <dgm:spPr/>
      <dgm:t>
        <a:bodyPr/>
        <a:lstStyle/>
        <a:p>
          <a:endParaRPr lang="en-US"/>
        </a:p>
      </dgm:t>
    </dgm:pt>
    <dgm:pt modelId="{42E341E6-E83B-4F43-8E0B-A0D84711ADAC}" type="sibTrans" cxnId="{9F1E1A63-BCC6-4D95-B11C-AAC020ABD2D1}">
      <dgm:prSet/>
      <dgm:spPr/>
      <dgm:t>
        <a:bodyPr/>
        <a:lstStyle/>
        <a:p>
          <a:endParaRPr lang="en-US"/>
        </a:p>
      </dgm:t>
    </dgm:pt>
    <dgm:pt modelId="{DE469501-3318-44E9-A737-6A64F3EB6BFE}">
      <dgm:prSet/>
      <dgm:spPr/>
      <dgm:t>
        <a:bodyPr/>
        <a:lstStyle/>
        <a:p>
          <a:r>
            <a:rPr lang="es-419" b="1" u="sng"/>
            <a:t>Utilitarismo</a:t>
          </a:r>
          <a:r>
            <a:rPr lang="es-419"/>
            <a:t> como medio para alcanzar la felicidad de la sociedad en su conjunto.</a:t>
          </a:r>
          <a:endParaRPr lang="en-US"/>
        </a:p>
      </dgm:t>
    </dgm:pt>
    <dgm:pt modelId="{7EEE3207-09BC-4C95-B491-EA8E476CBB27}" type="parTrans" cxnId="{1CE96516-EAE0-40BA-AC74-24126B797CFD}">
      <dgm:prSet/>
      <dgm:spPr/>
      <dgm:t>
        <a:bodyPr/>
        <a:lstStyle/>
        <a:p>
          <a:endParaRPr lang="en-US"/>
        </a:p>
      </dgm:t>
    </dgm:pt>
    <dgm:pt modelId="{E3DC536E-A677-47FE-BBDD-A9D4D43C2A4F}" type="sibTrans" cxnId="{1CE96516-EAE0-40BA-AC74-24126B797CFD}">
      <dgm:prSet/>
      <dgm:spPr/>
      <dgm:t>
        <a:bodyPr/>
        <a:lstStyle/>
        <a:p>
          <a:endParaRPr lang="en-US"/>
        </a:p>
      </dgm:t>
    </dgm:pt>
    <dgm:pt modelId="{811EC6F2-66D3-46A0-91CD-43F2DFE84395}" type="pres">
      <dgm:prSet presAssocID="{039457A7-D318-4E1F-934B-E5706C56ECC3}" presName="linear" presStyleCnt="0">
        <dgm:presLayoutVars>
          <dgm:animLvl val="lvl"/>
          <dgm:resizeHandles val="exact"/>
        </dgm:presLayoutVars>
      </dgm:prSet>
      <dgm:spPr/>
    </dgm:pt>
    <dgm:pt modelId="{F1DCB31F-93AF-4ABB-B31B-929043CAC161}" type="pres">
      <dgm:prSet presAssocID="{A8361FE8-0198-43CA-B4A6-4C187C74FA46}" presName="parentText" presStyleLbl="node1" presStyleIdx="0" presStyleCnt="3">
        <dgm:presLayoutVars>
          <dgm:chMax val="0"/>
          <dgm:bulletEnabled val="1"/>
        </dgm:presLayoutVars>
      </dgm:prSet>
      <dgm:spPr/>
    </dgm:pt>
    <dgm:pt modelId="{82E3F6F3-22F0-4507-8DAF-5CFD48604909}" type="pres">
      <dgm:prSet presAssocID="{7ADF4680-7FF7-488B-8E71-70F08ED99B4D}" presName="spacer" presStyleCnt="0"/>
      <dgm:spPr/>
    </dgm:pt>
    <dgm:pt modelId="{6F71DB54-21EF-4AA9-81A2-AC70DCFBED88}" type="pres">
      <dgm:prSet presAssocID="{F13E3AA0-2DA8-4EA6-B11C-7693E0FF1BC9}" presName="parentText" presStyleLbl="node1" presStyleIdx="1" presStyleCnt="3">
        <dgm:presLayoutVars>
          <dgm:chMax val="0"/>
          <dgm:bulletEnabled val="1"/>
        </dgm:presLayoutVars>
      </dgm:prSet>
      <dgm:spPr/>
    </dgm:pt>
    <dgm:pt modelId="{FC03EFD9-C911-402C-8725-1C4C0915765B}" type="pres">
      <dgm:prSet presAssocID="{42E341E6-E83B-4F43-8E0B-A0D84711ADAC}" presName="spacer" presStyleCnt="0"/>
      <dgm:spPr/>
    </dgm:pt>
    <dgm:pt modelId="{A10D3E66-6F24-4854-8529-F76AA7110DDE}" type="pres">
      <dgm:prSet presAssocID="{DE469501-3318-44E9-A737-6A64F3EB6BFE}" presName="parentText" presStyleLbl="node1" presStyleIdx="2" presStyleCnt="3">
        <dgm:presLayoutVars>
          <dgm:chMax val="0"/>
          <dgm:bulletEnabled val="1"/>
        </dgm:presLayoutVars>
      </dgm:prSet>
      <dgm:spPr/>
    </dgm:pt>
  </dgm:ptLst>
  <dgm:cxnLst>
    <dgm:cxn modelId="{1CE96516-EAE0-40BA-AC74-24126B797CFD}" srcId="{039457A7-D318-4E1F-934B-E5706C56ECC3}" destId="{DE469501-3318-44E9-A737-6A64F3EB6BFE}" srcOrd="2" destOrd="0" parTransId="{7EEE3207-09BC-4C95-B491-EA8E476CBB27}" sibTransId="{E3DC536E-A677-47FE-BBDD-A9D4D43C2A4F}"/>
    <dgm:cxn modelId="{9F1E1A63-BCC6-4D95-B11C-AAC020ABD2D1}" srcId="{039457A7-D318-4E1F-934B-E5706C56ECC3}" destId="{F13E3AA0-2DA8-4EA6-B11C-7693E0FF1BC9}" srcOrd="1" destOrd="0" parTransId="{6C1CF873-E408-4832-94CD-CCABA1770FF9}" sibTransId="{42E341E6-E83B-4F43-8E0B-A0D84711ADAC}"/>
    <dgm:cxn modelId="{3F822C74-8200-47C3-8B22-5E2F4D6553B5}" srcId="{039457A7-D318-4E1F-934B-E5706C56ECC3}" destId="{A8361FE8-0198-43CA-B4A6-4C187C74FA46}" srcOrd="0" destOrd="0" parTransId="{5DFA0E78-3E8A-45CC-8734-9269011A036E}" sibTransId="{7ADF4680-7FF7-488B-8E71-70F08ED99B4D}"/>
    <dgm:cxn modelId="{E4CCA059-367F-4666-AF4D-B8D86626FC4E}" type="presOf" srcId="{A8361FE8-0198-43CA-B4A6-4C187C74FA46}" destId="{F1DCB31F-93AF-4ABB-B31B-929043CAC161}" srcOrd="0" destOrd="0" presId="urn:microsoft.com/office/officeart/2005/8/layout/vList2"/>
    <dgm:cxn modelId="{BBC098A4-F682-4100-9A02-FB1FAE4F3560}" type="presOf" srcId="{039457A7-D318-4E1F-934B-E5706C56ECC3}" destId="{811EC6F2-66D3-46A0-91CD-43F2DFE84395}" srcOrd="0" destOrd="0" presId="urn:microsoft.com/office/officeart/2005/8/layout/vList2"/>
    <dgm:cxn modelId="{AD983FE6-08AA-4232-898C-5117DD423ED6}" type="presOf" srcId="{F13E3AA0-2DA8-4EA6-B11C-7693E0FF1BC9}" destId="{6F71DB54-21EF-4AA9-81A2-AC70DCFBED88}" srcOrd="0" destOrd="0" presId="urn:microsoft.com/office/officeart/2005/8/layout/vList2"/>
    <dgm:cxn modelId="{ED1241E9-A453-468C-B4DE-F6B123C23638}" type="presOf" srcId="{DE469501-3318-44E9-A737-6A64F3EB6BFE}" destId="{A10D3E66-6F24-4854-8529-F76AA7110DDE}" srcOrd="0" destOrd="0" presId="urn:microsoft.com/office/officeart/2005/8/layout/vList2"/>
    <dgm:cxn modelId="{D0944CF8-3569-47CE-BC3A-105DC8EC45BD}" type="presParOf" srcId="{811EC6F2-66D3-46A0-91CD-43F2DFE84395}" destId="{F1DCB31F-93AF-4ABB-B31B-929043CAC161}" srcOrd="0" destOrd="0" presId="urn:microsoft.com/office/officeart/2005/8/layout/vList2"/>
    <dgm:cxn modelId="{E19B96EC-7F50-4B15-8830-CABC47C31D36}" type="presParOf" srcId="{811EC6F2-66D3-46A0-91CD-43F2DFE84395}" destId="{82E3F6F3-22F0-4507-8DAF-5CFD48604909}" srcOrd="1" destOrd="0" presId="urn:microsoft.com/office/officeart/2005/8/layout/vList2"/>
    <dgm:cxn modelId="{87A1654D-9CFE-4964-BC81-D9CE562DCEF3}" type="presParOf" srcId="{811EC6F2-66D3-46A0-91CD-43F2DFE84395}" destId="{6F71DB54-21EF-4AA9-81A2-AC70DCFBED88}" srcOrd="2" destOrd="0" presId="urn:microsoft.com/office/officeart/2005/8/layout/vList2"/>
    <dgm:cxn modelId="{1E512FFD-5393-4849-9077-98922AB8DE32}" type="presParOf" srcId="{811EC6F2-66D3-46A0-91CD-43F2DFE84395}" destId="{FC03EFD9-C911-402C-8725-1C4C0915765B}" srcOrd="3" destOrd="0" presId="urn:microsoft.com/office/officeart/2005/8/layout/vList2"/>
    <dgm:cxn modelId="{3989E8A9-929E-47A5-8E02-F3F29D5B30B1}" type="presParOf" srcId="{811EC6F2-66D3-46A0-91CD-43F2DFE84395}" destId="{A10D3E66-6F24-4854-8529-F76AA7110DD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ED6A45-EE32-4CC0-855A-83F923C4128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B490127-93D6-40ED-AF8F-22A067CEE727}">
      <dgm:prSet/>
      <dgm:spPr/>
      <dgm:t>
        <a:bodyPr/>
        <a:lstStyle/>
        <a:p>
          <a:r>
            <a:rPr lang="es-419"/>
            <a:t>ENTRE AMBOS EXTREMOS QUEDAN CONTENIDAS TODAS LAS POSTURAS POSIBLES;</a:t>
          </a:r>
          <a:endParaRPr lang="en-US"/>
        </a:p>
      </dgm:t>
    </dgm:pt>
    <dgm:pt modelId="{53D903AC-7002-4EB5-9426-B8804648A9F9}" type="parTrans" cxnId="{955565BF-FBA0-4092-8761-1714357E02E2}">
      <dgm:prSet/>
      <dgm:spPr/>
      <dgm:t>
        <a:bodyPr/>
        <a:lstStyle/>
        <a:p>
          <a:endParaRPr lang="en-US"/>
        </a:p>
      </dgm:t>
    </dgm:pt>
    <dgm:pt modelId="{C311358A-8218-4CCD-96B8-8E4AB35B7E67}" type="sibTrans" cxnId="{955565BF-FBA0-4092-8761-1714357E02E2}">
      <dgm:prSet/>
      <dgm:spPr/>
      <dgm:t>
        <a:bodyPr/>
        <a:lstStyle/>
        <a:p>
          <a:endParaRPr lang="en-US"/>
        </a:p>
      </dgm:t>
    </dgm:pt>
    <dgm:pt modelId="{DE9E4279-7AD0-4527-8C2D-9E2B7853A84A}">
      <dgm:prSet/>
      <dgm:spPr/>
      <dgm:t>
        <a:bodyPr/>
        <a:lstStyle/>
        <a:p>
          <a:r>
            <a:rPr lang="es-419" dirty="0"/>
            <a:t>Desde la postura que observa la naturaleza a través de una visión meramente utilitarista en la que el ser humano es el ser supremo</a:t>
          </a:r>
          <a:endParaRPr lang="en-US" dirty="0"/>
        </a:p>
      </dgm:t>
    </dgm:pt>
    <dgm:pt modelId="{244CD0FA-AB69-4106-9096-06F1C182A8F8}" type="parTrans" cxnId="{7793C4A2-30DA-450E-AB1A-F04F8D18ACC1}">
      <dgm:prSet/>
      <dgm:spPr/>
      <dgm:t>
        <a:bodyPr/>
        <a:lstStyle/>
        <a:p>
          <a:endParaRPr lang="en-US"/>
        </a:p>
      </dgm:t>
    </dgm:pt>
    <dgm:pt modelId="{19DFBE13-8976-4312-AE4F-FEF71F7EF194}" type="sibTrans" cxnId="{7793C4A2-30DA-450E-AB1A-F04F8D18ACC1}">
      <dgm:prSet/>
      <dgm:spPr/>
      <dgm:t>
        <a:bodyPr/>
        <a:lstStyle/>
        <a:p>
          <a:endParaRPr lang="en-US"/>
        </a:p>
      </dgm:t>
    </dgm:pt>
    <dgm:pt modelId="{35BF5929-7FC4-4CFC-B2D6-679527F8EDAC}">
      <dgm:prSet/>
      <dgm:spPr/>
      <dgm:t>
        <a:bodyPr/>
        <a:lstStyle/>
        <a:p>
          <a:r>
            <a:rPr lang="es-419" dirty="0"/>
            <a:t>A la que concede todo el valor al sistema biótico planetario, difumando al ser humano entre millones de especies.</a:t>
          </a:r>
          <a:endParaRPr lang="en-US" dirty="0"/>
        </a:p>
      </dgm:t>
    </dgm:pt>
    <dgm:pt modelId="{AFEDA7B6-89A1-466A-A529-B444D23AA7B5}" type="parTrans" cxnId="{4FA45062-F576-4514-861B-A4AFB339B011}">
      <dgm:prSet/>
      <dgm:spPr/>
      <dgm:t>
        <a:bodyPr/>
        <a:lstStyle/>
        <a:p>
          <a:endParaRPr lang="en-US"/>
        </a:p>
      </dgm:t>
    </dgm:pt>
    <dgm:pt modelId="{46318AD4-F068-4291-9B7E-6CE673589FC2}" type="sibTrans" cxnId="{4FA45062-F576-4514-861B-A4AFB339B011}">
      <dgm:prSet/>
      <dgm:spPr/>
      <dgm:t>
        <a:bodyPr/>
        <a:lstStyle/>
        <a:p>
          <a:endParaRPr lang="en-US"/>
        </a:p>
      </dgm:t>
    </dgm:pt>
    <dgm:pt modelId="{F4C89DDC-7CD0-4E37-B80F-D7B49C8BB11A}" type="pres">
      <dgm:prSet presAssocID="{AEED6A45-EE32-4CC0-855A-83F923C41286}" presName="linear" presStyleCnt="0">
        <dgm:presLayoutVars>
          <dgm:animLvl val="lvl"/>
          <dgm:resizeHandles val="exact"/>
        </dgm:presLayoutVars>
      </dgm:prSet>
      <dgm:spPr/>
    </dgm:pt>
    <dgm:pt modelId="{6DBD371E-64A2-468E-AF05-D7D70224B439}" type="pres">
      <dgm:prSet presAssocID="{7B490127-93D6-40ED-AF8F-22A067CEE727}" presName="parentText" presStyleLbl="node1" presStyleIdx="0" presStyleCnt="1">
        <dgm:presLayoutVars>
          <dgm:chMax val="0"/>
          <dgm:bulletEnabled val="1"/>
        </dgm:presLayoutVars>
      </dgm:prSet>
      <dgm:spPr/>
    </dgm:pt>
    <dgm:pt modelId="{9DCD04A1-78B1-4F6D-9C34-33E01DE1C671}" type="pres">
      <dgm:prSet presAssocID="{7B490127-93D6-40ED-AF8F-22A067CEE727}" presName="childText" presStyleLbl="revTx" presStyleIdx="0" presStyleCnt="1">
        <dgm:presLayoutVars>
          <dgm:bulletEnabled val="1"/>
        </dgm:presLayoutVars>
      </dgm:prSet>
      <dgm:spPr/>
    </dgm:pt>
  </dgm:ptLst>
  <dgm:cxnLst>
    <dgm:cxn modelId="{6DE49F2A-D933-4C7C-BE3A-B87077A09D49}" type="presOf" srcId="{7B490127-93D6-40ED-AF8F-22A067CEE727}" destId="{6DBD371E-64A2-468E-AF05-D7D70224B439}" srcOrd="0" destOrd="0" presId="urn:microsoft.com/office/officeart/2005/8/layout/vList2"/>
    <dgm:cxn modelId="{4FA45062-F576-4514-861B-A4AFB339B011}" srcId="{7B490127-93D6-40ED-AF8F-22A067CEE727}" destId="{35BF5929-7FC4-4CFC-B2D6-679527F8EDAC}" srcOrd="1" destOrd="0" parTransId="{AFEDA7B6-89A1-466A-A529-B444D23AA7B5}" sibTransId="{46318AD4-F068-4291-9B7E-6CE673589FC2}"/>
    <dgm:cxn modelId="{55B95B4F-5477-4515-98DD-85EAD21BFDEF}" type="presOf" srcId="{35BF5929-7FC4-4CFC-B2D6-679527F8EDAC}" destId="{9DCD04A1-78B1-4F6D-9C34-33E01DE1C671}" srcOrd="0" destOrd="1" presId="urn:microsoft.com/office/officeart/2005/8/layout/vList2"/>
    <dgm:cxn modelId="{7793C4A2-30DA-450E-AB1A-F04F8D18ACC1}" srcId="{7B490127-93D6-40ED-AF8F-22A067CEE727}" destId="{DE9E4279-7AD0-4527-8C2D-9E2B7853A84A}" srcOrd="0" destOrd="0" parTransId="{244CD0FA-AB69-4106-9096-06F1C182A8F8}" sibTransId="{19DFBE13-8976-4312-AE4F-FEF71F7EF194}"/>
    <dgm:cxn modelId="{955565BF-FBA0-4092-8761-1714357E02E2}" srcId="{AEED6A45-EE32-4CC0-855A-83F923C41286}" destId="{7B490127-93D6-40ED-AF8F-22A067CEE727}" srcOrd="0" destOrd="0" parTransId="{53D903AC-7002-4EB5-9426-B8804648A9F9}" sibTransId="{C311358A-8218-4CCD-96B8-8E4AB35B7E67}"/>
    <dgm:cxn modelId="{90B198CE-5DB1-41CF-9FAA-C019DB695E58}" type="presOf" srcId="{DE9E4279-7AD0-4527-8C2D-9E2B7853A84A}" destId="{9DCD04A1-78B1-4F6D-9C34-33E01DE1C671}" srcOrd="0" destOrd="0" presId="urn:microsoft.com/office/officeart/2005/8/layout/vList2"/>
    <dgm:cxn modelId="{E3B0D4EA-9AFF-4D34-A0D4-A6AFA4D1996B}" type="presOf" srcId="{AEED6A45-EE32-4CC0-855A-83F923C41286}" destId="{F4C89DDC-7CD0-4E37-B80F-D7B49C8BB11A}" srcOrd="0" destOrd="0" presId="urn:microsoft.com/office/officeart/2005/8/layout/vList2"/>
    <dgm:cxn modelId="{C7E6E775-15AB-4444-9CB5-017FBB0B8CE8}" type="presParOf" srcId="{F4C89DDC-7CD0-4E37-B80F-D7B49C8BB11A}" destId="{6DBD371E-64A2-468E-AF05-D7D70224B439}" srcOrd="0" destOrd="0" presId="urn:microsoft.com/office/officeart/2005/8/layout/vList2"/>
    <dgm:cxn modelId="{406F38A3-9A5B-45AA-AFA1-99B847321A14}" type="presParOf" srcId="{F4C89DDC-7CD0-4E37-B80F-D7B49C8BB11A}" destId="{9DCD04A1-78B1-4F6D-9C34-33E01DE1C67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D69B11-6005-4306-9666-9904AEEFA606}"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48B1A7A-3FE0-4B63-B534-9B2F75557EDF}">
      <dgm:prSet/>
      <dgm:spPr/>
      <dgm:t>
        <a:bodyPr/>
        <a:lstStyle/>
        <a:p>
          <a:r>
            <a:rPr lang="es-419" b="1" u="sng"/>
            <a:t>ANTROPOCENTRISMO DEBIL: </a:t>
          </a:r>
          <a:r>
            <a:rPr lang="es-419"/>
            <a:t>(Simon – kahn)</a:t>
          </a:r>
          <a:endParaRPr lang="en-US"/>
        </a:p>
      </dgm:t>
    </dgm:pt>
    <dgm:pt modelId="{A3477956-C4AD-4A71-A5C2-577EDC4B603A}" type="parTrans" cxnId="{BD4D1535-EEF4-4DF1-92F8-64504D05D98B}">
      <dgm:prSet/>
      <dgm:spPr/>
      <dgm:t>
        <a:bodyPr/>
        <a:lstStyle/>
        <a:p>
          <a:endParaRPr lang="en-US"/>
        </a:p>
      </dgm:t>
    </dgm:pt>
    <dgm:pt modelId="{D97310FF-353D-430E-BDE8-057F174B7451}" type="sibTrans" cxnId="{BD4D1535-EEF4-4DF1-92F8-64504D05D98B}">
      <dgm:prSet/>
      <dgm:spPr/>
      <dgm:t>
        <a:bodyPr/>
        <a:lstStyle/>
        <a:p>
          <a:endParaRPr lang="en-US"/>
        </a:p>
      </dgm:t>
    </dgm:pt>
    <dgm:pt modelId="{4F2F2D21-11E8-4FD7-8A9B-2353E92EE845}">
      <dgm:prSet/>
      <dgm:spPr/>
      <dgm:t>
        <a:bodyPr/>
        <a:lstStyle/>
        <a:p>
          <a:r>
            <a:rPr lang="es-419"/>
            <a:t>La naturaleza esta completamente al servicio del ser humano, pero </a:t>
          </a:r>
          <a:r>
            <a:rPr lang="es-419" b="1" u="sng"/>
            <a:t>el hombre debe cuidarla</a:t>
          </a:r>
          <a:r>
            <a:rPr lang="es-419"/>
            <a:t>, ya que su destrucción solo significaría la imposibilidad de satisfacer sus intereses y necesidades.</a:t>
          </a:r>
          <a:endParaRPr lang="en-US"/>
        </a:p>
      </dgm:t>
    </dgm:pt>
    <dgm:pt modelId="{3C315DDE-45DC-41BC-B347-547D9D8103FA}" type="parTrans" cxnId="{8DCFC5DD-9FC2-48F3-BCB9-E7EA6A89BE6C}">
      <dgm:prSet/>
      <dgm:spPr/>
      <dgm:t>
        <a:bodyPr/>
        <a:lstStyle/>
        <a:p>
          <a:endParaRPr lang="en-US"/>
        </a:p>
      </dgm:t>
    </dgm:pt>
    <dgm:pt modelId="{528C32A5-55BD-484E-BC90-8EA85E948159}" type="sibTrans" cxnId="{8DCFC5DD-9FC2-48F3-BCB9-E7EA6A89BE6C}">
      <dgm:prSet/>
      <dgm:spPr/>
      <dgm:t>
        <a:bodyPr/>
        <a:lstStyle/>
        <a:p>
          <a:endParaRPr lang="en-US"/>
        </a:p>
      </dgm:t>
    </dgm:pt>
    <dgm:pt modelId="{209C2A63-677A-4959-B071-63281D2E90AD}">
      <dgm:prSet/>
      <dgm:spPr/>
      <dgm:t>
        <a:bodyPr/>
        <a:lstStyle/>
        <a:p>
          <a:r>
            <a:rPr lang="es-419"/>
            <a:t>El valor de la naturaleza y de cualquiera de sus elementos, sigue estando en función de las necesidades del hombre.</a:t>
          </a:r>
          <a:endParaRPr lang="en-US"/>
        </a:p>
      </dgm:t>
    </dgm:pt>
    <dgm:pt modelId="{DAFFCE0E-1BF9-4698-9C84-6BE8899DC6BC}" type="parTrans" cxnId="{530F6656-AF2D-45C1-A7B0-799B8A284CB0}">
      <dgm:prSet/>
      <dgm:spPr/>
      <dgm:t>
        <a:bodyPr/>
        <a:lstStyle/>
        <a:p>
          <a:endParaRPr lang="en-US"/>
        </a:p>
      </dgm:t>
    </dgm:pt>
    <dgm:pt modelId="{337502C8-802F-4E19-8F76-310A37A7C2C9}" type="sibTrans" cxnId="{530F6656-AF2D-45C1-A7B0-799B8A284CB0}">
      <dgm:prSet/>
      <dgm:spPr/>
      <dgm:t>
        <a:bodyPr/>
        <a:lstStyle/>
        <a:p>
          <a:endParaRPr lang="en-US"/>
        </a:p>
      </dgm:t>
    </dgm:pt>
    <dgm:pt modelId="{963CADE7-A17B-40C9-B242-82BA6FDF2CF4}">
      <dgm:prSet/>
      <dgm:spPr/>
      <dgm:t>
        <a:bodyPr/>
        <a:lstStyle/>
        <a:p>
          <a:r>
            <a:rPr lang="es-419"/>
            <a:t>Dentro de esta postura, se situan autores que suscriben el termino DESARROLLO SOSTENIBLE, Emerson, Mumford, etc.</a:t>
          </a:r>
          <a:endParaRPr lang="en-US"/>
        </a:p>
      </dgm:t>
    </dgm:pt>
    <dgm:pt modelId="{628ED5E2-899D-40CD-A6BC-04B85105601C}" type="parTrans" cxnId="{D12862EB-AB33-4DF2-B6E1-FA43CE3E2F74}">
      <dgm:prSet/>
      <dgm:spPr/>
      <dgm:t>
        <a:bodyPr/>
        <a:lstStyle/>
        <a:p>
          <a:endParaRPr lang="en-US"/>
        </a:p>
      </dgm:t>
    </dgm:pt>
    <dgm:pt modelId="{EE7C11EE-84D6-4CC3-9ADB-8A468107859B}" type="sibTrans" cxnId="{D12862EB-AB33-4DF2-B6E1-FA43CE3E2F74}">
      <dgm:prSet/>
      <dgm:spPr/>
      <dgm:t>
        <a:bodyPr/>
        <a:lstStyle/>
        <a:p>
          <a:endParaRPr lang="en-US"/>
        </a:p>
      </dgm:t>
    </dgm:pt>
    <dgm:pt modelId="{582229C1-B868-4D85-B408-52CDDCA47DE5}" type="pres">
      <dgm:prSet presAssocID="{49D69B11-6005-4306-9666-9904AEEFA606}" presName="vert0" presStyleCnt="0">
        <dgm:presLayoutVars>
          <dgm:dir/>
          <dgm:animOne val="branch"/>
          <dgm:animLvl val="lvl"/>
        </dgm:presLayoutVars>
      </dgm:prSet>
      <dgm:spPr/>
    </dgm:pt>
    <dgm:pt modelId="{070337CD-4644-4414-BC57-606005016069}" type="pres">
      <dgm:prSet presAssocID="{C48B1A7A-3FE0-4B63-B534-9B2F75557EDF}" presName="thickLine" presStyleLbl="alignNode1" presStyleIdx="0" presStyleCnt="4"/>
      <dgm:spPr/>
    </dgm:pt>
    <dgm:pt modelId="{9309665A-6653-4E10-A72B-C8B97B1A6DDE}" type="pres">
      <dgm:prSet presAssocID="{C48B1A7A-3FE0-4B63-B534-9B2F75557EDF}" presName="horz1" presStyleCnt="0"/>
      <dgm:spPr/>
    </dgm:pt>
    <dgm:pt modelId="{4B52FC66-CDE5-4ACB-83A4-69D55B392DEE}" type="pres">
      <dgm:prSet presAssocID="{C48B1A7A-3FE0-4B63-B534-9B2F75557EDF}" presName="tx1" presStyleLbl="revTx" presStyleIdx="0" presStyleCnt="4"/>
      <dgm:spPr/>
    </dgm:pt>
    <dgm:pt modelId="{19B8ECCD-DC34-4F4D-9431-EB0FEE75B0E4}" type="pres">
      <dgm:prSet presAssocID="{C48B1A7A-3FE0-4B63-B534-9B2F75557EDF}" presName="vert1" presStyleCnt="0"/>
      <dgm:spPr/>
    </dgm:pt>
    <dgm:pt modelId="{27EB53D8-5D6B-46E9-9F78-528B71775EE7}" type="pres">
      <dgm:prSet presAssocID="{4F2F2D21-11E8-4FD7-8A9B-2353E92EE845}" presName="thickLine" presStyleLbl="alignNode1" presStyleIdx="1" presStyleCnt="4"/>
      <dgm:spPr/>
    </dgm:pt>
    <dgm:pt modelId="{877A09EE-A33D-46F1-AE8F-80A5246C3F97}" type="pres">
      <dgm:prSet presAssocID="{4F2F2D21-11E8-4FD7-8A9B-2353E92EE845}" presName="horz1" presStyleCnt="0"/>
      <dgm:spPr/>
    </dgm:pt>
    <dgm:pt modelId="{9DD80E9F-E601-44D9-94F0-83F30EFC6827}" type="pres">
      <dgm:prSet presAssocID="{4F2F2D21-11E8-4FD7-8A9B-2353E92EE845}" presName="tx1" presStyleLbl="revTx" presStyleIdx="1" presStyleCnt="4"/>
      <dgm:spPr/>
    </dgm:pt>
    <dgm:pt modelId="{9378D7EA-5219-410E-B9C7-E436F38C2264}" type="pres">
      <dgm:prSet presAssocID="{4F2F2D21-11E8-4FD7-8A9B-2353E92EE845}" presName="vert1" presStyleCnt="0"/>
      <dgm:spPr/>
    </dgm:pt>
    <dgm:pt modelId="{681BA7D0-4307-453E-B387-5CFA80C5A485}" type="pres">
      <dgm:prSet presAssocID="{209C2A63-677A-4959-B071-63281D2E90AD}" presName="thickLine" presStyleLbl="alignNode1" presStyleIdx="2" presStyleCnt="4"/>
      <dgm:spPr/>
    </dgm:pt>
    <dgm:pt modelId="{D2E714F8-0F20-45C4-B58F-F4F7625DCFD1}" type="pres">
      <dgm:prSet presAssocID="{209C2A63-677A-4959-B071-63281D2E90AD}" presName="horz1" presStyleCnt="0"/>
      <dgm:spPr/>
    </dgm:pt>
    <dgm:pt modelId="{3F49F7AF-A806-4BEC-AC85-4A5BE6F65C3E}" type="pres">
      <dgm:prSet presAssocID="{209C2A63-677A-4959-B071-63281D2E90AD}" presName="tx1" presStyleLbl="revTx" presStyleIdx="2" presStyleCnt="4"/>
      <dgm:spPr/>
    </dgm:pt>
    <dgm:pt modelId="{602C6356-E6B5-4F8A-BFBA-66F6861AA4AC}" type="pres">
      <dgm:prSet presAssocID="{209C2A63-677A-4959-B071-63281D2E90AD}" presName="vert1" presStyleCnt="0"/>
      <dgm:spPr/>
    </dgm:pt>
    <dgm:pt modelId="{85333E51-78D4-47E3-BAFC-2D8A8C8492E4}" type="pres">
      <dgm:prSet presAssocID="{963CADE7-A17B-40C9-B242-82BA6FDF2CF4}" presName="thickLine" presStyleLbl="alignNode1" presStyleIdx="3" presStyleCnt="4"/>
      <dgm:spPr/>
    </dgm:pt>
    <dgm:pt modelId="{694CFA9C-7C29-4383-AC2F-81EB05759A8C}" type="pres">
      <dgm:prSet presAssocID="{963CADE7-A17B-40C9-B242-82BA6FDF2CF4}" presName="horz1" presStyleCnt="0"/>
      <dgm:spPr/>
    </dgm:pt>
    <dgm:pt modelId="{1EC516E7-492D-49F4-A851-9F20889F416F}" type="pres">
      <dgm:prSet presAssocID="{963CADE7-A17B-40C9-B242-82BA6FDF2CF4}" presName="tx1" presStyleLbl="revTx" presStyleIdx="3" presStyleCnt="4"/>
      <dgm:spPr/>
    </dgm:pt>
    <dgm:pt modelId="{463E7764-0EF6-4C30-9480-15D92744679A}" type="pres">
      <dgm:prSet presAssocID="{963CADE7-A17B-40C9-B242-82BA6FDF2CF4}" presName="vert1" presStyleCnt="0"/>
      <dgm:spPr/>
    </dgm:pt>
  </dgm:ptLst>
  <dgm:cxnLst>
    <dgm:cxn modelId="{98866814-9CE7-4C68-89AE-C6A4D4313F23}" type="presOf" srcId="{4F2F2D21-11E8-4FD7-8A9B-2353E92EE845}" destId="{9DD80E9F-E601-44D9-94F0-83F30EFC6827}" srcOrd="0" destOrd="0" presId="urn:microsoft.com/office/officeart/2008/layout/LinedList"/>
    <dgm:cxn modelId="{BD4D1535-EEF4-4DF1-92F8-64504D05D98B}" srcId="{49D69B11-6005-4306-9666-9904AEEFA606}" destId="{C48B1A7A-3FE0-4B63-B534-9B2F75557EDF}" srcOrd="0" destOrd="0" parTransId="{A3477956-C4AD-4A71-A5C2-577EDC4B603A}" sibTransId="{D97310FF-353D-430E-BDE8-057F174B7451}"/>
    <dgm:cxn modelId="{530F6656-AF2D-45C1-A7B0-799B8A284CB0}" srcId="{49D69B11-6005-4306-9666-9904AEEFA606}" destId="{209C2A63-677A-4959-B071-63281D2E90AD}" srcOrd="2" destOrd="0" parTransId="{DAFFCE0E-1BF9-4698-9C84-6BE8899DC6BC}" sibTransId="{337502C8-802F-4E19-8F76-310A37A7C2C9}"/>
    <dgm:cxn modelId="{BDED4C59-D90C-4E52-9AA2-685CA16F5A92}" type="presOf" srcId="{209C2A63-677A-4959-B071-63281D2E90AD}" destId="{3F49F7AF-A806-4BEC-AC85-4A5BE6F65C3E}" srcOrd="0" destOrd="0" presId="urn:microsoft.com/office/officeart/2008/layout/LinedList"/>
    <dgm:cxn modelId="{562E3E8D-6E3E-4D42-8B1B-EB5A8C83B2BE}" type="presOf" srcId="{963CADE7-A17B-40C9-B242-82BA6FDF2CF4}" destId="{1EC516E7-492D-49F4-A851-9F20889F416F}" srcOrd="0" destOrd="0" presId="urn:microsoft.com/office/officeart/2008/layout/LinedList"/>
    <dgm:cxn modelId="{28462D8F-9310-483E-8A3D-2B52703CF7D2}" type="presOf" srcId="{C48B1A7A-3FE0-4B63-B534-9B2F75557EDF}" destId="{4B52FC66-CDE5-4ACB-83A4-69D55B392DEE}" srcOrd="0" destOrd="0" presId="urn:microsoft.com/office/officeart/2008/layout/LinedList"/>
    <dgm:cxn modelId="{2CB7DFB7-D9F5-48E9-B2F5-6D129B2E58B4}" type="presOf" srcId="{49D69B11-6005-4306-9666-9904AEEFA606}" destId="{582229C1-B868-4D85-B408-52CDDCA47DE5}" srcOrd="0" destOrd="0" presId="urn:microsoft.com/office/officeart/2008/layout/LinedList"/>
    <dgm:cxn modelId="{8DCFC5DD-9FC2-48F3-BCB9-E7EA6A89BE6C}" srcId="{49D69B11-6005-4306-9666-9904AEEFA606}" destId="{4F2F2D21-11E8-4FD7-8A9B-2353E92EE845}" srcOrd="1" destOrd="0" parTransId="{3C315DDE-45DC-41BC-B347-547D9D8103FA}" sibTransId="{528C32A5-55BD-484E-BC90-8EA85E948159}"/>
    <dgm:cxn modelId="{D12862EB-AB33-4DF2-B6E1-FA43CE3E2F74}" srcId="{49D69B11-6005-4306-9666-9904AEEFA606}" destId="{963CADE7-A17B-40C9-B242-82BA6FDF2CF4}" srcOrd="3" destOrd="0" parTransId="{628ED5E2-899D-40CD-A6BC-04B85105601C}" sibTransId="{EE7C11EE-84D6-4CC3-9ADB-8A468107859B}"/>
    <dgm:cxn modelId="{EF909CA4-5EFD-442A-8260-293B444A04A3}" type="presParOf" srcId="{582229C1-B868-4D85-B408-52CDDCA47DE5}" destId="{070337CD-4644-4414-BC57-606005016069}" srcOrd="0" destOrd="0" presId="urn:microsoft.com/office/officeart/2008/layout/LinedList"/>
    <dgm:cxn modelId="{19B776D4-91B5-4990-BB2F-489C55DBFAAF}" type="presParOf" srcId="{582229C1-B868-4D85-B408-52CDDCA47DE5}" destId="{9309665A-6653-4E10-A72B-C8B97B1A6DDE}" srcOrd="1" destOrd="0" presId="urn:microsoft.com/office/officeart/2008/layout/LinedList"/>
    <dgm:cxn modelId="{4B5A95C3-6977-4EC4-ABF1-2F27543E4FAE}" type="presParOf" srcId="{9309665A-6653-4E10-A72B-C8B97B1A6DDE}" destId="{4B52FC66-CDE5-4ACB-83A4-69D55B392DEE}" srcOrd="0" destOrd="0" presId="urn:microsoft.com/office/officeart/2008/layout/LinedList"/>
    <dgm:cxn modelId="{6E160042-4126-4AF2-8A41-BE3B50DD0EB3}" type="presParOf" srcId="{9309665A-6653-4E10-A72B-C8B97B1A6DDE}" destId="{19B8ECCD-DC34-4F4D-9431-EB0FEE75B0E4}" srcOrd="1" destOrd="0" presId="urn:microsoft.com/office/officeart/2008/layout/LinedList"/>
    <dgm:cxn modelId="{31A97A62-9F6A-4DB7-8E30-9AB7D04517BE}" type="presParOf" srcId="{582229C1-B868-4D85-B408-52CDDCA47DE5}" destId="{27EB53D8-5D6B-46E9-9F78-528B71775EE7}" srcOrd="2" destOrd="0" presId="urn:microsoft.com/office/officeart/2008/layout/LinedList"/>
    <dgm:cxn modelId="{BA53336C-9D67-41CB-8DDE-220A73630174}" type="presParOf" srcId="{582229C1-B868-4D85-B408-52CDDCA47DE5}" destId="{877A09EE-A33D-46F1-AE8F-80A5246C3F97}" srcOrd="3" destOrd="0" presId="urn:microsoft.com/office/officeart/2008/layout/LinedList"/>
    <dgm:cxn modelId="{102445E5-680E-4D1A-BFB5-E73C98B67A87}" type="presParOf" srcId="{877A09EE-A33D-46F1-AE8F-80A5246C3F97}" destId="{9DD80E9F-E601-44D9-94F0-83F30EFC6827}" srcOrd="0" destOrd="0" presId="urn:microsoft.com/office/officeart/2008/layout/LinedList"/>
    <dgm:cxn modelId="{E977FA88-890C-4709-BAA4-8856925B880D}" type="presParOf" srcId="{877A09EE-A33D-46F1-AE8F-80A5246C3F97}" destId="{9378D7EA-5219-410E-B9C7-E436F38C2264}" srcOrd="1" destOrd="0" presId="urn:microsoft.com/office/officeart/2008/layout/LinedList"/>
    <dgm:cxn modelId="{89099F3C-919A-4B48-86B7-2128E19D5684}" type="presParOf" srcId="{582229C1-B868-4D85-B408-52CDDCA47DE5}" destId="{681BA7D0-4307-453E-B387-5CFA80C5A485}" srcOrd="4" destOrd="0" presId="urn:microsoft.com/office/officeart/2008/layout/LinedList"/>
    <dgm:cxn modelId="{6EA5A3BF-811F-4D96-BC07-4DA019A2BFE7}" type="presParOf" srcId="{582229C1-B868-4D85-B408-52CDDCA47DE5}" destId="{D2E714F8-0F20-45C4-B58F-F4F7625DCFD1}" srcOrd="5" destOrd="0" presId="urn:microsoft.com/office/officeart/2008/layout/LinedList"/>
    <dgm:cxn modelId="{064DDBB9-C022-4443-AA92-5B8A26362D99}" type="presParOf" srcId="{D2E714F8-0F20-45C4-B58F-F4F7625DCFD1}" destId="{3F49F7AF-A806-4BEC-AC85-4A5BE6F65C3E}" srcOrd="0" destOrd="0" presId="urn:microsoft.com/office/officeart/2008/layout/LinedList"/>
    <dgm:cxn modelId="{4F7BDC8B-C9B2-495A-9107-30E7E89D333A}" type="presParOf" srcId="{D2E714F8-0F20-45C4-B58F-F4F7625DCFD1}" destId="{602C6356-E6B5-4F8A-BFBA-66F6861AA4AC}" srcOrd="1" destOrd="0" presId="urn:microsoft.com/office/officeart/2008/layout/LinedList"/>
    <dgm:cxn modelId="{15BC6EDC-7C2E-4B7F-9ABA-78CD8A45751A}" type="presParOf" srcId="{582229C1-B868-4D85-B408-52CDDCA47DE5}" destId="{85333E51-78D4-47E3-BAFC-2D8A8C8492E4}" srcOrd="6" destOrd="0" presId="urn:microsoft.com/office/officeart/2008/layout/LinedList"/>
    <dgm:cxn modelId="{9FA20E63-04F8-43D2-A4A2-0058048DC03C}" type="presParOf" srcId="{582229C1-B868-4D85-B408-52CDDCA47DE5}" destId="{694CFA9C-7C29-4383-AC2F-81EB05759A8C}" srcOrd="7" destOrd="0" presId="urn:microsoft.com/office/officeart/2008/layout/LinedList"/>
    <dgm:cxn modelId="{252A2230-2DC7-41B8-9FF9-9C977DCD4241}" type="presParOf" srcId="{694CFA9C-7C29-4383-AC2F-81EB05759A8C}" destId="{1EC516E7-492D-49F4-A851-9F20889F416F}" srcOrd="0" destOrd="0" presId="urn:microsoft.com/office/officeart/2008/layout/LinedList"/>
    <dgm:cxn modelId="{6291AD73-93AA-4309-B5A5-7E239A92AA2E}" type="presParOf" srcId="{694CFA9C-7C29-4383-AC2F-81EB05759A8C}" destId="{463E7764-0EF6-4C30-9480-15D92744679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51BBD1-A018-4011-A3A6-2C454126BFB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4A00CC1-8B52-4658-993E-093E6CF39396}">
      <dgm:prSet/>
      <dgm:spPr/>
      <dgm:t>
        <a:bodyPr/>
        <a:lstStyle/>
        <a:p>
          <a:r>
            <a:rPr lang="es-AR"/>
            <a:t>3. </a:t>
          </a:r>
          <a:r>
            <a:rPr lang="es-AR" b="1"/>
            <a:t>Evitar que la escorrentía entre en contacto con contaminantes</a:t>
          </a:r>
          <a:r>
            <a:rPr lang="es-AR"/>
            <a:t>, controlando la aplicación de herbicidas y fungicidas en parques y jardines, vigilando las zonas en obras para evitar el arrastre de sedimentos e interviniendo en las conexiones ilegales al sistema de drenaje.</a:t>
          </a:r>
          <a:endParaRPr lang="en-US"/>
        </a:p>
      </dgm:t>
    </dgm:pt>
    <dgm:pt modelId="{056AD1C8-CC9B-4275-BAEC-0818EEB7ED46}" type="parTrans" cxnId="{08D6A578-08BB-4F32-BA2F-4ED974D7194E}">
      <dgm:prSet/>
      <dgm:spPr/>
      <dgm:t>
        <a:bodyPr/>
        <a:lstStyle/>
        <a:p>
          <a:endParaRPr lang="en-US"/>
        </a:p>
      </dgm:t>
    </dgm:pt>
    <dgm:pt modelId="{853C4119-E9A9-4316-9C2F-8C91F5031212}" type="sibTrans" cxnId="{08D6A578-08BB-4F32-BA2F-4ED974D7194E}">
      <dgm:prSet/>
      <dgm:spPr/>
      <dgm:t>
        <a:bodyPr/>
        <a:lstStyle/>
        <a:p>
          <a:endParaRPr lang="en-US"/>
        </a:p>
      </dgm:t>
    </dgm:pt>
    <dgm:pt modelId="{923A15D3-C0C0-4A17-893C-01F41EEAA20D}">
      <dgm:prSet/>
      <dgm:spPr/>
      <dgm:t>
        <a:bodyPr/>
        <a:lstStyle/>
        <a:p>
          <a:r>
            <a:rPr lang="es-AR"/>
            <a:t>4. </a:t>
          </a:r>
          <a:r>
            <a:rPr lang="es-AR" b="1"/>
            <a:t>Uso de procedimientos de actuación y equipamiento adecuado </a:t>
          </a:r>
          <a:r>
            <a:rPr lang="es-AR"/>
            <a:t>para tratar episodios de vertidos accidentales rápidamente con técnicas en seco en lugar de la habitual limpieza con agua.</a:t>
          </a:r>
          <a:endParaRPr lang="en-US"/>
        </a:p>
      </dgm:t>
    </dgm:pt>
    <dgm:pt modelId="{42EE0F98-162B-4BA3-99B4-7E06465F9157}" type="parTrans" cxnId="{CDB0463C-47FE-42A6-A277-83131D24DF92}">
      <dgm:prSet/>
      <dgm:spPr/>
      <dgm:t>
        <a:bodyPr/>
        <a:lstStyle/>
        <a:p>
          <a:endParaRPr lang="en-US"/>
        </a:p>
      </dgm:t>
    </dgm:pt>
    <dgm:pt modelId="{C9B38674-DA96-48D4-8258-971B6640EF13}" type="sibTrans" cxnId="{CDB0463C-47FE-42A6-A277-83131D24DF92}">
      <dgm:prSet/>
      <dgm:spPr/>
      <dgm:t>
        <a:bodyPr/>
        <a:lstStyle/>
        <a:p>
          <a:endParaRPr lang="en-US"/>
        </a:p>
      </dgm:t>
    </dgm:pt>
    <dgm:pt modelId="{44767F75-EA97-4E4D-9448-75C77BB7A889}">
      <dgm:prSet/>
      <dgm:spPr/>
      <dgm:t>
        <a:bodyPr/>
        <a:lstStyle/>
        <a:p>
          <a:r>
            <a:rPr lang="es-AR"/>
            <a:t>5. </a:t>
          </a:r>
          <a:r>
            <a:rPr lang="es-AR" b="1"/>
            <a:t>Recogida y reutilización de aguas pluviales </a:t>
          </a:r>
          <a:r>
            <a:rPr lang="es-AR"/>
            <a:t>por parte del ciudadano. (Cosecha de agua de lluvia, Decreto).</a:t>
          </a:r>
          <a:endParaRPr lang="en-US"/>
        </a:p>
      </dgm:t>
    </dgm:pt>
    <dgm:pt modelId="{1A2F90F5-EB04-4856-AF96-4CDF35314262}" type="parTrans" cxnId="{923E2C37-22A0-4A98-8AE4-D8C74396BEF2}">
      <dgm:prSet/>
      <dgm:spPr/>
      <dgm:t>
        <a:bodyPr/>
        <a:lstStyle/>
        <a:p>
          <a:endParaRPr lang="en-US"/>
        </a:p>
      </dgm:t>
    </dgm:pt>
    <dgm:pt modelId="{0819E13C-078C-4D5F-802A-7797524AE0E8}" type="sibTrans" cxnId="{923E2C37-22A0-4A98-8AE4-D8C74396BEF2}">
      <dgm:prSet/>
      <dgm:spPr/>
      <dgm:t>
        <a:bodyPr/>
        <a:lstStyle/>
        <a:p>
          <a:endParaRPr lang="en-US"/>
        </a:p>
      </dgm:t>
    </dgm:pt>
    <dgm:pt modelId="{C8EFD596-5FCF-4D5A-9DC3-E81FF008F687}" type="pres">
      <dgm:prSet presAssocID="{7851BBD1-A018-4011-A3A6-2C454126BFB7}" presName="linear" presStyleCnt="0">
        <dgm:presLayoutVars>
          <dgm:animLvl val="lvl"/>
          <dgm:resizeHandles val="exact"/>
        </dgm:presLayoutVars>
      </dgm:prSet>
      <dgm:spPr/>
    </dgm:pt>
    <dgm:pt modelId="{52646501-C33E-43CD-B55C-816E7F4FB6F0}" type="pres">
      <dgm:prSet presAssocID="{94A00CC1-8B52-4658-993E-093E6CF39396}" presName="parentText" presStyleLbl="node1" presStyleIdx="0" presStyleCnt="3">
        <dgm:presLayoutVars>
          <dgm:chMax val="0"/>
          <dgm:bulletEnabled val="1"/>
        </dgm:presLayoutVars>
      </dgm:prSet>
      <dgm:spPr/>
    </dgm:pt>
    <dgm:pt modelId="{EDB3C3B1-31B6-44D0-97D5-5D1D4EA13A4E}" type="pres">
      <dgm:prSet presAssocID="{853C4119-E9A9-4316-9C2F-8C91F5031212}" presName="spacer" presStyleCnt="0"/>
      <dgm:spPr/>
    </dgm:pt>
    <dgm:pt modelId="{2CCCBC55-08A9-4757-A1F7-4E7DEF4F246C}" type="pres">
      <dgm:prSet presAssocID="{923A15D3-C0C0-4A17-893C-01F41EEAA20D}" presName="parentText" presStyleLbl="node1" presStyleIdx="1" presStyleCnt="3">
        <dgm:presLayoutVars>
          <dgm:chMax val="0"/>
          <dgm:bulletEnabled val="1"/>
        </dgm:presLayoutVars>
      </dgm:prSet>
      <dgm:spPr/>
    </dgm:pt>
    <dgm:pt modelId="{94785D8F-3A22-4FD1-B11F-C1F8D855CB59}" type="pres">
      <dgm:prSet presAssocID="{C9B38674-DA96-48D4-8258-971B6640EF13}" presName="spacer" presStyleCnt="0"/>
      <dgm:spPr/>
    </dgm:pt>
    <dgm:pt modelId="{2DE679E5-74FA-4969-A89D-B6470F22E331}" type="pres">
      <dgm:prSet presAssocID="{44767F75-EA97-4E4D-9448-75C77BB7A889}" presName="parentText" presStyleLbl="node1" presStyleIdx="2" presStyleCnt="3">
        <dgm:presLayoutVars>
          <dgm:chMax val="0"/>
          <dgm:bulletEnabled val="1"/>
        </dgm:presLayoutVars>
      </dgm:prSet>
      <dgm:spPr/>
    </dgm:pt>
  </dgm:ptLst>
  <dgm:cxnLst>
    <dgm:cxn modelId="{923E2C37-22A0-4A98-8AE4-D8C74396BEF2}" srcId="{7851BBD1-A018-4011-A3A6-2C454126BFB7}" destId="{44767F75-EA97-4E4D-9448-75C77BB7A889}" srcOrd="2" destOrd="0" parTransId="{1A2F90F5-EB04-4856-AF96-4CDF35314262}" sibTransId="{0819E13C-078C-4D5F-802A-7797524AE0E8}"/>
    <dgm:cxn modelId="{CDB0463C-47FE-42A6-A277-83131D24DF92}" srcId="{7851BBD1-A018-4011-A3A6-2C454126BFB7}" destId="{923A15D3-C0C0-4A17-893C-01F41EEAA20D}" srcOrd="1" destOrd="0" parTransId="{42EE0F98-162B-4BA3-99B4-7E06465F9157}" sibTransId="{C9B38674-DA96-48D4-8258-971B6640EF13}"/>
    <dgm:cxn modelId="{EF6F8B70-C933-497D-B703-21DF98F69148}" type="presOf" srcId="{7851BBD1-A018-4011-A3A6-2C454126BFB7}" destId="{C8EFD596-5FCF-4D5A-9DC3-E81FF008F687}" srcOrd="0" destOrd="0" presId="urn:microsoft.com/office/officeart/2005/8/layout/vList2"/>
    <dgm:cxn modelId="{A1F07456-90A0-41BD-8EA7-1EFE9C79DD0B}" type="presOf" srcId="{94A00CC1-8B52-4658-993E-093E6CF39396}" destId="{52646501-C33E-43CD-B55C-816E7F4FB6F0}" srcOrd="0" destOrd="0" presId="urn:microsoft.com/office/officeart/2005/8/layout/vList2"/>
    <dgm:cxn modelId="{08D6A578-08BB-4F32-BA2F-4ED974D7194E}" srcId="{7851BBD1-A018-4011-A3A6-2C454126BFB7}" destId="{94A00CC1-8B52-4658-993E-093E6CF39396}" srcOrd="0" destOrd="0" parTransId="{056AD1C8-CC9B-4275-BAEC-0818EEB7ED46}" sibTransId="{853C4119-E9A9-4316-9C2F-8C91F5031212}"/>
    <dgm:cxn modelId="{F9DB74A7-E8D6-4C85-A677-343274022226}" type="presOf" srcId="{923A15D3-C0C0-4A17-893C-01F41EEAA20D}" destId="{2CCCBC55-08A9-4757-A1F7-4E7DEF4F246C}" srcOrd="0" destOrd="0" presId="urn:microsoft.com/office/officeart/2005/8/layout/vList2"/>
    <dgm:cxn modelId="{C45DB4C7-5157-408A-9373-2DE02C01BDD1}" type="presOf" srcId="{44767F75-EA97-4E4D-9448-75C77BB7A889}" destId="{2DE679E5-74FA-4969-A89D-B6470F22E331}" srcOrd="0" destOrd="0" presId="urn:microsoft.com/office/officeart/2005/8/layout/vList2"/>
    <dgm:cxn modelId="{FE1280C7-19C1-472B-8425-D771076241AB}" type="presParOf" srcId="{C8EFD596-5FCF-4D5A-9DC3-E81FF008F687}" destId="{52646501-C33E-43CD-B55C-816E7F4FB6F0}" srcOrd="0" destOrd="0" presId="urn:microsoft.com/office/officeart/2005/8/layout/vList2"/>
    <dgm:cxn modelId="{4E865A6D-6441-4FF7-8E63-4DB3715699BD}" type="presParOf" srcId="{C8EFD596-5FCF-4D5A-9DC3-E81FF008F687}" destId="{EDB3C3B1-31B6-44D0-97D5-5D1D4EA13A4E}" srcOrd="1" destOrd="0" presId="urn:microsoft.com/office/officeart/2005/8/layout/vList2"/>
    <dgm:cxn modelId="{FC11AAE1-D635-4C7C-AE74-48592280CD3D}" type="presParOf" srcId="{C8EFD596-5FCF-4D5A-9DC3-E81FF008F687}" destId="{2CCCBC55-08A9-4757-A1F7-4E7DEF4F246C}" srcOrd="2" destOrd="0" presId="urn:microsoft.com/office/officeart/2005/8/layout/vList2"/>
    <dgm:cxn modelId="{6BFEF77A-5FD3-4C3F-A046-1C55DF177200}" type="presParOf" srcId="{C8EFD596-5FCF-4D5A-9DC3-E81FF008F687}" destId="{94785D8F-3A22-4FD1-B11F-C1F8D855CB59}" srcOrd="3" destOrd="0" presId="urn:microsoft.com/office/officeart/2005/8/layout/vList2"/>
    <dgm:cxn modelId="{9EAE421B-3B23-410C-B61B-BD0AB67DB5A1}" type="presParOf" srcId="{C8EFD596-5FCF-4D5A-9DC3-E81FF008F687}" destId="{2DE679E5-74FA-4969-A89D-B6470F22E33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059A0D-1DA2-46E6-B5FB-A48A4970411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7A84DDA-E25C-4943-94E8-05178296BEDF}">
      <dgm:prSet/>
      <dgm:spPr/>
      <dgm:t>
        <a:bodyPr/>
        <a:lstStyle/>
        <a:p>
          <a:r>
            <a:rPr lang="es-419"/>
            <a:t>Estas medidas las encontramos en los Códigos, Leyes y Manuales de Procedimientos (MARCO INSTITUCIONAL PARA EL MANEJO DE LOS RECURSOS HIDIRCOS)</a:t>
          </a:r>
          <a:endParaRPr lang="en-US"/>
        </a:p>
      </dgm:t>
    </dgm:pt>
    <dgm:pt modelId="{BD26E1DB-35D2-4467-BCA4-A72E059F46B0}" type="parTrans" cxnId="{1A9CEE15-ABA2-4FAD-ABA8-550BA3E53811}">
      <dgm:prSet/>
      <dgm:spPr/>
      <dgm:t>
        <a:bodyPr/>
        <a:lstStyle/>
        <a:p>
          <a:endParaRPr lang="en-US"/>
        </a:p>
      </dgm:t>
    </dgm:pt>
    <dgm:pt modelId="{03C469B5-46E5-41C3-8381-ED74C23515F3}" type="sibTrans" cxnId="{1A9CEE15-ABA2-4FAD-ABA8-550BA3E53811}">
      <dgm:prSet/>
      <dgm:spPr/>
      <dgm:t>
        <a:bodyPr/>
        <a:lstStyle/>
        <a:p>
          <a:endParaRPr lang="en-US"/>
        </a:p>
      </dgm:t>
    </dgm:pt>
    <dgm:pt modelId="{D41BA5FE-868E-4E3E-AB67-7C30AAE8DA83}">
      <dgm:prSet/>
      <dgm:spPr/>
      <dgm:t>
        <a:bodyPr/>
        <a:lstStyle/>
        <a:p>
          <a:r>
            <a:rPr lang="es-419"/>
            <a:t>Estos Códigos, Leyes y Procedimientos dependen de cada lugar en particular</a:t>
          </a:r>
          <a:endParaRPr lang="en-US"/>
        </a:p>
      </dgm:t>
    </dgm:pt>
    <dgm:pt modelId="{BA50854D-80BD-41FF-8DBC-5DFCD9242E17}" type="parTrans" cxnId="{AB067D36-38A1-4ABC-89D2-713C5CF5FFD8}">
      <dgm:prSet/>
      <dgm:spPr/>
      <dgm:t>
        <a:bodyPr/>
        <a:lstStyle/>
        <a:p>
          <a:endParaRPr lang="en-US"/>
        </a:p>
      </dgm:t>
    </dgm:pt>
    <dgm:pt modelId="{F142701B-A14A-481E-B0D1-9A18191E4BDB}" type="sibTrans" cxnId="{AB067D36-38A1-4ABC-89D2-713C5CF5FFD8}">
      <dgm:prSet/>
      <dgm:spPr/>
      <dgm:t>
        <a:bodyPr/>
        <a:lstStyle/>
        <a:p>
          <a:endParaRPr lang="en-US"/>
        </a:p>
      </dgm:t>
    </dgm:pt>
    <dgm:pt modelId="{64343188-B0D2-4B91-8C29-45BA8D204102}">
      <dgm:prSet/>
      <dgm:spPr/>
      <dgm:t>
        <a:bodyPr/>
        <a:lstStyle/>
        <a:p>
          <a:r>
            <a:rPr lang="es-419"/>
            <a:t>Siendo las provincias o localidades quienes establecen que tan duras pueden llegar a ser estas medidas, de acuerdo a la situación en la que se encuentre cada una </a:t>
          </a:r>
          <a:endParaRPr lang="en-US"/>
        </a:p>
      </dgm:t>
    </dgm:pt>
    <dgm:pt modelId="{56EB6D5B-327D-4F80-9BC3-59344CCA9C2F}" type="parTrans" cxnId="{582C3204-91D1-4C85-A3F9-0FF22535825C}">
      <dgm:prSet/>
      <dgm:spPr/>
      <dgm:t>
        <a:bodyPr/>
        <a:lstStyle/>
        <a:p>
          <a:endParaRPr lang="en-US"/>
        </a:p>
      </dgm:t>
    </dgm:pt>
    <dgm:pt modelId="{1F5264DD-4126-4442-A9EA-6D498DDB0E9F}" type="sibTrans" cxnId="{582C3204-91D1-4C85-A3F9-0FF22535825C}">
      <dgm:prSet/>
      <dgm:spPr/>
      <dgm:t>
        <a:bodyPr/>
        <a:lstStyle/>
        <a:p>
          <a:endParaRPr lang="en-US"/>
        </a:p>
      </dgm:t>
    </dgm:pt>
    <dgm:pt modelId="{44331869-2FD7-4310-A8CC-23E7659EF17F}">
      <dgm:prSet/>
      <dgm:spPr/>
      <dgm:t>
        <a:bodyPr/>
        <a:lstStyle/>
        <a:p>
          <a:r>
            <a:rPr lang="es-419" b="1"/>
            <a:t>El éxito en el cumplimiento de estas medidas no estructurales, involucran al individuo y a la sociedad. Pero muy especialmente al proceso de la comunicación, para que estas sean efectivas.</a:t>
          </a:r>
          <a:endParaRPr lang="en-US"/>
        </a:p>
      </dgm:t>
    </dgm:pt>
    <dgm:pt modelId="{D2B01E18-80B5-4820-9023-99200EF066CB}" type="parTrans" cxnId="{45AC2470-0CEE-4ACA-B58E-668A0C1672D7}">
      <dgm:prSet/>
      <dgm:spPr/>
      <dgm:t>
        <a:bodyPr/>
        <a:lstStyle/>
        <a:p>
          <a:endParaRPr lang="en-US"/>
        </a:p>
      </dgm:t>
    </dgm:pt>
    <dgm:pt modelId="{300F6444-4D4D-4BD4-9426-111FD1292B36}" type="sibTrans" cxnId="{45AC2470-0CEE-4ACA-B58E-668A0C1672D7}">
      <dgm:prSet/>
      <dgm:spPr/>
      <dgm:t>
        <a:bodyPr/>
        <a:lstStyle/>
        <a:p>
          <a:endParaRPr lang="en-US"/>
        </a:p>
      </dgm:t>
    </dgm:pt>
    <dgm:pt modelId="{4394E6D3-5204-4BD4-A520-BBA53816F7B5}" type="pres">
      <dgm:prSet presAssocID="{FE059A0D-1DA2-46E6-B5FB-A48A49704114}" presName="linear" presStyleCnt="0">
        <dgm:presLayoutVars>
          <dgm:animLvl val="lvl"/>
          <dgm:resizeHandles val="exact"/>
        </dgm:presLayoutVars>
      </dgm:prSet>
      <dgm:spPr/>
    </dgm:pt>
    <dgm:pt modelId="{35C62977-A265-4E65-883E-81EEF0DF34DD}" type="pres">
      <dgm:prSet presAssocID="{07A84DDA-E25C-4943-94E8-05178296BEDF}" presName="parentText" presStyleLbl="node1" presStyleIdx="0" presStyleCnt="4">
        <dgm:presLayoutVars>
          <dgm:chMax val="0"/>
          <dgm:bulletEnabled val="1"/>
        </dgm:presLayoutVars>
      </dgm:prSet>
      <dgm:spPr/>
    </dgm:pt>
    <dgm:pt modelId="{621A98ED-3F5E-4E6D-8066-BD9D83BB74C6}" type="pres">
      <dgm:prSet presAssocID="{03C469B5-46E5-41C3-8381-ED74C23515F3}" presName="spacer" presStyleCnt="0"/>
      <dgm:spPr/>
    </dgm:pt>
    <dgm:pt modelId="{7079BCA3-C2AC-411D-B878-EE482F3A2A87}" type="pres">
      <dgm:prSet presAssocID="{D41BA5FE-868E-4E3E-AB67-7C30AAE8DA83}" presName="parentText" presStyleLbl="node1" presStyleIdx="1" presStyleCnt="4">
        <dgm:presLayoutVars>
          <dgm:chMax val="0"/>
          <dgm:bulletEnabled val="1"/>
        </dgm:presLayoutVars>
      </dgm:prSet>
      <dgm:spPr/>
    </dgm:pt>
    <dgm:pt modelId="{B26F30A3-4363-4B6C-A678-955C4A14DB12}" type="pres">
      <dgm:prSet presAssocID="{F142701B-A14A-481E-B0D1-9A18191E4BDB}" presName="spacer" presStyleCnt="0"/>
      <dgm:spPr/>
    </dgm:pt>
    <dgm:pt modelId="{EF57312E-3453-4971-B2ED-1FEBC43F1ED1}" type="pres">
      <dgm:prSet presAssocID="{64343188-B0D2-4B91-8C29-45BA8D204102}" presName="parentText" presStyleLbl="node1" presStyleIdx="2" presStyleCnt="4">
        <dgm:presLayoutVars>
          <dgm:chMax val="0"/>
          <dgm:bulletEnabled val="1"/>
        </dgm:presLayoutVars>
      </dgm:prSet>
      <dgm:spPr/>
    </dgm:pt>
    <dgm:pt modelId="{EDA7B252-687A-47E2-928D-6773EC73D608}" type="pres">
      <dgm:prSet presAssocID="{1F5264DD-4126-4442-A9EA-6D498DDB0E9F}" presName="spacer" presStyleCnt="0"/>
      <dgm:spPr/>
    </dgm:pt>
    <dgm:pt modelId="{C0C58614-0DC9-4351-AB05-961D11EB5B8A}" type="pres">
      <dgm:prSet presAssocID="{44331869-2FD7-4310-A8CC-23E7659EF17F}" presName="parentText" presStyleLbl="node1" presStyleIdx="3" presStyleCnt="4">
        <dgm:presLayoutVars>
          <dgm:chMax val="0"/>
          <dgm:bulletEnabled val="1"/>
        </dgm:presLayoutVars>
      </dgm:prSet>
      <dgm:spPr/>
    </dgm:pt>
  </dgm:ptLst>
  <dgm:cxnLst>
    <dgm:cxn modelId="{582C3204-91D1-4C85-A3F9-0FF22535825C}" srcId="{FE059A0D-1DA2-46E6-B5FB-A48A49704114}" destId="{64343188-B0D2-4B91-8C29-45BA8D204102}" srcOrd="2" destOrd="0" parTransId="{56EB6D5B-327D-4F80-9BC3-59344CCA9C2F}" sibTransId="{1F5264DD-4126-4442-A9EA-6D498DDB0E9F}"/>
    <dgm:cxn modelId="{1A9CEE15-ABA2-4FAD-ABA8-550BA3E53811}" srcId="{FE059A0D-1DA2-46E6-B5FB-A48A49704114}" destId="{07A84DDA-E25C-4943-94E8-05178296BEDF}" srcOrd="0" destOrd="0" parTransId="{BD26E1DB-35D2-4467-BCA4-A72E059F46B0}" sibTransId="{03C469B5-46E5-41C3-8381-ED74C23515F3}"/>
    <dgm:cxn modelId="{AB067D36-38A1-4ABC-89D2-713C5CF5FFD8}" srcId="{FE059A0D-1DA2-46E6-B5FB-A48A49704114}" destId="{D41BA5FE-868E-4E3E-AB67-7C30AAE8DA83}" srcOrd="1" destOrd="0" parTransId="{BA50854D-80BD-41FF-8DBC-5DFCD9242E17}" sibTransId="{F142701B-A14A-481E-B0D1-9A18191E4BDB}"/>
    <dgm:cxn modelId="{45AC2470-0CEE-4ACA-B58E-668A0C1672D7}" srcId="{FE059A0D-1DA2-46E6-B5FB-A48A49704114}" destId="{44331869-2FD7-4310-A8CC-23E7659EF17F}" srcOrd="3" destOrd="0" parTransId="{D2B01E18-80B5-4820-9023-99200EF066CB}" sibTransId="{300F6444-4D4D-4BD4-9426-111FD1292B36}"/>
    <dgm:cxn modelId="{3A864377-2784-492A-9782-B0841E063877}" type="presOf" srcId="{64343188-B0D2-4B91-8C29-45BA8D204102}" destId="{EF57312E-3453-4971-B2ED-1FEBC43F1ED1}" srcOrd="0" destOrd="0" presId="urn:microsoft.com/office/officeart/2005/8/layout/vList2"/>
    <dgm:cxn modelId="{101C82AF-1740-424D-B3B7-342C4AA9A9CB}" type="presOf" srcId="{D41BA5FE-868E-4E3E-AB67-7C30AAE8DA83}" destId="{7079BCA3-C2AC-411D-B878-EE482F3A2A87}" srcOrd="0" destOrd="0" presId="urn:microsoft.com/office/officeart/2005/8/layout/vList2"/>
    <dgm:cxn modelId="{4C3435BF-8472-47B3-9D25-6B0FB415CE96}" type="presOf" srcId="{FE059A0D-1DA2-46E6-B5FB-A48A49704114}" destId="{4394E6D3-5204-4BD4-A520-BBA53816F7B5}" srcOrd="0" destOrd="0" presId="urn:microsoft.com/office/officeart/2005/8/layout/vList2"/>
    <dgm:cxn modelId="{30D020C4-6FDF-4B6B-9C62-4119D8A00B3C}" type="presOf" srcId="{07A84DDA-E25C-4943-94E8-05178296BEDF}" destId="{35C62977-A265-4E65-883E-81EEF0DF34DD}" srcOrd="0" destOrd="0" presId="urn:microsoft.com/office/officeart/2005/8/layout/vList2"/>
    <dgm:cxn modelId="{027F75CE-A2D3-495C-803F-9C411347C6E5}" type="presOf" srcId="{44331869-2FD7-4310-A8CC-23E7659EF17F}" destId="{C0C58614-0DC9-4351-AB05-961D11EB5B8A}" srcOrd="0" destOrd="0" presId="urn:microsoft.com/office/officeart/2005/8/layout/vList2"/>
    <dgm:cxn modelId="{68524101-0652-45F1-A921-DD2C84BF9E7A}" type="presParOf" srcId="{4394E6D3-5204-4BD4-A520-BBA53816F7B5}" destId="{35C62977-A265-4E65-883E-81EEF0DF34DD}" srcOrd="0" destOrd="0" presId="urn:microsoft.com/office/officeart/2005/8/layout/vList2"/>
    <dgm:cxn modelId="{EC7A0707-E8AD-4F1F-8A2B-080E47B7654C}" type="presParOf" srcId="{4394E6D3-5204-4BD4-A520-BBA53816F7B5}" destId="{621A98ED-3F5E-4E6D-8066-BD9D83BB74C6}" srcOrd="1" destOrd="0" presId="urn:microsoft.com/office/officeart/2005/8/layout/vList2"/>
    <dgm:cxn modelId="{AD212590-B822-48C0-9A55-A03BEA76DBDC}" type="presParOf" srcId="{4394E6D3-5204-4BD4-A520-BBA53816F7B5}" destId="{7079BCA3-C2AC-411D-B878-EE482F3A2A87}" srcOrd="2" destOrd="0" presId="urn:microsoft.com/office/officeart/2005/8/layout/vList2"/>
    <dgm:cxn modelId="{23BD78C8-C3C9-4DD9-8496-D539542959A5}" type="presParOf" srcId="{4394E6D3-5204-4BD4-A520-BBA53816F7B5}" destId="{B26F30A3-4363-4B6C-A678-955C4A14DB12}" srcOrd="3" destOrd="0" presId="urn:microsoft.com/office/officeart/2005/8/layout/vList2"/>
    <dgm:cxn modelId="{5D136472-E70F-4599-B022-BF6B6EA4E305}" type="presParOf" srcId="{4394E6D3-5204-4BD4-A520-BBA53816F7B5}" destId="{EF57312E-3453-4971-B2ED-1FEBC43F1ED1}" srcOrd="4" destOrd="0" presId="urn:microsoft.com/office/officeart/2005/8/layout/vList2"/>
    <dgm:cxn modelId="{797F8069-A3AC-43DA-8665-F266BADF334A}" type="presParOf" srcId="{4394E6D3-5204-4BD4-A520-BBA53816F7B5}" destId="{EDA7B252-687A-47E2-928D-6773EC73D608}" srcOrd="5" destOrd="0" presId="urn:microsoft.com/office/officeart/2005/8/layout/vList2"/>
    <dgm:cxn modelId="{98C87498-9C10-4447-8799-E063BF20009E}" type="presParOf" srcId="{4394E6D3-5204-4BD4-A520-BBA53816F7B5}" destId="{C0C58614-0DC9-4351-AB05-961D11EB5B8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CC04D7-1CAB-4056-9164-C564BFEA875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2053822-F737-4A7B-89A8-4726248FB49E}">
      <dgm:prSet/>
      <dgm:spPr/>
      <dgm:t>
        <a:bodyPr/>
        <a:lstStyle/>
        <a:p>
          <a:r>
            <a:rPr lang="es-AR" dirty="0"/>
            <a:t>Si deseamos tener eficacia en nuestras comunicaciones orales necesariamente debemos conocer y comprender el lenguaje no verbal, ya que continuamente nuestro cuerpo está interactuando con el otro, con aquella persona que nos observa mientras hablamos.</a:t>
          </a:r>
          <a:endParaRPr lang="en-US" dirty="0"/>
        </a:p>
      </dgm:t>
    </dgm:pt>
    <dgm:pt modelId="{02B2F012-B11F-4D71-86D4-59D413BA29B5}" type="parTrans" cxnId="{CFED74AB-706E-44E8-BE3C-742F660581EF}">
      <dgm:prSet/>
      <dgm:spPr/>
      <dgm:t>
        <a:bodyPr/>
        <a:lstStyle/>
        <a:p>
          <a:endParaRPr lang="en-US"/>
        </a:p>
      </dgm:t>
    </dgm:pt>
    <dgm:pt modelId="{F60C9275-0EB5-4984-98EB-1F4D1FD7328A}" type="sibTrans" cxnId="{CFED74AB-706E-44E8-BE3C-742F660581EF}">
      <dgm:prSet/>
      <dgm:spPr/>
      <dgm:t>
        <a:bodyPr/>
        <a:lstStyle/>
        <a:p>
          <a:endParaRPr lang="en-US"/>
        </a:p>
      </dgm:t>
    </dgm:pt>
    <dgm:pt modelId="{D3BBA655-428C-4C33-B10D-1663CE31C1D3}">
      <dgm:prSet/>
      <dgm:spPr/>
      <dgm:t>
        <a:bodyPr/>
        <a:lstStyle/>
        <a:p>
          <a:r>
            <a:rPr lang="es-AR"/>
            <a:t>Se recomienda controlar </a:t>
          </a:r>
          <a:r>
            <a:rPr lang="es-AR" u="sng"/>
            <a:t>cuatro variables clave durante el proceso de  comunicar  </a:t>
          </a:r>
          <a:r>
            <a:rPr lang="es-AR"/>
            <a:t>no  verbalmente.  Estas  cuatro  variables  se  refieren concretamente a “la mirada, la postura, los gestos, y la motivación”.</a:t>
          </a:r>
          <a:endParaRPr lang="en-US"/>
        </a:p>
      </dgm:t>
    </dgm:pt>
    <dgm:pt modelId="{2D843238-16A1-45C0-BA9E-821EE5295E1A}" type="parTrans" cxnId="{3F720AF6-7810-4FDC-BD07-AA8C96120906}">
      <dgm:prSet/>
      <dgm:spPr/>
      <dgm:t>
        <a:bodyPr/>
        <a:lstStyle/>
        <a:p>
          <a:endParaRPr lang="en-US"/>
        </a:p>
      </dgm:t>
    </dgm:pt>
    <dgm:pt modelId="{9987FD5D-EC04-487F-BCE4-8007F702BE96}" type="sibTrans" cxnId="{3F720AF6-7810-4FDC-BD07-AA8C96120906}">
      <dgm:prSet/>
      <dgm:spPr/>
      <dgm:t>
        <a:bodyPr/>
        <a:lstStyle/>
        <a:p>
          <a:endParaRPr lang="en-US"/>
        </a:p>
      </dgm:t>
    </dgm:pt>
    <dgm:pt modelId="{D2C5F5AE-EAA7-4578-808A-7B095CB7BF10}">
      <dgm:prSet/>
      <dgm:spPr/>
      <dgm:t>
        <a:bodyPr/>
        <a:lstStyle/>
        <a:p>
          <a:r>
            <a:rPr lang="es-AR"/>
            <a:t>Acerca de </a:t>
          </a:r>
          <a:r>
            <a:rPr lang="es-AR" u="sng"/>
            <a:t>la postura </a:t>
          </a:r>
          <a:r>
            <a:rPr lang="es-AR"/>
            <a:t>y la confianza, en lo posible debemos:</a:t>
          </a:r>
          <a:endParaRPr lang="en-US"/>
        </a:p>
      </dgm:t>
    </dgm:pt>
    <dgm:pt modelId="{37963A79-7AFB-42A1-BFA7-F94D30595247}" type="parTrans" cxnId="{4A2D367A-46D6-4FF4-AECF-1E3205460E7B}">
      <dgm:prSet/>
      <dgm:spPr/>
      <dgm:t>
        <a:bodyPr/>
        <a:lstStyle/>
        <a:p>
          <a:endParaRPr lang="en-US"/>
        </a:p>
      </dgm:t>
    </dgm:pt>
    <dgm:pt modelId="{E9776A2F-66ED-452B-8F3E-7BDCECDFB208}" type="sibTrans" cxnId="{4A2D367A-46D6-4FF4-AECF-1E3205460E7B}">
      <dgm:prSet/>
      <dgm:spPr/>
      <dgm:t>
        <a:bodyPr/>
        <a:lstStyle/>
        <a:p>
          <a:endParaRPr lang="en-US"/>
        </a:p>
      </dgm:t>
    </dgm:pt>
    <dgm:pt modelId="{74B3A3B2-BE36-4A07-8196-49491DCF86B4}">
      <dgm:prSet custT="1"/>
      <dgm:spPr/>
      <dgm:t>
        <a:bodyPr/>
        <a:lstStyle/>
        <a:p>
          <a:r>
            <a:rPr lang="es-AR" sz="1600" dirty="0"/>
            <a:t>Controlar los signos externos de inestabilidad (temblor de manos y/o rodillas, por ejemplo), planificando alguna actividad antes de comenzar la charla, aunque ello sea mover una silla o abrir una ventana.</a:t>
          </a:r>
          <a:endParaRPr lang="en-US" sz="1600" dirty="0"/>
        </a:p>
      </dgm:t>
    </dgm:pt>
    <dgm:pt modelId="{0863AE40-3E25-41AE-8053-222C9175BC0F}" type="parTrans" cxnId="{2CE2E61B-2805-4766-BD56-32DAD9BEFBFD}">
      <dgm:prSet/>
      <dgm:spPr/>
      <dgm:t>
        <a:bodyPr/>
        <a:lstStyle/>
        <a:p>
          <a:endParaRPr lang="en-US"/>
        </a:p>
      </dgm:t>
    </dgm:pt>
    <dgm:pt modelId="{B444EE88-305F-4831-BFB4-B939438B2EFB}" type="sibTrans" cxnId="{2CE2E61B-2805-4766-BD56-32DAD9BEFBFD}">
      <dgm:prSet/>
      <dgm:spPr/>
      <dgm:t>
        <a:bodyPr/>
        <a:lstStyle/>
        <a:p>
          <a:endParaRPr lang="en-US"/>
        </a:p>
      </dgm:t>
    </dgm:pt>
    <dgm:pt modelId="{4B85B330-DCFF-4253-884B-CCD119824BB5}">
      <dgm:prSet custT="1"/>
      <dgm:spPr/>
      <dgm:t>
        <a:bodyPr/>
        <a:lstStyle/>
        <a:p>
          <a:r>
            <a:rPr lang="es-AR" sz="1600" dirty="0"/>
            <a:t>Controlar la respiración.</a:t>
          </a:r>
          <a:endParaRPr lang="en-US" sz="1600" dirty="0"/>
        </a:p>
      </dgm:t>
    </dgm:pt>
    <dgm:pt modelId="{7F176D03-700C-4471-A60B-AE8C6FA6FE64}" type="parTrans" cxnId="{ABDB85E4-B422-47F4-AA72-836A64770DEC}">
      <dgm:prSet/>
      <dgm:spPr/>
      <dgm:t>
        <a:bodyPr/>
        <a:lstStyle/>
        <a:p>
          <a:endParaRPr lang="en-US"/>
        </a:p>
      </dgm:t>
    </dgm:pt>
    <dgm:pt modelId="{577DA62A-D809-4943-BD80-E25EF643EC10}" type="sibTrans" cxnId="{ABDB85E4-B422-47F4-AA72-836A64770DEC}">
      <dgm:prSet/>
      <dgm:spPr/>
      <dgm:t>
        <a:bodyPr/>
        <a:lstStyle/>
        <a:p>
          <a:endParaRPr lang="en-US"/>
        </a:p>
      </dgm:t>
    </dgm:pt>
    <dgm:pt modelId="{AE005BCD-EBC1-41FE-A4A2-4695BE703825}">
      <dgm:prSet custT="1"/>
      <dgm:spPr/>
      <dgm:t>
        <a:bodyPr/>
        <a:lstStyle/>
        <a:p>
          <a:r>
            <a:rPr lang="es-AR" sz="1600" dirty="0"/>
            <a:t>Concentrarse en las ideas y no en uno mismo.</a:t>
          </a:r>
          <a:endParaRPr lang="en-US" sz="1600" dirty="0"/>
        </a:p>
      </dgm:t>
    </dgm:pt>
    <dgm:pt modelId="{C3873ED4-062A-458A-952B-BE8150A8D6A8}" type="parTrans" cxnId="{6BB627B7-A5FD-492B-900A-F56E27D55210}">
      <dgm:prSet/>
      <dgm:spPr/>
      <dgm:t>
        <a:bodyPr/>
        <a:lstStyle/>
        <a:p>
          <a:endParaRPr lang="en-US"/>
        </a:p>
      </dgm:t>
    </dgm:pt>
    <dgm:pt modelId="{F0958924-7067-4EA2-972D-EABB034090D3}" type="sibTrans" cxnId="{6BB627B7-A5FD-492B-900A-F56E27D55210}">
      <dgm:prSet/>
      <dgm:spPr/>
      <dgm:t>
        <a:bodyPr/>
        <a:lstStyle/>
        <a:p>
          <a:endParaRPr lang="en-US"/>
        </a:p>
      </dgm:t>
    </dgm:pt>
    <dgm:pt modelId="{E1D639CD-7F34-4E3C-8EA4-A3F12FB83843}">
      <dgm:prSet custT="1"/>
      <dgm:spPr/>
      <dgm:t>
        <a:bodyPr/>
        <a:lstStyle/>
        <a:p>
          <a:r>
            <a:rPr lang="es-AR" sz="1600" dirty="0"/>
            <a:t>¿Hablar de pie o sentado?</a:t>
          </a:r>
          <a:endParaRPr lang="en-US" sz="1600" dirty="0"/>
        </a:p>
      </dgm:t>
    </dgm:pt>
    <dgm:pt modelId="{C698FEE1-DE6F-473F-BBC2-C47B5EBD7DBB}" type="parTrans" cxnId="{07433F3F-45DD-4F51-BF62-81A6F1B786A7}">
      <dgm:prSet/>
      <dgm:spPr/>
      <dgm:t>
        <a:bodyPr/>
        <a:lstStyle/>
        <a:p>
          <a:endParaRPr lang="en-US"/>
        </a:p>
      </dgm:t>
    </dgm:pt>
    <dgm:pt modelId="{38969D3C-98E1-49C5-A49A-A6F78C4769B6}" type="sibTrans" cxnId="{07433F3F-45DD-4F51-BF62-81A6F1B786A7}">
      <dgm:prSet/>
      <dgm:spPr/>
      <dgm:t>
        <a:bodyPr/>
        <a:lstStyle/>
        <a:p>
          <a:endParaRPr lang="en-US"/>
        </a:p>
      </dgm:t>
    </dgm:pt>
    <dgm:pt modelId="{CA81B42C-D43D-45D5-A210-EFAB2614FA83}" type="pres">
      <dgm:prSet presAssocID="{5BCC04D7-1CAB-4056-9164-C564BFEA8756}" presName="linear" presStyleCnt="0">
        <dgm:presLayoutVars>
          <dgm:animLvl val="lvl"/>
          <dgm:resizeHandles val="exact"/>
        </dgm:presLayoutVars>
      </dgm:prSet>
      <dgm:spPr/>
    </dgm:pt>
    <dgm:pt modelId="{BF0D7F35-77F8-4E6D-AF80-8FBA9B7786A5}" type="pres">
      <dgm:prSet presAssocID="{62053822-F737-4A7B-89A8-4726248FB49E}" presName="parentText" presStyleLbl="node1" presStyleIdx="0" presStyleCnt="3">
        <dgm:presLayoutVars>
          <dgm:chMax val="0"/>
          <dgm:bulletEnabled val="1"/>
        </dgm:presLayoutVars>
      </dgm:prSet>
      <dgm:spPr/>
    </dgm:pt>
    <dgm:pt modelId="{7495F56C-B5AD-4145-B332-14BBBADC668C}" type="pres">
      <dgm:prSet presAssocID="{F60C9275-0EB5-4984-98EB-1F4D1FD7328A}" presName="spacer" presStyleCnt="0"/>
      <dgm:spPr/>
    </dgm:pt>
    <dgm:pt modelId="{C51EC91B-F250-43AC-9A85-AB3A87B74343}" type="pres">
      <dgm:prSet presAssocID="{D3BBA655-428C-4C33-B10D-1663CE31C1D3}" presName="parentText" presStyleLbl="node1" presStyleIdx="1" presStyleCnt="3">
        <dgm:presLayoutVars>
          <dgm:chMax val="0"/>
          <dgm:bulletEnabled val="1"/>
        </dgm:presLayoutVars>
      </dgm:prSet>
      <dgm:spPr/>
    </dgm:pt>
    <dgm:pt modelId="{D0F6B6BE-1F0A-4777-B9F1-CDFEB68B57A3}" type="pres">
      <dgm:prSet presAssocID="{9987FD5D-EC04-487F-BCE4-8007F702BE96}" presName="spacer" presStyleCnt="0"/>
      <dgm:spPr/>
    </dgm:pt>
    <dgm:pt modelId="{481CBA5F-CC55-48CB-BFC2-5EBB684886F0}" type="pres">
      <dgm:prSet presAssocID="{D2C5F5AE-EAA7-4578-808A-7B095CB7BF10}" presName="parentText" presStyleLbl="node1" presStyleIdx="2" presStyleCnt="3">
        <dgm:presLayoutVars>
          <dgm:chMax val="0"/>
          <dgm:bulletEnabled val="1"/>
        </dgm:presLayoutVars>
      </dgm:prSet>
      <dgm:spPr/>
    </dgm:pt>
    <dgm:pt modelId="{B7A6B07F-F6E9-4AB9-BA33-4E69411B3A69}" type="pres">
      <dgm:prSet presAssocID="{D2C5F5AE-EAA7-4578-808A-7B095CB7BF10}" presName="childText" presStyleLbl="revTx" presStyleIdx="0" presStyleCnt="1">
        <dgm:presLayoutVars>
          <dgm:bulletEnabled val="1"/>
        </dgm:presLayoutVars>
      </dgm:prSet>
      <dgm:spPr/>
    </dgm:pt>
  </dgm:ptLst>
  <dgm:cxnLst>
    <dgm:cxn modelId="{73DCDB03-2E9F-4362-9263-0423BEFCDC4A}" type="presOf" srcId="{5BCC04D7-1CAB-4056-9164-C564BFEA8756}" destId="{CA81B42C-D43D-45D5-A210-EFAB2614FA83}" srcOrd="0" destOrd="0" presId="urn:microsoft.com/office/officeart/2005/8/layout/vList2"/>
    <dgm:cxn modelId="{C755EA19-4033-4846-B4CD-5A2DB834768C}" type="presOf" srcId="{74B3A3B2-BE36-4A07-8196-49491DCF86B4}" destId="{B7A6B07F-F6E9-4AB9-BA33-4E69411B3A69}" srcOrd="0" destOrd="0" presId="urn:microsoft.com/office/officeart/2005/8/layout/vList2"/>
    <dgm:cxn modelId="{2CE2E61B-2805-4766-BD56-32DAD9BEFBFD}" srcId="{D2C5F5AE-EAA7-4578-808A-7B095CB7BF10}" destId="{74B3A3B2-BE36-4A07-8196-49491DCF86B4}" srcOrd="0" destOrd="0" parTransId="{0863AE40-3E25-41AE-8053-222C9175BC0F}" sibTransId="{B444EE88-305F-4831-BFB4-B939438B2EFB}"/>
    <dgm:cxn modelId="{06B41F3B-46C3-4504-B006-C1F0C60D9720}" type="presOf" srcId="{D3BBA655-428C-4C33-B10D-1663CE31C1D3}" destId="{C51EC91B-F250-43AC-9A85-AB3A87B74343}" srcOrd="0" destOrd="0" presId="urn:microsoft.com/office/officeart/2005/8/layout/vList2"/>
    <dgm:cxn modelId="{07433F3F-45DD-4F51-BF62-81A6F1B786A7}" srcId="{D2C5F5AE-EAA7-4578-808A-7B095CB7BF10}" destId="{E1D639CD-7F34-4E3C-8EA4-A3F12FB83843}" srcOrd="3" destOrd="0" parTransId="{C698FEE1-DE6F-473F-BBC2-C47B5EBD7DBB}" sibTransId="{38969D3C-98E1-49C5-A49A-A6F78C4769B6}"/>
    <dgm:cxn modelId="{DBA8FD42-AC09-445E-A492-555A417EDDD4}" type="presOf" srcId="{D2C5F5AE-EAA7-4578-808A-7B095CB7BF10}" destId="{481CBA5F-CC55-48CB-BFC2-5EBB684886F0}" srcOrd="0" destOrd="0" presId="urn:microsoft.com/office/officeart/2005/8/layout/vList2"/>
    <dgm:cxn modelId="{4A2D367A-46D6-4FF4-AECF-1E3205460E7B}" srcId="{5BCC04D7-1CAB-4056-9164-C564BFEA8756}" destId="{D2C5F5AE-EAA7-4578-808A-7B095CB7BF10}" srcOrd="2" destOrd="0" parTransId="{37963A79-7AFB-42A1-BFA7-F94D30595247}" sibTransId="{E9776A2F-66ED-452B-8F3E-7BDCECDFB208}"/>
    <dgm:cxn modelId="{CFED74AB-706E-44E8-BE3C-742F660581EF}" srcId="{5BCC04D7-1CAB-4056-9164-C564BFEA8756}" destId="{62053822-F737-4A7B-89A8-4726248FB49E}" srcOrd="0" destOrd="0" parTransId="{02B2F012-B11F-4D71-86D4-59D413BA29B5}" sibTransId="{F60C9275-0EB5-4984-98EB-1F4D1FD7328A}"/>
    <dgm:cxn modelId="{6BB627B7-A5FD-492B-900A-F56E27D55210}" srcId="{D2C5F5AE-EAA7-4578-808A-7B095CB7BF10}" destId="{AE005BCD-EBC1-41FE-A4A2-4695BE703825}" srcOrd="2" destOrd="0" parTransId="{C3873ED4-062A-458A-952B-BE8150A8D6A8}" sibTransId="{F0958924-7067-4EA2-972D-EABB034090D3}"/>
    <dgm:cxn modelId="{232EC5CC-C5C0-4BE4-880F-D16C095798C7}" type="presOf" srcId="{AE005BCD-EBC1-41FE-A4A2-4695BE703825}" destId="{B7A6B07F-F6E9-4AB9-BA33-4E69411B3A69}" srcOrd="0" destOrd="2" presId="urn:microsoft.com/office/officeart/2005/8/layout/vList2"/>
    <dgm:cxn modelId="{81333BE0-F0EE-4385-B80F-C3DEF84D1981}" type="presOf" srcId="{E1D639CD-7F34-4E3C-8EA4-A3F12FB83843}" destId="{B7A6B07F-F6E9-4AB9-BA33-4E69411B3A69}" srcOrd="0" destOrd="3" presId="urn:microsoft.com/office/officeart/2005/8/layout/vList2"/>
    <dgm:cxn modelId="{56C958E0-1D30-4A07-9D2C-B1042DF40B6E}" type="presOf" srcId="{4B85B330-DCFF-4253-884B-CCD119824BB5}" destId="{B7A6B07F-F6E9-4AB9-BA33-4E69411B3A69}" srcOrd="0" destOrd="1" presId="urn:microsoft.com/office/officeart/2005/8/layout/vList2"/>
    <dgm:cxn modelId="{ABDB85E4-B422-47F4-AA72-836A64770DEC}" srcId="{D2C5F5AE-EAA7-4578-808A-7B095CB7BF10}" destId="{4B85B330-DCFF-4253-884B-CCD119824BB5}" srcOrd="1" destOrd="0" parTransId="{7F176D03-700C-4471-A60B-AE8C6FA6FE64}" sibTransId="{577DA62A-D809-4943-BD80-E25EF643EC10}"/>
    <dgm:cxn modelId="{EC2A84ED-6271-414D-BB68-6439E882315E}" type="presOf" srcId="{62053822-F737-4A7B-89A8-4726248FB49E}" destId="{BF0D7F35-77F8-4E6D-AF80-8FBA9B7786A5}" srcOrd="0" destOrd="0" presId="urn:microsoft.com/office/officeart/2005/8/layout/vList2"/>
    <dgm:cxn modelId="{3F720AF6-7810-4FDC-BD07-AA8C96120906}" srcId="{5BCC04D7-1CAB-4056-9164-C564BFEA8756}" destId="{D3BBA655-428C-4C33-B10D-1663CE31C1D3}" srcOrd="1" destOrd="0" parTransId="{2D843238-16A1-45C0-BA9E-821EE5295E1A}" sibTransId="{9987FD5D-EC04-487F-BCE4-8007F702BE96}"/>
    <dgm:cxn modelId="{0A86E220-5D3B-4AAF-BA36-F64B8FCAFC73}" type="presParOf" srcId="{CA81B42C-D43D-45D5-A210-EFAB2614FA83}" destId="{BF0D7F35-77F8-4E6D-AF80-8FBA9B7786A5}" srcOrd="0" destOrd="0" presId="urn:microsoft.com/office/officeart/2005/8/layout/vList2"/>
    <dgm:cxn modelId="{0836350A-D949-4B5B-B923-D6BB1CB9AC94}" type="presParOf" srcId="{CA81B42C-D43D-45D5-A210-EFAB2614FA83}" destId="{7495F56C-B5AD-4145-B332-14BBBADC668C}" srcOrd="1" destOrd="0" presId="urn:microsoft.com/office/officeart/2005/8/layout/vList2"/>
    <dgm:cxn modelId="{43C545E5-C73D-4C1C-9059-1DDC9A88A0A0}" type="presParOf" srcId="{CA81B42C-D43D-45D5-A210-EFAB2614FA83}" destId="{C51EC91B-F250-43AC-9A85-AB3A87B74343}" srcOrd="2" destOrd="0" presId="urn:microsoft.com/office/officeart/2005/8/layout/vList2"/>
    <dgm:cxn modelId="{5CF4652D-C4D4-4B04-A8EF-04CBAC85B4E4}" type="presParOf" srcId="{CA81B42C-D43D-45D5-A210-EFAB2614FA83}" destId="{D0F6B6BE-1F0A-4777-B9F1-CDFEB68B57A3}" srcOrd="3" destOrd="0" presId="urn:microsoft.com/office/officeart/2005/8/layout/vList2"/>
    <dgm:cxn modelId="{8838C361-0A22-4A49-8AFB-9F8126F0A31D}" type="presParOf" srcId="{CA81B42C-D43D-45D5-A210-EFAB2614FA83}" destId="{481CBA5F-CC55-48CB-BFC2-5EBB684886F0}" srcOrd="4" destOrd="0" presId="urn:microsoft.com/office/officeart/2005/8/layout/vList2"/>
    <dgm:cxn modelId="{3924187E-AAAB-4E64-9435-92F97BB5AC53}" type="presParOf" srcId="{CA81B42C-D43D-45D5-A210-EFAB2614FA83}" destId="{B7A6B07F-F6E9-4AB9-BA33-4E69411B3A69}"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E9A9FC-4D94-4F28-97C5-4AE1C27540E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BEDC84F-D500-46F1-8A8F-86A51F5E0223}">
      <dgm:prSet custT="1"/>
      <dgm:spPr/>
      <dgm:t>
        <a:bodyPr/>
        <a:lstStyle/>
        <a:p>
          <a:r>
            <a:rPr lang="es-AR" sz="2000" dirty="0"/>
            <a:t>Si se decide </a:t>
          </a:r>
          <a:r>
            <a:rPr lang="es-AR" sz="2000" b="1" dirty="0"/>
            <a:t>hablar de pie</a:t>
          </a:r>
          <a:r>
            <a:rPr lang="es-AR" sz="2000" dirty="0"/>
            <a:t> es importante saber:</a:t>
          </a:r>
          <a:endParaRPr lang="en-US" sz="2000" dirty="0"/>
        </a:p>
      </dgm:t>
    </dgm:pt>
    <dgm:pt modelId="{CE751202-95DF-45C2-A0A7-E541834C270E}" type="parTrans" cxnId="{4A46BDAB-CE30-490A-937B-4138FD945A04}">
      <dgm:prSet/>
      <dgm:spPr/>
      <dgm:t>
        <a:bodyPr/>
        <a:lstStyle/>
        <a:p>
          <a:endParaRPr lang="en-US"/>
        </a:p>
      </dgm:t>
    </dgm:pt>
    <dgm:pt modelId="{375B444F-1E70-4ADC-9C07-BDBA1820FA88}" type="sibTrans" cxnId="{4A46BDAB-CE30-490A-937B-4138FD945A04}">
      <dgm:prSet/>
      <dgm:spPr/>
      <dgm:t>
        <a:bodyPr/>
        <a:lstStyle/>
        <a:p>
          <a:endParaRPr lang="en-US"/>
        </a:p>
      </dgm:t>
    </dgm:pt>
    <dgm:pt modelId="{6E28B882-9CB1-42A5-9AFD-4B2B024923C3}">
      <dgm:prSet custT="1"/>
      <dgm:spPr/>
      <dgm:t>
        <a:bodyPr/>
        <a:lstStyle/>
        <a:p>
          <a:r>
            <a:rPr lang="es-AR" sz="1800" dirty="0"/>
            <a:t>Si es una disertación </a:t>
          </a:r>
          <a:r>
            <a:rPr lang="es-AR" sz="1800" u="sng" dirty="0"/>
            <a:t>para muchas personas es adecuado hablar de pie</a:t>
          </a:r>
          <a:r>
            <a:rPr lang="es-AR" sz="1800" dirty="0"/>
            <a:t>, ya que el auditorio nos ve mejor y además tenemos una mayor amplitud expresiva y una respiración plena.</a:t>
          </a:r>
          <a:endParaRPr lang="en-US" sz="1800" dirty="0"/>
        </a:p>
      </dgm:t>
    </dgm:pt>
    <dgm:pt modelId="{DD2C7BA0-2DB1-423F-A2B5-9C170BE2F631}" type="parTrans" cxnId="{3C8468EB-1EE8-442E-ABDC-81E838A12DBD}">
      <dgm:prSet/>
      <dgm:spPr/>
      <dgm:t>
        <a:bodyPr/>
        <a:lstStyle/>
        <a:p>
          <a:endParaRPr lang="en-US"/>
        </a:p>
      </dgm:t>
    </dgm:pt>
    <dgm:pt modelId="{B0527213-A7C3-4AD4-BF78-CF3ABA0F2219}" type="sibTrans" cxnId="{3C8468EB-1EE8-442E-ABDC-81E838A12DBD}">
      <dgm:prSet/>
      <dgm:spPr/>
      <dgm:t>
        <a:bodyPr/>
        <a:lstStyle/>
        <a:p>
          <a:endParaRPr lang="en-US"/>
        </a:p>
      </dgm:t>
    </dgm:pt>
    <dgm:pt modelId="{45292E3B-5771-408A-BDDD-D46CCB611EC1}">
      <dgm:prSet custT="1"/>
      <dgm:spPr/>
      <dgm:t>
        <a:bodyPr/>
        <a:lstStyle/>
        <a:p>
          <a:r>
            <a:rPr lang="es-AR" sz="1800" dirty="0"/>
            <a:t>Se debe </a:t>
          </a:r>
          <a:r>
            <a:rPr lang="es-AR" sz="1800" u="sng" dirty="0"/>
            <a:t>evitar dar pasos adelante y atrás</a:t>
          </a:r>
          <a:r>
            <a:rPr lang="es-AR" sz="1800" dirty="0"/>
            <a:t> (gesto de cierto nerviosismo) </a:t>
          </a:r>
          <a:r>
            <a:rPr lang="es-AR" sz="1800" u="sng" dirty="0"/>
            <a:t>o el balanceo continuo</a:t>
          </a:r>
          <a:r>
            <a:rPr lang="es-AR" sz="1800" dirty="0"/>
            <a:t> que produce apoyarse alternativamente en una y otra pierna.</a:t>
          </a:r>
          <a:endParaRPr lang="en-US" sz="1800" dirty="0"/>
        </a:p>
      </dgm:t>
    </dgm:pt>
    <dgm:pt modelId="{E29CE172-3167-4DFA-890D-428375133D04}" type="parTrans" cxnId="{D09FB295-B208-4F80-947C-86B3597B6931}">
      <dgm:prSet/>
      <dgm:spPr/>
      <dgm:t>
        <a:bodyPr/>
        <a:lstStyle/>
        <a:p>
          <a:endParaRPr lang="en-US"/>
        </a:p>
      </dgm:t>
    </dgm:pt>
    <dgm:pt modelId="{4CF5A5BE-293B-4958-BA3E-4041A33A06AD}" type="sibTrans" cxnId="{D09FB295-B208-4F80-947C-86B3597B6931}">
      <dgm:prSet/>
      <dgm:spPr/>
      <dgm:t>
        <a:bodyPr/>
        <a:lstStyle/>
        <a:p>
          <a:endParaRPr lang="en-US"/>
        </a:p>
      </dgm:t>
    </dgm:pt>
    <dgm:pt modelId="{89CE6DA3-F2B4-475F-910A-08C6BBF3D610}">
      <dgm:prSet custT="1"/>
      <dgm:spPr/>
      <dgm:t>
        <a:bodyPr/>
        <a:lstStyle/>
        <a:p>
          <a:r>
            <a:rPr lang="es-AR" sz="1800"/>
            <a:t>Cuando se diserte </a:t>
          </a:r>
          <a:r>
            <a:rPr lang="es-AR" sz="1800" u="sng"/>
            <a:t>desde un plano más elevado, se debe evitar levantar el mentón</a:t>
          </a:r>
          <a:r>
            <a:rPr lang="es-AR" sz="1800"/>
            <a:t>. Es recomendable una pequeña inclinación hacia adelante para que los rostros queden en paralelo.</a:t>
          </a:r>
          <a:endParaRPr lang="en-US" sz="1800"/>
        </a:p>
      </dgm:t>
    </dgm:pt>
    <dgm:pt modelId="{51EBC4A5-0A7E-48B6-940B-41F7246E7E63}" type="parTrans" cxnId="{F9D0A5DC-A81B-4783-9624-06F618ED2F16}">
      <dgm:prSet/>
      <dgm:spPr/>
      <dgm:t>
        <a:bodyPr/>
        <a:lstStyle/>
        <a:p>
          <a:endParaRPr lang="en-US"/>
        </a:p>
      </dgm:t>
    </dgm:pt>
    <dgm:pt modelId="{5928EA0A-C103-49F3-836F-618F33B315C2}" type="sibTrans" cxnId="{F9D0A5DC-A81B-4783-9624-06F618ED2F16}">
      <dgm:prSet/>
      <dgm:spPr/>
      <dgm:t>
        <a:bodyPr/>
        <a:lstStyle/>
        <a:p>
          <a:endParaRPr lang="en-US"/>
        </a:p>
      </dgm:t>
    </dgm:pt>
    <dgm:pt modelId="{52992619-ED3F-4AED-8747-57D44F2CF7B6}">
      <dgm:prSet custT="1"/>
      <dgm:spPr/>
      <dgm:t>
        <a:bodyPr/>
        <a:lstStyle/>
        <a:p>
          <a:r>
            <a:rPr lang="es-AR" sz="1800" u="sng" dirty="0"/>
            <a:t>Estar de pie supone una actitud de servicio, de disponibilidad propia del dinamismo del líder</a:t>
          </a:r>
          <a:r>
            <a:rPr lang="es-AR" sz="1800" dirty="0"/>
            <a:t>. El </a:t>
          </a:r>
          <a:r>
            <a:rPr lang="es-AR" sz="1800" u="sng" dirty="0"/>
            <a:t>mantenerse aferrado a la mesa, al bolígrafo, al atril</a:t>
          </a:r>
          <a:r>
            <a:rPr lang="es-AR" sz="1800" dirty="0"/>
            <a:t> o al pie del micrófono expresa </a:t>
          </a:r>
          <a:r>
            <a:rPr lang="es-AR" sz="1800" u="sng" dirty="0"/>
            <a:t>necesidad de protección</a:t>
          </a:r>
          <a:r>
            <a:rPr lang="es-AR" sz="1800" dirty="0"/>
            <a:t>.</a:t>
          </a:r>
          <a:endParaRPr lang="en-US" sz="1800" dirty="0"/>
        </a:p>
      </dgm:t>
    </dgm:pt>
    <dgm:pt modelId="{4435D85A-98CA-4CE9-9055-1C9686E76AB1}" type="parTrans" cxnId="{85485ED8-3F66-48E6-9C91-1965FBF9300B}">
      <dgm:prSet/>
      <dgm:spPr/>
      <dgm:t>
        <a:bodyPr/>
        <a:lstStyle/>
        <a:p>
          <a:endParaRPr lang="en-US"/>
        </a:p>
      </dgm:t>
    </dgm:pt>
    <dgm:pt modelId="{66E798F3-E6E2-42B8-8F85-E0F20048B558}" type="sibTrans" cxnId="{85485ED8-3F66-48E6-9C91-1965FBF9300B}">
      <dgm:prSet/>
      <dgm:spPr/>
      <dgm:t>
        <a:bodyPr/>
        <a:lstStyle/>
        <a:p>
          <a:endParaRPr lang="en-US"/>
        </a:p>
      </dgm:t>
    </dgm:pt>
    <dgm:pt modelId="{8B479895-EB92-4038-B7E1-D31381BD75DB}">
      <dgm:prSet custT="1"/>
      <dgm:spPr/>
      <dgm:t>
        <a:bodyPr/>
        <a:lstStyle/>
        <a:p>
          <a:r>
            <a:rPr lang="es-AR" sz="1800" u="sng" dirty="0"/>
            <a:t>No ofrecer el perfil o la espalda mientras se habla</a:t>
          </a:r>
          <a:r>
            <a:rPr lang="es-AR" sz="1800" dirty="0"/>
            <a:t>. Dirigirse al auditorio supone mirar a las personas y dejarse mirar de frente. Girar hacia unos y otros, con suavidad, es normal. Estar torcidos, mirar de lado, se interpreta como rigidez, reserva o amenaza.</a:t>
          </a:r>
          <a:endParaRPr lang="en-US" sz="1800" dirty="0"/>
        </a:p>
      </dgm:t>
    </dgm:pt>
    <dgm:pt modelId="{AD2AFC54-4480-44E2-B7E4-D4D318229FA8}" type="parTrans" cxnId="{42E6FD5E-0ACF-490D-8E62-00FEA170BBEB}">
      <dgm:prSet/>
      <dgm:spPr/>
      <dgm:t>
        <a:bodyPr/>
        <a:lstStyle/>
        <a:p>
          <a:endParaRPr lang="en-US"/>
        </a:p>
      </dgm:t>
    </dgm:pt>
    <dgm:pt modelId="{2E99FEFC-A270-4115-B4C1-5119014D3DD1}" type="sibTrans" cxnId="{42E6FD5E-0ACF-490D-8E62-00FEA170BBEB}">
      <dgm:prSet/>
      <dgm:spPr/>
      <dgm:t>
        <a:bodyPr/>
        <a:lstStyle/>
        <a:p>
          <a:endParaRPr lang="en-US"/>
        </a:p>
      </dgm:t>
    </dgm:pt>
    <dgm:pt modelId="{2C5F34BA-4F04-478C-8D67-9B15A67B4CC9}">
      <dgm:prSet custT="1"/>
      <dgm:spPr/>
      <dgm:t>
        <a:bodyPr/>
        <a:lstStyle/>
        <a:p>
          <a:r>
            <a:rPr lang="es-AR" sz="1800" u="sng" dirty="0"/>
            <a:t>Cambiar de posición durante la presentación</a:t>
          </a:r>
          <a:r>
            <a:rPr lang="es-AR" sz="1800" dirty="0"/>
            <a:t>, en puntos hacia los que todos puedan volverse, es un medio de equidistar de todos. Pero no debemos abusar, ya que dar continuos paseos causa mareos.</a:t>
          </a:r>
          <a:endParaRPr lang="en-US" sz="1800" dirty="0"/>
        </a:p>
      </dgm:t>
    </dgm:pt>
    <dgm:pt modelId="{82261812-D42B-48FC-A8D1-6CF67EE99D1D}" type="parTrans" cxnId="{867B4A20-D393-4DB4-996C-B50264A17B13}">
      <dgm:prSet/>
      <dgm:spPr/>
      <dgm:t>
        <a:bodyPr/>
        <a:lstStyle/>
        <a:p>
          <a:endParaRPr lang="en-US"/>
        </a:p>
      </dgm:t>
    </dgm:pt>
    <dgm:pt modelId="{59CAE180-C7D8-45EA-B97D-0A60F6E93B2E}" type="sibTrans" cxnId="{867B4A20-D393-4DB4-996C-B50264A17B13}">
      <dgm:prSet/>
      <dgm:spPr/>
      <dgm:t>
        <a:bodyPr/>
        <a:lstStyle/>
        <a:p>
          <a:endParaRPr lang="en-US"/>
        </a:p>
      </dgm:t>
    </dgm:pt>
    <dgm:pt modelId="{8D427D6C-54E5-4001-AE77-371CF9CEAE59}" type="pres">
      <dgm:prSet presAssocID="{9BE9A9FC-4D94-4F28-97C5-4AE1C27540EE}" presName="linear" presStyleCnt="0">
        <dgm:presLayoutVars>
          <dgm:animLvl val="lvl"/>
          <dgm:resizeHandles val="exact"/>
        </dgm:presLayoutVars>
      </dgm:prSet>
      <dgm:spPr/>
    </dgm:pt>
    <dgm:pt modelId="{931CD10A-03D0-4789-84CA-B99CA5E17FBB}" type="pres">
      <dgm:prSet presAssocID="{EBEDC84F-D500-46F1-8A8F-86A51F5E0223}" presName="parentText" presStyleLbl="node1" presStyleIdx="0" presStyleCnt="2" custLinFactNeighborX="-35" custLinFactNeighborY="-8978">
        <dgm:presLayoutVars>
          <dgm:chMax val="0"/>
          <dgm:bulletEnabled val="1"/>
        </dgm:presLayoutVars>
      </dgm:prSet>
      <dgm:spPr/>
    </dgm:pt>
    <dgm:pt modelId="{9F7548A4-D367-40C5-BC43-A042728815A1}" type="pres">
      <dgm:prSet presAssocID="{EBEDC84F-D500-46F1-8A8F-86A51F5E0223}" presName="childText" presStyleLbl="revTx" presStyleIdx="0" presStyleCnt="1">
        <dgm:presLayoutVars>
          <dgm:bulletEnabled val="1"/>
        </dgm:presLayoutVars>
      </dgm:prSet>
      <dgm:spPr/>
    </dgm:pt>
    <dgm:pt modelId="{00E11642-70C8-4E10-A822-EC0A1242E86E}" type="pres">
      <dgm:prSet presAssocID="{2C5F34BA-4F04-478C-8D67-9B15A67B4CC9}" presName="parentText" presStyleLbl="node1" presStyleIdx="1" presStyleCnt="2" custLinFactNeighborX="-35" custLinFactNeighborY="6092">
        <dgm:presLayoutVars>
          <dgm:chMax val="0"/>
          <dgm:bulletEnabled val="1"/>
        </dgm:presLayoutVars>
      </dgm:prSet>
      <dgm:spPr/>
    </dgm:pt>
  </dgm:ptLst>
  <dgm:cxnLst>
    <dgm:cxn modelId="{867B4A20-D393-4DB4-996C-B50264A17B13}" srcId="{9BE9A9FC-4D94-4F28-97C5-4AE1C27540EE}" destId="{2C5F34BA-4F04-478C-8D67-9B15A67B4CC9}" srcOrd="1" destOrd="0" parTransId="{82261812-D42B-48FC-A8D1-6CF67EE99D1D}" sibTransId="{59CAE180-C7D8-45EA-B97D-0A60F6E93B2E}"/>
    <dgm:cxn modelId="{86D2F522-6591-4768-BC2F-12B820DA0843}" type="presOf" srcId="{6E28B882-9CB1-42A5-9AFD-4B2B024923C3}" destId="{9F7548A4-D367-40C5-BC43-A042728815A1}" srcOrd="0" destOrd="0" presId="urn:microsoft.com/office/officeart/2005/8/layout/vList2"/>
    <dgm:cxn modelId="{BA6FBA2E-8C01-42DA-8FDE-E3629286F118}" type="presOf" srcId="{EBEDC84F-D500-46F1-8A8F-86A51F5E0223}" destId="{931CD10A-03D0-4789-84CA-B99CA5E17FBB}" srcOrd="0" destOrd="0" presId="urn:microsoft.com/office/officeart/2005/8/layout/vList2"/>
    <dgm:cxn modelId="{42E6FD5E-0ACF-490D-8E62-00FEA170BBEB}" srcId="{EBEDC84F-D500-46F1-8A8F-86A51F5E0223}" destId="{8B479895-EB92-4038-B7E1-D31381BD75DB}" srcOrd="4" destOrd="0" parTransId="{AD2AFC54-4480-44E2-B7E4-D4D318229FA8}" sibTransId="{2E99FEFC-A270-4115-B4C1-5119014D3DD1}"/>
    <dgm:cxn modelId="{65E29845-7210-4CDC-800A-6B420B98BF99}" type="presOf" srcId="{2C5F34BA-4F04-478C-8D67-9B15A67B4CC9}" destId="{00E11642-70C8-4E10-A822-EC0A1242E86E}" srcOrd="0" destOrd="0" presId="urn:microsoft.com/office/officeart/2005/8/layout/vList2"/>
    <dgm:cxn modelId="{88863B67-260A-4793-875A-14F02CF45F63}" type="presOf" srcId="{8B479895-EB92-4038-B7E1-D31381BD75DB}" destId="{9F7548A4-D367-40C5-BC43-A042728815A1}" srcOrd="0" destOrd="4" presId="urn:microsoft.com/office/officeart/2005/8/layout/vList2"/>
    <dgm:cxn modelId="{397C5F6E-3625-4698-9CC3-FE13902ECD14}" type="presOf" srcId="{89CE6DA3-F2B4-475F-910A-08C6BBF3D610}" destId="{9F7548A4-D367-40C5-BC43-A042728815A1}" srcOrd="0" destOrd="2" presId="urn:microsoft.com/office/officeart/2005/8/layout/vList2"/>
    <dgm:cxn modelId="{46C46E83-5A33-4C80-AFEC-73E0A327FB99}" type="presOf" srcId="{9BE9A9FC-4D94-4F28-97C5-4AE1C27540EE}" destId="{8D427D6C-54E5-4001-AE77-371CF9CEAE59}" srcOrd="0" destOrd="0" presId="urn:microsoft.com/office/officeart/2005/8/layout/vList2"/>
    <dgm:cxn modelId="{D09FB295-B208-4F80-947C-86B3597B6931}" srcId="{EBEDC84F-D500-46F1-8A8F-86A51F5E0223}" destId="{45292E3B-5771-408A-BDDD-D46CCB611EC1}" srcOrd="1" destOrd="0" parTransId="{E29CE172-3167-4DFA-890D-428375133D04}" sibTransId="{4CF5A5BE-293B-4958-BA3E-4041A33A06AD}"/>
    <dgm:cxn modelId="{4A46BDAB-CE30-490A-937B-4138FD945A04}" srcId="{9BE9A9FC-4D94-4F28-97C5-4AE1C27540EE}" destId="{EBEDC84F-D500-46F1-8A8F-86A51F5E0223}" srcOrd="0" destOrd="0" parTransId="{CE751202-95DF-45C2-A0A7-E541834C270E}" sibTransId="{375B444F-1E70-4ADC-9C07-BDBA1820FA88}"/>
    <dgm:cxn modelId="{85485ED8-3F66-48E6-9C91-1965FBF9300B}" srcId="{EBEDC84F-D500-46F1-8A8F-86A51F5E0223}" destId="{52992619-ED3F-4AED-8747-57D44F2CF7B6}" srcOrd="3" destOrd="0" parTransId="{4435D85A-98CA-4CE9-9055-1C9686E76AB1}" sibTransId="{66E798F3-E6E2-42B8-8F85-E0F20048B558}"/>
    <dgm:cxn modelId="{8624ABDA-0472-4B2D-8FDE-C9C2503D3C19}" type="presOf" srcId="{52992619-ED3F-4AED-8747-57D44F2CF7B6}" destId="{9F7548A4-D367-40C5-BC43-A042728815A1}" srcOrd="0" destOrd="3" presId="urn:microsoft.com/office/officeart/2005/8/layout/vList2"/>
    <dgm:cxn modelId="{F9D0A5DC-A81B-4783-9624-06F618ED2F16}" srcId="{EBEDC84F-D500-46F1-8A8F-86A51F5E0223}" destId="{89CE6DA3-F2B4-475F-910A-08C6BBF3D610}" srcOrd="2" destOrd="0" parTransId="{51EBC4A5-0A7E-48B6-940B-41F7246E7E63}" sibTransId="{5928EA0A-C103-49F3-836F-618F33B315C2}"/>
    <dgm:cxn modelId="{3C8468EB-1EE8-442E-ABDC-81E838A12DBD}" srcId="{EBEDC84F-D500-46F1-8A8F-86A51F5E0223}" destId="{6E28B882-9CB1-42A5-9AFD-4B2B024923C3}" srcOrd="0" destOrd="0" parTransId="{DD2C7BA0-2DB1-423F-A2B5-9C170BE2F631}" sibTransId="{B0527213-A7C3-4AD4-BF78-CF3ABA0F2219}"/>
    <dgm:cxn modelId="{0A360DF8-73DB-4938-BEFA-B141A3AEF4D8}" type="presOf" srcId="{45292E3B-5771-408A-BDDD-D46CCB611EC1}" destId="{9F7548A4-D367-40C5-BC43-A042728815A1}" srcOrd="0" destOrd="1" presId="urn:microsoft.com/office/officeart/2005/8/layout/vList2"/>
    <dgm:cxn modelId="{6092F256-D3E0-43E9-A284-196C7B026100}" type="presParOf" srcId="{8D427D6C-54E5-4001-AE77-371CF9CEAE59}" destId="{931CD10A-03D0-4789-84CA-B99CA5E17FBB}" srcOrd="0" destOrd="0" presId="urn:microsoft.com/office/officeart/2005/8/layout/vList2"/>
    <dgm:cxn modelId="{784DC1C9-746E-4C3B-9D5A-394B59EE7C40}" type="presParOf" srcId="{8D427D6C-54E5-4001-AE77-371CF9CEAE59}" destId="{9F7548A4-D367-40C5-BC43-A042728815A1}" srcOrd="1" destOrd="0" presId="urn:microsoft.com/office/officeart/2005/8/layout/vList2"/>
    <dgm:cxn modelId="{A6E47117-2603-40B8-AA8D-36749B5ED010}" type="presParOf" srcId="{8D427D6C-54E5-4001-AE77-371CF9CEAE59}" destId="{00E11642-70C8-4E10-A822-EC0A1242E86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CB31F-93AF-4ABB-B31B-929043CAC161}">
      <dsp:nvSpPr>
        <dsp:cNvPr id="0" name=""/>
        <dsp:cNvSpPr/>
      </dsp:nvSpPr>
      <dsp:spPr>
        <a:xfrm>
          <a:off x="0" y="302706"/>
          <a:ext cx="6797675" cy="16450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419" sz="1900" b="1" u="sng" kern="1200" dirty="0"/>
            <a:t>NEWTON: </a:t>
          </a:r>
          <a:r>
            <a:rPr lang="es-419" sz="1900" kern="1200" dirty="0"/>
            <a:t>Intento superar lo mecánico y lo teológico uniéndolo en una nueva teoría, la aplicación del método científico al conocimiento del mundo impulso el desarrollo de la física como ciencia principal y la tecnología como instrumento de progreso a través de la </a:t>
          </a:r>
          <a:r>
            <a:rPr lang="es-419" sz="1900" b="1" u="sng" kern="1200" dirty="0"/>
            <a:t>explotación de la naturaleza</a:t>
          </a:r>
          <a:r>
            <a:rPr lang="es-419" sz="1900" kern="1200" dirty="0"/>
            <a:t>.</a:t>
          </a:r>
          <a:endParaRPr lang="en-US" sz="1900" kern="1200" dirty="0"/>
        </a:p>
      </dsp:txBody>
      <dsp:txXfrm>
        <a:off x="80303" y="383009"/>
        <a:ext cx="6637069" cy="1484414"/>
      </dsp:txXfrm>
    </dsp:sp>
    <dsp:sp modelId="{6F71DB54-21EF-4AA9-81A2-AC70DCFBED88}">
      <dsp:nvSpPr>
        <dsp:cNvPr id="0" name=""/>
        <dsp:cNvSpPr/>
      </dsp:nvSpPr>
      <dsp:spPr>
        <a:xfrm>
          <a:off x="0" y="2002446"/>
          <a:ext cx="6797675" cy="1645020"/>
        </a:xfrm>
        <a:prstGeom prst="roundRect">
          <a:avLst/>
        </a:prstGeom>
        <a:solidFill>
          <a:schemeClr val="accent2">
            <a:hueOff val="-665912"/>
            <a:satOff val="-293"/>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419" sz="1900" b="1" u="sng" kern="1200"/>
            <a:t>KANT: </a:t>
          </a:r>
          <a:r>
            <a:rPr lang="es-419" sz="1900" kern="1200"/>
            <a:t>Siglo XVII, siembra las bases del </a:t>
          </a:r>
          <a:r>
            <a:rPr lang="es-419" sz="1900" b="1" u="sng" kern="1200"/>
            <a:t>RACIONALISMO</a:t>
          </a:r>
          <a:r>
            <a:rPr lang="es-419" sz="1900" kern="1200"/>
            <a:t>, que establece las obligaciones del hombre para con la naturaleza a partir de valores extrínsecos, es decir, en función de la utilidad. </a:t>
          </a:r>
          <a:endParaRPr lang="en-US" sz="1900" kern="1200"/>
        </a:p>
      </dsp:txBody>
      <dsp:txXfrm>
        <a:off x="80303" y="2082749"/>
        <a:ext cx="6637069" cy="1484414"/>
      </dsp:txXfrm>
    </dsp:sp>
    <dsp:sp modelId="{A10D3E66-6F24-4854-8529-F76AA7110DDE}">
      <dsp:nvSpPr>
        <dsp:cNvPr id="0" name=""/>
        <dsp:cNvSpPr/>
      </dsp:nvSpPr>
      <dsp:spPr>
        <a:xfrm>
          <a:off x="0" y="3702186"/>
          <a:ext cx="6797675" cy="1645020"/>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419" sz="1900" b="1" u="sng" kern="1200"/>
            <a:t>Utilitarismo</a:t>
          </a:r>
          <a:r>
            <a:rPr lang="es-419" sz="1900" kern="1200"/>
            <a:t> como medio para alcanzar la felicidad de la sociedad en su conjunto.</a:t>
          </a:r>
          <a:endParaRPr lang="en-US" sz="1900" kern="1200"/>
        </a:p>
      </dsp:txBody>
      <dsp:txXfrm>
        <a:off x="80303" y="3782489"/>
        <a:ext cx="6637069" cy="1484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D371E-64A2-468E-AF05-D7D70224B439}">
      <dsp:nvSpPr>
        <dsp:cNvPr id="0" name=""/>
        <dsp:cNvSpPr/>
      </dsp:nvSpPr>
      <dsp:spPr>
        <a:xfrm>
          <a:off x="0" y="10296"/>
          <a:ext cx="6797675" cy="208961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s-419" sz="3800" kern="1200"/>
            <a:t>ENTRE AMBOS EXTREMOS QUEDAN CONTENIDAS TODAS LAS POSTURAS POSIBLES;</a:t>
          </a:r>
          <a:endParaRPr lang="en-US" sz="3800" kern="1200"/>
        </a:p>
      </dsp:txBody>
      <dsp:txXfrm>
        <a:off x="102007" y="112303"/>
        <a:ext cx="6593661" cy="1885605"/>
      </dsp:txXfrm>
    </dsp:sp>
    <dsp:sp modelId="{9DCD04A1-78B1-4F6D-9C34-33E01DE1C671}">
      <dsp:nvSpPr>
        <dsp:cNvPr id="0" name=""/>
        <dsp:cNvSpPr/>
      </dsp:nvSpPr>
      <dsp:spPr>
        <a:xfrm>
          <a:off x="0" y="2099916"/>
          <a:ext cx="6797675" cy="353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es-419" sz="3000" kern="1200" dirty="0"/>
            <a:t>Desde la postura que observa la naturaleza a través de una visión meramente utilitarista en la que el ser humano es el ser supremo</a:t>
          </a:r>
          <a:endParaRPr lang="en-US" sz="3000" kern="1200" dirty="0"/>
        </a:p>
        <a:p>
          <a:pPr marL="285750" lvl="1" indent="-285750" algn="l" defTabSz="1333500">
            <a:lnSpc>
              <a:spcPct val="90000"/>
            </a:lnSpc>
            <a:spcBef>
              <a:spcPct val="0"/>
            </a:spcBef>
            <a:spcAft>
              <a:spcPct val="20000"/>
            </a:spcAft>
            <a:buChar char="•"/>
          </a:pPr>
          <a:r>
            <a:rPr lang="es-419" sz="3000" kern="1200" dirty="0"/>
            <a:t>A la que concede todo el valor al sistema biótico planetario, difumando al ser humano entre millones de especies.</a:t>
          </a:r>
          <a:endParaRPr lang="en-US" sz="3000" kern="1200" dirty="0"/>
        </a:p>
      </dsp:txBody>
      <dsp:txXfrm>
        <a:off x="0" y="2099916"/>
        <a:ext cx="6797675" cy="35396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337CD-4644-4414-BC57-606005016069}">
      <dsp:nvSpPr>
        <dsp:cNvPr id="0" name=""/>
        <dsp:cNvSpPr/>
      </dsp:nvSpPr>
      <dsp:spPr>
        <a:xfrm>
          <a:off x="0" y="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52FC66-CDE5-4ACB-83A4-69D55B392DEE}">
      <dsp:nvSpPr>
        <dsp:cNvPr id="0" name=""/>
        <dsp:cNvSpPr/>
      </dsp:nvSpPr>
      <dsp:spPr>
        <a:xfrm>
          <a:off x="0" y="0"/>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419" sz="2200" b="1" u="sng" kern="1200"/>
            <a:t>ANTROPOCENTRISMO DEBIL: </a:t>
          </a:r>
          <a:r>
            <a:rPr lang="es-419" sz="2200" kern="1200"/>
            <a:t>(Simon – kahn)</a:t>
          </a:r>
          <a:endParaRPr lang="en-US" sz="2200" kern="1200"/>
        </a:p>
      </dsp:txBody>
      <dsp:txXfrm>
        <a:off x="0" y="0"/>
        <a:ext cx="6797675" cy="1412477"/>
      </dsp:txXfrm>
    </dsp:sp>
    <dsp:sp modelId="{27EB53D8-5D6B-46E9-9F78-528B71775EE7}">
      <dsp:nvSpPr>
        <dsp:cNvPr id="0" name=""/>
        <dsp:cNvSpPr/>
      </dsp:nvSpPr>
      <dsp:spPr>
        <a:xfrm>
          <a:off x="0" y="1412478"/>
          <a:ext cx="6797675" cy="0"/>
        </a:xfrm>
        <a:prstGeom prst="line">
          <a:avLst/>
        </a:prstGeom>
        <a:solidFill>
          <a:schemeClr val="accent2">
            <a:hueOff val="-443941"/>
            <a:satOff val="-195"/>
            <a:lumOff val="523"/>
            <a:alphaOff val="0"/>
          </a:schemeClr>
        </a:solidFill>
        <a:ln w="15875" cap="flat" cmpd="sng" algn="ctr">
          <a:solidFill>
            <a:schemeClr val="accent2">
              <a:hueOff val="-443941"/>
              <a:satOff val="-195"/>
              <a:lumOff val="5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D80E9F-E601-44D9-94F0-83F30EFC6827}">
      <dsp:nvSpPr>
        <dsp:cNvPr id="0" name=""/>
        <dsp:cNvSpPr/>
      </dsp:nvSpPr>
      <dsp:spPr>
        <a:xfrm>
          <a:off x="0" y="1412477"/>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419" sz="2200" kern="1200"/>
            <a:t>La naturaleza esta completamente al servicio del ser humano, pero </a:t>
          </a:r>
          <a:r>
            <a:rPr lang="es-419" sz="2200" b="1" u="sng" kern="1200"/>
            <a:t>el hombre debe cuidarla</a:t>
          </a:r>
          <a:r>
            <a:rPr lang="es-419" sz="2200" kern="1200"/>
            <a:t>, ya que su destrucción solo significaría la imposibilidad de satisfacer sus intereses y necesidades.</a:t>
          </a:r>
          <a:endParaRPr lang="en-US" sz="2200" kern="1200"/>
        </a:p>
      </dsp:txBody>
      <dsp:txXfrm>
        <a:off x="0" y="1412477"/>
        <a:ext cx="6797675" cy="1412477"/>
      </dsp:txXfrm>
    </dsp:sp>
    <dsp:sp modelId="{681BA7D0-4307-453E-B387-5CFA80C5A485}">
      <dsp:nvSpPr>
        <dsp:cNvPr id="0" name=""/>
        <dsp:cNvSpPr/>
      </dsp:nvSpPr>
      <dsp:spPr>
        <a:xfrm>
          <a:off x="0" y="2824956"/>
          <a:ext cx="6797675" cy="0"/>
        </a:xfrm>
        <a:prstGeom prst="line">
          <a:avLst/>
        </a:prstGeom>
        <a:solidFill>
          <a:schemeClr val="accent2">
            <a:hueOff val="-887883"/>
            <a:satOff val="-391"/>
            <a:lumOff val="1046"/>
            <a:alphaOff val="0"/>
          </a:schemeClr>
        </a:solidFill>
        <a:ln w="15875" cap="flat" cmpd="sng" algn="ctr">
          <a:solidFill>
            <a:schemeClr val="accent2">
              <a:hueOff val="-887883"/>
              <a:satOff val="-391"/>
              <a:lumOff val="104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49F7AF-A806-4BEC-AC85-4A5BE6F65C3E}">
      <dsp:nvSpPr>
        <dsp:cNvPr id="0" name=""/>
        <dsp:cNvSpPr/>
      </dsp:nvSpPr>
      <dsp:spPr>
        <a:xfrm>
          <a:off x="0" y="2824955"/>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419" sz="2200" kern="1200"/>
            <a:t>El valor de la naturaleza y de cualquiera de sus elementos, sigue estando en función de las necesidades del hombre.</a:t>
          </a:r>
          <a:endParaRPr lang="en-US" sz="2200" kern="1200"/>
        </a:p>
      </dsp:txBody>
      <dsp:txXfrm>
        <a:off x="0" y="2824955"/>
        <a:ext cx="6797675" cy="1412477"/>
      </dsp:txXfrm>
    </dsp:sp>
    <dsp:sp modelId="{85333E51-78D4-47E3-BAFC-2D8A8C8492E4}">
      <dsp:nvSpPr>
        <dsp:cNvPr id="0" name=""/>
        <dsp:cNvSpPr/>
      </dsp:nvSpPr>
      <dsp:spPr>
        <a:xfrm>
          <a:off x="0" y="4237434"/>
          <a:ext cx="6797675" cy="0"/>
        </a:xfrm>
        <a:prstGeom prst="line">
          <a:avLst/>
        </a:prstGeom>
        <a:solidFill>
          <a:schemeClr val="accent2">
            <a:hueOff val="-1331824"/>
            <a:satOff val="-586"/>
            <a:lumOff val="1569"/>
            <a:alphaOff val="0"/>
          </a:schemeClr>
        </a:solidFill>
        <a:ln w="15875" cap="flat" cmpd="sng" algn="ctr">
          <a:solidFill>
            <a:schemeClr val="accent2">
              <a:hueOff val="-1331824"/>
              <a:satOff val="-586"/>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C516E7-492D-49F4-A851-9F20889F416F}">
      <dsp:nvSpPr>
        <dsp:cNvPr id="0" name=""/>
        <dsp:cNvSpPr/>
      </dsp:nvSpPr>
      <dsp:spPr>
        <a:xfrm>
          <a:off x="0" y="4237433"/>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419" sz="2200" kern="1200"/>
            <a:t>Dentro de esta postura, se situan autores que suscriben el termino DESARROLLO SOSTENIBLE, Emerson, Mumford, etc.</a:t>
          </a:r>
          <a:endParaRPr lang="en-US" sz="2200" kern="1200"/>
        </a:p>
      </dsp:txBody>
      <dsp:txXfrm>
        <a:off x="0" y="4237433"/>
        <a:ext cx="6797675" cy="14124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46501-C33E-43CD-B55C-816E7F4FB6F0}">
      <dsp:nvSpPr>
        <dsp:cNvPr id="0" name=""/>
        <dsp:cNvSpPr/>
      </dsp:nvSpPr>
      <dsp:spPr>
        <a:xfrm>
          <a:off x="0" y="37206"/>
          <a:ext cx="6797675" cy="181817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AR" sz="2100" kern="1200"/>
            <a:t>3. </a:t>
          </a:r>
          <a:r>
            <a:rPr lang="es-AR" sz="2100" b="1" kern="1200"/>
            <a:t>Evitar que la escorrentía entre en contacto con contaminantes</a:t>
          </a:r>
          <a:r>
            <a:rPr lang="es-AR" sz="2100" kern="1200"/>
            <a:t>, controlando la aplicación de herbicidas y fungicidas en parques y jardines, vigilando las zonas en obras para evitar el arrastre de sedimentos e interviniendo en las conexiones ilegales al sistema de drenaje.</a:t>
          </a:r>
          <a:endParaRPr lang="en-US" sz="2100" kern="1200"/>
        </a:p>
      </dsp:txBody>
      <dsp:txXfrm>
        <a:off x="88756" y="125962"/>
        <a:ext cx="6620163" cy="1640667"/>
      </dsp:txXfrm>
    </dsp:sp>
    <dsp:sp modelId="{2CCCBC55-08A9-4757-A1F7-4E7DEF4F246C}">
      <dsp:nvSpPr>
        <dsp:cNvPr id="0" name=""/>
        <dsp:cNvSpPr/>
      </dsp:nvSpPr>
      <dsp:spPr>
        <a:xfrm>
          <a:off x="0" y="1915866"/>
          <a:ext cx="6797675" cy="1818179"/>
        </a:xfrm>
        <a:prstGeom prst="roundRect">
          <a:avLst/>
        </a:prstGeom>
        <a:solidFill>
          <a:schemeClr val="accent2">
            <a:hueOff val="-665912"/>
            <a:satOff val="-293"/>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AR" sz="2100" kern="1200"/>
            <a:t>4. </a:t>
          </a:r>
          <a:r>
            <a:rPr lang="es-AR" sz="2100" b="1" kern="1200"/>
            <a:t>Uso de procedimientos de actuación y equipamiento adecuado </a:t>
          </a:r>
          <a:r>
            <a:rPr lang="es-AR" sz="2100" kern="1200"/>
            <a:t>para tratar episodios de vertidos accidentales rápidamente con técnicas en seco en lugar de la habitual limpieza con agua.</a:t>
          </a:r>
          <a:endParaRPr lang="en-US" sz="2100" kern="1200"/>
        </a:p>
      </dsp:txBody>
      <dsp:txXfrm>
        <a:off x="88756" y="2004622"/>
        <a:ext cx="6620163" cy="1640667"/>
      </dsp:txXfrm>
    </dsp:sp>
    <dsp:sp modelId="{2DE679E5-74FA-4969-A89D-B6470F22E331}">
      <dsp:nvSpPr>
        <dsp:cNvPr id="0" name=""/>
        <dsp:cNvSpPr/>
      </dsp:nvSpPr>
      <dsp:spPr>
        <a:xfrm>
          <a:off x="0" y="3794526"/>
          <a:ext cx="6797675" cy="1818179"/>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AR" sz="2100" kern="1200"/>
            <a:t>5. </a:t>
          </a:r>
          <a:r>
            <a:rPr lang="es-AR" sz="2100" b="1" kern="1200"/>
            <a:t>Recogida y reutilización de aguas pluviales </a:t>
          </a:r>
          <a:r>
            <a:rPr lang="es-AR" sz="2100" kern="1200"/>
            <a:t>por parte del ciudadano. (Cosecha de agua de lluvia, Decreto).</a:t>
          </a:r>
          <a:endParaRPr lang="en-US" sz="2100" kern="1200"/>
        </a:p>
      </dsp:txBody>
      <dsp:txXfrm>
        <a:off x="88756" y="3883282"/>
        <a:ext cx="6620163" cy="16406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62977-A265-4E65-883E-81EEF0DF34DD}">
      <dsp:nvSpPr>
        <dsp:cNvPr id="0" name=""/>
        <dsp:cNvSpPr/>
      </dsp:nvSpPr>
      <dsp:spPr>
        <a:xfrm>
          <a:off x="0" y="653256"/>
          <a:ext cx="6797675" cy="104480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419" sz="1900" kern="1200"/>
            <a:t>Estas medidas las encontramos en los Códigos, Leyes y Manuales de Procedimientos (MARCO INSTITUCIONAL PARA EL MANEJO DE LOS RECURSOS HIDIRCOS)</a:t>
          </a:r>
          <a:endParaRPr lang="en-US" sz="1900" kern="1200"/>
        </a:p>
      </dsp:txBody>
      <dsp:txXfrm>
        <a:off x="51003" y="704259"/>
        <a:ext cx="6695669" cy="942803"/>
      </dsp:txXfrm>
    </dsp:sp>
    <dsp:sp modelId="{7079BCA3-C2AC-411D-B878-EE482F3A2A87}">
      <dsp:nvSpPr>
        <dsp:cNvPr id="0" name=""/>
        <dsp:cNvSpPr/>
      </dsp:nvSpPr>
      <dsp:spPr>
        <a:xfrm>
          <a:off x="0" y="1752786"/>
          <a:ext cx="6797675" cy="1044809"/>
        </a:xfrm>
        <a:prstGeom prst="roundRect">
          <a:avLst/>
        </a:prstGeom>
        <a:solidFill>
          <a:schemeClr val="accent2">
            <a:hueOff val="-443941"/>
            <a:satOff val="-195"/>
            <a:lumOff val="5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419" sz="1900" kern="1200"/>
            <a:t>Estos Códigos, Leyes y Procedimientos dependen de cada lugar en particular</a:t>
          </a:r>
          <a:endParaRPr lang="en-US" sz="1900" kern="1200"/>
        </a:p>
      </dsp:txBody>
      <dsp:txXfrm>
        <a:off x="51003" y="1803789"/>
        <a:ext cx="6695669" cy="942803"/>
      </dsp:txXfrm>
    </dsp:sp>
    <dsp:sp modelId="{EF57312E-3453-4971-B2ED-1FEBC43F1ED1}">
      <dsp:nvSpPr>
        <dsp:cNvPr id="0" name=""/>
        <dsp:cNvSpPr/>
      </dsp:nvSpPr>
      <dsp:spPr>
        <a:xfrm>
          <a:off x="0" y="2852316"/>
          <a:ext cx="6797675" cy="1044809"/>
        </a:xfrm>
        <a:prstGeom prst="roundRect">
          <a:avLst/>
        </a:prstGeom>
        <a:solidFill>
          <a:schemeClr val="accent2">
            <a:hueOff val="-887883"/>
            <a:satOff val="-391"/>
            <a:lumOff val="104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419" sz="1900" kern="1200"/>
            <a:t>Siendo las provincias o localidades quienes establecen que tan duras pueden llegar a ser estas medidas, de acuerdo a la situación en la que se encuentre cada una </a:t>
          </a:r>
          <a:endParaRPr lang="en-US" sz="1900" kern="1200"/>
        </a:p>
      </dsp:txBody>
      <dsp:txXfrm>
        <a:off x="51003" y="2903319"/>
        <a:ext cx="6695669" cy="942803"/>
      </dsp:txXfrm>
    </dsp:sp>
    <dsp:sp modelId="{C0C58614-0DC9-4351-AB05-961D11EB5B8A}">
      <dsp:nvSpPr>
        <dsp:cNvPr id="0" name=""/>
        <dsp:cNvSpPr/>
      </dsp:nvSpPr>
      <dsp:spPr>
        <a:xfrm>
          <a:off x="0" y="3951846"/>
          <a:ext cx="6797675" cy="1044809"/>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419" sz="1900" b="1" kern="1200"/>
            <a:t>El éxito en el cumplimiento de estas medidas no estructurales, involucran al individuo y a la sociedad. Pero muy especialmente al proceso de la comunicación, para que estas sean efectivas.</a:t>
          </a:r>
          <a:endParaRPr lang="en-US" sz="1900" kern="1200"/>
        </a:p>
      </dsp:txBody>
      <dsp:txXfrm>
        <a:off x="51003" y="4002849"/>
        <a:ext cx="6695669" cy="9428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D7F35-77F8-4E6D-AF80-8FBA9B7786A5}">
      <dsp:nvSpPr>
        <dsp:cNvPr id="0" name=""/>
        <dsp:cNvSpPr/>
      </dsp:nvSpPr>
      <dsp:spPr>
        <a:xfrm>
          <a:off x="0" y="63666"/>
          <a:ext cx="6797675" cy="128465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AR" sz="1800" kern="1200" dirty="0"/>
            <a:t>Si deseamos tener eficacia en nuestras comunicaciones orales necesariamente debemos conocer y comprender el lenguaje no verbal, ya que continuamente nuestro cuerpo está interactuando con el otro, con aquella persona que nos observa mientras hablamos.</a:t>
          </a:r>
          <a:endParaRPr lang="en-US" sz="1800" kern="1200" dirty="0"/>
        </a:p>
      </dsp:txBody>
      <dsp:txXfrm>
        <a:off x="62712" y="126378"/>
        <a:ext cx="6672251" cy="1159235"/>
      </dsp:txXfrm>
    </dsp:sp>
    <dsp:sp modelId="{C51EC91B-F250-43AC-9A85-AB3A87B74343}">
      <dsp:nvSpPr>
        <dsp:cNvPr id="0" name=""/>
        <dsp:cNvSpPr/>
      </dsp:nvSpPr>
      <dsp:spPr>
        <a:xfrm>
          <a:off x="0" y="1400166"/>
          <a:ext cx="6797675" cy="1284659"/>
        </a:xfrm>
        <a:prstGeom prst="roundRect">
          <a:avLst/>
        </a:prstGeom>
        <a:solidFill>
          <a:schemeClr val="accent2">
            <a:hueOff val="-665912"/>
            <a:satOff val="-293"/>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AR" sz="1800" kern="1200"/>
            <a:t>Se recomienda controlar </a:t>
          </a:r>
          <a:r>
            <a:rPr lang="es-AR" sz="1800" u="sng" kern="1200"/>
            <a:t>cuatro variables clave durante el proceso de  comunicar  </a:t>
          </a:r>
          <a:r>
            <a:rPr lang="es-AR" sz="1800" kern="1200"/>
            <a:t>no  verbalmente.  Estas  cuatro  variables  se  refieren concretamente a “la mirada, la postura, los gestos, y la motivación”.</a:t>
          </a:r>
          <a:endParaRPr lang="en-US" sz="1800" kern="1200"/>
        </a:p>
      </dsp:txBody>
      <dsp:txXfrm>
        <a:off x="62712" y="1462878"/>
        <a:ext cx="6672251" cy="1159235"/>
      </dsp:txXfrm>
    </dsp:sp>
    <dsp:sp modelId="{481CBA5F-CC55-48CB-BFC2-5EBB684886F0}">
      <dsp:nvSpPr>
        <dsp:cNvPr id="0" name=""/>
        <dsp:cNvSpPr/>
      </dsp:nvSpPr>
      <dsp:spPr>
        <a:xfrm>
          <a:off x="0" y="2736666"/>
          <a:ext cx="6797675" cy="1284659"/>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AR" sz="1800" kern="1200"/>
            <a:t>Acerca de </a:t>
          </a:r>
          <a:r>
            <a:rPr lang="es-AR" sz="1800" u="sng" kern="1200"/>
            <a:t>la postura </a:t>
          </a:r>
          <a:r>
            <a:rPr lang="es-AR" sz="1800" kern="1200"/>
            <a:t>y la confianza, en lo posible debemos:</a:t>
          </a:r>
          <a:endParaRPr lang="en-US" sz="1800" kern="1200"/>
        </a:p>
      </dsp:txBody>
      <dsp:txXfrm>
        <a:off x="62712" y="2799378"/>
        <a:ext cx="6672251" cy="1159235"/>
      </dsp:txXfrm>
    </dsp:sp>
    <dsp:sp modelId="{B7A6B07F-F6E9-4AB9-BA33-4E69411B3A69}">
      <dsp:nvSpPr>
        <dsp:cNvPr id="0" name=""/>
        <dsp:cNvSpPr/>
      </dsp:nvSpPr>
      <dsp:spPr>
        <a:xfrm>
          <a:off x="0" y="4021326"/>
          <a:ext cx="6797675" cy="156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AR" sz="1600" kern="1200" dirty="0"/>
            <a:t>Controlar los signos externos de inestabilidad (temblor de manos y/o rodillas, por ejemplo), planificando alguna actividad antes de comenzar la charla, aunque ello sea mover una silla o abrir una ventana.</a:t>
          </a:r>
          <a:endParaRPr lang="en-US" sz="1600" kern="1200" dirty="0"/>
        </a:p>
        <a:p>
          <a:pPr marL="171450" lvl="1" indent="-171450" algn="l" defTabSz="711200">
            <a:lnSpc>
              <a:spcPct val="90000"/>
            </a:lnSpc>
            <a:spcBef>
              <a:spcPct val="0"/>
            </a:spcBef>
            <a:spcAft>
              <a:spcPct val="20000"/>
            </a:spcAft>
            <a:buChar char="•"/>
          </a:pPr>
          <a:r>
            <a:rPr lang="es-AR" sz="1600" kern="1200" dirty="0"/>
            <a:t>Controlar la respiración.</a:t>
          </a:r>
          <a:endParaRPr lang="en-US" sz="1600" kern="1200" dirty="0"/>
        </a:p>
        <a:p>
          <a:pPr marL="171450" lvl="1" indent="-171450" algn="l" defTabSz="711200">
            <a:lnSpc>
              <a:spcPct val="90000"/>
            </a:lnSpc>
            <a:spcBef>
              <a:spcPct val="0"/>
            </a:spcBef>
            <a:spcAft>
              <a:spcPct val="20000"/>
            </a:spcAft>
            <a:buChar char="•"/>
          </a:pPr>
          <a:r>
            <a:rPr lang="es-AR" sz="1600" kern="1200" dirty="0"/>
            <a:t>Concentrarse en las ideas y no en uno mismo.</a:t>
          </a:r>
          <a:endParaRPr lang="en-US" sz="1600" kern="1200" dirty="0"/>
        </a:p>
        <a:p>
          <a:pPr marL="171450" lvl="1" indent="-171450" algn="l" defTabSz="711200">
            <a:lnSpc>
              <a:spcPct val="90000"/>
            </a:lnSpc>
            <a:spcBef>
              <a:spcPct val="0"/>
            </a:spcBef>
            <a:spcAft>
              <a:spcPct val="20000"/>
            </a:spcAft>
            <a:buChar char="•"/>
          </a:pPr>
          <a:r>
            <a:rPr lang="es-AR" sz="1600" kern="1200" dirty="0"/>
            <a:t>¿Hablar de pie o sentado?</a:t>
          </a:r>
          <a:endParaRPr lang="en-US" sz="1600" kern="1200" dirty="0"/>
        </a:p>
      </dsp:txBody>
      <dsp:txXfrm>
        <a:off x="0" y="4021326"/>
        <a:ext cx="6797675" cy="15649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CD10A-03D0-4789-84CA-B99CA5E17FBB}">
      <dsp:nvSpPr>
        <dsp:cNvPr id="0" name=""/>
        <dsp:cNvSpPr/>
      </dsp:nvSpPr>
      <dsp:spPr>
        <a:xfrm>
          <a:off x="0" y="0"/>
          <a:ext cx="7731482" cy="9991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AR" sz="2000" kern="1200" dirty="0"/>
            <a:t>Si se decide </a:t>
          </a:r>
          <a:r>
            <a:rPr lang="es-AR" sz="2000" b="1" kern="1200" dirty="0"/>
            <a:t>hablar de pie</a:t>
          </a:r>
          <a:r>
            <a:rPr lang="es-AR" sz="2000" kern="1200" dirty="0"/>
            <a:t> es importante saber:</a:t>
          </a:r>
          <a:endParaRPr lang="en-US" sz="2000" kern="1200" dirty="0"/>
        </a:p>
      </dsp:txBody>
      <dsp:txXfrm>
        <a:off x="48776" y="48776"/>
        <a:ext cx="7633930" cy="901628"/>
      </dsp:txXfrm>
    </dsp:sp>
    <dsp:sp modelId="{9F7548A4-D367-40C5-BC43-A042728815A1}">
      <dsp:nvSpPr>
        <dsp:cNvPr id="0" name=""/>
        <dsp:cNvSpPr/>
      </dsp:nvSpPr>
      <dsp:spPr>
        <a:xfrm>
          <a:off x="0" y="1006234"/>
          <a:ext cx="7731482" cy="428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475"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s-AR" sz="1800" kern="1200" dirty="0"/>
            <a:t>Si es una disertación </a:t>
          </a:r>
          <a:r>
            <a:rPr lang="es-AR" sz="1800" u="sng" kern="1200" dirty="0"/>
            <a:t>para muchas personas es adecuado hablar de pie</a:t>
          </a:r>
          <a:r>
            <a:rPr lang="es-AR" sz="1800" kern="1200" dirty="0"/>
            <a:t>, ya que el auditorio nos ve mejor y además tenemos una mayor amplitud expresiva y una respiración plena.</a:t>
          </a:r>
          <a:endParaRPr lang="en-US" sz="1800" kern="1200" dirty="0"/>
        </a:p>
        <a:p>
          <a:pPr marL="171450" lvl="1" indent="-171450" algn="l" defTabSz="800100">
            <a:lnSpc>
              <a:spcPct val="90000"/>
            </a:lnSpc>
            <a:spcBef>
              <a:spcPct val="0"/>
            </a:spcBef>
            <a:spcAft>
              <a:spcPct val="20000"/>
            </a:spcAft>
            <a:buChar char="•"/>
          </a:pPr>
          <a:r>
            <a:rPr lang="es-AR" sz="1800" kern="1200" dirty="0"/>
            <a:t>Se debe </a:t>
          </a:r>
          <a:r>
            <a:rPr lang="es-AR" sz="1800" u="sng" kern="1200" dirty="0"/>
            <a:t>evitar dar pasos adelante y atrás</a:t>
          </a:r>
          <a:r>
            <a:rPr lang="es-AR" sz="1800" kern="1200" dirty="0"/>
            <a:t> (gesto de cierto nerviosismo) </a:t>
          </a:r>
          <a:r>
            <a:rPr lang="es-AR" sz="1800" u="sng" kern="1200" dirty="0"/>
            <a:t>o el balanceo continuo</a:t>
          </a:r>
          <a:r>
            <a:rPr lang="es-AR" sz="1800" kern="1200" dirty="0"/>
            <a:t> que produce apoyarse alternativamente en una y otra pierna.</a:t>
          </a:r>
          <a:endParaRPr lang="en-US" sz="1800" kern="1200" dirty="0"/>
        </a:p>
        <a:p>
          <a:pPr marL="171450" lvl="1" indent="-171450" algn="l" defTabSz="800100">
            <a:lnSpc>
              <a:spcPct val="90000"/>
            </a:lnSpc>
            <a:spcBef>
              <a:spcPct val="0"/>
            </a:spcBef>
            <a:spcAft>
              <a:spcPct val="20000"/>
            </a:spcAft>
            <a:buChar char="•"/>
          </a:pPr>
          <a:r>
            <a:rPr lang="es-AR" sz="1800" kern="1200"/>
            <a:t>Cuando se diserte </a:t>
          </a:r>
          <a:r>
            <a:rPr lang="es-AR" sz="1800" u="sng" kern="1200"/>
            <a:t>desde un plano más elevado, se debe evitar levantar el mentón</a:t>
          </a:r>
          <a:r>
            <a:rPr lang="es-AR" sz="1800" kern="1200"/>
            <a:t>. Es recomendable una pequeña inclinación hacia adelante para que los rostros queden en paralelo.</a:t>
          </a:r>
          <a:endParaRPr lang="en-US" sz="1800" kern="1200"/>
        </a:p>
        <a:p>
          <a:pPr marL="171450" lvl="1" indent="-171450" algn="l" defTabSz="800100">
            <a:lnSpc>
              <a:spcPct val="90000"/>
            </a:lnSpc>
            <a:spcBef>
              <a:spcPct val="0"/>
            </a:spcBef>
            <a:spcAft>
              <a:spcPct val="20000"/>
            </a:spcAft>
            <a:buChar char="•"/>
          </a:pPr>
          <a:r>
            <a:rPr lang="es-AR" sz="1800" u="sng" kern="1200" dirty="0"/>
            <a:t>Estar de pie supone una actitud de servicio, de disponibilidad propia del dinamismo del líder</a:t>
          </a:r>
          <a:r>
            <a:rPr lang="es-AR" sz="1800" kern="1200" dirty="0"/>
            <a:t>. El </a:t>
          </a:r>
          <a:r>
            <a:rPr lang="es-AR" sz="1800" u="sng" kern="1200" dirty="0"/>
            <a:t>mantenerse aferrado a la mesa, al bolígrafo, al atril</a:t>
          </a:r>
          <a:r>
            <a:rPr lang="es-AR" sz="1800" kern="1200" dirty="0"/>
            <a:t> o al pie del micrófono expresa </a:t>
          </a:r>
          <a:r>
            <a:rPr lang="es-AR" sz="1800" u="sng" kern="1200" dirty="0"/>
            <a:t>necesidad de protección</a:t>
          </a:r>
          <a:r>
            <a:rPr lang="es-AR" sz="1800" kern="1200" dirty="0"/>
            <a:t>.</a:t>
          </a:r>
          <a:endParaRPr lang="en-US" sz="1800" kern="1200" dirty="0"/>
        </a:p>
        <a:p>
          <a:pPr marL="171450" lvl="1" indent="-171450" algn="l" defTabSz="800100">
            <a:lnSpc>
              <a:spcPct val="90000"/>
            </a:lnSpc>
            <a:spcBef>
              <a:spcPct val="0"/>
            </a:spcBef>
            <a:spcAft>
              <a:spcPct val="20000"/>
            </a:spcAft>
            <a:buChar char="•"/>
          </a:pPr>
          <a:r>
            <a:rPr lang="es-AR" sz="1800" u="sng" kern="1200" dirty="0"/>
            <a:t>No ofrecer el perfil o la espalda mientras se habla</a:t>
          </a:r>
          <a:r>
            <a:rPr lang="es-AR" sz="1800" kern="1200" dirty="0"/>
            <a:t>. Dirigirse al auditorio supone mirar a las personas y dejarse mirar de frente. Girar hacia unos y otros, con suavidad, es normal. Estar torcidos, mirar de lado, se interpreta como rigidez, reserva o amenaza.</a:t>
          </a:r>
          <a:endParaRPr lang="en-US" sz="1800" kern="1200" dirty="0"/>
        </a:p>
      </dsp:txBody>
      <dsp:txXfrm>
        <a:off x="0" y="1006234"/>
        <a:ext cx="7731482" cy="4289040"/>
      </dsp:txXfrm>
    </dsp:sp>
    <dsp:sp modelId="{00E11642-70C8-4E10-A822-EC0A1242E86E}">
      <dsp:nvSpPr>
        <dsp:cNvPr id="0" name=""/>
        <dsp:cNvSpPr/>
      </dsp:nvSpPr>
      <dsp:spPr>
        <a:xfrm>
          <a:off x="0" y="5302329"/>
          <a:ext cx="7731482" cy="999180"/>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AR" sz="1800" u="sng" kern="1200" dirty="0"/>
            <a:t>Cambiar de posición durante la presentación</a:t>
          </a:r>
          <a:r>
            <a:rPr lang="es-AR" sz="1800" kern="1200" dirty="0"/>
            <a:t>, en puntos hacia los que todos puedan volverse, es un medio de equidistar de todos. Pero no debemos abusar, ya que dar continuos paseos causa mareos.</a:t>
          </a:r>
          <a:endParaRPr lang="en-US" sz="1800" kern="1200" dirty="0"/>
        </a:p>
      </dsp:txBody>
      <dsp:txXfrm>
        <a:off x="48776" y="5351105"/>
        <a:ext cx="7633930" cy="9016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2C25D5-1983-4308-8A02-3139F0E0C70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7AFA6-B574-4BB3-9F0B-F7F1D663A69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544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2C25D5-1983-4308-8A02-3139F0E0C70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7AFA6-B574-4BB3-9F0B-F7F1D663A69D}" type="slidenum">
              <a:rPr lang="en-US" smtClean="0"/>
              <a:t>‹#›</a:t>
            </a:fld>
            <a:endParaRPr lang="en-US"/>
          </a:p>
        </p:txBody>
      </p:sp>
    </p:spTree>
    <p:extLst>
      <p:ext uri="{BB962C8B-B14F-4D97-AF65-F5344CB8AC3E}">
        <p14:creationId xmlns:p14="http://schemas.microsoft.com/office/powerpoint/2010/main" val="2971555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2C25D5-1983-4308-8A02-3139F0E0C70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7AFA6-B574-4BB3-9F0B-F7F1D663A69D}" type="slidenum">
              <a:rPr lang="en-US" smtClean="0"/>
              <a:t>‹#›</a:t>
            </a:fld>
            <a:endParaRPr lang="en-US"/>
          </a:p>
        </p:txBody>
      </p:sp>
    </p:spTree>
    <p:extLst>
      <p:ext uri="{BB962C8B-B14F-4D97-AF65-F5344CB8AC3E}">
        <p14:creationId xmlns:p14="http://schemas.microsoft.com/office/powerpoint/2010/main" val="4085199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874FAA2E-6F9F-42E2-9ED6-4CE250922CD9}" type="datetimeFigureOut">
              <a:rPr lang="es-AR" smtClean="0"/>
              <a:t>7/4/2022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626D01D5-B787-42ED-B419-0DA464726C4E}" type="slidenum">
              <a:rPr lang="es-AR" smtClean="0"/>
              <a:t>‹#›</a:t>
            </a:fld>
            <a:endParaRPr lang="es-AR"/>
          </a:p>
        </p:txBody>
      </p:sp>
    </p:spTree>
    <p:extLst>
      <p:ext uri="{BB962C8B-B14F-4D97-AF65-F5344CB8AC3E}">
        <p14:creationId xmlns:p14="http://schemas.microsoft.com/office/powerpoint/2010/main" val="76145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2C25D5-1983-4308-8A02-3139F0E0C70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7AFA6-B574-4BB3-9F0B-F7F1D663A69D}" type="slidenum">
              <a:rPr lang="en-US" smtClean="0"/>
              <a:t>‹#›</a:t>
            </a:fld>
            <a:endParaRPr lang="en-US"/>
          </a:p>
        </p:txBody>
      </p:sp>
    </p:spTree>
    <p:extLst>
      <p:ext uri="{BB962C8B-B14F-4D97-AF65-F5344CB8AC3E}">
        <p14:creationId xmlns:p14="http://schemas.microsoft.com/office/powerpoint/2010/main" val="3699348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2C25D5-1983-4308-8A02-3139F0E0C70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7AFA6-B574-4BB3-9F0B-F7F1D663A69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617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2C25D5-1983-4308-8A02-3139F0E0C70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7AFA6-B574-4BB3-9F0B-F7F1D663A69D}" type="slidenum">
              <a:rPr lang="en-US" smtClean="0"/>
              <a:t>‹#›</a:t>
            </a:fld>
            <a:endParaRPr lang="en-US"/>
          </a:p>
        </p:txBody>
      </p:sp>
    </p:spTree>
    <p:extLst>
      <p:ext uri="{BB962C8B-B14F-4D97-AF65-F5344CB8AC3E}">
        <p14:creationId xmlns:p14="http://schemas.microsoft.com/office/powerpoint/2010/main" val="3406952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2C25D5-1983-4308-8A02-3139F0E0C705}" type="datetimeFigureOut">
              <a:rPr lang="en-US" smtClean="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B7AFA6-B574-4BB3-9F0B-F7F1D663A69D}" type="slidenum">
              <a:rPr lang="en-US" smtClean="0"/>
              <a:t>‹#›</a:t>
            </a:fld>
            <a:endParaRPr lang="en-US"/>
          </a:p>
        </p:txBody>
      </p:sp>
    </p:spTree>
    <p:extLst>
      <p:ext uri="{BB962C8B-B14F-4D97-AF65-F5344CB8AC3E}">
        <p14:creationId xmlns:p14="http://schemas.microsoft.com/office/powerpoint/2010/main" val="2930893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2C25D5-1983-4308-8A02-3139F0E0C705}" type="datetimeFigureOut">
              <a:rPr lang="en-US" smtClean="0"/>
              <a:t>4/7/2022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B7AFA6-B574-4BB3-9F0B-F7F1D663A69D}" type="slidenum">
              <a:rPr lang="en-US" smtClean="0"/>
              <a:t>‹#›</a:t>
            </a:fld>
            <a:endParaRPr lang="en-US"/>
          </a:p>
        </p:txBody>
      </p:sp>
    </p:spTree>
    <p:extLst>
      <p:ext uri="{BB962C8B-B14F-4D97-AF65-F5344CB8AC3E}">
        <p14:creationId xmlns:p14="http://schemas.microsoft.com/office/powerpoint/2010/main" val="255599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72C25D5-1983-4308-8A02-3139F0E0C705}" type="datetimeFigureOut">
              <a:rPr lang="en-US" smtClean="0"/>
              <a:t>4/7/2022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6B7AFA6-B574-4BB3-9F0B-F7F1D663A69D}" type="slidenum">
              <a:rPr lang="en-US" smtClean="0"/>
              <a:t>‹#›</a:t>
            </a:fld>
            <a:endParaRPr lang="en-US"/>
          </a:p>
        </p:txBody>
      </p:sp>
    </p:spTree>
    <p:extLst>
      <p:ext uri="{BB962C8B-B14F-4D97-AF65-F5344CB8AC3E}">
        <p14:creationId xmlns:p14="http://schemas.microsoft.com/office/powerpoint/2010/main" val="395244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72C25D5-1983-4308-8A02-3139F0E0C705}" type="datetimeFigureOut">
              <a:rPr lang="en-US" smtClean="0"/>
              <a:t>4/7/2022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B7AFA6-B574-4BB3-9F0B-F7F1D663A69D}" type="slidenum">
              <a:rPr lang="en-US" smtClean="0"/>
              <a:t>‹#›</a:t>
            </a:fld>
            <a:endParaRPr lang="en-US"/>
          </a:p>
        </p:txBody>
      </p:sp>
    </p:spTree>
    <p:extLst>
      <p:ext uri="{BB962C8B-B14F-4D97-AF65-F5344CB8AC3E}">
        <p14:creationId xmlns:p14="http://schemas.microsoft.com/office/powerpoint/2010/main" val="170323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2C25D5-1983-4308-8A02-3139F0E0C70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7AFA6-B574-4BB3-9F0B-F7F1D663A69D}" type="slidenum">
              <a:rPr lang="en-US" smtClean="0"/>
              <a:t>‹#›</a:t>
            </a:fld>
            <a:endParaRPr lang="en-US"/>
          </a:p>
        </p:txBody>
      </p:sp>
    </p:spTree>
    <p:extLst>
      <p:ext uri="{BB962C8B-B14F-4D97-AF65-F5344CB8AC3E}">
        <p14:creationId xmlns:p14="http://schemas.microsoft.com/office/powerpoint/2010/main" val="2590692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72C25D5-1983-4308-8A02-3139F0E0C705}" type="datetimeFigureOut">
              <a:rPr lang="en-US" smtClean="0"/>
              <a:t>4/7/2022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6B7AFA6-B574-4BB3-9F0B-F7F1D663A69D}"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011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p:cNvPicPr>
            <a:picLocks noChangeAspect="1"/>
          </p:cNvPicPr>
          <p:nvPr/>
        </p:nvPicPr>
        <p:blipFill rotWithShape="1">
          <a:blip r:embed="rId2"/>
          <a:srcRect t="21175" b="22575"/>
          <a:stretch/>
        </p:blipFill>
        <p:spPr>
          <a:xfrm>
            <a:off x="20" y="975"/>
            <a:ext cx="12191980" cy="6858000"/>
          </a:xfrm>
          <a:prstGeom prst="rect">
            <a:avLst/>
          </a:prstGeom>
        </p:spPr>
      </p:pic>
      <p:sp>
        <p:nvSpPr>
          <p:cNvPr id="35" name="Rectangle 34">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853439" y="1475234"/>
            <a:ext cx="3214307" cy="2901694"/>
          </a:xfrm>
        </p:spPr>
        <p:txBody>
          <a:bodyPr vert="horz" lIns="91440" tIns="45720" rIns="91440" bIns="45720" rtlCol="0" anchor="b">
            <a:normAutofit/>
          </a:bodyPr>
          <a:lstStyle/>
          <a:p>
            <a:r>
              <a:rPr lang="en-US" sz="3400">
                <a:solidFill>
                  <a:srgbClr val="FFFFFF"/>
                </a:solidFill>
              </a:rPr>
              <a:t>MEDIDAS NO ESTRUCTURALES</a:t>
            </a:r>
          </a:p>
        </p:txBody>
      </p:sp>
      <p:sp>
        <p:nvSpPr>
          <p:cNvPr id="6" name="Text Placeholder 5">
            <a:extLst>
              <a:ext uri="{FF2B5EF4-FFF2-40B4-BE49-F238E27FC236}">
                <a16:creationId xmlns:a16="http://schemas.microsoft.com/office/drawing/2014/main" id="{A94882DB-9926-4736-BC7A-C1E5369AA1DA}"/>
              </a:ext>
            </a:extLst>
          </p:cNvPr>
          <p:cNvSpPr>
            <a:spLocks noGrp="1"/>
          </p:cNvSpPr>
          <p:nvPr>
            <p:ph type="body" idx="1"/>
          </p:nvPr>
        </p:nvSpPr>
        <p:spPr>
          <a:xfrm>
            <a:off x="853440" y="4608576"/>
            <a:ext cx="3205640" cy="774186"/>
          </a:xfrm>
        </p:spPr>
        <p:txBody>
          <a:bodyPr vert="horz" lIns="91440" tIns="45720" rIns="91440" bIns="45720" rtlCol="0" anchor="t">
            <a:normAutofit/>
          </a:bodyPr>
          <a:lstStyle/>
          <a:p>
            <a:r>
              <a:rPr lang="en-US" sz="2000" cap="all" spc="200">
                <a:solidFill>
                  <a:srgbClr val="FFFFFF"/>
                </a:solidFill>
                <a:latin typeface="+mj-lt"/>
              </a:rPr>
              <a:t>MEDIO AMBIENTE Y SOCIEDAD</a:t>
            </a:r>
          </a:p>
        </p:txBody>
      </p:sp>
      <p:cxnSp>
        <p:nvCxnSpPr>
          <p:cNvPr id="37" name="Straight Connector 3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7722" y="4508519"/>
            <a:ext cx="2926080" cy="0"/>
          </a:xfrm>
          <a:prstGeom prst="line">
            <a:avLst/>
          </a:prstGeom>
          <a:ln w="19050">
            <a:solidFill>
              <a:srgbClr val="B574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55112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492370" y="605896"/>
            <a:ext cx="3084844" cy="5646208"/>
          </a:xfrm>
        </p:spPr>
        <p:txBody>
          <a:bodyPr anchor="ctr">
            <a:normAutofit/>
          </a:bodyPr>
          <a:lstStyle/>
          <a:p>
            <a:r>
              <a:rPr lang="es-419" sz="3600" b="1" u="sng">
                <a:solidFill>
                  <a:srgbClr val="FFFFFF"/>
                </a:solidFill>
              </a:rPr>
              <a:t>EL CONCEPTO DE NATURALEZA EN OCCIDENTE</a:t>
            </a:r>
            <a:endParaRPr lang="es-AR" sz="3600" b="1">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p:cNvSpPr>
            <a:spLocks noGrp="1"/>
          </p:cNvSpPr>
          <p:nvPr>
            <p:ph idx="1"/>
          </p:nvPr>
        </p:nvSpPr>
        <p:spPr>
          <a:xfrm>
            <a:off x="4742016" y="605896"/>
            <a:ext cx="6413663" cy="5646208"/>
          </a:xfrm>
        </p:spPr>
        <p:txBody>
          <a:bodyPr anchor="ctr">
            <a:normAutofit/>
          </a:bodyPr>
          <a:lstStyle/>
          <a:p>
            <a:r>
              <a:rPr lang="es-419" dirty="0"/>
              <a:t>En el siglo XX, se llegó a plantear una idea de la naturaleza mucho más compleja que la visión mecanicista dominante hasta entonces, se añadía una más estrecha interrelación entre todos los elementos del </a:t>
            </a:r>
            <a:r>
              <a:rPr lang="es-419" b="1" dirty="0"/>
              <a:t>ECOSISTEMA TIERRA</a:t>
            </a:r>
            <a:r>
              <a:rPr lang="es-419" dirty="0"/>
              <a:t>, que ligaba al hombre con el resto de los seres vivos. </a:t>
            </a:r>
          </a:p>
          <a:p>
            <a:pPr marL="0" indent="0">
              <a:buNone/>
            </a:pPr>
            <a:endParaRPr lang="es-419" dirty="0"/>
          </a:p>
          <a:p>
            <a:r>
              <a:rPr lang="es-419" dirty="0"/>
              <a:t>En este sentido el modelo de </a:t>
            </a:r>
            <a:r>
              <a:rPr lang="es-419" b="1" u="sng" dirty="0"/>
              <a:t>O.D.</a:t>
            </a:r>
            <a:r>
              <a:rPr lang="es-419" u="sng" dirty="0"/>
              <a:t> </a:t>
            </a:r>
            <a:r>
              <a:rPr lang="es-419" b="1" u="sng" dirty="0"/>
              <a:t>DUCAN</a:t>
            </a:r>
            <a:r>
              <a:rPr lang="es-419" dirty="0"/>
              <a:t>, propuesto en 1959, esta basado en la interrelación dinámica entre </a:t>
            </a:r>
            <a:r>
              <a:rPr lang="es-419" b="1" u="sng" dirty="0"/>
              <a:t>población, medio ambiente, tecnología y organización,</a:t>
            </a:r>
            <a:r>
              <a:rPr lang="es-419" dirty="0"/>
              <a:t> cada una de estos aspectos actúa como variable independiente de los otros tres.</a:t>
            </a:r>
            <a:br>
              <a:rPr lang="es-419" dirty="0"/>
            </a:br>
            <a:endParaRPr lang="es-AR" dirty="0"/>
          </a:p>
        </p:txBody>
      </p:sp>
    </p:spTree>
    <p:extLst>
      <p:ext uri="{BB962C8B-B14F-4D97-AF65-F5344CB8AC3E}">
        <p14:creationId xmlns:p14="http://schemas.microsoft.com/office/powerpoint/2010/main" val="3212352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B4056F-1959-4627-A683-77F6C0603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p:cNvPicPr>
            <a:picLocks noChangeAspect="1"/>
          </p:cNvPicPr>
          <p:nvPr/>
        </p:nvPicPr>
        <p:blipFill>
          <a:blip r:embed="rId2"/>
          <a:stretch>
            <a:fillRect/>
          </a:stretch>
        </p:blipFill>
        <p:spPr>
          <a:xfrm>
            <a:off x="1887031" y="643538"/>
            <a:ext cx="8419037" cy="3557043"/>
          </a:xfrm>
          <a:prstGeom prst="rect">
            <a:avLst/>
          </a:prstGeom>
        </p:spPr>
      </p:pic>
      <p:sp>
        <p:nvSpPr>
          <p:cNvPr id="12" name="Rectangle 11">
            <a:extLst>
              <a:ext uri="{FF2B5EF4-FFF2-40B4-BE49-F238E27FC236}">
                <a16:creationId xmlns:a16="http://schemas.microsoft.com/office/drawing/2014/main" id="{D8D7349B-C9FA-4FCE-A1FF-948F460A3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554906"/>
            <a:ext cx="12188952" cy="2303094"/>
          </a:xfrm>
          <a:prstGeom prst="rect">
            <a:avLst/>
          </a:prstGeom>
          <a:solidFill>
            <a:srgbClr val="9B825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33998" y="4905301"/>
            <a:ext cx="4988879" cy="1554485"/>
          </a:xfrm>
        </p:spPr>
        <p:txBody>
          <a:bodyPr anchor="ctr">
            <a:normAutofit/>
          </a:bodyPr>
          <a:lstStyle/>
          <a:p>
            <a:pPr algn="r"/>
            <a:r>
              <a:rPr lang="es-419" sz="3700" b="1" u="sng">
                <a:solidFill>
                  <a:srgbClr val="FFFFFF"/>
                </a:solidFill>
              </a:rPr>
              <a:t>EL CONCEPTO DE NATURALEZA EN OCCIDENTE</a:t>
            </a:r>
            <a:endParaRPr lang="es-AR" sz="3700" b="1">
              <a:solidFill>
                <a:srgbClr val="FFFFFF"/>
              </a:solidFill>
            </a:endParaRPr>
          </a:p>
        </p:txBody>
      </p:sp>
      <p:sp>
        <p:nvSpPr>
          <p:cNvPr id="14" name="Rectangle 13">
            <a:extLst>
              <a:ext uri="{FF2B5EF4-FFF2-40B4-BE49-F238E27FC236}">
                <a16:creationId xmlns:a16="http://schemas.microsoft.com/office/drawing/2014/main" id="{4AF746F9-E85F-4BED-9D7E-562262E8B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554906"/>
            <a:ext cx="12188952" cy="64008"/>
          </a:xfrm>
          <a:prstGeom prst="rect">
            <a:avLst/>
          </a:prstGeom>
          <a:solidFill>
            <a:srgbClr val="FDB24C"/>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55646586-8E5D-4A2B-BDA9-01CE28AC8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0770" y="5247564"/>
            <a:ext cx="0" cy="873457"/>
          </a:xfrm>
          <a:prstGeom prst="line">
            <a:avLst/>
          </a:prstGeom>
          <a:ln w="15875">
            <a:solidFill>
              <a:srgbClr val="FDB24C"/>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6064301" y="4905300"/>
            <a:ext cx="5493699" cy="1554485"/>
          </a:xfrm>
        </p:spPr>
        <p:txBody>
          <a:bodyPr anchor="ctr">
            <a:normAutofit/>
          </a:bodyPr>
          <a:lstStyle/>
          <a:p>
            <a:r>
              <a:rPr lang="es-419">
                <a:solidFill>
                  <a:srgbClr val="FFFFFF"/>
                </a:solidFill>
              </a:rPr>
              <a:t>Esta teoría se inscriben dentro de los </a:t>
            </a:r>
            <a:r>
              <a:rPr lang="es-419" b="1" u="sng">
                <a:solidFill>
                  <a:srgbClr val="FFFFFF"/>
                </a:solidFill>
              </a:rPr>
              <a:t>estudios ecológicos</a:t>
            </a:r>
            <a:r>
              <a:rPr lang="es-419">
                <a:solidFill>
                  <a:srgbClr val="FFFFFF"/>
                </a:solidFill>
              </a:rPr>
              <a:t>, que se iniciaron a comienzos del siglo XX, </a:t>
            </a:r>
            <a:r>
              <a:rPr lang="es-419" b="1" u="sng">
                <a:solidFill>
                  <a:srgbClr val="FFFFFF"/>
                </a:solidFill>
              </a:rPr>
              <a:t>LA ECOLOGÍA </a:t>
            </a:r>
            <a:r>
              <a:rPr lang="es-419">
                <a:solidFill>
                  <a:srgbClr val="FFFFFF"/>
                </a:solidFill>
              </a:rPr>
              <a:t>estudia la relaciones entre los seres vivos y el entorno en que se desenvuelven.</a:t>
            </a:r>
          </a:p>
          <a:p>
            <a:endParaRPr lang="es-AR">
              <a:solidFill>
                <a:srgbClr val="FFFFFF"/>
              </a:solidFill>
            </a:endParaRPr>
          </a:p>
        </p:txBody>
      </p:sp>
    </p:spTree>
    <p:extLst>
      <p:ext uri="{BB962C8B-B14F-4D97-AF65-F5344CB8AC3E}">
        <p14:creationId xmlns:p14="http://schemas.microsoft.com/office/powerpoint/2010/main" val="3380133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492370" y="516835"/>
            <a:ext cx="3084844" cy="5772840"/>
          </a:xfrm>
        </p:spPr>
        <p:txBody>
          <a:bodyPr anchor="ctr">
            <a:normAutofit/>
          </a:bodyPr>
          <a:lstStyle/>
          <a:p>
            <a:pPr algn="ctr">
              <a:lnSpc>
                <a:spcPct val="150000"/>
              </a:lnSpc>
            </a:pPr>
            <a:r>
              <a:rPr lang="es-419" sz="2600" b="1" u="sng" dirty="0">
                <a:solidFill>
                  <a:srgbClr val="FFFFFF"/>
                </a:solidFill>
              </a:rPr>
              <a:t>ANTROPOCENTRISMO VS </a:t>
            </a:r>
            <a:br>
              <a:rPr lang="es-419" sz="2600" b="1" u="sng" dirty="0">
                <a:solidFill>
                  <a:srgbClr val="FFFFFF"/>
                </a:solidFill>
              </a:rPr>
            </a:br>
            <a:r>
              <a:rPr lang="es-419" sz="2600" b="1" u="sng" dirty="0">
                <a:solidFill>
                  <a:srgbClr val="FFFFFF"/>
                </a:solidFill>
              </a:rPr>
              <a:t>BIOCENTRISMO</a:t>
            </a:r>
            <a:endParaRPr lang="es-AR" sz="2600" b="1" u="sng" dirty="0">
              <a:solidFill>
                <a:srgbClr val="FFFFFF"/>
              </a:solidFill>
            </a:endParaRPr>
          </a:p>
        </p:txBody>
      </p:sp>
      <p:sp>
        <p:nvSpPr>
          <p:cNvPr id="13"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Marcador de contenido 2">
            <a:extLst>
              <a:ext uri="{FF2B5EF4-FFF2-40B4-BE49-F238E27FC236}">
                <a16:creationId xmlns:a16="http://schemas.microsoft.com/office/drawing/2014/main" id="{BB2BE0F4-901B-4406-B23C-03DA57D2F076}"/>
              </a:ext>
            </a:extLst>
          </p:cNvPr>
          <p:cNvGraphicFramePr>
            <a:graphicFrameLocks noGrp="1"/>
          </p:cNvGraphicFramePr>
          <p:nvPr>
            <p:ph idx="1"/>
            <p:extLst>
              <p:ext uri="{D42A27DB-BD31-4B8C-83A1-F6EECF244321}">
                <p14:modId xmlns:p14="http://schemas.microsoft.com/office/powerpoint/2010/main" val="3895396421"/>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786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990932" y="286603"/>
            <a:ext cx="6750987" cy="1450757"/>
          </a:xfrm>
        </p:spPr>
        <p:txBody>
          <a:bodyPr>
            <a:normAutofit/>
          </a:bodyPr>
          <a:lstStyle/>
          <a:p>
            <a:r>
              <a:rPr lang="es-419" b="1" u="sng">
                <a:solidFill>
                  <a:schemeClr val="accent2"/>
                </a:solidFill>
              </a:rPr>
              <a:t>ANTROPOCENTRISMO VS BIOCENTRISMO</a:t>
            </a:r>
            <a:endParaRPr lang="es-AR">
              <a:solidFill>
                <a:schemeClr val="accent2"/>
              </a:solidFill>
            </a:endParaRPr>
          </a:p>
        </p:txBody>
      </p:sp>
      <p:sp>
        <p:nvSpPr>
          <p:cNvPr id="3" name="Marcador de contenido 2"/>
          <p:cNvSpPr>
            <a:spLocks noGrp="1"/>
          </p:cNvSpPr>
          <p:nvPr>
            <p:ph idx="1"/>
          </p:nvPr>
        </p:nvSpPr>
        <p:spPr>
          <a:xfrm>
            <a:off x="1044204" y="2023962"/>
            <a:ext cx="6697715" cy="3845131"/>
          </a:xfrm>
        </p:spPr>
        <p:txBody>
          <a:bodyPr>
            <a:normAutofit lnSpcReduction="10000"/>
          </a:bodyPr>
          <a:lstStyle/>
          <a:p>
            <a:pPr marL="0" indent="0">
              <a:buNone/>
            </a:pPr>
            <a:r>
              <a:rPr lang="es-419" sz="1900" b="1" u="sng" dirty="0"/>
              <a:t>ANTROPOCENTRISMO FUERTE:</a:t>
            </a:r>
          </a:p>
          <a:p>
            <a:r>
              <a:rPr lang="es-419" sz="1900" dirty="0"/>
              <a:t>Sitúa al Hombre y a la Naturaleza en dos esferas separadas. La Naturaleza presenta un valor de utilidad, sirve al ser humano para satisfacer sus intereses y necesidades. Esta posición fuertemente arraigada en el pensamiento occidental industrialista que deposita en la idea del progreso humano el sentido de toda la existencia. </a:t>
            </a:r>
          </a:p>
          <a:p>
            <a:r>
              <a:rPr lang="es-419" sz="1900" dirty="0"/>
              <a:t>El ser humano puede explotar una naturaleza que está a su servicio mediante la aplicación de los instrumentos principales, la ciencia y la tecnología.</a:t>
            </a:r>
          </a:p>
          <a:p>
            <a:r>
              <a:rPr lang="es-419" sz="1900" dirty="0"/>
              <a:t>La crisis ambiental, es el precio que se debe pagar como consecuencia del progreso.</a:t>
            </a:r>
          </a:p>
          <a:p>
            <a:r>
              <a:rPr lang="es-419" sz="1900" dirty="0"/>
              <a:t>La ciencia encontrará soluciones para el problema ambiental.</a:t>
            </a:r>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n 3"/>
          <p:cNvPicPr>
            <a:picLocks noChangeAspect="1"/>
          </p:cNvPicPr>
          <p:nvPr/>
        </p:nvPicPr>
        <p:blipFill>
          <a:blip r:embed="rId2"/>
          <a:stretch>
            <a:fillRect/>
          </a:stretch>
        </p:blipFill>
        <p:spPr>
          <a:xfrm>
            <a:off x="8905576" y="1300163"/>
            <a:ext cx="2770487" cy="3586163"/>
          </a:xfrm>
          <a:prstGeom prst="rect">
            <a:avLst/>
          </a:prstGeom>
        </p:spPr>
      </p:pic>
    </p:spTree>
    <p:extLst>
      <p:ext uri="{BB962C8B-B14F-4D97-AF65-F5344CB8AC3E}">
        <p14:creationId xmlns:p14="http://schemas.microsoft.com/office/powerpoint/2010/main" val="3728130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492370" y="516835"/>
            <a:ext cx="3084844" cy="5772840"/>
          </a:xfrm>
        </p:spPr>
        <p:txBody>
          <a:bodyPr anchor="ctr">
            <a:normAutofit/>
          </a:bodyPr>
          <a:lstStyle/>
          <a:p>
            <a:r>
              <a:rPr lang="es-419" sz="2500" b="1" u="sng">
                <a:solidFill>
                  <a:srgbClr val="FFFFFF"/>
                </a:solidFill>
              </a:rPr>
              <a:t>ANTROPOCENTRISMO VS BIOCENTRISMO</a:t>
            </a:r>
            <a:endParaRPr lang="es-AR" sz="2500">
              <a:solidFill>
                <a:srgbClr val="FFFFFF"/>
              </a:solidFill>
            </a:endParaRPr>
          </a:p>
        </p:txBody>
      </p:sp>
      <p:sp>
        <p:nvSpPr>
          <p:cNvPr id="13"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Marcador de contenido 2">
            <a:extLst>
              <a:ext uri="{FF2B5EF4-FFF2-40B4-BE49-F238E27FC236}">
                <a16:creationId xmlns:a16="http://schemas.microsoft.com/office/drawing/2014/main" id="{E004F257-E81F-424F-B2BE-BA4CC3F41999}"/>
              </a:ext>
            </a:extLst>
          </p:cNvPr>
          <p:cNvGraphicFramePr>
            <a:graphicFrameLocks noGrp="1"/>
          </p:cNvGraphicFramePr>
          <p:nvPr>
            <p:ph idx="1"/>
            <p:extLst>
              <p:ext uri="{D42A27DB-BD31-4B8C-83A1-F6EECF244321}">
                <p14:modId xmlns:p14="http://schemas.microsoft.com/office/powerpoint/2010/main" val="127499626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8935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492370" y="605896"/>
            <a:ext cx="3084844" cy="5646208"/>
          </a:xfrm>
        </p:spPr>
        <p:txBody>
          <a:bodyPr anchor="ctr">
            <a:normAutofit/>
          </a:bodyPr>
          <a:lstStyle/>
          <a:p>
            <a:r>
              <a:rPr lang="es-419" sz="2500" b="1" u="sng" dirty="0">
                <a:solidFill>
                  <a:srgbClr val="FFFFFF"/>
                </a:solidFill>
              </a:rPr>
              <a:t>BIOCENTRISMO FUERTE</a:t>
            </a:r>
            <a:endParaRPr lang="es-AR" sz="2500" dirty="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p:cNvSpPr>
            <a:spLocks noGrp="1"/>
          </p:cNvSpPr>
          <p:nvPr>
            <p:ph idx="1"/>
          </p:nvPr>
        </p:nvSpPr>
        <p:spPr>
          <a:xfrm>
            <a:off x="4742016" y="605896"/>
            <a:ext cx="6413663" cy="5646208"/>
          </a:xfrm>
        </p:spPr>
        <p:txBody>
          <a:bodyPr anchor="ctr">
            <a:normAutofit/>
          </a:bodyPr>
          <a:lstStyle/>
          <a:p>
            <a:r>
              <a:rPr lang="es-419" dirty="0"/>
              <a:t>Se plantea el cambio de paradigma ético.</a:t>
            </a:r>
          </a:p>
          <a:p>
            <a:r>
              <a:rPr lang="es-419" dirty="0"/>
              <a:t>Esta nueva ética presenta dos principales orientaciones</a:t>
            </a:r>
          </a:p>
          <a:p>
            <a:pPr marL="457200" indent="-457200">
              <a:buFont typeface="+mj-lt"/>
              <a:buAutoNum type="arabicPeriod"/>
            </a:pPr>
            <a:r>
              <a:rPr lang="es-419" b="1" u="sng" dirty="0"/>
              <a:t>LA ECOLOGÍA PROFUNDA</a:t>
            </a:r>
            <a:r>
              <a:rPr lang="es-419" dirty="0"/>
              <a:t>: años 60 (</a:t>
            </a:r>
            <a:r>
              <a:rPr lang="es-419" dirty="0" err="1"/>
              <a:t>Naess</a:t>
            </a:r>
            <a:r>
              <a:rPr lang="es-419" dirty="0"/>
              <a:t>, </a:t>
            </a:r>
            <a:r>
              <a:rPr lang="es-419" dirty="0" err="1"/>
              <a:t>Sessions</a:t>
            </a:r>
            <a:r>
              <a:rPr lang="es-419" dirty="0"/>
              <a:t>, </a:t>
            </a:r>
            <a:r>
              <a:rPr lang="es-419" dirty="0" err="1"/>
              <a:t>Devall</a:t>
            </a:r>
            <a:r>
              <a:rPr lang="es-419" dirty="0"/>
              <a:t>). La naturaleza posee un valor por si misma, con independencia de los beneficios que pueda ofrecer.</a:t>
            </a:r>
          </a:p>
          <a:p>
            <a:pPr marL="0" indent="0">
              <a:buNone/>
            </a:pPr>
            <a:r>
              <a:rPr lang="es-419" dirty="0"/>
              <a:t>Hay una clara opción por el igualitarismo biológico unido a la identificación total del ser humano con la comunidad biótica de la que forma parte. El ser humano es visto como la mayor amenaza de los sistemas naturales. Establece el derecho intrínseco de la naturaleza. Esta corriente da soluciones drásticas como la disminución de la población mundial, y retronó hacia la forma de vida preindustrial.</a:t>
            </a:r>
          </a:p>
          <a:p>
            <a:pPr marL="457200" indent="-457200">
              <a:buFont typeface="+mj-lt"/>
              <a:buAutoNum type="arabicPeriod"/>
            </a:pPr>
            <a:endParaRPr lang="es-AR" dirty="0"/>
          </a:p>
        </p:txBody>
      </p:sp>
    </p:spTree>
    <p:extLst>
      <p:ext uri="{BB962C8B-B14F-4D97-AF65-F5344CB8AC3E}">
        <p14:creationId xmlns:p14="http://schemas.microsoft.com/office/powerpoint/2010/main" val="3408717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492370" y="605896"/>
            <a:ext cx="3084844" cy="5646208"/>
          </a:xfrm>
        </p:spPr>
        <p:txBody>
          <a:bodyPr anchor="ctr">
            <a:normAutofit/>
          </a:bodyPr>
          <a:lstStyle/>
          <a:p>
            <a:r>
              <a:rPr lang="es-419" sz="2500" b="1" u="sng" dirty="0">
                <a:solidFill>
                  <a:srgbClr val="FFFFFF"/>
                </a:solidFill>
              </a:rPr>
              <a:t>BIOCENTRISMO FUERTE</a:t>
            </a:r>
            <a:endParaRPr lang="es-AR" sz="2500" dirty="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p:cNvSpPr>
            <a:spLocks noGrp="1"/>
          </p:cNvSpPr>
          <p:nvPr>
            <p:ph idx="1"/>
          </p:nvPr>
        </p:nvSpPr>
        <p:spPr>
          <a:xfrm>
            <a:off x="4742016" y="605896"/>
            <a:ext cx="6413663" cy="5646208"/>
          </a:xfrm>
        </p:spPr>
        <p:txBody>
          <a:bodyPr anchor="ctr">
            <a:normAutofit/>
          </a:bodyPr>
          <a:lstStyle/>
          <a:p>
            <a:pPr marL="514350" indent="-514350">
              <a:buFont typeface="+mj-lt"/>
              <a:buAutoNum type="arabicPeriod" startAt="2"/>
            </a:pPr>
            <a:r>
              <a:rPr lang="es-419" b="1" u="sng"/>
              <a:t>ETICA DE LA TIERRA: </a:t>
            </a:r>
            <a:r>
              <a:rPr lang="es-419"/>
              <a:t>(Aldo </a:t>
            </a:r>
            <a:r>
              <a:rPr lang="es-419" err="1"/>
              <a:t>Leopold</a:t>
            </a:r>
            <a:r>
              <a:rPr lang="es-419"/>
              <a:t>) </a:t>
            </a:r>
          </a:p>
          <a:p>
            <a:r>
              <a:rPr lang="es-419" dirty="0"/>
              <a:t>Se estructura en torno a dos ideas principales: </a:t>
            </a:r>
            <a:endParaRPr lang="es-419"/>
          </a:p>
          <a:p>
            <a:pPr marL="457200" indent="-457200">
              <a:buFont typeface="+mj-lt"/>
              <a:buAutoNum type="alphaUcPeriod"/>
            </a:pPr>
            <a:r>
              <a:rPr lang="es-419" dirty="0"/>
              <a:t>La consideración de la naturaleza como merecedora de máximo respeto en su cualidad de fin en si misma, poseedora de un valor intrínseco.</a:t>
            </a:r>
            <a:endParaRPr lang="es-419"/>
          </a:p>
          <a:p>
            <a:pPr marL="457200" indent="-457200">
              <a:buFont typeface="+mj-lt"/>
              <a:buAutoNum type="alphaUcPeriod"/>
            </a:pPr>
            <a:r>
              <a:rPr lang="es-419" dirty="0"/>
              <a:t>El peligro efectivo de destrucción derivado del modelo civilizatorio occidental industrial.</a:t>
            </a:r>
            <a:endParaRPr lang="es-419"/>
          </a:p>
          <a:p>
            <a:r>
              <a:rPr lang="es-419" dirty="0"/>
              <a:t>La principal diferencia con la ética profunda, es que no intenta sacralizar a la naturaleza, si no denunciar los riesgos de un modo de vida en el que cuenta solo en el interés  económico.</a:t>
            </a:r>
            <a:endParaRPr lang="es-419"/>
          </a:p>
          <a:p>
            <a:r>
              <a:rPr lang="es-419" dirty="0"/>
              <a:t>Propone al hombre verse como un miembro de una comunidad natural con plena responsabilidad sobre ella.</a:t>
            </a:r>
            <a:endParaRPr lang="es-AR"/>
          </a:p>
        </p:txBody>
      </p:sp>
    </p:spTree>
    <p:extLst>
      <p:ext uri="{BB962C8B-B14F-4D97-AF65-F5344CB8AC3E}">
        <p14:creationId xmlns:p14="http://schemas.microsoft.com/office/powerpoint/2010/main" val="915232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990932" y="286603"/>
            <a:ext cx="6750987" cy="1450757"/>
          </a:xfrm>
        </p:spPr>
        <p:txBody>
          <a:bodyPr>
            <a:normAutofit/>
          </a:bodyPr>
          <a:lstStyle/>
          <a:p>
            <a:r>
              <a:rPr lang="es-419" b="1" u="sng" dirty="0">
                <a:solidFill>
                  <a:schemeClr val="accent2"/>
                </a:solidFill>
              </a:rPr>
              <a:t>BIOCENTRISMO DEBIL</a:t>
            </a:r>
          </a:p>
        </p:txBody>
      </p:sp>
      <p:sp>
        <p:nvSpPr>
          <p:cNvPr id="3" name="Marcador de contenido 2"/>
          <p:cNvSpPr>
            <a:spLocks noGrp="1"/>
          </p:cNvSpPr>
          <p:nvPr>
            <p:ph idx="1"/>
          </p:nvPr>
        </p:nvSpPr>
        <p:spPr>
          <a:xfrm>
            <a:off x="1044204" y="2023962"/>
            <a:ext cx="6697715" cy="3845131"/>
          </a:xfrm>
        </p:spPr>
        <p:txBody>
          <a:bodyPr>
            <a:normAutofit/>
          </a:bodyPr>
          <a:lstStyle/>
          <a:p>
            <a:endParaRPr lang="es-419" dirty="0"/>
          </a:p>
          <a:p>
            <a:r>
              <a:rPr lang="es-419" dirty="0"/>
              <a:t>Sostiene que los elementos de la naturaleza (animales, plantas, espacios naturales, la naturaleza misma entendida como un todo) poseen un valor en si mismo y, por esta razón, son poseedores de un estatus moral.</a:t>
            </a:r>
          </a:p>
          <a:p>
            <a:pPr marL="0" indent="0">
              <a:buNone/>
            </a:pPr>
            <a:endParaRPr lang="es-419" dirty="0"/>
          </a:p>
          <a:p>
            <a:r>
              <a:rPr lang="es-419" dirty="0"/>
              <a:t>Se centran en el valor intrínseco de los seres vivos y hayan puesto su mirada en los derechos de los animales como seres a gozar de un estatus moral. </a:t>
            </a:r>
            <a:endParaRPr lang="es-AR"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n 3"/>
          <p:cNvPicPr>
            <a:picLocks noChangeAspect="1"/>
          </p:cNvPicPr>
          <p:nvPr/>
        </p:nvPicPr>
        <p:blipFill>
          <a:blip r:embed="rId2"/>
          <a:stretch>
            <a:fillRect/>
          </a:stretch>
        </p:blipFill>
        <p:spPr>
          <a:xfrm>
            <a:off x="8345249" y="1914524"/>
            <a:ext cx="3692647" cy="2247899"/>
          </a:xfrm>
          <a:prstGeom prst="rect">
            <a:avLst/>
          </a:prstGeom>
        </p:spPr>
      </p:pic>
    </p:spTree>
    <p:extLst>
      <p:ext uri="{BB962C8B-B14F-4D97-AF65-F5344CB8AC3E}">
        <p14:creationId xmlns:p14="http://schemas.microsoft.com/office/powerpoint/2010/main" val="3180172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87B354-ECDF-4F68-9404-9E6AF55AF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4EEE3C1-EA95-4247-AB6B-608C83796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C562E3DC-C9BF-4F5F-9845-25FF80564B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18FA1587-847B-4378-9F15-6F06D1A5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BA263CA-F6D1-4477-B431-88F054CE2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rgbClr val="4A717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idx="4294967295"/>
          </p:nvPr>
        </p:nvSpPr>
        <p:spPr>
          <a:xfrm>
            <a:off x="807790" y="516835"/>
            <a:ext cx="6267428" cy="1666501"/>
          </a:xfrm>
        </p:spPr>
        <p:txBody>
          <a:bodyPr vert="horz" lIns="91440" tIns="45720" rIns="91440" bIns="45720" rtlCol="0" anchor="b">
            <a:normAutofit/>
          </a:bodyPr>
          <a:lstStyle/>
          <a:p>
            <a:r>
              <a:rPr lang="en-US" sz="4000" b="1" dirty="0">
                <a:solidFill>
                  <a:srgbClr val="FFFFFF"/>
                </a:solidFill>
              </a:rPr>
              <a:t>MEDIDAS NO ESTRUCTURALES</a:t>
            </a:r>
            <a:r>
              <a:rPr lang="en-US" sz="4000" dirty="0">
                <a:solidFill>
                  <a:srgbClr val="FFFFFF"/>
                </a:solidFill>
              </a:rPr>
              <a:t>	</a:t>
            </a:r>
          </a:p>
        </p:txBody>
      </p:sp>
      <p:sp>
        <p:nvSpPr>
          <p:cNvPr id="3" name="Marcador de texto 2"/>
          <p:cNvSpPr>
            <a:spLocks noGrp="1"/>
          </p:cNvSpPr>
          <p:nvPr>
            <p:ph type="body" idx="4294967295"/>
          </p:nvPr>
        </p:nvSpPr>
        <p:spPr>
          <a:xfrm>
            <a:off x="239486" y="2236304"/>
            <a:ext cx="7141028" cy="3652667"/>
          </a:xfrm>
        </p:spPr>
        <p:txBody>
          <a:bodyPr vert="horz" lIns="0" tIns="45720" rIns="0" bIns="45720" rtlCol="0">
            <a:noAutofit/>
          </a:bodyPr>
          <a:lstStyle/>
          <a:p>
            <a:r>
              <a:rPr lang="es-AR" sz="2400" dirty="0">
                <a:solidFill>
                  <a:srgbClr val="FFFFFF"/>
                </a:solidFill>
              </a:rPr>
              <a:t>Uno de los desafíos más importantes que encuentra el mundo de hoy es la crisis del agua. </a:t>
            </a:r>
          </a:p>
          <a:p>
            <a:r>
              <a:rPr lang="es-AR" sz="2400" dirty="0">
                <a:solidFill>
                  <a:srgbClr val="FFFFFF"/>
                </a:solidFill>
              </a:rPr>
              <a:t>La demanda mundial sobre los recursos hídricos se multiplicó por más de seis mientras que la población del planeta se triplicó. </a:t>
            </a:r>
          </a:p>
          <a:p>
            <a:pPr marL="0" indent="0">
              <a:buFont typeface="Calibri" panose="020F0502020204030204" pitchFamily="34" charset="0"/>
              <a:buNone/>
            </a:pPr>
            <a:r>
              <a:rPr lang="es-AR" sz="2400" dirty="0">
                <a:solidFill>
                  <a:srgbClr val="FFFFFF"/>
                </a:solidFill>
              </a:rPr>
              <a:t>De no mejorar la gestión de los recursos hídricos, se estima que en los próximos años dos tercios de la población mundial padecerá problemas de penuria de agua, con escasez grave o moderada. </a:t>
            </a:r>
          </a:p>
          <a:p>
            <a:pPr marL="0" indent="0">
              <a:buFont typeface="Calibri" panose="020F0502020204030204" pitchFamily="34" charset="0"/>
              <a:buNone/>
            </a:pPr>
            <a:r>
              <a:rPr lang="es-AR" sz="2400" dirty="0">
                <a:solidFill>
                  <a:srgbClr val="FFFFFF"/>
                </a:solidFill>
              </a:rPr>
              <a:t>	</a:t>
            </a:r>
          </a:p>
        </p:txBody>
      </p:sp>
      <p:sp>
        <p:nvSpPr>
          <p:cNvPr id="20" name="Rectangle 19">
            <a:extLst>
              <a:ext uri="{FF2B5EF4-FFF2-40B4-BE49-F238E27FC236}">
                <a16:creationId xmlns:a16="http://schemas.microsoft.com/office/drawing/2014/main" id="{717AC9CB-BE1A-4BAE-800D-F529E33960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rgbClr val="4E96E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n 3"/>
          <p:cNvPicPr>
            <a:picLocks noChangeAspect="1"/>
          </p:cNvPicPr>
          <p:nvPr/>
        </p:nvPicPr>
        <p:blipFill rotWithShape="1">
          <a:blip r:embed="rId2"/>
          <a:srcRect l="10220" r="13078" b="-1"/>
          <a:stretch/>
        </p:blipFill>
        <p:spPr>
          <a:xfrm>
            <a:off x="8251982" y="630203"/>
            <a:ext cx="3294253" cy="2726208"/>
          </a:xfrm>
          <a:prstGeom prst="rect">
            <a:avLst/>
          </a:prstGeom>
        </p:spPr>
      </p:pic>
      <p:pic>
        <p:nvPicPr>
          <p:cNvPr id="5" name="Imagen 4"/>
          <p:cNvPicPr>
            <a:picLocks noChangeAspect="1"/>
          </p:cNvPicPr>
          <p:nvPr/>
        </p:nvPicPr>
        <p:blipFill rotWithShape="1">
          <a:blip r:embed="rId3"/>
          <a:srcRect l="8873" r="-3" b="-3"/>
          <a:stretch/>
        </p:blipFill>
        <p:spPr>
          <a:xfrm>
            <a:off x="8239318" y="3517277"/>
            <a:ext cx="3306917" cy="2721674"/>
          </a:xfrm>
          <a:prstGeom prst="rect">
            <a:avLst/>
          </a:prstGeom>
        </p:spPr>
      </p:pic>
    </p:spTree>
    <p:extLst>
      <p:ext uri="{BB962C8B-B14F-4D97-AF65-F5344CB8AC3E}">
        <p14:creationId xmlns:p14="http://schemas.microsoft.com/office/powerpoint/2010/main" val="858107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15852AA-BC29-4F9E-9EE8-9EF71B66A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47038C2-0F1D-4140-916D-55B7FFEDC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90EF4AF5-1CC6-42D0-A1C6-9E5DC62B44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C3532D13-AAE9-4F7E-A2DC-AD1F7C42C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idx="4294967295"/>
          </p:nvPr>
        </p:nvSpPr>
        <p:spPr>
          <a:xfrm>
            <a:off x="5144679" y="634946"/>
            <a:ext cx="6405063" cy="1450757"/>
          </a:xfrm>
        </p:spPr>
        <p:txBody>
          <a:bodyPr vert="horz" lIns="91440" tIns="45720" rIns="91440" bIns="45720" rtlCol="0" anchor="b">
            <a:normAutofit/>
          </a:bodyPr>
          <a:lstStyle/>
          <a:p>
            <a:r>
              <a:rPr lang="en-US" b="1" dirty="0"/>
              <a:t>MEDIDAS NO ESTRUCTURALES</a:t>
            </a:r>
            <a:r>
              <a:rPr lang="en-US" dirty="0"/>
              <a:t>	</a:t>
            </a:r>
          </a:p>
        </p:txBody>
      </p:sp>
      <p:pic>
        <p:nvPicPr>
          <p:cNvPr id="9" name="Imagen 8" descr="A group of people walking down a street&#10;&#10;Description automatically generated"/>
          <p:cNvPicPr>
            <a:picLocks noChangeAspect="1"/>
          </p:cNvPicPr>
          <p:nvPr/>
        </p:nvPicPr>
        <p:blipFill rotWithShape="1">
          <a:blip r:embed="rId2"/>
          <a:srcRect l="20665" r="27660" b="3"/>
          <a:stretch/>
        </p:blipFill>
        <p:spPr>
          <a:xfrm>
            <a:off x="640082" y="634943"/>
            <a:ext cx="2311202" cy="2976226"/>
          </a:xfrm>
          <a:prstGeom prst="rect">
            <a:avLst/>
          </a:prstGeom>
        </p:spPr>
      </p:pic>
      <p:pic>
        <p:nvPicPr>
          <p:cNvPr id="7" name="Imagen 6" descr="A group of people on a beach&#10;&#10;Description automatically generated"/>
          <p:cNvPicPr>
            <a:picLocks noChangeAspect="1"/>
          </p:cNvPicPr>
          <p:nvPr/>
        </p:nvPicPr>
        <p:blipFill rotWithShape="1">
          <a:blip r:embed="rId3"/>
          <a:srcRect l="16254" r="32786" b="1"/>
          <a:stretch/>
        </p:blipFill>
        <p:spPr>
          <a:xfrm>
            <a:off x="3031187" y="634945"/>
            <a:ext cx="1628860" cy="1818758"/>
          </a:xfrm>
          <a:prstGeom prst="rect">
            <a:avLst/>
          </a:prstGeom>
        </p:spPr>
      </p:pic>
      <p:cxnSp>
        <p:nvCxnSpPr>
          <p:cNvPr id="22" name="Straight Connector 21">
            <a:extLst>
              <a:ext uri="{FF2B5EF4-FFF2-40B4-BE49-F238E27FC236}">
                <a16:creationId xmlns:a16="http://schemas.microsoft.com/office/drawing/2014/main" id="{15F76F0F-2157-44C2-B1BC-B17F3C875A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8" name="Imagen 7" descr="A large ship in a body of water&#10;&#10;Description automatically generated"/>
          <p:cNvPicPr>
            <a:picLocks noChangeAspect="1"/>
          </p:cNvPicPr>
          <p:nvPr/>
        </p:nvPicPr>
        <p:blipFill rotWithShape="1">
          <a:blip r:embed="rId4"/>
          <a:srcRect r="5387" b="4"/>
          <a:stretch/>
        </p:blipFill>
        <p:spPr>
          <a:xfrm>
            <a:off x="3031187" y="2539524"/>
            <a:ext cx="1628860" cy="1071648"/>
          </a:xfrm>
          <a:prstGeom prst="rect">
            <a:avLst/>
          </a:prstGeom>
        </p:spPr>
      </p:pic>
      <p:pic>
        <p:nvPicPr>
          <p:cNvPr id="6" name="Imagen 5" descr="A ship in a body of water&#10;&#10;Description automatically generated"/>
          <p:cNvPicPr>
            <a:picLocks noChangeAspect="1"/>
          </p:cNvPicPr>
          <p:nvPr/>
        </p:nvPicPr>
        <p:blipFill rotWithShape="1">
          <a:blip r:embed="rId5"/>
          <a:srcRect r="1" b="10794"/>
          <a:stretch/>
        </p:blipFill>
        <p:spPr>
          <a:xfrm>
            <a:off x="640081" y="3696996"/>
            <a:ext cx="4019966" cy="2008205"/>
          </a:xfrm>
          <a:prstGeom prst="rect">
            <a:avLst/>
          </a:prstGeom>
        </p:spPr>
      </p:pic>
      <p:sp>
        <p:nvSpPr>
          <p:cNvPr id="3" name="Marcador de texto 2"/>
          <p:cNvSpPr>
            <a:spLocks noGrp="1"/>
          </p:cNvSpPr>
          <p:nvPr>
            <p:ph type="body" idx="4294967295"/>
          </p:nvPr>
        </p:nvSpPr>
        <p:spPr>
          <a:xfrm>
            <a:off x="5144679" y="2732314"/>
            <a:ext cx="6405063" cy="2612572"/>
          </a:xfrm>
        </p:spPr>
        <p:txBody>
          <a:bodyPr vert="horz" lIns="0" tIns="45720" rIns="0" bIns="45720" rtlCol="0">
            <a:normAutofit fontScale="92500"/>
          </a:bodyPr>
          <a:lstStyle/>
          <a:p>
            <a:pPr marL="0" indent="0" algn="ctr">
              <a:lnSpc>
                <a:spcPct val="150000"/>
              </a:lnSpc>
              <a:buNone/>
            </a:pPr>
            <a:r>
              <a:rPr lang="es-ES" sz="2200" dirty="0"/>
              <a:t>Por otro lado los desastres naturales asociados a eventos hidro-meteorológicos extremos, que causan numerosas victimas fatales y pérdidas económicas cada vez mayores, son más recurrentes y desnudan la vulnerabilidad de los más pobres ante el riesgo hidrológico. </a:t>
            </a:r>
          </a:p>
        </p:txBody>
      </p:sp>
      <p:sp>
        <p:nvSpPr>
          <p:cNvPr id="24" name="Rectangle 23">
            <a:extLst>
              <a:ext uri="{FF2B5EF4-FFF2-40B4-BE49-F238E27FC236}">
                <a16:creationId xmlns:a16="http://schemas.microsoft.com/office/drawing/2014/main" id="{EE8EE074-6173-4F62-B813-AE7BF975A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D4668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D0C5F567-4124-455D-8DC7-C958C6AFA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503E3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00591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E6D0A0E-AC19-415C-B3AE-96786F30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5144679" y="634946"/>
            <a:ext cx="6405063" cy="1450757"/>
          </a:xfrm>
        </p:spPr>
        <p:txBody>
          <a:bodyPr>
            <a:normAutofit/>
          </a:bodyPr>
          <a:lstStyle/>
          <a:p>
            <a:br>
              <a:rPr lang="es-419" sz="3400" b="1" u="sng"/>
            </a:br>
            <a:r>
              <a:rPr lang="es-419" sz="3400" b="1" u="sng"/>
              <a:t>MEDIO AMBIENTE Y SOCIEDAD</a:t>
            </a:r>
            <a:br>
              <a:rPr lang="es-419" sz="3400" b="1" u="sng"/>
            </a:br>
            <a:endParaRPr lang="es-AR" sz="3400" b="1" u="sng"/>
          </a:p>
        </p:txBody>
      </p:sp>
      <p:pic>
        <p:nvPicPr>
          <p:cNvPr id="6" name="Imagen 5" descr="An aerial view of a city&#10;&#10;Description automatically generated"/>
          <p:cNvPicPr>
            <a:picLocks noChangeAspect="1"/>
          </p:cNvPicPr>
          <p:nvPr/>
        </p:nvPicPr>
        <p:blipFill rotWithShape="1">
          <a:blip r:embed="rId2"/>
          <a:srcRect r="3" b="7731"/>
          <a:stretch/>
        </p:blipFill>
        <p:spPr>
          <a:xfrm>
            <a:off x="633999" y="581098"/>
            <a:ext cx="4020297" cy="2476136"/>
          </a:xfrm>
          <a:prstGeom prst="rect">
            <a:avLst/>
          </a:prstGeom>
        </p:spPr>
      </p:pic>
      <p:cxnSp>
        <p:nvCxnSpPr>
          <p:cNvPr id="24" name="Straight Connector 23">
            <a:extLst>
              <a:ext uri="{FF2B5EF4-FFF2-40B4-BE49-F238E27FC236}">
                <a16:creationId xmlns:a16="http://schemas.microsoft.com/office/drawing/2014/main" id="{D4B6B151-91C6-4075-8FB3-43E838C2A9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 name="Imagen 4" descr="A large waterfall over a body of water&#10;&#10;Description automatically generated"/>
          <p:cNvPicPr>
            <a:picLocks noChangeAspect="1"/>
          </p:cNvPicPr>
          <p:nvPr/>
        </p:nvPicPr>
        <p:blipFill rotWithShape="1">
          <a:blip r:embed="rId3"/>
          <a:srcRect r="3" b="7731"/>
          <a:stretch/>
        </p:blipFill>
        <p:spPr>
          <a:xfrm>
            <a:off x="633999" y="3218101"/>
            <a:ext cx="4020296" cy="2476136"/>
          </a:xfrm>
          <a:prstGeom prst="rect">
            <a:avLst/>
          </a:prstGeom>
        </p:spPr>
      </p:pic>
      <p:sp>
        <p:nvSpPr>
          <p:cNvPr id="3" name="Marcador de contenido 2"/>
          <p:cNvSpPr>
            <a:spLocks noGrp="1"/>
          </p:cNvSpPr>
          <p:nvPr>
            <p:ph idx="1"/>
          </p:nvPr>
        </p:nvSpPr>
        <p:spPr>
          <a:xfrm>
            <a:off x="5144679" y="2198914"/>
            <a:ext cx="6405063" cy="3670180"/>
          </a:xfrm>
        </p:spPr>
        <p:txBody>
          <a:bodyPr>
            <a:normAutofit/>
          </a:bodyPr>
          <a:lstStyle/>
          <a:p>
            <a:r>
              <a:rPr lang="es-419" dirty="0"/>
              <a:t>La separación de la Sociedad de la Naturaleza participa del viejo sueño de que los hombres podrían llegar a controlar y dominar la naturaleza. </a:t>
            </a:r>
          </a:p>
          <a:p>
            <a:r>
              <a:rPr lang="es-419" b="1" dirty="0"/>
              <a:t>La idea de separar lo social de la natural fue un paso previo a los procesos de dominación y conquista de la naturaleza</a:t>
            </a:r>
            <a:r>
              <a:rPr lang="es-419" dirty="0"/>
              <a:t>. </a:t>
            </a:r>
          </a:p>
          <a:p>
            <a:r>
              <a:rPr lang="es-419" dirty="0"/>
              <a:t>Pero al igual que resulta imposible separar la mente del cuerpo, también lo es extraer la sociedad de la naturaleza, de la cual forma parte.</a:t>
            </a:r>
          </a:p>
        </p:txBody>
      </p:sp>
      <p:sp>
        <p:nvSpPr>
          <p:cNvPr id="26" name="Rectangle 25">
            <a:extLst>
              <a:ext uri="{FF2B5EF4-FFF2-40B4-BE49-F238E27FC236}">
                <a16:creationId xmlns:a16="http://schemas.microsoft.com/office/drawing/2014/main" id="{59743FD2-096E-4E3C-B8A6-CC50548F4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AFB33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10A17A06-682A-4722-93B3-03636927A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5E4B2E"/>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1411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0320D9-1343-443E-8A78-EC214CBCB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A416BE21-BF34-42DE-9B3A-E1A7DD262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C18BC81B-2819-4171-992B-88D946B7D3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B2497AD7-494E-467E-8084-3B7B78A92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idx="4294967295"/>
          </p:nvPr>
        </p:nvSpPr>
        <p:spPr>
          <a:xfrm>
            <a:off x="817935" y="461260"/>
            <a:ext cx="5060512" cy="1450757"/>
          </a:xfrm>
        </p:spPr>
        <p:txBody>
          <a:bodyPr vert="horz" lIns="91440" tIns="45720" rIns="91440" bIns="45720" rtlCol="0" anchor="b">
            <a:normAutofit/>
          </a:bodyPr>
          <a:lstStyle/>
          <a:p>
            <a:r>
              <a:rPr lang="en-US" b="1" dirty="0"/>
              <a:t>MEDIDAS NO ESTRUCTURALES</a:t>
            </a:r>
            <a:r>
              <a:rPr lang="en-US" dirty="0"/>
              <a:t>	</a:t>
            </a:r>
          </a:p>
        </p:txBody>
      </p:sp>
      <p:cxnSp>
        <p:nvCxnSpPr>
          <p:cNvPr id="19" name="Straight Connector 18">
            <a:extLst>
              <a:ext uri="{FF2B5EF4-FFF2-40B4-BE49-F238E27FC236}">
                <a16:creationId xmlns:a16="http://schemas.microsoft.com/office/drawing/2014/main" id="{083CCEFB-C9A4-47E8-8467-3574B0C254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9745" y="2086188"/>
            <a:ext cx="5010889"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texto 2"/>
          <p:cNvSpPr>
            <a:spLocks noGrp="1"/>
          </p:cNvSpPr>
          <p:nvPr>
            <p:ph type="body" idx="4294967295"/>
          </p:nvPr>
        </p:nvSpPr>
        <p:spPr>
          <a:xfrm>
            <a:off x="391886" y="2111825"/>
            <a:ext cx="5486561" cy="4219835"/>
          </a:xfrm>
        </p:spPr>
        <p:txBody>
          <a:bodyPr vert="horz" lIns="0" tIns="45720" rIns="0" bIns="45720" rtlCol="0">
            <a:noAutofit/>
          </a:bodyPr>
          <a:lstStyle/>
          <a:p>
            <a:pPr marL="0" indent="0">
              <a:lnSpc>
                <a:spcPct val="150000"/>
              </a:lnSpc>
              <a:buFont typeface="Calibri" panose="020F0502020204030204" pitchFamily="34" charset="0"/>
              <a:buNone/>
            </a:pPr>
            <a:r>
              <a:rPr lang="en-US" sz="2200" dirty="0"/>
              <a:t> </a:t>
            </a:r>
            <a:r>
              <a:rPr lang="es-ES" sz="2200" dirty="0"/>
              <a:t>Gran asombro causa también el conocer que cada año más de 5 millones de personas que mueren por enfermedades de origen hídrico o de transmisión por vía del agua,  cantidad que es más de 10 veces el número de personas que mueren en las guerras alrededor del mundo. </a:t>
            </a:r>
          </a:p>
          <a:p>
            <a:pPr marL="0" indent="0" algn="ctr">
              <a:lnSpc>
                <a:spcPct val="150000"/>
              </a:lnSpc>
              <a:buFont typeface="Calibri" panose="020F0502020204030204" pitchFamily="34" charset="0"/>
              <a:buNone/>
            </a:pPr>
            <a:r>
              <a:rPr lang="es-ES" sz="2200" dirty="0"/>
              <a:t>SI HAY O HABRÁ UNA CRISIS DEL AGUA TAMBIÉN HABRÁ UNA CRISIS DEL DESARROLLO. </a:t>
            </a:r>
          </a:p>
          <a:p>
            <a:pPr>
              <a:lnSpc>
                <a:spcPct val="150000"/>
              </a:lnSpc>
            </a:pPr>
            <a:endParaRPr lang="en-US" sz="2200" dirty="0"/>
          </a:p>
        </p:txBody>
      </p:sp>
      <p:pic>
        <p:nvPicPr>
          <p:cNvPr id="4" name="Imagen 3"/>
          <p:cNvPicPr>
            <a:picLocks noChangeAspect="1"/>
          </p:cNvPicPr>
          <p:nvPr/>
        </p:nvPicPr>
        <p:blipFill rotWithShape="1">
          <a:blip r:embed="rId2"/>
          <a:srcRect l="43029" r="2" b="2"/>
          <a:stretch/>
        </p:blipFill>
        <p:spPr>
          <a:xfrm>
            <a:off x="6311368" y="-2"/>
            <a:ext cx="2917456" cy="3407774"/>
          </a:xfrm>
          <a:prstGeom prst="rect">
            <a:avLst/>
          </a:prstGeom>
        </p:spPr>
      </p:pic>
      <p:pic>
        <p:nvPicPr>
          <p:cNvPr id="6" name="Imagen 5"/>
          <p:cNvPicPr>
            <a:picLocks noChangeAspect="1"/>
          </p:cNvPicPr>
          <p:nvPr/>
        </p:nvPicPr>
        <p:blipFill rotWithShape="1">
          <a:blip r:embed="rId3"/>
          <a:srcRect l="29369" r="20838" b="2"/>
          <a:stretch/>
        </p:blipFill>
        <p:spPr>
          <a:xfrm>
            <a:off x="9320264" y="-2655"/>
            <a:ext cx="2917457" cy="3407774"/>
          </a:xfrm>
          <a:prstGeom prst="rect">
            <a:avLst/>
          </a:prstGeom>
        </p:spPr>
      </p:pic>
      <p:pic>
        <p:nvPicPr>
          <p:cNvPr id="5" name="Imagen 4"/>
          <p:cNvPicPr>
            <a:picLocks noChangeAspect="1"/>
          </p:cNvPicPr>
          <p:nvPr/>
        </p:nvPicPr>
        <p:blipFill rotWithShape="1">
          <a:blip r:embed="rId4"/>
          <a:srcRect r="12721" b="1"/>
          <a:stretch/>
        </p:blipFill>
        <p:spPr>
          <a:xfrm>
            <a:off x="6311368" y="3494316"/>
            <a:ext cx="5926353" cy="2837345"/>
          </a:xfrm>
          <a:prstGeom prst="rect">
            <a:avLst/>
          </a:prstGeom>
        </p:spPr>
      </p:pic>
      <p:sp>
        <p:nvSpPr>
          <p:cNvPr id="21" name="Rectangle 20">
            <a:extLst>
              <a:ext uri="{FF2B5EF4-FFF2-40B4-BE49-F238E27FC236}">
                <a16:creationId xmlns:a16="http://schemas.microsoft.com/office/drawing/2014/main" id="{024C883F-6B89-4D7D-9480-194830F51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CA638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EF991878-837F-43CA-8210-C48745873F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485537"/>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16671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9">
            <a:extLst>
              <a:ext uri="{FF2B5EF4-FFF2-40B4-BE49-F238E27FC236}">
                <a16:creationId xmlns:a16="http://schemas.microsoft.com/office/drawing/2014/main" id="{6287B354-ECDF-4F68-9404-9E6AF55AF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11">
            <a:extLst>
              <a:ext uri="{FF2B5EF4-FFF2-40B4-BE49-F238E27FC236}">
                <a16:creationId xmlns:a16="http://schemas.microsoft.com/office/drawing/2014/main" id="{04EEE3C1-EA95-4247-AB6B-608C83796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13">
            <a:extLst>
              <a:ext uri="{FF2B5EF4-FFF2-40B4-BE49-F238E27FC236}">
                <a16:creationId xmlns:a16="http://schemas.microsoft.com/office/drawing/2014/main" id="{C562E3DC-C9BF-4F5F-9845-25FF80564B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15">
            <a:extLst>
              <a:ext uri="{FF2B5EF4-FFF2-40B4-BE49-F238E27FC236}">
                <a16:creationId xmlns:a16="http://schemas.microsoft.com/office/drawing/2014/main" id="{EE6D0A0E-AC19-415C-B3AE-96786F30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p:cNvSpPr txBox="1"/>
          <p:nvPr/>
        </p:nvSpPr>
        <p:spPr>
          <a:xfrm>
            <a:off x="5144679" y="634946"/>
            <a:ext cx="6405063"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800" spc="-50" dirty="0">
                <a:solidFill>
                  <a:schemeClr val="tx1">
                    <a:lumMod val="75000"/>
                    <a:lumOff val="25000"/>
                  </a:schemeClr>
                </a:solidFill>
                <a:latin typeface="+mj-lt"/>
                <a:ea typeface="+mj-ea"/>
                <a:cs typeface="+mj-cs"/>
              </a:rPr>
              <a:t> </a:t>
            </a:r>
            <a:r>
              <a:rPr lang="en-US" sz="4800" b="1" spc="-50" dirty="0">
                <a:solidFill>
                  <a:schemeClr val="tx1">
                    <a:lumMod val="75000"/>
                    <a:lumOff val="25000"/>
                  </a:schemeClr>
                </a:solidFill>
                <a:latin typeface="+mj-lt"/>
                <a:ea typeface="+mj-ea"/>
                <a:cs typeface="+mj-cs"/>
              </a:rPr>
              <a:t>La </a:t>
            </a:r>
            <a:r>
              <a:rPr lang="en-US" sz="4800" b="1" spc="-50" dirty="0" err="1">
                <a:solidFill>
                  <a:schemeClr val="tx1">
                    <a:lumMod val="75000"/>
                    <a:lumOff val="25000"/>
                  </a:schemeClr>
                </a:solidFill>
                <a:latin typeface="+mj-lt"/>
                <a:ea typeface="+mj-ea"/>
                <a:cs typeface="+mj-cs"/>
              </a:rPr>
              <a:t>gestión</a:t>
            </a:r>
            <a:r>
              <a:rPr lang="en-US" sz="4800" b="1" spc="-50" dirty="0">
                <a:solidFill>
                  <a:schemeClr val="tx1">
                    <a:lumMod val="75000"/>
                    <a:lumOff val="25000"/>
                  </a:schemeClr>
                </a:solidFill>
                <a:latin typeface="+mj-lt"/>
                <a:ea typeface="+mj-ea"/>
                <a:cs typeface="+mj-cs"/>
              </a:rPr>
              <a:t> de </a:t>
            </a:r>
            <a:r>
              <a:rPr lang="en-US" sz="4800" b="1" spc="-50" dirty="0" err="1">
                <a:solidFill>
                  <a:schemeClr val="tx1">
                    <a:lumMod val="75000"/>
                    <a:lumOff val="25000"/>
                  </a:schemeClr>
                </a:solidFill>
                <a:latin typeface="+mj-lt"/>
                <a:ea typeface="+mj-ea"/>
                <a:cs typeface="+mj-cs"/>
              </a:rPr>
              <a:t>los</a:t>
            </a:r>
            <a:r>
              <a:rPr lang="en-US" sz="4800" b="1" spc="-50" dirty="0">
                <a:solidFill>
                  <a:schemeClr val="tx1">
                    <a:lumMod val="75000"/>
                    <a:lumOff val="25000"/>
                  </a:schemeClr>
                </a:solidFill>
                <a:latin typeface="+mj-lt"/>
                <a:ea typeface="+mj-ea"/>
                <a:cs typeface="+mj-cs"/>
              </a:rPr>
              <a:t> </a:t>
            </a:r>
            <a:r>
              <a:rPr lang="en-US" sz="4800" b="1" spc="-50" dirty="0" err="1">
                <a:solidFill>
                  <a:schemeClr val="tx1">
                    <a:lumMod val="75000"/>
                    <a:lumOff val="25000"/>
                  </a:schemeClr>
                </a:solidFill>
                <a:latin typeface="+mj-lt"/>
                <a:ea typeface="+mj-ea"/>
                <a:cs typeface="+mj-cs"/>
              </a:rPr>
              <a:t>recursos</a:t>
            </a:r>
            <a:r>
              <a:rPr lang="en-US" sz="4800" b="1" spc="-50" dirty="0">
                <a:solidFill>
                  <a:schemeClr val="tx1">
                    <a:lumMod val="75000"/>
                    <a:lumOff val="25000"/>
                  </a:schemeClr>
                </a:solidFill>
                <a:latin typeface="+mj-lt"/>
                <a:ea typeface="+mj-ea"/>
                <a:cs typeface="+mj-cs"/>
              </a:rPr>
              <a:t> </a:t>
            </a:r>
            <a:r>
              <a:rPr lang="en-US" sz="4800" b="1" spc="-50" dirty="0" err="1">
                <a:solidFill>
                  <a:schemeClr val="tx1">
                    <a:lumMod val="75000"/>
                    <a:lumOff val="25000"/>
                  </a:schemeClr>
                </a:solidFill>
                <a:latin typeface="+mj-lt"/>
                <a:ea typeface="+mj-ea"/>
                <a:cs typeface="+mj-cs"/>
              </a:rPr>
              <a:t>hídricos</a:t>
            </a:r>
            <a:r>
              <a:rPr lang="en-US" sz="4800" b="1" spc="-50" dirty="0">
                <a:solidFill>
                  <a:schemeClr val="tx1">
                    <a:lumMod val="75000"/>
                    <a:lumOff val="25000"/>
                  </a:schemeClr>
                </a:solidFill>
                <a:latin typeface="+mj-lt"/>
                <a:ea typeface="+mj-ea"/>
                <a:cs typeface="+mj-cs"/>
              </a:rPr>
              <a:t> </a:t>
            </a:r>
          </a:p>
        </p:txBody>
      </p:sp>
      <p:pic>
        <p:nvPicPr>
          <p:cNvPr id="5" name="Imagen 4"/>
          <p:cNvPicPr>
            <a:picLocks noChangeAspect="1"/>
          </p:cNvPicPr>
          <p:nvPr/>
        </p:nvPicPr>
        <p:blipFill rotWithShape="1">
          <a:blip r:embed="rId2"/>
          <a:srcRect l="1857" r="16961" b="-1"/>
          <a:stretch/>
        </p:blipFill>
        <p:spPr>
          <a:xfrm>
            <a:off x="633999" y="581098"/>
            <a:ext cx="4020297" cy="2476136"/>
          </a:xfrm>
          <a:prstGeom prst="rect">
            <a:avLst/>
          </a:prstGeom>
        </p:spPr>
      </p:pic>
      <p:cxnSp>
        <p:nvCxnSpPr>
          <p:cNvPr id="27" name="Straight Connector 17">
            <a:extLst>
              <a:ext uri="{FF2B5EF4-FFF2-40B4-BE49-F238E27FC236}">
                <a16:creationId xmlns:a16="http://schemas.microsoft.com/office/drawing/2014/main" id="{D4B6B151-91C6-4075-8FB3-43E838C2A9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rotWithShape="1">
          <a:blip r:embed="rId3"/>
          <a:srcRect l="7065" r="3" b="3"/>
          <a:stretch/>
        </p:blipFill>
        <p:spPr>
          <a:xfrm>
            <a:off x="633999" y="3218101"/>
            <a:ext cx="4020296" cy="2476136"/>
          </a:xfrm>
          <a:prstGeom prst="rect">
            <a:avLst/>
          </a:prstGeom>
        </p:spPr>
      </p:pic>
      <p:sp>
        <p:nvSpPr>
          <p:cNvPr id="3" name="Marcador de texto 2"/>
          <p:cNvSpPr>
            <a:spLocks noGrp="1"/>
          </p:cNvSpPr>
          <p:nvPr>
            <p:ph type="body" idx="1"/>
          </p:nvPr>
        </p:nvSpPr>
        <p:spPr>
          <a:xfrm>
            <a:off x="5144679" y="2198914"/>
            <a:ext cx="6405063" cy="3670180"/>
          </a:xfrm>
        </p:spPr>
        <p:txBody>
          <a:bodyPr vert="horz" lIns="0" tIns="45720" rIns="0" bIns="45720" rtlCol="0">
            <a:normAutofit fontScale="92500"/>
          </a:bodyPr>
          <a:lstStyle/>
          <a:p>
            <a:r>
              <a:rPr lang="es-ES" sz="2200" dirty="0"/>
              <a:t>El agua, recurso vital para la vida y el desarrollo de cualquier país, debe ser administrada en beneficio de toda la población, lo que implica asumir responsabilidades relacionadas con</a:t>
            </a:r>
          </a:p>
          <a:p>
            <a:pPr marL="342900" indent="-342900">
              <a:buFont typeface="Courier New" panose="02070309020205020404" pitchFamily="49" charset="0"/>
              <a:buChar char="o"/>
            </a:pPr>
            <a:r>
              <a:rPr lang="es-ES" sz="2200" dirty="0"/>
              <a:t>contabilización, </a:t>
            </a:r>
          </a:p>
          <a:p>
            <a:pPr marL="342900" indent="-342900">
              <a:buFont typeface="Courier New" panose="02070309020205020404" pitchFamily="49" charset="0"/>
              <a:buChar char="o"/>
            </a:pPr>
            <a:r>
              <a:rPr lang="es-ES" sz="2200" dirty="0"/>
              <a:t>conservación </a:t>
            </a:r>
          </a:p>
          <a:p>
            <a:pPr marL="342900" indent="-342900">
              <a:buFont typeface="Courier New" panose="02070309020205020404" pitchFamily="49" charset="0"/>
              <a:buChar char="o"/>
            </a:pPr>
            <a:r>
              <a:rPr lang="es-ES" sz="2200" dirty="0"/>
              <a:t>control de uso adecuado, </a:t>
            </a:r>
          </a:p>
          <a:p>
            <a:pPr marL="342900" indent="-342900">
              <a:buFont typeface="Courier New" panose="02070309020205020404" pitchFamily="49" charset="0"/>
              <a:buChar char="o"/>
            </a:pPr>
            <a:r>
              <a:rPr lang="es-ES" sz="2200" dirty="0"/>
              <a:t>reglamentar la asignación de derechos de uso del agua. </a:t>
            </a:r>
          </a:p>
          <a:p>
            <a:pPr marL="342900" indent="-342900">
              <a:buFont typeface="Courier New" panose="02070309020205020404" pitchFamily="49" charset="0"/>
              <a:buChar char="o"/>
            </a:pPr>
            <a:r>
              <a:rPr lang="es-ES" sz="2200" dirty="0"/>
              <a:t>Preservar la calidad y cantidad de agua dulce</a:t>
            </a:r>
          </a:p>
          <a:p>
            <a:pPr marL="342900" indent="-342900">
              <a:buFont typeface="Courier New" panose="02070309020205020404" pitchFamily="49" charset="0"/>
              <a:buChar char="o"/>
            </a:pPr>
            <a:r>
              <a:rPr lang="es-ES" sz="2200" dirty="0"/>
              <a:t>Cuidar los mares y océanos</a:t>
            </a:r>
          </a:p>
        </p:txBody>
      </p:sp>
      <p:sp>
        <p:nvSpPr>
          <p:cNvPr id="28" name="Rectangle 19">
            <a:extLst>
              <a:ext uri="{FF2B5EF4-FFF2-40B4-BE49-F238E27FC236}">
                <a16:creationId xmlns:a16="http://schemas.microsoft.com/office/drawing/2014/main" id="{59743FD2-096E-4E3C-B8A6-CC50548F4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00BCD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10A17A06-682A-4722-93B3-03636927A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0F3B6B"/>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91773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408743" y="768347"/>
            <a:ext cx="10666940" cy="5236028"/>
          </a:xfrm>
        </p:spPr>
        <p:txBody>
          <a:bodyPr>
            <a:normAutofit/>
          </a:bodyPr>
          <a:lstStyle/>
          <a:p>
            <a:pPr marL="457200" indent="-457200" algn="just">
              <a:lnSpc>
                <a:spcPct val="200000"/>
              </a:lnSpc>
              <a:buAutoNum type="arabicPeriod"/>
            </a:pPr>
            <a:r>
              <a:rPr lang="es-DO" sz="2400" i="1" dirty="0">
                <a:solidFill>
                  <a:schemeClr val="tx1"/>
                </a:solidFill>
              </a:rPr>
              <a:t>MEDIDAS ESTRUCTURALES</a:t>
            </a:r>
          </a:p>
          <a:p>
            <a:pPr marL="457200" indent="-457200" algn="just">
              <a:lnSpc>
                <a:spcPct val="200000"/>
              </a:lnSpc>
              <a:buAutoNum type="arabicPeriod"/>
            </a:pPr>
            <a:endParaRPr lang="es-DO" sz="2400" i="1" dirty="0">
              <a:solidFill>
                <a:schemeClr val="tx1"/>
              </a:solidFill>
            </a:endParaRPr>
          </a:p>
          <a:p>
            <a:pPr marL="457200" indent="-457200" algn="just">
              <a:lnSpc>
                <a:spcPct val="200000"/>
              </a:lnSpc>
              <a:buAutoNum type="arabicPeriod"/>
            </a:pPr>
            <a:endParaRPr lang="es-DO" sz="2400" i="1" dirty="0">
              <a:solidFill>
                <a:schemeClr val="tx1"/>
              </a:solidFill>
            </a:endParaRPr>
          </a:p>
          <a:p>
            <a:pPr marL="457200" indent="-457200" algn="just">
              <a:lnSpc>
                <a:spcPct val="200000"/>
              </a:lnSpc>
              <a:buAutoNum type="arabicPeriod"/>
            </a:pPr>
            <a:endParaRPr lang="es-DO" sz="2400" i="1" dirty="0">
              <a:solidFill>
                <a:schemeClr val="tx1"/>
              </a:solidFill>
            </a:endParaRPr>
          </a:p>
          <a:p>
            <a:pPr marL="457200" indent="-457200" algn="just">
              <a:lnSpc>
                <a:spcPct val="200000"/>
              </a:lnSpc>
              <a:buFont typeface="+mj-lt"/>
              <a:buAutoNum type="arabicPeriod"/>
            </a:pPr>
            <a:r>
              <a:rPr lang="es-DO" sz="2400" i="1" dirty="0">
                <a:solidFill>
                  <a:schemeClr val="tx1"/>
                </a:solidFill>
              </a:rPr>
              <a:t>MEDIDAS NO ESTRCUTURALES</a:t>
            </a:r>
          </a:p>
          <a:p>
            <a:pPr algn="just">
              <a:lnSpc>
                <a:spcPct val="200000"/>
              </a:lnSpc>
            </a:pPr>
            <a:endParaRPr lang="es-DO" sz="2400" dirty="0">
              <a:solidFill>
                <a:schemeClr val="tx1"/>
              </a:solidFill>
            </a:endParaRPr>
          </a:p>
        </p:txBody>
      </p:sp>
      <p:sp>
        <p:nvSpPr>
          <p:cNvPr id="2" name="CuadroTexto 1"/>
          <p:cNvSpPr txBox="1"/>
          <p:nvPr/>
        </p:nvSpPr>
        <p:spPr>
          <a:xfrm>
            <a:off x="783771" y="163286"/>
            <a:ext cx="9263743" cy="553998"/>
          </a:xfrm>
          <a:prstGeom prst="rect">
            <a:avLst/>
          </a:prstGeom>
          <a:noFill/>
        </p:spPr>
        <p:txBody>
          <a:bodyPr wrap="square" rtlCol="0">
            <a:spAutoFit/>
          </a:bodyPr>
          <a:lstStyle/>
          <a:p>
            <a:pPr algn="ctr"/>
            <a:r>
              <a:rPr lang="es-DO" sz="3000" dirty="0"/>
              <a:t> </a:t>
            </a:r>
            <a:r>
              <a:rPr lang="es-DO" sz="3000" b="1" dirty="0"/>
              <a:t>LA PLANIFICACIÓN DE LOS RECURSOS HÍDRICOS</a:t>
            </a:r>
            <a:endParaRPr lang="es-ES" sz="3000" dirty="0"/>
          </a:p>
        </p:txBody>
      </p:sp>
      <p:pic>
        <p:nvPicPr>
          <p:cNvPr id="4" name="Imagen 3"/>
          <p:cNvPicPr>
            <a:picLocks noChangeAspect="1"/>
          </p:cNvPicPr>
          <p:nvPr/>
        </p:nvPicPr>
        <p:blipFill>
          <a:blip r:embed="rId2"/>
          <a:stretch>
            <a:fillRect/>
          </a:stretch>
        </p:blipFill>
        <p:spPr>
          <a:xfrm>
            <a:off x="8473168" y="1477054"/>
            <a:ext cx="2952750" cy="1552575"/>
          </a:xfrm>
          <a:prstGeom prst="rect">
            <a:avLst/>
          </a:prstGeom>
        </p:spPr>
      </p:pic>
      <p:pic>
        <p:nvPicPr>
          <p:cNvPr id="5" name="Imagen 4"/>
          <p:cNvPicPr>
            <a:picLocks noChangeAspect="1"/>
          </p:cNvPicPr>
          <p:nvPr/>
        </p:nvPicPr>
        <p:blipFill>
          <a:blip r:embed="rId3"/>
          <a:stretch>
            <a:fillRect/>
          </a:stretch>
        </p:blipFill>
        <p:spPr>
          <a:xfrm>
            <a:off x="5742213" y="2821253"/>
            <a:ext cx="3668276" cy="1766207"/>
          </a:xfrm>
          <a:prstGeom prst="rect">
            <a:avLst/>
          </a:prstGeom>
        </p:spPr>
      </p:pic>
      <p:pic>
        <p:nvPicPr>
          <p:cNvPr id="6" name="Imagen 5"/>
          <p:cNvPicPr>
            <a:picLocks noChangeAspect="1"/>
          </p:cNvPicPr>
          <p:nvPr/>
        </p:nvPicPr>
        <p:blipFill>
          <a:blip r:embed="rId4"/>
          <a:stretch>
            <a:fillRect/>
          </a:stretch>
        </p:blipFill>
        <p:spPr>
          <a:xfrm>
            <a:off x="3923255" y="1973715"/>
            <a:ext cx="2556161" cy="2111828"/>
          </a:xfrm>
          <a:prstGeom prst="rect">
            <a:avLst/>
          </a:prstGeom>
        </p:spPr>
      </p:pic>
      <p:pic>
        <p:nvPicPr>
          <p:cNvPr id="7" name="Imagen 6"/>
          <p:cNvPicPr>
            <a:picLocks noChangeAspect="1"/>
          </p:cNvPicPr>
          <p:nvPr/>
        </p:nvPicPr>
        <p:blipFill>
          <a:blip r:embed="rId5"/>
          <a:stretch>
            <a:fillRect/>
          </a:stretch>
        </p:blipFill>
        <p:spPr>
          <a:xfrm>
            <a:off x="9251497" y="4569957"/>
            <a:ext cx="2133600" cy="2143125"/>
          </a:xfrm>
          <a:prstGeom prst="rect">
            <a:avLst/>
          </a:prstGeom>
        </p:spPr>
      </p:pic>
      <p:pic>
        <p:nvPicPr>
          <p:cNvPr id="8" name="Imagen 7"/>
          <p:cNvPicPr>
            <a:picLocks noChangeAspect="1"/>
          </p:cNvPicPr>
          <p:nvPr/>
        </p:nvPicPr>
        <p:blipFill>
          <a:blip r:embed="rId6"/>
          <a:stretch>
            <a:fillRect/>
          </a:stretch>
        </p:blipFill>
        <p:spPr>
          <a:xfrm>
            <a:off x="6868886" y="5283425"/>
            <a:ext cx="2144486" cy="1429657"/>
          </a:xfrm>
          <a:prstGeom prst="rect">
            <a:avLst/>
          </a:prstGeom>
        </p:spPr>
      </p:pic>
      <p:pic>
        <p:nvPicPr>
          <p:cNvPr id="9" name="Imagen 8"/>
          <p:cNvPicPr>
            <a:picLocks noChangeAspect="1"/>
          </p:cNvPicPr>
          <p:nvPr/>
        </p:nvPicPr>
        <p:blipFill>
          <a:blip r:embed="rId7"/>
          <a:stretch>
            <a:fillRect/>
          </a:stretch>
        </p:blipFill>
        <p:spPr>
          <a:xfrm>
            <a:off x="4397298" y="4946948"/>
            <a:ext cx="2233463" cy="1529817"/>
          </a:xfrm>
          <a:prstGeom prst="rect">
            <a:avLst/>
          </a:prstGeom>
        </p:spPr>
      </p:pic>
    </p:spTree>
    <p:extLst>
      <p:ext uri="{BB962C8B-B14F-4D97-AF65-F5344CB8AC3E}">
        <p14:creationId xmlns:p14="http://schemas.microsoft.com/office/powerpoint/2010/main" val="801217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1F88EA-5B85-4782-9A95-9C738F48E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E9A9E663-1F8A-406B-B295-B1EF8596D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EC97561C-9294-4114-A5D6-9CF6CF68AC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492370" y="605896"/>
            <a:ext cx="3084844" cy="5646208"/>
          </a:xfrm>
        </p:spPr>
        <p:txBody>
          <a:bodyPr vert="horz" lIns="91440" tIns="45720" rIns="91440" bIns="45720" rtlCol="0" anchor="ctr">
            <a:normAutofit/>
          </a:bodyPr>
          <a:lstStyle/>
          <a:p>
            <a:r>
              <a:rPr lang="en-US" sz="3300" b="1" dirty="0">
                <a:solidFill>
                  <a:srgbClr val="FFFFFF"/>
                </a:solidFill>
              </a:rPr>
              <a:t>MEDIDAS NO ESTRUCTURALES</a:t>
            </a:r>
            <a:r>
              <a:rPr lang="en-US" sz="3300" dirty="0">
                <a:solidFill>
                  <a:srgbClr val="FFFFFF"/>
                </a:solidFill>
              </a:rPr>
              <a:t>	</a:t>
            </a:r>
          </a:p>
        </p:txBody>
      </p:sp>
      <p:sp>
        <p:nvSpPr>
          <p:cNvPr id="18" name="Rectangle 1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texto 2"/>
          <p:cNvSpPr>
            <a:spLocks noGrp="1"/>
          </p:cNvSpPr>
          <p:nvPr>
            <p:ph type="body" idx="1"/>
          </p:nvPr>
        </p:nvSpPr>
        <p:spPr>
          <a:xfrm>
            <a:off x="4278376" y="605896"/>
            <a:ext cx="7344973" cy="5646208"/>
          </a:xfrm>
        </p:spPr>
        <p:txBody>
          <a:bodyPr vert="horz" lIns="0" tIns="45720" rIns="0" bIns="45720" rtlCol="0" anchor="ctr">
            <a:normAutofit/>
          </a:bodyPr>
          <a:lstStyle/>
          <a:p>
            <a:r>
              <a:rPr lang="es-AR" sz="2000" dirty="0"/>
              <a:t>Las medidas no estructurales son aquellas que no requieren construcción física y que utiliza el CONOCIMIENTO, LA PRÁCTICA O LOS ACUERDOS, para reducir el riesgo y sus impactos. </a:t>
            </a:r>
          </a:p>
          <a:p>
            <a:r>
              <a:rPr lang="es-AR" sz="2000" dirty="0"/>
              <a:t>Como por ejemplo:</a:t>
            </a:r>
          </a:p>
          <a:p>
            <a:r>
              <a:rPr lang="es-AR" sz="2000" dirty="0"/>
              <a:t>1. </a:t>
            </a:r>
            <a:r>
              <a:rPr lang="es-AR" sz="2000" b="1" dirty="0"/>
              <a:t>Educación y programas de participación ciudadana </a:t>
            </a:r>
            <a:r>
              <a:rPr lang="es-AR" sz="2000" dirty="0"/>
              <a:t>para concienciar sobre </a:t>
            </a:r>
            <a:r>
              <a:rPr lang="es-AR" sz="2000" u="sng" dirty="0"/>
              <a:t>el problema de la gestión del agua </a:t>
            </a:r>
            <a:r>
              <a:rPr lang="es-AR" sz="2000" dirty="0"/>
              <a:t>y hacer partícipe del proceso de gestión hidrológica a la población, integrando sus requerimientos en la implementación de los programas.</a:t>
            </a:r>
          </a:p>
          <a:p>
            <a:endParaRPr lang="es-AR" sz="2000" dirty="0"/>
          </a:p>
          <a:p>
            <a:r>
              <a:rPr lang="es-AR" sz="2000" dirty="0"/>
              <a:t>2. </a:t>
            </a:r>
            <a:r>
              <a:rPr lang="es-AR" sz="2000" b="1" dirty="0"/>
              <a:t>Limpieza y mantenimiento</a:t>
            </a:r>
            <a:r>
              <a:rPr lang="es-AR" sz="2000" dirty="0"/>
              <a:t> frecuentes del sistema de colectores subterráneos, de canales superficiales y de las carreteras y calles para </a:t>
            </a:r>
            <a:r>
              <a:rPr lang="es-AR" sz="2000" u="sng" dirty="0"/>
              <a:t>reducir la acumulación de contaminantes </a:t>
            </a:r>
            <a:r>
              <a:rPr lang="es-AR" sz="2000" dirty="0"/>
              <a:t>que posteriormente serán arrastrados por el agua de escorrentía.</a:t>
            </a:r>
          </a:p>
        </p:txBody>
      </p:sp>
    </p:spTree>
    <p:extLst>
      <p:ext uri="{BB962C8B-B14F-4D97-AF65-F5344CB8AC3E}">
        <p14:creationId xmlns:p14="http://schemas.microsoft.com/office/powerpoint/2010/main" val="244249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6DEF8F9-FFEF-4EDB-8A06-8A7884ED42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0747CA7-2579-4FF5-95CF-E3FA65C9E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1C63BD94-CA0C-4C27-BB07-89F71DEA2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48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492370" y="516835"/>
            <a:ext cx="3084844" cy="5772840"/>
          </a:xfrm>
        </p:spPr>
        <p:txBody>
          <a:bodyPr vert="horz" lIns="91440" tIns="45720" rIns="91440" bIns="45720" rtlCol="0" anchor="ctr">
            <a:normAutofit/>
          </a:bodyPr>
          <a:lstStyle/>
          <a:p>
            <a:r>
              <a:rPr lang="en-US" sz="3300" b="1" dirty="0">
                <a:solidFill>
                  <a:srgbClr val="FFFFFF"/>
                </a:solidFill>
              </a:rPr>
              <a:t>MEDIDAS NO ESTRUCTURALES</a:t>
            </a:r>
            <a:r>
              <a:rPr lang="en-US" sz="3300" dirty="0">
                <a:solidFill>
                  <a:srgbClr val="FFFFFF"/>
                </a:solidFill>
              </a:rPr>
              <a:t>	</a:t>
            </a:r>
          </a:p>
        </p:txBody>
      </p:sp>
      <p:sp>
        <p:nvSpPr>
          <p:cNvPr id="19" name="Rectangle 18">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Marcador de texto 2">
            <a:extLst>
              <a:ext uri="{FF2B5EF4-FFF2-40B4-BE49-F238E27FC236}">
                <a16:creationId xmlns:a16="http://schemas.microsoft.com/office/drawing/2014/main" id="{FAACB347-5512-43FD-97ED-4B148DBE3C30}"/>
              </a:ext>
            </a:extLst>
          </p:cNvPr>
          <p:cNvGraphicFramePr/>
          <p:nvPr>
            <p:extLst>
              <p:ext uri="{D42A27DB-BD31-4B8C-83A1-F6EECF244321}">
                <p14:modId xmlns:p14="http://schemas.microsoft.com/office/powerpoint/2010/main" val="2451397364"/>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5604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6DEF8F9-FFEF-4EDB-8A06-8A7884ED42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0747CA7-2579-4FF5-95CF-E3FA65C9E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1C63BD94-CA0C-4C27-BB07-89F71DEA2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48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492370" y="516835"/>
            <a:ext cx="3084844" cy="5772840"/>
          </a:xfrm>
        </p:spPr>
        <p:txBody>
          <a:bodyPr vert="horz" lIns="91440" tIns="45720" rIns="91440" bIns="45720" rtlCol="0" anchor="ctr">
            <a:normAutofit/>
          </a:bodyPr>
          <a:lstStyle/>
          <a:p>
            <a:r>
              <a:rPr lang="en-US" sz="3300" b="1" dirty="0">
                <a:solidFill>
                  <a:srgbClr val="FFFFFF"/>
                </a:solidFill>
              </a:rPr>
              <a:t>MEDIDAS NO ESTRUCTURALES</a:t>
            </a:r>
            <a:r>
              <a:rPr lang="en-US" sz="3300" dirty="0">
                <a:solidFill>
                  <a:srgbClr val="FFFFFF"/>
                </a:solidFill>
              </a:rPr>
              <a:t>	</a:t>
            </a:r>
          </a:p>
        </p:txBody>
      </p:sp>
      <p:sp>
        <p:nvSpPr>
          <p:cNvPr id="19" name="Rectangle 18">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Marcador de texto 2">
            <a:extLst>
              <a:ext uri="{FF2B5EF4-FFF2-40B4-BE49-F238E27FC236}">
                <a16:creationId xmlns:a16="http://schemas.microsoft.com/office/drawing/2014/main" id="{53B15EF6-EC5E-4D58-B783-EC8D41B4969B}"/>
              </a:ext>
            </a:extLst>
          </p:cNvPr>
          <p:cNvGraphicFramePr/>
          <p:nvPr>
            <p:extLst>
              <p:ext uri="{D42A27DB-BD31-4B8C-83A1-F6EECF244321}">
                <p14:modId xmlns:p14="http://schemas.microsoft.com/office/powerpoint/2010/main" val="336402890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1224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240A2FC-E2C3-458D-96B4-5DF9028D9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5F097929-F3D6-4D1F-8AFC-CF34817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43074C91-9045-414B-B5F9-567DAE3EE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990BAFCD-EA0A-47F4-8B00-AAB1E67A9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21D8EC4-8163-48C9-89D6-8555E98AB9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ítulo 3"/>
          <p:cNvSpPr>
            <a:spLocks noGrp="1"/>
          </p:cNvSpPr>
          <p:nvPr>
            <p:ph type="title"/>
          </p:nvPr>
        </p:nvSpPr>
        <p:spPr>
          <a:xfrm>
            <a:off x="1065197" y="5120640"/>
            <a:ext cx="10058400" cy="822960"/>
          </a:xfrm>
        </p:spPr>
        <p:txBody>
          <a:bodyPr vert="horz" lIns="91440" tIns="45720" rIns="91440" bIns="45720" rtlCol="0" anchor="b">
            <a:normAutofit/>
          </a:bodyPr>
          <a:lstStyle/>
          <a:p>
            <a:r>
              <a:rPr lang="en-US" sz="3600" b="1" dirty="0">
                <a:solidFill>
                  <a:srgbClr val="FFFFFF"/>
                </a:solidFill>
              </a:rPr>
              <a:t>LA COMUNICACIÓN </a:t>
            </a:r>
          </a:p>
        </p:txBody>
      </p:sp>
      <p:pic>
        <p:nvPicPr>
          <p:cNvPr id="2050" name="Picture 2" descr="Resultado de imagen para oratoria"/>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04116" y="643538"/>
            <a:ext cx="7384868" cy="3618586"/>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7B7C6C2A-33C4-4D5D-8EB1-A8803DCB7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rgbClr val="E6A118"/>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74760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5BCD510-93A9-4966-A563-FB782168D3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6728459" y="634946"/>
            <a:ext cx="4821283" cy="1450757"/>
          </a:xfrm>
        </p:spPr>
        <p:txBody>
          <a:bodyPr>
            <a:normAutofit/>
          </a:bodyPr>
          <a:lstStyle/>
          <a:p>
            <a:pPr algn="ctr"/>
            <a:r>
              <a:rPr lang="es-ES" dirty="0"/>
              <a:t>La Comunicación</a:t>
            </a:r>
          </a:p>
        </p:txBody>
      </p:sp>
      <p:sp>
        <p:nvSpPr>
          <p:cNvPr id="73" name="Rectangle 72">
            <a:extLst>
              <a:ext uri="{FF2B5EF4-FFF2-40B4-BE49-F238E27FC236}">
                <a16:creationId xmlns:a16="http://schemas.microsoft.com/office/drawing/2014/main" id="{3EDB6D41-8D36-4B92-9C2F-AAD29B886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rgbClr val="FE7D0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p:cNvPicPr>
            <a:picLocks noChangeAspect="1"/>
          </p:cNvPicPr>
          <p:nvPr/>
        </p:nvPicPr>
        <p:blipFill>
          <a:blip r:embed="rId2"/>
          <a:stretch>
            <a:fillRect/>
          </a:stretch>
        </p:blipFill>
        <p:spPr>
          <a:xfrm>
            <a:off x="458336" y="1329677"/>
            <a:ext cx="2784700" cy="1392350"/>
          </a:xfrm>
          <a:prstGeom prst="rect">
            <a:avLst/>
          </a:prstGeom>
        </p:spPr>
      </p:pic>
      <p:sp>
        <p:nvSpPr>
          <p:cNvPr id="75" name="Rectangle 74">
            <a:extLst>
              <a:ext uri="{FF2B5EF4-FFF2-40B4-BE49-F238E27FC236}">
                <a16:creationId xmlns:a16="http://schemas.microsoft.com/office/drawing/2014/main" id="{387330B4-0DF4-4584-90DA-589DCC87C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rgbClr val="453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52016CC1-F3CD-4CC2-9A6B-4D413E08E3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09D93267-567D-426D-A72B-82F112433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04612"/>
          </a:xfrm>
          <a:prstGeom prst="rect">
            <a:avLst/>
          </a:prstGeom>
          <a:solidFill>
            <a:srgbClr val="FFFFFF"/>
          </a:solidFill>
          <a:ln w="63500">
            <a:solidFill>
              <a:srgbClr val="FE7D0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337" y="4364749"/>
            <a:ext cx="2784700" cy="111702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Rectangle 80">
            <a:extLst>
              <a:ext uri="{FF2B5EF4-FFF2-40B4-BE49-F238E27FC236}">
                <a16:creationId xmlns:a16="http://schemas.microsoft.com/office/drawing/2014/main" id="{CCDF13AB-740D-415A-853D-97637D0C5E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rgbClr val="FE7D0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p:cNvPicPr>
            <a:picLocks noChangeAspect="1"/>
          </p:cNvPicPr>
          <p:nvPr/>
        </p:nvPicPr>
        <p:blipFill>
          <a:blip r:embed="rId4"/>
          <a:stretch>
            <a:fillRect/>
          </a:stretch>
        </p:blipFill>
        <p:spPr>
          <a:xfrm>
            <a:off x="3664752" y="3356741"/>
            <a:ext cx="2295082" cy="1721311"/>
          </a:xfrm>
          <a:prstGeom prst="rect">
            <a:avLst/>
          </a:prstGeom>
        </p:spPr>
      </p:pic>
      <p:sp>
        <p:nvSpPr>
          <p:cNvPr id="3" name="2 Marcador de contenido"/>
          <p:cNvSpPr>
            <a:spLocks noGrp="1"/>
          </p:cNvSpPr>
          <p:nvPr>
            <p:ph idx="1"/>
          </p:nvPr>
        </p:nvSpPr>
        <p:spPr>
          <a:xfrm>
            <a:off x="6728459" y="2198914"/>
            <a:ext cx="4821283" cy="3670180"/>
          </a:xfrm>
        </p:spPr>
        <p:txBody>
          <a:bodyPr>
            <a:normAutofit/>
          </a:bodyPr>
          <a:lstStyle/>
          <a:p>
            <a:pPr marL="0" indent="0">
              <a:buNone/>
            </a:pPr>
            <a:r>
              <a:rPr lang="es-AR"/>
              <a:t>Comunicación es la acción de transmitir ideas, emociones, pensamientos o información entre dos o más persona. </a:t>
            </a:r>
          </a:p>
          <a:p>
            <a:pPr marL="0" indent="0">
              <a:buNone/>
            </a:pPr>
            <a:r>
              <a:rPr lang="es-AR"/>
              <a:t>La comunicación es un proceso continuo y dinámico</a:t>
            </a:r>
          </a:p>
          <a:p>
            <a:pPr marL="0" indent="0">
              <a:buNone/>
            </a:pPr>
            <a:r>
              <a:rPr lang="es-AR"/>
              <a:t>Es una acción necesaria en la sociedad ya que gracias a ella logramos compartir experiencias sobre todo lo que nos rodea.</a:t>
            </a:r>
          </a:p>
        </p:txBody>
      </p:sp>
      <p:sp>
        <p:nvSpPr>
          <p:cNvPr id="83" name="Rectangle 82">
            <a:extLst>
              <a:ext uri="{FF2B5EF4-FFF2-40B4-BE49-F238E27FC236}">
                <a16:creationId xmlns:a16="http://schemas.microsoft.com/office/drawing/2014/main" id="{B1EBF041-7A82-4F93-953E-40896536A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E7D0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ECE8C664-87C0-45C0-9E60-611142E96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453D5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34572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411685" y="634946"/>
            <a:ext cx="5127171" cy="1450757"/>
          </a:xfrm>
        </p:spPr>
        <p:txBody>
          <a:bodyPr>
            <a:normAutofit/>
          </a:bodyPr>
          <a:lstStyle/>
          <a:p>
            <a:br>
              <a:rPr lang="es-ES" sz="3400"/>
            </a:br>
            <a:r>
              <a:rPr lang="es-ES" sz="3400"/>
              <a:t>LA COMUNICACIÓN</a:t>
            </a:r>
            <a:br>
              <a:rPr lang="es-ES" sz="3400"/>
            </a:br>
            <a:endParaRPr lang="en-US" sz="3400"/>
          </a:p>
        </p:txBody>
      </p:sp>
      <p:pic>
        <p:nvPicPr>
          <p:cNvPr id="4" name="Imagen 3"/>
          <p:cNvPicPr>
            <a:picLocks noChangeAspect="1"/>
          </p:cNvPicPr>
          <p:nvPr/>
        </p:nvPicPr>
        <p:blipFill>
          <a:blip r:embed="rId2"/>
          <a:stretch>
            <a:fillRect/>
          </a:stretch>
        </p:blipFill>
        <p:spPr>
          <a:xfrm>
            <a:off x="643193" y="2090065"/>
            <a:ext cx="4983502" cy="2155364"/>
          </a:xfrm>
          <a:prstGeom prst="rect">
            <a:avLst/>
          </a:prstGeom>
        </p:spPr>
      </p:pic>
      <p:cxnSp>
        <p:nvCxnSpPr>
          <p:cNvPr id="18" name="Straight Connector 10">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5932714" y="2198914"/>
            <a:ext cx="5606142" cy="3670180"/>
          </a:xfrm>
        </p:spPr>
        <p:txBody>
          <a:bodyPr>
            <a:normAutofit/>
          </a:bodyPr>
          <a:lstStyle/>
          <a:p>
            <a:pPr marL="0" indent="0">
              <a:buNone/>
            </a:pPr>
            <a:r>
              <a:rPr lang="es-ES" sz="1900" b="1" dirty="0"/>
              <a:t>POR QUÉ ES IMPORTANTE APRENDER A COMUNICAR??</a:t>
            </a:r>
          </a:p>
          <a:p>
            <a:pPr marL="0" indent="0">
              <a:buNone/>
            </a:pPr>
            <a:endParaRPr lang="es-ES" sz="1900" b="1" dirty="0"/>
          </a:p>
          <a:p>
            <a:pPr>
              <a:buFont typeface="Wingdings" panose="05000000000000000000" pitchFamily="2" charset="2"/>
              <a:buChar char="ü"/>
            </a:pPr>
            <a:r>
              <a:rPr lang="es-ES" sz="1900" dirty="0"/>
              <a:t>Por que la comunicación es la </a:t>
            </a:r>
            <a:r>
              <a:rPr lang="es-ES" sz="1900" u="sng" dirty="0"/>
              <a:t>clave para el éxito </a:t>
            </a:r>
            <a:r>
              <a:rPr lang="es-ES" sz="1900" dirty="0"/>
              <a:t>de todo proyecto, en donde estén involucrados dos o más individuos,</a:t>
            </a:r>
          </a:p>
          <a:p>
            <a:pPr>
              <a:buFont typeface="Wingdings" panose="05000000000000000000" pitchFamily="2" charset="2"/>
              <a:buChar char="ü"/>
            </a:pPr>
            <a:r>
              <a:rPr lang="es-ES" sz="1900" dirty="0"/>
              <a:t>Es importante comunicar </a:t>
            </a:r>
            <a:r>
              <a:rPr lang="es-ES" sz="1900" b="1" dirty="0"/>
              <a:t>LO QUE QUEREMOS QUE LOS DEMÁS ENTIENDAN</a:t>
            </a:r>
            <a:r>
              <a:rPr lang="es-ES" sz="1900" dirty="0"/>
              <a:t>. De esto depende el fracaso o el éxito de nuestra misión.</a:t>
            </a:r>
          </a:p>
          <a:p>
            <a:pPr>
              <a:buFont typeface="Wingdings" panose="05000000000000000000" pitchFamily="2" charset="2"/>
              <a:buChar char="ü"/>
            </a:pPr>
            <a:r>
              <a:rPr lang="es-ES" sz="1900" dirty="0"/>
              <a:t>Para lograr los objetivos debemos comunicarnos de forma clara y concisa. </a:t>
            </a:r>
            <a:endParaRPr lang="en-US" sz="1900" dirty="0"/>
          </a:p>
        </p:txBody>
      </p:sp>
      <p:sp>
        <p:nvSpPr>
          <p:cNvPr id="19" name="Rectangle 12">
            <a:extLst>
              <a:ext uri="{FF2B5EF4-FFF2-40B4-BE49-F238E27FC236}">
                <a16:creationId xmlns:a16="http://schemas.microsoft.com/office/drawing/2014/main" id="{6587DBF8-5C50-4034-8B79-FE54A01A8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9DE6F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4">
            <a:extLst>
              <a:ext uri="{FF2B5EF4-FFF2-40B4-BE49-F238E27FC236}">
                <a16:creationId xmlns:a16="http://schemas.microsoft.com/office/drawing/2014/main" id="{14720853-E885-4BE5-BFE2-24004CEF6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695B4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17897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3" name="Rectangle 71">
            <a:extLst>
              <a:ext uri="{FF2B5EF4-FFF2-40B4-BE49-F238E27FC236}">
                <a16:creationId xmlns:a16="http://schemas.microsoft.com/office/drawing/2014/main" id="{F240A2FC-E2C3-458D-96B4-5DF9028D9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4" name="Rectangle 73">
            <a:extLst>
              <a:ext uri="{FF2B5EF4-FFF2-40B4-BE49-F238E27FC236}">
                <a16:creationId xmlns:a16="http://schemas.microsoft.com/office/drawing/2014/main" id="{5F097929-F3D6-4D1F-8AFC-CF34817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55" name="Straight Connector 75">
            <a:extLst>
              <a:ext uri="{FF2B5EF4-FFF2-40B4-BE49-F238E27FC236}">
                <a16:creationId xmlns:a16="http://schemas.microsoft.com/office/drawing/2014/main" id="{43074C91-9045-414B-B5F9-567DAE3EE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56" name="Rectangle 77">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3999" y="1067781"/>
            <a:ext cx="6275667" cy="472243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Rectangle 79">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rgbClr val="7C423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1 Título"/>
          <p:cNvSpPr>
            <a:spLocks noGrp="1"/>
          </p:cNvSpPr>
          <p:nvPr>
            <p:ph type="title"/>
          </p:nvPr>
        </p:nvSpPr>
        <p:spPr>
          <a:xfrm>
            <a:off x="8096885" y="640080"/>
            <a:ext cx="3659246" cy="2926080"/>
          </a:xfrm>
        </p:spPr>
        <p:txBody>
          <a:bodyPr vert="horz" lIns="91440" tIns="45720" rIns="91440" bIns="45720" rtlCol="0" anchor="b">
            <a:normAutofit/>
          </a:bodyPr>
          <a:lstStyle/>
          <a:p>
            <a:r>
              <a:rPr lang="en-US" sz="4400">
                <a:solidFill>
                  <a:srgbClr val="FFFFFF"/>
                </a:solidFill>
              </a:rPr>
              <a:t>Elementos del proceso de comunicación</a:t>
            </a:r>
          </a:p>
        </p:txBody>
      </p:sp>
      <p:sp>
        <p:nvSpPr>
          <p:cNvPr id="2058" name="Rectangle 81">
            <a:extLst>
              <a:ext uri="{FF2B5EF4-FFF2-40B4-BE49-F238E27FC236}">
                <a16:creationId xmlns:a16="http://schemas.microsoft.com/office/drawing/2014/main" id="{EF9C14D5-64ED-4C3C-A0D2-6C2AE1AE9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rgbClr val="FFA008"/>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1385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0861964-D86C-4A50-8F6D-B466384A6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7859485" y="634946"/>
            <a:ext cx="3690257" cy="1450757"/>
          </a:xfrm>
        </p:spPr>
        <p:txBody>
          <a:bodyPr>
            <a:normAutofit/>
          </a:bodyPr>
          <a:lstStyle/>
          <a:p>
            <a:r>
              <a:rPr lang="es-419" sz="3700" b="1" u="sng"/>
              <a:t>MEDIO AMBIENTE Y SOCIEDAD</a:t>
            </a:r>
            <a:endParaRPr lang="es-AR" sz="3700" b="1" u="sng"/>
          </a:p>
        </p:txBody>
      </p:sp>
      <p:pic>
        <p:nvPicPr>
          <p:cNvPr id="4" name="Imagen 3"/>
          <p:cNvPicPr>
            <a:picLocks noChangeAspect="1"/>
          </p:cNvPicPr>
          <p:nvPr/>
        </p:nvPicPr>
        <p:blipFill>
          <a:blip r:embed="rId2"/>
          <a:stretch>
            <a:fillRect/>
          </a:stretch>
        </p:blipFill>
        <p:spPr>
          <a:xfrm>
            <a:off x="633999" y="703793"/>
            <a:ext cx="6909801" cy="5186981"/>
          </a:xfrm>
          <a:prstGeom prst="rect">
            <a:avLst/>
          </a:prstGeom>
        </p:spPr>
      </p:pic>
      <p:cxnSp>
        <p:nvCxnSpPr>
          <p:cNvPr id="22" name="Straight Connector 21">
            <a:extLst>
              <a:ext uri="{FF2B5EF4-FFF2-40B4-BE49-F238E27FC236}">
                <a16:creationId xmlns:a16="http://schemas.microsoft.com/office/drawing/2014/main" id="{754A678E-8F30-4E92-A5BF-F5D03D0113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7859485" y="2198914"/>
            <a:ext cx="3690257" cy="3670180"/>
          </a:xfrm>
        </p:spPr>
        <p:txBody>
          <a:bodyPr>
            <a:normAutofit/>
          </a:bodyPr>
          <a:lstStyle/>
          <a:p>
            <a:pPr marL="0" indent="0">
              <a:buNone/>
            </a:pPr>
            <a:r>
              <a:rPr lang="es-419" sz="1900" b="1" u="sng" dirty="0"/>
              <a:t> EL ECOSISTEMA</a:t>
            </a:r>
          </a:p>
          <a:p>
            <a:r>
              <a:rPr lang="es-419" sz="1900" dirty="0"/>
              <a:t>La ecología ha dotado </a:t>
            </a:r>
            <a:r>
              <a:rPr lang="es-419" sz="1900" b="1" dirty="0"/>
              <a:t>el concepto de ecosistema</a:t>
            </a:r>
            <a:r>
              <a:rPr lang="es-419" sz="1900" dirty="0"/>
              <a:t>, enseñándonos que todos formamos parte de un sistema más amplio, cuyos elementos se encuentran necesaria y funcionalmente interrelacionados. </a:t>
            </a:r>
          </a:p>
          <a:p>
            <a:r>
              <a:rPr lang="es-419" sz="1900" dirty="0"/>
              <a:t>Por lo tanto carece de justificación epistemológica analizar lo social como una entidad autónoma e independiente.</a:t>
            </a:r>
          </a:p>
        </p:txBody>
      </p:sp>
      <p:sp>
        <p:nvSpPr>
          <p:cNvPr id="24" name="Rectangle 23">
            <a:extLst>
              <a:ext uri="{FF2B5EF4-FFF2-40B4-BE49-F238E27FC236}">
                <a16:creationId xmlns:a16="http://schemas.microsoft.com/office/drawing/2014/main" id="{02CE8509-9E93-4D74-BF24-661F111C7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1F73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66E8BA98-E13C-403B-AC96-75E203799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43875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5958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29" y="313509"/>
            <a:ext cx="10097588" cy="637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939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ítulo 3"/>
          <p:cNvSpPr>
            <a:spLocks noGrp="1"/>
          </p:cNvSpPr>
          <p:nvPr>
            <p:ph type="title"/>
          </p:nvPr>
        </p:nvSpPr>
        <p:spPr>
          <a:xfrm>
            <a:off x="492370" y="605896"/>
            <a:ext cx="3084844" cy="5646208"/>
          </a:xfrm>
        </p:spPr>
        <p:txBody>
          <a:bodyPr anchor="ctr">
            <a:normAutofit/>
          </a:bodyPr>
          <a:lstStyle/>
          <a:p>
            <a:r>
              <a:rPr lang="es-419" sz="3300" b="1" u="sng">
                <a:solidFill>
                  <a:srgbClr val="FFFFFF"/>
                </a:solidFill>
              </a:rPr>
              <a:t>LA COMUNICACIÓN </a:t>
            </a:r>
            <a:endParaRPr lang="es-AR" sz="3300" b="1" u="sng">
              <a:solidFill>
                <a:srgbClr val="FFFFFF"/>
              </a:solidFill>
            </a:endParaRPr>
          </a:p>
        </p:txBody>
      </p:sp>
      <p:sp>
        <p:nvSpPr>
          <p:cNvPr id="14" name="Rectangle 1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Marcador de contenido 4"/>
          <p:cNvSpPr>
            <a:spLocks noGrp="1"/>
          </p:cNvSpPr>
          <p:nvPr>
            <p:ph idx="1"/>
          </p:nvPr>
        </p:nvSpPr>
        <p:spPr>
          <a:xfrm>
            <a:off x="4299857" y="471055"/>
            <a:ext cx="7717971" cy="5781049"/>
          </a:xfrm>
        </p:spPr>
        <p:txBody>
          <a:bodyPr anchor="ctr">
            <a:normAutofit/>
          </a:bodyPr>
          <a:lstStyle/>
          <a:p>
            <a:r>
              <a:rPr lang="es-419" sz="2200" i="1" u="sng" dirty="0"/>
              <a:t>EN NUESTRAS COMUNICACIONES ORALES </a:t>
            </a:r>
          </a:p>
          <a:p>
            <a:r>
              <a:rPr lang="es-AR" sz="2200" i="1" dirty="0">
                <a:solidFill>
                  <a:srgbClr val="FF0000"/>
                </a:solidFill>
              </a:rPr>
              <a:t>nuestra </a:t>
            </a:r>
            <a:r>
              <a:rPr lang="es-AR" sz="2200" b="1" i="1" dirty="0">
                <a:solidFill>
                  <a:srgbClr val="FF0000"/>
                </a:solidFill>
              </a:rPr>
              <a:t>voz </a:t>
            </a:r>
            <a:r>
              <a:rPr lang="es-AR" sz="2200" i="1" dirty="0">
                <a:solidFill>
                  <a:srgbClr val="FF0000"/>
                </a:solidFill>
              </a:rPr>
              <a:t>:</a:t>
            </a:r>
          </a:p>
          <a:p>
            <a:pPr lvl="0"/>
            <a:r>
              <a:rPr lang="es-AR" sz="2200" dirty="0"/>
              <a:t>Debe ser audible, agradable y poseer variación de tono, fuerza, cadencia.</a:t>
            </a:r>
          </a:p>
          <a:p>
            <a:pPr lvl="0"/>
            <a:r>
              <a:rPr lang="es-AR" sz="2200" dirty="0"/>
              <a:t>La articulación o claridad de pronunciación debe ser correcta.</a:t>
            </a:r>
          </a:p>
          <a:p>
            <a:pPr marL="0" indent="0">
              <a:buNone/>
            </a:pPr>
            <a:r>
              <a:rPr lang="es-AR" sz="2200" dirty="0"/>
              <a:t>Según Jorge Fernández, existen “vicios de la oralidad”. se dividen en tres grupos: </a:t>
            </a:r>
          </a:p>
          <a:p>
            <a:r>
              <a:rPr lang="es-AR" sz="2200" b="1" i="1" dirty="0">
                <a:solidFill>
                  <a:srgbClr val="FF0000"/>
                </a:solidFill>
              </a:rPr>
              <a:t>vicios elocutivos</a:t>
            </a:r>
            <a:r>
              <a:rPr lang="es-AR" sz="2200" dirty="0"/>
              <a:t>, vinculados a la pronunciación equivocada de palabras.</a:t>
            </a:r>
          </a:p>
          <a:p>
            <a:r>
              <a:rPr lang="es-AR" sz="2200" b="1" i="1" dirty="0">
                <a:solidFill>
                  <a:srgbClr val="FF0000"/>
                </a:solidFill>
              </a:rPr>
              <a:t>vicios expresivos</a:t>
            </a:r>
            <a:r>
              <a:rPr lang="es-AR" sz="2200" dirty="0"/>
              <a:t>, son los relativos a la forma con la que se expresa una frase. (velocidad, entrecortado, silencios, </a:t>
            </a:r>
            <a:r>
              <a:rPr lang="es-AR" sz="2200" dirty="0" err="1"/>
              <a:t>etc</a:t>
            </a:r>
            <a:r>
              <a:rPr lang="es-AR" sz="2200" dirty="0"/>
              <a:t>)</a:t>
            </a:r>
          </a:p>
          <a:p>
            <a:r>
              <a:rPr lang="es-AR" sz="2200" b="1" i="1" dirty="0">
                <a:solidFill>
                  <a:srgbClr val="FF0000"/>
                </a:solidFill>
              </a:rPr>
              <a:t>vicios foniátricos</a:t>
            </a:r>
            <a:r>
              <a:rPr lang="es-AR" sz="2200" dirty="0"/>
              <a:t>, también llamados “elocutivos patológicos”, requieren tratamiento profesional. Los más comunes son:</a:t>
            </a:r>
          </a:p>
          <a:p>
            <a:pPr lvl="1"/>
            <a:r>
              <a:rPr lang="es-AR" sz="2200" dirty="0"/>
              <a:t>Finales  caídos, Yeísmo.</a:t>
            </a:r>
          </a:p>
        </p:txBody>
      </p:sp>
    </p:spTree>
    <p:extLst>
      <p:ext uri="{BB962C8B-B14F-4D97-AF65-F5344CB8AC3E}">
        <p14:creationId xmlns:p14="http://schemas.microsoft.com/office/powerpoint/2010/main" val="979118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ítulo 3"/>
          <p:cNvSpPr>
            <a:spLocks noGrp="1"/>
          </p:cNvSpPr>
          <p:nvPr>
            <p:ph type="title"/>
          </p:nvPr>
        </p:nvSpPr>
        <p:spPr>
          <a:xfrm>
            <a:off x="492370" y="516835"/>
            <a:ext cx="3084844" cy="5772840"/>
          </a:xfrm>
        </p:spPr>
        <p:txBody>
          <a:bodyPr anchor="ctr">
            <a:normAutofit/>
          </a:bodyPr>
          <a:lstStyle/>
          <a:p>
            <a:r>
              <a:rPr lang="es-419" sz="3300" b="1" u="sng">
                <a:solidFill>
                  <a:srgbClr val="FFFFFF"/>
                </a:solidFill>
              </a:rPr>
              <a:t>LA COMUNICACIÓN  </a:t>
            </a:r>
            <a:endParaRPr lang="es-AR" sz="3300" b="1" u="sng">
              <a:solidFill>
                <a:srgbClr val="FFFFFF"/>
              </a:solidFill>
            </a:endParaRPr>
          </a:p>
        </p:txBody>
      </p:sp>
      <p:sp>
        <p:nvSpPr>
          <p:cNvPr id="24" name="Rectangle 23">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6" name="Marcador de contenido 4">
            <a:extLst>
              <a:ext uri="{FF2B5EF4-FFF2-40B4-BE49-F238E27FC236}">
                <a16:creationId xmlns:a16="http://schemas.microsoft.com/office/drawing/2014/main" id="{74CA48B8-39EA-455D-962C-C10CA659E382}"/>
              </a:ext>
            </a:extLst>
          </p:cNvPr>
          <p:cNvGraphicFramePr>
            <a:graphicFrameLocks noGrp="1"/>
          </p:cNvGraphicFramePr>
          <p:nvPr>
            <p:ph idx="1"/>
            <p:extLst>
              <p:ext uri="{D42A27DB-BD31-4B8C-83A1-F6EECF244321}">
                <p14:modId xmlns:p14="http://schemas.microsoft.com/office/powerpoint/2010/main" val="158693937"/>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2871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ítulo 3"/>
          <p:cNvSpPr>
            <a:spLocks noGrp="1"/>
          </p:cNvSpPr>
          <p:nvPr>
            <p:ph type="title"/>
          </p:nvPr>
        </p:nvSpPr>
        <p:spPr>
          <a:xfrm>
            <a:off x="492370" y="516835"/>
            <a:ext cx="3084844" cy="5772840"/>
          </a:xfrm>
        </p:spPr>
        <p:txBody>
          <a:bodyPr anchor="ctr">
            <a:normAutofit/>
          </a:bodyPr>
          <a:lstStyle/>
          <a:p>
            <a:r>
              <a:rPr lang="es-419" sz="3300" b="1" u="sng">
                <a:solidFill>
                  <a:srgbClr val="FFFFFF"/>
                </a:solidFill>
              </a:rPr>
              <a:t>LA COMUNICACIÓN </a:t>
            </a:r>
            <a:endParaRPr lang="es-AR" sz="3300" b="1" u="sng">
              <a:solidFill>
                <a:srgbClr val="FFFFFF"/>
              </a:solidFill>
            </a:endParaRPr>
          </a:p>
        </p:txBody>
      </p:sp>
      <p:sp>
        <p:nvSpPr>
          <p:cNvPr id="15" name="Rectangle 14">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Marcador de contenido 4">
            <a:extLst>
              <a:ext uri="{FF2B5EF4-FFF2-40B4-BE49-F238E27FC236}">
                <a16:creationId xmlns:a16="http://schemas.microsoft.com/office/drawing/2014/main" id="{2C19A62E-A6F7-4461-9374-CFF343BE3302}"/>
              </a:ext>
            </a:extLst>
          </p:cNvPr>
          <p:cNvGraphicFramePr>
            <a:graphicFrameLocks noGrp="1"/>
          </p:cNvGraphicFramePr>
          <p:nvPr>
            <p:ph idx="1"/>
            <p:extLst>
              <p:ext uri="{D42A27DB-BD31-4B8C-83A1-F6EECF244321}">
                <p14:modId xmlns:p14="http://schemas.microsoft.com/office/powerpoint/2010/main" val="2828861177"/>
              </p:ext>
            </p:extLst>
          </p:nvPr>
        </p:nvGraphicFramePr>
        <p:xfrm>
          <a:off x="4285027" y="293254"/>
          <a:ext cx="7731482" cy="6301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7659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ítulo 3"/>
          <p:cNvSpPr>
            <a:spLocks noGrp="1"/>
          </p:cNvSpPr>
          <p:nvPr>
            <p:ph type="title"/>
          </p:nvPr>
        </p:nvSpPr>
        <p:spPr>
          <a:xfrm>
            <a:off x="492370" y="605896"/>
            <a:ext cx="3084844" cy="5646208"/>
          </a:xfrm>
        </p:spPr>
        <p:txBody>
          <a:bodyPr anchor="ctr">
            <a:normAutofit/>
          </a:bodyPr>
          <a:lstStyle/>
          <a:p>
            <a:r>
              <a:rPr lang="es-419" sz="3300" b="1" u="sng">
                <a:solidFill>
                  <a:srgbClr val="FFFFFF"/>
                </a:solidFill>
              </a:rPr>
              <a:t>LA COMUNICACIÓN </a:t>
            </a:r>
            <a:endParaRPr lang="es-AR" sz="3300" b="1" u="sng">
              <a:solidFill>
                <a:srgbClr val="FFFFFF"/>
              </a:solidFill>
            </a:endParaRPr>
          </a:p>
        </p:txBody>
      </p:sp>
      <p:sp>
        <p:nvSpPr>
          <p:cNvPr id="18" name="Rectangle 1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Marcador de contenido 4"/>
          <p:cNvSpPr>
            <a:spLocks noGrp="1"/>
          </p:cNvSpPr>
          <p:nvPr>
            <p:ph idx="1"/>
          </p:nvPr>
        </p:nvSpPr>
        <p:spPr>
          <a:xfrm>
            <a:off x="4742016" y="605896"/>
            <a:ext cx="6413663" cy="5646208"/>
          </a:xfrm>
        </p:spPr>
        <p:txBody>
          <a:bodyPr anchor="ctr">
            <a:normAutofit/>
          </a:bodyPr>
          <a:lstStyle/>
          <a:p>
            <a:r>
              <a:rPr lang="es-AR" b="1" dirty="0"/>
              <a:t>Si en cambio optamos por dar nuestra presentación sentados</a:t>
            </a:r>
            <a:r>
              <a:rPr lang="es-AR" dirty="0"/>
              <a:t>, hay que tener en cuenta que:</a:t>
            </a:r>
          </a:p>
          <a:p>
            <a:r>
              <a:rPr lang="es-AR" dirty="0"/>
              <a:t>-	</a:t>
            </a:r>
            <a:r>
              <a:rPr lang="es-AR"/>
              <a:t>Debemos </a:t>
            </a:r>
            <a:r>
              <a:rPr lang="es-AR" u="sng"/>
              <a:t>comenzar la disertación en una posición cómoda</a:t>
            </a:r>
            <a:r>
              <a:rPr lang="es-AR"/>
              <a:t> (</a:t>
            </a:r>
            <a:r>
              <a:rPr lang="es-AR" dirty="0"/>
              <a:t>llenar el asiento) </a:t>
            </a:r>
            <a:r>
              <a:rPr lang="es-AR" u="sng" dirty="0"/>
              <a:t>pero no echados</a:t>
            </a:r>
            <a:r>
              <a:rPr lang="es-AR" dirty="0"/>
              <a:t> </a:t>
            </a:r>
            <a:r>
              <a:rPr lang="es-AR" u="sng" dirty="0"/>
              <a:t>sobre la mesa ni sobre el respaldo</a:t>
            </a:r>
            <a:r>
              <a:rPr lang="es-AR" dirty="0"/>
              <a:t>, ya que cuando estamos sentamos sobre la columna damos la impresión de estar vivos, descansados, lúcidos, dispuestos a atender y trabajar.</a:t>
            </a:r>
          </a:p>
          <a:p>
            <a:r>
              <a:rPr lang="es-AR" dirty="0"/>
              <a:t>-	El interés por lo que decimos, o por lo que nos dice el auditorio, provocará que en algunos momentos nos inclinemos hacia adelante, apoyándonos en el filo de la silla</a:t>
            </a:r>
            <a:r>
              <a:rPr lang="es-AR"/>
              <a:t>, </a:t>
            </a:r>
            <a:r>
              <a:rPr lang="es-AR" u="sng"/>
              <a:t>pero es importante mantener la verticalidad.</a:t>
            </a:r>
            <a:r>
              <a:rPr lang="es-AR"/>
              <a:t> Si </a:t>
            </a:r>
            <a:r>
              <a:rPr lang="es-AR" dirty="0"/>
              <a:t>estamos bien sentados, ni las piernas ni los brazos estarán tensos.</a:t>
            </a:r>
          </a:p>
        </p:txBody>
      </p:sp>
    </p:spTree>
    <p:extLst>
      <p:ext uri="{BB962C8B-B14F-4D97-AF65-F5344CB8AC3E}">
        <p14:creationId xmlns:p14="http://schemas.microsoft.com/office/powerpoint/2010/main" val="1690664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ítulo 3"/>
          <p:cNvSpPr>
            <a:spLocks noGrp="1"/>
          </p:cNvSpPr>
          <p:nvPr>
            <p:ph type="title"/>
          </p:nvPr>
        </p:nvSpPr>
        <p:spPr>
          <a:xfrm>
            <a:off x="492370" y="605896"/>
            <a:ext cx="3084844" cy="5646208"/>
          </a:xfrm>
        </p:spPr>
        <p:txBody>
          <a:bodyPr anchor="ctr">
            <a:normAutofit/>
          </a:bodyPr>
          <a:lstStyle/>
          <a:p>
            <a:r>
              <a:rPr lang="es-419" sz="3300" b="1" u="sng">
                <a:solidFill>
                  <a:srgbClr val="FFFFFF"/>
                </a:solidFill>
              </a:rPr>
              <a:t>LA COMUNICACIÓN </a:t>
            </a:r>
            <a:endParaRPr lang="es-AR" sz="3300" b="1" u="sng">
              <a:solidFill>
                <a:srgbClr val="FFFFFF"/>
              </a:solidFill>
            </a:endParaRPr>
          </a:p>
        </p:txBody>
      </p:sp>
      <p:sp>
        <p:nvSpPr>
          <p:cNvPr id="14" name="Rectangle 1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Marcador de contenido 4"/>
          <p:cNvSpPr>
            <a:spLocks noGrp="1"/>
          </p:cNvSpPr>
          <p:nvPr>
            <p:ph idx="1"/>
          </p:nvPr>
        </p:nvSpPr>
        <p:spPr>
          <a:xfrm>
            <a:off x="4104079" y="517236"/>
            <a:ext cx="7946407" cy="5883564"/>
          </a:xfrm>
        </p:spPr>
        <p:txBody>
          <a:bodyPr anchor="ctr">
            <a:noAutofit/>
          </a:bodyPr>
          <a:lstStyle/>
          <a:p>
            <a:pPr lvl="0">
              <a:spcBef>
                <a:spcPts val="600"/>
              </a:spcBef>
              <a:buFont typeface="Wingdings" panose="05000000000000000000" pitchFamily="2" charset="2"/>
              <a:buChar char="ü"/>
            </a:pPr>
            <a:r>
              <a:rPr lang="es-AR" u="sng" dirty="0"/>
              <a:t>Mirar al auditorio</a:t>
            </a:r>
            <a:r>
              <a:rPr lang="es-AR" dirty="0"/>
              <a:t>; no hacerlo es un defecto grave: indica temor o timidez.</a:t>
            </a:r>
          </a:p>
          <a:p>
            <a:pPr lvl="0">
              <a:spcBef>
                <a:spcPts val="600"/>
              </a:spcBef>
              <a:buFont typeface="Wingdings" panose="05000000000000000000" pitchFamily="2" charset="2"/>
              <a:buChar char="ü"/>
            </a:pPr>
            <a:r>
              <a:rPr lang="es-AR" dirty="0"/>
              <a:t>Si no miramos de frente al auditorio, </a:t>
            </a:r>
            <a:r>
              <a:rPr lang="es-AR" b="1" u="sng" dirty="0"/>
              <a:t>no podremos notar las señales de, cansancio, duda o desacuerdo.</a:t>
            </a:r>
          </a:p>
          <a:p>
            <a:pPr lvl="0">
              <a:spcBef>
                <a:spcPts val="600"/>
              </a:spcBef>
              <a:buFont typeface="Wingdings" panose="05000000000000000000" pitchFamily="2" charset="2"/>
              <a:buChar char="ü"/>
            </a:pPr>
            <a:r>
              <a:rPr lang="es-AR" dirty="0"/>
              <a:t>Mayor movimiento de cabezas.</a:t>
            </a:r>
          </a:p>
          <a:p>
            <a:pPr lvl="0">
              <a:spcBef>
                <a:spcPts val="600"/>
              </a:spcBef>
              <a:buFont typeface="Wingdings" panose="05000000000000000000" pitchFamily="2" charset="2"/>
              <a:buChar char="ü"/>
            </a:pPr>
            <a:r>
              <a:rPr lang="es-AR" dirty="0"/>
              <a:t>Muchos orientan sus torsos hacia la puerta.</a:t>
            </a:r>
          </a:p>
          <a:p>
            <a:pPr lvl="0">
              <a:spcBef>
                <a:spcPts val="600"/>
              </a:spcBef>
              <a:buFont typeface="Wingdings" panose="05000000000000000000" pitchFamily="2" charset="2"/>
              <a:buChar char="ü"/>
            </a:pPr>
            <a:r>
              <a:rPr lang="es-AR" dirty="0"/>
              <a:t>Hay  balanceo  corporal,  hacia  los  costados  o  hacia  atrás  y  hacia delante.</a:t>
            </a:r>
          </a:p>
          <a:p>
            <a:pPr lvl="0">
              <a:spcBef>
                <a:spcPts val="600"/>
              </a:spcBef>
              <a:buFont typeface="Wingdings" panose="05000000000000000000" pitchFamily="2" charset="2"/>
              <a:buChar char="ü"/>
            </a:pPr>
            <a:r>
              <a:rPr lang="es-AR" dirty="0"/>
              <a:t>Con la cabeza inclinada, la mano derecha cubre los ojos.</a:t>
            </a:r>
          </a:p>
          <a:p>
            <a:pPr lvl="0">
              <a:spcBef>
                <a:spcPts val="600"/>
              </a:spcBef>
              <a:buFont typeface="Wingdings" panose="05000000000000000000" pitchFamily="2" charset="2"/>
              <a:buChar char="ü"/>
            </a:pPr>
            <a:r>
              <a:rPr lang="es-AR" dirty="0"/>
              <a:t>Se examinan los anteojos.</a:t>
            </a:r>
          </a:p>
          <a:p>
            <a:pPr lvl="0">
              <a:spcBef>
                <a:spcPts val="600"/>
              </a:spcBef>
              <a:buFont typeface="Wingdings" panose="05000000000000000000" pitchFamily="2" charset="2"/>
              <a:buChar char="ü"/>
            </a:pPr>
            <a:r>
              <a:rPr lang="es-AR" dirty="0"/>
              <a:t>Se tironea el lóbulo de la oreja.</a:t>
            </a:r>
          </a:p>
          <a:p>
            <a:pPr lvl="0">
              <a:spcBef>
                <a:spcPts val="600"/>
              </a:spcBef>
              <a:buFont typeface="Wingdings" panose="05000000000000000000" pitchFamily="2" charset="2"/>
              <a:buChar char="ü"/>
            </a:pPr>
            <a:r>
              <a:rPr lang="es-AR" dirty="0"/>
              <a:t>Los nudillos golpean sobre el pupitre.</a:t>
            </a:r>
          </a:p>
          <a:p>
            <a:pPr lvl="0">
              <a:spcBef>
                <a:spcPts val="600"/>
              </a:spcBef>
              <a:buFont typeface="Wingdings" panose="05000000000000000000" pitchFamily="2" charset="2"/>
              <a:buChar char="ü"/>
            </a:pPr>
            <a:r>
              <a:rPr lang="es-AR" dirty="0"/>
              <a:t>Más personas tosen o carraspean.</a:t>
            </a:r>
          </a:p>
          <a:p>
            <a:pPr lvl="0">
              <a:spcBef>
                <a:spcPts val="600"/>
              </a:spcBef>
              <a:buFont typeface="Wingdings" panose="05000000000000000000" pitchFamily="2" charset="2"/>
              <a:buChar char="ü"/>
            </a:pPr>
            <a:r>
              <a:rPr lang="es-AR" dirty="0"/>
              <a:t>Se observa el reloj más asiduamente.</a:t>
            </a:r>
          </a:p>
          <a:p>
            <a:pPr lvl="0">
              <a:spcBef>
                <a:spcPts val="600"/>
              </a:spcBef>
              <a:buFont typeface="Wingdings" panose="05000000000000000000" pitchFamily="2" charset="2"/>
              <a:buChar char="ü"/>
            </a:pPr>
            <a:r>
              <a:rPr lang="es-AR" dirty="0"/>
              <a:t>Se colocan las manos en los muslos para apoyarse al incorporarse.</a:t>
            </a:r>
          </a:p>
          <a:p>
            <a:pPr lvl="0">
              <a:spcBef>
                <a:spcPts val="600"/>
              </a:spcBef>
              <a:buFont typeface="Wingdings" panose="05000000000000000000" pitchFamily="2" charset="2"/>
              <a:buChar char="ü"/>
            </a:pPr>
            <a:r>
              <a:rPr lang="es-AR" dirty="0"/>
              <a:t>Las miradas son erráticas.</a:t>
            </a:r>
          </a:p>
          <a:p>
            <a:pPr lvl="0">
              <a:spcBef>
                <a:spcPts val="600"/>
              </a:spcBef>
              <a:buFont typeface="Wingdings" panose="05000000000000000000" pitchFamily="2" charset="2"/>
              <a:buChar char="ü"/>
            </a:pPr>
            <a:r>
              <a:rPr lang="es-AR" dirty="0"/>
              <a:t>Los mentones caen pesadamente sobre las manos que los sostienen.</a:t>
            </a:r>
          </a:p>
        </p:txBody>
      </p:sp>
    </p:spTree>
    <p:extLst>
      <p:ext uri="{BB962C8B-B14F-4D97-AF65-F5344CB8AC3E}">
        <p14:creationId xmlns:p14="http://schemas.microsoft.com/office/powerpoint/2010/main" val="879856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contenido 4"/>
          <p:cNvSpPr>
            <a:spLocks noGrp="1"/>
          </p:cNvSpPr>
          <p:nvPr>
            <p:ph idx="1"/>
          </p:nvPr>
        </p:nvSpPr>
        <p:spPr>
          <a:xfrm>
            <a:off x="1097280" y="1086678"/>
            <a:ext cx="10027920" cy="3471467"/>
          </a:xfrm>
        </p:spPr>
        <p:txBody>
          <a:bodyPr>
            <a:normAutofit/>
          </a:bodyPr>
          <a:lstStyle/>
          <a:p>
            <a:pPr lvl="0"/>
            <a:r>
              <a:rPr lang="es-AR" sz="1900" dirty="0"/>
              <a:t>Si no miramos de frente al auditorio, no podremos notar las señales de aprobación.</a:t>
            </a:r>
          </a:p>
          <a:p>
            <a:pPr lvl="0"/>
            <a:r>
              <a:rPr lang="es-AR" sz="1900" dirty="0"/>
              <a:t>Las cabezas están en posición neutra.</a:t>
            </a:r>
          </a:p>
          <a:p>
            <a:pPr lvl="0"/>
            <a:r>
              <a:rPr lang="es-AR" sz="1900" dirty="0"/>
              <a:t>Hay  gestos  de  evaluación  e  interés  (el  dedo  índice  y  el  pulgar oprimen la barbilla).</a:t>
            </a:r>
          </a:p>
          <a:p>
            <a:pPr lvl="0"/>
            <a:r>
              <a:rPr lang="es-AR" sz="1900" dirty="0"/>
              <a:t>Inclinación lateral de cabezas.</a:t>
            </a:r>
          </a:p>
          <a:p>
            <a:pPr lvl="0"/>
            <a:r>
              <a:rPr lang="es-AR" sz="1900" dirty="0"/>
              <a:t>Hay gestos de evaluación (el pulgar oprime la mejilla y el índice apunta hacia arriba).</a:t>
            </a:r>
          </a:p>
          <a:p>
            <a:pPr lvl="0"/>
            <a:r>
              <a:rPr lang="es-AR" sz="1900" dirty="0"/>
              <a:t>Inclinación corporal.</a:t>
            </a:r>
          </a:p>
          <a:p>
            <a:pPr lvl="0"/>
            <a:r>
              <a:rPr lang="es-AR" sz="1900" dirty="0"/>
              <a:t>Gestos de asentimiento.</a:t>
            </a:r>
          </a:p>
          <a:p>
            <a:endParaRPr lang="es-AR" sz="1900" dirty="0"/>
          </a:p>
        </p:txBody>
      </p:sp>
      <p:sp>
        <p:nvSpPr>
          <p:cNvPr id="12" name="Rectangle 11">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ítulo 3"/>
          <p:cNvSpPr>
            <a:spLocks noGrp="1"/>
          </p:cNvSpPr>
          <p:nvPr>
            <p:ph type="title"/>
          </p:nvPr>
        </p:nvSpPr>
        <p:spPr>
          <a:xfrm>
            <a:off x="1066800" y="5252936"/>
            <a:ext cx="10058400" cy="1028715"/>
          </a:xfrm>
        </p:spPr>
        <p:txBody>
          <a:bodyPr anchor="ctr">
            <a:normAutofit/>
          </a:bodyPr>
          <a:lstStyle/>
          <a:p>
            <a:pPr algn="ctr"/>
            <a:r>
              <a:rPr lang="es-419" b="1" u="sng">
                <a:solidFill>
                  <a:srgbClr val="FFFFFF"/>
                </a:solidFill>
              </a:rPr>
              <a:t>LA COMUNICACIÓN </a:t>
            </a:r>
            <a:endParaRPr lang="es-AR" b="1" u="sng">
              <a:solidFill>
                <a:srgbClr val="FFFFFF"/>
              </a:solidFill>
            </a:endParaRPr>
          </a:p>
        </p:txBody>
      </p:sp>
      <p:sp>
        <p:nvSpPr>
          <p:cNvPr id="14" name="Rectangle 13">
            <a:extLst>
              <a:ext uri="{FF2B5EF4-FFF2-40B4-BE49-F238E27FC236}">
                <a16:creationId xmlns:a16="http://schemas.microsoft.com/office/drawing/2014/main" id="{5E1ED12F-9F06-4B37-87B7-F98F52937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38056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ítulo 3"/>
          <p:cNvSpPr>
            <a:spLocks noGrp="1"/>
          </p:cNvSpPr>
          <p:nvPr>
            <p:ph type="title"/>
          </p:nvPr>
        </p:nvSpPr>
        <p:spPr>
          <a:xfrm>
            <a:off x="492370" y="605896"/>
            <a:ext cx="3084844" cy="5646208"/>
          </a:xfrm>
        </p:spPr>
        <p:txBody>
          <a:bodyPr anchor="ctr">
            <a:normAutofit/>
          </a:bodyPr>
          <a:lstStyle/>
          <a:p>
            <a:r>
              <a:rPr lang="es-419" sz="3300" b="1" u="sng">
                <a:solidFill>
                  <a:srgbClr val="FFFFFF"/>
                </a:solidFill>
              </a:rPr>
              <a:t>LA COMUNICACIÓN </a:t>
            </a:r>
            <a:endParaRPr lang="es-AR" sz="3300" b="1" u="sng">
              <a:solidFill>
                <a:srgbClr val="FFFFFF"/>
              </a:solidFill>
            </a:endParaRPr>
          </a:p>
        </p:txBody>
      </p:sp>
      <p:sp>
        <p:nvSpPr>
          <p:cNvPr id="14" name="Rectangle 1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Marcador de contenido 4"/>
          <p:cNvSpPr>
            <a:spLocks noGrp="1"/>
          </p:cNvSpPr>
          <p:nvPr>
            <p:ph idx="1"/>
          </p:nvPr>
        </p:nvSpPr>
        <p:spPr>
          <a:xfrm>
            <a:off x="4742016" y="605896"/>
            <a:ext cx="7117475" cy="6099704"/>
          </a:xfrm>
        </p:spPr>
        <p:txBody>
          <a:bodyPr anchor="ctr">
            <a:normAutofit/>
          </a:bodyPr>
          <a:lstStyle/>
          <a:p>
            <a:r>
              <a:rPr lang="es-AR" sz="1900" dirty="0"/>
              <a:t>Además, es fundamental, dos variables importantes:</a:t>
            </a:r>
          </a:p>
          <a:p>
            <a:pPr lvl="0"/>
            <a:r>
              <a:rPr lang="es-AR" sz="1900" dirty="0"/>
              <a:t>la </a:t>
            </a:r>
            <a:r>
              <a:rPr lang="es-AR" sz="1900" b="1" dirty="0"/>
              <a:t>velocidad c</a:t>
            </a:r>
            <a:r>
              <a:rPr lang="es-AR" sz="1900" dirty="0"/>
              <a:t>on la que hablamos...  “El hablador rápido puede ser persuasivo y expresivo, pero si avanza demasiado rápido se arriesga a irritar o aburrir al oyente”.</a:t>
            </a:r>
          </a:p>
          <a:p>
            <a:pPr marL="0" indent="0">
              <a:buNone/>
            </a:pPr>
            <a:endParaRPr lang="es-AR" sz="1900" dirty="0"/>
          </a:p>
          <a:p>
            <a:pPr lvl="0"/>
            <a:r>
              <a:rPr lang="es-AR" sz="1900" dirty="0"/>
              <a:t>y las </a:t>
            </a:r>
            <a:r>
              <a:rPr lang="es-AR" sz="1900" b="1" dirty="0"/>
              <a:t>pausas</a:t>
            </a:r>
            <a:r>
              <a:rPr lang="es-AR" sz="1900" dirty="0"/>
              <a:t>: si la pausa es demasiado larga, la profundidad de la sensación se registra como pomposidad o incluso exageración. Pausas cortas indican que estamos juntos, organizados, determinados. Pero si la pausa es demasiado corta, el oyente puede tener la impresión de frialdad o incluso de disimulo </a:t>
            </a:r>
          </a:p>
          <a:p>
            <a:r>
              <a:rPr lang="es-AR" sz="1900" dirty="0"/>
              <a:t>Los </a:t>
            </a:r>
            <a:r>
              <a:rPr lang="es-AR" sz="1900" b="1" dirty="0"/>
              <a:t>silencios</a:t>
            </a:r>
            <a:r>
              <a:rPr lang="es-AR" sz="1900" dirty="0"/>
              <a:t> (o pausas) sirven además para:</a:t>
            </a:r>
          </a:p>
          <a:p>
            <a:pPr lvl="0"/>
            <a:r>
              <a:rPr lang="es-AR" sz="1900" dirty="0"/>
              <a:t>respirar </a:t>
            </a:r>
          </a:p>
          <a:p>
            <a:pPr lvl="0"/>
            <a:r>
              <a:rPr lang="es-AR" sz="1900" dirty="0"/>
              <a:t>pasar de un tema a otro. </a:t>
            </a:r>
          </a:p>
          <a:p>
            <a:pPr lvl="0"/>
            <a:r>
              <a:rPr lang="es-AR" sz="1900" dirty="0"/>
              <a:t>dividir ideas dentro de un discurso. </a:t>
            </a:r>
          </a:p>
          <a:p>
            <a:pPr lvl="0"/>
            <a:r>
              <a:rPr lang="es-AR" sz="1900" dirty="0"/>
              <a:t>ganar interés. Expresar emociones </a:t>
            </a:r>
          </a:p>
        </p:txBody>
      </p:sp>
    </p:spTree>
    <p:extLst>
      <p:ext uri="{BB962C8B-B14F-4D97-AF65-F5344CB8AC3E}">
        <p14:creationId xmlns:p14="http://schemas.microsoft.com/office/powerpoint/2010/main" val="2195965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0">
            <a:extLst>
              <a:ext uri="{FF2B5EF4-FFF2-40B4-BE49-F238E27FC236}">
                <a16:creationId xmlns:a16="http://schemas.microsoft.com/office/drawing/2014/main" id="{546092EF-F5F6-4DB4-9A51-C53E5C98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p:cNvSpPr>
            <a:spLocks noGrp="1"/>
          </p:cNvSpPr>
          <p:nvPr>
            <p:ph type="title"/>
          </p:nvPr>
        </p:nvSpPr>
        <p:spPr>
          <a:xfrm>
            <a:off x="7534655" y="634946"/>
            <a:ext cx="4015087" cy="1450757"/>
          </a:xfrm>
        </p:spPr>
        <p:txBody>
          <a:bodyPr>
            <a:normAutofit/>
          </a:bodyPr>
          <a:lstStyle/>
          <a:p>
            <a:r>
              <a:rPr lang="es-419" sz="4400" b="1" u="sng"/>
              <a:t>LA COMUNICACIÓN </a:t>
            </a:r>
            <a:endParaRPr lang="es-AR" sz="4400" b="1" u="sng"/>
          </a:p>
        </p:txBody>
      </p:sp>
      <p:pic>
        <p:nvPicPr>
          <p:cNvPr id="3" name="Imagen 2">
            <a:extLst>
              <a:ext uri="{FF2B5EF4-FFF2-40B4-BE49-F238E27FC236}">
                <a16:creationId xmlns:a16="http://schemas.microsoft.com/office/drawing/2014/main" id="{9FF46C3E-91C8-415E-96C3-DD638FE092A6}"/>
              </a:ext>
            </a:extLst>
          </p:cNvPr>
          <p:cNvPicPr>
            <a:picLocks noChangeAspect="1"/>
          </p:cNvPicPr>
          <p:nvPr/>
        </p:nvPicPr>
        <p:blipFill rotWithShape="1">
          <a:blip r:embed="rId2"/>
          <a:srcRect l="1917" r="10904" b="-2"/>
          <a:stretch/>
        </p:blipFill>
        <p:spPr>
          <a:xfrm>
            <a:off x="642257" y="660338"/>
            <a:ext cx="2927293" cy="5030510"/>
          </a:xfrm>
          <a:prstGeom prst="rect">
            <a:avLst/>
          </a:prstGeom>
        </p:spPr>
      </p:pic>
      <p:pic>
        <p:nvPicPr>
          <p:cNvPr id="6" name="Imagen 5">
            <a:extLst>
              <a:ext uri="{FF2B5EF4-FFF2-40B4-BE49-F238E27FC236}">
                <a16:creationId xmlns:a16="http://schemas.microsoft.com/office/drawing/2014/main" id="{254C5C01-214F-448F-A8BE-E4CD60DB36FB}"/>
              </a:ext>
            </a:extLst>
          </p:cNvPr>
          <p:cNvPicPr>
            <a:picLocks noChangeAspect="1"/>
          </p:cNvPicPr>
          <p:nvPr/>
        </p:nvPicPr>
        <p:blipFill rotWithShape="1">
          <a:blip r:embed="rId3"/>
          <a:srcRect l="18301" r="25805" b="3"/>
          <a:stretch/>
        </p:blipFill>
        <p:spPr>
          <a:xfrm>
            <a:off x="3660990" y="660338"/>
            <a:ext cx="3356544" cy="2972499"/>
          </a:xfrm>
          <a:prstGeom prst="rect">
            <a:avLst/>
          </a:prstGeom>
        </p:spPr>
      </p:pic>
      <p:cxnSp>
        <p:nvCxnSpPr>
          <p:cNvPr id="21" name="Straight Connector 12">
            <a:extLst>
              <a:ext uri="{FF2B5EF4-FFF2-40B4-BE49-F238E27FC236}">
                <a16:creationId xmlns:a16="http://schemas.microsoft.com/office/drawing/2014/main" id="{1A4672CB-B666-489F-ADE5-6EF4276FA3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85671"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2" name="Rectangle 14">
            <a:extLst>
              <a:ext uri="{FF2B5EF4-FFF2-40B4-BE49-F238E27FC236}">
                <a16:creationId xmlns:a16="http://schemas.microsoft.com/office/drawing/2014/main" id="{5E9E16FB-EF2C-4EC5-B71D-D721497D0C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0991" y="3722753"/>
            <a:ext cx="996355" cy="1968096"/>
          </a:xfrm>
          <a:prstGeom prst="rect">
            <a:avLst/>
          </a:prstGeom>
          <a:solidFill>
            <a:srgbClr val="5B4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996BBFD8-0F8A-4E0D-8151-4C54E46893DE}"/>
              </a:ext>
            </a:extLst>
          </p:cNvPr>
          <p:cNvPicPr>
            <a:picLocks noChangeAspect="1"/>
          </p:cNvPicPr>
          <p:nvPr/>
        </p:nvPicPr>
        <p:blipFill rotWithShape="1">
          <a:blip r:embed="rId4"/>
          <a:srcRect l="20911" r="13597" b="1"/>
          <a:stretch/>
        </p:blipFill>
        <p:spPr>
          <a:xfrm>
            <a:off x="4773981" y="3722753"/>
            <a:ext cx="2222371" cy="1968095"/>
          </a:xfrm>
          <a:prstGeom prst="rect">
            <a:avLst/>
          </a:prstGeom>
        </p:spPr>
      </p:pic>
      <p:sp>
        <p:nvSpPr>
          <p:cNvPr id="5" name="Marcador de contenido 4"/>
          <p:cNvSpPr>
            <a:spLocks noGrp="1"/>
          </p:cNvSpPr>
          <p:nvPr>
            <p:ph idx="1"/>
          </p:nvPr>
        </p:nvSpPr>
        <p:spPr>
          <a:xfrm>
            <a:off x="7534655" y="2198914"/>
            <a:ext cx="4015087" cy="3670180"/>
          </a:xfrm>
        </p:spPr>
        <p:txBody>
          <a:bodyPr>
            <a:normAutofit/>
          </a:bodyPr>
          <a:lstStyle/>
          <a:p>
            <a:r>
              <a:rPr lang="es-AR" sz="1800"/>
              <a:t>Se recomienda mantener una vestimenta adecuada para la ocasión:</a:t>
            </a:r>
          </a:p>
          <a:p>
            <a:pPr lvl="0"/>
            <a:r>
              <a:rPr lang="es-AR" sz="1800"/>
              <a:t>Debe ser </a:t>
            </a:r>
            <a:r>
              <a:rPr lang="es-AR" sz="1800" u="sng"/>
              <a:t>conservadora, cómoda</a:t>
            </a:r>
            <a:r>
              <a:rPr lang="es-AR" sz="1800"/>
              <a:t>, y los </a:t>
            </a:r>
            <a:r>
              <a:rPr lang="es-AR" sz="1800" u="sng"/>
              <a:t>zapatos deben estar bien lustrados</a:t>
            </a:r>
            <a:r>
              <a:rPr lang="es-AR" sz="1800"/>
              <a:t>.</a:t>
            </a:r>
          </a:p>
          <a:p>
            <a:pPr lvl="0"/>
            <a:r>
              <a:rPr lang="es-AR" sz="1800" u="sng"/>
              <a:t>No</a:t>
            </a:r>
            <a:r>
              <a:rPr lang="es-AR" sz="1800"/>
              <a:t> debe llevarse lapiceras o anteojos que asomen o abulten los bolsillos.</a:t>
            </a:r>
          </a:p>
          <a:p>
            <a:pPr lvl="0"/>
            <a:r>
              <a:rPr lang="es-AR" sz="1800" u="sng"/>
              <a:t>No</a:t>
            </a:r>
            <a:r>
              <a:rPr lang="es-AR" sz="1800"/>
              <a:t>  permitir  que  el  </a:t>
            </a:r>
            <a:r>
              <a:rPr lang="es-AR" sz="1800" u="sng"/>
              <a:t>cabello  nos  tape  los  ojos</a:t>
            </a:r>
            <a:r>
              <a:rPr lang="es-AR" sz="1800"/>
              <a:t>,  es  natural  que  el público nos escuche mirándonos a los ojos.</a:t>
            </a:r>
          </a:p>
          <a:p>
            <a:endParaRPr lang="es-AR" sz="1800"/>
          </a:p>
        </p:txBody>
      </p:sp>
      <p:sp>
        <p:nvSpPr>
          <p:cNvPr id="23" name="Rectangle 16">
            <a:extLst>
              <a:ext uri="{FF2B5EF4-FFF2-40B4-BE49-F238E27FC236}">
                <a16:creationId xmlns:a16="http://schemas.microsoft.com/office/drawing/2014/main" id="{2E248259-CE3F-4825-B642-90C06D6B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AB864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A722DB4E-AFBB-4C90-8919-2EC90DF70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5B4038"/>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83563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ítulo 3"/>
          <p:cNvSpPr>
            <a:spLocks noGrp="1"/>
          </p:cNvSpPr>
          <p:nvPr>
            <p:ph type="title"/>
          </p:nvPr>
        </p:nvSpPr>
        <p:spPr>
          <a:xfrm>
            <a:off x="492370" y="605896"/>
            <a:ext cx="3084844" cy="5646208"/>
          </a:xfrm>
        </p:spPr>
        <p:txBody>
          <a:bodyPr anchor="ctr">
            <a:normAutofit/>
          </a:bodyPr>
          <a:lstStyle/>
          <a:p>
            <a:r>
              <a:rPr lang="es-419" sz="3300" b="1" u="sng">
                <a:solidFill>
                  <a:srgbClr val="FFFFFF"/>
                </a:solidFill>
              </a:rPr>
              <a:t>LA COMUNICACIÓN </a:t>
            </a:r>
            <a:endParaRPr lang="es-AR" sz="3300" b="1" u="sng">
              <a:solidFill>
                <a:srgbClr val="FFFFFF"/>
              </a:solidFill>
            </a:endParaRPr>
          </a:p>
        </p:txBody>
      </p:sp>
      <p:sp>
        <p:nvSpPr>
          <p:cNvPr id="14" name="Rectangle 1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Marcador de contenido 4"/>
          <p:cNvSpPr>
            <a:spLocks noGrp="1"/>
          </p:cNvSpPr>
          <p:nvPr>
            <p:ph idx="1"/>
          </p:nvPr>
        </p:nvSpPr>
        <p:spPr>
          <a:xfrm>
            <a:off x="4742016" y="605896"/>
            <a:ext cx="6413663" cy="5646208"/>
          </a:xfrm>
        </p:spPr>
        <p:txBody>
          <a:bodyPr anchor="ctr">
            <a:normAutofit/>
          </a:bodyPr>
          <a:lstStyle/>
          <a:p>
            <a:r>
              <a:rPr lang="es-AR" dirty="0"/>
              <a:t>Es importante recalcar que cuando nos presentamos, debemos:</a:t>
            </a:r>
          </a:p>
          <a:p>
            <a:pPr lvl="0"/>
            <a:r>
              <a:rPr lang="es-AR" dirty="0"/>
              <a:t>Mantener erguidas la cabeza y la espalda.</a:t>
            </a:r>
          </a:p>
          <a:p>
            <a:pPr lvl="0"/>
            <a:r>
              <a:rPr lang="es-AR" dirty="0"/>
              <a:t>Respirar lenta y profundamente.</a:t>
            </a:r>
          </a:p>
          <a:p>
            <a:pPr lvl="0"/>
            <a:r>
              <a:rPr lang="es-AR" dirty="0"/>
              <a:t>Sostener suave la sonrisa.</a:t>
            </a:r>
          </a:p>
          <a:p>
            <a:pPr lvl="0"/>
            <a:r>
              <a:rPr lang="es-AR" dirty="0"/>
              <a:t>Alinear la mirada directamente con los ojos de los participantes.</a:t>
            </a:r>
          </a:p>
          <a:p>
            <a:pPr lvl="0"/>
            <a:r>
              <a:rPr lang="es-AR" dirty="0"/>
              <a:t>Tener las manos lejos de los bolsillos.</a:t>
            </a:r>
          </a:p>
        </p:txBody>
      </p:sp>
    </p:spTree>
    <p:extLst>
      <p:ext uri="{BB962C8B-B14F-4D97-AF65-F5344CB8AC3E}">
        <p14:creationId xmlns:p14="http://schemas.microsoft.com/office/powerpoint/2010/main" val="1805683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2497AD7-494E-467E-8084-3B7B78A92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820122" y="634946"/>
            <a:ext cx="5060512" cy="1450757"/>
          </a:xfrm>
        </p:spPr>
        <p:txBody>
          <a:bodyPr>
            <a:normAutofit/>
          </a:bodyPr>
          <a:lstStyle/>
          <a:p>
            <a:r>
              <a:rPr lang="es-419" b="1" u="sng"/>
              <a:t>MEDIO AMBIENTE Y SOCIEDAD</a:t>
            </a:r>
            <a:endParaRPr lang="es-AR" b="1" u="sng"/>
          </a:p>
        </p:txBody>
      </p:sp>
      <p:cxnSp>
        <p:nvCxnSpPr>
          <p:cNvPr id="13" name="Straight Connector 12">
            <a:extLst>
              <a:ext uri="{FF2B5EF4-FFF2-40B4-BE49-F238E27FC236}">
                <a16:creationId xmlns:a16="http://schemas.microsoft.com/office/drawing/2014/main" id="{083CCEFB-C9A4-47E8-8467-3574B0C254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9745" y="2086188"/>
            <a:ext cx="5010889"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820122" y="2198914"/>
            <a:ext cx="5060512" cy="3670180"/>
          </a:xfrm>
        </p:spPr>
        <p:txBody>
          <a:bodyPr>
            <a:normAutofit lnSpcReduction="10000"/>
          </a:bodyPr>
          <a:lstStyle/>
          <a:p>
            <a:pPr marL="0" indent="0">
              <a:buNone/>
            </a:pPr>
            <a:endParaRPr lang="es-419" dirty="0"/>
          </a:p>
          <a:p>
            <a:r>
              <a:rPr lang="es-419" dirty="0"/>
              <a:t>Hasta hace algunas décadas, la ciencia occidental, se ha desarrollado sobre tal división.</a:t>
            </a:r>
          </a:p>
          <a:p>
            <a:endParaRPr lang="es-419" dirty="0"/>
          </a:p>
          <a:p>
            <a:r>
              <a:rPr lang="es-419" dirty="0"/>
              <a:t>Es uno de los deberes de la sociología ambiental subrayar los errores y consecuencias  que tal planteamiento suponen. </a:t>
            </a:r>
          </a:p>
          <a:p>
            <a:r>
              <a:rPr lang="es-419" b="1" dirty="0"/>
              <a:t>Consecuencias Epistemológicas </a:t>
            </a:r>
            <a:r>
              <a:rPr lang="es-419" dirty="0"/>
              <a:t>(enfoque reduccionista) </a:t>
            </a:r>
          </a:p>
          <a:p>
            <a:r>
              <a:rPr lang="es-419" b="1" dirty="0"/>
              <a:t>Consecuencias Prácticas</a:t>
            </a:r>
            <a:endParaRPr lang="es-AR" b="1" dirty="0"/>
          </a:p>
        </p:txBody>
      </p:sp>
      <p:pic>
        <p:nvPicPr>
          <p:cNvPr id="5" name="Imagen 4"/>
          <p:cNvPicPr>
            <a:picLocks noChangeAspect="1"/>
          </p:cNvPicPr>
          <p:nvPr/>
        </p:nvPicPr>
        <p:blipFill rotWithShape="1">
          <a:blip r:embed="rId2"/>
          <a:srcRect l="4077" r="-5" b="-5"/>
          <a:stretch/>
        </p:blipFill>
        <p:spPr>
          <a:xfrm>
            <a:off x="6311368" y="-2"/>
            <a:ext cx="2917456" cy="3407774"/>
          </a:xfrm>
          <a:prstGeom prst="rect">
            <a:avLst/>
          </a:prstGeom>
        </p:spPr>
      </p:pic>
      <p:pic>
        <p:nvPicPr>
          <p:cNvPr id="4" name="Imagen 3"/>
          <p:cNvPicPr>
            <a:picLocks noChangeAspect="1"/>
          </p:cNvPicPr>
          <p:nvPr/>
        </p:nvPicPr>
        <p:blipFill rotWithShape="1">
          <a:blip r:embed="rId3"/>
          <a:srcRect l="10497" r="-3" b="-3"/>
          <a:stretch/>
        </p:blipFill>
        <p:spPr>
          <a:xfrm>
            <a:off x="9320264" y="-2655"/>
            <a:ext cx="2917457" cy="3407774"/>
          </a:xfrm>
          <a:prstGeom prst="rect">
            <a:avLst/>
          </a:prstGeom>
        </p:spPr>
      </p:pic>
      <p:pic>
        <p:nvPicPr>
          <p:cNvPr id="6" name="Imagen 5"/>
          <p:cNvPicPr>
            <a:picLocks noChangeAspect="1"/>
          </p:cNvPicPr>
          <p:nvPr/>
        </p:nvPicPr>
        <p:blipFill rotWithShape="1">
          <a:blip r:embed="rId4"/>
          <a:srcRect t="7165" r="-1" b="18094"/>
          <a:stretch/>
        </p:blipFill>
        <p:spPr>
          <a:xfrm>
            <a:off x="6311368" y="3494316"/>
            <a:ext cx="5926353" cy="2837345"/>
          </a:xfrm>
          <a:prstGeom prst="rect">
            <a:avLst/>
          </a:prstGeom>
        </p:spPr>
      </p:pic>
      <p:sp>
        <p:nvSpPr>
          <p:cNvPr id="15" name="Rectangle 14">
            <a:extLst>
              <a:ext uri="{FF2B5EF4-FFF2-40B4-BE49-F238E27FC236}">
                <a16:creationId xmlns:a16="http://schemas.microsoft.com/office/drawing/2014/main" id="{024C883F-6B89-4D7D-9480-194830F51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D8DB7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EF991878-837F-43CA-8210-C48745873F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4C455B"/>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27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77333" y="248194"/>
            <a:ext cx="9185123" cy="692332"/>
          </a:xfrm>
        </p:spPr>
        <p:txBody>
          <a:bodyPr>
            <a:normAutofit fontScale="90000"/>
          </a:bodyPr>
          <a:lstStyle/>
          <a:p>
            <a:pPr algn="ctr"/>
            <a:r>
              <a:rPr lang="es-419" b="1" dirty="0"/>
              <a:t>LA COMUNICACIÓN </a:t>
            </a:r>
            <a:endParaRPr lang="es-AR" b="1" dirty="0"/>
          </a:p>
        </p:txBody>
      </p:sp>
      <p:sp>
        <p:nvSpPr>
          <p:cNvPr id="5" name="Marcador de contenido 4"/>
          <p:cNvSpPr>
            <a:spLocks noGrp="1"/>
          </p:cNvSpPr>
          <p:nvPr>
            <p:ph idx="1"/>
          </p:nvPr>
        </p:nvSpPr>
        <p:spPr>
          <a:xfrm>
            <a:off x="677334" y="1136469"/>
            <a:ext cx="9185122" cy="5159828"/>
          </a:xfrm>
        </p:spPr>
        <p:txBody>
          <a:bodyPr>
            <a:normAutofit fontScale="85000" lnSpcReduction="20000"/>
          </a:bodyPr>
          <a:lstStyle/>
          <a:p>
            <a:pPr algn="just"/>
            <a:r>
              <a:rPr lang="es-AR" b="1" u="sng" dirty="0"/>
              <a:t>Señales de nerviosismo o gestos de descarga</a:t>
            </a:r>
          </a:p>
          <a:p>
            <a:pPr marL="360000" lvl="0">
              <a:buFont typeface="Wingdings" panose="05000000000000000000" pitchFamily="2" charset="2"/>
              <a:buChar char="ü"/>
            </a:pPr>
            <a:r>
              <a:rPr lang="es-AR" dirty="0"/>
              <a:t>Manos en los bolsillos.</a:t>
            </a:r>
          </a:p>
          <a:p>
            <a:pPr marL="360000" lvl="0">
              <a:buFont typeface="Wingdings" panose="05000000000000000000" pitchFamily="2" charset="2"/>
              <a:buChar char="ü"/>
            </a:pPr>
            <a:r>
              <a:rPr lang="es-AR" dirty="0"/>
              <a:t>Parpadeo acelerado.</a:t>
            </a:r>
          </a:p>
          <a:p>
            <a:pPr marL="360000" lvl="0">
              <a:buFont typeface="Wingdings" panose="05000000000000000000" pitchFamily="2" charset="2"/>
              <a:buChar char="ü"/>
            </a:pPr>
            <a:r>
              <a:rPr lang="es-AR" dirty="0"/>
              <a:t>Ningún contacto visual.</a:t>
            </a:r>
          </a:p>
          <a:p>
            <a:pPr marL="360000" lvl="0">
              <a:buFont typeface="Wingdings" panose="05000000000000000000" pitchFamily="2" charset="2"/>
              <a:buChar char="ü"/>
            </a:pPr>
            <a:r>
              <a:rPr lang="es-AR" dirty="0"/>
              <a:t>Mirar el suelo.</a:t>
            </a:r>
          </a:p>
          <a:p>
            <a:pPr marL="360000" lvl="0">
              <a:buFont typeface="Wingdings" panose="05000000000000000000" pitchFamily="2" charset="2"/>
              <a:buChar char="ü"/>
            </a:pPr>
            <a:r>
              <a:rPr lang="es-AR" dirty="0"/>
              <a:t>Temblor en las piernas.</a:t>
            </a:r>
          </a:p>
          <a:p>
            <a:pPr marL="360000" lvl="0">
              <a:buFont typeface="Wingdings" panose="05000000000000000000" pitchFamily="2" charset="2"/>
              <a:buChar char="ü"/>
            </a:pPr>
            <a:r>
              <a:rPr lang="es-AR" dirty="0"/>
              <a:t>Lamerse o morderse los labios.</a:t>
            </a:r>
          </a:p>
          <a:p>
            <a:pPr marL="360000" lvl="0">
              <a:buFont typeface="Wingdings" panose="05000000000000000000" pitchFamily="2" charset="2"/>
              <a:buChar char="ü"/>
            </a:pPr>
            <a:r>
              <a:rPr lang="es-AR" dirty="0"/>
              <a:t>Acelerar el discurso.</a:t>
            </a:r>
          </a:p>
          <a:p>
            <a:pPr marL="360000" lvl="0">
              <a:buFont typeface="Wingdings" panose="05000000000000000000" pitchFamily="2" charset="2"/>
              <a:buChar char="ü"/>
            </a:pPr>
            <a:r>
              <a:rPr lang="es-AR" dirty="0"/>
              <a:t>Tocarse el pelo, rascarse, acomodarse la ropa.</a:t>
            </a:r>
          </a:p>
          <a:p>
            <a:pPr marL="360000" lvl="0">
              <a:buFont typeface="Wingdings" panose="05000000000000000000" pitchFamily="2" charset="2"/>
              <a:buChar char="ü"/>
            </a:pPr>
            <a:r>
              <a:rPr lang="es-AR" dirty="0"/>
              <a:t>Golpear los dedos.</a:t>
            </a:r>
          </a:p>
          <a:p>
            <a:pPr marL="360000" lvl="0">
              <a:buFont typeface="Wingdings" panose="05000000000000000000" pitchFamily="2" charset="2"/>
              <a:buChar char="ü"/>
            </a:pPr>
            <a:r>
              <a:rPr lang="es-AR" dirty="0"/>
              <a:t>Apretar la mandíbula y hacer ruido con los dientes.</a:t>
            </a:r>
          </a:p>
          <a:p>
            <a:pPr marL="360000" lvl="0">
              <a:buFont typeface="Wingdings" panose="05000000000000000000" pitchFamily="2" charset="2"/>
              <a:buChar char="ü"/>
            </a:pPr>
            <a:r>
              <a:rPr lang="es-AR" dirty="0"/>
              <a:t>Presionarse los puños.</a:t>
            </a:r>
          </a:p>
          <a:p>
            <a:pPr marL="360000" lvl="0">
              <a:buFont typeface="Wingdings" panose="05000000000000000000" pitchFamily="2" charset="2"/>
              <a:buChar char="ü"/>
            </a:pPr>
            <a:r>
              <a:rPr lang="es-AR" dirty="0"/>
              <a:t>Manos inquietas y sudorosas.</a:t>
            </a:r>
          </a:p>
          <a:p>
            <a:pPr marL="360000" lvl="0">
              <a:buFont typeface="Wingdings" panose="05000000000000000000" pitchFamily="2" charset="2"/>
              <a:buChar char="ü"/>
            </a:pPr>
            <a:r>
              <a:rPr lang="es-AR" dirty="0"/>
              <a:t>Voz quebrada.</a:t>
            </a:r>
          </a:p>
          <a:p>
            <a:pPr algn="just"/>
            <a:endParaRPr lang="es-AR" dirty="0"/>
          </a:p>
        </p:txBody>
      </p:sp>
    </p:spTree>
    <p:extLst>
      <p:ext uri="{BB962C8B-B14F-4D97-AF65-F5344CB8AC3E}">
        <p14:creationId xmlns:p14="http://schemas.microsoft.com/office/powerpoint/2010/main" val="26404022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77331" y="244461"/>
            <a:ext cx="11066175" cy="666206"/>
          </a:xfrm>
        </p:spPr>
        <p:txBody>
          <a:bodyPr>
            <a:normAutofit fontScale="90000"/>
          </a:bodyPr>
          <a:lstStyle/>
          <a:p>
            <a:pPr algn="ctr"/>
            <a:r>
              <a:rPr lang="es-419" b="1" dirty="0"/>
              <a:t>LA COMUNICACIÓN </a:t>
            </a:r>
            <a:endParaRPr lang="es-AR" b="1" dirty="0"/>
          </a:p>
        </p:txBody>
      </p:sp>
      <p:sp>
        <p:nvSpPr>
          <p:cNvPr id="5" name="Marcador de contenido 4"/>
          <p:cNvSpPr>
            <a:spLocks noGrp="1"/>
          </p:cNvSpPr>
          <p:nvPr>
            <p:ph idx="1"/>
          </p:nvPr>
        </p:nvSpPr>
        <p:spPr>
          <a:xfrm>
            <a:off x="677332" y="1277712"/>
            <a:ext cx="11066175" cy="4687660"/>
          </a:xfrm>
        </p:spPr>
        <p:txBody>
          <a:bodyPr>
            <a:normAutofit/>
          </a:bodyPr>
          <a:lstStyle/>
          <a:p>
            <a:r>
              <a:rPr lang="es-AR" b="1" i="1" dirty="0">
                <a:solidFill>
                  <a:srgbClr val="FF0000"/>
                </a:solidFill>
              </a:rPr>
              <a:t>Los gestos y sus significados </a:t>
            </a:r>
            <a:r>
              <a:rPr lang="es-AR" dirty="0">
                <a:solidFill>
                  <a:srgbClr val="FF0000"/>
                </a:solidFill>
              </a:rPr>
              <a:t>Gestos con las </a:t>
            </a:r>
            <a:r>
              <a:rPr lang="es-AR" u="sng" dirty="0">
                <a:solidFill>
                  <a:srgbClr val="FF0000"/>
                </a:solidFill>
              </a:rPr>
              <a:t>palmas de las manos</a:t>
            </a:r>
            <a:r>
              <a:rPr lang="es-AR" dirty="0"/>
              <a:t>:</a:t>
            </a:r>
          </a:p>
          <a:p>
            <a:pPr lvl="0"/>
            <a:r>
              <a:rPr lang="es-AR" dirty="0"/>
              <a:t>Exhibir  las  palmas  se  ha  asociado  siempre  con  la  verdad,  la honestidad, la lealtad y la deferencia.</a:t>
            </a:r>
          </a:p>
          <a:p>
            <a:pPr lvl="0"/>
            <a:r>
              <a:rPr lang="es-AR" dirty="0"/>
              <a:t>Palma hacia arriba: sumisión.</a:t>
            </a:r>
          </a:p>
          <a:p>
            <a:pPr lvl="0"/>
            <a:endParaRPr lang="es-AR" dirty="0"/>
          </a:p>
          <a:p>
            <a:pPr lvl="0"/>
            <a:r>
              <a:rPr lang="es-AR" dirty="0"/>
              <a:t>Palma hacia abajo: posición dominante.</a:t>
            </a:r>
          </a:p>
          <a:p>
            <a:pPr lvl="0"/>
            <a:endParaRPr lang="es-419" dirty="0"/>
          </a:p>
          <a:p>
            <a:pPr lvl="0"/>
            <a:r>
              <a:rPr lang="es-AR" dirty="0"/>
              <a:t>Palma  cerrada  en  un  puño  con  el  dedo  señalando  la  dirección: posición agresiva.</a:t>
            </a:r>
          </a:p>
          <a:p>
            <a:pPr algn="just"/>
            <a:endParaRPr lang="es-AR" dirty="0"/>
          </a:p>
        </p:txBody>
      </p:sp>
      <p:pic>
        <p:nvPicPr>
          <p:cNvPr id="2" name="Imagen 1"/>
          <p:cNvPicPr>
            <a:picLocks noChangeAspect="1"/>
          </p:cNvPicPr>
          <p:nvPr/>
        </p:nvPicPr>
        <p:blipFill>
          <a:blip r:embed="rId2"/>
          <a:stretch>
            <a:fillRect/>
          </a:stretch>
        </p:blipFill>
        <p:spPr>
          <a:xfrm>
            <a:off x="5664383" y="2042373"/>
            <a:ext cx="2552700" cy="1228725"/>
          </a:xfrm>
          <a:prstGeom prst="rect">
            <a:avLst/>
          </a:prstGeom>
        </p:spPr>
      </p:pic>
      <p:pic>
        <p:nvPicPr>
          <p:cNvPr id="3" name="Imagen 2"/>
          <p:cNvPicPr>
            <a:picLocks noChangeAspect="1"/>
          </p:cNvPicPr>
          <p:nvPr/>
        </p:nvPicPr>
        <p:blipFill>
          <a:blip r:embed="rId3"/>
          <a:stretch>
            <a:fillRect/>
          </a:stretch>
        </p:blipFill>
        <p:spPr>
          <a:xfrm>
            <a:off x="8562431" y="2561818"/>
            <a:ext cx="2552700" cy="1181100"/>
          </a:xfrm>
          <a:prstGeom prst="rect">
            <a:avLst/>
          </a:prstGeom>
        </p:spPr>
      </p:pic>
      <p:sp>
        <p:nvSpPr>
          <p:cNvPr id="6" name="AutoShape 2" descr="ALBERTO FERNÁNDEZ VETA .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7" name="Imagen 6"/>
          <p:cNvPicPr>
            <a:picLocks noChangeAspect="1"/>
          </p:cNvPicPr>
          <p:nvPr/>
        </p:nvPicPr>
        <p:blipFill>
          <a:blip r:embed="rId4"/>
          <a:stretch>
            <a:fillRect/>
          </a:stretch>
        </p:blipFill>
        <p:spPr>
          <a:xfrm>
            <a:off x="7401742" y="4555204"/>
            <a:ext cx="2886075" cy="1581150"/>
          </a:xfrm>
          <a:prstGeom prst="rect">
            <a:avLst/>
          </a:prstGeom>
        </p:spPr>
      </p:pic>
    </p:spTree>
    <p:extLst>
      <p:ext uri="{BB962C8B-B14F-4D97-AF65-F5344CB8AC3E}">
        <p14:creationId xmlns:p14="http://schemas.microsoft.com/office/powerpoint/2010/main" val="1976337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9618069" y="4131057"/>
            <a:ext cx="1943100" cy="2352675"/>
          </a:xfrm>
          <a:prstGeom prst="rect">
            <a:avLst/>
          </a:prstGeom>
        </p:spPr>
      </p:pic>
      <p:sp>
        <p:nvSpPr>
          <p:cNvPr id="5" name="Marcador de contenido 4"/>
          <p:cNvSpPr>
            <a:spLocks noGrp="1"/>
          </p:cNvSpPr>
          <p:nvPr>
            <p:ph idx="1"/>
          </p:nvPr>
        </p:nvSpPr>
        <p:spPr>
          <a:xfrm>
            <a:off x="677333" y="312738"/>
            <a:ext cx="11066175" cy="6362382"/>
          </a:xfrm>
        </p:spPr>
        <p:txBody>
          <a:bodyPr>
            <a:normAutofit/>
          </a:bodyPr>
          <a:lstStyle/>
          <a:p>
            <a:r>
              <a:rPr lang="es-AR" sz="2600" b="1" i="1" dirty="0">
                <a:solidFill>
                  <a:srgbClr val="FF0000"/>
                </a:solidFill>
              </a:rPr>
              <a:t>Los gestos y sus significados</a:t>
            </a:r>
            <a:endParaRPr lang="es-AR" sz="2600" dirty="0">
              <a:solidFill>
                <a:srgbClr val="FF0000"/>
              </a:solidFill>
            </a:endParaRPr>
          </a:p>
          <a:p>
            <a:r>
              <a:rPr lang="es-AR" sz="2600" dirty="0">
                <a:solidFill>
                  <a:srgbClr val="FF0000"/>
                </a:solidFill>
              </a:rPr>
              <a:t>Gestos con </a:t>
            </a:r>
            <a:r>
              <a:rPr lang="es-AR" sz="2600" u="sng" dirty="0">
                <a:solidFill>
                  <a:srgbClr val="FF0000"/>
                </a:solidFill>
              </a:rPr>
              <a:t>las manos y los brazos</a:t>
            </a:r>
            <a:r>
              <a:rPr lang="es-AR" sz="2600" dirty="0">
                <a:solidFill>
                  <a:srgbClr val="FF0000"/>
                </a:solidFill>
              </a:rPr>
              <a:t>:</a:t>
            </a:r>
          </a:p>
          <a:p>
            <a:pPr lvl="0"/>
            <a:r>
              <a:rPr lang="es-AR" dirty="0"/>
              <a:t>Manos con los dedos entrelazados: Gesto de frustración; la persona está </a:t>
            </a:r>
            <a:r>
              <a:rPr lang="es-AR" u="sng" dirty="0"/>
              <a:t>disimulando una actitud negativa</a:t>
            </a:r>
            <a:r>
              <a:rPr lang="es-AR" dirty="0"/>
              <a:t>. Mientras mas alta estén mas difícil será el trato con la persona</a:t>
            </a:r>
          </a:p>
          <a:p>
            <a:pPr lvl="0"/>
            <a:endParaRPr lang="es-AR" dirty="0"/>
          </a:p>
          <a:p>
            <a:pPr lvl="0"/>
            <a:endParaRPr lang="es-AR" dirty="0"/>
          </a:p>
          <a:p>
            <a:pPr lvl="0"/>
            <a:endParaRPr lang="es-AR" dirty="0"/>
          </a:p>
          <a:p>
            <a:pPr lvl="0"/>
            <a:endParaRPr lang="es-AR" dirty="0"/>
          </a:p>
          <a:p>
            <a:pPr lvl="0"/>
            <a:r>
              <a:rPr lang="es-AR" dirty="0"/>
              <a:t>Manos en ojiva: Persona que se tiene confianza, que es superior; expresa su actitud de seguridad. </a:t>
            </a:r>
          </a:p>
          <a:p>
            <a:pPr marL="0" lvl="0" indent="0">
              <a:buNone/>
            </a:pPr>
            <a:r>
              <a:rPr lang="es-AR" dirty="0"/>
              <a:t>Ojiva, hacia arriba esta h</a:t>
            </a:r>
            <a:r>
              <a:rPr lang="es-419" dirty="0"/>
              <a:t>ablando y para abajo esta escuchando</a:t>
            </a:r>
            <a:endParaRPr lang="es-AR" dirty="0"/>
          </a:p>
          <a:p>
            <a:pPr lvl="2" algn="just"/>
            <a:endParaRPr lang="es-AR" dirty="0"/>
          </a:p>
        </p:txBody>
      </p:sp>
      <p:sp>
        <p:nvSpPr>
          <p:cNvPr id="2" name="AutoShape 2" descr="Las manos en Ojiva o en V: Tipos y Significados I Sinergologí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3" name="AutoShape 4" descr="Las manos en Ojiva o en V: Tipos y Significados I Sinergologí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7" name="Imagen 6"/>
          <p:cNvPicPr>
            <a:picLocks noChangeAspect="1"/>
          </p:cNvPicPr>
          <p:nvPr/>
        </p:nvPicPr>
        <p:blipFill>
          <a:blip r:embed="rId3"/>
          <a:stretch>
            <a:fillRect/>
          </a:stretch>
        </p:blipFill>
        <p:spPr>
          <a:xfrm>
            <a:off x="6061166" y="1981204"/>
            <a:ext cx="5185954" cy="1870166"/>
          </a:xfrm>
          <a:prstGeom prst="rect">
            <a:avLst/>
          </a:prstGeom>
        </p:spPr>
      </p:pic>
    </p:spTree>
    <p:extLst>
      <p:ext uri="{BB962C8B-B14F-4D97-AF65-F5344CB8AC3E}">
        <p14:creationId xmlns:p14="http://schemas.microsoft.com/office/powerpoint/2010/main" val="37188282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ítulo 3"/>
          <p:cNvSpPr>
            <a:spLocks noGrp="1"/>
          </p:cNvSpPr>
          <p:nvPr>
            <p:ph type="title"/>
          </p:nvPr>
        </p:nvSpPr>
        <p:spPr>
          <a:xfrm>
            <a:off x="492370" y="605896"/>
            <a:ext cx="3084844" cy="5646208"/>
          </a:xfrm>
        </p:spPr>
        <p:txBody>
          <a:bodyPr anchor="ctr">
            <a:normAutofit/>
          </a:bodyPr>
          <a:lstStyle/>
          <a:p>
            <a:r>
              <a:rPr lang="es-419" sz="3300" b="1" u="sng">
                <a:solidFill>
                  <a:srgbClr val="FFFFFF"/>
                </a:solidFill>
              </a:rPr>
              <a:t>LA COMUNICACIÓN </a:t>
            </a:r>
            <a:endParaRPr lang="es-AR" sz="3300" b="1" u="sng">
              <a:solidFill>
                <a:srgbClr val="FFFFFF"/>
              </a:solidFill>
            </a:endParaRPr>
          </a:p>
        </p:txBody>
      </p:sp>
      <p:sp>
        <p:nvSpPr>
          <p:cNvPr id="14" name="Rectangle 1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Marcador de contenido 4"/>
          <p:cNvSpPr>
            <a:spLocks noGrp="1"/>
          </p:cNvSpPr>
          <p:nvPr>
            <p:ph idx="1"/>
          </p:nvPr>
        </p:nvSpPr>
        <p:spPr>
          <a:xfrm>
            <a:off x="4742016" y="605896"/>
            <a:ext cx="6413663" cy="5646208"/>
          </a:xfrm>
        </p:spPr>
        <p:txBody>
          <a:bodyPr anchor="ctr">
            <a:normAutofit/>
          </a:bodyPr>
          <a:lstStyle/>
          <a:p>
            <a:r>
              <a:rPr lang="es-AR"/>
              <a:t>Las </a:t>
            </a:r>
            <a:r>
              <a:rPr lang="es-AR" u="sng"/>
              <a:t>manos en la cara</a:t>
            </a:r>
            <a:r>
              <a:rPr lang="es-AR"/>
              <a:t>:</a:t>
            </a:r>
          </a:p>
          <a:p>
            <a:pPr lvl="0"/>
            <a:r>
              <a:rPr lang="es-AR"/>
              <a:t>Taparse la boca: </a:t>
            </a:r>
            <a:r>
              <a:rPr lang="es-AR" dirty="0"/>
              <a:t>Si la persona que está hablando usa este gesto, denota que está diciendo una mentira. Si se cubre la boca mientras usted está hablando, el gesto indica que piensa que le está mintiendo.</a:t>
            </a:r>
            <a:endParaRPr lang="es-AR"/>
          </a:p>
          <a:p>
            <a:pPr lvl="0"/>
            <a:r>
              <a:rPr lang="es-AR"/>
              <a:t>Tocarse la nariz</a:t>
            </a:r>
            <a:r>
              <a:rPr lang="es-AR" dirty="0"/>
              <a:t>: La persona está mintiendo.</a:t>
            </a:r>
            <a:endParaRPr lang="es-AR"/>
          </a:p>
          <a:p>
            <a:pPr lvl="0"/>
            <a:r>
              <a:rPr lang="es-AR"/>
              <a:t>Frotarse un ojo</a:t>
            </a:r>
            <a:r>
              <a:rPr lang="es-AR" dirty="0"/>
              <a:t>: Representa el intento del cerebro de bloquear la visión del engaño o de evitar tener que mirar a la cara de la persona a quien se está mintiendo.</a:t>
            </a:r>
            <a:endParaRPr lang="es-AR"/>
          </a:p>
          <a:p>
            <a:pPr lvl="0"/>
            <a:r>
              <a:rPr lang="es-AR"/>
              <a:t>Frotarse la oreja</a:t>
            </a:r>
            <a:r>
              <a:rPr lang="es-AR" dirty="0"/>
              <a:t>: Intento de bloquear las palabras del que miente.</a:t>
            </a:r>
            <a:endParaRPr lang="es-AR"/>
          </a:p>
          <a:p>
            <a:pPr lvl="0"/>
            <a:r>
              <a:rPr lang="es-AR"/>
              <a:t>Tirar del cuello de la camisa</a:t>
            </a:r>
            <a:r>
              <a:rPr lang="es-AR" dirty="0"/>
              <a:t>: La persona está mintiendo.</a:t>
            </a:r>
            <a:endParaRPr lang="es-AR"/>
          </a:p>
          <a:p>
            <a:endParaRPr lang="es-AR"/>
          </a:p>
        </p:txBody>
      </p:sp>
    </p:spTree>
    <p:extLst>
      <p:ext uri="{BB962C8B-B14F-4D97-AF65-F5344CB8AC3E}">
        <p14:creationId xmlns:p14="http://schemas.microsoft.com/office/powerpoint/2010/main" val="1545163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F0F70CF-5584-4F57-AA17-830EF6E4A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p:cNvSpPr>
            <a:spLocks noGrp="1"/>
          </p:cNvSpPr>
          <p:nvPr>
            <p:ph type="title"/>
          </p:nvPr>
        </p:nvSpPr>
        <p:spPr>
          <a:xfrm>
            <a:off x="1147812" y="341033"/>
            <a:ext cx="10058400" cy="1450757"/>
          </a:xfrm>
        </p:spPr>
        <p:txBody>
          <a:bodyPr>
            <a:normAutofit/>
          </a:bodyPr>
          <a:lstStyle/>
          <a:p>
            <a:r>
              <a:rPr lang="es-419" b="1" u="sng" dirty="0"/>
              <a:t>LA COMUNICACIÓN </a:t>
            </a:r>
            <a:endParaRPr lang="es-AR" b="1" u="sng" dirty="0"/>
          </a:p>
        </p:txBody>
      </p:sp>
      <p:cxnSp>
        <p:nvCxnSpPr>
          <p:cNvPr id="12" name="Straight Connector 11">
            <a:extLst>
              <a:ext uri="{FF2B5EF4-FFF2-40B4-BE49-F238E27FC236}">
                <a16:creationId xmlns:a16="http://schemas.microsoft.com/office/drawing/2014/main" id="{36F604F6-51E5-4E5A-838B-4C37C6CBDA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Imagen 2"/>
          <p:cNvPicPr>
            <a:picLocks noChangeAspect="1"/>
          </p:cNvPicPr>
          <p:nvPr/>
        </p:nvPicPr>
        <p:blipFill rotWithShape="1">
          <a:blip r:embed="rId2"/>
          <a:srcRect l="9294" r="22251"/>
          <a:stretch/>
        </p:blipFill>
        <p:spPr>
          <a:xfrm>
            <a:off x="1183017" y="1916318"/>
            <a:ext cx="2376058" cy="3471012"/>
          </a:xfrm>
          <a:prstGeom prst="rect">
            <a:avLst/>
          </a:prstGeom>
        </p:spPr>
      </p:pic>
      <p:pic>
        <p:nvPicPr>
          <p:cNvPr id="2" name="Imagen 1"/>
          <p:cNvPicPr>
            <a:picLocks noChangeAspect="1"/>
          </p:cNvPicPr>
          <p:nvPr/>
        </p:nvPicPr>
        <p:blipFill rotWithShape="1">
          <a:blip r:embed="rId3"/>
          <a:srcRect l="16555" r="19058" b="3"/>
          <a:stretch/>
        </p:blipFill>
        <p:spPr>
          <a:xfrm>
            <a:off x="3719942" y="1916318"/>
            <a:ext cx="2376057" cy="3471012"/>
          </a:xfrm>
          <a:prstGeom prst="rect">
            <a:avLst/>
          </a:prstGeom>
        </p:spPr>
      </p:pic>
      <p:sp>
        <p:nvSpPr>
          <p:cNvPr id="5" name="Marcador de contenido 4"/>
          <p:cNvSpPr>
            <a:spLocks noGrp="1"/>
          </p:cNvSpPr>
          <p:nvPr>
            <p:ph idx="1"/>
          </p:nvPr>
        </p:nvSpPr>
        <p:spPr>
          <a:xfrm>
            <a:off x="6351639" y="1845734"/>
            <a:ext cx="4804041" cy="4023360"/>
          </a:xfrm>
        </p:spPr>
        <p:txBody>
          <a:bodyPr>
            <a:normAutofit/>
          </a:bodyPr>
          <a:lstStyle/>
          <a:p>
            <a:r>
              <a:rPr lang="es-AR"/>
              <a:t>Los </a:t>
            </a:r>
            <a:r>
              <a:rPr lang="es-AR" u="sng"/>
              <a:t>brazos</a:t>
            </a:r>
            <a:r>
              <a:rPr lang="es-AR"/>
              <a:t> definen:</a:t>
            </a:r>
          </a:p>
          <a:p>
            <a:pPr lvl="0"/>
            <a:r>
              <a:rPr lang="es-AR"/>
              <a:t>Gesto estándar de brazos cruzados: Expresa una actitud defensiva o negativa.</a:t>
            </a:r>
          </a:p>
          <a:p>
            <a:pPr lvl="0"/>
            <a:r>
              <a:rPr lang="es-AR"/>
              <a:t>Cruce de brazos con puños cerrados: Expresa defensa y hostilidad.</a:t>
            </a:r>
          </a:p>
          <a:p>
            <a:pPr lvl="0"/>
            <a:r>
              <a:rPr lang="es-AR"/>
              <a:t>Cruzar  los  brazos  y  oprimirse  los  mismos: Actitud  negativa  de restricción.</a:t>
            </a:r>
          </a:p>
          <a:p>
            <a:pPr lvl="0"/>
            <a:r>
              <a:rPr lang="es-AR"/>
              <a:t>Cruce de brazos con pulgares hacia arriba: Actitud de superioridad.</a:t>
            </a:r>
          </a:p>
          <a:p>
            <a:endParaRPr lang="es-AR"/>
          </a:p>
        </p:txBody>
      </p:sp>
      <p:sp>
        <p:nvSpPr>
          <p:cNvPr id="14" name="Rectangle 13">
            <a:extLst>
              <a:ext uri="{FF2B5EF4-FFF2-40B4-BE49-F238E27FC236}">
                <a16:creationId xmlns:a16="http://schemas.microsoft.com/office/drawing/2014/main" id="{4B2809F7-B781-4689-A1CA-F1D3F4962F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02876F77-E4A0-46A3-8F78-7255AA063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2065"/>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93495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FD0110A3-3D10-4BF5-846C-B2081A958C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p:cNvSpPr>
            <a:spLocks noGrp="1"/>
          </p:cNvSpPr>
          <p:nvPr>
            <p:ph type="title"/>
          </p:nvPr>
        </p:nvSpPr>
        <p:spPr>
          <a:xfrm>
            <a:off x="6956868" y="634946"/>
            <a:ext cx="4592874" cy="1450757"/>
          </a:xfrm>
        </p:spPr>
        <p:txBody>
          <a:bodyPr>
            <a:normAutofit/>
          </a:bodyPr>
          <a:lstStyle/>
          <a:p>
            <a:r>
              <a:rPr lang="es-419" b="1" u="sng" dirty="0"/>
              <a:t>LA COMUNICACIÓN </a:t>
            </a:r>
            <a:endParaRPr lang="es-AR" b="1" u="sng"/>
          </a:p>
        </p:txBody>
      </p:sp>
      <p:sp>
        <p:nvSpPr>
          <p:cNvPr id="71" name="Rectangle 70">
            <a:extLst>
              <a:ext uri="{FF2B5EF4-FFF2-40B4-BE49-F238E27FC236}">
                <a16:creationId xmlns:a16="http://schemas.microsoft.com/office/drawing/2014/main" id="{5A57082D-05C1-4271-8068-A429213F84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C829CFD-63FB-4D86-BC09-A0FD7DB41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125145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p:cNvPicPr>
            <a:picLocks noChangeAspect="1"/>
          </p:cNvPicPr>
          <p:nvPr/>
        </p:nvPicPr>
        <p:blipFill>
          <a:blip r:embed="rId2"/>
          <a:stretch>
            <a:fillRect/>
          </a:stretch>
        </p:blipFill>
        <p:spPr>
          <a:xfrm>
            <a:off x="458336" y="1563222"/>
            <a:ext cx="2784700" cy="2784700"/>
          </a:xfrm>
          <a:prstGeom prst="rect">
            <a:avLst/>
          </a:prstGeom>
        </p:spPr>
      </p:pic>
      <p:sp>
        <p:nvSpPr>
          <p:cNvPr id="75" name="Rectangle 74">
            <a:extLst>
              <a:ext uri="{FF2B5EF4-FFF2-40B4-BE49-F238E27FC236}">
                <a16:creationId xmlns:a16="http://schemas.microsoft.com/office/drawing/2014/main" id="{BA3E2158-5ADD-468A-A45F-3D3A49434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321733"/>
            <a:ext cx="2567411" cy="1978453"/>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p:cNvPicPr>
            <a:picLocks noChangeAspect="1"/>
          </p:cNvPicPr>
          <p:nvPr/>
        </p:nvPicPr>
        <p:blipFill>
          <a:blip r:embed="rId3"/>
          <a:stretch>
            <a:fillRect/>
          </a:stretch>
        </p:blipFill>
        <p:spPr>
          <a:xfrm>
            <a:off x="3860046" y="473902"/>
            <a:ext cx="1925926" cy="1670741"/>
          </a:xfrm>
          <a:prstGeom prst="rect">
            <a:avLst/>
          </a:prstGeom>
        </p:spPr>
      </p:pic>
      <p:cxnSp>
        <p:nvCxnSpPr>
          <p:cNvPr id="77" name="Straight Connector 76">
            <a:extLst>
              <a:ext uri="{FF2B5EF4-FFF2-40B4-BE49-F238E27FC236}">
                <a16:creationId xmlns:a16="http://schemas.microsoft.com/office/drawing/2014/main" id="{33623000-01A5-46A5-99E1-514ED39024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6569"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3CDA6678-6D6D-4A05-8578-B5D8B1BAE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p:cNvPicPr>
            <a:picLocks noChangeAspect="1"/>
          </p:cNvPicPr>
          <p:nvPr/>
        </p:nvPicPr>
        <p:blipFill>
          <a:blip r:embed="rId4"/>
          <a:stretch>
            <a:fillRect/>
          </a:stretch>
        </p:blipFill>
        <p:spPr>
          <a:xfrm>
            <a:off x="3703462" y="2601842"/>
            <a:ext cx="2217661" cy="3231109"/>
          </a:xfrm>
          <a:prstGeom prst="rect">
            <a:avLst/>
          </a:prstGeom>
        </p:spPr>
      </p:pic>
      <p:sp>
        <p:nvSpPr>
          <p:cNvPr id="5" name="Marcador de contenido 4"/>
          <p:cNvSpPr>
            <a:spLocks noGrp="1"/>
          </p:cNvSpPr>
          <p:nvPr>
            <p:ph idx="1"/>
          </p:nvPr>
        </p:nvSpPr>
        <p:spPr>
          <a:xfrm>
            <a:off x="6654333" y="2198914"/>
            <a:ext cx="5315994" cy="3670180"/>
          </a:xfrm>
        </p:spPr>
        <p:txBody>
          <a:bodyPr>
            <a:normAutofit/>
          </a:bodyPr>
          <a:lstStyle/>
          <a:p>
            <a:r>
              <a:rPr lang="es-AR" sz="1700" dirty="0"/>
              <a:t>Las </a:t>
            </a:r>
            <a:r>
              <a:rPr lang="es-AR" sz="1700" u="sng" dirty="0"/>
              <a:t>piernas</a:t>
            </a:r>
            <a:r>
              <a:rPr lang="es-AR" sz="1700" dirty="0"/>
              <a:t> defienden:</a:t>
            </a:r>
          </a:p>
          <a:p>
            <a:pPr lvl="0"/>
            <a:r>
              <a:rPr lang="es-AR" sz="1700" dirty="0"/>
              <a:t>Cruce de piernas estándar: Actitud negativa o defensiva.</a:t>
            </a:r>
          </a:p>
          <a:p>
            <a:pPr lvl="0"/>
            <a:r>
              <a:rPr lang="es-419" sz="1700" dirty="0"/>
              <a:t>Esta posición suele adoptarse cuando estamos mucho tiempo sentados, Incómodos o con frío, hay que ver el contexto.</a:t>
            </a:r>
            <a:endParaRPr lang="es-AR" sz="1700" dirty="0"/>
          </a:p>
          <a:p>
            <a:pPr lvl="0"/>
            <a:endParaRPr lang="es-AR" sz="1700" dirty="0"/>
          </a:p>
          <a:p>
            <a:pPr lvl="0"/>
            <a:r>
              <a:rPr lang="es-AR" sz="1700" dirty="0"/>
              <a:t>Cruce de piernas en 4: Actitud de competencia o de discusión.</a:t>
            </a:r>
          </a:p>
          <a:p>
            <a:r>
              <a:rPr lang="es-AR" sz="1700" dirty="0"/>
              <a:t>Cruce de piernas en 4, tomándose una pierna: Signo de terquedad</a:t>
            </a:r>
          </a:p>
        </p:txBody>
      </p:sp>
      <p:sp>
        <p:nvSpPr>
          <p:cNvPr id="81" name="Rectangle 80">
            <a:extLst>
              <a:ext uri="{FF2B5EF4-FFF2-40B4-BE49-F238E27FC236}">
                <a16:creationId xmlns:a16="http://schemas.microsoft.com/office/drawing/2014/main" id="{C579CEF1-6D3F-41B9-BA3F-3855DFDEA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79F1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B86CB1D0-BD6F-4B2E-89C3-18FBD4215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44646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28188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ítulo 3"/>
          <p:cNvSpPr>
            <a:spLocks noGrp="1"/>
          </p:cNvSpPr>
          <p:nvPr>
            <p:ph type="title"/>
          </p:nvPr>
        </p:nvSpPr>
        <p:spPr>
          <a:xfrm>
            <a:off x="492370" y="605896"/>
            <a:ext cx="3084844" cy="5646208"/>
          </a:xfrm>
        </p:spPr>
        <p:txBody>
          <a:bodyPr anchor="ctr">
            <a:normAutofit/>
          </a:bodyPr>
          <a:lstStyle/>
          <a:p>
            <a:r>
              <a:rPr lang="es-419" sz="3300" b="1" u="sng">
                <a:solidFill>
                  <a:srgbClr val="FFFFFF"/>
                </a:solidFill>
              </a:rPr>
              <a:t>LA COMUNICACIÓN </a:t>
            </a:r>
            <a:endParaRPr lang="es-AR" sz="3300" b="1" u="sng">
              <a:solidFill>
                <a:srgbClr val="FFFFFF"/>
              </a:solidFill>
            </a:endParaRPr>
          </a:p>
        </p:txBody>
      </p:sp>
      <p:sp>
        <p:nvSpPr>
          <p:cNvPr id="14" name="Rectangle 1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Marcador de contenido 4"/>
          <p:cNvSpPr>
            <a:spLocks noGrp="1"/>
          </p:cNvSpPr>
          <p:nvPr>
            <p:ph idx="1"/>
          </p:nvPr>
        </p:nvSpPr>
        <p:spPr>
          <a:xfrm>
            <a:off x="4378036" y="535709"/>
            <a:ext cx="7601528" cy="5911273"/>
          </a:xfrm>
        </p:spPr>
        <p:txBody>
          <a:bodyPr anchor="ctr">
            <a:normAutofit/>
          </a:bodyPr>
          <a:lstStyle/>
          <a:p>
            <a:r>
              <a:rPr lang="es-ES" b="1" i="1" dirty="0"/>
              <a:t> Consejos para hablar en público </a:t>
            </a:r>
          </a:p>
          <a:p>
            <a:r>
              <a:rPr lang="es-ES" dirty="0"/>
              <a:t>Sentir nervios antes de hacer la presentación o, en general,  cuando  vamos  a  hablar  en  público,  es natural y saludable, ya que la </a:t>
            </a:r>
            <a:r>
              <a:rPr lang="es-ES" dirty="0" err="1"/>
              <a:t>adreanlina</a:t>
            </a:r>
            <a:r>
              <a:rPr lang="es-ES" dirty="0"/>
              <a:t> le permite estar muy atento a todo. Pero, ¿cómo se puede controlar el nerviosismo y hacer presentaciones extraordinarias? Aquí van algunas recomendaciones:</a:t>
            </a:r>
            <a:endParaRPr lang="es-AR" dirty="0"/>
          </a:p>
          <a:p>
            <a:pPr lvl="0"/>
            <a:r>
              <a:rPr lang="es-ES" b="1" u="sng" dirty="0"/>
              <a:t>Conozca el lugar</a:t>
            </a:r>
            <a:r>
              <a:rPr lang="es-ES" dirty="0"/>
              <a:t>: Familiarícese con el lugar en el cual hablará. Llegue temprano, camine a lo largo del salón o de donde estarán sentados los que participarán de la charla. De ser posible, practique su presentación usando el micrófono.</a:t>
            </a:r>
            <a:endParaRPr lang="es-AR" dirty="0"/>
          </a:p>
          <a:p>
            <a:pPr lvl="0"/>
            <a:r>
              <a:rPr lang="es-ES" b="1" u="sng" dirty="0"/>
              <a:t>Conozca a los participantes</a:t>
            </a:r>
            <a:r>
              <a:rPr lang="es-ES" dirty="0"/>
              <a:t>: Salude a las personas que vayan llegando, esto le permite "romper el hielo". Es más fácil hablar a un grupo de amigos que a un grupo de extraños!. Nivel cultural. Etc.</a:t>
            </a:r>
            <a:endParaRPr lang="es-AR" dirty="0"/>
          </a:p>
          <a:p>
            <a:r>
              <a:rPr lang="es-ES" b="1" u="sng" dirty="0"/>
              <a:t>Conozca bien su presentación</a:t>
            </a:r>
            <a:r>
              <a:rPr lang="es-ES" dirty="0"/>
              <a:t>: Muchas veces pensamos "Soy experto en el tema, no tendré problemas con mi presentación", y eso puede ser muy cierto. Lo que también puede ser muy cierto, es que no conozca  el orden de su presentación y lo vaya “dejando fluir”. Ayudarse con audiovisuales o proyectores.</a:t>
            </a:r>
            <a:endParaRPr lang="es-AR" dirty="0"/>
          </a:p>
        </p:txBody>
      </p:sp>
    </p:spTree>
    <p:extLst>
      <p:ext uri="{BB962C8B-B14F-4D97-AF65-F5344CB8AC3E}">
        <p14:creationId xmlns:p14="http://schemas.microsoft.com/office/powerpoint/2010/main" val="1442155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ítulo 3"/>
          <p:cNvSpPr>
            <a:spLocks noGrp="1"/>
          </p:cNvSpPr>
          <p:nvPr>
            <p:ph type="title"/>
          </p:nvPr>
        </p:nvSpPr>
        <p:spPr>
          <a:xfrm>
            <a:off x="492370" y="605896"/>
            <a:ext cx="3084844" cy="5646208"/>
          </a:xfrm>
        </p:spPr>
        <p:txBody>
          <a:bodyPr anchor="ctr">
            <a:normAutofit/>
          </a:bodyPr>
          <a:lstStyle/>
          <a:p>
            <a:r>
              <a:rPr lang="es-419" sz="3300" b="1" u="sng">
                <a:solidFill>
                  <a:srgbClr val="FFFFFF"/>
                </a:solidFill>
              </a:rPr>
              <a:t>LA COMUNICACIÓN </a:t>
            </a:r>
            <a:endParaRPr lang="es-AR" sz="3300" b="1" u="sng">
              <a:solidFill>
                <a:srgbClr val="FFFFFF"/>
              </a:solidFill>
            </a:endParaRPr>
          </a:p>
        </p:txBody>
      </p:sp>
      <p:sp>
        <p:nvSpPr>
          <p:cNvPr id="14" name="Rectangle 1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Marcador de contenido 4"/>
          <p:cNvSpPr>
            <a:spLocks noGrp="1"/>
          </p:cNvSpPr>
          <p:nvPr>
            <p:ph idx="1"/>
          </p:nvPr>
        </p:nvSpPr>
        <p:spPr>
          <a:xfrm>
            <a:off x="4350058" y="605896"/>
            <a:ext cx="7173158" cy="5646208"/>
          </a:xfrm>
        </p:spPr>
        <p:txBody>
          <a:bodyPr anchor="ctr">
            <a:normAutofit/>
          </a:bodyPr>
          <a:lstStyle/>
          <a:p>
            <a:pPr lvl="0"/>
            <a:r>
              <a:rPr lang="es-ES" b="1" u="sng" dirty="0"/>
              <a:t>Relájese:</a:t>
            </a:r>
            <a:r>
              <a:rPr lang="es-ES" dirty="0"/>
              <a:t> libere su tensión tomando un vaso de agua antes de empezar, haciendo respiraciones profundas, moviendo su cuerpo para “despertarlo”: pies-­‐piernas-­‐pelvis-­‐tronco-­‐brazos-­‐hombros-­‐cabeza.</a:t>
            </a:r>
            <a:endParaRPr lang="es-AR" dirty="0"/>
          </a:p>
          <a:p>
            <a:pPr lvl="0"/>
            <a:r>
              <a:rPr lang="es-ES" b="1" u="sng" dirty="0"/>
              <a:t>Visualícese dando la charla</a:t>
            </a:r>
            <a:r>
              <a:rPr lang="es-ES" dirty="0"/>
              <a:t>: Imagínese hablando, con voz bien entonada, clara y segura. Cuando pueda imaginarse dando su presentación de manera brillante, habrá más probabilidades de que SEA brillante.</a:t>
            </a:r>
            <a:endParaRPr lang="es-AR" dirty="0"/>
          </a:p>
          <a:p>
            <a:pPr lvl="0"/>
            <a:r>
              <a:rPr lang="es-ES" b="1" u="sng" dirty="0"/>
              <a:t>No se disculpe</a:t>
            </a:r>
            <a:r>
              <a:rPr lang="es-ES" dirty="0"/>
              <a:t>: Si hace evidente su nerviosismo o pide disculpas por cualquier problema que tengas con su presentación, estarás diciendo (sin decirlo): "No  estoy bien preparado, estoy improvisando". Es muy posible que si se equivoca, sólo usted se de cuenta. ¡Sonría y siga adelante!</a:t>
            </a:r>
            <a:endParaRPr lang="es-AR" dirty="0"/>
          </a:p>
          <a:p>
            <a:pPr lvl="0"/>
            <a:r>
              <a:rPr lang="es-ES" b="1" u="sng" dirty="0"/>
              <a:t>Haga muchas pruebas: </a:t>
            </a:r>
            <a:r>
              <a:rPr lang="es-ES" dirty="0"/>
              <a:t>Si lo suyo es hablar en público, entonces lo que puede hacer es pedir a sus compañeros de trabajo, amigos, familiares que le den la oportunidad de ensayar con ellos con diferentes temas. </a:t>
            </a:r>
            <a:r>
              <a:rPr lang="es-ES" dirty="0" err="1"/>
              <a:t>Tambien</a:t>
            </a:r>
            <a:r>
              <a:rPr lang="es-ES" dirty="0"/>
              <a:t> puede pedirles que le den sus puntos de vista para tomar lo que crea conveniente y desechar lo demás.</a:t>
            </a:r>
          </a:p>
        </p:txBody>
      </p:sp>
    </p:spTree>
    <p:extLst>
      <p:ext uri="{BB962C8B-B14F-4D97-AF65-F5344CB8AC3E}">
        <p14:creationId xmlns:p14="http://schemas.microsoft.com/office/powerpoint/2010/main" val="1321883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p:cNvSpPr>
            <a:spLocks noGrp="1"/>
          </p:cNvSpPr>
          <p:nvPr>
            <p:ph type="title"/>
          </p:nvPr>
        </p:nvSpPr>
        <p:spPr>
          <a:xfrm>
            <a:off x="7859485" y="634947"/>
            <a:ext cx="4191001" cy="736654"/>
          </a:xfrm>
        </p:spPr>
        <p:txBody>
          <a:bodyPr>
            <a:normAutofit/>
          </a:bodyPr>
          <a:lstStyle/>
          <a:p>
            <a:r>
              <a:rPr lang="es-419" sz="4100" b="1" dirty="0"/>
              <a:t>LA COMUNICACIÓN </a:t>
            </a:r>
            <a:endParaRPr lang="es-AR" sz="4100" b="1" dirty="0"/>
          </a:p>
        </p:txBody>
      </p:sp>
      <p:pic>
        <p:nvPicPr>
          <p:cNvPr id="2" name="Imagen 1"/>
          <p:cNvPicPr>
            <a:picLocks noChangeAspect="1"/>
          </p:cNvPicPr>
          <p:nvPr/>
        </p:nvPicPr>
        <p:blipFill rotWithShape="1">
          <a:blip r:embed="rId2"/>
          <a:srcRect l="15709" r="30332" b="-2"/>
          <a:stretch/>
        </p:blipFill>
        <p:spPr>
          <a:xfrm>
            <a:off x="633999" y="640081"/>
            <a:ext cx="6909801" cy="5314406"/>
          </a:xfrm>
          <a:prstGeom prst="rect">
            <a:avLst/>
          </a:prstGeom>
        </p:spPr>
      </p:pic>
      <p:cxnSp>
        <p:nvCxnSpPr>
          <p:cNvPr id="12" name="Straight Connector 11">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7859485" y="2198914"/>
            <a:ext cx="3690257" cy="3670180"/>
          </a:xfrm>
        </p:spPr>
        <p:txBody>
          <a:bodyPr>
            <a:normAutofit/>
          </a:bodyPr>
          <a:lstStyle/>
          <a:p>
            <a:pPr lvl="0"/>
            <a:r>
              <a:rPr lang="es-419" b="1" u="sng" dirty="0"/>
              <a:t>Involucra a tu audiencia en tu mensaje</a:t>
            </a:r>
            <a:r>
              <a:rPr lang="es-419" dirty="0"/>
              <a:t>, </a:t>
            </a:r>
          </a:p>
          <a:p>
            <a:pPr lvl="0"/>
            <a:endParaRPr lang="es-419" dirty="0"/>
          </a:p>
          <a:p>
            <a:pPr marL="0" lvl="0" indent="0" algn="ctr">
              <a:buNone/>
            </a:pPr>
            <a:r>
              <a:rPr lang="es-419" sz="2400">
                <a:solidFill>
                  <a:srgbClr val="FF0000"/>
                </a:solidFill>
              </a:rPr>
              <a:t>ELLOS SON LOS </a:t>
            </a:r>
            <a:r>
              <a:rPr lang="es-419" sz="2400" dirty="0">
                <a:solidFill>
                  <a:srgbClr val="FF0000"/>
                </a:solidFill>
              </a:rPr>
              <a:t>PROTAGONISTAS, HAZLES DISFRUTAR!!!!</a:t>
            </a:r>
          </a:p>
          <a:p>
            <a:pPr marL="0" lvl="0" indent="0">
              <a:buNone/>
            </a:pPr>
            <a:endParaRPr lang="es-419" dirty="0"/>
          </a:p>
          <a:p>
            <a:pPr marL="0" lvl="0" indent="0">
              <a:buNone/>
            </a:pPr>
            <a:endParaRPr lang="es-AR" dirty="0"/>
          </a:p>
        </p:txBody>
      </p:sp>
      <p:sp>
        <p:nvSpPr>
          <p:cNvPr id="14" name="Rectangle 13">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54345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6D0A0E-AC19-415C-B3AE-96786F30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5144679" y="634946"/>
            <a:ext cx="6405063" cy="1450757"/>
          </a:xfrm>
        </p:spPr>
        <p:txBody>
          <a:bodyPr>
            <a:normAutofit/>
          </a:bodyPr>
          <a:lstStyle/>
          <a:p>
            <a:r>
              <a:rPr lang="es-419" b="1" u="sng"/>
              <a:t>MEDIO AMBIENTE Y SOCIEDAD </a:t>
            </a:r>
            <a:endParaRPr lang="es-AR" b="1" u="sng"/>
          </a:p>
        </p:txBody>
      </p:sp>
      <p:pic>
        <p:nvPicPr>
          <p:cNvPr id="5" name="Imagen 4"/>
          <p:cNvPicPr>
            <a:picLocks noChangeAspect="1"/>
          </p:cNvPicPr>
          <p:nvPr/>
        </p:nvPicPr>
        <p:blipFill rotWithShape="1">
          <a:blip r:embed="rId2"/>
          <a:srcRect l="17274" r="7230" b="3"/>
          <a:stretch/>
        </p:blipFill>
        <p:spPr>
          <a:xfrm>
            <a:off x="633999" y="581098"/>
            <a:ext cx="4020297" cy="2476136"/>
          </a:xfrm>
          <a:prstGeom prst="rect">
            <a:avLst/>
          </a:prstGeom>
        </p:spPr>
      </p:pic>
      <p:cxnSp>
        <p:nvCxnSpPr>
          <p:cNvPr id="12" name="Straight Connector 11">
            <a:extLst>
              <a:ext uri="{FF2B5EF4-FFF2-40B4-BE49-F238E27FC236}">
                <a16:creationId xmlns:a16="http://schemas.microsoft.com/office/drawing/2014/main" id="{D4B6B151-91C6-4075-8FB3-43E838C2A9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rotWithShape="1">
          <a:blip r:embed="rId3"/>
          <a:srcRect t="25051" b="23046"/>
          <a:stretch/>
        </p:blipFill>
        <p:spPr>
          <a:xfrm>
            <a:off x="633999" y="3218101"/>
            <a:ext cx="4020296" cy="2476136"/>
          </a:xfrm>
          <a:prstGeom prst="rect">
            <a:avLst/>
          </a:prstGeom>
        </p:spPr>
      </p:pic>
      <p:sp>
        <p:nvSpPr>
          <p:cNvPr id="3" name="Marcador de contenido 2"/>
          <p:cNvSpPr>
            <a:spLocks noGrp="1"/>
          </p:cNvSpPr>
          <p:nvPr>
            <p:ph idx="1"/>
          </p:nvPr>
        </p:nvSpPr>
        <p:spPr>
          <a:xfrm>
            <a:off x="5144679" y="2198914"/>
            <a:ext cx="6405063" cy="3670180"/>
          </a:xfrm>
        </p:spPr>
        <p:txBody>
          <a:bodyPr>
            <a:normAutofit/>
          </a:bodyPr>
          <a:lstStyle/>
          <a:p>
            <a:r>
              <a:rPr lang="es-419"/>
              <a:t>La mencionada separación presupone un control y dominio desde los social o humano sobre lo natural. </a:t>
            </a:r>
          </a:p>
          <a:p>
            <a:endParaRPr lang="es-419"/>
          </a:p>
          <a:p>
            <a:r>
              <a:rPr lang="es-419"/>
              <a:t>La separación esta ligada con los procesos de dominación de unos seres humanos sobre el medio biofísico y sobre otros seres humanos.</a:t>
            </a:r>
            <a:r>
              <a:rPr lang="es-AR"/>
              <a:t> Este proceso se da a partir del desarrollo científico del mercantilización de la naturaleza, capitalismo, que transforma a los seres naturales en cosas  para permitir su control.</a:t>
            </a:r>
          </a:p>
          <a:p>
            <a:endParaRPr lang="es-419"/>
          </a:p>
        </p:txBody>
      </p:sp>
      <p:sp>
        <p:nvSpPr>
          <p:cNvPr id="14" name="Rectangle 13">
            <a:extLst>
              <a:ext uri="{FF2B5EF4-FFF2-40B4-BE49-F238E27FC236}">
                <a16:creationId xmlns:a16="http://schemas.microsoft.com/office/drawing/2014/main" id="{59743FD2-096E-4E3C-B8A6-CC50548F4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B9412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10A17A06-682A-4722-93B3-03636927A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4D593C"/>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26996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5181601" y="634946"/>
            <a:ext cx="6368142" cy="1450757"/>
          </a:xfrm>
        </p:spPr>
        <p:txBody>
          <a:bodyPr>
            <a:normAutofit/>
          </a:bodyPr>
          <a:lstStyle/>
          <a:p>
            <a:r>
              <a:rPr lang="es-419" sz="4200" b="1" u="sng"/>
              <a:t>EL CONCEPTO DE NATURALEZA EN OCCIDENTE</a:t>
            </a:r>
            <a:endParaRPr lang="es-AR" sz="4200" b="1" u="sng"/>
          </a:p>
        </p:txBody>
      </p:sp>
      <p:pic>
        <p:nvPicPr>
          <p:cNvPr id="4" name="Imagen 3" descr="A person with a beard&#10;&#10;Description automatically generated with medium confidence"/>
          <p:cNvPicPr>
            <a:picLocks noChangeAspect="1"/>
          </p:cNvPicPr>
          <p:nvPr/>
        </p:nvPicPr>
        <p:blipFill rotWithShape="1">
          <a:blip r:embed="rId2"/>
          <a:srcRect r="7555" b="1"/>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5181600" y="2198913"/>
            <a:ext cx="6607945" cy="4423825"/>
          </a:xfrm>
        </p:spPr>
        <p:txBody>
          <a:bodyPr>
            <a:noAutofit/>
          </a:bodyPr>
          <a:lstStyle/>
          <a:p>
            <a:pPr marL="0" indent="0">
              <a:lnSpc>
                <a:spcPct val="100000"/>
              </a:lnSpc>
              <a:buNone/>
            </a:pPr>
            <a:r>
              <a:rPr lang="es-419" sz="1800" dirty="0"/>
              <a:t>El Pensamiento Occidental se ha organizado a partir de dos ideas principales: </a:t>
            </a:r>
          </a:p>
          <a:p>
            <a:pPr marL="0" indent="0">
              <a:lnSpc>
                <a:spcPct val="100000"/>
              </a:lnSpc>
              <a:buNone/>
            </a:pPr>
            <a:r>
              <a:rPr lang="es-419" sz="1800" b="1" u="sng" dirty="0"/>
              <a:t>LA CIENCIA Y LA TECNOLOGIA</a:t>
            </a:r>
            <a:r>
              <a:rPr lang="es-419" sz="1800" b="1" dirty="0"/>
              <a:t>  </a:t>
            </a:r>
            <a:r>
              <a:rPr lang="es-419" sz="1800" dirty="0"/>
              <a:t>y luego se sumo la ECONOMIA INDUSTRIAL</a:t>
            </a:r>
          </a:p>
          <a:p>
            <a:pPr marL="0" indent="0">
              <a:lnSpc>
                <a:spcPct val="100000"/>
              </a:lnSpc>
              <a:buNone/>
            </a:pPr>
            <a:r>
              <a:rPr lang="es-419" sz="1800" dirty="0"/>
              <a:t>Esta organización de la realidad hundo sus raíces en la Grecia clásica, y en el cristianismo.</a:t>
            </a:r>
          </a:p>
          <a:p>
            <a:pPr marL="0" indent="0">
              <a:lnSpc>
                <a:spcPct val="100000"/>
              </a:lnSpc>
              <a:buNone/>
            </a:pPr>
            <a:r>
              <a:rPr lang="es-419" sz="1800" b="1" u="sng" dirty="0"/>
              <a:t>Grecia:</a:t>
            </a:r>
            <a:r>
              <a:rPr lang="es-419" sz="1800" dirty="0"/>
              <a:t> </a:t>
            </a:r>
          </a:p>
          <a:p>
            <a:pPr marL="0" indent="0">
              <a:lnSpc>
                <a:spcPct val="100000"/>
              </a:lnSpc>
              <a:buNone/>
            </a:pPr>
            <a:r>
              <a:rPr lang="es-419" sz="1800" dirty="0"/>
              <a:t>la identificación de la Naturaleza como fuente de armonía, y de moralidad. No actuar en consonancia con la Naturaleza suponía ir en contra del Orden Perfecto.</a:t>
            </a:r>
          </a:p>
          <a:p>
            <a:pPr marL="0" indent="0">
              <a:lnSpc>
                <a:spcPct val="100000"/>
              </a:lnSpc>
              <a:buNone/>
            </a:pPr>
            <a:r>
              <a:rPr lang="es-419" sz="1800" dirty="0"/>
              <a:t>Para Sócrates y Aristóteles, disponer de la Naturaleza de acuerdo a un Orden Natural, que va de lo inanimado a lo racional. (base para el Renacimiento).</a:t>
            </a:r>
            <a:endParaRPr lang="es-AR" sz="1800" dirty="0"/>
          </a:p>
        </p:txBody>
      </p:sp>
    </p:spTree>
    <p:extLst>
      <p:ext uri="{BB962C8B-B14F-4D97-AF65-F5344CB8AC3E}">
        <p14:creationId xmlns:p14="http://schemas.microsoft.com/office/powerpoint/2010/main" val="1078361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FA1587-847B-4378-9F15-6F06D1A5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A263CA-F6D1-4477-B431-88F054CE2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rgbClr val="1D552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1097280" y="516835"/>
            <a:ext cx="5977937" cy="1666501"/>
          </a:xfrm>
        </p:spPr>
        <p:txBody>
          <a:bodyPr>
            <a:normAutofit/>
          </a:bodyPr>
          <a:lstStyle/>
          <a:p>
            <a:r>
              <a:rPr lang="es-419" sz="4000" b="1" u="sng">
                <a:solidFill>
                  <a:srgbClr val="FFFFFF"/>
                </a:solidFill>
              </a:rPr>
              <a:t>EL CONCEPTO DE NATURALEZA EN OCCIDENTE</a:t>
            </a:r>
            <a:endParaRPr lang="es-AR" sz="4000" b="1">
              <a:solidFill>
                <a:srgbClr val="FFFFFF"/>
              </a:solidFill>
            </a:endParaRPr>
          </a:p>
        </p:txBody>
      </p:sp>
      <p:sp>
        <p:nvSpPr>
          <p:cNvPr id="3" name="Marcador de contenido 2"/>
          <p:cNvSpPr>
            <a:spLocks noGrp="1"/>
          </p:cNvSpPr>
          <p:nvPr>
            <p:ph idx="1"/>
          </p:nvPr>
        </p:nvSpPr>
        <p:spPr>
          <a:xfrm>
            <a:off x="517236" y="2236304"/>
            <a:ext cx="6557981" cy="4104861"/>
          </a:xfrm>
        </p:spPr>
        <p:txBody>
          <a:bodyPr>
            <a:normAutofit/>
          </a:bodyPr>
          <a:lstStyle/>
          <a:p>
            <a:pPr marL="0" indent="0">
              <a:buNone/>
            </a:pPr>
            <a:r>
              <a:rPr lang="es-419" sz="1800" b="1" u="sng" dirty="0">
                <a:solidFill>
                  <a:srgbClr val="FFFFFF"/>
                </a:solidFill>
              </a:rPr>
              <a:t>HUMANISMO</a:t>
            </a:r>
          </a:p>
          <a:p>
            <a:r>
              <a:rPr lang="es-419" sz="1800" dirty="0">
                <a:solidFill>
                  <a:srgbClr val="FFFFFF"/>
                </a:solidFill>
              </a:rPr>
              <a:t>Con la irrupción del Humanismo, surge una ruptura con la filosofía tradicional medieval, LA RESPONSABILIDAD INDIVIDUAL  paso a considerarse el eje moral, frente al cristianismo de obediencia a la autoridad superior.</a:t>
            </a:r>
          </a:p>
          <a:p>
            <a:r>
              <a:rPr lang="es-419" sz="1800" dirty="0">
                <a:solidFill>
                  <a:srgbClr val="FFFFFF"/>
                </a:solidFill>
              </a:rPr>
              <a:t>René Descartes, su nueva visión de la naturaleza como un conjunto de elementos simples ordenado que pueden ser explicado por el hombre si este hace uso del método adecuado.</a:t>
            </a:r>
          </a:p>
          <a:p>
            <a:r>
              <a:rPr lang="es-419" sz="1800" dirty="0">
                <a:solidFill>
                  <a:srgbClr val="FFFFFF"/>
                </a:solidFill>
              </a:rPr>
              <a:t>Los animales y las plantas considerados como máquinas se diferenciaban del hombre  (y se situaban por debajo de él) en que no poseían un alma racional. La Naturaleza se convierte en un objeto carente de sustancia y potencias, lo que la invalida para poseer derechos.</a:t>
            </a:r>
            <a:endParaRPr lang="es-AR" sz="1800" dirty="0">
              <a:solidFill>
                <a:srgbClr val="FFFFFF"/>
              </a:solidFill>
            </a:endParaRPr>
          </a:p>
        </p:txBody>
      </p:sp>
      <p:sp>
        <p:nvSpPr>
          <p:cNvPr id="14" name="Rectangle 13">
            <a:extLst>
              <a:ext uri="{FF2B5EF4-FFF2-40B4-BE49-F238E27FC236}">
                <a16:creationId xmlns:a16="http://schemas.microsoft.com/office/drawing/2014/main" id="{717AC9CB-BE1A-4BAE-800D-F529E33960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rgbClr val="B08F5A"/>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n 3"/>
          <p:cNvPicPr>
            <a:picLocks noChangeAspect="1"/>
          </p:cNvPicPr>
          <p:nvPr/>
        </p:nvPicPr>
        <p:blipFill rotWithShape="1">
          <a:blip r:embed="rId2"/>
          <a:srcRect r="32330" b="-3"/>
          <a:stretch/>
        </p:blipFill>
        <p:spPr>
          <a:xfrm>
            <a:off x="8251982" y="630203"/>
            <a:ext cx="3294253" cy="2726208"/>
          </a:xfrm>
          <a:prstGeom prst="rect">
            <a:avLst/>
          </a:prstGeom>
        </p:spPr>
      </p:pic>
      <p:pic>
        <p:nvPicPr>
          <p:cNvPr id="5" name="Imagen 4"/>
          <p:cNvPicPr>
            <a:picLocks noChangeAspect="1"/>
          </p:cNvPicPr>
          <p:nvPr/>
        </p:nvPicPr>
        <p:blipFill rotWithShape="1">
          <a:blip r:embed="rId3"/>
          <a:srcRect l="8086" r="23871" b="-3"/>
          <a:stretch/>
        </p:blipFill>
        <p:spPr>
          <a:xfrm>
            <a:off x="8239318" y="3517277"/>
            <a:ext cx="3306917" cy="2721674"/>
          </a:xfrm>
          <a:prstGeom prst="rect">
            <a:avLst/>
          </a:prstGeom>
        </p:spPr>
      </p:pic>
    </p:spTree>
    <p:extLst>
      <p:ext uri="{BB962C8B-B14F-4D97-AF65-F5344CB8AC3E}">
        <p14:creationId xmlns:p14="http://schemas.microsoft.com/office/powerpoint/2010/main" val="482186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492370" y="516835"/>
            <a:ext cx="3084844" cy="5772840"/>
          </a:xfrm>
        </p:spPr>
        <p:txBody>
          <a:bodyPr anchor="ctr">
            <a:normAutofit/>
          </a:bodyPr>
          <a:lstStyle/>
          <a:p>
            <a:r>
              <a:rPr lang="es-419" sz="3600" b="1" u="sng">
                <a:solidFill>
                  <a:srgbClr val="FFFFFF"/>
                </a:solidFill>
              </a:rPr>
              <a:t>EL CONCEPTO DE NATURALEZA EN OCCIDENTE</a:t>
            </a:r>
            <a:endParaRPr lang="es-AR" sz="3600" b="1">
              <a:solidFill>
                <a:srgbClr val="FFFFFF"/>
              </a:solidFill>
            </a:endParaRPr>
          </a:p>
        </p:txBody>
      </p:sp>
      <p:sp>
        <p:nvSpPr>
          <p:cNvPr id="13"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Marcador de contenido 2">
            <a:extLst>
              <a:ext uri="{FF2B5EF4-FFF2-40B4-BE49-F238E27FC236}">
                <a16:creationId xmlns:a16="http://schemas.microsoft.com/office/drawing/2014/main" id="{0ACE62B0-4788-4710-BCB6-5F844AF0AA92}"/>
              </a:ext>
            </a:extLst>
          </p:cNvPr>
          <p:cNvGraphicFramePr>
            <a:graphicFrameLocks noGrp="1"/>
          </p:cNvGraphicFramePr>
          <p:nvPr>
            <p:ph idx="1"/>
            <p:extLst>
              <p:ext uri="{D42A27DB-BD31-4B8C-83A1-F6EECF244321}">
                <p14:modId xmlns:p14="http://schemas.microsoft.com/office/powerpoint/2010/main" val="358396184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864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837155-5FB8-4A96-864C-066D5C655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5918EE-77B5-4057-BB22-B9CE13905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rgbClr val="5D735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740230" y="516835"/>
            <a:ext cx="6334988" cy="1148679"/>
          </a:xfrm>
        </p:spPr>
        <p:txBody>
          <a:bodyPr>
            <a:normAutofit/>
          </a:bodyPr>
          <a:lstStyle/>
          <a:p>
            <a:pPr algn="ctr"/>
            <a:r>
              <a:rPr lang="es-419" sz="4000" b="1" u="sng" dirty="0">
                <a:solidFill>
                  <a:srgbClr val="FFFFFF"/>
                </a:solidFill>
              </a:rPr>
              <a:t>EL CONCEPTO DE NATURALEZA EN OCCIDENTE</a:t>
            </a:r>
            <a:endParaRPr lang="es-AR" sz="4000" b="1" dirty="0">
              <a:solidFill>
                <a:srgbClr val="FFFFFF"/>
              </a:solidFill>
            </a:endParaRPr>
          </a:p>
        </p:txBody>
      </p:sp>
      <p:sp>
        <p:nvSpPr>
          <p:cNvPr id="3" name="Marcador de contenido 2"/>
          <p:cNvSpPr>
            <a:spLocks noGrp="1"/>
          </p:cNvSpPr>
          <p:nvPr>
            <p:ph idx="1"/>
          </p:nvPr>
        </p:nvSpPr>
        <p:spPr>
          <a:xfrm>
            <a:off x="413658" y="2236304"/>
            <a:ext cx="6661560" cy="3652667"/>
          </a:xfrm>
        </p:spPr>
        <p:txBody>
          <a:bodyPr>
            <a:normAutofit/>
          </a:bodyPr>
          <a:lstStyle/>
          <a:p>
            <a:r>
              <a:rPr lang="es-419" b="1" u="sng" dirty="0">
                <a:solidFill>
                  <a:srgbClr val="FFFFFF"/>
                </a:solidFill>
              </a:rPr>
              <a:t>ADAM SMITH</a:t>
            </a:r>
            <a:r>
              <a:rPr lang="es-419" dirty="0">
                <a:solidFill>
                  <a:srgbClr val="FFFFFF"/>
                </a:solidFill>
              </a:rPr>
              <a:t> desde la economía clásica, como </a:t>
            </a:r>
            <a:r>
              <a:rPr lang="es-419" b="1" u="sng" dirty="0">
                <a:solidFill>
                  <a:srgbClr val="FFFFFF"/>
                </a:solidFill>
              </a:rPr>
              <a:t>MAX y ENGELS </a:t>
            </a:r>
            <a:r>
              <a:rPr lang="es-419" dirty="0">
                <a:solidFill>
                  <a:srgbClr val="FFFFFF"/>
                </a:solidFill>
              </a:rPr>
              <a:t>desde el marxismo, asumieron la superioridad humana, a la que además aludieron la creencia en la inevitabilidad del progreso y en la infinitud de los recursos naturales.</a:t>
            </a:r>
          </a:p>
          <a:p>
            <a:r>
              <a:rPr lang="es-419" dirty="0">
                <a:solidFill>
                  <a:srgbClr val="FFFFFF"/>
                </a:solidFill>
              </a:rPr>
              <a:t>Del otro lado encontramos a </a:t>
            </a:r>
            <a:r>
              <a:rPr lang="es-419" b="1" u="sng" dirty="0">
                <a:solidFill>
                  <a:srgbClr val="FFFFFF"/>
                </a:solidFill>
              </a:rPr>
              <a:t>ROSSEAU</a:t>
            </a:r>
            <a:r>
              <a:rPr lang="es-419" dirty="0">
                <a:solidFill>
                  <a:srgbClr val="FFFFFF"/>
                </a:solidFill>
              </a:rPr>
              <a:t>, que busca la felicidad a través del reencuentro con la naturaleza y el abandono de la modernidad.</a:t>
            </a:r>
          </a:p>
          <a:p>
            <a:r>
              <a:rPr lang="es-419" dirty="0">
                <a:solidFill>
                  <a:srgbClr val="FFFFFF"/>
                </a:solidFill>
              </a:rPr>
              <a:t>Pero esta idea se pierde frente a la idea de una relación HOMBRE-NATURALEZA basada en el dominio y la explotación.</a:t>
            </a:r>
            <a:endParaRPr lang="es-AR" dirty="0">
              <a:solidFill>
                <a:srgbClr val="FFFFFF"/>
              </a:solidFill>
            </a:endParaRPr>
          </a:p>
        </p:txBody>
      </p:sp>
      <p:sp>
        <p:nvSpPr>
          <p:cNvPr id="14" name="Rectangle 13">
            <a:extLst>
              <a:ext uri="{FF2B5EF4-FFF2-40B4-BE49-F238E27FC236}">
                <a16:creationId xmlns:a16="http://schemas.microsoft.com/office/drawing/2014/main" id="{9DC7B070-A583-45C7-AF93-0E8F020E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rgbClr val="73ECFC"/>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n 3"/>
          <p:cNvPicPr>
            <a:picLocks noChangeAspect="1"/>
          </p:cNvPicPr>
          <p:nvPr/>
        </p:nvPicPr>
        <p:blipFill>
          <a:blip r:embed="rId2"/>
          <a:stretch>
            <a:fillRect/>
          </a:stretch>
        </p:blipFill>
        <p:spPr>
          <a:xfrm>
            <a:off x="8402242" y="630203"/>
            <a:ext cx="2993733" cy="2726208"/>
          </a:xfrm>
          <a:prstGeom prst="rect">
            <a:avLst/>
          </a:prstGeom>
        </p:spPr>
      </p:pic>
      <p:pic>
        <p:nvPicPr>
          <p:cNvPr id="5" name="Imagen 4"/>
          <p:cNvPicPr>
            <a:picLocks noChangeAspect="1"/>
          </p:cNvPicPr>
          <p:nvPr/>
        </p:nvPicPr>
        <p:blipFill>
          <a:blip r:embed="rId3"/>
          <a:stretch>
            <a:fillRect/>
          </a:stretch>
        </p:blipFill>
        <p:spPr>
          <a:xfrm>
            <a:off x="8239318" y="3952177"/>
            <a:ext cx="3306917" cy="1851873"/>
          </a:xfrm>
          <a:prstGeom prst="rect">
            <a:avLst/>
          </a:prstGeom>
        </p:spPr>
      </p:pic>
    </p:spTree>
    <p:extLst>
      <p:ext uri="{BB962C8B-B14F-4D97-AF65-F5344CB8AC3E}">
        <p14:creationId xmlns:p14="http://schemas.microsoft.com/office/powerpoint/2010/main" val="1792919096"/>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otalTime>267</TotalTime>
  <Words>4061</Words>
  <Application>Microsoft Office PowerPoint</Application>
  <PresentationFormat>Widescreen</PresentationFormat>
  <Paragraphs>272</Paragraphs>
  <Slides>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Calibri</vt:lpstr>
      <vt:lpstr>Calibri Light</vt:lpstr>
      <vt:lpstr>Courier New</vt:lpstr>
      <vt:lpstr>Wingdings</vt:lpstr>
      <vt:lpstr>Retrospect</vt:lpstr>
      <vt:lpstr>MEDIDAS NO ESTRUCTURALES</vt:lpstr>
      <vt:lpstr> MEDIO AMBIENTE Y SOCIEDAD </vt:lpstr>
      <vt:lpstr>MEDIO AMBIENTE Y SOCIEDAD</vt:lpstr>
      <vt:lpstr>MEDIO AMBIENTE Y SOCIEDAD</vt:lpstr>
      <vt:lpstr>MEDIO AMBIENTE Y SOCIEDAD </vt:lpstr>
      <vt:lpstr>EL CONCEPTO DE NATURALEZA EN OCCIDENTE</vt:lpstr>
      <vt:lpstr>EL CONCEPTO DE NATURALEZA EN OCCIDENTE</vt:lpstr>
      <vt:lpstr>EL CONCEPTO DE NATURALEZA EN OCCIDENTE</vt:lpstr>
      <vt:lpstr>EL CONCEPTO DE NATURALEZA EN OCCIDENTE</vt:lpstr>
      <vt:lpstr>EL CONCEPTO DE NATURALEZA EN OCCIDENTE</vt:lpstr>
      <vt:lpstr>EL CONCEPTO DE NATURALEZA EN OCCIDENTE</vt:lpstr>
      <vt:lpstr>ANTROPOCENTRISMO VS  BIOCENTRISMO</vt:lpstr>
      <vt:lpstr>ANTROPOCENTRISMO VS BIOCENTRISMO</vt:lpstr>
      <vt:lpstr>ANTROPOCENTRISMO VS BIOCENTRISMO</vt:lpstr>
      <vt:lpstr>BIOCENTRISMO FUERTE</vt:lpstr>
      <vt:lpstr>BIOCENTRISMO FUERTE</vt:lpstr>
      <vt:lpstr>BIOCENTRISMO DEBIL</vt:lpstr>
      <vt:lpstr>MEDIDAS NO ESTRUCTURALES </vt:lpstr>
      <vt:lpstr>MEDIDAS NO ESTRUCTURALES </vt:lpstr>
      <vt:lpstr>MEDIDAS NO ESTRUCTURALES </vt:lpstr>
      <vt:lpstr>PowerPoint Presentation</vt:lpstr>
      <vt:lpstr>PowerPoint Presentation</vt:lpstr>
      <vt:lpstr>MEDIDAS NO ESTRUCTURALES </vt:lpstr>
      <vt:lpstr>MEDIDAS NO ESTRUCTURALES </vt:lpstr>
      <vt:lpstr>MEDIDAS NO ESTRUCTURALES </vt:lpstr>
      <vt:lpstr>LA COMUNICACIÓN </vt:lpstr>
      <vt:lpstr>La Comunicación</vt:lpstr>
      <vt:lpstr> LA COMUNICACIÓN </vt:lpstr>
      <vt:lpstr>Elementos del proceso de comunicación</vt:lpstr>
      <vt:lpstr>PowerPoint Presentation</vt:lpstr>
      <vt:lpstr>LA COMUNICACIÓN </vt:lpstr>
      <vt:lpstr>LA COMUNICACIÓN  </vt:lpstr>
      <vt:lpstr>LA COMUNICACIÓN </vt:lpstr>
      <vt:lpstr>LA COMUNICACIÓN </vt:lpstr>
      <vt:lpstr>LA COMUNICACIÓN </vt:lpstr>
      <vt:lpstr>LA COMUNICACIÓN </vt:lpstr>
      <vt:lpstr>LA COMUNICACIÓN </vt:lpstr>
      <vt:lpstr>LA COMUNICACIÓN </vt:lpstr>
      <vt:lpstr>LA COMUNICACIÓN </vt:lpstr>
      <vt:lpstr>LA COMUNICACIÓN </vt:lpstr>
      <vt:lpstr>LA COMUNICACIÓN </vt:lpstr>
      <vt:lpstr>PowerPoint Presentation</vt:lpstr>
      <vt:lpstr>LA COMUNICACIÓN </vt:lpstr>
      <vt:lpstr>LA COMUNICACIÓN </vt:lpstr>
      <vt:lpstr>LA COMUNICACIÓN </vt:lpstr>
      <vt:lpstr>LA COMUNICACIÓN </vt:lpstr>
      <vt:lpstr>LA COMUNICACIÓN </vt:lpstr>
      <vt:lpstr>LA COMUNICACIÓN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MEDIDAS NO ESTRUCTURALES</dc:title>
  <dc:creator>Teresa Reyna</dc:creator>
  <cp:lastModifiedBy>Teresa Reyna</cp:lastModifiedBy>
  <cp:revision>14</cp:revision>
  <dcterms:created xsi:type="dcterms:W3CDTF">2020-08-18T20:33:30Z</dcterms:created>
  <dcterms:modified xsi:type="dcterms:W3CDTF">2022-04-07T16:19:17Z</dcterms:modified>
</cp:coreProperties>
</file>