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tags/tag34.xml" ContentType="application/vnd.openxmlformats-officedocument.presentationml.tags+xml"/>
  <Override PartName="/ppt/notesSlides/notesSlide44.xml" ContentType="application/vnd.openxmlformats-officedocument.presentationml.notesSlide+xml"/>
  <Override PartName="/ppt/tags/tag35.xml" ContentType="application/vnd.openxmlformats-officedocument.presentationml.tags+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8.xml" ContentType="application/vnd.openxmlformats-officedocument.presentationml.tags+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9.xml" ContentType="application/vnd.openxmlformats-officedocument.presentationml.tags+xml"/>
  <Override PartName="/ppt/notesSlides/notesSlide49.xml" ContentType="application/vnd.openxmlformats-officedocument.presentationml.notesSlide+xml"/>
  <Override PartName="/ppt/tags/tag40.xml" ContentType="application/vnd.openxmlformats-officedocument.presentationml.tags+xml"/>
  <Override PartName="/ppt/notesSlides/notesSlide50.xml" ContentType="application/vnd.openxmlformats-officedocument.presentationml.notesSlide+xml"/>
  <Override PartName="/ppt/tags/tag41.xml" ContentType="application/vnd.openxmlformats-officedocument.presentationml.tags+xml"/>
  <Override PartName="/ppt/notesSlides/notesSlide51.xml" ContentType="application/vnd.openxmlformats-officedocument.presentationml.notesSlide+xml"/>
  <Override PartName="/ppt/tags/tag42.xml" ContentType="application/vnd.openxmlformats-officedocument.presentationml.tags+xml"/>
  <Override PartName="/ppt/notesSlides/notesSlide52.xml" ContentType="application/vnd.openxmlformats-officedocument.presentationml.notesSlide+xml"/>
  <Override PartName="/ppt/tags/tag43.xml" ContentType="application/vnd.openxmlformats-officedocument.presentationml.tags+xml"/>
  <Override PartName="/ppt/notesSlides/notesSlide53.xml" ContentType="application/vnd.openxmlformats-officedocument.presentationml.notesSlide+xml"/>
  <Override PartName="/ppt/tags/tag44.xml" ContentType="application/vnd.openxmlformats-officedocument.presentationml.tags+xml"/>
  <Override PartName="/ppt/notesSlides/notesSlide54.xml" ContentType="application/vnd.openxmlformats-officedocument.presentationml.notesSlide+xml"/>
  <Override PartName="/ppt/tags/tag45.xml" ContentType="application/vnd.openxmlformats-officedocument.presentationml.tags+xml"/>
  <Override PartName="/ppt/notesSlides/notesSlide55.xml" ContentType="application/vnd.openxmlformats-officedocument.presentationml.notesSlide+xml"/>
  <Override PartName="/ppt/tags/tag46.xml" ContentType="application/vnd.openxmlformats-officedocument.presentationml.tags+xml"/>
  <Override PartName="/ppt/notesSlides/notesSlide56.xml" ContentType="application/vnd.openxmlformats-officedocument.presentationml.notesSlide+xml"/>
  <Override PartName="/ppt/tags/tag47.xml" ContentType="application/vnd.openxmlformats-officedocument.presentationml.tags+xml"/>
  <Override PartName="/ppt/notesSlides/notesSlide57.xml" ContentType="application/vnd.openxmlformats-officedocument.presentationml.notesSlide+xml"/>
  <Override PartName="/ppt/tags/tag48.xml" ContentType="application/vnd.openxmlformats-officedocument.presentationml.tags+xml"/>
  <Override PartName="/ppt/notesSlides/notesSlide58.xml" ContentType="application/vnd.openxmlformats-officedocument.presentationml.notesSlide+xml"/>
  <Override PartName="/ppt/tags/tag49.xml" ContentType="application/vnd.openxmlformats-officedocument.presentationml.tags+xml"/>
  <Override PartName="/ppt/notesSlides/notesSlide59.xml" ContentType="application/vnd.openxmlformats-officedocument.presentationml.notesSlide+xml"/>
  <Override PartName="/ppt/tags/tag50.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257" r:id="rId2"/>
    <p:sldId id="576" r:id="rId3"/>
    <p:sldId id="538" r:id="rId4"/>
    <p:sldId id="324" r:id="rId5"/>
    <p:sldId id="290" r:id="rId6"/>
    <p:sldId id="326" r:id="rId7"/>
    <p:sldId id="327" r:id="rId8"/>
    <p:sldId id="328" r:id="rId9"/>
    <p:sldId id="329" r:id="rId10"/>
    <p:sldId id="291" r:id="rId11"/>
    <p:sldId id="298" r:id="rId12"/>
    <p:sldId id="299" r:id="rId13"/>
    <p:sldId id="301" r:id="rId14"/>
    <p:sldId id="596" r:id="rId15"/>
    <p:sldId id="597" r:id="rId16"/>
    <p:sldId id="598" r:id="rId17"/>
    <p:sldId id="601" r:id="rId18"/>
    <p:sldId id="602" r:id="rId19"/>
    <p:sldId id="594" r:id="rId20"/>
    <p:sldId id="592" r:id="rId21"/>
    <p:sldId id="537" r:id="rId22"/>
    <p:sldId id="525" r:id="rId23"/>
    <p:sldId id="539" r:id="rId24"/>
    <p:sldId id="560" r:id="rId25"/>
    <p:sldId id="571" r:id="rId26"/>
    <p:sldId id="572" r:id="rId27"/>
    <p:sldId id="573" r:id="rId28"/>
    <p:sldId id="574" r:id="rId29"/>
    <p:sldId id="575" r:id="rId30"/>
    <p:sldId id="577" r:id="rId31"/>
    <p:sldId id="578" r:id="rId32"/>
    <p:sldId id="579" r:id="rId33"/>
    <p:sldId id="570" r:id="rId34"/>
    <p:sldId id="580" r:id="rId35"/>
    <p:sldId id="582" r:id="rId36"/>
    <p:sldId id="583" r:id="rId37"/>
    <p:sldId id="584" r:id="rId38"/>
    <p:sldId id="586" r:id="rId39"/>
    <p:sldId id="587" r:id="rId40"/>
    <p:sldId id="288" r:id="rId41"/>
    <p:sldId id="322" r:id="rId42"/>
    <p:sldId id="593" r:id="rId43"/>
    <p:sldId id="568" r:id="rId44"/>
    <p:sldId id="569" r:id="rId45"/>
    <p:sldId id="540" r:id="rId46"/>
    <p:sldId id="588" r:id="rId47"/>
    <p:sldId id="589" r:id="rId48"/>
    <p:sldId id="590" r:id="rId49"/>
    <p:sldId id="591" r:id="rId50"/>
    <p:sldId id="542" r:id="rId51"/>
    <p:sldId id="543" r:id="rId52"/>
    <p:sldId id="599" r:id="rId53"/>
    <p:sldId id="600" r:id="rId54"/>
    <p:sldId id="544" r:id="rId55"/>
    <p:sldId id="545" r:id="rId56"/>
    <p:sldId id="546" r:id="rId57"/>
    <p:sldId id="547" r:id="rId58"/>
    <p:sldId id="548" r:id="rId59"/>
    <p:sldId id="549" r:id="rId60"/>
    <p:sldId id="550" r:id="rId61"/>
    <p:sldId id="551" r:id="rId62"/>
    <p:sldId id="553" r:id="rId63"/>
    <p:sldId id="554" r:id="rId64"/>
    <p:sldId id="555" r:id="rId65"/>
    <p:sldId id="556" r:id="rId66"/>
    <p:sldId id="557" r:id="rId67"/>
    <p:sldId id="558" r:id="rId68"/>
    <p:sldId id="559"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456"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D50EA-E8EB-4184-AD6D-92FB555C1B8E}"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s-ES"/>
        </a:p>
      </dgm:t>
    </dgm:pt>
    <dgm:pt modelId="{C22A6ABA-213C-447A-AA33-45EA3527E9D8}">
      <dgm:prSet/>
      <dgm:spPr/>
      <dgm:t>
        <a:bodyPr/>
        <a:lstStyle/>
        <a:p>
          <a:r>
            <a:rPr lang="es-ES_tradnl" b="1" baseline="0" dirty="0"/>
            <a:t>Atmósfera</a:t>
          </a:r>
          <a:endParaRPr lang="es-ES" dirty="0"/>
        </a:p>
      </dgm:t>
    </dgm:pt>
    <dgm:pt modelId="{D68086B0-54C4-4DFC-AAF5-CAE159A09725}" type="parTrans" cxnId="{15FF0DD3-C496-4A87-B98A-9C4711400852}">
      <dgm:prSet/>
      <dgm:spPr/>
      <dgm:t>
        <a:bodyPr/>
        <a:lstStyle/>
        <a:p>
          <a:endParaRPr lang="es-ES"/>
        </a:p>
      </dgm:t>
    </dgm:pt>
    <dgm:pt modelId="{EDB406F9-5355-4537-9808-BEEB09B02EB0}" type="sibTrans" cxnId="{15FF0DD3-C496-4A87-B98A-9C4711400852}">
      <dgm:prSet/>
      <dgm:spPr/>
      <dgm:t>
        <a:bodyPr/>
        <a:lstStyle/>
        <a:p>
          <a:endParaRPr lang="es-ES"/>
        </a:p>
      </dgm:t>
    </dgm:pt>
    <dgm:pt modelId="{C11EFDBB-994A-4B4A-862A-EFE8ACAC0CC5}">
      <dgm:prSet/>
      <dgm:spPr/>
      <dgm:t>
        <a:bodyPr/>
        <a:lstStyle/>
        <a:p>
          <a:r>
            <a:rPr lang="es-ES_tradnl" b="1" baseline="0"/>
            <a:t>Tierra</a:t>
          </a:r>
          <a:endParaRPr lang="es-ES"/>
        </a:p>
      </dgm:t>
    </dgm:pt>
    <dgm:pt modelId="{DB60ECF5-64B9-43F5-936F-8463817607C9}" type="parTrans" cxnId="{3D91B926-523A-47C9-A7BB-1EF3569A8730}">
      <dgm:prSet/>
      <dgm:spPr/>
      <dgm:t>
        <a:bodyPr/>
        <a:lstStyle/>
        <a:p>
          <a:endParaRPr lang="es-ES"/>
        </a:p>
      </dgm:t>
    </dgm:pt>
    <dgm:pt modelId="{5DC87663-B974-447A-87F5-1FEFA3A14E72}" type="sibTrans" cxnId="{3D91B926-523A-47C9-A7BB-1EF3569A8730}">
      <dgm:prSet/>
      <dgm:spPr/>
      <dgm:t>
        <a:bodyPr/>
        <a:lstStyle/>
        <a:p>
          <a:endParaRPr lang="es-ES"/>
        </a:p>
      </dgm:t>
    </dgm:pt>
    <dgm:pt modelId="{DF1FB5F6-0CA0-4196-BE52-FF03B7F831CC}">
      <dgm:prSet/>
      <dgm:spPr/>
      <dgm:t>
        <a:bodyPr/>
        <a:lstStyle/>
        <a:p>
          <a:r>
            <a:rPr lang="es-ES_tradnl" b="1" baseline="0"/>
            <a:t>Océanos, mares y costas</a:t>
          </a:r>
          <a:endParaRPr lang="es-ES"/>
        </a:p>
      </dgm:t>
    </dgm:pt>
    <dgm:pt modelId="{87408A45-8329-4942-BDA1-30B5780369D1}" type="parTrans" cxnId="{5D1A21B7-2445-41AA-B0A8-E9FA2735BC65}">
      <dgm:prSet/>
      <dgm:spPr/>
      <dgm:t>
        <a:bodyPr/>
        <a:lstStyle/>
        <a:p>
          <a:endParaRPr lang="es-ES"/>
        </a:p>
      </dgm:t>
    </dgm:pt>
    <dgm:pt modelId="{0610E57F-261A-4D4E-A4D9-2902ED393B1F}" type="sibTrans" cxnId="{5D1A21B7-2445-41AA-B0A8-E9FA2735BC65}">
      <dgm:prSet/>
      <dgm:spPr/>
      <dgm:t>
        <a:bodyPr/>
        <a:lstStyle/>
        <a:p>
          <a:endParaRPr lang="es-ES"/>
        </a:p>
      </dgm:t>
    </dgm:pt>
    <dgm:pt modelId="{7E7768A8-2CD7-41C7-A4BD-315464045D3D}" type="pres">
      <dgm:prSet presAssocID="{FFED50EA-E8EB-4184-AD6D-92FB555C1B8E}" presName="Name0" presStyleCnt="0">
        <dgm:presLayoutVars>
          <dgm:chPref val="3"/>
          <dgm:dir/>
          <dgm:animLvl val="lvl"/>
          <dgm:resizeHandles/>
        </dgm:presLayoutVars>
      </dgm:prSet>
      <dgm:spPr/>
    </dgm:pt>
    <dgm:pt modelId="{880A3C85-D078-48B4-AF69-80EA9EB842F9}" type="pres">
      <dgm:prSet presAssocID="{C22A6ABA-213C-447A-AA33-45EA3527E9D8}" presName="horFlow" presStyleCnt="0"/>
      <dgm:spPr/>
    </dgm:pt>
    <dgm:pt modelId="{B6798D0F-244C-41AC-B78A-23C34D80A0CA}" type="pres">
      <dgm:prSet presAssocID="{C22A6ABA-213C-447A-AA33-45EA3527E9D8}" presName="bigChev" presStyleLbl="node1" presStyleIdx="0" presStyleCnt="3"/>
      <dgm:spPr/>
    </dgm:pt>
    <dgm:pt modelId="{6B81451F-782E-4B30-AB1D-9C84687631A5}" type="pres">
      <dgm:prSet presAssocID="{C22A6ABA-213C-447A-AA33-45EA3527E9D8}" presName="vSp" presStyleCnt="0"/>
      <dgm:spPr/>
    </dgm:pt>
    <dgm:pt modelId="{3C64A2DF-7AB3-4DB6-8350-29A576D46D3C}" type="pres">
      <dgm:prSet presAssocID="{C11EFDBB-994A-4B4A-862A-EFE8ACAC0CC5}" presName="horFlow" presStyleCnt="0"/>
      <dgm:spPr/>
    </dgm:pt>
    <dgm:pt modelId="{09807534-A283-4374-979E-6BD01B3163EE}" type="pres">
      <dgm:prSet presAssocID="{C11EFDBB-994A-4B4A-862A-EFE8ACAC0CC5}" presName="bigChev" presStyleLbl="node1" presStyleIdx="1" presStyleCnt="3"/>
      <dgm:spPr/>
    </dgm:pt>
    <dgm:pt modelId="{9B5B433D-BFC2-478A-852E-3DFB5968941C}" type="pres">
      <dgm:prSet presAssocID="{C11EFDBB-994A-4B4A-862A-EFE8ACAC0CC5}" presName="vSp" presStyleCnt="0"/>
      <dgm:spPr/>
    </dgm:pt>
    <dgm:pt modelId="{C9B561D3-24F6-4350-95F3-A2B4567E08EA}" type="pres">
      <dgm:prSet presAssocID="{DF1FB5F6-0CA0-4196-BE52-FF03B7F831CC}" presName="horFlow" presStyleCnt="0"/>
      <dgm:spPr/>
    </dgm:pt>
    <dgm:pt modelId="{4668E247-D923-4EC4-9B8F-0EDD263D3ACC}" type="pres">
      <dgm:prSet presAssocID="{DF1FB5F6-0CA0-4196-BE52-FF03B7F831CC}" presName="bigChev" presStyleLbl="node1" presStyleIdx="2" presStyleCnt="3"/>
      <dgm:spPr/>
    </dgm:pt>
  </dgm:ptLst>
  <dgm:cxnLst>
    <dgm:cxn modelId="{3D91B926-523A-47C9-A7BB-1EF3569A8730}" srcId="{FFED50EA-E8EB-4184-AD6D-92FB555C1B8E}" destId="{C11EFDBB-994A-4B4A-862A-EFE8ACAC0CC5}" srcOrd="1" destOrd="0" parTransId="{DB60ECF5-64B9-43F5-936F-8463817607C9}" sibTransId="{5DC87663-B974-447A-87F5-1FEFA3A14E72}"/>
    <dgm:cxn modelId="{FAB8835D-D49D-4D37-B177-39291791F095}" type="presOf" srcId="{DF1FB5F6-0CA0-4196-BE52-FF03B7F831CC}" destId="{4668E247-D923-4EC4-9B8F-0EDD263D3ACC}" srcOrd="0" destOrd="0" presId="urn:microsoft.com/office/officeart/2005/8/layout/lProcess3"/>
    <dgm:cxn modelId="{734DE346-5E70-4E0E-8D3D-749197641C64}" type="presOf" srcId="{C22A6ABA-213C-447A-AA33-45EA3527E9D8}" destId="{B6798D0F-244C-41AC-B78A-23C34D80A0CA}" srcOrd="0" destOrd="0" presId="urn:microsoft.com/office/officeart/2005/8/layout/lProcess3"/>
    <dgm:cxn modelId="{08C3CEA3-A053-41D1-BEFA-A305D6CA6F3D}" type="presOf" srcId="{C11EFDBB-994A-4B4A-862A-EFE8ACAC0CC5}" destId="{09807534-A283-4374-979E-6BD01B3163EE}" srcOrd="0" destOrd="0" presId="urn:microsoft.com/office/officeart/2005/8/layout/lProcess3"/>
    <dgm:cxn modelId="{5D1A21B7-2445-41AA-B0A8-E9FA2735BC65}" srcId="{FFED50EA-E8EB-4184-AD6D-92FB555C1B8E}" destId="{DF1FB5F6-0CA0-4196-BE52-FF03B7F831CC}" srcOrd="2" destOrd="0" parTransId="{87408A45-8329-4942-BDA1-30B5780369D1}" sibTransId="{0610E57F-261A-4D4E-A4D9-2902ED393B1F}"/>
    <dgm:cxn modelId="{15FF0DD3-C496-4A87-B98A-9C4711400852}" srcId="{FFED50EA-E8EB-4184-AD6D-92FB555C1B8E}" destId="{C22A6ABA-213C-447A-AA33-45EA3527E9D8}" srcOrd="0" destOrd="0" parTransId="{D68086B0-54C4-4DFC-AAF5-CAE159A09725}" sibTransId="{EDB406F9-5355-4537-9808-BEEB09B02EB0}"/>
    <dgm:cxn modelId="{B701F2D3-67B3-4A08-839B-6B5470BC25E7}" type="presOf" srcId="{FFED50EA-E8EB-4184-AD6D-92FB555C1B8E}" destId="{7E7768A8-2CD7-41C7-A4BD-315464045D3D}" srcOrd="0" destOrd="0" presId="urn:microsoft.com/office/officeart/2005/8/layout/lProcess3"/>
    <dgm:cxn modelId="{137821FB-B27B-4D50-AB65-71A132D66F4D}" type="presParOf" srcId="{7E7768A8-2CD7-41C7-A4BD-315464045D3D}" destId="{880A3C85-D078-48B4-AF69-80EA9EB842F9}" srcOrd="0" destOrd="0" presId="urn:microsoft.com/office/officeart/2005/8/layout/lProcess3"/>
    <dgm:cxn modelId="{EA1A7F6B-F74D-48CA-AB37-3D817233E5CA}" type="presParOf" srcId="{880A3C85-D078-48B4-AF69-80EA9EB842F9}" destId="{B6798D0F-244C-41AC-B78A-23C34D80A0CA}" srcOrd="0" destOrd="0" presId="urn:microsoft.com/office/officeart/2005/8/layout/lProcess3"/>
    <dgm:cxn modelId="{42E70205-0026-4558-92EC-DDD4AFE21F76}" type="presParOf" srcId="{7E7768A8-2CD7-41C7-A4BD-315464045D3D}" destId="{6B81451F-782E-4B30-AB1D-9C84687631A5}" srcOrd="1" destOrd="0" presId="urn:microsoft.com/office/officeart/2005/8/layout/lProcess3"/>
    <dgm:cxn modelId="{FD1C4573-4476-44AF-961E-56D24D2CE3DE}" type="presParOf" srcId="{7E7768A8-2CD7-41C7-A4BD-315464045D3D}" destId="{3C64A2DF-7AB3-4DB6-8350-29A576D46D3C}" srcOrd="2" destOrd="0" presId="urn:microsoft.com/office/officeart/2005/8/layout/lProcess3"/>
    <dgm:cxn modelId="{C4310FED-8442-44DB-910C-C48439B25047}" type="presParOf" srcId="{3C64A2DF-7AB3-4DB6-8350-29A576D46D3C}" destId="{09807534-A283-4374-979E-6BD01B3163EE}" srcOrd="0" destOrd="0" presId="urn:microsoft.com/office/officeart/2005/8/layout/lProcess3"/>
    <dgm:cxn modelId="{C37506F5-8824-4C2E-8211-740A6DF77586}" type="presParOf" srcId="{7E7768A8-2CD7-41C7-A4BD-315464045D3D}" destId="{9B5B433D-BFC2-478A-852E-3DFB5968941C}" srcOrd="3" destOrd="0" presId="urn:microsoft.com/office/officeart/2005/8/layout/lProcess3"/>
    <dgm:cxn modelId="{D48F9E13-1B47-40D1-8D6B-52E99ABE8AB8}" type="presParOf" srcId="{7E7768A8-2CD7-41C7-A4BD-315464045D3D}" destId="{C9B561D3-24F6-4350-95F3-A2B4567E08EA}" srcOrd="4" destOrd="0" presId="urn:microsoft.com/office/officeart/2005/8/layout/lProcess3"/>
    <dgm:cxn modelId="{EB8F5587-84FA-45F5-8D4B-E1387CDC11DF}" type="presParOf" srcId="{C9B561D3-24F6-4350-95F3-A2B4567E08EA}" destId="{4668E247-D923-4EC4-9B8F-0EDD263D3ACC}"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161CF9-8A66-41B7-976E-92A54713A28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s-ES"/>
        </a:p>
      </dgm:t>
    </dgm:pt>
    <dgm:pt modelId="{36CE74EF-C09D-4271-B53D-4F30E0B91145}">
      <dgm:prSet/>
      <dgm:spPr/>
      <dgm:t>
        <a:bodyPr/>
        <a:lstStyle/>
        <a:p>
          <a:r>
            <a:rPr lang="es-ES_tradnl" baseline="0"/>
            <a:t>Cambio climático</a:t>
          </a:r>
          <a:endParaRPr lang="es-ES"/>
        </a:p>
      </dgm:t>
    </dgm:pt>
    <dgm:pt modelId="{291A3DFA-35C9-4278-ABE0-81FA9603B44C}" type="parTrans" cxnId="{06AB91B6-BC30-45C2-A7B0-A45A58D2EB96}">
      <dgm:prSet/>
      <dgm:spPr/>
      <dgm:t>
        <a:bodyPr/>
        <a:lstStyle/>
        <a:p>
          <a:endParaRPr lang="es-ES"/>
        </a:p>
      </dgm:t>
    </dgm:pt>
    <dgm:pt modelId="{10054899-5F2A-496C-8C58-A4C8DDFE8FAB}" type="sibTrans" cxnId="{06AB91B6-BC30-45C2-A7B0-A45A58D2EB96}">
      <dgm:prSet/>
      <dgm:spPr/>
      <dgm:t>
        <a:bodyPr/>
        <a:lstStyle/>
        <a:p>
          <a:endParaRPr lang="es-ES"/>
        </a:p>
      </dgm:t>
    </dgm:pt>
    <dgm:pt modelId="{4090FFCB-49D8-49F4-9E14-7FD28907BF8F}">
      <dgm:prSet/>
      <dgm:spPr/>
      <dgm:t>
        <a:bodyPr/>
        <a:lstStyle/>
        <a:p>
          <a:r>
            <a:rPr lang="es-ES_tradnl" baseline="0" dirty="0"/>
            <a:t>Destrucción capa de ozono</a:t>
          </a:r>
          <a:endParaRPr lang="es-ES" dirty="0"/>
        </a:p>
      </dgm:t>
    </dgm:pt>
    <dgm:pt modelId="{8A277EEB-9CDB-433C-ABC2-04230A473689}" type="parTrans" cxnId="{8F533853-59F0-4063-A50C-AD34E948DEE9}">
      <dgm:prSet/>
      <dgm:spPr/>
      <dgm:t>
        <a:bodyPr/>
        <a:lstStyle/>
        <a:p>
          <a:endParaRPr lang="es-ES"/>
        </a:p>
      </dgm:t>
    </dgm:pt>
    <dgm:pt modelId="{B81FACC0-D9FC-45BD-BFB1-5E381705FD99}" type="sibTrans" cxnId="{8F533853-59F0-4063-A50C-AD34E948DEE9}">
      <dgm:prSet/>
      <dgm:spPr/>
      <dgm:t>
        <a:bodyPr/>
        <a:lstStyle/>
        <a:p>
          <a:endParaRPr lang="es-ES"/>
        </a:p>
      </dgm:t>
    </dgm:pt>
    <dgm:pt modelId="{22A33BCE-EF48-45AA-A7EA-0F71CBD3C7B0}">
      <dgm:prSet/>
      <dgm:spPr/>
      <dgm:t>
        <a:bodyPr/>
        <a:lstStyle/>
        <a:p>
          <a:r>
            <a:rPr lang="es-ES_tradnl" baseline="0"/>
            <a:t>Calidad del aire</a:t>
          </a:r>
          <a:endParaRPr lang="es-ES"/>
        </a:p>
      </dgm:t>
    </dgm:pt>
    <dgm:pt modelId="{C9C3C7F4-86AD-438B-A721-72F4EA144B66}" type="parTrans" cxnId="{6FDD3DE1-35D6-41F9-9DA4-C0B9952FB8BF}">
      <dgm:prSet/>
      <dgm:spPr/>
      <dgm:t>
        <a:bodyPr/>
        <a:lstStyle/>
        <a:p>
          <a:endParaRPr lang="es-ES"/>
        </a:p>
      </dgm:t>
    </dgm:pt>
    <dgm:pt modelId="{D186FCE1-211B-411E-9488-EFFBFEA36734}" type="sibTrans" cxnId="{6FDD3DE1-35D6-41F9-9DA4-C0B9952FB8BF}">
      <dgm:prSet/>
      <dgm:spPr/>
      <dgm:t>
        <a:bodyPr/>
        <a:lstStyle/>
        <a:p>
          <a:endParaRPr lang="es-ES"/>
        </a:p>
      </dgm:t>
    </dgm:pt>
    <dgm:pt modelId="{F96BC21F-7196-4725-9B14-F623E18D840D}">
      <dgm:prSet/>
      <dgm:spPr/>
      <dgm:t>
        <a:bodyPr/>
        <a:lstStyle/>
        <a:p>
          <a:r>
            <a:rPr lang="es-ES_tradnl" baseline="0"/>
            <a:t>Agricultura</a:t>
          </a:r>
          <a:endParaRPr lang="es-ES"/>
        </a:p>
      </dgm:t>
    </dgm:pt>
    <dgm:pt modelId="{6A0B7EB0-BFEA-42E8-86DE-6A8A521912C9}" type="parTrans" cxnId="{7BCDE3C1-81ED-48F6-8508-9E04C2EF4017}">
      <dgm:prSet/>
      <dgm:spPr/>
      <dgm:t>
        <a:bodyPr/>
        <a:lstStyle/>
        <a:p>
          <a:endParaRPr lang="es-ES"/>
        </a:p>
      </dgm:t>
    </dgm:pt>
    <dgm:pt modelId="{71F9852F-CDE2-43F2-BB7B-E0F335EB90D0}" type="sibTrans" cxnId="{7BCDE3C1-81ED-48F6-8508-9E04C2EF4017}">
      <dgm:prSet/>
      <dgm:spPr/>
      <dgm:t>
        <a:bodyPr/>
        <a:lstStyle/>
        <a:p>
          <a:endParaRPr lang="es-ES"/>
        </a:p>
      </dgm:t>
    </dgm:pt>
    <dgm:pt modelId="{A13901AF-FE00-460B-9D7B-FD4FED8C8783}">
      <dgm:prSet/>
      <dgm:spPr/>
      <dgm:t>
        <a:bodyPr/>
        <a:lstStyle/>
        <a:p>
          <a:r>
            <a:rPr lang="es-ES_tradnl" baseline="0"/>
            <a:t>Bosques</a:t>
          </a:r>
          <a:endParaRPr lang="es-ES"/>
        </a:p>
      </dgm:t>
    </dgm:pt>
    <dgm:pt modelId="{7C6FE004-BE24-4F3F-A381-49D228DEE15D}" type="parTrans" cxnId="{FA2F2E2D-6125-436F-AFD8-83AB596C5999}">
      <dgm:prSet/>
      <dgm:spPr/>
      <dgm:t>
        <a:bodyPr/>
        <a:lstStyle/>
        <a:p>
          <a:endParaRPr lang="es-ES"/>
        </a:p>
      </dgm:t>
    </dgm:pt>
    <dgm:pt modelId="{8A590028-D27C-4D93-9B5F-81FB9CBF7582}" type="sibTrans" cxnId="{FA2F2E2D-6125-436F-AFD8-83AB596C5999}">
      <dgm:prSet/>
      <dgm:spPr/>
      <dgm:t>
        <a:bodyPr/>
        <a:lstStyle/>
        <a:p>
          <a:endParaRPr lang="es-ES"/>
        </a:p>
      </dgm:t>
    </dgm:pt>
    <dgm:pt modelId="{8FEBA6E5-0D02-4383-A03D-77B0B16C260D}">
      <dgm:prSet/>
      <dgm:spPr/>
      <dgm:t>
        <a:bodyPr/>
        <a:lstStyle/>
        <a:p>
          <a:r>
            <a:rPr lang="es-ES_tradnl" baseline="0"/>
            <a:t>Desertificación</a:t>
          </a:r>
          <a:endParaRPr lang="es-ES"/>
        </a:p>
      </dgm:t>
    </dgm:pt>
    <dgm:pt modelId="{F289AFC9-2E1B-4770-8E12-7C8747CDBBFA}" type="parTrans" cxnId="{E4AB84AD-C994-409B-B4DF-231F8CC672E2}">
      <dgm:prSet/>
      <dgm:spPr/>
      <dgm:t>
        <a:bodyPr/>
        <a:lstStyle/>
        <a:p>
          <a:endParaRPr lang="es-ES"/>
        </a:p>
      </dgm:t>
    </dgm:pt>
    <dgm:pt modelId="{85C7FC06-CBEF-478A-AF21-DBF88E428B70}" type="sibTrans" cxnId="{E4AB84AD-C994-409B-B4DF-231F8CC672E2}">
      <dgm:prSet/>
      <dgm:spPr/>
      <dgm:t>
        <a:bodyPr/>
        <a:lstStyle/>
        <a:p>
          <a:endParaRPr lang="es-ES"/>
        </a:p>
      </dgm:t>
    </dgm:pt>
    <dgm:pt modelId="{BBE9E611-3104-4524-A75A-B2DEADA89F4D}">
      <dgm:prSet/>
      <dgm:spPr/>
      <dgm:t>
        <a:bodyPr/>
        <a:lstStyle/>
        <a:p>
          <a:r>
            <a:rPr lang="es-ES_tradnl" baseline="0"/>
            <a:t>Urbanización y ordenamiento territorial</a:t>
          </a:r>
          <a:endParaRPr lang="es-ES"/>
        </a:p>
      </dgm:t>
    </dgm:pt>
    <dgm:pt modelId="{C2D14605-759C-46B5-8B14-5BA3CF48D2BB}" type="parTrans" cxnId="{62E72B23-5C3B-4FD7-98C5-7EC2C59FA6CD}">
      <dgm:prSet/>
      <dgm:spPr/>
      <dgm:t>
        <a:bodyPr/>
        <a:lstStyle/>
        <a:p>
          <a:endParaRPr lang="es-ES"/>
        </a:p>
      </dgm:t>
    </dgm:pt>
    <dgm:pt modelId="{2EDCB7FF-9493-4867-9127-B5D44A915E28}" type="sibTrans" cxnId="{62E72B23-5C3B-4FD7-98C5-7EC2C59FA6CD}">
      <dgm:prSet/>
      <dgm:spPr/>
      <dgm:t>
        <a:bodyPr/>
        <a:lstStyle/>
        <a:p>
          <a:endParaRPr lang="es-ES"/>
        </a:p>
      </dgm:t>
    </dgm:pt>
    <dgm:pt modelId="{DEE9430F-616A-4A8E-B655-960DD15FB804}">
      <dgm:prSet/>
      <dgm:spPr/>
      <dgm:t>
        <a:bodyPr/>
        <a:lstStyle/>
        <a:p>
          <a:r>
            <a:rPr lang="es-ES_tradnl" baseline="0"/>
            <a:t>Zona costera</a:t>
          </a:r>
          <a:endParaRPr lang="es-ES"/>
        </a:p>
      </dgm:t>
    </dgm:pt>
    <dgm:pt modelId="{31EE700A-8DCA-489F-9E0E-4981A96CEB27}" type="parTrans" cxnId="{7EE3F20B-A6B0-4964-B37F-3805512AC090}">
      <dgm:prSet/>
      <dgm:spPr/>
      <dgm:t>
        <a:bodyPr/>
        <a:lstStyle/>
        <a:p>
          <a:endParaRPr lang="es-ES"/>
        </a:p>
      </dgm:t>
    </dgm:pt>
    <dgm:pt modelId="{91F98A52-EB0E-4928-99DE-7D9DBA2DAD9A}" type="sibTrans" cxnId="{7EE3F20B-A6B0-4964-B37F-3805512AC090}">
      <dgm:prSet/>
      <dgm:spPr/>
      <dgm:t>
        <a:bodyPr/>
        <a:lstStyle/>
        <a:p>
          <a:endParaRPr lang="es-ES"/>
        </a:p>
      </dgm:t>
    </dgm:pt>
    <dgm:pt modelId="{518F4B3A-A281-447A-8103-6D7539CD0C09}">
      <dgm:prSet/>
      <dgm:spPr/>
      <dgm:t>
        <a:bodyPr/>
        <a:lstStyle/>
        <a:p>
          <a:r>
            <a:rPr lang="es-ES_tradnl" baseline="0"/>
            <a:t>Pesquerías</a:t>
          </a:r>
          <a:endParaRPr lang="es-ES"/>
        </a:p>
      </dgm:t>
    </dgm:pt>
    <dgm:pt modelId="{EADF38B9-8C6F-48EE-90B1-B5285E87FCB9}" type="parTrans" cxnId="{F0E12E63-E37C-4CA2-8CCC-7330841973C0}">
      <dgm:prSet/>
      <dgm:spPr/>
      <dgm:t>
        <a:bodyPr/>
        <a:lstStyle/>
        <a:p>
          <a:endParaRPr lang="es-ES"/>
        </a:p>
      </dgm:t>
    </dgm:pt>
    <dgm:pt modelId="{C9362A2E-0DD1-49FA-A3B7-9254CC4E7DFB}" type="sibTrans" cxnId="{F0E12E63-E37C-4CA2-8CCC-7330841973C0}">
      <dgm:prSet/>
      <dgm:spPr/>
      <dgm:t>
        <a:bodyPr/>
        <a:lstStyle/>
        <a:p>
          <a:endParaRPr lang="es-ES"/>
        </a:p>
      </dgm:t>
    </dgm:pt>
    <dgm:pt modelId="{444BA65E-56BF-44BF-822A-5DA00D45C470}" type="pres">
      <dgm:prSet presAssocID="{93161CF9-8A66-41B7-976E-92A54713A28F}" presName="Name0" presStyleCnt="0">
        <dgm:presLayoutVars>
          <dgm:dir/>
          <dgm:animLvl val="lvl"/>
          <dgm:resizeHandles val="exact"/>
        </dgm:presLayoutVars>
      </dgm:prSet>
      <dgm:spPr/>
    </dgm:pt>
    <dgm:pt modelId="{74BAC9E2-8BEC-4073-A3E1-2B440DA3473C}" type="pres">
      <dgm:prSet presAssocID="{36CE74EF-C09D-4271-B53D-4F30E0B91145}" presName="linNode" presStyleCnt="0"/>
      <dgm:spPr/>
    </dgm:pt>
    <dgm:pt modelId="{A2C53BBB-2509-4D0B-8DC9-A555E76F57BB}" type="pres">
      <dgm:prSet presAssocID="{36CE74EF-C09D-4271-B53D-4F30E0B91145}" presName="parentText" presStyleLbl="node1" presStyleIdx="0" presStyleCnt="9">
        <dgm:presLayoutVars>
          <dgm:chMax val="1"/>
          <dgm:bulletEnabled val="1"/>
        </dgm:presLayoutVars>
      </dgm:prSet>
      <dgm:spPr/>
    </dgm:pt>
    <dgm:pt modelId="{F1C30837-C80B-4497-9C0A-F89FFF133ED1}" type="pres">
      <dgm:prSet presAssocID="{10054899-5F2A-496C-8C58-A4C8DDFE8FAB}" presName="sp" presStyleCnt="0"/>
      <dgm:spPr/>
    </dgm:pt>
    <dgm:pt modelId="{FF12E11D-78C0-40B7-81CE-C5A2DA954038}" type="pres">
      <dgm:prSet presAssocID="{4090FFCB-49D8-49F4-9E14-7FD28907BF8F}" presName="linNode" presStyleCnt="0"/>
      <dgm:spPr/>
    </dgm:pt>
    <dgm:pt modelId="{8826F1E9-70DD-4EF6-84E0-A5172999871C}" type="pres">
      <dgm:prSet presAssocID="{4090FFCB-49D8-49F4-9E14-7FD28907BF8F}" presName="parentText" presStyleLbl="node1" presStyleIdx="1" presStyleCnt="9">
        <dgm:presLayoutVars>
          <dgm:chMax val="1"/>
          <dgm:bulletEnabled val="1"/>
        </dgm:presLayoutVars>
      </dgm:prSet>
      <dgm:spPr/>
    </dgm:pt>
    <dgm:pt modelId="{8A60B25A-D2A3-49B1-9743-1E9F81B251AA}" type="pres">
      <dgm:prSet presAssocID="{B81FACC0-D9FC-45BD-BFB1-5E381705FD99}" presName="sp" presStyleCnt="0"/>
      <dgm:spPr/>
    </dgm:pt>
    <dgm:pt modelId="{3FA1BD5E-11F7-426E-B695-74635FC04CA0}" type="pres">
      <dgm:prSet presAssocID="{22A33BCE-EF48-45AA-A7EA-0F71CBD3C7B0}" presName="linNode" presStyleCnt="0"/>
      <dgm:spPr/>
    </dgm:pt>
    <dgm:pt modelId="{A81444A2-94FD-4F8F-8BC8-89E2C2102962}" type="pres">
      <dgm:prSet presAssocID="{22A33BCE-EF48-45AA-A7EA-0F71CBD3C7B0}" presName="parentText" presStyleLbl="node1" presStyleIdx="2" presStyleCnt="9">
        <dgm:presLayoutVars>
          <dgm:chMax val="1"/>
          <dgm:bulletEnabled val="1"/>
        </dgm:presLayoutVars>
      </dgm:prSet>
      <dgm:spPr/>
    </dgm:pt>
    <dgm:pt modelId="{A91976B8-1534-4378-935D-E8143B8A2D1B}" type="pres">
      <dgm:prSet presAssocID="{D186FCE1-211B-411E-9488-EFFBFEA36734}" presName="sp" presStyleCnt="0"/>
      <dgm:spPr/>
    </dgm:pt>
    <dgm:pt modelId="{94F76168-887B-4F53-8B52-E0A6C3B14EB6}" type="pres">
      <dgm:prSet presAssocID="{F96BC21F-7196-4725-9B14-F623E18D840D}" presName="linNode" presStyleCnt="0"/>
      <dgm:spPr/>
    </dgm:pt>
    <dgm:pt modelId="{B844AC48-63E8-480D-B4D1-89C1DBC1CF3B}" type="pres">
      <dgm:prSet presAssocID="{F96BC21F-7196-4725-9B14-F623E18D840D}" presName="parentText" presStyleLbl="node1" presStyleIdx="3" presStyleCnt="9">
        <dgm:presLayoutVars>
          <dgm:chMax val="1"/>
          <dgm:bulletEnabled val="1"/>
        </dgm:presLayoutVars>
      </dgm:prSet>
      <dgm:spPr/>
    </dgm:pt>
    <dgm:pt modelId="{82C015FD-8E3A-473A-833F-240623A23062}" type="pres">
      <dgm:prSet presAssocID="{71F9852F-CDE2-43F2-BB7B-E0F335EB90D0}" presName="sp" presStyleCnt="0"/>
      <dgm:spPr/>
    </dgm:pt>
    <dgm:pt modelId="{0330C8F2-4211-4624-9702-46091ECCD469}" type="pres">
      <dgm:prSet presAssocID="{A13901AF-FE00-460B-9D7B-FD4FED8C8783}" presName="linNode" presStyleCnt="0"/>
      <dgm:spPr/>
    </dgm:pt>
    <dgm:pt modelId="{D4CD8CCB-1F00-4A64-926D-C7B034262A0D}" type="pres">
      <dgm:prSet presAssocID="{A13901AF-FE00-460B-9D7B-FD4FED8C8783}" presName="parentText" presStyleLbl="node1" presStyleIdx="4" presStyleCnt="9">
        <dgm:presLayoutVars>
          <dgm:chMax val="1"/>
          <dgm:bulletEnabled val="1"/>
        </dgm:presLayoutVars>
      </dgm:prSet>
      <dgm:spPr/>
    </dgm:pt>
    <dgm:pt modelId="{46792E22-ED47-46FC-AF86-021F41A1A127}" type="pres">
      <dgm:prSet presAssocID="{8A590028-D27C-4D93-9B5F-81FB9CBF7582}" presName="sp" presStyleCnt="0"/>
      <dgm:spPr/>
    </dgm:pt>
    <dgm:pt modelId="{B5DB41FA-0D05-4982-A51F-C8B098070197}" type="pres">
      <dgm:prSet presAssocID="{8FEBA6E5-0D02-4383-A03D-77B0B16C260D}" presName="linNode" presStyleCnt="0"/>
      <dgm:spPr/>
    </dgm:pt>
    <dgm:pt modelId="{20768BFA-8B8B-41AC-A14D-EE41DC604C10}" type="pres">
      <dgm:prSet presAssocID="{8FEBA6E5-0D02-4383-A03D-77B0B16C260D}" presName="parentText" presStyleLbl="node1" presStyleIdx="5" presStyleCnt="9">
        <dgm:presLayoutVars>
          <dgm:chMax val="1"/>
          <dgm:bulletEnabled val="1"/>
        </dgm:presLayoutVars>
      </dgm:prSet>
      <dgm:spPr/>
    </dgm:pt>
    <dgm:pt modelId="{073EBE94-F3C5-41FE-8D26-F79FEEDF194E}" type="pres">
      <dgm:prSet presAssocID="{85C7FC06-CBEF-478A-AF21-DBF88E428B70}" presName="sp" presStyleCnt="0"/>
      <dgm:spPr/>
    </dgm:pt>
    <dgm:pt modelId="{ED49886B-B217-4859-B620-FDEFEF6D28DD}" type="pres">
      <dgm:prSet presAssocID="{BBE9E611-3104-4524-A75A-B2DEADA89F4D}" presName="linNode" presStyleCnt="0"/>
      <dgm:spPr/>
    </dgm:pt>
    <dgm:pt modelId="{C209303E-AE8F-4F6E-BEA1-9438E549816A}" type="pres">
      <dgm:prSet presAssocID="{BBE9E611-3104-4524-A75A-B2DEADA89F4D}" presName="parentText" presStyleLbl="node1" presStyleIdx="6" presStyleCnt="9">
        <dgm:presLayoutVars>
          <dgm:chMax val="1"/>
          <dgm:bulletEnabled val="1"/>
        </dgm:presLayoutVars>
      </dgm:prSet>
      <dgm:spPr/>
    </dgm:pt>
    <dgm:pt modelId="{9091EB00-D13A-4205-82B9-2E9EA5AD329C}" type="pres">
      <dgm:prSet presAssocID="{2EDCB7FF-9493-4867-9127-B5D44A915E28}" presName="sp" presStyleCnt="0"/>
      <dgm:spPr/>
    </dgm:pt>
    <dgm:pt modelId="{4345B425-55CB-4C11-9128-52CC9C0FB32C}" type="pres">
      <dgm:prSet presAssocID="{DEE9430F-616A-4A8E-B655-960DD15FB804}" presName="linNode" presStyleCnt="0"/>
      <dgm:spPr/>
    </dgm:pt>
    <dgm:pt modelId="{636441E3-EAEF-4F0B-9176-C8DB9299316C}" type="pres">
      <dgm:prSet presAssocID="{DEE9430F-616A-4A8E-B655-960DD15FB804}" presName="parentText" presStyleLbl="node1" presStyleIdx="7" presStyleCnt="9">
        <dgm:presLayoutVars>
          <dgm:chMax val="1"/>
          <dgm:bulletEnabled val="1"/>
        </dgm:presLayoutVars>
      </dgm:prSet>
      <dgm:spPr/>
    </dgm:pt>
    <dgm:pt modelId="{2D69460E-DA37-4AA8-B577-A7A6C2493343}" type="pres">
      <dgm:prSet presAssocID="{91F98A52-EB0E-4928-99DE-7D9DBA2DAD9A}" presName="sp" presStyleCnt="0"/>
      <dgm:spPr/>
    </dgm:pt>
    <dgm:pt modelId="{987F8340-855A-47BC-BB37-D406564BC6FF}" type="pres">
      <dgm:prSet presAssocID="{518F4B3A-A281-447A-8103-6D7539CD0C09}" presName="linNode" presStyleCnt="0"/>
      <dgm:spPr/>
    </dgm:pt>
    <dgm:pt modelId="{901455CE-FF6D-4579-B350-5A442B832E2B}" type="pres">
      <dgm:prSet presAssocID="{518F4B3A-A281-447A-8103-6D7539CD0C09}" presName="parentText" presStyleLbl="node1" presStyleIdx="8" presStyleCnt="9">
        <dgm:presLayoutVars>
          <dgm:chMax val="1"/>
          <dgm:bulletEnabled val="1"/>
        </dgm:presLayoutVars>
      </dgm:prSet>
      <dgm:spPr/>
    </dgm:pt>
  </dgm:ptLst>
  <dgm:cxnLst>
    <dgm:cxn modelId="{7EE3F20B-A6B0-4964-B37F-3805512AC090}" srcId="{93161CF9-8A66-41B7-976E-92A54713A28F}" destId="{DEE9430F-616A-4A8E-B655-960DD15FB804}" srcOrd="7" destOrd="0" parTransId="{31EE700A-8DCA-489F-9E0E-4981A96CEB27}" sibTransId="{91F98A52-EB0E-4928-99DE-7D9DBA2DAD9A}"/>
    <dgm:cxn modelId="{2DAF6A15-88D0-4F28-B760-A4D39D1F920C}" type="presOf" srcId="{4090FFCB-49D8-49F4-9E14-7FD28907BF8F}" destId="{8826F1E9-70DD-4EF6-84E0-A5172999871C}" srcOrd="0" destOrd="0" presId="urn:microsoft.com/office/officeart/2005/8/layout/vList5"/>
    <dgm:cxn modelId="{62E72B23-5C3B-4FD7-98C5-7EC2C59FA6CD}" srcId="{93161CF9-8A66-41B7-976E-92A54713A28F}" destId="{BBE9E611-3104-4524-A75A-B2DEADA89F4D}" srcOrd="6" destOrd="0" parTransId="{C2D14605-759C-46B5-8B14-5BA3CF48D2BB}" sibTransId="{2EDCB7FF-9493-4867-9127-B5D44A915E28}"/>
    <dgm:cxn modelId="{FA2F2E2D-6125-436F-AFD8-83AB596C5999}" srcId="{93161CF9-8A66-41B7-976E-92A54713A28F}" destId="{A13901AF-FE00-460B-9D7B-FD4FED8C8783}" srcOrd="4" destOrd="0" parTransId="{7C6FE004-BE24-4F3F-A381-49D228DEE15D}" sibTransId="{8A590028-D27C-4D93-9B5F-81FB9CBF7582}"/>
    <dgm:cxn modelId="{8B21B03C-6894-4292-AA62-C18E06EBA831}" type="presOf" srcId="{DEE9430F-616A-4A8E-B655-960DD15FB804}" destId="{636441E3-EAEF-4F0B-9176-C8DB9299316C}" srcOrd="0" destOrd="0" presId="urn:microsoft.com/office/officeart/2005/8/layout/vList5"/>
    <dgm:cxn modelId="{FE919F5D-FCCF-478F-8774-B8D98155311E}" type="presOf" srcId="{36CE74EF-C09D-4271-B53D-4F30E0B91145}" destId="{A2C53BBB-2509-4D0B-8DC9-A555E76F57BB}" srcOrd="0" destOrd="0" presId="urn:microsoft.com/office/officeart/2005/8/layout/vList5"/>
    <dgm:cxn modelId="{F0E12E63-E37C-4CA2-8CCC-7330841973C0}" srcId="{93161CF9-8A66-41B7-976E-92A54713A28F}" destId="{518F4B3A-A281-447A-8103-6D7539CD0C09}" srcOrd="8" destOrd="0" parTransId="{EADF38B9-8C6F-48EE-90B1-B5285E87FCB9}" sibTransId="{C9362A2E-0DD1-49FA-A3B7-9254CC4E7DFB}"/>
    <dgm:cxn modelId="{668F4764-CDCC-46B3-AAF4-5CDF218ADB1B}" type="presOf" srcId="{8FEBA6E5-0D02-4383-A03D-77B0B16C260D}" destId="{20768BFA-8B8B-41AC-A14D-EE41DC604C10}" srcOrd="0" destOrd="0" presId="urn:microsoft.com/office/officeart/2005/8/layout/vList5"/>
    <dgm:cxn modelId="{1A43C670-23B4-421E-B38E-A39EDCBA3C13}" type="presOf" srcId="{22A33BCE-EF48-45AA-A7EA-0F71CBD3C7B0}" destId="{A81444A2-94FD-4F8F-8BC8-89E2C2102962}" srcOrd="0" destOrd="0" presId="urn:microsoft.com/office/officeart/2005/8/layout/vList5"/>
    <dgm:cxn modelId="{8F533853-59F0-4063-A50C-AD34E948DEE9}" srcId="{93161CF9-8A66-41B7-976E-92A54713A28F}" destId="{4090FFCB-49D8-49F4-9E14-7FD28907BF8F}" srcOrd="1" destOrd="0" parTransId="{8A277EEB-9CDB-433C-ABC2-04230A473689}" sibTransId="{B81FACC0-D9FC-45BD-BFB1-5E381705FD99}"/>
    <dgm:cxn modelId="{47535A54-C6EA-435F-95F0-F5E532D02AA4}" type="presOf" srcId="{BBE9E611-3104-4524-A75A-B2DEADA89F4D}" destId="{C209303E-AE8F-4F6E-BEA1-9438E549816A}" srcOrd="0" destOrd="0" presId="urn:microsoft.com/office/officeart/2005/8/layout/vList5"/>
    <dgm:cxn modelId="{1154EA77-E12D-4A04-9CCD-0AAEF14FE47E}" type="presOf" srcId="{A13901AF-FE00-460B-9D7B-FD4FED8C8783}" destId="{D4CD8CCB-1F00-4A64-926D-C7B034262A0D}" srcOrd="0" destOrd="0" presId="urn:microsoft.com/office/officeart/2005/8/layout/vList5"/>
    <dgm:cxn modelId="{B25C389D-6F2B-4672-9F58-39213404A57E}" type="presOf" srcId="{93161CF9-8A66-41B7-976E-92A54713A28F}" destId="{444BA65E-56BF-44BF-822A-5DA00D45C470}" srcOrd="0" destOrd="0" presId="urn:microsoft.com/office/officeart/2005/8/layout/vList5"/>
    <dgm:cxn modelId="{E4AB84AD-C994-409B-B4DF-231F8CC672E2}" srcId="{93161CF9-8A66-41B7-976E-92A54713A28F}" destId="{8FEBA6E5-0D02-4383-A03D-77B0B16C260D}" srcOrd="5" destOrd="0" parTransId="{F289AFC9-2E1B-4770-8E12-7C8747CDBBFA}" sibTransId="{85C7FC06-CBEF-478A-AF21-DBF88E428B70}"/>
    <dgm:cxn modelId="{06AB91B6-BC30-45C2-A7B0-A45A58D2EB96}" srcId="{93161CF9-8A66-41B7-976E-92A54713A28F}" destId="{36CE74EF-C09D-4271-B53D-4F30E0B91145}" srcOrd="0" destOrd="0" parTransId="{291A3DFA-35C9-4278-ABE0-81FA9603B44C}" sibTransId="{10054899-5F2A-496C-8C58-A4C8DDFE8FAB}"/>
    <dgm:cxn modelId="{7BCDE3C1-81ED-48F6-8508-9E04C2EF4017}" srcId="{93161CF9-8A66-41B7-976E-92A54713A28F}" destId="{F96BC21F-7196-4725-9B14-F623E18D840D}" srcOrd="3" destOrd="0" parTransId="{6A0B7EB0-BFEA-42E8-86DE-6A8A521912C9}" sibTransId="{71F9852F-CDE2-43F2-BB7B-E0F335EB90D0}"/>
    <dgm:cxn modelId="{BA5472D0-5D0C-4CA9-8C93-D4A3D6B9D90F}" type="presOf" srcId="{518F4B3A-A281-447A-8103-6D7539CD0C09}" destId="{901455CE-FF6D-4579-B350-5A442B832E2B}" srcOrd="0" destOrd="0" presId="urn:microsoft.com/office/officeart/2005/8/layout/vList5"/>
    <dgm:cxn modelId="{6FDD3DE1-35D6-41F9-9DA4-C0B9952FB8BF}" srcId="{93161CF9-8A66-41B7-976E-92A54713A28F}" destId="{22A33BCE-EF48-45AA-A7EA-0F71CBD3C7B0}" srcOrd="2" destOrd="0" parTransId="{C9C3C7F4-86AD-438B-A721-72F4EA144B66}" sibTransId="{D186FCE1-211B-411E-9488-EFFBFEA36734}"/>
    <dgm:cxn modelId="{F823B5FB-A15A-441D-8E29-0F06DCC72DA0}" type="presOf" srcId="{F96BC21F-7196-4725-9B14-F623E18D840D}" destId="{B844AC48-63E8-480D-B4D1-89C1DBC1CF3B}" srcOrd="0" destOrd="0" presId="urn:microsoft.com/office/officeart/2005/8/layout/vList5"/>
    <dgm:cxn modelId="{B3A77147-1A87-45BB-ABB8-010B241F6A63}" type="presParOf" srcId="{444BA65E-56BF-44BF-822A-5DA00D45C470}" destId="{74BAC9E2-8BEC-4073-A3E1-2B440DA3473C}" srcOrd="0" destOrd="0" presId="urn:microsoft.com/office/officeart/2005/8/layout/vList5"/>
    <dgm:cxn modelId="{59AA834A-8FC0-4C20-8698-8AB1B755C947}" type="presParOf" srcId="{74BAC9E2-8BEC-4073-A3E1-2B440DA3473C}" destId="{A2C53BBB-2509-4D0B-8DC9-A555E76F57BB}" srcOrd="0" destOrd="0" presId="urn:microsoft.com/office/officeart/2005/8/layout/vList5"/>
    <dgm:cxn modelId="{52BF5E19-3FFA-4E74-B097-A800A9922AF3}" type="presParOf" srcId="{444BA65E-56BF-44BF-822A-5DA00D45C470}" destId="{F1C30837-C80B-4497-9C0A-F89FFF133ED1}" srcOrd="1" destOrd="0" presId="urn:microsoft.com/office/officeart/2005/8/layout/vList5"/>
    <dgm:cxn modelId="{67564B64-73BD-4475-9E49-1EE01EC4900F}" type="presParOf" srcId="{444BA65E-56BF-44BF-822A-5DA00D45C470}" destId="{FF12E11D-78C0-40B7-81CE-C5A2DA954038}" srcOrd="2" destOrd="0" presId="urn:microsoft.com/office/officeart/2005/8/layout/vList5"/>
    <dgm:cxn modelId="{E58829D7-C03F-4627-9EF2-85702DF3780B}" type="presParOf" srcId="{FF12E11D-78C0-40B7-81CE-C5A2DA954038}" destId="{8826F1E9-70DD-4EF6-84E0-A5172999871C}" srcOrd="0" destOrd="0" presId="urn:microsoft.com/office/officeart/2005/8/layout/vList5"/>
    <dgm:cxn modelId="{24355F09-6866-4691-8F8E-72521E931089}" type="presParOf" srcId="{444BA65E-56BF-44BF-822A-5DA00D45C470}" destId="{8A60B25A-D2A3-49B1-9743-1E9F81B251AA}" srcOrd="3" destOrd="0" presId="urn:microsoft.com/office/officeart/2005/8/layout/vList5"/>
    <dgm:cxn modelId="{F10C1D0F-0A61-4F62-8889-4327473F5429}" type="presParOf" srcId="{444BA65E-56BF-44BF-822A-5DA00D45C470}" destId="{3FA1BD5E-11F7-426E-B695-74635FC04CA0}" srcOrd="4" destOrd="0" presId="urn:microsoft.com/office/officeart/2005/8/layout/vList5"/>
    <dgm:cxn modelId="{57E5C245-E33F-4ED7-AC75-6C3588073B47}" type="presParOf" srcId="{3FA1BD5E-11F7-426E-B695-74635FC04CA0}" destId="{A81444A2-94FD-4F8F-8BC8-89E2C2102962}" srcOrd="0" destOrd="0" presId="urn:microsoft.com/office/officeart/2005/8/layout/vList5"/>
    <dgm:cxn modelId="{36E0F7B3-19DC-4BE9-8C88-184A97A83C99}" type="presParOf" srcId="{444BA65E-56BF-44BF-822A-5DA00D45C470}" destId="{A91976B8-1534-4378-935D-E8143B8A2D1B}" srcOrd="5" destOrd="0" presId="urn:microsoft.com/office/officeart/2005/8/layout/vList5"/>
    <dgm:cxn modelId="{47DE2B3D-2BBD-4163-A097-6F2A1C9060D2}" type="presParOf" srcId="{444BA65E-56BF-44BF-822A-5DA00D45C470}" destId="{94F76168-887B-4F53-8B52-E0A6C3B14EB6}" srcOrd="6" destOrd="0" presId="urn:microsoft.com/office/officeart/2005/8/layout/vList5"/>
    <dgm:cxn modelId="{A52154FE-B5BB-405B-9D06-03AD1E465E48}" type="presParOf" srcId="{94F76168-887B-4F53-8B52-E0A6C3B14EB6}" destId="{B844AC48-63E8-480D-B4D1-89C1DBC1CF3B}" srcOrd="0" destOrd="0" presId="urn:microsoft.com/office/officeart/2005/8/layout/vList5"/>
    <dgm:cxn modelId="{70CD23B3-6F83-4447-9EC9-98AAAF444307}" type="presParOf" srcId="{444BA65E-56BF-44BF-822A-5DA00D45C470}" destId="{82C015FD-8E3A-473A-833F-240623A23062}" srcOrd="7" destOrd="0" presId="urn:microsoft.com/office/officeart/2005/8/layout/vList5"/>
    <dgm:cxn modelId="{DDFDD598-A16C-4B6E-9357-0E93BCB831FD}" type="presParOf" srcId="{444BA65E-56BF-44BF-822A-5DA00D45C470}" destId="{0330C8F2-4211-4624-9702-46091ECCD469}" srcOrd="8" destOrd="0" presId="urn:microsoft.com/office/officeart/2005/8/layout/vList5"/>
    <dgm:cxn modelId="{C3941B45-9886-41CE-BDC5-4D7C4A76C209}" type="presParOf" srcId="{0330C8F2-4211-4624-9702-46091ECCD469}" destId="{D4CD8CCB-1F00-4A64-926D-C7B034262A0D}" srcOrd="0" destOrd="0" presId="urn:microsoft.com/office/officeart/2005/8/layout/vList5"/>
    <dgm:cxn modelId="{1175124F-CF0F-49FC-B5ED-62DB305F544A}" type="presParOf" srcId="{444BA65E-56BF-44BF-822A-5DA00D45C470}" destId="{46792E22-ED47-46FC-AF86-021F41A1A127}" srcOrd="9" destOrd="0" presId="urn:microsoft.com/office/officeart/2005/8/layout/vList5"/>
    <dgm:cxn modelId="{A04950E4-1F25-4783-B45C-7E79FD02E69E}" type="presParOf" srcId="{444BA65E-56BF-44BF-822A-5DA00D45C470}" destId="{B5DB41FA-0D05-4982-A51F-C8B098070197}" srcOrd="10" destOrd="0" presId="urn:microsoft.com/office/officeart/2005/8/layout/vList5"/>
    <dgm:cxn modelId="{88E56CE2-AA69-4D62-AAEB-6E4BC2A17B3B}" type="presParOf" srcId="{B5DB41FA-0D05-4982-A51F-C8B098070197}" destId="{20768BFA-8B8B-41AC-A14D-EE41DC604C10}" srcOrd="0" destOrd="0" presId="urn:microsoft.com/office/officeart/2005/8/layout/vList5"/>
    <dgm:cxn modelId="{2F439272-5298-47F4-80C2-F992937D4B7E}" type="presParOf" srcId="{444BA65E-56BF-44BF-822A-5DA00D45C470}" destId="{073EBE94-F3C5-41FE-8D26-F79FEEDF194E}" srcOrd="11" destOrd="0" presId="urn:microsoft.com/office/officeart/2005/8/layout/vList5"/>
    <dgm:cxn modelId="{C6909C80-2757-455D-A5EE-8F0D3932E10F}" type="presParOf" srcId="{444BA65E-56BF-44BF-822A-5DA00D45C470}" destId="{ED49886B-B217-4859-B620-FDEFEF6D28DD}" srcOrd="12" destOrd="0" presId="urn:microsoft.com/office/officeart/2005/8/layout/vList5"/>
    <dgm:cxn modelId="{30C27045-CAE7-4FFC-A805-FB635693DE09}" type="presParOf" srcId="{ED49886B-B217-4859-B620-FDEFEF6D28DD}" destId="{C209303E-AE8F-4F6E-BEA1-9438E549816A}" srcOrd="0" destOrd="0" presId="urn:microsoft.com/office/officeart/2005/8/layout/vList5"/>
    <dgm:cxn modelId="{91E8E3A6-EF06-405D-B9B4-6747B898A081}" type="presParOf" srcId="{444BA65E-56BF-44BF-822A-5DA00D45C470}" destId="{9091EB00-D13A-4205-82B9-2E9EA5AD329C}" srcOrd="13" destOrd="0" presId="urn:microsoft.com/office/officeart/2005/8/layout/vList5"/>
    <dgm:cxn modelId="{642FF998-2D9A-42F1-A1CA-47DFE7EFD8D7}" type="presParOf" srcId="{444BA65E-56BF-44BF-822A-5DA00D45C470}" destId="{4345B425-55CB-4C11-9128-52CC9C0FB32C}" srcOrd="14" destOrd="0" presId="urn:microsoft.com/office/officeart/2005/8/layout/vList5"/>
    <dgm:cxn modelId="{3E41F08A-98AE-44F3-B1B5-A0454FB5A0E9}" type="presParOf" srcId="{4345B425-55CB-4C11-9128-52CC9C0FB32C}" destId="{636441E3-EAEF-4F0B-9176-C8DB9299316C}" srcOrd="0" destOrd="0" presId="urn:microsoft.com/office/officeart/2005/8/layout/vList5"/>
    <dgm:cxn modelId="{91748475-5E0A-470C-A5BD-71324424D8C3}" type="presParOf" srcId="{444BA65E-56BF-44BF-822A-5DA00D45C470}" destId="{2D69460E-DA37-4AA8-B577-A7A6C2493343}" srcOrd="15" destOrd="0" presId="urn:microsoft.com/office/officeart/2005/8/layout/vList5"/>
    <dgm:cxn modelId="{67EAC5FC-92A3-48A9-8405-8BB0507EABED}" type="presParOf" srcId="{444BA65E-56BF-44BF-822A-5DA00D45C470}" destId="{987F8340-855A-47BC-BB37-D406564BC6FF}" srcOrd="16" destOrd="0" presId="urn:microsoft.com/office/officeart/2005/8/layout/vList5"/>
    <dgm:cxn modelId="{FA8078F7-06AC-4098-B6D5-324C84721E9D}" type="presParOf" srcId="{987F8340-855A-47BC-BB37-D406564BC6FF}" destId="{901455CE-FF6D-4579-B350-5A442B832E2B}"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E0EDF5-A221-4221-B337-549F216D618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s-ES"/>
        </a:p>
      </dgm:t>
    </dgm:pt>
    <dgm:pt modelId="{561BF25E-B79B-4D29-BEAE-60CDD6256A28}">
      <dgm:prSet/>
      <dgm:spPr/>
      <dgm:t>
        <a:bodyPr/>
        <a:lstStyle/>
        <a:p>
          <a:r>
            <a:rPr lang="es-AR">
              <a:solidFill>
                <a:schemeClr val="tx1"/>
              </a:solidFill>
            </a:rPr>
            <a:t>Indicador de desarrollo humano y sostenibilidad IDH</a:t>
          </a:r>
          <a:endParaRPr lang="es-ES">
            <a:solidFill>
              <a:schemeClr val="tx1"/>
            </a:solidFill>
          </a:endParaRPr>
        </a:p>
      </dgm:t>
    </dgm:pt>
    <dgm:pt modelId="{AA62FA07-B007-4C3B-BD49-B073E17D735A}" type="parTrans" cxnId="{EB9B3163-7C4F-46E8-A71D-C49F7E43E7B4}">
      <dgm:prSet/>
      <dgm:spPr/>
      <dgm:t>
        <a:bodyPr/>
        <a:lstStyle/>
        <a:p>
          <a:endParaRPr lang="es-ES"/>
        </a:p>
      </dgm:t>
    </dgm:pt>
    <dgm:pt modelId="{F5A5CD3A-D182-48F2-B63C-DB90E7594A4C}" type="sibTrans" cxnId="{EB9B3163-7C4F-46E8-A71D-C49F7E43E7B4}">
      <dgm:prSet/>
      <dgm:spPr/>
      <dgm:t>
        <a:bodyPr/>
        <a:lstStyle/>
        <a:p>
          <a:endParaRPr lang="es-ES">
            <a:solidFill>
              <a:schemeClr val="tx1"/>
            </a:solidFill>
          </a:endParaRPr>
        </a:p>
      </dgm:t>
    </dgm:pt>
    <dgm:pt modelId="{109AA907-95FE-4AC5-BB7D-E94DD19D11B9}">
      <dgm:prSet/>
      <dgm:spPr/>
      <dgm:t>
        <a:bodyPr/>
        <a:lstStyle/>
        <a:p>
          <a:r>
            <a:rPr lang="es-AR" dirty="0">
              <a:solidFill>
                <a:schemeClr val="tx1"/>
              </a:solidFill>
            </a:rPr>
            <a:t>Abarca más allá del ingreso como medida del bienestar, y contempla además la esperanza de vida, como medición aproximada de la salud, y la tasa de alfabetización, como aproximación del nivel educativo. </a:t>
          </a:r>
          <a:endParaRPr lang="es-ES" dirty="0">
            <a:solidFill>
              <a:schemeClr val="tx1"/>
            </a:solidFill>
          </a:endParaRPr>
        </a:p>
      </dgm:t>
    </dgm:pt>
    <dgm:pt modelId="{63277362-41C6-47CB-9DFA-FCE445ABAC3D}" type="parTrans" cxnId="{048F4B53-0EEF-4A98-95FF-B5CC419695F4}">
      <dgm:prSet/>
      <dgm:spPr/>
      <dgm:t>
        <a:bodyPr/>
        <a:lstStyle/>
        <a:p>
          <a:endParaRPr lang="es-ES"/>
        </a:p>
      </dgm:t>
    </dgm:pt>
    <dgm:pt modelId="{1ED2AB92-A022-42E2-B1A2-CA7122455A29}" type="sibTrans" cxnId="{048F4B53-0EEF-4A98-95FF-B5CC419695F4}">
      <dgm:prSet/>
      <dgm:spPr/>
      <dgm:t>
        <a:bodyPr/>
        <a:lstStyle/>
        <a:p>
          <a:endParaRPr lang="es-ES">
            <a:solidFill>
              <a:schemeClr val="tx1"/>
            </a:solidFill>
          </a:endParaRPr>
        </a:p>
      </dgm:t>
    </dgm:pt>
    <dgm:pt modelId="{A092975E-F020-4472-8E4E-E19D7EC97042}">
      <dgm:prSet/>
      <dgm:spPr/>
      <dgm:t>
        <a:bodyPr/>
        <a:lstStyle/>
        <a:p>
          <a:r>
            <a:rPr lang="es-AR">
              <a:solidFill>
                <a:schemeClr val="tx1"/>
              </a:solidFill>
            </a:rPr>
            <a:t>El indicador está compuesto por el promedio aritmético de las tres variables estableciendo igual ponderación para cada una de ellas. </a:t>
          </a:r>
          <a:endParaRPr lang="es-ES">
            <a:solidFill>
              <a:schemeClr val="tx1"/>
            </a:solidFill>
          </a:endParaRPr>
        </a:p>
      </dgm:t>
    </dgm:pt>
    <dgm:pt modelId="{C78606D7-F77F-4472-9DD1-3F7CA9714D73}" type="parTrans" cxnId="{725851D4-BE4A-485A-8624-10705DB4A61C}">
      <dgm:prSet/>
      <dgm:spPr/>
      <dgm:t>
        <a:bodyPr/>
        <a:lstStyle/>
        <a:p>
          <a:endParaRPr lang="es-ES"/>
        </a:p>
      </dgm:t>
    </dgm:pt>
    <dgm:pt modelId="{E10F2F2C-AF5C-452A-A52F-1FFD5979697C}" type="sibTrans" cxnId="{725851D4-BE4A-485A-8624-10705DB4A61C}">
      <dgm:prSet/>
      <dgm:spPr/>
      <dgm:t>
        <a:bodyPr/>
        <a:lstStyle/>
        <a:p>
          <a:endParaRPr lang="es-ES"/>
        </a:p>
      </dgm:t>
    </dgm:pt>
    <dgm:pt modelId="{376388B1-16F5-4518-9D80-35949746D66C}" type="pres">
      <dgm:prSet presAssocID="{DBE0EDF5-A221-4221-B337-549F216D618F}" presName="Name0" presStyleCnt="0">
        <dgm:presLayoutVars>
          <dgm:dir/>
          <dgm:resizeHandles val="exact"/>
        </dgm:presLayoutVars>
      </dgm:prSet>
      <dgm:spPr/>
    </dgm:pt>
    <dgm:pt modelId="{9E93BAD0-10B2-4AE0-B371-BFF1D210A770}" type="pres">
      <dgm:prSet presAssocID="{561BF25E-B79B-4D29-BEAE-60CDD6256A28}" presName="node" presStyleLbl="node1" presStyleIdx="0" presStyleCnt="3">
        <dgm:presLayoutVars>
          <dgm:bulletEnabled val="1"/>
        </dgm:presLayoutVars>
      </dgm:prSet>
      <dgm:spPr/>
    </dgm:pt>
    <dgm:pt modelId="{7E1D655E-EBE0-4750-BA3B-6EEC75956723}" type="pres">
      <dgm:prSet presAssocID="{F5A5CD3A-D182-48F2-B63C-DB90E7594A4C}" presName="sibTrans" presStyleLbl="sibTrans2D1" presStyleIdx="0" presStyleCnt="2"/>
      <dgm:spPr/>
    </dgm:pt>
    <dgm:pt modelId="{736DE598-880C-449A-A24B-E16FA8FCE00F}" type="pres">
      <dgm:prSet presAssocID="{F5A5CD3A-D182-48F2-B63C-DB90E7594A4C}" presName="connectorText" presStyleLbl="sibTrans2D1" presStyleIdx="0" presStyleCnt="2"/>
      <dgm:spPr/>
    </dgm:pt>
    <dgm:pt modelId="{915BF598-1128-4736-AFAA-9BA7E5FB4E72}" type="pres">
      <dgm:prSet presAssocID="{109AA907-95FE-4AC5-BB7D-E94DD19D11B9}" presName="node" presStyleLbl="node1" presStyleIdx="1" presStyleCnt="3">
        <dgm:presLayoutVars>
          <dgm:bulletEnabled val="1"/>
        </dgm:presLayoutVars>
      </dgm:prSet>
      <dgm:spPr/>
    </dgm:pt>
    <dgm:pt modelId="{2AE8BEDA-22D8-40F2-AEC6-EB7285D3A7FC}" type="pres">
      <dgm:prSet presAssocID="{1ED2AB92-A022-42E2-B1A2-CA7122455A29}" presName="sibTrans" presStyleLbl="sibTrans2D1" presStyleIdx="1" presStyleCnt="2"/>
      <dgm:spPr/>
    </dgm:pt>
    <dgm:pt modelId="{AC2D5579-3253-47FB-9E87-4753C4C39A89}" type="pres">
      <dgm:prSet presAssocID="{1ED2AB92-A022-42E2-B1A2-CA7122455A29}" presName="connectorText" presStyleLbl="sibTrans2D1" presStyleIdx="1" presStyleCnt="2"/>
      <dgm:spPr/>
    </dgm:pt>
    <dgm:pt modelId="{7890AC44-7FC2-4F80-9694-6DBE6A73097E}" type="pres">
      <dgm:prSet presAssocID="{A092975E-F020-4472-8E4E-E19D7EC97042}" presName="node" presStyleLbl="node1" presStyleIdx="2" presStyleCnt="3">
        <dgm:presLayoutVars>
          <dgm:bulletEnabled val="1"/>
        </dgm:presLayoutVars>
      </dgm:prSet>
      <dgm:spPr/>
    </dgm:pt>
  </dgm:ptLst>
  <dgm:cxnLst>
    <dgm:cxn modelId="{0A3DCB02-4D76-48F2-A742-73F29D1C0301}" type="presOf" srcId="{1ED2AB92-A022-42E2-B1A2-CA7122455A29}" destId="{2AE8BEDA-22D8-40F2-AEC6-EB7285D3A7FC}" srcOrd="0" destOrd="0" presId="urn:microsoft.com/office/officeart/2005/8/layout/process1"/>
    <dgm:cxn modelId="{DE2DD41F-C621-4D27-8B45-DE2BD6289B01}" type="presOf" srcId="{DBE0EDF5-A221-4221-B337-549F216D618F}" destId="{376388B1-16F5-4518-9D80-35949746D66C}" srcOrd="0" destOrd="0" presId="urn:microsoft.com/office/officeart/2005/8/layout/process1"/>
    <dgm:cxn modelId="{3E055423-5469-4A34-8FBC-81DA4F5CA02F}" type="presOf" srcId="{561BF25E-B79B-4D29-BEAE-60CDD6256A28}" destId="{9E93BAD0-10B2-4AE0-B371-BFF1D210A770}" srcOrd="0" destOrd="0" presId="urn:microsoft.com/office/officeart/2005/8/layout/process1"/>
    <dgm:cxn modelId="{7D65372F-201E-4D8C-8523-9BAC12BB7B89}" type="presOf" srcId="{F5A5CD3A-D182-48F2-B63C-DB90E7594A4C}" destId="{7E1D655E-EBE0-4750-BA3B-6EEC75956723}" srcOrd="0" destOrd="0" presId="urn:microsoft.com/office/officeart/2005/8/layout/process1"/>
    <dgm:cxn modelId="{EB9B3163-7C4F-46E8-A71D-C49F7E43E7B4}" srcId="{DBE0EDF5-A221-4221-B337-549F216D618F}" destId="{561BF25E-B79B-4D29-BEAE-60CDD6256A28}" srcOrd="0" destOrd="0" parTransId="{AA62FA07-B007-4C3B-BD49-B073E17D735A}" sibTransId="{F5A5CD3A-D182-48F2-B63C-DB90E7594A4C}"/>
    <dgm:cxn modelId="{048F4B53-0EEF-4A98-95FF-B5CC419695F4}" srcId="{DBE0EDF5-A221-4221-B337-549F216D618F}" destId="{109AA907-95FE-4AC5-BB7D-E94DD19D11B9}" srcOrd="1" destOrd="0" parTransId="{63277362-41C6-47CB-9DFA-FCE445ABAC3D}" sibTransId="{1ED2AB92-A022-42E2-B1A2-CA7122455A29}"/>
    <dgm:cxn modelId="{4DD480A8-93F9-4A81-9F20-7B81F726B446}" type="presOf" srcId="{1ED2AB92-A022-42E2-B1A2-CA7122455A29}" destId="{AC2D5579-3253-47FB-9E87-4753C4C39A89}" srcOrd="1" destOrd="0" presId="urn:microsoft.com/office/officeart/2005/8/layout/process1"/>
    <dgm:cxn modelId="{83238BAE-683A-4FA7-A845-BC05494EB230}" type="presOf" srcId="{F5A5CD3A-D182-48F2-B63C-DB90E7594A4C}" destId="{736DE598-880C-449A-A24B-E16FA8FCE00F}" srcOrd="1" destOrd="0" presId="urn:microsoft.com/office/officeart/2005/8/layout/process1"/>
    <dgm:cxn modelId="{DD390DBE-9459-4704-AA00-59805B01818D}" type="presOf" srcId="{A092975E-F020-4472-8E4E-E19D7EC97042}" destId="{7890AC44-7FC2-4F80-9694-6DBE6A73097E}" srcOrd="0" destOrd="0" presId="urn:microsoft.com/office/officeart/2005/8/layout/process1"/>
    <dgm:cxn modelId="{F51FA4D1-82C3-47F1-A14F-CBCBFFAF2251}" type="presOf" srcId="{109AA907-95FE-4AC5-BB7D-E94DD19D11B9}" destId="{915BF598-1128-4736-AFAA-9BA7E5FB4E72}" srcOrd="0" destOrd="0" presId="urn:microsoft.com/office/officeart/2005/8/layout/process1"/>
    <dgm:cxn modelId="{725851D4-BE4A-485A-8624-10705DB4A61C}" srcId="{DBE0EDF5-A221-4221-B337-549F216D618F}" destId="{A092975E-F020-4472-8E4E-E19D7EC97042}" srcOrd="2" destOrd="0" parTransId="{C78606D7-F77F-4472-9DD1-3F7CA9714D73}" sibTransId="{E10F2F2C-AF5C-452A-A52F-1FFD5979697C}"/>
    <dgm:cxn modelId="{CBEEF969-C907-4840-9C75-62567E7B0C1A}" type="presParOf" srcId="{376388B1-16F5-4518-9D80-35949746D66C}" destId="{9E93BAD0-10B2-4AE0-B371-BFF1D210A770}" srcOrd="0" destOrd="0" presId="urn:microsoft.com/office/officeart/2005/8/layout/process1"/>
    <dgm:cxn modelId="{EC3B4DD7-EE37-4D43-A52E-855F9E1D361C}" type="presParOf" srcId="{376388B1-16F5-4518-9D80-35949746D66C}" destId="{7E1D655E-EBE0-4750-BA3B-6EEC75956723}" srcOrd="1" destOrd="0" presId="urn:microsoft.com/office/officeart/2005/8/layout/process1"/>
    <dgm:cxn modelId="{BEF848EB-B922-4725-81B0-8C8CBFA9B096}" type="presParOf" srcId="{7E1D655E-EBE0-4750-BA3B-6EEC75956723}" destId="{736DE598-880C-449A-A24B-E16FA8FCE00F}" srcOrd="0" destOrd="0" presId="urn:microsoft.com/office/officeart/2005/8/layout/process1"/>
    <dgm:cxn modelId="{4C95F92E-7FE9-4B07-944A-D3B13BC09E7A}" type="presParOf" srcId="{376388B1-16F5-4518-9D80-35949746D66C}" destId="{915BF598-1128-4736-AFAA-9BA7E5FB4E72}" srcOrd="2" destOrd="0" presId="urn:microsoft.com/office/officeart/2005/8/layout/process1"/>
    <dgm:cxn modelId="{BE2300CF-9DB3-4FEB-BF8A-35EE98968710}" type="presParOf" srcId="{376388B1-16F5-4518-9D80-35949746D66C}" destId="{2AE8BEDA-22D8-40F2-AEC6-EB7285D3A7FC}" srcOrd="3" destOrd="0" presId="urn:microsoft.com/office/officeart/2005/8/layout/process1"/>
    <dgm:cxn modelId="{BCEA98B3-BF83-42E5-90D6-A1728051337D}" type="presParOf" srcId="{2AE8BEDA-22D8-40F2-AEC6-EB7285D3A7FC}" destId="{AC2D5579-3253-47FB-9E87-4753C4C39A89}" srcOrd="0" destOrd="0" presId="urn:microsoft.com/office/officeart/2005/8/layout/process1"/>
    <dgm:cxn modelId="{20921A51-11C9-45D2-B635-0933503668A2}" type="presParOf" srcId="{376388B1-16F5-4518-9D80-35949746D66C}" destId="{7890AC44-7FC2-4F80-9694-6DBE6A73097E}"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13B394-8399-4B27-BAED-2FE6FD963ECC}"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s-ES"/>
        </a:p>
      </dgm:t>
    </dgm:pt>
    <dgm:pt modelId="{39DD2FB8-20FA-4909-A562-0C2E88A0F740}">
      <dgm:prSet custT="1"/>
      <dgm:spPr/>
      <dgm:t>
        <a:bodyPr/>
        <a:lstStyle/>
        <a:p>
          <a:r>
            <a:rPr lang="es-AR" sz="3000" dirty="0"/>
            <a:t>Indicador de desarrollo humano y sostenibilidad IDH </a:t>
          </a:r>
          <a:endParaRPr lang="es-ES" sz="3000" dirty="0"/>
        </a:p>
      </dgm:t>
    </dgm:pt>
    <dgm:pt modelId="{5A223582-124D-49CD-BE1F-1EFE398873DE}" type="parTrans" cxnId="{4E7FD7BE-90C6-4BD4-BBBB-18C861A1E6DE}">
      <dgm:prSet/>
      <dgm:spPr/>
      <dgm:t>
        <a:bodyPr/>
        <a:lstStyle/>
        <a:p>
          <a:endParaRPr lang="es-ES"/>
        </a:p>
      </dgm:t>
    </dgm:pt>
    <dgm:pt modelId="{CBC4A8F0-B9E3-4613-998E-0DC6A3D88B55}" type="sibTrans" cxnId="{4E7FD7BE-90C6-4BD4-BBBB-18C861A1E6DE}">
      <dgm:prSet/>
      <dgm:spPr/>
      <dgm:t>
        <a:bodyPr/>
        <a:lstStyle/>
        <a:p>
          <a:endParaRPr lang="es-ES"/>
        </a:p>
      </dgm:t>
    </dgm:pt>
    <dgm:pt modelId="{71A39CDA-9077-420A-B55B-9E90E256D6A6}">
      <dgm:prSet custT="1"/>
      <dgm:spPr/>
      <dgm:t>
        <a:bodyPr/>
        <a:lstStyle/>
        <a:p>
          <a:pPr algn="l"/>
          <a:endParaRPr lang="es-ES" sz="2200" dirty="0"/>
        </a:p>
      </dgm:t>
    </dgm:pt>
    <dgm:pt modelId="{C068E4A5-53B8-42EA-9478-5296AEADD639}" type="parTrans" cxnId="{C9EB2A7E-20F2-48DB-A78F-B4CB3A9CC607}">
      <dgm:prSet/>
      <dgm:spPr/>
      <dgm:t>
        <a:bodyPr/>
        <a:lstStyle/>
        <a:p>
          <a:endParaRPr lang="es-ES"/>
        </a:p>
      </dgm:t>
    </dgm:pt>
    <dgm:pt modelId="{57FD4BE7-87DF-46E5-A760-A719995765E9}" type="sibTrans" cxnId="{C9EB2A7E-20F2-48DB-A78F-B4CB3A9CC607}">
      <dgm:prSet/>
      <dgm:spPr/>
      <dgm:t>
        <a:bodyPr/>
        <a:lstStyle/>
        <a:p>
          <a:endParaRPr lang="es-ES"/>
        </a:p>
      </dgm:t>
    </dgm:pt>
    <dgm:pt modelId="{FAAC276A-2A97-4C5F-AD16-24A1AEF5CA6B}" type="pres">
      <dgm:prSet presAssocID="{F513B394-8399-4B27-BAED-2FE6FD963ECC}" presName="mainComposite" presStyleCnt="0">
        <dgm:presLayoutVars>
          <dgm:chPref val="1"/>
          <dgm:dir/>
          <dgm:animOne val="branch"/>
          <dgm:animLvl val="lvl"/>
          <dgm:resizeHandles val="exact"/>
        </dgm:presLayoutVars>
      </dgm:prSet>
      <dgm:spPr/>
    </dgm:pt>
    <dgm:pt modelId="{7A925646-5BB6-4932-868C-E9B967524A74}" type="pres">
      <dgm:prSet presAssocID="{F513B394-8399-4B27-BAED-2FE6FD963ECC}" presName="hierFlow" presStyleCnt="0"/>
      <dgm:spPr/>
    </dgm:pt>
    <dgm:pt modelId="{DC36ED8A-B084-47D8-9149-25DA1EFBD9A6}" type="pres">
      <dgm:prSet presAssocID="{F513B394-8399-4B27-BAED-2FE6FD963ECC}" presName="firstBuf" presStyleCnt="0"/>
      <dgm:spPr/>
    </dgm:pt>
    <dgm:pt modelId="{38AEE512-C393-4EC2-99F0-577DD047C010}" type="pres">
      <dgm:prSet presAssocID="{F513B394-8399-4B27-BAED-2FE6FD963ECC}" presName="hierChild1" presStyleCnt="0">
        <dgm:presLayoutVars>
          <dgm:chPref val="1"/>
          <dgm:animOne val="branch"/>
          <dgm:animLvl val="lvl"/>
        </dgm:presLayoutVars>
      </dgm:prSet>
      <dgm:spPr/>
    </dgm:pt>
    <dgm:pt modelId="{A8659F8D-8B0F-4891-AB31-75F44CE2C00C}" type="pres">
      <dgm:prSet presAssocID="{39DD2FB8-20FA-4909-A562-0C2E88A0F740}" presName="Name14" presStyleCnt="0"/>
      <dgm:spPr/>
    </dgm:pt>
    <dgm:pt modelId="{54BC9D76-3229-47A6-A300-0A86A8482FA0}" type="pres">
      <dgm:prSet presAssocID="{39DD2FB8-20FA-4909-A562-0C2E88A0F740}" presName="level1Shape" presStyleLbl="node0" presStyleIdx="0" presStyleCnt="1" custLinFactNeighborX="20472" custLinFactNeighborY="-3626">
        <dgm:presLayoutVars>
          <dgm:chPref val="3"/>
        </dgm:presLayoutVars>
      </dgm:prSet>
      <dgm:spPr/>
    </dgm:pt>
    <dgm:pt modelId="{EA482380-EA60-4B78-B8E2-E9487F40BB38}" type="pres">
      <dgm:prSet presAssocID="{39DD2FB8-20FA-4909-A562-0C2E88A0F740}" presName="hierChild2" presStyleCnt="0"/>
      <dgm:spPr/>
    </dgm:pt>
    <dgm:pt modelId="{A5077AF3-C0E3-4E00-87CF-774C8A7DA4C9}" type="pres">
      <dgm:prSet presAssocID="{F513B394-8399-4B27-BAED-2FE6FD963ECC}" presName="bgShapesFlow" presStyleCnt="0"/>
      <dgm:spPr/>
    </dgm:pt>
    <dgm:pt modelId="{889138B1-9C88-49DE-AF65-752CF961E107}" type="pres">
      <dgm:prSet presAssocID="{71A39CDA-9077-420A-B55B-9E90E256D6A6}" presName="rectComp" presStyleCnt="0"/>
      <dgm:spPr/>
    </dgm:pt>
    <dgm:pt modelId="{8DE30480-363F-426F-B511-A87704EDF4C1}" type="pres">
      <dgm:prSet presAssocID="{71A39CDA-9077-420A-B55B-9E90E256D6A6}" presName="bgRect" presStyleLbl="bgShp" presStyleIdx="0" presStyleCnt="1"/>
      <dgm:spPr/>
    </dgm:pt>
    <dgm:pt modelId="{58EF39A8-E233-45BA-8F80-EE811EEE53A5}" type="pres">
      <dgm:prSet presAssocID="{71A39CDA-9077-420A-B55B-9E90E256D6A6}" presName="bgRectTx" presStyleLbl="bgShp" presStyleIdx="0" presStyleCnt="1">
        <dgm:presLayoutVars>
          <dgm:bulletEnabled val="1"/>
        </dgm:presLayoutVars>
      </dgm:prSet>
      <dgm:spPr/>
    </dgm:pt>
  </dgm:ptLst>
  <dgm:cxnLst>
    <dgm:cxn modelId="{6F982907-E784-4747-88E3-0B3F5E55722C}" type="presOf" srcId="{39DD2FB8-20FA-4909-A562-0C2E88A0F740}" destId="{54BC9D76-3229-47A6-A300-0A86A8482FA0}" srcOrd="0" destOrd="0" presId="urn:microsoft.com/office/officeart/2005/8/layout/hierarchy6"/>
    <dgm:cxn modelId="{C2E4A911-5F34-4232-BE48-EAC1E9DD2F6C}" type="presOf" srcId="{71A39CDA-9077-420A-B55B-9E90E256D6A6}" destId="{58EF39A8-E233-45BA-8F80-EE811EEE53A5}" srcOrd="1" destOrd="0" presId="urn:microsoft.com/office/officeart/2005/8/layout/hierarchy6"/>
    <dgm:cxn modelId="{C9EB2A7E-20F2-48DB-A78F-B4CB3A9CC607}" srcId="{F513B394-8399-4B27-BAED-2FE6FD963ECC}" destId="{71A39CDA-9077-420A-B55B-9E90E256D6A6}" srcOrd="1" destOrd="0" parTransId="{C068E4A5-53B8-42EA-9478-5296AEADD639}" sibTransId="{57FD4BE7-87DF-46E5-A760-A719995765E9}"/>
    <dgm:cxn modelId="{4547D9B2-A40F-4B3E-B4A1-930A81BBC558}" type="presOf" srcId="{F513B394-8399-4B27-BAED-2FE6FD963ECC}" destId="{FAAC276A-2A97-4C5F-AD16-24A1AEF5CA6B}" srcOrd="0" destOrd="0" presId="urn:microsoft.com/office/officeart/2005/8/layout/hierarchy6"/>
    <dgm:cxn modelId="{4E7FD7BE-90C6-4BD4-BBBB-18C861A1E6DE}" srcId="{F513B394-8399-4B27-BAED-2FE6FD963ECC}" destId="{39DD2FB8-20FA-4909-A562-0C2E88A0F740}" srcOrd="0" destOrd="0" parTransId="{5A223582-124D-49CD-BE1F-1EFE398873DE}" sibTransId="{CBC4A8F0-B9E3-4613-998E-0DC6A3D88B55}"/>
    <dgm:cxn modelId="{F59606D1-FC50-4797-8783-8BA2E180A6BB}" type="presOf" srcId="{71A39CDA-9077-420A-B55B-9E90E256D6A6}" destId="{8DE30480-363F-426F-B511-A87704EDF4C1}" srcOrd="0" destOrd="0" presId="urn:microsoft.com/office/officeart/2005/8/layout/hierarchy6"/>
    <dgm:cxn modelId="{05674682-2953-4FDF-AA3A-7F2B803299D7}" type="presParOf" srcId="{FAAC276A-2A97-4C5F-AD16-24A1AEF5CA6B}" destId="{7A925646-5BB6-4932-868C-E9B967524A74}" srcOrd="0" destOrd="0" presId="urn:microsoft.com/office/officeart/2005/8/layout/hierarchy6"/>
    <dgm:cxn modelId="{CD684FFB-3BE5-4C68-BFC5-C4A1F83624E3}" type="presParOf" srcId="{7A925646-5BB6-4932-868C-E9B967524A74}" destId="{DC36ED8A-B084-47D8-9149-25DA1EFBD9A6}" srcOrd="0" destOrd="0" presId="urn:microsoft.com/office/officeart/2005/8/layout/hierarchy6"/>
    <dgm:cxn modelId="{C4580D71-6E99-41B8-9CBF-215CF063509F}" type="presParOf" srcId="{7A925646-5BB6-4932-868C-E9B967524A74}" destId="{38AEE512-C393-4EC2-99F0-577DD047C010}" srcOrd="1" destOrd="0" presId="urn:microsoft.com/office/officeart/2005/8/layout/hierarchy6"/>
    <dgm:cxn modelId="{6D929771-072F-4E18-8B93-3299909D5B3D}" type="presParOf" srcId="{38AEE512-C393-4EC2-99F0-577DD047C010}" destId="{A8659F8D-8B0F-4891-AB31-75F44CE2C00C}" srcOrd="0" destOrd="0" presId="urn:microsoft.com/office/officeart/2005/8/layout/hierarchy6"/>
    <dgm:cxn modelId="{C5A0E2BB-10BC-4D85-8C85-C8D6FD5471AF}" type="presParOf" srcId="{A8659F8D-8B0F-4891-AB31-75F44CE2C00C}" destId="{54BC9D76-3229-47A6-A300-0A86A8482FA0}" srcOrd="0" destOrd="0" presId="urn:microsoft.com/office/officeart/2005/8/layout/hierarchy6"/>
    <dgm:cxn modelId="{6650D20A-26F6-49DB-A5B0-C2155FC292D3}" type="presParOf" srcId="{A8659F8D-8B0F-4891-AB31-75F44CE2C00C}" destId="{EA482380-EA60-4B78-B8E2-E9487F40BB38}" srcOrd="1" destOrd="0" presId="urn:microsoft.com/office/officeart/2005/8/layout/hierarchy6"/>
    <dgm:cxn modelId="{C3A6AAA4-760C-43C1-A427-51A587F22D61}" type="presParOf" srcId="{FAAC276A-2A97-4C5F-AD16-24A1AEF5CA6B}" destId="{A5077AF3-C0E3-4E00-87CF-774C8A7DA4C9}" srcOrd="1" destOrd="0" presId="urn:microsoft.com/office/officeart/2005/8/layout/hierarchy6"/>
    <dgm:cxn modelId="{951E8B4D-F922-44DE-BF69-E458C7FCA3A2}" type="presParOf" srcId="{A5077AF3-C0E3-4E00-87CF-774C8A7DA4C9}" destId="{889138B1-9C88-49DE-AF65-752CF961E107}" srcOrd="0" destOrd="0" presId="urn:microsoft.com/office/officeart/2005/8/layout/hierarchy6"/>
    <dgm:cxn modelId="{9714F372-BCFE-4A71-B69C-84E2357C46CA}" type="presParOf" srcId="{889138B1-9C88-49DE-AF65-752CF961E107}" destId="{8DE30480-363F-426F-B511-A87704EDF4C1}" srcOrd="0" destOrd="0" presId="urn:microsoft.com/office/officeart/2005/8/layout/hierarchy6"/>
    <dgm:cxn modelId="{2BD77F55-84B3-4764-9794-779FF7106648}" type="presParOf" srcId="{889138B1-9C88-49DE-AF65-752CF961E107}" destId="{58EF39A8-E233-45BA-8F80-EE811EEE53A5}"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98D0F-244C-41AC-B78A-23C34D80A0CA}">
      <dsp:nvSpPr>
        <dsp:cNvPr id="0" name=""/>
        <dsp:cNvSpPr/>
      </dsp:nvSpPr>
      <dsp:spPr>
        <a:xfrm>
          <a:off x="335235" y="307"/>
          <a:ext cx="3368129" cy="1347251"/>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s-ES_tradnl" sz="3100" b="1" kern="1200" baseline="0" dirty="0"/>
            <a:t>Atmósfera</a:t>
          </a:r>
          <a:endParaRPr lang="es-ES" sz="3100" kern="1200" dirty="0"/>
        </a:p>
      </dsp:txBody>
      <dsp:txXfrm>
        <a:off x="1008861" y="307"/>
        <a:ext cx="2020878" cy="1347251"/>
      </dsp:txXfrm>
    </dsp:sp>
    <dsp:sp modelId="{09807534-A283-4374-979E-6BD01B3163EE}">
      <dsp:nvSpPr>
        <dsp:cNvPr id="0" name=""/>
        <dsp:cNvSpPr/>
      </dsp:nvSpPr>
      <dsp:spPr>
        <a:xfrm>
          <a:off x="335235" y="1536174"/>
          <a:ext cx="3368129" cy="1347251"/>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s-ES_tradnl" sz="3100" b="1" kern="1200" baseline="0"/>
            <a:t>Tierra</a:t>
          </a:r>
          <a:endParaRPr lang="es-ES" sz="3100" kern="1200"/>
        </a:p>
      </dsp:txBody>
      <dsp:txXfrm>
        <a:off x="1008861" y="1536174"/>
        <a:ext cx="2020878" cy="1347251"/>
      </dsp:txXfrm>
    </dsp:sp>
    <dsp:sp modelId="{4668E247-D923-4EC4-9B8F-0EDD263D3ACC}">
      <dsp:nvSpPr>
        <dsp:cNvPr id="0" name=""/>
        <dsp:cNvSpPr/>
      </dsp:nvSpPr>
      <dsp:spPr>
        <a:xfrm>
          <a:off x="335235" y="3072041"/>
          <a:ext cx="3368129" cy="1347251"/>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s-ES_tradnl" sz="3100" b="1" kern="1200" baseline="0"/>
            <a:t>Océanos, mares y costas</a:t>
          </a:r>
          <a:endParaRPr lang="es-ES" sz="3100" kern="1200"/>
        </a:p>
      </dsp:txBody>
      <dsp:txXfrm>
        <a:off x="1008861" y="3072041"/>
        <a:ext cx="2020878" cy="13472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53BBB-2509-4D0B-8DC9-A555E76F57BB}">
      <dsp:nvSpPr>
        <dsp:cNvPr id="0" name=""/>
        <dsp:cNvSpPr/>
      </dsp:nvSpPr>
      <dsp:spPr>
        <a:xfrm>
          <a:off x="1405199" y="1361"/>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a:t>Cambio climático</a:t>
          </a:r>
          <a:endParaRPr lang="es-ES" sz="1100" kern="1200"/>
        </a:p>
      </dsp:txBody>
      <dsp:txXfrm>
        <a:off x="1430364" y="26526"/>
        <a:ext cx="1530518" cy="465172"/>
      </dsp:txXfrm>
    </dsp:sp>
    <dsp:sp modelId="{8826F1E9-70DD-4EF6-84E0-A5172999871C}">
      <dsp:nvSpPr>
        <dsp:cNvPr id="0" name=""/>
        <dsp:cNvSpPr/>
      </dsp:nvSpPr>
      <dsp:spPr>
        <a:xfrm>
          <a:off x="1405199" y="542638"/>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dirty="0"/>
            <a:t>Destrucción capa de ozono</a:t>
          </a:r>
          <a:endParaRPr lang="es-ES" sz="1100" kern="1200" dirty="0"/>
        </a:p>
      </dsp:txBody>
      <dsp:txXfrm>
        <a:off x="1430364" y="567803"/>
        <a:ext cx="1530518" cy="465172"/>
      </dsp:txXfrm>
    </dsp:sp>
    <dsp:sp modelId="{A81444A2-94FD-4F8F-8BC8-89E2C2102962}">
      <dsp:nvSpPr>
        <dsp:cNvPr id="0" name=""/>
        <dsp:cNvSpPr/>
      </dsp:nvSpPr>
      <dsp:spPr>
        <a:xfrm>
          <a:off x="1405199" y="1083916"/>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a:t>Calidad del aire</a:t>
          </a:r>
          <a:endParaRPr lang="es-ES" sz="1100" kern="1200"/>
        </a:p>
      </dsp:txBody>
      <dsp:txXfrm>
        <a:off x="1430364" y="1109081"/>
        <a:ext cx="1530518" cy="465172"/>
      </dsp:txXfrm>
    </dsp:sp>
    <dsp:sp modelId="{B844AC48-63E8-480D-B4D1-89C1DBC1CF3B}">
      <dsp:nvSpPr>
        <dsp:cNvPr id="0" name=""/>
        <dsp:cNvSpPr/>
      </dsp:nvSpPr>
      <dsp:spPr>
        <a:xfrm>
          <a:off x="1405199" y="1625194"/>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a:t>Agricultura</a:t>
          </a:r>
          <a:endParaRPr lang="es-ES" sz="1100" kern="1200"/>
        </a:p>
      </dsp:txBody>
      <dsp:txXfrm>
        <a:off x="1430364" y="1650359"/>
        <a:ext cx="1530518" cy="465172"/>
      </dsp:txXfrm>
    </dsp:sp>
    <dsp:sp modelId="{D4CD8CCB-1F00-4A64-926D-C7B034262A0D}">
      <dsp:nvSpPr>
        <dsp:cNvPr id="0" name=""/>
        <dsp:cNvSpPr/>
      </dsp:nvSpPr>
      <dsp:spPr>
        <a:xfrm>
          <a:off x="1405199" y="2166472"/>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a:t>Bosques</a:t>
          </a:r>
          <a:endParaRPr lang="es-ES" sz="1100" kern="1200"/>
        </a:p>
      </dsp:txBody>
      <dsp:txXfrm>
        <a:off x="1430364" y="2191637"/>
        <a:ext cx="1530518" cy="465172"/>
      </dsp:txXfrm>
    </dsp:sp>
    <dsp:sp modelId="{20768BFA-8B8B-41AC-A14D-EE41DC604C10}">
      <dsp:nvSpPr>
        <dsp:cNvPr id="0" name=""/>
        <dsp:cNvSpPr/>
      </dsp:nvSpPr>
      <dsp:spPr>
        <a:xfrm>
          <a:off x="1405199" y="2707749"/>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a:t>Desertificación</a:t>
          </a:r>
          <a:endParaRPr lang="es-ES" sz="1100" kern="1200"/>
        </a:p>
      </dsp:txBody>
      <dsp:txXfrm>
        <a:off x="1430364" y="2732914"/>
        <a:ext cx="1530518" cy="465172"/>
      </dsp:txXfrm>
    </dsp:sp>
    <dsp:sp modelId="{C209303E-AE8F-4F6E-BEA1-9438E549816A}">
      <dsp:nvSpPr>
        <dsp:cNvPr id="0" name=""/>
        <dsp:cNvSpPr/>
      </dsp:nvSpPr>
      <dsp:spPr>
        <a:xfrm>
          <a:off x="1405199" y="3249027"/>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a:t>Urbanización y ordenamiento territorial</a:t>
          </a:r>
          <a:endParaRPr lang="es-ES" sz="1100" kern="1200"/>
        </a:p>
      </dsp:txBody>
      <dsp:txXfrm>
        <a:off x="1430364" y="3274192"/>
        <a:ext cx="1530518" cy="465172"/>
      </dsp:txXfrm>
    </dsp:sp>
    <dsp:sp modelId="{636441E3-EAEF-4F0B-9176-C8DB9299316C}">
      <dsp:nvSpPr>
        <dsp:cNvPr id="0" name=""/>
        <dsp:cNvSpPr/>
      </dsp:nvSpPr>
      <dsp:spPr>
        <a:xfrm>
          <a:off x="1405199" y="3790305"/>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a:t>Zona costera</a:t>
          </a:r>
          <a:endParaRPr lang="es-ES" sz="1100" kern="1200"/>
        </a:p>
      </dsp:txBody>
      <dsp:txXfrm>
        <a:off x="1430364" y="3815470"/>
        <a:ext cx="1530518" cy="465172"/>
      </dsp:txXfrm>
    </dsp:sp>
    <dsp:sp modelId="{901455CE-FF6D-4579-B350-5A442B832E2B}">
      <dsp:nvSpPr>
        <dsp:cNvPr id="0" name=""/>
        <dsp:cNvSpPr/>
      </dsp:nvSpPr>
      <dsp:spPr>
        <a:xfrm>
          <a:off x="1405199" y="4331583"/>
          <a:ext cx="1580848" cy="515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ES_tradnl" sz="1100" kern="1200" baseline="0"/>
            <a:t>Pesquerías</a:t>
          </a:r>
          <a:endParaRPr lang="es-ES" sz="1100" kern="1200"/>
        </a:p>
      </dsp:txBody>
      <dsp:txXfrm>
        <a:off x="1430364" y="4356748"/>
        <a:ext cx="1530518" cy="465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3BAD0-10B2-4AE0-B371-BFF1D210A770}">
      <dsp:nvSpPr>
        <dsp:cNvPr id="0" name=""/>
        <dsp:cNvSpPr/>
      </dsp:nvSpPr>
      <dsp:spPr>
        <a:xfrm>
          <a:off x="8391" y="1137847"/>
          <a:ext cx="2508224" cy="30568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AR" sz="1800" kern="1200">
              <a:solidFill>
                <a:schemeClr val="tx1"/>
              </a:solidFill>
            </a:rPr>
            <a:t>Indicador de desarrollo humano y sostenibilidad IDH</a:t>
          </a:r>
          <a:endParaRPr lang="es-ES" sz="1800" kern="1200">
            <a:solidFill>
              <a:schemeClr val="tx1"/>
            </a:solidFill>
          </a:endParaRPr>
        </a:p>
      </dsp:txBody>
      <dsp:txXfrm>
        <a:off x="81854" y="1211310"/>
        <a:ext cx="2361298" cy="2909972"/>
      </dsp:txXfrm>
    </dsp:sp>
    <dsp:sp modelId="{7E1D655E-EBE0-4750-BA3B-6EEC75956723}">
      <dsp:nvSpPr>
        <dsp:cNvPr id="0" name=""/>
        <dsp:cNvSpPr/>
      </dsp:nvSpPr>
      <dsp:spPr>
        <a:xfrm>
          <a:off x="2767438" y="2355277"/>
          <a:ext cx="531743" cy="6220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dsp:txBody>
      <dsp:txXfrm>
        <a:off x="2767438" y="2479685"/>
        <a:ext cx="372220" cy="373223"/>
      </dsp:txXfrm>
    </dsp:sp>
    <dsp:sp modelId="{915BF598-1128-4736-AFAA-9BA7E5FB4E72}">
      <dsp:nvSpPr>
        <dsp:cNvPr id="0" name=""/>
        <dsp:cNvSpPr/>
      </dsp:nvSpPr>
      <dsp:spPr>
        <a:xfrm>
          <a:off x="3519906" y="1137847"/>
          <a:ext cx="2508224" cy="30568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AR" sz="1800" kern="1200" dirty="0">
              <a:solidFill>
                <a:schemeClr val="tx1"/>
              </a:solidFill>
            </a:rPr>
            <a:t>Abarca más allá del ingreso como medida del bienestar, y contempla además la esperanza de vida, como medición aproximada de la salud, y la tasa de alfabetización, como aproximación del nivel educativo. </a:t>
          </a:r>
          <a:endParaRPr lang="es-ES" sz="1800" kern="1200" dirty="0">
            <a:solidFill>
              <a:schemeClr val="tx1"/>
            </a:solidFill>
          </a:endParaRPr>
        </a:p>
      </dsp:txBody>
      <dsp:txXfrm>
        <a:off x="3593369" y="1211310"/>
        <a:ext cx="2361298" cy="2909972"/>
      </dsp:txXfrm>
    </dsp:sp>
    <dsp:sp modelId="{2AE8BEDA-22D8-40F2-AEC6-EB7285D3A7FC}">
      <dsp:nvSpPr>
        <dsp:cNvPr id="0" name=""/>
        <dsp:cNvSpPr/>
      </dsp:nvSpPr>
      <dsp:spPr>
        <a:xfrm>
          <a:off x="6278953" y="2355277"/>
          <a:ext cx="531743" cy="6220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dsp:txBody>
      <dsp:txXfrm>
        <a:off x="6278953" y="2479685"/>
        <a:ext cx="372220" cy="373223"/>
      </dsp:txXfrm>
    </dsp:sp>
    <dsp:sp modelId="{7890AC44-7FC2-4F80-9694-6DBE6A73097E}">
      <dsp:nvSpPr>
        <dsp:cNvPr id="0" name=""/>
        <dsp:cNvSpPr/>
      </dsp:nvSpPr>
      <dsp:spPr>
        <a:xfrm>
          <a:off x="7031420" y="1137847"/>
          <a:ext cx="2508224" cy="30568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AR" sz="1800" kern="1200">
              <a:solidFill>
                <a:schemeClr val="tx1"/>
              </a:solidFill>
            </a:rPr>
            <a:t>El indicador está compuesto por el promedio aritmético de las tres variables estableciendo igual ponderación para cada una de ellas. </a:t>
          </a:r>
          <a:endParaRPr lang="es-ES" sz="1800" kern="1200">
            <a:solidFill>
              <a:schemeClr val="tx1"/>
            </a:solidFill>
          </a:endParaRPr>
        </a:p>
      </dsp:txBody>
      <dsp:txXfrm>
        <a:off x="7104883" y="1211310"/>
        <a:ext cx="2361298" cy="2909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30480-363F-426F-B511-A87704EDF4C1}">
      <dsp:nvSpPr>
        <dsp:cNvPr id="0" name=""/>
        <dsp:cNvSpPr/>
      </dsp:nvSpPr>
      <dsp:spPr>
        <a:xfrm>
          <a:off x="0" y="0"/>
          <a:ext cx="9041219" cy="32579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endParaRPr lang="es-ES" sz="2200" kern="1200" dirty="0"/>
        </a:p>
      </dsp:txBody>
      <dsp:txXfrm>
        <a:off x="0" y="0"/>
        <a:ext cx="2712365" cy="3257958"/>
      </dsp:txXfrm>
    </dsp:sp>
    <dsp:sp modelId="{54BC9D76-3229-47A6-A300-0A86A8482FA0}">
      <dsp:nvSpPr>
        <dsp:cNvPr id="0" name=""/>
        <dsp:cNvSpPr/>
      </dsp:nvSpPr>
      <dsp:spPr>
        <a:xfrm>
          <a:off x="4501069" y="184967"/>
          <a:ext cx="4352852" cy="290190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AR" sz="3000" kern="1200" dirty="0"/>
            <a:t>Indicador de desarrollo humano y sostenibilidad IDH </a:t>
          </a:r>
          <a:endParaRPr lang="es-ES" sz="3000" kern="1200" dirty="0"/>
        </a:p>
      </dsp:txBody>
      <dsp:txXfrm>
        <a:off x="4586063" y="269961"/>
        <a:ext cx="4182864" cy="273191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9165A-D44A-47FC-A836-A2EBD727EC7C}" type="datetimeFigureOut">
              <a:rPr lang="es-AR" smtClean="0"/>
              <a:t>28/3/2022</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F4000-67FE-4113-8D36-65980ACE2F93}" type="slidenum">
              <a:rPr lang="es-AR" smtClean="0"/>
              <a:t>‹#›</a:t>
            </a:fld>
            <a:endParaRPr lang="es-AR"/>
          </a:p>
        </p:txBody>
      </p:sp>
    </p:spTree>
    <p:extLst>
      <p:ext uri="{BB962C8B-B14F-4D97-AF65-F5344CB8AC3E}">
        <p14:creationId xmlns:p14="http://schemas.microsoft.com/office/powerpoint/2010/main" val="230692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6F670735-F255-44A3-A094-8C83516292AF}"/>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79703A57-EB4C-4AD3-989B-1E63E9EDE3B5}" type="slidenum">
              <a:rPr lang="es-ES" altLang="en-US" sz="1200"/>
              <a:pPr algn="r" eaLnBrk="1" hangingPunct="1"/>
              <a:t>2</a:t>
            </a:fld>
            <a:endParaRPr lang="es-ES" altLang="en-US" sz="1200"/>
          </a:p>
        </p:txBody>
      </p:sp>
      <p:sp>
        <p:nvSpPr>
          <p:cNvPr id="82947" name="Rectangle 2">
            <a:extLst>
              <a:ext uri="{FF2B5EF4-FFF2-40B4-BE49-F238E27FC236}">
                <a16:creationId xmlns:a16="http://schemas.microsoft.com/office/drawing/2014/main" id="{D443492B-FB94-4ED4-A35D-1453CDAD227D}"/>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D4A63A7F-F9BC-44B0-9442-3ED9BB29282B}"/>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66FA1FD9-87AC-4FD1-8DF8-BA1A5852AC5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fld id="{7094B54C-551E-4746-BE6D-AF9A5D505A53}" type="slidenum">
              <a:rPr lang="es-ES" altLang="es-ES">
                <a:solidFill>
                  <a:srgbClr val="000000"/>
                </a:solidFill>
                <a:ea typeface="Microsoft YaHei" panose="020B0503020204020204" pitchFamily="34" charset="-122"/>
              </a:rPr>
              <a:pPr/>
              <a:t>15</a:t>
            </a:fld>
            <a:endParaRPr lang="es-ES" altLang="es-ES">
              <a:solidFill>
                <a:srgbClr val="000000"/>
              </a:solidFill>
              <a:ea typeface="Microsoft YaHei" panose="020B0503020204020204" pitchFamily="34" charset="-122"/>
            </a:endParaRPr>
          </a:p>
        </p:txBody>
      </p:sp>
      <p:sp>
        <p:nvSpPr>
          <p:cNvPr id="103427" name="Text Box 1">
            <a:extLst>
              <a:ext uri="{FF2B5EF4-FFF2-40B4-BE49-F238E27FC236}">
                <a16:creationId xmlns:a16="http://schemas.microsoft.com/office/drawing/2014/main" id="{BFD0383A-C154-4DD5-9ABF-1D3169F0E700}"/>
              </a:ext>
            </a:extLst>
          </p:cNvPr>
          <p:cNvSpPr txBox="1">
            <a:spLocks noChangeArrowheads="1"/>
          </p:cNvSpPr>
          <p:nvPr/>
        </p:nvSpPr>
        <p:spPr bwMode="auto">
          <a:xfrm>
            <a:off x="3883025"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lnSpc>
                <a:spcPct val="120000"/>
              </a:lnSpc>
              <a:spcBef>
                <a:spcPct val="50000"/>
              </a:spcBef>
              <a:buClr>
                <a:srgbClr val="000000"/>
              </a:buClr>
              <a:buSzPct val="100000"/>
              <a:buFont typeface="Times New Roman" panose="02020603050405020304" pitchFamily="18" charset="0"/>
              <a:buNone/>
            </a:pPr>
            <a:fld id="{607A34D1-CC3B-448A-BE23-E9CEF8EF2D1C}" type="slidenum">
              <a:rPr lang="es-ES" altLang="es-ES" sz="1200">
                <a:solidFill>
                  <a:srgbClr val="000000"/>
                </a:solidFill>
                <a:ea typeface="Microsoft YaHei" panose="020B0503020204020204" pitchFamily="34" charset="-122"/>
              </a:rPr>
              <a:pPr algn="r" eaLnBrk="1" hangingPunct="1">
                <a:lnSpc>
                  <a:spcPct val="120000"/>
                </a:lnSpc>
                <a:spcBef>
                  <a:spcPct val="50000"/>
                </a:spcBef>
                <a:buClr>
                  <a:srgbClr val="000000"/>
                </a:buClr>
                <a:buSzPct val="100000"/>
                <a:buFont typeface="Times New Roman" panose="02020603050405020304" pitchFamily="18" charset="0"/>
                <a:buNone/>
              </a:pPr>
              <a:t>15</a:t>
            </a:fld>
            <a:endParaRPr lang="es-ES" altLang="es-ES" sz="1200">
              <a:solidFill>
                <a:srgbClr val="000000"/>
              </a:solidFill>
              <a:ea typeface="Microsoft YaHei" panose="020B0503020204020204" pitchFamily="34" charset="-122"/>
            </a:endParaRPr>
          </a:p>
        </p:txBody>
      </p:sp>
      <p:sp>
        <p:nvSpPr>
          <p:cNvPr id="103428" name="Rectangle 2">
            <a:extLst>
              <a:ext uri="{FF2B5EF4-FFF2-40B4-BE49-F238E27FC236}">
                <a16:creationId xmlns:a16="http://schemas.microsoft.com/office/drawing/2014/main" id="{A4E77411-2A2C-4225-85C5-A0C3C524FCE5}"/>
              </a:ext>
            </a:extLst>
          </p:cNvPr>
          <p:cNvSpPr>
            <a:spLocks noGrp="1" noRot="1" noChangeAspect="1" noChangeArrowheads="1" noTextEdit="1"/>
          </p:cNvSpPr>
          <p:nvPr>
            <p:ph type="sldImg"/>
          </p:nvPr>
        </p:nvSpPr>
        <p:spPr>
          <a:xfrm>
            <a:off x="374650" y="682625"/>
            <a:ext cx="6105525" cy="3435350"/>
          </a:xfrm>
          <a:solidFill>
            <a:srgbClr val="FFFFFF"/>
          </a:solidFill>
          <a:ln/>
        </p:spPr>
      </p:sp>
      <p:sp>
        <p:nvSpPr>
          <p:cNvPr id="103429" name="Rectangle 3">
            <a:extLst>
              <a:ext uri="{FF2B5EF4-FFF2-40B4-BE49-F238E27FC236}">
                <a16:creationId xmlns:a16="http://schemas.microsoft.com/office/drawing/2014/main" id="{AE95A764-D716-472F-9FEC-33FB130BA700}"/>
              </a:ext>
            </a:extLst>
          </p:cNvPr>
          <p:cNvSpPr>
            <a:spLocks noGrp="1" noChangeArrowheads="1"/>
          </p:cNvSpPr>
          <p:nvPr>
            <p:ph type="body" idx="1"/>
          </p:nvPr>
        </p:nvSpPr>
        <p:spPr>
          <a:xfrm>
            <a:off x="685800" y="4340225"/>
            <a:ext cx="5484813" cy="411797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AR" altLang="es-ES">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9104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66FA1FD9-87AC-4FD1-8DF8-BA1A5852AC5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fld id="{7094B54C-551E-4746-BE6D-AF9A5D505A53}" type="slidenum">
              <a:rPr lang="es-ES" altLang="es-ES">
                <a:solidFill>
                  <a:srgbClr val="000000"/>
                </a:solidFill>
                <a:ea typeface="Microsoft YaHei" panose="020B0503020204020204" pitchFamily="34" charset="-122"/>
              </a:rPr>
              <a:pPr/>
              <a:t>16</a:t>
            </a:fld>
            <a:endParaRPr lang="es-ES" altLang="es-ES">
              <a:solidFill>
                <a:srgbClr val="000000"/>
              </a:solidFill>
              <a:ea typeface="Microsoft YaHei" panose="020B0503020204020204" pitchFamily="34" charset="-122"/>
            </a:endParaRPr>
          </a:p>
        </p:txBody>
      </p:sp>
      <p:sp>
        <p:nvSpPr>
          <p:cNvPr id="103427" name="Text Box 1">
            <a:extLst>
              <a:ext uri="{FF2B5EF4-FFF2-40B4-BE49-F238E27FC236}">
                <a16:creationId xmlns:a16="http://schemas.microsoft.com/office/drawing/2014/main" id="{BFD0383A-C154-4DD5-9ABF-1D3169F0E700}"/>
              </a:ext>
            </a:extLst>
          </p:cNvPr>
          <p:cNvSpPr txBox="1">
            <a:spLocks noChangeArrowheads="1"/>
          </p:cNvSpPr>
          <p:nvPr/>
        </p:nvSpPr>
        <p:spPr bwMode="auto">
          <a:xfrm>
            <a:off x="3883025"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lnSpc>
                <a:spcPct val="120000"/>
              </a:lnSpc>
              <a:spcBef>
                <a:spcPct val="50000"/>
              </a:spcBef>
              <a:buClr>
                <a:srgbClr val="000000"/>
              </a:buClr>
              <a:buSzPct val="100000"/>
              <a:buFont typeface="Times New Roman" panose="02020603050405020304" pitchFamily="18" charset="0"/>
              <a:buNone/>
            </a:pPr>
            <a:fld id="{607A34D1-CC3B-448A-BE23-E9CEF8EF2D1C}" type="slidenum">
              <a:rPr lang="es-ES" altLang="es-ES" sz="1200">
                <a:solidFill>
                  <a:srgbClr val="000000"/>
                </a:solidFill>
                <a:ea typeface="Microsoft YaHei" panose="020B0503020204020204" pitchFamily="34" charset="-122"/>
              </a:rPr>
              <a:pPr algn="r" eaLnBrk="1" hangingPunct="1">
                <a:lnSpc>
                  <a:spcPct val="120000"/>
                </a:lnSpc>
                <a:spcBef>
                  <a:spcPct val="50000"/>
                </a:spcBef>
                <a:buClr>
                  <a:srgbClr val="000000"/>
                </a:buClr>
                <a:buSzPct val="100000"/>
                <a:buFont typeface="Times New Roman" panose="02020603050405020304" pitchFamily="18" charset="0"/>
                <a:buNone/>
              </a:pPr>
              <a:t>16</a:t>
            </a:fld>
            <a:endParaRPr lang="es-ES" altLang="es-ES" sz="1200">
              <a:solidFill>
                <a:srgbClr val="000000"/>
              </a:solidFill>
              <a:ea typeface="Microsoft YaHei" panose="020B0503020204020204" pitchFamily="34" charset="-122"/>
            </a:endParaRPr>
          </a:p>
        </p:txBody>
      </p:sp>
      <p:sp>
        <p:nvSpPr>
          <p:cNvPr id="103428" name="Rectangle 2">
            <a:extLst>
              <a:ext uri="{FF2B5EF4-FFF2-40B4-BE49-F238E27FC236}">
                <a16:creationId xmlns:a16="http://schemas.microsoft.com/office/drawing/2014/main" id="{A4E77411-2A2C-4225-85C5-A0C3C524FCE5}"/>
              </a:ext>
            </a:extLst>
          </p:cNvPr>
          <p:cNvSpPr>
            <a:spLocks noGrp="1" noRot="1" noChangeAspect="1" noChangeArrowheads="1" noTextEdit="1"/>
          </p:cNvSpPr>
          <p:nvPr>
            <p:ph type="sldImg"/>
          </p:nvPr>
        </p:nvSpPr>
        <p:spPr>
          <a:xfrm>
            <a:off x="374650" y="682625"/>
            <a:ext cx="6105525" cy="3435350"/>
          </a:xfrm>
          <a:solidFill>
            <a:srgbClr val="FFFFFF"/>
          </a:solidFill>
          <a:ln/>
        </p:spPr>
      </p:sp>
      <p:sp>
        <p:nvSpPr>
          <p:cNvPr id="103429" name="Rectangle 3">
            <a:extLst>
              <a:ext uri="{FF2B5EF4-FFF2-40B4-BE49-F238E27FC236}">
                <a16:creationId xmlns:a16="http://schemas.microsoft.com/office/drawing/2014/main" id="{AE95A764-D716-472F-9FEC-33FB130BA700}"/>
              </a:ext>
            </a:extLst>
          </p:cNvPr>
          <p:cNvSpPr>
            <a:spLocks noGrp="1" noChangeArrowheads="1"/>
          </p:cNvSpPr>
          <p:nvPr>
            <p:ph type="body" idx="1"/>
          </p:nvPr>
        </p:nvSpPr>
        <p:spPr>
          <a:xfrm>
            <a:off x="685800" y="4340225"/>
            <a:ext cx="5484813" cy="411797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AR" altLang="es-ES">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534715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66FA1FD9-87AC-4FD1-8DF8-BA1A5852AC5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fld id="{7094B54C-551E-4746-BE6D-AF9A5D505A53}" type="slidenum">
              <a:rPr lang="es-ES" altLang="es-ES">
                <a:solidFill>
                  <a:srgbClr val="000000"/>
                </a:solidFill>
                <a:ea typeface="Microsoft YaHei" panose="020B0503020204020204" pitchFamily="34" charset="-122"/>
              </a:rPr>
              <a:pPr/>
              <a:t>17</a:t>
            </a:fld>
            <a:endParaRPr lang="es-ES" altLang="es-ES">
              <a:solidFill>
                <a:srgbClr val="000000"/>
              </a:solidFill>
              <a:ea typeface="Microsoft YaHei" panose="020B0503020204020204" pitchFamily="34" charset="-122"/>
            </a:endParaRPr>
          </a:p>
        </p:txBody>
      </p:sp>
      <p:sp>
        <p:nvSpPr>
          <p:cNvPr id="103427" name="Text Box 1">
            <a:extLst>
              <a:ext uri="{FF2B5EF4-FFF2-40B4-BE49-F238E27FC236}">
                <a16:creationId xmlns:a16="http://schemas.microsoft.com/office/drawing/2014/main" id="{BFD0383A-C154-4DD5-9ABF-1D3169F0E700}"/>
              </a:ext>
            </a:extLst>
          </p:cNvPr>
          <p:cNvSpPr txBox="1">
            <a:spLocks noChangeArrowheads="1"/>
          </p:cNvSpPr>
          <p:nvPr/>
        </p:nvSpPr>
        <p:spPr bwMode="auto">
          <a:xfrm>
            <a:off x="3883025"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lnSpc>
                <a:spcPct val="120000"/>
              </a:lnSpc>
              <a:spcBef>
                <a:spcPct val="50000"/>
              </a:spcBef>
              <a:buClr>
                <a:srgbClr val="000000"/>
              </a:buClr>
              <a:buSzPct val="100000"/>
              <a:buFont typeface="Times New Roman" panose="02020603050405020304" pitchFamily="18" charset="0"/>
              <a:buNone/>
            </a:pPr>
            <a:fld id="{607A34D1-CC3B-448A-BE23-E9CEF8EF2D1C}" type="slidenum">
              <a:rPr lang="es-ES" altLang="es-ES" sz="1200">
                <a:solidFill>
                  <a:srgbClr val="000000"/>
                </a:solidFill>
                <a:ea typeface="Microsoft YaHei" panose="020B0503020204020204" pitchFamily="34" charset="-122"/>
              </a:rPr>
              <a:pPr algn="r" eaLnBrk="1" hangingPunct="1">
                <a:lnSpc>
                  <a:spcPct val="120000"/>
                </a:lnSpc>
                <a:spcBef>
                  <a:spcPct val="50000"/>
                </a:spcBef>
                <a:buClr>
                  <a:srgbClr val="000000"/>
                </a:buClr>
                <a:buSzPct val="100000"/>
                <a:buFont typeface="Times New Roman" panose="02020603050405020304" pitchFamily="18" charset="0"/>
                <a:buNone/>
              </a:pPr>
              <a:t>17</a:t>
            </a:fld>
            <a:endParaRPr lang="es-ES" altLang="es-ES" sz="1200">
              <a:solidFill>
                <a:srgbClr val="000000"/>
              </a:solidFill>
              <a:ea typeface="Microsoft YaHei" panose="020B0503020204020204" pitchFamily="34" charset="-122"/>
            </a:endParaRPr>
          </a:p>
        </p:txBody>
      </p:sp>
      <p:sp>
        <p:nvSpPr>
          <p:cNvPr id="103428" name="Rectangle 2">
            <a:extLst>
              <a:ext uri="{FF2B5EF4-FFF2-40B4-BE49-F238E27FC236}">
                <a16:creationId xmlns:a16="http://schemas.microsoft.com/office/drawing/2014/main" id="{A4E77411-2A2C-4225-85C5-A0C3C524FCE5}"/>
              </a:ext>
            </a:extLst>
          </p:cNvPr>
          <p:cNvSpPr>
            <a:spLocks noGrp="1" noRot="1" noChangeAspect="1" noChangeArrowheads="1" noTextEdit="1"/>
          </p:cNvSpPr>
          <p:nvPr>
            <p:ph type="sldImg"/>
          </p:nvPr>
        </p:nvSpPr>
        <p:spPr>
          <a:xfrm>
            <a:off x="374650" y="682625"/>
            <a:ext cx="6105525" cy="3435350"/>
          </a:xfrm>
          <a:solidFill>
            <a:srgbClr val="FFFFFF"/>
          </a:solidFill>
          <a:ln/>
        </p:spPr>
      </p:sp>
      <p:sp>
        <p:nvSpPr>
          <p:cNvPr id="103429" name="Rectangle 3">
            <a:extLst>
              <a:ext uri="{FF2B5EF4-FFF2-40B4-BE49-F238E27FC236}">
                <a16:creationId xmlns:a16="http://schemas.microsoft.com/office/drawing/2014/main" id="{AE95A764-D716-472F-9FEC-33FB130BA700}"/>
              </a:ext>
            </a:extLst>
          </p:cNvPr>
          <p:cNvSpPr>
            <a:spLocks noGrp="1" noChangeArrowheads="1"/>
          </p:cNvSpPr>
          <p:nvPr>
            <p:ph type="body" idx="1"/>
          </p:nvPr>
        </p:nvSpPr>
        <p:spPr>
          <a:xfrm>
            <a:off x="685800" y="4340225"/>
            <a:ext cx="5484813" cy="411797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AR" altLang="es-ES">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32850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66FA1FD9-87AC-4FD1-8DF8-BA1A5852AC5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fld id="{7094B54C-551E-4746-BE6D-AF9A5D505A53}" type="slidenum">
              <a:rPr lang="es-ES" altLang="es-ES">
                <a:solidFill>
                  <a:srgbClr val="000000"/>
                </a:solidFill>
                <a:ea typeface="Microsoft YaHei" panose="020B0503020204020204" pitchFamily="34" charset="-122"/>
              </a:rPr>
              <a:pPr/>
              <a:t>18</a:t>
            </a:fld>
            <a:endParaRPr lang="es-ES" altLang="es-ES">
              <a:solidFill>
                <a:srgbClr val="000000"/>
              </a:solidFill>
              <a:ea typeface="Microsoft YaHei" panose="020B0503020204020204" pitchFamily="34" charset="-122"/>
            </a:endParaRPr>
          </a:p>
        </p:txBody>
      </p:sp>
      <p:sp>
        <p:nvSpPr>
          <p:cNvPr id="103427" name="Text Box 1">
            <a:extLst>
              <a:ext uri="{FF2B5EF4-FFF2-40B4-BE49-F238E27FC236}">
                <a16:creationId xmlns:a16="http://schemas.microsoft.com/office/drawing/2014/main" id="{BFD0383A-C154-4DD5-9ABF-1D3169F0E700}"/>
              </a:ext>
            </a:extLst>
          </p:cNvPr>
          <p:cNvSpPr txBox="1">
            <a:spLocks noChangeArrowheads="1"/>
          </p:cNvSpPr>
          <p:nvPr/>
        </p:nvSpPr>
        <p:spPr bwMode="auto">
          <a:xfrm>
            <a:off x="3883025"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lnSpc>
                <a:spcPct val="120000"/>
              </a:lnSpc>
              <a:spcBef>
                <a:spcPct val="50000"/>
              </a:spcBef>
              <a:buClr>
                <a:srgbClr val="000000"/>
              </a:buClr>
              <a:buSzPct val="100000"/>
              <a:buFont typeface="Times New Roman" panose="02020603050405020304" pitchFamily="18" charset="0"/>
              <a:buNone/>
            </a:pPr>
            <a:fld id="{607A34D1-CC3B-448A-BE23-E9CEF8EF2D1C}" type="slidenum">
              <a:rPr lang="es-ES" altLang="es-ES" sz="1200">
                <a:solidFill>
                  <a:srgbClr val="000000"/>
                </a:solidFill>
                <a:ea typeface="Microsoft YaHei" panose="020B0503020204020204" pitchFamily="34" charset="-122"/>
              </a:rPr>
              <a:pPr algn="r" eaLnBrk="1" hangingPunct="1">
                <a:lnSpc>
                  <a:spcPct val="120000"/>
                </a:lnSpc>
                <a:spcBef>
                  <a:spcPct val="50000"/>
                </a:spcBef>
                <a:buClr>
                  <a:srgbClr val="000000"/>
                </a:buClr>
                <a:buSzPct val="100000"/>
                <a:buFont typeface="Times New Roman" panose="02020603050405020304" pitchFamily="18" charset="0"/>
                <a:buNone/>
              </a:pPr>
              <a:t>18</a:t>
            </a:fld>
            <a:endParaRPr lang="es-ES" altLang="es-ES" sz="1200">
              <a:solidFill>
                <a:srgbClr val="000000"/>
              </a:solidFill>
              <a:ea typeface="Microsoft YaHei" panose="020B0503020204020204" pitchFamily="34" charset="-122"/>
            </a:endParaRPr>
          </a:p>
        </p:txBody>
      </p:sp>
      <p:sp>
        <p:nvSpPr>
          <p:cNvPr id="103428" name="Rectangle 2">
            <a:extLst>
              <a:ext uri="{FF2B5EF4-FFF2-40B4-BE49-F238E27FC236}">
                <a16:creationId xmlns:a16="http://schemas.microsoft.com/office/drawing/2014/main" id="{A4E77411-2A2C-4225-85C5-A0C3C524FCE5}"/>
              </a:ext>
            </a:extLst>
          </p:cNvPr>
          <p:cNvSpPr>
            <a:spLocks noGrp="1" noRot="1" noChangeAspect="1" noChangeArrowheads="1" noTextEdit="1"/>
          </p:cNvSpPr>
          <p:nvPr>
            <p:ph type="sldImg"/>
          </p:nvPr>
        </p:nvSpPr>
        <p:spPr>
          <a:xfrm>
            <a:off x="374650" y="682625"/>
            <a:ext cx="6105525" cy="3435350"/>
          </a:xfrm>
          <a:solidFill>
            <a:srgbClr val="FFFFFF"/>
          </a:solidFill>
          <a:ln/>
        </p:spPr>
      </p:sp>
      <p:sp>
        <p:nvSpPr>
          <p:cNvPr id="103429" name="Rectangle 3">
            <a:extLst>
              <a:ext uri="{FF2B5EF4-FFF2-40B4-BE49-F238E27FC236}">
                <a16:creationId xmlns:a16="http://schemas.microsoft.com/office/drawing/2014/main" id="{AE95A764-D716-472F-9FEC-33FB130BA700}"/>
              </a:ext>
            </a:extLst>
          </p:cNvPr>
          <p:cNvSpPr>
            <a:spLocks noGrp="1" noChangeArrowheads="1"/>
          </p:cNvSpPr>
          <p:nvPr>
            <p:ph type="body" idx="1"/>
          </p:nvPr>
        </p:nvSpPr>
        <p:spPr>
          <a:xfrm>
            <a:off x="685800" y="4340225"/>
            <a:ext cx="5484813" cy="411797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AR" altLang="es-ES">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004189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8BD677C3-1C72-485B-8FA9-C7E58899E686}" type="slidenum">
              <a:rPr lang="es-ES" altLang="en-US" sz="1200"/>
              <a:pPr algn="r" eaLnBrk="1" hangingPunct="1"/>
              <a:t>19</a:t>
            </a:fld>
            <a:endParaRPr lang="es-ES" altLang="en-US" sz="1200"/>
          </a:p>
        </p:txBody>
      </p:sp>
      <p:sp>
        <p:nvSpPr>
          <p:cNvPr id="31747" name="Rectangle 2"/>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extLst>
      <p:ext uri="{BB962C8B-B14F-4D97-AF65-F5344CB8AC3E}">
        <p14:creationId xmlns:p14="http://schemas.microsoft.com/office/powerpoint/2010/main" val="57449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5AF40B70-33F9-4CF3-B2EB-07B297D3C07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D557AB14-01AE-4912-A726-AE51D395CA92}" type="slidenum">
              <a:rPr lang="en-US" altLang="es-ES">
                <a:solidFill>
                  <a:srgbClr val="000000"/>
                </a:solidFill>
                <a:latin typeface="Times New Roman" panose="02020603050405020304" pitchFamily="18" charset="0"/>
              </a:rPr>
              <a:pPr/>
              <a:t>20</a:t>
            </a:fld>
            <a:endParaRPr lang="en-US" altLang="es-ES">
              <a:solidFill>
                <a:srgbClr val="000000"/>
              </a:solidFill>
              <a:latin typeface="Times New Roman" panose="02020603050405020304" pitchFamily="18" charset="0"/>
            </a:endParaRPr>
          </a:p>
        </p:txBody>
      </p:sp>
      <p:sp>
        <p:nvSpPr>
          <p:cNvPr id="99331" name="Text Box 1">
            <a:extLst>
              <a:ext uri="{FF2B5EF4-FFF2-40B4-BE49-F238E27FC236}">
                <a16:creationId xmlns:a16="http://schemas.microsoft.com/office/drawing/2014/main" id="{07F5840C-B6A8-4887-9564-7FA846DE4315}"/>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buSzPct val="100000"/>
            </a:pPr>
            <a:fld id="{B165B178-46FD-4F03-8755-9D075296DF16}" type="slidenum">
              <a:rPr lang="en-US" altLang="es-ES" sz="1200">
                <a:solidFill>
                  <a:srgbClr val="FFFFFF"/>
                </a:solidFill>
              </a:rPr>
              <a:pPr algn="r" eaLnBrk="1" hangingPunct="1">
                <a:buSzPct val="100000"/>
              </a:pPr>
              <a:t>20</a:t>
            </a:fld>
            <a:endParaRPr lang="en-US" altLang="es-ES" sz="1200">
              <a:solidFill>
                <a:srgbClr val="FFFFFF"/>
              </a:solidFill>
            </a:endParaRPr>
          </a:p>
        </p:txBody>
      </p:sp>
      <p:sp>
        <p:nvSpPr>
          <p:cNvPr id="99332" name="Rectangle 2">
            <a:extLst>
              <a:ext uri="{FF2B5EF4-FFF2-40B4-BE49-F238E27FC236}">
                <a16:creationId xmlns:a16="http://schemas.microsoft.com/office/drawing/2014/main" id="{9F5A01B8-1BF0-4A0E-9C56-573DA7160C1D}"/>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3" name="Rectangle 3">
            <a:extLst>
              <a:ext uri="{FF2B5EF4-FFF2-40B4-BE49-F238E27FC236}">
                <a16:creationId xmlns:a16="http://schemas.microsoft.com/office/drawing/2014/main" id="{DED76161-D443-4B48-ACB1-38732146BDF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es-E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978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64A03B3-D4C9-433D-87DD-C08DA1EDFADB}"/>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021F4221-BCB3-4FCA-98AE-790731BD6F81}" type="slidenum">
              <a:rPr lang="es-ES" altLang="en-US" sz="1200"/>
              <a:pPr algn="r" eaLnBrk="1" hangingPunct="1"/>
              <a:t>21</a:t>
            </a:fld>
            <a:endParaRPr lang="es-ES" altLang="en-US" sz="1200"/>
          </a:p>
        </p:txBody>
      </p:sp>
      <p:sp>
        <p:nvSpPr>
          <p:cNvPr id="83971" name="Rectangle 2">
            <a:extLst>
              <a:ext uri="{FF2B5EF4-FFF2-40B4-BE49-F238E27FC236}">
                <a16:creationId xmlns:a16="http://schemas.microsoft.com/office/drawing/2014/main" id="{51C5BC78-AF66-4B22-ABE9-FD068AD5DF5E}"/>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a:extLst>
              <a:ext uri="{FF2B5EF4-FFF2-40B4-BE49-F238E27FC236}">
                <a16:creationId xmlns:a16="http://schemas.microsoft.com/office/drawing/2014/main" id="{A9B52486-3CA1-4294-A369-C8DF14E3D0C5}"/>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4D2F9BCA-E8EB-4457-8657-A122F17E6D66}"/>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F59892C8-8AA1-4850-88AB-89E23BBFEEC2}" type="slidenum">
              <a:rPr lang="es-ES" altLang="en-US" sz="1200"/>
              <a:pPr algn="r" eaLnBrk="1" hangingPunct="1"/>
              <a:t>22</a:t>
            </a:fld>
            <a:endParaRPr lang="es-ES" altLang="en-US" sz="1200"/>
          </a:p>
        </p:txBody>
      </p:sp>
      <p:sp>
        <p:nvSpPr>
          <p:cNvPr id="84995" name="Rectangle 2">
            <a:extLst>
              <a:ext uri="{FF2B5EF4-FFF2-40B4-BE49-F238E27FC236}">
                <a16:creationId xmlns:a16="http://schemas.microsoft.com/office/drawing/2014/main" id="{9FB4C1DC-C143-4D09-9914-B3DBFCBB2FB3}"/>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a:extLst>
              <a:ext uri="{FF2B5EF4-FFF2-40B4-BE49-F238E27FC236}">
                <a16:creationId xmlns:a16="http://schemas.microsoft.com/office/drawing/2014/main" id="{6345569F-D51D-4504-A7C2-E67E6FBCD613}"/>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D6F54236-4F0F-4A24-BC6F-1A675DFA4CD1}"/>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44F09FAB-ED98-40A0-876F-4CD20E20BD7D}" type="slidenum">
              <a:rPr lang="es-ES" altLang="en-US" sz="1200"/>
              <a:pPr algn="r" eaLnBrk="1" hangingPunct="1"/>
              <a:t>23</a:t>
            </a:fld>
            <a:endParaRPr lang="es-ES" altLang="en-US" sz="1200"/>
          </a:p>
        </p:txBody>
      </p:sp>
      <p:sp>
        <p:nvSpPr>
          <p:cNvPr id="86019" name="Rectangle 2">
            <a:extLst>
              <a:ext uri="{FF2B5EF4-FFF2-40B4-BE49-F238E27FC236}">
                <a16:creationId xmlns:a16="http://schemas.microsoft.com/office/drawing/2014/main" id="{2FC34E30-819E-4F9E-9AB0-797D2AACAEF5}"/>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a:extLst>
              <a:ext uri="{FF2B5EF4-FFF2-40B4-BE49-F238E27FC236}">
                <a16:creationId xmlns:a16="http://schemas.microsoft.com/office/drawing/2014/main" id="{1F994921-9D53-413D-9510-4295F8230E05}"/>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3E4A5B87-B9E4-4473-9D39-87AEF8513CC2}"/>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DBA2AD26-D1D7-4096-B904-9133C79B54C1}" type="slidenum">
              <a:rPr lang="es-ES" altLang="en-US" sz="1200"/>
              <a:pPr algn="r" eaLnBrk="1" hangingPunct="1"/>
              <a:t>24</a:t>
            </a:fld>
            <a:endParaRPr lang="es-ES" altLang="en-US" sz="1200"/>
          </a:p>
        </p:txBody>
      </p:sp>
      <p:sp>
        <p:nvSpPr>
          <p:cNvPr id="110595" name="Rectangle 2">
            <a:extLst>
              <a:ext uri="{FF2B5EF4-FFF2-40B4-BE49-F238E27FC236}">
                <a16:creationId xmlns:a16="http://schemas.microsoft.com/office/drawing/2014/main" id="{86B2F991-42D0-456E-BB9B-1E668BE947EE}"/>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a:extLst>
              <a:ext uri="{FF2B5EF4-FFF2-40B4-BE49-F238E27FC236}">
                <a16:creationId xmlns:a16="http://schemas.microsoft.com/office/drawing/2014/main" id="{3FC1AA72-DCB9-46BF-BA59-E203A31381A6}"/>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FD47DD82-F264-409B-A18A-3C3E460C1F4A}"/>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A5828E43-24D4-4F21-901D-0FB6053D4EB3}" type="slidenum">
              <a:rPr lang="es-ES" altLang="en-US" sz="1200"/>
              <a:pPr algn="r" eaLnBrk="1" hangingPunct="1"/>
              <a:t>3</a:t>
            </a:fld>
            <a:endParaRPr lang="es-ES" altLang="en-US" sz="1200"/>
          </a:p>
        </p:txBody>
      </p:sp>
      <p:sp>
        <p:nvSpPr>
          <p:cNvPr id="87043" name="Rectangle 2">
            <a:extLst>
              <a:ext uri="{FF2B5EF4-FFF2-40B4-BE49-F238E27FC236}">
                <a16:creationId xmlns:a16="http://schemas.microsoft.com/office/drawing/2014/main" id="{594C5585-DE19-4AC6-B21F-56A58CB495FD}"/>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a:extLst>
              <a:ext uri="{FF2B5EF4-FFF2-40B4-BE49-F238E27FC236}">
                <a16:creationId xmlns:a16="http://schemas.microsoft.com/office/drawing/2014/main" id="{451B766E-C15D-49C2-813E-1BA819C114DE}"/>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13B86116-421E-40DA-B53F-4A066725B777}"/>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14E9D344-E569-4EAA-BD58-432BCF1D48BB}" type="slidenum">
              <a:rPr lang="es-ES" altLang="en-US" sz="1200"/>
              <a:pPr algn="r" eaLnBrk="1" hangingPunct="1"/>
              <a:t>25</a:t>
            </a:fld>
            <a:endParaRPr lang="es-ES" altLang="en-US" sz="1200"/>
          </a:p>
        </p:txBody>
      </p:sp>
      <p:sp>
        <p:nvSpPr>
          <p:cNvPr id="111619" name="Rectangle 2">
            <a:extLst>
              <a:ext uri="{FF2B5EF4-FFF2-40B4-BE49-F238E27FC236}">
                <a16:creationId xmlns:a16="http://schemas.microsoft.com/office/drawing/2014/main" id="{20B546E5-02DE-49AB-BD3C-6AF73170E558}"/>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a:extLst>
              <a:ext uri="{FF2B5EF4-FFF2-40B4-BE49-F238E27FC236}">
                <a16:creationId xmlns:a16="http://schemas.microsoft.com/office/drawing/2014/main" id="{FFE84920-7CC9-43AA-A138-BA65398053BF}"/>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147283D3-BDBC-43D5-A16E-53F27D26F9FE}"/>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EC7F9FEB-09FE-4519-ACC2-5E0A27FE1DD3}" type="slidenum">
              <a:rPr lang="es-ES" altLang="en-US" sz="1200"/>
              <a:pPr algn="r" eaLnBrk="1" hangingPunct="1"/>
              <a:t>26</a:t>
            </a:fld>
            <a:endParaRPr lang="es-ES" altLang="en-US" sz="1200"/>
          </a:p>
        </p:txBody>
      </p:sp>
      <p:sp>
        <p:nvSpPr>
          <p:cNvPr id="112643" name="Rectangle 2">
            <a:extLst>
              <a:ext uri="{FF2B5EF4-FFF2-40B4-BE49-F238E27FC236}">
                <a16:creationId xmlns:a16="http://schemas.microsoft.com/office/drawing/2014/main" id="{96A8E47C-75DB-43D8-9EBC-DB79AFF29771}"/>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3828FDBC-0C7F-41DA-A71B-7C0074440B02}"/>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F5D141AF-6E6E-4776-8AB5-489E294F2DE8}"/>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DEB59D63-196C-42B8-A2B0-DF0FBDF77894}" type="slidenum">
              <a:rPr lang="es-ES" altLang="en-US" sz="1200"/>
              <a:pPr algn="r" eaLnBrk="1" hangingPunct="1"/>
              <a:t>27</a:t>
            </a:fld>
            <a:endParaRPr lang="es-ES" altLang="en-US" sz="1200"/>
          </a:p>
        </p:txBody>
      </p:sp>
      <p:sp>
        <p:nvSpPr>
          <p:cNvPr id="113667" name="Rectangle 2">
            <a:extLst>
              <a:ext uri="{FF2B5EF4-FFF2-40B4-BE49-F238E27FC236}">
                <a16:creationId xmlns:a16="http://schemas.microsoft.com/office/drawing/2014/main" id="{83E105C6-C82C-465C-8C29-DD4D67A0FE10}"/>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a:extLst>
              <a:ext uri="{FF2B5EF4-FFF2-40B4-BE49-F238E27FC236}">
                <a16:creationId xmlns:a16="http://schemas.microsoft.com/office/drawing/2014/main" id="{483DFADA-780C-4506-81D4-A45933006074}"/>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EE3FD5E0-044D-41AB-9F76-B79CD36DC98F}"/>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C2D9A95F-EFF9-4BB0-80A1-5D1A47321D65}" type="slidenum">
              <a:rPr lang="es-ES" altLang="en-US" sz="1200"/>
              <a:pPr algn="r" eaLnBrk="1" hangingPunct="1"/>
              <a:t>28</a:t>
            </a:fld>
            <a:endParaRPr lang="es-ES" altLang="en-US" sz="1200"/>
          </a:p>
        </p:txBody>
      </p:sp>
      <p:sp>
        <p:nvSpPr>
          <p:cNvPr id="114691" name="Rectangle 2">
            <a:extLst>
              <a:ext uri="{FF2B5EF4-FFF2-40B4-BE49-F238E27FC236}">
                <a16:creationId xmlns:a16="http://schemas.microsoft.com/office/drawing/2014/main" id="{E56773A8-8220-4680-A223-0CF35E9A5942}"/>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a:extLst>
              <a:ext uri="{FF2B5EF4-FFF2-40B4-BE49-F238E27FC236}">
                <a16:creationId xmlns:a16="http://schemas.microsoft.com/office/drawing/2014/main" id="{5F793DD1-10A0-467A-8F0A-3039F802498C}"/>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9CDA12C5-5C2F-4C0E-871D-5E7364C7DAA4}"/>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51D690A8-C9F4-443C-A074-37EF1FD5F285}" type="slidenum">
              <a:rPr lang="es-ES" altLang="en-US" sz="1200"/>
              <a:pPr algn="r" eaLnBrk="1" hangingPunct="1"/>
              <a:t>29</a:t>
            </a:fld>
            <a:endParaRPr lang="es-ES" altLang="en-US" sz="1200"/>
          </a:p>
        </p:txBody>
      </p:sp>
      <p:sp>
        <p:nvSpPr>
          <p:cNvPr id="115715" name="Rectangle 2">
            <a:extLst>
              <a:ext uri="{FF2B5EF4-FFF2-40B4-BE49-F238E27FC236}">
                <a16:creationId xmlns:a16="http://schemas.microsoft.com/office/drawing/2014/main" id="{093C7FDA-0629-4AE0-80C6-E6B92B1613DF}"/>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a:extLst>
              <a:ext uri="{FF2B5EF4-FFF2-40B4-BE49-F238E27FC236}">
                <a16:creationId xmlns:a16="http://schemas.microsoft.com/office/drawing/2014/main" id="{0A06B800-FF9D-4D8B-B6DD-EE5FBDCB83C4}"/>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BDDD3394-846E-47A5-A5BA-EDAEA0865063}"/>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487245E3-3718-47EF-B77C-C8927C3597B9}" type="slidenum">
              <a:rPr lang="es-ES" altLang="en-US" sz="1200"/>
              <a:pPr algn="r" eaLnBrk="1" hangingPunct="1"/>
              <a:t>30</a:t>
            </a:fld>
            <a:endParaRPr lang="es-ES" altLang="en-US" sz="1200"/>
          </a:p>
        </p:txBody>
      </p:sp>
      <p:sp>
        <p:nvSpPr>
          <p:cNvPr id="116739" name="Rectangle 2">
            <a:extLst>
              <a:ext uri="{FF2B5EF4-FFF2-40B4-BE49-F238E27FC236}">
                <a16:creationId xmlns:a16="http://schemas.microsoft.com/office/drawing/2014/main" id="{74292286-D2EA-4795-9C14-6427BB318BF0}"/>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a:extLst>
              <a:ext uri="{FF2B5EF4-FFF2-40B4-BE49-F238E27FC236}">
                <a16:creationId xmlns:a16="http://schemas.microsoft.com/office/drawing/2014/main" id="{700F8B31-4A6B-4687-A54B-D6E307FE5F5D}"/>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60411C81-48DD-40B1-8517-81FC7631EA87}"/>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0A09DC96-F9F2-4661-864F-FE888D2F47B7}" type="slidenum">
              <a:rPr lang="es-ES" altLang="en-US" sz="1200"/>
              <a:pPr algn="r" eaLnBrk="1" hangingPunct="1"/>
              <a:t>31</a:t>
            </a:fld>
            <a:endParaRPr lang="es-ES" altLang="en-US" sz="1200"/>
          </a:p>
        </p:txBody>
      </p:sp>
      <p:sp>
        <p:nvSpPr>
          <p:cNvPr id="117763" name="Rectangle 2">
            <a:extLst>
              <a:ext uri="{FF2B5EF4-FFF2-40B4-BE49-F238E27FC236}">
                <a16:creationId xmlns:a16="http://schemas.microsoft.com/office/drawing/2014/main" id="{9DBDF7C0-9E22-41A7-9BC0-B23BEE8D4875}"/>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a:extLst>
              <a:ext uri="{FF2B5EF4-FFF2-40B4-BE49-F238E27FC236}">
                <a16:creationId xmlns:a16="http://schemas.microsoft.com/office/drawing/2014/main" id="{1C7BC502-CE13-4F4F-9A49-A5489154F0E5}"/>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50CF43A-2622-41D5-8733-516550F5C348}"/>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A4CC8B60-042D-4862-AA03-A8608AFF767E}" type="slidenum">
              <a:rPr lang="es-ES" altLang="en-US" sz="1200"/>
              <a:pPr algn="r" eaLnBrk="1" hangingPunct="1"/>
              <a:t>32</a:t>
            </a:fld>
            <a:endParaRPr lang="es-ES" altLang="en-US" sz="1200"/>
          </a:p>
        </p:txBody>
      </p:sp>
      <p:sp>
        <p:nvSpPr>
          <p:cNvPr id="118787" name="Rectangle 2">
            <a:extLst>
              <a:ext uri="{FF2B5EF4-FFF2-40B4-BE49-F238E27FC236}">
                <a16:creationId xmlns:a16="http://schemas.microsoft.com/office/drawing/2014/main" id="{0E6797BA-4F37-42EC-8878-8D82BE104A83}"/>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a:extLst>
              <a:ext uri="{FF2B5EF4-FFF2-40B4-BE49-F238E27FC236}">
                <a16:creationId xmlns:a16="http://schemas.microsoft.com/office/drawing/2014/main" id="{DD54718D-BAE7-47E3-9689-7A8B47100549}"/>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24B8E065-CE47-4CF9-8140-781EF59463D0}"/>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2CF3C548-9ED0-4664-AFC7-DF16FFBAA419}" type="slidenum">
              <a:rPr lang="es-ES" altLang="en-US" sz="1200"/>
              <a:pPr algn="r" eaLnBrk="1" hangingPunct="1"/>
              <a:t>33</a:t>
            </a:fld>
            <a:endParaRPr lang="es-ES" altLang="en-US" sz="1200"/>
          </a:p>
        </p:txBody>
      </p:sp>
      <p:sp>
        <p:nvSpPr>
          <p:cNvPr id="119811" name="Rectangle 2">
            <a:extLst>
              <a:ext uri="{FF2B5EF4-FFF2-40B4-BE49-F238E27FC236}">
                <a16:creationId xmlns:a16="http://schemas.microsoft.com/office/drawing/2014/main" id="{07DABEA1-ADE8-4843-991D-26E14FACEC38}"/>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a:extLst>
              <a:ext uri="{FF2B5EF4-FFF2-40B4-BE49-F238E27FC236}">
                <a16:creationId xmlns:a16="http://schemas.microsoft.com/office/drawing/2014/main" id="{254D86BE-F327-42AB-84DE-351FD8A7AD29}"/>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4F8712B7-F845-4FF3-A222-B8E6174B9AE3}"/>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58C10DC6-9AA9-4A4B-8C55-31C0935CBE29}" type="slidenum">
              <a:rPr lang="es-ES" altLang="en-US" sz="1200"/>
              <a:pPr algn="r" eaLnBrk="1" hangingPunct="1"/>
              <a:t>34</a:t>
            </a:fld>
            <a:endParaRPr lang="es-ES" altLang="en-US" sz="1200"/>
          </a:p>
        </p:txBody>
      </p:sp>
      <p:sp>
        <p:nvSpPr>
          <p:cNvPr id="120835" name="Rectangle 2">
            <a:extLst>
              <a:ext uri="{FF2B5EF4-FFF2-40B4-BE49-F238E27FC236}">
                <a16:creationId xmlns:a16="http://schemas.microsoft.com/office/drawing/2014/main" id="{0E313409-EF36-46ED-B273-7B2B8D23369C}"/>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a:extLst>
              <a:ext uri="{FF2B5EF4-FFF2-40B4-BE49-F238E27FC236}">
                <a16:creationId xmlns:a16="http://schemas.microsoft.com/office/drawing/2014/main" id="{D45C7E05-5599-4F80-B675-FE11062BB5A9}"/>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66FA1FD9-87AC-4FD1-8DF8-BA1A5852AC5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fld id="{7094B54C-551E-4746-BE6D-AF9A5D505A53}" type="slidenum">
              <a:rPr lang="es-ES" altLang="es-ES">
                <a:solidFill>
                  <a:srgbClr val="000000"/>
                </a:solidFill>
                <a:ea typeface="Microsoft YaHei" panose="020B0503020204020204" pitchFamily="34" charset="-122"/>
              </a:rPr>
              <a:pPr/>
              <a:t>4</a:t>
            </a:fld>
            <a:endParaRPr lang="es-ES" altLang="es-ES">
              <a:solidFill>
                <a:srgbClr val="000000"/>
              </a:solidFill>
              <a:ea typeface="Microsoft YaHei" panose="020B0503020204020204" pitchFamily="34" charset="-122"/>
            </a:endParaRPr>
          </a:p>
        </p:txBody>
      </p:sp>
      <p:sp>
        <p:nvSpPr>
          <p:cNvPr id="103427" name="Text Box 1">
            <a:extLst>
              <a:ext uri="{FF2B5EF4-FFF2-40B4-BE49-F238E27FC236}">
                <a16:creationId xmlns:a16="http://schemas.microsoft.com/office/drawing/2014/main" id="{BFD0383A-C154-4DD5-9ABF-1D3169F0E700}"/>
              </a:ext>
            </a:extLst>
          </p:cNvPr>
          <p:cNvSpPr txBox="1">
            <a:spLocks noChangeArrowheads="1"/>
          </p:cNvSpPr>
          <p:nvPr/>
        </p:nvSpPr>
        <p:spPr bwMode="auto">
          <a:xfrm>
            <a:off x="3883025"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lnSpc>
                <a:spcPct val="120000"/>
              </a:lnSpc>
              <a:spcBef>
                <a:spcPct val="50000"/>
              </a:spcBef>
              <a:buClr>
                <a:srgbClr val="000000"/>
              </a:buClr>
              <a:buSzPct val="100000"/>
              <a:buFont typeface="Times New Roman" panose="02020603050405020304" pitchFamily="18" charset="0"/>
              <a:buNone/>
            </a:pPr>
            <a:fld id="{607A34D1-CC3B-448A-BE23-E9CEF8EF2D1C}" type="slidenum">
              <a:rPr lang="es-ES" altLang="es-ES" sz="1200">
                <a:solidFill>
                  <a:srgbClr val="000000"/>
                </a:solidFill>
                <a:ea typeface="Microsoft YaHei" panose="020B0503020204020204" pitchFamily="34" charset="-122"/>
              </a:rPr>
              <a:pPr algn="r" eaLnBrk="1" hangingPunct="1">
                <a:lnSpc>
                  <a:spcPct val="120000"/>
                </a:lnSpc>
                <a:spcBef>
                  <a:spcPct val="50000"/>
                </a:spcBef>
                <a:buClr>
                  <a:srgbClr val="000000"/>
                </a:buClr>
                <a:buSzPct val="100000"/>
                <a:buFont typeface="Times New Roman" panose="02020603050405020304" pitchFamily="18" charset="0"/>
                <a:buNone/>
              </a:pPr>
              <a:t>4</a:t>
            </a:fld>
            <a:endParaRPr lang="es-ES" altLang="es-ES" sz="1200">
              <a:solidFill>
                <a:srgbClr val="000000"/>
              </a:solidFill>
              <a:ea typeface="Microsoft YaHei" panose="020B0503020204020204" pitchFamily="34" charset="-122"/>
            </a:endParaRPr>
          </a:p>
        </p:txBody>
      </p:sp>
      <p:sp>
        <p:nvSpPr>
          <p:cNvPr id="103428" name="Rectangle 2">
            <a:extLst>
              <a:ext uri="{FF2B5EF4-FFF2-40B4-BE49-F238E27FC236}">
                <a16:creationId xmlns:a16="http://schemas.microsoft.com/office/drawing/2014/main" id="{A4E77411-2A2C-4225-85C5-A0C3C524FCE5}"/>
              </a:ext>
            </a:extLst>
          </p:cNvPr>
          <p:cNvSpPr>
            <a:spLocks noGrp="1" noRot="1" noChangeAspect="1" noChangeArrowheads="1" noTextEdit="1"/>
          </p:cNvSpPr>
          <p:nvPr>
            <p:ph type="sldImg"/>
          </p:nvPr>
        </p:nvSpPr>
        <p:spPr>
          <a:xfrm>
            <a:off x="374650" y="682625"/>
            <a:ext cx="6105525" cy="3435350"/>
          </a:xfrm>
          <a:solidFill>
            <a:srgbClr val="FFFFFF"/>
          </a:solidFill>
          <a:ln/>
        </p:spPr>
      </p:sp>
      <p:sp>
        <p:nvSpPr>
          <p:cNvPr id="103429" name="Rectangle 3">
            <a:extLst>
              <a:ext uri="{FF2B5EF4-FFF2-40B4-BE49-F238E27FC236}">
                <a16:creationId xmlns:a16="http://schemas.microsoft.com/office/drawing/2014/main" id="{AE95A764-D716-472F-9FEC-33FB130BA700}"/>
              </a:ext>
            </a:extLst>
          </p:cNvPr>
          <p:cNvSpPr>
            <a:spLocks noGrp="1" noChangeArrowheads="1"/>
          </p:cNvSpPr>
          <p:nvPr>
            <p:ph type="body" idx="1"/>
          </p:nvPr>
        </p:nvSpPr>
        <p:spPr>
          <a:xfrm>
            <a:off x="685800" y="4340225"/>
            <a:ext cx="5484813" cy="411797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AR" altLang="es-ES">
              <a:latin typeface="Arial" panose="020B0604020202020204" pitchFamily="34" charset="0"/>
              <a:ea typeface="Microsoft YaHei" panose="020B0503020204020204" pitchFamily="3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6C5B0BCB-BE7F-465E-8313-68EE3E4E4EB5}"/>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3A8C4970-E537-4511-8852-75D405EDB565}" type="slidenum">
              <a:rPr lang="es-ES" altLang="en-US" sz="1200"/>
              <a:pPr algn="r" eaLnBrk="1" hangingPunct="1"/>
              <a:t>35</a:t>
            </a:fld>
            <a:endParaRPr lang="es-ES" altLang="en-US" sz="1200"/>
          </a:p>
        </p:txBody>
      </p:sp>
      <p:sp>
        <p:nvSpPr>
          <p:cNvPr id="122883" name="Rectangle 2">
            <a:extLst>
              <a:ext uri="{FF2B5EF4-FFF2-40B4-BE49-F238E27FC236}">
                <a16:creationId xmlns:a16="http://schemas.microsoft.com/office/drawing/2014/main" id="{13DFE85A-BAB0-40AE-9855-6C151D829AB5}"/>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a:extLst>
              <a:ext uri="{FF2B5EF4-FFF2-40B4-BE49-F238E27FC236}">
                <a16:creationId xmlns:a16="http://schemas.microsoft.com/office/drawing/2014/main" id="{6C6B3162-2FC3-4429-A14B-8F4B3B947128}"/>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4F49FE7F-D3AE-4D36-B54A-ABAEB056257A}"/>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794304C9-C4AB-425E-B683-66E16AFF7FE2}" type="slidenum">
              <a:rPr lang="es-ES" altLang="en-US" sz="1200"/>
              <a:pPr algn="r" eaLnBrk="1" hangingPunct="1"/>
              <a:t>36</a:t>
            </a:fld>
            <a:endParaRPr lang="es-ES" altLang="en-US" sz="1200"/>
          </a:p>
        </p:txBody>
      </p:sp>
      <p:sp>
        <p:nvSpPr>
          <p:cNvPr id="123907" name="Rectangle 2">
            <a:extLst>
              <a:ext uri="{FF2B5EF4-FFF2-40B4-BE49-F238E27FC236}">
                <a16:creationId xmlns:a16="http://schemas.microsoft.com/office/drawing/2014/main" id="{D293604A-2B28-496C-B3F0-FC76DEAC970B}"/>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a:extLst>
              <a:ext uri="{FF2B5EF4-FFF2-40B4-BE49-F238E27FC236}">
                <a16:creationId xmlns:a16="http://schemas.microsoft.com/office/drawing/2014/main" id="{0685AB24-2299-4987-B2B4-67BFB843AC4B}"/>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0A6CC081-82A6-4B8F-AEAB-7636618B07DC}"/>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54C7340B-31D3-4842-8EE4-1DD91F8CEE04}" type="slidenum">
              <a:rPr lang="es-ES" altLang="en-US" sz="1200"/>
              <a:pPr algn="r" eaLnBrk="1" hangingPunct="1"/>
              <a:t>37</a:t>
            </a:fld>
            <a:endParaRPr lang="es-ES" altLang="en-US" sz="1200"/>
          </a:p>
        </p:txBody>
      </p:sp>
      <p:sp>
        <p:nvSpPr>
          <p:cNvPr id="124931" name="Rectangle 2">
            <a:extLst>
              <a:ext uri="{FF2B5EF4-FFF2-40B4-BE49-F238E27FC236}">
                <a16:creationId xmlns:a16="http://schemas.microsoft.com/office/drawing/2014/main" id="{A46E6121-D6B4-48E8-BDF4-D0C650FE3A10}"/>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a:extLst>
              <a:ext uri="{FF2B5EF4-FFF2-40B4-BE49-F238E27FC236}">
                <a16:creationId xmlns:a16="http://schemas.microsoft.com/office/drawing/2014/main" id="{5A9F8F2C-4877-4754-9022-F3657FE2A9C0}"/>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9C7394FA-849D-402A-886A-63A436BD1D92}"/>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15250AAA-64D2-4F1C-B6C9-1AE7F6EB3103}" type="slidenum">
              <a:rPr lang="es-ES" altLang="en-US" sz="1200"/>
              <a:pPr algn="r" eaLnBrk="1" hangingPunct="1"/>
              <a:t>38</a:t>
            </a:fld>
            <a:endParaRPr lang="es-ES" altLang="en-US" sz="1200"/>
          </a:p>
        </p:txBody>
      </p:sp>
      <p:sp>
        <p:nvSpPr>
          <p:cNvPr id="126979" name="Rectangle 2">
            <a:extLst>
              <a:ext uri="{FF2B5EF4-FFF2-40B4-BE49-F238E27FC236}">
                <a16:creationId xmlns:a16="http://schemas.microsoft.com/office/drawing/2014/main" id="{D36279F5-C874-4FFE-9B07-62280EDAFA81}"/>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a:extLst>
              <a:ext uri="{FF2B5EF4-FFF2-40B4-BE49-F238E27FC236}">
                <a16:creationId xmlns:a16="http://schemas.microsoft.com/office/drawing/2014/main" id="{CAEB8B6E-EFD4-4DDE-B024-2BB19E3BAD4F}"/>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FAD1AE7C-7864-4564-8B79-D7B5382F2665}"/>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F9DAE5EE-6745-4232-9ED5-1FEC9FE38A23}" type="slidenum">
              <a:rPr lang="es-ES" altLang="en-US" sz="1200"/>
              <a:pPr algn="r" eaLnBrk="1" hangingPunct="1"/>
              <a:t>39</a:t>
            </a:fld>
            <a:endParaRPr lang="es-ES" altLang="en-US" sz="1200"/>
          </a:p>
        </p:txBody>
      </p:sp>
      <p:sp>
        <p:nvSpPr>
          <p:cNvPr id="128003" name="Rectangle 2">
            <a:extLst>
              <a:ext uri="{FF2B5EF4-FFF2-40B4-BE49-F238E27FC236}">
                <a16:creationId xmlns:a16="http://schemas.microsoft.com/office/drawing/2014/main" id="{32455139-0C60-480F-A929-EAEC6854C14F}"/>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a:extLst>
              <a:ext uri="{FF2B5EF4-FFF2-40B4-BE49-F238E27FC236}">
                <a16:creationId xmlns:a16="http://schemas.microsoft.com/office/drawing/2014/main" id="{1E4F26F9-02A3-47E1-ADBB-C785EECCE965}"/>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3F1E6964-4940-4ED9-9396-D670A685CCA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C77CB73F-BEAC-45AF-A44C-6BDCDBFF7BF1}" type="slidenum">
              <a:rPr lang="en-US" altLang="es-ES">
                <a:solidFill>
                  <a:srgbClr val="000000"/>
                </a:solidFill>
                <a:latin typeface="Times New Roman" panose="02020603050405020304" pitchFamily="18" charset="0"/>
              </a:rPr>
              <a:pPr/>
              <a:t>40</a:t>
            </a:fld>
            <a:endParaRPr lang="en-US" altLang="es-ES">
              <a:solidFill>
                <a:srgbClr val="000000"/>
              </a:solidFill>
              <a:latin typeface="Times New Roman" panose="02020603050405020304" pitchFamily="18" charset="0"/>
            </a:endParaRPr>
          </a:p>
        </p:txBody>
      </p:sp>
      <p:sp>
        <p:nvSpPr>
          <p:cNvPr id="100355" name="Rectangle 1">
            <a:extLst>
              <a:ext uri="{FF2B5EF4-FFF2-40B4-BE49-F238E27FC236}">
                <a16:creationId xmlns:a16="http://schemas.microsoft.com/office/drawing/2014/main" id="{581DB96D-B356-404E-9A54-50DAFD545672}"/>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a:extLst>
              <a:ext uri="{FF2B5EF4-FFF2-40B4-BE49-F238E27FC236}">
                <a16:creationId xmlns:a16="http://schemas.microsoft.com/office/drawing/2014/main" id="{4BF83CC8-EE65-4393-A1C5-1E5455F3990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E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AB1574CE-2941-45A5-9094-65C4FFFF347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CC3D9A5A-66EC-459A-A0DE-8592B667BE67}" type="slidenum">
              <a:rPr lang="es-ES" altLang="es-ES">
                <a:solidFill>
                  <a:srgbClr val="000000"/>
                </a:solidFill>
                <a:latin typeface="Times New Roman" panose="02020603050405020304" pitchFamily="18" charset="0"/>
              </a:rPr>
              <a:pPr/>
              <a:t>41</a:t>
            </a:fld>
            <a:endParaRPr lang="es-ES" altLang="es-ES">
              <a:solidFill>
                <a:srgbClr val="000000"/>
              </a:solidFill>
              <a:latin typeface="Times New Roman" panose="02020603050405020304" pitchFamily="18" charset="0"/>
            </a:endParaRPr>
          </a:p>
        </p:txBody>
      </p:sp>
      <p:sp>
        <p:nvSpPr>
          <p:cNvPr id="101379" name="Rectangle 2">
            <a:extLst>
              <a:ext uri="{FF2B5EF4-FFF2-40B4-BE49-F238E27FC236}">
                <a16:creationId xmlns:a16="http://schemas.microsoft.com/office/drawing/2014/main" id="{9F921CF2-5F31-4D19-9A48-01A1A68E0234}"/>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1FB98637-3B0A-4A34-B4A4-9B97D719D623}"/>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round/>
                <a:headEnd/>
                <a:tailEnd/>
              </a14:hiddenLine>
            </a:ext>
          </a:extLst>
        </p:spPr>
        <p:txBody>
          <a:bodyPr/>
          <a:lstStyle/>
          <a:p>
            <a:endParaRPr lang="en-US" altLang="es-E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A68FAE6-EF03-45BD-B6B9-CDEC708D6132}"/>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BD0C6735-67C3-4C3D-918F-BFACD5E9121B}" type="slidenum">
              <a:rPr lang="es-ES" altLang="en-US" sz="1200"/>
              <a:pPr algn="r" eaLnBrk="1" hangingPunct="1"/>
              <a:t>45</a:t>
            </a:fld>
            <a:endParaRPr lang="es-ES" altLang="en-US" sz="1200"/>
          </a:p>
        </p:txBody>
      </p:sp>
      <p:sp>
        <p:nvSpPr>
          <p:cNvPr id="88067" name="Rectangle 2">
            <a:extLst>
              <a:ext uri="{FF2B5EF4-FFF2-40B4-BE49-F238E27FC236}">
                <a16:creationId xmlns:a16="http://schemas.microsoft.com/office/drawing/2014/main" id="{4C2A600A-78ED-43B2-8797-0EE7AEAC63F6}"/>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a:extLst>
              <a:ext uri="{FF2B5EF4-FFF2-40B4-BE49-F238E27FC236}">
                <a16:creationId xmlns:a16="http://schemas.microsoft.com/office/drawing/2014/main" id="{A49FA26F-BD0A-4444-8433-2E437B432C57}"/>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EAC5DBD5-E7FC-41CD-B2E0-48DEF8DD46E3}"/>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110C6DBD-0AF5-4E65-BE6B-477FF25ABDA2}" type="slidenum">
              <a:rPr lang="es-ES" altLang="en-US" sz="1200"/>
              <a:pPr algn="r" eaLnBrk="1" hangingPunct="1"/>
              <a:t>46</a:t>
            </a:fld>
            <a:endParaRPr lang="es-ES" altLang="en-US" sz="1200"/>
          </a:p>
        </p:txBody>
      </p:sp>
      <p:sp>
        <p:nvSpPr>
          <p:cNvPr id="89091" name="Rectangle 2">
            <a:extLst>
              <a:ext uri="{FF2B5EF4-FFF2-40B4-BE49-F238E27FC236}">
                <a16:creationId xmlns:a16="http://schemas.microsoft.com/office/drawing/2014/main" id="{3A3ADA62-45DD-4BB4-924B-A07BF72D79CB}"/>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a:extLst>
              <a:ext uri="{FF2B5EF4-FFF2-40B4-BE49-F238E27FC236}">
                <a16:creationId xmlns:a16="http://schemas.microsoft.com/office/drawing/2014/main" id="{5CF56A6E-BA8D-45AA-98F8-CA05F54BDC48}"/>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6BFDE540-30E4-434B-A953-34ED686FE6F2}"/>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1E2426D1-08E0-4C2B-B6DB-B6A750C7A7AB}" type="slidenum">
              <a:rPr lang="es-ES" altLang="en-US" sz="1200"/>
              <a:pPr algn="r" eaLnBrk="1" hangingPunct="1"/>
              <a:t>47</a:t>
            </a:fld>
            <a:endParaRPr lang="es-ES" altLang="en-US" sz="1200"/>
          </a:p>
        </p:txBody>
      </p:sp>
      <p:sp>
        <p:nvSpPr>
          <p:cNvPr id="90115" name="Rectangle 2">
            <a:extLst>
              <a:ext uri="{FF2B5EF4-FFF2-40B4-BE49-F238E27FC236}">
                <a16:creationId xmlns:a16="http://schemas.microsoft.com/office/drawing/2014/main" id="{BE117ED8-BD26-49A0-82E3-59355BAFE87D}"/>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4D539F1F-1764-43CA-BBCF-6DF87807C279}"/>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61A01763-9857-4E57-B3F5-F8EAB646A7D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B5AB5F80-72E1-4276-B9E0-EE0CCD1D8F3C}" type="slidenum">
              <a:rPr lang="en-US" altLang="es-ES">
                <a:solidFill>
                  <a:srgbClr val="000000"/>
                </a:solidFill>
                <a:latin typeface="Times New Roman" panose="02020603050405020304" pitchFamily="18" charset="0"/>
              </a:rPr>
              <a:pPr/>
              <a:t>5</a:t>
            </a:fld>
            <a:endParaRPr lang="en-US" altLang="es-ES">
              <a:solidFill>
                <a:srgbClr val="000000"/>
              </a:solidFill>
              <a:latin typeface="Times New Roman" panose="02020603050405020304" pitchFamily="18" charset="0"/>
            </a:endParaRPr>
          </a:p>
        </p:txBody>
      </p:sp>
      <p:sp>
        <p:nvSpPr>
          <p:cNvPr id="104451" name="Text Box 1">
            <a:extLst>
              <a:ext uri="{FF2B5EF4-FFF2-40B4-BE49-F238E27FC236}">
                <a16:creationId xmlns:a16="http://schemas.microsoft.com/office/drawing/2014/main" id="{758E5206-A4DE-4361-8FC4-73D696D5715A}"/>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buSzPct val="100000"/>
            </a:pPr>
            <a:fld id="{720B60A4-4965-4F25-AA06-B75A96A7E2FF}" type="slidenum">
              <a:rPr lang="en-US" altLang="es-ES" sz="1200">
                <a:solidFill>
                  <a:srgbClr val="FFFFFF"/>
                </a:solidFill>
              </a:rPr>
              <a:pPr algn="r" eaLnBrk="1" hangingPunct="1">
                <a:buSzPct val="100000"/>
              </a:pPr>
              <a:t>5</a:t>
            </a:fld>
            <a:endParaRPr lang="en-US" altLang="es-ES" sz="1200">
              <a:solidFill>
                <a:srgbClr val="FFFFFF"/>
              </a:solidFill>
            </a:endParaRPr>
          </a:p>
        </p:txBody>
      </p:sp>
      <p:sp>
        <p:nvSpPr>
          <p:cNvPr id="104452" name="Rectangle 2">
            <a:extLst>
              <a:ext uri="{FF2B5EF4-FFF2-40B4-BE49-F238E27FC236}">
                <a16:creationId xmlns:a16="http://schemas.microsoft.com/office/drawing/2014/main" id="{EBA38D6F-66E0-47EC-BBCD-61E686139CA0}"/>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a:extLst>
              <a:ext uri="{FF2B5EF4-FFF2-40B4-BE49-F238E27FC236}">
                <a16:creationId xmlns:a16="http://schemas.microsoft.com/office/drawing/2014/main" id="{9F09251C-F19F-4BDF-A6B4-5FE8A0B7B43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477ACAA6-EFB5-4434-BBC6-9BD4720B3E9C}"/>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7172D2BC-0AFA-428F-82DA-524C443E616A}" type="slidenum">
              <a:rPr lang="es-ES" altLang="en-US" sz="1200"/>
              <a:pPr algn="r" eaLnBrk="1" hangingPunct="1"/>
              <a:t>48</a:t>
            </a:fld>
            <a:endParaRPr lang="es-ES" altLang="en-US" sz="1200"/>
          </a:p>
        </p:txBody>
      </p:sp>
      <p:sp>
        <p:nvSpPr>
          <p:cNvPr id="91139" name="Rectangle 2">
            <a:extLst>
              <a:ext uri="{FF2B5EF4-FFF2-40B4-BE49-F238E27FC236}">
                <a16:creationId xmlns:a16="http://schemas.microsoft.com/office/drawing/2014/main" id="{8743CE47-D3C3-47BD-8C74-56EF0ABB0E27}"/>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a:extLst>
              <a:ext uri="{FF2B5EF4-FFF2-40B4-BE49-F238E27FC236}">
                <a16:creationId xmlns:a16="http://schemas.microsoft.com/office/drawing/2014/main" id="{27ED070B-4B4A-4407-9E61-61E5BDAC719A}"/>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57C8529-FA79-450D-83E9-B472D8295AC2}"/>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6DE5AC38-710A-4EC8-88B8-E5E100053583}" type="slidenum">
              <a:rPr lang="es-ES" altLang="en-US" sz="1200"/>
              <a:pPr algn="r" eaLnBrk="1" hangingPunct="1"/>
              <a:t>49</a:t>
            </a:fld>
            <a:endParaRPr lang="es-ES" altLang="en-US" sz="1200"/>
          </a:p>
        </p:txBody>
      </p:sp>
      <p:sp>
        <p:nvSpPr>
          <p:cNvPr id="92163" name="Rectangle 2">
            <a:extLst>
              <a:ext uri="{FF2B5EF4-FFF2-40B4-BE49-F238E27FC236}">
                <a16:creationId xmlns:a16="http://schemas.microsoft.com/office/drawing/2014/main" id="{632E2D94-24AA-4D10-80AB-4DF41CFF690A}"/>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a:extLst>
              <a:ext uri="{FF2B5EF4-FFF2-40B4-BE49-F238E27FC236}">
                <a16:creationId xmlns:a16="http://schemas.microsoft.com/office/drawing/2014/main" id="{0A24C53A-B516-46B6-931E-AAFD84C33766}"/>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F9A2E056-A2C0-4800-9086-4880F24D4C57}"/>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F09F044D-ECF9-4123-A105-E0F5FFF28575}" type="slidenum">
              <a:rPr lang="es-ES" altLang="en-US" sz="1200"/>
              <a:pPr algn="r" eaLnBrk="1" hangingPunct="1"/>
              <a:t>50</a:t>
            </a:fld>
            <a:endParaRPr lang="es-ES" altLang="en-US" sz="1200"/>
          </a:p>
        </p:txBody>
      </p:sp>
      <p:sp>
        <p:nvSpPr>
          <p:cNvPr id="93187" name="Rectangle 2">
            <a:extLst>
              <a:ext uri="{FF2B5EF4-FFF2-40B4-BE49-F238E27FC236}">
                <a16:creationId xmlns:a16="http://schemas.microsoft.com/office/drawing/2014/main" id="{97508B5C-40D1-4211-A317-71C7094CF1A5}"/>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a:extLst>
              <a:ext uri="{FF2B5EF4-FFF2-40B4-BE49-F238E27FC236}">
                <a16:creationId xmlns:a16="http://schemas.microsoft.com/office/drawing/2014/main" id="{4680AD42-609B-4BD9-BC0E-FEBBB95BFC9F}"/>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DD0A30CD-88E6-4CA4-AA57-920E5E232FA7}"/>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73F8D0A5-E966-45F3-8C72-CF39B89EC39E}" type="slidenum">
              <a:rPr lang="es-ES" altLang="en-US" sz="1200"/>
              <a:pPr algn="r" eaLnBrk="1" hangingPunct="1"/>
              <a:t>51</a:t>
            </a:fld>
            <a:endParaRPr lang="es-ES" altLang="en-US" sz="1200"/>
          </a:p>
        </p:txBody>
      </p:sp>
      <p:sp>
        <p:nvSpPr>
          <p:cNvPr id="94211" name="Rectangle 2">
            <a:extLst>
              <a:ext uri="{FF2B5EF4-FFF2-40B4-BE49-F238E27FC236}">
                <a16:creationId xmlns:a16="http://schemas.microsoft.com/office/drawing/2014/main" id="{475A2E8C-1C95-49CD-A264-6CB7B97372A7}"/>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a:extLst>
              <a:ext uri="{FF2B5EF4-FFF2-40B4-BE49-F238E27FC236}">
                <a16:creationId xmlns:a16="http://schemas.microsoft.com/office/drawing/2014/main" id="{46C32FBB-17AC-48A2-B186-6B96AD8D29EF}"/>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DD0A30CD-88E6-4CA4-AA57-920E5E232FA7}"/>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73F8D0A5-E966-45F3-8C72-CF39B89EC39E}" type="slidenum">
              <a:rPr lang="es-ES" altLang="en-US" sz="1200"/>
              <a:pPr algn="r" eaLnBrk="1" hangingPunct="1"/>
              <a:t>52</a:t>
            </a:fld>
            <a:endParaRPr lang="es-ES" altLang="en-US" sz="1200"/>
          </a:p>
        </p:txBody>
      </p:sp>
      <p:sp>
        <p:nvSpPr>
          <p:cNvPr id="94211" name="Rectangle 2">
            <a:extLst>
              <a:ext uri="{FF2B5EF4-FFF2-40B4-BE49-F238E27FC236}">
                <a16:creationId xmlns:a16="http://schemas.microsoft.com/office/drawing/2014/main" id="{475A2E8C-1C95-49CD-A264-6CB7B97372A7}"/>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a:extLst>
              <a:ext uri="{FF2B5EF4-FFF2-40B4-BE49-F238E27FC236}">
                <a16:creationId xmlns:a16="http://schemas.microsoft.com/office/drawing/2014/main" id="{46C32FBB-17AC-48A2-B186-6B96AD8D29EF}"/>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extLst>
      <p:ext uri="{BB962C8B-B14F-4D97-AF65-F5344CB8AC3E}">
        <p14:creationId xmlns:p14="http://schemas.microsoft.com/office/powerpoint/2010/main" val="657245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DD0A30CD-88E6-4CA4-AA57-920E5E232FA7}"/>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73F8D0A5-E966-45F3-8C72-CF39B89EC39E}" type="slidenum">
              <a:rPr lang="es-ES" altLang="en-US" sz="1200"/>
              <a:pPr algn="r" eaLnBrk="1" hangingPunct="1"/>
              <a:t>53</a:t>
            </a:fld>
            <a:endParaRPr lang="es-ES" altLang="en-US" sz="1200"/>
          </a:p>
        </p:txBody>
      </p:sp>
      <p:sp>
        <p:nvSpPr>
          <p:cNvPr id="94211" name="Rectangle 2">
            <a:extLst>
              <a:ext uri="{FF2B5EF4-FFF2-40B4-BE49-F238E27FC236}">
                <a16:creationId xmlns:a16="http://schemas.microsoft.com/office/drawing/2014/main" id="{475A2E8C-1C95-49CD-A264-6CB7B97372A7}"/>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a:extLst>
              <a:ext uri="{FF2B5EF4-FFF2-40B4-BE49-F238E27FC236}">
                <a16:creationId xmlns:a16="http://schemas.microsoft.com/office/drawing/2014/main" id="{46C32FBB-17AC-48A2-B186-6B96AD8D29EF}"/>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extLst>
      <p:ext uri="{BB962C8B-B14F-4D97-AF65-F5344CB8AC3E}">
        <p14:creationId xmlns:p14="http://schemas.microsoft.com/office/powerpoint/2010/main" val="2167648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08BC0A89-7C59-46D9-9AEE-80907EA0901A}"/>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1494E7FD-CCD7-4500-B4D8-00F0031A54B7}" type="slidenum">
              <a:rPr lang="es-ES" altLang="en-US" sz="1200"/>
              <a:pPr algn="r" eaLnBrk="1" hangingPunct="1"/>
              <a:t>54</a:t>
            </a:fld>
            <a:endParaRPr lang="es-ES" altLang="en-US" sz="1200"/>
          </a:p>
        </p:txBody>
      </p:sp>
      <p:sp>
        <p:nvSpPr>
          <p:cNvPr id="95235" name="Rectangle 2">
            <a:extLst>
              <a:ext uri="{FF2B5EF4-FFF2-40B4-BE49-F238E27FC236}">
                <a16:creationId xmlns:a16="http://schemas.microsoft.com/office/drawing/2014/main" id="{6EC0A20D-6A58-427B-B391-D5BE151A164A}"/>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a:extLst>
              <a:ext uri="{FF2B5EF4-FFF2-40B4-BE49-F238E27FC236}">
                <a16:creationId xmlns:a16="http://schemas.microsoft.com/office/drawing/2014/main" id="{4D88F7FF-D6C0-4460-ABD4-E4059FFDD924}"/>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7E515318-636F-408A-8499-624302954F36}"/>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685DCB66-0D65-41DC-9CB8-9E8FC0C87A74}" type="slidenum">
              <a:rPr lang="es-ES" altLang="en-US" sz="1200"/>
              <a:pPr algn="r" eaLnBrk="1" hangingPunct="1"/>
              <a:t>55</a:t>
            </a:fld>
            <a:endParaRPr lang="es-ES" altLang="en-US" sz="1200"/>
          </a:p>
        </p:txBody>
      </p:sp>
      <p:sp>
        <p:nvSpPr>
          <p:cNvPr id="96259" name="Rectangle 2">
            <a:extLst>
              <a:ext uri="{FF2B5EF4-FFF2-40B4-BE49-F238E27FC236}">
                <a16:creationId xmlns:a16="http://schemas.microsoft.com/office/drawing/2014/main" id="{84CA9A01-4C40-4226-84E7-9D335F513B2F}"/>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a:extLst>
              <a:ext uri="{FF2B5EF4-FFF2-40B4-BE49-F238E27FC236}">
                <a16:creationId xmlns:a16="http://schemas.microsoft.com/office/drawing/2014/main" id="{DA36A5D6-2FC8-4252-A353-BC07990A5270}"/>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F4C022B2-2C9D-4B86-9A8E-DF334182B354}"/>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04CFFB9B-CDE8-4323-840D-7544C683CFCE}" type="slidenum">
              <a:rPr lang="es-ES" altLang="en-US" sz="1200"/>
              <a:pPr algn="r" eaLnBrk="1" hangingPunct="1"/>
              <a:t>56</a:t>
            </a:fld>
            <a:endParaRPr lang="es-ES" altLang="en-US" sz="1200"/>
          </a:p>
        </p:txBody>
      </p:sp>
      <p:sp>
        <p:nvSpPr>
          <p:cNvPr id="97283" name="Rectangle 2">
            <a:extLst>
              <a:ext uri="{FF2B5EF4-FFF2-40B4-BE49-F238E27FC236}">
                <a16:creationId xmlns:a16="http://schemas.microsoft.com/office/drawing/2014/main" id="{7BB445CD-855B-4C99-9C0E-2785B7FC443A}"/>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a:extLst>
              <a:ext uri="{FF2B5EF4-FFF2-40B4-BE49-F238E27FC236}">
                <a16:creationId xmlns:a16="http://schemas.microsoft.com/office/drawing/2014/main" id="{BDB33CAF-15DB-440D-A126-B90DC3DC669D}"/>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E623F1A1-E856-4C68-9409-2D6524DD90F0}"/>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59931276-1B54-41E2-9A89-F5EEC0E239C4}" type="slidenum">
              <a:rPr lang="es-ES" altLang="en-US" sz="1200"/>
              <a:pPr algn="r" eaLnBrk="1" hangingPunct="1"/>
              <a:t>57</a:t>
            </a:fld>
            <a:endParaRPr lang="es-ES" altLang="en-US" sz="1200"/>
          </a:p>
        </p:txBody>
      </p:sp>
      <p:sp>
        <p:nvSpPr>
          <p:cNvPr id="98307" name="Rectangle 2">
            <a:extLst>
              <a:ext uri="{FF2B5EF4-FFF2-40B4-BE49-F238E27FC236}">
                <a16:creationId xmlns:a16="http://schemas.microsoft.com/office/drawing/2014/main" id="{7F92A21A-C430-42F0-A89B-B41C0CD70A44}"/>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a:extLst>
              <a:ext uri="{FF2B5EF4-FFF2-40B4-BE49-F238E27FC236}">
                <a16:creationId xmlns:a16="http://schemas.microsoft.com/office/drawing/2014/main" id="{BDE1A2F6-EC99-4824-AB68-CCC19BC68826}"/>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8BB61814-DB48-4EED-8D37-44F207EF9A7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179C61FB-4287-4A71-9620-62E9D68C0E49}" type="slidenum">
              <a:rPr lang="en-US" altLang="es-ES">
                <a:solidFill>
                  <a:srgbClr val="000000"/>
                </a:solidFill>
                <a:latin typeface="Times New Roman" panose="02020603050405020304" pitchFamily="18" charset="0"/>
              </a:rPr>
              <a:pPr/>
              <a:t>10</a:t>
            </a:fld>
            <a:endParaRPr lang="en-US" altLang="es-ES">
              <a:solidFill>
                <a:srgbClr val="000000"/>
              </a:solidFill>
              <a:latin typeface="Times New Roman" panose="02020603050405020304" pitchFamily="18" charset="0"/>
            </a:endParaRPr>
          </a:p>
        </p:txBody>
      </p:sp>
      <p:sp>
        <p:nvSpPr>
          <p:cNvPr id="105475" name="Rectangle 1">
            <a:extLst>
              <a:ext uri="{FF2B5EF4-FFF2-40B4-BE49-F238E27FC236}">
                <a16:creationId xmlns:a16="http://schemas.microsoft.com/office/drawing/2014/main" id="{06B73EE3-60D8-4813-958A-EA6DBF5F3370}"/>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6" name="Rectangle 2">
            <a:extLst>
              <a:ext uri="{FF2B5EF4-FFF2-40B4-BE49-F238E27FC236}">
                <a16:creationId xmlns:a16="http://schemas.microsoft.com/office/drawing/2014/main" id="{6D264D88-AD35-4D51-98D1-8DEE88DD47C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ES">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1347ABB6-CCEC-4E83-A99C-6E48F755262F}"/>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D98BC577-8E73-4908-BD44-EB59080E5543}" type="slidenum">
              <a:rPr lang="es-ES" altLang="en-US" sz="1200"/>
              <a:pPr algn="r" eaLnBrk="1" hangingPunct="1"/>
              <a:t>58</a:t>
            </a:fld>
            <a:endParaRPr lang="es-ES" altLang="en-US" sz="1200"/>
          </a:p>
        </p:txBody>
      </p:sp>
      <p:sp>
        <p:nvSpPr>
          <p:cNvPr id="99331" name="Rectangle 2">
            <a:extLst>
              <a:ext uri="{FF2B5EF4-FFF2-40B4-BE49-F238E27FC236}">
                <a16:creationId xmlns:a16="http://schemas.microsoft.com/office/drawing/2014/main" id="{4959D7CC-5234-4B5E-B4F2-97C07C453791}"/>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a:extLst>
              <a:ext uri="{FF2B5EF4-FFF2-40B4-BE49-F238E27FC236}">
                <a16:creationId xmlns:a16="http://schemas.microsoft.com/office/drawing/2014/main" id="{9448D132-F409-4F5A-8FAD-0564395E666C}"/>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F325483-D412-495B-96C8-8207AE34A612}"/>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CFDB79FB-970C-4514-849C-F546679A681D}" type="slidenum">
              <a:rPr lang="es-ES" altLang="en-US" sz="1200"/>
              <a:pPr algn="r" eaLnBrk="1" hangingPunct="1"/>
              <a:t>59</a:t>
            </a:fld>
            <a:endParaRPr lang="es-ES" altLang="en-US" sz="1200"/>
          </a:p>
        </p:txBody>
      </p:sp>
      <p:sp>
        <p:nvSpPr>
          <p:cNvPr id="100355" name="Rectangle 2">
            <a:extLst>
              <a:ext uri="{FF2B5EF4-FFF2-40B4-BE49-F238E27FC236}">
                <a16:creationId xmlns:a16="http://schemas.microsoft.com/office/drawing/2014/main" id="{9612942F-EC51-48BC-B751-34395C4F9355}"/>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a:extLst>
              <a:ext uri="{FF2B5EF4-FFF2-40B4-BE49-F238E27FC236}">
                <a16:creationId xmlns:a16="http://schemas.microsoft.com/office/drawing/2014/main" id="{E68EC524-3346-4EF0-BEB7-A166ED10CBA1}"/>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5EFCD03-B266-4CA9-B6FB-64F06590EA80}"/>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B369FC4E-16C1-457A-9197-E2533827732E}" type="slidenum">
              <a:rPr lang="es-ES" altLang="en-US" sz="1200"/>
              <a:pPr algn="r" eaLnBrk="1" hangingPunct="1"/>
              <a:t>60</a:t>
            </a:fld>
            <a:endParaRPr lang="es-ES" altLang="en-US" sz="1200"/>
          </a:p>
        </p:txBody>
      </p:sp>
      <p:sp>
        <p:nvSpPr>
          <p:cNvPr id="101379" name="Rectangle 2">
            <a:extLst>
              <a:ext uri="{FF2B5EF4-FFF2-40B4-BE49-F238E27FC236}">
                <a16:creationId xmlns:a16="http://schemas.microsoft.com/office/drawing/2014/main" id="{6B2A36F2-411D-4B4F-AA82-7BCCE7E5EF60}"/>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a:extLst>
              <a:ext uri="{FF2B5EF4-FFF2-40B4-BE49-F238E27FC236}">
                <a16:creationId xmlns:a16="http://schemas.microsoft.com/office/drawing/2014/main" id="{D421244F-B652-4ACB-851C-E1822C301CB3}"/>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578BB6EE-F798-4096-A036-896DF6654BB1}"/>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564424DE-D2E6-4053-8F5B-67EF44DCE63F}" type="slidenum">
              <a:rPr lang="es-ES" altLang="en-US" sz="1200"/>
              <a:pPr algn="r" eaLnBrk="1" hangingPunct="1"/>
              <a:t>61</a:t>
            </a:fld>
            <a:endParaRPr lang="es-ES" altLang="en-US" sz="1200"/>
          </a:p>
        </p:txBody>
      </p:sp>
      <p:sp>
        <p:nvSpPr>
          <p:cNvPr id="102403" name="Rectangle 2">
            <a:extLst>
              <a:ext uri="{FF2B5EF4-FFF2-40B4-BE49-F238E27FC236}">
                <a16:creationId xmlns:a16="http://schemas.microsoft.com/office/drawing/2014/main" id="{A4E203A5-A28C-40F0-9D43-9D12DA179DB9}"/>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a:extLst>
              <a:ext uri="{FF2B5EF4-FFF2-40B4-BE49-F238E27FC236}">
                <a16:creationId xmlns:a16="http://schemas.microsoft.com/office/drawing/2014/main" id="{DC93068B-F7EE-4ACA-A37A-14FAA8B07103}"/>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D87AC333-F656-4AD7-8B13-552A9A409305}"/>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E6BB4777-80C4-40C6-B12F-39CD6C923C8F}" type="slidenum">
              <a:rPr lang="es-ES" altLang="en-US" sz="1200"/>
              <a:pPr algn="r" eaLnBrk="1" hangingPunct="1"/>
              <a:t>62</a:t>
            </a:fld>
            <a:endParaRPr lang="es-ES" altLang="en-US" sz="1200"/>
          </a:p>
        </p:txBody>
      </p:sp>
      <p:sp>
        <p:nvSpPr>
          <p:cNvPr id="103427" name="Rectangle 2">
            <a:extLst>
              <a:ext uri="{FF2B5EF4-FFF2-40B4-BE49-F238E27FC236}">
                <a16:creationId xmlns:a16="http://schemas.microsoft.com/office/drawing/2014/main" id="{3BA462D2-84C6-49F1-BBC2-A3EE2D4E2C22}"/>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a:extLst>
              <a:ext uri="{FF2B5EF4-FFF2-40B4-BE49-F238E27FC236}">
                <a16:creationId xmlns:a16="http://schemas.microsoft.com/office/drawing/2014/main" id="{B06B594C-B4CE-495F-9DAD-35E2814CE796}"/>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2D1345E-7973-4129-B42A-C70337951B24}"/>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91CFFAC0-7E3F-4FC7-AC5E-ED866A62D2E6}" type="slidenum">
              <a:rPr lang="es-ES" altLang="en-US" sz="1200"/>
              <a:pPr algn="r" eaLnBrk="1" hangingPunct="1"/>
              <a:t>63</a:t>
            </a:fld>
            <a:endParaRPr lang="es-ES" altLang="en-US" sz="1200"/>
          </a:p>
        </p:txBody>
      </p:sp>
      <p:sp>
        <p:nvSpPr>
          <p:cNvPr id="104451" name="Rectangle 2">
            <a:extLst>
              <a:ext uri="{FF2B5EF4-FFF2-40B4-BE49-F238E27FC236}">
                <a16:creationId xmlns:a16="http://schemas.microsoft.com/office/drawing/2014/main" id="{12E445AA-B742-4542-9643-97A0405B6751}"/>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a:extLst>
              <a:ext uri="{FF2B5EF4-FFF2-40B4-BE49-F238E27FC236}">
                <a16:creationId xmlns:a16="http://schemas.microsoft.com/office/drawing/2014/main" id="{AD6B149E-FD02-408A-86D9-E5E5C9AE7A4F}"/>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00DD261-5030-4EAF-B903-6E81F529B1E9}"/>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49E1D1EB-897E-4ECD-A47E-D9F36D11AC9D}" type="slidenum">
              <a:rPr lang="es-ES" altLang="en-US" sz="1200"/>
              <a:pPr algn="r" eaLnBrk="1" hangingPunct="1"/>
              <a:t>64</a:t>
            </a:fld>
            <a:endParaRPr lang="es-ES" altLang="en-US" sz="1200"/>
          </a:p>
        </p:txBody>
      </p:sp>
      <p:sp>
        <p:nvSpPr>
          <p:cNvPr id="105475" name="Rectangle 2">
            <a:extLst>
              <a:ext uri="{FF2B5EF4-FFF2-40B4-BE49-F238E27FC236}">
                <a16:creationId xmlns:a16="http://schemas.microsoft.com/office/drawing/2014/main" id="{50BC888A-C8AB-4A26-95BB-A9A2A6693423}"/>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a:extLst>
              <a:ext uri="{FF2B5EF4-FFF2-40B4-BE49-F238E27FC236}">
                <a16:creationId xmlns:a16="http://schemas.microsoft.com/office/drawing/2014/main" id="{17A4E679-5655-4B3C-A073-56467CE471B3}"/>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7E04EDD1-9187-49E9-973E-4541DAAD01A2}"/>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6AB6E30F-E257-48D6-9146-A9069EA13504}" type="slidenum">
              <a:rPr lang="es-ES" altLang="en-US" sz="1200"/>
              <a:pPr algn="r" eaLnBrk="1" hangingPunct="1"/>
              <a:t>65</a:t>
            </a:fld>
            <a:endParaRPr lang="es-ES" altLang="en-US" sz="1200"/>
          </a:p>
        </p:txBody>
      </p:sp>
      <p:sp>
        <p:nvSpPr>
          <p:cNvPr id="106499" name="Rectangle 2">
            <a:extLst>
              <a:ext uri="{FF2B5EF4-FFF2-40B4-BE49-F238E27FC236}">
                <a16:creationId xmlns:a16="http://schemas.microsoft.com/office/drawing/2014/main" id="{6A756720-F5A8-4364-9C9F-B3C96BB2339E}"/>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a:extLst>
              <a:ext uri="{FF2B5EF4-FFF2-40B4-BE49-F238E27FC236}">
                <a16:creationId xmlns:a16="http://schemas.microsoft.com/office/drawing/2014/main" id="{83EEF648-0506-4D79-8F53-89333FF1B199}"/>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6814244F-722D-45F0-8CEC-5A086879980B}"/>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C15AFC0E-6796-4507-9992-8E7CD145D053}" type="slidenum">
              <a:rPr lang="es-ES" altLang="en-US" sz="1200"/>
              <a:pPr algn="r" eaLnBrk="1" hangingPunct="1"/>
              <a:t>66</a:t>
            </a:fld>
            <a:endParaRPr lang="es-ES" altLang="en-US" sz="1200"/>
          </a:p>
        </p:txBody>
      </p:sp>
      <p:sp>
        <p:nvSpPr>
          <p:cNvPr id="107523" name="Rectangle 2">
            <a:extLst>
              <a:ext uri="{FF2B5EF4-FFF2-40B4-BE49-F238E27FC236}">
                <a16:creationId xmlns:a16="http://schemas.microsoft.com/office/drawing/2014/main" id="{F6C03142-0606-4FF4-8105-238CC434D6EA}"/>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a:extLst>
              <a:ext uri="{FF2B5EF4-FFF2-40B4-BE49-F238E27FC236}">
                <a16:creationId xmlns:a16="http://schemas.microsoft.com/office/drawing/2014/main" id="{0FF1E74A-2E51-4838-AFA8-26B012BC10DE}"/>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1FEFCDB6-6FD5-43BD-8719-33E10F647E73}"/>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45D64323-04DF-429E-AED7-6E7B8D758E1A}" type="slidenum">
              <a:rPr lang="es-ES" altLang="en-US" sz="1200"/>
              <a:pPr algn="r" eaLnBrk="1" hangingPunct="1"/>
              <a:t>67</a:t>
            </a:fld>
            <a:endParaRPr lang="es-ES" altLang="en-US" sz="1200"/>
          </a:p>
        </p:txBody>
      </p:sp>
      <p:sp>
        <p:nvSpPr>
          <p:cNvPr id="108547" name="Rectangle 2">
            <a:extLst>
              <a:ext uri="{FF2B5EF4-FFF2-40B4-BE49-F238E27FC236}">
                <a16:creationId xmlns:a16="http://schemas.microsoft.com/office/drawing/2014/main" id="{AC8E2083-C1AD-49B2-8E8C-2460AEB1AEFF}"/>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a:extLst>
              <a:ext uri="{FF2B5EF4-FFF2-40B4-BE49-F238E27FC236}">
                <a16:creationId xmlns:a16="http://schemas.microsoft.com/office/drawing/2014/main" id="{AA0F979B-D3BA-4144-8B33-02F690891AED}"/>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06626D3-B407-4BFC-87F0-7245CF9951E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F424BD6E-2A2C-4792-9588-F2BF6159E550}" type="slidenum">
              <a:rPr lang="en-US" altLang="es-ES">
                <a:solidFill>
                  <a:srgbClr val="000000"/>
                </a:solidFill>
                <a:latin typeface="Times New Roman" panose="02020603050405020304" pitchFamily="18" charset="0"/>
              </a:rPr>
              <a:pPr/>
              <a:t>11</a:t>
            </a:fld>
            <a:endParaRPr lang="en-US" altLang="es-ES">
              <a:solidFill>
                <a:srgbClr val="000000"/>
              </a:solidFill>
              <a:latin typeface="Times New Roman" panose="02020603050405020304" pitchFamily="18" charset="0"/>
            </a:endParaRPr>
          </a:p>
        </p:txBody>
      </p:sp>
      <p:sp>
        <p:nvSpPr>
          <p:cNvPr id="106499" name="Rectangle 1">
            <a:extLst>
              <a:ext uri="{FF2B5EF4-FFF2-40B4-BE49-F238E27FC236}">
                <a16:creationId xmlns:a16="http://schemas.microsoft.com/office/drawing/2014/main" id="{1F096BC9-EEDE-4E19-99F9-3E2E8AFEA282}"/>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a:extLst>
              <a:ext uri="{FF2B5EF4-FFF2-40B4-BE49-F238E27FC236}">
                <a16:creationId xmlns:a16="http://schemas.microsoft.com/office/drawing/2014/main" id="{1A3EA668-EDC1-4465-8905-705166F7C89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ES">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9C965F3B-9B9C-4905-AE8F-9F1B528BB432}"/>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34ADE801-11BD-4BA4-9FEE-55D46DC21B55}" type="slidenum">
              <a:rPr lang="es-ES" altLang="en-US" sz="1200"/>
              <a:pPr algn="r" eaLnBrk="1" hangingPunct="1"/>
              <a:t>68</a:t>
            </a:fld>
            <a:endParaRPr lang="es-ES" altLang="en-US" sz="1200"/>
          </a:p>
        </p:txBody>
      </p:sp>
      <p:sp>
        <p:nvSpPr>
          <p:cNvPr id="109571" name="Rectangle 2">
            <a:extLst>
              <a:ext uri="{FF2B5EF4-FFF2-40B4-BE49-F238E27FC236}">
                <a16:creationId xmlns:a16="http://schemas.microsoft.com/office/drawing/2014/main" id="{710256F3-0D28-4D0C-8B8E-7E16AE2BBF41}"/>
              </a:ext>
            </a:extLst>
          </p:cNvPr>
          <p:cNvSpPr>
            <a:spLocks noGrp="1" noRot="1" noChangeAspect="1" noChangeArrowheads="1" noTextEdit="1"/>
          </p:cNvSpPr>
          <p:nvPr>
            <p:ph type="sldImg"/>
          </p:nvPr>
        </p:nvSpPr>
        <p:spPr bwMode="auto">
          <a:xfrm>
            <a:off x="92075" y="744538"/>
            <a:ext cx="663098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a:extLst>
              <a:ext uri="{FF2B5EF4-FFF2-40B4-BE49-F238E27FC236}">
                <a16:creationId xmlns:a16="http://schemas.microsoft.com/office/drawing/2014/main" id="{9FDCB556-05A2-47BF-8FC1-FFC81D80EDE2}"/>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53E24CD5-F1C3-496B-812F-8C576F6281F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DEF8A0FC-7E5E-4838-9FB4-1DBCD0BA79C5}" type="slidenum">
              <a:rPr lang="en-US" altLang="es-ES">
                <a:solidFill>
                  <a:srgbClr val="000000"/>
                </a:solidFill>
                <a:latin typeface="Times New Roman" panose="02020603050405020304" pitchFamily="18" charset="0"/>
              </a:rPr>
              <a:pPr/>
              <a:t>12</a:t>
            </a:fld>
            <a:endParaRPr lang="en-US" altLang="es-ES">
              <a:solidFill>
                <a:srgbClr val="000000"/>
              </a:solidFill>
              <a:latin typeface="Times New Roman" panose="02020603050405020304" pitchFamily="18" charset="0"/>
            </a:endParaRPr>
          </a:p>
        </p:txBody>
      </p:sp>
      <p:sp>
        <p:nvSpPr>
          <p:cNvPr id="107523" name="Rectangle 1">
            <a:extLst>
              <a:ext uri="{FF2B5EF4-FFF2-40B4-BE49-F238E27FC236}">
                <a16:creationId xmlns:a16="http://schemas.microsoft.com/office/drawing/2014/main" id="{6826F473-08F7-46DA-B951-6020E1928987}"/>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a:extLst>
              <a:ext uri="{FF2B5EF4-FFF2-40B4-BE49-F238E27FC236}">
                <a16:creationId xmlns:a16="http://schemas.microsoft.com/office/drawing/2014/main" id="{8548E0E8-2119-4D01-901F-1E995372C72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E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29E17627-66A9-457B-8B49-C5D8EADF8D3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168CC196-F43B-41FD-9D84-7FCE3F78FC8E}" type="slidenum">
              <a:rPr lang="en-US" altLang="es-ES">
                <a:solidFill>
                  <a:srgbClr val="000000"/>
                </a:solidFill>
                <a:latin typeface="Times New Roman" panose="02020603050405020304" pitchFamily="18" charset="0"/>
              </a:rPr>
              <a:pPr/>
              <a:t>13</a:t>
            </a:fld>
            <a:endParaRPr lang="en-US" altLang="es-ES">
              <a:solidFill>
                <a:srgbClr val="000000"/>
              </a:solidFill>
              <a:latin typeface="Times New Roman" panose="02020603050405020304" pitchFamily="18" charset="0"/>
            </a:endParaRPr>
          </a:p>
        </p:txBody>
      </p:sp>
      <p:sp>
        <p:nvSpPr>
          <p:cNvPr id="109571" name="Rectangle 1">
            <a:extLst>
              <a:ext uri="{FF2B5EF4-FFF2-40B4-BE49-F238E27FC236}">
                <a16:creationId xmlns:a16="http://schemas.microsoft.com/office/drawing/2014/main" id="{D4A52EFC-3D7D-46B9-9B68-A1414425F72A}"/>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315D1B8B-4088-4C89-9100-C8EFF5C4B6B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E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29E17627-66A9-457B-8B49-C5D8EADF8D3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168CC196-F43B-41FD-9D84-7FCE3F78FC8E}" type="slidenum">
              <a:rPr lang="en-US" altLang="es-ES">
                <a:solidFill>
                  <a:srgbClr val="000000"/>
                </a:solidFill>
                <a:latin typeface="Times New Roman" panose="02020603050405020304" pitchFamily="18" charset="0"/>
              </a:rPr>
              <a:pPr/>
              <a:t>14</a:t>
            </a:fld>
            <a:endParaRPr lang="en-US" altLang="es-ES">
              <a:solidFill>
                <a:srgbClr val="000000"/>
              </a:solidFill>
              <a:latin typeface="Times New Roman" panose="02020603050405020304" pitchFamily="18" charset="0"/>
            </a:endParaRPr>
          </a:p>
        </p:txBody>
      </p:sp>
      <p:sp>
        <p:nvSpPr>
          <p:cNvPr id="109571" name="Rectangle 1">
            <a:extLst>
              <a:ext uri="{FF2B5EF4-FFF2-40B4-BE49-F238E27FC236}">
                <a16:creationId xmlns:a16="http://schemas.microsoft.com/office/drawing/2014/main" id="{D4A52EFC-3D7D-46B9-9B68-A1414425F72A}"/>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315D1B8B-4088-4C89-9100-C8EFF5C4B6B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ES">
              <a:latin typeface="Times New Roman" panose="02020603050405020304" pitchFamily="18" charset="0"/>
            </a:endParaRPr>
          </a:p>
        </p:txBody>
      </p:sp>
    </p:spTree>
    <p:extLst>
      <p:ext uri="{BB962C8B-B14F-4D97-AF65-F5344CB8AC3E}">
        <p14:creationId xmlns:p14="http://schemas.microsoft.com/office/powerpoint/2010/main" val="304163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B002809-3543-47A2-A55C-02B13BCF8CDF}" type="datetimeFigureOut">
              <a:rPr lang="es-AR" smtClean="0"/>
              <a:t>28/3/2022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1FDF5B7-9B40-4339-A13B-BACBB6E00527}" type="slidenum">
              <a:rPr lang="es-AR" smtClean="0"/>
              <a:t>‹#›</a:t>
            </a:fld>
            <a:endParaRPr lang="es-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43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002809-3543-47A2-A55C-02B13BCF8CDF}" type="datetimeFigureOut">
              <a:rPr lang="es-AR" smtClean="0"/>
              <a:t>28/3/2022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1FDF5B7-9B40-4339-A13B-BACBB6E00527}" type="slidenum">
              <a:rPr lang="es-AR" smtClean="0"/>
              <a:t>‹#›</a:t>
            </a:fld>
            <a:endParaRPr lang="es-AR"/>
          </a:p>
        </p:txBody>
      </p:sp>
    </p:spTree>
    <p:extLst>
      <p:ext uri="{BB962C8B-B14F-4D97-AF65-F5344CB8AC3E}">
        <p14:creationId xmlns:p14="http://schemas.microsoft.com/office/powerpoint/2010/main" val="283067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002809-3543-47A2-A55C-02B13BCF8CDF}" type="datetimeFigureOut">
              <a:rPr lang="es-AR" smtClean="0"/>
              <a:t>28/3/2022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1FDF5B7-9B40-4339-A13B-BACBB6E00527}" type="slidenum">
              <a:rPr lang="es-AR" smtClean="0"/>
              <a:t>‹#›</a:t>
            </a:fld>
            <a:endParaRPr lang="es-AR"/>
          </a:p>
        </p:txBody>
      </p:sp>
    </p:spTree>
    <p:extLst>
      <p:ext uri="{BB962C8B-B14F-4D97-AF65-F5344CB8AC3E}">
        <p14:creationId xmlns:p14="http://schemas.microsoft.com/office/powerpoint/2010/main" val="35237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002809-3543-47A2-A55C-02B13BCF8CDF}" type="datetimeFigureOut">
              <a:rPr lang="es-AR" smtClean="0"/>
              <a:t>28/3/2022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1FDF5B7-9B40-4339-A13B-BACBB6E00527}" type="slidenum">
              <a:rPr lang="es-AR" smtClean="0"/>
              <a:t>‹#›</a:t>
            </a:fld>
            <a:endParaRPr lang="es-AR"/>
          </a:p>
        </p:txBody>
      </p:sp>
    </p:spTree>
    <p:extLst>
      <p:ext uri="{BB962C8B-B14F-4D97-AF65-F5344CB8AC3E}">
        <p14:creationId xmlns:p14="http://schemas.microsoft.com/office/powerpoint/2010/main" val="397122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B002809-3543-47A2-A55C-02B13BCF8CDF}" type="datetimeFigureOut">
              <a:rPr lang="es-AR" smtClean="0"/>
              <a:t>28/3/2022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1FDF5B7-9B40-4339-A13B-BACBB6E00527}" type="slidenum">
              <a:rPr lang="es-AR" smtClean="0"/>
              <a:t>‹#›</a:t>
            </a:fld>
            <a:endParaRPr lang="es-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661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B002809-3543-47A2-A55C-02B13BCF8CDF}" type="datetimeFigureOut">
              <a:rPr lang="es-AR" smtClean="0"/>
              <a:t>28/3/2022</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1FDF5B7-9B40-4339-A13B-BACBB6E00527}" type="slidenum">
              <a:rPr lang="es-AR" smtClean="0"/>
              <a:t>‹#›</a:t>
            </a:fld>
            <a:endParaRPr lang="es-AR"/>
          </a:p>
        </p:txBody>
      </p:sp>
    </p:spTree>
    <p:extLst>
      <p:ext uri="{BB962C8B-B14F-4D97-AF65-F5344CB8AC3E}">
        <p14:creationId xmlns:p14="http://schemas.microsoft.com/office/powerpoint/2010/main" val="2385125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B002809-3543-47A2-A55C-02B13BCF8CDF}" type="datetimeFigureOut">
              <a:rPr lang="es-AR" smtClean="0"/>
              <a:t>28/3/2022</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1FDF5B7-9B40-4339-A13B-BACBB6E00527}" type="slidenum">
              <a:rPr lang="es-AR" smtClean="0"/>
              <a:t>‹#›</a:t>
            </a:fld>
            <a:endParaRPr lang="es-AR"/>
          </a:p>
        </p:txBody>
      </p:sp>
    </p:spTree>
    <p:extLst>
      <p:ext uri="{BB962C8B-B14F-4D97-AF65-F5344CB8AC3E}">
        <p14:creationId xmlns:p14="http://schemas.microsoft.com/office/powerpoint/2010/main" val="2065899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B002809-3543-47A2-A55C-02B13BCF8CDF}" type="datetimeFigureOut">
              <a:rPr lang="es-AR" smtClean="0"/>
              <a:t>28/3/2022</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1FDF5B7-9B40-4339-A13B-BACBB6E00527}" type="slidenum">
              <a:rPr lang="es-AR" smtClean="0"/>
              <a:t>‹#›</a:t>
            </a:fld>
            <a:endParaRPr lang="es-AR"/>
          </a:p>
        </p:txBody>
      </p:sp>
    </p:spTree>
    <p:extLst>
      <p:ext uri="{BB962C8B-B14F-4D97-AF65-F5344CB8AC3E}">
        <p14:creationId xmlns:p14="http://schemas.microsoft.com/office/powerpoint/2010/main" val="403397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B002809-3543-47A2-A55C-02B13BCF8CDF}" type="datetimeFigureOut">
              <a:rPr lang="es-AR" smtClean="0"/>
              <a:t>28/3/2022</a:t>
            </a:fld>
            <a:endParaRPr lang="es-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AR"/>
          </a:p>
        </p:txBody>
      </p:sp>
      <p:sp>
        <p:nvSpPr>
          <p:cNvPr id="9" name="Slide Number Placeholder 8"/>
          <p:cNvSpPr>
            <a:spLocks noGrp="1"/>
          </p:cNvSpPr>
          <p:nvPr>
            <p:ph type="sldNum" sz="quarter" idx="12"/>
          </p:nvPr>
        </p:nvSpPr>
        <p:spPr/>
        <p:txBody>
          <a:bodyPr/>
          <a:lstStyle/>
          <a:p>
            <a:fld id="{A1FDF5B7-9B40-4339-A13B-BACBB6E00527}" type="slidenum">
              <a:rPr lang="es-AR" smtClean="0"/>
              <a:t>‹#›</a:t>
            </a:fld>
            <a:endParaRPr lang="es-AR"/>
          </a:p>
        </p:txBody>
      </p:sp>
    </p:spTree>
    <p:extLst>
      <p:ext uri="{BB962C8B-B14F-4D97-AF65-F5344CB8AC3E}">
        <p14:creationId xmlns:p14="http://schemas.microsoft.com/office/powerpoint/2010/main" val="245703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B002809-3543-47A2-A55C-02B13BCF8CDF}" type="datetimeFigureOut">
              <a:rPr lang="es-AR" smtClean="0"/>
              <a:t>28/3/2022</a:t>
            </a:fld>
            <a:endParaRPr lang="es-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FDF5B7-9B40-4339-A13B-BACBB6E00527}" type="slidenum">
              <a:rPr lang="es-AR" smtClean="0"/>
              <a:t>‹#›</a:t>
            </a:fld>
            <a:endParaRPr lang="es-AR"/>
          </a:p>
        </p:txBody>
      </p:sp>
    </p:spTree>
    <p:extLst>
      <p:ext uri="{BB962C8B-B14F-4D97-AF65-F5344CB8AC3E}">
        <p14:creationId xmlns:p14="http://schemas.microsoft.com/office/powerpoint/2010/main" val="79861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B002809-3543-47A2-A55C-02B13BCF8CDF}" type="datetimeFigureOut">
              <a:rPr lang="es-AR" smtClean="0"/>
              <a:t>28/3/2022</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1FDF5B7-9B40-4339-A13B-BACBB6E00527}" type="slidenum">
              <a:rPr lang="es-AR" smtClean="0"/>
              <a:t>‹#›</a:t>
            </a:fld>
            <a:endParaRPr lang="es-AR"/>
          </a:p>
        </p:txBody>
      </p:sp>
    </p:spTree>
    <p:extLst>
      <p:ext uri="{BB962C8B-B14F-4D97-AF65-F5344CB8AC3E}">
        <p14:creationId xmlns:p14="http://schemas.microsoft.com/office/powerpoint/2010/main" val="77758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B002809-3543-47A2-A55C-02B13BCF8CDF}" type="datetimeFigureOut">
              <a:rPr lang="es-AR" smtClean="0"/>
              <a:t>28/3/2022</a:t>
            </a:fld>
            <a:endParaRPr lang="es-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1FDF5B7-9B40-4339-A13B-BACBB6E00527}" type="slidenum">
              <a:rPr lang="es-AR" smtClean="0"/>
              <a:t>‹#›</a:t>
            </a:fld>
            <a:endParaRPr lang="es-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4950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notesSlide" Target="../notesSlides/notesSlide14.xml"/><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slideLayout" Target="../slideLayouts/slideLayout7.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tags" Target="../tags/tag7.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png"/><Relationship Id="rId10" Type="http://schemas.openxmlformats.org/officeDocument/2006/relationships/image" Target="../media/image32.jpe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1.xml"/><Relationship Id="rId7"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60.jpe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66.jpe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75.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74.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7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80.jpe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84.emf"/><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86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87.emf"/></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47.xml"/><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8.jpeg"/></Relationships>
</file>

<file path=ppt/slides/_rels/slide5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8.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90.png"/><Relationship Id="rId4" Type="http://schemas.openxmlformats.org/officeDocument/2006/relationships/diagramData" Target="../diagrams/data4.xml"/><Relationship Id="rId9"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91.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92.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93.e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95.jpe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B0CE2-7A21-4DBF-8DB3-19967DA65EB2}"/>
              </a:ext>
            </a:extLst>
          </p:cNvPr>
          <p:cNvSpPr>
            <a:spLocks noGrp="1"/>
          </p:cNvSpPr>
          <p:nvPr>
            <p:ph type="ctrTitle"/>
          </p:nvPr>
        </p:nvSpPr>
        <p:spPr>
          <a:xfrm>
            <a:off x="2029109" y="2945790"/>
            <a:ext cx="8738591" cy="1100950"/>
          </a:xfrm>
        </p:spPr>
        <p:txBody>
          <a:bodyPr>
            <a:normAutofit fontScale="90000"/>
          </a:bodyPr>
          <a:lstStyle/>
          <a:p>
            <a:r>
              <a:rPr lang="es-ES" sz="4400" b="1" dirty="0">
                <a:solidFill>
                  <a:srgbClr val="FFC000"/>
                </a:solidFill>
              </a:rPr>
              <a:t>INDICADORES</a:t>
            </a:r>
            <a:br>
              <a:rPr lang="es-ES" sz="4400" b="1" dirty="0">
                <a:solidFill>
                  <a:srgbClr val="FFC000"/>
                </a:solidFill>
              </a:rPr>
            </a:br>
            <a:r>
              <a:rPr lang="es-ES" sz="4400" b="1" dirty="0">
                <a:solidFill>
                  <a:srgbClr val="FFC000"/>
                </a:solidFill>
              </a:rPr>
              <a:t>DE DESARROLLO</a:t>
            </a:r>
          </a:p>
        </p:txBody>
      </p:sp>
      <p:pic>
        <p:nvPicPr>
          <p:cNvPr id="1026" name="Picture 2" descr="Resultado de imagen de INDICADORES">
            <a:extLst>
              <a:ext uri="{FF2B5EF4-FFF2-40B4-BE49-F238E27FC236}">
                <a16:creationId xmlns:a16="http://schemas.microsoft.com/office/drawing/2014/main" id="{0830E5CB-96DB-4C59-8EA2-38670B224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370" y="4550734"/>
            <a:ext cx="2810023" cy="1605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INDICADORES">
            <a:extLst>
              <a:ext uri="{FF2B5EF4-FFF2-40B4-BE49-F238E27FC236}">
                <a16:creationId xmlns:a16="http://schemas.microsoft.com/office/drawing/2014/main" id="{3A102E88-35F3-4F6A-9EA6-CD1DC9C32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131" y="4533298"/>
            <a:ext cx="3022747" cy="1622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de binoculares dibujo animado">
            <a:extLst>
              <a:ext uri="{FF2B5EF4-FFF2-40B4-BE49-F238E27FC236}">
                <a16:creationId xmlns:a16="http://schemas.microsoft.com/office/drawing/2014/main" id="{1F0251C0-8CA8-4D04-96DA-2CB21C2FF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572" y="256022"/>
            <a:ext cx="1982962" cy="24182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INDICADORES">
            <a:extLst>
              <a:ext uri="{FF2B5EF4-FFF2-40B4-BE49-F238E27FC236}">
                <a16:creationId xmlns:a16="http://schemas.microsoft.com/office/drawing/2014/main" id="{2279B956-0070-4586-A5F2-36D68326B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0639" y="471057"/>
            <a:ext cx="3229086" cy="1988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de indicadores de sostenibilidad">
            <a:extLst>
              <a:ext uri="{FF2B5EF4-FFF2-40B4-BE49-F238E27FC236}">
                <a16:creationId xmlns:a16="http://schemas.microsoft.com/office/drawing/2014/main" id="{5E0771C5-A4FD-4A0C-9D4F-7829C412D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0790" y="4533298"/>
            <a:ext cx="3229086" cy="162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777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284CC-3D68-4733-ABF6-163F80B111DC}"/>
              </a:ext>
            </a:extLst>
          </p:cNvPr>
          <p:cNvPicPr>
            <a:picLocks noChangeAspect="1"/>
          </p:cNvPicPr>
          <p:nvPr/>
        </p:nvPicPr>
        <p:blipFill>
          <a:blip r:embed="rId3"/>
          <a:stretch>
            <a:fillRect/>
          </a:stretch>
        </p:blipFill>
        <p:spPr>
          <a:xfrm>
            <a:off x="854578" y="1033465"/>
            <a:ext cx="5404177" cy="5410003"/>
          </a:xfrm>
          <a:prstGeom prst="rect">
            <a:avLst/>
          </a:prstGeom>
        </p:spPr>
      </p:pic>
      <p:sp>
        <p:nvSpPr>
          <p:cNvPr id="7" name="Rectangle 3">
            <a:extLst>
              <a:ext uri="{FF2B5EF4-FFF2-40B4-BE49-F238E27FC236}">
                <a16:creationId xmlns:a16="http://schemas.microsoft.com/office/drawing/2014/main" id="{58115A9B-BA6B-453B-8CA2-9A227606287B}"/>
              </a:ext>
            </a:extLst>
          </p:cNvPr>
          <p:cNvSpPr>
            <a:spLocks noChangeArrowheads="1"/>
          </p:cNvSpPr>
          <p:nvPr/>
        </p:nvSpPr>
        <p:spPr bwMode="auto">
          <a:xfrm>
            <a:off x="1738313" y="285751"/>
            <a:ext cx="8640762" cy="622970"/>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59394" name="Text Box 2">
            <a:extLst>
              <a:ext uri="{FF2B5EF4-FFF2-40B4-BE49-F238E27FC236}">
                <a16:creationId xmlns:a16="http://schemas.microsoft.com/office/drawing/2014/main" id="{04AC7034-A87F-43C5-8F77-3CB6C9064ED5}"/>
              </a:ext>
            </a:extLst>
          </p:cNvPr>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buSzPct val="100000"/>
            </a:pPr>
            <a:endParaRPr lang="en-US" altLang="es-ES" sz="1400" dirty="0">
              <a:solidFill>
                <a:srgbClr val="FFFFFF"/>
              </a:solidFill>
            </a:endParaRPr>
          </a:p>
        </p:txBody>
      </p:sp>
      <p:sp>
        <p:nvSpPr>
          <p:cNvPr id="41987" name="Rectangle 3">
            <a:extLst>
              <a:ext uri="{FF2B5EF4-FFF2-40B4-BE49-F238E27FC236}">
                <a16:creationId xmlns:a16="http://schemas.microsoft.com/office/drawing/2014/main" id="{A02B16EF-0DD6-4F80-9826-5974FEC078A8}"/>
              </a:ext>
            </a:extLst>
          </p:cNvPr>
          <p:cNvSpPr>
            <a:spLocks noChangeArrowheads="1"/>
          </p:cNvSpPr>
          <p:nvPr/>
        </p:nvSpPr>
        <p:spPr bwMode="auto">
          <a:xfrm>
            <a:off x="1222049" y="1458914"/>
            <a:ext cx="4343727" cy="433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spcBef>
                <a:spcPts val="550"/>
              </a:spcBef>
              <a:buClr>
                <a:srgbClr val="FFFFFF"/>
              </a:buClr>
              <a:buSzPct val="10000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lang="es-ES" sz="2400" dirty="0">
                <a:latin typeface="Verdana" panose="020B0604030504040204" pitchFamily="34" charset="0"/>
              </a:rPr>
              <a:t>Se </a:t>
            </a:r>
            <a:r>
              <a:rPr lang="es-ES" sz="2400" b="1" dirty="0">
                <a:latin typeface="Verdana" panose="020B0604030504040204" pitchFamily="34" charset="0"/>
              </a:rPr>
              <a:t>expresa en cantidad de área productiva, medida en hectáreas, necesaria para la producción de todos los recursos consumidos </a:t>
            </a:r>
            <a:r>
              <a:rPr lang="es-ES" sz="2400" dirty="0">
                <a:latin typeface="Verdana" panose="020B0604030504040204" pitchFamily="34" charset="0"/>
              </a:rPr>
              <a:t>y para asimilar todos los residuos generados, incluido el CO</a:t>
            </a:r>
            <a:r>
              <a:rPr lang="es-ES" sz="2000" dirty="0">
                <a:latin typeface="Verdana" panose="020B0604030504040204" pitchFamily="34" charset="0"/>
              </a:rPr>
              <a:t>2</a:t>
            </a:r>
            <a:r>
              <a:rPr lang="es-ES" sz="2400" dirty="0">
                <a:latin typeface="Verdana" panose="020B0604030504040204" pitchFamily="34" charset="0"/>
              </a:rPr>
              <a:t> emitido y que la vegetación podría volver a absorber.</a:t>
            </a:r>
          </a:p>
          <a:p>
            <a:pPr marL="341313" indent="-341313" algn="ctr">
              <a:spcBef>
                <a:spcPts val="550"/>
              </a:spcBef>
              <a:buClr>
                <a:srgbClr val="FFFFFF"/>
              </a:buClr>
              <a:buSzPct val="10000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lang="es-ES" sz="2200" dirty="0">
              <a:solidFill>
                <a:srgbClr val="FFFFFF"/>
              </a:solidFill>
              <a:effectLst>
                <a:outerShdw blurRad="38100" dist="38100" dir="2700000" algn="tl">
                  <a:srgbClr val="C0C0C0"/>
                </a:outerShdw>
              </a:effectLst>
              <a:latin typeface="Verdana" panose="020B0604030504040204" pitchFamily="34" charset="0"/>
              <a:ea typeface="Verdana" panose="020B0604030504040204" pitchFamily="34" charset="0"/>
              <a:cs typeface="Arial" charset="0"/>
            </a:endParaRPr>
          </a:p>
          <a:p>
            <a:pPr marL="341313" indent="-341313" algn="ctr">
              <a:spcBef>
                <a:spcPts val="550"/>
              </a:spcBef>
              <a:buClr>
                <a:srgbClr val="FFFFFF"/>
              </a:buClr>
              <a:buSzPct val="10000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lang="es-ES" sz="2200" dirty="0">
              <a:solidFill>
                <a:srgbClr val="FFFFFF"/>
              </a:solidFill>
              <a:effectLst>
                <a:outerShdw blurRad="38100" dist="38100" dir="2700000" algn="tl">
                  <a:srgbClr val="C0C0C0"/>
                </a:outerShdw>
              </a:effectLst>
              <a:latin typeface="Verdana" panose="020B0604030504040204" pitchFamily="34" charset="0"/>
              <a:ea typeface="Verdana" panose="020B0604030504040204" pitchFamily="34" charset="0"/>
              <a:cs typeface="Arial" charset="0"/>
            </a:endParaRPr>
          </a:p>
          <a:p>
            <a:pPr marL="341313" indent="-341313" algn="ctr">
              <a:spcBef>
                <a:spcPts val="550"/>
              </a:spcBef>
              <a:buClr>
                <a:srgbClr val="FFFFFF"/>
              </a:buClr>
              <a:buSzPct val="10000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lang="es-ES" sz="2200" dirty="0">
              <a:solidFill>
                <a:srgbClr val="FFFFFF"/>
              </a:solidFill>
              <a:effectLst>
                <a:outerShdw blurRad="38100" dist="38100" dir="2700000" algn="tl">
                  <a:srgbClr val="C0C0C0"/>
                </a:outerShdw>
              </a:effectLst>
              <a:latin typeface="Verdana" panose="020B0604030504040204" pitchFamily="34" charset="0"/>
              <a:ea typeface="Verdana" panose="020B0604030504040204" pitchFamily="34" charset="0"/>
              <a:cs typeface="Arial" charset="0"/>
            </a:endParaRPr>
          </a:p>
        </p:txBody>
      </p:sp>
      <p:pic>
        <p:nvPicPr>
          <p:cNvPr id="41988" name="Picture 4">
            <a:extLst>
              <a:ext uri="{FF2B5EF4-FFF2-40B4-BE49-F238E27FC236}">
                <a16:creationId xmlns:a16="http://schemas.microsoft.com/office/drawing/2014/main" id="{0B032F3E-4462-450F-AFEE-A3F9CCEDF1EF}"/>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6781394" y="1033465"/>
            <a:ext cx="4956425" cy="4813655"/>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7" name="Rectangle 2">
            <a:extLst>
              <a:ext uri="{FF2B5EF4-FFF2-40B4-BE49-F238E27FC236}">
                <a16:creationId xmlns:a16="http://schemas.microsoft.com/office/drawing/2014/main" id="{275295F9-14C2-49C5-B9FE-055594EBB05E}"/>
              </a:ext>
            </a:extLst>
          </p:cNvPr>
          <p:cNvSpPr txBox="1">
            <a:spLocks noChangeArrowheads="1"/>
          </p:cNvSpPr>
          <p:nvPr/>
        </p:nvSpPr>
        <p:spPr bwMode="auto">
          <a:xfrm>
            <a:off x="1981200" y="266701"/>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0000"/>
              </a:buClr>
              <a:buSzPct val="100000"/>
              <a:buFont typeface="Times New Roman" panose="02020603050405020304" pitchFamily="18" charset="0"/>
              <a:buNone/>
            </a:pPr>
            <a:r>
              <a:rPr lang="en-US" altLang="en-US" sz="3600" dirty="0" err="1">
                <a:solidFill>
                  <a:srgbClr val="FFCC00"/>
                </a:solidFill>
                <a:latin typeface="Verdana" panose="020B0604030504040204" pitchFamily="34" charset="0"/>
                <a:ea typeface="Verdana" panose="020B0604030504040204" pitchFamily="34" charset="0"/>
              </a:rPr>
              <a:t>Huella</a:t>
            </a:r>
            <a:r>
              <a:rPr lang="en-US" altLang="en-US" sz="3600" dirty="0">
                <a:solidFill>
                  <a:srgbClr val="FFCC00"/>
                </a:solidFill>
                <a:latin typeface="Verdana" panose="020B0604030504040204" pitchFamily="34" charset="0"/>
                <a:ea typeface="Verdana" panose="020B0604030504040204" pitchFamily="34" charset="0"/>
              </a:rPr>
              <a:t> </a:t>
            </a:r>
            <a:r>
              <a:rPr lang="en-US" altLang="en-US" sz="3600" dirty="0" err="1">
                <a:solidFill>
                  <a:srgbClr val="FFCC00"/>
                </a:solidFill>
                <a:latin typeface="Verdana" panose="020B0604030504040204" pitchFamily="34" charset="0"/>
                <a:ea typeface="Verdana" panose="020B0604030504040204" pitchFamily="34" charset="0"/>
              </a:rPr>
              <a:t>Ecológica</a:t>
            </a:r>
            <a:endParaRPr lang="en-US" altLang="en-US" sz="3600" dirty="0">
              <a:solidFill>
                <a:srgbClr val="FFCC00"/>
              </a:solidFill>
              <a:latin typeface="Verdana" panose="020B0604030504040204" pitchFamily="34" charset="0"/>
              <a:ea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fill="hold" nodeType="clickEffect">
                                  <p:stCondLst>
                                    <p:cond delay="0"/>
                                  </p:stCondLst>
                                  <p:iterate type="lt">
                                    <p:tmPct val="10000"/>
                                  </p:iterate>
                                  <p:childTnLst>
                                    <p:set>
                                      <p:cBhvr additive="repl">
                                        <p:cTn id="6" dur="1" fill="hold">
                                          <p:stCondLst>
                                            <p:cond delay="0"/>
                                          </p:stCondLst>
                                        </p:cTn>
                                        <p:tgtEl>
                                          <p:spTgt spid="41987"/>
                                        </p:tgtEl>
                                        <p:attrNameLst>
                                          <p:attrName>style.visibility</p:attrName>
                                        </p:attrNameLst>
                                      </p:cBhvr>
                                      <p:to>
                                        <p:strVal val="visible"/>
                                      </p:to>
                                    </p:set>
                                    <p:animEffect transition="in" filter="fade">
                                      <p:cBhvr additive="repl">
                                        <p:cTn id="7" dur="500"/>
                                        <p:tgtEl>
                                          <p:spTgt spid="41987"/>
                                        </p:tgtEl>
                                      </p:cBhvr>
                                    </p:animEffect>
                                    <p:anim calcmode="lin" valueType="num">
                                      <p:cBhvr additive="repl">
                                        <p:cTn id="8" dur="500" fill="hold"/>
                                        <p:tgtEl>
                                          <p:spTgt spid="41987"/>
                                        </p:tgtEl>
                                        <p:attrNameLst>
                                          <p:attrName>ppt_x</p:attrName>
                                        </p:attrNameLst>
                                      </p:cBhvr>
                                      <p:tavLst>
                                        <p:tav tm="100000">
                                          <p:val>
                                            <p:strVal val="#ppt_x-.1"/>
                                          </p:val>
                                        </p:tav>
                                        <p:tav>
                                          <p:val>
                                            <p:strVal val="#ppt_x"/>
                                          </p:val>
                                        </p:tav>
                                      </p:tavLst>
                                    </p:anim>
                                    <p:anim calcmode="lin" valueType="num">
                                      <p:cBhvr additive="repl">
                                        <p:cTn id="9" dur="500" fill="hold"/>
                                        <p:tgtEl>
                                          <p:spTgt spid="41987"/>
                                        </p:tgtEl>
                                        <p:attrNameLst>
                                          <p:attrName>ppt_y</p:attrName>
                                        </p:attrNameLst>
                                      </p:cBhvr>
                                      <p:tavLst>
                                        <p:tav tm="100000">
                                          <p:val>
                                            <p:strVal val="#ppt_y"/>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endCondLst>
                                    <p:cond delay="0"/>
                                  </p:endCondLst>
                                  <p:childTnLst>
                                    <p:set>
                                      <p:cBhvr additive="repl">
                                        <p:cTn id="13" dur="1" fill="hold">
                                          <p:stCondLst>
                                            <p:cond delay="0"/>
                                          </p:stCondLst>
                                        </p:cTn>
                                        <p:tgtEl>
                                          <p:spTgt spid="41988"/>
                                        </p:tgtEl>
                                        <p:attrNameLst>
                                          <p:attrName>style.visibility</p:attrName>
                                        </p:attrNameLst>
                                      </p:cBhvr>
                                      <p:to>
                                        <p:strVal val="visible"/>
                                      </p:to>
                                    </p:set>
                                    <p:animEffect transition="in" filter="blinds(horizontal)">
                                      <p:cBhvr additive="repl">
                                        <p:cTn id="14"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2">
            <a:extLst>
              <a:ext uri="{FF2B5EF4-FFF2-40B4-BE49-F238E27FC236}">
                <a16:creationId xmlns:a16="http://schemas.microsoft.com/office/drawing/2014/main" id="{6D2B2777-75A9-42B7-BB34-1578A3F4BD1C}"/>
              </a:ext>
            </a:extLst>
          </p:cNvPr>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defTabSz="914400">
              <a:lnSpc>
                <a:spcPct val="85000"/>
              </a:lnSpc>
              <a:spcBef>
                <a:spcPct val="0"/>
              </a:spcBef>
              <a:spcAft>
                <a:spcPts val="600"/>
              </a:spcAft>
              <a:buClr>
                <a:srgbClr val="000000"/>
              </a:buClr>
              <a:buSzPct val="100000"/>
            </a:pPr>
            <a:r>
              <a:rPr lang="en-US" altLang="en-US" sz="3600" spc="-50">
                <a:solidFill>
                  <a:srgbClr val="FFFFFF"/>
                </a:solidFill>
                <a:latin typeface="+mj-lt"/>
                <a:ea typeface="+mj-ea"/>
                <a:cs typeface="+mj-cs"/>
              </a:rPr>
              <a:t>Huella Ecológica</a:t>
            </a:r>
          </a:p>
        </p:txBody>
      </p:sp>
      <p:sp>
        <p:nvSpPr>
          <p:cNvPr id="147" name="Rectangle 14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155" name="Text Box 3">
            <a:extLst>
              <a:ext uri="{FF2B5EF4-FFF2-40B4-BE49-F238E27FC236}">
                <a16:creationId xmlns:a16="http://schemas.microsoft.com/office/drawing/2014/main" id="{E98A4ABA-6EC6-47A6-82C4-6F542EDE427E}"/>
              </a:ext>
            </a:extLst>
          </p:cNvPr>
          <p:cNvSpPr txBox="1">
            <a:spLocks noChangeArrowheads="1"/>
          </p:cNvSpPr>
          <p:nvPr/>
        </p:nvSpPr>
        <p:spPr bwMode="auto">
          <a:xfrm>
            <a:off x="4742016" y="605896"/>
            <a:ext cx="6638747" cy="17191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45720" rIns="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9pPr>
          </a:lstStyle>
          <a:p>
            <a:pPr defTabSz="914400">
              <a:lnSpc>
                <a:spcPct val="90000"/>
              </a:lnSpc>
              <a:spcAft>
                <a:spcPts val="600"/>
              </a:spcAft>
              <a:buClr>
                <a:schemeClr val="accent1"/>
              </a:buClr>
              <a:buSzPct val="100000"/>
              <a:buFont typeface="Calibri" panose="020F0502020204030204" pitchFamily="34" charset="0"/>
              <a:defRPr/>
            </a:pPr>
            <a:r>
              <a:rPr lang="en-US" i="1" dirty="0" err="1">
                <a:solidFill>
                  <a:schemeClr val="tx1">
                    <a:lumMod val="75000"/>
                    <a:lumOff val="25000"/>
                  </a:schemeClr>
                </a:solidFill>
                <a:latin typeface="+mn-lt"/>
                <a:cs typeface="+mn-cs"/>
              </a:rPr>
              <a:t>En</a:t>
            </a:r>
            <a:r>
              <a:rPr lang="en-US" i="1" dirty="0">
                <a:solidFill>
                  <a:schemeClr val="tx1">
                    <a:lumMod val="75000"/>
                    <a:lumOff val="25000"/>
                  </a:schemeClr>
                </a:solidFill>
                <a:latin typeface="+mn-lt"/>
                <a:cs typeface="+mn-cs"/>
              </a:rPr>
              <a:t> 2003, la </a:t>
            </a:r>
            <a:r>
              <a:rPr lang="en-US" i="1" dirty="0" err="1">
                <a:solidFill>
                  <a:schemeClr val="tx1">
                    <a:lumMod val="75000"/>
                    <a:lumOff val="25000"/>
                  </a:schemeClr>
                </a:solidFill>
                <a:latin typeface="+mn-lt"/>
                <a:cs typeface="+mn-cs"/>
              </a:rPr>
              <a:t>cantidad</a:t>
            </a:r>
            <a:r>
              <a:rPr lang="en-US" i="1" dirty="0">
                <a:solidFill>
                  <a:schemeClr val="tx1">
                    <a:lumMod val="75000"/>
                    <a:lumOff val="25000"/>
                  </a:schemeClr>
                </a:solidFill>
                <a:latin typeface="+mn-lt"/>
                <a:cs typeface="+mn-cs"/>
              </a:rPr>
              <a:t> de </a:t>
            </a:r>
            <a:r>
              <a:rPr lang="en-US" i="1" dirty="0" err="1">
                <a:solidFill>
                  <a:schemeClr val="tx1">
                    <a:lumMod val="75000"/>
                    <a:lumOff val="25000"/>
                  </a:schemeClr>
                </a:solidFill>
                <a:latin typeface="+mn-lt"/>
                <a:cs typeface="+mn-cs"/>
              </a:rPr>
              <a:t>superficie</a:t>
            </a:r>
            <a:r>
              <a:rPr lang="en-US" i="1" dirty="0">
                <a:solidFill>
                  <a:schemeClr val="tx1">
                    <a:lumMod val="75000"/>
                    <a:lumOff val="25000"/>
                  </a:schemeClr>
                </a:solidFill>
                <a:latin typeface="+mn-lt"/>
                <a:cs typeface="+mn-cs"/>
              </a:rPr>
              <a:t> </a:t>
            </a:r>
            <a:r>
              <a:rPr lang="en-US" i="1" dirty="0" err="1">
                <a:solidFill>
                  <a:schemeClr val="tx1">
                    <a:lumMod val="75000"/>
                    <a:lumOff val="25000"/>
                  </a:schemeClr>
                </a:solidFill>
                <a:latin typeface="+mn-lt"/>
                <a:cs typeface="+mn-cs"/>
              </a:rPr>
              <a:t>productiva</a:t>
            </a:r>
            <a:r>
              <a:rPr lang="en-US" i="1" dirty="0">
                <a:solidFill>
                  <a:schemeClr val="tx1">
                    <a:lumMod val="75000"/>
                    <a:lumOff val="25000"/>
                  </a:schemeClr>
                </a:solidFill>
                <a:latin typeface="+mn-lt"/>
                <a:cs typeface="+mn-cs"/>
              </a:rPr>
              <a:t> de la Tierra era de </a:t>
            </a:r>
            <a:r>
              <a:rPr lang="en-US" i="1" dirty="0" err="1">
                <a:solidFill>
                  <a:schemeClr val="tx1">
                    <a:lumMod val="75000"/>
                    <a:lumOff val="25000"/>
                  </a:schemeClr>
                </a:solidFill>
                <a:latin typeface="+mn-lt"/>
                <a:cs typeface="+mn-cs"/>
              </a:rPr>
              <a:t>unos</a:t>
            </a:r>
            <a:r>
              <a:rPr lang="en-US" i="1" dirty="0">
                <a:solidFill>
                  <a:schemeClr val="tx1">
                    <a:lumMod val="75000"/>
                    <a:lumOff val="25000"/>
                  </a:schemeClr>
                </a:solidFill>
                <a:latin typeface="+mn-lt"/>
                <a:cs typeface="+mn-cs"/>
              </a:rPr>
              <a:t> 11.200 </a:t>
            </a:r>
            <a:r>
              <a:rPr lang="en-US" i="1" dirty="0" err="1">
                <a:solidFill>
                  <a:schemeClr val="tx1">
                    <a:lumMod val="75000"/>
                    <a:lumOff val="25000"/>
                  </a:schemeClr>
                </a:solidFill>
                <a:latin typeface="+mn-lt"/>
                <a:cs typeface="+mn-cs"/>
              </a:rPr>
              <a:t>millones</a:t>
            </a:r>
            <a:r>
              <a:rPr lang="en-US" i="1" dirty="0">
                <a:solidFill>
                  <a:schemeClr val="tx1">
                    <a:lumMod val="75000"/>
                    <a:lumOff val="25000"/>
                  </a:schemeClr>
                </a:solidFill>
                <a:latin typeface="+mn-lt"/>
                <a:cs typeface="+mn-cs"/>
              </a:rPr>
              <a:t> de </a:t>
            </a:r>
            <a:r>
              <a:rPr lang="en-US" i="1" dirty="0" err="1">
                <a:solidFill>
                  <a:schemeClr val="tx1">
                    <a:lumMod val="75000"/>
                    <a:lumOff val="25000"/>
                  </a:schemeClr>
                </a:solidFill>
                <a:latin typeface="+mn-lt"/>
                <a:cs typeface="+mn-cs"/>
              </a:rPr>
              <a:t>hectáreas</a:t>
            </a:r>
            <a:r>
              <a:rPr lang="en-US" i="1" dirty="0">
                <a:solidFill>
                  <a:schemeClr val="tx1">
                    <a:lumMod val="75000"/>
                    <a:lumOff val="25000"/>
                  </a:schemeClr>
                </a:solidFill>
                <a:latin typeface="+mn-lt"/>
                <a:cs typeface="+mn-cs"/>
              </a:rPr>
              <a:t>. Sin embargo, </a:t>
            </a:r>
            <a:r>
              <a:rPr lang="en-US" i="1" dirty="0" err="1">
                <a:solidFill>
                  <a:schemeClr val="tx1">
                    <a:lumMod val="75000"/>
                    <a:lumOff val="25000"/>
                  </a:schemeClr>
                </a:solidFill>
                <a:latin typeface="+mn-lt"/>
                <a:cs typeface="+mn-cs"/>
              </a:rPr>
              <a:t>durante</a:t>
            </a:r>
            <a:r>
              <a:rPr lang="en-US" i="1" dirty="0">
                <a:solidFill>
                  <a:schemeClr val="tx1">
                    <a:lumMod val="75000"/>
                    <a:lumOff val="25000"/>
                  </a:schemeClr>
                </a:solidFill>
                <a:latin typeface="+mn-lt"/>
                <a:cs typeface="+mn-cs"/>
              </a:rPr>
              <a:t> 2003, la </a:t>
            </a:r>
            <a:r>
              <a:rPr lang="en-US" i="1" dirty="0" err="1">
                <a:solidFill>
                  <a:schemeClr val="tx1">
                    <a:lumMod val="75000"/>
                    <a:lumOff val="25000"/>
                  </a:schemeClr>
                </a:solidFill>
                <a:latin typeface="+mn-lt"/>
                <a:cs typeface="+mn-cs"/>
              </a:rPr>
              <a:t>huella</a:t>
            </a:r>
            <a:r>
              <a:rPr lang="en-US" i="1" dirty="0">
                <a:solidFill>
                  <a:schemeClr val="tx1">
                    <a:lumMod val="75000"/>
                    <a:lumOff val="25000"/>
                  </a:schemeClr>
                </a:solidFill>
                <a:latin typeface="+mn-lt"/>
                <a:cs typeface="+mn-cs"/>
              </a:rPr>
              <a:t> </a:t>
            </a:r>
            <a:r>
              <a:rPr lang="en-US" i="1" dirty="0" err="1">
                <a:solidFill>
                  <a:schemeClr val="tx1">
                    <a:lumMod val="75000"/>
                    <a:lumOff val="25000"/>
                  </a:schemeClr>
                </a:solidFill>
                <a:latin typeface="+mn-lt"/>
                <a:cs typeface="+mn-cs"/>
              </a:rPr>
              <a:t>ecológica</a:t>
            </a:r>
            <a:r>
              <a:rPr lang="en-US" i="1" dirty="0">
                <a:solidFill>
                  <a:schemeClr val="tx1">
                    <a:lumMod val="75000"/>
                    <a:lumOff val="25000"/>
                  </a:schemeClr>
                </a:solidFill>
                <a:latin typeface="+mn-lt"/>
                <a:cs typeface="+mn-cs"/>
              </a:rPr>
              <a:t> global </a:t>
            </a:r>
            <a:r>
              <a:rPr lang="en-US" i="1" dirty="0" err="1">
                <a:solidFill>
                  <a:schemeClr val="tx1">
                    <a:lumMod val="75000"/>
                    <a:lumOff val="25000"/>
                  </a:schemeClr>
                </a:solidFill>
                <a:latin typeface="+mn-lt"/>
                <a:cs typeface="+mn-cs"/>
              </a:rPr>
              <a:t>ascendió</a:t>
            </a:r>
            <a:r>
              <a:rPr lang="en-US" i="1" dirty="0">
                <a:solidFill>
                  <a:schemeClr val="tx1">
                    <a:lumMod val="75000"/>
                    <a:lumOff val="25000"/>
                  </a:schemeClr>
                </a:solidFill>
                <a:latin typeface="+mn-lt"/>
                <a:cs typeface="+mn-cs"/>
              </a:rPr>
              <a:t> a 13.860 </a:t>
            </a:r>
            <a:r>
              <a:rPr lang="en-US" i="1" dirty="0" err="1">
                <a:solidFill>
                  <a:schemeClr val="tx1">
                    <a:lumMod val="75000"/>
                    <a:lumOff val="25000"/>
                  </a:schemeClr>
                </a:solidFill>
                <a:latin typeface="+mn-lt"/>
                <a:cs typeface="+mn-cs"/>
              </a:rPr>
              <a:t>millones</a:t>
            </a:r>
            <a:r>
              <a:rPr lang="en-US" i="1" dirty="0">
                <a:solidFill>
                  <a:schemeClr val="tx1">
                    <a:lumMod val="75000"/>
                    <a:lumOff val="25000"/>
                  </a:schemeClr>
                </a:solidFill>
                <a:latin typeface="+mn-lt"/>
                <a:cs typeface="+mn-cs"/>
              </a:rPr>
              <a:t> de </a:t>
            </a:r>
            <a:r>
              <a:rPr lang="en-US" i="1" dirty="0" err="1">
                <a:solidFill>
                  <a:schemeClr val="tx1">
                    <a:lumMod val="75000"/>
                    <a:lumOff val="25000"/>
                  </a:schemeClr>
                </a:solidFill>
                <a:latin typeface="+mn-lt"/>
                <a:cs typeface="+mn-cs"/>
              </a:rPr>
              <a:t>hectáreas</a:t>
            </a:r>
            <a:r>
              <a:rPr lang="en-US" i="1" dirty="0">
                <a:solidFill>
                  <a:schemeClr val="tx1">
                    <a:lumMod val="75000"/>
                    <a:lumOff val="25000"/>
                  </a:schemeClr>
                </a:solidFill>
                <a:latin typeface="+mn-lt"/>
                <a:cs typeface="+mn-cs"/>
              </a:rPr>
              <a:t>. Se sabe que el valor </a:t>
            </a:r>
            <a:r>
              <a:rPr lang="en-US" i="1" dirty="0" err="1">
                <a:solidFill>
                  <a:schemeClr val="tx1">
                    <a:lumMod val="75000"/>
                    <a:lumOff val="25000"/>
                  </a:schemeClr>
                </a:solidFill>
                <a:latin typeface="+mn-lt"/>
                <a:cs typeface="+mn-cs"/>
              </a:rPr>
              <a:t>promedio</a:t>
            </a:r>
            <a:r>
              <a:rPr lang="en-US" i="1" dirty="0">
                <a:solidFill>
                  <a:schemeClr val="tx1">
                    <a:lumMod val="75000"/>
                    <a:lumOff val="25000"/>
                  </a:schemeClr>
                </a:solidFill>
                <a:latin typeface="+mn-lt"/>
                <a:cs typeface="+mn-cs"/>
              </a:rPr>
              <a:t> por persona es de 2,2 </a:t>
            </a:r>
            <a:r>
              <a:rPr lang="en-US" i="1" dirty="0" err="1">
                <a:solidFill>
                  <a:schemeClr val="tx1">
                    <a:lumMod val="75000"/>
                    <a:lumOff val="25000"/>
                  </a:schemeClr>
                </a:solidFill>
                <a:latin typeface="+mn-lt"/>
                <a:cs typeface="+mn-cs"/>
              </a:rPr>
              <a:t>hectáreas</a:t>
            </a:r>
            <a:r>
              <a:rPr lang="en-US" i="1" dirty="0">
                <a:solidFill>
                  <a:schemeClr val="tx1">
                    <a:lumMod val="75000"/>
                    <a:lumOff val="25000"/>
                  </a:schemeClr>
                </a:solidFill>
                <a:latin typeface="+mn-lt"/>
                <a:cs typeface="+mn-cs"/>
              </a:rPr>
              <a:t>.</a:t>
            </a:r>
          </a:p>
        </p:txBody>
      </p:sp>
      <p:sp>
        <p:nvSpPr>
          <p:cNvPr id="60420" name="Text Box 4">
            <a:extLst>
              <a:ext uri="{FF2B5EF4-FFF2-40B4-BE49-F238E27FC236}">
                <a16:creationId xmlns:a16="http://schemas.microsoft.com/office/drawing/2014/main" id="{A150C9B4-DBB1-48ED-A644-B662F71C9BA4}"/>
              </a:ext>
            </a:extLst>
          </p:cNvPr>
          <p:cNvSpPr txBox="1">
            <a:spLocks noChangeArrowheads="1"/>
          </p:cNvSpPr>
          <p:nvPr/>
        </p:nvSpPr>
        <p:spPr bwMode="auto">
          <a:xfrm>
            <a:off x="4272890" y="2276305"/>
            <a:ext cx="7306461" cy="44070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9pPr>
          </a:lstStyle>
          <a:p>
            <a:pPr>
              <a:spcBef>
                <a:spcPts val="550"/>
              </a:spcBef>
              <a:buClr>
                <a:srgbClr val="FFFFFF"/>
              </a:buClr>
              <a:buSzPct val="100000"/>
              <a:buFont typeface="Arial" panose="020B0604020202020204" pitchFamily="34" charset="0"/>
              <a:buChar char="•"/>
            </a:pPr>
            <a:r>
              <a:rPr lang="es-ES" altLang="es-ES" sz="2000" dirty="0">
                <a:solidFill>
                  <a:schemeClr val="tx1"/>
                </a:solidFill>
                <a:latin typeface="Verdana" panose="020B0604030504040204" pitchFamily="34" charset="0"/>
                <a:ea typeface="Verdana" panose="020B0604030504040204" pitchFamily="34" charset="0"/>
              </a:rPr>
              <a:t>El cálculo de la huella ecológica es útil para valorar el impacto ambiental porque nos da idea del grado de deterioro del planeta a consecuencia de la obtención de recursos naturales.</a:t>
            </a:r>
          </a:p>
          <a:p>
            <a:pPr>
              <a:spcBef>
                <a:spcPts val="550"/>
              </a:spcBef>
              <a:buClr>
                <a:srgbClr val="FFFFFF"/>
              </a:buClr>
              <a:buSzPct val="100000"/>
              <a:buFont typeface="Arial" panose="020B0604020202020204" pitchFamily="34" charset="0"/>
              <a:buChar char="•"/>
            </a:pPr>
            <a:r>
              <a:rPr lang="es-ES" altLang="es-ES" sz="2000" dirty="0">
                <a:solidFill>
                  <a:schemeClr val="tx1"/>
                </a:solidFill>
                <a:latin typeface="Verdana" panose="020B0604030504040204" pitchFamily="34" charset="0"/>
                <a:ea typeface="Verdana" panose="020B0604030504040204" pitchFamily="34" charset="0"/>
              </a:rPr>
              <a:t>Puede servir para valorar el grado de sostenibilidad ecológica de los sistemas económicos del planeta.</a:t>
            </a:r>
          </a:p>
          <a:p>
            <a:pPr>
              <a:spcBef>
                <a:spcPts val="550"/>
              </a:spcBef>
              <a:buClr>
                <a:srgbClr val="FFFFFF"/>
              </a:buClr>
              <a:buSzPct val="100000"/>
              <a:buFont typeface="Arial" panose="020B0604020202020204" pitchFamily="34" charset="0"/>
              <a:buChar char="•"/>
            </a:pPr>
            <a:r>
              <a:rPr lang="es-ES" altLang="es-ES" sz="2000" dirty="0">
                <a:solidFill>
                  <a:schemeClr val="tx1"/>
                </a:solidFill>
                <a:latin typeface="Verdana" panose="020B0604030504040204" pitchFamily="34" charset="0"/>
                <a:ea typeface="Verdana" panose="020B0604030504040204" pitchFamily="34" charset="0"/>
              </a:rPr>
              <a:t>La gran concentración de personas por km</a:t>
            </a:r>
            <a:r>
              <a:rPr lang="es-ES" altLang="es-ES" sz="2000" baseline="30000" dirty="0">
                <a:solidFill>
                  <a:schemeClr val="tx1"/>
                </a:solidFill>
                <a:latin typeface="Verdana" panose="020B0604030504040204" pitchFamily="34" charset="0"/>
                <a:ea typeface="Verdana" panose="020B0604030504040204" pitchFamily="34" charset="0"/>
              </a:rPr>
              <a:t>2</a:t>
            </a:r>
            <a:r>
              <a:rPr lang="es-ES" altLang="es-ES" sz="2000" dirty="0">
                <a:solidFill>
                  <a:schemeClr val="tx1"/>
                </a:solidFill>
                <a:latin typeface="Verdana" panose="020B0604030504040204" pitchFamily="34" charset="0"/>
                <a:ea typeface="Verdana" panose="020B0604030504040204" pitchFamily="34" charset="0"/>
              </a:rPr>
              <a:t> hace que resulte imposible disponer de un terreno productivo en las cercanías, por lo que habría que buscarlo en los pueblos más apartados, en los que el territorio es capaz de asumir y superar la huella ecológica de las personas que allí habitan.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3" name="Group 2">
            <a:extLst>
              <a:ext uri="{FF2B5EF4-FFF2-40B4-BE49-F238E27FC236}">
                <a16:creationId xmlns:a16="http://schemas.microsoft.com/office/drawing/2014/main" id="{40076FD5-540B-40CA-BD97-668A84E8EF13}"/>
              </a:ext>
            </a:extLst>
          </p:cNvPr>
          <p:cNvGrpSpPr>
            <a:grpSpLocks/>
          </p:cNvGrpSpPr>
          <p:nvPr/>
        </p:nvGrpSpPr>
        <p:grpSpPr bwMode="auto">
          <a:xfrm>
            <a:off x="1366131" y="393909"/>
            <a:ext cx="6082233" cy="3403321"/>
            <a:chOff x="340" y="73"/>
            <a:chExt cx="2962" cy="1587"/>
          </a:xfrm>
        </p:grpSpPr>
        <p:pic>
          <p:nvPicPr>
            <p:cNvPr id="61447" name="Picture 3">
              <a:extLst>
                <a:ext uri="{FF2B5EF4-FFF2-40B4-BE49-F238E27FC236}">
                  <a16:creationId xmlns:a16="http://schemas.microsoft.com/office/drawing/2014/main" id="{AB74BE7C-1003-4F12-A774-D4ACDC89BFB8}"/>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340" y="73"/>
              <a:ext cx="2962" cy="1587"/>
            </a:xfrm>
            <a:prstGeom prst="rect">
              <a:avLst/>
            </a:prstGeom>
            <a:noFill/>
            <a:ln>
              <a:noFill/>
            </a:ln>
            <a:effectLst/>
            <a:extLst>
              <a:ext uri="{909E8E84-426E-40DD-AFC4-6F175D3DCCD1}">
                <a14:hiddenFill xmlns:a14="http://schemas.microsoft.com/office/drawing/2010/main">
                  <a:blipFill dpi="0" rotWithShape="0">
                    <a:blip>
                      <a:lum contrast="20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8" name="Text Box 4">
              <a:extLst>
                <a:ext uri="{FF2B5EF4-FFF2-40B4-BE49-F238E27FC236}">
                  <a16:creationId xmlns:a16="http://schemas.microsoft.com/office/drawing/2014/main" id="{6FABBEAD-D94E-4ED0-8E7E-5DCC67EC019F}"/>
                </a:ext>
              </a:extLst>
            </p:cNvPr>
            <p:cNvSpPr txBox="1">
              <a:spLocks noChangeArrowheads="1"/>
            </p:cNvSpPr>
            <p:nvPr/>
          </p:nvSpPr>
          <p:spPr bwMode="auto">
            <a:xfrm>
              <a:off x="340" y="73"/>
              <a:ext cx="2962"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s-ES"/>
            </a:p>
          </p:txBody>
        </p:sp>
      </p:grpSp>
      <p:sp>
        <p:nvSpPr>
          <p:cNvPr id="61444" name="Text Box 5">
            <a:extLst>
              <a:ext uri="{FF2B5EF4-FFF2-40B4-BE49-F238E27FC236}">
                <a16:creationId xmlns:a16="http://schemas.microsoft.com/office/drawing/2014/main" id="{1EB03AE3-8551-4241-9F5F-F34417148329}"/>
              </a:ext>
            </a:extLst>
          </p:cNvPr>
          <p:cNvSpPr txBox="1">
            <a:spLocks noChangeArrowheads="1"/>
          </p:cNvSpPr>
          <p:nvPr/>
        </p:nvSpPr>
        <p:spPr bwMode="auto">
          <a:xfrm>
            <a:off x="506028" y="3989593"/>
            <a:ext cx="10795245" cy="226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9pPr>
          </a:lstStyle>
          <a:p>
            <a:pPr>
              <a:spcBef>
                <a:spcPts val="600"/>
              </a:spcBef>
              <a:buClr>
                <a:srgbClr val="FFFFFF"/>
              </a:buClr>
              <a:buSzPct val="100000"/>
              <a:buFont typeface="Arial" panose="020B0604020202020204" pitchFamily="34" charset="0"/>
              <a:buChar char="•"/>
            </a:pPr>
            <a:r>
              <a:rPr lang="es-ES" altLang="es-ES" sz="2100" dirty="0">
                <a:solidFill>
                  <a:schemeClr val="tx1"/>
                </a:solidFill>
                <a:latin typeface="Verdana" panose="020B0604030504040204" pitchFamily="34" charset="0"/>
                <a:ea typeface="Verdana" panose="020B0604030504040204" pitchFamily="34" charset="0"/>
              </a:rPr>
              <a:t>Las actividades que provocan una mayor huella ecológica son la obtención de energía, la pesca y la deforestación.</a:t>
            </a:r>
          </a:p>
          <a:p>
            <a:pPr>
              <a:spcBef>
                <a:spcPts val="600"/>
              </a:spcBef>
              <a:buClr>
                <a:srgbClr val="FFFFFF"/>
              </a:buClr>
              <a:buSzPct val="100000"/>
              <a:buFont typeface="Arial" panose="020B0604020202020204" pitchFamily="34" charset="0"/>
              <a:buChar char="•"/>
            </a:pPr>
            <a:r>
              <a:rPr lang="es-ES" altLang="es-ES" sz="2100" dirty="0">
                <a:solidFill>
                  <a:schemeClr val="tx1"/>
                </a:solidFill>
                <a:latin typeface="Verdana" panose="020B0604030504040204" pitchFamily="34" charset="0"/>
                <a:ea typeface="Verdana" panose="020B0604030504040204" pitchFamily="34" charset="0"/>
              </a:rPr>
              <a:t>Las actividades que mantienen una huella ecológica más o menos constante son el terreno destinado a cultivos y los pastos.</a:t>
            </a:r>
          </a:p>
          <a:p>
            <a:pPr algn="ctr">
              <a:spcBef>
                <a:spcPts val="600"/>
              </a:spcBef>
              <a:buClr>
                <a:srgbClr val="FFFFFF"/>
              </a:buClr>
              <a:buSzPct val="100000"/>
              <a:buFont typeface="Arial" panose="020B0604020202020204" pitchFamily="34" charset="0"/>
              <a:buChar char="•"/>
            </a:pPr>
            <a:r>
              <a:rPr lang="es-ES" altLang="es-ES" sz="2100" dirty="0">
                <a:solidFill>
                  <a:schemeClr val="tx1"/>
                </a:solidFill>
                <a:latin typeface="Verdana" panose="020B0604030504040204" pitchFamily="34" charset="0"/>
                <a:ea typeface="Verdana" panose="020B0604030504040204" pitchFamily="34" charset="0"/>
              </a:rPr>
              <a:t>Van en aumento las que provocan mayor huella ecológica.</a:t>
            </a:r>
          </a:p>
          <a:p>
            <a:pPr algn="ctr">
              <a:spcBef>
                <a:spcPts val="600"/>
              </a:spcBef>
              <a:buClr>
                <a:srgbClr val="FFFFFF"/>
              </a:buClr>
              <a:buSzPct val="100000"/>
              <a:buFont typeface="Arial" panose="020B0604020202020204" pitchFamily="34" charset="0"/>
              <a:buChar char="•"/>
            </a:pPr>
            <a:r>
              <a:rPr lang="es-ES" altLang="es-ES" sz="2100" dirty="0">
                <a:solidFill>
                  <a:schemeClr val="tx1"/>
                </a:solidFill>
                <a:latin typeface="Verdana" panose="020B0604030504040204" pitchFamily="34" charset="0"/>
                <a:ea typeface="Verdana" panose="020B0604030504040204" pitchFamily="34" charset="0"/>
              </a:rPr>
              <a:t>La tendencia futura es aumentar la huella ecológica.</a:t>
            </a:r>
          </a:p>
        </p:txBody>
      </p:sp>
      <p:sp>
        <p:nvSpPr>
          <p:cNvPr id="61445" name="Text Box 7">
            <a:extLst>
              <a:ext uri="{FF2B5EF4-FFF2-40B4-BE49-F238E27FC236}">
                <a16:creationId xmlns:a16="http://schemas.microsoft.com/office/drawing/2014/main" id="{022066AA-0EF2-444D-911F-CB6C91E866BB}"/>
              </a:ext>
            </a:extLst>
          </p:cNvPr>
          <p:cNvSpPr txBox="1">
            <a:spLocks noChangeArrowheads="1"/>
          </p:cNvSpPr>
          <p:nvPr/>
        </p:nvSpPr>
        <p:spPr bwMode="auto">
          <a:xfrm>
            <a:off x="7759148" y="6355246"/>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buSzPct val="100000"/>
            </a:pPr>
            <a:endParaRPr lang="en-US" altLang="es-ES" sz="1400" dirty="0">
              <a:solidFill>
                <a:schemeClr val="tx1"/>
              </a:solidFill>
            </a:endParaRPr>
          </a:p>
        </p:txBody>
      </p:sp>
      <p:sp>
        <p:nvSpPr>
          <p:cNvPr id="61446" name="Text Box 8">
            <a:extLst>
              <a:ext uri="{FF2B5EF4-FFF2-40B4-BE49-F238E27FC236}">
                <a16:creationId xmlns:a16="http://schemas.microsoft.com/office/drawing/2014/main" id="{E4A16432-5E98-45B2-A580-531E73ED7FE1}"/>
              </a:ext>
            </a:extLst>
          </p:cNvPr>
          <p:cNvSpPr txBox="1">
            <a:spLocks noChangeArrowheads="1"/>
          </p:cNvSpPr>
          <p:nvPr/>
        </p:nvSpPr>
        <p:spPr bwMode="auto">
          <a:xfrm>
            <a:off x="7700823" y="1395298"/>
            <a:ext cx="3600450"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eaLnBrk="1" hangingPunct="1">
              <a:buSzPct val="100000"/>
            </a:pPr>
            <a:r>
              <a:rPr lang="es-ES" altLang="es-ES" sz="1600" dirty="0">
                <a:solidFill>
                  <a:schemeClr val="tx1"/>
                </a:solidFill>
                <a:latin typeface="Verdana" panose="020B0604030504040204" pitchFamily="34" charset="0"/>
                <a:ea typeface="Verdana" panose="020B0604030504040204" pitchFamily="34" charset="0"/>
              </a:rPr>
              <a:t>Evolución de la huella ecológica mundial según las diferentes áreas  productivas.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D2DCE-AFED-42E8-AF31-0E449AADCD2F}"/>
              </a:ext>
            </a:extLst>
          </p:cNvPr>
          <p:cNvPicPr>
            <a:picLocks noChangeAspect="1"/>
          </p:cNvPicPr>
          <p:nvPr/>
        </p:nvPicPr>
        <p:blipFill>
          <a:blip r:embed="rId3"/>
          <a:stretch>
            <a:fillRect/>
          </a:stretch>
        </p:blipFill>
        <p:spPr>
          <a:xfrm>
            <a:off x="1023810" y="969014"/>
            <a:ext cx="9186818" cy="5403794"/>
          </a:xfrm>
          <a:prstGeom prst="rect">
            <a:avLst/>
          </a:prstGeom>
        </p:spPr>
      </p:pic>
      <p:sp>
        <p:nvSpPr>
          <p:cNvPr id="63490" name="Text Box 1">
            <a:extLst>
              <a:ext uri="{FF2B5EF4-FFF2-40B4-BE49-F238E27FC236}">
                <a16:creationId xmlns:a16="http://schemas.microsoft.com/office/drawing/2014/main" id="{E6B060F2-3FED-4FAD-94D1-66CD5BDCC5A1}"/>
              </a:ext>
            </a:extLst>
          </p:cNvPr>
          <p:cNvSpPr txBox="1">
            <a:spLocks noChangeArrowheads="1"/>
          </p:cNvSpPr>
          <p:nvPr/>
        </p:nvSpPr>
        <p:spPr bwMode="auto">
          <a:xfrm>
            <a:off x="2208213" y="285749"/>
            <a:ext cx="8408987" cy="6229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eaLnBrk="1" hangingPunct="1">
              <a:buClr>
                <a:srgbClr val="000000"/>
              </a:buClr>
              <a:buSzPct val="100000"/>
              <a:buFont typeface="Times New Roman" panose="02020603050405020304" pitchFamily="18" charset="0"/>
              <a:buNone/>
            </a:pPr>
            <a:r>
              <a:rPr lang="es-ES" altLang="es-ES" sz="3600" dirty="0">
                <a:solidFill>
                  <a:srgbClr val="FFCC00"/>
                </a:solidFill>
                <a:latin typeface="Verdana" panose="020B0604030504040204" pitchFamily="34" charset="0"/>
                <a:ea typeface="Verdana" panose="020B0604030504040204" pitchFamily="34" charset="0"/>
              </a:rPr>
              <a:t>Huella ecológica total:</a:t>
            </a:r>
          </a:p>
        </p:txBody>
      </p:sp>
      <p:sp>
        <p:nvSpPr>
          <p:cNvPr id="63491" name="Text Box 2">
            <a:extLst>
              <a:ext uri="{FF2B5EF4-FFF2-40B4-BE49-F238E27FC236}">
                <a16:creationId xmlns:a16="http://schemas.microsoft.com/office/drawing/2014/main" id="{04B32DA5-503B-41CE-8935-97BC52CA43BB}"/>
              </a:ext>
            </a:extLst>
          </p:cNvPr>
          <p:cNvSpPr txBox="1">
            <a:spLocks noChangeArrowheads="1"/>
          </p:cNvSpPr>
          <p:nvPr/>
        </p:nvSpPr>
        <p:spPr bwMode="auto">
          <a:xfrm>
            <a:off x="1200231" y="1521310"/>
            <a:ext cx="8755531"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9pPr>
          </a:lstStyle>
          <a:p>
            <a:pPr marL="0" indent="0">
              <a:spcBef>
                <a:spcPts val="600"/>
              </a:spcBef>
              <a:buClr>
                <a:srgbClr val="FFFFFF"/>
              </a:buClr>
              <a:buSzPct val="100000"/>
            </a:pPr>
            <a:r>
              <a:rPr lang="es-ES" altLang="es-ES" sz="2400" dirty="0">
                <a:solidFill>
                  <a:schemeClr val="tx1"/>
                </a:solidFill>
                <a:latin typeface="Verdana" panose="020B0604030504040204" pitchFamily="34" charset="0"/>
                <a:ea typeface="Verdana" panose="020B0604030504040204" pitchFamily="34" charset="0"/>
              </a:rPr>
              <a:t>Norteamérica (casi 10 ha/</a:t>
            </a:r>
            <a:r>
              <a:rPr lang="es-ES" altLang="es-ES" sz="2400" dirty="0" err="1">
                <a:solidFill>
                  <a:schemeClr val="tx1"/>
                </a:solidFill>
                <a:latin typeface="Verdana" panose="020B0604030504040204" pitchFamily="34" charset="0"/>
                <a:ea typeface="Verdana" panose="020B0604030504040204" pitchFamily="34" charset="0"/>
              </a:rPr>
              <a:t>hab</a:t>
            </a:r>
            <a:r>
              <a:rPr lang="es-ES" altLang="es-ES" sz="2400" dirty="0">
                <a:solidFill>
                  <a:schemeClr val="tx1"/>
                </a:solidFill>
                <a:latin typeface="Verdana" panose="020B0604030504040204" pitchFamily="34" charset="0"/>
                <a:ea typeface="Verdana" panose="020B0604030504040204" pitchFamily="34" charset="0"/>
              </a:rPr>
              <a:t>) x 326 millones de habitantes = 3260 ha.</a:t>
            </a:r>
          </a:p>
          <a:p>
            <a:pPr marL="0" indent="0">
              <a:spcBef>
                <a:spcPts val="600"/>
              </a:spcBef>
              <a:buClr>
                <a:srgbClr val="FFFFFF"/>
              </a:buClr>
              <a:buSzPct val="100000"/>
            </a:pPr>
            <a:endParaRPr lang="es-ES" altLang="es-ES" sz="2400" dirty="0">
              <a:solidFill>
                <a:schemeClr val="tx1"/>
              </a:solidFill>
              <a:latin typeface="Verdana" panose="020B0604030504040204" pitchFamily="34" charset="0"/>
              <a:ea typeface="Verdana" panose="020B0604030504040204" pitchFamily="34" charset="0"/>
            </a:endParaRPr>
          </a:p>
          <a:p>
            <a:pPr marL="0" indent="0">
              <a:spcBef>
                <a:spcPts val="600"/>
              </a:spcBef>
              <a:buClr>
                <a:srgbClr val="FFFFFF"/>
              </a:buClr>
              <a:buSzPct val="100000"/>
            </a:pPr>
            <a:r>
              <a:rPr lang="es-ES" altLang="es-ES" sz="2400" dirty="0">
                <a:solidFill>
                  <a:schemeClr val="tx1"/>
                </a:solidFill>
                <a:latin typeface="Verdana" panose="020B0604030504040204" pitchFamily="34" charset="0"/>
                <a:ea typeface="Verdana" panose="020B0604030504040204" pitchFamily="34" charset="0"/>
              </a:rPr>
              <a:t>Unión Europea (5 ha/</a:t>
            </a:r>
            <a:r>
              <a:rPr lang="es-ES" altLang="es-ES" sz="2400" dirty="0" err="1">
                <a:solidFill>
                  <a:schemeClr val="tx1"/>
                </a:solidFill>
                <a:latin typeface="Verdana" panose="020B0604030504040204" pitchFamily="34" charset="0"/>
                <a:ea typeface="Verdana" panose="020B0604030504040204" pitchFamily="34" charset="0"/>
              </a:rPr>
              <a:t>hab</a:t>
            </a:r>
            <a:r>
              <a:rPr lang="es-ES" altLang="es-ES" sz="2400" dirty="0">
                <a:solidFill>
                  <a:schemeClr val="tx1"/>
                </a:solidFill>
                <a:latin typeface="Verdana" panose="020B0604030504040204" pitchFamily="34" charset="0"/>
                <a:ea typeface="Verdana" panose="020B0604030504040204" pitchFamily="34" charset="0"/>
              </a:rPr>
              <a:t>) x 349 millones de habitantes = 1745 ha.</a:t>
            </a:r>
          </a:p>
          <a:p>
            <a:pPr marL="0" indent="0">
              <a:spcBef>
                <a:spcPts val="600"/>
              </a:spcBef>
              <a:buClr>
                <a:srgbClr val="FFFFFF"/>
              </a:buClr>
              <a:buSzPct val="100000"/>
            </a:pPr>
            <a:endParaRPr lang="es-ES" altLang="es-ES" sz="2400" dirty="0">
              <a:solidFill>
                <a:schemeClr val="tx1"/>
              </a:solidFill>
              <a:latin typeface="Verdana" panose="020B0604030504040204" pitchFamily="34" charset="0"/>
              <a:ea typeface="Verdana" panose="020B0604030504040204" pitchFamily="34" charset="0"/>
            </a:endParaRPr>
          </a:p>
          <a:p>
            <a:pPr marL="0" indent="0">
              <a:spcBef>
                <a:spcPts val="600"/>
              </a:spcBef>
              <a:buClr>
                <a:srgbClr val="FFFFFF"/>
              </a:buClr>
              <a:buSzPct val="100000"/>
            </a:pPr>
            <a:r>
              <a:rPr lang="es-ES" altLang="es-ES" sz="2400" dirty="0">
                <a:solidFill>
                  <a:schemeClr val="tx1"/>
                </a:solidFill>
                <a:latin typeface="Verdana" panose="020B0604030504040204" pitchFamily="34" charset="0"/>
                <a:ea typeface="Verdana" panose="020B0604030504040204" pitchFamily="34" charset="0"/>
              </a:rPr>
              <a:t>África (2 ha/</a:t>
            </a:r>
            <a:r>
              <a:rPr lang="es-ES" altLang="es-ES" sz="2400" dirty="0" err="1">
                <a:solidFill>
                  <a:schemeClr val="tx1"/>
                </a:solidFill>
                <a:latin typeface="Verdana" panose="020B0604030504040204" pitchFamily="34" charset="0"/>
                <a:ea typeface="Verdana" panose="020B0604030504040204" pitchFamily="34" charset="0"/>
              </a:rPr>
              <a:t>hab</a:t>
            </a:r>
            <a:r>
              <a:rPr lang="es-ES" altLang="es-ES" sz="2400" dirty="0">
                <a:solidFill>
                  <a:schemeClr val="tx1"/>
                </a:solidFill>
                <a:latin typeface="Verdana" panose="020B0604030504040204" pitchFamily="34" charset="0"/>
                <a:ea typeface="Verdana" panose="020B0604030504040204" pitchFamily="34" charset="0"/>
              </a:rPr>
              <a:t>) x 847 millones de habitantes = 1694 ha.</a:t>
            </a:r>
          </a:p>
          <a:p>
            <a:pPr marL="0" indent="0">
              <a:spcBef>
                <a:spcPts val="600"/>
              </a:spcBef>
              <a:buClr>
                <a:srgbClr val="FFFFFF"/>
              </a:buClr>
              <a:buSzPct val="100000"/>
            </a:pPr>
            <a:endParaRPr lang="es-ES" altLang="es-ES" sz="2400" dirty="0">
              <a:solidFill>
                <a:schemeClr val="tx1"/>
              </a:solidFill>
              <a:latin typeface="Verdana" panose="020B0604030504040204" pitchFamily="34" charset="0"/>
              <a:ea typeface="Verdana" panose="020B0604030504040204" pitchFamily="34" charset="0"/>
            </a:endParaRPr>
          </a:p>
          <a:p>
            <a:pPr marL="0" indent="0">
              <a:spcBef>
                <a:spcPts val="600"/>
              </a:spcBef>
              <a:buClr>
                <a:srgbClr val="FFFFFF"/>
              </a:buClr>
              <a:buSzPct val="100000"/>
            </a:pPr>
            <a:r>
              <a:rPr lang="es-ES" altLang="es-ES" sz="2400" dirty="0">
                <a:solidFill>
                  <a:schemeClr val="tx1"/>
                </a:solidFill>
                <a:latin typeface="Verdana" panose="020B0604030504040204" pitchFamily="34" charset="0"/>
                <a:ea typeface="Verdana" panose="020B0604030504040204" pitchFamily="34" charset="0"/>
              </a:rPr>
              <a:t>Asia-Pacífico (2 ha/</a:t>
            </a:r>
            <a:r>
              <a:rPr lang="es-ES" altLang="es-ES" sz="2400" dirty="0" err="1">
                <a:solidFill>
                  <a:schemeClr val="tx1"/>
                </a:solidFill>
                <a:latin typeface="Verdana" panose="020B0604030504040204" pitchFamily="34" charset="0"/>
                <a:ea typeface="Verdana" panose="020B0604030504040204" pitchFamily="34" charset="0"/>
              </a:rPr>
              <a:t>hab</a:t>
            </a:r>
            <a:r>
              <a:rPr lang="es-ES" altLang="es-ES" sz="2400" dirty="0">
                <a:solidFill>
                  <a:schemeClr val="tx1"/>
                </a:solidFill>
                <a:latin typeface="Verdana" panose="020B0604030504040204" pitchFamily="34" charset="0"/>
                <a:ea typeface="Verdana" panose="020B0604030504040204" pitchFamily="34" charset="0"/>
              </a:rPr>
              <a:t>) x 3489 millones de habitantes = 6978 ha.</a:t>
            </a:r>
          </a:p>
        </p:txBody>
      </p:sp>
      <p:sp>
        <p:nvSpPr>
          <p:cNvPr id="63492" name="Text Box 4">
            <a:extLst>
              <a:ext uri="{FF2B5EF4-FFF2-40B4-BE49-F238E27FC236}">
                <a16:creationId xmlns:a16="http://schemas.microsoft.com/office/drawing/2014/main" id="{1CBADAE9-26B6-4EAE-82BA-D3730798ECD6}"/>
              </a:ext>
            </a:extLst>
          </p:cNvPr>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buSzPct val="100000"/>
            </a:pPr>
            <a:endParaRPr lang="en-US" altLang="es-ES" sz="1400" dirty="0">
              <a:solidFill>
                <a:srgbClr val="FFFFFF"/>
              </a:solidFill>
            </a:endParaRPr>
          </a:p>
        </p:txBody>
      </p:sp>
      <p:pic>
        <p:nvPicPr>
          <p:cNvPr id="3" name="Picture 2">
            <a:extLst>
              <a:ext uri="{FF2B5EF4-FFF2-40B4-BE49-F238E27FC236}">
                <a16:creationId xmlns:a16="http://schemas.microsoft.com/office/drawing/2014/main" id="{1B0B9ECC-5CD9-4961-BAE1-0E814FFC254C}"/>
              </a:ext>
            </a:extLst>
          </p:cNvPr>
          <p:cNvPicPr>
            <a:picLocks noChangeAspect="1"/>
          </p:cNvPicPr>
          <p:nvPr/>
        </p:nvPicPr>
        <p:blipFill>
          <a:blip r:embed="rId4"/>
          <a:stretch>
            <a:fillRect/>
          </a:stretch>
        </p:blipFill>
        <p:spPr>
          <a:xfrm>
            <a:off x="10293592" y="4283140"/>
            <a:ext cx="1749196" cy="213671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a:extLst>
              <a:ext uri="{FF2B5EF4-FFF2-40B4-BE49-F238E27FC236}">
                <a16:creationId xmlns:a16="http://schemas.microsoft.com/office/drawing/2014/main" id="{1CBADAE9-26B6-4EAE-82BA-D3730798ECD6}"/>
              </a:ext>
            </a:extLst>
          </p:cNvPr>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buSzPct val="100000"/>
            </a:pPr>
            <a:endParaRPr lang="en-US" altLang="es-ES" sz="1400" dirty="0">
              <a:solidFill>
                <a:srgbClr val="FFFFFF"/>
              </a:solidFill>
            </a:endParaRPr>
          </a:p>
        </p:txBody>
      </p:sp>
      <p:sp>
        <p:nvSpPr>
          <p:cNvPr id="7" name="Text Box 4">
            <a:extLst>
              <a:ext uri="{FF2B5EF4-FFF2-40B4-BE49-F238E27FC236}">
                <a16:creationId xmlns:a16="http://schemas.microsoft.com/office/drawing/2014/main" id="{A8DC9E9A-3FBD-43ED-8512-9A52D11EF561}"/>
              </a:ext>
            </a:extLst>
          </p:cNvPr>
          <p:cNvSpPr txBox="1">
            <a:spLocks noChangeArrowheads="1"/>
          </p:cNvSpPr>
          <p:nvPr/>
        </p:nvSpPr>
        <p:spPr bwMode="auto">
          <a:xfrm>
            <a:off x="5811139" y="501649"/>
            <a:ext cx="5919155" cy="6162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9pPr>
          </a:lstStyle>
          <a:p>
            <a:pPr marL="0" indent="0">
              <a:lnSpc>
                <a:spcPct val="80000"/>
              </a:lnSpc>
              <a:spcBef>
                <a:spcPts val="613"/>
              </a:spcBef>
              <a:buClr>
                <a:srgbClr val="FFFFFF"/>
              </a:buClr>
              <a:buSzPct val="100000"/>
              <a:defRPr/>
            </a:pPr>
            <a:r>
              <a:rPr lang="es-ES" altLang="es-ES" sz="2000" dirty="0">
                <a:solidFill>
                  <a:schemeClr val="tx1"/>
                </a:solidFill>
                <a:latin typeface="Verdana" panose="020B0604030504040204" pitchFamily="34" charset="0"/>
                <a:ea typeface="Verdana" panose="020B0604030504040204" pitchFamily="34" charset="0"/>
              </a:rPr>
              <a:t>En la tabla se muestra la </a:t>
            </a:r>
            <a:r>
              <a:rPr lang="es-ES" altLang="es-ES" sz="2000" b="1" dirty="0">
                <a:solidFill>
                  <a:schemeClr val="tx1"/>
                </a:solidFill>
                <a:latin typeface="Verdana" panose="020B0604030504040204" pitchFamily="34" charset="0"/>
                <a:ea typeface="Verdana" panose="020B0604030504040204" pitchFamily="34" charset="0"/>
              </a:rPr>
              <a:t>huella ecológica de diferentes países</a:t>
            </a:r>
            <a:r>
              <a:rPr lang="es-ES" altLang="es-ES" sz="2000" dirty="0">
                <a:solidFill>
                  <a:schemeClr val="tx1"/>
                </a:solidFill>
                <a:latin typeface="Verdana" panose="020B0604030504040204" pitchFamily="34" charset="0"/>
                <a:ea typeface="Verdana" panose="020B0604030504040204" pitchFamily="34" charset="0"/>
              </a:rPr>
              <a:t> (en hectáreas de tierra productiva por habitante) y se compara con la capacidad disponible en cada país y el balance ecológico como diferencia entre ambos valores.</a:t>
            </a:r>
          </a:p>
          <a:p>
            <a:pPr marL="0" indent="0">
              <a:lnSpc>
                <a:spcPct val="80000"/>
              </a:lnSpc>
              <a:spcBef>
                <a:spcPts val="613"/>
              </a:spcBef>
              <a:buClr>
                <a:srgbClr val="FFFFFF"/>
              </a:buClr>
              <a:buSzPct val="100000"/>
              <a:defRPr/>
            </a:pPr>
            <a:endParaRPr lang="es-ES" altLang="es-ES" sz="2000" dirty="0">
              <a:solidFill>
                <a:schemeClr val="tx1"/>
              </a:solidFill>
              <a:latin typeface="Verdana" panose="020B0604030504040204" pitchFamily="34" charset="0"/>
              <a:ea typeface="Verdana" panose="020B0604030504040204" pitchFamily="34" charset="0"/>
            </a:endParaRPr>
          </a:p>
          <a:p>
            <a:pPr marL="457200" indent="-457200">
              <a:lnSpc>
                <a:spcPct val="80000"/>
              </a:lnSpc>
              <a:spcBef>
                <a:spcPts val="613"/>
              </a:spcBef>
              <a:buClr>
                <a:srgbClr val="FFFFFF"/>
              </a:buClr>
              <a:buSzPct val="100000"/>
              <a:buAutoNum type="alphaLcParenR"/>
              <a:defRPr/>
            </a:pPr>
            <a:r>
              <a:rPr lang="es-ES" altLang="es-ES" sz="2000" dirty="0">
                <a:solidFill>
                  <a:schemeClr val="tx1"/>
                </a:solidFill>
                <a:latin typeface="Verdana" panose="020B0604030504040204" pitchFamily="34" charset="0"/>
                <a:ea typeface="Verdana" panose="020B0604030504040204" pitchFamily="34" charset="0"/>
              </a:rPr>
              <a:t>La huella ecológica representa el área de tierra y agua productivos necesarios para sostener el actual nivel de consumo de recursos y la asimilación de los residuos generados de una determinada población</a:t>
            </a:r>
            <a:r>
              <a:rPr lang="es-ES" altLang="es-ES" sz="2000" b="1" dirty="0">
                <a:solidFill>
                  <a:schemeClr val="tx1"/>
                </a:solidFill>
                <a:latin typeface="Verdana" panose="020B0604030504040204" pitchFamily="34" charset="0"/>
                <a:ea typeface="Verdana" panose="020B0604030504040204" pitchFamily="34" charset="0"/>
              </a:rPr>
              <a:t>. </a:t>
            </a:r>
          </a:p>
          <a:p>
            <a:pPr marL="457200" indent="-457200">
              <a:lnSpc>
                <a:spcPct val="80000"/>
              </a:lnSpc>
              <a:spcBef>
                <a:spcPts val="613"/>
              </a:spcBef>
              <a:buClr>
                <a:srgbClr val="FFFFFF"/>
              </a:buClr>
              <a:buSzPct val="100000"/>
              <a:buAutoNum type="alphaLcParenR"/>
              <a:defRPr/>
            </a:pPr>
            <a:endParaRPr lang="es-ES" altLang="es-ES" sz="2000" b="1" dirty="0">
              <a:solidFill>
                <a:schemeClr val="tx1"/>
              </a:solidFill>
              <a:latin typeface="Verdana" panose="020B0604030504040204" pitchFamily="34" charset="0"/>
              <a:ea typeface="Verdana" panose="020B0604030504040204" pitchFamily="34" charset="0"/>
            </a:endParaRPr>
          </a:p>
          <a:p>
            <a:pPr marL="0" indent="0">
              <a:lnSpc>
                <a:spcPct val="80000"/>
              </a:lnSpc>
              <a:spcBef>
                <a:spcPts val="613"/>
              </a:spcBef>
              <a:buClr>
                <a:srgbClr val="FFFFFF"/>
              </a:buClr>
              <a:buSzPct val="100000"/>
              <a:defRPr/>
            </a:pPr>
            <a:r>
              <a:rPr lang="es-ES" altLang="es-ES" sz="2000" b="1" dirty="0">
                <a:solidFill>
                  <a:schemeClr val="tx1"/>
                </a:solidFill>
                <a:latin typeface="Verdana" panose="020B0604030504040204" pitchFamily="34" charset="0"/>
                <a:ea typeface="Verdana" panose="020B0604030504040204" pitchFamily="34" charset="0"/>
              </a:rPr>
              <a:t>b) </a:t>
            </a:r>
            <a:r>
              <a:rPr lang="es-ES" altLang="es-ES" sz="2000" dirty="0">
                <a:solidFill>
                  <a:schemeClr val="tx1"/>
                </a:solidFill>
                <a:latin typeface="Verdana" panose="020B0604030504040204" pitchFamily="34" charset="0"/>
                <a:ea typeface="Verdana" panose="020B0604030504040204" pitchFamily="34" charset="0"/>
              </a:rPr>
              <a:t>A la vista de los resultados de la tabla se observa que EEUU posee un balance ecológico negativo y Argentina positivo</a:t>
            </a:r>
            <a:r>
              <a:rPr lang="es-ES" altLang="es-ES" sz="2000" b="1" dirty="0">
                <a:solidFill>
                  <a:schemeClr val="tx1"/>
                </a:solidFill>
                <a:latin typeface="Verdana" panose="020B0604030504040204" pitchFamily="34" charset="0"/>
                <a:ea typeface="Verdana" panose="020B0604030504040204" pitchFamily="34" charset="0"/>
              </a:rPr>
              <a:t>. </a:t>
            </a:r>
            <a:endParaRPr lang="es-ES" altLang="es-ES" sz="1900" dirty="0">
              <a:solidFill>
                <a:schemeClr val="tx1"/>
              </a:solidFill>
              <a:latin typeface="Verdana" panose="020B0604030504040204" pitchFamily="34" charset="0"/>
              <a:ea typeface="Verdana" panose="020B0604030504040204" pitchFamily="34" charset="0"/>
            </a:endParaRPr>
          </a:p>
        </p:txBody>
      </p:sp>
      <p:grpSp>
        <p:nvGrpSpPr>
          <p:cNvPr id="8" name="Group 5">
            <a:extLst>
              <a:ext uri="{FF2B5EF4-FFF2-40B4-BE49-F238E27FC236}">
                <a16:creationId xmlns:a16="http://schemas.microsoft.com/office/drawing/2014/main" id="{93930FF8-493F-4F3D-9F89-E677BBD78D31}"/>
              </a:ext>
            </a:extLst>
          </p:cNvPr>
          <p:cNvGrpSpPr>
            <a:grpSpLocks/>
          </p:cNvGrpSpPr>
          <p:nvPr/>
        </p:nvGrpSpPr>
        <p:grpSpPr bwMode="auto">
          <a:xfrm>
            <a:off x="461707" y="1267620"/>
            <a:ext cx="5229792" cy="5106676"/>
            <a:chOff x="249" y="709"/>
            <a:chExt cx="2721" cy="3129"/>
          </a:xfrm>
        </p:grpSpPr>
        <p:pic>
          <p:nvPicPr>
            <p:cNvPr id="9" name="Picture 6">
              <a:extLst>
                <a:ext uri="{FF2B5EF4-FFF2-40B4-BE49-F238E27FC236}">
                  <a16:creationId xmlns:a16="http://schemas.microsoft.com/office/drawing/2014/main" id="{64B6E10D-C71A-4622-A6CF-214408439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09"/>
              <a:ext cx="2721" cy="31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7">
              <a:extLst>
                <a:ext uri="{FF2B5EF4-FFF2-40B4-BE49-F238E27FC236}">
                  <a16:creationId xmlns:a16="http://schemas.microsoft.com/office/drawing/2014/main" id="{31BF60AE-49A9-42DD-993F-C9EEB903B71C}"/>
                </a:ext>
              </a:extLst>
            </p:cNvPr>
            <p:cNvSpPr txBox="1">
              <a:spLocks noChangeArrowheads="1"/>
            </p:cNvSpPr>
            <p:nvPr/>
          </p:nvSpPr>
          <p:spPr bwMode="auto">
            <a:xfrm>
              <a:off x="249" y="709"/>
              <a:ext cx="2721" cy="3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s-ES"/>
            </a:p>
          </p:txBody>
        </p:sp>
      </p:grpSp>
      <p:sp>
        <p:nvSpPr>
          <p:cNvPr id="11" name="Text Box 3">
            <a:extLst>
              <a:ext uri="{FF2B5EF4-FFF2-40B4-BE49-F238E27FC236}">
                <a16:creationId xmlns:a16="http://schemas.microsoft.com/office/drawing/2014/main" id="{41F4E8D5-B2A0-481C-8363-E318BEEFDBAD}"/>
              </a:ext>
            </a:extLst>
          </p:cNvPr>
          <p:cNvSpPr txBox="1">
            <a:spLocks noChangeArrowheads="1"/>
          </p:cNvSpPr>
          <p:nvPr/>
        </p:nvSpPr>
        <p:spPr bwMode="auto">
          <a:xfrm>
            <a:off x="1607731" y="152400"/>
            <a:ext cx="3989764" cy="1009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9pPr>
          </a:lstStyle>
          <a:p>
            <a:pPr eaLnBrk="1" hangingPunct="1">
              <a:buSzPct val="100000"/>
              <a:defRPr/>
            </a:pPr>
            <a:r>
              <a:rPr lang="es-ES" sz="2600" b="1" dirty="0">
                <a:solidFill>
                  <a:srgbClr val="FFC000"/>
                </a:solidFill>
                <a:effectLst>
                  <a:outerShdw blurRad="38100" dist="38100" dir="2700000" algn="tl">
                    <a:srgbClr val="C0C0C0"/>
                  </a:outerShdw>
                </a:effectLst>
              </a:rPr>
              <a:t>Huella ecológica y biocapacidad</a:t>
            </a:r>
          </a:p>
        </p:txBody>
      </p:sp>
    </p:spTree>
    <p:extLst>
      <p:ext uri="{BB962C8B-B14F-4D97-AF65-F5344CB8AC3E}">
        <p14:creationId xmlns:p14="http://schemas.microsoft.com/office/powerpoint/2010/main" val="3462044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C83749-9C7D-4563-9418-489E53B7CE08}"/>
              </a:ext>
            </a:extLst>
          </p:cNvPr>
          <p:cNvPicPr>
            <a:picLocks noChangeAspect="1"/>
          </p:cNvPicPr>
          <p:nvPr/>
        </p:nvPicPr>
        <p:blipFill>
          <a:blip r:embed="rId3"/>
          <a:stretch>
            <a:fillRect/>
          </a:stretch>
        </p:blipFill>
        <p:spPr>
          <a:xfrm>
            <a:off x="1445963" y="903288"/>
            <a:ext cx="9872087" cy="3438184"/>
          </a:xfrm>
          <a:prstGeom prst="rect">
            <a:avLst/>
          </a:prstGeom>
        </p:spPr>
      </p:pic>
      <p:sp>
        <p:nvSpPr>
          <p:cNvPr id="53253" name="Rectangle 10">
            <a:extLst>
              <a:ext uri="{FF2B5EF4-FFF2-40B4-BE49-F238E27FC236}">
                <a16:creationId xmlns:a16="http://schemas.microsoft.com/office/drawing/2014/main" id="{FD997787-F867-4F8A-A2F6-631A3ECC1560}"/>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4" name="Rectangle 11">
            <a:extLst>
              <a:ext uri="{FF2B5EF4-FFF2-40B4-BE49-F238E27FC236}">
                <a16:creationId xmlns:a16="http://schemas.microsoft.com/office/drawing/2014/main" id="{E5217A82-FB85-4E7E-9B82-201F406D0BC5}"/>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7" name="Text Box 21">
            <a:extLst>
              <a:ext uri="{FF2B5EF4-FFF2-40B4-BE49-F238E27FC236}">
                <a16:creationId xmlns:a16="http://schemas.microsoft.com/office/drawing/2014/main" id="{334B614D-F6E6-45B9-94FB-297AC3FEB321}"/>
              </a:ext>
            </a:extLst>
          </p:cNvPr>
          <p:cNvSpPr txBox="1">
            <a:spLocks noChangeArrowheads="1"/>
          </p:cNvSpPr>
          <p:nvPr/>
        </p:nvSpPr>
        <p:spPr bwMode="auto">
          <a:xfrm>
            <a:off x="2066821" y="871538"/>
            <a:ext cx="8880341" cy="314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marL="342900" indent="-342900" algn="ctr">
              <a:buClr>
                <a:srgbClr val="000000"/>
              </a:buClr>
              <a:buSzPct val="100000"/>
              <a:buFont typeface="Times New Roman" panose="02020603050405020304" pitchFamily="18" charset="0"/>
              <a:buNone/>
            </a:pPr>
            <a:endParaRPr lang="es-ES" altLang="es-ES" sz="2200" dirty="0">
              <a:solidFill>
                <a:schemeClr val="tx1"/>
              </a:solidFill>
              <a:latin typeface="Verdana" panose="020B0604030504040204" pitchFamily="34" charset="0"/>
              <a:cs typeface="+mn-cs"/>
            </a:endParaRPr>
          </a:p>
          <a:p>
            <a:pPr marL="342900" indent="-342900" algn="ctr">
              <a:buClr>
                <a:srgbClr val="000000"/>
              </a:buClr>
              <a:buSzPct val="100000"/>
              <a:buFont typeface="Times New Roman" panose="02020603050405020304" pitchFamily="18" charset="0"/>
              <a:buNone/>
            </a:pPr>
            <a:r>
              <a:rPr lang="es-ES" altLang="es-ES" sz="2200" dirty="0">
                <a:solidFill>
                  <a:schemeClr val="tx1"/>
                </a:solidFill>
                <a:latin typeface="Verdana" panose="020B0604030504040204" pitchFamily="34" charset="0"/>
                <a:cs typeface="+mn-cs"/>
              </a:rPr>
              <a:t>Es la totalidad de gases de efecto invernadero (GEI) emitidos por efecto directo o indirecto de un individuo, organización, evento o producto. </a:t>
            </a:r>
          </a:p>
          <a:p>
            <a:pPr marL="342900" indent="-342900" algn="ctr">
              <a:buClr>
                <a:srgbClr val="000000"/>
              </a:buClr>
              <a:buSzPct val="100000"/>
              <a:buFont typeface="Times New Roman" panose="02020603050405020304" pitchFamily="18" charset="0"/>
              <a:buNone/>
            </a:pPr>
            <a:r>
              <a:rPr lang="es-ES" altLang="es-ES" sz="2200" dirty="0">
                <a:solidFill>
                  <a:schemeClr val="tx1"/>
                </a:solidFill>
                <a:latin typeface="Verdana" panose="020B0604030504040204" pitchFamily="34" charset="0"/>
                <a:cs typeface="+mn-cs"/>
              </a:rPr>
              <a:t>Su impacto ambiental es medido llevando a cabo un inventario de las emisiones de GEI siguiendo normativas internacionales reconocidas, tales como ISO 14064-1, PAS 2050 o GHG </a:t>
            </a:r>
            <a:r>
              <a:rPr lang="es-ES" altLang="es-ES" sz="2200" dirty="0" err="1">
                <a:solidFill>
                  <a:schemeClr val="tx1"/>
                </a:solidFill>
                <a:latin typeface="Verdana" panose="020B0604030504040204" pitchFamily="34" charset="0"/>
                <a:cs typeface="+mn-cs"/>
              </a:rPr>
              <a:t>Protocol</a:t>
            </a:r>
            <a:r>
              <a:rPr lang="es-ES" altLang="es-ES" sz="2200" dirty="0">
                <a:solidFill>
                  <a:schemeClr val="tx1"/>
                </a:solidFill>
                <a:latin typeface="Verdana" panose="020B0604030504040204" pitchFamily="34" charset="0"/>
                <a:cs typeface="+mn-cs"/>
              </a:rPr>
              <a:t> entre otras. </a:t>
            </a:r>
          </a:p>
          <a:p>
            <a:pPr marL="342900" indent="-342900" algn="ctr">
              <a:buClr>
                <a:srgbClr val="000000"/>
              </a:buClr>
              <a:buSzPct val="100000"/>
              <a:buFont typeface="Times New Roman" panose="02020603050405020304" pitchFamily="18" charset="0"/>
              <a:buNone/>
            </a:pPr>
            <a:r>
              <a:rPr lang="es-ES" altLang="es-ES" sz="2200" dirty="0">
                <a:solidFill>
                  <a:schemeClr val="tx1"/>
                </a:solidFill>
                <a:latin typeface="Verdana" panose="020B0604030504040204" pitchFamily="34" charset="0"/>
                <a:cs typeface="+mn-cs"/>
              </a:rPr>
              <a:t>La huella de carbono se mide en masa de CO2 equivalente. </a:t>
            </a:r>
            <a:endParaRPr lang="en-US" altLang="es-ES" sz="2200" dirty="0">
              <a:solidFill>
                <a:schemeClr val="tx1"/>
              </a:solidFill>
              <a:latin typeface="Verdana" panose="020B0604030504040204" pitchFamily="34" charset="0"/>
              <a:cs typeface="+mn-cs"/>
            </a:endParaRPr>
          </a:p>
        </p:txBody>
      </p:sp>
      <p:pic>
        <p:nvPicPr>
          <p:cNvPr id="4" name="Picture 3">
            <a:extLst>
              <a:ext uri="{FF2B5EF4-FFF2-40B4-BE49-F238E27FC236}">
                <a16:creationId xmlns:a16="http://schemas.microsoft.com/office/drawing/2014/main" id="{F50F4F06-43C0-4D67-912C-7D14E35D4100}"/>
              </a:ext>
            </a:extLst>
          </p:cNvPr>
          <p:cNvPicPr>
            <a:picLocks noChangeAspect="1"/>
          </p:cNvPicPr>
          <p:nvPr/>
        </p:nvPicPr>
        <p:blipFill>
          <a:blip r:embed="rId4"/>
          <a:stretch>
            <a:fillRect/>
          </a:stretch>
        </p:blipFill>
        <p:spPr>
          <a:xfrm>
            <a:off x="9711983" y="4391025"/>
            <a:ext cx="2066925" cy="2209800"/>
          </a:xfrm>
          <a:prstGeom prst="rect">
            <a:avLst/>
          </a:prstGeom>
        </p:spPr>
      </p:pic>
      <p:pic>
        <p:nvPicPr>
          <p:cNvPr id="5" name="Picture 4">
            <a:extLst>
              <a:ext uri="{FF2B5EF4-FFF2-40B4-BE49-F238E27FC236}">
                <a16:creationId xmlns:a16="http://schemas.microsoft.com/office/drawing/2014/main" id="{112FCFC1-8ACE-4FF2-BB2B-87837F16531F}"/>
              </a:ext>
            </a:extLst>
          </p:cNvPr>
          <p:cNvPicPr>
            <a:picLocks noChangeAspect="1"/>
          </p:cNvPicPr>
          <p:nvPr/>
        </p:nvPicPr>
        <p:blipFill>
          <a:blip r:embed="rId5"/>
          <a:stretch>
            <a:fillRect/>
          </a:stretch>
        </p:blipFill>
        <p:spPr>
          <a:xfrm>
            <a:off x="1423116" y="4391025"/>
            <a:ext cx="1725085" cy="2107258"/>
          </a:xfrm>
          <a:prstGeom prst="rect">
            <a:avLst/>
          </a:prstGeom>
        </p:spPr>
      </p:pic>
      <p:sp>
        <p:nvSpPr>
          <p:cNvPr id="13" name="CuadroTexto 12">
            <a:extLst>
              <a:ext uri="{FF2B5EF4-FFF2-40B4-BE49-F238E27FC236}">
                <a16:creationId xmlns:a16="http://schemas.microsoft.com/office/drawing/2014/main" id="{4010C8B7-E341-4862-AA88-DEB4BC454E2C}"/>
              </a:ext>
            </a:extLst>
          </p:cNvPr>
          <p:cNvSpPr txBox="1"/>
          <p:nvPr/>
        </p:nvSpPr>
        <p:spPr>
          <a:xfrm>
            <a:off x="1423116" y="262563"/>
            <a:ext cx="6096000" cy="587597"/>
          </a:xfrm>
          <a:prstGeom prst="rect">
            <a:avLst/>
          </a:prstGeom>
          <a:noFill/>
        </p:spPr>
        <p:txBody>
          <a:bodyPr wrap="square">
            <a:spAutoFit/>
          </a:bodyPr>
          <a:lstStyle/>
          <a:p>
            <a:pPr eaLnBrk="1" hangingPunct="1">
              <a:lnSpc>
                <a:spcPct val="120000"/>
              </a:lnSpc>
              <a:buClr>
                <a:srgbClr val="000000"/>
              </a:buClr>
              <a:buSzPct val="100000"/>
              <a:buFont typeface="Times New Roman" pitchFamily="18" charset="0"/>
              <a:buNone/>
              <a:defRPr/>
            </a:pPr>
            <a:r>
              <a:rPr lang="en-US" altLang="es-ES" sz="3000" dirty="0" err="1">
                <a:solidFill>
                  <a:srgbClr val="FFCC00"/>
                </a:solidFill>
                <a:latin typeface="Verdana" panose="020B0604030504040204" pitchFamily="34" charset="0"/>
                <a:ea typeface="Verdana" panose="020B0604030504040204" pitchFamily="34" charset="0"/>
                <a:cs typeface="+mj-cs"/>
              </a:rPr>
              <a:t>Huella</a:t>
            </a:r>
            <a:r>
              <a:rPr lang="en-US" altLang="es-ES" sz="3000" dirty="0">
                <a:solidFill>
                  <a:srgbClr val="FFCC00"/>
                </a:solidFill>
                <a:latin typeface="Verdana" panose="020B0604030504040204" pitchFamily="34" charset="0"/>
                <a:ea typeface="Verdana" panose="020B0604030504040204" pitchFamily="34" charset="0"/>
                <a:cs typeface="+mj-cs"/>
              </a:rPr>
              <a:t> de </a:t>
            </a:r>
            <a:r>
              <a:rPr lang="en-US" altLang="es-ES" sz="3000" dirty="0" err="1">
                <a:solidFill>
                  <a:srgbClr val="FFCC00"/>
                </a:solidFill>
                <a:latin typeface="Verdana" panose="020B0604030504040204" pitchFamily="34" charset="0"/>
                <a:ea typeface="Verdana" panose="020B0604030504040204" pitchFamily="34" charset="0"/>
                <a:cs typeface="+mj-cs"/>
              </a:rPr>
              <a:t>Carbono</a:t>
            </a:r>
            <a:endParaRPr lang="en-US" altLang="es-ES" sz="3000" dirty="0">
              <a:solidFill>
                <a:srgbClr val="FFCC00"/>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1359284866"/>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C83749-9C7D-4563-9418-489E53B7CE08}"/>
              </a:ext>
            </a:extLst>
          </p:cNvPr>
          <p:cNvPicPr>
            <a:picLocks noChangeAspect="1"/>
          </p:cNvPicPr>
          <p:nvPr/>
        </p:nvPicPr>
        <p:blipFill>
          <a:blip r:embed="rId3"/>
          <a:stretch>
            <a:fillRect/>
          </a:stretch>
        </p:blipFill>
        <p:spPr>
          <a:xfrm>
            <a:off x="1445963" y="903288"/>
            <a:ext cx="9872087" cy="3786860"/>
          </a:xfrm>
          <a:prstGeom prst="rect">
            <a:avLst/>
          </a:prstGeom>
        </p:spPr>
      </p:pic>
      <p:sp>
        <p:nvSpPr>
          <p:cNvPr id="53253" name="Rectangle 10">
            <a:extLst>
              <a:ext uri="{FF2B5EF4-FFF2-40B4-BE49-F238E27FC236}">
                <a16:creationId xmlns:a16="http://schemas.microsoft.com/office/drawing/2014/main" id="{FD997787-F867-4F8A-A2F6-631A3ECC1560}"/>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4" name="Rectangle 11">
            <a:extLst>
              <a:ext uri="{FF2B5EF4-FFF2-40B4-BE49-F238E27FC236}">
                <a16:creationId xmlns:a16="http://schemas.microsoft.com/office/drawing/2014/main" id="{E5217A82-FB85-4E7E-9B82-201F406D0BC5}"/>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7" name="Text Box 21">
            <a:extLst>
              <a:ext uri="{FF2B5EF4-FFF2-40B4-BE49-F238E27FC236}">
                <a16:creationId xmlns:a16="http://schemas.microsoft.com/office/drawing/2014/main" id="{334B614D-F6E6-45B9-94FB-297AC3FEB321}"/>
              </a:ext>
            </a:extLst>
          </p:cNvPr>
          <p:cNvSpPr txBox="1">
            <a:spLocks noChangeArrowheads="1"/>
          </p:cNvSpPr>
          <p:nvPr/>
        </p:nvSpPr>
        <p:spPr bwMode="auto">
          <a:xfrm>
            <a:off x="2066821" y="871538"/>
            <a:ext cx="8880341" cy="381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marL="342900" indent="-342900" algn="ctr">
              <a:buClr>
                <a:srgbClr val="000000"/>
              </a:buClr>
              <a:buSzPct val="100000"/>
              <a:buFont typeface="Times New Roman" panose="02020603050405020304" pitchFamily="18" charset="0"/>
              <a:buNone/>
            </a:pPr>
            <a:endParaRPr lang="es-ES" altLang="es-ES" sz="2200" dirty="0">
              <a:solidFill>
                <a:schemeClr val="tx1"/>
              </a:solidFill>
              <a:latin typeface="Verdana" panose="020B0604030504040204" pitchFamily="34" charset="0"/>
              <a:cs typeface="+mn-cs"/>
            </a:endParaRPr>
          </a:p>
          <a:p>
            <a:pPr marL="342900" indent="-342900" algn="ctr">
              <a:buClr>
                <a:srgbClr val="000000"/>
              </a:buClr>
              <a:buSzPct val="100000"/>
              <a:buFont typeface="Times New Roman" panose="02020603050405020304" pitchFamily="18" charset="0"/>
              <a:buNone/>
            </a:pPr>
            <a:r>
              <a:rPr lang="es-ES" altLang="es-ES" sz="2200" dirty="0">
                <a:solidFill>
                  <a:schemeClr val="tx1"/>
                </a:solidFill>
                <a:latin typeface="Verdana" panose="020B0604030504040204" pitchFamily="34" charset="0"/>
                <a:cs typeface="+mn-cs"/>
              </a:rPr>
              <a:t>Es un indicador que incluye el consumo de agua directo e indirecto de un consumidor o productor, comunidad o empresa y está definida como el volumen total de agua que necesita para producir los productos y servicios consumidos por los mismos. </a:t>
            </a:r>
          </a:p>
          <a:p>
            <a:pPr marL="342900" indent="-342900" algn="ctr">
              <a:buClr>
                <a:srgbClr val="000000"/>
              </a:buClr>
              <a:buSzPct val="100000"/>
              <a:buFont typeface="Times New Roman" panose="02020603050405020304" pitchFamily="18" charset="0"/>
              <a:buNone/>
            </a:pPr>
            <a:r>
              <a:rPr lang="es-ES" altLang="es-ES" sz="2200" dirty="0">
                <a:solidFill>
                  <a:schemeClr val="tx1"/>
                </a:solidFill>
                <a:latin typeface="Verdana" panose="020B0604030504040204" pitchFamily="34" charset="0"/>
                <a:cs typeface="+mn-cs"/>
              </a:rPr>
              <a:t>El uso del agua se mide en volumen de agua consumida (o evaporada) y/o contaminada por unidad de tiempo. La huella de agua es un indicador geográfico explícito, que no solo muestra volúmenes de uso y contaminación de agua, sino también los lugares.</a:t>
            </a:r>
            <a:endParaRPr lang="en-US" altLang="es-ES" sz="2200" dirty="0">
              <a:solidFill>
                <a:schemeClr val="tx1"/>
              </a:solidFill>
              <a:latin typeface="Verdana" panose="020B0604030504040204" pitchFamily="34" charset="0"/>
              <a:cs typeface="+mn-cs"/>
            </a:endParaRPr>
          </a:p>
        </p:txBody>
      </p:sp>
      <p:pic>
        <p:nvPicPr>
          <p:cNvPr id="3" name="Picture 2">
            <a:extLst>
              <a:ext uri="{FF2B5EF4-FFF2-40B4-BE49-F238E27FC236}">
                <a16:creationId xmlns:a16="http://schemas.microsoft.com/office/drawing/2014/main" id="{59EF70EC-0AB8-4994-A795-6254B6153D82}"/>
              </a:ext>
            </a:extLst>
          </p:cNvPr>
          <p:cNvPicPr>
            <a:picLocks noChangeAspect="1"/>
          </p:cNvPicPr>
          <p:nvPr/>
        </p:nvPicPr>
        <p:blipFill>
          <a:blip r:embed="rId4"/>
          <a:stretch>
            <a:fillRect/>
          </a:stretch>
        </p:blipFill>
        <p:spPr>
          <a:xfrm>
            <a:off x="9739220" y="4362450"/>
            <a:ext cx="1828800" cy="2495550"/>
          </a:xfrm>
          <a:prstGeom prst="rect">
            <a:avLst/>
          </a:prstGeom>
        </p:spPr>
      </p:pic>
      <p:sp>
        <p:nvSpPr>
          <p:cNvPr id="11" name="Text Box 13">
            <a:extLst>
              <a:ext uri="{FF2B5EF4-FFF2-40B4-BE49-F238E27FC236}">
                <a16:creationId xmlns:a16="http://schemas.microsoft.com/office/drawing/2014/main" id="{431A3F0F-C1E2-4A40-A094-C2C5E65AE219}"/>
              </a:ext>
            </a:extLst>
          </p:cNvPr>
          <p:cNvSpPr txBox="1">
            <a:spLocks noChangeArrowheads="1"/>
          </p:cNvSpPr>
          <p:nvPr/>
        </p:nvSpPr>
        <p:spPr bwMode="auto">
          <a:xfrm>
            <a:off x="2285659" y="257175"/>
            <a:ext cx="7704137"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9pPr>
          </a:lstStyle>
          <a:p>
            <a:pPr eaLnBrk="1" hangingPunct="1">
              <a:lnSpc>
                <a:spcPct val="120000"/>
              </a:lnSpc>
              <a:buClr>
                <a:srgbClr val="000000"/>
              </a:buClr>
              <a:buSzPct val="100000"/>
              <a:buFont typeface="Times New Roman" pitchFamily="18" charset="0"/>
              <a:buNone/>
              <a:defRPr/>
            </a:pPr>
            <a:r>
              <a:rPr lang="en-US" altLang="es-ES" sz="3600" dirty="0" err="1">
                <a:solidFill>
                  <a:srgbClr val="FFCC00"/>
                </a:solidFill>
                <a:latin typeface="Verdana" panose="020B0604030504040204" pitchFamily="34" charset="0"/>
                <a:ea typeface="Verdana" panose="020B0604030504040204" pitchFamily="34" charset="0"/>
                <a:cs typeface="+mj-cs"/>
              </a:rPr>
              <a:t>Huella</a:t>
            </a:r>
            <a:r>
              <a:rPr lang="en-US" altLang="es-ES" sz="3600" dirty="0">
                <a:solidFill>
                  <a:srgbClr val="FFCC00"/>
                </a:solidFill>
                <a:latin typeface="Verdana" panose="020B0604030504040204" pitchFamily="34" charset="0"/>
                <a:ea typeface="Verdana" panose="020B0604030504040204" pitchFamily="34" charset="0"/>
                <a:cs typeface="+mj-cs"/>
              </a:rPr>
              <a:t> </a:t>
            </a:r>
            <a:r>
              <a:rPr lang="en-US" altLang="es-ES" sz="3600" dirty="0" err="1">
                <a:solidFill>
                  <a:srgbClr val="FFCC00"/>
                </a:solidFill>
                <a:latin typeface="Verdana" panose="020B0604030504040204" pitchFamily="34" charset="0"/>
                <a:ea typeface="Verdana" panose="020B0604030504040204" pitchFamily="34" charset="0"/>
                <a:cs typeface="+mj-cs"/>
              </a:rPr>
              <a:t>Hídrica</a:t>
            </a:r>
            <a:r>
              <a:rPr lang="en-US" altLang="es-ES" sz="3600" dirty="0">
                <a:solidFill>
                  <a:srgbClr val="FFCC00"/>
                </a:solidFill>
                <a:latin typeface="Verdana" panose="020B0604030504040204" pitchFamily="34" charset="0"/>
                <a:ea typeface="Verdana" panose="020B0604030504040204" pitchFamily="34" charset="0"/>
                <a:cs typeface="+mj-cs"/>
              </a:rPr>
              <a:t> o </a:t>
            </a:r>
            <a:r>
              <a:rPr lang="en-US" altLang="es-ES" sz="3600" dirty="0" err="1">
                <a:solidFill>
                  <a:srgbClr val="FFCC00"/>
                </a:solidFill>
                <a:latin typeface="Verdana" panose="020B0604030504040204" pitchFamily="34" charset="0"/>
                <a:ea typeface="Verdana" panose="020B0604030504040204" pitchFamily="34" charset="0"/>
                <a:cs typeface="+mj-cs"/>
              </a:rPr>
              <a:t>Huella</a:t>
            </a:r>
            <a:r>
              <a:rPr lang="en-US" altLang="es-ES" sz="3600" dirty="0">
                <a:solidFill>
                  <a:srgbClr val="FFCC00"/>
                </a:solidFill>
                <a:latin typeface="Verdana" panose="020B0604030504040204" pitchFamily="34" charset="0"/>
                <a:ea typeface="Verdana" panose="020B0604030504040204" pitchFamily="34" charset="0"/>
                <a:cs typeface="+mj-cs"/>
              </a:rPr>
              <a:t> de </a:t>
            </a:r>
            <a:r>
              <a:rPr lang="en-US" altLang="es-ES" sz="3600" dirty="0" err="1">
                <a:solidFill>
                  <a:srgbClr val="FFCC00"/>
                </a:solidFill>
                <a:latin typeface="Verdana" panose="020B0604030504040204" pitchFamily="34" charset="0"/>
                <a:ea typeface="Verdana" panose="020B0604030504040204" pitchFamily="34" charset="0"/>
                <a:cs typeface="+mj-cs"/>
              </a:rPr>
              <a:t>agua</a:t>
            </a:r>
            <a:endParaRPr lang="en-US" altLang="es-ES" sz="3600" dirty="0">
              <a:solidFill>
                <a:srgbClr val="FFCC00"/>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180975544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C83749-9C7D-4563-9418-489E53B7CE08}"/>
              </a:ext>
            </a:extLst>
          </p:cNvPr>
          <p:cNvPicPr>
            <a:picLocks noChangeAspect="1"/>
          </p:cNvPicPr>
          <p:nvPr/>
        </p:nvPicPr>
        <p:blipFill>
          <a:blip r:embed="rId3"/>
          <a:stretch>
            <a:fillRect/>
          </a:stretch>
        </p:blipFill>
        <p:spPr>
          <a:xfrm>
            <a:off x="1445963" y="903288"/>
            <a:ext cx="9872087" cy="3786860"/>
          </a:xfrm>
          <a:prstGeom prst="rect">
            <a:avLst/>
          </a:prstGeom>
        </p:spPr>
      </p:pic>
      <p:sp>
        <p:nvSpPr>
          <p:cNvPr id="53253" name="Rectangle 10">
            <a:extLst>
              <a:ext uri="{FF2B5EF4-FFF2-40B4-BE49-F238E27FC236}">
                <a16:creationId xmlns:a16="http://schemas.microsoft.com/office/drawing/2014/main" id="{FD997787-F867-4F8A-A2F6-631A3ECC1560}"/>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4" name="Rectangle 11">
            <a:extLst>
              <a:ext uri="{FF2B5EF4-FFF2-40B4-BE49-F238E27FC236}">
                <a16:creationId xmlns:a16="http://schemas.microsoft.com/office/drawing/2014/main" id="{E5217A82-FB85-4E7E-9B82-201F406D0BC5}"/>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7" name="Text Box 21">
            <a:extLst>
              <a:ext uri="{FF2B5EF4-FFF2-40B4-BE49-F238E27FC236}">
                <a16:creationId xmlns:a16="http://schemas.microsoft.com/office/drawing/2014/main" id="{334B614D-F6E6-45B9-94FB-297AC3FEB321}"/>
              </a:ext>
            </a:extLst>
          </p:cNvPr>
          <p:cNvSpPr txBox="1">
            <a:spLocks noChangeArrowheads="1"/>
          </p:cNvSpPr>
          <p:nvPr/>
        </p:nvSpPr>
        <p:spPr bwMode="auto">
          <a:xfrm>
            <a:off x="1941835" y="1263353"/>
            <a:ext cx="8880341" cy="24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marL="342900" indent="-342900" algn="ctr">
              <a:buClr>
                <a:srgbClr val="000000"/>
              </a:buClr>
              <a:buSzPct val="100000"/>
              <a:buFont typeface="Times New Roman" panose="02020603050405020304" pitchFamily="18" charset="0"/>
              <a:buNone/>
            </a:pPr>
            <a:endParaRPr lang="es-ES" altLang="es-ES" sz="2200" dirty="0">
              <a:solidFill>
                <a:schemeClr val="tx1"/>
              </a:solidFill>
              <a:latin typeface="Verdana" panose="020B0604030504040204" pitchFamily="34" charset="0"/>
              <a:cs typeface="+mn-cs"/>
            </a:endParaRPr>
          </a:p>
          <a:p>
            <a:pPr marL="342900" indent="-342900" algn="ctr">
              <a:buClr>
                <a:srgbClr val="000000"/>
              </a:buClr>
              <a:buSzPct val="100000"/>
              <a:buFont typeface="Times New Roman" panose="02020603050405020304" pitchFamily="18" charset="0"/>
              <a:buNone/>
            </a:pPr>
            <a:r>
              <a:rPr lang="es-ES" altLang="es-ES" sz="2200" dirty="0">
                <a:solidFill>
                  <a:schemeClr val="tx1"/>
                </a:solidFill>
                <a:latin typeface="Verdana" panose="020B0604030504040204" pitchFamily="34" charset="0"/>
                <a:cs typeface="+mn-cs"/>
              </a:rPr>
              <a:t>La renta per cápita, PIB/PBI per cápita o ingreso per cápita es un indicador macroeconómico de productividad y desarrollo económico, usado para entregar una visión respecto al rendimiento de las condiciones económicas y sociales de un país, esto en consideración del crecimiento real y la fuerza laboral.</a:t>
            </a:r>
            <a:endParaRPr lang="en-US" altLang="es-ES" sz="2200" dirty="0">
              <a:solidFill>
                <a:schemeClr val="tx1"/>
              </a:solidFill>
              <a:latin typeface="Verdana" panose="020B0604030504040204" pitchFamily="34" charset="0"/>
              <a:cs typeface="+mn-cs"/>
            </a:endParaRPr>
          </a:p>
        </p:txBody>
      </p:sp>
      <p:pic>
        <p:nvPicPr>
          <p:cNvPr id="4" name="Picture 3">
            <a:extLst>
              <a:ext uri="{FF2B5EF4-FFF2-40B4-BE49-F238E27FC236}">
                <a16:creationId xmlns:a16="http://schemas.microsoft.com/office/drawing/2014/main" id="{20576A2E-43CB-46A2-A0BB-0E87D58F1273}"/>
              </a:ext>
            </a:extLst>
          </p:cNvPr>
          <p:cNvPicPr>
            <a:picLocks noChangeAspect="1"/>
          </p:cNvPicPr>
          <p:nvPr/>
        </p:nvPicPr>
        <p:blipFill>
          <a:blip r:embed="rId4"/>
          <a:stretch>
            <a:fillRect/>
          </a:stretch>
        </p:blipFill>
        <p:spPr>
          <a:xfrm>
            <a:off x="1524000" y="3999586"/>
            <a:ext cx="6429375" cy="2819400"/>
          </a:xfrm>
          <a:prstGeom prst="rect">
            <a:avLst/>
          </a:prstGeom>
        </p:spPr>
      </p:pic>
      <p:sp>
        <p:nvSpPr>
          <p:cNvPr id="5" name="Rectangle 4">
            <a:extLst>
              <a:ext uri="{FF2B5EF4-FFF2-40B4-BE49-F238E27FC236}">
                <a16:creationId xmlns:a16="http://schemas.microsoft.com/office/drawing/2014/main" id="{77B1FC24-CFE5-4A2D-B03F-061309296921}"/>
              </a:ext>
            </a:extLst>
          </p:cNvPr>
          <p:cNvSpPr/>
          <p:nvPr/>
        </p:nvSpPr>
        <p:spPr>
          <a:xfrm>
            <a:off x="8031411" y="5308381"/>
            <a:ext cx="3818465" cy="646331"/>
          </a:xfrm>
          <a:prstGeom prst="rect">
            <a:avLst/>
          </a:prstGeom>
        </p:spPr>
        <p:txBody>
          <a:bodyPr wrap="square">
            <a:spAutoFit/>
          </a:bodyPr>
          <a:lstStyle/>
          <a:p>
            <a:r>
              <a:rPr lang="es-ES" dirty="0"/>
              <a:t>Mapa de países por PIB per cápita en 2018, según el Banco Mundial.</a:t>
            </a:r>
            <a:endParaRPr lang="en-US" dirty="0"/>
          </a:p>
        </p:txBody>
      </p:sp>
      <p:sp>
        <p:nvSpPr>
          <p:cNvPr id="12" name="Text Box 13">
            <a:extLst>
              <a:ext uri="{FF2B5EF4-FFF2-40B4-BE49-F238E27FC236}">
                <a16:creationId xmlns:a16="http://schemas.microsoft.com/office/drawing/2014/main" id="{876EA27B-C204-4991-969D-E97C45231F7A}"/>
              </a:ext>
            </a:extLst>
          </p:cNvPr>
          <p:cNvSpPr txBox="1">
            <a:spLocks noChangeArrowheads="1"/>
          </p:cNvSpPr>
          <p:nvPr/>
        </p:nvSpPr>
        <p:spPr bwMode="auto">
          <a:xfrm>
            <a:off x="1093657" y="51494"/>
            <a:ext cx="7704137"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9pPr>
          </a:lstStyle>
          <a:p>
            <a:pPr eaLnBrk="1" hangingPunct="1">
              <a:lnSpc>
                <a:spcPct val="120000"/>
              </a:lnSpc>
              <a:buClr>
                <a:srgbClr val="000000"/>
              </a:buClr>
              <a:buSzPct val="100000"/>
              <a:buFont typeface="Times New Roman" pitchFamily="18" charset="0"/>
              <a:buNone/>
              <a:defRPr/>
            </a:pPr>
            <a:r>
              <a:rPr lang="en-US" altLang="es-ES" sz="3600" dirty="0" err="1">
                <a:solidFill>
                  <a:srgbClr val="FFCC00"/>
                </a:solidFill>
                <a:latin typeface="Verdana" panose="020B0604030504040204" pitchFamily="34" charset="0"/>
                <a:ea typeface="Verdana" panose="020B0604030504040204" pitchFamily="34" charset="0"/>
                <a:cs typeface="+mj-cs"/>
              </a:rPr>
              <a:t>Renta</a:t>
            </a:r>
            <a:r>
              <a:rPr lang="en-US" altLang="es-ES" sz="3600" dirty="0">
                <a:solidFill>
                  <a:srgbClr val="FFCC00"/>
                </a:solidFill>
                <a:latin typeface="Verdana" panose="020B0604030504040204" pitchFamily="34" charset="0"/>
                <a:ea typeface="Verdana" panose="020B0604030504040204" pitchFamily="34" charset="0"/>
                <a:cs typeface="+mj-cs"/>
              </a:rPr>
              <a:t> per </a:t>
            </a:r>
            <a:r>
              <a:rPr lang="en-US" altLang="es-ES" sz="3600" dirty="0" err="1">
                <a:solidFill>
                  <a:srgbClr val="FFCC00"/>
                </a:solidFill>
                <a:latin typeface="Verdana" panose="020B0604030504040204" pitchFamily="34" charset="0"/>
                <a:ea typeface="Verdana" panose="020B0604030504040204" pitchFamily="34" charset="0"/>
                <a:cs typeface="+mj-cs"/>
              </a:rPr>
              <a:t>Cápita</a:t>
            </a:r>
            <a:r>
              <a:rPr lang="en-US" altLang="es-ES" sz="3600" dirty="0">
                <a:solidFill>
                  <a:srgbClr val="FFCC00"/>
                </a:solidFill>
                <a:latin typeface="Verdana" panose="020B0604030504040204" pitchFamily="34" charset="0"/>
                <a:ea typeface="Verdana" panose="020B0604030504040204" pitchFamily="34" charset="0"/>
                <a:cs typeface="+mj-cs"/>
              </a:rPr>
              <a:t> o PBI</a:t>
            </a:r>
          </a:p>
        </p:txBody>
      </p:sp>
    </p:spTree>
    <p:extLst>
      <p:ext uri="{BB962C8B-B14F-4D97-AF65-F5344CB8AC3E}">
        <p14:creationId xmlns:p14="http://schemas.microsoft.com/office/powerpoint/2010/main" val="175515396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C83749-9C7D-4563-9418-489E53B7CE08}"/>
              </a:ext>
            </a:extLst>
          </p:cNvPr>
          <p:cNvPicPr>
            <a:picLocks noChangeAspect="1"/>
          </p:cNvPicPr>
          <p:nvPr/>
        </p:nvPicPr>
        <p:blipFill>
          <a:blip r:embed="rId3"/>
          <a:stretch>
            <a:fillRect/>
          </a:stretch>
        </p:blipFill>
        <p:spPr>
          <a:xfrm>
            <a:off x="1445963" y="903288"/>
            <a:ext cx="10403913" cy="3786860"/>
          </a:xfrm>
          <a:prstGeom prst="rect">
            <a:avLst/>
          </a:prstGeom>
        </p:spPr>
      </p:pic>
      <p:sp>
        <p:nvSpPr>
          <p:cNvPr id="53253" name="Rectangle 10">
            <a:extLst>
              <a:ext uri="{FF2B5EF4-FFF2-40B4-BE49-F238E27FC236}">
                <a16:creationId xmlns:a16="http://schemas.microsoft.com/office/drawing/2014/main" id="{FD997787-F867-4F8A-A2F6-631A3ECC1560}"/>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4" name="Rectangle 11">
            <a:extLst>
              <a:ext uri="{FF2B5EF4-FFF2-40B4-BE49-F238E27FC236}">
                <a16:creationId xmlns:a16="http://schemas.microsoft.com/office/drawing/2014/main" id="{E5217A82-FB85-4E7E-9B82-201F406D0BC5}"/>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7" name="Text Box 21">
            <a:extLst>
              <a:ext uri="{FF2B5EF4-FFF2-40B4-BE49-F238E27FC236}">
                <a16:creationId xmlns:a16="http://schemas.microsoft.com/office/drawing/2014/main" id="{334B614D-F6E6-45B9-94FB-297AC3FEB321}"/>
              </a:ext>
            </a:extLst>
          </p:cNvPr>
          <p:cNvSpPr txBox="1">
            <a:spLocks noChangeArrowheads="1"/>
          </p:cNvSpPr>
          <p:nvPr/>
        </p:nvSpPr>
        <p:spPr bwMode="auto">
          <a:xfrm>
            <a:off x="1941835" y="1263353"/>
            <a:ext cx="8880341" cy="314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marL="342900" indent="-342900" algn="ctr">
              <a:buClr>
                <a:srgbClr val="000000"/>
              </a:buClr>
              <a:buSzPct val="100000"/>
              <a:buFont typeface="Times New Roman" panose="02020603050405020304" pitchFamily="18" charset="0"/>
              <a:buNone/>
            </a:pPr>
            <a:r>
              <a:rPr lang="es-ES" altLang="es-ES" sz="2200" b="1" dirty="0">
                <a:solidFill>
                  <a:schemeClr val="tx1"/>
                </a:solidFill>
                <a:latin typeface="Verdana" panose="020B0604030504040204" pitchFamily="34" charset="0"/>
                <a:cs typeface="+mn-cs"/>
              </a:rPr>
              <a:t>Críticas al uso como indicador</a:t>
            </a:r>
          </a:p>
          <a:p>
            <a:pPr marL="342900" indent="-342900" algn="ctr">
              <a:buClr>
                <a:srgbClr val="000000"/>
              </a:buClr>
              <a:buSzPct val="100000"/>
              <a:buFont typeface="Times New Roman" panose="02020603050405020304" pitchFamily="18" charset="0"/>
              <a:buNone/>
            </a:pPr>
            <a:r>
              <a:rPr lang="es-ES" altLang="es-ES" sz="2200" dirty="0">
                <a:solidFill>
                  <a:schemeClr val="tx1"/>
                </a:solidFill>
                <a:latin typeface="Verdana" panose="020B0604030504040204" pitchFamily="34" charset="0"/>
                <a:cs typeface="+mn-cs"/>
              </a:rPr>
              <a:t>Existen diversas críticas al uso de este indicador como medida del bienestar social o de la calidad de vida de los habitantes de un país. </a:t>
            </a:r>
          </a:p>
          <a:p>
            <a:pPr marL="342900" indent="-342900" algn="ctr">
              <a:buClr>
                <a:srgbClr val="000000"/>
              </a:buClr>
              <a:buSzPct val="100000"/>
              <a:buFont typeface="Times New Roman" panose="02020603050405020304" pitchFamily="18" charset="0"/>
              <a:buNone/>
            </a:pPr>
            <a:endParaRPr lang="es-ES" altLang="es-ES" sz="2200" dirty="0">
              <a:solidFill>
                <a:schemeClr val="tx1"/>
              </a:solidFill>
              <a:latin typeface="Verdana" panose="020B0604030504040204" pitchFamily="34" charset="0"/>
              <a:cs typeface="+mn-cs"/>
            </a:endParaRPr>
          </a:p>
          <a:p>
            <a:pPr marL="342900" indent="-342900" algn="ctr">
              <a:buClr>
                <a:srgbClr val="000000"/>
              </a:buClr>
              <a:buSzPct val="100000"/>
              <a:buFont typeface="Times New Roman" panose="02020603050405020304" pitchFamily="18" charset="0"/>
              <a:buNone/>
            </a:pPr>
            <a:r>
              <a:rPr lang="es-ES" altLang="es-ES" sz="2200" b="1" dirty="0">
                <a:solidFill>
                  <a:schemeClr val="tx1"/>
                </a:solidFill>
                <a:latin typeface="Verdana" panose="020B0604030504040204" pitchFamily="34" charset="0"/>
                <a:cs typeface="+mn-cs"/>
              </a:rPr>
              <a:t>Ignora las desigualdades de la renta</a:t>
            </a:r>
            <a:r>
              <a:rPr lang="es-ES" altLang="es-ES" sz="2200" dirty="0">
                <a:solidFill>
                  <a:schemeClr val="tx1"/>
                </a:solidFill>
                <a:latin typeface="Verdana" panose="020B0604030504040204" pitchFamily="34" charset="0"/>
                <a:cs typeface="+mn-cs"/>
              </a:rPr>
              <a:t>. Así, al dividir el total del PIB entre su número de habitantes, lo que hace es atribuir el mismo nivel de renta a todos, ignorando las diferencias económicas entre los habitantes</a:t>
            </a:r>
            <a:endParaRPr lang="en-US" altLang="es-ES" sz="2200" dirty="0">
              <a:solidFill>
                <a:schemeClr val="tx1"/>
              </a:solidFill>
              <a:latin typeface="Verdana" panose="020B0604030504040204" pitchFamily="34" charset="0"/>
              <a:cs typeface="+mn-cs"/>
            </a:endParaRPr>
          </a:p>
        </p:txBody>
      </p:sp>
      <p:pic>
        <p:nvPicPr>
          <p:cNvPr id="4" name="Picture 3">
            <a:extLst>
              <a:ext uri="{FF2B5EF4-FFF2-40B4-BE49-F238E27FC236}">
                <a16:creationId xmlns:a16="http://schemas.microsoft.com/office/drawing/2014/main" id="{20576A2E-43CB-46A2-A0BB-0E87D58F1273}"/>
              </a:ext>
            </a:extLst>
          </p:cNvPr>
          <p:cNvPicPr>
            <a:picLocks noChangeAspect="1"/>
          </p:cNvPicPr>
          <p:nvPr/>
        </p:nvPicPr>
        <p:blipFill>
          <a:blip r:embed="rId4"/>
          <a:stretch>
            <a:fillRect/>
          </a:stretch>
        </p:blipFill>
        <p:spPr>
          <a:xfrm>
            <a:off x="1524000" y="4447194"/>
            <a:ext cx="5408645" cy="2371791"/>
          </a:xfrm>
          <a:prstGeom prst="rect">
            <a:avLst/>
          </a:prstGeom>
        </p:spPr>
      </p:pic>
      <p:sp>
        <p:nvSpPr>
          <p:cNvPr id="11" name="Text Box 13">
            <a:extLst>
              <a:ext uri="{FF2B5EF4-FFF2-40B4-BE49-F238E27FC236}">
                <a16:creationId xmlns:a16="http://schemas.microsoft.com/office/drawing/2014/main" id="{8CE9E329-4C61-4A02-9FE6-4B4295D0870B}"/>
              </a:ext>
            </a:extLst>
          </p:cNvPr>
          <p:cNvSpPr txBox="1">
            <a:spLocks noChangeArrowheads="1"/>
          </p:cNvSpPr>
          <p:nvPr/>
        </p:nvSpPr>
        <p:spPr bwMode="auto">
          <a:xfrm>
            <a:off x="1093657" y="51494"/>
            <a:ext cx="7704137"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9pPr>
          </a:lstStyle>
          <a:p>
            <a:pPr eaLnBrk="1" hangingPunct="1">
              <a:lnSpc>
                <a:spcPct val="120000"/>
              </a:lnSpc>
              <a:buClr>
                <a:srgbClr val="000000"/>
              </a:buClr>
              <a:buSzPct val="100000"/>
              <a:buFont typeface="Times New Roman" pitchFamily="18" charset="0"/>
              <a:buNone/>
              <a:defRPr/>
            </a:pPr>
            <a:r>
              <a:rPr lang="en-US" altLang="es-ES" sz="3600" dirty="0" err="1">
                <a:solidFill>
                  <a:srgbClr val="FFCC00"/>
                </a:solidFill>
                <a:latin typeface="Verdana" panose="020B0604030504040204" pitchFamily="34" charset="0"/>
                <a:ea typeface="Verdana" panose="020B0604030504040204" pitchFamily="34" charset="0"/>
                <a:cs typeface="+mj-cs"/>
              </a:rPr>
              <a:t>Renta</a:t>
            </a:r>
            <a:r>
              <a:rPr lang="en-US" altLang="es-ES" sz="3600" dirty="0">
                <a:solidFill>
                  <a:srgbClr val="FFCC00"/>
                </a:solidFill>
                <a:latin typeface="Verdana" panose="020B0604030504040204" pitchFamily="34" charset="0"/>
                <a:ea typeface="Verdana" panose="020B0604030504040204" pitchFamily="34" charset="0"/>
                <a:cs typeface="+mj-cs"/>
              </a:rPr>
              <a:t> per </a:t>
            </a:r>
            <a:r>
              <a:rPr lang="en-US" altLang="es-ES" sz="3600" dirty="0" err="1">
                <a:solidFill>
                  <a:srgbClr val="FFCC00"/>
                </a:solidFill>
                <a:latin typeface="Verdana" panose="020B0604030504040204" pitchFamily="34" charset="0"/>
                <a:ea typeface="Verdana" panose="020B0604030504040204" pitchFamily="34" charset="0"/>
                <a:cs typeface="+mj-cs"/>
              </a:rPr>
              <a:t>Cápita</a:t>
            </a:r>
            <a:r>
              <a:rPr lang="en-US" altLang="es-ES" sz="3600" dirty="0">
                <a:solidFill>
                  <a:srgbClr val="FFCC00"/>
                </a:solidFill>
                <a:latin typeface="Verdana" panose="020B0604030504040204" pitchFamily="34" charset="0"/>
                <a:ea typeface="Verdana" panose="020B0604030504040204" pitchFamily="34" charset="0"/>
                <a:cs typeface="+mj-cs"/>
              </a:rPr>
              <a:t> o PBI</a:t>
            </a:r>
          </a:p>
        </p:txBody>
      </p:sp>
    </p:spTree>
    <p:extLst>
      <p:ext uri="{BB962C8B-B14F-4D97-AF65-F5344CB8AC3E}">
        <p14:creationId xmlns:p14="http://schemas.microsoft.com/office/powerpoint/2010/main" val="62585659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Rectangle 2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0730" name="Rectangle 25"/>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0731" name="Rectangle 2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0732" name="Rectangle 3"/>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p:cNvSpPr txBox="1">
            <a:spLocks noChangeArrowheads="1"/>
          </p:cNvSpPr>
          <p:nvPr/>
        </p:nvSpPr>
        <p:spPr bwMode="auto">
          <a:xfrm>
            <a:off x="2208214" y="333375"/>
            <a:ext cx="7704137" cy="554038"/>
          </a:xfrm>
          <a:prstGeom prst="rect">
            <a:avLst/>
          </a:prstGeom>
          <a:noFill/>
          <a:ln>
            <a:noFill/>
          </a:ln>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
        <p:nvSpPr>
          <p:cNvPr id="30734" name="1 Rectángulo"/>
          <p:cNvSpPr>
            <a:spLocks noChangeArrowheads="1"/>
          </p:cNvSpPr>
          <p:nvPr/>
        </p:nvSpPr>
        <p:spPr bwMode="auto">
          <a:xfrm>
            <a:off x="2085325" y="1081587"/>
            <a:ext cx="8531225" cy="481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20000"/>
              </a:spcBef>
            </a:pPr>
            <a:r>
              <a:rPr lang="es-AR" altLang="es-ES" sz="2100" dirty="0"/>
              <a:t>Las dinámicas de sostenibilidad de recursos naturales renovables demandan un análisis económico y ambiental para determinar la frecuencia de actualización más adecuada, </a:t>
            </a:r>
          </a:p>
          <a:p>
            <a:pPr algn="ctr" eaLnBrk="1" hangingPunct="1">
              <a:spcBef>
                <a:spcPct val="20000"/>
              </a:spcBef>
            </a:pPr>
            <a:r>
              <a:rPr lang="es-AR" altLang="es-ES" sz="2100" dirty="0"/>
              <a:t>No es lo mismo monitorear la erosión antrópica de un suelo que está siendo recuperado mediante acciones directas, que monitorear la biomasa forestal de bosques severamente explotados, como medir lo que está ocurriendo con las aguas superficiales que son utilizadas por ciudades o actividades mineras.</a:t>
            </a:r>
          </a:p>
          <a:p>
            <a:pPr algn="ctr" eaLnBrk="1" hangingPunct="1">
              <a:spcBef>
                <a:spcPct val="20000"/>
              </a:spcBef>
            </a:pPr>
            <a:endParaRPr lang="es-AR" altLang="es-ES" sz="2100" dirty="0"/>
          </a:p>
          <a:p>
            <a:pPr algn="ctr" eaLnBrk="1" hangingPunct="1">
              <a:spcBef>
                <a:spcPct val="20000"/>
              </a:spcBef>
            </a:pPr>
            <a:r>
              <a:rPr lang="es-AR" altLang="es-ES" sz="2100" dirty="0"/>
              <a:t>Algunas variables muestran estacionalidad marcada, como son los colapsos en biomasas pesqueras y la ocurrencia de incendios, lo que requiere monitoreo focalizado en algunos meses por encima de otros.</a:t>
            </a:r>
            <a:endParaRPr lang="es-ES_tradnl" altLang="es-ES" sz="2100" dirty="0">
              <a:latin typeface="Arial" panose="020B0604020202020204" pitchFamily="34" charset="0"/>
            </a:endParaRPr>
          </a:p>
        </p:txBody>
      </p:sp>
      <p:pic>
        <p:nvPicPr>
          <p:cNvPr id="2054" name="Picture 6" descr="Resultado de imagen de ODS 1">
            <a:extLst>
              <a:ext uri="{FF2B5EF4-FFF2-40B4-BE49-F238E27FC236}">
                <a16:creationId xmlns:a16="http://schemas.microsoft.com/office/drawing/2014/main" id="{B98B40F2-A84D-482F-8641-7018C6953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07" y="205599"/>
            <a:ext cx="883832" cy="8838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de ODS 2">
            <a:extLst>
              <a:ext uri="{FF2B5EF4-FFF2-40B4-BE49-F238E27FC236}">
                <a16:creationId xmlns:a16="http://schemas.microsoft.com/office/drawing/2014/main" id="{65A4DF8A-2B79-4AF0-834D-560B7F4D3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348" y="929274"/>
            <a:ext cx="883833" cy="8838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de ODS 3">
            <a:extLst>
              <a:ext uri="{FF2B5EF4-FFF2-40B4-BE49-F238E27FC236}">
                <a16:creationId xmlns:a16="http://schemas.microsoft.com/office/drawing/2014/main" id="{F98C72A3-E7B0-4D55-828F-A85AFEB5F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07" y="1682722"/>
            <a:ext cx="883833" cy="8838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ado de imagen de ODS 4">
            <a:extLst>
              <a:ext uri="{FF2B5EF4-FFF2-40B4-BE49-F238E27FC236}">
                <a16:creationId xmlns:a16="http://schemas.microsoft.com/office/drawing/2014/main" id="{2AB6301A-DCE6-47DA-A5E0-5D5C571C59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083" y="2356360"/>
            <a:ext cx="883834" cy="88383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sultado de imagen de ODS 5">
            <a:extLst>
              <a:ext uri="{FF2B5EF4-FFF2-40B4-BE49-F238E27FC236}">
                <a16:creationId xmlns:a16="http://schemas.microsoft.com/office/drawing/2014/main" id="{1F58BA61-FD6D-4594-BF3A-59ABB6390D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40" y="3050418"/>
            <a:ext cx="880730" cy="88073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sultado de imagen de ODS 6">
            <a:extLst>
              <a:ext uri="{FF2B5EF4-FFF2-40B4-BE49-F238E27FC236}">
                <a16:creationId xmlns:a16="http://schemas.microsoft.com/office/drawing/2014/main" id="{D6428C88-F039-4A82-965D-A14FBEE89B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14" y="3747191"/>
            <a:ext cx="883834" cy="88383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sultado de imagen de ODS 7">
            <a:extLst>
              <a:ext uri="{FF2B5EF4-FFF2-40B4-BE49-F238E27FC236}">
                <a16:creationId xmlns:a16="http://schemas.microsoft.com/office/drawing/2014/main" id="{1A7161CE-0317-4CEC-A506-531F3AD5C8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40" y="4415011"/>
            <a:ext cx="880730" cy="88073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esultado de imagen de ODS 8">
            <a:extLst>
              <a:ext uri="{FF2B5EF4-FFF2-40B4-BE49-F238E27FC236}">
                <a16:creationId xmlns:a16="http://schemas.microsoft.com/office/drawing/2014/main" id="{68E8DD22-ED8D-4910-B9CB-D96D964E7A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019" y="5062707"/>
            <a:ext cx="919162" cy="91916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Resultado de imagen de ODS 9">
            <a:extLst>
              <a:ext uri="{FF2B5EF4-FFF2-40B4-BE49-F238E27FC236}">
                <a16:creationId xmlns:a16="http://schemas.microsoft.com/office/drawing/2014/main" id="{88BE8B1D-1008-42AB-9388-9ABF7F9200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71" y="5892135"/>
            <a:ext cx="919162" cy="91916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Resultado de imagen de ods 10">
            <a:extLst>
              <a:ext uri="{FF2B5EF4-FFF2-40B4-BE49-F238E27FC236}">
                <a16:creationId xmlns:a16="http://schemas.microsoft.com/office/drawing/2014/main" id="{FC2E081C-4C8D-4C01-88A1-06D8D5196B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20258" y="105431"/>
            <a:ext cx="824510" cy="82451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Resultado de imagen de ods 11">
            <a:extLst>
              <a:ext uri="{FF2B5EF4-FFF2-40B4-BE49-F238E27FC236}">
                <a16:creationId xmlns:a16="http://schemas.microsoft.com/office/drawing/2014/main" id="{7587377C-6BDC-4444-A81D-353CF9C01F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15503" y="959653"/>
            <a:ext cx="862566" cy="86256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Resultado de imagen de ods 12">
            <a:extLst>
              <a:ext uri="{FF2B5EF4-FFF2-40B4-BE49-F238E27FC236}">
                <a16:creationId xmlns:a16="http://schemas.microsoft.com/office/drawing/2014/main" id="{84367CC7-0CDD-41F7-8577-304EAC46602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1687" y="1846192"/>
            <a:ext cx="856110" cy="85611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Resultado de imagen de ods 13">
            <a:extLst>
              <a:ext uri="{FF2B5EF4-FFF2-40B4-BE49-F238E27FC236}">
                <a16:creationId xmlns:a16="http://schemas.microsoft.com/office/drawing/2014/main" id="{9CD0B2B1-3D4D-4030-9BA8-4F320DB13B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215503" y="2749104"/>
            <a:ext cx="883832" cy="88383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Resultado de imagen de ods 14">
            <a:extLst>
              <a:ext uri="{FF2B5EF4-FFF2-40B4-BE49-F238E27FC236}">
                <a16:creationId xmlns:a16="http://schemas.microsoft.com/office/drawing/2014/main" id="{74CC7D5E-33F6-4DAC-9A34-0E4ED236C7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07415" y="3669358"/>
            <a:ext cx="883832" cy="883832"/>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Resultado de imagen de ods 15">
            <a:extLst>
              <a:ext uri="{FF2B5EF4-FFF2-40B4-BE49-F238E27FC236}">
                <a16:creationId xmlns:a16="http://schemas.microsoft.com/office/drawing/2014/main" id="{F5103839-19AC-4B18-984D-F455593722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44901" y="4564389"/>
            <a:ext cx="881427" cy="88383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Resultado de imagen de ods 16">
            <a:extLst>
              <a:ext uri="{FF2B5EF4-FFF2-40B4-BE49-F238E27FC236}">
                <a16:creationId xmlns:a16="http://schemas.microsoft.com/office/drawing/2014/main" id="{D2FE6BE2-A87F-4D70-9FC3-7E46320AB66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26593" y="5395251"/>
            <a:ext cx="824510" cy="82451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Resultado de imagen de ods 17">
            <a:extLst>
              <a:ext uri="{FF2B5EF4-FFF2-40B4-BE49-F238E27FC236}">
                <a16:creationId xmlns:a16="http://schemas.microsoft.com/office/drawing/2014/main" id="{33178C78-6B14-4F17-8C81-42183E7C2D9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1458" y="5975160"/>
            <a:ext cx="782972" cy="7829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3654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141A343E-55B1-47DE-8381-B2F57DB7DA78}"/>
              </a:ext>
            </a:extLst>
          </p:cNvPr>
          <p:cNvSpPr/>
          <p:nvPr/>
        </p:nvSpPr>
        <p:spPr>
          <a:xfrm>
            <a:off x="2100262" y="1137684"/>
            <a:ext cx="8243884" cy="2834240"/>
          </a:xfrm>
          <a:prstGeom prst="roundRect">
            <a:avLst/>
          </a:prstGeom>
          <a:solidFill>
            <a:srgbClr val="D1E495"/>
          </a:solidFill>
          <a:ln w="57150">
            <a:solidFill>
              <a:srgbClr val="52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561" name="Rectangle 24">
            <a:extLst>
              <a:ext uri="{FF2B5EF4-FFF2-40B4-BE49-F238E27FC236}">
                <a16:creationId xmlns:a16="http://schemas.microsoft.com/office/drawing/2014/main" id="{4439BB83-9AC1-4FC9-B984-DA88B22BB5E6}"/>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3562" name="Rectangle 25">
            <a:extLst>
              <a:ext uri="{FF2B5EF4-FFF2-40B4-BE49-F238E27FC236}">
                <a16:creationId xmlns:a16="http://schemas.microsoft.com/office/drawing/2014/main" id="{DE550145-3E41-4E4A-9897-83AA9969FDFE}"/>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3563" name="Rectangle 26">
            <a:extLst>
              <a:ext uri="{FF2B5EF4-FFF2-40B4-BE49-F238E27FC236}">
                <a16:creationId xmlns:a16="http://schemas.microsoft.com/office/drawing/2014/main" id="{5224E913-51E0-43A4-8673-CA20A4FC1146}"/>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3564" name="Rectangle 19">
            <a:extLst>
              <a:ext uri="{FF2B5EF4-FFF2-40B4-BE49-F238E27FC236}">
                <a16:creationId xmlns:a16="http://schemas.microsoft.com/office/drawing/2014/main" id="{31B9131D-A75A-4EF9-BC40-32949A8F5443}"/>
              </a:ext>
            </a:extLst>
          </p:cNvPr>
          <p:cNvSpPr>
            <a:spLocks noChangeArrowheads="1"/>
          </p:cNvSpPr>
          <p:nvPr/>
        </p:nvSpPr>
        <p:spPr bwMode="auto">
          <a:xfrm>
            <a:off x="1804988" y="930937"/>
            <a:ext cx="850106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es-AR" altLang="en-US" sz="2200" dirty="0">
              <a:solidFill>
                <a:schemeClr val="bg1"/>
              </a:solidFill>
            </a:endParaRPr>
          </a:p>
          <a:p>
            <a:pPr algn="ctr" eaLnBrk="1" hangingPunct="1"/>
            <a:r>
              <a:rPr lang="es-AR" altLang="es-ES" sz="2200" dirty="0"/>
              <a:t>Un indicador corresponde a una o más variables combinadas, que adquiere distintos valores en el tiempo y en el espacio, y entrega señales al público y a los decisores acerca de aspectos fundamentales o prioritarios en el proceso de desarrollo, en particular respecto a las variables que afectan la sostenibilidad ambiental de dichas dinámicas. </a:t>
            </a:r>
            <a:endParaRPr lang="es-AR" altLang="en-US" sz="2200" dirty="0"/>
          </a:p>
        </p:txBody>
      </p:sp>
      <p:sp>
        <p:nvSpPr>
          <p:cNvPr id="23565" name="Rectangle 3">
            <a:extLst>
              <a:ext uri="{FF2B5EF4-FFF2-40B4-BE49-F238E27FC236}">
                <a16:creationId xmlns:a16="http://schemas.microsoft.com/office/drawing/2014/main" id="{108E4F71-708A-4EEB-AC6B-AD3CFEA581FE}"/>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6398" name="Text Box 30">
            <a:extLst>
              <a:ext uri="{FF2B5EF4-FFF2-40B4-BE49-F238E27FC236}">
                <a16:creationId xmlns:a16="http://schemas.microsoft.com/office/drawing/2014/main" id="{733027EB-4C27-4A32-BED0-D07864F85701}"/>
              </a:ext>
            </a:extLst>
          </p:cNvPr>
          <p:cNvSpPr txBox="1">
            <a:spLocks noChangeArrowheads="1"/>
          </p:cNvSpPr>
          <p:nvPr/>
        </p:nvSpPr>
        <p:spPr bwMode="auto">
          <a:xfrm>
            <a:off x="1986024" y="275651"/>
            <a:ext cx="7704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200" dirty="0">
                <a:solidFill>
                  <a:srgbClr val="FFCC00"/>
                </a:solidFill>
                <a:latin typeface="Arial" panose="020B0604020202020204" pitchFamily="34" charset="0"/>
                <a:ea typeface="+mj-ea"/>
                <a:cs typeface="Arial" panose="020B0604020202020204" pitchFamily="34" charset="0"/>
              </a:rPr>
              <a:t>Indicadores Ambientales</a:t>
            </a:r>
          </a:p>
        </p:txBody>
      </p:sp>
      <p:pic>
        <p:nvPicPr>
          <p:cNvPr id="23567" name="Picture 2">
            <a:extLst>
              <a:ext uri="{FF2B5EF4-FFF2-40B4-BE49-F238E27FC236}">
                <a16:creationId xmlns:a16="http://schemas.microsoft.com/office/drawing/2014/main" id="{32B2ACDB-58BE-4313-9F1F-EB8EC893D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241" y="4399924"/>
            <a:ext cx="2853686" cy="203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8" name="Picture 16">
            <a:extLst>
              <a:ext uri="{FF2B5EF4-FFF2-40B4-BE49-F238E27FC236}">
                <a16:creationId xmlns:a16="http://schemas.microsoft.com/office/drawing/2014/main" id="{C929427C-A08E-49FD-A216-6C9A808E6A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715" y="4418938"/>
            <a:ext cx="2139026" cy="213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Resultado de imagen de desarrollo sostentable">
            <a:extLst>
              <a:ext uri="{FF2B5EF4-FFF2-40B4-BE49-F238E27FC236}">
                <a16:creationId xmlns:a16="http://schemas.microsoft.com/office/drawing/2014/main" id="{F32B6E6B-F3C4-4441-BF45-8EEAD59BF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8898" y="4399924"/>
            <a:ext cx="2840217" cy="2124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a:extLst>
              <a:ext uri="{FF2B5EF4-FFF2-40B4-BE49-F238E27FC236}">
                <a16:creationId xmlns:a16="http://schemas.microsoft.com/office/drawing/2014/main" id="{72B57C35-FE2B-4A73-A18D-096D8EF69C99}"/>
              </a:ext>
            </a:extLst>
          </p:cNvPr>
          <p:cNvSpPr txBox="1">
            <a:spLocks noChangeArrowheads="1"/>
          </p:cNvSpPr>
          <p:nvPr/>
        </p:nvSpPr>
        <p:spPr bwMode="auto">
          <a:xfrm>
            <a:off x="2645207" y="286005"/>
            <a:ext cx="7198164" cy="741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9pPr>
          </a:lstStyle>
          <a:p>
            <a:pPr algn="ctr" eaLnBrk="1" hangingPunct="1">
              <a:buSzPct val="100000"/>
              <a:defRPr/>
            </a:pPr>
            <a:r>
              <a:rPr lang="es-ES" sz="2400" dirty="0">
                <a:solidFill>
                  <a:srgbClr val="FFC000"/>
                </a:solidFill>
                <a:latin typeface="Verdana" panose="020B0604030504040204" pitchFamily="34" charset="0"/>
                <a:ea typeface="Verdana" panose="020B0604030504040204" pitchFamily="34" charset="0"/>
              </a:rPr>
              <a:t>Índices de medida de la sostenibilidad:  empleo de indicadores ambientales </a:t>
            </a:r>
            <a:r>
              <a:rPr lang="es-ES" sz="2400" dirty="0">
                <a:solidFill>
                  <a:srgbClr val="FFC000"/>
                </a:solidFill>
                <a:effectLst>
                  <a:outerShdw blurRad="38100" dist="38100" dir="2700000" algn="tl">
                    <a:srgbClr val="C0C0C0"/>
                  </a:outerShdw>
                </a:effectLst>
                <a:latin typeface="Verdana" panose="020B0604030504040204" pitchFamily="34" charset="0"/>
                <a:ea typeface="Verdana" panose="020B0604030504040204" pitchFamily="34" charset="0"/>
              </a:rPr>
              <a:t>                                                                                                                                                                                                                                                                                                                                                                                                                                                                                                                                                                                                                                                                                                                                                                                                            </a:t>
            </a:r>
          </a:p>
        </p:txBody>
      </p:sp>
      <p:sp>
        <p:nvSpPr>
          <p:cNvPr id="37892" name="AutoShape 4">
            <a:extLst>
              <a:ext uri="{FF2B5EF4-FFF2-40B4-BE49-F238E27FC236}">
                <a16:creationId xmlns:a16="http://schemas.microsoft.com/office/drawing/2014/main" id="{618BD5A2-54B2-4F94-8C5A-2A3E81AF2594}"/>
              </a:ext>
            </a:extLst>
          </p:cNvPr>
          <p:cNvSpPr>
            <a:spLocks noChangeArrowheads="1"/>
          </p:cNvSpPr>
          <p:nvPr/>
        </p:nvSpPr>
        <p:spPr bwMode="auto">
          <a:xfrm>
            <a:off x="1524000" y="1256457"/>
            <a:ext cx="3221833" cy="4584672"/>
          </a:xfrm>
          <a:prstGeom prst="roundRect">
            <a:avLst>
              <a:gd name="adj" fmla="val 16667"/>
            </a:avLst>
          </a:prstGeom>
          <a:solidFill>
            <a:srgbClr val="D1E495"/>
          </a:solidFill>
          <a:ln w="57150">
            <a:solidFill>
              <a:srgbClr val="527700"/>
            </a:solidFill>
            <a:headEnd/>
            <a:tailEnd/>
          </a:ln>
        </p:spPr>
        <p:style>
          <a:lnRef idx="1">
            <a:schemeClr val="accent2"/>
          </a:lnRef>
          <a:fillRef idx="2">
            <a:schemeClr val="accent2"/>
          </a:fillRef>
          <a:effectRef idx="1">
            <a:schemeClr val="accent2"/>
          </a:effectRef>
          <a:fontRef idx="minor">
            <a:schemeClr val="dk1"/>
          </a:fontRef>
        </p:style>
        <p:txBody>
          <a:bodyPr lIns="67500" tIns="35100" rIns="67500" bIns="35100"/>
          <a:lstStyle/>
          <a:p>
            <a:pPr algn="ctr">
              <a:buClr>
                <a:srgbClr val="A73737"/>
              </a:buClr>
              <a:buSzPct val="100000"/>
              <a:buFont typeface="Wingdings" charset="2"/>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900" dirty="0">
                <a:solidFill>
                  <a:srgbClr val="FFFFFF"/>
                </a:solidFill>
                <a:latin typeface="Comic Sans MS" pitchFamily="64" charset="0"/>
              </a:rPr>
              <a:t> </a:t>
            </a:r>
            <a:r>
              <a:rPr lang="es-ES" sz="1900" dirty="0">
                <a:solidFill>
                  <a:schemeClr val="tx1"/>
                </a:solidFill>
                <a:latin typeface="Comic Sans MS" pitchFamily="64" charset="0"/>
              </a:rPr>
              <a:t>Es necesario valorar los daños ambientales para adoptar las medidas necesarias para paliarlos</a:t>
            </a:r>
          </a:p>
          <a:p>
            <a:pPr algn="ctr">
              <a:buClr>
                <a:srgbClr val="A73737"/>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s-ES" sz="1900" dirty="0">
              <a:solidFill>
                <a:schemeClr val="tx1"/>
              </a:solidFill>
              <a:latin typeface="Comic Sans MS" pitchFamily="64" charset="0"/>
            </a:endParaRPr>
          </a:p>
          <a:p>
            <a:pPr algn="ctr">
              <a:buClr>
                <a:srgbClr val="A73737"/>
              </a:buClr>
              <a:buSzPct val="100000"/>
              <a:buFont typeface="Wingdings" charset="2"/>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900" dirty="0">
                <a:solidFill>
                  <a:schemeClr val="tx1"/>
                </a:solidFill>
                <a:latin typeface="Comic Sans MS" pitchFamily="64" charset="0"/>
              </a:rPr>
              <a:t> Anticiparse a los problemas, informar a la población y adoptar las medidas precisas para prevenir los impactos</a:t>
            </a:r>
          </a:p>
        </p:txBody>
      </p:sp>
      <p:sp>
        <p:nvSpPr>
          <p:cNvPr id="37893" name="AutoShape 5">
            <a:extLst>
              <a:ext uri="{FF2B5EF4-FFF2-40B4-BE49-F238E27FC236}">
                <a16:creationId xmlns:a16="http://schemas.microsoft.com/office/drawing/2014/main" id="{1203953C-6019-4E1B-88F7-DE9481BC539A}"/>
              </a:ext>
            </a:extLst>
          </p:cNvPr>
          <p:cNvSpPr>
            <a:spLocks noChangeArrowheads="1"/>
          </p:cNvSpPr>
          <p:nvPr/>
        </p:nvSpPr>
        <p:spPr bwMode="auto">
          <a:xfrm>
            <a:off x="7180476" y="1330908"/>
            <a:ext cx="4133986" cy="4510222"/>
          </a:xfrm>
          <a:prstGeom prst="roundRect">
            <a:avLst>
              <a:gd name="adj" fmla="val 16667"/>
            </a:avLst>
          </a:prstGeom>
          <a:solidFill>
            <a:srgbClr val="D1E495"/>
          </a:solidFill>
          <a:ln w="38100">
            <a:solidFill>
              <a:srgbClr val="527700"/>
            </a:solidFill>
            <a:headEnd/>
            <a:tailEnd/>
          </a:ln>
        </p:spPr>
        <p:style>
          <a:lnRef idx="1">
            <a:schemeClr val="accent2"/>
          </a:lnRef>
          <a:fillRef idx="2">
            <a:schemeClr val="accent2"/>
          </a:fillRef>
          <a:effectRef idx="1">
            <a:schemeClr val="accent2"/>
          </a:effectRef>
          <a:fontRef idx="minor">
            <a:schemeClr val="dk1"/>
          </a:fontRef>
        </p:style>
        <p:txBody>
          <a:bodyPr lIns="67500" tIns="35100" rIns="67500" bIns="35100"/>
          <a:lstStyle/>
          <a:p>
            <a:pPr algn="ctr">
              <a:buClr>
                <a:srgbClr val="A73737"/>
              </a:buClr>
              <a:buSzPct val="100000"/>
              <a:buFont typeface="Wingdings" charset="2"/>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900" dirty="0">
                <a:solidFill>
                  <a:schemeClr val="tx1"/>
                </a:solidFill>
                <a:latin typeface="Comic Sans MS" pitchFamily="64" charset="0"/>
              </a:rPr>
              <a:t> Indicador ambiental es una variable o estimación ambiental que aporta información sobre el estado o la evolución de un problema ambiental concreto </a:t>
            </a:r>
          </a:p>
          <a:p>
            <a:pPr algn="ctr">
              <a:buClr>
                <a:srgbClr val="A73737"/>
              </a:buClr>
              <a:buSzPct val="100000"/>
              <a:buFont typeface="Wingdings" charset="2"/>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s-ES" sz="1900" dirty="0">
              <a:solidFill>
                <a:schemeClr val="tx1"/>
              </a:solidFill>
              <a:latin typeface="Comic Sans MS" pitchFamily="64" charset="0"/>
            </a:endParaRPr>
          </a:p>
          <a:p>
            <a:pPr algn="ctr">
              <a:spcBef>
                <a:spcPts val="422"/>
              </a:spcBef>
              <a:buClr>
                <a:srgbClr val="A73737"/>
              </a:buClr>
              <a:buSzPct val="100000"/>
              <a:buFont typeface="Wingdings" charset="2"/>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900" dirty="0">
                <a:solidFill>
                  <a:schemeClr val="tx1"/>
                </a:solidFill>
                <a:latin typeface="Comic Sans MS" pitchFamily="64" charset="0"/>
              </a:rPr>
              <a:t> Puede ser utilizado en el proceso de la toma de decisiones para adoptar el tipo de medidas más adecuadas para minimizar o paliar el impacto ambiental</a:t>
            </a:r>
          </a:p>
        </p:txBody>
      </p:sp>
      <p:sp>
        <p:nvSpPr>
          <p:cNvPr id="37894" name="AutoShape 6">
            <a:extLst>
              <a:ext uri="{FF2B5EF4-FFF2-40B4-BE49-F238E27FC236}">
                <a16:creationId xmlns:a16="http://schemas.microsoft.com/office/drawing/2014/main" id="{4C07C8AC-FE9C-4481-8D95-29575EFAFF8A}"/>
              </a:ext>
            </a:extLst>
          </p:cNvPr>
          <p:cNvSpPr>
            <a:spLocks noChangeArrowheads="1"/>
          </p:cNvSpPr>
          <p:nvPr/>
        </p:nvSpPr>
        <p:spPr bwMode="auto">
          <a:xfrm>
            <a:off x="4580194" y="4167109"/>
            <a:ext cx="2728120" cy="2213495"/>
          </a:xfrm>
          <a:prstGeom prst="cloudCallout">
            <a:avLst>
              <a:gd name="adj1" fmla="val 3032"/>
              <a:gd name="adj2" fmla="val -93801"/>
            </a:avLst>
          </a:prstGeom>
          <a:solidFill>
            <a:srgbClr val="D1E495"/>
          </a:solidFill>
          <a:ln w="38100">
            <a:solidFill>
              <a:srgbClr val="527700"/>
            </a:solidFill>
            <a:headEnd/>
            <a:tailEnd/>
          </a:ln>
        </p:spPr>
        <p:style>
          <a:lnRef idx="1">
            <a:schemeClr val="accent2"/>
          </a:lnRef>
          <a:fillRef idx="2">
            <a:schemeClr val="accent2"/>
          </a:fillRef>
          <a:effectRef idx="1">
            <a:schemeClr val="accent2"/>
          </a:effectRef>
          <a:fontRef idx="minor">
            <a:schemeClr val="dk1"/>
          </a:fontRef>
        </p:style>
        <p:txBody>
          <a:bodyPr lIns="67500" tIns="35100" rIns="67500" bIns="35100"/>
          <a:lstStyle/>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b="1" dirty="0">
                <a:solidFill>
                  <a:schemeClr val="tx1"/>
                </a:solidFill>
                <a:latin typeface="Comic Sans MS" pitchFamily="64" charset="0"/>
              </a:rPr>
              <a:t>Sostenibilidad</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s-ES" b="1" dirty="0">
              <a:solidFill>
                <a:schemeClr val="tx1"/>
              </a:solidFill>
              <a:latin typeface="Comic Sans MS" pitchFamily="64" charset="0"/>
            </a:endParaRPr>
          </a:p>
          <a:p>
            <a:pPr algn="ctr">
              <a:buClr>
                <a:srgbClr val="FFFFFF"/>
              </a:buClr>
              <a:buSzPct val="100000"/>
              <a:buFont typeface="Comic Sans MS" pitchFamily="6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chemeClr val="tx1"/>
                </a:solidFill>
                <a:latin typeface="Comic Sans MS" pitchFamily="64" charset="0"/>
              </a:rPr>
              <a:t> Ecológica</a:t>
            </a:r>
          </a:p>
          <a:p>
            <a:pPr algn="ctr">
              <a:buClr>
                <a:srgbClr val="FFFFFF"/>
              </a:buClr>
              <a:buSzPct val="100000"/>
              <a:buFont typeface="Comic Sans MS" pitchFamily="6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chemeClr val="tx1"/>
                </a:solidFill>
                <a:latin typeface="Comic Sans MS" pitchFamily="64" charset="0"/>
              </a:rPr>
              <a:t>Económica</a:t>
            </a:r>
          </a:p>
          <a:p>
            <a:pPr algn="ctr">
              <a:buClr>
                <a:srgbClr val="FFFFFF"/>
              </a:buClr>
              <a:buSzPct val="100000"/>
              <a:buFont typeface="Comic Sans MS" pitchFamily="6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chemeClr val="tx1"/>
                </a:solidFill>
                <a:latin typeface="Comic Sans MS" pitchFamily="64" charset="0"/>
              </a:rPr>
              <a:t>Social</a:t>
            </a:r>
          </a:p>
        </p:txBody>
      </p:sp>
      <p:sp>
        <p:nvSpPr>
          <p:cNvPr id="49159" name="Line 7">
            <a:extLst>
              <a:ext uri="{FF2B5EF4-FFF2-40B4-BE49-F238E27FC236}">
                <a16:creationId xmlns:a16="http://schemas.microsoft.com/office/drawing/2014/main" id="{B22D900F-2DF3-4187-9E6B-FA4EE1A7BBD9}"/>
              </a:ext>
            </a:extLst>
          </p:cNvPr>
          <p:cNvSpPr>
            <a:spLocks noChangeShapeType="1"/>
          </p:cNvSpPr>
          <p:nvPr/>
        </p:nvSpPr>
        <p:spPr bwMode="auto">
          <a:xfrm>
            <a:off x="4745831" y="3087213"/>
            <a:ext cx="2376488" cy="1191"/>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37896" name="Line 8">
            <a:extLst>
              <a:ext uri="{FF2B5EF4-FFF2-40B4-BE49-F238E27FC236}">
                <a16:creationId xmlns:a16="http://schemas.microsoft.com/office/drawing/2014/main" id="{C11A51DD-BEB9-417C-8613-FFF7DDA6B1F2}"/>
              </a:ext>
            </a:extLst>
          </p:cNvPr>
          <p:cNvSpPr>
            <a:spLocks noChangeShapeType="1"/>
          </p:cNvSpPr>
          <p:nvPr/>
        </p:nvSpPr>
        <p:spPr bwMode="auto">
          <a:xfrm>
            <a:off x="6042424" y="3087212"/>
            <a:ext cx="1190" cy="323850"/>
          </a:xfrm>
          <a:prstGeom prst="line">
            <a:avLst/>
          </a:prstGeom>
          <a:noFill/>
          <a:ln w="3816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8" name="Rectangle 3">
            <a:extLst>
              <a:ext uri="{FF2B5EF4-FFF2-40B4-BE49-F238E27FC236}">
                <a16:creationId xmlns:a16="http://schemas.microsoft.com/office/drawing/2014/main" id="{2F4D10C3-4051-4B75-B3BD-13A51D100B72}"/>
              </a:ext>
            </a:extLst>
          </p:cNvPr>
          <p:cNvSpPr>
            <a:spLocks noChangeArrowheads="1"/>
          </p:cNvSpPr>
          <p:nvPr/>
        </p:nvSpPr>
        <p:spPr bwMode="auto">
          <a:xfrm>
            <a:off x="1788451" y="285751"/>
            <a:ext cx="8517599" cy="757727"/>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dirty="0"/>
          </a:p>
        </p:txBody>
      </p:sp>
    </p:spTree>
    <p:extLst>
      <p:ext uri="{BB962C8B-B14F-4D97-AF65-F5344CB8AC3E}">
        <p14:creationId xmlns:p14="http://schemas.microsoft.com/office/powerpoint/2010/main" val="33049328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37896"/>
                                        </p:tgtEl>
                                        <p:attrNameLst>
                                          <p:attrName>style.visibility</p:attrName>
                                        </p:attrNameLst>
                                      </p:cBhvr>
                                      <p:to>
                                        <p:strVal val="visible"/>
                                      </p:to>
                                    </p:set>
                                  </p:childTnLst>
                                </p:cTn>
                              </p:par>
                              <p:par>
                                <p:cTn id="7" presetID="53" presetClass="entr" fill="hold" nodeType="withEffect">
                                  <p:stCondLst>
                                    <p:cond delay="0"/>
                                  </p:stCondLst>
                                  <p:iterate type="lt">
                                    <p:tmPct val="0"/>
                                  </p:iterate>
                                  <p:childTnLst>
                                    <p:set>
                                      <p:cBhvr additive="repl">
                                        <p:cTn id="8" dur="1" fill="hold">
                                          <p:stCondLst>
                                            <p:cond delay="0"/>
                                          </p:stCondLst>
                                        </p:cTn>
                                        <p:tgtEl>
                                          <p:spTgt spid="37894">
                                            <p:txEl>
                                              <p:pRg st="0" end="0"/>
                                            </p:txEl>
                                          </p:spTgt>
                                        </p:tgtEl>
                                        <p:attrNameLst>
                                          <p:attrName>style.visibility</p:attrName>
                                        </p:attrNameLst>
                                      </p:cBhvr>
                                      <p:to>
                                        <p:strVal val="visible"/>
                                      </p:to>
                                    </p:set>
                                    <p:anim calcmode="lin" valueType="num">
                                      <p:cBhvr additive="repl">
                                        <p:cTn id="9" dur="1000" fill="hold"/>
                                        <p:tgtEl>
                                          <p:spTgt spid="37894">
                                            <p:txEl>
                                              <p:pRg st="0" end="0"/>
                                            </p:txEl>
                                          </p:spTgt>
                                        </p:tgtEl>
                                        <p:attrNameLst>
                                          <p:attrName>ppt_w</p:attrName>
                                        </p:attrNameLst>
                                      </p:cBhvr>
                                      <p:tavLst>
                                        <p:tav tm="100000">
                                          <p:val>
                                            <p:fltVal val="0"/>
                                          </p:val>
                                        </p:tav>
                                        <p:tav>
                                          <p:val>
                                            <p:strVal val="#ppt_w"/>
                                          </p:val>
                                        </p:tav>
                                      </p:tavLst>
                                    </p:anim>
                                    <p:anim calcmode="lin" valueType="num">
                                      <p:cBhvr additive="repl">
                                        <p:cTn id="10" dur="1000" fill="hold"/>
                                        <p:tgtEl>
                                          <p:spTgt spid="37894">
                                            <p:txEl>
                                              <p:pRg st="0" end="0"/>
                                            </p:txEl>
                                          </p:spTgt>
                                        </p:tgtEl>
                                        <p:attrNameLst>
                                          <p:attrName>ppt_h</p:attrName>
                                        </p:attrNameLst>
                                      </p:cBhvr>
                                      <p:tavLst>
                                        <p:tav tm="100000">
                                          <p:val>
                                            <p:fltVal val="0"/>
                                          </p:val>
                                        </p:tav>
                                        <p:tav>
                                          <p:val>
                                            <p:strVal val="#ppt_h"/>
                                          </p:val>
                                        </p:tav>
                                      </p:tavLst>
                                    </p:anim>
                                    <p:animEffect transition="in" filter="fade">
                                      <p:cBhvr additive="repl">
                                        <p:cTn id="11" dur="1000"/>
                                        <p:tgtEl>
                                          <p:spTgt spid="3789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fill="hold" nodeType="clickEffect">
                                  <p:stCondLst>
                                    <p:cond delay="0"/>
                                  </p:stCondLst>
                                  <p:iterate type="lt">
                                    <p:tmPct val="50000"/>
                                  </p:iterate>
                                  <p:childTnLst>
                                    <p:set>
                                      <p:cBhvr additive="repl">
                                        <p:cTn id="15" dur="1" fill="hold">
                                          <p:stCondLst>
                                            <p:cond delay="0"/>
                                          </p:stCondLst>
                                        </p:cTn>
                                        <p:tgtEl>
                                          <p:spTgt spid="37894">
                                            <p:txEl>
                                              <p:pRg st="0" end="0"/>
                                            </p:txEl>
                                          </p:spTgt>
                                        </p:tgtEl>
                                        <p:attrNameLst>
                                          <p:attrName>style.visibility</p:attrName>
                                        </p:attrNameLst>
                                      </p:cBhvr>
                                      <p:to>
                                        <p:strVal val="visible"/>
                                      </p:to>
                                    </p:set>
                                    <p:anim calcmode="discrete" valueType="clr">
                                      <p:cBhvr additive="repl">
                                        <p:cTn id="16" dur="80" fill="hold"/>
                                        <p:tgtEl>
                                          <p:spTgt spid="37894">
                                            <p:txEl>
                                              <p:pRg st="0" end="0"/>
                                            </p:txEl>
                                          </p:spTgt>
                                        </p:tgtEl>
                                        <p:attrNameLst>
                                          <p:attrName>style.color</p:attrName>
                                        </p:attrNameLst>
                                      </p:cBhvr>
                                      <p:tavLst>
                                        <p:tav tm="50000">
                                          <p:val>
                                            <p:strVal val="rgb(91,-123,94)"/>
                                          </p:val>
                                        </p:tav>
                                        <p:tav>
                                          <p:val>
                                            <p:strVal val="rgb(94,-56,-18)"/>
                                          </p:val>
                                        </p:tav>
                                      </p:tavLst>
                                    </p:anim>
                                    <p:anim calcmode="discrete" valueType="clr">
                                      <p:cBhvr additive="repl">
                                        <p:cTn id="17" dur="80" fill="hold"/>
                                        <p:tgtEl>
                                          <p:spTgt spid="37894">
                                            <p:txEl>
                                              <p:pRg st="0" end="0"/>
                                            </p:txEl>
                                          </p:spTgt>
                                        </p:tgtEl>
                                        <p:attrNameLst>
                                          <p:attrName>fillColor</p:attrName>
                                        </p:attrNameLst>
                                      </p:cBhvr>
                                      <p:tavLst>
                                        <p:tav tm="50000">
                                          <p:val>
                                            <p:strVal val="rgb(91,-123,94)"/>
                                          </p:val>
                                        </p:tav>
                                        <p:tav>
                                          <p:val>
                                            <p:strVal val="rgb(94,-56,-18)"/>
                                          </p:val>
                                        </p:tav>
                                      </p:tavLst>
                                    </p:anim>
                                    <p:set>
                                      <p:cBhvr additive="repl">
                                        <p:cTn id="18" dur="80" fill="hold"/>
                                        <p:tgtEl>
                                          <p:spTgt spid="3789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Rectangle 24">
            <a:extLst>
              <a:ext uri="{FF2B5EF4-FFF2-40B4-BE49-F238E27FC236}">
                <a16:creationId xmlns:a16="http://schemas.microsoft.com/office/drawing/2014/main" id="{8D56B28A-B7CA-4ABF-8AFF-BC2B3036CC9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6634" name="Rectangle 25">
            <a:extLst>
              <a:ext uri="{FF2B5EF4-FFF2-40B4-BE49-F238E27FC236}">
                <a16:creationId xmlns:a16="http://schemas.microsoft.com/office/drawing/2014/main" id="{FEC021A2-6B94-4A34-BD03-9A284C09ED4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6635" name="Rectangle 26">
            <a:extLst>
              <a:ext uri="{FF2B5EF4-FFF2-40B4-BE49-F238E27FC236}">
                <a16:creationId xmlns:a16="http://schemas.microsoft.com/office/drawing/2014/main" id="{F3CB16E4-8947-4BBC-84C0-97189130F37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6636" name="Rectangle 19">
            <a:extLst>
              <a:ext uri="{FF2B5EF4-FFF2-40B4-BE49-F238E27FC236}">
                <a16:creationId xmlns:a16="http://schemas.microsoft.com/office/drawing/2014/main" id="{4ED38F8A-B514-4A1C-BCA5-6E2AC32A5935}"/>
              </a:ext>
            </a:extLst>
          </p:cNvPr>
          <p:cNvSpPr>
            <a:spLocks noChangeArrowheads="1"/>
          </p:cNvSpPr>
          <p:nvPr/>
        </p:nvSpPr>
        <p:spPr bwMode="auto">
          <a:xfrm>
            <a:off x="850605" y="1222636"/>
            <a:ext cx="10717618" cy="428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lnSpc>
                <a:spcPts val="3000"/>
              </a:lnSpc>
            </a:pPr>
            <a:r>
              <a:rPr lang="es-AR" altLang="es-ES" sz="2200" dirty="0"/>
              <a:t>	Un sistema sostenible es un sistema renovable que sobrevive por algún tiempo especificado (no infinito). </a:t>
            </a:r>
          </a:p>
          <a:p>
            <a:pPr algn="just">
              <a:lnSpc>
                <a:spcPts val="3000"/>
              </a:lnSpc>
            </a:pPr>
            <a:endParaRPr lang="es-AR" altLang="es-ES" sz="2200" dirty="0"/>
          </a:p>
          <a:p>
            <a:pPr algn="just">
              <a:lnSpc>
                <a:spcPts val="3000"/>
              </a:lnSpc>
            </a:pPr>
            <a:r>
              <a:rPr lang="es-AR" altLang="es-ES" sz="2200" dirty="0"/>
              <a:t>	Biológicamente, significa que se evita la extinción de los recursos y económicamente significa que los usuarios de los recursos evitan disrupciones y el colapso del sistema. </a:t>
            </a:r>
          </a:p>
          <a:p>
            <a:pPr algn="just">
              <a:lnSpc>
                <a:spcPts val="3000"/>
              </a:lnSpc>
            </a:pPr>
            <a:endParaRPr lang="es-AR" altLang="es-ES" sz="2200" dirty="0"/>
          </a:p>
          <a:p>
            <a:pPr algn="just">
              <a:lnSpc>
                <a:spcPts val="3000"/>
              </a:lnSpc>
            </a:pPr>
            <a:r>
              <a:rPr lang="es-AR" altLang="es-ES" sz="2200" dirty="0"/>
              <a:t>	La sostenibilidad expresada en estos términos regularmente se conoce como sostenibilidad fuerte ya que aboga porque se debería sostener la estructura y características de los sistemas ecológicos de la tierra, las funciones de soporte de la vida o el acervo de capital natural. </a:t>
            </a:r>
            <a:endParaRPr lang="es-AR" altLang="en-US" sz="2200" dirty="0"/>
          </a:p>
        </p:txBody>
      </p:sp>
      <p:sp>
        <p:nvSpPr>
          <p:cNvPr id="26637" name="Rectangle 3">
            <a:extLst>
              <a:ext uri="{FF2B5EF4-FFF2-40B4-BE49-F238E27FC236}">
                <a16:creationId xmlns:a16="http://schemas.microsoft.com/office/drawing/2014/main" id="{C915C585-43A4-47D8-B9EC-E518FE34BD2F}"/>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09A9CB5D-62C0-4023-AE60-710DFA438EA0}"/>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7" name="Rectangle 24">
            <a:extLst>
              <a:ext uri="{FF2B5EF4-FFF2-40B4-BE49-F238E27FC236}">
                <a16:creationId xmlns:a16="http://schemas.microsoft.com/office/drawing/2014/main" id="{1043F2DE-0BCB-4BE0-9C95-29DCC0527A01}"/>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7658" name="Rectangle 25">
            <a:extLst>
              <a:ext uri="{FF2B5EF4-FFF2-40B4-BE49-F238E27FC236}">
                <a16:creationId xmlns:a16="http://schemas.microsoft.com/office/drawing/2014/main" id="{7EDFD880-3571-42CE-A2E8-1604430AC121}"/>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7659" name="Rectangle 26">
            <a:extLst>
              <a:ext uri="{FF2B5EF4-FFF2-40B4-BE49-F238E27FC236}">
                <a16:creationId xmlns:a16="http://schemas.microsoft.com/office/drawing/2014/main" id="{85AB1E0F-FDDA-477F-989B-49BF01B6CBF7}"/>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7660" name="Rectangle 19">
            <a:extLst>
              <a:ext uri="{FF2B5EF4-FFF2-40B4-BE49-F238E27FC236}">
                <a16:creationId xmlns:a16="http://schemas.microsoft.com/office/drawing/2014/main" id="{10C04C62-DF7C-4E15-8936-F4C26C777516}"/>
              </a:ext>
            </a:extLst>
          </p:cNvPr>
          <p:cNvSpPr>
            <a:spLocks noChangeArrowheads="1"/>
          </p:cNvSpPr>
          <p:nvPr/>
        </p:nvSpPr>
        <p:spPr bwMode="auto">
          <a:xfrm>
            <a:off x="281354" y="1094558"/>
            <a:ext cx="11037373" cy="351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lnSpc>
                <a:spcPts val="3000"/>
              </a:lnSpc>
            </a:pPr>
            <a:r>
              <a:rPr lang="es-AR" altLang="es-ES" sz="2200" dirty="0"/>
              <a:t>	Además para el desarrollo humano sostenible se necesita conservar las oportunidades de las generaciones futuras para llevar vidas valiosas. </a:t>
            </a:r>
          </a:p>
          <a:p>
            <a:pPr algn="just">
              <a:lnSpc>
                <a:spcPts val="3000"/>
              </a:lnSpc>
            </a:pPr>
            <a:endParaRPr lang="es-AR" altLang="es-ES" sz="2200" dirty="0"/>
          </a:p>
          <a:p>
            <a:pPr algn="just">
              <a:lnSpc>
                <a:spcPts val="3000"/>
              </a:lnSpc>
            </a:pPr>
            <a:r>
              <a:rPr lang="es-AR" altLang="es-ES" sz="2200" dirty="0"/>
              <a:t>	Sostenibilidad fuerte (Economía ecológica) </a:t>
            </a:r>
          </a:p>
          <a:p>
            <a:pPr algn="just">
              <a:lnSpc>
                <a:spcPts val="3000"/>
              </a:lnSpc>
            </a:pPr>
            <a:r>
              <a:rPr lang="es-AR" altLang="es-ES" sz="2200" dirty="0"/>
              <a:t>	Este enfoque aboga porque debería sostenerse la estructura y características de los sistemas ecológicos de la tierra, las funciones de soporte de la vida o el acervo de capital natural. </a:t>
            </a:r>
          </a:p>
          <a:p>
            <a:pPr algn="just">
              <a:lnSpc>
                <a:spcPts val="3000"/>
              </a:lnSpc>
            </a:pPr>
            <a:r>
              <a:rPr lang="es-AR" altLang="es-ES" sz="2200" dirty="0"/>
              <a:t>	Esta sostenibilidad ecológica se representa a través de los conceptos de estabilidad y resiliencia.</a:t>
            </a:r>
          </a:p>
        </p:txBody>
      </p:sp>
      <p:sp>
        <p:nvSpPr>
          <p:cNvPr id="27661" name="Rectangle 3">
            <a:extLst>
              <a:ext uri="{FF2B5EF4-FFF2-40B4-BE49-F238E27FC236}">
                <a16:creationId xmlns:a16="http://schemas.microsoft.com/office/drawing/2014/main" id="{04D67B5F-B8E5-4753-8566-D5A91D91D19D}"/>
              </a:ext>
            </a:extLst>
          </p:cNvPr>
          <p:cNvSpPr>
            <a:spLocks noChangeArrowheads="1"/>
          </p:cNvSpPr>
          <p:nvPr/>
        </p:nvSpPr>
        <p:spPr bwMode="auto">
          <a:xfrm>
            <a:off x="1809750" y="187277"/>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641C5C2A-CA1A-499B-9F42-B2B1E88A1B03}"/>
              </a:ext>
            </a:extLst>
          </p:cNvPr>
          <p:cNvSpPr txBox="1">
            <a:spLocks noChangeArrowheads="1"/>
          </p:cNvSpPr>
          <p:nvPr/>
        </p:nvSpPr>
        <p:spPr bwMode="auto">
          <a:xfrm>
            <a:off x="2208214" y="277104"/>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5122" name="Picture 2" descr="Resultado de imagen de estabilidad">
            <a:extLst>
              <a:ext uri="{FF2B5EF4-FFF2-40B4-BE49-F238E27FC236}">
                <a16:creationId xmlns:a16="http://schemas.microsoft.com/office/drawing/2014/main" id="{99D2BDE8-1275-48C6-938B-758AA45C1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5439" y="5184401"/>
            <a:ext cx="2441221" cy="13743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de resiliencia">
            <a:extLst>
              <a:ext uri="{FF2B5EF4-FFF2-40B4-BE49-F238E27FC236}">
                <a16:creationId xmlns:a16="http://schemas.microsoft.com/office/drawing/2014/main" id="{D8C84ED6-AA12-444B-B3E2-BEEC33019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8000" y="5170926"/>
            <a:ext cx="2045250" cy="138784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de economia ecologia">
            <a:extLst>
              <a:ext uri="{FF2B5EF4-FFF2-40B4-BE49-F238E27FC236}">
                <a16:creationId xmlns:a16="http://schemas.microsoft.com/office/drawing/2014/main" id="{31F33C75-FB55-4C50-B13B-5DC0F6A4E8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30" t="15541" r="12496"/>
          <a:stretch/>
        </p:blipFill>
        <p:spPr bwMode="auto">
          <a:xfrm>
            <a:off x="1616366" y="5203540"/>
            <a:ext cx="2339164" cy="13360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7C4DAC5A-0242-4378-A970-1F4555C08AF7}"/>
              </a:ext>
            </a:extLst>
          </p:cNvPr>
          <p:cNvSpPr/>
          <p:nvPr/>
        </p:nvSpPr>
        <p:spPr>
          <a:xfrm>
            <a:off x="1524001" y="1339702"/>
            <a:ext cx="8893175" cy="5419874"/>
          </a:xfrm>
          <a:prstGeom prst="roundRect">
            <a:avLst/>
          </a:prstGeom>
          <a:solidFill>
            <a:srgbClr val="D1E49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681" name="Rectangle 24">
            <a:extLst>
              <a:ext uri="{FF2B5EF4-FFF2-40B4-BE49-F238E27FC236}">
                <a16:creationId xmlns:a16="http://schemas.microsoft.com/office/drawing/2014/main" id="{286AFB92-2554-4574-8864-D9AAB6A2E7E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28684" name="Rectangle 19">
            <a:extLst>
              <a:ext uri="{FF2B5EF4-FFF2-40B4-BE49-F238E27FC236}">
                <a16:creationId xmlns:a16="http://schemas.microsoft.com/office/drawing/2014/main" id="{AF9CDA31-76B1-4E9D-8F70-3C94387DEAD6}"/>
              </a:ext>
            </a:extLst>
          </p:cNvPr>
          <p:cNvSpPr>
            <a:spLocks noChangeArrowheads="1"/>
          </p:cNvSpPr>
          <p:nvPr/>
        </p:nvSpPr>
        <p:spPr bwMode="auto">
          <a:xfrm>
            <a:off x="1809751" y="896939"/>
            <a:ext cx="8607425" cy="581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solidFill>
                  <a:srgbClr val="FFC000"/>
                </a:solidFill>
              </a:rPr>
              <a:t>Sostenibilidad fuerte (Economía ecológica)</a:t>
            </a:r>
          </a:p>
          <a:p>
            <a:pPr>
              <a:lnSpc>
                <a:spcPts val="3000"/>
              </a:lnSpc>
            </a:pPr>
            <a:endParaRPr lang="es-AR" altLang="es-ES" sz="2400" dirty="0">
              <a:solidFill>
                <a:srgbClr val="FFC000"/>
              </a:solidFill>
            </a:endParaRPr>
          </a:p>
          <a:p>
            <a:pPr>
              <a:lnSpc>
                <a:spcPts val="3000"/>
              </a:lnSpc>
            </a:pPr>
            <a:r>
              <a:rPr lang="es-AR" altLang="es-ES" sz="1900" b="1" dirty="0"/>
              <a:t>Conceptos de estabilidad </a:t>
            </a:r>
          </a:p>
          <a:p>
            <a:pPr>
              <a:lnSpc>
                <a:spcPts val="3000"/>
              </a:lnSpc>
            </a:pPr>
            <a:r>
              <a:rPr lang="es-AR" altLang="es-ES" sz="1900" dirty="0"/>
              <a:t>Se refiere a la capacidad de las poblaciones de especies para retornar al equilibrio después de una perturbación, y</a:t>
            </a:r>
          </a:p>
          <a:p>
            <a:pPr>
              <a:lnSpc>
                <a:spcPts val="3000"/>
              </a:lnSpc>
            </a:pPr>
            <a:r>
              <a:rPr lang="es-AR" altLang="es-ES" sz="1900" b="1" dirty="0"/>
              <a:t>Concepto de resiliencia</a:t>
            </a:r>
          </a:p>
          <a:p>
            <a:pPr>
              <a:lnSpc>
                <a:spcPts val="3000"/>
              </a:lnSpc>
            </a:pPr>
            <a:r>
              <a:rPr lang="es-AR" altLang="es-ES" sz="1900" dirty="0"/>
              <a:t>Mide la propensión del ecosistema para retornar a su estructura principal después de una perturbación. </a:t>
            </a:r>
          </a:p>
          <a:p>
            <a:pPr>
              <a:lnSpc>
                <a:spcPts val="3000"/>
              </a:lnSpc>
            </a:pPr>
            <a:endParaRPr lang="es-AR" altLang="es-ES" sz="1900" dirty="0"/>
          </a:p>
          <a:p>
            <a:pPr>
              <a:lnSpc>
                <a:spcPts val="3000"/>
              </a:lnSpc>
            </a:pPr>
            <a:r>
              <a:rPr lang="es-AR" altLang="es-ES" sz="1900" dirty="0"/>
              <a:t>La principal perturbación de los ecosistemas son los impactos de las actividades humanas y el argumento para lograr la sostenibilidad es evitar los impactos que reducen estas dos propiedades de los sistemas ecológicos</a:t>
            </a:r>
            <a:r>
              <a:rPr lang="es-AR" altLang="es-ES" sz="1900" dirty="0">
                <a:solidFill>
                  <a:schemeClr val="bg1"/>
                </a:solidFill>
              </a:rPr>
              <a:t>. </a:t>
            </a:r>
            <a:r>
              <a:rPr lang="es-AR" altLang="es-ES" sz="1900" dirty="0">
                <a:solidFill>
                  <a:srgbClr val="FFC000"/>
                </a:solidFill>
              </a:rPr>
              <a:t>Este enfoque reduce el papel del sistema humano a la generación de impactos sobre los ecosistemas y no profundiza sobre aspectos sociales del desarrollo sostenible</a:t>
            </a:r>
            <a:r>
              <a:rPr lang="es-AR" altLang="es-ES" sz="1900" dirty="0"/>
              <a:t>.</a:t>
            </a:r>
          </a:p>
        </p:txBody>
      </p:sp>
      <p:sp>
        <p:nvSpPr>
          <p:cNvPr id="28685" name="Rectangle 3">
            <a:extLst>
              <a:ext uri="{FF2B5EF4-FFF2-40B4-BE49-F238E27FC236}">
                <a16:creationId xmlns:a16="http://schemas.microsoft.com/office/drawing/2014/main" id="{9C1D32E2-91C0-4AD4-AB1F-8F2248E51877}"/>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C0999C4A-F084-4EE3-8010-AE9A68277496}"/>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0" name="Rectangle 3">
            <a:extLst>
              <a:ext uri="{FF2B5EF4-FFF2-40B4-BE49-F238E27FC236}">
                <a16:creationId xmlns:a16="http://schemas.microsoft.com/office/drawing/2014/main" id="{FE3A3D04-B5FB-43F2-8EEE-978013691E59}"/>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EABEEF3A-BF81-4895-A98E-C3EBC6497BEA}"/>
              </a:ext>
            </a:extLst>
          </p:cNvPr>
          <p:cNvSpPr txBox="1">
            <a:spLocks noChangeArrowheads="1"/>
          </p:cNvSpPr>
          <p:nvPr/>
        </p:nvSpPr>
        <p:spPr bwMode="auto">
          <a:xfrm>
            <a:off x="1809751" y="333376"/>
            <a:ext cx="8607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Cómo diseñar Indicadores de Desarrollo Sostenible</a:t>
            </a:r>
          </a:p>
        </p:txBody>
      </p:sp>
      <p:sp>
        <p:nvSpPr>
          <p:cNvPr id="53262" name="1 Rectángulo">
            <a:extLst>
              <a:ext uri="{FF2B5EF4-FFF2-40B4-BE49-F238E27FC236}">
                <a16:creationId xmlns:a16="http://schemas.microsoft.com/office/drawing/2014/main" id="{4EE75950-451F-4C86-B6C0-F9F20BD85EE5}"/>
              </a:ext>
            </a:extLst>
          </p:cNvPr>
          <p:cNvSpPr>
            <a:spLocks noChangeArrowheads="1"/>
          </p:cNvSpPr>
          <p:nvPr/>
        </p:nvSpPr>
        <p:spPr bwMode="auto">
          <a:xfrm>
            <a:off x="788763" y="1409100"/>
            <a:ext cx="10649399"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20000"/>
              </a:spcBef>
            </a:pPr>
            <a:r>
              <a:rPr lang="es-AR" altLang="es-ES" sz="2100" dirty="0"/>
              <a:t>La toma de decisiones en el ámbito de las políticas públicas resulta complejo, conflictivo, crítico y con implicaciones sustanciales. </a:t>
            </a:r>
          </a:p>
          <a:p>
            <a:pPr algn="ctr" eaLnBrk="1" hangingPunct="1">
              <a:spcBef>
                <a:spcPct val="20000"/>
              </a:spcBef>
            </a:pPr>
            <a:r>
              <a:rPr lang="es-AR" altLang="es-ES" sz="2100" dirty="0"/>
              <a:t>La información y el conocimiento son más importante y vital que en otros ámbitos más estrechos o limitados en donde se toman decisiones. </a:t>
            </a:r>
          </a:p>
          <a:p>
            <a:pPr algn="ctr" eaLnBrk="1" hangingPunct="1">
              <a:spcBef>
                <a:spcPct val="20000"/>
              </a:spcBef>
            </a:pPr>
            <a:r>
              <a:rPr lang="es-AR" altLang="es-ES" sz="2100" dirty="0"/>
              <a:t>Es en este punto que se hacen necesarios los Indicadores Ambientales. </a:t>
            </a:r>
          </a:p>
          <a:p>
            <a:pPr algn="ctr" eaLnBrk="1" hangingPunct="1">
              <a:spcBef>
                <a:spcPct val="20000"/>
              </a:spcBef>
            </a:pPr>
            <a:endParaRPr lang="es-AR" altLang="es-ES" sz="2100" dirty="0"/>
          </a:p>
          <a:p>
            <a:pPr algn="ctr" eaLnBrk="1" hangingPunct="1">
              <a:spcBef>
                <a:spcPct val="20000"/>
              </a:spcBef>
            </a:pPr>
            <a:r>
              <a:rPr lang="es-AR" altLang="es-ES" sz="2100" dirty="0"/>
              <a:t>No todo dato o informe constituye un insumo válido en el proceso de objetivación de las decisiones. </a:t>
            </a:r>
          </a:p>
          <a:p>
            <a:pPr algn="ctr" eaLnBrk="1" hangingPunct="1">
              <a:spcBef>
                <a:spcPct val="20000"/>
              </a:spcBef>
            </a:pPr>
            <a:r>
              <a:rPr lang="es-AR" altLang="es-ES" sz="2100" dirty="0"/>
              <a:t>Contar con un solo dato aislado o de dudosa procedencia es casi tan inconducente como no tener información del todo. </a:t>
            </a:r>
          </a:p>
        </p:txBody>
      </p:sp>
      <p:pic>
        <p:nvPicPr>
          <p:cNvPr id="9218" name="Picture 2" descr="Resultado de imagen de jorge el curioso binoculares">
            <a:extLst>
              <a:ext uri="{FF2B5EF4-FFF2-40B4-BE49-F238E27FC236}">
                <a16:creationId xmlns:a16="http://schemas.microsoft.com/office/drawing/2014/main" id="{36918446-2953-4DD2-8723-E79C6B24C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5473" y="5056252"/>
            <a:ext cx="2445931" cy="12229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4" name="Rectangle 3">
            <a:extLst>
              <a:ext uri="{FF2B5EF4-FFF2-40B4-BE49-F238E27FC236}">
                <a16:creationId xmlns:a16="http://schemas.microsoft.com/office/drawing/2014/main" id="{F068694C-6CDE-451D-9A70-FA37E8D87563}"/>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B58678ED-F32F-485F-BDA0-5EDA81D63368}"/>
              </a:ext>
            </a:extLst>
          </p:cNvPr>
          <p:cNvSpPr txBox="1">
            <a:spLocks noChangeArrowheads="1"/>
          </p:cNvSpPr>
          <p:nvPr/>
        </p:nvSpPr>
        <p:spPr bwMode="auto">
          <a:xfrm>
            <a:off x="1809751" y="333376"/>
            <a:ext cx="8607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Cómo diseñar Indicadores de Desarrollo Sostenible</a:t>
            </a:r>
          </a:p>
        </p:txBody>
      </p:sp>
      <p:sp>
        <p:nvSpPr>
          <p:cNvPr id="48142" name="1 Rectángulo">
            <a:extLst>
              <a:ext uri="{FF2B5EF4-FFF2-40B4-BE49-F238E27FC236}">
                <a16:creationId xmlns:a16="http://schemas.microsoft.com/office/drawing/2014/main" id="{CF20A3D6-0F51-4447-8538-F6955BBF6B26}"/>
              </a:ext>
            </a:extLst>
          </p:cNvPr>
          <p:cNvSpPr>
            <a:spLocks noChangeArrowheads="1"/>
          </p:cNvSpPr>
          <p:nvPr/>
        </p:nvSpPr>
        <p:spPr bwMode="auto">
          <a:xfrm>
            <a:off x="1635125" y="1071564"/>
            <a:ext cx="8782051" cy="530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20000"/>
              </a:spcBef>
              <a:defRPr/>
            </a:pPr>
            <a:endParaRPr lang="es-AR" sz="2200" dirty="0"/>
          </a:p>
          <a:p>
            <a:pPr algn="ctr" eaLnBrk="1" hangingPunct="1">
              <a:spcBef>
                <a:spcPct val="20000"/>
              </a:spcBef>
              <a:defRPr/>
            </a:pPr>
            <a:r>
              <a:rPr lang="es-AR" sz="2200" dirty="0">
                <a:latin typeface="Verdana" panose="020B0604030504040204" pitchFamily="34" charset="0"/>
                <a:ea typeface="Verdana" panose="020B0604030504040204" pitchFamily="34" charset="0"/>
              </a:rPr>
              <a:t>Las características básicas que definen la calidad de la información, para que sea útil dentro de un proceso de decisión son:</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Confiabilidad </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Precisión </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Relevancia, idoneidad y pertinencia </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Integralidad </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Actualización </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Contextualización </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Organización y jerarquización </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Presentación (claridad y atractivo) </a:t>
            </a:r>
          </a:p>
          <a:p>
            <a:pPr marL="457200" indent="-457200">
              <a:spcBef>
                <a:spcPct val="20000"/>
              </a:spcBef>
              <a:buFontTx/>
              <a:buAutoNum type="arabicPeriod"/>
              <a:defRPr/>
            </a:pPr>
            <a:r>
              <a:rPr lang="es-AR" sz="2200" dirty="0">
                <a:latin typeface="Verdana" panose="020B0604030504040204" pitchFamily="34" charset="0"/>
                <a:ea typeface="Verdana" panose="020B0604030504040204" pitchFamily="34" charset="0"/>
              </a:rPr>
              <a:t>Adecuación a demanda de usuarios.  </a:t>
            </a:r>
            <a:endParaRPr lang="es-ES_tradnl" altLang="es-ES" sz="2200" dirty="0">
              <a:latin typeface="Verdana" panose="020B0604030504040204" pitchFamily="34" charset="0"/>
              <a:ea typeface="Verdana" panose="020B0604030504040204" pitchFamily="34" charset="0"/>
            </a:endParaRPr>
          </a:p>
        </p:txBody>
      </p:sp>
      <p:pic>
        <p:nvPicPr>
          <p:cNvPr id="54287" name="Picture 2">
            <a:extLst>
              <a:ext uri="{FF2B5EF4-FFF2-40B4-BE49-F238E27FC236}">
                <a16:creationId xmlns:a16="http://schemas.microsoft.com/office/drawing/2014/main" id="{A120FE88-E9B6-46AB-8B10-6841671A6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314" y="2276475"/>
            <a:ext cx="2217737"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Rectangle 24">
            <a:extLst>
              <a:ext uri="{FF2B5EF4-FFF2-40B4-BE49-F238E27FC236}">
                <a16:creationId xmlns:a16="http://schemas.microsoft.com/office/drawing/2014/main" id="{6DD4D822-69F7-4928-B5C2-11378B7CD7E5}"/>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5308" name="Rectangle 3">
            <a:extLst>
              <a:ext uri="{FF2B5EF4-FFF2-40B4-BE49-F238E27FC236}">
                <a16:creationId xmlns:a16="http://schemas.microsoft.com/office/drawing/2014/main" id="{FB82D3E8-117D-4B00-8A42-40441FE01C9A}"/>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CA006BC3-3A30-4848-A18C-5B9AC3318688}"/>
              </a:ext>
            </a:extLst>
          </p:cNvPr>
          <p:cNvSpPr txBox="1">
            <a:spLocks noChangeArrowheads="1"/>
          </p:cNvSpPr>
          <p:nvPr/>
        </p:nvSpPr>
        <p:spPr bwMode="auto">
          <a:xfrm>
            <a:off x="1809751" y="333376"/>
            <a:ext cx="8607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Cómo diseñar Indicadores de Desarrollo Sostenible</a:t>
            </a:r>
          </a:p>
        </p:txBody>
      </p:sp>
      <p:sp>
        <p:nvSpPr>
          <p:cNvPr id="55310" name="1 Rectángulo">
            <a:extLst>
              <a:ext uri="{FF2B5EF4-FFF2-40B4-BE49-F238E27FC236}">
                <a16:creationId xmlns:a16="http://schemas.microsoft.com/office/drawing/2014/main" id="{C779B1C5-E489-4E4A-8EAE-C0FBF8678C43}"/>
              </a:ext>
            </a:extLst>
          </p:cNvPr>
          <p:cNvSpPr>
            <a:spLocks noChangeArrowheads="1"/>
          </p:cNvSpPr>
          <p:nvPr/>
        </p:nvSpPr>
        <p:spPr bwMode="auto">
          <a:xfrm>
            <a:off x="1774826" y="1052513"/>
            <a:ext cx="8531225" cy="377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20000"/>
              </a:spcBef>
            </a:pPr>
            <a:endParaRPr lang="es-AR" altLang="es-ES" sz="2100" dirty="0"/>
          </a:p>
          <a:p>
            <a:pPr algn="ctr" eaLnBrk="1" hangingPunct="1">
              <a:spcBef>
                <a:spcPct val="20000"/>
              </a:spcBef>
            </a:pPr>
            <a:r>
              <a:rPr lang="es-AR" altLang="es-ES" sz="2100" dirty="0"/>
              <a:t>Las estadísticas básicas ambientales se refieren a series estadísticas producidas sobre las principales dinámicas ambientales en el territorio y el tiempo:</a:t>
            </a:r>
          </a:p>
          <a:p>
            <a:pPr algn="ctr" eaLnBrk="1" hangingPunct="1">
              <a:spcBef>
                <a:spcPct val="20000"/>
              </a:spcBef>
            </a:pPr>
            <a:r>
              <a:rPr lang="es-AR" altLang="es-ES" sz="2100" dirty="0"/>
              <a:t>agua, aire, clima, biota (biodiversidad),</a:t>
            </a:r>
          </a:p>
          <a:p>
            <a:pPr algn="ctr" eaLnBrk="1" hangingPunct="1">
              <a:spcBef>
                <a:spcPct val="20000"/>
              </a:spcBef>
            </a:pPr>
            <a:r>
              <a:rPr lang="es-AR" altLang="es-ES" sz="2100" dirty="0"/>
              <a:t> suelo, uso del suelo, </a:t>
            </a:r>
          </a:p>
          <a:p>
            <a:pPr algn="ctr" eaLnBrk="1" hangingPunct="1">
              <a:spcBef>
                <a:spcPct val="20000"/>
              </a:spcBef>
            </a:pPr>
            <a:r>
              <a:rPr lang="es-AR" altLang="es-ES" sz="2100" dirty="0"/>
              <a:t>bosques, </a:t>
            </a:r>
          </a:p>
          <a:p>
            <a:pPr algn="ctr" eaLnBrk="1" hangingPunct="1">
              <a:spcBef>
                <a:spcPct val="20000"/>
              </a:spcBef>
            </a:pPr>
            <a:r>
              <a:rPr lang="es-AR" altLang="es-ES" sz="2100" dirty="0"/>
              <a:t>borde costero, ecosistemas marinos, </a:t>
            </a:r>
          </a:p>
          <a:p>
            <a:pPr algn="ctr" eaLnBrk="1" hangingPunct="1">
              <a:spcBef>
                <a:spcPct val="20000"/>
              </a:spcBef>
            </a:pPr>
            <a:r>
              <a:rPr lang="es-AR" altLang="es-ES" sz="2100" dirty="0"/>
              <a:t>contaminación (medios), residuos sólidos,</a:t>
            </a:r>
          </a:p>
          <a:p>
            <a:pPr algn="ctr" eaLnBrk="1" hangingPunct="1">
              <a:spcBef>
                <a:spcPct val="20000"/>
              </a:spcBef>
            </a:pPr>
            <a:r>
              <a:rPr lang="es-AR" altLang="es-ES" sz="2100" dirty="0"/>
              <a:t> acceso agua y saneamiento, etc. </a:t>
            </a:r>
            <a:endParaRPr lang="es-ES_tradnl" altLang="es-ES" sz="2100" dirty="0">
              <a:latin typeface="Arial" panose="020B0604020202020204" pitchFamily="34" charset="0"/>
            </a:endParaRPr>
          </a:p>
        </p:txBody>
      </p:sp>
      <p:pic>
        <p:nvPicPr>
          <p:cNvPr id="4098" name="Picture 2" descr="Resultado de imagen de agua">
            <a:extLst>
              <a:ext uri="{FF2B5EF4-FFF2-40B4-BE49-F238E27FC236}">
                <a16:creationId xmlns:a16="http://schemas.microsoft.com/office/drawing/2014/main" id="{220486BF-B998-44B3-AA93-7F3C0F9E49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6" r="9280"/>
          <a:stretch/>
        </p:blipFill>
        <p:spPr bwMode="auto">
          <a:xfrm>
            <a:off x="136045" y="3159185"/>
            <a:ext cx="1987805" cy="13044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de aire">
            <a:extLst>
              <a:ext uri="{FF2B5EF4-FFF2-40B4-BE49-F238E27FC236}">
                <a16:creationId xmlns:a16="http://schemas.microsoft.com/office/drawing/2014/main" id="{950346D3-7F8B-427F-881F-C7B1057C9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593" y="5190320"/>
            <a:ext cx="3005470" cy="150273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de clima">
            <a:extLst>
              <a:ext uri="{FF2B5EF4-FFF2-40B4-BE49-F238E27FC236}">
                <a16:creationId xmlns:a16="http://schemas.microsoft.com/office/drawing/2014/main" id="{4A07B772-69A5-4E61-AA0C-C07A1F5C77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7092" y="2917973"/>
            <a:ext cx="2381693" cy="16870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n de bosques">
            <a:extLst>
              <a:ext uri="{FF2B5EF4-FFF2-40B4-BE49-F238E27FC236}">
                <a16:creationId xmlns:a16="http://schemas.microsoft.com/office/drawing/2014/main" id="{301E69E1-EEFB-4DCD-91E2-F77FFDE139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0005" y="1066433"/>
            <a:ext cx="1774826" cy="118321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n de biodiversidad">
            <a:extLst>
              <a:ext uri="{FF2B5EF4-FFF2-40B4-BE49-F238E27FC236}">
                <a16:creationId xmlns:a16="http://schemas.microsoft.com/office/drawing/2014/main" id="{C03B6405-76FC-4C3A-83E7-EE2C42F294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8216" y="5266120"/>
            <a:ext cx="2163806" cy="144112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sultado de imagen de ecosistemas marinos">
            <a:extLst>
              <a:ext uri="{FF2B5EF4-FFF2-40B4-BE49-F238E27FC236}">
                <a16:creationId xmlns:a16="http://schemas.microsoft.com/office/drawing/2014/main" id="{2264A0D9-F60A-4728-BDD6-E011B07344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995" y="5255578"/>
            <a:ext cx="2753428" cy="143747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esultado de imagen de residuos">
            <a:extLst>
              <a:ext uri="{FF2B5EF4-FFF2-40B4-BE49-F238E27FC236}">
                <a16:creationId xmlns:a16="http://schemas.microsoft.com/office/drawing/2014/main" id="{760639F8-7D02-4414-B05D-18257C7F41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046" y="1390308"/>
            <a:ext cx="1987805" cy="11832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Resultado de imagen de sostenibilidad en el tiempo">
            <a:extLst>
              <a:ext uri="{FF2B5EF4-FFF2-40B4-BE49-F238E27FC236}">
                <a16:creationId xmlns:a16="http://schemas.microsoft.com/office/drawing/2014/main" id="{CBCCE0E0-FE2C-4B33-80E9-EB34CAA35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633" y="5371745"/>
            <a:ext cx="2764464" cy="1333854"/>
          </a:xfrm>
          <a:prstGeom prst="rect">
            <a:avLst/>
          </a:prstGeom>
          <a:noFill/>
          <a:extLst>
            <a:ext uri="{909E8E84-426E-40DD-AFC4-6F175D3DCCD1}">
              <a14:hiddenFill xmlns:a14="http://schemas.microsoft.com/office/drawing/2010/main">
                <a:solidFill>
                  <a:srgbClr val="FFFFFF"/>
                </a:solidFill>
              </a14:hiddenFill>
            </a:ext>
          </a:extLst>
        </p:spPr>
      </p:pic>
      <p:sp>
        <p:nvSpPr>
          <p:cNvPr id="56326" name="Rectangle 20">
            <a:extLst>
              <a:ext uri="{FF2B5EF4-FFF2-40B4-BE49-F238E27FC236}">
                <a16:creationId xmlns:a16="http://schemas.microsoft.com/office/drawing/2014/main" id="{AD95394A-0EA6-48C5-9E8F-DB8AF2B5189B}"/>
              </a:ext>
            </a:extLst>
          </p:cNvPr>
          <p:cNvSpPr>
            <a:spLocks noChangeArrowheads="1"/>
          </p:cNvSpPr>
          <p:nvPr/>
        </p:nvSpPr>
        <p:spPr bwMode="auto">
          <a:xfrm>
            <a:off x="1524000" y="152401"/>
            <a:ext cx="9144000" cy="36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6329" name="Rectangle 24">
            <a:extLst>
              <a:ext uri="{FF2B5EF4-FFF2-40B4-BE49-F238E27FC236}">
                <a16:creationId xmlns:a16="http://schemas.microsoft.com/office/drawing/2014/main" id="{AF43A53E-1E67-48EE-89F3-85049BFEAC7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6330" name="Rectangle 25">
            <a:extLst>
              <a:ext uri="{FF2B5EF4-FFF2-40B4-BE49-F238E27FC236}">
                <a16:creationId xmlns:a16="http://schemas.microsoft.com/office/drawing/2014/main" id="{4B43248A-7518-46FC-9A5E-DB357212972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6331" name="Rectangle 26">
            <a:extLst>
              <a:ext uri="{FF2B5EF4-FFF2-40B4-BE49-F238E27FC236}">
                <a16:creationId xmlns:a16="http://schemas.microsoft.com/office/drawing/2014/main" id="{62EC0E85-DEA9-4073-BDB5-E86D918018CE}"/>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6332" name="Rectangle 3">
            <a:extLst>
              <a:ext uri="{FF2B5EF4-FFF2-40B4-BE49-F238E27FC236}">
                <a16:creationId xmlns:a16="http://schemas.microsoft.com/office/drawing/2014/main" id="{9F708D40-C9B7-44E0-9B0F-9B41EA6AB1DB}"/>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EB53E517-9FBB-4287-881A-30B610DC320C}"/>
              </a:ext>
            </a:extLst>
          </p:cNvPr>
          <p:cNvSpPr txBox="1">
            <a:spLocks noChangeArrowheads="1"/>
          </p:cNvSpPr>
          <p:nvPr/>
        </p:nvSpPr>
        <p:spPr bwMode="auto">
          <a:xfrm>
            <a:off x="1809751" y="333376"/>
            <a:ext cx="8607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Cómo diseñar Indicadores de Desarrollo Sostenible</a:t>
            </a:r>
          </a:p>
        </p:txBody>
      </p:sp>
      <p:sp>
        <p:nvSpPr>
          <p:cNvPr id="56334" name="1 Rectángulo">
            <a:extLst>
              <a:ext uri="{FF2B5EF4-FFF2-40B4-BE49-F238E27FC236}">
                <a16:creationId xmlns:a16="http://schemas.microsoft.com/office/drawing/2014/main" id="{458703A3-05B3-451C-B0C3-E5243FFBE73C}"/>
              </a:ext>
            </a:extLst>
          </p:cNvPr>
          <p:cNvSpPr>
            <a:spLocks noChangeArrowheads="1"/>
          </p:cNvSpPr>
          <p:nvPr/>
        </p:nvSpPr>
        <p:spPr bwMode="auto">
          <a:xfrm>
            <a:off x="1885951" y="1284927"/>
            <a:ext cx="85312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20000"/>
              </a:spcBef>
            </a:pPr>
            <a:r>
              <a:rPr lang="es-AR" altLang="es-ES" sz="2200" dirty="0"/>
              <a:t>La elaboración de IA, requiere de la construcción y sostenimiento en el tiempo, y de un sistema integrado en forma de flujo continuo de información que se alimente, actualice y retroalimente el proceso en el tiempo. </a:t>
            </a:r>
          </a:p>
          <a:p>
            <a:pPr algn="ctr" eaLnBrk="1" hangingPunct="1">
              <a:spcBef>
                <a:spcPct val="20000"/>
              </a:spcBef>
            </a:pPr>
            <a:endParaRPr lang="es-AR" altLang="es-ES" sz="2200" dirty="0"/>
          </a:p>
          <a:p>
            <a:pPr algn="ctr" eaLnBrk="1" hangingPunct="1">
              <a:spcBef>
                <a:spcPct val="20000"/>
              </a:spcBef>
            </a:pPr>
            <a:r>
              <a:rPr lang="es-AR" altLang="es-ES" sz="2200" dirty="0"/>
              <a:t>Se entiende Estadística Ambiental (División de Estadística de CEPAL) como un ámbito de desarrollo estadístico que comprende los siguientes productos:</a:t>
            </a:r>
          </a:p>
          <a:p>
            <a:pPr eaLnBrk="1" hangingPunct="1">
              <a:spcBef>
                <a:spcPct val="20000"/>
              </a:spcBef>
            </a:pPr>
            <a:r>
              <a:rPr lang="es-AR" altLang="es-ES" sz="2200" dirty="0"/>
              <a:t> • Series de estadística ambientales básicas </a:t>
            </a:r>
          </a:p>
          <a:p>
            <a:pPr eaLnBrk="1" hangingPunct="1">
              <a:spcBef>
                <a:spcPct val="20000"/>
              </a:spcBef>
            </a:pPr>
            <a:r>
              <a:rPr lang="es-AR" altLang="es-ES" sz="2200" dirty="0"/>
              <a:t>• Indicadores ambientales y de desarrollo sostenible</a:t>
            </a:r>
          </a:p>
          <a:p>
            <a:pPr eaLnBrk="1" hangingPunct="1">
              <a:spcBef>
                <a:spcPct val="20000"/>
              </a:spcBef>
            </a:pPr>
            <a:r>
              <a:rPr lang="es-AR" altLang="es-ES" sz="2200" dirty="0"/>
              <a:t> • Cuentas económico ambientales integradas</a:t>
            </a:r>
            <a:endParaRPr lang="es-ES_tradnl" altLang="es-ES" sz="2200" dirty="0">
              <a:latin typeface="Arial" panose="020B0604020202020204" pitchFamily="34" charset="0"/>
            </a:endParaRPr>
          </a:p>
        </p:txBody>
      </p:sp>
      <p:pic>
        <p:nvPicPr>
          <p:cNvPr id="10244" name="Picture 4" descr="Resultado de imagen de estadistica ambiental">
            <a:extLst>
              <a:ext uri="{FF2B5EF4-FFF2-40B4-BE49-F238E27FC236}">
                <a16:creationId xmlns:a16="http://schemas.microsoft.com/office/drawing/2014/main" id="{70792D8F-0FB4-4A0F-8C81-24E39A8EA3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47" r="20353"/>
          <a:stretch/>
        </p:blipFill>
        <p:spPr bwMode="auto">
          <a:xfrm>
            <a:off x="171486" y="3993052"/>
            <a:ext cx="1626783" cy="132907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esultado de imagen de retroalimentacion">
            <a:extLst>
              <a:ext uri="{FF2B5EF4-FFF2-40B4-BE49-F238E27FC236}">
                <a16:creationId xmlns:a16="http://schemas.microsoft.com/office/drawing/2014/main" id="{D0CC7B11-A494-4B08-8063-8C55379E1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08" y="5557700"/>
            <a:ext cx="1802141" cy="11610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6" name="Rectangle 3">
            <a:extLst>
              <a:ext uri="{FF2B5EF4-FFF2-40B4-BE49-F238E27FC236}">
                <a16:creationId xmlns:a16="http://schemas.microsoft.com/office/drawing/2014/main" id="{C90BE099-35A6-4949-A338-D22938F10382}"/>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710A5E83-CF97-4022-A847-32A6DBBF1454}"/>
              </a:ext>
            </a:extLst>
          </p:cNvPr>
          <p:cNvSpPr txBox="1">
            <a:spLocks noChangeArrowheads="1"/>
          </p:cNvSpPr>
          <p:nvPr/>
        </p:nvSpPr>
        <p:spPr bwMode="auto">
          <a:xfrm>
            <a:off x="1787526" y="279948"/>
            <a:ext cx="8607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Cómo diseñar Indicadores de Desarrollo Sostenible</a:t>
            </a:r>
          </a:p>
        </p:txBody>
      </p:sp>
      <p:pic>
        <p:nvPicPr>
          <p:cNvPr id="57358" name="Picture 3">
            <a:extLst>
              <a:ext uri="{FF2B5EF4-FFF2-40B4-BE49-F238E27FC236}">
                <a16:creationId xmlns:a16="http://schemas.microsoft.com/office/drawing/2014/main" id="{A2F9B7F5-8127-4CA0-B0AF-51332E922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65673"/>
            <a:ext cx="8524875" cy="560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0" name="Rectangle 3">
            <a:extLst>
              <a:ext uri="{FF2B5EF4-FFF2-40B4-BE49-F238E27FC236}">
                <a16:creationId xmlns:a16="http://schemas.microsoft.com/office/drawing/2014/main" id="{8DE0C6F9-3A6F-4891-99E3-4AFD55D3069D}"/>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19597872-9564-491F-9582-FAFED4283C56}"/>
              </a:ext>
            </a:extLst>
          </p:cNvPr>
          <p:cNvSpPr txBox="1">
            <a:spLocks noChangeArrowheads="1"/>
          </p:cNvSpPr>
          <p:nvPr/>
        </p:nvSpPr>
        <p:spPr bwMode="auto">
          <a:xfrm>
            <a:off x="1809751" y="333376"/>
            <a:ext cx="8607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Cómo diseñar Indicadores de Desarrollo Sostenible</a:t>
            </a:r>
          </a:p>
        </p:txBody>
      </p:sp>
      <p:pic>
        <p:nvPicPr>
          <p:cNvPr id="58382" name="Picture 2">
            <a:extLst>
              <a:ext uri="{FF2B5EF4-FFF2-40B4-BE49-F238E27FC236}">
                <a16:creationId xmlns:a16="http://schemas.microsoft.com/office/drawing/2014/main" id="{D30BAD41-6C8F-49AF-BFCA-F0781FE22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558" y="1052514"/>
            <a:ext cx="806450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descr="Resultado de imagen de asomandose minions">
            <a:extLst>
              <a:ext uri="{FF2B5EF4-FFF2-40B4-BE49-F238E27FC236}">
                <a16:creationId xmlns:a16="http://schemas.microsoft.com/office/drawing/2014/main" id="{64EC1955-B223-48CA-A55B-6C93DE6983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28" t="32222" r="20398" b="36609"/>
          <a:stretch/>
        </p:blipFill>
        <p:spPr bwMode="auto">
          <a:xfrm>
            <a:off x="10025757" y="5603905"/>
            <a:ext cx="2063693"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7" name="Straight Connector 86">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9" name="Rectangle 8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1" name="Rectangle 9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2" name="Text Box 30">
            <a:extLst>
              <a:ext uri="{FF2B5EF4-FFF2-40B4-BE49-F238E27FC236}">
                <a16:creationId xmlns:a16="http://schemas.microsoft.com/office/drawing/2014/main" id="{5B1D6A4A-7C0C-4404-8BEA-B6B6422B6926}"/>
              </a:ext>
            </a:extLst>
          </p:cNvPr>
          <p:cNvSpPr txBox="1">
            <a:spLocks noChangeArrowheads="1"/>
          </p:cNvSpPr>
          <p:nvPr/>
        </p:nvSpPr>
        <p:spPr bwMode="auto">
          <a:xfrm>
            <a:off x="5181601" y="634946"/>
            <a:ext cx="636814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4400">
              <a:lnSpc>
                <a:spcPct val="85000"/>
              </a:lnSpc>
              <a:spcBef>
                <a:spcPct val="0"/>
              </a:spcBef>
              <a:spcAft>
                <a:spcPts val="600"/>
              </a:spcAft>
              <a:defRPr/>
            </a:pPr>
            <a:r>
              <a:rPr lang="en-US" altLang="en-US" sz="4800" spc="-50">
                <a:solidFill>
                  <a:schemeClr val="tx1">
                    <a:lumMod val="75000"/>
                    <a:lumOff val="25000"/>
                  </a:schemeClr>
                </a:solidFill>
                <a:latin typeface="+mj-lt"/>
                <a:ea typeface="+mj-ea"/>
                <a:cs typeface="+mj-cs"/>
              </a:rPr>
              <a:t>Indicadores de Desarrollo Sostenible</a:t>
            </a:r>
          </a:p>
        </p:txBody>
      </p:sp>
      <p:pic>
        <p:nvPicPr>
          <p:cNvPr id="29710" name="Picture 29709" descr="Vista de gran angular de las reglas sobre un fondo blanco">
            <a:extLst>
              <a:ext uri="{FF2B5EF4-FFF2-40B4-BE49-F238E27FC236}">
                <a16:creationId xmlns:a16="http://schemas.microsoft.com/office/drawing/2014/main" id="{DC8E51BD-C6E5-195D-65E0-7D7F74B392F1}"/>
              </a:ext>
            </a:extLst>
          </p:cNvPr>
          <p:cNvPicPr>
            <a:picLocks noChangeAspect="1"/>
          </p:cNvPicPr>
          <p:nvPr/>
        </p:nvPicPr>
        <p:blipFill rotWithShape="1">
          <a:blip r:embed="rId4"/>
          <a:srcRect l="21554" r="33225" b="1"/>
          <a:stretch/>
        </p:blipFill>
        <p:spPr>
          <a:xfrm>
            <a:off x="20" y="-12128"/>
            <a:ext cx="4654276" cy="6870127"/>
          </a:xfrm>
          <a:prstGeom prst="rect">
            <a:avLst/>
          </a:prstGeom>
        </p:spPr>
      </p:pic>
      <p:cxnSp>
        <p:nvCxnSpPr>
          <p:cNvPr id="93" name="Straight Connector 9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9708" name="Rectangle 19">
            <a:extLst>
              <a:ext uri="{FF2B5EF4-FFF2-40B4-BE49-F238E27FC236}">
                <a16:creationId xmlns:a16="http://schemas.microsoft.com/office/drawing/2014/main" id="{BC1BD0C1-7107-4BDB-9975-B43B9E28CD03}"/>
              </a:ext>
            </a:extLst>
          </p:cNvPr>
          <p:cNvSpPr>
            <a:spLocks noChangeArrowheads="1"/>
          </p:cNvSpPr>
          <p:nvPr/>
        </p:nvSpPr>
        <p:spPr bwMode="auto">
          <a:xfrm>
            <a:off x="5181601" y="2198914"/>
            <a:ext cx="636814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4400">
              <a:lnSpc>
                <a:spcPct val="90000"/>
              </a:lnSpc>
              <a:spcAft>
                <a:spcPts val="600"/>
              </a:spcAft>
              <a:buClr>
                <a:schemeClr val="accent1"/>
              </a:buClr>
              <a:buFont typeface="Calibri" panose="020F0502020204030204" pitchFamily="34" charset="0"/>
            </a:pPr>
            <a:r>
              <a:rPr lang="en-US" altLang="es-ES" b="1">
                <a:solidFill>
                  <a:schemeClr val="tx1">
                    <a:lumMod val="75000"/>
                    <a:lumOff val="25000"/>
                  </a:schemeClr>
                </a:solidFill>
                <a:latin typeface="+mn-lt"/>
              </a:rPr>
              <a:t>La huella ecológica Wackernagel y Rees (1997) y Wackernagel et al. (1999)</a:t>
            </a:r>
          </a:p>
          <a:p>
            <a:pPr defTabSz="914400">
              <a:lnSpc>
                <a:spcPct val="90000"/>
              </a:lnSpc>
              <a:spcAft>
                <a:spcPts val="600"/>
              </a:spcAft>
              <a:buClr>
                <a:schemeClr val="accent1"/>
              </a:buClr>
              <a:buFont typeface="Calibri" panose="020F0502020204030204" pitchFamily="34" charset="0"/>
            </a:pPr>
            <a:r>
              <a:rPr lang="en-US" altLang="es-ES">
                <a:solidFill>
                  <a:schemeClr val="tx1">
                    <a:lumMod val="75000"/>
                    <a:lumOff val="25000"/>
                  </a:schemeClr>
                </a:solidFill>
                <a:latin typeface="+mn-lt"/>
              </a:rPr>
              <a:t>Este indicador representa el capital natural que demanda una economía y se determina calculando el consumo de recursos y los requerimientos de asimilación de residuos de una población humana definida en términos de área de tierra productiva correspondiente. </a:t>
            </a:r>
          </a:p>
          <a:p>
            <a:pPr defTabSz="914400">
              <a:lnSpc>
                <a:spcPct val="90000"/>
              </a:lnSpc>
              <a:spcAft>
                <a:spcPts val="600"/>
              </a:spcAft>
              <a:buClr>
                <a:schemeClr val="accent1"/>
              </a:buClr>
              <a:buFont typeface="Calibri" panose="020F0502020204030204" pitchFamily="34" charset="0"/>
            </a:pPr>
            <a:r>
              <a:rPr lang="en-US" altLang="es-ES">
                <a:solidFill>
                  <a:schemeClr val="tx1">
                    <a:lumMod val="75000"/>
                    <a:lumOff val="25000"/>
                  </a:schemeClr>
                </a:solidFill>
                <a:latin typeface="+mn-lt"/>
              </a:rPr>
              <a:t>Es decir, </a:t>
            </a:r>
            <a:r>
              <a:rPr lang="en-US" altLang="es-ES" b="1">
                <a:solidFill>
                  <a:schemeClr val="tx1">
                    <a:lumMod val="75000"/>
                    <a:lumOff val="25000"/>
                  </a:schemeClr>
                </a:solidFill>
                <a:latin typeface="+mn-lt"/>
              </a:rPr>
              <a:t>la huella ecológica mide la “carga” impuesta por una población sobre la naturaleza</a:t>
            </a:r>
            <a:r>
              <a:rPr lang="en-US" altLang="es-ES">
                <a:solidFill>
                  <a:schemeClr val="tx1">
                    <a:lumMod val="75000"/>
                    <a:lumOff val="25000"/>
                  </a:schemeClr>
                </a:solidFill>
                <a:latin typeface="+mn-lt"/>
              </a:rPr>
              <a:t> en términos del área de tierra requerida para mantener la actividad económica, así que el común denominador es hectáreas de tierra ecológicamente productiva y no unidades monetarias</a:t>
            </a:r>
            <a:endParaRPr lang="en-US" altLang="en-US">
              <a:solidFill>
                <a:schemeClr val="tx1">
                  <a:lumMod val="75000"/>
                  <a:lumOff val="25000"/>
                </a:schemeClr>
              </a:solidFill>
              <a:latin typeface="+mn-lt"/>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Rectangle 24">
            <a:extLst>
              <a:ext uri="{FF2B5EF4-FFF2-40B4-BE49-F238E27FC236}">
                <a16:creationId xmlns:a16="http://schemas.microsoft.com/office/drawing/2014/main" id="{D3B04973-F878-483A-8761-84630A34CFE2}"/>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9402" name="Rectangle 25">
            <a:extLst>
              <a:ext uri="{FF2B5EF4-FFF2-40B4-BE49-F238E27FC236}">
                <a16:creationId xmlns:a16="http://schemas.microsoft.com/office/drawing/2014/main" id="{99E1DB3D-3669-4EE7-B83D-27D8BC1DD962}"/>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9404" name="Rectangle 3">
            <a:extLst>
              <a:ext uri="{FF2B5EF4-FFF2-40B4-BE49-F238E27FC236}">
                <a16:creationId xmlns:a16="http://schemas.microsoft.com/office/drawing/2014/main" id="{ED34ABEA-6EB5-4553-8185-35605CE5A830}"/>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272F1EEC-2FCF-455E-AAC7-1B559C5C97EA}"/>
              </a:ext>
            </a:extLst>
          </p:cNvPr>
          <p:cNvSpPr txBox="1">
            <a:spLocks noChangeArrowheads="1"/>
          </p:cNvSpPr>
          <p:nvPr/>
        </p:nvSpPr>
        <p:spPr bwMode="auto">
          <a:xfrm>
            <a:off x="1809751" y="333375"/>
            <a:ext cx="86074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Indicadores Ambientales e Indicadores de Desarrollo Sostenible</a:t>
            </a:r>
          </a:p>
        </p:txBody>
      </p:sp>
      <p:sp>
        <p:nvSpPr>
          <p:cNvPr id="59406" name="1 Rectángulo">
            <a:extLst>
              <a:ext uri="{FF2B5EF4-FFF2-40B4-BE49-F238E27FC236}">
                <a16:creationId xmlns:a16="http://schemas.microsoft.com/office/drawing/2014/main" id="{F64A6332-D251-4D7D-B2E3-00E6EE0FC6FC}"/>
              </a:ext>
            </a:extLst>
          </p:cNvPr>
          <p:cNvSpPr>
            <a:spLocks noChangeArrowheads="1"/>
          </p:cNvSpPr>
          <p:nvPr/>
        </p:nvSpPr>
        <p:spPr bwMode="auto">
          <a:xfrm>
            <a:off x="797183" y="1564820"/>
            <a:ext cx="1063255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sz="2100" dirty="0"/>
              <a:t>Los indicadores ambientales corresponden a aquellos que se ocupan de describir y mostrar los estados y las principales dinámicas ambientales, es decir el estatus y la tendencia por ejemplo de: </a:t>
            </a:r>
          </a:p>
          <a:p>
            <a:endParaRPr lang="es-AR" altLang="es-ES" sz="2100" dirty="0"/>
          </a:p>
          <a:p>
            <a:pPr marL="342900" indent="-342900">
              <a:buFont typeface="Arial" panose="020B0604020202020204" pitchFamily="34" charset="0"/>
              <a:buChar char="•"/>
            </a:pPr>
            <a:r>
              <a:rPr lang="es-AR" altLang="es-ES" sz="2100" dirty="0"/>
              <a:t>La biota y biodiversidad</a:t>
            </a:r>
          </a:p>
          <a:p>
            <a:pPr marL="342900" indent="-342900">
              <a:buFont typeface="Arial" panose="020B0604020202020204" pitchFamily="34" charset="0"/>
              <a:buChar char="•"/>
            </a:pPr>
            <a:r>
              <a:rPr lang="es-AR" altLang="es-ES" sz="2100" dirty="0"/>
              <a:t>la cantidad y calidad de agua </a:t>
            </a:r>
          </a:p>
          <a:p>
            <a:pPr marL="342900" indent="-342900">
              <a:buFont typeface="Arial" panose="020B0604020202020204" pitchFamily="34" charset="0"/>
              <a:buChar char="•"/>
            </a:pPr>
            <a:r>
              <a:rPr lang="es-AR" altLang="es-ES" sz="2100" dirty="0"/>
              <a:t>la calidad del aire respirable</a:t>
            </a:r>
          </a:p>
          <a:p>
            <a:pPr marL="342900" indent="-342900">
              <a:buFont typeface="Arial" panose="020B0604020202020204" pitchFamily="34" charset="0"/>
              <a:buChar char="•"/>
            </a:pPr>
            <a:r>
              <a:rPr lang="es-AR" altLang="es-ES" sz="2100" dirty="0"/>
              <a:t>la carga contaminante y renovabilidad de la oferta energética</a:t>
            </a:r>
          </a:p>
          <a:p>
            <a:pPr marL="342900" indent="-342900">
              <a:buFont typeface="Arial" panose="020B0604020202020204" pitchFamily="34" charset="0"/>
              <a:buChar char="•"/>
            </a:pPr>
            <a:r>
              <a:rPr lang="es-AR" altLang="es-ES" sz="2100" dirty="0"/>
              <a:t>la disponibilidad y extracción de algunos recursos naturales (bosques, pesca, agricultura)</a:t>
            </a:r>
          </a:p>
          <a:p>
            <a:pPr marL="342900" indent="-342900">
              <a:buFont typeface="Arial" panose="020B0604020202020204" pitchFamily="34" charset="0"/>
              <a:buChar char="•"/>
            </a:pPr>
            <a:r>
              <a:rPr lang="es-AR" altLang="es-ES" sz="2100" dirty="0"/>
              <a:t>la contaminación urbana</a:t>
            </a:r>
          </a:p>
          <a:p>
            <a:pPr marL="342900" indent="-342900">
              <a:buFont typeface="Arial" panose="020B0604020202020204" pitchFamily="34" charset="0"/>
              <a:buChar char="•"/>
            </a:pPr>
            <a:r>
              <a:rPr lang="es-AR" altLang="es-ES" sz="2100" dirty="0"/>
              <a:t>la producción de desechos sólidos</a:t>
            </a:r>
          </a:p>
          <a:p>
            <a:pPr marL="342900" indent="-342900">
              <a:buFont typeface="Arial" panose="020B0604020202020204" pitchFamily="34" charset="0"/>
              <a:buChar char="•"/>
            </a:pPr>
            <a:r>
              <a:rPr lang="es-AR" altLang="es-ES" sz="2100" dirty="0"/>
              <a:t>el uso de agrotóxicos</a:t>
            </a:r>
          </a:p>
          <a:p>
            <a:pPr marL="342900" indent="-342900">
              <a:buFont typeface="Arial" panose="020B0604020202020204" pitchFamily="34" charset="0"/>
              <a:buChar char="•"/>
            </a:pPr>
            <a:r>
              <a:rPr lang="es-AR" altLang="es-ES" sz="2100" dirty="0"/>
              <a:t>la frecuencia e intensidad de los desastres naturales, etc. </a:t>
            </a:r>
            <a:endParaRPr lang="en-US" altLang="es-ES" sz="2100" dirty="0"/>
          </a:p>
        </p:txBody>
      </p:sp>
      <p:pic>
        <p:nvPicPr>
          <p:cNvPr id="20482" name="Picture 2" descr="Resultado de imagen de lorax cuida los arboles">
            <a:extLst>
              <a:ext uri="{FF2B5EF4-FFF2-40B4-BE49-F238E27FC236}">
                <a16:creationId xmlns:a16="http://schemas.microsoft.com/office/drawing/2014/main" id="{B4318CC1-2BEF-498C-A4E9-FDF669A95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0760" y="4720617"/>
            <a:ext cx="2196952" cy="123417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Resultado de imagen de lorax cuida los arboles">
            <a:extLst>
              <a:ext uri="{FF2B5EF4-FFF2-40B4-BE49-F238E27FC236}">
                <a16:creationId xmlns:a16="http://schemas.microsoft.com/office/drawing/2014/main" id="{9BCFF171-D4FF-4C4A-A3D5-C63578B33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8888" y="2638974"/>
            <a:ext cx="2288824" cy="12341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5" name="Rectangle 24">
            <a:extLst>
              <a:ext uri="{FF2B5EF4-FFF2-40B4-BE49-F238E27FC236}">
                <a16:creationId xmlns:a16="http://schemas.microsoft.com/office/drawing/2014/main" id="{69D03779-A8B4-45BB-BDD0-6609C92DEF4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0428" name="Rectangle 3">
            <a:extLst>
              <a:ext uri="{FF2B5EF4-FFF2-40B4-BE49-F238E27FC236}">
                <a16:creationId xmlns:a16="http://schemas.microsoft.com/office/drawing/2014/main" id="{9BF5CC91-C475-45BA-A567-3DEBC763AAF1}"/>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9F285120-7992-42BF-B23B-705273C00DB6}"/>
              </a:ext>
            </a:extLst>
          </p:cNvPr>
          <p:cNvSpPr txBox="1">
            <a:spLocks noChangeArrowheads="1"/>
          </p:cNvSpPr>
          <p:nvPr/>
        </p:nvSpPr>
        <p:spPr bwMode="auto">
          <a:xfrm>
            <a:off x="1809751" y="333375"/>
            <a:ext cx="86074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Indicadores Ambientales e Indicadores de Desarrollo Sostenible</a:t>
            </a:r>
          </a:p>
        </p:txBody>
      </p:sp>
      <p:sp>
        <p:nvSpPr>
          <p:cNvPr id="60430" name="1 Rectángulo">
            <a:extLst>
              <a:ext uri="{FF2B5EF4-FFF2-40B4-BE49-F238E27FC236}">
                <a16:creationId xmlns:a16="http://schemas.microsoft.com/office/drawing/2014/main" id="{157AF4E8-682B-4018-BDD3-6DC26684A07F}"/>
              </a:ext>
            </a:extLst>
          </p:cNvPr>
          <p:cNvSpPr>
            <a:spLocks noChangeArrowheads="1"/>
          </p:cNvSpPr>
          <p:nvPr/>
        </p:nvSpPr>
        <p:spPr bwMode="auto">
          <a:xfrm>
            <a:off x="1010092" y="1317625"/>
            <a:ext cx="1096216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sz="2000" dirty="0"/>
              <a:t>Los indicadores de desarrollo sostenible intentan mostrar las dinámicas económicas, sociales y ambientales y sus interrelaciones. </a:t>
            </a:r>
          </a:p>
          <a:p>
            <a:endParaRPr lang="es-AR" altLang="es-ES" sz="2000" dirty="0"/>
          </a:p>
          <a:p>
            <a:r>
              <a:rPr lang="es-AR" altLang="es-ES" sz="2000" dirty="0"/>
              <a:t>Hasta el momento la producción efectiva de indicadores de desarrollo sostenible en la región, ha consistido en construir conjuntos de indicadores que incorporan los principales indicadores provenientes de la economía, lo social y lo ambiental, sin integrar ni capturar adecuadamente sus interrelaciones.</a:t>
            </a:r>
          </a:p>
          <a:p>
            <a:endParaRPr lang="es-AR" altLang="es-ES" sz="2000" dirty="0"/>
          </a:p>
          <a:p>
            <a:r>
              <a:rPr lang="es-AR" altLang="es-ES" sz="2400" dirty="0"/>
              <a:t>Los indicadores de sostenibilidad </a:t>
            </a:r>
          </a:p>
          <a:p>
            <a:r>
              <a:rPr lang="es-AR" altLang="es-ES" sz="2400" dirty="0"/>
              <a:t>corresponden a un estadio superior, </a:t>
            </a:r>
          </a:p>
          <a:p>
            <a:r>
              <a:rPr lang="es-AR" altLang="es-ES" sz="2400" dirty="0"/>
              <a:t>que se puede ilustrar mediante la</a:t>
            </a:r>
          </a:p>
          <a:p>
            <a:r>
              <a:rPr lang="es-AR" altLang="es-ES" sz="2400" dirty="0"/>
              <a:t> analogía del conjunto intersección </a:t>
            </a:r>
          </a:p>
          <a:p>
            <a:r>
              <a:rPr lang="es-AR" altLang="es-ES" sz="2400" dirty="0"/>
              <a:t>entre indicadores económicos, </a:t>
            </a:r>
          </a:p>
          <a:p>
            <a:r>
              <a:rPr lang="es-AR" altLang="es-ES" sz="2400" dirty="0"/>
              <a:t>sociales y ambientales.</a:t>
            </a:r>
            <a:endParaRPr lang="en-US" altLang="es-ES" sz="2400" dirty="0"/>
          </a:p>
        </p:txBody>
      </p:sp>
      <p:pic>
        <p:nvPicPr>
          <p:cNvPr id="60431" name="Picture 2">
            <a:extLst>
              <a:ext uri="{FF2B5EF4-FFF2-40B4-BE49-F238E27FC236}">
                <a16:creationId xmlns:a16="http://schemas.microsoft.com/office/drawing/2014/main" id="{B08F7A45-8634-49F9-8AD4-12EA9A5A8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551" y="4264897"/>
            <a:ext cx="3384550"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9" name="Rectangle 24">
            <a:extLst>
              <a:ext uri="{FF2B5EF4-FFF2-40B4-BE49-F238E27FC236}">
                <a16:creationId xmlns:a16="http://schemas.microsoft.com/office/drawing/2014/main" id="{6B363E28-AEF4-4446-AE83-500FC2E216F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1450" name="Rectangle 25">
            <a:extLst>
              <a:ext uri="{FF2B5EF4-FFF2-40B4-BE49-F238E27FC236}">
                <a16:creationId xmlns:a16="http://schemas.microsoft.com/office/drawing/2014/main" id="{ED780DDA-209A-4B7A-AA78-3A7CE59EA27A}"/>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1451" name="Rectangle 26">
            <a:extLst>
              <a:ext uri="{FF2B5EF4-FFF2-40B4-BE49-F238E27FC236}">
                <a16:creationId xmlns:a16="http://schemas.microsoft.com/office/drawing/2014/main" id="{2F89BA17-A629-4CB1-83B9-FA9418B072F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1452" name="Rectangle 3">
            <a:extLst>
              <a:ext uri="{FF2B5EF4-FFF2-40B4-BE49-F238E27FC236}">
                <a16:creationId xmlns:a16="http://schemas.microsoft.com/office/drawing/2014/main" id="{F8318579-BD7B-468B-A63E-C5414AAE2363}"/>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D5A8C45F-EE3E-4766-89FA-EC51BDD2BA10}"/>
              </a:ext>
            </a:extLst>
          </p:cNvPr>
          <p:cNvSpPr txBox="1">
            <a:spLocks noChangeArrowheads="1"/>
          </p:cNvSpPr>
          <p:nvPr/>
        </p:nvSpPr>
        <p:spPr bwMode="auto">
          <a:xfrm>
            <a:off x="1809751" y="333375"/>
            <a:ext cx="86074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2900" dirty="0">
                <a:solidFill>
                  <a:srgbClr val="FFCC00"/>
                </a:solidFill>
                <a:latin typeface="Arial" panose="020B0604020202020204" pitchFamily="34" charset="0"/>
                <a:ea typeface="+mj-ea"/>
                <a:cs typeface="Arial" panose="020B0604020202020204" pitchFamily="34" charset="0"/>
              </a:rPr>
              <a:t>Indicadores Ambientales e Indicadores de Desarrollo Sostenible</a:t>
            </a:r>
          </a:p>
        </p:txBody>
      </p:sp>
      <p:pic>
        <p:nvPicPr>
          <p:cNvPr id="61454" name="Picture 2">
            <a:extLst>
              <a:ext uri="{FF2B5EF4-FFF2-40B4-BE49-F238E27FC236}">
                <a16:creationId xmlns:a16="http://schemas.microsoft.com/office/drawing/2014/main" id="{14A168C6-E508-4176-87C3-08BB2942A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1585914"/>
            <a:ext cx="80645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3" name="Rectangle 24">
            <a:extLst>
              <a:ext uri="{FF2B5EF4-FFF2-40B4-BE49-F238E27FC236}">
                <a16:creationId xmlns:a16="http://schemas.microsoft.com/office/drawing/2014/main" id="{008F1B6B-209D-4DB4-8E76-8307572B83AB}"/>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2474" name="Rectangle 25">
            <a:extLst>
              <a:ext uri="{FF2B5EF4-FFF2-40B4-BE49-F238E27FC236}">
                <a16:creationId xmlns:a16="http://schemas.microsoft.com/office/drawing/2014/main" id="{C1FF2F11-F089-48FB-9241-45C992FCFCD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2475" name="Rectangle 26">
            <a:extLst>
              <a:ext uri="{FF2B5EF4-FFF2-40B4-BE49-F238E27FC236}">
                <a16:creationId xmlns:a16="http://schemas.microsoft.com/office/drawing/2014/main" id="{2B1F05D6-0FCB-4128-B80F-CDAEF303A70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2476" name="Rectangle 3">
            <a:extLst>
              <a:ext uri="{FF2B5EF4-FFF2-40B4-BE49-F238E27FC236}">
                <a16:creationId xmlns:a16="http://schemas.microsoft.com/office/drawing/2014/main" id="{A27609FE-D46F-4EAD-B88C-035760BDF388}"/>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AA144C27-B9C2-418C-BDD7-7988043CCBA6}"/>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
        <p:nvSpPr>
          <p:cNvPr id="62478" name="1 Rectángulo">
            <a:extLst>
              <a:ext uri="{FF2B5EF4-FFF2-40B4-BE49-F238E27FC236}">
                <a16:creationId xmlns:a16="http://schemas.microsoft.com/office/drawing/2014/main" id="{5CD643E7-3E2E-47FA-8BE4-FBB90FFD3DC5}"/>
              </a:ext>
            </a:extLst>
          </p:cNvPr>
          <p:cNvSpPr>
            <a:spLocks noChangeArrowheads="1"/>
          </p:cNvSpPr>
          <p:nvPr/>
        </p:nvSpPr>
        <p:spPr bwMode="auto">
          <a:xfrm>
            <a:off x="1371600" y="1052514"/>
            <a:ext cx="9835116" cy="4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20000"/>
              </a:spcBef>
            </a:pPr>
            <a:r>
              <a:rPr lang="es-AR" altLang="es-ES" sz="2200" dirty="0"/>
              <a:t>Cada uno de los enfoques por separado es insuficiente para abordar de manera integral el desarrollo sostenible.</a:t>
            </a:r>
            <a:r>
              <a:rPr lang="es-ES_tradnl" altLang="es-ES" sz="2200" dirty="0">
                <a:latin typeface="Arial" panose="020B0604020202020204" pitchFamily="34" charset="0"/>
              </a:rPr>
              <a:t> </a:t>
            </a:r>
          </a:p>
          <a:p>
            <a:pPr algn="ctr" eaLnBrk="1" hangingPunct="1">
              <a:spcBef>
                <a:spcPct val="20000"/>
              </a:spcBef>
            </a:pPr>
            <a:endParaRPr lang="es-ES_tradnl" altLang="es-ES" sz="2200" dirty="0">
              <a:latin typeface="Arial" panose="020B0604020202020204" pitchFamily="34" charset="0"/>
            </a:endParaRPr>
          </a:p>
          <a:p>
            <a:pPr algn="ctr" eaLnBrk="1" hangingPunct="1">
              <a:spcBef>
                <a:spcPct val="20000"/>
              </a:spcBef>
            </a:pPr>
            <a:r>
              <a:rPr lang="es-AR" altLang="es-ES" sz="2200" i="1" dirty="0"/>
              <a:t>“Desarrollo Sostenible es el Proceso mediante el cual se satisfacen las necesidades económicas, sociales, de diversidad cultural y de un medio ambiente sano de la actual generación, sin poner en riesgo la satisfacción de las mismas a las generaciones futuras”. </a:t>
            </a:r>
          </a:p>
          <a:p>
            <a:pPr algn="ctr" eaLnBrk="1" hangingPunct="1">
              <a:spcBef>
                <a:spcPct val="20000"/>
              </a:spcBef>
            </a:pPr>
            <a:endParaRPr lang="es-AR" altLang="es-ES" sz="2200" dirty="0"/>
          </a:p>
          <a:p>
            <a:pPr algn="ctr" eaLnBrk="1" hangingPunct="1">
              <a:spcBef>
                <a:spcPct val="20000"/>
              </a:spcBef>
            </a:pPr>
            <a:r>
              <a:rPr lang="es-AR" altLang="es-ES" sz="2200" dirty="0"/>
              <a:t>La meta del Desarrollo Sostenible es que el ser humano debe llegar al “equilibrio material y espiritual del individuo (saber vivir) y la relación armoniosa del mismo con todas las formas de existencia (convivir) y el medio ambiente.</a:t>
            </a:r>
            <a:endParaRPr lang="es-ES_tradnl" altLang="es-ES" sz="2200" dirty="0">
              <a:latin typeface="Arial" panose="020B0604020202020204" pitchFamily="34" charset="0"/>
            </a:endParaRPr>
          </a:p>
        </p:txBody>
      </p:sp>
      <p:pic>
        <p:nvPicPr>
          <p:cNvPr id="21506" name="Picture 2" descr="Resultado de imagen de wall-e cuida ambiente">
            <a:extLst>
              <a:ext uri="{FF2B5EF4-FFF2-40B4-BE49-F238E27FC236}">
                <a16:creationId xmlns:a16="http://schemas.microsoft.com/office/drawing/2014/main" id="{B0ECD130-C424-433F-BEBB-9BE9B2452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262" y="5202902"/>
            <a:ext cx="3255381" cy="15487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 name="Rectangle 211">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4" name="Rectangle 213">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6" name="Straight Connector 215">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8" name="Rectangle 217">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2" name="Text Box 30">
            <a:extLst>
              <a:ext uri="{FF2B5EF4-FFF2-40B4-BE49-F238E27FC236}">
                <a16:creationId xmlns:a16="http://schemas.microsoft.com/office/drawing/2014/main" id="{83B46DBC-F0DE-4E22-B59C-4CAE308F41AC}"/>
              </a:ext>
            </a:extLst>
          </p:cNvPr>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4400">
              <a:lnSpc>
                <a:spcPct val="85000"/>
              </a:lnSpc>
              <a:spcBef>
                <a:spcPct val="0"/>
              </a:spcBef>
              <a:spcAft>
                <a:spcPts val="600"/>
              </a:spcAft>
              <a:defRPr/>
            </a:pPr>
            <a:r>
              <a:rPr lang="en-US" altLang="en-US" sz="4800" spc="-50">
                <a:solidFill>
                  <a:schemeClr val="tx1">
                    <a:lumMod val="75000"/>
                    <a:lumOff val="25000"/>
                  </a:schemeClr>
                </a:solidFill>
                <a:latin typeface="+mj-lt"/>
                <a:ea typeface="+mj-ea"/>
                <a:cs typeface="+mj-cs"/>
              </a:rPr>
              <a:t>Indicadores de Desarrollo Sostenible</a:t>
            </a:r>
          </a:p>
        </p:txBody>
      </p:sp>
      <p:pic>
        <p:nvPicPr>
          <p:cNvPr id="2" name="Imagen 1">
            <a:extLst>
              <a:ext uri="{FF2B5EF4-FFF2-40B4-BE49-F238E27FC236}">
                <a16:creationId xmlns:a16="http://schemas.microsoft.com/office/drawing/2014/main" id="{3C6CB347-611C-43C9-9381-06A5C97ADD37}"/>
              </a:ext>
            </a:extLst>
          </p:cNvPr>
          <p:cNvPicPr>
            <a:picLocks noChangeAspect="1"/>
          </p:cNvPicPr>
          <p:nvPr/>
        </p:nvPicPr>
        <p:blipFill rotWithShape="1">
          <a:blip r:embed="rId4"/>
          <a:srcRect t="6405" r="1" b="6912"/>
          <a:stretch/>
        </p:blipFill>
        <p:spPr>
          <a:xfrm>
            <a:off x="633999" y="581098"/>
            <a:ext cx="4020297" cy="2476136"/>
          </a:xfrm>
          <a:prstGeom prst="rect">
            <a:avLst/>
          </a:prstGeom>
        </p:spPr>
      </p:pic>
      <p:cxnSp>
        <p:nvCxnSpPr>
          <p:cNvPr id="220" name="Straight Connector 219">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2530" name="Picture 2" descr="Resultado de imagen de pocahontas cuida medio ambiente">
            <a:extLst>
              <a:ext uri="{FF2B5EF4-FFF2-40B4-BE49-F238E27FC236}">
                <a16:creationId xmlns:a16="http://schemas.microsoft.com/office/drawing/2014/main" id="{3A859B99-9AE6-4A40-9D53-D0B1B38CCC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452" b="-2"/>
          <a:stretch/>
        </p:blipFill>
        <p:spPr bwMode="auto">
          <a:xfrm>
            <a:off x="633999" y="3218101"/>
            <a:ext cx="4020296" cy="2476136"/>
          </a:xfrm>
          <a:prstGeom prst="rect">
            <a:avLst/>
          </a:prstGeom>
          <a:noFill/>
          <a:extLst>
            <a:ext uri="{909E8E84-426E-40DD-AFC4-6F175D3DCCD1}">
              <a14:hiddenFill xmlns:a14="http://schemas.microsoft.com/office/drawing/2010/main">
                <a:solidFill>
                  <a:srgbClr val="FFFFFF"/>
                </a:solidFill>
              </a14:hiddenFill>
            </a:ext>
          </a:extLst>
        </p:spPr>
      </p:pic>
      <p:sp>
        <p:nvSpPr>
          <p:cNvPr id="63502" name="1 Rectángulo">
            <a:extLst>
              <a:ext uri="{FF2B5EF4-FFF2-40B4-BE49-F238E27FC236}">
                <a16:creationId xmlns:a16="http://schemas.microsoft.com/office/drawing/2014/main" id="{9F9EACA7-33DE-49EF-B410-AC56929D3609}"/>
              </a:ext>
            </a:extLst>
          </p:cNvPr>
          <p:cNvSpPr>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4400">
              <a:lnSpc>
                <a:spcPct val="90000"/>
              </a:lnSpc>
              <a:spcBef>
                <a:spcPct val="20000"/>
              </a:spcBef>
              <a:buClr>
                <a:schemeClr val="accent1"/>
              </a:buClr>
              <a:buFont typeface="Calibri" panose="020F0502020204030204" pitchFamily="34" charset="0"/>
            </a:pPr>
            <a:r>
              <a:rPr lang="en-US" altLang="es-ES" dirty="0">
                <a:solidFill>
                  <a:schemeClr val="tx1">
                    <a:lumMod val="75000"/>
                    <a:lumOff val="25000"/>
                  </a:schemeClr>
                </a:solidFill>
                <a:latin typeface="+mn-lt"/>
              </a:rPr>
              <a:t>Las </a:t>
            </a:r>
            <a:r>
              <a:rPr lang="en-US" altLang="es-ES">
                <a:solidFill>
                  <a:schemeClr val="tx1">
                    <a:lumMod val="75000"/>
                    <a:lumOff val="25000"/>
                  </a:schemeClr>
                </a:solidFill>
                <a:latin typeface="+mn-lt"/>
              </a:rPr>
              <a:t>dinámicas</a:t>
            </a:r>
            <a:r>
              <a:rPr lang="en-US" altLang="es-ES" dirty="0">
                <a:solidFill>
                  <a:schemeClr val="tx1">
                    <a:lumMod val="75000"/>
                    <a:lumOff val="25000"/>
                  </a:schemeClr>
                </a:solidFill>
                <a:latin typeface="+mn-lt"/>
              </a:rPr>
              <a:t> de </a:t>
            </a:r>
            <a:r>
              <a:rPr lang="en-US" altLang="es-ES">
                <a:solidFill>
                  <a:schemeClr val="tx1">
                    <a:lumMod val="75000"/>
                    <a:lumOff val="25000"/>
                  </a:schemeClr>
                </a:solidFill>
                <a:latin typeface="+mn-lt"/>
              </a:rPr>
              <a:t>sostenibilidad</a:t>
            </a:r>
            <a:r>
              <a:rPr lang="en-US" altLang="es-ES" dirty="0">
                <a:solidFill>
                  <a:schemeClr val="tx1">
                    <a:lumMod val="75000"/>
                    <a:lumOff val="25000"/>
                  </a:schemeClr>
                </a:solidFill>
                <a:latin typeface="+mn-lt"/>
              </a:rPr>
              <a:t> de </a:t>
            </a:r>
            <a:r>
              <a:rPr lang="en-US" altLang="es-ES">
                <a:solidFill>
                  <a:schemeClr val="tx1">
                    <a:lumMod val="75000"/>
                    <a:lumOff val="25000"/>
                  </a:schemeClr>
                </a:solidFill>
                <a:latin typeface="+mn-lt"/>
              </a:rPr>
              <a:t>recursos</a:t>
            </a:r>
            <a:r>
              <a:rPr lang="en-US" altLang="es-ES" dirty="0">
                <a:solidFill>
                  <a:schemeClr val="tx1">
                    <a:lumMod val="75000"/>
                    <a:lumOff val="25000"/>
                  </a:schemeClr>
                </a:solidFill>
                <a:latin typeface="+mn-lt"/>
              </a:rPr>
              <a:t> naturales </a:t>
            </a:r>
            <a:r>
              <a:rPr lang="en-US" altLang="es-ES">
                <a:solidFill>
                  <a:schemeClr val="tx1">
                    <a:lumMod val="75000"/>
                    <a:lumOff val="25000"/>
                  </a:schemeClr>
                </a:solidFill>
                <a:latin typeface="+mn-lt"/>
              </a:rPr>
              <a:t>renovables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demandan</a:t>
            </a:r>
            <a:r>
              <a:rPr lang="en-US" altLang="es-ES" dirty="0">
                <a:solidFill>
                  <a:schemeClr val="tx1">
                    <a:lumMod val="75000"/>
                    <a:lumOff val="25000"/>
                  </a:schemeClr>
                </a:solidFill>
                <a:latin typeface="+mn-lt"/>
              </a:rPr>
              <a:t> un </a:t>
            </a:r>
            <a:r>
              <a:rPr lang="en-US" altLang="es-ES">
                <a:solidFill>
                  <a:schemeClr val="tx1">
                    <a:lumMod val="75000"/>
                    <a:lumOff val="25000"/>
                  </a:schemeClr>
                </a:solidFill>
                <a:latin typeface="+mn-lt"/>
              </a:rPr>
              <a:t>análisis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económico</a:t>
            </a:r>
            <a:r>
              <a:rPr lang="en-US" altLang="es-ES" dirty="0">
                <a:solidFill>
                  <a:schemeClr val="tx1">
                    <a:lumMod val="75000"/>
                    <a:lumOff val="25000"/>
                  </a:schemeClr>
                </a:solidFill>
                <a:latin typeface="+mn-lt"/>
              </a:rPr>
              <a:t> y </a:t>
            </a:r>
            <a:r>
              <a:rPr lang="en-US" altLang="es-ES">
                <a:solidFill>
                  <a:schemeClr val="tx1">
                    <a:lumMod val="75000"/>
                    <a:lumOff val="25000"/>
                  </a:schemeClr>
                </a:solidFill>
                <a:latin typeface="+mn-lt"/>
              </a:rPr>
              <a:t>ambiental</a:t>
            </a:r>
            <a:r>
              <a:rPr lang="en-US" altLang="es-ES" dirty="0">
                <a:solidFill>
                  <a:schemeClr val="tx1">
                    <a:lumMod val="75000"/>
                    <a:lumOff val="25000"/>
                  </a:schemeClr>
                </a:solidFill>
                <a:latin typeface="+mn-lt"/>
              </a:rPr>
              <a:t> para </a:t>
            </a:r>
            <a:r>
              <a:rPr lang="en-US" altLang="es-ES">
                <a:solidFill>
                  <a:schemeClr val="tx1">
                    <a:lumMod val="75000"/>
                    <a:lumOff val="25000"/>
                  </a:schemeClr>
                </a:solidFill>
                <a:latin typeface="+mn-lt"/>
              </a:rPr>
              <a:t>determinar</a:t>
            </a:r>
            <a:r>
              <a:rPr lang="en-US" altLang="es-ES" dirty="0">
                <a:solidFill>
                  <a:schemeClr val="tx1">
                    <a:lumMod val="75000"/>
                    <a:lumOff val="25000"/>
                  </a:schemeClr>
                </a:solidFill>
                <a:latin typeface="+mn-lt"/>
              </a:rPr>
              <a:t> la </a:t>
            </a:r>
            <a:r>
              <a:rPr lang="en-US" altLang="es-ES">
                <a:solidFill>
                  <a:schemeClr val="tx1">
                    <a:lumMod val="75000"/>
                    <a:lumOff val="25000"/>
                  </a:schemeClr>
                </a:solidFill>
                <a:latin typeface="+mn-lt"/>
              </a:rPr>
              <a:t>frecuencia</a:t>
            </a:r>
            <a:r>
              <a:rPr lang="en-US" altLang="es-ES" dirty="0">
                <a:solidFill>
                  <a:schemeClr val="tx1">
                    <a:lumMod val="75000"/>
                    <a:lumOff val="25000"/>
                  </a:schemeClr>
                </a:solidFill>
                <a:latin typeface="+mn-lt"/>
              </a:rPr>
              <a:t> de </a:t>
            </a:r>
            <a:r>
              <a:rPr lang="en-US" altLang="es-ES">
                <a:solidFill>
                  <a:schemeClr val="tx1">
                    <a:lumMod val="75000"/>
                    <a:lumOff val="25000"/>
                  </a:schemeClr>
                </a:solidFill>
                <a:latin typeface="+mn-lt"/>
              </a:rPr>
              <a:t>actualización</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más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adecuada</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puesto</a:t>
            </a:r>
            <a:r>
              <a:rPr lang="en-US" altLang="es-ES" dirty="0">
                <a:solidFill>
                  <a:schemeClr val="tx1">
                    <a:lumMod val="75000"/>
                    <a:lumOff val="25000"/>
                  </a:schemeClr>
                </a:solidFill>
                <a:latin typeface="+mn-lt"/>
              </a:rPr>
              <a:t> que no es lo </a:t>
            </a:r>
            <a:r>
              <a:rPr lang="en-US" altLang="es-ES">
                <a:solidFill>
                  <a:schemeClr val="tx1">
                    <a:lumMod val="75000"/>
                    <a:lumOff val="25000"/>
                  </a:schemeClr>
                </a:solidFill>
                <a:latin typeface="+mn-lt"/>
              </a:rPr>
              <a:t>mismo</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monitorear</a:t>
            </a:r>
            <a:r>
              <a:rPr lang="en-US" altLang="es-ES" dirty="0">
                <a:solidFill>
                  <a:schemeClr val="tx1">
                    <a:lumMod val="75000"/>
                    <a:lumOff val="25000"/>
                  </a:schemeClr>
                </a:solidFill>
                <a:latin typeface="+mn-lt"/>
              </a:rPr>
              <a:t> la </a:t>
            </a:r>
            <a:r>
              <a:rPr lang="en-US" altLang="es-ES">
                <a:solidFill>
                  <a:schemeClr val="tx1">
                    <a:lumMod val="75000"/>
                    <a:lumOff val="25000"/>
                  </a:schemeClr>
                </a:solidFill>
                <a:latin typeface="+mn-lt"/>
              </a:rPr>
              <a:t>erosión</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antrópica</a:t>
            </a:r>
            <a:r>
              <a:rPr lang="en-US" altLang="es-ES" dirty="0">
                <a:solidFill>
                  <a:schemeClr val="tx1">
                    <a:lumMod val="75000"/>
                    <a:lumOff val="25000"/>
                  </a:schemeClr>
                </a:solidFill>
                <a:latin typeface="+mn-lt"/>
              </a:rPr>
              <a:t> de un </a:t>
            </a:r>
            <a:r>
              <a:rPr lang="en-US" altLang="es-ES">
                <a:solidFill>
                  <a:schemeClr val="tx1">
                    <a:lumMod val="75000"/>
                    <a:lumOff val="25000"/>
                  </a:schemeClr>
                </a:solidFill>
                <a:latin typeface="+mn-lt"/>
              </a:rPr>
              <a:t>suelo</a:t>
            </a:r>
            <a:r>
              <a:rPr lang="en-US" altLang="es-ES" dirty="0">
                <a:solidFill>
                  <a:schemeClr val="tx1">
                    <a:lumMod val="75000"/>
                    <a:lumOff val="25000"/>
                  </a:schemeClr>
                </a:solidFill>
                <a:latin typeface="+mn-lt"/>
              </a:rPr>
              <a:t> que </a:t>
            </a:r>
            <a:r>
              <a:rPr lang="en-US" altLang="es-ES">
                <a:solidFill>
                  <a:schemeClr val="tx1">
                    <a:lumMod val="75000"/>
                    <a:lumOff val="25000"/>
                  </a:schemeClr>
                </a:solidFill>
                <a:latin typeface="+mn-lt"/>
              </a:rPr>
              <a:t>está</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siendo</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recuperado</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mediante</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acciones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directas</a:t>
            </a:r>
            <a:r>
              <a:rPr lang="en-US" altLang="es-ES" dirty="0">
                <a:solidFill>
                  <a:schemeClr val="tx1">
                    <a:lumMod val="75000"/>
                    <a:lumOff val="25000"/>
                  </a:schemeClr>
                </a:solidFill>
                <a:latin typeface="+mn-lt"/>
              </a:rPr>
              <a:t>, que </a:t>
            </a:r>
            <a:r>
              <a:rPr lang="en-US" altLang="es-ES">
                <a:solidFill>
                  <a:schemeClr val="tx1">
                    <a:lumMod val="75000"/>
                    <a:lumOff val="25000"/>
                  </a:schemeClr>
                </a:solidFill>
                <a:latin typeface="+mn-lt"/>
              </a:rPr>
              <a:t>monitorear</a:t>
            </a:r>
            <a:r>
              <a:rPr lang="en-US" altLang="es-ES" dirty="0">
                <a:solidFill>
                  <a:schemeClr val="tx1">
                    <a:lumMod val="75000"/>
                    <a:lumOff val="25000"/>
                  </a:schemeClr>
                </a:solidFill>
                <a:latin typeface="+mn-lt"/>
              </a:rPr>
              <a:t> la </a:t>
            </a:r>
            <a:r>
              <a:rPr lang="en-US" altLang="es-ES">
                <a:solidFill>
                  <a:schemeClr val="tx1">
                    <a:lumMod val="75000"/>
                    <a:lumOff val="25000"/>
                  </a:schemeClr>
                </a:solidFill>
                <a:latin typeface="+mn-lt"/>
              </a:rPr>
              <a:t>biomasa</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forestal</a:t>
            </a:r>
            <a:r>
              <a:rPr lang="en-US" altLang="es-ES" dirty="0">
                <a:solidFill>
                  <a:schemeClr val="tx1">
                    <a:lumMod val="75000"/>
                    <a:lumOff val="25000"/>
                  </a:schemeClr>
                </a:solidFill>
                <a:latin typeface="+mn-lt"/>
              </a:rPr>
              <a:t> de bosques </a:t>
            </a:r>
            <a:r>
              <a:rPr lang="en-US" altLang="es-ES">
                <a:solidFill>
                  <a:schemeClr val="tx1">
                    <a:lumMod val="75000"/>
                    <a:lumOff val="25000"/>
                  </a:schemeClr>
                </a:solidFill>
                <a:latin typeface="+mn-lt"/>
              </a:rPr>
              <a:t>severamente</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explotados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como</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medir</a:t>
            </a:r>
            <a:r>
              <a:rPr lang="en-US" altLang="es-ES" dirty="0">
                <a:solidFill>
                  <a:schemeClr val="tx1">
                    <a:lumMod val="75000"/>
                    <a:lumOff val="25000"/>
                  </a:schemeClr>
                </a:solidFill>
                <a:latin typeface="+mn-lt"/>
              </a:rPr>
              <a:t> lo que </a:t>
            </a:r>
            <a:r>
              <a:rPr lang="en-US" altLang="es-ES">
                <a:solidFill>
                  <a:schemeClr val="tx1">
                    <a:lumMod val="75000"/>
                    <a:lumOff val="25000"/>
                  </a:schemeClr>
                </a:solidFill>
                <a:latin typeface="+mn-lt"/>
              </a:rPr>
              <a:t>está</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ocurriendo</a:t>
            </a:r>
            <a:r>
              <a:rPr lang="en-US" altLang="es-ES" dirty="0">
                <a:solidFill>
                  <a:schemeClr val="tx1">
                    <a:lumMod val="75000"/>
                    <a:lumOff val="25000"/>
                  </a:schemeClr>
                </a:solidFill>
                <a:latin typeface="+mn-lt"/>
              </a:rPr>
              <a:t> con las </a:t>
            </a:r>
            <a:r>
              <a:rPr lang="en-US" altLang="es-ES">
                <a:solidFill>
                  <a:schemeClr val="tx1">
                    <a:lumMod val="75000"/>
                    <a:lumOff val="25000"/>
                  </a:schemeClr>
                </a:solidFill>
                <a:latin typeface="+mn-lt"/>
              </a:rPr>
              <a:t>aguas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superficiales</a:t>
            </a:r>
            <a:r>
              <a:rPr lang="en-US" altLang="es-ES" dirty="0">
                <a:solidFill>
                  <a:schemeClr val="tx1">
                    <a:lumMod val="75000"/>
                    <a:lumOff val="25000"/>
                  </a:schemeClr>
                </a:solidFill>
                <a:latin typeface="+mn-lt"/>
              </a:rPr>
              <a:t> que son </a:t>
            </a:r>
            <a:r>
              <a:rPr lang="en-US" altLang="es-ES">
                <a:solidFill>
                  <a:schemeClr val="tx1">
                    <a:lumMod val="75000"/>
                    <a:lumOff val="25000"/>
                  </a:schemeClr>
                </a:solidFill>
                <a:latin typeface="+mn-lt"/>
              </a:rPr>
              <a:t>utilizadas</a:t>
            </a:r>
            <a:r>
              <a:rPr lang="en-US" altLang="es-ES" dirty="0">
                <a:solidFill>
                  <a:schemeClr val="tx1">
                    <a:lumMod val="75000"/>
                    <a:lumOff val="25000"/>
                  </a:schemeClr>
                </a:solidFill>
                <a:latin typeface="+mn-lt"/>
              </a:rPr>
              <a:t> por </a:t>
            </a:r>
            <a:r>
              <a:rPr lang="en-US" altLang="es-ES">
                <a:solidFill>
                  <a:schemeClr val="tx1">
                    <a:lumMod val="75000"/>
                    <a:lumOff val="25000"/>
                  </a:schemeClr>
                </a:solidFill>
                <a:latin typeface="+mn-lt"/>
              </a:rPr>
              <a:t>ciudades</a:t>
            </a:r>
            <a:r>
              <a:rPr lang="en-US" altLang="es-ES" dirty="0">
                <a:solidFill>
                  <a:schemeClr val="tx1">
                    <a:lumMod val="75000"/>
                    <a:lumOff val="25000"/>
                  </a:schemeClr>
                </a:solidFill>
                <a:latin typeface="+mn-lt"/>
              </a:rPr>
              <a:t> o </a:t>
            </a:r>
            <a:r>
              <a:rPr lang="en-US" altLang="es-ES">
                <a:solidFill>
                  <a:schemeClr val="tx1">
                    <a:lumMod val="75000"/>
                    <a:lumOff val="25000"/>
                  </a:schemeClr>
                </a:solidFill>
                <a:latin typeface="+mn-lt"/>
              </a:rPr>
              <a:t>actividades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mineras</a:t>
            </a:r>
            <a:r>
              <a:rPr lang="en-US" altLang="es-ES" dirty="0">
                <a:solidFill>
                  <a:schemeClr val="tx1">
                    <a:lumMod val="75000"/>
                    <a:lumOff val="25000"/>
                  </a:schemeClr>
                </a:solidFill>
                <a:latin typeface="+mn-lt"/>
              </a:rPr>
              <a:t>.</a:t>
            </a:r>
          </a:p>
          <a:p>
            <a:pPr defTabSz="914400">
              <a:lnSpc>
                <a:spcPct val="90000"/>
              </a:lnSpc>
              <a:spcBef>
                <a:spcPct val="20000"/>
              </a:spcBef>
              <a:buClr>
                <a:schemeClr val="accent1"/>
              </a:buClr>
              <a:buFont typeface="Calibri" panose="020F0502020204030204" pitchFamily="34" charset="0"/>
            </a:pPr>
            <a:endParaRPr lang="en-US" altLang="es-ES" dirty="0">
              <a:solidFill>
                <a:schemeClr val="tx1">
                  <a:lumMod val="75000"/>
                  <a:lumOff val="25000"/>
                </a:schemeClr>
              </a:solidFill>
              <a:latin typeface="+mn-lt"/>
            </a:endParaRPr>
          </a:p>
          <a:p>
            <a:pPr defTabSz="914400">
              <a:lnSpc>
                <a:spcPct val="90000"/>
              </a:lnSpc>
              <a:spcBef>
                <a:spcPct val="20000"/>
              </a:spcBef>
              <a:buClr>
                <a:schemeClr val="accent1"/>
              </a:buClr>
              <a:buFont typeface="Calibri" panose="020F0502020204030204" pitchFamily="34" charset="0"/>
            </a:pPr>
            <a:r>
              <a:rPr lang="en-US" altLang="es-ES">
                <a:solidFill>
                  <a:schemeClr val="tx1">
                    <a:lumMod val="75000"/>
                    <a:lumOff val="25000"/>
                  </a:schemeClr>
                </a:solidFill>
                <a:latin typeface="+mn-lt"/>
              </a:rPr>
              <a:t>Algunas</a:t>
            </a:r>
            <a:r>
              <a:rPr lang="en-US" altLang="es-ES" dirty="0">
                <a:solidFill>
                  <a:schemeClr val="tx1">
                    <a:lumMod val="75000"/>
                    <a:lumOff val="25000"/>
                  </a:schemeClr>
                </a:solidFill>
                <a:latin typeface="+mn-lt"/>
              </a:rPr>
              <a:t> variables </a:t>
            </a:r>
            <a:r>
              <a:rPr lang="en-US" altLang="es-ES">
                <a:solidFill>
                  <a:schemeClr val="tx1">
                    <a:lumMod val="75000"/>
                    <a:lumOff val="25000"/>
                  </a:schemeClr>
                </a:solidFill>
                <a:latin typeface="+mn-lt"/>
              </a:rPr>
              <a:t>muestran</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estacionalidad</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marcada</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como</a:t>
            </a:r>
            <a:r>
              <a:rPr lang="en-US" altLang="es-ES" dirty="0">
                <a:solidFill>
                  <a:schemeClr val="tx1">
                    <a:lumMod val="75000"/>
                    <a:lumOff val="25000"/>
                  </a:schemeClr>
                </a:solidFill>
                <a:latin typeface="+mn-lt"/>
              </a:rPr>
              <a:t> son los </a:t>
            </a:r>
            <a:r>
              <a:rPr lang="en-US" altLang="es-ES">
                <a:solidFill>
                  <a:schemeClr val="tx1">
                    <a:lumMod val="75000"/>
                    <a:lumOff val="25000"/>
                  </a:schemeClr>
                </a:solidFill>
                <a:latin typeface="+mn-lt"/>
              </a:rPr>
              <a:t>colapsos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en</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biomasas</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pesqueras</a:t>
            </a:r>
            <a:r>
              <a:rPr lang="en-US" altLang="es-ES" dirty="0">
                <a:solidFill>
                  <a:schemeClr val="tx1">
                    <a:lumMod val="75000"/>
                    <a:lumOff val="25000"/>
                  </a:schemeClr>
                </a:solidFill>
                <a:latin typeface="+mn-lt"/>
              </a:rPr>
              <a:t> y la </a:t>
            </a:r>
            <a:r>
              <a:rPr lang="en-US" altLang="es-ES">
                <a:solidFill>
                  <a:schemeClr val="tx1">
                    <a:lumMod val="75000"/>
                    <a:lumOff val="25000"/>
                  </a:schemeClr>
                </a:solidFill>
                <a:latin typeface="+mn-lt"/>
              </a:rPr>
              <a:t>ocurrencia</a:t>
            </a:r>
            <a:r>
              <a:rPr lang="en-US" altLang="es-ES" dirty="0">
                <a:solidFill>
                  <a:schemeClr val="tx1">
                    <a:lumMod val="75000"/>
                    <a:lumOff val="25000"/>
                  </a:schemeClr>
                </a:solidFill>
                <a:latin typeface="+mn-lt"/>
              </a:rPr>
              <a:t> de </a:t>
            </a:r>
            <a:r>
              <a:rPr lang="en-US" altLang="es-ES">
                <a:solidFill>
                  <a:schemeClr val="tx1">
                    <a:lumMod val="75000"/>
                    <a:lumOff val="25000"/>
                  </a:schemeClr>
                </a:solidFill>
                <a:latin typeface="+mn-lt"/>
              </a:rPr>
              <a:t>incendios</a:t>
            </a:r>
            <a:r>
              <a:rPr lang="en-US" altLang="es-ES" dirty="0">
                <a:solidFill>
                  <a:schemeClr val="tx1">
                    <a:lumMod val="75000"/>
                    <a:lumOff val="25000"/>
                  </a:schemeClr>
                </a:solidFill>
                <a:latin typeface="+mn-lt"/>
              </a:rPr>
              <a:t>, lo que </a:t>
            </a:r>
            <a:r>
              <a:rPr lang="en-US" altLang="es-ES">
                <a:solidFill>
                  <a:schemeClr val="tx1">
                    <a:lumMod val="75000"/>
                    <a:lumOff val="25000"/>
                  </a:schemeClr>
                </a:solidFill>
                <a:latin typeface="+mn-lt"/>
              </a:rPr>
              <a:t>requiere</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monitoreo</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focalizado</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en</a:t>
            </a:r>
            <a:r>
              <a:rPr lang="en-US" altLang="es-ES" dirty="0">
                <a:solidFill>
                  <a:schemeClr val="tx1">
                    <a:lumMod val="75000"/>
                    <a:lumOff val="25000"/>
                  </a:schemeClr>
                </a:solidFill>
                <a:latin typeface="+mn-lt"/>
              </a:rPr>
              <a:t> </a:t>
            </a:r>
            <a:r>
              <a:rPr lang="en-US" altLang="es-ES">
                <a:solidFill>
                  <a:schemeClr val="tx1">
                    <a:lumMod val="75000"/>
                    <a:lumOff val="25000"/>
                  </a:schemeClr>
                </a:solidFill>
                <a:latin typeface="+mn-lt"/>
              </a:rPr>
              <a:t>algunos</a:t>
            </a:r>
            <a:r>
              <a:rPr lang="en-US" altLang="es-ES" dirty="0">
                <a:solidFill>
                  <a:schemeClr val="tx1">
                    <a:lumMod val="75000"/>
                    <a:lumOff val="25000"/>
                  </a:schemeClr>
                </a:solidFill>
                <a:latin typeface="+mn-lt"/>
              </a:rPr>
              <a:t> meses por </a:t>
            </a:r>
            <a:r>
              <a:rPr lang="en-US" altLang="es-ES">
                <a:solidFill>
                  <a:schemeClr val="tx1">
                    <a:lumMod val="75000"/>
                    <a:lumOff val="25000"/>
                  </a:schemeClr>
                </a:solidFill>
                <a:latin typeface="+mn-lt"/>
              </a:rPr>
              <a:t>encima</a:t>
            </a:r>
            <a:r>
              <a:rPr lang="en-US" altLang="es-ES" dirty="0">
                <a:solidFill>
                  <a:schemeClr val="tx1">
                    <a:lumMod val="75000"/>
                    <a:lumOff val="25000"/>
                  </a:schemeClr>
                </a:solidFill>
                <a:latin typeface="+mn-lt"/>
              </a:rPr>
              <a:t> de </a:t>
            </a:r>
            <a:r>
              <a:rPr lang="en-US" altLang="es-ES">
                <a:solidFill>
                  <a:schemeClr val="tx1">
                    <a:lumMod val="75000"/>
                    <a:lumOff val="25000"/>
                  </a:schemeClr>
                </a:solidFill>
                <a:latin typeface="+mn-lt"/>
              </a:rPr>
              <a:t>otros</a:t>
            </a:r>
            <a:endParaRPr lang="en-US" altLang="es-ES" dirty="0">
              <a:solidFill>
                <a:schemeClr val="tx1">
                  <a:lumMod val="75000"/>
                  <a:lumOff val="25000"/>
                </a:schemeClr>
              </a:solidFill>
              <a:latin typeface="+mn-lt"/>
            </a:endParaRPr>
          </a:p>
        </p:txBody>
      </p:sp>
      <p:sp>
        <p:nvSpPr>
          <p:cNvPr id="222" name="Rectangle 221">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4" name="Rectangle 223">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2" name="Text Box 30">
            <a:extLst>
              <a:ext uri="{FF2B5EF4-FFF2-40B4-BE49-F238E27FC236}">
                <a16:creationId xmlns:a16="http://schemas.microsoft.com/office/drawing/2014/main" id="{A3147579-6304-418A-A10E-A9C7E6F6B83B}"/>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65550" name="Picture 2">
            <a:extLst>
              <a:ext uri="{FF2B5EF4-FFF2-40B4-BE49-F238E27FC236}">
                <a16:creationId xmlns:a16="http://schemas.microsoft.com/office/drawing/2014/main" id="{FF087813-CD09-47B7-940E-AFD30E756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989" y="1011293"/>
            <a:ext cx="8403176" cy="457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5F768213-E52E-4E7B-BD10-6D7E9BDB8FE8}"/>
              </a:ext>
            </a:extLst>
          </p:cNvPr>
          <p:cNvPicPr>
            <a:picLocks noChangeAspect="1"/>
          </p:cNvPicPr>
          <p:nvPr/>
        </p:nvPicPr>
        <p:blipFill>
          <a:blip r:embed="rId5"/>
          <a:stretch>
            <a:fillRect/>
          </a:stretch>
        </p:blipFill>
        <p:spPr>
          <a:xfrm>
            <a:off x="9622971" y="4800599"/>
            <a:ext cx="1828800" cy="1771650"/>
          </a:xfrm>
          <a:prstGeom prst="rect">
            <a:avLst/>
          </a:prstGeom>
        </p:spPr>
      </p:pic>
      <p:pic>
        <p:nvPicPr>
          <p:cNvPr id="3" name="Picture 2">
            <a:extLst>
              <a:ext uri="{FF2B5EF4-FFF2-40B4-BE49-F238E27FC236}">
                <a16:creationId xmlns:a16="http://schemas.microsoft.com/office/drawing/2014/main" id="{D31A071D-863E-4F49-A7C6-0CA141642315}"/>
              </a:ext>
            </a:extLst>
          </p:cNvPr>
          <p:cNvPicPr>
            <a:picLocks noChangeAspect="1"/>
          </p:cNvPicPr>
          <p:nvPr/>
        </p:nvPicPr>
        <p:blipFill>
          <a:blip r:embed="rId6"/>
          <a:stretch>
            <a:fillRect/>
          </a:stretch>
        </p:blipFill>
        <p:spPr>
          <a:xfrm>
            <a:off x="908795" y="5250381"/>
            <a:ext cx="1415142" cy="1440412"/>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8" name="Straight Connector 87">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0" name="Rectangle 89">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2" name="Text Box 30">
            <a:extLst>
              <a:ext uri="{FF2B5EF4-FFF2-40B4-BE49-F238E27FC236}">
                <a16:creationId xmlns:a16="http://schemas.microsoft.com/office/drawing/2014/main" id="{1BEE887C-1877-42A6-8DBD-4895FF616F4F}"/>
              </a:ext>
            </a:extLst>
          </p:cNvPr>
          <p:cNvSpPr txBox="1">
            <a:spLocks noChangeArrowheads="1"/>
          </p:cNvSpPr>
          <p:nvPr/>
        </p:nvSpPr>
        <p:spPr bwMode="auto">
          <a:xfrm>
            <a:off x="8141110" y="639097"/>
            <a:ext cx="3401961"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4400">
              <a:lnSpc>
                <a:spcPct val="85000"/>
              </a:lnSpc>
              <a:spcBef>
                <a:spcPct val="0"/>
              </a:spcBef>
              <a:spcAft>
                <a:spcPts val="600"/>
              </a:spcAft>
              <a:defRPr/>
            </a:pPr>
            <a:r>
              <a:rPr lang="en-US" altLang="en-US" sz="4600" spc="-50" dirty="0" err="1">
                <a:solidFill>
                  <a:schemeClr val="tx1">
                    <a:lumMod val="85000"/>
                    <a:lumOff val="15000"/>
                  </a:schemeClr>
                </a:solidFill>
                <a:latin typeface="+mj-lt"/>
                <a:ea typeface="+mj-ea"/>
                <a:cs typeface="+mj-cs"/>
              </a:rPr>
              <a:t>Indicadores</a:t>
            </a:r>
            <a:r>
              <a:rPr lang="en-US" altLang="en-US" sz="4600" spc="-50" dirty="0">
                <a:solidFill>
                  <a:schemeClr val="tx1">
                    <a:lumMod val="85000"/>
                    <a:lumOff val="15000"/>
                  </a:schemeClr>
                </a:solidFill>
                <a:latin typeface="+mj-lt"/>
                <a:ea typeface="+mj-ea"/>
                <a:cs typeface="+mj-cs"/>
              </a:rPr>
              <a:t> de Desarrollo </a:t>
            </a:r>
            <a:r>
              <a:rPr lang="en-US" altLang="en-US" sz="4600" spc="-50" dirty="0" err="1">
                <a:solidFill>
                  <a:schemeClr val="tx1">
                    <a:lumMod val="85000"/>
                    <a:lumOff val="15000"/>
                  </a:schemeClr>
                </a:solidFill>
                <a:latin typeface="+mj-lt"/>
                <a:ea typeface="+mj-ea"/>
                <a:cs typeface="+mj-cs"/>
              </a:rPr>
              <a:t>Sostenible</a:t>
            </a:r>
            <a:endParaRPr lang="en-US" altLang="en-US" sz="4600" spc="-50" dirty="0">
              <a:solidFill>
                <a:schemeClr val="tx1">
                  <a:lumMod val="85000"/>
                  <a:lumOff val="15000"/>
                </a:schemeClr>
              </a:solidFill>
              <a:latin typeface="+mj-lt"/>
              <a:ea typeface="+mj-ea"/>
              <a:cs typeface="+mj-cs"/>
            </a:endParaRPr>
          </a:p>
        </p:txBody>
      </p:sp>
      <p:pic>
        <p:nvPicPr>
          <p:cNvPr id="66574" name="Picture 2">
            <a:extLst>
              <a:ext uri="{FF2B5EF4-FFF2-40B4-BE49-F238E27FC236}">
                <a16:creationId xmlns:a16="http://schemas.microsoft.com/office/drawing/2014/main" id="{B6EE440A-3B42-4BEC-9644-05CC870AB92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999" y="799725"/>
            <a:ext cx="7318805" cy="50133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2" name="Straight Connector 91">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 name="Rectangle 95">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69" name="Rectangle 24">
            <a:extLst>
              <a:ext uri="{FF2B5EF4-FFF2-40B4-BE49-F238E27FC236}">
                <a16:creationId xmlns:a16="http://schemas.microsoft.com/office/drawing/2014/main" id="{52D37FD0-687D-4402-8EB8-AFA347FED39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6570" name="Rectangle 25">
            <a:extLst>
              <a:ext uri="{FF2B5EF4-FFF2-40B4-BE49-F238E27FC236}">
                <a16:creationId xmlns:a16="http://schemas.microsoft.com/office/drawing/2014/main" id="{0C5E96DD-934B-4E3C-AA01-FA489E690762}"/>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6571" name="Rectangle 26">
            <a:extLst>
              <a:ext uri="{FF2B5EF4-FFF2-40B4-BE49-F238E27FC236}">
                <a16:creationId xmlns:a16="http://schemas.microsoft.com/office/drawing/2014/main" id="{42ED3997-8415-4F8F-A382-BA99955459E5}"/>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3" name="Rectangle 24">
            <a:extLst>
              <a:ext uri="{FF2B5EF4-FFF2-40B4-BE49-F238E27FC236}">
                <a16:creationId xmlns:a16="http://schemas.microsoft.com/office/drawing/2014/main" id="{CE4D26A3-C7FE-4310-BEBF-A4C96679B69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7594" name="Rectangle 25">
            <a:extLst>
              <a:ext uri="{FF2B5EF4-FFF2-40B4-BE49-F238E27FC236}">
                <a16:creationId xmlns:a16="http://schemas.microsoft.com/office/drawing/2014/main" id="{F701F425-EEE9-4A50-868D-92E9A054511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7595" name="Rectangle 26">
            <a:extLst>
              <a:ext uri="{FF2B5EF4-FFF2-40B4-BE49-F238E27FC236}">
                <a16:creationId xmlns:a16="http://schemas.microsoft.com/office/drawing/2014/main" id="{A343C35F-842C-43F6-A144-BB0B18ABD992}"/>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7596" name="Rectangle 3">
            <a:extLst>
              <a:ext uri="{FF2B5EF4-FFF2-40B4-BE49-F238E27FC236}">
                <a16:creationId xmlns:a16="http://schemas.microsoft.com/office/drawing/2014/main" id="{0C4F4B01-1FC6-4985-A233-D09E613C5D17}"/>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B41FE0BA-DFF0-456F-844B-F348E8FD410E}"/>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latin typeface="Arial" panose="020B0604020202020204" pitchFamily="34" charset="0"/>
                <a:ea typeface="+mj-ea"/>
                <a:cs typeface="Arial" panose="020B0604020202020204" pitchFamily="34" charset="0"/>
              </a:rPr>
              <a:t>Indicadores de Desarrollo Sostenible</a:t>
            </a:r>
          </a:p>
        </p:txBody>
      </p:sp>
      <p:pic>
        <p:nvPicPr>
          <p:cNvPr id="67598" name="Picture 2">
            <a:extLst>
              <a:ext uri="{FF2B5EF4-FFF2-40B4-BE49-F238E27FC236}">
                <a16:creationId xmlns:a16="http://schemas.microsoft.com/office/drawing/2014/main" id="{C3A26885-BC37-4A97-A818-8CB0FDA83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1" y="1143000"/>
            <a:ext cx="8678863" cy="48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1" name="Rectangle 24">
            <a:extLst>
              <a:ext uri="{FF2B5EF4-FFF2-40B4-BE49-F238E27FC236}">
                <a16:creationId xmlns:a16="http://schemas.microsoft.com/office/drawing/2014/main" id="{5DBFB2D1-FF5E-4B8A-809A-9FEF59B6647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9642" name="Rectangle 25">
            <a:extLst>
              <a:ext uri="{FF2B5EF4-FFF2-40B4-BE49-F238E27FC236}">
                <a16:creationId xmlns:a16="http://schemas.microsoft.com/office/drawing/2014/main" id="{8369574E-FD53-4066-B85A-88901212A24A}"/>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69643" name="Rectangle 26">
            <a:extLst>
              <a:ext uri="{FF2B5EF4-FFF2-40B4-BE49-F238E27FC236}">
                <a16:creationId xmlns:a16="http://schemas.microsoft.com/office/drawing/2014/main" id="{35D711AC-A2E3-40EB-8065-04BDECEEB687}"/>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16E37106-FA8F-4AC0-88E1-E10AA29B21B2}"/>
              </a:ext>
            </a:extLst>
          </p:cNvPr>
          <p:cNvSpPr txBox="1">
            <a:spLocks noChangeArrowheads="1"/>
          </p:cNvSpPr>
          <p:nvPr/>
        </p:nvSpPr>
        <p:spPr bwMode="auto">
          <a:xfrm>
            <a:off x="2205831" y="139113"/>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69646" name="Picture 2">
            <a:extLst>
              <a:ext uri="{FF2B5EF4-FFF2-40B4-BE49-F238E27FC236}">
                <a16:creationId xmlns:a16="http://schemas.microsoft.com/office/drawing/2014/main" id="{5DF65D68-E99A-41C1-804E-8D2433F25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835025"/>
            <a:ext cx="8496300" cy="590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5" name="Rectangle 24">
            <a:extLst>
              <a:ext uri="{FF2B5EF4-FFF2-40B4-BE49-F238E27FC236}">
                <a16:creationId xmlns:a16="http://schemas.microsoft.com/office/drawing/2014/main" id="{3A8198A7-E31B-4842-92C9-EA20DC902FB2}"/>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70666" name="Rectangle 25">
            <a:extLst>
              <a:ext uri="{FF2B5EF4-FFF2-40B4-BE49-F238E27FC236}">
                <a16:creationId xmlns:a16="http://schemas.microsoft.com/office/drawing/2014/main" id="{94AC1201-241D-4CEE-81B0-2304D6FA981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70667" name="Rectangle 26">
            <a:extLst>
              <a:ext uri="{FF2B5EF4-FFF2-40B4-BE49-F238E27FC236}">
                <a16:creationId xmlns:a16="http://schemas.microsoft.com/office/drawing/2014/main" id="{97F86DE8-E1B6-4B17-B218-A12C927E062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2283C026-A98C-460D-9F7D-5692D6E778E1}"/>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70670" name="Picture 2">
            <a:extLst>
              <a:ext uri="{FF2B5EF4-FFF2-40B4-BE49-F238E27FC236}">
                <a16:creationId xmlns:a16="http://schemas.microsoft.com/office/drawing/2014/main" id="{F7802424-A577-46B0-9C88-06DB14980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732" y="1052514"/>
            <a:ext cx="7373357"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C83749-9C7D-4563-9418-489E53B7CE08}"/>
              </a:ext>
            </a:extLst>
          </p:cNvPr>
          <p:cNvPicPr>
            <a:picLocks noChangeAspect="1"/>
          </p:cNvPicPr>
          <p:nvPr/>
        </p:nvPicPr>
        <p:blipFill>
          <a:blip r:embed="rId3"/>
          <a:stretch>
            <a:fillRect/>
          </a:stretch>
        </p:blipFill>
        <p:spPr>
          <a:xfrm>
            <a:off x="1445963" y="903288"/>
            <a:ext cx="9872087" cy="3438184"/>
          </a:xfrm>
          <a:prstGeom prst="rect">
            <a:avLst/>
          </a:prstGeom>
        </p:spPr>
      </p:pic>
      <p:sp>
        <p:nvSpPr>
          <p:cNvPr id="53253" name="Rectangle 10">
            <a:extLst>
              <a:ext uri="{FF2B5EF4-FFF2-40B4-BE49-F238E27FC236}">
                <a16:creationId xmlns:a16="http://schemas.microsoft.com/office/drawing/2014/main" id="{FD997787-F867-4F8A-A2F6-631A3ECC1560}"/>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7" name="Text Box 21">
            <a:extLst>
              <a:ext uri="{FF2B5EF4-FFF2-40B4-BE49-F238E27FC236}">
                <a16:creationId xmlns:a16="http://schemas.microsoft.com/office/drawing/2014/main" id="{334B614D-F6E6-45B9-94FB-297AC3FEB321}"/>
              </a:ext>
            </a:extLst>
          </p:cNvPr>
          <p:cNvSpPr txBox="1">
            <a:spLocks noChangeArrowheads="1"/>
          </p:cNvSpPr>
          <p:nvPr/>
        </p:nvSpPr>
        <p:spPr bwMode="auto">
          <a:xfrm>
            <a:off x="1708151" y="871538"/>
            <a:ext cx="9239012" cy="334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ctr" eaLnBrk="1" hangingPunct="1">
              <a:spcBef>
                <a:spcPct val="50000"/>
              </a:spcBef>
              <a:buClr>
                <a:srgbClr val="000000"/>
              </a:buClr>
              <a:buSzPct val="100000"/>
              <a:buFont typeface="Times New Roman" panose="02020603050405020304" pitchFamily="18" charset="0"/>
              <a:buNone/>
            </a:pPr>
            <a:endParaRPr lang="es-AR" altLang="es-ES" sz="2200" dirty="0">
              <a:solidFill>
                <a:srgbClr val="FFFFFF"/>
              </a:solidFill>
              <a:latin typeface="Verdana" panose="020B0604030504040204" pitchFamily="34" charset="0"/>
              <a:ea typeface="Verdana" panose="020B0604030504040204" pitchFamily="34" charset="0"/>
            </a:endParaRPr>
          </a:p>
          <a:p>
            <a:pPr marL="342900" indent="-342900" algn="ctr">
              <a:buClr>
                <a:srgbClr val="000000"/>
              </a:buClr>
              <a:buSzPct val="100000"/>
              <a:buFont typeface="Times New Roman" panose="02020603050405020304" pitchFamily="18" charset="0"/>
              <a:buNone/>
            </a:pPr>
            <a:r>
              <a:rPr lang="es-ES" altLang="es-ES" sz="2100" b="1" dirty="0">
                <a:solidFill>
                  <a:schemeClr val="tx1"/>
                </a:solidFill>
                <a:latin typeface="Verdana" panose="020B0604030504040204" pitchFamily="34" charset="0"/>
                <a:cs typeface="+mn-cs"/>
              </a:rPr>
              <a:t>La huella ecológica es un indicador del impacto ambiental generado por la demanda humana que se hace de los recursos y la capacidad ecológica de la tierra de regenerar sus recursos, es un indicador clave para la sostenibilidad. </a:t>
            </a:r>
          </a:p>
          <a:p>
            <a:pPr marL="342900" indent="-342900" algn="ctr">
              <a:buClr>
                <a:srgbClr val="000000"/>
              </a:buClr>
              <a:buSzPct val="100000"/>
              <a:buFont typeface="Times New Roman" panose="02020603050405020304" pitchFamily="18" charset="0"/>
              <a:buNone/>
            </a:pPr>
            <a:endParaRPr lang="es-ES" altLang="es-ES" sz="2100" dirty="0">
              <a:solidFill>
                <a:schemeClr val="tx1"/>
              </a:solidFill>
              <a:latin typeface="Verdana" panose="020B0604030504040204" pitchFamily="34" charset="0"/>
              <a:cs typeface="+mn-cs"/>
            </a:endParaRPr>
          </a:p>
          <a:p>
            <a:pPr marL="342900" indent="-342900" algn="ctr">
              <a:buClr>
                <a:srgbClr val="000000"/>
              </a:buClr>
              <a:buSzPct val="100000"/>
              <a:buFont typeface="Times New Roman" panose="02020603050405020304" pitchFamily="18" charset="0"/>
              <a:buNone/>
            </a:pPr>
            <a:r>
              <a:rPr lang="es-ES" altLang="es-ES" sz="2100" dirty="0">
                <a:solidFill>
                  <a:schemeClr val="tx1"/>
                </a:solidFill>
                <a:latin typeface="Verdana" panose="020B0604030504040204" pitchFamily="34" charset="0"/>
                <a:cs typeface="+mn-cs"/>
              </a:rPr>
              <a:t>Demuestra que, a nivel global, estamos consumiendo más recursos y generando más residuos y más impactos de los que el planeta puede generar y admitir. </a:t>
            </a:r>
            <a:endParaRPr lang="en-US" altLang="es-ES" sz="2100" dirty="0">
              <a:solidFill>
                <a:schemeClr val="tx1"/>
              </a:solidFill>
              <a:latin typeface="Verdana" panose="020B0604030504040204" pitchFamily="34" charset="0"/>
              <a:cs typeface="+mn-cs"/>
            </a:endParaRPr>
          </a:p>
        </p:txBody>
      </p:sp>
      <p:pic>
        <p:nvPicPr>
          <p:cNvPr id="53258" name="Picture 16">
            <a:extLst>
              <a:ext uri="{FF2B5EF4-FFF2-40B4-BE49-F238E27FC236}">
                <a16:creationId xmlns:a16="http://schemas.microsoft.com/office/drawing/2014/main" id="{DA2C0838-5675-4285-923A-99BB4F334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155" y="4416426"/>
            <a:ext cx="1846262" cy="182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9" name="Picture 17">
            <a:extLst>
              <a:ext uri="{FF2B5EF4-FFF2-40B4-BE49-F238E27FC236}">
                <a16:creationId xmlns:a16="http://schemas.microsoft.com/office/drawing/2014/main" id="{B2317D3D-A58E-4E01-8E81-752AFB14C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3880" y="4034074"/>
            <a:ext cx="1531937"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Tabla">
            <a:extLst>
              <a:ext uri="{FF2B5EF4-FFF2-40B4-BE49-F238E27FC236}">
                <a16:creationId xmlns:a16="http://schemas.microsoft.com/office/drawing/2014/main" id="{519FD448-E312-41DD-8335-F783CBFA42A9}"/>
              </a:ext>
            </a:extLst>
          </p:cNvPr>
          <p:cNvGraphicFramePr>
            <a:graphicFrameLocks noGrp="1"/>
          </p:cNvGraphicFramePr>
          <p:nvPr>
            <p:extLst>
              <p:ext uri="{D42A27DB-BD31-4B8C-83A1-F6EECF244321}">
                <p14:modId xmlns:p14="http://schemas.microsoft.com/office/powerpoint/2010/main" val="2779554636"/>
              </p:ext>
            </p:extLst>
          </p:nvPr>
        </p:nvGraphicFramePr>
        <p:xfrm>
          <a:off x="3439887" y="4416426"/>
          <a:ext cx="4039053" cy="1911822"/>
        </p:xfrm>
        <a:graphic>
          <a:graphicData uri="http://schemas.openxmlformats.org/drawingml/2006/table">
            <a:tbl>
              <a:tblPr>
                <a:tableStyleId>{5C22544A-7EE6-4342-B048-85BDC9FD1C3A}</a:tableStyleId>
              </a:tblPr>
              <a:tblGrid>
                <a:gridCol w="1361017">
                  <a:extLst>
                    <a:ext uri="{9D8B030D-6E8A-4147-A177-3AD203B41FA5}">
                      <a16:colId xmlns:a16="http://schemas.microsoft.com/office/drawing/2014/main" val="20000"/>
                    </a:ext>
                  </a:extLst>
                </a:gridCol>
                <a:gridCol w="2678036">
                  <a:extLst>
                    <a:ext uri="{9D8B030D-6E8A-4147-A177-3AD203B41FA5}">
                      <a16:colId xmlns:a16="http://schemas.microsoft.com/office/drawing/2014/main" val="20001"/>
                    </a:ext>
                  </a:extLst>
                </a:gridCol>
              </a:tblGrid>
              <a:tr h="318637">
                <a:tc gridSpan="2">
                  <a:txBody>
                    <a:bodyPr/>
                    <a:lstStyle/>
                    <a:p>
                      <a:pPr algn="ctr" fontAlgn="b"/>
                      <a:r>
                        <a:rPr lang="es-AR" sz="2000" u="none" strike="noStrike" dirty="0">
                          <a:effectLst/>
                        </a:rPr>
                        <a:t>Día del exceso de la tierra</a:t>
                      </a:r>
                      <a:endParaRPr lang="es-AR" sz="2000" b="1" i="0" u="none" strike="noStrike" dirty="0">
                        <a:solidFill>
                          <a:srgbClr val="000000"/>
                        </a:solidFill>
                        <a:effectLst/>
                        <a:latin typeface="Calibri"/>
                      </a:endParaRPr>
                    </a:p>
                  </a:txBody>
                  <a:tcPr marL="0" marR="0" marT="0" marB="0" anchor="b"/>
                </a:tc>
                <a:tc hMerge="1">
                  <a:txBody>
                    <a:bodyPr/>
                    <a:lstStyle/>
                    <a:p>
                      <a:endParaRPr lang="en-US"/>
                    </a:p>
                  </a:txBody>
                  <a:tcPr/>
                </a:tc>
                <a:extLst>
                  <a:ext uri="{0D108BD9-81ED-4DB2-BD59-A6C34878D82A}">
                    <a16:rowId xmlns:a16="http://schemas.microsoft.com/office/drawing/2014/main" val="10000"/>
                  </a:ext>
                </a:extLst>
              </a:tr>
              <a:tr h="318637">
                <a:tc>
                  <a:txBody>
                    <a:bodyPr/>
                    <a:lstStyle/>
                    <a:p>
                      <a:pPr algn="l" fontAlgn="b"/>
                      <a:r>
                        <a:rPr lang="es-ES" sz="2000" b="1" i="0" u="none" strike="noStrike" dirty="0">
                          <a:solidFill>
                            <a:srgbClr val="000000"/>
                          </a:solidFill>
                          <a:effectLst/>
                          <a:latin typeface="Calibri"/>
                        </a:rPr>
                        <a:t>Año 2021</a:t>
                      </a:r>
                      <a:endParaRPr lang="en-US" sz="2000" b="1" i="0" u="none" strike="noStrike" dirty="0">
                        <a:solidFill>
                          <a:srgbClr val="000000"/>
                        </a:solidFill>
                        <a:effectLst/>
                        <a:latin typeface="Calibri"/>
                      </a:endParaRPr>
                    </a:p>
                  </a:txBody>
                  <a:tcPr marL="0" marR="0" marT="0" marB="0" anchor="b"/>
                </a:tc>
                <a:tc>
                  <a:txBody>
                    <a:bodyPr/>
                    <a:lstStyle/>
                    <a:p>
                      <a:pPr algn="l" fontAlgn="b"/>
                      <a:r>
                        <a:rPr lang="en-US" sz="2000" b="1" i="0" u="none" strike="noStrike" dirty="0" err="1">
                          <a:solidFill>
                            <a:srgbClr val="000000"/>
                          </a:solidFill>
                          <a:effectLst/>
                          <a:latin typeface="Calibri"/>
                        </a:rPr>
                        <a:t>Sábado</a:t>
                      </a:r>
                      <a:r>
                        <a:rPr lang="en-US" sz="2000" b="1" i="0" u="none" strike="noStrike" dirty="0">
                          <a:solidFill>
                            <a:srgbClr val="000000"/>
                          </a:solidFill>
                          <a:effectLst/>
                          <a:latin typeface="Calibri"/>
                        </a:rPr>
                        <a:t> 22 de </a:t>
                      </a:r>
                      <a:r>
                        <a:rPr lang="en-US" sz="2000" b="1" i="0" u="none" strike="noStrike" dirty="0" err="1">
                          <a:solidFill>
                            <a:srgbClr val="000000"/>
                          </a:solidFill>
                          <a:effectLst/>
                          <a:latin typeface="Calibri"/>
                        </a:rPr>
                        <a:t>agosto</a:t>
                      </a:r>
                      <a:endParaRPr lang="en-US" sz="2000" b="1"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197136478"/>
                  </a:ext>
                </a:extLst>
              </a:tr>
              <a:tr h="318637">
                <a:tc>
                  <a:txBody>
                    <a:bodyPr/>
                    <a:lstStyle/>
                    <a:p>
                      <a:pPr algn="l" fontAlgn="b"/>
                      <a:r>
                        <a:rPr lang="en-US" sz="2000" u="none" strike="noStrike" dirty="0" err="1">
                          <a:effectLst/>
                        </a:rPr>
                        <a:t>Año</a:t>
                      </a:r>
                      <a:r>
                        <a:rPr lang="en-US" sz="2000" u="none" strike="noStrike" dirty="0">
                          <a:effectLst/>
                        </a:rPr>
                        <a:t> 2020</a:t>
                      </a:r>
                      <a:endParaRPr lang="en-US" sz="2000" b="0" i="0" u="none" strike="noStrike" dirty="0">
                        <a:solidFill>
                          <a:srgbClr val="000000"/>
                        </a:solidFill>
                        <a:effectLst/>
                        <a:latin typeface="Calibri"/>
                      </a:endParaRPr>
                    </a:p>
                  </a:txBody>
                  <a:tcPr marL="0" marR="0" marT="0" marB="0" anchor="b"/>
                </a:tc>
                <a:tc>
                  <a:txBody>
                    <a:bodyPr/>
                    <a:lstStyle/>
                    <a:p>
                      <a:pPr algn="l" fontAlgn="b"/>
                      <a:r>
                        <a:rPr lang="en-US" sz="2000" b="0" i="0" kern="1200" dirty="0">
                          <a:solidFill>
                            <a:schemeClr val="dk1"/>
                          </a:solidFill>
                          <a:effectLst/>
                          <a:latin typeface="+mn-lt"/>
                          <a:ea typeface="+mn-ea"/>
                          <a:cs typeface="+mn-cs"/>
                        </a:rPr>
                        <a:t>Lunes 29 de </a:t>
                      </a:r>
                      <a:r>
                        <a:rPr lang="en-US" sz="2000" b="0" i="0" kern="1200" dirty="0" err="1">
                          <a:solidFill>
                            <a:schemeClr val="dk1"/>
                          </a:solidFill>
                          <a:effectLst/>
                          <a:latin typeface="+mn-lt"/>
                          <a:ea typeface="+mn-ea"/>
                          <a:cs typeface="+mn-cs"/>
                        </a:rPr>
                        <a:t>julio</a:t>
                      </a:r>
                      <a:endParaRPr lang="en-US" sz="20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1"/>
                  </a:ext>
                </a:extLst>
              </a:tr>
              <a:tr h="318637">
                <a:tc>
                  <a:txBody>
                    <a:bodyPr/>
                    <a:lstStyle/>
                    <a:p>
                      <a:pPr algn="l" fontAlgn="b"/>
                      <a:r>
                        <a:rPr lang="en-US" sz="2000" u="none" strike="noStrike">
                          <a:effectLst/>
                        </a:rPr>
                        <a:t>Año 2017</a:t>
                      </a:r>
                      <a:endParaRPr lang="en-US" sz="2000" b="0" i="0" u="none" strike="noStrike">
                        <a:solidFill>
                          <a:srgbClr val="000000"/>
                        </a:solidFill>
                        <a:effectLst/>
                        <a:latin typeface="Calibri"/>
                      </a:endParaRPr>
                    </a:p>
                  </a:txBody>
                  <a:tcPr marL="0" marR="0" marT="0" marB="0" anchor="b"/>
                </a:tc>
                <a:tc>
                  <a:txBody>
                    <a:bodyPr/>
                    <a:lstStyle/>
                    <a:p>
                      <a:pPr algn="l" fontAlgn="b"/>
                      <a:r>
                        <a:rPr lang="en-US" sz="2000" u="none" strike="noStrike" dirty="0">
                          <a:effectLst/>
                        </a:rPr>
                        <a:t>Lunes 8 de </a:t>
                      </a:r>
                      <a:r>
                        <a:rPr lang="en-US" sz="2000" u="none" strike="noStrike" dirty="0" err="1">
                          <a:effectLst/>
                        </a:rPr>
                        <a:t>agosto</a:t>
                      </a:r>
                      <a:endParaRPr lang="en-US" sz="20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2"/>
                  </a:ext>
                </a:extLst>
              </a:tr>
              <a:tr h="318637">
                <a:tc>
                  <a:txBody>
                    <a:bodyPr/>
                    <a:lstStyle/>
                    <a:p>
                      <a:pPr algn="l" fontAlgn="b"/>
                      <a:r>
                        <a:rPr lang="en-US" sz="2000" u="none" strike="noStrike">
                          <a:effectLst/>
                        </a:rPr>
                        <a:t>Año 2015</a:t>
                      </a:r>
                      <a:endParaRPr lang="en-US" sz="2000" b="0" i="0" u="none" strike="noStrike">
                        <a:solidFill>
                          <a:srgbClr val="000000"/>
                        </a:solidFill>
                        <a:effectLst/>
                        <a:latin typeface="Calibri"/>
                      </a:endParaRPr>
                    </a:p>
                  </a:txBody>
                  <a:tcPr marL="0" marR="0" marT="0" marB="0" anchor="b"/>
                </a:tc>
                <a:tc>
                  <a:txBody>
                    <a:bodyPr/>
                    <a:lstStyle/>
                    <a:p>
                      <a:pPr algn="l" fontAlgn="b"/>
                      <a:r>
                        <a:rPr lang="en-US" sz="2000" u="none" strike="noStrike" dirty="0">
                          <a:effectLst/>
                        </a:rPr>
                        <a:t>Martes 13 de </a:t>
                      </a:r>
                      <a:r>
                        <a:rPr lang="en-US" sz="2000" u="none" strike="noStrike" dirty="0" err="1">
                          <a:effectLst/>
                        </a:rPr>
                        <a:t>agosto</a:t>
                      </a:r>
                      <a:endParaRPr lang="en-US" sz="20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3"/>
                  </a:ext>
                </a:extLst>
              </a:tr>
              <a:tr h="318637">
                <a:tc>
                  <a:txBody>
                    <a:bodyPr/>
                    <a:lstStyle/>
                    <a:p>
                      <a:pPr algn="l" fontAlgn="b"/>
                      <a:r>
                        <a:rPr lang="en-US" sz="2000" u="none" strike="noStrike">
                          <a:effectLst/>
                        </a:rPr>
                        <a:t>Año 2000</a:t>
                      </a:r>
                      <a:endParaRPr lang="en-US" sz="2000" b="0" i="0" u="none" strike="noStrike">
                        <a:solidFill>
                          <a:srgbClr val="000000"/>
                        </a:solidFill>
                        <a:effectLst/>
                        <a:latin typeface="Calibri"/>
                      </a:endParaRPr>
                    </a:p>
                  </a:txBody>
                  <a:tcPr marL="0" marR="0" marT="0" marB="0" anchor="b"/>
                </a:tc>
                <a:tc>
                  <a:txBody>
                    <a:bodyPr/>
                    <a:lstStyle/>
                    <a:p>
                      <a:pPr algn="l" fontAlgn="b"/>
                      <a:r>
                        <a:rPr lang="en-US" sz="2000" u="none" strike="noStrike" dirty="0">
                          <a:effectLst/>
                        </a:rPr>
                        <a:t>Domingo 1 de </a:t>
                      </a:r>
                      <a:r>
                        <a:rPr lang="en-US" sz="2000" u="none" strike="noStrike" dirty="0" err="1">
                          <a:effectLst/>
                        </a:rPr>
                        <a:t>octubre</a:t>
                      </a:r>
                      <a:endParaRPr lang="en-US" sz="20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4"/>
                  </a:ext>
                </a:extLst>
              </a:tr>
            </a:tbl>
          </a:graphicData>
        </a:graphic>
      </p:graphicFrame>
      <p:sp>
        <p:nvSpPr>
          <p:cNvPr id="13" name="CuadroTexto 12">
            <a:extLst>
              <a:ext uri="{FF2B5EF4-FFF2-40B4-BE49-F238E27FC236}">
                <a16:creationId xmlns:a16="http://schemas.microsoft.com/office/drawing/2014/main" id="{ADD3B550-7580-4DFE-BAB9-C90F73B9E3D1}"/>
              </a:ext>
            </a:extLst>
          </p:cNvPr>
          <p:cNvSpPr txBox="1"/>
          <p:nvPr/>
        </p:nvSpPr>
        <p:spPr>
          <a:xfrm>
            <a:off x="1708150" y="333415"/>
            <a:ext cx="6096000" cy="492443"/>
          </a:xfrm>
          <a:prstGeom prst="rect">
            <a:avLst/>
          </a:prstGeom>
          <a:noFill/>
        </p:spPr>
        <p:txBody>
          <a:bodyPr wrap="square">
            <a:spAutoFit/>
          </a:bodyPr>
          <a:lstStyle/>
          <a:p>
            <a:r>
              <a:rPr lang="es-AR" sz="2600" b="1" dirty="0"/>
              <a:t>Huella Ecológica</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E5CFA3A2-221C-4A2F-8DE1-29EA968CD650}"/>
              </a:ext>
            </a:extLst>
          </p:cNvPr>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buSzPct val="100000"/>
            </a:pPr>
            <a:fld id="{F97DAD5A-7683-45CA-9C6C-0CA98C3766A4}" type="slidenum">
              <a:rPr lang="en-US" altLang="es-ES" sz="1400">
                <a:solidFill>
                  <a:srgbClr val="FFFFFF"/>
                </a:solidFill>
              </a:rPr>
              <a:pPr algn="r" eaLnBrk="1" hangingPunct="1">
                <a:buSzPct val="100000"/>
              </a:pPr>
              <a:t>40</a:t>
            </a:fld>
            <a:endParaRPr lang="en-US" altLang="es-ES" sz="1400">
              <a:solidFill>
                <a:srgbClr val="FFFFFF"/>
              </a:solidFill>
            </a:endParaRPr>
          </a:p>
        </p:txBody>
      </p:sp>
      <p:sp>
        <p:nvSpPr>
          <p:cNvPr id="50179" name="Text Box 3">
            <a:extLst>
              <a:ext uri="{FF2B5EF4-FFF2-40B4-BE49-F238E27FC236}">
                <a16:creationId xmlns:a16="http://schemas.microsoft.com/office/drawing/2014/main" id="{B33CDFC9-A71D-477D-9D03-35CA98292AC1}"/>
              </a:ext>
            </a:extLst>
          </p:cNvPr>
          <p:cNvSpPr txBox="1">
            <a:spLocks noChangeArrowheads="1"/>
          </p:cNvSpPr>
          <p:nvPr/>
        </p:nvSpPr>
        <p:spPr bwMode="auto">
          <a:xfrm>
            <a:off x="1395965" y="365751"/>
            <a:ext cx="683271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eaLnBrk="1" hangingPunct="1">
              <a:buSzPct val="100000"/>
            </a:pPr>
            <a:r>
              <a:rPr lang="es-ES" altLang="es-ES" sz="2400" b="1" dirty="0">
                <a:solidFill>
                  <a:srgbClr val="FFC000"/>
                </a:solidFill>
                <a:latin typeface="Verdana" panose="020B0604030504040204" pitchFamily="34" charset="0"/>
                <a:ea typeface="Verdana" panose="020B0604030504040204" pitchFamily="34" charset="0"/>
              </a:rPr>
              <a:t>Índices de medida de la sostenibilidad</a:t>
            </a:r>
          </a:p>
        </p:txBody>
      </p:sp>
      <p:sp>
        <p:nvSpPr>
          <p:cNvPr id="50180" name="Text Box 4">
            <a:extLst>
              <a:ext uri="{FF2B5EF4-FFF2-40B4-BE49-F238E27FC236}">
                <a16:creationId xmlns:a16="http://schemas.microsoft.com/office/drawing/2014/main" id="{6524CDCA-B2F0-42DB-A95B-148D8F92B5D2}"/>
              </a:ext>
            </a:extLst>
          </p:cNvPr>
          <p:cNvSpPr txBox="1">
            <a:spLocks noChangeArrowheads="1"/>
          </p:cNvSpPr>
          <p:nvPr/>
        </p:nvSpPr>
        <p:spPr bwMode="auto">
          <a:xfrm>
            <a:off x="1020693" y="1888711"/>
            <a:ext cx="9627429" cy="4008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ial" panose="020B0604020202020204" pitchFamily="34" charset="0"/>
              </a:defRPr>
            </a:lvl9pPr>
          </a:lstStyle>
          <a:p>
            <a:pPr>
              <a:spcBef>
                <a:spcPts val="550"/>
              </a:spcBef>
              <a:buClr>
                <a:srgbClr val="FFFFFF"/>
              </a:buClr>
              <a:buSzPct val="100000"/>
              <a:buFont typeface="Comic Sans MS" panose="030F0702030302020204" pitchFamily="66" charset="0"/>
              <a:buChar char="•"/>
            </a:pPr>
            <a:r>
              <a:rPr lang="es-ES" altLang="es-ES" sz="1900" b="1" u="sng" dirty="0">
                <a:solidFill>
                  <a:schemeClr val="tx1"/>
                </a:solidFill>
                <a:latin typeface="Verdana" panose="020B0604030504040204" pitchFamily="34" charset="0"/>
                <a:ea typeface="Verdana" panose="020B0604030504040204" pitchFamily="34" charset="0"/>
              </a:rPr>
              <a:t>Indicadores ambientales:</a:t>
            </a:r>
            <a:r>
              <a:rPr lang="es-ES" altLang="es-ES" sz="1900" u="sng" dirty="0">
                <a:solidFill>
                  <a:schemeClr val="tx1"/>
                </a:solidFill>
                <a:latin typeface="Verdana" panose="020B0604030504040204" pitchFamily="34" charset="0"/>
                <a:ea typeface="Verdana" panose="020B0604030504040204" pitchFamily="34" charset="0"/>
              </a:rPr>
              <a:t> </a:t>
            </a:r>
            <a:r>
              <a:rPr lang="es-ES" altLang="es-ES" sz="1900" dirty="0">
                <a:solidFill>
                  <a:schemeClr val="tx1"/>
                </a:solidFill>
                <a:latin typeface="Verdana" panose="020B0604030504040204" pitchFamily="34" charset="0"/>
                <a:ea typeface="Verdana" panose="020B0604030504040204" pitchFamily="34" charset="0"/>
              </a:rPr>
              <a:t>Variable que aporta información sobre el estado o evolución de un problema ambiental concreto.</a:t>
            </a:r>
          </a:p>
          <a:p>
            <a:pPr>
              <a:spcBef>
                <a:spcPts val="550"/>
              </a:spcBef>
              <a:buClr>
                <a:srgbClr val="FFFFFF"/>
              </a:buClr>
              <a:buSzPct val="100000"/>
              <a:buFont typeface="Comic Sans MS" panose="030F0702030302020204" pitchFamily="66" charset="0"/>
              <a:buChar char="•"/>
            </a:pPr>
            <a:r>
              <a:rPr lang="es-ES" altLang="es-ES" sz="1900" b="1" u="sng" dirty="0">
                <a:solidFill>
                  <a:schemeClr val="tx1"/>
                </a:solidFill>
                <a:latin typeface="Verdana" panose="020B0604030504040204" pitchFamily="34" charset="0"/>
                <a:ea typeface="Verdana" panose="020B0604030504040204" pitchFamily="34" charset="0"/>
              </a:rPr>
              <a:t>Tipos de indicadores:   </a:t>
            </a:r>
            <a:r>
              <a:rPr lang="es-ES" altLang="es-ES" sz="1900" b="1" dirty="0">
                <a:solidFill>
                  <a:schemeClr val="tx1"/>
                </a:solidFill>
                <a:latin typeface="Verdana" panose="020B0604030504040204" pitchFamily="34" charset="0"/>
                <a:ea typeface="Verdana" panose="020B0604030504040204" pitchFamily="34" charset="0"/>
              </a:rPr>
              <a:t>P. E. R.</a:t>
            </a:r>
          </a:p>
          <a:p>
            <a:pPr>
              <a:spcBef>
                <a:spcPts val="550"/>
              </a:spcBef>
              <a:buClr>
                <a:srgbClr val="FFFFFF"/>
              </a:buClr>
              <a:buSzPct val="100000"/>
              <a:buFont typeface="Comic Sans MS" panose="030F0702030302020204" pitchFamily="66" charset="0"/>
              <a:buChar char="-"/>
            </a:pPr>
            <a:r>
              <a:rPr lang="es-ES" altLang="es-ES" sz="1900" b="1" dirty="0">
                <a:solidFill>
                  <a:schemeClr val="tx1"/>
                </a:solidFill>
                <a:latin typeface="Verdana" panose="020B0604030504040204" pitchFamily="34" charset="0"/>
                <a:ea typeface="Verdana" panose="020B0604030504040204" pitchFamily="34" charset="0"/>
              </a:rPr>
              <a:t>Indicadores de presión</a:t>
            </a:r>
            <a:r>
              <a:rPr lang="es-ES" altLang="es-ES" sz="1900" dirty="0">
                <a:solidFill>
                  <a:schemeClr val="tx1"/>
                </a:solidFill>
                <a:latin typeface="Verdana" panose="020B0604030504040204" pitchFamily="34" charset="0"/>
                <a:ea typeface="Verdana" panose="020B0604030504040204" pitchFamily="34" charset="0"/>
              </a:rPr>
              <a:t>: Reflejan la presión directa o indirecta que ejercen las actividades humanas sobre el medio ambiente</a:t>
            </a:r>
          </a:p>
          <a:p>
            <a:pPr>
              <a:spcBef>
                <a:spcPts val="550"/>
              </a:spcBef>
              <a:buClr>
                <a:srgbClr val="FFFFFF"/>
              </a:buClr>
              <a:buSzPct val="100000"/>
              <a:buFont typeface="Comic Sans MS" panose="030F0702030302020204" pitchFamily="66" charset="0"/>
              <a:buChar char="-"/>
            </a:pPr>
            <a:r>
              <a:rPr lang="es-ES" altLang="es-ES" sz="1900" b="1" dirty="0">
                <a:solidFill>
                  <a:schemeClr val="tx1"/>
                </a:solidFill>
                <a:latin typeface="Verdana" panose="020B0604030504040204" pitchFamily="34" charset="0"/>
                <a:ea typeface="Verdana" panose="020B0604030504040204" pitchFamily="34" charset="0"/>
              </a:rPr>
              <a:t>Indicadores de estado</a:t>
            </a:r>
            <a:r>
              <a:rPr lang="es-ES" altLang="es-ES" sz="1900" dirty="0">
                <a:solidFill>
                  <a:schemeClr val="tx1"/>
                </a:solidFill>
                <a:latin typeface="Verdana" panose="020B0604030504040204" pitchFamily="34" charset="0"/>
                <a:ea typeface="Verdana" panose="020B0604030504040204" pitchFamily="34" charset="0"/>
              </a:rPr>
              <a:t>: Describen los efectos derivados de la presión sobre la calidad del medio. Dan idea del impacto ambiental originado.</a:t>
            </a:r>
          </a:p>
          <a:p>
            <a:pPr>
              <a:spcBef>
                <a:spcPts val="550"/>
              </a:spcBef>
              <a:buClr>
                <a:srgbClr val="FFFFFF"/>
              </a:buClr>
              <a:buSzPct val="100000"/>
              <a:buFont typeface="Comic Sans MS" panose="030F0702030302020204" pitchFamily="66" charset="0"/>
              <a:buChar char="-"/>
            </a:pPr>
            <a:r>
              <a:rPr lang="es-ES" altLang="es-ES" sz="1900" b="1" dirty="0">
                <a:solidFill>
                  <a:schemeClr val="tx1"/>
                </a:solidFill>
                <a:latin typeface="Verdana" panose="020B0604030504040204" pitchFamily="34" charset="0"/>
                <a:ea typeface="Verdana" panose="020B0604030504040204" pitchFamily="34" charset="0"/>
              </a:rPr>
              <a:t>Indicadores de respuesta: </a:t>
            </a:r>
            <a:r>
              <a:rPr lang="es-ES" altLang="es-ES" sz="1900" dirty="0">
                <a:solidFill>
                  <a:schemeClr val="tx1"/>
                </a:solidFill>
                <a:latin typeface="Verdana" panose="020B0604030504040204" pitchFamily="34" charset="0"/>
                <a:ea typeface="Verdana" panose="020B0604030504040204" pitchFamily="34" charset="0"/>
              </a:rPr>
              <a:t>Indican el esfuerzo político o social en materia de </a:t>
            </a:r>
            <a:r>
              <a:rPr lang="es-ES" altLang="es-ES" sz="1900" dirty="0" err="1">
                <a:solidFill>
                  <a:schemeClr val="tx1"/>
                </a:solidFill>
                <a:latin typeface="Verdana" panose="020B0604030504040204" pitchFamily="34" charset="0"/>
                <a:ea typeface="Verdana" panose="020B0604030504040204" pitchFamily="34" charset="0"/>
              </a:rPr>
              <a:t>m.a</a:t>
            </a:r>
            <a:r>
              <a:rPr lang="es-ES" altLang="es-ES" sz="1900" dirty="0">
                <a:solidFill>
                  <a:schemeClr val="tx1"/>
                </a:solidFill>
                <a:latin typeface="Verdana" panose="020B0604030504040204" pitchFamily="34" charset="0"/>
                <a:ea typeface="Verdana" panose="020B0604030504040204" pitchFamily="34" charset="0"/>
              </a:rPr>
              <a:t>. Sirven para marcar objetivos y tomar decisiones.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39251AF-C773-48F4-9369-FCAC2F75CC22}"/>
              </a:ext>
            </a:extLst>
          </p:cNvPr>
          <p:cNvSpPr>
            <a:spLocks noGrp="1" noChangeArrowheads="1"/>
          </p:cNvSpPr>
          <p:nvPr>
            <p:ph type="title"/>
          </p:nvPr>
        </p:nvSpPr>
        <p:spPr>
          <a:xfrm>
            <a:off x="1989139" y="349251"/>
            <a:ext cx="8789987" cy="652463"/>
          </a:xfrm>
        </p:spPr>
        <p:txBody>
          <a:bodyPr/>
          <a:lstStyle/>
          <a:p>
            <a:r>
              <a:rPr lang="es-ES" altLang="es-ES" sz="4000" dirty="0">
                <a:solidFill>
                  <a:srgbClr val="FFC000"/>
                </a:solidFill>
                <a:latin typeface="Verdana" panose="020B0604030504040204" pitchFamily="34" charset="0"/>
                <a:ea typeface="Verdana" panose="020B0604030504040204" pitchFamily="34" charset="0"/>
              </a:rPr>
              <a:t>Tipos de indicadores ambientales</a:t>
            </a:r>
          </a:p>
        </p:txBody>
      </p:sp>
      <p:sp>
        <p:nvSpPr>
          <p:cNvPr id="65540" name="Document">
            <a:extLst>
              <a:ext uri="{FF2B5EF4-FFF2-40B4-BE49-F238E27FC236}">
                <a16:creationId xmlns:a16="http://schemas.microsoft.com/office/drawing/2014/main" id="{13F7B4E0-B130-4C9E-97A3-A993A696B9B5}"/>
              </a:ext>
            </a:extLst>
          </p:cNvPr>
          <p:cNvSpPr>
            <a:spLocks noEditPoints="1" noChangeArrowheads="1"/>
          </p:cNvSpPr>
          <p:nvPr/>
        </p:nvSpPr>
        <p:spPr bwMode="auto">
          <a:xfrm>
            <a:off x="1703388" y="2420939"/>
            <a:ext cx="2305050" cy="2232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ln>
            <a:headEnd/>
            <a:tailEnd/>
          </a:ln>
        </p:spPr>
        <p:style>
          <a:lnRef idx="2">
            <a:schemeClr val="dk1"/>
          </a:lnRef>
          <a:fillRef idx="1">
            <a:schemeClr val="lt1"/>
          </a:fillRef>
          <a:effectRef idx="0">
            <a:schemeClr val="dk1"/>
          </a:effectRef>
          <a:fontRef idx="minor">
            <a:schemeClr val="dk1"/>
          </a:fontRef>
        </p:style>
        <p:txBody>
          <a:bodyPr/>
          <a:lstStyle/>
          <a:p>
            <a:pPr algn="ctr" eaLnBrk="1" hangingPunct="1">
              <a:buClr>
                <a:srgbClr val="000000"/>
              </a:buClr>
              <a:buSzPct val="100000"/>
              <a:buFont typeface="Times New Roman" panose="02020603050405020304" pitchFamily="18" charset="0"/>
              <a:buNone/>
              <a:defRPr/>
            </a:pPr>
            <a:r>
              <a:rPr lang="es-ES" altLang="es-ES" b="1" dirty="0">
                <a:solidFill>
                  <a:srgbClr val="FFC000"/>
                </a:solidFill>
              </a:rPr>
              <a:t>Actividades humanas</a:t>
            </a:r>
          </a:p>
          <a:p>
            <a:pPr algn="ctr" eaLnBrk="1" hangingPunct="1">
              <a:buClr>
                <a:srgbClr val="000000"/>
              </a:buClr>
              <a:buSzPct val="100000"/>
              <a:buFont typeface="Times New Roman" panose="02020603050405020304" pitchFamily="18" charset="0"/>
              <a:buNone/>
              <a:defRPr/>
            </a:pPr>
            <a:endParaRPr lang="es-ES" altLang="es-ES" b="1" dirty="0">
              <a:solidFill>
                <a:schemeClr val="tx1"/>
              </a:solidFill>
            </a:endParaRPr>
          </a:p>
          <a:p>
            <a:pPr algn="ctr" eaLnBrk="1" hangingPunct="1">
              <a:buClr>
                <a:srgbClr val="000000"/>
              </a:buClr>
              <a:buSzPct val="100000"/>
              <a:buFont typeface="Times New Roman" panose="02020603050405020304" pitchFamily="18" charset="0"/>
              <a:buNone/>
              <a:defRPr/>
            </a:pPr>
            <a:r>
              <a:rPr lang="es-ES" altLang="es-ES" sz="1600" dirty="0">
                <a:solidFill>
                  <a:srgbClr val="333300"/>
                </a:solidFill>
              </a:rPr>
              <a:t>Energía: Emisiones de CO</a:t>
            </a:r>
            <a:r>
              <a:rPr lang="es-ES" altLang="es-ES" sz="1600" baseline="-25000" dirty="0">
                <a:solidFill>
                  <a:srgbClr val="333300"/>
                </a:solidFill>
              </a:rPr>
              <a:t>2</a:t>
            </a:r>
            <a:r>
              <a:rPr lang="es-ES" altLang="es-ES" sz="1600" dirty="0">
                <a:solidFill>
                  <a:srgbClr val="333300"/>
                </a:solidFill>
              </a:rPr>
              <a:t> a la atmósfera</a:t>
            </a:r>
            <a:endParaRPr lang="es-ES" altLang="es-ES" dirty="0">
              <a:solidFill>
                <a:srgbClr val="333300"/>
              </a:solidFill>
            </a:endParaRPr>
          </a:p>
        </p:txBody>
      </p:sp>
      <p:sp>
        <p:nvSpPr>
          <p:cNvPr id="65541" name="Document">
            <a:extLst>
              <a:ext uri="{FF2B5EF4-FFF2-40B4-BE49-F238E27FC236}">
                <a16:creationId xmlns:a16="http://schemas.microsoft.com/office/drawing/2014/main" id="{1C19B7B0-C22D-41AC-9913-B03D7A79D5BE}"/>
              </a:ext>
            </a:extLst>
          </p:cNvPr>
          <p:cNvSpPr>
            <a:spLocks noEditPoints="1" noChangeArrowheads="1"/>
          </p:cNvSpPr>
          <p:nvPr/>
        </p:nvSpPr>
        <p:spPr bwMode="auto">
          <a:xfrm>
            <a:off x="4872039" y="2349501"/>
            <a:ext cx="2592387" cy="27352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ln>
            <a:headEnd/>
            <a:tailEnd/>
          </a:ln>
        </p:spPr>
        <p:style>
          <a:lnRef idx="2">
            <a:schemeClr val="dk1"/>
          </a:lnRef>
          <a:fillRef idx="1">
            <a:schemeClr val="lt1"/>
          </a:fillRef>
          <a:effectRef idx="0">
            <a:schemeClr val="dk1"/>
          </a:effectRef>
          <a:fontRef idx="minor">
            <a:schemeClr val="dk1"/>
          </a:fontRef>
        </p:style>
        <p:txBody>
          <a:bodyPr/>
          <a:lstStyle/>
          <a:p>
            <a:pPr algn="ctr" eaLnBrk="1" hangingPunct="1">
              <a:buClr>
                <a:srgbClr val="000000"/>
              </a:buClr>
              <a:buSzPct val="100000"/>
              <a:buFont typeface="Times New Roman" panose="02020603050405020304" pitchFamily="18" charset="0"/>
              <a:buNone/>
              <a:defRPr/>
            </a:pPr>
            <a:r>
              <a:rPr lang="es-ES" altLang="es-ES" dirty="0">
                <a:solidFill>
                  <a:srgbClr val="FFC000"/>
                </a:solidFill>
              </a:rPr>
              <a:t>Estado del medio ambiente y los recursos naturales</a:t>
            </a:r>
          </a:p>
          <a:p>
            <a:pPr algn="ctr" eaLnBrk="1" hangingPunct="1">
              <a:buClr>
                <a:srgbClr val="000000"/>
              </a:buClr>
              <a:buSzPct val="100000"/>
              <a:buFont typeface="Times New Roman" panose="02020603050405020304" pitchFamily="18" charset="0"/>
              <a:buNone/>
              <a:defRPr/>
            </a:pPr>
            <a:endParaRPr lang="es-ES" altLang="es-ES" dirty="0">
              <a:solidFill>
                <a:srgbClr val="FFC000"/>
              </a:solidFill>
            </a:endParaRPr>
          </a:p>
          <a:p>
            <a:pPr algn="ctr" eaLnBrk="1" hangingPunct="1">
              <a:buClr>
                <a:srgbClr val="000000"/>
              </a:buClr>
              <a:buSzPct val="100000"/>
              <a:buFont typeface="Times New Roman" panose="02020603050405020304" pitchFamily="18" charset="0"/>
              <a:buNone/>
              <a:defRPr/>
            </a:pPr>
            <a:r>
              <a:rPr lang="es-ES" altLang="es-ES" dirty="0">
                <a:solidFill>
                  <a:srgbClr val="333300"/>
                </a:solidFill>
              </a:rPr>
              <a:t>Atmósfera: incremento del efecto invernadero</a:t>
            </a:r>
          </a:p>
        </p:txBody>
      </p:sp>
      <p:sp>
        <p:nvSpPr>
          <p:cNvPr id="65542" name="Document">
            <a:extLst>
              <a:ext uri="{FF2B5EF4-FFF2-40B4-BE49-F238E27FC236}">
                <a16:creationId xmlns:a16="http://schemas.microsoft.com/office/drawing/2014/main" id="{55808397-75FB-40F9-A1B0-2D36EB8D30B9}"/>
              </a:ext>
            </a:extLst>
          </p:cNvPr>
          <p:cNvSpPr>
            <a:spLocks noEditPoints="1" noChangeArrowheads="1"/>
          </p:cNvSpPr>
          <p:nvPr/>
        </p:nvSpPr>
        <p:spPr bwMode="auto">
          <a:xfrm>
            <a:off x="8183564" y="2349500"/>
            <a:ext cx="2484437" cy="25209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ln>
            <a:headEnd/>
            <a:tailEnd/>
          </a:ln>
        </p:spPr>
        <p:style>
          <a:lnRef idx="2">
            <a:schemeClr val="dk1"/>
          </a:lnRef>
          <a:fillRef idx="1">
            <a:schemeClr val="lt1"/>
          </a:fillRef>
          <a:effectRef idx="0">
            <a:schemeClr val="dk1"/>
          </a:effectRef>
          <a:fontRef idx="minor">
            <a:schemeClr val="dk1"/>
          </a:fontRef>
        </p:style>
        <p:txBody>
          <a:bodyPr/>
          <a:lstStyle/>
          <a:p>
            <a:pPr algn="ctr" eaLnBrk="1" hangingPunct="1">
              <a:buClr>
                <a:srgbClr val="000000"/>
              </a:buClr>
              <a:buSzPct val="100000"/>
              <a:buFont typeface="Times New Roman" panose="02020603050405020304" pitchFamily="18" charset="0"/>
              <a:buNone/>
              <a:defRPr/>
            </a:pPr>
            <a:r>
              <a:rPr lang="es-ES" altLang="es-ES" dirty="0">
                <a:solidFill>
                  <a:srgbClr val="FFC000"/>
                </a:solidFill>
              </a:rPr>
              <a:t>Agentes sociales y ambientales</a:t>
            </a:r>
          </a:p>
          <a:p>
            <a:pPr algn="ctr" eaLnBrk="1" hangingPunct="1">
              <a:buClr>
                <a:srgbClr val="000000"/>
              </a:buClr>
              <a:buSzPct val="100000"/>
              <a:buFont typeface="Times New Roman" panose="02020603050405020304" pitchFamily="18" charset="0"/>
              <a:buNone/>
              <a:defRPr/>
            </a:pPr>
            <a:endParaRPr lang="es-ES" altLang="es-ES" dirty="0">
              <a:solidFill>
                <a:schemeClr val="tx1"/>
              </a:solidFill>
            </a:endParaRPr>
          </a:p>
          <a:p>
            <a:pPr algn="ctr" eaLnBrk="1" hangingPunct="1">
              <a:buClr>
                <a:srgbClr val="000000"/>
              </a:buClr>
              <a:buSzPct val="100000"/>
              <a:buFont typeface="Times New Roman" panose="02020603050405020304" pitchFamily="18" charset="0"/>
              <a:buNone/>
              <a:defRPr/>
            </a:pPr>
            <a:r>
              <a:rPr lang="es-ES" altLang="es-ES" dirty="0">
                <a:solidFill>
                  <a:srgbClr val="333300"/>
                </a:solidFill>
              </a:rPr>
              <a:t>Esfuerzos políticos y sociales como legislar para reducir las emisiones de gases invernadero</a:t>
            </a:r>
          </a:p>
        </p:txBody>
      </p:sp>
      <p:sp>
        <p:nvSpPr>
          <p:cNvPr id="51206" name="Line 7">
            <a:extLst>
              <a:ext uri="{FF2B5EF4-FFF2-40B4-BE49-F238E27FC236}">
                <a16:creationId xmlns:a16="http://schemas.microsoft.com/office/drawing/2014/main" id="{0605709C-7C94-4C1E-9312-BD044F4E9354}"/>
              </a:ext>
            </a:extLst>
          </p:cNvPr>
          <p:cNvSpPr>
            <a:spLocks noChangeShapeType="1"/>
          </p:cNvSpPr>
          <p:nvPr/>
        </p:nvSpPr>
        <p:spPr bwMode="auto">
          <a:xfrm>
            <a:off x="4008438" y="31416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07" name="Line 8">
            <a:extLst>
              <a:ext uri="{FF2B5EF4-FFF2-40B4-BE49-F238E27FC236}">
                <a16:creationId xmlns:a16="http://schemas.microsoft.com/office/drawing/2014/main" id="{5CDF2B92-5387-41B2-9119-C3F294558DFE}"/>
              </a:ext>
            </a:extLst>
          </p:cNvPr>
          <p:cNvSpPr>
            <a:spLocks noChangeShapeType="1"/>
          </p:cNvSpPr>
          <p:nvPr/>
        </p:nvSpPr>
        <p:spPr bwMode="auto">
          <a:xfrm flipV="1">
            <a:off x="4367213" y="2060575"/>
            <a:ext cx="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08" name="AutoShape 9">
            <a:extLst>
              <a:ext uri="{FF2B5EF4-FFF2-40B4-BE49-F238E27FC236}">
                <a16:creationId xmlns:a16="http://schemas.microsoft.com/office/drawing/2014/main" id="{E12E8B7D-528D-49B0-839D-15C38E134A10}"/>
              </a:ext>
            </a:extLst>
          </p:cNvPr>
          <p:cNvSpPr>
            <a:spLocks noChangeArrowheads="1"/>
          </p:cNvSpPr>
          <p:nvPr/>
        </p:nvSpPr>
        <p:spPr bwMode="auto">
          <a:xfrm>
            <a:off x="2711450" y="1412876"/>
            <a:ext cx="3240088" cy="576263"/>
          </a:xfrm>
          <a:prstGeom prst="roundRect">
            <a:avLst>
              <a:gd name="adj" fmla="val 16667"/>
            </a:avLst>
          </a:prstGeom>
          <a:solidFill>
            <a:srgbClr val="FFC000"/>
          </a:solidFill>
          <a:ln w="9525">
            <a:solidFill>
              <a:schemeClr val="tx1"/>
            </a:solidFill>
            <a:round/>
            <a:headEnd/>
            <a:tailEnd/>
          </a:ln>
        </p:spPr>
        <p:txBody>
          <a:bodyPr wrap="none" anchor="ctr"/>
          <a:lstStyle/>
          <a:p>
            <a:pPr algn="ctr" eaLnBrk="1" hangingPunct="1">
              <a:buClr>
                <a:srgbClr val="000000"/>
              </a:buClr>
              <a:buSzPct val="100000"/>
              <a:buFont typeface="Times New Roman" panose="02020603050405020304" pitchFamily="18" charset="0"/>
              <a:buNone/>
            </a:pPr>
            <a:r>
              <a:rPr lang="es-ES" altLang="es-ES"/>
              <a:t>Indicadores de presión (P)</a:t>
            </a:r>
          </a:p>
        </p:txBody>
      </p:sp>
      <p:sp>
        <p:nvSpPr>
          <p:cNvPr id="51209" name="Line 10">
            <a:extLst>
              <a:ext uri="{FF2B5EF4-FFF2-40B4-BE49-F238E27FC236}">
                <a16:creationId xmlns:a16="http://schemas.microsoft.com/office/drawing/2014/main" id="{451F85AD-D4C8-4FAA-AF9C-107630D31766}"/>
              </a:ext>
            </a:extLst>
          </p:cNvPr>
          <p:cNvSpPr>
            <a:spLocks noChangeShapeType="1"/>
          </p:cNvSpPr>
          <p:nvPr/>
        </p:nvSpPr>
        <p:spPr bwMode="auto">
          <a:xfrm flipV="1">
            <a:off x="6456363" y="198913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10" name="AutoShape 11">
            <a:extLst>
              <a:ext uri="{FF2B5EF4-FFF2-40B4-BE49-F238E27FC236}">
                <a16:creationId xmlns:a16="http://schemas.microsoft.com/office/drawing/2014/main" id="{9200616F-AA40-4AC6-8748-76EE2F976487}"/>
              </a:ext>
            </a:extLst>
          </p:cNvPr>
          <p:cNvSpPr>
            <a:spLocks noChangeArrowheads="1"/>
          </p:cNvSpPr>
          <p:nvPr/>
        </p:nvSpPr>
        <p:spPr bwMode="auto">
          <a:xfrm>
            <a:off x="6167439" y="1557339"/>
            <a:ext cx="3241675" cy="358775"/>
          </a:xfrm>
          <a:prstGeom prst="roundRect">
            <a:avLst>
              <a:gd name="adj" fmla="val 16667"/>
            </a:avLst>
          </a:prstGeom>
          <a:solidFill>
            <a:srgbClr val="FFC000"/>
          </a:solidFill>
          <a:ln w="9525">
            <a:solidFill>
              <a:schemeClr val="tx1"/>
            </a:solidFill>
            <a:round/>
            <a:headEnd/>
            <a:tailEnd/>
          </a:ln>
        </p:spPr>
        <p:txBody>
          <a:bodyPr wrap="none" anchor="ctr"/>
          <a:lstStyle/>
          <a:p>
            <a:pPr algn="ctr" eaLnBrk="1" hangingPunct="1">
              <a:buClr>
                <a:srgbClr val="000000"/>
              </a:buClr>
              <a:buSzPct val="100000"/>
              <a:buFont typeface="Times New Roman" panose="02020603050405020304" pitchFamily="18" charset="0"/>
              <a:buNone/>
            </a:pPr>
            <a:r>
              <a:rPr lang="es-ES" altLang="es-ES"/>
              <a:t>Indicadores de estado (E)</a:t>
            </a:r>
          </a:p>
        </p:txBody>
      </p:sp>
      <p:sp>
        <p:nvSpPr>
          <p:cNvPr id="51211" name="Line 12">
            <a:extLst>
              <a:ext uri="{FF2B5EF4-FFF2-40B4-BE49-F238E27FC236}">
                <a16:creationId xmlns:a16="http://schemas.microsoft.com/office/drawing/2014/main" id="{7D23BA87-A471-45C7-A1AA-49BFDF93B53C}"/>
              </a:ext>
            </a:extLst>
          </p:cNvPr>
          <p:cNvSpPr>
            <a:spLocks noChangeShapeType="1"/>
          </p:cNvSpPr>
          <p:nvPr/>
        </p:nvSpPr>
        <p:spPr bwMode="auto">
          <a:xfrm>
            <a:off x="7535863" y="3141663"/>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12" name="Line 13">
            <a:extLst>
              <a:ext uri="{FF2B5EF4-FFF2-40B4-BE49-F238E27FC236}">
                <a16:creationId xmlns:a16="http://schemas.microsoft.com/office/drawing/2014/main" id="{4F6DD21C-4029-45F9-BC0C-090CC759A4BE}"/>
              </a:ext>
            </a:extLst>
          </p:cNvPr>
          <p:cNvSpPr>
            <a:spLocks noChangeShapeType="1"/>
          </p:cNvSpPr>
          <p:nvPr/>
        </p:nvSpPr>
        <p:spPr bwMode="auto">
          <a:xfrm flipV="1">
            <a:off x="7824788" y="2276475"/>
            <a:ext cx="0" cy="865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13" name="Text Box 14">
            <a:extLst>
              <a:ext uri="{FF2B5EF4-FFF2-40B4-BE49-F238E27FC236}">
                <a16:creationId xmlns:a16="http://schemas.microsoft.com/office/drawing/2014/main" id="{3138DC05-8CA7-4A35-9D26-A9E717691205}"/>
              </a:ext>
            </a:extLst>
          </p:cNvPr>
          <p:cNvSpPr txBox="1">
            <a:spLocks noChangeArrowheads="1"/>
          </p:cNvSpPr>
          <p:nvPr/>
        </p:nvSpPr>
        <p:spPr bwMode="auto">
          <a:xfrm>
            <a:off x="7032626" y="1916113"/>
            <a:ext cx="187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
                <a:srgbClr val="000000"/>
              </a:buClr>
              <a:buSzPct val="100000"/>
              <a:buFont typeface="Times New Roman" panose="02020603050405020304" pitchFamily="18" charset="0"/>
              <a:buNone/>
            </a:pPr>
            <a:r>
              <a:rPr lang="es-ES" altLang="es-ES" b="1"/>
              <a:t>Información</a:t>
            </a:r>
          </a:p>
        </p:txBody>
      </p:sp>
      <p:sp>
        <p:nvSpPr>
          <p:cNvPr id="51214" name="Line 15">
            <a:extLst>
              <a:ext uri="{FF2B5EF4-FFF2-40B4-BE49-F238E27FC236}">
                <a16:creationId xmlns:a16="http://schemas.microsoft.com/office/drawing/2014/main" id="{164DA411-BA42-474F-9C2C-170D1B30865C}"/>
              </a:ext>
            </a:extLst>
          </p:cNvPr>
          <p:cNvSpPr>
            <a:spLocks noChangeShapeType="1"/>
          </p:cNvSpPr>
          <p:nvPr/>
        </p:nvSpPr>
        <p:spPr bwMode="auto">
          <a:xfrm>
            <a:off x="9625013" y="48688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15" name="AutoShape 16">
            <a:extLst>
              <a:ext uri="{FF2B5EF4-FFF2-40B4-BE49-F238E27FC236}">
                <a16:creationId xmlns:a16="http://schemas.microsoft.com/office/drawing/2014/main" id="{F075678F-5623-49C1-89A4-748266343B85}"/>
              </a:ext>
            </a:extLst>
          </p:cNvPr>
          <p:cNvSpPr>
            <a:spLocks noChangeArrowheads="1"/>
          </p:cNvSpPr>
          <p:nvPr/>
        </p:nvSpPr>
        <p:spPr bwMode="auto">
          <a:xfrm>
            <a:off x="6383338" y="5229226"/>
            <a:ext cx="3384550" cy="576263"/>
          </a:xfrm>
          <a:prstGeom prst="roundRect">
            <a:avLst>
              <a:gd name="adj" fmla="val 16667"/>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buClr>
                <a:srgbClr val="000000"/>
              </a:buClr>
              <a:buSzPct val="100000"/>
              <a:buFont typeface="Times New Roman" panose="02020603050405020304" pitchFamily="18" charset="0"/>
              <a:buNone/>
            </a:pPr>
            <a:r>
              <a:rPr lang="es-ES" altLang="es-ES" dirty="0">
                <a:solidFill>
                  <a:schemeClr val="bg1"/>
                </a:solidFill>
              </a:rPr>
              <a:t>Indicadores de respuesta (R)</a:t>
            </a:r>
          </a:p>
        </p:txBody>
      </p:sp>
      <p:sp>
        <p:nvSpPr>
          <p:cNvPr id="65553" name="Line 17">
            <a:extLst>
              <a:ext uri="{FF2B5EF4-FFF2-40B4-BE49-F238E27FC236}">
                <a16:creationId xmlns:a16="http://schemas.microsoft.com/office/drawing/2014/main" id="{449471A5-7E83-43C4-A1DB-66088DF7D732}"/>
              </a:ext>
            </a:extLst>
          </p:cNvPr>
          <p:cNvSpPr>
            <a:spLocks noChangeShapeType="1"/>
          </p:cNvSpPr>
          <p:nvPr/>
        </p:nvSpPr>
        <p:spPr bwMode="auto">
          <a:xfrm flipH="1">
            <a:off x="9336088" y="4868864"/>
            <a:ext cx="1008062" cy="15128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17" name="Text Box 18">
            <a:extLst>
              <a:ext uri="{FF2B5EF4-FFF2-40B4-BE49-F238E27FC236}">
                <a16:creationId xmlns:a16="http://schemas.microsoft.com/office/drawing/2014/main" id="{88E76853-CE1C-46FC-B274-BA627B36254B}"/>
              </a:ext>
            </a:extLst>
          </p:cNvPr>
          <p:cNvSpPr txBox="1">
            <a:spLocks noChangeArrowheads="1"/>
          </p:cNvSpPr>
          <p:nvPr/>
        </p:nvSpPr>
        <p:spPr bwMode="auto">
          <a:xfrm>
            <a:off x="4800600" y="6237288"/>
            <a:ext cx="4967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
                <a:srgbClr val="000000"/>
              </a:buClr>
              <a:buSzPct val="100000"/>
              <a:buFont typeface="Times New Roman" panose="02020603050405020304" pitchFamily="18" charset="0"/>
              <a:buNone/>
            </a:pPr>
            <a:r>
              <a:rPr lang="es-ES" altLang="es-ES" b="1">
                <a:solidFill>
                  <a:srgbClr val="FFFF00"/>
                </a:solidFill>
              </a:rPr>
              <a:t>Decisiones y actuaciones sociales</a:t>
            </a:r>
          </a:p>
        </p:txBody>
      </p:sp>
      <p:sp>
        <p:nvSpPr>
          <p:cNvPr id="51218" name="Line 19">
            <a:extLst>
              <a:ext uri="{FF2B5EF4-FFF2-40B4-BE49-F238E27FC236}">
                <a16:creationId xmlns:a16="http://schemas.microsoft.com/office/drawing/2014/main" id="{31D42AEC-ECF6-420E-A702-E7C728A1DDA9}"/>
              </a:ext>
            </a:extLst>
          </p:cNvPr>
          <p:cNvSpPr>
            <a:spLocks noChangeShapeType="1"/>
          </p:cNvSpPr>
          <p:nvPr/>
        </p:nvSpPr>
        <p:spPr bwMode="auto">
          <a:xfrm flipV="1">
            <a:off x="5808663" y="5300664"/>
            <a:ext cx="0" cy="865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19" name="Line 20">
            <a:extLst>
              <a:ext uri="{FF2B5EF4-FFF2-40B4-BE49-F238E27FC236}">
                <a16:creationId xmlns:a16="http://schemas.microsoft.com/office/drawing/2014/main" id="{3D7E85C5-D750-44E8-8397-2914D9B8CC84}"/>
              </a:ext>
            </a:extLst>
          </p:cNvPr>
          <p:cNvSpPr>
            <a:spLocks noChangeShapeType="1"/>
          </p:cNvSpPr>
          <p:nvPr/>
        </p:nvSpPr>
        <p:spPr bwMode="auto">
          <a:xfrm flipH="1" flipV="1">
            <a:off x="4008439" y="4652963"/>
            <a:ext cx="9350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20" name="Text Box 21">
            <a:extLst>
              <a:ext uri="{FF2B5EF4-FFF2-40B4-BE49-F238E27FC236}">
                <a16:creationId xmlns:a16="http://schemas.microsoft.com/office/drawing/2014/main" id="{1B05CB11-49F3-4BD3-9867-3FAFF4EBFD1F}"/>
              </a:ext>
            </a:extLst>
          </p:cNvPr>
          <p:cNvSpPr txBox="1">
            <a:spLocks noChangeArrowheads="1"/>
          </p:cNvSpPr>
          <p:nvPr/>
        </p:nvSpPr>
        <p:spPr bwMode="auto">
          <a:xfrm>
            <a:off x="3719513" y="4797426"/>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
                <a:srgbClr val="000000"/>
              </a:buClr>
              <a:buSzPct val="100000"/>
              <a:buFont typeface="Times New Roman" panose="02020603050405020304" pitchFamily="18" charset="0"/>
              <a:buNone/>
            </a:pPr>
            <a:r>
              <a:rPr lang="es-ES" altLang="es-ES" b="1"/>
              <a:t>Recursos</a:t>
            </a:r>
          </a:p>
        </p:txBody>
      </p:sp>
      <p:sp>
        <p:nvSpPr>
          <p:cNvPr id="51221" name="Line 22">
            <a:extLst>
              <a:ext uri="{FF2B5EF4-FFF2-40B4-BE49-F238E27FC236}">
                <a16:creationId xmlns:a16="http://schemas.microsoft.com/office/drawing/2014/main" id="{6FE09F9A-FE40-4FA7-BEA1-B5981825580E}"/>
              </a:ext>
            </a:extLst>
          </p:cNvPr>
          <p:cNvSpPr>
            <a:spLocks noChangeShapeType="1"/>
          </p:cNvSpPr>
          <p:nvPr/>
        </p:nvSpPr>
        <p:spPr bwMode="auto">
          <a:xfrm flipH="1" flipV="1">
            <a:off x="2711450" y="4724400"/>
            <a:ext cx="2160588"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 name="Rectangle 3">
            <a:extLst>
              <a:ext uri="{FF2B5EF4-FFF2-40B4-BE49-F238E27FC236}">
                <a16:creationId xmlns:a16="http://schemas.microsoft.com/office/drawing/2014/main" id="{3A06D5B7-F50E-421C-A030-6E7C01F593C7}"/>
              </a:ext>
            </a:extLst>
          </p:cNvPr>
          <p:cNvSpPr>
            <a:spLocks noChangeArrowheads="1"/>
          </p:cNvSpPr>
          <p:nvPr/>
        </p:nvSpPr>
        <p:spPr bwMode="auto">
          <a:xfrm>
            <a:off x="1989139" y="349250"/>
            <a:ext cx="8642349"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1000" fill="hold"/>
                                        <p:tgtEl>
                                          <p:spTgt spid="65540"/>
                                        </p:tgtEl>
                                        <p:attrNameLst>
                                          <p:attrName>ppt_w</p:attrName>
                                        </p:attrNameLst>
                                      </p:cBhvr>
                                      <p:tavLst>
                                        <p:tav tm="0">
                                          <p:val>
                                            <p:fltVal val="0"/>
                                          </p:val>
                                        </p:tav>
                                        <p:tav tm="100000">
                                          <p:val>
                                            <p:strVal val="#ppt_w"/>
                                          </p:val>
                                        </p:tav>
                                      </p:tavLst>
                                    </p:anim>
                                    <p:anim calcmode="lin" valueType="num">
                                      <p:cBhvr>
                                        <p:cTn id="8" dur="1000" fill="hold"/>
                                        <p:tgtEl>
                                          <p:spTgt spid="65540"/>
                                        </p:tgtEl>
                                        <p:attrNameLst>
                                          <p:attrName>ppt_h</p:attrName>
                                        </p:attrNameLst>
                                      </p:cBhvr>
                                      <p:tavLst>
                                        <p:tav tm="0">
                                          <p:val>
                                            <p:fltVal val="0"/>
                                          </p:val>
                                        </p:tav>
                                        <p:tav tm="100000">
                                          <p:val>
                                            <p:strVal val="#ppt_h"/>
                                          </p:val>
                                        </p:tav>
                                      </p:tavLst>
                                    </p:anim>
                                    <p:animEffect transition="in" filter="fade">
                                      <p:cBhvr>
                                        <p:cTn id="9" dur="1000"/>
                                        <p:tgtEl>
                                          <p:spTgt spid="655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5542"/>
                                        </p:tgtEl>
                                        <p:attrNameLst>
                                          <p:attrName>style.visibility</p:attrName>
                                        </p:attrNameLst>
                                      </p:cBhvr>
                                      <p:to>
                                        <p:strVal val="visible"/>
                                      </p:to>
                                    </p:set>
                                    <p:anim calcmode="lin" valueType="num">
                                      <p:cBhvr>
                                        <p:cTn id="14" dur="1000" fill="hold"/>
                                        <p:tgtEl>
                                          <p:spTgt spid="65542"/>
                                        </p:tgtEl>
                                        <p:attrNameLst>
                                          <p:attrName>ppt_w</p:attrName>
                                        </p:attrNameLst>
                                      </p:cBhvr>
                                      <p:tavLst>
                                        <p:tav tm="0">
                                          <p:val>
                                            <p:fltVal val="0"/>
                                          </p:val>
                                        </p:tav>
                                        <p:tav tm="100000">
                                          <p:val>
                                            <p:strVal val="#ppt_w"/>
                                          </p:val>
                                        </p:tav>
                                      </p:tavLst>
                                    </p:anim>
                                    <p:anim calcmode="lin" valueType="num">
                                      <p:cBhvr>
                                        <p:cTn id="15" dur="1000" fill="hold"/>
                                        <p:tgtEl>
                                          <p:spTgt spid="65542"/>
                                        </p:tgtEl>
                                        <p:attrNameLst>
                                          <p:attrName>ppt_h</p:attrName>
                                        </p:attrNameLst>
                                      </p:cBhvr>
                                      <p:tavLst>
                                        <p:tav tm="0">
                                          <p:val>
                                            <p:fltVal val="0"/>
                                          </p:val>
                                        </p:tav>
                                        <p:tav tm="100000">
                                          <p:val>
                                            <p:strVal val="#ppt_h"/>
                                          </p:val>
                                        </p:tav>
                                      </p:tavLst>
                                    </p:anim>
                                    <p:animEffect transition="in" filter="fade">
                                      <p:cBhvr>
                                        <p:cTn id="16" dur="1000"/>
                                        <p:tgtEl>
                                          <p:spTgt spid="655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4" presetClass="entr" presetSubtype="0" fill="hold" nodeType="clickEffect">
                                  <p:stCondLst>
                                    <p:cond delay="0"/>
                                  </p:stCondLst>
                                  <p:childTnLst>
                                    <p:set>
                                      <p:cBhvr>
                                        <p:cTn id="20" dur="1" fill="hold">
                                          <p:stCondLst>
                                            <p:cond delay="0"/>
                                          </p:stCondLst>
                                        </p:cTn>
                                        <p:tgtEl>
                                          <p:spTgt spid="65553"/>
                                        </p:tgtEl>
                                        <p:attrNameLst>
                                          <p:attrName>style.visibility</p:attrName>
                                        </p:attrNameLst>
                                      </p:cBhvr>
                                      <p:to>
                                        <p:strVal val="visible"/>
                                      </p:to>
                                    </p:set>
                                    <p:anim from="(-#ppt_w/2)" to="(#ppt_x)" calcmode="lin" valueType="num">
                                      <p:cBhvr>
                                        <p:cTn id="21" dur="600" fill="hold">
                                          <p:stCondLst>
                                            <p:cond delay="0"/>
                                          </p:stCondLst>
                                        </p:cTn>
                                        <p:tgtEl>
                                          <p:spTgt spid="65553"/>
                                        </p:tgtEl>
                                        <p:attrNameLst>
                                          <p:attrName>ppt_x</p:attrName>
                                        </p:attrNameLst>
                                      </p:cBhvr>
                                    </p:anim>
                                    <p:anim from="0" to="-1.0" calcmode="lin" valueType="num">
                                      <p:cBhvr>
                                        <p:cTn id="22" dur="200" decel="50000" autoRev="1" fill="hold">
                                          <p:stCondLst>
                                            <p:cond delay="600"/>
                                          </p:stCondLst>
                                        </p:cTn>
                                        <p:tgtEl>
                                          <p:spTgt spid="65553"/>
                                        </p:tgtEl>
                                        <p:attrNameLst>
                                          <p:attrName>xshear</p:attrName>
                                        </p:attrNameLst>
                                      </p:cBhvr>
                                    </p:anim>
                                    <p:animScale>
                                      <p:cBhvr>
                                        <p:cTn id="23" dur="200" decel="100000" autoRev="1" fill="hold">
                                          <p:stCondLst>
                                            <p:cond delay="600"/>
                                          </p:stCondLst>
                                        </p:cTn>
                                        <p:tgtEl>
                                          <p:spTgt spid="65553"/>
                                        </p:tgtEl>
                                      </p:cBhvr>
                                      <p:from x="100000" y="100000"/>
                                      <p:to x="80000" y="100000"/>
                                    </p:animScale>
                                    <p:anim by="(#ppt_h/3+#ppt_w*0.1)" calcmode="lin" valueType="num">
                                      <p:cBhvr additive="sum">
                                        <p:cTn id="24" dur="200" decel="100000" autoRev="1" fill="hold">
                                          <p:stCondLst>
                                            <p:cond delay="600"/>
                                          </p:stCondLst>
                                        </p:cTn>
                                        <p:tgtEl>
                                          <p:spTgt spid="6555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649413" y="333376"/>
            <a:ext cx="8640762" cy="46672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120000"/>
              </a:lnSpc>
              <a:spcBef>
                <a:spcPct val="50000"/>
              </a:spcBef>
            </a:pPr>
            <a:endParaRPr lang="es-AR" altLang="es-ES"/>
          </a:p>
        </p:txBody>
      </p:sp>
      <p:sp>
        <p:nvSpPr>
          <p:cNvPr id="15362" name="Rectangle 2"/>
          <p:cNvSpPr>
            <a:spLocks noGrp="1"/>
          </p:cNvSpPr>
          <p:nvPr>
            <p:ph type="title"/>
          </p:nvPr>
        </p:nvSpPr>
        <p:spPr>
          <a:xfrm>
            <a:off x="2082800" y="449263"/>
            <a:ext cx="7772400" cy="990600"/>
          </a:xfrm>
        </p:spPr>
        <p:txBody>
          <a:bodyPr>
            <a:normAutofit fontScale="90000"/>
          </a:bodyPr>
          <a:lstStyle/>
          <a:p>
            <a:pPr algn="l"/>
            <a:r>
              <a:rPr lang="es-ES_tradnl" altLang="es-ES" sz="2400" b="1" i="1">
                <a:solidFill>
                  <a:srgbClr val="FFC000"/>
                </a:solidFill>
                <a:latin typeface="Verdana" panose="020B0604030504040204" pitchFamily="34" charset="0"/>
              </a:rPr>
              <a:t>DESARROLLO SOSTENIBLE</a:t>
            </a:r>
            <a:r>
              <a:rPr lang="es-ES_tradnl" altLang="es-ES" sz="2800" b="1">
                <a:solidFill>
                  <a:srgbClr val="FFC000"/>
                </a:solidFill>
                <a:latin typeface="Verdana" panose="020B0604030504040204" pitchFamily="34" charset="0"/>
              </a:rPr>
              <a:t> </a:t>
            </a:r>
            <a:br>
              <a:rPr lang="es-ES_tradnl" altLang="es-ES" sz="2800" b="1">
                <a:solidFill>
                  <a:srgbClr val="FFC000"/>
                </a:solidFill>
                <a:latin typeface="Verdana" panose="020B0604030504040204" pitchFamily="34" charset="0"/>
              </a:rPr>
            </a:br>
            <a:br>
              <a:rPr lang="es-ES_tradnl" altLang="es-ES" sz="2800" b="1">
                <a:solidFill>
                  <a:srgbClr val="FFC000"/>
                </a:solidFill>
                <a:latin typeface="Verdana" panose="020B0604030504040204" pitchFamily="34" charset="0"/>
              </a:rPr>
            </a:br>
            <a:r>
              <a:rPr lang="es-ES_tradnl" altLang="es-ES" sz="2800" b="1">
                <a:solidFill>
                  <a:srgbClr val="FFC000"/>
                </a:solidFill>
                <a:latin typeface="Verdana" panose="020B0604030504040204" pitchFamily="34" charset="0"/>
              </a:rPr>
              <a:t>INDICADORES AMBIENTALES</a:t>
            </a:r>
            <a:endParaRPr lang="es-ES" altLang="es-ES" sz="2800" b="1">
              <a:solidFill>
                <a:srgbClr val="FFC000"/>
              </a:solidFill>
              <a:latin typeface="Verdana" panose="020B0604030504040204" pitchFamily="34" charset="0"/>
            </a:endParaRPr>
          </a:p>
        </p:txBody>
      </p:sp>
      <p:graphicFrame>
        <p:nvGraphicFramePr>
          <p:cNvPr id="3" name="Marcador de contenido 2">
            <a:extLst>
              <a:ext uri="{FF2B5EF4-FFF2-40B4-BE49-F238E27FC236}">
                <a16:creationId xmlns:a16="http://schemas.microsoft.com/office/drawing/2014/main" id="{B00147BA-2656-49B2-AEEA-02287ED73A68}"/>
              </a:ext>
            </a:extLst>
          </p:cNvPr>
          <p:cNvGraphicFramePr>
            <a:graphicFrameLocks noGrp="1"/>
          </p:cNvGraphicFramePr>
          <p:nvPr>
            <p:ph sz="half" idx="1"/>
          </p:nvPr>
        </p:nvGraphicFramePr>
        <p:xfrm>
          <a:off x="1981200" y="1981200"/>
          <a:ext cx="4038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Marcador de contenido 3">
            <a:extLst>
              <a:ext uri="{FF2B5EF4-FFF2-40B4-BE49-F238E27FC236}">
                <a16:creationId xmlns:a16="http://schemas.microsoft.com/office/drawing/2014/main" id="{982A4351-FD93-4014-A794-966447DD62F1}"/>
              </a:ext>
            </a:extLst>
          </p:cNvPr>
          <p:cNvGraphicFramePr>
            <a:graphicFrameLocks noGrp="1"/>
          </p:cNvGraphicFramePr>
          <p:nvPr>
            <p:ph sz="half" idx="2"/>
          </p:nvPr>
        </p:nvGraphicFramePr>
        <p:xfrm>
          <a:off x="5667152" y="1754372"/>
          <a:ext cx="4391247" cy="48484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Diagrama de flujo: proceso alternativo 1">
            <a:extLst>
              <a:ext uri="{FF2B5EF4-FFF2-40B4-BE49-F238E27FC236}">
                <a16:creationId xmlns:a16="http://schemas.microsoft.com/office/drawing/2014/main" id="{05BBCE45-8CD7-4D31-AE77-BB91100C5768}"/>
              </a:ext>
            </a:extLst>
          </p:cNvPr>
          <p:cNvSpPr/>
          <p:nvPr/>
        </p:nvSpPr>
        <p:spPr>
          <a:xfrm>
            <a:off x="1524000" y="1658679"/>
            <a:ext cx="8534400" cy="5029200"/>
          </a:xfrm>
          <a:prstGeom prst="flowChartAlternateProcess">
            <a:avLst/>
          </a:prstGeom>
          <a:noFill/>
          <a:ln>
            <a:solidFill>
              <a:srgbClr val="D1E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Abrir llave 4">
            <a:extLst>
              <a:ext uri="{FF2B5EF4-FFF2-40B4-BE49-F238E27FC236}">
                <a16:creationId xmlns:a16="http://schemas.microsoft.com/office/drawing/2014/main" id="{956AF195-5D30-4046-ABCA-C48FAB553B19}"/>
              </a:ext>
            </a:extLst>
          </p:cNvPr>
          <p:cNvSpPr/>
          <p:nvPr/>
        </p:nvSpPr>
        <p:spPr>
          <a:xfrm>
            <a:off x="6211183" y="1754372"/>
            <a:ext cx="476693" cy="156298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brir llave 14">
            <a:extLst>
              <a:ext uri="{FF2B5EF4-FFF2-40B4-BE49-F238E27FC236}">
                <a16:creationId xmlns:a16="http://schemas.microsoft.com/office/drawing/2014/main" id="{3805AFEF-3900-4D83-BD70-04FADEAA00B6}"/>
              </a:ext>
            </a:extLst>
          </p:cNvPr>
          <p:cNvSpPr/>
          <p:nvPr/>
        </p:nvSpPr>
        <p:spPr>
          <a:xfrm>
            <a:off x="6235989" y="3363435"/>
            <a:ext cx="476693" cy="156298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brir llave 15">
            <a:extLst>
              <a:ext uri="{FF2B5EF4-FFF2-40B4-BE49-F238E27FC236}">
                <a16:creationId xmlns:a16="http://schemas.microsoft.com/office/drawing/2014/main" id="{5C79873E-6F23-4224-A46E-5DB75AC28AC2}"/>
              </a:ext>
            </a:extLst>
          </p:cNvPr>
          <p:cNvSpPr/>
          <p:nvPr/>
        </p:nvSpPr>
        <p:spPr>
          <a:xfrm>
            <a:off x="6246623" y="5000856"/>
            <a:ext cx="476693" cy="156298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8194" name="Picture 2" descr="Resultado de imagen de atmosfera">
            <a:extLst>
              <a:ext uri="{FF2B5EF4-FFF2-40B4-BE49-F238E27FC236}">
                <a16:creationId xmlns:a16="http://schemas.microsoft.com/office/drawing/2014/main" id="{F8BF4884-0861-4A27-AEFB-CBED809E6C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56178" y="1158949"/>
            <a:ext cx="1758165" cy="18326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n de tierra suelo">
            <a:extLst>
              <a:ext uri="{FF2B5EF4-FFF2-40B4-BE49-F238E27FC236}">
                <a16:creationId xmlns:a16="http://schemas.microsoft.com/office/drawing/2014/main" id="{2F575F58-5ABC-497B-A8D9-074FF739BAD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7562"/>
          <a:stretch/>
        </p:blipFill>
        <p:spPr bwMode="auto">
          <a:xfrm>
            <a:off x="10162952" y="3162298"/>
            <a:ext cx="1770322" cy="15771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sultado de imagen de oceanos">
            <a:extLst>
              <a:ext uri="{FF2B5EF4-FFF2-40B4-BE49-F238E27FC236}">
                <a16:creationId xmlns:a16="http://schemas.microsoft.com/office/drawing/2014/main" id="{2E2EF7DD-B054-40A9-9A0F-8F6CFC0674A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97" r="21944"/>
          <a:stretch/>
        </p:blipFill>
        <p:spPr bwMode="auto">
          <a:xfrm>
            <a:off x="10162952" y="4989540"/>
            <a:ext cx="1751391" cy="151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401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fltVal val="0"/>
                                          </p:val>
                                        </p:tav>
                                        <p:tav tm="100000">
                                          <p:val>
                                            <p:strVal val="#ppt_w"/>
                                          </p:val>
                                        </p:tav>
                                      </p:tavLst>
                                    </p:anim>
                                    <p:anim calcmode="lin" valueType="num">
                                      <p:cBhvr>
                                        <p:cTn id="8" dur="1000" fill="hold"/>
                                        <p:tgtEl>
                                          <p:spTgt spid="15362"/>
                                        </p:tgtEl>
                                        <p:attrNameLst>
                                          <p:attrName>ppt_h</p:attrName>
                                        </p:attrNameLst>
                                      </p:cBhvr>
                                      <p:tavLst>
                                        <p:tav tm="0">
                                          <p:val>
                                            <p:fltVal val="0"/>
                                          </p:val>
                                        </p:tav>
                                        <p:tav tm="100000">
                                          <p:val>
                                            <p:strVal val="#ppt_h"/>
                                          </p:val>
                                        </p:tav>
                                      </p:tavLst>
                                    </p:anim>
                                    <p:anim calcmode="lin" valueType="num">
                                      <p:cBhvr>
                                        <p:cTn id="9" dur="1000" fill="hold"/>
                                        <p:tgtEl>
                                          <p:spTgt spid="1536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A414A9C-AC64-4238-88BA-A56A24508B63}"/>
              </a:ext>
            </a:extLst>
          </p:cNvPr>
          <p:cNvSpPr>
            <a:spLocks noGrp="1" noChangeArrowheads="1"/>
          </p:cNvSpPr>
          <p:nvPr>
            <p:ph type="title"/>
          </p:nvPr>
        </p:nvSpPr>
        <p:spPr>
          <a:xfrm>
            <a:off x="1703387" y="228600"/>
            <a:ext cx="9397003" cy="838200"/>
          </a:xfrm>
        </p:spPr>
        <p:txBody>
          <a:bodyPr>
            <a:normAutofit fontScale="90000"/>
          </a:bodyPr>
          <a:lstStyle/>
          <a:p>
            <a:pPr algn="l" eaLnBrk="1" hangingPunct="1"/>
            <a:r>
              <a:rPr lang="es-ES_tradnl" altLang="es-ES" sz="3200" b="1" dirty="0">
                <a:solidFill>
                  <a:srgbClr val="FFC000"/>
                </a:solidFill>
                <a:latin typeface="Verdana" panose="020B0604030504040204" pitchFamily="34" charset="0"/>
                <a:ea typeface="Verdana" panose="020B0604030504040204" pitchFamily="34" charset="0"/>
              </a:rPr>
              <a:t>Indicadores del Desarrollo Sostenible (IDS)</a:t>
            </a:r>
            <a:endParaRPr lang="es-ES" altLang="es-ES" sz="3200" b="1" dirty="0">
              <a:solidFill>
                <a:srgbClr val="FFC000"/>
              </a:solidFill>
              <a:latin typeface="Verdana" panose="020B0604030504040204" pitchFamily="34" charset="0"/>
              <a:ea typeface="Verdana" panose="020B0604030504040204" pitchFamily="34" charset="0"/>
            </a:endParaRPr>
          </a:p>
        </p:txBody>
      </p:sp>
      <p:sp>
        <p:nvSpPr>
          <p:cNvPr id="24579" name="Rectangle 3">
            <a:extLst>
              <a:ext uri="{FF2B5EF4-FFF2-40B4-BE49-F238E27FC236}">
                <a16:creationId xmlns:a16="http://schemas.microsoft.com/office/drawing/2014/main" id="{899B02E9-71D6-4606-A65B-D5F7478B2B8B}"/>
              </a:ext>
            </a:extLst>
          </p:cNvPr>
          <p:cNvSpPr>
            <a:spLocks noGrp="1" noChangeArrowheads="1"/>
          </p:cNvSpPr>
          <p:nvPr>
            <p:ph idx="1"/>
          </p:nvPr>
        </p:nvSpPr>
        <p:spPr>
          <a:xfrm>
            <a:off x="996956" y="1855304"/>
            <a:ext cx="10553869" cy="4134680"/>
          </a:xfrm>
          <a:ln w="38100">
            <a:solidFill>
              <a:srgbClr val="D1E495"/>
            </a:solidFill>
            <a:miter lim="800000"/>
            <a:headEnd/>
            <a:tailEnd/>
          </a:ln>
        </p:spPr>
        <p:txBody>
          <a:bodyPr>
            <a:normAutofit lnSpcReduction="10000"/>
          </a:bodyPr>
          <a:lstStyle/>
          <a:p>
            <a:pPr marL="609600" indent="-609600">
              <a:buClr>
                <a:srgbClr val="993300"/>
              </a:buClr>
              <a:buFont typeface="Wingdings" panose="05000000000000000000" pitchFamily="2" charset="2"/>
              <a:buChar char="q"/>
            </a:pPr>
            <a:r>
              <a:rPr lang="es-MX" altLang="es-ES" sz="2100" dirty="0">
                <a:solidFill>
                  <a:schemeClr val="tx1"/>
                </a:solidFill>
                <a:latin typeface="Verdana" panose="020B0604030504040204" pitchFamily="34" charset="0"/>
                <a:ea typeface="Verdana" panose="020B0604030504040204" pitchFamily="34" charset="0"/>
              </a:rPr>
              <a:t>Indicadores en cuanto medioambiente y desarrollo:</a:t>
            </a:r>
          </a:p>
          <a:p>
            <a:pPr marL="990600" lvl="1" indent="-533400">
              <a:buClr>
                <a:srgbClr val="993300"/>
              </a:buClr>
              <a:buSzPct val="75000"/>
              <a:buFontTx/>
              <a:buChar char="o"/>
            </a:pPr>
            <a:r>
              <a:rPr lang="es-MX" altLang="es-ES" sz="1900" dirty="0">
                <a:solidFill>
                  <a:schemeClr val="tx1"/>
                </a:solidFill>
                <a:latin typeface="Verdana" panose="020B0604030504040204" pitchFamily="34" charset="0"/>
                <a:ea typeface="Verdana" panose="020B0604030504040204" pitchFamily="34" charset="0"/>
              </a:rPr>
              <a:t>Primera generación (80’)</a:t>
            </a:r>
          </a:p>
          <a:p>
            <a:pPr marL="990600" lvl="1" indent="-533400">
              <a:buClr>
                <a:srgbClr val="993300"/>
              </a:buClr>
              <a:buSzPct val="75000"/>
              <a:buFontTx/>
              <a:buChar char="o"/>
            </a:pPr>
            <a:r>
              <a:rPr lang="es-MX" altLang="es-ES" sz="1900" dirty="0">
                <a:solidFill>
                  <a:schemeClr val="tx1"/>
                </a:solidFill>
                <a:latin typeface="Verdana" panose="020B0604030504040204" pitchFamily="34" charset="0"/>
                <a:ea typeface="Verdana" panose="020B0604030504040204" pitchFamily="34" charset="0"/>
              </a:rPr>
              <a:t>Segunda generación (90’)</a:t>
            </a:r>
          </a:p>
          <a:p>
            <a:pPr marL="990600" lvl="1" indent="-533400">
              <a:buClr>
                <a:srgbClr val="993300"/>
              </a:buClr>
              <a:buSzPct val="75000"/>
              <a:buFontTx/>
              <a:buChar char="o"/>
            </a:pPr>
            <a:r>
              <a:rPr lang="es-MX" altLang="es-ES" sz="1900" dirty="0">
                <a:solidFill>
                  <a:schemeClr val="tx1"/>
                </a:solidFill>
                <a:latin typeface="Verdana" panose="020B0604030504040204" pitchFamily="34" charset="0"/>
                <a:ea typeface="Verdana" panose="020B0604030504040204" pitchFamily="34" charset="0"/>
              </a:rPr>
              <a:t>Tercera generación  (indicadores vinculantes)</a:t>
            </a:r>
          </a:p>
          <a:p>
            <a:pPr marL="609600" indent="-609600">
              <a:buClr>
                <a:srgbClr val="993300"/>
              </a:buClr>
              <a:buFont typeface="Wingdings" panose="05000000000000000000" pitchFamily="2" charset="2"/>
              <a:buChar char="q"/>
            </a:pPr>
            <a:endParaRPr lang="es-MX" altLang="es-ES" sz="1600" dirty="0">
              <a:solidFill>
                <a:schemeClr val="tx1"/>
              </a:solidFill>
              <a:latin typeface="Verdana" panose="020B0604030504040204" pitchFamily="34" charset="0"/>
              <a:ea typeface="Verdana" panose="020B0604030504040204" pitchFamily="34" charset="0"/>
            </a:endParaRPr>
          </a:p>
          <a:p>
            <a:pPr marL="609600" indent="-609600">
              <a:buClr>
                <a:srgbClr val="993300"/>
              </a:buClr>
              <a:buFont typeface="Wingdings" panose="05000000000000000000" pitchFamily="2" charset="2"/>
              <a:buChar char="q"/>
            </a:pPr>
            <a:r>
              <a:rPr lang="es-MX" altLang="es-ES" sz="2100" dirty="0">
                <a:solidFill>
                  <a:schemeClr val="tx1"/>
                </a:solidFill>
                <a:latin typeface="Verdana" panose="020B0604030504040204" pitchFamily="34" charset="0"/>
                <a:ea typeface="Verdana" panose="020B0604030504040204" pitchFamily="34" charset="0"/>
              </a:rPr>
              <a:t>Los indicadores de desarrollo son herramientas concretas que apoyan el trabajo de diseño y evaluación de la política pública, fortaleciendo decisiones informadas, así como la participación ciudadana, para impulsar a nuestros países hacia el desarrollo sostenible.</a:t>
            </a:r>
          </a:p>
          <a:p>
            <a:pPr marL="609600" indent="-609600">
              <a:buClr>
                <a:srgbClr val="993300"/>
              </a:buClr>
              <a:buFont typeface="Wingdings" panose="05000000000000000000" pitchFamily="2" charset="2"/>
              <a:buChar char="q"/>
            </a:pPr>
            <a:r>
              <a:rPr lang="es-MX" altLang="es-ES" sz="2100" dirty="0">
                <a:solidFill>
                  <a:schemeClr val="tx1"/>
                </a:solidFill>
                <a:latin typeface="Verdana" panose="020B0604030504040204" pitchFamily="34" charset="0"/>
                <a:ea typeface="Verdana" panose="020B0604030504040204" pitchFamily="34" charset="0"/>
              </a:rPr>
              <a:t>Los IDS pueden interpretarse como un sistema de señales que facilitan evaluar el progreso de nuestros países y regiones hacia el desarrollo sostenible.</a:t>
            </a:r>
          </a:p>
        </p:txBody>
      </p:sp>
      <p:sp>
        <p:nvSpPr>
          <p:cNvPr id="4" name="Rectangle 2">
            <a:extLst>
              <a:ext uri="{FF2B5EF4-FFF2-40B4-BE49-F238E27FC236}">
                <a16:creationId xmlns:a16="http://schemas.microsoft.com/office/drawing/2014/main" id="{3C4EBF1F-DB93-4241-92AD-DBD141D47AB8}"/>
              </a:ext>
            </a:extLst>
          </p:cNvPr>
          <p:cNvSpPr>
            <a:spLocks noChangeArrowheads="1"/>
          </p:cNvSpPr>
          <p:nvPr/>
        </p:nvSpPr>
        <p:spPr bwMode="auto">
          <a:xfrm>
            <a:off x="1649412" y="258945"/>
            <a:ext cx="9248959" cy="46672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120000"/>
              </a:lnSpc>
              <a:spcBef>
                <a:spcPct val="50000"/>
              </a:spcBef>
            </a:pPr>
            <a:endParaRPr lang="es-AR" altLang="es-E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A92E9E2-157E-4EAD-A0A8-D6D310E0F016}"/>
              </a:ext>
            </a:extLst>
          </p:cNvPr>
          <p:cNvSpPr>
            <a:spLocks noGrp="1" noChangeArrowheads="1"/>
          </p:cNvSpPr>
          <p:nvPr>
            <p:ph type="title"/>
          </p:nvPr>
        </p:nvSpPr>
        <p:spPr>
          <a:xfrm>
            <a:off x="1703388" y="228600"/>
            <a:ext cx="8839200" cy="609857"/>
          </a:xfrm>
        </p:spPr>
        <p:txBody>
          <a:bodyPr>
            <a:normAutofit/>
          </a:bodyPr>
          <a:lstStyle/>
          <a:p>
            <a:pPr algn="l" eaLnBrk="1" hangingPunct="1"/>
            <a:r>
              <a:rPr lang="es-ES_tradnl" altLang="es-ES" sz="2700" b="1" dirty="0">
                <a:solidFill>
                  <a:srgbClr val="FFC000"/>
                </a:solidFill>
              </a:rPr>
              <a:t>Alcance de los Indicadores del Desarrollo Sostenible</a:t>
            </a:r>
            <a:endParaRPr lang="es-ES" altLang="es-ES" sz="2700" b="1" dirty="0">
              <a:solidFill>
                <a:srgbClr val="FFC000"/>
              </a:solidFill>
            </a:endParaRPr>
          </a:p>
        </p:txBody>
      </p:sp>
      <p:pic>
        <p:nvPicPr>
          <p:cNvPr id="25603" name="Picture 4">
            <a:extLst>
              <a:ext uri="{FF2B5EF4-FFF2-40B4-BE49-F238E27FC236}">
                <a16:creationId xmlns:a16="http://schemas.microsoft.com/office/drawing/2014/main" id="{B2D00834-A8E8-4EC2-A575-BCC683BEA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005" y="838457"/>
            <a:ext cx="8848725"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Resultado de imagen de clip windows">
            <a:extLst>
              <a:ext uri="{FF2B5EF4-FFF2-40B4-BE49-F238E27FC236}">
                <a16:creationId xmlns:a16="http://schemas.microsoft.com/office/drawing/2014/main" id="{D2A2FB2A-1291-4CB8-A41A-4F5E61215D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0" r="19760"/>
          <a:stretch/>
        </p:blipFill>
        <p:spPr bwMode="auto">
          <a:xfrm>
            <a:off x="10452432" y="5559061"/>
            <a:ext cx="1675292" cy="1127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4005A7-F8D0-4DAE-BCAB-583CC9F6C178}"/>
              </a:ext>
            </a:extLst>
          </p:cNvPr>
          <p:cNvSpPr/>
          <p:nvPr/>
        </p:nvSpPr>
        <p:spPr>
          <a:xfrm>
            <a:off x="1524001" y="2146036"/>
            <a:ext cx="8748710" cy="260541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732" name="Rectangle 19">
            <a:extLst>
              <a:ext uri="{FF2B5EF4-FFF2-40B4-BE49-F238E27FC236}">
                <a16:creationId xmlns:a16="http://schemas.microsoft.com/office/drawing/2014/main" id="{949AF4AD-AD9C-4E24-AB48-C2744FF4B18D}"/>
              </a:ext>
            </a:extLst>
          </p:cNvPr>
          <p:cNvSpPr>
            <a:spLocks noChangeArrowheads="1"/>
          </p:cNvSpPr>
          <p:nvPr/>
        </p:nvSpPr>
        <p:spPr bwMode="auto">
          <a:xfrm>
            <a:off x="1919289" y="904876"/>
            <a:ext cx="8205787" cy="506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endParaRPr lang="es-AR" altLang="es-ES" sz="2400" dirty="0">
              <a:solidFill>
                <a:srgbClr val="FFC000"/>
              </a:solidFill>
            </a:endParaRPr>
          </a:p>
          <a:p>
            <a:pPr>
              <a:lnSpc>
                <a:spcPts val="3000"/>
              </a:lnSpc>
            </a:pPr>
            <a:r>
              <a:rPr lang="es-AR" altLang="es-ES" sz="2400" dirty="0">
                <a:solidFill>
                  <a:schemeClr val="bg1"/>
                </a:solidFill>
              </a:rPr>
              <a:t>Fue creado por el Fondo Mundial para la Vida Silvestre (WWF 2004) </a:t>
            </a:r>
          </a:p>
          <a:p>
            <a:pPr>
              <a:lnSpc>
                <a:spcPts val="3000"/>
              </a:lnSpc>
            </a:pPr>
            <a:endParaRPr lang="es-AR" altLang="es-ES" sz="2400" dirty="0">
              <a:solidFill>
                <a:schemeClr val="bg1"/>
              </a:solidFill>
            </a:endParaRPr>
          </a:p>
          <a:p>
            <a:pPr>
              <a:lnSpc>
                <a:spcPts val="3000"/>
              </a:lnSpc>
            </a:pPr>
            <a:r>
              <a:rPr lang="es-AR" altLang="es-ES" sz="2400" dirty="0">
                <a:solidFill>
                  <a:schemeClr val="bg1"/>
                </a:solidFill>
              </a:rPr>
              <a:t>El objetivo es </a:t>
            </a:r>
            <a:r>
              <a:rPr lang="es-AR" altLang="es-ES" sz="2400" dirty="0">
                <a:solidFill>
                  <a:srgbClr val="FFFF00"/>
                </a:solidFill>
              </a:rPr>
              <a:t>medir el estado de la biodiversidad en el mundo por medio de la estimación de las tendencias de las poblaciones de especies vertebradas que viven en los ecosistemas terrestres, de agua dulce y marinos.</a:t>
            </a:r>
          </a:p>
          <a:p>
            <a:pPr>
              <a:lnSpc>
                <a:spcPts val="3000"/>
              </a:lnSpc>
            </a:pPr>
            <a:endParaRPr lang="es-AR" altLang="es-ES" sz="2400" dirty="0"/>
          </a:p>
          <a:p>
            <a:pPr>
              <a:lnSpc>
                <a:spcPts val="3000"/>
              </a:lnSpc>
            </a:pPr>
            <a:r>
              <a:rPr lang="es-AR" altLang="es-ES" sz="2400" dirty="0">
                <a:solidFill>
                  <a:schemeClr val="bg1"/>
                </a:solidFill>
              </a:rPr>
              <a:t>El índice incluye datos de aproximadamente 3000 tendencias de población de más de</a:t>
            </a:r>
          </a:p>
          <a:p>
            <a:pPr>
              <a:lnSpc>
                <a:spcPts val="3000"/>
              </a:lnSpc>
            </a:pPr>
            <a:r>
              <a:rPr lang="es-AR" altLang="es-ES" sz="2400" dirty="0">
                <a:solidFill>
                  <a:schemeClr val="bg1"/>
                </a:solidFill>
              </a:rPr>
              <a:t> 1100 especies</a:t>
            </a:r>
            <a:endParaRPr lang="es-AR" altLang="en-US" sz="2200" dirty="0">
              <a:solidFill>
                <a:schemeClr val="bg1"/>
              </a:solidFill>
            </a:endParaRPr>
          </a:p>
        </p:txBody>
      </p:sp>
      <p:sp>
        <p:nvSpPr>
          <p:cNvPr id="17422" name="Text Box 30">
            <a:extLst>
              <a:ext uri="{FF2B5EF4-FFF2-40B4-BE49-F238E27FC236}">
                <a16:creationId xmlns:a16="http://schemas.microsoft.com/office/drawing/2014/main" id="{0A298AA0-B9BF-4A79-A8E0-95DA4EDE6DA8}"/>
              </a:ext>
            </a:extLst>
          </p:cNvPr>
          <p:cNvSpPr txBox="1">
            <a:spLocks noChangeArrowheads="1"/>
          </p:cNvSpPr>
          <p:nvPr/>
        </p:nvSpPr>
        <p:spPr bwMode="auto">
          <a:xfrm>
            <a:off x="2208214" y="333375"/>
            <a:ext cx="7704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Índice de Planeta Vivo</a:t>
            </a:r>
          </a:p>
        </p:txBody>
      </p:sp>
      <p:pic>
        <p:nvPicPr>
          <p:cNvPr id="30735" name="Picture 15">
            <a:extLst>
              <a:ext uri="{FF2B5EF4-FFF2-40B4-BE49-F238E27FC236}">
                <a16:creationId xmlns:a16="http://schemas.microsoft.com/office/drawing/2014/main" id="{CA9EF75B-246C-4810-B92E-DDEF6CE4D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839" y="5084799"/>
            <a:ext cx="26765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Resultado de imagen de planeta vivo">
            <a:extLst>
              <a:ext uri="{FF2B5EF4-FFF2-40B4-BE49-F238E27FC236}">
                <a16:creationId xmlns:a16="http://schemas.microsoft.com/office/drawing/2014/main" id="{D936182E-FA7E-4269-9013-5A9DA5576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0364" y="3429000"/>
            <a:ext cx="1548743" cy="16557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6" name="Rectangle 19">
            <a:extLst>
              <a:ext uri="{FF2B5EF4-FFF2-40B4-BE49-F238E27FC236}">
                <a16:creationId xmlns:a16="http://schemas.microsoft.com/office/drawing/2014/main" id="{69042713-9486-4353-949A-749B91050C24}"/>
              </a:ext>
            </a:extLst>
          </p:cNvPr>
          <p:cNvSpPr>
            <a:spLocks noChangeArrowheads="1"/>
          </p:cNvSpPr>
          <p:nvPr/>
        </p:nvSpPr>
        <p:spPr bwMode="auto">
          <a:xfrm>
            <a:off x="1809750" y="907328"/>
            <a:ext cx="8946965" cy="467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endParaRPr lang="es-AR" altLang="es-ES" sz="2400" dirty="0"/>
          </a:p>
          <a:p>
            <a:pPr>
              <a:lnSpc>
                <a:spcPts val="3000"/>
              </a:lnSpc>
            </a:pPr>
            <a:r>
              <a:rPr lang="es-AR" altLang="es-ES" sz="2400" dirty="0"/>
              <a:t>El Índice Planeta Vivo (IPV) mide la biodiversidad recopilando datos de varias especies de vertebrados y calculando el promedio en que cambia la abundancia con el paso del tiempo. </a:t>
            </a:r>
          </a:p>
          <a:p>
            <a:pPr>
              <a:lnSpc>
                <a:spcPts val="3000"/>
              </a:lnSpc>
            </a:pPr>
            <a:r>
              <a:rPr lang="es-AR" altLang="es-ES" sz="2400" dirty="0"/>
              <a:t>El IPV puede compararse al índice bursátil, salvo porque, en lugar de monitorear la economía mundial, es un indicador importante de la condición ecológica del planeta</a:t>
            </a:r>
          </a:p>
          <a:p>
            <a:pPr>
              <a:lnSpc>
                <a:spcPts val="3000"/>
              </a:lnSpc>
            </a:pPr>
            <a:r>
              <a:rPr lang="es-AR" altLang="es-ES" sz="2400" dirty="0"/>
              <a:t>El IPV global revela que, entre 1970 y 2012, la abundancia de la población de los vertebrados sufrió una disminución total de 58 por ciento</a:t>
            </a:r>
            <a:endParaRPr lang="es-AR" altLang="en-US" sz="2200" dirty="0"/>
          </a:p>
        </p:txBody>
      </p:sp>
      <p:sp>
        <p:nvSpPr>
          <p:cNvPr id="31757" name="Rectangle 3">
            <a:extLst>
              <a:ext uri="{FF2B5EF4-FFF2-40B4-BE49-F238E27FC236}">
                <a16:creationId xmlns:a16="http://schemas.microsoft.com/office/drawing/2014/main" id="{58F5BD3B-33D9-405E-8F16-C274C2725BAB}"/>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E87983B1-55CB-46E9-8F5C-558FF313B279}"/>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ÍNDICE DE PLANETA VIVO </a:t>
            </a:r>
          </a:p>
        </p:txBody>
      </p:sp>
      <p:pic>
        <p:nvPicPr>
          <p:cNvPr id="31759" name="Picture 15">
            <a:extLst>
              <a:ext uri="{FF2B5EF4-FFF2-40B4-BE49-F238E27FC236}">
                <a16:creationId xmlns:a16="http://schemas.microsoft.com/office/drawing/2014/main" id="{7FB02625-5949-4505-A0E0-89A0931EE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5322" y="5759396"/>
            <a:ext cx="2525356" cy="106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esquinas redondeadas 1">
            <a:extLst>
              <a:ext uri="{FF2B5EF4-FFF2-40B4-BE49-F238E27FC236}">
                <a16:creationId xmlns:a16="http://schemas.microsoft.com/office/drawing/2014/main" id="{0C4F8644-4E9A-46AF-A35A-73BC9EB15A96}"/>
              </a:ext>
            </a:extLst>
          </p:cNvPr>
          <p:cNvSpPr/>
          <p:nvPr/>
        </p:nvSpPr>
        <p:spPr>
          <a:xfrm>
            <a:off x="1443812" y="819429"/>
            <a:ext cx="9224188" cy="5102741"/>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8F6C1A43-6DBE-486C-9F12-04884C1333EE}"/>
              </a:ext>
            </a:extLst>
          </p:cNvPr>
          <p:cNvSpPr/>
          <p:nvPr/>
        </p:nvSpPr>
        <p:spPr>
          <a:xfrm>
            <a:off x="1524000" y="904875"/>
            <a:ext cx="9288463" cy="31444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780" name="Rectangle 19">
            <a:extLst>
              <a:ext uri="{FF2B5EF4-FFF2-40B4-BE49-F238E27FC236}">
                <a16:creationId xmlns:a16="http://schemas.microsoft.com/office/drawing/2014/main" id="{2734BAD8-8898-46A5-9C32-070E413A0930}"/>
              </a:ext>
            </a:extLst>
          </p:cNvPr>
          <p:cNvSpPr>
            <a:spLocks noChangeArrowheads="1"/>
          </p:cNvSpPr>
          <p:nvPr/>
        </p:nvSpPr>
        <p:spPr bwMode="auto">
          <a:xfrm>
            <a:off x="1919289" y="904875"/>
            <a:ext cx="8205787" cy="274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solidFill>
                  <a:srgbClr val="FFC000"/>
                </a:solidFill>
              </a:rPr>
              <a:t>Índice de planeta vivo </a:t>
            </a:r>
          </a:p>
          <a:p>
            <a:pPr>
              <a:lnSpc>
                <a:spcPts val="3000"/>
              </a:lnSpc>
            </a:pPr>
            <a:endParaRPr lang="es-AR" altLang="es-ES" sz="2400" dirty="0">
              <a:solidFill>
                <a:schemeClr val="bg1"/>
              </a:solidFill>
            </a:endParaRPr>
          </a:p>
          <a:p>
            <a:pPr>
              <a:lnSpc>
                <a:spcPts val="3000"/>
              </a:lnSpc>
            </a:pPr>
            <a:r>
              <a:rPr lang="es-AR" altLang="es-ES" sz="2100" dirty="0">
                <a:solidFill>
                  <a:schemeClr val="bg1"/>
                </a:solidFill>
              </a:rPr>
              <a:t>En promedio, el tamaño de las poblaciones de las especies de los vertebrados disminuyó más de la mitad en algo más de 40 años. Los datos dan cuenta de un declive anual de 2 por ciento, en promedio, y aún no hay señales de que esta tasa esté disminuyendo.</a:t>
            </a:r>
            <a:endParaRPr lang="es-AR" altLang="en-US" sz="2100" dirty="0">
              <a:solidFill>
                <a:schemeClr val="bg1"/>
              </a:solidFill>
            </a:endParaRPr>
          </a:p>
        </p:txBody>
      </p:sp>
      <p:sp>
        <p:nvSpPr>
          <p:cNvPr id="17422" name="Text Box 30">
            <a:extLst>
              <a:ext uri="{FF2B5EF4-FFF2-40B4-BE49-F238E27FC236}">
                <a16:creationId xmlns:a16="http://schemas.microsoft.com/office/drawing/2014/main" id="{F355EB3F-F465-4F3A-AE12-51A18358F092}"/>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32783" name="Picture 3">
            <a:extLst>
              <a:ext uri="{FF2B5EF4-FFF2-40B4-BE49-F238E27FC236}">
                <a16:creationId xmlns:a16="http://schemas.microsoft.com/office/drawing/2014/main" id="{456051C9-5B6D-4998-B708-A8A3D9643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537" y="4022360"/>
            <a:ext cx="37909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4" name="1 Rectángulo">
            <a:extLst>
              <a:ext uri="{FF2B5EF4-FFF2-40B4-BE49-F238E27FC236}">
                <a16:creationId xmlns:a16="http://schemas.microsoft.com/office/drawing/2014/main" id="{6D5189BC-E6AB-49E6-8EB8-AC6AAA58F254}"/>
              </a:ext>
            </a:extLst>
          </p:cNvPr>
          <p:cNvSpPr>
            <a:spLocks noChangeArrowheads="1"/>
          </p:cNvSpPr>
          <p:nvPr/>
        </p:nvSpPr>
        <p:spPr bwMode="auto">
          <a:xfrm>
            <a:off x="6240463" y="4022360"/>
            <a:ext cx="4572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dirty="0"/>
              <a:t>Tendencia de la abundancia de la población de 14.152 poblaciones de 3.706 especies monitoreadas en el mundo entre 1970 y 2012. </a:t>
            </a:r>
          </a:p>
          <a:p>
            <a:r>
              <a:rPr lang="es-AR" altLang="es-ES" dirty="0"/>
              <a:t>La línea blanca muestra los valores del índice y las áreas sombreadas representan los límites de confianza de 95 por ciento que rodean la tendencia (WWF/ZSL, 2016).</a:t>
            </a:r>
            <a:endParaRPr lang="en-US" altLang="es-ES" dirty="0"/>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1" name="Rectangle 24">
            <a:extLst>
              <a:ext uri="{FF2B5EF4-FFF2-40B4-BE49-F238E27FC236}">
                <a16:creationId xmlns:a16="http://schemas.microsoft.com/office/drawing/2014/main" id="{916E741D-8ED0-4032-937E-D1AD14DB1E09}"/>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3802" name="Rectangle 25">
            <a:extLst>
              <a:ext uri="{FF2B5EF4-FFF2-40B4-BE49-F238E27FC236}">
                <a16:creationId xmlns:a16="http://schemas.microsoft.com/office/drawing/2014/main" id="{3AA55476-808D-435C-BA6F-526B0E871B47}"/>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3803" name="Rectangle 26">
            <a:extLst>
              <a:ext uri="{FF2B5EF4-FFF2-40B4-BE49-F238E27FC236}">
                <a16:creationId xmlns:a16="http://schemas.microsoft.com/office/drawing/2014/main" id="{5F096273-EC2B-4C1B-B2E6-D7941DCA63A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3804" name="Rectangle 19">
            <a:extLst>
              <a:ext uri="{FF2B5EF4-FFF2-40B4-BE49-F238E27FC236}">
                <a16:creationId xmlns:a16="http://schemas.microsoft.com/office/drawing/2014/main" id="{1C8C0520-15CC-46BA-A629-8EA06AF0C03F}"/>
              </a:ext>
            </a:extLst>
          </p:cNvPr>
          <p:cNvSpPr>
            <a:spLocks noChangeArrowheads="1"/>
          </p:cNvSpPr>
          <p:nvPr/>
        </p:nvSpPr>
        <p:spPr bwMode="auto">
          <a:xfrm>
            <a:off x="556591" y="904876"/>
            <a:ext cx="9568485" cy="428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t>LOS LÍMITES PLANETARIOS </a:t>
            </a:r>
          </a:p>
          <a:p>
            <a:pPr>
              <a:lnSpc>
                <a:spcPts val="3000"/>
              </a:lnSpc>
            </a:pPr>
            <a:r>
              <a:rPr lang="es-AR" altLang="es-ES" sz="2200" dirty="0"/>
              <a:t>El marco de los Límites Planetarios es un ejemplo de la perspectiva de un sistema de la Tierra. Ilustra cómo los patrones mundiales de consumo y producción ponen en mayor peligro los sistemas natural y humano. </a:t>
            </a:r>
          </a:p>
          <a:p>
            <a:pPr>
              <a:lnSpc>
                <a:spcPts val="3000"/>
              </a:lnSpc>
            </a:pPr>
            <a:r>
              <a:rPr lang="es-AR" altLang="es-ES" sz="2200" dirty="0"/>
              <a:t>La base de los Límites </a:t>
            </a:r>
          </a:p>
          <a:p>
            <a:pPr>
              <a:lnSpc>
                <a:spcPts val="3000"/>
              </a:lnSpc>
            </a:pPr>
            <a:r>
              <a:rPr lang="es-AR" altLang="es-ES" sz="2200" dirty="0"/>
              <a:t>Planetarios está constituida </a:t>
            </a:r>
          </a:p>
          <a:p>
            <a:pPr>
              <a:lnSpc>
                <a:spcPts val="3000"/>
              </a:lnSpc>
            </a:pPr>
            <a:r>
              <a:rPr lang="es-AR" altLang="es-ES" sz="2200" dirty="0"/>
              <a:t>por nueve alteraciones del </a:t>
            </a:r>
          </a:p>
          <a:p>
            <a:pPr>
              <a:lnSpc>
                <a:spcPts val="3000"/>
              </a:lnSpc>
            </a:pPr>
            <a:r>
              <a:rPr lang="es-AR" altLang="es-ES" sz="2200" dirty="0"/>
              <a:t>funcionamiento del sistema </a:t>
            </a:r>
          </a:p>
          <a:p>
            <a:pPr>
              <a:lnSpc>
                <a:spcPts val="3000"/>
              </a:lnSpc>
            </a:pPr>
            <a:r>
              <a:rPr lang="es-AR" altLang="es-ES" sz="2200" dirty="0"/>
              <a:t>de la Tierra provocadas por </a:t>
            </a:r>
          </a:p>
          <a:p>
            <a:pPr>
              <a:lnSpc>
                <a:spcPts val="3000"/>
              </a:lnSpc>
            </a:pPr>
            <a:r>
              <a:rPr lang="es-AR" altLang="es-ES" sz="2200" dirty="0"/>
              <a:t>los seres humanos. </a:t>
            </a:r>
          </a:p>
        </p:txBody>
      </p:sp>
      <p:sp>
        <p:nvSpPr>
          <p:cNvPr id="33805" name="Rectangle 3">
            <a:extLst>
              <a:ext uri="{FF2B5EF4-FFF2-40B4-BE49-F238E27FC236}">
                <a16:creationId xmlns:a16="http://schemas.microsoft.com/office/drawing/2014/main" id="{B0F5E497-5CC6-4692-8E29-3A0A01078231}"/>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92E63282-C3DB-405E-9A47-32570F45A1FE}"/>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33807" name="Picture 4">
            <a:extLst>
              <a:ext uri="{FF2B5EF4-FFF2-40B4-BE49-F238E27FC236}">
                <a16:creationId xmlns:a16="http://schemas.microsoft.com/office/drawing/2014/main" id="{044E3286-B051-4AA2-BA13-D66A366D1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963" y="2830099"/>
            <a:ext cx="44942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8" name="Picture 5">
            <a:extLst>
              <a:ext uri="{FF2B5EF4-FFF2-40B4-BE49-F238E27FC236}">
                <a16:creationId xmlns:a16="http://schemas.microsoft.com/office/drawing/2014/main" id="{83DC4D76-6087-436E-A9B7-69AA92884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3988" y="5235884"/>
            <a:ext cx="3571875"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6" name="Rectangle 145">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8" name="Straight Connector 147">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0" name="Rectangle 14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2" name="Text Box 30">
            <a:extLst>
              <a:ext uri="{FF2B5EF4-FFF2-40B4-BE49-F238E27FC236}">
                <a16:creationId xmlns:a16="http://schemas.microsoft.com/office/drawing/2014/main" id="{58B8F82F-C9E4-4120-A87D-F549AD3E52BD}"/>
              </a:ext>
            </a:extLst>
          </p:cNvPr>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4400">
              <a:lnSpc>
                <a:spcPct val="85000"/>
              </a:lnSpc>
              <a:spcBef>
                <a:spcPct val="0"/>
              </a:spcBef>
              <a:spcAft>
                <a:spcPts val="600"/>
              </a:spcAft>
              <a:defRPr/>
            </a:pPr>
            <a:r>
              <a:rPr lang="en-US" altLang="en-US" sz="3600" spc="-50">
                <a:solidFill>
                  <a:srgbClr val="FFFFFF"/>
                </a:solidFill>
                <a:latin typeface="+mj-lt"/>
                <a:ea typeface="+mj-ea"/>
                <a:cs typeface="+mj-cs"/>
              </a:rPr>
              <a:t>Indicadores de Desarrollo Sostenible</a:t>
            </a:r>
          </a:p>
        </p:txBody>
      </p:sp>
      <p:sp>
        <p:nvSpPr>
          <p:cNvPr id="154" name="Rectangle 15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708" name="Rectangle 19">
            <a:extLst>
              <a:ext uri="{FF2B5EF4-FFF2-40B4-BE49-F238E27FC236}">
                <a16:creationId xmlns:a16="http://schemas.microsoft.com/office/drawing/2014/main" id="{0B273FA9-A8C5-44CC-8E7C-2E8481BF4652}"/>
              </a:ext>
            </a:extLst>
          </p:cNvPr>
          <p:cNvSpPr>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p>
            <a:pPr marL="342900" indent="-342900" defTabSz="914400">
              <a:lnSpc>
                <a:spcPct val="90000"/>
              </a:lnSpc>
              <a:spcAft>
                <a:spcPts val="600"/>
              </a:spcAft>
              <a:buClr>
                <a:schemeClr val="accent1"/>
              </a:buClr>
              <a:buFont typeface="Calibri" panose="020F0502020204030204" pitchFamily="34" charset="0"/>
              <a:defRPr/>
            </a:pPr>
            <a:r>
              <a:rPr lang="en-US">
                <a:solidFill>
                  <a:schemeClr val="tx1">
                    <a:lumMod val="75000"/>
                    <a:lumOff val="25000"/>
                  </a:schemeClr>
                </a:solidFill>
              </a:rPr>
              <a:t>LOS LÍMITES PLANETARIOS </a:t>
            </a:r>
          </a:p>
          <a:p>
            <a:pPr marL="342900" indent="-342900" defTabSz="914400">
              <a:lnSpc>
                <a:spcPct val="90000"/>
              </a:lnSpc>
              <a:spcAft>
                <a:spcPts val="600"/>
              </a:spcAft>
              <a:buClr>
                <a:schemeClr val="accent1"/>
              </a:buClr>
              <a:buFont typeface="Calibri" panose="020F0502020204030204" pitchFamily="34" charset="0"/>
              <a:defRPr/>
            </a:pPr>
            <a:r>
              <a:rPr lang="en-US">
                <a:solidFill>
                  <a:schemeClr val="tx1">
                    <a:lumMod val="75000"/>
                    <a:lumOff val="25000"/>
                  </a:schemeClr>
                </a:solidFill>
              </a:rPr>
              <a:t>Alteraciones del funcionamiento del sistema de la Tierra provocadas por los seres humanos. Ellas son: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integridad de la biosfera (o destrucción de los ecosistemas y la biodiversidad);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cambio climático,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la acidificación del océano;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cambio del uso de la tierra;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uso insostenible del agua dulce;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perturbación de los flujos biogeoquímicos (aportes de nitrógeno y fósforo a la biosfera);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alteración de los aerosoles atmosféricos;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contaminación generada por sustancias nuevas, lo que incluye </a:t>
            </a:r>
          </a:p>
          <a:p>
            <a:pPr marL="457200" indent="-457200" defTabSz="914400">
              <a:lnSpc>
                <a:spcPct val="90000"/>
              </a:lnSpc>
              <a:spcAft>
                <a:spcPts val="600"/>
              </a:spcAft>
              <a:buClr>
                <a:schemeClr val="accent1"/>
              </a:buClr>
              <a:buFont typeface="Calibri" panose="020F0502020204030204" pitchFamily="34" charset="0"/>
              <a:buAutoNum type="arabicParenR"/>
              <a:defRPr/>
            </a:pPr>
            <a:r>
              <a:rPr lang="en-US">
                <a:solidFill>
                  <a:schemeClr val="tx1">
                    <a:lumMod val="75000"/>
                    <a:lumOff val="25000"/>
                  </a:schemeClr>
                </a:solidFill>
              </a:rPr>
              <a:t>agotamiento del ozono de la estratósfera.</a:t>
            </a:r>
            <a:endParaRPr lang="en-US" altLang="en-US">
              <a:solidFill>
                <a:schemeClr val="tx1">
                  <a:lumMod val="75000"/>
                  <a:lumOff val="25000"/>
                </a:schemeClr>
              </a:solidFill>
            </a:endParaRPr>
          </a:p>
        </p:txBody>
      </p:sp>
      <p:sp>
        <p:nvSpPr>
          <p:cNvPr id="34825" name="Rectangle 24">
            <a:extLst>
              <a:ext uri="{FF2B5EF4-FFF2-40B4-BE49-F238E27FC236}">
                <a16:creationId xmlns:a16="http://schemas.microsoft.com/office/drawing/2014/main" id="{D2AE892E-EBBC-476B-8985-C57717A7FCC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4826" name="Rectangle 25">
            <a:extLst>
              <a:ext uri="{FF2B5EF4-FFF2-40B4-BE49-F238E27FC236}">
                <a16:creationId xmlns:a16="http://schemas.microsoft.com/office/drawing/2014/main" id="{BE8DEB8F-5E97-4549-B3BA-AE239CFB706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22838F-AD1E-4923-BBE7-41338824AA69}"/>
              </a:ext>
            </a:extLst>
          </p:cNvPr>
          <p:cNvPicPr>
            <a:picLocks noChangeAspect="1"/>
          </p:cNvPicPr>
          <p:nvPr/>
        </p:nvPicPr>
        <p:blipFill>
          <a:blip r:embed="rId3"/>
          <a:stretch>
            <a:fillRect/>
          </a:stretch>
        </p:blipFill>
        <p:spPr>
          <a:xfrm>
            <a:off x="919801" y="1157287"/>
            <a:ext cx="10599929" cy="3605463"/>
          </a:xfrm>
          <a:prstGeom prst="rect">
            <a:avLst/>
          </a:prstGeom>
        </p:spPr>
      </p:pic>
      <p:sp>
        <p:nvSpPr>
          <p:cNvPr id="54274" name="Text Box 2">
            <a:extLst>
              <a:ext uri="{FF2B5EF4-FFF2-40B4-BE49-F238E27FC236}">
                <a16:creationId xmlns:a16="http://schemas.microsoft.com/office/drawing/2014/main" id="{B16BF1DF-93E0-4281-9324-39D29EC45B40}"/>
              </a:ext>
            </a:extLst>
          </p:cNvPr>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buSzPct val="100000"/>
            </a:pPr>
            <a:fld id="{D8F1FAF9-1A3D-43EB-942D-01CC2814E715}" type="slidenum">
              <a:rPr lang="en-US" altLang="es-ES" sz="1400">
                <a:solidFill>
                  <a:srgbClr val="FFFFFF"/>
                </a:solidFill>
              </a:rPr>
              <a:pPr algn="r" eaLnBrk="1" hangingPunct="1">
                <a:buSzPct val="100000"/>
              </a:pPr>
              <a:t>5</a:t>
            </a:fld>
            <a:endParaRPr lang="en-US" altLang="es-ES" sz="1400">
              <a:solidFill>
                <a:srgbClr val="FFFFFF"/>
              </a:solidFill>
            </a:endParaRPr>
          </a:p>
        </p:txBody>
      </p:sp>
      <p:sp>
        <p:nvSpPr>
          <p:cNvPr id="40963" name="Text Box 3">
            <a:extLst>
              <a:ext uri="{FF2B5EF4-FFF2-40B4-BE49-F238E27FC236}">
                <a16:creationId xmlns:a16="http://schemas.microsoft.com/office/drawing/2014/main" id="{D6588CD3-EF46-4C20-98FB-844680BCA2B7}"/>
              </a:ext>
            </a:extLst>
          </p:cNvPr>
          <p:cNvSpPr txBox="1">
            <a:spLocks noChangeArrowheads="1"/>
          </p:cNvSpPr>
          <p:nvPr/>
        </p:nvSpPr>
        <p:spPr bwMode="auto">
          <a:xfrm>
            <a:off x="2063751" y="320123"/>
            <a:ext cx="6316663"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cs typeface="Arial" charset="0"/>
              </a:defRPr>
            </a:lvl9pPr>
          </a:lstStyle>
          <a:p>
            <a:pPr eaLnBrk="1" hangingPunct="1">
              <a:buClr>
                <a:srgbClr val="000000"/>
              </a:buClr>
              <a:buSzPct val="100000"/>
              <a:buFont typeface="Times New Roman" panose="02020603050405020304" pitchFamily="18" charset="0"/>
              <a:buNone/>
              <a:defRPr/>
            </a:pPr>
            <a:r>
              <a:rPr lang="es-ES" sz="3600" dirty="0">
                <a:solidFill>
                  <a:srgbClr val="FFCC00"/>
                </a:solidFill>
                <a:latin typeface="Verdana" panose="020B0604030504040204" pitchFamily="34" charset="0"/>
                <a:ea typeface="Verdana" panose="020B0604030504040204" pitchFamily="34" charset="0"/>
                <a:cs typeface="+mj-cs"/>
              </a:rPr>
              <a:t>Huella Ecológica</a:t>
            </a:r>
          </a:p>
        </p:txBody>
      </p:sp>
      <p:sp>
        <p:nvSpPr>
          <p:cNvPr id="40964" name="Text Box 4">
            <a:extLst>
              <a:ext uri="{FF2B5EF4-FFF2-40B4-BE49-F238E27FC236}">
                <a16:creationId xmlns:a16="http://schemas.microsoft.com/office/drawing/2014/main" id="{13F9329E-84E3-49BE-8BE7-8A048901CA20}"/>
              </a:ext>
            </a:extLst>
          </p:cNvPr>
          <p:cNvSpPr txBox="1">
            <a:spLocks noChangeArrowheads="1"/>
          </p:cNvSpPr>
          <p:nvPr/>
        </p:nvSpPr>
        <p:spPr bwMode="auto">
          <a:xfrm>
            <a:off x="1213504" y="1268414"/>
            <a:ext cx="9622564" cy="330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FFFFFF"/>
                </a:solidFill>
                <a:latin typeface="Arial" charset="0"/>
                <a:cs typeface="Arial" charset="0"/>
              </a:defRPr>
            </a:lvl9pPr>
          </a:lstStyle>
          <a:p>
            <a:pPr marL="0" indent="0" algn="ctr">
              <a:lnSpc>
                <a:spcPct val="90000"/>
              </a:lnSpc>
              <a:spcBef>
                <a:spcPts val="450"/>
              </a:spcBef>
              <a:buClr>
                <a:srgbClr val="FFFFFF"/>
              </a:buClr>
              <a:buSzPct val="100000"/>
              <a:defRPr/>
            </a:pPr>
            <a:r>
              <a:rPr lang="es-ES" sz="2100" dirty="0">
                <a:solidFill>
                  <a:schemeClr val="tx1"/>
                </a:solidFill>
                <a:latin typeface="Verdana" panose="020B0604030504040204" pitchFamily="34" charset="0"/>
                <a:cs typeface="+mn-cs"/>
              </a:rPr>
              <a:t>Forma sencilla y comprensible de evaluar si nuestra forma de vida es o no es sostenible</a:t>
            </a:r>
          </a:p>
          <a:p>
            <a:pPr algn="ctr">
              <a:lnSpc>
                <a:spcPct val="90000"/>
              </a:lnSpc>
              <a:spcBef>
                <a:spcPts val="450"/>
              </a:spcBef>
              <a:buClr>
                <a:srgbClr val="FFFFFF"/>
              </a:buClr>
              <a:buSzPct val="100000"/>
              <a:buFont typeface="Comic Sans MS" pitchFamily="64" charset="0"/>
              <a:buChar char="•"/>
              <a:defRPr/>
            </a:pPr>
            <a:r>
              <a:rPr lang="es-ES" sz="2100" dirty="0">
                <a:solidFill>
                  <a:schemeClr val="tx1"/>
                </a:solidFill>
                <a:latin typeface="Verdana" panose="020B0604030504040204" pitchFamily="34" charset="0"/>
                <a:cs typeface="+mn-cs"/>
              </a:rPr>
              <a:t>WWF  la define como la medida del impacto ambiental total generado por una determinada población humana sobre el medio ambiente</a:t>
            </a:r>
          </a:p>
          <a:p>
            <a:pPr algn="ctr">
              <a:lnSpc>
                <a:spcPct val="90000"/>
              </a:lnSpc>
              <a:spcBef>
                <a:spcPts val="450"/>
              </a:spcBef>
              <a:buClr>
                <a:srgbClr val="FFFFFF"/>
              </a:buClr>
              <a:buSzPct val="100000"/>
              <a:buFont typeface="Comic Sans MS" pitchFamily="64" charset="0"/>
              <a:buChar char="•"/>
              <a:defRPr/>
            </a:pPr>
            <a:r>
              <a:rPr lang="es-ES" sz="2100" dirty="0">
                <a:solidFill>
                  <a:schemeClr val="tx1"/>
                </a:solidFill>
                <a:latin typeface="Verdana" panose="020B0604030504040204" pitchFamily="34" charset="0"/>
                <a:cs typeface="+mn-cs"/>
              </a:rPr>
              <a:t>Sería </a:t>
            </a:r>
            <a:r>
              <a:rPr lang="es-ES" sz="2100" b="1" dirty="0">
                <a:solidFill>
                  <a:schemeClr val="tx1"/>
                </a:solidFill>
                <a:latin typeface="Verdana" panose="020B0604030504040204" pitchFamily="34" charset="0"/>
                <a:cs typeface="+mn-cs"/>
              </a:rPr>
              <a:t>la cantidad de área productiva (terrestre o marítima) necesaria para la producción de recursos</a:t>
            </a:r>
            <a:r>
              <a:rPr lang="es-ES" sz="2100" dirty="0">
                <a:solidFill>
                  <a:schemeClr val="tx1"/>
                </a:solidFill>
                <a:latin typeface="Verdana" panose="020B0604030504040204" pitchFamily="34" charset="0"/>
                <a:cs typeface="+mn-cs"/>
              </a:rPr>
              <a:t>, la asimilación de los residuos generados y para el desarrollo de vegetación necesaria para asimilar el dióxido de carbono emitido a la atmósfera procedente de la quema de combustibles fósiles, para una persona, población, país o conjunto de habitantes de la Tierra</a:t>
            </a:r>
            <a:r>
              <a:rPr lang="es-ES" sz="2200" dirty="0">
                <a:solidFill>
                  <a:schemeClr val="tx1"/>
                </a:solidFill>
                <a:latin typeface="Verdana" panose="020B0604030504040204" pitchFamily="34" charset="0"/>
                <a:cs typeface="+mn-cs"/>
              </a:rPr>
              <a:t>.</a:t>
            </a:r>
          </a:p>
        </p:txBody>
      </p:sp>
      <p:sp>
        <p:nvSpPr>
          <p:cNvPr id="54277" name="AutoShape 5">
            <a:extLst>
              <a:ext uri="{FF2B5EF4-FFF2-40B4-BE49-F238E27FC236}">
                <a16:creationId xmlns:a16="http://schemas.microsoft.com/office/drawing/2014/main" id="{C77A0715-BAB6-4AEE-BAE8-AC9DCB979FB2}"/>
              </a:ext>
            </a:extLst>
          </p:cNvPr>
          <p:cNvSpPr>
            <a:spLocks noChangeArrowheads="1"/>
          </p:cNvSpPr>
          <p:nvPr/>
        </p:nvSpPr>
        <p:spPr bwMode="auto">
          <a:xfrm>
            <a:off x="1392042" y="4699000"/>
            <a:ext cx="3276600" cy="2022475"/>
          </a:xfrm>
          <a:prstGeom prst="cloudCallout">
            <a:avLst>
              <a:gd name="adj1" fmla="val 66245"/>
              <a:gd name="adj2" fmla="val -20847"/>
            </a:avLst>
          </a:prstGeom>
          <a:noFill/>
          <a:ln w="9360" cap="sq">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s-ES" altLang="es-ES" b="1" dirty="0">
                <a:solidFill>
                  <a:schemeClr val="tx1"/>
                </a:solidFill>
                <a:latin typeface="Comic Sans MS" panose="030F0702030302020204" pitchFamily="66" charset="0"/>
              </a:rPr>
              <a:t>Valor medio de la huella ecológica a nivel mundial es de 2,3 ha por habitante</a:t>
            </a:r>
          </a:p>
        </p:txBody>
      </p:sp>
      <p:sp>
        <p:nvSpPr>
          <p:cNvPr id="40966" name="AutoShape 6">
            <a:extLst>
              <a:ext uri="{FF2B5EF4-FFF2-40B4-BE49-F238E27FC236}">
                <a16:creationId xmlns:a16="http://schemas.microsoft.com/office/drawing/2014/main" id="{24394F46-2AD2-4FC1-BBEB-A4D34D9B2475}"/>
              </a:ext>
            </a:extLst>
          </p:cNvPr>
          <p:cNvSpPr>
            <a:spLocks noChangeArrowheads="1"/>
          </p:cNvSpPr>
          <p:nvPr/>
        </p:nvSpPr>
        <p:spPr bwMode="auto">
          <a:xfrm>
            <a:off x="7245546" y="4789488"/>
            <a:ext cx="3384550" cy="1873250"/>
          </a:xfrm>
          <a:prstGeom prst="cloudCallout">
            <a:avLst>
              <a:gd name="adj1" fmla="val -69278"/>
              <a:gd name="adj2" fmla="val -34917"/>
            </a:avLst>
          </a:prstGeom>
          <a:noFill/>
          <a:ln w="9360" cap="sq">
            <a:solidFill>
              <a:srgbClr val="FFFFFF"/>
            </a:solidFill>
            <a:miter lim="800000"/>
            <a:headEnd/>
            <a:tailEnd/>
          </a:ln>
          <a:effectLst>
            <a:outerShdw dist="17819" dir="2700000" algn="ctr" rotWithShape="0">
              <a:srgbClr val="FFFFFF"/>
            </a:outerShdw>
          </a:effectLst>
          <a:extLst>
            <a:ext uri="{909E8E84-426E-40DD-AFC4-6F175D3DCCD1}">
              <a14:hiddenFill xmlns:a14="http://schemas.microsoft.com/office/drawing/2010/main">
                <a:solidFill>
                  <a:srgbClr val="FFFFFF"/>
                </a:solidFill>
              </a14:hiddenFill>
            </a:ext>
          </a:extLst>
        </p:spPr>
        <p:txBody>
          <a:bodyPr lIns="90000" tIns="46800" rIns="90000" bIns="46800"/>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b="1" dirty="0">
                <a:effectLst>
                  <a:outerShdw blurRad="38100" dist="38100" dir="2700000" algn="tl">
                    <a:srgbClr val="000000">
                      <a:alpha val="43137"/>
                    </a:srgbClr>
                  </a:outerShdw>
                </a:effectLst>
                <a:latin typeface="Comic Sans MS" pitchFamily="64" charset="0"/>
                <a:cs typeface="Arial" charset="0"/>
              </a:rPr>
              <a:t>El valor medio de la capacidad ecológica de la Tierra es de 2,1 ha por habitante</a:t>
            </a:r>
          </a:p>
        </p:txBody>
      </p:sp>
      <p:sp>
        <p:nvSpPr>
          <p:cNvPr id="40967" name="AutoShape 7">
            <a:extLst>
              <a:ext uri="{FF2B5EF4-FFF2-40B4-BE49-F238E27FC236}">
                <a16:creationId xmlns:a16="http://schemas.microsoft.com/office/drawing/2014/main" id="{D3BA5E46-C91A-47B2-9FE5-78D4A254B17F}"/>
              </a:ext>
            </a:extLst>
          </p:cNvPr>
          <p:cNvSpPr>
            <a:spLocks noChangeArrowheads="1"/>
          </p:cNvSpPr>
          <p:nvPr/>
        </p:nvSpPr>
        <p:spPr bwMode="auto">
          <a:xfrm>
            <a:off x="5087938" y="4827588"/>
            <a:ext cx="1871662" cy="1655762"/>
          </a:xfrm>
          <a:prstGeom prst="flowChartInternalStorage">
            <a:avLst/>
          </a:prstGeom>
          <a:noFill/>
          <a:ln w="9360" cap="sq">
            <a:solidFill>
              <a:schemeClr val="accent2"/>
            </a:solidFill>
            <a:miter lim="800000"/>
            <a:headEnd/>
            <a:tailEnd/>
          </a:ln>
          <a:effectLst>
            <a:outerShdw dist="17819" dir="2700000" algn="ctr" rotWithShape="0">
              <a:srgbClr val="FFFFFF"/>
            </a:outer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b="1" dirty="0">
                <a:effectLst>
                  <a:outerShdw blurRad="38100" dist="38100" dir="2700000" algn="tl">
                    <a:srgbClr val="000000">
                      <a:alpha val="43137"/>
                    </a:srgbClr>
                  </a:outerShdw>
                </a:effectLst>
                <a:latin typeface="Comic Sans MS" pitchFamily="64" charset="0"/>
                <a:cs typeface="Arial" charset="0"/>
              </a:rPr>
              <a:t>Hemos </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b="1" dirty="0">
                <a:effectLst>
                  <a:outerShdw blurRad="38100" dist="38100" dir="2700000" algn="tl">
                    <a:srgbClr val="000000">
                      <a:alpha val="43137"/>
                    </a:srgbClr>
                  </a:outerShdw>
                </a:effectLst>
                <a:latin typeface="Comic Sans MS" pitchFamily="64" charset="0"/>
                <a:cs typeface="Arial" charset="0"/>
              </a:rPr>
              <a:t>traspasado</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b="1" dirty="0">
                <a:effectLst>
                  <a:outerShdw blurRad="38100" dist="38100" dir="2700000" algn="tl">
                    <a:srgbClr val="000000">
                      <a:alpha val="43137"/>
                    </a:srgbClr>
                  </a:outerShdw>
                </a:effectLst>
                <a:latin typeface="Comic Sans MS" pitchFamily="64" charset="0"/>
                <a:cs typeface="Arial" charset="0"/>
              </a:rPr>
              <a:t> la capacidad </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b="1" dirty="0">
                <a:effectLst>
                  <a:outerShdw blurRad="38100" dist="38100" dir="2700000" algn="tl">
                    <a:srgbClr val="000000">
                      <a:alpha val="43137"/>
                    </a:srgbClr>
                  </a:outerShdw>
                </a:effectLst>
                <a:latin typeface="Comic Sans MS" pitchFamily="64" charset="0"/>
                <a:cs typeface="Arial" charset="0"/>
              </a:rPr>
              <a:t>de carga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fill="hold" nodeType="clickEffect">
                                  <p:stCondLst>
                                    <p:cond delay="0"/>
                                  </p:stCondLst>
                                  <p:childTnLst>
                                    <p:set>
                                      <p:cBhvr additive="repl">
                                        <p:cTn id="6" dur="1" fill="hold">
                                          <p:stCondLst>
                                            <p:cond delay="0"/>
                                          </p:stCondLst>
                                        </p:cTn>
                                        <p:tgtEl>
                                          <p:spTgt spid="40963"/>
                                        </p:tgtEl>
                                        <p:attrNameLst>
                                          <p:attrName>style.visibility</p:attrName>
                                        </p:attrNameLst>
                                      </p:cBhvr>
                                      <p:to>
                                        <p:strVal val="visible"/>
                                      </p:to>
                                    </p:set>
                                    <p:anim calcmode="lin" valueType="num">
                                      <p:cBhvr additive="repl">
                                        <p:cTn id="7" dur="500" decel="50000" fill="hold">
                                          <p:stCondLst>
                                            <p:cond delay="0"/>
                                          </p:stCondLst>
                                        </p:cTn>
                                        <p:tgtEl>
                                          <p:spTgt spid="40963"/>
                                        </p:tgtEl>
                                        <p:attrNameLst>
                                          <p:attrName>r</p:attrName>
                                        </p:attrNameLst>
                                      </p:cBhvr>
                                      <p:tavLst>
                                        <p:tav tm="100000">
                                          <p:val>
                                            <p:strVal val="-90"/>
                                          </p:val>
                                        </p:tav>
                                        <p:tav>
                                          <p:val>
                                            <p:strVal val="0"/>
                                          </p:val>
                                        </p:tav>
                                      </p:tavLst>
                                    </p:anim>
                                    <p:anim calcmode="lin" valueType="num">
                                      <p:cBhvr additive="repl">
                                        <p:cTn id="8" dur="500" decel="50000" fill="hold">
                                          <p:stCondLst>
                                            <p:cond delay="0"/>
                                          </p:stCondLst>
                                        </p:cTn>
                                        <p:tgtEl>
                                          <p:spTgt spid="40963"/>
                                        </p:tgtEl>
                                        <p:attrNameLst>
                                          <p:attrName>ppt_w</p:attrName>
                                        </p:attrNameLst>
                                      </p:cBhvr>
                                      <p:tavLst>
                                        <p:tav tm="100000">
                                          <p:val>
                                            <p:strVal val="#ppt_w"/>
                                          </p:val>
                                        </p:tav>
                                        <p:tav>
                                          <p:val>
                                            <p:strVal val="#ppt_w*.05"/>
                                          </p:val>
                                        </p:tav>
                                      </p:tavLst>
                                    </p:anim>
                                    <p:anim calcmode="lin" valueType="num">
                                      <p:cBhvr additive="repl">
                                        <p:cTn id="9" dur="500" accel="50000" fill="hold">
                                          <p:stCondLst>
                                            <p:cond delay="0"/>
                                          </p:stCondLst>
                                        </p:cTn>
                                        <p:tgtEl>
                                          <p:spTgt spid="40963"/>
                                        </p:tgtEl>
                                        <p:attrNameLst>
                                          <p:attrName>ppt_w</p:attrName>
                                        </p:attrNameLst>
                                      </p:cBhvr>
                                      <p:tavLst>
                                        <p:tav tm="100000">
                                          <p:val>
                                            <p:strVal val="#ppt_w*.05"/>
                                          </p:val>
                                        </p:tav>
                                        <p:tav>
                                          <p:val>
                                            <p:strVal val="#ppt_w"/>
                                          </p:val>
                                        </p:tav>
                                      </p:tavLst>
                                    </p:anim>
                                    <p:anim calcmode="lin" valueType="num">
                                      <p:cBhvr additive="repl">
                                        <p:cTn id="10" dur="1000" fill="hold"/>
                                        <p:tgtEl>
                                          <p:spTgt spid="40963"/>
                                        </p:tgtEl>
                                        <p:attrNameLst>
                                          <p:attrName>ppt_h</p:attrName>
                                        </p:attrNameLst>
                                      </p:cBhvr>
                                      <p:tavLst>
                                        <p:tav tm="100000">
                                          <p:val>
                                            <p:strVal val="#ppt_h"/>
                                          </p:val>
                                        </p:tav>
                                        <p:tav>
                                          <p:val>
                                            <p:strVal val="#ppt_h"/>
                                          </p:val>
                                        </p:tav>
                                      </p:tavLst>
                                    </p:anim>
                                    <p:anim calcmode="lin" valueType="num">
                                      <p:cBhvr additive="repl">
                                        <p:cTn id="11" dur="500" decel="50000" fill="hold">
                                          <p:stCondLst>
                                            <p:cond delay="0"/>
                                          </p:stCondLst>
                                        </p:cTn>
                                        <p:tgtEl>
                                          <p:spTgt spid="40963"/>
                                        </p:tgtEl>
                                        <p:attrNameLst>
                                          <p:attrName>ppt_x</p:attrName>
                                        </p:attrNameLst>
                                      </p:cBhvr>
                                      <p:tavLst>
                                        <p:tav tm="100000">
                                          <p:val>
                                            <p:strVal val="#ppt_x+.4"/>
                                          </p:val>
                                        </p:tav>
                                        <p:tav>
                                          <p:val>
                                            <p:strVal val="#ppt_x"/>
                                          </p:val>
                                        </p:tav>
                                      </p:tavLst>
                                    </p:anim>
                                    <p:anim calcmode="lin" valueType="num">
                                      <p:cBhvr additive="repl">
                                        <p:cTn id="12" dur="500" decel="50000" fill="hold">
                                          <p:stCondLst>
                                            <p:cond delay="0"/>
                                          </p:stCondLst>
                                        </p:cTn>
                                        <p:tgtEl>
                                          <p:spTgt spid="40963"/>
                                        </p:tgtEl>
                                        <p:attrNameLst>
                                          <p:attrName>ppt_y</p:attrName>
                                        </p:attrNameLst>
                                      </p:cBhvr>
                                      <p:tavLst>
                                        <p:tav tm="100000">
                                          <p:val>
                                            <p:strVal val="#ppt_y-.2"/>
                                          </p:val>
                                        </p:tav>
                                        <p:tav>
                                          <p:val>
                                            <p:strVal val="#ppt_y+.1"/>
                                          </p:val>
                                        </p:tav>
                                      </p:tavLst>
                                    </p:anim>
                                    <p:anim calcmode="lin" valueType="num">
                                      <p:cBhvr additive="repl">
                                        <p:cTn id="13" dur="500" accel="50000" fill="hold">
                                          <p:stCondLst>
                                            <p:cond delay="0"/>
                                          </p:stCondLst>
                                        </p:cTn>
                                        <p:tgtEl>
                                          <p:spTgt spid="40963"/>
                                        </p:tgtEl>
                                        <p:attrNameLst>
                                          <p:attrName>ppt_y</p:attrName>
                                        </p:attrNameLst>
                                      </p:cBhvr>
                                      <p:tavLst>
                                        <p:tav tm="100000">
                                          <p:val>
                                            <p:strVal val="#ppt_y+.1"/>
                                          </p:val>
                                        </p:tav>
                                        <p:tav>
                                          <p:val>
                                            <p:strVal val="#ppt_y"/>
                                          </p:val>
                                        </p:tav>
                                      </p:tavLst>
                                    </p:anim>
                                    <p:animEffect transition="in" filter="fade">
                                      <p:cBhvr additive="repl">
                                        <p:cTn id="14" dur="1000" decel="50000">
                                          <p:stCondLst>
                                            <p:cond delay="0"/>
                                          </p:stCondLst>
                                        </p:cTn>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9" name="Rectangle 24">
            <a:extLst>
              <a:ext uri="{FF2B5EF4-FFF2-40B4-BE49-F238E27FC236}">
                <a16:creationId xmlns:a16="http://schemas.microsoft.com/office/drawing/2014/main" id="{4A353F81-BDB0-4173-943E-C8656E526AE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5850" name="Rectangle 25">
            <a:extLst>
              <a:ext uri="{FF2B5EF4-FFF2-40B4-BE49-F238E27FC236}">
                <a16:creationId xmlns:a16="http://schemas.microsoft.com/office/drawing/2014/main" id="{140986BB-F919-4838-BAC4-9982E773E6F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5851" name="Rectangle 26">
            <a:extLst>
              <a:ext uri="{FF2B5EF4-FFF2-40B4-BE49-F238E27FC236}">
                <a16:creationId xmlns:a16="http://schemas.microsoft.com/office/drawing/2014/main" id="{6606236E-0E5B-439F-949A-E504D9C158A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5852" name="Rectangle 19">
            <a:extLst>
              <a:ext uri="{FF2B5EF4-FFF2-40B4-BE49-F238E27FC236}">
                <a16:creationId xmlns:a16="http://schemas.microsoft.com/office/drawing/2014/main" id="{54DA94FD-2781-4590-9B91-4FC47E7A3001}"/>
              </a:ext>
            </a:extLst>
          </p:cNvPr>
          <p:cNvSpPr>
            <a:spLocks noChangeArrowheads="1"/>
          </p:cNvSpPr>
          <p:nvPr/>
        </p:nvSpPr>
        <p:spPr bwMode="auto">
          <a:xfrm>
            <a:off x="944809" y="993777"/>
            <a:ext cx="8205787" cy="4710113"/>
          </a:xfrm>
          <a:prstGeom prst="rect">
            <a:avLst/>
          </a:prstGeom>
          <a:solidFill>
            <a:schemeClr val="accent5">
              <a:lumMod val="60000"/>
              <a:lumOff val="40000"/>
            </a:schemeClr>
          </a:solidFill>
          <a:ln w="76200">
            <a:solidFill>
              <a:schemeClr val="accent5"/>
            </a:solidFill>
          </a:ln>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t>Índice de bienestar económicamente sostenible (IBES) </a:t>
            </a:r>
          </a:p>
          <a:p>
            <a:pPr>
              <a:lnSpc>
                <a:spcPts val="3000"/>
              </a:lnSpc>
            </a:pPr>
            <a:r>
              <a:rPr lang="es-AR" altLang="es-ES" sz="2400" dirty="0">
                <a:solidFill>
                  <a:schemeClr val="bg1"/>
                </a:solidFill>
              </a:rPr>
              <a:t>Desarrollado por </a:t>
            </a:r>
            <a:r>
              <a:rPr lang="es-AR" altLang="es-ES" sz="2400" dirty="0" err="1">
                <a:solidFill>
                  <a:schemeClr val="bg1"/>
                </a:solidFill>
              </a:rPr>
              <a:t>Hernan</a:t>
            </a:r>
            <a:r>
              <a:rPr lang="es-AR" altLang="es-ES" sz="2400" dirty="0">
                <a:solidFill>
                  <a:schemeClr val="bg1"/>
                </a:solidFill>
              </a:rPr>
              <a:t> Daly y John Cobb (1989) (</a:t>
            </a:r>
            <a:r>
              <a:rPr lang="es-AR" altLang="es-ES" sz="2400" dirty="0" err="1">
                <a:solidFill>
                  <a:schemeClr val="bg1"/>
                </a:solidFill>
              </a:rPr>
              <a:t>Pulselli</a:t>
            </a:r>
            <a:r>
              <a:rPr lang="es-AR" altLang="es-ES" sz="2400" dirty="0">
                <a:solidFill>
                  <a:schemeClr val="bg1"/>
                </a:solidFill>
              </a:rPr>
              <a:t> et. al 2006). </a:t>
            </a:r>
          </a:p>
          <a:p>
            <a:pPr>
              <a:lnSpc>
                <a:spcPts val="3000"/>
              </a:lnSpc>
            </a:pPr>
            <a:endParaRPr lang="es-AR" altLang="es-ES" sz="2400" dirty="0"/>
          </a:p>
          <a:p>
            <a:pPr>
              <a:lnSpc>
                <a:spcPts val="3000"/>
              </a:lnSpc>
            </a:pPr>
            <a:r>
              <a:rPr lang="es-AR" altLang="es-ES" sz="2400" dirty="0">
                <a:solidFill>
                  <a:schemeClr val="bg1"/>
                </a:solidFill>
              </a:rPr>
              <a:t>En un esfuerzo por reformar el cálculo de un indicador de bienestar económico. </a:t>
            </a:r>
          </a:p>
          <a:p>
            <a:pPr>
              <a:lnSpc>
                <a:spcPts val="3000"/>
              </a:lnSpc>
            </a:pPr>
            <a:r>
              <a:rPr lang="es-AR" altLang="es-ES" sz="2400" dirty="0">
                <a:solidFill>
                  <a:schemeClr val="bg1"/>
                </a:solidFill>
              </a:rPr>
              <a:t>Siendo consistentes con la necesidad de medidas ajustadas de bienestar con respecto al PIB, propusieron el IBES para Estados Unidos, el cual es un </a:t>
            </a:r>
            <a:r>
              <a:rPr lang="es-AR" altLang="es-ES" sz="2400" dirty="0"/>
              <a:t>índice integrado de desarrollo económico compuesto por una lista de valores económicos.</a:t>
            </a:r>
            <a:endParaRPr lang="es-AR" altLang="en-US" sz="2200" dirty="0"/>
          </a:p>
        </p:txBody>
      </p:sp>
      <p:sp>
        <p:nvSpPr>
          <p:cNvPr id="35853" name="Rectangle 3">
            <a:extLst>
              <a:ext uri="{FF2B5EF4-FFF2-40B4-BE49-F238E27FC236}">
                <a16:creationId xmlns:a16="http://schemas.microsoft.com/office/drawing/2014/main" id="{60CB97A5-56F9-4FD8-8FE3-CF9FD864828A}"/>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DB71CE55-F0C5-4E18-B212-C685B1CFA951}"/>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2" name="Picture 1">
            <a:extLst>
              <a:ext uri="{FF2B5EF4-FFF2-40B4-BE49-F238E27FC236}">
                <a16:creationId xmlns:a16="http://schemas.microsoft.com/office/drawing/2014/main" id="{449B742C-64AF-424A-BFCA-D31FB86214E0}"/>
              </a:ext>
            </a:extLst>
          </p:cNvPr>
          <p:cNvPicPr>
            <a:picLocks noChangeAspect="1"/>
          </p:cNvPicPr>
          <p:nvPr/>
        </p:nvPicPr>
        <p:blipFill>
          <a:blip r:embed="rId4"/>
          <a:stretch>
            <a:fillRect/>
          </a:stretch>
        </p:blipFill>
        <p:spPr>
          <a:xfrm>
            <a:off x="9150596" y="4264090"/>
            <a:ext cx="2901541" cy="2415365"/>
          </a:xfrm>
          <a:prstGeom prst="rect">
            <a:avLst/>
          </a:prstGeom>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20">
            <a:extLst>
              <a:ext uri="{FF2B5EF4-FFF2-40B4-BE49-F238E27FC236}">
                <a16:creationId xmlns:a16="http://schemas.microsoft.com/office/drawing/2014/main" id="{5134A1AE-E608-4B48-A95E-2E182D10DE61}"/>
              </a:ext>
            </a:extLst>
          </p:cNvPr>
          <p:cNvSpPr>
            <a:spLocks noChangeArrowheads="1"/>
          </p:cNvSpPr>
          <p:nvPr/>
        </p:nvSpPr>
        <p:spPr bwMode="auto">
          <a:xfrm>
            <a:off x="1524000" y="152401"/>
            <a:ext cx="9144000" cy="36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6873" name="Rectangle 24">
            <a:extLst>
              <a:ext uri="{FF2B5EF4-FFF2-40B4-BE49-F238E27FC236}">
                <a16:creationId xmlns:a16="http://schemas.microsoft.com/office/drawing/2014/main" id="{81BC2177-C46E-46E7-861D-F71ADCA13787}"/>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6874" name="Rectangle 25">
            <a:extLst>
              <a:ext uri="{FF2B5EF4-FFF2-40B4-BE49-F238E27FC236}">
                <a16:creationId xmlns:a16="http://schemas.microsoft.com/office/drawing/2014/main" id="{8D17A45D-CA75-437D-B554-0D830365E7B3}"/>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6875" name="Rectangle 26">
            <a:extLst>
              <a:ext uri="{FF2B5EF4-FFF2-40B4-BE49-F238E27FC236}">
                <a16:creationId xmlns:a16="http://schemas.microsoft.com/office/drawing/2014/main" id="{14CC72F0-6767-4026-8D4F-78DBBC096FD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36876" name="Rectangle 19">
            <a:extLst>
              <a:ext uri="{FF2B5EF4-FFF2-40B4-BE49-F238E27FC236}">
                <a16:creationId xmlns:a16="http://schemas.microsoft.com/office/drawing/2014/main" id="{CAB34909-0F6E-4AD3-90CD-C254815375A3}"/>
              </a:ext>
            </a:extLst>
          </p:cNvPr>
          <p:cNvSpPr>
            <a:spLocks noChangeArrowheads="1"/>
          </p:cNvSpPr>
          <p:nvPr/>
        </p:nvSpPr>
        <p:spPr bwMode="auto">
          <a:xfrm>
            <a:off x="957408" y="1475420"/>
            <a:ext cx="8674894" cy="3907160"/>
          </a:xfrm>
          <a:prstGeom prst="rect">
            <a:avLst/>
          </a:prstGeom>
          <a:solidFill>
            <a:schemeClr val="accent5">
              <a:lumMod val="60000"/>
              <a:lumOff val="40000"/>
            </a:schemeClr>
          </a:solidFill>
          <a:ln w="76200">
            <a:solidFill>
              <a:schemeClr val="accent5"/>
            </a:solidFill>
            <a:miter lim="800000"/>
            <a:headEnd/>
            <a:tailEnd/>
          </a:ln>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endParaRPr lang="es-AR" altLang="es-ES" sz="2400" dirty="0">
              <a:solidFill>
                <a:srgbClr val="FFC000"/>
              </a:solidFill>
            </a:endParaRPr>
          </a:p>
          <a:p>
            <a:pPr>
              <a:lnSpc>
                <a:spcPts val="3000"/>
              </a:lnSpc>
            </a:pPr>
            <a:r>
              <a:rPr lang="es-AR" altLang="es-ES" sz="2400" dirty="0"/>
              <a:t>Este indicador ha sido </a:t>
            </a:r>
            <a:r>
              <a:rPr lang="es-AR" altLang="es-ES" sz="2400" b="1" dirty="0"/>
              <a:t>criticado por la arbitrariedad de la selección de variables a ser incluidas o excluidas </a:t>
            </a:r>
            <a:r>
              <a:rPr lang="es-AR" altLang="es-ES" sz="2400" dirty="0"/>
              <a:t>en el, el método de cálculo, y el concepto de que el PIB no es un indicador del bienestar económico sino más bien de la productividad económica. </a:t>
            </a:r>
          </a:p>
          <a:p>
            <a:pPr>
              <a:lnSpc>
                <a:spcPts val="3000"/>
              </a:lnSpc>
            </a:pPr>
            <a:r>
              <a:rPr lang="es-AR" altLang="es-ES" sz="2400" dirty="0"/>
              <a:t>En un principio el indicador fue compilado por los economistas ecológicos preocupados por el concepto de sostenibilidad fuerte</a:t>
            </a:r>
            <a:endParaRPr lang="es-AR" altLang="en-US" sz="2200" dirty="0"/>
          </a:p>
        </p:txBody>
      </p:sp>
      <p:sp>
        <p:nvSpPr>
          <p:cNvPr id="36877" name="Rectangle 3">
            <a:extLst>
              <a:ext uri="{FF2B5EF4-FFF2-40B4-BE49-F238E27FC236}">
                <a16:creationId xmlns:a16="http://schemas.microsoft.com/office/drawing/2014/main" id="{129D7B2F-4422-4545-9D0D-A39E8C8EE930}"/>
              </a:ext>
            </a:extLst>
          </p:cNvPr>
          <p:cNvSpPr>
            <a:spLocks noChangeArrowheads="1"/>
          </p:cNvSpPr>
          <p:nvPr/>
        </p:nvSpPr>
        <p:spPr bwMode="auto">
          <a:xfrm>
            <a:off x="1809750" y="285751"/>
            <a:ext cx="8496300" cy="997284"/>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CDF5E095-EAF0-4478-A099-F8E69B1A5317}"/>
              </a:ext>
            </a:extLst>
          </p:cNvPr>
          <p:cNvSpPr txBox="1">
            <a:spLocks noChangeArrowheads="1"/>
          </p:cNvSpPr>
          <p:nvPr/>
        </p:nvSpPr>
        <p:spPr bwMode="auto">
          <a:xfrm>
            <a:off x="516836" y="333375"/>
            <a:ext cx="93955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defRPr/>
            </a:pPr>
            <a:r>
              <a:rPr lang="es-ES" altLang="en-US" sz="3000" dirty="0">
                <a:solidFill>
                  <a:srgbClr val="FFCC00"/>
                </a:solidFill>
                <a:latin typeface="Arial" panose="020B0604020202020204" pitchFamily="34" charset="0"/>
                <a:ea typeface="+mj-ea"/>
                <a:cs typeface="Arial" panose="020B0604020202020204" pitchFamily="34" charset="0"/>
              </a:rPr>
              <a:t>Índice de bienestar económicamente sostenible (IBES) </a:t>
            </a:r>
          </a:p>
        </p:txBody>
      </p:sp>
      <p:pic>
        <p:nvPicPr>
          <p:cNvPr id="2" name="Picture 1">
            <a:extLst>
              <a:ext uri="{FF2B5EF4-FFF2-40B4-BE49-F238E27FC236}">
                <a16:creationId xmlns:a16="http://schemas.microsoft.com/office/drawing/2014/main" id="{590A51F8-1F84-4351-BDC1-9E85BC589F68}"/>
              </a:ext>
            </a:extLst>
          </p:cNvPr>
          <p:cNvPicPr>
            <a:picLocks noChangeAspect="1"/>
          </p:cNvPicPr>
          <p:nvPr/>
        </p:nvPicPr>
        <p:blipFill>
          <a:blip r:embed="rId4"/>
          <a:stretch>
            <a:fillRect/>
          </a:stretch>
        </p:blipFill>
        <p:spPr>
          <a:xfrm>
            <a:off x="9522473" y="4895849"/>
            <a:ext cx="2533650" cy="1809750"/>
          </a:xfrm>
          <a:prstGeom prst="rect">
            <a:avLst/>
          </a:prstGeom>
        </p:spPr>
      </p:pic>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6" name="Rectangle 19">
            <a:extLst>
              <a:ext uri="{FF2B5EF4-FFF2-40B4-BE49-F238E27FC236}">
                <a16:creationId xmlns:a16="http://schemas.microsoft.com/office/drawing/2014/main" id="{CAB34909-0F6E-4AD3-90CD-C254815375A3}"/>
              </a:ext>
            </a:extLst>
          </p:cNvPr>
          <p:cNvSpPr>
            <a:spLocks noChangeArrowheads="1"/>
          </p:cNvSpPr>
          <p:nvPr/>
        </p:nvSpPr>
        <p:spPr bwMode="auto">
          <a:xfrm>
            <a:off x="1455577" y="1935369"/>
            <a:ext cx="10105052" cy="4291881"/>
          </a:xfrm>
          <a:prstGeom prst="rect">
            <a:avLst/>
          </a:prstGeom>
          <a:solidFill>
            <a:schemeClr val="accent5">
              <a:lumMod val="60000"/>
              <a:lumOff val="40000"/>
            </a:schemeClr>
          </a:solidFill>
          <a:ln w="76200">
            <a:solidFill>
              <a:schemeClr val="accent5"/>
            </a:solidFill>
            <a:miter lim="800000"/>
            <a:headEnd/>
            <a:tailEnd/>
          </a:ln>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endParaRPr lang="es-AR" altLang="es-ES" sz="2400" dirty="0">
              <a:solidFill>
                <a:srgbClr val="FFC000"/>
              </a:solidFill>
            </a:endParaRPr>
          </a:p>
          <a:p>
            <a:pPr>
              <a:lnSpc>
                <a:spcPts val="3000"/>
              </a:lnSpc>
            </a:pPr>
            <a:r>
              <a:rPr lang="es-ES" altLang="es-ES" sz="2400" dirty="0"/>
              <a:t>El índice de bienestar económico sostenible (IBES) es un indicador económico alternativo que intenta reemplazar al Producto Interno Bruto (PIB) como indicador de bienestar social. </a:t>
            </a:r>
          </a:p>
          <a:p>
            <a:pPr>
              <a:lnSpc>
                <a:spcPts val="3000"/>
              </a:lnSpc>
            </a:pPr>
            <a:r>
              <a:rPr lang="es-ES" altLang="es-ES" sz="2400" dirty="0"/>
              <a:t>El IBES se evalúa mediante técnicas similares, pero en lugar de contabilizar los bienes y servicios de la economía, contabiliza de un lado el gasto de los consumidores, la utilidad aportada por el trabajo doméstico; y del otro descuenta el coste de las externalidades asociadas a la polución y el consumo de recursos. </a:t>
            </a:r>
            <a:endParaRPr lang="es-AR" altLang="en-US" sz="2200" dirty="0"/>
          </a:p>
        </p:txBody>
      </p:sp>
      <p:sp>
        <p:nvSpPr>
          <p:cNvPr id="36877" name="Rectangle 3">
            <a:extLst>
              <a:ext uri="{FF2B5EF4-FFF2-40B4-BE49-F238E27FC236}">
                <a16:creationId xmlns:a16="http://schemas.microsoft.com/office/drawing/2014/main" id="{129D7B2F-4422-4545-9D0D-A39E8C8EE930}"/>
              </a:ext>
            </a:extLst>
          </p:cNvPr>
          <p:cNvSpPr>
            <a:spLocks noChangeArrowheads="1"/>
          </p:cNvSpPr>
          <p:nvPr/>
        </p:nvSpPr>
        <p:spPr bwMode="auto">
          <a:xfrm>
            <a:off x="1809750" y="285751"/>
            <a:ext cx="8496300" cy="997284"/>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CDF5E095-EAF0-4478-A099-F8E69B1A5317}"/>
              </a:ext>
            </a:extLst>
          </p:cNvPr>
          <p:cNvSpPr txBox="1">
            <a:spLocks noChangeArrowheads="1"/>
          </p:cNvSpPr>
          <p:nvPr/>
        </p:nvSpPr>
        <p:spPr bwMode="auto">
          <a:xfrm>
            <a:off x="2208214" y="333375"/>
            <a:ext cx="77041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defRPr/>
            </a:pPr>
            <a:r>
              <a:rPr lang="es-ES" altLang="en-US" sz="3000" dirty="0">
                <a:solidFill>
                  <a:srgbClr val="FFCC00"/>
                </a:solidFill>
                <a:latin typeface="Arial" panose="020B0604020202020204" pitchFamily="34" charset="0"/>
                <a:ea typeface="+mj-ea"/>
                <a:cs typeface="Arial" panose="020B0604020202020204" pitchFamily="34" charset="0"/>
              </a:rPr>
              <a:t>Índice de bienestar económicamente sostenible (IBES) </a:t>
            </a:r>
          </a:p>
        </p:txBody>
      </p:sp>
    </p:spTree>
    <p:custDataLst>
      <p:tags r:id="rId1"/>
    </p:custDataLst>
    <p:extLst>
      <p:ext uri="{BB962C8B-B14F-4D97-AF65-F5344CB8AC3E}">
        <p14:creationId xmlns:p14="http://schemas.microsoft.com/office/powerpoint/2010/main" val="531079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876" name="Rectangle 19">
                <a:extLst>
                  <a:ext uri="{FF2B5EF4-FFF2-40B4-BE49-F238E27FC236}">
                    <a16:creationId xmlns:a16="http://schemas.microsoft.com/office/drawing/2014/main" id="{CAB34909-0F6E-4AD3-90CD-C254815375A3}"/>
                  </a:ext>
                </a:extLst>
              </p:cNvPr>
              <p:cNvSpPr>
                <a:spLocks noChangeArrowheads="1"/>
              </p:cNvSpPr>
              <p:nvPr/>
            </p:nvSpPr>
            <p:spPr bwMode="auto">
              <a:xfrm>
                <a:off x="895739" y="1510927"/>
                <a:ext cx="10974029" cy="5050678"/>
              </a:xfrm>
              <a:prstGeom prst="rect">
                <a:avLst/>
              </a:prstGeom>
              <a:solidFill>
                <a:schemeClr val="accent5">
                  <a:lumMod val="60000"/>
                  <a:lumOff val="40000"/>
                </a:schemeClr>
              </a:solidFill>
              <a:ln w="76200">
                <a:solidFill>
                  <a:schemeClr val="accent5"/>
                </a:solidFill>
                <a:miter lim="800000"/>
                <a:headEnd/>
                <a:tailEnd/>
              </a:ln>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14:m>
                  <m:oMathPara xmlns:m="http://schemas.openxmlformats.org/officeDocument/2006/math">
                    <m:oMathParaPr>
                      <m:jc m:val="centerGroup"/>
                    </m:oMathParaPr>
                    <m:oMath xmlns:m="http://schemas.openxmlformats.org/officeDocument/2006/math">
                      <m:r>
                        <a:rPr lang="es-ES" altLang="es-ES" sz="2000" i="1" dirty="0" smtClean="0">
                          <a:latin typeface="Cambria Math" panose="02040503050406030204" pitchFamily="18" charset="0"/>
                        </a:rPr>
                        <m:t>𝐼𝐵𝐸𝑆</m:t>
                      </m:r>
                      <m:r>
                        <a:rPr lang="es-ES" altLang="es-ES" sz="2000" i="1" dirty="0" smtClean="0">
                          <a:latin typeface="Cambria Math" panose="02040503050406030204" pitchFamily="18" charset="0"/>
                        </a:rPr>
                        <m:t> = </m:t>
                      </m:r>
                      <m:d>
                        <m:dPr>
                          <m:ctrlPr>
                            <a:rPr lang="es-ES" altLang="es-ES" sz="2000" i="1" dirty="0" smtClean="0">
                              <a:latin typeface="Cambria Math" panose="02040503050406030204" pitchFamily="18" charset="0"/>
                            </a:rPr>
                          </m:ctrlPr>
                        </m:dPr>
                        <m:e>
                          <m:r>
                            <a:rPr lang="es-ES" altLang="es-ES" sz="2000" i="1" dirty="0" err="1" smtClean="0">
                              <a:latin typeface="Cambria Math" panose="02040503050406030204" pitchFamily="18" charset="0"/>
                            </a:rPr>
                            <m:t>𝐶𝑝</m:t>
                          </m:r>
                          <m:r>
                            <a:rPr lang="es-ES" altLang="es-ES" sz="2000" i="1" dirty="0" smtClean="0">
                              <a:latin typeface="Cambria Math" panose="02040503050406030204" pitchFamily="18" charset="0"/>
                            </a:rPr>
                            <m:t> + </m:t>
                          </m:r>
                          <m:r>
                            <a:rPr lang="es-ES" altLang="es-ES" sz="2000" i="1" dirty="0" err="1" smtClean="0">
                              <a:latin typeface="Cambria Math" panose="02040503050406030204" pitchFamily="18" charset="0"/>
                            </a:rPr>
                            <m:t>𝐶𝑐</m:t>
                          </m:r>
                          <m:r>
                            <a:rPr lang="es-ES" altLang="es-ES" sz="2000" i="1" dirty="0" smtClean="0">
                              <a:latin typeface="Cambria Math" panose="02040503050406030204" pitchFamily="18" charset="0"/>
                            </a:rPr>
                            <m:t> – </m:t>
                          </m:r>
                          <m:r>
                            <a:rPr lang="es-ES" altLang="es-ES" sz="2000" i="1" dirty="0" err="1" smtClean="0">
                              <a:latin typeface="Cambria Math" panose="02040503050406030204" pitchFamily="18" charset="0"/>
                            </a:rPr>
                            <m:t>𝐶𝑝𝑠</m:t>
                          </m:r>
                          <m:r>
                            <a:rPr lang="es-ES" altLang="es-ES" sz="2000" i="1" dirty="0" smtClean="0">
                              <a:latin typeface="Cambria Math" panose="02040503050406030204" pitchFamily="18" charset="0"/>
                            </a:rPr>
                            <m:t> – </m:t>
                          </m:r>
                          <m:r>
                            <a:rPr lang="es-ES" altLang="es-ES" sz="2000" i="1" dirty="0" err="1" smtClean="0">
                              <a:latin typeface="Cambria Math" panose="02040503050406030204" pitchFamily="18" charset="0"/>
                            </a:rPr>
                            <m:t>𝐶𝑐𝑠</m:t>
                          </m:r>
                        </m:e>
                      </m:d>
                      <m:r>
                        <a:rPr lang="es-ES" altLang="es-ES" sz="2000" i="1" dirty="0" smtClean="0">
                          <a:latin typeface="Cambria Math" panose="02040503050406030204" pitchFamily="18" charset="0"/>
                        </a:rPr>
                        <m:t>+</m:t>
                      </m:r>
                      <m:r>
                        <a:rPr lang="es-ES" altLang="es-ES" sz="2000" i="1" dirty="0" smtClean="0">
                          <a:latin typeface="Cambria Math" panose="02040503050406030204" pitchFamily="18" charset="0"/>
                        </a:rPr>
                        <m:t>𝐼</m:t>
                      </m:r>
                      <m:r>
                        <a:rPr lang="es-ES" altLang="es-ES" sz="2000" i="1" dirty="0" smtClean="0">
                          <a:latin typeface="Cambria Math" panose="02040503050406030204" pitchFamily="18" charset="0"/>
                        </a:rPr>
                        <m:t> + </m:t>
                      </m:r>
                      <m:r>
                        <a:rPr lang="es-ES" altLang="es-ES" sz="2000" i="1" dirty="0" smtClean="0">
                          <a:latin typeface="Cambria Math" panose="02040503050406030204" pitchFamily="18" charset="0"/>
                        </a:rPr>
                        <m:t>𝑃𝑑</m:t>
                      </m:r>
                      <m:r>
                        <a:rPr lang="es-ES" altLang="es-ES" sz="2000" i="1" dirty="0" smtClean="0">
                          <a:latin typeface="Cambria Math" panose="02040503050406030204" pitchFamily="18" charset="0"/>
                        </a:rPr>
                        <m:t> − </m:t>
                      </m:r>
                      <m:r>
                        <a:rPr lang="es-ES" altLang="es-ES" sz="2000" i="1" dirty="0" smtClean="0">
                          <a:latin typeface="Cambria Math" panose="02040503050406030204" pitchFamily="18" charset="0"/>
                          <a:ea typeface="Cambria Math" panose="02040503050406030204" pitchFamily="18" charset="0"/>
                        </a:rPr>
                        <m:t>𝛿</m:t>
                      </m:r>
                      <m:r>
                        <a:rPr lang="es-ES" altLang="es-ES" sz="2000" b="0" i="1" dirty="0" smtClean="0">
                          <a:latin typeface="Cambria Math" panose="02040503050406030204" pitchFamily="18" charset="0"/>
                          <a:ea typeface="Cambria Math" panose="02040503050406030204" pitchFamily="18" charset="0"/>
                        </a:rPr>
                        <m:t>𝑎</m:t>
                      </m:r>
                      <m:r>
                        <a:rPr lang="es-ES" altLang="es-ES" sz="2000" b="0" i="1" dirty="0" smtClean="0">
                          <a:latin typeface="Cambria Math" panose="02040503050406030204" pitchFamily="18" charset="0"/>
                          <a:ea typeface="Cambria Math" panose="02040503050406030204" pitchFamily="18" charset="0"/>
                        </a:rPr>
                        <m:t>+ </m:t>
                      </m:r>
                      <m:r>
                        <a:rPr lang="es-ES" altLang="es-ES" sz="2000" b="0" i="1" dirty="0" smtClean="0">
                          <a:latin typeface="Cambria Math" panose="02040503050406030204" pitchFamily="18" charset="0"/>
                          <a:ea typeface="Cambria Math" panose="02040503050406030204" pitchFamily="18" charset="0"/>
                        </a:rPr>
                        <m:t>𝛿</m:t>
                      </m:r>
                      <m:r>
                        <a:rPr lang="es-ES" altLang="es-ES" sz="2000" b="0" i="1" dirty="0" smtClean="0">
                          <a:latin typeface="Cambria Math" panose="02040503050406030204" pitchFamily="18" charset="0"/>
                          <a:ea typeface="Cambria Math" panose="02040503050406030204" pitchFamily="18" charset="0"/>
                        </a:rPr>
                        <m:t>𝑛𝑘</m:t>
                      </m:r>
                    </m:oMath>
                  </m:oMathPara>
                </a14:m>
                <a:endParaRPr lang="es-ES" altLang="es-ES" sz="2000" dirty="0"/>
              </a:p>
              <a:p>
                <a:pPr>
                  <a:lnSpc>
                    <a:spcPts val="3000"/>
                  </a:lnSpc>
                </a:pPr>
                <a:endParaRPr lang="es-ES" altLang="es-ES" sz="2000" dirty="0"/>
              </a:p>
              <a:p>
                <a:pPr>
                  <a:lnSpc>
                    <a:spcPts val="3000"/>
                  </a:lnSpc>
                </a:pPr>
                <a:r>
                  <a:rPr lang="es-ES" altLang="es-ES" sz="2000" dirty="0"/>
                  <a:t>Donde:</a:t>
                </a:r>
                <a:br>
                  <a:rPr lang="es-ES" altLang="es-ES" sz="2000" dirty="0"/>
                </a:br>
                <a:r>
                  <a:rPr lang="es-ES" altLang="es-ES" sz="2000" dirty="0"/>
                  <a:t> </a:t>
                </a:r>
                <a:r>
                  <a:rPr lang="es-ES" altLang="es-ES" sz="2000" dirty="0" err="1"/>
                  <a:t>Cp</a:t>
                </a:r>
                <a:r>
                  <a:rPr lang="es-ES" altLang="es-ES" sz="2000" dirty="0"/>
                  <a:t>   es el consumo privado o personal (sin contar los gastos en seguridad).</a:t>
                </a:r>
                <a:br>
                  <a:rPr lang="es-ES" altLang="es-ES" sz="2000" dirty="0"/>
                </a:br>
                <a:r>
                  <a:rPr lang="es-ES" altLang="es-ES" sz="2000" dirty="0"/>
                  <a:t> </a:t>
                </a:r>
                <a:r>
                  <a:rPr lang="es-ES" altLang="es-ES" sz="2000" dirty="0" err="1"/>
                  <a:t>Cc</a:t>
                </a:r>
                <a:r>
                  <a:rPr lang="es-ES" altLang="es-ES" sz="2000" dirty="0"/>
                  <a:t>   es el consumo o gasto público pero sin incluir los gastos militares y de seguridad.</a:t>
                </a:r>
                <a:br>
                  <a:rPr lang="es-ES" altLang="es-ES" sz="2000" dirty="0"/>
                </a:br>
                <a:r>
                  <a:rPr lang="es-ES" altLang="es-ES" sz="2000" dirty="0"/>
                  <a:t> </a:t>
                </a:r>
                <a:r>
                  <a:rPr lang="es-ES" altLang="es-ES" sz="2000" dirty="0" err="1"/>
                  <a:t>Cps</a:t>
                </a:r>
                <a:r>
                  <a:rPr lang="es-ES" altLang="es-ES" sz="2000" dirty="0"/>
                  <a:t>, </a:t>
                </a:r>
                <a:r>
                  <a:rPr lang="es-ES" altLang="es-ES" sz="2000" dirty="0" err="1"/>
                  <a:t>Ccs</a:t>
                </a:r>
                <a:r>
                  <a:rPr lang="es-ES" altLang="es-ES" sz="2000" dirty="0"/>
                  <a:t>  son el consumo privado en seguridad y el gasto público o consumo colectivo en seguridad nacional.</a:t>
                </a:r>
                <a:br>
                  <a:rPr lang="es-ES" altLang="es-ES" sz="2000" dirty="0"/>
                </a:br>
                <a:r>
                  <a:rPr lang="es-ES" altLang="es-ES" sz="2000" dirty="0"/>
                  <a:t> Pd   el valor de los servicios producidos y consumidos en el propio hogar.</a:t>
                </a:r>
                <a:br>
                  <a:rPr lang="es-ES" altLang="es-ES" sz="2000" dirty="0"/>
                </a:br>
                <a:r>
                  <a:rPr lang="es-ES" altLang="es-ES" sz="2000" dirty="0"/>
                  <a:t> I     es la formación bruta de capital o inversión.</a:t>
                </a:r>
                <a:br>
                  <a:rPr lang="es-ES" altLang="es-ES" sz="2000" dirty="0"/>
                </a:br>
                <a:r>
                  <a:rPr lang="es-ES" altLang="es-ES" sz="2000" dirty="0"/>
                  <a:t>   𝛿𝑎 y 𝛿𝑛𝑘  son el coste de degradación ambiental y la depreciación del capital natural.</a:t>
                </a:r>
                <a:br>
                  <a:rPr lang="es-ES" altLang="es-ES" sz="2000" dirty="0"/>
                </a:br>
                <a:endParaRPr lang="es-ES" altLang="es-ES" sz="2000" dirty="0"/>
              </a:p>
            </p:txBody>
          </p:sp>
        </mc:Choice>
        <mc:Fallback xmlns="">
          <p:sp>
            <p:nvSpPr>
              <p:cNvPr id="36876" name="Rectangle 19">
                <a:extLst>
                  <a:ext uri="{FF2B5EF4-FFF2-40B4-BE49-F238E27FC236}">
                    <a16:creationId xmlns:a16="http://schemas.microsoft.com/office/drawing/2014/main" id="{CAB34909-0F6E-4AD3-90CD-C254815375A3}"/>
                  </a:ext>
                </a:extLst>
              </p:cNvPr>
              <p:cNvSpPr>
                <a:spLocks noRot="1" noChangeAspect="1" noMove="1" noResize="1" noEditPoints="1" noAdjustHandles="1" noChangeArrowheads="1" noChangeShapeType="1" noTextEdit="1"/>
              </p:cNvSpPr>
              <p:nvPr/>
            </p:nvSpPr>
            <p:spPr bwMode="auto">
              <a:xfrm>
                <a:off x="895739" y="1510927"/>
                <a:ext cx="10974029" cy="5050678"/>
              </a:xfrm>
              <a:prstGeom prst="rect">
                <a:avLst/>
              </a:prstGeom>
              <a:blipFill>
                <a:blip r:embed="rId4"/>
                <a:stretch>
                  <a:fillRect l="-276"/>
                </a:stretch>
              </a:blipFill>
              <a:ln w="76200">
                <a:solidFill>
                  <a:schemeClr val="accent5"/>
                </a:solidFill>
                <a:miter lim="800000"/>
                <a:headEnd/>
                <a:tailEnd/>
              </a:ln>
            </p:spPr>
            <p:txBody>
              <a:bodyPr/>
              <a:lstStyle/>
              <a:p>
                <a:r>
                  <a:rPr lang="en-US">
                    <a:noFill/>
                  </a:rPr>
                  <a:t> </a:t>
                </a:r>
              </a:p>
            </p:txBody>
          </p:sp>
        </mc:Fallback>
      </mc:AlternateContent>
      <p:sp>
        <p:nvSpPr>
          <p:cNvPr id="36877" name="Rectangle 3">
            <a:extLst>
              <a:ext uri="{FF2B5EF4-FFF2-40B4-BE49-F238E27FC236}">
                <a16:creationId xmlns:a16="http://schemas.microsoft.com/office/drawing/2014/main" id="{129D7B2F-4422-4545-9D0D-A39E8C8EE930}"/>
              </a:ext>
            </a:extLst>
          </p:cNvPr>
          <p:cNvSpPr>
            <a:spLocks noChangeArrowheads="1"/>
          </p:cNvSpPr>
          <p:nvPr/>
        </p:nvSpPr>
        <p:spPr bwMode="auto">
          <a:xfrm>
            <a:off x="1809750" y="285751"/>
            <a:ext cx="8496300" cy="997284"/>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CDF5E095-EAF0-4478-A099-F8E69B1A5317}"/>
              </a:ext>
            </a:extLst>
          </p:cNvPr>
          <p:cNvSpPr txBox="1">
            <a:spLocks noChangeArrowheads="1"/>
          </p:cNvSpPr>
          <p:nvPr/>
        </p:nvSpPr>
        <p:spPr bwMode="auto">
          <a:xfrm>
            <a:off x="1179443" y="314493"/>
            <a:ext cx="98593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defRPr/>
            </a:pPr>
            <a:r>
              <a:rPr lang="es-ES" altLang="en-US" sz="3000" dirty="0">
                <a:solidFill>
                  <a:srgbClr val="FFCC00"/>
                </a:solidFill>
                <a:latin typeface="Arial" panose="020B0604020202020204" pitchFamily="34" charset="0"/>
                <a:ea typeface="+mj-ea"/>
                <a:cs typeface="Arial" panose="020B0604020202020204" pitchFamily="34" charset="0"/>
              </a:rPr>
              <a:t>Índice de bienestar económicamente sostenible (IBES) </a:t>
            </a:r>
          </a:p>
        </p:txBody>
      </p:sp>
      <p:sp>
        <p:nvSpPr>
          <p:cNvPr id="11" name="AutoShape 10" descr="{\displaystyle {\tilde {C}}_{P}}">
            <a:extLst>
              <a:ext uri="{FF2B5EF4-FFF2-40B4-BE49-F238E27FC236}">
                <a16:creationId xmlns:a16="http://schemas.microsoft.com/office/drawing/2014/main" id="{ACED7D5B-25C3-4FD6-B0D2-4131EF7B4D65}"/>
              </a:ext>
            </a:extLst>
          </p:cNvPr>
          <p:cNvSpPr>
            <a:spLocks noChangeAspect="1" noChangeArrowheads="1"/>
          </p:cNvSpPr>
          <p:nvPr/>
        </p:nvSpPr>
        <p:spPr bwMode="auto">
          <a:xfrm>
            <a:off x="69850" y="-930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1" descr="{\displaystyle {\tilde {C}}_{C}}">
            <a:extLst>
              <a:ext uri="{FF2B5EF4-FFF2-40B4-BE49-F238E27FC236}">
                <a16:creationId xmlns:a16="http://schemas.microsoft.com/office/drawing/2014/main" id="{5EE9A26F-536F-44E0-B6F8-AC17F65A0490}"/>
              </a:ext>
            </a:extLst>
          </p:cNvPr>
          <p:cNvSpPr>
            <a:spLocks noChangeAspect="1" noChangeArrowheads="1"/>
          </p:cNvSpPr>
          <p:nvPr/>
        </p:nvSpPr>
        <p:spPr bwMode="auto">
          <a:xfrm>
            <a:off x="69850" y="-6397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isplaystyle C_{PS},C_{CS}\,}">
            <a:extLst>
              <a:ext uri="{FF2B5EF4-FFF2-40B4-BE49-F238E27FC236}">
                <a16:creationId xmlns:a16="http://schemas.microsoft.com/office/drawing/2014/main" id="{CC4208C4-4C8C-45C0-8D3E-63EBFC37C8D4}"/>
              </a:ext>
            </a:extLst>
          </p:cNvPr>
          <p:cNvSpPr>
            <a:spLocks noChangeAspect="1" noChangeArrowheads="1"/>
          </p:cNvSpPr>
          <p:nvPr/>
        </p:nvSpPr>
        <p:spPr bwMode="auto">
          <a:xfrm>
            <a:off x="69850" y="-350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3" descr="{\displaystyle P_{D}\,}">
            <a:extLst>
              <a:ext uri="{FF2B5EF4-FFF2-40B4-BE49-F238E27FC236}">
                <a16:creationId xmlns:a16="http://schemas.microsoft.com/office/drawing/2014/main" id="{CCBF3A3C-D17F-4F45-A201-70E1D415E27B}"/>
              </a:ext>
            </a:extLst>
          </p:cNvPr>
          <p:cNvSpPr>
            <a:spLocks noChangeAspect="1" noChangeArrowheads="1"/>
          </p:cNvSpPr>
          <p:nvPr/>
        </p:nvSpPr>
        <p:spPr bwMode="auto">
          <a:xfrm>
            <a:off x="69850" y="-60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4" descr="{\displaystyle I\,}">
            <a:extLst>
              <a:ext uri="{FF2B5EF4-FFF2-40B4-BE49-F238E27FC236}">
                <a16:creationId xmlns:a16="http://schemas.microsoft.com/office/drawing/2014/main" id="{67FD0492-A907-4548-9643-2129DAD632B6}"/>
              </a:ext>
            </a:extLst>
          </p:cNvPr>
          <p:cNvSpPr>
            <a:spLocks noChangeAspect="1" noChangeArrowheads="1"/>
          </p:cNvSpPr>
          <p:nvPr/>
        </p:nvSpPr>
        <p:spPr bwMode="auto">
          <a:xfrm>
            <a:off x="69850"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5" descr="{\displaystyle \delta _{A},\delta _{NK}\,}">
            <a:extLst>
              <a:ext uri="{FF2B5EF4-FFF2-40B4-BE49-F238E27FC236}">
                <a16:creationId xmlns:a16="http://schemas.microsoft.com/office/drawing/2014/main" id="{1F1E9212-87E2-42DD-BB3F-88BBB8BB50B1}"/>
              </a:ext>
            </a:extLst>
          </p:cNvPr>
          <p:cNvSpPr>
            <a:spLocks noChangeAspect="1" noChangeArrowheads="1"/>
          </p:cNvSpPr>
          <p:nvPr/>
        </p:nvSpPr>
        <p:spPr bwMode="auto">
          <a:xfrm>
            <a:off x="69850" y="517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977747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2FAD84B-936E-496D-9120-7D6A3DAE288C}"/>
              </a:ext>
            </a:extLst>
          </p:cNvPr>
          <p:cNvSpPr/>
          <p:nvPr/>
        </p:nvSpPr>
        <p:spPr>
          <a:xfrm>
            <a:off x="1913860" y="904876"/>
            <a:ext cx="8496300" cy="5868064"/>
          </a:xfrm>
          <a:prstGeom prst="rect">
            <a:avLst/>
          </a:prstGeom>
          <a:solidFill>
            <a:schemeClr val="accent5">
              <a:lumMod val="60000"/>
              <a:lumOff val="40000"/>
            </a:schemeClr>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7900" name="Rectangle 19">
            <a:extLst>
              <a:ext uri="{FF2B5EF4-FFF2-40B4-BE49-F238E27FC236}">
                <a16:creationId xmlns:a16="http://schemas.microsoft.com/office/drawing/2014/main" id="{E21B4337-674C-4631-975F-E6A234D0293E}"/>
              </a:ext>
            </a:extLst>
          </p:cNvPr>
          <p:cNvSpPr>
            <a:spLocks noChangeArrowheads="1"/>
          </p:cNvSpPr>
          <p:nvPr/>
        </p:nvSpPr>
        <p:spPr bwMode="auto">
          <a:xfrm>
            <a:off x="2100264" y="904876"/>
            <a:ext cx="8205787" cy="44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endParaRPr lang="es-AR" altLang="es-ES" sz="2400" dirty="0"/>
          </a:p>
        </p:txBody>
      </p:sp>
      <p:sp>
        <p:nvSpPr>
          <p:cNvPr id="17422" name="Text Box 30">
            <a:extLst>
              <a:ext uri="{FF2B5EF4-FFF2-40B4-BE49-F238E27FC236}">
                <a16:creationId xmlns:a16="http://schemas.microsoft.com/office/drawing/2014/main" id="{B51F5EDC-D49C-4541-8638-3FCD1CF9ECB9}"/>
              </a:ext>
            </a:extLst>
          </p:cNvPr>
          <p:cNvSpPr txBox="1">
            <a:spLocks noChangeArrowheads="1"/>
          </p:cNvSpPr>
          <p:nvPr/>
        </p:nvSpPr>
        <p:spPr bwMode="auto">
          <a:xfrm>
            <a:off x="1885949" y="333375"/>
            <a:ext cx="9208149"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defRPr/>
            </a:pPr>
            <a:r>
              <a:rPr lang="es-ES" altLang="en-US" sz="2900" dirty="0">
                <a:latin typeface="Arial" panose="020B0604020202020204" pitchFamily="34" charset="0"/>
                <a:ea typeface="+mj-ea"/>
                <a:cs typeface="Arial" panose="020B0604020202020204" pitchFamily="34" charset="0"/>
              </a:rPr>
              <a:t>Índice de bienestar económicamente sostenible (IBES) </a:t>
            </a:r>
          </a:p>
        </p:txBody>
      </p:sp>
      <p:pic>
        <p:nvPicPr>
          <p:cNvPr id="37903" name="Picture 2">
            <a:extLst>
              <a:ext uri="{FF2B5EF4-FFF2-40B4-BE49-F238E27FC236}">
                <a16:creationId xmlns:a16="http://schemas.microsoft.com/office/drawing/2014/main" id="{647F8F8D-5C73-484F-B2C5-14F967D83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1341439"/>
            <a:ext cx="5111750" cy="52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6D46691-7EA5-4C08-852A-4C644BEC56AC}"/>
              </a:ext>
            </a:extLst>
          </p:cNvPr>
          <p:cNvGraphicFramePr/>
          <p:nvPr>
            <p:extLst>
              <p:ext uri="{D42A27DB-BD31-4B8C-83A1-F6EECF244321}">
                <p14:modId xmlns:p14="http://schemas.microsoft.com/office/powerpoint/2010/main" val="1463334875"/>
              </p:ext>
            </p:extLst>
          </p:nvPr>
        </p:nvGraphicFramePr>
        <p:xfrm>
          <a:off x="1424763" y="993777"/>
          <a:ext cx="9548037" cy="5332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925" name="Rectangle 3">
            <a:extLst>
              <a:ext uri="{FF2B5EF4-FFF2-40B4-BE49-F238E27FC236}">
                <a16:creationId xmlns:a16="http://schemas.microsoft.com/office/drawing/2014/main" id="{4632058D-E3EC-4D73-AAC4-F25438CBB4AA}"/>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68F8CD35-C72B-4211-9687-FE5BD1B11BE8}"/>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13314" name="Picture 2" descr="Resultado de imagen de desarrollo humano">
            <a:extLst>
              <a:ext uri="{FF2B5EF4-FFF2-40B4-BE49-F238E27FC236}">
                <a16:creationId xmlns:a16="http://schemas.microsoft.com/office/drawing/2014/main" id="{8F8C797E-C705-4B33-8B9A-55A3704B56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8112" y="5209953"/>
            <a:ext cx="2178249" cy="15060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06D79A4E-41CF-4280-893B-103F1B31B731}"/>
              </a:ext>
            </a:extLst>
          </p:cNvPr>
          <p:cNvGraphicFramePr/>
          <p:nvPr/>
        </p:nvGraphicFramePr>
        <p:xfrm>
          <a:off x="1626781" y="1058861"/>
          <a:ext cx="9041219" cy="32579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9949" name="Rectangle 3">
            <a:extLst>
              <a:ext uri="{FF2B5EF4-FFF2-40B4-BE49-F238E27FC236}">
                <a16:creationId xmlns:a16="http://schemas.microsoft.com/office/drawing/2014/main" id="{9575498C-B908-435F-98D1-299A4AA6F6B3}"/>
              </a:ext>
            </a:extLst>
          </p:cNvPr>
          <p:cNvSpPr>
            <a:spLocks noChangeArrowheads="1"/>
          </p:cNvSpPr>
          <p:nvPr/>
        </p:nvSpPr>
        <p:spPr bwMode="auto">
          <a:xfrm>
            <a:off x="1847850" y="333375"/>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32C7568F-27EB-444E-B4F8-3658556B9180}"/>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39951" name="Picture 2">
            <a:extLst>
              <a:ext uri="{FF2B5EF4-FFF2-40B4-BE49-F238E27FC236}">
                <a16:creationId xmlns:a16="http://schemas.microsoft.com/office/drawing/2014/main" id="{B46F29AF-D3EA-4ED3-9AFE-4A93832540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0264" y="4581526"/>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2" name="Picture 3">
            <a:extLst>
              <a:ext uri="{FF2B5EF4-FFF2-40B4-BE49-F238E27FC236}">
                <a16:creationId xmlns:a16="http://schemas.microsoft.com/office/drawing/2014/main" id="{A2D36A91-E7B2-4B53-A593-C41546C32F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5864" y="4552950"/>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738F505E-BB96-4CA9-BE7C-9C8EECEEDFE9}"/>
              </a:ext>
            </a:extLst>
          </p:cNvPr>
          <p:cNvSpPr txBox="1"/>
          <p:nvPr/>
        </p:nvSpPr>
        <p:spPr>
          <a:xfrm>
            <a:off x="2208214" y="1195586"/>
            <a:ext cx="3979935" cy="3077766"/>
          </a:xfrm>
          <a:prstGeom prst="rect">
            <a:avLst/>
          </a:prstGeom>
          <a:noFill/>
        </p:spPr>
        <p:txBody>
          <a:bodyPr wrap="square" rtlCol="0">
            <a:spAutoFit/>
          </a:bodyPr>
          <a:lstStyle/>
          <a:p>
            <a:r>
              <a:rPr lang="es-AR" sz="2200" dirty="0"/>
              <a:t>La creciente preocupación por la medición del desarrollo sostenible implica no sólo la medición del bienestar humano desde el punto de vista económico y social sino la medición de las características ambientales de ese desarrollo.</a:t>
            </a:r>
            <a:endParaRPr lang="es-ES" sz="2200" dirty="0"/>
          </a:p>
          <a:p>
            <a:endParaRPr lang="es-ES" dirty="0"/>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2" name="Rectangle 19">
            <a:extLst>
              <a:ext uri="{FF2B5EF4-FFF2-40B4-BE49-F238E27FC236}">
                <a16:creationId xmlns:a16="http://schemas.microsoft.com/office/drawing/2014/main" id="{E012BE43-3078-4BD5-84D5-96F2040F9F88}"/>
              </a:ext>
            </a:extLst>
          </p:cNvPr>
          <p:cNvSpPr>
            <a:spLocks noChangeArrowheads="1"/>
          </p:cNvSpPr>
          <p:nvPr/>
        </p:nvSpPr>
        <p:spPr bwMode="auto">
          <a:xfrm>
            <a:off x="583096" y="1457769"/>
            <a:ext cx="10483625" cy="467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t>	El índice de bienestar de las naciones </a:t>
            </a:r>
          </a:p>
          <a:p>
            <a:pPr>
              <a:lnSpc>
                <a:spcPts val="3000"/>
              </a:lnSpc>
            </a:pPr>
            <a:endParaRPr lang="es-AR" altLang="es-ES" sz="2400" dirty="0"/>
          </a:p>
          <a:p>
            <a:pPr>
              <a:lnSpc>
                <a:spcPts val="3000"/>
              </a:lnSpc>
            </a:pPr>
            <a:r>
              <a:rPr lang="es-AR" altLang="es-ES" sz="2400" dirty="0"/>
              <a:t>	El Bienestar de las Naciones (Prescott-Allen 2001, citado por </a:t>
            </a:r>
            <a:r>
              <a:rPr lang="es-AR" altLang="es-ES" sz="2400" dirty="0" err="1"/>
              <a:t>Sustainability</a:t>
            </a:r>
            <a:r>
              <a:rPr lang="es-AR" altLang="es-ES" sz="2400" dirty="0"/>
              <a:t> </a:t>
            </a:r>
            <a:r>
              <a:rPr lang="es-AR" altLang="es-ES" sz="2400" dirty="0" err="1"/>
              <a:t>Now</a:t>
            </a:r>
            <a:r>
              <a:rPr lang="es-AR" altLang="es-ES" sz="2400" dirty="0"/>
              <a:t> 2006) aborda indicadores de bienestar humano con otros de sostenibilidad ambiental a fin de generar una imagen más representativa del estado actual del mundo. </a:t>
            </a:r>
          </a:p>
          <a:p>
            <a:pPr>
              <a:lnSpc>
                <a:spcPts val="3000"/>
              </a:lnSpc>
            </a:pPr>
            <a:endParaRPr lang="es-AR" altLang="es-ES" sz="2400" dirty="0"/>
          </a:p>
          <a:p>
            <a:pPr>
              <a:lnSpc>
                <a:spcPts val="3000"/>
              </a:lnSpc>
            </a:pPr>
            <a:r>
              <a:rPr lang="es-AR" altLang="es-ES" sz="2400" dirty="0"/>
              <a:t>	Este análisis se aplicó a 180 países, con el fin de promover mejores niveles de bienestar humano y ecosistémico demostrando el potencial del método de Valoración de Bienestar, y motivar a los países a tener en cuenta sus propias valoraciones de bienestar. </a:t>
            </a:r>
          </a:p>
        </p:txBody>
      </p:sp>
      <p:sp>
        <p:nvSpPr>
          <p:cNvPr id="40973" name="Rectangle 3">
            <a:extLst>
              <a:ext uri="{FF2B5EF4-FFF2-40B4-BE49-F238E27FC236}">
                <a16:creationId xmlns:a16="http://schemas.microsoft.com/office/drawing/2014/main" id="{E4CEFE22-B841-4EF3-B18C-492DCF3F72C0}"/>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0B94184E-CBE6-4DB6-8098-86096E1DB53E}"/>
              </a:ext>
            </a:extLst>
          </p:cNvPr>
          <p:cNvSpPr txBox="1">
            <a:spLocks noChangeArrowheads="1"/>
          </p:cNvSpPr>
          <p:nvPr/>
        </p:nvSpPr>
        <p:spPr bwMode="auto">
          <a:xfrm>
            <a:off x="126196" y="446611"/>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latin typeface="Arial" panose="020B0604020202020204" pitchFamily="34" charset="0"/>
                <a:ea typeface="+mj-ea"/>
                <a:cs typeface="Arial" panose="020B0604020202020204" pitchFamily="34" charset="0"/>
              </a:rPr>
              <a:t>Indicadores de Desarrollo Sostenible</a:t>
            </a: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3" name="Rectangle 24">
            <a:extLst>
              <a:ext uri="{FF2B5EF4-FFF2-40B4-BE49-F238E27FC236}">
                <a16:creationId xmlns:a16="http://schemas.microsoft.com/office/drawing/2014/main" id="{1F9F9E45-8CBA-4AA4-885D-999C095AEFB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1994" name="Rectangle 25">
            <a:extLst>
              <a:ext uri="{FF2B5EF4-FFF2-40B4-BE49-F238E27FC236}">
                <a16:creationId xmlns:a16="http://schemas.microsoft.com/office/drawing/2014/main" id="{D7C02BBA-4543-446F-BA9C-C18E71B985CA}"/>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1995" name="Rectangle 26">
            <a:extLst>
              <a:ext uri="{FF2B5EF4-FFF2-40B4-BE49-F238E27FC236}">
                <a16:creationId xmlns:a16="http://schemas.microsoft.com/office/drawing/2014/main" id="{A172A022-B664-48DF-BA98-48E6028C78A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1996" name="Rectangle 19">
            <a:extLst>
              <a:ext uri="{FF2B5EF4-FFF2-40B4-BE49-F238E27FC236}">
                <a16:creationId xmlns:a16="http://schemas.microsoft.com/office/drawing/2014/main" id="{AAEB1760-351B-4583-B9BB-4C6D87EC5BEC}"/>
              </a:ext>
            </a:extLst>
          </p:cNvPr>
          <p:cNvSpPr>
            <a:spLocks noChangeArrowheads="1"/>
          </p:cNvSpPr>
          <p:nvPr/>
        </p:nvSpPr>
        <p:spPr bwMode="auto">
          <a:xfrm>
            <a:off x="914400" y="904876"/>
            <a:ext cx="10349948" cy="543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t>índice de bienestar de las naciones </a:t>
            </a:r>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endParaRPr lang="es-AR" altLang="es-ES" sz="2400" dirty="0"/>
          </a:p>
          <a:p>
            <a:pPr>
              <a:lnSpc>
                <a:spcPts val="3000"/>
              </a:lnSpc>
            </a:pPr>
            <a:r>
              <a:rPr lang="es-AR" altLang="es-ES" sz="1900" dirty="0"/>
              <a:t>índice de bienestar/estrés (IBESS) que mide la cantidad de bienestar humano que un país obtiene por la cantidad de estrés que ejerce sobre el medio ambiente.</a:t>
            </a:r>
          </a:p>
        </p:txBody>
      </p:sp>
      <p:sp>
        <p:nvSpPr>
          <p:cNvPr id="41997" name="Rectangle 3">
            <a:extLst>
              <a:ext uri="{FF2B5EF4-FFF2-40B4-BE49-F238E27FC236}">
                <a16:creationId xmlns:a16="http://schemas.microsoft.com/office/drawing/2014/main" id="{4881FB74-2EE6-4B89-B9FF-6EE6364F1614}"/>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0BD340D3-556B-4126-AC2A-2AD7D4E4D182}"/>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41999" name="Picture 2">
            <a:extLst>
              <a:ext uri="{FF2B5EF4-FFF2-40B4-BE49-F238E27FC236}">
                <a16:creationId xmlns:a16="http://schemas.microsoft.com/office/drawing/2014/main" id="{AC73829E-54A4-464E-AB08-5D31FB3C8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8" y="1363664"/>
            <a:ext cx="7129462" cy="416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Rectangle 24">
            <a:extLst>
              <a:ext uri="{FF2B5EF4-FFF2-40B4-BE49-F238E27FC236}">
                <a16:creationId xmlns:a16="http://schemas.microsoft.com/office/drawing/2014/main" id="{2248F565-67D6-40D2-925C-54635EE4F73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3018" name="Rectangle 25">
            <a:extLst>
              <a:ext uri="{FF2B5EF4-FFF2-40B4-BE49-F238E27FC236}">
                <a16:creationId xmlns:a16="http://schemas.microsoft.com/office/drawing/2014/main" id="{1E60D859-826B-4C0F-AA3D-66C2F74AF33B}"/>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3019" name="Rectangle 26">
            <a:extLst>
              <a:ext uri="{FF2B5EF4-FFF2-40B4-BE49-F238E27FC236}">
                <a16:creationId xmlns:a16="http://schemas.microsoft.com/office/drawing/2014/main" id="{C4A82A3B-3FC2-4E5C-BBC4-D28EBCAE8B19}"/>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3020" name="Rectangle 19">
            <a:extLst>
              <a:ext uri="{FF2B5EF4-FFF2-40B4-BE49-F238E27FC236}">
                <a16:creationId xmlns:a16="http://schemas.microsoft.com/office/drawing/2014/main" id="{323ACE7D-A771-42B2-9855-A920A6F7392B}"/>
              </a:ext>
            </a:extLst>
          </p:cNvPr>
          <p:cNvSpPr>
            <a:spLocks noChangeArrowheads="1"/>
          </p:cNvSpPr>
          <p:nvPr/>
        </p:nvSpPr>
        <p:spPr bwMode="auto">
          <a:xfrm>
            <a:off x="1524000" y="1117530"/>
            <a:ext cx="9002233" cy="478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t>Principio de precaución </a:t>
            </a:r>
          </a:p>
          <a:p>
            <a:pPr>
              <a:lnSpc>
                <a:spcPts val="3000"/>
              </a:lnSpc>
            </a:pPr>
            <a:endParaRPr lang="es-AR" altLang="es-ES" sz="2400" dirty="0"/>
          </a:p>
          <a:p>
            <a:pPr>
              <a:lnSpc>
                <a:spcPts val="3000"/>
              </a:lnSpc>
            </a:pPr>
            <a:r>
              <a:rPr lang="es-AR" altLang="es-ES" sz="2400" dirty="0"/>
              <a:t>Regularmente hay incertidumbre sobre los efectos negativos de las acciones humanas sobre el ambiente y a la vez de los cambios ambientales sobre los humanos, incluso algunos de estos efectos pueden considerarse como irreversibles</a:t>
            </a:r>
          </a:p>
          <a:p>
            <a:pPr>
              <a:lnSpc>
                <a:spcPts val="3000"/>
              </a:lnSpc>
            </a:pPr>
            <a:endParaRPr lang="es-AR" altLang="es-ES" sz="2400" dirty="0"/>
          </a:p>
          <a:p>
            <a:pPr>
              <a:lnSpc>
                <a:spcPts val="3000"/>
              </a:lnSpc>
            </a:pPr>
            <a:r>
              <a:rPr lang="es-AR" altLang="es-ES" sz="2200" dirty="0"/>
              <a:t>El principio de precaución se ha usado también en la administración de los recursos naturales y ha sido considerado como indispensable en una estrategia de desarrollo sostenible</a:t>
            </a:r>
          </a:p>
        </p:txBody>
      </p:sp>
      <p:sp>
        <p:nvSpPr>
          <p:cNvPr id="43021" name="Rectangle 3">
            <a:extLst>
              <a:ext uri="{FF2B5EF4-FFF2-40B4-BE49-F238E27FC236}">
                <a16:creationId xmlns:a16="http://schemas.microsoft.com/office/drawing/2014/main" id="{3ED192CE-A906-4364-9C45-54732F0C54AB}"/>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AED2B16F-5C15-4CD3-AFA4-57EBECC1E0C8}"/>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 name="Rectangle 139">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2" name="Straight Connector 141">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4" name="Rectangle 143">
            <a:extLst>
              <a:ext uri="{FF2B5EF4-FFF2-40B4-BE49-F238E27FC236}">
                <a16:creationId xmlns:a16="http://schemas.microsoft.com/office/drawing/2014/main" id="{B80045BC-58DB-469C-8997-6C0C16B17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9" name="Rectangle 2">
            <a:extLst>
              <a:ext uri="{FF2B5EF4-FFF2-40B4-BE49-F238E27FC236}">
                <a16:creationId xmlns:a16="http://schemas.microsoft.com/office/drawing/2014/main" id="{3A8E6E02-16C4-4092-8459-CB4CB42B5A1A}"/>
              </a:ext>
            </a:extLst>
          </p:cNvPr>
          <p:cNvSpPr>
            <a:spLocks noGrp="1" noChangeArrowheads="1"/>
          </p:cNvSpPr>
          <p:nvPr>
            <p:ph type="title"/>
          </p:nvPr>
        </p:nvSpPr>
        <p:spPr>
          <a:xfrm>
            <a:off x="7859485" y="634946"/>
            <a:ext cx="3690257" cy="1450757"/>
          </a:xfrm>
        </p:spPr>
        <p:txBody>
          <a:bodyPr vert="horz" lIns="91440" tIns="45720" rIns="91440" bIns="45720" rtlCol="0" anchor="b">
            <a:normAutofit/>
          </a:bodyPr>
          <a:lstStyle/>
          <a:p>
            <a:r>
              <a:rPr lang="en-US" altLang="en-US"/>
              <a:t>Huella Ecológica</a:t>
            </a:r>
          </a:p>
        </p:txBody>
      </p:sp>
      <p:pic>
        <p:nvPicPr>
          <p:cNvPr id="18434" name="Picture 2" descr="Resultado de imagen de huella ecologica">
            <a:extLst>
              <a:ext uri="{FF2B5EF4-FFF2-40B4-BE49-F238E27FC236}">
                <a16:creationId xmlns:a16="http://schemas.microsoft.com/office/drawing/2014/main" id="{9E0909FC-D24D-48C5-B6EF-9EE404A8E6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5" r="2" b="2"/>
          <a:stretch/>
        </p:blipFill>
        <p:spPr bwMode="auto">
          <a:xfrm>
            <a:off x="633999" y="640081"/>
            <a:ext cx="6909801"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146" name="Straight Connector 145">
            <a:extLst>
              <a:ext uri="{FF2B5EF4-FFF2-40B4-BE49-F238E27FC236}">
                <a16:creationId xmlns:a16="http://schemas.microsoft.com/office/drawing/2014/main" id="{83EF6BB5-A95D-4C59-808C-3B64F444F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5301" name="13 CuadroTexto">
            <a:extLst>
              <a:ext uri="{FF2B5EF4-FFF2-40B4-BE49-F238E27FC236}">
                <a16:creationId xmlns:a16="http://schemas.microsoft.com/office/drawing/2014/main" id="{F47C1CCC-1AE5-4649-AB34-9F283E534D6C}"/>
              </a:ext>
            </a:extLst>
          </p:cNvPr>
          <p:cNvSpPr txBox="1">
            <a:spLocks noChangeArrowheads="1"/>
          </p:cNvSpPr>
          <p:nvPr/>
        </p:nvSpPr>
        <p:spPr bwMode="auto">
          <a:xfrm>
            <a:off x="7859485" y="2198914"/>
            <a:ext cx="369025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defTabSz="914400">
              <a:lnSpc>
                <a:spcPct val="90000"/>
              </a:lnSpc>
              <a:spcAft>
                <a:spcPts val="600"/>
              </a:spcAft>
              <a:buClr>
                <a:schemeClr val="accent1"/>
              </a:buClr>
              <a:buSzPct val="100000"/>
              <a:buFont typeface="Calibri" panose="020F0502020204030204" pitchFamily="34" charset="0"/>
            </a:pPr>
            <a:r>
              <a:rPr lang="en-US" altLang="en-US">
                <a:solidFill>
                  <a:schemeClr val="tx1">
                    <a:lumMod val="75000"/>
                    <a:lumOff val="25000"/>
                  </a:schemeClr>
                </a:solidFill>
              </a:rPr>
              <a:t>Representa </a:t>
            </a:r>
          </a:p>
          <a:p>
            <a:pPr lvl="3" defTabSz="914400">
              <a:lnSpc>
                <a:spcPct val="90000"/>
              </a:lnSpc>
              <a:spcAft>
                <a:spcPts val="600"/>
              </a:spcAft>
              <a:buClr>
                <a:schemeClr val="accent1"/>
              </a:buClr>
              <a:buSzPct val="100000"/>
              <a:buFont typeface="Calibri" panose="020F0502020204030204" pitchFamily="34" charset="0"/>
              <a:buChar char="ü"/>
            </a:pPr>
            <a:r>
              <a:rPr lang="en-US" altLang="en-US" i="1">
                <a:solidFill>
                  <a:schemeClr val="tx1">
                    <a:lumMod val="75000"/>
                    <a:lumOff val="25000"/>
                  </a:schemeClr>
                </a:solidFill>
              </a:rPr>
              <a:t> El área de tierra </a:t>
            </a:r>
          </a:p>
          <a:p>
            <a:pPr lvl="3" defTabSz="914400">
              <a:lnSpc>
                <a:spcPct val="90000"/>
              </a:lnSpc>
              <a:spcAft>
                <a:spcPts val="600"/>
              </a:spcAft>
              <a:buClr>
                <a:schemeClr val="accent1"/>
              </a:buClr>
              <a:buSzPct val="100000"/>
              <a:buFont typeface="Calibri" panose="020F0502020204030204" pitchFamily="34" charset="0"/>
              <a:buChar char="ü"/>
            </a:pPr>
            <a:r>
              <a:rPr lang="en-US" altLang="en-US" i="1">
                <a:solidFill>
                  <a:schemeClr val="tx1">
                    <a:lumMod val="75000"/>
                    <a:lumOff val="25000"/>
                  </a:schemeClr>
                </a:solidFill>
              </a:rPr>
              <a:t> Volumen de agua </a:t>
            </a:r>
          </a:p>
          <a:p>
            <a:pPr lvl="3" defTabSz="914400">
              <a:lnSpc>
                <a:spcPct val="90000"/>
              </a:lnSpc>
              <a:spcAft>
                <a:spcPts val="600"/>
              </a:spcAft>
              <a:buClr>
                <a:schemeClr val="accent1"/>
              </a:buClr>
              <a:buSzPct val="100000"/>
              <a:buFont typeface="Calibri" panose="020F0502020204030204" pitchFamily="34" charset="0"/>
              <a:buChar char="ü"/>
            </a:pPr>
            <a:r>
              <a:rPr lang="en-US" altLang="en-US" i="1">
                <a:solidFill>
                  <a:schemeClr val="tx1">
                    <a:lumMod val="75000"/>
                    <a:lumOff val="25000"/>
                  </a:schemeClr>
                </a:solidFill>
              </a:rPr>
              <a:t> Volumen de aire, etc. </a:t>
            </a:r>
          </a:p>
          <a:p>
            <a:pPr defTabSz="914400">
              <a:lnSpc>
                <a:spcPct val="90000"/>
              </a:lnSpc>
              <a:spcAft>
                <a:spcPts val="600"/>
              </a:spcAft>
              <a:buClr>
                <a:schemeClr val="accent1"/>
              </a:buClr>
              <a:buSzPct val="100000"/>
              <a:buFont typeface="Calibri" panose="020F0502020204030204" pitchFamily="34" charset="0"/>
            </a:pPr>
            <a:r>
              <a:rPr lang="en-US" altLang="en-US">
                <a:solidFill>
                  <a:schemeClr val="tx1">
                    <a:lumMod val="75000"/>
                    <a:lumOff val="25000"/>
                  </a:schemeClr>
                </a:solidFill>
              </a:rPr>
              <a:t>Necesarios para </a:t>
            </a:r>
          </a:p>
          <a:p>
            <a:pPr lvl="3" defTabSz="914400">
              <a:lnSpc>
                <a:spcPct val="90000"/>
              </a:lnSpc>
              <a:spcAft>
                <a:spcPts val="600"/>
              </a:spcAft>
              <a:buClr>
                <a:schemeClr val="accent1"/>
              </a:buClr>
              <a:buSzPct val="100000"/>
              <a:buFont typeface="Calibri" panose="020F0502020204030204" pitchFamily="34" charset="0"/>
              <a:buChar char="ü"/>
            </a:pPr>
            <a:r>
              <a:rPr lang="en-US" altLang="en-US" i="1">
                <a:solidFill>
                  <a:schemeClr val="tx1">
                    <a:lumMod val="75000"/>
                    <a:lumOff val="25000"/>
                  </a:schemeClr>
                </a:solidFill>
              </a:rPr>
              <a:t> Generar recursos y </a:t>
            </a:r>
          </a:p>
          <a:p>
            <a:pPr lvl="3" defTabSz="914400">
              <a:lnSpc>
                <a:spcPct val="90000"/>
              </a:lnSpc>
              <a:spcAft>
                <a:spcPts val="600"/>
              </a:spcAft>
              <a:buClr>
                <a:schemeClr val="accent1"/>
              </a:buClr>
              <a:buSzPct val="100000"/>
              <a:buFont typeface="Calibri" panose="020F0502020204030204" pitchFamily="34" charset="0"/>
              <a:buChar char="ü"/>
            </a:pPr>
            <a:r>
              <a:rPr lang="en-US" altLang="en-US" i="1">
                <a:solidFill>
                  <a:schemeClr val="tx1">
                    <a:lumMod val="75000"/>
                    <a:lumOff val="25000"/>
                  </a:schemeClr>
                </a:solidFill>
              </a:rPr>
              <a:t> Asimilar los residuos e impactos producidos por la población…</a:t>
            </a:r>
          </a:p>
          <a:p>
            <a:pPr defTabSz="914400">
              <a:lnSpc>
                <a:spcPct val="90000"/>
              </a:lnSpc>
              <a:spcAft>
                <a:spcPts val="600"/>
              </a:spcAft>
              <a:buClr>
                <a:schemeClr val="accent1"/>
              </a:buClr>
              <a:buSzPct val="100000"/>
              <a:buFont typeface="Calibri" panose="020F0502020204030204" pitchFamily="34" charset="0"/>
            </a:pPr>
            <a:endParaRPr lang="en-US" altLang="en-US">
              <a:solidFill>
                <a:schemeClr val="tx1">
                  <a:lumMod val="75000"/>
                  <a:lumOff val="25000"/>
                </a:schemeClr>
              </a:solidFill>
            </a:endParaRPr>
          </a:p>
          <a:p>
            <a:pPr defTabSz="914400">
              <a:lnSpc>
                <a:spcPct val="90000"/>
              </a:lnSpc>
              <a:spcAft>
                <a:spcPts val="600"/>
              </a:spcAft>
              <a:buClr>
                <a:schemeClr val="accent1"/>
              </a:buClr>
              <a:buSzPct val="100000"/>
              <a:buFont typeface="Calibri" panose="020F0502020204030204" pitchFamily="34" charset="0"/>
            </a:pPr>
            <a:r>
              <a:rPr lang="en-US" altLang="en-US">
                <a:solidFill>
                  <a:schemeClr val="tx1">
                    <a:lumMod val="75000"/>
                    <a:lumOff val="25000"/>
                  </a:schemeClr>
                </a:solidFill>
              </a:rPr>
              <a:t>de acuerdo a su </a:t>
            </a:r>
            <a:r>
              <a:rPr lang="en-US" altLang="en-US" i="1">
                <a:solidFill>
                  <a:schemeClr val="tx1">
                    <a:lumMod val="75000"/>
                    <a:lumOff val="25000"/>
                  </a:schemeClr>
                </a:solidFill>
              </a:rPr>
              <a:t>MODO DE VIDA (¿Tecnología?)</a:t>
            </a:r>
            <a:endParaRPr lang="en-US" altLang="en-US">
              <a:solidFill>
                <a:schemeClr val="tx1">
                  <a:lumMod val="75000"/>
                  <a:lumOff val="25000"/>
                </a:schemeClr>
              </a:solidFill>
            </a:endParaRPr>
          </a:p>
        </p:txBody>
      </p:sp>
      <p:sp>
        <p:nvSpPr>
          <p:cNvPr id="148" name="Rectangle 147">
            <a:extLst>
              <a:ext uri="{FF2B5EF4-FFF2-40B4-BE49-F238E27FC236}">
                <a16:creationId xmlns:a16="http://schemas.microsoft.com/office/drawing/2014/main" id="{150BDA68-EBDD-443C-9B6B-03CA14AF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 name="Rectangle 149">
            <a:extLst>
              <a:ext uri="{FF2B5EF4-FFF2-40B4-BE49-F238E27FC236}">
                <a16:creationId xmlns:a16="http://schemas.microsoft.com/office/drawing/2014/main" id="{00C07DB3-666C-4A9D-81CE-83B435F9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C7A7E8B5-C95D-464C-A177-A7ADBEEA695B}"/>
              </a:ext>
            </a:extLst>
          </p:cNvPr>
          <p:cNvSpPr/>
          <p:nvPr/>
        </p:nvSpPr>
        <p:spPr>
          <a:xfrm>
            <a:off x="1523999" y="904875"/>
            <a:ext cx="9482984" cy="5446043"/>
          </a:xfrm>
          <a:prstGeom prst="roundRect">
            <a:avLst/>
          </a:prstGeom>
          <a:solidFill>
            <a:schemeClr val="accent3">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041" name="Rectangle 24">
            <a:extLst>
              <a:ext uri="{FF2B5EF4-FFF2-40B4-BE49-F238E27FC236}">
                <a16:creationId xmlns:a16="http://schemas.microsoft.com/office/drawing/2014/main" id="{32522A36-4DEC-4315-8A5F-EAD45D46EA3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4042" name="Rectangle 25">
            <a:extLst>
              <a:ext uri="{FF2B5EF4-FFF2-40B4-BE49-F238E27FC236}">
                <a16:creationId xmlns:a16="http://schemas.microsoft.com/office/drawing/2014/main" id="{266852A7-A1BB-4088-9E07-54444B91C7D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4043" name="Rectangle 26">
            <a:extLst>
              <a:ext uri="{FF2B5EF4-FFF2-40B4-BE49-F238E27FC236}">
                <a16:creationId xmlns:a16="http://schemas.microsoft.com/office/drawing/2014/main" id="{4DCF45F6-4989-4B3F-BCD2-3FF4D8DDED5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4044" name="Rectangle 19">
            <a:extLst>
              <a:ext uri="{FF2B5EF4-FFF2-40B4-BE49-F238E27FC236}">
                <a16:creationId xmlns:a16="http://schemas.microsoft.com/office/drawing/2014/main" id="{21C09FBB-E12D-4A83-9620-68FF5D1FE5FB}"/>
              </a:ext>
            </a:extLst>
          </p:cNvPr>
          <p:cNvSpPr>
            <a:spLocks noChangeArrowheads="1"/>
          </p:cNvSpPr>
          <p:nvPr/>
        </p:nvSpPr>
        <p:spPr bwMode="auto">
          <a:xfrm>
            <a:off x="2100264" y="904875"/>
            <a:ext cx="8205787" cy="544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solidFill>
                  <a:srgbClr val="FFC000"/>
                </a:solidFill>
              </a:rPr>
              <a:t>Índice de sostenibilidad ambiental </a:t>
            </a:r>
          </a:p>
          <a:p>
            <a:pPr>
              <a:lnSpc>
                <a:spcPts val="3000"/>
              </a:lnSpc>
            </a:pPr>
            <a:r>
              <a:rPr lang="es-AR" altLang="es-ES" sz="1600" dirty="0">
                <a:solidFill>
                  <a:schemeClr val="bg1"/>
                </a:solidFill>
              </a:rPr>
              <a:t>El índice de sostenibilidad ambiental es desarrollado por Yale Center </a:t>
            </a:r>
            <a:r>
              <a:rPr lang="es-AR" altLang="es-ES" sz="1600" dirty="0" err="1">
                <a:solidFill>
                  <a:schemeClr val="bg1"/>
                </a:solidFill>
              </a:rPr>
              <a:t>for</a:t>
            </a:r>
            <a:r>
              <a:rPr lang="es-AR" altLang="es-ES" sz="1600" dirty="0">
                <a:solidFill>
                  <a:schemeClr val="bg1"/>
                </a:solidFill>
              </a:rPr>
              <a:t> </a:t>
            </a:r>
            <a:r>
              <a:rPr lang="es-AR" altLang="es-ES" sz="1600" dirty="0" err="1">
                <a:solidFill>
                  <a:schemeClr val="bg1"/>
                </a:solidFill>
              </a:rPr>
              <a:t>Environmental</a:t>
            </a:r>
            <a:r>
              <a:rPr lang="es-AR" altLang="es-ES" sz="1600" dirty="0">
                <a:solidFill>
                  <a:schemeClr val="bg1"/>
                </a:solidFill>
              </a:rPr>
              <a:t> </a:t>
            </a:r>
            <a:r>
              <a:rPr lang="es-AR" altLang="es-ES" sz="1600" dirty="0" err="1">
                <a:solidFill>
                  <a:schemeClr val="bg1"/>
                </a:solidFill>
              </a:rPr>
              <a:t>Law</a:t>
            </a:r>
            <a:r>
              <a:rPr lang="es-AR" altLang="es-ES" sz="1600" dirty="0">
                <a:solidFill>
                  <a:schemeClr val="bg1"/>
                </a:solidFill>
              </a:rPr>
              <a:t> and </a:t>
            </a:r>
            <a:r>
              <a:rPr lang="es-AR" altLang="es-ES" sz="1600" dirty="0" err="1">
                <a:solidFill>
                  <a:schemeClr val="bg1"/>
                </a:solidFill>
              </a:rPr>
              <a:t>Policy</a:t>
            </a:r>
            <a:r>
              <a:rPr lang="es-AR" altLang="es-ES" sz="1600" dirty="0">
                <a:solidFill>
                  <a:schemeClr val="bg1"/>
                </a:solidFill>
              </a:rPr>
              <a:t> y, Yale </a:t>
            </a:r>
            <a:r>
              <a:rPr lang="es-AR" altLang="es-ES" sz="1600" dirty="0" err="1">
                <a:solidFill>
                  <a:schemeClr val="bg1"/>
                </a:solidFill>
              </a:rPr>
              <a:t>University</a:t>
            </a:r>
            <a:r>
              <a:rPr lang="es-AR" altLang="es-ES" sz="1600" dirty="0">
                <a:solidFill>
                  <a:schemeClr val="bg1"/>
                </a:solidFill>
              </a:rPr>
              <a:t> y el Centro </a:t>
            </a:r>
            <a:r>
              <a:rPr lang="es-AR" altLang="es-ES" sz="1600" dirty="0" err="1">
                <a:solidFill>
                  <a:schemeClr val="bg1"/>
                </a:solidFill>
              </a:rPr>
              <a:t>for</a:t>
            </a:r>
            <a:r>
              <a:rPr lang="es-AR" altLang="es-ES" sz="1600" dirty="0">
                <a:solidFill>
                  <a:schemeClr val="bg1"/>
                </a:solidFill>
              </a:rPr>
              <a:t> International </a:t>
            </a:r>
            <a:r>
              <a:rPr lang="es-AR" altLang="es-ES" sz="1600" dirty="0" err="1">
                <a:solidFill>
                  <a:schemeClr val="bg1"/>
                </a:solidFill>
              </a:rPr>
              <a:t>Earth</a:t>
            </a:r>
            <a:r>
              <a:rPr lang="es-AR" altLang="es-ES" sz="1600" dirty="0">
                <a:solidFill>
                  <a:schemeClr val="bg1"/>
                </a:solidFill>
              </a:rPr>
              <a:t> </a:t>
            </a:r>
            <a:r>
              <a:rPr lang="es-AR" altLang="es-ES" sz="1600" dirty="0" err="1">
                <a:solidFill>
                  <a:schemeClr val="bg1"/>
                </a:solidFill>
              </a:rPr>
              <a:t>Science</a:t>
            </a:r>
            <a:r>
              <a:rPr lang="es-AR" altLang="es-ES" sz="1600" dirty="0">
                <a:solidFill>
                  <a:schemeClr val="bg1"/>
                </a:solidFill>
              </a:rPr>
              <a:t> </a:t>
            </a:r>
            <a:r>
              <a:rPr lang="es-AR" altLang="es-ES" sz="1600" dirty="0" err="1">
                <a:solidFill>
                  <a:schemeClr val="bg1"/>
                </a:solidFill>
              </a:rPr>
              <a:t>Information</a:t>
            </a:r>
            <a:r>
              <a:rPr lang="es-AR" altLang="es-ES" sz="1600" dirty="0">
                <a:solidFill>
                  <a:schemeClr val="bg1"/>
                </a:solidFill>
              </a:rPr>
              <a:t> Network, Columbia </a:t>
            </a:r>
            <a:r>
              <a:rPr lang="es-AR" altLang="es-ES" sz="1600" dirty="0" err="1">
                <a:solidFill>
                  <a:schemeClr val="bg1"/>
                </a:solidFill>
              </a:rPr>
              <a:t>University</a:t>
            </a:r>
            <a:r>
              <a:rPr lang="es-AR" altLang="es-ES" sz="1600" dirty="0">
                <a:solidFill>
                  <a:schemeClr val="bg1"/>
                </a:solidFill>
              </a:rPr>
              <a:t> (2005). </a:t>
            </a:r>
          </a:p>
          <a:p>
            <a:pPr>
              <a:lnSpc>
                <a:spcPts val="3000"/>
              </a:lnSpc>
            </a:pPr>
            <a:r>
              <a:rPr lang="es-AR" altLang="es-ES" sz="2400" dirty="0">
                <a:solidFill>
                  <a:schemeClr val="bg1"/>
                </a:solidFill>
              </a:rPr>
              <a:t>Tiene como punto de referencia </a:t>
            </a:r>
            <a:r>
              <a:rPr lang="es-AR" altLang="es-ES" sz="2400" dirty="0">
                <a:solidFill>
                  <a:srgbClr val="FFC000"/>
                </a:solidFill>
              </a:rPr>
              <a:t>la habilidad de las naciones para proteger el ambiente en las próximas décadas</a:t>
            </a:r>
            <a:r>
              <a:rPr lang="es-AR" altLang="es-ES" sz="2400" dirty="0"/>
              <a:t>.</a:t>
            </a:r>
          </a:p>
          <a:p>
            <a:pPr>
              <a:lnSpc>
                <a:spcPts val="3000"/>
              </a:lnSpc>
            </a:pPr>
            <a:r>
              <a:rPr lang="es-AR" altLang="es-ES" sz="2400" dirty="0"/>
              <a:t> </a:t>
            </a:r>
            <a:r>
              <a:rPr lang="es-AR" altLang="es-ES" sz="2400" dirty="0">
                <a:solidFill>
                  <a:schemeClr val="bg1"/>
                </a:solidFill>
              </a:rPr>
              <a:t>Los autores se basan en un conjunto de variables e indicadores y un índice resumen para apoyar las decisiones de política ambiental y la medición del progreso de los países como alternativa al Producto Interno Bruto y al Índice de Desarrollo Humano.</a:t>
            </a:r>
            <a:endParaRPr lang="es-AR" altLang="es-ES" sz="2000" dirty="0">
              <a:solidFill>
                <a:schemeClr val="bg1"/>
              </a:solidFill>
            </a:endParaRPr>
          </a:p>
        </p:txBody>
      </p:sp>
      <p:sp>
        <p:nvSpPr>
          <p:cNvPr id="44045" name="Rectangle 3">
            <a:extLst>
              <a:ext uri="{FF2B5EF4-FFF2-40B4-BE49-F238E27FC236}">
                <a16:creationId xmlns:a16="http://schemas.microsoft.com/office/drawing/2014/main" id="{8380F83A-F609-4952-BF07-B20A6509CC81}"/>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5E737C5B-51B2-4131-9855-346C20973E8B}"/>
              </a:ext>
            </a:extLst>
          </p:cNvPr>
          <p:cNvSpPr txBox="1">
            <a:spLocks noChangeArrowheads="1"/>
          </p:cNvSpPr>
          <p:nvPr/>
        </p:nvSpPr>
        <p:spPr bwMode="auto">
          <a:xfrm>
            <a:off x="2100264" y="165617"/>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9170C203-66E7-4D6F-885A-1387B52EB5D7}"/>
              </a:ext>
            </a:extLst>
          </p:cNvPr>
          <p:cNvSpPr/>
          <p:nvPr/>
        </p:nvSpPr>
        <p:spPr>
          <a:xfrm>
            <a:off x="754913" y="989939"/>
            <a:ext cx="10760148" cy="5446043"/>
          </a:xfrm>
          <a:prstGeom prst="roundRect">
            <a:avLst/>
          </a:prstGeom>
          <a:solidFill>
            <a:schemeClr val="accent3">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065" name="Rectangle 24">
            <a:extLst>
              <a:ext uri="{FF2B5EF4-FFF2-40B4-BE49-F238E27FC236}">
                <a16:creationId xmlns:a16="http://schemas.microsoft.com/office/drawing/2014/main" id="{9996A5C8-8041-4720-B844-63EB01B0A7E1}"/>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5066" name="Rectangle 25">
            <a:extLst>
              <a:ext uri="{FF2B5EF4-FFF2-40B4-BE49-F238E27FC236}">
                <a16:creationId xmlns:a16="http://schemas.microsoft.com/office/drawing/2014/main" id="{6D68BB6B-4494-4B37-961A-9A9B3CE024C5}"/>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5067" name="Rectangle 26">
            <a:extLst>
              <a:ext uri="{FF2B5EF4-FFF2-40B4-BE49-F238E27FC236}">
                <a16:creationId xmlns:a16="http://schemas.microsoft.com/office/drawing/2014/main" id="{F22064B5-44C5-4E31-994E-FEA2E907045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5068" name="Rectangle 19">
            <a:extLst>
              <a:ext uri="{FF2B5EF4-FFF2-40B4-BE49-F238E27FC236}">
                <a16:creationId xmlns:a16="http://schemas.microsoft.com/office/drawing/2014/main" id="{C2F7B69A-D03E-4493-8F64-6045207CCE90}"/>
              </a:ext>
            </a:extLst>
          </p:cNvPr>
          <p:cNvSpPr>
            <a:spLocks noChangeArrowheads="1"/>
          </p:cNvSpPr>
          <p:nvPr/>
        </p:nvSpPr>
        <p:spPr bwMode="auto">
          <a:xfrm>
            <a:off x="946298" y="1372709"/>
            <a:ext cx="10377376" cy="428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solidFill>
                  <a:srgbClr val="FFC000"/>
                </a:solidFill>
              </a:rPr>
              <a:t>Índice de sostenibilidad ambiental </a:t>
            </a:r>
          </a:p>
          <a:p>
            <a:pPr>
              <a:lnSpc>
                <a:spcPts val="3000"/>
              </a:lnSpc>
            </a:pPr>
            <a:endParaRPr lang="es-AR" altLang="es-ES" sz="2400" dirty="0"/>
          </a:p>
          <a:p>
            <a:pPr>
              <a:lnSpc>
                <a:spcPts val="3000"/>
              </a:lnSpc>
            </a:pPr>
            <a:r>
              <a:rPr lang="es-AR" altLang="es-ES" sz="2400" dirty="0">
                <a:solidFill>
                  <a:schemeClr val="bg1"/>
                </a:solidFill>
              </a:rPr>
              <a:t>	</a:t>
            </a:r>
            <a:r>
              <a:rPr lang="es-AR" altLang="es-ES" sz="2200" dirty="0">
                <a:solidFill>
                  <a:schemeClr val="bg1"/>
                </a:solidFill>
              </a:rPr>
              <a:t>Integra 76 variables (relacionadas con las cualidades de los recursos naturales, niveles de contaminación, manejo ambiental, la capacidad de la sociedad de mejorar su actividad ambiental), en 21 indicadores de sostenibilidad ambiental. </a:t>
            </a:r>
          </a:p>
          <a:p>
            <a:pPr>
              <a:lnSpc>
                <a:spcPts val="3000"/>
              </a:lnSpc>
            </a:pPr>
            <a:r>
              <a:rPr lang="es-AR" altLang="es-ES" sz="2200" dirty="0">
                <a:solidFill>
                  <a:schemeClr val="bg1"/>
                </a:solidFill>
              </a:rPr>
              <a:t>	Estos indicadores permiten comparaciones entre rangos de aspectos de las siguientes cinco categorías: Sistemas Ambientales, reducción de tensiones ambientales, reducción del la vulnerabilidad a tensión ambiental, capacidad social e institucional a responder a desafíos ambientales, administración global.</a:t>
            </a:r>
          </a:p>
        </p:txBody>
      </p:sp>
      <p:sp>
        <p:nvSpPr>
          <p:cNvPr id="45069" name="Rectangle 3">
            <a:extLst>
              <a:ext uri="{FF2B5EF4-FFF2-40B4-BE49-F238E27FC236}">
                <a16:creationId xmlns:a16="http://schemas.microsoft.com/office/drawing/2014/main" id="{89A8DAA3-9CBE-49D7-B647-EA997C105D66}"/>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C3772A58-20CE-42C2-BF0C-7C23A663A0AA}"/>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A9703316-C4EB-43D3-A794-CF9900CDB396}"/>
              </a:ext>
            </a:extLst>
          </p:cNvPr>
          <p:cNvSpPr/>
          <p:nvPr/>
        </p:nvSpPr>
        <p:spPr>
          <a:xfrm>
            <a:off x="1523999" y="904875"/>
            <a:ext cx="9055395" cy="5953125"/>
          </a:xfrm>
          <a:prstGeom prst="roundRect">
            <a:avLst/>
          </a:prstGeom>
          <a:solidFill>
            <a:schemeClr val="accent3">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085" name="Rectangle 19">
            <a:extLst>
              <a:ext uri="{FF2B5EF4-FFF2-40B4-BE49-F238E27FC236}">
                <a16:creationId xmlns:a16="http://schemas.microsoft.com/office/drawing/2014/main" id="{EF32F32F-D138-4137-80D3-A1975562B4E9}"/>
              </a:ext>
            </a:extLst>
          </p:cNvPr>
          <p:cNvSpPr>
            <a:spLocks noChangeArrowheads="1"/>
          </p:cNvSpPr>
          <p:nvPr/>
        </p:nvSpPr>
        <p:spPr bwMode="auto">
          <a:xfrm>
            <a:off x="1524000" y="0"/>
            <a:ext cx="9144000" cy="152400"/>
          </a:xfrm>
          <a:prstGeom prst="rect">
            <a:avLst/>
          </a:prstGeom>
          <a:solidFill>
            <a:srgbClr val="36525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6089" name="Rectangle 24">
            <a:extLst>
              <a:ext uri="{FF2B5EF4-FFF2-40B4-BE49-F238E27FC236}">
                <a16:creationId xmlns:a16="http://schemas.microsoft.com/office/drawing/2014/main" id="{F29A3CCC-7EE8-486C-A97A-7BB531D5F9A6}"/>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6090" name="Rectangle 25">
            <a:extLst>
              <a:ext uri="{FF2B5EF4-FFF2-40B4-BE49-F238E27FC236}">
                <a16:creationId xmlns:a16="http://schemas.microsoft.com/office/drawing/2014/main" id="{8500FEBB-9A65-4098-9A7C-C402CA4B45A7}"/>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6091" name="Rectangle 26">
            <a:extLst>
              <a:ext uri="{FF2B5EF4-FFF2-40B4-BE49-F238E27FC236}">
                <a16:creationId xmlns:a16="http://schemas.microsoft.com/office/drawing/2014/main" id="{72CF6EA6-A2C8-4683-84B2-ACACFB688D7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6092" name="Rectangle 19">
            <a:extLst>
              <a:ext uri="{FF2B5EF4-FFF2-40B4-BE49-F238E27FC236}">
                <a16:creationId xmlns:a16="http://schemas.microsoft.com/office/drawing/2014/main" id="{FB1E5701-D0BC-4677-9263-97895EE5F59E}"/>
              </a:ext>
            </a:extLst>
          </p:cNvPr>
          <p:cNvSpPr>
            <a:spLocks noChangeArrowheads="1"/>
          </p:cNvSpPr>
          <p:nvPr/>
        </p:nvSpPr>
        <p:spPr bwMode="auto">
          <a:xfrm>
            <a:off x="2100264" y="904876"/>
            <a:ext cx="82057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solidFill>
                  <a:srgbClr val="FFC000"/>
                </a:solidFill>
              </a:rPr>
              <a:t>Índice de sostenibilidad ambiental </a:t>
            </a:r>
          </a:p>
          <a:p>
            <a:pPr>
              <a:lnSpc>
                <a:spcPts val="3000"/>
              </a:lnSpc>
            </a:pPr>
            <a:endParaRPr lang="es-AR" altLang="es-ES" sz="2400" dirty="0"/>
          </a:p>
        </p:txBody>
      </p:sp>
      <p:sp>
        <p:nvSpPr>
          <p:cNvPr id="46093" name="Rectangle 3">
            <a:extLst>
              <a:ext uri="{FF2B5EF4-FFF2-40B4-BE49-F238E27FC236}">
                <a16:creationId xmlns:a16="http://schemas.microsoft.com/office/drawing/2014/main" id="{7D3A6A0B-244F-48A6-A97D-86D8F39A4978}"/>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28A96D30-4B17-4955-A29C-6579C33A05B7}"/>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46095" name="Picture 2">
            <a:extLst>
              <a:ext uri="{FF2B5EF4-FFF2-40B4-BE49-F238E27FC236}">
                <a16:creationId xmlns:a16="http://schemas.microsoft.com/office/drawing/2014/main" id="{E009283F-1AD4-4B23-BCE8-2AA8AF09B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0" y="1350963"/>
            <a:ext cx="7151688"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F6305493-2965-41A8-AF19-EE98574CAB32}"/>
              </a:ext>
            </a:extLst>
          </p:cNvPr>
          <p:cNvSpPr/>
          <p:nvPr/>
        </p:nvSpPr>
        <p:spPr>
          <a:xfrm>
            <a:off x="1524000" y="904876"/>
            <a:ext cx="8917172" cy="5619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113" name="Rectangle 24">
            <a:extLst>
              <a:ext uri="{FF2B5EF4-FFF2-40B4-BE49-F238E27FC236}">
                <a16:creationId xmlns:a16="http://schemas.microsoft.com/office/drawing/2014/main" id="{32594FF0-E506-4A81-A104-8DA70CCA9F9E}"/>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7114" name="Rectangle 25">
            <a:extLst>
              <a:ext uri="{FF2B5EF4-FFF2-40B4-BE49-F238E27FC236}">
                <a16:creationId xmlns:a16="http://schemas.microsoft.com/office/drawing/2014/main" id="{5826D567-9A68-416B-9627-0EE7C8C9BD8F}"/>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7116" name="Rectangle 19">
            <a:extLst>
              <a:ext uri="{FF2B5EF4-FFF2-40B4-BE49-F238E27FC236}">
                <a16:creationId xmlns:a16="http://schemas.microsoft.com/office/drawing/2014/main" id="{0578C1BC-6E74-45FD-8217-EE48F1F836B1}"/>
              </a:ext>
            </a:extLst>
          </p:cNvPr>
          <p:cNvSpPr>
            <a:spLocks noChangeArrowheads="1"/>
          </p:cNvSpPr>
          <p:nvPr/>
        </p:nvSpPr>
        <p:spPr bwMode="auto">
          <a:xfrm>
            <a:off x="2100264" y="904876"/>
            <a:ext cx="8205787"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solidFill>
                  <a:srgbClr val="FFC000"/>
                </a:solidFill>
              </a:rPr>
              <a:t>Indicadores de Presión Ambiental </a:t>
            </a:r>
          </a:p>
          <a:p>
            <a:pPr>
              <a:lnSpc>
                <a:spcPts val="3000"/>
              </a:lnSpc>
            </a:pPr>
            <a:r>
              <a:rPr lang="es-AR" altLang="es-ES" sz="2400" dirty="0">
                <a:solidFill>
                  <a:schemeClr val="bg1"/>
                </a:solidFill>
              </a:rPr>
              <a:t>La Unión Europea en un esfuerzo (</a:t>
            </a:r>
            <a:r>
              <a:rPr lang="es-AR" altLang="es-ES" sz="2400" dirty="0" err="1">
                <a:solidFill>
                  <a:schemeClr val="bg1"/>
                </a:solidFill>
              </a:rPr>
              <a:t>European</a:t>
            </a:r>
            <a:r>
              <a:rPr lang="es-AR" altLang="es-ES" sz="2400" dirty="0">
                <a:solidFill>
                  <a:schemeClr val="bg1"/>
                </a:solidFill>
              </a:rPr>
              <a:t> Comisión et. al. 1999) para proveer a las encargados de política y al público en general, la información necesaria para la designación y monitoreo de una política ambiental adecuada, desarrolló indicadores para medir la presión ambiental. </a:t>
            </a:r>
          </a:p>
          <a:p>
            <a:pPr>
              <a:lnSpc>
                <a:spcPts val="3000"/>
              </a:lnSpc>
            </a:pPr>
            <a:r>
              <a:rPr lang="es-AR" altLang="es-ES" sz="2400" dirty="0">
                <a:solidFill>
                  <a:schemeClr val="bg1"/>
                </a:solidFill>
              </a:rPr>
              <a:t>El objetivo fue dar una descripción comprensiva de las actividades humanas más importantes que tiene un impacto negativo en el ambiente. </a:t>
            </a:r>
          </a:p>
          <a:p>
            <a:pPr>
              <a:lnSpc>
                <a:spcPts val="3000"/>
              </a:lnSpc>
            </a:pPr>
            <a:r>
              <a:rPr lang="es-AR" altLang="es-ES" sz="2400" dirty="0">
                <a:solidFill>
                  <a:schemeClr val="bg1"/>
                </a:solidFill>
              </a:rPr>
              <a:t>El concepto de presión al ambiente es tomado del modelo Fuerza Conductora-Presión Estado-Impacto-Respuesta.</a:t>
            </a:r>
          </a:p>
        </p:txBody>
      </p:sp>
      <p:sp>
        <p:nvSpPr>
          <p:cNvPr id="47117" name="Rectangle 3">
            <a:extLst>
              <a:ext uri="{FF2B5EF4-FFF2-40B4-BE49-F238E27FC236}">
                <a16:creationId xmlns:a16="http://schemas.microsoft.com/office/drawing/2014/main" id="{688AAA56-A564-42C8-9E87-6EA4E50BF16A}"/>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F305FE31-ED9F-497D-A66B-DE87B6A8323F}"/>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C7618D35-F9CF-4CBA-9471-FCA3FD59DF6D}"/>
              </a:ext>
            </a:extLst>
          </p:cNvPr>
          <p:cNvSpPr/>
          <p:nvPr/>
        </p:nvSpPr>
        <p:spPr>
          <a:xfrm>
            <a:off x="1424763" y="860425"/>
            <a:ext cx="9781953" cy="5997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137" name="Rectangle 24">
            <a:extLst>
              <a:ext uri="{FF2B5EF4-FFF2-40B4-BE49-F238E27FC236}">
                <a16:creationId xmlns:a16="http://schemas.microsoft.com/office/drawing/2014/main" id="{515C16CA-2AAB-4764-BDB4-734EB9484B7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8138" name="Rectangle 25">
            <a:extLst>
              <a:ext uri="{FF2B5EF4-FFF2-40B4-BE49-F238E27FC236}">
                <a16:creationId xmlns:a16="http://schemas.microsoft.com/office/drawing/2014/main" id="{BB3C1208-F782-4836-A4BB-8C9AF058CA2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8139" name="Rectangle 26">
            <a:extLst>
              <a:ext uri="{FF2B5EF4-FFF2-40B4-BE49-F238E27FC236}">
                <a16:creationId xmlns:a16="http://schemas.microsoft.com/office/drawing/2014/main" id="{A87B9F72-62D4-4CB9-B58A-62E70467072B}"/>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8140" name="Rectangle 19">
            <a:extLst>
              <a:ext uri="{FF2B5EF4-FFF2-40B4-BE49-F238E27FC236}">
                <a16:creationId xmlns:a16="http://schemas.microsoft.com/office/drawing/2014/main" id="{E038516D-47CB-4DC9-B3A1-4D8D31D0E3B8}"/>
              </a:ext>
            </a:extLst>
          </p:cNvPr>
          <p:cNvSpPr>
            <a:spLocks noChangeArrowheads="1"/>
          </p:cNvSpPr>
          <p:nvPr/>
        </p:nvSpPr>
        <p:spPr bwMode="auto">
          <a:xfrm>
            <a:off x="1746251" y="1484313"/>
            <a:ext cx="27019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n-US" altLang="es-ES" sz="2200" dirty="0"/>
              <a:t>COMPONENTES E INDICADORES DE PRESIÓN AMBIENTAL</a:t>
            </a:r>
            <a:endParaRPr lang="es-AR" altLang="es-ES" sz="2200" dirty="0"/>
          </a:p>
        </p:txBody>
      </p:sp>
      <p:sp>
        <p:nvSpPr>
          <p:cNvPr id="48141" name="Rectangle 3">
            <a:extLst>
              <a:ext uri="{FF2B5EF4-FFF2-40B4-BE49-F238E27FC236}">
                <a16:creationId xmlns:a16="http://schemas.microsoft.com/office/drawing/2014/main" id="{0850AB96-1D90-4F90-949C-37DCC8113AB2}"/>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3F4F6CBD-3484-49F1-9C95-8BC7C25CFDBF}"/>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48143" name="Picture 3">
            <a:extLst>
              <a:ext uri="{FF2B5EF4-FFF2-40B4-BE49-F238E27FC236}">
                <a16:creationId xmlns:a16="http://schemas.microsoft.com/office/drawing/2014/main" id="{40D73615-B2EA-4BDE-9574-1F6C27EE1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860425"/>
            <a:ext cx="6051550" cy="590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3AB4D783-A43D-453F-80A5-544134403585}"/>
              </a:ext>
            </a:extLst>
          </p:cNvPr>
          <p:cNvSpPr/>
          <p:nvPr/>
        </p:nvSpPr>
        <p:spPr>
          <a:xfrm>
            <a:off x="1524000" y="836613"/>
            <a:ext cx="9799674" cy="58725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161" name="Rectangle 24">
            <a:extLst>
              <a:ext uri="{FF2B5EF4-FFF2-40B4-BE49-F238E27FC236}">
                <a16:creationId xmlns:a16="http://schemas.microsoft.com/office/drawing/2014/main" id="{246A4D2B-BCD5-4FB9-BBA0-A6AF3014DBA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9162" name="Rectangle 25">
            <a:extLst>
              <a:ext uri="{FF2B5EF4-FFF2-40B4-BE49-F238E27FC236}">
                <a16:creationId xmlns:a16="http://schemas.microsoft.com/office/drawing/2014/main" id="{AD559212-F3A0-447D-88AA-3CE552551CF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49164" name="Rectangle 19">
            <a:extLst>
              <a:ext uri="{FF2B5EF4-FFF2-40B4-BE49-F238E27FC236}">
                <a16:creationId xmlns:a16="http://schemas.microsoft.com/office/drawing/2014/main" id="{E1CBDCE9-0BB9-4BEC-837E-7050A71A7679}"/>
              </a:ext>
            </a:extLst>
          </p:cNvPr>
          <p:cNvSpPr>
            <a:spLocks noChangeArrowheads="1"/>
          </p:cNvSpPr>
          <p:nvPr/>
        </p:nvSpPr>
        <p:spPr bwMode="auto">
          <a:xfrm>
            <a:off x="1809751" y="912814"/>
            <a:ext cx="25558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s-ES" sz="2400" dirty="0">
                <a:solidFill>
                  <a:schemeClr val="bg1"/>
                </a:solidFill>
              </a:rPr>
              <a:t>Indicadores de Presión Ambiental </a:t>
            </a:r>
          </a:p>
        </p:txBody>
      </p:sp>
      <p:sp>
        <p:nvSpPr>
          <p:cNvPr id="49165" name="Rectangle 3">
            <a:extLst>
              <a:ext uri="{FF2B5EF4-FFF2-40B4-BE49-F238E27FC236}">
                <a16:creationId xmlns:a16="http://schemas.microsoft.com/office/drawing/2014/main" id="{71B2D802-B6CF-423E-ACF5-B7C7DA795FD4}"/>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BA95B025-D8CA-40E1-8AEF-50F38DAA84B9}"/>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pic>
        <p:nvPicPr>
          <p:cNvPr id="49167" name="Picture 2">
            <a:extLst>
              <a:ext uri="{FF2B5EF4-FFF2-40B4-BE49-F238E27FC236}">
                <a16:creationId xmlns:a16="http://schemas.microsoft.com/office/drawing/2014/main" id="{D11E2C7B-82AA-4135-8288-5506F70F8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9" y="836613"/>
            <a:ext cx="6264275" cy="575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Resultado de imagen de chistes ecologicos">
            <a:extLst>
              <a:ext uri="{FF2B5EF4-FFF2-40B4-BE49-F238E27FC236}">
                <a16:creationId xmlns:a16="http://schemas.microsoft.com/office/drawing/2014/main" id="{28021893-4047-4E5C-BFF2-D96154DD4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49" y="3859620"/>
            <a:ext cx="3934056" cy="26650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Rectangle 24">
            <a:extLst>
              <a:ext uri="{FF2B5EF4-FFF2-40B4-BE49-F238E27FC236}">
                <a16:creationId xmlns:a16="http://schemas.microsoft.com/office/drawing/2014/main" id="{35AEB801-54C1-404A-9661-DD72895525E1}"/>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0186" name="Rectangle 25">
            <a:extLst>
              <a:ext uri="{FF2B5EF4-FFF2-40B4-BE49-F238E27FC236}">
                <a16:creationId xmlns:a16="http://schemas.microsoft.com/office/drawing/2014/main" id="{E36465DF-30C1-4404-ACA4-332C8758F04F}"/>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0187" name="Rectangle 26">
            <a:extLst>
              <a:ext uri="{FF2B5EF4-FFF2-40B4-BE49-F238E27FC236}">
                <a16:creationId xmlns:a16="http://schemas.microsoft.com/office/drawing/2014/main" id="{9500DE39-F9A2-4E18-A393-E34912B9E0B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0188" name="Rectangle 3">
            <a:extLst>
              <a:ext uri="{FF2B5EF4-FFF2-40B4-BE49-F238E27FC236}">
                <a16:creationId xmlns:a16="http://schemas.microsoft.com/office/drawing/2014/main" id="{D7A3DA1A-D7D1-426E-9FE7-5BD4DF47D37C}"/>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67F15085-ED37-45F3-BA3C-E16F0CB9A7E5}"/>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
        <p:nvSpPr>
          <p:cNvPr id="50190" name="1 Rectángulo">
            <a:extLst>
              <a:ext uri="{FF2B5EF4-FFF2-40B4-BE49-F238E27FC236}">
                <a16:creationId xmlns:a16="http://schemas.microsoft.com/office/drawing/2014/main" id="{32598CF8-52E3-4683-956C-E0A72D37E3BE}"/>
              </a:ext>
            </a:extLst>
          </p:cNvPr>
          <p:cNvSpPr>
            <a:spLocks noChangeArrowheads="1"/>
          </p:cNvSpPr>
          <p:nvPr/>
        </p:nvSpPr>
        <p:spPr bwMode="auto">
          <a:xfrm>
            <a:off x="1774825" y="1052514"/>
            <a:ext cx="23129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dirty="0">
                <a:solidFill>
                  <a:schemeClr val="bg1"/>
                </a:solidFill>
              </a:rPr>
              <a:t>ESTRUCTURA DE INDICADORES POR TEMA DE LA COMISIÓN EN DESARROLLO SOSTENIBLE</a:t>
            </a:r>
            <a:endParaRPr lang="en-US" altLang="es-ES" dirty="0">
              <a:solidFill>
                <a:schemeClr val="bg1"/>
              </a:solidFill>
            </a:endParaRPr>
          </a:p>
        </p:txBody>
      </p:sp>
      <p:pic>
        <p:nvPicPr>
          <p:cNvPr id="50191" name="Picture 2">
            <a:extLst>
              <a:ext uri="{FF2B5EF4-FFF2-40B4-BE49-F238E27FC236}">
                <a16:creationId xmlns:a16="http://schemas.microsoft.com/office/drawing/2014/main" id="{3E26C3D3-1DA2-426F-84C3-B715EC98A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489" y="1125539"/>
            <a:ext cx="7218905" cy="539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2" name="Rectangle 3">
            <a:extLst>
              <a:ext uri="{FF2B5EF4-FFF2-40B4-BE49-F238E27FC236}">
                <a16:creationId xmlns:a16="http://schemas.microsoft.com/office/drawing/2014/main" id="{9920782D-89AB-4599-B107-FAD5A87B3FEB}"/>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2079F841-0B16-4D47-9765-A32DB8B5AEBC}"/>
              </a:ext>
            </a:extLst>
          </p:cNvPr>
          <p:cNvSpPr txBox="1">
            <a:spLocks noChangeArrowheads="1"/>
          </p:cNvSpPr>
          <p:nvPr/>
        </p:nvSpPr>
        <p:spPr bwMode="auto">
          <a:xfrm>
            <a:off x="2208214" y="333375"/>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
        <p:nvSpPr>
          <p:cNvPr id="51214" name="1 Rectángulo">
            <a:extLst>
              <a:ext uri="{FF2B5EF4-FFF2-40B4-BE49-F238E27FC236}">
                <a16:creationId xmlns:a16="http://schemas.microsoft.com/office/drawing/2014/main" id="{55917A24-2D61-48E0-AEAC-AE14716E726A}"/>
              </a:ext>
            </a:extLst>
          </p:cNvPr>
          <p:cNvSpPr>
            <a:spLocks noChangeArrowheads="1"/>
          </p:cNvSpPr>
          <p:nvPr/>
        </p:nvSpPr>
        <p:spPr bwMode="auto">
          <a:xfrm>
            <a:off x="1774825" y="1052514"/>
            <a:ext cx="2312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dirty="0">
                <a:solidFill>
                  <a:schemeClr val="bg1"/>
                </a:solidFill>
              </a:rPr>
              <a:t>ESTRUCTURA DE INDICADORES POR TEMA DE LA COMISIÓN EN DESARROLLO SOSTENIBLE</a:t>
            </a:r>
          </a:p>
          <a:p>
            <a:endParaRPr lang="es-AR" altLang="es-ES" dirty="0"/>
          </a:p>
          <a:p>
            <a:r>
              <a:rPr lang="es-AR" altLang="es-ES" dirty="0">
                <a:solidFill>
                  <a:srgbClr val="FFC000"/>
                </a:solidFill>
              </a:rPr>
              <a:t>Aspecto Social</a:t>
            </a:r>
            <a:endParaRPr lang="en-US" altLang="es-ES" dirty="0">
              <a:solidFill>
                <a:srgbClr val="FFC000"/>
              </a:solidFill>
            </a:endParaRPr>
          </a:p>
        </p:txBody>
      </p:sp>
      <p:pic>
        <p:nvPicPr>
          <p:cNvPr id="51215" name="Picture 2">
            <a:extLst>
              <a:ext uri="{FF2B5EF4-FFF2-40B4-BE49-F238E27FC236}">
                <a16:creationId xmlns:a16="http://schemas.microsoft.com/office/drawing/2014/main" id="{B3C7F552-E081-4A42-B139-2C53C9B20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489" y="1125539"/>
            <a:ext cx="6643687"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6" name="Rectangle 3">
            <a:extLst>
              <a:ext uri="{FF2B5EF4-FFF2-40B4-BE49-F238E27FC236}">
                <a16:creationId xmlns:a16="http://schemas.microsoft.com/office/drawing/2014/main" id="{652DAAF4-C5C4-4500-B539-5A87B4D22D5E}"/>
              </a:ext>
            </a:extLst>
          </p:cNvPr>
          <p:cNvSpPr>
            <a:spLocks noChangeArrowheads="1"/>
          </p:cNvSpPr>
          <p:nvPr/>
        </p:nvSpPr>
        <p:spPr bwMode="auto">
          <a:xfrm>
            <a:off x="1809750" y="285751"/>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17422" name="Text Box 30">
            <a:extLst>
              <a:ext uri="{FF2B5EF4-FFF2-40B4-BE49-F238E27FC236}">
                <a16:creationId xmlns:a16="http://schemas.microsoft.com/office/drawing/2014/main" id="{37A72192-7FA5-4539-90A0-D9BE0CEEA062}"/>
              </a:ext>
            </a:extLst>
          </p:cNvPr>
          <p:cNvSpPr txBox="1">
            <a:spLocks noChangeArrowheads="1"/>
          </p:cNvSpPr>
          <p:nvPr/>
        </p:nvSpPr>
        <p:spPr bwMode="auto">
          <a:xfrm>
            <a:off x="604701" y="412751"/>
            <a:ext cx="7704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Indicadores de Desarrollo Sostenible</a:t>
            </a:r>
          </a:p>
        </p:txBody>
      </p:sp>
      <p:sp>
        <p:nvSpPr>
          <p:cNvPr id="52238" name="1 Rectángulo">
            <a:extLst>
              <a:ext uri="{FF2B5EF4-FFF2-40B4-BE49-F238E27FC236}">
                <a16:creationId xmlns:a16="http://schemas.microsoft.com/office/drawing/2014/main" id="{3F3261A9-9D4D-4581-836D-45289B457605}"/>
              </a:ext>
            </a:extLst>
          </p:cNvPr>
          <p:cNvSpPr>
            <a:spLocks noChangeArrowheads="1"/>
          </p:cNvSpPr>
          <p:nvPr/>
        </p:nvSpPr>
        <p:spPr bwMode="auto">
          <a:xfrm>
            <a:off x="1434790" y="1201649"/>
            <a:ext cx="60439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dirty="0"/>
              <a:t>ESTRUCTURA DE INDICADORES POR TEMA DE LA COMISIÓN EN DESARROLLO SOSTENIBLE</a:t>
            </a:r>
          </a:p>
          <a:p>
            <a:endParaRPr lang="es-AR" altLang="es-ES" dirty="0"/>
          </a:p>
          <a:p>
            <a:r>
              <a:rPr lang="es-AR" altLang="es-ES" dirty="0"/>
              <a:t>Aspectos Institucionales</a:t>
            </a:r>
            <a:endParaRPr lang="en-US" altLang="es-ES" dirty="0"/>
          </a:p>
        </p:txBody>
      </p:sp>
      <p:pic>
        <p:nvPicPr>
          <p:cNvPr id="52239" name="Picture 2">
            <a:extLst>
              <a:ext uri="{FF2B5EF4-FFF2-40B4-BE49-F238E27FC236}">
                <a16:creationId xmlns:a16="http://schemas.microsoft.com/office/drawing/2014/main" id="{DF25855A-06B6-430D-9108-68862A4CB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2636838"/>
            <a:ext cx="7010400" cy="394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7FDE61C-8462-4341-8736-F731CB5DF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195" t="25890" r="21565" b="22762"/>
          <a:stretch>
            <a:fillRect/>
          </a:stretch>
        </p:blipFill>
        <p:spPr bwMode="auto">
          <a:xfrm>
            <a:off x="916108" y="1852614"/>
            <a:ext cx="460851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a:extLst>
              <a:ext uri="{FF2B5EF4-FFF2-40B4-BE49-F238E27FC236}">
                <a16:creationId xmlns:a16="http://schemas.microsoft.com/office/drawing/2014/main" id="{1CF2A5A2-3ADF-4FDC-838C-9F790885BA38}"/>
              </a:ext>
            </a:extLst>
          </p:cNvPr>
          <p:cNvSpPr>
            <a:spLocks noGrp="1" noChangeArrowheads="1"/>
          </p:cNvSpPr>
          <p:nvPr>
            <p:ph type="title"/>
          </p:nvPr>
        </p:nvSpPr>
        <p:spPr>
          <a:xfrm>
            <a:off x="1022412" y="526293"/>
            <a:ext cx="8229600" cy="633412"/>
          </a:xfrm>
        </p:spPr>
        <p:txBody>
          <a:bodyPr/>
          <a:lstStyle/>
          <a:p>
            <a:pPr eaLnBrk="1" hangingPunct="1"/>
            <a:r>
              <a:rPr lang="en-US" altLang="en-US" sz="3600" dirty="0" err="1">
                <a:solidFill>
                  <a:srgbClr val="FFCC00"/>
                </a:solidFill>
                <a:latin typeface="Verdana" panose="020B0604030504040204" pitchFamily="34" charset="0"/>
                <a:ea typeface="Verdana" panose="020B0604030504040204" pitchFamily="34" charset="0"/>
              </a:rPr>
              <a:t>Huella</a:t>
            </a:r>
            <a:r>
              <a:rPr lang="en-US" altLang="en-US" sz="3600" dirty="0">
                <a:solidFill>
                  <a:srgbClr val="FFCC00"/>
                </a:solidFill>
                <a:latin typeface="Verdana" panose="020B0604030504040204" pitchFamily="34" charset="0"/>
                <a:ea typeface="Verdana" panose="020B0604030504040204" pitchFamily="34" charset="0"/>
              </a:rPr>
              <a:t> </a:t>
            </a:r>
            <a:r>
              <a:rPr lang="en-US" altLang="en-US" sz="3600" dirty="0" err="1">
                <a:solidFill>
                  <a:srgbClr val="FFCC00"/>
                </a:solidFill>
                <a:latin typeface="Verdana" panose="020B0604030504040204" pitchFamily="34" charset="0"/>
                <a:ea typeface="Verdana" panose="020B0604030504040204" pitchFamily="34" charset="0"/>
              </a:rPr>
              <a:t>Ecológica</a:t>
            </a:r>
            <a:endParaRPr lang="en-US" altLang="en-US" sz="3600" dirty="0">
              <a:solidFill>
                <a:srgbClr val="FFCC00"/>
              </a:solidFill>
              <a:latin typeface="Verdana" panose="020B0604030504040204" pitchFamily="34" charset="0"/>
              <a:ea typeface="Verdana" panose="020B0604030504040204" pitchFamily="34" charset="0"/>
            </a:endParaRPr>
          </a:p>
        </p:txBody>
      </p:sp>
      <p:sp>
        <p:nvSpPr>
          <p:cNvPr id="56328" name="Rectangle 6">
            <a:extLst>
              <a:ext uri="{FF2B5EF4-FFF2-40B4-BE49-F238E27FC236}">
                <a16:creationId xmlns:a16="http://schemas.microsoft.com/office/drawing/2014/main" id="{3978B720-4614-48CC-AB5B-16BEEEC275E4}"/>
              </a:ext>
            </a:extLst>
          </p:cNvPr>
          <p:cNvSpPr>
            <a:spLocks noChangeArrowheads="1"/>
          </p:cNvSpPr>
          <p:nvPr/>
        </p:nvSpPr>
        <p:spPr bwMode="auto">
          <a:xfrm>
            <a:off x="4583114" y="1084263"/>
            <a:ext cx="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endParaRPr lang="en-US" altLang="en-US"/>
          </a:p>
        </p:txBody>
      </p:sp>
      <p:sp>
        <p:nvSpPr>
          <p:cNvPr id="56326" name="13 CuadroTexto">
            <a:extLst>
              <a:ext uri="{FF2B5EF4-FFF2-40B4-BE49-F238E27FC236}">
                <a16:creationId xmlns:a16="http://schemas.microsoft.com/office/drawing/2014/main" id="{CBCB36F8-9B1D-459B-9512-C5D2F80F657D}"/>
              </a:ext>
            </a:extLst>
          </p:cNvPr>
          <p:cNvSpPr txBox="1">
            <a:spLocks noChangeArrowheads="1"/>
          </p:cNvSpPr>
          <p:nvPr/>
        </p:nvSpPr>
        <p:spPr bwMode="auto">
          <a:xfrm>
            <a:off x="6096000" y="1664987"/>
            <a:ext cx="5296791" cy="465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000"/>
              </a:lnSpc>
              <a:buClr>
                <a:srgbClr val="000000"/>
              </a:buClr>
              <a:buSzPct val="100000"/>
            </a:pPr>
            <a:r>
              <a:rPr lang="es-AR" altLang="en-US" sz="2400" dirty="0">
                <a:latin typeface="Verdana" panose="020B0604030504040204" pitchFamily="34" charset="0"/>
              </a:rPr>
              <a:t>Es posible calcular una huella ecológica para distintas actividades y productos. Se mide en </a:t>
            </a:r>
          </a:p>
          <a:p>
            <a:pPr algn="ctr">
              <a:lnSpc>
                <a:spcPts val="4000"/>
              </a:lnSpc>
              <a:buClr>
                <a:srgbClr val="000000"/>
              </a:buClr>
              <a:buSzPct val="100000"/>
            </a:pPr>
            <a:r>
              <a:rPr lang="es-ES" sz="2400" dirty="0"/>
              <a:t>hectáreas por persona y año o hectáreas globales/persona/año, representando la superficie de Planeta necesaria para asimilar el impacto de las actividades del modelo de vida analizado</a:t>
            </a:r>
            <a:endParaRPr lang="es-AR" altLang="en-US" sz="2400" dirty="0">
              <a:latin typeface="Verdana" panose="020B0604030504040204" pitchFamily="34" charset="0"/>
            </a:endParaRPr>
          </a:p>
        </p:txBody>
      </p:sp>
      <p:sp>
        <p:nvSpPr>
          <p:cNvPr id="9" name="TextBox 8">
            <a:extLst>
              <a:ext uri="{FF2B5EF4-FFF2-40B4-BE49-F238E27FC236}">
                <a16:creationId xmlns:a16="http://schemas.microsoft.com/office/drawing/2014/main" id="{7C388C06-587C-4181-94EA-C2B778ED8667}"/>
              </a:ext>
            </a:extLst>
          </p:cNvPr>
          <p:cNvSpPr txBox="1"/>
          <p:nvPr/>
        </p:nvSpPr>
        <p:spPr>
          <a:xfrm>
            <a:off x="5697135" y="350020"/>
            <a:ext cx="6094520" cy="369332"/>
          </a:xfrm>
          <a:prstGeom prst="rect">
            <a:avLst/>
          </a:prstGeom>
          <a:noFill/>
        </p:spPr>
        <p:txBody>
          <a:bodyPr wrap="square">
            <a:spAutoFit/>
          </a:bodyPr>
          <a:lstStyle/>
          <a:p>
            <a:r>
              <a:rPr lang="en-US" dirty="0"/>
              <a:t>https://www.vidasostenible.org/proyectos/huella-ecologica/</a:t>
            </a:r>
          </a:p>
        </p:txBody>
      </p:sp>
      <p:sp>
        <p:nvSpPr>
          <p:cNvPr id="11" name="TextBox 10">
            <a:extLst>
              <a:ext uri="{FF2B5EF4-FFF2-40B4-BE49-F238E27FC236}">
                <a16:creationId xmlns:a16="http://schemas.microsoft.com/office/drawing/2014/main" id="{C0B3EDCB-375E-4B45-9F0B-B6F2D1E61C00}"/>
              </a:ext>
            </a:extLst>
          </p:cNvPr>
          <p:cNvSpPr txBox="1"/>
          <p:nvPr/>
        </p:nvSpPr>
        <p:spPr>
          <a:xfrm>
            <a:off x="5697135" y="1007503"/>
            <a:ext cx="6094520" cy="369332"/>
          </a:xfrm>
          <a:prstGeom prst="rect">
            <a:avLst/>
          </a:prstGeom>
          <a:noFill/>
        </p:spPr>
        <p:txBody>
          <a:bodyPr wrap="square">
            <a:spAutoFit/>
          </a:bodyPr>
          <a:lstStyle/>
          <a:p>
            <a:r>
              <a:rPr lang="en-US" dirty="0"/>
              <a:t>https://www.footprintcalculator.org/es/results/0/summary</a:t>
            </a:r>
          </a:p>
        </p:txBody>
      </p:sp>
    </p:spTree>
    <p:custDataLst>
      <p:tags r:id="rId1"/>
    </p:custData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F446CD-6476-4B3D-8CD0-874A02D68230}"/>
              </a:ext>
            </a:extLst>
          </p:cNvPr>
          <p:cNvPicPr>
            <a:picLocks noChangeAspect="1"/>
          </p:cNvPicPr>
          <p:nvPr/>
        </p:nvPicPr>
        <p:blipFill>
          <a:blip r:embed="rId3"/>
          <a:stretch>
            <a:fillRect/>
          </a:stretch>
        </p:blipFill>
        <p:spPr>
          <a:xfrm>
            <a:off x="1384418" y="1060450"/>
            <a:ext cx="9596927" cy="3374817"/>
          </a:xfrm>
          <a:prstGeom prst="rect">
            <a:avLst/>
          </a:prstGeom>
        </p:spPr>
      </p:pic>
      <p:sp>
        <p:nvSpPr>
          <p:cNvPr id="57347" name="Rectangle 2">
            <a:extLst>
              <a:ext uri="{FF2B5EF4-FFF2-40B4-BE49-F238E27FC236}">
                <a16:creationId xmlns:a16="http://schemas.microsoft.com/office/drawing/2014/main" id="{3179E590-5A33-4D99-A765-06743DC1A7C6}"/>
              </a:ext>
            </a:extLst>
          </p:cNvPr>
          <p:cNvSpPr>
            <a:spLocks noGrp="1" noChangeArrowheads="1"/>
          </p:cNvSpPr>
          <p:nvPr>
            <p:ph type="title"/>
          </p:nvPr>
        </p:nvSpPr>
        <p:spPr>
          <a:xfrm>
            <a:off x="1981200" y="162096"/>
            <a:ext cx="8229600" cy="633412"/>
          </a:xfrm>
        </p:spPr>
        <p:txBody>
          <a:bodyPr/>
          <a:lstStyle/>
          <a:p>
            <a:pPr eaLnBrk="1" hangingPunct="1"/>
            <a:r>
              <a:rPr lang="en-US" altLang="en-US" sz="3600" dirty="0" err="1">
                <a:solidFill>
                  <a:srgbClr val="FFCC00"/>
                </a:solidFill>
                <a:latin typeface="Verdana" panose="020B0604030504040204" pitchFamily="34" charset="0"/>
                <a:ea typeface="Verdana" panose="020B0604030504040204" pitchFamily="34" charset="0"/>
              </a:rPr>
              <a:t>Huella</a:t>
            </a:r>
            <a:r>
              <a:rPr lang="en-US" altLang="en-US" sz="3600" dirty="0">
                <a:solidFill>
                  <a:srgbClr val="FFCC00"/>
                </a:solidFill>
                <a:latin typeface="Verdana" panose="020B0604030504040204" pitchFamily="34" charset="0"/>
                <a:ea typeface="Verdana" panose="020B0604030504040204" pitchFamily="34" charset="0"/>
              </a:rPr>
              <a:t> </a:t>
            </a:r>
            <a:r>
              <a:rPr lang="en-US" altLang="en-US" sz="3600" dirty="0" err="1">
                <a:solidFill>
                  <a:srgbClr val="FFCC00"/>
                </a:solidFill>
                <a:latin typeface="Verdana" panose="020B0604030504040204" pitchFamily="34" charset="0"/>
                <a:ea typeface="Verdana" panose="020B0604030504040204" pitchFamily="34" charset="0"/>
              </a:rPr>
              <a:t>Ecológica</a:t>
            </a:r>
            <a:endParaRPr lang="en-US" altLang="en-US" sz="3600" dirty="0">
              <a:solidFill>
                <a:srgbClr val="FFCC00"/>
              </a:solidFill>
              <a:latin typeface="Verdana" panose="020B0604030504040204" pitchFamily="34" charset="0"/>
              <a:ea typeface="Verdana" panose="020B0604030504040204" pitchFamily="34" charset="0"/>
            </a:endParaRPr>
          </a:p>
        </p:txBody>
      </p:sp>
      <p:grpSp>
        <p:nvGrpSpPr>
          <p:cNvPr id="57348" name="Group 9">
            <a:extLst>
              <a:ext uri="{FF2B5EF4-FFF2-40B4-BE49-F238E27FC236}">
                <a16:creationId xmlns:a16="http://schemas.microsoft.com/office/drawing/2014/main" id="{0CB06F6A-22A7-48EA-8076-C732A8CAA473}"/>
              </a:ext>
            </a:extLst>
          </p:cNvPr>
          <p:cNvGrpSpPr>
            <a:grpSpLocks/>
          </p:cNvGrpSpPr>
          <p:nvPr/>
        </p:nvGrpSpPr>
        <p:grpSpPr bwMode="auto">
          <a:xfrm>
            <a:off x="4573589" y="1060450"/>
            <a:ext cx="3044825" cy="4324350"/>
            <a:chOff x="0" y="0"/>
            <a:chExt cx="1918" cy="2724"/>
          </a:xfrm>
        </p:grpSpPr>
        <p:sp>
          <p:nvSpPr>
            <p:cNvPr id="57352" name="Rectangle 6">
              <a:extLst>
                <a:ext uri="{FF2B5EF4-FFF2-40B4-BE49-F238E27FC236}">
                  <a16:creationId xmlns:a16="http://schemas.microsoft.com/office/drawing/2014/main" id="{72F139B4-F3A7-4A90-B4BB-1B2E98FB6A42}"/>
                </a:ext>
              </a:extLst>
            </p:cNvPr>
            <p:cNvSpPr>
              <a:spLocks noChangeArrowheads="1"/>
            </p:cNvSpPr>
            <p:nvPr/>
          </p:nvSpPr>
          <p:spPr bwMode="auto">
            <a:xfrm>
              <a:off x="0" y="0"/>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endParaRPr lang="en-US" altLang="en-US"/>
            </a:p>
          </p:txBody>
        </p:sp>
        <p:sp>
          <p:nvSpPr>
            <p:cNvPr id="57353" name="Rectangle 7">
              <a:extLst>
                <a:ext uri="{FF2B5EF4-FFF2-40B4-BE49-F238E27FC236}">
                  <a16:creationId xmlns:a16="http://schemas.microsoft.com/office/drawing/2014/main" id="{84CDAB01-513C-4D9C-9EA8-FA3AE491FC33}"/>
                </a:ext>
              </a:extLst>
            </p:cNvPr>
            <p:cNvSpPr>
              <a:spLocks noChangeArrowheads="1"/>
            </p:cNvSpPr>
            <p:nvPr/>
          </p:nvSpPr>
          <p:spPr bwMode="auto">
            <a:xfrm>
              <a:off x="0" y="0"/>
              <a:ext cx="1918" cy="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a:t>  </a:t>
              </a:r>
              <a:r>
                <a:rPr lang="en-US" altLang="en-US" sz="25700"/>
                <a:t> </a:t>
              </a:r>
              <a:r>
                <a:rPr lang="en-US" altLang="en-US"/>
                <a:t>                               </a:t>
              </a:r>
            </a:p>
            <a:p>
              <a:pPr eaLnBrk="1" hangingPunct="1">
                <a:buClr>
                  <a:srgbClr val="000000"/>
                </a:buClr>
                <a:buSzPct val="100000"/>
                <a:buFont typeface="Times New Roman" panose="02020603050405020304" pitchFamily="18" charset="0"/>
                <a:buNone/>
              </a:pPr>
              <a:endParaRPr lang="en-US" altLang="en-US"/>
            </a:p>
          </p:txBody>
        </p:sp>
      </p:grpSp>
      <p:sp>
        <p:nvSpPr>
          <p:cNvPr id="57349" name="13 CuadroTexto">
            <a:extLst>
              <a:ext uri="{FF2B5EF4-FFF2-40B4-BE49-F238E27FC236}">
                <a16:creationId xmlns:a16="http://schemas.microsoft.com/office/drawing/2014/main" id="{F2CCBC42-5623-421A-9B58-E3BE216A9A0C}"/>
              </a:ext>
            </a:extLst>
          </p:cNvPr>
          <p:cNvSpPr txBox="1">
            <a:spLocks noChangeArrowheads="1"/>
          </p:cNvSpPr>
          <p:nvPr/>
        </p:nvSpPr>
        <p:spPr bwMode="auto">
          <a:xfrm>
            <a:off x="1904169" y="1225622"/>
            <a:ext cx="8383661" cy="311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000"/>
              </a:lnSpc>
              <a:buClr>
                <a:srgbClr val="000000"/>
              </a:buClr>
              <a:buSzPct val="100000"/>
            </a:pPr>
            <a:r>
              <a:rPr lang="es-AR" altLang="en-US" sz="2200" dirty="0">
                <a:latin typeface="Verdana" panose="020B0604030504040204" pitchFamily="34" charset="0"/>
              </a:rPr>
              <a:t>La Biocapacidad del planeta por cada habitante, desde un punto de vista global, se estimó en </a:t>
            </a:r>
            <a:r>
              <a:rPr lang="es-AR" altLang="en-US" sz="2200" b="1" dirty="0">
                <a:latin typeface="Verdana" panose="020B0604030504040204" pitchFamily="34" charset="0"/>
              </a:rPr>
              <a:t>1,8 ha/hab</a:t>
            </a:r>
            <a:r>
              <a:rPr lang="es-AR" altLang="en-US" sz="2200" dirty="0">
                <a:latin typeface="Verdana" panose="020B0604030504040204" pitchFamily="34" charset="0"/>
              </a:rPr>
              <a:t>. </a:t>
            </a:r>
          </a:p>
          <a:p>
            <a:pPr algn="ctr">
              <a:lnSpc>
                <a:spcPts val="4000"/>
              </a:lnSpc>
              <a:buClr>
                <a:srgbClr val="000000"/>
              </a:buClr>
              <a:buSzPct val="100000"/>
            </a:pPr>
            <a:r>
              <a:rPr lang="es-AR" altLang="en-US" sz="2400" dirty="0">
                <a:latin typeface="Verdana" panose="020B0604030504040204" pitchFamily="34" charset="0"/>
              </a:rPr>
              <a:t>El consumo medio por habitante y por año fue de </a:t>
            </a:r>
            <a:r>
              <a:rPr lang="es-AR" altLang="en-US" sz="2400" b="1" dirty="0">
                <a:latin typeface="Verdana" panose="020B0604030504040204" pitchFamily="34" charset="0"/>
              </a:rPr>
              <a:t>2,7 hectáreas ya en el año 2005.</a:t>
            </a:r>
          </a:p>
          <a:p>
            <a:pPr algn="ctr">
              <a:lnSpc>
                <a:spcPts val="4000"/>
              </a:lnSpc>
              <a:buClr>
                <a:srgbClr val="000000"/>
              </a:buClr>
              <a:buSzPct val="100000"/>
            </a:pPr>
            <a:r>
              <a:rPr lang="es-AR" altLang="en-US" sz="2400" dirty="0">
                <a:latin typeface="Verdana" panose="020B0604030504040204" pitchFamily="34" charset="0"/>
              </a:rPr>
              <a:t>(Global </a:t>
            </a:r>
            <a:r>
              <a:rPr lang="es-AR" altLang="en-US" sz="2400" dirty="0" err="1">
                <a:latin typeface="Verdana" panose="020B0604030504040204" pitchFamily="34" charset="0"/>
              </a:rPr>
              <a:t>Footprint</a:t>
            </a:r>
            <a:r>
              <a:rPr lang="es-AR" altLang="en-US" sz="2400" dirty="0">
                <a:latin typeface="Verdana" panose="020B0604030504040204" pitchFamily="34" charset="0"/>
              </a:rPr>
              <a:t> Network, 2006)</a:t>
            </a:r>
            <a:endParaRPr lang="es-AR" altLang="en-US" sz="2600" dirty="0">
              <a:latin typeface="Verdana" panose="020B0604030504040204" pitchFamily="34" charset="0"/>
              <a:ea typeface="Verdana" panose="020B0604030504040204" pitchFamily="34" charset="0"/>
            </a:endParaRPr>
          </a:p>
          <a:p>
            <a:pPr algn="ctr">
              <a:lnSpc>
                <a:spcPts val="4000"/>
              </a:lnSpc>
              <a:buClr>
                <a:srgbClr val="000000"/>
              </a:buClr>
              <a:buSzPct val="100000"/>
            </a:pPr>
            <a:r>
              <a:rPr lang="es-AR" altLang="en-US" sz="2600" dirty="0">
                <a:latin typeface="Verdana" panose="020B0604030504040204" pitchFamily="34" charset="0"/>
                <a:ea typeface="Verdana" panose="020B0604030504040204" pitchFamily="34" charset="0"/>
              </a:rPr>
              <a:t> </a:t>
            </a:r>
          </a:p>
        </p:txBody>
      </p:sp>
      <p:pic>
        <p:nvPicPr>
          <p:cNvPr id="57350" name="Picture 15">
            <a:extLst>
              <a:ext uri="{FF2B5EF4-FFF2-40B4-BE49-F238E27FC236}">
                <a16:creationId xmlns:a16="http://schemas.microsoft.com/office/drawing/2014/main" id="{339A5079-546B-40C8-BAB7-6E692C966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648201"/>
            <a:ext cx="2914650" cy="1571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1" name="Picture 16">
            <a:extLst>
              <a:ext uri="{FF2B5EF4-FFF2-40B4-BE49-F238E27FC236}">
                <a16:creationId xmlns:a16="http://schemas.microsoft.com/office/drawing/2014/main" id="{C17730AF-2E8D-4FC6-A878-135530C5D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657725"/>
            <a:ext cx="2914650" cy="1562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F5975-CF8C-499D-B62C-5776A8DC7EA0}"/>
              </a:ext>
            </a:extLst>
          </p:cNvPr>
          <p:cNvPicPr>
            <a:picLocks noChangeAspect="1"/>
          </p:cNvPicPr>
          <p:nvPr/>
        </p:nvPicPr>
        <p:blipFill>
          <a:blip r:embed="rId3"/>
          <a:stretch>
            <a:fillRect/>
          </a:stretch>
        </p:blipFill>
        <p:spPr>
          <a:xfrm>
            <a:off x="1610318" y="1153783"/>
            <a:ext cx="8971364" cy="3814098"/>
          </a:xfrm>
          <a:prstGeom prst="rect">
            <a:avLst/>
          </a:prstGeom>
        </p:spPr>
      </p:pic>
      <p:sp>
        <p:nvSpPr>
          <p:cNvPr id="58371" name="Rectangle 2">
            <a:extLst>
              <a:ext uri="{FF2B5EF4-FFF2-40B4-BE49-F238E27FC236}">
                <a16:creationId xmlns:a16="http://schemas.microsoft.com/office/drawing/2014/main" id="{6F6DBB10-B3BF-4E20-B95C-8C7CC1DCD954}"/>
              </a:ext>
            </a:extLst>
          </p:cNvPr>
          <p:cNvSpPr>
            <a:spLocks noGrp="1" noChangeArrowheads="1"/>
          </p:cNvSpPr>
          <p:nvPr>
            <p:ph type="title"/>
          </p:nvPr>
        </p:nvSpPr>
        <p:spPr>
          <a:xfrm>
            <a:off x="1981200" y="274638"/>
            <a:ext cx="8229600" cy="633412"/>
          </a:xfrm>
        </p:spPr>
        <p:txBody>
          <a:bodyPr/>
          <a:lstStyle/>
          <a:p>
            <a:pPr eaLnBrk="1" hangingPunct="1"/>
            <a:r>
              <a:rPr lang="en-US" altLang="en-US" sz="3600" dirty="0" err="1">
                <a:solidFill>
                  <a:srgbClr val="FFCC00"/>
                </a:solidFill>
                <a:latin typeface="Verdana" panose="020B0604030504040204" pitchFamily="34" charset="0"/>
                <a:ea typeface="Verdana" panose="020B0604030504040204" pitchFamily="34" charset="0"/>
              </a:rPr>
              <a:t>Huella</a:t>
            </a:r>
            <a:r>
              <a:rPr lang="en-US" altLang="en-US" sz="3600" dirty="0">
                <a:solidFill>
                  <a:srgbClr val="FFCC00"/>
                </a:solidFill>
                <a:latin typeface="Verdana" panose="020B0604030504040204" pitchFamily="34" charset="0"/>
                <a:ea typeface="Verdana" panose="020B0604030504040204" pitchFamily="34" charset="0"/>
              </a:rPr>
              <a:t> </a:t>
            </a:r>
            <a:r>
              <a:rPr lang="en-US" altLang="en-US" sz="3600" dirty="0" err="1">
                <a:solidFill>
                  <a:srgbClr val="FFCC00"/>
                </a:solidFill>
                <a:latin typeface="Verdana" panose="020B0604030504040204" pitchFamily="34" charset="0"/>
                <a:ea typeface="Verdana" panose="020B0604030504040204" pitchFamily="34" charset="0"/>
              </a:rPr>
              <a:t>Ecológica</a:t>
            </a:r>
            <a:endParaRPr lang="en-US" altLang="en-US" sz="3600" dirty="0">
              <a:solidFill>
                <a:srgbClr val="FFCC00"/>
              </a:solidFill>
              <a:latin typeface="Verdana" panose="020B0604030504040204" pitchFamily="34" charset="0"/>
              <a:ea typeface="Verdana" panose="020B0604030504040204" pitchFamily="34" charset="0"/>
            </a:endParaRPr>
          </a:p>
        </p:txBody>
      </p:sp>
      <p:grpSp>
        <p:nvGrpSpPr>
          <p:cNvPr id="58372" name="Group 9">
            <a:extLst>
              <a:ext uri="{FF2B5EF4-FFF2-40B4-BE49-F238E27FC236}">
                <a16:creationId xmlns:a16="http://schemas.microsoft.com/office/drawing/2014/main" id="{80BA137D-1A70-4A38-8E59-C79CD9CDAEE0}"/>
              </a:ext>
            </a:extLst>
          </p:cNvPr>
          <p:cNvGrpSpPr>
            <a:grpSpLocks/>
          </p:cNvGrpSpPr>
          <p:nvPr/>
        </p:nvGrpSpPr>
        <p:grpSpPr bwMode="auto">
          <a:xfrm>
            <a:off x="4573589" y="1060450"/>
            <a:ext cx="3044825" cy="4324350"/>
            <a:chOff x="0" y="0"/>
            <a:chExt cx="1918" cy="2724"/>
          </a:xfrm>
        </p:grpSpPr>
        <p:sp>
          <p:nvSpPr>
            <p:cNvPr id="58374" name="Rectangle 6">
              <a:extLst>
                <a:ext uri="{FF2B5EF4-FFF2-40B4-BE49-F238E27FC236}">
                  <a16:creationId xmlns:a16="http://schemas.microsoft.com/office/drawing/2014/main" id="{C4EE75D3-6EC7-4D6F-A8F4-D25DFF58D5C6}"/>
                </a:ext>
              </a:extLst>
            </p:cNvPr>
            <p:cNvSpPr>
              <a:spLocks noChangeArrowheads="1"/>
            </p:cNvSpPr>
            <p:nvPr/>
          </p:nvSpPr>
          <p:spPr bwMode="auto">
            <a:xfrm>
              <a:off x="0" y="0"/>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endParaRPr lang="en-US" altLang="en-US"/>
            </a:p>
          </p:txBody>
        </p:sp>
        <p:sp>
          <p:nvSpPr>
            <p:cNvPr id="58375" name="Rectangle 7">
              <a:extLst>
                <a:ext uri="{FF2B5EF4-FFF2-40B4-BE49-F238E27FC236}">
                  <a16:creationId xmlns:a16="http://schemas.microsoft.com/office/drawing/2014/main" id="{F4EBFEA9-9E30-4DD8-B366-CEF22B2A7A0D}"/>
                </a:ext>
              </a:extLst>
            </p:cNvPr>
            <p:cNvSpPr>
              <a:spLocks noChangeArrowheads="1"/>
            </p:cNvSpPr>
            <p:nvPr/>
          </p:nvSpPr>
          <p:spPr bwMode="auto">
            <a:xfrm>
              <a:off x="0" y="0"/>
              <a:ext cx="1918" cy="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a:t>  </a:t>
              </a:r>
              <a:r>
                <a:rPr lang="en-US" altLang="en-US" sz="25700"/>
                <a:t> </a:t>
              </a:r>
              <a:r>
                <a:rPr lang="en-US" altLang="en-US"/>
                <a:t>                               </a:t>
              </a:r>
            </a:p>
            <a:p>
              <a:pPr eaLnBrk="1" hangingPunct="1">
                <a:buClr>
                  <a:srgbClr val="000000"/>
                </a:buClr>
                <a:buSzPct val="100000"/>
                <a:buFont typeface="Times New Roman" panose="02020603050405020304" pitchFamily="18" charset="0"/>
                <a:buNone/>
              </a:pPr>
              <a:endParaRPr lang="en-US" altLang="en-US"/>
            </a:p>
          </p:txBody>
        </p:sp>
      </p:grpSp>
      <p:sp>
        <p:nvSpPr>
          <p:cNvPr id="58373" name="13 CuadroTexto">
            <a:extLst>
              <a:ext uri="{FF2B5EF4-FFF2-40B4-BE49-F238E27FC236}">
                <a16:creationId xmlns:a16="http://schemas.microsoft.com/office/drawing/2014/main" id="{A1A8C50C-6F62-4677-99DC-C9C19FEF8DBE}"/>
              </a:ext>
            </a:extLst>
          </p:cNvPr>
          <p:cNvSpPr txBox="1">
            <a:spLocks noChangeArrowheads="1"/>
          </p:cNvSpPr>
          <p:nvPr/>
        </p:nvSpPr>
        <p:spPr bwMode="auto">
          <a:xfrm>
            <a:off x="1524000" y="1000628"/>
            <a:ext cx="9144000" cy="45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200000"/>
              </a:lnSpc>
              <a:buClr>
                <a:srgbClr val="000000"/>
              </a:buClr>
              <a:buSzPct val="100000"/>
              <a:buFont typeface="Times New Roman" panose="02020603050405020304" pitchFamily="18" charset="0"/>
              <a:buNone/>
            </a:pPr>
            <a:r>
              <a:rPr lang="es-AR" altLang="en-US" sz="2600" dirty="0">
                <a:solidFill>
                  <a:srgbClr val="FFFFFF"/>
                </a:solidFill>
                <a:latin typeface="Verdana" panose="020B0604030504040204" pitchFamily="34" charset="0"/>
                <a:ea typeface="Verdana" panose="020B0604030504040204" pitchFamily="34" charset="0"/>
              </a:rPr>
              <a:t>Por lo que, a nivel global </a:t>
            </a:r>
            <a:endParaRPr lang="es-AR" altLang="en-US" sz="2600" i="1" dirty="0">
              <a:solidFill>
                <a:srgbClr val="FFFF00"/>
              </a:solidFill>
            </a:endParaRPr>
          </a:p>
          <a:p>
            <a:pPr algn="ctr" eaLnBrk="1" hangingPunct="1">
              <a:lnSpc>
                <a:spcPct val="200000"/>
              </a:lnSpc>
              <a:buClr>
                <a:srgbClr val="000000"/>
              </a:buClr>
              <a:buSzPct val="100000"/>
              <a:buFont typeface="Times New Roman" panose="02020603050405020304" pitchFamily="18" charset="0"/>
              <a:buNone/>
            </a:pPr>
            <a:r>
              <a:rPr lang="es-AR" altLang="en-US" sz="2400" b="1" i="1" dirty="0">
                <a:latin typeface="Comic Sans MS" panose="030F0702030302020204" pitchFamily="66" charset="0"/>
              </a:rPr>
              <a:t>ESTAMOS CONSUMIENDO MÁS RECURSOS Y GENERANDO MÁS RESIDUOS Y MÁS IMPACTOS DE LOS RECURSOS QUE EL PLANETA PUEDE GENERAR E IMPACTOS QUE PUEDE ADMITIR.</a:t>
            </a:r>
            <a:endParaRPr lang="es-AR" altLang="en-US" sz="2400" b="1" dirty="0">
              <a:latin typeface="Comic Sans MS" panose="030F0702030302020204" pitchFamily="66" charset="0"/>
            </a:endParaRPr>
          </a:p>
          <a:p>
            <a:pPr algn="ctr" eaLnBrk="1" hangingPunct="1">
              <a:lnSpc>
                <a:spcPct val="200000"/>
              </a:lnSpc>
              <a:buClr>
                <a:srgbClr val="000000"/>
              </a:buClr>
              <a:buSzPct val="100000"/>
              <a:buFont typeface="Times New Roman" panose="02020603050405020304" pitchFamily="18" charset="0"/>
              <a:buNone/>
            </a:pPr>
            <a:endParaRPr lang="es-AR" altLang="en-US" sz="2600" dirty="0"/>
          </a:p>
        </p:txBody>
      </p:sp>
      <p:pic>
        <p:nvPicPr>
          <p:cNvPr id="16386" name="Picture 2" descr="Resultado de imagen de huella ecologica">
            <a:extLst>
              <a:ext uri="{FF2B5EF4-FFF2-40B4-BE49-F238E27FC236}">
                <a16:creationId xmlns:a16="http://schemas.microsoft.com/office/drawing/2014/main" id="{811840B8-58ED-48F2-A1F8-88DE84FB4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029" y="4403263"/>
            <a:ext cx="2489331" cy="23386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5B4EB8B-DFA4-4CB3-99D7-EF9480862D6F}"/>
              </a:ext>
            </a:extLst>
          </p:cNvPr>
          <p:cNvPicPr>
            <a:picLocks noChangeAspect="1"/>
          </p:cNvPicPr>
          <p:nvPr/>
        </p:nvPicPr>
        <p:blipFill>
          <a:blip r:embed="rId5"/>
          <a:stretch>
            <a:fillRect/>
          </a:stretch>
        </p:blipFill>
        <p:spPr>
          <a:xfrm>
            <a:off x="989972" y="4403262"/>
            <a:ext cx="1814002" cy="2215873"/>
          </a:xfrm>
          <a:prstGeom prst="rect">
            <a:avLst/>
          </a:prstGeom>
        </p:spPr>
      </p:pic>
    </p:spTree>
    <p:custDataLst>
      <p:tags r:id="rId1"/>
    </p:custData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626</TotalTime>
  <Words>4551</Words>
  <Application>Microsoft Office PowerPoint</Application>
  <PresentationFormat>Widescreen</PresentationFormat>
  <Paragraphs>454</Paragraphs>
  <Slides>68</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Calibri</vt:lpstr>
      <vt:lpstr>Calibri Light</vt:lpstr>
      <vt:lpstr>Cambria Math</vt:lpstr>
      <vt:lpstr>Comic Sans MS</vt:lpstr>
      <vt:lpstr>Times New Roman</vt:lpstr>
      <vt:lpstr>Verdana</vt:lpstr>
      <vt:lpstr>Wingdings</vt:lpstr>
      <vt:lpstr>Retrospección</vt:lpstr>
      <vt:lpstr>INDICADORES DE DESARROLLO</vt:lpstr>
      <vt:lpstr>PowerPoint Presentation</vt:lpstr>
      <vt:lpstr>PowerPoint Presentation</vt:lpstr>
      <vt:lpstr>PowerPoint Presentation</vt:lpstr>
      <vt:lpstr>PowerPoint Presentation</vt:lpstr>
      <vt:lpstr>Huella Ecológica</vt:lpstr>
      <vt:lpstr>Huella Ecológica</vt:lpstr>
      <vt:lpstr>Huella Ecológica</vt:lpstr>
      <vt:lpstr>Huella Ecológica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Tipos de indicadores ambientales</vt:lpstr>
      <vt:lpstr>DESARROLLO SOSTENIBLE   INDICADORES AMBIENTALES</vt:lpstr>
      <vt:lpstr>Indicadores del Desarrollo Sostenible (IDS)</vt:lpstr>
      <vt:lpstr>Alcance de los Indicadores del Desarrollo Sostenible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Teresa Reyna</dc:creator>
  <cp:lastModifiedBy>Teresa Reyna</cp:lastModifiedBy>
  <cp:revision>12</cp:revision>
  <dcterms:created xsi:type="dcterms:W3CDTF">2021-03-11T21:45:01Z</dcterms:created>
  <dcterms:modified xsi:type="dcterms:W3CDTF">2022-03-28T17:43:12Z</dcterms:modified>
</cp:coreProperties>
</file>