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02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5" r:id="rId9"/>
    <p:sldId id="266" r:id="rId10"/>
    <p:sldId id="267" r:id="rId11"/>
    <p:sldId id="263" r:id="rId12"/>
    <p:sldId id="264" r:id="rId13"/>
    <p:sldId id="268" r:id="rId14"/>
    <p:sldId id="269" r:id="rId15"/>
    <p:sldId id="276" r:id="rId16"/>
    <p:sldId id="272" r:id="rId17"/>
    <p:sldId id="273" r:id="rId18"/>
    <p:sldId id="271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9/2/2020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42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9/2/2020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511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9/2/2020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781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9/2/2020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478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9/2/2020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576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9/2/2020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990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9/2/2020</a:t>
            </a:fld>
            <a:endParaRPr lang="en-U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091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9/2/2020</a:t>
            </a:fld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413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9/2/2020</a:t>
            </a:fld>
            <a:endParaRPr lang="en-U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573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9/2/2020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353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9/2/2020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541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9/2/2020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02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4932218"/>
            <a:ext cx="12192000" cy="192578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90255" y="290946"/>
            <a:ext cx="8950036" cy="1607127"/>
          </a:xfrm>
        </p:spPr>
        <p:txBody>
          <a:bodyPr>
            <a:normAutofit/>
          </a:bodyPr>
          <a:lstStyle/>
          <a:p>
            <a:r>
              <a:rPr lang="es-AR" sz="5400" dirty="0" smtClean="0">
                <a:solidFill>
                  <a:srgbClr val="C00000"/>
                </a:solidFill>
                <a:latin typeface="Alegreya Sans ExtraBold" panose="00000900000000000000" pitchFamily="2" charset="0"/>
              </a:rPr>
              <a:t>Higiene y Seguridad</a:t>
            </a:r>
            <a:endParaRPr lang="es-AR" sz="5400" dirty="0">
              <a:solidFill>
                <a:srgbClr val="C00000"/>
              </a:solidFill>
              <a:latin typeface="Alegreya Sans ExtraBold" panose="00000900000000000000" pitchFamily="2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84074" y="5168878"/>
            <a:ext cx="3568035" cy="1452462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es-AR" sz="2000" b="1" u="sng" dirty="0">
                <a:solidFill>
                  <a:schemeClr val="bg1"/>
                </a:solidFill>
                <a:latin typeface="Alegreya Sans" panose="00000500000000000000" pitchFamily="2" charset="0"/>
              </a:rPr>
              <a:t>Profesores:</a:t>
            </a:r>
          </a:p>
          <a:p>
            <a:pPr algn="l">
              <a:spcBef>
                <a:spcPts val="0"/>
              </a:spcBef>
            </a:pPr>
            <a:r>
              <a:rPr lang="es-AR" sz="2000" b="1" dirty="0">
                <a:solidFill>
                  <a:schemeClr val="bg1"/>
                </a:solidFill>
                <a:latin typeface="Alegreya Sans" panose="00000500000000000000" pitchFamily="2" charset="0"/>
              </a:rPr>
              <a:t>-Ing. </a:t>
            </a:r>
            <a:r>
              <a:rPr lang="es-AR" sz="2000" b="1" dirty="0" err="1">
                <a:solidFill>
                  <a:schemeClr val="bg1"/>
                </a:solidFill>
                <a:latin typeface="Alegreya Sans" panose="00000500000000000000" pitchFamily="2" charset="0"/>
              </a:rPr>
              <a:t>Sanchez</a:t>
            </a:r>
            <a:r>
              <a:rPr lang="es-AR" sz="2000" b="1" dirty="0">
                <a:solidFill>
                  <a:schemeClr val="bg1"/>
                </a:solidFill>
                <a:latin typeface="Alegreya Sans" panose="00000500000000000000" pitchFamily="2" charset="0"/>
              </a:rPr>
              <a:t> Juan Daniel</a:t>
            </a:r>
          </a:p>
          <a:p>
            <a:pPr algn="l">
              <a:spcBef>
                <a:spcPts val="0"/>
              </a:spcBef>
            </a:pPr>
            <a:r>
              <a:rPr lang="es-AR" sz="2000" b="1" dirty="0">
                <a:solidFill>
                  <a:schemeClr val="bg1"/>
                </a:solidFill>
                <a:latin typeface="Alegreya Sans" panose="00000500000000000000" pitchFamily="2" charset="0"/>
              </a:rPr>
              <a:t>-Ing. </a:t>
            </a:r>
            <a:r>
              <a:rPr lang="es-AR" sz="2000" b="1" dirty="0" err="1">
                <a:solidFill>
                  <a:schemeClr val="bg1"/>
                </a:solidFill>
                <a:latin typeface="Alegreya Sans" panose="00000500000000000000" pitchFamily="2" charset="0"/>
              </a:rPr>
              <a:t>Gonzalez</a:t>
            </a:r>
            <a:r>
              <a:rPr lang="es-AR" sz="2000" b="1" dirty="0">
                <a:solidFill>
                  <a:schemeClr val="bg1"/>
                </a:solidFill>
                <a:latin typeface="Alegreya Sans" panose="00000500000000000000" pitchFamily="2" charset="0"/>
              </a:rPr>
              <a:t> </a:t>
            </a:r>
            <a:r>
              <a:rPr lang="es-AR" sz="2000" b="1" dirty="0" err="1">
                <a:solidFill>
                  <a:schemeClr val="bg1"/>
                </a:solidFill>
                <a:latin typeface="Alegreya Sans" panose="00000500000000000000" pitchFamily="2" charset="0"/>
              </a:rPr>
              <a:t>Sueyro</a:t>
            </a:r>
            <a:endParaRPr lang="es-AR" sz="2000" b="1" dirty="0">
              <a:solidFill>
                <a:schemeClr val="bg1"/>
              </a:solidFill>
              <a:latin typeface="Alegreya Sans" panose="00000500000000000000" pitchFamily="2" charset="0"/>
            </a:endParaRPr>
          </a:p>
          <a:p>
            <a:pPr algn="l">
              <a:spcBef>
                <a:spcPts val="0"/>
              </a:spcBef>
            </a:pPr>
            <a:r>
              <a:rPr lang="es-AR" sz="2000" b="1" dirty="0">
                <a:solidFill>
                  <a:schemeClr val="bg1"/>
                </a:solidFill>
                <a:latin typeface="Alegreya Sans" panose="00000500000000000000" pitchFamily="2" charset="0"/>
              </a:rPr>
              <a:t>-Ing. </a:t>
            </a:r>
            <a:r>
              <a:rPr lang="es-AR" sz="2000" b="1" dirty="0" err="1">
                <a:solidFill>
                  <a:schemeClr val="bg1"/>
                </a:solidFill>
                <a:latin typeface="Alegreya Sans" panose="00000500000000000000" pitchFamily="2" charset="0"/>
              </a:rPr>
              <a:t>Baruzzi</a:t>
            </a:r>
            <a:r>
              <a:rPr lang="es-AR" sz="2000" b="1" dirty="0">
                <a:solidFill>
                  <a:schemeClr val="bg1"/>
                </a:solidFill>
                <a:latin typeface="Alegreya Sans" panose="00000500000000000000" pitchFamily="2" charset="0"/>
              </a:rPr>
              <a:t> Federico</a:t>
            </a:r>
            <a:endParaRPr lang="es-AR" sz="2000" b="1" dirty="0">
              <a:solidFill>
                <a:schemeClr val="bg1"/>
              </a:solidFill>
              <a:latin typeface="Alegreya Sans" panose="00000500000000000000" pitchFamily="2" charset="0"/>
            </a:endParaRP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7321637" y="5168878"/>
            <a:ext cx="4149926" cy="1452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AR" sz="2000" b="1" u="sng" dirty="0" smtClean="0">
                <a:solidFill>
                  <a:schemeClr val="bg1"/>
                </a:solidFill>
                <a:latin typeface="Alegreya Sans" panose="00000500000000000000" pitchFamily="2" charset="0"/>
              </a:rPr>
              <a:t>Grupo 21:</a:t>
            </a:r>
          </a:p>
          <a:p>
            <a:pPr algn="l">
              <a:spcBef>
                <a:spcPts val="0"/>
              </a:spcBef>
            </a:pPr>
            <a:r>
              <a:rPr lang="es-AR" sz="2000" b="1" dirty="0" smtClean="0">
                <a:solidFill>
                  <a:schemeClr val="bg1"/>
                </a:solidFill>
                <a:latin typeface="Alegreya Sans" panose="00000500000000000000" pitchFamily="2" charset="0"/>
              </a:rPr>
              <a:t>-Moreno </a:t>
            </a:r>
            <a:r>
              <a:rPr lang="es-AR" sz="2000" b="1" dirty="0">
                <a:solidFill>
                  <a:schemeClr val="bg1"/>
                </a:solidFill>
                <a:latin typeface="Alegreya Sans" panose="00000500000000000000" pitchFamily="2" charset="0"/>
              </a:rPr>
              <a:t>Leonardo, Javier</a:t>
            </a:r>
            <a:endParaRPr lang="es-AR" sz="2000" dirty="0">
              <a:solidFill>
                <a:schemeClr val="bg1"/>
              </a:solidFill>
              <a:latin typeface="Alegreya Sans" panose="00000500000000000000" pitchFamily="2" charset="0"/>
            </a:endParaRPr>
          </a:p>
          <a:p>
            <a:pPr algn="l">
              <a:spcBef>
                <a:spcPts val="0"/>
              </a:spcBef>
            </a:pPr>
            <a:r>
              <a:rPr lang="es-AR" sz="2000" b="1" dirty="0" smtClean="0">
                <a:solidFill>
                  <a:schemeClr val="bg1"/>
                </a:solidFill>
                <a:latin typeface="Alegreya Sans" panose="00000500000000000000" pitchFamily="2" charset="0"/>
              </a:rPr>
              <a:t>-</a:t>
            </a:r>
            <a:r>
              <a:rPr lang="es-AR" sz="2000" b="1" dirty="0" err="1" smtClean="0">
                <a:solidFill>
                  <a:schemeClr val="bg1"/>
                </a:solidFill>
                <a:latin typeface="Alegreya Sans" panose="00000500000000000000" pitchFamily="2" charset="0"/>
              </a:rPr>
              <a:t>Pastorelli</a:t>
            </a:r>
            <a:r>
              <a:rPr lang="es-AR" sz="2000" b="1" dirty="0">
                <a:solidFill>
                  <a:schemeClr val="bg1"/>
                </a:solidFill>
                <a:latin typeface="Alegreya Sans" panose="00000500000000000000" pitchFamily="2" charset="0"/>
              </a:rPr>
              <a:t>, Enzo</a:t>
            </a:r>
            <a:endParaRPr lang="es-AR" sz="2000" dirty="0">
              <a:solidFill>
                <a:schemeClr val="bg1"/>
              </a:solidFill>
              <a:latin typeface="Alegreya Sans" panose="00000500000000000000" pitchFamily="2" charset="0"/>
            </a:endParaRPr>
          </a:p>
          <a:p>
            <a:pPr algn="l">
              <a:spcBef>
                <a:spcPts val="0"/>
              </a:spcBef>
            </a:pPr>
            <a:r>
              <a:rPr lang="es-AR" sz="2000" b="1" dirty="0" smtClean="0">
                <a:solidFill>
                  <a:schemeClr val="bg1"/>
                </a:solidFill>
                <a:latin typeface="Alegreya Sans" panose="00000500000000000000" pitchFamily="2" charset="0"/>
              </a:rPr>
              <a:t>-</a:t>
            </a:r>
            <a:r>
              <a:rPr lang="es-AR" sz="2000" b="1" dirty="0" err="1" smtClean="0">
                <a:solidFill>
                  <a:schemeClr val="bg1"/>
                </a:solidFill>
                <a:latin typeface="Alegreya Sans" panose="00000500000000000000" pitchFamily="2" charset="0"/>
              </a:rPr>
              <a:t>Resolani</a:t>
            </a:r>
            <a:r>
              <a:rPr lang="es-AR" sz="2000" b="1" dirty="0" smtClean="0">
                <a:solidFill>
                  <a:schemeClr val="bg1"/>
                </a:solidFill>
                <a:latin typeface="Alegreya Sans" panose="00000500000000000000" pitchFamily="2" charset="0"/>
              </a:rPr>
              <a:t> </a:t>
            </a:r>
            <a:r>
              <a:rPr lang="es-AR" sz="2000" b="1" dirty="0">
                <a:solidFill>
                  <a:schemeClr val="bg1"/>
                </a:solidFill>
                <a:latin typeface="Alegreya Sans" panose="00000500000000000000" pitchFamily="2" charset="0"/>
              </a:rPr>
              <a:t>Montero, Facundo Ezequiel</a:t>
            </a:r>
            <a:endParaRPr lang="es-AR" sz="2000" dirty="0">
              <a:solidFill>
                <a:schemeClr val="bg1"/>
              </a:solidFill>
              <a:latin typeface="Alegreya Sans" panose="00000500000000000000" pitchFamily="2" charset="0"/>
            </a:endParaRPr>
          </a:p>
          <a:p>
            <a:pPr algn="l">
              <a:spcBef>
                <a:spcPts val="0"/>
              </a:spcBef>
            </a:pPr>
            <a:r>
              <a:rPr lang="es-AR" sz="2000" b="1" dirty="0" smtClean="0">
                <a:solidFill>
                  <a:schemeClr val="bg1"/>
                </a:solidFill>
                <a:latin typeface="Alegreya Sans" panose="00000500000000000000" pitchFamily="2" charset="0"/>
              </a:rPr>
              <a:t>-</a:t>
            </a:r>
            <a:r>
              <a:rPr lang="es-AR" sz="2000" b="1" dirty="0" err="1" smtClean="0">
                <a:solidFill>
                  <a:schemeClr val="bg1"/>
                </a:solidFill>
                <a:latin typeface="Alegreya Sans" panose="00000500000000000000" pitchFamily="2" charset="0"/>
              </a:rPr>
              <a:t>Zablosky</a:t>
            </a:r>
            <a:r>
              <a:rPr lang="es-AR" sz="2000" b="1" dirty="0" smtClean="0">
                <a:solidFill>
                  <a:schemeClr val="bg1"/>
                </a:solidFill>
                <a:latin typeface="Alegreya Sans" panose="00000500000000000000" pitchFamily="2" charset="0"/>
              </a:rPr>
              <a:t> </a:t>
            </a:r>
            <a:r>
              <a:rPr lang="es-AR" sz="2000" b="1" dirty="0" err="1">
                <a:solidFill>
                  <a:schemeClr val="bg1"/>
                </a:solidFill>
                <a:latin typeface="Alegreya Sans" panose="00000500000000000000" pitchFamily="2" charset="0"/>
              </a:rPr>
              <a:t>Bonvecchio</a:t>
            </a:r>
            <a:r>
              <a:rPr lang="es-AR" sz="2000" b="1" dirty="0">
                <a:solidFill>
                  <a:schemeClr val="bg1"/>
                </a:solidFill>
                <a:latin typeface="Alegreya Sans" panose="00000500000000000000" pitchFamily="2" charset="0"/>
              </a:rPr>
              <a:t>, José Francisco</a:t>
            </a:r>
            <a:endParaRPr lang="es-AR" sz="2000" dirty="0">
              <a:solidFill>
                <a:schemeClr val="bg1"/>
              </a:solidFill>
              <a:effectLst/>
              <a:latin typeface="Alegreya Sans" panose="00000500000000000000" pitchFamily="2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690255" y="2244436"/>
            <a:ext cx="8950036" cy="1607127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7200" dirty="0" smtClean="0">
                <a:solidFill>
                  <a:srgbClr val="C00000"/>
                </a:solidFill>
                <a:latin typeface="Alegreya Sans ExtraBold" panose="00000900000000000000" pitchFamily="2" charset="0"/>
              </a:rPr>
              <a:t>LEGAJO TECNICO</a:t>
            </a:r>
            <a:endParaRPr lang="es-AR" sz="7200" dirty="0" smtClean="0">
              <a:solidFill>
                <a:srgbClr val="C00000"/>
              </a:solidFill>
              <a:latin typeface="Alegreya Sans ExtraBold" panose="00000900000000000000" pitchFamily="2" charset="0"/>
            </a:endParaRPr>
          </a:p>
        </p:txBody>
      </p:sp>
      <p:pic>
        <p:nvPicPr>
          <p:cNvPr id="1026" name="Picture 2" descr="https://lh6.googleusercontent.com/Pj0M_WaBKi3eQmRqTFoRTfQ4gjgV_twTxZB8svG-LTWte0aESmEEcwdSrN9D20NR8WhFL7RJ-LTZjpnQcpaLYLI5-WWgO0c9mYwqIETNLkUgYYboVuQNHjVeiBCXpY-lKQTbzat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5841" y="275358"/>
            <a:ext cx="2628900" cy="81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11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1593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3385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s-AR" sz="4800" b="1" u="sng" dirty="0" smtClean="0">
                <a:solidFill>
                  <a:srgbClr val="C00000"/>
                </a:solidFill>
                <a:latin typeface="Alegreya Sans" panose="00000500000000000000" pitchFamily="2" charset="0"/>
              </a:rPr>
              <a:t>f) </a:t>
            </a:r>
            <a:r>
              <a:rPr lang="es-AR" sz="4800" b="1" u="sng" dirty="0" smtClean="0">
                <a:solidFill>
                  <a:srgbClr val="C00000"/>
                </a:solidFill>
                <a:latin typeface="Alegreya Sans" panose="00000500000000000000" pitchFamily="2" charset="0"/>
              </a:rPr>
              <a:t>Plano o esquema del obrador y servicios auxiliares</a:t>
            </a:r>
            <a:endParaRPr lang="es-AR" sz="4800" b="1" u="sng" dirty="0" smtClean="0">
              <a:solidFill>
                <a:srgbClr val="C00000"/>
              </a:solidFill>
              <a:latin typeface="Alegreya Sans" panose="00000500000000000000" pitchFamily="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38148" y="2028814"/>
            <a:ext cx="5519307" cy="4308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sz="2400" u="sng" dirty="0" smtClean="0">
                <a:solidFill>
                  <a:schemeClr val="bg1"/>
                </a:solidFill>
                <a:latin typeface="Alegreya Sans" panose="00000500000000000000" pitchFamily="2" charset="0"/>
              </a:rPr>
              <a:t>Se deben constatar:</a:t>
            </a:r>
          </a:p>
          <a:p>
            <a:pPr marL="0" indent="0">
              <a:buNone/>
            </a:pPr>
            <a:r>
              <a:rPr lang="es-AR" sz="2400" b="1" dirty="0" smtClean="0">
                <a:solidFill>
                  <a:schemeClr val="bg1"/>
                </a:solidFill>
                <a:latin typeface="Alegreya Sans" panose="00000500000000000000" pitchFamily="2" charset="0"/>
              </a:rPr>
              <a:t>- Los planos o esquema del obrador  </a:t>
            </a:r>
          </a:p>
          <a:p>
            <a:pPr marL="0" indent="0">
              <a:buNone/>
            </a:pPr>
            <a:r>
              <a:rPr lang="es-AR" sz="2400" b="1" dirty="0" smtClean="0">
                <a:solidFill>
                  <a:schemeClr val="bg1"/>
                </a:solidFill>
                <a:latin typeface="Alegreya Sans" panose="00000500000000000000" pitchFamily="2" charset="0"/>
              </a:rPr>
              <a:t>-Los servicios  de infraestructura de la obra.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AR" sz="2400" dirty="0" smtClean="0">
                <a:solidFill>
                  <a:schemeClr val="bg1"/>
                </a:solidFill>
                <a:latin typeface="Alegreya Sans" panose="00000500000000000000" pitchFamily="2" charset="0"/>
              </a:rPr>
              <a:t>	</a:t>
            </a:r>
            <a:r>
              <a:rPr lang="es-AR" sz="2400" u="sng" dirty="0" smtClean="0">
                <a:solidFill>
                  <a:schemeClr val="bg1"/>
                </a:solidFill>
                <a:latin typeface="Alegreya Sans" panose="00000500000000000000" pitchFamily="2" charset="0"/>
              </a:rPr>
              <a:t>Ejemplo:</a:t>
            </a:r>
          </a:p>
          <a:p>
            <a:pPr lvl="3">
              <a:spcBef>
                <a:spcPts val="0"/>
              </a:spcBef>
              <a:buFontTx/>
              <a:buChar char="-"/>
            </a:pPr>
            <a:r>
              <a:rPr lang="es-AR" sz="2400" dirty="0" smtClean="0">
                <a:solidFill>
                  <a:schemeClr val="bg1"/>
                </a:solidFill>
                <a:latin typeface="Alegreya Sans" panose="00000500000000000000" pitchFamily="2" charset="0"/>
              </a:rPr>
              <a:t>Transporte del personal</a:t>
            </a:r>
          </a:p>
          <a:p>
            <a:pPr lvl="3">
              <a:spcBef>
                <a:spcPts val="0"/>
              </a:spcBef>
              <a:buFontTx/>
              <a:buChar char="-"/>
            </a:pPr>
            <a:r>
              <a:rPr lang="es-AR" sz="2400" dirty="0" smtClean="0">
                <a:solidFill>
                  <a:schemeClr val="bg1"/>
                </a:solidFill>
                <a:latin typeface="Alegreya Sans" panose="00000500000000000000" pitchFamily="2" charset="0"/>
              </a:rPr>
              <a:t>Instalaciones Sanitarias</a:t>
            </a:r>
          </a:p>
          <a:p>
            <a:pPr lvl="3">
              <a:spcBef>
                <a:spcPts val="0"/>
              </a:spcBef>
              <a:buFontTx/>
              <a:buChar char="-"/>
            </a:pPr>
            <a:r>
              <a:rPr lang="es-AR" sz="2400" dirty="0" smtClean="0">
                <a:solidFill>
                  <a:schemeClr val="bg1"/>
                </a:solidFill>
                <a:latin typeface="Alegreya Sans" panose="00000500000000000000" pitchFamily="2" charset="0"/>
              </a:rPr>
              <a:t>Comedor</a:t>
            </a:r>
          </a:p>
          <a:p>
            <a:pPr lvl="3">
              <a:spcBef>
                <a:spcPts val="0"/>
              </a:spcBef>
              <a:buFontTx/>
              <a:buChar char="-"/>
            </a:pPr>
            <a:r>
              <a:rPr lang="es-AR" sz="2400" dirty="0" smtClean="0">
                <a:solidFill>
                  <a:schemeClr val="bg1"/>
                </a:solidFill>
                <a:latin typeface="Alegreya Sans" panose="00000500000000000000" pitchFamily="2" charset="0"/>
              </a:rPr>
              <a:t>Desechos orgánicos</a:t>
            </a:r>
          </a:p>
          <a:p>
            <a:pPr lvl="3">
              <a:spcBef>
                <a:spcPts val="0"/>
              </a:spcBef>
              <a:buFontTx/>
              <a:buChar char="-"/>
            </a:pPr>
            <a:r>
              <a:rPr lang="es-AR" sz="2400" dirty="0" smtClean="0">
                <a:solidFill>
                  <a:schemeClr val="bg1"/>
                </a:solidFill>
                <a:latin typeface="Alegreya Sans" panose="00000500000000000000" pitchFamily="2" charset="0"/>
              </a:rPr>
              <a:t>Agua de Uso y de Consumo Humano</a:t>
            </a:r>
          </a:p>
          <a:p>
            <a:pPr lvl="3">
              <a:spcBef>
                <a:spcPts val="0"/>
              </a:spcBef>
              <a:buFontTx/>
              <a:buChar char="-"/>
            </a:pPr>
            <a:r>
              <a:rPr lang="es-AR" sz="2400" dirty="0" smtClean="0">
                <a:solidFill>
                  <a:schemeClr val="bg1"/>
                </a:solidFill>
                <a:latin typeface="Alegreya Sans" panose="00000500000000000000" pitchFamily="2" charset="0"/>
              </a:rPr>
              <a:t>Señalización</a:t>
            </a:r>
          </a:p>
          <a:p>
            <a:pPr lvl="3">
              <a:spcBef>
                <a:spcPts val="0"/>
              </a:spcBef>
              <a:buFontTx/>
              <a:buChar char="-"/>
            </a:pPr>
            <a:r>
              <a:rPr lang="es-AR" sz="2400" dirty="0" smtClean="0">
                <a:solidFill>
                  <a:schemeClr val="bg1"/>
                </a:solidFill>
                <a:latin typeface="Alegreya Sans" panose="00000500000000000000" pitchFamily="2" charset="0"/>
              </a:rPr>
              <a:t>Orden y Limpieza</a:t>
            </a:r>
          </a:p>
          <a:p>
            <a:pPr marL="0" indent="0">
              <a:buNone/>
            </a:pPr>
            <a:endParaRPr lang="es-AR" sz="2200" dirty="0" smtClean="0">
              <a:solidFill>
                <a:schemeClr val="bg1"/>
              </a:solidFill>
              <a:latin typeface="Alegreya Sans" panose="00000500000000000000" pitchFamily="2" charset="0"/>
            </a:endParaRPr>
          </a:p>
          <a:p>
            <a:pPr marL="0" indent="0">
              <a:buNone/>
            </a:pPr>
            <a:endParaRPr lang="es-AR" sz="2500" dirty="0" smtClean="0">
              <a:solidFill>
                <a:schemeClr val="bg1"/>
              </a:solidFill>
              <a:latin typeface="Alegreya Sans" panose="00000500000000000000" pitchFamily="2" charset="0"/>
            </a:endParaRPr>
          </a:p>
          <a:p>
            <a:pPr marL="0" indent="0">
              <a:buNone/>
            </a:pPr>
            <a:endParaRPr lang="es-AR" sz="2500" dirty="0" smtClean="0">
              <a:solidFill>
                <a:schemeClr val="bg1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267" y="2145553"/>
            <a:ext cx="6159788" cy="407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943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839" y="3335888"/>
            <a:ext cx="2569903" cy="1927427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0" y="0"/>
            <a:ext cx="12192000" cy="1593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4863" y="153256"/>
            <a:ext cx="10515600" cy="1325563"/>
          </a:xfrm>
        </p:spPr>
        <p:txBody>
          <a:bodyPr>
            <a:normAutofit/>
          </a:bodyPr>
          <a:lstStyle/>
          <a:p>
            <a:r>
              <a:rPr lang="es-AR" sz="3600" dirty="0" smtClean="0">
                <a:solidFill>
                  <a:srgbClr val="C00000"/>
                </a:solidFill>
                <a:latin typeface="Alegreya Sans" panose="00000500000000000000" pitchFamily="2" charset="0"/>
              </a:rPr>
              <a:t>Resolución SRT N° 51/97. Art.2</a:t>
            </a:r>
            <a:r>
              <a:rPr lang="es-AR" sz="4800" b="1" dirty="0" smtClean="0">
                <a:solidFill>
                  <a:srgbClr val="C00000"/>
                </a:solidFill>
                <a:latin typeface="Alegreya Sans" panose="00000500000000000000" pitchFamily="2" charset="0"/>
              </a:rPr>
              <a:t/>
            </a:r>
            <a:br>
              <a:rPr lang="es-AR" sz="4800" b="1" dirty="0" smtClean="0">
                <a:solidFill>
                  <a:srgbClr val="C00000"/>
                </a:solidFill>
                <a:latin typeface="Alegreya Sans" panose="00000500000000000000" pitchFamily="2" charset="0"/>
              </a:rPr>
            </a:br>
            <a:r>
              <a:rPr lang="es-AR" sz="4800" b="1" u="sng" dirty="0" smtClean="0">
                <a:solidFill>
                  <a:srgbClr val="C00000"/>
                </a:solidFill>
                <a:latin typeface="Alegreya Sans" panose="00000500000000000000" pitchFamily="2" charset="0"/>
              </a:rPr>
              <a:t>Confección del Programa de Seguridad</a:t>
            </a:r>
            <a:endParaRPr lang="es-AR" sz="4800" b="1" u="sng" dirty="0" smtClean="0">
              <a:solidFill>
                <a:srgbClr val="C00000"/>
              </a:solidFill>
              <a:latin typeface="Alegreya Sans" panose="00000500000000000000" pitchFamily="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37311" y="1961263"/>
            <a:ext cx="10416489" cy="10955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sz="2000" dirty="0" smtClean="0">
                <a:solidFill>
                  <a:schemeClr val="bg1"/>
                </a:solidFill>
                <a:latin typeface="Alegreya Sans" panose="00000500000000000000" pitchFamily="2" charset="0"/>
              </a:rPr>
              <a:t>“Los </a:t>
            </a:r>
            <a:r>
              <a:rPr lang="es-AR" sz="2000" dirty="0">
                <a:solidFill>
                  <a:schemeClr val="bg1"/>
                </a:solidFill>
                <a:latin typeface="Alegreya Sans" panose="00000500000000000000" pitchFamily="2" charset="0"/>
              </a:rPr>
              <a:t>empleadores de la construcción, además de la notificación dispuesta por el artículo 1º de la presente Resolución, deberán confeccionar el Programa de Seguridad que integra el Legajo </a:t>
            </a:r>
            <a:r>
              <a:rPr lang="es-AR" sz="2000" dirty="0" smtClean="0">
                <a:solidFill>
                  <a:schemeClr val="bg1"/>
                </a:solidFill>
                <a:latin typeface="Alegreya Sans" panose="00000500000000000000" pitchFamily="2" charset="0"/>
              </a:rPr>
              <a:t>Técnico, para </a:t>
            </a:r>
            <a:r>
              <a:rPr lang="es-AR" sz="2000" dirty="0">
                <a:solidFill>
                  <a:schemeClr val="bg1"/>
                </a:solidFill>
                <a:latin typeface="Alegreya Sans" panose="00000500000000000000" pitchFamily="2" charset="0"/>
              </a:rPr>
              <a:t>cada obra que </a:t>
            </a:r>
            <a:r>
              <a:rPr lang="es-AR" sz="2000" dirty="0" smtClean="0">
                <a:solidFill>
                  <a:schemeClr val="bg1"/>
                </a:solidFill>
                <a:latin typeface="Alegreya Sans" panose="00000500000000000000" pitchFamily="2" charset="0"/>
              </a:rPr>
              <a:t>inicien, </a:t>
            </a:r>
            <a:r>
              <a:rPr lang="es-AR" sz="2000" dirty="0">
                <a:solidFill>
                  <a:schemeClr val="bg1"/>
                </a:solidFill>
                <a:latin typeface="Alegreya Sans" panose="00000500000000000000" pitchFamily="2" charset="0"/>
              </a:rPr>
              <a:t>cuando las mismas tengan alguna de las siguientes características</a:t>
            </a:r>
            <a:r>
              <a:rPr lang="es-AR" sz="2000" dirty="0" smtClean="0">
                <a:solidFill>
                  <a:schemeClr val="bg1"/>
                </a:solidFill>
                <a:latin typeface="Alegreya Sans" panose="00000500000000000000" pitchFamily="2" charset="0"/>
              </a:rPr>
              <a:t>:   </a:t>
            </a:r>
          </a:p>
        </p:txBody>
      </p:sp>
      <p:sp>
        <p:nvSpPr>
          <p:cNvPr id="18" name="Marcador de contenido 2"/>
          <p:cNvSpPr txBox="1">
            <a:spLocks/>
          </p:cNvSpPr>
          <p:nvPr/>
        </p:nvSpPr>
        <p:spPr>
          <a:xfrm>
            <a:off x="317011" y="6074667"/>
            <a:ext cx="5199348" cy="6697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AR" sz="1600" b="1" dirty="0" smtClean="0">
                <a:solidFill>
                  <a:schemeClr val="bg1"/>
                </a:solidFill>
                <a:latin typeface="Alegreya Sans" panose="00000500000000000000" pitchFamily="2" charset="0"/>
              </a:rPr>
              <a:t>e) En aquellas obras que, debido a sus características, la Aseguradora del empleador lo considere pertinente. </a:t>
            </a:r>
            <a:endParaRPr lang="es-AR" sz="1600" b="1" dirty="0" smtClean="0">
              <a:solidFill>
                <a:schemeClr val="bg1"/>
              </a:solidFill>
              <a:latin typeface="Alegreya Sans" panose="00000500000000000000" pitchFamily="2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0" y="3374585"/>
            <a:ext cx="2740384" cy="189201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239" y="3335888"/>
            <a:ext cx="2623705" cy="1969224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663" y="3317097"/>
            <a:ext cx="2725567" cy="2045503"/>
          </a:xfrm>
          <a:prstGeom prst="rect">
            <a:avLst/>
          </a:prstGeom>
        </p:spPr>
      </p:pic>
      <p:sp>
        <p:nvSpPr>
          <p:cNvPr id="20" name="Marcador de contenido 2"/>
          <p:cNvSpPr txBox="1">
            <a:spLocks/>
          </p:cNvSpPr>
          <p:nvPr/>
        </p:nvSpPr>
        <p:spPr>
          <a:xfrm>
            <a:off x="8949548" y="5362600"/>
            <a:ext cx="3241746" cy="889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AR" sz="1800" dirty="0" smtClean="0">
                <a:solidFill>
                  <a:schemeClr val="bg1"/>
                </a:solidFill>
                <a:latin typeface="Alegreya Sans" panose="00000500000000000000" pitchFamily="2" charset="0"/>
              </a:rPr>
              <a:t>d) tareas sobre o en proximidades de líneas o equipos energizados con Media o Alta Tensión</a:t>
            </a:r>
          </a:p>
        </p:txBody>
      </p:sp>
      <p:sp>
        <p:nvSpPr>
          <p:cNvPr id="21" name="Marcador de contenido 2"/>
          <p:cNvSpPr txBox="1">
            <a:spLocks/>
          </p:cNvSpPr>
          <p:nvPr/>
        </p:nvSpPr>
        <p:spPr>
          <a:xfrm>
            <a:off x="5905815" y="5445365"/>
            <a:ext cx="2831014" cy="11569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AR" sz="1800" dirty="0" smtClean="0">
                <a:solidFill>
                  <a:schemeClr val="bg1"/>
                </a:solidFill>
                <a:latin typeface="Alegreya Sans" panose="00000500000000000000" pitchFamily="2" charset="0"/>
              </a:rPr>
              <a:t>c) Construcciones que indistintamente superen los (1000 m2 de superficie cubierta o 4 m de altura</a:t>
            </a:r>
          </a:p>
        </p:txBody>
      </p:sp>
      <p:sp>
        <p:nvSpPr>
          <p:cNvPr id="22" name="Marcador de contenido 2"/>
          <p:cNvSpPr txBox="1">
            <a:spLocks/>
          </p:cNvSpPr>
          <p:nvPr/>
        </p:nvSpPr>
        <p:spPr>
          <a:xfrm>
            <a:off x="3215642" y="4902576"/>
            <a:ext cx="2300717" cy="10214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AR" dirty="0" smtClean="0">
              <a:solidFill>
                <a:schemeClr val="bg1"/>
              </a:solidFill>
              <a:latin typeface="Alegreya Sans" panose="00000500000000000000" pitchFamily="2" charset="0"/>
            </a:endParaRPr>
          </a:p>
          <a:p>
            <a:pPr marL="0" indent="0">
              <a:buNone/>
            </a:pPr>
            <a:r>
              <a:rPr lang="es-AR" dirty="0" smtClean="0">
                <a:solidFill>
                  <a:schemeClr val="bg1"/>
                </a:solidFill>
                <a:latin typeface="Alegreya Sans" panose="00000500000000000000" pitchFamily="2" charset="0"/>
              </a:rPr>
              <a:t>b) </a:t>
            </a:r>
            <a:r>
              <a:rPr lang="es-AR" sz="2400" dirty="0" smtClean="0">
                <a:solidFill>
                  <a:schemeClr val="bg1"/>
                </a:solidFill>
                <a:latin typeface="Alegreya Sans" panose="00000500000000000000" pitchFamily="2" charset="0"/>
              </a:rPr>
              <a:t>Demolición</a:t>
            </a:r>
            <a:r>
              <a:rPr lang="es-AR" dirty="0" smtClean="0">
                <a:solidFill>
                  <a:schemeClr val="bg1"/>
                </a:solidFill>
                <a:latin typeface="Alegreya Sans" panose="00000500000000000000" pitchFamily="2" charset="0"/>
              </a:rPr>
              <a:t> </a:t>
            </a:r>
          </a:p>
        </p:txBody>
      </p:sp>
      <p:sp>
        <p:nvSpPr>
          <p:cNvPr id="23" name="Marcador de contenido 2"/>
          <p:cNvSpPr txBox="1">
            <a:spLocks/>
          </p:cNvSpPr>
          <p:nvPr/>
        </p:nvSpPr>
        <p:spPr>
          <a:xfrm>
            <a:off x="292407" y="5382820"/>
            <a:ext cx="1821283" cy="641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AR" sz="2400" dirty="0" smtClean="0">
                <a:solidFill>
                  <a:schemeClr val="bg1"/>
                </a:solidFill>
                <a:latin typeface="Alegreya Sans" panose="00000500000000000000" pitchFamily="2" charset="0"/>
              </a:rPr>
              <a:t>a)Excavación </a:t>
            </a:r>
          </a:p>
        </p:txBody>
      </p:sp>
    </p:spTree>
    <p:extLst>
      <p:ext uri="{BB962C8B-B14F-4D97-AF65-F5344CB8AC3E}">
        <p14:creationId xmlns:p14="http://schemas.microsoft.com/office/powerpoint/2010/main" val="376746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1593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133854"/>
            <a:ext cx="10515600" cy="1325563"/>
          </a:xfrm>
        </p:spPr>
        <p:txBody>
          <a:bodyPr>
            <a:normAutofit/>
          </a:bodyPr>
          <a:lstStyle/>
          <a:p>
            <a:r>
              <a:rPr lang="es-AR" sz="3600" dirty="0" smtClean="0">
                <a:solidFill>
                  <a:srgbClr val="C00000"/>
                </a:solidFill>
                <a:latin typeface="Alegreya Sans" panose="00000500000000000000" pitchFamily="2" charset="0"/>
              </a:rPr>
              <a:t>Resolución SRT N° 51/97. Art.2</a:t>
            </a:r>
            <a:r>
              <a:rPr lang="es-AR" sz="4800" b="1" dirty="0" smtClean="0">
                <a:solidFill>
                  <a:srgbClr val="C00000"/>
                </a:solidFill>
                <a:latin typeface="Alegreya Sans" panose="00000500000000000000" pitchFamily="2" charset="0"/>
              </a:rPr>
              <a:t/>
            </a:r>
            <a:br>
              <a:rPr lang="es-AR" sz="4800" b="1" dirty="0" smtClean="0">
                <a:solidFill>
                  <a:srgbClr val="C00000"/>
                </a:solidFill>
                <a:latin typeface="Alegreya Sans" panose="00000500000000000000" pitchFamily="2" charset="0"/>
              </a:rPr>
            </a:br>
            <a:r>
              <a:rPr lang="es-AR" sz="4800" b="1" u="sng" dirty="0" smtClean="0">
                <a:solidFill>
                  <a:srgbClr val="C00000"/>
                </a:solidFill>
                <a:latin typeface="Alegreya Sans" panose="00000500000000000000" pitchFamily="2" charset="0"/>
              </a:rPr>
              <a:t>Confección del Programa de Seguridad</a:t>
            </a:r>
            <a:endParaRPr lang="es-AR" sz="4800" b="1" u="sng" dirty="0" smtClean="0">
              <a:solidFill>
                <a:srgbClr val="C00000"/>
              </a:solidFill>
              <a:latin typeface="Alegreya Sans" panose="00000500000000000000" pitchFamily="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068441" y="5850965"/>
            <a:ext cx="4128656" cy="9076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AR" sz="1800" b="1" dirty="0" smtClean="0">
                <a:solidFill>
                  <a:schemeClr val="bg1"/>
                </a:solidFill>
                <a:latin typeface="Alegreya Sans" panose="00000500000000000000" pitchFamily="2" charset="0"/>
              </a:rPr>
              <a:t>Será </a:t>
            </a:r>
            <a:r>
              <a:rPr lang="es-AR" sz="1800" b="1" dirty="0">
                <a:solidFill>
                  <a:schemeClr val="bg1"/>
                </a:solidFill>
                <a:latin typeface="Alegreya Sans" panose="00000500000000000000" pitchFamily="2" charset="0"/>
              </a:rPr>
              <a:t>firmado por el Empleador, el Director de obra y el responsable de higiene y seguridad de la obra, </a:t>
            </a:r>
            <a:r>
              <a:rPr lang="es-AR" sz="1800" b="1" dirty="0" smtClean="0">
                <a:solidFill>
                  <a:schemeClr val="bg1"/>
                </a:solidFill>
                <a:latin typeface="Alegreya Sans" panose="00000500000000000000" pitchFamily="2" charset="0"/>
              </a:rPr>
              <a:t> </a:t>
            </a:r>
            <a:endParaRPr lang="es-AR" sz="1800" b="1" dirty="0">
              <a:solidFill>
                <a:schemeClr val="bg1"/>
              </a:solidFill>
              <a:effectLst/>
              <a:latin typeface="Alegreya Sans" panose="00000500000000000000" pitchFamily="2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77090" y="3618766"/>
            <a:ext cx="3103419" cy="1960053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4000" b="1" dirty="0" smtClean="0">
                <a:solidFill>
                  <a:srgbClr val="C00000"/>
                </a:solidFill>
                <a:latin typeface="Alegreya Sans ExtraBold" panose="00000900000000000000" pitchFamily="2" charset="0"/>
              </a:rPr>
              <a:t>PROGRAMA DE SEGURIDAD</a:t>
            </a:r>
            <a:endParaRPr lang="es-AR" sz="4000" b="1" dirty="0">
              <a:solidFill>
                <a:srgbClr val="C00000"/>
              </a:solidFill>
              <a:latin typeface="Alegreya Sans ExtraBold" panose="00000900000000000000" pitchFamily="2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77090" y="1835717"/>
            <a:ext cx="3366654" cy="135421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s-AR" sz="1600" b="1" dirty="0">
                <a:solidFill>
                  <a:schemeClr val="bg1"/>
                </a:solidFill>
                <a:latin typeface="Alegreya Sans" panose="00000500000000000000" pitchFamily="2" charset="0"/>
              </a:rPr>
              <a:t>Se confeccionará un programa por obra o emprendimiento ya sea que el empleador participe como contratista principal o bien como </a:t>
            </a:r>
            <a:r>
              <a:rPr lang="es-AR" sz="1600" b="1" dirty="0" smtClean="0">
                <a:solidFill>
                  <a:schemeClr val="bg1"/>
                </a:solidFill>
                <a:latin typeface="Alegreya Sans" panose="00000500000000000000" pitchFamily="2" charset="0"/>
              </a:rPr>
              <a:t>subcontratista</a:t>
            </a:r>
            <a:endParaRPr lang="es-AR" sz="1600" b="1" dirty="0">
              <a:solidFill>
                <a:schemeClr val="bg1"/>
              </a:solidFill>
              <a:latin typeface="Alegreya Sans" panose="00000500000000000000" pitchFamily="2" charset="0"/>
            </a:endParaRPr>
          </a:p>
          <a:p>
            <a:endParaRPr lang="es-AR" dirty="0"/>
          </a:p>
        </p:txBody>
      </p:sp>
      <p:sp>
        <p:nvSpPr>
          <p:cNvPr id="8" name="CuadroTexto 7"/>
          <p:cNvSpPr txBox="1"/>
          <p:nvPr/>
        </p:nvSpPr>
        <p:spPr>
          <a:xfrm>
            <a:off x="5084021" y="2080833"/>
            <a:ext cx="679565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solidFill>
                  <a:schemeClr val="bg1"/>
                </a:solidFill>
                <a:latin typeface="Alegreya Sans" panose="00000500000000000000" pitchFamily="2" charset="0"/>
              </a:rPr>
              <a:t>- La nómina </a:t>
            </a:r>
            <a:r>
              <a:rPr lang="es-AR" dirty="0">
                <a:solidFill>
                  <a:schemeClr val="bg1"/>
                </a:solidFill>
                <a:latin typeface="Alegreya Sans" panose="00000500000000000000" pitchFamily="2" charset="0"/>
              </a:rPr>
              <a:t>del personal que trabajará en la obra y será actualizado inmediatamente, en casos de altas o bajas</a:t>
            </a:r>
            <a:r>
              <a:rPr lang="es-AR" dirty="0" smtClean="0">
                <a:solidFill>
                  <a:schemeClr val="bg1"/>
                </a:solidFill>
                <a:latin typeface="Alegreya Sans" panose="00000500000000000000" pitchFamily="2" charset="0"/>
              </a:rPr>
              <a:t>.</a:t>
            </a:r>
          </a:p>
          <a:p>
            <a:r>
              <a:rPr lang="es-AR" dirty="0" smtClean="0">
                <a:solidFill>
                  <a:schemeClr val="bg1"/>
                </a:solidFill>
                <a:latin typeface="Alegreya Sans" panose="00000500000000000000" pitchFamily="2" charset="0"/>
              </a:rPr>
              <a:t>- Identificación de </a:t>
            </a:r>
            <a:r>
              <a:rPr lang="es-AR" dirty="0">
                <a:solidFill>
                  <a:schemeClr val="bg1"/>
                </a:solidFill>
                <a:latin typeface="Alegreya Sans" panose="00000500000000000000" pitchFamily="2" charset="0"/>
              </a:rPr>
              <a:t>la Empresa del Establecimiento y de la Aseguradora</a:t>
            </a:r>
            <a:r>
              <a:rPr lang="es-AR" dirty="0" smtClean="0">
                <a:solidFill>
                  <a:schemeClr val="bg1"/>
                </a:solidFill>
                <a:latin typeface="Alegreya Sans" panose="00000500000000000000" pitchFamily="2" charset="0"/>
              </a:rPr>
              <a:t>.</a:t>
            </a:r>
          </a:p>
          <a:p>
            <a:r>
              <a:rPr lang="es-AR" dirty="0" smtClean="0">
                <a:solidFill>
                  <a:schemeClr val="bg1"/>
                </a:solidFill>
                <a:latin typeface="Alegreya Sans" panose="00000500000000000000" pitchFamily="2" charset="0"/>
              </a:rPr>
              <a:t>- Fecha </a:t>
            </a:r>
            <a:r>
              <a:rPr lang="es-AR" dirty="0">
                <a:solidFill>
                  <a:schemeClr val="bg1"/>
                </a:solidFill>
                <a:latin typeface="Alegreya Sans" panose="00000500000000000000" pitchFamily="2" charset="0"/>
              </a:rPr>
              <a:t>de confección del Programa de Seguridad</a:t>
            </a:r>
            <a:r>
              <a:rPr lang="es-AR" dirty="0" smtClean="0">
                <a:solidFill>
                  <a:schemeClr val="bg1"/>
                </a:solidFill>
                <a:latin typeface="Alegreya Sans" panose="00000500000000000000" pitchFamily="2" charset="0"/>
              </a:rPr>
              <a:t>.</a:t>
            </a:r>
          </a:p>
          <a:p>
            <a:r>
              <a:rPr lang="es-AR" dirty="0" smtClean="0">
                <a:solidFill>
                  <a:schemeClr val="bg1"/>
                </a:solidFill>
                <a:latin typeface="Alegreya Sans" panose="00000500000000000000" pitchFamily="2" charset="0"/>
              </a:rPr>
              <a:t>- Descripción </a:t>
            </a:r>
            <a:r>
              <a:rPr lang="es-AR" dirty="0">
                <a:solidFill>
                  <a:schemeClr val="bg1"/>
                </a:solidFill>
                <a:latin typeface="Alegreya Sans" panose="00000500000000000000" pitchFamily="2" charset="0"/>
              </a:rPr>
              <a:t>de la obra y sus etapas constructivas con fechas probables de ejecución</a:t>
            </a:r>
            <a:r>
              <a:rPr lang="es-AR" dirty="0" smtClean="0">
                <a:solidFill>
                  <a:schemeClr val="bg1"/>
                </a:solidFill>
                <a:latin typeface="Alegreya Sans" panose="00000500000000000000" pitchFamily="2" charset="0"/>
              </a:rPr>
              <a:t>.</a:t>
            </a:r>
          </a:p>
          <a:p>
            <a:r>
              <a:rPr lang="es-AR" dirty="0" smtClean="0">
                <a:solidFill>
                  <a:schemeClr val="bg1"/>
                </a:solidFill>
                <a:latin typeface="Alegreya Sans" panose="00000500000000000000" pitchFamily="2" charset="0"/>
              </a:rPr>
              <a:t>- Enumeración </a:t>
            </a:r>
            <a:r>
              <a:rPr lang="es-AR" dirty="0">
                <a:solidFill>
                  <a:schemeClr val="bg1"/>
                </a:solidFill>
                <a:latin typeface="Alegreya Sans" panose="00000500000000000000" pitchFamily="2" charset="0"/>
              </a:rPr>
              <a:t>de los riesgos generales y específicos, previstos por </a:t>
            </a:r>
            <a:r>
              <a:rPr lang="es-AR" dirty="0" smtClean="0">
                <a:solidFill>
                  <a:schemeClr val="bg1"/>
                </a:solidFill>
                <a:latin typeface="Alegreya Sans" panose="00000500000000000000" pitchFamily="2" charset="0"/>
              </a:rPr>
              <a:t>etapas</a:t>
            </a:r>
          </a:p>
          <a:p>
            <a:r>
              <a:rPr lang="es-AR" dirty="0" smtClean="0">
                <a:solidFill>
                  <a:schemeClr val="bg1"/>
                </a:solidFill>
                <a:latin typeface="Alegreya Sans" panose="00000500000000000000" pitchFamily="2" charset="0"/>
              </a:rPr>
              <a:t>- Indicar cada </a:t>
            </a:r>
            <a:r>
              <a:rPr lang="es-AR" dirty="0">
                <a:solidFill>
                  <a:schemeClr val="bg1"/>
                </a:solidFill>
                <a:latin typeface="Alegreya Sans" panose="00000500000000000000" pitchFamily="2" charset="0"/>
              </a:rPr>
              <a:t>etapa de obra e indicar las medidas de seguridad a adoptar, para controlar los riesgos previstos</a:t>
            </a:r>
            <a:r>
              <a:rPr lang="es-AR" dirty="0" smtClean="0">
                <a:solidFill>
                  <a:schemeClr val="bg1"/>
                </a:solidFill>
                <a:latin typeface="Alegreya Sans" panose="00000500000000000000" pitchFamily="2" charset="0"/>
              </a:rPr>
              <a:t>.</a:t>
            </a:r>
            <a:endParaRPr lang="es-AR" sz="1600" dirty="0">
              <a:solidFill>
                <a:schemeClr val="bg1"/>
              </a:solidFill>
              <a:latin typeface="Alegreya Sans" panose="00000500000000000000" pitchFamily="2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4923927" y="1992938"/>
            <a:ext cx="6856850" cy="2761111"/>
          </a:xfrm>
          <a:prstGeom prst="rect">
            <a:avLst/>
          </a:prstGeom>
          <a:noFill/>
          <a:ln w="28575">
            <a:solidFill>
              <a:schemeClr val="bg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21" name="Rectángulo 20"/>
          <p:cNvSpPr/>
          <p:nvPr/>
        </p:nvSpPr>
        <p:spPr>
          <a:xfrm>
            <a:off x="256308" y="1806383"/>
            <a:ext cx="3408218" cy="1200329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2" name="Flecha abajo 21"/>
          <p:cNvSpPr/>
          <p:nvPr/>
        </p:nvSpPr>
        <p:spPr>
          <a:xfrm rot="19738873">
            <a:off x="393598" y="2924223"/>
            <a:ext cx="693870" cy="644727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3" name="Rectángulo 22"/>
          <p:cNvSpPr/>
          <p:nvPr/>
        </p:nvSpPr>
        <p:spPr>
          <a:xfrm>
            <a:off x="6789917" y="5162496"/>
            <a:ext cx="4483461" cy="1376938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4" name="CuadroTexto 23"/>
          <p:cNvSpPr txBox="1"/>
          <p:nvPr/>
        </p:nvSpPr>
        <p:spPr>
          <a:xfrm>
            <a:off x="6870339" y="5207383"/>
            <a:ext cx="43226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>
                <a:solidFill>
                  <a:schemeClr val="bg1"/>
                </a:solidFill>
                <a:latin typeface="Alegreya Sans" panose="00000500000000000000" pitchFamily="2" charset="0"/>
              </a:rPr>
              <a:t>Será aprobado, por un profesional en </a:t>
            </a:r>
            <a:r>
              <a:rPr lang="es-AR" b="1" dirty="0" err="1">
                <a:solidFill>
                  <a:schemeClr val="bg1"/>
                </a:solidFill>
                <a:latin typeface="Alegreya Sans" panose="00000500000000000000" pitchFamily="2" charset="0"/>
              </a:rPr>
              <a:t>HyS</a:t>
            </a:r>
            <a:r>
              <a:rPr lang="es-AR" b="1" dirty="0">
                <a:solidFill>
                  <a:schemeClr val="bg1"/>
                </a:solidFill>
                <a:latin typeface="Alegreya Sans" panose="00000500000000000000" pitchFamily="2" charset="0"/>
              </a:rPr>
              <a:t> de la Aseguradora, previo a la evaluación de los plazos, análisis y riesgos de higiene y seguridad.</a:t>
            </a:r>
          </a:p>
          <a:p>
            <a:endParaRPr lang="es-AR" dirty="0"/>
          </a:p>
        </p:txBody>
      </p:sp>
      <p:sp>
        <p:nvSpPr>
          <p:cNvPr id="25" name="Rectángulo 24"/>
          <p:cNvSpPr/>
          <p:nvPr/>
        </p:nvSpPr>
        <p:spPr>
          <a:xfrm>
            <a:off x="1975574" y="5799322"/>
            <a:ext cx="4202044" cy="989604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6" name="Flecha abajo 25"/>
          <p:cNvSpPr/>
          <p:nvPr/>
        </p:nvSpPr>
        <p:spPr>
          <a:xfrm rot="3284115">
            <a:off x="3835090" y="3135603"/>
            <a:ext cx="621743" cy="1458226"/>
          </a:xfrm>
          <a:prstGeom prst="downArrow">
            <a:avLst>
              <a:gd name="adj1" fmla="val 50000"/>
              <a:gd name="adj2" fmla="val 59556"/>
            </a:avLst>
          </a:prstGeom>
          <a:noFill/>
          <a:ln w="38100">
            <a:solidFill>
              <a:schemeClr val="bg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7" name="Flecha abajo 26"/>
          <p:cNvSpPr/>
          <p:nvPr/>
        </p:nvSpPr>
        <p:spPr>
          <a:xfrm rot="15003217">
            <a:off x="6014200" y="5831531"/>
            <a:ext cx="551526" cy="946550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8" name="Flecha abajo 27"/>
          <p:cNvSpPr/>
          <p:nvPr/>
        </p:nvSpPr>
        <p:spPr>
          <a:xfrm rot="17848090">
            <a:off x="1130688" y="5522811"/>
            <a:ext cx="523762" cy="1105865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6478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1593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133854"/>
            <a:ext cx="10515600" cy="1325563"/>
          </a:xfrm>
        </p:spPr>
        <p:txBody>
          <a:bodyPr>
            <a:normAutofit/>
          </a:bodyPr>
          <a:lstStyle/>
          <a:p>
            <a:r>
              <a:rPr lang="es-AR" sz="4800" b="1" u="sng" dirty="0" smtClean="0">
                <a:solidFill>
                  <a:srgbClr val="C00000"/>
                </a:solidFill>
                <a:latin typeface="Alegreya Sans" panose="00000500000000000000" pitchFamily="2" charset="0"/>
              </a:rPr>
              <a:t>Caso de Aplicación : </a:t>
            </a:r>
            <a:r>
              <a:rPr lang="es-AR" sz="4800" dirty="0" smtClean="0">
                <a:solidFill>
                  <a:srgbClr val="C00000"/>
                </a:solidFill>
                <a:latin typeface="Alegreya Sans" panose="00000500000000000000" pitchFamily="2" charset="0"/>
              </a:rPr>
              <a:t>Enumeración de Ítems</a:t>
            </a:r>
            <a:endParaRPr lang="es-AR" sz="4800" dirty="0" smtClean="0">
              <a:solidFill>
                <a:srgbClr val="C00000"/>
              </a:solidFill>
              <a:latin typeface="Alegreya Sans" panose="00000500000000000000" pitchFamily="2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685799" y="3739017"/>
            <a:ext cx="4779819" cy="3170099"/>
          </a:xfrm>
          <a:prstGeom prst="rect">
            <a:avLst/>
          </a:prstGeom>
          <a:noFill/>
          <a:ln w="28575">
            <a:noFill/>
          </a:ln>
        </p:spPr>
        <p:txBody>
          <a:bodyPr wrap="square" numCol="1" rtlCol="0">
            <a:spAutoFit/>
          </a:bodyPr>
          <a:lstStyle/>
          <a:p>
            <a:pPr fontAlgn="base"/>
            <a:r>
              <a:rPr lang="es-AR" sz="1600" dirty="0" smtClean="0">
                <a:solidFill>
                  <a:schemeClr val="bg1"/>
                </a:solidFill>
                <a:latin typeface="Alegreya Sans" panose="00000500000000000000" pitchFamily="2" charset="0"/>
              </a:rPr>
              <a:t>1) Replanteo</a:t>
            </a:r>
            <a:endParaRPr lang="es-AR" sz="1600" dirty="0">
              <a:solidFill>
                <a:schemeClr val="bg1"/>
              </a:solidFill>
              <a:latin typeface="Alegreya Sans" panose="00000500000000000000" pitchFamily="2" charset="0"/>
            </a:endParaRPr>
          </a:p>
          <a:p>
            <a:pPr fontAlgn="base"/>
            <a:r>
              <a:rPr lang="es-AR" sz="1600" dirty="0" smtClean="0">
                <a:solidFill>
                  <a:schemeClr val="bg1"/>
                </a:solidFill>
                <a:latin typeface="Alegreya Sans" panose="00000500000000000000" pitchFamily="2" charset="0"/>
              </a:rPr>
              <a:t>2) Fundaciones</a:t>
            </a:r>
            <a:endParaRPr lang="es-AR" sz="1600" dirty="0">
              <a:solidFill>
                <a:schemeClr val="bg1"/>
              </a:solidFill>
              <a:latin typeface="Alegreya Sans" panose="00000500000000000000" pitchFamily="2" charset="0"/>
            </a:endParaRPr>
          </a:p>
          <a:p>
            <a:pPr lvl="1" fontAlgn="base"/>
            <a:r>
              <a:rPr lang="es-AR" sz="1600" dirty="0" smtClean="0">
                <a:solidFill>
                  <a:schemeClr val="bg1"/>
                </a:solidFill>
                <a:latin typeface="Alegreya Sans" panose="00000500000000000000" pitchFamily="2" charset="0"/>
              </a:rPr>
              <a:t>2-1 Excavaciones</a:t>
            </a:r>
            <a:endParaRPr lang="es-AR" sz="1600" dirty="0">
              <a:solidFill>
                <a:schemeClr val="bg1"/>
              </a:solidFill>
              <a:latin typeface="Alegreya Sans" panose="00000500000000000000" pitchFamily="2" charset="0"/>
            </a:endParaRPr>
          </a:p>
          <a:p>
            <a:pPr lvl="1" fontAlgn="base"/>
            <a:r>
              <a:rPr lang="es-AR" sz="1600" dirty="0" smtClean="0">
                <a:solidFill>
                  <a:schemeClr val="bg1"/>
                </a:solidFill>
                <a:latin typeface="Alegreya Sans" panose="00000500000000000000" pitchFamily="2" charset="0"/>
              </a:rPr>
              <a:t>2-2 Armadura </a:t>
            </a:r>
            <a:r>
              <a:rPr lang="es-AR" sz="1600" dirty="0">
                <a:solidFill>
                  <a:schemeClr val="bg1"/>
                </a:solidFill>
                <a:latin typeface="Alegreya Sans" panose="00000500000000000000" pitchFamily="2" charset="0"/>
              </a:rPr>
              <a:t>de fundación</a:t>
            </a:r>
          </a:p>
          <a:p>
            <a:pPr lvl="1" fontAlgn="base"/>
            <a:r>
              <a:rPr lang="es-AR" sz="1600" dirty="0" smtClean="0">
                <a:solidFill>
                  <a:schemeClr val="bg1"/>
                </a:solidFill>
                <a:latin typeface="Alegreya Sans" panose="00000500000000000000" pitchFamily="2" charset="0"/>
              </a:rPr>
              <a:t>2-3 Hormigonado </a:t>
            </a:r>
            <a:r>
              <a:rPr lang="es-AR" sz="1600" dirty="0">
                <a:solidFill>
                  <a:schemeClr val="bg1"/>
                </a:solidFill>
                <a:latin typeface="Alegreya Sans" panose="00000500000000000000" pitchFamily="2" charset="0"/>
              </a:rPr>
              <a:t>de fundación</a:t>
            </a:r>
          </a:p>
          <a:p>
            <a:pPr fontAlgn="base"/>
            <a:r>
              <a:rPr lang="es-AR" sz="1600" dirty="0" smtClean="0">
                <a:solidFill>
                  <a:schemeClr val="bg1"/>
                </a:solidFill>
                <a:latin typeface="Alegreya Sans" panose="00000500000000000000" pitchFamily="2" charset="0"/>
              </a:rPr>
              <a:t>3) Estructura </a:t>
            </a:r>
            <a:r>
              <a:rPr lang="es-AR" sz="1600" dirty="0">
                <a:solidFill>
                  <a:schemeClr val="bg1"/>
                </a:solidFill>
                <a:latin typeface="Alegreya Sans" panose="00000500000000000000" pitchFamily="2" charset="0"/>
              </a:rPr>
              <a:t>Resistente</a:t>
            </a:r>
          </a:p>
          <a:p>
            <a:pPr lvl="1" fontAlgn="base"/>
            <a:r>
              <a:rPr lang="es-AR" sz="1600" dirty="0" smtClean="0">
                <a:solidFill>
                  <a:schemeClr val="bg1"/>
                </a:solidFill>
                <a:latin typeface="Alegreya Sans" panose="00000500000000000000" pitchFamily="2" charset="0"/>
              </a:rPr>
              <a:t>3-1 Encofrado </a:t>
            </a:r>
            <a:r>
              <a:rPr lang="es-AR" sz="1600" dirty="0">
                <a:solidFill>
                  <a:schemeClr val="bg1"/>
                </a:solidFill>
                <a:latin typeface="Alegreya Sans" panose="00000500000000000000" pitchFamily="2" charset="0"/>
              </a:rPr>
              <a:t>de vigas, columnas y losas</a:t>
            </a:r>
          </a:p>
          <a:p>
            <a:pPr lvl="1" fontAlgn="base"/>
            <a:r>
              <a:rPr lang="es-AR" sz="1600" dirty="0" smtClean="0">
                <a:solidFill>
                  <a:schemeClr val="bg1"/>
                </a:solidFill>
                <a:latin typeface="Alegreya Sans" panose="00000500000000000000" pitchFamily="2" charset="0"/>
              </a:rPr>
              <a:t>3-2 Armadura </a:t>
            </a:r>
            <a:r>
              <a:rPr lang="es-AR" sz="1600" dirty="0">
                <a:solidFill>
                  <a:schemeClr val="bg1"/>
                </a:solidFill>
                <a:latin typeface="Alegreya Sans" panose="00000500000000000000" pitchFamily="2" charset="0"/>
              </a:rPr>
              <a:t>de vigas, columnas y losas</a:t>
            </a:r>
          </a:p>
          <a:p>
            <a:pPr lvl="1" fontAlgn="base"/>
            <a:r>
              <a:rPr lang="es-AR" sz="1600" dirty="0" smtClean="0">
                <a:solidFill>
                  <a:schemeClr val="bg1"/>
                </a:solidFill>
                <a:latin typeface="Alegreya Sans" panose="00000500000000000000" pitchFamily="2" charset="0"/>
              </a:rPr>
              <a:t>3-3 Hormigonado</a:t>
            </a:r>
            <a:endParaRPr lang="es-AR" sz="1600" dirty="0">
              <a:solidFill>
                <a:schemeClr val="bg1"/>
              </a:solidFill>
              <a:latin typeface="Alegreya Sans" panose="00000500000000000000" pitchFamily="2" charset="0"/>
            </a:endParaRPr>
          </a:p>
          <a:p>
            <a:pPr fontAlgn="base"/>
            <a:r>
              <a:rPr lang="es-AR" sz="1600" dirty="0" smtClean="0">
                <a:solidFill>
                  <a:schemeClr val="bg1"/>
                </a:solidFill>
                <a:latin typeface="Alegreya Sans" panose="00000500000000000000" pitchFamily="2" charset="0"/>
              </a:rPr>
              <a:t>4) Mamposterías</a:t>
            </a:r>
            <a:endParaRPr lang="es-AR" sz="1600" dirty="0">
              <a:solidFill>
                <a:schemeClr val="bg1"/>
              </a:solidFill>
              <a:latin typeface="Alegreya Sans" panose="00000500000000000000" pitchFamily="2" charset="0"/>
            </a:endParaRPr>
          </a:p>
          <a:p>
            <a:pPr lvl="1" fontAlgn="base"/>
            <a:r>
              <a:rPr lang="es-AR" sz="1600" dirty="0" smtClean="0">
                <a:solidFill>
                  <a:schemeClr val="bg1"/>
                </a:solidFill>
                <a:latin typeface="Alegreya Sans" panose="00000500000000000000" pitchFamily="2" charset="0"/>
              </a:rPr>
              <a:t>4-1 Construcción </a:t>
            </a:r>
            <a:r>
              <a:rPr lang="es-AR" sz="1600" dirty="0">
                <a:solidFill>
                  <a:schemeClr val="bg1"/>
                </a:solidFill>
                <a:latin typeface="Alegreya Sans" panose="00000500000000000000" pitchFamily="2" charset="0"/>
              </a:rPr>
              <a:t>de cerramientos</a:t>
            </a:r>
          </a:p>
          <a:p>
            <a:pPr lvl="1" fontAlgn="base"/>
            <a:r>
              <a:rPr lang="es-AR" sz="1600" dirty="0" smtClean="0">
                <a:solidFill>
                  <a:schemeClr val="bg1"/>
                </a:solidFill>
                <a:latin typeface="Alegreya Sans" panose="00000500000000000000" pitchFamily="2" charset="0"/>
              </a:rPr>
              <a:t>Interior</a:t>
            </a:r>
            <a:endParaRPr lang="es-AR" sz="1600" dirty="0">
              <a:solidFill>
                <a:schemeClr val="bg1"/>
              </a:solidFill>
              <a:latin typeface="Alegreya Sans" panose="00000500000000000000" pitchFamily="2" charset="0"/>
            </a:endParaRPr>
          </a:p>
          <a:p>
            <a:endParaRPr lang="es-AR" sz="800" dirty="0"/>
          </a:p>
        </p:txBody>
      </p:sp>
      <p:sp>
        <p:nvSpPr>
          <p:cNvPr id="8" name="CuadroTexto 7"/>
          <p:cNvSpPr txBox="1"/>
          <p:nvPr/>
        </p:nvSpPr>
        <p:spPr>
          <a:xfrm>
            <a:off x="685799" y="1788211"/>
            <a:ext cx="105071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 smtClean="0">
                <a:solidFill>
                  <a:schemeClr val="bg1"/>
                </a:solidFill>
                <a:latin typeface="Alegreya Sans" panose="00000500000000000000" pitchFamily="2" charset="0"/>
              </a:rPr>
              <a:t>El legajo </a:t>
            </a:r>
            <a:r>
              <a:rPr lang="es-AR" sz="2400" dirty="0">
                <a:solidFill>
                  <a:schemeClr val="bg1"/>
                </a:solidFill>
                <a:latin typeface="Alegreya Sans" panose="00000500000000000000" pitchFamily="2" charset="0"/>
              </a:rPr>
              <a:t>técnico debe incluir un </a:t>
            </a:r>
            <a:r>
              <a:rPr lang="es-AR" sz="2400" b="1" dirty="0">
                <a:solidFill>
                  <a:schemeClr val="bg1"/>
                </a:solidFill>
                <a:latin typeface="Alegreya Sans" panose="00000500000000000000" pitchFamily="2" charset="0"/>
              </a:rPr>
              <a:t>programa de prevención de accidentes y enfermedades profesionales de acuerdo a los riesgos previstos en cada etapa de </a:t>
            </a:r>
            <a:r>
              <a:rPr lang="es-AR" sz="2400" b="1" dirty="0" smtClean="0">
                <a:solidFill>
                  <a:schemeClr val="bg1"/>
                </a:solidFill>
                <a:latin typeface="Alegreya Sans" panose="00000500000000000000" pitchFamily="2" charset="0"/>
              </a:rPr>
              <a:t>obra</a:t>
            </a:r>
            <a:r>
              <a:rPr lang="es-AR" sz="2400" dirty="0" smtClean="0">
                <a:solidFill>
                  <a:schemeClr val="bg1"/>
                </a:solidFill>
                <a:latin typeface="Alegreya Sans" panose="00000500000000000000" pitchFamily="2" charset="0"/>
              </a:rPr>
              <a:t>. </a:t>
            </a:r>
            <a:endParaRPr lang="es-AR" sz="2400" dirty="0">
              <a:solidFill>
                <a:schemeClr val="bg1"/>
              </a:solidFill>
              <a:latin typeface="Alegreya Sans" panose="00000500000000000000" pitchFamily="2" charset="0"/>
            </a:endParaRPr>
          </a:p>
          <a:p>
            <a:endParaRPr lang="es-AR" sz="2400" dirty="0" smtClean="0">
              <a:solidFill>
                <a:schemeClr val="bg1"/>
              </a:solidFill>
              <a:latin typeface="Alegreya Sans" panose="00000500000000000000" pitchFamily="2" charset="0"/>
            </a:endParaRPr>
          </a:p>
          <a:p>
            <a:r>
              <a:rPr lang="es-AR" sz="2400" dirty="0" smtClean="0">
                <a:solidFill>
                  <a:schemeClr val="bg1"/>
                </a:solidFill>
                <a:latin typeface="Alegreya Sans" panose="00000500000000000000" pitchFamily="2" charset="0"/>
              </a:rPr>
              <a:t>Como ejemplo tomamos los ítems necesarios para la realización de una vivienda unifamiliar:</a:t>
            </a:r>
            <a:endParaRPr lang="es-AR" sz="2000" dirty="0">
              <a:solidFill>
                <a:schemeClr val="bg1"/>
              </a:solidFill>
              <a:latin typeface="Alegreya Sans" panose="00000500000000000000" pitchFamily="2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4727104" y="3739017"/>
            <a:ext cx="329738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s-AR" sz="1600" dirty="0">
                <a:solidFill>
                  <a:schemeClr val="bg1"/>
                </a:solidFill>
                <a:latin typeface="Alegreya Sans" panose="00000500000000000000" pitchFamily="2" charset="0"/>
              </a:rPr>
              <a:t>5</a:t>
            </a:r>
            <a:r>
              <a:rPr lang="es-AR" sz="1600" dirty="0" smtClean="0">
                <a:solidFill>
                  <a:schemeClr val="bg1"/>
                </a:solidFill>
                <a:latin typeface="Alegreya Sans" panose="00000500000000000000" pitchFamily="2" charset="0"/>
              </a:rPr>
              <a:t>) Cubierta</a:t>
            </a:r>
            <a:endParaRPr lang="es-AR" sz="1600" dirty="0">
              <a:solidFill>
                <a:schemeClr val="bg1"/>
              </a:solidFill>
              <a:latin typeface="Alegreya Sans" panose="00000500000000000000" pitchFamily="2" charset="0"/>
            </a:endParaRPr>
          </a:p>
          <a:p>
            <a:pPr fontAlgn="base"/>
            <a:r>
              <a:rPr lang="es-AR" sz="1600" dirty="0" smtClean="0">
                <a:solidFill>
                  <a:schemeClr val="bg1"/>
                </a:solidFill>
                <a:latin typeface="Alegreya Sans" panose="00000500000000000000" pitchFamily="2" charset="0"/>
              </a:rPr>
              <a:t>6) Instalaciones</a:t>
            </a:r>
            <a:endParaRPr lang="es-AR" sz="1600" dirty="0">
              <a:solidFill>
                <a:schemeClr val="bg1"/>
              </a:solidFill>
              <a:latin typeface="Alegreya Sans" panose="00000500000000000000" pitchFamily="2" charset="0"/>
            </a:endParaRPr>
          </a:p>
          <a:p>
            <a:pPr lvl="1" fontAlgn="base"/>
            <a:r>
              <a:rPr lang="es-AR" sz="1600" dirty="0">
                <a:solidFill>
                  <a:schemeClr val="bg1"/>
                </a:solidFill>
                <a:latin typeface="Alegreya Sans" panose="00000500000000000000" pitchFamily="2" charset="0"/>
              </a:rPr>
              <a:t>6-1 Instalaciones sanitarias</a:t>
            </a:r>
          </a:p>
          <a:p>
            <a:pPr lvl="1" fontAlgn="base"/>
            <a:r>
              <a:rPr lang="es-AR" sz="1600" dirty="0" smtClean="0">
                <a:solidFill>
                  <a:schemeClr val="bg1"/>
                </a:solidFill>
                <a:latin typeface="Alegreya Sans" panose="00000500000000000000" pitchFamily="2" charset="0"/>
              </a:rPr>
              <a:t>6-2 Instalaciones </a:t>
            </a:r>
            <a:r>
              <a:rPr lang="es-AR" sz="1600" dirty="0">
                <a:solidFill>
                  <a:schemeClr val="bg1"/>
                </a:solidFill>
                <a:latin typeface="Alegreya Sans" panose="00000500000000000000" pitchFamily="2" charset="0"/>
              </a:rPr>
              <a:t>eléctricas</a:t>
            </a:r>
          </a:p>
          <a:p>
            <a:pPr lvl="1" fontAlgn="base"/>
            <a:r>
              <a:rPr lang="es-AR" sz="1600" dirty="0" smtClean="0">
                <a:solidFill>
                  <a:schemeClr val="bg1"/>
                </a:solidFill>
                <a:latin typeface="Alegreya Sans" panose="00000500000000000000" pitchFamily="2" charset="0"/>
              </a:rPr>
              <a:t>6-3 Instalaciones </a:t>
            </a:r>
            <a:r>
              <a:rPr lang="es-AR" sz="1600" dirty="0">
                <a:solidFill>
                  <a:schemeClr val="bg1"/>
                </a:solidFill>
                <a:latin typeface="Alegreya Sans" panose="00000500000000000000" pitchFamily="2" charset="0"/>
              </a:rPr>
              <a:t>de gas</a:t>
            </a:r>
          </a:p>
          <a:p>
            <a:pPr fontAlgn="base"/>
            <a:r>
              <a:rPr lang="es-AR" sz="1600" dirty="0" smtClean="0">
                <a:solidFill>
                  <a:schemeClr val="bg1"/>
                </a:solidFill>
                <a:latin typeface="Alegreya Sans" panose="00000500000000000000" pitchFamily="2" charset="0"/>
              </a:rPr>
              <a:t>7) Revoque</a:t>
            </a:r>
            <a:endParaRPr lang="es-AR" sz="1600" dirty="0">
              <a:solidFill>
                <a:schemeClr val="bg1"/>
              </a:solidFill>
              <a:latin typeface="Alegreya Sans" panose="00000500000000000000" pitchFamily="2" charset="0"/>
            </a:endParaRPr>
          </a:p>
          <a:p>
            <a:pPr lvl="1" fontAlgn="base"/>
            <a:r>
              <a:rPr lang="es-AR" sz="1600" dirty="0" smtClean="0">
                <a:solidFill>
                  <a:schemeClr val="bg1"/>
                </a:solidFill>
                <a:latin typeface="Alegreya Sans" panose="00000500000000000000" pitchFamily="2" charset="0"/>
              </a:rPr>
              <a:t>7-1 Revoque </a:t>
            </a:r>
            <a:r>
              <a:rPr lang="es-AR" sz="1600" dirty="0">
                <a:solidFill>
                  <a:schemeClr val="bg1"/>
                </a:solidFill>
                <a:latin typeface="Alegreya Sans" panose="00000500000000000000" pitchFamily="2" charset="0"/>
              </a:rPr>
              <a:t>grueso</a:t>
            </a:r>
          </a:p>
          <a:p>
            <a:pPr lvl="1" fontAlgn="base"/>
            <a:r>
              <a:rPr lang="es-AR" sz="1600" dirty="0" smtClean="0">
                <a:solidFill>
                  <a:schemeClr val="bg1"/>
                </a:solidFill>
                <a:latin typeface="Alegreya Sans" panose="00000500000000000000" pitchFamily="2" charset="0"/>
              </a:rPr>
              <a:t>7-2 Revoque </a:t>
            </a:r>
            <a:r>
              <a:rPr lang="es-AR" sz="1600" dirty="0">
                <a:solidFill>
                  <a:schemeClr val="bg1"/>
                </a:solidFill>
                <a:latin typeface="Alegreya Sans" panose="00000500000000000000" pitchFamily="2" charset="0"/>
              </a:rPr>
              <a:t>fino</a:t>
            </a:r>
          </a:p>
          <a:p>
            <a:pPr fontAlgn="base"/>
            <a:r>
              <a:rPr lang="es-AR" sz="1600" dirty="0" smtClean="0">
                <a:solidFill>
                  <a:schemeClr val="bg1"/>
                </a:solidFill>
                <a:latin typeface="Alegreya Sans" panose="00000500000000000000" pitchFamily="2" charset="0"/>
              </a:rPr>
              <a:t>8) Carpinterías</a:t>
            </a:r>
            <a:endParaRPr lang="es-AR" sz="1600" dirty="0">
              <a:solidFill>
                <a:schemeClr val="bg1"/>
              </a:solidFill>
              <a:latin typeface="Alegreya Sans" panose="00000500000000000000" pitchFamily="2" charset="0"/>
            </a:endParaRPr>
          </a:p>
          <a:p>
            <a:pPr fontAlgn="base"/>
            <a:r>
              <a:rPr lang="es-AR" sz="1600" dirty="0" smtClean="0">
                <a:solidFill>
                  <a:schemeClr val="bg1"/>
                </a:solidFill>
                <a:latin typeface="Alegreya Sans" panose="00000500000000000000" pitchFamily="2" charset="0"/>
              </a:rPr>
              <a:t>9) Solados</a:t>
            </a:r>
            <a:endParaRPr lang="es-AR" sz="1600" dirty="0">
              <a:solidFill>
                <a:schemeClr val="bg1"/>
              </a:solidFill>
              <a:latin typeface="Alegreya Sans" panose="00000500000000000000" pitchFamily="2" charset="0"/>
            </a:endParaRPr>
          </a:p>
          <a:p>
            <a:pPr fontAlgn="base"/>
            <a:r>
              <a:rPr lang="es-AR" sz="1600" dirty="0" smtClean="0">
                <a:solidFill>
                  <a:schemeClr val="bg1"/>
                </a:solidFill>
                <a:latin typeface="Alegreya Sans" panose="00000500000000000000" pitchFamily="2" charset="0"/>
              </a:rPr>
              <a:t>10) Pintura</a:t>
            </a:r>
            <a:endParaRPr lang="es-AR" sz="1600" dirty="0">
              <a:solidFill>
                <a:schemeClr val="bg1"/>
              </a:solidFill>
              <a:latin typeface="Alegreya Sans" panose="00000500000000000000" pitchFamily="2" charset="0"/>
            </a:endParaRPr>
          </a:p>
          <a:p>
            <a:pPr lvl="1" fontAlgn="base"/>
            <a:r>
              <a:rPr lang="es-AR" sz="1600" dirty="0" smtClean="0">
                <a:solidFill>
                  <a:schemeClr val="bg1"/>
                </a:solidFill>
                <a:latin typeface="Alegreya Sans" panose="00000500000000000000" pitchFamily="2" charset="0"/>
              </a:rPr>
              <a:t>10-1 Exterior</a:t>
            </a:r>
            <a:endParaRPr lang="es-AR" sz="1600" dirty="0">
              <a:solidFill>
                <a:schemeClr val="bg1"/>
              </a:solidFill>
              <a:latin typeface="Alegreya Sans" panose="00000500000000000000" pitchFamily="2" charset="0"/>
            </a:endParaRPr>
          </a:p>
          <a:p>
            <a:endParaRPr lang="es-AR" dirty="0"/>
          </a:p>
        </p:txBody>
      </p:sp>
      <p:sp>
        <p:nvSpPr>
          <p:cNvPr id="10" name="Rectángulo 9"/>
          <p:cNvSpPr/>
          <p:nvPr/>
        </p:nvSpPr>
        <p:spPr>
          <a:xfrm>
            <a:off x="685799" y="3727203"/>
            <a:ext cx="7135092" cy="301996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CuadroTexto 10"/>
          <p:cNvSpPr txBox="1"/>
          <p:nvPr/>
        </p:nvSpPr>
        <p:spPr>
          <a:xfrm>
            <a:off x="8574445" y="3739017"/>
            <a:ext cx="3491346" cy="286232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AR" dirty="0">
                <a:solidFill>
                  <a:schemeClr val="bg1"/>
                </a:solidFill>
                <a:latin typeface="Alegreya Sans" panose="00000500000000000000" pitchFamily="2" charset="0"/>
              </a:rPr>
              <a:t>Luego se procede a enumerar todos los cuidados necesarios de los distintos puestos de trabajo para poder realizar las diferentes actividades sin riesgos. </a:t>
            </a:r>
          </a:p>
          <a:p>
            <a:r>
              <a:rPr lang="es-AR" dirty="0">
                <a:solidFill>
                  <a:schemeClr val="bg1"/>
                </a:solidFill>
                <a:latin typeface="Alegreya Sans" panose="00000500000000000000" pitchFamily="2" charset="0"/>
              </a:rPr>
              <a:t>Dentro de cada ítem, tendremos actividades diferentes a realizar, y cada una de ellas contará con riesgos y cuidados diferentes. </a:t>
            </a:r>
          </a:p>
          <a:p>
            <a:endParaRPr lang="es-AR" dirty="0"/>
          </a:p>
        </p:txBody>
      </p:sp>
      <p:sp>
        <p:nvSpPr>
          <p:cNvPr id="13" name="Flecha derecha 12"/>
          <p:cNvSpPr/>
          <p:nvPr/>
        </p:nvSpPr>
        <p:spPr>
          <a:xfrm>
            <a:off x="7924800" y="4680573"/>
            <a:ext cx="649645" cy="720437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0557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1593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799" y="133854"/>
            <a:ext cx="10924309" cy="1325563"/>
          </a:xfrm>
        </p:spPr>
        <p:txBody>
          <a:bodyPr>
            <a:normAutofit/>
          </a:bodyPr>
          <a:lstStyle/>
          <a:p>
            <a:r>
              <a:rPr lang="es-AR" sz="4800" b="1" u="sng" dirty="0" smtClean="0">
                <a:solidFill>
                  <a:srgbClr val="C00000"/>
                </a:solidFill>
                <a:latin typeface="Alegreya Sans" panose="00000500000000000000" pitchFamily="2" charset="0"/>
              </a:rPr>
              <a:t>Caso de Aplicación : </a:t>
            </a:r>
            <a:r>
              <a:rPr lang="es-AR" sz="4800" dirty="0" smtClean="0">
                <a:solidFill>
                  <a:srgbClr val="C00000"/>
                </a:solidFill>
                <a:latin typeface="Alegreya Sans" panose="00000500000000000000" pitchFamily="2" charset="0"/>
              </a:rPr>
              <a:t>Enumeración de riesgos</a:t>
            </a:r>
            <a:endParaRPr lang="es-AR" sz="4800" dirty="0" smtClean="0">
              <a:solidFill>
                <a:srgbClr val="C00000"/>
              </a:solidFill>
              <a:latin typeface="Alegreya Sans" panose="00000500000000000000" pitchFamily="2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846856" y="2792669"/>
            <a:ext cx="1427019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numCol="1" rtlCol="0">
            <a:spAutoFit/>
          </a:bodyPr>
          <a:lstStyle/>
          <a:p>
            <a:pPr fontAlgn="base"/>
            <a:r>
              <a:rPr lang="es-AR" sz="2400" b="1" dirty="0" smtClean="0">
                <a:solidFill>
                  <a:srgbClr val="C00000"/>
                </a:solidFill>
                <a:latin typeface="Alegreya Sans" panose="00000500000000000000" pitchFamily="2" charset="0"/>
              </a:rPr>
              <a:t>RIESGOS</a:t>
            </a:r>
            <a:endParaRPr lang="es-AR" sz="1050" b="1" dirty="0">
              <a:solidFill>
                <a:srgbClr val="C0000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641530" y="1593271"/>
            <a:ext cx="10507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 smtClean="0">
                <a:solidFill>
                  <a:schemeClr val="bg1"/>
                </a:solidFill>
                <a:latin typeface="Alegreya Sans" panose="00000500000000000000" pitchFamily="2" charset="0"/>
              </a:rPr>
              <a:t>Ejemplo: Se analiza el Ítems 2 Fundaciones :</a:t>
            </a:r>
            <a:endParaRPr lang="es-AR" sz="2000" dirty="0">
              <a:solidFill>
                <a:schemeClr val="bg1"/>
              </a:solidFill>
              <a:latin typeface="Alegreya Sans" panose="00000500000000000000" pitchFamily="2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4249880" y="2175720"/>
            <a:ext cx="3796145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2400" b="1" dirty="0">
                <a:solidFill>
                  <a:srgbClr val="C00000"/>
                </a:solidFill>
                <a:latin typeface="Alegreya Sans" panose="00000500000000000000" pitchFamily="2" charset="0"/>
              </a:rPr>
              <a:t>Actividad  “EXCAVACIONES</a:t>
            </a:r>
            <a:r>
              <a:rPr lang="es-AR" sz="2400" b="1" dirty="0" smtClean="0">
                <a:solidFill>
                  <a:srgbClr val="C00000"/>
                </a:solidFill>
                <a:latin typeface="Alegreya Sans" panose="00000500000000000000" pitchFamily="2" charset="0"/>
              </a:rPr>
              <a:t>”</a:t>
            </a:r>
            <a:endParaRPr lang="es-AR" sz="2000" b="1" dirty="0">
              <a:solidFill>
                <a:srgbClr val="C00000"/>
              </a:solidFill>
              <a:latin typeface="Alegreya Sans" panose="00000500000000000000" pitchFamily="2" charset="0"/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89" y="2792669"/>
            <a:ext cx="4651246" cy="3095193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273" y="3840831"/>
            <a:ext cx="3713018" cy="2784764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263" y="2904465"/>
            <a:ext cx="4055391" cy="3037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58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/>
          <p:cNvSpPr/>
          <p:nvPr/>
        </p:nvSpPr>
        <p:spPr>
          <a:xfrm>
            <a:off x="278820" y="2665456"/>
            <a:ext cx="11798124" cy="6545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Rectángulo 3"/>
          <p:cNvSpPr/>
          <p:nvPr/>
        </p:nvSpPr>
        <p:spPr>
          <a:xfrm>
            <a:off x="0" y="0"/>
            <a:ext cx="12192000" cy="1593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799" y="133854"/>
            <a:ext cx="10924309" cy="1325563"/>
          </a:xfrm>
        </p:spPr>
        <p:txBody>
          <a:bodyPr>
            <a:normAutofit/>
          </a:bodyPr>
          <a:lstStyle/>
          <a:p>
            <a:r>
              <a:rPr lang="es-AR" sz="4800" b="1" u="sng" dirty="0" smtClean="0">
                <a:solidFill>
                  <a:srgbClr val="C00000"/>
                </a:solidFill>
                <a:latin typeface="Alegreya Sans" panose="00000500000000000000" pitchFamily="2" charset="0"/>
              </a:rPr>
              <a:t>Caso de Aplicación : </a:t>
            </a:r>
            <a:r>
              <a:rPr lang="es-AR" sz="4800" dirty="0" smtClean="0">
                <a:solidFill>
                  <a:srgbClr val="C00000"/>
                </a:solidFill>
                <a:latin typeface="Alegreya Sans" panose="00000500000000000000" pitchFamily="2" charset="0"/>
              </a:rPr>
              <a:t>Enumeración de riesgos</a:t>
            </a:r>
            <a:endParaRPr lang="es-AR" sz="4800" dirty="0" smtClean="0">
              <a:solidFill>
                <a:srgbClr val="C00000"/>
              </a:solidFill>
              <a:latin typeface="Alegreya Sans" panose="00000500000000000000" pitchFamily="2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846856" y="2792669"/>
            <a:ext cx="1427019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numCol="1" rtlCol="0">
            <a:spAutoFit/>
          </a:bodyPr>
          <a:lstStyle/>
          <a:p>
            <a:pPr fontAlgn="base"/>
            <a:r>
              <a:rPr lang="es-AR" sz="2400" b="1" dirty="0" smtClean="0">
                <a:solidFill>
                  <a:srgbClr val="C00000"/>
                </a:solidFill>
                <a:latin typeface="Alegreya Sans" panose="00000500000000000000" pitchFamily="2" charset="0"/>
              </a:rPr>
              <a:t>RIESGOS</a:t>
            </a:r>
            <a:endParaRPr lang="es-AR" sz="1050" b="1" dirty="0">
              <a:solidFill>
                <a:srgbClr val="C0000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641530" y="1593271"/>
            <a:ext cx="10507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 smtClean="0">
                <a:solidFill>
                  <a:schemeClr val="bg1"/>
                </a:solidFill>
                <a:latin typeface="Alegreya Sans" panose="00000500000000000000" pitchFamily="2" charset="0"/>
              </a:rPr>
              <a:t>Ejemplo: Se analiza el Ítems 2 Fundaciones :</a:t>
            </a:r>
            <a:endParaRPr lang="es-AR" sz="2000" dirty="0">
              <a:solidFill>
                <a:schemeClr val="bg1"/>
              </a:solidFill>
              <a:latin typeface="Alegreya Sans" panose="00000500000000000000" pitchFamily="2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5132975" y="2778816"/>
            <a:ext cx="22721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s-AR" sz="2400" b="1" dirty="0" smtClean="0">
                <a:solidFill>
                  <a:srgbClr val="C00000"/>
                </a:solidFill>
                <a:latin typeface="Alegreya Sans" panose="00000500000000000000" pitchFamily="2" charset="0"/>
              </a:rPr>
              <a:t>CUIDADOS</a:t>
            </a:r>
            <a:endParaRPr lang="es-AR" sz="2400" b="1" dirty="0">
              <a:solidFill>
                <a:srgbClr val="C00000"/>
              </a:solidFill>
              <a:latin typeface="Alegreya Sans" panose="00000500000000000000" pitchFamily="2" charset="0"/>
            </a:endParaRPr>
          </a:p>
          <a:p>
            <a:endParaRPr lang="es-AR" sz="2000" b="1" dirty="0">
              <a:solidFill>
                <a:srgbClr val="C00000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8537107" y="2638781"/>
            <a:ext cx="3352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s-AR" sz="2000" b="1" dirty="0" smtClean="0">
                <a:solidFill>
                  <a:srgbClr val="C00000"/>
                </a:solidFill>
                <a:latin typeface="Alegreya Sans" panose="00000500000000000000" pitchFamily="2" charset="0"/>
              </a:rPr>
              <a:t>EQUIPO DE PROTECCION PERSONAL</a:t>
            </a:r>
            <a:endParaRPr lang="es-AR" sz="2400" b="1" dirty="0">
              <a:solidFill>
                <a:srgbClr val="C0000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149923" y="3352052"/>
            <a:ext cx="4319157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s-AR" sz="1400" dirty="0" smtClean="0">
                <a:solidFill>
                  <a:schemeClr val="bg1"/>
                </a:solidFill>
              </a:rPr>
              <a:t>- Protección </a:t>
            </a:r>
            <a:r>
              <a:rPr lang="es-AR" sz="1400" dirty="0">
                <a:solidFill>
                  <a:schemeClr val="bg1"/>
                </a:solidFill>
              </a:rPr>
              <a:t>eléctrica de máquinas</a:t>
            </a:r>
          </a:p>
          <a:p>
            <a:pPr fontAlgn="base"/>
            <a:r>
              <a:rPr lang="es-AR" sz="1400" dirty="0" smtClean="0">
                <a:solidFill>
                  <a:schemeClr val="bg1"/>
                </a:solidFill>
              </a:rPr>
              <a:t>- Aislamiento </a:t>
            </a:r>
            <a:r>
              <a:rPr lang="es-AR" sz="1400" dirty="0">
                <a:solidFill>
                  <a:schemeClr val="bg1"/>
                </a:solidFill>
              </a:rPr>
              <a:t>eléctrico de cables y tensión de seguridad</a:t>
            </a:r>
          </a:p>
          <a:p>
            <a:pPr fontAlgn="base"/>
            <a:r>
              <a:rPr lang="es-AR" sz="1400" dirty="0" smtClean="0">
                <a:solidFill>
                  <a:schemeClr val="bg1"/>
                </a:solidFill>
              </a:rPr>
              <a:t>- Acumular </a:t>
            </a:r>
            <a:r>
              <a:rPr lang="es-AR" sz="1400" dirty="0">
                <a:solidFill>
                  <a:schemeClr val="bg1"/>
                </a:solidFill>
              </a:rPr>
              <a:t>material a más de 2 </a:t>
            </a:r>
            <a:r>
              <a:rPr lang="es-AR" sz="1400" dirty="0" err="1">
                <a:solidFill>
                  <a:schemeClr val="bg1"/>
                </a:solidFill>
              </a:rPr>
              <a:t>mts</a:t>
            </a:r>
            <a:r>
              <a:rPr lang="es-AR" sz="1400" dirty="0">
                <a:solidFill>
                  <a:schemeClr val="bg1"/>
                </a:solidFill>
              </a:rPr>
              <a:t> del borde</a:t>
            </a:r>
          </a:p>
          <a:p>
            <a:pPr fontAlgn="base"/>
            <a:r>
              <a:rPr lang="es-AR" sz="1400" dirty="0" smtClean="0">
                <a:solidFill>
                  <a:schemeClr val="bg1"/>
                </a:solidFill>
              </a:rPr>
              <a:t>- Limpieza </a:t>
            </a:r>
            <a:r>
              <a:rPr lang="es-AR" sz="1400" dirty="0">
                <a:solidFill>
                  <a:schemeClr val="bg1"/>
                </a:solidFill>
              </a:rPr>
              <a:t>y orden en zona de trabajo</a:t>
            </a:r>
          </a:p>
          <a:p>
            <a:pPr fontAlgn="base"/>
            <a:r>
              <a:rPr lang="es-AR" sz="1400" dirty="0" smtClean="0">
                <a:solidFill>
                  <a:schemeClr val="bg1"/>
                </a:solidFill>
              </a:rPr>
              <a:t>- Equipos </a:t>
            </a:r>
            <a:r>
              <a:rPr lang="es-AR" sz="1400" dirty="0">
                <a:solidFill>
                  <a:schemeClr val="bg1"/>
                </a:solidFill>
              </a:rPr>
              <a:t>de ascenso y descenso de personas en buen </a:t>
            </a:r>
            <a:r>
              <a:rPr lang="es-AR" sz="1400" dirty="0" smtClean="0">
                <a:solidFill>
                  <a:schemeClr val="bg1"/>
                </a:solidFill>
              </a:rPr>
              <a:t>estado </a:t>
            </a:r>
            <a:r>
              <a:rPr lang="es-AR" sz="1400" dirty="0">
                <a:solidFill>
                  <a:schemeClr val="bg1"/>
                </a:solidFill>
              </a:rPr>
              <a:t>y apoyados convenientemente</a:t>
            </a:r>
          </a:p>
          <a:p>
            <a:pPr fontAlgn="base"/>
            <a:r>
              <a:rPr lang="es-AR" sz="1400" dirty="0" smtClean="0">
                <a:solidFill>
                  <a:schemeClr val="bg1"/>
                </a:solidFill>
              </a:rPr>
              <a:t>- Zonificación </a:t>
            </a:r>
            <a:r>
              <a:rPr lang="es-AR" sz="1400" dirty="0">
                <a:solidFill>
                  <a:schemeClr val="bg1"/>
                </a:solidFill>
              </a:rPr>
              <a:t>y señalización en la zona de trabajo de la </a:t>
            </a:r>
            <a:r>
              <a:rPr lang="es-AR" sz="1400" dirty="0" err="1">
                <a:solidFill>
                  <a:schemeClr val="bg1"/>
                </a:solidFill>
              </a:rPr>
              <a:t>pilotera</a:t>
            </a:r>
            <a:r>
              <a:rPr lang="es-AR" sz="1400" dirty="0">
                <a:solidFill>
                  <a:schemeClr val="bg1"/>
                </a:solidFill>
              </a:rPr>
              <a:t> y retroexcavadora</a:t>
            </a:r>
          </a:p>
          <a:p>
            <a:pPr fontAlgn="base"/>
            <a:r>
              <a:rPr lang="es-AR" sz="1400" dirty="0" smtClean="0">
                <a:solidFill>
                  <a:schemeClr val="bg1"/>
                </a:solidFill>
              </a:rPr>
              <a:t>- Luces </a:t>
            </a:r>
            <a:r>
              <a:rPr lang="es-AR" sz="1400" dirty="0">
                <a:solidFill>
                  <a:schemeClr val="bg1"/>
                </a:solidFill>
              </a:rPr>
              <a:t>de iluminación a batería de 12 V</a:t>
            </a:r>
          </a:p>
          <a:p>
            <a:pPr fontAlgn="base"/>
            <a:r>
              <a:rPr lang="es-AR" sz="1400" dirty="0" smtClean="0">
                <a:solidFill>
                  <a:schemeClr val="bg1"/>
                </a:solidFill>
              </a:rPr>
              <a:t>- Zonificación </a:t>
            </a:r>
            <a:r>
              <a:rPr lang="es-AR" sz="1400" dirty="0">
                <a:solidFill>
                  <a:schemeClr val="bg1"/>
                </a:solidFill>
              </a:rPr>
              <a:t>y señalización en pozos abiertos</a:t>
            </a:r>
          </a:p>
          <a:p>
            <a:pPr fontAlgn="base"/>
            <a:r>
              <a:rPr lang="es-AR" sz="1400" dirty="0" smtClean="0">
                <a:solidFill>
                  <a:schemeClr val="bg1"/>
                </a:solidFill>
              </a:rPr>
              <a:t>- Bloquear </a:t>
            </a:r>
            <a:r>
              <a:rPr lang="es-AR" sz="1400" dirty="0">
                <a:solidFill>
                  <a:schemeClr val="bg1"/>
                </a:solidFill>
              </a:rPr>
              <a:t>pozos cuando no se trabaje</a:t>
            </a:r>
          </a:p>
          <a:p>
            <a:endParaRPr lang="es-AR" dirty="0"/>
          </a:p>
        </p:txBody>
      </p:sp>
      <p:sp>
        <p:nvSpPr>
          <p:cNvPr id="15" name="CuadroTexto 14"/>
          <p:cNvSpPr txBox="1"/>
          <p:nvPr/>
        </p:nvSpPr>
        <p:spPr>
          <a:xfrm>
            <a:off x="8613310" y="3361440"/>
            <a:ext cx="372687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s-AR" sz="1400" dirty="0" smtClean="0">
                <a:solidFill>
                  <a:schemeClr val="bg1"/>
                </a:solidFill>
                <a:latin typeface="Alegreya Sans" panose="00000500000000000000" pitchFamily="2" charset="0"/>
              </a:rPr>
              <a:t>- Guantes</a:t>
            </a:r>
            <a:endParaRPr lang="es-AR" sz="1400" dirty="0">
              <a:solidFill>
                <a:schemeClr val="bg1"/>
              </a:solidFill>
              <a:latin typeface="Alegreya Sans" panose="00000500000000000000" pitchFamily="2" charset="0"/>
            </a:endParaRPr>
          </a:p>
          <a:p>
            <a:pPr fontAlgn="base"/>
            <a:r>
              <a:rPr lang="es-AR" sz="1400" dirty="0" smtClean="0">
                <a:solidFill>
                  <a:schemeClr val="bg1"/>
                </a:solidFill>
                <a:latin typeface="Alegreya Sans" panose="00000500000000000000" pitchFamily="2" charset="0"/>
              </a:rPr>
              <a:t>- Botines </a:t>
            </a:r>
            <a:r>
              <a:rPr lang="es-AR" sz="1400" dirty="0">
                <a:solidFill>
                  <a:schemeClr val="bg1"/>
                </a:solidFill>
                <a:latin typeface="Alegreya Sans" panose="00000500000000000000" pitchFamily="2" charset="0"/>
              </a:rPr>
              <a:t>de seguridad</a:t>
            </a:r>
          </a:p>
          <a:p>
            <a:pPr fontAlgn="base"/>
            <a:r>
              <a:rPr lang="es-AR" sz="1400" dirty="0" smtClean="0">
                <a:solidFill>
                  <a:schemeClr val="bg1"/>
                </a:solidFill>
                <a:latin typeface="Alegreya Sans" panose="00000500000000000000" pitchFamily="2" charset="0"/>
              </a:rPr>
              <a:t>- Casco</a:t>
            </a:r>
            <a:endParaRPr lang="es-AR" sz="1400" dirty="0">
              <a:solidFill>
                <a:schemeClr val="bg1"/>
              </a:solidFill>
              <a:latin typeface="Alegreya Sans" panose="00000500000000000000" pitchFamily="2" charset="0"/>
            </a:endParaRPr>
          </a:p>
          <a:p>
            <a:pPr fontAlgn="base"/>
            <a:r>
              <a:rPr lang="es-AR" sz="1400" dirty="0" smtClean="0">
                <a:solidFill>
                  <a:schemeClr val="bg1"/>
                </a:solidFill>
                <a:latin typeface="Alegreya Sans" panose="00000500000000000000" pitchFamily="2" charset="0"/>
              </a:rPr>
              <a:t>- Ropa </a:t>
            </a:r>
            <a:r>
              <a:rPr lang="es-AR" sz="1400" dirty="0">
                <a:solidFill>
                  <a:schemeClr val="bg1"/>
                </a:solidFill>
                <a:latin typeface="Alegreya Sans" panose="00000500000000000000" pitchFamily="2" charset="0"/>
              </a:rPr>
              <a:t>de trabajo adecuada</a:t>
            </a:r>
          </a:p>
          <a:p>
            <a:pPr fontAlgn="base"/>
            <a:r>
              <a:rPr lang="es-AR" sz="1400" dirty="0" smtClean="0">
                <a:solidFill>
                  <a:schemeClr val="bg1"/>
                </a:solidFill>
                <a:latin typeface="Alegreya Sans" panose="00000500000000000000" pitchFamily="2" charset="0"/>
              </a:rPr>
              <a:t>- Lentes </a:t>
            </a:r>
            <a:r>
              <a:rPr lang="es-AR" sz="1400" dirty="0">
                <a:solidFill>
                  <a:schemeClr val="bg1"/>
                </a:solidFill>
                <a:latin typeface="Alegreya Sans" panose="00000500000000000000" pitchFamily="2" charset="0"/>
              </a:rPr>
              <a:t>de protección</a:t>
            </a:r>
          </a:p>
          <a:p>
            <a:pPr fontAlgn="base"/>
            <a:r>
              <a:rPr lang="es-AR" sz="1400" dirty="0" smtClean="0">
                <a:solidFill>
                  <a:schemeClr val="bg1"/>
                </a:solidFill>
                <a:latin typeface="Alegreya Sans" panose="00000500000000000000" pitchFamily="2" charset="0"/>
              </a:rPr>
              <a:t>- Arnés </a:t>
            </a:r>
            <a:r>
              <a:rPr lang="es-AR" sz="1400" dirty="0">
                <a:solidFill>
                  <a:schemeClr val="bg1"/>
                </a:solidFill>
                <a:latin typeface="Alegreya Sans" panose="00000500000000000000" pitchFamily="2" charset="0"/>
              </a:rPr>
              <a:t>de seguridad con agarre en la espalda con cuerda salvavidas</a:t>
            </a:r>
          </a:p>
          <a:p>
            <a:pPr fontAlgn="base"/>
            <a:r>
              <a:rPr lang="es-AR" sz="1400" dirty="0" smtClean="0">
                <a:solidFill>
                  <a:schemeClr val="bg1"/>
                </a:solidFill>
                <a:latin typeface="Alegreya Sans" panose="00000500000000000000" pitchFamily="2" charset="0"/>
              </a:rPr>
              <a:t>- Protector </a:t>
            </a:r>
            <a:r>
              <a:rPr lang="es-AR" sz="1400" dirty="0">
                <a:solidFill>
                  <a:schemeClr val="bg1"/>
                </a:solidFill>
                <a:latin typeface="Alegreya Sans" panose="00000500000000000000" pitchFamily="2" charset="0"/>
              </a:rPr>
              <a:t>respiratorio</a:t>
            </a:r>
          </a:p>
          <a:p>
            <a:pPr fontAlgn="base"/>
            <a:r>
              <a:rPr lang="es-AR" sz="1400" dirty="0" smtClean="0">
                <a:solidFill>
                  <a:schemeClr val="bg1"/>
                </a:solidFill>
                <a:latin typeface="Alegreya Sans" panose="00000500000000000000" pitchFamily="2" charset="0"/>
              </a:rPr>
              <a:t>- Protector </a:t>
            </a:r>
            <a:r>
              <a:rPr lang="es-AR" sz="1400" dirty="0">
                <a:solidFill>
                  <a:schemeClr val="bg1"/>
                </a:solidFill>
                <a:latin typeface="Alegreya Sans" panose="00000500000000000000" pitchFamily="2" charset="0"/>
              </a:rPr>
              <a:t>auditivo si es necesario</a:t>
            </a:r>
          </a:p>
          <a:p>
            <a:pPr fontAlgn="base"/>
            <a:r>
              <a:rPr lang="es-AR" sz="1400" dirty="0" smtClean="0">
                <a:solidFill>
                  <a:schemeClr val="bg1"/>
                </a:solidFill>
                <a:latin typeface="Alegreya Sans" panose="00000500000000000000" pitchFamily="2" charset="0"/>
              </a:rPr>
              <a:t>- Señalización </a:t>
            </a:r>
            <a:r>
              <a:rPr lang="es-AR" sz="1400" dirty="0">
                <a:solidFill>
                  <a:schemeClr val="bg1"/>
                </a:solidFill>
                <a:latin typeface="Alegreya Sans" panose="00000500000000000000" pitchFamily="2" charset="0"/>
              </a:rPr>
              <a:t>y zonificación de la zona de trabajo de maquinista y pozo</a:t>
            </a:r>
          </a:p>
          <a:p>
            <a:pPr fontAlgn="base"/>
            <a:r>
              <a:rPr lang="es-AR" sz="1400" dirty="0" smtClean="0">
                <a:solidFill>
                  <a:schemeClr val="bg1"/>
                </a:solidFill>
                <a:latin typeface="Alegreya Sans" panose="00000500000000000000" pitchFamily="2" charset="0"/>
              </a:rPr>
              <a:t>- Tendido </a:t>
            </a:r>
            <a:r>
              <a:rPr lang="es-AR" sz="1400" dirty="0">
                <a:solidFill>
                  <a:schemeClr val="bg1"/>
                </a:solidFill>
                <a:latin typeface="Alegreya Sans" panose="00000500000000000000" pitchFamily="2" charset="0"/>
              </a:rPr>
              <a:t>aéreo de cables</a:t>
            </a:r>
          </a:p>
          <a:p>
            <a:pPr fontAlgn="base"/>
            <a:r>
              <a:rPr lang="es-AR" sz="1400" dirty="0" smtClean="0">
                <a:solidFill>
                  <a:schemeClr val="bg1"/>
                </a:solidFill>
                <a:latin typeface="Alegreya Sans" panose="00000500000000000000" pitchFamily="2" charset="0"/>
              </a:rPr>
              <a:t>- Máquina </a:t>
            </a:r>
            <a:r>
              <a:rPr lang="es-AR" sz="1400" dirty="0">
                <a:solidFill>
                  <a:schemeClr val="bg1"/>
                </a:solidFill>
                <a:latin typeface="Alegreya Sans" panose="00000500000000000000" pitchFamily="2" charset="0"/>
              </a:rPr>
              <a:t>con alarma de retroceso</a:t>
            </a:r>
          </a:p>
          <a:p>
            <a:endParaRPr lang="es-AR" dirty="0"/>
          </a:p>
        </p:txBody>
      </p:sp>
      <p:sp>
        <p:nvSpPr>
          <p:cNvPr id="5" name="CuadroTexto 4"/>
          <p:cNvSpPr txBox="1"/>
          <p:nvPr/>
        </p:nvSpPr>
        <p:spPr>
          <a:xfrm>
            <a:off x="278820" y="3319992"/>
            <a:ext cx="399011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>
                <a:solidFill>
                  <a:schemeClr val="bg1"/>
                </a:solidFill>
                <a:latin typeface="Alegreya Sans" panose="00000500000000000000" pitchFamily="2" charset="0"/>
              </a:rPr>
              <a:t>- Vibraciones de maquinarias</a:t>
            </a:r>
          </a:p>
          <a:p>
            <a:r>
              <a:rPr lang="es-AR" sz="1400" dirty="0">
                <a:solidFill>
                  <a:schemeClr val="bg1"/>
                </a:solidFill>
                <a:latin typeface="Alegreya Sans" panose="00000500000000000000" pitchFamily="2" charset="0"/>
              </a:rPr>
              <a:t>- Ruidos de maquinarias</a:t>
            </a:r>
          </a:p>
          <a:p>
            <a:r>
              <a:rPr lang="es-AR" sz="1400" dirty="0">
                <a:solidFill>
                  <a:schemeClr val="bg1"/>
                </a:solidFill>
                <a:latin typeface="Alegreya Sans" panose="00000500000000000000" pitchFamily="2" charset="0"/>
              </a:rPr>
              <a:t>- Atrapamientos con partes móviles</a:t>
            </a:r>
          </a:p>
          <a:p>
            <a:r>
              <a:rPr lang="es-AR" sz="1400" dirty="0">
                <a:solidFill>
                  <a:schemeClr val="bg1"/>
                </a:solidFill>
                <a:latin typeface="Alegreya Sans" panose="00000500000000000000" pitchFamily="2" charset="0"/>
              </a:rPr>
              <a:t>- Intoxicaciones con gases de pozos </a:t>
            </a:r>
            <a:r>
              <a:rPr lang="es-AR" sz="1400" dirty="0" err="1" smtClean="0">
                <a:solidFill>
                  <a:schemeClr val="bg1"/>
                </a:solidFill>
                <a:latin typeface="Alegreya Sans" panose="00000500000000000000" pitchFamily="2" charset="0"/>
              </a:rPr>
              <a:t>absorventes</a:t>
            </a:r>
            <a:endParaRPr lang="es-AR" sz="1400" dirty="0">
              <a:solidFill>
                <a:schemeClr val="bg1"/>
              </a:solidFill>
              <a:latin typeface="Alegreya Sans" panose="00000500000000000000" pitchFamily="2" charset="0"/>
            </a:endParaRPr>
          </a:p>
          <a:p>
            <a:r>
              <a:rPr lang="es-AR" sz="1400" dirty="0">
                <a:solidFill>
                  <a:schemeClr val="bg1"/>
                </a:solidFill>
                <a:latin typeface="Alegreya Sans" panose="00000500000000000000" pitchFamily="2" charset="0"/>
              </a:rPr>
              <a:t>- Riesgo respiratorio</a:t>
            </a:r>
          </a:p>
          <a:p>
            <a:r>
              <a:rPr lang="es-AR" sz="1400" dirty="0">
                <a:solidFill>
                  <a:schemeClr val="bg1"/>
                </a:solidFill>
                <a:latin typeface="Alegreya Sans" panose="00000500000000000000" pitchFamily="2" charset="0"/>
              </a:rPr>
              <a:t>- Caídas en el mismo y a distinto nivel</a:t>
            </a:r>
          </a:p>
          <a:p>
            <a:r>
              <a:rPr lang="es-AR" sz="1400" dirty="0">
                <a:solidFill>
                  <a:schemeClr val="bg1"/>
                </a:solidFill>
                <a:latin typeface="Alegreya Sans" panose="00000500000000000000" pitchFamily="2" charset="0"/>
              </a:rPr>
              <a:t>- Terreno desmoronable</a:t>
            </a:r>
          </a:p>
          <a:p>
            <a:r>
              <a:rPr lang="es-AR" sz="1400" dirty="0">
                <a:solidFill>
                  <a:schemeClr val="bg1"/>
                </a:solidFill>
                <a:latin typeface="Alegreya Sans" panose="00000500000000000000" pitchFamily="2" charset="0"/>
              </a:rPr>
              <a:t>- Caídas de herramientas</a:t>
            </a:r>
          </a:p>
          <a:p>
            <a:r>
              <a:rPr lang="es-AR" sz="1400" dirty="0">
                <a:solidFill>
                  <a:schemeClr val="bg1"/>
                </a:solidFill>
                <a:latin typeface="Alegreya Sans" panose="00000500000000000000" pitchFamily="2" charset="0"/>
              </a:rPr>
              <a:t>- Falla sujeción del arnés</a:t>
            </a:r>
          </a:p>
          <a:p>
            <a:r>
              <a:rPr lang="es-AR" sz="1400" dirty="0">
                <a:solidFill>
                  <a:schemeClr val="bg1"/>
                </a:solidFill>
                <a:latin typeface="Alegreya Sans" panose="00000500000000000000" pitchFamily="2" charset="0"/>
              </a:rPr>
              <a:t>- Riesgo ergonómico</a:t>
            </a:r>
          </a:p>
          <a:p>
            <a:r>
              <a:rPr lang="es-AR" sz="1400" dirty="0">
                <a:solidFill>
                  <a:schemeClr val="bg1"/>
                </a:solidFill>
                <a:latin typeface="Alegreya Sans" panose="00000500000000000000" pitchFamily="2" charset="0"/>
              </a:rPr>
              <a:t>- Ahogo por desmoronamiento de napas</a:t>
            </a:r>
          </a:p>
          <a:p>
            <a:r>
              <a:rPr lang="es-AR" sz="1400" dirty="0">
                <a:solidFill>
                  <a:schemeClr val="bg1"/>
                </a:solidFill>
                <a:latin typeface="Alegreya Sans" panose="00000500000000000000" pitchFamily="2" charset="0"/>
              </a:rPr>
              <a:t>- Desvanecimientos por falta de </a:t>
            </a:r>
            <a:r>
              <a:rPr lang="es-AR" sz="1400" dirty="0" smtClean="0">
                <a:solidFill>
                  <a:schemeClr val="bg1"/>
                </a:solidFill>
                <a:latin typeface="Alegreya Sans" panose="00000500000000000000" pitchFamily="2" charset="0"/>
              </a:rPr>
              <a:t>oxígeno</a:t>
            </a:r>
            <a:endParaRPr lang="es-AR" sz="1400" dirty="0">
              <a:solidFill>
                <a:schemeClr val="bg1"/>
              </a:solidFill>
              <a:latin typeface="Alegreya Sans" panose="00000500000000000000" pitchFamily="2" charset="0"/>
            </a:endParaRPr>
          </a:p>
          <a:p>
            <a:r>
              <a:rPr lang="es-AR" sz="1400" dirty="0">
                <a:solidFill>
                  <a:schemeClr val="bg1"/>
                </a:solidFill>
                <a:latin typeface="Alegreya Sans" panose="00000500000000000000" pitchFamily="2" charset="0"/>
              </a:rPr>
              <a:t>- Riesgo eléctrico</a:t>
            </a:r>
          </a:p>
          <a:p>
            <a:r>
              <a:rPr lang="es-AR" sz="1400" dirty="0">
                <a:solidFill>
                  <a:schemeClr val="bg1"/>
                </a:solidFill>
                <a:latin typeface="Alegreya Sans" panose="00000500000000000000" pitchFamily="2" charset="0"/>
              </a:rPr>
              <a:t>- Riesgo de incendio</a:t>
            </a:r>
          </a:p>
          <a:p>
            <a:r>
              <a:rPr lang="es-AR" sz="1400" dirty="0">
                <a:solidFill>
                  <a:schemeClr val="bg1"/>
                </a:solidFill>
                <a:latin typeface="Alegreya Sans" panose="00000500000000000000" pitchFamily="2" charset="0"/>
              </a:rPr>
              <a:t>- Cortes con herramientas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4249880" y="2175720"/>
            <a:ext cx="3796145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2400" b="1" dirty="0">
                <a:solidFill>
                  <a:srgbClr val="C00000"/>
                </a:solidFill>
                <a:latin typeface="Alegreya Sans" panose="00000500000000000000" pitchFamily="2" charset="0"/>
              </a:rPr>
              <a:t>Actividad  “EXCAVACIONES</a:t>
            </a:r>
            <a:r>
              <a:rPr lang="es-AR" sz="2400" b="1" dirty="0" smtClean="0">
                <a:solidFill>
                  <a:srgbClr val="C00000"/>
                </a:solidFill>
                <a:latin typeface="Alegreya Sans" panose="00000500000000000000" pitchFamily="2" charset="0"/>
              </a:rPr>
              <a:t>”</a:t>
            </a:r>
            <a:endParaRPr lang="es-AR" sz="2000" b="1" dirty="0">
              <a:solidFill>
                <a:srgbClr val="C00000"/>
              </a:solidFill>
              <a:latin typeface="Alegreya Sans" panose="00000500000000000000" pitchFamily="2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278820" y="2665456"/>
            <a:ext cx="3752853" cy="409556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9" name="Rectángulo 18"/>
          <p:cNvSpPr/>
          <p:nvPr/>
        </p:nvSpPr>
        <p:spPr>
          <a:xfrm>
            <a:off x="4031673" y="2650683"/>
            <a:ext cx="4292418" cy="409556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0" name="Rectángulo 19"/>
          <p:cNvSpPr/>
          <p:nvPr/>
        </p:nvSpPr>
        <p:spPr>
          <a:xfrm>
            <a:off x="8324091" y="2650683"/>
            <a:ext cx="3752853" cy="409556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6807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/>
          <p:cNvSpPr/>
          <p:nvPr/>
        </p:nvSpPr>
        <p:spPr>
          <a:xfrm>
            <a:off x="278820" y="2665456"/>
            <a:ext cx="11798124" cy="6545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Rectángulo 3"/>
          <p:cNvSpPr/>
          <p:nvPr/>
        </p:nvSpPr>
        <p:spPr>
          <a:xfrm>
            <a:off x="0" y="0"/>
            <a:ext cx="12192000" cy="1593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799" y="133854"/>
            <a:ext cx="10924309" cy="1325563"/>
          </a:xfrm>
        </p:spPr>
        <p:txBody>
          <a:bodyPr>
            <a:normAutofit/>
          </a:bodyPr>
          <a:lstStyle/>
          <a:p>
            <a:r>
              <a:rPr lang="es-AR" sz="4800" b="1" u="sng" dirty="0" smtClean="0">
                <a:solidFill>
                  <a:srgbClr val="C00000"/>
                </a:solidFill>
                <a:latin typeface="Alegreya Sans" panose="00000500000000000000" pitchFamily="2" charset="0"/>
              </a:rPr>
              <a:t>Caso de Aplicación : </a:t>
            </a:r>
            <a:r>
              <a:rPr lang="es-AR" sz="4800" dirty="0" smtClean="0">
                <a:solidFill>
                  <a:srgbClr val="C00000"/>
                </a:solidFill>
                <a:latin typeface="Alegreya Sans" panose="00000500000000000000" pitchFamily="2" charset="0"/>
              </a:rPr>
              <a:t>Enumeración de riesgos</a:t>
            </a:r>
            <a:endParaRPr lang="es-AR" sz="4800" dirty="0" smtClean="0">
              <a:solidFill>
                <a:srgbClr val="C00000"/>
              </a:solidFill>
              <a:latin typeface="Alegreya Sans" panose="00000500000000000000" pitchFamily="2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846856" y="2792669"/>
            <a:ext cx="1427019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numCol="1" rtlCol="0">
            <a:spAutoFit/>
          </a:bodyPr>
          <a:lstStyle/>
          <a:p>
            <a:pPr fontAlgn="base"/>
            <a:r>
              <a:rPr lang="es-AR" sz="2400" b="1" dirty="0" smtClean="0">
                <a:solidFill>
                  <a:srgbClr val="C00000"/>
                </a:solidFill>
                <a:latin typeface="Alegreya Sans" panose="00000500000000000000" pitchFamily="2" charset="0"/>
              </a:rPr>
              <a:t>RIESGOS</a:t>
            </a:r>
            <a:endParaRPr lang="es-AR" sz="1050" b="1" dirty="0">
              <a:solidFill>
                <a:srgbClr val="C0000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641530" y="1593271"/>
            <a:ext cx="10507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 smtClean="0">
                <a:solidFill>
                  <a:schemeClr val="bg1"/>
                </a:solidFill>
                <a:latin typeface="Alegreya Sans" panose="00000500000000000000" pitchFamily="2" charset="0"/>
              </a:rPr>
              <a:t>Ejemplo: Se analiza el Ítems 2 Fundaciones :</a:t>
            </a:r>
            <a:endParaRPr lang="es-AR" sz="2000" dirty="0">
              <a:solidFill>
                <a:schemeClr val="bg1"/>
              </a:solidFill>
              <a:latin typeface="Alegreya Sans" panose="00000500000000000000" pitchFamily="2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5132975" y="2778816"/>
            <a:ext cx="22721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s-AR" sz="2400" b="1" dirty="0" smtClean="0">
                <a:solidFill>
                  <a:srgbClr val="C00000"/>
                </a:solidFill>
                <a:latin typeface="Alegreya Sans" panose="00000500000000000000" pitchFamily="2" charset="0"/>
              </a:rPr>
              <a:t>CUIDADOS</a:t>
            </a:r>
            <a:endParaRPr lang="es-AR" sz="2400" b="1" dirty="0">
              <a:solidFill>
                <a:srgbClr val="C00000"/>
              </a:solidFill>
              <a:latin typeface="Alegreya Sans" panose="00000500000000000000" pitchFamily="2" charset="0"/>
            </a:endParaRPr>
          </a:p>
          <a:p>
            <a:endParaRPr lang="es-AR" sz="2000" b="1" dirty="0">
              <a:solidFill>
                <a:srgbClr val="C00000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8537107" y="2638781"/>
            <a:ext cx="3352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s-AR" sz="2000" b="1" dirty="0" smtClean="0">
                <a:solidFill>
                  <a:srgbClr val="C00000"/>
                </a:solidFill>
                <a:latin typeface="Alegreya Sans" panose="00000500000000000000" pitchFamily="2" charset="0"/>
              </a:rPr>
              <a:t>EQUIPO DE PROTECCION PERSONAL</a:t>
            </a:r>
            <a:endParaRPr lang="es-AR" sz="2400" b="1" dirty="0">
              <a:solidFill>
                <a:srgbClr val="C0000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149923" y="3352052"/>
            <a:ext cx="4319157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s-AR" sz="1600" dirty="0">
                <a:solidFill>
                  <a:schemeClr val="bg1"/>
                </a:solidFill>
                <a:latin typeface="Alegreya Sans" panose="00000500000000000000" pitchFamily="2" charset="0"/>
              </a:rPr>
              <a:t>Doblado correcto de hierros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s-AR" sz="1600" dirty="0">
                <a:solidFill>
                  <a:schemeClr val="bg1"/>
                </a:solidFill>
                <a:latin typeface="Alegreya Sans" panose="00000500000000000000" pitchFamily="2" charset="0"/>
              </a:rPr>
              <a:t>Limpieza y orden en zona de trabajo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s-AR" sz="1600" dirty="0">
                <a:solidFill>
                  <a:schemeClr val="bg1"/>
                </a:solidFill>
                <a:latin typeface="Alegreya Sans" panose="00000500000000000000" pitchFamily="2" charset="0"/>
              </a:rPr>
              <a:t>Acopio correcto de materiales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s-AR" sz="1600" dirty="0">
                <a:solidFill>
                  <a:schemeClr val="bg1"/>
                </a:solidFill>
                <a:latin typeface="Alegreya Sans" panose="00000500000000000000" pitchFamily="2" charset="0"/>
              </a:rPr>
              <a:t>Protección eléctrica de máquinas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s-AR" sz="1600" dirty="0">
                <a:solidFill>
                  <a:schemeClr val="bg1"/>
                </a:solidFill>
                <a:latin typeface="Alegreya Sans" panose="00000500000000000000" pitchFamily="2" charset="0"/>
              </a:rPr>
              <a:t>Aislamiento eléctrico de cables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s-AR" sz="1600" dirty="0">
                <a:solidFill>
                  <a:schemeClr val="bg1"/>
                </a:solidFill>
                <a:latin typeface="Alegreya Sans" panose="00000500000000000000" pitchFamily="2" charset="0"/>
              </a:rPr>
              <a:t>Utilizar EPP y EPC adecuados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s-AR" sz="1600" dirty="0">
                <a:solidFill>
                  <a:schemeClr val="bg1"/>
                </a:solidFill>
                <a:latin typeface="Alegreya Sans" panose="00000500000000000000" pitchFamily="2" charset="0"/>
              </a:rPr>
              <a:t>No pararse debajo de armaduras durante su izado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s-AR" sz="1600" dirty="0">
                <a:solidFill>
                  <a:schemeClr val="bg1"/>
                </a:solidFill>
                <a:latin typeface="Alegreya Sans" panose="00000500000000000000" pitchFamily="2" charset="0"/>
              </a:rPr>
              <a:t>Llevar las herramientas necesarias al lugar de trabajo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s-AR" sz="1600" dirty="0">
                <a:solidFill>
                  <a:schemeClr val="bg1"/>
                </a:solidFill>
                <a:latin typeface="Alegreya Sans" panose="00000500000000000000" pitchFamily="2" charset="0"/>
              </a:rPr>
              <a:t>Armadura en buen estado</a:t>
            </a:r>
          </a:p>
          <a:p>
            <a:endParaRPr lang="es-AR" dirty="0"/>
          </a:p>
        </p:txBody>
      </p:sp>
      <p:sp>
        <p:nvSpPr>
          <p:cNvPr id="15" name="CuadroTexto 14"/>
          <p:cNvSpPr txBox="1"/>
          <p:nvPr/>
        </p:nvSpPr>
        <p:spPr>
          <a:xfrm>
            <a:off x="8613311" y="3361440"/>
            <a:ext cx="32765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s-AR" sz="1400" dirty="0" smtClean="0">
                <a:solidFill>
                  <a:schemeClr val="bg1"/>
                </a:solidFill>
                <a:latin typeface="Alegreya Sans" panose="00000500000000000000" pitchFamily="2" charset="0"/>
              </a:rPr>
              <a:t>Casco</a:t>
            </a:r>
            <a:endParaRPr lang="es-AR" sz="1400" dirty="0">
              <a:solidFill>
                <a:schemeClr val="bg1"/>
              </a:solidFill>
              <a:latin typeface="Alegreya Sans" panose="00000500000000000000" pitchFamily="2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s-AR" sz="1400" dirty="0" smtClean="0">
                <a:solidFill>
                  <a:schemeClr val="bg1"/>
                </a:solidFill>
                <a:latin typeface="Alegreya Sans" panose="00000500000000000000" pitchFamily="2" charset="0"/>
              </a:rPr>
              <a:t>Antiparras</a:t>
            </a:r>
            <a:endParaRPr lang="es-AR" sz="1400" dirty="0">
              <a:solidFill>
                <a:schemeClr val="bg1"/>
              </a:solidFill>
              <a:latin typeface="Alegreya Sans" panose="00000500000000000000" pitchFamily="2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s-AR" sz="1400" dirty="0" smtClean="0">
                <a:solidFill>
                  <a:schemeClr val="bg1"/>
                </a:solidFill>
                <a:latin typeface="Alegreya Sans" panose="00000500000000000000" pitchFamily="2" charset="0"/>
              </a:rPr>
              <a:t>Guantes </a:t>
            </a:r>
            <a:r>
              <a:rPr lang="es-AR" sz="1400" dirty="0">
                <a:solidFill>
                  <a:schemeClr val="bg1"/>
                </a:solidFill>
                <a:latin typeface="Alegreya Sans" panose="00000500000000000000" pitchFamily="2" charset="0"/>
              </a:rPr>
              <a:t>de cuero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s-AR" sz="1400" dirty="0" smtClean="0">
                <a:solidFill>
                  <a:schemeClr val="bg1"/>
                </a:solidFill>
                <a:latin typeface="Alegreya Sans" panose="00000500000000000000" pitchFamily="2" charset="0"/>
              </a:rPr>
              <a:t>Ropa </a:t>
            </a:r>
            <a:r>
              <a:rPr lang="es-AR" sz="1400" dirty="0">
                <a:solidFill>
                  <a:schemeClr val="bg1"/>
                </a:solidFill>
                <a:latin typeface="Alegreya Sans" panose="00000500000000000000" pitchFamily="2" charset="0"/>
              </a:rPr>
              <a:t>de trabajo adecuada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s-AR" sz="1400" dirty="0" smtClean="0">
                <a:solidFill>
                  <a:schemeClr val="bg1"/>
                </a:solidFill>
                <a:latin typeface="Alegreya Sans" panose="00000500000000000000" pitchFamily="2" charset="0"/>
              </a:rPr>
              <a:t>Botines </a:t>
            </a:r>
            <a:r>
              <a:rPr lang="es-AR" sz="1400" dirty="0">
                <a:solidFill>
                  <a:schemeClr val="bg1"/>
                </a:solidFill>
                <a:latin typeface="Alegreya Sans" panose="00000500000000000000" pitchFamily="2" charset="0"/>
              </a:rPr>
              <a:t>de seguridad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s-AR" sz="1400" dirty="0" smtClean="0">
                <a:solidFill>
                  <a:schemeClr val="bg1"/>
                </a:solidFill>
                <a:latin typeface="Alegreya Sans" panose="00000500000000000000" pitchFamily="2" charset="0"/>
              </a:rPr>
              <a:t>Protector </a:t>
            </a:r>
            <a:r>
              <a:rPr lang="es-AR" sz="1400" dirty="0">
                <a:solidFill>
                  <a:schemeClr val="bg1"/>
                </a:solidFill>
                <a:latin typeface="Alegreya Sans" panose="00000500000000000000" pitchFamily="2" charset="0"/>
              </a:rPr>
              <a:t>de copa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s-AR" sz="1400" dirty="0" smtClean="0">
                <a:solidFill>
                  <a:schemeClr val="bg1"/>
                </a:solidFill>
                <a:latin typeface="Alegreya Sans" panose="00000500000000000000" pitchFamily="2" charset="0"/>
              </a:rPr>
              <a:t>Arnés </a:t>
            </a:r>
            <a:r>
              <a:rPr lang="es-AR" sz="1400" dirty="0">
                <a:solidFill>
                  <a:schemeClr val="bg1"/>
                </a:solidFill>
                <a:latin typeface="Alegreya Sans" panose="00000500000000000000" pitchFamily="2" charset="0"/>
              </a:rPr>
              <a:t>de seguridad con agarre en la espalda con cuerda </a:t>
            </a:r>
            <a:r>
              <a:rPr lang="es-AR" sz="1400" dirty="0" smtClean="0">
                <a:solidFill>
                  <a:schemeClr val="bg1"/>
                </a:solidFill>
                <a:latin typeface="Alegreya Sans" panose="00000500000000000000" pitchFamily="2" charset="0"/>
              </a:rPr>
              <a:t>salvavidas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s-AR" sz="1400" dirty="0" smtClean="0"/>
              <a:t> </a:t>
            </a:r>
            <a:r>
              <a:rPr lang="es-AR" sz="1400" dirty="0">
                <a:solidFill>
                  <a:schemeClr val="bg1"/>
                </a:solidFill>
              </a:rPr>
              <a:t>Señalización y zonificación de pozos y zona de acopio de materiales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s-AR" sz="1400" dirty="0" smtClean="0">
                <a:solidFill>
                  <a:schemeClr val="bg1"/>
                </a:solidFill>
              </a:rPr>
              <a:t>Colocar </a:t>
            </a:r>
            <a:r>
              <a:rPr lang="es-AR" sz="1400" dirty="0">
                <a:solidFill>
                  <a:schemeClr val="bg1"/>
                </a:solidFill>
              </a:rPr>
              <a:t>protectores en los extremos de las barras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78820" y="3319992"/>
            <a:ext cx="368406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s-AR" sz="1600" dirty="0">
                <a:solidFill>
                  <a:schemeClr val="bg1"/>
                </a:solidFill>
                <a:latin typeface="Alegreya Sans" panose="00000500000000000000" pitchFamily="2" charset="0"/>
              </a:rPr>
              <a:t>Heridas punzo cortantes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s-AR" sz="1600" dirty="0">
                <a:solidFill>
                  <a:schemeClr val="bg1"/>
                </a:solidFill>
                <a:latin typeface="Alegreya Sans" panose="00000500000000000000" pitchFamily="2" charset="0"/>
              </a:rPr>
              <a:t>Riesgo eléctrico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s-AR" sz="1600" dirty="0">
                <a:solidFill>
                  <a:schemeClr val="bg1"/>
                </a:solidFill>
                <a:latin typeface="Alegreya Sans" panose="00000500000000000000" pitchFamily="2" charset="0"/>
              </a:rPr>
              <a:t>Riesgo de incendio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s-AR" sz="1600" dirty="0">
                <a:solidFill>
                  <a:schemeClr val="bg1"/>
                </a:solidFill>
                <a:latin typeface="Alegreya Sans" panose="00000500000000000000" pitchFamily="2" charset="0"/>
              </a:rPr>
              <a:t>Caída de materiales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s-AR" sz="1600" dirty="0">
                <a:solidFill>
                  <a:schemeClr val="bg1"/>
                </a:solidFill>
                <a:latin typeface="Alegreya Sans" panose="00000500000000000000" pitchFamily="2" charset="0"/>
              </a:rPr>
              <a:t>Caída a igual y distinto nivel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s-AR" sz="1600" dirty="0">
                <a:solidFill>
                  <a:schemeClr val="bg1"/>
                </a:solidFill>
                <a:latin typeface="Alegreya Sans" panose="00000500000000000000" pitchFamily="2" charset="0"/>
              </a:rPr>
              <a:t>Riesgos a personal y a terceros por carga y descarga de material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s-AR" sz="1600" dirty="0">
                <a:solidFill>
                  <a:schemeClr val="bg1"/>
                </a:solidFill>
                <a:latin typeface="Alegreya Sans" panose="00000500000000000000" pitchFamily="2" charset="0"/>
              </a:rPr>
              <a:t>Proyección de partículas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s-AR" sz="1600" dirty="0">
                <a:solidFill>
                  <a:schemeClr val="bg1"/>
                </a:solidFill>
                <a:latin typeface="Alegreya Sans" panose="00000500000000000000" pitchFamily="2" charset="0"/>
              </a:rPr>
              <a:t>Riesgo ergonómico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s-AR" sz="1600" dirty="0">
                <a:solidFill>
                  <a:schemeClr val="bg1"/>
                </a:solidFill>
                <a:latin typeface="Alegreya Sans" panose="00000500000000000000" pitchFamily="2" charset="0"/>
              </a:rPr>
              <a:t>Tétano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3291700" y="2254181"/>
            <a:ext cx="560860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2000" b="1" dirty="0">
                <a:solidFill>
                  <a:srgbClr val="C00000"/>
                </a:solidFill>
                <a:latin typeface="Alegreya Sans" panose="00000500000000000000" pitchFamily="2" charset="0"/>
              </a:rPr>
              <a:t>Actividad  </a:t>
            </a:r>
            <a:r>
              <a:rPr lang="es-AR" sz="2000" b="1" dirty="0" smtClean="0">
                <a:solidFill>
                  <a:srgbClr val="C00000"/>
                </a:solidFill>
                <a:latin typeface="Alegreya Sans" panose="00000500000000000000" pitchFamily="2" charset="0"/>
              </a:rPr>
              <a:t>“Colocado de la Armadura de la Fundación”</a:t>
            </a:r>
            <a:endParaRPr lang="es-AR" b="1" dirty="0">
              <a:solidFill>
                <a:srgbClr val="C00000"/>
              </a:solidFill>
              <a:latin typeface="Alegreya Sans" panose="00000500000000000000" pitchFamily="2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278820" y="2665456"/>
            <a:ext cx="3752853" cy="409556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9" name="Rectángulo 18"/>
          <p:cNvSpPr/>
          <p:nvPr/>
        </p:nvSpPr>
        <p:spPr>
          <a:xfrm>
            <a:off x="4031673" y="2650683"/>
            <a:ext cx="4292418" cy="409556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0" name="Rectángulo 19"/>
          <p:cNvSpPr/>
          <p:nvPr/>
        </p:nvSpPr>
        <p:spPr>
          <a:xfrm>
            <a:off x="8324091" y="2650683"/>
            <a:ext cx="3752853" cy="409556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4112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/>
          <p:cNvSpPr/>
          <p:nvPr/>
        </p:nvSpPr>
        <p:spPr>
          <a:xfrm>
            <a:off x="278820" y="2665456"/>
            <a:ext cx="11798124" cy="6545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Rectángulo 3"/>
          <p:cNvSpPr/>
          <p:nvPr/>
        </p:nvSpPr>
        <p:spPr>
          <a:xfrm>
            <a:off x="0" y="0"/>
            <a:ext cx="12192000" cy="1593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799" y="133854"/>
            <a:ext cx="10924309" cy="1325563"/>
          </a:xfrm>
        </p:spPr>
        <p:txBody>
          <a:bodyPr>
            <a:normAutofit/>
          </a:bodyPr>
          <a:lstStyle/>
          <a:p>
            <a:r>
              <a:rPr lang="es-AR" sz="4800" b="1" u="sng" dirty="0" smtClean="0">
                <a:solidFill>
                  <a:srgbClr val="C00000"/>
                </a:solidFill>
                <a:latin typeface="Alegreya Sans" panose="00000500000000000000" pitchFamily="2" charset="0"/>
              </a:rPr>
              <a:t>Caso de Aplicación : </a:t>
            </a:r>
            <a:r>
              <a:rPr lang="es-AR" sz="4800" dirty="0" smtClean="0">
                <a:solidFill>
                  <a:srgbClr val="C00000"/>
                </a:solidFill>
                <a:latin typeface="Alegreya Sans" panose="00000500000000000000" pitchFamily="2" charset="0"/>
              </a:rPr>
              <a:t>Enumeración de riesgos</a:t>
            </a:r>
            <a:endParaRPr lang="es-AR" sz="4800" dirty="0" smtClean="0">
              <a:solidFill>
                <a:srgbClr val="C00000"/>
              </a:solidFill>
              <a:latin typeface="Alegreya Sans" panose="00000500000000000000" pitchFamily="2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846856" y="2792669"/>
            <a:ext cx="1427019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numCol="1" rtlCol="0">
            <a:spAutoFit/>
          </a:bodyPr>
          <a:lstStyle/>
          <a:p>
            <a:pPr fontAlgn="base"/>
            <a:r>
              <a:rPr lang="es-AR" sz="2400" b="1" dirty="0" smtClean="0">
                <a:solidFill>
                  <a:srgbClr val="C00000"/>
                </a:solidFill>
                <a:latin typeface="Alegreya Sans" panose="00000500000000000000" pitchFamily="2" charset="0"/>
              </a:rPr>
              <a:t>RIESGOS</a:t>
            </a:r>
            <a:endParaRPr lang="es-AR" sz="1050" b="1" dirty="0">
              <a:solidFill>
                <a:srgbClr val="C0000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641530" y="1593271"/>
            <a:ext cx="10507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 smtClean="0">
                <a:solidFill>
                  <a:schemeClr val="bg1"/>
                </a:solidFill>
                <a:latin typeface="Alegreya Sans" panose="00000500000000000000" pitchFamily="2" charset="0"/>
              </a:rPr>
              <a:t>Ejemplo: Se analiza el Ítems 2 Fundaciones :</a:t>
            </a:r>
            <a:endParaRPr lang="es-AR" sz="2000" dirty="0">
              <a:solidFill>
                <a:schemeClr val="bg1"/>
              </a:solidFill>
              <a:latin typeface="Alegreya Sans" panose="00000500000000000000" pitchFamily="2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5132975" y="2778816"/>
            <a:ext cx="22721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s-AR" sz="2400" b="1" dirty="0" smtClean="0">
                <a:solidFill>
                  <a:srgbClr val="C00000"/>
                </a:solidFill>
                <a:latin typeface="Alegreya Sans" panose="00000500000000000000" pitchFamily="2" charset="0"/>
              </a:rPr>
              <a:t>CUIDADOS</a:t>
            </a:r>
            <a:endParaRPr lang="es-AR" sz="2400" b="1" dirty="0">
              <a:solidFill>
                <a:srgbClr val="C00000"/>
              </a:solidFill>
              <a:latin typeface="Alegreya Sans" panose="00000500000000000000" pitchFamily="2" charset="0"/>
            </a:endParaRPr>
          </a:p>
          <a:p>
            <a:endParaRPr lang="es-AR" sz="2000" b="1" dirty="0">
              <a:solidFill>
                <a:srgbClr val="C00000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8537107" y="2638781"/>
            <a:ext cx="3352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s-AR" sz="2000" b="1" dirty="0" smtClean="0">
                <a:solidFill>
                  <a:srgbClr val="C00000"/>
                </a:solidFill>
                <a:latin typeface="Alegreya Sans" panose="00000500000000000000" pitchFamily="2" charset="0"/>
              </a:rPr>
              <a:t>EQUIPO DE PROTECCION PERSONAL</a:t>
            </a:r>
            <a:endParaRPr lang="es-AR" sz="2400" b="1" dirty="0">
              <a:solidFill>
                <a:srgbClr val="C0000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073722" y="3473880"/>
            <a:ext cx="431915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s-AR" sz="1400" dirty="0">
                <a:solidFill>
                  <a:schemeClr val="bg1"/>
                </a:solidFill>
                <a:latin typeface="Alegreya Sans" panose="00000500000000000000" pitchFamily="2" charset="0"/>
              </a:rPr>
              <a:t>Limpieza y orden en zona de trabajo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s-AR" sz="1400" dirty="0">
                <a:solidFill>
                  <a:schemeClr val="bg1"/>
                </a:solidFill>
                <a:latin typeface="Alegreya Sans" panose="00000500000000000000" pitchFamily="2" charset="0"/>
              </a:rPr>
              <a:t>Protección eléctrica de máquinas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s-AR" sz="1400" dirty="0">
                <a:solidFill>
                  <a:schemeClr val="bg1"/>
                </a:solidFill>
                <a:latin typeface="Alegreya Sans" panose="00000500000000000000" pitchFamily="2" charset="0"/>
              </a:rPr>
              <a:t>Aislamiento eléctrico de cables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s-AR" sz="1400" dirty="0">
                <a:solidFill>
                  <a:schemeClr val="bg1"/>
                </a:solidFill>
                <a:latin typeface="Alegreya Sans" panose="00000500000000000000" pitchFamily="2" charset="0"/>
              </a:rPr>
              <a:t>Utilizar EPP y EPC adecuados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s-AR" sz="1400" dirty="0">
                <a:solidFill>
                  <a:schemeClr val="bg1"/>
                </a:solidFill>
                <a:latin typeface="Alegreya Sans" panose="00000500000000000000" pitchFamily="2" charset="0"/>
              </a:rPr>
              <a:t>Efectuar ensayos a </a:t>
            </a:r>
            <a:r>
              <a:rPr lang="es-AR" sz="1400" dirty="0" err="1">
                <a:solidFill>
                  <a:schemeClr val="bg1"/>
                </a:solidFill>
                <a:latin typeface="Alegreya Sans" panose="00000500000000000000" pitchFamily="2" charset="0"/>
              </a:rPr>
              <a:t>Hº</a:t>
            </a:r>
            <a:endParaRPr lang="es-AR" sz="1400" dirty="0">
              <a:solidFill>
                <a:schemeClr val="bg1"/>
              </a:solidFill>
              <a:latin typeface="Alegreya Sans" panose="00000500000000000000" pitchFamily="2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s-AR" sz="1400" dirty="0">
                <a:solidFill>
                  <a:schemeClr val="bg1"/>
                </a:solidFill>
                <a:latin typeface="Alegreya Sans" panose="00000500000000000000" pitchFamily="2" charset="0"/>
              </a:rPr>
              <a:t>Evitar cargar la manguera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s-AR" sz="1400" dirty="0">
                <a:solidFill>
                  <a:schemeClr val="bg1"/>
                </a:solidFill>
                <a:latin typeface="Alegreya Sans" panose="00000500000000000000" pitchFamily="2" charset="0"/>
              </a:rPr>
              <a:t>Evitar exponerse al  frente de la manguera durante el bombeo de la lechada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s-AR" sz="1400" dirty="0">
                <a:solidFill>
                  <a:schemeClr val="bg1"/>
                </a:solidFill>
                <a:latin typeface="Alegreya Sans" panose="00000500000000000000" pitchFamily="2" charset="0"/>
              </a:rPr>
              <a:t>Vibrado de </a:t>
            </a:r>
            <a:r>
              <a:rPr lang="es-AR" sz="1400" dirty="0" err="1">
                <a:solidFill>
                  <a:schemeClr val="bg1"/>
                </a:solidFill>
                <a:latin typeface="Alegreya Sans" panose="00000500000000000000" pitchFamily="2" charset="0"/>
              </a:rPr>
              <a:t>Hº</a:t>
            </a:r>
            <a:endParaRPr lang="es-AR" sz="1400" dirty="0">
              <a:solidFill>
                <a:schemeClr val="bg1"/>
              </a:solidFill>
              <a:latin typeface="Alegreya Sans" panose="00000500000000000000" pitchFamily="2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s-AR" sz="1400" dirty="0">
                <a:solidFill>
                  <a:schemeClr val="bg1"/>
                </a:solidFill>
                <a:latin typeface="Alegreya Sans" panose="00000500000000000000" pitchFamily="2" charset="0"/>
              </a:rPr>
              <a:t>Controlar manómetros de bomba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s-AR" sz="1400" dirty="0">
                <a:solidFill>
                  <a:schemeClr val="bg1"/>
                </a:solidFill>
                <a:latin typeface="Alegreya Sans" panose="00000500000000000000" pitchFamily="2" charset="0"/>
              </a:rPr>
              <a:t>Probar tubería utilizando una presión hidráulica de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s-AR" sz="1400" dirty="0">
                <a:solidFill>
                  <a:schemeClr val="bg1"/>
                </a:solidFill>
                <a:latin typeface="Alegreya Sans" panose="00000500000000000000" pitchFamily="2" charset="0"/>
              </a:rPr>
              <a:t>una vez y media la presión de operación</a:t>
            </a:r>
          </a:p>
          <a:p>
            <a:endParaRPr lang="es-AR" dirty="0"/>
          </a:p>
        </p:txBody>
      </p:sp>
      <p:sp>
        <p:nvSpPr>
          <p:cNvPr id="15" name="CuadroTexto 14"/>
          <p:cNvSpPr txBox="1"/>
          <p:nvPr/>
        </p:nvSpPr>
        <p:spPr>
          <a:xfrm>
            <a:off x="8613311" y="3361440"/>
            <a:ext cx="32765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s-AR" sz="1600" dirty="0" smtClean="0">
                <a:solidFill>
                  <a:schemeClr val="bg1"/>
                </a:solidFill>
              </a:rPr>
              <a:t>Casco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s-AR" sz="1600" dirty="0" smtClean="0">
                <a:solidFill>
                  <a:schemeClr val="bg1"/>
                </a:solidFill>
              </a:rPr>
              <a:t>Guantes </a:t>
            </a:r>
            <a:r>
              <a:rPr lang="es-AR" sz="1600" dirty="0">
                <a:solidFill>
                  <a:schemeClr val="bg1"/>
                </a:solidFill>
              </a:rPr>
              <a:t>de PVC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s-AR" sz="1600" dirty="0" smtClean="0">
                <a:solidFill>
                  <a:schemeClr val="bg1"/>
                </a:solidFill>
              </a:rPr>
              <a:t>Antiparras</a:t>
            </a:r>
            <a:endParaRPr lang="es-AR" sz="1600" dirty="0">
              <a:solidFill>
                <a:schemeClr val="bg1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s-AR" sz="1600" dirty="0" smtClean="0">
                <a:solidFill>
                  <a:schemeClr val="bg1"/>
                </a:solidFill>
              </a:rPr>
              <a:t>Ropa </a:t>
            </a:r>
            <a:r>
              <a:rPr lang="es-AR" sz="1600" dirty="0">
                <a:solidFill>
                  <a:schemeClr val="bg1"/>
                </a:solidFill>
              </a:rPr>
              <a:t>de trabajo adecuada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s-AR" sz="1600" dirty="0" smtClean="0">
                <a:solidFill>
                  <a:schemeClr val="bg1"/>
                </a:solidFill>
              </a:rPr>
              <a:t>Botines </a:t>
            </a:r>
            <a:r>
              <a:rPr lang="es-AR" sz="1600" dirty="0">
                <a:solidFill>
                  <a:schemeClr val="bg1"/>
                </a:solidFill>
              </a:rPr>
              <a:t>de seguridad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s-AR" sz="1600" dirty="0" smtClean="0">
                <a:solidFill>
                  <a:schemeClr val="bg1"/>
                </a:solidFill>
              </a:rPr>
              <a:t>Barbijo</a:t>
            </a:r>
            <a:endParaRPr lang="es-AR" sz="1600" dirty="0">
              <a:solidFill>
                <a:schemeClr val="bg1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s-AR" sz="1600" dirty="0" smtClean="0">
                <a:solidFill>
                  <a:schemeClr val="bg1"/>
                </a:solidFill>
              </a:rPr>
              <a:t>Protector </a:t>
            </a:r>
            <a:r>
              <a:rPr lang="es-AR" sz="1600" dirty="0">
                <a:solidFill>
                  <a:schemeClr val="bg1"/>
                </a:solidFill>
              </a:rPr>
              <a:t>de </a:t>
            </a:r>
            <a:r>
              <a:rPr lang="es-AR" sz="1600" dirty="0" smtClean="0">
                <a:solidFill>
                  <a:schemeClr val="bg1"/>
                </a:solidFill>
              </a:rPr>
              <a:t>copa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s-AR" sz="1600" dirty="0" smtClean="0">
                <a:solidFill>
                  <a:schemeClr val="bg1"/>
                </a:solidFill>
              </a:rPr>
              <a:t>Señalización </a:t>
            </a:r>
            <a:r>
              <a:rPr lang="es-AR" sz="1600" dirty="0">
                <a:solidFill>
                  <a:schemeClr val="bg1"/>
                </a:solidFill>
              </a:rPr>
              <a:t>y zonificación de la zona </a:t>
            </a:r>
            <a:r>
              <a:rPr lang="es-AR" sz="1600" dirty="0" smtClean="0">
                <a:solidFill>
                  <a:schemeClr val="bg1"/>
                </a:solidFill>
              </a:rPr>
              <a:t>de trabajo </a:t>
            </a:r>
            <a:r>
              <a:rPr lang="es-AR" sz="1600" dirty="0">
                <a:solidFill>
                  <a:schemeClr val="bg1"/>
                </a:solidFill>
              </a:rPr>
              <a:t>de operarios y maquinarias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78820" y="3319992"/>
            <a:ext cx="368406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s-AR" sz="1400" dirty="0">
                <a:solidFill>
                  <a:schemeClr val="bg1"/>
                </a:solidFill>
                <a:latin typeface="Alegreya Sans" panose="00000500000000000000" pitchFamily="2" charset="0"/>
              </a:rPr>
              <a:t>Proyección de partículas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s-AR" sz="1400" dirty="0">
                <a:solidFill>
                  <a:schemeClr val="bg1"/>
                </a:solidFill>
                <a:latin typeface="Alegreya Sans" panose="00000500000000000000" pitchFamily="2" charset="0"/>
              </a:rPr>
              <a:t>Riesgo eléctrico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s-AR" sz="1400" dirty="0">
                <a:solidFill>
                  <a:schemeClr val="bg1"/>
                </a:solidFill>
                <a:latin typeface="Alegreya Sans" panose="00000500000000000000" pitchFamily="2" charset="0"/>
              </a:rPr>
              <a:t>Riesgo de incendio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s-AR" sz="1400" dirty="0">
                <a:solidFill>
                  <a:schemeClr val="bg1"/>
                </a:solidFill>
                <a:latin typeface="Alegreya Sans" panose="00000500000000000000" pitchFamily="2" charset="0"/>
              </a:rPr>
              <a:t>Riesgo acústico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s-AR" sz="1400" dirty="0">
                <a:solidFill>
                  <a:schemeClr val="bg1"/>
                </a:solidFill>
                <a:latin typeface="Alegreya Sans" panose="00000500000000000000" pitchFamily="2" charset="0"/>
              </a:rPr>
              <a:t>Heridas punzo cortantes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s-AR" sz="1400" dirty="0">
                <a:solidFill>
                  <a:schemeClr val="bg1"/>
                </a:solidFill>
                <a:latin typeface="Alegreya Sans" panose="00000500000000000000" pitchFamily="2" charset="0"/>
              </a:rPr>
              <a:t>Caídas de objetos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s-AR" sz="1400" dirty="0">
                <a:solidFill>
                  <a:schemeClr val="bg1"/>
                </a:solidFill>
                <a:latin typeface="Alegreya Sans" panose="00000500000000000000" pitchFamily="2" charset="0"/>
              </a:rPr>
              <a:t>Caída a igual y distinto nivel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s-AR" sz="1400" dirty="0">
                <a:solidFill>
                  <a:schemeClr val="bg1"/>
                </a:solidFill>
                <a:latin typeface="Alegreya Sans" panose="00000500000000000000" pitchFamily="2" charset="0"/>
              </a:rPr>
              <a:t>Riesgo ergonómico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s-AR" sz="1400" dirty="0">
                <a:solidFill>
                  <a:schemeClr val="bg1"/>
                </a:solidFill>
                <a:latin typeface="Alegreya Sans" panose="00000500000000000000" pitchFamily="2" charset="0"/>
              </a:rPr>
              <a:t>Atrapamiento parcial por hormigón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s-AR" sz="1400" dirty="0">
                <a:solidFill>
                  <a:schemeClr val="bg1"/>
                </a:solidFill>
                <a:latin typeface="Alegreya Sans" panose="00000500000000000000" pitchFamily="2" charset="0"/>
              </a:rPr>
              <a:t>Dermatitis por contacto de la piel con el hormigón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s-AR" sz="1400" dirty="0">
                <a:solidFill>
                  <a:schemeClr val="bg1"/>
                </a:solidFill>
                <a:latin typeface="Alegreya Sans" panose="00000500000000000000" pitchFamily="2" charset="0"/>
              </a:rPr>
              <a:t>Atrapamiento de dedos y manos en las articulaciones y uniones de la canaleta al desplegarla o en la bomba.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3718700" y="2243187"/>
            <a:ext cx="4918363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2000" b="1" dirty="0">
                <a:solidFill>
                  <a:srgbClr val="C00000"/>
                </a:solidFill>
                <a:latin typeface="Alegreya Sans" panose="00000500000000000000" pitchFamily="2" charset="0"/>
              </a:rPr>
              <a:t>Actividad  </a:t>
            </a:r>
            <a:r>
              <a:rPr lang="es-AR" sz="2000" b="1" dirty="0" smtClean="0">
                <a:solidFill>
                  <a:srgbClr val="C00000"/>
                </a:solidFill>
                <a:latin typeface="Alegreya Sans" panose="00000500000000000000" pitchFamily="2" charset="0"/>
              </a:rPr>
              <a:t>“Hormigonado de la Fundación”</a:t>
            </a:r>
            <a:endParaRPr lang="es-AR" b="1" dirty="0">
              <a:solidFill>
                <a:srgbClr val="C00000"/>
              </a:solidFill>
              <a:latin typeface="Alegreya Sans" panose="00000500000000000000" pitchFamily="2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278820" y="2665456"/>
            <a:ext cx="3752853" cy="409556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9" name="Rectángulo 18"/>
          <p:cNvSpPr/>
          <p:nvPr/>
        </p:nvSpPr>
        <p:spPr>
          <a:xfrm>
            <a:off x="4031673" y="2650683"/>
            <a:ext cx="4292418" cy="409556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0" name="Rectángulo 19"/>
          <p:cNvSpPr/>
          <p:nvPr/>
        </p:nvSpPr>
        <p:spPr>
          <a:xfrm>
            <a:off x="8324091" y="2650683"/>
            <a:ext cx="3752853" cy="409556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4854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/>
          <p:cNvSpPr/>
          <p:nvPr/>
        </p:nvSpPr>
        <p:spPr>
          <a:xfrm>
            <a:off x="278820" y="2665456"/>
            <a:ext cx="11798124" cy="6545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Rectángulo 3"/>
          <p:cNvSpPr/>
          <p:nvPr/>
        </p:nvSpPr>
        <p:spPr>
          <a:xfrm>
            <a:off x="0" y="0"/>
            <a:ext cx="12192000" cy="1593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799" y="133854"/>
            <a:ext cx="10924309" cy="1325563"/>
          </a:xfrm>
        </p:spPr>
        <p:txBody>
          <a:bodyPr>
            <a:normAutofit fontScale="90000"/>
          </a:bodyPr>
          <a:lstStyle/>
          <a:p>
            <a:r>
              <a:rPr lang="es-AR" sz="4800" b="1" u="sng" dirty="0" smtClean="0">
                <a:solidFill>
                  <a:srgbClr val="C00000"/>
                </a:solidFill>
                <a:latin typeface="Alegreya Sans" panose="00000500000000000000" pitchFamily="2" charset="0"/>
              </a:rPr>
              <a:t>Caso de Aplicación : </a:t>
            </a:r>
            <a:r>
              <a:rPr lang="es-AR" sz="4800" dirty="0" smtClean="0">
                <a:solidFill>
                  <a:srgbClr val="C00000"/>
                </a:solidFill>
                <a:latin typeface="Alegreya Sans" panose="00000500000000000000" pitchFamily="2" charset="0"/>
              </a:rPr>
              <a:t> Otros a incluir en </a:t>
            </a:r>
            <a:r>
              <a:rPr lang="es-AR" sz="4800" dirty="0" smtClean="0">
                <a:solidFill>
                  <a:srgbClr val="C00000"/>
                </a:solidFill>
                <a:latin typeface="Alegreya Sans" panose="00000500000000000000" pitchFamily="2" charset="0"/>
              </a:rPr>
              <a:t>el </a:t>
            </a:r>
            <a:r>
              <a:rPr lang="es-AR" sz="4800" dirty="0" smtClean="0">
                <a:solidFill>
                  <a:srgbClr val="C00000"/>
                </a:solidFill>
                <a:latin typeface="Alegreya Sans" panose="00000500000000000000" pitchFamily="2" charset="0"/>
              </a:rPr>
              <a:t>Legajo 					         Técnico</a:t>
            </a:r>
            <a:endParaRPr lang="es-AR" sz="4800" dirty="0" smtClean="0">
              <a:solidFill>
                <a:srgbClr val="C00000"/>
              </a:solidFill>
              <a:latin typeface="Alegreya Sans" panose="00000500000000000000" pitchFamily="2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846856" y="2792669"/>
            <a:ext cx="2007180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numCol="1" rtlCol="0">
            <a:spAutoFit/>
          </a:bodyPr>
          <a:lstStyle/>
          <a:p>
            <a:pPr fontAlgn="base"/>
            <a:r>
              <a:rPr lang="es-AR" sz="2400" b="1" dirty="0" smtClean="0">
                <a:solidFill>
                  <a:srgbClr val="C00000"/>
                </a:solidFill>
                <a:latin typeface="Alegreya Sans" panose="00000500000000000000" pitchFamily="2" charset="0"/>
              </a:rPr>
              <a:t>EXAMENES</a:t>
            </a:r>
            <a:endParaRPr lang="es-AR" sz="1050" b="1" dirty="0">
              <a:solidFill>
                <a:srgbClr val="C0000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641530" y="1593271"/>
            <a:ext cx="10507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 smtClean="0">
                <a:solidFill>
                  <a:schemeClr val="bg1"/>
                </a:solidFill>
                <a:latin typeface="Alegreya Sans" panose="00000500000000000000" pitchFamily="2" charset="0"/>
              </a:rPr>
              <a:t>Ejemplo: Se analiza el Ítems 2 Fundaciones :</a:t>
            </a:r>
            <a:endParaRPr lang="es-AR" sz="2000" dirty="0">
              <a:solidFill>
                <a:schemeClr val="bg1"/>
              </a:solidFill>
              <a:latin typeface="Alegreya Sans" panose="00000500000000000000" pitchFamily="2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5132975" y="2778816"/>
            <a:ext cx="22721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s-AR" sz="2400" b="1" dirty="0" smtClean="0">
                <a:solidFill>
                  <a:srgbClr val="C00000"/>
                </a:solidFill>
                <a:latin typeface="Alegreya Sans" panose="00000500000000000000" pitchFamily="2" charset="0"/>
              </a:rPr>
              <a:t>CAPACITACION</a:t>
            </a:r>
            <a:endParaRPr lang="es-AR" sz="2400" b="1" dirty="0">
              <a:solidFill>
                <a:srgbClr val="C00000"/>
              </a:solidFill>
              <a:latin typeface="Alegreya Sans" panose="00000500000000000000" pitchFamily="2" charset="0"/>
            </a:endParaRPr>
          </a:p>
          <a:p>
            <a:endParaRPr lang="es-AR" sz="2000" b="1" dirty="0">
              <a:solidFill>
                <a:srgbClr val="C0000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217950" y="3460027"/>
            <a:ext cx="431915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s-AR" sz="1600" dirty="0">
                <a:solidFill>
                  <a:schemeClr val="bg1"/>
                </a:solidFill>
                <a:latin typeface="Alegreya Sans" panose="00000500000000000000" pitchFamily="2" charset="0"/>
              </a:rPr>
              <a:t>- Riesgos y prevenciones sobre trabajos a diferente nivel</a:t>
            </a:r>
          </a:p>
          <a:p>
            <a:pPr fontAlgn="base"/>
            <a:r>
              <a:rPr lang="es-AR" sz="1600" dirty="0">
                <a:solidFill>
                  <a:schemeClr val="bg1"/>
                </a:solidFill>
                <a:latin typeface="Alegreya Sans" panose="00000500000000000000" pitchFamily="2" charset="0"/>
              </a:rPr>
              <a:t>-   Uso adecuado de equipos y elementos en obra tales como herramientas    </a:t>
            </a:r>
          </a:p>
          <a:p>
            <a:pPr fontAlgn="base"/>
            <a:r>
              <a:rPr lang="es-AR" sz="1600" dirty="0">
                <a:solidFill>
                  <a:schemeClr val="bg1"/>
                </a:solidFill>
                <a:latin typeface="Alegreya Sans" panose="00000500000000000000" pitchFamily="2" charset="0"/>
              </a:rPr>
              <a:t>manuales y mecánicas, elevadores</a:t>
            </a:r>
          </a:p>
          <a:p>
            <a:pPr fontAlgn="base"/>
            <a:r>
              <a:rPr lang="es-AR" sz="1600" dirty="0">
                <a:solidFill>
                  <a:schemeClr val="bg1"/>
                </a:solidFill>
                <a:latin typeface="Alegreya Sans" panose="00000500000000000000" pitchFamily="2" charset="0"/>
              </a:rPr>
              <a:t>mecánicos y uso de maquinaria pesada</a:t>
            </a:r>
          </a:p>
          <a:p>
            <a:pPr fontAlgn="base"/>
            <a:r>
              <a:rPr lang="es-AR" sz="1600" dirty="0">
                <a:solidFill>
                  <a:schemeClr val="bg1"/>
                </a:solidFill>
                <a:latin typeface="Alegreya Sans" panose="00000500000000000000" pitchFamily="2" charset="0"/>
              </a:rPr>
              <a:t>- Forma de trabajo cuando se este realizando la excavación</a:t>
            </a:r>
            <a:endParaRPr lang="es-AR" sz="2000" dirty="0">
              <a:latin typeface="Alegreya Sans" panose="00000500000000000000" pitchFamily="2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5976126" y="1710100"/>
            <a:ext cx="3796145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2400" b="1" dirty="0">
                <a:solidFill>
                  <a:srgbClr val="C00000"/>
                </a:solidFill>
                <a:latin typeface="Alegreya Sans" panose="00000500000000000000" pitchFamily="2" charset="0"/>
              </a:rPr>
              <a:t>Actividad  “EXCAVACIONES</a:t>
            </a:r>
            <a:r>
              <a:rPr lang="es-AR" sz="2400" b="1" dirty="0" smtClean="0">
                <a:solidFill>
                  <a:srgbClr val="C00000"/>
                </a:solidFill>
                <a:latin typeface="Alegreya Sans" panose="00000500000000000000" pitchFamily="2" charset="0"/>
              </a:rPr>
              <a:t>”</a:t>
            </a:r>
            <a:endParaRPr lang="es-AR" sz="2000" b="1" dirty="0">
              <a:solidFill>
                <a:srgbClr val="C00000"/>
              </a:solidFill>
              <a:latin typeface="Alegreya Sans" panose="00000500000000000000" pitchFamily="2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278820" y="2665456"/>
            <a:ext cx="3752853" cy="409556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9" name="Rectángulo 18"/>
          <p:cNvSpPr/>
          <p:nvPr/>
        </p:nvSpPr>
        <p:spPr>
          <a:xfrm>
            <a:off x="4031673" y="2650683"/>
            <a:ext cx="4292418" cy="409556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0" name="Rectángulo 19"/>
          <p:cNvSpPr/>
          <p:nvPr/>
        </p:nvSpPr>
        <p:spPr>
          <a:xfrm>
            <a:off x="8324091" y="2650683"/>
            <a:ext cx="3752853" cy="409556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1" name="CuadroTexto 20"/>
          <p:cNvSpPr txBox="1"/>
          <p:nvPr/>
        </p:nvSpPr>
        <p:spPr>
          <a:xfrm>
            <a:off x="367279" y="3447205"/>
            <a:ext cx="3596367" cy="255454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s-AR" sz="1600" dirty="0" smtClean="0">
                <a:solidFill>
                  <a:schemeClr val="bg1"/>
                </a:solidFill>
                <a:latin typeface="Alegreya Sans" panose="00000500000000000000" pitchFamily="2" charset="0"/>
              </a:rPr>
              <a:t>Exámenes </a:t>
            </a:r>
            <a:r>
              <a:rPr lang="es-AR" sz="1600" dirty="0">
                <a:solidFill>
                  <a:schemeClr val="bg1"/>
                </a:solidFill>
                <a:latin typeface="Alegreya Sans" panose="00000500000000000000" pitchFamily="2" charset="0"/>
              </a:rPr>
              <a:t>que indiquen si padece de:</a:t>
            </a:r>
          </a:p>
          <a:p>
            <a:r>
              <a:rPr lang="es-AR" sz="1600" dirty="0">
                <a:solidFill>
                  <a:schemeClr val="bg1"/>
                </a:solidFill>
                <a:latin typeface="Alegreya Sans" panose="00000500000000000000" pitchFamily="2" charset="0"/>
              </a:rPr>
              <a:t>- </a:t>
            </a:r>
            <a:r>
              <a:rPr lang="es-AR" sz="1600" dirty="0" smtClean="0">
                <a:solidFill>
                  <a:schemeClr val="bg1"/>
                </a:solidFill>
                <a:latin typeface="Alegreya Sans" panose="00000500000000000000" pitchFamily="2" charset="0"/>
              </a:rPr>
              <a:t>Alcoholismo</a:t>
            </a:r>
            <a:endParaRPr lang="es-AR" sz="1600" dirty="0">
              <a:solidFill>
                <a:schemeClr val="bg1"/>
              </a:solidFill>
              <a:latin typeface="Alegreya Sans" panose="00000500000000000000" pitchFamily="2" charset="0"/>
            </a:endParaRPr>
          </a:p>
          <a:p>
            <a:r>
              <a:rPr lang="es-AR" sz="1600" dirty="0">
                <a:solidFill>
                  <a:schemeClr val="bg1"/>
                </a:solidFill>
                <a:latin typeface="Alegreya Sans" panose="00000500000000000000" pitchFamily="2" charset="0"/>
              </a:rPr>
              <a:t>- Enfermedad cardiaca</a:t>
            </a:r>
          </a:p>
          <a:p>
            <a:r>
              <a:rPr lang="es-AR" sz="1600" dirty="0">
                <a:solidFill>
                  <a:schemeClr val="bg1"/>
                </a:solidFill>
                <a:latin typeface="Alegreya Sans" panose="00000500000000000000" pitchFamily="2" charset="0"/>
              </a:rPr>
              <a:t>- Asma</a:t>
            </a:r>
          </a:p>
          <a:p>
            <a:r>
              <a:rPr lang="es-AR" sz="1600" dirty="0">
                <a:solidFill>
                  <a:schemeClr val="bg1"/>
                </a:solidFill>
                <a:latin typeface="Alegreya Sans" panose="00000500000000000000" pitchFamily="2" charset="0"/>
              </a:rPr>
              <a:t>- </a:t>
            </a:r>
            <a:r>
              <a:rPr lang="es-AR" sz="1600" dirty="0" smtClean="0">
                <a:solidFill>
                  <a:schemeClr val="bg1"/>
                </a:solidFill>
                <a:latin typeface="Alegreya Sans" panose="00000500000000000000" pitchFamily="2" charset="0"/>
              </a:rPr>
              <a:t>Alergias</a:t>
            </a:r>
            <a:endParaRPr lang="es-AR" sz="1600" dirty="0">
              <a:solidFill>
                <a:schemeClr val="bg1"/>
              </a:solidFill>
              <a:latin typeface="Alegreya Sans" panose="00000500000000000000" pitchFamily="2" charset="0"/>
            </a:endParaRPr>
          </a:p>
          <a:p>
            <a:r>
              <a:rPr lang="es-AR" sz="1600" dirty="0">
                <a:solidFill>
                  <a:schemeClr val="bg1"/>
                </a:solidFill>
                <a:latin typeface="Alegreya Sans" panose="00000500000000000000" pitchFamily="2" charset="0"/>
              </a:rPr>
              <a:t>- Hernia</a:t>
            </a:r>
          </a:p>
          <a:p>
            <a:r>
              <a:rPr lang="es-AR" sz="1600" dirty="0">
                <a:solidFill>
                  <a:schemeClr val="bg1"/>
                </a:solidFill>
                <a:latin typeface="Alegreya Sans" panose="00000500000000000000" pitchFamily="2" charset="0"/>
              </a:rPr>
              <a:t>- </a:t>
            </a:r>
            <a:r>
              <a:rPr lang="es-AR" sz="1600" dirty="0" smtClean="0">
                <a:solidFill>
                  <a:schemeClr val="bg1"/>
                </a:solidFill>
                <a:latin typeface="Alegreya Sans" panose="00000500000000000000" pitchFamily="2" charset="0"/>
              </a:rPr>
              <a:t>Problemas </a:t>
            </a:r>
            <a:r>
              <a:rPr lang="es-AR" sz="1600" dirty="0">
                <a:solidFill>
                  <a:schemeClr val="bg1"/>
                </a:solidFill>
                <a:latin typeface="Alegreya Sans" panose="00000500000000000000" pitchFamily="2" charset="0"/>
              </a:rPr>
              <a:t>físicos que impidan hacer esfuerzos</a:t>
            </a:r>
          </a:p>
          <a:p>
            <a:r>
              <a:rPr lang="es-AR" sz="1600" dirty="0">
                <a:solidFill>
                  <a:schemeClr val="bg1"/>
                </a:solidFill>
                <a:latin typeface="Alegreya Sans" panose="00000500000000000000" pitchFamily="2" charset="0"/>
              </a:rPr>
              <a:t>- Estado físico </a:t>
            </a:r>
            <a:r>
              <a:rPr lang="es-AR" sz="1600" dirty="0" smtClean="0">
                <a:solidFill>
                  <a:schemeClr val="bg1"/>
                </a:solidFill>
                <a:latin typeface="Alegreya Sans" panose="00000500000000000000" pitchFamily="2" charset="0"/>
              </a:rPr>
              <a:t>inconveniente</a:t>
            </a:r>
            <a:endParaRPr lang="es-AR" sz="1600" dirty="0">
              <a:solidFill>
                <a:schemeClr val="bg1"/>
              </a:solidFill>
              <a:latin typeface="Alegreya Sans" panose="00000500000000000000" pitchFamily="2" charset="0"/>
            </a:endParaRPr>
          </a:p>
          <a:p>
            <a:r>
              <a:rPr lang="es-AR" sz="1600" dirty="0">
                <a:solidFill>
                  <a:schemeClr val="bg1"/>
                </a:solidFill>
                <a:latin typeface="Alegreya Sans" panose="00000500000000000000" pitchFamily="2" charset="0"/>
              </a:rPr>
              <a:t>- Fobias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278820" y="2203737"/>
            <a:ext cx="3752853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2400" b="1" dirty="0" smtClean="0">
                <a:solidFill>
                  <a:srgbClr val="C00000"/>
                </a:solidFill>
                <a:latin typeface="Alegreya Sans" panose="00000500000000000000" pitchFamily="2" charset="0"/>
              </a:rPr>
              <a:t>Otros a añadir en el legajo</a:t>
            </a:r>
            <a:endParaRPr lang="es-AR" sz="2000" b="1" dirty="0">
              <a:solidFill>
                <a:srgbClr val="C00000"/>
              </a:solidFill>
              <a:latin typeface="Alegreya Sans" panose="00000500000000000000" pitchFamily="2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537107" y="3478343"/>
            <a:ext cx="328082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>
                <a:solidFill>
                  <a:schemeClr val="bg1"/>
                </a:solidFill>
                <a:latin typeface="Alegreya Sans" panose="00000500000000000000" pitchFamily="2" charset="0"/>
              </a:rPr>
              <a:t>- Pilotera y retroexcavadora</a:t>
            </a:r>
          </a:p>
          <a:p>
            <a:r>
              <a:rPr lang="es-AR" sz="1600" dirty="0">
                <a:solidFill>
                  <a:schemeClr val="bg1"/>
                </a:solidFill>
                <a:latin typeface="Alegreya Sans" panose="00000500000000000000" pitchFamily="2" charset="0"/>
              </a:rPr>
              <a:t>- Rolo para descenso y ascenso con críquet de seguridad</a:t>
            </a:r>
          </a:p>
          <a:p>
            <a:r>
              <a:rPr lang="es-AR" sz="1600" dirty="0">
                <a:solidFill>
                  <a:schemeClr val="bg1"/>
                </a:solidFill>
                <a:latin typeface="Alegreya Sans" panose="00000500000000000000" pitchFamily="2" charset="0"/>
              </a:rPr>
              <a:t>- Cables</a:t>
            </a:r>
          </a:p>
          <a:p>
            <a:r>
              <a:rPr lang="es-AR" sz="1600" dirty="0">
                <a:solidFill>
                  <a:schemeClr val="bg1"/>
                </a:solidFill>
                <a:latin typeface="Alegreya Sans" panose="00000500000000000000" pitchFamily="2" charset="0"/>
              </a:rPr>
              <a:t>- Pala</a:t>
            </a:r>
          </a:p>
          <a:p>
            <a:r>
              <a:rPr lang="es-AR" sz="1600" dirty="0">
                <a:solidFill>
                  <a:schemeClr val="bg1"/>
                </a:solidFill>
                <a:latin typeface="Alegreya Sans" panose="00000500000000000000" pitchFamily="2" charset="0"/>
              </a:rPr>
              <a:t>- Carretilla</a:t>
            </a:r>
          </a:p>
          <a:p>
            <a:r>
              <a:rPr lang="es-AR" sz="1600" dirty="0">
                <a:solidFill>
                  <a:schemeClr val="bg1"/>
                </a:solidFill>
                <a:latin typeface="Alegreya Sans" panose="00000500000000000000" pitchFamily="2" charset="0"/>
              </a:rPr>
              <a:t>- Bolsa de arpillera</a:t>
            </a:r>
          </a:p>
          <a:p>
            <a:r>
              <a:rPr lang="es-AR" sz="1600" dirty="0">
                <a:solidFill>
                  <a:schemeClr val="bg1"/>
                </a:solidFill>
                <a:latin typeface="Alegreya Sans" panose="00000500000000000000" pitchFamily="2" charset="0"/>
              </a:rPr>
              <a:t>- Lámpara portátil</a:t>
            </a:r>
          </a:p>
          <a:p>
            <a:r>
              <a:rPr lang="es-AR" sz="1600" dirty="0">
                <a:solidFill>
                  <a:schemeClr val="bg1"/>
                </a:solidFill>
                <a:latin typeface="Alegreya Sans" panose="00000500000000000000" pitchFamily="2" charset="0"/>
              </a:rPr>
              <a:t>- Soga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8876540" y="2750340"/>
            <a:ext cx="29413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s-AR" sz="2400" b="1" dirty="0" smtClean="0">
                <a:solidFill>
                  <a:srgbClr val="C00000"/>
                </a:solidFill>
                <a:latin typeface="Alegreya Sans" panose="00000500000000000000" pitchFamily="2" charset="0"/>
              </a:rPr>
              <a:t>EQUIPO A UTILIZAR</a:t>
            </a:r>
            <a:endParaRPr lang="es-AR" sz="2400" b="1" dirty="0">
              <a:solidFill>
                <a:srgbClr val="C00000"/>
              </a:solidFill>
              <a:latin typeface="Alegreya Sans" panose="00000500000000000000" pitchFamily="2" charset="0"/>
            </a:endParaRPr>
          </a:p>
          <a:p>
            <a:endParaRPr lang="es-AR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21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/>
          <p:cNvSpPr/>
          <p:nvPr/>
        </p:nvSpPr>
        <p:spPr>
          <a:xfrm>
            <a:off x="4752109" y="1861892"/>
            <a:ext cx="7297126" cy="6545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Rectángulo 3"/>
          <p:cNvSpPr/>
          <p:nvPr/>
        </p:nvSpPr>
        <p:spPr>
          <a:xfrm>
            <a:off x="0" y="0"/>
            <a:ext cx="12192000" cy="1593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799" y="133854"/>
            <a:ext cx="10924309" cy="1325563"/>
          </a:xfrm>
        </p:spPr>
        <p:txBody>
          <a:bodyPr>
            <a:normAutofit fontScale="90000"/>
          </a:bodyPr>
          <a:lstStyle/>
          <a:p>
            <a:r>
              <a:rPr lang="es-AR" sz="4800" b="1" u="sng" dirty="0" smtClean="0">
                <a:solidFill>
                  <a:srgbClr val="C00000"/>
                </a:solidFill>
                <a:latin typeface="Alegreya Sans" panose="00000500000000000000" pitchFamily="2" charset="0"/>
              </a:rPr>
              <a:t>Caso de Aplicación : </a:t>
            </a:r>
            <a:r>
              <a:rPr lang="es-AR" sz="4800" dirty="0" smtClean="0">
                <a:solidFill>
                  <a:srgbClr val="C00000"/>
                </a:solidFill>
                <a:latin typeface="Alegreya Sans" panose="00000500000000000000" pitchFamily="2" charset="0"/>
              </a:rPr>
              <a:t> Otros a incluir en </a:t>
            </a:r>
            <a:r>
              <a:rPr lang="es-AR" sz="4800" dirty="0" smtClean="0">
                <a:solidFill>
                  <a:srgbClr val="C00000"/>
                </a:solidFill>
                <a:latin typeface="Alegreya Sans" panose="00000500000000000000" pitchFamily="2" charset="0"/>
              </a:rPr>
              <a:t>el </a:t>
            </a:r>
            <a:r>
              <a:rPr lang="es-AR" sz="4800" dirty="0" smtClean="0">
                <a:solidFill>
                  <a:srgbClr val="C00000"/>
                </a:solidFill>
                <a:latin typeface="Alegreya Sans" panose="00000500000000000000" pitchFamily="2" charset="0"/>
              </a:rPr>
              <a:t>Legajo 					         Técnico</a:t>
            </a:r>
            <a:endParaRPr lang="es-AR" sz="4800" dirty="0" smtClean="0">
              <a:solidFill>
                <a:srgbClr val="C00000"/>
              </a:solidFill>
              <a:latin typeface="Alegreya Sans" panose="00000500000000000000" pitchFamily="2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846856" y="2792669"/>
            <a:ext cx="2007180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numCol="1" rtlCol="0">
            <a:spAutoFit/>
          </a:bodyPr>
          <a:lstStyle/>
          <a:p>
            <a:pPr fontAlgn="base"/>
            <a:r>
              <a:rPr lang="es-AR" sz="2400" b="1" dirty="0" smtClean="0">
                <a:solidFill>
                  <a:srgbClr val="C00000"/>
                </a:solidFill>
                <a:latin typeface="Alegreya Sans" panose="00000500000000000000" pitchFamily="2" charset="0"/>
              </a:rPr>
              <a:t>EXAMENES</a:t>
            </a:r>
            <a:endParaRPr lang="es-AR" sz="1050" b="1" dirty="0">
              <a:solidFill>
                <a:srgbClr val="C0000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08857" y="1727127"/>
            <a:ext cx="434610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 smtClean="0">
                <a:solidFill>
                  <a:schemeClr val="bg1"/>
                </a:solidFill>
                <a:latin typeface="Alegreya Sans" panose="00000500000000000000" pitchFamily="2" charset="0"/>
              </a:rPr>
              <a:t>También se deben agregar las medidas generales a tener en cuenta sobre, por ejemplo: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AR" dirty="0" smtClean="0">
                <a:solidFill>
                  <a:schemeClr val="bg1"/>
                </a:solidFill>
                <a:latin typeface="Alegreya Sans" panose="00000500000000000000" pitchFamily="2" charset="0"/>
              </a:rPr>
              <a:t>Manipulación de materiales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 smtClean="0">
                <a:solidFill>
                  <a:schemeClr val="bg1"/>
                </a:solidFill>
                <a:latin typeface="Alegreya Sans" panose="00000500000000000000" pitchFamily="2" charset="0"/>
              </a:rPr>
              <a:t>Protección contra caída de objetos y materiales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 smtClean="0">
                <a:solidFill>
                  <a:schemeClr val="bg1"/>
                </a:solidFill>
                <a:latin typeface="Alegreya Sans" panose="00000500000000000000" pitchFamily="2" charset="0"/>
              </a:rPr>
              <a:t>Trabajos con riesgo de caída a otros nivel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 smtClean="0">
                <a:solidFill>
                  <a:schemeClr val="bg1"/>
                </a:solidFill>
                <a:latin typeface="Alegreya Sans" panose="00000500000000000000" pitchFamily="2" charset="0"/>
              </a:rPr>
              <a:t>Trabajo en altura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 smtClean="0">
                <a:solidFill>
                  <a:schemeClr val="bg1"/>
                </a:solidFill>
                <a:latin typeface="Alegreya Sans" panose="00000500000000000000" pitchFamily="2" charset="0"/>
              </a:rPr>
              <a:t>Andamios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 smtClean="0">
                <a:solidFill>
                  <a:schemeClr val="bg1"/>
                </a:solidFill>
                <a:latin typeface="Alegreya Sans" panose="00000500000000000000" pitchFamily="2" charset="0"/>
              </a:rPr>
              <a:t>Escaleras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 smtClean="0">
                <a:solidFill>
                  <a:schemeClr val="bg1"/>
                </a:solidFill>
                <a:latin typeface="Alegreya Sans" panose="00000500000000000000" pitchFamily="2" charset="0"/>
              </a:rPr>
              <a:t>Pasarelas y rampas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 smtClean="0">
                <a:solidFill>
                  <a:schemeClr val="bg1"/>
                </a:solidFill>
                <a:latin typeface="Alegreya Sans" panose="00000500000000000000" pitchFamily="2" charset="0"/>
              </a:rPr>
              <a:t>Caballetes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 smtClean="0">
                <a:solidFill>
                  <a:schemeClr val="bg1"/>
                </a:solidFill>
                <a:latin typeface="Alegreya Sans" panose="00000500000000000000" pitchFamily="2" charset="0"/>
              </a:rPr>
              <a:t>Riesgo Eléctrico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 smtClean="0">
                <a:solidFill>
                  <a:schemeClr val="bg1"/>
                </a:solidFill>
                <a:latin typeface="Alegreya Sans" panose="00000500000000000000" pitchFamily="2" charset="0"/>
              </a:rPr>
              <a:t>Protección contra incendio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 smtClean="0">
                <a:solidFill>
                  <a:schemeClr val="bg1"/>
                </a:solidFill>
                <a:latin typeface="Alegreya Sans" panose="00000500000000000000" pitchFamily="2" charset="0"/>
              </a:rPr>
              <a:t>Entre otros</a:t>
            </a:r>
            <a:endParaRPr lang="es-AR" dirty="0">
              <a:solidFill>
                <a:schemeClr val="bg1"/>
              </a:solidFill>
              <a:latin typeface="Alegreya Sans" panose="00000500000000000000" pitchFamily="2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4902398" y="1940942"/>
            <a:ext cx="3796145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2400" b="1" dirty="0" smtClean="0">
                <a:solidFill>
                  <a:srgbClr val="C00000"/>
                </a:solidFill>
                <a:latin typeface="Alegreya Sans" panose="00000500000000000000" pitchFamily="2" charset="0"/>
              </a:rPr>
              <a:t>Ejemplo  “Andamios”</a:t>
            </a:r>
            <a:endParaRPr lang="es-AR" sz="2000" b="1" dirty="0">
              <a:solidFill>
                <a:srgbClr val="C00000"/>
              </a:solidFill>
              <a:latin typeface="Alegreya Sans" panose="00000500000000000000" pitchFamily="2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4752108" y="1847118"/>
            <a:ext cx="7297127" cy="477365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CuadroTexto 2"/>
          <p:cNvSpPr txBox="1"/>
          <p:nvPr/>
        </p:nvSpPr>
        <p:spPr>
          <a:xfrm>
            <a:off x="4828900" y="2571210"/>
            <a:ext cx="3982591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400" dirty="0">
                <a:solidFill>
                  <a:schemeClr val="bg1"/>
                </a:solidFill>
                <a:latin typeface="Alegreya Sans" panose="00000500000000000000" pitchFamily="2" charset="0"/>
              </a:rPr>
              <a:t>El montaje de los andamios será efectuado por personal competente bajo la supervisión del Capataz de Obra </a:t>
            </a:r>
            <a:r>
              <a:rPr lang="es-AR" sz="1400" dirty="0" smtClean="0">
                <a:solidFill>
                  <a:schemeClr val="bg1"/>
                </a:solidFill>
                <a:latin typeface="Alegreya Sans" panose="00000500000000000000" pitchFamily="2" charset="0"/>
              </a:rPr>
              <a:t> </a:t>
            </a:r>
            <a:r>
              <a:rPr lang="es-AR" sz="1400" dirty="0">
                <a:solidFill>
                  <a:schemeClr val="bg1"/>
                </a:solidFill>
                <a:latin typeface="Alegreya Sans" panose="00000500000000000000" pitchFamily="2" charset="0"/>
              </a:rPr>
              <a:t>       </a:t>
            </a:r>
            <a:endParaRPr lang="es-AR" sz="1400" dirty="0" smtClean="0">
              <a:solidFill>
                <a:schemeClr val="bg1"/>
              </a:solidFill>
              <a:latin typeface="Alegreya Sa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400" dirty="0" smtClean="0">
                <a:solidFill>
                  <a:schemeClr val="bg1"/>
                </a:solidFill>
                <a:latin typeface="Alegreya Sans" panose="00000500000000000000" pitchFamily="2" charset="0"/>
              </a:rPr>
              <a:t>Todos </a:t>
            </a:r>
            <a:r>
              <a:rPr lang="es-AR" sz="1400" dirty="0">
                <a:solidFill>
                  <a:schemeClr val="bg1"/>
                </a:solidFill>
                <a:latin typeface="Alegreya Sans" panose="00000500000000000000" pitchFamily="2" charset="0"/>
              </a:rPr>
              <a:t>los andamios que superen los 6 m. de altura, a excepción de los colgantes o suspendidos, serán dimensionados en base a cálculos </a:t>
            </a:r>
            <a:endParaRPr lang="es-AR" sz="1400" dirty="0">
              <a:solidFill>
                <a:schemeClr val="bg1"/>
              </a:solidFill>
              <a:latin typeface="Alegreya Sa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400" dirty="0" smtClean="0">
                <a:solidFill>
                  <a:schemeClr val="bg1"/>
                </a:solidFill>
                <a:latin typeface="Alegreya Sans" panose="00000500000000000000" pitchFamily="2" charset="0"/>
              </a:rPr>
              <a:t>Las </a:t>
            </a:r>
            <a:r>
              <a:rPr lang="es-AR" sz="1400" dirty="0">
                <a:solidFill>
                  <a:schemeClr val="bg1"/>
                </a:solidFill>
                <a:latin typeface="Alegreya Sans" panose="00000500000000000000" pitchFamily="2" charset="0"/>
              </a:rPr>
              <a:t>plataformas situadas a más de 2 m. de altura, contarán en todo su perímetro que dé al vacío, con una baranda superior ubicada a 1 m. de altura, una baranda intermedia a 50 cm. de altura, y un zócalo en contacto con la </a:t>
            </a:r>
            <a:r>
              <a:rPr lang="es-AR" sz="1400" dirty="0" smtClean="0">
                <a:solidFill>
                  <a:schemeClr val="bg1"/>
                </a:solidFill>
                <a:latin typeface="Alegreya Sans" panose="00000500000000000000" pitchFamily="2" charset="0"/>
              </a:rPr>
              <a:t>plataforma </a:t>
            </a:r>
            <a:r>
              <a:rPr lang="es-AR" sz="1400" dirty="0">
                <a:solidFill>
                  <a:schemeClr val="bg1"/>
                </a:solidFill>
                <a:latin typeface="Alegreya Sans" panose="00000500000000000000" pitchFamily="2" charset="0"/>
              </a:rPr>
              <a:t>  </a:t>
            </a:r>
            <a:endParaRPr lang="es-AR" sz="1400" dirty="0" smtClean="0">
              <a:solidFill>
                <a:schemeClr val="bg1"/>
              </a:solidFill>
              <a:latin typeface="Alegreya Sa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altLang="es-AR" sz="1400" dirty="0">
                <a:solidFill>
                  <a:schemeClr val="bg1"/>
                </a:solidFill>
                <a:latin typeface="Alegreya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 impedir caídas de material de trabajo </a:t>
            </a:r>
            <a:r>
              <a:rPr lang="es-AR" altLang="es-AR" sz="1400" dirty="0" smtClean="0">
                <a:solidFill>
                  <a:schemeClr val="bg1"/>
                </a:solidFill>
                <a:latin typeface="Alegreya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</a:t>
            </a:r>
            <a:r>
              <a:rPr lang="es-AR" altLang="es-AR" sz="1400" dirty="0">
                <a:solidFill>
                  <a:schemeClr val="bg1"/>
                </a:solidFill>
                <a:latin typeface="Alegreya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estén sobre la plataforma, se colocará en todo el perímetro tablones de canto u otro elemento formando un zócalo de no menos de 10 cm de alto, asegurado a los dos caños verticales de la estructura</a:t>
            </a:r>
            <a:r>
              <a:rPr lang="es-AR" altLang="es-AR" sz="1400" dirty="0">
                <a:solidFill>
                  <a:schemeClr val="bg1"/>
                </a:solidFill>
                <a:latin typeface="Alegreya Sans" panose="00000500000000000000" pitchFamily="2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sz="1400" dirty="0" smtClean="0">
              <a:solidFill>
                <a:schemeClr val="bg1"/>
              </a:solidFill>
              <a:latin typeface="Alegreya Sa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sz="1400" dirty="0" smtClean="0">
              <a:solidFill>
                <a:schemeClr val="bg1"/>
              </a:solidFill>
              <a:latin typeface="Alegreya Sans" panose="00000500000000000000" pitchFamily="2" charset="0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8698543" y="2603383"/>
            <a:ext cx="328503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400" dirty="0" smtClean="0">
                <a:solidFill>
                  <a:schemeClr val="bg1"/>
                </a:solidFill>
                <a:latin typeface="Alegreya Sans" panose="00000500000000000000" pitchFamily="2" charset="0"/>
              </a:rPr>
              <a:t>Los </a:t>
            </a:r>
            <a:r>
              <a:rPr lang="es-AR" sz="1400" dirty="0">
                <a:solidFill>
                  <a:schemeClr val="bg1"/>
                </a:solidFill>
                <a:latin typeface="Alegreya Sans" panose="00000500000000000000" pitchFamily="2" charset="0"/>
              </a:rPr>
              <a:t>tablones que conformarán la plataforma estarán trabados y amarrados sólidamente a la estructura del andamio, sin utilizar clavos y de modo tal que no puedan separarse transversalmente, ni de sus puntos de apoyo, ni deslizarse </a:t>
            </a:r>
            <a:r>
              <a:rPr lang="es-AR" sz="1400" dirty="0" smtClean="0">
                <a:solidFill>
                  <a:schemeClr val="bg1"/>
                </a:solidFill>
                <a:latin typeface="Alegreya Sans" panose="00000500000000000000" pitchFamily="2" charset="0"/>
              </a:rPr>
              <a:t>accidentalmente.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400" dirty="0" smtClean="0">
                <a:solidFill>
                  <a:schemeClr val="bg1"/>
                </a:solidFill>
                <a:latin typeface="Alegreya Sans" panose="00000500000000000000" pitchFamily="2" charset="0"/>
              </a:rPr>
              <a:t>Ningún </a:t>
            </a:r>
            <a:r>
              <a:rPr lang="es-AR" sz="1400" dirty="0">
                <a:solidFill>
                  <a:schemeClr val="bg1"/>
                </a:solidFill>
                <a:latin typeface="Alegreya Sans" panose="00000500000000000000" pitchFamily="2" charset="0"/>
              </a:rPr>
              <a:t>tablón que forme parte de la plataforma deberá sobrepasar su soporte extremo en más de 20 cm.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400" dirty="0" smtClean="0">
                <a:solidFill>
                  <a:schemeClr val="bg1"/>
                </a:solidFill>
                <a:latin typeface="Alegreya Sans" panose="00000500000000000000" pitchFamily="2" charset="0"/>
              </a:rPr>
              <a:t>El </a:t>
            </a:r>
            <a:r>
              <a:rPr lang="es-AR" sz="1400" dirty="0">
                <a:solidFill>
                  <a:schemeClr val="bg1"/>
                </a:solidFill>
                <a:latin typeface="Alegreya Sans" panose="00000500000000000000" pitchFamily="2" charset="0"/>
              </a:rPr>
              <a:t>andamio no debe tener una luz entre apoyos superior a 3 metros.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400" dirty="0" smtClean="0">
                <a:solidFill>
                  <a:schemeClr val="bg1"/>
                </a:solidFill>
                <a:latin typeface="Alegreya Sans" panose="00000500000000000000" pitchFamily="2" charset="0"/>
              </a:rPr>
              <a:t>Los </a:t>
            </a:r>
            <a:r>
              <a:rPr lang="es-AR" sz="1400" dirty="0">
                <a:solidFill>
                  <a:schemeClr val="bg1"/>
                </a:solidFill>
                <a:latin typeface="Alegreya Sans" panose="00000500000000000000" pitchFamily="2" charset="0"/>
              </a:rPr>
              <a:t>travesaños no deben estar espaciados en más de 2 m. y se colocarán caños inclinados a 45° en no menos de 3 de sus cuatro lados</a:t>
            </a:r>
            <a:r>
              <a:rPr lang="es-AR" sz="1400" dirty="0" smtClean="0">
                <a:solidFill>
                  <a:schemeClr val="bg1"/>
                </a:solidFill>
                <a:latin typeface="Alegreya Sans" panose="00000500000000000000" pitchFamily="2" charset="0"/>
              </a:rPr>
              <a:t>.</a:t>
            </a:r>
            <a:endParaRPr lang="es-AR" sz="1400" dirty="0">
              <a:solidFill>
                <a:schemeClr val="bg1"/>
              </a:solidFill>
              <a:latin typeface="Alegreya Sa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10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1593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4800" b="1" u="sng" dirty="0" smtClean="0">
                <a:solidFill>
                  <a:srgbClr val="C00000"/>
                </a:solidFill>
                <a:latin typeface="Alegreya Sans" panose="00000500000000000000" pitchFamily="2" charset="0"/>
              </a:rPr>
              <a:t>¿Qué es un legajo técnico?</a:t>
            </a:r>
            <a:endParaRPr lang="es-AR" sz="4800" b="1" u="sng" dirty="0">
              <a:solidFill>
                <a:srgbClr val="C00000"/>
              </a:solidFill>
              <a:latin typeface="Alegreya Sans" panose="00000500000000000000" pitchFamily="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055813"/>
            <a:ext cx="10515600" cy="4351338"/>
          </a:xfrm>
        </p:spPr>
        <p:txBody>
          <a:bodyPr>
            <a:normAutofit/>
          </a:bodyPr>
          <a:lstStyle/>
          <a:p>
            <a:r>
              <a:rPr lang="es-AR" sz="2500" dirty="0">
                <a:solidFill>
                  <a:schemeClr val="bg1"/>
                </a:solidFill>
              </a:rPr>
              <a:t>El </a:t>
            </a:r>
            <a:r>
              <a:rPr lang="es-AR" sz="2500" b="1" dirty="0">
                <a:solidFill>
                  <a:schemeClr val="bg1"/>
                </a:solidFill>
              </a:rPr>
              <a:t>Legajo Técnico</a:t>
            </a:r>
            <a:r>
              <a:rPr lang="es-AR" sz="2500" dirty="0">
                <a:solidFill>
                  <a:schemeClr val="bg1"/>
                </a:solidFill>
              </a:rPr>
              <a:t> estará constituido por la documentación generada por la Prestación de Higiene y Seguridad para el control efectivo de los riesgos emergentes en el desarrollo de la obra</a:t>
            </a:r>
            <a:r>
              <a:rPr lang="es-AR" sz="2500" b="1" dirty="0">
                <a:solidFill>
                  <a:schemeClr val="bg1"/>
                </a:solidFill>
              </a:rPr>
              <a:t>.</a:t>
            </a:r>
            <a:r>
              <a:rPr lang="es-AR" sz="2500" dirty="0">
                <a:solidFill>
                  <a:schemeClr val="bg1"/>
                </a:solidFill>
              </a:rPr>
              <a:t> Contendrá información suficiente, de acuerdo a las características, volumen y condiciones bajo las cuales se desarrollarán los trabajos, para determinar los riesgos más significativos en cada etapa de los mismos.</a:t>
            </a:r>
            <a:endParaRPr lang="es-AR" sz="2500" dirty="0">
              <a:solidFill>
                <a:schemeClr val="bg1"/>
              </a:solidFill>
              <a:latin typeface="Alegreya Sans" panose="00000500000000000000" pitchFamily="2" charset="0"/>
            </a:endParaRPr>
          </a:p>
        </p:txBody>
      </p:sp>
      <p:sp>
        <p:nvSpPr>
          <p:cNvPr id="5" name="Flecha derecha 4"/>
          <p:cNvSpPr/>
          <p:nvPr/>
        </p:nvSpPr>
        <p:spPr>
          <a:xfrm>
            <a:off x="4613564" y="5067588"/>
            <a:ext cx="2189018" cy="841951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1607128" y="5050558"/>
            <a:ext cx="2805545" cy="8205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AR" sz="3200" b="1" dirty="0" smtClean="0">
                <a:solidFill>
                  <a:schemeClr val="bg1"/>
                </a:solidFill>
                <a:latin typeface="Alegreya Sans ExtraBold" panose="00000900000000000000" pitchFamily="2" charset="0"/>
              </a:rPr>
              <a:t>CONCEPTOS IMPORTANTES</a:t>
            </a:r>
            <a:endParaRPr lang="es-AR" sz="3200" b="1" dirty="0" smtClean="0">
              <a:solidFill>
                <a:schemeClr val="bg1"/>
              </a:solidFill>
              <a:latin typeface="Alegreya Sans ExtraBold" panose="00000900000000000000" pitchFamily="2" charset="0"/>
            </a:endParaRPr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7003473" y="4499045"/>
            <a:ext cx="3844636" cy="1979036"/>
          </a:xfrm>
          <a:prstGeom prst="rect">
            <a:avLst/>
          </a:prstGeom>
          <a:ln w="57150"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AR" sz="2400" b="1" dirty="0">
                <a:solidFill>
                  <a:schemeClr val="bg1"/>
                </a:solidFill>
                <a:latin typeface="Alegreya Sans ExtraBold" panose="00000900000000000000" pitchFamily="2" charset="0"/>
              </a:rPr>
              <a:t>Determinar riesgos mas significativos en cada etapa</a:t>
            </a:r>
          </a:p>
          <a:p>
            <a:pPr marL="0" indent="0">
              <a:buNone/>
            </a:pPr>
            <a:r>
              <a:rPr lang="es-AR" sz="2400" b="1" dirty="0" smtClean="0">
                <a:solidFill>
                  <a:schemeClr val="bg1"/>
                </a:solidFill>
                <a:latin typeface="Alegreya Sans ExtraBold" panose="00000900000000000000" pitchFamily="2" charset="0"/>
              </a:rPr>
              <a:t>Control efectivo de riesgos </a:t>
            </a:r>
          </a:p>
          <a:p>
            <a:pPr marL="0" indent="0">
              <a:buNone/>
            </a:pPr>
            <a:r>
              <a:rPr lang="es-AR" sz="2400" b="1" dirty="0" smtClean="0">
                <a:solidFill>
                  <a:schemeClr val="bg1"/>
                </a:solidFill>
                <a:latin typeface="Alegreya Sans ExtraBold" panose="00000900000000000000" pitchFamily="2" charset="0"/>
              </a:rPr>
              <a:t>Características de la obra.</a:t>
            </a:r>
          </a:p>
          <a:p>
            <a:pPr marL="0" indent="0">
              <a:buNone/>
            </a:pPr>
            <a:endParaRPr lang="es-AR" sz="3200" b="1" dirty="0" smtClean="0">
              <a:solidFill>
                <a:schemeClr val="bg1"/>
              </a:solidFill>
              <a:latin typeface="Alegreya Sans ExtraBold" panose="000009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43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3790946"/>
            <a:ext cx="12192000" cy="1593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799" y="133854"/>
            <a:ext cx="10924309" cy="1325563"/>
          </a:xfrm>
        </p:spPr>
        <p:txBody>
          <a:bodyPr>
            <a:normAutofit fontScale="90000"/>
          </a:bodyPr>
          <a:lstStyle/>
          <a:p>
            <a:r>
              <a:rPr lang="es-AR" sz="4800" b="1" u="sng" dirty="0" smtClean="0">
                <a:solidFill>
                  <a:srgbClr val="C00000"/>
                </a:solidFill>
                <a:latin typeface="Alegreya Sans" panose="00000500000000000000" pitchFamily="2" charset="0"/>
              </a:rPr>
              <a:t>Caso de Aplicación : </a:t>
            </a:r>
            <a:r>
              <a:rPr lang="es-AR" sz="4800" dirty="0" smtClean="0">
                <a:solidFill>
                  <a:srgbClr val="C00000"/>
                </a:solidFill>
                <a:latin typeface="Alegreya Sans" panose="00000500000000000000" pitchFamily="2" charset="0"/>
              </a:rPr>
              <a:t> Otros a incluir en </a:t>
            </a:r>
            <a:r>
              <a:rPr lang="es-AR" sz="4800" dirty="0" smtClean="0">
                <a:solidFill>
                  <a:srgbClr val="C00000"/>
                </a:solidFill>
                <a:latin typeface="Alegreya Sans" panose="00000500000000000000" pitchFamily="2" charset="0"/>
              </a:rPr>
              <a:t>el </a:t>
            </a:r>
            <a:r>
              <a:rPr lang="es-AR" sz="4800" dirty="0" smtClean="0">
                <a:solidFill>
                  <a:srgbClr val="C00000"/>
                </a:solidFill>
                <a:latin typeface="Alegreya Sans" panose="00000500000000000000" pitchFamily="2" charset="0"/>
              </a:rPr>
              <a:t>Legajo 					         Técnico</a:t>
            </a:r>
            <a:endParaRPr lang="es-AR" sz="4800" dirty="0" smtClean="0">
              <a:solidFill>
                <a:srgbClr val="C00000"/>
              </a:solidFill>
              <a:latin typeface="Alegreya Sans" panose="00000500000000000000" pitchFamily="2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718709" y="4033584"/>
            <a:ext cx="4875071" cy="1107996"/>
          </a:xfrm>
          <a:prstGeom prst="rect">
            <a:avLst/>
          </a:prstGeom>
          <a:noFill/>
          <a:ln w="28575">
            <a:noFill/>
          </a:ln>
        </p:spPr>
        <p:txBody>
          <a:bodyPr wrap="square" numCol="1" rtlCol="0">
            <a:spAutoFit/>
          </a:bodyPr>
          <a:lstStyle/>
          <a:p>
            <a:pPr fontAlgn="base"/>
            <a:r>
              <a:rPr lang="es-AR" sz="6600" b="1" dirty="0" smtClean="0">
                <a:solidFill>
                  <a:srgbClr val="C00000"/>
                </a:solidFill>
                <a:latin typeface="Alegreya Sans" panose="00000500000000000000" pitchFamily="2" charset="0"/>
              </a:rPr>
              <a:t>GRACIAS!!</a:t>
            </a:r>
            <a:endParaRPr lang="es-AR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26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1593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4800" b="1" u="sng" dirty="0" smtClean="0">
                <a:solidFill>
                  <a:srgbClr val="C00000"/>
                </a:solidFill>
                <a:latin typeface="Alegreya Sans" panose="00000500000000000000" pitchFamily="2" charset="0"/>
              </a:rPr>
              <a:t>¿Cuál es el Objetivo?</a:t>
            </a:r>
            <a:endParaRPr lang="es-AR" sz="4800" b="1" u="sng" dirty="0">
              <a:solidFill>
                <a:srgbClr val="C00000"/>
              </a:solidFill>
              <a:latin typeface="Alegreya Sans" panose="00000500000000000000" pitchFamily="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055813"/>
            <a:ext cx="10515600" cy="4351338"/>
          </a:xfrm>
        </p:spPr>
        <p:txBody>
          <a:bodyPr>
            <a:normAutofit/>
          </a:bodyPr>
          <a:lstStyle/>
          <a:p>
            <a:r>
              <a:rPr lang="es-AR" dirty="0">
                <a:solidFill>
                  <a:schemeClr val="bg1"/>
                </a:solidFill>
                <a:latin typeface="Alegreya Sans" panose="00000500000000000000" pitchFamily="2" charset="0"/>
              </a:rPr>
              <a:t>El objetivo es implementar </a:t>
            </a:r>
            <a:r>
              <a:rPr lang="es-AR" b="1" dirty="0">
                <a:solidFill>
                  <a:schemeClr val="bg1"/>
                </a:solidFill>
                <a:latin typeface="Alegreya Sans" panose="00000500000000000000" pitchFamily="2" charset="0"/>
              </a:rPr>
              <a:t>medidas correctivas y preventivas</a:t>
            </a:r>
            <a:r>
              <a:rPr lang="es-AR" dirty="0">
                <a:solidFill>
                  <a:schemeClr val="bg1"/>
                </a:solidFill>
                <a:latin typeface="Alegreya Sans" panose="00000500000000000000" pitchFamily="2" charset="0"/>
              </a:rPr>
              <a:t> de trabajo que tiendan a </a:t>
            </a:r>
            <a:r>
              <a:rPr lang="es-AR" b="1" dirty="0">
                <a:solidFill>
                  <a:schemeClr val="bg1"/>
                </a:solidFill>
                <a:latin typeface="Alegreya Sans" panose="00000500000000000000" pitchFamily="2" charset="0"/>
              </a:rPr>
              <a:t>disminuir los riesgos </a:t>
            </a:r>
            <a:r>
              <a:rPr lang="es-AR" dirty="0">
                <a:solidFill>
                  <a:schemeClr val="bg1"/>
                </a:solidFill>
                <a:latin typeface="Alegreya Sans" panose="00000500000000000000" pitchFamily="2" charset="0"/>
              </a:rPr>
              <a:t>de las tareas que se ejecutan de forma tal que las mismas se realicen sin causar daños a las personas y a los bienes de la Empresa.</a:t>
            </a:r>
          </a:p>
        </p:txBody>
      </p:sp>
      <p:sp>
        <p:nvSpPr>
          <p:cNvPr id="5" name="Flecha derecha 4"/>
          <p:cNvSpPr/>
          <p:nvPr/>
        </p:nvSpPr>
        <p:spPr>
          <a:xfrm>
            <a:off x="3727806" y="4501905"/>
            <a:ext cx="1341364" cy="1089994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1908751" y="4747545"/>
            <a:ext cx="1715911" cy="6511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AR" sz="3200" b="1" dirty="0" smtClean="0">
                <a:solidFill>
                  <a:schemeClr val="bg1"/>
                </a:solidFill>
                <a:latin typeface="Alegreya Sans ExtraBold" panose="00000900000000000000" pitchFamily="2" charset="0"/>
              </a:rPr>
              <a:t>RIESGOS</a:t>
            </a:r>
            <a:endParaRPr lang="es-AR" sz="3200" b="1" dirty="0" smtClean="0">
              <a:solidFill>
                <a:schemeClr val="bg1"/>
              </a:solidFill>
              <a:latin typeface="Alegreya Sans ExtraBold" panose="00000900000000000000" pitchFamily="2" charset="0"/>
            </a:endParaRPr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5488126" y="4718301"/>
            <a:ext cx="1613206" cy="10614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AR" sz="3200" b="1" dirty="0" smtClean="0">
                <a:solidFill>
                  <a:schemeClr val="bg1"/>
                </a:solidFill>
                <a:latin typeface="Alegreya Sans ExtraBold" panose="00000900000000000000" pitchFamily="2" charset="0"/>
              </a:rPr>
              <a:t>DAÑOS</a:t>
            </a:r>
            <a:endParaRPr lang="es-AR" sz="3200" b="1" dirty="0" smtClean="0">
              <a:solidFill>
                <a:schemeClr val="bg1"/>
              </a:solidFill>
              <a:latin typeface="Alegreya Sans ExtraBold" panose="00000900000000000000" pitchFamily="2" charset="0"/>
            </a:endParaRPr>
          </a:p>
        </p:txBody>
      </p:sp>
      <p:sp>
        <p:nvSpPr>
          <p:cNvPr id="9" name="Marcador de contenido 2"/>
          <p:cNvSpPr txBox="1">
            <a:spLocks/>
          </p:cNvSpPr>
          <p:nvPr/>
        </p:nvSpPr>
        <p:spPr>
          <a:xfrm>
            <a:off x="9057817" y="4644879"/>
            <a:ext cx="1877026" cy="10614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AR" sz="3200" b="1" dirty="0" smtClean="0">
                <a:solidFill>
                  <a:schemeClr val="bg1"/>
                </a:solidFill>
                <a:latin typeface="Alegreya Sans ExtraBold" panose="00000900000000000000" pitchFamily="2" charset="0"/>
              </a:rPr>
              <a:t>COSTOS</a:t>
            </a:r>
            <a:endParaRPr lang="es-AR" sz="3200" b="1" dirty="0" smtClean="0">
              <a:solidFill>
                <a:schemeClr val="bg1"/>
              </a:solidFill>
              <a:latin typeface="Alegreya Sans ExtraBold" panose="00000900000000000000" pitchFamily="2" charset="0"/>
            </a:endParaRPr>
          </a:p>
        </p:txBody>
      </p:sp>
      <p:sp>
        <p:nvSpPr>
          <p:cNvPr id="10" name="Flecha derecha 9"/>
          <p:cNvSpPr/>
          <p:nvPr/>
        </p:nvSpPr>
        <p:spPr>
          <a:xfrm>
            <a:off x="7380568" y="4428483"/>
            <a:ext cx="1379940" cy="1089994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Flecha abajo 12"/>
          <p:cNvSpPr/>
          <p:nvPr/>
        </p:nvSpPr>
        <p:spPr>
          <a:xfrm>
            <a:off x="1353912" y="4747545"/>
            <a:ext cx="412190" cy="627244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Marcador de contenido 2"/>
          <p:cNvSpPr txBox="1">
            <a:spLocks/>
          </p:cNvSpPr>
          <p:nvPr/>
        </p:nvSpPr>
        <p:spPr>
          <a:xfrm>
            <a:off x="5641162" y="5518477"/>
            <a:ext cx="1170372" cy="7611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AR" sz="1600" b="1" dirty="0" smtClean="0">
                <a:solidFill>
                  <a:schemeClr val="bg1"/>
                </a:solidFill>
                <a:latin typeface="Alegreya Sans ExtraBold" panose="00000900000000000000" pitchFamily="2" charset="0"/>
              </a:rPr>
              <a:t>-Humanos </a:t>
            </a:r>
          </a:p>
          <a:p>
            <a:pPr marL="0" indent="0">
              <a:buNone/>
            </a:pPr>
            <a:r>
              <a:rPr lang="es-AR" sz="1600" b="1" dirty="0" smtClean="0">
                <a:solidFill>
                  <a:schemeClr val="bg1"/>
                </a:solidFill>
                <a:latin typeface="Alegreya Sans ExtraBold" panose="00000900000000000000" pitchFamily="2" charset="0"/>
              </a:rPr>
              <a:t>-Materiales</a:t>
            </a:r>
            <a:endParaRPr lang="es-AR" sz="1600" b="1" dirty="0" smtClean="0">
              <a:solidFill>
                <a:schemeClr val="bg1"/>
              </a:solidFill>
              <a:latin typeface="Alegreya Sans ExtraBold" panose="00000900000000000000" pitchFamily="2" charset="0"/>
            </a:endParaRPr>
          </a:p>
        </p:txBody>
      </p:sp>
      <p:sp>
        <p:nvSpPr>
          <p:cNvPr id="17" name="Marcador de contenido 2"/>
          <p:cNvSpPr txBox="1">
            <a:spLocks/>
          </p:cNvSpPr>
          <p:nvPr/>
        </p:nvSpPr>
        <p:spPr>
          <a:xfrm>
            <a:off x="9249619" y="5495275"/>
            <a:ext cx="1245025" cy="7611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AR" sz="1600" b="1" dirty="0" smtClean="0">
                <a:solidFill>
                  <a:schemeClr val="bg1"/>
                </a:solidFill>
                <a:latin typeface="Alegreya Sans ExtraBold" panose="00000900000000000000" pitchFamily="2" charset="0"/>
              </a:rPr>
              <a:t>-Humanos </a:t>
            </a:r>
          </a:p>
          <a:p>
            <a:pPr marL="0" indent="0">
              <a:buNone/>
            </a:pPr>
            <a:r>
              <a:rPr lang="es-AR" sz="1600" b="1" dirty="0" smtClean="0">
                <a:solidFill>
                  <a:schemeClr val="bg1"/>
                </a:solidFill>
                <a:latin typeface="Alegreya Sans ExtraBold" panose="00000900000000000000" pitchFamily="2" charset="0"/>
              </a:rPr>
              <a:t>-Económicos</a:t>
            </a:r>
            <a:endParaRPr lang="es-AR" sz="1600" b="1" dirty="0" smtClean="0">
              <a:solidFill>
                <a:schemeClr val="bg1"/>
              </a:solidFill>
              <a:latin typeface="Alegreya Sans ExtraBold" panose="00000900000000000000" pitchFamily="2" charset="0"/>
            </a:endParaRPr>
          </a:p>
        </p:txBody>
      </p:sp>
      <p:sp>
        <p:nvSpPr>
          <p:cNvPr id="20" name="Rectángulo 19"/>
          <p:cNvSpPr/>
          <p:nvPr/>
        </p:nvSpPr>
        <p:spPr>
          <a:xfrm rot="2513736">
            <a:off x="6152437" y="4175775"/>
            <a:ext cx="45719" cy="15394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1" name="Rectángulo 20"/>
          <p:cNvSpPr/>
          <p:nvPr/>
        </p:nvSpPr>
        <p:spPr>
          <a:xfrm rot="8441676">
            <a:off x="6088348" y="4259269"/>
            <a:ext cx="54808" cy="1304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2" name="Rectángulo 21"/>
          <p:cNvSpPr/>
          <p:nvPr/>
        </p:nvSpPr>
        <p:spPr>
          <a:xfrm rot="2513736" flipH="1">
            <a:off x="9749248" y="4220061"/>
            <a:ext cx="45719" cy="13972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3" name="Rectángulo 22"/>
          <p:cNvSpPr/>
          <p:nvPr/>
        </p:nvSpPr>
        <p:spPr>
          <a:xfrm rot="8441676">
            <a:off x="9766645" y="4210127"/>
            <a:ext cx="54808" cy="1304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1795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1593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8427" y="336681"/>
            <a:ext cx="11035145" cy="1325563"/>
          </a:xfrm>
        </p:spPr>
        <p:txBody>
          <a:bodyPr>
            <a:normAutofit/>
          </a:bodyPr>
          <a:lstStyle/>
          <a:p>
            <a:r>
              <a:rPr lang="es-AR" sz="4000" b="1" u="sng" dirty="0" smtClean="0">
                <a:solidFill>
                  <a:srgbClr val="C00000"/>
                </a:solidFill>
                <a:latin typeface="Alegreya Sans" panose="00000500000000000000" pitchFamily="2" charset="0"/>
              </a:rPr>
              <a:t>Normativa </a:t>
            </a:r>
            <a:r>
              <a:rPr lang="es-AR" sz="4000" b="1" u="sng" dirty="0">
                <a:solidFill>
                  <a:srgbClr val="C00000"/>
                </a:solidFill>
                <a:latin typeface="Alegreya Sans" panose="00000500000000000000" pitchFamily="2" charset="0"/>
              </a:rPr>
              <a:t>Vigente sobre los Programas de </a:t>
            </a:r>
            <a:r>
              <a:rPr lang="es-AR" sz="4000" b="1" u="sng" dirty="0" smtClean="0">
                <a:solidFill>
                  <a:srgbClr val="C00000"/>
                </a:solidFill>
                <a:latin typeface="Alegreya Sans" panose="00000500000000000000" pitchFamily="2" charset="0"/>
              </a:rPr>
              <a:t>Seguridad</a:t>
            </a:r>
            <a:endParaRPr lang="es-AR" sz="4000" b="1" u="sng" dirty="0">
              <a:solidFill>
                <a:srgbClr val="C00000"/>
              </a:solidFill>
              <a:latin typeface="Alegreya Sans" panose="00000500000000000000" pitchFamily="2" charset="0"/>
            </a:endParaRPr>
          </a:p>
        </p:txBody>
      </p:sp>
      <p:sp>
        <p:nvSpPr>
          <p:cNvPr id="5" name="Flecha derecha 4"/>
          <p:cNvSpPr/>
          <p:nvPr/>
        </p:nvSpPr>
        <p:spPr>
          <a:xfrm>
            <a:off x="4637203" y="2300344"/>
            <a:ext cx="682758" cy="43883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304619" y="2202208"/>
            <a:ext cx="4835009" cy="6511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AR" sz="3200" b="1" u="sng" dirty="0">
                <a:solidFill>
                  <a:schemeClr val="bg1"/>
                </a:solidFill>
                <a:latin typeface="Alegreya Sans" panose="00000500000000000000" pitchFamily="2" charset="0"/>
              </a:rPr>
              <a:t>Resolución SRT N° 231/96</a:t>
            </a:r>
            <a:endParaRPr lang="es-AR" sz="3200" b="1" dirty="0" smtClean="0">
              <a:solidFill>
                <a:schemeClr val="bg1"/>
              </a:solidFill>
              <a:latin typeface="Alegreya Sans" panose="00000500000000000000" pitchFamily="2" charset="0"/>
            </a:endParaRPr>
          </a:p>
        </p:txBody>
      </p:sp>
      <p:sp>
        <p:nvSpPr>
          <p:cNvPr id="16" name="Marcador de contenido 2"/>
          <p:cNvSpPr txBox="1">
            <a:spLocks/>
          </p:cNvSpPr>
          <p:nvPr/>
        </p:nvSpPr>
        <p:spPr>
          <a:xfrm>
            <a:off x="5344367" y="2057707"/>
            <a:ext cx="2822658" cy="7611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AR" sz="1600" b="1" dirty="0">
                <a:solidFill>
                  <a:schemeClr val="bg1"/>
                </a:solidFill>
                <a:latin typeface="Alegreya Sans" panose="00000500000000000000" pitchFamily="2" charset="0"/>
              </a:rPr>
              <a:t>P</a:t>
            </a:r>
            <a:r>
              <a:rPr lang="es-AR" sz="1600" b="1" dirty="0" smtClean="0">
                <a:solidFill>
                  <a:schemeClr val="bg1"/>
                </a:solidFill>
                <a:latin typeface="Alegreya Sans" panose="00000500000000000000" pitchFamily="2" charset="0"/>
              </a:rPr>
              <a:t>untualizar </a:t>
            </a:r>
            <a:r>
              <a:rPr lang="es-AR" sz="1600" b="1" dirty="0">
                <a:solidFill>
                  <a:schemeClr val="bg1"/>
                </a:solidFill>
                <a:latin typeface="Alegreya Sans" panose="00000500000000000000" pitchFamily="2" charset="0"/>
              </a:rPr>
              <a:t>aspectos prioritarios en la normativa de prevención de riesgos del trabajo</a:t>
            </a:r>
            <a:endParaRPr lang="es-AR" sz="1600" b="1" dirty="0" smtClean="0">
              <a:solidFill>
                <a:schemeClr val="bg1"/>
              </a:solidFill>
              <a:latin typeface="Alegreya Sans" panose="00000500000000000000" pitchFamily="2" charset="0"/>
            </a:endParaRPr>
          </a:p>
        </p:txBody>
      </p:sp>
      <p:sp>
        <p:nvSpPr>
          <p:cNvPr id="18" name="Marcador de contenido 2"/>
          <p:cNvSpPr txBox="1">
            <a:spLocks/>
          </p:cNvSpPr>
          <p:nvPr/>
        </p:nvSpPr>
        <p:spPr>
          <a:xfrm>
            <a:off x="304618" y="3709135"/>
            <a:ext cx="4835009" cy="6511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AR" sz="3200" b="1" u="sng" dirty="0">
                <a:solidFill>
                  <a:schemeClr val="bg1"/>
                </a:solidFill>
                <a:latin typeface="Alegreya Sans" panose="00000500000000000000" pitchFamily="2" charset="0"/>
              </a:rPr>
              <a:t>Resolución SRT N° </a:t>
            </a:r>
            <a:r>
              <a:rPr lang="es-AR" sz="3200" b="1" u="sng" dirty="0" smtClean="0">
                <a:solidFill>
                  <a:schemeClr val="bg1"/>
                </a:solidFill>
                <a:latin typeface="Alegreya Sans" panose="00000500000000000000" pitchFamily="2" charset="0"/>
              </a:rPr>
              <a:t>51/97</a:t>
            </a:r>
            <a:endParaRPr lang="es-AR" sz="3200" b="1" dirty="0" smtClean="0">
              <a:solidFill>
                <a:schemeClr val="bg1"/>
              </a:solidFill>
              <a:latin typeface="Alegreya Sans" panose="00000500000000000000" pitchFamily="2" charset="0"/>
            </a:endParaRPr>
          </a:p>
        </p:txBody>
      </p:sp>
      <p:sp>
        <p:nvSpPr>
          <p:cNvPr id="19" name="Marcador de contenido 2"/>
          <p:cNvSpPr txBox="1">
            <a:spLocks/>
          </p:cNvSpPr>
          <p:nvPr/>
        </p:nvSpPr>
        <p:spPr>
          <a:xfrm>
            <a:off x="304619" y="5551427"/>
            <a:ext cx="4835009" cy="6511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AR" sz="3200" b="1" u="sng" dirty="0">
                <a:solidFill>
                  <a:schemeClr val="bg1"/>
                </a:solidFill>
                <a:latin typeface="Alegreya Sans" panose="00000500000000000000" pitchFamily="2" charset="0"/>
              </a:rPr>
              <a:t>Resolución SRT N° </a:t>
            </a:r>
            <a:r>
              <a:rPr lang="es-AR" sz="3200" b="1" u="sng" dirty="0" smtClean="0">
                <a:solidFill>
                  <a:schemeClr val="bg1"/>
                </a:solidFill>
                <a:latin typeface="Alegreya Sans" panose="00000500000000000000" pitchFamily="2" charset="0"/>
              </a:rPr>
              <a:t>35/98</a:t>
            </a:r>
            <a:endParaRPr lang="es-AR" sz="3200" b="1" dirty="0" smtClean="0">
              <a:solidFill>
                <a:schemeClr val="bg1"/>
              </a:solidFill>
              <a:latin typeface="Alegreya Sans" panose="00000500000000000000" pitchFamily="2" charset="0"/>
            </a:endParaRPr>
          </a:p>
        </p:txBody>
      </p:sp>
      <p:sp>
        <p:nvSpPr>
          <p:cNvPr id="11" name="Abrir llave 10"/>
          <p:cNvSpPr/>
          <p:nvPr/>
        </p:nvSpPr>
        <p:spPr>
          <a:xfrm>
            <a:off x="8167025" y="1869230"/>
            <a:ext cx="346478" cy="1273120"/>
          </a:xfrm>
          <a:prstGeom prst="leftBrace">
            <a:avLst/>
          </a:prstGeom>
          <a:noFill/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1" name="Marcador de contenido 2"/>
          <p:cNvSpPr txBox="1">
            <a:spLocks/>
          </p:cNvSpPr>
          <p:nvPr/>
        </p:nvSpPr>
        <p:spPr>
          <a:xfrm>
            <a:off x="8558095" y="1731876"/>
            <a:ext cx="3498389" cy="17001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s-AR" sz="1600" dirty="0" smtClean="0">
                <a:solidFill>
                  <a:schemeClr val="bg1"/>
                </a:solidFill>
                <a:latin typeface="Alegreya Sans" panose="00000500000000000000" pitchFamily="2" charset="0"/>
              </a:rPr>
              <a:t>Condiciones básicas de </a:t>
            </a:r>
            <a:r>
              <a:rPr lang="es-AR" sz="1600" dirty="0" err="1" smtClean="0">
                <a:solidFill>
                  <a:schemeClr val="bg1"/>
                </a:solidFill>
                <a:latin typeface="Alegreya Sans" panose="00000500000000000000" pitchFamily="2" charset="0"/>
              </a:rPr>
              <a:t>HyS</a:t>
            </a:r>
            <a:r>
              <a:rPr lang="es-AR" sz="1600" dirty="0" smtClean="0">
                <a:solidFill>
                  <a:schemeClr val="bg1"/>
                </a:solidFill>
                <a:latin typeface="Alegreya Sans" panose="00000500000000000000" pitchFamily="2" charset="0"/>
              </a:rPr>
              <a:t>  que deben cumplirse en una obra</a:t>
            </a:r>
          </a:p>
          <a:p>
            <a:pPr>
              <a:buFontTx/>
              <a:buChar char="-"/>
            </a:pPr>
            <a:r>
              <a:rPr lang="es-AR" sz="1600" dirty="0" smtClean="0">
                <a:solidFill>
                  <a:schemeClr val="bg1"/>
                </a:solidFill>
                <a:latin typeface="Alegreya Sans" panose="00000500000000000000" pitchFamily="2" charset="0"/>
              </a:rPr>
              <a:t>Definición de las horas semanales que debe estar el Profesional de </a:t>
            </a:r>
            <a:r>
              <a:rPr lang="es-AR" sz="1600" dirty="0" err="1" smtClean="0">
                <a:solidFill>
                  <a:schemeClr val="bg1"/>
                </a:solidFill>
                <a:latin typeface="Alegreya Sans" panose="00000500000000000000" pitchFamily="2" charset="0"/>
              </a:rPr>
              <a:t>HyS</a:t>
            </a:r>
            <a:r>
              <a:rPr lang="es-AR" sz="1600" dirty="0" smtClean="0">
                <a:solidFill>
                  <a:schemeClr val="bg1"/>
                </a:solidFill>
                <a:latin typeface="Alegreya Sans" panose="00000500000000000000" pitchFamily="2" charset="0"/>
              </a:rPr>
              <a:t> en obra</a:t>
            </a:r>
          </a:p>
          <a:p>
            <a:pPr>
              <a:buFontTx/>
              <a:buChar char="-"/>
            </a:pPr>
            <a:r>
              <a:rPr lang="es-AR" sz="1600" b="1" dirty="0" smtClean="0">
                <a:solidFill>
                  <a:schemeClr val="bg1"/>
                </a:solidFill>
                <a:latin typeface="Alegreya Sans" panose="00000500000000000000" pitchFamily="2" charset="0"/>
              </a:rPr>
              <a:t>CONTENIDO DEL LEGAJO TECNICO </a:t>
            </a:r>
            <a:endParaRPr lang="es-AR" sz="1600" b="1" dirty="0" smtClean="0">
              <a:solidFill>
                <a:schemeClr val="bg1"/>
              </a:solidFill>
              <a:latin typeface="Alegreya Sans" panose="00000500000000000000" pitchFamily="2" charset="0"/>
            </a:endParaRPr>
          </a:p>
        </p:txBody>
      </p:sp>
      <p:sp>
        <p:nvSpPr>
          <p:cNvPr id="22" name="Abrir llave 21"/>
          <p:cNvSpPr/>
          <p:nvPr/>
        </p:nvSpPr>
        <p:spPr>
          <a:xfrm>
            <a:off x="4542284" y="3384727"/>
            <a:ext cx="346478" cy="1273120"/>
          </a:xfrm>
          <a:prstGeom prst="leftBrace">
            <a:avLst/>
          </a:prstGeom>
          <a:noFill/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3" name="Marcador de contenido 2"/>
          <p:cNvSpPr txBox="1">
            <a:spLocks/>
          </p:cNvSpPr>
          <p:nvPr/>
        </p:nvSpPr>
        <p:spPr>
          <a:xfrm>
            <a:off x="4796386" y="3475304"/>
            <a:ext cx="5178887" cy="14089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s-AR" sz="1600" dirty="0" smtClean="0">
                <a:solidFill>
                  <a:schemeClr val="bg1"/>
                </a:solidFill>
                <a:latin typeface="Alegreya Sans" panose="00000500000000000000" pitchFamily="2" charset="0"/>
              </a:rPr>
              <a:t>Formas de comunicación entre Empleador y la A.R.T.</a:t>
            </a:r>
          </a:p>
          <a:p>
            <a:pPr>
              <a:buFontTx/>
              <a:buChar char="-"/>
            </a:pPr>
            <a:r>
              <a:rPr lang="es-AR" sz="1600" b="1" dirty="0">
                <a:solidFill>
                  <a:schemeClr val="bg1"/>
                </a:solidFill>
                <a:latin typeface="Alegreya Sans" panose="00000500000000000000" pitchFamily="2" charset="0"/>
              </a:rPr>
              <a:t>D</a:t>
            </a:r>
            <a:r>
              <a:rPr lang="es-AR" sz="1600" b="1" dirty="0" smtClean="0">
                <a:solidFill>
                  <a:schemeClr val="bg1"/>
                </a:solidFill>
                <a:latin typeface="Alegreya Sans" panose="00000500000000000000" pitchFamily="2" charset="0"/>
              </a:rPr>
              <a:t>eberán </a:t>
            </a:r>
            <a:r>
              <a:rPr lang="es-AR" sz="1600" b="1" dirty="0">
                <a:solidFill>
                  <a:schemeClr val="bg1"/>
                </a:solidFill>
                <a:latin typeface="Alegreya Sans" panose="00000500000000000000" pitchFamily="2" charset="0"/>
              </a:rPr>
              <a:t>confeccionar el Programa de Seguridad que integra el Legajo </a:t>
            </a:r>
            <a:r>
              <a:rPr lang="es-AR" sz="1600" b="1" dirty="0" smtClean="0">
                <a:solidFill>
                  <a:schemeClr val="bg1"/>
                </a:solidFill>
                <a:latin typeface="Alegreya Sans" panose="00000500000000000000" pitchFamily="2" charset="0"/>
              </a:rPr>
              <a:t>Técnico </a:t>
            </a:r>
            <a:r>
              <a:rPr lang="es-AR" sz="1600" b="1" dirty="0">
                <a:solidFill>
                  <a:schemeClr val="bg1"/>
                </a:solidFill>
                <a:latin typeface="Alegreya Sans" panose="00000500000000000000" pitchFamily="2" charset="0"/>
              </a:rPr>
              <a:t>para cada obra que </a:t>
            </a:r>
            <a:r>
              <a:rPr lang="es-AR" sz="1600" b="1" dirty="0" smtClean="0">
                <a:solidFill>
                  <a:schemeClr val="bg1"/>
                </a:solidFill>
                <a:latin typeface="Alegreya Sans" panose="00000500000000000000" pitchFamily="2" charset="0"/>
              </a:rPr>
              <a:t>inicien, </a:t>
            </a:r>
            <a:r>
              <a:rPr lang="es-AR" sz="1600" b="1" dirty="0">
                <a:solidFill>
                  <a:schemeClr val="bg1"/>
                </a:solidFill>
                <a:latin typeface="Alegreya Sans" panose="00000500000000000000" pitchFamily="2" charset="0"/>
              </a:rPr>
              <a:t>cuando las mismas tengan </a:t>
            </a:r>
            <a:r>
              <a:rPr lang="es-AR" sz="1600" b="1" dirty="0" smtClean="0">
                <a:solidFill>
                  <a:schemeClr val="bg1"/>
                </a:solidFill>
                <a:latin typeface="Alegreya Sans" panose="00000500000000000000" pitchFamily="2" charset="0"/>
              </a:rPr>
              <a:t>ciertas características</a:t>
            </a:r>
            <a:endParaRPr lang="es-AR" sz="1600" b="1" dirty="0" smtClean="0">
              <a:solidFill>
                <a:schemeClr val="bg1"/>
              </a:solidFill>
              <a:latin typeface="Alegreya Sans" panose="00000500000000000000" pitchFamily="2" charset="0"/>
            </a:endParaRPr>
          </a:p>
        </p:txBody>
      </p:sp>
      <p:sp>
        <p:nvSpPr>
          <p:cNvPr id="24" name="Abrir llave 23"/>
          <p:cNvSpPr/>
          <p:nvPr/>
        </p:nvSpPr>
        <p:spPr>
          <a:xfrm>
            <a:off x="4560577" y="5257841"/>
            <a:ext cx="346478" cy="1273120"/>
          </a:xfrm>
          <a:prstGeom prst="leftBrace">
            <a:avLst/>
          </a:prstGeom>
          <a:noFill/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5" name="Marcador de contenido 2"/>
          <p:cNvSpPr txBox="1">
            <a:spLocks/>
          </p:cNvSpPr>
          <p:nvPr/>
        </p:nvSpPr>
        <p:spPr>
          <a:xfrm>
            <a:off x="4796386" y="5212606"/>
            <a:ext cx="6716741" cy="14089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s-AR" sz="1600" dirty="0" smtClean="0">
                <a:solidFill>
                  <a:schemeClr val="bg1"/>
                </a:solidFill>
                <a:latin typeface="Alegreya Sans" panose="00000500000000000000" pitchFamily="2" charset="0"/>
              </a:rPr>
              <a:t>Aclaraciones sobre la resolución SRT N°51/97</a:t>
            </a:r>
          </a:p>
          <a:p>
            <a:pPr>
              <a:buFontTx/>
              <a:buChar char="-"/>
            </a:pPr>
            <a:r>
              <a:rPr lang="es-AR" sz="1600" b="1" dirty="0" smtClean="0">
                <a:solidFill>
                  <a:schemeClr val="bg1"/>
                </a:solidFill>
                <a:latin typeface="Alegreya Sans" panose="00000500000000000000" pitchFamily="2" charset="0"/>
              </a:rPr>
              <a:t>El </a:t>
            </a:r>
            <a:r>
              <a:rPr lang="es-AR" sz="1600" b="1" dirty="0">
                <a:solidFill>
                  <a:schemeClr val="bg1"/>
                </a:solidFill>
                <a:latin typeface="Alegreya Sans" panose="00000500000000000000" pitchFamily="2" charset="0"/>
              </a:rPr>
              <a:t>empleador de la construcción que actúe en carácter de contratista principal o el comitente coordinará un Programa de Seguridad </a:t>
            </a:r>
            <a:r>
              <a:rPr lang="es-AR" sz="1600" b="1" dirty="0" smtClean="0">
                <a:solidFill>
                  <a:schemeClr val="bg1"/>
                </a:solidFill>
                <a:latin typeface="Alegreya Sans" panose="00000500000000000000" pitchFamily="2" charset="0"/>
              </a:rPr>
              <a:t>Único </a:t>
            </a:r>
            <a:r>
              <a:rPr lang="es-AR" sz="1600" b="1" dirty="0">
                <a:solidFill>
                  <a:schemeClr val="bg1"/>
                </a:solidFill>
                <a:latin typeface="Alegreya Sans" panose="00000500000000000000" pitchFamily="2" charset="0"/>
              </a:rPr>
              <a:t>para toda la obra, que deberá contemplar todas la tareas que fueren a realizarse, tanto por parte de su personal como también del de las empresas subcontratistas</a:t>
            </a:r>
            <a:endParaRPr lang="es-AR" sz="1600" b="1" dirty="0" smtClean="0">
              <a:solidFill>
                <a:schemeClr val="bg1"/>
              </a:solidFill>
              <a:latin typeface="Alegreya Sa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2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1593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67710"/>
            <a:ext cx="10515600" cy="1325563"/>
          </a:xfrm>
        </p:spPr>
        <p:txBody>
          <a:bodyPr>
            <a:normAutofit/>
          </a:bodyPr>
          <a:lstStyle/>
          <a:p>
            <a:r>
              <a:rPr lang="es-AR" sz="3600" dirty="0">
                <a:solidFill>
                  <a:srgbClr val="C00000"/>
                </a:solidFill>
              </a:rPr>
              <a:t>Resolución SRT N° </a:t>
            </a:r>
            <a:r>
              <a:rPr lang="es-AR" sz="3600" dirty="0" smtClean="0">
                <a:solidFill>
                  <a:srgbClr val="C00000"/>
                </a:solidFill>
              </a:rPr>
              <a:t>231/96 Anexo I. </a:t>
            </a:r>
            <a:r>
              <a:rPr lang="es-AR" sz="3600" dirty="0" smtClean="0">
                <a:solidFill>
                  <a:srgbClr val="C00000"/>
                </a:solidFill>
                <a:latin typeface="Alegreya Sans" panose="00000500000000000000" pitchFamily="2" charset="0"/>
              </a:rPr>
              <a:t>Art3.</a:t>
            </a:r>
            <a:r>
              <a:rPr lang="es-AR" sz="3600" b="1" u="sng" dirty="0" smtClean="0">
                <a:solidFill>
                  <a:srgbClr val="C00000"/>
                </a:solidFill>
                <a:latin typeface="Alegreya Sans" panose="00000500000000000000" pitchFamily="2" charset="0"/>
              </a:rPr>
              <a:t> </a:t>
            </a:r>
            <a:br>
              <a:rPr lang="es-AR" sz="3600" b="1" u="sng" dirty="0" smtClean="0">
                <a:solidFill>
                  <a:srgbClr val="C00000"/>
                </a:solidFill>
                <a:latin typeface="Alegreya Sans" panose="00000500000000000000" pitchFamily="2" charset="0"/>
              </a:rPr>
            </a:br>
            <a:r>
              <a:rPr lang="es-AR" sz="4800" b="1" u="sng" dirty="0" smtClean="0">
                <a:solidFill>
                  <a:srgbClr val="C00000"/>
                </a:solidFill>
                <a:latin typeface="Alegreya Sans" panose="00000500000000000000" pitchFamily="2" charset="0"/>
              </a:rPr>
              <a:t>Contenido de un Legajo Técnico</a:t>
            </a:r>
            <a:endParaRPr lang="es-AR" sz="4800" b="1" u="sng" dirty="0">
              <a:solidFill>
                <a:srgbClr val="C00000"/>
              </a:solidFill>
              <a:latin typeface="Alegreya Sans" panose="00000500000000000000" pitchFamily="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055813"/>
            <a:ext cx="10515600" cy="3679969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lphaLcParenR"/>
            </a:pPr>
            <a:r>
              <a:rPr lang="es-AR" sz="2500" dirty="0" smtClean="0">
                <a:solidFill>
                  <a:schemeClr val="bg1"/>
                </a:solidFill>
                <a:latin typeface="Alegreya Sans" panose="00000500000000000000" pitchFamily="2" charset="0"/>
              </a:rPr>
              <a:t>Memoria Descriptiva de la Obra</a:t>
            </a:r>
          </a:p>
          <a:p>
            <a:pPr marL="457200" indent="-457200">
              <a:buFont typeface="+mj-lt"/>
              <a:buAutoNum type="alphaLcParenR"/>
            </a:pPr>
            <a:r>
              <a:rPr lang="es-AR" sz="2400" dirty="0">
                <a:solidFill>
                  <a:schemeClr val="bg1"/>
                </a:solidFill>
                <a:latin typeface="Alegreya Sans" panose="00000500000000000000" pitchFamily="2" charset="0"/>
              </a:rPr>
              <a:t>Programa de prevención de accidentes y enfermedades profesionales de acuerdo a los riesgos previstos en cada etapa de obra (se lo completará con planos o esquemas si fuera necesario). </a:t>
            </a:r>
            <a:endParaRPr lang="es-AR" sz="2400" dirty="0" smtClean="0">
              <a:solidFill>
                <a:schemeClr val="bg1"/>
              </a:solidFill>
              <a:latin typeface="Alegreya Sans" panose="00000500000000000000" pitchFamily="2" charset="0"/>
            </a:endParaRPr>
          </a:p>
          <a:p>
            <a:pPr marL="457200" indent="-457200">
              <a:buFont typeface="+mj-lt"/>
              <a:buAutoNum type="alphaLcParenR"/>
            </a:pPr>
            <a:r>
              <a:rPr lang="es-AR" sz="2500" dirty="0" smtClean="0">
                <a:solidFill>
                  <a:schemeClr val="bg1"/>
                </a:solidFill>
                <a:latin typeface="Alegreya Sans" panose="00000500000000000000" pitchFamily="2" charset="0"/>
              </a:rPr>
              <a:t>Programa de Capacitación al personal en materia de Higiene y Seguridad</a:t>
            </a:r>
          </a:p>
          <a:p>
            <a:pPr marL="457200" indent="-457200">
              <a:buFont typeface="+mj-lt"/>
              <a:buAutoNum type="alphaLcParenR"/>
            </a:pPr>
            <a:r>
              <a:rPr lang="es-AR" sz="2500" dirty="0" smtClean="0">
                <a:solidFill>
                  <a:schemeClr val="bg1"/>
                </a:solidFill>
                <a:latin typeface="Alegreya Sans" panose="00000500000000000000" pitchFamily="2" charset="0"/>
              </a:rPr>
              <a:t>Registro de evaluaciones efectuadas por el Servicio de Higiene y Seguridad, donde se asentaran las visitas y las mediciones.</a:t>
            </a:r>
          </a:p>
          <a:p>
            <a:pPr marL="457200" indent="-457200">
              <a:buFont typeface="+mj-lt"/>
              <a:buAutoNum type="alphaLcParenR"/>
            </a:pPr>
            <a:r>
              <a:rPr lang="es-AR" sz="2500" dirty="0" smtClean="0">
                <a:solidFill>
                  <a:schemeClr val="bg1"/>
                </a:solidFill>
                <a:latin typeface="Alegreya Sans" panose="00000500000000000000" pitchFamily="2" charset="0"/>
              </a:rPr>
              <a:t>Organigrama de la Obra y del Servicio de Higiene y Seguridad</a:t>
            </a:r>
          </a:p>
          <a:p>
            <a:pPr marL="457200" indent="-457200">
              <a:buFont typeface="+mj-lt"/>
              <a:buAutoNum type="alphaLcParenR"/>
            </a:pPr>
            <a:r>
              <a:rPr lang="es-AR" sz="2500" dirty="0" smtClean="0">
                <a:solidFill>
                  <a:schemeClr val="bg1"/>
                </a:solidFill>
                <a:latin typeface="Alegreya Sans" panose="00000500000000000000" pitchFamily="2" charset="0"/>
              </a:rPr>
              <a:t>Plano o esquema del obrador y servicios auxiliares</a:t>
            </a:r>
          </a:p>
          <a:p>
            <a:pPr marL="457200" indent="-457200">
              <a:buFont typeface="+mj-lt"/>
              <a:buAutoNum type="alphaLcParenR"/>
            </a:pPr>
            <a:endParaRPr lang="es-AR" sz="2500" dirty="0">
              <a:solidFill>
                <a:schemeClr val="bg1"/>
              </a:solidFill>
              <a:latin typeface="Alegreya Sa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56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1593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lphaLcParenR"/>
            </a:pPr>
            <a:r>
              <a:rPr lang="es-AR" sz="4800" b="1" u="sng" dirty="0" smtClean="0">
                <a:solidFill>
                  <a:srgbClr val="C00000"/>
                </a:solidFill>
                <a:latin typeface="Alegreya Sans" panose="00000500000000000000" pitchFamily="2" charset="0"/>
              </a:rPr>
              <a:t>Memoria Descriptiva de la Obra</a:t>
            </a:r>
            <a:endParaRPr lang="es-AR" sz="4800" b="1" u="sng" dirty="0" smtClean="0">
              <a:solidFill>
                <a:srgbClr val="C00000"/>
              </a:solidFill>
              <a:latin typeface="Alegreya Sans" panose="00000500000000000000" pitchFamily="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055813"/>
            <a:ext cx="5631873" cy="4580514"/>
          </a:xfrm>
        </p:spPr>
        <p:txBody>
          <a:bodyPr>
            <a:normAutofit/>
          </a:bodyPr>
          <a:lstStyle/>
          <a:p>
            <a:r>
              <a:rPr lang="es-AR" sz="2500" dirty="0" smtClean="0">
                <a:solidFill>
                  <a:schemeClr val="bg1"/>
                </a:solidFill>
              </a:rPr>
              <a:t>Nomina de personal y sus representantes</a:t>
            </a:r>
          </a:p>
          <a:p>
            <a:r>
              <a:rPr lang="es-AR" sz="2500" dirty="0" smtClean="0">
                <a:solidFill>
                  <a:schemeClr val="bg1"/>
                </a:solidFill>
              </a:rPr>
              <a:t>Detalle de la obra</a:t>
            </a:r>
          </a:p>
          <a:p>
            <a:r>
              <a:rPr lang="es-AR" sz="2500" dirty="0" smtClean="0">
                <a:solidFill>
                  <a:schemeClr val="bg1"/>
                </a:solidFill>
              </a:rPr>
              <a:t>Cronograma de la obra</a:t>
            </a:r>
          </a:p>
          <a:p>
            <a:r>
              <a:rPr lang="es-AR" sz="2500" dirty="0" smtClean="0">
                <a:solidFill>
                  <a:schemeClr val="bg1"/>
                </a:solidFill>
              </a:rPr>
              <a:t>Herramientas, equipos, maquinas, elementos y productos a usar durante la obra.</a:t>
            </a:r>
          </a:p>
          <a:p>
            <a:r>
              <a:rPr lang="es-AR" sz="2500" dirty="0" smtClean="0">
                <a:solidFill>
                  <a:schemeClr val="bg1"/>
                </a:solidFill>
              </a:rPr>
              <a:t>Fases de la obra y fechas tentativas</a:t>
            </a:r>
          </a:p>
          <a:p>
            <a:r>
              <a:rPr lang="es-AR" sz="2500" dirty="0" smtClean="0">
                <a:solidFill>
                  <a:schemeClr val="bg1"/>
                </a:solidFill>
              </a:rPr>
              <a:t>Jornada de Trabajo</a:t>
            </a:r>
          </a:p>
          <a:p>
            <a:pPr marL="457200" indent="-457200">
              <a:buFont typeface="+mj-lt"/>
              <a:buAutoNum type="alphaLcParenR"/>
            </a:pPr>
            <a:endParaRPr lang="es-AR" sz="2500" dirty="0">
              <a:solidFill>
                <a:schemeClr val="bg1"/>
              </a:solidFill>
              <a:latin typeface="Alegreya Sans" panose="00000500000000000000" pitchFamily="2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27955" t="22814" r="28636" b="9476"/>
          <a:stretch/>
        </p:blipFill>
        <p:spPr>
          <a:xfrm>
            <a:off x="6470073" y="1785749"/>
            <a:ext cx="5406417" cy="4850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60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1593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3385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s-AR" sz="4800" dirty="0" smtClean="0">
                <a:solidFill>
                  <a:srgbClr val="C00000"/>
                </a:solidFill>
                <a:latin typeface="Alegreya Sans" panose="00000500000000000000" pitchFamily="2" charset="0"/>
              </a:rPr>
              <a:t>c) </a:t>
            </a:r>
            <a:r>
              <a:rPr lang="es-AR" sz="4800" b="1" u="sng" dirty="0" smtClean="0">
                <a:solidFill>
                  <a:srgbClr val="C00000"/>
                </a:solidFill>
                <a:latin typeface="Alegreya Sans" panose="00000500000000000000" pitchFamily="2" charset="0"/>
              </a:rPr>
              <a:t>Programa de Capacitación al personal en materia de Higiene y Seguridad</a:t>
            </a:r>
            <a:endParaRPr lang="es-AR" sz="4800" b="1" u="sng" dirty="0" smtClean="0">
              <a:solidFill>
                <a:srgbClr val="C00000"/>
              </a:solidFill>
              <a:latin typeface="Alegreya Sans" panose="00000500000000000000" pitchFamily="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61849"/>
            <a:ext cx="10515600" cy="12969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sz="2500" dirty="0" smtClean="0">
                <a:solidFill>
                  <a:schemeClr val="bg1"/>
                </a:solidFill>
                <a:latin typeface="Alegreya Sans" panose="00000500000000000000" pitchFamily="2" charset="0"/>
              </a:rPr>
              <a:t>Tiene como objetivo que el personal adquiera conocimientos respecto a la Higiene y Seguridad en la realización de las distintas tareas y así generar disminución de riesgos en la obra y por ende evitar accidentes.</a:t>
            </a:r>
          </a:p>
          <a:p>
            <a:pPr marL="0" indent="0">
              <a:buNone/>
            </a:pPr>
            <a:endParaRPr lang="es-AR" sz="25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AR" sz="2500" dirty="0" smtClean="0">
              <a:solidFill>
                <a:schemeClr val="bg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28750" t="42825" r="28750" b="19177"/>
          <a:stretch/>
        </p:blipFill>
        <p:spPr>
          <a:xfrm>
            <a:off x="2433978" y="3186545"/>
            <a:ext cx="6945550" cy="3491345"/>
          </a:xfrm>
          <a:prstGeom prst="rect">
            <a:avLst/>
          </a:prstGeom>
        </p:spPr>
      </p:pic>
      <p:sp>
        <p:nvSpPr>
          <p:cNvPr id="7" name="Marcador de contenido 2"/>
          <p:cNvSpPr txBox="1">
            <a:spLocks/>
          </p:cNvSpPr>
          <p:nvPr/>
        </p:nvSpPr>
        <p:spPr>
          <a:xfrm>
            <a:off x="819925" y="3186545"/>
            <a:ext cx="4066308" cy="33250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es-AR" sz="2500" dirty="0" smtClean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AR" sz="2500" dirty="0" smtClean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AR" sz="2500" dirty="0" smtClean="0">
              <a:solidFill>
                <a:schemeClr val="bg1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853079" y="5043055"/>
            <a:ext cx="5084618" cy="157941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CuadroTexto 9"/>
          <p:cNvSpPr txBox="1"/>
          <p:nvPr/>
        </p:nvSpPr>
        <p:spPr>
          <a:xfrm>
            <a:off x="9379527" y="4955000"/>
            <a:ext cx="1762032" cy="9233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AR" dirty="0" smtClean="0">
                <a:solidFill>
                  <a:schemeClr val="bg1"/>
                </a:solidFill>
                <a:latin typeface="Alegreya Sans" panose="00000500000000000000" pitchFamily="2" charset="0"/>
              </a:rPr>
              <a:t>Ejemplo del Temario de la Capacitación</a:t>
            </a:r>
            <a:endParaRPr lang="es-AR" dirty="0">
              <a:solidFill>
                <a:schemeClr val="bg1"/>
              </a:solidFill>
              <a:latin typeface="Alegreya Sans" panose="00000500000000000000" pitchFamily="2" charset="0"/>
            </a:endParaRPr>
          </a:p>
        </p:txBody>
      </p:sp>
      <p:cxnSp>
        <p:nvCxnSpPr>
          <p:cNvPr id="12" name="Conector recto 11"/>
          <p:cNvCxnSpPr/>
          <p:nvPr/>
        </p:nvCxnSpPr>
        <p:spPr>
          <a:xfrm flipH="1">
            <a:off x="7986666" y="5416665"/>
            <a:ext cx="1343892" cy="1246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655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1593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33854"/>
            <a:ext cx="10515600" cy="1325563"/>
          </a:xfrm>
        </p:spPr>
        <p:txBody>
          <a:bodyPr>
            <a:normAutofit/>
          </a:bodyPr>
          <a:lstStyle/>
          <a:p>
            <a:r>
              <a:rPr lang="es-AR" sz="4800" b="1" u="sng" dirty="0" smtClean="0">
                <a:solidFill>
                  <a:srgbClr val="C00000"/>
                </a:solidFill>
                <a:latin typeface="Alegreya Sans" panose="00000500000000000000" pitchFamily="2" charset="0"/>
              </a:rPr>
              <a:t>e)Organigrama de la Obra</a:t>
            </a:r>
            <a:endParaRPr lang="es-AR" sz="4800" b="1" u="sng" dirty="0" smtClean="0">
              <a:solidFill>
                <a:srgbClr val="C00000"/>
              </a:solidFill>
              <a:latin typeface="Alegreya Sans" panose="00000500000000000000" pitchFamily="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24293" y="1704257"/>
            <a:ext cx="10515600" cy="12138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sz="2200" dirty="0" smtClean="0">
                <a:solidFill>
                  <a:schemeClr val="bg1"/>
                </a:solidFill>
                <a:latin typeface="Alegreya Sans" panose="00000500000000000000" pitchFamily="2" charset="0"/>
              </a:rPr>
              <a:t>-Debe indicar la organización jerárquica y las responsabilidades de los trabajadores de la obra.</a:t>
            </a:r>
            <a:endParaRPr lang="es-AR" sz="2500" dirty="0" smtClean="0">
              <a:solidFill>
                <a:schemeClr val="bg1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038033" y="2388929"/>
            <a:ext cx="267672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AR" sz="2000" b="1" u="sng" dirty="0" smtClean="0">
                <a:solidFill>
                  <a:schemeClr val="bg1"/>
                </a:solidFill>
                <a:latin typeface="Alegreya Sans" panose="00000500000000000000" pitchFamily="2" charset="0"/>
              </a:rPr>
              <a:t>Ejemplos:</a:t>
            </a:r>
            <a:endParaRPr lang="es-AR" sz="2000" b="1" u="sng" dirty="0">
              <a:solidFill>
                <a:schemeClr val="bg1"/>
              </a:solidFill>
              <a:latin typeface="Alegreya Sans" panose="00000500000000000000" pitchFamily="2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31136" t="38783" r="44091" b="29080"/>
          <a:stretch/>
        </p:blipFill>
        <p:spPr>
          <a:xfrm>
            <a:off x="192606" y="3029103"/>
            <a:ext cx="3102917" cy="2263135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2446998" y="3320908"/>
            <a:ext cx="277091" cy="969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8" name="CuadroTexto 17"/>
          <p:cNvSpPr txBox="1"/>
          <p:nvPr/>
        </p:nvSpPr>
        <p:spPr>
          <a:xfrm>
            <a:off x="838200" y="5403222"/>
            <a:ext cx="160879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AR" sz="2000" b="1" dirty="0" smtClean="0">
                <a:solidFill>
                  <a:schemeClr val="bg1"/>
                </a:solidFill>
                <a:latin typeface="Alegreya Sans" panose="00000500000000000000" pitchFamily="2" charset="0"/>
              </a:rPr>
              <a:t>Organigrama</a:t>
            </a:r>
            <a:endParaRPr lang="es-AR" sz="2000" b="1" dirty="0">
              <a:solidFill>
                <a:schemeClr val="bg1"/>
              </a:solidFill>
              <a:latin typeface="Alegreya Sans" panose="00000500000000000000" pitchFamily="2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/>
          <a:srcRect l="31478" t="25847" r="27613" b="19256"/>
          <a:stretch/>
        </p:blipFill>
        <p:spPr>
          <a:xfrm>
            <a:off x="4746793" y="2215040"/>
            <a:ext cx="5879643" cy="443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66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1593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3385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s-AR" sz="4800" b="1" u="sng" dirty="0" smtClean="0">
                <a:solidFill>
                  <a:srgbClr val="C00000"/>
                </a:solidFill>
                <a:latin typeface="Alegreya Sans" panose="00000500000000000000" pitchFamily="2" charset="0"/>
              </a:rPr>
              <a:t>e)Organigrama del Servicio de Higiene y Seguridad</a:t>
            </a:r>
            <a:endParaRPr lang="es-AR" sz="4800" b="1" u="sng" dirty="0" smtClean="0">
              <a:solidFill>
                <a:srgbClr val="C00000"/>
              </a:solidFill>
              <a:latin typeface="Alegreya Sans" panose="00000500000000000000" pitchFamily="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24293" y="1704257"/>
            <a:ext cx="10515600" cy="12138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sz="2200" dirty="0" smtClean="0">
                <a:solidFill>
                  <a:schemeClr val="bg1"/>
                </a:solidFill>
                <a:latin typeface="Alegreya Sans" panose="00000500000000000000" pitchFamily="2" charset="0"/>
              </a:rPr>
              <a:t>-Debe indicar la organización jerárquica y las responsabilidades  de los trabajadores del Servicio de Higiene y seguridad.</a:t>
            </a:r>
            <a:endParaRPr lang="es-AR" sz="2500" dirty="0" smtClean="0">
              <a:solidFill>
                <a:schemeClr val="bg1"/>
              </a:solidFill>
              <a:latin typeface="Alegreya Sans" panose="00000500000000000000" pitchFamily="2" charset="0"/>
            </a:endParaRPr>
          </a:p>
          <a:p>
            <a:pPr marL="0" indent="0">
              <a:buNone/>
            </a:pPr>
            <a:endParaRPr lang="es-AR" sz="2500" dirty="0" smtClean="0">
              <a:solidFill>
                <a:schemeClr val="bg1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43783" y="2568385"/>
            <a:ext cx="267672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AR" sz="2000" b="1" u="sng" dirty="0" smtClean="0">
                <a:solidFill>
                  <a:schemeClr val="bg1"/>
                </a:solidFill>
                <a:latin typeface="Alegreya Sans" panose="00000500000000000000" pitchFamily="2" charset="0"/>
              </a:rPr>
              <a:t>Ejemplos:</a:t>
            </a:r>
            <a:endParaRPr lang="es-AR" sz="2000" b="1" u="sng" dirty="0">
              <a:solidFill>
                <a:schemeClr val="bg1"/>
              </a:solidFill>
              <a:latin typeface="Alegreya Sans" panose="00000500000000000000" pitchFamily="2" charset="0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2"/>
          <a:srcRect l="44091" t="33527" r="44376" b="39995"/>
          <a:stretch/>
        </p:blipFill>
        <p:spPr>
          <a:xfrm>
            <a:off x="536214" y="3379179"/>
            <a:ext cx="1420042" cy="1832828"/>
          </a:xfrm>
          <a:prstGeom prst="rect">
            <a:avLst/>
          </a:prstGeom>
        </p:spPr>
      </p:pic>
      <p:sp>
        <p:nvSpPr>
          <p:cNvPr id="19" name="CuadroTexto 18"/>
          <p:cNvSpPr txBox="1"/>
          <p:nvPr/>
        </p:nvSpPr>
        <p:spPr>
          <a:xfrm>
            <a:off x="343783" y="5422636"/>
            <a:ext cx="209686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AR" sz="2000" b="1" dirty="0" smtClean="0">
                <a:solidFill>
                  <a:schemeClr val="bg1"/>
                </a:solidFill>
                <a:latin typeface="Alegreya Sans" panose="00000500000000000000" pitchFamily="2" charset="0"/>
              </a:rPr>
              <a:t>Organigrama</a:t>
            </a:r>
            <a:endParaRPr lang="es-AR" sz="2000" b="1" dirty="0">
              <a:solidFill>
                <a:schemeClr val="bg1"/>
              </a:solidFill>
              <a:latin typeface="Alegreya Sans" panose="00000500000000000000" pitchFamily="2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28977" t="21198" r="27500" b="24175"/>
          <a:stretch/>
        </p:blipFill>
        <p:spPr>
          <a:xfrm>
            <a:off x="2343663" y="2510357"/>
            <a:ext cx="5964720" cy="4209097"/>
          </a:xfrm>
          <a:prstGeom prst="rect">
            <a:avLst/>
          </a:prstGeom>
        </p:spPr>
      </p:pic>
      <p:sp>
        <p:nvSpPr>
          <p:cNvPr id="13" name="Marcador de contenido 2"/>
          <p:cNvSpPr txBox="1">
            <a:spLocks/>
          </p:cNvSpPr>
          <p:nvPr/>
        </p:nvSpPr>
        <p:spPr>
          <a:xfrm>
            <a:off x="8446061" y="3081731"/>
            <a:ext cx="3563383" cy="12138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AR" sz="2200" dirty="0" smtClean="0">
                <a:solidFill>
                  <a:schemeClr val="bg1"/>
                </a:solidFill>
                <a:latin typeface="Alegreya Sans" panose="00000500000000000000" pitchFamily="2" charset="0"/>
              </a:rPr>
              <a:t>Además se definen cantidad de trabajadores y cantidad de horas semanales de asistencia de los profesionales del servicio de </a:t>
            </a:r>
            <a:r>
              <a:rPr lang="es-AR" sz="2200" dirty="0" err="1" smtClean="0">
                <a:solidFill>
                  <a:schemeClr val="bg1"/>
                </a:solidFill>
                <a:latin typeface="Alegreya Sans" panose="00000500000000000000" pitchFamily="2" charset="0"/>
              </a:rPr>
              <a:t>HyS</a:t>
            </a:r>
            <a:r>
              <a:rPr lang="es-AR" sz="2200" dirty="0" smtClean="0">
                <a:solidFill>
                  <a:schemeClr val="bg1"/>
                </a:solidFill>
                <a:latin typeface="Alegreya Sans" panose="00000500000000000000" pitchFamily="2" charset="0"/>
              </a:rPr>
              <a:t>.</a:t>
            </a:r>
            <a:endParaRPr lang="es-AR" sz="2500" dirty="0" smtClean="0">
              <a:solidFill>
                <a:schemeClr val="bg1"/>
              </a:solidFill>
              <a:latin typeface="Alegreya Sans" panose="000005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AR" sz="2500" dirty="0" smtClean="0">
              <a:solidFill>
                <a:schemeClr val="bg1"/>
              </a:solidFill>
            </a:endParaRPr>
          </a:p>
        </p:txBody>
      </p:sp>
      <p:pic>
        <p:nvPicPr>
          <p:cNvPr id="2050" name="Picture 2" descr="https://lh4.googleusercontent.com/ts6Lp2Ezrf2YErmLmrd07NtPf4drFk5PlB90zuJVtRfPqF6rZYPpvrx8nTANmCz0Qbm4ctNY3Ibz-xR9q1OL9qlPUorFfBGSoOpjOzaFYMt9uUpKwoDewMKgH_zfFnYvHBhwnJu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764" y="4445603"/>
            <a:ext cx="3890680" cy="977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Marcador de contenido 2"/>
          <p:cNvSpPr txBox="1">
            <a:spLocks/>
          </p:cNvSpPr>
          <p:nvPr/>
        </p:nvSpPr>
        <p:spPr>
          <a:xfrm>
            <a:off x="8446060" y="5371021"/>
            <a:ext cx="3563383" cy="1213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AR" sz="2500" dirty="0" smtClean="0">
              <a:solidFill>
                <a:schemeClr val="bg1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8570987" y="5445497"/>
            <a:ext cx="34745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1600" b="1" dirty="0">
                <a:solidFill>
                  <a:schemeClr val="bg1"/>
                </a:solidFill>
                <a:latin typeface="Alegreya Sans" panose="00000500000000000000" pitchFamily="2" charset="0"/>
              </a:rPr>
              <a:t>art. 2° del Anexo I de la Res. SRT 231/96</a:t>
            </a:r>
          </a:p>
        </p:txBody>
      </p:sp>
    </p:spTree>
    <p:extLst>
      <p:ext uri="{BB962C8B-B14F-4D97-AF65-F5344CB8AC3E}">
        <p14:creationId xmlns:p14="http://schemas.microsoft.com/office/powerpoint/2010/main" val="151850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415</TotalTime>
  <Words>2024</Words>
  <Application>Microsoft Office PowerPoint</Application>
  <PresentationFormat>Panorámica</PresentationFormat>
  <Paragraphs>296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7" baseType="lpstr">
      <vt:lpstr>Alegreya Sans</vt:lpstr>
      <vt:lpstr>Alegreya Sans ExtraBold</vt:lpstr>
      <vt:lpstr>Arial</vt:lpstr>
      <vt:lpstr>Calibri</vt:lpstr>
      <vt:lpstr>Calibri Light</vt:lpstr>
      <vt:lpstr>Times New Roman</vt:lpstr>
      <vt:lpstr>Tema de Office</vt:lpstr>
      <vt:lpstr>Higiene y Seguridad</vt:lpstr>
      <vt:lpstr>¿Qué es un legajo técnico?</vt:lpstr>
      <vt:lpstr>¿Cuál es el Objetivo?</vt:lpstr>
      <vt:lpstr>Normativa Vigente sobre los Programas de Seguridad</vt:lpstr>
      <vt:lpstr>Resolución SRT N° 231/96 Anexo I. Art3.  Contenido de un Legajo Técnico</vt:lpstr>
      <vt:lpstr>Memoria Descriptiva de la Obra</vt:lpstr>
      <vt:lpstr>c) Programa de Capacitación al personal en materia de Higiene y Seguridad</vt:lpstr>
      <vt:lpstr>e)Organigrama de la Obra</vt:lpstr>
      <vt:lpstr>e)Organigrama del Servicio de Higiene y Seguridad</vt:lpstr>
      <vt:lpstr>f) Plano o esquema del obrador y servicios auxiliares</vt:lpstr>
      <vt:lpstr>Resolución SRT N° 51/97. Art.2 Confección del Programa de Seguridad</vt:lpstr>
      <vt:lpstr>Resolución SRT N° 51/97. Art.2 Confección del Programa de Seguridad</vt:lpstr>
      <vt:lpstr>Caso de Aplicación : Enumeración de Ítems</vt:lpstr>
      <vt:lpstr>Caso de Aplicación : Enumeración de riesgos</vt:lpstr>
      <vt:lpstr>Caso de Aplicación : Enumeración de riesgos</vt:lpstr>
      <vt:lpstr>Caso de Aplicación : Enumeración de riesgos</vt:lpstr>
      <vt:lpstr>Caso de Aplicación : Enumeración de riesgos</vt:lpstr>
      <vt:lpstr>Caso de Aplicación :  Otros a incluir en el Legajo               Técnico</vt:lpstr>
      <vt:lpstr>Caso de Aplicación :  Otros a incluir en el Legajo               Técnico</vt:lpstr>
      <vt:lpstr>Caso de Aplicación :  Otros a incluir en el Legajo               Técnico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LEGAJO TECNICO</dc:title>
  <dc:creator>Usuario</dc:creator>
  <cp:lastModifiedBy>Usuario</cp:lastModifiedBy>
  <cp:revision>40</cp:revision>
  <dcterms:created xsi:type="dcterms:W3CDTF">2020-09-02T15:57:33Z</dcterms:created>
  <dcterms:modified xsi:type="dcterms:W3CDTF">2020-09-02T22:52:34Z</dcterms:modified>
</cp:coreProperties>
</file>