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12192000" cy="6858000"/>
  <p:notesSz cx="6858000" cy="9144000"/>
  <p:embeddedFontLst>
    <p:embeddedFont>
      <p:font typeface="Corbel" panose="020B0503020204020204" pitchFamily="34" charset="0"/>
      <p:regular r:id="rId69"/>
      <p:bold r:id="rId70"/>
      <p:italic r:id="rId71"/>
      <p:boldItalic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5" roundtripDataSignature="AMtx7mgq2dSclkiAkLE4F3dI9cflXL0h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7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6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0" name="Google Shape;20;p68"/>
            <p:cNvSpPr/>
            <p:nvPr/>
          </p:nvSpPr>
          <p:spPr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l" t="t" r="r" b="b"/>
              <a:pathLst>
                <a:path w="670" h="1753" extrusionOk="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Google Shape;21;p68"/>
            <p:cNvSpPr/>
            <p:nvPr/>
          </p:nvSpPr>
          <p:spPr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l" t="t" r="r" b="b"/>
              <a:pathLst>
                <a:path w="652" h="1684" extrusionOk="0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2" name="Google Shape;22;p68"/>
            <p:cNvSpPr/>
            <p:nvPr/>
          </p:nvSpPr>
          <p:spPr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l" t="t" r="r" b="b"/>
              <a:pathLst>
                <a:path w="1697" h="2693" extrusionOk="0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3" name="Google Shape;23;p68"/>
            <p:cNvSpPr/>
            <p:nvPr/>
          </p:nvSpPr>
          <p:spPr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l" t="t" r="r" b="b"/>
              <a:pathLst>
                <a:path w="2099" h="2624" extrusionOk="0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</p:sp>
        <p:sp>
          <p:nvSpPr>
            <p:cNvPr id="24" name="Google Shape;24;p68"/>
            <p:cNvSpPr/>
            <p:nvPr/>
          </p:nvSpPr>
          <p:spPr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l" t="t" r="r" b="b"/>
              <a:pathLst>
                <a:path w="2883" h="2627" extrusionOk="0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</p:sp>
        <p:sp>
          <p:nvSpPr>
            <p:cNvPr id="25" name="Google Shape;25;p68"/>
            <p:cNvSpPr/>
            <p:nvPr/>
          </p:nvSpPr>
          <p:spPr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l" t="t" r="r" b="b"/>
              <a:pathLst>
                <a:path w="2258" h="2696" extrusionOk="0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26" name="Google Shape;26;p68"/>
          <p:cNvSpPr txBox="1"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8"/>
          <p:cNvSpPr txBox="1"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420"/>
              </a:spcBef>
              <a:spcAft>
                <a:spcPts val="0"/>
              </a:spcAft>
              <a:buSzPts val="304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9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61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23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203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68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8"/>
          <p:cNvSpPr txBox="1">
            <a:spLocks noGrp="1"/>
          </p:cNvSpPr>
          <p:nvPr>
            <p:ph type="ftr" idx="11"/>
          </p:nvPr>
        </p:nvSpPr>
        <p:spPr>
          <a:xfrm>
            <a:off x="5332412" y="5883275"/>
            <a:ext cx="43240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8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7"/>
          <p:cNvSpPr txBox="1"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7"/>
          <p:cNvSpPr>
            <a:spLocks noGrp="1"/>
          </p:cNvSpPr>
          <p:nvPr>
            <p:ph type="pic" idx="2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0B5394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0B5394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0B5394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0B5394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rgbClr val="0B5394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rgbClr val="0B5394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rgbClr val="0B5394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rgbClr val="0B5394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Google Shape;85;p77"/>
          <p:cNvSpPr txBox="1">
            <a:spLocks noGrp="1"/>
          </p:cNvSpPr>
          <p:nvPr>
            <p:ph type="body" idx="1"/>
          </p:nvPr>
        </p:nvSpPr>
        <p:spPr>
          <a:xfrm>
            <a:off x="1484311" y="5299603"/>
            <a:ext cx="10018711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203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77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7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7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8"/>
          <p:cNvSpPr txBox="1"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8"/>
          <p:cNvSpPr txBox="1"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78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78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8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9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s-ES" sz="8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97" name="Google Shape;97;p79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s-ES" sz="8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  <p:sp>
        <p:nvSpPr>
          <p:cNvPr id="98" name="Google Shape;98;p79"/>
          <p:cNvSpPr txBox="1"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9"/>
          <p:cNvSpPr txBox="1">
            <a:spLocks noGrp="1"/>
          </p:cNvSpPr>
          <p:nvPr>
            <p:ph type="body" idx="1"/>
          </p:nvPr>
        </p:nvSpPr>
        <p:spPr>
          <a:xfrm>
            <a:off x="2436811" y="3428999"/>
            <a:ext cx="8532815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610"/>
              <a:buFont typeface="Corbel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Font typeface="Corbel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Font typeface="Corbel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Font typeface="Corbel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Font typeface="Corbel"/>
              <a:buNone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79"/>
          <p:cNvSpPr txBox="1">
            <a:spLocks noGrp="1"/>
          </p:cNvSpPr>
          <p:nvPr>
            <p:ph type="body" idx="2"/>
          </p:nvPr>
        </p:nvSpPr>
        <p:spPr>
          <a:xfrm>
            <a:off x="1484311" y="4343400"/>
            <a:ext cx="10018711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79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9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79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0"/>
          <p:cNvSpPr txBox="1"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80"/>
          <p:cNvSpPr txBox="1"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80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80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80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la tarjeta de nombre">
  <p:cSld name="Citar la tarjeta de nombr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1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s-ES" sz="8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112" name="Google Shape;112;p81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s-ES" sz="8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  <p:sp>
        <p:nvSpPr>
          <p:cNvPr id="113" name="Google Shape;113;p81"/>
          <p:cNvSpPr txBox="1"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81"/>
          <p:cNvSpPr txBox="1">
            <a:spLocks noGrp="1"/>
          </p:cNvSpPr>
          <p:nvPr>
            <p:ph type="body" idx="1"/>
          </p:nvPr>
        </p:nvSpPr>
        <p:spPr>
          <a:xfrm>
            <a:off x="1484313" y="3886200"/>
            <a:ext cx="1001871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spcBef>
                <a:spcPts val="480"/>
              </a:spcBef>
              <a:spcAft>
                <a:spcPts val="0"/>
              </a:spcAft>
              <a:buSzPts val="348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81"/>
          <p:cNvSpPr txBox="1">
            <a:spLocks noGrp="1"/>
          </p:cNvSpPr>
          <p:nvPr>
            <p:ph type="body" idx="2"/>
          </p:nvPr>
        </p:nvSpPr>
        <p:spPr>
          <a:xfrm>
            <a:off x="1484312" y="4775200"/>
            <a:ext cx="1001871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81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81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1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ro o falso">
  <p:cSld name="Verdadero o fals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2"/>
          <p:cNvSpPr txBox="1"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82"/>
          <p:cNvSpPr txBox="1">
            <a:spLocks noGrp="1"/>
          </p:cNvSpPr>
          <p:nvPr>
            <p:ph type="body" idx="1"/>
          </p:nvPr>
        </p:nvSpPr>
        <p:spPr>
          <a:xfrm>
            <a:off x="1484312" y="3505200"/>
            <a:ext cx="10018713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 cap="none">
                <a:solidFill>
                  <a:schemeClr val="dk1"/>
                </a:solidFill>
              </a:defRPr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82"/>
          <p:cNvSpPr txBox="1">
            <a:spLocks noGrp="1"/>
          </p:cNvSpPr>
          <p:nvPr>
            <p:ph type="body" idx="2"/>
          </p:nvPr>
        </p:nvSpPr>
        <p:spPr>
          <a:xfrm>
            <a:off x="1484311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82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82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82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3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83"/>
          <p:cNvSpPr txBox="1">
            <a:spLocks noGrp="1"/>
          </p:cNvSpPr>
          <p:nvPr>
            <p:ph type="body" idx="1"/>
          </p:nvPr>
        </p:nvSpPr>
        <p:spPr>
          <a:xfrm rot="5400000">
            <a:off x="4931566" y="-780257"/>
            <a:ext cx="3124201" cy="1001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83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83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83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4"/>
          <p:cNvSpPr txBox="1">
            <a:spLocks noGrp="1"/>
          </p:cNvSpPr>
          <p:nvPr>
            <p:ph type="title"/>
          </p:nvPr>
        </p:nvSpPr>
        <p:spPr>
          <a:xfrm rot="5400000">
            <a:off x="8065140" y="2353315"/>
            <a:ext cx="5105400" cy="177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84"/>
          <p:cNvSpPr txBox="1">
            <a:spLocks noGrp="1"/>
          </p:cNvSpPr>
          <p:nvPr>
            <p:ph type="body" idx="1"/>
          </p:nvPr>
        </p:nvSpPr>
        <p:spPr>
          <a:xfrm rot="5400000">
            <a:off x="2941483" y="-771371"/>
            <a:ext cx="5105400" cy="801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84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84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4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9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9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9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9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9"/>
          <p:cNvSpPr txBox="1">
            <a:spLocks noGrp="1"/>
          </p:cNvSpPr>
          <p:nvPr>
            <p:ph type="sldNum" idx="12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0"/>
          <p:cNvSpPr txBox="1"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0"/>
          <p:cNvSpPr txBox="1"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0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0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0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1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1"/>
          <p:cNvSpPr txBox="1">
            <a:spLocks noGrp="1"/>
          </p:cNvSpPr>
          <p:nvPr>
            <p:ph type="body" idx="1"/>
          </p:nvPr>
        </p:nvSpPr>
        <p:spPr>
          <a:xfrm>
            <a:off x="1484312" y="2666999"/>
            <a:ext cx="489505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46" name="Google Shape;46;p71"/>
          <p:cNvSpPr txBox="1">
            <a:spLocks noGrp="1"/>
          </p:cNvSpPr>
          <p:nvPr>
            <p:ph type="body" idx="2"/>
          </p:nvPr>
        </p:nvSpPr>
        <p:spPr>
          <a:xfrm>
            <a:off x="6607967" y="2667000"/>
            <a:ext cx="4895056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47" name="Google Shape;47;p71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1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1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2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2"/>
          <p:cNvSpPr txBox="1"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>
                <a:solidFill>
                  <a:srgbClr val="0B5394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2"/>
          <p:cNvSpPr txBox="1">
            <a:spLocks noGrp="1"/>
          </p:cNvSpPr>
          <p:nvPr>
            <p:ph type="body" idx="2"/>
          </p:nvPr>
        </p:nvSpPr>
        <p:spPr>
          <a:xfrm>
            <a:off x="1484311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4" name="Google Shape;54;p72"/>
          <p:cNvSpPr txBox="1">
            <a:spLocks noGrp="1"/>
          </p:cNvSpPr>
          <p:nvPr>
            <p:ph type="body" idx="3"/>
          </p:nvPr>
        </p:nvSpPr>
        <p:spPr>
          <a:xfrm>
            <a:off x="6880487" y="2667000"/>
            <a:ext cx="462253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>
                <a:solidFill>
                  <a:srgbClr val="0B5394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72"/>
          <p:cNvSpPr txBox="1">
            <a:spLocks noGrp="1"/>
          </p:cNvSpPr>
          <p:nvPr>
            <p:ph type="body" idx="4"/>
          </p:nvPr>
        </p:nvSpPr>
        <p:spPr>
          <a:xfrm>
            <a:off x="6607967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6" name="Google Shape;56;p72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2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2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3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3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3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3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4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4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4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5"/>
          <p:cNvSpPr txBox="1"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5"/>
          <p:cNvSpPr txBox="1">
            <a:spLocks noGrp="1"/>
          </p:cNvSpPr>
          <p:nvPr>
            <p:ph type="body" idx="1"/>
          </p:nvPr>
        </p:nvSpPr>
        <p:spPr>
          <a:xfrm>
            <a:off x="5262033" y="685799"/>
            <a:ext cx="6240990" cy="510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2750" algn="l">
              <a:spcBef>
                <a:spcPts val="400"/>
              </a:spcBef>
              <a:spcAft>
                <a:spcPts val="0"/>
              </a:spcAft>
              <a:buSzPts val="2900"/>
              <a:buChar char="•"/>
              <a:defRPr sz="2000"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 sz="1800"/>
            </a:lvl2pPr>
            <a:lvl3pPr marL="1371600" lvl="2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3pPr>
            <a:lvl4pPr marL="1828800" lvl="3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4pPr>
            <a:lvl5pPr marL="2286000" lvl="4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5pPr>
            <a:lvl6pPr marL="2743200" lvl="5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6pPr>
            <a:lvl7pPr marL="3200400" lvl="6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7pPr>
            <a:lvl8pPr marL="3657600" lvl="7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8pPr>
            <a:lvl9pPr marL="4114800" lvl="8" indent="-357504" algn="l">
              <a:spcBef>
                <a:spcPts val="600"/>
              </a:spcBef>
              <a:spcAft>
                <a:spcPts val="600"/>
              </a:spcAft>
              <a:buSzPts val="2030"/>
              <a:buChar char="•"/>
              <a:defRPr sz="1400"/>
            </a:lvl9pPr>
          </a:lstStyle>
          <a:p>
            <a:endParaRPr/>
          </a:p>
        </p:txBody>
      </p:sp>
      <p:sp>
        <p:nvSpPr>
          <p:cNvPr id="71" name="Google Shape;71;p75"/>
          <p:cNvSpPr txBox="1">
            <a:spLocks noGrp="1"/>
          </p:cNvSpPr>
          <p:nvPr>
            <p:ph type="body" idx="2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23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75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5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5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6"/>
          <p:cNvSpPr txBox="1"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6"/>
          <p:cNvSpPr>
            <a:spLocks noGrp="1"/>
          </p:cNvSpPr>
          <p:nvPr>
            <p:ph type="pic" idx="2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0B5394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0B5394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0B5394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0B5394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rgbClr val="0B5394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rgbClr val="0B5394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rgbClr val="0B5394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rgbClr val="0B5394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8" name="Google Shape;78;p76"/>
          <p:cNvSpPr txBox="1">
            <a:spLocks noGrp="1"/>
          </p:cNvSpPr>
          <p:nvPr>
            <p:ph type="body" idx="1"/>
          </p:nvPr>
        </p:nvSpPr>
        <p:spPr>
          <a:xfrm>
            <a:off x="1482724" y="3124199"/>
            <a:ext cx="542615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61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76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6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6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67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" name="Google Shape;7;p67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" name="Google Shape;8;p67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9" name="Google Shape;9;p67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0" name="Google Shape;10;p67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</p:sp>
        <p:sp>
          <p:nvSpPr>
            <p:cNvPr id="11" name="Google Shape;11;p67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</p:sp>
        <p:sp>
          <p:nvSpPr>
            <p:cNvPr id="12" name="Google Shape;12;p67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3" name="Google Shape;13;p67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49580" algn="l" rtl="0">
              <a:spcBef>
                <a:spcPts val="48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12750" algn="l" rtl="0">
              <a:spcBef>
                <a:spcPts val="6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94335" algn="l" rtl="0">
              <a:spcBef>
                <a:spcPts val="600"/>
              </a:spcBef>
              <a:spcAft>
                <a:spcPts val="0"/>
              </a:spcAft>
              <a:buClr>
                <a:srgbClr val="0B5394"/>
              </a:buClr>
              <a:buSzPts val="261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75919" algn="l" rtl="0">
              <a:spcBef>
                <a:spcPts val="600"/>
              </a:spcBef>
              <a:spcAft>
                <a:spcPts val="0"/>
              </a:spcAft>
              <a:buClr>
                <a:srgbClr val="0B5394"/>
              </a:buClr>
              <a:buSzPts val="23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7504" algn="l" rtl="0">
              <a:spcBef>
                <a:spcPts val="600"/>
              </a:spcBef>
              <a:spcAft>
                <a:spcPts val="0"/>
              </a:spcAft>
              <a:buClr>
                <a:srgbClr val="0B5394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7504" algn="l" rtl="0">
              <a:spcBef>
                <a:spcPts val="600"/>
              </a:spcBef>
              <a:spcAft>
                <a:spcPts val="0"/>
              </a:spcAft>
              <a:buClr>
                <a:srgbClr val="0B5394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7504" algn="l" rtl="0">
              <a:spcBef>
                <a:spcPts val="600"/>
              </a:spcBef>
              <a:spcAft>
                <a:spcPts val="0"/>
              </a:spcAft>
              <a:buClr>
                <a:srgbClr val="0B5394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7504" algn="l" rtl="0">
              <a:spcBef>
                <a:spcPts val="600"/>
              </a:spcBef>
              <a:spcAft>
                <a:spcPts val="0"/>
              </a:spcAft>
              <a:buClr>
                <a:srgbClr val="0B5394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7504" algn="l" rtl="0">
              <a:spcBef>
                <a:spcPts val="600"/>
              </a:spcBef>
              <a:spcAft>
                <a:spcPts val="600"/>
              </a:spcAft>
              <a:buClr>
                <a:srgbClr val="0B5394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67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67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" name="Google Shape;17;p67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"/>
          <p:cNvSpPr txBox="1">
            <a:spLocks noGrp="1"/>
          </p:cNvSpPr>
          <p:nvPr>
            <p:ph type="ctrTitle"/>
          </p:nvPr>
        </p:nvSpPr>
        <p:spPr>
          <a:xfrm>
            <a:off x="2442626" y="812801"/>
            <a:ext cx="8574622" cy="261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40"/>
              <a:buFont typeface="Corbel"/>
              <a:buNone/>
            </a:pPr>
            <a:r>
              <a:rPr lang="es-ES" sz="5940" b="1"/>
              <a:t>HIGIENE Y SEGURIDAD</a:t>
            </a:r>
            <a:br>
              <a:rPr lang="es-ES" sz="5400" b="1"/>
            </a:br>
            <a:r>
              <a:rPr lang="es-ES" sz="5400" b="1"/>
              <a:t>ESCALERAS</a:t>
            </a:r>
            <a:endParaRPr sz="5400" b="1"/>
          </a:p>
        </p:txBody>
      </p:sp>
      <p:sp>
        <p:nvSpPr>
          <p:cNvPr id="143" name="Google Shape;143;p1"/>
          <p:cNvSpPr txBox="1">
            <a:spLocks noGrp="1"/>
          </p:cNvSpPr>
          <p:nvPr>
            <p:ph type="subTitle" idx="1"/>
          </p:nvPr>
        </p:nvSpPr>
        <p:spPr>
          <a:xfrm>
            <a:off x="4515377" y="3996266"/>
            <a:ext cx="6987645" cy="204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16"/>
              <a:buNone/>
            </a:pPr>
            <a:r>
              <a:rPr lang="es-ES" sz="1942" u="sng"/>
              <a:t>Grupo 7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988"/>
              </a:spcBef>
              <a:spcAft>
                <a:spcPts val="0"/>
              </a:spcAft>
              <a:buSzPts val="2816"/>
              <a:buNone/>
            </a:pPr>
            <a:r>
              <a:rPr lang="es-ES" sz="1942"/>
              <a:t>Bianciotti, Joaquín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988"/>
              </a:spcBef>
              <a:spcAft>
                <a:spcPts val="0"/>
              </a:spcAft>
              <a:buSzPts val="2816"/>
              <a:buNone/>
            </a:pPr>
            <a:r>
              <a:rPr lang="es-ES" sz="1942"/>
              <a:t>Cabanillas Revol, Joaquín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988"/>
              </a:spcBef>
              <a:spcAft>
                <a:spcPts val="0"/>
              </a:spcAft>
              <a:buSzPts val="2816"/>
              <a:buNone/>
            </a:pPr>
            <a:r>
              <a:rPr lang="es-ES" sz="1942"/>
              <a:t>Crespo Revol, Joaquín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988"/>
              </a:spcBef>
              <a:spcAft>
                <a:spcPts val="0"/>
              </a:spcAft>
              <a:buSzPts val="2816"/>
              <a:buNone/>
            </a:pPr>
            <a:r>
              <a:rPr lang="es-ES" sz="1942"/>
              <a:t>Galván, Magdalena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988"/>
              </a:spcBef>
              <a:spcAft>
                <a:spcPts val="0"/>
              </a:spcAft>
              <a:buSzPts val="2816"/>
              <a:buNone/>
            </a:pPr>
            <a:endParaRPr sz="1942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/>
          <p:nvPr/>
        </p:nvSpPr>
        <p:spPr>
          <a:xfrm>
            <a:off x="2829785" y="261257"/>
            <a:ext cx="897903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EXTENSIBLE                                   TELESCOPICA MECANICA</a:t>
            </a:r>
            <a:endParaRPr/>
          </a:p>
        </p:txBody>
      </p:sp>
      <p:pic>
        <p:nvPicPr>
          <p:cNvPr id="209" name="Google Shape;20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0574" y="1665514"/>
            <a:ext cx="2219202" cy="450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3699" y="1665515"/>
            <a:ext cx="3380015" cy="4506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bel"/>
              <a:buNone/>
            </a:pPr>
            <a:r>
              <a:rPr lang="es-ES" sz="3600" b="1"/>
              <a:t>VENTAJAS Y DESVENTAJAS SEGÚN MATERIAL</a:t>
            </a:r>
            <a:endParaRPr sz="3600" b="1"/>
          </a:p>
        </p:txBody>
      </p:sp>
      <p:sp>
        <p:nvSpPr>
          <p:cNvPr id="216" name="Google Shape;216;p11"/>
          <p:cNvSpPr txBox="1">
            <a:spLocks noGrp="1"/>
          </p:cNvSpPr>
          <p:nvPr>
            <p:ph type="body" idx="1"/>
          </p:nvPr>
        </p:nvSpPr>
        <p:spPr>
          <a:xfrm>
            <a:off x="1484310" y="2142309"/>
            <a:ext cx="10018713" cy="412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MADERA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Ventajas</a:t>
            </a:r>
            <a:endParaRPr/>
          </a:p>
          <a:p>
            <a:pPr marL="1200150" lvl="2" indent="-285750" algn="l" rtl="0">
              <a:spcBef>
                <a:spcPts val="960"/>
              </a:spcBef>
              <a:spcAft>
                <a:spcPts val="0"/>
              </a:spcAft>
              <a:buSzPts val="2610"/>
              <a:buChar char="•"/>
            </a:pPr>
            <a:r>
              <a:rPr lang="es-ES"/>
              <a:t>Precio</a:t>
            </a:r>
            <a:endParaRPr/>
          </a:p>
          <a:p>
            <a:pPr marL="1200150" lvl="2" indent="-285750" algn="l" rtl="0">
              <a:spcBef>
                <a:spcPts val="960"/>
              </a:spcBef>
              <a:spcAft>
                <a:spcPts val="0"/>
              </a:spcAft>
              <a:buSzPts val="2610"/>
              <a:buChar char="•"/>
            </a:pPr>
            <a:r>
              <a:rPr lang="es-ES"/>
              <a:t>Baja conductividad térmica</a:t>
            </a:r>
            <a:endParaRPr/>
          </a:p>
          <a:p>
            <a:pPr marL="1200150" lvl="2" indent="-285750" algn="l" rtl="0">
              <a:spcBef>
                <a:spcPts val="960"/>
              </a:spcBef>
              <a:spcAft>
                <a:spcPts val="0"/>
              </a:spcAft>
              <a:buSzPts val="2610"/>
              <a:buChar char="•"/>
            </a:pPr>
            <a:r>
              <a:rPr lang="es-ES"/>
              <a:t>Aislante de corriente eléctrica (sin humedad)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Desventajas</a:t>
            </a:r>
            <a:endParaRPr/>
          </a:p>
          <a:p>
            <a:pPr marL="1200150" lvl="2" indent="-285750" algn="l" rtl="0">
              <a:spcBef>
                <a:spcPts val="960"/>
              </a:spcBef>
              <a:spcAft>
                <a:spcPts val="0"/>
              </a:spcAft>
              <a:buSzPts val="2610"/>
              <a:buChar char="•"/>
            </a:pPr>
            <a:r>
              <a:rPr lang="es-ES"/>
              <a:t>Se reseca</a:t>
            </a:r>
            <a:endParaRPr/>
          </a:p>
          <a:p>
            <a:pPr marL="1200150" lvl="2" indent="-285750" algn="l" rtl="0">
              <a:spcBef>
                <a:spcPts val="960"/>
              </a:spcBef>
              <a:spcAft>
                <a:spcPts val="0"/>
              </a:spcAft>
              <a:buSzPts val="2610"/>
              <a:buChar char="•"/>
            </a:pPr>
            <a:r>
              <a:rPr lang="es-ES"/>
              <a:t>Holguras con el tiempo</a:t>
            </a:r>
            <a:endParaRPr/>
          </a:p>
          <a:p>
            <a:pPr marL="1200150" lvl="2" indent="-285750" algn="l" rtl="0">
              <a:spcBef>
                <a:spcPts val="960"/>
              </a:spcBef>
              <a:spcAft>
                <a:spcPts val="0"/>
              </a:spcAft>
              <a:buSzPts val="2610"/>
              <a:buChar char="•"/>
            </a:pPr>
            <a:r>
              <a:rPr lang="es-ES"/>
              <a:t>Contracción o dilatación por condiciones atmosféricas</a:t>
            </a:r>
            <a:endParaRPr/>
          </a:p>
        </p:txBody>
      </p:sp>
      <p:pic>
        <p:nvPicPr>
          <p:cNvPr id="217" name="Google Shape;21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4138" y="2131604"/>
            <a:ext cx="4127862" cy="4445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/>
          <p:nvPr/>
        </p:nvSpPr>
        <p:spPr>
          <a:xfrm>
            <a:off x="2173287" y="1463040"/>
            <a:ext cx="10018713" cy="412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Char char="•"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ACERO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Ventajas</a:t>
            </a:r>
            <a:endParaRPr/>
          </a:p>
          <a:p>
            <a:pPr marL="1200150" marR="0" lvl="2" indent="-28575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0B5394"/>
              </a:buClr>
              <a:buSzPts val="261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Incombustible</a:t>
            </a:r>
            <a:endParaRPr/>
          </a:p>
          <a:p>
            <a:pPr marL="1200150" marR="0" lvl="2" indent="-28575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0B5394"/>
              </a:buClr>
              <a:buSzPts val="261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Baja sensibilidad a variaciones atmosféricas</a:t>
            </a:r>
            <a:endParaRPr/>
          </a:p>
          <a:p>
            <a:pPr marL="1200150" marR="0" lvl="2" indent="-28575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0B5394"/>
              </a:buClr>
              <a:buSzPts val="261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Difícil de romper</a:t>
            </a:r>
            <a:endParaRPr/>
          </a:p>
          <a:p>
            <a:pPr marL="1200150" marR="0" lvl="2" indent="-28575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0B5394"/>
              </a:buClr>
              <a:buSzPts val="261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Precio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Desventajas</a:t>
            </a:r>
            <a:endParaRPr/>
          </a:p>
          <a:p>
            <a:pPr marL="1200150" marR="0" lvl="2" indent="-28575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0B5394"/>
              </a:buClr>
              <a:buSzPts val="261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Pesada</a:t>
            </a:r>
            <a:endParaRPr/>
          </a:p>
          <a:p>
            <a:pPr marL="1200150" marR="0" lvl="2" indent="-28575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0B5394"/>
              </a:buClr>
              <a:buSzPts val="261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Buena conductividad térmica y eléctrica</a:t>
            </a:r>
            <a:endParaRPr/>
          </a:p>
          <a:p>
            <a:pPr marL="1200150" marR="0" lvl="2" indent="-28575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0B5394"/>
              </a:buClr>
              <a:buSzPts val="261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Oxidación</a:t>
            </a:r>
            <a:endParaRPr/>
          </a:p>
        </p:txBody>
      </p:sp>
      <p:pic>
        <p:nvPicPr>
          <p:cNvPr id="223" name="Google Shape;22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8075" y="488590"/>
            <a:ext cx="2905125" cy="5880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/>
          <p:nvPr/>
        </p:nvSpPr>
        <p:spPr>
          <a:xfrm>
            <a:off x="1500187" y="1463040"/>
            <a:ext cx="10018713" cy="412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Char char="•"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ALUMINIO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Ventajas</a:t>
            </a:r>
            <a:endParaRPr/>
          </a:p>
          <a:p>
            <a:pPr marL="1200150" marR="0" lvl="2" indent="-28575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0B5394"/>
              </a:buClr>
              <a:buSzPts val="261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Ligera</a:t>
            </a:r>
            <a:endParaRPr/>
          </a:p>
          <a:p>
            <a:pPr marL="1200150" marR="0" lvl="2" indent="-28575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0B5394"/>
              </a:buClr>
              <a:buSzPts val="261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Incombustible</a:t>
            </a:r>
            <a:endParaRPr/>
          </a:p>
          <a:p>
            <a:pPr marL="1200150" marR="0" lvl="2" indent="-28575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0B5394"/>
              </a:buClr>
              <a:buSzPts val="261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Inoxidable</a:t>
            </a:r>
            <a:endParaRPr/>
          </a:p>
          <a:p>
            <a:pPr marL="1200150" marR="0" lvl="2" indent="-28575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0B5394"/>
              </a:buClr>
              <a:buSzPts val="261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Larga duración que la hace económica a pesar de su precio elevado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Desventajas</a:t>
            </a:r>
            <a:endParaRPr/>
          </a:p>
          <a:p>
            <a:pPr marL="1200150" marR="0" lvl="2" indent="-28575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0B5394"/>
              </a:buClr>
              <a:buSzPts val="261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Buena conductividad térmica y eléctrica</a:t>
            </a:r>
            <a:endParaRPr/>
          </a:p>
          <a:p>
            <a:pPr marL="1200150" marR="0" lvl="2" indent="-28575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0B5394"/>
              </a:buClr>
              <a:buSzPts val="261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Sensible a golpes</a:t>
            </a:r>
            <a:endParaRPr/>
          </a:p>
          <a:p>
            <a:pPr marL="1200150" marR="0" lvl="2" indent="-28575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0B5394"/>
              </a:buClr>
              <a:buSzPts val="261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Precio</a:t>
            </a:r>
            <a:endParaRPr/>
          </a:p>
        </p:txBody>
      </p:sp>
      <p:pic>
        <p:nvPicPr>
          <p:cNvPr id="229" name="Google Shape;229;p13"/>
          <p:cNvPicPr preferRelativeResize="0"/>
          <p:nvPr/>
        </p:nvPicPr>
        <p:blipFill rotWithShape="1">
          <a:blip r:embed="rId3">
            <a:alphaModFix/>
          </a:blip>
          <a:srcRect l="16933" r="16772"/>
          <a:stretch/>
        </p:blipFill>
        <p:spPr>
          <a:xfrm>
            <a:off x="9510713" y="662664"/>
            <a:ext cx="2362200" cy="5532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 txBox="1"/>
          <p:nvPr/>
        </p:nvSpPr>
        <p:spPr>
          <a:xfrm>
            <a:off x="1665287" y="1365069"/>
            <a:ext cx="10018713" cy="412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Char char="•"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PLASTICO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Ventajas</a:t>
            </a:r>
            <a:endParaRPr/>
          </a:p>
          <a:p>
            <a:pPr marL="1200150" marR="0" lvl="2" indent="-285750" algn="l" rtl="0">
              <a:spcBef>
                <a:spcPts val="960"/>
              </a:spcBef>
              <a:spcAft>
                <a:spcPts val="0"/>
              </a:spcAft>
              <a:buClr>
                <a:srgbClr val="0B5394"/>
              </a:buClr>
              <a:buSzPts val="261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Ligeras</a:t>
            </a:r>
            <a:endParaRPr/>
          </a:p>
          <a:p>
            <a:pPr marL="1200150" marR="0" lvl="2" indent="-285750" algn="l" rtl="0">
              <a:spcBef>
                <a:spcPts val="960"/>
              </a:spcBef>
              <a:spcAft>
                <a:spcPts val="0"/>
              </a:spcAft>
              <a:buClr>
                <a:srgbClr val="0B5394"/>
              </a:buClr>
              <a:buSzPts val="261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Aislante frente a la corriente eléctrica</a:t>
            </a:r>
            <a:endParaRPr/>
          </a:p>
          <a:p>
            <a:pPr marL="1200150" marR="0" lvl="2" indent="-285750" algn="l" rtl="0">
              <a:spcBef>
                <a:spcPts val="960"/>
              </a:spcBef>
              <a:spcAft>
                <a:spcPts val="0"/>
              </a:spcAft>
              <a:buClr>
                <a:srgbClr val="0B5394"/>
              </a:buClr>
              <a:buSzPts val="261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Resistente a productos ácidos y corrosivos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Desventajas</a:t>
            </a:r>
            <a:endParaRPr/>
          </a:p>
          <a:p>
            <a:pPr marL="1200150" marR="0" lvl="2" indent="-285750" algn="l" rtl="0">
              <a:spcBef>
                <a:spcPts val="960"/>
              </a:spcBef>
              <a:spcAft>
                <a:spcPts val="0"/>
              </a:spcAft>
              <a:buClr>
                <a:srgbClr val="0B5394"/>
              </a:buClr>
              <a:buSzPts val="261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Precio</a:t>
            </a:r>
            <a:endParaRPr/>
          </a:p>
          <a:p>
            <a:pPr marL="1200150" marR="0" lvl="2" indent="-285750" algn="l" rtl="0">
              <a:spcBef>
                <a:spcPts val="960"/>
              </a:spcBef>
              <a:spcAft>
                <a:spcPts val="0"/>
              </a:spcAft>
              <a:buClr>
                <a:srgbClr val="0B5394"/>
              </a:buClr>
              <a:buSzPts val="261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Resistencia limitada al calor</a:t>
            </a:r>
            <a:endParaRPr/>
          </a:p>
          <a:p>
            <a:pPr marL="1200150" marR="0" lvl="2" indent="-285750" algn="l" rtl="0">
              <a:spcBef>
                <a:spcPts val="960"/>
              </a:spcBef>
              <a:spcAft>
                <a:spcPts val="0"/>
              </a:spcAft>
              <a:buClr>
                <a:srgbClr val="0B5394"/>
              </a:buClr>
              <a:buSzPts val="261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Frágil en ambientes muy fríos</a:t>
            </a:r>
            <a:endParaRPr/>
          </a:p>
        </p:txBody>
      </p:sp>
      <p:pic>
        <p:nvPicPr>
          <p:cNvPr id="235" name="Google Shape;23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5500" y="851602"/>
            <a:ext cx="5016500" cy="5342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"/>
          <p:cNvSpPr txBox="1">
            <a:spLocks noGrp="1"/>
          </p:cNvSpPr>
          <p:nvPr>
            <p:ph type="title"/>
          </p:nvPr>
        </p:nvSpPr>
        <p:spPr>
          <a:xfrm>
            <a:off x="1484310" y="38971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ESCALERAS Y SUS PROTECCIONES</a:t>
            </a:r>
            <a:endParaRPr sz="4800" b="1"/>
          </a:p>
        </p:txBody>
      </p:sp>
      <p:sp>
        <p:nvSpPr>
          <p:cNvPr id="241" name="Google Shape;241;p15"/>
          <p:cNvSpPr txBox="1">
            <a:spLocks noGrp="1"/>
          </p:cNvSpPr>
          <p:nvPr>
            <p:ph type="body" idx="1"/>
          </p:nvPr>
        </p:nvSpPr>
        <p:spPr>
          <a:xfrm>
            <a:off x="1484310" y="1894114"/>
            <a:ext cx="10018713" cy="4349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ARTICULO 210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Escaleras móviles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Elementos y materiales a usar en la escalera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ARTICULO 211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Materiales constructivos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Estado de conservación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ARTICULO 212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Escaleras fijas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ARITUCLO 213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Pinturas</a:t>
            </a:r>
            <a:endParaRPr/>
          </a:p>
        </p:txBody>
      </p:sp>
      <p:pic>
        <p:nvPicPr>
          <p:cNvPr id="242" name="Google Shape;24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5253" y="1796920"/>
            <a:ext cx="3651247" cy="4671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"/>
          <p:cNvSpPr txBox="1">
            <a:spLocks noGrp="1"/>
          </p:cNvSpPr>
          <p:nvPr>
            <p:ph type="body" idx="1"/>
          </p:nvPr>
        </p:nvSpPr>
        <p:spPr>
          <a:xfrm>
            <a:off x="1732504" y="1162594"/>
            <a:ext cx="10018713" cy="4349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ARTICULO 214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Escaleras de mano</a:t>
            </a:r>
            <a:endParaRPr/>
          </a:p>
          <a:p>
            <a:pPr marL="1200150" lvl="2" indent="-285750" algn="l" rtl="0">
              <a:spcBef>
                <a:spcPts val="960"/>
              </a:spcBef>
              <a:spcAft>
                <a:spcPts val="0"/>
              </a:spcAft>
              <a:buSzPts val="2610"/>
              <a:buChar char="•"/>
            </a:pPr>
            <a:r>
              <a:rPr lang="es-ES"/>
              <a:t>Peldaños</a:t>
            </a:r>
            <a:endParaRPr/>
          </a:p>
          <a:p>
            <a:pPr marL="1200150" lvl="2" indent="-285750" algn="l" rtl="0">
              <a:spcBef>
                <a:spcPts val="960"/>
              </a:spcBef>
              <a:spcAft>
                <a:spcPts val="0"/>
              </a:spcAft>
              <a:buSzPts val="2610"/>
              <a:buChar char="•"/>
            </a:pPr>
            <a:r>
              <a:rPr lang="es-ES"/>
              <a:t>Circulación</a:t>
            </a:r>
            <a:endParaRPr/>
          </a:p>
          <a:p>
            <a:pPr marL="1200150" lvl="2" indent="-285750" algn="l" rtl="0">
              <a:spcBef>
                <a:spcPts val="960"/>
              </a:spcBef>
              <a:spcAft>
                <a:spcPts val="0"/>
              </a:spcAft>
              <a:buSzPts val="2610"/>
              <a:buChar char="•"/>
            </a:pPr>
            <a:r>
              <a:rPr lang="es-ES"/>
              <a:t>Apoyo</a:t>
            </a:r>
            <a:endParaRPr/>
          </a:p>
        </p:txBody>
      </p:sp>
      <p:sp>
        <p:nvSpPr>
          <p:cNvPr id="248" name="Google Shape;248;p16"/>
          <p:cNvSpPr txBox="1">
            <a:spLocks noGrp="1"/>
          </p:cNvSpPr>
          <p:nvPr>
            <p:ph type="title"/>
          </p:nvPr>
        </p:nvSpPr>
        <p:spPr>
          <a:xfrm>
            <a:off x="1484310" y="38971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ESCALERAS DE MANO</a:t>
            </a:r>
            <a:endParaRPr sz="4800" b="1"/>
          </a:p>
        </p:txBody>
      </p:sp>
      <p:pic>
        <p:nvPicPr>
          <p:cNvPr id="249" name="Google Shape;24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1127" y="2038846"/>
            <a:ext cx="4246563" cy="4246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"/>
          <p:cNvSpPr txBox="1">
            <a:spLocks noGrp="1"/>
          </p:cNvSpPr>
          <p:nvPr>
            <p:ph type="body" idx="1"/>
          </p:nvPr>
        </p:nvSpPr>
        <p:spPr>
          <a:xfrm>
            <a:off x="1732504" y="1162594"/>
            <a:ext cx="10018713" cy="4349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ARTICULO 215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Escaleras de 2 hojas</a:t>
            </a:r>
            <a:endParaRPr/>
          </a:p>
          <a:p>
            <a:pPr marL="1200150" lvl="2" indent="-285750" algn="l" rtl="0">
              <a:spcBef>
                <a:spcPts val="960"/>
              </a:spcBef>
              <a:spcAft>
                <a:spcPts val="0"/>
              </a:spcAft>
              <a:buSzPts val="2610"/>
              <a:buChar char="•"/>
            </a:pPr>
            <a:r>
              <a:rPr lang="es-ES"/>
              <a:t>Altura</a:t>
            </a:r>
            <a:endParaRPr/>
          </a:p>
          <a:p>
            <a:pPr marL="1200150" lvl="2" indent="-285750" algn="l" rtl="0">
              <a:spcBef>
                <a:spcPts val="960"/>
              </a:spcBef>
              <a:spcAft>
                <a:spcPts val="0"/>
              </a:spcAft>
              <a:buSzPts val="2610"/>
              <a:buChar char="•"/>
            </a:pPr>
            <a:r>
              <a:rPr lang="es-ES"/>
              <a:t>Estabilidad y rigidez</a:t>
            </a:r>
            <a:endParaRPr/>
          </a:p>
          <a:p>
            <a:pPr marL="1200150" lvl="2" indent="-285750" algn="l" rtl="0">
              <a:spcBef>
                <a:spcPts val="960"/>
              </a:spcBef>
              <a:spcAft>
                <a:spcPts val="0"/>
              </a:spcAft>
              <a:buSzPts val="2610"/>
              <a:buChar char="•"/>
            </a:pPr>
            <a:r>
              <a:rPr lang="es-ES"/>
              <a:t>Abertura entre hojas</a:t>
            </a:r>
            <a:endParaRPr/>
          </a:p>
          <a:p>
            <a:pPr marL="1200150" lvl="2" indent="-285750" algn="l" rtl="0">
              <a:spcBef>
                <a:spcPts val="960"/>
              </a:spcBef>
              <a:spcAft>
                <a:spcPts val="0"/>
              </a:spcAft>
              <a:buSzPts val="2610"/>
              <a:buChar char="•"/>
            </a:pPr>
            <a:r>
              <a:rPr lang="es-ES"/>
              <a:t>Largueros</a:t>
            </a:r>
            <a:endParaRPr/>
          </a:p>
        </p:txBody>
      </p:sp>
      <p:sp>
        <p:nvSpPr>
          <p:cNvPr id="255" name="Google Shape;255;p17"/>
          <p:cNvSpPr txBox="1">
            <a:spLocks noGrp="1"/>
          </p:cNvSpPr>
          <p:nvPr>
            <p:ph type="title"/>
          </p:nvPr>
        </p:nvSpPr>
        <p:spPr>
          <a:xfrm>
            <a:off x="1484310" y="38971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ESCALERAS DE DOS HOJAS</a:t>
            </a:r>
            <a:endParaRPr sz="4800" b="1"/>
          </a:p>
        </p:txBody>
      </p:sp>
      <p:pic>
        <p:nvPicPr>
          <p:cNvPr id="256" name="Google Shape;25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4002" y="1986868"/>
            <a:ext cx="4539298" cy="4298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"/>
          <p:cNvSpPr txBox="1">
            <a:spLocks noGrp="1"/>
          </p:cNvSpPr>
          <p:nvPr>
            <p:ph type="body" idx="1"/>
          </p:nvPr>
        </p:nvSpPr>
        <p:spPr>
          <a:xfrm>
            <a:off x="1732504" y="1162594"/>
            <a:ext cx="10018713" cy="4349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ARTICULO 216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Escaleras extensibles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ARTICULO 217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Desplazamiento longitudinal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Peldaños</a:t>
            </a:r>
            <a:endParaRPr/>
          </a:p>
        </p:txBody>
      </p:sp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1484310" y="38971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ESCALERAS EXTENSIBLES</a:t>
            </a:r>
            <a:endParaRPr sz="4800" b="1"/>
          </a:p>
        </p:txBody>
      </p:sp>
      <p:pic>
        <p:nvPicPr>
          <p:cNvPr id="263" name="Google Shape;263;p18"/>
          <p:cNvPicPr preferRelativeResize="0"/>
          <p:nvPr/>
        </p:nvPicPr>
        <p:blipFill rotWithShape="1">
          <a:blip r:embed="rId3">
            <a:alphaModFix/>
          </a:blip>
          <a:srcRect l="18605" r="9475"/>
          <a:stretch/>
        </p:blipFill>
        <p:spPr>
          <a:xfrm>
            <a:off x="7277100" y="1765482"/>
            <a:ext cx="3289300" cy="4434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 txBox="1">
            <a:spLocks noGrp="1"/>
          </p:cNvSpPr>
          <p:nvPr>
            <p:ph type="body" idx="1"/>
          </p:nvPr>
        </p:nvSpPr>
        <p:spPr>
          <a:xfrm>
            <a:off x="1718437" y="1514286"/>
            <a:ext cx="10018713" cy="4349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ARTICULO 218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Escaleras fijas verticales</a:t>
            </a:r>
            <a:endParaRPr/>
          </a:p>
          <a:p>
            <a:pPr marL="1200150" lvl="2" indent="-285750" algn="l" rtl="0">
              <a:spcBef>
                <a:spcPts val="960"/>
              </a:spcBef>
              <a:spcAft>
                <a:spcPts val="0"/>
              </a:spcAft>
              <a:buSzPts val="2610"/>
              <a:buChar char="•"/>
            </a:pPr>
            <a:r>
              <a:rPr lang="es-ES"/>
              <a:t>Largueros</a:t>
            </a:r>
            <a:endParaRPr/>
          </a:p>
          <a:p>
            <a:pPr marL="1200150" lvl="2" indent="-285750" algn="l" rtl="0">
              <a:spcBef>
                <a:spcPts val="960"/>
              </a:spcBef>
              <a:spcAft>
                <a:spcPts val="0"/>
              </a:spcAft>
              <a:buSzPts val="2610"/>
              <a:buChar char="•"/>
            </a:pPr>
            <a:r>
              <a:rPr lang="es-ES"/>
              <a:t>Peldaños</a:t>
            </a:r>
            <a:endParaRPr/>
          </a:p>
          <a:p>
            <a:pPr marL="1200150" lvl="2" indent="-285750" algn="l" rtl="0">
              <a:spcBef>
                <a:spcPts val="960"/>
              </a:spcBef>
              <a:spcAft>
                <a:spcPts val="0"/>
              </a:spcAft>
              <a:buSzPts val="2610"/>
              <a:buChar char="•"/>
            </a:pPr>
            <a:r>
              <a:rPr lang="es-ES"/>
              <a:t>Obstrucciones</a:t>
            </a:r>
            <a:endParaRPr/>
          </a:p>
          <a:p>
            <a:pPr marL="1200150" lvl="2" indent="-285750" algn="l" rtl="0">
              <a:spcBef>
                <a:spcPts val="960"/>
              </a:spcBef>
              <a:spcAft>
                <a:spcPts val="0"/>
              </a:spcAft>
              <a:buSzPts val="2610"/>
              <a:buChar char="•"/>
            </a:pPr>
            <a:r>
              <a:rPr lang="es-ES"/>
              <a:t>Fijación</a:t>
            </a:r>
            <a:endParaRPr/>
          </a:p>
          <a:p>
            <a:pPr marL="1200150" lvl="2" indent="-285750" algn="l" rtl="0">
              <a:spcBef>
                <a:spcPts val="960"/>
              </a:spcBef>
              <a:spcAft>
                <a:spcPts val="0"/>
              </a:spcAft>
              <a:buSzPts val="2610"/>
              <a:buChar char="•"/>
            </a:pPr>
            <a:r>
              <a:rPr lang="es-ES"/>
              <a:t>Seguridad</a:t>
            </a:r>
            <a:endParaRPr/>
          </a:p>
          <a:p>
            <a:pPr marL="1200150" lvl="2" indent="-285750" algn="l" rtl="0">
              <a:spcBef>
                <a:spcPts val="960"/>
              </a:spcBef>
              <a:spcAft>
                <a:spcPts val="0"/>
              </a:spcAft>
              <a:buSzPts val="2610"/>
              <a:buChar char="•"/>
            </a:pPr>
            <a:r>
              <a:rPr lang="es-ES"/>
              <a:t>Asidero (barandal) y largueros prolongados</a:t>
            </a:r>
            <a:endParaRPr/>
          </a:p>
        </p:txBody>
      </p:sp>
      <p:sp>
        <p:nvSpPr>
          <p:cNvPr id="269" name="Google Shape;269;p19"/>
          <p:cNvSpPr txBox="1">
            <a:spLocks noGrp="1"/>
          </p:cNvSpPr>
          <p:nvPr>
            <p:ph type="title"/>
          </p:nvPr>
        </p:nvSpPr>
        <p:spPr>
          <a:xfrm>
            <a:off x="1484310" y="38971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ESCALERAS FIJAS VERTICALES</a:t>
            </a:r>
            <a:endParaRPr sz="4800" b="1"/>
          </a:p>
        </p:txBody>
      </p:sp>
      <p:pic>
        <p:nvPicPr>
          <p:cNvPr id="270" name="Google Shape;27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1463" y="1844990"/>
            <a:ext cx="3883023" cy="4466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endParaRPr/>
          </a:p>
        </p:txBody>
      </p:sp>
      <p:sp>
        <p:nvSpPr>
          <p:cNvPr id="149" name="Google Shape;149;p2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6477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/>
          </a:p>
        </p:txBody>
      </p:sp>
      <p:pic>
        <p:nvPicPr>
          <p:cNvPr id="150" name="Google Shape;15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"/>
          <p:cNvSpPr txBox="1">
            <a:spLocks noGrp="1"/>
          </p:cNvSpPr>
          <p:nvPr>
            <p:ph type="body" idx="1"/>
          </p:nvPr>
        </p:nvSpPr>
        <p:spPr>
          <a:xfrm>
            <a:off x="1718436" y="1472084"/>
            <a:ext cx="10018713" cy="4349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ARTICULO 219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Escaleras estructurales temporarias</a:t>
            </a:r>
            <a:endParaRPr/>
          </a:p>
          <a:p>
            <a:pPr marL="1200150" lvl="2" indent="-285750" algn="l" rtl="0">
              <a:spcBef>
                <a:spcPts val="960"/>
              </a:spcBef>
              <a:spcAft>
                <a:spcPts val="0"/>
              </a:spcAft>
              <a:buSzPts val="2610"/>
              <a:buChar char="•"/>
            </a:pPr>
            <a:r>
              <a:rPr lang="es-ES"/>
              <a:t>Soportar cargas</a:t>
            </a:r>
            <a:endParaRPr/>
          </a:p>
          <a:p>
            <a:pPr marL="1200150" lvl="2" indent="-285750" algn="l" rtl="0">
              <a:spcBef>
                <a:spcPts val="960"/>
              </a:spcBef>
              <a:spcAft>
                <a:spcPts val="0"/>
              </a:spcAft>
              <a:buSzPts val="2610"/>
              <a:buChar char="•"/>
            </a:pPr>
            <a:r>
              <a:rPr lang="es-ES"/>
              <a:t>Ancho</a:t>
            </a:r>
            <a:endParaRPr/>
          </a:p>
          <a:p>
            <a:pPr marL="1200150" lvl="2" indent="-285750" algn="l" rtl="0">
              <a:spcBef>
                <a:spcPts val="960"/>
              </a:spcBef>
              <a:spcAft>
                <a:spcPts val="0"/>
              </a:spcAft>
              <a:buSzPts val="2610"/>
              <a:buChar char="•"/>
            </a:pPr>
            <a:r>
              <a:rPr lang="es-ES"/>
              <a:t>Pasamanos</a:t>
            </a:r>
            <a:endParaRPr/>
          </a:p>
          <a:p>
            <a:pPr marL="1200150" lvl="2" indent="-285750" algn="l" rtl="0">
              <a:spcBef>
                <a:spcPts val="960"/>
              </a:spcBef>
              <a:spcAft>
                <a:spcPts val="0"/>
              </a:spcAft>
              <a:buSzPts val="2610"/>
              <a:buChar char="•"/>
            </a:pPr>
            <a:r>
              <a:rPr lang="es-ES"/>
              <a:t>Alzada (contrahuella) y pedada (huella)</a:t>
            </a:r>
            <a:endParaRPr/>
          </a:p>
          <a:p>
            <a:pPr marL="1200150" lvl="2" indent="-285750" algn="l" rtl="0">
              <a:spcBef>
                <a:spcPts val="960"/>
              </a:spcBef>
              <a:spcAft>
                <a:spcPts val="0"/>
              </a:spcAft>
              <a:buSzPts val="2610"/>
              <a:buChar char="•"/>
            </a:pPr>
            <a:r>
              <a:rPr lang="es-ES"/>
              <a:t>Asidero (barandal) y largueros prolongados</a:t>
            </a:r>
            <a:endParaRPr/>
          </a:p>
        </p:txBody>
      </p:sp>
      <p:sp>
        <p:nvSpPr>
          <p:cNvPr id="276" name="Google Shape;276;p20"/>
          <p:cNvSpPr txBox="1">
            <a:spLocks noGrp="1"/>
          </p:cNvSpPr>
          <p:nvPr>
            <p:ph type="title"/>
          </p:nvPr>
        </p:nvSpPr>
        <p:spPr>
          <a:xfrm>
            <a:off x="1484310" y="38971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ESCALERAS ESTRUCTURALES TEMPORARIAS</a:t>
            </a:r>
            <a:endParaRPr sz="4800" b="1"/>
          </a:p>
        </p:txBody>
      </p:sp>
      <p:pic>
        <p:nvPicPr>
          <p:cNvPr id="277" name="Google Shape;27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8462" y="1985086"/>
            <a:ext cx="3373438" cy="460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"/>
          <p:cNvSpPr txBox="1">
            <a:spLocks noGrp="1"/>
          </p:cNvSpPr>
          <p:nvPr>
            <p:ph type="body" idx="1"/>
          </p:nvPr>
        </p:nvSpPr>
        <p:spPr>
          <a:xfrm>
            <a:off x="1732504" y="1162594"/>
            <a:ext cx="10018713" cy="4349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ARTICULO 220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Equipamiento</a:t>
            </a:r>
            <a:endParaRPr/>
          </a:p>
        </p:txBody>
      </p:sp>
      <p:sp>
        <p:nvSpPr>
          <p:cNvPr id="283" name="Google Shape;283;p21"/>
          <p:cNvSpPr txBox="1">
            <a:spLocks noGrp="1"/>
          </p:cNvSpPr>
          <p:nvPr>
            <p:ph type="title"/>
          </p:nvPr>
        </p:nvSpPr>
        <p:spPr>
          <a:xfrm>
            <a:off x="1484310" y="38971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ESCALERAS TELESCOPICAS MECANICAS</a:t>
            </a:r>
            <a:endParaRPr sz="4800" b="1"/>
          </a:p>
        </p:txBody>
      </p:sp>
      <p:pic>
        <p:nvPicPr>
          <p:cNvPr id="284" name="Google Shape;28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0062" y="2118359"/>
            <a:ext cx="3729038" cy="4348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"/>
          <p:cNvSpPr txBox="1">
            <a:spLocks noGrp="1"/>
          </p:cNvSpPr>
          <p:nvPr>
            <p:ph type="title"/>
          </p:nvPr>
        </p:nvSpPr>
        <p:spPr>
          <a:xfrm>
            <a:off x="1484310" y="1905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s-ES" sz="4000" b="1"/>
              <a:t>ESCALERAS AUTOMATIZADAS</a:t>
            </a:r>
            <a:br>
              <a:rPr lang="es-ES" sz="4000" b="1"/>
            </a:br>
            <a:r>
              <a:rPr lang="es-ES" sz="4000" b="1"/>
              <a:t>Plataformas elevadoras</a:t>
            </a:r>
            <a:endParaRPr/>
          </a:p>
        </p:txBody>
      </p:sp>
      <p:sp>
        <p:nvSpPr>
          <p:cNvPr id="290" name="Google Shape;290;p22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Riesgos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Medidas preventivas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Acceso a la plataforma</a:t>
            </a:r>
            <a:endParaRPr/>
          </a:p>
        </p:txBody>
      </p:sp>
      <p:pic>
        <p:nvPicPr>
          <p:cNvPr id="291" name="Google Shape;29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1101" y="2502160"/>
            <a:ext cx="6135965" cy="3526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s-ES" sz="4000" b="1"/>
              <a:t>PLATAFORMAS ELEVADORAS</a:t>
            </a:r>
            <a:br>
              <a:rPr lang="es-ES" sz="4000" b="1"/>
            </a:br>
            <a:r>
              <a:rPr lang="es-ES" sz="4000" b="1"/>
              <a:t>Riesgos</a:t>
            </a:r>
            <a:endParaRPr/>
          </a:p>
        </p:txBody>
      </p:sp>
      <p:sp>
        <p:nvSpPr>
          <p:cNvPr id="297" name="Google Shape;297;p23"/>
          <p:cNvSpPr txBox="1">
            <a:spLocks noGrp="1"/>
          </p:cNvSpPr>
          <p:nvPr>
            <p:ph type="body" idx="1"/>
          </p:nvPr>
        </p:nvSpPr>
        <p:spPr>
          <a:xfrm>
            <a:off x="1391004" y="2228460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SzPts val="2610"/>
              <a:buFont typeface="Arial"/>
              <a:buChar char="•"/>
            </a:pPr>
            <a:r>
              <a:rPr lang="es-ES" sz="1800" i="0" u="none" strike="noStrike">
                <a:latin typeface="Arial"/>
                <a:ea typeface="Arial"/>
                <a:cs typeface="Arial"/>
                <a:sym typeface="Arial"/>
              </a:rPr>
              <a:t>Caídas (a distinto nivel, al vacío o al mismo nivel).</a:t>
            </a:r>
            <a:endParaRPr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SzPts val="2610"/>
              <a:buFont typeface="Arial"/>
              <a:buChar char="•"/>
            </a:pPr>
            <a:r>
              <a:rPr lang="es-ES" sz="1800" i="0" u="none" strike="noStrike">
                <a:latin typeface="Arial"/>
                <a:ea typeface="Arial"/>
                <a:cs typeface="Arial"/>
                <a:sym typeface="Arial"/>
              </a:rPr>
              <a:t>Caída de objetos (por desplome o derrumbamiento; en manipulación o desprendidos).</a:t>
            </a:r>
            <a:endParaRPr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SzPts val="2610"/>
              <a:buFont typeface="Arial"/>
              <a:buChar char="•"/>
            </a:pPr>
            <a:r>
              <a:rPr lang="es-ES" sz="1800" i="0" u="none" strike="noStrike">
                <a:latin typeface="Arial"/>
                <a:ea typeface="Arial"/>
                <a:cs typeface="Arial"/>
                <a:sym typeface="Arial"/>
              </a:rPr>
              <a:t>Golpes, choques o atrapamientos del operario o de la propia plataforma contra objetos fijos o móviles.</a:t>
            </a:r>
            <a:endParaRPr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SzPts val="2610"/>
              <a:buFont typeface="Arial"/>
              <a:buChar char="•"/>
            </a:pPr>
            <a:r>
              <a:rPr lang="es-ES" sz="1800" i="0" u="none" strike="noStrike">
                <a:latin typeface="Arial"/>
                <a:ea typeface="Arial"/>
                <a:cs typeface="Arial"/>
                <a:sym typeface="Arial"/>
              </a:rPr>
              <a:t>Contactos eléctricos directos o indirectos.</a:t>
            </a:r>
            <a:endParaRPr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SzPts val="2610"/>
              <a:buFont typeface="Arial"/>
              <a:buChar char="•"/>
            </a:pPr>
            <a:r>
              <a:rPr lang="es-ES" sz="1800" i="0" u="none" strike="noStrike">
                <a:latin typeface="Arial"/>
                <a:ea typeface="Arial"/>
                <a:cs typeface="Arial"/>
                <a:sym typeface="Arial"/>
              </a:rPr>
              <a:t>Incendio o explosión.</a:t>
            </a:r>
            <a:endParaRPr/>
          </a:p>
          <a:p>
            <a:pPr marL="285750" lvl="0" indent="-64770" algn="l" rtl="0">
              <a:spcBef>
                <a:spcPts val="480"/>
              </a:spcBef>
              <a:spcAft>
                <a:spcPts val="0"/>
              </a:spcAft>
              <a:buSzPts val="3480"/>
              <a:buNone/>
            </a:pPr>
            <a:endParaRPr/>
          </a:p>
        </p:txBody>
      </p:sp>
      <p:pic>
        <p:nvPicPr>
          <p:cNvPr id="298" name="Google Shape;29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360" y="3790560"/>
            <a:ext cx="4990256" cy="282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s-ES" sz="4000" b="1"/>
              <a:t>PLATAFORMAS ELEVADORAS</a:t>
            </a:r>
            <a:br>
              <a:rPr lang="es-ES" sz="4000" b="1"/>
            </a:br>
            <a:r>
              <a:rPr lang="es-ES" sz="4000" b="1"/>
              <a:t>Medidas Preventivas</a:t>
            </a:r>
            <a:endParaRPr/>
          </a:p>
        </p:txBody>
      </p:sp>
      <p:sp>
        <p:nvSpPr>
          <p:cNvPr id="304" name="Google Shape;304;p24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400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SzPts val="2610"/>
              <a:buFont typeface="Arial"/>
              <a:buChar char="•"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Chequear el </a:t>
            </a:r>
            <a:r>
              <a:rPr lang="es-ES" sz="1800" b="0" i="0" u="none" strike="noStrike">
                <a:latin typeface="Arial"/>
                <a:ea typeface="Arial"/>
                <a:cs typeface="Arial"/>
                <a:sym typeface="Arial"/>
              </a:rPr>
              <a:t>buen estado de los mandos.</a:t>
            </a:r>
            <a:endParaRPr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SzPts val="2610"/>
              <a:buFont typeface="Arial"/>
              <a:buChar char="•"/>
            </a:pPr>
            <a:r>
              <a:rPr lang="es-ES" sz="1800" b="0" i="0" u="none" strike="noStrike">
                <a:latin typeface="Arial"/>
                <a:ea typeface="Arial"/>
                <a:cs typeface="Arial"/>
                <a:sym typeface="Arial"/>
              </a:rPr>
              <a:t>Revisar el estado de la cesta de la plataforma.</a:t>
            </a:r>
            <a:endParaRPr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SzPts val="2610"/>
              <a:buFont typeface="Arial"/>
              <a:buChar char="•"/>
            </a:pPr>
            <a:r>
              <a:rPr lang="es-ES" sz="1800" b="0" i="0" u="none" strike="noStrike">
                <a:latin typeface="Arial"/>
                <a:ea typeface="Arial"/>
                <a:cs typeface="Arial"/>
                <a:sym typeface="Arial"/>
              </a:rPr>
              <a:t>Manejo exclusivamente por personal autorizado.</a:t>
            </a:r>
            <a:endParaRPr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SzPts val="2610"/>
              <a:buFont typeface="Arial"/>
              <a:buChar char="•"/>
            </a:pPr>
            <a:r>
              <a:rPr lang="es-ES" sz="1800" b="0" i="0" u="none" strike="noStrike">
                <a:latin typeface="Arial"/>
                <a:ea typeface="Arial"/>
                <a:cs typeface="Arial"/>
                <a:sym typeface="Arial"/>
              </a:rPr>
              <a:t>Utilización de arnés anticaídas anclado en todo momento a la estructura de la plataforma.</a:t>
            </a:r>
            <a:endParaRPr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SzPts val="2610"/>
              <a:buFont typeface="Arial"/>
              <a:buChar char="•"/>
            </a:pPr>
            <a:r>
              <a:rPr lang="es-ES" sz="1800" b="0" i="0" u="none" strike="noStrike">
                <a:latin typeface="Arial"/>
                <a:ea typeface="Arial"/>
                <a:cs typeface="Arial"/>
                <a:sym typeface="Arial"/>
              </a:rPr>
              <a:t>Antes de mover la plataforma, comprobar que no existen obstáculos con los que se pueda tropezar.</a:t>
            </a:r>
            <a:endParaRPr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SzPts val="2610"/>
              <a:buFont typeface="Arial"/>
              <a:buChar char="•"/>
            </a:pPr>
            <a:r>
              <a:rPr lang="es-ES" sz="1800" b="0" i="0" u="none" strike="noStrike">
                <a:latin typeface="Arial"/>
                <a:ea typeface="Arial"/>
                <a:cs typeface="Arial"/>
                <a:sym typeface="Arial"/>
              </a:rPr>
              <a:t>No modificar ni anular ningún elemento de la plataforma.</a:t>
            </a:r>
            <a:endParaRPr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SzPts val="2610"/>
              <a:buFont typeface="Arial"/>
              <a:buChar char="•"/>
            </a:pPr>
            <a:r>
              <a:rPr lang="es-ES" sz="1800" b="0" i="0" u="none" strike="noStrike">
                <a:latin typeface="Arial"/>
                <a:ea typeface="Arial"/>
                <a:cs typeface="Arial"/>
                <a:sym typeface="Arial"/>
              </a:rPr>
              <a:t>Nunca utilizar tablones o escaleras para aumentar la altura de trabajo</a:t>
            </a:r>
            <a:endParaRPr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SzPts val="2610"/>
              <a:buFont typeface="Arial"/>
              <a:buChar char="•"/>
            </a:pPr>
            <a:r>
              <a:rPr lang="es-ES" sz="1800" b="0" i="0" u="none" strike="noStrike">
                <a:latin typeface="Arial"/>
                <a:ea typeface="Arial"/>
                <a:cs typeface="Arial"/>
                <a:sym typeface="Arial"/>
              </a:rPr>
              <a:t>Señalizar y acotar las zonas de trabajo.</a:t>
            </a:r>
            <a:endParaRPr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SzPts val="2610"/>
              <a:buFont typeface="Arial"/>
              <a:buChar char="•"/>
            </a:pPr>
            <a:r>
              <a:rPr lang="es-ES" sz="1800" b="0" i="0" u="none" strike="noStrike">
                <a:latin typeface="Arial"/>
                <a:ea typeface="Arial"/>
                <a:cs typeface="Arial"/>
                <a:sym typeface="Arial"/>
              </a:rPr>
              <a:t>Asegurarse de que no hay nadie bajo la plataforma ni al alcance de la misma.</a:t>
            </a:r>
            <a:endParaRPr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SzPts val="2610"/>
              <a:buFont typeface="Arial"/>
              <a:buChar char="•"/>
            </a:pPr>
            <a:r>
              <a:rPr lang="es-ES" sz="1800" b="0" i="0" u="none" strike="noStrike">
                <a:latin typeface="Arial"/>
                <a:ea typeface="Arial"/>
                <a:cs typeface="Arial"/>
                <a:sym typeface="Arial"/>
              </a:rPr>
              <a:t>Apagar el motor durante las pausas en la utilización de la plataforma, aunque sean breves.</a:t>
            </a:r>
            <a:endParaRPr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SzPts val="2610"/>
              <a:buFont typeface="Arial"/>
              <a:buChar char="•"/>
            </a:pPr>
            <a:r>
              <a:rPr lang="es-ES" sz="1800" b="0" i="0" u="none" strike="noStrike">
                <a:latin typeface="Arial"/>
                <a:ea typeface="Arial"/>
                <a:cs typeface="Arial"/>
                <a:sym typeface="Arial"/>
              </a:rPr>
              <a:t>Mantener la cesta limpia (objetos, sustancias resbaladizas, etc.)</a:t>
            </a:r>
            <a:endParaRPr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SzPts val="2610"/>
              <a:buFont typeface="Arial"/>
              <a:buChar char="•"/>
            </a:pPr>
            <a:r>
              <a:rPr lang="es-ES" sz="1800" b="0" i="0" u="none" strike="noStrike">
                <a:latin typeface="Arial"/>
                <a:ea typeface="Arial"/>
                <a:cs typeface="Arial"/>
                <a:sym typeface="Arial"/>
              </a:rPr>
              <a:t>Respetar las distancias de seguridad respecto de líneas eléctricas.</a:t>
            </a:r>
            <a:endParaRPr/>
          </a:p>
          <a:p>
            <a:pPr marL="285750" lvl="0" indent="-64770" algn="l" rtl="0">
              <a:spcBef>
                <a:spcPts val="480"/>
              </a:spcBef>
              <a:spcAft>
                <a:spcPts val="0"/>
              </a:spcAft>
              <a:buSzPts val="3480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5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s-ES" sz="4000" b="1"/>
              <a:t>PLATAFORMAS ELEVADORAS</a:t>
            </a:r>
            <a:br>
              <a:rPr lang="es-ES" sz="4000" b="1"/>
            </a:br>
            <a:r>
              <a:rPr lang="es-ES" sz="4000" b="1"/>
              <a:t>Acceso</a:t>
            </a:r>
            <a:endParaRPr/>
          </a:p>
        </p:txBody>
      </p:sp>
      <p:sp>
        <p:nvSpPr>
          <p:cNvPr id="310" name="Google Shape;310;p25"/>
          <p:cNvSpPr txBox="1">
            <a:spLocks noGrp="1"/>
          </p:cNvSpPr>
          <p:nvPr>
            <p:ph type="body" idx="1"/>
          </p:nvPr>
        </p:nvSpPr>
        <p:spPr>
          <a:xfrm>
            <a:off x="1283427" y="2438399"/>
            <a:ext cx="10018713" cy="2724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SzPts val="2610"/>
              <a:buFont typeface="Arial"/>
              <a:buChar char="•"/>
            </a:pPr>
            <a:r>
              <a:rPr lang="es-ES" sz="1800" b="0" i="0" u="none" strike="noStrike" dirty="0">
                <a:latin typeface="Arial"/>
                <a:ea typeface="Arial"/>
                <a:cs typeface="Arial"/>
                <a:sym typeface="Arial"/>
              </a:rPr>
              <a:t>Subir y bajar solamente cuando la cesta esté en el suelo.</a:t>
            </a:r>
            <a:endParaRPr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SzPts val="2610"/>
              <a:buFont typeface="Arial"/>
              <a:buChar char="•"/>
            </a:pPr>
            <a:r>
              <a:rPr lang="es-ES" sz="1800" b="0" i="0" u="none" strike="noStrike" dirty="0">
                <a:latin typeface="Arial"/>
                <a:ea typeface="Arial"/>
                <a:cs typeface="Arial"/>
                <a:sym typeface="Arial"/>
              </a:rPr>
              <a:t>No subir o bajar con la plataforma en movimiento.</a:t>
            </a:r>
            <a:endParaRPr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SzPts val="2610"/>
              <a:buFont typeface="Arial"/>
              <a:buChar char="•"/>
            </a:pPr>
            <a:r>
              <a:rPr lang="es-ES" sz="1800" b="0" i="0" u="none" strike="noStrike" dirty="0">
                <a:latin typeface="Arial"/>
                <a:ea typeface="Arial"/>
                <a:cs typeface="Arial"/>
                <a:sym typeface="Arial"/>
              </a:rPr>
              <a:t>No subir o bajar por los brazos de la misma.</a:t>
            </a:r>
            <a:endParaRPr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SzPts val="2610"/>
              <a:buFont typeface="Arial"/>
              <a:buChar char="•"/>
            </a:pPr>
            <a:r>
              <a:rPr lang="es-ES" sz="1800" b="0" i="0" u="none" strike="noStrike" dirty="0">
                <a:latin typeface="Arial"/>
                <a:ea typeface="Arial"/>
                <a:cs typeface="Arial"/>
                <a:sym typeface="Arial"/>
              </a:rPr>
              <a:t>Antes de arrancar una plataforma </a:t>
            </a:r>
            <a:r>
              <a:rPr lang="es-ES" sz="1800" b="0" i="0" u="none" strike="noStrike" dirty="0" err="1">
                <a:latin typeface="Arial"/>
                <a:ea typeface="Arial"/>
                <a:cs typeface="Arial"/>
                <a:sym typeface="Arial"/>
              </a:rPr>
              <a:t>diesel</a:t>
            </a:r>
            <a:r>
              <a:rPr lang="es-ES" sz="1800" b="0" i="0" u="none" strike="noStrike" dirty="0">
                <a:latin typeface="Arial"/>
                <a:ea typeface="Arial"/>
                <a:cs typeface="Arial"/>
                <a:sym typeface="Arial"/>
              </a:rPr>
              <a:t> en lugares cerrados, comprobar que haya suficiente ventilación.</a:t>
            </a:r>
            <a:endParaRPr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SzPts val="2610"/>
              <a:buFont typeface="Arial"/>
              <a:buChar char="•"/>
            </a:pPr>
            <a:r>
              <a:rPr lang="es-ES" sz="1800" b="0" i="0" u="none" strike="noStrike" dirty="0">
                <a:latin typeface="Arial"/>
                <a:ea typeface="Arial"/>
                <a:cs typeface="Arial"/>
                <a:sym typeface="Arial"/>
              </a:rPr>
              <a:t>No utilizar la plataforma para empujar o tirar de cargas.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2610"/>
              <a:buNone/>
            </a:pPr>
            <a:endParaRPr lang="es-ES" sz="1800" dirty="0">
              <a:latin typeface="Arial"/>
              <a:cs typeface="Arial"/>
              <a:sym typeface="Arial"/>
            </a:endParaRPr>
          </a:p>
          <a:p>
            <a:pPr marL="285750" indent="-285750" algn="just">
              <a:spcBef>
                <a:spcPts val="0"/>
              </a:spcBef>
            </a:pPr>
            <a:r>
              <a:rPr lang="es-ES" sz="1800" dirty="0">
                <a:latin typeface="Arial"/>
                <a:cs typeface="Arial"/>
                <a:sym typeface="Arial"/>
              </a:rPr>
              <a:t>Estacionamiento</a:t>
            </a:r>
            <a:endParaRPr dirty="0"/>
          </a:p>
          <a:p>
            <a:pPr marL="285750" lvl="0" indent="-64770" algn="l" rtl="0">
              <a:spcBef>
                <a:spcPts val="480"/>
              </a:spcBef>
              <a:spcAft>
                <a:spcPts val="0"/>
              </a:spcAft>
              <a:buSzPts val="3480"/>
              <a:buNone/>
            </a:pPr>
            <a:endParaRPr dirty="0"/>
          </a:p>
        </p:txBody>
      </p:sp>
      <p:pic>
        <p:nvPicPr>
          <p:cNvPr id="311" name="Google Shape;31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9052" y="3665281"/>
            <a:ext cx="3947043" cy="3192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"/>
          <p:cNvSpPr txBox="1">
            <a:spLocks noGrp="1"/>
          </p:cNvSpPr>
          <p:nvPr>
            <p:ph type="title"/>
          </p:nvPr>
        </p:nvSpPr>
        <p:spPr>
          <a:xfrm>
            <a:off x="1484308" y="6477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Estabilización de la escalera  Sistemas de sujeción y apoyo</a:t>
            </a:r>
            <a:endParaRPr sz="4800" b="1"/>
          </a:p>
        </p:txBody>
      </p:sp>
      <p:sp>
        <p:nvSpPr>
          <p:cNvPr id="317" name="Google Shape;317;p26"/>
          <p:cNvSpPr txBox="1">
            <a:spLocks noGrp="1"/>
          </p:cNvSpPr>
          <p:nvPr>
            <p:ph type="body" idx="1"/>
          </p:nvPr>
        </p:nvSpPr>
        <p:spPr>
          <a:xfrm>
            <a:off x="1484308" y="2231209"/>
            <a:ext cx="10018713" cy="364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lang="es-ES"/>
              <a:t>Para dar a la escalera la estabilidad necesaria, se emplean dispositivos que, adaptados a los largueros, proporcionan en condiciones normales, una resistencia suficiente frente a deslizamiento y vuelco.</a:t>
            </a:r>
            <a:endParaRPr/>
          </a:p>
          <a:p>
            <a:pPr marL="0" lvl="0" indent="0" algn="ctr" rtl="0">
              <a:spcBef>
                <a:spcPts val="1080"/>
              </a:spcBef>
              <a:spcAft>
                <a:spcPts val="0"/>
              </a:spcAft>
              <a:buSzPts val="3480"/>
              <a:buNone/>
            </a:pPr>
            <a:r>
              <a:rPr lang="es-ES"/>
              <a:t>Pueden ser fijos, solidarios o independientes adaptados a la escalera.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"/>
          <p:cNvSpPr txBox="1">
            <a:spLocks noGrp="1"/>
          </p:cNvSpPr>
          <p:nvPr>
            <p:ph type="title"/>
          </p:nvPr>
        </p:nvSpPr>
        <p:spPr>
          <a:xfrm>
            <a:off x="1307305" y="2794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Fricción o zapatas</a:t>
            </a:r>
            <a:endParaRPr sz="4800" b="1"/>
          </a:p>
        </p:txBody>
      </p:sp>
      <p:sp>
        <p:nvSpPr>
          <p:cNvPr id="323" name="Google Shape;323;p27"/>
          <p:cNvSpPr txBox="1">
            <a:spLocks noGrp="1"/>
          </p:cNvSpPr>
          <p:nvPr>
            <p:ph type="body" idx="1"/>
          </p:nvPr>
        </p:nvSpPr>
        <p:spPr>
          <a:xfrm>
            <a:off x="1484308" y="2231209"/>
            <a:ext cx="10018713" cy="364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Suelos de cemento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Suelos secos</a:t>
            </a:r>
            <a:endParaRPr/>
          </a:p>
        </p:txBody>
      </p:sp>
      <p:pic>
        <p:nvPicPr>
          <p:cNvPr id="324" name="Google Shape;32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000" y="2231209"/>
            <a:ext cx="4737100" cy="4008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"/>
          <p:cNvSpPr txBox="1">
            <a:spLocks noGrp="1"/>
          </p:cNvSpPr>
          <p:nvPr>
            <p:ph type="title"/>
          </p:nvPr>
        </p:nvSpPr>
        <p:spPr>
          <a:xfrm>
            <a:off x="1307305" y="2794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Hinca</a:t>
            </a:r>
            <a:endParaRPr sz="4800" b="1"/>
          </a:p>
        </p:txBody>
      </p:sp>
      <p:sp>
        <p:nvSpPr>
          <p:cNvPr id="330" name="Google Shape;330;p28"/>
          <p:cNvSpPr txBox="1">
            <a:spLocks noGrp="1"/>
          </p:cNvSpPr>
          <p:nvPr>
            <p:ph type="body" idx="1"/>
          </p:nvPr>
        </p:nvSpPr>
        <p:spPr>
          <a:xfrm>
            <a:off x="1484308" y="2231209"/>
            <a:ext cx="10018713" cy="364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Suelos helados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Suelos de madera</a:t>
            </a:r>
            <a:endParaRPr/>
          </a:p>
        </p:txBody>
      </p:sp>
      <p:pic>
        <p:nvPicPr>
          <p:cNvPr id="331" name="Google Shape;33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2031999"/>
            <a:ext cx="4743450" cy="3992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9"/>
          <p:cNvSpPr txBox="1">
            <a:spLocks noGrp="1"/>
          </p:cNvSpPr>
          <p:nvPr>
            <p:ph type="title"/>
          </p:nvPr>
        </p:nvSpPr>
        <p:spPr>
          <a:xfrm>
            <a:off x="1307305" y="2794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Ganchos</a:t>
            </a:r>
            <a:endParaRPr sz="4800" b="1"/>
          </a:p>
        </p:txBody>
      </p:sp>
      <p:pic>
        <p:nvPicPr>
          <p:cNvPr id="337" name="Google Shape;33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0301" y="2270127"/>
            <a:ext cx="7123110" cy="324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9"/>
          <p:cNvPicPr preferRelativeResize="0"/>
          <p:nvPr/>
        </p:nvPicPr>
        <p:blipFill rotWithShape="1">
          <a:blip r:embed="rId4">
            <a:alphaModFix/>
          </a:blip>
          <a:srcRect b="40980"/>
          <a:stretch/>
        </p:blipFill>
        <p:spPr>
          <a:xfrm>
            <a:off x="754062" y="2270127"/>
            <a:ext cx="3792538" cy="3241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DEFINICIÓN</a:t>
            </a:r>
            <a:endParaRPr sz="4800" b="1"/>
          </a:p>
        </p:txBody>
      </p:sp>
      <p:sp>
        <p:nvSpPr>
          <p:cNvPr id="156" name="Google Shape;156;p4"/>
          <p:cNvSpPr txBox="1">
            <a:spLocks noGrp="1"/>
          </p:cNvSpPr>
          <p:nvPr>
            <p:ph type="body" idx="1"/>
          </p:nvPr>
        </p:nvSpPr>
        <p:spPr>
          <a:xfrm>
            <a:off x="1484311" y="1345474"/>
            <a:ext cx="10018713" cy="364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060"/>
              <a:buNone/>
            </a:pPr>
            <a:r>
              <a:rPr lang="es-ES" sz="2800"/>
              <a:t>Construcción o estructura que sirve para poner comunicación entre dos superficies de distinto nivel.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0"/>
          <p:cNvSpPr txBox="1">
            <a:spLocks noGrp="1"/>
          </p:cNvSpPr>
          <p:nvPr>
            <p:ph type="title"/>
          </p:nvPr>
        </p:nvSpPr>
        <p:spPr>
          <a:xfrm>
            <a:off x="1086643" y="2794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Especiales</a:t>
            </a:r>
            <a:endParaRPr sz="4800" b="1"/>
          </a:p>
        </p:txBody>
      </p:sp>
      <p:pic>
        <p:nvPicPr>
          <p:cNvPr id="344" name="Google Shape;34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0115" y="2189162"/>
            <a:ext cx="6531769" cy="3970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1"/>
          <p:cNvSpPr txBox="1">
            <a:spLocks noGrp="1"/>
          </p:cNvSpPr>
          <p:nvPr>
            <p:ph type="title"/>
          </p:nvPr>
        </p:nvSpPr>
        <p:spPr>
          <a:xfrm>
            <a:off x="1307305" y="2794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Inmovilización de la parte superior de la escalera</a:t>
            </a:r>
            <a:endParaRPr sz="4800" b="1"/>
          </a:p>
        </p:txBody>
      </p:sp>
      <p:sp>
        <p:nvSpPr>
          <p:cNvPr id="350" name="Google Shape;350;p31"/>
          <p:cNvSpPr txBox="1">
            <a:spLocks noGrp="1"/>
          </p:cNvSpPr>
          <p:nvPr>
            <p:ph type="body" idx="1"/>
          </p:nvPr>
        </p:nvSpPr>
        <p:spPr>
          <a:xfrm>
            <a:off x="1307304" y="427809"/>
            <a:ext cx="10018713" cy="364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lang="es-ES"/>
              <a:t>La inmovilización de la parte superior de la escalera por medio de una cuerda es siempre aconsejable </a:t>
            </a:r>
            <a:endParaRPr/>
          </a:p>
        </p:txBody>
      </p:sp>
      <p:pic>
        <p:nvPicPr>
          <p:cNvPr id="351" name="Google Shape;351;p31"/>
          <p:cNvPicPr preferRelativeResize="0"/>
          <p:nvPr/>
        </p:nvPicPr>
        <p:blipFill rotWithShape="1">
          <a:blip r:embed="rId3">
            <a:alphaModFix/>
          </a:blip>
          <a:srcRect b="21576"/>
          <a:stretch/>
        </p:blipFill>
        <p:spPr>
          <a:xfrm>
            <a:off x="2183606" y="2776948"/>
            <a:ext cx="7824788" cy="3839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2"/>
          <p:cNvSpPr txBox="1">
            <a:spLocks noGrp="1"/>
          </p:cNvSpPr>
          <p:nvPr>
            <p:ph type="title"/>
          </p:nvPr>
        </p:nvSpPr>
        <p:spPr>
          <a:xfrm>
            <a:off x="1307305" y="1397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Utilización de escaleras</a:t>
            </a:r>
            <a:endParaRPr sz="4800" b="1"/>
          </a:p>
        </p:txBody>
      </p:sp>
      <p:sp>
        <p:nvSpPr>
          <p:cNvPr id="357" name="Google Shape;357;p32"/>
          <p:cNvSpPr txBox="1">
            <a:spLocks noGrp="1"/>
          </p:cNvSpPr>
          <p:nvPr>
            <p:ph type="body" idx="1"/>
          </p:nvPr>
        </p:nvSpPr>
        <p:spPr>
          <a:xfrm>
            <a:off x="1484308" y="660400"/>
            <a:ext cx="10018713" cy="364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Personal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Indumentaria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Colocación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Inclinación</a:t>
            </a:r>
            <a:endParaRPr/>
          </a:p>
        </p:txBody>
      </p:sp>
      <p:pic>
        <p:nvPicPr>
          <p:cNvPr id="358" name="Google Shape;35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7174" y="2904565"/>
            <a:ext cx="4707724" cy="378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2"/>
          <p:cNvPicPr preferRelativeResize="0"/>
          <p:nvPr/>
        </p:nvPicPr>
        <p:blipFill rotWithShape="1">
          <a:blip r:embed="rId4">
            <a:alphaModFix/>
          </a:blip>
          <a:srcRect r="13659"/>
          <a:stretch/>
        </p:blipFill>
        <p:spPr>
          <a:xfrm>
            <a:off x="2540964" y="3605213"/>
            <a:ext cx="3952700" cy="297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9.png">
            <a:extLst>
              <a:ext uri="{FF2B5EF4-FFF2-40B4-BE49-F238E27FC236}">
                <a16:creationId xmlns:a16="http://schemas.microsoft.com/office/drawing/2014/main" id="{BD123995-C02A-4C6A-BA29-1E5A043DF81B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951245" y="139700"/>
            <a:ext cx="2030412" cy="2658290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3"/>
          <p:cNvSpPr txBox="1">
            <a:spLocks noGrp="1"/>
          </p:cNvSpPr>
          <p:nvPr>
            <p:ph type="title"/>
          </p:nvPr>
        </p:nvSpPr>
        <p:spPr>
          <a:xfrm>
            <a:off x="1350164" y="889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Utilización de escaleras</a:t>
            </a:r>
            <a:endParaRPr sz="4800" b="1"/>
          </a:p>
        </p:txBody>
      </p:sp>
      <p:sp>
        <p:nvSpPr>
          <p:cNvPr id="365" name="Google Shape;365;p33"/>
          <p:cNvSpPr txBox="1">
            <a:spLocks noGrp="1"/>
          </p:cNvSpPr>
          <p:nvPr>
            <p:ph type="body" idx="1"/>
          </p:nvPr>
        </p:nvSpPr>
        <p:spPr>
          <a:xfrm>
            <a:off x="1484308" y="965200"/>
            <a:ext cx="10018713" cy="364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Levantamiento o abatimiento de una escalera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Apoyo resistente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Elevar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Avanzar lentamente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Inclinar cabeza de la escalera</a:t>
            </a:r>
            <a:endParaRPr/>
          </a:p>
        </p:txBody>
      </p:sp>
      <p:pic>
        <p:nvPicPr>
          <p:cNvPr id="366" name="Google Shape;36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9521" y="2462212"/>
            <a:ext cx="5143500" cy="3976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4"/>
          <p:cNvSpPr txBox="1">
            <a:spLocks noGrp="1"/>
          </p:cNvSpPr>
          <p:nvPr>
            <p:ph type="title"/>
          </p:nvPr>
        </p:nvSpPr>
        <p:spPr>
          <a:xfrm>
            <a:off x="1350164" y="889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Trabajo sobre una escalera</a:t>
            </a:r>
            <a:endParaRPr sz="4800" b="1"/>
          </a:p>
        </p:txBody>
      </p:sp>
      <p:sp>
        <p:nvSpPr>
          <p:cNvPr id="372" name="Google Shape;372;p34"/>
          <p:cNvSpPr txBox="1">
            <a:spLocks noGrp="1"/>
          </p:cNvSpPr>
          <p:nvPr>
            <p:ph type="body" idx="1"/>
          </p:nvPr>
        </p:nvSpPr>
        <p:spPr>
          <a:xfrm>
            <a:off x="1484308" y="965200"/>
            <a:ext cx="10018713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La norma básica es la de no utilizar una escalera manual para trabajar. En caso necesario y siempre que no sea posible utilizar una plataforma de trabajo se deberán adoptar las siguientes medidas: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Cinturón para +2m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Fijar escalera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Una sola persona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5m a líneas de alta tensión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Ascenso y descenso seguro</a:t>
            </a:r>
            <a:endParaRPr/>
          </a:p>
        </p:txBody>
      </p:sp>
      <p:pic>
        <p:nvPicPr>
          <p:cNvPr id="373" name="Google Shape;3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2301" y="3209924"/>
            <a:ext cx="2855912" cy="339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55101" y="3184521"/>
            <a:ext cx="2697166" cy="339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5"/>
          <p:cNvSpPr txBox="1">
            <a:spLocks noGrp="1"/>
          </p:cNvSpPr>
          <p:nvPr>
            <p:ph type="title"/>
          </p:nvPr>
        </p:nvSpPr>
        <p:spPr>
          <a:xfrm>
            <a:off x="1350164" y="889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Riesgos</a:t>
            </a:r>
            <a:endParaRPr sz="4800" b="1"/>
          </a:p>
        </p:txBody>
      </p:sp>
      <p:sp>
        <p:nvSpPr>
          <p:cNvPr id="380" name="Google Shape;380;p35"/>
          <p:cNvSpPr txBox="1">
            <a:spLocks noGrp="1"/>
          </p:cNvSpPr>
          <p:nvPr>
            <p:ph type="body" idx="1"/>
          </p:nvPr>
        </p:nvSpPr>
        <p:spPr>
          <a:xfrm>
            <a:off x="1839908" y="1473200"/>
            <a:ext cx="10018713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Caída de altura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Deslizamiento de la parte superior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Deslizamiento de la parte inferior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Desequilibrio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Rotura peldaño o montante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Resbalar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Gesto brusco del usuario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Basculamiento hacia atrás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Mala forma de subir o bajar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Mala posición del cuerpo – oscilación</a:t>
            </a:r>
            <a:endParaRPr/>
          </a:p>
        </p:txBody>
      </p:sp>
      <p:sp>
        <p:nvSpPr>
          <p:cNvPr id="381" name="Google Shape;381;p35"/>
          <p:cNvSpPr txBox="1"/>
          <p:nvPr/>
        </p:nvSpPr>
        <p:spPr>
          <a:xfrm>
            <a:off x="7182643" y="-412751"/>
            <a:ext cx="10018713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Char char="•"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Rotura cuerda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Char char="•"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Peligros eléctricos</a:t>
            </a:r>
            <a:endParaRPr/>
          </a:p>
        </p:txBody>
      </p:sp>
      <p:pic>
        <p:nvPicPr>
          <p:cNvPr id="382" name="Google Shape;38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9264" y="2608263"/>
            <a:ext cx="4984748" cy="3125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 txBox="1">
            <a:spLocks noGrp="1"/>
          </p:cNvSpPr>
          <p:nvPr>
            <p:ph type="title"/>
          </p:nvPr>
        </p:nvSpPr>
        <p:spPr>
          <a:xfrm>
            <a:off x="1350164" y="889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Atrapamientos</a:t>
            </a:r>
            <a:endParaRPr sz="4800" b="1"/>
          </a:p>
        </p:txBody>
      </p:sp>
      <p:sp>
        <p:nvSpPr>
          <p:cNvPr id="388" name="Google Shape;388;p36"/>
          <p:cNvSpPr txBox="1">
            <a:spLocks noGrp="1"/>
          </p:cNvSpPr>
          <p:nvPr>
            <p:ph type="body" idx="1"/>
          </p:nvPr>
        </p:nvSpPr>
        <p:spPr>
          <a:xfrm>
            <a:off x="1656555" y="1460500"/>
            <a:ext cx="10018713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Desencaje de escaleras tijera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Desplegando escaleras extensibles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Rotura cuerda escalera Extensible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Caídas de objetos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Contactos eléctricos</a:t>
            </a:r>
            <a:endParaRPr/>
          </a:p>
        </p:txBody>
      </p:sp>
      <p:pic>
        <p:nvPicPr>
          <p:cNvPr id="389" name="Google Shape;38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5912" y="2250280"/>
            <a:ext cx="5374729" cy="3576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7"/>
          <p:cNvSpPr txBox="1">
            <a:spLocks noGrp="1"/>
          </p:cNvSpPr>
          <p:nvPr>
            <p:ph type="title"/>
          </p:nvPr>
        </p:nvSpPr>
        <p:spPr>
          <a:xfrm>
            <a:off x="1350164" y="889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Transporte de escaleras</a:t>
            </a:r>
            <a:endParaRPr sz="4800" b="1"/>
          </a:p>
        </p:txBody>
      </p:sp>
      <p:sp>
        <p:nvSpPr>
          <p:cNvPr id="395" name="Google Shape;395;p37"/>
          <p:cNvSpPr txBox="1">
            <a:spLocks noGrp="1"/>
          </p:cNvSpPr>
          <p:nvPr>
            <p:ph type="body" idx="1"/>
          </p:nvPr>
        </p:nvSpPr>
        <p:spPr>
          <a:xfrm>
            <a:off x="1656555" y="1460500"/>
            <a:ext cx="10018713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58"/>
              <a:buChar char="•"/>
            </a:pPr>
            <a:r>
              <a:rPr lang="es-ES" sz="2040" dirty="0"/>
              <a:t>A brazo</a:t>
            </a:r>
            <a:endParaRPr dirty="0"/>
          </a:p>
          <a:p>
            <a:pPr marL="285750" lvl="0" indent="-285750" algn="l" rtl="0">
              <a:lnSpc>
                <a:spcPct val="80000"/>
              </a:lnSpc>
              <a:spcBef>
                <a:spcPts val="1008"/>
              </a:spcBef>
              <a:spcAft>
                <a:spcPts val="0"/>
              </a:spcAft>
              <a:buSzPts val="2958"/>
              <a:buChar char="•"/>
            </a:pPr>
            <a:r>
              <a:rPr lang="es-ES" sz="2040" dirty="0"/>
              <a:t>Por una persona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SzPts val="2465"/>
              <a:buChar char="•"/>
            </a:pPr>
            <a:r>
              <a:rPr lang="es-ES" sz="1700" dirty="0"/>
              <a:t>Solo escaleras simples o &lt;25kg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SzPts val="2465"/>
              <a:buChar char="•"/>
            </a:pPr>
            <a:r>
              <a:rPr lang="es-ES" sz="1700" dirty="0"/>
              <a:t>No horizontalmente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SzPts val="2465"/>
              <a:buChar char="•"/>
            </a:pPr>
            <a:r>
              <a:rPr lang="es-ES" sz="1700" dirty="0"/>
              <a:t>No pivotear ni sobre la espalda</a:t>
            </a:r>
            <a:endParaRPr dirty="0"/>
          </a:p>
          <a:p>
            <a:pPr marL="285750" lvl="0" indent="-285750" algn="l" rtl="0">
              <a:lnSpc>
                <a:spcPct val="80000"/>
              </a:lnSpc>
              <a:spcBef>
                <a:spcPts val="1008"/>
              </a:spcBef>
              <a:spcAft>
                <a:spcPts val="0"/>
              </a:spcAft>
              <a:buSzPts val="2958"/>
              <a:buChar char="•"/>
            </a:pPr>
            <a:r>
              <a:rPr lang="es-ES" sz="2040" dirty="0"/>
              <a:t>Por dos personas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SzPts val="2465"/>
              <a:buChar char="•"/>
            </a:pPr>
            <a:r>
              <a:rPr lang="es-ES" sz="1700" dirty="0"/>
              <a:t>Escaleras tijera plegadas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SzPts val="2465"/>
              <a:buChar char="•"/>
            </a:pPr>
            <a:r>
              <a:rPr lang="es-ES" sz="1700" dirty="0"/>
              <a:t>Extensibles bloqueadas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SzPts val="2465"/>
              <a:buChar char="•"/>
            </a:pPr>
            <a:r>
              <a:rPr lang="es-ES" sz="1700" dirty="0"/>
              <a:t>No arrastrar las cuerdas</a:t>
            </a:r>
            <a:endParaRPr dirty="0"/>
          </a:p>
          <a:p>
            <a:pPr marL="285750" lvl="0" indent="-285750" algn="l" rtl="0">
              <a:lnSpc>
                <a:spcPct val="80000"/>
              </a:lnSpc>
              <a:spcBef>
                <a:spcPts val="1008"/>
              </a:spcBef>
              <a:spcAft>
                <a:spcPts val="0"/>
              </a:spcAft>
              <a:buSzPts val="2958"/>
              <a:buChar char="•"/>
            </a:pPr>
            <a:r>
              <a:rPr lang="es-ES" sz="2040" dirty="0"/>
              <a:t>En vehículos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SzPts val="2465"/>
              <a:buChar char="•"/>
            </a:pPr>
            <a:r>
              <a:rPr lang="es-ES" sz="1700" dirty="0"/>
              <a:t>Protegerlas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SzPts val="2465"/>
              <a:buChar char="•"/>
            </a:pPr>
            <a:r>
              <a:rPr lang="es-ES" sz="1700" dirty="0"/>
              <a:t>Fijarlas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SzPts val="2465"/>
              <a:buChar char="•"/>
            </a:pPr>
            <a:r>
              <a:rPr lang="es-ES" sz="1700" dirty="0"/>
              <a:t>No +2m por fuera del vehículo</a:t>
            </a:r>
            <a:endParaRPr dirty="0"/>
          </a:p>
        </p:txBody>
      </p:sp>
      <p:pic>
        <p:nvPicPr>
          <p:cNvPr id="396" name="Google Shape;39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5911" y="2084387"/>
            <a:ext cx="4495006" cy="38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7"/>
          <p:cNvSpPr/>
          <p:nvPr/>
        </p:nvSpPr>
        <p:spPr>
          <a:xfrm>
            <a:off x="9563099" y="4129086"/>
            <a:ext cx="1458117" cy="1611313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58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8"/>
          <p:cNvSpPr txBox="1">
            <a:spLocks noGrp="1"/>
          </p:cNvSpPr>
          <p:nvPr>
            <p:ph type="title"/>
          </p:nvPr>
        </p:nvSpPr>
        <p:spPr>
          <a:xfrm>
            <a:off x="1086642" y="2159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Almacenamiento</a:t>
            </a:r>
            <a:endParaRPr sz="4800" b="1"/>
          </a:p>
        </p:txBody>
      </p:sp>
      <p:sp>
        <p:nvSpPr>
          <p:cNvPr id="403" name="Google Shape;403;p38"/>
          <p:cNvSpPr txBox="1">
            <a:spLocks noGrp="1"/>
          </p:cNvSpPr>
          <p:nvPr>
            <p:ph type="body" idx="1"/>
          </p:nvPr>
        </p:nvSpPr>
        <p:spPr>
          <a:xfrm>
            <a:off x="1086643" y="1511300"/>
            <a:ext cx="10018713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lang="es-ES"/>
              <a:t>Las escaleras de madera deben almacenarse en lugares al amparo de los agentes atmosféricos.</a:t>
            </a:r>
            <a:endParaRPr/>
          </a:p>
          <a:p>
            <a:pPr marL="0" lvl="0" indent="0" algn="ctr" rtl="0">
              <a:spcBef>
                <a:spcPts val="1080"/>
              </a:spcBef>
              <a:spcAft>
                <a:spcPts val="0"/>
              </a:spcAft>
              <a:buSzPts val="3480"/>
              <a:buNone/>
            </a:pPr>
            <a:r>
              <a:rPr lang="es-ES"/>
              <a:t>Se aconseja colgarlas de una pared por medio de ganchos.</a:t>
            </a:r>
            <a:endParaRPr/>
          </a:p>
          <a:p>
            <a:pPr marL="0" lvl="0" indent="0" algn="ctr" rtl="0">
              <a:spcBef>
                <a:spcPts val="1080"/>
              </a:spcBef>
              <a:spcAft>
                <a:spcPts val="0"/>
              </a:spcAft>
              <a:buSzPts val="3480"/>
              <a:buNone/>
            </a:pPr>
            <a:r>
              <a:rPr lang="es-ES"/>
              <a:t>Las escaleras no deben almacenarse en posición inclinada.</a:t>
            </a:r>
            <a:endParaRPr/>
          </a:p>
          <a:p>
            <a:pPr marL="0" lvl="0" indent="0" algn="ctr" rtl="0">
              <a:spcBef>
                <a:spcPts val="1080"/>
              </a:spcBef>
              <a:spcAft>
                <a:spcPts val="0"/>
              </a:spcAft>
              <a:buSzPts val="3480"/>
              <a:buNone/>
            </a:pPr>
            <a:r>
              <a:rPr lang="es-ES"/>
              <a:t>Las escaleras deben almacenarse en posición horizontal.</a:t>
            </a:r>
            <a:endParaRPr/>
          </a:p>
          <a:p>
            <a:pPr marL="0" lvl="0" indent="0" algn="ctr" rtl="0">
              <a:spcBef>
                <a:spcPts val="1080"/>
              </a:spcBef>
              <a:spcAft>
                <a:spcPts val="0"/>
              </a:spcAft>
              <a:buSzPts val="3480"/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9"/>
          <p:cNvSpPr txBox="1">
            <a:spLocks noGrp="1"/>
          </p:cNvSpPr>
          <p:nvPr>
            <p:ph type="title"/>
          </p:nvPr>
        </p:nvSpPr>
        <p:spPr>
          <a:xfrm>
            <a:off x="1086642" y="2159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Inspección y conservación</a:t>
            </a:r>
            <a:endParaRPr sz="4800" b="1"/>
          </a:p>
        </p:txBody>
      </p:sp>
      <p:sp>
        <p:nvSpPr>
          <p:cNvPr id="409" name="Google Shape;409;p39"/>
          <p:cNvSpPr txBox="1">
            <a:spLocks noGrp="1"/>
          </p:cNvSpPr>
          <p:nvPr>
            <p:ph type="body" idx="1"/>
          </p:nvPr>
        </p:nvSpPr>
        <p:spPr>
          <a:xfrm>
            <a:off x="1656555" y="1460500"/>
            <a:ext cx="10018713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Inspección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Peldaños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Sistemas de sujeción y apoyo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Elementos auxiliares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3480"/>
              <a:buNone/>
            </a:pPr>
            <a:r>
              <a:rPr lang="es-ES"/>
              <a:t>Ante la presencia de cualquier defecto de los descritos se deberá retirar de circulación la escalera. Esta deberá ser reparada por personal especializado o retirada definitivamente.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 txBox="1">
            <a:spLocks noGrp="1"/>
          </p:cNvSpPr>
          <p:nvPr>
            <p:ph type="title"/>
          </p:nvPr>
        </p:nvSpPr>
        <p:spPr>
          <a:xfrm>
            <a:off x="1484308" y="6477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OBJETIVOS</a:t>
            </a:r>
            <a:endParaRPr sz="4800" b="1"/>
          </a:p>
        </p:txBody>
      </p:sp>
      <p:sp>
        <p:nvSpPr>
          <p:cNvPr id="162" name="Google Shape;162;p3"/>
          <p:cNvSpPr txBox="1">
            <a:spLocks noGrp="1"/>
          </p:cNvSpPr>
          <p:nvPr>
            <p:ph type="body" idx="1"/>
          </p:nvPr>
        </p:nvSpPr>
        <p:spPr>
          <a:xfrm>
            <a:off x="1484308" y="2231209"/>
            <a:ext cx="10018713" cy="364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Concientizar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Conocer la normativa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Educar sobre el correcto uso de las escaleras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Familiarizarse con la escalera como herramienta de trabajo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0"/>
          <p:cNvSpPr txBox="1">
            <a:spLocks noGrp="1"/>
          </p:cNvSpPr>
          <p:nvPr>
            <p:ph type="title"/>
          </p:nvPr>
        </p:nvSpPr>
        <p:spPr>
          <a:xfrm>
            <a:off x="1086643" y="23495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Conservación</a:t>
            </a:r>
            <a:endParaRPr sz="4800" b="1"/>
          </a:p>
        </p:txBody>
      </p:sp>
      <p:sp>
        <p:nvSpPr>
          <p:cNvPr id="415" name="Google Shape;415;p40"/>
          <p:cNvSpPr txBox="1">
            <a:spLocks noGrp="1"/>
          </p:cNvSpPr>
          <p:nvPr>
            <p:ph type="body" idx="1"/>
          </p:nvPr>
        </p:nvSpPr>
        <p:spPr>
          <a:xfrm>
            <a:off x="1656555" y="1460500"/>
            <a:ext cx="10018713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Madera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No ocultas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Recubrir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Corrosión de partes metálicas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Metálicas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Pintura anti corrosiva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No reparar</a:t>
            </a:r>
            <a:endParaRPr/>
          </a:p>
        </p:txBody>
      </p:sp>
      <p:pic>
        <p:nvPicPr>
          <p:cNvPr id="416" name="Google Shape;416;p40"/>
          <p:cNvPicPr preferRelativeResize="0"/>
          <p:nvPr/>
        </p:nvPicPr>
        <p:blipFill rotWithShape="1">
          <a:blip r:embed="rId3">
            <a:alphaModFix/>
          </a:blip>
          <a:srcRect r="14319"/>
          <a:stretch/>
        </p:blipFill>
        <p:spPr>
          <a:xfrm>
            <a:off x="7280275" y="1619250"/>
            <a:ext cx="3476625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1"/>
          <p:cNvSpPr txBox="1">
            <a:spLocks noGrp="1"/>
          </p:cNvSpPr>
          <p:nvPr>
            <p:ph type="title"/>
          </p:nvPr>
        </p:nvSpPr>
        <p:spPr>
          <a:xfrm>
            <a:off x="1086643" y="23495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Mantenimiento de las escaleras</a:t>
            </a:r>
            <a:endParaRPr sz="4800" b="1"/>
          </a:p>
        </p:txBody>
      </p:sp>
      <p:sp>
        <p:nvSpPr>
          <p:cNvPr id="422" name="Google Shape;422;p41"/>
          <p:cNvSpPr txBox="1">
            <a:spLocks noGrp="1"/>
          </p:cNvSpPr>
          <p:nvPr>
            <p:ph type="body" idx="1"/>
          </p:nvPr>
        </p:nvSpPr>
        <p:spPr>
          <a:xfrm>
            <a:off x="1656555" y="1460500"/>
            <a:ext cx="10018713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Inspección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Al recibir y cada 3 meses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Detectar grietas, hendiduras, otros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Marcado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Almacenamiento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2"/>
          <p:cNvSpPr txBox="1">
            <a:spLocks noGrp="1"/>
          </p:cNvSpPr>
          <p:nvPr>
            <p:ph type="title"/>
          </p:nvPr>
        </p:nvSpPr>
        <p:spPr>
          <a:xfrm>
            <a:off x="1086643" y="23495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DISPOSITIVOS DE SEGURIDAD ANTICAIDAS</a:t>
            </a:r>
            <a:endParaRPr sz="4800" b="1"/>
          </a:p>
        </p:txBody>
      </p:sp>
      <p:sp>
        <p:nvSpPr>
          <p:cNvPr id="428" name="Google Shape;428;p42"/>
          <p:cNvSpPr txBox="1">
            <a:spLocks noGrp="1"/>
          </p:cNvSpPr>
          <p:nvPr>
            <p:ph type="body" idx="1"/>
          </p:nvPr>
        </p:nvSpPr>
        <p:spPr>
          <a:xfrm>
            <a:off x="1086642" y="1536700"/>
            <a:ext cx="10018713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lang="es-ES"/>
              <a:t>Son equipos de protección individual que detienen al operario una vez este ha caído.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/>
              <a:t>Objetivos del dispositivo: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Detener caída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Limitarla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Reducir fuerza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s-ES"/>
              <a:t>Sin daños</a:t>
            </a:r>
            <a:endParaRPr/>
          </a:p>
        </p:txBody>
      </p:sp>
      <p:sp>
        <p:nvSpPr>
          <p:cNvPr id="429" name="Google Shape;429;p42"/>
          <p:cNvSpPr txBox="1"/>
          <p:nvPr/>
        </p:nvSpPr>
        <p:spPr>
          <a:xfrm>
            <a:off x="6776242" y="1762125"/>
            <a:ext cx="10018713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Char char="•"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Elementos: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Arnés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Dispositivo de bloqueo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Amarre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3"/>
          <p:cNvSpPr txBox="1">
            <a:spLocks noGrp="1"/>
          </p:cNvSpPr>
          <p:nvPr>
            <p:ph type="title"/>
          </p:nvPr>
        </p:nvSpPr>
        <p:spPr>
          <a:xfrm>
            <a:off x="1086643" y="23495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Arnés anticaídas</a:t>
            </a:r>
            <a:endParaRPr sz="4800" b="1"/>
          </a:p>
        </p:txBody>
      </p:sp>
      <p:pic>
        <p:nvPicPr>
          <p:cNvPr id="435" name="Google Shape;435;p43"/>
          <p:cNvPicPr preferRelativeResize="0"/>
          <p:nvPr/>
        </p:nvPicPr>
        <p:blipFill rotWithShape="1">
          <a:blip r:embed="rId3">
            <a:alphaModFix/>
          </a:blip>
          <a:srcRect l="31561" r="31395"/>
          <a:stretch/>
        </p:blipFill>
        <p:spPr>
          <a:xfrm>
            <a:off x="1617662" y="1987549"/>
            <a:ext cx="3424238" cy="421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8319" y="1987550"/>
            <a:ext cx="5507037" cy="421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4"/>
          <p:cNvSpPr txBox="1">
            <a:spLocks noGrp="1"/>
          </p:cNvSpPr>
          <p:nvPr>
            <p:ph type="title"/>
          </p:nvPr>
        </p:nvSpPr>
        <p:spPr>
          <a:xfrm>
            <a:off x="1086643" y="23495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Arnés anticaídas Características</a:t>
            </a:r>
            <a:endParaRPr sz="4800" b="1"/>
          </a:p>
        </p:txBody>
      </p:sp>
      <p:sp>
        <p:nvSpPr>
          <p:cNvPr id="442" name="Google Shape;442;p44"/>
          <p:cNvSpPr txBox="1"/>
          <p:nvPr/>
        </p:nvSpPr>
        <p:spPr>
          <a:xfrm>
            <a:off x="1708942" y="1568450"/>
            <a:ext cx="10018713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Char char="•"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Prensan el cuerpo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Char char="•"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Bandas de poliéster o nylon, y herrajes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Char char="•"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Se desea: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Confort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Fácil uso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Diseño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"/>
          <p:cNvSpPr txBox="1">
            <a:spLocks noGrp="1"/>
          </p:cNvSpPr>
          <p:nvPr>
            <p:ph type="title"/>
          </p:nvPr>
        </p:nvSpPr>
        <p:spPr>
          <a:xfrm>
            <a:off x="1086643" y="23495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Tipologías de arneses</a:t>
            </a:r>
            <a:endParaRPr sz="4800" b="1"/>
          </a:p>
        </p:txBody>
      </p:sp>
      <p:sp>
        <p:nvSpPr>
          <p:cNvPr id="448" name="Google Shape;448;p45"/>
          <p:cNvSpPr txBox="1"/>
          <p:nvPr/>
        </p:nvSpPr>
        <p:spPr>
          <a:xfrm>
            <a:off x="1257934" y="1180465"/>
            <a:ext cx="10018713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Cuatro tipos de dispositivos.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Char char="•"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Tipo 1: Con elemento deslizante</a:t>
            </a:r>
            <a:endParaRPr/>
          </a:p>
        </p:txBody>
      </p:sp>
      <p:pic>
        <p:nvPicPr>
          <p:cNvPr id="449" name="Google Shape;44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391" y="2565400"/>
            <a:ext cx="7181217" cy="391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22129" y="2339341"/>
            <a:ext cx="2649538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6"/>
          <p:cNvSpPr txBox="1"/>
          <p:nvPr/>
        </p:nvSpPr>
        <p:spPr>
          <a:xfrm>
            <a:off x="1334134" y="304165"/>
            <a:ext cx="10018713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Char char="•"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Tipo 2: Con elemento rodante</a:t>
            </a:r>
            <a:endParaRPr/>
          </a:p>
        </p:txBody>
      </p:sp>
      <p:pic>
        <p:nvPicPr>
          <p:cNvPr id="456" name="Google Shape;45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4913" y="1057275"/>
            <a:ext cx="3162300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52662" y="1854993"/>
            <a:ext cx="7285038" cy="4519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7"/>
          <p:cNvSpPr txBox="1"/>
          <p:nvPr/>
        </p:nvSpPr>
        <p:spPr>
          <a:xfrm>
            <a:off x="1334134" y="304165"/>
            <a:ext cx="10018713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Char char="•"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Tipo 3: Con enrollador</a:t>
            </a:r>
            <a:endParaRPr/>
          </a:p>
        </p:txBody>
      </p:sp>
      <p:pic>
        <p:nvPicPr>
          <p:cNvPr id="463" name="Google Shape;46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8374" y="1819910"/>
            <a:ext cx="6753225" cy="47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2014" y="1331912"/>
            <a:ext cx="3247071" cy="3697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2928" y="1091882"/>
            <a:ext cx="3810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48"/>
          <p:cNvSpPr txBox="1"/>
          <p:nvPr/>
        </p:nvSpPr>
        <p:spPr>
          <a:xfrm>
            <a:off x="1334134" y="304165"/>
            <a:ext cx="10018713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Char char="•"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Tipo 4: Doble amarre</a:t>
            </a:r>
            <a:endParaRPr/>
          </a:p>
        </p:txBody>
      </p:sp>
      <p:pic>
        <p:nvPicPr>
          <p:cNvPr id="471" name="Google Shape;471;p48"/>
          <p:cNvPicPr preferRelativeResize="0"/>
          <p:nvPr/>
        </p:nvPicPr>
        <p:blipFill rotWithShape="1">
          <a:blip r:embed="rId4">
            <a:alphaModFix/>
          </a:blip>
          <a:srcRect l="5698"/>
          <a:stretch/>
        </p:blipFill>
        <p:spPr>
          <a:xfrm>
            <a:off x="1587500" y="1752599"/>
            <a:ext cx="7340600" cy="4801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9"/>
          <p:cNvSpPr txBox="1"/>
          <p:nvPr/>
        </p:nvSpPr>
        <p:spPr>
          <a:xfrm>
            <a:off x="1600834" y="380365"/>
            <a:ext cx="10018713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Char char="•"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Elemento de amarre y absorbedor de energía:</a:t>
            </a:r>
            <a:endParaRPr/>
          </a:p>
          <a:p>
            <a: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Está constituido por un elemento de amarre que lleva incorporado un elemento de absorción de energía. La longitud total no es superior a dos metros. De cable metálico, una banda o una cuerda de fibras sintéticas.</a:t>
            </a:r>
            <a:endParaRPr/>
          </a:p>
        </p:txBody>
      </p:sp>
      <p:pic>
        <p:nvPicPr>
          <p:cNvPr id="477" name="Google Shape;477;p49"/>
          <p:cNvPicPr preferRelativeResize="0"/>
          <p:nvPr/>
        </p:nvPicPr>
        <p:blipFill rotWithShape="1">
          <a:blip r:embed="rId3">
            <a:alphaModFix/>
          </a:blip>
          <a:srcRect t="37115" b="38268"/>
          <a:stretch/>
        </p:blipFill>
        <p:spPr>
          <a:xfrm>
            <a:off x="1866900" y="2374900"/>
            <a:ext cx="8458200" cy="28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 txBox="1">
            <a:spLocks noGrp="1"/>
          </p:cNvSpPr>
          <p:nvPr>
            <p:ph type="title"/>
          </p:nvPr>
        </p:nvSpPr>
        <p:spPr>
          <a:xfrm>
            <a:off x="1484310" y="38971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NORMATIVA</a:t>
            </a:r>
            <a:endParaRPr sz="4800" b="1"/>
          </a:p>
        </p:txBody>
      </p:sp>
      <p:sp>
        <p:nvSpPr>
          <p:cNvPr id="168" name="Google Shape;168;p5"/>
          <p:cNvSpPr txBox="1">
            <a:spLocks noGrp="1"/>
          </p:cNvSpPr>
          <p:nvPr>
            <p:ph type="body" idx="1"/>
          </p:nvPr>
        </p:nvSpPr>
        <p:spPr>
          <a:xfrm>
            <a:off x="1484310" y="1894114"/>
            <a:ext cx="10018713" cy="4349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19"/>
              <a:buChar char="•"/>
            </a:pPr>
            <a:r>
              <a:rPr lang="es-ES" sz="2220"/>
              <a:t>Ley de higiene y seguridad 19.587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970"/>
              </a:spcBef>
              <a:spcAft>
                <a:spcPts val="0"/>
              </a:spcAft>
              <a:buSzPts val="2683"/>
              <a:buChar char="•"/>
            </a:pPr>
            <a:r>
              <a:rPr lang="es-ES" sz="1850" b="1"/>
              <a:t>Decreto 911/96</a:t>
            </a:r>
            <a:endParaRPr/>
          </a:p>
          <a:p>
            <a:pPr marL="1200150" lvl="2" indent="-285750" algn="l" rtl="0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2414"/>
              <a:buChar char="•"/>
            </a:pPr>
            <a:r>
              <a:rPr lang="es-ES" sz="1665"/>
              <a:t>Escaleras y sus protecciones – Articulo 210-213</a:t>
            </a:r>
            <a:endParaRPr/>
          </a:p>
          <a:p>
            <a:pPr marL="1200150" lvl="2" indent="-285750" algn="l" rtl="0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2414"/>
              <a:buChar char="•"/>
            </a:pPr>
            <a:r>
              <a:rPr lang="es-ES" sz="1665"/>
              <a:t>Escaleras de mano – Articulo 214</a:t>
            </a:r>
            <a:endParaRPr/>
          </a:p>
          <a:p>
            <a:pPr marL="1200150" lvl="2" indent="-285750" algn="l" rtl="0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2414"/>
              <a:buChar char="•"/>
            </a:pPr>
            <a:r>
              <a:rPr lang="es-ES" sz="1665"/>
              <a:t>Escaleras de dos hojas – Articulo 215</a:t>
            </a:r>
            <a:endParaRPr/>
          </a:p>
          <a:p>
            <a:pPr marL="1200150" lvl="2" indent="-285750" algn="l" rtl="0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2414"/>
              <a:buChar char="•"/>
            </a:pPr>
            <a:r>
              <a:rPr lang="es-ES" sz="1665"/>
              <a:t>Escaleras extensibles – Articulo 216-217</a:t>
            </a:r>
            <a:endParaRPr/>
          </a:p>
          <a:p>
            <a:pPr marL="1200150" lvl="2" indent="-285750" algn="l" rtl="0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2414"/>
              <a:buChar char="•"/>
            </a:pPr>
            <a:r>
              <a:rPr lang="es-ES" sz="1665"/>
              <a:t>Escaleras fijas verticales – Articulo 218</a:t>
            </a:r>
            <a:endParaRPr/>
          </a:p>
          <a:p>
            <a:pPr marL="1200150" lvl="2" indent="-285750" algn="l" rtl="0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2414"/>
              <a:buChar char="•"/>
            </a:pPr>
            <a:r>
              <a:rPr lang="es-ES" sz="1665"/>
              <a:t>Escaleras estructurales temporarias – Articulo 219</a:t>
            </a:r>
            <a:endParaRPr/>
          </a:p>
          <a:p>
            <a:pPr marL="1200150" lvl="2" indent="-285750" algn="l" rtl="0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2414"/>
              <a:buChar char="•"/>
            </a:pPr>
            <a:r>
              <a:rPr lang="es-ES" sz="1665"/>
              <a:t>Escaleras telescópicas mecánicas – Articulo 220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970"/>
              </a:spcBef>
              <a:spcAft>
                <a:spcPts val="0"/>
              </a:spcAft>
              <a:buSzPts val="2683"/>
              <a:buChar char="•"/>
            </a:pPr>
            <a:r>
              <a:rPr lang="es-ES" sz="1850" b="1"/>
              <a:t>Decreto 351/79 </a:t>
            </a:r>
            <a:r>
              <a:rPr lang="es-ES" sz="1850"/>
              <a:t>(anexo VII)</a:t>
            </a:r>
            <a:endParaRPr/>
          </a:p>
          <a:p>
            <a:pPr marL="1200150" lvl="2" indent="-285750" algn="l" rtl="0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2414"/>
              <a:buChar char="•"/>
            </a:pPr>
            <a:r>
              <a:rPr lang="es-ES" sz="1665"/>
              <a:t>Escaleras de mano</a:t>
            </a:r>
            <a:endParaRPr/>
          </a:p>
          <a:p>
            <a:pPr marL="1200150" lvl="2" indent="-285750" algn="l" rtl="0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2414"/>
              <a:buChar char="•"/>
            </a:pPr>
            <a:r>
              <a:rPr lang="es-ES" sz="1665"/>
              <a:t>Escaleras principales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0"/>
          <p:cNvSpPr txBox="1"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Otras protecciones</a:t>
            </a:r>
            <a:endParaRPr sz="4800" b="1"/>
          </a:p>
        </p:txBody>
      </p:sp>
      <p:sp>
        <p:nvSpPr>
          <p:cNvPr id="483" name="Google Shape;483;p50"/>
          <p:cNvSpPr txBox="1"/>
          <p:nvPr/>
        </p:nvSpPr>
        <p:spPr>
          <a:xfrm>
            <a:off x="1448434" y="989965"/>
            <a:ext cx="10018713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Char char="•"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Línea vertical fija:</a:t>
            </a:r>
            <a:endParaRPr/>
          </a:p>
          <a:p>
            <a: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Dispositivo deslizante que actúa sobre un rail o cable instalado a lo largo de la escalera.</a:t>
            </a:r>
            <a:endParaRPr/>
          </a:p>
        </p:txBody>
      </p:sp>
      <p:pic>
        <p:nvPicPr>
          <p:cNvPr id="484" name="Google Shape;484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4574" y="2413000"/>
            <a:ext cx="4810125" cy="43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1"/>
          <p:cNvSpPr txBox="1">
            <a:spLocks noGrp="1"/>
          </p:cNvSpPr>
          <p:nvPr>
            <p:ph type="title"/>
          </p:nvPr>
        </p:nvSpPr>
        <p:spPr>
          <a:xfrm>
            <a:off x="1178083" y="403861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Corbel"/>
              <a:buNone/>
            </a:pPr>
            <a:r>
              <a:rPr lang="es-ES" sz="4800" b="1">
                <a:solidFill>
                  <a:srgbClr val="00B050"/>
                </a:solidFill>
              </a:rPr>
              <a:t>CORRECTO</a:t>
            </a:r>
            <a:r>
              <a:rPr lang="es-ES" sz="4800" b="1"/>
              <a:t> USO DE LAS ESCALERAS </a:t>
            </a:r>
            <a:endParaRPr sz="4800" b="1"/>
          </a:p>
        </p:txBody>
      </p:sp>
      <p:pic>
        <p:nvPicPr>
          <p:cNvPr id="490" name="Google Shape;490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0730" y="2555829"/>
            <a:ext cx="5950540" cy="3413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2"/>
          <p:cNvSpPr txBox="1"/>
          <p:nvPr/>
        </p:nvSpPr>
        <p:spPr>
          <a:xfrm>
            <a:off x="1742213" y="1005839"/>
            <a:ext cx="10018713" cy="5251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Más de la mitad de los accidentes en las escaleras ocurren porque la escalera está mal colocada. ¿Cuáles son algunas maneras para prevenir accidentes por mala colocación?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No más de 5m de altura para escaleras de mano simples, y prohibido para +7m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Apoyar en superficie plana, solida, no resbalosa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Protección antideslizante en puntas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Sujetarlas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Escalones y puntas limpias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Apoyar en algo resistente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¿Cuál es el ángulo correcto para una escalera?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 1m de la pared por cada 4m de altura (1:4)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3"/>
          <p:cNvSpPr txBox="1"/>
          <p:nvPr/>
        </p:nvSpPr>
        <p:spPr>
          <a:xfrm>
            <a:off x="1742213" y="718457"/>
            <a:ext cx="10018713" cy="58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Casi una tercera parte de todos los accidentes con escaleras ocurren porque una persona resbaló. ¿Qué pasos podría usted tomar para prevenir resbalarse de una escalera?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Escalones antideslizantes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Limpieza de los escalones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Limpieza del calzado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No inclinarse demasiado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Bajar dando la cara a la escalera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Regla de los 3 puntos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No parase en los últimos 3 peldaños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¿Cómo debe cargar las herramientas o materiales al subir o bajar una escalera?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Usar cinturón para herramientas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Subir equipo y materiales con cuerda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4"/>
          <p:cNvSpPr txBox="1"/>
          <p:nvPr/>
        </p:nvSpPr>
        <p:spPr>
          <a:xfrm>
            <a:off x="1742213" y="1005840"/>
            <a:ext cx="10018713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Para estar seguro de que su escalera está en buen estado, usted debe inspeccionarla antes y después de cada trabajo. Cuando la inspeccione, ¿qué debe buscar?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Largueros de una sola pieza, y peldaños firmes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Que no falten peldaños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Que no falten tornillos, clavos, o remaches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Uso de materiales no resbalosos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¿Qué debe hacer si la escalera está defectuosa?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No usarla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Reportarla y señalizar para que no se use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Removerla del lugar de trabajo si es posible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5"/>
          <p:cNvSpPr txBox="1"/>
          <p:nvPr/>
        </p:nvSpPr>
        <p:spPr>
          <a:xfrm>
            <a:off x="1742213" y="1005840"/>
            <a:ext cx="10018713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¿Que factores debe considerar cuando escoge una escalera para un trabajo específico?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Aprobada para su seguridad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Longitud correcta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Fuerte para aguantar el peso necesario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Nunca unir 2 escaleras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Solo la cantidad de personas que la escalera soporte al mismo tiempo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No usar escaleras de metal cuando trabaje con corriente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Usar la escalera solo para su propósito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6"/>
          <p:cNvSpPr txBox="1">
            <a:spLocks noGrp="1"/>
          </p:cNvSpPr>
          <p:nvPr>
            <p:ph type="body" idx="1"/>
          </p:nvPr>
        </p:nvSpPr>
        <p:spPr>
          <a:xfrm>
            <a:off x="1837008" y="313511"/>
            <a:ext cx="10018713" cy="193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lang="es-ES"/>
              <a:t>Trabajar siempre de frente a la escalera, nunca de lado</a:t>
            </a:r>
            <a:endParaRPr/>
          </a:p>
        </p:txBody>
      </p:sp>
      <p:pic>
        <p:nvPicPr>
          <p:cNvPr id="516" name="Google Shape;516;p56"/>
          <p:cNvPicPr preferRelativeResize="0"/>
          <p:nvPr/>
        </p:nvPicPr>
        <p:blipFill rotWithShape="1">
          <a:blip r:embed="rId3">
            <a:alphaModFix/>
          </a:blip>
          <a:srcRect l="781" t="16477" r="1139" b="-831"/>
          <a:stretch/>
        </p:blipFill>
        <p:spPr>
          <a:xfrm>
            <a:off x="2220686" y="1754142"/>
            <a:ext cx="8673738" cy="4307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7"/>
          <p:cNvSpPr txBox="1">
            <a:spLocks noGrp="1"/>
          </p:cNvSpPr>
          <p:nvPr>
            <p:ph type="body" idx="1"/>
          </p:nvPr>
        </p:nvSpPr>
        <p:spPr>
          <a:xfrm>
            <a:off x="1837008" y="313511"/>
            <a:ext cx="10018713" cy="193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lang="es-ES"/>
              <a:t>Los 2 pies siempre apoyados, y sujetado a la escalera cuando sea posible</a:t>
            </a:r>
            <a:endParaRPr/>
          </a:p>
        </p:txBody>
      </p:sp>
      <p:pic>
        <p:nvPicPr>
          <p:cNvPr id="522" name="Google Shape;522;p57"/>
          <p:cNvPicPr preferRelativeResize="0"/>
          <p:nvPr/>
        </p:nvPicPr>
        <p:blipFill rotWithShape="1">
          <a:blip r:embed="rId3">
            <a:alphaModFix/>
          </a:blip>
          <a:srcRect t="25081"/>
          <a:stretch/>
        </p:blipFill>
        <p:spPr>
          <a:xfrm>
            <a:off x="1985555" y="1802675"/>
            <a:ext cx="8921931" cy="4219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8"/>
          <p:cNvSpPr txBox="1">
            <a:spLocks noGrp="1"/>
          </p:cNvSpPr>
          <p:nvPr>
            <p:ph type="body" idx="1"/>
          </p:nvPr>
        </p:nvSpPr>
        <p:spPr>
          <a:xfrm>
            <a:off x="1837008" y="313511"/>
            <a:ext cx="10018713" cy="193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lang="es-ES"/>
              <a:t>Usar cinturón de seguridad si se trabaja a +2m de altura</a:t>
            </a:r>
            <a:endParaRPr/>
          </a:p>
        </p:txBody>
      </p:sp>
      <p:pic>
        <p:nvPicPr>
          <p:cNvPr id="528" name="Google Shape;528;p58"/>
          <p:cNvPicPr preferRelativeResize="0"/>
          <p:nvPr/>
        </p:nvPicPr>
        <p:blipFill rotWithShape="1">
          <a:blip r:embed="rId3">
            <a:alphaModFix/>
          </a:blip>
          <a:srcRect l="2665" t="14795"/>
          <a:stretch/>
        </p:blipFill>
        <p:spPr>
          <a:xfrm>
            <a:off x="2063932" y="1645921"/>
            <a:ext cx="8403772" cy="4441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9"/>
          <p:cNvSpPr txBox="1">
            <a:spLocks noGrp="1"/>
          </p:cNvSpPr>
          <p:nvPr>
            <p:ph type="body" idx="1"/>
          </p:nvPr>
        </p:nvSpPr>
        <p:spPr>
          <a:xfrm>
            <a:off x="1837008" y="313511"/>
            <a:ext cx="10018713" cy="193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lang="es-ES"/>
              <a:t>Para acceder a un nivel superior, sobrepasar al menos 1m el punto de apoyo superior</a:t>
            </a:r>
            <a:endParaRPr/>
          </a:p>
        </p:txBody>
      </p:sp>
      <p:pic>
        <p:nvPicPr>
          <p:cNvPr id="534" name="Google Shape;534;p59"/>
          <p:cNvPicPr preferRelativeResize="0"/>
          <p:nvPr/>
        </p:nvPicPr>
        <p:blipFill rotWithShape="1">
          <a:blip r:embed="rId3">
            <a:alphaModFix/>
          </a:blip>
          <a:srcRect t="23861"/>
          <a:stretch/>
        </p:blipFill>
        <p:spPr>
          <a:xfrm>
            <a:off x="2112512" y="2103121"/>
            <a:ext cx="8912540" cy="392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178083" y="403861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CLASIFICACION</a:t>
            </a:r>
            <a:endParaRPr sz="4800" b="1"/>
          </a:p>
        </p:txBody>
      </p:sp>
      <p:sp>
        <p:nvSpPr>
          <p:cNvPr id="174" name="Google Shape;174;p6"/>
          <p:cNvSpPr txBox="1"/>
          <p:nvPr/>
        </p:nvSpPr>
        <p:spPr>
          <a:xfrm>
            <a:off x="2173287" y="1776549"/>
            <a:ext cx="10018713" cy="432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Char char="•"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Según el material: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De madera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De plástico reforzado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De aluminio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De acero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Char char="•"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Según diseño: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 o 2 hojas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 hojas con plataforma</a:t>
            </a:r>
            <a:endParaRPr/>
          </a:p>
        </p:txBody>
      </p:sp>
      <p:sp>
        <p:nvSpPr>
          <p:cNvPr id="175" name="Google Shape;175;p6"/>
          <p:cNvSpPr txBox="1"/>
          <p:nvPr/>
        </p:nvSpPr>
        <p:spPr>
          <a:xfrm>
            <a:off x="6827519" y="1567544"/>
            <a:ext cx="10018713" cy="432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Char char="•"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Según su movilidad: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Fijas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Portátiles</a:t>
            </a:r>
            <a:endParaRPr/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Char char="•"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Según mecanismo: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Extensibles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Manuales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Telescópicas mecánicas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0"/>
          <p:cNvSpPr txBox="1"/>
          <p:nvPr/>
        </p:nvSpPr>
        <p:spPr>
          <a:xfrm>
            <a:off x="1837008" y="313511"/>
            <a:ext cx="10018713" cy="193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No subir demasiado</a:t>
            </a:r>
            <a:endParaRPr/>
          </a:p>
        </p:txBody>
      </p:sp>
      <p:pic>
        <p:nvPicPr>
          <p:cNvPr id="540" name="Google Shape;540;p60"/>
          <p:cNvPicPr preferRelativeResize="0"/>
          <p:nvPr/>
        </p:nvPicPr>
        <p:blipFill rotWithShape="1">
          <a:blip r:embed="rId3">
            <a:alphaModFix/>
          </a:blip>
          <a:srcRect l="4716" t="29268" r="5021"/>
          <a:stretch/>
        </p:blipFill>
        <p:spPr>
          <a:xfrm>
            <a:off x="2312126" y="1698171"/>
            <a:ext cx="8691154" cy="4298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1"/>
          <p:cNvSpPr txBox="1">
            <a:spLocks noGrp="1"/>
          </p:cNvSpPr>
          <p:nvPr>
            <p:ph type="title"/>
          </p:nvPr>
        </p:nvSpPr>
        <p:spPr>
          <a:xfrm>
            <a:off x="1178083" y="403861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orbel"/>
              <a:buNone/>
            </a:pPr>
            <a:r>
              <a:rPr lang="es-ES" sz="4800" b="1">
                <a:solidFill>
                  <a:srgbClr val="FF0000"/>
                </a:solidFill>
              </a:rPr>
              <a:t>INCORRECTO</a:t>
            </a:r>
            <a:r>
              <a:rPr lang="es-ES" sz="4800" b="1"/>
              <a:t> USO DE LAS ESCALERAS </a:t>
            </a:r>
            <a:endParaRPr sz="4800" b="1"/>
          </a:p>
        </p:txBody>
      </p:sp>
      <p:pic>
        <p:nvPicPr>
          <p:cNvPr id="546" name="Google Shape;546;p61"/>
          <p:cNvPicPr preferRelativeResize="0"/>
          <p:nvPr/>
        </p:nvPicPr>
        <p:blipFill rotWithShape="1">
          <a:blip r:embed="rId3">
            <a:alphaModFix/>
          </a:blip>
          <a:srcRect l="1645" t="11089" r="2020" b="11897"/>
          <a:stretch/>
        </p:blipFill>
        <p:spPr>
          <a:xfrm>
            <a:off x="1737359" y="2512424"/>
            <a:ext cx="4358641" cy="361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61"/>
          <p:cNvPicPr preferRelativeResize="0"/>
          <p:nvPr/>
        </p:nvPicPr>
        <p:blipFill rotWithShape="1">
          <a:blip r:embed="rId4">
            <a:alphaModFix/>
          </a:blip>
          <a:srcRect t="12190" b="11428"/>
          <a:stretch/>
        </p:blipFill>
        <p:spPr>
          <a:xfrm>
            <a:off x="6782263" y="2512424"/>
            <a:ext cx="4737321" cy="3618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2537" y="975069"/>
            <a:ext cx="3704046" cy="490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5486" y="975069"/>
            <a:ext cx="3973977" cy="4907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1730" y="1320187"/>
            <a:ext cx="3042779" cy="455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9380" y="1320187"/>
            <a:ext cx="3280692" cy="455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3187" y="1320187"/>
            <a:ext cx="3623673" cy="455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7689" y="1136469"/>
            <a:ext cx="4068524" cy="4890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64"/>
          <p:cNvPicPr preferRelativeResize="0"/>
          <p:nvPr/>
        </p:nvPicPr>
        <p:blipFill rotWithShape="1">
          <a:blip r:embed="rId4">
            <a:alphaModFix/>
          </a:blip>
          <a:srcRect l="14674" r="12608"/>
          <a:stretch/>
        </p:blipFill>
        <p:spPr>
          <a:xfrm>
            <a:off x="0" y="1136469"/>
            <a:ext cx="3799203" cy="4895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64"/>
          <p:cNvPicPr preferRelativeResize="0"/>
          <p:nvPr/>
        </p:nvPicPr>
        <p:blipFill rotWithShape="1">
          <a:blip r:embed="rId5">
            <a:alphaModFix/>
          </a:blip>
          <a:srcRect l="6332" r="30866"/>
          <a:stretch/>
        </p:blipFill>
        <p:spPr>
          <a:xfrm>
            <a:off x="8224699" y="1136469"/>
            <a:ext cx="3977688" cy="4895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1930" y="1149020"/>
            <a:ext cx="3738029" cy="455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45498"/>
            <a:ext cx="3552275" cy="455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8160" y="1145499"/>
            <a:ext cx="4053840" cy="455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6"/>
          <p:cNvSpPr txBox="1">
            <a:spLocks noGrp="1"/>
          </p:cNvSpPr>
          <p:nvPr>
            <p:ph type="title"/>
          </p:nvPr>
        </p:nvSpPr>
        <p:spPr>
          <a:xfrm>
            <a:off x="1178083" y="403861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es-ES" sz="4800" b="1"/>
              <a:t>¡GRACIAS!</a:t>
            </a:r>
            <a:endParaRPr sz="4800" b="1"/>
          </a:p>
        </p:txBody>
      </p:sp>
      <p:pic>
        <p:nvPicPr>
          <p:cNvPr id="580" name="Google Shape;580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5489" y="2273300"/>
            <a:ext cx="58039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7"/>
          <p:cNvPicPr preferRelativeResize="0"/>
          <p:nvPr/>
        </p:nvPicPr>
        <p:blipFill rotWithShape="1">
          <a:blip r:embed="rId3">
            <a:alphaModFix/>
          </a:blip>
          <a:srcRect l="22003" r="23986"/>
          <a:stretch/>
        </p:blipFill>
        <p:spPr>
          <a:xfrm>
            <a:off x="2058247" y="2040459"/>
            <a:ext cx="2063932" cy="382129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 txBox="1"/>
          <p:nvPr/>
        </p:nvSpPr>
        <p:spPr>
          <a:xfrm>
            <a:off x="2278718" y="326573"/>
            <a:ext cx="347957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MADERA</a:t>
            </a:r>
            <a:endParaRPr/>
          </a:p>
        </p:txBody>
      </p:sp>
      <p:sp>
        <p:nvSpPr>
          <p:cNvPr id="182" name="Google Shape;182;p7"/>
          <p:cNvSpPr txBox="1"/>
          <p:nvPr/>
        </p:nvSpPr>
        <p:spPr>
          <a:xfrm>
            <a:off x="4853602" y="326573"/>
            <a:ext cx="347957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PLASTICO</a:t>
            </a:r>
            <a:endParaRPr/>
          </a:p>
        </p:txBody>
      </p:sp>
      <p:sp>
        <p:nvSpPr>
          <p:cNvPr id="183" name="Google Shape;183;p7"/>
          <p:cNvSpPr txBox="1"/>
          <p:nvPr/>
        </p:nvSpPr>
        <p:spPr>
          <a:xfrm>
            <a:off x="7592911" y="326573"/>
            <a:ext cx="347957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ACERO</a:t>
            </a:r>
            <a:endParaRPr/>
          </a:p>
        </p:txBody>
      </p:sp>
      <p:sp>
        <p:nvSpPr>
          <p:cNvPr id="184" name="Google Shape;184;p7"/>
          <p:cNvSpPr txBox="1"/>
          <p:nvPr/>
        </p:nvSpPr>
        <p:spPr>
          <a:xfrm>
            <a:off x="9757453" y="326573"/>
            <a:ext cx="347957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ALUMINIO</a:t>
            </a:r>
            <a:endParaRPr/>
          </a:p>
        </p:txBody>
      </p:sp>
      <p:pic>
        <p:nvPicPr>
          <p:cNvPr id="185" name="Google Shape;185;p7"/>
          <p:cNvPicPr preferRelativeResize="0"/>
          <p:nvPr/>
        </p:nvPicPr>
        <p:blipFill rotWithShape="1">
          <a:blip r:embed="rId4">
            <a:alphaModFix/>
          </a:blip>
          <a:srcRect l="16148" r="18313"/>
          <a:stretch/>
        </p:blipFill>
        <p:spPr>
          <a:xfrm>
            <a:off x="4637448" y="2040459"/>
            <a:ext cx="2013719" cy="382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6436" y="2040459"/>
            <a:ext cx="2013719" cy="382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7"/>
          <p:cNvPicPr preferRelativeResize="0"/>
          <p:nvPr/>
        </p:nvPicPr>
        <p:blipFill rotWithShape="1">
          <a:blip r:embed="rId6">
            <a:alphaModFix/>
          </a:blip>
          <a:srcRect l="7351" r="15151"/>
          <a:stretch/>
        </p:blipFill>
        <p:spPr>
          <a:xfrm>
            <a:off x="9507407" y="2040459"/>
            <a:ext cx="2256427" cy="3821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/>
          <p:nvPr/>
        </p:nvSpPr>
        <p:spPr>
          <a:xfrm>
            <a:off x="2764470" y="326573"/>
            <a:ext cx="897903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 HOJA                             2 HOJAS                    2 HOJAS c/PLATAFORMA</a:t>
            </a:r>
            <a:endParaRPr/>
          </a:p>
        </p:txBody>
      </p:sp>
      <p:pic>
        <p:nvPicPr>
          <p:cNvPr id="193" name="Google Shape;19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8197" y="1868184"/>
            <a:ext cx="1823357" cy="414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8161" y="1868183"/>
            <a:ext cx="2198192" cy="4143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8"/>
          <p:cNvPicPr preferRelativeResize="0"/>
          <p:nvPr/>
        </p:nvPicPr>
        <p:blipFill rotWithShape="1">
          <a:blip r:embed="rId5">
            <a:alphaModFix/>
          </a:blip>
          <a:srcRect l="15988" r="14788"/>
          <a:stretch/>
        </p:blipFill>
        <p:spPr>
          <a:xfrm>
            <a:off x="8309484" y="1868182"/>
            <a:ext cx="2868637" cy="414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/>
          <p:nvPr/>
        </p:nvSpPr>
        <p:spPr>
          <a:xfrm>
            <a:off x="5638299" y="0"/>
            <a:ext cx="897903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480"/>
              <a:buFont typeface="Arial"/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FIJA</a:t>
            </a:r>
            <a:endParaRPr/>
          </a:p>
        </p:txBody>
      </p:sp>
      <p:pic>
        <p:nvPicPr>
          <p:cNvPr id="201" name="Google Shape;20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6190" y="1448615"/>
            <a:ext cx="3460675" cy="4614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 rotWithShape="1">
          <a:blip r:embed="rId4">
            <a:alphaModFix/>
          </a:blip>
          <a:srcRect l="14785" r="11827"/>
          <a:stretch/>
        </p:blipFill>
        <p:spPr>
          <a:xfrm>
            <a:off x="-1" y="1448616"/>
            <a:ext cx="3696789" cy="4614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50776" y="1448615"/>
            <a:ext cx="4341223" cy="4614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llax">
  <a:themeElements>
    <a:clrScheme name="Azul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1640</Words>
  <Application>Microsoft Office PowerPoint</Application>
  <PresentationFormat>Panorámica</PresentationFormat>
  <Paragraphs>333</Paragraphs>
  <Slides>66</Slides>
  <Notes>66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66</vt:i4>
      </vt:variant>
    </vt:vector>
  </HeadingPairs>
  <TitlesOfParts>
    <vt:vector size="69" baseType="lpstr">
      <vt:lpstr>Corbel</vt:lpstr>
      <vt:lpstr>Arial</vt:lpstr>
      <vt:lpstr>Parallax</vt:lpstr>
      <vt:lpstr>HIGIENE Y SEGURIDAD ESCALERAS</vt:lpstr>
      <vt:lpstr>Presentación de PowerPoint</vt:lpstr>
      <vt:lpstr>DEFINICIÓN</vt:lpstr>
      <vt:lpstr>OBJETIVOS</vt:lpstr>
      <vt:lpstr>NORMATIVA</vt:lpstr>
      <vt:lpstr>CLASIFICACION</vt:lpstr>
      <vt:lpstr>Presentación de PowerPoint</vt:lpstr>
      <vt:lpstr>Presentación de PowerPoint</vt:lpstr>
      <vt:lpstr>Presentación de PowerPoint</vt:lpstr>
      <vt:lpstr>Presentación de PowerPoint</vt:lpstr>
      <vt:lpstr>VENTAJAS Y DESVENTAJAS SEGÚN MATERIAL</vt:lpstr>
      <vt:lpstr>Presentación de PowerPoint</vt:lpstr>
      <vt:lpstr>Presentación de PowerPoint</vt:lpstr>
      <vt:lpstr>Presentación de PowerPoint</vt:lpstr>
      <vt:lpstr>ESCALERAS Y SUS PROTECCIONES</vt:lpstr>
      <vt:lpstr>ESCALERAS DE MANO</vt:lpstr>
      <vt:lpstr>ESCALERAS DE DOS HOJAS</vt:lpstr>
      <vt:lpstr>ESCALERAS EXTENSIBLES</vt:lpstr>
      <vt:lpstr>ESCALERAS FIJAS VERTICALES</vt:lpstr>
      <vt:lpstr>ESCALERAS ESTRUCTURALES TEMPORARIAS</vt:lpstr>
      <vt:lpstr>ESCALERAS TELESCOPICAS MECANICAS</vt:lpstr>
      <vt:lpstr>ESCALERAS AUTOMATIZADAS Plataformas elevadoras</vt:lpstr>
      <vt:lpstr>PLATAFORMAS ELEVADORAS Riesgos</vt:lpstr>
      <vt:lpstr>PLATAFORMAS ELEVADORAS Medidas Preventivas</vt:lpstr>
      <vt:lpstr>PLATAFORMAS ELEVADORAS Acceso</vt:lpstr>
      <vt:lpstr>Estabilización de la escalera  Sistemas de sujeción y apoyo</vt:lpstr>
      <vt:lpstr>Fricción o zapatas</vt:lpstr>
      <vt:lpstr>Hinca</vt:lpstr>
      <vt:lpstr>Ganchos</vt:lpstr>
      <vt:lpstr>Especiales</vt:lpstr>
      <vt:lpstr>Inmovilización de la parte superior de la escalera</vt:lpstr>
      <vt:lpstr>Utilización de escaleras</vt:lpstr>
      <vt:lpstr>Utilización de escaleras</vt:lpstr>
      <vt:lpstr>Trabajo sobre una escalera</vt:lpstr>
      <vt:lpstr>Riesgos</vt:lpstr>
      <vt:lpstr>Atrapamientos</vt:lpstr>
      <vt:lpstr>Transporte de escaleras</vt:lpstr>
      <vt:lpstr>Almacenamiento</vt:lpstr>
      <vt:lpstr>Inspección y conservación</vt:lpstr>
      <vt:lpstr>Conservación</vt:lpstr>
      <vt:lpstr>Mantenimiento de las escaleras</vt:lpstr>
      <vt:lpstr>DISPOSITIVOS DE SEGURIDAD ANTICAIDAS</vt:lpstr>
      <vt:lpstr>Arnés anticaídas</vt:lpstr>
      <vt:lpstr>Arnés anticaídas Características</vt:lpstr>
      <vt:lpstr>Tipologías de arneses</vt:lpstr>
      <vt:lpstr>Presentación de PowerPoint</vt:lpstr>
      <vt:lpstr>Presentación de PowerPoint</vt:lpstr>
      <vt:lpstr>Presentación de PowerPoint</vt:lpstr>
      <vt:lpstr>Presentación de PowerPoint</vt:lpstr>
      <vt:lpstr>Otras protecciones</vt:lpstr>
      <vt:lpstr>CORRECTO USO DE LAS ESCALERAS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INCORRECTO USO DE LAS ESCALERAS </vt:lpstr>
      <vt:lpstr>Presentación de PowerPoint</vt:lpstr>
      <vt:lpstr>Presentación de PowerPoint</vt:lpstr>
      <vt:lpstr>Presentación de PowerPoint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HIGIENE Y SEGURIDAD ESCALERAS</dc:title>
  <dc:creator>Usuario de Windows</dc:creator>
  <cp:lastModifiedBy>Usuario de Windows</cp:lastModifiedBy>
  <cp:revision>3</cp:revision>
  <dcterms:created xsi:type="dcterms:W3CDTF">2020-09-02T11:22:11Z</dcterms:created>
  <dcterms:modified xsi:type="dcterms:W3CDTF">2020-09-07T13:31:22Z</dcterms:modified>
</cp:coreProperties>
</file>