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356" r:id="rId2"/>
    <p:sldId id="359" r:id="rId3"/>
    <p:sldId id="357" r:id="rId4"/>
    <p:sldId id="358" r:id="rId5"/>
    <p:sldId id="257" r:id="rId6"/>
    <p:sldId id="351" r:id="rId7"/>
    <p:sldId id="360" r:id="rId8"/>
    <p:sldId id="361" r:id="rId9"/>
    <p:sldId id="363" r:id="rId10"/>
    <p:sldId id="364" r:id="rId11"/>
    <p:sldId id="367" r:id="rId12"/>
    <p:sldId id="368" r:id="rId13"/>
    <p:sldId id="377" r:id="rId14"/>
    <p:sldId id="369" r:id="rId15"/>
    <p:sldId id="376" r:id="rId16"/>
    <p:sldId id="370" r:id="rId17"/>
    <p:sldId id="371" r:id="rId18"/>
    <p:sldId id="378" r:id="rId19"/>
    <p:sldId id="380" r:id="rId20"/>
    <p:sldId id="372" r:id="rId21"/>
    <p:sldId id="373" r:id="rId22"/>
    <p:sldId id="374" r:id="rId23"/>
    <p:sldId id="375" r:id="rId24"/>
    <p:sldId id="381" r:id="rId25"/>
    <p:sldId id="383" r:id="rId26"/>
    <p:sldId id="384" r:id="rId27"/>
    <p:sldId id="393" r:id="rId28"/>
    <p:sldId id="385" r:id="rId29"/>
    <p:sldId id="386" r:id="rId30"/>
    <p:sldId id="391" r:id="rId31"/>
    <p:sldId id="389" r:id="rId32"/>
    <p:sldId id="387" r:id="rId33"/>
    <p:sldId id="390" r:id="rId34"/>
    <p:sldId id="388" r:id="rId35"/>
    <p:sldId id="394" r:id="rId36"/>
    <p:sldId id="395" r:id="rId37"/>
    <p:sldId id="396" r:id="rId38"/>
    <p:sldId id="397" r:id="rId39"/>
    <p:sldId id="398" r:id="rId40"/>
    <p:sldId id="399" r:id="rId41"/>
    <p:sldId id="400" r:id="rId42"/>
    <p:sldId id="401" r:id="rId43"/>
    <p:sldId id="402" r:id="rId4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4" autoAdjust="0"/>
    <p:restoredTop sz="94660"/>
  </p:normalViewPr>
  <p:slideViewPr>
    <p:cSldViewPr>
      <p:cViewPr varScale="1">
        <p:scale>
          <a:sx n="84" d="100"/>
          <a:sy n="84" d="100"/>
        </p:scale>
        <p:origin x="163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6D01-8C38-425D-A8EB-DA90CCB8ACAA}" type="datetimeFigureOut">
              <a:rPr lang="es-AR" smtClean="0"/>
              <a:t>23/09/2020</a:t>
            </a:fld>
            <a:endParaRPr lang="es-AR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BC14E-84DD-4F64-9EB8-C7BC5169F425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7235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043E-B0EA-45C4-8A66-E45030650512}" type="datetimeFigureOut">
              <a:rPr lang="es-AR" smtClean="0"/>
              <a:pPr/>
              <a:t>23/09/2020</a:t>
            </a:fld>
            <a:endParaRPr lang="es-AR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78D-CF8C-4799-BF88-FD185B3DD678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043E-B0EA-45C4-8A66-E45030650512}" type="datetimeFigureOut">
              <a:rPr lang="es-AR" smtClean="0"/>
              <a:pPr/>
              <a:t>23/09/2020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78D-CF8C-4799-BF88-FD185B3DD678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043E-B0EA-45C4-8A66-E45030650512}" type="datetimeFigureOut">
              <a:rPr lang="es-AR" smtClean="0"/>
              <a:pPr/>
              <a:t>23/09/2020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78D-CF8C-4799-BF88-FD185B3DD678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043E-B0EA-45C4-8A66-E45030650512}" type="datetimeFigureOut">
              <a:rPr lang="es-AR" smtClean="0"/>
              <a:pPr/>
              <a:t>23/09/2020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78D-CF8C-4799-BF88-FD185B3DD678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043E-B0EA-45C4-8A66-E45030650512}" type="datetimeFigureOut">
              <a:rPr lang="es-AR" smtClean="0"/>
              <a:pPr/>
              <a:t>23/09/2020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78D-CF8C-4799-BF88-FD185B3DD678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043E-B0EA-45C4-8A66-E45030650512}" type="datetimeFigureOut">
              <a:rPr lang="es-AR" smtClean="0"/>
              <a:pPr/>
              <a:t>23/09/2020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78D-CF8C-4799-BF88-FD185B3DD678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043E-B0EA-45C4-8A66-E45030650512}" type="datetimeFigureOut">
              <a:rPr lang="es-AR" smtClean="0"/>
              <a:pPr/>
              <a:t>23/09/2020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78D-CF8C-4799-BF88-FD185B3DD678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043E-B0EA-45C4-8A66-E45030650512}" type="datetimeFigureOut">
              <a:rPr lang="es-AR" smtClean="0"/>
              <a:pPr/>
              <a:t>23/09/2020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78D-CF8C-4799-BF88-FD185B3DD678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043E-B0EA-45C4-8A66-E45030650512}" type="datetimeFigureOut">
              <a:rPr lang="es-AR" smtClean="0"/>
              <a:pPr/>
              <a:t>23/09/2020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78D-CF8C-4799-BF88-FD185B3DD678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043E-B0EA-45C4-8A66-E45030650512}" type="datetimeFigureOut">
              <a:rPr lang="es-AR" smtClean="0"/>
              <a:pPr/>
              <a:t>23/09/2020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978D-CF8C-4799-BF88-FD185B3DD678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043E-B0EA-45C4-8A66-E45030650512}" type="datetimeFigureOut">
              <a:rPr lang="es-AR" smtClean="0"/>
              <a:pPr/>
              <a:t>23/09/2020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BA978D-CF8C-4799-BF88-FD185B3DD678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6A043E-B0EA-45C4-8A66-E45030650512}" type="datetimeFigureOut">
              <a:rPr lang="es-AR" smtClean="0"/>
              <a:pPr/>
              <a:t>23/09/2020</a:t>
            </a:fld>
            <a:endParaRPr lang="es-AR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BA978D-CF8C-4799-BF88-FD185B3DD678}" type="slidenum">
              <a:rPr lang="es-AR" smtClean="0"/>
              <a:pPr/>
              <a:t>‹Nº›</a:t>
            </a:fld>
            <a:endParaRPr lang="es-AR" dirty="0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55776" y="5793717"/>
            <a:ext cx="5328592" cy="873071"/>
          </a:xfr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AR" sz="2300" b="1" noProof="1" smtClean="0"/>
              <a:t>Universidad Nacional de Córdoba</a:t>
            </a:r>
          </a:p>
          <a:p>
            <a:pPr>
              <a:spcAft>
                <a:spcPts val="0"/>
              </a:spcAft>
            </a:pPr>
            <a:r>
              <a:rPr lang="es-AR" sz="1600" b="1" noProof="1" smtClean="0"/>
              <a:t>Facultad de Ciencias Exactas, Físicas y Naturales</a:t>
            </a:r>
          </a:p>
          <a:p>
            <a:pPr>
              <a:spcAft>
                <a:spcPts val="0"/>
              </a:spcAft>
            </a:pPr>
            <a:r>
              <a:rPr lang="es-AR" sz="1600" b="1" noProof="1" smtClean="0"/>
              <a:t>Secretaría de Extensión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1470638" y="5661248"/>
            <a:ext cx="545414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6670716" y="4285462"/>
            <a:ext cx="2428892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34708"/>
            <a:ext cx="725954" cy="84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53746" y="260648"/>
            <a:ext cx="682647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es-AR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es-A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COOPERATIVA lNTEGRAL REGIONAL DE PROVISIÓN DE SERVICIOS PÚBLICOS, VIVIENDA Y CONSUMO LIMITADA</a:t>
            </a:r>
            <a:endParaRPr lang="es-AR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es-ES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470638" y="2780928"/>
            <a:ext cx="6192687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A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Curso de Capacitación para Personal y </a:t>
            </a:r>
          </a:p>
          <a:p>
            <a:pPr algn="ctr" eaLnBrk="1" hangingPunct="1">
              <a:defRPr/>
            </a:pPr>
            <a:r>
              <a:rPr lang="es-A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Matriculados</a:t>
            </a:r>
          </a:p>
          <a:p>
            <a:pPr algn="ctr" eaLnBrk="1" hangingPunct="1">
              <a:defRPr/>
            </a:pPr>
            <a:r>
              <a:rPr lang="es-A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Tema:  Agua Potable y Conexiones de Cloaca</a:t>
            </a:r>
          </a:p>
          <a:p>
            <a:pPr eaLnBrk="1" hangingPunct="1">
              <a:defRPr/>
            </a:pPr>
            <a:r>
              <a:rPr lang="es-A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s-AR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Disertantes:</a:t>
            </a:r>
          </a:p>
          <a:p>
            <a:pPr eaLnBrk="1" hangingPunct="1">
              <a:defRPr/>
            </a:pPr>
            <a:r>
              <a:rPr lang="es-AR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Prof. Ing. Héctor  R. Araujo</a:t>
            </a:r>
          </a:p>
          <a:p>
            <a:pPr eaLnBrk="1" hangingPunct="1">
              <a:defRPr/>
            </a:pPr>
            <a:r>
              <a:rPr lang="es-AR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Prof. Ing. Rodolfo Giordana</a:t>
            </a:r>
          </a:p>
          <a:p>
            <a:pPr algn="ctr" eaLnBrk="1" hangingPunct="1">
              <a:defRPr/>
            </a:pPr>
            <a:endParaRPr lang="es-E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- 2020 -</a:t>
            </a:r>
            <a:endParaRPr lang="es-ES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cxnSp>
        <p:nvCxnSpPr>
          <p:cNvPr id="14" name="4 Conector recto"/>
          <p:cNvCxnSpPr/>
          <p:nvPr/>
        </p:nvCxnSpPr>
        <p:spPr>
          <a:xfrm>
            <a:off x="1955046" y="1988840"/>
            <a:ext cx="592932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01" y="5808816"/>
            <a:ext cx="12271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78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648" y="116632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 </a:t>
            </a:r>
            <a:r>
              <a:rPr lang="es-AR" dirty="0"/>
              <a:t>– POTABILIZACIÓN</a:t>
            </a:r>
          </a:p>
          <a:p>
            <a:pPr algn="ctr"/>
            <a:r>
              <a:rPr lang="es-ES" altLang="es-AR" dirty="0"/>
              <a:t>Generalidades sobre Plantas de Tratamiento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" y="2780929"/>
            <a:ext cx="21957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SzPct val="80000"/>
              <a:defRPr/>
            </a:pPr>
            <a:r>
              <a:rPr lang="es-ES" altLang="es-A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COAGULANTES</a:t>
            </a:r>
          </a:p>
        </p:txBody>
      </p:sp>
      <p:sp>
        <p:nvSpPr>
          <p:cNvPr id="8" name="AutoShape 28"/>
          <p:cNvSpPr>
            <a:spLocks/>
          </p:cNvSpPr>
          <p:nvPr/>
        </p:nvSpPr>
        <p:spPr bwMode="auto">
          <a:xfrm>
            <a:off x="2123729" y="1556792"/>
            <a:ext cx="288031" cy="2880271"/>
          </a:xfrm>
          <a:prstGeom prst="leftBrace">
            <a:avLst>
              <a:gd name="adj1" fmla="val 7190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  <a:defRPr/>
            </a:pP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411760" y="1484785"/>
            <a:ext cx="259228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SzPct val="80000"/>
              <a:defRPr/>
            </a:pPr>
            <a:r>
              <a:rPr lang="es-ES" altLang="es-A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POLIELECTROLITICOS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s-ES" altLang="es-A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SzPct val="80000"/>
              <a:defRPr/>
            </a:pPr>
            <a:endParaRPr lang="es-ES" altLang="es-A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SzPct val="80000"/>
              <a:defRPr/>
            </a:pPr>
            <a:endParaRPr lang="es-ES" altLang="es-A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SzPct val="80000"/>
              <a:defRPr/>
            </a:pPr>
            <a:r>
              <a:rPr lang="es-ES" altLang="es-A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METALICOS</a:t>
            </a:r>
          </a:p>
        </p:txBody>
      </p:sp>
      <p:sp>
        <p:nvSpPr>
          <p:cNvPr id="10" name="AutoShape 29"/>
          <p:cNvSpPr>
            <a:spLocks/>
          </p:cNvSpPr>
          <p:nvPr/>
        </p:nvSpPr>
        <p:spPr bwMode="auto">
          <a:xfrm>
            <a:off x="4932041" y="1052735"/>
            <a:ext cx="144016" cy="1439639"/>
          </a:xfrm>
          <a:prstGeom prst="leftBrace">
            <a:avLst>
              <a:gd name="adj1" fmla="val 3845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  <a:defRPr/>
            </a:pP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508104" y="876547"/>
            <a:ext cx="163792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SzPct val="80000"/>
              <a:defRPr/>
            </a:pPr>
            <a:r>
              <a:rPr lang="es-ES" altLang="es-A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ANIONICOS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SzPct val="80000"/>
              <a:defRPr/>
            </a:pPr>
            <a:endParaRPr lang="es-ES" altLang="es-A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SzPct val="80000"/>
              <a:defRPr/>
            </a:pPr>
            <a:r>
              <a:rPr lang="es-ES" altLang="es-A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CATIONICOS</a:t>
            </a:r>
          </a:p>
        </p:txBody>
      </p:sp>
      <p:sp>
        <p:nvSpPr>
          <p:cNvPr id="12" name="AutoShape 30"/>
          <p:cNvSpPr>
            <a:spLocks/>
          </p:cNvSpPr>
          <p:nvPr/>
        </p:nvSpPr>
        <p:spPr bwMode="auto">
          <a:xfrm>
            <a:off x="4853793" y="2980919"/>
            <a:ext cx="150255" cy="1655762"/>
          </a:xfrm>
          <a:prstGeom prst="leftBrace">
            <a:avLst>
              <a:gd name="adj1" fmla="val 3845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  <a:defRPr/>
            </a:pP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292078" y="2924944"/>
            <a:ext cx="316835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SzPct val="80000"/>
              <a:defRPr/>
            </a:pPr>
            <a:r>
              <a:rPr lang="es-ES" altLang="es-A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SALES DE ALUMINIO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SzPct val="80000"/>
              <a:defRPr/>
            </a:pPr>
            <a:r>
              <a:rPr lang="es-ES" altLang="es-A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SALES DE HIERRO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SzPct val="80000"/>
              <a:defRPr/>
            </a:pPr>
            <a:r>
              <a:rPr lang="es-ES" altLang="es-A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COMPUESTOS VARIOS</a:t>
            </a:r>
          </a:p>
        </p:txBody>
      </p:sp>
      <p:pic>
        <p:nvPicPr>
          <p:cNvPr id="14" name="Picture 35" descr="jar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338" y="4930430"/>
            <a:ext cx="1584325" cy="147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5004048" y="5373215"/>
            <a:ext cx="367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Dosis Optima – Ensayo de jarras</a:t>
            </a:r>
            <a:endParaRPr lang="es-AR" dirty="0"/>
          </a:p>
        </p:txBody>
      </p:sp>
      <p:sp>
        <p:nvSpPr>
          <p:cNvPr id="19" name="Flecha derecha 18"/>
          <p:cNvSpPr/>
          <p:nvPr/>
        </p:nvSpPr>
        <p:spPr>
          <a:xfrm>
            <a:off x="4154820" y="5494558"/>
            <a:ext cx="576064" cy="265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0" name="Rectángulo 19"/>
          <p:cNvSpPr/>
          <p:nvPr/>
        </p:nvSpPr>
        <p:spPr>
          <a:xfrm flipH="1">
            <a:off x="5484268" y="548680"/>
            <a:ext cx="3768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AR" altLang="es-AR" sz="2400" b="1" dirty="0">
                <a:solidFill>
                  <a:schemeClr val="tx2"/>
                </a:solidFill>
              </a:rPr>
              <a:t>Sedimentación</a:t>
            </a:r>
            <a:endParaRPr lang="es-ES" altLang="es-AR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648" y="116632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 </a:t>
            </a:r>
            <a:r>
              <a:rPr lang="es-AR" dirty="0"/>
              <a:t>– POTABILIZACIÓN</a:t>
            </a:r>
          </a:p>
          <a:p>
            <a:pPr algn="ctr"/>
            <a:r>
              <a:rPr lang="es-ES" altLang="es-AR" dirty="0"/>
              <a:t>Generalidades sobre Plantas de Tratamiento</a:t>
            </a:r>
          </a:p>
        </p:txBody>
      </p:sp>
      <p:pic>
        <p:nvPicPr>
          <p:cNvPr id="5" name="Picture 16" descr="Imagen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111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sedim rect circ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1082675"/>
            <a:ext cx="4460875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sedimentad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2" y="2564904"/>
            <a:ext cx="43528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sedim cur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2" y="4765179"/>
            <a:ext cx="4352800" cy="209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 flipH="1">
            <a:off x="5484268" y="692696"/>
            <a:ext cx="3408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AR" altLang="es-AR" sz="2400" b="1" dirty="0">
                <a:solidFill>
                  <a:schemeClr val="tx2"/>
                </a:solidFill>
              </a:rPr>
              <a:t>Sedimentación</a:t>
            </a:r>
            <a:endParaRPr lang="es-ES" altLang="es-AR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648" y="116632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 </a:t>
            </a:r>
            <a:r>
              <a:rPr lang="es-AR" dirty="0"/>
              <a:t>– POTABILIZACIÓN</a:t>
            </a:r>
          </a:p>
          <a:p>
            <a:pPr algn="ctr"/>
            <a:r>
              <a:rPr lang="es-ES" altLang="es-AR" dirty="0"/>
              <a:t>Generalidades sobre Plantas de Tratamiento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5484268" y="692696"/>
            <a:ext cx="3408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AR" altLang="es-AR" sz="2400" b="1" dirty="0">
                <a:solidFill>
                  <a:schemeClr val="tx2"/>
                </a:solidFill>
              </a:rPr>
              <a:t>Sedimentación</a:t>
            </a:r>
            <a:endParaRPr lang="es-ES" altLang="es-AR" sz="2400" b="1" dirty="0">
              <a:solidFill>
                <a:schemeClr val="tx2"/>
              </a:solidFill>
            </a:endParaRPr>
          </a:p>
        </p:txBody>
      </p:sp>
      <p:pic>
        <p:nvPicPr>
          <p:cNvPr id="9" name="Picture 13" descr="Imagen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2028"/>
            <a:ext cx="4470400" cy="203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 flipH="1">
            <a:off x="3713774" y="3096192"/>
            <a:ext cx="3144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AR" altLang="es-AR" dirty="0"/>
              <a:t>Pulsante o de vacío</a:t>
            </a:r>
          </a:p>
        </p:txBody>
      </p:sp>
      <p:pic>
        <p:nvPicPr>
          <p:cNvPr id="10" name="Imagen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734481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2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648" y="116632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 </a:t>
            </a:r>
            <a:r>
              <a:rPr lang="es-AR" dirty="0"/>
              <a:t>– POTABILIZACIÓN</a:t>
            </a:r>
          </a:p>
          <a:p>
            <a:pPr algn="ctr"/>
            <a:r>
              <a:rPr lang="es-ES" altLang="es-AR" dirty="0"/>
              <a:t>Generalidades sobre Plantas de Tratamiento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5484268" y="692696"/>
            <a:ext cx="3408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AR" altLang="es-AR" sz="2400" b="1" dirty="0">
                <a:solidFill>
                  <a:schemeClr val="tx2"/>
                </a:solidFill>
              </a:rPr>
              <a:t>Sedimentación</a:t>
            </a:r>
            <a:endParaRPr lang="es-ES" altLang="es-AR" sz="2400" b="1" dirty="0">
              <a:solidFill>
                <a:schemeClr val="tx2"/>
              </a:solidFill>
            </a:endParaRPr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5358"/>
            <a:ext cx="7704856" cy="45399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1259632" y="1062028"/>
            <a:ext cx="5598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A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Sedimentador pulsante o de vacío. Foto: sedimentadores Planta Potabilizadora “Suquia”, Las Delicias, Córdoba – Aguas Cordobesas.</a:t>
            </a:r>
            <a:endParaRPr lang="es-A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9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648" y="116632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 </a:t>
            </a:r>
            <a:r>
              <a:rPr lang="es-AR" dirty="0"/>
              <a:t>– POTABILIZACIÓN</a:t>
            </a:r>
          </a:p>
          <a:p>
            <a:pPr algn="ctr"/>
            <a:r>
              <a:rPr lang="es-ES" altLang="es-AR" dirty="0"/>
              <a:t>Generalidades sobre Plantas de Tratamiento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5484268" y="692696"/>
            <a:ext cx="3408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AR" altLang="es-AR" sz="2400" b="1" dirty="0">
                <a:solidFill>
                  <a:schemeClr val="tx2"/>
                </a:solidFill>
              </a:rPr>
              <a:t>Sedimentación</a:t>
            </a:r>
            <a:endParaRPr lang="es-ES" altLang="es-AR" sz="2400" b="1" dirty="0">
              <a:solidFill>
                <a:schemeClr val="tx2"/>
              </a:solidFill>
            </a:endParaRPr>
          </a:p>
        </p:txBody>
      </p:sp>
      <p:pic>
        <p:nvPicPr>
          <p:cNvPr id="7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62028"/>
            <a:ext cx="5376764" cy="242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2" r="20354" b="20357"/>
          <a:stretch>
            <a:fillRect/>
          </a:stretch>
        </p:blipFill>
        <p:spPr bwMode="auto">
          <a:xfrm>
            <a:off x="4860031" y="1493838"/>
            <a:ext cx="3969643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3" t="7166" r="38966" b="18495"/>
          <a:stretch>
            <a:fillRect/>
          </a:stretch>
        </p:blipFill>
        <p:spPr bwMode="auto">
          <a:xfrm>
            <a:off x="5507038" y="3486150"/>
            <a:ext cx="325755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6"/>
          <a:stretch>
            <a:fillRect/>
          </a:stretch>
        </p:blipFill>
        <p:spPr bwMode="auto">
          <a:xfrm>
            <a:off x="0" y="3678152"/>
            <a:ext cx="5399087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5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648" y="116632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 </a:t>
            </a:r>
            <a:r>
              <a:rPr lang="es-AR" dirty="0"/>
              <a:t>– POTABILIZACIÓN</a:t>
            </a:r>
          </a:p>
          <a:p>
            <a:pPr algn="ctr"/>
            <a:r>
              <a:rPr lang="es-ES" altLang="es-AR" dirty="0"/>
              <a:t>Generalidades sobre Plantas de Tratamiento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5484268" y="692696"/>
            <a:ext cx="3408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AR" altLang="es-AR" sz="2400" b="1" dirty="0">
                <a:solidFill>
                  <a:schemeClr val="tx2"/>
                </a:solidFill>
              </a:rPr>
              <a:t>Sedimentación</a:t>
            </a:r>
            <a:endParaRPr lang="es-ES" altLang="es-AR" sz="2400" b="1" dirty="0">
              <a:solidFill>
                <a:schemeClr val="tx2"/>
              </a:solidFill>
            </a:endParaRPr>
          </a:p>
        </p:txBody>
      </p:sp>
      <p:pic>
        <p:nvPicPr>
          <p:cNvPr id="9" name="Picture 4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488832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3491880" y="1628800"/>
            <a:ext cx="231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Módulo de seditubos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5267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648" y="116632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</a:t>
            </a:r>
            <a:r>
              <a:rPr lang="es-AR" dirty="0" smtClean="0"/>
              <a:t>AGUA </a:t>
            </a:r>
            <a:r>
              <a:rPr lang="es-AR" dirty="0"/>
              <a:t>– POTABILIZACIÓN</a:t>
            </a:r>
          </a:p>
          <a:p>
            <a:pPr algn="ctr"/>
            <a:r>
              <a:rPr lang="es-ES" altLang="es-AR" dirty="0"/>
              <a:t>Generalidades sobre Plantas de Tratamiento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5484268" y="692696"/>
            <a:ext cx="3408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AR" altLang="es-AR" sz="2400" b="1" dirty="0" smtClean="0">
                <a:solidFill>
                  <a:schemeClr val="tx2"/>
                </a:solidFill>
              </a:rPr>
              <a:t>Filtración</a:t>
            </a:r>
            <a:endParaRPr lang="es-ES" altLang="es-AR" sz="2400" b="1" dirty="0">
              <a:solidFill>
                <a:schemeClr val="tx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1062028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altLang="es-AR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rPr>
              <a:t>El objetivo básico es eliminar del agua las partículas en suspensión y microorganismos, que no han quedado retenidos en los procesos de coagulación y sedimentación</a:t>
            </a:r>
            <a:endParaRPr lang="es-ES" altLang="es-AR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anose="020B0602030504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7504" y="2662637"/>
            <a:ext cx="396044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s-ES" altLang="es-AR" sz="1400" dirty="0"/>
              <a:t>FACTORES QUE INFLUYEN: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lphaLcParenR"/>
              <a:defRPr/>
            </a:pPr>
            <a:r>
              <a:rPr lang="es-ES" altLang="es-AR" dirty="0"/>
              <a:t>Tipo de medio filtrante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lphaLcParenR"/>
              <a:defRPr/>
            </a:pPr>
            <a:r>
              <a:rPr lang="es-ES" altLang="es-AR" dirty="0"/>
              <a:t>Velocidad de filtración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lphaLcParenR"/>
              <a:defRPr/>
            </a:pPr>
            <a:r>
              <a:rPr lang="es-ES" altLang="es-AR" dirty="0"/>
              <a:t>Tipo de suspensión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lphaLcParenR"/>
              <a:defRPr/>
            </a:pPr>
            <a:r>
              <a:rPr lang="es-ES" altLang="es-AR" dirty="0"/>
              <a:t>Influencia de la temperatura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lphaLcParenR"/>
              <a:defRPr/>
            </a:pPr>
            <a:r>
              <a:rPr lang="es-ES" altLang="es-AR" dirty="0"/>
              <a:t>Dureza del floc</a:t>
            </a:r>
          </a:p>
        </p:txBody>
      </p:sp>
      <p:pic>
        <p:nvPicPr>
          <p:cNvPr id="10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5040559" cy="3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2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648" y="116632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 </a:t>
            </a:r>
            <a:r>
              <a:rPr lang="es-AR" dirty="0"/>
              <a:t>– POTABILIZACIÓN</a:t>
            </a:r>
          </a:p>
          <a:p>
            <a:pPr algn="ctr"/>
            <a:r>
              <a:rPr lang="es-ES" altLang="es-AR" dirty="0"/>
              <a:t>Generalidades sobre Plantas de Tratamiento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5484268" y="692696"/>
            <a:ext cx="3408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AR" altLang="es-AR" sz="2400" b="1" dirty="0" smtClean="0">
                <a:solidFill>
                  <a:schemeClr val="tx2"/>
                </a:solidFill>
              </a:rPr>
              <a:t>Filtración</a:t>
            </a:r>
            <a:endParaRPr lang="es-ES" altLang="es-AR" sz="2400" b="1" dirty="0">
              <a:solidFill>
                <a:schemeClr val="tx2"/>
              </a:solidFill>
            </a:endParaRPr>
          </a:p>
        </p:txBody>
      </p:sp>
      <p:pic>
        <p:nvPicPr>
          <p:cNvPr id="7" name="Picture 3" descr="D:\BRESCIANO\Mis documentos\FRANCO\img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4" b="15303"/>
          <a:stretch>
            <a:fillRect/>
          </a:stretch>
        </p:blipFill>
        <p:spPr bwMode="auto">
          <a:xfrm>
            <a:off x="14880" y="758010"/>
            <a:ext cx="4701136" cy="357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filtro rapido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591" y="1484784"/>
            <a:ext cx="367188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4" y="4426903"/>
            <a:ext cx="6378619" cy="231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70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648" y="116632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 </a:t>
            </a:r>
            <a:r>
              <a:rPr lang="es-AR" dirty="0"/>
              <a:t>– POTABILIZACIÓN</a:t>
            </a:r>
          </a:p>
          <a:p>
            <a:pPr algn="ctr"/>
            <a:r>
              <a:rPr lang="es-ES" altLang="es-AR" dirty="0"/>
              <a:t>Generalidades sobre Plantas de Tratamiento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5484268" y="692696"/>
            <a:ext cx="3408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AR" altLang="es-AR" sz="2400" b="1" dirty="0" smtClean="0">
                <a:solidFill>
                  <a:schemeClr val="tx2"/>
                </a:solidFill>
              </a:rPr>
              <a:t>Filtración</a:t>
            </a:r>
            <a:endParaRPr lang="es-ES" altLang="es-AR" sz="2400" b="1" dirty="0">
              <a:solidFill>
                <a:schemeClr val="tx2"/>
              </a:solidFill>
            </a:endParaRPr>
          </a:p>
        </p:txBody>
      </p:sp>
      <p:pic>
        <p:nvPicPr>
          <p:cNvPr id="10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878363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547664" y="1556792"/>
            <a:ext cx="417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Filtro Rápido a gravedad – Lavado Mixto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592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648" y="116632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 </a:t>
            </a:r>
            <a:r>
              <a:rPr lang="es-AR" dirty="0"/>
              <a:t>– POTABILIZACIÓN</a:t>
            </a:r>
          </a:p>
          <a:p>
            <a:pPr algn="ctr"/>
            <a:r>
              <a:rPr lang="es-ES" altLang="es-AR" dirty="0"/>
              <a:t>Generalidades sobre Plantas de Tratamiento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5484268" y="692696"/>
            <a:ext cx="3408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AR" altLang="es-AR" sz="2400" b="1" dirty="0" smtClean="0">
                <a:solidFill>
                  <a:schemeClr val="tx2"/>
                </a:solidFill>
              </a:rPr>
              <a:t>Filtración</a:t>
            </a:r>
            <a:endParaRPr lang="es-ES" altLang="es-AR" sz="2400" b="1" dirty="0">
              <a:solidFill>
                <a:schemeClr val="tx2"/>
              </a:solidFill>
            </a:endParaRP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80233"/>
            <a:ext cx="6264696" cy="531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83568" y="981168"/>
            <a:ext cx="157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Bajo Filtro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300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55776" y="5793717"/>
            <a:ext cx="5328592" cy="873071"/>
          </a:xfr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AR" sz="2300" b="1" noProof="1" smtClean="0"/>
              <a:t>Universidad Nacional de Córdoba</a:t>
            </a:r>
          </a:p>
          <a:p>
            <a:pPr>
              <a:spcAft>
                <a:spcPts val="0"/>
              </a:spcAft>
            </a:pPr>
            <a:r>
              <a:rPr lang="es-AR" sz="1600" b="1" noProof="1" smtClean="0"/>
              <a:t>Facultad de Ciencias Exactas, Físicas y Naturales</a:t>
            </a:r>
          </a:p>
          <a:p>
            <a:pPr>
              <a:spcAft>
                <a:spcPts val="0"/>
              </a:spcAft>
            </a:pPr>
            <a:r>
              <a:rPr lang="es-AR" sz="1600" b="1" noProof="1" smtClean="0"/>
              <a:t>Secretaría de Extensión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1470638" y="5661248"/>
            <a:ext cx="545414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6670716" y="4285462"/>
            <a:ext cx="2428892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34708"/>
            <a:ext cx="725954" cy="84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53746" y="260648"/>
            <a:ext cx="682647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es-AR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es-A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COOPERATIVA lNTEGRAL REGIONAL DE PROVISIÓN DE SERVICIOS PÚBLICOS, VIVIENDA Y CONSUMO LIMITADA</a:t>
            </a:r>
            <a:endParaRPr lang="es-AR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es-ES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470638" y="2780928"/>
            <a:ext cx="619268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A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Curso de Capacitación para Personal y </a:t>
            </a:r>
          </a:p>
          <a:p>
            <a:pPr algn="ctr" eaLnBrk="1" hangingPunct="1">
              <a:defRPr/>
            </a:pPr>
            <a:r>
              <a:rPr lang="es-A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Matriculados</a:t>
            </a:r>
          </a:p>
          <a:p>
            <a:pPr algn="ctr" eaLnBrk="1" hangingPunct="1">
              <a:defRPr/>
            </a:pPr>
            <a:r>
              <a:rPr lang="es-A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Módulo:  Agua - Potabilización  </a:t>
            </a:r>
          </a:p>
          <a:p>
            <a:pPr eaLnBrk="1" hangingPunct="1">
              <a:defRPr/>
            </a:pPr>
            <a:r>
              <a:rPr lang="es-A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defRPr/>
            </a:pPr>
            <a:endParaRPr lang="es-AR" b="1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r" eaLnBrk="1" hangingPunct="1">
              <a:defRPr/>
            </a:pPr>
            <a:r>
              <a:rPr lang="es-AR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Prof. Ing. Héctor  R. Araujo</a:t>
            </a:r>
          </a:p>
          <a:p>
            <a:pPr eaLnBrk="1" hangingPunct="1">
              <a:defRPr/>
            </a:pPr>
            <a:r>
              <a:rPr lang="es-AR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</a:t>
            </a:r>
            <a:endParaRPr lang="es-E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- 2020 -</a:t>
            </a:r>
            <a:endParaRPr lang="es-ES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cxnSp>
        <p:nvCxnSpPr>
          <p:cNvPr id="14" name="4 Conector recto"/>
          <p:cNvCxnSpPr/>
          <p:nvPr/>
        </p:nvCxnSpPr>
        <p:spPr>
          <a:xfrm>
            <a:off x="1955046" y="1988840"/>
            <a:ext cx="592932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01" y="5808816"/>
            <a:ext cx="12271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300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648" y="116632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</a:t>
            </a:r>
            <a:r>
              <a:rPr lang="es-AR" dirty="0" smtClean="0"/>
              <a:t>AGUA – </a:t>
            </a:r>
            <a:r>
              <a:rPr lang="es-AR" dirty="0"/>
              <a:t>POTABILIZACIÓN</a:t>
            </a:r>
          </a:p>
          <a:p>
            <a:pPr algn="ctr"/>
            <a:r>
              <a:rPr lang="es-ES" altLang="es-AR" dirty="0"/>
              <a:t>Generalidades sobre Plantas de Tratamiento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5484268" y="692696"/>
            <a:ext cx="3408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AR" altLang="es-AR" sz="2400" b="1" dirty="0" smtClean="0">
                <a:solidFill>
                  <a:schemeClr val="tx2"/>
                </a:solidFill>
              </a:rPr>
              <a:t>Filtración</a:t>
            </a:r>
            <a:endParaRPr lang="es-ES" altLang="es-AR" sz="2400" b="1" dirty="0">
              <a:solidFill>
                <a:schemeClr val="tx2"/>
              </a:solidFill>
            </a:endParaRPr>
          </a:p>
        </p:txBody>
      </p:sp>
      <p:pic>
        <p:nvPicPr>
          <p:cNvPr id="10" name="Picture 12" descr="filtro a pre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7127875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36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648" y="116632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– </a:t>
            </a:r>
            <a:r>
              <a:rPr lang="es-AR" dirty="0"/>
              <a:t>POTABILIZACIÓN</a:t>
            </a:r>
          </a:p>
          <a:p>
            <a:pPr algn="ctr"/>
            <a:r>
              <a:rPr lang="es-ES" altLang="es-AR" dirty="0"/>
              <a:t>Generalidades sobre Plantas de Tratamiento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5484268" y="692696"/>
            <a:ext cx="3408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AR" altLang="es-AR" sz="2400" b="1" dirty="0" smtClean="0">
                <a:solidFill>
                  <a:schemeClr val="tx2"/>
                </a:solidFill>
              </a:rPr>
              <a:t>Desinfección</a:t>
            </a:r>
            <a:endParaRPr lang="es-ES" altLang="es-AR" sz="2400" b="1" dirty="0">
              <a:solidFill>
                <a:schemeClr val="tx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908721"/>
            <a:ext cx="6606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AR" alt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CONCEPTO</a:t>
            </a:r>
            <a:r>
              <a:rPr lang="es-AR" alt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la desinfección es la  eliminación de las bacterias patógenas por las enfermedades de origen hídrico. Debiendo aclarar que la esterilización es la ausencia total de virus y bacterias, y la desinfección permite la subsistencia de bacterias banales.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-303670" y="2676691"/>
            <a:ext cx="4434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AR" dirty="0">
                <a:latin typeface="Tahoma" panose="020B0604030504040204" pitchFamily="34" charset="0"/>
              </a:rPr>
              <a:t>SISTEMAS DE DESINFECCION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3429000"/>
            <a:ext cx="3851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s-AR" altLang="es-AR" dirty="0"/>
              <a:t>CLORACION – Demanda de Cl </a:t>
            </a:r>
          </a:p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s-AR" altLang="es-AR" dirty="0"/>
              <a:t>EXCESO DE CAL</a:t>
            </a:r>
          </a:p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s-AR" altLang="es-AR" dirty="0"/>
              <a:t>OZONIZACION</a:t>
            </a:r>
          </a:p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s-AR" altLang="es-AR" dirty="0"/>
              <a:t>RAYOS ULTRAVIOLETA</a:t>
            </a:r>
          </a:p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s-AR" altLang="es-AR" dirty="0"/>
              <a:t>OLIGADINAMICA</a:t>
            </a:r>
          </a:p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s-AR" altLang="es-AR" dirty="0"/>
              <a:t>PERMANGANATO DE POTASIO</a:t>
            </a:r>
          </a:p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s-AR" altLang="es-AR" dirty="0"/>
              <a:t>ELECTRICIDAD</a:t>
            </a:r>
          </a:p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s-AR" altLang="es-AR" dirty="0"/>
              <a:t>CALOR</a:t>
            </a:r>
          </a:p>
        </p:txBody>
      </p:sp>
      <p:pic>
        <p:nvPicPr>
          <p:cNvPr id="7" name="Picture 14" descr="ScannedImage-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1" t="16113" r="7411" b="5988"/>
          <a:stretch>
            <a:fillRect/>
          </a:stretch>
        </p:blipFill>
        <p:spPr bwMode="auto">
          <a:xfrm>
            <a:off x="3891910" y="2654934"/>
            <a:ext cx="5252090" cy="4166517"/>
          </a:xfrm>
          <a:prstGeom prst="rect">
            <a:avLst/>
          </a:prstGeom>
          <a:noFill/>
          <a:ln w="57150" cmpd="thickThin">
            <a:solidFill>
              <a:schemeClr val="hlink"/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7872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648" y="116632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– </a:t>
            </a:r>
            <a:r>
              <a:rPr lang="es-AR" dirty="0"/>
              <a:t>POTABILIZACIÓN</a:t>
            </a:r>
          </a:p>
          <a:p>
            <a:pPr algn="ctr"/>
            <a:r>
              <a:rPr lang="es-ES" altLang="es-AR" dirty="0"/>
              <a:t>Generalidades sobre Plantas de Tratamiento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5484268" y="692696"/>
            <a:ext cx="3408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AR" altLang="es-AR" sz="2400" b="1" dirty="0" smtClean="0">
                <a:solidFill>
                  <a:schemeClr val="tx2"/>
                </a:solidFill>
              </a:rPr>
              <a:t>Tanque Elevado</a:t>
            </a:r>
            <a:endParaRPr lang="es-ES" altLang="es-AR" sz="2400" b="1" dirty="0">
              <a:solidFill>
                <a:schemeClr val="tx2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11560" y="1268760"/>
            <a:ext cx="62464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s-ES" altLang="es-AR" dirty="0"/>
              <a:t>RAZONES DE EXISTENCIA:</a:t>
            </a:r>
          </a:p>
          <a:p>
            <a:pPr>
              <a:lnSpc>
                <a:spcPct val="90000"/>
              </a:lnSpc>
              <a:defRPr/>
            </a:pPr>
            <a:endParaRPr lang="es-ES" altLang="es-AR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s-ES" altLang="es-AR" dirty="0"/>
              <a:t>Consumo interno de la planta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s-ES" altLang="es-AR" dirty="0"/>
              <a:t>Limpieza  de sedimentadores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s-ES" altLang="es-AR" dirty="0"/>
              <a:t>Lavado de filtros</a:t>
            </a:r>
          </a:p>
        </p:txBody>
      </p:sp>
      <p:pic>
        <p:nvPicPr>
          <p:cNvPr id="8" name="Picture 10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341438"/>
            <a:ext cx="3346450" cy="36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-108520" y="3861048"/>
            <a:ext cx="69665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SzPct val="80000"/>
              <a:defRPr/>
            </a:pPr>
            <a:r>
              <a:rPr lang="es-ES" altLang="es-AR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Volumen de cuba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SzPct val="80000"/>
              <a:defRPr/>
            </a:pPr>
            <a:r>
              <a:rPr lang="es-ES" altLang="es-A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Vt = 2 . V</a:t>
            </a:r>
            <a:r>
              <a:rPr lang="es-ES" altLang="es-AR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s-ES" altLang="es-A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. t</a:t>
            </a:r>
            <a:r>
              <a:rPr lang="es-ES" altLang="es-AR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s-ES" altLang="es-A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. f</a:t>
            </a:r>
          </a:p>
        </p:txBody>
      </p:sp>
    </p:spTree>
    <p:extLst>
      <p:ext uri="{BB962C8B-B14F-4D97-AF65-F5344CB8AC3E}">
        <p14:creationId xmlns:p14="http://schemas.microsoft.com/office/powerpoint/2010/main" val="3716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648" y="116632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 </a:t>
            </a:r>
            <a:r>
              <a:rPr lang="es-AR" dirty="0"/>
              <a:t>– POTABILIZACIÓN</a:t>
            </a:r>
          </a:p>
          <a:p>
            <a:pPr algn="ctr"/>
            <a:r>
              <a:rPr lang="es-ES" altLang="es-AR" dirty="0"/>
              <a:t>Generalidades sobre Plantas de Tratamiento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5505307" y="729154"/>
            <a:ext cx="3408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AR" altLang="es-AR" sz="2400" b="1" dirty="0" smtClean="0">
                <a:solidFill>
                  <a:schemeClr val="tx2"/>
                </a:solidFill>
              </a:rPr>
              <a:t>Reservas</a:t>
            </a:r>
            <a:endParaRPr lang="es-ES" altLang="es-AR" sz="2400" b="1" dirty="0">
              <a:solidFill>
                <a:schemeClr val="tx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9512" y="1062028"/>
            <a:ext cx="6678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altLang="es-AR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rPr>
              <a:t>Las reservas están constituidas por un conjunto de cisternas cerradas de forma circular o </a:t>
            </a:r>
            <a:r>
              <a:rPr lang="es-ES" altLang="es-A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rPr>
              <a:t>rectangular</a:t>
            </a:r>
          </a:p>
          <a:p>
            <a:pPr algn="ctr">
              <a:defRPr/>
            </a:pPr>
            <a:r>
              <a:rPr lang="es-ES" altLang="es-A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rPr>
              <a:t>ABASTECEN PICOS DE CONSUMO</a:t>
            </a:r>
            <a:endParaRPr lang="es-ES" altLang="es-AR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anose="020B0602030504020204" pitchFamily="34" charset="0"/>
            </a:endParaRPr>
          </a:p>
        </p:txBody>
      </p:sp>
      <p:pic>
        <p:nvPicPr>
          <p:cNvPr id="11" name="Picture 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/>
          <a:stretch>
            <a:fillRect/>
          </a:stretch>
        </p:blipFill>
        <p:spPr bwMode="auto">
          <a:xfrm>
            <a:off x="179512" y="1885966"/>
            <a:ext cx="8345487" cy="49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echa abajo 5"/>
          <p:cNvSpPr/>
          <p:nvPr/>
        </p:nvSpPr>
        <p:spPr>
          <a:xfrm>
            <a:off x="6948264" y="1062028"/>
            <a:ext cx="170892" cy="923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2" name="Flecha abajo 11"/>
          <p:cNvSpPr/>
          <p:nvPr/>
        </p:nvSpPr>
        <p:spPr>
          <a:xfrm>
            <a:off x="7380312" y="1062028"/>
            <a:ext cx="144016" cy="2582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811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55776" y="5793717"/>
            <a:ext cx="5328592" cy="873071"/>
          </a:xfr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AR" sz="2300" b="1" noProof="1" smtClean="0"/>
              <a:t>Universidad Nacional de Córdoba</a:t>
            </a:r>
          </a:p>
          <a:p>
            <a:pPr>
              <a:spcAft>
                <a:spcPts val="0"/>
              </a:spcAft>
            </a:pPr>
            <a:r>
              <a:rPr lang="es-AR" sz="1600" b="1" noProof="1" smtClean="0"/>
              <a:t>Facultad de Ciencias Exactas, Físicas y Naturales</a:t>
            </a:r>
          </a:p>
          <a:p>
            <a:pPr>
              <a:spcAft>
                <a:spcPts val="0"/>
              </a:spcAft>
            </a:pPr>
            <a:r>
              <a:rPr lang="es-AR" sz="1600" b="1" noProof="1" smtClean="0"/>
              <a:t>Secretaría de Extensión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1470638" y="5661248"/>
            <a:ext cx="545414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6670716" y="4285462"/>
            <a:ext cx="2428892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34708"/>
            <a:ext cx="725954" cy="84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53746" y="260648"/>
            <a:ext cx="682647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es-AR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es-A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COOPERATIVA lNTEGRAL REGIONAL DE PROVISIÓN DE SERVICIOS PÚBLICOS, VIVIENDA Y CONSUMO LIMITADA</a:t>
            </a:r>
            <a:endParaRPr lang="es-AR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es-ES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470638" y="2780928"/>
            <a:ext cx="619268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A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Curso de Capacitación para Personal y </a:t>
            </a:r>
          </a:p>
          <a:p>
            <a:pPr algn="ctr" eaLnBrk="1" hangingPunct="1">
              <a:defRPr/>
            </a:pPr>
            <a:r>
              <a:rPr lang="es-A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Matriculados</a:t>
            </a:r>
          </a:p>
          <a:p>
            <a:pPr algn="ctr" eaLnBrk="1" hangingPunct="1">
              <a:defRPr/>
            </a:pPr>
            <a:r>
              <a:rPr lang="es-A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Módulo:  Agua – Red de Distribución  </a:t>
            </a:r>
          </a:p>
          <a:p>
            <a:pPr eaLnBrk="1" hangingPunct="1">
              <a:defRPr/>
            </a:pPr>
            <a:r>
              <a:rPr lang="es-A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defRPr/>
            </a:pPr>
            <a:endParaRPr lang="es-AR" b="1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r" eaLnBrk="1" hangingPunct="1">
              <a:defRPr/>
            </a:pPr>
            <a:r>
              <a:rPr lang="es-AR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Prof. Ing. Héctor  R. Araujo</a:t>
            </a:r>
          </a:p>
          <a:p>
            <a:pPr eaLnBrk="1" hangingPunct="1">
              <a:defRPr/>
            </a:pPr>
            <a:r>
              <a:rPr lang="es-AR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</a:t>
            </a:r>
            <a:endParaRPr lang="es-E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- 2020 -</a:t>
            </a:r>
            <a:endParaRPr lang="es-ES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cxnSp>
        <p:nvCxnSpPr>
          <p:cNvPr id="14" name="4 Conector recto"/>
          <p:cNvCxnSpPr/>
          <p:nvPr/>
        </p:nvCxnSpPr>
        <p:spPr>
          <a:xfrm>
            <a:off x="1955046" y="1988840"/>
            <a:ext cx="592932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01" y="5808816"/>
            <a:ext cx="12271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950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1498586"/>
            <a:ext cx="91440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2123728" y="510793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– RED DISTRIBUIDORA</a:t>
            </a:r>
            <a:endParaRPr lang="es-AR" dirty="0"/>
          </a:p>
        </p:txBody>
      </p:sp>
      <p:sp>
        <p:nvSpPr>
          <p:cNvPr id="6" name="Rectángulo 5"/>
          <p:cNvSpPr/>
          <p:nvPr/>
        </p:nvSpPr>
        <p:spPr>
          <a:xfrm>
            <a:off x="3851920" y="2276871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altLang="es-A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rPr>
              <a:t>Factores para el Proyecto</a:t>
            </a:r>
            <a:endParaRPr lang="es-ES" altLang="es-A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anose="020B0602030504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51520" y="155359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altLang="es-AR" b="1" dirty="0"/>
              <a:t>FUNCION: conducción de agua potable mediante cañerías desde la producción hasta los domicilios.</a:t>
            </a:r>
            <a:endParaRPr lang="es-AR" dirty="0"/>
          </a:p>
        </p:txBody>
      </p:sp>
      <p:sp>
        <p:nvSpPr>
          <p:cNvPr id="7" name="Rectángulo 6"/>
          <p:cNvSpPr/>
          <p:nvPr/>
        </p:nvSpPr>
        <p:spPr>
          <a:xfrm>
            <a:off x="971600" y="2753925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AR" altLang="es-AR" dirty="0" smtClean="0"/>
              <a:t>Radio </a:t>
            </a:r>
            <a:r>
              <a:rPr lang="es-AR" altLang="es-AR" dirty="0"/>
              <a:t>a servir (inmediata y futura).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altLang="es-AR" dirty="0"/>
              <a:t>Población a servir (cantidad y distribución).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altLang="es-AR" dirty="0" smtClean="0"/>
              <a:t>Período de diseño.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altLang="es-AR" dirty="0" smtClean="0"/>
              <a:t>Dotación </a:t>
            </a:r>
            <a:r>
              <a:rPr lang="es-AR" altLang="es-AR" dirty="0"/>
              <a:t>(</a:t>
            </a:r>
            <a:r>
              <a:rPr lang="es-AR" altLang="es-AR" sz="1400" dirty="0"/>
              <a:t>l/hab. x día</a:t>
            </a:r>
            <a:r>
              <a:rPr lang="es-AR" altLang="es-AR" dirty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altLang="es-AR" dirty="0"/>
              <a:t>Capacidad de la red (coeficientes de pico).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altLang="es-AR" dirty="0"/>
              <a:t>Presiones (mínima y máxima</a:t>
            </a:r>
            <a:r>
              <a:rPr lang="es-AR" altLang="es-AR" dirty="0" smtClean="0"/>
              <a:t>).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AR" altLang="es-AR" dirty="0"/>
              <a:t>Diámetros mínimos s/norma adoptada.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AR" altLang="es-AR" dirty="0"/>
              <a:t>Ubicación de la cañería (vereda y/o calzada).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AR" altLang="es-AR" dirty="0"/>
              <a:t>Tapada Mínima (según ubicación y norma adoptada).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AR" altLang="es-AR" dirty="0"/>
              <a:t>Tamaño de la malla.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AR" altLang="es-AR" dirty="0"/>
              <a:t>Piezas especiales.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s-AR" altLang="es-AR" dirty="0"/>
              <a:t>Accesorios.</a:t>
            </a:r>
          </a:p>
          <a:p>
            <a:endParaRPr lang="es-AR" altLang="es-AR" dirty="0"/>
          </a:p>
        </p:txBody>
      </p:sp>
    </p:spTree>
    <p:extLst>
      <p:ext uri="{BB962C8B-B14F-4D97-AF65-F5344CB8AC3E}">
        <p14:creationId xmlns:p14="http://schemas.microsoft.com/office/powerpoint/2010/main" val="4195452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1498586"/>
            <a:ext cx="91440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1187624" y="510793"/>
            <a:ext cx="71287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– RED </a:t>
            </a:r>
            <a:r>
              <a:rPr lang="es-AR" dirty="0" smtClean="0"/>
              <a:t>DISTRIBUIDORA</a:t>
            </a:r>
          </a:p>
          <a:p>
            <a:pPr algn="ctr"/>
            <a:endParaRPr lang="es-AR" altLang="es-AR" b="1" dirty="0" smtClean="0"/>
          </a:p>
          <a:p>
            <a:pPr algn="ctr"/>
            <a:r>
              <a:rPr lang="es-AR" altLang="es-AR" sz="2000" b="1" dirty="0" smtClean="0"/>
              <a:t>Q</a:t>
            </a:r>
            <a:r>
              <a:rPr lang="es-AR" altLang="es-AR" sz="2000" b="1" dirty="0" smtClean="0">
                <a:latin typeface="Calibri" panose="020F0502020204030204" pitchFamily="34" charset="0"/>
              </a:rPr>
              <a:t>[m³/</a:t>
            </a:r>
            <a:r>
              <a:rPr lang="es-AR" altLang="es-AR" sz="2000" b="1" dirty="0" err="1" smtClean="0">
                <a:latin typeface="Calibri" panose="020F0502020204030204" pitchFamily="34" charset="0"/>
              </a:rPr>
              <a:t>seg</a:t>
            </a:r>
            <a:r>
              <a:rPr lang="es-AR" altLang="es-AR" sz="2000" b="1" dirty="0" smtClean="0">
                <a:latin typeface="Calibri" panose="020F0502020204030204" pitchFamily="34" charset="0"/>
              </a:rPr>
              <a:t>]</a:t>
            </a:r>
            <a:r>
              <a:rPr lang="es-AR" altLang="es-AR" sz="2000" b="1" dirty="0" smtClean="0"/>
              <a:t>= Dot[m³/hab.*</a:t>
            </a:r>
            <a:r>
              <a:rPr lang="es-AR" altLang="es-AR" sz="2000" b="1" dirty="0"/>
              <a:t>día</a:t>
            </a:r>
            <a:r>
              <a:rPr lang="es-AR" altLang="es-AR" sz="2000" b="1" dirty="0" smtClean="0"/>
              <a:t>]* Pob</a:t>
            </a:r>
            <a:r>
              <a:rPr lang="es-AR" altLang="es-AR" sz="2000" b="1" dirty="0" smtClean="0">
                <a:latin typeface="Calibri" panose="020F0502020204030204" pitchFamily="34" charset="0"/>
              </a:rPr>
              <a:t>[Hab.]</a:t>
            </a:r>
            <a:r>
              <a:rPr lang="es-AR" altLang="es-AR" sz="2000" b="1" dirty="0" smtClean="0"/>
              <a:t>* </a:t>
            </a:r>
            <a:r>
              <a:rPr lang="es-AR" altLang="es-AR" sz="2000" b="1" dirty="0"/>
              <a:t>Coef. Pico </a:t>
            </a:r>
          </a:p>
          <a:p>
            <a:pPr algn="ctr"/>
            <a:endParaRPr lang="es-AR" b="1" dirty="0"/>
          </a:p>
        </p:txBody>
      </p:sp>
      <p:pic>
        <p:nvPicPr>
          <p:cNvPr id="9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78669"/>
            <a:ext cx="561662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 flipH="1">
            <a:off x="5216567" y="1700808"/>
            <a:ext cx="2667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AR" altLang="es-AR" dirty="0"/>
              <a:t>Dotación</a:t>
            </a:r>
          </a:p>
        </p:txBody>
      </p:sp>
      <p:sp>
        <p:nvSpPr>
          <p:cNvPr id="11" name="CuadroTexto 2"/>
          <p:cNvSpPr txBox="1">
            <a:spLocks noChangeArrowheads="1"/>
          </p:cNvSpPr>
          <p:nvPr/>
        </p:nvSpPr>
        <p:spPr bwMode="auto">
          <a:xfrm>
            <a:off x="251520" y="1700808"/>
            <a:ext cx="3558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altLang="es-AR" sz="2000" dirty="0"/>
              <a:t>Capacidad de la red</a:t>
            </a:r>
          </a:p>
        </p:txBody>
      </p:sp>
      <p:pic>
        <p:nvPicPr>
          <p:cNvPr id="12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693447"/>
            <a:ext cx="52006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27460" y="2204864"/>
            <a:ext cx="3984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altLang="es-AR" sz="1600" dirty="0">
                <a:solidFill>
                  <a:schemeClr val="bg1"/>
                </a:solidFill>
                <a:latin typeface="Calibri" panose="020F0502020204030204" pitchFamily="34" charset="0"/>
              </a:rPr>
              <a:t>α</a:t>
            </a:r>
            <a:r>
              <a:rPr lang="es-AR" altLang="es-AR" sz="1600" dirty="0">
                <a:solidFill>
                  <a:schemeClr val="bg1"/>
                </a:solidFill>
              </a:rPr>
              <a:t>’ =  </a:t>
            </a:r>
            <a:r>
              <a:rPr lang="es-AR" altLang="es-AR" sz="1600" b="1" dirty="0">
                <a:solidFill>
                  <a:schemeClr val="bg1"/>
                </a:solidFill>
              </a:rPr>
              <a:t>Q máx</a:t>
            </a:r>
            <a:r>
              <a:rPr lang="es-AR" altLang="es-AR" sz="1600" dirty="0">
                <a:solidFill>
                  <a:schemeClr val="bg1"/>
                </a:solidFill>
              </a:rPr>
              <a:t>. </a:t>
            </a:r>
            <a:r>
              <a:rPr lang="es-AR" altLang="es-AR" sz="1600" b="1" dirty="0">
                <a:solidFill>
                  <a:schemeClr val="bg1"/>
                </a:solidFill>
              </a:rPr>
              <a:t>diario </a:t>
            </a:r>
            <a:r>
              <a:rPr lang="es-AR" altLang="es-AR" sz="1600" dirty="0">
                <a:solidFill>
                  <a:schemeClr val="bg1"/>
                </a:solidFill>
              </a:rPr>
              <a:t>/ Q medio diario</a:t>
            </a:r>
          </a:p>
          <a:p>
            <a:r>
              <a:rPr lang="es-AR" altLang="es-AR" sz="1600" dirty="0">
                <a:solidFill>
                  <a:schemeClr val="bg1"/>
                </a:solidFill>
              </a:rPr>
              <a:t>Varía aproximadamente entre 1,2 y 1,5</a:t>
            </a:r>
          </a:p>
        </p:txBody>
      </p:sp>
      <p:pic>
        <p:nvPicPr>
          <p:cNvPr id="14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973" y="4829830"/>
            <a:ext cx="479266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78" y="5654121"/>
            <a:ext cx="410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echa derecha 9"/>
          <p:cNvSpPr/>
          <p:nvPr/>
        </p:nvSpPr>
        <p:spPr>
          <a:xfrm>
            <a:off x="4355976" y="5808524"/>
            <a:ext cx="648072" cy="140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42694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1498586"/>
            <a:ext cx="91440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2123728" y="510793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– RED DISTRIBUIDORA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0" y="1859340"/>
            <a:ext cx="3275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u="sng" dirty="0" smtClean="0">
                <a:solidFill>
                  <a:srgbClr val="FFFF00"/>
                </a:solidFill>
              </a:rPr>
              <a:t>Cañerías: </a:t>
            </a:r>
            <a:r>
              <a:rPr lang="es-AR" dirty="0" smtClean="0"/>
              <a:t>son </a:t>
            </a:r>
            <a:r>
              <a:rPr lang="es-AR" dirty="0"/>
              <a:t>las que conducen el agua dentro de la red. Las mismas pueden ser de:</a:t>
            </a:r>
          </a:p>
          <a:p>
            <a:pPr algn="just"/>
            <a:endParaRPr lang="es-A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AR" dirty="0"/>
              <a:t>PVC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AR" dirty="0"/>
              <a:t>PEAD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AR" dirty="0"/>
              <a:t>Hormigón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AR" dirty="0"/>
              <a:t>PRFV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AR" dirty="0"/>
              <a:t>Asbesto Cemento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AR" dirty="0"/>
              <a:t>Plomo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AR" dirty="0"/>
              <a:t>Hierro Fundido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563888" y="1859340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 smtClean="0"/>
              <a:t>Se debe </a:t>
            </a:r>
            <a:r>
              <a:rPr lang="es-AR" dirty="0"/>
              <a:t>tener en cuenta la presión que puede soportar la misma, esto se llama clase de la cañería. Por ej. Una cañería clase 10 (10 kg/cm</a:t>
            </a:r>
            <a:r>
              <a:rPr lang="es-AR" baseline="30000" dirty="0"/>
              <a:t>2</a:t>
            </a:r>
            <a:r>
              <a:rPr lang="es-AR" dirty="0"/>
              <a:t>) soporta 100 </a:t>
            </a:r>
            <a:r>
              <a:rPr lang="es-AR" dirty="0" err="1" smtClean="0"/>
              <a:t>m.c.a</a:t>
            </a:r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7" name="Rectángulo 6"/>
          <p:cNvSpPr/>
          <p:nvPr/>
        </p:nvSpPr>
        <p:spPr>
          <a:xfrm>
            <a:off x="3275856" y="3059669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u="sng" dirty="0">
                <a:solidFill>
                  <a:srgbClr val="FFFF00"/>
                </a:solidFill>
              </a:rPr>
              <a:t>Cañerías Maestras</a:t>
            </a:r>
            <a:r>
              <a:rPr lang="es-AR" dirty="0"/>
              <a:t>: Son las de mayor diámetro, abastecen a las cañerías secundarias y también en algunos casos a conexiones domiciliarias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987824" y="4342164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u="sng" dirty="0">
                <a:solidFill>
                  <a:srgbClr val="FFFF00"/>
                </a:solidFill>
              </a:rPr>
              <a:t>Cañerías Secundarias</a:t>
            </a:r>
            <a:r>
              <a:rPr lang="es-AR" dirty="0"/>
              <a:t>: Son las de menor diámetro y abastecen a las conexiones domiciliarias (No se calculan), </a:t>
            </a:r>
            <a:r>
              <a:rPr lang="es-AR" b="1" dirty="0">
                <a:solidFill>
                  <a:srgbClr val="FF0000"/>
                </a:solidFill>
              </a:rPr>
              <a:t>las mismas no se unen entre si</a:t>
            </a:r>
            <a:r>
              <a:rPr lang="es-AR" dirty="0"/>
              <a:t>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979712" y="5357826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rgbClr val="000000"/>
                </a:solidFill>
                <a:latin typeface="Calibri" panose="020F0502020204030204" pitchFamily="34" charset="0"/>
              </a:rPr>
              <a:t>DN de la tubería [mm] </a:t>
            </a: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s-AR" b="1" dirty="0">
                <a:solidFill>
                  <a:srgbClr val="000000"/>
                </a:solidFill>
                <a:latin typeface="Calibri" panose="020F0502020204030204" pitchFamily="34" charset="0"/>
              </a:rPr>
              <a:t>Velocidad [m/</a:t>
            </a:r>
            <a:r>
              <a:rPr lang="es-AR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seg</a:t>
            </a:r>
            <a:r>
              <a:rPr lang="es-AR" b="1" dirty="0">
                <a:solidFill>
                  <a:srgbClr val="000000"/>
                </a:solidFill>
                <a:latin typeface="Calibri" panose="020F0502020204030204" pitchFamily="34" charset="0"/>
              </a:rPr>
              <a:t>] </a:t>
            </a: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menor o igual a 200 	0,30 a 0,90 	</a:t>
            </a:r>
          </a:p>
          <a:p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250 a 500 	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0,60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a 1,30 	</a:t>
            </a:r>
          </a:p>
          <a:p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</a:rPr>
              <a:t>mayor de 600 	</a:t>
            </a:r>
            <a:r>
              <a:rPr lang="es-AR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0,80 </a:t>
            </a: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</a:rPr>
              <a:t>a 2,00 	</a:t>
            </a:r>
          </a:p>
        </p:txBody>
      </p:sp>
    </p:spTree>
    <p:extLst>
      <p:ext uri="{BB962C8B-B14F-4D97-AF65-F5344CB8AC3E}">
        <p14:creationId xmlns:p14="http://schemas.microsoft.com/office/powerpoint/2010/main" val="15628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1498586"/>
            <a:ext cx="91440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2123728" y="510793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– RED DISTRIBUIDORA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2051720" y="1628800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altLang="es-AR" b="1" dirty="0"/>
              <a:t>SISTEMAS DE DISTRIBUCIÓN</a:t>
            </a:r>
            <a:br>
              <a:rPr lang="es-AR" altLang="es-AR" b="1" dirty="0"/>
            </a:br>
            <a:r>
              <a:rPr lang="es-AR" altLang="es-AR" b="1" dirty="0"/>
              <a:t>Tendido de cañerías maestras y secundarias</a:t>
            </a:r>
            <a:endParaRPr lang="es-AR" dirty="0"/>
          </a:p>
        </p:txBody>
      </p:sp>
      <p:sp>
        <p:nvSpPr>
          <p:cNvPr id="6" name="Rectángulo 5"/>
          <p:cNvSpPr/>
          <p:nvPr/>
        </p:nvSpPr>
        <p:spPr>
          <a:xfrm>
            <a:off x="539552" y="2275131"/>
            <a:ext cx="48888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AR" altLang="es-AR" sz="2000" dirty="0"/>
              <a:t>Malla Abierta</a:t>
            </a:r>
          </a:p>
        </p:txBody>
      </p:sp>
      <p:graphicFrame>
        <p:nvGraphicFramePr>
          <p:cNvPr id="17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505015"/>
              </p:ext>
            </p:extLst>
          </p:nvPr>
        </p:nvGraphicFramePr>
        <p:xfrm>
          <a:off x="4211960" y="2118635"/>
          <a:ext cx="4932040" cy="3883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9" name="DWG TrueView Drawing" r:id="rId3" imgW="6810375" imgH="3105150" progId="DWGTrueView.Drawing.18">
                  <p:embed/>
                </p:oleObj>
              </mc:Choice>
              <mc:Fallback>
                <p:oleObj name="DWG TrueView Drawing" r:id="rId3" imgW="6810375" imgH="3105150" progId="DWGTrueView.Drawing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2118635"/>
                        <a:ext cx="4932040" cy="3883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/>
          <p:cNvSpPr/>
          <p:nvPr/>
        </p:nvSpPr>
        <p:spPr>
          <a:xfrm>
            <a:off x="179512" y="2570134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/>
              <a:t>El </a:t>
            </a:r>
            <a:r>
              <a:rPr lang="es-AR" b="1" dirty="0"/>
              <a:t>abastecimiento del agua a cada consumidos se realiza por un solo camino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79512" y="3493464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solidFill>
                  <a:srgbClr val="00B050"/>
                </a:solidFill>
              </a:rPr>
              <a:t>Ventajas: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Se adapta mejor a poblaciones localizadas a lo largo de un rio o camino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Es mas económica de construir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23528" y="5085184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Desventajas: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Extremos con agua muertas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Al realizar un corte, todos los usuarios aguas abajo se quedan sin servicio</a:t>
            </a:r>
          </a:p>
        </p:txBody>
      </p:sp>
    </p:spTree>
    <p:extLst>
      <p:ext uri="{BB962C8B-B14F-4D97-AF65-F5344CB8AC3E}">
        <p14:creationId xmlns:p14="http://schemas.microsoft.com/office/powerpoint/2010/main" val="589928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1498586"/>
            <a:ext cx="91440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2123728" y="510793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– RED DISTRIBUIDORA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2051720" y="1628800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altLang="es-AR" b="1" dirty="0"/>
              <a:t>SISTEMAS DE DISTRIBUCIÓN</a:t>
            </a:r>
            <a:br>
              <a:rPr lang="es-AR" altLang="es-AR" b="1" dirty="0"/>
            </a:br>
            <a:endParaRPr lang="es-AR" dirty="0"/>
          </a:p>
        </p:txBody>
      </p:sp>
      <p:pic>
        <p:nvPicPr>
          <p:cNvPr id="9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17757"/>
            <a:ext cx="5004048" cy="360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27584" y="2403757"/>
            <a:ext cx="4623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AR" altLang="es-AR" sz="2000" dirty="0"/>
              <a:t>Malla Cerrada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99592" y="6309320"/>
            <a:ext cx="700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/>
              <a:t>Malla Mixta : combinación de ambas – casos muy comunes</a:t>
            </a:r>
            <a:endParaRPr lang="es-AR" dirty="0"/>
          </a:p>
        </p:txBody>
      </p:sp>
      <p:sp>
        <p:nvSpPr>
          <p:cNvPr id="6" name="Rectángulo 5"/>
          <p:cNvSpPr/>
          <p:nvPr/>
        </p:nvSpPr>
        <p:spPr>
          <a:xfrm>
            <a:off x="179512" y="3048698"/>
            <a:ext cx="48965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 smtClean="0">
                <a:solidFill>
                  <a:srgbClr val="FFFF00"/>
                </a:solidFill>
              </a:rPr>
              <a:t> </a:t>
            </a:r>
            <a:r>
              <a:rPr lang="es-AR" b="1" dirty="0"/>
              <a:t>Los extremos de las tuberías principales están conectadas entre si, con lo que suprimen ramales y en consecuencia, zonas de aguas muertas o estancadas, ya que el agua circula continuamente en toda la red. El abastecimiento se realiza por 2 caminos </a:t>
            </a:r>
            <a:r>
              <a:rPr lang="es-AR" b="1" dirty="0" smtClean="0"/>
              <a:t>diferentes.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07138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1498586"/>
            <a:ext cx="91440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2" name="Rectángulo 1"/>
          <p:cNvSpPr/>
          <p:nvPr/>
        </p:nvSpPr>
        <p:spPr>
          <a:xfrm>
            <a:off x="1403648" y="2420887"/>
            <a:ext cx="6696744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FF3300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s-ES" altLang="es-AR" dirty="0" smtClean="0"/>
              <a:t>Caracteres de la Aguas Naturales </a:t>
            </a:r>
          </a:p>
          <a:p>
            <a:pPr>
              <a:lnSpc>
                <a:spcPct val="130000"/>
              </a:lnSpc>
              <a:buClr>
                <a:srgbClr val="FF3300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s-ES" altLang="es-AR" dirty="0" smtClean="0"/>
              <a:t>Generalidades </a:t>
            </a:r>
            <a:r>
              <a:rPr lang="es-ES" altLang="es-AR" dirty="0"/>
              <a:t>sobre Plantas de </a:t>
            </a:r>
            <a:r>
              <a:rPr lang="es-ES" altLang="es-AR" dirty="0" smtClean="0"/>
              <a:t>Tratamiento</a:t>
            </a:r>
            <a:endParaRPr lang="es-ES" altLang="es-AR" dirty="0"/>
          </a:p>
          <a:p>
            <a:pPr marL="285750" indent="-285750">
              <a:lnSpc>
                <a:spcPct val="130000"/>
              </a:lnSpc>
              <a:buClr>
                <a:srgbClr val="FF3300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s-ES" altLang="es-AR" dirty="0" smtClean="0"/>
              <a:t>Procesos :  clarificación: </a:t>
            </a:r>
            <a:endParaRPr lang="es-ES" altLang="es-AR" dirty="0"/>
          </a:p>
          <a:p>
            <a:pPr marL="3486150" lvl="7" indent="-285750">
              <a:lnSpc>
                <a:spcPct val="130000"/>
              </a:lnSpc>
              <a:buClr>
                <a:srgbClr val="FF3300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s-ES" altLang="es-AR" dirty="0"/>
              <a:t>Coagulación - Floculación</a:t>
            </a:r>
          </a:p>
          <a:p>
            <a:pPr marL="3486150" lvl="7" indent="-285750">
              <a:lnSpc>
                <a:spcPct val="130000"/>
              </a:lnSpc>
              <a:buClr>
                <a:srgbClr val="FF3300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s-ES" altLang="es-AR" dirty="0"/>
              <a:t>Sedimentación</a:t>
            </a:r>
          </a:p>
          <a:p>
            <a:pPr marL="3486150" lvl="7" indent="-285750">
              <a:lnSpc>
                <a:spcPct val="130000"/>
              </a:lnSpc>
              <a:buClr>
                <a:srgbClr val="FF3300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lang="es-ES" altLang="es-AR" dirty="0" smtClean="0"/>
              <a:t>Filtración</a:t>
            </a:r>
          </a:p>
          <a:p>
            <a:pPr>
              <a:lnSpc>
                <a:spcPct val="130000"/>
              </a:lnSpc>
              <a:buClr>
                <a:srgbClr val="FF3300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s-ES" altLang="es-AR" dirty="0" smtClean="0"/>
              <a:t>Acondicionamiento Químico</a:t>
            </a:r>
            <a:endParaRPr lang="es-ES" altLang="es-AR" dirty="0"/>
          </a:p>
          <a:p>
            <a:pPr>
              <a:lnSpc>
                <a:spcPct val="130000"/>
              </a:lnSpc>
              <a:buClr>
                <a:srgbClr val="FF3300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s-ES" altLang="es-AR" dirty="0" smtClean="0"/>
              <a:t>Acondicionamiento Organoléptico</a:t>
            </a:r>
            <a:endParaRPr lang="es-ES" altLang="es-AR" dirty="0"/>
          </a:p>
          <a:p>
            <a:pPr>
              <a:lnSpc>
                <a:spcPct val="130000"/>
              </a:lnSpc>
              <a:buClr>
                <a:srgbClr val="FF3300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s-ES" altLang="es-AR" dirty="0"/>
              <a:t>Desinfección (Concepto)</a:t>
            </a:r>
          </a:p>
          <a:p>
            <a:pPr>
              <a:lnSpc>
                <a:spcPct val="130000"/>
              </a:lnSpc>
              <a:buClr>
                <a:srgbClr val="FF3300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s-ES" altLang="es-AR" dirty="0"/>
              <a:t>Tanque elevado</a:t>
            </a:r>
          </a:p>
          <a:p>
            <a:pPr>
              <a:lnSpc>
                <a:spcPct val="130000"/>
              </a:lnSpc>
              <a:buClr>
                <a:srgbClr val="FF3300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s-ES" altLang="es-AR" dirty="0" smtClean="0"/>
              <a:t>Almacenamiento (Reservas)</a:t>
            </a:r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2123728" y="510793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- POTABILIZACIÓN</a:t>
            </a:r>
            <a:endParaRPr lang="es-AR" dirty="0"/>
          </a:p>
        </p:txBody>
      </p:sp>
      <p:sp>
        <p:nvSpPr>
          <p:cNvPr id="6" name="Rectángulo 5"/>
          <p:cNvSpPr/>
          <p:nvPr/>
        </p:nvSpPr>
        <p:spPr>
          <a:xfrm>
            <a:off x="3131840" y="1628800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altLang="es-A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rPr>
              <a:t>Contenidos</a:t>
            </a:r>
            <a:endParaRPr lang="es-ES" altLang="es-A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783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1498586"/>
            <a:ext cx="91440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2123728" y="510793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– RED DISTRIBUIDORA</a:t>
            </a:r>
            <a:endParaRPr lang="es-AR" dirty="0"/>
          </a:p>
        </p:txBody>
      </p:sp>
      <p:graphicFrame>
        <p:nvGraphicFramePr>
          <p:cNvPr id="1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178683"/>
              </p:ext>
            </p:extLst>
          </p:nvPr>
        </p:nvGraphicFramePr>
        <p:xfrm>
          <a:off x="-900608" y="1418808"/>
          <a:ext cx="7416824" cy="3370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8" name="DWG TrueView Drawing" r:id="rId3" imgW="6810375" imgH="3105150" progId="DWGTrueView.Drawing.18">
                  <p:embed/>
                </p:oleObj>
              </mc:Choice>
              <mc:Fallback>
                <p:oleObj name="DWG TrueView Drawing" r:id="rId3" imgW="6810375" imgH="3105150" progId="DWGTrueView.Drawing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00608" y="1418808"/>
                        <a:ext cx="7416824" cy="3370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871066"/>
              </p:ext>
            </p:extLst>
          </p:nvPr>
        </p:nvGraphicFramePr>
        <p:xfrm>
          <a:off x="3048000" y="4653136"/>
          <a:ext cx="5486400" cy="1900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9" name="DWG TrueView Drawing" r:id="rId5" imgW="6810375" imgH="3105150" progId="DWGTrueView.Drawing.18">
                  <p:embed/>
                </p:oleObj>
              </mc:Choice>
              <mc:Fallback>
                <p:oleObj name="DWG TrueView Drawing" r:id="rId5" imgW="6810375" imgH="3105150" progId="DWGTrueView.Drawing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306" t="15164" r="8595" b="8472"/>
                      <a:stretch>
                        <a:fillRect/>
                      </a:stretch>
                    </p:blipFill>
                    <p:spPr bwMode="auto">
                      <a:xfrm>
                        <a:off x="3048000" y="4653136"/>
                        <a:ext cx="5486400" cy="1900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436097" y="3140968"/>
            <a:ext cx="370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Malla Cerrada:</a:t>
            </a:r>
          </a:p>
          <a:p>
            <a:r>
              <a:rPr lang="es-AR" sz="2000" dirty="0" smtClean="0"/>
              <a:t>Atribución Cañería Secundaria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28474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1498586"/>
            <a:ext cx="91440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2123728" y="510793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– RED DISTRIBUIDORA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899592" y="162880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altLang="es-AR" b="1" dirty="0"/>
              <a:t>SISTEMAS DE </a:t>
            </a:r>
            <a:r>
              <a:rPr lang="es-AR" altLang="es-AR" b="1" dirty="0" smtClean="0"/>
              <a:t>DISTRIBUCIÓN- Proyecto  Método Standart </a:t>
            </a:r>
          </a:p>
          <a:p>
            <a:r>
              <a:rPr lang="es-AR" altLang="es-AR" b="1" dirty="0" smtClean="0"/>
              <a:t>Malla Cerrada - Puntos de Equilibrio </a:t>
            </a:r>
            <a:endParaRPr lang="es-AR" dirty="0"/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773504"/>
              </p:ext>
            </p:extLst>
          </p:nvPr>
        </p:nvGraphicFramePr>
        <p:xfrm>
          <a:off x="189848" y="1916832"/>
          <a:ext cx="8136904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0" name="DWG TrueView Drawing" r:id="rId3" imgW="6810375" imgH="3105150" progId="DWGTrueView.Drawing.18">
                  <p:embed/>
                </p:oleObj>
              </mc:Choice>
              <mc:Fallback>
                <p:oleObj name="DWG TrueView Drawing" r:id="rId3" imgW="6810375" imgH="3105150" progId="DWGTrueView.Drawing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48" y="1916832"/>
                        <a:ext cx="8136904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2651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1498586"/>
            <a:ext cx="91440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2123728" y="510793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– RED DISTRIBUIDORA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899592" y="162880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altLang="es-AR" b="1" dirty="0"/>
              <a:t>SISTEMAS DE DISTRIBUCIÓN</a:t>
            </a:r>
            <a:br>
              <a:rPr lang="es-AR" altLang="es-AR" b="1" dirty="0"/>
            </a:br>
            <a:r>
              <a:rPr lang="es-AR" altLang="es-AR" b="1" dirty="0" smtClean="0"/>
              <a:t>Malla  Cerrada – Con accesorios</a:t>
            </a:r>
            <a:endParaRPr lang="es-AR" dirty="0"/>
          </a:p>
        </p:txBody>
      </p:sp>
      <p:pic>
        <p:nvPicPr>
          <p:cNvPr id="10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70134"/>
            <a:ext cx="53640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5301208"/>
            <a:ext cx="604867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364089" y="2403758"/>
            <a:ext cx="36003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solidFill>
                  <a:srgbClr val="00B050"/>
                </a:solidFill>
              </a:rPr>
              <a:t>Ventajas: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El cierre de un punto cualquiera de la red no ocasiona la interrupción del servicio, pues el agua circula en los dos sentidos.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No hay puntos muertos en las cañerías</a:t>
            </a:r>
            <a:r>
              <a:rPr lang="es-A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Mejor distribución de las presiones</a:t>
            </a:r>
            <a:endParaRPr lang="es-AR" dirty="0"/>
          </a:p>
          <a:p>
            <a:r>
              <a:rPr lang="es-AR" dirty="0">
                <a:solidFill>
                  <a:srgbClr val="FF0000"/>
                </a:solidFill>
              </a:rPr>
              <a:t>Desventajas: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Es un sistema caro</a:t>
            </a:r>
          </a:p>
        </p:txBody>
      </p:sp>
    </p:spTree>
    <p:extLst>
      <p:ext uri="{BB962C8B-B14F-4D97-AF65-F5344CB8AC3E}">
        <p14:creationId xmlns:p14="http://schemas.microsoft.com/office/powerpoint/2010/main" val="3705152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1498586"/>
            <a:ext cx="91440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2123728" y="510793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– RED DISTRIBUIDORA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899592" y="162880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altLang="es-AR" b="1" dirty="0" smtClean="0"/>
              <a:t>ACCESORIOS PRINCIPALES </a:t>
            </a:r>
            <a:endParaRPr lang="es-AR" dirty="0"/>
          </a:p>
        </p:txBody>
      </p:sp>
      <p:pic>
        <p:nvPicPr>
          <p:cNvPr id="9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208510"/>
            <a:ext cx="573176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/>
          <p:nvPr/>
        </p:nvSpPr>
        <p:spPr>
          <a:xfrm flipH="1">
            <a:off x="5914417" y="3242747"/>
            <a:ext cx="3122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AR" altLang="es-AR" b="1" dirty="0"/>
              <a:t>CAMARA DE </a:t>
            </a:r>
            <a:r>
              <a:rPr lang="es-AR" altLang="es-AR" b="1" dirty="0" smtClean="0"/>
              <a:t>DESAGUE</a:t>
            </a:r>
            <a:endParaRPr lang="es-AR" altLang="es-AR" b="1" dirty="0"/>
          </a:p>
        </p:txBody>
      </p:sp>
      <p:pic>
        <p:nvPicPr>
          <p:cNvPr id="13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0" y="4206641"/>
            <a:ext cx="5486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6516216" y="5805264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HIDRANTE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389228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1498586"/>
            <a:ext cx="91440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2123728" y="510793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– RED DISTRIBUIDORA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899592" y="162880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altLang="es-AR" b="1" dirty="0"/>
              <a:t>SISTEMAS DE DISTRIBUCIÓN</a:t>
            </a:r>
            <a:br>
              <a:rPr lang="es-AR" altLang="es-AR" b="1" dirty="0"/>
            </a:br>
            <a:r>
              <a:rPr lang="es-AR" altLang="es-AR" b="1" dirty="0" smtClean="0"/>
              <a:t>Conexión Domiciliara</a:t>
            </a:r>
            <a:endParaRPr lang="es-AR" dirty="0"/>
          </a:p>
        </p:txBody>
      </p:sp>
      <p:pic>
        <p:nvPicPr>
          <p:cNvPr id="9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19400"/>
            <a:ext cx="650247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980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1498586"/>
            <a:ext cx="91440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2123728" y="510793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– RED DISTRIBUIDORA</a:t>
            </a:r>
            <a:endParaRPr lang="es-AR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31434" t="26120" r="25665" b="16232"/>
          <a:stretch/>
        </p:blipFill>
        <p:spPr>
          <a:xfrm>
            <a:off x="15074" y="2224391"/>
            <a:ext cx="5581934" cy="4217159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>
          <a:xfrm>
            <a:off x="4716016" y="5445224"/>
            <a:ext cx="194421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/>
          <p:cNvSpPr txBox="1"/>
          <p:nvPr/>
        </p:nvSpPr>
        <p:spPr>
          <a:xfrm>
            <a:off x="7020272" y="5517232"/>
            <a:ext cx="1898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Cañería principal</a:t>
            </a:r>
            <a:endParaRPr lang="es-AR" dirty="0"/>
          </a:p>
        </p:txBody>
      </p:sp>
      <p:sp>
        <p:nvSpPr>
          <p:cNvPr id="9" name="Flecha derecha 8"/>
          <p:cNvSpPr/>
          <p:nvPr/>
        </p:nvSpPr>
        <p:spPr>
          <a:xfrm>
            <a:off x="2806041" y="5013176"/>
            <a:ext cx="3782183" cy="181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uadroTexto 9"/>
          <p:cNvSpPr txBox="1"/>
          <p:nvPr/>
        </p:nvSpPr>
        <p:spPr>
          <a:xfrm>
            <a:off x="6660232" y="4825175"/>
            <a:ext cx="108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Ramal T</a:t>
            </a:r>
            <a:endParaRPr lang="es-AR" dirty="0"/>
          </a:p>
        </p:txBody>
      </p:sp>
      <p:sp>
        <p:nvSpPr>
          <p:cNvPr id="11" name="Flecha derecha 10"/>
          <p:cNvSpPr/>
          <p:nvPr/>
        </p:nvSpPr>
        <p:spPr>
          <a:xfrm>
            <a:off x="3131840" y="4005064"/>
            <a:ext cx="3672408" cy="1558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CuadroTexto 12"/>
          <p:cNvSpPr txBox="1"/>
          <p:nvPr/>
        </p:nvSpPr>
        <p:spPr>
          <a:xfrm>
            <a:off x="6804248" y="3899041"/>
            <a:ext cx="197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V.E. Tipo Euro 20</a:t>
            </a:r>
            <a:endParaRPr lang="es-AR" dirty="0"/>
          </a:p>
        </p:txBody>
      </p:sp>
      <p:sp>
        <p:nvSpPr>
          <p:cNvPr id="14" name="Flecha derecha 13"/>
          <p:cNvSpPr/>
          <p:nvPr/>
        </p:nvSpPr>
        <p:spPr>
          <a:xfrm>
            <a:off x="2806041" y="2924944"/>
            <a:ext cx="335013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179008" y="2749033"/>
            <a:ext cx="211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Cañería Secundaria</a:t>
            </a:r>
            <a:endParaRPr lang="es-AR" dirty="0"/>
          </a:p>
        </p:txBody>
      </p:sp>
      <p:sp>
        <p:nvSpPr>
          <p:cNvPr id="16" name="Flecha derecha 15"/>
          <p:cNvSpPr/>
          <p:nvPr/>
        </p:nvSpPr>
        <p:spPr>
          <a:xfrm>
            <a:off x="2915816" y="4509120"/>
            <a:ext cx="280831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CuadroTexto 16"/>
          <p:cNvSpPr txBox="1"/>
          <p:nvPr/>
        </p:nvSpPr>
        <p:spPr>
          <a:xfrm>
            <a:off x="5868144" y="4374396"/>
            <a:ext cx="171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Pieza de unión</a:t>
            </a:r>
            <a:endParaRPr lang="es-AR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067944" y="1580678"/>
            <a:ext cx="189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Nudo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1327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1498586"/>
            <a:ext cx="91440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2123728" y="510793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– RED DISTRIBUIDORA</a:t>
            </a:r>
            <a:endParaRPr lang="es-AR" dirty="0"/>
          </a:p>
        </p:txBody>
      </p:sp>
      <p:pic>
        <p:nvPicPr>
          <p:cNvPr id="8" name="Picture 2" descr="http://blogplastics.com/wp-content/uploads/2014/11/127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1" r="11403"/>
          <a:stretch/>
        </p:blipFill>
        <p:spPr bwMode="auto">
          <a:xfrm>
            <a:off x="219779" y="2376345"/>
            <a:ext cx="4380931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blogplastics.com/wp-content/uploads/2014/11/127j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0" r="21219"/>
          <a:stretch/>
        </p:blipFill>
        <p:spPr bwMode="auto">
          <a:xfrm>
            <a:off x="107504" y="4725144"/>
            <a:ext cx="4380931" cy="222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491880" y="1916832"/>
            <a:ext cx="261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2400" dirty="0"/>
          </a:p>
          <a:p>
            <a:r>
              <a:rPr lang="es-AR" sz="2400" dirty="0" smtClean="0"/>
              <a:t> </a:t>
            </a:r>
            <a:endParaRPr lang="es-AR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39552" y="176541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Uniones con tolerancia </a:t>
            </a:r>
            <a:endParaRPr lang="es-AR" dirty="0"/>
          </a:p>
        </p:txBody>
      </p:sp>
      <p:sp>
        <p:nvSpPr>
          <p:cNvPr id="10" name="CuadroTexto 9"/>
          <p:cNvSpPr txBox="1"/>
          <p:nvPr/>
        </p:nvSpPr>
        <p:spPr>
          <a:xfrm>
            <a:off x="755576" y="410509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Cuplas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928774" y="4289761"/>
            <a:ext cx="4215226" cy="242046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928774" y="3356992"/>
            <a:ext cx="500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Collar para toma en carga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674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1498586"/>
            <a:ext cx="91440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2123728" y="510793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– RED DISTRIBUIDORA</a:t>
            </a:r>
            <a:endParaRPr lang="es-AR" dirty="0"/>
          </a:p>
        </p:txBody>
      </p:sp>
      <p:sp>
        <p:nvSpPr>
          <p:cNvPr id="2" name="Rectángulo 1"/>
          <p:cNvSpPr/>
          <p:nvPr/>
        </p:nvSpPr>
        <p:spPr>
          <a:xfrm>
            <a:off x="323528" y="162880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u="sng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Desinfección: </a:t>
            </a:r>
            <a:r>
              <a:rPr lang="es-A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colocar o reparar las cañerías, pueden penetrar en ellas sedimentos o polvos </a:t>
            </a:r>
            <a:r>
              <a:rPr lang="es-A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acarreados </a:t>
            </a:r>
            <a:r>
              <a:rPr lang="es-A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alguna lluvia o por el almacenamiento. </a:t>
            </a:r>
            <a:br>
              <a:rPr lang="es-A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A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A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A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Recordemos que estamos llevando agua que la gente va a consumir!!!</a:t>
            </a:r>
            <a:r>
              <a:rPr lang="es-A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A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A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51520" y="3706446"/>
            <a:ext cx="8892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Pasos:</a:t>
            </a:r>
          </a:p>
          <a:p>
            <a:r>
              <a:rPr lang="es-A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En el extremo de la cañería se debe hacer correr el agua a una velocidad mayor a 0,75 m/s a fin de arrastrar las suciedades. Realizar un empalme provisorio para sacar el agua fuera de la zanja.</a:t>
            </a:r>
          </a:p>
          <a:p>
            <a:r>
              <a:rPr lang="es-A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Posteriormente se coloca por un hidrante </a:t>
            </a:r>
            <a:r>
              <a:rPr lang="es-A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otro accesorio </a:t>
            </a:r>
            <a:r>
              <a:rPr lang="es-A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solución de cloro. Cuando este comienza a salir por el extremo de la cañería, tapar la misma y dejar actuar por 12 hs (Recomendable 24 hs), el cloro residual no debe ser menor que 10 </a:t>
            </a:r>
            <a:r>
              <a:rPr lang="es-A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p.p.m</a:t>
            </a:r>
            <a:r>
              <a:rPr lang="es-A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Según resultado del laboratorio.</a:t>
            </a:r>
            <a:endParaRPr lang="es-A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A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Se enjuaga la cañería con agua de la red que debe tener cloro.</a:t>
            </a:r>
          </a:p>
        </p:txBody>
      </p:sp>
    </p:spTree>
    <p:extLst>
      <p:ext uri="{BB962C8B-B14F-4D97-AF65-F5344CB8AC3E}">
        <p14:creationId xmlns:p14="http://schemas.microsoft.com/office/powerpoint/2010/main" val="357179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1498586"/>
            <a:ext cx="91440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2123728" y="510793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– RED DISTRIBUIDORA</a:t>
            </a:r>
            <a:endParaRPr lang="es-AR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45490" t="36147" r="15385" b="20382"/>
          <a:stretch/>
        </p:blipFill>
        <p:spPr>
          <a:xfrm>
            <a:off x="-11416" y="1990285"/>
            <a:ext cx="5112465" cy="319357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21831" t="42798" r="3803" b="35657"/>
          <a:stretch/>
        </p:blipFill>
        <p:spPr>
          <a:xfrm>
            <a:off x="1" y="5445224"/>
            <a:ext cx="5292079" cy="111248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699792" y="1604570"/>
            <a:ext cx="2659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Red - Colocación</a:t>
            </a:r>
            <a:endParaRPr lang="es-AR" sz="2400" dirty="0"/>
          </a:p>
        </p:txBody>
      </p:sp>
      <p:sp>
        <p:nvSpPr>
          <p:cNvPr id="5" name="Rectángulo 4"/>
          <p:cNvSpPr/>
          <p:nvPr/>
        </p:nvSpPr>
        <p:spPr>
          <a:xfrm>
            <a:off x="5508104" y="2118634"/>
            <a:ext cx="3528392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Diámetro Nominal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un número convencional (expresado en milímetros) que coincide con el diámetro exterior de los tubos y de las piezas especiales para el caso de cañerías de PVC y PEAD; mientras que en cañerías metálicas y de AC, el diámetro nominal expresa el interno. Para las conducciones de PRVF, el diámetro nominal no coincide ni con el externo ni con el interno. </a:t>
            </a:r>
            <a:endParaRPr lang="es-A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7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1498586"/>
            <a:ext cx="91440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2123728" y="510793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– RED DISTRIBUIDORA</a:t>
            </a:r>
            <a:endParaRPr lang="es-AR" dirty="0"/>
          </a:p>
        </p:txBody>
      </p:sp>
      <p:sp>
        <p:nvSpPr>
          <p:cNvPr id="2" name="Rectángulo 1"/>
          <p:cNvSpPr/>
          <p:nvPr/>
        </p:nvSpPr>
        <p:spPr>
          <a:xfrm>
            <a:off x="179512" y="1556792"/>
            <a:ext cx="468052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AR" sz="2000" b="1" dirty="0"/>
              <a:t>Despiece de Cámara de Desagüe y Limpieza</a:t>
            </a:r>
          </a:p>
          <a:p>
            <a:endParaRPr lang="es-ES" altLang="es-AR" sz="2000" b="1" dirty="0"/>
          </a:p>
          <a:p>
            <a:endParaRPr lang="es-ES" altLang="es-AR" sz="2000" b="1" dirty="0"/>
          </a:p>
          <a:p>
            <a:r>
              <a:rPr lang="es-ES" altLang="es-AR" dirty="0"/>
              <a:t>1– Adaptador de brida para PVC</a:t>
            </a:r>
          </a:p>
          <a:p>
            <a:r>
              <a:rPr lang="es-ES" altLang="es-AR" dirty="0"/>
              <a:t>2- Ramal de FD brida – brida</a:t>
            </a:r>
          </a:p>
          <a:p>
            <a:r>
              <a:rPr lang="es-ES" altLang="es-AR" dirty="0"/>
              <a:t>3- Válvula esclusa bridada</a:t>
            </a:r>
          </a:p>
          <a:p>
            <a:r>
              <a:rPr lang="es-ES" altLang="es-AR" dirty="0"/>
              <a:t>4- Cañería de PVC</a:t>
            </a:r>
          </a:p>
          <a:p>
            <a:r>
              <a:rPr lang="es-ES" altLang="es-AR" dirty="0"/>
              <a:t>5- Marco y reja de FD para desagüe</a:t>
            </a:r>
            <a:endParaRPr lang="es-ES" altLang="es-AR" sz="2800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944" y="1498586"/>
            <a:ext cx="6048672" cy="293852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51520" y="4725144"/>
            <a:ext cx="42484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AR" sz="2000" b="1" dirty="0"/>
              <a:t>Despiece de </a:t>
            </a:r>
            <a:r>
              <a:rPr lang="es-ES" altLang="es-AR" sz="2000" b="1" dirty="0" smtClean="0"/>
              <a:t>Hidrante</a:t>
            </a:r>
            <a:endParaRPr lang="es-ES" altLang="es-AR" sz="2000" b="1" dirty="0"/>
          </a:p>
          <a:p>
            <a:r>
              <a:rPr lang="es-ES" altLang="es-AR" dirty="0"/>
              <a:t>1– </a:t>
            </a:r>
            <a:r>
              <a:rPr lang="es-ES" altLang="es-AR" dirty="0" smtClean="0"/>
              <a:t>Adaptador </a:t>
            </a:r>
            <a:r>
              <a:rPr lang="es-ES" altLang="es-AR" dirty="0"/>
              <a:t>de brida para PVC</a:t>
            </a:r>
          </a:p>
          <a:p>
            <a:r>
              <a:rPr lang="es-ES" altLang="es-AR" dirty="0"/>
              <a:t>2- Ramal de FD brida – brida</a:t>
            </a:r>
          </a:p>
          <a:p>
            <a:r>
              <a:rPr lang="es-ES" altLang="es-AR" dirty="0"/>
              <a:t>3- Curva de FD con base brida - brida</a:t>
            </a:r>
          </a:p>
          <a:p>
            <a:r>
              <a:rPr lang="es-ES" altLang="es-AR" dirty="0"/>
              <a:t>4- Carretel de elevación FD</a:t>
            </a:r>
          </a:p>
          <a:p>
            <a:r>
              <a:rPr lang="es-ES" altLang="es-AR" dirty="0"/>
              <a:t>5- Hidrante a resorte</a:t>
            </a:r>
            <a:endParaRPr lang="es-ES" altLang="es-AR" sz="2800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9212" y="4088673"/>
            <a:ext cx="7726362" cy="3168352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3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1498586"/>
            <a:ext cx="91440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2" name="CuadroTexto 1"/>
          <p:cNvSpPr txBox="1"/>
          <p:nvPr/>
        </p:nvSpPr>
        <p:spPr>
          <a:xfrm>
            <a:off x="2339752" y="722381"/>
            <a:ext cx="4895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Módulo : AGUA - POTABILIZACIÓN</a:t>
            </a:r>
          </a:p>
          <a:p>
            <a:pPr algn="ctr"/>
            <a:r>
              <a:rPr lang="es-AR" sz="2400" dirty="0" smtClean="0"/>
              <a:t>Caracteres de las Aguas</a:t>
            </a:r>
            <a:endParaRPr lang="es-AR" sz="2400" dirty="0"/>
          </a:p>
        </p:txBody>
      </p:sp>
      <p:sp>
        <p:nvSpPr>
          <p:cNvPr id="5" name="Rectángulo 4"/>
          <p:cNvSpPr/>
          <p:nvPr/>
        </p:nvSpPr>
        <p:spPr>
          <a:xfrm>
            <a:off x="251520" y="1498587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b="1" i="1" dirty="0"/>
              <a:t>Para la bebida humana (incluye la empleada en la preparación de los alimentos) y la de la higiene personal, debe satisfacer condiciones físicas, químicas y microbiológicas que estipulan las normativas vigentes en cada lugar. Todo esto previene las ENEFERMEDADES DE ORIGEN HIDRICO.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79512" y="2780928"/>
            <a:ext cx="230425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Caracteres Físicos: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Olor y sabor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Turbiedad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55776" y="2780927"/>
            <a:ext cx="6768752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es-A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Caracteres Químicos Principales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Sólidos totales disueltos</a:t>
            </a: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Alcalinidad total</a:t>
            </a: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Dureza Total [ppmCaCO3](Temp. + Permanente)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Cloruro (Cl</a:t>
            </a:r>
            <a:r>
              <a:rPr lang="pt-BR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Sulfato (SO</a:t>
            </a:r>
            <a:r>
              <a:rPr lang="pt-BR" baseline="-25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A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Compuestos</a:t>
            </a:r>
            <a:r>
              <a:rPr lang="pt-B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lang="pt-B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(ej. NH3)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51520" y="544522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AR" altLang="es-AR" b="1" dirty="0"/>
              <a:t>Requerimientos bacteriológicos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AR" altLang="es-AR" dirty="0"/>
              <a:t>Se utiliza a los efectos de aplicación de las distintas normas, a las bacterias coliformes como únicos organismos indicadores de contaminación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69357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1498586"/>
            <a:ext cx="91440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2123728" y="510793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– RED DISTRIBUIDORA</a:t>
            </a:r>
            <a:endParaRPr lang="es-AR" dirty="0"/>
          </a:p>
        </p:txBody>
      </p:sp>
      <p:sp>
        <p:nvSpPr>
          <p:cNvPr id="2" name="Rectángulo 1"/>
          <p:cNvSpPr/>
          <p:nvPr/>
        </p:nvSpPr>
        <p:spPr>
          <a:xfrm>
            <a:off x="179512" y="1556792"/>
            <a:ext cx="43924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AR" sz="2000" b="1" dirty="0"/>
              <a:t>Despiece de Válvula de Aire</a:t>
            </a:r>
          </a:p>
          <a:p>
            <a:endParaRPr lang="es-ES" altLang="es-AR" sz="2000" b="1" dirty="0"/>
          </a:p>
          <a:p>
            <a:endParaRPr lang="es-ES" altLang="es-AR" sz="2000" b="1" dirty="0"/>
          </a:p>
          <a:p>
            <a:r>
              <a:rPr lang="es-ES" altLang="es-AR" dirty="0"/>
              <a:t>1– </a:t>
            </a:r>
            <a:r>
              <a:rPr lang="es-ES" altLang="es-AR" dirty="0" smtClean="0"/>
              <a:t>Adaptador </a:t>
            </a:r>
            <a:r>
              <a:rPr lang="es-ES" altLang="es-AR" dirty="0"/>
              <a:t>de brida para PVC</a:t>
            </a:r>
          </a:p>
          <a:p>
            <a:r>
              <a:rPr lang="es-ES" altLang="es-AR" dirty="0"/>
              <a:t>2- Ramal de FD brida – brida</a:t>
            </a:r>
          </a:p>
          <a:p>
            <a:r>
              <a:rPr lang="es-ES" altLang="es-AR" dirty="0"/>
              <a:t>3- Curva de FD con base brida - brida</a:t>
            </a:r>
          </a:p>
          <a:p>
            <a:r>
              <a:rPr lang="es-ES" altLang="es-AR" dirty="0"/>
              <a:t>4- Carretel de elevación FD</a:t>
            </a:r>
          </a:p>
          <a:p>
            <a:r>
              <a:rPr lang="es-ES" altLang="es-AR" dirty="0"/>
              <a:t>5- Válvula de aire</a:t>
            </a:r>
            <a:endParaRPr lang="es-ES" altLang="es-AR" sz="2800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6600" y="1628801"/>
            <a:ext cx="4417888" cy="288032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1" name="Picture 58" descr="http://www.iagua.es/sites/default/files/images/medium/anclaj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1"/>
            <a:ext cx="2405158" cy="157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915816" y="5229200"/>
            <a:ext cx="184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Anclaje </a:t>
            </a:r>
            <a:endParaRPr lang="es-AR" dirty="0"/>
          </a:p>
        </p:txBody>
      </p:sp>
      <p:sp>
        <p:nvSpPr>
          <p:cNvPr id="13" name="Flecha derecha 12"/>
          <p:cNvSpPr/>
          <p:nvPr/>
        </p:nvSpPr>
        <p:spPr>
          <a:xfrm>
            <a:off x="1454099" y="5413866"/>
            <a:ext cx="146171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/>
          <p:cNvSpPr txBox="1"/>
          <p:nvPr/>
        </p:nvSpPr>
        <p:spPr>
          <a:xfrm>
            <a:off x="4067944" y="4797152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 los efectos de contrarrestar los empujes, ya que el sistema opera presión. Cambios de dirección.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3717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1498586"/>
            <a:ext cx="91440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2123728" y="510793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– RED DISTRIBUIDORA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4" y="1844824"/>
            <a:ext cx="8908552" cy="534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1498586"/>
            <a:ext cx="91440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2123728" y="510793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– RED DISTRIBUIDORA</a:t>
            </a:r>
            <a:endParaRPr lang="es-AR" dirty="0"/>
          </a:p>
        </p:txBody>
      </p:sp>
      <p:sp>
        <p:nvSpPr>
          <p:cNvPr id="2" name="CuadroTexto 1"/>
          <p:cNvSpPr txBox="1"/>
          <p:nvPr/>
        </p:nvSpPr>
        <p:spPr>
          <a:xfrm>
            <a:off x="3563888" y="1772816"/>
            <a:ext cx="2128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Monitoreo de la red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621816" y="2246968"/>
            <a:ext cx="6830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+mj-lt"/>
              <a:buAutoNum type="alphaUcPeriod"/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URL (litros/día) = ( A* Lm + B *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Nc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 + C *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Lp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 ) * P</a:t>
            </a:r>
            <a:endParaRPr lang="es-AR" sz="1600" dirty="0"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99591" y="2721120"/>
            <a:ext cx="56166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Donde: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Longitud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de la red expresada en Km.  (Lm)</a:t>
            </a:r>
            <a:endParaRPr lang="es-AR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Cantidad de conexiones existentes. (</a:t>
            </a:r>
            <a:r>
              <a:rPr lang="es-ES" dirty="0" err="1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Nc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)</a:t>
            </a:r>
            <a:endParaRPr lang="es-AR" dirty="0" smtClean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Longitud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total de las tuberías subterráneas desde el borde de la calle hasta el medidor del cliente, expresado en Km. (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Lp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Presión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operativa, expresada en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m.c.a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.  (P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/>
                </a:solidFill>
              </a:rPr>
              <a:t>En donde los coeficientes A,B, y C derivan de datos de investigaciones Internacionales.</a:t>
            </a:r>
            <a:endParaRPr lang="es-AR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AR" dirty="0">
              <a:solidFill>
                <a:schemeClr val="bg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03648" y="594928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Roturas / Km de red</a:t>
            </a:r>
            <a:endParaRPr lang="es-A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55776" y="5793717"/>
            <a:ext cx="5328592" cy="873071"/>
          </a:xfr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AR" sz="2300" b="1" noProof="1" smtClean="0"/>
              <a:t>Universidad Nacional de Córdoba</a:t>
            </a:r>
          </a:p>
          <a:p>
            <a:pPr>
              <a:spcAft>
                <a:spcPts val="0"/>
              </a:spcAft>
            </a:pPr>
            <a:r>
              <a:rPr lang="es-AR" sz="1600" b="1" noProof="1" smtClean="0"/>
              <a:t>Facultad de Ciencias Exactas, Físicas y Naturales</a:t>
            </a:r>
          </a:p>
          <a:p>
            <a:pPr>
              <a:spcAft>
                <a:spcPts val="0"/>
              </a:spcAft>
            </a:pPr>
            <a:r>
              <a:rPr lang="es-AR" sz="1600" b="1" noProof="1" smtClean="0"/>
              <a:t>Secretaría de Extensión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1470638" y="5661248"/>
            <a:ext cx="545414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6670716" y="4285462"/>
            <a:ext cx="2428892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34708"/>
            <a:ext cx="725954" cy="84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53746" y="260648"/>
            <a:ext cx="682647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es-AR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es-A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COOPERATIVA lNTEGRAL REGIONAL DE PROVISIÓN DE SERVICIOS PÚBLICOS, VIVIENDA Y CONSUMO LIMITADA</a:t>
            </a:r>
            <a:endParaRPr lang="es-AR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es-ES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07504" y="2017424"/>
            <a:ext cx="7704856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A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Curso de Capacitación para Personal y </a:t>
            </a:r>
          </a:p>
          <a:p>
            <a:pPr algn="ctr" eaLnBrk="1" hangingPunct="1">
              <a:defRPr/>
            </a:pPr>
            <a:r>
              <a:rPr lang="es-A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Matriculados</a:t>
            </a:r>
          </a:p>
          <a:p>
            <a:pPr algn="ctr" eaLnBrk="1" hangingPunct="1">
              <a:defRPr/>
            </a:pPr>
            <a:r>
              <a:rPr lang="es-A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Módulo: Agua – Potabilización y Red Distribuidora</a:t>
            </a:r>
          </a:p>
          <a:p>
            <a:pPr algn="ctr" eaLnBrk="1" hangingPunct="1">
              <a:defRPr/>
            </a:pPr>
            <a:endParaRPr lang="es-AR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es-AR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!!!MUCHAS GRACIAS  ¡¡¡</a:t>
            </a:r>
          </a:p>
          <a:p>
            <a:pPr eaLnBrk="1" hangingPunct="1">
              <a:defRPr/>
            </a:pPr>
            <a:r>
              <a:rPr lang="es-A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defRPr/>
            </a:pPr>
            <a:endParaRPr lang="es-AR" b="1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r" eaLnBrk="1" hangingPunct="1">
              <a:defRPr/>
            </a:pPr>
            <a:r>
              <a:rPr lang="es-AR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Prof. Ing. Héctor  R. Araujo</a:t>
            </a:r>
          </a:p>
          <a:p>
            <a:pPr eaLnBrk="1" hangingPunct="1">
              <a:defRPr/>
            </a:pPr>
            <a:r>
              <a:rPr lang="es-AR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</a:t>
            </a:r>
            <a:endParaRPr lang="es-E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es-ES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cxnSp>
        <p:nvCxnSpPr>
          <p:cNvPr id="14" name="4 Conector recto"/>
          <p:cNvCxnSpPr/>
          <p:nvPr/>
        </p:nvCxnSpPr>
        <p:spPr>
          <a:xfrm>
            <a:off x="1955046" y="1988840"/>
            <a:ext cx="592932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01" y="5808816"/>
            <a:ext cx="12271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2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1498586"/>
            <a:ext cx="91440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1979712" y="527093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 – POTABILIZACIÓN</a:t>
            </a:r>
          </a:p>
          <a:p>
            <a:pPr algn="ctr"/>
            <a:r>
              <a:rPr lang="es-ES" altLang="es-AR" dirty="0"/>
              <a:t>Generalidades sobre Plantas de Tratamiento</a:t>
            </a:r>
          </a:p>
          <a:p>
            <a:pPr algn="ctr"/>
            <a:endParaRPr lang="es-AR" dirty="0"/>
          </a:p>
          <a:p>
            <a:pPr algn="ctr"/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0" y="1498587"/>
            <a:ext cx="6858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defRPr/>
            </a:pPr>
            <a:r>
              <a:rPr lang="es-AR" altLang="es-AR" sz="2800" dirty="0"/>
              <a:t>Unidades de tratamiento:</a:t>
            </a:r>
          </a:p>
          <a:p>
            <a:pPr marL="914400" lvl="1" indent="-457200">
              <a:defRPr/>
            </a:pPr>
            <a:r>
              <a:rPr lang="es-AR" altLang="es-AR" sz="2400" dirty="0"/>
              <a:t>Cámara de Carga</a:t>
            </a:r>
          </a:p>
          <a:p>
            <a:pPr marL="914400" lvl="1" indent="-457200">
              <a:defRPr/>
            </a:pPr>
            <a:r>
              <a:rPr lang="es-AR" altLang="es-AR" sz="2400" dirty="0"/>
              <a:t>Aforador</a:t>
            </a:r>
          </a:p>
          <a:p>
            <a:pPr marL="914400" lvl="1" indent="-457200">
              <a:defRPr/>
            </a:pPr>
            <a:r>
              <a:rPr lang="es-AR" altLang="es-AR" sz="2400" dirty="0" smtClean="0"/>
              <a:t>Sedimentación (Coagulación </a:t>
            </a:r>
            <a:r>
              <a:rPr lang="es-AR" altLang="es-AR" sz="2400" dirty="0"/>
              <a:t>– </a:t>
            </a:r>
            <a:r>
              <a:rPr lang="es-AR" altLang="es-AR" sz="2400" dirty="0" smtClean="0"/>
              <a:t>Floculación)</a:t>
            </a:r>
            <a:endParaRPr lang="es-AR" altLang="es-AR" sz="2400" dirty="0"/>
          </a:p>
          <a:p>
            <a:pPr marL="914400" lvl="1" indent="-457200">
              <a:defRPr/>
            </a:pPr>
            <a:r>
              <a:rPr lang="es-AR" altLang="es-AR" sz="2400" dirty="0"/>
              <a:t>Filtración</a:t>
            </a:r>
          </a:p>
          <a:p>
            <a:pPr marL="914400" lvl="1" indent="-457200">
              <a:defRPr/>
            </a:pPr>
            <a:r>
              <a:rPr lang="es-AR" altLang="es-AR" sz="2400" dirty="0"/>
              <a:t>Tanque elevado</a:t>
            </a:r>
          </a:p>
          <a:p>
            <a:pPr marL="914400" lvl="1" indent="-457200">
              <a:defRPr/>
            </a:pPr>
            <a:r>
              <a:rPr lang="es-AR" altLang="es-AR" sz="2400" dirty="0"/>
              <a:t>Reservas</a:t>
            </a:r>
          </a:p>
          <a:p>
            <a:pPr marL="914400" lvl="1" indent="-457200">
              <a:defRPr/>
            </a:pPr>
            <a:r>
              <a:rPr lang="es-AR" altLang="es-AR" sz="2400" dirty="0"/>
              <a:t>Conducciones</a:t>
            </a:r>
          </a:p>
          <a:p>
            <a:pPr marL="914400" lvl="1" indent="-457200">
              <a:defRPr/>
            </a:pPr>
            <a:r>
              <a:rPr lang="es-AR" altLang="es-AR" sz="2400" dirty="0"/>
              <a:t>Obras </a:t>
            </a:r>
            <a:r>
              <a:rPr lang="es-AR" altLang="es-AR" sz="2400" dirty="0" smtClean="0"/>
              <a:t>complementarias</a:t>
            </a:r>
          </a:p>
          <a:p>
            <a:pPr marL="914400" lvl="1" indent="-457200">
              <a:defRPr/>
            </a:pPr>
            <a:endParaRPr lang="es-AR" altLang="es-AR" sz="2400" dirty="0"/>
          </a:p>
          <a:p>
            <a:pPr marL="914400" lvl="1" indent="-457200">
              <a:defRPr/>
            </a:pPr>
            <a:r>
              <a:rPr lang="es-AR" altLang="es-AR" sz="2400" dirty="0" smtClean="0"/>
              <a:t>Q</a:t>
            </a:r>
            <a:r>
              <a:rPr lang="es-AR" altLang="es-AR" sz="2400" dirty="0" smtClean="0">
                <a:latin typeface="Calibri" panose="020F0502020204030204" pitchFamily="34" charset="0"/>
              </a:rPr>
              <a:t>[</a:t>
            </a:r>
            <a:r>
              <a:rPr lang="es-AR" altLang="es-AR" sz="2000" dirty="0" smtClean="0">
                <a:latin typeface="Calibri" panose="020F0502020204030204" pitchFamily="34" charset="0"/>
              </a:rPr>
              <a:t>m³/</a:t>
            </a:r>
            <a:r>
              <a:rPr lang="es-AR" altLang="es-AR" sz="2000" dirty="0" err="1" smtClean="0">
                <a:latin typeface="Calibri" panose="020F0502020204030204" pitchFamily="34" charset="0"/>
              </a:rPr>
              <a:t>seg</a:t>
            </a:r>
            <a:r>
              <a:rPr lang="es-AR" altLang="es-AR" sz="2400" dirty="0" smtClean="0">
                <a:latin typeface="Calibri" panose="020F0502020204030204" pitchFamily="34" charset="0"/>
              </a:rPr>
              <a:t>]</a:t>
            </a:r>
            <a:r>
              <a:rPr lang="es-AR" altLang="es-AR" sz="2400" dirty="0" smtClean="0"/>
              <a:t>= </a:t>
            </a:r>
            <a:r>
              <a:rPr lang="es-AR" altLang="es-AR" sz="2400" dirty="0" err="1" smtClean="0"/>
              <a:t>Dot</a:t>
            </a:r>
            <a:r>
              <a:rPr lang="es-AR" altLang="es-AR" sz="2400" dirty="0" smtClean="0"/>
              <a:t>[</a:t>
            </a:r>
            <a:r>
              <a:rPr lang="es-AR" altLang="es-AR" sz="2000" dirty="0" smtClean="0"/>
              <a:t>m³/</a:t>
            </a:r>
            <a:r>
              <a:rPr lang="es-AR" altLang="es-AR" sz="2000" dirty="0" err="1" smtClean="0"/>
              <a:t>hab</a:t>
            </a:r>
            <a:r>
              <a:rPr lang="es-AR" altLang="es-AR" sz="2000" dirty="0" smtClean="0"/>
              <a:t>*día</a:t>
            </a:r>
            <a:r>
              <a:rPr lang="es-AR" altLang="es-AR" sz="2400" dirty="0" smtClean="0"/>
              <a:t>]*</a:t>
            </a:r>
            <a:r>
              <a:rPr lang="es-AR" altLang="es-AR" sz="2400" dirty="0" err="1" smtClean="0"/>
              <a:t>Pob</a:t>
            </a:r>
            <a:r>
              <a:rPr lang="es-AR" altLang="es-AR" sz="2400" dirty="0" smtClean="0">
                <a:latin typeface="Calibri" panose="020F0502020204030204" pitchFamily="34" charset="0"/>
              </a:rPr>
              <a:t>[</a:t>
            </a:r>
            <a:r>
              <a:rPr lang="es-AR" altLang="es-AR" sz="2000" dirty="0" err="1" smtClean="0">
                <a:latin typeface="Calibri" panose="020F0502020204030204" pitchFamily="34" charset="0"/>
              </a:rPr>
              <a:t>Hab</a:t>
            </a:r>
            <a:r>
              <a:rPr lang="es-AR" altLang="es-AR" sz="2400" dirty="0" smtClean="0">
                <a:latin typeface="Calibri" panose="020F0502020204030204" pitchFamily="34" charset="0"/>
              </a:rPr>
              <a:t>]</a:t>
            </a:r>
            <a:r>
              <a:rPr lang="es-AR" altLang="es-AR" sz="2400" dirty="0" smtClean="0"/>
              <a:t>* Coef. Pico </a:t>
            </a:r>
          </a:p>
          <a:p>
            <a:pPr marL="914400" lvl="1" indent="-457200">
              <a:defRPr/>
            </a:pPr>
            <a:r>
              <a:rPr lang="es-AR" altLang="es-AR" sz="2400" dirty="0" smtClean="0"/>
              <a:t>Q= Volumen / Permanencia</a:t>
            </a:r>
            <a:endParaRPr lang="es-AR" altLang="es-AR" sz="2400" dirty="0"/>
          </a:p>
        </p:txBody>
      </p:sp>
      <p:pic>
        <p:nvPicPr>
          <p:cNvPr id="15" name="Picture 87" descr="potabilizacion-del-agu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7"/>
            <a:ext cx="47160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648" y="116632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 </a:t>
            </a:r>
            <a:r>
              <a:rPr lang="es-AR" dirty="0"/>
              <a:t>– POTABILIZACIÓN</a:t>
            </a:r>
          </a:p>
          <a:p>
            <a:pPr algn="ctr"/>
            <a:r>
              <a:rPr lang="es-ES" altLang="es-AR" dirty="0"/>
              <a:t>Generalidades sobre Plantas de Tratamiento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835696" y="1086574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dirty="0">
                <a:latin typeface="Tahoma" panose="020B0604030504040204" pitchFamily="34" charset="0"/>
              </a:rPr>
              <a:t>Esquema Planta Potabilizadora convencional</a:t>
            </a:r>
          </a:p>
        </p:txBody>
      </p:sp>
      <p:pic>
        <p:nvPicPr>
          <p:cNvPr id="6" name="Picture 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/>
          <a:stretch>
            <a:fillRect/>
          </a:stretch>
        </p:blipFill>
        <p:spPr bwMode="auto">
          <a:xfrm>
            <a:off x="384176" y="1409294"/>
            <a:ext cx="8345487" cy="49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2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648" y="116632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– </a:t>
            </a:r>
            <a:r>
              <a:rPr lang="es-AR" dirty="0"/>
              <a:t>POTABILIZACIÓN</a:t>
            </a:r>
          </a:p>
          <a:p>
            <a:pPr algn="ctr"/>
            <a:r>
              <a:rPr lang="es-ES" altLang="es-AR" dirty="0"/>
              <a:t>Generalidades sobre Plantas de Tratamiento</a:t>
            </a:r>
          </a:p>
        </p:txBody>
      </p:sp>
      <p:pic>
        <p:nvPicPr>
          <p:cNvPr id="5" name="Picture 12" descr="planta_potabilizador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47235"/>
            <a:ext cx="7849815" cy="549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247470" y="3244334"/>
            <a:ext cx="2649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defRPr/>
            </a:pPr>
            <a:r>
              <a:rPr lang="es-AR" altLang="es-AR" dirty="0"/>
              <a:t>Imagen tipo de un scada: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11560" y="762963"/>
            <a:ext cx="6246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 indent="-533400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s-AR" altLang="es-A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Imagen tipo de un scada:</a:t>
            </a:r>
          </a:p>
        </p:txBody>
      </p:sp>
    </p:spTree>
    <p:extLst>
      <p:ext uri="{BB962C8B-B14F-4D97-AF65-F5344CB8AC3E}">
        <p14:creationId xmlns:p14="http://schemas.microsoft.com/office/powerpoint/2010/main" val="32225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648" y="116632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 </a:t>
            </a:r>
            <a:r>
              <a:rPr lang="es-AR" dirty="0"/>
              <a:t>– POTABILIZACIÓN</a:t>
            </a:r>
          </a:p>
          <a:p>
            <a:pPr algn="ctr"/>
            <a:r>
              <a:rPr lang="es-ES" altLang="es-AR" dirty="0"/>
              <a:t>Generalidades sobre Plantas de Tratamiento</a:t>
            </a:r>
          </a:p>
        </p:txBody>
      </p:sp>
      <p:pic>
        <p:nvPicPr>
          <p:cNvPr id="6" name="Imagen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6985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403648" y="980728"/>
            <a:ext cx="459999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altLang="es-AR" sz="25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rPr>
              <a:t>Cámara de Carga</a:t>
            </a:r>
            <a:endParaRPr lang="es-ES" altLang="es-AR" sz="2500" b="1" dirty="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8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648" y="116632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Módulo : AGUA </a:t>
            </a:r>
            <a:r>
              <a:rPr lang="es-AR" dirty="0" smtClean="0"/>
              <a:t> </a:t>
            </a:r>
            <a:r>
              <a:rPr lang="es-AR" dirty="0"/>
              <a:t>– POTABILIZACIÓN</a:t>
            </a:r>
          </a:p>
          <a:p>
            <a:pPr algn="ctr"/>
            <a:r>
              <a:rPr lang="es-ES" altLang="es-AR" dirty="0"/>
              <a:t>Generalidades sobre Plantas de Tratamiento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627785" y="908720"/>
            <a:ext cx="3426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AR" altLang="es-AR" b="1" dirty="0">
                <a:solidFill>
                  <a:schemeClr val="tx2"/>
                </a:solidFill>
                <a:latin typeface="Lucida Sans Unicode" panose="020B0602030504020204" pitchFamily="34" charset="0"/>
              </a:rPr>
              <a:t>Coagulación-Floculación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71600" y="142381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altLang="es-AR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rPr>
              <a:t>Proceso por el cual las partículas se aglutinan en pequeñas masas, con peso especifico superior al del agua, llamadas floc</a:t>
            </a:r>
            <a:endParaRPr lang="es-ES" altLang="es-AR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anose="020B0602030504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3568" y="2067089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SzPct val="80000"/>
              <a:defRPr/>
            </a:pPr>
            <a:r>
              <a:rPr lang="es-ES" altLang="es-A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COAGULACION  </a:t>
            </a:r>
            <a:r>
              <a:rPr lang="es-ES" altLang="es-AR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 desestabilización de las partículas suspendidas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3300"/>
              </a:buClr>
              <a:buSzPct val="80000"/>
              <a:defRPr/>
            </a:pPr>
            <a:r>
              <a:rPr lang="es-ES" altLang="es-AR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FLOCULACION  partículas ya estabilizadas chocan unas con otras formando una malla tridimensional de coágulos porosos</a:t>
            </a:r>
            <a:endParaRPr lang="es-ES" altLang="es-A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59632" y="3789039"/>
            <a:ext cx="6984776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s-ES" altLang="es-AR" dirty="0"/>
              <a:t>SE USA PARA: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s-ES" altLang="es-AR" dirty="0"/>
              <a:t>Remoción de turbiedad orgánica e inorgánica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s-ES" altLang="es-AR" dirty="0"/>
              <a:t>Remoción de color aparente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s-ES" altLang="es-AR" dirty="0"/>
              <a:t>Eliminación de bacterias y organismos patógenos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s-ES" altLang="es-AR" dirty="0"/>
              <a:t>Destrucción de algas y plancton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s-ES" altLang="es-AR" dirty="0"/>
              <a:t>Eliminación de sustancias productoras de sabor y olor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es-ES" altLang="es-AR" sz="2400" dirty="0"/>
          </a:p>
        </p:txBody>
      </p:sp>
    </p:spTree>
    <p:extLst>
      <p:ext uri="{BB962C8B-B14F-4D97-AF65-F5344CB8AC3E}">
        <p14:creationId xmlns:p14="http://schemas.microsoft.com/office/powerpoint/2010/main" val="39122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1484</TotalTime>
  <Words>1974</Words>
  <Application>Microsoft Office PowerPoint</Application>
  <PresentationFormat>Presentación en pantalla (4:3)</PresentationFormat>
  <Paragraphs>339</Paragraphs>
  <Slides>43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5" baseType="lpstr">
      <vt:lpstr>Arial Unicode MS</vt:lpstr>
      <vt:lpstr>Arial</vt:lpstr>
      <vt:lpstr>Calibri</vt:lpstr>
      <vt:lpstr>Constantia</vt:lpstr>
      <vt:lpstr>Lucida Sans Unicode</vt:lpstr>
      <vt:lpstr>Symbol</vt:lpstr>
      <vt:lpstr>Tahoma</vt:lpstr>
      <vt:lpstr>Times New Roman</vt:lpstr>
      <vt:lpstr>Wingdings</vt:lpstr>
      <vt:lpstr>Wingdings 2</vt:lpstr>
      <vt:lpstr>Flujo</vt:lpstr>
      <vt:lpstr>DWG TrueView Drawing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MATRIX</dc:creator>
  <cp:lastModifiedBy>Ricardo</cp:lastModifiedBy>
  <cp:revision>177</cp:revision>
  <dcterms:created xsi:type="dcterms:W3CDTF">2014-03-12T17:56:59Z</dcterms:created>
  <dcterms:modified xsi:type="dcterms:W3CDTF">2020-09-23T16:22:40Z</dcterms:modified>
</cp:coreProperties>
</file>