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Roboto"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72" y="5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70ae6588a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70ae6588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70ae6588a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970ae6588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970ae6588a_1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970ae6588a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70ae6588a_1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70ae6588a_1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970ae6588a_1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970ae6588a_1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970ae6588a_1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970ae6588a_1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70ae6588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70ae6588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70ae6588a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70ae6588a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70ae6588a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70ae6588a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970ae6588a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970ae6588a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03425" y="1112572"/>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Contaminación Ambiental</a:t>
            </a:r>
            <a:endParaRPr/>
          </a:p>
        </p:txBody>
      </p:sp>
      <p:sp>
        <p:nvSpPr>
          <p:cNvPr id="86" name="Google Shape;86;p13"/>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Grupo 11:</a:t>
            </a:r>
            <a:endParaRPr/>
          </a:p>
          <a:p>
            <a:pPr marL="0" lvl="0" indent="0" algn="l" rtl="0">
              <a:spcBef>
                <a:spcPts val="0"/>
              </a:spcBef>
              <a:spcAft>
                <a:spcPts val="0"/>
              </a:spcAft>
              <a:buNone/>
            </a:pPr>
            <a:endParaRPr/>
          </a:p>
          <a:p>
            <a:pPr marL="0" lvl="0" indent="0" algn="l" rtl="0">
              <a:spcBef>
                <a:spcPts val="0"/>
              </a:spcBef>
              <a:spcAft>
                <a:spcPts val="0"/>
              </a:spcAft>
              <a:buNone/>
            </a:pPr>
            <a:r>
              <a:rPr lang="es"/>
              <a:t>-Mira Manuel</a:t>
            </a:r>
            <a:endParaRPr/>
          </a:p>
          <a:p>
            <a:pPr marL="0" lvl="0" indent="0" algn="l" rtl="0">
              <a:spcBef>
                <a:spcPts val="0"/>
              </a:spcBef>
              <a:spcAft>
                <a:spcPts val="0"/>
              </a:spcAft>
              <a:buNone/>
            </a:pPr>
            <a:r>
              <a:rPr lang="es"/>
              <a:t>-Oberti María Julieta</a:t>
            </a:r>
            <a:endParaRPr/>
          </a:p>
          <a:p>
            <a:pPr marL="0" lvl="0" indent="0" algn="l" rtl="0">
              <a:spcBef>
                <a:spcPts val="0"/>
              </a:spcBef>
              <a:spcAft>
                <a:spcPts val="0"/>
              </a:spcAft>
              <a:buNone/>
            </a:pPr>
            <a:r>
              <a:rPr lang="es"/>
              <a:t>-Salgado Franco</a:t>
            </a:r>
            <a:endParaRPr/>
          </a:p>
          <a:p>
            <a:pPr marL="0" lvl="0" indent="0" algn="l" rtl="0">
              <a:spcBef>
                <a:spcPts val="0"/>
              </a:spcBef>
              <a:spcAft>
                <a:spcPts val="0"/>
              </a:spcAft>
              <a:buNone/>
            </a:pPr>
            <a:r>
              <a:rPr lang="es"/>
              <a:t>-Sariago Lucas</a:t>
            </a:r>
            <a:endParaRPr/>
          </a:p>
        </p:txBody>
      </p:sp>
      <p:pic>
        <p:nvPicPr>
          <p:cNvPr id="87" name="Google Shape;87;p13"/>
          <p:cNvPicPr preferRelativeResize="0"/>
          <p:nvPr/>
        </p:nvPicPr>
        <p:blipFill>
          <a:blip r:embed="rId3">
            <a:alphaModFix/>
          </a:blip>
          <a:stretch>
            <a:fillRect/>
          </a:stretch>
        </p:blipFill>
        <p:spPr>
          <a:xfrm>
            <a:off x="6092450" y="2151906"/>
            <a:ext cx="2543450" cy="2543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311700" y="16515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a:t>Límites para partículas</a:t>
            </a:r>
            <a:endParaRPr sz="2800"/>
          </a:p>
        </p:txBody>
      </p:sp>
      <p:sp>
        <p:nvSpPr>
          <p:cNvPr id="173" name="Google Shape;173;p22"/>
          <p:cNvSpPr txBox="1">
            <a:spLocks noGrp="1"/>
          </p:cNvSpPr>
          <p:nvPr>
            <p:ph type="body" idx="1"/>
          </p:nvPr>
        </p:nvSpPr>
        <p:spPr>
          <a:xfrm>
            <a:off x="311700" y="716050"/>
            <a:ext cx="8520600" cy="15201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1400" dirty="0"/>
              <a:t>El riesgo en potencia depende del tamaño de las partículas así como la concentración másica.</a:t>
            </a:r>
            <a:endParaRPr sz="1400" dirty="0"/>
          </a:p>
          <a:p>
            <a:pPr marL="0" marR="0" lvl="0" indent="0" algn="l" rtl="0">
              <a:lnSpc>
                <a:spcPct val="100000"/>
              </a:lnSpc>
              <a:spcBef>
                <a:spcPts val="1600"/>
              </a:spcBef>
              <a:spcAft>
                <a:spcPts val="0"/>
              </a:spcAft>
              <a:buNone/>
            </a:pPr>
            <a:r>
              <a:rPr lang="es" sz="1400" dirty="0"/>
              <a:t>A – Masa de partículas Inhalable (IPM)</a:t>
            </a:r>
            <a:endParaRPr sz="1400" dirty="0"/>
          </a:p>
          <a:p>
            <a:pPr marL="0" lvl="0" indent="0" algn="l" rtl="0">
              <a:lnSpc>
                <a:spcPct val="100000"/>
              </a:lnSpc>
              <a:spcBef>
                <a:spcPts val="1000"/>
              </a:spcBef>
              <a:spcAft>
                <a:spcPts val="0"/>
              </a:spcAft>
              <a:buNone/>
            </a:pPr>
            <a:r>
              <a:rPr lang="es" sz="1400" dirty="0"/>
              <a:t>B – Masa de partículas TORÁCICA (IPM)</a:t>
            </a:r>
            <a:endParaRPr sz="1400" dirty="0"/>
          </a:p>
          <a:p>
            <a:pPr marL="0" marR="0" lvl="0" indent="0" algn="l" rtl="0">
              <a:lnSpc>
                <a:spcPct val="100000"/>
              </a:lnSpc>
              <a:spcBef>
                <a:spcPts val="1000"/>
              </a:spcBef>
              <a:spcAft>
                <a:spcPts val="0"/>
              </a:spcAft>
              <a:buNone/>
            </a:pPr>
            <a:r>
              <a:rPr lang="es" sz="1400" dirty="0"/>
              <a:t>C – Masa de Partícula respirable (RPM)</a:t>
            </a:r>
            <a:endParaRPr sz="1400" dirty="0"/>
          </a:p>
          <a:p>
            <a:pPr marL="0" marR="0" lvl="0" indent="0" algn="l" rtl="0">
              <a:lnSpc>
                <a:spcPct val="115000"/>
              </a:lnSpc>
              <a:spcBef>
                <a:spcPts val="0"/>
              </a:spcBef>
              <a:spcAft>
                <a:spcPts val="0"/>
              </a:spcAft>
              <a:buNone/>
            </a:pPr>
            <a:endParaRPr dirty="0"/>
          </a:p>
          <a:p>
            <a:pPr marL="0" lvl="0" indent="0" algn="l" rtl="0">
              <a:spcBef>
                <a:spcPts val="1600"/>
              </a:spcBef>
              <a:spcAft>
                <a:spcPts val="1600"/>
              </a:spcAft>
              <a:buNone/>
            </a:pPr>
            <a:endParaRPr dirty="0"/>
          </a:p>
        </p:txBody>
      </p:sp>
      <p:sp>
        <p:nvSpPr>
          <p:cNvPr id="174" name="Google Shape;174;p22"/>
          <p:cNvSpPr txBox="1">
            <a:spLocks noGrp="1"/>
          </p:cNvSpPr>
          <p:nvPr>
            <p:ph type="title"/>
          </p:nvPr>
        </p:nvSpPr>
        <p:spPr>
          <a:xfrm>
            <a:off x="311700" y="23931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a:t>Límites biológicos</a:t>
            </a:r>
            <a:endParaRPr sz="2800"/>
          </a:p>
        </p:txBody>
      </p:sp>
      <p:sp>
        <p:nvSpPr>
          <p:cNvPr id="175" name="Google Shape;175;p22"/>
          <p:cNvSpPr txBox="1">
            <a:spLocks noGrp="1"/>
          </p:cNvSpPr>
          <p:nvPr>
            <p:ph type="body" idx="1"/>
          </p:nvPr>
        </p:nvSpPr>
        <p:spPr>
          <a:xfrm>
            <a:off x="361675" y="3000900"/>
            <a:ext cx="8520600" cy="15201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1400"/>
              <a:t>Es conveniente usar métodos biológicos de evacuación cuando:</a:t>
            </a:r>
            <a:endParaRPr sz="1400"/>
          </a:p>
          <a:p>
            <a:pPr marL="457200" marR="0" lvl="0" indent="-317500" algn="l" rtl="0">
              <a:lnSpc>
                <a:spcPct val="115000"/>
              </a:lnSpc>
              <a:spcBef>
                <a:spcPts val="1600"/>
              </a:spcBef>
              <a:spcAft>
                <a:spcPts val="0"/>
              </a:spcAft>
              <a:buSzPts val="1400"/>
              <a:buChar char="●"/>
            </a:pPr>
            <a:r>
              <a:rPr lang="es" sz="1400"/>
              <a:t>Se trabaja con sustancias químicas cuya absorción por la piel es una vía de entrada significativa.</a:t>
            </a:r>
            <a:endParaRPr sz="1400"/>
          </a:p>
          <a:p>
            <a:pPr marL="457200" marR="0" lvl="0" indent="-317500" algn="l" rtl="0">
              <a:lnSpc>
                <a:spcPct val="115000"/>
              </a:lnSpc>
              <a:spcBef>
                <a:spcPts val="0"/>
              </a:spcBef>
              <a:spcAft>
                <a:spcPts val="0"/>
              </a:spcAft>
              <a:buSzPts val="1400"/>
              <a:buChar char="●"/>
            </a:pPr>
            <a:r>
              <a:rPr lang="es" sz="1400"/>
              <a:t>Las sustancias manipuladas tienen una alta toxicidad crónica.</a:t>
            </a:r>
            <a:endParaRPr sz="1400"/>
          </a:p>
          <a:p>
            <a:pPr marL="457200" marR="0" lvl="0" indent="-317500" algn="l" rtl="0">
              <a:lnSpc>
                <a:spcPct val="115000"/>
              </a:lnSpc>
              <a:spcBef>
                <a:spcPts val="0"/>
              </a:spcBef>
              <a:spcAft>
                <a:spcPts val="0"/>
              </a:spcAft>
              <a:buSzPts val="1400"/>
              <a:buChar char="●"/>
            </a:pPr>
            <a:r>
              <a:rPr lang="es" sz="1400"/>
              <a:t>Las sustancias no tienen métodos adecuados de evaluación en el aire de los lugares de trabajo.</a:t>
            </a:r>
            <a:endParaRPr sz="1400"/>
          </a:p>
          <a:p>
            <a:pPr marL="457200" marR="0" lvl="0" indent="-317500" algn="l" rtl="0">
              <a:lnSpc>
                <a:spcPct val="115000"/>
              </a:lnSpc>
              <a:spcBef>
                <a:spcPts val="0"/>
              </a:spcBef>
              <a:spcAft>
                <a:spcPts val="0"/>
              </a:spcAft>
              <a:buSzPts val="1400"/>
              <a:buChar char="●"/>
            </a:pPr>
            <a:r>
              <a:rPr lang="es" sz="1400"/>
              <a:t>Se trata de compuestos con efecto cianogénico. </a:t>
            </a:r>
            <a:endParaRPr sz="1400"/>
          </a:p>
          <a:p>
            <a:pPr marL="0" marR="0" lvl="0" indent="0" algn="l" rtl="0">
              <a:lnSpc>
                <a:spcPct val="115000"/>
              </a:lnSpc>
              <a:spcBef>
                <a:spcPts val="1600"/>
              </a:spcBef>
              <a:spcAft>
                <a:spcPts val="0"/>
              </a:spcAft>
              <a:buNone/>
            </a:pPr>
            <a:endParaRPr sz="1400"/>
          </a:p>
          <a:p>
            <a:pPr marL="0" marR="0" lvl="0" indent="0" algn="l" rtl="0">
              <a:lnSpc>
                <a:spcPct val="115000"/>
              </a:lnSpc>
              <a:spcBef>
                <a:spcPts val="1600"/>
              </a:spcBef>
              <a:spcAft>
                <a:spcPts val="0"/>
              </a:spcAft>
              <a:buNone/>
            </a:pPr>
            <a:endParaRPr sz="1400"/>
          </a:p>
          <a:p>
            <a:pPr marL="0" lvl="0" indent="0" algn="l" rtl="0">
              <a:spcBef>
                <a:spcPts val="160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title"/>
          </p:nvPr>
        </p:nvSpPr>
        <p:spPr>
          <a:xfrm>
            <a:off x="311700" y="21655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Límite para cancerígenos</a:t>
            </a:r>
            <a:endParaRPr/>
          </a:p>
        </p:txBody>
      </p:sp>
      <p:sp>
        <p:nvSpPr>
          <p:cNvPr id="181" name="Google Shape;181;p23"/>
          <p:cNvSpPr txBox="1">
            <a:spLocks noGrp="1"/>
          </p:cNvSpPr>
          <p:nvPr>
            <p:ph type="body" idx="1"/>
          </p:nvPr>
        </p:nvSpPr>
        <p:spPr>
          <a:xfrm>
            <a:off x="311700" y="824350"/>
            <a:ext cx="8520600" cy="35511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1600"/>
              <a:t>La ACGIH (Conferencia americana de Higienistas Industriales del gobierno) plantea tres categorías:</a:t>
            </a:r>
            <a:endParaRPr sz="1600"/>
          </a:p>
          <a:p>
            <a:pPr marL="457200" marR="0" lvl="0" indent="-330200" algn="l" rtl="0">
              <a:lnSpc>
                <a:spcPct val="115000"/>
              </a:lnSpc>
              <a:spcBef>
                <a:spcPts val="1600"/>
              </a:spcBef>
              <a:spcAft>
                <a:spcPts val="0"/>
              </a:spcAft>
              <a:buSzPts val="1600"/>
              <a:buAutoNum type="arabicPeriod"/>
            </a:pPr>
            <a:r>
              <a:rPr lang="es" sz="1600"/>
              <a:t>Cancerígenos humanos conCAP establecida</a:t>
            </a:r>
            <a:endParaRPr sz="1600"/>
          </a:p>
          <a:p>
            <a:pPr marL="457200" lvl="0" indent="-330200" algn="l" rtl="0">
              <a:spcBef>
                <a:spcPts val="0"/>
              </a:spcBef>
              <a:spcAft>
                <a:spcPts val="0"/>
              </a:spcAft>
              <a:buSzPts val="1600"/>
              <a:buAutoNum type="arabicPeriod"/>
            </a:pPr>
            <a:r>
              <a:rPr lang="es" sz="1600"/>
              <a:t>Cancerígenos humanos sin CAP establecida</a:t>
            </a:r>
            <a:endParaRPr sz="1600"/>
          </a:p>
          <a:p>
            <a:pPr marL="457200" lvl="0" indent="-330200" algn="l" rtl="0">
              <a:spcBef>
                <a:spcPts val="0"/>
              </a:spcBef>
              <a:spcAft>
                <a:spcPts val="0"/>
              </a:spcAft>
              <a:buSzPts val="1600"/>
              <a:buAutoNum type="arabicPeriod"/>
            </a:pPr>
            <a:r>
              <a:rPr lang="es" sz="1600"/>
              <a:t>Sustancias asociadas con procesos industriales</a:t>
            </a:r>
            <a:endParaRPr sz="1600"/>
          </a:p>
          <a:p>
            <a:pPr marL="0" marR="0" lvl="0" indent="0" algn="l" rtl="0">
              <a:lnSpc>
                <a:spcPct val="115000"/>
              </a:lnSpc>
              <a:spcBef>
                <a:spcPts val="1600"/>
              </a:spcBef>
              <a:spcAft>
                <a:spcPts val="0"/>
              </a:spcAft>
              <a:buNone/>
            </a:pPr>
            <a:r>
              <a:rPr lang="es" sz="1600"/>
              <a:t>La reglamentación 295/03  estipula:</a:t>
            </a:r>
            <a:endParaRPr sz="1600"/>
          </a:p>
          <a:p>
            <a:pPr marL="0" marR="0" lvl="0" indent="0" algn="l" rtl="0">
              <a:lnSpc>
                <a:spcPct val="115000"/>
              </a:lnSpc>
              <a:spcBef>
                <a:spcPts val="1600"/>
              </a:spcBef>
              <a:spcAft>
                <a:spcPts val="0"/>
              </a:spcAft>
              <a:buNone/>
            </a:pPr>
            <a:r>
              <a:rPr lang="es" sz="1600"/>
              <a:t>Concentraciones  máximas  permisibles  </a:t>
            </a:r>
            <a:endParaRPr sz="1600"/>
          </a:p>
          <a:p>
            <a:pPr marL="457200" marR="0" lvl="0" indent="-330200" algn="l" rtl="0">
              <a:lnSpc>
                <a:spcPct val="115000"/>
              </a:lnSpc>
              <a:spcBef>
                <a:spcPts val="1600"/>
              </a:spcBef>
              <a:spcAft>
                <a:spcPts val="0"/>
              </a:spcAft>
              <a:buSzPts val="1600"/>
              <a:buAutoNum type="arabicPeriod"/>
            </a:pPr>
            <a:r>
              <a:rPr lang="es" sz="1600"/>
              <a:t>CMP (Concentración máxima permisible ponderada en el tiempo)</a:t>
            </a:r>
            <a:endParaRPr sz="1600"/>
          </a:p>
          <a:p>
            <a:pPr marL="457200" marR="0" lvl="0" indent="-330200" algn="l" rtl="0">
              <a:lnSpc>
                <a:spcPct val="115000"/>
              </a:lnSpc>
              <a:spcBef>
                <a:spcPts val="0"/>
              </a:spcBef>
              <a:spcAft>
                <a:spcPts val="0"/>
              </a:spcAft>
              <a:buSzPts val="1600"/>
              <a:buAutoNum type="arabicPeriod"/>
            </a:pPr>
            <a:r>
              <a:rPr lang="es" sz="1600"/>
              <a:t>CMP - CPT (Concentración máxima permisible para cortos períodos de tiempo)</a:t>
            </a:r>
            <a:endParaRPr sz="1600"/>
          </a:p>
          <a:p>
            <a:pPr marL="457200" marR="0" lvl="0" indent="-330200" algn="l" rtl="0">
              <a:lnSpc>
                <a:spcPct val="115000"/>
              </a:lnSpc>
              <a:spcBef>
                <a:spcPts val="0"/>
              </a:spcBef>
              <a:spcAft>
                <a:spcPts val="0"/>
              </a:spcAft>
              <a:buSzPts val="1600"/>
              <a:buAutoNum type="arabicPeriod"/>
            </a:pPr>
            <a:r>
              <a:rPr lang="es" sz="1600"/>
              <a:t>CMP-C (Concentración Máxima Permisible - Valor Techo (c)</a:t>
            </a:r>
            <a:endParaRPr sz="1600"/>
          </a:p>
          <a:p>
            <a:pPr marL="0" marR="0" lvl="0" indent="0" algn="l" rtl="0">
              <a:lnSpc>
                <a:spcPct val="115000"/>
              </a:lnSpc>
              <a:spcBef>
                <a:spcPts val="1600"/>
              </a:spcBef>
              <a:spcAft>
                <a:spcPts val="0"/>
              </a:spcAft>
              <a:buNone/>
            </a:pPr>
            <a:endParaRPr sz="1600"/>
          </a:p>
          <a:p>
            <a:pPr marL="0" marR="0" lvl="0" indent="0" algn="l" rtl="0">
              <a:lnSpc>
                <a:spcPct val="115000"/>
              </a:lnSpc>
              <a:spcBef>
                <a:spcPts val="1600"/>
              </a:spcBef>
              <a:spcAft>
                <a:spcPts val="1600"/>
              </a:spcAft>
              <a:buNone/>
            </a:pP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699" y="239859"/>
            <a:ext cx="8520600" cy="533414"/>
          </a:xfrm>
        </p:spPr>
        <p:txBody>
          <a:bodyPr/>
          <a:lstStyle/>
          <a:p>
            <a:r>
              <a:rPr lang="es-AR" b="1" dirty="0"/>
              <a:t>Clasificación de los contaminantes</a:t>
            </a:r>
          </a:p>
        </p:txBody>
      </p:sp>
      <p:sp>
        <p:nvSpPr>
          <p:cNvPr id="3" name="Marcador de texto 2"/>
          <p:cNvSpPr>
            <a:spLocks noGrp="1"/>
          </p:cNvSpPr>
          <p:nvPr>
            <p:ph type="body" idx="1"/>
          </p:nvPr>
        </p:nvSpPr>
        <p:spPr>
          <a:xfrm>
            <a:off x="311699" y="834587"/>
            <a:ext cx="3949749" cy="1467187"/>
          </a:xfrm>
        </p:spPr>
        <p:txBody>
          <a:bodyPr/>
          <a:lstStyle/>
          <a:p>
            <a:pPr marL="114300" indent="0">
              <a:buNone/>
            </a:pPr>
            <a:r>
              <a:rPr lang="es-AR" sz="2400" dirty="0"/>
              <a:t>1- GENERAL</a:t>
            </a:r>
          </a:p>
          <a:p>
            <a:pPr marL="114300" indent="0">
              <a:buNone/>
            </a:pPr>
            <a:endParaRPr lang="es-AR" sz="800" dirty="0"/>
          </a:p>
          <a:p>
            <a:r>
              <a:rPr lang="es-AR" sz="1400" dirty="0"/>
              <a:t>Por su composición química</a:t>
            </a:r>
          </a:p>
          <a:p>
            <a:pPr marL="114300" indent="0">
              <a:buNone/>
            </a:pPr>
            <a:endParaRPr lang="es-AR" sz="800" dirty="0"/>
          </a:p>
          <a:p>
            <a:r>
              <a:rPr lang="es-AR" sz="1400" dirty="0"/>
              <a:t>Por su acción sobre el hombre</a:t>
            </a:r>
          </a:p>
        </p:txBody>
      </p:sp>
      <p:sp>
        <p:nvSpPr>
          <p:cNvPr id="4" name="Marcador de texto 2"/>
          <p:cNvSpPr txBox="1">
            <a:spLocks/>
          </p:cNvSpPr>
          <p:nvPr/>
        </p:nvSpPr>
        <p:spPr>
          <a:xfrm>
            <a:off x="3932257" y="1076856"/>
            <a:ext cx="1417506" cy="10380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114300" indent="0">
              <a:buFont typeface="Roboto"/>
              <a:buNone/>
            </a:pPr>
            <a:r>
              <a:rPr lang="es-AR" sz="1400" dirty="0"/>
              <a:t>Inorgánicos</a:t>
            </a:r>
          </a:p>
          <a:p>
            <a:pPr marL="114300" indent="0">
              <a:buFont typeface="Roboto"/>
              <a:buNone/>
            </a:pPr>
            <a:endParaRPr lang="es-AR" sz="1400" dirty="0"/>
          </a:p>
          <a:p>
            <a:pPr marL="114300" indent="0">
              <a:buFont typeface="Roboto"/>
              <a:buNone/>
            </a:pPr>
            <a:r>
              <a:rPr lang="es-AR" sz="1400" dirty="0"/>
              <a:t>Orgánicos</a:t>
            </a:r>
          </a:p>
          <a:p>
            <a:pPr marL="114300" indent="0">
              <a:buFont typeface="Roboto"/>
              <a:buNone/>
            </a:pPr>
            <a:endParaRPr lang="es-AR" dirty="0"/>
          </a:p>
        </p:txBody>
      </p:sp>
      <p:cxnSp>
        <p:nvCxnSpPr>
          <p:cNvPr id="6" name="Conector recto de flecha 5"/>
          <p:cNvCxnSpPr/>
          <p:nvPr/>
        </p:nvCxnSpPr>
        <p:spPr>
          <a:xfrm flipV="1">
            <a:off x="3260784" y="1268063"/>
            <a:ext cx="759124" cy="32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3260784" y="1657182"/>
            <a:ext cx="759124" cy="138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Marcador de texto 2"/>
          <p:cNvSpPr txBox="1">
            <a:spLocks/>
          </p:cNvSpPr>
          <p:nvPr/>
        </p:nvSpPr>
        <p:spPr>
          <a:xfrm>
            <a:off x="938019" y="2058172"/>
            <a:ext cx="4645530" cy="13177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114300" indent="0">
              <a:buFont typeface="Roboto"/>
              <a:buNone/>
            </a:pPr>
            <a:r>
              <a:rPr lang="es-AR" sz="1400" dirty="0"/>
              <a:t>Asfixiantes (Argón, Etano, Neón, etc.)</a:t>
            </a:r>
          </a:p>
          <a:p>
            <a:pPr marL="114300" indent="0">
              <a:buFont typeface="Roboto"/>
              <a:buNone/>
            </a:pPr>
            <a:r>
              <a:rPr lang="es-AR" sz="1400" dirty="0"/>
              <a:t>Irritantes (Amoníaco, metal en polvo, etc.) </a:t>
            </a:r>
          </a:p>
          <a:p>
            <a:pPr marL="114300" indent="0">
              <a:buFont typeface="Roboto"/>
              <a:buNone/>
            </a:pPr>
            <a:r>
              <a:rPr lang="es-AR" sz="1400" dirty="0"/>
              <a:t>Sensibilizantes (Resinas de núcleo de soldaduras)</a:t>
            </a:r>
          </a:p>
          <a:p>
            <a:pPr marL="114300" indent="0">
              <a:buFont typeface="Roboto"/>
              <a:buNone/>
            </a:pPr>
            <a:r>
              <a:rPr lang="es-AR" sz="1400" dirty="0"/>
              <a:t>Tóxicos de sistemas (Oxido de zinc, Silicio)</a:t>
            </a:r>
          </a:p>
          <a:p>
            <a:pPr marL="114300" indent="0">
              <a:buFont typeface="Roboto"/>
              <a:buNone/>
            </a:pPr>
            <a:r>
              <a:rPr lang="es-AR" sz="1400" dirty="0"/>
              <a:t>Cancerígenos (Benceno, </a:t>
            </a:r>
            <a:r>
              <a:rPr lang="es-AR" sz="1400" dirty="0" err="1"/>
              <a:t>Cromato</a:t>
            </a:r>
            <a:r>
              <a:rPr lang="es-AR" sz="1400" dirty="0"/>
              <a:t> de plomo)</a:t>
            </a:r>
          </a:p>
        </p:txBody>
      </p:sp>
      <p:cxnSp>
        <p:nvCxnSpPr>
          <p:cNvPr id="10" name="Conector recto de flecha 9"/>
          <p:cNvCxnSpPr/>
          <p:nvPr/>
        </p:nvCxnSpPr>
        <p:spPr>
          <a:xfrm flipV="1">
            <a:off x="641846" y="2255456"/>
            <a:ext cx="3076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V="1">
            <a:off x="641845" y="2525786"/>
            <a:ext cx="3076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630342" y="2796115"/>
            <a:ext cx="3076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V="1">
            <a:off x="630342" y="3025572"/>
            <a:ext cx="3076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V="1">
            <a:off x="641845" y="3275464"/>
            <a:ext cx="3076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Marcador de texto 2"/>
          <p:cNvSpPr txBox="1">
            <a:spLocks/>
          </p:cNvSpPr>
          <p:nvPr/>
        </p:nvSpPr>
        <p:spPr>
          <a:xfrm>
            <a:off x="311699" y="3255029"/>
            <a:ext cx="8260801" cy="802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114300" indent="0">
              <a:buFont typeface="Roboto"/>
              <a:buNone/>
            </a:pPr>
            <a:endParaRPr lang="es-AR" sz="800" dirty="0"/>
          </a:p>
          <a:p>
            <a:r>
              <a:rPr lang="es-AR" sz="1400" dirty="0"/>
              <a:t>Por su forma de dispersión en el aire: un contaminante forma en el aire un sistema disperso con dos fases: LA DISPERSANTE (aire) y LA DISPERSA (el contaminante)  </a:t>
            </a:r>
          </a:p>
        </p:txBody>
      </p:sp>
      <p:sp>
        <p:nvSpPr>
          <p:cNvPr id="19" name="Marcador de texto 2"/>
          <p:cNvSpPr txBox="1">
            <a:spLocks/>
          </p:cNvSpPr>
          <p:nvPr/>
        </p:nvSpPr>
        <p:spPr>
          <a:xfrm>
            <a:off x="311698" y="3955993"/>
            <a:ext cx="8260801" cy="802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114300" indent="0">
              <a:buFont typeface="Roboto"/>
              <a:buNone/>
            </a:pPr>
            <a:r>
              <a:rPr lang="es-AR" sz="1600" b="1" dirty="0"/>
              <a:t>Otro contaminante que no entra en la clasificación es la FALTA DE OXIGENO</a:t>
            </a:r>
          </a:p>
          <a:p>
            <a:pPr marL="114300" indent="0">
              <a:buFont typeface="Roboto"/>
              <a:buNone/>
            </a:pPr>
            <a:r>
              <a:rPr lang="es-AR" sz="1600" b="1" dirty="0"/>
              <a:t>Si el % es menor al 18% se producen efectos perjudiciales para la salud</a:t>
            </a:r>
          </a:p>
        </p:txBody>
      </p:sp>
    </p:spTree>
    <p:extLst>
      <p:ext uri="{BB962C8B-B14F-4D97-AF65-F5344CB8AC3E}">
        <p14:creationId xmlns:p14="http://schemas.microsoft.com/office/powerpoint/2010/main" val="312910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28029" y="429775"/>
            <a:ext cx="8520600" cy="3339000"/>
          </a:xfrm>
        </p:spPr>
        <p:txBody>
          <a:bodyPr/>
          <a:lstStyle/>
          <a:p>
            <a:pPr marL="114300" indent="0">
              <a:buNone/>
            </a:pPr>
            <a:r>
              <a:rPr lang="es-AR" sz="2400" dirty="0"/>
              <a:t>2 – SEGÚN LA LEY 19.587 (decreto 351/79)</a:t>
            </a:r>
          </a:p>
          <a:p>
            <a:pPr marL="114300" indent="0">
              <a:buNone/>
            </a:pPr>
            <a:endParaRPr lang="es-AR" sz="2400" dirty="0"/>
          </a:p>
          <a:p>
            <a:r>
              <a:rPr lang="es-AR" sz="1400" dirty="0" err="1"/>
              <a:t>Sensibilizante</a:t>
            </a:r>
            <a:r>
              <a:rPr lang="es-AR" sz="1400" dirty="0"/>
              <a:t> (vía dérmica) </a:t>
            </a:r>
          </a:p>
          <a:p>
            <a:pPr marL="114300" indent="0">
              <a:buNone/>
            </a:pPr>
            <a:endParaRPr lang="es-AR" sz="1400" dirty="0"/>
          </a:p>
          <a:p>
            <a:r>
              <a:rPr lang="es-AR" sz="1400" dirty="0"/>
              <a:t>Partículas molestas</a:t>
            </a:r>
          </a:p>
          <a:p>
            <a:pPr marL="114300" indent="0">
              <a:buNone/>
            </a:pPr>
            <a:endParaRPr lang="es-AR" sz="1400" dirty="0"/>
          </a:p>
          <a:p>
            <a:r>
              <a:rPr lang="es-AR" sz="1400" dirty="0"/>
              <a:t>Asfixiantes simples. Gases o vapores inertes </a:t>
            </a:r>
          </a:p>
          <a:p>
            <a:pPr marL="114300" indent="0">
              <a:buNone/>
            </a:pPr>
            <a:endParaRPr lang="es-AR" sz="1400" dirty="0"/>
          </a:p>
          <a:p>
            <a:r>
              <a:rPr lang="es-AR" sz="1400" dirty="0"/>
              <a:t>Mezclas</a:t>
            </a:r>
          </a:p>
          <a:p>
            <a:endParaRPr lang="es-AR" sz="1400" dirty="0"/>
          </a:p>
          <a:p>
            <a:endParaRPr lang="es-AR" sz="1400" dirty="0"/>
          </a:p>
        </p:txBody>
      </p:sp>
    </p:spTree>
    <p:extLst>
      <p:ext uri="{BB962C8B-B14F-4D97-AF65-F5344CB8AC3E}">
        <p14:creationId xmlns:p14="http://schemas.microsoft.com/office/powerpoint/2010/main" val="399702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700" y="279371"/>
            <a:ext cx="8520600" cy="607800"/>
          </a:xfrm>
        </p:spPr>
        <p:txBody>
          <a:bodyPr/>
          <a:lstStyle/>
          <a:p>
            <a:r>
              <a:rPr lang="es-AR" sz="2800" b="1" dirty="0"/>
              <a:t>Etapas del programa de control de la contaminación</a:t>
            </a:r>
          </a:p>
        </p:txBody>
      </p:sp>
      <p:sp>
        <p:nvSpPr>
          <p:cNvPr id="3" name="Marcador de texto 2"/>
          <p:cNvSpPr>
            <a:spLocks noGrp="1"/>
          </p:cNvSpPr>
          <p:nvPr>
            <p:ph type="body" idx="1"/>
          </p:nvPr>
        </p:nvSpPr>
        <p:spPr>
          <a:xfrm>
            <a:off x="3005185" y="892599"/>
            <a:ext cx="3133629" cy="3681704"/>
          </a:xfrm>
        </p:spPr>
        <p:txBody>
          <a:bodyPr/>
          <a:lstStyle/>
          <a:p>
            <a:pPr marL="114300" indent="0" algn="ctr">
              <a:buNone/>
            </a:pPr>
            <a:endParaRPr lang="es-AR" dirty="0"/>
          </a:p>
          <a:p>
            <a:pPr marL="114300" indent="0" algn="ctr">
              <a:buNone/>
            </a:pPr>
            <a:r>
              <a:rPr lang="es-AR" sz="2800" dirty="0"/>
              <a:t>1- Detección</a:t>
            </a:r>
          </a:p>
          <a:p>
            <a:pPr marL="114300" indent="0" algn="ctr">
              <a:buNone/>
            </a:pPr>
            <a:endParaRPr lang="es-AR" sz="2800" dirty="0"/>
          </a:p>
          <a:p>
            <a:pPr marL="114300" indent="0" algn="ctr">
              <a:buNone/>
            </a:pPr>
            <a:r>
              <a:rPr lang="es-AR" sz="2800" dirty="0"/>
              <a:t>2- Evaluación</a:t>
            </a:r>
          </a:p>
          <a:p>
            <a:pPr marL="114300" indent="0" algn="ctr">
              <a:buNone/>
            </a:pPr>
            <a:endParaRPr lang="es-AR" sz="2800" dirty="0"/>
          </a:p>
          <a:p>
            <a:pPr marL="114300" indent="0" algn="ctr">
              <a:buNone/>
            </a:pPr>
            <a:r>
              <a:rPr lang="es-AR" sz="2800" dirty="0"/>
              <a:t>3- Control</a:t>
            </a:r>
          </a:p>
          <a:p>
            <a:pPr marL="114300" indent="0" algn="ctr">
              <a:buNone/>
            </a:pPr>
            <a:endParaRPr lang="es-AR" dirty="0"/>
          </a:p>
        </p:txBody>
      </p:sp>
    </p:spTree>
    <p:extLst>
      <p:ext uri="{BB962C8B-B14F-4D97-AF65-F5344CB8AC3E}">
        <p14:creationId xmlns:p14="http://schemas.microsoft.com/office/powerpoint/2010/main" val="4083483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11700" y="130628"/>
            <a:ext cx="8520600" cy="4637314"/>
          </a:xfrm>
        </p:spPr>
        <p:txBody>
          <a:bodyPr/>
          <a:lstStyle/>
          <a:p>
            <a:pPr marL="114300" indent="0">
              <a:buNone/>
            </a:pPr>
            <a:r>
              <a:rPr lang="es-AR" sz="2400" dirty="0">
                <a:solidFill>
                  <a:schemeClr val="accent6">
                    <a:lumMod val="75000"/>
                  </a:schemeClr>
                </a:solidFill>
              </a:rPr>
              <a:t>Etapa 1: </a:t>
            </a:r>
            <a:r>
              <a:rPr lang="es-AR" sz="2400" u="sng" dirty="0">
                <a:solidFill>
                  <a:schemeClr val="accent6">
                    <a:lumMod val="75000"/>
                  </a:schemeClr>
                </a:solidFill>
              </a:rPr>
              <a:t>Detección</a:t>
            </a:r>
          </a:p>
          <a:p>
            <a:pPr marL="114300" indent="0">
              <a:buNone/>
            </a:pPr>
            <a:r>
              <a:rPr lang="es-AR" sz="1600" b="1" dirty="0"/>
              <a:t>Objetivos:</a:t>
            </a:r>
          </a:p>
          <a:p>
            <a:r>
              <a:rPr lang="es-AR" sz="1600" dirty="0"/>
              <a:t>Definir las sustancias potenciales contaminantes</a:t>
            </a:r>
          </a:p>
          <a:p>
            <a:r>
              <a:rPr lang="es-AR" sz="1600" dirty="0"/>
              <a:t>Definir la necesidad de evaluar cuantitativamente los contaminantes</a:t>
            </a:r>
          </a:p>
          <a:p>
            <a:pPr marL="114300" indent="0">
              <a:buNone/>
            </a:pPr>
            <a:r>
              <a:rPr lang="es-AR" sz="1600" b="1" dirty="0"/>
              <a:t>Se debe realizar:</a:t>
            </a:r>
          </a:p>
          <a:p>
            <a:r>
              <a:rPr lang="es-AR" sz="1600" dirty="0"/>
              <a:t>Antes de poner en marcha la planta, equipo o proceso</a:t>
            </a:r>
          </a:p>
          <a:p>
            <a:r>
              <a:rPr lang="es-AR" sz="1600" dirty="0"/>
              <a:t>Al realizarse modificaciones</a:t>
            </a:r>
          </a:p>
          <a:p>
            <a:r>
              <a:rPr lang="es-AR" sz="1600" dirty="0"/>
              <a:t>En el momento de comenzar el programa</a:t>
            </a:r>
          </a:p>
          <a:p>
            <a:pPr marL="114300" indent="0">
              <a:buNone/>
            </a:pPr>
            <a:r>
              <a:rPr lang="es-AR" sz="1600" b="1" dirty="0"/>
              <a:t>La detección se realiza en tres etapas:</a:t>
            </a:r>
          </a:p>
          <a:p>
            <a:pPr marL="114300" indent="0">
              <a:buNone/>
            </a:pPr>
            <a:r>
              <a:rPr lang="es-AR" sz="1600" i="1" dirty="0"/>
              <a:t>1- Preliminar</a:t>
            </a:r>
          </a:p>
          <a:p>
            <a:pPr marL="114300" indent="0">
              <a:buNone/>
            </a:pPr>
            <a:r>
              <a:rPr lang="es-AR" sz="1400" dirty="0"/>
              <a:t>Estudio de los materiales en uso (materias primas, productos, pinturas, materiales de construcción, </a:t>
            </a:r>
            <a:r>
              <a:rPr lang="es-AR" sz="1400" dirty="0" err="1"/>
              <a:t>etc</a:t>
            </a:r>
            <a:r>
              <a:rPr lang="es-AR" sz="1400" dirty="0"/>
              <a:t>)</a:t>
            </a:r>
          </a:p>
          <a:p>
            <a:pPr marL="114300" indent="0">
              <a:buNone/>
            </a:pPr>
            <a:r>
              <a:rPr lang="es-AR" sz="1600" i="1" dirty="0"/>
              <a:t>2- Intermedio</a:t>
            </a:r>
          </a:p>
          <a:p>
            <a:pPr marL="114300" indent="0">
              <a:buNone/>
            </a:pPr>
            <a:r>
              <a:rPr lang="es-AR" sz="1400" dirty="0"/>
              <a:t>Clasificar según riesgo</a:t>
            </a:r>
          </a:p>
          <a:p>
            <a:pPr marL="114300" indent="0">
              <a:buNone/>
            </a:pPr>
            <a:r>
              <a:rPr lang="es-AR" sz="1400" dirty="0"/>
              <a:t>Comprobar existencia de contaminantes mediante el uso de los sentidos</a:t>
            </a:r>
          </a:p>
          <a:p>
            <a:pPr marL="114300" indent="0">
              <a:buNone/>
            </a:pPr>
            <a:r>
              <a:rPr lang="es-AR" sz="1600" i="1" dirty="0"/>
              <a:t>3- Final</a:t>
            </a:r>
          </a:p>
          <a:p>
            <a:pPr marL="114300" indent="0">
              <a:buNone/>
            </a:pPr>
            <a:r>
              <a:rPr lang="es-AR" sz="1400" dirty="0"/>
              <a:t>Se debe realizar una lista de prioridades de evaluación con los contaminantes seleccionados</a:t>
            </a:r>
          </a:p>
        </p:txBody>
      </p:sp>
    </p:spTree>
    <p:extLst>
      <p:ext uri="{BB962C8B-B14F-4D97-AF65-F5344CB8AC3E}">
        <p14:creationId xmlns:p14="http://schemas.microsoft.com/office/powerpoint/2010/main" val="2001578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a:spLocks noGrp="1"/>
          </p:cNvSpPr>
          <p:nvPr>
            <p:ph type="body" idx="1"/>
          </p:nvPr>
        </p:nvSpPr>
        <p:spPr>
          <a:xfrm>
            <a:off x="311700" y="130628"/>
            <a:ext cx="8520600" cy="4637314"/>
          </a:xfrm>
        </p:spPr>
        <p:txBody>
          <a:bodyPr/>
          <a:lstStyle/>
          <a:p>
            <a:pPr marL="114300" indent="0">
              <a:buNone/>
            </a:pPr>
            <a:r>
              <a:rPr lang="es-AR" sz="2400" dirty="0">
                <a:solidFill>
                  <a:schemeClr val="accent6">
                    <a:lumMod val="75000"/>
                  </a:schemeClr>
                </a:solidFill>
              </a:rPr>
              <a:t>Etapa 2: </a:t>
            </a:r>
            <a:r>
              <a:rPr lang="es-AR" sz="2400" u="sng" dirty="0">
                <a:solidFill>
                  <a:schemeClr val="accent6">
                    <a:lumMod val="75000"/>
                  </a:schemeClr>
                </a:solidFill>
              </a:rPr>
              <a:t>Evaluación</a:t>
            </a:r>
          </a:p>
          <a:p>
            <a:pPr marL="114300" indent="0">
              <a:buNone/>
            </a:pPr>
            <a:endParaRPr lang="es-AR" sz="2400" u="sng" dirty="0">
              <a:solidFill>
                <a:schemeClr val="accent6">
                  <a:lumMod val="75000"/>
                </a:schemeClr>
              </a:solidFill>
            </a:endParaRPr>
          </a:p>
          <a:p>
            <a:pPr marL="114300" indent="0">
              <a:buNone/>
            </a:pPr>
            <a:r>
              <a:rPr lang="es-AR" sz="1600" b="1" dirty="0"/>
              <a:t>Objetivos:</a:t>
            </a:r>
          </a:p>
          <a:p>
            <a:r>
              <a:rPr lang="es-AR" sz="1600" dirty="0"/>
              <a:t>Determinar la exposición de los obreros a contaminaciones límites en cuanto a las autoridades para determinar incumplimiento del empleador o por parte del empleador para determinar incumplimiento de los obreros. </a:t>
            </a:r>
          </a:p>
          <a:p>
            <a:r>
              <a:rPr lang="es-AR" sz="1600" dirty="0"/>
              <a:t>Definir exposición en situaciones de emergencia para decidir protección respiratoria</a:t>
            </a:r>
          </a:p>
          <a:p>
            <a:r>
              <a:rPr lang="es-AR" sz="1600" dirty="0"/>
              <a:t>Definir y controlar eficiencia de medidas de corrección</a:t>
            </a:r>
          </a:p>
          <a:p>
            <a:pPr marL="114300" indent="0">
              <a:buNone/>
            </a:pPr>
            <a:endParaRPr lang="es-AR" sz="1600" dirty="0"/>
          </a:p>
          <a:p>
            <a:pPr marL="114300" indent="0">
              <a:buNone/>
            </a:pPr>
            <a:r>
              <a:rPr lang="es-AR" sz="1600" b="1" dirty="0"/>
              <a:t>Aspectos a resolver:</a:t>
            </a:r>
          </a:p>
          <a:p>
            <a:r>
              <a:rPr lang="es-AR" sz="1600" dirty="0"/>
              <a:t>Cantidad de muestras</a:t>
            </a:r>
          </a:p>
          <a:p>
            <a:r>
              <a:rPr lang="es-AR" sz="1600" dirty="0"/>
              <a:t>Tipo, tiempo y lugar de muestreo</a:t>
            </a:r>
          </a:p>
          <a:p>
            <a:r>
              <a:rPr lang="es-AR" sz="1600" dirty="0"/>
              <a:t>Definición del cumplimiento</a:t>
            </a:r>
          </a:p>
          <a:p>
            <a:r>
              <a:rPr lang="es-AR" sz="1600" dirty="0"/>
              <a:t>Elección del empleado de mayor riesgo </a:t>
            </a:r>
          </a:p>
        </p:txBody>
      </p:sp>
    </p:spTree>
    <p:extLst>
      <p:ext uri="{BB962C8B-B14F-4D97-AF65-F5344CB8AC3E}">
        <p14:creationId xmlns:p14="http://schemas.microsoft.com/office/powerpoint/2010/main" val="425862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11700" y="375557"/>
            <a:ext cx="8520600" cy="4193318"/>
          </a:xfrm>
        </p:spPr>
        <p:txBody>
          <a:bodyPr/>
          <a:lstStyle/>
          <a:p>
            <a:r>
              <a:rPr lang="es-AR" sz="1600" dirty="0"/>
              <a:t>Elección del Empleado de Mayor Riesgo</a:t>
            </a:r>
          </a:p>
          <a:p>
            <a:pPr marL="114300" indent="0">
              <a:buNone/>
            </a:pPr>
            <a:endParaRPr lang="es-AR" sz="1600" dirty="0"/>
          </a:p>
          <a:p>
            <a:pPr marL="114300" indent="0">
              <a:buNone/>
            </a:pPr>
            <a:r>
              <a:rPr lang="es-AR" sz="1600" dirty="0"/>
              <a:t>Situación ideal                  muestrear individualmente                      muy costoso</a:t>
            </a:r>
          </a:p>
          <a:p>
            <a:pPr marL="114300" indent="0">
              <a:buNone/>
            </a:pPr>
            <a:r>
              <a:rPr lang="es-AR" sz="1600" dirty="0"/>
              <a:t>                                               a todos los empleados       </a:t>
            </a:r>
          </a:p>
          <a:p>
            <a:pPr marL="114300" indent="0">
              <a:buNone/>
            </a:pPr>
            <a:endParaRPr lang="es-AR" sz="1600" dirty="0"/>
          </a:p>
          <a:p>
            <a:pPr marL="114300" indent="0">
              <a:buNone/>
            </a:pPr>
            <a:r>
              <a:rPr lang="es-AR" sz="1600" dirty="0"/>
              <a:t>Entonces, se adopta un empleado que esté más expuesto al contaminante    </a:t>
            </a:r>
          </a:p>
          <a:p>
            <a:pPr marL="114300" indent="0">
              <a:buNone/>
            </a:pPr>
            <a:endParaRPr lang="es-AR" sz="1600" dirty="0"/>
          </a:p>
          <a:p>
            <a:pPr marL="114300" indent="0">
              <a:buNone/>
            </a:pPr>
            <a:r>
              <a:rPr lang="es-AR" sz="1600" dirty="0"/>
              <a:t>                  Si no se puede elegir un EMR               seleccionar al azar un número suficiente</a:t>
            </a:r>
          </a:p>
          <a:p>
            <a:pPr marL="114300" indent="0">
              <a:buNone/>
            </a:pPr>
            <a:endParaRPr lang="es-AR" dirty="0"/>
          </a:p>
          <a:p>
            <a:pPr marL="114300" indent="0">
              <a:buNone/>
            </a:pPr>
            <a:r>
              <a:rPr lang="es-AR" dirty="0"/>
              <a:t>Al concluir el estudio si el "EMR" cumple el límite, todos los demás también lo cumplirán y no es necesario seguir muestreando.</a:t>
            </a:r>
          </a:p>
          <a:p>
            <a:pPr marL="114300" indent="0">
              <a:buNone/>
            </a:pPr>
            <a:endParaRPr lang="es-AR" dirty="0"/>
          </a:p>
          <a:p>
            <a:pPr marL="114300" indent="0">
              <a:buNone/>
            </a:pPr>
            <a:r>
              <a:rPr lang="es-AR" dirty="0"/>
              <a:t>Si el "EMR" no cumple entonces se deberán muestrear todos los empleados del grupo.</a:t>
            </a:r>
          </a:p>
          <a:p>
            <a:pPr marL="114300" indent="0">
              <a:buNone/>
            </a:pPr>
            <a:endParaRPr lang="es-AR" sz="1600" dirty="0"/>
          </a:p>
          <a:p>
            <a:pPr marL="114300" indent="0">
              <a:buNone/>
            </a:pPr>
            <a:r>
              <a:rPr lang="es-AR" sz="1600" dirty="0"/>
              <a:t>                </a:t>
            </a:r>
          </a:p>
        </p:txBody>
      </p:sp>
      <p:cxnSp>
        <p:nvCxnSpPr>
          <p:cNvPr id="5" name="Conector recto de flecha 4"/>
          <p:cNvCxnSpPr/>
          <p:nvPr/>
        </p:nvCxnSpPr>
        <p:spPr>
          <a:xfrm>
            <a:off x="1975757" y="1175657"/>
            <a:ext cx="6368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p:nvPr/>
        </p:nvCxnSpPr>
        <p:spPr>
          <a:xfrm>
            <a:off x="5393872" y="1181100"/>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604157" y="2579914"/>
            <a:ext cx="702129"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Conector recto de flecha 10"/>
          <p:cNvCxnSpPr/>
          <p:nvPr/>
        </p:nvCxnSpPr>
        <p:spPr>
          <a:xfrm>
            <a:off x="4169228" y="2579914"/>
            <a:ext cx="435429"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23629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a:spLocks noGrp="1"/>
          </p:cNvSpPr>
          <p:nvPr>
            <p:ph type="body" idx="1"/>
          </p:nvPr>
        </p:nvSpPr>
        <p:spPr>
          <a:xfrm>
            <a:off x="311700" y="375556"/>
            <a:ext cx="8520600" cy="4310743"/>
          </a:xfrm>
        </p:spPr>
        <p:txBody>
          <a:bodyPr/>
          <a:lstStyle/>
          <a:p>
            <a:r>
              <a:rPr lang="es-AR" sz="1600" dirty="0"/>
              <a:t>Tipo, tiempo y lugar de muestreo</a:t>
            </a:r>
          </a:p>
          <a:p>
            <a:pPr marL="114300" indent="0">
              <a:buNone/>
            </a:pPr>
            <a:endParaRPr lang="es-AR" sz="1600" dirty="0"/>
          </a:p>
          <a:p>
            <a:pPr marL="114300" indent="0">
              <a:buNone/>
            </a:pPr>
            <a:r>
              <a:rPr lang="es-AR" sz="1600" dirty="0"/>
              <a:t>Tipos de muestras en relación con la ubicación del equipo de muestreo</a:t>
            </a:r>
          </a:p>
          <a:p>
            <a:pPr marL="114300" indent="0">
              <a:buNone/>
            </a:pPr>
            <a:endParaRPr lang="es-AR" sz="1600" dirty="0"/>
          </a:p>
          <a:p>
            <a:pPr marL="114300" indent="0">
              <a:buNone/>
            </a:pPr>
            <a:r>
              <a:rPr lang="es-AR" sz="1600" b="1" dirty="0"/>
              <a:t>Tipo A: Aire general</a:t>
            </a:r>
          </a:p>
          <a:p>
            <a:pPr marL="114300" indent="0">
              <a:buNone/>
            </a:pPr>
            <a:r>
              <a:rPr lang="es-AR" sz="1600" dirty="0"/>
              <a:t>Equipo se coloca en un lugar fijo en el ambiente de trabajo a la altura de la cabeza del trabajador</a:t>
            </a:r>
          </a:p>
          <a:p>
            <a:pPr marL="114300" indent="0">
              <a:buNone/>
            </a:pPr>
            <a:endParaRPr lang="es-AR" sz="1600" b="1" dirty="0"/>
          </a:p>
          <a:p>
            <a:pPr marL="114300" indent="0">
              <a:buNone/>
            </a:pPr>
            <a:r>
              <a:rPr lang="es-AR" sz="1600" b="1" dirty="0"/>
              <a:t>Tipo B: Muestreo de zona respiratoria</a:t>
            </a:r>
          </a:p>
          <a:p>
            <a:pPr marL="114300" indent="0">
              <a:buNone/>
            </a:pPr>
            <a:r>
              <a:rPr lang="es-AR" sz="1600" dirty="0"/>
              <a:t>Se realiza con un laboratorista que toma la muestra lo más cerca posible del empleado y en su zona respiratoria</a:t>
            </a:r>
          </a:p>
          <a:p>
            <a:pPr marL="114300" indent="0">
              <a:buNone/>
            </a:pPr>
            <a:endParaRPr lang="es-AR" sz="1600" b="1" dirty="0"/>
          </a:p>
          <a:p>
            <a:pPr marL="114300" indent="0">
              <a:buNone/>
            </a:pPr>
            <a:r>
              <a:rPr lang="es-AR" sz="1600" b="1" dirty="0"/>
              <a:t>Tipo C: Muestreo Personal</a:t>
            </a:r>
          </a:p>
          <a:p>
            <a:pPr marL="114300" indent="0">
              <a:buNone/>
            </a:pPr>
            <a:r>
              <a:rPr lang="es-AR" sz="1600" dirty="0"/>
              <a:t>El equipo se coloca sobre el trabajador, quien lo lleva continuamente durante operaciones y descansos</a:t>
            </a:r>
          </a:p>
          <a:p>
            <a:pPr marL="114300" indent="0">
              <a:buNone/>
            </a:pPr>
            <a:r>
              <a:rPr lang="es-AR" sz="1600" dirty="0"/>
              <a:t>                </a:t>
            </a:r>
          </a:p>
        </p:txBody>
      </p:sp>
    </p:spTree>
    <p:extLst>
      <p:ext uri="{BB962C8B-B14F-4D97-AF65-F5344CB8AC3E}">
        <p14:creationId xmlns:p14="http://schemas.microsoft.com/office/powerpoint/2010/main" val="217031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a:spLocks noGrp="1"/>
          </p:cNvSpPr>
          <p:nvPr>
            <p:ph type="body" idx="1"/>
          </p:nvPr>
        </p:nvSpPr>
        <p:spPr>
          <a:xfrm>
            <a:off x="311700" y="130628"/>
            <a:ext cx="8520600" cy="4637314"/>
          </a:xfrm>
        </p:spPr>
        <p:txBody>
          <a:bodyPr/>
          <a:lstStyle/>
          <a:p>
            <a:pPr marL="114300" indent="0">
              <a:buNone/>
            </a:pPr>
            <a:r>
              <a:rPr lang="es-AR" sz="2400" dirty="0">
                <a:solidFill>
                  <a:schemeClr val="accent6">
                    <a:lumMod val="75000"/>
                  </a:schemeClr>
                </a:solidFill>
              </a:rPr>
              <a:t>Etapa 3: </a:t>
            </a:r>
            <a:r>
              <a:rPr lang="es-AR" sz="2400" u="sng" dirty="0">
                <a:solidFill>
                  <a:schemeClr val="accent6">
                    <a:lumMod val="75000"/>
                  </a:schemeClr>
                </a:solidFill>
              </a:rPr>
              <a:t>Control de la exposición</a:t>
            </a:r>
          </a:p>
          <a:p>
            <a:pPr marL="114300" indent="0">
              <a:buNone/>
            </a:pPr>
            <a:endParaRPr lang="es-AR" sz="2400" u="sng" dirty="0">
              <a:solidFill>
                <a:schemeClr val="accent6">
                  <a:lumMod val="75000"/>
                </a:schemeClr>
              </a:solidFill>
            </a:endParaRPr>
          </a:p>
          <a:p>
            <a:pPr marL="114300" indent="0">
              <a:buNone/>
            </a:pPr>
            <a:r>
              <a:rPr lang="es-AR" sz="1600" b="1" dirty="0"/>
              <a:t>Objetivos:</a:t>
            </a:r>
          </a:p>
          <a:p>
            <a:r>
              <a:rPr lang="es-AR" sz="1600" dirty="0"/>
              <a:t>Analizar e implantar medidas de control que intenten conseguir la eliminación completa de los riesgos, o reducirlos.</a:t>
            </a:r>
          </a:p>
          <a:p>
            <a:pPr marL="114300" indent="0">
              <a:buNone/>
            </a:pPr>
            <a:endParaRPr lang="es-AR" sz="1600" dirty="0"/>
          </a:p>
          <a:p>
            <a:pPr marL="114300" indent="0">
              <a:buNone/>
            </a:pPr>
            <a:endParaRPr lang="es-AR" sz="1600" dirty="0"/>
          </a:p>
          <a:p>
            <a:pPr marL="114300" indent="0">
              <a:buNone/>
            </a:pPr>
            <a:r>
              <a:rPr lang="es-AR" sz="1600" b="1" dirty="0"/>
              <a:t>1- Medidas de control de tipo técnico</a:t>
            </a:r>
          </a:p>
          <a:p>
            <a:pPr marL="114300" indent="0">
              <a:buNone/>
            </a:pPr>
            <a:endParaRPr lang="es-AR" sz="1600" dirty="0"/>
          </a:p>
          <a:p>
            <a:pPr marL="114300" indent="0">
              <a:buNone/>
            </a:pPr>
            <a:r>
              <a:rPr lang="es-AR" sz="1600" b="1" dirty="0"/>
              <a:t>2- Medidas de control de tipo organizativo</a:t>
            </a:r>
          </a:p>
          <a:p>
            <a:pPr marL="114300" indent="0">
              <a:buNone/>
            </a:pPr>
            <a:endParaRPr lang="es-AR" sz="1600" b="1" dirty="0"/>
          </a:p>
          <a:p>
            <a:pPr marL="114300" indent="0">
              <a:buNone/>
            </a:pPr>
            <a:r>
              <a:rPr lang="es-AR" sz="1600" b="1" dirty="0"/>
              <a:t>3- Medidas de control de tipo personal</a:t>
            </a:r>
          </a:p>
        </p:txBody>
      </p:sp>
    </p:spTree>
    <p:extLst>
      <p:ext uri="{BB962C8B-B14F-4D97-AF65-F5344CB8AC3E}">
        <p14:creationId xmlns:p14="http://schemas.microsoft.com/office/powerpoint/2010/main" val="138525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Definiciones</a:t>
            </a:r>
            <a:endParaRPr/>
          </a:p>
        </p:txBody>
      </p:sp>
      <p:sp>
        <p:nvSpPr>
          <p:cNvPr id="93" name="Google Shape;93;p1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s" sz="1400"/>
              <a:t>CONTAMINACIÓN ATMOSFÉRICA :“Presencia de agentes nocivos (ya sean físicos, químicos o biológicos) que no forma parte de la composición normal de este en el medio ambiente (entorno natural y artificial), que supongan un perjuicio para los seres humanos que lo habitan. “</a:t>
            </a:r>
            <a:endParaRPr sz="1400"/>
          </a:p>
          <a:p>
            <a:pPr marL="0" lvl="0" indent="0" algn="l" rtl="0">
              <a:spcBef>
                <a:spcPts val="600"/>
              </a:spcBef>
              <a:spcAft>
                <a:spcPts val="0"/>
              </a:spcAft>
              <a:buNone/>
            </a:pPr>
            <a:endParaRPr sz="1400">
              <a:solidFill>
                <a:srgbClr val="000000"/>
              </a:solidFill>
              <a:latin typeface="Arial"/>
              <a:ea typeface="Arial"/>
              <a:cs typeface="Arial"/>
              <a:sym typeface="Arial"/>
            </a:endParaRPr>
          </a:p>
          <a:p>
            <a:pPr marL="0" marR="0" lvl="0" indent="0" algn="l" rtl="0">
              <a:lnSpc>
                <a:spcPct val="115000"/>
              </a:lnSpc>
              <a:spcBef>
                <a:spcPts val="600"/>
              </a:spcBef>
              <a:spcAft>
                <a:spcPts val="0"/>
              </a:spcAft>
              <a:buNone/>
            </a:pPr>
            <a:r>
              <a:rPr lang="es" sz="1400"/>
              <a:t>AMBIENTE DE TRABAJO:” es el conjunto de factores que influyen sobre el bienestar físico y mental de los trabajadores</a:t>
            </a:r>
            <a:endParaRPr sz="1400"/>
          </a:p>
          <a:p>
            <a:pPr marL="0" marR="0" lvl="0" indent="0" algn="l" rtl="0">
              <a:lnSpc>
                <a:spcPct val="115000"/>
              </a:lnSpc>
              <a:spcBef>
                <a:spcPts val="600"/>
              </a:spcBef>
              <a:spcAft>
                <a:spcPts val="0"/>
              </a:spcAft>
              <a:buNone/>
            </a:pPr>
            <a:endParaRPr sz="1400"/>
          </a:p>
          <a:p>
            <a:pPr marL="0" marR="0" lvl="0" indent="0" algn="l" rtl="0">
              <a:lnSpc>
                <a:spcPct val="115000"/>
              </a:lnSpc>
              <a:spcBef>
                <a:spcPts val="600"/>
              </a:spcBef>
              <a:spcAft>
                <a:spcPts val="0"/>
              </a:spcAft>
              <a:buNone/>
            </a:pPr>
            <a:r>
              <a:rPr lang="es" sz="1400"/>
              <a:t>CONTAMINACIÓN DEL AIRE EN AMBIENTES DE TRABAJO: “Presencia de sustancias en concentraciones tales que en el tiempo habitual de exposición, pueden producir efectos en los trabajadores.”</a:t>
            </a:r>
            <a:endParaRPr sz="1400"/>
          </a:p>
          <a:p>
            <a:pPr marL="0" marR="0" lvl="0" indent="0" algn="l" rtl="0">
              <a:lnSpc>
                <a:spcPct val="115000"/>
              </a:lnSpc>
              <a:spcBef>
                <a:spcPts val="600"/>
              </a:spcBef>
              <a:spcAft>
                <a:spcPts val="0"/>
              </a:spcAft>
              <a:buNone/>
            </a:pPr>
            <a:endParaRPr/>
          </a:p>
          <a:p>
            <a:pPr marL="0" marR="0" lvl="0" indent="0" algn="l" rtl="0">
              <a:lnSpc>
                <a:spcPct val="115000"/>
              </a:lnSpc>
              <a:spcBef>
                <a:spcPts val="600"/>
              </a:spcBef>
              <a:spcAft>
                <a:spcPts val="0"/>
              </a:spcAft>
              <a:buNone/>
            </a:pPr>
            <a:r>
              <a:rPr lang="es" sz="1400"/>
              <a:t>COMPOSICIÓN DEL AIRE </a:t>
            </a:r>
            <a:endParaRPr sz="1400"/>
          </a:p>
          <a:p>
            <a:pPr marL="0" marR="0" lvl="0" indent="0" algn="l" rtl="0">
              <a:lnSpc>
                <a:spcPct val="115000"/>
              </a:lnSpc>
              <a:spcBef>
                <a:spcPts val="600"/>
              </a:spcBef>
              <a:spcAft>
                <a:spcPts val="0"/>
              </a:spcAft>
              <a:buNone/>
            </a:pPr>
            <a:endParaRPr sz="1400"/>
          </a:p>
          <a:p>
            <a:pPr marL="0" marR="0" lvl="0" indent="0" algn="l" rtl="0">
              <a:lnSpc>
                <a:spcPct val="115000"/>
              </a:lnSpc>
              <a:spcBef>
                <a:spcPts val="600"/>
              </a:spcBef>
              <a:spcAft>
                <a:spcPts val="0"/>
              </a:spcAft>
              <a:buNone/>
            </a:pP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a:spLocks noGrp="1"/>
          </p:cNvSpPr>
          <p:nvPr>
            <p:ph type="body" idx="1"/>
          </p:nvPr>
        </p:nvSpPr>
        <p:spPr>
          <a:xfrm>
            <a:off x="0" y="130628"/>
            <a:ext cx="8832300" cy="4637314"/>
          </a:xfrm>
        </p:spPr>
        <p:txBody>
          <a:bodyPr/>
          <a:lstStyle/>
          <a:p>
            <a:pPr marL="114300" indent="0">
              <a:buNone/>
            </a:pPr>
            <a:endParaRPr lang="es-AR" sz="1600" dirty="0"/>
          </a:p>
          <a:p>
            <a:pPr marL="114300" indent="0">
              <a:buNone/>
            </a:pPr>
            <a:r>
              <a:rPr lang="es-AR" sz="1600" b="1" dirty="0"/>
              <a:t>1- Medidas de control de tipo técnico</a:t>
            </a:r>
          </a:p>
          <a:p>
            <a:pPr marL="114300" indent="0">
              <a:buNone/>
            </a:pPr>
            <a:endParaRPr lang="es-AR" sz="1600" dirty="0"/>
          </a:p>
          <a:p>
            <a:pPr marL="114300" indent="0">
              <a:buNone/>
            </a:pPr>
            <a:r>
              <a:rPr lang="es-AR" sz="1600" dirty="0"/>
              <a:t>Actúa directamente sobre las instalaciones, los procesos de trabajo, los equipos o herramientas utilizadas.</a:t>
            </a:r>
          </a:p>
          <a:p>
            <a:pPr marL="114300" indent="0">
              <a:buNone/>
            </a:pPr>
            <a:endParaRPr lang="es-AR" sz="1600" dirty="0"/>
          </a:p>
          <a:p>
            <a:pPr marL="114300" indent="0">
              <a:buNone/>
            </a:pPr>
            <a:r>
              <a:rPr lang="es-AR" sz="1600" dirty="0"/>
              <a:t>Algunas de estas medidas:</a:t>
            </a:r>
          </a:p>
          <a:p>
            <a:pPr marL="114300" indent="0">
              <a:buNone/>
            </a:pPr>
            <a:endParaRPr lang="es-AR" sz="1600" dirty="0"/>
          </a:p>
          <a:p>
            <a:r>
              <a:rPr lang="es-AR" sz="1600" dirty="0"/>
              <a:t>Sustitución / modificación del proceso de trabajo</a:t>
            </a:r>
          </a:p>
          <a:p>
            <a:r>
              <a:rPr lang="es-AR" sz="1600" dirty="0"/>
              <a:t>Sustitución de materias primas o productos químicos peligrosos por otros menos nocivos</a:t>
            </a:r>
          </a:p>
          <a:p>
            <a:r>
              <a:rPr lang="es-AR" sz="1600" dirty="0"/>
              <a:t>Separación, aislamiento y encerramiento de focos críticos de contaminación</a:t>
            </a:r>
          </a:p>
          <a:p>
            <a:r>
              <a:rPr lang="es-AR" sz="1600" dirty="0"/>
              <a:t>Sistema de acondicionamiento de aire</a:t>
            </a:r>
          </a:p>
          <a:p>
            <a:r>
              <a:rPr lang="es-AR" sz="1600" dirty="0"/>
              <a:t>Extracción localizada de contaminantes</a:t>
            </a:r>
          </a:p>
        </p:txBody>
      </p:sp>
    </p:spTree>
    <p:extLst>
      <p:ext uri="{BB962C8B-B14F-4D97-AF65-F5344CB8AC3E}">
        <p14:creationId xmlns:p14="http://schemas.microsoft.com/office/powerpoint/2010/main" val="1069794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a:spLocks noGrp="1"/>
          </p:cNvSpPr>
          <p:nvPr>
            <p:ph type="body" idx="1"/>
          </p:nvPr>
        </p:nvSpPr>
        <p:spPr>
          <a:xfrm>
            <a:off x="0" y="130628"/>
            <a:ext cx="8832300" cy="4637314"/>
          </a:xfrm>
        </p:spPr>
        <p:txBody>
          <a:bodyPr/>
          <a:lstStyle/>
          <a:p>
            <a:pPr marL="114300" indent="0">
              <a:buNone/>
            </a:pPr>
            <a:endParaRPr lang="es-AR" sz="1600" dirty="0"/>
          </a:p>
          <a:p>
            <a:pPr marL="114300" indent="0">
              <a:buNone/>
            </a:pPr>
            <a:r>
              <a:rPr lang="es-AR" sz="1600" b="1" dirty="0"/>
              <a:t>2- Medidas de control de tipo organizativo</a:t>
            </a:r>
          </a:p>
          <a:p>
            <a:pPr marL="114300" indent="0">
              <a:buNone/>
            </a:pPr>
            <a:endParaRPr lang="es-AR" sz="1600" dirty="0"/>
          </a:p>
          <a:p>
            <a:pPr marL="114300" indent="0">
              <a:buNone/>
            </a:pPr>
            <a:r>
              <a:rPr lang="es-AR" sz="1600" dirty="0"/>
              <a:t>Se basan en reducir el tiempo de presencia de los trabajadores en ambientes contaminados al ser estrictamente necesario para realizar su labor, evitando sobreexposiciones necesarias</a:t>
            </a:r>
          </a:p>
          <a:p>
            <a:pPr marL="114300" indent="0">
              <a:buNone/>
            </a:pPr>
            <a:endParaRPr lang="es-AR" sz="1600" dirty="0"/>
          </a:p>
          <a:p>
            <a:pPr marL="114300" indent="0">
              <a:buNone/>
            </a:pPr>
            <a:endParaRPr lang="es-AR" sz="1600" dirty="0"/>
          </a:p>
          <a:p>
            <a:pPr marL="114300" indent="0">
              <a:buNone/>
            </a:pPr>
            <a:r>
              <a:rPr lang="es-AR" sz="1600" dirty="0"/>
              <a:t>Existen dos tipos de medidas organizativas básicas:</a:t>
            </a:r>
          </a:p>
          <a:p>
            <a:pPr marL="114300" indent="0">
              <a:buNone/>
            </a:pPr>
            <a:endParaRPr lang="es-AR" sz="1600" dirty="0"/>
          </a:p>
          <a:p>
            <a:r>
              <a:rPr lang="es-AR" sz="1600" dirty="0"/>
              <a:t>Disminución del tiempo real de exposición al mínimo imprescindible</a:t>
            </a:r>
          </a:p>
          <a:p>
            <a:r>
              <a:rPr lang="es-AR" sz="1600" dirty="0"/>
              <a:t>Rotación programada de puestos de trabajo</a:t>
            </a:r>
          </a:p>
        </p:txBody>
      </p:sp>
    </p:spTree>
    <p:extLst>
      <p:ext uri="{BB962C8B-B14F-4D97-AF65-F5344CB8AC3E}">
        <p14:creationId xmlns:p14="http://schemas.microsoft.com/office/powerpoint/2010/main" val="50222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a:spLocks noGrp="1"/>
          </p:cNvSpPr>
          <p:nvPr>
            <p:ph type="body" idx="1"/>
          </p:nvPr>
        </p:nvSpPr>
        <p:spPr>
          <a:xfrm>
            <a:off x="0" y="130628"/>
            <a:ext cx="8832300" cy="4637314"/>
          </a:xfrm>
        </p:spPr>
        <p:txBody>
          <a:bodyPr/>
          <a:lstStyle/>
          <a:p>
            <a:pPr marL="114300" indent="0">
              <a:buNone/>
            </a:pPr>
            <a:endParaRPr lang="es-AR" sz="1600" dirty="0"/>
          </a:p>
          <a:p>
            <a:pPr marL="114300" indent="0">
              <a:buNone/>
            </a:pPr>
            <a:r>
              <a:rPr lang="es-AR" sz="1600" b="1" dirty="0"/>
              <a:t>3- Medidas de control de tipo personal</a:t>
            </a:r>
          </a:p>
          <a:p>
            <a:pPr marL="114300" indent="0">
              <a:buNone/>
            </a:pPr>
            <a:endParaRPr lang="es-AR" sz="1600" dirty="0"/>
          </a:p>
          <a:p>
            <a:pPr marL="114300" indent="0">
              <a:buNone/>
            </a:pPr>
            <a:r>
              <a:rPr lang="es-AR" sz="1600" dirty="0"/>
              <a:t>Una vez agotadas las posibilidades que nos ofrecen las medidas del tipo técnico y organizativo</a:t>
            </a:r>
          </a:p>
          <a:p>
            <a:pPr marL="114300" indent="0">
              <a:buNone/>
            </a:pPr>
            <a:r>
              <a:rPr lang="es-AR" sz="1600" dirty="0"/>
              <a:t>Solo nos queda actuar directamente sobre el trabajador</a:t>
            </a:r>
          </a:p>
          <a:p>
            <a:pPr marL="114300" indent="0">
              <a:buNone/>
            </a:pPr>
            <a:endParaRPr lang="es-AR" sz="1600" dirty="0"/>
          </a:p>
          <a:p>
            <a:pPr marL="114300" indent="0">
              <a:buNone/>
            </a:pPr>
            <a:r>
              <a:rPr lang="es-AR" sz="1600" dirty="0"/>
              <a:t>Las medidas personales más destacables son:</a:t>
            </a:r>
          </a:p>
          <a:p>
            <a:pPr marL="114300" indent="0">
              <a:buNone/>
            </a:pPr>
            <a:endParaRPr lang="es-AR" sz="1600" dirty="0"/>
          </a:p>
          <a:p>
            <a:r>
              <a:rPr lang="es-AR" sz="1600" dirty="0"/>
              <a:t>Aislamiento del operario del entorno</a:t>
            </a:r>
          </a:p>
          <a:p>
            <a:r>
              <a:rPr lang="es-AR" sz="1600" dirty="0"/>
              <a:t>Formación e información sobre riesgos</a:t>
            </a:r>
          </a:p>
          <a:p>
            <a:r>
              <a:rPr lang="es-AR" sz="1600" dirty="0"/>
              <a:t>Medidas higiénico-sanitarias básicas</a:t>
            </a:r>
          </a:p>
          <a:p>
            <a:r>
              <a:rPr lang="es-AR" sz="1600" dirty="0"/>
              <a:t>Uso de equipos de protección personal</a:t>
            </a:r>
          </a:p>
        </p:txBody>
      </p:sp>
    </p:spTree>
    <p:extLst>
      <p:ext uri="{BB962C8B-B14F-4D97-AF65-F5344CB8AC3E}">
        <p14:creationId xmlns:p14="http://schemas.microsoft.com/office/powerpoint/2010/main" val="401481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2700" b="1" dirty="0"/>
              <a:t>Actividades Contaminantes en el ambiente de trabajo</a:t>
            </a:r>
          </a:p>
        </p:txBody>
      </p:sp>
      <p:pic>
        <p:nvPicPr>
          <p:cNvPr id="4" name="Imagen 3"/>
          <p:cNvPicPr/>
          <p:nvPr/>
        </p:nvPicPr>
        <p:blipFill>
          <a:blip r:embed="rId2"/>
          <a:stretch>
            <a:fillRect/>
          </a:stretch>
        </p:blipFill>
        <p:spPr>
          <a:xfrm>
            <a:off x="1998481" y="1017800"/>
            <a:ext cx="5186090" cy="3880771"/>
          </a:xfrm>
          <a:prstGeom prst="rect">
            <a:avLst/>
          </a:prstGeom>
        </p:spPr>
      </p:pic>
    </p:spTree>
    <p:extLst>
      <p:ext uri="{BB962C8B-B14F-4D97-AF65-F5344CB8AC3E}">
        <p14:creationId xmlns:p14="http://schemas.microsoft.com/office/powerpoint/2010/main" val="1976696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Plantas de Hormigón Elaborado – Fábrica de Cemento</a:t>
            </a:r>
          </a:p>
        </p:txBody>
      </p:sp>
      <p:sp>
        <p:nvSpPr>
          <p:cNvPr id="3" name="Marcador de texto 2"/>
          <p:cNvSpPr>
            <a:spLocks noGrp="1"/>
          </p:cNvSpPr>
          <p:nvPr>
            <p:ph type="body" idx="1"/>
          </p:nvPr>
        </p:nvSpPr>
        <p:spPr/>
        <p:txBody>
          <a:bodyPr/>
          <a:lstStyle/>
          <a:p>
            <a:pPr marL="114300" indent="0">
              <a:buNone/>
            </a:pPr>
            <a:r>
              <a:rPr lang="es-AR" sz="1600" dirty="0"/>
              <a:t>Esta Industria produce el 5% de las emisiones de CO2 de origen antropogénico siendo el balance de 900kg de CO2 por cada 1000kg de cemento producido.</a:t>
            </a:r>
          </a:p>
          <a:p>
            <a:pPr marL="114300" indent="0">
              <a:buNone/>
            </a:pPr>
            <a:r>
              <a:rPr lang="es-AR" sz="1600" dirty="0"/>
              <a:t>Las partículas son la causa más importante del impacto ambiental negativo.</a:t>
            </a:r>
          </a:p>
          <a:p>
            <a:pPr marL="114300" indent="0">
              <a:buNone/>
            </a:pPr>
            <a:endParaRPr lang="es-AR" sz="1600" dirty="0"/>
          </a:p>
          <a:p>
            <a:pPr marL="114300" indent="0">
              <a:buNone/>
            </a:pPr>
            <a:r>
              <a:rPr lang="es-AR" sz="1600" dirty="0"/>
              <a:t>Aparato respiratorio: Bronquitis crónica por inhalación de polvo de cemento</a:t>
            </a:r>
          </a:p>
          <a:p>
            <a:pPr marL="114300" indent="0">
              <a:buNone/>
            </a:pPr>
            <a:r>
              <a:rPr lang="es-AR" sz="1600" dirty="0"/>
              <a:t>Aparato digestivo: Ulceras gastrointestinales</a:t>
            </a:r>
          </a:p>
          <a:p>
            <a:pPr marL="114300" indent="0">
              <a:buNone/>
            </a:pPr>
            <a:r>
              <a:rPr lang="es-AR" sz="1600" dirty="0"/>
              <a:t>Vista: Conjuntivitis</a:t>
            </a:r>
          </a:p>
          <a:p>
            <a:pPr marL="114300" indent="0">
              <a:buNone/>
            </a:pPr>
            <a:r>
              <a:rPr lang="es-AR" sz="1600" dirty="0"/>
              <a:t>Piel: Infecciones cutáneas </a:t>
            </a:r>
          </a:p>
        </p:txBody>
      </p:sp>
      <p:pic>
        <p:nvPicPr>
          <p:cNvPr id="5" name="Imagen 4"/>
          <p:cNvPicPr>
            <a:picLocks noChangeAspect="1"/>
          </p:cNvPicPr>
          <p:nvPr/>
        </p:nvPicPr>
        <p:blipFill>
          <a:blip r:embed="rId2"/>
          <a:stretch>
            <a:fillRect/>
          </a:stretch>
        </p:blipFill>
        <p:spPr>
          <a:xfrm>
            <a:off x="5296619" y="2795454"/>
            <a:ext cx="3847381" cy="2116959"/>
          </a:xfrm>
          <a:prstGeom prst="rect">
            <a:avLst/>
          </a:prstGeom>
        </p:spPr>
      </p:pic>
    </p:spTree>
    <p:extLst>
      <p:ext uri="{BB962C8B-B14F-4D97-AF65-F5344CB8AC3E}">
        <p14:creationId xmlns:p14="http://schemas.microsoft.com/office/powerpoint/2010/main" val="1589588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Canteras – Trabajos con agregados</a:t>
            </a:r>
          </a:p>
        </p:txBody>
      </p:sp>
      <p:sp>
        <p:nvSpPr>
          <p:cNvPr id="3" name="Marcador de texto 2"/>
          <p:cNvSpPr>
            <a:spLocks noGrp="1"/>
          </p:cNvSpPr>
          <p:nvPr>
            <p:ph type="body" idx="1"/>
          </p:nvPr>
        </p:nvSpPr>
        <p:spPr>
          <a:xfrm>
            <a:off x="311700" y="1017800"/>
            <a:ext cx="8520600" cy="3551075"/>
          </a:xfrm>
        </p:spPr>
        <p:txBody>
          <a:bodyPr/>
          <a:lstStyle/>
          <a:p>
            <a:pPr marL="114300" indent="0">
              <a:buNone/>
            </a:pPr>
            <a:r>
              <a:rPr lang="es-AR" sz="1600" dirty="0"/>
              <a:t>Los procesos de extracción, transporte y trituración que se realizan en una cantera a cielo abierto y posteriormente en la planta de procesamiento producen la emisión de material </a:t>
            </a:r>
            <a:r>
              <a:rPr lang="es-AR" sz="1600" dirty="0" err="1"/>
              <a:t>particulado</a:t>
            </a:r>
            <a:r>
              <a:rPr lang="es-AR" sz="1600" dirty="0"/>
              <a:t> a la atmosfera que en concentraciones superiores a las establecidas por norma pueden afectas de manera negativa en los operarios y en las poblaciones adyacentes. </a:t>
            </a:r>
          </a:p>
          <a:p>
            <a:pPr marL="114300" indent="0">
              <a:buNone/>
            </a:pPr>
            <a:endParaRPr lang="es-AR" sz="1600" dirty="0"/>
          </a:p>
          <a:p>
            <a:pPr marL="114300" indent="0">
              <a:buNone/>
            </a:pPr>
            <a:r>
              <a:rPr lang="es-AR" sz="1600" dirty="0"/>
              <a:t>Aparato respiratorio: Silicosis y fibrosis quística pulmonar</a:t>
            </a:r>
          </a:p>
          <a:p>
            <a:pPr marL="114300" indent="0">
              <a:buNone/>
            </a:pPr>
            <a:r>
              <a:rPr lang="es-AR" sz="1600" dirty="0"/>
              <a:t>Aparato digestivo: Ulceras gastrointestinales</a:t>
            </a:r>
          </a:p>
          <a:p>
            <a:pPr marL="114300" indent="0">
              <a:buNone/>
            </a:pPr>
            <a:r>
              <a:rPr lang="es-AR" sz="1600" dirty="0"/>
              <a:t>Vista: Conjuntivitis</a:t>
            </a:r>
          </a:p>
          <a:p>
            <a:pPr marL="114300" indent="0">
              <a:buNone/>
            </a:pPr>
            <a:r>
              <a:rPr lang="es-AR" sz="1600" dirty="0"/>
              <a:t>Piel: Infecciones cutáneas, dermatosis, </a:t>
            </a:r>
            <a:r>
              <a:rPr lang="es-AR" sz="1600" dirty="0" err="1"/>
              <a:t>furunculosis</a:t>
            </a:r>
            <a:endParaRPr lang="es-AR" sz="1600" dirty="0"/>
          </a:p>
          <a:p>
            <a:pPr marL="114300" indent="0">
              <a:buNone/>
            </a:pPr>
            <a:endParaRPr lang="es-AR" sz="1600" dirty="0"/>
          </a:p>
        </p:txBody>
      </p:sp>
      <p:pic>
        <p:nvPicPr>
          <p:cNvPr id="4" name="Imagen 3"/>
          <p:cNvPicPr/>
          <p:nvPr/>
        </p:nvPicPr>
        <p:blipFill>
          <a:blip r:embed="rId2"/>
          <a:stretch>
            <a:fillRect/>
          </a:stretch>
        </p:blipFill>
        <p:spPr>
          <a:xfrm>
            <a:off x="5779698" y="2502165"/>
            <a:ext cx="3364302" cy="2397640"/>
          </a:xfrm>
          <a:prstGeom prst="rect">
            <a:avLst/>
          </a:prstGeom>
        </p:spPr>
      </p:pic>
    </p:spTree>
    <p:extLst>
      <p:ext uri="{BB962C8B-B14F-4D97-AF65-F5344CB8AC3E}">
        <p14:creationId xmlns:p14="http://schemas.microsoft.com/office/powerpoint/2010/main" val="106486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Aserraderos - Carpintería</a:t>
            </a:r>
          </a:p>
        </p:txBody>
      </p:sp>
      <p:sp>
        <p:nvSpPr>
          <p:cNvPr id="3" name="Marcador de texto 2"/>
          <p:cNvSpPr>
            <a:spLocks noGrp="1"/>
          </p:cNvSpPr>
          <p:nvPr>
            <p:ph type="body" idx="1"/>
          </p:nvPr>
        </p:nvSpPr>
        <p:spPr>
          <a:xfrm>
            <a:off x="311700" y="1017800"/>
            <a:ext cx="8520600" cy="3551075"/>
          </a:xfrm>
        </p:spPr>
        <p:txBody>
          <a:bodyPr/>
          <a:lstStyle/>
          <a:p>
            <a:pPr marL="114300" indent="0">
              <a:buNone/>
            </a:pPr>
            <a:r>
              <a:rPr lang="es-MX" sz="1400" dirty="0"/>
              <a:t>La madera puede tener gran variedad de sustancias químicas nocivas, algunas propias como resinas, alcaloides, colorantes naturales, hongos, bacterias y otras. Muchos de estos agentes intrínsecos o extrínsecos a la madera pueden afectar al organismo por vía dérmica o por vía respiratoria</a:t>
            </a:r>
          </a:p>
          <a:p>
            <a:pPr marL="114300" indent="0">
              <a:buNone/>
            </a:pPr>
            <a:r>
              <a:rPr lang="es-MX" sz="1400" dirty="0"/>
              <a:t>Para mitigar estas acciones negativas, como en la mayoría de los casos, la solución es la incorporación de tecnología. En esta industria podría ser la fabricación de pellets que es un compensado de aserrín que se utiliza para los sistemas de calefacción a caldera.</a:t>
            </a:r>
            <a:endParaRPr lang="es-AR" sz="1400" dirty="0"/>
          </a:p>
          <a:p>
            <a:pPr marL="114300" indent="0">
              <a:buNone/>
            </a:pPr>
            <a:endParaRPr lang="es-AR" sz="1600" dirty="0"/>
          </a:p>
          <a:p>
            <a:pPr marL="114300" indent="0">
              <a:buNone/>
            </a:pPr>
            <a:r>
              <a:rPr lang="es-MX" sz="1400" dirty="0"/>
              <a:t>Vía dérmica: alergias o eccemas producidas por el contacto con polvo de maderas toxicas</a:t>
            </a:r>
            <a:endParaRPr lang="es-AR" sz="1400" dirty="0"/>
          </a:p>
          <a:p>
            <a:pPr marL="114300" indent="0">
              <a:buNone/>
            </a:pPr>
            <a:r>
              <a:rPr lang="es-MX" sz="1400" dirty="0"/>
              <a:t>Vía Respiratoria: irritación, rinitis </a:t>
            </a:r>
            <a:r>
              <a:rPr lang="es-MX" sz="1400" dirty="0" err="1"/>
              <a:t>agura</a:t>
            </a:r>
            <a:r>
              <a:rPr lang="es-MX" sz="1400" dirty="0"/>
              <a:t> e incluso asma, por inhalar polvo de madera</a:t>
            </a:r>
            <a:endParaRPr lang="es-AR" sz="1400" dirty="0"/>
          </a:p>
          <a:p>
            <a:pPr marL="114300" indent="0">
              <a:buNone/>
            </a:pPr>
            <a:endParaRPr lang="es-AR" sz="1600" dirty="0"/>
          </a:p>
        </p:txBody>
      </p:sp>
      <p:pic>
        <p:nvPicPr>
          <p:cNvPr id="4" name="Imagen 3"/>
          <p:cNvPicPr/>
          <p:nvPr/>
        </p:nvPicPr>
        <p:blipFill>
          <a:blip r:embed="rId2"/>
          <a:stretch>
            <a:fillRect/>
          </a:stretch>
        </p:blipFill>
        <p:spPr>
          <a:xfrm>
            <a:off x="3877826" y="3364302"/>
            <a:ext cx="2950234" cy="1535502"/>
          </a:xfrm>
          <a:prstGeom prst="rect">
            <a:avLst/>
          </a:prstGeom>
        </p:spPr>
      </p:pic>
      <p:pic>
        <p:nvPicPr>
          <p:cNvPr id="5" name="Imagen 4"/>
          <p:cNvPicPr/>
          <p:nvPr/>
        </p:nvPicPr>
        <p:blipFill>
          <a:blip r:embed="rId3"/>
          <a:stretch>
            <a:fillRect/>
          </a:stretch>
        </p:blipFill>
        <p:spPr>
          <a:xfrm>
            <a:off x="6828060" y="3364302"/>
            <a:ext cx="2315940" cy="1535502"/>
          </a:xfrm>
          <a:prstGeom prst="rect">
            <a:avLst/>
          </a:prstGeom>
        </p:spPr>
      </p:pic>
    </p:spTree>
    <p:extLst>
      <p:ext uri="{BB962C8B-B14F-4D97-AF65-F5344CB8AC3E}">
        <p14:creationId xmlns:p14="http://schemas.microsoft.com/office/powerpoint/2010/main" val="921704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Pintura</a:t>
            </a:r>
          </a:p>
        </p:txBody>
      </p:sp>
      <p:sp>
        <p:nvSpPr>
          <p:cNvPr id="3" name="Marcador de texto 2"/>
          <p:cNvSpPr>
            <a:spLocks noGrp="1"/>
          </p:cNvSpPr>
          <p:nvPr>
            <p:ph type="body" idx="1"/>
          </p:nvPr>
        </p:nvSpPr>
        <p:spPr>
          <a:xfrm>
            <a:off x="311700" y="1424857"/>
            <a:ext cx="8520600" cy="3718643"/>
          </a:xfrm>
        </p:spPr>
        <p:txBody>
          <a:bodyPr/>
          <a:lstStyle/>
          <a:p>
            <a:pPr marL="114300" indent="0">
              <a:buNone/>
            </a:pPr>
            <a:r>
              <a:rPr lang="es-MX" sz="1400" dirty="0"/>
              <a:t>Los disolventes son perjudiciales para los ecosistemas acuáticos. </a:t>
            </a:r>
            <a:endParaRPr lang="es-AR" sz="1400" dirty="0"/>
          </a:p>
          <a:p>
            <a:pPr marL="114300" indent="0">
              <a:buNone/>
            </a:pPr>
            <a:r>
              <a:rPr lang="es-MX" sz="1400" dirty="0"/>
              <a:t>Algunos pigmentos sintéticos están clasificados como cancerígenos. </a:t>
            </a:r>
            <a:endParaRPr lang="es-AR" sz="1400" dirty="0"/>
          </a:p>
          <a:p>
            <a:pPr marL="114300" indent="0">
              <a:buNone/>
            </a:pPr>
            <a:r>
              <a:rPr lang="es-MX" sz="1400" dirty="0"/>
              <a:t>El resto de componentes de las pinturas sintéticas son mayoritariamente derivados del petróleo, volátiles y con algún grado de toxicidad, especialmente los conservantes. </a:t>
            </a:r>
            <a:endParaRPr lang="es-AR" sz="1400" dirty="0"/>
          </a:p>
          <a:p>
            <a:pPr marL="114300" indent="0">
              <a:buNone/>
            </a:pPr>
            <a:endParaRPr lang="es-MX" sz="1400" dirty="0"/>
          </a:p>
          <a:p>
            <a:pPr marL="114300" indent="0">
              <a:buNone/>
            </a:pPr>
            <a:r>
              <a:rPr lang="es-MX" sz="1400" dirty="0"/>
              <a:t>Aparato respiratorio: la inhalación de los vapores que se desprenden de este tipo de fluidos suele ser extremadamente peligroso para la salud respiratoria e incluso mental, más aún si se produce en lugares cerrados. Algunas pinturas sintéticas contienen gases de mercurio que pueden producir cáncer de pulmón.</a:t>
            </a:r>
          </a:p>
          <a:p>
            <a:pPr marL="114300" indent="0">
              <a:buNone/>
            </a:pPr>
            <a:r>
              <a:rPr lang="es-MX" sz="1400" dirty="0"/>
              <a:t>Digestivos: diarrea, mareos y vómito.</a:t>
            </a:r>
          </a:p>
          <a:p>
            <a:pPr marL="114300" indent="0">
              <a:buNone/>
            </a:pPr>
            <a:r>
              <a:rPr lang="es-MX" sz="1400" dirty="0"/>
              <a:t>-Vista: la mayoría de las pinturas y solventes son altamente perjudiciales si se produce su contacto con los ojos. Pueden generar ceguera.</a:t>
            </a:r>
            <a:endParaRPr lang="es-AR" sz="1400" dirty="0"/>
          </a:p>
          <a:p>
            <a:pPr marL="114300" indent="0">
              <a:buNone/>
            </a:pPr>
            <a:r>
              <a:rPr lang="es-MX" sz="1400" dirty="0"/>
              <a:t>-Piel: Pueden producir dermatosis, laceraciones, escaras y cáncer de piel.</a:t>
            </a:r>
            <a:endParaRPr lang="es-AR" sz="1400" dirty="0"/>
          </a:p>
          <a:p>
            <a:pPr marL="114300" indent="0">
              <a:buNone/>
            </a:pPr>
            <a:endParaRPr lang="es-MX" sz="1600" dirty="0"/>
          </a:p>
          <a:p>
            <a:pPr marL="114300" indent="0">
              <a:buNone/>
            </a:pPr>
            <a:endParaRPr lang="es-AR" sz="1400" dirty="0"/>
          </a:p>
          <a:p>
            <a:pPr marL="114300" indent="0">
              <a:buNone/>
            </a:pPr>
            <a:endParaRPr lang="es-AR" dirty="0"/>
          </a:p>
        </p:txBody>
      </p:sp>
      <p:pic>
        <p:nvPicPr>
          <p:cNvPr id="4" name="Imagen 3"/>
          <p:cNvPicPr/>
          <p:nvPr/>
        </p:nvPicPr>
        <p:blipFill>
          <a:blip r:embed="rId2"/>
          <a:stretch>
            <a:fillRect/>
          </a:stretch>
        </p:blipFill>
        <p:spPr>
          <a:xfrm>
            <a:off x="5839326" y="0"/>
            <a:ext cx="2992974" cy="1716505"/>
          </a:xfrm>
          <a:prstGeom prst="rect">
            <a:avLst/>
          </a:prstGeom>
        </p:spPr>
      </p:pic>
    </p:spTree>
    <p:extLst>
      <p:ext uri="{BB962C8B-B14F-4D97-AF65-F5344CB8AC3E}">
        <p14:creationId xmlns:p14="http://schemas.microsoft.com/office/powerpoint/2010/main" val="61390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Demoliciones – Trabajo con martillos hidráulicos</a:t>
            </a:r>
          </a:p>
        </p:txBody>
      </p:sp>
      <p:sp>
        <p:nvSpPr>
          <p:cNvPr id="3" name="Marcador de texto 2"/>
          <p:cNvSpPr>
            <a:spLocks noGrp="1"/>
          </p:cNvSpPr>
          <p:nvPr>
            <p:ph type="body" idx="1"/>
          </p:nvPr>
        </p:nvSpPr>
        <p:spPr/>
        <p:txBody>
          <a:bodyPr/>
          <a:lstStyle/>
          <a:p>
            <a:r>
              <a:rPr lang="es-MX" sz="1600" dirty="0"/>
              <a:t>Aparato respiratorio: al usar estas máquinas se desprende partículas que pueden provocar irritación de ser inhalada </a:t>
            </a:r>
          </a:p>
          <a:p>
            <a:pPr marL="114300" indent="0">
              <a:buNone/>
            </a:pPr>
            <a:endParaRPr lang="es-AR" sz="1600" dirty="0"/>
          </a:p>
          <a:p>
            <a:r>
              <a:rPr lang="es-MX" sz="1600" dirty="0"/>
              <a:t>Vista: Las partículas pueden actuar como </a:t>
            </a:r>
          </a:p>
          <a:p>
            <a:pPr marL="114300" indent="0">
              <a:buNone/>
            </a:pPr>
            <a:r>
              <a:rPr lang="es-MX" sz="1600" dirty="0"/>
              <a:t>                  proyectiles lastimando gravemente la vista. </a:t>
            </a:r>
          </a:p>
          <a:p>
            <a:pPr marL="114300" indent="0">
              <a:buNone/>
            </a:pPr>
            <a:endParaRPr lang="es-AR" sz="1600" dirty="0"/>
          </a:p>
          <a:p>
            <a:r>
              <a:rPr lang="es-MX" sz="1600" dirty="0"/>
              <a:t>Piel: Lastimaduras por desprendimientos </a:t>
            </a:r>
          </a:p>
          <a:p>
            <a:pPr marL="114300" indent="0">
              <a:buNone/>
            </a:pPr>
            <a:r>
              <a:rPr lang="es-MX" sz="1600" dirty="0"/>
              <a:t>                de partículas.</a:t>
            </a:r>
            <a:endParaRPr lang="es-AR" sz="1600" dirty="0"/>
          </a:p>
          <a:p>
            <a:pPr marL="114300" indent="0">
              <a:buNone/>
            </a:pPr>
            <a:endParaRPr lang="es-AR" sz="1600" dirty="0"/>
          </a:p>
        </p:txBody>
      </p:sp>
      <p:pic>
        <p:nvPicPr>
          <p:cNvPr id="4" name="Imagen 3"/>
          <p:cNvPicPr/>
          <p:nvPr/>
        </p:nvPicPr>
        <p:blipFill>
          <a:blip r:embed="rId2"/>
          <a:stretch>
            <a:fillRect/>
          </a:stretch>
        </p:blipFill>
        <p:spPr>
          <a:xfrm>
            <a:off x="5736775" y="1760220"/>
            <a:ext cx="3095525" cy="3148664"/>
          </a:xfrm>
          <a:prstGeom prst="rect">
            <a:avLst/>
          </a:prstGeom>
        </p:spPr>
      </p:pic>
    </p:spTree>
    <p:extLst>
      <p:ext uri="{BB962C8B-B14F-4D97-AF65-F5344CB8AC3E}">
        <p14:creationId xmlns:p14="http://schemas.microsoft.com/office/powerpoint/2010/main" val="2741858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Soldaduras</a:t>
            </a:r>
          </a:p>
        </p:txBody>
      </p:sp>
      <p:sp>
        <p:nvSpPr>
          <p:cNvPr id="3" name="Marcador de texto 2"/>
          <p:cNvSpPr>
            <a:spLocks noGrp="1"/>
          </p:cNvSpPr>
          <p:nvPr>
            <p:ph type="body" idx="1"/>
          </p:nvPr>
        </p:nvSpPr>
        <p:spPr>
          <a:xfrm>
            <a:off x="311700" y="1017800"/>
            <a:ext cx="8520600" cy="3551075"/>
          </a:xfrm>
        </p:spPr>
        <p:txBody>
          <a:bodyPr/>
          <a:lstStyle/>
          <a:p>
            <a:pPr marL="114300" indent="0">
              <a:buNone/>
            </a:pPr>
            <a:r>
              <a:rPr lang="es-MX" sz="1600" dirty="0"/>
              <a:t>Uno de los mayores riesgos de la soldadura es la exposición de los gases y humos de su proceso.</a:t>
            </a:r>
            <a:endParaRPr lang="es-AR" sz="1600" dirty="0"/>
          </a:p>
          <a:p>
            <a:pPr marL="114300" indent="0">
              <a:buNone/>
            </a:pPr>
            <a:r>
              <a:rPr lang="es-MX" sz="1600" dirty="0"/>
              <a:t>Algunos de los gases son de Zinc, Berilio, Oxido de hierro, mercurio entre otros que pueden producir </a:t>
            </a:r>
            <a:endParaRPr lang="es-AR" sz="1600" dirty="0"/>
          </a:p>
          <a:p>
            <a:pPr marL="114300" indent="0">
              <a:buNone/>
            </a:pPr>
            <a:r>
              <a:rPr lang="es-MX" sz="1600" dirty="0"/>
              <a:t>Fiebre por humo </a:t>
            </a:r>
            <a:r>
              <a:rPr lang="es-MX" sz="1600" dirty="0" err="1"/>
              <a:t>metalico</a:t>
            </a:r>
            <a:endParaRPr lang="es-AR" sz="1600" dirty="0"/>
          </a:p>
          <a:p>
            <a:pPr marL="114300" indent="0">
              <a:buNone/>
            </a:pPr>
            <a:r>
              <a:rPr lang="es-MX" sz="1600" dirty="0"/>
              <a:t>Neumonía química, tos  crónica, perdida de peso</a:t>
            </a:r>
            <a:endParaRPr lang="es-AR" sz="1600" dirty="0"/>
          </a:p>
          <a:p>
            <a:pPr marL="114300" indent="0">
              <a:buNone/>
            </a:pPr>
            <a:r>
              <a:rPr lang="es-MX" sz="1600" dirty="0"/>
              <a:t>Irritación nasal y siderosis </a:t>
            </a:r>
            <a:endParaRPr lang="es-AR" sz="1600" dirty="0"/>
          </a:p>
          <a:p>
            <a:pPr marL="114300" indent="0">
              <a:buNone/>
            </a:pPr>
            <a:r>
              <a:rPr lang="es-MX" sz="1600" dirty="0"/>
              <a:t>Daño en los riñones, diarrea, fallas respiratorias</a:t>
            </a:r>
            <a:endParaRPr lang="es-AR" sz="1600" dirty="0"/>
          </a:p>
          <a:p>
            <a:pPr marL="114300" indent="0">
              <a:buNone/>
            </a:pPr>
            <a:endParaRPr lang="es-AR" sz="1600" dirty="0"/>
          </a:p>
        </p:txBody>
      </p:sp>
      <p:pic>
        <p:nvPicPr>
          <p:cNvPr id="4" name="Imagen 3"/>
          <p:cNvPicPr/>
          <p:nvPr/>
        </p:nvPicPr>
        <p:blipFill>
          <a:blip r:embed="rId2"/>
          <a:stretch>
            <a:fillRect/>
          </a:stretch>
        </p:blipFill>
        <p:spPr>
          <a:xfrm>
            <a:off x="5021179" y="2005264"/>
            <a:ext cx="3811121" cy="2890988"/>
          </a:xfrm>
          <a:prstGeom prst="rect">
            <a:avLst/>
          </a:prstGeom>
        </p:spPr>
      </p:pic>
    </p:spTree>
    <p:extLst>
      <p:ext uri="{BB962C8B-B14F-4D97-AF65-F5344CB8AC3E}">
        <p14:creationId xmlns:p14="http://schemas.microsoft.com/office/powerpoint/2010/main" val="161608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Interrelación 	</a:t>
            </a:r>
            <a:endParaRPr/>
          </a:p>
        </p:txBody>
      </p:sp>
      <p:sp>
        <p:nvSpPr>
          <p:cNvPr id="99" name="Google Shape;99;p15"/>
          <p:cNvSpPr/>
          <p:nvPr/>
        </p:nvSpPr>
        <p:spPr>
          <a:xfrm rot="-2700000">
            <a:off x="3151375" y="1904266"/>
            <a:ext cx="567665" cy="546876"/>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txBox="1"/>
          <p:nvPr/>
        </p:nvSpPr>
        <p:spPr>
          <a:xfrm>
            <a:off x="3909000" y="1614700"/>
            <a:ext cx="13260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700">
                <a:latin typeface="Roboto"/>
                <a:ea typeface="Roboto"/>
                <a:cs typeface="Roboto"/>
                <a:sym typeface="Roboto"/>
              </a:rPr>
              <a:t>HOMBRE</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p:txBody>
      </p:sp>
      <p:sp>
        <p:nvSpPr>
          <p:cNvPr id="101" name="Google Shape;101;p15"/>
          <p:cNvSpPr/>
          <p:nvPr/>
        </p:nvSpPr>
        <p:spPr>
          <a:xfrm rot="2700000">
            <a:off x="5161225" y="1904266"/>
            <a:ext cx="567665" cy="546876"/>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txBox="1"/>
          <p:nvPr/>
        </p:nvSpPr>
        <p:spPr>
          <a:xfrm>
            <a:off x="5235000" y="2699575"/>
            <a:ext cx="1020300" cy="3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700">
                <a:latin typeface="Roboto"/>
                <a:ea typeface="Roboto"/>
                <a:cs typeface="Roboto"/>
                <a:sym typeface="Roboto"/>
              </a:rPr>
              <a:t>TAREA</a:t>
            </a:r>
            <a:endParaRPr sz="1700">
              <a:latin typeface="Roboto"/>
              <a:ea typeface="Roboto"/>
              <a:cs typeface="Roboto"/>
              <a:sym typeface="Roboto"/>
            </a:endParaRPr>
          </a:p>
        </p:txBody>
      </p:sp>
      <p:sp>
        <p:nvSpPr>
          <p:cNvPr id="103" name="Google Shape;103;p15"/>
          <p:cNvSpPr/>
          <p:nvPr/>
        </p:nvSpPr>
        <p:spPr>
          <a:xfrm>
            <a:off x="4248175" y="2699575"/>
            <a:ext cx="567900" cy="494400"/>
          </a:xfrm>
          <a:prstGeom prst="lef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txBox="1"/>
          <p:nvPr/>
        </p:nvSpPr>
        <p:spPr>
          <a:xfrm>
            <a:off x="2556650" y="2728525"/>
            <a:ext cx="1272600" cy="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700">
                <a:latin typeface="Roboto"/>
                <a:ea typeface="Roboto"/>
                <a:cs typeface="Roboto"/>
                <a:sym typeface="Roboto"/>
              </a:rPr>
              <a:t>AMBIENTE</a:t>
            </a:r>
            <a:endParaRPr sz="1700">
              <a:latin typeface="Roboto"/>
              <a:ea typeface="Roboto"/>
              <a:cs typeface="Roboto"/>
              <a:sym typeface="Roboto"/>
            </a:endParaRPr>
          </a:p>
        </p:txBody>
      </p:sp>
      <p:sp>
        <p:nvSpPr>
          <p:cNvPr id="105" name="Google Shape;105;p15"/>
          <p:cNvSpPr txBox="1"/>
          <p:nvPr/>
        </p:nvSpPr>
        <p:spPr>
          <a:xfrm>
            <a:off x="6484900" y="2645525"/>
            <a:ext cx="1971000" cy="1104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Roboto"/>
              <a:buChar char="-"/>
            </a:pPr>
            <a:r>
              <a:rPr lang="es">
                <a:latin typeface="Roboto"/>
                <a:ea typeface="Roboto"/>
                <a:cs typeface="Roboto"/>
                <a:sym typeface="Roboto"/>
              </a:rPr>
              <a:t>Equipos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
                <a:latin typeface="Roboto"/>
                <a:ea typeface="Roboto"/>
                <a:cs typeface="Roboto"/>
                <a:sym typeface="Roboto"/>
              </a:rPr>
              <a:t>Materiales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
                <a:latin typeface="Roboto"/>
                <a:ea typeface="Roboto"/>
                <a:cs typeface="Roboto"/>
                <a:sym typeface="Roboto"/>
              </a:rPr>
              <a:t>Consumo Energía</a:t>
            </a:r>
            <a:endParaRPr>
              <a:latin typeface="Roboto"/>
              <a:ea typeface="Roboto"/>
              <a:cs typeface="Roboto"/>
              <a:sym typeface="Roboto"/>
            </a:endParaRPr>
          </a:p>
        </p:txBody>
      </p:sp>
      <p:sp>
        <p:nvSpPr>
          <p:cNvPr id="106" name="Google Shape;106;p15"/>
          <p:cNvSpPr txBox="1"/>
          <p:nvPr/>
        </p:nvSpPr>
        <p:spPr>
          <a:xfrm>
            <a:off x="4136000" y="3408125"/>
            <a:ext cx="915000" cy="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FF0000"/>
                </a:solidFill>
                <a:latin typeface="Roboto"/>
                <a:ea typeface="Roboto"/>
                <a:cs typeface="Roboto"/>
                <a:sym typeface="Roboto"/>
              </a:rPr>
              <a:t>Efectos</a:t>
            </a:r>
            <a:endParaRPr sz="1600">
              <a:solidFill>
                <a:srgbClr val="FF0000"/>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Combustión de Maquinarias</a:t>
            </a:r>
          </a:p>
        </p:txBody>
      </p:sp>
      <p:sp>
        <p:nvSpPr>
          <p:cNvPr id="3" name="Marcador de texto 2"/>
          <p:cNvSpPr>
            <a:spLocks noGrp="1"/>
          </p:cNvSpPr>
          <p:nvPr>
            <p:ph type="body" idx="1"/>
          </p:nvPr>
        </p:nvSpPr>
        <p:spPr>
          <a:xfrm>
            <a:off x="311700" y="1017800"/>
            <a:ext cx="8520600" cy="3551075"/>
          </a:xfrm>
        </p:spPr>
        <p:txBody>
          <a:bodyPr/>
          <a:lstStyle/>
          <a:p>
            <a:r>
              <a:rPr lang="es-MX" sz="1600" dirty="0"/>
              <a:t>Aparato respiratorio: Inhalación de dióxido y monóxido de carbono, compuestos de nocividad elevada que en ambientes cerrados puede producir desde mareos y picor en la garganta, hasta la muerte.</a:t>
            </a:r>
            <a:endParaRPr lang="es-AR" sz="1600" dirty="0"/>
          </a:p>
          <a:p>
            <a:pPr marL="114300" indent="0">
              <a:buNone/>
            </a:pPr>
            <a:endParaRPr lang="es-AR" sz="1600" dirty="0"/>
          </a:p>
        </p:txBody>
      </p:sp>
      <p:pic>
        <p:nvPicPr>
          <p:cNvPr id="4" name="Imagen 3"/>
          <p:cNvPicPr/>
          <p:nvPr/>
        </p:nvPicPr>
        <p:blipFill>
          <a:blip r:embed="rId2"/>
          <a:stretch>
            <a:fillRect/>
          </a:stretch>
        </p:blipFill>
        <p:spPr>
          <a:xfrm>
            <a:off x="4176882" y="1786021"/>
            <a:ext cx="4655418" cy="3106821"/>
          </a:xfrm>
          <a:prstGeom prst="rect">
            <a:avLst/>
          </a:prstGeom>
        </p:spPr>
      </p:pic>
    </p:spTree>
    <p:extLst>
      <p:ext uri="{BB962C8B-B14F-4D97-AF65-F5344CB8AC3E}">
        <p14:creationId xmlns:p14="http://schemas.microsoft.com/office/powerpoint/2010/main" val="2889736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1800" dirty="0"/>
              <a:t>Industria Metalúrgica</a:t>
            </a:r>
          </a:p>
        </p:txBody>
      </p:sp>
      <p:sp>
        <p:nvSpPr>
          <p:cNvPr id="3" name="Marcador de texto 2"/>
          <p:cNvSpPr>
            <a:spLocks noGrp="1"/>
          </p:cNvSpPr>
          <p:nvPr>
            <p:ph type="body" idx="1"/>
          </p:nvPr>
        </p:nvSpPr>
        <p:spPr>
          <a:xfrm>
            <a:off x="311700" y="1017800"/>
            <a:ext cx="8520600" cy="3551075"/>
          </a:xfrm>
        </p:spPr>
        <p:txBody>
          <a:bodyPr/>
          <a:lstStyle/>
          <a:p>
            <a:pPr marL="114300" indent="0">
              <a:buNone/>
            </a:pPr>
            <a:r>
              <a:rPr lang="es-MX" sz="1600" dirty="0"/>
              <a:t>La absorción de tóxicos que penetran por vía respiratoria en forma de gas, vapor o aerosol e incluso por vía dérmica pueden provocar enfermedades respiratorias, del sistema nervioso, cáncer, enfermedades de la piel o hepáticas y renales.</a:t>
            </a:r>
          </a:p>
          <a:p>
            <a:pPr marL="114300" indent="0">
              <a:buNone/>
            </a:pPr>
            <a:endParaRPr lang="es-AR" sz="1600" dirty="0"/>
          </a:p>
          <a:p>
            <a:pPr marL="114300" indent="0">
              <a:buNone/>
            </a:pPr>
            <a:r>
              <a:rPr lang="es-MX" sz="1600" dirty="0"/>
              <a:t>-Piel: Proyección de partículas ocasionando cortes, dermatitis</a:t>
            </a:r>
            <a:endParaRPr lang="es-AR" sz="1600" dirty="0"/>
          </a:p>
          <a:p>
            <a:pPr marL="114300" indent="0">
              <a:buNone/>
            </a:pPr>
            <a:r>
              <a:rPr lang="es-MX" sz="1600" dirty="0"/>
              <a:t>-Aparato respiratorio: Silicosis aplastar </a:t>
            </a:r>
          </a:p>
          <a:p>
            <a:pPr marL="114300" indent="0">
              <a:buNone/>
            </a:pPr>
            <a:r>
              <a:rPr lang="es-MX" sz="1600" dirty="0"/>
              <a:t>doblar cortar perforar materiales con sílice </a:t>
            </a:r>
          </a:p>
          <a:p>
            <a:pPr marL="114300" indent="0">
              <a:buNone/>
            </a:pPr>
            <a:r>
              <a:rPr lang="es-MX" sz="1600" dirty="0"/>
              <a:t>cristalina</a:t>
            </a:r>
          </a:p>
          <a:p>
            <a:pPr marL="114300" indent="0">
              <a:buNone/>
            </a:pPr>
            <a:endParaRPr lang="es-MX" sz="1600" dirty="0"/>
          </a:p>
          <a:p>
            <a:pPr marL="114300" indent="0">
              <a:buNone/>
            </a:pPr>
            <a:endParaRPr lang="es-MX" sz="1600" dirty="0"/>
          </a:p>
          <a:p>
            <a:pPr marL="114300" indent="0">
              <a:buNone/>
            </a:pPr>
            <a:endParaRPr lang="es-AR" sz="1600" dirty="0"/>
          </a:p>
          <a:p>
            <a:pPr marL="114300" indent="0">
              <a:buNone/>
            </a:pPr>
            <a:endParaRPr lang="es-AR" sz="1600" dirty="0"/>
          </a:p>
        </p:txBody>
      </p:sp>
      <p:pic>
        <p:nvPicPr>
          <p:cNvPr id="4" name="Imagen 3"/>
          <p:cNvPicPr/>
          <p:nvPr/>
        </p:nvPicPr>
        <p:blipFill>
          <a:blip r:embed="rId2"/>
          <a:stretch>
            <a:fillRect/>
          </a:stretch>
        </p:blipFill>
        <p:spPr>
          <a:xfrm>
            <a:off x="4626261" y="2513698"/>
            <a:ext cx="4206039" cy="2379144"/>
          </a:xfrm>
          <a:prstGeom prst="rect">
            <a:avLst/>
          </a:prstGeom>
        </p:spPr>
      </p:pic>
    </p:spTree>
    <p:extLst>
      <p:ext uri="{BB962C8B-B14F-4D97-AF65-F5344CB8AC3E}">
        <p14:creationId xmlns:p14="http://schemas.microsoft.com/office/powerpoint/2010/main" val="2105094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11700" y="866274"/>
            <a:ext cx="8520600" cy="3702601"/>
          </a:xfrm>
        </p:spPr>
        <p:txBody>
          <a:bodyPr/>
          <a:lstStyle/>
          <a:p>
            <a:pPr marL="114300" indent="0" algn="ctr">
              <a:buNone/>
            </a:pPr>
            <a:r>
              <a:rPr lang="es-AR" sz="6000" dirty="0"/>
              <a:t>MUCHAS </a:t>
            </a:r>
          </a:p>
          <a:p>
            <a:pPr marL="114300" indent="0" algn="ctr">
              <a:buNone/>
            </a:pPr>
            <a:r>
              <a:rPr lang="es-AR" sz="6000" dirty="0"/>
              <a:t>GRACIAS!</a:t>
            </a:r>
          </a:p>
        </p:txBody>
      </p:sp>
    </p:spTree>
    <p:extLst>
      <p:ext uri="{BB962C8B-B14F-4D97-AF65-F5344CB8AC3E}">
        <p14:creationId xmlns:p14="http://schemas.microsoft.com/office/powerpoint/2010/main" val="4067206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11700" y="410000"/>
            <a:ext cx="8520600" cy="121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Objetivos del estudio de la contaminación en lugares de trabajo</a:t>
            </a:r>
            <a:endParaRPr/>
          </a:p>
        </p:txBody>
      </p:sp>
      <p:sp>
        <p:nvSpPr>
          <p:cNvPr id="112" name="Google Shape;112;p16"/>
          <p:cNvSpPr txBox="1">
            <a:spLocks noGrp="1"/>
          </p:cNvSpPr>
          <p:nvPr>
            <p:ph type="body" idx="1"/>
          </p:nvPr>
        </p:nvSpPr>
        <p:spPr>
          <a:xfrm>
            <a:off x="90825" y="1583225"/>
            <a:ext cx="8520600" cy="2943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s"/>
              <a:t>Proteger la salud del trabajador </a:t>
            </a:r>
            <a:endParaRPr/>
          </a:p>
          <a:p>
            <a:pPr marL="457200" lvl="0" indent="-342900" algn="l" rtl="0">
              <a:spcBef>
                <a:spcPts val="0"/>
              </a:spcBef>
              <a:spcAft>
                <a:spcPts val="0"/>
              </a:spcAft>
              <a:buClr>
                <a:schemeClr val="dk1"/>
              </a:buClr>
              <a:buSzPts val="1800"/>
              <a:buChar char="●"/>
            </a:pPr>
            <a:r>
              <a:rPr lang="es"/>
              <a:t>Evitar condiciones intolerables en el ambiente de trabajo </a:t>
            </a:r>
            <a:endParaRPr/>
          </a:p>
          <a:p>
            <a:pPr marL="457200" lvl="0" indent="-342900" algn="l" rtl="0">
              <a:spcBef>
                <a:spcPts val="0"/>
              </a:spcBef>
              <a:spcAft>
                <a:spcPts val="0"/>
              </a:spcAft>
              <a:buClr>
                <a:schemeClr val="dk1"/>
              </a:buClr>
              <a:buSzPts val="1800"/>
              <a:buChar char="●"/>
            </a:pPr>
            <a:r>
              <a:rPr lang="es"/>
              <a:t>Proteger al medio ambiente , evitando la producción de agentes nocivos</a:t>
            </a:r>
            <a:endParaRPr/>
          </a:p>
          <a:p>
            <a:pPr marL="457200" lvl="0" indent="-342900" algn="l" rtl="0">
              <a:spcBef>
                <a:spcPts val="0"/>
              </a:spcBef>
              <a:spcAft>
                <a:spcPts val="0"/>
              </a:spcAft>
              <a:buClr>
                <a:schemeClr val="dk1"/>
              </a:buClr>
              <a:buSzPts val="1800"/>
              <a:buChar char="●"/>
            </a:pPr>
            <a:r>
              <a:rPr lang="es"/>
              <a:t>Apegarse al marco regulatorio </a:t>
            </a:r>
            <a:endParaRPr/>
          </a:p>
          <a:p>
            <a:pPr marL="457200" lvl="0" indent="-342900" algn="l" rtl="0">
              <a:spcBef>
                <a:spcPts val="0"/>
              </a:spcBef>
              <a:spcAft>
                <a:spcPts val="0"/>
              </a:spcAft>
              <a:buClr>
                <a:schemeClr val="dk1"/>
              </a:buClr>
              <a:buSzPts val="1800"/>
              <a:buChar char="●"/>
            </a:pPr>
            <a:r>
              <a:rPr lang="es"/>
              <a:t>Exigir al empleador el cumplimiento de los “Límites de concentraciones permitidos”</a:t>
            </a:r>
            <a:endParaRPr/>
          </a:p>
          <a:p>
            <a:pPr marL="457200" lvl="0" indent="0" algn="l" rtl="0">
              <a:spcBef>
                <a:spcPts val="1600"/>
              </a:spcBef>
              <a:spcAft>
                <a:spcPts val="1600"/>
              </a:spcAft>
              <a:buNone/>
            </a:pPr>
            <a:endParaRPr/>
          </a:p>
        </p:txBody>
      </p:sp>
      <p:pic>
        <p:nvPicPr>
          <p:cNvPr id="113" name="Google Shape;113;p16"/>
          <p:cNvPicPr preferRelativeResize="0"/>
          <p:nvPr/>
        </p:nvPicPr>
        <p:blipFill>
          <a:blip r:embed="rId3">
            <a:alphaModFix/>
          </a:blip>
          <a:stretch>
            <a:fillRect/>
          </a:stretch>
        </p:blipFill>
        <p:spPr>
          <a:xfrm>
            <a:off x="5252525" y="3392325"/>
            <a:ext cx="3891475" cy="1751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body" idx="1"/>
          </p:nvPr>
        </p:nvSpPr>
        <p:spPr>
          <a:xfrm>
            <a:off x="311700" y="79025"/>
            <a:ext cx="8520600" cy="4775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cxnSp>
        <p:nvCxnSpPr>
          <p:cNvPr id="119" name="Google Shape;119;p17"/>
          <p:cNvCxnSpPr>
            <a:stCxn id="120" idx="2"/>
            <a:endCxn id="121" idx="1"/>
          </p:cNvCxnSpPr>
          <p:nvPr/>
        </p:nvCxnSpPr>
        <p:spPr>
          <a:xfrm>
            <a:off x="969900" y="2466725"/>
            <a:ext cx="941100" cy="10830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22" name="Google Shape;122;p17"/>
          <p:cNvCxnSpPr/>
          <p:nvPr/>
        </p:nvCxnSpPr>
        <p:spPr>
          <a:xfrm rot="10800000" flipH="1">
            <a:off x="801450" y="1675724"/>
            <a:ext cx="1882500" cy="790800"/>
          </a:xfrm>
          <a:prstGeom prst="bentConnector3">
            <a:avLst>
              <a:gd name="adj1" fmla="val 34483"/>
            </a:avLst>
          </a:prstGeom>
          <a:noFill/>
          <a:ln w="9525" cap="flat" cmpd="sng">
            <a:solidFill>
              <a:srgbClr val="C2C2C2"/>
            </a:solidFill>
            <a:prstDash val="solid"/>
            <a:round/>
            <a:headEnd type="none" w="sm" len="sm"/>
            <a:tailEnd type="none" w="sm" len="sm"/>
          </a:ln>
        </p:spPr>
      </p:cxnSp>
      <p:sp>
        <p:nvSpPr>
          <p:cNvPr id="120" name="Google Shape;120;p17"/>
          <p:cNvSpPr/>
          <p:nvPr/>
        </p:nvSpPr>
        <p:spPr>
          <a:xfrm rot="-5400000">
            <a:off x="-913350" y="2204075"/>
            <a:ext cx="3241200" cy="525300"/>
          </a:xfrm>
          <a:prstGeom prst="roundRect">
            <a:avLst>
              <a:gd name="adj" fmla="val 16667"/>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rgbClr val="FFFFFF"/>
                </a:solidFill>
                <a:latin typeface="Roboto"/>
                <a:ea typeface="Roboto"/>
                <a:cs typeface="Roboto"/>
                <a:sym typeface="Roboto"/>
              </a:rPr>
              <a:t>CONTAMINACIÓN DEL AIRE EN LOS AMBIENTES DE TRABAJO</a:t>
            </a:r>
            <a:endParaRPr>
              <a:solidFill>
                <a:srgbClr val="FFFFFF"/>
              </a:solidFill>
              <a:latin typeface="Roboto"/>
              <a:ea typeface="Roboto"/>
              <a:cs typeface="Roboto"/>
              <a:sym typeface="Roboto"/>
            </a:endParaRPr>
          </a:p>
        </p:txBody>
      </p:sp>
      <p:sp>
        <p:nvSpPr>
          <p:cNvPr id="123" name="Google Shape;123;p17"/>
          <p:cNvSpPr/>
          <p:nvPr/>
        </p:nvSpPr>
        <p:spPr>
          <a:xfrm>
            <a:off x="1911000" y="1331199"/>
            <a:ext cx="2020500" cy="525300"/>
          </a:xfrm>
          <a:prstGeom prst="roundRect">
            <a:avLst>
              <a:gd name="adj" fmla="val 16667"/>
            </a:avLst>
          </a:prstGeom>
          <a:solidFill>
            <a:srgbClr val="0D5DDF"/>
          </a:solid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100">
                <a:solidFill>
                  <a:srgbClr val="FFFFFF"/>
                </a:solidFill>
                <a:latin typeface="Roboto"/>
                <a:ea typeface="Roboto"/>
                <a:cs typeface="Roboto"/>
                <a:sym typeface="Roboto"/>
              </a:rPr>
              <a:t>Habituales</a:t>
            </a:r>
            <a:endParaRPr sz="1100">
              <a:solidFill>
                <a:srgbClr val="FFFFFF"/>
              </a:solidFill>
              <a:latin typeface="Roboto"/>
              <a:ea typeface="Roboto"/>
              <a:cs typeface="Roboto"/>
              <a:sym typeface="Roboto"/>
            </a:endParaRPr>
          </a:p>
        </p:txBody>
      </p:sp>
      <p:sp>
        <p:nvSpPr>
          <p:cNvPr id="121" name="Google Shape;121;p17"/>
          <p:cNvSpPr/>
          <p:nvPr/>
        </p:nvSpPr>
        <p:spPr>
          <a:xfrm>
            <a:off x="1911000" y="3286999"/>
            <a:ext cx="2020500" cy="525300"/>
          </a:xfrm>
          <a:prstGeom prst="roundRect">
            <a:avLst>
              <a:gd name="adj" fmla="val 16667"/>
            </a:avLst>
          </a:prstGeom>
          <a:solidFill>
            <a:srgbClr val="0D5DDF"/>
          </a:solid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100">
                <a:solidFill>
                  <a:srgbClr val="FFFFFF"/>
                </a:solidFill>
                <a:latin typeface="Roboto"/>
                <a:ea typeface="Roboto"/>
                <a:cs typeface="Roboto"/>
                <a:sym typeface="Roboto"/>
              </a:rPr>
              <a:t>Accidentales</a:t>
            </a:r>
            <a:endParaRPr sz="1100">
              <a:solidFill>
                <a:srgbClr val="FFFFFF"/>
              </a:solidFill>
              <a:latin typeface="Roboto"/>
              <a:ea typeface="Roboto"/>
              <a:cs typeface="Roboto"/>
              <a:sym typeface="Roboto"/>
            </a:endParaRPr>
          </a:p>
        </p:txBody>
      </p:sp>
      <p:sp>
        <p:nvSpPr>
          <p:cNvPr id="124" name="Google Shape;124;p17"/>
          <p:cNvSpPr/>
          <p:nvPr/>
        </p:nvSpPr>
        <p:spPr>
          <a:xfrm>
            <a:off x="4859150" y="667300"/>
            <a:ext cx="1450800" cy="525300"/>
          </a:xfrm>
          <a:prstGeom prst="roundRect">
            <a:avLst>
              <a:gd name="adj" fmla="val 16667"/>
            </a:avLst>
          </a:prstGeom>
          <a:solidFill>
            <a:srgbClr val="307BF3"/>
          </a:solidFill>
          <a:ln w="9525" cap="flat" cmpd="sng">
            <a:solidFill>
              <a:srgbClr val="307B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100">
                <a:solidFill>
                  <a:srgbClr val="FFFFFF"/>
                </a:solidFill>
                <a:latin typeface="Roboto"/>
                <a:ea typeface="Roboto"/>
                <a:cs typeface="Roboto"/>
                <a:sym typeface="Roboto"/>
              </a:rPr>
              <a:t>Fuentes Permanentes</a:t>
            </a:r>
            <a:endParaRPr sz="1100">
              <a:solidFill>
                <a:srgbClr val="FFFFFF"/>
              </a:solidFill>
              <a:latin typeface="Roboto"/>
              <a:ea typeface="Roboto"/>
              <a:cs typeface="Roboto"/>
              <a:sym typeface="Roboto"/>
            </a:endParaRPr>
          </a:p>
        </p:txBody>
      </p:sp>
      <p:sp>
        <p:nvSpPr>
          <p:cNvPr id="125" name="Google Shape;125;p17"/>
          <p:cNvSpPr/>
          <p:nvPr/>
        </p:nvSpPr>
        <p:spPr>
          <a:xfrm>
            <a:off x="4859150" y="1941225"/>
            <a:ext cx="1335300" cy="525300"/>
          </a:xfrm>
          <a:prstGeom prst="roundRect">
            <a:avLst>
              <a:gd name="adj" fmla="val 16667"/>
            </a:avLst>
          </a:prstGeom>
          <a:solidFill>
            <a:srgbClr val="307BF3"/>
          </a:solidFill>
          <a:ln w="9525" cap="flat" cmpd="sng">
            <a:solidFill>
              <a:srgbClr val="307B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100">
                <a:solidFill>
                  <a:srgbClr val="FFFFFF"/>
                </a:solidFill>
                <a:latin typeface="Roboto"/>
                <a:ea typeface="Roboto"/>
                <a:cs typeface="Roboto"/>
                <a:sym typeface="Roboto"/>
              </a:rPr>
              <a:t>Fuentes Intermitentes</a:t>
            </a:r>
            <a:endParaRPr sz="1100">
              <a:solidFill>
                <a:srgbClr val="FFFFFF"/>
              </a:solidFill>
              <a:latin typeface="Roboto"/>
              <a:ea typeface="Roboto"/>
              <a:cs typeface="Roboto"/>
              <a:sym typeface="Roboto"/>
            </a:endParaRPr>
          </a:p>
        </p:txBody>
      </p:sp>
      <p:cxnSp>
        <p:nvCxnSpPr>
          <p:cNvPr id="126" name="Google Shape;126;p17"/>
          <p:cNvCxnSpPr/>
          <p:nvPr/>
        </p:nvCxnSpPr>
        <p:spPr>
          <a:xfrm rot="10800000" flipH="1">
            <a:off x="6194200" y="1740850"/>
            <a:ext cx="820500" cy="440100"/>
          </a:xfrm>
          <a:prstGeom prst="bentConnector3">
            <a:avLst>
              <a:gd name="adj1" fmla="val 51301"/>
            </a:avLst>
          </a:prstGeom>
          <a:noFill/>
          <a:ln w="9525" cap="flat" cmpd="sng">
            <a:solidFill>
              <a:srgbClr val="C2C2C2"/>
            </a:solidFill>
            <a:prstDash val="solid"/>
            <a:round/>
            <a:headEnd type="none" w="sm" len="sm"/>
            <a:tailEnd type="none" w="sm" len="sm"/>
          </a:ln>
        </p:spPr>
      </p:cxnSp>
      <p:cxnSp>
        <p:nvCxnSpPr>
          <p:cNvPr id="127" name="Google Shape;127;p17"/>
          <p:cNvCxnSpPr/>
          <p:nvPr/>
        </p:nvCxnSpPr>
        <p:spPr>
          <a:xfrm rot="10800000" flipH="1">
            <a:off x="3878888" y="961150"/>
            <a:ext cx="927600" cy="6099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128" name="Google Shape;128;p17"/>
          <p:cNvSpPr/>
          <p:nvPr/>
        </p:nvSpPr>
        <p:spPr>
          <a:xfrm>
            <a:off x="7014700" y="1488200"/>
            <a:ext cx="1335300" cy="525300"/>
          </a:xfrm>
          <a:prstGeom prst="roundRect">
            <a:avLst>
              <a:gd name="adj" fmla="val 16667"/>
            </a:avLst>
          </a:prstGeom>
          <a:solidFill>
            <a:schemeClr val="accent2"/>
          </a:solidFill>
          <a:ln w="9525" cap="flat" cmpd="sng">
            <a:solidFill>
              <a:srgbClr val="307B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100">
                <a:solidFill>
                  <a:srgbClr val="FFFFFF"/>
                </a:solidFill>
                <a:latin typeface="Roboto"/>
                <a:ea typeface="Roboto"/>
                <a:cs typeface="Roboto"/>
                <a:sym typeface="Roboto"/>
              </a:rPr>
              <a:t>Apertura Programada</a:t>
            </a:r>
            <a:endParaRPr sz="1100">
              <a:solidFill>
                <a:srgbClr val="FFFFFF"/>
              </a:solidFill>
              <a:latin typeface="Roboto"/>
              <a:ea typeface="Roboto"/>
              <a:cs typeface="Roboto"/>
              <a:sym typeface="Roboto"/>
            </a:endParaRPr>
          </a:p>
        </p:txBody>
      </p:sp>
      <p:sp>
        <p:nvSpPr>
          <p:cNvPr id="129" name="Google Shape;129;p17"/>
          <p:cNvSpPr/>
          <p:nvPr/>
        </p:nvSpPr>
        <p:spPr>
          <a:xfrm>
            <a:off x="7014700" y="667300"/>
            <a:ext cx="1335300" cy="525300"/>
          </a:xfrm>
          <a:prstGeom prst="roundRect">
            <a:avLst>
              <a:gd name="adj" fmla="val 16667"/>
            </a:avLst>
          </a:prstGeom>
          <a:solidFill>
            <a:schemeClr val="accent2"/>
          </a:solidFill>
          <a:ln w="9525" cap="flat" cmpd="sng">
            <a:solidFill>
              <a:srgbClr val="307B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100">
                <a:solidFill>
                  <a:srgbClr val="FFFFFF"/>
                </a:solidFill>
                <a:latin typeface="Roboto"/>
                <a:ea typeface="Roboto"/>
                <a:cs typeface="Roboto"/>
                <a:sym typeface="Roboto"/>
              </a:rPr>
              <a:t>Funcionamiento Permanente</a:t>
            </a:r>
            <a:endParaRPr sz="1100">
              <a:solidFill>
                <a:srgbClr val="FFFFFF"/>
              </a:solidFill>
              <a:latin typeface="Roboto"/>
              <a:ea typeface="Roboto"/>
              <a:cs typeface="Roboto"/>
              <a:sym typeface="Roboto"/>
            </a:endParaRPr>
          </a:p>
        </p:txBody>
      </p:sp>
      <p:cxnSp>
        <p:nvCxnSpPr>
          <p:cNvPr id="130" name="Google Shape;130;p17"/>
          <p:cNvCxnSpPr/>
          <p:nvPr/>
        </p:nvCxnSpPr>
        <p:spPr>
          <a:xfrm>
            <a:off x="3931500" y="1571049"/>
            <a:ext cx="927600" cy="609900"/>
          </a:xfrm>
          <a:prstGeom prst="bentConnector3">
            <a:avLst>
              <a:gd name="adj1" fmla="val 44378"/>
            </a:avLst>
          </a:prstGeom>
          <a:noFill/>
          <a:ln w="9525" cap="flat" cmpd="sng">
            <a:solidFill>
              <a:srgbClr val="C2C2C2"/>
            </a:solidFill>
            <a:prstDash val="solid"/>
            <a:round/>
            <a:headEnd type="none" w="sm" len="sm"/>
            <a:tailEnd type="none" w="sm" len="sm"/>
          </a:ln>
        </p:spPr>
      </p:cxnSp>
      <p:cxnSp>
        <p:nvCxnSpPr>
          <p:cNvPr id="131" name="Google Shape;131;p17"/>
          <p:cNvCxnSpPr/>
          <p:nvPr/>
        </p:nvCxnSpPr>
        <p:spPr>
          <a:xfrm>
            <a:off x="6194200" y="2180950"/>
            <a:ext cx="820500" cy="440100"/>
          </a:xfrm>
          <a:prstGeom prst="bentConnector3">
            <a:avLst>
              <a:gd name="adj1" fmla="val 51301"/>
            </a:avLst>
          </a:prstGeom>
          <a:noFill/>
          <a:ln w="9525" cap="flat" cmpd="sng">
            <a:solidFill>
              <a:srgbClr val="C2C2C2"/>
            </a:solidFill>
            <a:prstDash val="solid"/>
            <a:round/>
            <a:headEnd type="none" w="sm" len="sm"/>
            <a:tailEnd type="none" w="sm" len="sm"/>
          </a:ln>
        </p:spPr>
      </p:cxnSp>
      <p:sp>
        <p:nvSpPr>
          <p:cNvPr id="132" name="Google Shape;132;p17"/>
          <p:cNvSpPr/>
          <p:nvPr/>
        </p:nvSpPr>
        <p:spPr>
          <a:xfrm>
            <a:off x="7014700" y="2309100"/>
            <a:ext cx="1335300" cy="525300"/>
          </a:xfrm>
          <a:prstGeom prst="roundRect">
            <a:avLst>
              <a:gd name="adj" fmla="val 16667"/>
            </a:avLst>
          </a:prstGeom>
          <a:solidFill>
            <a:schemeClr val="accent2"/>
          </a:solidFill>
          <a:ln w="9525" cap="flat" cmpd="sng">
            <a:solidFill>
              <a:srgbClr val="307B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100">
                <a:solidFill>
                  <a:srgbClr val="FFFFFF"/>
                </a:solidFill>
                <a:latin typeface="Roboto"/>
                <a:ea typeface="Roboto"/>
                <a:cs typeface="Roboto"/>
                <a:sym typeface="Roboto"/>
              </a:rPr>
              <a:t>Funcionamiento Ocasional</a:t>
            </a:r>
            <a:endParaRPr sz="1100">
              <a:solidFill>
                <a:srgbClr val="FFFFFF"/>
              </a:solidFill>
              <a:latin typeface="Roboto"/>
              <a:ea typeface="Roboto"/>
              <a:cs typeface="Roboto"/>
              <a:sym typeface="Roboto"/>
            </a:endParaRPr>
          </a:p>
        </p:txBody>
      </p:sp>
      <p:cxnSp>
        <p:nvCxnSpPr>
          <p:cNvPr id="133" name="Google Shape;133;p17"/>
          <p:cNvCxnSpPr>
            <a:stCxn id="124" idx="3"/>
            <a:endCxn id="129" idx="1"/>
          </p:cNvCxnSpPr>
          <p:nvPr/>
        </p:nvCxnSpPr>
        <p:spPr>
          <a:xfrm>
            <a:off x="6309950" y="929950"/>
            <a:ext cx="704700" cy="0"/>
          </a:xfrm>
          <a:prstGeom prst="straightConnector1">
            <a:avLst/>
          </a:prstGeom>
          <a:noFill/>
          <a:ln w="9525" cap="flat" cmpd="sng">
            <a:solidFill>
              <a:srgbClr val="C2C2C2"/>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311700" y="31897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000" b="1" dirty="0"/>
              <a:t>Límites, dosis y concentraciones</a:t>
            </a:r>
            <a:endParaRPr sz="4000" b="1" dirty="0"/>
          </a:p>
        </p:txBody>
      </p:sp>
      <p:sp>
        <p:nvSpPr>
          <p:cNvPr id="139" name="Google Shape;139;p1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Límites:</a:t>
            </a:r>
            <a:endParaRPr/>
          </a:p>
          <a:p>
            <a:pPr marL="457200" lvl="0" indent="-342900" algn="l" rtl="0">
              <a:spcBef>
                <a:spcPts val="1600"/>
              </a:spcBef>
              <a:spcAft>
                <a:spcPts val="0"/>
              </a:spcAft>
              <a:buSzPts val="1800"/>
              <a:buChar char="●"/>
            </a:pPr>
            <a:r>
              <a:rPr lang="es"/>
              <a:t>Límites de exposición</a:t>
            </a:r>
            <a:endParaRPr/>
          </a:p>
          <a:p>
            <a:pPr marL="457200" lvl="0" indent="-342900" algn="l" rtl="0">
              <a:spcBef>
                <a:spcPts val="0"/>
              </a:spcBef>
              <a:spcAft>
                <a:spcPts val="0"/>
              </a:spcAft>
              <a:buSzPts val="1800"/>
              <a:buChar char="●"/>
            </a:pPr>
            <a:r>
              <a:rPr lang="es"/>
              <a:t>Límites Admisibles</a:t>
            </a:r>
            <a:endParaRPr/>
          </a:p>
          <a:p>
            <a:pPr marL="457200" lvl="0" indent="-342900" algn="l" rtl="0">
              <a:spcBef>
                <a:spcPts val="0"/>
              </a:spcBef>
              <a:spcAft>
                <a:spcPts val="0"/>
              </a:spcAft>
              <a:buSzPts val="1800"/>
              <a:buChar char="●"/>
            </a:pPr>
            <a:r>
              <a:rPr lang="es"/>
              <a:t>Límites para períodos especiales</a:t>
            </a:r>
            <a:endParaRPr/>
          </a:p>
          <a:p>
            <a:pPr marL="457200" lvl="0" indent="-342900" algn="l" rtl="0">
              <a:spcBef>
                <a:spcPts val="0"/>
              </a:spcBef>
              <a:spcAft>
                <a:spcPts val="0"/>
              </a:spcAft>
              <a:buSzPts val="1800"/>
              <a:buChar char="●"/>
            </a:pPr>
            <a:r>
              <a:rPr lang="es"/>
              <a:t>Límites para asfixiantes simples</a:t>
            </a:r>
            <a:endParaRPr/>
          </a:p>
          <a:p>
            <a:pPr marL="457200" lvl="0" indent="-342900" algn="l" rtl="0">
              <a:spcBef>
                <a:spcPts val="0"/>
              </a:spcBef>
              <a:spcAft>
                <a:spcPts val="0"/>
              </a:spcAft>
              <a:buSzPts val="1800"/>
              <a:buChar char="●"/>
            </a:pPr>
            <a:r>
              <a:rPr lang="es"/>
              <a:t>Límites para partículas</a:t>
            </a:r>
            <a:endParaRPr/>
          </a:p>
          <a:p>
            <a:pPr marL="457200" lvl="0" indent="-342900" algn="l" rtl="0">
              <a:spcBef>
                <a:spcPts val="0"/>
              </a:spcBef>
              <a:spcAft>
                <a:spcPts val="0"/>
              </a:spcAft>
              <a:buSzPts val="1800"/>
              <a:buChar char="●"/>
            </a:pPr>
            <a:r>
              <a:rPr lang="es"/>
              <a:t>Límites biológicos</a:t>
            </a:r>
            <a:endParaRPr/>
          </a:p>
          <a:p>
            <a:pPr marL="457200" lvl="0" indent="-342900" algn="l" rtl="0">
              <a:spcBef>
                <a:spcPts val="0"/>
              </a:spcBef>
              <a:spcAft>
                <a:spcPts val="0"/>
              </a:spcAft>
              <a:buSzPts val="1800"/>
              <a:buChar char="●"/>
            </a:pPr>
            <a:r>
              <a:rPr lang="es"/>
              <a:t>Límites para cancerígenos</a:t>
            </a:r>
            <a:endParaRPr/>
          </a:p>
          <a:p>
            <a:pPr marL="457200" lvl="0" indent="-342900" algn="l" rtl="0">
              <a:spcBef>
                <a:spcPts val="0"/>
              </a:spcBef>
              <a:spcAft>
                <a:spcPts val="0"/>
              </a:spcAft>
              <a:buSzPts val="1800"/>
              <a:buChar char="●"/>
            </a:pPr>
            <a:r>
              <a:rPr lang="es"/>
              <a:t>Límites de desviación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2591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Límite de exposición</a:t>
            </a:r>
            <a:endParaRPr/>
          </a:p>
        </p:txBody>
      </p:sp>
      <p:sp>
        <p:nvSpPr>
          <p:cNvPr id="145" name="Google Shape;145;p19"/>
          <p:cNvSpPr txBox="1">
            <a:spLocks noGrp="1"/>
          </p:cNvSpPr>
          <p:nvPr>
            <p:ph type="body" idx="1"/>
          </p:nvPr>
        </p:nvSpPr>
        <p:spPr>
          <a:xfrm>
            <a:off x="311700" y="1462425"/>
            <a:ext cx="4125300" cy="310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300" b="1" u="sng"/>
              <a:t>Parámetros externos:</a:t>
            </a:r>
            <a:endParaRPr sz="1300" b="1" u="sng"/>
          </a:p>
          <a:p>
            <a:pPr marL="457200" lvl="0" indent="0" algn="l" rtl="0">
              <a:lnSpc>
                <a:spcPct val="100000"/>
              </a:lnSpc>
              <a:spcBef>
                <a:spcPts val="1600"/>
              </a:spcBef>
              <a:spcAft>
                <a:spcPts val="0"/>
              </a:spcAft>
              <a:buNone/>
            </a:pPr>
            <a:r>
              <a:rPr lang="es" sz="1300" b="1"/>
              <a:t>E = C x T</a:t>
            </a:r>
            <a:endParaRPr sz="1300" b="1" u="sng"/>
          </a:p>
          <a:p>
            <a:pPr marL="457200" lvl="0" indent="-311150" algn="l" rtl="0">
              <a:lnSpc>
                <a:spcPct val="100000"/>
              </a:lnSpc>
              <a:spcBef>
                <a:spcPts val="1600"/>
              </a:spcBef>
              <a:spcAft>
                <a:spcPts val="0"/>
              </a:spcAft>
              <a:buSzPts val="1300"/>
              <a:buChar char="●"/>
            </a:pPr>
            <a:r>
              <a:rPr lang="es" sz="1300" b="1"/>
              <a:t>Concentración del contaminante en el aire</a:t>
            </a:r>
            <a:endParaRPr sz="1300" b="1"/>
          </a:p>
          <a:p>
            <a:pPr marL="457200" lvl="0" indent="-311150" algn="l" rtl="0">
              <a:lnSpc>
                <a:spcPct val="100000"/>
              </a:lnSpc>
              <a:spcBef>
                <a:spcPts val="0"/>
              </a:spcBef>
              <a:spcAft>
                <a:spcPts val="0"/>
              </a:spcAft>
              <a:buSzPts val="1300"/>
              <a:buChar char="●"/>
            </a:pPr>
            <a:r>
              <a:rPr lang="es" sz="1300" b="1"/>
              <a:t>Tiempo de exposición</a:t>
            </a:r>
            <a:endParaRPr sz="1300" b="1"/>
          </a:p>
          <a:p>
            <a:pPr marL="457200" lvl="0" indent="0" algn="l" rtl="0">
              <a:lnSpc>
                <a:spcPct val="100000"/>
              </a:lnSpc>
              <a:spcBef>
                <a:spcPts val="1600"/>
              </a:spcBef>
              <a:spcAft>
                <a:spcPts val="0"/>
              </a:spcAft>
              <a:buNone/>
            </a:pPr>
            <a:r>
              <a:rPr lang="es" sz="1300" b="1"/>
              <a:t>Q = V x n</a:t>
            </a:r>
            <a:endParaRPr sz="1300" b="1"/>
          </a:p>
          <a:p>
            <a:pPr marL="457200" lvl="0" indent="-311150" algn="l" rtl="0">
              <a:lnSpc>
                <a:spcPct val="100000"/>
              </a:lnSpc>
              <a:spcBef>
                <a:spcPts val="1600"/>
              </a:spcBef>
              <a:spcAft>
                <a:spcPts val="0"/>
              </a:spcAft>
              <a:buSzPts val="1300"/>
              <a:buChar char="●"/>
            </a:pPr>
            <a:r>
              <a:rPr lang="es" sz="1300" b="1"/>
              <a:t>Volumen introducido en cada movimiento respiratorio</a:t>
            </a:r>
            <a:endParaRPr sz="1300" b="1"/>
          </a:p>
          <a:p>
            <a:pPr marL="457200" lvl="0" indent="-311150" algn="l" rtl="0">
              <a:lnSpc>
                <a:spcPct val="100000"/>
              </a:lnSpc>
              <a:spcBef>
                <a:spcPts val="0"/>
              </a:spcBef>
              <a:spcAft>
                <a:spcPts val="0"/>
              </a:spcAft>
              <a:buSzPts val="1300"/>
              <a:buChar char="●"/>
            </a:pPr>
            <a:r>
              <a:rPr lang="es" sz="1300" b="1"/>
              <a:t>Número de movimientos respiratorios</a:t>
            </a:r>
            <a:endParaRPr sz="1300" b="1"/>
          </a:p>
          <a:p>
            <a:pPr marL="0" lvl="0" indent="0" algn="l" rtl="0">
              <a:lnSpc>
                <a:spcPct val="100000"/>
              </a:lnSpc>
              <a:spcBef>
                <a:spcPts val="1600"/>
              </a:spcBef>
              <a:spcAft>
                <a:spcPts val="0"/>
              </a:spcAft>
              <a:buNone/>
            </a:pPr>
            <a:r>
              <a:rPr lang="es" sz="1300" b="1"/>
              <a:t>Dosis diaria total                      Dt = E x Q</a:t>
            </a:r>
            <a:endParaRPr sz="1300" b="1"/>
          </a:p>
          <a:p>
            <a:pPr marL="0" lvl="0" indent="0" algn="l" rtl="0">
              <a:spcBef>
                <a:spcPts val="1600"/>
              </a:spcBef>
              <a:spcAft>
                <a:spcPts val="1600"/>
              </a:spcAft>
              <a:buNone/>
            </a:pPr>
            <a:endParaRPr/>
          </a:p>
        </p:txBody>
      </p:sp>
      <p:sp>
        <p:nvSpPr>
          <p:cNvPr id="146" name="Google Shape;146;p19"/>
          <p:cNvSpPr/>
          <p:nvPr/>
        </p:nvSpPr>
        <p:spPr>
          <a:xfrm>
            <a:off x="1751375" y="4170725"/>
            <a:ext cx="717000" cy="170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txBox="1"/>
          <p:nvPr/>
        </p:nvSpPr>
        <p:spPr>
          <a:xfrm>
            <a:off x="259100" y="1017800"/>
            <a:ext cx="8777400" cy="41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dirty="0">
                <a:solidFill>
                  <a:schemeClr val="dk2"/>
                </a:solidFill>
                <a:latin typeface="Roboto"/>
                <a:ea typeface="Roboto"/>
                <a:cs typeface="Roboto"/>
                <a:sym typeface="Roboto"/>
              </a:rPr>
              <a:t>Los trabajadores inhalan contaminantes en función de parámetros externos y factores internos</a:t>
            </a:r>
            <a:endParaRPr dirty="0"/>
          </a:p>
        </p:txBody>
      </p:sp>
      <p:sp>
        <p:nvSpPr>
          <p:cNvPr id="148" name="Google Shape;148;p19"/>
          <p:cNvSpPr txBox="1">
            <a:spLocks noGrp="1"/>
          </p:cNvSpPr>
          <p:nvPr>
            <p:ph type="body" idx="1"/>
          </p:nvPr>
        </p:nvSpPr>
        <p:spPr>
          <a:xfrm>
            <a:off x="4437000" y="1462425"/>
            <a:ext cx="4125300" cy="31065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 sz="1300" b="1" u="sng"/>
              <a:t>Factores Internos:</a:t>
            </a:r>
            <a:endParaRPr sz="1300" b="1" u="sng"/>
          </a:p>
          <a:p>
            <a:pPr marL="457200" lvl="0" indent="-311150" algn="l" rtl="0">
              <a:lnSpc>
                <a:spcPct val="100000"/>
              </a:lnSpc>
              <a:spcBef>
                <a:spcPts val="1600"/>
              </a:spcBef>
              <a:spcAft>
                <a:spcPts val="0"/>
              </a:spcAft>
              <a:buSzPts val="1300"/>
              <a:buChar char="●"/>
            </a:pPr>
            <a:r>
              <a:rPr lang="es" sz="1300" b="1"/>
              <a:t>Factor de absorción</a:t>
            </a:r>
            <a:endParaRPr sz="1300" b="1"/>
          </a:p>
          <a:p>
            <a:pPr marL="457200" lvl="0" indent="-311150" algn="l" rtl="0">
              <a:lnSpc>
                <a:spcPct val="100000"/>
              </a:lnSpc>
              <a:spcBef>
                <a:spcPts val="0"/>
              </a:spcBef>
              <a:spcAft>
                <a:spcPts val="0"/>
              </a:spcAft>
              <a:buSzPts val="1300"/>
              <a:buChar char="●"/>
            </a:pPr>
            <a:r>
              <a:rPr lang="es" sz="1300" b="1"/>
              <a:t>Coeficiente de depuración</a:t>
            </a:r>
            <a:endParaRPr sz="1300" b="1"/>
          </a:p>
          <a:p>
            <a:pPr marL="0" lvl="0" indent="0" algn="l" rtl="0">
              <a:lnSpc>
                <a:spcPct val="100000"/>
              </a:lnSpc>
              <a:spcBef>
                <a:spcPts val="1600"/>
              </a:spcBef>
              <a:spcAft>
                <a:spcPts val="0"/>
              </a:spcAft>
              <a:buNone/>
            </a:pPr>
            <a:r>
              <a:rPr lang="es" sz="1300" b="1"/>
              <a:t>Dosis efectiva                        De = Dt x F Cd</a:t>
            </a:r>
            <a:endParaRPr sz="1300" b="1"/>
          </a:p>
          <a:p>
            <a:pPr marL="0" lvl="0" indent="0" algn="l" rtl="0">
              <a:spcBef>
                <a:spcPts val="1600"/>
              </a:spcBef>
              <a:spcAft>
                <a:spcPts val="0"/>
              </a:spcAft>
              <a:buNone/>
            </a:pPr>
            <a:endParaRPr sz="1300" b="1"/>
          </a:p>
          <a:p>
            <a:pPr marL="0" lvl="0" indent="0" algn="l" rtl="0">
              <a:spcBef>
                <a:spcPts val="1600"/>
              </a:spcBef>
              <a:spcAft>
                <a:spcPts val="0"/>
              </a:spcAft>
              <a:buNone/>
            </a:pPr>
            <a:r>
              <a:rPr lang="es" sz="1300" b="1"/>
              <a:t>Otros métodos a partir de estudios Toxicológicos y Epidemiológicos.</a:t>
            </a:r>
            <a:endParaRPr sz="1300" b="1"/>
          </a:p>
          <a:p>
            <a:pPr marL="0" lvl="0" indent="0" algn="l" rtl="0">
              <a:spcBef>
                <a:spcPts val="1600"/>
              </a:spcBef>
              <a:spcAft>
                <a:spcPts val="1600"/>
              </a:spcAft>
              <a:buNone/>
            </a:pPr>
            <a:endParaRPr/>
          </a:p>
        </p:txBody>
      </p:sp>
      <p:sp>
        <p:nvSpPr>
          <p:cNvPr id="149" name="Google Shape;149;p19"/>
          <p:cNvSpPr/>
          <p:nvPr/>
        </p:nvSpPr>
        <p:spPr>
          <a:xfrm>
            <a:off x="5665875" y="2571750"/>
            <a:ext cx="773700" cy="170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Límites admisibles</a:t>
            </a:r>
            <a:endParaRPr/>
          </a:p>
        </p:txBody>
      </p:sp>
      <p:sp>
        <p:nvSpPr>
          <p:cNvPr id="155" name="Google Shape;155;p2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
            </a:pPr>
            <a:r>
              <a:rPr lang="es" dirty="0"/>
              <a:t>Límite admisible de concentración (CA)</a:t>
            </a:r>
            <a:endParaRPr dirty="0"/>
          </a:p>
          <a:p>
            <a:pPr marL="457200" marR="0" lvl="0" indent="-342900" algn="l" rtl="0">
              <a:lnSpc>
                <a:spcPct val="115000"/>
              </a:lnSpc>
              <a:spcBef>
                <a:spcPts val="0"/>
              </a:spcBef>
              <a:spcAft>
                <a:spcPts val="0"/>
              </a:spcAft>
              <a:buSzPts val="1800"/>
              <a:buChar char="●"/>
            </a:pPr>
            <a:r>
              <a:rPr lang="es" dirty="0"/>
              <a:t>Límite admisible de concentración para la jornada laboral (CAL)</a:t>
            </a:r>
            <a:endParaRPr dirty="0"/>
          </a:p>
          <a:p>
            <a:pPr marL="457200" marR="0" lvl="0" indent="-342900" algn="l" rtl="0">
              <a:lnSpc>
                <a:spcPct val="115000"/>
              </a:lnSpc>
              <a:spcBef>
                <a:spcPts val="0"/>
              </a:spcBef>
              <a:spcAft>
                <a:spcPts val="0"/>
              </a:spcAft>
              <a:buSzPts val="1800"/>
              <a:buChar char="●"/>
            </a:pPr>
            <a:r>
              <a:rPr lang="es" dirty="0"/>
              <a:t>Límite admisible de concentración promedio para la jornada laboral (CAP):</a:t>
            </a:r>
            <a:endParaRPr dirty="0"/>
          </a:p>
          <a:p>
            <a:pPr marL="457200" marR="0" lvl="0" indent="0" algn="l" rtl="0">
              <a:lnSpc>
                <a:spcPct val="115000"/>
              </a:lnSpc>
              <a:spcBef>
                <a:spcPts val="1600"/>
              </a:spcBef>
              <a:spcAft>
                <a:spcPts val="0"/>
              </a:spcAft>
              <a:buNone/>
            </a:pPr>
            <a:endParaRPr dirty="0"/>
          </a:p>
          <a:p>
            <a:pPr marL="457200" marR="0" lvl="0" indent="-342900" algn="l" rtl="0">
              <a:lnSpc>
                <a:spcPct val="115000"/>
              </a:lnSpc>
              <a:spcBef>
                <a:spcPts val="1600"/>
              </a:spcBef>
              <a:spcAft>
                <a:spcPts val="0"/>
              </a:spcAft>
              <a:buSzPts val="1800"/>
              <a:buChar char="●"/>
            </a:pPr>
            <a:r>
              <a:rPr lang="es" dirty="0"/>
              <a:t>Límite admisible de concentración máxima (CAM)</a:t>
            </a:r>
            <a:endParaRPr dirty="0"/>
          </a:p>
          <a:p>
            <a:pPr marL="457200" marR="0" lvl="0" indent="-342900" algn="l" rtl="0">
              <a:lnSpc>
                <a:spcPct val="115000"/>
              </a:lnSpc>
              <a:spcBef>
                <a:spcPts val="0"/>
              </a:spcBef>
              <a:spcAft>
                <a:spcPts val="0"/>
              </a:spcAft>
              <a:buSzPts val="1800"/>
              <a:buChar char="●"/>
            </a:pPr>
            <a:r>
              <a:rPr lang="es" dirty="0"/>
              <a:t>Factor de tolerancia (Ft)</a:t>
            </a:r>
            <a:endParaRPr dirty="0"/>
          </a:p>
          <a:p>
            <a:pPr marL="457200" marR="0" lvl="0" indent="-342900" algn="l" rtl="0">
              <a:lnSpc>
                <a:spcPct val="115000"/>
              </a:lnSpc>
              <a:spcBef>
                <a:spcPts val="0"/>
              </a:spcBef>
              <a:spcAft>
                <a:spcPts val="0"/>
              </a:spcAft>
              <a:buSzPts val="1800"/>
              <a:buChar char="●"/>
            </a:pPr>
            <a:r>
              <a:rPr lang="es" dirty="0"/>
              <a:t>Límite admisible de concentración para períodos breves (CAB)</a:t>
            </a:r>
            <a:endParaRPr dirty="0"/>
          </a:p>
          <a:p>
            <a:pPr marL="0" marR="0" lvl="0" indent="0" algn="l" rtl="0">
              <a:lnSpc>
                <a:spcPct val="115000"/>
              </a:lnSpc>
              <a:spcBef>
                <a:spcPts val="1600"/>
              </a:spcBef>
              <a:spcAft>
                <a:spcPts val="1600"/>
              </a:spcAft>
              <a:buNone/>
            </a:pPr>
            <a:endParaRPr dirty="0"/>
          </a:p>
        </p:txBody>
      </p:sp>
      <p:pic>
        <p:nvPicPr>
          <p:cNvPr id="156" name="Google Shape;156;p20"/>
          <p:cNvPicPr preferRelativeResize="0"/>
          <p:nvPr/>
        </p:nvPicPr>
        <p:blipFill>
          <a:blip r:embed="rId3">
            <a:alphaModFix/>
          </a:blip>
          <a:stretch>
            <a:fillRect/>
          </a:stretch>
        </p:blipFill>
        <p:spPr>
          <a:xfrm>
            <a:off x="1397150" y="2295725"/>
            <a:ext cx="1406650" cy="665850"/>
          </a:xfrm>
          <a:prstGeom prst="rect">
            <a:avLst/>
          </a:prstGeom>
          <a:noFill/>
          <a:ln>
            <a:noFill/>
          </a:ln>
        </p:spPr>
      </p:pic>
      <p:pic>
        <p:nvPicPr>
          <p:cNvPr id="157" name="Google Shape;157;p20"/>
          <p:cNvPicPr preferRelativeResize="0"/>
          <p:nvPr/>
        </p:nvPicPr>
        <p:blipFill>
          <a:blip r:embed="rId4">
            <a:alphaModFix/>
          </a:blip>
          <a:stretch>
            <a:fillRect/>
          </a:stretch>
        </p:blipFill>
        <p:spPr>
          <a:xfrm>
            <a:off x="1434000" y="3961075"/>
            <a:ext cx="1369802" cy="60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311700" y="27345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700"/>
              <a:t>Límites para períodos especiales</a:t>
            </a:r>
            <a:endParaRPr sz="2700"/>
          </a:p>
        </p:txBody>
      </p:sp>
      <p:sp>
        <p:nvSpPr>
          <p:cNvPr id="163" name="Google Shape;163;p21"/>
          <p:cNvSpPr txBox="1">
            <a:spLocks noGrp="1"/>
          </p:cNvSpPr>
          <p:nvPr>
            <p:ph type="body" idx="1"/>
          </p:nvPr>
        </p:nvSpPr>
        <p:spPr>
          <a:xfrm>
            <a:off x="311700" y="881250"/>
            <a:ext cx="8520600" cy="11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Se aplica cuando se trabaja con horarios diferentes por los planteados en la CAP</a:t>
            </a:r>
            <a:endParaRPr/>
          </a:p>
          <a:p>
            <a:pPr marL="0" lvl="0" indent="0" algn="l" rtl="0">
              <a:spcBef>
                <a:spcPts val="1600"/>
              </a:spcBef>
              <a:spcAft>
                <a:spcPts val="0"/>
              </a:spcAft>
              <a:buNone/>
            </a:pPr>
            <a:r>
              <a:rPr lang="es" b="1"/>
              <a:t>Factor de reducción 								Se aplica a CAP y CAM</a:t>
            </a:r>
            <a:endParaRPr b="1"/>
          </a:p>
          <a:p>
            <a:pPr marL="0" lvl="0" indent="0" algn="l" rtl="0">
              <a:spcBef>
                <a:spcPts val="1600"/>
              </a:spcBef>
              <a:spcAft>
                <a:spcPts val="1600"/>
              </a:spcAft>
              <a:buNone/>
            </a:pPr>
            <a:endParaRPr/>
          </a:p>
        </p:txBody>
      </p:sp>
      <p:sp>
        <p:nvSpPr>
          <p:cNvPr id="164" name="Google Shape;164;p21"/>
          <p:cNvSpPr/>
          <p:nvPr/>
        </p:nvSpPr>
        <p:spPr>
          <a:xfrm>
            <a:off x="2525175" y="1564800"/>
            <a:ext cx="830700" cy="159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21"/>
          <p:cNvPicPr preferRelativeResize="0"/>
          <p:nvPr/>
        </p:nvPicPr>
        <p:blipFill>
          <a:blip r:embed="rId3">
            <a:alphaModFix/>
          </a:blip>
          <a:stretch>
            <a:fillRect/>
          </a:stretch>
        </p:blipFill>
        <p:spPr>
          <a:xfrm>
            <a:off x="3413550" y="1292700"/>
            <a:ext cx="1797150" cy="719675"/>
          </a:xfrm>
          <a:prstGeom prst="rect">
            <a:avLst/>
          </a:prstGeom>
          <a:noFill/>
          <a:ln>
            <a:noFill/>
          </a:ln>
        </p:spPr>
      </p:pic>
      <p:sp>
        <p:nvSpPr>
          <p:cNvPr id="166" name="Google Shape;166;p21"/>
          <p:cNvSpPr txBox="1">
            <a:spLocks noGrp="1"/>
          </p:cNvSpPr>
          <p:nvPr>
            <p:ph type="title"/>
          </p:nvPr>
        </p:nvSpPr>
        <p:spPr>
          <a:xfrm>
            <a:off x="361700" y="242382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700"/>
              <a:t>Límites para asfixiantes simples</a:t>
            </a:r>
            <a:endParaRPr sz="2700"/>
          </a:p>
        </p:txBody>
      </p:sp>
      <p:sp>
        <p:nvSpPr>
          <p:cNvPr id="167" name="Google Shape;167;p21"/>
          <p:cNvSpPr txBox="1">
            <a:spLocks noGrp="1"/>
          </p:cNvSpPr>
          <p:nvPr>
            <p:ph type="body" idx="1"/>
          </p:nvPr>
        </p:nvSpPr>
        <p:spPr>
          <a:xfrm>
            <a:off x="311700" y="3060400"/>
            <a:ext cx="8520600" cy="11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Son gases cuya única propiedad peligrosa para la salud es el desplazamiento del oxígeno del aire con el resultante de su disminución a concentraciones inferiores a 18% (V/V).</a:t>
            </a:r>
            <a:endParaRPr/>
          </a:p>
          <a:p>
            <a:pPr marL="0" lvl="0" indent="0" algn="l" rtl="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1934</Words>
  <Application>Microsoft Office PowerPoint</Application>
  <PresentationFormat>Presentación en pantalla (16:9)</PresentationFormat>
  <Paragraphs>292</Paragraphs>
  <Slides>32</Slides>
  <Notes>11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32</vt:i4>
      </vt:variant>
    </vt:vector>
  </HeadingPairs>
  <TitlesOfParts>
    <vt:vector size="35" baseType="lpstr">
      <vt:lpstr>Roboto</vt:lpstr>
      <vt:lpstr>Arial</vt:lpstr>
      <vt:lpstr>Geometric</vt:lpstr>
      <vt:lpstr>Contaminación Ambiental</vt:lpstr>
      <vt:lpstr>Definiciones</vt:lpstr>
      <vt:lpstr>Interrelación  </vt:lpstr>
      <vt:lpstr>Objetivos del estudio de la contaminación en lugares de trabajo</vt:lpstr>
      <vt:lpstr>Presentación de PowerPoint</vt:lpstr>
      <vt:lpstr>Límites, dosis y concentraciones</vt:lpstr>
      <vt:lpstr>Límite de exposición</vt:lpstr>
      <vt:lpstr>Límites admisibles</vt:lpstr>
      <vt:lpstr>Límites para períodos especiales</vt:lpstr>
      <vt:lpstr>Límites para partículas</vt:lpstr>
      <vt:lpstr>Límite para cancerígenos</vt:lpstr>
      <vt:lpstr>Clasificación de los contaminantes</vt:lpstr>
      <vt:lpstr>Presentación de PowerPoint</vt:lpstr>
      <vt:lpstr>Etapas del programa de control de la contaminación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Actividades Contaminantes en el ambiente de trabajo</vt:lpstr>
      <vt:lpstr>Plantas de Hormigón Elaborado – Fábrica de Cemento</vt:lpstr>
      <vt:lpstr>Canteras – Trabajos con agregados</vt:lpstr>
      <vt:lpstr>Aserraderos - Carpintería</vt:lpstr>
      <vt:lpstr>Pintura</vt:lpstr>
      <vt:lpstr>Demoliciones – Trabajo con martillos hidráulicos</vt:lpstr>
      <vt:lpstr>Soldaduras</vt:lpstr>
      <vt:lpstr>Combustión de Maquinarias</vt:lpstr>
      <vt:lpstr>Industria Metalúrgica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Contaminación Ambiental</dc:title>
  <cp:lastModifiedBy>Usuario</cp:lastModifiedBy>
  <cp:revision>45</cp:revision>
  <dcterms:modified xsi:type="dcterms:W3CDTF">2020-09-14T02:43:35Z</dcterms:modified>
</cp:coreProperties>
</file>