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57"/>
  </p:notesMasterIdLst>
  <p:sldIdLst>
    <p:sldId id="256" r:id="rId2"/>
    <p:sldId id="258" r:id="rId3"/>
    <p:sldId id="257" r:id="rId4"/>
    <p:sldId id="259" r:id="rId5"/>
    <p:sldId id="260" r:id="rId6"/>
    <p:sldId id="262" r:id="rId7"/>
    <p:sldId id="263" r:id="rId8"/>
    <p:sldId id="261" r:id="rId9"/>
    <p:sldId id="264"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453" r:id="rId30"/>
    <p:sldId id="454" r:id="rId31"/>
    <p:sldId id="455" r:id="rId32"/>
    <p:sldId id="456" r:id="rId33"/>
    <p:sldId id="458" r:id="rId34"/>
    <p:sldId id="459" r:id="rId35"/>
    <p:sldId id="460" r:id="rId36"/>
    <p:sldId id="461" r:id="rId37"/>
    <p:sldId id="462" r:id="rId38"/>
    <p:sldId id="463" r:id="rId39"/>
    <p:sldId id="464" r:id="rId40"/>
    <p:sldId id="465" r:id="rId41"/>
    <p:sldId id="466" r:id="rId42"/>
    <p:sldId id="467" r:id="rId43"/>
    <p:sldId id="468" r:id="rId44"/>
    <p:sldId id="472" r:id="rId45"/>
    <p:sldId id="473" r:id="rId46"/>
    <p:sldId id="474" r:id="rId47"/>
    <p:sldId id="476" r:id="rId48"/>
    <p:sldId id="477" r:id="rId49"/>
    <p:sldId id="478" r:id="rId50"/>
    <p:sldId id="479" r:id="rId51"/>
    <p:sldId id="480" r:id="rId52"/>
    <p:sldId id="481" r:id="rId53"/>
    <p:sldId id="482" r:id="rId54"/>
    <p:sldId id="483" r:id="rId55"/>
    <p:sldId id="520"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EFC87-D413-46F2-A1C3-95D4B6D7F943}" type="datetimeFigureOut">
              <a:rPr lang="es-AR" smtClean="0"/>
              <a:t>2/10/2020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E9CBD-3AB4-4A81-864D-2B2896F4D7FF}" type="slidenum">
              <a:rPr lang="es-AR" smtClean="0"/>
              <a:t>‹Nº›</a:t>
            </a:fld>
            <a:endParaRPr lang="es-AR"/>
          </a:p>
        </p:txBody>
      </p:sp>
    </p:spTree>
    <p:extLst>
      <p:ext uri="{BB962C8B-B14F-4D97-AF65-F5344CB8AC3E}">
        <p14:creationId xmlns:p14="http://schemas.microsoft.com/office/powerpoint/2010/main" val="150184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4039AB9-40DB-420D-AF4E-269801CF5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ED8499-7051-41E7-A88A-47EB5C494D1E}" type="slidenum">
              <a:rPr lang="en-US" altLang="es-AR"/>
              <a:pPr>
                <a:spcBef>
                  <a:spcPct val="0"/>
                </a:spcBef>
              </a:pPr>
              <a:t>52</a:t>
            </a:fld>
            <a:endParaRPr lang="en-US" altLang="es-AR"/>
          </a:p>
        </p:txBody>
      </p:sp>
      <p:sp>
        <p:nvSpPr>
          <p:cNvPr id="72707" name="Slide Image Placeholder 1">
            <a:extLst>
              <a:ext uri="{FF2B5EF4-FFF2-40B4-BE49-F238E27FC236}">
                <a16:creationId xmlns:a16="http://schemas.microsoft.com/office/drawing/2014/main" id="{A6BCC904-2DB4-49BF-981E-7955822E7B8B}"/>
              </a:ext>
            </a:extLst>
          </p:cNvPr>
          <p:cNvSpPr>
            <a:spLocks noGrp="1" noRot="1" noChangeAspect="1" noChangeArrowheads="1" noTextEdit="1"/>
          </p:cNvSpPr>
          <p:nvPr>
            <p:ph type="sldImg"/>
          </p:nvPr>
        </p:nvSpPr>
        <p:spPr>
          <a:ln/>
        </p:spPr>
      </p:sp>
      <p:sp>
        <p:nvSpPr>
          <p:cNvPr id="72708" name="Notes Placeholder 2">
            <a:extLst>
              <a:ext uri="{FF2B5EF4-FFF2-40B4-BE49-F238E27FC236}">
                <a16:creationId xmlns:a16="http://schemas.microsoft.com/office/drawing/2014/main" id="{635F31A9-8FE3-44B1-A963-5CFA5180D7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AR" altLang="es-AR">
              <a:latin typeface="Arial" panose="020B0604020202020204" pitchFamily="34" charset="0"/>
            </a:endParaRPr>
          </a:p>
        </p:txBody>
      </p:sp>
      <p:sp>
        <p:nvSpPr>
          <p:cNvPr id="72709" name="Slide Number Placeholder 3">
            <a:extLst>
              <a:ext uri="{FF2B5EF4-FFF2-40B4-BE49-F238E27FC236}">
                <a16:creationId xmlns:a16="http://schemas.microsoft.com/office/drawing/2014/main" id="{EF1764BD-C1E5-4E22-813E-853B493C31D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3E89A57-95D4-4152-9C78-53FC6CE0D938}" type="slidenum">
              <a:rPr lang="en-US" altLang="es-AR">
                <a:latin typeface="Calibri" panose="020F0502020204030204" pitchFamily="34" charset="0"/>
              </a:rPr>
              <a:pPr algn="r" eaLnBrk="1" hangingPunct="1">
                <a:spcBef>
                  <a:spcPct val="0"/>
                </a:spcBef>
              </a:pPr>
              <a:t>52</a:t>
            </a:fld>
            <a:endParaRPr lang="en-US" altLang="es-A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42793051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27304725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10715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8278727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7852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9933243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1361042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189033890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609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a:extLst>
              <a:ext uri="{FF2B5EF4-FFF2-40B4-BE49-F238E27FC236}">
                <a16:creationId xmlns:a16="http://schemas.microsoft.com/office/drawing/2014/main" id="{9994C584-8F5B-45B0-9F66-F6832D75F8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5C0FA6-4612-4A01-A077-7D2E016B3F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7CDCF5-F406-4656-BCDC-9608DF34E6AC}"/>
              </a:ext>
            </a:extLst>
          </p:cNvPr>
          <p:cNvSpPr>
            <a:spLocks noGrp="1" noChangeArrowheads="1"/>
          </p:cNvSpPr>
          <p:nvPr>
            <p:ph type="sldNum" sz="quarter" idx="12"/>
          </p:nvPr>
        </p:nvSpPr>
        <p:spPr>
          <a:ln/>
        </p:spPr>
        <p:txBody>
          <a:bodyPr/>
          <a:lstStyle>
            <a:lvl1pPr>
              <a:defRPr/>
            </a:lvl1pPr>
          </a:lstStyle>
          <a:p>
            <a:pPr>
              <a:defRPr/>
            </a:pPr>
            <a:fld id="{EE006DB6-EAB9-40C4-83F4-6275B1C2B7DE}" type="slidenum">
              <a:rPr lang="en-US" altLang="es-AR"/>
              <a:pPr>
                <a:defRPr/>
              </a:pPr>
              <a:t>‹Nº›</a:t>
            </a:fld>
            <a:endParaRPr lang="en-US" altLang="es-AR"/>
          </a:p>
        </p:txBody>
      </p:sp>
    </p:spTree>
    <p:extLst>
      <p:ext uri="{BB962C8B-B14F-4D97-AF65-F5344CB8AC3E}">
        <p14:creationId xmlns:p14="http://schemas.microsoft.com/office/powerpoint/2010/main" val="2075106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0"/>
            <a:ext cx="109728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09600" y="3938589"/>
            <a:ext cx="109728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a:extLst>
              <a:ext uri="{FF2B5EF4-FFF2-40B4-BE49-F238E27FC236}">
                <a16:creationId xmlns:a16="http://schemas.microsoft.com/office/drawing/2014/main" id="{99D5B0F5-8F43-44FD-9054-F1E237E869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AC34CA-8C0B-47BD-B266-4E17838973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50BA3F-F58F-4F66-8466-D71582C00C1D}"/>
              </a:ext>
            </a:extLst>
          </p:cNvPr>
          <p:cNvSpPr>
            <a:spLocks noGrp="1" noChangeArrowheads="1"/>
          </p:cNvSpPr>
          <p:nvPr>
            <p:ph type="sldNum" sz="quarter" idx="12"/>
          </p:nvPr>
        </p:nvSpPr>
        <p:spPr>
          <a:ln/>
        </p:spPr>
        <p:txBody>
          <a:bodyPr/>
          <a:lstStyle>
            <a:lvl1pPr>
              <a:defRPr/>
            </a:lvl1pPr>
          </a:lstStyle>
          <a:p>
            <a:pPr>
              <a:defRPr/>
            </a:pPr>
            <a:fld id="{BEBB3AD2-80D8-4C1B-B697-8E2B02DCAEE3}" type="slidenum">
              <a:rPr lang="en-US" altLang="es-AR"/>
              <a:pPr>
                <a:defRPr/>
              </a:pPr>
              <a:t>‹Nº›</a:t>
            </a:fld>
            <a:endParaRPr lang="en-US" altLang="es-AR"/>
          </a:p>
        </p:txBody>
      </p:sp>
    </p:spTree>
    <p:extLst>
      <p:ext uri="{BB962C8B-B14F-4D97-AF65-F5344CB8AC3E}">
        <p14:creationId xmlns:p14="http://schemas.microsoft.com/office/powerpoint/2010/main" val="356985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6227092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29050292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287954147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8329253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407455134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47574456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25062777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352ED3-3C46-4C9A-9738-67B2D875E7E2}" type="datetime2">
              <a:rPr lang="en-US" smtClean="0"/>
              <a:pPr/>
              <a:t>Friday, October 2, 2020</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13907874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352ED3-3C46-4C9A-9738-67B2D875E7E2}" type="datetime2">
              <a:rPr lang="en-US" smtClean="0"/>
              <a:pPr/>
              <a:t>Friday, October 2, 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Sample Footer Text</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207044385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036B41-6CDE-4032-BFE1-61A11743156F}"/>
              </a:ext>
            </a:extLst>
          </p:cNvPr>
          <p:cNvPicPr>
            <a:picLocks noChangeAspect="1"/>
          </p:cNvPicPr>
          <p:nvPr/>
        </p:nvPicPr>
        <p:blipFill rotWithShape="1">
          <a:blip r:embed="rId2">
            <a:duotone>
              <a:prstClr val="black"/>
              <a:prstClr val="white"/>
            </a:duotone>
          </a:blip>
          <a:srcRect l="16639" t="5379" r="18293"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6CF39ACF-B7EC-45F6-8499-0B224CCA8F57}"/>
              </a:ext>
            </a:extLst>
          </p:cNvPr>
          <p:cNvSpPr>
            <a:spLocks noGrp="1"/>
          </p:cNvSpPr>
          <p:nvPr>
            <p:ph type="ctrTitle"/>
          </p:nvPr>
        </p:nvSpPr>
        <p:spPr>
          <a:xfrm>
            <a:off x="668866" y="1678666"/>
            <a:ext cx="5123515" cy="2369093"/>
          </a:xfrm>
        </p:spPr>
        <p:txBody>
          <a:bodyPr>
            <a:normAutofit/>
          </a:bodyPr>
          <a:lstStyle/>
          <a:p>
            <a:r>
              <a:rPr lang="es-MX" sz="4800" dirty="0"/>
              <a:t>Plasticidad fenotípica</a:t>
            </a:r>
            <a:endParaRPr lang="es-AR" sz="4800" dirty="0"/>
          </a:p>
        </p:txBody>
      </p:sp>
      <p:sp>
        <p:nvSpPr>
          <p:cNvPr id="3" name="Subtítulo 2">
            <a:extLst>
              <a:ext uri="{FF2B5EF4-FFF2-40B4-BE49-F238E27FC236}">
                <a16:creationId xmlns:a16="http://schemas.microsoft.com/office/drawing/2014/main" id="{395AD3F8-002D-4F99-B26A-675DF0EBB6DD}"/>
              </a:ext>
            </a:extLst>
          </p:cNvPr>
          <p:cNvSpPr>
            <a:spLocks noGrp="1"/>
          </p:cNvSpPr>
          <p:nvPr>
            <p:ph type="subTitle" idx="1"/>
          </p:nvPr>
        </p:nvSpPr>
        <p:spPr>
          <a:xfrm>
            <a:off x="677335" y="4050831"/>
            <a:ext cx="5113217" cy="1096901"/>
          </a:xfrm>
        </p:spPr>
        <p:txBody>
          <a:bodyPr>
            <a:normAutofit/>
          </a:bodyPr>
          <a:lstStyle/>
          <a:p>
            <a:r>
              <a:rPr lang="es-MX" sz="1600" dirty="0"/>
              <a:t>Selección natural, modelos genéticos cuantitativos y la evolución de la plasticidad fenotípica.</a:t>
            </a:r>
            <a:endParaRPr lang="es-AR" sz="1600" dirty="0"/>
          </a:p>
        </p:txBody>
      </p:sp>
      <p:cxnSp>
        <p:nvCxnSpPr>
          <p:cNvPr id="6"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6400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8E0B884-E25F-480B-8056-71C4EAA953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3896" y="429003"/>
            <a:ext cx="4557931" cy="607724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13961156-2717-4AF7-898E-B8F202E18B70}"/>
              </a:ext>
            </a:extLst>
          </p:cNvPr>
          <p:cNvSpPr>
            <a:spLocks noGrp="1"/>
          </p:cNvSpPr>
          <p:nvPr>
            <p:ph idx="1"/>
          </p:nvPr>
        </p:nvSpPr>
        <p:spPr>
          <a:xfrm>
            <a:off x="4839286" y="1561514"/>
            <a:ext cx="5134708" cy="4726744"/>
          </a:xfrm>
        </p:spPr>
        <p:txBody>
          <a:bodyPr>
            <a:normAutofit lnSpcReduction="10000"/>
          </a:bodyPr>
          <a:lstStyle/>
          <a:p>
            <a:pPr>
              <a:lnSpc>
                <a:spcPct val="90000"/>
              </a:lnSpc>
            </a:pPr>
            <a:r>
              <a:rPr lang="es-MX" sz="1400" dirty="0"/>
              <a:t>Hay ambientes que afectan en mayor grado el desarrollo de los distintos genotipos. En resumen lo que se transmite de una generación a otra no son solo genes aislados sino que una norma de reacción específica determinada por la información del genoma, y por las interacciones que se establecen entre sus productos desde el momento de la formación del cigoto. ¡Ah!, no olvidemos el concepto de </a:t>
            </a:r>
            <a:r>
              <a:rPr lang="es-MX" sz="1400" b="1" dirty="0"/>
              <a:t>ambiente</a:t>
            </a:r>
            <a:r>
              <a:rPr lang="es-MX" sz="1400" dirty="0"/>
              <a:t>.</a:t>
            </a:r>
          </a:p>
          <a:p>
            <a:pPr>
              <a:lnSpc>
                <a:spcPct val="90000"/>
              </a:lnSpc>
            </a:pPr>
            <a:r>
              <a:rPr lang="es-MX" sz="1400" dirty="0"/>
              <a:t>El concepto de norma de reacción es clave para entender la importancia de las interacciones génico-ambientales en la expresión fenotípica. El concepto se lo debemos al genetista R. Lewontin. Además propuso los gráficos de </a:t>
            </a:r>
            <a:r>
              <a:rPr lang="es-MX" sz="1400" b="1" i="1" dirty="0"/>
              <a:t>norm-of-reaction-plots</a:t>
            </a:r>
            <a:r>
              <a:rPr lang="es-MX" sz="1400" b="1" dirty="0"/>
              <a:t> </a:t>
            </a:r>
            <a:r>
              <a:rPr lang="es-MX" sz="1400" dirty="0"/>
              <a:t>donde el eje x muestra la variación E observada en el ambiente (ej. Temperatura), el eje Y la variación en el valor fenotípico cuantitativo, y las trayectorias reflejan las normas de reacción de dos genotipos, G1 y G2, entre un estado inicial y un estado final del cambio ambiental.</a:t>
            </a:r>
          </a:p>
          <a:p>
            <a:pPr>
              <a:lnSpc>
                <a:spcPct val="90000"/>
              </a:lnSpc>
            </a:pPr>
            <a:r>
              <a:rPr lang="es-MX" sz="1400" dirty="0"/>
              <a:t>La observación general que se obtiene de estos gráficos es que la reacción al cambio ambiental es específica y única de cada genotipo, y que en términos convencionales tanto los genotipos como los cambios ambientales son la causa de las diferencias entre fenotipos. </a:t>
            </a:r>
            <a:endParaRPr lang="es-AR" sz="1400" dirty="0"/>
          </a:p>
        </p:txBody>
      </p:sp>
      <p:sp>
        <p:nvSpPr>
          <p:cNvPr id="11" name="CuadroTexto 10">
            <a:extLst>
              <a:ext uri="{FF2B5EF4-FFF2-40B4-BE49-F238E27FC236}">
                <a16:creationId xmlns:a16="http://schemas.microsoft.com/office/drawing/2014/main" id="{62444C5C-1C4B-49F7-988B-2EA0B79C2101}"/>
              </a:ext>
            </a:extLst>
          </p:cNvPr>
          <p:cNvSpPr txBox="1"/>
          <p:nvPr/>
        </p:nvSpPr>
        <p:spPr>
          <a:xfrm>
            <a:off x="5711687" y="429002"/>
            <a:ext cx="3644348" cy="523220"/>
          </a:xfrm>
          <a:prstGeom prst="rect">
            <a:avLst/>
          </a:prstGeom>
          <a:noFill/>
        </p:spPr>
        <p:txBody>
          <a:bodyPr wrap="square" rtlCol="0">
            <a:spAutoFit/>
          </a:bodyPr>
          <a:lstStyle/>
          <a:p>
            <a:r>
              <a:rPr lang="es-MX" sz="2800" b="1" dirty="0">
                <a:solidFill>
                  <a:srgbClr val="00B050"/>
                </a:solidFill>
              </a:rPr>
              <a:t>Norma de reacción</a:t>
            </a:r>
            <a:endParaRPr lang="es-AR" sz="2800" b="1" dirty="0">
              <a:solidFill>
                <a:srgbClr val="00B050"/>
              </a:solidFill>
            </a:endParaRPr>
          </a:p>
        </p:txBody>
      </p:sp>
    </p:spTree>
    <p:extLst>
      <p:ext uri="{BB962C8B-B14F-4D97-AF65-F5344CB8AC3E}">
        <p14:creationId xmlns:p14="http://schemas.microsoft.com/office/powerpoint/2010/main" val="357761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AFF5C-2797-4440-856C-8E8740CED6CB}"/>
              </a:ext>
            </a:extLst>
          </p:cNvPr>
          <p:cNvSpPr>
            <a:spLocks noGrp="1"/>
          </p:cNvSpPr>
          <p:nvPr>
            <p:ph type="title"/>
          </p:nvPr>
        </p:nvSpPr>
        <p:spPr>
          <a:xfrm>
            <a:off x="2385328" y="156238"/>
            <a:ext cx="6424440" cy="1320800"/>
          </a:xfrm>
        </p:spPr>
        <p:txBody>
          <a:bodyPr>
            <a:normAutofit/>
          </a:bodyPr>
          <a:lstStyle/>
          <a:p>
            <a:r>
              <a:rPr lang="es-MX" dirty="0"/>
              <a:t>Más de un gen por carácter (poligenes)</a:t>
            </a:r>
            <a:endParaRPr lang="es-AR" dirty="0"/>
          </a:p>
        </p:txBody>
      </p:sp>
      <p:pic>
        <p:nvPicPr>
          <p:cNvPr id="8194" name="Picture 2" descr="Como Renovar Praderas en El Tropico - TvAgro por Juan Gonzalo Angel -  YouTube">
            <a:extLst>
              <a:ext uri="{FF2B5EF4-FFF2-40B4-BE49-F238E27FC236}">
                <a16:creationId xmlns:a16="http://schemas.microsoft.com/office/drawing/2014/main" id="{B578F2C6-EC9C-47FE-9299-26EA2C1C83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12" r="26702" b="8962"/>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135" name="Isosceles Triangle 134">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18B36FDE-5D78-4DAE-8A6B-524DB595336B}"/>
              </a:ext>
            </a:extLst>
          </p:cNvPr>
          <p:cNvSpPr>
            <a:spLocks noGrp="1"/>
          </p:cNvSpPr>
          <p:nvPr>
            <p:ph idx="1"/>
          </p:nvPr>
        </p:nvSpPr>
        <p:spPr>
          <a:xfrm>
            <a:off x="2734056" y="1633266"/>
            <a:ext cx="7844849" cy="5224723"/>
          </a:xfrm>
        </p:spPr>
        <p:txBody>
          <a:bodyPr>
            <a:noAutofit/>
          </a:bodyPr>
          <a:lstStyle/>
          <a:p>
            <a:pPr>
              <a:lnSpc>
                <a:spcPct val="90000"/>
              </a:lnSpc>
            </a:pPr>
            <a:r>
              <a:rPr lang="es-MX" sz="1400" dirty="0"/>
              <a:t>Una característica distintiva de la progenie obtenida de cruzamientos entre fenotipos de variación cuantitativa es que no se cumplen las proporciones fenotípicas esperadas según Mendel. Este hecho se debe a que los factores antes mencionados aumentan la variación fenotípica en un grado tal, que las diferencias entre individuos de distinto genotipo se hacen mínimas, y en lugar de clases discretas (semillas lisas y rugosas, por ejemplo) lo que se observa es una distribución que tiende a ser continua, en forma de campana, como la esperada para una curva normal. En este tipo de distribución los individuos de distintos genotipos sobreponen sus fenotipos.</a:t>
            </a:r>
          </a:p>
          <a:p>
            <a:pPr>
              <a:lnSpc>
                <a:spcPct val="90000"/>
              </a:lnSpc>
            </a:pPr>
            <a:r>
              <a:rPr lang="es-MX" sz="1400" dirty="0"/>
              <a:t>Aunque en los comienzos del desarrollo de la genética se puso en duda la base hereditaria de los fenotipos de variación cuantitativa, gracias al trabajo de R. Fisher y J. Haldane se demostró que estos rasgos obedecían al mismo patrón de transmisión hereditaria que los descritos originalmente por Mendel, caracterizándose además porque cada variante alélica contribuye en igual medida al fenotipo cuantitativo final. De este modo, el número de variantes fenotípicas así como el nivel de sobreposición fenotípica entre ellas estaría correlacionado directamente con el número de genes que determinan el rasgo cuantitativo.</a:t>
            </a:r>
          </a:p>
          <a:p>
            <a:pPr>
              <a:lnSpc>
                <a:spcPct val="90000"/>
              </a:lnSpc>
            </a:pPr>
            <a:r>
              <a:rPr lang="es-MX" sz="1400" dirty="0"/>
              <a:t>A medida que aumenta el número de genes, y considerando que los alelos actúan de manera aditiva, la variación fenotípica tiende a ser continua, acercándose a lo esperado para una distribución normal. Si a lo anterior se suman el efecto de la norma de reacción que cada genotipo posee considerando el ambiente en que se expresa, la tendencia a la sobreposición de los fenotipos será aún mayor. Además hay que considerar la compleja red de interacciones con los demás genes y con el ambiente.</a:t>
            </a:r>
            <a:endParaRPr lang="es-AR" sz="1400" dirty="0"/>
          </a:p>
        </p:txBody>
      </p:sp>
    </p:spTree>
    <p:extLst>
      <p:ext uri="{BB962C8B-B14F-4D97-AF65-F5344CB8AC3E}">
        <p14:creationId xmlns:p14="http://schemas.microsoft.com/office/powerpoint/2010/main" val="383014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Al parecer, todos tenemos ojos color café, aunque parezcan azules o verdes">
            <a:extLst>
              <a:ext uri="{FF2B5EF4-FFF2-40B4-BE49-F238E27FC236}">
                <a16:creationId xmlns:a16="http://schemas.microsoft.com/office/drawing/2014/main" id="{6200F68A-60DC-4980-B3CB-DA0D158ACB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3655" y="1131994"/>
            <a:ext cx="5368872"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39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F7F81-E514-449B-B6C0-6C484A173309}"/>
              </a:ext>
            </a:extLst>
          </p:cNvPr>
          <p:cNvSpPr>
            <a:spLocks noGrp="1"/>
          </p:cNvSpPr>
          <p:nvPr>
            <p:ph type="title"/>
          </p:nvPr>
        </p:nvSpPr>
        <p:spPr/>
        <p:txBody>
          <a:bodyPr/>
          <a:lstStyle/>
          <a:p>
            <a:r>
              <a:rPr lang="es-MX" dirty="0"/>
              <a:t>Interacción entre genes y ambiente: varianza fenotípica</a:t>
            </a:r>
            <a:endParaRPr lang="es-AR" dirty="0"/>
          </a:p>
        </p:txBody>
      </p:sp>
      <p:sp>
        <p:nvSpPr>
          <p:cNvPr id="3" name="Marcador de contenido 2">
            <a:extLst>
              <a:ext uri="{FF2B5EF4-FFF2-40B4-BE49-F238E27FC236}">
                <a16:creationId xmlns:a16="http://schemas.microsoft.com/office/drawing/2014/main" id="{19D9366C-8EA0-49A4-8375-B084007C8C6C}"/>
              </a:ext>
            </a:extLst>
          </p:cNvPr>
          <p:cNvSpPr>
            <a:spLocks noGrp="1"/>
          </p:cNvSpPr>
          <p:nvPr>
            <p:ph idx="1"/>
          </p:nvPr>
        </p:nvSpPr>
        <p:spPr>
          <a:xfrm>
            <a:off x="677334" y="2160589"/>
            <a:ext cx="7539014" cy="1974089"/>
          </a:xfrm>
        </p:spPr>
        <p:txBody>
          <a:bodyPr/>
          <a:lstStyle/>
          <a:p>
            <a:r>
              <a:rPr lang="es-MX" dirty="0"/>
              <a:t>En genética la relación entre genes y ambiente se describe a partir de la ecuación según la cual la </a:t>
            </a:r>
            <a:r>
              <a:rPr lang="es-MX" dirty="0">
                <a:solidFill>
                  <a:srgbClr val="00B050"/>
                </a:solidFill>
              </a:rPr>
              <a:t>varianza fenotípica (V</a:t>
            </a:r>
            <a:r>
              <a:rPr lang="es-MX" baseline="-25000" dirty="0">
                <a:solidFill>
                  <a:srgbClr val="00B050"/>
                </a:solidFill>
                <a:effectLst>
                  <a:outerShdw blurRad="38100" dist="38100" dir="2700000" algn="tl">
                    <a:srgbClr val="000000">
                      <a:alpha val="43137"/>
                    </a:srgbClr>
                  </a:outerShdw>
                </a:effectLst>
              </a:rPr>
              <a:t>F</a:t>
            </a:r>
            <a:r>
              <a:rPr lang="es-MX" dirty="0">
                <a:solidFill>
                  <a:srgbClr val="00B050"/>
                </a:solidFill>
              </a:rPr>
              <a:t>) </a:t>
            </a:r>
            <a:r>
              <a:rPr lang="es-MX" dirty="0"/>
              <a:t>corresponde a la suma de un componente de </a:t>
            </a:r>
            <a:r>
              <a:rPr lang="es-MX" dirty="0">
                <a:solidFill>
                  <a:schemeClr val="accent4">
                    <a:lumMod val="50000"/>
                  </a:schemeClr>
                </a:solidFill>
              </a:rPr>
              <a:t>varianza genética (V</a:t>
            </a:r>
            <a:r>
              <a:rPr lang="es-MX" baseline="-25000" dirty="0">
                <a:solidFill>
                  <a:schemeClr val="accent4">
                    <a:lumMod val="50000"/>
                  </a:schemeClr>
                </a:solidFill>
              </a:rPr>
              <a:t>G</a:t>
            </a:r>
            <a:r>
              <a:rPr lang="es-MX" dirty="0">
                <a:solidFill>
                  <a:schemeClr val="accent4">
                    <a:lumMod val="50000"/>
                  </a:schemeClr>
                </a:solidFill>
              </a:rPr>
              <a:t>) </a:t>
            </a:r>
            <a:r>
              <a:rPr lang="es-MX" dirty="0"/>
              <a:t>y otro </a:t>
            </a:r>
            <a:r>
              <a:rPr lang="es-MX" dirty="0">
                <a:solidFill>
                  <a:schemeClr val="accent3">
                    <a:lumMod val="50000"/>
                  </a:schemeClr>
                </a:solidFill>
              </a:rPr>
              <a:t>ambiental (V</a:t>
            </a:r>
            <a:r>
              <a:rPr lang="es-MX" baseline="-25000" dirty="0">
                <a:solidFill>
                  <a:schemeClr val="accent3">
                    <a:lumMod val="50000"/>
                  </a:schemeClr>
                </a:solidFill>
              </a:rPr>
              <a:t>E</a:t>
            </a:r>
            <a:r>
              <a:rPr lang="es-MX" dirty="0">
                <a:solidFill>
                  <a:schemeClr val="accent3">
                    <a:lumMod val="50000"/>
                  </a:schemeClr>
                </a:solidFill>
              </a:rPr>
              <a:t>)</a:t>
            </a:r>
            <a:r>
              <a:rPr lang="es-MX" dirty="0"/>
              <a:t>, tal que:</a:t>
            </a:r>
          </a:p>
          <a:p>
            <a:pPr lvl="2"/>
            <a:r>
              <a:rPr lang="es-MX" sz="2400" dirty="0">
                <a:solidFill>
                  <a:srgbClr val="00B050"/>
                </a:solidFill>
              </a:rPr>
              <a:t>            V</a:t>
            </a:r>
            <a:r>
              <a:rPr lang="es-MX" sz="2400" baseline="-25000" dirty="0">
                <a:solidFill>
                  <a:srgbClr val="00B050"/>
                </a:solidFill>
              </a:rPr>
              <a:t>F </a:t>
            </a:r>
            <a:r>
              <a:rPr lang="es-MX" sz="2400" dirty="0"/>
              <a:t>= </a:t>
            </a:r>
            <a:r>
              <a:rPr lang="es-MX" sz="2400" dirty="0">
                <a:solidFill>
                  <a:schemeClr val="accent4">
                    <a:lumMod val="50000"/>
                  </a:schemeClr>
                </a:solidFill>
              </a:rPr>
              <a:t>V</a:t>
            </a:r>
            <a:r>
              <a:rPr lang="es-MX" sz="2400" baseline="-25000" dirty="0">
                <a:solidFill>
                  <a:schemeClr val="accent4">
                    <a:lumMod val="50000"/>
                  </a:schemeClr>
                </a:solidFill>
              </a:rPr>
              <a:t>G</a:t>
            </a:r>
            <a:r>
              <a:rPr lang="es-MX" sz="2400" dirty="0"/>
              <a:t> + </a:t>
            </a:r>
            <a:r>
              <a:rPr lang="es-MX" sz="2400" dirty="0">
                <a:solidFill>
                  <a:schemeClr val="accent3">
                    <a:lumMod val="50000"/>
                  </a:schemeClr>
                </a:solidFill>
              </a:rPr>
              <a:t>V</a:t>
            </a:r>
            <a:r>
              <a:rPr lang="es-MX" sz="2400" baseline="-25000" dirty="0">
                <a:solidFill>
                  <a:schemeClr val="accent3">
                    <a:lumMod val="50000"/>
                  </a:schemeClr>
                </a:solidFill>
              </a:rPr>
              <a:t>E       </a:t>
            </a:r>
            <a:r>
              <a:rPr lang="es-MX" sz="2000" dirty="0">
                <a:solidFill>
                  <a:srgbClr val="00B050"/>
                </a:solidFill>
              </a:rPr>
              <a:t>(1)</a:t>
            </a:r>
            <a:endParaRPr lang="es-AR" sz="2000" dirty="0">
              <a:solidFill>
                <a:srgbClr val="00B050"/>
              </a:solidFill>
            </a:endParaRPr>
          </a:p>
        </p:txBody>
      </p:sp>
      <p:sp>
        <p:nvSpPr>
          <p:cNvPr id="4" name="CuadroTexto 3">
            <a:extLst>
              <a:ext uri="{FF2B5EF4-FFF2-40B4-BE49-F238E27FC236}">
                <a16:creationId xmlns:a16="http://schemas.microsoft.com/office/drawing/2014/main" id="{36E8893F-4D39-41EF-842D-13817D24DEF0}"/>
              </a:ext>
            </a:extLst>
          </p:cNvPr>
          <p:cNvSpPr txBox="1"/>
          <p:nvPr/>
        </p:nvSpPr>
        <p:spPr>
          <a:xfrm>
            <a:off x="940905" y="4364867"/>
            <a:ext cx="8441634" cy="2031325"/>
          </a:xfrm>
          <a:prstGeom prst="rect">
            <a:avLst/>
          </a:prstGeom>
          <a:noFill/>
        </p:spPr>
        <p:txBody>
          <a:bodyPr wrap="square" rtlCol="0">
            <a:spAutoFit/>
          </a:bodyPr>
          <a:lstStyle/>
          <a:p>
            <a:r>
              <a:rPr lang="es-MX" dirty="0">
                <a:solidFill>
                  <a:schemeClr val="bg2">
                    <a:lumMod val="25000"/>
                  </a:schemeClr>
                </a:solidFill>
              </a:rPr>
              <a:t>El término “varianza” se refiere a la distancia o dispersión que tienen los valores individuales respecto del valor promedio. Es importante destacar que el valor de </a:t>
            </a:r>
            <a:r>
              <a:rPr lang="es-MX" dirty="0">
                <a:solidFill>
                  <a:schemeClr val="accent4">
                    <a:lumMod val="50000"/>
                  </a:schemeClr>
                </a:solidFill>
              </a:rPr>
              <a:t>V</a:t>
            </a:r>
            <a:r>
              <a:rPr lang="es-MX" baseline="-25000" dirty="0">
                <a:solidFill>
                  <a:schemeClr val="accent4">
                    <a:lumMod val="50000"/>
                  </a:schemeClr>
                </a:solidFill>
              </a:rPr>
              <a:t>G </a:t>
            </a:r>
            <a:r>
              <a:rPr lang="es-MX" dirty="0">
                <a:solidFill>
                  <a:schemeClr val="bg2">
                    <a:lumMod val="25000"/>
                  </a:schemeClr>
                </a:solidFill>
              </a:rPr>
              <a:t>corresponde al grado de diferencias genotípicas entre los individuos. Así un alto valor de </a:t>
            </a:r>
            <a:r>
              <a:rPr lang="es-MX" dirty="0">
                <a:solidFill>
                  <a:schemeClr val="accent4">
                    <a:lumMod val="50000"/>
                  </a:schemeClr>
                </a:solidFill>
              </a:rPr>
              <a:t>V</a:t>
            </a:r>
            <a:r>
              <a:rPr lang="es-MX" baseline="-25000" dirty="0">
                <a:solidFill>
                  <a:schemeClr val="accent4">
                    <a:lumMod val="50000"/>
                  </a:schemeClr>
                </a:solidFill>
              </a:rPr>
              <a:t>G</a:t>
            </a:r>
            <a:r>
              <a:rPr lang="es-MX" dirty="0">
                <a:solidFill>
                  <a:schemeClr val="accent4">
                    <a:lumMod val="50000"/>
                  </a:schemeClr>
                </a:solidFill>
              </a:rPr>
              <a:t> </a:t>
            </a:r>
            <a:r>
              <a:rPr lang="es-MX" dirty="0">
                <a:solidFill>
                  <a:schemeClr val="bg2">
                    <a:lumMod val="25000"/>
                  </a:schemeClr>
                </a:solidFill>
              </a:rPr>
              <a:t>significa que hay mayor cantidad de genotipos diferentes que en las muestras donde se registra un valor bajo de V</a:t>
            </a:r>
            <a:r>
              <a:rPr lang="es-MX" baseline="-25000" dirty="0">
                <a:solidFill>
                  <a:schemeClr val="bg2">
                    <a:lumMod val="25000"/>
                  </a:schemeClr>
                </a:solidFill>
              </a:rPr>
              <a:t>G</a:t>
            </a:r>
            <a:r>
              <a:rPr lang="es-MX" dirty="0">
                <a:solidFill>
                  <a:schemeClr val="bg2">
                    <a:lumMod val="25000"/>
                  </a:schemeClr>
                </a:solidFill>
              </a:rPr>
              <a:t>. En ningún caso el valor de V</a:t>
            </a:r>
            <a:r>
              <a:rPr lang="es-MX" baseline="-25000" dirty="0">
                <a:solidFill>
                  <a:schemeClr val="bg2">
                    <a:lumMod val="25000"/>
                  </a:schemeClr>
                </a:solidFill>
              </a:rPr>
              <a:t>G</a:t>
            </a:r>
            <a:r>
              <a:rPr lang="es-MX" dirty="0">
                <a:solidFill>
                  <a:schemeClr val="bg2">
                    <a:lumMod val="25000"/>
                  </a:schemeClr>
                </a:solidFill>
              </a:rPr>
              <a:t>, o de la varianza en general, se refiere al valor que muestran los genes (o la influencia del ambiente) de un individuo en particular. </a:t>
            </a:r>
            <a:endParaRPr lang="es-AR" dirty="0">
              <a:solidFill>
                <a:schemeClr val="bg2">
                  <a:lumMod val="25000"/>
                </a:schemeClr>
              </a:solidFill>
            </a:endParaRPr>
          </a:p>
        </p:txBody>
      </p:sp>
    </p:spTree>
    <p:extLst>
      <p:ext uri="{BB962C8B-B14F-4D97-AF65-F5344CB8AC3E}">
        <p14:creationId xmlns:p14="http://schemas.microsoft.com/office/powerpoint/2010/main" val="205793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5A86510-44C1-49F2-B1FF-7E2F48437871}"/>
              </a:ext>
            </a:extLst>
          </p:cNvPr>
          <p:cNvSpPr>
            <a:spLocks noGrp="1"/>
          </p:cNvSpPr>
          <p:nvPr>
            <p:ph type="title"/>
          </p:nvPr>
        </p:nvSpPr>
        <p:spPr/>
        <p:txBody>
          <a:bodyPr/>
          <a:lstStyle/>
          <a:p>
            <a:r>
              <a:rPr lang="es-MX" dirty="0"/>
              <a:t>varianza fenotípica</a:t>
            </a:r>
            <a:endParaRPr lang="es-AR" dirty="0"/>
          </a:p>
        </p:txBody>
      </p:sp>
      <p:sp>
        <p:nvSpPr>
          <p:cNvPr id="5" name="Marcador de contenido 4">
            <a:extLst>
              <a:ext uri="{FF2B5EF4-FFF2-40B4-BE49-F238E27FC236}">
                <a16:creationId xmlns:a16="http://schemas.microsoft.com/office/drawing/2014/main" id="{FECE81E3-6A8D-46FE-975A-1EA789D17FB9}"/>
              </a:ext>
            </a:extLst>
          </p:cNvPr>
          <p:cNvSpPr>
            <a:spLocks noGrp="1"/>
          </p:cNvSpPr>
          <p:nvPr>
            <p:ph idx="1"/>
          </p:nvPr>
        </p:nvSpPr>
        <p:spPr/>
        <p:txBody>
          <a:bodyPr>
            <a:normAutofit fontScale="92500" lnSpcReduction="20000"/>
          </a:bodyPr>
          <a:lstStyle/>
          <a:p>
            <a:r>
              <a:rPr lang="es-MX" dirty="0">
                <a:solidFill>
                  <a:schemeClr val="bg2">
                    <a:lumMod val="25000"/>
                  </a:schemeClr>
                </a:solidFill>
              </a:rPr>
              <a:t>En la ecuación anterior </a:t>
            </a:r>
            <a:r>
              <a:rPr lang="es-MX" dirty="0">
                <a:solidFill>
                  <a:srgbClr val="00B050"/>
                </a:solidFill>
              </a:rPr>
              <a:t>(1)</a:t>
            </a:r>
            <a:r>
              <a:rPr lang="es-MX" dirty="0">
                <a:solidFill>
                  <a:schemeClr val="bg2">
                    <a:lumMod val="25000"/>
                  </a:schemeClr>
                </a:solidFill>
              </a:rPr>
              <a:t> el componente genético </a:t>
            </a:r>
            <a:r>
              <a:rPr lang="es-MX" dirty="0">
                <a:solidFill>
                  <a:schemeClr val="accent4">
                    <a:lumMod val="50000"/>
                  </a:schemeClr>
                </a:solidFill>
              </a:rPr>
              <a:t>V</a:t>
            </a:r>
            <a:r>
              <a:rPr lang="es-MX" baseline="-25000" dirty="0">
                <a:solidFill>
                  <a:schemeClr val="accent4">
                    <a:lumMod val="50000"/>
                  </a:schemeClr>
                </a:solidFill>
              </a:rPr>
              <a:t>G</a:t>
            </a:r>
            <a:r>
              <a:rPr lang="es-MX" dirty="0">
                <a:solidFill>
                  <a:schemeClr val="bg2">
                    <a:lumMod val="25000"/>
                  </a:schemeClr>
                </a:solidFill>
              </a:rPr>
              <a:t> se descompone, a su vez, en la varianza genotípica aditiva (</a:t>
            </a:r>
            <a:r>
              <a:rPr lang="es-MX" dirty="0">
                <a:solidFill>
                  <a:schemeClr val="accent4">
                    <a:lumMod val="75000"/>
                  </a:schemeClr>
                </a:solidFill>
              </a:rPr>
              <a:t>V</a:t>
            </a:r>
            <a:r>
              <a:rPr lang="es-MX" baseline="-25000" dirty="0">
                <a:solidFill>
                  <a:schemeClr val="accent4">
                    <a:lumMod val="75000"/>
                  </a:schemeClr>
                </a:solidFill>
              </a:rPr>
              <a:t>A</a:t>
            </a:r>
            <a:r>
              <a:rPr lang="es-MX" dirty="0">
                <a:solidFill>
                  <a:schemeClr val="bg2">
                    <a:lumMod val="25000"/>
                  </a:schemeClr>
                </a:solidFill>
              </a:rPr>
              <a:t>), la variancia genotípica debida a la dominancia (</a:t>
            </a:r>
            <a:r>
              <a:rPr lang="es-MX" dirty="0">
                <a:solidFill>
                  <a:srgbClr val="C00000"/>
                </a:solidFill>
              </a:rPr>
              <a:t>V</a:t>
            </a:r>
            <a:r>
              <a:rPr lang="es-MX" baseline="-25000" dirty="0">
                <a:solidFill>
                  <a:srgbClr val="C00000"/>
                </a:solidFill>
              </a:rPr>
              <a:t>D</a:t>
            </a:r>
            <a:r>
              <a:rPr lang="es-MX" dirty="0">
                <a:solidFill>
                  <a:schemeClr val="bg2">
                    <a:lumMod val="25000"/>
                  </a:schemeClr>
                </a:solidFill>
              </a:rPr>
              <a:t>) y la varianza genotípica explicada por la interacción epistática (</a:t>
            </a:r>
            <a:r>
              <a:rPr lang="es-MX" dirty="0">
                <a:solidFill>
                  <a:srgbClr val="0070C0"/>
                </a:solidFill>
              </a:rPr>
              <a:t>V</a:t>
            </a:r>
            <a:r>
              <a:rPr lang="es-MX" baseline="-25000" dirty="0">
                <a:solidFill>
                  <a:srgbClr val="0070C0"/>
                </a:solidFill>
              </a:rPr>
              <a:t>I</a:t>
            </a:r>
            <a:r>
              <a:rPr lang="es-MX" dirty="0">
                <a:solidFill>
                  <a:schemeClr val="bg2">
                    <a:lumMod val="25000"/>
                  </a:schemeClr>
                </a:solidFill>
              </a:rPr>
              <a:t>), tal que:</a:t>
            </a:r>
          </a:p>
          <a:p>
            <a:r>
              <a:rPr lang="es-MX" dirty="0">
                <a:solidFill>
                  <a:schemeClr val="bg2">
                    <a:lumMod val="25000"/>
                  </a:schemeClr>
                </a:solidFill>
              </a:rPr>
              <a:t> 							</a:t>
            </a:r>
            <a:r>
              <a:rPr lang="es-MX" sz="2400" dirty="0">
                <a:solidFill>
                  <a:schemeClr val="accent4">
                    <a:lumMod val="50000"/>
                  </a:schemeClr>
                </a:solidFill>
              </a:rPr>
              <a:t>V</a:t>
            </a:r>
            <a:r>
              <a:rPr lang="es-MX" sz="2400" baseline="-25000" dirty="0">
                <a:solidFill>
                  <a:schemeClr val="accent4">
                    <a:lumMod val="50000"/>
                  </a:schemeClr>
                </a:solidFill>
              </a:rPr>
              <a:t>G</a:t>
            </a:r>
            <a:r>
              <a:rPr lang="es-MX" sz="2400" dirty="0">
                <a:solidFill>
                  <a:schemeClr val="bg2">
                    <a:lumMod val="25000"/>
                  </a:schemeClr>
                </a:solidFill>
              </a:rPr>
              <a:t> = </a:t>
            </a:r>
            <a:r>
              <a:rPr lang="es-MX" sz="2400" dirty="0">
                <a:solidFill>
                  <a:schemeClr val="accent4">
                    <a:lumMod val="75000"/>
                  </a:schemeClr>
                </a:solidFill>
              </a:rPr>
              <a:t>V</a:t>
            </a:r>
            <a:r>
              <a:rPr lang="es-MX" sz="2400" baseline="-25000" dirty="0">
                <a:solidFill>
                  <a:schemeClr val="accent4">
                    <a:lumMod val="75000"/>
                  </a:schemeClr>
                </a:solidFill>
              </a:rPr>
              <a:t>A</a:t>
            </a:r>
            <a:r>
              <a:rPr lang="es-MX" sz="2400" baseline="-25000" dirty="0">
                <a:solidFill>
                  <a:schemeClr val="bg2">
                    <a:lumMod val="25000"/>
                  </a:schemeClr>
                </a:solidFill>
              </a:rPr>
              <a:t> </a:t>
            </a:r>
            <a:r>
              <a:rPr lang="es-MX" sz="2400" dirty="0">
                <a:solidFill>
                  <a:schemeClr val="bg2">
                    <a:lumMod val="25000"/>
                  </a:schemeClr>
                </a:solidFill>
              </a:rPr>
              <a:t>+ </a:t>
            </a:r>
            <a:r>
              <a:rPr lang="es-MX" sz="2400" dirty="0">
                <a:solidFill>
                  <a:srgbClr val="C00000"/>
                </a:solidFill>
              </a:rPr>
              <a:t>V</a:t>
            </a:r>
            <a:r>
              <a:rPr lang="es-MX" sz="2400" baseline="-25000" dirty="0">
                <a:solidFill>
                  <a:srgbClr val="C00000"/>
                </a:solidFill>
              </a:rPr>
              <a:t>D</a:t>
            </a:r>
            <a:r>
              <a:rPr lang="es-MX" sz="2400" dirty="0">
                <a:solidFill>
                  <a:schemeClr val="bg2">
                    <a:lumMod val="25000"/>
                  </a:schemeClr>
                </a:solidFill>
              </a:rPr>
              <a:t> + </a:t>
            </a:r>
            <a:r>
              <a:rPr lang="es-MX" sz="2400" dirty="0">
                <a:solidFill>
                  <a:srgbClr val="0070C0"/>
                </a:solidFill>
              </a:rPr>
              <a:t>V</a:t>
            </a:r>
            <a:r>
              <a:rPr lang="es-MX" sz="2400" baseline="-25000" dirty="0">
                <a:solidFill>
                  <a:srgbClr val="0070C0"/>
                </a:solidFill>
              </a:rPr>
              <a:t>I </a:t>
            </a:r>
            <a:r>
              <a:rPr lang="es-MX" baseline="-25000" dirty="0">
                <a:solidFill>
                  <a:srgbClr val="0070C0"/>
                </a:solidFill>
              </a:rPr>
              <a:t>	</a:t>
            </a:r>
            <a:r>
              <a:rPr lang="es-MX" baseline="-25000" dirty="0">
                <a:solidFill>
                  <a:schemeClr val="bg2">
                    <a:lumMod val="25000"/>
                  </a:schemeClr>
                </a:solidFill>
              </a:rPr>
              <a:t>	</a:t>
            </a:r>
            <a:r>
              <a:rPr lang="es-MX" dirty="0">
                <a:solidFill>
                  <a:srgbClr val="00B050"/>
                </a:solidFill>
              </a:rPr>
              <a:t>(2)</a:t>
            </a:r>
          </a:p>
          <a:p>
            <a:endParaRPr lang="es-MX" dirty="0">
              <a:solidFill>
                <a:srgbClr val="00B050"/>
              </a:solidFill>
            </a:endParaRPr>
          </a:p>
          <a:p>
            <a:r>
              <a:rPr lang="es-MX" dirty="0">
                <a:solidFill>
                  <a:schemeClr val="bg2">
                    <a:lumMod val="25000"/>
                  </a:schemeClr>
                </a:solidFill>
              </a:rPr>
              <a:t>La varianza genotípica aditiva se debe al aporte acumulativo de los genes que determinan caracteres cuantitativos (por ej. Genotipo AABBCC determina mayor pigmentación que el genotipo AABBcc. La varianza genotípica debida a la dominancia se relaciona con el enmascaramiento del efecto aditivo de los alelos recesivos cuando se encuentran en estado heterocigoto (ej. Genotipo AaBb aporta normalmente 12 cm a la estatura promedio, en caso de presentar dominancia su aporte va a ser de solo 8 cm , resultando similar al aporte del genotipo aabb. Finalmente, la varianza genotípica debida a la interacción epistática tienen que ver por ej., con la actividad de u n tercer gen/alelo C que puede interferir el efecto aditivo de los genes/alelos A y/o B.</a:t>
            </a:r>
            <a:endParaRPr lang="es-AR" dirty="0">
              <a:solidFill>
                <a:schemeClr val="bg2">
                  <a:lumMod val="25000"/>
                </a:schemeClr>
              </a:solidFill>
            </a:endParaRPr>
          </a:p>
        </p:txBody>
      </p:sp>
    </p:spTree>
    <p:extLst>
      <p:ext uri="{BB962C8B-B14F-4D97-AF65-F5344CB8AC3E}">
        <p14:creationId xmlns:p14="http://schemas.microsoft.com/office/powerpoint/2010/main" val="371708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eredabilidad en sentido estricto">
            <a:extLst>
              <a:ext uri="{FF2B5EF4-FFF2-40B4-BE49-F238E27FC236}">
                <a16:creationId xmlns:a16="http://schemas.microsoft.com/office/drawing/2014/main" id="{659E4FA3-D061-4E6F-ADD7-0FD8C78512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67834" y="1131994"/>
            <a:ext cx="6120514"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22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dentifican un nuevo gen en el tomate que le devuelve el sabor">
            <a:extLst>
              <a:ext uri="{FF2B5EF4-FFF2-40B4-BE49-F238E27FC236}">
                <a16:creationId xmlns:a16="http://schemas.microsoft.com/office/drawing/2014/main" id="{8AD8FDFA-56DF-41EA-BF8D-D6E949690BB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6230" r="7471" b="-1"/>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Sus scrofa domestica - Wikipedia, la enciclopedia libre">
            <a:extLst>
              <a:ext uri="{FF2B5EF4-FFF2-40B4-BE49-F238E27FC236}">
                <a16:creationId xmlns:a16="http://schemas.microsoft.com/office/drawing/2014/main" id="{994652BA-828A-4501-8E07-6BD1F80FBB2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4134" b="-4"/>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Cultivo y Variedades de Maíz - TvAgro por Juan Gonzalo Angel - YouTube">
            <a:extLst>
              <a:ext uri="{FF2B5EF4-FFF2-40B4-BE49-F238E27FC236}">
                <a16:creationId xmlns:a16="http://schemas.microsoft.com/office/drawing/2014/main" id="{1EF01AA3-EF14-4634-A74C-4C8160B818A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6209" r="1449" b="-3"/>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75"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7" name="Straight Connector 76">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2A9997B2-CFA6-42D8-9750-0CA0CC82480E}"/>
              </a:ext>
            </a:extLst>
          </p:cNvPr>
          <p:cNvSpPr>
            <a:spLocks noGrp="1"/>
          </p:cNvSpPr>
          <p:nvPr>
            <p:ph idx="1"/>
          </p:nvPr>
        </p:nvSpPr>
        <p:spPr>
          <a:xfrm>
            <a:off x="3872951" y="538782"/>
            <a:ext cx="5871040" cy="5928265"/>
          </a:xfrm>
        </p:spPr>
        <p:txBody>
          <a:bodyPr>
            <a:normAutofit/>
          </a:bodyPr>
          <a:lstStyle/>
          <a:p>
            <a:pPr>
              <a:lnSpc>
                <a:spcPct val="90000"/>
              </a:lnSpc>
            </a:pPr>
            <a:r>
              <a:rPr lang="es-MX" sz="2000" dirty="0"/>
              <a:t>La varianza ambiental </a:t>
            </a:r>
            <a:r>
              <a:rPr lang="es-MX" sz="2000" dirty="0">
                <a:solidFill>
                  <a:schemeClr val="accent3">
                    <a:lumMod val="50000"/>
                  </a:schemeClr>
                </a:solidFill>
              </a:rPr>
              <a:t>V</a:t>
            </a:r>
            <a:r>
              <a:rPr lang="es-MX" sz="2000" baseline="-25000" dirty="0">
                <a:solidFill>
                  <a:schemeClr val="accent3">
                    <a:lumMod val="50000"/>
                  </a:schemeClr>
                </a:solidFill>
              </a:rPr>
              <a:t>E</a:t>
            </a:r>
            <a:r>
              <a:rPr lang="es-MX" sz="2000" dirty="0">
                <a:solidFill>
                  <a:schemeClr val="accent3">
                    <a:lumMod val="50000"/>
                  </a:schemeClr>
                </a:solidFill>
              </a:rPr>
              <a:t> </a:t>
            </a:r>
            <a:r>
              <a:rPr lang="es-MX" sz="2000" dirty="0"/>
              <a:t>de la ecuación </a:t>
            </a:r>
            <a:r>
              <a:rPr lang="es-MX" sz="2000" dirty="0">
                <a:solidFill>
                  <a:srgbClr val="00B050"/>
                </a:solidFill>
              </a:rPr>
              <a:t>(I)</a:t>
            </a:r>
            <a:r>
              <a:rPr lang="es-MX" sz="2000" dirty="0"/>
              <a:t> agrupa todos los factores no genéticos que influyen en la respuesta de la expresión de los genes de los individuos (suelos, ordeñes, clima, pasturas, etc.). </a:t>
            </a:r>
          </a:p>
          <a:p>
            <a:pPr>
              <a:lnSpc>
                <a:spcPct val="90000"/>
              </a:lnSpc>
            </a:pPr>
            <a:r>
              <a:rPr lang="es-MX" sz="2000" dirty="0"/>
              <a:t>En la ganadería y la agricultura el mayor interés económico lo presenta el incremento en la producción de fenotipos controlados por genes cuantitativos (cantidad de leche, número de granos, número de huevos, intensidad de coloración, etc.), los criadores en sus cruzamientos se preocupan principalmente el componente aditivo de la varianza genética (</a:t>
            </a:r>
            <a:r>
              <a:rPr lang="es-MX" sz="2000" dirty="0">
                <a:solidFill>
                  <a:schemeClr val="accent4">
                    <a:lumMod val="50000"/>
                  </a:schemeClr>
                </a:solidFill>
              </a:rPr>
              <a:t>V</a:t>
            </a:r>
            <a:r>
              <a:rPr lang="es-MX" sz="2000" baseline="-25000" dirty="0">
                <a:solidFill>
                  <a:schemeClr val="accent4">
                    <a:lumMod val="50000"/>
                  </a:schemeClr>
                </a:solidFill>
              </a:rPr>
              <a:t>A</a:t>
            </a:r>
            <a:r>
              <a:rPr lang="es-MX" sz="2000" baseline="-25000" dirty="0"/>
              <a:t> </a:t>
            </a:r>
            <a:r>
              <a:rPr lang="es-MX" sz="2000" dirty="0"/>
              <a:t>) -que vimos en la ecuación </a:t>
            </a:r>
            <a:r>
              <a:rPr lang="es-MX" sz="2000" dirty="0">
                <a:solidFill>
                  <a:srgbClr val="00B050"/>
                </a:solidFill>
              </a:rPr>
              <a:t>(2)</a:t>
            </a:r>
            <a:r>
              <a:rPr lang="es-MX" sz="2000" dirty="0"/>
              <a:t>-. Esta varianza corresponde específicamente a la cuantía de diferencias genotípicas debidas a poligenes.</a:t>
            </a:r>
            <a:endParaRPr lang="es-AR" sz="2000" dirty="0"/>
          </a:p>
        </p:txBody>
      </p:sp>
      <p:pic>
        <p:nvPicPr>
          <p:cNvPr id="2056" name="Picture 8" descr="Qué es el suelo? | Seminis">
            <a:extLst>
              <a:ext uri="{FF2B5EF4-FFF2-40B4-BE49-F238E27FC236}">
                <a16:creationId xmlns:a16="http://schemas.microsoft.com/office/drawing/2014/main" id="{7D8B33A0-9EFE-42A9-BF3B-446087D24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2329" y="5711818"/>
            <a:ext cx="2032482" cy="10162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lima - Wikipedia, la enciclopedia libre">
            <a:extLst>
              <a:ext uri="{FF2B5EF4-FFF2-40B4-BE49-F238E27FC236}">
                <a16:creationId xmlns:a16="http://schemas.microsoft.com/office/drawing/2014/main" id="{4953CF57-57F2-4A99-8E31-7278ECB0C1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409" y="5466522"/>
            <a:ext cx="2637182" cy="131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56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065FCC-C3DB-4838-B266-039595C6B892}"/>
              </a:ext>
            </a:extLst>
          </p:cNvPr>
          <p:cNvSpPr>
            <a:spLocks noGrp="1"/>
          </p:cNvSpPr>
          <p:nvPr>
            <p:ph idx="1"/>
          </p:nvPr>
        </p:nvSpPr>
        <p:spPr>
          <a:xfrm>
            <a:off x="677334" y="397565"/>
            <a:ext cx="8596668" cy="6162261"/>
          </a:xfrm>
        </p:spPr>
        <p:txBody>
          <a:bodyPr>
            <a:normAutofit/>
          </a:bodyPr>
          <a:lstStyle/>
          <a:p>
            <a:r>
              <a:rPr lang="es-MX" dirty="0"/>
              <a:t>La premisa que subyace a las ecuaciones </a:t>
            </a:r>
            <a:r>
              <a:rPr lang="es-MX" dirty="0">
                <a:solidFill>
                  <a:srgbClr val="00B050"/>
                </a:solidFill>
              </a:rPr>
              <a:t>(1)</a:t>
            </a:r>
            <a:r>
              <a:rPr lang="es-MX" dirty="0"/>
              <a:t> y </a:t>
            </a:r>
            <a:r>
              <a:rPr lang="es-MX" dirty="0">
                <a:solidFill>
                  <a:srgbClr val="00B050"/>
                </a:solidFill>
              </a:rPr>
              <a:t>(2)</a:t>
            </a:r>
            <a:r>
              <a:rPr lang="es-MX" dirty="0"/>
              <a:t> es que para conocer el efecto que tienen los componentes genético y ambiental sobre la expresión de un fenotipo, estos deben ser analizados por separado. Una de las consecuencias que tiene no distinguir entre la aplicación de este enfoque analítico en condiciones experimentales y la realidad de los procesos que ocurren en las poblaciones naturales es que se llega a pensar que en la expresión de un fenotipo el componente genético estaría actuando por separado respecto del componente ambiental. Este error conceptual se refleja en la clásica pregunta, ¿genes o ambiente? Como enseña la genética actual, la respuesta es que los fenotipos son el resultado de las interacciones de genes y ambiente que se dan con diferente intensidad durante los distintos estadios del desarrollo. Por ello una ecuación más realista de la varianza fenotípica es la que incluye el componente de covariación génico-ambiental y toma además en cuenta la variación que ocurre en los estados iniciales de la ontogenia (e): </a:t>
            </a:r>
          </a:p>
          <a:p>
            <a:pPr lvl="4"/>
            <a:r>
              <a:rPr lang="es-MX" sz="2000" dirty="0">
                <a:solidFill>
                  <a:srgbClr val="00B050"/>
                </a:solidFill>
              </a:rPr>
              <a:t>V</a:t>
            </a:r>
            <a:r>
              <a:rPr lang="es-MX" sz="2000" baseline="-25000" dirty="0">
                <a:solidFill>
                  <a:srgbClr val="00B050"/>
                </a:solidFill>
              </a:rPr>
              <a:t>F</a:t>
            </a:r>
            <a:r>
              <a:rPr lang="es-MX" sz="2000" dirty="0"/>
              <a:t> = </a:t>
            </a:r>
            <a:r>
              <a:rPr lang="es-MX" sz="2000" dirty="0">
                <a:solidFill>
                  <a:schemeClr val="accent4">
                    <a:lumMod val="50000"/>
                  </a:schemeClr>
                </a:solidFill>
              </a:rPr>
              <a:t>V</a:t>
            </a:r>
            <a:r>
              <a:rPr lang="es-MX" sz="2000" baseline="-25000" dirty="0">
                <a:solidFill>
                  <a:schemeClr val="accent4">
                    <a:lumMod val="50000"/>
                  </a:schemeClr>
                </a:solidFill>
              </a:rPr>
              <a:t>G</a:t>
            </a:r>
            <a:r>
              <a:rPr lang="es-MX" sz="2000" dirty="0"/>
              <a:t> + </a:t>
            </a:r>
            <a:r>
              <a:rPr lang="es-MX" sz="2000" dirty="0">
                <a:solidFill>
                  <a:schemeClr val="accent3">
                    <a:lumMod val="50000"/>
                  </a:schemeClr>
                </a:solidFill>
              </a:rPr>
              <a:t>V</a:t>
            </a:r>
            <a:r>
              <a:rPr lang="es-MX" sz="2000" baseline="-25000" dirty="0">
                <a:solidFill>
                  <a:schemeClr val="accent3">
                    <a:lumMod val="50000"/>
                  </a:schemeClr>
                </a:solidFill>
              </a:rPr>
              <a:t>E</a:t>
            </a:r>
            <a:r>
              <a:rPr lang="es-MX" sz="2000" dirty="0"/>
              <a:t> + 2</a:t>
            </a:r>
            <a:r>
              <a:rPr lang="es-MX" sz="2000" dirty="0">
                <a:solidFill>
                  <a:srgbClr val="7030A0"/>
                </a:solidFill>
              </a:rPr>
              <a:t>CovGE</a:t>
            </a:r>
            <a:r>
              <a:rPr lang="es-MX" sz="2000" dirty="0"/>
              <a:t> + e </a:t>
            </a:r>
            <a:r>
              <a:rPr lang="es-MX" sz="2000" dirty="0">
                <a:solidFill>
                  <a:srgbClr val="00B050"/>
                </a:solidFill>
              </a:rPr>
              <a:t>(3)</a:t>
            </a:r>
            <a:endParaRPr lang="es-AR" sz="2000" dirty="0">
              <a:solidFill>
                <a:srgbClr val="00B050"/>
              </a:solidFill>
            </a:endParaRPr>
          </a:p>
          <a:p>
            <a:pPr lvl="4"/>
            <a:endParaRPr lang="es-AR" dirty="0"/>
          </a:p>
          <a:p>
            <a:pPr lvl="4"/>
            <a:endParaRPr lang="es-MX" dirty="0"/>
          </a:p>
        </p:txBody>
      </p:sp>
    </p:spTree>
    <p:extLst>
      <p:ext uri="{BB962C8B-B14F-4D97-AF65-F5344CB8AC3E}">
        <p14:creationId xmlns:p14="http://schemas.microsoft.com/office/powerpoint/2010/main" val="178454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59"/>
            <a:ext cx="5538555"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2" name="Picture 6" descr="Desarrollo embrionario de un caballo">
            <a:extLst>
              <a:ext uri="{FF2B5EF4-FFF2-40B4-BE49-F238E27FC236}">
                <a16:creationId xmlns:a16="http://schemas.microsoft.com/office/drawing/2014/main" id="{D082AB4D-6D93-41B7-8846-8B9BF1CBFA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5484" y="644229"/>
            <a:ext cx="2163470" cy="256032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480060"/>
            <a:ext cx="5538555"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Un estudio revela que el feto humano podría soñar en fases tempranas de  gestación - Libertad Digital">
            <a:extLst>
              <a:ext uri="{FF2B5EF4-FFF2-40B4-BE49-F238E27FC236}">
                <a16:creationId xmlns:a16="http://schemas.microsoft.com/office/drawing/2014/main" id="{F3D3DBD8-5044-433C-977D-F1232ADB55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65549" y="644229"/>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3527956"/>
            <a:ext cx="5538554"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Lo que pasa cuando le leemos un cuento a un feto humano">
            <a:extLst>
              <a:ext uri="{FF2B5EF4-FFF2-40B4-BE49-F238E27FC236}">
                <a16:creationId xmlns:a16="http://schemas.microsoft.com/office/drawing/2014/main" id="{F3558EA6-F669-4D09-A23C-C3041D26E1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44177" y="3653451"/>
            <a:ext cx="3606084" cy="256032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3527956"/>
            <a:ext cx="5538555"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descr="Desarrollo embrionario de un caballo">
            <a:extLst>
              <a:ext uri="{FF2B5EF4-FFF2-40B4-BE49-F238E27FC236}">
                <a16:creationId xmlns:a16="http://schemas.microsoft.com/office/drawing/2014/main" id="{41C8394F-DB4C-4EB4-933F-7CEC19DD724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73647" y="3672788"/>
            <a:ext cx="3744123"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1533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DEE34A-4AD3-4C0D-972A-8B29E73D522E}"/>
              </a:ext>
            </a:extLst>
          </p:cNvPr>
          <p:cNvSpPr>
            <a:spLocks noGrp="1"/>
          </p:cNvSpPr>
          <p:nvPr>
            <p:ph type="title"/>
          </p:nvPr>
        </p:nvSpPr>
        <p:spPr>
          <a:xfrm>
            <a:off x="344557" y="147983"/>
            <a:ext cx="8596668" cy="1320800"/>
          </a:xfrm>
        </p:spPr>
        <p:txBody>
          <a:bodyPr/>
          <a:lstStyle/>
          <a:p>
            <a:r>
              <a:rPr lang="es-MX" dirty="0"/>
              <a:t>Heredabilidad</a:t>
            </a:r>
            <a:endParaRPr lang="es-AR" dirty="0"/>
          </a:p>
        </p:txBody>
      </p:sp>
      <p:sp>
        <p:nvSpPr>
          <p:cNvPr id="3" name="Marcador de contenido 2">
            <a:extLst>
              <a:ext uri="{FF2B5EF4-FFF2-40B4-BE49-F238E27FC236}">
                <a16:creationId xmlns:a16="http://schemas.microsoft.com/office/drawing/2014/main" id="{8650DD11-A352-406E-A33A-9067A730BD84}"/>
              </a:ext>
            </a:extLst>
          </p:cNvPr>
          <p:cNvSpPr>
            <a:spLocks noGrp="1"/>
          </p:cNvSpPr>
          <p:nvPr>
            <p:ph idx="1"/>
          </p:nvPr>
        </p:nvSpPr>
        <p:spPr>
          <a:xfrm>
            <a:off x="344557" y="808383"/>
            <a:ext cx="10840278" cy="5738191"/>
          </a:xfrm>
        </p:spPr>
        <p:txBody>
          <a:bodyPr>
            <a:normAutofit/>
          </a:bodyPr>
          <a:lstStyle/>
          <a:p>
            <a:r>
              <a:rPr lang="es-MX" dirty="0"/>
              <a:t>Corresponde a la proporción de varianza fenotípica de un carácter dado que se explica por la varianza genotípica, es decir, por la magnitud o cuantía de las diferencias entre los genotipos. Es un error común confundir este concepto con la noción más general de herencia genética, que se refiere simplemente al hecho de que hay caracteres que se transmiten de padres a hijos a través de los gametos, en contraposición a los caracteres que se adquieren en la misma generación por factores ambientales que claramente no se están transmitiendo por vía genética, como por ejemplo, el idioma o el tipo de vestimenta. Este error tiene como consecuencia suponer que la heredabilidad corresponde al porcentaje o medida en que un fenotipo en particular está determinado genéticamente (por ej., un carácter con heredabilidad de 0,8 sería erróneamente interpretado como “más genético” que uno con valor de heredabilidad de 0,3).</a:t>
            </a:r>
          </a:p>
          <a:p>
            <a:r>
              <a:rPr lang="es-MX" dirty="0"/>
              <a:t>Cuando se tiene conocimiento de la varianza genotípica total (recordar que </a:t>
            </a:r>
            <a:r>
              <a:rPr lang="es-MX" dirty="0">
                <a:solidFill>
                  <a:schemeClr val="accent4">
                    <a:lumMod val="50000"/>
                  </a:schemeClr>
                </a:solidFill>
              </a:rPr>
              <a:t>V</a:t>
            </a:r>
            <a:r>
              <a:rPr lang="es-MX" baseline="-25000" dirty="0">
                <a:solidFill>
                  <a:schemeClr val="accent4">
                    <a:lumMod val="50000"/>
                  </a:schemeClr>
                </a:solidFill>
              </a:rPr>
              <a:t>G</a:t>
            </a:r>
            <a:r>
              <a:rPr lang="es-MX" dirty="0">
                <a:solidFill>
                  <a:schemeClr val="bg2">
                    <a:lumMod val="25000"/>
                  </a:schemeClr>
                </a:solidFill>
              </a:rPr>
              <a:t> = </a:t>
            </a:r>
            <a:r>
              <a:rPr lang="es-MX" dirty="0">
                <a:solidFill>
                  <a:schemeClr val="accent4">
                    <a:lumMod val="75000"/>
                  </a:schemeClr>
                </a:solidFill>
              </a:rPr>
              <a:t>V</a:t>
            </a:r>
            <a:r>
              <a:rPr lang="es-MX" baseline="-25000" dirty="0">
                <a:solidFill>
                  <a:schemeClr val="accent4">
                    <a:lumMod val="75000"/>
                  </a:schemeClr>
                </a:solidFill>
              </a:rPr>
              <a:t>A</a:t>
            </a:r>
            <a:r>
              <a:rPr lang="es-MX" baseline="-25000" dirty="0">
                <a:solidFill>
                  <a:schemeClr val="bg2">
                    <a:lumMod val="25000"/>
                  </a:schemeClr>
                </a:solidFill>
              </a:rPr>
              <a:t> </a:t>
            </a:r>
            <a:r>
              <a:rPr lang="es-MX" dirty="0">
                <a:solidFill>
                  <a:schemeClr val="bg2">
                    <a:lumMod val="25000"/>
                  </a:schemeClr>
                </a:solidFill>
              </a:rPr>
              <a:t>+ </a:t>
            </a:r>
            <a:r>
              <a:rPr lang="es-MX" dirty="0">
                <a:solidFill>
                  <a:srgbClr val="C00000"/>
                </a:solidFill>
              </a:rPr>
              <a:t>V</a:t>
            </a:r>
            <a:r>
              <a:rPr lang="es-MX" baseline="-25000" dirty="0">
                <a:solidFill>
                  <a:srgbClr val="C00000"/>
                </a:solidFill>
              </a:rPr>
              <a:t>D</a:t>
            </a:r>
            <a:r>
              <a:rPr lang="es-MX" dirty="0">
                <a:solidFill>
                  <a:schemeClr val="bg2">
                    <a:lumMod val="25000"/>
                  </a:schemeClr>
                </a:solidFill>
              </a:rPr>
              <a:t> + </a:t>
            </a:r>
            <a:r>
              <a:rPr lang="es-MX" dirty="0">
                <a:solidFill>
                  <a:srgbClr val="0070C0"/>
                </a:solidFill>
              </a:rPr>
              <a:t>V</a:t>
            </a:r>
            <a:r>
              <a:rPr lang="es-MX" baseline="-25000" dirty="0">
                <a:solidFill>
                  <a:srgbClr val="0070C0"/>
                </a:solidFill>
              </a:rPr>
              <a:t>I </a:t>
            </a:r>
            <a:r>
              <a:rPr lang="es-MX" dirty="0">
                <a:solidFill>
                  <a:schemeClr val="tx2">
                    <a:lumMod val="75000"/>
                  </a:schemeClr>
                </a:solidFill>
              </a:rPr>
              <a:t>), la heredabilidad se define por la ecuación:</a:t>
            </a:r>
          </a:p>
          <a:p>
            <a:pPr lvl="8"/>
            <a:r>
              <a:rPr lang="es-MX" sz="2000" dirty="0">
                <a:solidFill>
                  <a:schemeClr val="accent4"/>
                </a:solidFill>
              </a:rPr>
              <a:t>H</a:t>
            </a:r>
            <a:r>
              <a:rPr lang="es-MX" sz="2000" baseline="30000" dirty="0">
                <a:solidFill>
                  <a:schemeClr val="accent4"/>
                </a:solidFill>
              </a:rPr>
              <a:t>2</a:t>
            </a:r>
            <a:r>
              <a:rPr lang="es-MX" sz="2000" dirty="0">
                <a:solidFill>
                  <a:schemeClr val="accent4"/>
                </a:solidFill>
              </a:rPr>
              <a:t> </a:t>
            </a:r>
            <a:r>
              <a:rPr lang="es-MX" sz="2000" dirty="0">
                <a:solidFill>
                  <a:schemeClr val="tx2">
                    <a:lumMod val="75000"/>
                  </a:schemeClr>
                </a:solidFill>
              </a:rPr>
              <a:t>= </a:t>
            </a:r>
            <a:r>
              <a:rPr lang="es-MX" sz="2000" dirty="0">
                <a:solidFill>
                  <a:schemeClr val="accent4">
                    <a:lumMod val="50000"/>
                  </a:schemeClr>
                </a:solidFill>
              </a:rPr>
              <a:t>V</a:t>
            </a:r>
            <a:r>
              <a:rPr lang="es-MX" sz="2000" baseline="-25000" dirty="0">
                <a:solidFill>
                  <a:schemeClr val="accent4">
                    <a:lumMod val="50000"/>
                  </a:schemeClr>
                </a:solidFill>
              </a:rPr>
              <a:t>G</a:t>
            </a:r>
            <a:r>
              <a:rPr lang="es-MX" sz="2000" dirty="0">
                <a:solidFill>
                  <a:schemeClr val="tx2">
                    <a:lumMod val="75000"/>
                  </a:schemeClr>
                </a:solidFill>
              </a:rPr>
              <a:t>/</a:t>
            </a:r>
            <a:r>
              <a:rPr lang="es-MX" sz="2000" dirty="0">
                <a:solidFill>
                  <a:srgbClr val="00B050"/>
                </a:solidFill>
              </a:rPr>
              <a:t>V</a:t>
            </a:r>
            <a:r>
              <a:rPr lang="es-MX" sz="2000" baseline="-25000" dirty="0">
                <a:solidFill>
                  <a:srgbClr val="00B050"/>
                </a:solidFill>
              </a:rPr>
              <a:t>F </a:t>
            </a:r>
            <a:r>
              <a:rPr lang="es-MX" sz="2000" baseline="-25000" dirty="0">
                <a:solidFill>
                  <a:schemeClr val="tx2">
                    <a:lumMod val="75000"/>
                  </a:schemeClr>
                </a:solidFill>
              </a:rPr>
              <a:t> </a:t>
            </a:r>
            <a:r>
              <a:rPr lang="es-MX" sz="2000" dirty="0">
                <a:solidFill>
                  <a:schemeClr val="tx2">
                    <a:lumMod val="75000"/>
                  </a:schemeClr>
                </a:solidFill>
              </a:rPr>
              <a:t>  </a:t>
            </a:r>
            <a:r>
              <a:rPr lang="es-MX" sz="2000" dirty="0">
                <a:solidFill>
                  <a:srgbClr val="00B050"/>
                </a:solidFill>
              </a:rPr>
              <a:t>(4)    </a:t>
            </a:r>
            <a:r>
              <a:rPr lang="es-MX" i="1" dirty="0">
                <a:solidFill>
                  <a:schemeClr val="bg2">
                    <a:lumMod val="25000"/>
                  </a:schemeClr>
                </a:solidFill>
              </a:rPr>
              <a:t>(heredabilidad en sentido amplio)</a:t>
            </a:r>
          </a:p>
          <a:p>
            <a:pPr marL="3657600" lvl="8" indent="0">
              <a:buNone/>
            </a:pPr>
            <a:endParaRPr lang="es-MX" i="1" dirty="0">
              <a:solidFill>
                <a:schemeClr val="bg2">
                  <a:lumMod val="25000"/>
                </a:schemeClr>
              </a:solidFill>
            </a:endParaRPr>
          </a:p>
          <a:p>
            <a:r>
              <a:rPr lang="es-AR" sz="1500" dirty="0">
                <a:solidFill>
                  <a:schemeClr val="tx2">
                    <a:lumMod val="75000"/>
                  </a:schemeClr>
                </a:solidFill>
              </a:rPr>
              <a:t>Considerando las dificultades que presenta la estimación de los componentes de la varianza genotípica debida a la dominancia (VD) y la varianza genotípica explicada por la interacción epistática (VI), en la práctica la mayor parte de los valores de heredabilidad se estima a partir del valor de la varianza genética aditiva, y se define como: </a:t>
            </a:r>
          </a:p>
          <a:p>
            <a:pPr marL="3657600" lvl="8" indent="0">
              <a:buNone/>
            </a:pPr>
            <a:r>
              <a:rPr lang="es-AR" sz="1600" dirty="0">
                <a:solidFill>
                  <a:schemeClr val="accent4"/>
                </a:solidFill>
              </a:rPr>
              <a:t>	</a:t>
            </a:r>
            <a:r>
              <a:rPr lang="es-AR" sz="1800" dirty="0">
                <a:solidFill>
                  <a:schemeClr val="accent4"/>
                </a:solidFill>
              </a:rPr>
              <a:t>h</a:t>
            </a:r>
            <a:r>
              <a:rPr lang="es-AR" sz="1800" baseline="30000" dirty="0">
                <a:solidFill>
                  <a:schemeClr val="accent4"/>
                </a:solidFill>
              </a:rPr>
              <a:t>2</a:t>
            </a:r>
            <a:r>
              <a:rPr lang="es-AR" sz="1800" dirty="0">
                <a:solidFill>
                  <a:schemeClr val="tx2">
                    <a:lumMod val="75000"/>
                  </a:schemeClr>
                </a:solidFill>
              </a:rPr>
              <a:t> = </a:t>
            </a:r>
            <a:r>
              <a:rPr lang="es-AR" sz="1800" dirty="0">
                <a:solidFill>
                  <a:schemeClr val="accent4">
                    <a:lumMod val="75000"/>
                  </a:schemeClr>
                </a:solidFill>
              </a:rPr>
              <a:t>V</a:t>
            </a:r>
            <a:r>
              <a:rPr lang="es-AR" sz="1800" baseline="-25000" dirty="0">
                <a:solidFill>
                  <a:schemeClr val="accent4">
                    <a:lumMod val="75000"/>
                  </a:schemeClr>
                </a:solidFill>
              </a:rPr>
              <a:t>A</a:t>
            </a:r>
            <a:r>
              <a:rPr lang="es-AR" sz="1800" dirty="0">
                <a:solidFill>
                  <a:schemeClr val="tx2">
                    <a:lumMod val="75000"/>
                  </a:schemeClr>
                </a:solidFill>
              </a:rPr>
              <a:t>/</a:t>
            </a:r>
            <a:r>
              <a:rPr lang="es-AR" sz="1800" dirty="0">
                <a:solidFill>
                  <a:srgbClr val="00B050"/>
                </a:solidFill>
              </a:rPr>
              <a:t>V</a:t>
            </a:r>
            <a:r>
              <a:rPr lang="es-AR" sz="1800" baseline="-25000" dirty="0">
                <a:solidFill>
                  <a:srgbClr val="00B050"/>
                </a:solidFill>
              </a:rPr>
              <a:t>F   </a:t>
            </a:r>
            <a:r>
              <a:rPr lang="es-AR" sz="1800" dirty="0">
                <a:solidFill>
                  <a:srgbClr val="00B050"/>
                </a:solidFill>
              </a:rPr>
              <a:t>    (5)     </a:t>
            </a:r>
            <a:r>
              <a:rPr lang="es-MX" i="1" dirty="0">
                <a:solidFill>
                  <a:schemeClr val="bg2">
                    <a:lumMod val="25000"/>
                  </a:schemeClr>
                </a:solidFill>
              </a:rPr>
              <a:t>(heredabilidad en sentido estricto)</a:t>
            </a:r>
          </a:p>
          <a:p>
            <a:pPr marL="3657600" lvl="8" indent="0">
              <a:buNone/>
            </a:pPr>
            <a:endParaRPr lang="es-AR" sz="1800" dirty="0">
              <a:solidFill>
                <a:srgbClr val="00B050"/>
              </a:solidFill>
            </a:endParaRPr>
          </a:p>
          <a:p>
            <a:pPr marL="3657600" lvl="8" indent="0">
              <a:buNone/>
            </a:pPr>
            <a:endParaRPr lang="es-AR" dirty="0">
              <a:solidFill>
                <a:schemeClr val="tx2">
                  <a:lumMod val="75000"/>
                </a:schemeClr>
              </a:solidFill>
            </a:endParaRPr>
          </a:p>
          <a:p>
            <a:pPr marL="3657600" lvl="8" indent="0">
              <a:buNone/>
            </a:pPr>
            <a:endParaRPr lang="es-AR" dirty="0">
              <a:solidFill>
                <a:schemeClr val="tx2">
                  <a:lumMod val="75000"/>
                </a:schemeClr>
              </a:solidFill>
            </a:endParaRPr>
          </a:p>
        </p:txBody>
      </p:sp>
    </p:spTree>
    <p:extLst>
      <p:ext uri="{BB962C8B-B14F-4D97-AF65-F5344CB8AC3E}">
        <p14:creationId xmlns:p14="http://schemas.microsoft.com/office/powerpoint/2010/main" val="235340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Los apuntes en clase y el repaso: beneficios (página 2) - Monografias.com">
            <a:extLst>
              <a:ext uri="{FF2B5EF4-FFF2-40B4-BE49-F238E27FC236}">
                <a16:creationId xmlns:a16="http://schemas.microsoft.com/office/drawing/2014/main" id="{2C429ED5-09D7-4556-8A77-B865F1F217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320" y="4261720"/>
            <a:ext cx="2912446" cy="2045994"/>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La técnica Feynman para aprender más rápido - La Mente es Maravillosa">
            <a:extLst>
              <a:ext uri="{FF2B5EF4-FFF2-40B4-BE49-F238E27FC236}">
                <a16:creationId xmlns:a16="http://schemas.microsoft.com/office/drawing/2014/main" id="{F2BC814C-DF2E-4F5C-BD91-A99B92961B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95873" y="657348"/>
            <a:ext cx="3854945" cy="2447890"/>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Los apuntes en clase y el repaso: beneficios (página 2) - Monografias.com">
            <a:extLst>
              <a:ext uri="{FF2B5EF4-FFF2-40B4-BE49-F238E27FC236}">
                <a16:creationId xmlns:a16="http://schemas.microsoft.com/office/drawing/2014/main" id="{AAAE8D98-E510-46E4-81EF-274C0FF4BE1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5873" y="3784158"/>
            <a:ext cx="3854945" cy="2399703"/>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a:extLst>
              <a:ext uri="{FF2B5EF4-FFF2-40B4-BE49-F238E27FC236}">
                <a16:creationId xmlns:a16="http://schemas.microsoft.com/office/drawing/2014/main" id="{C9696042-6CBF-4FF1-8A77-11F9DE36F444}"/>
              </a:ext>
            </a:extLst>
          </p:cNvPr>
          <p:cNvSpPr txBox="1">
            <a:spLocks noGrp="1"/>
          </p:cNvSpPr>
          <p:nvPr>
            <p:ph idx="4294967295"/>
          </p:nvPr>
        </p:nvSpPr>
        <p:spPr>
          <a:xfrm>
            <a:off x="397500" y="657348"/>
            <a:ext cx="6593816" cy="3306596"/>
          </a:xfrm>
          <a:prstGeom prst="rect">
            <a:avLst/>
          </a:prstGeom>
          <a:noFill/>
        </p:spPr>
        <p:txBody>
          <a:bodyPr wrap="square" rtlCol="0">
            <a:spAutoFit/>
          </a:bodyPr>
          <a:lstStyle/>
          <a:p>
            <a:r>
              <a:rPr lang="es-AR" dirty="0"/>
              <a:t>UNA RECOMENDACIÓN: cuando estudien o investiguen guarden la costumbre de confeccionar un glosario o breve diccionario con todos los términos o conceptos que descubran más allá de que los den por sabidos. Además, ayuda mucho seguir la etimología de cada palabra, no solo nos beneficia el entendimiento sino también permite su reconstrucción histórica.</a:t>
            </a:r>
          </a:p>
          <a:p>
            <a:r>
              <a:rPr lang="es-AR" dirty="0"/>
              <a:t>OTRA RECOMENDACIÓN: hacer mapas conceptuales, cuadros sinópticos y esquemas nos facilita la comprensión y nos brinda un mejor acceso a la complejidad del fenómeno o tema que estudiamos.</a:t>
            </a:r>
          </a:p>
        </p:txBody>
      </p:sp>
    </p:spTree>
    <p:extLst>
      <p:ext uri="{BB962C8B-B14F-4D97-AF65-F5344CB8AC3E}">
        <p14:creationId xmlns:p14="http://schemas.microsoft.com/office/powerpoint/2010/main" val="159040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8A1ED9-C530-4C3D-917E-30D370379751}"/>
              </a:ext>
            </a:extLst>
          </p:cNvPr>
          <p:cNvSpPr>
            <a:spLocks noGrp="1"/>
          </p:cNvSpPr>
          <p:nvPr>
            <p:ph type="title"/>
          </p:nvPr>
        </p:nvSpPr>
        <p:spPr/>
        <p:txBody>
          <a:bodyPr/>
          <a:lstStyle/>
          <a:p>
            <a:r>
              <a:rPr lang="es-MX" dirty="0"/>
              <a:t>Compromiso ético</a:t>
            </a:r>
            <a:endParaRPr lang="es-AR" dirty="0"/>
          </a:p>
        </p:txBody>
      </p:sp>
      <p:sp>
        <p:nvSpPr>
          <p:cNvPr id="3" name="Marcador de contenido 2">
            <a:extLst>
              <a:ext uri="{FF2B5EF4-FFF2-40B4-BE49-F238E27FC236}">
                <a16:creationId xmlns:a16="http://schemas.microsoft.com/office/drawing/2014/main" id="{1F86790D-555E-4D5B-9F31-B247F6F118B2}"/>
              </a:ext>
            </a:extLst>
          </p:cNvPr>
          <p:cNvSpPr>
            <a:spLocks noGrp="1"/>
          </p:cNvSpPr>
          <p:nvPr>
            <p:ph idx="1"/>
          </p:nvPr>
        </p:nvSpPr>
        <p:spPr/>
        <p:txBody>
          <a:bodyPr/>
          <a:lstStyle/>
          <a:p>
            <a:r>
              <a:rPr lang="es-MX" dirty="0"/>
              <a:t>Es muy importante destacar que tanto </a:t>
            </a:r>
            <a:r>
              <a:rPr lang="es-MX" dirty="0">
                <a:solidFill>
                  <a:schemeClr val="accent4"/>
                </a:solidFill>
              </a:rPr>
              <a:t>H</a:t>
            </a:r>
            <a:r>
              <a:rPr lang="es-MX" baseline="30000" dirty="0">
                <a:solidFill>
                  <a:schemeClr val="accent4"/>
                </a:solidFill>
              </a:rPr>
              <a:t>2</a:t>
            </a:r>
            <a:r>
              <a:rPr lang="es-MX" dirty="0"/>
              <a:t> como </a:t>
            </a:r>
            <a:r>
              <a:rPr lang="es-MX" dirty="0">
                <a:solidFill>
                  <a:schemeClr val="accent4"/>
                </a:solidFill>
              </a:rPr>
              <a:t>h</a:t>
            </a:r>
            <a:r>
              <a:rPr lang="es-MX" baseline="30000" dirty="0">
                <a:solidFill>
                  <a:schemeClr val="accent4"/>
                </a:solidFill>
              </a:rPr>
              <a:t>2</a:t>
            </a:r>
            <a:r>
              <a:rPr lang="es-MX" dirty="0"/>
              <a:t> se pueden estimar correctamente solo cuando se tiene control de la parte de la varianza fenotípica que se debe a la variación ambiental. Cuando los caracteres de interés se pueden analizar en condiciones ambientales controladas experimentalmente, dicha estimación es relativamente fácil de obtener (ejemplos: número de huevos que produce una raza de gallinas, o el número de semillas que se obtiene de una cepa de trigo). Sin embargo, cuando lo que se busca estimar es la heredabilidad de caracteres en poblaciones naturales o en humanos, dicha estimación es mucho más difícil. En el caso del ser humano, además de las dificultades que conlleva el control ambiental, hay una evidente indiscutible razón ética que impide categóricamente la manipulación  experimental y el control de los cruzamientos.</a:t>
            </a:r>
            <a:endParaRPr lang="es-AR" dirty="0"/>
          </a:p>
        </p:txBody>
      </p:sp>
    </p:spTree>
    <p:extLst>
      <p:ext uri="{BB962C8B-B14F-4D97-AF65-F5344CB8AC3E}">
        <p14:creationId xmlns:p14="http://schemas.microsoft.com/office/powerpoint/2010/main" val="1352553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melos y mellizos, diferencias">
            <a:extLst>
              <a:ext uri="{FF2B5EF4-FFF2-40B4-BE49-F238E27FC236}">
                <a16:creationId xmlns:a16="http://schemas.microsoft.com/office/drawing/2014/main" id="{F60A3E35-EEDC-49CA-9191-1CD0F163F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93" y="270296"/>
            <a:ext cx="6559053" cy="388077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a herencia de los anabaptistas | Llamada">
            <a:extLst>
              <a:ext uri="{FF2B5EF4-FFF2-40B4-BE49-F238E27FC236}">
                <a16:creationId xmlns:a16="http://schemas.microsoft.com/office/drawing/2014/main" id="{625DE4D8-A08A-4A45-B90D-836700045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315" y="4253941"/>
            <a:ext cx="3418001" cy="24887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s últimas horas del monstruo nazi | Internacional | EL PAÍS">
            <a:extLst>
              <a:ext uri="{FF2B5EF4-FFF2-40B4-BE49-F238E27FC236}">
                <a16:creationId xmlns:a16="http://schemas.microsoft.com/office/drawing/2014/main" id="{FA1DD9B6-0B71-4161-A163-31FFFDAD01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695" y="4548920"/>
            <a:ext cx="3556230" cy="189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3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A8233-3E9D-4C23-BBC2-732969B2360D}"/>
              </a:ext>
            </a:extLst>
          </p:cNvPr>
          <p:cNvSpPr>
            <a:spLocks noGrp="1"/>
          </p:cNvSpPr>
          <p:nvPr>
            <p:ph type="title"/>
          </p:nvPr>
        </p:nvSpPr>
        <p:spPr/>
        <p:txBody>
          <a:bodyPr/>
          <a:lstStyle/>
          <a:p>
            <a:r>
              <a:rPr lang="es-MX" dirty="0"/>
              <a:t>Estadística y genética cuantitativa</a:t>
            </a:r>
            <a:endParaRPr lang="es-AR" dirty="0"/>
          </a:p>
        </p:txBody>
      </p:sp>
      <p:sp>
        <p:nvSpPr>
          <p:cNvPr id="3" name="Marcador de contenido 2">
            <a:extLst>
              <a:ext uri="{FF2B5EF4-FFF2-40B4-BE49-F238E27FC236}">
                <a16:creationId xmlns:a16="http://schemas.microsoft.com/office/drawing/2014/main" id="{8E098FBE-51D8-4D53-BF07-9644E7EFBE3B}"/>
              </a:ext>
            </a:extLst>
          </p:cNvPr>
          <p:cNvSpPr>
            <a:spLocks noGrp="1"/>
          </p:cNvSpPr>
          <p:nvPr>
            <p:ph idx="1"/>
          </p:nvPr>
        </p:nvSpPr>
        <p:spPr/>
        <p:txBody>
          <a:bodyPr/>
          <a:lstStyle/>
          <a:p>
            <a:r>
              <a:rPr lang="es-MX" dirty="0"/>
              <a:t>Los caracteres cuantitativos se caracterizan por su tendencia a seguir una distribución similar  la normal. Por este motivo es importante manejar algunas herramientas básicas de la estadística que permitan describir y comparar los resultados de la segregación y transmisión de estos caracteres en las poblaciones. Las más comunes son las medidas de tendencia central (la moda, la media), medidas de dispersión (la varianza) y medidas de relación (valor de correlación).</a:t>
            </a:r>
          </a:p>
          <a:p>
            <a:endParaRPr lang="es-AR" dirty="0"/>
          </a:p>
        </p:txBody>
      </p:sp>
    </p:spTree>
    <p:extLst>
      <p:ext uri="{BB962C8B-B14F-4D97-AF65-F5344CB8AC3E}">
        <p14:creationId xmlns:p14="http://schemas.microsoft.com/office/powerpoint/2010/main" val="945426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http://www.fenotipo.com/media/fenotipo_coquinas.jpg">
            <a:extLst>
              <a:ext uri="{FF2B5EF4-FFF2-40B4-BE49-F238E27FC236}">
                <a16:creationId xmlns:a16="http://schemas.microsoft.com/office/drawing/2014/main" id="{6A4C3073-2808-4E09-B0F8-3AE0B897BB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08" r="-2" b="1023"/>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id="{DB027857-0E8C-47E9-9FCB-3CB2857B0BEA}"/>
              </a:ext>
            </a:extLst>
          </p:cNvPr>
          <p:cNvSpPr>
            <a:spLocks noGrp="1"/>
          </p:cNvSpPr>
          <p:nvPr>
            <p:ph type="title"/>
          </p:nvPr>
        </p:nvSpPr>
        <p:spPr>
          <a:xfrm>
            <a:off x="677333" y="609600"/>
            <a:ext cx="3851123" cy="1320800"/>
          </a:xfrm>
        </p:spPr>
        <p:txBody>
          <a:bodyPr>
            <a:normAutofit/>
          </a:bodyPr>
          <a:lstStyle/>
          <a:p>
            <a:r>
              <a:rPr lang="es-MX" dirty="0"/>
              <a:t>Plasticidad fenotípica</a:t>
            </a:r>
            <a:endParaRPr lang="es-AR" dirty="0"/>
          </a:p>
        </p:txBody>
      </p:sp>
      <p:sp>
        <p:nvSpPr>
          <p:cNvPr id="3" name="Marcador de contenido 2">
            <a:extLst>
              <a:ext uri="{FF2B5EF4-FFF2-40B4-BE49-F238E27FC236}">
                <a16:creationId xmlns:a16="http://schemas.microsoft.com/office/drawing/2014/main" id="{83B7C8FA-E992-437B-95E0-FF7D1C4FF4A9}"/>
              </a:ext>
            </a:extLst>
          </p:cNvPr>
          <p:cNvSpPr>
            <a:spLocks noGrp="1"/>
          </p:cNvSpPr>
          <p:nvPr>
            <p:ph idx="1"/>
          </p:nvPr>
        </p:nvSpPr>
        <p:spPr>
          <a:xfrm>
            <a:off x="677334" y="2160589"/>
            <a:ext cx="3851122" cy="3880773"/>
          </a:xfrm>
        </p:spPr>
        <p:txBody>
          <a:bodyPr>
            <a:normAutofit/>
          </a:bodyPr>
          <a:lstStyle/>
          <a:p>
            <a:pPr>
              <a:lnSpc>
                <a:spcPct val="90000"/>
              </a:lnSpc>
            </a:pPr>
            <a:r>
              <a:rPr lang="en-US" altLang="es-AR" dirty="0"/>
              <a:t>Cuando un fenotipo es influenciado por el </a:t>
            </a:r>
            <a:r>
              <a:rPr lang="es-ES" altLang="es-AR" dirty="0"/>
              <a:t>ambiente</a:t>
            </a:r>
            <a:r>
              <a:rPr lang="en-US" altLang="es-AR" dirty="0"/>
              <a:t> se dice que es plástico.</a:t>
            </a:r>
            <a:endParaRPr lang="en-US" altLang="es-AR"/>
          </a:p>
          <a:p>
            <a:pPr>
              <a:lnSpc>
                <a:spcPct val="90000"/>
              </a:lnSpc>
            </a:pPr>
            <a:r>
              <a:rPr lang="en-US" altLang="es-AR" dirty="0"/>
              <a:t>Cuando los fenotipos son plásticos, los  individuos con genotipos idénticos pueden tener diferentes fenotipos, siempre que vivan en diferentes ambientes.</a:t>
            </a:r>
            <a:endParaRPr lang="en-US" altLang="es-AR"/>
          </a:p>
          <a:p>
            <a:pPr>
              <a:lnSpc>
                <a:spcPct val="90000"/>
              </a:lnSpc>
            </a:pPr>
            <a:r>
              <a:rPr lang="en-US" dirty="0"/>
              <a:t>Norma de </a:t>
            </a:r>
            <a:r>
              <a:rPr lang="es-AR" dirty="0"/>
              <a:t>reacción</a:t>
            </a:r>
            <a:r>
              <a:rPr lang="en-US" dirty="0"/>
              <a:t>: </a:t>
            </a:r>
            <a:r>
              <a:rPr lang="en-US" dirty="0" err="1"/>
              <a:t>corresponde</a:t>
            </a:r>
            <a:r>
              <a:rPr lang="en-US" dirty="0"/>
              <a:t> al </a:t>
            </a:r>
            <a:r>
              <a:rPr lang="en-US" dirty="0" err="1"/>
              <a:t>rango</a:t>
            </a:r>
            <a:r>
              <a:rPr lang="en-US" dirty="0"/>
              <a:t> de fenotipos que  </a:t>
            </a:r>
            <a:r>
              <a:rPr lang="en-US" dirty="0" err="1"/>
              <a:t>expresa</a:t>
            </a:r>
            <a:r>
              <a:rPr lang="en-US" dirty="0"/>
              <a:t> un </a:t>
            </a:r>
            <a:r>
              <a:rPr lang="en-US" dirty="0" err="1"/>
              <a:t>determinado</a:t>
            </a:r>
            <a:r>
              <a:rPr lang="en-US" dirty="0"/>
              <a:t> </a:t>
            </a:r>
            <a:r>
              <a:rPr lang="en-US" dirty="0" err="1"/>
              <a:t>genotipo</a:t>
            </a:r>
            <a:r>
              <a:rPr lang="en-US" dirty="0"/>
              <a:t> al ser </a:t>
            </a:r>
            <a:r>
              <a:rPr lang="en-US" dirty="0" err="1"/>
              <a:t>expuesto</a:t>
            </a:r>
            <a:r>
              <a:rPr lang="en-US" dirty="0"/>
              <a:t> a </a:t>
            </a:r>
            <a:r>
              <a:rPr lang="en-US" dirty="0" err="1"/>
              <a:t>distintos</a:t>
            </a:r>
            <a:r>
              <a:rPr lang="en-US" dirty="0"/>
              <a:t> ambientes.</a:t>
            </a:r>
            <a:endParaRPr lang="es-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94126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2">
            <a:extLst>
              <a:ext uri="{FF2B5EF4-FFF2-40B4-BE49-F238E27FC236}">
                <a16:creationId xmlns:a16="http://schemas.microsoft.com/office/drawing/2014/main" id="{0CF5FF23-0EA6-462C-966C-CBE9C05949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031" t="10986" r="4492" b="15039"/>
          <a:stretch>
            <a:fillRect/>
          </a:stretch>
        </p:blipFill>
        <p:spPr bwMode="auto">
          <a:xfrm>
            <a:off x="1232672" y="1066377"/>
            <a:ext cx="6884400" cy="46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86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395BA2D7-41D5-4ABA-A426-187A4103E7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859" t="13574" r="5078" b="6592"/>
          <a:stretch>
            <a:fillRect/>
          </a:stretch>
        </p:blipFill>
        <p:spPr bwMode="auto">
          <a:xfrm>
            <a:off x="1427436" y="1131994"/>
            <a:ext cx="6401309" cy="45903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309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7FB1771-4CD8-4E68-B613-B50906FE93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617" t="14648" r="6250" b="18701"/>
          <a:stretch>
            <a:fillRect/>
          </a:stretch>
        </p:blipFill>
        <p:spPr bwMode="auto">
          <a:xfrm>
            <a:off x="1126310" y="1259403"/>
            <a:ext cx="7003562" cy="4335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975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2">
            <a:extLst>
              <a:ext uri="{FF2B5EF4-FFF2-40B4-BE49-F238E27FC236}">
                <a16:creationId xmlns:a16="http://schemas.microsoft.com/office/drawing/2014/main" id="{AA1536A2-8416-4D26-90E5-D7E7976A90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789" t="11719" r="6836" b="5518"/>
          <a:stretch>
            <a:fillRect/>
          </a:stretch>
        </p:blipFill>
        <p:spPr bwMode="auto">
          <a:xfrm>
            <a:off x="2248958" y="1066377"/>
            <a:ext cx="5868113" cy="46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12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50AA3-1D25-4798-9469-8633A0D88649}"/>
              </a:ext>
            </a:extLst>
          </p:cNvPr>
          <p:cNvSpPr>
            <a:spLocks noGrp="1"/>
          </p:cNvSpPr>
          <p:nvPr>
            <p:ph type="title"/>
          </p:nvPr>
        </p:nvSpPr>
        <p:spPr/>
        <p:txBody>
          <a:bodyPr/>
          <a:lstStyle/>
          <a:p>
            <a:r>
              <a:rPr lang="es-MX" dirty="0"/>
              <a:t>¿la plasticidad puede ser adaptativa?</a:t>
            </a:r>
            <a:endParaRPr lang="es-AR" dirty="0"/>
          </a:p>
        </p:txBody>
      </p:sp>
      <p:sp>
        <p:nvSpPr>
          <p:cNvPr id="3" name="Marcador de contenido 2">
            <a:extLst>
              <a:ext uri="{FF2B5EF4-FFF2-40B4-BE49-F238E27FC236}">
                <a16:creationId xmlns:a16="http://schemas.microsoft.com/office/drawing/2014/main" id="{06B9FC94-F16C-4D10-9737-A46A17FE12D6}"/>
              </a:ext>
            </a:extLst>
          </p:cNvPr>
          <p:cNvSpPr>
            <a:spLocks noGrp="1"/>
          </p:cNvSpPr>
          <p:nvPr>
            <p:ph idx="1"/>
          </p:nvPr>
        </p:nvSpPr>
        <p:spPr/>
        <p:txBody>
          <a:bodyPr/>
          <a:lstStyle/>
          <a:p>
            <a:pPr marL="0" indent="0">
              <a:buNone/>
            </a:pPr>
            <a:r>
              <a:rPr lang="en-US" altLang="es-AR" dirty="0">
                <a:cs typeface="Times New Roman" panose="02020603050405020304" pitchFamily="18" charset="0"/>
              </a:rPr>
              <a:t>1. Cuando el </a:t>
            </a:r>
            <a:r>
              <a:rPr lang="en-US" altLang="es-AR" dirty="0" err="1">
                <a:cs typeface="Times New Roman" panose="02020603050405020304" pitchFamily="18" charset="0"/>
              </a:rPr>
              <a:t>caracter</a:t>
            </a:r>
            <a:r>
              <a:rPr lang="en-US" altLang="es-AR" dirty="0">
                <a:cs typeface="Times New Roman" panose="02020603050405020304" pitchFamily="18" charset="0"/>
              </a:rPr>
              <a:t> </a:t>
            </a:r>
            <a:r>
              <a:rPr lang="en-US" altLang="es-AR" dirty="0" err="1">
                <a:cs typeface="Times New Roman" panose="02020603050405020304" pitchFamily="18" charset="0"/>
              </a:rPr>
              <a:t>está</a:t>
            </a:r>
            <a:r>
              <a:rPr lang="en-US" altLang="es-AR" dirty="0">
                <a:cs typeface="Times New Roman" panose="02020603050405020304" pitchFamily="18" charset="0"/>
              </a:rPr>
              <a:t> </a:t>
            </a:r>
            <a:r>
              <a:rPr lang="en-US" altLang="es-AR" dirty="0" err="1">
                <a:cs typeface="Times New Roman" panose="02020603050405020304" pitchFamily="18" charset="0"/>
              </a:rPr>
              <a:t>positivamente</a:t>
            </a:r>
            <a:r>
              <a:rPr lang="en-US" altLang="es-AR" dirty="0">
                <a:cs typeface="Times New Roman" panose="02020603050405020304" pitchFamily="18" charset="0"/>
              </a:rPr>
              <a:t> </a:t>
            </a:r>
            <a:r>
              <a:rPr lang="en-US" altLang="es-AR" dirty="0" err="1">
                <a:cs typeface="Times New Roman" panose="02020603050405020304" pitchFamily="18" charset="0"/>
              </a:rPr>
              <a:t>seleccionado</a:t>
            </a:r>
            <a:r>
              <a:rPr lang="en-US" altLang="es-AR" dirty="0">
                <a:cs typeface="Times New Roman" panose="02020603050405020304" pitchFamily="18" charset="0"/>
              </a:rPr>
              <a:t>.</a:t>
            </a:r>
          </a:p>
          <a:p>
            <a:pPr marL="609600" indent="-609600">
              <a:buNone/>
            </a:pPr>
            <a:endParaRPr lang="en-US" altLang="es-AR" dirty="0"/>
          </a:p>
          <a:p>
            <a:pPr marL="609600" indent="-609600">
              <a:buNone/>
            </a:pPr>
            <a:r>
              <a:rPr lang="en-US" altLang="es-AR" dirty="0">
                <a:cs typeface="Times New Roman" panose="02020603050405020304" pitchFamily="18" charset="0"/>
              </a:rPr>
              <a:t>2.   Cuando los individuos plásticos para el </a:t>
            </a:r>
            <a:r>
              <a:rPr lang="en-US" altLang="es-AR" dirty="0" err="1">
                <a:cs typeface="Times New Roman" panose="02020603050405020304" pitchFamily="18" charset="0"/>
              </a:rPr>
              <a:t>carácter</a:t>
            </a:r>
            <a:r>
              <a:rPr lang="en-US" altLang="es-AR" dirty="0">
                <a:cs typeface="Times New Roman" panose="02020603050405020304" pitchFamily="18" charset="0"/>
              </a:rPr>
              <a:t> son mas </a:t>
            </a:r>
            <a:r>
              <a:rPr lang="en-US" altLang="es-AR" dirty="0" err="1">
                <a:cs typeface="Times New Roman" panose="02020603050405020304" pitchFamily="18" charset="0"/>
              </a:rPr>
              <a:t>aptos</a:t>
            </a:r>
            <a:r>
              <a:rPr lang="en-US" altLang="es-AR" dirty="0">
                <a:cs typeface="Times New Roman" panose="02020603050405020304" pitchFamily="18" charset="0"/>
              </a:rPr>
              <a:t> (&gt; fitness) que </a:t>
            </a:r>
            <a:r>
              <a:rPr lang="en-US" altLang="es-AR" dirty="0" err="1">
                <a:cs typeface="Times New Roman" panose="02020603050405020304" pitchFamily="18" charset="0"/>
              </a:rPr>
              <a:t>aquellos</a:t>
            </a:r>
            <a:r>
              <a:rPr lang="en-US" altLang="es-AR" dirty="0">
                <a:cs typeface="Times New Roman" panose="02020603050405020304" pitchFamily="18" charset="0"/>
              </a:rPr>
              <a:t> que no son plásticos.</a:t>
            </a:r>
            <a:r>
              <a:rPr lang="en-US" altLang="es-AR" dirty="0"/>
              <a:t> </a:t>
            </a:r>
          </a:p>
          <a:p>
            <a:pPr>
              <a:lnSpc>
                <a:spcPct val="90000"/>
              </a:lnSpc>
            </a:pPr>
            <a:r>
              <a:rPr lang="en-US" altLang="es-AR" dirty="0">
                <a:cs typeface="Times New Roman" panose="02020603050405020304" pitchFamily="18" charset="0"/>
              </a:rPr>
              <a:t>La </a:t>
            </a:r>
            <a:r>
              <a:rPr lang="en-US" altLang="es-AR" b="1" dirty="0" err="1">
                <a:cs typeface="Times New Roman" panose="02020603050405020304" pitchFamily="18" charset="0"/>
              </a:rPr>
              <a:t>Plasticidad</a:t>
            </a:r>
            <a:r>
              <a:rPr lang="en-US" altLang="es-AR" b="1" dirty="0">
                <a:cs typeface="Times New Roman" panose="02020603050405020304" pitchFamily="18" charset="0"/>
              </a:rPr>
              <a:t> </a:t>
            </a:r>
            <a:r>
              <a:rPr lang="en-US" altLang="es-AR" b="1" dirty="0" err="1">
                <a:cs typeface="Times New Roman" panose="02020603050405020304" pitchFamily="18" charset="0"/>
              </a:rPr>
              <a:t>Fenotípica</a:t>
            </a:r>
            <a:r>
              <a:rPr lang="en-US" altLang="es-AR" dirty="0">
                <a:cs typeface="Times New Roman" panose="02020603050405020304" pitchFamily="18" charset="0"/>
              </a:rPr>
              <a:t> es </a:t>
            </a:r>
            <a:r>
              <a:rPr lang="en-US" altLang="es-AR" dirty="0" err="1">
                <a:cs typeface="Times New Roman" panose="02020603050405020304" pitchFamily="18" charset="0"/>
              </a:rPr>
              <a:t>resultado</a:t>
            </a:r>
            <a:r>
              <a:rPr lang="en-US" altLang="es-AR" dirty="0">
                <a:cs typeface="Times New Roman" panose="02020603050405020304" pitchFamily="18" charset="0"/>
              </a:rPr>
              <a:t> de </a:t>
            </a:r>
            <a:r>
              <a:rPr lang="en-US" altLang="es-AR" dirty="0" err="1">
                <a:cs typeface="Times New Roman" panose="02020603050405020304" pitchFamily="18" charset="0"/>
              </a:rPr>
              <a:t>diferencias</a:t>
            </a:r>
            <a:r>
              <a:rPr lang="en-US" altLang="es-AR" dirty="0">
                <a:cs typeface="Times New Roman" panose="02020603050405020304" pitchFamily="18" charset="0"/>
              </a:rPr>
              <a:t> en la </a:t>
            </a:r>
            <a:r>
              <a:rPr lang="en-US" altLang="es-AR" dirty="0" err="1">
                <a:cs typeface="Times New Roman" panose="02020603050405020304" pitchFamily="18" charset="0"/>
              </a:rPr>
              <a:t>expresion</a:t>
            </a:r>
            <a:r>
              <a:rPr lang="en-US" altLang="es-AR" dirty="0">
                <a:cs typeface="Times New Roman" panose="02020603050405020304" pitchFamily="18" charset="0"/>
              </a:rPr>
              <a:t> </a:t>
            </a:r>
            <a:r>
              <a:rPr lang="en-US" altLang="es-AR" dirty="0" err="1">
                <a:cs typeface="Times New Roman" panose="02020603050405020304" pitchFamily="18" charset="0"/>
              </a:rPr>
              <a:t>fenotipica</a:t>
            </a:r>
            <a:r>
              <a:rPr lang="en-US" altLang="es-AR" dirty="0">
                <a:cs typeface="Times New Roman" panose="02020603050405020304" pitchFamily="18" charset="0"/>
              </a:rPr>
              <a:t> (para un </a:t>
            </a:r>
            <a:r>
              <a:rPr lang="en-US" altLang="es-AR" dirty="0" err="1">
                <a:cs typeface="Times New Roman" panose="02020603050405020304" pitchFamily="18" charset="0"/>
              </a:rPr>
              <a:t>genotipo</a:t>
            </a:r>
            <a:r>
              <a:rPr lang="en-US" altLang="es-AR" dirty="0">
                <a:cs typeface="Times New Roman" panose="02020603050405020304" pitchFamily="18" charset="0"/>
              </a:rPr>
              <a:t> </a:t>
            </a:r>
            <a:r>
              <a:rPr lang="en-US" altLang="es-AR" dirty="0" err="1">
                <a:cs typeface="Times New Roman" panose="02020603050405020304" pitchFamily="18" charset="0"/>
              </a:rPr>
              <a:t>determinado</a:t>
            </a:r>
            <a:r>
              <a:rPr lang="en-US" altLang="es-AR" dirty="0">
                <a:cs typeface="Times New Roman" panose="02020603050405020304" pitchFamily="18" charset="0"/>
              </a:rPr>
              <a:t>) </a:t>
            </a:r>
            <a:r>
              <a:rPr lang="en-US" altLang="es-AR" dirty="0" err="1">
                <a:cs typeface="Times New Roman" panose="02020603050405020304" pitchFamily="18" charset="0"/>
              </a:rPr>
              <a:t>basadas</a:t>
            </a:r>
            <a:r>
              <a:rPr lang="en-US" altLang="es-AR" dirty="0">
                <a:cs typeface="Times New Roman" panose="02020603050405020304" pitchFamily="18" charset="0"/>
              </a:rPr>
              <a:t> en la </a:t>
            </a:r>
            <a:r>
              <a:rPr lang="en-US" altLang="es-AR" dirty="0" err="1">
                <a:cs typeface="Times New Roman" panose="02020603050405020304" pitchFamily="18" charset="0"/>
              </a:rPr>
              <a:t>interaccion</a:t>
            </a:r>
            <a:r>
              <a:rPr lang="en-US" altLang="es-AR" dirty="0">
                <a:cs typeface="Times New Roman" panose="02020603050405020304" pitchFamily="18" charset="0"/>
              </a:rPr>
              <a:t> de individuos </a:t>
            </a:r>
            <a:r>
              <a:rPr lang="en-US" altLang="es-AR" dirty="0" err="1">
                <a:cs typeface="Times New Roman" panose="02020603050405020304" pitchFamily="18" charset="0"/>
              </a:rPr>
              <a:t>especificos</a:t>
            </a:r>
            <a:r>
              <a:rPr lang="en-US" altLang="es-AR" dirty="0">
                <a:cs typeface="Times New Roman" panose="02020603050405020304" pitchFamily="18" charset="0"/>
              </a:rPr>
              <a:t> con el </a:t>
            </a:r>
            <a:r>
              <a:rPr lang="en-US" altLang="es-AR" dirty="0" err="1">
                <a:cs typeface="Times New Roman" panose="02020603050405020304" pitchFamily="18" charset="0"/>
              </a:rPr>
              <a:t>ambiente</a:t>
            </a:r>
            <a:r>
              <a:rPr lang="en-US" altLang="es-AR" dirty="0">
                <a:cs typeface="Times New Roman" panose="02020603050405020304" pitchFamily="18" charset="0"/>
              </a:rPr>
              <a:t> en el que </a:t>
            </a:r>
            <a:r>
              <a:rPr lang="en-US" altLang="es-AR" dirty="0" err="1">
                <a:cs typeface="Times New Roman" panose="02020603050405020304" pitchFamily="18" charset="0"/>
              </a:rPr>
              <a:t>viven</a:t>
            </a:r>
            <a:r>
              <a:rPr lang="en-US" altLang="es-AR" dirty="0">
                <a:cs typeface="Times New Roman" panose="02020603050405020304" pitchFamily="18" charset="0"/>
              </a:rPr>
              <a:t>.</a:t>
            </a:r>
            <a:r>
              <a:rPr lang="en-US" altLang="es-AR" dirty="0"/>
              <a:t> </a:t>
            </a:r>
          </a:p>
          <a:p>
            <a:pPr>
              <a:lnSpc>
                <a:spcPct val="90000"/>
              </a:lnSpc>
            </a:pPr>
            <a:r>
              <a:rPr lang="en-US" altLang="es-AR" dirty="0"/>
              <a:t>PF </a:t>
            </a:r>
            <a:r>
              <a:rPr lang="en-US" altLang="es-AR" dirty="0" err="1"/>
              <a:t>puede</a:t>
            </a:r>
            <a:r>
              <a:rPr lang="en-US" altLang="es-AR" dirty="0"/>
              <a:t> </a:t>
            </a:r>
            <a:r>
              <a:rPr lang="en-US" altLang="es-AR" dirty="0" err="1"/>
              <a:t>evolucionar</a:t>
            </a:r>
            <a:r>
              <a:rPr lang="en-US" altLang="es-AR" dirty="0"/>
              <a:t>.</a:t>
            </a:r>
          </a:p>
          <a:p>
            <a:pPr>
              <a:lnSpc>
                <a:spcPct val="90000"/>
              </a:lnSpc>
            </a:pPr>
            <a:r>
              <a:rPr lang="en-US" altLang="es-AR" dirty="0"/>
              <a:t>PF </a:t>
            </a:r>
            <a:r>
              <a:rPr lang="en-US" altLang="es-AR" dirty="0" err="1"/>
              <a:t>puede</a:t>
            </a:r>
            <a:r>
              <a:rPr lang="en-US" altLang="es-AR" dirty="0"/>
              <a:t> o no ser </a:t>
            </a:r>
            <a:r>
              <a:rPr lang="en-US" altLang="es-AR" dirty="0" err="1"/>
              <a:t>adaptativa</a:t>
            </a:r>
            <a:r>
              <a:rPr lang="en-US" altLang="es-AR" dirty="0"/>
              <a:t>.</a:t>
            </a:r>
            <a:endParaRPr lang="es-AR" dirty="0"/>
          </a:p>
        </p:txBody>
      </p:sp>
    </p:spTree>
    <p:extLst>
      <p:ext uri="{BB962C8B-B14F-4D97-AF65-F5344CB8AC3E}">
        <p14:creationId xmlns:p14="http://schemas.microsoft.com/office/powerpoint/2010/main" val="27878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a:extLst>
              <a:ext uri="{FF2B5EF4-FFF2-40B4-BE49-F238E27FC236}">
                <a16:creationId xmlns:a16="http://schemas.microsoft.com/office/drawing/2014/main" id="{85927755-D052-4063-9E53-35F49F6460C7}"/>
              </a:ext>
            </a:extLst>
          </p:cNvPr>
          <p:cNvSpPr>
            <a:spLocks noGrp="1" noChangeArrowheads="1"/>
          </p:cNvSpPr>
          <p:nvPr>
            <p:ph type="title"/>
          </p:nvPr>
        </p:nvSpPr>
        <p:spPr/>
        <p:txBody>
          <a:bodyPr/>
          <a:lstStyle/>
          <a:p>
            <a:pPr eaLnBrk="1" hangingPunct="1"/>
            <a:r>
              <a:rPr lang="en-US" altLang="es-AR" i="1" dirty="0"/>
              <a:t>Daphnia magna</a:t>
            </a:r>
            <a:r>
              <a:rPr lang="en-US" altLang="es-AR" dirty="0"/>
              <a:t>:  </a:t>
            </a:r>
            <a:r>
              <a:rPr lang="en-US" altLang="es-AR" dirty="0" err="1"/>
              <a:t>pulga</a:t>
            </a:r>
            <a:r>
              <a:rPr lang="en-US" altLang="es-AR" dirty="0"/>
              <a:t> de </a:t>
            </a:r>
            <a:r>
              <a:rPr lang="en-US" altLang="es-AR" dirty="0" err="1"/>
              <a:t>agua</a:t>
            </a:r>
            <a:endParaRPr lang="en-US" altLang="es-AR" dirty="0"/>
          </a:p>
        </p:txBody>
      </p:sp>
      <p:sp>
        <p:nvSpPr>
          <p:cNvPr id="76805" name="Rectangle 5">
            <a:extLst>
              <a:ext uri="{FF2B5EF4-FFF2-40B4-BE49-F238E27FC236}">
                <a16:creationId xmlns:a16="http://schemas.microsoft.com/office/drawing/2014/main" id="{18F69BAC-D789-4CB8-B71A-6490DE1AA49F}"/>
              </a:ext>
            </a:extLst>
          </p:cNvPr>
          <p:cNvSpPr>
            <a:spLocks noGrp="1" noChangeArrowheads="1"/>
          </p:cNvSpPr>
          <p:nvPr>
            <p:ph type="body" sz="half" idx="1"/>
          </p:nvPr>
        </p:nvSpPr>
        <p:spPr/>
        <p:txBody>
          <a:bodyPr/>
          <a:lstStyle/>
          <a:p>
            <a:pPr eaLnBrk="1" hangingPunct="1">
              <a:lnSpc>
                <a:spcPct val="90000"/>
              </a:lnSpc>
            </a:pPr>
            <a:r>
              <a:rPr lang="en-US" altLang="es-AR" sz="2800" dirty="0" err="1"/>
              <a:t>crustaceo</a:t>
            </a:r>
            <a:r>
              <a:rPr lang="en-US" altLang="es-AR" sz="2800" dirty="0"/>
              <a:t> que </a:t>
            </a:r>
            <a:r>
              <a:rPr lang="en-US" altLang="es-AR" sz="2800" dirty="0" err="1"/>
              <a:t>vive</a:t>
            </a:r>
            <a:r>
              <a:rPr lang="en-US" altLang="es-AR" sz="2800" dirty="0"/>
              <a:t> en </a:t>
            </a:r>
            <a:r>
              <a:rPr lang="en-US" altLang="es-AR" sz="2800" dirty="0" err="1"/>
              <a:t>lagos</a:t>
            </a:r>
            <a:r>
              <a:rPr lang="en-US" altLang="es-AR" sz="2800" dirty="0"/>
              <a:t> de </a:t>
            </a:r>
            <a:r>
              <a:rPr lang="en-US" altLang="es-AR" sz="2800" dirty="0" err="1"/>
              <a:t>agua</a:t>
            </a:r>
            <a:r>
              <a:rPr lang="en-US" altLang="es-AR" sz="2800" dirty="0"/>
              <a:t> dulce.</a:t>
            </a:r>
          </a:p>
          <a:p>
            <a:pPr eaLnBrk="1" hangingPunct="1">
              <a:lnSpc>
                <a:spcPct val="90000"/>
              </a:lnSpc>
            </a:pPr>
            <a:r>
              <a:rPr lang="en-US" altLang="es-AR" sz="2800" dirty="0"/>
              <a:t>Se reproduce </a:t>
            </a:r>
            <a:r>
              <a:rPr lang="en-US" altLang="es-AR" sz="2800" dirty="0" err="1"/>
              <a:t>asexualmente</a:t>
            </a:r>
            <a:r>
              <a:rPr lang="en-US" altLang="es-AR" sz="2800" dirty="0"/>
              <a:t> (clones).</a:t>
            </a:r>
          </a:p>
          <a:p>
            <a:pPr eaLnBrk="1" hangingPunct="1">
              <a:lnSpc>
                <a:spcPct val="90000"/>
              </a:lnSpc>
            </a:pPr>
            <a:r>
              <a:rPr lang="en-US" altLang="es-AR" sz="2800" dirty="0" err="1"/>
              <a:t>Investigadores</a:t>
            </a:r>
            <a:r>
              <a:rPr lang="en-US" altLang="es-AR" sz="2800" dirty="0"/>
              <a:t> pueden </a:t>
            </a:r>
            <a:r>
              <a:rPr lang="en-US" altLang="es-AR" sz="2800" dirty="0" err="1"/>
              <a:t>hacer</a:t>
            </a:r>
            <a:r>
              <a:rPr lang="en-US" altLang="es-AR" sz="2800" dirty="0"/>
              <a:t> </a:t>
            </a:r>
            <a:r>
              <a:rPr lang="en-US" altLang="es-AR" sz="2800" dirty="0" err="1"/>
              <a:t>crecer</a:t>
            </a:r>
            <a:r>
              <a:rPr lang="en-US" altLang="es-AR" sz="2800" dirty="0"/>
              <a:t> individuos </a:t>
            </a:r>
            <a:r>
              <a:rPr lang="en-US" altLang="es-AR" sz="2800" dirty="0" err="1"/>
              <a:t>geneticamente</a:t>
            </a:r>
            <a:r>
              <a:rPr lang="en-US" altLang="es-AR" sz="2800" dirty="0"/>
              <a:t> </a:t>
            </a:r>
            <a:r>
              <a:rPr lang="en-US" altLang="es-AR" sz="2800" dirty="0" err="1"/>
              <a:t>identicos</a:t>
            </a:r>
            <a:r>
              <a:rPr lang="en-US" altLang="es-AR" sz="2800" dirty="0"/>
              <a:t> en diferentes ambientes</a:t>
            </a:r>
          </a:p>
        </p:txBody>
      </p:sp>
      <p:sp>
        <p:nvSpPr>
          <p:cNvPr id="26628" name="Rectangle 6">
            <a:extLst>
              <a:ext uri="{FF2B5EF4-FFF2-40B4-BE49-F238E27FC236}">
                <a16:creationId xmlns:a16="http://schemas.microsoft.com/office/drawing/2014/main" id="{14867051-27D8-479F-98EF-C283B2F608D3}"/>
              </a:ext>
            </a:extLst>
          </p:cNvPr>
          <p:cNvSpPr>
            <a:spLocks noGrp="1" noChangeArrowheads="1"/>
          </p:cNvSpPr>
          <p:nvPr>
            <p:ph sz="half" idx="2"/>
          </p:nvPr>
        </p:nvSpPr>
        <p:spPr/>
        <p:txBody>
          <a:bodyPr/>
          <a:lstStyle/>
          <a:p>
            <a:pPr eaLnBrk="1" hangingPunct="1">
              <a:lnSpc>
                <a:spcPct val="90000"/>
              </a:lnSpc>
            </a:pPr>
            <a:endParaRPr lang="es-AR" altLang="es-AR" sz="2800"/>
          </a:p>
        </p:txBody>
      </p:sp>
      <p:pic>
        <p:nvPicPr>
          <p:cNvPr id="26629" name="Picture 10" descr="yhead.jpg">
            <a:extLst>
              <a:ext uri="{FF2B5EF4-FFF2-40B4-BE49-F238E27FC236}">
                <a16:creationId xmlns:a16="http://schemas.microsoft.com/office/drawing/2014/main" id="{075574B7-904A-41AB-AF88-ADCF598CE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336800"/>
            <a:ext cx="40386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20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5">
                                            <p:txEl>
                                              <p:pRg st="0" end="0"/>
                                            </p:txEl>
                                          </p:spTgt>
                                        </p:tgtEl>
                                        <p:attrNameLst>
                                          <p:attrName>style.visibility</p:attrName>
                                        </p:attrNameLst>
                                      </p:cBhvr>
                                      <p:to>
                                        <p:strVal val="visible"/>
                                      </p:to>
                                    </p:set>
                                    <p:animEffect transition="in" filter="wipe(left)">
                                      <p:cBhvr>
                                        <p:cTn id="12" dur="500"/>
                                        <p:tgtEl>
                                          <p:spTgt spid="768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5">
                                            <p:txEl>
                                              <p:pRg st="1" end="1"/>
                                            </p:txEl>
                                          </p:spTgt>
                                        </p:tgtEl>
                                        <p:attrNameLst>
                                          <p:attrName>style.visibility</p:attrName>
                                        </p:attrNameLst>
                                      </p:cBhvr>
                                      <p:to>
                                        <p:strVal val="visible"/>
                                      </p:to>
                                    </p:set>
                                    <p:animEffect transition="in" filter="wipe(left)">
                                      <p:cBhvr>
                                        <p:cTn id="17" dur="500"/>
                                        <p:tgtEl>
                                          <p:spTgt spid="7680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805">
                                            <p:txEl>
                                              <p:pRg st="2" end="2"/>
                                            </p:txEl>
                                          </p:spTgt>
                                        </p:tgtEl>
                                        <p:attrNameLst>
                                          <p:attrName>style.visibility</p:attrName>
                                        </p:attrNameLst>
                                      </p:cBhvr>
                                      <p:to>
                                        <p:strVal val="visible"/>
                                      </p:to>
                                    </p:set>
                                    <p:animEffect transition="in" filter="wipe(left)">
                                      <p:cBhvr>
                                        <p:cTn id="22"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0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D94D1-EDE1-4ED2-A8A3-FAC02ABC0BE3}"/>
              </a:ext>
            </a:extLst>
          </p:cNvPr>
          <p:cNvSpPr>
            <a:spLocks noGrp="1"/>
          </p:cNvSpPr>
          <p:nvPr>
            <p:ph type="title"/>
          </p:nvPr>
        </p:nvSpPr>
        <p:spPr/>
        <p:txBody>
          <a:bodyPr/>
          <a:lstStyle/>
          <a:p>
            <a:r>
              <a:rPr lang="es-MX" dirty="0"/>
              <a:t>Repasemos algunos conceptos básicos</a:t>
            </a:r>
            <a:endParaRPr lang="es-AR" dirty="0"/>
          </a:p>
        </p:txBody>
      </p:sp>
      <p:sp>
        <p:nvSpPr>
          <p:cNvPr id="3" name="Marcador de contenido 2">
            <a:extLst>
              <a:ext uri="{FF2B5EF4-FFF2-40B4-BE49-F238E27FC236}">
                <a16:creationId xmlns:a16="http://schemas.microsoft.com/office/drawing/2014/main" id="{C3E8FAD6-86BF-4FE3-BF61-FC6F12FD4F91}"/>
              </a:ext>
            </a:extLst>
          </p:cNvPr>
          <p:cNvSpPr>
            <a:spLocks noGrp="1"/>
          </p:cNvSpPr>
          <p:nvPr>
            <p:ph idx="1"/>
          </p:nvPr>
        </p:nvSpPr>
        <p:spPr>
          <a:xfrm>
            <a:off x="677333" y="1617785"/>
            <a:ext cx="8970249" cy="5021554"/>
          </a:xfrm>
        </p:spPr>
        <p:txBody>
          <a:bodyPr>
            <a:normAutofit fontScale="32500" lnSpcReduction="20000"/>
          </a:bodyPr>
          <a:lstStyle/>
          <a:p>
            <a:r>
              <a:rPr lang="es-AR" sz="3700" b="1" dirty="0"/>
              <a:t>Genoma: es </a:t>
            </a:r>
            <a:r>
              <a:rPr lang="es-AR" sz="3700" dirty="0"/>
              <a:t>un acrónimo de las palabras 'gene' y 'cromosoma. contenido total de material genético de una célula u organismo. Incluye el material genético nuclear y citoplasmático. El genoma en los seres eucariotas comprende el ADN contenido en el núcleo, organizado en cromosomas y el genoma de orgánulos celulares, como las mitocondrias y los plastos. En los seres procariotas comprende el ADN de su nucleoide. </a:t>
            </a:r>
          </a:p>
          <a:p>
            <a:r>
              <a:rPr lang="es-MX" sz="3700" b="1" dirty="0"/>
              <a:t>Genotipo</a:t>
            </a:r>
            <a:r>
              <a:rPr lang="es-MX" sz="3700" dirty="0"/>
              <a:t>: </a:t>
            </a:r>
            <a:r>
              <a:rPr lang="es-AR" sz="3700" dirty="0"/>
              <a:t>constitución genética de un organismo. Generalmente no es observable a nivel del organismo vivo. se refiere a la información genética que posee un organismo en particular, en forma de ADN. ​ Normalmente el </a:t>
            </a:r>
            <a:r>
              <a:rPr lang="es-AR" sz="3700" b="1" dirty="0"/>
              <a:t>genoma</a:t>
            </a:r>
            <a:r>
              <a:rPr lang="es-AR" sz="3700" dirty="0"/>
              <a:t> de una especie incluye numerosas variaciones o polimorfismos en muchos de sus genes. El genotipado se usa para determinar qué variaciones específicas existen en el individuo. El genotipo, junto con factores ambientales que actúan sobre el ADN (adaptación genética al entorno), determina las características del organismo, es decir, su </a:t>
            </a:r>
            <a:r>
              <a:rPr lang="es-AR" sz="3700" b="1" dirty="0"/>
              <a:t>fenotipo</a:t>
            </a:r>
            <a:r>
              <a:rPr lang="es-AR" sz="3700" dirty="0"/>
              <a:t>. De otro modo, el </a:t>
            </a:r>
            <a:r>
              <a:rPr lang="es-AR" sz="3700" b="1" dirty="0"/>
              <a:t>genotipo</a:t>
            </a:r>
            <a:r>
              <a:rPr lang="es-AR" sz="3700" dirty="0"/>
              <a:t> puede definirse como el conjunto de </a:t>
            </a:r>
            <a:r>
              <a:rPr lang="es-AR" sz="3700" i="1" dirty="0"/>
              <a:t>alelos/genes</a:t>
            </a:r>
            <a:r>
              <a:rPr lang="es-AR" sz="3700" dirty="0"/>
              <a:t> de un organismo y el </a:t>
            </a:r>
            <a:r>
              <a:rPr lang="es-AR" sz="3700" b="1" dirty="0"/>
              <a:t>fenotipo</a:t>
            </a:r>
            <a:r>
              <a:rPr lang="es-AR" sz="3700" dirty="0"/>
              <a:t> como el conjunto de </a:t>
            </a:r>
            <a:r>
              <a:rPr lang="es-AR" sz="3700" i="1" dirty="0"/>
              <a:t>rasgos</a:t>
            </a:r>
            <a:r>
              <a:rPr lang="es-AR" sz="3700" dirty="0"/>
              <a:t> de un organismo.</a:t>
            </a:r>
          </a:p>
          <a:p>
            <a:r>
              <a:rPr lang="es-MX" sz="3700" b="1" dirty="0"/>
              <a:t>Fenotipo</a:t>
            </a:r>
            <a:r>
              <a:rPr lang="es-MX" sz="3700" dirty="0"/>
              <a:t>: </a:t>
            </a:r>
            <a:r>
              <a:rPr lang="es-AR" sz="3700" dirty="0"/>
              <a:t>propiedades observables de un organismo, modificables por el medio ambiente La biología y específicamente en genética, se denomina </a:t>
            </a:r>
            <a:r>
              <a:rPr lang="es-AR" sz="3700" b="1" dirty="0"/>
              <a:t>fenotipo</a:t>
            </a:r>
            <a:r>
              <a:rPr lang="es-AR" sz="3700" dirty="0"/>
              <a:t> a la expresión del </a:t>
            </a:r>
            <a:r>
              <a:rPr lang="es-AR" sz="3700" b="1" dirty="0"/>
              <a:t>genotipo</a:t>
            </a:r>
            <a:r>
              <a:rPr lang="es-AR" sz="3700" dirty="0"/>
              <a:t> en función de un determinado </a:t>
            </a:r>
            <a:r>
              <a:rPr lang="es-AR" sz="3700" b="1" dirty="0"/>
              <a:t>ambiente</a:t>
            </a:r>
            <a:r>
              <a:rPr lang="es-AR" sz="3700" dirty="0"/>
              <a:t>. ​ Los rasgos fenotípicos cuentan con rasgos tanto físicos como conductuales. Es importante destacar que el fenotipo no puede definirse exclusivamente como la "manifestación visible" del genotipo, pues a veces las características que se estudian no son visibles en el individuo, como es el caso de la presencia de una enzima (esto último es discutible).</a:t>
            </a:r>
          </a:p>
          <a:p>
            <a:r>
              <a:rPr lang="es-AR" sz="3700" b="1" dirty="0"/>
              <a:t>Ambiente</a:t>
            </a:r>
            <a:r>
              <a:rPr lang="es-AR" sz="3700" dirty="0"/>
              <a:t>: Que rodea a un cuerpo o circula a su alrededor. Es el conjunto de factores externos (atmosféricos, climáticos, hidrológicos, geológicos y biológicos) que actúan sobre un organismo, una población o una comunidad. Dichos factores inciden directamente sobre el crecimiento, desarrollo, reproducción y supervivencia de los seres vivos, por lo cual afectan la estructura y dinámica de las poblaciones y de las comunidades bióticas.</a:t>
            </a:r>
          </a:p>
          <a:p>
            <a:r>
              <a:rPr lang="es-AR" sz="3700" dirty="0"/>
              <a:t>El ambiente puede concebirse a distintas escalas, según el organismo o grupo de organismos que se considere. Se podría aplicar también la definición de ambiente a estructuras bióticas infra organísmicas (genes, células o tejidos); si bien éstas no son habitualmente estudiadas por la ecología, están relacionadas con la temática ambiental.</a:t>
            </a:r>
          </a:p>
          <a:p>
            <a:endParaRPr lang="es-AR" dirty="0"/>
          </a:p>
        </p:txBody>
      </p:sp>
    </p:spTree>
    <p:extLst>
      <p:ext uri="{BB962C8B-B14F-4D97-AF65-F5344CB8AC3E}">
        <p14:creationId xmlns:p14="http://schemas.microsoft.com/office/powerpoint/2010/main" val="3547497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9" name="Rectangle 3">
            <a:extLst>
              <a:ext uri="{FF2B5EF4-FFF2-40B4-BE49-F238E27FC236}">
                <a16:creationId xmlns:a16="http://schemas.microsoft.com/office/drawing/2014/main" id="{7A6BFE93-E515-45F6-B8DC-DF9470455070}"/>
              </a:ext>
            </a:extLst>
          </p:cNvPr>
          <p:cNvSpPr>
            <a:spLocks noGrp="1" noChangeArrowheads="1"/>
          </p:cNvSpPr>
          <p:nvPr>
            <p:ph type="body" idx="1"/>
          </p:nvPr>
        </p:nvSpPr>
        <p:spPr/>
        <p:txBody>
          <a:bodyPr>
            <a:normAutofit fontScale="92500"/>
          </a:bodyPr>
          <a:lstStyle/>
          <a:p>
            <a:pPr eaLnBrk="1" hangingPunct="1"/>
            <a:r>
              <a:rPr lang="en-US" altLang="es-AR" sz="2800">
                <a:cs typeface="Times New Roman" panose="02020603050405020304" pitchFamily="18" charset="0"/>
              </a:rPr>
              <a:t>Estudiaron 10 clones (genotipos) de </a:t>
            </a:r>
            <a:r>
              <a:rPr lang="en-US" altLang="es-AR" sz="2800" b="1">
                <a:solidFill>
                  <a:schemeClr val="accent2"/>
                </a:solidFill>
                <a:cs typeface="Times New Roman" panose="02020603050405020304" pitchFamily="18" charset="0"/>
              </a:rPr>
              <a:t>tres</a:t>
            </a:r>
            <a:r>
              <a:rPr lang="en-US" altLang="es-AR" sz="2800">
                <a:cs typeface="Times New Roman" panose="02020603050405020304" pitchFamily="18" charset="0"/>
              </a:rPr>
              <a:t> lagos diferentes.</a:t>
            </a:r>
          </a:p>
          <a:p>
            <a:pPr eaLnBrk="1" hangingPunct="1">
              <a:buFontTx/>
              <a:buNone/>
            </a:pPr>
            <a:endParaRPr lang="en-US" altLang="es-AR" sz="2800">
              <a:cs typeface="Times New Roman" panose="02020603050405020304" pitchFamily="18" charset="0"/>
            </a:endParaRPr>
          </a:p>
          <a:p>
            <a:pPr eaLnBrk="1" hangingPunct="1"/>
            <a:r>
              <a:rPr lang="en-US" altLang="es-AR" sz="2800">
                <a:cs typeface="Times New Roman" panose="02020603050405020304" pitchFamily="18" charset="0"/>
              </a:rPr>
              <a:t>Los hicieron crecer en </a:t>
            </a:r>
            <a:r>
              <a:rPr lang="en-US" altLang="es-AR" sz="2800" b="1">
                <a:solidFill>
                  <a:schemeClr val="accent2"/>
                </a:solidFill>
                <a:cs typeface="Times New Roman" panose="02020603050405020304" pitchFamily="18" charset="0"/>
              </a:rPr>
              <a:t>2</a:t>
            </a:r>
            <a:r>
              <a:rPr lang="en-US" altLang="es-AR" sz="2800">
                <a:cs typeface="Times New Roman" panose="02020603050405020304" pitchFamily="18" charset="0"/>
              </a:rPr>
              <a:t> ambientes diferentes:</a:t>
            </a:r>
          </a:p>
          <a:p>
            <a:pPr lvl="1" eaLnBrk="1" hangingPunct="1"/>
            <a:r>
              <a:rPr lang="en-US" altLang="es-AR" sz="2400"/>
              <a:t>Uno en el que peces predadores viven y otro donde no viven.</a:t>
            </a:r>
          </a:p>
          <a:p>
            <a:pPr lvl="1" eaLnBrk="1" hangingPunct="1">
              <a:buFontTx/>
              <a:buNone/>
            </a:pPr>
            <a:endParaRPr lang="en-US" altLang="es-AR" sz="2400"/>
          </a:p>
          <a:p>
            <a:pPr eaLnBrk="1" hangingPunct="1"/>
            <a:r>
              <a:rPr lang="en-US" altLang="es-AR" sz="2800">
                <a:cs typeface="Times New Roman" panose="02020603050405020304" pitchFamily="18" charset="0"/>
              </a:rPr>
              <a:t>Chequearon la respuesta fototactica (a la luz) en ambos medios.</a:t>
            </a:r>
          </a:p>
          <a:p>
            <a:pPr eaLnBrk="1" hangingPunct="1"/>
            <a:endParaRPr lang="en-US" altLang="es-AR" sz="2800"/>
          </a:p>
        </p:txBody>
      </p:sp>
      <p:sp>
        <p:nvSpPr>
          <p:cNvPr id="27651" name="3 Título">
            <a:extLst>
              <a:ext uri="{FF2B5EF4-FFF2-40B4-BE49-F238E27FC236}">
                <a16:creationId xmlns:a16="http://schemas.microsoft.com/office/drawing/2014/main" id="{4F5787CA-32AC-49E7-9BAA-1D4DC93B5D87}"/>
              </a:ext>
            </a:extLst>
          </p:cNvPr>
          <p:cNvSpPr>
            <a:spLocks noGrp="1" noChangeArrowheads="1"/>
          </p:cNvSpPr>
          <p:nvPr>
            <p:ph type="title"/>
          </p:nvPr>
        </p:nvSpPr>
        <p:spPr/>
        <p:txBody>
          <a:bodyPr/>
          <a:lstStyle/>
          <a:p>
            <a:endParaRPr lang="es-AR"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wipe(left)">
                                      <p:cBhvr>
                                        <p:cTn id="7" dur="500"/>
                                        <p:tgtEl>
                                          <p:spTgt spid="121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59">
                                            <p:txEl>
                                              <p:pRg st="2" end="2"/>
                                            </p:txEl>
                                          </p:spTgt>
                                        </p:tgtEl>
                                        <p:attrNameLst>
                                          <p:attrName>style.visibility</p:attrName>
                                        </p:attrNameLst>
                                      </p:cBhvr>
                                      <p:to>
                                        <p:strVal val="visible"/>
                                      </p:to>
                                    </p:set>
                                    <p:animEffect transition="in" filter="wipe(left)">
                                      <p:cBhvr>
                                        <p:cTn id="12" dur="500"/>
                                        <p:tgtEl>
                                          <p:spTgt spid="121859">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1859">
                                            <p:txEl>
                                              <p:pRg st="3" end="3"/>
                                            </p:txEl>
                                          </p:spTgt>
                                        </p:tgtEl>
                                        <p:attrNameLst>
                                          <p:attrName>style.visibility</p:attrName>
                                        </p:attrNameLst>
                                      </p:cBhvr>
                                      <p:to>
                                        <p:strVal val="visible"/>
                                      </p:to>
                                    </p:set>
                                    <p:animEffect transition="in" filter="wipe(left)">
                                      <p:cBhvr>
                                        <p:cTn id="15" dur="500"/>
                                        <p:tgtEl>
                                          <p:spTgt spid="12185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1859">
                                            <p:txEl>
                                              <p:pRg st="5" end="5"/>
                                            </p:txEl>
                                          </p:spTgt>
                                        </p:tgtEl>
                                        <p:attrNameLst>
                                          <p:attrName>style.visibility</p:attrName>
                                        </p:attrNameLst>
                                      </p:cBhvr>
                                      <p:to>
                                        <p:strVal val="visible"/>
                                      </p:to>
                                    </p:set>
                                    <p:animEffect transition="in" filter="wipe(left)">
                                      <p:cBhvr>
                                        <p:cTn id="20" dur="500"/>
                                        <p:tgtEl>
                                          <p:spTgt spid="121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5" descr="FG09_17">
            <a:extLst>
              <a:ext uri="{FF2B5EF4-FFF2-40B4-BE49-F238E27FC236}">
                <a16:creationId xmlns:a16="http://schemas.microsoft.com/office/drawing/2014/main" id="{C6888B71-37AE-44B7-81C7-1BF6B6DD6AB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95563" y="571500"/>
            <a:ext cx="6845300" cy="3143250"/>
          </a:xfrm>
        </p:spPr>
      </p:pic>
      <p:sp>
        <p:nvSpPr>
          <p:cNvPr id="78851" name="Rectangle 3">
            <a:extLst>
              <a:ext uri="{FF2B5EF4-FFF2-40B4-BE49-F238E27FC236}">
                <a16:creationId xmlns:a16="http://schemas.microsoft.com/office/drawing/2014/main" id="{D76017CF-E9AC-46A0-9D7A-95BBA5A52D86}"/>
              </a:ext>
            </a:extLst>
          </p:cNvPr>
          <p:cNvSpPr>
            <a:spLocks noGrp="1" noChangeArrowheads="1"/>
          </p:cNvSpPr>
          <p:nvPr>
            <p:ph type="body" sz="half" idx="2"/>
          </p:nvPr>
        </p:nvSpPr>
        <p:spPr>
          <a:xfrm>
            <a:off x="1752600" y="3938588"/>
            <a:ext cx="8534400" cy="2690812"/>
          </a:xfrm>
        </p:spPr>
        <p:txBody>
          <a:bodyPr/>
          <a:lstStyle/>
          <a:p>
            <a:pPr eaLnBrk="1" hangingPunct="1"/>
            <a:r>
              <a:rPr lang="en-US" altLang="es-AR" sz="2400" i="1">
                <a:cs typeface="Times New Roman" panose="02020603050405020304" pitchFamily="18" charset="0"/>
              </a:rPr>
              <a:t>Daphnia</a:t>
            </a:r>
            <a:r>
              <a:rPr lang="en-US" altLang="es-AR" sz="2400">
                <a:cs typeface="Times New Roman" panose="02020603050405020304" pitchFamily="18" charset="0"/>
              </a:rPr>
              <a:t> del lago Blandaart, donde los peces están presentes, fueron mucho mas plasticas en su habilidad para responder a la luz que otras donde no hubo peces</a:t>
            </a:r>
          </a:p>
          <a:p>
            <a:pPr eaLnBrk="1" hangingPunct="1">
              <a:buFontTx/>
              <a:buNone/>
            </a:pPr>
            <a:endParaRPr lang="en-US" altLang="es-AR" sz="2400">
              <a:cs typeface="Times New Roman" panose="02020603050405020304" pitchFamily="18" charset="0"/>
            </a:endParaRPr>
          </a:p>
          <a:p>
            <a:pPr eaLnBrk="1" hangingPunct="1"/>
            <a:r>
              <a:rPr lang="en-US" altLang="es-AR" sz="2400">
                <a:cs typeface="Times New Roman" panose="02020603050405020304" pitchFamily="18" charset="0"/>
              </a:rPr>
              <a:t>Mostraron la platicidad fenotipica ha sido seleccionada a favor en un lago con peces.</a:t>
            </a:r>
            <a:endParaRPr lang="en-US" altLang="es-A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wipe(left)">
                                      <p:cBhvr>
                                        <p:cTn id="12" dur="5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375505B6-C789-4070-AEBD-61CDA8D93136}"/>
              </a:ext>
            </a:extLst>
          </p:cNvPr>
          <p:cNvSpPr>
            <a:spLocks noGrp="1"/>
          </p:cNvSpPr>
          <p:nvPr>
            <p:ph type="title"/>
          </p:nvPr>
        </p:nvSpPr>
        <p:spPr>
          <a:xfrm>
            <a:off x="677334" y="609600"/>
            <a:ext cx="8596667" cy="1320800"/>
          </a:xfrm>
        </p:spPr>
        <p:txBody>
          <a:bodyPr vert="horz" lIns="91440" tIns="45720" rIns="91440" bIns="45720" rtlCol="0" anchor="t">
            <a:normAutofit/>
          </a:bodyPr>
          <a:lstStyle/>
          <a:p>
            <a:r>
              <a:rPr lang="en-US"/>
              <a:t>Plasticidad y pleiotropía</a:t>
            </a:r>
          </a:p>
        </p:txBody>
      </p:sp>
      <p:sp>
        <p:nvSpPr>
          <p:cNvPr id="4" name="Marcador de texto 3">
            <a:extLst>
              <a:ext uri="{FF2B5EF4-FFF2-40B4-BE49-F238E27FC236}">
                <a16:creationId xmlns:a16="http://schemas.microsoft.com/office/drawing/2014/main" id="{1913C198-C246-4C08-A7BA-0AF105BC9640}"/>
              </a:ext>
            </a:extLst>
          </p:cNvPr>
          <p:cNvSpPr>
            <a:spLocks noGrp="1"/>
          </p:cNvSpPr>
          <p:nvPr>
            <p:ph type="body" sz="half" idx="2"/>
          </p:nvPr>
        </p:nvSpPr>
        <p:spPr>
          <a:xfrm>
            <a:off x="681418" y="2160589"/>
            <a:ext cx="4414801" cy="3880773"/>
          </a:xfrm>
        </p:spPr>
        <p:txBody>
          <a:bodyPr vert="horz" lIns="91440" tIns="45720" rIns="91440" bIns="45720" rtlCol="0">
            <a:normAutofit/>
          </a:bodyPr>
          <a:lstStyle/>
          <a:p>
            <a:endParaRPr lang="en-US" dirty="0"/>
          </a:p>
        </p:txBody>
      </p:sp>
      <p:pic>
        <p:nvPicPr>
          <p:cNvPr id="6" name="Picture 5" descr="http://images.slideplayer.es/1/28412/slides/slide_25.jpg">
            <a:extLst>
              <a:ext uri="{FF2B5EF4-FFF2-40B4-BE49-F238E27FC236}">
                <a16:creationId xmlns:a16="http://schemas.microsoft.com/office/drawing/2014/main" id="{3F95EF5B-7064-47FE-82DA-4F23A9CD1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00" r="17456" b="7"/>
          <a:stretch/>
        </p:blipFill>
        <p:spPr bwMode="auto">
          <a:xfrm>
            <a:off x="6417639" y="445067"/>
            <a:ext cx="3038347" cy="29196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95450412-EA8E-4F48-BB2E-56EC3BE2CD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8" r="8050"/>
          <a:stretch/>
        </p:blipFill>
        <p:spPr bwMode="auto">
          <a:xfrm>
            <a:off x="495349" y="1738703"/>
            <a:ext cx="5159802" cy="49582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Isosceles Triangle 8">
            <a:extLst>
              <a:ext uri="{FF2B5EF4-FFF2-40B4-BE49-F238E27FC236}">
                <a16:creationId xmlns:a16="http://schemas.microsoft.com/office/drawing/2014/main" id="{59B8ED24-0AD1-48BE-AD25-30AC9FCFA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2">
            <a:extLst>
              <a:ext uri="{FF2B5EF4-FFF2-40B4-BE49-F238E27FC236}">
                <a16:creationId xmlns:a16="http://schemas.microsoft.com/office/drawing/2014/main" id="{1891E49F-3771-4079-91C9-22ADB563FFE4}"/>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t="2561" r="-2" b="37328"/>
          <a:stretch/>
        </p:blipFill>
        <p:spPr bwMode="auto">
          <a:xfrm>
            <a:off x="5802607" y="3788616"/>
            <a:ext cx="4414800" cy="2122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804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567BB5E-EC6F-4E72-8116-2BB10535EBE4}"/>
              </a:ext>
            </a:extLst>
          </p:cNvPr>
          <p:cNvSpPr>
            <a:spLocks noGrp="1"/>
          </p:cNvSpPr>
          <p:nvPr>
            <p:ph type="title"/>
          </p:nvPr>
        </p:nvSpPr>
        <p:spPr>
          <a:xfrm>
            <a:off x="5536734" y="609600"/>
            <a:ext cx="3737268" cy="1320800"/>
          </a:xfrm>
        </p:spPr>
        <p:txBody>
          <a:bodyPr>
            <a:normAutofit fontScale="90000"/>
          </a:bodyPr>
          <a:lstStyle/>
          <a:p>
            <a:pPr>
              <a:lnSpc>
                <a:spcPct val="90000"/>
              </a:lnSpc>
            </a:pPr>
            <a:r>
              <a:rPr lang="es-MX" sz="2400" dirty="0"/>
              <a:t>Trade-</a:t>
            </a:r>
            <a:r>
              <a:rPr lang="es-MX" sz="2400" dirty="0" err="1"/>
              <a:t>offs</a:t>
            </a:r>
            <a:r>
              <a:rPr lang="es-MX" sz="2400" dirty="0"/>
              <a:t> and </a:t>
            </a:r>
            <a:r>
              <a:rPr lang="es-MX" sz="2400" dirty="0" err="1"/>
              <a:t>constraints</a:t>
            </a:r>
            <a:br>
              <a:rPr lang="es-MX" sz="2400" dirty="0"/>
            </a:br>
            <a:r>
              <a:rPr lang="es-MX" sz="2400" dirty="0"/>
              <a:t>Balances y restricciones</a:t>
            </a:r>
            <a:br>
              <a:rPr lang="es-MX" sz="2400" dirty="0"/>
            </a:br>
            <a:r>
              <a:rPr lang="es-MX" sz="2400" dirty="0"/>
              <a:t>Factores que limitan la evolución adaptativa</a:t>
            </a:r>
            <a:br>
              <a:rPr lang="es-AR" sz="1200" dirty="0"/>
            </a:br>
            <a:br>
              <a:rPr lang="es-MX" sz="1200" dirty="0"/>
            </a:br>
            <a:br>
              <a:rPr lang="es-MX" sz="1200" dirty="0"/>
            </a:br>
            <a:endParaRPr lang="es-AR" sz="1200" dirty="0"/>
          </a:p>
        </p:txBody>
      </p:sp>
      <p:sp>
        <p:nvSpPr>
          <p:cNvPr id="6" name="Marcador de contenido 5">
            <a:extLst>
              <a:ext uri="{FF2B5EF4-FFF2-40B4-BE49-F238E27FC236}">
                <a16:creationId xmlns:a16="http://schemas.microsoft.com/office/drawing/2014/main" id="{4A698E30-DD16-425E-B1B8-B9A269B6261E}"/>
              </a:ext>
            </a:extLst>
          </p:cNvPr>
          <p:cNvSpPr>
            <a:spLocks noGrp="1"/>
          </p:cNvSpPr>
          <p:nvPr>
            <p:ph idx="1"/>
          </p:nvPr>
        </p:nvSpPr>
        <p:spPr>
          <a:xfrm>
            <a:off x="5209563" y="2160589"/>
            <a:ext cx="6297809" cy="4451226"/>
          </a:xfrm>
        </p:spPr>
        <p:txBody>
          <a:bodyPr>
            <a:normAutofit/>
          </a:bodyPr>
          <a:lstStyle/>
          <a:p>
            <a:pPr algn="just">
              <a:lnSpc>
                <a:spcPct val="90000"/>
              </a:lnSpc>
              <a:defRPr/>
            </a:pPr>
            <a:r>
              <a:rPr lang="es-MX" sz="1400" dirty="0"/>
              <a:t>Trade-</a:t>
            </a:r>
            <a:r>
              <a:rPr lang="es-MX" sz="1400" dirty="0" err="1"/>
              <a:t>offs</a:t>
            </a:r>
            <a:r>
              <a:rPr lang="es-MX" sz="1400" dirty="0"/>
              <a:t>: </a:t>
            </a:r>
          </a:p>
          <a:p>
            <a:pPr algn="just">
              <a:lnSpc>
                <a:spcPct val="90000"/>
              </a:lnSpc>
              <a:defRPr/>
            </a:pPr>
            <a:r>
              <a:rPr lang="en-US" sz="1400" dirty="0">
                <a:cs typeface="Times New Roman" pitchFamily="18" charset="0"/>
              </a:rPr>
              <a:t>Dos </a:t>
            </a:r>
            <a:r>
              <a:rPr lang="en-US" sz="1400" dirty="0" err="1">
                <a:cs typeface="Times New Roman" pitchFamily="18" charset="0"/>
              </a:rPr>
              <a:t>fuerzas</a:t>
            </a:r>
            <a:r>
              <a:rPr lang="en-US" sz="1400" dirty="0">
                <a:cs typeface="Times New Roman" pitchFamily="18" charset="0"/>
              </a:rPr>
              <a:t> </a:t>
            </a:r>
            <a:r>
              <a:rPr lang="en-US" sz="1400" dirty="0" err="1">
                <a:cs typeface="Times New Roman" pitchFamily="18" charset="0"/>
              </a:rPr>
              <a:t>evolutivas</a:t>
            </a:r>
            <a:r>
              <a:rPr lang="en-US" sz="1400" dirty="0">
                <a:cs typeface="Times New Roman" pitchFamily="18" charset="0"/>
              </a:rPr>
              <a:t> pueden </a:t>
            </a:r>
            <a:r>
              <a:rPr lang="en-US" sz="1400" dirty="0" err="1">
                <a:cs typeface="Times New Roman" pitchFamily="18" charset="0"/>
              </a:rPr>
              <a:t>actuar</a:t>
            </a:r>
            <a:r>
              <a:rPr lang="en-US" sz="1400" dirty="0">
                <a:cs typeface="Times New Roman" pitchFamily="18" charset="0"/>
              </a:rPr>
              <a:t> en el </a:t>
            </a:r>
            <a:r>
              <a:rPr lang="en-US" sz="1400" dirty="0" err="1">
                <a:cs typeface="Times New Roman" pitchFamily="18" charset="0"/>
              </a:rPr>
              <a:t>mismo</a:t>
            </a:r>
            <a:r>
              <a:rPr lang="en-US" sz="1400" dirty="0">
                <a:cs typeface="Times New Roman" pitchFamily="18" charset="0"/>
              </a:rPr>
              <a:t> </a:t>
            </a:r>
            <a:r>
              <a:rPr lang="en-US" sz="1400" dirty="0" err="1">
                <a:cs typeface="Times New Roman" pitchFamily="18" charset="0"/>
              </a:rPr>
              <a:t>caracter</a:t>
            </a:r>
            <a:r>
              <a:rPr lang="en-US" sz="1400" dirty="0">
                <a:cs typeface="Times New Roman" pitchFamily="18" charset="0"/>
              </a:rPr>
              <a:t> en diferentes </a:t>
            </a:r>
            <a:r>
              <a:rPr lang="en-US" sz="1400" dirty="0" err="1">
                <a:cs typeface="Times New Roman" pitchFamily="18" charset="0"/>
              </a:rPr>
              <a:t>direcciones</a:t>
            </a:r>
            <a:r>
              <a:rPr lang="en-US" sz="1400" dirty="0">
                <a:cs typeface="Times New Roman" pitchFamily="18" charset="0"/>
              </a:rPr>
              <a:t> y los </a:t>
            </a:r>
            <a:r>
              <a:rPr lang="en-US" sz="1400" dirty="0" err="1">
                <a:cs typeface="Times New Roman" pitchFamily="18" charset="0"/>
              </a:rPr>
              <a:t>recursos</a:t>
            </a:r>
            <a:r>
              <a:rPr lang="en-US" sz="1400" dirty="0">
                <a:cs typeface="Times New Roman" pitchFamily="18" charset="0"/>
              </a:rPr>
              <a:t> </a:t>
            </a:r>
            <a:r>
              <a:rPr lang="en-US" sz="1400" dirty="0" err="1">
                <a:cs typeface="Times New Roman" pitchFamily="18" charset="0"/>
              </a:rPr>
              <a:t>dirigidos</a:t>
            </a:r>
            <a:r>
              <a:rPr lang="en-US" sz="1400" dirty="0">
                <a:cs typeface="Times New Roman" pitchFamily="18" charset="0"/>
              </a:rPr>
              <a:t> a una </a:t>
            </a:r>
            <a:r>
              <a:rPr lang="en-US" sz="1400" dirty="0" err="1">
                <a:cs typeface="Times New Roman" pitchFamily="18" charset="0"/>
              </a:rPr>
              <a:t>parte</a:t>
            </a:r>
            <a:r>
              <a:rPr lang="en-US" sz="1400" dirty="0">
                <a:cs typeface="Times New Roman" pitchFamily="18" charset="0"/>
              </a:rPr>
              <a:t> del </a:t>
            </a:r>
            <a:r>
              <a:rPr lang="en-US" sz="1400" dirty="0" err="1">
                <a:cs typeface="Times New Roman" pitchFamily="18" charset="0"/>
              </a:rPr>
              <a:t>cuerpo</a:t>
            </a:r>
            <a:r>
              <a:rPr lang="en-US" sz="1400" dirty="0">
                <a:cs typeface="Times New Roman" pitchFamily="18" charset="0"/>
              </a:rPr>
              <a:t> o </a:t>
            </a:r>
            <a:r>
              <a:rPr lang="en-US" sz="1400" dirty="0" err="1">
                <a:cs typeface="Times New Roman" pitchFamily="18" charset="0"/>
              </a:rPr>
              <a:t>funcion</a:t>
            </a:r>
            <a:r>
              <a:rPr lang="en-US" sz="1400" dirty="0">
                <a:cs typeface="Times New Roman" pitchFamily="18" charset="0"/>
              </a:rPr>
              <a:t> pueden ser </a:t>
            </a:r>
            <a:r>
              <a:rPr lang="en-US" sz="1400" dirty="0" err="1">
                <a:cs typeface="Times New Roman" pitchFamily="18" charset="0"/>
              </a:rPr>
              <a:t>recursos</a:t>
            </a:r>
            <a:r>
              <a:rPr lang="en-US" sz="1400" dirty="0">
                <a:cs typeface="Times New Roman" pitchFamily="18" charset="0"/>
              </a:rPr>
              <a:t> </a:t>
            </a:r>
            <a:r>
              <a:rPr lang="en-US" sz="1400" dirty="0" err="1">
                <a:cs typeface="Times New Roman" pitchFamily="18" charset="0"/>
              </a:rPr>
              <a:t>tomados</a:t>
            </a:r>
            <a:r>
              <a:rPr lang="en-US" sz="1400" dirty="0">
                <a:cs typeface="Times New Roman" pitchFamily="18" charset="0"/>
              </a:rPr>
              <a:t> de </a:t>
            </a:r>
            <a:r>
              <a:rPr lang="en-US" sz="1400" dirty="0" err="1">
                <a:cs typeface="Times New Roman" pitchFamily="18" charset="0"/>
              </a:rPr>
              <a:t>otra</a:t>
            </a:r>
            <a:r>
              <a:rPr lang="en-US" sz="1400" dirty="0">
                <a:cs typeface="Times New Roman" pitchFamily="18" charset="0"/>
              </a:rPr>
              <a:t> </a:t>
            </a:r>
            <a:r>
              <a:rPr lang="en-US" sz="1400" dirty="0" err="1">
                <a:cs typeface="Times New Roman" pitchFamily="18" charset="0"/>
              </a:rPr>
              <a:t>parte</a:t>
            </a:r>
            <a:r>
              <a:rPr lang="en-US" sz="1400" dirty="0">
                <a:cs typeface="Times New Roman" pitchFamily="18" charset="0"/>
              </a:rPr>
              <a:t> o </a:t>
            </a:r>
            <a:r>
              <a:rPr lang="en-US" sz="1400" dirty="0" err="1">
                <a:cs typeface="Times New Roman" pitchFamily="18" charset="0"/>
              </a:rPr>
              <a:t>funcion</a:t>
            </a:r>
            <a:r>
              <a:rPr lang="en-US" sz="1400" dirty="0"/>
              <a:t> </a:t>
            </a:r>
          </a:p>
          <a:p>
            <a:pPr algn="just">
              <a:lnSpc>
                <a:spcPct val="90000"/>
              </a:lnSpc>
              <a:defRPr/>
            </a:pPr>
            <a:r>
              <a:rPr lang="en-US" sz="1400" dirty="0">
                <a:cs typeface="Times New Roman" pitchFamily="18" charset="0"/>
              </a:rPr>
              <a:t>El largo </a:t>
            </a:r>
            <a:r>
              <a:rPr lang="en-US" sz="1400" dirty="0" err="1">
                <a:cs typeface="Times New Roman" pitchFamily="18" charset="0"/>
              </a:rPr>
              <a:t>cuello</a:t>
            </a:r>
            <a:r>
              <a:rPr lang="en-US" sz="1400" dirty="0">
                <a:cs typeface="Times New Roman" pitchFamily="18" charset="0"/>
              </a:rPr>
              <a:t> de la </a:t>
            </a:r>
            <a:r>
              <a:rPr lang="en-US" sz="1400" dirty="0" err="1">
                <a:cs typeface="Times New Roman" pitchFamily="18" charset="0"/>
              </a:rPr>
              <a:t>jirafa</a:t>
            </a:r>
            <a:r>
              <a:rPr lang="en-US" sz="1400" dirty="0">
                <a:cs typeface="Times New Roman" pitchFamily="18" charset="0"/>
              </a:rPr>
              <a:t> </a:t>
            </a:r>
            <a:r>
              <a:rPr lang="en-US" sz="1400" dirty="0" err="1">
                <a:cs typeface="Times New Roman" pitchFamily="18" charset="0"/>
              </a:rPr>
              <a:t>puede</a:t>
            </a:r>
            <a:r>
              <a:rPr lang="en-US" sz="1400" dirty="0">
                <a:cs typeface="Times New Roman" pitchFamily="18" charset="0"/>
              </a:rPr>
              <a:t> </a:t>
            </a:r>
            <a:r>
              <a:rPr lang="en-US" sz="1400" dirty="0" err="1">
                <a:cs typeface="Times New Roman" pitchFamily="18" charset="0"/>
              </a:rPr>
              <a:t>permitir</a:t>
            </a:r>
            <a:r>
              <a:rPr lang="en-US" sz="1400" dirty="0">
                <a:cs typeface="Times New Roman" pitchFamily="18" charset="0"/>
              </a:rPr>
              <a:t> </a:t>
            </a:r>
            <a:r>
              <a:rPr lang="en-US" sz="1400" dirty="0" err="1">
                <a:cs typeface="Times New Roman" pitchFamily="18" charset="0"/>
              </a:rPr>
              <a:t>luchar</a:t>
            </a:r>
            <a:r>
              <a:rPr lang="en-US" sz="1400" dirty="0">
                <a:cs typeface="Times New Roman" pitchFamily="18" charset="0"/>
              </a:rPr>
              <a:t> </a:t>
            </a:r>
            <a:r>
              <a:rPr lang="en-US" sz="1400" dirty="0" err="1">
                <a:cs typeface="Times New Roman" pitchFamily="18" charset="0"/>
              </a:rPr>
              <a:t>competitivamente</a:t>
            </a:r>
            <a:r>
              <a:rPr lang="en-US" sz="1400" dirty="0">
                <a:cs typeface="Times New Roman" pitchFamily="18" charset="0"/>
              </a:rPr>
              <a:t>, </a:t>
            </a:r>
            <a:r>
              <a:rPr lang="en-US" sz="1400" dirty="0" err="1">
                <a:cs typeface="Times New Roman" pitchFamily="18" charset="0"/>
              </a:rPr>
              <a:t>pero</a:t>
            </a:r>
            <a:r>
              <a:rPr lang="en-US" sz="1400" dirty="0">
                <a:cs typeface="Times New Roman" pitchFamily="18" charset="0"/>
              </a:rPr>
              <a:t> </a:t>
            </a:r>
            <a:r>
              <a:rPr lang="en-US" sz="1400" dirty="0" err="1">
                <a:cs typeface="Times New Roman" pitchFamily="18" charset="0"/>
              </a:rPr>
              <a:t>seguramente</a:t>
            </a:r>
            <a:r>
              <a:rPr lang="en-US" sz="1400" dirty="0">
                <a:cs typeface="Times New Roman" pitchFamily="18" charset="0"/>
              </a:rPr>
              <a:t> </a:t>
            </a:r>
            <a:r>
              <a:rPr lang="en-US" sz="1400" dirty="0" err="1">
                <a:cs typeface="Times New Roman" pitchFamily="18" charset="0"/>
              </a:rPr>
              <a:t>hace</a:t>
            </a:r>
            <a:r>
              <a:rPr lang="en-US" sz="1400" dirty="0">
                <a:cs typeface="Times New Roman" pitchFamily="18" charset="0"/>
              </a:rPr>
              <a:t> </a:t>
            </a:r>
            <a:r>
              <a:rPr lang="en-US" sz="1400" dirty="0" err="1">
                <a:cs typeface="Times New Roman" pitchFamily="18" charset="0"/>
              </a:rPr>
              <a:t>inconveniente</a:t>
            </a:r>
            <a:r>
              <a:rPr lang="en-US" sz="1400" dirty="0">
                <a:cs typeface="Times New Roman" pitchFamily="18" charset="0"/>
              </a:rPr>
              <a:t> </a:t>
            </a:r>
            <a:r>
              <a:rPr lang="en-US" sz="1400" dirty="0" err="1">
                <a:cs typeface="Times New Roman" pitchFamily="18" charset="0"/>
              </a:rPr>
              <a:t>beber</a:t>
            </a:r>
            <a:r>
              <a:rPr lang="en-US" sz="1400" dirty="0"/>
              <a:t>, </a:t>
            </a:r>
            <a:r>
              <a:rPr lang="en-US" sz="1400" dirty="0" err="1"/>
              <a:t>dificultad</a:t>
            </a:r>
            <a:r>
              <a:rPr lang="en-US" sz="1400" dirty="0"/>
              <a:t> que hasta </a:t>
            </a:r>
            <a:r>
              <a:rPr lang="en-US" sz="1400" dirty="0" err="1"/>
              <a:t>puede</a:t>
            </a:r>
            <a:r>
              <a:rPr lang="en-US" sz="1400" dirty="0"/>
              <a:t> hasta ser </a:t>
            </a:r>
            <a:r>
              <a:rPr lang="en-US" sz="1400" dirty="0" err="1"/>
              <a:t>peligrosa</a:t>
            </a:r>
            <a:r>
              <a:rPr lang="en-US" sz="1400" dirty="0"/>
              <a:t>. </a:t>
            </a:r>
          </a:p>
          <a:p>
            <a:pPr algn="just">
              <a:lnSpc>
                <a:spcPct val="90000"/>
              </a:lnSpc>
            </a:pPr>
            <a:r>
              <a:rPr lang="es-AR" sz="1400" dirty="0"/>
              <a:t>Ejemplo de Trade-</a:t>
            </a:r>
            <a:r>
              <a:rPr lang="es-AR" sz="1400" dirty="0" err="1"/>
              <a:t>offs</a:t>
            </a:r>
            <a:r>
              <a:rPr lang="es-AR" sz="1400" dirty="0"/>
              <a:t> en Begonias:</a:t>
            </a:r>
            <a:r>
              <a:rPr lang="en-US" altLang="es-AR" sz="1400" dirty="0">
                <a:cs typeface="Times New Roman" panose="02020603050405020304" pitchFamily="18" charset="0"/>
              </a:rPr>
              <a:t>Hay un trade-off entre el </a:t>
            </a:r>
            <a:r>
              <a:rPr lang="en-US" altLang="es-AR" sz="1400" dirty="0" err="1">
                <a:cs typeface="Times New Roman" panose="02020603050405020304" pitchFamily="18" charset="0"/>
              </a:rPr>
              <a:t>tamaño</a:t>
            </a:r>
            <a:r>
              <a:rPr lang="en-US" altLang="es-AR" sz="1400" dirty="0">
                <a:cs typeface="Times New Roman" panose="02020603050405020304" pitchFamily="18" charset="0"/>
              </a:rPr>
              <a:t> de las </a:t>
            </a:r>
            <a:r>
              <a:rPr lang="en-US" altLang="es-AR" sz="1400" dirty="0" err="1">
                <a:cs typeface="Times New Roman" panose="02020603050405020304" pitchFamily="18" charset="0"/>
              </a:rPr>
              <a:t>flores</a:t>
            </a:r>
            <a:r>
              <a:rPr lang="en-US" altLang="es-AR" sz="1400" dirty="0">
                <a:cs typeface="Times New Roman" panose="02020603050405020304" pitchFamily="18" charset="0"/>
              </a:rPr>
              <a:t> </a:t>
            </a:r>
            <a:r>
              <a:rPr lang="en-US" altLang="es-AR" sz="1400" dirty="0" err="1">
                <a:cs typeface="Times New Roman" panose="02020603050405020304" pitchFamily="18" charset="0"/>
              </a:rPr>
              <a:t>femeninas</a:t>
            </a:r>
            <a:r>
              <a:rPr lang="en-US" altLang="es-AR" sz="1400" dirty="0">
                <a:cs typeface="Times New Roman" panose="02020603050405020304" pitchFamily="18" charset="0"/>
              </a:rPr>
              <a:t> y el </a:t>
            </a:r>
            <a:r>
              <a:rPr lang="en-US" altLang="es-AR" sz="1400" dirty="0" err="1">
                <a:cs typeface="Times New Roman" panose="02020603050405020304" pitchFamily="18" charset="0"/>
              </a:rPr>
              <a:t>tamaño</a:t>
            </a:r>
            <a:r>
              <a:rPr lang="en-US" altLang="es-AR" sz="1400" dirty="0">
                <a:cs typeface="Times New Roman" panose="02020603050405020304" pitchFamily="18" charset="0"/>
              </a:rPr>
              <a:t> de la </a:t>
            </a:r>
            <a:r>
              <a:rPr lang="en-US" altLang="es-AR" sz="1400" dirty="0" err="1">
                <a:cs typeface="Times New Roman" panose="02020603050405020304" pitchFamily="18" charset="0"/>
              </a:rPr>
              <a:t>inflorescencia</a:t>
            </a:r>
            <a:r>
              <a:rPr lang="en-US" altLang="es-AR" sz="1400" dirty="0">
                <a:cs typeface="Times New Roman" panose="02020603050405020304" pitchFamily="18" charset="0"/>
              </a:rPr>
              <a:t>. </a:t>
            </a:r>
            <a:r>
              <a:rPr lang="en-US" altLang="es-AR" sz="1400" dirty="0" err="1">
                <a:cs typeface="Times New Roman" panose="02020603050405020304" pitchFamily="18" charset="0"/>
              </a:rPr>
              <a:t>Aunque</a:t>
            </a:r>
            <a:r>
              <a:rPr lang="en-US" altLang="es-AR" sz="1400" dirty="0">
                <a:cs typeface="Times New Roman" panose="02020603050405020304" pitchFamily="18" charset="0"/>
              </a:rPr>
              <a:t> </a:t>
            </a:r>
            <a:r>
              <a:rPr lang="en-US" altLang="es-AR" sz="1400" dirty="0" err="1">
                <a:cs typeface="Times New Roman" panose="02020603050405020304" pitchFamily="18" charset="0"/>
              </a:rPr>
              <a:t>flores</a:t>
            </a:r>
            <a:r>
              <a:rPr lang="en-US" altLang="es-AR" sz="1400" dirty="0">
                <a:cs typeface="Times New Roman" panose="02020603050405020304" pitchFamily="18" charset="0"/>
              </a:rPr>
              <a:t> </a:t>
            </a:r>
            <a:r>
              <a:rPr lang="en-US" altLang="es-AR" sz="1400" dirty="0" err="1">
                <a:cs typeface="Times New Roman" panose="02020603050405020304" pitchFamily="18" charset="0"/>
              </a:rPr>
              <a:t>femeninas</a:t>
            </a:r>
            <a:r>
              <a:rPr lang="en-US" altLang="es-AR" sz="1400" dirty="0">
                <a:cs typeface="Times New Roman" panose="02020603050405020304" pitchFamily="18" charset="0"/>
              </a:rPr>
              <a:t> </a:t>
            </a:r>
            <a:r>
              <a:rPr lang="en-US" altLang="es-AR" sz="1400" dirty="0" err="1">
                <a:cs typeface="Times New Roman" panose="02020603050405020304" pitchFamily="18" charset="0"/>
              </a:rPr>
              <a:t>más</a:t>
            </a:r>
            <a:r>
              <a:rPr lang="en-US" altLang="es-AR" sz="1400" dirty="0">
                <a:cs typeface="Times New Roman" panose="02020603050405020304" pitchFamily="18" charset="0"/>
              </a:rPr>
              <a:t> </a:t>
            </a:r>
            <a:r>
              <a:rPr lang="en-US" altLang="es-AR" sz="1400" dirty="0" err="1">
                <a:cs typeface="Times New Roman" panose="02020603050405020304" pitchFamily="18" charset="0"/>
              </a:rPr>
              <a:t>grandes</a:t>
            </a:r>
            <a:r>
              <a:rPr lang="en-US" altLang="es-AR" sz="1400" dirty="0">
                <a:cs typeface="Times New Roman" panose="02020603050405020304" pitchFamily="18" charset="0"/>
              </a:rPr>
              <a:t> </a:t>
            </a:r>
            <a:r>
              <a:rPr lang="en-US" altLang="es-AR" sz="1400" dirty="0" err="1">
                <a:cs typeface="Times New Roman" panose="02020603050405020304" pitchFamily="18" charset="0"/>
              </a:rPr>
              <a:t>atraen</a:t>
            </a:r>
            <a:r>
              <a:rPr lang="en-US" altLang="es-AR" sz="1400" dirty="0">
                <a:cs typeface="Times New Roman" panose="02020603050405020304" pitchFamily="18" charset="0"/>
              </a:rPr>
              <a:t> </a:t>
            </a:r>
            <a:r>
              <a:rPr lang="en-US" altLang="es-AR" sz="1400" dirty="0" err="1">
                <a:cs typeface="Times New Roman" panose="02020603050405020304" pitchFamily="18" charset="0"/>
              </a:rPr>
              <a:t>más</a:t>
            </a:r>
            <a:r>
              <a:rPr lang="en-US" altLang="es-AR" sz="1400" dirty="0">
                <a:cs typeface="Times New Roman" panose="02020603050405020304" pitchFamily="18" charset="0"/>
              </a:rPr>
              <a:t> </a:t>
            </a:r>
            <a:r>
              <a:rPr lang="en-US" altLang="es-AR" sz="1400" dirty="0" err="1">
                <a:cs typeface="Times New Roman" panose="02020603050405020304" pitchFamily="18" charset="0"/>
              </a:rPr>
              <a:t>polinizadores</a:t>
            </a:r>
            <a:r>
              <a:rPr lang="en-US" altLang="es-AR" sz="1400" dirty="0">
                <a:cs typeface="Times New Roman" panose="02020603050405020304" pitchFamily="18" charset="0"/>
              </a:rPr>
              <a:t>, </a:t>
            </a:r>
            <a:r>
              <a:rPr lang="en-US" altLang="es-AR" sz="1400" dirty="0" err="1">
                <a:cs typeface="Times New Roman" panose="02020603050405020304" pitchFamily="18" charset="0"/>
              </a:rPr>
              <a:t>quedan</a:t>
            </a:r>
            <a:r>
              <a:rPr lang="en-US" altLang="es-AR" sz="1400" dirty="0">
                <a:cs typeface="Times New Roman" panose="02020603050405020304" pitchFamily="18" charset="0"/>
              </a:rPr>
              <a:t> </a:t>
            </a:r>
            <a:r>
              <a:rPr lang="en-US" altLang="es-AR" sz="1400" dirty="0" err="1">
                <a:cs typeface="Times New Roman" panose="02020603050405020304" pitchFamily="18" charset="0"/>
              </a:rPr>
              <a:t>más</a:t>
            </a:r>
            <a:r>
              <a:rPr lang="en-US" altLang="es-AR" sz="1400" dirty="0">
                <a:cs typeface="Times New Roman" panose="02020603050405020304" pitchFamily="18" charset="0"/>
              </a:rPr>
              <a:t> </a:t>
            </a:r>
            <a:r>
              <a:rPr lang="en-US" altLang="es-AR" sz="1400" dirty="0" err="1">
                <a:cs typeface="Times New Roman" panose="02020603050405020304" pitchFamily="18" charset="0"/>
              </a:rPr>
              <a:t>pequeñas</a:t>
            </a:r>
            <a:r>
              <a:rPr lang="en-US" altLang="es-AR" sz="1400" dirty="0">
                <a:cs typeface="Times New Roman" panose="02020603050405020304" pitchFamily="18" charset="0"/>
              </a:rPr>
              <a:t> que lo </a:t>
            </a:r>
            <a:r>
              <a:rPr lang="en-US" altLang="es-AR" sz="1400" dirty="0" err="1">
                <a:cs typeface="Times New Roman" panose="02020603050405020304" pitchFamily="18" charset="0"/>
              </a:rPr>
              <a:t>óptimo</a:t>
            </a:r>
            <a:r>
              <a:rPr lang="en-US" altLang="es-AR" sz="1400" dirty="0">
                <a:cs typeface="Times New Roman" panose="02020603050405020304" pitchFamily="18" charset="0"/>
              </a:rPr>
              <a:t> para la </a:t>
            </a:r>
            <a:r>
              <a:rPr lang="en-US" altLang="es-AR" sz="1400" dirty="0" err="1">
                <a:cs typeface="Times New Roman" panose="02020603050405020304" pitchFamily="18" charset="0"/>
              </a:rPr>
              <a:t>polinizacion</a:t>
            </a:r>
            <a:r>
              <a:rPr lang="en-US" altLang="es-AR" sz="1400" dirty="0">
                <a:cs typeface="Times New Roman" panose="02020603050405020304" pitchFamily="18" charset="0"/>
              </a:rPr>
              <a:t> </a:t>
            </a:r>
            <a:r>
              <a:rPr lang="en-US" altLang="es-AR" sz="1400" dirty="0" err="1">
                <a:cs typeface="Times New Roman" panose="02020603050405020304" pitchFamily="18" charset="0"/>
              </a:rPr>
              <a:t>porque</a:t>
            </a:r>
            <a:r>
              <a:rPr lang="en-US" altLang="es-AR" sz="1400" dirty="0">
                <a:cs typeface="Times New Roman" panose="02020603050405020304" pitchFamily="18" charset="0"/>
              </a:rPr>
              <a:t> las </a:t>
            </a:r>
            <a:r>
              <a:rPr lang="en-US" altLang="es-AR" sz="1400" dirty="0" err="1">
                <a:cs typeface="Times New Roman" panose="02020603050405020304" pitchFamily="18" charset="0"/>
              </a:rPr>
              <a:t>abejas</a:t>
            </a:r>
            <a:r>
              <a:rPr lang="en-US" altLang="es-AR" sz="1400" dirty="0">
                <a:cs typeface="Times New Roman" panose="02020603050405020304" pitchFamily="18" charset="0"/>
              </a:rPr>
              <a:t> </a:t>
            </a:r>
            <a:r>
              <a:rPr lang="en-US" altLang="es-AR" sz="1400" dirty="0" err="1">
                <a:cs typeface="Times New Roman" panose="02020603050405020304" pitchFamily="18" charset="0"/>
              </a:rPr>
              <a:t>tambien</a:t>
            </a:r>
            <a:r>
              <a:rPr lang="en-US" altLang="es-AR" sz="1400" dirty="0">
                <a:cs typeface="Times New Roman" panose="02020603050405020304" pitchFamily="18" charset="0"/>
              </a:rPr>
              <a:t> </a:t>
            </a:r>
            <a:r>
              <a:rPr lang="en-US" altLang="es-AR" sz="1400" dirty="0" err="1">
                <a:cs typeface="Times New Roman" panose="02020603050405020304" pitchFamily="18" charset="0"/>
              </a:rPr>
              <a:t>visitan</a:t>
            </a:r>
            <a:r>
              <a:rPr lang="en-US" altLang="es-AR" sz="1400" dirty="0">
                <a:cs typeface="Times New Roman" panose="02020603050405020304" pitchFamily="18" charset="0"/>
              </a:rPr>
              <a:t> </a:t>
            </a:r>
            <a:r>
              <a:rPr lang="en-US" altLang="es-AR" sz="1400" dirty="0" err="1">
                <a:cs typeface="Times New Roman" panose="02020603050405020304" pitchFamily="18" charset="0"/>
              </a:rPr>
              <a:t>inflorescencias</a:t>
            </a:r>
            <a:r>
              <a:rPr lang="en-US" altLang="es-AR" sz="1400" dirty="0">
                <a:cs typeface="Times New Roman" panose="02020603050405020304" pitchFamily="18" charset="0"/>
              </a:rPr>
              <a:t> </a:t>
            </a:r>
            <a:r>
              <a:rPr lang="en-US" altLang="es-AR" sz="1400" dirty="0" err="1">
                <a:cs typeface="Times New Roman" panose="02020603050405020304" pitchFamily="18" charset="0"/>
              </a:rPr>
              <a:t>más</a:t>
            </a:r>
            <a:r>
              <a:rPr lang="en-US" altLang="es-AR" sz="1400" dirty="0">
                <a:cs typeface="Times New Roman" panose="02020603050405020304" pitchFamily="18" charset="0"/>
              </a:rPr>
              <a:t> </a:t>
            </a:r>
            <a:r>
              <a:rPr lang="en-US" altLang="es-AR" sz="1400" dirty="0" err="1">
                <a:cs typeface="Times New Roman" panose="02020603050405020304" pitchFamily="18" charset="0"/>
              </a:rPr>
              <a:t>grandes</a:t>
            </a:r>
            <a:r>
              <a:rPr lang="en-US" altLang="es-AR" sz="1400" dirty="0">
                <a:cs typeface="Times New Roman" panose="02020603050405020304" pitchFamily="18" charset="0"/>
              </a:rPr>
              <a:t> y </a:t>
            </a:r>
            <a:r>
              <a:rPr lang="en-US" altLang="es-AR" sz="1400" dirty="0" err="1">
                <a:cs typeface="Times New Roman" panose="02020603050405020304" pitchFamily="18" charset="0"/>
              </a:rPr>
              <a:t>éstas</a:t>
            </a:r>
            <a:r>
              <a:rPr lang="en-US" altLang="es-AR" sz="1400" dirty="0">
                <a:cs typeface="Times New Roman" panose="02020603050405020304" pitchFamily="18" charset="0"/>
              </a:rPr>
              <a:t> no pueden </a:t>
            </a:r>
            <a:r>
              <a:rPr lang="en-US" altLang="es-AR" sz="1400" dirty="0" err="1">
                <a:cs typeface="Times New Roman" panose="02020603050405020304" pitchFamily="18" charset="0"/>
              </a:rPr>
              <a:t>contener</a:t>
            </a:r>
            <a:r>
              <a:rPr lang="en-US" altLang="es-AR" sz="1400" dirty="0">
                <a:cs typeface="Times New Roman" panose="02020603050405020304" pitchFamily="18" charset="0"/>
              </a:rPr>
              <a:t> </a:t>
            </a:r>
            <a:r>
              <a:rPr lang="en-US" altLang="es-AR" sz="1400" dirty="0" err="1">
                <a:cs typeface="Times New Roman" panose="02020603050405020304" pitchFamily="18" charset="0"/>
              </a:rPr>
              <a:t>flores</a:t>
            </a:r>
            <a:r>
              <a:rPr lang="en-US" altLang="es-AR" sz="1400" dirty="0">
                <a:cs typeface="Times New Roman" panose="02020603050405020304" pitchFamily="18" charset="0"/>
              </a:rPr>
              <a:t> </a:t>
            </a:r>
            <a:r>
              <a:rPr lang="en-US" altLang="es-AR" sz="1400" dirty="0" err="1">
                <a:cs typeface="Times New Roman" panose="02020603050405020304" pitchFamily="18" charset="0"/>
              </a:rPr>
              <a:t>individuales</a:t>
            </a:r>
            <a:r>
              <a:rPr lang="en-US" altLang="es-AR" sz="1400" dirty="0">
                <a:cs typeface="Times New Roman" panose="02020603050405020304" pitchFamily="18" charset="0"/>
              </a:rPr>
              <a:t> tan </a:t>
            </a:r>
            <a:r>
              <a:rPr lang="en-US" altLang="es-AR" sz="1400" dirty="0" err="1">
                <a:cs typeface="Times New Roman" panose="02020603050405020304" pitchFamily="18" charset="0"/>
              </a:rPr>
              <a:t>grandes</a:t>
            </a:r>
            <a:r>
              <a:rPr lang="en-US" altLang="es-AR" sz="1400" dirty="0">
                <a:cs typeface="Times New Roman" panose="02020603050405020304" pitchFamily="18" charset="0"/>
              </a:rPr>
              <a:t> </a:t>
            </a:r>
            <a:r>
              <a:rPr lang="en-US" altLang="es-AR" sz="1400" dirty="0" err="1">
                <a:cs typeface="Times New Roman" panose="02020603050405020304" pitchFamily="18" charset="0"/>
              </a:rPr>
              <a:t>como</a:t>
            </a:r>
            <a:r>
              <a:rPr lang="en-US" altLang="es-AR" sz="1400" dirty="0">
                <a:cs typeface="Times New Roman" panose="02020603050405020304" pitchFamily="18" charset="0"/>
              </a:rPr>
              <a:t> lo que el </a:t>
            </a:r>
            <a:r>
              <a:rPr lang="en-US" altLang="es-AR" sz="1400" dirty="0" err="1">
                <a:cs typeface="Times New Roman" panose="02020603050405020304" pitchFamily="18" charset="0"/>
              </a:rPr>
              <a:t>tamaño</a:t>
            </a:r>
            <a:r>
              <a:rPr lang="en-US" altLang="es-AR" sz="1400" dirty="0">
                <a:cs typeface="Times New Roman" panose="02020603050405020304" pitchFamily="18" charset="0"/>
              </a:rPr>
              <a:t> </a:t>
            </a:r>
            <a:r>
              <a:rPr lang="en-US" altLang="es-AR" sz="1400" dirty="0" err="1">
                <a:cs typeface="Times New Roman" panose="02020603050405020304" pitchFamily="18" charset="0"/>
              </a:rPr>
              <a:t>optimo</a:t>
            </a:r>
            <a:r>
              <a:rPr lang="en-US" altLang="es-AR" sz="1400" dirty="0">
                <a:cs typeface="Times New Roman" panose="02020603050405020304" pitchFamily="18" charset="0"/>
              </a:rPr>
              <a:t> solo </a:t>
            </a:r>
            <a:r>
              <a:rPr lang="en-US" altLang="es-AR" sz="1400" dirty="0" err="1">
                <a:cs typeface="Times New Roman" panose="02020603050405020304" pitchFamily="18" charset="0"/>
              </a:rPr>
              <a:t>determinaría</a:t>
            </a:r>
            <a:endParaRPr lang="en-US" altLang="es-AR" sz="1400" dirty="0">
              <a:cs typeface="Times New Roman" panose="02020603050405020304" pitchFamily="18" charset="0"/>
            </a:endParaRPr>
          </a:p>
          <a:p>
            <a:pPr algn="just">
              <a:lnSpc>
                <a:spcPct val="90000"/>
              </a:lnSpc>
            </a:pPr>
            <a:r>
              <a:rPr lang="en-US" altLang="es-AR" sz="1400" dirty="0">
                <a:cs typeface="Times New Roman" panose="02020603050405020304" pitchFamily="18" charset="0"/>
              </a:rPr>
              <a:t>El trade-off entre el </a:t>
            </a:r>
            <a:r>
              <a:rPr lang="en-US" altLang="es-AR" sz="1400" dirty="0" err="1">
                <a:cs typeface="Times New Roman" panose="02020603050405020304" pitchFamily="18" charset="0"/>
              </a:rPr>
              <a:t>numero</a:t>
            </a:r>
            <a:r>
              <a:rPr lang="en-US" altLang="es-AR" sz="1400" dirty="0">
                <a:cs typeface="Times New Roman" panose="02020603050405020304" pitchFamily="18" charset="0"/>
              </a:rPr>
              <a:t> de </a:t>
            </a:r>
            <a:r>
              <a:rPr lang="en-US" altLang="es-AR" sz="1400" dirty="0" err="1">
                <a:cs typeface="Times New Roman" panose="02020603050405020304" pitchFamily="18" charset="0"/>
              </a:rPr>
              <a:t>flores</a:t>
            </a:r>
            <a:r>
              <a:rPr lang="en-US" altLang="es-AR" sz="1400" dirty="0">
                <a:cs typeface="Times New Roman" panose="02020603050405020304" pitchFamily="18" charset="0"/>
              </a:rPr>
              <a:t> </a:t>
            </a:r>
            <a:r>
              <a:rPr lang="en-US" altLang="es-AR" sz="1400" dirty="0" err="1">
                <a:cs typeface="Times New Roman" panose="02020603050405020304" pitchFamily="18" charset="0"/>
              </a:rPr>
              <a:t>femeninas</a:t>
            </a:r>
            <a:r>
              <a:rPr lang="en-US" altLang="es-AR" sz="1400" dirty="0">
                <a:cs typeface="Times New Roman" panose="02020603050405020304" pitchFamily="18" charset="0"/>
              </a:rPr>
              <a:t> y el </a:t>
            </a:r>
            <a:r>
              <a:rPr lang="en-US" altLang="es-AR" sz="1400" dirty="0" err="1">
                <a:cs typeface="Times New Roman" panose="02020603050405020304" pitchFamily="18" charset="0"/>
              </a:rPr>
              <a:t>tamaño</a:t>
            </a:r>
            <a:r>
              <a:rPr lang="en-US" altLang="es-AR" sz="1400" dirty="0">
                <a:cs typeface="Times New Roman" panose="02020603050405020304" pitchFamily="18" charset="0"/>
              </a:rPr>
              <a:t> de las </a:t>
            </a:r>
            <a:r>
              <a:rPr lang="en-US" altLang="es-AR" sz="1400" dirty="0" err="1">
                <a:cs typeface="Times New Roman" panose="02020603050405020304" pitchFamily="18" charset="0"/>
              </a:rPr>
              <a:t>flores</a:t>
            </a:r>
            <a:r>
              <a:rPr lang="en-US" altLang="es-AR" sz="1400" dirty="0">
                <a:cs typeface="Times New Roman" panose="02020603050405020304" pitchFamily="18" charset="0"/>
              </a:rPr>
              <a:t> </a:t>
            </a:r>
            <a:r>
              <a:rPr lang="en-US" altLang="es-AR" sz="1400" dirty="0" err="1">
                <a:cs typeface="Times New Roman" panose="02020603050405020304" pitchFamily="18" charset="0"/>
              </a:rPr>
              <a:t>femeninas</a:t>
            </a:r>
            <a:r>
              <a:rPr lang="en-US" altLang="es-AR" sz="1400" dirty="0">
                <a:cs typeface="Times New Roman" panose="02020603050405020304" pitchFamily="18" charset="0"/>
              </a:rPr>
              <a:t> </a:t>
            </a:r>
            <a:r>
              <a:rPr lang="en-US" altLang="es-AR" sz="1400" dirty="0" err="1">
                <a:cs typeface="Times New Roman" panose="02020603050405020304" pitchFamily="18" charset="0"/>
              </a:rPr>
              <a:t>puede</a:t>
            </a:r>
            <a:r>
              <a:rPr lang="en-US" altLang="es-AR" sz="1400" dirty="0">
                <a:cs typeface="Times New Roman" panose="02020603050405020304" pitchFamily="18" charset="0"/>
              </a:rPr>
              <a:t> </a:t>
            </a:r>
            <a:r>
              <a:rPr lang="en-US" altLang="es-AR" sz="1400" dirty="0" err="1">
                <a:cs typeface="Times New Roman" panose="02020603050405020304" pitchFamily="18" charset="0"/>
              </a:rPr>
              <a:t>estar</a:t>
            </a:r>
            <a:r>
              <a:rPr lang="en-US" altLang="es-AR" sz="1400" dirty="0">
                <a:cs typeface="Times New Roman" panose="02020603050405020304" pitchFamily="18" charset="0"/>
              </a:rPr>
              <a:t> </a:t>
            </a:r>
            <a:r>
              <a:rPr lang="en-US" altLang="es-AR" sz="1400" dirty="0" err="1">
                <a:cs typeface="Times New Roman" panose="02020603050405020304" pitchFamily="18" charset="0"/>
              </a:rPr>
              <a:t>determinado</a:t>
            </a:r>
            <a:r>
              <a:rPr lang="en-US" altLang="es-AR" sz="1400" dirty="0">
                <a:cs typeface="Times New Roman" panose="02020603050405020304" pitchFamily="18" charset="0"/>
              </a:rPr>
              <a:t> por 2 </a:t>
            </a:r>
            <a:r>
              <a:rPr lang="en-US" altLang="es-AR" sz="1400" dirty="0" err="1">
                <a:cs typeface="Times New Roman" panose="02020603050405020304" pitchFamily="18" charset="0"/>
              </a:rPr>
              <a:t>cosas</a:t>
            </a:r>
            <a:r>
              <a:rPr lang="en-US" altLang="es-AR" sz="1400" dirty="0">
                <a:cs typeface="Times New Roman" panose="02020603050405020304" pitchFamily="18" charset="0"/>
              </a:rPr>
              <a:t>: 1) </a:t>
            </a:r>
            <a:r>
              <a:rPr lang="en-US" altLang="es-AR" sz="1400" dirty="0" err="1">
                <a:cs typeface="Times New Roman" panose="02020603050405020304" pitchFamily="18" charset="0"/>
              </a:rPr>
              <a:t>más</a:t>
            </a:r>
            <a:r>
              <a:rPr lang="en-US" altLang="es-AR" sz="1400" dirty="0">
                <a:cs typeface="Times New Roman" panose="02020603050405020304" pitchFamily="18" charset="0"/>
              </a:rPr>
              <a:t> </a:t>
            </a:r>
            <a:r>
              <a:rPr lang="en-US" altLang="es-AR" sz="1400" dirty="0" err="1">
                <a:cs typeface="Times New Roman" panose="02020603050405020304" pitchFamily="18" charset="0"/>
              </a:rPr>
              <a:t>flores</a:t>
            </a:r>
            <a:r>
              <a:rPr lang="en-US" altLang="es-AR" sz="1400" dirty="0">
                <a:cs typeface="Times New Roman" panose="02020603050405020304" pitchFamily="18" charset="0"/>
              </a:rPr>
              <a:t>, </a:t>
            </a:r>
            <a:r>
              <a:rPr lang="en-US" altLang="es-AR" sz="1400" dirty="0" err="1">
                <a:cs typeface="Times New Roman" panose="02020603050405020304" pitchFamily="18" charset="0"/>
              </a:rPr>
              <a:t>más</a:t>
            </a:r>
            <a:r>
              <a:rPr lang="en-US" altLang="es-AR" sz="1400" dirty="0">
                <a:cs typeface="Times New Roman" panose="02020603050405020304" pitchFamily="18" charset="0"/>
              </a:rPr>
              <a:t> </a:t>
            </a:r>
            <a:r>
              <a:rPr lang="en-US" altLang="es-AR" sz="1400" dirty="0" err="1">
                <a:cs typeface="Times New Roman" panose="02020603050405020304" pitchFamily="18" charset="0"/>
              </a:rPr>
              <a:t>semillas</a:t>
            </a:r>
            <a:r>
              <a:rPr lang="en-US" altLang="es-AR" sz="1400" dirty="0">
                <a:cs typeface="Times New Roman" panose="02020603050405020304" pitchFamily="18" charset="0"/>
              </a:rPr>
              <a:t> y 2) </a:t>
            </a:r>
            <a:r>
              <a:rPr lang="en-US" altLang="es-AR" sz="1400" dirty="0" err="1">
                <a:cs typeface="Times New Roman" panose="02020603050405020304" pitchFamily="18" charset="0"/>
              </a:rPr>
              <a:t>quizás</a:t>
            </a:r>
            <a:r>
              <a:rPr lang="en-US" altLang="es-AR" sz="1400" dirty="0">
                <a:cs typeface="Times New Roman" panose="02020603050405020304" pitchFamily="18" charset="0"/>
              </a:rPr>
              <a:t> </a:t>
            </a:r>
            <a:r>
              <a:rPr lang="en-US" altLang="es-AR" sz="1400" dirty="0" err="1">
                <a:cs typeface="Times New Roman" panose="02020603050405020304" pitchFamily="18" charset="0"/>
              </a:rPr>
              <a:t>más</a:t>
            </a:r>
            <a:r>
              <a:rPr lang="en-US" altLang="es-AR" sz="1400" dirty="0">
                <a:cs typeface="Times New Roman" panose="02020603050405020304" pitchFamily="18" charset="0"/>
              </a:rPr>
              <a:t> </a:t>
            </a:r>
            <a:r>
              <a:rPr lang="en-US" altLang="es-AR" sz="1400" dirty="0" err="1">
                <a:cs typeface="Times New Roman" panose="02020603050405020304" pitchFamily="18" charset="0"/>
              </a:rPr>
              <a:t>abejas</a:t>
            </a:r>
            <a:r>
              <a:rPr lang="en-US" altLang="es-AR" sz="1400" dirty="0">
                <a:cs typeface="Times New Roman" panose="02020603050405020304" pitchFamily="18" charset="0"/>
              </a:rPr>
              <a:t> </a:t>
            </a:r>
            <a:r>
              <a:rPr lang="en-US" altLang="es-AR" sz="1400" dirty="0" err="1">
                <a:cs typeface="Times New Roman" panose="02020603050405020304" pitchFamily="18" charset="0"/>
              </a:rPr>
              <a:t>serán</a:t>
            </a:r>
            <a:r>
              <a:rPr lang="en-US" altLang="es-AR" sz="1400" dirty="0">
                <a:cs typeface="Times New Roman" panose="02020603050405020304" pitchFamily="18" charset="0"/>
              </a:rPr>
              <a:t> </a:t>
            </a:r>
            <a:r>
              <a:rPr lang="en-US" altLang="es-AR" sz="1400" dirty="0" err="1">
                <a:cs typeface="Times New Roman" panose="02020603050405020304" pitchFamily="18" charset="0"/>
              </a:rPr>
              <a:t>atraídas</a:t>
            </a:r>
            <a:r>
              <a:rPr lang="en-US" altLang="es-AR" sz="1400" dirty="0">
                <a:cs typeface="Times New Roman" panose="02020603050405020304" pitchFamily="18" charset="0"/>
              </a:rPr>
              <a:t> a </a:t>
            </a:r>
            <a:r>
              <a:rPr lang="en-US" altLang="es-AR" sz="1400" dirty="0" err="1">
                <a:cs typeface="Times New Roman" panose="02020603050405020304" pitchFamily="18" charset="0"/>
              </a:rPr>
              <a:t>inflorescencias</a:t>
            </a:r>
            <a:r>
              <a:rPr lang="en-US" altLang="es-AR" sz="1400" dirty="0">
                <a:cs typeface="Times New Roman" panose="02020603050405020304" pitchFamily="18" charset="0"/>
              </a:rPr>
              <a:t> </a:t>
            </a:r>
            <a:r>
              <a:rPr lang="en-US" altLang="es-AR" sz="1400" dirty="0" err="1">
                <a:cs typeface="Times New Roman" panose="02020603050405020304" pitchFamily="18" charset="0"/>
              </a:rPr>
              <a:t>más</a:t>
            </a:r>
            <a:r>
              <a:rPr lang="en-US" altLang="es-AR" sz="1400" dirty="0">
                <a:cs typeface="Times New Roman" panose="02020603050405020304" pitchFamily="18" charset="0"/>
              </a:rPr>
              <a:t> </a:t>
            </a:r>
            <a:r>
              <a:rPr lang="en-US" altLang="es-AR" sz="1400" dirty="0" err="1">
                <a:cs typeface="Times New Roman" panose="02020603050405020304" pitchFamily="18" charset="0"/>
              </a:rPr>
              <a:t>grandes</a:t>
            </a:r>
            <a:endParaRPr lang="en-US" altLang="es-AR" sz="1400" dirty="0"/>
          </a:p>
          <a:p>
            <a:pPr>
              <a:lnSpc>
                <a:spcPct val="90000"/>
              </a:lnSpc>
            </a:pPr>
            <a:endParaRPr lang="es-AR" sz="1000" dirty="0"/>
          </a:p>
        </p:txBody>
      </p:sp>
      <p:pic>
        <p:nvPicPr>
          <p:cNvPr id="7170" name="Picture 2" descr="Guía para el cultivo de begonias según la ubicación en casa">
            <a:extLst>
              <a:ext uri="{FF2B5EF4-FFF2-40B4-BE49-F238E27FC236}">
                <a16:creationId xmlns:a16="http://schemas.microsoft.com/office/drawing/2014/main" id="{07E0CC7A-77B8-4098-9AF1-DA8EC5F65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19" r="2188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16692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2">
            <a:extLst>
              <a:ext uri="{FF2B5EF4-FFF2-40B4-BE49-F238E27FC236}">
                <a16:creationId xmlns:a16="http://schemas.microsoft.com/office/drawing/2014/main" id="{F31C8405-987E-43F3-8A92-CDC2316BA1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375" t="13184" r="8594" b="15039"/>
          <a:stretch>
            <a:fillRect/>
          </a:stretch>
        </p:blipFill>
        <p:spPr bwMode="auto">
          <a:xfrm>
            <a:off x="1538774" y="1066377"/>
            <a:ext cx="6578297" cy="46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139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2">
            <a:extLst>
              <a:ext uri="{FF2B5EF4-FFF2-40B4-BE49-F238E27FC236}">
                <a16:creationId xmlns:a16="http://schemas.microsoft.com/office/drawing/2014/main" id="{2684ABD8-DE7D-4CD9-8B79-DD1EB09920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305" t="15381" r="5078" b="9180"/>
          <a:stretch>
            <a:fillRect/>
          </a:stretch>
        </p:blipFill>
        <p:spPr bwMode="auto">
          <a:xfrm>
            <a:off x="1813386" y="1066377"/>
            <a:ext cx="6303685" cy="46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252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F221EA-6561-40AE-BF00-DD68AA7240C5}"/>
              </a:ext>
            </a:extLst>
          </p:cNvPr>
          <p:cNvSpPr>
            <a:spLocks noGrp="1"/>
          </p:cNvSpPr>
          <p:nvPr>
            <p:ph type="title"/>
          </p:nvPr>
        </p:nvSpPr>
        <p:spPr/>
        <p:txBody>
          <a:bodyPr/>
          <a:lstStyle/>
          <a:p>
            <a:endParaRPr lang="es-AR"/>
          </a:p>
        </p:txBody>
      </p:sp>
      <p:pic>
        <p:nvPicPr>
          <p:cNvPr id="4" name="Picture 2">
            <a:extLst>
              <a:ext uri="{FF2B5EF4-FFF2-40B4-BE49-F238E27FC236}">
                <a16:creationId xmlns:a16="http://schemas.microsoft.com/office/drawing/2014/main" id="{AEFF6803-66E7-40AB-9763-2B4BA73EDA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789" t="45535" r="5664" b="19434"/>
          <a:stretch>
            <a:fillRect/>
          </a:stretch>
        </p:blipFill>
        <p:spPr bwMode="auto">
          <a:xfrm>
            <a:off x="677863" y="2693250"/>
            <a:ext cx="8596312" cy="28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127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F2FF8A-9FB7-425E-8A30-908730B1E6BE}"/>
              </a:ext>
            </a:extLst>
          </p:cNvPr>
          <p:cNvSpPr>
            <a:spLocks noGrp="1"/>
          </p:cNvSpPr>
          <p:nvPr>
            <p:ph type="title"/>
          </p:nvPr>
        </p:nvSpPr>
        <p:spPr/>
        <p:txBody>
          <a:bodyPr/>
          <a:lstStyle/>
          <a:p>
            <a:endParaRPr lang="es-AR"/>
          </a:p>
        </p:txBody>
      </p:sp>
      <p:pic>
        <p:nvPicPr>
          <p:cNvPr id="4" name="Picture 2">
            <a:extLst>
              <a:ext uri="{FF2B5EF4-FFF2-40B4-BE49-F238E27FC236}">
                <a16:creationId xmlns:a16="http://schemas.microsoft.com/office/drawing/2014/main" id="{5F98714B-951C-4C42-A4F7-4A872C2F87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859" t="10254" r="3906" b="14307"/>
          <a:stretch>
            <a:fillRect/>
          </a:stretch>
        </p:blipFill>
        <p:spPr bwMode="auto">
          <a:xfrm>
            <a:off x="2074325" y="2160588"/>
            <a:ext cx="58033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159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5774E-6B51-4E31-B0DF-B44CD7841FAC}"/>
              </a:ext>
            </a:extLst>
          </p:cNvPr>
          <p:cNvSpPr>
            <a:spLocks noGrp="1"/>
          </p:cNvSpPr>
          <p:nvPr>
            <p:ph type="title"/>
          </p:nvPr>
        </p:nvSpPr>
        <p:spPr/>
        <p:txBody>
          <a:bodyPr/>
          <a:lstStyle/>
          <a:p>
            <a:endParaRPr lang="es-AR"/>
          </a:p>
        </p:txBody>
      </p:sp>
      <p:pic>
        <p:nvPicPr>
          <p:cNvPr id="4" name="Picture 2">
            <a:extLst>
              <a:ext uri="{FF2B5EF4-FFF2-40B4-BE49-F238E27FC236}">
                <a16:creationId xmlns:a16="http://schemas.microsoft.com/office/drawing/2014/main" id="{96182090-32D1-4C03-801D-9693BDE58C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203" t="15381" r="6836" b="11377"/>
          <a:stretch>
            <a:fillRect/>
          </a:stretch>
        </p:blipFill>
        <p:spPr bwMode="auto">
          <a:xfrm>
            <a:off x="2161968" y="2160588"/>
            <a:ext cx="562810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067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A6474C7-1121-401F-82AA-8795F02AE094}"/>
              </a:ext>
            </a:extLst>
          </p:cNvPr>
          <p:cNvSpPr>
            <a:spLocks noGrp="1"/>
          </p:cNvSpPr>
          <p:nvPr>
            <p:ph type="title"/>
          </p:nvPr>
        </p:nvSpPr>
        <p:spPr>
          <a:xfrm>
            <a:off x="643467" y="816638"/>
            <a:ext cx="3367359" cy="5224724"/>
          </a:xfrm>
        </p:spPr>
        <p:txBody>
          <a:bodyPr anchor="ctr">
            <a:normAutofit/>
          </a:bodyPr>
          <a:lstStyle/>
          <a:p>
            <a:r>
              <a:rPr lang="en-US" b="1">
                <a:effectLst>
                  <a:outerShdw blurRad="38100" dist="38100" dir="2700000" algn="tl">
                    <a:srgbClr val="C0C0C0"/>
                  </a:outerShdw>
                </a:effectLst>
              </a:rPr>
              <a:t>Constraints - Restricciones</a:t>
            </a:r>
            <a:endParaRPr lang="es-AR" dirty="0"/>
          </a:p>
        </p:txBody>
      </p:sp>
      <p:sp>
        <p:nvSpPr>
          <p:cNvPr id="3" name="Marcador de contenido 2">
            <a:extLst>
              <a:ext uri="{FF2B5EF4-FFF2-40B4-BE49-F238E27FC236}">
                <a16:creationId xmlns:a16="http://schemas.microsoft.com/office/drawing/2014/main" id="{10D9BA09-0321-47DA-92D2-75C5C870FBED}"/>
              </a:ext>
            </a:extLst>
          </p:cNvPr>
          <p:cNvSpPr>
            <a:spLocks noGrp="1"/>
          </p:cNvSpPr>
          <p:nvPr>
            <p:ph idx="1"/>
          </p:nvPr>
        </p:nvSpPr>
        <p:spPr>
          <a:xfrm>
            <a:off x="4654295" y="816638"/>
            <a:ext cx="4619706" cy="5224724"/>
          </a:xfrm>
        </p:spPr>
        <p:txBody>
          <a:bodyPr anchor="ctr">
            <a:normAutofit/>
          </a:bodyPr>
          <a:lstStyle/>
          <a:p>
            <a:r>
              <a:rPr lang="en-US" altLang="es-AR"/>
              <a:t>Son factores que tienden a ralentar la tasa de evolución adaptativa. </a:t>
            </a:r>
          </a:p>
          <a:p>
            <a:pPr lvl="1"/>
            <a:r>
              <a:rPr lang="en-US" altLang="es-AR"/>
              <a:t>Impiden que en una población evolucione un rasgo particular a su valor óptimo.</a:t>
            </a:r>
          </a:p>
          <a:p>
            <a:endParaRPr lang="es-AR" dirty="0"/>
          </a:p>
        </p:txBody>
      </p:sp>
    </p:spTree>
    <p:extLst>
      <p:ext uri="{BB962C8B-B14F-4D97-AF65-F5344CB8AC3E}">
        <p14:creationId xmlns:p14="http://schemas.microsoft.com/office/powerpoint/2010/main" val="234242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90BEF-E369-45CF-B6B0-9CBD5C093D72}"/>
              </a:ext>
            </a:extLst>
          </p:cNvPr>
          <p:cNvSpPr>
            <a:spLocks noGrp="1"/>
          </p:cNvSpPr>
          <p:nvPr>
            <p:ph type="title"/>
          </p:nvPr>
        </p:nvSpPr>
        <p:spPr/>
        <p:txBody>
          <a:bodyPr/>
          <a:lstStyle/>
          <a:p>
            <a:r>
              <a:rPr lang="es-MX" dirty="0"/>
              <a:t>Genética</a:t>
            </a:r>
            <a:endParaRPr lang="es-AR" dirty="0"/>
          </a:p>
        </p:txBody>
      </p:sp>
      <p:sp>
        <p:nvSpPr>
          <p:cNvPr id="3" name="Marcador de contenido 2">
            <a:extLst>
              <a:ext uri="{FF2B5EF4-FFF2-40B4-BE49-F238E27FC236}">
                <a16:creationId xmlns:a16="http://schemas.microsoft.com/office/drawing/2014/main" id="{90A4BAC4-DE15-48D5-BAD0-DADF3FA10980}"/>
              </a:ext>
            </a:extLst>
          </p:cNvPr>
          <p:cNvSpPr>
            <a:spLocks noGrp="1"/>
          </p:cNvSpPr>
          <p:nvPr>
            <p:ph idx="1"/>
          </p:nvPr>
        </p:nvSpPr>
        <p:spPr/>
        <p:txBody>
          <a:bodyPr/>
          <a:lstStyle/>
          <a:p>
            <a:r>
              <a:rPr lang="es-MX" dirty="0"/>
              <a:t>Citogenética</a:t>
            </a:r>
          </a:p>
          <a:p>
            <a:r>
              <a:rPr lang="es-MX" dirty="0"/>
              <a:t>Clásica (Mendeliana)</a:t>
            </a:r>
          </a:p>
          <a:p>
            <a:r>
              <a:rPr lang="es-AR" dirty="0">
                <a:solidFill>
                  <a:srgbClr val="FF0000"/>
                </a:solidFill>
              </a:rPr>
              <a:t>Cuantitativa</a:t>
            </a:r>
          </a:p>
          <a:p>
            <a:r>
              <a:rPr lang="es-AR" dirty="0"/>
              <a:t>De Poblaciones</a:t>
            </a:r>
          </a:p>
          <a:p>
            <a:r>
              <a:rPr lang="es-AR" dirty="0"/>
              <a:t>Del Desarrollo</a:t>
            </a:r>
          </a:p>
          <a:p>
            <a:r>
              <a:rPr lang="es-AR" dirty="0"/>
              <a:t>Molecular</a:t>
            </a:r>
          </a:p>
          <a:p>
            <a:r>
              <a:rPr lang="es-AR" dirty="0"/>
              <a:t>Mutagénesis</a:t>
            </a:r>
          </a:p>
          <a:p>
            <a:endParaRPr lang="es-AR" dirty="0"/>
          </a:p>
        </p:txBody>
      </p:sp>
      <p:pic>
        <p:nvPicPr>
          <p:cNvPr id="2050" name="Picture 2" descr="Información de Citogenética">
            <a:extLst>
              <a:ext uri="{FF2B5EF4-FFF2-40B4-BE49-F238E27FC236}">
                <a16:creationId xmlns:a16="http://schemas.microsoft.com/office/drawing/2014/main" id="{E73AFB81-AC65-4706-B485-7D46486DA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322" y="366675"/>
            <a:ext cx="1806650" cy="1806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genética mendeliana 2014">
            <a:extLst>
              <a:ext uri="{FF2B5EF4-FFF2-40B4-BE49-F238E27FC236}">
                <a16:creationId xmlns:a16="http://schemas.microsoft.com/office/drawing/2014/main" id="{736029D4-3127-468A-8646-794E12CA1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584" y="186887"/>
            <a:ext cx="2846418" cy="21370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ema 9: Herencia cuantitativa">
            <a:extLst>
              <a:ext uri="{FF2B5EF4-FFF2-40B4-BE49-F238E27FC236}">
                <a16:creationId xmlns:a16="http://schemas.microsoft.com/office/drawing/2014/main" id="{7FE52746-7352-46C5-9EAF-C8DF03595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865" y="2633067"/>
            <a:ext cx="31146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98ECF2D-C170-4E63-8EDF-D110B6F14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497" y="2323931"/>
            <a:ext cx="2314575" cy="1971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ENÉTICA">
            <a:extLst>
              <a:ext uri="{FF2B5EF4-FFF2-40B4-BE49-F238E27FC236}">
                <a16:creationId xmlns:a16="http://schemas.microsoft.com/office/drawing/2014/main" id="{55BB6C6A-944E-4C45-A0BD-58244E73FC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9727" y="4572395"/>
            <a:ext cx="2487051" cy="186528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Genética Molecular Humana – idibell">
            <a:extLst>
              <a:ext uri="{FF2B5EF4-FFF2-40B4-BE49-F238E27FC236}">
                <a16:creationId xmlns:a16="http://schemas.microsoft.com/office/drawing/2014/main" id="{330F99AD-7F02-4632-A5BA-A0FC385D95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5036233"/>
            <a:ext cx="2452014" cy="122600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Genética reversa III. Mutagénesis dirigida. - ppt descargar">
            <a:extLst>
              <a:ext uri="{FF2B5EF4-FFF2-40B4-BE49-F238E27FC236}">
                <a16:creationId xmlns:a16="http://schemas.microsoft.com/office/drawing/2014/main" id="{A86D7798-A0D9-462D-A31A-BD3C92AE9F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9171" y="4572395"/>
            <a:ext cx="2628900"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38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52830D-4BD1-4862-BBF6-AFB611E3B2CB}"/>
              </a:ext>
            </a:extLst>
          </p:cNvPr>
          <p:cNvSpPr>
            <a:spLocks noGrp="1"/>
          </p:cNvSpPr>
          <p:nvPr>
            <p:ph type="title"/>
          </p:nvPr>
        </p:nvSpPr>
        <p:spPr>
          <a:xfrm>
            <a:off x="5536734" y="609600"/>
            <a:ext cx="3737268" cy="1320800"/>
          </a:xfrm>
        </p:spPr>
        <p:txBody>
          <a:bodyPr>
            <a:normAutofit/>
          </a:bodyPr>
          <a:lstStyle/>
          <a:p>
            <a:pPr>
              <a:lnSpc>
                <a:spcPct val="90000"/>
              </a:lnSpc>
            </a:pPr>
            <a:r>
              <a:rPr lang="es-MX" sz="2800"/>
              <a:t>Tipos de restricciones (</a:t>
            </a:r>
            <a:r>
              <a:rPr lang="es-MX" sz="2800" i="1" err="1"/>
              <a:t>constraints</a:t>
            </a:r>
            <a:r>
              <a:rPr lang="es-MX" sz="2800"/>
              <a:t>)</a:t>
            </a:r>
            <a:endParaRPr lang="es-AR" sz="2800"/>
          </a:p>
        </p:txBody>
      </p:sp>
      <p:sp>
        <p:nvSpPr>
          <p:cNvPr id="3" name="Marcador de contenido 2">
            <a:extLst>
              <a:ext uri="{FF2B5EF4-FFF2-40B4-BE49-F238E27FC236}">
                <a16:creationId xmlns:a16="http://schemas.microsoft.com/office/drawing/2014/main" id="{789677C5-04D8-471C-82F0-A0C974760CC4}"/>
              </a:ext>
            </a:extLst>
          </p:cNvPr>
          <p:cNvSpPr>
            <a:spLocks noGrp="1"/>
          </p:cNvSpPr>
          <p:nvPr>
            <p:ph idx="1"/>
          </p:nvPr>
        </p:nvSpPr>
        <p:spPr>
          <a:xfrm>
            <a:off x="5209563" y="1617785"/>
            <a:ext cx="5045785" cy="4423577"/>
          </a:xfrm>
        </p:spPr>
        <p:txBody>
          <a:bodyPr>
            <a:normAutofit/>
          </a:bodyPr>
          <a:lstStyle/>
          <a:p>
            <a:pPr>
              <a:defRPr/>
            </a:pPr>
            <a:r>
              <a:rPr lang="en-US" b="1" dirty="0">
                <a:effectLst>
                  <a:outerShdw blurRad="38100" dist="38100" dir="2700000" algn="tl">
                    <a:srgbClr val="C0C0C0"/>
                  </a:outerShdw>
                </a:effectLst>
              </a:rPr>
              <a:t>De </a:t>
            </a:r>
            <a:r>
              <a:rPr lang="en-US" b="1" dirty="0" err="1">
                <a:effectLst>
                  <a:outerShdw blurRad="38100" dist="38100" dir="2700000" algn="tl">
                    <a:srgbClr val="C0C0C0"/>
                  </a:outerShdw>
                </a:effectLst>
              </a:rPr>
              <a:t>desarrollo</a:t>
            </a:r>
            <a:r>
              <a:rPr lang="en-US" dirty="0"/>
              <a:t> – </a:t>
            </a:r>
            <a:r>
              <a:rPr lang="en-US" dirty="0" err="1"/>
              <a:t>basadas</a:t>
            </a:r>
            <a:r>
              <a:rPr lang="en-US" dirty="0"/>
              <a:t> en </a:t>
            </a:r>
            <a:r>
              <a:rPr lang="en-US" dirty="0" err="1"/>
              <a:t>cómo</a:t>
            </a:r>
            <a:r>
              <a:rPr lang="en-US" dirty="0"/>
              <a:t> un </a:t>
            </a:r>
            <a:r>
              <a:rPr lang="en-US" dirty="0" err="1"/>
              <a:t>organismo</a:t>
            </a:r>
            <a:r>
              <a:rPr lang="en-US" dirty="0"/>
              <a:t> se </a:t>
            </a:r>
            <a:r>
              <a:rPr lang="en-US" dirty="0" err="1"/>
              <a:t>desarrolla</a:t>
            </a:r>
            <a:r>
              <a:rPr lang="en-US" dirty="0"/>
              <a:t> en el </a:t>
            </a:r>
            <a:r>
              <a:rPr lang="en-US" dirty="0" err="1"/>
              <a:t>embrión</a:t>
            </a:r>
            <a:r>
              <a:rPr lang="en-US" dirty="0"/>
              <a:t> o </a:t>
            </a:r>
            <a:r>
              <a:rPr lang="en-US" dirty="0" err="1"/>
              <a:t>cómo</a:t>
            </a:r>
            <a:r>
              <a:rPr lang="en-US" dirty="0"/>
              <a:t> </a:t>
            </a:r>
            <a:r>
              <a:rPr lang="en-US" dirty="0" err="1"/>
              <a:t>su</a:t>
            </a:r>
            <a:r>
              <a:rPr lang="en-US" dirty="0"/>
              <a:t> </a:t>
            </a:r>
            <a:r>
              <a:rPr lang="en-US" dirty="0" err="1"/>
              <a:t>estructura</a:t>
            </a:r>
            <a:r>
              <a:rPr lang="en-US" dirty="0"/>
              <a:t> se </a:t>
            </a:r>
            <a:r>
              <a:rPr lang="en-US" dirty="0" err="1"/>
              <a:t>relaciona</a:t>
            </a:r>
            <a:r>
              <a:rPr lang="en-US" dirty="0"/>
              <a:t> con </a:t>
            </a:r>
            <a:r>
              <a:rPr lang="en-US" dirty="0" err="1"/>
              <a:t>su</a:t>
            </a:r>
            <a:r>
              <a:rPr lang="en-US" dirty="0"/>
              <a:t> </a:t>
            </a:r>
            <a:r>
              <a:rPr lang="en-US" dirty="0" err="1"/>
              <a:t>funcion</a:t>
            </a:r>
            <a:r>
              <a:rPr lang="en-US" dirty="0"/>
              <a:t>. </a:t>
            </a:r>
          </a:p>
          <a:p>
            <a:pPr>
              <a:defRPr/>
            </a:pPr>
            <a:r>
              <a:rPr lang="en-US" b="1" dirty="0" err="1">
                <a:effectLst>
                  <a:outerShdw blurRad="38100" dist="38100" dir="2700000" algn="tl">
                    <a:srgbClr val="C0C0C0"/>
                  </a:outerShdw>
                </a:effectLst>
              </a:rPr>
              <a:t>Filogeneticas</a:t>
            </a:r>
            <a:r>
              <a:rPr lang="en-US" dirty="0"/>
              <a:t> – (Historical constraint) </a:t>
            </a:r>
            <a:r>
              <a:rPr lang="en-US" dirty="0" err="1"/>
              <a:t>basadas</a:t>
            </a:r>
            <a:r>
              <a:rPr lang="en-US" dirty="0"/>
              <a:t> en </a:t>
            </a:r>
            <a:r>
              <a:rPr lang="en-US" dirty="0" err="1"/>
              <a:t>heredar</a:t>
            </a:r>
            <a:r>
              <a:rPr lang="en-US" dirty="0"/>
              <a:t> la </a:t>
            </a:r>
            <a:r>
              <a:rPr lang="en-US" dirty="0" err="1"/>
              <a:t>variación</a:t>
            </a:r>
            <a:r>
              <a:rPr lang="en-US" dirty="0"/>
              <a:t> </a:t>
            </a:r>
            <a:r>
              <a:rPr lang="en-US" dirty="0" err="1"/>
              <a:t>necesaria</a:t>
            </a:r>
            <a:r>
              <a:rPr lang="en-US" dirty="0"/>
              <a:t> de los </a:t>
            </a:r>
            <a:r>
              <a:rPr lang="en-US" dirty="0" err="1"/>
              <a:t>ancestros</a:t>
            </a:r>
            <a:r>
              <a:rPr lang="en-US" dirty="0"/>
              <a:t>.</a:t>
            </a:r>
          </a:p>
          <a:p>
            <a:pPr>
              <a:defRPr/>
            </a:pPr>
            <a:endParaRPr lang="en-US" dirty="0"/>
          </a:p>
          <a:p>
            <a:r>
              <a:rPr lang="en-US" altLang="es-AR" sz="1700" i="1" dirty="0" err="1"/>
              <a:t>Ej</a:t>
            </a:r>
            <a:r>
              <a:rPr lang="en-US" altLang="es-AR" sz="1700" i="1" dirty="0"/>
              <a:t>. Fuchsia </a:t>
            </a:r>
            <a:r>
              <a:rPr lang="en-US" altLang="es-AR" sz="1700" i="1" dirty="0" err="1"/>
              <a:t>excorticata</a:t>
            </a:r>
            <a:endParaRPr lang="en-US" altLang="es-AR" sz="1700" i="1" dirty="0"/>
          </a:p>
          <a:p>
            <a:pPr lvl="1"/>
            <a:r>
              <a:rPr lang="en-US" altLang="es-AR" sz="1700" dirty="0"/>
              <a:t>Es </a:t>
            </a:r>
            <a:r>
              <a:rPr lang="en-US" altLang="es-AR" sz="1700" dirty="0" err="1"/>
              <a:t>polinizada</a:t>
            </a:r>
            <a:r>
              <a:rPr lang="en-US" altLang="es-AR" sz="1700" dirty="0"/>
              <a:t> por </a:t>
            </a:r>
            <a:r>
              <a:rPr lang="en-US" altLang="es-AR" sz="1700" dirty="0" err="1"/>
              <a:t>aves</a:t>
            </a:r>
            <a:endParaRPr lang="en-US" altLang="es-AR" sz="1700" dirty="0"/>
          </a:p>
          <a:p>
            <a:pPr lvl="1"/>
            <a:r>
              <a:rPr lang="en-US" altLang="es-AR" sz="1700" dirty="0"/>
              <a:t>Las </a:t>
            </a:r>
            <a:r>
              <a:rPr lang="en-US" altLang="es-AR" sz="1700" dirty="0" err="1"/>
              <a:t>flores</a:t>
            </a:r>
            <a:r>
              <a:rPr lang="en-US" altLang="es-AR" sz="1700" dirty="0"/>
              <a:t> </a:t>
            </a:r>
            <a:r>
              <a:rPr lang="en-US" altLang="es-AR" sz="1700" dirty="0" err="1"/>
              <a:t>pasan</a:t>
            </a:r>
            <a:r>
              <a:rPr lang="en-US" altLang="es-AR" sz="1700" dirty="0"/>
              <a:t> de </a:t>
            </a:r>
            <a:r>
              <a:rPr lang="en-US" altLang="es-AR" sz="1700" dirty="0" err="1"/>
              <a:t>verde</a:t>
            </a:r>
            <a:r>
              <a:rPr lang="en-US" altLang="es-AR" sz="1700" dirty="0"/>
              <a:t> </a:t>
            </a:r>
            <a:r>
              <a:rPr lang="en-US" altLang="es-AR" sz="1700" dirty="0" err="1"/>
              <a:t>violaceo</a:t>
            </a:r>
            <a:r>
              <a:rPr lang="en-US" altLang="es-AR" sz="1700" dirty="0"/>
              <a:t> a </a:t>
            </a:r>
            <a:r>
              <a:rPr lang="en-US" altLang="es-AR" sz="1700" dirty="0" err="1"/>
              <a:t>rojo</a:t>
            </a:r>
            <a:endParaRPr lang="en-US" altLang="es-AR" sz="1700" dirty="0"/>
          </a:p>
          <a:p>
            <a:pPr lvl="1"/>
            <a:r>
              <a:rPr lang="en-US" altLang="es-AR" sz="1700" dirty="0"/>
              <a:t>El color cambia a </a:t>
            </a:r>
            <a:r>
              <a:rPr lang="en-US" altLang="es-AR" sz="1700" dirty="0" err="1"/>
              <a:t>rojo</a:t>
            </a:r>
            <a:r>
              <a:rPr lang="en-US" altLang="es-AR" sz="1700" dirty="0"/>
              <a:t> </a:t>
            </a:r>
            <a:r>
              <a:rPr lang="en-US" altLang="es-AR" sz="1700" dirty="0" err="1"/>
              <a:t>despues</a:t>
            </a:r>
            <a:r>
              <a:rPr lang="en-US" altLang="es-AR" sz="1700" dirty="0"/>
              <a:t> de la </a:t>
            </a:r>
            <a:r>
              <a:rPr lang="en-US" altLang="es-AR" sz="1700" dirty="0" err="1"/>
              <a:t>polinización</a:t>
            </a:r>
            <a:endParaRPr lang="es-AR" sz="1700" dirty="0"/>
          </a:p>
        </p:txBody>
      </p:sp>
      <p:pic>
        <p:nvPicPr>
          <p:cNvPr id="4" name="Picture 6" descr="http://ketenewplymouth.peoplesnetworknz.info/image_files/0000/0006/5329/Fuchsia_excorticata__Tree_Fuchsia__.JPG">
            <a:extLst>
              <a:ext uri="{FF2B5EF4-FFF2-40B4-BE49-F238E27FC236}">
                <a16:creationId xmlns:a16="http://schemas.microsoft.com/office/drawing/2014/main" id="{F592EAD9-B08F-4C56-BC24-603BA1E6C5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70" r="18233"/>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6568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43A36-A16B-42D3-B851-04EDD979DF18}"/>
              </a:ext>
            </a:extLst>
          </p:cNvPr>
          <p:cNvSpPr>
            <a:spLocks noGrp="1"/>
          </p:cNvSpPr>
          <p:nvPr>
            <p:ph type="title"/>
          </p:nvPr>
        </p:nvSpPr>
        <p:spPr>
          <a:xfrm>
            <a:off x="677334" y="609600"/>
            <a:ext cx="8596668" cy="1320800"/>
          </a:xfrm>
        </p:spPr>
        <p:txBody>
          <a:bodyPr anchor="t">
            <a:normAutofit/>
          </a:bodyPr>
          <a:lstStyle/>
          <a:p>
            <a:r>
              <a:rPr lang="es-MX" dirty="0" err="1"/>
              <a:t>Constraints</a:t>
            </a:r>
            <a:r>
              <a:rPr lang="es-MX" dirty="0"/>
              <a:t> (del desarrollo)</a:t>
            </a:r>
            <a:endParaRPr lang="es-AR" dirty="0"/>
          </a:p>
        </p:txBody>
      </p:sp>
      <p:sp>
        <p:nvSpPr>
          <p:cNvPr id="3" name="Marcador de contenido 2">
            <a:extLst>
              <a:ext uri="{FF2B5EF4-FFF2-40B4-BE49-F238E27FC236}">
                <a16:creationId xmlns:a16="http://schemas.microsoft.com/office/drawing/2014/main" id="{AC64B71A-F994-45CE-9AD8-B2DEA290B0AC}"/>
              </a:ext>
            </a:extLst>
          </p:cNvPr>
          <p:cNvSpPr>
            <a:spLocks noGrp="1"/>
          </p:cNvSpPr>
          <p:nvPr>
            <p:ph idx="1"/>
          </p:nvPr>
        </p:nvSpPr>
        <p:spPr>
          <a:xfrm>
            <a:off x="677334" y="2160590"/>
            <a:ext cx="5220430" cy="3701270"/>
          </a:xfrm>
        </p:spPr>
        <p:txBody>
          <a:bodyPr>
            <a:normAutofit/>
          </a:bodyPr>
          <a:lstStyle/>
          <a:p>
            <a:r>
              <a:rPr lang="en-US" altLang="es-AR" dirty="0">
                <a:cs typeface="Times New Roman" panose="02020603050405020304" pitchFamily="18" charset="0"/>
              </a:rPr>
              <a:t>¿Por </a:t>
            </a:r>
            <a:r>
              <a:rPr lang="en-US" altLang="es-AR" dirty="0" err="1">
                <a:cs typeface="Times New Roman" panose="02020603050405020304" pitchFamily="18" charset="0"/>
              </a:rPr>
              <a:t>qué</a:t>
            </a:r>
            <a:r>
              <a:rPr lang="en-US" altLang="es-AR" dirty="0">
                <a:cs typeface="Times New Roman" panose="02020603050405020304" pitchFamily="18" charset="0"/>
              </a:rPr>
              <a:t> </a:t>
            </a:r>
            <a:r>
              <a:rPr lang="en-US" altLang="es-AR" dirty="0" err="1">
                <a:cs typeface="Times New Roman" panose="02020603050405020304" pitchFamily="18" charset="0"/>
              </a:rPr>
              <a:t>esta</a:t>
            </a:r>
            <a:r>
              <a:rPr lang="en-US" altLang="es-AR" dirty="0">
                <a:cs typeface="Times New Roman" panose="02020603050405020304" pitchFamily="18" charset="0"/>
              </a:rPr>
              <a:t> </a:t>
            </a:r>
            <a:r>
              <a:rPr lang="en-US" altLang="es-AR" i="1" dirty="0">
                <a:cs typeface="Times New Roman" panose="02020603050405020304" pitchFamily="18" charset="0"/>
              </a:rPr>
              <a:t>Fuchsia </a:t>
            </a:r>
            <a:r>
              <a:rPr lang="en-US" altLang="es-AR" dirty="0" err="1">
                <a:cs typeface="Times New Roman" panose="02020603050405020304" pitchFamily="18" charset="0"/>
              </a:rPr>
              <a:t>mantiene</a:t>
            </a:r>
            <a:r>
              <a:rPr lang="en-US" altLang="es-AR" dirty="0">
                <a:cs typeface="Times New Roman" panose="02020603050405020304" pitchFamily="18" charset="0"/>
              </a:rPr>
              <a:t> sus </a:t>
            </a:r>
            <a:r>
              <a:rPr lang="en-US" altLang="es-AR" dirty="0" err="1">
                <a:cs typeface="Times New Roman" panose="02020603050405020304" pitchFamily="18" charset="0"/>
              </a:rPr>
              <a:t>flores</a:t>
            </a:r>
            <a:r>
              <a:rPr lang="en-US" altLang="es-AR" dirty="0">
                <a:cs typeface="Times New Roman" panose="02020603050405020304" pitchFamily="18" charset="0"/>
              </a:rPr>
              <a:t> y se </a:t>
            </a:r>
            <a:r>
              <a:rPr lang="en-US" altLang="es-AR" dirty="0" err="1">
                <a:cs typeface="Times New Roman" panose="02020603050405020304" pitchFamily="18" charset="0"/>
              </a:rPr>
              <a:t>vuelven</a:t>
            </a:r>
            <a:r>
              <a:rPr lang="en-US" altLang="es-AR" dirty="0">
                <a:cs typeface="Times New Roman" panose="02020603050405020304" pitchFamily="18" charset="0"/>
              </a:rPr>
              <a:t> </a:t>
            </a:r>
            <a:r>
              <a:rPr lang="en-US" altLang="es-AR" dirty="0" err="1">
                <a:cs typeface="Times New Roman" panose="02020603050405020304" pitchFamily="18" charset="0"/>
              </a:rPr>
              <a:t>rojas</a:t>
            </a:r>
            <a:r>
              <a:rPr lang="en-US" altLang="es-AR" dirty="0">
                <a:cs typeface="Times New Roman" panose="02020603050405020304" pitchFamily="18" charset="0"/>
              </a:rPr>
              <a:t> por 5 </a:t>
            </a:r>
            <a:r>
              <a:rPr lang="en-US" altLang="es-AR" dirty="0" err="1">
                <a:cs typeface="Times New Roman" panose="02020603050405020304" pitchFamily="18" charset="0"/>
              </a:rPr>
              <a:t>días</a:t>
            </a:r>
            <a:r>
              <a:rPr lang="en-US" altLang="es-AR" dirty="0">
                <a:cs typeface="Times New Roman" panose="02020603050405020304" pitchFamily="18" charset="0"/>
              </a:rPr>
              <a:t> </a:t>
            </a:r>
            <a:r>
              <a:rPr lang="en-US" altLang="es-AR" dirty="0" err="1">
                <a:cs typeface="Times New Roman" panose="02020603050405020304" pitchFamily="18" charset="0"/>
              </a:rPr>
              <a:t>despues</a:t>
            </a:r>
            <a:r>
              <a:rPr lang="en-US" altLang="es-AR" dirty="0">
                <a:cs typeface="Times New Roman" panose="02020603050405020304" pitchFamily="18" charset="0"/>
              </a:rPr>
              <a:t> de la </a:t>
            </a:r>
            <a:r>
              <a:rPr lang="en-US" altLang="es-AR" dirty="0" err="1">
                <a:cs typeface="Times New Roman" panose="02020603050405020304" pitchFamily="18" charset="0"/>
              </a:rPr>
              <a:t>polinizacion</a:t>
            </a:r>
            <a:r>
              <a:rPr lang="en-US" altLang="es-AR" dirty="0">
                <a:cs typeface="Times New Roman" panose="02020603050405020304" pitchFamily="18" charset="0"/>
              </a:rPr>
              <a:t>?</a:t>
            </a:r>
          </a:p>
          <a:p>
            <a:pPr lvl="1"/>
            <a:r>
              <a:rPr lang="en-US" altLang="es-AR" dirty="0">
                <a:cs typeface="Times New Roman" panose="02020603050405020304" pitchFamily="18" charset="0"/>
              </a:rPr>
              <a:t>Los </a:t>
            </a:r>
            <a:r>
              <a:rPr lang="en-US" altLang="es-AR" dirty="0" err="1">
                <a:cs typeface="Times New Roman" panose="02020603050405020304" pitchFamily="18" charset="0"/>
              </a:rPr>
              <a:t>polinizadores</a:t>
            </a:r>
            <a:r>
              <a:rPr lang="en-US" altLang="es-AR" dirty="0">
                <a:cs typeface="Times New Roman" panose="02020603050405020304" pitchFamily="18" charset="0"/>
              </a:rPr>
              <a:t> no </a:t>
            </a:r>
            <a:r>
              <a:rPr lang="en-US" altLang="es-AR" dirty="0" err="1">
                <a:cs typeface="Times New Roman" panose="02020603050405020304" pitchFamily="18" charset="0"/>
              </a:rPr>
              <a:t>visitan</a:t>
            </a:r>
            <a:r>
              <a:rPr lang="en-US" altLang="es-AR" dirty="0">
                <a:cs typeface="Times New Roman" panose="02020603050405020304" pitchFamily="18" charset="0"/>
              </a:rPr>
              <a:t> las </a:t>
            </a:r>
            <a:r>
              <a:rPr lang="en-US" altLang="es-AR" dirty="0" err="1">
                <a:cs typeface="Times New Roman" panose="02020603050405020304" pitchFamily="18" charset="0"/>
              </a:rPr>
              <a:t>flores</a:t>
            </a:r>
            <a:r>
              <a:rPr lang="en-US" altLang="es-AR" dirty="0">
                <a:cs typeface="Times New Roman" panose="02020603050405020304" pitchFamily="18" charset="0"/>
              </a:rPr>
              <a:t> y </a:t>
            </a:r>
            <a:r>
              <a:rPr lang="en-US" altLang="es-AR" dirty="0" err="1">
                <a:cs typeface="Times New Roman" panose="02020603050405020304" pitchFamily="18" charset="0"/>
              </a:rPr>
              <a:t>entonces</a:t>
            </a:r>
            <a:r>
              <a:rPr lang="en-US" altLang="es-AR" dirty="0">
                <a:cs typeface="Times New Roman" panose="02020603050405020304" pitchFamily="18" charset="0"/>
              </a:rPr>
              <a:t> no son </a:t>
            </a:r>
            <a:r>
              <a:rPr lang="en-US" altLang="es-AR" dirty="0" err="1">
                <a:cs typeface="Times New Roman" panose="02020603050405020304" pitchFamily="18" charset="0"/>
              </a:rPr>
              <a:t>más</a:t>
            </a:r>
            <a:r>
              <a:rPr lang="en-US" altLang="es-AR" dirty="0">
                <a:cs typeface="Times New Roman" panose="02020603050405020304" pitchFamily="18" charset="0"/>
              </a:rPr>
              <a:t> </a:t>
            </a:r>
            <a:r>
              <a:rPr lang="en-US" altLang="es-AR" dirty="0" err="1">
                <a:cs typeface="Times New Roman" panose="02020603050405020304" pitchFamily="18" charset="0"/>
              </a:rPr>
              <a:t>utiles</a:t>
            </a:r>
            <a:r>
              <a:rPr lang="en-US" altLang="es-AR" dirty="0">
                <a:cs typeface="Times New Roman" panose="02020603050405020304" pitchFamily="18" charset="0"/>
              </a:rPr>
              <a:t>, </a:t>
            </a:r>
            <a:r>
              <a:rPr lang="en-US" altLang="es-AR" dirty="0" err="1">
                <a:cs typeface="Times New Roman" panose="02020603050405020304" pitchFamily="18" charset="0"/>
              </a:rPr>
              <a:t>pero</a:t>
            </a:r>
            <a:r>
              <a:rPr lang="en-US" altLang="es-AR" dirty="0">
                <a:cs typeface="Times New Roman" panose="02020603050405020304" pitchFamily="18" charset="0"/>
              </a:rPr>
              <a:t> son </a:t>
            </a:r>
            <a:r>
              <a:rPr lang="en-US" altLang="es-AR" dirty="0" err="1">
                <a:cs typeface="Times New Roman" panose="02020603050405020304" pitchFamily="18" charset="0"/>
              </a:rPr>
              <a:t>aún</a:t>
            </a:r>
            <a:r>
              <a:rPr lang="en-US" altLang="es-AR" dirty="0">
                <a:cs typeface="Times New Roman" panose="02020603050405020304" pitchFamily="18" charset="0"/>
              </a:rPr>
              <a:t> </a:t>
            </a:r>
            <a:r>
              <a:rPr lang="en-US" altLang="es-AR" dirty="0" err="1">
                <a:cs typeface="Times New Roman" panose="02020603050405020304" pitchFamily="18" charset="0"/>
              </a:rPr>
              <a:t>necesarias</a:t>
            </a:r>
            <a:r>
              <a:rPr lang="en-US" altLang="es-AR" dirty="0">
                <a:cs typeface="Times New Roman" panose="02020603050405020304" pitchFamily="18" charset="0"/>
              </a:rPr>
              <a:t> para </a:t>
            </a:r>
            <a:r>
              <a:rPr lang="en-US" altLang="es-AR" dirty="0" err="1">
                <a:cs typeface="Times New Roman" panose="02020603050405020304" pitchFamily="18" charset="0"/>
              </a:rPr>
              <a:t>proporcionar</a:t>
            </a:r>
            <a:r>
              <a:rPr lang="en-US" altLang="es-AR" dirty="0">
                <a:cs typeface="Times New Roman" panose="02020603050405020304" pitchFamily="18" charset="0"/>
              </a:rPr>
              <a:t> </a:t>
            </a:r>
            <a:r>
              <a:rPr lang="en-US" altLang="es-AR" dirty="0" err="1">
                <a:cs typeface="Times New Roman" panose="02020603050405020304" pitchFamily="18" charset="0"/>
              </a:rPr>
              <a:t>recursos</a:t>
            </a:r>
            <a:r>
              <a:rPr lang="en-US" altLang="es-AR" dirty="0"/>
              <a:t>.</a:t>
            </a:r>
          </a:p>
          <a:p>
            <a:r>
              <a:rPr lang="en-US" altLang="es-AR" dirty="0" err="1"/>
              <a:t>Investigaciones</a:t>
            </a:r>
            <a:r>
              <a:rPr lang="en-US" altLang="es-AR" dirty="0"/>
              <a:t> </a:t>
            </a:r>
            <a:r>
              <a:rPr lang="en-US" altLang="es-AR" dirty="0" err="1"/>
              <a:t>mostraron</a:t>
            </a:r>
            <a:r>
              <a:rPr lang="en-US" altLang="es-AR" dirty="0"/>
              <a:t> que es una </a:t>
            </a:r>
            <a:r>
              <a:rPr lang="en-US" altLang="es-AR" dirty="0" err="1"/>
              <a:t>indicación</a:t>
            </a:r>
            <a:r>
              <a:rPr lang="en-US" altLang="es-AR" dirty="0"/>
              <a:t> para los </a:t>
            </a:r>
            <a:r>
              <a:rPr lang="en-US" altLang="es-AR" dirty="0" err="1"/>
              <a:t>polinizadores</a:t>
            </a:r>
            <a:r>
              <a:rPr lang="en-US" altLang="es-AR" dirty="0"/>
              <a:t> </a:t>
            </a:r>
            <a:r>
              <a:rPr lang="en-US" altLang="es-AR" dirty="0" err="1"/>
              <a:t>mostrandoles</a:t>
            </a:r>
            <a:r>
              <a:rPr lang="en-US" altLang="es-AR" dirty="0"/>
              <a:t> </a:t>
            </a:r>
            <a:r>
              <a:rPr lang="en-US" altLang="es-AR" dirty="0" err="1"/>
              <a:t>cuales</a:t>
            </a:r>
            <a:r>
              <a:rPr lang="en-US" altLang="es-AR" dirty="0"/>
              <a:t> </a:t>
            </a:r>
            <a:r>
              <a:rPr lang="en-US" altLang="es-AR" dirty="0" err="1"/>
              <a:t>flores</a:t>
            </a:r>
            <a:r>
              <a:rPr lang="en-US" altLang="es-AR" dirty="0"/>
              <a:t> no </a:t>
            </a:r>
            <a:r>
              <a:rPr lang="en-US" altLang="es-AR" dirty="0" err="1"/>
              <a:t>visitar</a:t>
            </a:r>
            <a:r>
              <a:rPr lang="en-US" altLang="es-AR" dirty="0"/>
              <a:t> (</a:t>
            </a:r>
            <a:r>
              <a:rPr lang="en-US" altLang="es-AR" dirty="0" err="1"/>
              <a:t>rojas</a:t>
            </a:r>
            <a:r>
              <a:rPr lang="en-US" altLang="es-AR" dirty="0"/>
              <a:t>).</a:t>
            </a:r>
          </a:p>
          <a:p>
            <a:endParaRPr lang="es-AR" dirty="0"/>
          </a:p>
        </p:txBody>
      </p:sp>
      <p:pic>
        <p:nvPicPr>
          <p:cNvPr id="5" name="Picture 5" descr="FG09_20a">
            <a:extLst>
              <a:ext uri="{FF2B5EF4-FFF2-40B4-BE49-F238E27FC236}">
                <a16:creationId xmlns:a16="http://schemas.microsoft.com/office/drawing/2014/main" id="{EF5DA2AD-9554-47FC-AB64-91CDA95469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087417" y="2159000"/>
            <a:ext cx="3145536" cy="3646998"/>
          </a:xfrm>
          <a:prstGeom prst="rect">
            <a:avLst/>
          </a:prstGeom>
        </p:spPr>
      </p:pic>
      <p:sp>
        <p:nvSpPr>
          <p:cNvPr id="4" name="Rectangle 3">
            <a:extLst>
              <a:ext uri="{FF2B5EF4-FFF2-40B4-BE49-F238E27FC236}">
                <a16:creationId xmlns:a16="http://schemas.microsoft.com/office/drawing/2014/main" id="{3FD1B5E5-4DBA-4EFA-94E7-A8CB9C6F8A7F}"/>
              </a:ext>
            </a:extLst>
          </p:cNvPr>
          <p:cNvSpPr txBox="1">
            <a:spLocks noChangeArrowheads="1"/>
          </p:cNvSpPr>
          <p:nvPr/>
        </p:nvSpPr>
        <p:spPr>
          <a:xfrm>
            <a:off x="2046849" y="4642339"/>
            <a:ext cx="3734972" cy="20653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endParaRPr lang="en-US" altLang="es-AR" sz="1000"/>
          </a:p>
          <a:p>
            <a:pPr>
              <a:lnSpc>
                <a:spcPct val="90000"/>
              </a:lnSpc>
            </a:pPr>
            <a:endParaRPr lang="en-US" altLang="es-AR" sz="1000"/>
          </a:p>
          <a:p>
            <a:pPr>
              <a:lnSpc>
                <a:spcPct val="90000"/>
              </a:lnSpc>
            </a:pPr>
            <a:r>
              <a:rPr lang="en-US" altLang="es-AR" sz="1000"/>
              <a:t>Los tubos polínicos necesitan crecer a traves del área de la zona de absicion.</a:t>
            </a:r>
          </a:p>
          <a:p>
            <a:pPr lvl="1">
              <a:lnSpc>
                <a:spcPct val="90000"/>
              </a:lnSpc>
            </a:pPr>
            <a:r>
              <a:rPr lang="en-US" altLang="es-AR" sz="1000"/>
              <a:t>Cuando los pétalos se caen la zona de absición se desarrolla y bloquea los tubos polínicos.</a:t>
            </a:r>
          </a:p>
          <a:p>
            <a:pPr>
              <a:lnSpc>
                <a:spcPct val="90000"/>
              </a:lnSpc>
            </a:pPr>
            <a:r>
              <a:rPr lang="en-US" altLang="es-AR" sz="1000"/>
              <a:t>Si los petalos se caen muy rápido los tubos polínicos nunca llegan a los óvulos. </a:t>
            </a:r>
          </a:p>
        </p:txBody>
      </p:sp>
    </p:spTree>
    <p:extLst>
      <p:ext uri="{BB962C8B-B14F-4D97-AF65-F5344CB8AC3E}">
        <p14:creationId xmlns:p14="http://schemas.microsoft.com/office/powerpoint/2010/main" val="2847746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EAF63-3BDE-4710-9934-AC987E8D2289}"/>
              </a:ext>
            </a:extLst>
          </p:cNvPr>
          <p:cNvSpPr>
            <a:spLocks noGrp="1"/>
          </p:cNvSpPr>
          <p:nvPr>
            <p:ph type="title"/>
          </p:nvPr>
        </p:nvSpPr>
        <p:spPr/>
        <p:txBody>
          <a:bodyPr/>
          <a:lstStyle/>
          <a:p>
            <a:r>
              <a:rPr lang="es-MX" dirty="0"/>
              <a:t>¿Existe un compromiso adaptativo entre la Anemia falciforme y la Malaria?</a:t>
            </a:r>
            <a:endParaRPr lang="es-AR" dirty="0"/>
          </a:p>
        </p:txBody>
      </p:sp>
      <p:sp>
        <p:nvSpPr>
          <p:cNvPr id="3" name="Marcador de contenido 2">
            <a:extLst>
              <a:ext uri="{FF2B5EF4-FFF2-40B4-BE49-F238E27FC236}">
                <a16:creationId xmlns:a16="http://schemas.microsoft.com/office/drawing/2014/main" id="{A938AB56-7093-4379-B82E-FEF8EBD14F3B}"/>
              </a:ext>
            </a:extLst>
          </p:cNvPr>
          <p:cNvSpPr>
            <a:spLocks noGrp="1"/>
          </p:cNvSpPr>
          <p:nvPr>
            <p:ph idx="1"/>
          </p:nvPr>
        </p:nvSpPr>
        <p:spPr>
          <a:xfrm>
            <a:off x="677334" y="2160589"/>
            <a:ext cx="9648352" cy="3880773"/>
          </a:xfrm>
        </p:spPr>
        <p:txBody>
          <a:bodyPr>
            <a:normAutofit fontScale="85000" lnSpcReduction="10000"/>
          </a:bodyPr>
          <a:lstStyle/>
          <a:p>
            <a:r>
              <a:rPr lang="en-US" dirty="0"/>
              <a:t>Las </a:t>
            </a:r>
            <a:r>
              <a:rPr lang="en-US" dirty="0" err="1"/>
              <a:t>adaptaciones</a:t>
            </a:r>
            <a:r>
              <a:rPr lang="en-US" dirty="0"/>
              <a:t> </a:t>
            </a:r>
            <a:r>
              <a:rPr lang="en-US" dirty="0" err="1"/>
              <a:t>trabajan</a:t>
            </a:r>
            <a:r>
              <a:rPr lang="en-US" dirty="0"/>
              <a:t> con lo que hay disponible.</a:t>
            </a:r>
          </a:p>
          <a:p>
            <a:r>
              <a:rPr lang="en-US" dirty="0" err="1"/>
              <a:t>Muchas</a:t>
            </a:r>
            <a:r>
              <a:rPr lang="en-US" dirty="0"/>
              <a:t> </a:t>
            </a:r>
            <a:r>
              <a:rPr lang="en-US" dirty="0" err="1"/>
              <a:t>estructuras</a:t>
            </a:r>
            <a:r>
              <a:rPr lang="en-US" dirty="0"/>
              <a:t> </a:t>
            </a:r>
            <a:r>
              <a:rPr lang="en-US" dirty="0" err="1"/>
              <a:t>están</a:t>
            </a:r>
            <a:r>
              <a:rPr lang="en-US" dirty="0"/>
              <a:t> </a:t>
            </a:r>
            <a:r>
              <a:rPr lang="en-US" dirty="0" err="1"/>
              <a:t>lejos</a:t>
            </a:r>
            <a:r>
              <a:rPr lang="en-US" dirty="0"/>
              <a:t> de </a:t>
            </a:r>
            <a:r>
              <a:rPr lang="en-US" dirty="0" err="1"/>
              <a:t>diseños</a:t>
            </a:r>
            <a:r>
              <a:rPr lang="en-US" dirty="0"/>
              <a:t> u </a:t>
            </a:r>
            <a:r>
              <a:rPr lang="en-US" dirty="0" err="1"/>
              <a:t>organizaciones</a:t>
            </a:r>
            <a:r>
              <a:rPr lang="en-US" dirty="0"/>
              <a:t> </a:t>
            </a:r>
            <a:r>
              <a:rPr lang="en-US" dirty="0" err="1"/>
              <a:t>óptimas</a:t>
            </a:r>
            <a:r>
              <a:rPr lang="en-US" dirty="0"/>
              <a:t>.</a:t>
            </a:r>
          </a:p>
          <a:p>
            <a:r>
              <a:rPr lang="en-US" dirty="0" err="1"/>
              <a:t>Cada</a:t>
            </a:r>
            <a:r>
              <a:rPr lang="en-US" dirty="0"/>
              <a:t> character </a:t>
            </a:r>
            <a:r>
              <a:rPr lang="en-US" dirty="0" err="1"/>
              <a:t>adaptativo</a:t>
            </a:r>
            <a:r>
              <a:rPr lang="en-US" dirty="0"/>
              <a:t> </a:t>
            </a:r>
            <a:r>
              <a:rPr lang="en-US" dirty="0" err="1"/>
              <a:t>evoluciona</a:t>
            </a:r>
            <a:r>
              <a:rPr lang="en-US" dirty="0"/>
              <a:t> de algo pre-</a:t>
            </a:r>
            <a:r>
              <a:rPr lang="en-US" dirty="0" err="1"/>
              <a:t>existente</a:t>
            </a:r>
            <a:r>
              <a:rPr lang="en-US" dirty="0"/>
              <a:t>.</a:t>
            </a:r>
          </a:p>
          <a:p>
            <a:pPr>
              <a:lnSpc>
                <a:spcPct val="90000"/>
              </a:lnSpc>
            </a:pPr>
            <a:r>
              <a:rPr lang="en-US" altLang="es-AR" dirty="0">
                <a:cs typeface="Times New Roman" panose="02020603050405020304" pitchFamily="18" charset="0"/>
              </a:rPr>
              <a:t>Por las </a:t>
            </a:r>
            <a:r>
              <a:rPr lang="en-US" altLang="es-AR" dirty="0" err="1">
                <a:cs typeface="Times New Roman" panose="02020603050405020304" pitchFamily="18" charset="0"/>
              </a:rPr>
              <a:t>restricciones</a:t>
            </a:r>
            <a:r>
              <a:rPr lang="en-US" altLang="es-AR" dirty="0">
                <a:cs typeface="Times New Roman" panose="02020603050405020304" pitchFamily="18" charset="0"/>
              </a:rPr>
              <a:t> </a:t>
            </a:r>
            <a:r>
              <a:rPr lang="en-US" altLang="es-AR" dirty="0" err="1">
                <a:cs typeface="Times New Roman" panose="02020603050405020304" pitchFamily="18" charset="0"/>
              </a:rPr>
              <a:t>filogenéticas</a:t>
            </a:r>
            <a:r>
              <a:rPr lang="en-US" altLang="es-AR" dirty="0">
                <a:cs typeface="Times New Roman" panose="02020603050405020304" pitchFamily="18" charset="0"/>
              </a:rPr>
              <a:t> </a:t>
            </a:r>
            <a:r>
              <a:rPr lang="en-US" altLang="es-AR" dirty="0" err="1">
                <a:cs typeface="Times New Roman" panose="02020603050405020304" pitchFamily="18" charset="0"/>
              </a:rPr>
              <a:t>cada</a:t>
            </a:r>
            <a:r>
              <a:rPr lang="en-US" altLang="es-AR" dirty="0">
                <a:cs typeface="Times New Roman" panose="02020603050405020304" pitchFamily="18" charset="0"/>
              </a:rPr>
              <a:t> </a:t>
            </a:r>
            <a:r>
              <a:rPr lang="en-US" altLang="es-AR" dirty="0" err="1">
                <a:cs typeface="Times New Roman" panose="02020603050405020304" pitchFamily="18" charset="0"/>
              </a:rPr>
              <a:t>caracter</a:t>
            </a:r>
            <a:r>
              <a:rPr lang="en-US" altLang="es-AR" dirty="0">
                <a:cs typeface="Times New Roman" panose="02020603050405020304" pitchFamily="18" charset="0"/>
              </a:rPr>
              <a:t> </a:t>
            </a:r>
            <a:r>
              <a:rPr lang="en-US" altLang="es-AR" dirty="0" err="1">
                <a:cs typeface="Times New Roman" panose="02020603050405020304" pitchFamily="18" charset="0"/>
              </a:rPr>
              <a:t>adaptativo</a:t>
            </a:r>
            <a:r>
              <a:rPr lang="en-US" altLang="es-AR" dirty="0">
                <a:cs typeface="Times New Roman" panose="02020603050405020304" pitchFamily="18" charset="0"/>
              </a:rPr>
              <a:t> </a:t>
            </a:r>
            <a:r>
              <a:rPr lang="en-US" altLang="es-AR" dirty="0" err="1">
                <a:cs typeface="Times New Roman" panose="02020603050405020304" pitchFamily="18" charset="0"/>
              </a:rPr>
              <a:t>evoluciona</a:t>
            </a:r>
            <a:r>
              <a:rPr lang="en-US" altLang="es-AR" dirty="0">
                <a:cs typeface="Times New Roman" panose="02020603050405020304" pitchFamily="18" charset="0"/>
              </a:rPr>
              <a:t> de algo que </a:t>
            </a:r>
            <a:r>
              <a:rPr lang="en-US" altLang="es-AR" dirty="0" err="1">
                <a:cs typeface="Times New Roman" panose="02020603050405020304" pitchFamily="18" charset="0"/>
              </a:rPr>
              <a:t>estaba</a:t>
            </a:r>
            <a:r>
              <a:rPr lang="en-US" altLang="es-AR" dirty="0">
                <a:cs typeface="Times New Roman" panose="02020603050405020304" pitchFamily="18" charset="0"/>
              </a:rPr>
              <a:t> </a:t>
            </a:r>
            <a:r>
              <a:rPr lang="en-US" altLang="es-AR" dirty="0" err="1">
                <a:cs typeface="Times New Roman" panose="02020603050405020304" pitchFamily="18" charset="0"/>
              </a:rPr>
              <a:t>presente</a:t>
            </a:r>
            <a:r>
              <a:rPr lang="en-US" altLang="es-AR" dirty="0">
                <a:cs typeface="Times New Roman" panose="02020603050405020304" pitchFamily="18" charset="0"/>
              </a:rPr>
              <a:t>.</a:t>
            </a:r>
          </a:p>
          <a:p>
            <a:pPr>
              <a:lnSpc>
                <a:spcPct val="90000"/>
              </a:lnSpc>
            </a:pPr>
            <a:r>
              <a:rPr lang="en-US" altLang="es-AR" dirty="0" err="1">
                <a:cs typeface="Times New Roman" panose="02020603050405020304" pitchFamily="18" charset="0"/>
              </a:rPr>
              <a:t>Esta</a:t>
            </a:r>
            <a:r>
              <a:rPr lang="en-US" altLang="es-AR" dirty="0">
                <a:cs typeface="Times New Roman" panose="02020603050405020304" pitchFamily="18" charset="0"/>
              </a:rPr>
              <a:t> es la </a:t>
            </a:r>
            <a:r>
              <a:rPr lang="en-US" altLang="es-AR" dirty="0" err="1">
                <a:cs typeface="Times New Roman" panose="02020603050405020304" pitchFamily="18" charset="0"/>
              </a:rPr>
              <a:t>razón</a:t>
            </a:r>
            <a:r>
              <a:rPr lang="en-US" altLang="es-AR" dirty="0">
                <a:cs typeface="Times New Roman" panose="02020603050405020304" pitchFamily="18" charset="0"/>
              </a:rPr>
              <a:t> por la que </a:t>
            </a:r>
            <a:r>
              <a:rPr lang="en-US" altLang="es-AR" dirty="0" err="1">
                <a:cs typeface="Times New Roman" panose="02020603050405020304" pitchFamily="18" charset="0"/>
              </a:rPr>
              <a:t>algunos</a:t>
            </a:r>
            <a:r>
              <a:rPr lang="en-US" altLang="es-AR" dirty="0">
                <a:cs typeface="Times New Roman" panose="02020603050405020304" pitchFamily="18" charset="0"/>
              </a:rPr>
              <a:t> </a:t>
            </a:r>
            <a:r>
              <a:rPr lang="en-US" altLang="es-AR" dirty="0" err="1">
                <a:cs typeface="Times New Roman" panose="02020603050405020304" pitchFamily="18" charset="0"/>
              </a:rPr>
              <a:t>rasgos</a:t>
            </a:r>
            <a:r>
              <a:rPr lang="en-US" altLang="es-AR" dirty="0">
                <a:cs typeface="Times New Roman" panose="02020603050405020304" pitchFamily="18" charset="0"/>
              </a:rPr>
              <a:t> </a:t>
            </a:r>
            <a:r>
              <a:rPr lang="en-US" altLang="es-AR" dirty="0" err="1">
                <a:cs typeface="Times New Roman" panose="02020603050405020304" pitchFamily="18" charset="0"/>
              </a:rPr>
              <a:t>aunque</a:t>
            </a:r>
            <a:r>
              <a:rPr lang="en-US" altLang="es-AR" dirty="0">
                <a:cs typeface="Times New Roman" panose="02020603050405020304" pitchFamily="18" charset="0"/>
              </a:rPr>
              <a:t> </a:t>
            </a:r>
            <a:r>
              <a:rPr lang="en-US" altLang="es-AR" dirty="0" err="1">
                <a:cs typeface="Times New Roman" panose="02020603050405020304" pitchFamily="18" charset="0"/>
              </a:rPr>
              <a:t>claramente</a:t>
            </a:r>
            <a:r>
              <a:rPr lang="en-US" altLang="es-AR" dirty="0">
                <a:cs typeface="Times New Roman" panose="02020603050405020304" pitchFamily="18" charset="0"/>
              </a:rPr>
              <a:t> </a:t>
            </a:r>
            <a:r>
              <a:rPr lang="en-US" altLang="es-AR" dirty="0" err="1">
                <a:cs typeface="Times New Roman" panose="02020603050405020304" pitchFamily="18" charset="0"/>
              </a:rPr>
              <a:t>adaptativos</a:t>
            </a:r>
            <a:r>
              <a:rPr lang="en-US" altLang="es-AR" dirty="0">
                <a:cs typeface="Times New Roman" panose="02020603050405020304" pitchFamily="18" charset="0"/>
              </a:rPr>
              <a:t> son a menudo </a:t>
            </a:r>
            <a:r>
              <a:rPr lang="en-US" altLang="es-AR" dirty="0" err="1">
                <a:cs typeface="Times New Roman" panose="02020603050405020304" pitchFamily="18" charset="0"/>
              </a:rPr>
              <a:t>imperfectos</a:t>
            </a:r>
            <a:r>
              <a:rPr lang="en-US" altLang="es-AR" dirty="0">
                <a:cs typeface="Times New Roman" panose="02020603050405020304" pitchFamily="18" charset="0"/>
              </a:rPr>
              <a:t>.</a:t>
            </a:r>
          </a:p>
          <a:p>
            <a:pPr>
              <a:lnSpc>
                <a:spcPct val="90000"/>
              </a:lnSpc>
            </a:pPr>
            <a:endParaRPr lang="en-US" altLang="es-AR" dirty="0">
              <a:cs typeface="Times New Roman" panose="02020603050405020304" pitchFamily="18" charset="0"/>
            </a:endParaRPr>
          </a:p>
          <a:p>
            <a:pPr>
              <a:lnSpc>
                <a:spcPct val="90000"/>
              </a:lnSpc>
            </a:pPr>
            <a:r>
              <a:rPr lang="en-US" altLang="es-AR" dirty="0">
                <a:cs typeface="Times New Roman" panose="02020603050405020304" pitchFamily="18" charset="0"/>
              </a:rPr>
              <a:t>Para </a:t>
            </a:r>
            <a:r>
              <a:rPr lang="en-US" altLang="es-AR" dirty="0" err="1">
                <a:cs typeface="Times New Roman" panose="02020603050405020304" pitchFamily="18" charset="0"/>
              </a:rPr>
              <a:t>mostrar</a:t>
            </a:r>
            <a:r>
              <a:rPr lang="en-US" altLang="es-AR" dirty="0">
                <a:cs typeface="Times New Roman" panose="02020603050405020304" pitchFamily="18" charset="0"/>
              </a:rPr>
              <a:t> que una </a:t>
            </a:r>
            <a:r>
              <a:rPr lang="en-US" altLang="es-AR" dirty="0" err="1">
                <a:cs typeface="Times New Roman" panose="02020603050405020304" pitchFamily="18" charset="0"/>
              </a:rPr>
              <a:t>estructura</a:t>
            </a:r>
            <a:r>
              <a:rPr lang="en-US" altLang="es-AR" dirty="0">
                <a:cs typeface="Times New Roman" panose="02020603050405020304" pitchFamily="18" charset="0"/>
              </a:rPr>
              <a:t> particular se ha </a:t>
            </a:r>
            <a:r>
              <a:rPr lang="en-US" altLang="es-AR" dirty="0" err="1">
                <a:cs typeface="Times New Roman" panose="02020603050405020304" pitchFamily="18" charset="0"/>
              </a:rPr>
              <a:t>desarrollado</a:t>
            </a:r>
            <a:r>
              <a:rPr lang="en-US" altLang="es-AR" dirty="0">
                <a:cs typeface="Times New Roman" panose="02020603050405020304" pitchFamily="18" charset="0"/>
              </a:rPr>
              <a:t> de </a:t>
            </a:r>
            <a:r>
              <a:rPr lang="en-US" altLang="es-AR" dirty="0" err="1">
                <a:cs typeface="Times New Roman" panose="02020603050405020304" pitchFamily="18" charset="0"/>
              </a:rPr>
              <a:t>estucturas</a:t>
            </a:r>
            <a:r>
              <a:rPr lang="en-US" altLang="es-AR" dirty="0">
                <a:cs typeface="Times New Roman" panose="02020603050405020304" pitchFamily="18" charset="0"/>
              </a:rPr>
              <a:t> </a:t>
            </a:r>
            <a:r>
              <a:rPr lang="en-US" altLang="es-AR" dirty="0" err="1">
                <a:cs typeface="Times New Roman" panose="02020603050405020304" pitchFamily="18" charset="0"/>
              </a:rPr>
              <a:t>ancestrales</a:t>
            </a:r>
            <a:r>
              <a:rPr lang="en-US" altLang="es-AR" dirty="0">
                <a:cs typeface="Times New Roman" panose="02020603050405020304" pitchFamily="18" charset="0"/>
              </a:rPr>
              <a:t> </a:t>
            </a:r>
            <a:r>
              <a:rPr lang="en-US" altLang="es-AR" dirty="0" err="1">
                <a:cs typeface="Times New Roman" panose="02020603050405020304" pitchFamily="18" charset="0"/>
              </a:rPr>
              <a:t>similares</a:t>
            </a:r>
            <a:r>
              <a:rPr lang="en-US" altLang="es-AR" dirty="0">
                <a:cs typeface="Times New Roman" panose="02020603050405020304" pitchFamily="18" charset="0"/>
              </a:rPr>
              <a:t>, </a:t>
            </a:r>
          </a:p>
          <a:p>
            <a:pPr>
              <a:lnSpc>
                <a:spcPct val="90000"/>
              </a:lnSpc>
            </a:pPr>
            <a:r>
              <a:rPr lang="en-US" altLang="es-AR" dirty="0" err="1">
                <a:cs typeface="Times New Roman" panose="02020603050405020304" pitchFamily="18" charset="0"/>
              </a:rPr>
              <a:t>debemos</a:t>
            </a:r>
            <a:r>
              <a:rPr lang="en-US" altLang="es-AR" dirty="0">
                <a:cs typeface="Times New Roman" panose="02020603050405020304" pitchFamily="18" charset="0"/>
              </a:rPr>
              <a:t> ser </a:t>
            </a:r>
            <a:r>
              <a:rPr lang="en-US" altLang="es-AR" dirty="0" err="1">
                <a:cs typeface="Times New Roman" panose="02020603050405020304" pitchFamily="18" charset="0"/>
              </a:rPr>
              <a:t>capaces</a:t>
            </a:r>
            <a:r>
              <a:rPr lang="en-US" altLang="es-AR" dirty="0">
                <a:cs typeface="Times New Roman" panose="02020603050405020304" pitchFamily="18" charset="0"/>
              </a:rPr>
              <a:t> de: </a:t>
            </a:r>
          </a:p>
          <a:p>
            <a:pPr>
              <a:lnSpc>
                <a:spcPct val="90000"/>
              </a:lnSpc>
            </a:pPr>
            <a:endParaRPr lang="en-US" altLang="es-AR" dirty="0">
              <a:cs typeface="Times New Roman" panose="02020603050405020304" pitchFamily="18" charset="0"/>
            </a:endParaRPr>
          </a:p>
          <a:p>
            <a:pPr>
              <a:lnSpc>
                <a:spcPct val="90000"/>
              </a:lnSpc>
              <a:buNone/>
            </a:pPr>
            <a:r>
              <a:rPr lang="en-US" altLang="es-AR" dirty="0">
                <a:cs typeface="Times New Roman" panose="02020603050405020304" pitchFamily="18" charset="0"/>
              </a:rPr>
              <a:t>	1. </a:t>
            </a:r>
            <a:r>
              <a:rPr lang="en-US" altLang="es-AR" dirty="0" err="1">
                <a:cs typeface="Times New Roman" panose="02020603050405020304" pitchFamily="18" charset="0"/>
              </a:rPr>
              <a:t>Establecer</a:t>
            </a:r>
            <a:r>
              <a:rPr lang="en-US" altLang="es-AR" dirty="0">
                <a:cs typeface="Times New Roman" panose="02020603050405020304" pitchFamily="18" charset="0"/>
              </a:rPr>
              <a:t> la </a:t>
            </a:r>
            <a:r>
              <a:rPr lang="en-US" altLang="es-AR" dirty="0" err="1">
                <a:cs typeface="Times New Roman" panose="02020603050405020304" pitchFamily="18" charset="0"/>
              </a:rPr>
              <a:t>condición</a:t>
            </a:r>
            <a:r>
              <a:rPr lang="en-US" altLang="es-AR" dirty="0">
                <a:cs typeface="Times New Roman" panose="02020603050405020304" pitchFamily="18" charset="0"/>
              </a:rPr>
              <a:t> ancestral</a:t>
            </a:r>
          </a:p>
          <a:p>
            <a:pPr>
              <a:lnSpc>
                <a:spcPct val="90000"/>
              </a:lnSpc>
              <a:buNone/>
            </a:pPr>
            <a:r>
              <a:rPr lang="en-US" altLang="es-AR" dirty="0">
                <a:cs typeface="Times New Roman" panose="02020603050405020304" pitchFamily="18" charset="0"/>
              </a:rPr>
              <a:t>	2. </a:t>
            </a:r>
            <a:r>
              <a:rPr lang="en-US" altLang="es-AR" dirty="0" err="1">
                <a:cs typeface="Times New Roman" panose="02020603050405020304" pitchFamily="18" charset="0"/>
              </a:rPr>
              <a:t>Comprender</a:t>
            </a:r>
            <a:r>
              <a:rPr lang="en-US" altLang="es-AR" dirty="0">
                <a:cs typeface="Times New Roman" panose="02020603050405020304" pitchFamily="18" charset="0"/>
              </a:rPr>
              <a:t> la </a:t>
            </a:r>
            <a:r>
              <a:rPr lang="en-US" altLang="es-AR" dirty="0" err="1">
                <a:cs typeface="Times New Roman" panose="02020603050405020304" pitchFamily="18" charset="0"/>
              </a:rPr>
              <a:t>transfornación</a:t>
            </a:r>
            <a:r>
              <a:rPr lang="en-US" altLang="es-AR" dirty="0">
                <a:cs typeface="Times New Roman" panose="02020603050405020304" pitchFamily="18" charset="0"/>
              </a:rPr>
              <a:t> </a:t>
            </a:r>
            <a:r>
              <a:rPr lang="en-US" altLang="es-AR" dirty="0" err="1">
                <a:cs typeface="Times New Roman" panose="02020603050405020304" pitchFamily="18" charset="0"/>
              </a:rPr>
              <a:t>secuencial</a:t>
            </a:r>
            <a:r>
              <a:rPr lang="en-US" altLang="es-AR" dirty="0">
                <a:cs typeface="Times New Roman" panose="02020603050405020304" pitchFamily="18" charset="0"/>
              </a:rPr>
              <a:t>, ¿</a:t>
            </a:r>
            <a:r>
              <a:rPr lang="en-US" altLang="es-AR" dirty="0" err="1">
                <a:cs typeface="Times New Roman" panose="02020603050405020304" pitchFamily="18" charset="0"/>
              </a:rPr>
              <a:t>cómo</a:t>
            </a:r>
            <a:r>
              <a:rPr lang="en-US" altLang="es-AR" dirty="0">
                <a:cs typeface="Times New Roman" panose="02020603050405020304" pitchFamily="18" charset="0"/>
              </a:rPr>
              <a:t>? y ¿por </a:t>
            </a:r>
            <a:r>
              <a:rPr lang="en-US" altLang="es-AR" dirty="0" err="1">
                <a:cs typeface="Times New Roman" panose="02020603050405020304" pitchFamily="18" charset="0"/>
              </a:rPr>
              <a:t>qué</a:t>
            </a:r>
            <a:r>
              <a:rPr lang="en-US" altLang="es-AR" dirty="0">
                <a:cs typeface="Times New Roman" panose="02020603050405020304" pitchFamily="18" charset="0"/>
              </a:rPr>
              <a:t>? los </a:t>
            </a:r>
            <a:r>
              <a:rPr lang="en-US" altLang="es-AR" dirty="0" err="1">
                <a:cs typeface="Times New Roman" panose="02020603050405020304" pitchFamily="18" charset="0"/>
              </a:rPr>
              <a:t>caracteres</a:t>
            </a:r>
            <a:r>
              <a:rPr lang="en-US" altLang="es-AR" dirty="0">
                <a:cs typeface="Times New Roman" panose="02020603050405020304" pitchFamily="18" charset="0"/>
              </a:rPr>
              <a:t> </a:t>
            </a:r>
            <a:r>
              <a:rPr lang="en-US" altLang="es-AR" dirty="0" err="1">
                <a:cs typeface="Times New Roman" panose="02020603050405020304" pitchFamily="18" charset="0"/>
              </a:rPr>
              <a:t>cambiaron</a:t>
            </a:r>
            <a:r>
              <a:rPr lang="en-US" altLang="es-AR" dirty="0">
                <a:cs typeface="Times New Roman" panose="02020603050405020304" pitchFamily="18" charset="0"/>
              </a:rPr>
              <a:t> con el </a:t>
            </a:r>
            <a:r>
              <a:rPr lang="en-US" altLang="es-AR" dirty="0" err="1">
                <a:cs typeface="Times New Roman" panose="02020603050405020304" pitchFamily="18" charset="0"/>
              </a:rPr>
              <a:t>tiempo</a:t>
            </a:r>
            <a:r>
              <a:rPr lang="en-US" altLang="es-AR" dirty="0">
                <a:cs typeface="Times New Roman" panose="02020603050405020304" pitchFamily="18" charset="0"/>
              </a:rPr>
              <a:t>.</a:t>
            </a:r>
          </a:p>
          <a:p>
            <a:pPr>
              <a:lnSpc>
                <a:spcPct val="90000"/>
              </a:lnSpc>
              <a:buNone/>
            </a:pPr>
            <a:endParaRPr lang="en-US" altLang="es-AR" dirty="0">
              <a:cs typeface="Times New Roman" panose="02020603050405020304" pitchFamily="18" charset="0"/>
            </a:endParaRPr>
          </a:p>
          <a:p>
            <a:endParaRPr lang="es-AR" dirty="0"/>
          </a:p>
        </p:txBody>
      </p:sp>
    </p:spTree>
    <p:extLst>
      <p:ext uri="{BB962C8B-B14F-4D97-AF65-F5344CB8AC3E}">
        <p14:creationId xmlns:p14="http://schemas.microsoft.com/office/powerpoint/2010/main" val="2224550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4ECC3-9FFF-4817-9925-83E75FC74A74}"/>
              </a:ext>
            </a:extLst>
          </p:cNvPr>
          <p:cNvSpPr>
            <a:spLocks noGrp="1"/>
          </p:cNvSpPr>
          <p:nvPr>
            <p:ph type="title"/>
          </p:nvPr>
        </p:nvSpPr>
        <p:spPr>
          <a:xfrm>
            <a:off x="677334" y="609600"/>
            <a:ext cx="8596668" cy="1320800"/>
          </a:xfrm>
        </p:spPr>
        <p:txBody>
          <a:bodyPr anchor="t">
            <a:normAutofit/>
          </a:bodyPr>
          <a:lstStyle/>
          <a:p>
            <a:pPr>
              <a:lnSpc>
                <a:spcPct val="90000"/>
              </a:lnSpc>
            </a:pPr>
            <a:r>
              <a:rPr lang="en-US" altLang="es-AR" sz="2800">
                <a:cs typeface="Times New Roman" panose="02020603050405020304" pitchFamily="18" charset="0"/>
              </a:rPr>
              <a:t>El </a:t>
            </a:r>
            <a:r>
              <a:rPr lang="en-US" altLang="es-AR" sz="2800" err="1">
                <a:cs typeface="Times New Roman" panose="02020603050405020304" pitchFamily="18" charset="0"/>
              </a:rPr>
              <a:t>desarrollo</a:t>
            </a:r>
            <a:r>
              <a:rPr lang="en-US" altLang="es-AR" sz="2800">
                <a:cs typeface="Times New Roman" panose="02020603050405020304" pitchFamily="18" charset="0"/>
              </a:rPr>
              <a:t> del </a:t>
            </a:r>
            <a:r>
              <a:rPr lang="en-US" altLang="es-AR" sz="2800" err="1">
                <a:cs typeface="Times New Roman" panose="02020603050405020304" pitchFamily="18" charset="0"/>
              </a:rPr>
              <a:t>oído</a:t>
            </a:r>
            <a:r>
              <a:rPr lang="en-US" altLang="es-AR" sz="2800">
                <a:cs typeface="Times New Roman" panose="02020603050405020304" pitchFamily="18" charset="0"/>
              </a:rPr>
              <a:t> de los </a:t>
            </a:r>
            <a:r>
              <a:rPr lang="en-US" altLang="es-AR" sz="2800" err="1">
                <a:cs typeface="Times New Roman" panose="02020603050405020304" pitchFamily="18" charset="0"/>
              </a:rPr>
              <a:t>Mamíferos</a:t>
            </a:r>
            <a:r>
              <a:rPr lang="en-US" altLang="es-AR" sz="2800">
                <a:cs typeface="Times New Roman" panose="02020603050405020304" pitchFamily="18" charset="0"/>
              </a:rPr>
              <a:t> </a:t>
            </a:r>
            <a:r>
              <a:rPr lang="en-US" altLang="es-AR" sz="2800" err="1">
                <a:cs typeface="Times New Roman" panose="02020603050405020304" pitchFamily="18" charset="0"/>
              </a:rPr>
              <a:t>está</a:t>
            </a:r>
            <a:r>
              <a:rPr lang="en-US" altLang="es-AR" sz="2800">
                <a:cs typeface="Times New Roman" panose="02020603050405020304" pitchFamily="18" charset="0"/>
              </a:rPr>
              <a:t> bien </a:t>
            </a:r>
            <a:r>
              <a:rPr lang="en-US" altLang="es-AR" sz="2800" err="1">
                <a:cs typeface="Times New Roman" panose="02020603050405020304" pitchFamily="18" charset="0"/>
              </a:rPr>
              <a:t>documentado</a:t>
            </a:r>
            <a:r>
              <a:rPr lang="en-US" altLang="es-AR" sz="2800">
                <a:cs typeface="Times New Roman" panose="02020603050405020304" pitchFamily="18" charset="0"/>
              </a:rPr>
              <a:t> de </a:t>
            </a:r>
            <a:r>
              <a:rPr lang="en-US" altLang="es-AR" sz="2800" err="1">
                <a:cs typeface="Times New Roman" panose="02020603050405020304" pitchFamily="18" charset="0"/>
              </a:rPr>
              <a:t>este</a:t>
            </a:r>
            <a:r>
              <a:rPr lang="en-US" altLang="es-AR" sz="2800">
                <a:cs typeface="Times New Roman" panose="02020603050405020304" pitchFamily="18" charset="0"/>
              </a:rPr>
              <a:t> modo en el </a:t>
            </a:r>
            <a:r>
              <a:rPr lang="en-US" altLang="es-AR" sz="2800" err="1">
                <a:cs typeface="Times New Roman" panose="02020603050405020304" pitchFamily="18" charset="0"/>
              </a:rPr>
              <a:t>registro</a:t>
            </a:r>
            <a:r>
              <a:rPr lang="en-US" altLang="es-AR" sz="2800">
                <a:cs typeface="Times New Roman" panose="02020603050405020304" pitchFamily="18" charset="0"/>
              </a:rPr>
              <a:t> </a:t>
            </a:r>
            <a:r>
              <a:rPr lang="en-US" altLang="es-AR" sz="2800" err="1">
                <a:cs typeface="Times New Roman" panose="02020603050405020304" pitchFamily="18" charset="0"/>
              </a:rPr>
              <a:t>fósil</a:t>
            </a:r>
            <a:br>
              <a:rPr lang="en-US" altLang="es-AR" sz="2800">
                <a:cs typeface="Times New Roman" panose="02020603050405020304" pitchFamily="18" charset="0"/>
              </a:rPr>
            </a:br>
            <a:endParaRPr lang="es-AR" sz="2800"/>
          </a:p>
        </p:txBody>
      </p:sp>
      <p:sp>
        <p:nvSpPr>
          <p:cNvPr id="8" name="Content Placeholder 7">
            <a:extLst>
              <a:ext uri="{FF2B5EF4-FFF2-40B4-BE49-F238E27FC236}">
                <a16:creationId xmlns:a16="http://schemas.microsoft.com/office/drawing/2014/main" id="{BB8B1D75-4BD5-4E67-9E35-1991895B1359}"/>
              </a:ext>
            </a:extLst>
          </p:cNvPr>
          <p:cNvSpPr>
            <a:spLocks noGrp="1"/>
          </p:cNvSpPr>
          <p:nvPr>
            <p:ph idx="1"/>
          </p:nvPr>
        </p:nvSpPr>
        <p:spPr>
          <a:xfrm>
            <a:off x="677334" y="2160589"/>
            <a:ext cx="3957349" cy="3749323"/>
          </a:xfrm>
        </p:spPr>
        <p:txBody>
          <a:bodyPr>
            <a:normAutofit/>
          </a:bodyPr>
          <a:lstStyle/>
          <a:p>
            <a:r>
              <a:rPr lang="es-AR" altLang="es-AR" dirty="0"/>
              <a:t>Oído externo: Audición; termina en el tímpano</a:t>
            </a:r>
          </a:p>
          <a:p>
            <a:r>
              <a:rPr lang="es-AR" altLang="es-AR" dirty="0"/>
              <a:t>Oído medio: Audición; contiene huesecillos auditivos</a:t>
            </a:r>
          </a:p>
          <a:p>
            <a:r>
              <a:rPr lang="es-AR" altLang="es-AR" dirty="0"/>
              <a:t>Oído interno: Audición y equilibrio; interconexión de túneles y cámaras llenas de fluido</a:t>
            </a:r>
            <a:endParaRPr lang="en-US" altLang="es-AR" dirty="0"/>
          </a:p>
          <a:p>
            <a:endParaRPr lang="en-US" dirty="0"/>
          </a:p>
        </p:txBody>
      </p:sp>
      <p:pic>
        <p:nvPicPr>
          <p:cNvPr id="4" name="Picture 6" descr="15_22">
            <a:extLst>
              <a:ext uri="{FF2B5EF4-FFF2-40B4-BE49-F238E27FC236}">
                <a16:creationId xmlns:a16="http://schemas.microsoft.com/office/drawing/2014/main" id="{88F2DAF4-EF31-4007-99D9-30A6B0B83D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7137" y="2159331"/>
            <a:ext cx="4848745" cy="3636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057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ABC9C0BC-6743-4AB2-9959-A3021ED0AC1F}"/>
              </a:ext>
            </a:extLst>
          </p:cNvPr>
          <p:cNvSpPr>
            <a:spLocks noGrp="1" noChangeArrowheads="1"/>
          </p:cNvSpPr>
          <p:nvPr>
            <p:ph type="body" idx="1"/>
          </p:nvPr>
        </p:nvSpPr>
        <p:spPr>
          <a:xfrm>
            <a:off x="801757" y="990601"/>
            <a:ext cx="4114800" cy="4724400"/>
          </a:xfrm>
        </p:spPr>
        <p:txBody>
          <a:bodyPr/>
          <a:lstStyle/>
          <a:p>
            <a:pPr eaLnBrk="1" hangingPunct="1"/>
            <a:r>
              <a:rPr lang="en-US" altLang="es-AR" dirty="0"/>
              <a:t>Karl Reichert (1837)</a:t>
            </a:r>
          </a:p>
          <a:p>
            <a:pPr lvl="1" eaLnBrk="1" hangingPunct="1"/>
            <a:r>
              <a:rPr lang="es-AR" altLang="es-AR" dirty="0"/>
              <a:t>Las partes de las orejas de los mamíferos son lo mismo que las partes de las mandíbulas de los reptiles.</a:t>
            </a:r>
            <a:endParaRPr lang="en-US" altLang="es-AR" dirty="0"/>
          </a:p>
        </p:txBody>
      </p:sp>
      <p:pic>
        <p:nvPicPr>
          <p:cNvPr id="63491" name="Picture 5" descr="jawevo">
            <a:extLst>
              <a:ext uri="{FF2B5EF4-FFF2-40B4-BE49-F238E27FC236}">
                <a16:creationId xmlns:a16="http://schemas.microsoft.com/office/drawing/2014/main" id="{C5314FA4-00B6-4E05-8058-EF167EC84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56" y="990601"/>
            <a:ext cx="4358079" cy="54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C82B6B8-6C6D-466B-8745-A62BDAD7E9C2}"/>
              </a:ext>
            </a:extLst>
          </p:cNvPr>
          <p:cNvSpPr>
            <a:spLocks noGrp="1" noChangeArrowheads="1"/>
          </p:cNvSpPr>
          <p:nvPr>
            <p:ph type="title"/>
          </p:nvPr>
        </p:nvSpPr>
        <p:spPr/>
        <p:txBody>
          <a:bodyPr/>
          <a:lstStyle/>
          <a:p>
            <a:pPr eaLnBrk="1" hangingPunct="1"/>
            <a:r>
              <a:rPr lang="en-US" altLang="es-AR">
                <a:cs typeface="Times New Roman" panose="02020603050405020304" pitchFamily="18" charset="0"/>
              </a:rPr>
              <a:t>Pasos de la Evolución del oído</a:t>
            </a:r>
            <a:endParaRPr lang="en-US" altLang="es-AR"/>
          </a:p>
        </p:txBody>
      </p:sp>
      <p:sp>
        <p:nvSpPr>
          <p:cNvPr id="64515" name="Rectangle 3">
            <a:extLst>
              <a:ext uri="{FF2B5EF4-FFF2-40B4-BE49-F238E27FC236}">
                <a16:creationId xmlns:a16="http://schemas.microsoft.com/office/drawing/2014/main" id="{02727438-CABE-433C-B51C-B063D9BAF6A2}"/>
              </a:ext>
            </a:extLst>
          </p:cNvPr>
          <p:cNvSpPr>
            <a:spLocks noGrp="1" noChangeArrowheads="1"/>
          </p:cNvSpPr>
          <p:nvPr>
            <p:ph type="body" sz="half" idx="1"/>
          </p:nvPr>
        </p:nvSpPr>
        <p:spPr>
          <a:xfrm>
            <a:off x="812800" y="5032514"/>
            <a:ext cx="4038600" cy="1173163"/>
          </a:xfrm>
        </p:spPr>
        <p:txBody>
          <a:bodyPr>
            <a:normAutofit lnSpcReduction="10000"/>
          </a:bodyPr>
          <a:lstStyle/>
          <a:p>
            <a:pPr eaLnBrk="1" hangingPunct="1">
              <a:lnSpc>
                <a:spcPct val="80000"/>
              </a:lnSpc>
              <a:buFontTx/>
              <a:buNone/>
            </a:pPr>
            <a:r>
              <a:rPr lang="en-US" altLang="es-AR" dirty="0">
                <a:cs typeface="Times New Roman" panose="02020603050405020304" pitchFamily="18" charset="0"/>
              </a:rPr>
              <a:t>Historia ancestral</a:t>
            </a:r>
            <a:r>
              <a:rPr lang="en-US" altLang="es-AR" dirty="0"/>
              <a:t> </a:t>
            </a:r>
          </a:p>
          <a:p>
            <a:pPr eaLnBrk="1" hangingPunct="1">
              <a:lnSpc>
                <a:spcPct val="80000"/>
              </a:lnSpc>
              <a:buFontTx/>
              <a:buNone/>
            </a:pPr>
            <a:r>
              <a:rPr lang="en-US" altLang="es-AR" dirty="0"/>
              <a:t>	</a:t>
            </a:r>
            <a:r>
              <a:rPr lang="en-US" altLang="es-AR" i="1" u="sng" dirty="0">
                <a:cs typeface="Times New Roman" panose="02020603050405020304" pitchFamily="18" charset="0"/>
              </a:rPr>
              <a:t>Crossopterygians</a:t>
            </a:r>
            <a:r>
              <a:rPr lang="en-US" altLang="es-AR" dirty="0">
                <a:cs typeface="Times New Roman" panose="02020603050405020304" pitchFamily="18" charset="0"/>
              </a:rPr>
              <a:t> (</a:t>
            </a:r>
            <a:r>
              <a:rPr lang="en-US" altLang="es-AR" dirty="0" err="1">
                <a:cs typeface="Times New Roman" panose="02020603050405020304" pitchFamily="18" charset="0"/>
              </a:rPr>
              <a:t>pez</a:t>
            </a:r>
            <a:r>
              <a:rPr lang="en-US" altLang="es-AR" dirty="0">
                <a:cs typeface="Times New Roman" panose="02020603050405020304" pitchFamily="18" charset="0"/>
              </a:rPr>
              <a:t>) no </a:t>
            </a:r>
            <a:r>
              <a:rPr lang="en-US" altLang="es-AR" dirty="0" err="1">
                <a:cs typeface="Times New Roman" panose="02020603050405020304" pitchFamily="18" charset="0"/>
              </a:rPr>
              <a:t>tenía</a:t>
            </a:r>
            <a:r>
              <a:rPr lang="en-US" altLang="es-AR" dirty="0">
                <a:cs typeface="Times New Roman" panose="02020603050405020304" pitchFamily="18" charset="0"/>
              </a:rPr>
              <a:t> </a:t>
            </a:r>
            <a:r>
              <a:rPr lang="en-US" altLang="es-AR" dirty="0" err="1">
                <a:cs typeface="Times New Roman" panose="02020603050405020304" pitchFamily="18" charset="0"/>
              </a:rPr>
              <a:t>huesecillos</a:t>
            </a:r>
            <a:r>
              <a:rPr lang="en-US" altLang="es-AR" dirty="0">
                <a:cs typeface="Times New Roman" panose="02020603050405020304" pitchFamily="18" charset="0"/>
              </a:rPr>
              <a:t> en el </a:t>
            </a:r>
            <a:r>
              <a:rPr lang="en-US" altLang="es-AR" dirty="0" err="1">
                <a:cs typeface="Times New Roman" panose="02020603050405020304" pitchFamily="18" charset="0"/>
              </a:rPr>
              <a:t>oído</a:t>
            </a:r>
            <a:r>
              <a:rPr lang="en-US" altLang="es-AR" dirty="0"/>
              <a:t> </a:t>
            </a:r>
          </a:p>
          <a:p>
            <a:pPr eaLnBrk="1" hangingPunct="1">
              <a:lnSpc>
                <a:spcPct val="80000"/>
              </a:lnSpc>
              <a:buFontTx/>
              <a:buNone/>
            </a:pPr>
            <a:r>
              <a:rPr lang="en-US" altLang="es-AR" i="1" dirty="0">
                <a:cs typeface="Times New Roman" panose="02020603050405020304" pitchFamily="18" charset="0"/>
              </a:rPr>
              <a:t>	</a:t>
            </a:r>
            <a:r>
              <a:rPr lang="en-US" altLang="es-AR" dirty="0"/>
              <a:t>	</a:t>
            </a:r>
          </a:p>
        </p:txBody>
      </p:sp>
      <p:pic>
        <p:nvPicPr>
          <p:cNvPr id="64516" name="Picture 5" descr="fog8">
            <a:extLst>
              <a:ext uri="{FF2B5EF4-FFF2-40B4-BE49-F238E27FC236}">
                <a16:creationId xmlns:a16="http://schemas.microsoft.com/office/drawing/2014/main" id="{DC51B8DF-192F-4FEB-B2AB-AA8A675D0CD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2206"/>
          <a:stretch>
            <a:fillRect/>
          </a:stretch>
        </p:blipFill>
        <p:spPr>
          <a:xfrm>
            <a:off x="5112027" y="1759505"/>
            <a:ext cx="4267200" cy="2843213"/>
          </a:xfrm>
        </p:spPr>
      </p:pic>
      <p:pic>
        <p:nvPicPr>
          <p:cNvPr id="64517" name="Picture 7" descr="Coelacanth (Latimera chalumnae)">
            <a:extLst>
              <a:ext uri="{FF2B5EF4-FFF2-40B4-BE49-F238E27FC236}">
                <a16:creationId xmlns:a16="http://schemas.microsoft.com/office/drawing/2014/main" id="{D8CA3C81-C603-4E54-8FA4-A5D0CFEF0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42"/>
          <a:stretch>
            <a:fillRect/>
          </a:stretch>
        </p:blipFill>
        <p:spPr bwMode="auto">
          <a:xfrm>
            <a:off x="1422400" y="1798639"/>
            <a:ext cx="34290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8">
            <a:extLst>
              <a:ext uri="{FF2B5EF4-FFF2-40B4-BE49-F238E27FC236}">
                <a16:creationId xmlns:a16="http://schemas.microsoft.com/office/drawing/2014/main" id="{6CDD53FA-ED21-4907-8608-31A36E282035}"/>
              </a:ext>
            </a:extLst>
          </p:cNvPr>
          <p:cNvSpPr txBox="1">
            <a:spLocks noChangeArrowheads="1"/>
          </p:cNvSpPr>
          <p:nvPr/>
        </p:nvSpPr>
        <p:spPr bwMode="auto">
          <a:xfrm>
            <a:off x="8686800" y="3733800"/>
            <a:ext cx="208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AR" sz="1200">
                <a:solidFill>
                  <a:schemeClr val="bg2"/>
                </a:solidFill>
                <a:latin typeface="Calibri" panose="020F0502020204030204" pitchFamily="34" charset="0"/>
              </a:rPr>
              <a:t>Large rod that connects </a:t>
            </a:r>
          </a:p>
          <a:p>
            <a:pPr eaLnBrk="1" hangingPunct="1">
              <a:spcBef>
                <a:spcPct val="0"/>
              </a:spcBef>
              <a:buFontTx/>
              <a:buNone/>
            </a:pPr>
            <a:r>
              <a:rPr lang="en-US" altLang="es-AR" sz="1200">
                <a:solidFill>
                  <a:schemeClr val="bg2"/>
                </a:solidFill>
                <a:latin typeface="Calibri" panose="020F0502020204030204" pitchFamily="34" charset="0"/>
              </a:rPr>
              <a:t>the upper jaw to the braincase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a:extLst>
              <a:ext uri="{FF2B5EF4-FFF2-40B4-BE49-F238E27FC236}">
                <a16:creationId xmlns:a16="http://schemas.microsoft.com/office/drawing/2014/main" id="{DA6B65ED-3731-45F1-AE65-A5C0238D54C9}"/>
              </a:ext>
            </a:extLst>
          </p:cNvPr>
          <p:cNvSpPr>
            <a:spLocks noGrp="1" noChangeArrowheads="1"/>
          </p:cNvSpPr>
          <p:nvPr>
            <p:ph type="body" sz="half" idx="1"/>
          </p:nvPr>
        </p:nvSpPr>
        <p:spPr>
          <a:xfrm>
            <a:off x="543339" y="4308233"/>
            <a:ext cx="4560404" cy="1841984"/>
          </a:xfrm>
        </p:spPr>
        <p:txBody>
          <a:bodyPr>
            <a:normAutofit/>
          </a:bodyPr>
          <a:lstStyle/>
          <a:p>
            <a:pPr eaLnBrk="1" hangingPunct="1">
              <a:lnSpc>
                <a:spcPct val="90000"/>
              </a:lnSpc>
              <a:buFontTx/>
              <a:buNone/>
            </a:pPr>
            <a:r>
              <a:rPr lang="en-US" altLang="es-AR" sz="2000" i="1" u="sng" dirty="0" err="1">
                <a:cs typeface="Times New Roman" panose="02020603050405020304" pitchFamily="18" charset="0"/>
              </a:rPr>
              <a:t>Acanthostega</a:t>
            </a:r>
            <a:r>
              <a:rPr lang="en-US" altLang="es-AR" sz="2000" dirty="0">
                <a:cs typeface="Times New Roman" panose="02020603050405020304" pitchFamily="18" charset="0"/>
              </a:rPr>
              <a:t> (un </a:t>
            </a:r>
            <a:r>
              <a:rPr lang="en-US" altLang="es-AR" sz="2000" dirty="0" err="1">
                <a:cs typeface="Times New Roman" panose="02020603050405020304" pitchFamily="18" charset="0"/>
              </a:rPr>
              <a:t>habitante</a:t>
            </a:r>
            <a:r>
              <a:rPr lang="en-US" altLang="es-AR" sz="2000" dirty="0">
                <a:cs typeface="Times New Roman" panose="02020603050405020304" pitchFamily="18" charset="0"/>
              </a:rPr>
              <a:t> de </a:t>
            </a:r>
            <a:r>
              <a:rPr lang="en-US" altLang="es-AR" sz="2000" dirty="0" err="1">
                <a:cs typeface="Times New Roman" panose="02020603050405020304" pitchFamily="18" charset="0"/>
              </a:rPr>
              <a:t>pantanos</a:t>
            </a:r>
            <a:r>
              <a:rPr lang="en-US" altLang="es-AR" sz="2000" dirty="0">
                <a:cs typeface="Times New Roman" panose="02020603050405020304" pitchFamily="18" charset="0"/>
              </a:rPr>
              <a:t> que podia </a:t>
            </a:r>
            <a:r>
              <a:rPr lang="en-US" altLang="es-AR" sz="2000" dirty="0" err="1">
                <a:cs typeface="Times New Roman" panose="02020603050405020304" pitchFamily="18" charset="0"/>
              </a:rPr>
              <a:t>respirar</a:t>
            </a:r>
            <a:r>
              <a:rPr lang="en-US" altLang="es-AR" sz="2000" dirty="0">
                <a:cs typeface="Times New Roman" panose="02020603050405020304" pitchFamily="18" charset="0"/>
              </a:rPr>
              <a:t>) </a:t>
            </a:r>
            <a:r>
              <a:rPr lang="es-AR" altLang="es-AR" sz="2000" dirty="0">
                <a:cs typeface="Times New Roman" panose="02020603050405020304" pitchFamily="18" charset="0"/>
              </a:rPr>
              <a:t>tenía un estribo (</a:t>
            </a:r>
            <a:r>
              <a:rPr lang="es-AR" altLang="es-AR" sz="2000" dirty="0" err="1">
                <a:cs typeface="Times New Roman" panose="02020603050405020304" pitchFamily="18" charset="0"/>
              </a:rPr>
              <a:t>stapes</a:t>
            </a:r>
            <a:r>
              <a:rPr lang="es-AR" altLang="es-AR" sz="2000" dirty="0">
                <a:cs typeface="Times New Roman" panose="02020603050405020304" pitchFamily="18" charset="0"/>
              </a:rPr>
              <a:t>) que conectaba un orificio sobre el oído interno con una muesca en el cráneo llamada espiráculo</a:t>
            </a:r>
            <a:r>
              <a:rPr lang="en-US" altLang="es-AR" sz="2000" dirty="0">
                <a:cs typeface="Times New Roman" panose="02020603050405020304" pitchFamily="18" charset="0"/>
              </a:rPr>
              <a:t>.  </a:t>
            </a:r>
          </a:p>
          <a:p>
            <a:pPr eaLnBrk="1" hangingPunct="1">
              <a:lnSpc>
                <a:spcPct val="90000"/>
              </a:lnSpc>
            </a:pPr>
            <a:endParaRPr lang="en-US" altLang="es-AR" sz="2400" dirty="0"/>
          </a:p>
        </p:txBody>
      </p:sp>
      <p:pic>
        <p:nvPicPr>
          <p:cNvPr id="86022" name="Picture 6" descr="fig 8">
            <a:extLst>
              <a:ext uri="{FF2B5EF4-FFF2-40B4-BE49-F238E27FC236}">
                <a16:creationId xmlns:a16="http://schemas.microsoft.com/office/drawing/2014/main" id="{06A951B8-9B4A-46DE-8CFB-46EECA816A0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8621" t="11038"/>
          <a:stretch>
            <a:fillRect/>
          </a:stretch>
        </p:blipFill>
        <p:spPr>
          <a:xfrm>
            <a:off x="5506278" y="69162"/>
            <a:ext cx="4419600" cy="4032250"/>
          </a:xfrm>
        </p:spPr>
      </p:pic>
      <p:pic>
        <p:nvPicPr>
          <p:cNvPr id="65540" name="Picture 8" descr="acanthostega1">
            <a:extLst>
              <a:ext uri="{FF2B5EF4-FFF2-40B4-BE49-F238E27FC236}">
                <a16:creationId xmlns:a16="http://schemas.microsoft.com/office/drawing/2014/main" id="{E57E1AE1-3F38-4D34-B5C1-80E3C0988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5" y="309110"/>
            <a:ext cx="5443544" cy="273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9">
            <a:extLst>
              <a:ext uri="{FF2B5EF4-FFF2-40B4-BE49-F238E27FC236}">
                <a16:creationId xmlns:a16="http://schemas.microsoft.com/office/drawing/2014/main" id="{82505D9C-A136-4218-BE8F-88A62434293F}"/>
              </a:ext>
            </a:extLst>
          </p:cNvPr>
          <p:cNvSpPr txBox="1">
            <a:spLocks noChangeArrowheads="1"/>
          </p:cNvSpPr>
          <p:nvPr/>
        </p:nvSpPr>
        <p:spPr bwMode="auto">
          <a:xfrm>
            <a:off x="6290573" y="4308233"/>
            <a:ext cx="33401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s-AR" sz="1400" dirty="0"/>
              <a:t>La </a:t>
            </a:r>
            <a:r>
              <a:rPr lang="en-US" altLang="es-AR" sz="1400" dirty="0" err="1"/>
              <a:t>hiomandibula</a:t>
            </a:r>
            <a:r>
              <a:rPr lang="en-US" altLang="es-AR" sz="1400" dirty="0"/>
              <a:t> </a:t>
            </a:r>
            <a:r>
              <a:rPr lang="en-US" altLang="es-AR" sz="1400" dirty="0" err="1"/>
              <a:t>funcionaba</a:t>
            </a:r>
            <a:r>
              <a:rPr lang="en-US" altLang="es-AR" sz="1400" dirty="0"/>
              <a:t> </a:t>
            </a:r>
            <a:r>
              <a:rPr lang="en-US" altLang="es-AR" sz="1400" dirty="0" err="1"/>
              <a:t>como</a:t>
            </a:r>
            <a:r>
              <a:rPr lang="en-US" altLang="es-AR" sz="1400" dirty="0"/>
              <a:t> una</a:t>
            </a:r>
          </a:p>
          <a:p>
            <a:pPr eaLnBrk="1" hangingPunct="1">
              <a:buFontTx/>
              <a:buNone/>
            </a:pPr>
            <a:r>
              <a:rPr lang="en-US" altLang="es-AR" sz="1400" dirty="0" err="1"/>
              <a:t>exaptacion</a:t>
            </a:r>
            <a:r>
              <a:rPr lang="en-US" altLang="es-AR" sz="1400" dirty="0"/>
              <a:t> para </a:t>
            </a:r>
            <a:r>
              <a:rPr lang="en-US" altLang="es-AR" sz="1400" dirty="0" err="1"/>
              <a:t>oir</a:t>
            </a:r>
            <a:r>
              <a:rPr lang="en-US" altLang="es-AR" sz="1400" dirty="0"/>
              <a:t>.</a:t>
            </a:r>
            <a:r>
              <a:rPr lang="en-US" altLang="es-AR" sz="1800" dirty="0"/>
              <a:t> </a:t>
            </a:r>
          </a:p>
          <a:p>
            <a:pPr eaLnBrk="1" hangingPunct="1">
              <a:spcBef>
                <a:spcPct val="0"/>
              </a:spcBef>
              <a:buFontTx/>
              <a:buNone/>
            </a:pPr>
            <a:endParaRPr lang="en-US" altLang="es-AR"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6022"/>
                                        </p:tgtEl>
                                        <p:attrNameLst>
                                          <p:attrName>style.visibility</p:attrName>
                                        </p:attrNameLst>
                                      </p:cBhvr>
                                      <p:to>
                                        <p:strVal val="visible"/>
                                      </p:to>
                                    </p:set>
                                    <p:anim calcmode="lin" valueType="num">
                                      <p:cBhvr additive="base">
                                        <p:cTn id="7" dur="500" fill="hold"/>
                                        <p:tgtEl>
                                          <p:spTgt spid="86022"/>
                                        </p:tgtEl>
                                        <p:attrNameLst>
                                          <p:attrName>ppt_x</p:attrName>
                                        </p:attrNameLst>
                                      </p:cBhvr>
                                      <p:tavLst>
                                        <p:tav tm="0">
                                          <p:val>
                                            <p:strVal val="0-#ppt_w/2"/>
                                          </p:val>
                                        </p:tav>
                                        <p:tav tm="100000">
                                          <p:val>
                                            <p:strVal val="#ppt_x"/>
                                          </p:val>
                                        </p:tav>
                                      </p:tavLst>
                                    </p:anim>
                                    <p:anim calcmode="lin" valueType="num">
                                      <p:cBhvr additive="base">
                                        <p:cTn id="8" dur="500" fill="hold"/>
                                        <p:tgtEl>
                                          <p:spTgt spid="860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965A475-F89A-40D5-BCDA-AD3067DD6257}"/>
              </a:ext>
            </a:extLst>
          </p:cNvPr>
          <p:cNvSpPr>
            <a:spLocks noGrp="1" noChangeArrowheads="1"/>
          </p:cNvSpPr>
          <p:nvPr>
            <p:ph type="title"/>
          </p:nvPr>
        </p:nvSpPr>
        <p:spPr/>
        <p:txBody>
          <a:bodyPr/>
          <a:lstStyle/>
          <a:p>
            <a:pPr eaLnBrk="1" hangingPunct="1"/>
            <a:r>
              <a:rPr lang="en-US" altLang="es-AR"/>
              <a:t>Reptiles Mamiferoides</a:t>
            </a:r>
          </a:p>
        </p:txBody>
      </p:sp>
      <p:sp>
        <p:nvSpPr>
          <p:cNvPr id="66563" name="Rectangle 3">
            <a:extLst>
              <a:ext uri="{FF2B5EF4-FFF2-40B4-BE49-F238E27FC236}">
                <a16:creationId xmlns:a16="http://schemas.microsoft.com/office/drawing/2014/main" id="{A4F364C3-0314-4C48-9707-3E4F0ACA21A0}"/>
              </a:ext>
            </a:extLst>
          </p:cNvPr>
          <p:cNvSpPr>
            <a:spLocks noGrp="1" noChangeArrowheads="1"/>
          </p:cNvSpPr>
          <p:nvPr>
            <p:ph type="body" idx="1"/>
          </p:nvPr>
        </p:nvSpPr>
        <p:spPr>
          <a:xfrm>
            <a:off x="815802" y="5088835"/>
            <a:ext cx="8458200" cy="1441346"/>
          </a:xfrm>
        </p:spPr>
        <p:txBody>
          <a:bodyPr>
            <a:normAutofit/>
          </a:bodyPr>
          <a:lstStyle/>
          <a:p>
            <a:pPr eaLnBrk="1" hangingPunct="1">
              <a:lnSpc>
                <a:spcPct val="90000"/>
              </a:lnSpc>
            </a:pPr>
            <a:r>
              <a:rPr lang="es-AR" altLang="es-AR" dirty="0"/>
              <a:t>Al final del Pérmico, abundaban los fósiles de reptiles </a:t>
            </a:r>
            <a:r>
              <a:rPr lang="es-AR" altLang="es-AR" dirty="0" err="1"/>
              <a:t>mamiferoides</a:t>
            </a:r>
            <a:r>
              <a:rPr lang="es-AR" altLang="es-AR" dirty="0"/>
              <a:t>.</a:t>
            </a:r>
          </a:p>
          <a:p>
            <a:pPr eaLnBrk="1" hangingPunct="1">
              <a:lnSpc>
                <a:spcPct val="90000"/>
              </a:lnSpc>
            </a:pPr>
            <a:r>
              <a:rPr lang="es-AR" altLang="es-AR" dirty="0"/>
              <a:t>Los más reptilianos de los mamíferos tenían solo un hueso en el oído medio.</a:t>
            </a:r>
          </a:p>
          <a:p>
            <a:pPr eaLnBrk="1" hangingPunct="1">
              <a:lnSpc>
                <a:spcPct val="90000"/>
              </a:lnSpc>
            </a:pPr>
            <a:r>
              <a:rPr lang="es-AR" altLang="es-AR" dirty="0"/>
              <a:t>En los más </a:t>
            </a:r>
            <a:r>
              <a:rPr lang="es-AR" altLang="es-AR" dirty="0" err="1"/>
              <a:t>mamiferoides</a:t>
            </a:r>
            <a:r>
              <a:rPr lang="es-AR" altLang="es-AR" dirty="0"/>
              <a:t>, los huesos de la mandíbula se hicieron cada vez más pequeños.</a:t>
            </a:r>
            <a:endParaRPr lang="en-US" altLang="es-AR" dirty="0"/>
          </a:p>
        </p:txBody>
      </p:sp>
      <p:pic>
        <p:nvPicPr>
          <p:cNvPr id="66564" name="Picture 5" descr="cladogram of relationships">
            <a:extLst>
              <a:ext uri="{FF2B5EF4-FFF2-40B4-BE49-F238E27FC236}">
                <a16:creationId xmlns:a16="http://schemas.microsoft.com/office/drawing/2014/main" id="{7E1BD899-411C-4A00-AA26-ACBA525CF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009" y="1447800"/>
            <a:ext cx="6271591" cy="346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142019_QA_to_DS_jaws">
            <a:extLst>
              <a:ext uri="{FF2B5EF4-FFF2-40B4-BE49-F238E27FC236}">
                <a16:creationId xmlns:a16="http://schemas.microsoft.com/office/drawing/2014/main" id="{9A24D4D2-3459-4115-838B-8FF5DFA8C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72" b="7095"/>
          <a:stretch>
            <a:fillRect/>
          </a:stretch>
        </p:blipFill>
        <p:spPr bwMode="auto">
          <a:xfrm>
            <a:off x="1007165" y="354496"/>
            <a:ext cx="8077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5">
            <a:extLst>
              <a:ext uri="{FF2B5EF4-FFF2-40B4-BE49-F238E27FC236}">
                <a16:creationId xmlns:a16="http://schemas.microsoft.com/office/drawing/2014/main" id="{CC64FC46-DE1C-4A2A-BF96-B2CFC3E55BD3}"/>
              </a:ext>
            </a:extLst>
          </p:cNvPr>
          <p:cNvSpPr txBox="1">
            <a:spLocks noChangeArrowheads="1"/>
          </p:cNvSpPr>
          <p:nvPr/>
        </p:nvSpPr>
        <p:spPr bwMode="auto">
          <a:xfrm>
            <a:off x="2346325" y="6361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ear bones">
            <a:extLst>
              <a:ext uri="{FF2B5EF4-FFF2-40B4-BE49-F238E27FC236}">
                <a16:creationId xmlns:a16="http://schemas.microsoft.com/office/drawing/2014/main" id="{67741ED4-A64C-4F44-8658-F8B00D07C6A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87263" y="196298"/>
            <a:ext cx="5004672" cy="4216676"/>
          </a:xfrm>
        </p:spPr>
      </p:pic>
      <p:sp>
        <p:nvSpPr>
          <p:cNvPr id="68611" name="Rectangle 3">
            <a:extLst>
              <a:ext uri="{FF2B5EF4-FFF2-40B4-BE49-F238E27FC236}">
                <a16:creationId xmlns:a16="http://schemas.microsoft.com/office/drawing/2014/main" id="{187944D9-3AF3-4D4C-9AF5-6F1F128EAE17}"/>
              </a:ext>
            </a:extLst>
          </p:cNvPr>
          <p:cNvSpPr>
            <a:spLocks noGrp="1" noChangeArrowheads="1"/>
          </p:cNvSpPr>
          <p:nvPr>
            <p:ph type="body" sz="half" idx="2"/>
          </p:nvPr>
        </p:nvSpPr>
        <p:spPr>
          <a:xfrm>
            <a:off x="536713" y="5102087"/>
            <a:ext cx="8229600" cy="1342750"/>
          </a:xfrm>
        </p:spPr>
        <p:txBody>
          <a:bodyPr/>
          <a:lstStyle/>
          <a:p>
            <a:pPr eaLnBrk="1" hangingPunct="1"/>
            <a:r>
              <a:rPr lang="es-AR" altLang="es-AR" sz="2000" dirty="0"/>
              <a:t>Desde el punto de vista del desarrollo, el hueso del estribo se desarrolla a partir del arco hioides, mientras que el yunque y el martillo se desarrollan a partir del cartílago de Meckel.</a:t>
            </a:r>
            <a:endParaRPr lang="en-US" altLang="es-AR" sz="2000" dirty="0"/>
          </a:p>
          <a:p>
            <a:pPr eaLnBrk="1" hangingPunct="1"/>
            <a:endParaRPr lang="en-US" altLang="es-AR" sz="2800" dirty="0"/>
          </a:p>
        </p:txBody>
      </p:sp>
      <p:pic>
        <p:nvPicPr>
          <p:cNvPr id="68612" name="Picture 4" descr="embryo ear bones">
            <a:extLst>
              <a:ext uri="{FF2B5EF4-FFF2-40B4-BE49-F238E27FC236}">
                <a16:creationId xmlns:a16="http://schemas.microsoft.com/office/drawing/2014/main" id="{C7CD0D6D-6E84-41B7-AB35-2BD55078064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24030" y="413163"/>
            <a:ext cx="4621871" cy="346972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33E11-584F-498D-8AB8-2BB52BB5D293}"/>
              </a:ext>
            </a:extLst>
          </p:cNvPr>
          <p:cNvSpPr>
            <a:spLocks noGrp="1"/>
          </p:cNvSpPr>
          <p:nvPr>
            <p:ph type="title"/>
          </p:nvPr>
        </p:nvSpPr>
        <p:spPr/>
        <p:txBody>
          <a:bodyPr/>
          <a:lstStyle/>
          <a:p>
            <a:r>
              <a:rPr lang="es-MX" dirty="0"/>
              <a:t>Genética cuantitativa</a:t>
            </a:r>
            <a:endParaRPr lang="es-AR" dirty="0"/>
          </a:p>
        </p:txBody>
      </p:sp>
      <p:sp>
        <p:nvSpPr>
          <p:cNvPr id="3" name="Marcador de contenido 2">
            <a:extLst>
              <a:ext uri="{FF2B5EF4-FFF2-40B4-BE49-F238E27FC236}">
                <a16:creationId xmlns:a16="http://schemas.microsoft.com/office/drawing/2014/main" id="{68855E49-A244-4D8C-BA04-CD59DA1723AF}"/>
              </a:ext>
            </a:extLst>
          </p:cNvPr>
          <p:cNvSpPr>
            <a:spLocks noGrp="1"/>
          </p:cNvSpPr>
          <p:nvPr>
            <p:ph idx="1"/>
          </p:nvPr>
        </p:nvSpPr>
        <p:spPr/>
        <p:txBody>
          <a:bodyPr>
            <a:normAutofit fontScale="92500" lnSpcReduction="20000"/>
          </a:bodyPr>
          <a:lstStyle/>
          <a:p>
            <a:r>
              <a:rPr lang="es-MX" dirty="0"/>
              <a:t>trata aquellas diferencias entre los individuos de una población que son de una naturaleza continua, que varía imperceptiblemente de un extremo al otro. La herencia de las diferencias cuantitativas a menudo depende de las diferencias de genes en muchos loci, cuyos efectos no se pueden distinguir individualmente (Falconer, 1960; Spraque, 1966). </a:t>
            </a:r>
          </a:p>
          <a:p>
            <a:r>
              <a:rPr lang="es-MX" dirty="0"/>
              <a:t>Los caracteres generalmente se expresan en función de unidades métricas como longitud, peso, tiempo, o proporciones y por esto requieren un mayor uso de estadísticas en el análisis de datos. </a:t>
            </a:r>
          </a:p>
          <a:p>
            <a:r>
              <a:rPr lang="es-MX" dirty="0"/>
              <a:t>La </a:t>
            </a:r>
            <a:r>
              <a:rPr lang="es-MX" b="1" dirty="0"/>
              <a:t>herencia poligénica</a:t>
            </a:r>
            <a:r>
              <a:rPr lang="es-MX" dirty="0"/>
              <a:t> o </a:t>
            </a:r>
            <a:r>
              <a:rPr lang="es-MX" b="1" dirty="0"/>
              <a:t>cuantitativa</a:t>
            </a:r>
            <a:r>
              <a:rPr lang="es-MX" dirty="0"/>
              <a:t> muestra un rango continuo de fenotipos que no pueden clasificarse fácilmente. Esta variación se mide y es descrita en términos cuantitativos. Debido a que la variación fenotípica es el resultado de la participación de genes de múltiples loci, los caracteres cuantitativos se denominan a menudo caracteres poligenéticos.</a:t>
            </a:r>
          </a:p>
          <a:p>
            <a:r>
              <a:rPr lang="es-MX" dirty="0"/>
              <a:t>Entre las causas de la variación continua podemos distinguir: segregación simultánea de muchos genes – acción de muchos factores no genéticos (ambientales).</a:t>
            </a:r>
            <a:endParaRPr lang="es-AR" dirty="0"/>
          </a:p>
        </p:txBody>
      </p:sp>
    </p:spTree>
    <p:extLst>
      <p:ext uri="{BB962C8B-B14F-4D97-AF65-F5344CB8AC3E}">
        <p14:creationId xmlns:p14="http://schemas.microsoft.com/office/powerpoint/2010/main" val="1274090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Slide Number Placeholder 6">
            <a:extLst>
              <a:ext uri="{FF2B5EF4-FFF2-40B4-BE49-F238E27FC236}">
                <a16:creationId xmlns:a16="http://schemas.microsoft.com/office/drawing/2014/main" id="{E652055B-6D0A-4D8B-A3DB-68BAA8D194FE}"/>
              </a:ext>
            </a:extLst>
          </p:cNvPr>
          <p:cNvSpPr txBox="1">
            <a:spLocks noGrp="1" noChangeArrowheads="1"/>
          </p:cNvSpPr>
          <p:nvPr/>
        </p:nvSpPr>
        <p:spPr bwMode="auto">
          <a:xfrm>
            <a:off x="87630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s-AR" sz="1200">
                <a:solidFill>
                  <a:srgbClr val="898989"/>
                </a:solidFill>
              </a:rPr>
              <a:t>15-</a:t>
            </a:r>
            <a:fld id="{BE0228B3-6D02-43BC-8E92-E480B09B4F0E}" type="slidenum">
              <a:rPr lang="en-US" altLang="es-AR" sz="1200">
                <a:solidFill>
                  <a:srgbClr val="898989"/>
                </a:solidFill>
              </a:rPr>
              <a:pPr algn="r" eaLnBrk="1" hangingPunct="1">
                <a:spcBef>
                  <a:spcPct val="0"/>
                </a:spcBef>
                <a:buFontTx/>
                <a:buNone/>
              </a:pPr>
              <a:t>50</a:t>
            </a:fld>
            <a:endParaRPr lang="en-US" altLang="es-AR" sz="1200">
              <a:solidFill>
                <a:srgbClr val="898989"/>
              </a:solidFill>
            </a:endParaRPr>
          </a:p>
        </p:txBody>
      </p:sp>
      <p:sp>
        <p:nvSpPr>
          <p:cNvPr id="69635" name="Rectangle 2">
            <a:extLst>
              <a:ext uri="{FF2B5EF4-FFF2-40B4-BE49-F238E27FC236}">
                <a16:creationId xmlns:a16="http://schemas.microsoft.com/office/drawing/2014/main" id="{AE5930AA-09A6-4A52-9483-2250879DCE95}"/>
              </a:ext>
            </a:extLst>
          </p:cNvPr>
          <p:cNvSpPr>
            <a:spLocks noGrp="1" noChangeArrowheads="1"/>
          </p:cNvSpPr>
          <p:nvPr>
            <p:ph type="title" idx="4294967295"/>
          </p:nvPr>
        </p:nvSpPr>
        <p:spPr>
          <a:xfrm>
            <a:off x="445607" y="231085"/>
            <a:ext cx="7772400" cy="1143000"/>
          </a:xfrm>
        </p:spPr>
        <p:txBody>
          <a:bodyPr/>
          <a:lstStyle/>
          <a:p>
            <a:pPr eaLnBrk="1" hangingPunct="1"/>
            <a:r>
              <a:rPr lang="en-US" altLang="es-AR" dirty="0" err="1"/>
              <a:t>Oído</a:t>
            </a:r>
            <a:r>
              <a:rPr lang="en-US" altLang="es-AR" dirty="0"/>
              <a:t> </a:t>
            </a:r>
            <a:r>
              <a:rPr lang="en-US" altLang="es-AR" dirty="0" err="1"/>
              <a:t>interno</a:t>
            </a:r>
            <a:endParaRPr lang="en-US" altLang="es-AR" dirty="0"/>
          </a:p>
        </p:txBody>
      </p:sp>
      <p:sp>
        <p:nvSpPr>
          <p:cNvPr id="69636" name="Rectangle 4">
            <a:extLst>
              <a:ext uri="{FF2B5EF4-FFF2-40B4-BE49-F238E27FC236}">
                <a16:creationId xmlns:a16="http://schemas.microsoft.com/office/drawing/2014/main" id="{5CC4DE71-BBE4-49B2-A429-5AAFB75173BD}"/>
              </a:ext>
            </a:extLst>
          </p:cNvPr>
          <p:cNvSpPr>
            <a:spLocks noGrp="1" noChangeArrowheads="1"/>
          </p:cNvSpPr>
          <p:nvPr>
            <p:ph type="body" sz="half" idx="4294967295"/>
          </p:nvPr>
        </p:nvSpPr>
        <p:spPr>
          <a:xfrm>
            <a:off x="5900530" y="1124778"/>
            <a:ext cx="4038600" cy="4953000"/>
          </a:xfrm>
        </p:spPr>
        <p:txBody>
          <a:bodyPr>
            <a:normAutofit lnSpcReduction="10000"/>
          </a:bodyPr>
          <a:lstStyle/>
          <a:p>
            <a:pPr eaLnBrk="1" hangingPunct="1"/>
            <a:r>
              <a:rPr lang="en-US" altLang="es-AR" sz="2400" dirty="0" err="1"/>
              <a:t>Laberinto</a:t>
            </a:r>
            <a:endParaRPr lang="en-US" altLang="es-AR" sz="2400" dirty="0"/>
          </a:p>
          <a:p>
            <a:pPr lvl="1" eaLnBrk="1" hangingPunct="1">
              <a:buClr>
                <a:srgbClr val="FF0000"/>
              </a:buClr>
            </a:pPr>
            <a:r>
              <a:rPr lang="en-US" altLang="es-AR" sz="2000" dirty="0" err="1"/>
              <a:t>Oseo</a:t>
            </a:r>
            <a:endParaRPr lang="en-US" altLang="es-AR" sz="2000" dirty="0"/>
          </a:p>
          <a:p>
            <a:pPr lvl="2" eaLnBrk="1" hangingPunct="1"/>
            <a:r>
              <a:rPr lang="en-US" altLang="es-AR" sz="1800" dirty="0" err="1"/>
              <a:t>Coclea</a:t>
            </a:r>
            <a:r>
              <a:rPr lang="en-US" altLang="es-AR" sz="1800" dirty="0"/>
              <a:t>: </a:t>
            </a:r>
            <a:r>
              <a:rPr lang="en-US" altLang="es-AR" sz="1800" dirty="0" err="1"/>
              <a:t>oir</a:t>
            </a:r>
            <a:endParaRPr lang="en-US" altLang="es-AR" sz="1800" dirty="0"/>
          </a:p>
          <a:p>
            <a:pPr lvl="2" eaLnBrk="1" hangingPunct="1"/>
            <a:r>
              <a:rPr lang="en-US" altLang="es-AR" sz="1800" dirty="0" err="1"/>
              <a:t>Vestibulo</a:t>
            </a:r>
            <a:r>
              <a:rPr lang="en-US" altLang="es-AR" sz="1800" dirty="0"/>
              <a:t>: </a:t>
            </a:r>
            <a:r>
              <a:rPr lang="en-US" altLang="es-AR" sz="1800" dirty="0" err="1"/>
              <a:t>equilibrio</a:t>
            </a:r>
            <a:endParaRPr lang="en-US" altLang="es-AR" sz="1800" dirty="0"/>
          </a:p>
          <a:p>
            <a:pPr lvl="2" eaLnBrk="1" hangingPunct="1"/>
            <a:r>
              <a:rPr lang="en-US" altLang="es-AR" sz="1800" dirty="0"/>
              <a:t>Canales </a:t>
            </a:r>
            <a:r>
              <a:rPr lang="en-US" altLang="es-AR" sz="1800" dirty="0" err="1"/>
              <a:t>semicirculares</a:t>
            </a:r>
            <a:r>
              <a:rPr lang="en-US" altLang="es-AR" sz="1800" dirty="0"/>
              <a:t>: Balance </a:t>
            </a:r>
          </a:p>
          <a:p>
            <a:pPr lvl="1" eaLnBrk="1" hangingPunct="1">
              <a:buClr>
                <a:srgbClr val="FF0000"/>
              </a:buClr>
            </a:pPr>
            <a:r>
              <a:rPr lang="en-US" altLang="es-AR" sz="2000" dirty="0" err="1"/>
              <a:t>Membranoso</a:t>
            </a:r>
            <a:endParaRPr lang="en-US" altLang="es-AR" sz="2000" dirty="0"/>
          </a:p>
          <a:p>
            <a:pPr eaLnBrk="1" hangingPunct="1"/>
            <a:r>
              <a:rPr lang="en-US" altLang="es-AR" sz="2400" dirty="0"/>
              <a:t>-</a:t>
            </a:r>
            <a:r>
              <a:rPr lang="en-US" altLang="es-AR" sz="2400" dirty="0" err="1"/>
              <a:t>Linfas</a:t>
            </a:r>
            <a:endParaRPr lang="en-US" altLang="es-AR" sz="2400" dirty="0"/>
          </a:p>
          <a:p>
            <a:pPr lvl="1" eaLnBrk="1" hangingPunct="1">
              <a:buClr>
                <a:srgbClr val="FF0000"/>
              </a:buClr>
            </a:pPr>
            <a:r>
              <a:rPr lang="en-US" altLang="es-AR" sz="2000" dirty="0" err="1"/>
              <a:t>Endolinfa</a:t>
            </a:r>
            <a:endParaRPr lang="en-US" altLang="es-AR" sz="2000" dirty="0"/>
          </a:p>
          <a:p>
            <a:pPr lvl="2" eaLnBrk="1" hangingPunct="1"/>
            <a:r>
              <a:rPr lang="en-US" altLang="es-AR" sz="1800" dirty="0"/>
              <a:t>en </a:t>
            </a:r>
            <a:r>
              <a:rPr lang="en-US" altLang="es-AR" sz="1800" dirty="0" err="1"/>
              <a:t>laberinto</a:t>
            </a:r>
            <a:r>
              <a:rPr lang="en-US" altLang="es-AR" sz="1800" dirty="0"/>
              <a:t> </a:t>
            </a:r>
            <a:r>
              <a:rPr lang="en-US" altLang="es-AR" sz="1800" dirty="0" err="1"/>
              <a:t>membranoso</a:t>
            </a:r>
            <a:endParaRPr lang="en-US" altLang="es-AR" sz="1800" dirty="0"/>
          </a:p>
          <a:p>
            <a:pPr lvl="1" eaLnBrk="1" hangingPunct="1">
              <a:buClr>
                <a:srgbClr val="FF0000"/>
              </a:buClr>
            </a:pPr>
            <a:r>
              <a:rPr lang="en-US" altLang="es-AR" sz="2000" dirty="0" err="1"/>
              <a:t>Perilinfa</a:t>
            </a:r>
            <a:endParaRPr lang="en-US" altLang="es-AR" sz="2000" dirty="0"/>
          </a:p>
          <a:p>
            <a:pPr lvl="2" eaLnBrk="1" hangingPunct="1"/>
            <a:r>
              <a:rPr lang="en-US" altLang="es-AR" sz="1800" dirty="0"/>
              <a:t>En </a:t>
            </a:r>
            <a:r>
              <a:rPr lang="en-US" altLang="es-AR" sz="1800" dirty="0" err="1"/>
              <a:t>espacio</a:t>
            </a:r>
            <a:r>
              <a:rPr lang="en-US" altLang="es-AR" sz="1800" dirty="0"/>
              <a:t> entre ambos </a:t>
            </a:r>
            <a:r>
              <a:rPr lang="en-US" altLang="es-AR" sz="1800" dirty="0" err="1"/>
              <a:t>laberintos</a:t>
            </a:r>
            <a:endParaRPr lang="en-US" altLang="es-AR" sz="1800" dirty="0"/>
          </a:p>
        </p:txBody>
      </p:sp>
      <p:pic>
        <p:nvPicPr>
          <p:cNvPr id="69637" name="Picture 6" descr="15_24">
            <a:extLst>
              <a:ext uri="{FF2B5EF4-FFF2-40B4-BE49-F238E27FC236}">
                <a16:creationId xmlns:a16="http://schemas.microsoft.com/office/drawing/2014/main" id="{C92A07E4-8036-4373-8C36-3389DEDA9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69" y="1686753"/>
            <a:ext cx="5105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493A0CEA-9A03-44E8-954D-78AE29D98A4E}"/>
              </a:ext>
            </a:extLst>
          </p:cNvPr>
          <p:cNvSpPr>
            <a:spLocks noGrp="1" noChangeArrowheads="1"/>
          </p:cNvSpPr>
          <p:nvPr>
            <p:ph type="title" idx="4294967295"/>
          </p:nvPr>
        </p:nvSpPr>
        <p:spPr/>
        <p:txBody>
          <a:bodyPr/>
          <a:lstStyle/>
          <a:p>
            <a:pPr eaLnBrk="1" hangingPunct="1"/>
            <a:r>
              <a:rPr lang="en-US" altLang="es-AR"/>
              <a:t>Oido interno trabajando correctamente o no </a:t>
            </a:r>
          </a:p>
        </p:txBody>
      </p:sp>
      <p:pic>
        <p:nvPicPr>
          <p:cNvPr id="70659" name="Content Placeholder 4" descr="balance_beam.jpg">
            <a:extLst>
              <a:ext uri="{FF2B5EF4-FFF2-40B4-BE49-F238E27FC236}">
                <a16:creationId xmlns:a16="http://schemas.microsoft.com/office/drawing/2014/main" id="{CCC6FDC0-A2BD-4A82-9A0E-06B84237E9B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343439" y="2471738"/>
            <a:ext cx="2743200" cy="2781300"/>
          </a:xfrm>
        </p:spPr>
      </p:pic>
      <p:pic>
        <p:nvPicPr>
          <p:cNvPr id="70660" name="Content Placeholder 5" descr="DvRepTipsSsick2_trans[1].png">
            <a:extLst>
              <a:ext uri="{FF2B5EF4-FFF2-40B4-BE49-F238E27FC236}">
                <a16:creationId xmlns:a16="http://schemas.microsoft.com/office/drawing/2014/main" id="{674642A3-BEAC-40DB-99BC-43109F5096F7}"/>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975668" y="2036487"/>
            <a:ext cx="3333750" cy="3333750"/>
          </a:xfrm>
        </p:spPr>
      </p:pic>
      <p:sp>
        <p:nvSpPr>
          <p:cNvPr id="2" name="CuadroTexto 1">
            <a:extLst>
              <a:ext uri="{FF2B5EF4-FFF2-40B4-BE49-F238E27FC236}">
                <a16:creationId xmlns:a16="http://schemas.microsoft.com/office/drawing/2014/main" id="{8EF7DDB5-8C44-49B0-B3CF-14EBF2762A4A}"/>
              </a:ext>
            </a:extLst>
          </p:cNvPr>
          <p:cNvSpPr txBox="1"/>
          <p:nvPr/>
        </p:nvSpPr>
        <p:spPr>
          <a:xfrm>
            <a:off x="2822713" y="6122504"/>
            <a:ext cx="3333750" cy="369332"/>
          </a:xfrm>
          <a:prstGeom prst="rect">
            <a:avLst/>
          </a:prstGeom>
          <a:noFill/>
        </p:spPr>
        <p:txBody>
          <a:bodyPr wrap="square" rtlCol="0">
            <a:spAutoFit/>
          </a:bodyPr>
          <a:lstStyle/>
          <a:p>
            <a:r>
              <a:rPr lang="es-MX" dirty="0"/>
              <a:t>Vértigo posicional paroxístico</a:t>
            </a:r>
            <a:endParaRPr lang="es-A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A568FE1B-2197-4ED0-8FD2-16E6A3900166}"/>
              </a:ext>
            </a:extLst>
          </p:cNvPr>
          <p:cNvSpPr>
            <a:spLocks noGrp="1" noChangeArrowheads="1"/>
          </p:cNvSpPr>
          <p:nvPr>
            <p:ph type="ctrTitle" idx="4294967295"/>
          </p:nvPr>
        </p:nvSpPr>
        <p:spPr>
          <a:xfrm>
            <a:off x="815009" y="275948"/>
            <a:ext cx="6261652" cy="936625"/>
          </a:xfrm>
        </p:spPr>
        <p:txBody>
          <a:bodyPr>
            <a:normAutofit fontScale="90000"/>
          </a:bodyPr>
          <a:lstStyle/>
          <a:p>
            <a:pPr eaLnBrk="1" hangingPunct="1"/>
            <a:r>
              <a:rPr lang="en-US" altLang="es-AR" dirty="0" err="1"/>
              <a:t>Células</a:t>
            </a:r>
            <a:r>
              <a:rPr lang="en-US" altLang="es-AR" dirty="0"/>
              <a:t> </a:t>
            </a:r>
            <a:r>
              <a:rPr lang="en-US" altLang="es-AR" dirty="0" err="1"/>
              <a:t>pilosas</a:t>
            </a:r>
            <a:r>
              <a:rPr lang="en-US" altLang="es-AR" dirty="0"/>
              <a:t> del </a:t>
            </a:r>
            <a:r>
              <a:rPr lang="en-US" altLang="es-AR" dirty="0" err="1"/>
              <a:t>oído</a:t>
            </a:r>
            <a:r>
              <a:rPr lang="en-US" altLang="es-AR" dirty="0"/>
              <a:t> </a:t>
            </a:r>
            <a:r>
              <a:rPr lang="en-US" altLang="es-AR" dirty="0" err="1"/>
              <a:t>interno</a:t>
            </a:r>
            <a:endParaRPr lang="en-US" altLang="es-AR" dirty="0"/>
          </a:p>
        </p:txBody>
      </p:sp>
      <p:pic>
        <p:nvPicPr>
          <p:cNvPr id="71683" name="Picture 3" descr="http://www.dana.org/uploadedImages/Images/Content_Images/SenBodyFunc1_PR2007_cont.jpg">
            <a:extLst>
              <a:ext uri="{FF2B5EF4-FFF2-40B4-BE49-F238E27FC236}">
                <a16:creationId xmlns:a16="http://schemas.microsoft.com/office/drawing/2014/main" id="{DC7B493A-5529-483C-9953-8DDD18CDF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670" y="3836504"/>
            <a:ext cx="34480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http://www.aecom.yu.edu/aif/gallery/haircells/haircell.gif">
            <a:extLst>
              <a:ext uri="{FF2B5EF4-FFF2-40B4-BE49-F238E27FC236}">
                <a16:creationId xmlns:a16="http://schemas.microsoft.com/office/drawing/2014/main" id="{9A2A30FF-5A45-4B81-84A8-50C6CB6B7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91" y="1427921"/>
            <a:ext cx="5119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6">
            <a:extLst>
              <a:ext uri="{FF2B5EF4-FFF2-40B4-BE49-F238E27FC236}">
                <a16:creationId xmlns:a16="http://schemas.microsoft.com/office/drawing/2014/main" id="{F26E602A-C1DB-460F-98DE-4C9CF4AB8EE7}"/>
              </a:ext>
            </a:extLst>
          </p:cNvPr>
          <p:cNvSpPr>
            <a:spLocks noChangeArrowheads="1"/>
          </p:cNvSpPr>
          <p:nvPr/>
        </p:nvSpPr>
        <p:spPr bwMode="auto">
          <a:xfrm>
            <a:off x="2362200" y="4267200"/>
            <a:ext cx="3505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s-AR" sz="1100">
                <a:latin typeface="Times New Roman" panose="02020603050405020304" pitchFamily="18" charset="0"/>
                <a:cs typeface="Times New Roman" panose="02020603050405020304" pitchFamily="18" charset="0"/>
              </a:rPr>
              <a:t>http://www.aecom.yu.edu/aif/gallery/haircells/haircell.gif</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a:extLst>
              <a:ext uri="{FF2B5EF4-FFF2-40B4-BE49-F238E27FC236}">
                <a16:creationId xmlns:a16="http://schemas.microsoft.com/office/drawing/2014/main" id="{17A9D156-C3FA-471F-AAB2-535878D88AA9}"/>
              </a:ext>
            </a:extLst>
          </p:cNvPr>
          <p:cNvSpPr>
            <a:spLocks noGrp="1" noChangeArrowheads="1"/>
          </p:cNvSpPr>
          <p:nvPr>
            <p:ph idx="4294967295"/>
          </p:nvPr>
        </p:nvSpPr>
        <p:spPr>
          <a:xfrm>
            <a:off x="275397" y="424071"/>
            <a:ext cx="4810125" cy="1595438"/>
          </a:xfrm>
        </p:spPr>
        <p:txBody>
          <a:bodyPr>
            <a:normAutofit fontScale="85000" lnSpcReduction="20000"/>
          </a:bodyPr>
          <a:lstStyle/>
          <a:p>
            <a:pPr eaLnBrk="1" hangingPunct="1">
              <a:lnSpc>
                <a:spcPct val="80000"/>
              </a:lnSpc>
            </a:pPr>
            <a:r>
              <a:rPr lang="es-AR" altLang="es-AR" sz="2000" dirty="0"/>
              <a:t>Los pelos están cubiertos con gel</a:t>
            </a:r>
          </a:p>
          <a:p>
            <a:pPr eaLnBrk="1" hangingPunct="1">
              <a:lnSpc>
                <a:spcPct val="80000"/>
              </a:lnSpc>
            </a:pPr>
            <a:r>
              <a:rPr lang="es-AR" altLang="es-AR" sz="2000" dirty="0"/>
              <a:t>Cuando el gel se mueve, los pelos se doblan</a:t>
            </a:r>
          </a:p>
          <a:p>
            <a:pPr eaLnBrk="1" hangingPunct="1">
              <a:lnSpc>
                <a:spcPct val="80000"/>
              </a:lnSpc>
            </a:pPr>
            <a:r>
              <a:rPr lang="es-AR" altLang="es-AR" sz="2000" dirty="0"/>
              <a:t>A medida que se doblan, envían mensajes al cerebro</a:t>
            </a:r>
          </a:p>
          <a:p>
            <a:pPr eaLnBrk="1" hangingPunct="1">
              <a:lnSpc>
                <a:spcPct val="80000"/>
              </a:lnSpc>
            </a:pPr>
            <a:r>
              <a:rPr lang="es-AR" altLang="es-AR" sz="2000" dirty="0"/>
              <a:t>El cerebro interpreta mensajes como ubicación y/o sonido</a:t>
            </a:r>
            <a:r>
              <a:rPr lang="es-AR" altLang="es-AR" sz="3000" dirty="0"/>
              <a:t>.</a:t>
            </a:r>
            <a:endParaRPr lang="en-US" altLang="es-AR" sz="3000" dirty="0"/>
          </a:p>
        </p:txBody>
      </p:sp>
      <p:pic>
        <p:nvPicPr>
          <p:cNvPr id="73731" name="Picture 6" descr="http://openlearn.open.ac.uk/file.php/3373/SD329_1_017i.jpg">
            <a:extLst>
              <a:ext uri="{FF2B5EF4-FFF2-40B4-BE49-F238E27FC236}">
                <a16:creationId xmlns:a16="http://schemas.microsoft.com/office/drawing/2014/main" id="{22B158B8-807F-4C43-9031-36144DB51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522" y="424070"/>
            <a:ext cx="4535556" cy="615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786866AE-F7D1-4270-A172-E4473D79F45F}"/>
              </a:ext>
            </a:extLst>
          </p:cNvPr>
          <p:cNvSpPr>
            <a:spLocks noGrp="1" noChangeArrowheads="1"/>
          </p:cNvSpPr>
          <p:nvPr>
            <p:ph type="title" idx="4294967295"/>
          </p:nvPr>
        </p:nvSpPr>
        <p:spPr>
          <a:xfrm>
            <a:off x="1292086" y="171764"/>
            <a:ext cx="8229600" cy="895350"/>
          </a:xfrm>
        </p:spPr>
        <p:txBody>
          <a:bodyPr/>
          <a:lstStyle/>
          <a:p>
            <a:pPr eaLnBrk="1" hangingPunct="1"/>
            <a:r>
              <a:rPr lang="en-US" altLang="es-AR" dirty="0" err="1"/>
              <a:t>Neuromastos</a:t>
            </a:r>
            <a:endParaRPr lang="en-US" altLang="es-AR" dirty="0"/>
          </a:p>
        </p:txBody>
      </p:sp>
      <p:sp>
        <p:nvSpPr>
          <p:cNvPr id="74755" name="Content Placeholder 4">
            <a:extLst>
              <a:ext uri="{FF2B5EF4-FFF2-40B4-BE49-F238E27FC236}">
                <a16:creationId xmlns:a16="http://schemas.microsoft.com/office/drawing/2014/main" id="{32EC4792-F95F-4D71-9007-C6C8967A1BBE}"/>
              </a:ext>
            </a:extLst>
          </p:cNvPr>
          <p:cNvSpPr>
            <a:spLocks noGrp="1" noChangeArrowheads="1"/>
          </p:cNvSpPr>
          <p:nvPr>
            <p:ph idx="4294967295"/>
          </p:nvPr>
        </p:nvSpPr>
        <p:spPr>
          <a:xfrm>
            <a:off x="824949" y="1067114"/>
            <a:ext cx="8305800" cy="1990725"/>
          </a:xfrm>
        </p:spPr>
        <p:txBody>
          <a:bodyPr>
            <a:normAutofit lnSpcReduction="10000"/>
          </a:bodyPr>
          <a:lstStyle/>
          <a:p>
            <a:pPr eaLnBrk="1" hangingPunct="1"/>
            <a:r>
              <a:rPr lang="es-AR" altLang="es-AR" sz="2800" dirty="0"/>
              <a:t>Los peces tienen estructuras similares en su piel.</a:t>
            </a:r>
          </a:p>
          <a:p>
            <a:pPr eaLnBrk="1" hangingPunct="1"/>
            <a:r>
              <a:rPr lang="es-AR" altLang="es-AR" sz="2800" dirty="0"/>
              <a:t>Funcionan de la misma manera.</a:t>
            </a:r>
          </a:p>
          <a:p>
            <a:pPr eaLnBrk="1" hangingPunct="1"/>
            <a:r>
              <a:rPr lang="es-AR" altLang="es-AR" sz="2800" dirty="0"/>
              <a:t>Sienten cambios en la presión del agua.</a:t>
            </a:r>
            <a:endParaRPr lang="en-US" altLang="es-AR" dirty="0"/>
          </a:p>
        </p:txBody>
      </p:sp>
      <p:pic>
        <p:nvPicPr>
          <p:cNvPr id="74756" name="Picture 4" descr="http://www.bio.miami.edu/~cmallery/150/neuro/c7.49.12.lateral.line.jpg">
            <a:extLst>
              <a:ext uri="{FF2B5EF4-FFF2-40B4-BE49-F238E27FC236}">
                <a16:creationId xmlns:a16="http://schemas.microsoft.com/office/drawing/2014/main" id="{2E2CD379-AF2D-4330-9C7E-FAC776745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49" y="3429000"/>
            <a:ext cx="789146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1B2FA5D-0B2C-4D5F-A57A-4BF13BDE97FC}"/>
              </a:ext>
            </a:extLst>
          </p:cNvPr>
          <p:cNvSpPr>
            <a:spLocks noGrp="1" noChangeArrowheads="1"/>
          </p:cNvSpPr>
          <p:nvPr>
            <p:ph type="title"/>
          </p:nvPr>
        </p:nvSpPr>
        <p:spPr/>
        <p:txBody>
          <a:bodyPr/>
          <a:lstStyle/>
          <a:p>
            <a:pPr eaLnBrk="1" hangingPunct="1"/>
            <a:r>
              <a:rPr lang="en-US" altLang="es-AR"/>
              <a:t>Constraints</a:t>
            </a:r>
          </a:p>
        </p:txBody>
      </p:sp>
      <p:sp>
        <p:nvSpPr>
          <p:cNvPr id="75779" name="Rectangle 3">
            <a:extLst>
              <a:ext uri="{FF2B5EF4-FFF2-40B4-BE49-F238E27FC236}">
                <a16:creationId xmlns:a16="http://schemas.microsoft.com/office/drawing/2014/main" id="{915EFC30-EB9F-43F9-843B-7F5E7C9B361F}"/>
              </a:ext>
            </a:extLst>
          </p:cNvPr>
          <p:cNvSpPr>
            <a:spLocks noGrp="1" noChangeArrowheads="1"/>
          </p:cNvSpPr>
          <p:nvPr>
            <p:ph type="body" idx="1"/>
          </p:nvPr>
        </p:nvSpPr>
        <p:spPr/>
        <p:txBody>
          <a:bodyPr/>
          <a:lstStyle/>
          <a:p>
            <a:pPr eaLnBrk="1" hangingPunct="1">
              <a:buFontTx/>
              <a:buNone/>
            </a:pPr>
            <a:endParaRPr lang="en-US" altLang="es-AR"/>
          </a:p>
          <a:p>
            <a:pPr eaLnBrk="1" hangingPunct="1"/>
            <a:r>
              <a:rPr lang="en-US" altLang="es-AR"/>
              <a:t>La Evolucion no desarrolló nuevos huesos para el oído medio. Los huesos ya estaban. Fueron redirigidos para una función diferente.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9B47B-F8A8-45D4-8D8B-3028949E9FC6}"/>
              </a:ext>
            </a:extLst>
          </p:cNvPr>
          <p:cNvSpPr>
            <a:spLocks noGrp="1"/>
          </p:cNvSpPr>
          <p:nvPr>
            <p:ph type="title"/>
          </p:nvPr>
        </p:nvSpPr>
        <p:spPr>
          <a:xfrm>
            <a:off x="4159225" y="609600"/>
            <a:ext cx="5114776" cy="1320800"/>
          </a:xfrm>
        </p:spPr>
        <p:txBody>
          <a:bodyPr>
            <a:normAutofit/>
          </a:bodyPr>
          <a:lstStyle/>
          <a:p>
            <a:r>
              <a:rPr lang="es-MX" dirty="0"/>
              <a:t>Variación fenotípica cuantitativa</a:t>
            </a:r>
            <a:endParaRPr lang="es-AR" dirty="0"/>
          </a:p>
        </p:txBody>
      </p:sp>
      <p:pic>
        <p:nvPicPr>
          <p:cNvPr id="5" name="Picture 8" descr="Esqueleto de serpiente estructura y sus partes / deserpientes.net">
            <a:extLst>
              <a:ext uri="{FF2B5EF4-FFF2-40B4-BE49-F238E27FC236}">
                <a16:creationId xmlns:a16="http://schemas.microsoft.com/office/drawing/2014/main" id="{A723BE45-E17F-4D92-905A-27BE12CE5AD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4669" r="-5" b="10517"/>
          <a:stretch/>
        </p:blipFill>
        <p:spPr bwMode="auto">
          <a:xfrm>
            <a:off x="593649" y="10"/>
            <a:ext cx="3433363" cy="1714490"/>
          </a:xfrm>
          <a:custGeom>
            <a:avLst/>
            <a:gdLst/>
            <a:ahLst/>
            <a:cxnLst/>
            <a:rect l="l" t="t" r="r" b="b"/>
            <a:pathLst>
              <a:path w="3433363" h="1714500">
                <a:moveTo>
                  <a:pt x="254958" y="0"/>
                </a:moveTo>
                <a:lnTo>
                  <a:pt x="3433363" y="0"/>
                </a:lnTo>
                <a:lnTo>
                  <a:pt x="3386734" y="312174"/>
                </a:lnTo>
                <a:lnTo>
                  <a:pt x="3386620" y="312174"/>
                </a:lnTo>
                <a:lnTo>
                  <a:pt x="3177155"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Las escamas ofrecen información sobre el estrés crónico de los peces -  Vista al Mar _ Peñíscola _">
            <a:extLst>
              <a:ext uri="{FF2B5EF4-FFF2-40B4-BE49-F238E27FC236}">
                <a16:creationId xmlns:a16="http://schemas.microsoft.com/office/drawing/2014/main" id="{ACF427BB-9B0A-4A74-A5E1-80A75A482D0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5911" r="-3" b="19018"/>
          <a:stretch/>
        </p:blipFill>
        <p:spPr bwMode="auto">
          <a:xfrm>
            <a:off x="338691" y="1714500"/>
            <a:ext cx="3432113" cy="1714500"/>
          </a:xfrm>
          <a:custGeom>
            <a:avLst/>
            <a:gdLst/>
            <a:ahLst/>
            <a:cxnLst/>
            <a:rect l="l" t="t" r="r" b="b"/>
            <a:pathLst>
              <a:path w="3432113" h="1714500">
                <a:moveTo>
                  <a:pt x="254958" y="0"/>
                </a:moveTo>
                <a:lnTo>
                  <a:pt x="3432113" y="0"/>
                </a:lnTo>
                <a:lnTo>
                  <a:pt x="3176018"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Significado del Índice de Masa Corporal: Valoración e Interpretación">
            <a:extLst>
              <a:ext uri="{FF2B5EF4-FFF2-40B4-BE49-F238E27FC236}">
                <a16:creationId xmlns:a16="http://schemas.microsoft.com/office/drawing/2014/main" id="{ACF6CBAD-2AE2-4ACF-A8EE-AEB8252353A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7659" r="-5" b="10751"/>
          <a:stretch/>
        </p:blipFill>
        <p:spPr bwMode="auto">
          <a:xfrm>
            <a:off x="83733" y="3429000"/>
            <a:ext cx="3430976" cy="1714500"/>
          </a:xfrm>
          <a:custGeom>
            <a:avLst/>
            <a:gdLst/>
            <a:ahLst/>
            <a:cxnLst/>
            <a:rect l="l" t="t" r="r" b="b"/>
            <a:pathLst>
              <a:path w="3430976" h="1714500">
                <a:moveTo>
                  <a:pt x="254958" y="0"/>
                </a:moveTo>
                <a:lnTo>
                  <a:pt x="3430976" y="0"/>
                </a:lnTo>
                <a:lnTo>
                  <a:pt x="3174882"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Quiénes son los más altos y más bajos de América Latina">
            <a:extLst>
              <a:ext uri="{FF2B5EF4-FFF2-40B4-BE49-F238E27FC236}">
                <a16:creationId xmlns:a16="http://schemas.microsoft.com/office/drawing/2014/main" id="{7164C371-3A2B-428D-99BE-8C9F8B79F5D3}"/>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t="6071" r="1" b="12262"/>
          <a:stretch/>
        </p:blipFill>
        <p:spPr bwMode="auto">
          <a:xfrm>
            <a:off x="-10633" y="5127992"/>
            <a:ext cx="3271564" cy="1730008"/>
          </a:xfrm>
          <a:custGeom>
            <a:avLst/>
            <a:gdLst/>
            <a:ahLst/>
            <a:cxnLst/>
            <a:rect l="l" t="t" r="r" b="b"/>
            <a:pathLst>
              <a:path w="3271564" h="1730008">
                <a:moveTo>
                  <a:pt x="96673" y="0"/>
                </a:moveTo>
                <a:lnTo>
                  <a:pt x="3271564" y="0"/>
                </a:lnTo>
                <a:lnTo>
                  <a:pt x="3013153" y="1730008"/>
                </a:lnTo>
                <a:lnTo>
                  <a:pt x="0" y="1730008"/>
                </a:lnTo>
                <a:lnTo>
                  <a:pt x="0" y="650088"/>
                </a:lnTo>
                <a:close/>
              </a:path>
            </a:pathLst>
          </a:custGeom>
          <a:noFill/>
          <a:extLst>
            <a:ext uri="{909E8E84-426E-40DD-AFC4-6F175D3DCCD1}">
              <a14:hiddenFill xmlns:a14="http://schemas.microsoft.com/office/drawing/2010/main">
                <a:solidFill>
                  <a:srgbClr val="FFFFFF"/>
                </a:solidFill>
              </a14:hiddenFill>
            </a:ext>
          </a:extLst>
        </p:spPr>
      </p:pic>
      <p:sp>
        <p:nvSpPr>
          <p:cNvPr id="3082" name="Isosceles Triangle 30">
            <a:extLst>
              <a:ext uri="{FF2B5EF4-FFF2-40B4-BE49-F238E27FC236}">
                <a16:creationId xmlns:a16="http://schemas.microsoft.com/office/drawing/2014/main" id="{E09C6EA1-A72F-431C-A81E-14B793A28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9" name="Straight Connector 78">
            <a:extLst>
              <a:ext uri="{FF2B5EF4-FFF2-40B4-BE49-F238E27FC236}">
                <a16:creationId xmlns:a16="http://schemas.microsoft.com/office/drawing/2014/main" id="{F335CC31-F319-461D-9045-F34BF78A2F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712" y="1714500"/>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7BCA152-E42A-42E3-8DE8-3C8B59DCB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088" y="3421959"/>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41DA940-D863-420D-A3F8-9F997C09F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950" y="5127992"/>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Isosceles Triangle 30">
            <a:extLst>
              <a:ext uri="{FF2B5EF4-FFF2-40B4-BE49-F238E27FC236}">
                <a16:creationId xmlns:a16="http://schemas.microsoft.com/office/drawing/2014/main" id="{56E4DBE8-15E2-4BA3-B171-C959C9CDF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94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7FD23AED-F30E-4462-B23D-1C99EB46A1EA}"/>
              </a:ext>
            </a:extLst>
          </p:cNvPr>
          <p:cNvSpPr>
            <a:spLocks noGrp="1"/>
          </p:cNvSpPr>
          <p:nvPr>
            <p:ph idx="1"/>
          </p:nvPr>
        </p:nvSpPr>
        <p:spPr>
          <a:xfrm>
            <a:off x="3843461" y="1814732"/>
            <a:ext cx="6594767" cy="4853354"/>
          </a:xfrm>
        </p:spPr>
        <p:txBody>
          <a:bodyPr>
            <a:normAutofit/>
          </a:bodyPr>
          <a:lstStyle/>
          <a:p>
            <a:pPr>
              <a:lnSpc>
                <a:spcPct val="90000"/>
              </a:lnSpc>
            </a:pPr>
            <a:r>
              <a:rPr lang="es-MX" dirty="0"/>
              <a:t>A diferencia de los caracteres analizados por Mendel, los fenotipos de variación cuantitativa no muestran diferencias que se puedan reconocer claramente en categorías separadas. En estos rasgos las diferencias entre las distintas alternativas para el carácter obedecen a una magnitud o cantidad de un atributo, razón por la cual reciben el nombre de “cuantitativos”. Estos fenotipos pueden mostrar una variación continua, como ocurre con el peso, la estatura, la pigmentación del iris, de la piel u otros, o una variación discreta, como el número de facetas oculares en la mosca del vinagre, el número de escamas en los peces, el número de vertebras en las serpientes, etc. En general se asocia a estos fenotipos la contribución de alelos pertenecientes a más de un gen (poligenes), donde cada alelo incrementa (o disminuye) una determinada cantidad de producto génico, contribuyendo de manera aditiva al fenotipo final. (Manríquez, 2012).</a:t>
            </a:r>
            <a:endParaRPr lang="es-AR" dirty="0"/>
          </a:p>
        </p:txBody>
      </p:sp>
    </p:spTree>
    <p:extLst>
      <p:ext uri="{BB962C8B-B14F-4D97-AF65-F5344CB8AC3E}">
        <p14:creationId xmlns:p14="http://schemas.microsoft.com/office/powerpoint/2010/main" val="359788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CE23A-C241-4E92-90BC-6BFF43E39A12}"/>
              </a:ext>
            </a:extLst>
          </p:cNvPr>
          <p:cNvSpPr>
            <a:spLocks noGrp="1"/>
          </p:cNvSpPr>
          <p:nvPr>
            <p:ph type="title"/>
          </p:nvPr>
        </p:nvSpPr>
        <p:spPr>
          <a:xfrm>
            <a:off x="4056463" y="609600"/>
            <a:ext cx="5217538" cy="1320800"/>
          </a:xfrm>
        </p:spPr>
        <p:txBody>
          <a:bodyPr>
            <a:normAutofit/>
          </a:bodyPr>
          <a:lstStyle/>
          <a:p>
            <a:r>
              <a:rPr lang="es-MX" dirty="0"/>
              <a:t>Variación fenotípica cuantitativa</a:t>
            </a:r>
            <a:endParaRPr lang="es-AR" dirty="0"/>
          </a:p>
        </p:txBody>
      </p:sp>
      <p:pic>
        <p:nvPicPr>
          <p:cNvPr id="4098" name="Picture 2" descr="La curva de distribución normal o “Campana de Gauss” – Jesús García Jiménez">
            <a:extLst>
              <a:ext uri="{FF2B5EF4-FFF2-40B4-BE49-F238E27FC236}">
                <a16:creationId xmlns:a16="http://schemas.microsoft.com/office/drawing/2014/main" id="{9DFBE1A7-1215-428C-BBBE-849BA69907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60" r="11590" b="-1"/>
          <a:stretch/>
        </p:blipFill>
        <p:spPr bwMode="auto">
          <a:xfrm>
            <a:off x="677334" y="609600"/>
            <a:ext cx="3144597" cy="2601747"/>
          </a:xfrm>
          <a:prstGeom prst="rect">
            <a:avLst/>
          </a:prstGeom>
          <a:noFill/>
          <a:extLst>
            <a:ext uri="{909E8E84-426E-40DD-AFC4-6F175D3DCCD1}">
              <a14:hiddenFill xmlns:a14="http://schemas.microsoft.com/office/drawing/2010/main">
                <a:solidFill>
                  <a:srgbClr val="FFFFFF"/>
                </a:solidFill>
              </a14:hiddenFill>
            </a:ext>
          </a:extLst>
        </p:spPr>
      </p:pic>
      <p:sp>
        <p:nvSpPr>
          <p:cNvPr id="73" name="Isosceles Triangle 8">
            <a:extLst>
              <a:ext uri="{FF2B5EF4-FFF2-40B4-BE49-F238E27FC236}">
                <a16:creationId xmlns:a16="http://schemas.microsoft.com/office/drawing/2014/main" id="{B5B9F7B6-0E4A-4A5F-BBBA-73496FAE5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70EF7806-43CD-4F41-976D-B626F267101F}"/>
              </a:ext>
            </a:extLst>
          </p:cNvPr>
          <p:cNvSpPr>
            <a:spLocks noGrp="1"/>
          </p:cNvSpPr>
          <p:nvPr>
            <p:ph idx="1"/>
          </p:nvPr>
        </p:nvSpPr>
        <p:spPr>
          <a:xfrm>
            <a:off x="4062394" y="2160589"/>
            <a:ext cx="5211607" cy="3880773"/>
          </a:xfrm>
        </p:spPr>
        <p:txBody>
          <a:bodyPr>
            <a:normAutofit/>
          </a:bodyPr>
          <a:lstStyle/>
          <a:p>
            <a:pPr>
              <a:lnSpc>
                <a:spcPct val="90000"/>
              </a:lnSpc>
            </a:pPr>
            <a:r>
              <a:rPr lang="es-MX" dirty="0"/>
              <a:t>Son poligenes aquellos que contribuyen por igual y de manera aditiva a la expresión de un fenotipo y que en los individuos de una población presentan variación cuantitativa y una distribución de frecuencias cercana a la esperada para una curva de distribución normal.</a:t>
            </a:r>
          </a:p>
          <a:p>
            <a:pPr>
              <a:lnSpc>
                <a:spcPct val="90000"/>
              </a:lnSpc>
            </a:pPr>
            <a:r>
              <a:rPr lang="es-MX" dirty="0"/>
              <a:t>Además del número de genes involucrados, la variación observada en los caracteres cuantitativos depende de su norma de reacción y de la plasticidad fenotípica a la variación ambiental, así como del mayor o menor efecto que pueden ejercer en su expresión los factores epigenéticos. </a:t>
            </a:r>
            <a:endParaRPr lang="es-AR" dirty="0"/>
          </a:p>
        </p:txBody>
      </p:sp>
      <p:sp>
        <p:nvSpPr>
          <p:cNvPr id="75" name="Rectangle 74">
            <a:extLst>
              <a:ext uri="{FF2B5EF4-FFF2-40B4-BE49-F238E27FC236}">
                <a16:creationId xmlns:a16="http://schemas.microsoft.com/office/drawing/2014/main" id="{B51D13AF-6D7E-42A4-BF57-BFDF66E1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26230" y="5618029"/>
            <a:ext cx="618066" cy="228600"/>
          </a:xfrm>
          <a:prstGeom prst="rect">
            <a:avLst/>
          </a:prstGeom>
          <a:solidFill>
            <a:srgbClr val="EA2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100" name="Picture 4" descr="Distribución normal, también distribución gaussiana o curva de Bell. Muy común en la teoría de probabilidad. La curva roja muestra la distribución normal estándar. Ilustración sobre fondo blanco. Foto de archivo - 62145976">
            <a:extLst>
              <a:ext uri="{FF2B5EF4-FFF2-40B4-BE49-F238E27FC236}">
                <a16:creationId xmlns:a16="http://schemas.microsoft.com/office/drawing/2014/main" id="{30059079-7720-4415-8C84-BD2448367C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0" r="37721" b="-1"/>
          <a:stretch/>
        </p:blipFill>
        <p:spPr bwMode="auto">
          <a:xfrm>
            <a:off x="677334" y="3439947"/>
            <a:ext cx="3144597" cy="260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7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FB1FA4-8ACE-4D0C-B40B-0BF587C657DF}"/>
              </a:ext>
            </a:extLst>
          </p:cNvPr>
          <p:cNvSpPr>
            <a:spLocks noGrp="1"/>
          </p:cNvSpPr>
          <p:nvPr>
            <p:ph type="title"/>
          </p:nvPr>
        </p:nvSpPr>
        <p:spPr>
          <a:xfrm>
            <a:off x="5798058" y="514419"/>
            <a:ext cx="2930518" cy="1320800"/>
          </a:xfrm>
        </p:spPr>
        <p:txBody>
          <a:bodyPr anchor="ctr">
            <a:normAutofit/>
          </a:bodyPr>
          <a:lstStyle/>
          <a:p>
            <a:r>
              <a:rPr lang="es-MX" dirty="0"/>
              <a:t>Norma de reacción</a:t>
            </a:r>
            <a:endParaRPr lang="es-AR" dirty="0"/>
          </a:p>
        </p:txBody>
      </p:sp>
      <p:pic>
        <p:nvPicPr>
          <p:cNvPr id="5126" name="Picture 6" descr="Normas de reacción: genética y entorno - Fenotipo .com">
            <a:extLst>
              <a:ext uri="{FF2B5EF4-FFF2-40B4-BE49-F238E27FC236}">
                <a16:creationId xmlns:a16="http://schemas.microsoft.com/office/drawing/2014/main" id="{99640EED-41F8-43C4-B0CB-BC20E3D77A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6896" y="868940"/>
            <a:ext cx="2596281" cy="12916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F02B287-6B5A-4F4E-B40F-65F879612D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8603" y="616780"/>
            <a:ext cx="1995409" cy="2074999"/>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DBC79A69-C66A-4838-AF29-CEAE765690E1}"/>
              </a:ext>
            </a:extLst>
          </p:cNvPr>
          <p:cNvSpPr>
            <a:spLocks noGrp="1"/>
          </p:cNvSpPr>
          <p:nvPr>
            <p:ph idx="1"/>
          </p:nvPr>
        </p:nvSpPr>
        <p:spPr>
          <a:xfrm>
            <a:off x="5918507" y="2160589"/>
            <a:ext cx="2930517" cy="3880773"/>
          </a:xfrm>
        </p:spPr>
        <p:txBody>
          <a:bodyPr>
            <a:normAutofit fontScale="92500" lnSpcReduction="20000"/>
          </a:bodyPr>
          <a:lstStyle/>
          <a:p>
            <a:r>
              <a:rPr lang="es-MX" dirty="0"/>
              <a:t>La norma de reacción corresponde al conjunto de fenotipos que un mismo genotipo puede expresar en un rango finito o acotado de ambientes.</a:t>
            </a:r>
          </a:p>
          <a:p>
            <a:r>
              <a:rPr lang="es-MX" dirty="0"/>
              <a:t>Para conocer una norma de reacción se debe exponer un mismo genotipo a distintas condiciones ambientales.</a:t>
            </a:r>
          </a:p>
          <a:p>
            <a:r>
              <a:rPr lang="es-MX" dirty="0"/>
              <a:t>Cada genotipo posee su propia norma de reacción.</a:t>
            </a:r>
            <a:endParaRPr lang="es-AR" dirty="0"/>
          </a:p>
        </p:txBody>
      </p:sp>
      <p:pic>
        <p:nvPicPr>
          <p:cNvPr id="5122" name="Picture 2" descr="Interacción entre genotipo y ambiente - Fenotipo .com">
            <a:extLst>
              <a:ext uri="{FF2B5EF4-FFF2-40B4-BE49-F238E27FC236}">
                <a16:creationId xmlns:a16="http://schemas.microsoft.com/office/drawing/2014/main" id="{41B31311-307B-40FE-9F83-6C4EADBEFB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6896" y="3219662"/>
            <a:ext cx="5421162" cy="254794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iapositiva 1">
            <a:extLst>
              <a:ext uri="{FF2B5EF4-FFF2-40B4-BE49-F238E27FC236}">
                <a16:creationId xmlns:a16="http://schemas.microsoft.com/office/drawing/2014/main" id="{C4A5A1A6-DD93-4482-A552-7CC983D55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9024" y="1119626"/>
            <a:ext cx="3093946" cy="420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4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2BAD5-8DBE-4DAE-8BDC-14DD26262434}"/>
              </a:ext>
            </a:extLst>
          </p:cNvPr>
          <p:cNvSpPr>
            <a:spLocks noGrp="1"/>
          </p:cNvSpPr>
          <p:nvPr>
            <p:ph type="title"/>
          </p:nvPr>
        </p:nvSpPr>
        <p:spPr>
          <a:xfrm>
            <a:off x="677334" y="609600"/>
            <a:ext cx="8596667" cy="1320800"/>
          </a:xfrm>
        </p:spPr>
        <p:txBody>
          <a:bodyPr>
            <a:normAutofit/>
          </a:bodyPr>
          <a:lstStyle/>
          <a:p>
            <a:pPr>
              <a:lnSpc>
                <a:spcPct val="90000"/>
              </a:lnSpc>
            </a:pPr>
            <a:r>
              <a:rPr lang="es-MX" sz="2300" dirty="0"/>
              <a:t>Otra recomendación: adopten la sana costumbre de aprender jugando. Para jugar todas las edades son válidas. Jueguen a experimentar en su entorno. Eso sí sean éticos y cuidadosos.</a:t>
            </a:r>
            <a:endParaRPr lang="es-AR" sz="2300" dirty="0"/>
          </a:p>
        </p:txBody>
      </p:sp>
      <p:pic>
        <p:nvPicPr>
          <p:cNvPr id="6148" name="Picture 4" descr="MANUAL PARA EL DOCENTE ActividAdes con semillAs">
            <a:extLst>
              <a:ext uri="{FF2B5EF4-FFF2-40B4-BE49-F238E27FC236}">
                <a16:creationId xmlns:a16="http://schemas.microsoft.com/office/drawing/2014/main" id="{7CDE063B-98B5-4B9C-9189-499EC0EE7E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 r="3" b="131"/>
          <a:stretch/>
        </p:blipFill>
        <p:spPr bwMode="auto">
          <a:xfrm>
            <a:off x="676053" y="2158073"/>
            <a:ext cx="2637660" cy="38823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ándo y cómo plantar hortensias a partir de semillas. Como cultivar  hortensias a partir de semillas">
            <a:extLst>
              <a:ext uri="{FF2B5EF4-FFF2-40B4-BE49-F238E27FC236}">
                <a16:creationId xmlns:a16="http://schemas.microsoft.com/office/drawing/2014/main" id="{E3E41EE1-6F8B-461D-B1C8-9558D249D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5395"/>
          <a:stretch/>
        </p:blipFill>
        <p:spPr bwMode="auto">
          <a:xfrm>
            <a:off x="3479643" y="2159331"/>
            <a:ext cx="2616049" cy="1853870"/>
          </a:xfrm>
          <a:prstGeom prst="rect">
            <a:avLst/>
          </a:prstGeom>
          <a:noFill/>
          <a:extLst>
            <a:ext uri="{909E8E84-426E-40DD-AFC4-6F175D3DCCD1}">
              <a14:hiddenFill xmlns:a14="http://schemas.microsoft.com/office/drawing/2010/main">
                <a:solidFill>
                  <a:srgbClr val="FFFFFF"/>
                </a:solidFill>
              </a14:hiddenFill>
            </a:ext>
          </a:extLst>
        </p:spPr>
      </p:pic>
      <p:sp>
        <p:nvSpPr>
          <p:cNvPr id="6153" name="Isosceles Triangle 8">
            <a:extLst>
              <a:ext uri="{FF2B5EF4-FFF2-40B4-BE49-F238E27FC236}">
                <a16:creationId xmlns:a16="http://schemas.microsoft.com/office/drawing/2014/main" id="{EDEA1E2F-218D-4172-856B-74C87C895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146" name="Picture 2" descr="Práctica de germinación y dormición de semillas - YouTube">
            <a:extLst>
              <a:ext uri="{FF2B5EF4-FFF2-40B4-BE49-F238E27FC236}">
                <a16:creationId xmlns:a16="http://schemas.microsoft.com/office/drawing/2014/main" id="{89ADB155-355A-4D49-B279-9D1CA46189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5137"/>
          <a:stretch/>
        </p:blipFill>
        <p:spPr bwMode="auto">
          <a:xfrm>
            <a:off x="3478362" y="4179689"/>
            <a:ext cx="2616049" cy="18612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ómo plantar una hortensia paniculata. Reglas para plantar hortensias. Cómo  y cuándo plantar.">
            <a:extLst>
              <a:ext uri="{FF2B5EF4-FFF2-40B4-BE49-F238E27FC236}">
                <a16:creationId xmlns:a16="http://schemas.microsoft.com/office/drawing/2014/main" id="{F650D531-18FE-4406-B846-28F758C9901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326188" y="2996123"/>
            <a:ext cx="2947987" cy="221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233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3971</Words>
  <Application>Microsoft Office PowerPoint</Application>
  <PresentationFormat>Panorámica</PresentationFormat>
  <Paragraphs>179</Paragraphs>
  <Slides>55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55</vt:i4>
      </vt:variant>
    </vt:vector>
  </HeadingPairs>
  <TitlesOfParts>
    <vt:vector size="61" baseType="lpstr">
      <vt:lpstr>Arial</vt:lpstr>
      <vt:lpstr>Calibri</vt:lpstr>
      <vt:lpstr>Times New Roman</vt:lpstr>
      <vt:lpstr>Trebuchet MS</vt:lpstr>
      <vt:lpstr>Wingdings 3</vt:lpstr>
      <vt:lpstr>Faceta</vt:lpstr>
      <vt:lpstr>Plasticidad fenotípica</vt:lpstr>
      <vt:lpstr>Presentación de PowerPoint</vt:lpstr>
      <vt:lpstr>Repasemos algunos conceptos básicos</vt:lpstr>
      <vt:lpstr>Genética</vt:lpstr>
      <vt:lpstr>Genética cuantitativa</vt:lpstr>
      <vt:lpstr>Variación fenotípica cuantitativa</vt:lpstr>
      <vt:lpstr>Variación fenotípica cuantitativa</vt:lpstr>
      <vt:lpstr>Norma de reacción</vt:lpstr>
      <vt:lpstr>Otra recomendación: adopten la sana costumbre de aprender jugando. Para jugar todas las edades son válidas. Jueguen a experimentar en su entorno. Eso sí sean éticos y cuidadosos.</vt:lpstr>
      <vt:lpstr>Presentación de PowerPoint</vt:lpstr>
      <vt:lpstr>Más de un gen por carácter (poligenes)</vt:lpstr>
      <vt:lpstr>Presentación de PowerPoint</vt:lpstr>
      <vt:lpstr>Interacción entre genes y ambiente: varianza fenotípica</vt:lpstr>
      <vt:lpstr>varianza fenotípica</vt:lpstr>
      <vt:lpstr>Presentación de PowerPoint</vt:lpstr>
      <vt:lpstr>Presentación de PowerPoint</vt:lpstr>
      <vt:lpstr>Presentación de PowerPoint</vt:lpstr>
      <vt:lpstr>Presentación de PowerPoint</vt:lpstr>
      <vt:lpstr>Heredabilidad</vt:lpstr>
      <vt:lpstr>Compromiso ético</vt:lpstr>
      <vt:lpstr>Presentación de PowerPoint</vt:lpstr>
      <vt:lpstr>Estadística y genética cuantitativa</vt:lpstr>
      <vt:lpstr>Plasticidad fenotípica</vt:lpstr>
      <vt:lpstr>Presentación de PowerPoint</vt:lpstr>
      <vt:lpstr>Presentación de PowerPoint</vt:lpstr>
      <vt:lpstr>Presentación de PowerPoint</vt:lpstr>
      <vt:lpstr>Presentación de PowerPoint</vt:lpstr>
      <vt:lpstr>¿la plasticidad puede ser adaptativa?</vt:lpstr>
      <vt:lpstr>Daphnia magna:  pulga de agua</vt:lpstr>
      <vt:lpstr>Presentación de PowerPoint</vt:lpstr>
      <vt:lpstr>Presentación de PowerPoint</vt:lpstr>
      <vt:lpstr>Plasticidad y pleiotropía</vt:lpstr>
      <vt:lpstr>Trade-offs and constraints Balances y restricciones Factores que limitan la evolución adaptativa   </vt:lpstr>
      <vt:lpstr>Presentación de PowerPoint</vt:lpstr>
      <vt:lpstr>Presentación de PowerPoint</vt:lpstr>
      <vt:lpstr>Presentación de PowerPoint</vt:lpstr>
      <vt:lpstr>Presentación de PowerPoint</vt:lpstr>
      <vt:lpstr>Presentación de PowerPoint</vt:lpstr>
      <vt:lpstr>Constraints - Restricciones</vt:lpstr>
      <vt:lpstr>Tipos de restricciones (constraints)</vt:lpstr>
      <vt:lpstr>Constraints (del desarrollo)</vt:lpstr>
      <vt:lpstr>¿Existe un compromiso adaptativo entre la Anemia falciforme y la Malaria?</vt:lpstr>
      <vt:lpstr>El desarrollo del oído de los Mamíferos está bien documentado de este modo en el registro fósil </vt:lpstr>
      <vt:lpstr>Presentación de PowerPoint</vt:lpstr>
      <vt:lpstr>Pasos de la Evolución del oído</vt:lpstr>
      <vt:lpstr>Presentación de PowerPoint</vt:lpstr>
      <vt:lpstr>Reptiles Mamiferoides</vt:lpstr>
      <vt:lpstr>Presentación de PowerPoint</vt:lpstr>
      <vt:lpstr>Presentación de PowerPoint</vt:lpstr>
      <vt:lpstr>Oído interno</vt:lpstr>
      <vt:lpstr>Oido interno trabajando correctamente o no </vt:lpstr>
      <vt:lpstr>Células pilosas del oído interno</vt:lpstr>
      <vt:lpstr>Presentación de PowerPoint</vt:lpstr>
      <vt:lpstr>Neuromastos</vt:lpstr>
      <vt:lpstr>Constraints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Plasticidad fenotípica</dc:title>
  <dc:creator>JUAN MANUEL BAJO</dc:creator>
  <cp:lastModifiedBy>JUAN MANUEL BAJO</cp:lastModifiedBy>
  <cp:revision>2</cp:revision>
  <dcterms:created xsi:type="dcterms:W3CDTF">2020-10-02T14:46:19Z</dcterms:created>
  <dcterms:modified xsi:type="dcterms:W3CDTF">2020-10-02T15:00:37Z</dcterms:modified>
</cp:coreProperties>
</file>