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711" r:id="rId2"/>
    <p:sldId id="735" r:id="rId3"/>
    <p:sldId id="705" r:id="rId4"/>
    <p:sldId id="736" r:id="rId5"/>
    <p:sldId id="737" r:id="rId6"/>
    <p:sldId id="426" r:id="rId7"/>
    <p:sldId id="743" r:id="rId8"/>
    <p:sldId id="744" r:id="rId9"/>
    <p:sldId id="392" r:id="rId10"/>
    <p:sldId id="753" r:id="rId11"/>
    <p:sldId id="754" r:id="rId12"/>
    <p:sldId id="755" r:id="rId13"/>
    <p:sldId id="471" r:id="rId14"/>
    <p:sldId id="756" r:id="rId15"/>
    <p:sldId id="757" r:id="rId16"/>
    <p:sldId id="731" r:id="rId17"/>
    <p:sldId id="485" r:id="rId18"/>
    <p:sldId id="703" r:id="rId19"/>
    <p:sldId id="472" r:id="rId20"/>
    <p:sldId id="473" r:id="rId21"/>
    <p:sldId id="474" r:id="rId22"/>
    <p:sldId id="475" r:id="rId23"/>
    <p:sldId id="476" r:id="rId24"/>
    <p:sldId id="477" r:id="rId25"/>
    <p:sldId id="478" r:id="rId26"/>
    <p:sldId id="657" r:id="rId27"/>
    <p:sldId id="658" r:id="rId28"/>
    <p:sldId id="659" r:id="rId29"/>
    <p:sldId id="660" r:id="rId30"/>
    <p:sldId id="696" r:id="rId31"/>
    <p:sldId id="772" r:id="rId32"/>
    <p:sldId id="766" r:id="rId33"/>
    <p:sldId id="758" r:id="rId34"/>
    <p:sldId id="760" r:id="rId35"/>
    <p:sldId id="761" r:id="rId36"/>
    <p:sldId id="762" r:id="rId37"/>
    <p:sldId id="763" r:id="rId38"/>
    <p:sldId id="764" r:id="rId39"/>
    <p:sldId id="765" r:id="rId40"/>
    <p:sldId id="767" r:id="rId41"/>
    <p:sldId id="768" r:id="rId42"/>
    <p:sldId id="769" r:id="rId43"/>
    <p:sldId id="770" r:id="rId44"/>
    <p:sldId id="771" r:id="rId45"/>
    <p:sldId id="393" r:id="rId46"/>
    <p:sldId id="394" r:id="rId47"/>
    <p:sldId id="395" r:id="rId48"/>
    <p:sldId id="396" r:id="rId49"/>
    <p:sldId id="397" r:id="rId50"/>
    <p:sldId id="398" r:id="rId51"/>
    <p:sldId id="593" r:id="rId52"/>
    <p:sldId id="745" r:id="rId53"/>
    <p:sldId id="746" r:id="rId54"/>
    <p:sldId id="594" r:id="rId55"/>
    <p:sldId id="595" r:id="rId56"/>
    <p:sldId id="596" r:id="rId57"/>
    <p:sldId id="597" r:id="rId58"/>
    <p:sldId id="598" r:id="rId59"/>
    <p:sldId id="599" r:id="rId60"/>
    <p:sldId id="653" r:id="rId61"/>
    <p:sldId id="600" r:id="rId62"/>
    <p:sldId id="710" r:id="rId63"/>
    <p:sldId id="601" r:id="rId64"/>
    <p:sldId id="602" r:id="rId65"/>
    <p:sldId id="603" r:id="rId66"/>
    <p:sldId id="604" r:id="rId67"/>
    <p:sldId id="605" r:id="rId68"/>
    <p:sldId id="606" r:id="rId69"/>
    <p:sldId id="608" r:id="rId70"/>
    <p:sldId id="609" r:id="rId71"/>
    <p:sldId id="610" r:id="rId72"/>
    <p:sldId id="611" r:id="rId73"/>
    <p:sldId id="612" r:id="rId74"/>
    <p:sldId id="613" r:id="rId75"/>
    <p:sldId id="614" r:id="rId76"/>
    <p:sldId id="615" r:id="rId77"/>
    <p:sldId id="654" r:id="rId78"/>
    <p:sldId id="655" r:id="rId79"/>
    <p:sldId id="656" r:id="rId80"/>
    <p:sldId id="503" r:id="rId81"/>
    <p:sldId id="504" r:id="rId82"/>
    <p:sldId id="505" r:id="rId83"/>
    <p:sldId id="506" r:id="rId84"/>
    <p:sldId id="507" r:id="rId85"/>
    <p:sldId id="508" r:id="rId86"/>
    <p:sldId id="509" r:id="rId87"/>
    <p:sldId id="510" r:id="rId88"/>
    <p:sldId id="511" r:id="rId89"/>
    <p:sldId id="487" r:id="rId90"/>
    <p:sldId id="488" r:id="rId91"/>
    <p:sldId id="489" r:id="rId92"/>
    <p:sldId id="490" r:id="rId93"/>
    <p:sldId id="491" r:id="rId94"/>
    <p:sldId id="492" r:id="rId95"/>
    <p:sldId id="493" r:id="rId96"/>
    <p:sldId id="494" r:id="rId97"/>
    <p:sldId id="495" r:id="rId98"/>
    <p:sldId id="496" r:id="rId99"/>
    <p:sldId id="512" r:id="rId100"/>
    <p:sldId id="513" r:id="rId101"/>
    <p:sldId id="514" r:id="rId102"/>
    <p:sldId id="515" r:id="rId103"/>
    <p:sldId id="661" r:id="rId104"/>
    <p:sldId id="662" r:id="rId105"/>
    <p:sldId id="663" r:id="rId106"/>
    <p:sldId id="664" r:id="rId107"/>
    <p:sldId id="665" r:id="rId108"/>
    <p:sldId id="666" r:id="rId109"/>
    <p:sldId id="667" r:id="rId110"/>
    <p:sldId id="668" r:id="rId111"/>
    <p:sldId id="669" r:id="rId112"/>
    <p:sldId id="670" r:id="rId113"/>
    <p:sldId id="672" r:id="rId114"/>
    <p:sldId id="526" r:id="rId115"/>
    <p:sldId id="527" r:id="rId116"/>
    <p:sldId id="528" r:id="rId117"/>
    <p:sldId id="529" r:id="rId118"/>
    <p:sldId id="530" r:id="rId119"/>
    <p:sldId id="531" r:id="rId120"/>
    <p:sldId id="532" r:id="rId121"/>
    <p:sldId id="533" r:id="rId122"/>
  </p:sldIdLst>
  <p:sldSz cx="9144000" cy="6858000" type="screen4x3"/>
  <p:notesSz cx="6797675" cy="9926638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63C64-E97F-42F6-B6C7-8D623EDFDB33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E6F0-C1E2-4816-9ABF-BE8904FDEA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651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AB66012-C03E-4B5D-867F-7D572CF77993}" type="slidenum">
              <a:rPr lang="es-ES_tradnl" sz="1200" smtClean="0"/>
              <a:pPr/>
              <a:t>77</a:t>
            </a:fld>
            <a:endParaRPr lang="es-ES_tradnl" sz="1200" smtClean="0"/>
          </a:p>
        </p:txBody>
      </p:sp>
      <p:sp>
        <p:nvSpPr>
          <p:cNvPr id="1153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AR" smtClean="0"/>
          </a:p>
        </p:txBody>
      </p:sp>
    </p:spTree>
    <p:extLst>
      <p:ext uri="{BB962C8B-B14F-4D97-AF65-F5344CB8AC3E}">
        <p14:creationId xmlns:p14="http://schemas.microsoft.com/office/powerpoint/2010/main" val="87652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987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02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3458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A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B3ACF-3007-455D-8C64-D38622DF3A8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283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888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665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685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389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440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5001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849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996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AC637-BE4A-4528-A536-6F197D802840}" type="datetimeFigureOut">
              <a:rPr lang="es-AR" smtClean="0"/>
              <a:t>29/6/2020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CC5C-77C0-45E0-9932-67BD2EE47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543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9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0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01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02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3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04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05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0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08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0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1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1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1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1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1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1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1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2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PROCESOS DE SOLDADURA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" y="1844824"/>
            <a:ext cx="908231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1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es-ES_tradnl" sz="3600" b="1" u="sng" smtClean="0"/>
              <a:t>Nido de Poros</a:t>
            </a:r>
            <a:endParaRPr lang="es-ES_tradnl" smtClean="0"/>
          </a:p>
        </p:txBody>
      </p:sp>
      <p:graphicFrame>
        <p:nvGraphicFramePr>
          <p:cNvPr id="955395" name="Object 3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457200" y="1371600"/>
          <a:ext cx="79248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7" name="Imagen de mapa de bits" r:id="rId3" imgW="3409524" imgH="2561905" progId="Paint.Picture">
                  <p:embed/>
                </p:oleObj>
              </mc:Choice>
              <mc:Fallback>
                <p:oleObj name="Imagen de mapa de bits" r:id="rId3" imgW="3409524" imgH="2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71600"/>
                        <a:ext cx="79248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3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s-ES_tradnl" sz="3600" b="1" u="sng" smtClean="0"/>
              <a:t>Socavado de Raiz</a:t>
            </a:r>
            <a:endParaRPr lang="es-ES_tradnl" smtClean="0"/>
          </a:p>
        </p:txBody>
      </p:sp>
      <p:graphicFrame>
        <p:nvGraphicFramePr>
          <p:cNvPr id="960515" name="Object 3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609600" y="990600"/>
          <a:ext cx="80010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11" name="Imagen de mapa de bits" r:id="rId3" imgW="3409524" imgH="2561905" progId="Paint.Picture">
                  <p:embed/>
                </p:oleObj>
              </mc:Choice>
              <mc:Fallback>
                <p:oleObj name="Imagen de mapa de bits" r:id="rId3" imgW="3409524" imgH="2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800100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3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s-ES_tradnl" sz="3600" b="1" u="sng" smtClean="0"/>
              <a:t>Socavado Exterior</a:t>
            </a:r>
            <a:endParaRPr lang="es-ES_tradnl" smtClean="0"/>
          </a:p>
        </p:txBody>
      </p:sp>
      <p:graphicFrame>
        <p:nvGraphicFramePr>
          <p:cNvPr id="961539" name="Object 1027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457200" y="984250"/>
          <a:ext cx="8305800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35" name="Imagen de mapa de bits" r:id="rId3" imgW="3438095" imgH="2561905" progId="Paint.Picture">
                  <p:embed/>
                </p:oleObj>
              </mc:Choice>
              <mc:Fallback>
                <p:oleObj name="Imagen de mapa de bits" r:id="rId3" imgW="3438095" imgH="2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84250"/>
                        <a:ext cx="8305800" cy="572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91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4978" name="Object 1026"/>
          <p:cNvGraphicFramePr>
            <a:graphicFrameLocks noGrp="1" noChangeAspect="1"/>
          </p:cNvGraphicFramePr>
          <p:nvPr>
            <p:ph type="title"/>
          </p:nvPr>
        </p:nvGraphicFramePr>
        <p:xfrm>
          <a:off x="304800" y="2057400"/>
          <a:ext cx="85344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79" name="Imagen de mapa de bits" r:id="rId3" imgW="7659169" imgH="2161905" progId="Paint.Picture">
                  <p:embed/>
                </p:oleObj>
              </mc:Choice>
              <mc:Fallback>
                <p:oleObj name="Imagen de mapa de bits" r:id="rId3" imgW="7659169" imgH="21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56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60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861776"/>
              </p:ext>
            </p:extLst>
          </p:nvPr>
        </p:nvGraphicFramePr>
        <p:xfrm>
          <a:off x="265741" y="109296"/>
          <a:ext cx="8554731" cy="6416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04" name="Documento" r:id="rId3" imgW="6629400" imgH="8756904" progId="Word.Document.8">
                  <p:embed/>
                </p:oleObj>
              </mc:Choice>
              <mc:Fallback>
                <p:oleObj name="Documento" r:id="rId3" imgW="6629400" imgH="875690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41" y="109296"/>
                        <a:ext cx="8554731" cy="6416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05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7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110913"/>
              </p:ext>
            </p:extLst>
          </p:nvPr>
        </p:nvGraphicFramePr>
        <p:xfrm>
          <a:off x="755576" y="53181"/>
          <a:ext cx="7200800" cy="6865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28" name="Documento" r:id="rId3" imgW="5611368" imgH="7859268" progId="Word.Document.8">
                  <p:embed/>
                </p:oleObj>
              </mc:Choice>
              <mc:Fallback>
                <p:oleObj name="Documento" r:id="rId3" imgW="5611368" imgH="78592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3181"/>
                        <a:ext cx="7200800" cy="6865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72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8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207203"/>
              </p:ext>
            </p:extLst>
          </p:nvPr>
        </p:nvGraphicFramePr>
        <p:xfrm>
          <a:off x="827584" y="-29639"/>
          <a:ext cx="7704856" cy="6763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2" name="Documento" r:id="rId3" imgW="5611368" imgH="7226808" progId="Word.Document.8">
                  <p:embed/>
                </p:oleObj>
              </mc:Choice>
              <mc:Fallback>
                <p:oleObj name="Documento" r:id="rId3" imgW="5611368" imgH="722680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-29639"/>
                        <a:ext cx="7704856" cy="6763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96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54422"/>
              </p:ext>
            </p:extLst>
          </p:nvPr>
        </p:nvGraphicFramePr>
        <p:xfrm>
          <a:off x="467544" y="16700"/>
          <a:ext cx="7533456" cy="661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76" name="Documento" r:id="rId3" imgW="5611368" imgH="7958328" progId="Word.Document.8">
                  <p:embed/>
                </p:oleObj>
              </mc:Choice>
              <mc:Fallback>
                <p:oleObj name="Documento" r:id="rId3" imgW="5611368" imgH="795832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6700"/>
                        <a:ext cx="7533456" cy="661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9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0098" name="Object 2"/>
          <p:cNvGraphicFramePr>
            <a:graphicFrameLocks noChangeAspect="1"/>
          </p:cNvGraphicFramePr>
          <p:nvPr/>
        </p:nvGraphicFramePr>
        <p:xfrm>
          <a:off x="1143000" y="152400"/>
          <a:ext cx="72390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99" name="Documento" r:id="rId3" imgW="5611368" imgH="8159496" progId="Word.Document.8">
                  <p:embed/>
                </p:oleObj>
              </mc:Choice>
              <mc:Fallback>
                <p:oleObj name="Documento" r:id="rId3" imgW="5611368" imgH="81594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52400"/>
                        <a:ext cx="72390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6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066800"/>
            <a:ext cx="7620000" cy="31242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1600" b="1" u="sng" smtClean="0"/>
              <a:t>FATIGA</a:t>
            </a:r>
            <a:br>
              <a:rPr lang="es-ES_tradnl" sz="1600" b="1" u="sng" smtClean="0"/>
            </a:br>
            <a:r>
              <a:rPr lang="es-ES_tradnl" sz="1600" b="1" u="sng" smtClean="0"/>
              <a:t/>
            </a:r>
            <a:br>
              <a:rPr lang="es-ES_tradnl" sz="1600" b="1" u="sng" smtClean="0"/>
            </a:br>
            <a:r>
              <a:rPr lang="es-ES_tradnl" sz="1600" smtClean="0"/>
              <a:t>La falta de penetración y falta de fusión , son más difíciles de detectar por END que otros defectos tales como porosidad e inclusiones de escoria.Lamentablemente tiene mayor influencia en especial cuando el componente está sometido a fatiga.</a:t>
            </a:r>
            <a:br>
              <a:rPr lang="es-ES_tradnl" sz="1600" smtClean="0"/>
            </a:br>
            <a:r>
              <a:rPr lang="es-ES_tradnl" sz="1600" smtClean="0"/>
              <a:t/>
            </a:r>
            <a:br>
              <a:rPr lang="es-ES_tradnl" sz="1600" smtClean="0"/>
            </a:br>
            <a:r>
              <a:rPr lang="es-ES_tradnl" sz="1600" smtClean="0"/>
              <a:t/>
            </a:r>
            <a:br>
              <a:rPr lang="es-ES_tradnl" sz="1600" smtClean="0"/>
            </a:br>
            <a:r>
              <a:rPr lang="es-ES_tradnl" sz="1600" smtClean="0"/>
              <a:t>La rotura por fatiga, es un tipo de rotura bajo la acción de cargas repetitivas cíclicamente cuyas magnitudes son inferiores a la carga requerida para producir fractura estática (R tracción).</a:t>
            </a:r>
            <a:br>
              <a:rPr lang="es-ES_tradnl" sz="1600" smtClean="0"/>
            </a:br>
            <a:r>
              <a:rPr lang="es-ES_tradnl" sz="1600" smtClean="0"/>
              <a:t>La soldadura constituye una entalla y la severidad de esta depende del tipo de soldadura y si la soldadura está libre de defectos.</a:t>
            </a:r>
            <a:br>
              <a:rPr lang="es-ES_tradnl" sz="1600" smtClean="0"/>
            </a:br>
            <a:r>
              <a:rPr lang="es-ES_tradnl" sz="1600" smtClean="0"/>
              <a:t/>
            </a:r>
            <a:br>
              <a:rPr lang="es-ES_tradnl" sz="1600" smtClean="0"/>
            </a:br>
            <a:r>
              <a:rPr lang="es-ES_tradnl" sz="1600" smtClean="0"/>
              <a:t/>
            </a:r>
            <a:br>
              <a:rPr lang="es-ES_tradnl" sz="1600" smtClean="0"/>
            </a:br>
            <a:r>
              <a:rPr lang="es-ES_tradnl" sz="1600" smtClean="0"/>
              <a:t>La junta en T soldada a filete tiene resistencia menor a la fatiga que la misma junta soldada a tope. Sin embargo si la  junta a tope no está bien realizada y existe ff en la raíz se pierde la resistencia a la fatiga. Enfatizando el hecho de limpieza de óxidos, pinturas, grasas, humedad,etc</a:t>
            </a:r>
            <a:br>
              <a:rPr lang="es-ES_tradnl" sz="1600" smtClean="0"/>
            </a:br>
            <a:endParaRPr lang="es-ES_tradnl" smtClean="0"/>
          </a:p>
        </p:txBody>
      </p:sp>
      <p:graphicFrame>
        <p:nvGraphicFramePr>
          <p:cNvPr id="901123" name="Object 3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1371600" y="4572000"/>
          <a:ext cx="66294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3" name="Imagen" r:id="rId3" imgW="5975925" imgH="2148320" progId="Word.Picture.8">
                  <p:embed/>
                </p:oleObj>
              </mc:Choice>
              <mc:Fallback>
                <p:oleObj name="Imagen" r:id="rId3" imgW="5975925" imgH="21483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572000"/>
                        <a:ext cx="66294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3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1"/>
            <a:ext cx="9204966" cy="677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14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317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0" y="228600"/>
          <a:ext cx="91440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7" name="Imagen de mapa de bits" r:id="rId3" imgW="8704762" imgH="4210638" progId="Paint.Picture">
                  <p:embed/>
                </p:oleObj>
              </mc:Choice>
              <mc:Fallback>
                <p:oleObj name="Imagen de mapa de bits" r:id="rId3" imgW="8704762" imgH="42106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9144000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0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4494" y="116632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s-ES_tradnl" b="1" u="sng" dirty="0" smtClean="0"/>
              <a:t>Mecánicos</a:t>
            </a:r>
            <a:endParaRPr lang="es-ES_tradnl" dirty="0" smtClean="0"/>
          </a:p>
        </p:txBody>
      </p:sp>
      <p:graphicFrame>
        <p:nvGraphicFramePr>
          <p:cNvPr id="904195" name="Object 3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2485696684"/>
              </p:ext>
            </p:extLst>
          </p:nvPr>
        </p:nvGraphicFramePr>
        <p:xfrm>
          <a:off x="971600" y="834007"/>
          <a:ext cx="7595294" cy="5836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2" name="Imagen de mapa de bits" r:id="rId3" imgW="4671000" imgH="3589200" progId="Paint.Picture">
                  <p:embed/>
                </p:oleObj>
              </mc:Choice>
              <mc:Fallback>
                <p:oleObj name="Imagen de mapa de bits" r:id="rId3" imgW="4671000" imgH="35892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834007"/>
                        <a:ext cx="7595294" cy="5836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4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468288"/>
          </a:xfrm>
        </p:spPr>
        <p:txBody>
          <a:bodyPr>
            <a:normAutofit fontScale="90000"/>
          </a:bodyPr>
          <a:lstStyle/>
          <a:p>
            <a:r>
              <a:rPr lang="es-ES_tradnl" sz="4000" b="1" u="sng" dirty="0" smtClean="0"/>
              <a:t>SOLDADURA DE FILETE</a:t>
            </a:r>
            <a:endParaRPr lang="es-ES_tradnl" dirty="0" smtClean="0"/>
          </a:p>
        </p:txBody>
      </p:sp>
      <p:graphicFrame>
        <p:nvGraphicFramePr>
          <p:cNvPr id="919555" name="Object 3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3624241619"/>
              </p:ext>
            </p:extLst>
          </p:nvPr>
        </p:nvGraphicFramePr>
        <p:xfrm>
          <a:off x="88876" y="1052736"/>
          <a:ext cx="8750324" cy="565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5" name="Imagen de mapa de bits" r:id="rId3" imgW="5915851" imgH="4277322" progId="Paint.Picture">
                  <p:embed/>
                </p:oleObj>
              </mc:Choice>
              <mc:Fallback>
                <p:oleObj name="Imagen de mapa de bits" r:id="rId3" imgW="5915851" imgH="427732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76" y="1052736"/>
                        <a:ext cx="8750324" cy="5652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99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8290" name="Object 2"/>
          <p:cNvGraphicFramePr>
            <a:graphicFrameLocks noChangeAspect="1"/>
          </p:cNvGraphicFramePr>
          <p:nvPr/>
        </p:nvGraphicFramePr>
        <p:xfrm>
          <a:off x="228600" y="457200"/>
          <a:ext cx="89154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3" name="Imagen de mapa de bits" r:id="rId3" imgW="8059275" imgH="4780952" progId="Paint.Picture">
                  <p:embed/>
                </p:oleObj>
              </mc:Choice>
              <mc:Fallback>
                <p:oleObj name="Imagen de mapa de bits" r:id="rId3" imgW="8059275" imgH="47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9154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3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6834" name="Object 2"/>
          <p:cNvGraphicFramePr>
            <a:graphicFrameLocks noChangeAspect="1"/>
          </p:cNvGraphicFramePr>
          <p:nvPr/>
        </p:nvGraphicFramePr>
        <p:xfrm>
          <a:off x="1752600" y="152400"/>
          <a:ext cx="55626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83" name="Imagen de mapa de bits" r:id="rId3" imgW="4019048" imgH="5485714" progId="Paint.Picture">
                  <p:embed/>
                </p:oleObj>
              </mc:Choice>
              <mc:Fallback>
                <p:oleObj name="Imagen de mapa de bits" r:id="rId3" imgW="4019048" imgH="54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52400"/>
                        <a:ext cx="5562600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43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7858" name="Object 2"/>
          <p:cNvGraphicFramePr>
            <a:graphicFrameLocks noChangeAspect="1"/>
          </p:cNvGraphicFramePr>
          <p:nvPr/>
        </p:nvGraphicFramePr>
        <p:xfrm>
          <a:off x="1371600" y="0"/>
          <a:ext cx="57912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07" name="Imagen de mapa de bits" r:id="rId3" imgW="4038095" imgH="5477640" progId="Paint.Picture">
                  <p:embed/>
                </p:oleObj>
              </mc:Choice>
              <mc:Fallback>
                <p:oleObj name="Imagen de mapa de bits" r:id="rId3" imgW="4038095" imgH="54776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0"/>
                        <a:ext cx="5791200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01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8882" name="Object 2"/>
          <p:cNvGraphicFramePr>
            <a:graphicFrameLocks noChangeAspect="1"/>
          </p:cNvGraphicFramePr>
          <p:nvPr/>
        </p:nvGraphicFramePr>
        <p:xfrm>
          <a:off x="1447800" y="0"/>
          <a:ext cx="6172200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1" name="Imagen de mapa de bits" r:id="rId3" imgW="3982006" imgH="5266667" progId="Paint.Picture">
                  <p:embed/>
                </p:oleObj>
              </mc:Choice>
              <mc:Fallback>
                <p:oleObj name="Imagen de mapa de bits" r:id="rId3" imgW="3982006" imgH="5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0"/>
                        <a:ext cx="6172200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67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9906" name="Object 2"/>
          <p:cNvGraphicFramePr>
            <a:graphicFrameLocks noChangeAspect="1"/>
          </p:cNvGraphicFramePr>
          <p:nvPr/>
        </p:nvGraphicFramePr>
        <p:xfrm>
          <a:off x="1752600" y="304800"/>
          <a:ext cx="57912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55" name="Imagen de mapa de bits" r:id="rId3" imgW="4029637" imgH="5210902" progId="Paint.Picture">
                  <p:embed/>
                </p:oleObj>
              </mc:Choice>
              <mc:Fallback>
                <p:oleObj name="Imagen de mapa de bits" r:id="rId3" imgW="4029637" imgH="521090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04800"/>
                        <a:ext cx="5791200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15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0930" name="Object 2"/>
          <p:cNvGraphicFramePr>
            <a:graphicFrameLocks noChangeAspect="1"/>
          </p:cNvGraphicFramePr>
          <p:nvPr/>
        </p:nvGraphicFramePr>
        <p:xfrm>
          <a:off x="1676400" y="0"/>
          <a:ext cx="56388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79" name="Imagen de mapa de bits" r:id="rId3" imgW="3971429" imgH="5485714" progId="Paint.Picture">
                  <p:embed/>
                </p:oleObj>
              </mc:Choice>
              <mc:Fallback>
                <p:oleObj name="Imagen de mapa de bits" r:id="rId3" imgW="3971429" imgH="54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0"/>
                        <a:ext cx="5638800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0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1954" name="Object 2"/>
          <p:cNvGraphicFramePr>
            <a:graphicFrameLocks noChangeAspect="1"/>
          </p:cNvGraphicFramePr>
          <p:nvPr/>
        </p:nvGraphicFramePr>
        <p:xfrm>
          <a:off x="1524000" y="0"/>
          <a:ext cx="601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3" name="Imagen de mapa de bits" r:id="rId3" imgW="4200000" imgH="5458587" progId="Paint.Picture">
                  <p:embed/>
                </p:oleObj>
              </mc:Choice>
              <mc:Fallback>
                <p:oleObj name="Imagen de mapa de bits" r:id="rId3" imgW="4200000" imgH="545858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601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67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1 Título"/>
          <p:cNvSpPr>
            <a:spLocks noGrp="1"/>
          </p:cNvSpPr>
          <p:nvPr>
            <p:ph type="title"/>
          </p:nvPr>
        </p:nvSpPr>
        <p:spPr>
          <a:xfrm>
            <a:off x="30733" y="0"/>
            <a:ext cx="9108504" cy="2232248"/>
          </a:xfrm>
        </p:spPr>
        <p:txBody>
          <a:bodyPr>
            <a:normAutofit/>
          </a:bodyPr>
          <a:lstStyle/>
          <a:p>
            <a:pPr algn="l"/>
            <a:r>
              <a:rPr lang="es-AR" sz="2000" dirty="0" smtClean="0"/>
              <a:t>Distintas regiones que se generan luego de realizada una soldadura, en la </a:t>
            </a:r>
            <a:r>
              <a:rPr lang="es-AR" sz="2000" dirty="0" err="1" smtClean="0"/>
              <a:t>macrografia</a:t>
            </a:r>
            <a:r>
              <a:rPr lang="es-AR" sz="2000" dirty="0" smtClean="0"/>
              <a:t> (pulido fino de un corte transversal de una unión soldada).</a:t>
            </a:r>
            <a:br>
              <a:rPr lang="es-AR" sz="2000" dirty="0" smtClean="0"/>
            </a:br>
            <a:r>
              <a:rPr lang="es-AR" sz="2000" b="1" i="1" dirty="0" smtClean="0"/>
              <a:t>Región Fundida</a:t>
            </a:r>
            <a:r>
              <a:rPr lang="es-AR" sz="2000" dirty="0" smtClean="0"/>
              <a:t>: donde se produce la fusión y posterior solidificación del metal de aporte</a:t>
            </a:r>
            <a:br>
              <a:rPr lang="es-AR" sz="2000" dirty="0" smtClean="0"/>
            </a:br>
            <a:r>
              <a:rPr lang="es-AR" sz="2000" b="1" i="1" dirty="0" smtClean="0"/>
              <a:t>Línea de Fusión </a:t>
            </a:r>
            <a:r>
              <a:rPr lang="es-AR" sz="2000" dirty="0" smtClean="0"/>
              <a:t>: es la interfaz entre la región fundida y la región en estado sólido.</a:t>
            </a:r>
            <a:br>
              <a:rPr lang="es-AR" sz="2000" dirty="0" smtClean="0"/>
            </a:br>
            <a:r>
              <a:rPr lang="es-AR" sz="2000" b="1" i="1" dirty="0" smtClean="0"/>
              <a:t>La ZAC </a:t>
            </a:r>
            <a:r>
              <a:rPr lang="es-AR" sz="2000" dirty="0" smtClean="0"/>
              <a:t>: es la región del metal base que sufre ciclos de calentamiento y enfriamiento debido al aporte térmico de la soldadura.</a:t>
            </a:r>
          </a:p>
        </p:txBody>
      </p:sp>
      <p:pic>
        <p:nvPicPr>
          <p:cNvPr id="87245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3138" r="901" b="9008"/>
          <a:stretch/>
        </p:blipFill>
        <p:spPr bwMode="auto">
          <a:xfrm>
            <a:off x="611560" y="2827595"/>
            <a:ext cx="770485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3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2978" name="Object 2"/>
          <p:cNvGraphicFramePr>
            <a:graphicFrameLocks noChangeAspect="1"/>
          </p:cNvGraphicFramePr>
          <p:nvPr/>
        </p:nvGraphicFramePr>
        <p:xfrm>
          <a:off x="1371600" y="304800"/>
          <a:ext cx="60960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7" name="Imagen de mapa de bits" r:id="rId3" imgW="4019048" imgH="5458587" progId="Paint.Picture">
                  <p:embed/>
                </p:oleObj>
              </mc:Choice>
              <mc:Fallback>
                <p:oleObj name="Imagen de mapa de bits" r:id="rId3" imgW="4019048" imgH="545858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04800"/>
                        <a:ext cx="60960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02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02" name="Object 2"/>
          <p:cNvGraphicFramePr>
            <a:graphicFrameLocks noChangeAspect="1"/>
          </p:cNvGraphicFramePr>
          <p:nvPr/>
        </p:nvGraphicFramePr>
        <p:xfrm>
          <a:off x="1828800" y="304800"/>
          <a:ext cx="56388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1" name="Imagen de mapa de bits" r:id="rId3" imgW="4019048" imgH="5458587" progId="Paint.Picture">
                  <p:embed/>
                </p:oleObj>
              </mc:Choice>
              <mc:Fallback>
                <p:oleObj name="Imagen de mapa de bits" r:id="rId3" imgW="4019048" imgH="545858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04800"/>
                        <a:ext cx="5638800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61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1 Título"/>
          <p:cNvSpPr>
            <a:spLocks noGrp="1"/>
          </p:cNvSpPr>
          <p:nvPr>
            <p:ph type="title"/>
          </p:nvPr>
        </p:nvSpPr>
        <p:spPr>
          <a:xfrm>
            <a:off x="748739" y="116632"/>
            <a:ext cx="7632700" cy="503237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Soldadura </a:t>
            </a:r>
            <a:r>
              <a:rPr lang="es-AR" dirty="0" err="1" smtClean="0"/>
              <a:t>Multipasadas</a:t>
            </a:r>
            <a:endParaRPr lang="es-AR" dirty="0" smtClean="0"/>
          </a:p>
        </p:txBody>
      </p:sp>
      <p:pic>
        <p:nvPicPr>
          <p:cNvPr id="8499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19312" r="57565" b="9234"/>
          <a:stretch/>
        </p:blipFill>
        <p:spPr bwMode="auto">
          <a:xfrm>
            <a:off x="131805" y="980728"/>
            <a:ext cx="896049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1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3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2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310" y="116632"/>
            <a:ext cx="8229600" cy="1143000"/>
          </a:xfrm>
        </p:spPr>
        <p:txBody>
          <a:bodyPr/>
          <a:lstStyle/>
          <a:p>
            <a:r>
              <a:rPr lang="es-AR" dirty="0" smtClean="0"/>
              <a:t>Preparación de Juntas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" y="1628800"/>
            <a:ext cx="907177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Enmantecado de los bordes biselados y de la chapa de respaldo para evitar diluci</a:t>
            </a:r>
            <a:r>
              <a:rPr lang="es-ES" sz="2800" smtClean="0"/>
              <a:t>ón</a:t>
            </a:r>
            <a:endParaRPr lang="en-US" sz="2800" smtClean="0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2185988"/>
            <a:ext cx="7429500" cy="3352800"/>
          </a:xfrm>
          <a:noFill/>
        </p:spPr>
      </p:pic>
    </p:spTree>
    <p:extLst>
      <p:ext uri="{BB962C8B-B14F-4D97-AF65-F5344CB8AC3E}">
        <p14:creationId xmlns:p14="http://schemas.microsoft.com/office/powerpoint/2010/main" val="35333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77" y="188641"/>
            <a:ext cx="4480779" cy="66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2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29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700244"/>
              </p:ext>
            </p:extLst>
          </p:nvPr>
        </p:nvGraphicFramePr>
        <p:xfrm>
          <a:off x="110741" y="260648"/>
          <a:ext cx="8811979" cy="640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09" name="Imagen de mapa de bits" r:id="rId3" imgW="6628571" imgH="4742857" progId="Paint.Picture">
                  <p:embed/>
                </p:oleObj>
              </mc:Choice>
              <mc:Fallback>
                <p:oleObj name="Imagen de mapa de bits" r:id="rId3" imgW="6628571" imgH="47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41" y="260648"/>
                        <a:ext cx="8811979" cy="640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79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8812148" cy="64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4018" name="Object 2"/>
          <p:cNvGraphicFramePr>
            <a:graphicFrameLocks noChangeAspect="1"/>
          </p:cNvGraphicFramePr>
          <p:nvPr/>
        </p:nvGraphicFramePr>
        <p:xfrm>
          <a:off x="0" y="163513"/>
          <a:ext cx="9144000" cy="652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33" name="Imagen de mapa de bits" r:id="rId3" imgW="6200000" imgH="4428571" progId="Paint.Picture">
                  <p:embed/>
                </p:oleObj>
              </mc:Choice>
              <mc:Fallback>
                <p:oleObj name="Imagen de mapa de bits" r:id="rId3" imgW="6200000" imgH="4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513"/>
                        <a:ext cx="9144000" cy="652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1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50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140028"/>
              </p:ext>
            </p:extLst>
          </p:nvPr>
        </p:nvGraphicFramePr>
        <p:xfrm>
          <a:off x="226999" y="113690"/>
          <a:ext cx="8737489" cy="637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57" name="Imagen de mapa de bits" r:id="rId3" imgW="5847619" imgH="4266667" progId="Paint.Picture">
                  <p:embed/>
                </p:oleObj>
              </mc:Choice>
              <mc:Fallback>
                <p:oleObj name="Imagen de mapa de bits" r:id="rId3" imgW="5847619" imgH="4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999" y="113690"/>
                        <a:ext cx="8737489" cy="6372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83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60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517083"/>
              </p:ext>
            </p:extLst>
          </p:nvPr>
        </p:nvGraphicFramePr>
        <p:xfrm>
          <a:off x="110877" y="381000"/>
          <a:ext cx="8728323" cy="6288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81" name="Imagen de mapa de bits" r:id="rId3" imgW="6180952" imgH="4334480" progId="Paint.Picture">
                  <p:embed/>
                </p:oleObj>
              </mc:Choice>
              <mc:Fallback>
                <p:oleObj name="Imagen de mapa de bits" r:id="rId3" imgW="6180952" imgH="433448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77" y="381000"/>
                        <a:ext cx="8728323" cy="6288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1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70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760161"/>
              </p:ext>
            </p:extLst>
          </p:nvPr>
        </p:nvGraphicFramePr>
        <p:xfrm>
          <a:off x="107504" y="381000"/>
          <a:ext cx="8731696" cy="638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05" name="Imagen de mapa de bits" r:id="rId3" imgW="5923810" imgH="3696216" progId="Paint.Picture">
                  <p:embed/>
                </p:oleObj>
              </mc:Choice>
              <mc:Fallback>
                <p:oleObj name="Imagen de mapa de bits" r:id="rId3" imgW="5923810" imgH="369621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81000"/>
                        <a:ext cx="8731696" cy="6387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809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81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456047"/>
              </p:ext>
            </p:extLst>
          </p:nvPr>
        </p:nvGraphicFramePr>
        <p:xfrm>
          <a:off x="118543" y="44038"/>
          <a:ext cx="8917953" cy="653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9" name="Imagen de mapa de bits" r:id="rId3" imgW="4695238" imgH="3734321" progId="Paint.Picture">
                  <p:embed/>
                </p:oleObj>
              </mc:Choice>
              <mc:Fallback>
                <p:oleObj name="Imagen de mapa de bits" r:id="rId3" imgW="4695238" imgH="373432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43" y="44038"/>
                        <a:ext cx="8917953" cy="653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03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91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66082"/>
              </p:ext>
            </p:extLst>
          </p:nvPr>
        </p:nvGraphicFramePr>
        <p:xfrm>
          <a:off x="59239" y="332656"/>
          <a:ext cx="8881562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53" name="Imagen de mapa de bits" r:id="rId3" imgW="4937760" imgH="3604320" progId="Paint.Picture">
                  <p:embed/>
                </p:oleObj>
              </mc:Choice>
              <mc:Fallback>
                <p:oleObj name="Imagen de mapa de bits" r:id="rId3" imgW="4937760" imgH="360432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9" y="332656"/>
                        <a:ext cx="8881562" cy="619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2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s-ES_tradnl" u="sng" dirty="0" smtClean="0"/>
              <a:t>Transformaciones en la ZAC</a:t>
            </a:r>
            <a:endParaRPr lang="es-ES_tradnl" dirty="0" smtClean="0"/>
          </a:p>
        </p:txBody>
      </p:sp>
      <p:graphicFrame>
        <p:nvGraphicFramePr>
          <p:cNvPr id="860163" name="Object 3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4201805741"/>
              </p:ext>
            </p:extLst>
          </p:nvPr>
        </p:nvGraphicFramePr>
        <p:xfrm>
          <a:off x="0" y="964151"/>
          <a:ext cx="9036496" cy="5909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1" name="Imagen de mapa de bits" r:id="rId3" imgW="6095238" imgH="3734321" progId="Paint.Picture">
                  <p:embed/>
                </p:oleObj>
              </mc:Choice>
              <mc:Fallback>
                <p:oleObj name="Imagen de mapa de bits" r:id="rId3" imgW="6095238" imgH="373432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64151"/>
                        <a:ext cx="9036496" cy="59092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33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18726" r="26215" b="5853"/>
          <a:stretch>
            <a:fillRect/>
          </a:stretch>
        </p:blipFill>
        <p:spPr bwMode="auto">
          <a:xfrm>
            <a:off x="468313" y="332656"/>
            <a:ext cx="8297493" cy="626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8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5000" y="116632"/>
            <a:ext cx="7772400" cy="762000"/>
          </a:xfrm>
        </p:spPr>
        <p:txBody>
          <a:bodyPr/>
          <a:lstStyle/>
          <a:p>
            <a:r>
              <a:rPr lang="es-ES_tradnl" u="sng" dirty="0" smtClean="0"/>
              <a:t>Solidificación en la pileta líquida</a:t>
            </a:r>
            <a:endParaRPr lang="es-ES_tradnl" dirty="0" smtClean="0"/>
          </a:p>
        </p:txBody>
      </p:sp>
      <p:graphicFrame>
        <p:nvGraphicFramePr>
          <p:cNvPr id="862211" name="Object 3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3842120544"/>
              </p:ext>
            </p:extLst>
          </p:nvPr>
        </p:nvGraphicFramePr>
        <p:xfrm>
          <a:off x="298558" y="1052736"/>
          <a:ext cx="8358842" cy="5572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5" name="Imagen de mapa de bits" r:id="rId3" imgW="4123810" imgH="3696216" progId="Paint.Picture">
                  <p:embed/>
                </p:oleObj>
              </mc:Choice>
              <mc:Fallback>
                <p:oleObj name="Imagen de mapa de bits" r:id="rId3" imgW="4123810" imgH="369621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558" y="1052736"/>
                        <a:ext cx="8358842" cy="5572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9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683000" cy="2692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5743"/>
            <a:ext cx="3681214" cy="50249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9" y="3501008"/>
            <a:ext cx="393643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2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artens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233738"/>
            <a:ext cx="4105275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8375" cy="47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440488" y="666750"/>
            <a:ext cx="192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AR" sz="3200"/>
              <a:t>Martensita</a:t>
            </a:r>
            <a:endParaRPr lang="it-IT" sz="3200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 rot="-2299866">
            <a:off x="7235825" y="3716338"/>
            <a:ext cx="1439863" cy="1244600"/>
          </a:xfrm>
          <a:prstGeom prst="triangle">
            <a:avLst>
              <a:gd name="adj" fmla="val 50000"/>
            </a:avLst>
          </a:prstGeom>
          <a:noFill/>
          <a:ln w="349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70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481" t="30758" r="15567" b="9206"/>
          <a:stretch/>
        </p:blipFill>
        <p:spPr>
          <a:xfrm>
            <a:off x="395536" y="332656"/>
            <a:ext cx="8582453" cy="580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1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0" t="22316" r="18739" b="14536"/>
          <a:stretch>
            <a:fillRect/>
          </a:stretch>
        </p:blipFill>
        <p:spPr bwMode="auto">
          <a:xfrm>
            <a:off x="107504" y="42841"/>
            <a:ext cx="8862768" cy="669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0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3" t="25607" r="18108" b="12138"/>
          <a:stretch>
            <a:fillRect/>
          </a:stretch>
        </p:blipFill>
        <p:spPr bwMode="auto">
          <a:xfrm>
            <a:off x="165200" y="332656"/>
            <a:ext cx="8978800" cy="65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9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23811" r="18423" b="15134"/>
          <a:stretch>
            <a:fillRect/>
          </a:stretch>
        </p:blipFill>
        <p:spPr bwMode="auto">
          <a:xfrm>
            <a:off x="82550" y="474663"/>
            <a:ext cx="8896350" cy="604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6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31593" r="18423" b="10045"/>
          <a:stretch>
            <a:fillRect/>
          </a:stretch>
        </p:blipFill>
        <p:spPr bwMode="auto">
          <a:xfrm>
            <a:off x="349250" y="476250"/>
            <a:ext cx="868680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2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0" t="27104" r="18948" b="12740"/>
          <a:stretch>
            <a:fillRect/>
          </a:stretch>
        </p:blipFill>
        <p:spPr bwMode="auto">
          <a:xfrm>
            <a:off x="179512" y="83258"/>
            <a:ext cx="8922432" cy="651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5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6" t="27104" r="18581" b="13338"/>
          <a:stretch>
            <a:fillRect/>
          </a:stretch>
        </p:blipFill>
        <p:spPr bwMode="auto">
          <a:xfrm>
            <a:off x="0" y="0"/>
            <a:ext cx="8984373" cy="665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3" t="30913" r="18741" b="13039"/>
          <a:stretch>
            <a:fillRect/>
          </a:stretch>
        </p:blipFill>
        <p:spPr bwMode="auto">
          <a:xfrm>
            <a:off x="323850" y="263525"/>
            <a:ext cx="8520113" cy="618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3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7" t="23512" r="19852" b="12140"/>
          <a:stretch>
            <a:fillRect/>
          </a:stretch>
        </p:blipFill>
        <p:spPr bwMode="auto">
          <a:xfrm>
            <a:off x="107504" y="188640"/>
            <a:ext cx="8937527" cy="648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99392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3" t="27104" r="18106" b="10345"/>
          <a:stretch>
            <a:fillRect/>
          </a:stretch>
        </p:blipFill>
        <p:spPr bwMode="auto">
          <a:xfrm>
            <a:off x="76200" y="333375"/>
            <a:ext cx="90678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9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5" t="23514" r="18265" b="15730"/>
          <a:stretch>
            <a:fillRect/>
          </a:stretch>
        </p:blipFill>
        <p:spPr bwMode="auto">
          <a:xfrm>
            <a:off x="250825" y="249238"/>
            <a:ext cx="8802688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6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5" t="31892" r="19852" b="11243"/>
          <a:stretch>
            <a:fillRect/>
          </a:stretch>
        </p:blipFill>
        <p:spPr bwMode="auto">
          <a:xfrm>
            <a:off x="54306" y="260350"/>
            <a:ext cx="8980158" cy="619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1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0" t="25308" r="20169" b="12738"/>
          <a:stretch>
            <a:fillRect/>
          </a:stretch>
        </p:blipFill>
        <p:spPr bwMode="auto">
          <a:xfrm>
            <a:off x="251520" y="96694"/>
            <a:ext cx="8706713" cy="65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5" t="24112" r="18423" b="12138"/>
          <a:stretch>
            <a:fillRect/>
          </a:stretch>
        </p:blipFill>
        <p:spPr bwMode="auto">
          <a:xfrm>
            <a:off x="170732" y="332656"/>
            <a:ext cx="8752606" cy="619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5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21418" r="9220" b="11542"/>
          <a:stretch/>
        </p:blipFill>
        <p:spPr bwMode="auto">
          <a:xfrm>
            <a:off x="251520" y="332656"/>
            <a:ext cx="889248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8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21559" r="11147" b="25607"/>
          <a:stretch/>
        </p:blipFill>
        <p:spPr bwMode="auto">
          <a:xfrm>
            <a:off x="251520" y="548680"/>
            <a:ext cx="874780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8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28065" r="20934" b="21066"/>
          <a:stretch/>
        </p:blipFill>
        <p:spPr bwMode="auto">
          <a:xfrm>
            <a:off x="237547" y="-16585"/>
            <a:ext cx="8438909" cy="6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2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17123" r="10214" b="8654"/>
          <a:stretch/>
        </p:blipFill>
        <p:spPr bwMode="auto">
          <a:xfrm>
            <a:off x="144911" y="476672"/>
            <a:ext cx="871109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4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24629" r="10365" b="21300"/>
          <a:stretch/>
        </p:blipFill>
        <p:spPr bwMode="auto">
          <a:xfrm>
            <a:off x="107504" y="620688"/>
            <a:ext cx="892899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1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527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23875" r="10321" b="21301"/>
          <a:stretch/>
        </p:blipFill>
        <p:spPr bwMode="auto">
          <a:xfrm>
            <a:off x="395536" y="1223281"/>
            <a:ext cx="8557339" cy="465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3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86800" cy="4738538"/>
          </a:xfrm>
        </p:spPr>
        <p:txBody>
          <a:bodyPr/>
          <a:lstStyle/>
          <a:p>
            <a:r>
              <a:rPr lang="es-AR" b="1" dirty="0" smtClean="0"/>
              <a:t>Discontinuidades en Soldadura</a:t>
            </a:r>
            <a:br>
              <a:rPr lang="es-AR" b="1" dirty="0" smtClean="0"/>
            </a:br>
            <a:r>
              <a:rPr lang="es-AR" b="1" dirty="0"/>
              <a:t/>
            </a:r>
            <a:br>
              <a:rPr lang="es-AR" b="1" dirty="0"/>
            </a:br>
            <a:r>
              <a:rPr lang="es-AR" i="1" dirty="0" err="1" smtClean="0"/>
              <a:t>Guia</a:t>
            </a:r>
            <a:r>
              <a:rPr lang="es-AR" i="1" dirty="0" smtClean="0"/>
              <a:t> para la inspección Visual 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6102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1" y="1268760"/>
            <a:ext cx="864307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59957" cy="6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27501" r="20372" b="13750"/>
          <a:stretch/>
        </p:blipFill>
        <p:spPr bwMode="auto">
          <a:xfrm>
            <a:off x="-1" y="-58760"/>
            <a:ext cx="9090119" cy="691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25000" r="20022" b="17187"/>
          <a:stretch/>
        </p:blipFill>
        <p:spPr bwMode="auto">
          <a:xfrm>
            <a:off x="256695" y="260648"/>
            <a:ext cx="8856785" cy="656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7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t="25625" r="22088" b="11250"/>
          <a:stretch/>
        </p:blipFill>
        <p:spPr bwMode="auto">
          <a:xfrm>
            <a:off x="179512" y="254882"/>
            <a:ext cx="8964488" cy="656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94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8" t="31875" r="25983" b="19375"/>
          <a:stretch/>
        </p:blipFill>
        <p:spPr bwMode="auto">
          <a:xfrm>
            <a:off x="-53233" y="90135"/>
            <a:ext cx="9162561" cy="676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187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9" t="31875" r="25282" b="17500"/>
          <a:stretch/>
        </p:blipFill>
        <p:spPr bwMode="auto">
          <a:xfrm>
            <a:off x="323528" y="255910"/>
            <a:ext cx="8820472" cy="646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5859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9" t="34687" r="30716" b="20625"/>
          <a:stretch/>
        </p:blipFill>
        <p:spPr bwMode="auto">
          <a:xfrm>
            <a:off x="51048" y="116632"/>
            <a:ext cx="9118848" cy="682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31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s-ES_tradnl" sz="3600" b="1" u="sng" dirty="0" smtClean="0"/>
              <a:t>Desgarre Laminar</a:t>
            </a:r>
            <a:endParaRPr lang="es-ES_tradnl" dirty="0" smtClean="0"/>
          </a:p>
        </p:txBody>
      </p:sp>
      <p:graphicFrame>
        <p:nvGraphicFramePr>
          <p:cNvPr id="789507" name="Object 3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914400" y="914400"/>
          <a:ext cx="57912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5" name="Imagen de mapa de bits" r:id="rId3" imgW="4153480" imgH="4885714" progId="Paint.Picture">
                  <p:embed/>
                </p:oleObj>
              </mc:Choice>
              <mc:Fallback>
                <p:oleObj name="Imagen de mapa de bits" r:id="rId3" imgW="4153480" imgH="48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579120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2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7394" name="Object 1026"/>
          <p:cNvGraphicFramePr>
            <a:graphicFrameLocks noChangeAspect="1"/>
          </p:cNvGraphicFramePr>
          <p:nvPr/>
        </p:nvGraphicFramePr>
        <p:xfrm>
          <a:off x="250825" y="200025"/>
          <a:ext cx="8569325" cy="642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36" name="Imagen de mapa de bits" r:id="rId3" imgW="6761905" imgH="4533333" progId="Paint.Picture">
                  <p:embed/>
                </p:oleObj>
              </mc:Choice>
              <mc:Fallback>
                <p:oleObj name="Imagen de mapa de bits" r:id="rId3" imgW="6761905" imgH="45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00025"/>
                        <a:ext cx="8569325" cy="642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23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23124" r="22440" b="11251"/>
          <a:stretch/>
        </p:blipFill>
        <p:spPr bwMode="auto">
          <a:xfrm>
            <a:off x="179512" y="116633"/>
            <a:ext cx="871296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3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76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FALTA DE FUSIÓN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37" y="764704"/>
            <a:ext cx="3884615" cy="60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7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6" t="31875" r="24931" b="17500"/>
          <a:stretch/>
        </p:blipFill>
        <p:spPr bwMode="auto">
          <a:xfrm>
            <a:off x="0" y="89100"/>
            <a:ext cx="9144000" cy="67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7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2" t="36875" r="25807" b="25000"/>
          <a:stretch/>
        </p:blipFill>
        <p:spPr bwMode="auto">
          <a:xfrm>
            <a:off x="179513" y="187308"/>
            <a:ext cx="874726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02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t="24623" r="59471" b="10722"/>
          <a:stretch/>
        </p:blipFill>
        <p:spPr bwMode="auto">
          <a:xfrm>
            <a:off x="179512" y="346410"/>
            <a:ext cx="8568952" cy="642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9249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5" t="30000" r="27560" b="15312"/>
          <a:stretch/>
        </p:blipFill>
        <p:spPr bwMode="auto">
          <a:xfrm>
            <a:off x="179512" y="116633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287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7" t="24117" r="20372" b="11821"/>
          <a:stretch/>
        </p:blipFill>
        <p:spPr bwMode="auto">
          <a:xfrm>
            <a:off x="539552" y="99900"/>
            <a:ext cx="7993320" cy="630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2080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1" t="27189" r="24580" b="13436"/>
          <a:stretch/>
        </p:blipFill>
        <p:spPr bwMode="auto">
          <a:xfrm>
            <a:off x="251520" y="204709"/>
            <a:ext cx="8712968" cy="657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503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Poro en cráter final </a:t>
            </a:r>
            <a:endParaRPr lang="es-AR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50000" r="62385" b="13308"/>
          <a:stretch/>
        </p:blipFill>
        <p:spPr bwMode="auto">
          <a:xfrm>
            <a:off x="467544" y="1528943"/>
            <a:ext cx="7966127" cy="499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8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0" y="188640"/>
            <a:ext cx="853603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AR" dirty="0" err="1" smtClean="0"/>
              <a:t>Sobremonta</a:t>
            </a:r>
            <a:r>
              <a:rPr lang="es-AR" dirty="0" smtClean="0"/>
              <a:t> excesiva</a:t>
            </a:r>
            <a:endParaRPr lang="es-AR" dirty="0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 t="44687" r="25106" b="17500"/>
          <a:stretch/>
        </p:blipFill>
        <p:spPr bwMode="auto">
          <a:xfrm>
            <a:off x="192088" y="1196753"/>
            <a:ext cx="864096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0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989"/>
            <a:ext cx="8229600" cy="778098"/>
          </a:xfrm>
        </p:spPr>
        <p:txBody>
          <a:bodyPr/>
          <a:lstStyle/>
          <a:p>
            <a:r>
              <a:rPr lang="es-AR" dirty="0" smtClean="0"/>
              <a:t>Exceso de penetración en la </a:t>
            </a:r>
            <a:r>
              <a:rPr lang="es-AR" dirty="0" err="1" smtClean="0"/>
              <a:t>raiz</a:t>
            </a:r>
            <a:endParaRPr lang="es-AR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5" t="24688" r="23954" b="10179"/>
          <a:stretch/>
        </p:blipFill>
        <p:spPr bwMode="auto">
          <a:xfrm>
            <a:off x="1750217" y="908720"/>
            <a:ext cx="4982023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7924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Discontinuidad de forma</a:t>
            </a:r>
            <a:endParaRPr lang="es-AR" dirty="0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3" t="32225" r="23187" b="25069"/>
          <a:stretch/>
        </p:blipFill>
        <p:spPr bwMode="auto">
          <a:xfrm>
            <a:off x="41377" y="1052736"/>
            <a:ext cx="9102624" cy="555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0315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875" y="5275"/>
            <a:ext cx="8928992" cy="70609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	</a:t>
            </a:r>
            <a:r>
              <a:rPr lang="es-AR" sz="3600" dirty="0" smtClean="0"/>
              <a:t>Falta de alineación de las chapas (hi-</a:t>
            </a:r>
            <a:r>
              <a:rPr lang="es-AR" sz="3600" dirty="0" err="1" smtClean="0"/>
              <a:t>low</a:t>
            </a:r>
            <a:r>
              <a:rPr lang="es-AR" sz="3600" dirty="0" smtClean="0"/>
              <a:t>)</a:t>
            </a:r>
            <a:endParaRPr lang="es-AR" sz="3600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37812" r="26510" b="20000"/>
          <a:stretch/>
        </p:blipFill>
        <p:spPr bwMode="auto">
          <a:xfrm>
            <a:off x="0" y="1052736"/>
            <a:ext cx="877499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694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3475" y="0"/>
            <a:ext cx="8229600" cy="576064"/>
          </a:xfrm>
        </p:spPr>
        <p:txBody>
          <a:bodyPr>
            <a:noAutofit/>
          </a:bodyPr>
          <a:lstStyle/>
          <a:p>
            <a:r>
              <a:rPr lang="es-AR" sz="3200" dirty="0" smtClean="0"/>
              <a:t>Concavidad de </a:t>
            </a:r>
            <a:r>
              <a:rPr lang="es-AR" sz="3200" dirty="0" err="1" smtClean="0"/>
              <a:t>raiz</a:t>
            </a:r>
            <a:r>
              <a:rPr lang="es-AR" sz="3200" dirty="0" smtClean="0"/>
              <a:t> (falta de penetración)</a:t>
            </a:r>
            <a:endParaRPr lang="es-AR" sz="3200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1" t="25546" r="20652" b="11780"/>
          <a:stretch/>
        </p:blipFill>
        <p:spPr bwMode="auto">
          <a:xfrm>
            <a:off x="1187624" y="699407"/>
            <a:ext cx="7344816" cy="600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9867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Salto de arco fuera de la junta </a:t>
            </a:r>
            <a:endParaRPr lang="es-AR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37188" r="20899" b="15000"/>
          <a:stretch/>
        </p:blipFill>
        <p:spPr bwMode="auto">
          <a:xfrm>
            <a:off x="56429" y="1196752"/>
            <a:ext cx="8984012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695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s-AR" dirty="0" smtClean="0"/>
              <a:t>Salpicaduras</a:t>
            </a:r>
            <a:endParaRPr lang="es-AR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6" t="40937" r="24230" b="17813"/>
          <a:stretch/>
        </p:blipFill>
        <p:spPr bwMode="auto">
          <a:xfrm>
            <a:off x="116231" y="1002494"/>
            <a:ext cx="8920265" cy="56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8641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8418" name="Object 2"/>
          <p:cNvGraphicFramePr>
            <a:graphicFrameLocks noChangeAspect="1"/>
          </p:cNvGraphicFramePr>
          <p:nvPr/>
        </p:nvGraphicFramePr>
        <p:xfrm>
          <a:off x="115888" y="260350"/>
          <a:ext cx="8777287" cy="621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0" name="Imagen de mapa de bits" r:id="rId4" imgW="5229955" imgH="3866667" progId="Paint.Picture">
                  <p:embed/>
                </p:oleObj>
              </mc:Choice>
              <mc:Fallback>
                <p:oleObj name="Imagen de mapa de bits" r:id="rId4" imgW="5229955" imgH="3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260350"/>
                        <a:ext cx="8777287" cy="621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42" name="Object 2"/>
          <p:cNvGraphicFramePr>
            <a:graphicFrameLocks noChangeAspect="1"/>
          </p:cNvGraphicFramePr>
          <p:nvPr/>
        </p:nvGraphicFramePr>
        <p:xfrm>
          <a:off x="247650" y="260350"/>
          <a:ext cx="8645525" cy="636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4" name="Imagen de mapa de bits" r:id="rId3" imgW="5191850" imgH="3801006" progId="Paint.Picture">
                  <p:embed/>
                </p:oleObj>
              </mc:Choice>
              <mc:Fallback>
                <p:oleObj name="Imagen de mapa de bits" r:id="rId3" imgW="5191850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260350"/>
                        <a:ext cx="8645525" cy="636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71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0466" name="Object 2"/>
          <p:cNvGraphicFramePr>
            <a:graphicFrameLocks noChangeAspect="1"/>
          </p:cNvGraphicFramePr>
          <p:nvPr/>
        </p:nvGraphicFramePr>
        <p:xfrm>
          <a:off x="107950" y="41275"/>
          <a:ext cx="8712200" cy="666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8" name="Imagen de mapa de bits" r:id="rId3" imgW="5219048" imgH="3780952" progId="Paint.Picture">
                  <p:embed/>
                </p:oleObj>
              </mc:Choice>
              <mc:Fallback>
                <p:oleObj name="Imagen de mapa de bits" r:id="rId3" imgW="5219048" imgH="37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1275"/>
                        <a:ext cx="8712200" cy="666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93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47698"/>
            <a:ext cx="4555009" cy="68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4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13668" r="65933" b="13668"/>
          <a:stretch/>
        </p:blipFill>
        <p:spPr bwMode="auto">
          <a:xfrm>
            <a:off x="786344" y="102749"/>
            <a:ext cx="8034127" cy="627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6031" r="34925" b="10344"/>
          <a:stretch/>
        </p:blipFill>
        <p:spPr bwMode="auto">
          <a:xfrm>
            <a:off x="1034" y="0"/>
            <a:ext cx="9067089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9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24410" r="34699" b="3161"/>
          <a:stretch/>
        </p:blipFill>
        <p:spPr bwMode="auto">
          <a:xfrm>
            <a:off x="203516" y="152637"/>
            <a:ext cx="8688964" cy="651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8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 t="24127" r="35480" b="5180"/>
          <a:stretch/>
        </p:blipFill>
        <p:spPr bwMode="auto">
          <a:xfrm>
            <a:off x="35496" y="99100"/>
            <a:ext cx="8978393" cy="671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1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5949" r="37592" b="8983"/>
          <a:stretch/>
        </p:blipFill>
        <p:spPr bwMode="auto">
          <a:xfrm>
            <a:off x="373934" y="150598"/>
            <a:ext cx="8446538" cy="637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4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23860" r="36248" b="9177"/>
          <a:stretch/>
        </p:blipFill>
        <p:spPr bwMode="auto">
          <a:xfrm>
            <a:off x="323528" y="188640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5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0699" r="36036" b="12469"/>
          <a:stretch/>
        </p:blipFill>
        <p:spPr bwMode="auto">
          <a:xfrm>
            <a:off x="395536" y="223617"/>
            <a:ext cx="8568952" cy="648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0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t="24322" r="35862" b="6871"/>
          <a:stretch/>
        </p:blipFill>
        <p:spPr bwMode="auto">
          <a:xfrm>
            <a:off x="165389" y="332656"/>
            <a:ext cx="858583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5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23333" r="36385" b="10164"/>
          <a:stretch/>
        </p:blipFill>
        <p:spPr bwMode="auto">
          <a:xfrm>
            <a:off x="81639" y="45003"/>
            <a:ext cx="8594817" cy="633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7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Control de la distorsión</a:t>
            </a:r>
            <a:endParaRPr lang="es-ES"/>
          </a:p>
        </p:txBody>
      </p:sp>
      <p:pic>
        <p:nvPicPr>
          <p:cNvPr id="4101" name="Picture 5" descr="BB35BC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8588" r="51170" b="69783"/>
          <a:stretch>
            <a:fillRect/>
          </a:stretch>
        </p:blipFill>
        <p:spPr bwMode="auto">
          <a:xfrm>
            <a:off x="4419600" y="4083050"/>
            <a:ext cx="47244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BB35BC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75758" r="46141"/>
          <a:stretch>
            <a:fillRect/>
          </a:stretch>
        </p:blipFill>
        <p:spPr bwMode="auto">
          <a:xfrm>
            <a:off x="838200" y="1617663"/>
            <a:ext cx="40386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7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s-AR" b="1" dirty="0" smtClean="0"/>
              <a:t>Metalurgia de la Soldadura</a:t>
            </a:r>
            <a:endParaRPr lang="es-A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50078" r="26785" b="8106"/>
          <a:stretch/>
        </p:blipFill>
        <p:spPr bwMode="auto">
          <a:xfrm>
            <a:off x="13407" y="1600200"/>
            <a:ext cx="8935077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2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b="1"/>
              <a:t>Control de la distorsión</a:t>
            </a:r>
            <a:r>
              <a:rPr lang="es-ES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b="1"/>
              <a:t>Reducir la sobremonta</a:t>
            </a:r>
            <a:r>
              <a:rPr lang="es-ES"/>
              <a:t> </a:t>
            </a:r>
          </a:p>
        </p:txBody>
      </p:sp>
      <p:pic>
        <p:nvPicPr>
          <p:cNvPr id="6149" name="Picture 5" descr="617E9B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 t="4886" r="8063" b="73424"/>
          <a:stretch>
            <a:fillRect/>
          </a:stretch>
        </p:blipFill>
        <p:spPr bwMode="auto">
          <a:xfrm>
            <a:off x="381000" y="2887663"/>
            <a:ext cx="8534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1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es-AR" b="1" dirty="0"/>
              <a:t>Usar soldadura intermitente</a:t>
            </a:r>
            <a:r>
              <a:rPr lang="es-ES" dirty="0"/>
              <a:t>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3513"/>
            <a:ext cx="8229600" cy="679183"/>
          </a:xfrm>
          <a:noFill/>
          <a:ln/>
        </p:spPr>
        <p:txBody>
          <a:bodyPr>
            <a:normAutofit fontScale="90000"/>
          </a:bodyPr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8197" name="Picture 5" descr="617E9B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67426" r="42693" b="2057"/>
          <a:stretch>
            <a:fillRect/>
          </a:stretch>
        </p:blipFill>
        <p:spPr bwMode="auto">
          <a:xfrm>
            <a:off x="678765" y="1628800"/>
            <a:ext cx="6179235" cy="49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1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568952" cy="5256584"/>
          </a:xfrm>
        </p:spPr>
        <p:txBody>
          <a:bodyPr/>
          <a:lstStyle/>
          <a:p>
            <a:r>
              <a:rPr lang="es-AR" b="1" dirty="0"/>
              <a:t>Usar el menor número de pasadas</a:t>
            </a:r>
            <a:r>
              <a:rPr lang="es-ES" dirty="0"/>
              <a:t> 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4704"/>
          </a:xfrm>
          <a:noFill/>
          <a:ln/>
        </p:spPr>
        <p:txBody>
          <a:bodyPr>
            <a:normAutofit/>
          </a:bodyPr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9222" name="Picture 6" descr="617E9B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6" t="68521" r="6105" b="2057"/>
          <a:stretch>
            <a:fillRect/>
          </a:stretch>
        </p:blipFill>
        <p:spPr bwMode="auto">
          <a:xfrm>
            <a:off x="1447800" y="2192338"/>
            <a:ext cx="5410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0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00200"/>
            <a:ext cx="8363272" cy="5069160"/>
          </a:xfrm>
        </p:spPr>
        <p:txBody>
          <a:bodyPr/>
          <a:lstStyle/>
          <a:p>
            <a:r>
              <a:rPr lang="es-AR" b="1" dirty="0"/>
              <a:t>Soldar cerca del eje neutro</a:t>
            </a:r>
            <a:r>
              <a:rPr lang="es-ES" dirty="0"/>
              <a:t> 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" y="116632"/>
            <a:ext cx="8229600" cy="792088"/>
          </a:xfrm>
          <a:noFill/>
          <a:ln/>
        </p:spPr>
        <p:txBody>
          <a:bodyPr/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10245" name="Picture 5" descr="20E13E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5098" r="53537" b="83058"/>
          <a:stretch>
            <a:fillRect/>
          </a:stretch>
        </p:blipFill>
        <p:spPr bwMode="auto">
          <a:xfrm>
            <a:off x="228600" y="3640138"/>
            <a:ext cx="86106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2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517632" cy="5544616"/>
          </a:xfrm>
        </p:spPr>
        <p:txBody>
          <a:bodyPr/>
          <a:lstStyle/>
          <a:p>
            <a:r>
              <a:rPr lang="es-AR" b="1" dirty="0"/>
              <a:t>Usar técnica de retroceso</a:t>
            </a:r>
            <a:r>
              <a:rPr lang="es-ES" dirty="0"/>
              <a:t> 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502336" y="92970"/>
            <a:ext cx="8229600" cy="72008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11269" name="Picture 5" descr="20E13E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16904" r="53778" b="69565"/>
          <a:stretch>
            <a:fillRect/>
          </a:stretch>
        </p:blipFill>
        <p:spPr bwMode="auto">
          <a:xfrm>
            <a:off x="1600200" y="1844824"/>
            <a:ext cx="6356176" cy="447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2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36912"/>
            <a:ext cx="4267200" cy="2209800"/>
          </a:xfrm>
        </p:spPr>
        <p:txBody>
          <a:bodyPr>
            <a:normAutofit/>
          </a:bodyPr>
          <a:lstStyle/>
          <a:p>
            <a:pPr algn="ctr"/>
            <a:r>
              <a:rPr lang="es-AR" sz="3600" dirty="0"/>
              <a:t>Anticiparse a las tensiones de contracción</a:t>
            </a:r>
            <a:r>
              <a:rPr lang="es-ES" sz="3600" dirty="0"/>
              <a:t> 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598930" y="0"/>
            <a:ext cx="8229600" cy="778098"/>
          </a:xfrm>
          <a:noFill/>
          <a:ln/>
        </p:spPr>
        <p:txBody>
          <a:bodyPr/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12293" name="Picture 5" descr="20E13E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32721" r="53549" b="36310"/>
          <a:stretch>
            <a:fillRect/>
          </a:stretch>
        </p:blipFill>
        <p:spPr bwMode="auto">
          <a:xfrm>
            <a:off x="4860032" y="969352"/>
            <a:ext cx="3987106" cy="58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035895"/>
            <a:ext cx="8320435" cy="5721743"/>
          </a:xfrm>
        </p:spPr>
        <p:txBody>
          <a:bodyPr/>
          <a:lstStyle/>
          <a:p>
            <a:r>
              <a:rPr lang="es-AR" b="1" dirty="0"/>
              <a:t>Planificar la secuencia de soldadura</a:t>
            </a:r>
            <a:r>
              <a:rPr lang="es-ES" dirty="0"/>
              <a:t> 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36104"/>
          </a:xfrm>
          <a:noFill/>
          <a:ln/>
        </p:spPr>
        <p:txBody>
          <a:bodyPr/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13317" name="Picture 5" descr="20E13E3E"/>
          <p:cNvPicPr>
            <a:picLocks noChangeAspect="1" noChangeArrowheads="1"/>
          </p:cNvPicPr>
          <p:nvPr/>
        </p:nvPicPr>
        <p:blipFill>
          <a:blip r:embed="rId2">
            <a:lum bright="-96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64168" r="54800" b="24149"/>
          <a:stretch>
            <a:fillRect/>
          </a:stretch>
        </p:blipFill>
        <p:spPr bwMode="auto">
          <a:xfrm>
            <a:off x="381000" y="2395538"/>
            <a:ext cx="8382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7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589640" cy="5616624"/>
          </a:xfrm>
        </p:spPr>
        <p:txBody>
          <a:bodyPr/>
          <a:lstStyle/>
          <a:p>
            <a:r>
              <a:rPr lang="es-AR" b="1" dirty="0"/>
              <a:t>Planificar la secuencia de soldadura</a:t>
            </a:r>
            <a:r>
              <a:rPr lang="es-ES" dirty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99392"/>
            <a:ext cx="8229600" cy="864096"/>
          </a:xfrm>
          <a:noFill/>
          <a:ln/>
        </p:spPr>
        <p:txBody>
          <a:bodyPr/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15365" name="Picture 5" descr="EC84C4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17455" r="16364" b="3999"/>
          <a:stretch>
            <a:fillRect/>
          </a:stretch>
        </p:blipFill>
        <p:spPr bwMode="auto">
          <a:xfrm>
            <a:off x="4114800" y="2128838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7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640960" cy="5616624"/>
          </a:xfrm>
        </p:spPr>
        <p:txBody>
          <a:bodyPr/>
          <a:lstStyle/>
          <a:p>
            <a:r>
              <a:rPr lang="es-AR" b="1" dirty="0"/>
              <a:t>Planificar la secuencia de soldadura</a:t>
            </a:r>
            <a:r>
              <a:rPr lang="es-ES" dirty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83344"/>
            <a:ext cx="8229600" cy="897384"/>
          </a:xfrm>
          <a:noFill/>
          <a:ln/>
        </p:spPr>
        <p:txBody>
          <a:bodyPr/>
          <a:lstStyle/>
          <a:p>
            <a:r>
              <a:rPr lang="es-AR" b="1" dirty="0"/>
              <a:t>Control de la distorsión</a:t>
            </a:r>
            <a:r>
              <a:rPr lang="es-ES" dirty="0"/>
              <a:t> </a:t>
            </a:r>
          </a:p>
        </p:txBody>
      </p:sp>
      <p:pic>
        <p:nvPicPr>
          <p:cNvPr id="17413" name="Picture 5" descr="5D7EEE9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4245" r="53447" b="32333"/>
          <a:stretch>
            <a:fillRect/>
          </a:stretch>
        </p:blipFill>
        <p:spPr bwMode="auto">
          <a:xfrm>
            <a:off x="838200" y="2347913"/>
            <a:ext cx="18288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5D7EEE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70529" r="48134" b="5548"/>
          <a:stretch>
            <a:fillRect/>
          </a:stretch>
        </p:blipFill>
        <p:spPr bwMode="auto">
          <a:xfrm>
            <a:off x="2781300" y="2581275"/>
            <a:ext cx="582930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37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8486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3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3323</TotalTime>
  <Words>198</Words>
  <Application>Microsoft Office PowerPoint</Application>
  <PresentationFormat>Presentación en pantalla (4:3)</PresentationFormat>
  <Paragraphs>46</Paragraphs>
  <Slides>121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121</vt:i4>
      </vt:variant>
    </vt:vector>
  </HeadingPairs>
  <TitlesOfParts>
    <vt:vector size="128" baseType="lpstr">
      <vt:lpstr>Arial</vt:lpstr>
      <vt:lpstr>Calibri</vt:lpstr>
      <vt:lpstr>Times New Roman</vt:lpstr>
      <vt:lpstr>Tema de Office</vt:lpstr>
      <vt:lpstr>Imagen de mapa de bits</vt:lpstr>
      <vt:lpstr>Documento</vt:lpstr>
      <vt:lpstr>Imagen</vt:lpstr>
      <vt:lpstr>PROCESOS DE SOLDADURA</vt:lpstr>
      <vt:lpstr>Presentación de PowerPoint</vt:lpstr>
      <vt:lpstr>Presentación de PowerPoint</vt:lpstr>
      <vt:lpstr>Presentación de PowerPoint</vt:lpstr>
      <vt:lpstr>Presentación de PowerPoint</vt:lpstr>
      <vt:lpstr>Desgarre Laminar</vt:lpstr>
      <vt:lpstr>Presentación de PowerPoint</vt:lpstr>
      <vt:lpstr>Presentación de PowerPoint</vt:lpstr>
      <vt:lpstr>Metalurgia de la Soldadura</vt:lpstr>
      <vt:lpstr>Presentación de PowerPoint</vt:lpstr>
      <vt:lpstr>Presentación de PowerPoint</vt:lpstr>
      <vt:lpstr>Distintas regiones que se generan luego de realizada una soldadura, en la macrografia (pulido fino de un corte transversal de una unión soldada). Región Fundida: donde se produce la fusión y posterior solidificación del metal de aporte Línea de Fusión : es la interfaz entre la región fundida y la región en estado sólido. La ZAC : es la región del metal base que sufre ciclos de calentamiento y enfriamiento debido al aporte térmico de la soldadura.</vt:lpstr>
      <vt:lpstr>Soldadura Multipasadas</vt:lpstr>
      <vt:lpstr>Presentación de PowerPoint</vt:lpstr>
      <vt:lpstr>Presentación de PowerPoint</vt:lpstr>
      <vt:lpstr>Preparación de Juntas</vt:lpstr>
      <vt:lpstr>Enmantecado de los bordes biselados y de la chapa de respaldo para evitar dilución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Transformaciones en la ZAC</vt:lpstr>
      <vt:lpstr>Presentación de PowerPoint</vt:lpstr>
      <vt:lpstr>Solidificación en la pileta líquida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Discontinuidades en Soldadura  Guia para la inspección Visual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FALTA DE FUSIÓN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Poro en cráter final </vt:lpstr>
      <vt:lpstr>Sobremonta excesiva</vt:lpstr>
      <vt:lpstr>Exceso de penetración en la raiz</vt:lpstr>
      <vt:lpstr>Discontinuidad de forma</vt:lpstr>
      <vt:lpstr> Falta de alineación de las chapas (hi-low)</vt:lpstr>
      <vt:lpstr>Concavidad de raiz (falta de penetración)</vt:lpstr>
      <vt:lpstr>Salto de arco fuera de la junta </vt:lpstr>
      <vt:lpstr>Salpicaduras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Control de la distorsión</vt:lpstr>
      <vt:lpstr>Control de la distorsión </vt:lpstr>
      <vt:lpstr>Control de la distorsión </vt:lpstr>
      <vt:lpstr>Control de la distorsión </vt:lpstr>
      <vt:lpstr>Control de la distorsión </vt:lpstr>
      <vt:lpstr>Control de la distorsión </vt:lpstr>
      <vt:lpstr>Control de la distorsión </vt:lpstr>
      <vt:lpstr>Control de la distorsión </vt:lpstr>
      <vt:lpstr>Control de la distorsión </vt:lpstr>
      <vt:lpstr>Control de la distorsión </vt:lpstr>
      <vt:lpstr>Presentación de PowerPoint</vt:lpstr>
      <vt:lpstr>Nido de Poros</vt:lpstr>
      <vt:lpstr>Socavado de Raiz</vt:lpstr>
      <vt:lpstr>Socavado Exterior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FATIGA  La falta de penetración y falta de fusión , son más difíciles de detectar por END que otros defectos tales como porosidad e inclusiones de escoria.Lamentablemente tiene mayor influencia en especial cuando el componente está sometido a fatiga.   La rotura por fatiga, es un tipo de rotura bajo la acción de cargas repetitivas cíclicamente cuyas magnitudes son inferiores a la carga requerida para producir fractura estática (R tracción). La soldadura constituye una entalla y la severidad de esta depende del tipo de soldadura y si la soldadura está libre de defectos.   La junta en T soldada a filete tiene resistencia menor a la fatiga que la misma junta soldada a tope. Sin embargo si la  junta a tope no está bien realizada y existe ff en la raíz se pierde la resistencia a la fatiga. Enfatizando el hecho de limpieza de óxidos, pinturas, grasas, humedad,etc </vt:lpstr>
      <vt:lpstr>Presentación de PowerPoint</vt:lpstr>
      <vt:lpstr>Mecánicos</vt:lpstr>
      <vt:lpstr>SOLDADURA DE FILETE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Rodriguez Javier</dc:creator>
  <cp:lastModifiedBy>Rodriguez Javier</cp:lastModifiedBy>
  <cp:revision>193</cp:revision>
  <cp:lastPrinted>2015-09-14T14:10:49Z</cp:lastPrinted>
  <dcterms:created xsi:type="dcterms:W3CDTF">2015-09-14T13:33:08Z</dcterms:created>
  <dcterms:modified xsi:type="dcterms:W3CDTF">2020-06-29T20:03:09Z</dcterms:modified>
</cp:coreProperties>
</file>