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70" r:id="rId3"/>
    <p:sldId id="271" r:id="rId4"/>
    <p:sldId id="260" r:id="rId5"/>
    <p:sldId id="261" r:id="rId6"/>
    <p:sldId id="262" r:id="rId7"/>
    <p:sldId id="256" r:id="rId8"/>
    <p:sldId id="258" r:id="rId9"/>
    <p:sldId id="263" r:id="rId10"/>
    <p:sldId id="266" r:id="rId11"/>
    <p:sldId id="264" r:id="rId12"/>
    <p:sldId id="265" r:id="rId13"/>
    <p:sldId id="280" r:id="rId14"/>
    <p:sldId id="267" r:id="rId15"/>
    <p:sldId id="268" r:id="rId16"/>
    <p:sldId id="259" r:id="rId17"/>
    <p:sldId id="272" r:id="rId18"/>
    <p:sldId id="279" r:id="rId19"/>
    <p:sldId id="278" r:id="rId20"/>
    <p:sldId id="273" r:id="rId21"/>
    <p:sldId id="274" r:id="rId22"/>
    <p:sldId id="275" r:id="rId23"/>
    <p:sldId id="276" r:id="rId24"/>
    <p:sldId id="277" r:id="rId25"/>
    <p:sldId id="269" r:id="rId26"/>
    <p:sldId id="282"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3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04/10/2019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04/10/2019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04/10/2019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04/10/2019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04/10/2019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04/10/2019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04/10/2019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04/10/2019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04/10/2019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04/10/2019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04/10/2019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04/10/2019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AR" dirty="0" smtClean="0"/>
              <a:t>Fundición de Aluminio</a:t>
            </a:r>
            <a:endParaRPr lang="es-AR" dirty="0"/>
          </a:p>
        </p:txBody>
      </p:sp>
      <p:sp>
        <p:nvSpPr>
          <p:cNvPr id="3" name="2 Subtítulo"/>
          <p:cNvSpPr>
            <a:spLocks noGrp="1"/>
          </p:cNvSpPr>
          <p:nvPr>
            <p:ph type="subTitle" idx="1"/>
          </p:nvPr>
        </p:nvSpPr>
        <p:spPr/>
        <p:txBody>
          <a:bodyPr/>
          <a:lstStyle/>
          <a:p>
            <a:r>
              <a:rPr lang="es-AR" dirty="0" err="1" smtClean="0"/>
              <a:t>FCEFyN</a:t>
            </a:r>
            <a:r>
              <a:rPr lang="es-AR" dirty="0" smtClean="0"/>
              <a:t>, Departamento de Materiales</a:t>
            </a:r>
          </a:p>
          <a:p>
            <a:r>
              <a:rPr lang="es-AR" dirty="0" smtClean="0"/>
              <a:t>Cátedra de Tecnología Mecánica I</a:t>
            </a:r>
          </a:p>
          <a:p>
            <a:r>
              <a:rPr lang="es-AR" dirty="0" smtClean="0"/>
              <a:t>Lic. Luis Guillermo </a:t>
            </a:r>
            <a:r>
              <a:rPr lang="es-AR" dirty="0" err="1" smtClean="0"/>
              <a:t>Losano</a:t>
            </a:r>
            <a:endParaRPr lang="es-AR" dirty="0" smtClean="0"/>
          </a:p>
          <a:p>
            <a:endParaRPr lang="es-A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1462088" y="1252538"/>
            <a:ext cx="6219825" cy="435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srcRect/>
          <a:stretch>
            <a:fillRect/>
          </a:stretch>
        </p:blipFill>
        <p:spPr bwMode="auto">
          <a:xfrm>
            <a:off x="1285852" y="357166"/>
            <a:ext cx="6734175" cy="4076700"/>
          </a:xfrm>
          <a:prstGeom prst="rect">
            <a:avLst/>
          </a:prstGeom>
          <a:noFill/>
          <a:ln w="9525">
            <a:noFill/>
            <a:miter lim="800000"/>
            <a:headEnd/>
            <a:tailEnd/>
          </a:ln>
          <a:effectLst/>
        </p:spPr>
      </p:pic>
      <p:pic>
        <p:nvPicPr>
          <p:cNvPr id="21508" name="Picture 4"/>
          <p:cNvPicPr>
            <a:picLocks noChangeAspect="1" noChangeArrowheads="1"/>
          </p:cNvPicPr>
          <p:nvPr/>
        </p:nvPicPr>
        <p:blipFill>
          <a:blip r:embed="rId3"/>
          <a:srcRect/>
          <a:stretch>
            <a:fillRect/>
          </a:stretch>
        </p:blipFill>
        <p:spPr bwMode="auto">
          <a:xfrm>
            <a:off x="1071538" y="4357694"/>
            <a:ext cx="6991350" cy="2266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1152525" y="1166813"/>
            <a:ext cx="6838950" cy="4524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1000100" y="500042"/>
            <a:ext cx="6724650" cy="1552575"/>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a:srcRect/>
          <a:stretch>
            <a:fillRect/>
          </a:stretch>
        </p:blipFill>
        <p:spPr bwMode="auto">
          <a:xfrm>
            <a:off x="928662" y="2357430"/>
            <a:ext cx="6962775" cy="3867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esultado de imagen para aleaciones de aluminio para fundición"/>
          <p:cNvPicPr>
            <a:picLocks noChangeAspect="1" noChangeArrowheads="1"/>
          </p:cNvPicPr>
          <p:nvPr/>
        </p:nvPicPr>
        <p:blipFill>
          <a:blip r:embed="rId2"/>
          <a:srcRect/>
          <a:stretch>
            <a:fillRect/>
          </a:stretch>
        </p:blipFill>
        <p:spPr bwMode="auto">
          <a:xfrm>
            <a:off x="1357290" y="500042"/>
            <a:ext cx="6076950" cy="4562476"/>
          </a:xfrm>
          <a:prstGeom prst="rect">
            <a:avLst/>
          </a:prstGeom>
          <a:noFill/>
        </p:spPr>
      </p:pic>
      <p:pic>
        <p:nvPicPr>
          <p:cNvPr id="24580" name="Picture 4" descr="Resultado de imagen para aleaciones de aluminio para fundición"/>
          <p:cNvPicPr>
            <a:picLocks noChangeAspect="1" noChangeArrowheads="1"/>
          </p:cNvPicPr>
          <p:nvPr/>
        </p:nvPicPr>
        <p:blipFill>
          <a:blip r:embed="rId3"/>
          <a:srcRect/>
          <a:stretch>
            <a:fillRect/>
          </a:stretch>
        </p:blipFill>
        <p:spPr bwMode="auto">
          <a:xfrm>
            <a:off x="2714612" y="5114924"/>
            <a:ext cx="2619375" cy="174307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Resultado de imagen para aleaciones de aluminio para fundición"/>
          <p:cNvPicPr>
            <a:picLocks noChangeAspect="1" noChangeArrowheads="1"/>
          </p:cNvPicPr>
          <p:nvPr/>
        </p:nvPicPr>
        <p:blipFill>
          <a:blip r:embed="rId2"/>
          <a:srcRect/>
          <a:stretch>
            <a:fillRect/>
          </a:stretch>
        </p:blipFill>
        <p:spPr bwMode="auto">
          <a:xfrm>
            <a:off x="2857488" y="428604"/>
            <a:ext cx="6076950" cy="4295775"/>
          </a:xfrm>
          <a:prstGeom prst="rect">
            <a:avLst/>
          </a:prstGeom>
          <a:noFill/>
        </p:spPr>
      </p:pic>
      <p:pic>
        <p:nvPicPr>
          <p:cNvPr id="25604" name="Picture 4" descr="Resultado de imagen para aleaciones de aluminio para fundición"/>
          <p:cNvPicPr>
            <a:picLocks noChangeAspect="1" noChangeArrowheads="1"/>
          </p:cNvPicPr>
          <p:nvPr/>
        </p:nvPicPr>
        <p:blipFill>
          <a:blip r:embed="rId3" cstate="print"/>
          <a:srcRect l="15358" t="14806"/>
          <a:stretch>
            <a:fillRect/>
          </a:stretch>
        </p:blipFill>
        <p:spPr bwMode="auto">
          <a:xfrm>
            <a:off x="0" y="3500438"/>
            <a:ext cx="3805646" cy="286742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990725" y="1719263"/>
            <a:ext cx="5162550" cy="34194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Procesos de fundición de aluminio</a:t>
            </a:r>
            <a:endParaRPr lang="es-AR" dirty="0"/>
          </a:p>
        </p:txBody>
      </p:sp>
      <p:sp>
        <p:nvSpPr>
          <p:cNvPr id="3" name="2 CuadroTexto"/>
          <p:cNvSpPr txBox="1"/>
          <p:nvPr/>
        </p:nvSpPr>
        <p:spPr>
          <a:xfrm>
            <a:off x="428596" y="1785926"/>
            <a:ext cx="8286808" cy="3416320"/>
          </a:xfrm>
          <a:prstGeom prst="rect">
            <a:avLst/>
          </a:prstGeom>
          <a:noFill/>
        </p:spPr>
        <p:txBody>
          <a:bodyPr wrap="square" rtlCol="0">
            <a:spAutoFit/>
          </a:bodyPr>
          <a:lstStyle/>
          <a:p>
            <a:r>
              <a:rPr lang="es-AR" dirty="0" smtClean="0"/>
              <a:t>Los procesos de refinación por oxidación y reducción no se aplican para aleaciones de aluminio (junto con otros metales reactivos como el magnesio, el cinc y el titanio). Con estos metales, su gran avidez por el oxígeno hace que sea imposible eliminar sus impurezas por oxidación, sin que el metal fundamental se oxide en forma importante.</a:t>
            </a:r>
          </a:p>
          <a:p>
            <a:r>
              <a:rPr lang="es-AR" dirty="0" smtClean="0"/>
              <a:t>En los procesos de fundición en moldes metálicos, las aleaciones de aluminio se adecuan más que las de hierro debido a su menor temperatura de fusión.</a:t>
            </a:r>
          </a:p>
          <a:p>
            <a:r>
              <a:rPr lang="es-AR" dirty="0" smtClean="0"/>
              <a:t>Con aleaciones que funden a temperaturas muy bajas como el cinc, plomo y estaño se usa el proceso de cámara caliente. Pero para aluminio y magnesio se usa el proceso de cámara fría, donde el pistón que empuja el material para introducirlo en la matriz tiene poco contacto con el metal líquido. Tanto el pistón como el cilindro en que se desplaza (cámara) sufren menos calentamiento que el anterior.</a:t>
            </a:r>
          </a:p>
          <a:p>
            <a:endParaRPr lang="es-AR" dirty="0"/>
          </a:p>
        </p:txBody>
      </p:sp>
      <p:pic>
        <p:nvPicPr>
          <p:cNvPr id="4" name="Picture 2"/>
          <p:cNvPicPr>
            <a:picLocks noChangeAspect="1" noChangeArrowheads="1"/>
          </p:cNvPicPr>
          <p:nvPr/>
        </p:nvPicPr>
        <p:blipFill>
          <a:blip r:embed="rId2"/>
          <a:srcRect l="10791" t="32143" r="11591" b="19643"/>
          <a:stretch>
            <a:fillRect/>
          </a:stretch>
        </p:blipFill>
        <p:spPr bwMode="auto">
          <a:xfrm>
            <a:off x="1214414" y="4929174"/>
            <a:ext cx="6929486" cy="1928826"/>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Procesos de fundición de aluminio</a:t>
            </a:r>
            <a:endParaRPr lang="es-AR" dirty="0"/>
          </a:p>
        </p:txBody>
      </p:sp>
      <p:sp>
        <p:nvSpPr>
          <p:cNvPr id="3" name="2 CuadroTexto"/>
          <p:cNvSpPr txBox="1"/>
          <p:nvPr/>
        </p:nvSpPr>
        <p:spPr>
          <a:xfrm>
            <a:off x="428596" y="1285860"/>
            <a:ext cx="8286808" cy="2585323"/>
          </a:xfrm>
          <a:prstGeom prst="rect">
            <a:avLst/>
          </a:prstGeom>
          <a:noFill/>
        </p:spPr>
        <p:txBody>
          <a:bodyPr wrap="square" rtlCol="0">
            <a:spAutoFit/>
          </a:bodyPr>
          <a:lstStyle/>
          <a:p>
            <a:r>
              <a:rPr lang="es-AR" dirty="0" smtClean="0"/>
              <a:t>Los pistones de aluminio se producen con aleaciones con contenidos altos en silicio, como la 413.0 que tiene una fluidez elevada y puede crear superficies de alta definición mediante la fundición de molde permanente. La aceptación universal de los pistones de aluminio para motores de combustión interna se debe sobre todo a su ligereza y a su alta conductividad térmica. Su inercia reducida permite mayores velocidades del motor y un contrapeso reducido en el cigüeñal, en tanto que su mayor conductividad térmica permite una transferencia de calor más eficiente del motor.</a:t>
            </a:r>
          </a:p>
          <a:p>
            <a:r>
              <a:rPr lang="es-AR" dirty="0" smtClean="0"/>
              <a:t>Se usa el proceso de cámara fría, con un molde de acero para herramientas H13 precalentado.</a:t>
            </a:r>
            <a:endParaRPr lang="es-AR" dirty="0"/>
          </a:p>
        </p:txBody>
      </p:sp>
      <p:pic>
        <p:nvPicPr>
          <p:cNvPr id="5" name="Picture 4" descr="Resultado de imagen para aleaciones de aluminio para fundición"/>
          <p:cNvPicPr>
            <a:picLocks noChangeAspect="1" noChangeArrowheads="1"/>
          </p:cNvPicPr>
          <p:nvPr/>
        </p:nvPicPr>
        <p:blipFill>
          <a:blip r:embed="rId2"/>
          <a:srcRect/>
          <a:stretch>
            <a:fillRect/>
          </a:stretch>
        </p:blipFill>
        <p:spPr bwMode="auto">
          <a:xfrm>
            <a:off x="3071802" y="3686176"/>
            <a:ext cx="2881318" cy="298609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Procesos de fundición de aluminio</a:t>
            </a:r>
            <a:endParaRPr lang="es-AR" dirty="0"/>
          </a:p>
        </p:txBody>
      </p:sp>
      <p:pic>
        <p:nvPicPr>
          <p:cNvPr id="26626" name="Picture 2"/>
          <p:cNvPicPr>
            <a:picLocks noChangeAspect="1" noChangeArrowheads="1"/>
          </p:cNvPicPr>
          <p:nvPr/>
        </p:nvPicPr>
        <p:blipFill>
          <a:blip r:embed="rId2"/>
          <a:srcRect/>
          <a:stretch>
            <a:fillRect/>
          </a:stretch>
        </p:blipFill>
        <p:spPr bwMode="auto">
          <a:xfrm>
            <a:off x="1071538" y="1571612"/>
            <a:ext cx="6953250" cy="1628775"/>
          </a:xfrm>
          <a:prstGeom prst="rect">
            <a:avLst/>
          </a:prstGeom>
          <a:noFill/>
          <a:ln w="9525">
            <a:noFill/>
            <a:miter lim="800000"/>
            <a:headEnd/>
            <a:tailEnd/>
          </a:ln>
          <a:effectLst/>
        </p:spPr>
      </p:pic>
      <p:pic>
        <p:nvPicPr>
          <p:cNvPr id="26627" name="Picture 3"/>
          <p:cNvPicPr>
            <a:picLocks noChangeAspect="1" noChangeArrowheads="1"/>
          </p:cNvPicPr>
          <p:nvPr/>
        </p:nvPicPr>
        <p:blipFill>
          <a:blip r:embed="rId3"/>
          <a:srcRect/>
          <a:stretch>
            <a:fillRect/>
          </a:stretch>
        </p:blipFill>
        <p:spPr bwMode="auto">
          <a:xfrm>
            <a:off x="1214414" y="3143248"/>
            <a:ext cx="6734175" cy="762000"/>
          </a:xfrm>
          <a:prstGeom prst="rect">
            <a:avLst/>
          </a:prstGeom>
          <a:noFill/>
          <a:ln w="9525">
            <a:noFill/>
            <a:miter lim="800000"/>
            <a:headEnd/>
            <a:tailEnd/>
          </a:ln>
          <a:effectLst/>
        </p:spPr>
      </p:pic>
      <p:sp>
        <p:nvSpPr>
          <p:cNvPr id="7" name="6 CuadroTexto"/>
          <p:cNvSpPr txBox="1"/>
          <p:nvPr/>
        </p:nvSpPr>
        <p:spPr>
          <a:xfrm>
            <a:off x="1142976" y="4500570"/>
            <a:ext cx="7000924" cy="923330"/>
          </a:xfrm>
          <a:prstGeom prst="rect">
            <a:avLst/>
          </a:prstGeom>
          <a:noFill/>
        </p:spPr>
        <p:txBody>
          <a:bodyPr wrap="square" rtlCol="0">
            <a:spAutoFit/>
          </a:bodyPr>
          <a:lstStyle/>
          <a:p>
            <a:r>
              <a:rPr lang="es-AR" dirty="0" smtClean="0"/>
              <a:t>Los procesos clásicos de fundición como en moldes de arena, a la cera perdida o fundición por gravedad en coquilla son también ampliamente utilizados con el aluminio.</a:t>
            </a:r>
            <a:endParaRPr lang="es-A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Resultado de imagen para aleaciones de aluminio para fundición"/>
          <p:cNvPicPr>
            <a:picLocks noChangeAspect="1" noChangeArrowheads="1"/>
          </p:cNvPicPr>
          <p:nvPr/>
        </p:nvPicPr>
        <p:blipFill>
          <a:blip r:embed="rId2"/>
          <a:srcRect/>
          <a:stretch>
            <a:fillRect/>
          </a:stretch>
        </p:blipFill>
        <p:spPr bwMode="auto">
          <a:xfrm>
            <a:off x="2214546" y="785794"/>
            <a:ext cx="3921136" cy="5572140"/>
          </a:xfrm>
          <a:prstGeom prst="rect">
            <a:avLst/>
          </a:prstGeom>
          <a:noFill/>
        </p:spPr>
      </p:pic>
      <p:sp>
        <p:nvSpPr>
          <p:cNvPr id="3" name="2 CuadroTexto"/>
          <p:cNvSpPr txBox="1"/>
          <p:nvPr/>
        </p:nvSpPr>
        <p:spPr>
          <a:xfrm>
            <a:off x="1000100" y="1000108"/>
            <a:ext cx="1214446" cy="369332"/>
          </a:xfrm>
          <a:prstGeom prst="rect">
            <a:avLst/>
          </a:prstGeom>
          <a:noFill/>
        </p:spPr>
        <p:txBody>
          <a:bodyPr wrap="square" rtlCol="0">
            <a:spAutoFit/>
          </a:bodyPr>
          <a:lstStyle/>
          <a:p>
            <a:r>
              <a:rPr lang="es-AR" dirty="0" smtClean="0"/>
              <a:t>N° atómico</a:t>
            </a:r>
            <a:endParaRPr lang="es-AR" dirty="0"/>
          </a:p>
        </p:txBody>
      </p:sp>
      <p:sp>
        <p:nvSpPr>
          <p:cNvPr id="4" name="3 CuadroTexto"/>
          <p:cNvSpPr txBox="1"/>
          <p:nvPr/>
        </p:nvSpPr>
        <p:spPr>
          <a:xfrm>
            <a:off x="714348" y="5214950"/>
            <a:ext cx="1571636" cy="1200329"/>
          </a:xfrm>
          <a:prstGeom prst="rect">
            <a:avLst/>
          </a:prstGeom>
          <a:noFill/>
        </p:spPr>
        <p:txBody>
          <a:bodyPr wrap="square" rtlCol="0">
            <a:spAutoFit/>
          </a:bodyPr>
          <a:lstStyle/>
          <a:p>
            <a:r>
              <a:rPr lang="es-AR" dirty="0" smtClean="0"/>
              <a:t>Configuración electrónica</a:t>
            </a:r>
          </a:p>
          <a:p>
            <a:pPr algn="r"/>
            <a:r>
              <a:rPr lang="es-AR" dirty="0" smtClean="0"/>
              <a:t>Estado de oxidación</a:t>
            </a:r>
            <a:endParaRPr lang="es-AR" dirty="0"/>
          </a:p>
        </p:txBody>
      </p:sp>
      <p:sp>
        <p:nvSpPr>
          <p:cNvPr id="5" name="4 CuadroTexto"/>
          <p:cNvSpPr txBox="1"/>
          <p:nvPr/>
        </p:nvSpPr>
        <p:spPr>
          <a:xfrm>
            <a:off x="6215074" y="857232"/>
            <a:ext cx="1643074" cy="369332"/>
          </a:xfrm>
          <a:prstGeom prst="rect">
            <a:avLst/>
          </a:prstGeom>
          <a:noFill/>
        </p:spPr>
        <p:txBody>
          <a:bodyPr wrap="square" rtlCol="0">
            <a:spAutoFit/>
          </a:bodyPr>
          <a:lstStyle/>
          <a:p>
            <a:r>
              <a:rPr lang="es-AR" dirty="0" smtClean="0"/>
              <a:t>Masa atómica</a:t>
            </a:r>
            <a:endParaRPr lang="es-AR" dirty="0"/>
          </a:p>
        </p:txBody>
      </p:sp>
      <p:sp>
        <p:nvSpPr>
          <p:cNvPr id="6" name="5 CuadroTexto"/>
          <p:cNvSpPr txBox="1"/>
          <p:nvPr/>
        </p:nvSpPr>
        <p:spPr>
          <a:xfrm>
            <a:off x="214282" y="4000504"/>
            <a:ext cx="1928826" cy="369332"/>
          </a:xfrm>
          <a:prstGeom prst="rect">
            <a:avLst/>
          </a:prstGeom>
          <a:noFill/>
        </p:spPr>
        <p:txBody>
          <a:bodyPr wrap="square" rtlCol="0">
            <a:spAutoFit/>
          </a:bodyPr>
          <a:lstStyle/>
          <a:p>
            <a:r>
              <a:rPr lang="es-AR" dirty="0" smtClean="0"/>
              <a:t>Punto de fusión °C</a:t>
            </a:r>
            <a:endParaRPr lang="es-AR" dirty="0"/>
          </a:p>
        </p:txBody>
      </p:sp>
      <p:sp>
        <p:nvSpPr>
          <p:cNvPr id="7" name="6 CuadroTexto"/>
          <p:cNvSpPr txBox="1"/>
          <p:nvPr/>
        </p:nvSpPr>
        <p:spPr>
          <a:xfrm>
            <a:off x="6215074" y="3929066"/>
            <a:ext cx="2357454" cy="369332"/>
          </a:xfrm>
          <a:prstGeom prst="rect">
            <a:avLst/>
          </a:prstGeom>
          <a:noFill/>
        </p:spPr>
        <p:txBody>
          <a:bodyPr wrap="square" rtlCol="0">
            <a:spAutoFit/>
          </a:bodyPr>
          <a:lstStyle/>
          <a:p>
            <a:r>
              <a:rPr lang="es-AR" dirty="0" smtClean="0"/>
              <a:t>Punto de ebullición °C</a:t>
            </a:r>
            <a:endParaRPr lang="es-AR" dirty="0"/>
          </a:p>
        </p:txBody>
      </p:sp>
      <p:sp>
        <p:nvSpPr>
          <p:cNvPr id="8" name="7 CuadroTexto"/>
          <p:cNvSpPr txBox="1"/>
          <p:nvPr/>
        </p:nvSpPr>
        <p:spPr>
          <a:xfrm>
            <a:off x="6143636" y="4500570"/>
            <a:ext cx="2214578" cy="369332"/>
          </a:xfrm>
          <a:prstGeom prst="rect">
            <a:avLst/>
          </a:prstGeom>
          <a:noFill/>
        </p:spPr>
        <p:txBody>
          <a:bodyPr wrap="square" rtlCol="0">
            <a:spAutoFit/>
          </a:bodyPr>
          <a:lstStyle/>
          <a:p>
            <a:r>
              <a:rPr lang="es-AR" dirty="0" smtClean="0"/>
              <a:t>Estructura cristalina</a:t>
            </a:r>
            <a:endParaRPr lang="es-AR" dirty="0"/>
          </a:p>
        </p:txBody>
      </p:sp>
      <p:sp>
        <p:nvSpPr>
          <p:cNvPr id="9" name="8 CuadroTexto"/>
          <p:cNvSpPr txBox="1"/>
          <p:nvPr/>
        </p:nvSpPr>
        <p:spPr>
          <a:xfrm>
            <a:off x="428596" y="3286124"/>
            <a:ext cx="1785950" cy="369332"/>
          </a:xfrm>
          <a:prstGeom prst="rect">
            <a:avLst/>
          </a:prstGeom>
          <a:noFill/>
        </p:spPr>
        <p:txBody>
          <a:bodyPr wrap="square" rtlCol="0">
            <a:spAutoFit/>
          </a:bodyPr>
          <a:lstStyle/>
          <a:p>
            <a:r>
              <a:rPr lang="es-AR" dirty="0" smtClean="0"/>
              <a:t>Densidad gr/cm</a:t>
            </a:r>
            <a:r>
              <a:rPr lang="es-AR" baseline="30000" dirty="0" smtClean="0"/>
              <a:t>3</a:t>
            </a:r>
            <a:endParaRPr lang="es-AR" dirty="0"/>
          </a:p>
        </p:txBody>
      </p:sp>
      <p:sp>
        <p:nvSpPr>
          <p:cNvPr id="10" name="9 CuadroTexto"/>
          <p:cNvSpPr txBox="1"/>
          <p:nvPr/>
        </p:nvSpPr>
        <p:spPr>
          <a:xfrm>
            <a:off x="6143636" y="2214554"/>
            <a:ext cx="2428892" cy="369332"/>
          </a:xfrm>
          <a:prstGeom prst="rect">
            <a:avLst/>
          </a:prstGeom>
          <a:noFill/>
        </p:spPr>
        <p:txBody>
          <a:bodyPr wrap="square" rtlCol="0">
            <a:spAutoFit/>
          </a:bodyPr>
          <a:lstStyle/>
          <a:p>
            <a:r>
              <a:rPr lang="es-AR" smtClean="0"/>
              <a:t>electronegatividad</a:t>
            </a:r>
            <a:endParaRPr lang="es-AR"/>
          </a:p>
        </p:txBody>
      </p:sp>
      <p:sp>
        <p:nvSpPr>
          <p:cNvPr id="11" name="10 CuadroTexto"/>
          <p:cNvSpPr txBox="1"/>
          <p:nvPr/>
        </p:nvSpPr>
        <p:spPr>
          <a:xfrm>
            <a:off x="6143636" y="3429000"/>
            <a:ext cx="2786082" cy="369332"/>
          </a:xfrm>
          <a:prstGeom prst="rect">
            <a:avLst/>
          </a:prstGeom>
          <a:noFill/>
        </p:spPr>
        <p:txBody>
          <a:bodyPr wrap="square" rtlCol="0">
            <a:spAutoFit/>
          </a:bodyPr>
          <a:lstStyle/>
          <a:p>
            <a:r>
              <a:rPr lang="es-AR" dirty="0" smtClean="0"/>
              <a:t>Potencial de ionización eV</a:t>
            </a:r>
            <a:endParaRPr lang="es-A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1104900" y="900113"/>
            <a:ext cx="6934200" cy="505777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785786" y="790575"/>
            <a:ext cx="7786742" cy="52768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1428728" y="357166"/>
            <a:ext cx="6565237" cy="6048376"/>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1214414" y="0"/>
            <a:ext cx="6486525" cy="3162300"/>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srcRect/>
          <a:stretch>
            <a:fillRect/>
          </a:stretch>
        </p:blipFill>
        <p:spPr bwMode="auto">
          <a:xfrm>
            <a:off x="1071538" y="3000375"/>
            <a:ext cx="6924675" cy="385762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1576388" y="952500"/>
            <a:ext cx="5991225" cy="49530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Resultado de imagen para aleaciones de aluminio para fundición"/>
          <p:cNvPicPr>
            <a:picLocks noChangeAspect="1" noChangeArrowheads="1"/>
          </p:cNvPicPr>
          <p:nvPr/>
        </p:nvPicPr>
        <p:blipFill>
          <a:blip r:embed="rId2"/>
          <a:srcRect/>
          <a:stretch>
            <a:fillRect/>
          </a:stretch>
        </p:blipFill>
        <p:spPr bwMode="auto">
          <a:xfrm>
            <a:off x="214282" y="285728"/>
            <a:ext cx="6934200" cy="5200651"/>
          </a:xfrm>
          <a:prstGeom prst="rect">
            <a:avLst/>
          </a:prstGeom>
          <a:noFill/>
        </p:spPr>
      </p:pic>
      <p:pic>
        <p:nvPicPr>
          <p:cNvPr id="26630" name="Picture 6" descr="Imagen relacionada"/>
          <p:cNvPicPr>
            <a:picLocks noChangeAspect="1" noChangeArrowheads="1"/>
          </p:cNvPicPr>
          <p:nvPr/>
        </p:nvPicPr>
        <p:blipFill>
          <a:blip r:embed="rId3"/>
          <a:srcRect/>
          <a:stretch>
            <a:fillRect/>
          </a:stretch>
        </p:blipFill>
        <p:spPr bwMode="auto">
          <a:xfrm>
            <a:off x="6858016" y="2357430"/>
            <a:ext cx="2111462" cy="1966158"/>
          </a:xfrm>
          <a:prstGeom prst="rect">
            <a:avLst/>
          </a:prstGeom>
          <a:noFill/>
        </p:spPr>
      </p:pic>
      <p:pic>
        <p:nvPicPr>
          <p:cNvPr id="26632" name="Picture 8" descr="Imagen relacionada"/>
          <p:cNvPicPr>
            <a:picLocks noChangeAspect="1" noChangeArrowheads="1"/>
          </p:cNvPicPr>
          <p:nvPr/>
        </p:nvPicPr>
        <p:blipFill>
          <a:blip r:embed="rId4"/>
          <a:srcRect/>
          <a:stretch>
            <a:fillRect/>
          </a:stretch>
        </p:blipFill>
        <p:spPr bwMode="auto">
          <a:xfrm>
            <a:off x="6786578" y="214290"/>
            <a:ext cx="2143108" cy="214310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Porosidad por hidrógeno en fundiciones de aluminio</a:t>
            </a:r>
            <a:endParaRPr lang="es-AR" dirty="0"/>
          </a:p>
        </p:txBody>
      </p:sp>
      <p:sp>
        <p:nvSpPr>
          <p:cNvPr id="3" name="2 CuadroTexto"/>
          <p:cNvSpPr txBox="1"/>
          <p:nvPr/>
        </p:nvSpPr>
        <p:spPr>
          <a:xfrm>
            <a:off x="571472" y="1571612"/>
            <a:ext cx="7784114" cy="4801314"/>
          </a:xfrm>
          <a:prstGeom prst="rect">
            <a:avLst/>
          </a:prstGeom>
          <a:noFill/>
        </p:spPr>
        <p:txBody>
          <a:bodyPr wrap="square" rtlCol="0">
            <a:spAutoFit/>
          </a:bodyPr>
          <a:lstStyle/>
          <a:p>
            <a:r>
              <a:rPr lang="es-AR" dirty="0" smtClean="0"/>
              <a:t>Al fundir piezas en aluminio suele aparecer porosidad que no solo deterioran su acabado, sino que también reducen sus propiedades mecánicas.  </a:t>
            </a:r>
            <a:r>
              <a:rPr lang="es-AR" dirty="0" smtClean="0"/>
              <a:t>Se sabe que estos pequeños poros son causados por el gas hidrógeno, que se disuelve en el aluminio líquido tanto más, cuanto más alta es la temperatura de la colada. Durante el enfriamiento de la pieza, el hidrógeno disuelto se desprende del aluminio en forma de pequeñas burbujas que dan lugar a </a:t>
            </a:r>
            <a:r>
              <a:rPr lang="es-AR" dirty="0" smtClean="0"/>
              <a:t>porosidad. </a:t>
            </a:r>
            <a:r>
              <a:rPr lang="es-AR" dirty="0" smtClean="0"/>
              <a:t>Una primera forma de paliar el problema, consiste en no elevar excesivamente la temperatura de la colada y en evitar agitar la colada en el crisol. Mientras el aluminio está fundiéndose, se forma en la superficie de la colada </a:t>
            </a:r>
            <a:r>
              <a:rPr lang="es-AR" dirty="0" smtClean="0"/>
              <a:t>una </a:t>
            </a:r>
            <a:r>
              <a:rPr lang="es-AR" dirty="0" smtClean="0"/>
              <a:t>capa de </a:t>
            </a:r>
            <a:r>
              <a:rPr lang="es-AR" dirty="0" smtClean="0"/>
              <a:t>oxido </a:t>
            </a:r>
            <a:r>
              <a:rPr lang="es-AR" dirty="0" smtClean="0"/>
              <a:t>que la protege  del contacto con el aire y del hidrógeno que este pueda contener. Si por agitación la rompemos estaremos favoreciendo la aireación del líquido y la disolución en él de más </a:t>
            </a:r>
            <a:r>
              <a:rPr lang="es-AR" dirty="0" smtClean="0"/>
              <a:t>hidrógeno. </a:t>
            </a:r>
            <a:r>
              <a:rPr lang="es-AR" dirty="0" smtClean="0"/>
              <a:t>Disminuir la temperatura de la colada tiene una contrapartida: que en contacto con el molde, la colada solidifique antes de penetrar en todos sus </a:t>
            </a:r>
            <a:r>
              <a:rPr lang="es-AR" dirty="0" smtClean="0"/>
              <a:t>rincones. Al </a:t>
            </a:r>
            <a:r>
              <a:rPr lang="es-AR" dirty="0" smtClean="0"/>
              <a:t>retirar la escoria de la colada estaremos rompiendo su capa superficial y con ello permitiendo que llegue más aire e hidrógeno a la </a:t>
            </a:r>
            <a:r>
              <a:rPr lang="es-AR" dirty="0" smtClean="0"/>
              <a:t>misma. Una medida que suele resultar es el agregado de sal y en algunos casos se gasifica con Ar o mezclas Ar-CO</a:t>
            </a:r>
            <a:r>
              <a:rPr lang="es-AR" baseline="-25000" dirty="0" smtClean="0"/>
              <a:t>2</a:t>
            </a:r>
            <a:r>
              <a:rPr lang="es-AR" dirty="0" smtClean="0"/>
              <a:t>.</a:t>
            </a:r>
            <a:endParaRPr lang="es-A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upload.wikimedia.org/wikipedia/commons/thumb/9/96/Aluminium_-_world_production_trend.svg/750px-Aluminium_-_world_production_trend.svg.png"/>
          <p:cNvPicPr>
            <a:picLocks noChangeAspect="1" noChangeArrowheads="1"/>
          </p:cNvPicPr>
          <p:nvPr/>
        </p:nvPicPr>
        <p:blipFill>
          <a:blip r:embed="rId2"/>
          <a:srcRect/>
          <a:stretch>
            <a:fillRect/>
          </a:stretch>
        </p:blipFill>
        <p:spPr bwMode="auto">
          <a:xfrm>
            <a:off x="928662" y="1214422"/>
            <a:ext cx="7143750" cy="5238750"/>
          </a:xfrm>
          <a:prstGeom prst="rect">
            <a:avLst/>
          </a:prstGeom>
          <a:noFill/>
        </p:spPr>
      </p:pic>
      <p:sp>
        <p:nvSpPr>
          <p:cNvPr id="3" name="2 Título"/>
          <p:cNvSpPr>
            <a:spLocks noGrp="1"/>
          </p:cNvSpPr>
          <p:nvPr>
            <p:ph type="title"/>
          </p:nvPr>
        </p:nvSpPr>
        <p:spPr>
          <a:xfrm>
            <a:off x="500034" y="0"/>
            <a:ext cx="8229600" cy="1143000"/>
          </a:xfrm>
        </p:spPr>
        <p:txBody>
          <a:bodyPr/>
          <a:lstStyle/>
          <a:p>
            <a:r>
              <a:rPr lang="es-AR" dirty="0" smtClean="0"/>
              <a:t>Producción anual de aluminio</a:t>
            </a:r>
            <a:endParaRPr lang="es-A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luminio estructura.png"/>
          <p:cNvPicPr>
            <a:picLocks noChangeAspect="1" noChangeArrowheads="1"/>
          </p:cNvPicPr>
          <p:nvPr/>
        </p:nvPicPr>
        <p:blipFill>
          <a:blip r:embed="rId2"/>
          <a:srcRect/>
          <a:stretch>
            <a:fillRect/>
          </a:stretch>
        </p:blipFill>
        <p:spPr bwMode="auto">
          <a:xfrm>
            <a:off x="4476750" y="928670"/>
            <a:ext cx="4667250" cy="3971925"/>
          </a:xfrm>
          <a:prstGeom prst="rect">
            <a:avLst/>
          </a:prstGeom>
          <a:noFill/>
        </p:spPr>
      </p:pic>
      <p:graphicFrame>
        <p:nvGraphicFramePr>
          <p:cNvPr id="3" name="2 Tabla"/>
          <p:cNvGraphicFramePr>
            <a:graphicFrameLocks noGrp="1"/>
          </p:cNvGraphicFramePr>
          <p:nvPr/>
        </p:nvGraphicFramePr>
        <p:xfrm>
          <a:off x="285720" y="1142984"/>
          <a:ext cx="4071966" cy="4131334"/>
        </p:xfrm>
        <a:graphic>
          <a:graphicData uri="http://schemas.openxmlformats.org/drawingml/2006/table">
            <a:tbl>
              <a:tblPr/>
              <a:tblGrid>
                <a:gridCol w="4027743"/>
                <a:gridCol w="44223"/>
              </a:tblGrid>
              <a:tr h="3582694">
                <a:tc>
                  <a:txBody>
                    <a:bodyPr/>
                    <a:lstStyle/>
                    <a:p>
                      <a:pPr algn="l" fontAlgn="t"/>
                      <a:r>
                        <a:rPr lang="es-AR" sz="1800" dirty="0">
                          <a:solidFill>
                            <a:srgbClr val="808080"/>
                          </a:solidFill>
                          <a:latin typeface="Calibri" pitchFamily="34" charset="0"/>
                        </a:rPr>
                        <a:t>Este metal posee una combinación de propiedades que lo hacen muy útil en </a:t>
                      </a:r>
                      <a:r>
                        <a:rPr lang="es-AR" sz="1800" dirty="0" smtClean="0">
                          <a:solidFill>
                            <a:srgbClr val="808080"/>
                          </a:solidFill>
                          <a:latin typeface="Calibri" pitchFamily="34" charset="0"/>
                        </a:rPr>
                        <a:t>ingeniería mecánica </a:t>
                      </a:r>
                      <a:r>
                        <a:rPr lang="es-AR" sz="1800" dirty="0">
                          <a:solidFill>
                            <a:srgbClr val="808080"/>
                          </a:solidFill>
                          <a:latin typeface="Calibri" pitchFamily="34" charset="0"/>
                        </a:rPr>
                        <a:t>, tales como su baja densidad (2.700 kg/m</a:t>
                      </a:r>
                      <a:r>
                        <a:rPr lang="es-AR" sz="1800" baseline="30000" dirty="0">
                          <a:solidFill>
                            <a:srgbClr val="808080"/>
                          </a:solidFill>
                          <a:latin typeface="Calibri" pitchFamily="34" charset="0"/>
                        </a:rPr>
                        <a:t>3</a:t>
                      </a:r>
                      <a:r>
                        <a:rPr lang="es-AR" sz="1800" dirty="0">
                          <a:solidFill>
                            <a:srgbClr val="808080"/>
                          </a:solidFill>
                          <a:latin typeface="Calibri" pitchFamily="34" charset="0"/>
                        </a:rPr>
                        <a:t>) y su alta resistencia a la </a:t>
                      </a:r>
                      <a:r>
                        <a:rPr lang="es-AR" sz="1800" dirty="0" smtClean="0">
                          <a:solidFill>
                            <a:srgbClr val="808080"/>
                          </a:solidFill>
                          <a:latin typeface="Calibri" pitchFamily="34" charset="0"/>
                        </a:rPr>
                        <a:t>corrosión. </a:t>
                      </a:r>
                      <a:r>
                        <a:rPr lang="es-AR" sz="1800" dirty="0">
                          <a:solidFill>
                            <a:srgbClr val="808080"/>
                          </a:solidFill>
                          <a:latin typeface="Calibri" pitchFamily="34" charset="0"/>
                        </a:rPr>
                        <a:t>Mediante </a:t>
                      </a:r>
                      <a:r>
                        <a:rPr lang="es-AR" sz="1800" dirty="0" smtClean="0">
                          <a:solidFill>
                            <a:srgbClr val="808080"/>
                          </a:solidFill>
                          <a:latin typeface="Calibri" pitchFamily="34" charset="0"/>
                        </a:rPr>
                        <a:t>aleaciones </a:t>
                      </a:r>
                      <a:r>
                        <a:rPr lang="es-AR" sz="1800" dirty="0">
                          <a:solidFill>
                            <a:srgbClr val="808080"/>
                          </a:solidFill>
                          <a:latin typeface="Calibri" pitchFamily="34" charset="0"/>
                        </a:rPr>
                        <a:t>adecuadas se puede aumentar sensiblemente su resistencia </a:t>
                      </a:r>
                      <a:r>
                        <a:rPr lang="es-AR" sz="1800" dirty="0" smtClean="0">
                          <a:solidFill>
                            <a:srgbClr val="808080"/>
                          </a:solidFill>
                          <a:latin typeface="Calibri" pitchFamily="34" charset="0"/>
                        </a:rPr>
                        <a:t>mecánica </a:t>
                      </a:r>
                      <a:r>
                        <a:rPr lang="es-AR" sz="1800" dirty="0">
                          <a:solidFill>
                            <a:srgbClr val="808080"/>
                          </a:solidFill>
                          <a:latin typeface="Calibri" pitchFamily="34" charset="0"/>
                        </a:rPr>
                        <a:t>(hasta los 690 </a:t>
                      </a:r>
                      <a:r>
                        <a:rPr lang="es-AR" sz="1800" dirty="0" err="1">
                          <a:solidFill>
                            <a:srgbClr val="808080"/>
                          </a:solidFill>
                          <a:latin typeface="Calibri" pitchFamily="34" charset="0"/>
                        </a:rPr>
                        <a:t>MPa</a:t>
                      </a:r>
                      <a:r>
                        <a:rPr lang="es-AR" sz="1800" dirty="0">
                          <a:solidFill>
                            <a:srgbClr val="808080"/>
                          </a:solidFill>
                          <a:latin typeface="Calibri" pitchFamily="34" charset="0"/>
                        </a:rPr>
                        <a:t>). Es buen conductor de la </a:t>
                      </a:r>
                      <a:r>
                        <a:rPr lang="es-AR" sz="1800" dirty="0" smtClean="0">
                          <a:solidFill>
                            <a:srgbClr val="808080"/>
                          </a:solidFill>
                          <a:latin typeface="Calibri" pitchFamily="34" charset="0"/>
                        </a:rPr>
                        <a:t>electricidad y </a:t>
                      </a:r>
                      <a:r>
                        <a:rPr lang="es-AR" sz="1800" dirty="0">
                          <a:solidFill>
                            <a:srgbClr val="808080"/>
                          </a:solidFill>
                          <a:latin typeface="Calibri" pitchFamily="34" charset="0"/>
                        </a:rPr>
                        <a:t>del calor, se mecaniza con facilidad y es relativamente barato. Por todo ello es desde mediados del siglo XX, el metal que más se utiliza después del acero</a:t>
                      </a:r>
                      <a:r>
                        <a:rPr lang="es-AR" sz="1800" dirty="0" smtClean="0">
                          <a:solidFill>
                            <a:srgbClr val="808080"/>
                          </a:solidFill>
                          <a:latin typeface="Calibri" pitchFamily="34" charset="0"/>
                        </a:rPr>
                        <a:t>.</a:t>
                      </a:r>
                    </a:p>
                    <a:p>
                      <a:pPr algn="l" fontAlgn="t"/>
                      <a:r>
                        <a:rPr lang="es-AR" sz="1800" dirty="0" smtClean="0">
                          <a:solidFill>
                            <a:srgbClr val="808080"/>
                          </a:solidFill>
                          <a:latin typeface="Calibri" pitchFamily="34" charset="0"/>
                        </a:rPr>
                        <a:t>La estructura del aluminio es cúbica centrada en las caras (</a:t>
                      </a:r>
                      <a:r>
                        <a:rPr lang="es-AR" sz="1800" dirty="0" err="1" smtClean="0">
                          <a:solidFill>
                            <a:srgbClr val="808080"/>
                          </a:solidFill>
                          <a:latin typeface="Calibri" pitchFamily="34" charset="0"/>
                        </a:rPr>
                        <a:t>fcc</a:t>
                      </a:r>
                      <a:r>
                        <a:rPr lang="es-AR" sz="1800" dirty="0" smtClean="0">
                          <a:solidFill>
                            <a:srgbClr val="808080"/>
                          </a:solidFill>
                          <a:latin typeface="Calibri" pitchFamily="34" charset="0"/>
                        </a:rPr>
                        <a:t>).</a:t>
                      </a:r>
                      <a:endParaRPr lang="es-AR" sz="1800" dirty="0">
                        <a:latin typeface="Calibri" pitchFamily="34" charset="0"/>
                      </a:endParaRPr>
                    </a:p>
                  </a:txBody>
                  <a:tcPr marL="8267" marR="8267" marT="8267" marB="8267">
                    <a:lnL>
                      <a:noFill/>
                    </a:lnL>
                    <a:lnR>
                      <a:noFill/>
                    </a:lnR>
                    <a:lnT>
                      <a:noFill/>
                    </a:lnT>
                    <a:lnB>
                      <a:noFill/>
                    </a:lnB>
                    <a:solidFill>
                      <a:srgbClr val="FFFFFF"/>
                    </a:solidFill>
                  </a:tcPr>
                </a:tc>
                <a:tc>
                  <a:txBody>
                    <a:bodyPr/>
                    <a:lstStyle/>
                    <a:p>
                      <a:pPr fontAlgn="t"/>
                      <a:endParaRPr lang="es-AR" sz="1600" dirty="0"/>
                    </a:p>
                  </a:txBody>
                  <a:tcPr marL="8267" marR="8267" marT="8267" marB="8267">
                    <a:lnL>
                      <a:noFill/>
                    </a:lnL>
                    <a:lnR>
                      <a:noFill/>
                    </a:lnR>
                    <a:lnT>
                      <a:noFill/>
                    </a:lnT>
                    <a:lnB>
                      <a:noFill/>
                    </a:lnB>
                    <a:solidFill>
                      <a:srgbClr val="FFFFFF"/>
                    </a:solidFill>
                  </a:tcPr>
                </a:tc>
              </a:tr>
            </a:tbl>
          </a:graphicData>
        </a:graphic>
      </p:graphicFrame>
      <p:sp>
        <p:nvSpPr>
          <p:cNvPr id="1638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800" b="0" i="0" u="none" strike="noStrike" cap="none" normalizeH="0" baseline="0" smtClean="0">
                <a:ln>
                  <a:noFill/>
                </a:ln>
                <a:solidFill>
                  <a:schemeClr val="tx1"/>
                </a:solidFill>
                <a:effectLst/>
                <a:latin typeface="Arial" pitchFamily="34" charset="0"/>
                <a:cs typeface="Arial" pitchFamily="34" charset="0"/>
              </a:rPr>
              <a:t/>
            </a:r>
            <a:br>
              <a:rPr kumimoji="0" lang="es-AR" sz="1800" b="0" i="0" u="none" strike="noStrike" cap="none" normalizeH="0" baseline="0" smtClean="0">
                <a:ln>
                  <a:noFill/>
                </a:ln>
                <a:solidFill>
                  <a:schemeClr val="tx1"/>
                </a:solidFill>
                <a:effectLst/>
                <a:latin typeface="Arial" pitchFamily="34" charset="0"/>
                <a:cs typeface="Arial" pitchFamily="34" charset="0"/>
              </a:rPr>
            </a:br>
            <a:endParaRPr kumimoji="0" lang="es-A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4 Título"/>
          <p:cNvSpPr>
            <a:spLocks noGrp="1"/>
          </p:cNvSpPr>
          <p:nvPr>
            <p:ph type="title"/>
          </p:nvPr>
        </p:nvSpPr>
        <p:spPr>
          <a:xfrm>
            <a:off x="428596" y="0"/>
            <a:ext cx="8229600" cy="1143000"/>
          </a:xfrm>
        </p:spPr>
        <p:txBody>
          <a:bodyPr/>
          <a:lstStyle/>
          <a:p>
            <a:r>
              <a:rPr lang="es-AR" dirty="0" smtClean="0"/>
              <a:t>Aluminio: propiedades</a:t>
            </a:r>
            <a:endParaRPr lang="es-A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abla.png"/>
          <p:cNvPicPr>
            <a:picLocks noChangeAspect="1" noChangeArrowheads="1"/>
          </p:cNvPicPr>
          <p:nvPr/>
        </p:nvPicPr>
        <p:blipFill>
          <a:blip r:embed="rId2"/>
          <a:srcRect r="6907" b="62255"/>
          <a:stretch>
            <a:fillRect/>
          </a:stretch>
        </p:blipFill>
        <p:spPr bwMode="auto">
          <a:xfrm>
            <a:off x="0" y="1571612"/>
            <a:ext cx="8858280" cy="385765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abla.png"/>
          <p:cNvPicPr>
            <a:picLocks noChangeAspect="1" noChangeArrowheads="1"/>
          </p:cNvPicPr>
          <p:nvPr/>
        </p:nvPicPr>
        <p:blipFill>
          <a:blip r:embed="rId2"/>
          <a:srcRect t="37745" r="6156" b="4240"/>
          <a:stretch>
            <a:fillRect/>
          </a:stretch>
        </p:blipFill>
        <p:spPr bwMode="auto">
          <a:xfrm>
            <a:off x="0" y="500042"/>
            <a:ext cx="8929718" cy="592935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274638"/>
            <a:ext cx="8229600" cy="850900"/>
          </a:xfrm>
          <a:solidFill>
            <a:srgbClr val="D68C20"/>
          </a:solidFill>
          <a:ln>
            <a:solidFill>
              <a:srgbClr val="FFFF00"/>
            </a:solidFill>
          </a:ln>
        </p:spPr>
        <p:txBody>
          <a:bodyPr/>
          <a:lstStyle/>
          <a:p>
            <a:pPr eaLnBrk="1" hangingPunct="1"/>
            <a:r>
              <a:rPr lang="es-ES" sz="3200" dirty="0" smtClean="0">
                <a:solidFill>
                  <a:schemeClr val="bg1"/>
                </a:solidFill>
              </a:rPr>
              <a:t> Corrosión</a:t>
            </a:r>
          </a:p>
        </p:txBody>
      </p:sp>
      <p:sp>
        <p:nvSpPr>
          <p:cNvPr id="7172" name="Text Box 3"/>
          <p:cNvSpPr txBox="1">
            <a:spLocks noChangeArrowheads="1"/>
          </p:cNvSpPr>
          <p:nvPr/>
        </p:nvSpPr>
        <p:spPr bwMode="auto">
          <a:xfrm>
            <a:off x="395288" y="1412875"/>
            <a:ext cx="8748712" cy="1158875"/>
          </a:xfrm>
          <a:prstGeom prst="rect">
            <a:avLst/>
          </a:prstGeom>
          <a:noFill/>
          <a:ln w="9525">
            <a:noFill/>
            <a:miter lim="800000"/>
            <a:headEnd/>
            <a:tailEnd/>
          </a:ln>
        </p:spPr>
        <p:txBody>
          <a:bodyPr>
            <a:spAutoFit/>
          </a:bodyPr>
          <a:lstStyle/>
          <a:p>
            <a:pPr>
              <a:spcBef>
                <a:spcPct val="50000"/>
              </a:spcBef>
            </a:pPr>
            <a:r>
              <a:rPr lang="es-ES" sz="2000" b="1">
                <a:solidFill>
                  <a:srgbClr val="CC0000"/>
                </a:solidFill>
              </a:rPr>
              <a:t>Diagramas de POURBAIX</a:t>
            </a:r>
          </a:p>
          <a:p>
            <a:pPr>
              <a:spcBef>
                <a:spcPct val="50000"/>
              </a:spcBef>
            </a:pPr>
            <a:r>
              <a:rPr lang="es-ES" sz="2000"/>
              <a:t>Gráfica de las regiones de</a:t>
            </a:r>
            <a:r>
              <a:rPr lang="es-ES" sz="2000">
                <a:solidFill>
                  <a:srgbClr val="CC0000"/>
                </a:solidFill>
              </a:rPr>
              <a:t> </a:t>
            </a:r>
            <a:r>
              <a:rPr lang="es-ES" sz="2000">
                <a:solidFill>
                  <a:srgbClr val="0000FF"/>
                </a:solidFill>
              </a:rPr>
              <a:t>Corrosión, pasividad e inmunidad</a:t>
            </a:r>
            <a:r>
              <a:rPr lang="es-ES" sz="2000"/>
              <a:t> dependiendo del potencial del electrodo y del pH</a:t>
            </a:r>
            <a:endParaRPr lang="es-ES" sz="2000">
              <a:solidFill>
                <a:srgbClr val="CC0000"/>
              </a:solidFill>
            </a:endParaRPr>
          </a:p>
        </p:txBody>
      </p:sp>
      <p:graphicFrame>
        <p:nvGraphicFramePr>
          <p:cNvPr id="7170" name="Object 4"/>
          <p:cNvGraphicFramePr>
            <a:graphicFrameLocks noChangeAspect="1"/>
          </p:cNvGraphicFramePr>
          <p:nvPr/>
        </p:nvGraphicFramePr>
        <p:xfrm>
          <a:off x="4495800" y="2286000"/>
          <a:ext cx="4184650" cy="4572000"/>
        </p:xfrm>
        <a:graphic>
          <a:graphicData uri="http://schemas.openxmlformats.org/presentationml/2006/ole">
            <p:oleObj spid="_x0000_s1026" r:id="rId3" imgW="4620076" imgH="5048780" progId="">
              <p:embed/>
            </p:oleObj>
          </a:graphicData>
        </a:graphic>
      </p:graphicFrame>
      <p:sp>
        <p:nvSpPr>
          <p:cNvPr id="7173" name="Text Box 5"/>
          <p:cNvSpPr txBox="1">
            <a:spLocks noChangeArrowheads="1"/>
          </p:cNvSpPr>
          <p:nvPr/>
        </p:nvSpPr>
        <p:spPr bwMode="auto">
          <a:xfrm>
            <a:off x="1143000" y="3429000"/>
            <a:ext cx="2590800" cy="779463"/>
          </a:xfrm>
          <a:prstGeom prst="rect">
            <a:avLst/>
          </a:prstGeom>
          <a:noFill/>
          <a:ln w="9525">
            <a:noFill/>
            <a:miter lim="800000"/>
            <a:headEnd/>
            <a:tailEnd/>
          </a:ln>
        </p:spPr>
        <p:txBody>
          <a:bodyPr>
            <a:spAutoFit/>
          </a:bodyPr>
          <a:lstStyle/>
          <a:p>
            <a:pPr>
              <a:spcBef>
                <a:spcPct val="50000"/>
              </a:spcBef>
            </a:pPr>
            <a:r>
              <a:rPr lang="es-ES"/>
              <a:t>Aluminio</a:t>
            </a:r>
          </a:p>
          <a:p>
            <a:pPr>
              <a:spcBef>
                <a:spcPct val="50000"/>
              </a:spcBef>
            </a:pPr>
            <a:r>
              <a:rPr lang="es-ES"/>
              <a:t>(simplificado)</a:t>
            </a:r>
          </a:p>
        </p:txBody>
      </p:sp>
      <p:pic>
        <p:nvPicPr>
          <p:cNvPr id="1027" name="Picture 3"/>
          <p:cNvPicPr>
            <a:picLocks noChangeAspect="1" noChangeArrowheads="1"/>
          </p:cNvPicPr>
          <p:nvPr/>
        </p:nvPicPr>
        <p:blipFill>
          <a:blip r:embed="rId4"/>
          <a:srcRect/>
          <a:stretch>
            <a:fillRect/>
          </a:stretch>
        </p:blipFill>
        <p:spPr bwMode="auto">
          <a:xfrm>
            <a:off x="296394" y="942974"/>
            <a:ext cx="8419009" cy="57673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ourbaix diagrams for gold, zinc and aluminium"/>
          <p:cNvPicPr>
            <a:picLocks noChangeAspect="1" noChangeArrowheads="1"/>
          </p:cNvPicPr>
          <p:nvPr/>
        </p:nvPicPr>
        <p:blipFill>
          <a:blip r:embed="rId2"/>
          <a:srcRect/>
          <a:stretch>
            <a:fillRect/>
          </a:stretch>
        </p:blipFill>
        <p:spPr bwMode="auto">
          <a:xfrm>
            <a:off x="928662" y="1142984"/>
            <a:ext cx="7324725" cy="2857500"/>
          </a:xfrm>
          <a:prstGeom prst="rect">
            <a:avLst/>
          </a:prstGeom>
          <a:noFill/>
          <a:ln w="9525">
            <a:noFill/>
            <a:miter lim="800000"/>
            <a:headEnd/>
            <a:tailEnd/>
          </a:ln>
        </p:spPr>
      </p:pic>
      <p:sp>
        <p:nvSpPr>
          <p:cNvPr id="19459" name="2 CuadroTexto"/>
          <p:cNvSpPr txBox="1">
            <a:spLocks noChangeArrowheads="1"/>
          </p:cNvSpPr>
          <p:nvPr/>
        </p:nvSpPr>
        <p:spPr bwMode="auto">
          <a:xfrm>
            <a:off x="1285852" y="142852"/>
            <a:ext cx="6215062" cy="461963"/>
          </a:xfrm>
          <a:prstGeom prst="rect">
            <a:avLst/>
          </a:prstGeom>
          <a:noFill/>
          <a:ln w="9525">
            <a:noFill/>
            <a:miter lim="800000"/>
            <a:headEnd/>
            <a:tailEnd/>
          </a:ln>
        </p:spPr>
        <p:txBody>
          <a:bodyPr>
            <a:spAutoFit/>
          </a:bodyPr>
          <a:lstStyle/>
          <a:p>
            <a:pPr algn="ctr"/>
            <a:r>
              <a:rPr lang="es-AR" sz="2400" dirty="0" smtClean="0">
                <a:latin typeface="Arial Rounded MT Bold" pitchFamily="34" charset="0"/>
              </a:rPr>
              <a:t>Diagramas </a:t>
            </a:r>
            <a:r>
              <a:rPr lang="es-AR" sz="2400" dirty="0">
                <a:latin typeface="Arial Rounded MT Bold" pitchFamily="34" charset="0"/>
              </a:rPr>
              <a:t>de </a:t>
            </a:r>
            <a:r>
              <a:rPr lang="es-AR" sz="2400" dirty="0" err="1">
                <a:latin typeface="Arial Rounded MT Bold" pitchFamily="34" charset="0"/>
              </a:rPr>
              <a:t>Pourbaix</a:t>
            </a:r>
            <a:endParaRPr lang="es-AR" sz="2400" dirty="0">
              <a:latin typeface="Arial Rounded MT Bold" pitchFamily="34" charset="0"/>
            </a:endParaRPr>
          </a:p>
        </p:txBody>
      </p:sp>
      <p:pic>
        <p:nvPicPr>
          <p:cNvPr id="24578" name="Picture 2"/>
          <p:cNvPicPr>
            <a:picLocks noChangeAspect="1" noChangeArrowheads="1"/>
          </p:cNvPicPr>
          <p:nvPr/>
        </p:nvPicPr>
        <p:blipFill>
          <a:blip r:embed="rId3"/>
          <a:srcRect/>
          <a:stretch>
            <a:fillRect/>
          </a:stretch>
        </p:blipFill>
        <p:spPr bwMode="auto">
          <a:xfrm>
            <a:off x="1357290" y="4429132"/>
            <a:ext cx="6762750" cy="2276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1285852" y="500042"/>
            <a:ext cx="6867525" cy="1714500"/>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2428860" y="2571744"/>
            <a:ext cx="4133850" cy="4095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568</Words>
  <PresentationFormat>Presentación en pantalla (4:3)</PresentationFormat>
  <Paragraphs>36</Paragraphs>
  <Slides>26</Slides>
  <Notes>0</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26</vt:i4>
      </vt:variant>
    </vt:vector>
  </HeadingPairs>
  <TitlesOfParts>
    <vt:vector size="27" baseType="lpstr">
      <vt:lpstr>Tema de Office</vt:lpstr>
      <vt:lpstr>Fundición de Aluminio</vt:lpstr>
      <vt:lpstr>Diapositiva 2</vt:lpstr>
      <vt:lpstr>Producción anual de aluminio</vt:lpstr>
      <vt:lpstr>Aluminio: propiedades</vt:lpstr>
      <vt:lpstr>Diapositiva 5</vt:lpstr>
      <vt:lpstr>Diapositiva 6</vt:lpstr>
      <vt:lpstr> Corrosión</vt:lpstr>
      <vt:lpstr>Diapositiva 8</vt:lpstr>
      <vt:lpstr>Diapositiva 9</vt:lpstr>
      <vt:lpstr>Diapositiva 10</vt:lpstr>
      <vt:lpstr>Diapositiva 11</vt:lpstr>
      <vt:lpstr>Diapositiva 12</vt:lpstr>
      <vt:lpstr>Diapositiva 13</vt:lpstr>
      <vt:lpstr>Diapositiva 14</vt:lpstr>
      <vt:lpstr>Diapositiva 15</vt:lpstr>
      <vt:lpstr>Diapositiva 16</vt:lpstr>
      <vt:lpstr>Procesos de fundición de aluminio</vt:lpstr>
      <vt:lpstr>Procesos de fundición de aluminio</vt:lpstr>
      <vt:lpstr>Procesos de fundición de aluminio</vt:lpstr>
      <vt:lpstr>Diapositiva 20</vt:lpstr>
      <vt:lpstr>Diapositiva 21</vt:lpstr>
      <vt:lpstr>Diapositiva 22</vt:lpstr>
      <vt:lpstr>Diapositiva 23</vt:lpstr>
      <vt:lpstr>Diapositiva 24</vt:lpstr>
      <vt:lpstr>Diapositiva 25</vt:lpstr>
      <vt:lpstr>Porosidad por hidrógeno en fundiciones de aluminio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Corrosión</dc:title>
  <dc:creator>Guille</dc:creator>
  <cp:lastModifiedBy>Guille</cp:lastModifiedBy>
  <cp:revision>36</cp:revision>
  <dcterms:created xsi:type="dcterms:W3CDTF">2017-08-15T16:14:22Z</dcterms:created>
  <dcterms:modified xsi:type="dcterms:W3CDTF">2019-10-04T17:52:03Z</dcterms:modified>
</cp:coreProperties>
</file>