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69" r:id="rId4"/>
    <p:sldId id="258" r:id="rId5"/>
    <p:sldId id="270" r:id="rId6"/>
    <p:sldId id="267" r:id="rId7"/>
    <p:sldId id="266" r:id="rId8"/>
    <p:sldId id="278" r:id="rId9"/>
    <p:sldId id="279" r:id="rId10"/>
    <p:sldId id="271" r:id="rId11"/>
    <p:sldId id="272" r:id="rId12"/>
    <p:sldId id="273" r:id="rId13"/>
    <p:sldId id="280" r:id="rId14"/>
    <p:sldId id="274" r:id="rId15"/>
    <p:sldId id="275" r:id="rId16"/>
    <p:sldId id="281" r:id="rId17"/>
    <p:sldId id="276" r:id="rId18"/>
    <p:sldId id="283" r:id="rId19"/>
    <p:sldId id="277" r:id="rId20"/>
    <p:sldId id="282"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246" y="4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6ADBB-7768-4585-B721-F8C1399BE31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AR"/>
        </a:p>
      </dgm:t>
    </dgm:pt>
    <dgm:pt modelId="{A4DB38A0-1640-4962-9811-766B2DB443E5}">
      <dgm:prSet phldrT="[Texto]"/>
      <dgm:spPr/>
      <dgm:t>
        <a:bodyPr/>
        <a:lstStyle/>
        <a:p>
          <a:r>
            <a:rPr lang="es-AR" dirty="0" smtClean="0"/>
            <a:t>Hornos de combustible</a:t>
          </a:r>
          <a:endParaRPr lang="es-AR" dirty="0"/>
        </a:p>
      </dgm:t>
    </dgm:pt>
    <dgm:pt modelId="{D5BC6AAC-C4D8-4B2C-A21E-B3A9451E189B}" type="parTrans" cxnId="{AE404A29-E0DD-49D8-BC17-54EF82D0D687}">
      <dgm:prSet/>
      <dgm:spPr/>
      <dgm:t>
        <a:bodyPr/>
        <a:lstStyle/>
        <a:p>
          <a:endParaRPr lang="es-AR"/>
        </a:p>
      </dgm:t>
    </dgm:pt>
    <dgm:pt modelId="{D28CE19C-95FB-4BFD-B31D-54BB782BD071}" type="sibTrans" cxnId="{AE404A29-E0DD-49D8-BC17-54EF82D0D687}">
      <dgm:prSet/>
      <dgm:spPr/>
      <dgm:t>
        <a:bodyPr/>
        <a:lstStyle/>
        <a:p>
          <a:endParaRPr lang="es-AR"/>
        </a:p>
      </dgm:t>
    </dgm:pt>
    <dgm:pt modelId="{E2F1CDDB-7235-4455-8AAE-9E07A768F3F1}">
      <dgm:prSet phldrT="[Texto]"/>
      <dgm:spPr/>
      <dgm:t>
        <a:bodyPr/>
        <a:lstStyle/>
        <a:p>
          <a:r>
            <a:rPr lang="es-AR" dirty="0" smtClean="0"/>
            <a:t>Combustible en contacto con la carga</a:t>
          </a:r>
          <a:endParaRPr lang="es-AR" dirty="0"/>
        </a:p>
      </dgm:t>
    </dgm:pt>
    <dgm:pt modelId="{EA249119-496A-49EB-B2EA-C1E8D21B7D9C}" type="parTrans" cxnId="{CECD5EDB-B9DE-41A5-B4EB-581057AAB1CC}">
      <dgm:prSet/>
      <dgm:spPr/>
      <dgm:t>
        <a:bodyPr/>
        <a:lstStyle/>
        <a:p>
          <a:endParaRPr lang="es-AR"/>
        </a:p>
      </dgm:t>
    </dgm:pt>
    <dgm:pt modelId="{911115B0-2E7B-4DE2-B21F-FA3C20237721}" type="sibTrans" cxnId="{CECD5EDB-B9DE-41A5-B4EB-581057AAB1CC}">
      <dgm:prSet/>
      <dgm:spPr/>
      <dgm:t>
        <a:bodyPr/>
        <a:lstStyle/>
        <a:p>
          <a:endParaRPr lang="es-AR"/>
        </a:p>
      </dgm:t>
    </dgm:pt>
    <dgm:pt modelId="{5C549540-9B5B-4538-91A0-BF7C34BCB0BD}">
      <dgm:prSet phldrT="[Texto]"/>
      <dgm:spPr/>
      <dgm:t>
        <a:bodyPr/>
        <a:lstStyle/>
        <a:p>
          <a:r>
            <a:rPr lang="es-AR" dirty="0" smtClean="0"/>
            <a:t>Combustible sin contacto pero sí productos de combustión</a:t>
          </a:r>
          <a:endParaRPr lang="es-AR" dirty="0"/>
        </a:p>
      </dgm:t>
    </dgm:pt>
    <dgm:pt modelId="{1B54F88F-28E8-45D8-B2DC-392B6B1156EC}" type="parTrans" cxnId="{58EB2F28-A938-4970-BA8D-47F07F62D05C}">
      <dgm:prSet/>
      <dgm:spPr/>
      <dgm:t>
        <a:bodyPr/>
        <a:lstStyle/>
        <a:p>
          <a:endParaRPr lang="es-AR"/>
        </a:p>
      </dgm:t>
    </dgm:pt>
    <dgm:pt modelId="{105C719D-C528-40B2-AF04-A96889C4A86F}" type="sibTrans" cxnId="{58EB2F28-A938-4970-BA8D-47F07F62D05C}">
      <dgm:prSet/>
      <dgm:spPr/>
      <dgm:t>
        <a:bodyPr/>
        <a:lstStyle/>
        <a:p>
          <a:endParaRPr lang="es-AR"/>
        </a:p>
      </dgm:t>
    </dgm:pt>
    <dgm:pt modelId="{01CD4807-C45F-4091-8A1E-C093C7F0C78A}">
      <dgm:prSet phldrT="[Texto]"/>
      <dgm:spPr/>
      <dgm:t>
        <a:bodyPr/>
        <a:lstStyle/>
        <a:p>
          <a:r>
            <a:rPr lang="es-AR" dirty="0" smtClean="0"/>
            <a:t>Hornos eléctricos</a:t>
          </a:r>
          <a:endParaRPr lang="es-AR" dirty="0"/>
        </a:p>
      </dgm:t>
    </dgm:pt>
    <dgm:pt modelId="{47F94653-394B-46F3-B6FE-C66E644BEDBD}" type="parTrans" cxnId="{6B5D60BE-381D-4485-8708-0ADDC9C9784C}">
      <dgm:prSet/>
      <dgm:spPr/>
      <dgm:t>
        <a:bodyPr/>
        <a:lstStyle/>
        <a:p>
          <a:endParaRPr lang="es-AR"/>
        </a:p>
      </dgm:t>
    </dgm:pt>
    <dgm:pt modelId="{68019280-0276-44BF-AF99-9588BC583A7C}" type="sibTrans" cxnId="{6B5D60BE-381D-4485-8708-0ADDC9C9784C}">
      <dgm:prSet/>
      <dgm:spPr/>
      <dgm:t>
        <a:bodyPr/>
        <a:lstStyle/>
        <a:p>
          <a:endParaRPr lang="es-AR"/>
        </a:p>
      </dgm:t>
    </dgm:pt>
    <dgm:pt modelId="{DBC70B6F-0834-4ADC-9C1D-C7EF9F3586F4}">
      <dgm:prSet phldrT="[Texto]"/>
      <dgm:spPr/>
      <dgm:t>
        <a:bodyPr/>
        <a:lstStyle/>
        <a:p>
          <a:r>
            <a:rPr lang="es-AR" dirty="0" smtClean="0"/>
            <a:t>A base de arco eléctrico</a:t>
          </a:r>
          <a:endParaRPr lang="es-AR" dirty="0"/>
        </a:p>
      </dgm:t>
    </dgm:pt>
    <dgm:pt modelId="{C33E6E0F-30F1-4598-A86C-3CE4D0648507}" type="parTrans" cxnId="{62875EB1-635A-46F4-AB4F-AF17483CE783}">
      <dgm:prSet/>
      <dgm:spPr/>
      <dgm:t>
        <a:bodyPr/>
        <a:lstStyle/>
        <a:p>
          <a:endParaRPr lang="es-AR"/>
        </a:p>
      </dgm:t>
    </dgm:pt>
    <dgm:pt modelId="{D9FDF41F-A1E6-4267-BF79-237F1CA8561B}" type="sibTrans" cxnId="{62875EB1-635A-46F4-AB4F-AF17483CE783}">
      <dgm:prSet/>
      <dgm:spPr/>
      <dgm:t>
        <a:bodyPr/>
        <a:lstStyle/>
        <a:p>
          <a:endParaRPr lang="es-AR"/>
        </a:p>
      </dgm:t>
    </dgm:pt>
    <dgm:pt modelId="{8035A349-2224-4AB3-BB35-027F4B39ED11}">
      <dgm:prSet phldrT="[Texto]"/>
      <dgm:spPr/>
      <dgm:t>
        <a:bodyPr/>
        <a:lstStyle/>
        <a:p>
          <a:r>
            <a:rPr lang="es-AR" dirty="0" smtClean="0"/>
            <a:t>A base de resistencia</a:t>
          </a:r>
          <a:endParaRPr lang="es-AR" dirty="0"/>
        </a:p>
      </dgm:t>
    </dgm:pt>
    <dgm:pt modelId="{C6943DCF-8CC7-473E-9C9D-392D0781329B}" type="parTrans" cxnId="{994B46E6-A7DC-4C95-BE4B-9E271DBD8F35}">
      <dgm:prSet/>
      <dgm:spPr/>
      <dgm:t>
        <a:bodyPr/>
        <a:lstStyle/>
        <a:p>
          <a:endParaRPr lang="es-AR"/>
        </a:p>
      </dgm:t>
    </dgm:pt>
    <dgm:pt modelId="{C2B6349A-7B6B-4447-886D-200A9D22BB73}" type="sibTrans" cxnId="{994B46E6-A7DC-4C95-BE4B-9E271DBD8F35}">
      <dgm:prSet/>
      <dgm:spPr/>
      <dgm:t>
        <a:bodyPr/>
        <a:lstStyle/>
        <a:p>
          <a:endParaRPr lang="es-AR"/>
        </a:p>
      </dgm:t>
    </dgm:pt>
    <dgm:pt modelId="{FD1BB84F-89E8-4BB9-8C24-D04D49A605B8}">
      <dgm:prSet phldrT="[Texto]"/>
      <dgm:spPr/>
      <dgm:t>
        <a:bodyPr/>
        <a:lstStyle/>
        <a:p>
          <a:r>
            <a:rPr lang="es-AR" dirty="0" smtClean="0"/>
            <a:t>Sin contacto combustible ni productos combustión</a:t>
          </a:r>
          <a:endParaRPr lang="es-AR" dirty="0"/>
        </a:p>
      </dgm:t>
    </dgm:pt>
    <dgm:pt modelId="{9A8F2CCF-38C8-40FD-86CD-D4A0746D94F0}" type="parTrans" cxnId="{5E3E2B40-496F-4544-8D9A-9F84F2AD78B0}">
      <dgm:prSet/>
      <dgm:spPr/>
      <dgm:t>
        <a:bodyPr/>
        <a:lstStyle/>
        <a:p>
          <a:endParaRPr lang="es-AR"/>
        </a:p>
      </dgm:t>
    </dgm:pt>
    <dgm:pt modelId="{ACF452B5-9B99-4BB3-A01C-3BDBA6B09432}" type="sibTrans" cxnId="{5E3E2B40-496F-4544-8D9A-9F84F2AD78B0}">
      <dgm:prSet/>
      <dgm:spPr/>
      <dgm:t>
        <a:bodyPr/>
        <a:lstStyle/>
        <a:p>
          <a:endParaRPr lang="es-AR"/>
        </a:p>
      </dgm:t>
    </dgm:pt>
    <dgm:pt modelId="{335324DF-D6D1-4236-AA94-1126D94A60D4}">
      <dgm:prSet phldrT="[Texto]"/>
      <dgm:spPr/>
      <dgm:t>
        <a:bodyPr/>
        <a:lstStyle/>
        <a:p>
          <a:r>
            <a:rPr lang="es-AR" dirty="0" smtClean="0"/>
            <a:t>De inducción</a:t>
          </a:r>
          <a:endParaRPr lang="es-AR" dirty="0"/>
        </a:p>
      </dgm:t>
    </dgm:pt>
    <dgm:pt modelId="{C06A04AD-E290-4A3C-B39B-7CDD178AFFE8}" type="parTrans" cxnId="{F083B5EA-306B-41CF-9996-ACA179A01CF9}">
      <dgm:prSet/>
      <dgm:spPr/>
      <dgm:t>
        <a:bodyPr/>
        <a:lstStyle/>
        <a:p>
          <a:endParaRPr lang="es-AR"/>
        </a:p>
      </dgm:t>
    </dgm:pt>
    <dgm:pt modelId="{E862BA37-E4D8-48C4-931F-E3599C7FEDB3}" type="sibTrans" cxnId="{F083B5EA-306B-41CF-9996-ACA179A01CF9}">
      <dgm:prSet/>
      <dgm:spPr/>
      <dgm:t>
        <a:bodyPr/>
        <a:lstStyle/>
        <a:p>
          <a:endParaRPr lang="es-AR"/>
        </a:p>
      </dgm:t>
    </dgm:pt>
    <dgm:pt modelId="{7E9C7E25-F62B-45F8-9B4B-8DE0ABAC08F6}" type="pres">
      <dgm:prSet presAssocID="{7A76ADBB-7768-4585-B721-F8C1399BE319}" presName="Name0" presStyleCnt="0">
        <dgm:presLayoutVars>
          <dgm:dir/>
          <dgm:animLvl val="lvl"/>
          <dgm:resizeHandles/>
        </dgm:presLayoutVars>
      </dgm:prSet>
      <dgm:spPr/>
      <dgm:t>
        <a:bodyPr/>
        <a:lstStyle/>
        <a:p>
          <a:endParaRPr lang="es-AR"/>
        </a:p>
      </dgm:t>
    </dgm:pt>
    <dgm:pt modelId="{04B8C1FA-A5EA-4973-ABC9-84D91078F161}" type="pres">
      <dgm:prSet presAssocID="{A4DB38A0-1640-4962-9811-766B2DB443E5}" presName="linNode" presStyleCnt="0"/>
      <dgm:spPr/>
    </dgm:pt>
    <dgm:pt modelId="{502EE24A-EC65-4A2C-9931-7A2E2FDC82B4}" type="pres">
      <dgm:prSet presAssocID="{A4DB38A0-1640-4962-9811-766B2DB443E5}" presName="parentShp" presStyleLbl="node1" presStyleIdx="0" presStyleCnt="2">
        <dgm:presLayoutVars>
          <dgm:bulletEnabled val="1"/>
        </dgm:presLayoutVars>
      </dgm:prSet>
      <dgm:spPr/>
      <dgm:t>
        <a:bodyPr/>
        <a:lstStyle/>
        <a:p>
          <a:endParaRPr lang="es-AR"/>
        </a:p>
      </dgm:t>
    </dgm:pt>
    <dgm:pt modelId="{E06C6C85-8FDB-4335-871A-D7D82DF6488F}" type="pres">
      <dgm:prSet presAssocID="{A4DB38A0-1640-4962-9811-766B2DB443E5}" presName="childShp" presStyleLbl="bgAccFollowNode1" presStyleIdx="0" presStyleCnt="2">
        <dgm:presLayoutVars>
          <dgm:bulletEnabled val="1"/>
        </dgm:presLayoutVars>
      </dgm:prSet>
      <dgm:spPr/>
      <dgm:t>
        <a:bodyPr/>
        <a:lstStyle/>
        <a:p>
          <a:endParaRPr lang="es-AR"/>
        </a:p>
      </dgm:t>
    </dgm:pt>
    <dgm:pt modelId="{46606FDA-CA3C-452B-BADB-D4AE58201128}" type="pres">
      <dgm:prSet presAssocID="{D28CE19C-95FB-4BFD-B31D-54BB782BD071}" presName="spacing" presStyleCnt="0"/>
      <dgm:spPr/>
    </dgm:pt>
    <dgm:pt modelId="{242279FE-89B1-4B63-ACA6-AFA95B9438A5}" type="pres">
      <dgm:prSet presAssocID="{01CD4807-C45F-4091-8A1E-C093C7F0C78A}" presName="linNode" presStyleCnt="0"/>
      <dgm:spPr/>
    </dgm:pt>
    <dgm:pt modelId="{63BB90EC-8FC5-4869-8D80-18B13DB278A9}" type="pres">
      <dgm:prSet presAssocID="{01CD4807-C45F-4091-8A1E-C093C7F0C78A}" presName="parentShp" presStyleLbl="node1" presStyleIdx="1" presStyleCnt="2">
        <dgm:presLayoutVars>
          <dgm:bulletEnabled val="1"/>
        </dgm:presLayoutVars>
      </dgm:prSet>
      <dgm:spPr/>
      <dgm:t>
        <a:bodyPr/>
        <a:lstStyle/>
        <a:p>
          <a:endParaRPr lang="es-AR"/>
        </a:p>
      </dgm:t>
    </dgm:pt>
    <dgm:pt modelId="{DB980A53-FCDC-44CB-A901-31FBE0AD5BBC}" type="pres">
      <dgm:prSet presAssocID="{01CD4807-C45F-4091-8A1E-C093C7F0C78A}" presName="childShp" presStyleLbl="bgAccFollowNode1" presStyleIdx="1" presStyleCnt="2">
        <dgm:presLayoutVars>
          <dgm:bulletEnabled val="1"/>
        </dgm:presLayoutVars>
      </dgm:prSet>
      <dgm:spPr/>
      <dgm:t>
        <a:bodyPr/>
        <a:lstStyle/>
        <a:p>
          <a:endParaRPr lang="es-AR"/>
        </a:p>
      </dgm:t>
    </dgm:pt>
  </dgm:ptLst>
  <dgm:cxnLst>
    <dgm:cxn modelId="{5E3E2B40-496F-4544-8D9A-9F84F2AD78B0}" srcId="{A4DB38A0-1640-4962-9811-766B2DB443E5}" destId="{FD1BB84F-89E8-4BB9-8C24-D04D49A605B8}" srcOrd="2" destOrd="0" parTransId="{9A8F2CCF-38C8-40FD-86CD-D4A0746D94F0}" sibTransId="{ACF452B5-9B99-4BB3-A01C-3BDBA6B09432}"/>
    <dgm:cxn modelId="{994B46E6-A7DC-4C95-BE4B-9E271DBD8F35}" srcId="{01CD4807-C45F-4091-8A1E-C093C7F0C78A}" destId="{8035A349-2224-4AB3-BB35-027F4B39ED11}" srcOrd="1" destOrd="0" parTransId="{C6943DCF-8CC7-473E-9C9D-392D0781329B}" sibTransId="{C2B6349A-7B6B-4447-886D-200A9D22BB73}"/>
    <dgm:cxn modelId="{58EB2F28-A938-4970-BA8D-47F07F62D05C}" srcId="{A4DB38A0-1640-4962-9811-766B2DB443E5}" destId="{5C549540-9B5B-4538-91A0-BF7C34BCB0BD}" srcOrd="1" destOrd="0" parTransId="{1B54F88F-28E8-45D8-B2DC-392B6B1156EC}" sibTransId="{105C719D-C528-40B2-AF04-A96889C4A86F}"/>
    <dgm:cxn modelId="{6B949AC4-048E-43B3-B94E-0760F0FC1AE6}" type="presOf" srcId="{DBC70B6F-0834-4ADC-9C1D-C7EF9F3586F4}" destId="{DB980A53-FCDC-44CB-A901-31FBE0AD5BBC}" srcOrd="0" destOrd="0" presId="urn:microsoft.com/office/officeart/2005/8/layout/vList6"/>
    <dgm:cxn modelId="{E953F78A-E1F4-4830-9B92-F06E861AB220}" type="presOf" srcId="{8035A349-2224-4AB3-BB35-027F4B39ED11}" destId="{DB980A53-FCDC-44CB-A901-31FBE0AD5BBC}" srcOrd="0" destOrd="1" presId="urn:microsoft.com/office/officeart/2005/8/layout/vList6"/>
    <dgm:cxn modelId="{558131DE-3202-426F-ABE3-8E035D54BBE7}" type="presOf" srcId="{A4DB38A0-1640-4962-9811-766B2DB443E5}" destId="{502EE24A-EC65-4A2C-9931-7A2E2FDC82B4}" srcOrd="0" destOrd="0" presId="urn:microsoft.com/office/officeart/2005/8/layout/vList6"/>
    <dgm:cxn modelId="{05787BC6-953E-4D0F-AE47-1108B646D048}" type="presOf" srcId="{335324DF-D6D1-4236-AA94-1126D94A60D4}" destId="{DB980A53-FCDC-44CB-A901-31FBE0AD5BBC}" srcOrd="0" destOrd="2" presId="urn:microsoft.com/office/officeart/2005/8/layout/vList6"/>
    <dgm:cxn modelId="{BCC1D975-C98D-41DA-9DCF-D40EF25FA367}" type="presOf" srcId="{5C549540-9B5B-4538-91A0-BF7C34BCB0BD}" destId="{E06C6C85-8FDB-4335-871A-D7D82DF6488F}" srcOrd="0" destOrd="1" presId="urn:microsoft.com/office/officeart/2005/8/layout/vList6"/>
    <dgm:cxn modelId="{E9AC3516-9C1B-48B4-BF92-14DB0F10C0D0}" type="presOf" srcId="{01CD4807-C45F-4091-8A1E-C093C7F0C78A}" destId="{63BB90EC-8FC5-4869-8D80-18B13DB278A9}" srcOrd="0" destOrd="0" presId="urn:microsoft.com/office/officeart/2005/8/layout/vList6"/>
    <dgm:cxn modelId="{AE404A29-E0DD-49D8-BC17-54EF82D0D687}" srcId="{7A76ADBB-7768-4585-B721-F8C1399BE319}" destId="{A4DB38A0-1640-4962-9811-766B2DB443E5}" srcOrd="0" destOrd="0" parTransId="{D5BC6AAC-C4D8-4B2C-A21E-B3A9451E189B}" sibTransId="{D28CE19C-95FB-4BFD-B31D-54BB782BD071}"/>
    <dgm:cxn modelId="{F083B5EA-306B-41CF-9996-ACA179A01CF9}" srcId="{01CD4807-C45F-4091-8A1E-C093C7F0C78A}" destId="{335324DF-D6D1-4236-AA94-1126D94A60D4}" srcOrd="2" destOrd="0" parTransId="{C06A04AD-E290-4A3C-B39B-7CDD178AFFE8}" sibTransId="{E862BA37-E4D8-48C4-931F-E3599C7FEDB3}"/>
    <dgm:cxn modelId="{6B5D60BE-381D-4485-8708-0ADDC9C9784C}" srcId="{7A76ADBB-7768-4585-B721-F8C1399BE319}" destId="{01CD4807-C45F-4091-8A1E-C093C7F0C78A}" srcOrd="1" destOrd="0" parTransId="{47F94653-394B-46F3-B6FE-C66E644BEDBD}" sibTransId="{68019280-0276-44BF-AF99-9588BC583A7C}"/>
    <dgm:cxn modelId="{CECD5EDB-B9DE-41A5-B4EB-581057AAB1CC}" srcId="{A4DB38A0-1640-4962-9811-766B2DB443E5}" destId="{E2F1CDDB-7235-4455-8AAE-9E07A768F3F1}" srcOrd="0" destOrd="0" parTransId="{EA249119-496A-49EB-B2EA-C1E8D21B7D9C}" sibTransId="{911115B0-2E7B-4DE2-B21F-FA3C20237721}"/>
    <dgm:cxn modelId="{45C87C20-0F4A-490F-8841-D517FC4A9D7B}" type="presOf" srcId="{FD1BB84F-89E8-4BB9-8C24-D04D49A605B8}" destId="{E06C6C85-8FDB-4335-871A-D7D82DF6488F}" srcOrd="0" destOrd="2" presId="urn:microsoft.com/office/officeart/2005/8/layout/vList6"/>
    <dgm:cxn modelId="{62875EB1-635A-46F4-AB4F-AF17483CE783}" srcId="{01CD4807-C45F-4091-8A1E-C093C7F0C78A}" destId="{DBC70B6F-0834-4ADC-9C1D-C7EF9F3586F4}" srcOrd="0" destOrd="0" parTransId="{C33E6E0F-30F1-4598-A86C-3CE4D0648507}" sibTransId="{D9FDF41F-A1E6-4267-BF79-237F1CA8561B}"/>
    <dgm:cxn modelId="{FC0B020A-04EE-43A1-81F0-9FDF238A56CE}" type="presOf" srcId="{E2F1CDDB-7235-4455-8AAE-9E07A768F3F1}" destId="{E06C6C85-8FDB-4335-871A-D7D82DF6488F}" srcOrd="0" destOrd="0" presId="urn:microsoft.com/office/officeart/2005/8/layout/vList6"/>
    <dgm:cxn modelId="{96E169D1-9600-4589-B90C-C3D9C41E4933}" type="presOf" srcId="{7A76ADBB-7768-4585-B721-F8C1399BE319}" destId="{7E9C7E25-F62B-45F8-9B4B-8DE0ABAC08F6}" srcOrd="0" destOrd="0" presId="urn:microsoft.com/office/officeart/2005/8/layout/vList6"/>
    <dgm:cxn modelId="{A0AEFDF1-CB07-42D0-9127-BD6D6985F843}" type="presParOf" srcId="{7E9C7E25-F62B-45F8-9B4B-8DE0ABAC08F6}" destId="{04B8C1FA-A5EA-4973-ABC9-84D91078F161}" srcOrd="0" destOrd="0" presId="urn:microsoft.com/office/officeart/2005/8/layout/vList6"/>
    <dgm:cxn modelId="{1E711D14-9A0F-4190-BB35-42AD01B10AB4}" type="presParOf" srcId="{04B8C1FA-A5EA-4973-ABC9-84D91078F161}" destId="{502EE24A-EC65-4A2C-9931-7A2E2FDC82B4}" srcOrd="0" destOrd="0" presId="urn:microsoft.com/office/officeart/2005/8/layout/vList6"/>
    <dgm:cxn modelId="{FDF7CF6D-CADB-475C-BD52-609D4B9D9B2C}" type="presParOf" srcId="{04B8C1FA-A5EA-4973-ABC9-84D91078F161}" destId="{E06C6C85-8FDB-4335-871A-D7D82DF6488F}" srcOrd="1" destOrd="0" presId="urn:microsoft.com/office/officeart/2005/8/layout/vList6"/>
    <dgm:cxn modelId="{9A784EB9-8C17-4A2A-826E-48109EAC09BD}" type="presParOf" srcId="{7E9C7E25-F62B-45F8-9B4B-8DE0ABAC08F6}" destId="{46606FDA-CA3C-452B-BADB-D4AE58201128}" srcOrd="1" destOrd="0" presId="urn:microsoft.com/office/officeart/2005/8/layout/vList6"/>
    <dgm:cxn modelId="{D78E5025-7F6D-4525-A449-50C5ACC63BEA}" type="presParOf" srcId="{7E9C7E25-F62B-45F8-9B4B-8DE0ABAC08F6}" destId="{242279FE-89B1-4B63-ACA6-AFA95B9438A5}" srcOrd="2" destOrd="0" presId="urn:microsoft.com/office/officeart/2005/8/layout/vList6"/>
    <dgm:cxn modelId="{67CBC6D0-6DF0-4301-9ADF-97F894983574}" type="presParOf" srcId="{242279FE-89B1-4B63-ACA6-AFA95B9438A5}" destId="{63BB90EC-8FC5-4869-8D80-18B13DB278A9}" srcOrd="0" destOrd="0" presId="urn:microsoft.com/office/officeart/2005/8/layout/vList6"/>
    <dgm:cxn modelId="{C2AB4E1A-C051-4397-B4CD-2B789C80D5BC}" type="presParOf" srcId="{242279FE-89B1-4B63-ACA6-AFA95B9438A5}" destId="{DB980A53-FCDC-44CB-A901-31FBE0AD5BBC}"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posición de imagen" descr="Imagen1.jpg"/>
          <p:cNvPicPr>
            <a:picLocks noGrp="1" noChangeAspect="1"/>
          </p:cNvPicPr>
          <p:nvPr>
            <p:ph type="pic" idx="1"/>
          </p:nvPr>
        </p:nvPicPr>
        <p:blipFill>
          <a:blip r:embed="rId2"/>
          <a:srcRect t="83" b="7324"/>
          <a:stretch>
            <a:fillRect/>
          </a:stretch>
        </p:blipFill>
        <p:spPr>
          <a:xfrm>
            <a:off x="-1" y="-23218"/>
            <a:ext cx="9173587" cy="68812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Título"/>
          <p:cNvSpPr>
            <a:spLocks noGrp="1"/>
          </p:cNvSpPr>
          <p:nvPr>
            <p:ph type="title"/>
          </p:nvPr>
        </p:nvSpPr>
        <p:spPr>
          <a:xfrm>
            <a:off x="571472" y="4786322"/>
            <a:ext cx="5486400" cy="566738"/>
          </a:xfrm>
        </p:spPr>
        <p:txBody>
          <a:bodyPr>
            <a:noAutofit/>
          </a:bodyPr>
          <a:lstStyle/>
          <a:p>
            <a:r>
              <a:rPr lang="es-AR" sz="3600" dirty="0" smtClean="0">
                <a:solidFill>
                  <a:srgbClr val="FFFF00"/>
                </a:solidFill>
              </a:rPr>
              <a:t>Hornos para fundición</a:t>
            </a:r>
            <a:endParaRPr lang="es-AR" sz="3600" dirty="0">
              <a:solidFill>
                <a:srgbClr val="FFFF00"/>
              </a:solidFill>
            </a:endParaRPr>
          </a:p>
        </p:txBody>
      </p:sp>
      <p:sp>
        <p:nvSpPr>
          <p:cNvPr id="4" name="3 Marcador de texto"/>
          <p:cNvSpPr>
            <a:spLocks noGrp="1"/>
          </p:cNvSpPr>
          <p:nvPr>
            <p:ph type="body" sz="half" idx="2"/>
          </p:nvPr>
        </p:nvSpPr>
        <p:spPr/>
        <p:txBody>
          <a:bodyPr>
            <a:noAutofit/>
          </a:bodyPr>
          <a:lstStyle/>
          <a:p>
            <a:r>
              <a:rPr lang="es-AR" sz="1800" dirty="0" smtClean="0">
                <a:solidFill>
                  <a:srgbClr val="FFC000"/>
                </a:solidFill>
              </a:rPr>
              <a:t>Cátedra de Tecnología Mecánica I</a:t>
            </a:r>
          </a:p>
          <a:p>
            <a:r>
              <a:rPr lang="es-AR" sz="1800" dirty="0" err="1" smtClean="0">
                <a:solidFill>
                  <a:srgbClr val="FFC000"/>
                </a:solidFill>
              </a:rPr>
              <a:t>FCEFyN</a:t>
            </a:r>
            <a:endParaRPr lang="es-AR" sz="1800" dirty="0" smtClean="0">
              <a:solidFill>
                <a:srgbClr val="FFC000"/>
              </a:solidFill>
            </a:endParaRPr>
          </a:p>
          <a:p>
            <a:r>
              <a:rPr lang="es-AR" sz="1800" dirty="0" err="1" smtClean="0">
                <a:solidFill>
                  <a:srgbClr val="FFC000"/>
                </a:solidFill>
              </a:rPr>
              <a:t>L.G.Losano</a:t>
            </a:r>
            <a:endParaRPr lang="es-AR" sz="1800"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dirty="0" smtClean="0"/>
              <a:t>Hornos sin contacto con el combustible pero sí con los productos de la combustión</a:t>
            </a:r>
            <a:endParaRPr lang="es-AR" sz="3600" dirty="0"/>
          </a:p>
        </p:txBody>
      </p:sp>
      <p:sp>
        <p:nvSpPr>
          <p:cNvPr id="3" name="2 CuadroTexto"/>
          <p:cNvSpPr txBox="1"/>
          <p:nvPr/>
        </p:nvSpPr>
        <p:spPr>
          <a:xfrm>
            <a:off x="714348" y="2143116"/>
            <a:ext cx="7929618" cy="1477328"/>
          </a:xfrm>
          <a:prstGeom prst="rect">
            <a:avLst/>
          </a:prstGeom>
          <a:noFill/>
        </p:spPr>
        <p:txBody>
          <a:bodyPr wrap="square" rtlCol="0">
            <a:spAutoFit/>
          </a:bodyPr>
          <a:lstStyle/>
          <a:p>
            <a:r>
              <a:rPr lang="es-AR" dirty="0" smtClean="0"/>
              <a:t>La carga metálica del horno recibe el calor directamente de la llama que pasa por su superficie y principalmente por la reflexión del calor almacenado en las paredes y el techo del horno. Estos hornos suelen designarse por esta causa hornos de reverbero. A este tipo pertenecen los hornos Siemens-Martin empleados en la industria del acero.</a:t>
            </a:r>
            <a:endParaRPr lang="es-AR" dirty="0"/>
          </a:p>
        </p:txBody>
      </p:sp>
      <p:sp>
        <p:nvSpPr>
          <p:cNvPr id="4" name="3 Rectángulo"/>
          <p:cNvSpPr/>
          <p:nvPr/>
        </p:nvSpPr>
        <p:spPr>
          <a:xfrm>
            <a:off x="500034" y="3643314"/>
            <a:ext cx="8286808" cy="2862322"/>
          </a:xfrm>
          <a:prstGeom prst="rect">
            <a:avLst/>
          </a:prstGeom>
        </p:spPr>
        <p:txBody>
          <a:bodyPr wrap="square">
            <a:spAutoFit/>
          </a:bodyPr>
          <a:lstStyle/>
          <a:p>
            <a:r>
              <a:rPr lang="es-AR" dirty="0" smtClean="0"/>
              <a:t>El </a:t>
            </a:r>
            <a:r>
              <a:rPr lang="es-AR" b="1" dirty="0" smtClean="0"/>
              <a:t>horno de reverbero</a:t>
            </a:r>
            <a:r>
              <a:rPr lang="es-AR" dirty="0" smtClean="0"/>
              <a:t> es un tipo de horno generalmente rectangular, cubierto por una bóveda de ladrillo refractario y con chimenea, que refleja (o reverbera) el calor producido en un sitio independiente del hogar donde se hace la lumbre. Es utilizado para realizar la fusión del concentrado de cobre y separar la escoria, así como para la fundición de mineral y el refinado o la fusión de metales de bajo punto de fusión como el aluminio.</a:t>
            </a:r>
          </a:p>
          <a:p>
            <a:r>
              <a:rPr lang="es-AR" dirty="0" smtClean="0"/>
              <a:t>Tales hornos se usan en la producción de cobre, estaño y níquel, en la producción de ciertos hormigones y cementos y en el reciclado del aluminio. Los hornos de reverbero se utilizan para la fundición tanto de metales férreos como de metales no férreos, como cobre latón, bronce y aluminio.</a:t>
            </a:r>
            <a:endParaRPr lang="es-A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e/eb/Reverberatory_furnace_diagram.png/250px-Reverberatory_furnace_diagram.png"/>
          <p:cNvPicPr>
            <a:picLocks noChangeAspect="1" noChangeArrowheads="1"/>
          </p:cNvPicPr>
          <p:nvPr/>
        </p:nvPicPr>
        <p:blipFill>
          <a:blip r:embed="rId2"/>
          <a:srcRect/>
          <a:stretch>
            <a:fillRect/>
          </a:stretch>
        </p:blipFill>
        <p:spPr bwMode="auto">
          <a:xfrm>
            <a:off x="357158" y="1071546"/>
            <a:ext cx="4502064" cy="2881323"/>
          </a:xfrm>
          <a:prstGeom prst="rect">
            <a:avLst/>
          </a:prstGeom>
          <a:noFill/>
        </p:spPr>
      </p:pic>
      <p:pic>
        <p:nvPicPr>
          <p:cNvPr id="1028" name="Picture 4" descr="Resultado de imagen para hornos de reverbero aluminio"/>
          <p:cNvPicPr>
            <a:picLocks noChangeAspect="1" noChangeArrowheads="1"/>
          </p:cNvPicPr>
          <p:nvPr/>
        </p:nvPicPr>
        <p:blipFill>
          <a:blip r:embed="rId3"/>
          <a:srcRect/>
          <a:stretch>
            <a:fillRect/>
          </a:stretch>
        </p:blipFill>
        <p:spPr bwMode="auto">
          <a:xfrm>
            <a:off x="4214810" y="4000504"/>
            <a:ext cx="4752977" cy="2665317"/>
          </a:xfrm>
          <a:prstGeom prst="rect">
            <a:avLst/>
          </a:prstGeom>
          <a:noFill/>
        </p:spPr>
      </p:pic>
      <p:sp>
        <p:nvSpPr>
          <p:cNvPr id="4" name="3 Título"/>
          <p:cNvSpPr>
            <a:spLocks noGrp="1"/>
          </p:cNvSpPr>
          <p:nvPr>
            <p:ph type="title"/>
          </p:nvPr>
        </p:nvSpPr>
        <p:spPr/>
        <p:txBody>
          <a:bodyPr/>
          <a:lstStyle/>
          <a:p>
            <a:r>
              <a:rPr lang="es-AR" dirty="0" smtClean="0"/>
              <a:t>Hornos de reverbero</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dirty="0" smtClean="0"/>
              <a:t>Hornos donde la carga no está en contacto con combustibles o productos de combustión</a:t>
            </a:r>
            <a:endParaRPr lang="es-AR" sz="3200" dirty="0"/>
          </a:p>
        </p:txBody>
      </p:sp>
      <p:sp>
        <p:nvSpPr>
          <p:cNvPr id="3" name="2 CuadroTexto"/>
          <p:cNvSpPr txBox="1"/>
          <p:nvPr/>
        </p:nvSpPr>
        <p:spPr>
          <a:xfrm>
            <a:off x="571472" y="1357298"/>
            <a:ext cx="8072494" cy="923330"/>
          </a:xfrm>
          <a:prstGeom prst="rect">
            <a:avLst/>
          </a:prstGeom>
          <a:noFill/>
        </p:spPr>
        <p:txBody>
          <a:bodyPr wrap="square" rtlCol="0">
            <a:spAutoFit/>
          </a:bodyPr>
          <a:lstStyle/>
          <a:p>
            <a:r>
              <a:rPr lang="es-AR" dirty="0" smtClean="0"/>
              <a:t>Son los hornos de menor rendimiento térmico porque el calor debe atravesar las paredes del recipiente, que generalmente es de material refractario. Estos hornos pueden ser con crisol o con mufla.</a:t>
            </a:r>
            <a:endParaRPr lang="es-AR" dirty="0"/>
          </a:p>
        </p:txBody>
      </p:sp>
      <p:pic>
        <p:nvPicPr>
          <p:cNvPr id="30722" name="Picture 2" descr="Resultado de imagen para hornos de combustible con crisol"/>
          <p:cNvPicPr>
            <a:picLocks noChangeAspect="1" noChangeArrowheads="1"/>
          </p:cNvPicPr>
          <p:nvPr/>
        </p:nvPicPr>
        <p:blipFill>
          <a:blip r:embed="rId2"/>
          <a:srcRect/>
          <a:stretch>
            <a:fillRect/>
          </a:stretch>
        </p:blipFill>
        <p:spPr bwMode="auto">
          <a:xfrm>
            <a:off x="1643042" y="2295524"/>
            <a:ext cx="6076950" cy="45624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de crisol</a:t>
            </a:r>
            <a:endParaRPr lang="es-AR" dirty="0"/>
          </a:p>
        </p:txBody>
      </p:sp>
      <p:pic>
        <p:nvPicPr>
          <p:cNvPr id="3074" name="Picture 2"/>
          <p:cNvPicPr>
            <a:picLocks noChangeAspect="1" noChangeArrowheads="1"/>
          </p:cNvPicPr>
          <p:nvPr/>
        </p:nvPicPr>
        <p:blipFill>
          <a:blip r:embed="rId2"/>
          <a:srcRect/>
          <a:stretch>
            <a:fillRect/>
          </a:stretch>
        </p:blipFill>
        <p:spPr bwMode="auto">
          <a:xfrm>
            <a:off x="857224" y="1643050"/>
            <a:ext cx="7305675" cy="46767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para hornos de combustible con crisol"/>
          <p:cNvPicPr>
            <a:picLocks noChangeAspect="1" noChangeArrowheads="1"/>
          </p:cNvPicPr>
          <p:nvPr/>
        </p:nvPicPr>
        <p:blipFill>
          <a:blip r:embed="rId2" cstate="print"/>
          <a:srcRect/>
          <a:stretch>
            <a:fillRect/>
          </a:stretch>
        </p:blipFill>
        <p:spPr bwMode="auto">
          <a:xfrm>
            <a:off x="571472" y="2357430"/>
            <a:ext cx="5362816" cy="3857652"/>
          </a:xfrm>
          <a:prstGeom prst="rect">
            <a:avLst/>
          </a:prstGeom>
          <a:noFill/>
        </p:spPr>
      </p:pic>
      <p:pic>
        <p:nvPicPr>
          <p:cNvPr id="31748" name="Picture 4" descr="Resultado de imagen para hornos de combustible con mufla"/>
          <p:cNvPicPr>
            <a:picLocks noChangeAspect="1" noChangeArrowheads="1"/>
          </p:cNvPicPr>
          <p:nvPr/>
        </p:nvPicPr>
        <p:blipFill>
          <a:blip r:embed="rId3"/>
          <a:srcRect/>
          <a:stretch>
            <a:fillRect/>
          </a:stretch>
        </p:blipFill>
        <p:spPr bwMode="auto">
          <a:xfrm>
            <a:off x="6215074" y="2143116"/>
            <a:ext cx="2928926" cy="3964923"/>
          </a:xfrm>
          <a:prstGeom prst="rect">
            <a:avLst/>
          </a:prstGeom>
          <a:noFill/>
        </p:spPr>
      </p:pic>
      <p:sp>
        <p:nvSpPr>
          <p:cNvPr id="4" name="3 Título"/>
          <p:cNvSpPr>
            <a:spLocks noGrp="1"/>
          </p:cNvSpPr>
          <p:nvPr>
            <p:ph type="title"/>
          </p:nvPr>
        </p:nvSpPr>
        <p:spPr/>
        <p:txBody>
          <a:bodyPr/>
          <a:lstStyle/>
          <a:p>
            <a:r>
              <a:rPr lang="es-AR" dirty="0" smtClean="0"/>
              <a:t>Horno con crisol y horno con mufla</a:t>
            </a:r>
            <a:endParaRPr lang="es-A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Hornos eléctricos de arco voltaico</a:t>
            </a:r>
            <a:endParaRPr lang="es-AR" dirty="0"/>
          </a:p>
        </p:txBody>
      </p:sp>
      <p:pic>
        <p:nvPicPr>
          <p:cNvPr id="32770" name="Picture 2" descr="Resultado de imagen para hornos electricos para fundicion de metales"/>
          <p:cNvPicPr>
            <a:picLocks noChangeAspect="1" noChangeArrowheads="1"/>
          </p:cNvPicPr>
          <p:nvPr/>
        </p:nvPicPr>
        <p:blipFill>
          <a:blip r:embed="rId2"/>
          <a:srcRect/>
          <a:stretch>
            <a:fillRect/>
          </a:stretch>
        </p:blipFill>
        <p:spPr bwMode="auto">
          <a:xfrm>
            <a:off x="285720" y="3071810"/>
            <a:ext cx="3514725" cy="3190876"/>
          </a:xfrm>
          <a:prstGeom prst="rect">
            <a:avLst/>
          </a:prstGeom>
          <a:noFill/>
        </p:spPr>
      </p:pic>
      <p:pic>
        <p:nvPicPr>
          <p:cNvPr id="32772" name="Picture 4" descr="Resultado de imagen para hornos electricos para fundicion de metales"/>
          <p:cNvPicPr>
            <a:picLocks noChangeAspect="1" noChangeArrowheads="1"/>
          </p:cNvPicPr>
          <p:nvPr/>
        </p:nvPicPr>
        <p:blipFill>
          <a:blip r:embed="rId3"/>
          <a:srcRect/>
          <a:stretch>
            <a:fillRect/>
          </a:stretch>
        </p:blipFill>
        <p:spPr bwMode="auto">
          <a:xfrm>
            <a:off x="4572000" y="3143248"/>
            <a:ext cx="3810000" cy="3038476"/>
          </a:xfrm>
          <a:prstGeom prst="rect">
            <a:avLst/>
          </a:prstGeom>
          <a:noFill/>
        </p:spPr>
      </p:pic>
      <p:sp>
        <p:nvSpPr>
          <p:cNvPr id="5" name="4 CuadroTexto"/>
          <p:cNvSpPr txBox="1"/>
          <p:nvPr/>
        </p:nvSpPr>
        <p:spPr>
          <a:xfrm>
            <a:off x="571472" y="1285860"/>
            <a:ext cx="8072494" cy="923330"/>
          </a:xfrm>
          <a:prstGeom prst="rect">
            <a:avLst/>
          </a:prstGeom>
          <a:noFill/>
        </p:spPr>
        <p:txBody>
          <a:bodyPr wrap="square" rtlCol="0">
            <a:spAutoFit/>
          </a:bodyPr>
          <a:lstStyle/>
          <a:p>
            <a:r>
              <a:rPr lang="es-AR" dirty="0" smtClean="0"/>
              <a:t>Los hornos de arco voltaico pueden ser de arco directo o de arco indirecto. En el primer caso la carga está en contacto con los electrodos del arco; en el segundo, el calor se transmite por radiación a la carga.</a:t>
            </a:r>
            <a:endParaRPr lang="es-A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eléctricos de arco voltaico</a:t>
            </a:r>
            <a:endParaRPr lang="es-AR" dirty="0"/>
          </a:p>
        </p:txBody>
      </p:sp>
      <p:pic>
        <p:nvPicPr>
          <p:cNvPr id="4098" name="Picture 2"/>
          <p:cNvPicPr>
            <a:picLocks noChangeAspect="1" noChangeArrowheads="1"/>
          </p:cNvPicPr>
          <p:nvPr/>
        </p:nvPicPr>
        <p:blipFill>
          <a:blip r:embed="rId2"/>
          <a:srcRect/>
          <a:stretch>
            <a:fillRect/>
          </a:stretch>
        </p:blipFill>
        <p:spPr bwMode="auto">
          <a:xfrm>
            <a:off x="928662" y="1285860"/>
            <a:ext cx="7343775" cy="10191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00100" y="2214554"/>
            <a:ext cx="7410450" cy="4419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 eléctrico a resistencia</a:t>
            </a:r>
            <a:endParaRPr lang="es-AR" dirty="0"/>
          </a:p>
        </p:txBody>
      </p:sp>
      <p:sp>
        <p:nvSpPr>
          <p:cNvPr id="33793" name="Rectangle 1"/>
          <p:cNvSpPr>
            <a:spLocks noChangeArrowheads="1"/>
          </p:cNvSpPr>
          <p:nvPr/>
        </p:nvSpPr>
        <p:spPr bwMode="auto">
          <a:xfrm>
            <a:off x="214282" y="1285860"/>
            <a:ext cx="3786214" cy="5078313"/>
          </a:xfrm>
          <a:prstGeom prst="rect">
            <a:avLst/>
          </a:prstGeom>
          <a:solidFill>
            <a:srgbClr val="FFFFFF"/>
          </a:solidFill>
          <a:ln w="9525">
            <a:noFill/>
            <a:miter lim="800000"/>
            <a:headEnd/>
            <a:tailEnd/>
          </a:ln>
          <a:effectLst/>
        </p:spPr>
        <p:txBody>
          <a:bodyPr vert="horz" wrap="square" lIns="228528"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b="0" i="0" u="none" strike="noStrike" cap="none" normalizeH="0" baseline="0" dirty="0" smtClean="0">
                <a:ln>
                  <a:noFill/>
                </a:ln>
                <a:solidFill>
                  <a:srgbClr val="222222"/>
                </a:solidFill>
                <a:effectLst/>
                <a:cs typeface="Arial" pitchFamily="34" charset="0"/>
              </a:rPr>
              <a:t>El tipo más sencillo de horno eléctrico es el horno de resistencia, en el que se genera calor haciendo pasar una corriente eléctrica por un elemento resistivo que rodea las paredes internas del horno.  </a:t>
            </a:r>
            <a:endParaRPr kumimoji="0" lang="es-A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222222"/>
                </a:solidFill>
                <a:effectLst/>
                <a:cs typeface="Arial" pitchFamily="34" charset="0"/>
              </a:rPr>
              <a:t>El elemento calefactor puede adoptar la forma de una bobina de alambre enrollada alrededor de un tubo de material refractario o puede consistir en un tubo de metal u otro material resistivo, como el carborundo.  </a:t>
            </a:r>
            <a:endParaRPr kumimoji="0" lang="es-AR"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rgbClr val="222222"/>
                </a:solidFill>
                <a:effectLst/>
                <a:cs typeface="Arial" pitchFamily="34" charset="0"/>
              </a:rPr>
              <a:t>Los hornos de resistencia son especialmente útiles en aplicaciones en las que se necesita un horno pequeño cuya temperatura pueda controlarse de forma precisa.  </a:t>
            </a:r>
            <a:endParaRPr kumimoji="0" lang="es-AR" b="0" i="0" u="none" strike="noStrike" cap="none" normalizeH="0" baseline="0" dirty="0" smtClean="0">
              <a:ln>
                <a:noFill/>
              </a:ln>
              <a:solidFill>
                <a:schemeClr val="tx1"/>
              </a:solidFill>
              <a:effectLst/>
              <a:cs typeface="Arial" pitchFamily="34" charset="0"/>
            </a:endParaRPr>
          </a:p>
        </p:txBody>
      </p:sp>
      <p:pic>
        <p:nvPicPr>
          <p:cNvPr id="33795" name="Picture 3" descr="https://3.bp.blogspot.com/-dWwuLI0NI3w/V57XVfEn7hI/AAAAAAAAAD4/Fl_hl7tntq0bCbS5WUW2wXe2v6VHbYfBQCLcB/s1600/e0a70f72bdae9885bfc32d7cd19a26a1_XL.jpg"/>
          <p:cNvPicPr>
            <a:picLocks noChangeAspect="1" noChangeArrowheads="1"/>
          </p:cNvPicPr>
          <p:nvPr/>
        </p:nvPicPr>
        <p:blipFill>
          <a:blip r:embed="rId2"/>
          <a:srcRect/>
          <a:stretch>
            <a:fillRect/>
          </a:stretch>
        </p:blipFill>
        <p:spPr bwMode="auto">
          <a:xfrm>
            <a:off x="4214810" y="2214554"/>
            <a:ext cx="4929190" cy="394335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eléctricos a resistencia</a:t>
            </a:r>
            <a:endParaRPr lang="es-AR" dirty="0"/>
          </a:p>
        </p:txBody>
      </p:sp>
      <p:pic>
        <p:nvPicPr>
          <p:cNvPr id="6146" name="Picture 2"/>
          <p:cNvPicPr>
            <a:picLocks noChangeAspect="1" noChangeArrowheads="1"/>
          </p:cNvPicPr>
          <p:nvPr/>
        </p:nvPicPr>
        <p:blipFill>
          <a:blip r:embed="rId2"/>
          <a:srcRect/>
          <a:stretch>
            <a:fillRect/>
          </a:stretch>
        </p:blipFill>
        <p:spPr bwMode="auto">
          <a:xfrm>
            <a:off x="1142976" y="2285992"/>
            <a:ext cx="6734175" cy="40100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eléctricos de inducción</a:t>
            </a:r>
            <a:endParaRPr lang="es-AR" dirty="0"/>
          </a:p>
        </p:txBody>
      </p:sp>
      <p:sp>
        <p:nvSpPr>
          <p:cNvPr id="3" name="2 Rectángulo"/>
          <p:cNvSpPr/>
          <p:nvPr/>
        </p:nvSpPr>
        <p:spPr>
          <a:xfrm>
            <a:off x="357158" y="1428736"/>
            <a:ext cx="8429684" cy="2031325"/>
          </a:xfrm>
          <a:prstGeom prst="rect">
            <a:avLst/>
          </a:prstGeom>
        </p:spPr>
        <p:txBody>
          <a:bodyPr wrap="square">
            <a:spAutoFit/>
          </a:bodyPr>
          <a:lstStyle/>
          <a:p>
            <a:r>
              <a:rPr lang="es-AR" dirty="0" smtClean="0"/>
              <a:t>Un </a:t>
            </a:r>
            <a:r>
              <a:rPr lang="es-AR" b="1" dirty="0" smtClean="0"/>
              <a:t>horno de inducción</a:t>
            </a:r>
            <a:r>
              <a:rPr lang="es-AR" dirty="0" smtClean="0"/>
              <a:t> es un horno eléctrico en el que el calor es generado por la inducción eléctrica de un medio conductivo (un metal) en un crisol, alrededor del cual se encuentran enrolladas bobinas magnéticas.</a:t>
            </a:r>
          </a:p>
          <a:p>
            <a:r>
              <a:rPr lang="es-AR" dirty="0" smtClean="0"/>
              <a:t>Una ventaja del horno de inducción es que es limpio, eficiente desde el punto de vista energético, y es un proceso de fundición y de tratamiento de metales más controlable que con la mayoría de los demás modos de calentamiento. Otra de sus ventajas es la capacidad para generar una gran cantidad de calor de manera rápida. </a:t>
            </a:r>
            <a:endParaRPr lang="es-AR" dirty="0"/>
          </a:p>
        </p:txBody>
      </p:sp>
      <p:pic>
        <p:nvPicPr>
          <p:cNvPr id="34818" name="Picture 2" descr="Imagen relacionada"/>
          <p:cNvPicPr>
            <a:picLocks noChangeAspect="1" noChangeArrowheads="1"/>
          </p:cNvPicPr>
          <p:nvPr/>
        </p:nvPicPr>
        <p:blipFill>
          <a:blip r:embed="rId2"/>
          <a:srcRect/>
          <a:stretch>
            <a:fillRect/>
          </a:stretch>
        </p:blipFill>
        <p:spPr bwMode="auto">
          <a:xfrm>
            <a:off x="2357421" y="3442236"/>
            <a:ext cx="4786347" cy="329213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95325" y="757238"/>
            <a:ext cx="7753350" cy="53435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5122" name="Picture 2"/>
          <p:cNvPicPr>
            <a:picLocks noChangeAspect="1" noChangeArrowheads="1"/>
          </p:cNvPicPr>
          <p:nvPr/>
        </p:nvPicPr>
        <p:blipFill>
          <a:blip r:embed="rId2"/>
          <a:srcRect/>
          <a:stretch>
            <a:fillRect/>
          </a:stretch>
        </p:blipFill>
        <p:spPr bwMode="auto">
          <a:xfrm>
            <a:off x="857250" y="214313"/>
            <a:ext cx="7429500" cy="64293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09650" y="1766888"/>
            <a:ext cx="7124700" cy="33242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52525" y="1614488"/>
            <a:ext cx="6838950" cy="36290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metalúrgicos</a:t>
            </a:r>
            <a:endParaRPr lang="es-AR" dirty="0"/>
          </a:p>
        </p:txBody>
      </p:sp>
      <p:graphicFrame>
        <p:nvGraphicFramePr>
          <p:cNvPr id="3" name="2 Diagrama"/>
          <p:cNvGraphicFramePr/>
          <p:nvPr/>
        </p:nvGraphicFramePr>
        <p:xfrm>
          <a:off x="1142976" y="1397000"/>
          <a:ext cx="6858048"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Hornos en que el combustible está en contacto con la carga</a:t>
            </a:r>
            <a:endParaRPr lang="es-AR" dirty="0"/>
          </a:p>
        </p:txBody>
      </p:sp>
      <p:pic>
        <p:nvPicPr>
          <p:cNvPr id="1026" name="Picture 2" descr="Resultado de imagen para hornos de cubilote para fundicion"/>
          <p:cNvPicPr>
            <a:picLocks noChangeAspect="1" noChangeArrowheads="1"/>
          </p:cNvPicPr>
          <p:nvPr/>
        </p:nvPicPr>
        <p:blipFill>
          <a:blip r:embed="rId2"/>
          <a:srcRect/>
          <a:stretch>
            <a:fillRect/>
          </a:stretch>
        </p:blipFill>
        <p:spPr bwMode="auto">
          <a:xfrm>
            <a:off x="2458113" y="2357430"/>
            <a:ext cx="6685887" cy="4500570"/>
          </a:xfrm>
          <a:prstGeom prst="rect">
            <a:avLst/>
          </a:prstGeom>
          <a:noFill/>
        </p:spPr>
      </p:pic>
      <p:sp>
        <p:nvSpPr>
          <p:cNvPr id="4" name="3 CuadroTexto"/>
          <p:cNvSpPr txBox="1"/>
          <p:nvPr/>
        </p:nvSpPr>
        <p:spPr>
          <a:xfrm>
            <a:off x="571472" y="1357298"/>
            <a:ext cx="8358246" cy="1200329"/>
          </a:xfrm>
          <a:prstGeom prst="rect">
            <a:avLst/>
          </a:prstGeom>
          <a:noFill/>
        </p:spPr>
        <p:txBody>
          <a:bodyPr wrap="square" rtlCol="0">
            <a:spAutoFit/>
          </a:bodyPr>
          <a:lstStyle/>
          <a:p>
            <a:r>
              <a:rPr lang="es-AR" dirty="0" smtClean="0"/>
              <a:t>La cámara de aire (caja de viento) conectada a un ventilador provee el aire necesario para la combustión. El aire sin precalentar se introduce por las toberas. La temperatura de combustión funde el metal, que va descendiendo  líquido hasta un crisol en la parte inferior</a:t>
            </a:r>
            <a:endParaRPr lang="es-AR" dirty="0"/>
          </a:p>
        </p:txBody>
      </p:sp>
      <p:sp>
        <p:nvSpPr>
          <p:cNvPr id="5" name="4 CuadroTexto"/>
          <p:cNvSpPr txBox="1"/>
          <p:nvPr/>
        </p:nvSpPr>
        <p:spPr>
          <a:xfrm>
            <a:off x="500034" y="4143380"/>
            <a:ext cx="4071966" cy="2308324"/>
          </a:xfrm>
          <a:prstGeom prst="rect">
            <a:avLst/>
          </a:prstGeom>
          <a:noFill/>
        </p:spPr>
        <p:txBody>
          <a:bodyPr wrap="square" rtlCol="0">
            <a:spAutoFit/>
          </a:bodyPr>
          <a:lstStyle/>
          <a:p>
            <a:r>
              <a:rPr lang="es-AR" dirty="0" smtClean="0"/>
              <a:t>La carga del cubilote se alterna coque, caliza y metal. La carga metálica se compone de arrabio en lingotes, sobrantes de fundición de hierro, trozos de acero y ferroaleaciones. El balance entre el aire y el coque no permite excesiva oxidación. La piedra caliza hace fluida la escoria, permitiendo separarla.</a:t>
            </a:r>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Obtención de fundiciones de hierro en hornos de cubilote </a:t>
            </a:r>
            <a:endParaRPr lang="es-AR" dirty="0"/>
          </a:p>
        </p:txBody>
      </p:sp>
      <p:sp>
        <p:nvSpPr>
          <p:cNvPr id="3" name="2 CuadroTexto"/>
          <p:cNvSpPr txBox="1"/>
          <p:nvPr/>
        </p:nvSpPr>
        <p:spPr>
          <a:xfrm>
            <a:off x="428596" y="2428868"/>
            <a:ext cx="6500858" cy="3693319"/>
          </a:xfrm>
          <a:prstGeom prst="rect">
            <a:avLst/>
          </a:prstGeom>
          <a:noFill/>
        </p:spPr>
        <p:txBody>
          <a:bodyPr wrap="square" rtlCol="0">
            <a:spAutoFit/>
          </a:bodyPr>
          <a:lstStyle/>
          <a:p>
            <a:r>
              <a:rPr lang="es-AR" dirty="0" smtClean="0"/>
              <a:t>El arrabio obtenido en los altos hornos tiene características de una fundición de hierro, pero debe ser refinado para obtener composición química apropiada.</a:t>
            </a:r>
          </a:p>
          <a:p>
            <a:r>
              <a:rPr lang="es-AR" dirty="0" smtClean="0"/>
              <a:t>Esa re fusión se lleva a cabo en hornos de combustible llamados de </a:t>
            </a:r>
            <a:r>
              <a:rPr lang="es-AR" b="1" i="1" dirty="0" smtClean="0"/>
              <a:t>cubilote </a:t>
            </a:r>
            <a:r>
              <a:rPr lang="es-AR" dirty="0" smtClean="0"/>
              <a:t>que funcionan en forma semejante a los altos hornos. El arrabio se funde en contacto con coque, que actúa como combustible y que se introduce, como en el ato horno, en capas alternadas con la carga metálica. El tamaño del cubilote es mucho menor que el alto horno.</a:t>
            </a:r>
          </a:p>
          <a:p>
            <a:r>
              <a:rPr lang="es-AR" dirty="0" smtClean="0"/>
              <a:t>El proceso de cubilote es muy económico, pero presenta la dificultad de que no permite una refinación y aleación muy adecuada (por las contaminaciones que introduce el combustible y por la dificultad de lograr una composición química uniforme).</a:t>
            </a:r>
            <a:endParaRPr lang="es-AR" dirty="0"/>
          </a:p>
        </p:txBody>
      </p:sp>
      <p:pic>
        <p:nvPicPr>
          <p:cNvPr id="4" name="Picture 2" descr="Resultado de imagen para hornos para fundición de metales"/>
          <p:cNvPicPr>
            <a:picLocks noChangeAspect="1" noChangeArrowheads="1"/>
          </p:cNvPicPr>
          <p:nvPr/>
        </p:nvPicPr>
        <p:blipFill>
          <a:blip r:embed="rId2"/>
          <a:srcRect l="29936" r="22293"/>
          <a:stretch>
            <a:fillRect/>
          </a:stretch>
        </p:blipFill>
        <p:spPr bwMode="auto">
          <a:xfrm>
            <a:off x="7000860" y="1285860"/>
            <a:ext cx="2143140" cy="36373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de cubilote</a:t>
            </a:r>
            <a:endParaRPr lang="es-AR" dirty="0"/>
          </a:p>
        </p:txBody>
      </p:sp>
      <p:pic>
        <p:nvPicPr>
          <p:cNvPr id="1026" name="Picture 2"/>
          <p:cNvPicPr>
            <a:picLocks noChangeAspect="1" noChangeArrowheads="1"/>
          </p:cNvPicPr>
          <p:nvPr/>
        </p:nvPicPr>
        <p:blipFill>
          <a:blip r:embed="rId2"/>
          <a:srcRect/>
          <a:stretch>
            <a:fillRect/>
          </a:stretch>
        </p:blipFill>
        <p:spPr bwMode="auto">
          <a:xfrm>
            <a:off x="285720" y="1714488"/>
            <a:ext cx="8670817" cy="411005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Hornos de cubilote</a:t>
            </a:r>
            <a:endParaRPr lang="es-AR" dirty="0"/>
          </a:p>
        </p:txBody>
      </p:sp>
      <p:pic>
        <p:nvPicPr>
          <p:cNvPr id="2050" name="Picture 2"/>
          <p:cNvPicPr>
            <a:picLocks noChangeAspect="1" noChangeArrowheads="1"/>
          </p:cNvPicPr>
          <p:nvPr/>
        </p:nvPicPr>
        <p:blipFill>
          <a:blip r:embed="rId2"/>
          <a:srcRect/>
          <a:stretch>
            <a:fillRect/>
          </a:stretch>
        </p:blipFill>
        <p:spPr bwMode="auto">
          <a:xfrm>
            <a:off x="1928813" y="1576388"/>
            <a:ext cx="5286375" cy="37052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554</Words>
  <PresentationFormat>Presentación en pantalla (4:3)</PresentationFormat>
  <Paragraphs>42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Hornos para fundición</vt:lpstr>
      <vt:lpstr>Diapositiva 2</vt:lpstr>
      <vt:lpstr>Diapositiva 3</vt:lpstr>
      <vt:lpstr>Diapositiva 4</vt:lpstr>
      <vt:lpstr>Hornos metalúrgicos</vt:lpstr>
      <vt:lpstr>Hornos en que el combustible está en contacto con la carga</vt:lpstr>
      <vt:lpstr>Obtención de fundiciones de hierro en hornos de cubilote </vt:lpstr>
      <vt:lpstr>Hornos de cubilote</vt:lpstr>
      <vt:lpstr>Hornos de cubilote</vt:lpstr>
      <vt:lpstr>Hornos sin contacto con el combustible pero sí con los productos de la combustión</vt:lpstr>
      <vt:lpstr>Hornos de reverbero</vt:lpstr>
      <vt:lpstr>Hornos donde la carga no está en contacto con combustibles o productos de combustión</vt:lpstr>
      <vt:lpstr>Hornos de crisol</vt:lpstr>
      <vt:lpstr>Horno con crisol y horno con mufla</vt:lpstr>
      <vt:lpstr>Hornos eléctricos de arco voltaico</vt:lpstr>
      <vt:lpstr>Hornos eléctricos de arco voltaico</vt:lpstr>
      <vt:lpstr>Horno eléctrico a resistencia</vt:lpstr>
      <vt:lpstr>Hornos eléctricos a resistencia</vt:lpstr>
      <vt:lpstr>Hornos eléctricos de inducción</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Guille</dc:creator>
  <cp:lastModifiedBy>Guille</cp:lastModifiedBy>
  <cp:revision>72</cp:revision>
  <dcterms:created xsi:type="dcterms:W3CDTF">2017-08-15T16:15:21Z</dcterms:created>
  <dcterms:modified xsi:type="dcterms:W3CDTF">2018-10-29T22:55:09Z</dcterms:modified>
</cp:coreProperties>
</file>