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76" roundtripDataSignature="AMtx7mhkHgcVgP3doED+7zYwVQNJ2KJe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32" Type="http://schemas.openxmlformats.org/officeDocument/2006/relationships/slide" Target="slides/slide27.xml"/><Relationship Id="rId76" Type="http://customschemas.google.com/relationships/presentationmetadata" Target="meta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A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9c7ffebc3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9c7ffebc33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g9c7ffebc33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s-AR"/>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9c7ffebc33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9c7ffebc33_0_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g9c7ffebc33_0_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s-A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9c7ffebc33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9c7ffebc33_0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g9c7ffebc33_0_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s-AR"/>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3" name="Google Shape;673;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showMasterSp="0" type="title">
  <p:cSld name="TITLE">
    <p:spTree>
      <p:nvGrpSpPr>
        <p:cNvPr id="17" name="Shape 17"/>
        <p:cNvGrpSpPr/>
        <p:nvPr/>
      </p:nvGrpSpPr>
      <p:grpSpPr>
        <a:xfrm>
          <a:off x="0" y="0"/>
          <a:ext cx="0" cy="0"/>
          <a:chOff x="0" y="0"/>
          <a:chExt cx="0" cy="0"/>
        </a:xfrm>
      </p:grpSpPr>
      <p:sp>
        <p:nvSpPr>
          <p:cNvPr id="18" name="Google Shape;18;p70"/>
          <p:cNvSpPr/>
          <p:nvPr/>
        </p:nvSpPr>
        <p:spPr>
          <a:xfrm>
            <a:off x="0" y="2647950"/>
            <a:ext cx="3571875" cy="421005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 name="Google Shape;19;p70"/>
          <p:cNvSpPr/>
          <p:nvPr/>
        </p:nvSpPr>
        <p:spPr>
          <a:xfrm>
            <a:off x="-2380" y="-925"/>
            <a:ext cx="9146380" cy="6858925"/>
          </a:xfrm>
          <a:custGeom>
            <a:rect b="b" l="l" r="r" t="t"/>
            <a:pathLst>
              <a:path extrusionOk="0" h="2002901" w="3352800">
                <a:moveTo>
                  <a:pt x="0" y="2002901"/>
                </a:moveTo>
                <a:lnTo>
                  <a:pt x="2836585" y="0"/>
                </a:lnTo>
                <a:lnTo>
                  <a:pt x="3352800" y="270"/>
                </a:lnTo>
                <a:lnTo>
                  <a:pt x="3352800" y="2002901"/>
                </a:lnTo>
                <a:lnTo>
                  <a:pt x="0" y="2002901"/>
                </a:lnTo>
                <a:close/>
              </a:path>
            </a:pathLst>
          </a:cu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 name="Google Shape;20;p70"/>
          <p:cNvSpPr txBox="1"/>
          <p:nvPr>
            <p:ph type="ctrTitle"/>
          </p:nvPr>
        </p:nvSpPr>
        <p:spPr>
          <a:xfrm rot="-2460000">
            <a:off x="817112" y="1730403"/>
            <a:ext cx="5648623" cy="1204306"/>
          </a:xfrm>
          <a:prstGeom prst="rect">
            <a:avLst/>
          </a:prstGeom>
          <a:noFill/>
          <a:ln>
            <a:noFill/>
          </a:ln>
        </p:spPr>
        <p:txBody>
          <a:bodyPr anchorCtr="0" anchor="b" bIns="9125" lIns="91425" spcFirstLastPara="1" rIns="91425" wrap="square" tIns="45700">
            <a:noAutofit/>
          </a:bodyPr>
          <a:lstStyle>
            <a:lvl1pPr lvl="0" algn="l">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70"/>
          <p:cNvSpPr txBox="1"/>
          <p:nvPr>
            <p:ph idx="1" type="subTitle"/>
          </p:nvPr>
        </p:nvSpPr>
        <p:spPr>
          <a:xfrm rot="-2460000">
            <a:off x="1212277" y="2470925"/>
            <a:ext cx="6511131" cy="329259"/>
          </a:xfrm>
          <a:prstGeom prst="rect">
            <a:avLst/>
          </a:prstGeom>
          <a:noFill/>
          <a:ln>
            <a:noFill/>
          </a:ln>
        </p:spPr>
        <p:txBody>
          <a:bodyPr anchorCtr="0" anchor="t" bIns="45700" lIns="91425" spcFirstLastPara="1" rIns="91425" wrap="square" tIns="9125">
            <a:normAutofit/>
          </a:bodyPr>
          <a:lstStyle>
            <a:lvl1pPr lvl="0" algn="l">
              <a:spcBef>
                <a:spcPts val="800"/>
              </a:spcBef>
              <a:spcAft>
                <a:spcPts val="0"/>
              </a:spcAft>
              <a:buClr>
                <a:schemeClr val="dk1"/>
              </a:buClr>
              <a:buSzPts val="1400"/>
              <a:buNone/>
              <a:defRPr b="0" i="0" sz="1400" u="none" cap="none" strike="noStrike">
                <a:solidFill>
                  <a:schemeClr val="dk1"/>
                </a:solidFill>
                <a:latin typeface="Calibri"/>
                <a:ea typeface="Calibri"/>
                <a:cs typeface="Calibri"/>
                <a:sym typeface="Calibri"/>
              </a:defRPr>
            </a:lvl1pPr>
            <a:lvl2pPr lvl="1" algn="ctr">
              <a:spcBef>
                <a:spcPts val="300"/>
              </a:spcBef>
              <a:spcAft>
                <a:spcPts val="0"/>
              </a:spcAft>
              <a:buSzPts val="1600"/>
              <a:buNone/>
              <a:defRPr>
                <a:solidFill>
                  <a:srgbClr val="888888"/>
                </a:solidFill>
              </a:defRPr>
            </a:lvl2pPr>
            <a:lvl3pPr lvl="2" algn="ctr">
              <a:spcBef>
                <a:spcPts val="300"/>
              </a:spcBef>
              <a:spcAft>
                <a:spcPts val="0"/>
              </a:spcAft>
              <a:buSzPts val="1600"/>
              <a:buNone/>
              <a:defRPr>
                <a:solidFill>
                  <a:srgbClr val="888888"/>
                </a:solidFill>
              </a:defRPr>
            </a:lvl3pPr>
            <a:lvl4pPr lvl="3" algn="ctr">
              <a:spcBef>
                <a:spcPts val="300"/>
              </a:spcBef>
              <a:spcAft>
                <a:spcPts val="0"/>
              </a:spcAft>
              <a:buSzPts val="1600"/>
              <a:buNone/>
              <a:defRPr>
                <a:solidFill>
                  <a:srgbClr val="888888"/>
                </a:solidFill>
              </a:defRPr>
            </a:lvl4pPr>
            <a:lvl5pPr lvl="4" algn="ctr">
              <a:spcBef>
                <a:spcPts val="300"/>
              </a:spcBef>
              <a:spcAft>
                <a:spcPts val="0"/>
              </a:spcAft>
              <a:buSzPts val="1600"/>
              <a:buNone/>
              <a:defRPr>
                <a:solidFill>
                  <a:srgbClr val="888888"/>
                </a:solidFill>
              </a:defRPr>
            </a:lvl5pPr>
            <a:lvl6pPr lvl="5" algn="ctr">
              <a:spcBef>
                <a:spcPts val="300"/>
              </a:spcBef>
              <a:spcAft>
                <a:spcPts val="0"/>
              </a:spcAft>
              <a:buSzPts val="1400"/>
              <a:buNone/>
              <a:defRPr>
                <a:solidFill>
                  <a:srgbClr val="888888"/>
                </a:solidFill>
              </a:defRPr>
            </a:lvl6pPr>
            <a:lvl7pPr lvl="6" algn="ctr">
              <a:spcBef>
                <a:spcPts val="300"/>
              </a:spcBef>
              <a:spcAft>
                <a:spcPts val="0"/>
              </a:spcAft>
              <a:buSzPts val="1400"/>
              <a:buNone/>
              <a:defRPr>
                <a:solidFill>
                  <a:srgbClr val="888888"/>
                </a:solidFill>
              </a:defRPr>
            </a:lvl7pPr>
            <a:lvl8pPr lvl="7" algn="ctr">
              <a:spcBef>
                <a:spcPts val="300"/>
              </a:spcBef>
              <a:spcAft>
                <a:spcPts val="0"/>
              </a:spcAft>
              <a:buSzPts val="1400"/>
              <a:buNone/>
              <a:defRPr>
                <a:solidFill>
                  <a:srgbClr val="888888"/>
                </a:solidFill>
              </a:defRPr>
            </a:lvl8pPr>
            <a:lvl9pPr lvl="8" algn="ctr">
              <a:spcBef>
                <a:spcPts val="300"/>
              </a:spcBef>
              <a:spcAft>
                <a:spcPts val="0"/>
              </a:spcAft>
              <a:buSzPts val="1400"/>
              <a:buNone/>
              <a:defRPr>
                <a:solidFill>
                  <a:srgbClr val="888888"/>
                </a:solidFill>
              </a:defRPr>
            </a:lvl9pPr>
          </a:lstStyle>
          <a:p/>
        </p:txBody>
      </p:sp>
      <p:sp>
        <p:nvSpPr>
          <p:cNvPr id="22" name="Google Shape;22;p70"/>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70"/>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70"/>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82" name="Shape 82"/>
        <p:cNvGrpSpPr/>
        <p:nvPr/>
      </p:nvGrpSpPr>
      <p:grpSpPr>
        <a:xfrm>
          <a:off x="0" y="0"/>
          <a:ext cx="0" cy="0"/>
          <a:chOff x="0" y="0"/>
          <a:chExt cx="0" cy="0"/>
        </a:xfrm>
      </p:grpSpPr>
      <p:sp>
        <p:nvSpPr>
          <p:cNvPr id="83" name="Google Shape;83;p79"/>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79"/>
          <p:cNvSpPr txBox="1"/>
          <p:nvPr>
            <p:ph idx="1" type="body"/>
          </p:nvPr>
        </p:nvSpPr>
        <p:spPr>
          <a:xfrm rot="5400000">
            <a:off x="2793506" y="-869917"/>
            <a:ext cx="3579849" cy="7520940"/>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1800"/>
              <a:buNone/>
              <a:defRPr/>
            </a:lvl1pPr>
            <a:lvl2pPr indent="-342900" lvl="1" marL="914400" algn="l">
              <a:spcBef>
                <a:spcPts val="300"/>
              </a:spcBef>
              <a:spcAft>
                <a:spcPts val="0"/>
              </a:spcAft>
              <a:buSzPts val="1800"/>
              <a:buChar char="▪"/>
              <a:defRPr/>
            </a:lvl2pPr>
            <a:lvl3pPr indent="-342900" lvl="2" marL="1371600" algn="l">
              <a:spcBef>
                <a:spcPts val="300"/>
              </a:spcBef>
              <a:spcAft>
                <a:spcPts val="0"/>
              </a:spcAft>
              <a:buSzPts val="1800"/>
              <a:buChar char="▪"/>
              <a:defRPr/>
            </a:lvl3pPr>
            <a:lvl4pPr indent="-342900" lvl="3" marL="1828800" algn="l">
              <a:spcBef>
                <a:spcPts val="300"/>
              </a:spcBef>
              <a:spcAft>
                <a:spcPts val="0"/>
              </a:spcAft>
              <a:buSzPts val="1800"/>
              <a:buChar char="▪"/>
              <a:defRPr/>
            </a:lvl4pPr>
            <a:lvl5pPr indent="-342900" lvl="4" marL="2286000" algn="l">
              <a:spcBef>
                <a:spcPts val="300"/>
              </a:spcBef>
              <a:spcAft>
                <a:spcPts val="0"/>
              </a:spcAft>
              <a:buSzPts val="1800"/>
              <a:buChar char="▪"/>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85" name="Google Shape;85;p79"/>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79"/>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79"/>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88" name="Shape 88"/>
        <p:cNvGrpSpPr/>
        <p:nvPr/>
      </p:nvGrpSpPr>
      <p:grpSpPr>
        <a:xfrm>
          <a:off x="0" y="0"/>
          <a:ext cx="0" cy="0"/>
          <a:chOff x="0" y="0"/>
          <a:chExt cx="0" cy="0"/>
        </a:xfrm>
      </p:grpSpPr>
      <p:sp>
        <p:nvSpPr>
          <p:cNvPr id="89" name="Google Shape;89;p80"/>
          <p:cNvSpPr txBox="1"/>
          <p:nvPr>
            <p:ph type="title"/>
          </p:nvPr>
        </p:nvSpPr>
        <p:spPr>
          <a:xfrm rot="5400000">
            <a:off x="5318919" y="1585120"/>
            <a:ext cx="4678362" cy="205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80"/>
          <p:cNvSpPr txBox="1"/>
          <p:nvPr>
            <p:ph idx="1" type="body"/>
          </p:nvPr>
        </p:nvSpPr>
        <p:spPr>
          <a:xfrm rot="5400000">
            <a:off x="1127919" y="-396080"/>
            <a:ext cx="4678362" cy="6019800"/>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1800"/>
              <a:buNone/>
              <a:defRPr/>
            </a:lvl1pPr>
            <a:lvl2pPr indent="-342900" lvl="1" marL="914400" algn="l">
              <a:spcBef>
                <a:spcPts val="300"/>
              </a:spcBef>
              <a:spcAft>
                <a:spcPts val="0"/>
              </a:spcAft>
              <a:buSzPts val="1800"/>
              <a:buChar char="▪"/>
              <a:defRPr/>
            </a:lvl2pPr>
            <a:lvl3pPr indent="-342900" lvl="2" marL="1371600" algn="l">
              <a:spcBef>
                <a:spcPts val="300"/>
              </a:spcBef>
              <a:spcAft>
                <a:spcPts val="0"/>
              </a:spcAft>
              <a:buSzPts val="1800"/>
              <a:buChar char="▪"/>
              <a:defRPr/>
            </a:lvl3pPr>
            <a:lvl4pPr indent="-342900" lvl="3" marL="1828800" algn="l">
              <a:spcBef>
                <a:spcPts val="300"/>
              </a:spcBef>
              <a:spcAft>
                <a:spcPts val="0"/>
              </a:spcAft>
              <a:buSzPts val="1800"/>
              <a:buChar char="▪"/>
              <a:defRPr/>
            </a:lvl4pPr>
            <a:lvl5pPr indent="-342900" lvl="4" marL="2286000" algn="l">
              <a:spcBef>
                <a:spcPts val="300"/>
              </a:spcBef>
              <a:spcAft>
                <a:spcPts val="0"/>
              </a:spcAft>
              <a:buSzPts val="1800"/>
              <a:buChar char="▪"/>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91" name="Google Shape;91;p80"/>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80"/>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80"/>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5" name="Shape 25"/>
        <p:cNvGrpSpPr/>
        <p:nvPr/>
      </p:nvGrpSpPr>
      <p:grpSpPr>
        <a:xfrm>
          <a:off x="0" y="0"/>
          <a:ext cx="0" cy="0"/>
          <a:chOff x="0" y="0"/>
          <a:chExt cx="0" cy="0"/>
        </a:xfrm>
      </p:grpSpPr>
      <p:sp>
        <p:nvSpPr>
          <p:cNvPr id="26" name="Google Shape;26;p71"/>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71"/>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1800"/>
              <a:buNone/>
              <a:defRPr/>
            </a:lvl1pPr>
            <a:lvl2pPr indent="-342900" lvl="1" marL="914400" algn="l">
              <a:spcBef>
                <a:spcPts val="300"/>
              </a:spcBef>
              <a:spcAft>
                <a:spcPts val="0"/>
              </a:spcAft>
              <a:buSzPts val="1800"/>
              <a:buChar char="▪"/>
              <a:defRPr/>
            </a:lvl2pPr>
            <a:lvl3pPr indent="-342900" lvl="2" marL="1371600" algn="l">
              <a:spcBef>
                <a:spcPts val="300"/>
              </a:spcBef>
              <a:spcAft>
                <a:spcPts val="0"/>
              </a:spcAft>
              <a:buSzPts val="1800"/>
              <a:buChar char="▪"/>
              <a:defRPr/>
            </a:lvl3pPr>
            <a:lvl4pPr indent="-342900" lvl="3" marL="1828800" algn="l">
              <a:spcBef>
                <a:spcPts val="300"/>
              </a:spcBef>
              <a:spcAft>
                <a:spcPts val="0"/>
              </a:spcAft>
              <a:buSzPts val="1800"/>
              <a:buChar char="▪"/>
              <a:defRPr/>
            </a:lvl4pPr>
            <a:lvl5pPr indent="-342900" lvl="4" marL="2286000" algn="l">
              <a:spcBef>
                <a:spcPts val="300"/>
              </a:spcBef>
              <a:spcAft>
                <a:spcPts val="0"/>
              </a:spcAft>
              <a:buSzPts val="1800"/>
              <a:buChar char="▪"/>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28" name="Google Shape;28;p71"/>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71"/>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71"/>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showMasterSp="0" type="secHead">
  <p:cSld name="SECTION_HEADER">
    <p:spTree>
      <p:nvGrpSpPr>
        <p:cNvPr id="31" name="Shape 31"/>
        <p:cNvGrpSpPr/>
        <p:nvPr/>
      </p:nvGrpSpPr>
      <p:grpSpPr>
        <a:xfrm>
          <a:off x="0" y="0"/>
          <a:ext cx="0" cy="0"/>
          <a:chOff x="0" y="0"/>
          <a:chExt cx="0" cy="0"/>
        </a:xfrm>
      </p:grpSpPr>
      <p:sp>
        <p:nvSpPr>
          <p:cNvPr id="32" name="Google Shape;32;p72"/>
          <p:cNvSpPr/>
          <p:nvPr/>
        </p:nvSpPr>
        <p:spPr>
          <a:xfrm>
            <a:off x="-2380" y="-925"/>
            <a:ext cx="9146380" cy="6858925"/>
          </a:xfrm>
          <a:custGeom>
            <a:rect b="b" l="l" r="r" t="t"/>
            <a:pathLst>
              <a:path extrusionOk="0" h="2002901" w="3352800">
                <a:moveTo>
                  <a:pt x="0" y="2002901"/>
                </a:moveTo>
                <a:lnTo>
                  <a:pt x="2836585" y="0"/>
                </a:lnTo>
                <a:lnTo>
                  <a:pt x="3352800" y="270"/>
                </a:lnTo>
                <a:lnTo>
                  <a:pt x="3352800" y="2002901"/>
                </a:lnTo>
                <a:lnTo>
                  <a:pt x="0" y="200290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 name="Google Shape;33;p72"/>
          <p:cNvSpPr/>
          <p:nvPr/>
        </p:nvSpPr>
        <p:spPr>
          <a:xfrm>
            <a:off x="0" y="2647950"/>
            <a:ext cx="3571875" cy="4210050"/>
          </a:xfrm>
          <a:prstGeom prst="rtTriangle">
            <a:avLst/>
          </a:pr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 name="Google Shape;34;p72"/>
          <p:cNvSpPr txBox="1"/>
          <p:nvPr>
            <p:ph type="title"/>
          </p:nvPr>
        </p:nvSpPr>
        <p:spPr>
          <a:xfrm rot="-2460000">
            <a:off x="819399" y="1726737"/>
            <a:ext cx="5650992" cy="1207509"/>
          </a:xfrm>
          <a:prstGeom prst="rect">
            <a:avLst/>
          </a:prstGeom>
          <a:noFill/>
          <a:ln>
            <a:noFill/>
          </a:ln>
        </p:spPr>
        <p:txBody>
          <a:bodyPr anchorCtr="0" anchor="b" bIns="9125" lIns="91425" spcFirstLastPara="1" rIns="91425" wrap="square" tIns="45700">
            <a:noAutofit/>
          </a:bodyPr>
          <a:lstStyle>
            <a:lvl1pPr lvl="0" algn="l">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72"/>
          <p:cNvSpPr txBox="1"/>
          <p:nvPr>
            <p:ph idx="1" type="body"/>
          </p:nvPr>
        </p:nvSpPr>
        <p:spPr>
          <a:xfrm rot="-2460000">
            <a:off x="1216152" y="2468304"/>
            <a:ext cx="6510528" cy="329184"/>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1400"/>
              <a:buNone/>
              <a:defRPr b="0" i="0" sz="1400" u="none" cap="none" strike="noStrike">
                <a:solidFill>
                  <a:schemeClr val="dk1"/>
                </a:solidFill>
                <a:latin typeface="Calibri"/>
                <a:ea typeface="Calibri"/>
                <a:cs typeface="Calibri"/>
                <a:sym typeface="Calibri"/>
              </a:defRPr>
            </a:lvl1pPr>
            <a:lvl2pPr indent="-228600" lvl="1" marL="914400" algn="l">
              <a:spcBef>
                <a:spcPts val="300"/>
              </a:spcBef>
              <a:spcAft>
                <a:spcPts val="0"/>
              </a:spcAft>
              <a:buSzPts val="1800"/>
              <a:buNone/>
              <a:defRPr sz="1800">
                <a:solidFill>
                  <a:srgbClr val="888888"/>
                </a:solidFill>
              </a:defRPr>
            </a:lvl2pPr>
            <a:lvl3pPr indent="-228600" lvl="2" marL="1371600" algn="l">
              <a:spcBef>
                <a:spcPts val="300"/>
              </a:spcBef>
              <a:spcAft>
                <a:spcPts val="0"/>
              </a:spcAft>
              <a:buSzPts val="1600"/>
              <a:buNone/>
              <a:defRPr sz="1600">
                <a:solidFill>
                  <a:srgbClr val="888888"/>
                </a:solidFill>
              </a:defRPr>
            </a:lvl3pPr>
            <a:lvl4pPr indent="-228600" lvl="3" marL="1828800" algn="l">
              <a:spcBef>
                <a:spcPts val="300"/>
              </a:spcBef>
              <a:spcAft>
                <a:spcPts val="0"/>
              </a:spcAft>
              <a:buSzPts val="1400"/>
              <a:buNone/>
              <a:defRPr sz="1400">
                <a:solidFill>
                  <a:srgbClr val="888888"/>
                </a:solidFill>
              </a:defRPr>
            </a:lvl4pPr>
            <a:lvl5pPr indent="-228600" lvl="4" marL="2286000" algn="l">
              <a:spcBef>
                <a:spcPts val="300"/>
              </a:spcBef>
              <a:spcAft>
                <a:spcPts val="0"/>
              </a:spcAft>
              <a:buSzPts val="1400"/>
              <a:buNone/>
              <a:defRPr sz="1400">
                <a:solidFill>
                  <a:srgbClr val="888888"/>
                </a:solidFill>
              </a:defRPr>
            </a:lvl5pPr>
            <a:lvl6pPr indent="-228600" lvl="5" marL="2743200" algn="l">
              <a:spcBef>
                <a:spcPts val="300"/>
              </a:spcBef>
              <a:spcAft>
                <a:spcPts val="0"/>
              </a:spcAft>
              <a:buSzPts val="1400"/>
              <a:buNone/>
              <a:defRPr sz="1400">
                <a:solidFill>
                  <a:srgbClr val="888888"/>
                </a:solidFill>
              </a:defRPr>
            </a:lvl6pPr>
            <a:lvl7pPr indent="-228600" lvl="6" marL="3200400" algn="l">
              <a:spcBef>
                <a:spcPts val="300"/>
              </a:spcBef>
              <a:spcAft>
                <a:spcPts val="0"/>
              </a:spcAft>
              <a:buSzPts val="1400"/>
              <a:buNone/>
              <a:defRPr sz="1400">
                <a:solidFill>
                  <a:srgbClr val="888888"/>
                </a:solidFill>
              </a:defRPr>
            </a:lvl7pPr>
            <a:lvl8pPr indent="-228600" lvl="7" marL="3657600" algn="l">
              <a:spcBef>
                <a:spcPts val="300"/>
              </a:spcBef>
              <a:spcAft>
                <a:spcPts val="0"/>
              </a:spcAft>
              <a:buSzPts val="1400"/>
              <a:buNone/>
              <a:defRPr sz="1400">
                <a:solidFill>
                  <a:srgbClr val="888888"/>
                </a:solidFill>
              </a:defRPr>
            </a:lvl8pPr>
            <a:lvl9pPr indent="-228600" lvl="8" marL="4114800" algn="l">
              <a:spcBef>
                <a:spcPts val="300"/>
              </a:spcBef>
              <a:spcAft>
                <a:spcPts val="0"/>
              </a:spcAft>
              <a:buSzPts val="1400"/>
              <a:buNone/>
              <a:defRPr sz="1400">
                <a:solidFill>
                  <a:srgbClr val="888888"/>
                </a:solidFill>
              </a:defRPr>
            </a:lvl9pPr>
          </a:lstStyle>
          <a:p/>
        </p:txBody>
      </p:sp>
      <p:sp>
        <p:nvSpPr>
          <p:cNvPr id="36" name="Google Shape;36;p72"/>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72"/>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72"/>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9" name="Shape 39"/>
        <p:cNvGrpSpPr/>
        <p:nvPr/>
      </p:nvGrpSpPr>
      <p:grpSpPr>
        <a:xfrm>
          <a:off x="0" y="0"/>
          <a:ext cx="0" cy="0"/>
          <a:chOff x="0" y="0"/>
          <a:chExt cx="0" cy="0"/>
        </a:xfrm>
      </p:grpSpPr>
      <p:sp>
        <p:nvSpPr>
          <p:cNvPr id="40" name="Google Shape;40;p73"/>
          <p:cNvSpPr txBox="1"/>
          <p:nvPr>
            <p:ph idx="1" type="body"/>
          </p:nvPr>
        </p:nvSpPr>
        <p:spPr>
          <a:xfrm>
            <a:off x="822960" y="1097280"/>
            <a:ext cx="3200400" cy="3712464"/>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2800"/>
              <a:buNone/>
              <a:defRPr sz="2800"/>
            </a:lvl1pPr>
            <a:lvl2pPr indent="-381000" lvl="1" marL="914400" algn="l">
              <a:spcBef>
                <a:spcPts val="300"/>
              </a:spcBef>
              <a:spcAft>
                <a:spcPts val="0"/>
              </a:spcAft>
              <a:buSzPts val="2400"/>
              <a:buChar char="▪"/>
              <a:defRPr sz="2400"/>
            </a:lvl2pPr>
            <a:lvl3pPr indent="-355600" lvl="2" marL="1371600" algn="l">
              <a:spcBef>
                <a:spcPts val="300"/>
              </a:spcBef>
              <a:spcAft>
                <a:spcPts val="0"/>
              </a:spcAft>
              <a:buSzPts val="2000"/>
              <a:buChar char="▪"/>
              <a:defRPr sz="2000"/>
            </a:lvl3pPr>
            <a:lvl4pPr indent="-342900" lvl="3" marL="1828800" algn="l">
              <a:spcBef>
                <a:spcPts val="300"/>
              </a:spcBef>
              <a:spcAft>
                <a:spcPts val="0"/>
              </a:spcAft>
              <a:buSzPts val="1800"/>
              <a:buChar char="▪"/>
              <a:defRPr sz="1800"/>
            </a:lvl4pPr>
            <a:lvl5pPr indent="-342900" lvl="4" marL="2286000" algn="l">
              <a:spcBef>
                <a:spcPts val="300"/>
              </a:spcBef>
              <a:spcAft>
                <a:spcPts val="0"/>
              </a:spcAft>
              <a:buSzPts val="1800"/>
              <a:buChar char="▪"/>
              <a:defRPr sz="1800"/>
            </a:lvl5pPr>
            <a:lvl6pPr indent="-342900" lvl="5" marL="2743200" algn="l">
              <a:spcBef>
                <a:spcPts val="300"/>
              </a:spcBef>
              <a:spcAft>
                <a:spcPts val="0"/>
              </a:spcAft>
              <a:buSzPts val="1800"/>
              <a:buChar char="▪"/>
              <a:defRPr sz="1800"/>
            </a:lvl6pPr>
            <a:lvl7pPr indent="-342900" lvl="6" marL="3200400" algn="l">
              <a:spcBef>
                <a:spcPts val="300"/>
              </a:spcBef>
              <a:spcAft>
                <a:spcPts val="0"/>
              </a:spcAft>
              <a:buSzPts val="1800"/>
              <a:buChar char="▪"/>
              <a:defRPr sz="1800"/>
            </a:lvl7pPr>
            <a:lvl8pPr indent="-342900" lvl="7" marL="3657600" algn="l">
              <a:spcBef>
                <a:spcPts val="300"/>
              </a:spcBef>
              <a:spcAft>
                <a:spcPts val="0"/>
              </a:spcAft>
              <a:buSzPts val="1800"/>
              <a:buChar char="▪"/>
              <a:defRPr sz="1800"/>
            </a:lvl8pPr>
            <a:lvl9pPr indent="-342900" lvl="8" marL="4114800" algn="l">
              <a:spcBef>
                <a:spcPts val="300"/>
              </a:spcBef>
              <a:spcAft>
                <a:spcPts val="0"/>
              </a:spcAft>
              <a:buSzPts val="1800"/>
              <a:buChar char="▪"/>
              <a:defRPr sz="1800"/>
            </a:lvl9pPr>
          </a:lstStyle>
          <a:p/>
        </p:txBody>
      </p:sp>
      <p:sp>
        <p:nvSpPr>
          <p:cNvPr id="41" name="Google Shape;41;p73"/>
          <p:cNvSpPr txBox="1"/>
          <p:nvPr>
            <p:ph idx="2" type="body"/>
          </p:nvPr>
        </p:nvSpPr>
        <p:spPr>
          <a:xfrm>
            <a:off x="4700016" y="1097280"/>
            <a:ext cx="3200400" cy="3712464"/>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2800"/>
              <a:buNone/>
              <a:defRPr sz="2800"/>
            </a:lvl1pPr>
            <a:lvl2pPr indent="-381000" lvl="1" marL="914400" algn="l">
              <a:spcBef>
                <a:spcPts val="300"/>
              </a:spcBef>
              <a:spcAft>
                <a:spcPts val="0"/>
              </a:spcAft>
              <a:buSzPts val="2400"/>
              <a:buChar char="▪"/>
              <a:defRPr sz="2400"/>
            </a:lvl2pPr>
            <a:lvl3pPr indent="-355600" lvl="2" marL="1371600" algn="l">
              <a:spcBef>
                <a:spcPts val="300"/>
              </a:spcBef>
              <a:spcAft>
                <a:spcPts val="0"/>
              </a:spcAft>
              <a:buSzPts val="2000"/>
              <a:buChar char="▪"/>
              <a:defRPr sz="2000"/>
            </a:lvl3pPr>
            <a:lvl4pPr indent="-342900" lvl="3" marL="1828800" algn="l">
              <a:spcBef>
                <a:spcPts val="300"/>
              </a:spcBef>
              <a:spcAft>
                <a:spcPts val="0"/>
              </a:spcAft>
              <a:buSzPts val="1800"/>
              <a:buChar char="▪"/>
              <a:defRPr sz="1800"/>
            </a:lvl4pPr>
            <a:lvl5pPr indent="-342900" lvl="4" marL="2286000" algn="l">
              <a:spcBef>
                <a:spcPts val="300"/>
              </a:spcBef>
              <a:spcAft>
                <a:spcPts val="0"/>
              </a:spcAft>
              <a:buSzPts val="1800"/>
              <a:buChar char="▪"/>
              <a:defRPr sz="1800"/>
            </a:lvl5pPr>
            <a:lvl6pPr indent="-342900" lvl="5" marL="2743200" algn="l">
              <a:spcBef>
                <a:spcPts val="300"/>
              </a:spcBef>
              <a:spcAft>
                <a:spcPts val="0"/>
              </a:spcAft>
              <a:buSzPts val="1800"/>
              <a:buChar char="▪"/>
              <a:defRPr sz="1800"/>
            </a:lvl6pPr>
            <a:lvl7pPr indent="-342900" lvl="6" marL="3200400" algn="l">
              <a:spcBef>
                <a:spcPts val="300"/>
              </a:spcBef>
              <a:spcAft>
                <a:spcPts val="0"/>
              </a:spcAft>
              <a:buSzPts val="1800"/>
              <a:buChar char="▪"/>
              <a:defRPr sz="1800"/>
            </a:lvl7pPr>
            <a:lvl8pPr indent="-342900" lvl="7" marL="3657600" algn="l">
              <a:spcBef>
                <a:spcPts val="300"/>
              </a:spcBef>
              <a:spcAft>
                <a:spcPts val="0"/>
              </a:spcAft>
              <a:buSzPts val="1800"/>
              <a:buChar char="▪"/>
              <a:defRPr sz="1800"/>
            </a:lvl8pPr>
            <a:lvl9pPr indent="-342900" lvl="8" marL="4114800" algn="l">
              <a:spcBef>
                <a:spcPts val="300"/>
              </a:spcBef>
              <a:spcAft>
                <a:spcPts val="0"/>
              </a:spcAft>
              <a:buSzPts val="1800"/>
              <a:buChar char="▪"/>
              <a:defRPr sz="1800"/>
            </a:lvl9pPr>
          </a:lstStyle>
          <a:p/>
        </p:txBody>
      </p:sp>
      <p:sp>
        <p:nvSpPr>
          <p:cNvPr id="42" name="Google Shape;42;p73"/>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73"/>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73"/>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AR"/>
              <a:t>‹#›</a:t>
            </a:fld>
            <a:endParaRPr/>
          </a:p>
        </p:txBody>
      </p:sp>
      <p:sp>
        <p:nvSpPr>
          <p:cNvPr id="45" name="Google Shape;45;p73"/>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6" name="Shape 46"/>
        <p:cNvGrpSpPr/>
        <p:nvPr/>
      </p:nvGrpSpPr>
      <p:grpSpPr>
        <a:xfrm>
          <a:off x="0" y="0"/>
          <a:ext cx="0" cy="0"/>
          <a:chOff x="0" y="0"/>
          <a:chExt cx="0" cy="0"/>
        </a:xfrm>
      </p:grpSpPr>
      <p:sp>
        <p:nvSpPr>
          <p:cNvPr id="47" name="Google Shape;47;p74"/>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2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74"/>
          <p:cNvSpPr txBox="1"/>
          <p:nvPr>
            <p:ph idx="1" type="body"/>
          </p:nvPr>
        </p:nvSpPr>
        <p:spPr>
          <a:xfrm>
            <a:off x="822960" y="1097280"/>
            <a:ext cx="3200400" cy="548640"/>
          </a:xfrm>
          <a:prstGeom prst="rect">
            <a:avLst/>
          </a:prstGeom>
          <a:noFill/>
          <a:ln>
            <a:noFill/>
          </a:ln>
        </p:spPr>
        <p:txBody>
          <a:bodyPr anchorCtr="0" anchor="b" bIns="45700" lIns="91425" spcFirstLastPara="1" rIns="91425" wrap="square" tIns="45700">
            <a:normAutofit/>
          </a:bodyPr>
          <a:lstStyle>
            <a:lvl1pPr indent="-228600" lvl="0" marL="457200" algn="l">
              <a:spcBef>
                <a:spcPts val="800"/>
              </a:spcBef>
              <a:spcAft>
                <a:spcPts val="0"/>
              </a:spcAft>
              <a:buClr>
                <a:schemeClr val="dk1"/>
              </a:buClr>
              <a:buSzPts val="1400"/>
              <a:buNone/>
              <a:defRPr b="0" sz="1400" cap="none">
                <a:solidFill>
                  <a:schemeClr val="dk1"/>
                </a:solidFill>
                <a:latin typeface="Calibri"/>
                <a:ea typeface="Calibri"/>
                <a:cs typeface="Calibri"/>
                <a:sym typeface="Calibri"/>
              </a:defRPr>
            </a:lvl1pPr>
            <a:lvl2pPr indent="-228600" lvl="1" marL="914400" algn="l">
              <a:spcBef>
                <a:spcPts val="300"/>
              </a:spcBef>
              <a:spcAft>
                <a:spcPts val="0"/>
              </a:spcAft>
              <a:buSzPts val="2000"/>
              <a:buNone/>
              <a:defRPr b="1" sz="2000"/>
            </a:lvl2pPr>
            <a:lvl3pPr indent="-228600" lvl="2" marL="1371600" algn="l">
              <a:spcBef>
                <a:spcPts val="300"/>
              </a:spcBef>
              <a:spcAft>
                <a:spcPts val="0"/>
              </a:spcAft>
              <a:buSzPts val="1800"/>
              <a:buNone/>
              <a:defRPr b="1" sz="1800"/>
            </a:lvl3pPr>
            <a:lvl4pPr indent="-228600" lvl="3" marL="1828800" algn="l">
              <a:spcBef>
                <a:spcPts val="300"/>
              </a:spcBef>
              <a:spcAft>
                <a:spcPts val="0"/>
              </a:spcAft>
              <a:buSzPts val="1600"/>
              <a:buNone/>
              <a:defRPr b="1" sz="1600"/>
            </a:lvl4pPr>
            <a:lvl5pPr indent="-228600" lvl="4" marL="2286000" algn="l">
              <a:spcBef>
                <a:spcPts val="300"/>
              </a:spcBef>
              <a:spcAft>
                <a:spcPts val="0"/>
              </a:spcAft>
              <a:buSzPts val="1600"/>
              <a:buNone/>
              <a:defRPr b="1" sz="1600"/>
            </a:lvl5pPr>
            <a:lvl6pPr indent="-228600" lvl="5" marL="2743200" algn="l">
              <a:spcBef>
                <a:spcPts val="300"/>
              </a:spcBef>
              <a:spcAft>
                <a:spcPts val="0"/>
              </a:spcAft>
              <a:buSzPts val="1600"/>
              <a:buNone/>
              <a:defRPr b="1" sz="1600"/>
            </a:lvl6pPr>
            <a:lvl7pPr indent="-228600" lvl="6" marL="3200400" algn="l">
              <a:spcBef>
                <a:spcPts val="300"/>
              </a:spcBef>
              <a:spcAft>
                <a:spcPts val="0"/>
              </a:spcAft>
              <a:buSzPts val="1600"/>
              <a:buNone/>
              <a:defRPr b="1" sz="1600"/>
            </a:lvl7pPr>
            <a:lvl8pPr indent="-228600" lvl="7" marL="3657600" algn="l">
              <a:spcBef>
                <a:spcPts val="300"/>
              </a:spcBef>
              <a:spcAft>
                <a:spcPts val="0"/>
              </a:spcAft>
              <a:buSzPts val="1600"/>
              <a:buNone/>
              <a:defRPr b="1" sz="1600"/>
            </a:lvl8pPr>
            <a:lvl9pPr indent="-228600" lvl="8" marL="4114800" algn="l">
              <a:spcBef>
                <a:spcPts val="300"/>
              </a:spcBef>
              <a:spcAft>
                <a:spcPts val="0"/>
              </a:spcAft>
              <a:buSzPts val="1600"/>
              <a:buNone/>
              <a:defRPr b="1" sz="1600"/>
            </a:lvl9pPr>
          </a:lstStyle>
          <a:p/>
        </p:txBody>
      </p:sp>
      <p:sp>
        <p:nvSpPr>
          <p:cNvPr id="49" name="Google Shape;49;p74"/>
          <p:cNvSpPr txBox="1"/>
          <p:nvPr>
            <p:ph idx="2" type="body"/>
          </p:nvPr>
        </p:nvSpPr>
        <p:spPr>
          <a:xfrm>
            <a:off x="819150" y="1701848"/>
            <a:ext cx="3200400" cy="3108960"/>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2400"/>
              <a:buNone/>
              <a:defRPr sz="2400"/>
            </a:lvl1pPr>
            <a:lvl2pPr indent="-355600" lvl="1" marL="914400" algn="l">
              <a:spcBef>
                <a:spcPts val="300"/>
              </a:spcBef>
              <a:spcAft>
                <a:spcPts val="0"/>
              </a:spcAft>
              <a:buSzPts val="2000"/>
              <a:buChar char="▪"/>
              <a:defRPr sz="2000"/>
            </a:lvl2pPr>
            <a:lvl3pPr indent="-342900" lvl="2" marL="1371600" algn="l">
              <a:spcBef>
                <a:spcPts val="300"/>
              </a:spcBef>
              <a:spcAft>
                <a:spcPts val="0"/>
              </a:spcAft>
              <a:buSzPts val="1800"/>
              <a:buChar char="▪"/>
              <a:defRPr sz="1800"/>
            </a:lvl3pPr>
            <a:lvl4pPr indent="-330200" lvl="3" marL="1828800" algn="l">
              <a:spcBef>
                <a:spcPts val="300"/>
              </a:spcBef>
              <a:spcAft>
                <a:spcPts val="0"/>
              </a:spcAft>
              <a:buSzPts val="1600"/>
              <a:buChar char="▪"/>
              <a:defRPr sz="1600"/>
            </a:lvl4pPr>
            <a:lvl5pPr indent="-330200" lvl="4" marL="2286000" algn="l">
              <a:spcBef>
                <a:spcPts val="300"/>
              </a:spcBef>
              <a:spcAft>
                <a:spcPts val="0"/>
              </a:spcAft>
              <a:buSzPts val="1600"/>
              <a:buChar char="▪"/>
              <a:defRPr sz="1600"/>
            </a:lvl5pPr>
            <a:lvl6pPr indent="-330200" lvl="5" marL="2743200" algn="l">
              <a:spcBef>
                <a:spcPts val="300"/>
              </a:spcBef>
              <a:spcAft>
                <a:spcPts val="0"/>
              </a:spcAft>
              <a:buSzPts val="1600"/>
              <a:buChar char="▪"/>
              <a:defRPr sz="1600"/>
            </a:lvl6pPr>
            <a:lvl7pPr indent="-330200" lvl="6" marL="3200400" algn="l">
              <a:spcBef>
                <a:spcPts val="300"/>
              </a:spcBef>
              <a:spcAft>
                <a:spcPts val="0"/>
              </a:spcAft>
              <a:buSzPts val="1600"/>
              <a:buChar char="▪"/>
              <a:defRPr sz="1600"/>
            </a:lvl7pPr>
            <a:lvl8pPr indent="-330200" lvl="7" marL="3657600" algn="l">
              <a:spcBef>
                <a:spcPts val="300"/>
              </a:spcBef>
              <a:spcAft>
                <a:spcPts val="0"/>
              </a:spcAft>
              <a:buSzPts val="1600"/>
              <a:buChar char="▪"/>
              <a:defRPr sz="1600"/>
            </a:lvl8pPr>
            <a:lvl9pPr indent="-330200" lvl="8" marL="4114800" algn="l">
              <a:spcBef>
                <a:spcPts val="300"/>
              </a:spcBef>
              <a:spcAft>
                <a:spcPts val="0"/>
              </a:spcAft>
              <a:buSzPts val="1600"/>
              <a:buChar char="▪"/>
              <a:defRPr sz="1600"/>
            </a:lvl9pPr>
          </a:lstStyle>
          <a:p/>
        </p:txBody>
      </p:sp>
      <p:sp>
        <p:nvSpPr>
          <p:cNvPr id="50" name="Google Shape;50;p74"/>
          <p:cNvSpPr txBox="1"/>
          <p:nvPr>
            <p:ph idx="3" type="body"/>
          </p:nvPr>
        </p:nvSpPr>
        <p:spPr>
          <a:xfrm>
            <a:off x="4700016" y="1097280"/>
            <a:ext cx="3200400" cy="548640"/>
          </a:xfrm>
          <a:prstGeom prst="rect">
            <a:avLst/>
          </a:prstGeom>
          <a:noFill/>
          <a:ln>
            <a:noFill/>
          </a:ln>
        </p:spPr>
        <p:txBody>
          <a:bodyPr anchorCtr="0" anchor="b" bIns="45700" lIns="91425" spcFirstLastPara="1" rIns="91425" wrap="square" tIns="45700">
            <a:normAutofit/>
          </a:bodyPr>
          <a:lstStyle>
            <a:lvl1pPr indent="-228600" lvl="0" marL="457200" algn="l">
              <a:spcBef>
                <a:spcPts val="800"/>
              </a:spcBef>
              <a:spcAft>
                <a:spcPts val="0"/>
              </a:spcAft>
              <a:buClr>
                <a:schemeClr val="dk1"/>
              </a:buClr>
              <a:buSzPts val="1400"/>
              <a:buNone/>
              <a:defRPr b="0" sz="1400" cap="none">
                <a:solidFill>
                  <a:schemeClr val="dk1"/>
                </a:solidFill>
                <a:latin typeface="Calibri"/>
                <a:ea typeface="Calibri"/>
                <a:cs typeface="Calibri"/>
                <a:sym typeface="Calibri"/>
              </a:defRPr>
            </a:lvl1pPr>
            <a:lvl2pPr indent="-228600" lvl="1" marL="914400" algn="l">
              <a:spcBef>
                <a:spcPts val="300"/>
              </a:spcBef>
              <a:spcAft>
                <a:spcPts val="0"/>
              </a:spcAft>
              <a:buSzPts val="2000"/>
              <a:buNone/>
              <a:defRPr b="1" sz="2000"/>
            </a:lvl2pPr>
            <a:lvl3pPr indent="-228600" lvl="2" marL="1371600" algn="l">
              <a:spcBef>
                <a:spcPts val="300"/>
              </a:spcBef>
              <a:spcAft>
                <a:spcPts val="0"/>
              </a:spcAft>
              <a:buSzPts val="1800"/>
              <a:buNone/>
              <a:defRPr b="1" sz="1800"/>
            </a:lvl3pPr>
            <a:lvl4pPr indent="-228600" lvl="3" marL="1828800" algn="l">
              <a:spcBef>
                <a:spcPts val="300"/>
              </a:spcBef>
              <a:spcAft>
                <a:spcPts val="0"/>
              </a:spcAft>
              <a:buSzPts val="1600"/>
              <a:buNone/>
              <a:defRPr b="1" sz="1600"/>
            </a:lvl4pPr>
            <a:lvl5pPr indent="-228600" lvl="4" marL="2286000" algn="l">
              <a:spcBef>
                <a:spcPts val="300"/>
              </a:spcBef>
              <a:spcAft>
                <a:spcPts val="0"/>
              </a:spcAft>
              <a:buSzPts val="1600"/>
              <a:buNone/>
              <a:defRPr b="1" sz="1600"/>
            </a:lvl5pPr>
            <a:lvl6pPr indent="-228600" lvl="5" marL="2743200" algn="l">
              <a:spcBef>
                <a:spcPts val="300"/>
              </a:spcBef>
              <a:spcAft>
                <a:spcPts val="0"/>
              </a:spcAft>
              <a:buSzPts val="1600"/>
              <a:buNone/>
              <a:defRPr b="1" sz="1600"/>
            </a:lvl6pPr>
            <a:lvl7pPr indent="-228600" lvl="6" marL="3200400" algn="l">
              <a:spcBef>
                <a:spcPts val="300"/>
              </a:spcBef>
              <a:spcAft>
                <a:spcPts val="0"/>
              </a:spcAft>
              <a:buSzPts val="1600"/>
              <a:buNone/>
              <a:defRPr b="1" sz="1600"/>
            </a:lvl7pPr>
            <a:lvl8pPr indent="-228600" lvl="7" marL="3657600" algn="l">
              <a:spcBef>
                <a:spcPts val="300"/>
              </a:spcBef>
              <a:spcAft>
                <a:spcPts val="0"/>
              </a:spcAft>
              <a:buSzPts val="1600"/>
              <a:buNone/>
              <a:defRPr b="1" sz="1600"/>
            </a:lvl8pPr>
            <a:lvl9pPr indent="-228600" lvl="8" marL="4114800" algn="l">
              <a:spcBef>
                <a:spcPts val="300"/>
              </a:spcBef>
              <a:spcAft>
                <a:spcPts val="0"/>
              </a:spcAft>
              <a:buSzPts val="1600"/>
              <a:buNone/>
              <a:defRPr b="1" sz="1600"/>
            </a:lvl9pPr>
          </a:lstStyle>
          <a:p/>
        </p:txBody>
      </p:sp>
      <p:sp>
        <p:nvSpPr>
          <p:cNvPr id="51" name="Google Shape;51;p74"/>
          <p:cNvSpPr txBox="1"/>
          <p:nvPr>
            <p:ph idx="4" type="body"/>
          </p:nvPr>
        </p:nvSpPr>
        <p:spPr>
          <a:xfrm>
            <a:off x="4700016" y="1701848"/>
            <a:ext cx="3200400" cy="3108960"/>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2400"/>
              <a:buNone/>
              <a:defRPr sz="2400"/>
            </a:lvl1pPr>
            <a:lvl2pPr indent="-355600" lvl="1" marL="914400" algn="l">
              <a:spcBef>
                <a:spcPts val="300"/>
              </a:spcBef>
              <a:spcAft>
                <a:spcPts val="0"/>
              </a:spcAft>
              <a:buSzPts val="2000"/>
              <a:buChar char="▪"/>
              <a:defRPr sz="2000"/>
            </a:lvl2pPr>
            <a:lvl3pPr indent="-342900" lvl="2" marL="1371600" algn="l">
              <a:spcBef>
                <a:spcPts val="300"/>
              </a:spcBef>
              <a:spcAft>
                <a:spcPts val="0"/>
              </a:spcAft>
              <a:buSzPts val="1800"/>
              <a:buChar char="▪"/>
              <a:defRPr sz="1800"/>
            </a:lvl3pPr>
            <a:lvl4pPr indent="-330200" lvl="3" marL="1828800" algn="l">
              <a:spcBef>
                <a:spcPts val="300"/>
              </a:spcBef>
              <a:spcAft>
                <a:spcPts val="0"/>
              </a:spcAft>
              <a:buSzPts val="1600"/>
              <a:buChar char="▪"/>
              <a:defRPr sz="1600"/>
            </a:lvl4pPr>
            <a:lvl5pPr indent="-330200" lvl="4" marL="2286000" algn="l">
              <a:spcBef>
                <a:spcPts val="300"/>
              </a:spcBef>
              <a:spcAft>
                <a:spcPts val="0"/>
              </a:spcAft>
              <a:buSzPts val="1600"/>
              <a:buChar char="▪"/>
              <a:defRPr sz="1600"/>
            </a:lvl5pPr>
            <a:lvl6pPr indent="-330200" lvl="5" marL="2743200" algn="l">
              <a:spcBef>
                <a:spcPts val="300"/>
              </a:spcBef>
              <a:spcAft>
                <a:spcPts val="0"/>
              </a:spcAft>
              <a:buSzPts val="1600"/>
              <a:buChar char="▪"/>
              <a:defRPr sz="1600"/>
            </a:lvl6pPr>
            <a:lvl7pPr indent="-330200" lvl="6" marL="3200400" algn="l">
              <a:spcBef>
                <a:spcPts val="300"/>
              </a:spcBef>
              <a:spcAft>
                <a:spcPts val="0"/>
              </a:spcAft>
              <a:buSzPts val="1600"/>
              <a:buChar char="▪"/>
              <a:defRPr sz="1600"/>
            </a:lvl7pPr>
            <a:lvl8pPr indent="-330200" lvl="7" marL="3657600" algn="l">
              <a:spcBef>
                <a:spcPts val="300"/>
              </a:spcBef>
              <a:spcAft>
                <a:spcPts val="0"/>
              </a:spcAft>
              <a:buSzPts val="1600"/>
              <a:buChar char="▪"/>
              <a:defRPr sz="1600"/>
            </a:lvl8pPr>
            <a:lvl9pPr indent="-330200" lvl="8" marL="4114800" algn="l">
              <a:spcBef>
                <a:spcPts val="300"/>
              </a:spcBef>
              <a:spcAft>
                <a:spcPts val="0"/>
              </a:spcAft>
              <a:buSzPts val="1600"/>
              <a:buChar char="▪"/>
              <a:defRPr sz="1600"/>
            </a:lvl9pPr>
          </a:lstStyle>
          <a:p/>
        </p:txBody>
      </p:sp>
      <p:sp>
        <p:nvSpPr>
          <p:cNvPr id="52" name="Google Shape;52;p74"/>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4"/>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74"/>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55" name="Shape 55"/>
        <p:cNvGrpSpPr/>
        <p:nvPr/>
      </p:nvGrpSpPr>
      <p:grpSpPr>
        <a:xfrm>
          <a:off x="0" y="0"/>
          <a:ext cx="0" cy="0"/>
          <a:chOff x="0" y="0"/>
          <a:chExt cx="0" cy="0"/>
        </a:xfrm>
      </p:grpSpPr>
      <p:sp>
        <p:nvSpPr>
          <p:cNvPr id="56" name="Google Shape;56;p75"/>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75"/>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75"/>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75"/>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60" name="Shape 60"/>
        <p:cNvGrpSpPr/>
        <p:nvPr/>
      </p:nvGrpSpPr>
      <p:grpSpPr>
        <a:xfrm>
          <a:off x="0" y="0"/>
          <a:ext cx="0" cy="0"/>
          <a:chOff x="0" y="0"/>
          <a:chExt cx="0" cy="0"/>
        </a:xfrm>
      </p:grpSpPr>
      <p:sp>
        <p:nvSpPr>
          <p:cNvPr id="61" name="Google Shape;61;p76"/>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76"/>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76"/>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showMasterSp="0" type="objTx">
  <p:cSld name="OBJECT_WITH_CAPTION_TEXT">
    <p:spTree>
      <p:nvGrpSpPr>
        <p:cNvPr id="64" name="Shape 64"/>
        <p:cNvGrpSpPr/>
        <p:nvPr/>
      </p:nvGrpSpPr>
      <p:grpSpPr>
        <a:xfrm>
          <a:off x="0" y="0"/>
          <a:ext cx="0" cy="0"/>
          <a:chOff x="0" y="0"/>
          <a:chExt cx="0" cy="0"/>
        </a:xfrm>
      </p:grpSpPr>
      <p:sp>
        <p:nvSpPr>
          <p:cNvPr id="65" name="Google Shape;65;p77"/>
          <p:cNvSpPr/>
          <p:nvPr/>
        </p:nvSpPr>
        <p:spPr>
          <a:xfrm>
            <a:off x="0" y="2647950"/>
            <a:ext cx="3571875" cy="421005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 name="Google Shape;66;p77"/>
          <p:cNvSpPr/>
          <p:nvPr/>
        </p:nvSpPr>
        <p:spPr>
          <a:xfrm rot="5400000">
            <a:off x="433389" y="-433387"/>
            <a:ext cx="6858000" cy="7724778"/>
          </a:xfrm>
          <a:prstGeom prst="rtTriangle">
            <a:avLst/>
          </a:pr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 name="Google Shape;67;p77"/>
          <p:cNvSpPr txBox="1"/>
          <p:nvPr>
            <p:ph type="title"/>
          </p:nvPr>
        </p:nvSpPr>
        <p:spPr>
          <a:xfrm rot="-2460000">
            <a:off x="784930" y="1576103"/>
            <a:ext cx="5212080" cy="1089427"/>
          </a:xfrm>
          <a:prstGeom prst="rect">
            <a:avLst/>
          </a:prstGeom>
          <a:noFill/>
          <a:ln>
            <a:noFill/>
          </a:ln>
        </p:spPr>
        <p:txBody>
          <a:bodyPr anchorCtr="0" anchor="b" bIns="0" lIns="91425" spcFirstLastPara="1" rIns="91425" wrap="square" tIns="45700">
            <a:noAutofit/>
          </a:bodyPr>
          <a:lstStyle>
            <a:lvl1pPr lvl="0" algn="l">
              <a:spcBef>
                <a:spcPts val="0"/>
              </a:spcBef>
              <a:spcAft>
                <a:spcPts val="0"/>
              </a:spcAft>
              <a:buClr>
                <a:srgbClr val="FFFFFF"/>
              </a:buClr>
              <a:buSzPts val="2800"/>
              <a:buFont typeface="Calibri"/>
              <a:buNone/>
              <a:defRPr b="0" i="0" sz="2800" u="none" cap="none" strike="noStrike">
                <a:solidFill>
                  <a:srgbClr val="FFFFF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77"/>
          <p:cNvSpPr txBox="1"/>
          <p:nvPr>
            <p:ph idx="1" type="body"/>
          </p:nvPr>
        </p:nvSpPr>
        <p:spPr>
          <a:xfrm>
            <a:off x="4749552" y="2618912"/>
            <a:ext cx="3807779" cy="3324687"/>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3200"/>
              <a:buNone/>
              <a:defRPr sz="3200"/>
            </a:lvl1pPr>
            <a:lvl2pPr indent="-406400" lvl="1" marL="914400" algn="l">
              <a:spcBef>
                <a:spcPts val="300"/>
              </a:spcBef>
              <a:spcAft>
                <a:spcPts val="0"/>
              </a:spcAft>
              <a:buSzPts val="2800"/>
              <a:buChar char="▪"/>
              <a:defRPr sz="2800"/>
            </a:lvl2pPr>
            <a:lvl3pPr indent="-381000" lvl="2" marL="1371600" algn="l">
              <a:spcBef>
                <a:spcPts val="300"/>
              </a:spcBef>
              <a:spcAft>
                <a:spcPts val="0"/>
              </a:spcAft>
              <a:buSzPts val="2400"/>
              <a:buChar char="▪"/>
              <a:defRPr sz="2400"/>
            </a:lvl3pPr>
            <a:lvl4pPr indent="-355600" lvl="3" marL="1828800" algn="l">
              <a:spcBef>
                <a:spcPts val="300"/>
              </a:spcBef>
              <a:spcAft>
                <a:spcPts val="0"/>
              </a:spcAft>
              <a:buSzPts val="2000"/>
              <a:buChar char="▪"/>
              <a:defRPr sz="2000"/>
            </a:lvl4pPr>
            <a:lvl5pPr indent="-355600" lvl="4" marL="2286000" algn="l">
              <a:spcBef>
                <a:spcPts val="300"/>
              </a:spcBef>
              <a:spcAft>
                <a:spcPts val="0"/>
              </a:spcAft>
              <a:buSzPts val="2000"/>
              <a:buChar char="▪"/>
              <a:defRPr sz="2000"/>
            </a:lvl5pPr>
            <a:lvl6pPr indent="-355600" lvl="5" marL="2743200" algn="l">
              <a:spcBef>
                <a:spcPts val="300"/>
              </a:spcBef>
              <a:spcAft>
                <a:spcPts val="0"/>
              </a:spcAft>
              <a:buSzPts val="2000"/>
              <a:buChar char="▪"/>
              <a:defRPr sz="2000"/>
            </a:lvl6pPr>
            <a:lvl7pPr indent="-355600" lvl="6" marL="3200400" algn="l">
              <a:spcBef>
                <a:spcPts val="300"/>
              </a:spcBef>
              <a:spcAft>
                <a:spcPts val="0"/>
              </a:spcAft>
              <a:buSzPts val="2000"/>
              <a:buChar char="▪"/>
              <a:defRPr sz="2000"/>
            </a:lvl7pPr>
            <a:lvl8pPr indent="-355600" lvl="7" marL="3657600" algn="l">
              <a:spcBef>
                <a:spcPts val="300"/>
              </a:spcBef>
              <a:spcAft>
                <a:spcPts val="0"/>
              </a:spcAft>
              <a:buSzPts val="2000"/>
              <a:buChar char="▪"/>
              <a:defRPr sz="2000"/>
            </a:lvl8pPr>
            <a:lvl9pPr indent="-355600" lvl="8" marL="4114800" algn="l">
              <a:spcBef>
                <a:spcPts val="300"/>
              </a:spcBef>
              <a:spcAft>
                <a:spcPts val="0"/>
              </a:spcAft>
              <a:buSzPts val="2000"/>
              <a:buChar char="▪"/>
              <a:defRPr sz="2000"/>
            </a:lvl9pPr>
          </a:lstStyle>
          <a:p/>
        </p:txBody>
      </p:sp>
      <p:sp>
        <p:nvSpPr>
          <p:cNvPr id="69" name="Google Shape;69;p77"/>
          <p:cNvSpPr txBox="1"/>
          <p:nvPr>
            <p:ph idx="2" type="body"/>
          </p:nvPr>
        </p:nvSpPr>
        <p:spPr>
          <a:xfrm rot="-2460000">
            <a:off x="1297954" y="2253385"/>
            <a:ext cx="5794760" cy="623314"/>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rgbClr val="FFFFFF"/>
              </a:buClr>
              <a:buSzPts val="1400"/>
              <a:buNone/>
              <a:defRPr b="1" sz="1400">
                <a:solidFill>
                  <a:srgbClr val="FFFFFF"/>
                </a:solidFill>
                <a:latin typeface="Calibri"/>
                <a:ea typeface="Calibri"/>
                <a:cs typeface="Calibri"/>
                <a:sym typeface="Calibri"/>
              </a:defRPr>
            </a:lvl1pPr>
            <a:lvl2pPr indent="-228600" lvl="1" marL="914400" algn="l">
              <a:spcBef>
                <a:spcPts val="300"/>
              </a:spcBef>
              <a:spcAft>
                <a:spcPts val="0"/>
              </a:spcAft>
              <a:buSzPts val="1200"/>
              <a:buNone/>
              <a:defRPr sz="1200"/>
            </a:lvl2pPr>
            <a:lvl3pPr indent="-228600" lvl="2" marL="1371600" algn="l">
              <a:spcBef>
                <a:spcPts val="300"/>
              </a:spcBef>
              <a:spcAft>
                <a:spcPts val="0"/>
              </a:spcAft>
              <a:buSzPts val="1000"/>
              <a:buNone/>
              <a:defRPr sz="1000"/>
            </a:lvl3pPr>
            <a:lvl4pPr indent="-228600" lvl="3" marL="1828800" algn="l">
              <a:spcBef>
                <a:spcPts val="300"/>
              </a:spcBef>
              <a:spcAft>
                <a:spcPts val="0"/>
              </a:spcAft>
              <a:buSzPts val="900"/>
              <a:buNone/>
              <a:defRPr sz="900"/>
            </a:lvl4pPr>
            <a:lvl5pPr indent="-228600" lvl="4" marL="2286000" algn="l">
              <a:spcBef>
                <a:spcPts val="300"/>
              </a:spcBef>
              <a:spcAft>
                <a:spcPts val="0"/>
              </a:spcAft>
              <a:buSzPts val="900"/>
              <a:buNone/>
              <a:defRPr sz="900"/>
            </a:lvl5pPr>
            <a:lvl6pPr indent="-228600" lvl="5" marL="2743200" algn="l">
              <a:spcBef>
                <a:spcPts val="300"/>
              </a:spcBef>
              <a:spcAft>
                <a:spcPts val="0"/>
              </a:spcAft>
              <a:buSzPts val="900"/>
              <a:buNone/>
              <a:defRPr sz="900"/>
            </a:lvl6pPr>
            <a:lvl7pPr indent="-228600" lvl="6" marL="3200400" algn="l">
              <a:spcBef>
                <a:spcPts val="300"/>
              </a:spcBef>
              <a:spcAft>
                <a:spcPts val="0"/>
              </a:spcAft>
              <a:buSzPts val="900"/>
              <a:buNone/>
              <a:defRPr sz="900"/>
            </a:lvl7pPr>
            <a:lvl8pPr indent="-228600" lvl="7" marL="3657600" algn="l">
              <a:spcBef>
                <a:spcPts val="300"/>
              </a:spcBef>
              <a:spcAft>
                <a:spcPts val="0"/>
              </a:spcAft>
              <a:buSzPts val="900"/>
              <a:buNone/>
              <a:defRPr sz="900"/>
            </a:lvl8pPr>
            <a:lvl9pPr indent="-228600" lvl="8" marL="4114800" algn="l">
              <a:spcBef>
                <a:spcPts val="300"/>
              </a:spcBef>
              <a:spcAft>
                <a:spcPts val="0"/>
              </a:spcAft>
              <a:buSzPts val="900"/>
              <a:buNone/>
              <a:defRPr sz="900"/>
            </a:lvl9pPr>
          </a:lstStyle>
          <a:p/>
        </p:txBody>
      </p:sp>
      <p:sp>
        <p:nvSpPr>
          <p:cNvPr id="70" name="Google Shape;70;p77"/>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77"/>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77"/>
          <p:cNvSpPr/>
          <p:nvPr>
            <p:ph idx="12" type="sldNum"/>
          </p:nvPr>
        </p:nvSpPr>
        <p:spPr>
          <a:xfrm>
            <a:off x="8401038" y="6170822"/>
            <a:ext cx="502920" cy="502920"/>
          </a:xfrm>
          <a:prstGeom prst="ellipse">
            <a:avLst/>
          </a:prstGeom>
          <a:noFill/>
          <a:ln cap="flat" cmpd="sng" w="9525">
            <a:solidFill>
              <a:schemeClr val="dk2"/>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sz="1650">
                <a:solidFill>
                  <a:schemeClr val="dk2"/>
                </a:solidFill>
                <a:latin typeface="Calibri"/>
                <a:ea typeface="Calibri"/>
                <a:cs typeface="Calibri"/>
                <a:sym typeface="Calibri"/>
              </a:defRPr>
            </a:lvl1pPr>
            <a:lvl2pPr indent="0" lvl="1" marL="0" algn="ctr">
              <a:spcBef>
                <a:spcPts val="0"/>
              </a:spcBef>
              <a:buNone/>
              <a:defRPr sz="1650">
                <a:solidFill>
                  <a:schemeClr val="dk2"/>
                </a:solidFill>
                <a:latin typeface="Calibri"/>
                <a:ea typeface="Calibri"/>
                <a:cs typeface="Calibri"/>
                <a:sym typeface="Calibri"/>
              </a:defRPr>
            </a:lvl2pPr>
            <a:lvl3pPr indent="0" lvl="2" marL="0" algn="ctr">
              <a:spcBef>
                <a:spcPts val="0"/>
              </a:spcBef>
              <a:buNone/>
              <a:defRPr sz="1650">
                <a:solidFill>
                  <a:schemeClr val="dk2"/>
                </a:solidFill>
                <a:latin typeface="Calibri"/>
                <a:ea typeface="Calibri"/>
                <a:cs typeface="Calibri"/>
                <a:sym typeface="Calibri"/>
              </a:defRPr>
            </a:lvl3pPr>
            <a:lvl4pPr indent="0" lvl="3" marL="0" algn="ctr">
              <a:spcBef>
                <a:spcPts val="0"/>
              </a:spcBef>
              <a:buNone/>
              <a:defRPr sz="1650">
                <a:solidFill>
                  <a:schemeClr val="dk2"/>
                </a:solidFill>
                <a:latin typeface="Calibri"/>
                <a:ea typeface="Calibri"/>
                <a:cs typeface="Calibri"/>
                <a:sym typeface="Calibri"/>
              </a:defRPr>
            </a:lvl4pPr>
            <a:lvl5pPr indent="0" lvl="4" marL="0" algn="ctr">
              <a:spcBef>
                <a:spcPts val="0"/>
              </a:spcBef>
              <a:buNone/>
              <a:defRPr sz="1650">
                <a:solidFill>
                  <a:schemeClr val="dk2"/>
                </a:solidFill>
                <a:latin typeface="Calibri"/>
                <a:ea typeface="Calibri"/>
                <a:cs typeface="Calibri"/>
                <a:sym typeface="Calibri"/>
              </a:defRPr>
            </a:lvl5pPr>
            <a:lvl6pPr indent="0" lvl="5" marL="0" algn="ctr">
              <a:spcBef>
                <a:spcPts val="0"/>
              </a:spcBef>
              <a:buNone/>
              <a:defRPr sz="1650">
                <a:solidFill>
                  <a:schemeClr val="dk2"/>
                </a:solidFill>
                <a:latin typeface="Calibri"/>
                <a:ea typeface="Calibri"/>
                <a:cs typeface="Calibri"/>
                <a:sym typeface="Calibri"/>
              </a:defRPr>
            </a:lvl6pPr>
            <a:lvl7pPr indent="0" lvl="6" marL="0" algn="ctr">
              <a:spcBef>
                <a:spcPts val="0"/>
              </a:spcBef>
              <a:buNone/>
              <a:defRPr sz="1650">
                <a:solidFill>
                  <a:schemeClr val="dk2"/>
                </a:solidFill>
                <a:latin typeface="Calibri"/>
                <a:ea typeface="Calibri"/>
                <a:cs typeface="Calibri"/>
                <a:sym typeface="Calibri"/>
              </a:defRPr>
            </a:lvl7pPr>
            <a:lvl8pPr indent="0" lvl="7" marL="0" algn="ctr">
              <a:spcBef>
                <a:spcPts val="0"/>
              </a:spcBef>
              <a:buNone/>
              <a:defRPr sz="1650">
                <a:solidFill>
                  <a:schemeClr val="dk2"/>
                </a:solidFill>
                <a:latin typeface="Calibri"/>
                <a:ea typeface="Calibri"/>
                <a:cs typeface="Calibri"/>
                <a:sym typeface="Calibri"/>
              </a:defRPr>
            </a:lvl8pPr>
            <a:lvl9pPr indent="0" lvl="8" marL="0" algn="ctr">
              <a:spcBef>
                <a:spcPts val="0"/>
              </a:spcBef>
              <a:buNone/>
              <a:defRPr sz="1650">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showMasterSp="0" type="picTx">
  <p:cSld name="PICTURE_WITH_CAPTION_TEXT">
    <p:spTree>
      <p:nvGrpSpPr>
        <p:cNvPr id="73" name="Shape 73"/>
        <p:cNvGrpSpPr/>
        <p:nvPr/>
      </p:nvGrpSpPr>
      <p:grpSpPr>
        <a:xfrm>
          <a:off x="0" y="0"/>
          <a:ext cx="0" cy="0"/>
          <a:chOff x="0" y="0"/>
          <a:chExt cx="0" cy="0"/>
        </a:xfrm>
      </p:grpSpPr>
      <p:sp>
        <p:nvSpPr>
          <p:cNvPr id="74" name="Google Shape;74;p78"/>
          <p:cNvSpPr/>
          <p:nvPr>
            <p:ph idx="2" type="pic"/>
          </p:nvPr>
        </p:nvSpPr>
        <p:spPr>
          <a:xfrm>
            <a:off x="2028825" y="0"/>
            <a:ext cx="7115175" cy="6858000"/>
          </a:xfrm>
          <a:prstGeom prst="rect">
            <a:avLst/>
          </a:prstGeom>
          <a:solidFill>
            <a:schemeClr val="accent3">
              <a:alpha val="80000"/>
            </a:schemeClr>
          </a:solidFill>
          <a:ln>
            <a:noFill/>
          </a:ln>
        </p:spPr>
        <p:txBody>
          <a:bodyPr anchorCtr="0" anchor="ctr" bIns="45700" lIns="91425" spcFirstLastPara="1" rIns="182875" wrap="square" tIns="45700">
            <a:normAutofit/>
          </a:bodyPr>
          <a:lstStyle>
            <a:lvl1pPr lvl="0" marR="0" rtl="0" algn="r">
              <a:spcBef>
                <a:spcPts val="8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1pPr>
            <a:lvl2pPr lvl="1"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Calibri"/>
                <a:ea typeface="Calibri"/>
                <a:cs typeface="Calibri"/>
                <a:sym typeface="Calibri"/>
              </a:defRPr>
            </a:lvl2pPr>
            <a:lvl3pPr lvl="2"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Calibri"/>
                <a:ea typeface="Calibri"/>
                <a:cs typeface="Calibri"/>
                <a:sym typeface="Calibri"/>
              </a:defRPr>
            </a:lvl3pPr>
            <a:lvl4pPr lvl="3"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Calibri"/>
                <a:ea typeface="Calibri"/>
                <a:cs typeface="Calibri"/>
                <a:sym typeface="Calibri"/>
              </a:defRPr>
            </a:lvl4pPr>
            <a:lvl5pPr lvl="4"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Calibri"/>
                <a:ea typeface="Calibri"/>
                <a:cs typeface="Calibri"/>
                <a:sym typeface="Calibri"/>
              </a:defRPr>
            </a:lvl5pPr>
            <a:lvl6pPr lvl="5"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Calibri"/>
                <a:ea typeface="Calibri"/>
                <a:cs typeface="Calibri"/>
                <a:sym typeface="Calibri"/>
              </a:defRPr>
            </a:lvl9pPr>
          </a:lstStyle>
          <a:p/>
        </p:txBody>
      </p:sp>
      <p:sp>
        <p:nvSpPr>
          <p:cNvPr id="75" name="Google Shape;75;p78"/>
          <p:cNvSpPr/>
          <p:nvPr/>
        </p:nvSpPr>
        <p:spPr>
          <a:xfrm>
            <a:off x="0" y="2647950"/>
            <a:ext cx="3571875" cy="421005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 name="Google Shape;76;p78"/>
          <p:cNvSpPr/>
          <p:nvPr/>
        </p:nvSpPr>
        <p:spPr>
          <a:xfrm>
            <a:off x="0" y="5048250"/>
            <a:ext cx="3571875" cy="1809750"/>
          </a:xfrm>
          <a:custGeom>
            <a:rect b="b" l="l" r="r" t="t"/>
            <a:pathLst>
              <a:path extrusionOk="0" h="1809750" w="3571875">
                <a:moveTo>
                  <a:pt x="0" y="1809750"/>
                </a:moveTo>
                <a:lnTo>
                  <a:pt x="2038350" y="0"/>
                </a:lnTo>
                <a:lnTo>
                  <a:pt x="3571875" y="1809750"/>
                </a:lnTo>
                <a:lnTo>
                  <a:pt x="0" y="1809750"/>
                </a:lnTo>
                <a:close/>
              </a:path>
            </a:pathLst>
          </a:cu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 name="Google Shape;77;p78"/>
          <p:cNvSpPr txBox="1"/>
          <p:nvPr>
            <p:ph type="title"/>
          </p:nvPr>
        </p:nvSpPr>
        <p:spPr>
          <a:xfrm rot="-2460000">
            <a:off x="671197" y="1717501"/>
            <a:ext cx="5486400" cy="867444"/>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800"/>
              <a:buFont typeface="Calibri"/>
              <a:buNone/>
              <a:defRPr b="0" sz="28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78"/>
          <p:cNvSpPr txBox="1"/>
          <p:nvPr>
            <p:ph idx="1" type="body"/>
          </p:nvPr>
        </p:nvSpPr>
        <p:spPr>
          <a:xfrm rot="-2460000">
            <a:off x="1143479" y="2180529"/>
            <a:ext cx="6096545" cy="740664"/>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2"/>
              </a:buClr>
              <a:buSzPts val="1400"/>
              <a:buNone/>
              <a:defRPr sz="1400">
                <a:solidFill>
                  <a:schemeClr val="dk2"/>
                </a:solidFill>
              </a:defRPr>
            </a:lvl1pPr>
            <a:lvl2pPr indent="-228600" lvl="1" marL="914400" algn="l">
              <a:spcBef>
                <a:spcPts val="300"/>
              </a:spcBef>
              <a:spcAft>
                <a:spcPts val="0"/>
              </a:spcAft>
              <a:buSzPts val="1200"/>
              <a:buNone/>
              <a:defRPr sz="1200"/>
            </a:lvl2pPr>
            <a:lvl3pPr indent="-228600" lvl="2" marL="1371600" algn="l">
              <a:spcBef>
                <a:spcPts val="300"/>
              </a:spcBef>
              <a:spcAft>
                <a:spcPts val="0"/>
              </a:spcAft>
              <a:buSzPts val="1000"/>
              <a:buNone/>
              <a:defRPr sz="1000"/>
            </a:lvl3pPr>
            <a:lvl4pPr indent="-228600" lvl="3" marL="1828800" algn="l">
              <a:spcBef>
                <a:spcPts val="300"/>
              </a:spcBef>
              <a:spcAft>
                <a:spcPts val="0"/>
              </a:spcAft>
              <a:buSzPts val="900"/>
              <a:buNone/>
              <a:defRPr sz="900"/>
            </a:lvl4pPr>
            <a:lvl5pPr indent="-228600" lvl="4" marL="2286000" algn="l">
              <a:spcBef>
                <a:spcPts val="300"/>
              </a:spcBef>
              <a:spcAft>
                <a:spcPts val="0"/>
              </a:spcAft>
              <a:buSzPts val="900"/>
              <a:buNone/>
              <a:defRPr sz="900"/>
            </a:lvl5pPr>
            <a:lvl6pPr indent="-228600" lvl="5" marL="2743200" algn="l">
              <a:spcBef>
                <a:spcPts val="300"/>
              </a:spcBef>
              <a:spcAft>
                <a:spcPts val="0"/>
              </a:spcAft>
              <a:buSzPts val="900"/>
              <a:buNone/>
              <a:defRPr sz="900"/>
            </a:lvl6pPr>
            <a:lvl7pPr indent="-228600" lvl="6" marL="3200400" algn="l">
              <a:spcBef>
                <a:spcPts val="300"/>
              </a:spcBef>
              <a:spcAft>
                <a:spcPts val="0"/>
              </a:spcAft>
              <a:buSzPts val="900"/>
              <a:buNone/>
              <a:defRPr sz="900"/>
            </a:lvl7pPr>
            <a:lvl8pPr indent="-228600" lvl="7" marL="3657600" algn="l">
              <a:spcBef>
                <a:spcPts val="300"/>
              </a:spcBef>
              <a:spcAft>
                <a:spcPts val="0"/>
              </a:spcAft>
              <a:buSzPts val="900"/>
              <a:buNone/>
              <a:defRPr sz="900"/>
            </a:lvl8pPr>
            <a:lvl9pPr indent="-228600" lvl="8" marL="4114800" algn="l">
              <a:spcBef>
                <a:spcPts val="300"/>
              </a:spcBef>
              <a:spcAft>
                <a:spcPts val="0"/>
              </a:spcAft>
              <a:buSzPts val="900"/>
              <a:buNone/>
              <a:defRPr sz="900"/>
            </a:lvl9pPr>
          </a:lstStyle>
          <a:p/>
        </p:txBody>
      </p:sp>
      <p:sp>
        <p:nvSpPr>
          <p:cNvPr id="79" name="Google Shape;79;p78"/>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78"/>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78"/>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9"/>
          <p:cNvSpPr/>
          <p:nvPr/>
        </p:nvSpPr>
        <p:spPr>
          <a:xfrm>
            <a:off x="-2382" y="5050633"/>
            <a:ext cx="3574257" cy="1807368"/>
          </a:xfrm>
          <a:custGeom>
            <a:rect b="b" l="l" r="r" t="t"/>
            <a:pathLst>
              <a:path extrusionOk="0" h="1807368" w="3574257">
                <a:moveTo>
                  <a:pt x="2382" y="1807368"/>
                </a:moveTo>
                <a:lnTo>
                  <a:pt x="0" y="0"/>
                </a:lnTo>
                <a:lnTo>
                  <a:pt x="2045494" y="1"/>
                </a:lnTo>
                <a:lnTo>
                  <a:pt x="3574257" y="1807368"/>
                </a:lnTo>
                <a:lnTo>
                  <a:pt x="2382" y="1807368"/>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 name="Google Shape;11;p69"/>
          <p:cNvSpPr/>
          <p:nvPr/>
        </p:nvSpPr>
        <p:spPr>
          <a:xfrm>
            <a:off x="-2380" y="5051292"/>
            <a:ext cx="9146380" cy="1806709"/>
          </a:xfrm>
          <a:custGeom>
            <a:rect b="b" l="l" r="r" t="t"/>
            <a:pathLst>
              <a:path extrusionOk="0" h="527584" w="3352800">
                <a:moveTo>
                  <a:pt x="0" y="527584"/>
                </a:moveTo>
                <a:lnTo>
                  <a:pt x="748227" y="0"/>
                </a:lnTo>
                <a:lnTo>
                  <a:pt x="3352800" y="271"/>
                </a:lnTo>
                <a:lnTo>
                  <a:pt x="3352800" y="527584"/>
                </a:lnTo>
                <a:lnTo>
                  <a:pt x="0" y="527584"/>
                </a:lnTo>
                <a:close/>
              </a:path>
            </a:pathLst>
          </a:cu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 name="Google Shape;12;p69"/>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69"/>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8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1pPr>
            <a:lvl2pPr indent="-330200" lvl="1" marL="914400"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Calibri"/>
                <a:ea typeface="Calibri"/>
                <a:cs typeface="Calibri"/>
                <a:sym typeface="Calibri"/>
              </a:defRPr>
            </a:lvl2pPr>
            <a:lvl3pPr indent="-330200" lvl="2" marL="1371600"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Calibri"/>
                <a:ea typeface="Calibri"/>
                <a:cs typeface="Calibri"/>
                <a:sym typeface="Calibri"/>
              </a:defRPr>
            </a:lvl3pPr>
            <a:lvl4pPr indent="-330200" lvl="3" marL="1828800"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Calibri"/>
                <a:ea typeface="Calibri"/>
                <a:cs typeface="Calibri"/>
                <a:sym typeface="Calibri"/>
              </a:defRPr>
            </a:lvl5pPr>
            <a:lvl6pPr indent="-317500" lvl="5" marL="2743200"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Calibri"/>
                <a:ea typeface="Calibri"/>
                <a:cs typeface="Calibri"/>
                <a:sym typeface="Calibri"/>
              </a:defRPr>
            </a:lvl6pPr>
            <a:lvl7pPr indent="-317500" lvl="6" marL="3200400"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Calibri"/>
                <a:ea typeface="Calibri"/>
                <a:cs typeface="Calibri"/>
                <a:sym typeface="Calibri"/>
              </a:defRPr>
            </a:lvl7pPr>
            <a:lvl8pPr indent="-317500" lvl="7" marL="3657600"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Calibri"/>
                <a:ea typeface="Calibri"/>
                <a:cs typeface="Calibri"/>
                <a:sym typeface="Calibri"/>
              </a:defRPr>
            </a:lvl8pPr>
            <a:lvl9pPr indent="-317500" lvl="8" marL="4114800"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Calibri"/>
                <a:ea typeface="Calibri"/>
                <a:cs typeface="Calibri"/>
                <a:sym typeface="Calibri"/>
              </a:defRPr>
            </a:lvl9pPr>
          </a:lstStyle>
          <a:p/>
        </p:txBody>
      </p:sp>
      <p:sp>
        <p:nvSpPr>
          <p:cNvPr id="14" name="Google Shape;14;p69"/>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69"/>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69"/>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marR="0" rtl="0" algn="ctr">
              <a:spcBef>
                <a:spcPts val="0"/>
              </a:spcBef>
              <a:buNone/>
              <a:defRPr b="0" i="0" sz="1650" u="none" cap="none" strike="noStrike">
                <a:solidFill>
                  <a:srgbClr val="FFFFFF"/>
                </a:solidFill>
                <a:latin typeface="Calibri"/>
                <a:ea typeface="Calibri"/>
                <a:cs typeface="Calibri"/>
                <a:sym typeface="Calibri"/>
              </a:defRPr>
            </a:lvl1pPr>
            <a:lvl2pPr indent="0" lvl="1" marL="0" marR="0" rtl="0" algn="ctr">
              <a:spcBef>
                <a:spcPts val="0"/>
              </a:spcBef>
              <a:buNone/>
              <a:defRPr b="0" i="0" sz="1650" u="none" cap="none" strike="noStrike">
                <a:solidFill>
                  <a:srgbClr val="FFFFFF"/>
                </a:solidFill>
                <a:latin typeface="Calibri"/>
                <a:ea typeface="Calibri"/>
                <a:cs typeface="Calibri"/>
                <a:sym typeface="Calibri"/>
              </a:defRPr>
            </a:lvl2pPr>
            <a:lvl3pPr indent="0" lvl="2" marL="0" marR="0" rtl="0" algn="ctr">
              <a:spcBef>
                <a:spcPts val="0"/>
              </a:spcBef>
              <a:buNone/>
              <a:defRPr b="0" i="0" sz="1650" u="none" cap="none" strike="noStrike">
                <a:solidFill>
                  <a:srgbClr val="FFFFFF"/>
                </a:solidFill>
                <a:latin typeface="Calibri"/>
                <a:ea typeface="Calibri"/>
                <a:cs typeface="Calibri"/>
                <a:sym typeface="Calibri"/>
              </a:defRPr>
            </a:lvl3pPr>
            <a:lvl4pPr indent="0" lvl="3" marL="0" marR="0" rtl="0" algn="ctr">
              <a:spcBef>
                <a:spcPts val="0"/>
              </a:spcBef>
              <a:buNone/>
              <a:defRPr b="0" i="0" sz="1650" u="none" cap="none" strike="noStrike">
                <a:solidFill>
                  <a:srgbClr val="FFFFFF"/>
                </a:solidFill>
                <a:latin typeface="Calibri"/>
                <a:ea typeface="Calibri"/>
                <a:cs typeface="Calibri"/>
                <a:sym typeface="Calibri"/>
              </a:defRPr>
            </a:lvl4pPr>
            <a:lvl5pPr indent="0" lvl="4" marL="0" marR="0" rtl="0" algn="ctr">
              <a:spcBef>
                <a:spcPts val="0"/>
              </a:spcBef>
              <a:buNone/>
              <a:defRPr b="0" i="0" sz="1650" u="none" cap="none" strike="noStrike">
                <a:solidFill>
                  <a:srgbClr val="FFFFFF"/>
                </a:solidFill>
                <a:latin typeface="Calibri"/>
                <a:ea typeface="Calibri"/>
                <a:cs typeface="Calibri"/>
                <a:sym typeface="Calibri"/>
              </a:defRPr>
            </a:lvl5pPr>
            <a:lvl6pPr indent="0" lvl="5" marL="0" marR="0" rtl="0" algn="ctr">
              <a:spcBef>
                <a:spcPts val="0"/>
              </a:spcBef>
              <a:buNone/>
              <a:defRPr b="0" i="0" sz="1650" u="none" cap="none" strike="noStrike">
                <a:solidFill>
                  <a:srgbClr val="FFFFFF"/>
                </a:solidFill>
                <a:latin typeface="Calibri"/>
                <a:ea typeface="Calibri"/>
                <a:cs typeface="Calibri"/>
                <a:sym typeface="Calibri"/>
              </a:defRPr>
            </a:lvl6pPr>
            <a:lvl7pPr indent="0" lvl="6" marL="0" marR="0" rtl="0" algn="ctr">
              <a:spcBef>
                <a:spcPts val="0"/>
              </a:spcBef>
              <a:buNone/>
              <a:defRPr b="0" i="0" sz="1650" u="none" cap="none" strike="noStrike">
                <a:solidFill>
                  <a:srgbClr val="FFFFFF"/>
                </a:solidFill>
                <a:latin typeface="Calibri"/>
                <a:ea typeface="Calibri"/>
                <a:cs typeface="Calibri"/>
                <a:sym typeface="Calibri"/>
              </a:defRPr>
            </a:lvl7pPr>
            <a:lvl8pPr indent="0" lvl="7" marL="0" marR="0" rtl="0" algn="ctr">
              <a:spcBef>
                <a:spcPts val="0"/>
              </a:spcBef>
              <a:buNone/>
              <a:defRPr b="0" i="0" sz="1650" u="none" cap="none" strike="noStrike">
                <a:solidFill>
                  <a:srgbClr val="FFFFFF"/>
                </a:solidFill>
                <a:latin typeface="Calibri"/>
                <a:ea typeface="Calibri"/>
                <a:cs typeface="Calibri"/>
                <a:sym typeface="Calibri"/>
              </a:defRPr>
            </a:lvl8pPr>
            <a:lvl9pPr indent="0" lvl="8" marL="0" marR="0" rtl="0" algn="ctr">
              <a:spcBef>
                <a:spcPts val="0"/>
              </a:spcBef>
              <a:buNone/>
              <a:defRPr b="0" i="0" sz="1650" u="none" cap="none" strike="noStrike">
                <a:solidFill>
                  <a:srgbClr val="FFFFFF"/>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s-A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20.png"/><Relationship Id="rId6"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35.png"/><Relationship Id="rId5"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2.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1.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9.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4.png"/><Relationship Id="rId4" Type="http://schemas.openxmlformats.org/officeDocument/2006/relationships/image" Target="../media/image53.png"/><Relationship Id="rId5"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6.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2.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8.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7.png"/><Relationship Id="rId4" Type="http://schemas.openxmlformats.org/officeDocument/2006/relationships/image" Target="../media/image47.png"/><Relationship Id="rId5" Type="http://schemas.openxmlformats.org/officeDocument/2006/relationships/image" Target="../media/image59.png"/><Relationship Id="rId6" Type="http://schemas.openxmlformats.org/officeDocument/2006/relationships/image" Target="../media/image9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5.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0.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9.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4.png"/><Relationship Id="rId4" Type="http://schemas.openxmlformats.org/officeDocument/2006/relationships/image" Target="../media/image62.png"/><Relationship Id="rId5"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5.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7.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8.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5.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83.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1.pn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9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8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2.png"/><Relationship Id="rId4" Type="http://schemas.openxmlformats.org/officeDocument/2006/relationships/image" Target="../media/image85.png"/><Relationship Id="rId5" Type="http://schemas.openxmlformats.org/officeDocument/2006/relationships/image" Target="../media/image9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9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96.png"/><Relationship Id="rId4" Type="http://schemas.openxmlformats.org/officeDocument/2006/relationships/image" Target="../media/image95.png"/><Relationship Id="rId5" Type="http://schemas.openxmlformats.org/officeDocument/2006/relationships/image" Target="../media/image10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09.png"/><Relationship Id="rId4" Type="http://schemas.openxmlformats.org/officeDocument/2006/relationships/image" Target="../media/image90.png"/><Relationship Id="rId5" Type="http://schemas.openxmlformats.org/officeDocument/2006/relationships/image" Target="../media/image101.png"/><Relationship Id="rId6" Type="http://schemas.openxmlformats.org/officeDocument/2006/relationships/image" Target="../media/image10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00.png"/><Relationship Id="rId4" Type="http://schemas.openxmlformats.org/officeDocument/2006/relationships/image" Target="../media/image97.png"/><Relationship Id="rId5" Type="http://schemas.openxmlformats.org/officeDocument/2006/relationships/image" Target="../media/image11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0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98.png"/><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99.png"/><Relationship Id="rId4" Type="http://schemas.openxmlformats.org/officeDocument/2006/relationships/image" Target="../media/image11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15.png"/><Relationship Id="rId4" Type="http://schemas.openxmlformats.org/officeDocument/2006/relationships/image" Target="../media/image11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1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0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17.png"/><Relationship Id="rId4" Type="http://schemas.openxmlformats.org/officeDocument/2006/relationships/image" Target="../media/image11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12.pn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
          <p:cNvSpPr txBox="1"/>
          <p:nvPr>
            <p:ph type="ctrTitle"/>
          </p:nvPr>
        </p:nvSpPr>
        <p:spPr>
          <a:xfrm>
            <a:off x="2627784" y="2564904"/>
            <a:ext cx="4025552" cy="893961"/>
          </a:xfrm>
          <a:prstGeom prst="rect">
            <a:avLst/>
          </a:prstGeom>
          <a:noFill/>
          <a:ln>
            <a:noFill/>
          </a:ln>
        </p:spPr>
        <p:txBody>
          <a:bodyPr anchorCtr="0" anchor="b" bIns="9125" lIns="91425" spcFirstLastPara="1" rIns="91425" wrap="square" tIns="45700">
            <a:noAutofit/>
          </a:bodyPr>
          <a:lstStyle/>
          <a:p>
            <a:pPr indent="0" lvl="0" marL="0" rtl="0" algn="l">
              <a:spcBef>
                <a:spcPts val="0"/>
              </a:spcBef>
              <a:spcAft>
                <a:spcPts val="0"/>
              </a:spcAft>
              <a:buClr>
                <a:schemeClr val="dk1"/>
              </a:buClr>
              <a:buSzPts val="5600"/>
              <a:buFont typeface="Calibri"/>
              <a:buNone/>
            </a:pPr>
            <a:r>
              <a:rPr lang="es-AR" sz="5600"/>
              <a:t>PINTURAS</a:t>
            </a:r>
            <a:endParaRPr sz="5600"/>
          </a:p>
        </p:txBody>
      </p:sp>
      <p:sp>
        <p:nvSpPr>
          <p:cNvPr id="99" name="Google Shape;99;p1"/>
          <p:cNvSpPr txBox="1"/>
          <p:nvPr>
            <p:ph idx="1" type="subTitle"/>
          </p:nvPr>
        </p:nvSpPr>
        <p:spPr>
          <a:xfrm>
            <a:off x="3851920" y="4005064"/>
            <a:ext cx="6120680" cy="2664296"/>
          </a:xfrm>
          <a:prstGeom prst="rect">
            <a:avLst/>
          </a:prstGeom>
          <a:noFill/>
          <a:ln>
            <a:noFill/>
          </a:ln>
        </p:spPr>
        <p:txBody>
          <a:bodyPr anchorCtr="0" anchor="t" bIns="45700" lIns="91425" spcFirstLastPara="1" rIns="91425" wrap="square" tIns="9125">
            <a:normAutofit/>
          </a:bodyPr>
          <a:lstStyle/>
          <a:p>
            <a:pPr indent="0" lvl="0" marL="0" rtl="0" algn="l">
              <a:spcBef>
                <a:spcPts val="0"/>
              </a:spcBef>
              <a:spcAft>
                <a:spcPts val="0"/>
              </a:spcAft>
              <a:buClr>
                <a:schemeClr val="lt2"/>
              </a:buClr>
              <a:buSzPts val="2200"/>
              <a:buNone/>
            </a:pPr>
            <a:r>
              <a:rPr b="1" lang="es-AR" sz="2200">
                <a:solidFill>
                  <a:schemeClr val="lt2"/>
                </a:solidFill>
              </a:rPr>
              <a:t>GRUPO N° 14</a:t>
            </a:r>
            <a:endParaRPr/>
          </a:p>
          <a:p>
            <a:pPr indent="0" lvl="0" marL="0" rtl="0" algn="l">
              <a:spcBef>
                <a:spcPts val="800"/>
              </a:spcBef>
              <a:spcAft>
                <a:spcPts val="0"/>
              </a:spcAft>
              <a:buClr>
                <a:schemeClr val="lt2"/>
              </a:buClr>
              <a:buSzPts val="2200"/>
              <a:buNone/>
            </a:pPr>
            <a:r>
              <a:rPr b="1" lang="es-AR" sz="2200">
                <a:solidFill>
                  <a:schemeClr val="lt2"/>
                </a:solidFill>
              </a:rPr>
              <a:t>MOSQUEIRA GONZÁLEZ, MARÍA CAROLINA.</a:t>
            </a:r>
            <a:endParaRPr/>
          </a:p>
          <a:p>
            <a:pPr indent="0" lvl="0" marL="0" rtl="0" algn="l">
              <a:spcBef>
                <a:spcPts val="800"/>
              </a:spcBef>
              <a:spcAft>
                <a:spcPts val="0"/>
              </a:spcAft>
              <a:buClr>
                <a:schemeClr val="lt2"/>
              </a:buClr>
              <a:buSzPts val="2200"/>
              <a:buNone/>
            </a:pPr>
            <a:r>
              <a:rPr b="1" lang="es-AR" sz="2200">
                <a:solidFill>
                  <a:schemeClr val="lt2"/>
                </a:solidFill>
              </a:rPr>
              <a:t>RAMÍREZ OSSES, JULIANA.</a:t>
            </a:r>
            <a:endParaRPr/>
          </a:p>
          <a:p>
            <a:pPr indent="0" lvl="0" marL="0" rtl="0" algn="l">
              <a:spcBef>
                <a:spcPts val="800"/>
              </a:spcBef>
              <a:spcAft>
                <a:spcPts val="0"/>
              </a:spcAft>
              <a:buClr>
                <a:schemeClr val="lt2"/>
              </a:buClr>
              <a:buSzPts val="2200"/>
              <a:buNone/>
            </a:pPr>
            <a:r>
              <a:rPr b="1" lang="es-AR" sz="2200">
                <a:solidFill>
                  <a:schemeClr val="lt2"/>
                </a:solidFill>
              </a:rPr>
              <a:t>SCARLATTO, MARTÍN ALEJANDRO.</a:t>
            </a:r>
            <a:endParaRPr/>
          </a:p>
          <a:p>
            <a:pPr indent="0" lvl="0" marL="0" rtl="0" algn="l">
              <a:spcBef>
                <a:spcPts val="800"/>
              </a:spcBef>
              <a:spcAft>
                <a:spcPts val="0"/>
              </a:spcAft>
              <a:buClr>
                <a:schemeClr val="lt2"/>
              </a:buClr>
              <a:buSzPts val="2200"/>
              <a:buNone/>
            </a:pPr>
            <a:r>
              <a:rPr b="1" lang="es-AR" sz="2200">
                <a:solidFill>
                  <a:schemeClr val="lt2"/>
                </a:solidFill>
              </a:rPr>
              <a:t>WEIBEL, VICTORIA.</a:t>
            </a:r>
            <a:endParaRPr/>
          </a:p>
          <a:p>
            <a:pPr indent="0" lvl="0" marL="0" rtl="0" algn="l">
              <a:spcBef>
                <a:spcPts val="800"/>
              </a:spcBef>
              <a:spcAft>
                <a:spcPts val="0"/>
              </a:spcAft>
              <a:buClr>
                <a:schemeClr val="dk1"/>
              </a:buClr>
              <a:buSzPts val="1400"/>
              <a:buNone/>
            </a:pPr>
            <a:r>
              <a:t/>
            </a:r>
            <a:endParaRPr/>
          </a:p>
        </p:txBody>
      </p:sp>
      <p:pic>
        <p:nvPicPr>
          <p:cNvPr id="100" name="Google Shape;100;p1"/>
          <p:cNvPicPr preferRelativeResize="0"/>
          <p:nvPr/>
        </p:nvPicPr>
        <p:blipFill rotWithShape="1">
          <a:blip r:embed="rId3">
            <a:alphaModFix/>
          </a:blip>
          <a:srcRect b="0" l="0" r="0" t="0"/>
          <a:stretch/>
        </p:blipFill>
        <p:spPr>
          <a:xfrm>
            <a:off x="3131840" y="188640"/>
            <a:ext cx="2743200" cy="1466850"/>
          </a:xfrm>
          <a:prstGeom prst="rect">
            <a:avLst/>
          </a:prstGeom>
          <a:noFill/>
          <a:ln>
            <a:noFill/>
          </a:ln>
        </p:spPr>
      </p:pic>
      <p:sp>
        <p:nvSpPr>
          <p:cNvPr id="101" name="Google Shape;101;p1"/>
          <p:cNvSpPr/>
          <p:nvPr/>
        </p:nvSpPr>
        <p:spPr>
          <a:xfrm>
            <a:off x="1115616" y="1648434"/>
            <a:ext cx="6480720" cy="8002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AR" sz="4600" u="none" cap="none" strike="noStrike">
                <a:solidFill>
                  <a:schemeClr val="dk1"/>
                </a:solidFill>
                <a:latin typeface="Calibri"/>
                <a:ea typeface="Calibri"/>
                <a:cs typeface="Calibri"/>
                <a:sym typeface="Calibri"/>
              </a:rPr>
              <a:t>HIGIENE Y SEGURIDAD</a:t>
            </a:r>
            <a:endParaRPr b="0" i="0" sz="46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0"/>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AGLUTINANTES</a:t>
            </a:r>
            <a:endParaRPr/>
          </a:p>
        </p:txBody>
      </p:sp>
      <p:sp>
        <p:nvSpPr>
          <p:cNvPr id="183" name="Google Shape;183;p10"/>
          <p:cNvSpPr txBox="1"/>
          <p:nvPr>
            <p:ph idx="1" type="body"/>
          </p:nvPr>
        </p:nvSpPr>
        <p:spPr>
          <a:xfrm>
            <a:off x="395536" y="134076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lang="es-AR" sz="2400"/>
              <a:t>	Resinas Alquídicas: </a:t>
            </a:r>
            <a:endParaRPr/>
          </a:p>
          <a:p>
            <a:pPr indent="-342900" lvl="0" marL="342900" rtl="0" algn="l">
              <a:spcBef>
                <a:spcPts val="800"/>
              </a:spcBef>
              <a:spcAft>
                <a:spcPts val="0"/>
              </a:spcAft>
              <a:buClr>
                <a:schemeClr val="dk1"/>
              </a:buClr>
              <a:buSzPts val="2400"/>
              <a:buNone/>
            </a:pPr>
            <a:r>
              <a:rPr b="0" lang="es-AR" sz="2400"/>
              <a:t>	Por Contacto con la Piel: Dermatitis aguda irritativa o eczematiforme recidivante al contacto con el agente.</a:t>
            </a:r>
            <a:endParaRPr/>
          </a:p>
          <a:p>
            <a:pPr indent="-342900" lvl="0" marL="342900" rtl="0" algn="l">
              <a:spcBef>
                <a:spcPts val="800"/>
              </a:spcBef>
              <a:spcAft>
                <a:spcPts val="0"/>
              </a:spcAft>
              <a:buClr>
                <a:schemeClr val="dk1"/>
              </a:buClr>
              <a:buSzPts val="2400"/>
              <a:buNone/>
            </a:pPr>
            <a:r>
              <a:rPr b="0" lang="es-AR" sz="2400"/>
              <a:t>	Por Contacto con los Ojos: Irritación ocular, lagrimeo.</a:t>
            </a:r>
            <a:endParaRPr/>
          </a:p>
          <a:p>
            <a:pPr indent="-342900" lvl="0" marL="342900" rtl="0" algn="l">
              <a:spcBef>
                <a:spcPts val="800"/>
              </a:spcBef>
              <a:spcAft>
                <a:spcPts val="0"/>
              </a:spcAft>
              <a:buClr>
                <a:schemeClr val="dk1"/>
              </a:buClr>
              <a:buSzPts val="2400"/>
              <a:buNone/>
            </a:pPr>
            <a:r>
              <a:rPr b="0" lang="es-AR" sz="2400"/>
              <a:t>	Por Inhalación: Irritación de la mucosa, y tracto respiratorio superior. Dolor en el pecho y, efecto narcótico.</a:t>
            </a:r>
            <a:endParaRPr/>
          </a:p>
          <a:p>
            <a:pPr indent="-342900" lvl="0" marL="342900" rtl="0" algn="l">
              <a:spcBef>
                <a:spcPts val="800"/>
              </a:spcBef>
              <a:spcAft>
                <a:spcPts val="0"/>
              </a:spcAft>
              <a:buClr>
                <a:schemeClr val="dk1"/>
              </a:buClr>
              <a:buSzPts val="2400"/>
              <a:buNone/>
            </a:pPr>
            <a:r>
              <a:rPr b="0" lang="es-AR" sz="2400"/>
              <a:t>	Por Ingestión: Mareos, y pérdida de la conciencia.</a:t>
            </a:r>
            <a:endParaRPr/>
          </a:p>
        </p:txBody>
      </p:sp>
      <p:pic>
        <p:nvPicPr>
          <p:cNvPr id="184" name="Google Shape;184;p10"/>
          <p:cNvPicPr preferRelativeResize="0"/>
          <p:nvPr/>
        </p:nvPicPr>
        <p:blipFill rotWithShape="1">
          <a:blip r:embed="rId3">
            <a:alphaModFix/>
          </a:blip>
          <a:srcRect b="0" l="0" r="0" t="0"/>
          <a:stretch/>
        </p:blipFill>
        <p:spPr>
          <a:xfrm>
            <a:off x="7092280" y="4077072"/>
            <a:ext cx="1819275" cy="2295525"/>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1"/>
          <p:cNvSpPr txBox="1"/>
          <p:nvPr>
            <p:ph type="title"/>
          </p:nvPr>
        </p:nvSpPr>
        <p:spPr>
          <a:xfrm>
            <a:off x="827584" y="18864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AGLUTINANTES</a:t>
            </a:r>
            <a:endParaRPr/>
          </a:p>
        </p:txBody>
      </p:sp>
      <p:sp>
        <p:nvSpPr>
          <p:cNvPr id="190" name="Google Shape;190;p11"/>
          <p:cNvSpPr txBox="1"/>
          <p:nvPr>
            <p:ph idx="1" type="body"/>
          </p:nvPr>
        </p:nvSpPr>
        <p:spPr>
          <a:xfrm>
            <a:off x="179512" y="980728"/>
            <a:ext cx="7520940" cy="4272588"/>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5"/>
              <a:buNone/>
            </a:pPr>
            <a:r>
              <a:rPr lang="es-AR" sz="2405"/>
              <a:t>	Resinas Epóxicas: </a:t>
            </a:r>
            <a:endParaRPr/>
          </a:p>
          <a:p>
            <a:pPr indent="-342900" lvl="0" marL="342900" rtl="0" algn="l">
              <a:spcBef>
                <a:spcPts val="800"/>
              </a:spcBef>
              <a:spcAft>
                <a:spcPts val="0"/>
              </a:spcAft>
              <a:buClr>
                <a:schemeClr val="dk1"/>
              </a:buClr>
              <a:buSzPts val="2405"/>
              <a:buNone/>
            </a:pPr>
            <a:r>
              <a:rPr b="0" lang="es-AR" sz="2405"/>
              <a:t>	Por Contacto con la Piel: Dermatitis aguda irritativa o eczematiforme recidivante al contacto con el agente.</a:t>
            </a:r>
            <a:endParaRPr/>
          </a:p>
          <a:p>
            <a:pPr indent="-342900" lvl="0" marL="342900" rtl="0" algn="l">
              <a:spcBef>
                <a:spcPts val="800"/>
              </a:spcBef>
              <a:spcAft>
                <a:spcPts val="0"/>
              </a:spcAft>
              <a:buClr>
                <a:schemeClr val="dk1"/>
              </a:buClr>
              <a:buSzPts val="2405"/>
              <a:buNone/>
            </a:pPr>
            <a:r>
              <a:rPr b="0" lang="es-AR" sz="2405"/>
              <a:t>	Por Contacto con los Ojos: Irritación ocular.</a:t>
            </a:r>
            <a:endParaRPr/>
          </a:p>
          <a:p>
            <a:pPr indent="-342900" lvl="0" marL="342900" rtl="0" algn="l">
              <a:spcBef>
                <a:spcPts val="800"/>
              </a:spcBef>
              <a:spcAft>
                <a:spcPts val="0"/>
              </a:spcAft>
              <a:buClr>
                <a:schemeClr val="dk1"/>
              </a:buClr>
              <a:buSzPts val="2405"/>
              <a:buNone/>
            </a:pPr>
            <a:r>
              <a:rPr b="0" lang="es-AR" sz="2405"/>
              <a:t>	Por Inhalación: Irritación de la mucosa, y tracto respiratorio superior. Dolor en el pecho y, efecto narcótico.</a:t>
            </a:r>
            <a:endParaRPr/>
          </a:p>
          <a:p>
            <a:pPr indent="-342900" lvl="0" marL="342900" rtl="0" algn="l">
              <a:spcBef>
                <a:spcPts val="800"/>
              </a:spcBef>
              <a:spcAft>
                <a:spcPts val="0"/>
              </a:spcAft>
              <a:buClr>
                <a:schemeClr val="dk1"/>
              </a:buClr>
              <a:buSzPts val="2405"/>
              <a:buNone/>
            </a:pPr>
            <a:r>
              <a:rPr b="0" lang="es-AR" sz="2405"/>
              <a:t>	Por Ingestión: Al presentar toxicidad oral baja, no debieran haber efectos ante la ingesta de pequeñas cantidades.</a:t>
            </a:r>
            <a:endParaRPr/>
          </a:p>
          <a:p>
            <a:pPr indent="-342900" lvl="0" marL="342900" rtl="0" algn="l">
              <a:spcBef>
                <a:spcPts val="800"/>
              </a:spcBef>
              <a:spcAft>
                <a:spcPts val="0"/>
              </a:spcAft>
              <a:buClr>
                <a:schemeClr val="dk1"/>
              </a:buClr>
              <a:buSzPts val="1480"/>
              <a:buNone/>
            </a:pPr>
            <a:r>
              <a:t/>
            </a:r>
            <a:endParaRPr b="0" sz="1480"/>
          </a:p>
        </p:txBody>
      </p:sp>
      <p:pic>
        <p:nvPicPr>
          <p:cNvPr id="191" name="Google Shape;191;p11"/>
          <p:cNvPicPr preferRelativeResize="0"/>
          <p:nvPr/>
        </p:nvPicPr>
        <p:blipFill rotWithShape="1">
          <a:blip r:embed="rId3">
            <a:alphaModFix/>
          </a:blip>
          <a:srcRect b="28990" l="0" r="2909" t="0"/>
          <a:stretch/>
        </p:blipFill>
        <p:spPr>
          <a:xfrm>
            <a:off x="5436096" y="4790692"/>
            <a:ext cx="3600400" cy="2043025"/>
          </a:xfrm>
          <a:prstGeom prst="rect">
            <a:avLst/>
          </a:prstGeom>
          <a:noFill/>
          <a:ln cap="flat" cmpd="sng" w="9525">
            <a:solidFill>
              <a:schemeClr val="dk1"/>
            </a:solidFill>
            <a:prstDash val="solid"/>
            <a:miter lim="800000"/>
            <a:headEnd len="sm" w="sm" type="none"/>
            <a:tailEnd len="sm" w="sm" type="none"/>
          </a:ln>
        </p:spPr>
      </p:pic>
      <p:pic>
        <p:nvPicPr>
          <p:cNvPr id="192" name="Google Shape;192;p11"/>
          <p:cNvPicPr preferRelativeResize="0"/>
          <p:nvPr/>
        </p:nvPicPr>
        <p:blipFill rotWithShape="1">
          <a:blip r:embed="rId4">
            <a:alphaModFix/>
          </a:blip>
          <a:srcRect b="0" l="0" r="0" t="0"/>
          <a:stretch/>
        </p:blipFill>
        <p:spPr>
          <a:xfrm>
            <a:off x="2339752" y="4790692"/>
            <a:ext cx="2930216" cy="1803607"/>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2"/>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AGLUTINANTES</a:t>
            </a:r>
            <a:endParaRPr/>
          </a:p>
        </p:txBody>
      </p:sp>
      <p:sp>
        <p:nvSpPr>
          <p:cNvPr id="198" name="Google Shape;198;p12"/>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lang="es-AR" sz="2400"/>
              <a:t>	Resinas Fenólicas: </a:t>
            </a:r>
            <a:endParaRPr/>
          </a:p>
          <a:p>
            <a:pPr indent="-342900" lvl="0" marL="342900" rtl="0" algn="l">
              <a:spcBef>
                <a:spcPts val="800"/>
              </a:spcBef>
              <a:spcAft>
                <a:spcPts val="0"/>
              </a:spcAft>
              <a:buClr>
                <a:schemeClr val="dk1"/>
              </a:buClr>
              <a:buSzPts val="2400"/>
              <a:buNone/>
            </a:pPr>
            <a:r>
              <a:rPr lang="es-AR" sz="2400"/>
              <a:t>	</a:t>
            </a:r>
            <a:r>
              <a:rPr b="0" lang="es-AR" sz="2400"/>
              <a:t>Por Contacto con la Piel: Dermatitis aguda irritativa, lesiones como ampollas, descamación.</a:t>
            </a:r>
            <a:endParaRPr/>
          </a:p>
          <a:p>
            <a:pPr indent="-342900" lvl="0" marL="342900" rtl="0" algn="l">
              <a:spcBef>
                <a:spcPts val="800"/>
              </a:spcBef>
              <a:spcAft>
                <a:spcPts val="0"/>
              </a:spcAft>
              <a:buClr>
                <a:schemeClr val="dk1"/>
              </a:buClr>
              <a:buSzPts val="2400"/>
              <a:buNone/>
            </a:pPr>
            <a:r>
              <a:rPr b="0" lang="es-AR" sz="2400"/>
              <a:t>	Por Contacto con los Ojos: Irritación ocular.</a:t>
            </a:r>
            <a:endParaRPr/>
          </a:p>
          <a:p>
            <a:pPr indent="-342900" lvl="0" marL="342900" rtl="0" algn="l">
              <a:spcBef>
                <a:spcPts val="800"/>
              </a:spcBef>
              <a:spcAft>
                <a:spcPts val="0"/>
              </a:spcAft>
              <a:buClr>
                <a:schemeClr val="dk1"/>
              </a:buClr>
              <a:buSzPts val="2400"/>
              <a:buNone/>
            </a:pPr>
            <a:r>
              <a:rPr b="0" lang="es-AR" sz="2400"/>
              <a:t>	Por Inhalación: Irritación pulmonar.</a:t>
            </a:r>
            <a:endParaRPr/>
          </a:p>
          <a:p>
            <a:pPr indent="-342900" lvl="0" marL="342900" rtl="0" algn="l">
              <a:spcBef>
                <a:spcPts val="800"/>
              </a:spcBef>
              <a:spcAft>
                <a:spcPts val="0"/>
              </a:spcAft>
              <a:buClr>
                <a:schemeClr val="dk1"/>
              </a:buClr>
              <a:buSzPts val="2400"/>
              <a:buNone/>
            </a:pPr>
            <a:r>
              <a:rPr b="0" lang="es-AR" sz="2400"/>
              <a:t>	Por Ingestión: Malestar gastrointestinal, diarrea, gastritis.</a:t>
            </a:r>
            <a:endParaRPr/>
          </a:p>
        </p:txBody>
      </p:sp>
      <p:pic>
        <p:nvPicPr>
          <p:cNvPr id="199" name="Google Shape;199;p12"/>
          <p:cNvPicPr preferRelativeResize="0"/>
          <p:nvPr/>
        </p:nvPicPr>
        <p:blipFill rotWithShape="1">
          <a:blip r:embed="rId3">
            <a:alphaModFix/>
          </a:blip>
          <a:srcRect b="0" l="0" r="0" t="0"/>
          <a:stretch/>
        </p:blipFill>
        <p:spPr>
          <a:xfrm>
            <a:off x="2627784" y="3991419"/>
            <a:ext cx="5769471" cy="2632671"/>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3"/>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AGLUTINANTES</a:t>
            </a:r>
            <a:endParaRPr/>
          </a:p>
        </p:txBody>
      </p:sp>
      <p:sp>
        <p:nvSpPr>
          <p:cNvPr id="205" name="Google Shape;205;p13"/>
          <p:cNvSpPr txBox="1"/>
          <p:nvPr>
            <p:ph idx="1" type="body"/>
          </p:nvPr>
        </p:nvSpPr>
        <p:spPr>
          <a:xfrm>
            <a:off x="-108520" y="908720"/>
            <a:ext cx="7520940" cy="4776644"/>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None/>
            </a:pPr>
            <a:r>
              <a:rPr lang="es-AR" sz="2400"/>
              <a:t>	Resinas Acrílicas: </a:t>
            </a:r>
            <a:endParaRPr/>
          </a:p>
          <a:p>
            <a:pPr indent="-342900" lvl="0" marL="342900" rtl="0" algn="l">
              <a:spcBef>
                <a:spcPts val="800"/>
              </a:spcBef>
              <a:spcAft>
                <a:spcPts val="0"/>
              </a:spcAft>
              <a:buClr>
                <a:schemeClr val="dk1"/>
              </a:buClr>
              <a:buSzPts val="2400"/>
              <a:buNone/>
            </a:pPr>
            <a:r>
              <a:rPr b="0" lang="es-AR" sz="2400"/>
              <a:t>	Por Contacto con la Piel: Irritación leve  luego de estar un periodo prolongado expuesto.</a:t>
            </a:r>
            <a:endParaRPr/>
          </a:p>
          <a:p>
            <a:pPr indent="-342900" lvl="0" marL="342900" rtl="0" algn="l">
              <a:spcBef>
                <a:spcPts val="800"/>
              </a:spcBef>
              <a:spcAft>
                <a:spcPts val="0"/>
              </a:spcAft>
              <a:buClr>
                <a:schemeClr val="dk1"/>
              </a:buClr>
              <a:buSzPts val="2400"/>
              <a:buNone/>
            </a:pPr>
            <a:r>
              <a:rPr b="0" lang="es-AR" sz="2400"/>
              <a:t>	Por Contacto con los Ojos: Irritación ocular y, hasta lesión en la córnea.</a:t>
            </a:r>
            <a:endParaRPr/>
          </a:p>
          <a:p>
            <a:pPr indent="-342900" lvl="0" marL="342900" rtl="0" algn="l">
              <a:spcBef>
                <a:spcPts val="800"/>
              </a:spcBef>
              <a:spcAft>
                <a:spcPts val="0"/>
              </a:spcAft>
              <a:buClr>
                <a:schemeClr val="dk1"/>
              </a:buClr>
              <a:buSzPts val="2400"/>
              <a:buNone/>
            </a:pPr>
            <a:r>
              <a:rPr b="0" lang="es-AR" sz="2400"/>
              <a:t>	Por Inhalación: Irritación de nariz y garganta. La exposición muy prolongada al vapor puede llegar a producir lesiones en el tracto superior crónicas, hasta cáncer.</a:t>
            </a:r>
            <a:endParaRPr/>
          </a:p>
          <a:p>
            <a:pPr indent="-342900" lvl="0" marL="342900" rtl="0" algn="l">
              <a:spcBef>
                <a:spcPts val="800"/>
              </a:spcBef>
              <a:spcAft>
                <a:spcPts val="0"/>
              </a:spcAft>
              <a:buClr>
                <a:schemeClr val="dk1"/>
              </a:buClr>
              <a:buSzPts val="2400"/>
              <a:buNone/>
            </a:pPr>
            <a:r>
              <a:rPr b="0" lang="es-AR" sz="2400"/>
              <a:t>	Por Ingestión: Malestar gastrointestinal.</a:t>
            </a:r>
            <a:endParaRPr/>
          </a:p>
        </p:txBody>
      </p:sp>
      <p:pic>
        <p:nvPicPr>
          <p:cNvPr id="206" name="Google Shape;206;p13"/>
          <p:cNvPicPr preferRelativeResize="0"/>
          <p:nvPr/>
        </p:nvPicPr>
        <p:blipFill rotWithShape="1">
          <a:blip r:embed="rId3">
            <a:alphaModFix/>
          </a:blip>
          <a:srcRect b="0" l="0" r="0" t="0"/>
          <a:stretch/>
        </p:blipFill>
        <p:spPr>
          <a:xfrm>
            <a:off x="4644008" y="5094939"/>
            <a:ext cx="4032448" cy="1735593"/>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4"/>
          <p:cNvSpPr txBox="1"/>
          <p:nvPr>
            <p:ph type="title"/>
          </p:nvPr>
        </p:nvSpPr>
        <p:spPr>
          <a:xfrm>
            <a:off x="236712" y="408571"/>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DISOLVENTES Y DILUYENTES</a:t>
            </a:r>
            <a:endParaRPr/>
          </a:p>
        </p:txBody>
      </p:sp>
      <p:sp>
        <p:nvSpPr>
          <p:cNvPr id="212" name="Google Shape;212;p14"/>
          <p:cNvSpPr txBox="1"/>
          <p:nvPr>
            <p:ph idx="1" type="body"/>
          </p:nvPr>
        </p:nvSpPr>
        <p:spPr>
          <a:xfrm>
            <a:off x="1835696" y="957211"/>
            <a:ext cx="59321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	Líquidos producto de la industria química, o, derivados del petróleo, de fácil evaporación que se agregan a los aglutinantes para hacer más fluido el material, poderlo aplicar mejor, por su capacidad de diluir sustancias que no es posible con agua, y para acelerar el secado.</a:t>
            </a:r>
            <a:endParaRPr sz="2400"/>
          </a:p>
        </p:txBody>
      </p:sp>
      <p:pic>
        <p:nvPicPr>
          <p:cNvPr id="213" name="Google Shape;213;p14"/>
          <p:cNvPicPr preferRelativeResize="0"/>
          <p:nvPr/>
        </p:nvPicPr>
        <p:blipFill rotWithShape="1">
          <a:blip r:embed="rId3">
            <a:alphaModFix/>
          </a:blip>
          <a:srcRect b="0" l="0" r="0" t="0"/>
          <a:stretch/>
        </p:blipFill>
        <p:spPr>
          <a:xfrm>
            <a:off x="236712" y="957211"/>
            <a:ext cx="1000111" cy="2880320"/>
          </a:xfrm>
          <a:prstGeom prst="rect">
            <a:avLst/>
          </a:prstGeom>
          <a:noFill/>
          <a:ln>
            <a:noFill/>
          </a:ln>
        </p:spPr>
      </p:pic>
      <p:pic>
        <p:nvPicPr>
          <p:cNvPr id="214" name="Google Shape;214;p14"/>
          <p:cNvPicPr preferRelativeResize="0"/>
          <p:nvPr/>
        </p:nvPicPr>
        <p:blipFill rotWithShape="1">
          <a:blip r:embed="rId4">
            <a:alphaModFix/>
          </a:blip>
          <a:srcRect b="0" l="0" r="0" t="0"/>
          <a:stretch/>
        </p:blipFill>
        <p:spPr>
          <a:xfrm>
            <a:off x="7433370" y="182543"/>
            <a:ext cx="1710630" cy="2217176"/>
          </a:xfrm>
          <a:prstGeom prst="rect">
            <a:avLst/>
          </a:prstGeom>
          <a:noFill/>
          <a:ln>
            <a:noFill/>
          </a:ln>
        </p:spPr>
      </p:pic>
      <p:pic>
        <p:nvPicPr>
          <p:cNvPr id="215" name="Google Shape;215;p14"/>
          <p:cNvPicPr preferRelativeResize="0"/>
          <p:nvPr/>
        </p:nvPicPr>
        <p:blipFill rotWithShape="1">
          <a:blip r:embed="rId5">
            <a:alphaModFix/>
          </a:blip>
          <a:srcRect b="0" l="0" r="0" t="0"/>
          <a:stretch/>
        </p:blipFill>
        <p:spPr>
          <a:xfrm>
            <a:off x="7895107" y="2859629"/>
            <a:ext cx="1124020" cy="2543175"/>
          </a:xfrm>
          <a:prstGeom prst="rect">
            <a:avLst/>
          </a:prstGeom>
          <a:noFill/>
          <a:ln>
            <a:noFill/>
          </a:ln>
        </p:spPr>
      </p:pic>
      <p:pic>
        <p:nvPicPr>
          <p:cNvPr id="216" name="Google Shape;216;p14"/>
          <p:cNvPicPr preferRelativeResize="0"/>
          <p:nvPr/>
        </p:nvPicPr>
        <p:blipFill rotWithShape="1">
          <a:blip r:embed="rId6">
            <a:alphaModFix/>
          </a:blip>
          <a:srcRect b="0" l="0" r="0" t="0"/>
          <a:stretch/>
        </p:blipFill>
        <p:spPr>
          <a:xfrm>
            <a:off x="6331410" y="4079136"/>
            <a:ext cx="1551664" cy="2597808"/>
          </a:xfrm>
          <a:prstGeom prst="rect">
            <a:avLst/>
          </a:prstGeom>
          <a:noFill/>
          <a:ln>
            <a:noFill/>
          </a:ln>
        </p:spPr>
      </p:pic>
      <p:sp>
        <p:nvSpPr>
          <p:cNvPr id="217" name="Google Shape;217;p14"/>
          <p:cNvSpPr/>
          <p:nvPr/>
        </p:nvSpPr>
        <p:spPr>
          <a:xfrm>
            <a:off x="745686" y="4293096"/>
            <a:ext cx="4572000"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Los Riesgos a la Salud:</a:t>
            </a:r>
            <a:endParaRPr/>
          </a:p>
          <a:p>
            <a:pPr indent="0" lvl="0" marL="0" marR="0" rtl="0" algn="l">
              <a:spcBef>
                <a:spcPts val="0"/>
              </a:spcBef>
              <a:spcAft>
                <a:spcPts val="0"/>
              </a:spcAft>
              <a:buNone/>
            </a:pPr>
            <a:r>
              <a:rPr lang="es-AR" sz="2400">
                <a:solidFill>
                  <a:schemeClr val="dk1"/>
                </a:solidFill>
                <a:latin typeface="Calibri"/>
                <a:ea typeface="Calibri"/>
                <a:cs typeface="Calibri"/>
                <a:sym typeface="Calibri"/>
              </a:rPr>
              <a:t>Por Contacto con la Piel</a:t>
            </a:r>
            <a:endParaRPr/>
          </a:p>
          <a:p>
            <a:pPr indent="0" lvl="0" marL="0" marR="0" rtl="0" algn="l">
              <a:spcBef>
                <a:spcPts val="0"/>
              </a:spcBef>
              <a:spcAft>
                <a:spcPts val="0"/>
              </a:spcAft>
              <a:buNone/>
            </a:pPr>
            <a:r>
              <a:rPr lang="es-AR" sz="2400">
                <a:solidFill>
                  <a:srgbClr val="EAEAEA"/>
                </a:solidFill>
                <a:latin typeface="Calibri"/>
                <a:ea typeface="Calibri"/>
                <a:cs typeface="Calibri"/>
                <a:sym typeface="Calibri"/>
              </a:rPr>
              <a:t>Por Contacto con los Ojos</a:t>
            </a:r>
            <a:endParaRPr/>
          </a:p>
          <a:p>
            <a:pPr indent="0" lvl="0" marL="0" marR="0" rtl="0" algn="l">
              <a:spcBef>
                <a:spcPts val="0"/>
              </a:spcBef>
              <a:spcAft>
                <a:spcPts val="0"/>
              </a:spcAft>
              <a:buNone/>
            </a:pPr>
            <a:r>
              <a:rPr lang="es-AR" sz="2400">
                <a:solidFill>
                  <a:srgbClr val="EAEAEA"/>
                </a:solidFill>
                <a:latin typeface="Calibri"/>
                <a:ea typeface="Calibri"/>
                <a:cs typeface="Calibri"/>
                <a:sym typeface="Calibri"/>
              </a:rPr>
              <a:t>Por Inhalación</a:t>
            </a:r>
            <a:endParaRPr/>
          </a:p>
          <a:p>
            <a:pPr indent="0" lvl="0" marL="0" marR="0" rtl="0" algn="l">
              <a:spcBef>
                <a:spcPts val="0"/>
              </a:spcBef>
              <a:spcAft>
                <a:spcPts val="0"/>
              </a:spcAft>
              <a:buNone/>
            </a:pPr>
            <a:r>
              <a:rPr lang="es-AR" sz="2400">
                <a:solidFill>
                  <a:srgbClr val="EAEAEA"/>
                </a:solidFill>
                <a:latin typeface="Calibri"/>
                <a:ea typeface="Calibri"/>
                <a:cs typeface="Calibri"/>
                <a:sym typeface="Calibri"/>
              </a:rPr>
              <a:t>Por Ingestión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5"/>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800"/>
              <a:buFont typeface="Calibri"/>
              <a:buNone/>
            </a:pPr>
            <a:r>
              <a:rPr lang="es-AR"/>
              <a:t>DISOLVENTES Y DILUYENTES</a:t>
            </a:r>
            <a:endParaRPr/>
          </a:p>
        </p:txBody>
      </p:sp>
      <p:sp>
        <p:nvSpPr>
          <p:cNvPr id="223" name="Google Shape;223;p15"/>
          <p:cNvSpPr txBox="1"/>
          <p:nvPr>
            <p:ph idx="1" type="body"/>
          </p:nvPr>
        </p:nvSpPr>
        <p:spPr>
          <a:xfrm>
            <a:off x="822960" y="1100628"/>
            <a:ext cx="7520940" cy="4992668"/>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lang="es-AR" sz="2400"/>
              <a:t>	Cetonas y Alcoholes:</a:t>
            </a:r>
            <a:endParaRPr/>
          </a:p>
          <a:p>
            <a:pPr indent="-342900" lvl="0" marL="342900" rtl="0" algn="l">
              <a:spcBef>
                <a:spcPts val="800"/>
              </a:spcBef>
              <a:spcAft>
                <a:spcPts val="0"/>
              </a:spcAft>
              <a:buClr>
                <a:schemeClr val="dk1"/>
              </a:buClr>
              <a:buSzPts val="2400"/>
              <a:buNone/>
            </a:pPr>
            <a:r>
              <a:rPr b="0" lang="es-AR" sz="2400"/>
              <a:t>	Por Contacto con la Piel: Dermatitis aguda irritativa desecativa y, dermatitis eczematiforme confirmada por test cutáneo positivo al agente expuesto.</a:t>
            </a:r>
            <a:endParaRPr/>
          </a:p>
          <a:p>
            <a:pPr indent="-342900" lvl="0" marL="342900" rtl="0" algn="l">
              <a:spcBef>
                <a:spcPts val="800"/>
              </a:spcBef>
              <a:spcAft>
                <a:spcPts val="0"/>
              </a:spcAft>
              <a:buClr>
                <a:schemeClr val="dk1"/>
              </a:buClr>
              <a:buSzPts val="2400"/>
              <a:buNone/>
            </a:pPr>
            <a:r>
              <a:rPr b="0" lang="es-AR" sz="2400"/>
              <a:t>	Por Contacto con los Ojos: Irritación ocular, vesículas en la córnea.</a:t>
            </a:r>
            <a:endParaRPr/>
          </a:p>
          <a:p>
            <a:pPr indent="-342900" lvl="0" marL="342900" rtl="0" algn="l">
              <a:spcBef>
                <a:spcPts val="800"/>
              </a:spcBef>
              <a:spcAft>
                <a:spcPts val="0"/>
              </a:spcAft>
              <a:buClr>
                <a:schemeClr val="dk1"/>
              </a:buClr>
              <a:buSzPts val="2400"/>
              <a:buNone/>
            </a:pPr>
            <a:r>
              <a:rPr b="0" lang="es-AR" sz="2400"/>
              <a:t>	Por Inhalación: El metil butil cetona puede ocasionar neuropatía periférica motriz y sensitiva.</a:t>
            </a:r>
            <a:endParaRPr/>
          </a:p>
          <a:p>
            <a:pPr indent="-342900" lvl="0" marL="342900" rtl="0" algn="l">
              <a:spcBef>
                <a:spcPts val="800"/>
              </a:spcBef>
              <a:spcAft>
                <a:spcPts val="0"/>
              </a:spcAft>
              <a:buClr>
                <a:schemeClr val="dk1"/>
              </a:buClr>
              <a:buSzPts val="2400"/>
              <a:buNone/>
            </a:pPr>
            <a:r>
              <a:rPr b="0" lang="es-AR" sz="2400"/>
              <a:t>	Por Ingestión: Depresión del sistema nervioso central, que puede producir coma.</a:t>
            </a:r>
            <a:endParaRPr/>
          </a:p>
        </p:txBody>
      </p:sp>
      <p:pic>
        <p:nvPicPr>
          <p:cNvPr id="224" name="Google Shape;224;p15"/>
          <p:cNvPicPr preferRelativeResize="0"/>
          <p:nvPr/>
        </p:nvPicPr>
        <p:blipFill rotWithShape="1">
          <a:blip r:embed="rId3">
            <a:alphaModFix/>
          </a:blip>
          <a:srcRect b="0" l="0" r="0" t="0"/>
          <a:stretch/>
        </p:blipFill>
        <p:spPr>
          <a:xfrm>
            <a:off x="4900348" y="4877114"/>
            <a:ext cx="3372222" cy="1980886"/>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6"/>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DISOLVENTES Y DILUYENTES</a:t>
            </a:r>
            <a:endParaRPr/>
          </a:p>
        </p:txBody>
      </p:sp>
      <p:sp>
        <p:nvSpPr>
          <p:cNvPr id="230" name="Google Shape;230;p16"/>
          <p:cNvSpPr txBox="1"/>
          <p:nvPr>
            <p:ph idx="1" type="body"/>
          </p:nvPr>
        </p:nvSpPr>
        <p:spPr>
          <a:xfrm>
            <a:off x="-180528" y="1241376"/>
            <a:ext cx="7520940" cy="5616624"/>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400"/>
              <a:buNone/>
            </a:pPr>
            <a:r>
              <a:rPr lang="es-AR" sz="2400"/>
              <a:t>	Hidrocarburos Alifaticos:</a:t>
            </a:r>
            <a:endParaRPr/>
          </a:p>
          <a:p>
            <a:pPr indent="-342900" lvl="0" marL="342900" rtl="0" algn="l">
              <a:lnSpc>
                <a:spcPct val="90000"/>
              </a:lnSpc>
              <a:spcBef>
                <a:spcPts val="800"/>
              </a:spcBef>
              <a:spcAft>
                <a:spcPts val="0"/>
              </a:spcAft>
              <a:buClr>
                <a:schemeClr val="dk1"/>
              </a:buClr>
              <a:buSzPts val="2400"/>
              <a:buNone/>
            </a:pPr>
            <a:r>
              <a:rPr b="0" lang="es-AR" sz="2400"/>
              <a:t>	Por Contacto con la Piel: Dermatitis aguda irritativa desecativa y, dermatitis eczematiforme crónica.</a:t>
            </a:r>
            <a:endParaRPr/>
          </a:p>
          <a:p>
            <a:pPr indent="-342900" lvl="0" marL="342900" rtl="0" algn="l">
              <a:lnSpc>
                <a:spcPct val="90000"/>
              </a:lnSpc>
              <a:spcBef>
                <a:spcPts val="800"/>
              </a:spcBef>
              <a:spcAft>
                <a:spcPts val="0"/>
              </a:spcAft>
              <a:buClr>
                <a:schemeClr val="dk1"/>
              </a:buClr>
              <a:buSzPts val="2400"/>
              <a:buNone/>
            </a:pPr>
            <a:r>
              <a:rPr b="0" lang="es-AR" sz="2400"/>
              <a:t>	Por Contacto con los Ojos: Irritación ocular. Podría producir conjuntivitis crónica.</a:t>
            </a:r>
            <a:endParaRPr/>
          </a:p>
          <a:p>
            <a:pPr indent="-342900" lvl="0" marL="342900" rtl="0" algn="l">
              <a:lnSpc>
                <a:spcPct val="90000"/>
              </a:lnSpc>
              <a:spcBef>
                <a:spcPts val="800"/>
              </a:spcBef>
              <a:spcAft>
                <a:spcPts val="0"/>
              </a:spcAft>
              <a:buClr>
                <a:schemeClr val="dk1"/>
              </a:buClr>
              <a:buSzPts val="2400"/>
              <a:buNone/>
            </a:pPr>
            <a:r>
              <a:rPr b="0" lang="es-AR" sz="2400"/>
              <a:t>	Por Inhalación: Edema pulmonar, paro cardiorrespiratorio producto del aumento del ritmo ventricular.</a:t>
            </a:r>
            <a:endParaRPr/>
          </a:p>
          <a:p>
            <a:pPr indent="-342900" lvl="0" marL="342900" rtl="0" algn="l">
              <a:lnSpc>
                <a:spcPct val="90000"/>
              </a:lnSpc>
              <a:spcBef>
                <a:spcPts val="800"/>
              </a:spcBef>
              <a:spcAft>
                <a:spcPts val="0"/>
              </a:spcAft>
              <a:buClr>
                <a:schemeClr val="dk1"/>
              </a:buClr>
              <a:buSzPts val="2400"/>
              <a:buNone/>
            </a:pPr>
            <a:r>
              <a:rPr b="0" lang="es-AR" sz="2400"/>
              <a:t>	Por Ingestión: Síndrome coleriforme afebril, insuficiencia renal, hepatitis citolitica.</a:t>
            </a:r>
            <a:endParaRPr/>
          </a:p>
          <a:p>
            <a:pPr indent="-342900" lvl="0" marL="342900" rtl="0" algn="l">
              <a:lnSpc>
                <a:spcPct val="90000"/>
              </a:lnSpc>
              <a:spcBef>
                <a:spcPts val="800"/>
              </a:spcBef>
              <a:spcAft>
                <a:spcPts val="0"/>
              </a:spcAft>
              <a:buClr>
                <a:schemeClr val="dk1"/>
              </a:buClr>
              <a:buSzPts val="2400"/>
              <a:buNone/>
            </a:pPr>
            <a:r>
              <a:rPr b="0" lang="es-AR" sz="2400"/>
              <a:t>	</a:t>
            </a:r>
            <a:r>
              <a:rPr b="0" lang="es-AR" sz="2400">
                <a:solidFill>
                  <a:srgbClr val="EAEAEA"/>
                </a:solidFill>
              </a:rPr>
              <a:t>Neurológicamente: Puede inducir a neuritis óptica, neuritis trigeminal, depresión del sistema nervioso central con delirio, síndrome narcótico con posibilidad de convulsión y, hasta coma; de manera crónica puede haber daño cerebral orgánico</a:t>
            </a:r>
            <a:r>
              <a:rPr b="0" lang="es-AR">
                <a:solidFill>
                  <a:srgbClr val="EAEAEA"/>
                </a:solidFill>
              </a:rPr>
              <a:t>.</a:t>
            </a:r>
            <a:endParaRPr>
              <a:solidFill>
                <a:srgbClr val="EAEAEA"/>
              </a:solidFill>
            </a:endParaRPr>
          </a:p>
        </p:txBody>
      </p:sp>
      <p:pic>
        <p:nvPicPr>
          <p:cNvPr id="231" name="Google Shape;231;p16"/>
          <p:cNvPicPr preferRelativeResize="0"/>
          <p:nvPr/>
        </p:nvPicPr>
        <p:blipFill rotWithShape="1">
          <a:blip r:embed="rId3">
            <a:alphaModFix/>
          </a:blip>
          <a:srcRect b="0" l="13635" r="17098" t="0"/>
          <a:stretch/>
        </p:blipFill>
        <p:spPr>
          <a:xfrm>
            <a:off x="6804248" y="2250441"/>
            <a:ext cx="2189019" cy="1845369"/>
          </a:xfrm>
          <a:prstGeom prst="rect">
            <a:avLst/>
          </a:prstGeom>
          <a:noFill/>
          <a:ln cap="flat" cmpd="sng" w="9525">
            <a:solidFill>
              <a:schemeClr val="dk1"/>
            </a:solidFill>
            <a:prstDash val="solid"/>
            <a:miter lim="800000"/>
            <a:headEnd len="sm" w="sm" type="none"/>
            <a:tailEnd len="sm" w="sm" type="none"/>
          </a:ln>
        </p:spPr>
      </p:pic>
      <p:pic>
        <p:nvPicPr>
          <p:cNvPr id="232" name="Google Shape;232;p16"/>
          <p:cNvPicPr preferRelativeResize="0"/>
          <p:nvPr/>
        </p:nvPicPr>
        <p:blipFill rotWithShape="1">
          <a:blip r:embed="rId4">
            <a:alphaModFix/>
          </a:blip>
          <a:srcRect b="0" l="0" r="0" t="0"/>
          <a:stretch/>
        </p:blipFill>
        <p:spPr>
          <a:xfrm>
            <a:off x="7042026" y="4797152"/>
            <a:ext cx="2101974" cy="1926810"/>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7"/>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DISOLVENTES Y DILUYENTES</a:t>
            </a:r>
            <a:endParaRPr/>
          </a:p>
        </p:txBody>
      </p:sp>
      <p:sp>
        <p:nvSpPr>
          <p:cNvPr id="238" name="Google Shape;238;p17"/>
          <p:cNvSpPr txBox="1"/>
          <p:nvPr>
            <p:ph idx="1" type="body"/>
          </p:nvPr>
        </p:nvSpPr>
        <p:spPr>
          <a:xfrm>
            <a:off x="822960" y="1100628"/>
            <a:ext cx="7520940" cy="2544395"/>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None/>
            </a:pPr>
            <a:r>
              <a:rPr lang="es-AR" sz="2400"/>
              <a:t>Glicoles:</a:t>
            </a:r>
            <a:endParaRPr/>
          </a:p>
          <a:p>
            <a:pPr indent="-342900" lvl="0" marL="342900" rtl="0" algn="l">
              <a:spcBef>
                <a:spcPts val="800"/>
              </a:spcBef>
              <a:spcAft>
                <a:spcPts val="0"/>
              </a:spcAft>
              <a:buClr>
                <a:schemeClr val="dk1"/>
              </a:buClr>
              <a:buSzPts val="2400"/>
              <a:buNone/>
            </a:pPr>
            <a:r>
              <a:rPr b="0" lang="es-AR" sz="2400"/>
              <a:t>Por Contacto con la Piel: Dermatitis aguda irritativa.</a:t>
            </a:r>
            <a:endParaRPr/>
          </a:p>
          <a:p>
            <a:pPr indent="-342900" lvl="0" marL="342900" rtl="0" algn="l">
              <a:spcBef>
                <a:spcPts val="800"/>
              </a:spcBef>
              <a:spcAft>
                <a:spcPts val="0"/>
              </a:spcAft>
              <a:buClr>
                <a:schemeClr val="dk1"/>
              </a:buClr>
              <a:buSzPts val="2400"/>
              <a:buNone/>
            </a:pPr>
            <a:r>
              <a:rPr b="0" lang="es-AR" sz="2400"/>
              <a:t>Por Contacto con los Ojos: Irritación ocular.</a:t>
            </a:r>
            <a:endParaRPr/>
          </a:p>
          <a:p>
            <a:pPr indent="-342900" lvl="0" marL="342900" rtl="0" algn="l">
              <a:spcBef>
                <a:spcPts val="800"/>
              </a:spcBef>
              <a:spcAft>
                <a:spcPts val="0"/>
              </a:spcAft>
              <a:buClr>
                <a:schemeClr val="dk1"/>
              </a:buClr>
              <a:buSzPts val="2400"/>
              <a:buNone/>
            </a:pPr>
            <a:r>
              <a:rPr b="0" lang="es-AR" sz="2400"/>
              <a:t>Por Inhalación y por Ingestión: Insuficiencia renal, depresión del sistema nervioso central con pérdida de la  conciencia, que puede llegar al coma.</a:t>
            </a:r>
            <a:endParaRPr/>
          </a:p>
        </p:txBody>
      </p:sp>
      <p:sp>
        <p:nvSpPr>
          <p:cNvPr id="239" name="Google Shape;239;p17"/>
          <p:cNvSpPr/>
          <p:nvPr/>
        </p:nvSpPr>
        <p:spPr>
          <a:xfrm>
            <a:off x="683568" y="3573016"/>
            <a:ext cx="7776864"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AR" sz="2400">
                <a:solidFill>
                  <a:schemeClr val="dk1"/>
                </a:solidFill>
                <a:latin typeface="Calibri"/>
                <a:ea typeface="Calibri"/>
                <a:cs typeface="Calibri"/>
                <a:sym typeface="Calibri"/>
              </a:rPr>
              <a:t>Bencenos:</a:t>
            </a:r>
            <a:endParaRPr/>
          </a:p>
          <a:p>
            <a:pPr indent="0" lvl="0" marL="0" marR="0" rtl="0" algn="l">
              <a:spcBef>
                <a:spcPts val="0"/>
              </a:spcBef>
              <a:spcAft>
                <a:spcPts val="0"/>
              </a:spcAft>
              <a:buNone/>
            </a:pPr>
            <a:r>
              <a:rPr lang="es-AR" sz="2400">
                <a:solidFill>
                  <a:schemeClr val="dk1"/>
                </a:solidFill>
                <a:latin typeface="Calibri"/>
                <a:ea typeface="Calibri"/>
                <a:cs typeface="Calibri"/>
                <a:sym typeface="Calibri"/>
              </a:rPr>
              <a:t>Al ser altamente tóxicos, el contacto con esta sustancia puede producir leucemias, mielodisplacia, enfermedades hematológicas adquiridas como, por ejemplo displacia.</a:t>
            </a:r>
            <a:endParaRPr/>
          </a:p>
        </p:txBody>
      </p:sp>
      <p:pic>
        <p:nvPicPr>
          <p:cNvPr id="240" name="Google Shape;240;p17"/>
          <p:cNvPicPr preferRelativeResize="0"/>
          <p:nvPr/>
        </p:nvPicPr>
        <p:blipFill rotWithShape="1">
          <a:blip r:embed="rId3">
            <a:alphaModFix/>
          </a:blip>
          <a:srcRect b="0" l="0" r="0" t="0"/>
          <a:stretch/>
        </p:blipFill>
        <p:spPr>
          <a:xfrm>
            <a:off x="7516138" y="908720"/>
            <a:ext cx="1376342" cy="1995696"/>
          </a:xfrm>
          <a:prstGeom prst="rect">
            <a:avLst/>
          </a:prstGeom>
          <a:noFill/>
          <a:ln cap="flat" cmpd="sng" w="9525">
            <a:solidFill>
              <a:schemeClr val="dk1"/>
            </a:solidFill>
            <a:prstDash val="solid"/>
            <a:miter lim="800000"/>
            <a:headEnd len="sm" w="sm" type="none"/>
            <a:tailEnd len="sm" w="sm" type="none"/>
          </a:ln>
        </p:spPr>
      </p:pic>
      <p:pic>
        <p:nvPicPr>
          <p:cNvPr id="241" name="Google Shape;241;p17"/>
          <p:cNvPicPr preferRelativeResize="0"/>
          <p:nvPr/>
        </p:nvPicPr>
        <p:blipFill rotWithShape="1">
          <a:blip r:embed="rId4">
            <a:alphaModFix/>
          </a:blip>
          <a:srcRect b="0" l="0" r="0" t="0"/>
          <a:stretch/>
        </p:blipFill>
        <p:spPr>
          <a:xfrm>
            <a:off x="7961221" y="3419591"/>
            <a:ext cx="1051076" cy="1688092"/>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8"/>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DISOLVENTES Y DILUYENTES</a:t>
            </a:r>
            <a:endParaRPr/>
          </a:p>
        </p:txBody>
      </p:sp>
      <p:sp>
        <p:nvSpPr>
          <p:cNvPr id="247" name="Google Shape;247;p18"/>
          <p:cNvSpPr txBox="1"/>
          <p:nvPr>
            <p:ph idx="1" type="body"/>
          </p:nvPr>
        </p:nvSpPr>
        <p:spPr>
          <a:xfrm>
            <a:off x="611560" y="1484784"/>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lang="es-AR" sz="2400"/>
              <a:t>	Xileno y Tolueno:</a:t>
            </a:r>
            <a:endParaRPr/>
          </a:p>
          <a:p>
            <a:pPr indent="-342900" lvl="0" marL="342900" rtl="0" algn="l">
              <a:spcBef>
                <a:spcPts val="800"/>
              </a:spcBef>
              <a:spcAft>
                <a:spcPts val="0"/>
              </a:spcAft>
              <a:buClr>
                <a:schemeClr val="dk1"/>
              </a:buClr>
              <a:buSzPts val="2400"/>
              <a:buNone/>
            </a:pPr>
            <a:r>
              <a:rPr b="0" lang="es-AR" sz="2400"/>
              <a:t>	Por Contacto con la Piel: Dermatitis aguda irritativa, y,  dermatitis eczematiforme.</a:t>
            </a:r>
            <a:endParaRPr/>
          </a:p>
          <a:p>
            <a:pPr indent="-342900" lvl="0" marL="342900" rtl="0" algn="l">
              <a:spcBef>
                <a:spcPts val="800"/>
              </a:spcBef>
              <a:spcAft>
                <a:spcPts val="0"/>
              </a:spcAft>
              <a:buClr>
                <a:schemeClr val="dk1"/>
              </a:buClr>
              <a:buSzPts val="2400"/>
              <a:buNone/>
            </a:pPr>
            <a:r>
              <a:rPr b="0" lang="es-AR" sz="2400"/>
              <a:t>	Por Contacto con los Ojos: Irritación ocular.</a:t>
            </a:r>
            <a:endParaRPr/>
          </a:p>
          <a:p>
            <a:pPr indent="-342900" lvl="0" marL="342900" rtl="0" algn="l">
              <a:spcBef>
                <a:spcPts val="800"/>
              </a:spcBef>
              <a:spcAft>
                <a:spcPts val="0"/>
              </a:spcAft>
              <a:buClr>
                <a:schemeClr val="dk1"/>
              </a:buClr>
              <a:buSzPts val="2400"/>
              <a:buNone/>
            </a:pPr>
            <a:r>
              <a:rPr b="0" lang="es-AR" sz="2400"/>
              <a:t>	Por Inhalación: Nauseas, vómitos y, trastornos gastrointestinales graves.</a:t>
            </a:r>
            <a:endParaRPr/>
          </a:p>
          <a:p>
            <a:pPr indent="-342900" lvl="0" marL="342900" rtl="0" algn="l">
              <a:spcBef>
                <a:spcPts val="800"/>
              </a:spcBef>
              <a:spcAft>
                <a:spcPts val="0"/>
              </a:spcAft>
              <a:buClr>
                <a:schemeClr val="dk1"/>
              </a:buClr>
              <a:buSzPts val="2400"/>
              <a:buNone/>
            </a:pPr>
            <a:r>
              <a:rPr b="0" lang="es-AR" sz="2400"/>
              <a:t>	Por Ingestión: Daño cerebral crónico.</a:t>
            </a:r>
            <a:endParaRPr/>
          </a:p>
        </p:txBody>
      </p:sp>
      <p:pic>
        <p:nvPicPr>
          <p:cNvPr id="248" name="Google Shape;248;p18"/>
          <p:cNvPicPr preferRelativeResize="0"/>
          <p:nvPr/>
        </p:nvPicPr>
        <p:blipFill rotWithShape="1">
          <a:blip r:embed="rId3">
            <a:alphaModFix/>
          </a:blip>
          <a:srcRect b="0" l="0" r="0" t="0"/>
          <a:stretch/>
        </p:blipFill>
        <p:spPr>
          <a:xfrm>
            <a:off x="6859320" y="2492896"/>
            <a:ext cx="2060342" cy="3672408"/>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9"/>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MATERIALES DE RELLENO</a:t>
            </a:r>
            <a:endParaRPr/>
          </a:p>
        </p:txBody>
      </p:sp>
      <p:sp>
        <p:nvSpPr>
          <p:cNvPr id="254" name="Google Shape;254;p19"/>
          <p:cNvSpPr txBox="1"/>
          <p:nvPr>
            <p:ph idx="1" type="body"/>
          </p:nvPr>
        </p:nvSpPr>
        <p:spPr>
          <a:xfrm>
            <a:off x="409380" y="1158763"/>
            <a:ext cx="7520940" cy="3579849"/>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None/>
            </a:pPr>
            <a:r>
              <a:rPr b="0" lang="es-AR" sz="2400"/>
              <a:t>Son materiales neutros con respecto a los demás componentes, y tienen la función de aumentar el volumen, darle peso a la mezcla, opacidad y compactarla.</a:t>
            </a:r>
            <a:endParaRPr/>
          </a:p>
          <a:p>
            <a:pPr indent="-342900" lvl="0" marL="342900" rtl="0" algn="l">
              <a:spcBef>
                <a:spcPts val="800"/>
              </a:spcBef>
              <a:spcAft>
                <a:spcPts val="0"/>
              </a:spcAft>
              <a:buClr>
                <a:schemeClr val="dk1"/>
              </a:buClr>
              <a:buSzPts val="2400"/>
              <a:buNone/>
            </a:pPr>
            <a:r>
              <a:t/>
            </a:r>
            <a:endParaRPr b="0" sz="2400"/>
          </a:p>
          <a:p>
            <a:pPr indent="0" lvl="1" marL="0" rtl="0" algn="l">
              <a:spcBef>
                <a:spcPts val="300"/>
              </a:spcBef>
              <a:spcAft>
                <a:spcPts val="0"/>
              </a:spcAft>
              <a:buSzPts val="2400"/>
              <a:buNone/>
            </a:pPr>
            <a:r>
              <a:rPr lang="es-AR" sz="2400"/>
              <a:t>Por Contacto con la Piel: Irritación.</a:t>
            </a:r>
            <a:endParaRPr/>
          </a:p>
          <a:p>
            <a:pPr indent="0" lvl="1" marL="0" rtl="0" algn="l">
              <a:spcBef>
                <a:spcPts val="300"/>
              </a:spcBef>
              <a:spcAft>
                <a:spcPts val="0"/>
              </a:spcAft>
              <a:buSzPts val="2400"/>
              <a:buNone/>
            </a:pPr>
            <a:r>
              <a:rPr lang="es-AR" sz="2400"/>
              <a:t>Por Contacto con los Ojos: Irritación ocular.</a:t>
            </a:r>
            <a:endParaRPr/>
          </a:p>
          <a:p>
            <a:pPr indent="0" lvl="1" marL="0" rtl="0" algn="l">
              <a:spcBef>
                <a:spcPts val="300"/>
              </a:spcBef>
              <a:spcAft>
                <a:spcPts val="0"/>
              </a:spcAft>
              <a:buSzPts val="2400"/>
              <a:buNone/>
            </a:pPr>
            <a:r>
              <a:rPr lang="es-AR" sz="2400"/>
              <a:t>Por Inhalación: No presenta riesgos.</a:t>
            </a:r>
            <a:endParaRPr/>
          </a:p>
          <a:p>
            <a:pPr indent="-342900" lvl="0" marL="342900" rtl="0" algn="l">
              <a:spcBef>
                <a:spcPts val="800"/>
              </a:spcBef>
              <a:spcAft>
                <a:spcPts val="0"/>
              </a:spcAft>
              <a:buClr>
                <a:schemeClr val="dk1"/>
              </a:buClr>
              <a:buSzPts val="2400"/>
              <a:buNone/>
            </a:pPr>
            <a:r>
              <a:rPr b="0" lang="es-AR" sz="2400"/>
              <a:t>Por Ingestión: Vómitos.</a:t>
            </a:r>
            <a:endParaRPr sz="2400"/>
          </a:p>
        </p:txBody>
      </p:sp>
      <p:pic>
        <p:nvPicPr>
          <p:cNvPr id="255" name="Google Shape;255;p19"/>
          <p:cNvPicPr preferRelativeResize="0"/>
          <p:nvPr/>
        </p:nvPicPr>
        <p:blipFill rotWithShape="1">
          <a:blip r:embed="rId3">
            <a:alphaModFix/>
          </a:blip>
          <a:srcRect b="0" l="0" r="0" t="0"/>
          <a:stretch/>
        </p:blipFill>
        <p:spPr>
          <a:xfrm rot="5400000">
            <a:off x="6742188" y="2770980"/>
            <a:ext cx="2376264" cy="1532065"/>
          </a:xfrm>
          <a:prstGeom prst="rect">
            <a:avLst/>
          </a:prstGeom>
          <a:noFill/>
          <a:ln cap="flat" cmpd="sng" w="9525">
            <a:solidFill>
              <a:schemeClr val="dk1"/>
            </a:solidFill>
            <a:prstDash val="solid"/>
            <a:miter lim="800000"/>
            <a:headEnd len="sm" w="sm" type="none"/>
            <a:tailEnd len="sm" w="sm" type="none"/>
          </a:ln>
        </p:spPr>
      </p:pic>
      <p:pic>
        <p:nvPicPr>
          <p:cNvPr id="256" name="Google Shape;256;p19"/>
          <p:cNvPicPr preferRelativeResize="0"/>
          <p:nvPr/>
        </p:nvPicPr>
        <p:blipFill rotWithShape="1">
          <a:blip r:embed="rId4">
            <a:alphaModFix/>
          </a:blip>
          <a:srcRect b="0" l="0" r="0" t="0"/>
          <a:stretch/>
        </p:blipFill>
        <p:spPr>
          <a:xfrm>
            <a:off x="4864790" y="4360021"/>
            <a:ext cx="2160240" cy="2160240"/>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INTRODUCCIÓN</a:t>
            </a:r>
            <a:endParaRPr sz="4800"/>
          </a:p>
        </p:txBody>
      </p:sp>
      <p:sp>
        <p:nvSpPr>
          <p:cNvPr id="107" name="Google Shape;107;p2"/>
          <p:cNvSpPr txBox="1"/>
          <p:nvPr>
            <p:ph idx="1" type="body"/>
          </p:nvPr>
        </p:nvSpPr>
        <p:spPr>
          <a:xfrm>
            <a:off x="5427856" y="2060848"/>
            <a:ext cx="3568740" cy="5328592"/>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     los primeros auxilios frente a un accidente en relación al trabajo con este material, como se debe proceder con la ART, los Elementos de Protección Personal que se deben utilizar.</a:t>
            </a:r>
            <a:endParaRPr/>
          </a:p>
          <a:p>
            <a:pPr indent="-342900" lvl="0" marL="342900" rtl="0" algn="l">
              <a:spcBef>
                <a:spcPts val="800"/>
              </a:spcBef>
              <a:spcAft>
                <a:spcPts val="0"/>
              </a:spcAft>
              <a:buClr>
                <a:schemeClr val="dk1"/>
              </a:buClr>
              <a:buSzPts val="1600"/>
              <a:buNone/>
            </a:pPr>
            <a:r>
              <a:t/>
            </a:r>
            <a:endParaRPr/>
          </a:p>
        </p:txBody>
      </p:sp>
      <p:pic>
        <p:nvPicPr>
          <p:cNvPr id="108" name="Google Shape;108;p2"/>
          <p:cNvPicPr preferRelativeResize="0"/>
          <p:nvPr/>
        </p:nvPicPr>
        <p:blipFill rotWithShape="1">
          <a:blip r:embed="rId3">
            <a:alphaModFix/>
          </a:blip>
          <a:srcRect b="0" l="0" r="0" t="0"/>
          <a:stretch/>
        </p:blipFill>
        <p:spPr>
          <a:xfrm>
            <a:off x="611560" y="2276872"/>
            <a:ext cx="4962525" cy="2476500"/>
          </a:xfrm>
          <a:prstGeom prst="rect">
            <a:avLst/>
          </a:prstGeom>
          <a:noFill/>
          <a:ln>
            <a:noFill/>
          </a:ln>
        </p:spPr>
      </p:pic>
      <p:sp>
        <p:nvSpPr>
          <p:cNvPr id="109" name="Google Shape;109;p2"/>
          <p:cNvSpPr/>
          <p:nvPr/>
        </p:nvSpPr>
        <p:spPr>
          <a:xfrm>
            <a:off x="755576" y="1340768"/>
            <a:ext cx="770485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AR" sz="2400" u="none" cap="none" strike="noStrike">
                <a:solidFill>
                  <a:schemeClr val="dk1"/>
                </a:solidFill>
                <a:latin typeface="Calibri"/>
                <a:ea typeface="Calibri"/>
                <a:cs typeface="Calibri"/>
                <a:sym typeface="Calibri"/>
              </a:rPr>
              <a:t>Estudiaremos los diferentes tipos de pinturas, como están compuestas, los riesgos que por ello presentan para la salud,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0"/>
          <p:cNvSpPr txBox="1"/>
          <p:nvPr>
            <p:ph type="title"/>
          </p:nvPr>
        </p:nvSpPr>
        <p:spPr>
          <a:xfrm>
            <a:off x="755576" y="260648"/>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ADITIVOS</a:t>
            </a:r>
            <a:endParaRPr/>
          </a:p>
        </p:txBody>
      </p:sp>
      <p:sp>
        <p:nvSpPr>
          <p:cNvPr id="262" name="Google Shape;262;p20"/>
          <p:cNvSpPr txBox="1"/>
          <p:nvPr>
            <p:ph idx="1" type="body"/>
          </p:nvPr>
        </p:nvSpPr>
        <p:spPr>
          <a:xfrm>
            <a:off x="683568" y="980728"/>
            <a:ext cx="4877829" cy="5064676"/>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Son productos que se dosifican en pequeñas cantidades para facilitar el proceso de fabricación de la pintura, aportar unas características concretas a la película de pintura seca, crear las condiciones adecuadas para que el secado se produzca de forma correcta y para estabilizar la pintura en el periodo de almacenamiento.</a:t>
            </a:r>
            <a:endParaRPr sz="2400"/>
          </a:p>
        </p:txBody>
      </p:sp>
      <p:pic>
        <p:nvPicPr>
          <p:cNvPr id="263" name="Google Shape;263;p20"/>
          <p:cNvPicPr preferRelativeResize="0"/>
          <p:nvPr/>
        </p:nvPicPr>
        <p:blipFill rotWithShape="1">
          <a:blip r:embed="rId3">
            <a:alphaModFix/>
          </a:blip>
          <a:srcRect b="0" l="0" r="0" t="0"/>
          <a:stretch/>
        </p:blipFill>
        <p:spPr>
          <a:xfrm>
            <a:off x="5724128" y="1196752"/>
            <a:ext cx="2860456" cy="3456384"/>
          </a:xfrm>
          <a:prstGeom prst="rect">
            <a:avLst/>
          </a:prstGeom>
          <a:noFill/>
          <a:ln>
            <a:noFill/>
          </a:ln>
        </p:spPr>
      </p:pic>
      <p:sp>
        <p:nvSpPr>
          <p:cNvPr id="264" name="Google Shape;264;p20"/>
          <p:cNvSpPr/>
          <p:nvPr/>
        </p:nvSpPr>
        <p:spPr>
          <a:xfrm>
            <a:off x="467544" y="5013176"/>
            <a:ext cx="783132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AR" sz="2400">
                <a:solidFill>
                  <a:srgbClr val="EAEAEA"/>
                </a:solidFill>
                <a:latin typeface="Calibri"/>
                <a:ea typeface="Calibri"/>
                <a:cs typeface="Calibri"/>
                <a:sym typeface="Calibri"/>
              </a:rPr>
              <a:t>Los Riesgos a la Salud</a:t>
            </a:r>
            <a:r>
              <a:rPr lang="es-AR" sz="2400">
                <a:solidFill>
                  <a:srgbClr val="EAEAEA"/>
                </a:solidFill>
                <a:latin typeface="Calibri"/>
                <a:ea typeface="Calibri"/>
                <a:cs typeface="Calibri"/>
                <a:sym typeface="Calibri"/>
              </a:rPr>
              <a:t> que pueden ocasionarse por el uso de las diferentes Aditivos son tan diversos como productos existan, por lo que no es posible especificarlos, deben ser informados por el fabricante del producto a utilizar.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1"/>
          <p:cNvSpPr txBox="1"/>
          <p:nvPr>
            <p:ph type="title"/>
          </p:nvPr>
        </p:nvSpPr>
        <p:spPr>
          <a:xfrm>
            <a:off x="899592" y="72012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CLASIFICACIÓN</a:t>
            </a:r>
            <a:br>
              <a:rPr lang="es-AR" sz="4800"/>
            </a:br>
            <a:r>
              <a:rPr lang="es-AR" sz="4800"/>
              <a:t>TIPOS DE PINTURAS</a:t>
            </a:r>
            <a:endParaRPr/>
          </a:p>
        </p:txBody>
      </p:sp>
      <p:sp>
        <p:nvSpPr>
          <p:cNvPr id="270" name="Google Shape;270;p21"/>
          <p:cNvSpPr txBox="1"/>
          <p:nvPr>
            <p:ph idx="1" type="body"/>
          </p:nvPr>
        </p:nvSpPr>
        <p:spPr>
          <a:xfrm>
            <a:off x="0" y="2266843"/>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lang="es-AR" sz="2400"/>
              <a:t>Forma de Secado</a:t>
            </a:r>
            <a:r>
              <a:rPr b="0" lang="es-AR" sz="2400"/>
              <a:t>:</a:t>
            </a:r>
            <a:endParaRPr/>
          </a:p>
          <a:p>
            <a:pPr indent="-342900" lvl="0" marL="342900" rtl="0" algn="l">
              <a:spcBef>
                <a:spcPts val="800"/>
              </a:spcBef>
              <a:spcAft>
                <a:spcPts val="0"/>
              </a:spcAft>
              <a:buClr>
                <a:schemeClr val="dk1"/>
              </a:buClr>
              <a:buSzPts val="2400"/>
              <a:buNone/>
            </a:pPr>
            <a:r>
              <a:t/>
            </a:r>
            <a:endParaRPr b="0" sz="2400"/>
          </a:p>
          <a:p>
            <a:pPr indent="-342900" lvl="0" marL="342900" rtl="0" algn="l">
              <a:spcBef>
                <a:spcPts val="800"/>
              </a:spcBef>
              <a:spcAft>
                <a:spcPts val="0"/>
              </a:spcAft>
              <a:buClr>
                <a:schemeClr val="dk1"/>
              </a:buClr>
              <a:buSzPts val="2400"/>
              <a:buNone/>
            </a:pPr>
            <a:r>
              <a:rPr b="0" lang="es-AR" sz="2400"/>
              <a:t>Secado por evaporación puro (solvente).</a:t>
            </a:r>
            <a:endParaRPr/>
          </a:p>
          <a:p>
            <a:pPr indent="-342900" lvl="0" marL="342900" rtl="0" algn="l">
              <a:spcBef>
                <a:spcPts val="800"/>
              </a:spcBef>
              <a:spcAft>
                <a:spcPts val="0"/>
              </a:spcAft>
              <a:buClr>
                <a:schemeClr val="dk1"/>
              </a:buClr>
              <a:buSzPts val="2400"/>
              <a:buNone/>
            </a:pPr>
            <a:r>
              <a:rPr b="0" lang="es-AR" sz="2400"/>
              <a:t>Secado por evaporación más oxidación.</a:t>
            </a:r>
            <a:endParaRPr/>
          </a:p>
          <a:p>
            <a:pPr indent="-342900" lvl="0" marL="342900" rtl="0" algn="l">
              <a:spcBef>
                <a:spcPts val="800"/>
              </a:spcBef>
              <a:spcAft>
                <a:spcPts val="0"/>
              </a:spcAft>
              <a:buClr>
                <a:schemeClr val="dk1"/>
              </a:buClr>
              <a:buSzPts val="2400"/>
              <a:buNone/>
            </a:pPr>
            <a:r>
              <a:rPr b="0" lang="es-AR" sz="2400"/>
              <a:t>Secado por evaporación más reacción química.</a:t>
            </a:r>
            <a:endParaRPr/>
          </a:p>
          <a:p>
            <a:pPr indent="-342900" lvl="0" marL="342900" rtl="0" algn="l">
              <a:spcBef>
                <a:spcPts val="800"/>
              </a:spcBef>
              <a:spcAft>
                <a:spcPts val="0"/>
              </a:spcAft>
              <a:buClr>
                <a:schemeClr val="dk1"/>
              </a:buClr>
              <a:buSzPts val="2400"/>
              <a:buNone/>
            </a:pPr>
            <a:r>
              <a:rPr b="0" lang="es-AR" sz="2400"/>
              <a:t>Pintura en polvo.</a:t>
            </a:r>
            <a:endParaRPr/>
          </a:p>
          <a:p>
            <a:pPr indent="-342900" lvl="0" marL="342900" rtl="0" algn="l">
              <a:spcBef>
                <a:spcPts val="800"/>
              </a:spcBef>
              <a:spcAft>
                <a:spcPts val="0"/>
              </a:spcAft>
              <a:buClr>
                <a:schemeClr val="dk1"/>
              </a:buClr>
              <a:buSzPts val="1600"/>
              <a:buNone/>
            </a:pPr>
            <a:r>
              <a:t/>
            </a:r>
            <a:endParaRPr/>
          </a:p>
        </p:txBody>
      </p:sp>
      <p:pic>
        <p:nvPicPr>
          <p:cNvPr id="271" name="Google Shape;271;p21"/>
          <p:cNvPicPr preferRelativeResize="0"/>
          <p:nvPr/>
        </p:nvPicPr>
        <p:blipFill rotWithShape="1">
          <a:blip r:embed="rId3">
            <a:alphaModFix/>
          </a:blip>
          <a:srcRect b="0" l="0" r="0" t="0"/>
          <a:stretch/>
        </p:blipFill>
        <p:spPr>
          <a:xfrm>
            <a:off x="3027487" y="5013176"/>
            <a:ext cx="5695950" cy="1571625"/>
          </a:xfrm>
          <a:prstGeom prst="rect">
            <a:avLst/>
          </a:prstGeom>
          <a:noFill/>
          <a:ln>
            <a:noFill/>
          </a:ln>
        </p:spPr>
      </p:pic>
      <p:pic>
        <p:nvPicPr>
          <p:cNvPr id="272" name="Google Shape;272;p21"/>
          <p:cNvPicPr preferRelativeResize="0"/>
          <p:nvPr/>
        </p:nvPicPr>
        <p:blipFill rotWithShape="1">
          <a:blip r:embed="rId4">
            <a:alphaModFix/>
          </a:blip>
          <a:srcRect b="0" l="0" r="0" t="0"/>
          <a:stretch/>
        </p:blipFill>
        <p:spPr>
          <a:xfrm>
            <a:off x="4355976" y="1628800"/>
            <a:ext cx="4573016" cy="1642584"/>
          </a:xfrm>
          <a:prstGeom prst="rect">
            <a:avLst/>
          </a:prstGeom>
          <a:noFill/>
          <a:ln>
            <a:noFill/>
          </a:ln>
        </p:spPr>
      </p:pic>
      <p:sp>
        <p:nvSpPr>
          <p:cNvPr id="273" name="Google Shape;273;p21"/>
          <p:cNvSpPr/>
          <p:nvPr/>
        </p:nvSpPr>
        <p:spPr>
          <a:xfrm>
            <a:off x="4427984" y="1700808"/>
            <a:ext cx="216024" cy="216024"/>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21"/>
          <p:cNvSpPr/>
          <p:nvPr/>
        </p:nvSpPr>
        <p:spPr>
          <a:xfrm>
            <a:off x="8244408" y="1700808"/>
            <a:ext cx="576064" cy="216024"/>
          </a:xfrm>
          <a:prstGeom prst="round2SameRect">
            <a:avLst>
              <a:gd fmla="val 16667" name="adj1"/>
              <a:gd fmla="val 0" name="adj2"/>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21"/>
          <p:cNvSpPr/>
          <p:nvPr/>
        </p:nvSpPr>
        <p:spPr>
          <a:xfrm>
            <a:off x="3131840" y="5085184"/>
            <a:ext cx="504056" cy="216024"/>
          </a:xfrm>
          <a:prstGeom prst="round1Rect">
            <a:avLst>
              <a:gd fmla="val 16667"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21"/>
          <p:cNvSpPr/>
          <p:nvPr/>
        </p:nvSpPr>
        <p:spPr>
          <a:xfrm>
            <a:off x="7812360" y="5085184"/>
            <a:ext cx="720080" cy="216024"/>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2"/>
          <p:cNvSpPr txBox="1"/>
          <p:nvPr>
            <p:ph type="title"/>
          </p:nvPr>
        </p:nvSpPr>
        <p:spPr>
          <a:xfrm>
            <a:off x="827584" y="692696"/>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CLASIFICACIÓN</a:t>
            </a:r>
            <a:br>
              <a:rPr lang="es-AR" sz="4800"/>
            </a:br>
            <a:r>
              <a:rPr lang="es-AR" sz="4800"/>
              <a:t>TIPOS DE PINTURAS</a:t>
            </a:r>
            <a:endParaRPr/>
          </a:p>
        </p:txBody>
      </p:sp>
      <p:sp>
        <p:nvSpPr>
          <p:cNvPr id="282" name="Google Shape;282;p22"/>
          <p:cNvSpPr txBox="1"/>
          <p:nvPr>
            <p:ph idx="1" type="body"/>
          </p:nvPr>
        </p:nvSpPr>
        <p:spPr>
          <a:xfrm>
            <a:off x="827584" y="1916832"/>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lang="es-AR" sz="2400"/>
              <a:t>Sus Riesgos</a:t>
            </a:r>
            <a:endParaRPr sz="2400"/>
          </a:p>
          <a:p>
            <a:pPr indent="-342900" lvl="0" marL="342900" rtl="0" algn="l">
              <a:spcBef>
                <a:spcPts val="800"/>
              </a:spcBef>
              <a:spcAft>
                <a:spcPts val="0"/>
              </a:spcAft>
              <a:buClr>
                <a:srgbClr val="FF0000"/>
              </a:buClr>
              <a:buSzPts val="2400"/>
              <a:buNone/>
            </a:pPr>
            <a:r>
              <a:rPr b="0" lang="es-AR" sz="2400">
                <a:solidFill>
                  <a:srgbClr val="FF0000"/>
                </a:solidFill>
              </a:rPr>
              <a:t>·         GRUPO 1 – Pinturas y Revestimientos Inflamables</a:t>
            </a:r>
            <a:endParaRPr/>
          </a:p>
          <a:p>
            <a:pPr indent="-342900" lvl="0" marL="342900" rtl="0" algn="l">
              <a:spcBef>
                <a:spcPts val="800"/>
              </a:spcBef>
              <a:spcAft>
                <a:spcPts val="0"/>
              </a:spcAft>
              <a:buClr>
                <a:srgbClr val="FFFF00"/>
              </a:buClr>
              <a:buSzPts val="2400"/>
              <a:buNone/>
            </a:pPr>
            <a:r>
              <a:rPr lang="es-AR" sz="2400">
                <a:solidFill>
                  <a:srgbClr val="FFFF00"/>
                </a:solidFill>
              </a:rPr>
              <a:t>·         GRUPO 2 – Pinturas y Revestimientos Combustibles</a:t>
            </a:r>
            <a:endParaRPr/>
          </a:p>
          <a:p>
            <a:pPr indent="-342900" lvl="0" marL="342900" rtl="0" algn="l">
              <a:spcBef>
                <a:spcPts val="800"/>
              </a:spcBef>
              <a:spcAft>
                <a:spcPts val="0"/>
              </a:spcAft>
              <a:buClr>
                <a:srgbClr val="FF0000"/>
              </a:buClr>
              <a:buSzPts val="2400"/>
              <a:buNone/>
            </a:pPr>
            <a:r>
              <a:rPr b="0" lang="es-AR" sz="2400">
                <a:solidFill>
                  <a:srgbClr val="FF0000"/>
                </a:solidFill>
              </a:rPr>
              <a:t>·         GRUPO 3 – Pinturas y Revestimientos Inflamables en estado líquido</a:t>
            </a:r>
            <a:endParaRPr/>
          </a:p>
          <a:p>
            <a:pPr indent="-342900" lvl="0" marL="342900" rtl="0" algn="l">
              <a:spcBef>
                <a:spcPts val="800"/>
              </a:spcBef>
              <a:spcAft>
                <a:spcPts val="0"/>
              </a:spcAft>
              <a:buClr>
                <a:srgbClr val="00B050"/>
              </a:buClr>
              <a:buSzPts val="2400"/>
              <a:buNone/>
            </a:pPr>
            <a:r>
              <a:rPr b="0" lang="es-AR" sz="2400">
                <a:solidFill>
                  <a:srgbClr val="00B050"/>
                </a:solidFill>
              </a:rPr>
              <a:t>·         GRUPO 4 – Pinturas y Revestimientos Incombustibles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3"/>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TIPOS DE PINTURAS</a:t>
            </a:r>
            <a:endParaRPr/>
          </a:p>
        </p:txBody>
      </p:sp>
      <p:sp>
        <p:nvSpPr>
          <p:cNvPr id="288" name="Google Shape;288;p23"/>
          <p:cNvSpPr txBox="1"/>
          <p:nvPr>
            <p:ph idx="1" type="body"/>
          </p:nvPr>
        </p:nvSpPr>
        <p:spPr>
          <a:xfrm>
            <a:off x="-2673" y="1340768"/>
            <a:ext cx="6300192" cy="513355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lang="es-AR" sz="2400"/>
              <a:t>Pintura al Aceite: </a:t>
            </a:r>
            <a:r>
              <a:rPr b="0" lang="es-AR" sz="2400"/>
              <a:t>Este tipo de pintura contiene una base de aceite natural o sintética. Es durable y resistente a bajas temperaturas. Su aplicación proporciona una gran cobertura. </a:t>
            </a:r>
            <a:endParaRPr b="0" sz="2400"/>
          </a:p>
          <a:p>
            <a:pPr indent="-342900" lvl="0" marL="342900" rtl="0" algn="l">
              <a:spcBef>
                <a:spcPts val="800"/>
              </a:spcBef>
              <a:spcAft>
                <a:spcPts val="0"/>
              </a:spcAft>
              <a:buClr>
                <a:schemeClr val="dk1"/>
              </a:buClr>
              <a:buSzPts val="2400"/>
              <a:buNone/>
            </a:pPr>
            <a:r>
              <a:t/>
            </a:r>
            <a:endParaRPr b="0" sz="2400"/>
          </a:p>
          <a:p>
            <a:pPr indent="-342900" lvl="0" marL="342900" rtl="0" algn="l">
              <a:spcBef>
                <a:spcPts val="800"/>
              </a:spcBef>
              <a:spcAft>
                <a:spcPts val="0"/>
              </a:spcAft>
              <a:buClr>
                <a:schemeClr val="dk1"/>
              </a:buClr>
              <a:buSzPts val="2400"/>
              <a:buNone/>
            </a:pPr>
            <a:r>
              <a:rPr lang="es-AR" sz="2400"/>
              <a:t>Pintura de Imprimación: </a:t>
            </a:r>
            <a:r>
              <a:rPr b="0" lang="es-AR" sz="2400"/>
              <a:t>Es una pintura para recubrimiento previo, que se aplica sobre la superficie que se va a pintar. No otorga un acabado final, sino que solo la protege. </a:t>
            </a:r>
            <a:endParaRPr/>
          </a:p>
          <a:p>
            <a:pPr indent="-342900" lvl="0" marL="342900" rtl="0" algn="l">
              <a:spcBef>
                <a:spcPts val="800"/>
              </a:spcBef>
              <a:spcAft>
                <a:spcPts val="0"/>
              </a:spcAft>
              <a:buClr>
                <a:schemeClr val="dk1"/>
              </a:buClr>
              <a:buSzPts val="2400"/>
              <a:buNone/>
            </a:pPr>
            <a:r>
              <a:t/>
            </a:r>
            <a:endParaRPr b="0" sz="2400"/>
          </a:p>
          <a:p>
            <a:pPr indent="-342900" lvl="0" marL="342900" rtl="0" algn="l">
              <a:spcBef>
                <a:spcPts val="800"/>
              </a:spcBef>
              <a:spcAft>
                <a:spcPts val="0"/>
              </a:spcAft>
              <a:buClr>
                <a:schemeClr val="dk1"/>
              </a:buClr>
              <a:buSzPts val="1600"/>
              <a:buNone/>
            </a:pPr>
            <a:r>
              <a:t/>
            </a:r>
            <a:endParaRPr/>
          </a:p>
        </p:txBody>
      </p:sp>
      <p:pic>
        <p:nvPicPr>
          <p:cNvPr id="289" name="Google Shape;289;p23"/>
          <p:cNvPicPr preferRelativeResize="0"/>
          <p:nvPr/>
        </p:nvPicPr>
        <p:blipFill rotWithShape="1">
          <a:blip r:embed="rId3">
            <a:alphaModFix/>
          </a:blip>
          <a:srcRect b="0" l="0" r="0" t="0"/>
          <a:stretch/>
        </p:blipFill>
        <p:spPr>
          <a:xfrm>
            <a:off x="6297519" y="116632"/>
            <a:ext cx="2491730" cy="3067775"/>
          </a:xfrm>
          <a:prstGeom prst="rect">
            <a:avLst/>
          </a:prstGeom>
          <a:noFill/>
          <a:ln cap="flat" cmpd="sng" w="9525">
            <a:solidFill>
              <a:schemeClr val="dk1"/>
            </a:solidFill>
            <a:prstDash val="solid"/>
            <a:miter lim="800000"/>
            <a:headEnd len="sm" w="sm" type="none"/>
            <a:tailEnd len="sm" w="sm" type="none"/>
          </a:ln>
        </p:spPr>
      </p:pic>
      <p:pic>
        <p:nvPicPr>
          <p:cNvPr id="290" name="Google Shape;290;p23"/>
          <p:cNvPicPr preferRelativeResize="0"/>
          <p:nvPr/>
        </p:nvPicPr>
        <p:blipFill rotWithShape="1">
          <a:blip r:embed="rId4">
            <a:alphaModFix/>
          </a:blip>
          <a:srcRect b="0" l="0" r="0" t="0"/>
          <a:stretch/>
        </p:blipFill>
        <p:spPr>
          <a:xfrm>
            <a:off x="4579671" y="5202298"/>
            <a:ext cx="3744416" cy="1573496"/>
          </a:xfrm>
          <a:prstGeom prst="rect">
            <a:avLst/>
          </a:prstGeom>
          <a:noFill/>
          <a:ln cap="flat" cmpd="sng" w="9525">
            <a:solidFill>
              <a:schemeClr val="dk1"/>
            </a:solidFill>
            <a:prstDash val="solid"/>
            <a:miter lim="800000"/>
            <a:headEnd len="sm" w="sm" type="none"/>
            <a:tailEnd len="sm" w="sm" type="none"/>
          </a:ln>
        </p:spPr>
      </p:pic>
      <p:sp>
        <p:nvSpPr>
          <p:cNvPr id="291" name="Google Shape;291;p23"/>
          <p:cNvSpPr/>
          <p:nvPr/>
        </p:nvSpPr>
        <p:spPr>
          <a:xfrm>
            <a:off x="7671" y="5065716"/>
            <a:ext cx="4420313"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200">
                <a:solidFill>
                  <a:srgbClr val="EAEAEA"/>
                </a:solidFill>
                <a:latin typeface="Calibri"/>
                <a:ea typeface="Calibri"/>
                <a:cs typeface="Calibri"/>
                <a:sym typeface="Calibri"/>
              </a:rPr>
              <a:t>Pintura Hidrófuga: Es una pintura líquida con alto grado de elasticidad, formulado para evitar filtraciones de agua desde el exterior.</a:t>
            </a:r>
            <a:endParaRPr/>
          </a:p>
        </p:txBody>
      </p:sp>
      <p:pic>
        <p:nvPicPr>
          <p:cNvPr id="292" name="Google Shape;292;p23"/>
          <p:cNvPicPr preferRelativeResize="0"/>
          <p:nvPr/>
        </p:nvPicPr>
        <p:blipFill rotWithShape="1">
          <a:blip r:embed="rId5">
            <a:alphaModFix/>
          </a:blip>
          <a:srcRect b="0" l="0" r="0" t="0"/>
          <a:stretch/>
        </p:blipFill>
        <p:spPr>
          <a:xfrm>
            <a:off x="5952925" y="3184407"/>
            <a:ext cx="3156469" cy="1933337"/>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4"/>
          <p:cNvSpPr txBox="1"/>
          <p:nvPr>
            <p:ph type="title"/>
          </p:nvPr>
        </p:nvSpPr>
        <p:spPr>
          <a:xfrm>
            <a:off x="215008" y="476672"/>
            <a:ext cx="8928992"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Calibri"/>
              <a:buNone/>
            </a:pPr>
            <a:r>
              <a:rPr lang="es-AR" sz="4000"/>
              <a:t>EFECTOS QUE PUEDEN SER PRODUCIDOS A LA SALUD AL TRABAJAR CON PINTURAS.</a:t>
            </a:r>
            <a:endParaRPr/>
          </a:p>
        </p:txBody>
      </p:sp>
      <p:sp>
        <p:nvSpPr>
          <p:cNvPr id="298" name="Google Shape;298;p24"/>
          <p:cNvSpPr txBox="1"/>
          <p:nvPr>
            <p:ph idx="1" type="body"/>
          </p:nvPr>
        </p:nvSpPr>
        <p:spPr>
          <a:xfrm>
            <a:off x="-160134" y="1412776"/>
            <a:ext cx="6336704" cy="535270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None/>
            </a:pPr>
            <a:r>
              <a:rPr b="0" lang="es-AR" sz="2400"/>
              <a:t>	</a:t>
            </a:r>
            <a:r>
              <a:rPr b="0" lang="es-AR" sz="2200"/>
              <a:t>Por Contacto con la Piel: Irritación, erupciones cutáneas, y si el tiempo de contacto es muy prolongado, podrían producirse hasta quemaduras.</a:t>
            </a:r>
            <a:endParaRPr/>
          </a:p>
          <a:p>
            <a:pPr indent="-342900" lvl="0" marL="342900" rtl="0" algn="l">
              <a:spcBef>
                <a:spcPts val="800"/>
              </a:spcBef>
              <a:spcAft>
                <a:spcPts val="0"/>
              </a:spcAft>
              <a:buClr>
                <a:schemeClr val="dk1"/>
              </a:buClr>
              <a:buSzPts val="2200"/>
              <a:buNone/>
            </a:pPr>
            <a:r>
              <a:rPr b="0" lang="es-AR" sz="2200"/>
              <a:t>	Por Contacto con los Ojos: Irritación, ardor, dolor, y podría producirse hasta conjuntivitis química.</a:t>
            </a:r>
            <a:endParaRPr/>
          </a:p>
          <a:p>
            <a:pPr indent="-342900" lvl="0" marL="342900" rtl="0" algn="l">
              <a:spcBef>
                <a:spcPts val="800"/>
              </a:spcBef>
              <a:spcAft>
                <a:spcPts val="0"/>
              </a:spcAft>
              <a:buClr>
                <a:schemeClr val="dk1"/>
              </a:buClr>
              <a:buSzPts val="2200"/>
              <a:buNone/>
            </a:pPr>
            <a:r>
              <a:rPr b="0" lang="es-AR" sz="2200"/>
              <a:t>	Por Inhalación: Irritación de las membranas mucosas y del tracto respiratorio superior. Produce efecto narcótico, dolor en el pecho e irritación pulmonar. Dolor de cabeza, mareos, y, casos extremos se puede producir pérdida de </a:t>
            </a:r>
            <a:r>
              <a:rPr b="0" lang="es-AR" sz="2200">
                <a:solidFill>
                  <a:srgbClr val="EAEAEA"/>
                </a:solidFill>
              </a:rPr>
              <a:t>conocimiento.</a:t>
            </a:r>
            <a:endParaRPr/>
          </a:p>
          <a:p>
            <a:pPr indent="-342900" lvl="0" marL="342900" rtl="0" algn="l">
              <a:spcBef>
                <a:spcPts val="800"/>
              </a:spcBef>
              <a:spcAft>
                <a:spcPts val="0"/>
              </a:spcAft>
              <a:buClr>
                <a:srgbClr val="EAEAEA"/>
              </a:buClr>
              <a:buSzPts val="2200"/>
              <a:buNone/>
            </a:pPr>
            <a:r>
              <a:rPr b="0" lang="es-AR" sz="2200">
                <a:solidFill>
                  <a:srgbClr val="EAEAEA"/>
                </a:solidFill>
              </a:rPr>
              <a:t>	Por ingestión: Vómitos, náuseas, ardor de garganta y boca.</a:t>
            </a:r>
            <a:endParaRPr b="0" sz="2200">
              <a:solidFill>
                <a:srgbClr val="EAEAEA"/>
              </a:solidFill>
            </a:endParaRPr>
          </a:p>
        </p:txBody>
      </p:sp>
      <p:pic>
        <p:nvPicPr>
          <p:cNvPr id="299" name="Google Shape;299;p24"/>
          <p:cNvPicPr preferRelativeResize="0"/>
          <p:nvPr/>
        </p:nvPicPr>
        <p:blipFill rotWithShape="1">
          <a:blip r:embed="rId3">
            <a:alphaModFix/>
          </a:blip>
          <a:srcRect b="0" l="0" r="0" t="0"/>
          <a:stretch/>
        </p:blipFill>
        <p:spPr>
          <a:xfrm>
            <a:off x="6156176" y="1772816"/>
            <a:ext cx="2829297" cy="2075641"/>
          </a:xfrm>
          <a:prstGeom prst="rect">
            <a:avLst/>
          </a:prstGeom>
          <a:noFill/>
          <a:ln cap="flat" cmpd="sng" w="9525">
            <a:solidFill>
              <a:schemeClr val="dk1"/>
            </a:solidFill>
            <a:prstDash val="solid"/>
            <a:miter lim="800000"/>
            <a:headEnd len="sm" w="sm" type="none"/>
            <a:tailEnd len="sm" w="sm" type="none"/>
          </a:ln>
        </p:spPr>
      </p:pic>
      <p:pic>
        <p:nvPicPr>
          <p:cNvPr id="300" name="Google Shape;300;p24"/>
          <p:cNvPicPr preferRelativeResize="0"/>
          <p:nvPr/>
        </p:nvPicPr>
        <p:blipFill rotWithShape="1">
          <a:blip r:embed="rId4">
            <a:alphaModFix/>
          </a:blip>
          <a:srcRect b="0" l="0" r="0" t="0"/>
          <a:stretch/>
        </p:blipFill>
        <p:spPr>
          <a:xfrm>
            <a:off x="6156176" y="4365104"/>
            <a:ext cx="2875334" cy="2088232"/>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5"/>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TIPOS DE PINTURAS</a:t>
            </a:r>
            <a:endParaRPr/>
          </a:p>
        </p:txBody>
      </p:sp>
      <p:sp>
        <p:nvSpPr>
          <p:cNvPr id="306" name="Google Shape;306;p25"/>
          <p:cNvSpPr txBox="1"/>
          <p:nvPr>
            <p:ph idx="1" type="body"/>
          </p:nvPr>
        </p:nvSpPr>
        <p:spPr>
          <a:xfrm>
            <a:off x="-157758" y="1484784"/>
            <a:ext cx="9144000" cy="564074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300"/>
              <a:buNone/>
            </a:pPr>
            <a:r>
              <a:rPr lang="es-AR" sz="2300"/>
              <a:t>	Pintura al Agua: </a:t>
            </a:r>
            <a:r>
              <a:rPr b="0" lang="es-AR" sz="2300"/>
              <a:t>Es una pintura formada por cal apagada o cal hidratada, el diluyente es el elemento que da nombre a este tipo de pintura, ya que es diluida al agua.</a:t>
            </a:r>
            <a:endParaRPr/>
          </a:p>
          <a:p>
            <a:pPr indent="-342900" lvl="0" marL="342900" rtl="0" algn="l">
              <a:spcBef>
                <a:spcPts val="800"/>
              </a:spcBef>
              <a:spcAft>
                <a:spcPts val="0"/>
              </a:spcAft>
              <a:buClr>
                <a:schemeClr val="dk1"/>
              </a:buClr>
              <a:buSzPts val="2300"/>
              <a:buNone/>
            </a:pPr>
            <a:r>
              <a:rPr b="0" i="1" lang="es-AR" sz="2300"/>
              <a:t>	Por Contacto con la Piel:</a:t>
            </a:r>
            <a:r>
              <a:rPr b="0" lang="es-AR" sz="2300"/>
              <a:t> Irritación, dermatitis, hasta quemaduras y, erupción vesicular.</a:t>
            </a:r>
            <a:endParaRPr/>
          </a:p>
          <a:p>
            <a:pPr indent="-342900" lvl="0" marL="342900" rtl="0" algn="l">
              <a:spcBef>
                <a:spcPts val="800"/>
              </a:spcBef>
              <a:spcAft>
                <a:spcPts val="0"/>
              </a:spcAft>
              <a:buClr>
                <a:schemeClr val="dk1"/>
              </a:buClr>
              <a:buSzPts val="2300"/>
              <a:buNone/>
            </a:pPr>
            <a:r>
              <a:rPr b="0" i="1" lang="es-AR" sz="2300"/>
              <a:t>	Por Contacto con los Ojos</a:t>
            </a:r>
            <a:r>
              <a:rPr b="0" lang="es-AR" sz="2300"/>
              <a:t>: Irritación y, hasta lesiones oculares de gravedad.</a:t>
            </a:r>
            <a:endParaRPr/>
          </a:p>
          <a:p>
            <a:pPr indent="-342900" lvl="0" marL="342900" rtl="0" algn="l">
              <a:spcBef>
                <a:spcPts val="800"/>
              </a:spcBef>
              <a:spcAft>
                <a:spcPts val="0"/>
              </a:spcAft>
              <a:buClr>
                <a:schemeClr val="dk1"/>
              </a:buClr>
              <a:buSzPts val="2300"/>
              <a:buNone/>
            </a:pPr>
            <a:r>
              <a:rPr b="0" i="1" lang="es-AR" sz="2300"/>
              <a:t>	Por Inhalación:</a:t>
            </a:r>
            <a:r>
              <a:rPr b="0" lang="es-AR" sz="2300"/>
              <a:t> Frente a exposiciones cortas de tiempo pueden suceder: dolor de garganta, tos, dolor de cabeza, mareos, y, debilitamiento. </a:t>
            </a:r>
            <a:r>
              <a:rPr b="0" lang="es-AR" sz="2300">
                <a:solidFill>
                  <a:srgbClr val="EAEAEA"/>
                </a:solidFill>
              </a:rPr>
              <a:t>Durante exposiciones prolongadas, los efectos pueden ser: opresión del pecho y edema pulmonar de acción retardada.</a:t>
            </a:r>
            <a:endParaRPr/>
          </a:p>
          <a:p>
            <a:pPr indent="-342900" lvl="0" marL="342900" rtl="0" algn="l">
              <a:spcBef>
                <a:spcPts val="800"/>
              </a:spcBef>
              <a:spcAft>
                <a:spcPts val="0"/>
              </a:spcAft>
              <a:buClr>
                <a:srgbClr val="EAEAEA"/>
              </a:buClr>
              <a:buSzPts val="2300"/>
              <a:buNone/>
            </a:pPr>
            <a:r>
              <a:rPr b="0" i="1" lang="es-AR" sz="2300">
                <a:solidFill>
                  <a:srgbClr val="EAEAEA"/>
                </a:solidFill>
              </a:rPr>
              <a:t>	Por Ingestión:</a:t>
            </a:r>
            <a:r>
              <a:rPr b="0" lang="es-AR" sz="2300">
                <a:solidFill>
                  <a:srgbClr val="EAEAEA"/>
                </a:solidFill>
              </a:rPr>
              <a:t> Irritación gastrointestinal. Si hay ingreso a los pulmones: edema pulmonar o bronconeumonía.</a:t>
            </a:r>
            <a:endParaRPr sz="2300">
              <a:solidFill>
                <a:srgbClr val="EAEAEA"/>
              </a:solidFill>
            </a:endParaRPr>
          </a:p>
          <a:p>
            <a:pPr indent="-342900" lvl="0" marL="342900" rtl="0" algn="l">
              <a:spcBef>
                <a:spcPts val="800"/>
              </a:spcBef>
              <a:spcAft>
                <a:spcPts val="0"/>
              </a:spcAft>
              <a:buClr>
                <a:schemeClr val="dk1"/>
              </a:buClr>
              <a:buSzPts val="2400"/>
              <a:buNone/>
            </a:pPr>
            <a:r>
              <a:t/>
            </a:r>
            <a:endParaRPr b="0" sz="2400"/>
          </a:p>
          <a:p>
            <a:pPr indent="-342900" lvl="0" marL="342900" rtl="0" algn="l">
              <a:spcBef>
                <a:spcPts val="800"/>
              </a:spcBef>
              <a:spcAft>
                <a:spcPts val="0"/>
              </a:spcAft>
              <a:buClr>
                <a:schemeClr val="dk1"/>
              </a:buClr>
              <a:buSzPts val="1600"/>
              <a:buNone/>
            </a:pPr>
            <a:r>
              <a:t/>
            </a:r>
            <a:endParaRPr/>
          </a:p>
        </p:txBody>
      </p:sp>
      <p:pic>
        <p:nvPicPr>
          <p:cNvPr id="307" name="Google Shape;307;p25"/>
          <p:cNvPicPr preferRelativeResize="0"/>
          <p:nvPr/>
        </p:nvPicPr>
        <p:blipFill rotWithShape="1">
          <a:blip r:embed="rId3">
            <a:alphaModFix/>
          </a:blip>
          <a:srcRect b="0" l="0" r="0" t="0"/>
          <a:stretch/>
        </p:blipFill>
        <p:spPr>
          <a:xfrm>
            <a:off x="6444208" y="13645"/>
            <a:ext cx="2254002" cy="1446718"/>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6"/>
          <p:cNvSpPr txBox="1"/>
          <p:nvPr>
            <p:ph type="title"/>
          </p:nvPr>
        </p:nvSpPr>
        <p:spPr>
          <a:xfrm>
            <a:off x="1835696" y="260648"/>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TIPOS DE PINTURAS</a:t>
            </a:r>
            <a:endParaRPr/>
          </a:p>
        </p:txBody>
      </p:sp>
      <p:sp>
        <p:nvSpPr>
          <p:cNvPr id="313" name="Google Shape;313;p26"/>
          <p:cNvSpPr txBox="1"/>
          <p:nvPr>
            <p:ph idx="1" type="body"/>
          </p:nvPr>
        </p:nvSpPr>
        <p:spPr>
          <a:xfrm>
            <a:off x="0" y="836712"/>
            <a:ext cx="6588224" cy="52807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lang="es-AR" sz="2400"/>
              <a:t>Barniz: </a:t>
            </a:r>
            <a:r>
              <a:rPr b="0" lang="es-AR" sz="2400"/>
              <a:t>Es una disolución formada aceites o sustancias resinosas en un disolvente, que se volatiliza o se seca al aire mediante evaporación.</a:t>
            </a:r>
            <a:endParaRPr b="0" sz="2400"/>
          </a:p>
          <a:p>
            <a:pPr indent="-342900" lvl="0" marL="342900" rtl="0" algn="l">
              <a:spcBef>
                <a:spcPts val="800"/>
              </a:spcBef>
              <a:spcAft>
                <a:spcPts val="0"/>
              </a:spcAft>
              <a:buClr>
                <a:schemeClr val="dk1"/>
              </a:buClr>
              <a:buSzPts val="2400"/>
              <a:buNone/>
            </a:pPr>
            <a:r>
              <a:rPr b="0" lang="es-AR" sz="2400"/>
              <a:t>Por Contacto con la Piel: Irritación y/o dermatitis.</a:t>
            </a:r>
            <a:endParaRPr/>
          </a:p>
          <a:p>
            <a:pPr indent="-342900" lvl="0" marL="342900" rtl="0" algn="l">
              <a:spcBef>
                <a:spcPts val="800"/>
              </a:spcBef>
              <a:spcAft>
                <a:spcPts val="0"/>
              </a:spcAft>
              <a:buClr>
                <a:schemeClr val="dk1"/>
              </a:buClr>
              <a:buSzPts val="2400"/>
              <a:buNone/>
            </a:pPr>
            <a:r>
              <a:rPr b="0" lang="es-AR" sz="2400"/>
              <a:t>Por Contacto con los Ojos: Presentan riesgo de lesiones oculares graves.</a:t>
            </a:r>
            <a:endParaRPr/>
          </a:p>
          <a:p>
            <a:pPr indent="-342900" lvl="0" marL="342900" rtl="0" algn="l">
              <a:spcBef>
                <a:spcPts val="800"/>
              </a:spcBef>
              <a:spcAft>
                <a:spcPts val="0"/>
              </a:spcAft>
              <a:buClr>
                <a:schemeClr val="dk1"/>
              </a:buClr>
              <a:buSzPts val="2400"/>
              <a:buNone/>
            </a:pPr>
            <a:r>
              <a:rPr b="0" lang="es-AR" sz="2400"/>
              <a:t>Por Inhalación: Debilidad, irritación de las vías respiratorias. Cuando es muy prolongada puede causar dolor de cabeza, mareos, náuseas, y, hasta pérdida de la conciencia</a:t>
            </a:r>
            <a:r>
              <a:rPr b="0" lang="es-AR" sz="2600"/>
              <a:t>. </a:t>
            </a:r>
            <a:endParaRPr/>
          </a:p>
          <a:p>
            <a:pPr indent="-342900" lvl="0" marL="342900" rtl="0" algn="l">
              <a:spcBef>
                <a:spcPts val="800"/>
              </a:spcBef>
              <a:spcAft>
                <a:spcPts val="0"/>
              </a:spcAft>
              <a:buClr>
                <a:schemeClr val="dk1"/>
              </a:buClr>
              <a:buSzPts val="1600"/>
              <a:buNone/>
            </a:pPr>
            <a:r>
              <a:t/>
            </a:r>
            <a:endParaRPr/>
          </a:p>
        </p:txBody>
      </p:sp>
      <p:pic>
        <p:nvPicPr>
          <p:cNvPr id="314" name="Google Shape;314;p26"/>
          <p:cNvPicPr preferRelativeResize="0"/>
          <p:nvPr/>
        </p:nvPicPr>
        <p:blipFill rotWithShape="1">
          <a:blip r:embed="rId3">
            <a:alphaModFix/>
          </a:blip>
          <a:srcRect b="0" l="0" r="0" t="0"/>
          <a:stretch/>
        </p:blipFill>
        <p:spPr>
          <a:xfrm>
            <a:off x="6480267" y="2060848"/>
            <a:ext cx="2621846" cy="1584176"/>
          </a:xfrm>
          <a:prstGeom prst="rect">
            <a:avLst/>
          </a:prstGeom>
          <a:noFill/>
          <a:ln cap="flat" cmpd="sng" w="9525">
            <a:solidFill>
              <a:schemeClr val="dk1"/>
            </a:solidFill>
            <a:prstDash val="solid"/>
            <a:miter lim="800000"/>
            <a:headEnd len="sm" w="sm" type="none"/>
            <a:tailEnd len="sm" w="sm" type="none"/>
          </a:ln>
        </p:spPr>
      </p:pic>
      <p:pic>
        <p:nvPicPr>
          <p:cNvPr id="315" name="Google Shape;315;p26"/>
          <p:cNvPicPr preferRelativeResize="0"/>
          <p:nvPr/>
        </p:nvPicPr>
        <p:blipFill rotWithShape="1">
          <a:blip r:embed="rId4">
            <a:alphaModFix/>
          </a:blip>
          <a:srcRect b="0" l="0" r="0" t="0"/>
          <a:stretch/>
        </p:blipFill>
        <p:spPr>
          <a:xfrm>
            <a:off x="5927480" y="4777443"/>
            <a:ext cx="2968756" cy="1976809"/>
          </a:xfrm>
          <a:prstGeom prst="rect">
            <a:avLst/>
          </a:prstGeom>
          <a:noFill/>
          <a:ln>
            <a:noFill/>
          </a:ln>
        </p:spPr>
      </p:pic>
      <p:sp>
        <p:nvSpPr>
          <p:cNvPr id="316" name="Google Shape;316;p26"/>
          <p:cNvSpPr/>
          <p:nvPr/>
        </p:nvSpPr>
        <p:spPr>
          <a:xfrm>
            <a:off x="647829" y="5184592"/>
            <a:ext cx="5076297"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rgbClr val="EAEAEA"/>
                </a:solidFill>
                <a:latin typeface="Calibri"/>
                <a:ea typeface="Calibri"/>
                <a:cs typeface="Calibri"/>
                <a:sym typeface="Calibri"/>
              </a:rPr>
              <a:t>Por Ingestión: Puede producir alteraciones gastrointestinales, acompañadas de dolor de cabeza y mareos.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7"/>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TIPOS DE PINTURAS</a:t>
            </a:r>
            <a:endParaRPr/>
          </a:p>
        </p:txBody>
      </p:sp>
      <p:sp>
        <p:nvSpPr>
          <p:cNvPr id="322" name="Google Shape;322;p27"/>
          <p:cNvSpPr txBox="1"/>
          <p:nvPr>
            <p:ph idx="1" type="body"/>
          </p:nvPr>
        </p:nvSpPr>
        <p:spPr>
          <a:xfrm>
            <a:off x="822960" y="1100628"/>
            <a:ext cx="7520940" cy="5424716"/>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lang="es-AR" sz="2400"/>
              <a:t>Pintura al Caucho: </a:t>
            </a:r>
            <a:r>
              <a:rPr b="0" lang="es-AR" sz="2400"/>
              <a:t>Es una pintura a base de resina de Caucho Clorado, pigmentos orgánicos e inorgánicos y solventes especiales</a:t>
            </a:r>
            <a:endParaRPr/>
          </a:p>
          <a:p>
            <a:pPr indent="-342900" lvl="0" marL="342900" rtl="0" algn="l">
              <a:spcBef>
                <a:spcPts val="800"/>
              </a:spcBef>
              <a:spcAft>
                <a:spcPts val="0"/>
              </a:spcAft>
              <a:buClr>
                <a:schemeClr val="dk1"/>
              </a:buClr>
              <a:buSzPts val="2400"/>
              <a:buNone/>
            </a:pPr>
            <a:r>
              <a:rPr b="0" i="1" lang="es-AR" sz="2400"/>
              <a:t>Por Contacto con la Piel:</a:t>
            </a:r>
            <a:r>
              <a:rPr b="0" lang="es-AR" sz="2400"/>
              <a:t> Irritación debida al xileno.</a:t>
            </a:r>
            <a:endParaRPr/>
          </a:p>
          <a:p>
            <a:pPr indent="-342900" lvl="0" marL="342900" rtl="0" algn="l">
              <a:spcBef>
                <a:spcPts val="800"/>
              </a:spcBef>
              <a:spcAft>
                <a:spcPts val="0"/>
              </a:spcAft>
              <a:buClr>
                <a:schemeClr val="dk1"/>
              </a:buClr>
              <a:buSzPts val="2400"/>
              <a:buNone/>
            </a:pPr>
            <a:r>
              <a:rPr b="0" lang="es-AR" sz="2400"/>
              <a:t>Por Contacto con los Ojos: Irritación ocular.</a:t>
            </a:r>
            <a:endParaRPr/>
          </a:p>
          <a:p>
            <a:pPr indent="-342900" lvl="0" marL="342900" rtl="0" algn="l">
              <a:spcBef>
                <a:spcPts val="800"/>
              </a:spcBef>
              <a:spcAft>
                <a:spcPts val="0"/>
              </a:spcAft>
              <a:buClr>
                <a:schemeClr val="dk1"/>
              </a:buClr>
              <a:buSzPts val="2400"/>
              <a:buNone/>
            </a:pPr>
            <a:r>
              <a:rPr b="0" i="1" lang="es-AR" sz="2400"/>
              <a:t>Por Inhalación:</a:t>
            </a:r>
            <a:r>
              <a:rPr b="0" lang="es-AR" sz="2400"/>
              <a:t> Confusión, alteraciones, mareos, y dificultades para respirar. </a:t>
            </a:r>
            <a:endParaRPr/>
          </a:p>
          <a:p>
            <a:pPr indent="-342900" lvl="0" marL="342900" rtl="0" algn="l">
              <a:spcBef>
                <a:spcPts val="800"/>
              </a:spcBef>
              <a:spcAft>
                <a:spcPts val="0"/>
              </a:spcAft>
              <a:buClr>
                <a:schemeClr val="dk1"/>
              </a:buClr>
              <a:buSzPts val="2400"/>
              <a:buNone/>
            </a:pPr>
            <a:r>
              <a:rPr b="0" i="1" lang="es-AR" sz="2400"/>
              <a:t>Por Ingestión</a:t>
            </a:r>
            <a:r>
              <a:rPr b="0" lang="es-AR" sz="2400"/>
              <a:t>: Irritación gastrointestinal. </a:t>
            </a:r>
            <a:endParaRPr sz="2400"/>
          </a:p>
        </p:txBody>
      </p:sp>
      <p:pic>
        <p:nvPicPr>
          <p:cNvPr id="323" name="Google Shape;323;p27"/>
          <p:cNvPicPr preferRelativeResize="0"/>
          <p:nvPr/>
        </p:nvPicPr>
        <p:blipFill rotWithShape="1">
          <a:blip r:embed="rId3">
            <a:alphaModFix/>
          </a:blip>
          <a:srcRect b="0" l="0" r="0" t="0"/>
          <a:stretch/>
        </p:blipFill>
        <p:spPr>
          <a:xfrm>
            <a:off x="159999" y="4509120"/>
            <a:ext cx="4213101" cy="2256048"/>
          </a:xfrm>
          <a:prstGeom prst="rect">
            <a:avLst/>
          </a:prstGeom>
          <a:noFill/>
          <a:ln cap="flat" cmpd="sng" w="9525">
            <a:solidFill>
              <a:schemeClr val="dk1"/>
            </a:solidFill>
            <a:prstDash val="solid"/>
            <a:miter lim="800000"/>
            <a:headEnd len="sm" w="sm" type="none"/>
            <a:tailEnd len="sm" w="sm" type="none"/>
          </a:ln>
        </p:spPr>
      </p:pic>
      <p:pic>
        <p:nvPicPr>
          <p:cNvPr id="324" name="Google Shape;324;p27"/>
          <p:cNvPicPr preferRelativeResize="0"/>
          <p:nvPr/>
        </p:nvPicPr>
        <p:blipFill rotWithShape="1">
          <a:blip r:embed="rId4">
            <a:alphaModFix/>
          </a:blip>
          <a:srcRect b="0" l="0" r="0" t="0"/>
          <a:stretch/>
        </p:blipFill>
        <p:spPr>
          <a:xfrm>
            <a:off x="6156176" y="3789040"/>
            <a:ext cx="2592288" cy="2701514"/>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8"/>
          <p:cNvSpPr txBox="1"/>
          <p:nvPr>
            <p:ph type="title"/>
          </p:nvPr>
        </p:nvSpPr>
        <p:spPr>
          <a:xfrm>
            <a:off x="827584" y="260648"/>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TIPOS DE PINTURAS</a:t>
            </a:r>
            <a:endParaRPr/>
          </a:p>
        </p:txBody>
      </p:sp>
      <p:sp>
        <p:nvSpPr>
          <p:cNvPr id="330" name="Google Shape;330;p28"/>
          <p:cNvSpPr txBox="1"/>
          <p:nvPr>
            <p:ph idx="1" type="body"/>
          </p:nvPr>
        </p:nvSpPr>
        <p:spPr>
          <a:xfrm>
            <a:off x="0" y="764704"/>
            <a:ext cx="8820472" cy="5136684"/>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None/>
            </a:pPr>
            <a:r>
              <a:rPr lang="es-AR" sz="2400"/>
              <a:t>	Pintura Epoxi: </a:t>
            </a:r>
            <a:r>
              <a:rPr b="0" lang="es-AR" sz="2400"/>
              <a:t>Definen un amplio grupo de productos de recubrimiento de alto rendimiento, con excelentes propiedades de formación de películas</a:t>
            </a:r>
            <a:endParaRPr b="0" i="1" sz="2400"/>
          </a:p>
          <a:p>
            <a:pPr indent="-342900" lvl="0" marL="342900" rtl="0" algn="l">
              <a:spcBef>
                <a:spcPts val="800"/>
              </a:spcBef>
              <a:spcAft>
                <a:spcPts val="0"/>
              </a:spcAft>
              <a:buClr>
                <a:schemeClr val="dk1"/>
              </a:buClr>
              <a:buSzPts val="2400"/>
              <a:buNone/>
            </a:pPr>
            <a:r>
              <a:rPr b="0" i="1" lang="es-AR" sz="2400"/>
              <a:t>	Por Contacto con la Piel</a:t>
            </a:r>
            <a:r>
              <a:rPr b="0" lang="es-AR" sz="2400"/>
              <a:t>: Sequedad y grietas en la piel, alergias y, quemaduras.</a:t>
            </a:r>
            <a:endParaRPr/>
          </a:p>
          <a:p>
            <a:pPr indent="-342900" lvl="0" marL="342900" rtl="0" algn="l">
              <a:spcBef>
                <a:spcPts val="800"/>
              </a:spcBef>
              <a:spcAft>
                <a:spcPts val="0"/>
              </a:spcAft>
              <a:buClr>
                <a:schemeClr val="dk1"/>
              </a:buClr>
              <a:buSzPts val="2400"/>
              <a:buNone/>
            </a:pPr>
            <a:r>
              <a:rPr b="0" lang="es-AR" sz="2400"/>
              <a:t>	Por Contacto con los Ojos: Irritación. </a:t>
            </a:r>
            <a:endParaRPr/>
          </a:p>
          <a:p>
            <a:pPr indent="-342900" lvl="0" marL="342900" rtl="0" algn="l">
              <a:spcBef>
                <a:spcPts val="800"/>
              </a:spcBef>
              <a:spcAft>
                <a:spcPts val="0"/>
              </a:spcAft>
              <a:buClr>
                <a:schemeClr val="dk1"/>
              </a:buClr>
              <a:buSzPts val="2400"/>
              <a:buNone/>
            </a:pPr>
            <a:r>
              <a:rPr b="0" i="1" lang="es-AR" sz="2400"/>
              <a:t>	Por Inhalación:</a:t>
            </a:r>
            <a:r>
              <a:rPr b="0" lang="es-AR" sz="2400"/>
              <a:t> Somnolencia y vértigo. Mareos, y hasta dificultad para respirar.</a:t>
            </a:r>
            <a:endParaRPr/>
          </a:p>
          <a:p>
            <a:pPr indent="-342900" lvl="0" marL="342900" rtl="0" algn="l">
              <a:spcBef>
                <a:spcPts val="800"/>
              </a:spcBef>
              <a:spcAft>
                <a:spcPts val="0"/>
              </a:spcAft>
              <a:buClr>
                <a:schemeClr val="dk1"/>
              </a:buClr>
              <a:buSzPts val="2400"/>
              <a:buNone/>
            </a:pPr>
            <a:r>
              <a:rPr b="0" i="1" lang="es-AR" sz="2400"/>
              <a:t>	Por Ingestión</a:t>
            </a:r>
            <a:r>
              <a:rPr b="0" lang="es-AR" sz="2400"/>
              <a:t>: Irritación gastrointestinal.</a:t>
            </a:r>
            <a:endParaRPr sz="2400"/>
          </a:p>
        </p:txBody>
      </p:sp>
      <p:pic>
        <p:nvPicPr>
          <p:cNvPr id="331" name="Google Shape;331;p28"/>
          <p:cNvPicPr preferRelativeResize="0"/>
          <p:nvPr/>
        </p:nvPicPr>
        <p:blipFill rotWithShape="1">
          <a:blip r:embed="rId3">
            <a:alphaModFix/>
          </a:blip>
          <a:srcRect b="0" l="0" r="0" t="0"/>
          <a:stretch/>
        </p:blipFill>
        <p:spPr>
          <a:xfrm>
            <a:off x="5508104" y="4005064"/>
            <a:ext cx="3456384" cy="2675155"/>
          </a:xfrm>
          <a:prstGeom prst="rect">
            <a:avLst/>
          </a:prstGeom>
          <a:noFill/>
          <a:ln cap="flat" cmpd="sng" w="9525">
            <a:solidFill>
              <a:schemeClr val="dk1"/>
            </a:solidFill>
            <a:prstDash val="solid"/>
            <a:miter lim="800000"/>
            <a:headEnd len="sm" w="sm" type="none"/>
            <a:tailEnd len="sm" w="sm" type="none"/>
          </a:ln>
        </p:spPr>
      </p:pic>
      <p:pic>
        <p:nvPicPr>
          <p:cNvPr id="332" name="Google Shape;332;p28"/>
          <p:cNvPicPr preferRelativeResize="0"/>
          <p:nvPr/>
        </p:nvPicPr>
        <p:blipFill rotWithShape="1">
          <a:blip r:embed="rId4">
            <a:alphaModFix/>
          </a:blip>
          <a:srcRect b="0" l="0" r="0" t="0"/>
          <a:stretch/>
        </p:blipFill>
        <p:spPr>
          <a:xfrm>
            <a:off x="775436" y="4527860"/>
            <a:ext cx="3456383" cy="2155660"/>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9"/>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TIPOS DE PINTURAS</a:t>
            </a:r>
            <a:endParaRPr/>
          </a:p>
        </p:txBody>
      </p:sp>
      <p:sp>
        <p:nvSpPr>
          <p:cNvPr id="338" name="Google Shape;338;p29"/>
          <p:cNvSpPr txBox="1"/>
          <p:nvPr>
            <p:ph idx="1" type="body"/>
          </p:nvPr>
        </p:nvSpPr>
        <p:spPr>
          <a:xfrm>
            <a:off x="-324544" y="1822512"/>
            <a:ext cx="6984776" cy="5805264"/>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None/>
            </a:pPr>
            <a:r>
              <a:rPr lang="es-AR" sz="2400"/>
              <a:t>	</a:t>
            </a:r>
            <a:endParaRPr/>
          </a:p>
          <a:p>
            <a:pPr indent="-342900" lvl="0" marL="342900" rtl="0" algn="l">
              <a:spcBef>
                <a:spcPts val="800"/>
              </a:spcBef>
              <a:spcAft>
                <a:spcPts val="0"/>
              </a:spcAft>
              <a:buClr>
                <a:schemeClr val="dk1"/>
              </a:buClr>
              <a:buSzPts val="2400"/>
              <a:buNone/>
            </a:pPr>
            <a:r>
              <a:rPr b="0" i="1" lang="es-AR" sz="2400"/>
              <a:t>	Por Contacto con la Piel:</a:t>
            </a:r>
            <a:r>
              <a:rPr b="0" lang="es-AR" sz="2400"/>
              <a:t> Irritación y/o dermatitis.</a:t>
            </a:r>
            <a:endParaRPr/>
          </a:p>
          <a:p>
            <a:pPr indent="-342900" lvl="0" marL="342900" rtl="0" algn="l">
              <a:spcBef>
                <a:spcPts val="800"/>
              </a:spcBef>
              <a:spcAft>
                <a:spcPts val="0"/>
              </a:spcAft>
              <a:buClr>
                <a:schemeClr val="dk1"/>
              </a:buClr>
              <a:buSzPts val="2400"/>
              <a:buNone/>
            </a:pPr>
            <a:r>
              <a:rPr b="0" i="1" lang="es-AR" sz="2400"/>
              <a:t>	Por Contacto con los Ojos:</a:t>
            </a:r>
            <a:r>
              <a:rPr b="0" lang="es-AR" sz="2400"/>
              <a:t> Se puede producir irritación sin llegar a dañar los tejidos.</a:t>
            </a:r>
            <a:endParaRPr/>
          </a:p>
          <a:p>
            <a:pPr indent="-342900" lvl="0" marL="342900" rtl="0" algn="l">
              <a:spcBef>
                <a:spcPts val="800"/>
              </a:spcBef>
              <a:spcAft>
                <a:spcPts val="0"/>
              </a:spcAft>
              <a:buClr>
                <a:schemeClr val="dk1"/>
              </a:buClr>
              <a:buSzPts val="2400"/>
              <a:buNone/>
            </a:pPr>
            <a:r>
              <a:rPr b="0" i="1" lang="es-AR" sz="2400"/>
              <a:t>	Por Inhalación:</a:t>
            </a:r>
            <a:r>
              <a:rPr b="0" lang="es-AR" sz="2400"/>
              <a:t> Dolor de cabeza, efecto anestésico, vértigo. El aguarrás, que se utiliza como diluyente al pintar con rodillo o pincel puede afectar el sistema nervioso central.</a:t>
            </a:r>
            <a:endParaRPr/>
          </a:p>
          <a:p>
            <a:pPr indent="-342900" lvl="0" marL="342900" rtl="0" algn="l">
              <a:spcBef>
                <a:spcPts val="800"/>
              </a:spcBef>
              <a:spcAft>
                <a:spcPts val="0"/>
              </a:spcAft>
              <a:buClr>
                <a:srgbClr val="EAEAEA"/>
              </a:buClr>
              <a:buSzPts val="2400"/>
              <a:buNone/>
            </a:pPr>
            <a:r>
              <a:rPr b="0" i="1" lang="es-AR" sz="2400">
                <a:solidFill>
                  <a:srgbClr val="EAEAEA"/>
                </a:solidFill>
              </a:rPr>
              <a:t>	Por Ingestión</a:t>
            </a:r>
            <a:r>
              <a:rPr b="0" lang="es-AR" sz="2400">
                <a:solidFill>
                  <a:srgbClr val="EAEAEA"/>
                </a:solidFill>
              </a:rPr>
              <a:t>: Si bien presenta bajo grado de toxicidad, si ingresa a los pulmones puede causar edema pulmonar o bronconeumonía.</a:t>
            </a:r>
            <a:endParaRPr sz="2400">
              <a:solidFill>
                <a:srgbClr val="EAEAEA"/>
              </a:solidFill>
            </a:endParaRPr>
          </a:p>
        </p:txBody>
      </p:sp>
      <p:pic>
        <p:nvPicPr>
          <p:cNvPr id="339" name="Google Shape;339;p29"/>
          <p:cNvPicPr preferRelativeResize="0"/>
          <p:nvPr/>
        </p:nvPicPr>
        <p:blipFill rotWithShape="1">
          <a:blip r:embed="rId3">
            <a:alphaModFix/>
          </a:blip>
          <a:srcRect b="0" l="0" r="0" t="0"/>
          <a:stretch/>
        </p:blipFill>
        <p:spPr>
          <a:xfrm>
            <a:off x="6459016" y="4725144"/>
            <a:ext cx="2564298" cy="1944216"/>
          </a:xfrm>
          <a:prstGeom prst="rect">
            <a:avLst/>
          </a:prstGeom>
          <a:noFill/>
          <a:ln cap="flat" cmpd="sng" w="9525">
            <a:solidFill>
              <a:schemeClr val="dk1"/>
            </a:solidFill>
            <a:prstDash val="solid"/>
            <a:miter lim="800000"/>
            <a:headEnd len="sm" w="sm" type="none"/>
            <a:tailEnd len="sm" w="sm" type="none"/>
          </a:ln>
        </p:spPr>
      </p:pic>
      <p:pic>
        <p:nvPicPr>
          <p:cNvPr id="340" name="Google Shape;340;p29"/>
          <p:cNvPicPr preferRelativeResize="0"/>
          <p:nvPr/>
        </p:nvPicPr>
        <p:blipFill rotWithShape="1">
          <a:blip r:embed="rId4">
            <a:alphaModFix/>
          </a:blip>
          <a:srcRect b="0" l="0" r="0" t="0"/>
          <a:stretch/>
        </p:blipFill>
        <p:spPr>
          <a:xfrm>
            <a:off x="6189140" y="1772816"/>
            <a:ext cx="2703340" cy="1774067"/>
          </a:xfrm>
          <a:prstGeom prst="rect">
            <a:avLst/>
          </a:prstGeom>
          <a:noFill/>
          <a:ln cap="flat" cmpd="sng" w="9525">
            <a:solidFill>
              <a:schemeClr val="dk1"/>
            </a:solidFill>
            <a:prstDash val="solid"/>
            <a:miter lim="800000"/>
            <a:headEnd len="sm" w="sm" type="none"/>
            <a:tailEnd len="sm" w="sm" type="none"/>
          </a:ln>
        </p:spPr>
      </p:pic>
      <p:sp>
        <p:nvSpPr>
          <p:cNvPr id="341" name="Google Shape;341;p29"/>
          <p:cNvSpPr/>
          <p:nvPr/>
        </p:nvSpPr>
        <p:spPr>
          <a:xfrm>
            <a:off x="179512" y="1196752"/>
            <a:ext cx="871296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Esmaltes Sintéticos: Es una pintura que se seca al aire hasta obtener un acabado duro, generalmente brillante.</a:t>
            </a:r>
            <a:endParaRPr sz="24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3"/>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OBJETIVOS</a:t>
            </a:r>
            <a:endParaRPr sz="4800"/>
          </a:p>
        </p:txBody>
      </p:sp>
      <p:sp>
        <p:nvSpPr>
          <p:cNvPr id="115" name="Google Shape;115;p3"/>
          <p:cNvSpPr txBox="1"/>
          <p:nvPr>
            <p:ph idx="1" type="body"/>
          </p:nvPr>
        </p:nvSpPr>
        <p:spPr>
          <a:xfrm>
            <a:off x="251520" y="1556792"/>
            <a:ext cx="7520940" cy="4896544"/>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405"/>
              <a:buFont typeface="Arial"/>
              <a:buChar char="•"/>
            </a:pPr>
            <a:r>
              <a:rPr b="0" lang="es-AR" sz="2405"/>
              <a:t>Identificar los distintos tipos de pinturas, sus componentes y principales características.</a:t>
            </a:r>
            <a:endParaRPr/>
          </a:p>
          <a:p>
            <a:pPr indent="-342900" lvl="0" marL="342900" rtl="0" algn="l">
              <a:lnSpc>
                <a:spcPct val="90000"/>
              </a:lnSpc>
              <a:spcBef>
                <a:spcPts val="800"/>
              </a:spcBef>
              <a:spcAft>
                <a:spcPts val="0"/>
              </a:spcAft>
              <a:buClr>
                <a:schemeClr val="dk1"/>
              </a:buClr>
              <a:buSzPts val="2405"/>
              <a:buFont typeface="Arial"/>
              <a:buChar char="•"/>
            </a:pPr>
            <a:r>
              <a:rPr b="0" lang="es-AR" sz="2405"/>
              <a:t>Reconocer el equipo adecuado para realizar la tarea.</a:t>
            </a:r>
            <a:endParaRPr/>
          </a:p>
          <a:p>
            <a:pPr indent="-342900" lvl="0" marL="342900" rtl="0" algn="l">
              <a:lnSpc>
                <a:spcPct val="90000"/>
              </a:lnSpc>
              <a:spcBef>
                <a:spcPts val="800"/>
              </a:spcBef>
              <a:spcAft>
                <a:spcPts val="0"/>
              </a:spcAft>
              <a:buClr>
                <a:schemeClr val="dk1"/>
              </a:buClr>
              <a:buSzPts val="2405"/>
              <a:buFont typeface="Arial"/>
              <a:buChar char="•"/>
            </a:pPr>
            <a:r>
              <a:rPr b="0" lang="es-AR" sz="2405"/>
              <a:t>Señalar el marco normativo vigente para realizar trabajos con pinturas.</a:t>
            </a:r>
            <a:endParaRPr/>
          </a:p>
          <a:p>
            <a:pPr indent="-342900" lvl="0" marL="342900" rtl="0" algn="l">
              <a:lnSpc>
                <a:spcPct val="90000"/>
              </a:lnSpc>
              <a:spcBef>
                <a:spcPts val="800"/>
              </a:spcBef>
              <a:spcAft>
                <a:spcPts val="0"/>
              </a:spcAft>
              <a:buClr>
                <a:schemeClr val="dk1"/>
              </a:buClr>
              <a:buSzPts val="2405"/>
              <a:buFont typeface="Arial"/>
              <a:buChar char="•"/>
            </a:pPr>
            <a:r>
              <a:rPr b="0" lang="es-AR" sz="2405"/>
              <a:t>Conocer los riesgos a los que pueden estar expuestos los trabajadores y los efectos a la salud. </a:t>
            </a:r>
            <a:endParaRPr/>
          </a:p>
          <a:p>
            <a:pPr indent="-342900" lvl="0" marL="342900" rtl="0" algn="l">
              <a:lnSpc>
                <a:spcPct val="90000"/>
              </a:lnSpc>
              <a:spcBef>
                <a:spcPts val="800"/>
              </a:spcBef>
              <a:spcAft>
                <a:spcPts val="0"/>
              </a:spcAft>
              <a:buClr>
                <a:schemeClr val="dk1"/>
              </a:buClr>
              <a:buSzPts val="2405"/>
              <a:buFont typeface="Arial"/>
              <a:buChar char="•"/>
            </a:pPr>
            <a:r>
              <a:rPr b="0" lang="es-AR" sz="2405"/>
              <a:t>Establecer los procedimientos para el caso de que ocurra algún accidente.</a:t>
            </a:r>
            <a:endParaRPr/>
          </a:p>
          <a:p>
            <a:pPr indent="-342900" lvl="0" marL="342900" rtl="0" algn="l">
              <a:lnSpc>
                <a:spcPct val="90000"/>
              </a:lnSpc>
              <a:spcBef>
                <a:spcPts val="800"/>
              </a:spcBef>
              <a:spcAft>
                <a:spcPts val="0"/>
              </a:spcAft>
              <a:buClr>
                <a:srgbClr val="EAEAEA"/>
              </a:buClr>
              <a:buSzPts val="2405"/>
              <a:buFont typeface="Arial"/>
              <a:buChar char="•"/>
            </a:pPr>
            <a:r>
              <a:rPr b="0" lang="es-AR" sz="2405">
                <a:solidFill>
                  <a:srgbClr val="EAEAEA"/>
                </a:solidFill>
              </a:rPr>
              <a:t>Determinar el accionar en relación a la protección del medio ambiente y el tratamiento de los residuos peligrosos generados por las pinturas.</a:t>
            </a:r>
            <a:endParaRPr/>
          </a:p>
          <a:p>
            <a:pPr indent="-201930" lvl="0" marL="342900" rtl="0" algn="l">
              <a:lnSpc>
                <a:spcPct val="90000"/>
              </a:lnSpc>
              <a:spcBef>
                <a:spcPts val="800"/>
              </a:spcBef>
              <a:spcAft>
                <a:spcPts val="0"/>
              </a:spcAft>
              <a:buClr>
                <a:schemeClr val="dk1"/>
              </a:buClr>
              <a:buSzPts val="2220"/>
              <a:buFont typeface="Arial"/>
              <a:buNone/>
            </a:pPr>
            <a:r>
              <a:t/>
            </a:r>
            <a:endParaRPr sz="2220"/>
          </a:p>
        </p:txBody>
      </p:sp>
      <p:pic>
        <p:nvPicPr>
          <p:cNvPr id="116" name="Google Shape;116;p3"/>
          <p:cNvPicPr preferRelativeResize="0"/>
          <p:nvPr/>
        </p:nvPicPr>
        <p:blipFill rotWithShape="1">
          <a:blip r:embed="rId3">
            <a:alphaModFix/>
          </a:blip>
          <a:srcRect b="0" l="0" r="0" t="0"/>
          <a:stretch/>
        </p:blipFill>
        <p:spPr>
          <a:xfrm>
            <a:off x="6285090" y="523139"/>
            <a:ext cx="2663800" cy="1804911"/>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0"/>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TIPOS DE PINTURAS</a:t>
            </a:r>
            <a:endParaRPr/>
          </a:p>
        </p:txBody>
      </p:sp>
      <p:sp>
        <p:nvSpPr>
          <p:cNvPr id="347" name="Google Shape;347;p30"/>
          <p:cNvSpPr txBox="1"/>
          <p:nvPr>
            <p:ph idx="1" type="body"/>
          </p:nvPr>
        </p:nvSpPr>
        <p:spPr>
          <a:xfrm>
            <a:off x="822960" y="1100628"/>
            <a:ext cx="7520940" cy="5064676"/>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lang="es-AR" sz="2400"/>
              <a:t>Pintura Látex: </a:t>
            </a:r>
            <a:r>
              <a:rPr b="0" lang="es-AR" sz="2400"/>
              <a:t>Tiene un gran poder cubritivo debido a la cantidad de pigmentos que posee en su composición.</a:t>
            </a:r>
            <a:endParaRPr/>
          </a:p>
          <a:p>
            <a:pPr indent="-342900" lvl="0" marL="342900" rtl="0" algn="l">
              <a:spcBef>
                <a:spcPts val="800"/>
              </a:spcBef>
              <a:spcAft>
                <a:spcPts val="0"/>
              </a:spcAft>
              <a:buClr>
                <a:schemeClr val="dk1"/>
              </a:buClr>
              <a:buSzPts val="2400"/>
              <a:buNone/>
            </a:pPr>
            <a:r>
              <a:rPr b="0" i="1" lang="es-AR" sz="2400"/>
              <a:t>Por Contacto con la Piel:</a:t>
            </a:r>
            <a:r>
              <a:rPr b="0" lang="es-AR" sz="2400"/>
              <a:t> Resecamiento.</a:t>
            </a:r>
            <a:endParaRPr/>
          </a:p>
          <a:p>
            <a:pPr indent="-342900" lvl="0" marL="342900" rtl="0" algn="l">
              <a:spcBef>
                <a:spcPts val="800"/>
              </a:spcBef>
              <a:spcAft>
                <a:spcPts val="0"/>
              </a:spcAft>
              <a:buClr>
                <a:schemeClr val="dk1"/>
              </a:buClr>
              <a:buSzPts val="2400"/>
              <a:buNone/>
            </a:pPr>
            <a:r>
              <a:rPr b="0" i="1" lang="es-AR" sz="2400"/>
              <a:t>Por Contacto con los Ojos:</a:t>
            </a:r>
            <a:r>
              <a:rPr b="0" lang="es-AR" sz="2400"/>
              <a:t> Irritación ocular.</a:t>
            </a:r>
            <a:endParaRPr/>
          </a:p>
          <a:p>
            <a:pPr indent="-342900" lvl="0" marL="342900" rtl="0" algn="l">
              <a:spcBef>
                <a:spcPts val="800"/>
              </a:spcBef>
              <a:spcAft>
                <a:spcPts val="0"/>
              </a:spcAft>
              <a:buClr>
                <a:schemeClr val="dk1"/>
              </a:buClr>
              <a:buSzPts val="2400"/>
              <a:buNone/>
            </a:pPr>
            <a:r>
              <a:rPr b="0" i="1" lang="es-AR" sz="2400"/>
              <a:t>Por Inhalación:</a:t>
            </a:r>
            <a:r>
              <a:rPr b="0" lang="es-AR" sz="2400"/>
              <a:t> Mareos debidos a los glicoles.</a:t>
            </a:r>
            <a:endParaRPr/>
          </a:p>
          <a:p>
            <a:pPr indent="-342900" lvl="0" marL="342900" rtl="0" algn="l">
              <a:spcBef>
                <a:spcPts val="800"/>
              </a:spcBef>
              <a:spcAft>
                <a:spcPts val="0"/>
              </a:spcAft>
              <a:buClr>
                <a:schemeClr val="dk1"/>
              </a:buClr>
              <a:buSzPts val="2400"/>
              <a:buNone/>
            </a:pPr>
            <a:r>
              <a:rPr b="0" i="1" lang="es-AR" sz="2400"/>
              <a:t>Por Ingestión:</a:t>
            </a:r>
            <a:r>
              <a:rPr b="0" lang="es-AR" sz="2400"/>
              <a:t> Irritación gastrointestinal, y, si se produce ingreso a los pulmones podría desencadenarse edema pulmonar o bronconeumonía.</a:t>
            </a:r>
            <a:endParaRPr sz="2400"/>
          </a:p>
        </p:txBody>
      </p:sp>
      <p:pic>
        <p:nvPicPr>
          <p:cNvPr id="348" name="Google Shape;348;p30"/>
          <p:cNvPicPr preferRelativeResize="0"/>
          <p:nvPr/>
        </p:nvPicPr>
        <p:blipFill rotWithShape="1">
          <a:blip r:embed="rId3">
            <a:alphaModFix/>
          </a:blip>
          <a:srcRect b="0" l="0" r="0" t="0"/>
          <a:stretch/>
        </p:blipFill>
        <p:spPr>
          <a:xfrm>
            <a:off x="323528" y="4502274"/>
            <a:ext cx="4762500" cy="2171700"/>
          </a:xfrm>
          <a:prstGeom prst="rect">
            <a:avLst/>
          </a:prstGeom>
          <a:noFill/>
          <a:ln cap="flat" cmpd="sng" w="9525">
            <a:solidFill>
              <a:schemeClr val="dk1"/>
            </a:solidFill>
            <a:prstDash val="solid"/>
            <a:miter lim="800000"/>
            <a:headEnd len="sm" w="sm" type="none"/>
            <a:tailEnd len="sm" w="sm" type="none"/>
          </a:ln>
        </p:spPr>
      </p:pic>
      <p:pic>
        <p:nvPicPr>
          <p:cNvPr id="349" name="Google Shape;349;p30"/>
          <p:cNvPicPr preferRelativeResize="0"/>
          <p:nvPr/>
        </p:nvPicPr>
        <p:blipFill rotWithShape="1">
          <a:blip r:embed="rId4">
            <a:alphaModFix/>
          </a:blip>
          <a:srcRect b="0" l="0" r="0" t="0"/>
          <a:stretch/>
        </p:blipFill>
        <p:spPr>
          <a:xfrm>
            <a:off x="5162545" y="4365104"/>
            <a:ext cx="3781574" cy="2088232"/>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1"/>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TIPOS DE PINTURAS</a:t>
            </a:r>
            <a:endParaRPr/>
          </a:p>
        </p:txBody>
      </p:sp>
      <p:sp>
        <p:nvSpPr>
          <p:cNvPr id="355" name="Google Shape;355;p31"/>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lang="es-AR" sz="2400"/>
              <a:t>Pintura Antioxidante: </a:t>
            </a:r>
            <a:r>
              <a:rPr b="0" lang="es-AR" sz="2400"/>
              <a:t>Son pinturas específicas para metales férreos (hierro, acero) que llevan incorporados pigmentos para evitar la oxidación o la corrosión de metales</a:t>
            </a:r>
            <a:endParaRPr/>
          </a:p>
          <a:p>
            <a:pPr indent="-342900" lvl="0" marL="342900" rtl="0" algn="l">
              <a:spcBef>
                <a:spcPts val="800"/>
              </a:spcBef>
              <a:spcAft>
                <a:spcPts val="0"/>
              </a:spcAft>
              <a:buClr>
                <a:schemeClr val="dk1"/>
              </a:buClr>
              <a:buSzPts val="2400"/>
              <a:buNone/>
            </a:pPr>
            <a:r>
              <a:rPr b="0" i="1" lang="es-AR" sz="2400"/>
              <a:t>Por Contacto con la Piel:</a:t>
            </a:r>
            <a:r>
              <a:rPr b="0" lang="es-AR" sz="2400"/>
              <a:t> Irritación y resequedad.</a:t>
            </a:r>
            <a:endParaRPr/>
          </a:p>
          <a:p>
            <a:pPr indent="-342900" lvl="0" marL="342900" rtl="0" algn="l">
              <a:spcBef>
                <a:spcPts val="800"/>
              </a:spcBef>
              <a:spcAft>
                <a:spcPts val="0"/>
              </a:spcAft>
              <a:buClr>
                <a:schemeClr val="dk1"/>
              </a:buClr>
              <a:buSzPts val="2400"/>
              <a:buNone/>
            </a:pPr>
            <a:r>
              <a:rPr b="0" i="1" lang="es-AR" sz="2400"/>
              <a:t>Por Contacto con los Ojos:</a:t>
            </a:r>
            <a:r>
              <a:rPr b="0" lang="es-AR" sz="2400"/>
              <a:t> Irritación ocular.</a:t>
            </a:r>
            <a:endParaRPr/>
          </a:p>
          <a:p>
            <a:pPr indent="-342900" lvl="0" marL="342900" rtl="0" algn="l">
              <a:spcBef>
                <a:spcPts val="800"/>
              </a:spcBef>
              <a:spcAft>
                <a:spcPts val="0"/>
              </a:spcAft>
              <a:buClr>
                <a:schemeClr val="dk1"/>
              </a:buClr>
              <a:buSzPts val="2400"/>
              <a:buNone/>
            </a:pPr>
            <a:r>
              <a:rPr b="0" i="1" lang="es-AR" sz="2400"/>
              <a:t>Por Inhalación: </a:t>
            </a:r>
            <a:r>
              <a:rPr b="0" lang="es-AR" sz="2400"/>
              <a:t>Dificultades respiratorias, irritación </a:t>
            </a:r>
            <a:endParaRPr/>
          </a:p>
          <a:p>
            <a:pPr indent="-342900" lvl="0" marL="342900" rtl="0" algn="l">
              <a:spcBef>
                <a:spcPts val="800"/>
              </a:spcBef>
              <a:spcAft>
                <a:spcPts val="0"/>
              </a:spcAft>
              <a:buClr>
                <a:schemeClr val="dk1"/>
              </a:buClr>
              <a:buSzPts val="2400"/>
              <a:buNone/>
            </a:pPr>
            <a:r>
              <a:rPr b="0" i="1" lang="es-AR" sz="2400"/>
              <a:t>Por Ingestión</a:t>
            </a:r>
            <a:r>
              <a:rPr b="0" lang="es-AR" sz="2400"/>
              <a:t>: Náuseas y vómitos.</a:t>
            </a:r>
            <a:endParaRPr sz="2400"/>
          </a:p>
        </p:txBody>
      </p:sp>
      <p:pic>
        <p:nvPicPr>
          <p:cNvPr id="356" name="Google Shape;356;p31"/>
          <p:cNvPicPr preferRelativeResize="0"/>
          <p:nvPr/>
        </p:nvPicPr>
        <p:blipFill rotWithShape="1">
          <a:blip r:embed="rId3">
            <a:alphaModFix/>
          </a:blip>
          <a:srcRect b="0" l="0" r="0" t="0"/>
          <a:stretch/>
        </p:blipFill>
        <p:spPr>
          <a:xfrm>
            <a:off x="736964" y="4653136"/>
            <a:ext cx="2882453" cy="1794640"/>
          </a:xfrm>
          <a:prstGeom prst="rect">
            <a:avLst/>
          </a:prstGeom>
          <a:noFill/>
          <a:ln cap="flat" cmpd="sng" w="9525">
            <a:solidFill>
              <a:schemeClr val="dk1"/>
            </a:solidFill>
            <a:prstDash val="solid"/>
            <a:miter lim="800000"/>
            <a:headEnd len="sm" w="sm" type="none"/>
            <a:tailEnd len="sm" w="sm" type="none"/>
          </a:ln>
        </p:spPr>
      </p:pic>
      <p:pic>
        <p:nvPicPr>
          <p:cNvPr id="357" name="Google Shape;357;p31"/>
          <p:cNvPicPr preferRelativeResize="0"/>
          <p:nvPr/>
        </p:nvPicPr>
        <p:blipFill rotWithShape="1">
          <a:blip r:embed="rId4">
            <a:alphaModFix/>
          </a:blip>
          <a:srcRect b="0" l="0" r="0" t="0"/>
          <a:stretch/>
        </p:blipFill>
        <p:spPr>
          <a:xfrm>
            <a:off x="5359571" y="4077072"/>
            <a:ext cx="3600400" cy="2477075"/>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2"/>
          <p:cNvSpPr txBox="1"/>
          <p:nvPr>
            <p:ph type="title"/>
          </p:nvPr>
        </p:nvSpPr>
        <p:spPr>
          <a:xfrm>
            <a:off x="827584" y="980728"/>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PRIMEROS AUXILIOS FRENTE A LOS EFECTOS NOCIVOS PARA LA SALUD.</a:t>
            </a:r>
            <a:endParaRPr/>
          </a:p>
        </p:txBody>
      </p:sp>
      <p:sp>
        <p:nvSpPr>
          <p:cNvPr id="363" name="Google Shape;363;p32"/>
          <p:cNvSpPr txBox="1"/>
          <p:nvPr>
            <p:ph idx="1" type="body"/>
          </p:nvPr>
        </p:nvSpPr>
        <p:spPr>
          <a:xfrm>
            <a:off x="827584" y="2564904"/>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	Los siguientes procedimientos deberán ser conocidos por todo el personal que realice trabajos con pintura para darle al intoxicado atención primaria mientras llega la asistencia médica, que debe ser solicitada inmediatamente ocurrido el incidente.</a:t>
            </a:r>
            <a:endParaRPr b="0" sz="2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3"/>
          <p:cNvSpPr txBox="1"/>
          <p:nvPr>
            <p:ph type="title"/>
          </p:nvPr>
        </p:nvSpPr>
        <p:spPr>
          <a:xfrm>
            <a:off x="755576" y="1052736"/>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PRIMEROS AUXILIOS FRENTE A LOS EFECTOS NOCIVOS PARA LA SALUD..</a:t>
            </a:r>
            <a:endParaRPr sz="4800"/>
          </a:p>
        </p:txBody>
      </p:sp>
      <p:sp>
        <p:nvSpPr>
          <p:cNvPr id="369" name="Google Shape;369;p33"/>
          <p:cNvSpPr txBox="1"/>
          <p:nvPr>
            <p:ph idx="1" type="body"/>
          </p:nvPr>
        </p:nvSpPr>
        <p:spPr>
          <a:xfrm>
            <a:off x="683568" y="2636912"/>
            <a:ext cx="3240360" cy="2028185"/>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Font typeface="Arial"/>
              <a:buChar char="•"/>
            </a:pPr>
            <a:r>
              <a:rPr b="0" lang="es-AR" sz="2400"/>
              <a:t>Contacto con la Piel</a:t>
            </a:r>
            <a:endParaRPr/>
          </a:p>
          <a:p>
            <a:pPr indent="-342900" lvl="0" marL="342900" rtl="0" algn="l">
              <a:spcBef>
                <a:spcPts val="800"/>
              </a:spcBef>
              <a:spcAft>
                <a:spcPts val="0"/>
              </a:spcAft>
              <a:buClr>
                <a:schemeClr val="dk1"/>
              </a:buClr>
              <a:buSzPts val="2400"/>
              <a:buFont typeface="Arial"/>
              <a:buChar char="•"/>
            </a:pPr>
            <a:r>
              <a:rPr b="0" lang="es-AR" sz="2400"/>
              <a:t>Contacto con los ojos</a:t>
            </a:r>
            <a:endParaRPr/>
          </a:p>
          <a:p>
            <a:pPr indent="-342900" lvl="0" marL="342900" rtl="0" algn="l">
              <a:spcBef>
                <a:spcPts val="800"/>
              </a:spcBef>
              <a:spcAft>
                <a:spcPts val="0"/>
              </a:spcAft>
              <a:buClr>
                <a:schemeClr val="dk1"/>
              </a:buClr>
              <a:buSzPts val="2400"/>
              <a:buFont typeface="Arial"/>
              <a:buChar char="•"/>
            </a:pPr>
            <a:r>
              <a:rPr b="0" lang="es-AR" sz="2400"/>
              <a:t> Inhalación</a:t>
            </a:r>
            <a:endParaRPr b="0" sz="2400"/>
          </a:p>
          <a:p>
            <a:pPr indent="-342900" lvl="0" marL="342900" rtl="0" algn="l">
              <a:spcBef>
                <a:spcPts val="800"/>
              </a:spcBef>
              <a:spcAft>
                <a:spcPts val="0"/>
              </a:spcAft>
              <a:buClr>
                <a:schemeClr val="dk1"/>
              </a:buClr>
              <a:buSzPts val="2400"/>
              <a:buFont typeface="Arial"/>
              <a:buChar char="•"/>
            </a:pPr>
            <a:r>
              <a:rPr b="0" lang="es-AR" sz="2400"/>
              <a:t>Ingestión</a:t>
            </a:r>
            <a:endParaRPr sz="2400"/>
          </a:p>
        </p:txBody>
      </p:sp>
      <p:pic>
        <p:nvPicPr>
          <p:cNvPr id="370" name="Google Shape;370;p33"/>
          <p:cNvPicPr preferRelativeResize="0"/>
          <p:nvPr/>
        </p:nvPicPr>
        <p:blipFill rotWithShape="1">
          <a:blip r:embed="rId3">
            <a:alphaModFix/>
          </a:blip>
          <a:srcRect b="1" l="14209" r="24767" t="1808"/>
          <a:stretch/>
        </p:blipFill>
        <p:spPr>
          <a:xfrm>
            <a:off x="6429641" y="1870364"/>
            <a:ext cx="2287666" cy="2794733"/>
          </a:xfrm>
          <a:prstGeom prst="rect">
            <a:avLst/>
          </a:prstGeom>
          <a:noFill/>
          <a:ln cap="flat" cmpd="sng" w="9525">
            <a:solidFill>
              <a:schemeClr val="dk1"/>
            </a:solidFill>
            <a:prstDash val="solid"/>
            <a:miter lim="800000"/>
            <a:headEnd len="sm" w="sm" type="none"/>
            <a:tailEnd len="sm" w="sm" type="none"/>
          </a:ln>
        </p:spPr>
      </p:pic>
      <p:pic>
        <p:nvPicPr>
          <p:cNvPr id="371" name="Google Shape;371;p33"/>
          <p:cNvPicPr preferRelativeResize="0"/>
          <p:nvPr/>
        </p:nvPicPr>
        <p:blipFill rotWithShape="1">
          <a:blip r:embed="rId4">
            <a:alphaModFix/>
          </a:blip>
          <a:srcRect b="0" l="0" r="0" t="0"/>
          <a:stretch/>
        </p:blipFill>
        <p:spPr>
          <a:xfrm>
            <a:off x="539552" y="4509120"/>
            <a:ext cx="3760714" cy="2215505"/>
          </a:xfrm>
          <a:prstGeom prst="rect">
            <a:avLst/>
          </a:prstGeom>
          <a:noFill/>
          <a:ln cap="flat" cmpd="sng" w="9525">
            <a:solidFill>
              <a:schemeClr val="dk1"/>
            </a:solidFill>
            <a:prstDash val="solid"/>
            <a:miter lim="800000"/>
            <a:headEnd len="sm" w="sm" type="none"/>
            <a:tailEnd len="sm" w="sm" type="none"/>
          </a:ln>
        </p:spPr>
      </p:pic>
      <p:pic>
        <p:nvPicPr>
          <p:cNvPr id="372" name="Google Shape;372;p33"/>
          <p:cNvPicPr preferRelativeResize="0"/>
          <p:nvPr/>
        </p:nvPicPr>
        <p:blipFill rotWithShape="1">
          <a:blip r:embed="rId5">
            <a:alphaModFix/>
          </a:blip>
          <a:srcRect b="0" l="0" r="0" t="0"/>
          <a:stretch/>
        </p:blipFill>
        <p:spPr>
          <a:xfrm>
            <a:off x="4788024" y="4859235"/>
            <a:ext cx="4088158" cy="1788044"/>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5"/>
          <p:cNvSpPr txBox="1"/>
          <p:nvPr>
            <p:ph type="title"/>
          </p:nvPr>
        </p:nvSpPr>
        <p:spPr>
          <a:xfrm>
            <a:off x="827584" y="54868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¿QUÉ RIESGOS DEBE PREVENIR UN PINTOR?</a:t>
            </a:r>
            <a:endParaRPr sz="4800"/>
          </a:p>
        </p:txBody>
      </p:sp>
      <p:sp>
        <p:nvSpPr>
          <p:cNvPr id="378" name="Google Shape;378;p35"/>
          <p:cNvSpPr txBox="1"/>
          <p:nvPr>
            <p:ph idx="1" type="body"/>
          </p:nvPr>
        </p:nvSpPr>
        <p:spPr>
          <a:xfrm>
            <a:off x="467544" y="1592796"/>
            <a:ext cx="7520940" cy="936104"/>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	Se debe prevenir la proyección de partículas, en la preparación de la pintura.</a:t>
            </a:r>
            <a:endParaRPr b="0" sz="2400"/>
          </a:p>
          <a:p>
            <a:pPr indent="-342900" lvl="0" marL="342900" rtl="0" algn="l">
              <a:spcBef>
                <a:spcPts val="800"/>
              </a:spcBef>
              <a:spcAft>
                <a:spcPts val="0"/>
              </a:spcAft>
              <a:buClr>
                <a:schemeClr val="dk1"/>
              </a:buClr>
              <a:buSzPts val="2400"/>
              <a:buNone/>
            </a:pPr>
            <a:r>
              <a:t/>
            </a:r>
            <a:endParaRPr b="0" sz="2400"/>
          </a:p>
          <a:p>
            <a:pPr indent="0" lvl="0" marL="0" rtl="0" algn="l">
              <a:spcBef>
                <a:spcPts val="800"/>
              </a:spcBef>
              <a:spcAft>
                <a:spcPts val="0"/>
              </a:spcAft>
              <a:buClr>
                <a:schemeClr val="dk1"/>
              </a:buClr>
              <a:buSzPts val="1600"/>
              <a:buNone/>
            </a:pPr>
            <a:r>
              <a:t/>
            </a:r>
            <a:endParaRPr/>
          </a:p>
        </p:txBody>
      </p:sp>
      <p:pic>
        <p:nvPicPr>
          <p:cNvPr id="379" name="Google Shape;379;p35"/>
          <p:cNvPicPr preferRelativeResize="0"/>
          <p:nvPr/>
        </p:nvPicPr>
        <p:blipFill rotWithShape="1">
          <a:blip r:embed="rId3">
            <a:alphaModFix/>
          </a:blip>
          <a:srcRect b="0" l="0" r="0" t="0"/>
          <a:stretch/>
        </p:blipFill>
        <p:spPr>
          <a:xfrm>
            <a:off x="5364088" y="2060848"/>
            <a:ext cx="3336974" cy="2115464"/>
          </a:xfrm>
          <a:prstGeom prst="rect">
            <a:avLst/>
          </a:prstGeom>
          <a:noFill/>
          <a:ln cap="flat" cmpd="sng" w="9525">
            <a:solidFill>
              <a:schemeClr val="dk1"/>
            </a:solidFill>
            <a:prstDash val="solid"/>
            <a:miter lim="800000"/>
            <a:headEnd len="sm" w="sm" type="none"/>
            <a:tailEnd len="sm" w="sm" type="none"/>
          </a:ln>
        </p:spPr>
      </p:pic>
      <p:sp>
        <p:nvSpPr>
          <p:cNvPr id="380" name="Google Shape;380;p35"/>
          <p:cNvSpPr/>
          <p:nvPr/>
        </p:nvSpPr>
        <p:spPr>
          <a:xfrm>
            <a:off x="792088" y="2348880"/>
            <a:ext cx="4572000"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Materiales como latas de pinturas que tengan bordes cortantes o punzantes.</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s-AR" sz="2400">
                <a:solidFill>
                  <a:schemeClr val="dk1"/>
                </a:solidFill>
                <a:latin typeface="Calibri"/>
                <a:ea typeface="Calibri"/>
                <a:cs typeface="Calibri"/>
                <a:sym typeface="Calibri"/>
              </a:rPr>
              <a:t>Contacto con energía eléctrica en el uso de compresores o extensiones en malas condiciones.</a:t>
            </a:r>
            <a:endParaRPr/>
          </a:p>
        </p:txBody>
      </p:sp>
      <p:pic>
        <p:nvPicPr>
          <p:cNvPr id="381" name="Google Shape;381;p35"/>
          <p:cNvPicPr preferRelativeResize="0"/>
          <p:nvPr/>
        </p:nvPicPr>
        <p:blipFill rotWithShape="1">
          <a:blip r:embed="rId4">
            <a:alphaModFix/>
          </a:blip>
          <a:srcRect b="0" l="0" r="0" t="0"/>
          <a:stretch/>
        </p:blipFill>
        <p:spPr>
          <a:xfrm>
            <a:off x="6228184" y="4437112"/>
            <a:ext cx="1847850" cy="1647825"/>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6"/>
          <p:cNvSpPr txBox="1"/>
          <p:nvPr>
            <p:ph type="title"/>
          </p:nvPr>
        </p:nvSpPr>
        <p:spPr>
          <a:xfrm>
            <a:off x="827584" y="692696"/>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RIESGOS QUE SE DEBEN PREVENIR</a:t>
            </a:r>
            <a:endParaRPr sz="4800"/>
          </a:p>
        </p:txBody>
      </p:sp>
      <p:sp>
        <p:nvSpPr>
          <p:cNvPr id="387" name="Google Shape;387;p36"/>
          <p:cNvSpPr txBox="1"/>
          <p:nvPr>
            <p:ph idx="1" type="body"/>
          </p:nvPr>
        </p:nvSpPr>
        <p:spPr>
          <a:xfrm>
            <a:off x="755576" y="1988841"/>
            <a:ext cx="7488832" cy="1656184"/>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t/>
            </a:r>
            <a:endParaRPr b="0" sz="2400"/>
          </a:p>
          <a:p>
            <a:pPr indent="-342900" lvl="0" marL="342900" rtl="0" algn="l">
              <a:spcBef>
                <a:spcPts val="800"/>
              </a:spcBef>
              <a:spcAft>
                <a:spcPts val="0"/>
              </a:spcAft>
              <a:buClr>
                <a:schemeClr val="dk1"/>
              </a:buClr>
              <a:buSzPts val="2400"/>
              <a:buNone/>
            </a:pPr>
            <a:r>
              <a:rPr b="0" lang="es-AR" sz="2400"/>
              <a:t>Golpes en las manos o pies por diversos elementos que puedan existir en las superficies de trabajo o en la manipulación de materiales.</a:t>
            </a:r>
            <a:endParaRPr/>
          </a:p>
        </p:txBody>
      </p:sp>
      <p:pic>
        <p:nvPicPr>
          <p:cNvPr id="388" name="Google Shape;388;p36"/>
          <p:cNvPicPr preferRelativeResize="0"/>
          <p:nvPr/>
        </p:nvPicPr>
        <p:blipFill rotWithShape="1">
          <a:blip r:embed="rId3">
            <a:alphaModFix/>
          </a:blip>
          <a:srcRect b="0" l="0" r="0" t="0"/>
          <a:stretch/>
        </p:blipFill>
        <p:spPr>
          <a:xfrm>
            <a:off x="6660232" y="3230921"/>
            <a:ext cx="1784226" cy="1695015"/>
          </a:xfrm>
          <a:prstGeom prst="rect">
            <a:avLst/>
          </a:prstGeom>
          <a:noFill/>
          <a:ln>
            <a:noFill/>
          </a:ln>
        </p:spPr>
      </p:pic>
      <p:pic>
        <p:nvPicPr>
          <p:cNvPr id="389" name="Google Shape;389;p36"/>
          <p:cNvPicPr preferRelativeResize="0"/>
          <p:nvPr/>
        </p:nvPicPr>
        <p:blipFill rotWithShape="1">
          <a:blip r:embed="rId4">
            <a:alphaModFix/>
          </a:blip>
          <a:srcRect b="0" l="0" r="0" t="0"/>
          <a:stretch/>
        </p:blipFill>
        <p:spPr>
          <a:xfrm>
            <a:off x="971600" y="3861048"/>
            <a:ext cx="3720480" cy="2465556"/>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37"/>
          <p:cNvSpPr txBox="1"/>
          <p:nvPr>
            <p:ph type="title"/>
          </p:nvPr>
        </p:nvSpPr>
        <p:spPr>
          <a:xfrm>
            <a:off x="827584" y="692696"/>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RIESGOS QUE SE DEBEN PREVENIR</a:t>
            </a:r>
            <a:endParaRPr sz="4800"/>
          </a:p>
        </p:txBody>
      </p:sp>
      <p:sp>
        <p:nvSpPr>
          <p:cNvPr id="395" name="Google Shape;395;p37"/>
          <p:cNvSpPr txBox="1"/>
          <p:nvPr>
            <p:ph idx="1" type="body"/>
          </p:nvPr>
        </p:nvSpPr>
        <p:spPr>
          <a:xfrm>
            <a:off x="1041903" y="1844824"/>
            <a:ext cx="4738993" cy="116506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400"/>
              <a:buNone/>
            </a:pPr>
            <a:r>
              <a:rPr b="0" lang="es-AR" sz="2400"/>
              <a:t>Exposición al polvo derivado de los trabajos de lijado y preparación de la superficie a pintar.</a:t>
            </a:r>
            <a:endParaRPr/>
          </a:p>
          <a:p>
            <a:pPr indent="-342900" lvl="0" marL="342900" rtl="0" algn="l">
              <a:lnSpc>
                <a:spcPct val="90000"/>
              </a:lnSpc>
              <a:spcBef>
                <a:spcPts val="800"/>
              </a:spcBef>
              <a:spcAft>
                <a:spcPts val="0"/>
              </a:spcAft>
              <a:buClr>
                <a:schemeClr val="dk1"/>
              </a:buClr>
              <a:buSzPts val="2400"/>
              <a:buNone/>
            </a:pPr>
            <a:r>
              <a:t/>
            </a:r>
            <a:endParaRPr sz="2400"/>
          </a:p>
          <a:p>
            <a:pPr indent="-342900" lvl="0" marL="342900" rtl="0" algn="l">
              <a:lnSpc>
                <a:spcPct val="90000"/>
              </a:lnSpc>
              <a:spcBef>
                <a:spcPts val="800"/>
              </a:spcBef>
              <a:spcAft>
                <a:spcPts val="0"/>
              </a:spcAft>
              <a:buClr>
                <a:schemeClr val="dk1"/>
              </a:buClr>
              <a:buSzPts val="2400"/>
              <a:buNone/>
            </a:pPr>
            <a:r>
              <a:t/>
            </a:r>
            <a:endParaRPr sz="2400"/>
          </a:p>
          <a:p>
            <a:pPr indent="0" lvl="0" marL="0" rtl="0" algn="l">
              <a:lnSpc>
                <a:spcPct val="90000"/>
              </a:lnSpc>
              <a:spcBef>
                <a:spcPts val="800"/>
              </a:spcBef>
              <a:spcAft>
                <a:spcPts val="0"/>
              </a:spcAft>
              <a:buClr>
                <a:schemeClr val="dk1"/>
              </a:buClr>
              <a:buSzPts val="1600"/>
              <a:buNone/>
            </a:pPr>
            <a:r>
              <a:t/>
            </a:r>
            <a:endParaRPr/>
          </a:p>
        </p:txBody>
      </p:sp>
      <p:pic>
        <p:nvPicPr>
          <p:cNvPr id="396" name="Google Shape;396;p37"/>
          <p:cNvPicPr preferRelativeResize="0"/>
          <p:nvPr/>
        </p:nvPicPr>
        <p:blipFill rotWithShape="1">
          <a:blip r:embed="rId3">
            <a:alphaModFix/>
          </a:blip>
          <a:srcRect b="0" l="0" r="0" t="0"/>
          <a:stretch/>
        </p:blipFill>
        <p:spPr>
          <a:xfrm>
            <a:off x="323524" y="3284984"/>
            <a:ext cx="3615857" cy="1656184"/>
          </a:xfrm>
          <a:prstGeom prst="rect">
            <a:avLst/>
          </a:prstGeom>
          <a:noFill/>
          <a:ln cap="flat" cmpd="sng" w="9525">
            <a:solidFill>
              <a:schemeClr val="dk1"/>
            </a:solidFill>
            <a:prstDash val="solid"/>
            <a:miter lim="800000"/>
            <a:headEnd len="sm" w="sm" type="none"/>
            <a:tailEnd len="sm" w="sm" type="none"/>
          </a:ln>
        </p:spPr>
      </p:pic>
      <p:sp>
        <p:nvSpPr>
          <p:cNvPr id="397" name="Google Shape;397;p37"/>
          <p:cNvSpPr/>
          <p:nvPr/>
        </p:nvSpPr>
        <p:spPr>
          <a:xfrm>
            <a:off x="3939381" y="3328246"/>
            <a:ext cx="3254393"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Sobrecargas en la manipulación de materiales como canecas de pintura.</a:t>
            </a:r>
            <a:endParaRPr/>
          </a:p>
        </p:txBody>
      </p:sp>
      <p:pic>
        <p:nvPicPr>
          <p:cNvPr id="398" name="Google Shape;398;p37"/>
          <p:cNvPicPr preferRelativeResize="0"/>
          <p:nvPr/>
        </p:nvPicPr>
        <p:blipFill rotWithShape="1">
          <a:blip r:embed="rId4">
            <a:alphaModFix/>
          </a:blip>
          <a:srcRect b="0" l="0" r="0" t="0"/>
          <a:stretch/>
        </p:blipFill>
        <p:spPr>
          <a:xfrm>
            <a:off x="5780896" y="1209684"/>
            <a:ext cx="2825755" cy="1944216"/>
          </a:xfrm>
          <a:prstGeom prst="rect">
            <a:avLst/>
          </a:prstGeom>
          <a:noFill/>
          <a:ln cap="flat" cmpd="sng" w="19050">
            <a:solidFill>
              <a:schemeClr val="dk1"/>
            </a:solidFill>
            <a:prstDash val="solid"/>
            <a:miter lim="800000"/>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8"/>
          <p:cNvSpPr txBox="1"/>
          <p:nvPr>
            <p:ph type="title"/>
          </p:nvPr>
        </p:nvSpPr>
        <p:spPr>
          <a:xfrm>
            <a:off x="755576" y="620688"/>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RIESGOS QUE SE DEBEN PREVENIR</a:t>
            </a:r>
            <a:endParaRPr/>
          </a:p>
        </p:txBody>
      </p:sp>
      <p:sp>
        <p:nvSpPr>
          <p:cNvPr id="404" name="Google Shape;404;p38"/>
          <p:cNvSpPr txBox="1"/>
          <p:nvPr>
            <p:ph idx="1" type="body"/>
          </p:nvPr>
        </p:nvSpPr>
        <p:spPr>
          <a:xfrm>
            <a:off x="395536" y="1556792"/>
            <a:ext cx="7520940" cy="1296144"/>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	Si se trabaja en lugares cerrados se puede tener una exposición inadecuada a vapores tóxicos en la aplicación de barnices o pinturas.</a:t>
            </a:r>
            <a:endParaRPr b="0" sz="2400"/>
          </a:p>
          <a:p>
            <a:pPr indent="-342900" lvl="0" marL="342900" rtl="0" algn="l">
              <a:spcBef>
                <a:spcPts val="800"/>
              </a:spcBef>
              <a:spcAft>
                <a:spcPts val="0"/>
              </a:spcAft>
              <a:buClr>
                <a:schemeClr val="dk1"/>
              </a:buClr>
              <a:buSzPts val="1600"/>
              <a:buNone/>
            </a:pPr>
            <a:r>
              <a:t/>
            </a:r>
            <a:endParaRPr/>
          </a:p>
          <a:p>
            <a:pPr indent="-342900" lvl="0" marL="342900" rtl="0" algn="l">
              <a:spcBef>
                <a:spcPts val="800"/>
              </a:spcBef>
              <a:spcAft>
                <a:spcPts val="0"/>
              </a:spcAft>
              <a:buClr>
                <a:schemeClr val="dk1"/>
              </a:buClr>
              <a:buSzPts val="1600"/>
              <a:buNone/>
            </a:pPr>
            <a:r>
              <a:t/>
            </a:r>
            <a:endParaRPr/>
          </a:p>
        </p:txBody>
      </p:sp>
      <p:pic>
        <p:nvPicPr>
          <p:cNvPr id="405" name="Google Shape;405;p38"/>
          <p:cNvPicPr preferRelativeResize="0"/>
          <p:nvPr/>
        </p:nvPicPr>
        <p:blipFill rotWithShape="1">
          <a:blip r:embed="rId3">
            <a:alphaModFix/>
          </a:blip>
          <a:srcRect b="0" l="0" r="0" t="0"/>
          <a:stretch/>
        </p:blipFill>
        <p:spPr>
          <a:xfrm>
            <a:off x="4086200" y="2564904"/>
            <a:ext cx="4489024" cy="2008676"/>
          </a:xfrm>
          <a:prstGeom prst="rect">
            <a:avLst/>
          </a:prstGeom>
          <a:noFill/>
          <a:ln cap="flat" cmpd="sng" w="9525">
            <a:solidFill>
              <a:schemeClr val="dk1"/>
            </a:solidFill>
            <a:prstDash val="solid"/>
            <a:miter lim="800000"/>
            <a:headEnd len="sm" w="sm" type="none"/>
            <a:tailEnd len="sm" w="sm" type="none"/>
          </a:ln>
        </p:spPr>
      </p:pic>
      <p:sp>
        <p:nvSpPr>
          <p:cNvPr id="406" name="Google Shape;406;p38"/>
          <p:cNvSpPr/>
          <p:nvPr/>
        </p:nvSpPr>
        <p:spPr>
          <a:xfrm>
            <a:off x="755576" y="2729534"/>
            <a:ext cx="3531336"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Caídas al circular por la obra o en los andamios, por acumulación de diversos materiales que impidan una circulación expedita.</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39"/>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RIESGOS ERGONÓMICOS</a:t>
            </a:r>
            <a:endParaRPr/>
          </a:p>
        </p:txBody>
      </p:sp>
      <p:sp>
        <p:nvSpPr>
          <p:cNvPr id="412" name="Google Shape;412;p39"/>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u="sng"/>
              <a:t>Las lesiones más comunes y sus causas son:</a:t>
            </a:r>
            <a:endParaRPr b="0" sz="2400"/>
          </a:p>
          <a:p>
            <a:pPr indent="-342900" lvl="0" marL="342900" rtl="0" algn="l">
              <a:spcBef>
                <a:spcPts val="800"/>
              </a:spcBef>
              <a:spcAft>
                <a:spcPts val="0"/>
              </a:spcAft>
              <a:buClr>
                <a:schemeClr val="dk1"/>
              </a:buClr>
              <a:buSzPts val="2400"/>
              <a:buFont typeface="Arial"/>
              <a:buChar char="•"/>
            </a:pPr>
            <a:r>
              <a:rPr b="0" lang="es-AR" sz="2400"/>
              <a:t>Manguito de los rotadores</a:t>
            </a:r>
            <a:endParaRPr/>
          </a:p>
          <a:p>
            <a:pPr indent="-342900" lvl="0" marL="342900" rtl="0" algn="l">
              <a:spcBef>
                <a:spcPts val="800"/>
              </a:spcBef>
              <a:spcAft>
                <a:spcPts val="0"/>
              </a:spcAft>
              <a:buClr>
                <a:schemeClr val="dk1"/>
              </a:buClr>
              <a:buSzPts val="2400"/>
              <a:buFont typeface="Arial"/>
              <a:buChar char="•"/>
            </a:pPr>
            <a:r>
              <a:rPr b="0" lang="es-AR" sz="2400"/>
              <a:t>Dolores en tronco y cuello</a:t>
            </a:r>
            <a:endParaRPr/>
          </a:p>
          <a:p>
            <a:pPr indent="-342900" lvl="0" marL="342900" rtl="0" algn="l">
              <a:spcBef>
                <a:spcPts val="800"/>
              </a:spcBef>
              <a:spcAft>
                <a:spcPts val="0"/>
              </a:spcAft>
              <a:buClr>
                <a:schemeClr val="dk1"/>
              </a:buClr>
              <a:buSzPts val="2400"/>
              <a:buFont typeface="Arial"/>
              <a:buChar char="•"/>
            </a:pPr>
            <a:r>
              <a:rPr b="0" lang="es-AR" sz="2400"/>
              <a:t>Lumbalgia</a:t>
            </a:r>
            <a:endParaRPr/>
          </a:p>
          <a:p>
            <a:pPr indent="-342900" lvl="0" marL="342900" rtl="0" algn="l">
              <a:spcBef>
                <a:spcPts val="800"/>
              </a:spcBef>
              <a:spcAft>
                <a:spcPts val="0"/>
              </a:spcAft>
              <a:buClr>
                <a:schemeClr val="dk1"/>
              </a:buClr>
              <a:buSzPts val="2400"/>
              <a:buFont typeface="Arial"/>
              <a:buChar char="•"/>
            </a:pPr>
            <a:r>
              <a:rPr b="0" lang="es-AR" sz="2400"/>
              <a:t>Lesiones meniscales</a:t>
            </a:r>
            <a:endParaRPr b="0" sz="2400"/>
          </a:p>
          <a:p>
            <a:pPr indent="-342900" lvl="0" marL="342900" rtl="0" algn="l">
              <a:spcBef>
                <a:spcPts val="800"/>
              </a:spcBef>
              <a:spcAft>
                <a:spcPts val="0"/>
              </a:spcAft>
              <a:buClr>
                <a:schemeClr val="dk1"/>
              </a:buClr>
              <a:buSzPts val="2400"/>
              <a:buNone/>
            </a:pPr>
            <a:br>
              <a:rPr b="0" lang="es-AR" sz="2400"/>
            </a:br>
            <a:endParaRPr sz="2400"/>
          </a:p>
        </p:txBody>
      </p:sp>
      <p:pic>
        <p:nvPicPr>
          <p:cNvPr id="413" name="Google Shape;413;p39"/>
          <p:cNvPicPr preferRelativeResize="0"/>
          <p:nvPr/>
        </p:nvPicPr>
        <p:blipFill rotWithShape="1">
          <a:blip r:embed="rId3">
            <a:alphaModFix/>
          </a:blip>
          <a:srcRect b="0" l="0" r="0" t="0"/>
          <a:stretch/>
        </p:blipFill>
        <p:spPr>
          <a:xfrm>
            <a:off x="6372200" y="1700809"/>
            <a:ext cx="1872208" cy="3269272"/>
          </a:xfrm>
          <a:prstGeom prst="rect">
            <a:avLst/>
          </a:prstGeom>
          <a:noFill/>
          <a:ln cap="flat" cmpd="sng" w="9525">
            <a:solidFill>
              <a:schemeClr val="dk1"/>
            </a:solidFill>
            <a:prstDash val="solid"/>
            <a:miter lim="800000"/>
            <a:headEnd len="sm" w="sm" type="none"/>
            <a:tailEnd len="sm" w="sm" type="none"/>
          </a:ln>
        </p:spPr>
      </p:pic>
      <p:pic>
        <p:nvPicPr>
          <p:cNvPr id="414" name="Google Shape;414;p39"/>
          <p:cNvPicPr preferRelativeResize="0"/>
          <p:nvPr/>
        </p:nvPicPr>
        <p:blipFill rotWithShape="1">
          <a:blip r:embed="rId4">
            <a:alphaModFix/>
          </a:blip>
          <a:srcRect b="0" l="0" r="0" t="0"/>
          <a:stretch/>
        </p:blipFill>
        <p:spPr>
          <a:xfrm>
            <a:off x="3931243" y="2754291"/>
            <a:ext cx="2066925" cy="1733550"/>
          </a:xfrm>
          <a:prstGeom prst="rect">
            <a:avLst/>
          </a:prstGeom>
          <a:noFill/>
          <a:ln cap="flat" cmpd="sng" w="9525">
            <a:solidFill>
              <a:schemeClr val="dk1"/>
            </a:solidFill>
            <a:prstDash val="solid"/>
            <a:miter lim="800000"/>
            <a:headEnd len="sm" w="sm" type="none"/>
            <a:tailEnd len="sm" w="sm" type="none"/>
          </a:ln>
        </p:spPr>
      </p:pic>
      <p:pic>
        <p:nvPicPr>
          <p:cNvPr id="415" name="Google Shape;415;p39"/>
          <p:cNvPicPr preferRelativeResize="0"/>
          <p:nvPr/>
        </p:nvPicPr>
        <p:blipFill rotWithShape="1">
          <a:blip r:embed="rId5">
            <a:alphaModFix/>
          </a:blip>
          <a:srcRect b="0" l="0" r="0" t="0"/>
          <a:stretch/>
        </p:blipFill>
        <p:spPr>
          <a:xfrm>
            <a:off x="467544" y="4514272"/>
            <a:ext cx="2976939" cy="2016636"/>
          </a:xfrm>
          <a:prstGeom prst="rect">
            <a:avLst/>
          </a:prstGeom>
          <a:noFill/>
          <a:ln cap="flat" cmpd="sng" w="9525">
            <a:solidFill>
              <a:schemeClr val="dk1"/>
            </a:solidFill>
            <a:prstDash val="solid"/>
            <a:miter lim="800000"/>
            <a:headEnd len="sm" w="sm" type="none"/>
            <a:tailEnd len="sm" w="sm" type="none"/>
          </a:ln>
        </p:spPr>
      </p:pic>
      <p:pic>
        <p:nvPicPr>
          <p:cNvPr id="416" name="Google Shape;416;p39"/>
          <p:cNvPicPr preferRelativeResize="0"/>
          <p:nvPr/>
        </p:nvPicPr>
        <p:blipFill rotWithShape="1">
          <a:blip r:embed="rId6">
            <a:alphaModFix/>
          </a:blip>
          <a:srcRect b="0" l="0" r="0" t="0"/>
          <a:stretch/>
        </p:blipFill>
        <p:spPr>
          <a:xfrm>
            <a:off x="3840166" y="4733827"/>
            <a:ext cx="2135407" cy="182517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40"/>
          <p:cNvSpPr txBox="1"/>
          <p:nvPr>
            <p:ph type="title"/>
          </p:nvPr>
        </p:nvSpPr>
        <p:spPr>
          <a:xfrm>
            <a:off x="827584" y="90872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RECOMENDACIONES PARA REDUCIR LOS RIESGOS ERGONÓMICOS.</a:t>
            </a:r>
            <a:endParaRPr/>
          </a:p>
        </p:txBody>
      </p:sp>
      <p:sp>
        <p:nvSpPr>
          <p:cNvPr id="422" name="Google Shape;422;p40"/>
          <p:cNvSpPr txBox="1"/>
          <p:nvPr>
            <p:ph idx="1" type="body"/>
          </p:nvPr>
        </p:nvSpPr>
        <p:spPr>
          <a:xfrm>
            <a:off x="33892" y="2147633"/>
            <a:ext cx="5328592" cy="471036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Font typeface="Arial"/>
              <a:buChar char="•"/>
            </a:pPr>
            <a:r>
              <a:rPr b="0" lang="es-AR" sz="2400"/>
              <a:t>El uso de batidoras-mezcladoras de pintura eléctricas está totalmente estandarizado.</a:t>
            </a:r>
            <a:endParaRPr b="0" sz="2400"/>
          </a:p>
          <a:p>
            <a:pPr indent="-342900" lvl="0" marL="342900" rtl="0" algn="l">
              <a:spcBef>
                <a:spcPts val="800"/>
              </a:spcBef>
              <a:spcAft>
                <a:spcPts val="0"/>
              </a:spcAft>
              <a:buClr>
                <a:schemeClr val="dk1"/>
              </a:buClr>
              <a:buSzPts val="2400"/>
              <a:buFont typeface="Arial"/>
              <a:buChar char="•"/>
            </a:pPr>
            <a:r>
              <a:rPr b="0" lang="es-AR" sz="2400"/>
              <a:t>Emplear plataformas regulables en altura o escaleras.</a:t>
            </a:r>
            <a:endParaRPr b="0" sz="2400"/>
          </a:p>
          <a:p>
            <a:pPr indent="-342900" lvl="0" marL="342900" rtl="0" algn="l">
              <a:spcBef>
                <a:spcPts val="800"/>
              </a:spcBef>
              <a:spcAft>
                <a:spcPts val="0"/>
              </a:spcAft>
              <a:buClr>
                <a:schemeClr val="dk1"/>
              </a:buClr>
              <a:buSzPts val="2400"/>
              <a:buFont typeface="Arial"/>
              <a:buChar char="•"/>
            </a:pPr>
            <a:r>
              <a:rPr b="0" lang="es-AR" sz="2400"/>
              <a:t>Usar sistemas de mangos telescópicos para llegar a las zonas más elevadas </a:t>
            </a:r>
            <a:r>
              <a:rPr b="0" lang="es-AR" sz="2400">
                <a:solidFill>
                  <a:srgbClr val="EAEAEA"/>
                </a:solidFill>
              </a:rPr>
              <a:t>sin necesidad de subirse a plataformas o escaleras.</a:t>
            </a:r>
            <a:endParaRPr/>
          </a:p>
          <a:p>
            <a:pPr indent="-241300" lvl="0" marL="342900" rtl="0" algn="l">
              <a:spcBef>
                <a:spcPts val="800"/>
              </a:spcBef>
              <a:spcAft>
                <a:spcPts val="0"/>
              </a:spcAft>
              <a:buClr>
                <a:schemeClr val="dk1"/>
              </a:buClr>
              <a:buSzPts val="1600"/>
              <a:buFont typeface="Arial"/>
              <a:buNone/>
            </a:pPr>
            <a:r>
              <a:t/>
            </a:r>
            <a:endParaRPr/>
          </a:p>
        </p:txBody>
      </p:sp>
      <p:pic>
        <p:nvPicPr>
          <p:cNvPr id="423" name="Google Shape;423;p40"/>
          <p:cNvPicPr preferRelativeResize="0"/>
          <p:nvPr/>
        </p:nvPicPr>
        <p:blipFill rotWithShape="1">
          <a:blip r:embed="rId3">
            <a:alphaModFix/>
          </a:blip>
          <a:srcRect b="0" l="0" r="0" t="0"/>
          <a:stretch/>
        </p:blipFill>
        <p:spPr>
          <a:xfrm>
            <a:off x="5775098" y="4509120"/>
            <a:ext cx="2746673" cy="2180835"/>
          </a:xfrm>
          <a:prstGeom prst="rect">
            <a:avLst/>
          </a:prstGeom>
          <a:noFill/>
          <a:ln cap="flat" cmpd="sng" w="9525">
            <a:solidFill>
              <a:schemeClr val="dk1"/>
            </a:solidFill>
            <a:prstDash val="solid"/>
            <a:miter lim="800000"/>
            <a:headEnd len="sm" w="sm" type="none"/>
            <a:tailEnd len="sm" w="sm" type="none"/>
          </a:ln>
        </p:spPr>
      </p:pic>
      <p:pic>
        <p:nvPicPr>
          <p:cNvPr id="424" name="Google Shape;424;p40"/>
          <p:cNvPicPr preferRelativeResize="0"/>
          <p:nvPr/>
        </p:nvPicPr>
        <p:blipFill rotWithShape="1">
          <a:blip r:embed="rId4">
            <a:alphaModFix/>
          </a:blip>
          <a:srcRect b="0" l="0" r="0" t="0"/>
          <a:stretch/>
        </p:blipFill>
        <p:spPr>
          <a:xfrm>
            <a:off x="6732240" y="764704"/>
            <a:ext cx="2145664" cy="3527780"/>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4"/>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DEFINICIÓN</a:t>
            </a:r>
            <a:endParaRPr sz="4800"/>
          </a:p>
        </p:txBody>
      </p:sp>
      <p:sp>
        <p:nvSpPr>
          <p:cNvPr id="122" name="Google Shape;122;p4"/>
          <p:cNvSpPr txBox="1"/>
          <p:nvPr>
            <p:ph idx="1" type="body"/>
          </p:nvPr>
        </p:nvSpPr>
        <p:spPr>
          <a:xfrm>
            <a:off x="8881" y="1628800"/>
            <a:ext cx="4608512" cy="4344596"/>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	Como material, la pintura es un producto líquido o pastoso, obtenido de la mezcla de pigmentos con aglutinante. </a:t>
            </a:r>
            <a:endParaRPr sz="2400"/>
          </a:p>
        </p:txBody>
      </p:sp>
      <p:pic>
        <p:nvPicPr>
          <p:cNvPr id="123" name="Google Shape;123;p4"/>
          <p:cNvPicPr preferRelativeResize="0"/>
          <p:nvPr/>
        </p:nvPicPr>
        <p:blipFill rotWithShape="1">
          <a:blip r:embed="rId3">
            <a:alphaModFix/>
          </a:blip>
          <a:srcRect b="0" l="0" r="0" t="0"/>
          <a:stretch/>
        </p:blipFill>
        <p:spPr>
          <a:xfrm>
            <a:off x="4608004" y="908720"/>
            <a:ext cx="3933825" cy="2543175"/>
          </a:xfrm>
          <a:prstGeom prst="rect">
            <a:avLst/>
          </a:prstGeom>
          <a:noFill/>
          <a:ln cap="flat" cmpd="sng" w="9525">
            <a:solidFill>
              <a:schemeClr val="dk1"/>
            </a:solidFill>
            <a:prstDash val="solid"/>
            <a:miter lim="800000"/>
            <a:headEnd len="sm" w="sm" type="none"/>
            <a:tailEnd len="sm" w="sm" type="none"/>
          </a:ln>
        </p:spPr>
      </p:pic>
      <p:sp>
        <p:nvSpPr>
          <p:cNvPr id="124" name="Google Shape;124;p4"/>
          <p:cNvSpPr/>
          <p:nvPr/>
        </p:nvSpPr>
        <p:spPr>
          <a:xfrm>
            <a:off x="320080" y="3451895"/>
            <a:ext cx="8568952"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s-AR" sz="2400">
                <a:solidFill>
                  <a:schemeClr val="dk1"/>
                </a:solidFill>
                <a:latin typeface="Calibri"/>
                <a:ea typeface="Calibri"/>
                <a:cs typeface="Calibri"/>
                <a:sym typeface="Calibri"/>
              </a:rPr>
              <a:t>Se aplica sobre una superficie en capas relativamente delgadas y al cabo de un tiempo se transforma en una capa sólida que se adhiere a dicha superficie, de tal forma que recubre, protege y decora el elemento sobre el que se ha aplicado.</a:t>
            </a:r>
            <a:endParaRPr sz="24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41"/>
          <p:cNvSpPr txBox="1"/>
          <p:nvPr>
            <p:ph type="title"/>
          </p:nvPr>
        </p:nvSpPr>
        <p:spPr>
          <a:xfrm>
            <a:off x="827584" y="90872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600"/>
              <a:buFont typeface="Calibri"/>
              <a:buNone/>
            </a:pPr>
            <a:r>
              <a:rPr lang="es-AR" sz="4600"/>
              <a:t>RECOMENDACIONES PARA REDUCIR LOS RIESGOS ERGONÓMICOS.</a:t>
            </a:r>
            <a:endParaRPr/>
          </a:p>
        </p:txBody>
      </p:sp>
      <p:sp>
        <p:nvSpPr>
          <p:cNvPr id="430" name="Google Shape;430;p41"/>
          <p:cNvSpPr txBox="1"/>
          <p:nvPr>
            <p:ph idx="1" type="body"/>
          </p:nvPr>
        </p:nvSpPr>
        <p:spPr>
          <a:xfrm>
            <a:off x="0" y="2348880"/>
            <a:ext cx="565212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Font typeface="Arial"/>
              <a:buChar char="•"/>
            </a:pPr>
            <a:r>
              <a:rPr b="0" lang="es-AR" sz="2400"/>
              <a:t>Se recomienda trabajar sentado sobre un taburete o, utilizar rodilleras en las tareas que se realicen a ras de suelo.</a:t>
            </a:r>
            <a:endParaRPr/>
          </a:p>
          <a:p>
            <a:pPr indent="-342900" lvl="0" marL="342900" rtl="0" algn="l">
              <a:spcBef>
                <a:spcPts val="800"/>
              </a:spcBef>
              <a:spcAft>
                <a:spcPts val="0"/>
              </a:spcAft>
              <a:buClr>
                <a:schemeClr val="dk1"/>
              </a:buClr>
              <a:buSzPts val="2400"/>
              <a:buFont typeface="Arial"/>
              <a:buChar char="•"/>
            </a:pPr>
            <a:r>
              <a:rPr b="0" lang="es-AR" sz="2400"/>
              <a:t>Ubicar las áreas de acopio de materiales tales como tarros de pintura, escaleras, bolsas de material, rodillos y brochas, etc. lo más cercanas a la zona de trabajo.</a:t>
            </a:r>
            <a:endParaRPr/>
          </a:p>
          <a:p>
            <a:pPr indent="-342900" lvl="0" marL="342900" rtl="0" algn="l">
              <a:spcBef>
                <a:spcPts val="800"/>
              </a:spcBef>
              <a:spcAft>
                <a:spcPts val="0"/>
              </a:spcAft>
              <a:buClr>
                <a:schemeClr val="dk1"/>
              </a:buClr>
              <a:buSzPts val="1600"/>
              <a:buNone/>
            </a:pPr>
            <a:r>
              <a:t/>
            </a:r>
            <a:endParaRPr/>
          </a:p>
        </p:txBody>
      </p:sp>
      <p:pic>
        <p:nvPicPr>
          <p:cNvPr id="431" name="Google Shape;431;p41"/>
          <p:cNvPicPr preferRelativeResize="0"/>
          <p:nvPr/>
        </p:nvPicPr>
        <p:blipFill rotWithShape="1">
          <a:blip r:embed="rId3">
            <a:alphaModFix/>
          </a:blip>
          <a:srcRect b="0" l="0" r="0" t="0"/>
          <a:stretch/>
        </p:blipFill>
        <p:spPr>
          <a:xfrm>
            <a:off x="6588224" y="1301196"/>
            <a:ext cx="2088232" cy="2175545"/>
          </a:xfrm>
          <a:prstGeom prst="rect">
            <a:avLst/>
          </a:prstGeom>
          <a:noFill/>
          <a:ln cap="flat" cmpd="sng" w="9525">
            <a:solidFill>
              <a:schemeClr val="dk1"/>
            </a:solidFill>
            <a:prstDash val="solid"/>
            <a:miter lim="800000"/>
            <a:headEnd len="sm" w="sm" type="none"/>
            <a:tailEnd len="sm" w="sm" type="none"/>
          </a:ln>
        </p:spPr>
      </p:pic>
      <p:pic>
        <p:nvPicPr>
          <p:cNvPr id="432" name="Google Shape;432;p41"/>
          <p:cNvPicPr preferRelativeResize="0"/>
          <p:nvPr/>
        </p:nvPicPr>
        <p:blipFill rotWithShape="1">
          <a:blip r:embed="rId4">
            <a:alphaModFix/>
          </a:blip>
          <a:srcRect b="0" l="0" r="0" t="0"/>
          <a:stretch/>
        </p:blipFill>
        <p:spPr>
          <a:xfrm>
            <a:off x="6012160" y="3645024"/>
            <a:ext cx="2299752" cy="3031091"/>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2"/>
          <p:cNvSpPr txBox="1"/>
          <p:nvPr>
            <p:ph type="title"/>
          </p:nvPr>
        </p:nvSpPr>
        <p:spPr>
          <a:xfrm>
            <a:off x="827584" y="90872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400"/>
              <a:buFont typeface="Calibri"/>
              <a:buNone/>
            </a:pPr>
            <a:r>
              <a:rPr lang="es-AR" sz="4400"/>
              <a:t>RECOMENDACIONES PARA REDUCIR LOS RIESGOS ERGONÓMICOS.</a:t>
            </a:r>
            <a:endParaRPr/>
          </a:p>
        </p:txBody>
      </p:sp>
      <p:sp>
        <p:nvSpPr>
          <p:cNvPr id="438" name="Google Shape;438;p42"/>
          <p:cNvSpPr txBox="1"/>
          <p:nvPr>
            <p:ph idx="1" type="body"/>
          </p:nvPr>
        </p:nvSpPr>
        <p:spPr>
          <a:xfrm>
            <a:off x="539552" y="2132856"/>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Font typeface="Arial"/>
              <a:buChar char="•"/>
            </a:pPr>
            <a:r>
              <a:rPr b="0" lang="es-AR" sz="2400"/>
              <a:t>Utilizar elementos que faciliten el transporte de los materiales de trabajo, como baldes de pintura.</a:t>
            </a:r>
            <a:endParaRPr/>
          </a:p>
          <a:p>
            <a:pPr indent="-342900" lvl="0" marL="342900" rtl="0" algn="l">
              <a:spcBef>
                <a:spcPts val="800"/>
              </a:spcBef>
              <a:spcAft>
                <a:spcPts val="0"/>
              </a:spcAft>
              <a:buClr>
                <a:schemeClr val="dk1"/>
              </a:buClr>
              <a:buSzPts val="2400"/>
              <a:buFont typeface="Arial"/>
              <a:buChar char="•"/>
            </a:pPr>
            <a:r>
              <a:rPr b="0" lang="es-AR" sz="2400"/>
              <a:t>Implementar la rotación de tareas.</a:t>
            </a:r>
            <a:endParaRPr/>
          </a:p>
          <a:p>
            <a:pPr indent="-342900" lvl="0" marL="342900" rtl="0" algn="l">
              <a:spcBef>
                <a:spcPts val="800"/>
              </a:spcBef>
              <a:spcAft>
                <a:spcPts val="0"/>
              </a:spcAft>
              <a:buClr>
                <a:schemeClr val="dk1"/>
              </a:buClr>
              <a:buSzPts val="2400"/>
              <a:buFont typeface="Arial"/>
              <a:buChar char="•"/>
            </a:pPr>
            <a:r>
              <a:rPr b="0" lang="es-AR" sz="2400"/>
              <a:t>El empleo de una técnica de levantamiento adecuada es muy útil.</a:t>
            </a:r>
            <a:endParaRPr/>
          </a:p>
          <a:p>
            <a:pPr indent="-342900" lvl="0" marL="342900" rtl="0" algn="l">
              <a:spcBef>
                <a:spcPts val="800"/>
              </a:spcBef>
              <a:spcAft>
                <a:spcPts val="0"/>
              </a:spcAft>
              <a:buClr>
                <a:schemeClr val="dk1"/>
              </a:buClr>
              <a:buSzPts val="1600"/>
              <a:buNone/>
            </a:pPr>
            <a:r>
              <a:t/>
            </a:r>
            <a:endParaRPr/>
          </a:p>
        </p:txBody>
      </p:sp>
      <p:pic>
        <p:nvPicPr>
          <p:cNvPr id="439" name="Google Shape;439;p42"/>
          <p:cNvPicPr preferRelativeResize="0"/>
          <p:nvPr/>
        </p:nvPicPr>
        <p:blipFill rotWithShape="1">
          <a:blip r:embed="rId3">
            <a:alphaModFix/>
          </a:blip>
          <a:srcRect b="0" l="0" r="0" t="0"/>
          <a:stretch/>
        </p:blipFill>
        <p:spPr>
          <a:xfrm>
            <a:off x="348371" y="4267353"/>
            <a:ext cx="4838700" cy="2238375"/>
          </a:xfrm>
          <a:prstGeom prst="rect">
            <a:avLst/>
          </a:prstGeom>
          <a:noFill/>
          <a:ln cap="flat" cmpd="sng" w="9525">
            <a:solidFill>
              <a:schemeClr val="dk1"/>
            </a:solidFill>
            <a:prstDash val="solid"/>
            <a:miter lim="800000"/>
            <a:headEnd len="sm" w="sm" type="none"/>
            <a:tailEnd len="sm" w="sm" type="none"/>
          </a:ln>
        </p:spPr>
      </p:pic>
      <p:pic>
        <p:nvPicPr>
          <p:cNvPr id="440" name="Google Shape;440;p42"/>
          <p:cNvPicPr preferRelativeResize="0"/>
          <p:nvPr/>
        </p:nvPicPr>
        <p:blipFill rotWithShape="1">
          <a:blip r:embed="rId4">
            <a:alphaModFix/>
          </a:blip>
          <a:srcRect b="0" l="0" r="0" t="0"/>
          <a:stretch/>
        </p:blipFill>
        <p:spPr>
          <a:xfrm>
            <a:off x="5220072" y="4005064"/>
            <a:ext cx="3714750" cy="2190750"/>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3"/>
          <p:cNvSpPr txBox="1"/>
          <p:nvPr>
            <p:ph type="title"/>
          </p:nvPr>
        </p:nvSpPr>
        <p:spPr>
          <a:xfrm>
            <a:off x="755576" y="620688"/>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ELEMENTOS DE PROTECCIÓN PERSONAL</a:t>
            </a:r>
            <a:endParaRPr/>
          </a:p>
        </p:txBody>
      </p:sp>
      <p:sp>
        <p:nvSpPr>
          <p:cNvPr id="446" name="Google Shape;446;p43"/>
          <p:cNvSpPr txBox="1"/>
          <p:nvPr>
            <p:ph idx="1" type="body"/>
          </p:nvPr>
        </p:nvSpPr>
        <p:spPr>
          <a:xfrm>
            <a:off x="467544" y="1775311"/>
            <a:ext cx="7520940" cy="5112568"/>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	El profesional dedicado a la pintura está expuesto a determinados riesgos. Por eso, es importante tomar las precauciones necesarias.</a:t>
            </a:r>
            <a:endParaRPr/>
          </a:p>
          <a:p>
            <a:pPr indent="-342900" lvl="0" marL="342900" rtl="0" algn="l">
              <a:spcBef>
                <a:spcPts val="800"/>
              </a:spcBef>
              <a:spcAft>
                <a:spcPts val="0"/>
              </a:spcAft>
              <a:buClr>
                <a:schemeClr val="dk1"/>
              </a:buClr>
              <a:buSzPts val="2400"/>
              <a:buNone/>
            </a:pPr>
            <a:r>
              <a:t/>
            </a:r>
            <a:endParaRPr sz="2400"/>
          </a:p>
          <a:p>
            <a:pPr indent="-342900" lvl="0" marL="342900" rtl="0" algn="l">
              <a:spcBef>
                <a:spcPts val="800"/>
              </a:spcBef>
              <a:spcAft>
                <a:spcPts val="0"/>
              </a:spcAft>
              <a:buClr>
                <a:schemeClr val="dk1"/>
              </a:buClr>
              <a:buSzPts val="2400"/>
              <a:buNone/>
            </a:pPr>
            <a:r>
              <a:rPr b="0" lang="es-AR" sz="2400"/>
              <a:t>	Es necesario que el pintor conozca los materiales con los que trabaja y sus especificaciones. </a:t>
            </a:r>
            <a:endParaRPr b="0" sz="2400"/>
          </a:p>
          <a:p>
            <a:pPr indent="-342900" lvl="0" marL="342900" rtl="0" algn="l">
              <a:spcBef>
                <a:spcPts val="800"/>
              </a:spcBef>
              <a:spcAft>
                <a:spcPts val="0"/>
              </a:spcAft>
              <a:buClr>
                <a:schemeClr val="dk1"/>
              </a:buClr>
              <a:buSzPts val="2400"/>
              <a:buNone/>
            </a:pPr>
            <a:r>
              <a:rPr b="0" lang="es-AR" sz="2400"/>
              <a:t>	Los equipos de protección individual son esenciales para prevenir posibles daños en la salud del profesional.</a:t>
            </a:r>
            <a:endParaRPr/>
          </a:p>
          <a:p>
            <a:pPr indent="-342900" lvl="0" marL="342900" rtl="0" algn="l">
              <a:spcBef>
                <a:spcPts val="800"/>
              </a:spcBef>
              <a:spcAft>
                <a:spcPts val="0"/>
              </a:spcAft>
              <a:buClr>
                <a:schemeClr val="dk1"/>
              </a:buClr>
              <a:buSzPts val="2400"/>
              <a:buNone/>
            </a:pPr>
            <a:r>
              <a:t/>
            </a:r>
            <a:endParaRPr sz="24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44"/>
          <p:cNvSpPr txBox="1"/>
          <p:nvPr>
            <p:ph type="title"/>
          </p:nvPr>
        </p:nvSpPr>
        <p:spPr>
          <a:xfrm>
            <a:off x="751854" y="641862"/>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ELEMENTOS DE PROTECCIÓN PERSONAL</a:t>
            </a:r>
            <a:endParaRPr/>
          </a:p>
        </p:txBody>
      </p:sp>
      <p:sp>
        <p:nvSpPr>
          <p:cNvPr id="452" name="Google Shape;452;p44"/>
          <p:cNvSpPr txBox="1"/>
          <p:nvPr>
            <p:ph idx="1" type="body"/>
          </p:nvPr>
        </p:nvSpPr>
        <p:spPr>
          <a:xfrm>
            <a:off x="411351" y="1988841"/>
            <a:ext cx="1152128" cy="432047"/>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400"/>
              <a:buNone/>
            </a:pPr>
            <a:r>
              <a:rPr b="0" lang="es-AR" sz="2400"/>
              <a:t>Traje</a:t>
            </a:r>
            <a:endParaRPr/>
          </a:p>
          <a:p>
            <a:pPr indent="-342900" lvl="0" marL="342900" rtl="0" algn="l">
              <a:lnSpc>
                <a:spcPct val="90000"/>
              </a:lnSpc>
              <a:spcBef>
                <a:spcPts val="800"/>
              </a:spcBef>
              <a:spcAft>
                <a:spcPts val="0"/>
              </a:spcAft>
              <a:buClr>
                <a:schemeClr val="dk1"/>
              </a:buClr>
              <a:buSzPts val="1600"/>
              <a:buNone/>
            </a:pPr>
            <a:r>
              <a:t/>
            </a:r>
            <a:endParaRPr/>
          </a:p>
        </p:txBody>
      </p:sp>
      <p:pic>
        <p:nvPicPr>
          <p:cNvPr id="453" name="Google Shape;453;p44"/>
          <p:cNvPicPr preferRelativeResize="0"/>
          <p:nvPr/>
        </p:nvPicPr>
        <p:blipFill rotWithShape="1">
          <a:blip r:embed="rId3">
            <a:alphaModFix/>
          </a:blip>
          <a:srcRect b="0" l="0" r="0" t="0"/>
          <a:stretch/>
        </p:blipFill>
        <p:spPr>
          <a:xfrm>
            <a:off x="5194742" y="916182"/>
            <a:ext cx="3077517" cy="1896248"/>
          </a:xfrm>
          <a:prstGeom prst="rect">
            <a:avLst/>
          </a:prstGeom>
          <a:noFill/>
          <a:ln>
            <a:noFill/>
          </a:ln>
        </p:spPr>
      </p:pic>
      <p:sp>
        <p:nvSpPr>
          <p:cNvPr id="454" name="Google Shape;454;p44"/>
          <p:cNvSpPr/>
          <p:nvPr/>
        </p:nvSpPr>
        <p:spPr>
          <a:xfrm>
            <a:off x="5652120" y="2875002"/>
            <a:ext cx="240456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Protección Ocular</a:t>
            </a:r>
            <a:endParaRPr/>
          </a:p>
        </p:txBody>
      </p:sp>
      <p:sp>
        <p:nvSpPr>
          <p:cNvPr id="455" name="Google Shape;455;p44"/>
          <p:cNvSpPr/>
          <p:nvPr/>
        </p:nvSpPr>
        <p:spPr>
          <a:xfrm>
            <a:off x="4427984" y="3411806"/>
            <a:ext cx="122039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Guantes</a:t>
            </a:r>
            <a:endParaRPr/>
          </a:p>
        </p:txBody>
      </p:sp>
      <p:pic>
        <p:nvPicPr>
          <p:cNvPr id="456" name="Google Shape;456;p44"/>
          <p:cNvPicPr preferRelativeResize="0"/>
          <p:nvPr/>
        </p:nvPicPr>
        <p:blipFill rotWithShape="1">
          <a:blip r:embed="rId4">
            <a:alphaModFix/>
          </a:blip>
          <a:srcRect b="0" l="0" r="0" t="0"/>
          <a:stretch/>
        </p:blipFill>
        <p:spPr>
          <a:xfrm>
            <a:off x="395536" y="2420888"/>
            <a:ext cx="2592288" cy="3870677"/>
          </a:xfrm>
          <a:prstGeom prst="rect">
            <a:avLst/>
          </a:prstGeom>
          <a:noFill/>
          <a:ln cap="flat" cmpd="sng" w="9525">
            <a:solidFill>
              <a:schemeClr val="dk1"/>
            </a:solidFill>
            <a:prstDash val="solid"/>
            <a:miter lim="800000"/>
            <a:headEnd len="sm" w="sm" type="none"/>
            <a:tailEnd len="sm" w="sm" type="none"/>
          </a:ln>
        </p:spPr>
      </p:pic>
      <p:pic>
        <p:nvPicPr>
          <p:cNvPr id="457" name="Google Shape;457;p44"/>
          <p:cNvPicPr preferRelativeResize="0"/>
          <p:nvPr/>
        </p:nvPicPr>
        <p:blipFill rotWithShape="1">
          <a:blip r:embed="rId5">
            <a:alphaModFix/>
          </a:blip>
          <a:srcRect b="0" l="0" r="0" t="0"/>
          <a:stretch/>
        </p:blipFill>
        <p:spPr>
          <a:xfrm>
            <a:off x="4427984" y="3861048"/>
            <a:ext cx="2965487" cy="278064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5"/>
          <p:cNvSpPr txBox="1"/>
          <p:nvPr>
            <p:ph type="title"/>
          </p:nvPr>
        </p:nvSpPr>
        <p:spPr>
          <a:xfrm>
            <a:off x="827584" y="620688"/>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ELEMENTOS DE PROTECCIÓN PERSONAL</a:t>
            </a:r>
            <a:endParaRPr/>
          </a:p>
        </p:txBody>
      </p:sp>
      <p:pic>
        <p:nvPicPr>
          <p:cNvPr id="463" name="Google Shape;463;p45"/>
          <p:cNvPicPr preferRelativeResize="0"/>
          <p:nvPr/>
        </p:nvPicPr>
        <p:blipFill rotWithShape="1">
          <a:blip r:embed="rId3">
            <a:alphaModFix/>
          </a:blip>
          <a:srcRect b="0" l="0" r="0" t="0"/>
          <a:stretch/>
        </p:blipFill>
        <p:spPr>
          <a:xfrm>
            <a:off x="539552" y="3284850"/>
            <a:ext cx="4536504" cy="3199549"/>
          </a:xfrm>
          <a:prstGeom prst="rect">
            <a:avLst/>
          </a:prstGeom>
          <a:noFill/>
          <a:ln cap="flat" cmpd="sng" w="9525">
            <a:solidFill>
              <a:schemeClr val="dk1"/>
            </a:solidFill>
            <a:prstDash val="solid"/>
            <a:miter lim="800000"/>
            <a:headEnd len="sm" w="sm" type="none"/>
            <a:tailEnd len="sm" w="sm" type="none"/>
          </a:ln>
        </p:spPr>
      </p:pic>
      <p:sp>
        <p:nvSpPr>
          <p:cNvPr id="464" name="Google Shape;464;p45"/>
          <p:cNvSpPr/>
          <p:nvPr/>
        </p:nvSpPr>
        <p:spPr>
          <a:xfrm>
            <a:off x="899592" y="2823185"/>
            <a:ext cx="308430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Protección Respiratoria</a:t>
            </a:r>
            <a:endParaRPr/>
          </a:p>
        </p:txBody>
      </p:sp>
      <p:pic>
        <p:nvPicPr>
          <p:cNvPr id="465" name="Google Shape;465;p45"/>
          <p:cNvPicPr preferRelativeResize="0"/>
          <p:nvPr/>
        </p:nvPicPr>
        <p:blipFill rotWithShape="1">
          <a:blip r:embed="rId4">
            <a:alphaModFix/>
          </a:blip>
          <a:srcRect b="0" l="0" r="0" t="0"/>
          <a:stretch/>
        </p:blipFill>
        <p:spPr>
          <a:xfrm>
            <a:off x="5292080" y="1990005"/>
            <a:ext cx="2459161" cy="2589690"/>
          </a:xfrm>
          <a:prstGeom prst="rect">
            <a:avLst/>
          </a:prstGeom>
          <a:noFill/>
          <a:ln cap="flat" cmpd="sng" w="9525">
            <a:solidFill>
              <a:schemeClr val="dk1"/>
            </a:solidFill>
            <a:prstDash val="solid"/>
            <a:miter lim="800000"/>
            <a:headEnd len="sm" w="sm" type="none"/>
            <a:tailEnd len="sm" w="sm" type="none"/>
          </a:ln>
        </p:spPr>
      </p:pic>
      <p:sp>
        <p:nvSpPr>
          <p:cNvPr id="466" name="Google Shape;466;p45"/>
          <p:cNvSpPr/>
          <p:nvPr/>
        </p:nvSpPr>
        <p:spPr>
          <a:xfrm>
            <a:off x="5624386" y="1528340"/>
            <a:ext cx="87979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Botas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46"/>
          <p:cNvSpPr txBox="1"/>
          <p:nvPr>
            <p:ph type="title"/>
          </p:nvPr>
        </p:nvSpPr>
        <p:spPr>
          <a:xfrm>
            <a:off x="827584" y="18864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MANIPULACIÓN</a:t>
            </a:r>
            <a:endParaRPr sz="4800"/>
          </a:p>
        </p:txBody>
      </p:sp>
      <p:sp>
        <p:nvSpPr>
          <p:cNvPr id="472" name="Google Shape;472;p46"/>
          <p:cNvSpPr txBox="1"/>
          <p:nvPr>
            <p:ph idx="1" type="body"/>
          </p:nvPr>
        </p:nvSpPr>
        <p:spPr>
          <a:xfrm>
            <a:off x="827584" y="908720"/>
            <a:ext cx="7520940" cy="5352708"/>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Para manipulación sin peligro se recomienda seguir las siguientes indicaciones según el tipo de pintura que se trate.</a:t>
            </a:r>
            <a:endParaRPr/>
          </a:p>
          <a:p>
            <a:pPr indent="-342900" lvl="0" marL="342900" rtl="0" algn="l">
              <a:spcBef>
                <a:spcPts val="800"/>
              </a:spcBef>
              <a:spcAft>
                <a:spcPts val="0"/>
              </a:spcAft>
              <a:buClr>
                <a:schemeClr val="dk1"/>
              </a:buClr>
              <a:buSzPts val="2400"/>
              <a:buFont typeface="Arial"/>
              <a:buChar char="•"/>
            </a:pPr>
            <a:r>
              <a:rPr b="0" lang="es-AR" sz="2400"/>
              <a:t>Pintura al Agua, Pintura al Caucho, Pintura Látex, y Pintura Antioxidante.</a:t>
            </a:r>
            <a:endParaRPr/>
          </a:p>
          <a:p>
            <a:pPr indent="-342900" lvl="0" marL="342900" rtl="0" algn="l">
              <a:spcBef>
                <a:spcPts val="800"/>
              </a:spcBef>
              <a:spcAft>
                <a:spcPts val="0"/>
              </a:spcAft>
              <a:buClr>
                <a:schemeClr val="dk1"/>
              </a:buClr>
              <a:buSzPts val="2400"/>
              <a:buFont typeface="Arial"/>
              <a:buChar char="•"/>
            </a:pPr>
            <a:r>
              <a:rPr b="0" lang="es-AR" sz="2400"/>
              <a:t>Barniz.</a:t>
            </a:r>
            <a:endParaRPr/>
          </a:p>
        </p:txBody>
      </p:sp>
      <p:pic>
        <p:nvPicPr>
          <p:cNvPr id="473" name="Google Shape;473;p46"/>
          <p:cNvPicPr preferRelativeResize="0"/>
          <p:nvPr/>
        </p:nvPicPr>
        <p:blipFill rotWithShape="1">
          <a:blip r:embed="rId3">
            <a:alphaModFix/>
          </a:blip>
          <a:srcRect b="0" l="0" r="0" t="0"/>
          <a:stretch/>
        </p:blipFill>
        <p:spPr>
          <a:xfrm>
            <a:off x="827584" y="3490633"/>
            <a:ext cx="3114675" cy="3105150"/>
          </a:xfrm>
          <a:prstGeom prst="rect">
            <a:avLst/>
          </a:prstGeom>
          <a:noFill/>
          <a:ln cap="flat" cmpd="sng" w="9525">
            <a:solidFill>
              <a:schemeClr val="dk1"/>
            </a:solidFill>
            <a:prstDash val="solid"/>
            <a:miter lim="800000"/>
            <a:headEnd len="sm" w="sm" type="none"/>
            <a:tailEnd len="sm" w="sm" type="none"/>
          </a:ln>
        </p:spPr>
      </p:pic>
      <p:pic>
        <p:nvPicPr>
          <p:cNvPr id="474" name="Google Shape;474;p46"/>
          <p:cNvPicPr preferRelativeResize="0"/>
          <p:nvPr/>
        </p:nvPicPr>
        <p:blipFill rotWithShape="1">
          <a:blip r:embed="rId4">
            <a:alphaModFix/>
          </a:blip>
          <a:srcRect b="0" l="0" r="0" t="0"/>
          <a:stretch/>
        </p:blipFill>
        <p:spPr>
          <a:xfrm>
            <a:off x="4572000" y="2996952"/>
            <a:ext cx="4076700" cy="2705100"/>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47"/>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MANIPULACIÓN</a:t>
            </a:r>
            <a:endParaRPr/>
          </a:p>
        </p:txBody>
      </p:sp>
      <p:sp>
        <p:nvSpPr>
          <p:cNvPr id="480" name="Google Shape;480;p47"/>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Font typeface="Arial"/>
              <a:buChar char="•"/>
            </a:pPr>
            <a:r>
              <a:rPr b="0" lang="es-AR" sz="2400"/>
              <a:t>Pintura Epoxi.</a:t>
            </a:r>
            <a:endParaRPr/>
          </a:p>
          <a:p>
            <a:pPr indent="-342900" lvl="0" marL="342900" rtl="0" algn="l">
              <a:spcBef>
                <a:spcPts val="800"/>
              </a:spcBef>
              <a:spcAft>
                <a:spcPts val="0"/>
              </a:spcAft>
              <a:buClr>
                <a:schemeClr val="dk1"/>
              </a:buClr>
              <a:buSzPts val="2400"/>
              <a:buFont typeface="Arial"/>
              <a:buChar char="•"/>
            </a:pPr>
            <a:r>
              <a:rPr b="0" lang="es-AR" sz="2400"/>
              <a:t>Esmalte Sintético.</a:t>
            </a:r>
            <a:endParaRPr/>
          </a:p>
          <a:p>
            <a:pPr indent="-342900" lvl="0" marL="342900" rtl="0" algn="l">
              <a:spcBef>
                <a:spcPts val="800"/>
              </a:spcBef>
              <a:spcAft>
                <a:spcPts val="0"/>
              </a:spcAft>
              <a:buClr>
                <a:schemeClr val="dk1"/>
              </a:buClr>
              <a:buSzPts val="2400"/>
              <a:buFont typeface="Arial"/>
              <a:buChar char="•"/>
            </a:pPr>
            <a:r>
              <a:rPr b="0" lang="es-AR" sz="2400"/>
              <a:t>Pintura al Aceite, Pintura de Imprimación y, Pintura Látex, y Pintura Hidrófuga.</a:t>
            </a:r>
            <a:endParaRPr/>
          </a:p>
          <a:p>
            <a:pPr indent="-342900" lvl="0" marL="342900" rtl="0" algn="l">
              <a:spcBef>
                <a:spcPts val="800"/>
              </a:spcBef>
              <a:spcAft>
                <a:spcPts val="0"/>
              </a:spcAft>
              <a:buClr>
                <a:schemeClr val="dk1"/>
              </a:buClr>
              <a:buSzPts val="1600"/>
              <a:buNone/>
            </a:pPr>
            <a:r>
              <a:t/>
            </a:r>
            <a:endParaRPr/>
          </a:p>
        </p:txBody>
      </p:sp>
      <p:pic>
        <p:nvPicPr>
          <p:cNvPr id="481" name="Google Shape;481;p47"/>
          <p:cNvPicPr preferRelativeResize="0"/>
          <p:nvPr/>
        </p:nvPicPr>
        <p:blipFill rotWithShape="1">
          <a:blip r:embed="rId3">
            <a:alphaModFix/>
          </a:blip>
          <a:srcRect b="0" l="0" r="0" t="0"/>
          <a:stretch/>
        </p:blipFill>
        <p:spPr>
          <a:xfrm>
            <a:off x="611560" y="2996952"/>
            <a:ext cx="3800475" cy="3448050"/>
          </a:xfrm>
          <a:prstGeom prst="rect">
            <a:avLst/>
          </a:prstGeom>
          <a:noFill/>
          <a:ln cap="flat" cmpd="sng" w="9525">
            <a:solidFill>
              <a:schemeClr val="dk1"/>
            </a:solidFill>
            <a:prstDash val="solid"/>
            <a:miter lim="800000"/>
            <a:headEnd len="sm" w="sm" type="none"/>
            <a:tailEnd len="sm" w="sm" type="none"/>
          </a:ln>
        </p:spPr>
      </p:pic>
      <p:pic>
        <p:nvPicPr>
          <p:cNvPr id="482" name="Google Shape;482;p47"/>
          <p:cNvPicPr preferRelativeResize="0"/>
          <p:nvPr/>
        </p:nvPicPr>
        <p:blipFill rotWithShape="1">
          <a:blip r:embed="rId4">
            <a:alphaModFix/>
          </a:blip>
          <a:srcRect b="0" l="0" r="0" t="0"/>
          <a:stretch/>
        </p:blipFill>
        <p:spPr>
          <a:xfrm>
            <a:off x="5148064" y="2780928"/>
            <a:ext cx="3676650" cy="3286125"/>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48"/>
          <p:cNvSpPr txBox="1"/>
          <p:nvPr>
            <p:ph type="title"/>
          </p:nvPr>
        </p:nvSpPr>
        <p:spPr>
          <a:xfrm>
            <a:off x="251520" y="1124744"/>
            <a:ext cx="360040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3500"/>
              <a:buFont typeface="Calibri"/>
              <a:buNone/>
            </a:pPr>
            <a:r>
              <a:rPr lang="es-AR" sz="3500"/>
              <a:t>CLASIFICACIÓN DE LOS MATERIALES PELIGROSOS SEGÚN NORMAS NFPA.</a:t>
            </a:r>
            <a:endParaRPr/>
          </a:p>
        </p:txBody>
      </p:sp>
      <p:sp>
        <p:nvSpPr>
          <p:cNvPr id="488" name="Google Shape;488;p48"/>
          <p:cNvSpPr txBox="1"/>
          <p:nvPr>
            <p:ph idx="1" type="body"/>
          </p:nvPr>
        </p:nvSpPr>
        <p:spPr>
          <a:xfrm>
            <a:off x="379482" y="2541114"/>
            <a:ext cx="7520940" cy="4316886"/>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200"/>
              <a:buNone/>
            </a:pPr>
            <a:r>
              <a:rPr b="0" lang="es-AR" sz="2200"/>
              <a:t>Pinturas al Aceite</a:t>
            </a:r>
            <a:endParaRPr/>
          </a:p>
          <a:p>
            <a:pPr indent="-342900" lvl="0" marL="342900" rtl="0" algn="l">
              <a:spcBef>
                <a:spcPts val="800"/>
              </a:spcBef>
              <a:spcAft>
                <a:spcPts val="0"/>
              </a:spcAft>
              <a:buClr>
                <a:schemeClr val="dk1"/>
              </a:buClr>
              <a:buSzPts val="2200"/>
              <a:buNone/>
            </a:pPr>
            <a:r>
              <a:rPr b="0" lang="es-AR" sz="2200"/>
              <a:t>Pinturas de Imprimación</a:t>
            </a:r>
            <a:endParaRPr/>
          </a:p>
          <a:p>
            <a:pPr indent="-342900" lvl="0" marL="342900" rtl="0" algn="l">
              <a:spcBef>
                <a:spcPts val="800"/>
              </a:spcBef>
              <a:spcAft>
                <a:spcPts val="0"/>
              </a:spcAft>
              <a:buClr>
                <a:schemeClr val="dk1"/>
              </a:buClr>
              <a:buSzPts val="2200"/>
              <a:buNone/>
            </a:pPr>
            <a:r>
              <a:rPr b="0" lang="es-AR" sz="2200"/>
              <a:t>Pinturas Hidrófugas</a:t>
            </a:r>
            <a:endParaRPr/>
          </a:p>
          <a:p>
            <a:pPr indent="-342900" lvl="0" marL="342900" rtl="0" algn="l">
              <a:spcBef>
                <a:spcPts val="800"/>
              </a:spcBef>
              <a:spcAft>
                <a:spcPts val="0"/>
              </a:spcAft>
              <a:buClr>
                <a:schemeClr val="dk1"/>
              </a:buClr>
              <a:buSzPts val="2200"/>
              <a:buNone/>
            </a:pPr>
            <a:r>
              <a:rPr b="0" lang="es-AR" sz="2200"/>
              <a:t>Barnices</a:t>
            </a:r>
            <a:endParaRPr/>
          </a:p>
          <a:p>
            <a:pPr indent="-342900" lvl="0" marL="342900" rtl="0" algn="l">
              <a:spcBef>
                <a:spcPts val="800"/>
              </a:spcBef>
              <a:spcAft>
                <a:spcPts val="0"/>
              </a:spcAft>
              <a:buClr>
                <a:schemeClr val="dk1"/>
              </a:buClr>
              <a:buSzPts val="2200"/>
              <a:buNone/>
            </a:pPr>
            <a:r>
              <a:rPr b="0" lang="es-AR" sz="2200"/>
              <a:t>Pinturas al Caucho</a:t>
            </a:r>
            <a:endParaRPr/>
          </a:p>
          <a:p>
            <a:pPr indent="-342900" lvl="0" marL="342900" rtl="0" algn="l">
              <a:spcBef>
                <a:spcPts val="800"/>
              </a:spcBef>
              <a:spcAft>
                <a:spcPts val="0"/>
              </a:spcAft>
              <a:buClr>
                <a:schemeClr val="dk1"/>
              </a:buClr>
              <a:buSzPts val="2200"/>
              <a:buNone/>
            </a:pPr>
            <a:r>
              <a:rPr b="0" lang="es-AR" sz="2200"/>
              <a:t>Pinturas Epoxi</a:t>
            </a:r>
            <a:endParaRPr/>
          </a:p>
          <a:p>
            <a:pPr indent="-342900" lvl="0" marL="342900" rtl="0" algn="l">
              <a:spcBef>
                <a:spcPts val="800"/>
              </a:spcBef>
              <a:spcAft>
                <a:spcPts val="0"/>
              </a:spcAft>
              <a:buClr>
                <a:schemeClr val="lt2"/>
              </a:buClr>
              <a:buSzPts val="2200"/>
              <a:buNone/>
            </a:pPr>
            <a:r>
              <a:rPr b="0" lang="es-AR" sz="2200">
                <a:solidFill>
                  <a:schemeClr val="lt2"/>
                </a:solidFill>
              </a:rPr>
              <a:t>Esmaltes Sintéticos</a:t>
            </a:r>
            <a:endParaRPr/>
          </a:p>
          <a:p>
            <a:pPr indent="-342900" lvl="0" marL="342900" rtl="0" algn="l">
              <a:spcBef>
                <a:spcPts val="800"/>
              </a:spcBef>
              <a:spcAft>
                <a:spcPts val="0"/>
              </a:spcAft>
              <a:buClr>
                <a:schemeClr val="lt2"/>
              </a:buClr>
              <a:buSzPts val="2200"/>
              <a:buNone/>
            </a:pPr>
            <a:r>
              <a:rPr b="0" lang="es-AR" sz="2200">
                <a:solidFill>
                  <a:schemeClr val="lt2"/>
                </a:solidFill>
              </a:rPr>
              <a:t>Pinturas al Látex</a:t>
            </a:r>
            <a:endParaRPr/>
          </a:p>
          <a:p>
            <a:pPr indent="-342900" lvl="0" marL="342900" rtl="0" algn="l">
              <a:spcBef>
                <a:spcPts val="800"/>
              </a:spcBef>
              <a:spcAft>
                <a:spcPts val="0"/>
              </a:spcAft>
              <a:buClr>
                <a:schemeClr val="lt2"/>
              </a:buClr>
              <a:buSzPts val="2200"/>
              <a:buNone/>
            </a:pPr>
            <a:r>
              <a:rPr b="0" lang="es-AR" sz="2200">
                <a:solidFill>
                  <a:schemeClr val="lt2"/>
                </a:solidFill>
              </a:rPr>
              <a:t>Pinturas Antioxidantes</a:t>
            </a:r>
            <a:endParaRPr/>
          </a:p>
        </p:txBody>
      </p:sp>
      <p:pic>
        <p:nvPicPr>
          <p:cNvPr descr="https://lh6.googleusercontent.com/07vxM8Qfpf7f4_-cRCbviHBbPzhZ-4TqzTH1WncYWYRufx53JGD7Y9OLLtytN5aVs8X64vpDxpawNWHjNVIGuV4zRZDYuoOAHZnEbm1njkvKUxNLBkJqiIUvFB-0P4MSkb7UAuM" id="489" name="Google Shape;489;p48"/>
          <p:cNvPicPr preferRelativeResize="0"/>
          <p:nvPr/>
        </p:nvPicPr>
        <p:blipFill rotWithShape="1">
          <a:blip r:embed="rId3">
            <a:alphaModFix/>
          </a:blip>
          <a:srcRect b="0" l="0" r="0" t="0"/>
          <a:stretch/>
        </p:blipFill>
        <p:spPr>
          <a:xfrm>
            <a:off x="4139952" y="116632"/>
            <a:ext cx="4788022" cy="654913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9c7ffebc33_0_0"/>
          <p:cNvSpPr txBox="1"/>
          <p:nvPr>
            <p:ph type="title"/>
          </p:nvPr>
        </p:nvSpPr>
        <p:spPr>
          <a:xfrm>
            <a:off x="822960" y="365760"/>
            <a:ext cx="7521000" cy="548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3500"/>
              <a:buFont typeface="Calibri"/>
              <a:buNone/>
            </a:pPr>
            <a:r>
              <a:rPr lang="es-AR" sz="3500"/>
              <a:t>CLASIFICACIÓN DE LOS MATERIALES PELIGROSOS SEGÚN NORMAS NFPA.</a:t>
            </a:r>
            <a:endParaRPr/>
          </a:p>
        </p:txBody>
      </p:sp>
      <p:sp>
        <p:nvSpPr>
          <p:cNvPr id="496" name="Google Shape;496;g9c7ffebc33_0_0"/>
          <p:cNvSpPr txBox="1"/>
          <p:nvPr>
            <p:ph idx="1" type="body"/>
          </p:nvPr>
        </p:nvSpPr>
        <p:spPr>
          <a:xfrm>
            <a:off x="822950" y="1100623"/>
            <a:ext cx="7521000" cy="5393700"/>
          </a:xfrm>
          <a:prstGeom prst="rect">
            <a:avLst/>
          </a:prstGeom>
        </p:spPr>
        <p:txBody>
          <a:bodyPr anchorCtr="0" anchor="t" bIns="45700" lIns="91425" spcFirstLastPara="1" rIns="91425" wrap="square" tIns="45700">
            <a:noAutofit/>
          </a:bodyPr>
          <a:lstStyle/>
          <a:p>
            <a:pPr indent="-228600" lvl="0" marL="4572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lang="es-AR" sz="1300">
                <a:latin typeface="Arial"/>
                <a:ea typeface="Arial"/>
                <a:cs typeface="Arial"/>
                <a:sym typeface="Arial"/>
              </a:rPr>
              <a:t>Pinturas al Aceite:</a:t>
            </a:r>
            <a:endParaRPr sz="13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b="0" i="1" lang="es-AR" sz="1300">
                <a:latin typeface="Arial"/>
                <a:ea typeface="Arial"/>
                <a:cs typeface="Arial"/>
                <a:sym typeface="Arial"/>
              </a:rPr>
              <a:t>Peligro a la Salud:</a:t>
            </a:r>
            <a:r>
              <a:rPr b="0" lang="es-AR" sz="1300">
                <a:latin typeface="Arial"/>
                <a:ea typeface="Arial"/>
                <a:cs typeface="Arial"/>
                <a:sym typeface="Arial"/>
              </a:rPr>
              <a:t> Peligroso.</a:t>
            </a:r>
            <a:endParaRPr b="0" sz="13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b="0" i="1" lang="es-AR" sz="1300">
                <a:latin typeface="Arial"/>
                <a:ea typeface="Arial"/>
                <a:cs typeface="Arial"/>
                <a:sym typeface="Arial"/>
              </a:rPr>
              <a:t>Peligro del Incendio</a:t>
            </a:r>
            <a:r>
              <a:rPr b="0" lang="es-AR" sz="1300">
                <a:latin typeface="Arial"/>
                <a:ea typeface="Arial"/>
                <a:cs typeface="Arial"/>
                <a:sym typeface="Arial"/>
              </a:rPr>
              <a:t>: Punto de ignición bajo, 93ºC.</a:t>
            </a:r>
            <a:endParaRPr b="0" sz="13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b="0" i="1" lang="es-AR" sz="1300">
                <a:latin typeface="Arial"/>
                <a:ea typeface="Arial"/>
                <a:cs typeface="Arial"/>
                <a:sym typeface="Arial"/>
              </a:rPr>
              <a:t>Reactividad</a:t>
            </a:r>
            <a:r>
              <a:rPr b="0" lang="es-AR" sz="1300">
                <a:latin typeface="Arial"/>
                <a:ea typeface="Arial"/>
                <a:cs typeface="Arial"/>
                <a:sym typeface="Arial"/>
              </a:rPr>
              <a:t>: Estable</a:t>
            </a:r>
            <a:endParaRPr b="0" sz="13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b="0" i="1" lang="es-AR" sz="1300">
                <a:latin typeface="Arial"/>
                <a:ea typeface="Arial"/>
                <a:cs typeface="Arial"/>
                <a:sym typeface="Arial"/>
              </a:rPr>
              <a:t>Peligros Específicos:</a:t>
            </a:r>
            <a:r>
              <a:rPr b="0" lang="es-AR" sz="1300">
                <a:latin typeface="Arial"/>
                <a:ea typeface="Arial"/>
                <a:cs typeface="Arial"/>
                <a:sym typeface="Arial"/>
              </a:rPr>
              <a:t> Sin peligros.</a:t>
            </a:r>
            <a:endParaRPr b="0" sz="1300">
              <a:latin typeface="Arial"/>
              <a:ea typeface="Arial"/>
              <a:cs typeface="Arial"/>
              <a:sym typeface="Arial"/>
            </a:endParaRPr>
          </a:p>
          <a:p>
            <a:pPr indent="-228600" lvl="0" marL="4572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lang="es-AR" sz="1300">
                <a:latin typeface="Arial"/>
                <a:ea typeface="Arial"/>
                <a:cs typeface="Arial"/>
                <a:sym typeface="Arial"/>
              </a:rPr>
              <a:t>Pinturas de Imprimación:</a:t>
            </a:r>
            <a:endParaRPr sz="13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b="0" i="1" lang="es-AR" sz="1300">
                <a:latin typeface="Arial"/>
                <a:ea typeface="Arial"/>
                <a:cs typeface="Arial"/>
                <a:sym typeface="Arial"/>
              </a:rPr>
              <a:t>Peligro a la Salud:</a:t>
            </a:r>
            <a:r>
              <a:rPr b="0" lang="es-AR" sz="1300">
                <a:latin typeface="Arial"/>
                <a:ea typeface="Arial"/>
                <a:cs typeface="Arial"/>
                <a:sym typeface="Arial"/>
              </a:rPr>
              <a:t> Ligeramente peligroso.</a:t>
            </a:r>
            <a:endParaRPr b="0" sz="13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b="0" i="1" lang="es-AR" sz="1300">
                <a:latin typeface="Arial"/>
                <a:ea typeface="Arial"/>
                <a:cs typeface="Arial"/>
                <a:sym typeface="Arial"/>
              </a:rPr>
              <a:t>Peligro del Incendio</a:t>
            </a:r>
            <a:r>
              <a:rPr b="0" lang="es-AR" sz="1300">
                <a:latin typeface="Arial"/>
                <a:ea typeface="Arial"/>
                <a:cs typeface="Arial"/>
                <a:sym typeface="Arial"/>
              </a:rPr>
              <a:t>: Punto de ignición bajo, 38ºC.</a:t>
            </a:r>
            <a:endParaRPr b="0" sz="13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b="0" i="1" lang="es-AR" sz="1300">
                <a:latin typeface="Arial"/>
                <a:ea typeface="Arial"/>
                <a:cs typeface="Arial"/>
                <a:sym typeface="Arial"/>
              </a:rPr>
              <a:t>Reactividad: </a:t>
            </a:r>
            <a:r>
              <a:rPr b="0" lang="es-AR" sz="1300">
                <a:latin typeface="Arial"/>
                <a:ea typeface="Arial"/>
                <a:cs typeface="Arial"/>
                <a:sym typeface="Arial"/>
              </a:rPr>
              <a:t>Inestable al calor.</a:t>
            </a:r>
            <a:endParaRPr b="0" sz="13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b="0" i="1" lang="es-AR" sz="1300">
                <a:latin typeface="Arial"/>
                <a:ea typeface="Arial"/>
                <a:cs typeface="Arial"/>
                <a:sym typeface="Arial"/>
              </a:rPr>
              <a:t>Peligros Específicos</a:t>
            </a:r>
            <a:r>
              <a:rPr b="0" lang="es-AR" sz="1300">
                <a:latin typeface="Arial"/>
                <a:ea typeface="Arial"/>
                <a:cs typeface="Arial"/>
                <a:sym typeface="Arial"/>
              </a:rPr>
              <a:t>: Sin peligro.</a:t>
            </a:r>
            <a:endParaRPr b="0" sz="1300">
              <a:latin typeface="Arial"/>
              <a:ea typeface="Arial"/>
              <a:cs typeface="Arial"/>
              <a:sym typeface="Arial"/>
            </a:endParaRPr>
          </a:p>
          <a:p>
            <a:pPr indent="-228600" lvl="0" marL="457200" rtl="0" algn="l">
              <a:lnSpc>
                <a:spcPct val="115000"/>
              </a:lnSpc>
              <a:spcBef>
                <a:spcPts val="1200"/>
              </a:spcBef>
              <a:spcAft>
                <a:spcPts val="0"/>
              </a:spcAft>
              <a:buClr>
                <a:schemeClr val="dk1"/>
              </a:buClr>
              <a:buSzPts val="1100"/>
              <a:buFont typeface="Arial"/>
              <a:buNone/>
            </a:pPr>
            <a:r>
              <a:rPr b="0" lang="es-AR" sz="1200">
                <a:solidFill>
                  <a:srgbClr val="F3F3F3"/>
                </a:solidFill>
                <a:latin typeface="Noto Sans Symbols"/>
                <a:ea typeface="Noto Sans Symbols"/>
                <a:cs typeface="Noto Sans Symbols"/>
                <a:sym typeface="Noto Sans Symbols"/>
              </a:rPr>
              <a:t>●</a:t>
            </a:r>
            <a:r>
              <a:rPr b="0" lang="es-AR" sz="900">
                <a:solidFill>
                  <a:srgbClr val="F3F3F3"/>
                </a:solidFill>
                <a:latin typeface="Times New Roman"/>
                <a:ea typeface="Times New Roman"/>
                <a:cs typeface="Times New Roman"/>
                <a:sym typeface="Times New Roman"/>
              </a:rPr>
              <a:t>        </a:t>
            </a:r>
            <a:r>
              <a:rPr lang="es-AR" sz="1300">
                <a:solidFill>
                  <a:srgbClr val="F3F3F3"/>
                </a:solidFill>
                <a:latin typeface="Arial"/>
                <a:ea typeface="Arial"/>
                <a:cs typeface="Arial"/>
                <a:sym typeface="Arial"/>
              </a:rPr>
              <a:t>Pinturas Hidrófugas:</a:t>
            </a:r>
            <a:endParaRPr sz="1300">
              <a:solidFill>
                <a:srgbClr val="F3F3F3"/>
              </a:solidFill>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solidFill>
                  <a:srgbClr val="EFEFEF"/>
                </a:solidFill>
                <a:latin typeface="Noto Sans Symbols"/>
                <a:ea typeface="Noto Sans Symbols"/>
                <a:cs typeface="Noto Sans Symbols"/>
                <a:sym typeface="Noto Sans Symbols"/>
              </a:rPr>
              <a:t>❖</a:t>
            </a:r>
            <a:r>
              <a:rPr b="0" lang="es-AR" sz="900">
                <a:solidFill>
                  <a:srgbClr val="EFEFEF"/>
                </a:solidFill>
                <a:latin typeface="Times New Roman"/>
                <a:ea typeface="Times New Roman"/>
                <a:cs typeface="Times New Roman"/>
                <a:sym typeface="Times New Roman"/>
              </a:rPr>
              <a:t>       </a:t>
            </a:r>
            <a:r>
              <a:rPr b="0" i="1" lang="es-AR" sz="1300">
                <a:solidFill>
                  <a:srgbClr val="EFEFEF"/>
                </a:solidFill>
                <a:latin typeface="Arial"/>
                <a:ea typeface="Arial"/>
                <a:cs typeface="Arial"/>
                <a:sym typeface="Arial"/>
              </a:rPr>
              <a:t>Peligro a la Salud:</a:t>
            </a:r>
            <a:r>
              <a:rPr b="0" lang="es-AR" sz="1300">
                <a:solidFill>
                  <a:srgbClr val="EFEFEF"/>
                </a:solidFill>
                <a:latin typeface="Arial"/>
                <a:ea typeface="Arial"/>
                <a:cs typeface="Arial"/>
                <a:sym typeface="Arial"/>
              </a:rPr>
              <a:t> Ligeramente peligroso.</a:t>
            </a:r>
            <a:endParaRPr b="0" sz="1300">
              <a:solidFill>
                <a:srgbClr val="EFEFEF"/>
              </a:solidFill>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solidFill>
                  <a:srgbClr val="EFEFEF"/>
                </a:solidFill>
                <a:latin typeface="Noto Sans Symbols"/>
                <a:ea typeface="Noto Sans Symbols"/>
                <a:cs typeface="Noto Sans Symbols"/>
                <a:sym typeface="Noto Sans Symbols"/>
              </a:rPr>
              <a:t>❖</a:t>
            </a:r>
            <a:r>
              <a:rPr b="0" lang="es-AR" sz="900">
                <a:solidFill>
                  <a:srgbClr val="EFEFEF"/>
                </a:solidFill>
                <a:latin typeface="Times New Roman"/>
                <a:ea typeface="Times New Roman"/>
                <a:cs typeface="Times New Roman"/>
                <a:sym typeface="Times New Roman"/>
              </a:rPr>
              <a:t>       </a:t>
            </a:r>
            <a:r>
              <a:rPr b="0" i="1" lang="es-AR" sz="1300">
                <a:solidFill>
                  <a:srgbClr val="EFEFEF"/>
                </a:solidFill>
                <a:latin typeface="Arial"/>
                <a:ea typeface="Arial"/>
                <a:cs typeface="Arial"/>
                <a:sym typeface="Arial"/>
              </a:rPr>
              <a:t>Peligro del Incendio</a:t>
            </a:r>
            <a:r>
              <a:rPr b="0" lang="es-AR" sz="1300">
                <a:solidFill>
                  <a:srgbClr val="EFEFEF"/>
                </a:solidFill>
                <a:latin typeface="Arial"/>
                <a:ea typeface="Arial"/>
                <a:cs typeface="Arial"/>
                <a:sym typeface="Arial"/>
              </a:rPr>
              <a:t>: Punto de ignición bajo, 38ºC.</a:t>
            </a:r>
            <a:endParaRPr b="0" sz="1300">
              <a:solidFill>
                <a:srgbClr val="EFEFEF"/>
              </a:solidFill>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solidFill>
                  <a:srgbClr val="EFEFEF"/>
                </a:solidFill>
                <a:latin typeface="Noto Sans Symbols"/>
                <a:ea typeface="Noto Sans Symbols"/>
                <a:cs typeface="Noto Sans Symbols"/>
                <a:sym typeface="Noto Sans Symbols"/>
              </a:rPr>
              <a:t>❖</a:t>
            </a:r>
            <a:r>
              <a:rPr b="0" lang="es-AR" sz="900">
                <a:solidFill>
                  <a:srgbClr val="EFEFEF"/>
                </a:solidFill>
                <a:latin typeface="Times New Roman"/>
                <a:ea typeface="Times New Roman"/>
                <a:cs typeface="Times New Roman"/>
                <a:sym typeface="Times New Roman"/>
              </a:rPr>
              <a:t>       </a:t>
            </a:r>
            <a:r>
              <a:rPr b="0" i="1" lang="es-AR" sz="1300">
                <a:solidFill>
                  <a:srgbClr val="EFEFEF"/>
                </a:solidFill>
                <a:latin typeface="Arial"/>
                <a:ea typeface="Arial"/>
                <a:cs typeface="Arial"/>
                <a:sym typeface="Arial"/>
              </a:rPr>
              <a:t>Reactividad:</a:t>
            </a:r>
            <a:r>
              <a:rPr b="0" lang="es-AR" sz="1300">
                <a:solidFill>
                  <a:srgbClr val="EFEFEF"/>
                </a:solidFill>
                <a:latin typeface="Arial"/>
                <a:ea typeface="Arial"/>
                <a:cs typeface="Arial"/>
                <a:sym typeface="Arial"/>
              </a:rPr>
              <a:t> Inestable al calor.</a:t>
            </a:r>
            <a:endParaRPr b="0" sz="1300">
              <a:solidFill>
                <a:srgbClr val="EFEFEF"/>
              </a:solidFill>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solidFill>
                  <a:srgbClr val="EFEFEF"/>
                </a:solidFill>
                <a:latin typeface="Noto Sans Symbols"/>
                <a:ea typeface="Noto Sans Symbols"/>
                <a:cs typeface="Noto Sans Symbols"/>
                <a:sym typeface="Noto Sans Symbols"/>
              </a:rPr>
              <a:t>❖</a:t>
            </a:r>
            <a:r>
              <a:rPr b="0" lang="es-AR" sz="900">
                <a:solidFill>
                  <a:srgbClr val="EFEFEF"/>
                </a:solidFill>
                <a:latin typeface="Times New Roman"/>
                <a:ea typeface="Times New Roman"/>
                <a:cs typeface="Times New Roman"/>
                <a:sym typeface="Times New Roman"/>
              </a:rPr>
              <a:t>       </a:t>
            </a:r>
            <a:r>
              <a:rPr b="0" i="1" lang="es-AR" sz="1300">
                <a:solidFill>
                  <a:srgbClr val="EFEFEF"/>
                </a:solidFill>
                <a:latin typeface="Arial"/>
                <a:ea typeface="Arial"/>
                <a:cs typeface="Arial"/>
                <a:sym typeface="Arial"/>
              </a:rPr>
              <a:t>Peligros Específicos</a:t>
            </a:r>
            <a:r>
              <a:rPr b="0" lang="es-AR" sz="1300">
                <a:solidFill>
                  <a:srgbClr val="EFEFEF"/>
                </a:solidFill>
                <a:latin typeface="Arial"/>
                <a:ea typeface="Arial"/>
                <a:cs typeface="Arial"/>
                <a:sym typeface="Arial"/>
              </a:rPr>
              <a:t>: Sin peligros.</a:t>
            </a:r>
            <a:endParaRPr b="0" sz="1300">
              <a:solidFill>
                <a:srgbClr val="EFEFEF"/>
              </a:solidFill>
              <a:latin typeface="Arial"/>
              <a:ea typeface="Arial"/>
              <a:cs typeface="Arial"/>
              <a:sym typeface="Arial"/>
            </a:endParaRPr>
          </a:p>
          <a:p>
            <a:pPr indent="0" lvl="0" marL="0" rtl="0" algn="l">
              <a:spcBef>
                <a:spcPts val="1200"/>
              </a:spcBef>
              <a:spcAft>
                <a:spcPts val="0"/>
              </a:spcAft>
              <a:buNone/>
            </a:pPr>
            <a:r>
              <a:t/>
            </a:r>
            <a:endParaRPr/>
          </a:p>
        </p:txBody>
      </p:sp>
      <p:pic>
        <p:nvPicPr>
          <p:cNvPr id="497" name="Google Shape;497;g9c7ffebc33_0_0"/>
          <p:cNvPicPr preferRelativeResize="0"/>
          <p:nvPr/>
        </p:nvPicPr>
        <p:blipFill>
          <a:blip r:embed="rId3">
            <a:alphaModFix/>
          </a:blip>
          <a:stretch>
            <a:fillRect/>
          </a:stretch>
        </p:blipFill>
        <p:spPr>
          <a:xfrm>
            <a:off x="5699525" y="1506622"/>
            <a:ext cx="3238450" cy="32030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g9c7ffebc33_0_9"/>
          <p:cNvSpPr txBox="1"/>
          <p:nvPr>
            <p:ph type="title"/>
          </p:nvPr>
        </p:nvSpPr>
        <p:spPr>
          <a:xfrm>
            <a:off x="822960" y="365760"/>
            <a:ext cx="7521000" cy="548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3500"/>
              <a:buFont typeface="Calibri"/>
              <a:buNone/>
            </a:pPr>
            <a:r>
              <a:rPr lang="es-AR" sz="3500"/>
              <a:t>CLASIFICACIÓN DE LOS MATERIALES PELIGROSOS SEGÚN NORMAS NFPA.</a:t>
            </a:r>
            <a:endParaRPr/>
          </a:p>
        </p:txBody>
      </p:sp>
      <p:sp>
        <p:nvSpPr>
          <p:cNvPr id="504" name="Google Shape;504;g9c7ffebc33_0_9"/>
          <p:cNvSpPr txBox="1"/>
          <p:nvPr>
            <p:ph idx="1" type="body"/>
          </p:nvPr>
        </p:nvSpPr>
        <p:spPr>
          <a:xfrm>
            <a:off x="811500" y="984948"/>
            <a:ext cx="7521000" cy="5542500"/>
          </a:xfrm>
          <a:prstGeom prst="rect">
            <a:avLst/>
          </a:prstGeom>
        </p:spPr>
        <p:txBody>
          <a:bodyPr anchorCtr="0" anchor="t" bIns="45700" lIns="91425" spcFirstLastPara="1" rIns="91425" wrap="square" tIns="45700">
            <a:noAutofit/>
          </a:bodyPr>
          <a:lstStyle/>
          <a:p>
            <a:pPr indent="-228600" lvl="0" marL="4572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lang="es-AR" sz="1300">
                <a:latin typeface="Arial"/>
                <a:ea typeface="Arial"/>
                <a:cs typeface="Arial"/>
                <a:sym typeface="Arial"/>
              </a:rPr>
              <a:t>Barnices:</a:t>
            </a:r>
            <a:endParaRPr sz="13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b="0" i="1" lang="es-AR" sz="1300">
                <a:latin typeface="Arial"/>
                <a:ea typeface="Arial"/>
                <a:cs typeface="Arial"/>
                <a:sym typeface="Arial"/>
              </a:rPr>
              <a:t>Peligro a la Salud:</a:t>
            </a:r>
            <a:r>
              <a:rPr b="0" lang="es-AR" sz="1300">
                <a:latin typeface="Arial"/>
                <a:ea typeface="Arial"/>
                <a:cs typeface="Arial"/>
                <a:sym typeface="Arial"/>
              </a:rPr>
              <a:t> Ligeramente peligroso.</a:t>
            </a:r>
            <a:endParaRPr b="0" sz="13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b="0" i="1" lang="es-AR" sz="1300">
                <a:latin typeface="Arial"/>
                <a:ea typeface="Arial"/>
                <a:cs typeface="Arial"/>
                <a:sym typeface="Arial"/>
              </a:rPr>
              <a:t>Peligro del Incendio</a:t>
            </a:r>
            <a:r>
              <a:rPr b="0" lang="es-AR" sz="1300">
                <a:latin typeface="Arial"/>
                <a:ea typeface="Arial"/>
                <a:cs typeface="Arial"/>
                <a:sym typeface="Arial"/>
              </a:rPr>
              <a:t>: Punto de ignición bajo, 28ºC.</a:t>
            </a:r>
            <a:endParaRPr b="0" sz="13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b="0" i="1" lang="es-AR" sz="1300">
                <a:latin typeface="Arial"/>
                <a:ea typeface="Arial"/>
                <a:cs typeface="Arial"/>
                <a:sym typeface="Arial"/>
              </a:rPr>
              <a:t>Reactividad:</a:t>
            </a:r>
            <a:r>
              <a:rPr b="0" lang="es-AR" sz="1300">
                <a:latin typeface="Arial"/>
                <a:ea typeface="Arial"/>
                <a:cs typeface="Arial"/>
                <a:sym typeface="Arial"/>
              </a:rPr>
              <a:t> Inestable al calor.</a:t>
            </a:r>
            <a:endParaRPr b="0" sz="13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b="0" i="1" lang="es-AR" sz="1300">
                <a:latin typeface="Arial"/>
                <a:ea typeface="Arial"/>
                <a:cs typeface="Arial"/>
                <a:sym typeface="Arial"/>
              </a:rPr>
              <a:t>Peligros Específicos</a:t>
            </a:r>
            <a:r>
              <a:rPr b="0" lang="es-AR" sz="1300">
                <a:latin typeface="Arial"/>
                <a:ea typeface="Arial"/>
                <a:cs typeface="Arial"/>
                <a:sym typeface="Arial"/>
              </a:rPr>
              <a:t>: Sin peligros.</a:t>
            </a:r>
            <a:endParaRPr b="0" sz="1300">
              <a:latin typeface="Arial"/>
              <a:ea typeface="Arial"/>
              <a:cs typeface="Arial"/>
              <a:sym typeface="Arial"/>
            </a:endParaRPr>
          </a:p>
          <a:p>
            <a:pPr indent="-228600" lvl="0" marL="4572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lang="es-AR" sz="1300">
                <a:latin typeface="Arial"/>
                <a:ea typeface="Arial"/>
                <a:cs typeface="Arial"/>
                <a:sym typeface="Arial"/>
              </a:rPr>
              <a:t>Pinturas al Caucho:</a:t>
            </a:r>
            <a:endParaRPr sz="13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b="0" i="1" lang="es-AR" sz="1300">
                <a:latin typeface="Arial"/>
                <a:ea typeface="Arial"/>
                <a:cs typeface="Arial"/>
                <a:sym typeface="Arial"/>
              </a:rPr>
              <a:t>Peligro a la Salud</a:t>
            </a:r>
            <a:r>
              <a:rPr b="0" lang="es-AR" sz="1300">
                <a:latin typeface="Arial"/>
                <a:ea typeface="Arial"/>
                <a:cs typeface="Arial"/>
                <a:sym typeface="Arial"/>
              </a:rPr>
              <a:t>: Peligroso.</a:t>
            </a:r>
            <a:endParaRPr b="0" sz="13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b="0" i="1" lang="es-AR" sz="1300">
                <a:latin typeface="Arial"/>
                <a:ea typeface="Arial"/>
                <a:cs typeface="Arial"/>
                <a:sym typeface="Arial"/>
              </a:rPr>
              <a:t>Peligro del Incendio:</a:t>
            </a:r>
            <a:r>
              <a:rPr b="0" lang="es-AR" sz="1300">
                <a:latin typeface="Arial"/>
                <a:ea typeface="Arial"/>
                <a:cs typeface="Arial"/>
                <a:sym typeface="Arial"/>
              </a:rPr>
              <a:t> Punto de ignición bajo, 23ºC.</a:t>
            </a:r>
            <a:endParaRPr b="0" sz="13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b="0" i="1" lang="es-AR" sz="1300">
                <a:latin typeface="Arial"/>
                <a:ea typeface="Arial"/>
                <a:cs typeface="Arial"/>
                <a:sym typeface="Arial"/>
              </a:rPr>
              <a:t>Reactividad:</a:t>
            </a:r>
            <a:r>
              <a:rPr b="0" lang="es-AR" sz="1300">
                <a:latin typeface="Arial"/>
                <a:ea typeface="Arial"/>
                <a:cs typeface="Arial"/>
                <a:sym typeface="Arial"/>
              </a:rPr>
              <a:t> Inestable al calor.</a:t>
            </a:r>
            <a:endParaRPr b="0" sz="13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b="0" i="1" lang="es-AR" sz="1300">
                <a:latin typeface="Arial"/>
                <a:ea typeface="Arial"/>
                <a:cs typeface="Arial"/>
                <a:sym typeface="Arial"/>
              </a:rPr>
              <a:t>Peligros Específicos</a:t>
            </a:r>
            <a:r>
              <a:rPr b="0" lang="es-AR" sz="1300">
                <a:latin typeface="Arial"/>
                <a:ea typeface="Arial"/>
                <a:cs typeface="Arial"/>
                <a:sym typeface="Arial"/>
              </a:rPr>
              <a:t>: Sin peligros.</a:t>
            </a:r>
            <a:endParaRPr b="0" sz="1300">
              <a:latin typeface="Arial"/>
              <a:ea typeface="Arial"/>
              <a:cs typeface="Arial"/>
              <a:sym typeface="Arial"/>
            </a:endParaRPr>
          </a:p>
          <a:p>
            <a:pPr indent="-228600" lvl="0" marL="457200" rtl="0" algn="l">
              <a:lnSpc>
                <a:spcPct val="115000"/>
              </a:lnSpc>
              <a:spcBef>
                <a:spcPts val="1200"/>
              </a:spcBef>
              <a:spcAft>
                <a:spcPts val="0"/>
              </a:spcAft>
              <a:buClr>
                <a:schemeClr val="dk1"/>
              </a:buClr>
              <a:buSzPts val="1100"/>
              <a:buFont typeface="Arial"/>
              <a:buNone/>
            </a:pPr>
            <a:r>
              <a:rPr b="0" lang="es-AR" sz="1200">
                <a:latin typeface="Noto Sans Symbols"/>
                <a:ea typeface="Noto Sans Symbols"/>
                <a:cs typeface="Noto Sans Symbols"/>
                <a:sym typeface="Noto Sans Symbols"/>
              </a:rPr>
              <a:t>●</a:t>
            </a:r>
            <a:r>
              <a:rPr b="0" lang="es-AR" sz="900">
                <a:latin typeface="Times New Roman"/>
                <a:ea typeface="Times New Roman"/>
                <a:cs typeface="Times New Roman"/>
                <a:sym typeface="Times New Roman"/>
              </a:rPr>
              <a:t>        </a:t>
            </a:r>
            <a:r>
              <a:rPr lang="es-AR" sz="1300">
                <a:latin typeface="Arial"/>
                <a:ea typeface="Arial"/>
                <a:cs typeface="Arial"/>
                <a:sym typeface="Arial"/>
              </a:rPr>
              <a:t>Pinturas Epoxi:</a:t>
            </a:r>
            <a:endParaRPr sz="13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solidFill>
                  <a:srgbClr val="F3F3F3"/>
                </a:solidFill>
                <a:latin typeface="Noto Sans Symbols"/>
                <a:ea typeface="Noto Sans Symbols"/>
                <a:cs typeface="Noto Sans Symbols"/>
                <a:sym typeface="Noto Sans Symbols"/>
              </a:rPr>
              <a:t>❖</a:t>
            </a:r>
            <a:r>
              <a:rPr b="0" lang="es-AR" sz="900">
                <a:solidFill>
                  <a:srgbClr val="F3F3F3"/>
                </a:solidFill>
                <a:latin typeface="Times New Roman"/>
                <a:ea typeface="Times New Roman"/>
                <a:cs typeface="Times New Roman"/>
                <a:sym typeface="Times New Roman"/>
              </a:rPr>
              <a:t>       </a:t>
            </a:r>
            <a:r>
              <a:rPr b="0" i="1" lang="es-AR" sz="1300">
                <a:solidFill>
                  <a:srgbClr val="F3F3F3"/>
                </a:solidFill>
                <a:latin typeface="Arial"/>
                <a:ea typeface="Arial"/>
                <a:cs typeface="Arial"/>
                <a:sym typeface="Arial"/>
              </a:rPr>
              <a:t>Peligro a la Salud</a:t>
            </a:r>
            <a:r>
              <a:rPr b="0" lang="es-AR" sz="1300">
                <a:solidFill>
                  <a:srgbClr val="F3F3F3"/>
                </a:solidFill>
                <a:latin typeface="Arial"/>
                <a:ea typeface="Arial"/>
                <a:cs typeface="Arial"/>
                <a:sym typeface="Arial"/>
              </a:rPr>
              <a:t>: Peligroso.</a:t>
            </a:r>
            <a:endParaRPr b="0" sz="1300">
              <a:solidFill>
                <a:srgbClr val="F3F3F3"/>
              </a:solidFill>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solidFill>
                  <a:srgbClr val="F3F3F3"/>
                </a:solidFill>
                <a:latin typeface="Noto Sans Symbols"/>
                <a:ea typeface="Noto Sans Symbols"/>
                <a:cs typeface="Noto Sans Symbols"/>
                <a:sym typeface="Noto Sans Symbols"/>
              </a:rPr>
              <a:t>❖</a:t>
            </a:r>
            <a:r>
              <a:rPr b="0" lang="es-AR" sz="900">
                <a:solidFill>
                  <a:srgbClr val="F3F3F3"/>
                </a:solidFill>
                <a:latin typeface="Times New Roman"/>
                <a:ea typeface="Times New Roman"/>
                <a:cs typeface="Times New Roman"/>
                <a:sym typeface="Times New Roman"/>
              </a:rPr>
              <a:t>       </a:t>
            </a:r>
            <a:r>
              <a:rPr b="0" i="1" lang="es-AR" sz="1300">
                <a:solidFill>
                  <a:srgbClr val="F3F3F3"/>
                </a:solidFill>
                <a:latin typeface="Arial"/>
                <a:ea typeface="Arial"/>
                <a:cs typeface="Arial"/>
                <a:sym typeface="Arial"/>
              </a:rPr>
              <a:t>Peligro del Incendio</a:t>
            </a:r>
            <a:r>
              <a:rPr b="0" lang="es-AR" sz="1300">
                <a:solidFill>
                  <a:srgbClr val="F3F3F3"/>
                </a:solidFill>
                <a:latin typeface="Arial"/>
                <a:ea typeface="Arial"/>
                <a:cs typeface="Arial"/>
                <a:sym typeface="Arial"/>
              </a:rPr>
              <a:t>: Punto de ignición bajo 38ºC.</a:t>
            </a:r>
            <a:endParaRPr b="0" sz="1300">
              <a:solidFill>
                <a:srgbClr val="F3F3F3"/>
              </a:solidFill>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solidFill>
                  <a:srgbClr val="F3F3F3"/>
                </a:solidFill>
                <a:latin typeface="Noto Sans Symbols"/>
                <a:ea typeface="Noto Sans Symbols"/>
                <a:cs typeface="Noto Sans Symbols"/>
                <a:sym typeface="Noto Sans Symbols"/>
              </a:rPr>
              <a:t>❖</a:t>
            </a:r>
            <a:r>
              <a:rPr b="0" lang="es-AR" sz="900">
                <a:solidFill>
                  <a:srgbClr val="F3F3F3"/>
                </a:solidFill>
                <a:latin typeface="Times New Roman"/>
                <a:ea typeface="Times New Roman"/>
                <a:cs typeface="Times New Roman"/>
                <a:sym typeface="Times New Roman"/>
              </a:rPr>
              <a:t>       </a:t>
            </a:r>
            <a:r>
              <a:rPr b="0" i="1" lang="es-AR" sz="1300">
                <a:solidFill>
                  <a:srgbClr val="F3F3F3"/>
                </a:solidFill>
                <a:latin typeface="Arial"/>
                <a:ea typeface="Arial"/>
                <a:cs typeface="Arial"/>
                <a:sym typeface="Arial"/>
              </a:rPr>
              <a:t>Reactividad</a:t>
            </a:r>
            <a:r>
              <a:rPr b="0" lang="es-AR" sz="1300">
                <a:solidFill>
                  <a:srgbClr val="F3F3F3"/>
                </a:solidFill>
                <a:latin typeface="Arial"/>
                <a:ea typeface="Arial"/>
                <a:cs typeface="Arial"/>
                <a:sym typeface="Arial"/>
              </a:rPr>
              <a:t>: Estable.</a:t>
            </a:r>
            <a:endParaRPr b="0" sz="1300">
              <a:solidFill>
                <a:srgbClr val="F3F3F3"/>
              </a:solidFill>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200">
                <a:solidFill>
                  <a:srgbClr val="F3F3F3"/>
                </a:solidFill>
                <a:latin typeface="Noto Sans Symbols"/>
                <a:ea typeface="Noto Sans Symbols"/>
                <a:cs typeface="Noto Sans Symbols"/>
                <a:sym typeface="Noto Sans Symbols"/>
              </a:rPr>
              <a:t>❖</a:t>
            </a:r>
            <a:r>
              <a:rPr b="0" lang="es-AR" sz="900">
                <a:solidFill>
                  <a:srgbClr val="F3F3F3"/>
                </a:solidFill>
                <a:latin typeface="Times New Roman"/>
                <a:ea typeface="Times New Roman"/>
                <a:cs typeface="Times New Roman"/>
                <a:sym typeface="Times New Roman"/>
              </a:rPr>
              <a:t>       </a:t>
            </a:r>
            <a:r>
              <a:rPr b="0" i="1" lang="es-AR" sz="1300">
                <a:solidFill>
                  <a:srgbClr val="F3F3F3"/>
                </a:solidFill>
                <a:latin typeface="Arial"/>
                <a:ea typeface="Arial"/>
                <a:cs typeface="Arial"/>
                <a:sym typeface="Arial"/>
              </a:rPr>
              <a:t>Peligros Específicos</a:t>
            </a:r>
            <a:r>
              <a:rPr b="0" lang="es-AR" sz="1300">
                <a:solidFill>
                  <a:srgbClr val="F3F3F3"/>
                </a:solidFill>
                <a:latin typeface="Arial"/>
                <a:ea typeface="Arial"/>
                <a:cs typeface="Arial"/>
                <a:sym typeface="Arial"/>
              </a:rPr>
              <a:t>: Sin peligro.</a:t>
            </a:r>
            <a:endParaRPr b="0" sz="1300">
              <a:solidFill>
                <a:srgbClr val="F3F3F3"/>
              </a:solidFill>
              <a:latin typeface="Arial"/>
              <a:ea typeface="Arial"/>
              <a:cs typeface="Arial"/>
              <a:sym typeface="Arial"/>
            </a:endParaRPr>
          </a:p>
          <a:p>
            <a:pPr indent="0" lvl="0" marL="0" rtl="0" algn="l">
              <a:spcBef>
                <a:spcPts val="1200"/>
              </a:spcBef>
              <a:spcAft>
                <a:spcPts val="0"/>
              </a:spcAft>
              <a:buNone/>
            </a:pPr>
            <a:r>
              <a:t/>
            </a:r>
            <a:endParaRPr/>
          </a:p>
        </p:txBody>
      </p:sp>
      <p:pic>
        <p:nvPicPr>
          <p:cNvPr id="505" name="Google Shape;505;g9c7ffebc33_0_9"/>
          <p:cNvPicPr preferRelativeResize="0"/>
          <p:nvPr/>
        </p:nvPicPr>
        <p:blipFill>
          <a:blip r:embed="rId3">
            <a:alphaModFix/>
          </a:blip>
          <a:stretch>
            <a:fillRect/>
          </a:stretch>
        </p:blipFill>
        <p:spPr>
          <a:xfrm>
            <a:off x="5784900" y="1767785"/>
            <a:ext cx="3359100" cy="3322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5"/>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COMPONENTES</a:t>
            </a:r>
            <a:endParaRPr/>
          </a:p>
        </p:txBody>
      </p:sp>
      <p:sp>
        <p:nvSpPr>
          <p:cNvPr id="130" name="Google Shape;130;p5"/>
          <p:cNvSpPr txBox="1"/>
          <p:nvPr>
            <p:ph idx="1" type="body"/>
          </p:nvPr>
        </p:nvSpPr>
        <p:spPr>
          <a:xfrm>
            <a:off x="395864" y="1772816"/>
            <a:ext cx="4536504" cy="4992668"/>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	que pueden ser los Aglutinantes, como vehículo fijo, y/o los Disolventes, como vehículo volátil, los Materiales de Relleno y, los Aditivos, según las propiedades que se deseen obtener.</a:t>
            </a:r>
            <a:endParaRPr sz="2400"/>
          </a:p>
        </p:txBody>
      </p:sp>
      <p:pic>
        <p:nvPicPr>
          <p:cNvPr id="131" name="Google Shape;131;p5"/>
          <p:cNvPicPr preferRelativeResize="0"/>
          <p:nvPr/>
        </p:nvPicPr>
        <p:blipFill rotWithShape="1">
          <a:blip r:embed="rId3">
            <a:alphaModFix/>
          </a:blip>
          <a:srcRect b="0" l="0" r="0" t="0"/>
          <a:stretch/>
        </p:blipFill>
        <p:spPr>
          <a:xfrm>
            <a:off x="4906860" y="1585962"/>
            <a:ext cx="3653131" cy="3355206"/>
          </a:xfrm>
          <a:prstGeom prst="rect">
            <a:avLst/>
          </a:prstGeom>
          <a:noFill/>
          <a:ln cap="flat" cmpd="sng" w="28575">
            <a:solidFill>
              <a:schemeClr val="dk1"/>
            </a:solidFill>
            <a:prstDash val="solid"/>
            <a:miter lim="800000"/>
            <a:headEnd len="sm" w="sm" type="none"/>
            <a:tailEnd len="sm" w="sm" type="none"/>
          </a:ln>
        </p:spPr>
      </p:pic>
      <p:sp>
        <p:nvSpPr>
          <p:cNvPr id="132" name="Google Shape;132;p5"/>
          <p:cNvSpPr/>
          <p:nvPr/>
        </p:nvSpPr>
        <p:spPr>
          <a:xfrm>
            <a:off x="799991" y="1052736"/>
            <a:ext cx="753771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Los componentes de las pinturas son los Pigmentos, para otorgarle color, el vehículo,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g9c7ffebc33_0_16"/>
          <p:cNvSpPr txBox="1"/>
          <p:nvPr>
            <p:ph type="title"/>
          </p:nvPr>
        </p:nvSpPr>
        <p:spPr>
          <a:xfrm>
            <a:off x="822960" y="365760"/>
            <a:ext cx="7521000" cy="548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3500"/>
              <a:buFont typeface="Calibri"/>
              <a:buNone/>
            </a:pPr>
            <a:r>
              <a:rPr lang="es-AR" sz="3500"/>
              <a:t>CLASIFICACIÓN DE LOS MATERIALES PELIGROSOS SEGÚN NORMAS NFPA.</a:t>
            </a:r>
            <a:endParaRPr/>
          </a:p>
        </p:txBody>
      </p:sp>
      <p:sp>
        <p:nvSpPr>
          <p:cNvPr id="512" name="Google Shape;512;g9c7ffebc33_0_16"/>
          <p:cNvSpPr txBox="1"/>
          <p:nvPr>
            <p:ph idx="1" type="body"/>
          </p:nvPr>
        </p:nvSpPr>
        <p:spPr>
          <a:xfrm>
            <a:off x="822950" y="1100623"/>
            <a:ext cx="7521000" cy="5542500"/>
          </a:xfrm>
          <a:prstGeom prst="rect">
            <a:avLst/>
          </a:prstGeom>
        </p:spPr>
        <p:txBody>
          <a:bodyPr anchorCtr="0" anchor="t" bIns="45700" lIns="91425" spcFirstLastPara="1" rIns="91425" wrap="square" tIns="45700">
            <a:noAutofit/>
          </a:bodyPr>
          <a:lstStyle/>
          <a:p>
            <a:pPr indent="-228600" lvl="0" marL="457200" rtl="0" algn="l">
              <a:lnSpc>
                <a:spcPct val="115000"/>
              </a:lnSpc>
              <a:spcBef>
                <a:spcPts val="1200"/>
              </a:spcBef>
              <a:spcAft>
                <a:spcPts val="0"/>
              </a:spcAft>
              <a:buClr>
                <a:schemeClr val="dk1"/>
              </a:buClr>
              <a:buSzPts val="1100"/>
              <a:buFont typeface="Arial"/>
              <a:buNone/>
            </a:pPr>
            <a:r>
              <a:rPr b="0" lang="es-AR" sz="1000">
                <a:latin typeface="Noto Sans Symbols"/>
                <a:ea typeface="Noto Sans Symbols"/>
                <a:cs typeface="Noto Sans Symbols"/>
                <a:sym typeface="Noto Sans Symbols"/>
              </a:rPr>
              <a:t>●</a:t>
            </a:r>
            <a:r>
              <a:rPr b="0" lang="es-AR" sz="700">
                <a:latin typeface="Times New Roman"/>
                <a:ea typeface="Times New Roman"/>
                <a:cs typeface="Times New Roman"/>
                <a:sym typeface="Times New Roman"/>
              </a:rPr>
              <a:t>     </a:t>
            </a:r>
            <a:r>
              <a:rPr b="0" lang="es-AR" sz="800">
                <a:latin typeface="Times New Roman"/>
                <a:ea typeface="Times New Roman"/>
                <a:cs typeface="Times New Roman"/>
                <a:sym typeface="Times New Roman"/>
              </a:rPr>
              <a:t>   </a:t>
            </a:r>
            <a:r>
              <a:rPr lang="es-AR" sz="1200">
                <a:latin typeface="Arial"/>
                <a:ea typeface="Arial"/>
                <a:cs typeface="Arial"/>
                <a:sym typeface="Arial"/>
              </a:rPr>
              <a:t>Esmaltes Sintéticos:</a:t>
            </a:r>
            <a:endParaRPr sz="12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100">
                <a:latin typeface="Noto Sans Symbols"/>
                <a:ea typeface="Noto Sans Symbols"/>
                <a:cs typeface="Noto Sans Symbols"/>
                <a:sym typeface="Noto Sans Symbols"/>
              </a:rPr>
              <a:t>❖</a:t>
            </a:r>
            <a:r>
              <a:rPr b="0" lang="es-AR" sz="800">
                <a:latin typeface="Times New Roman"/>
                <a:ea typeface="Times New Roman"/>
                <a:cs typeface="Times New Roman"/>
                <a:sym typeface="Times New Roman"/>
              </a:rPr>
              <a:t>       </a:t>
            </a:r>
            <a:r>
              <a:rPr b="0" i="1" lang="es-AR" sz="1200">
                <a:latin typeface="Arial"/>
                <a:ea typeface="Arial"/>
                <a:cs typeface="Arial"/>
                <a:sym typeface="Arial"/>
              </a:rPr>
              <a:t>Peligro a la Salud:</a:t>
            </a:r>
            <a:r>
              <a:rPr b="0" lang="es-AR" sz="1200">
                <a:latin typeface="Arial"/>
                <a:ea typeface="Arial"/>
                <a:cs typeface="Arial"/>
                <a:sym typeface="Arial"/>
              </a:rPr>
              <a:t> Ligeramente peligroso.</a:t>
            </a:r>
            <a:endParaRPr b="0" sz="12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100">
                <a:latin typeface="Noto Sans Symbols"/>
                <a:ea typeface="Noto Sans Symbols"/>
                <a:cs typeface="Noto Sans Symbols"/>
                <a:sym typeface="Noto Sans Symbols"/>
              </a:rPr>
              <a:t>❖</a:t>
            </a:r>
            <a:r>
              <a:rPr b="0" lang="es-AR" sz="800">
                <a:latin typeface="Times New Roman"/>
                <a:ea typeface="Times New Roman"/>
                <a:cs typeface="Times New Roman"/>
                <a:sym typeface="Times New Roman"/>
              </a:rPr>
              <a:t>       </a:t>
            </a:r>
            <a:r>
              <a:rPr b="0" i="1" lang="es-AR" sz="1200">
                <a:latin typeface="Arial"/>
                <a:ea typeface="Arial"/>
                <a:cs typeface="Arial"/>
                <a:sym typeface="Arial"/>
              </a:rPr>
              <a:t>Peligro del Incendio</a:t>
            </a:r>
            <a:r>
              <a:rPr b="0" lang="es-AR" sz="1200">
                <a:latin typeface="Arial"/>
                <a:ea typeface="Arial"/>
                <a:cs typeface="Arial"/>
                <a:sym typeface="Arial"/>
              </a:rPr>
              <a:t>: Bajo riesgo de incendio.</a:t>
            </a:r>
            <a:endParaRPr b="0" sz="12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100">
                <a:latin typeface="Noto Sans Symbols"/>
                <a:ea typeface="Noto Sans Symbols"/>
                <a:cs typeface="Noto Sans Symbols"/>
                <a:sym typeface="Noto Sans Symbols"/>
              </a:rPr>
              <a:t>❖</a:t>
            </a:r>
            <a:r>
              <a:rPr b="0" lang="es-AR" sz="800">
                <a:latin typeface="Times New Roman"/>
                <a:ea typeface="Times New Roman"/>
                <a:cs typeface="Times New Roman"/>
                <a:sym typeface="Times New Roman"/>
              </a:rPr>
              <a:t>       </a:t>
            </a:r>
            <a:r>
              <a:rPr b="0" i="1" lang="es-AR" sz="1200">
                <a:latin typeface="Arial"/>
                <a:ea typeface="Arial"/>
                <a:cs typeface="Arial"/>
                <a:sym typeface="Arial"/>
              </a:rPr>
              <a:t>Reactividad:</a:t>
            </a:r>
            <a:r>
              <a:rPr b="0" lang="es-AR" sz="1200">
                <a:latin typeface="Arial"/>
                <a:ea typeface="Arial"/>
                <a:cs typeface="Arial"/>
                <a:sym typeface="Arial"/>
              </a:rPr>
              <a:t> Inestable al calor.</a:t>
            </a:r>
            <a:endParaRPr b="0" sz="12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100">
                <a:latin typeface="Noto Sans Symbols"/>
                <a:ea typeface="Noto Sans Symbols"/>
                <a:cs typeface="Noto Sans Symbols"/>
                <a:sym typeface="Noto Sans Symbols"/>
              </a:rPr>
              <a:t>❖</a:t>
            </a:r>
            <a:r>
              <a:rPr b="0" lang="es-AR" sz="800">
                <a:latin typeface="Times New Roman"/>
                <a:ea typeface="Times New Roman"/>
                <a:cs typeface="Times New Roman"/>
                <a:sym typeface="Times New Roman"/>
              </a:rPr>
              <a:t>       </a:t>
            </a:r>
            <a:r>
              <a:rPr b="0" i="1" lang="es-AR" sz="1200">
                <a:latin typeface="Arial"/>
                <a:ea typeface="Arial"/>
                <a:cs typeface="Arial"/>
                <a:sym typeface="Arial"/>
              </a:rPr>
              <a:t>Peligros Específicos:</a:t>
            </a:r>
            <a:r>
              <a:rPr b="0" lang="es-AR" sz="1200">
                <a:latin typeface="Arial"/>
                <a:ea typeface="Arial"/>
                <a:cs typeface="Arial"/>
                <a:sym typeface="Arial"/>
              </a:rPr>
              <a:t> Sin peligros.</a:t>
            </a:r>
            <a:endParaRPr b="0" sz="1200">
              <a:latin typeface="Arial"/>
              <a:ea typeface="Arial"/>
              <a:cs typeface="Arial"/>
              <a:sym typeface="Arial"/>
            </a:endParaRPr>
          </a:p>
          <a:p>
            <a:pPr indent="-228600" lvl="0" marL="457200" rtl="0" algn="l">
              <a:lnSpc>
                <a:spcPct val="115000"/>
              </a:lnSpc>
              <a:spcBef>
                <a:spcPts val="1200"/>
              </a:spcBef>
              <a:spcAft>
                <a:spcPts val="0"/>
              </a:spcAft>
              <a:buClr>
                <a:schemeClr val="dk1"/>
              </a:buClr>
              <a:buSzPts val="1100"/>
              <a:buFont typeface="Arial"/>
              <a:buNone/>
            </a:pPr>
            <a:r>
              <a:rPr b="0" lang="es-AR" sz="1100">
                <a:latin typeface="Noto Sans Symbols"/>
                <a:ea typeface="Noto Sans Symbols"/>
                <a:cs typeface="Noto Sans Symbols"/>
                <a:sym typeface="Noto Sans Symbols"/>
              </a:rPr>
              <a:t>●</a:t>
            </a:r>
            <a:r>
              <a:rPr b="0" lang="es-AR" sz="800">
                <a:latin typeface="Times New Roman"/>
                <a:ea typeface="Times New Roman"/>
                <a:cs typeface="Times New Roman"/>
                <a:sym typeface="Times New Roman"/>
              </a:rPr>
              <a:t>        </a:t>
            </a:r>
            <a:r>
              <a:rPr lang="es-AR" sz="1200">
                <a:latin typeface="Arial"/>
                <a:ea typeface="Arial"/>
                <a:cs typeface="Arial"/>
                <a:sym typeface="Arial"/>
              </a:rPr>
              <a:t>Pinturas al Látex:</a:t>
            </a:r>
            <a:endParaRPr sz="12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100">
                <a:latin typeface="Noto Sans Symbols"/>
                <a:ea typeface="Noto Sans Symbols"/>
                <a:cs typeface="Noto Sans Symbols"/>
                <a:sym typeface="Noto Sans Symbols"/>
              </a:rPr>
              <a:t>❖</a:t>
            </a:r>
            <a:r>
              <a:rPr b="0" lang="es-AR" sz="800">
                <a:latin typeface="Times New Roman"/>
                <a:ea typeface="Times New Roman"/>
                <a:cs typeface="Times New Roman"/>
                <a:sym typeface="Times New Roman"/>
              </a:rPr>
              <a:t>       </a:t>
            </a:r>
            <a:r>
              <a:rPr b="0" i="1" lang="es-AR" sz="1200">
                <a:latin typeface="Arial"/>
                <a:ea typeface="Arial"/>
                <a:cs typeface="Arial"/>
                <a:sym typeface="Arial"/>
              </a:rPr>
              <a:t>Peligro a la Salud:</a:t>
            </a:r>
            <a:r>
              <a:rPr b="0" lang="es-AR" sz="1200">
                <a:latin typeface="Arial"/>
                <a:ea typeface="Arial"/>
                <a:cs typeface="Arial"/>
                <a:sym typeface="Arial"/>
              </a:rPr>
              <a:t> Ligeramente peligroso.</a:t>
            </a:r>
            <a:endParaRPr b="0" sz="12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100">
                <a:latin typeface="Noto Sans Symbols"/>
                <a:ea typeface="Noto Sans Symbols"/>
                <a:cs typeface="Noto Sans Symbols"/>
                <a:sym typeface="Noto Sans Symbols"/>
              </a:rPr>
              <a:t>❖</a:t>
            </a:r>
            <a:r>
              <a:rPr b="0" lang="es-AR" sz="800">
                <a:latin typeface="Times New Roman"/>
                <a:ea typeface="Times New Roman"/>
                <a:cs typeface="Times New Roman"/>
                <a:sym typeface="Times New Roman"/>
              </a:rPr>
              <a:t>       </a:t>
            </a:r>
            <a:r>
              <a:rPr b="0" i="1" lang="es-AR" sz="1200">
                <a:latin typeface="Arial"/>
                <a:ea typeface="Arial"/>
                <a:cs typeface="Arial"/>
                <a:sym typeface="Arial"/>
              </a:rPr>
              <a:t>Peligro del Incendio:</a:t>
            </a:r>
            <a:r>
              <a:rPr b="0" lang="es-AR" sz="1200">
                <a:latin typeface="Arial"/>
                <a:ea typeface="Arial"/>
                <a:cs typeface="Arial"/>
                <a:sym typeface="Arial"/>
              </a:rPr>
              <a:t> Sin riesgo de incendios.</a:t>
            </a:r>
            <a:endParaRPr b="0" sz="12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100">
                <a:latin typeface="Noto Sans Symbols"/>
                <a:ea typeface="Noto Sans Symbols"/>
                <a:cs typeface="Noto Sans Symbols"/>
                <a:sym typeface="Noto Sans Symbols"/>
              </a:rPr>
              <a:t>❖</a:t>
            </a:r>
            <a:r>
              <a:rPr b="0" lang="es-AR" sz="800">
                <a:latin typeface="Times New Roman"/>
                <a:ea typeface="Times New Roman"/>
                <a:cs typeface="Times New Roman"/>
                <a:sym typeface="Times New Roman"/>
              </a:rPr>
              <a:t>       </a:t>
            </a:r>
            <a:r>
              <a:rPr b="0" i="1" lang="es-AR" sz="1200">
                <a:latin typeface="Arial"/>
                <a:ea typeface="Arial"/>
                <a:cs typeface="Arial"/>
                <a:sym typeface="Arial"/>
              </a:rPr>
              <a:t>Reactividad:</a:t>
            </a:r>
            <a:r>
              <a:rPr b="0" lang="es-AR" sz="1200">
                <a:latin typeface="Arial"/>
                <a:ea typeface="Arial"/>
                <a:cs typeface="Arial"/>
                <a:sym typeface="Arial"/>
              </a:rPr>
              <a:t> Estable</a:t>
            </a:r>
            <a:endParaRPr b="0" sz="1200">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rPr b="0" lang="es-AR" sz="1100">
                <a:latin typeface="Noto Sans Symbols"/>
                <a:ea typeface="Noto Sans Symbols"/>
                <a:cs typeface="Noto Sans Symbols"/>
                <a:sym typeface="Noto Sans Symbols"/>
              </a:rPr>
              <a:t>❖</a:t>
            </a:r>
            <a:r>
              <a:rPr b="0" lang="es-AR" sz="800">
                <a:latin typeface="Times New Roman"/>
                <a:ea typeface="Times New Roman"/>
                <a:cs typeface="Times New Roman"/>
                <a:sym typeface="Times New Roman"/>
              </a:rPr>
              <a:t>       </a:t>
            </a:r>
            <a:r>
              <a:rPr b="0" i="1" lang="es-AR" sz="1200">
                <a:latin typeface="Arial"/>
                <a:ea typeface="Arial"/>
                <a:cs typeface="Arial"/>
                <a:sym typeface="Arial"/>
              </a:rPr>
              <a:t>Peligros Específicos</a:t>
            </a:r>
            <a:r>
              <a:rPr b="0" lang="es-AR" sz="1200">
                <a:latin typeface="Arial"/>
                <a:ea typeface="Arial"/>
                <a:cs typeface="Arial"/>
                <a:sym typeface="Arial"/>
              </a:rPr>
              <a:t>: Sin peligros.</a:t>
            </a:r>
            <a:endParaRPr b="0" sz="1200">
              <a:latin typeface="Arial"/>
              <a:ea typeface="Arial"/>
              <a:cs typeface="Arial"/>
              <a:sym typeface="Arial"/>
            </a:endParaRPr>
          </a:p>
          <a:p>
            <a:pPr indent="-228600" lvl="0" marL="457200" rtl="0" algn="l">
              <a:lnSpc>
                <a:spcPct val="115000"/>
              </a:lnSpc>
              <a:spcBef>
                <a:spcPts val="1200"/>
              </a:spcBef>
              <a:spcAft>
                <a:spcPts val="0"/>
              </a:spcAft>
              <a:buClr>
                <a:schemeClr val="dk1"/>
              </a:buClr>
              <a:buSzPts val="1100"/>
              <a:buFont typeface="Arial"/>
              <a:buNone/>
            </a:pPr>
            <a:r>
              <a:rPr b="0" lang="es-AR" sz="1100">
                <a:latin typeface="Noto Sans Symbols"/>
                <a:ea typeface="Noto Sans Symbols"/>
                <a:cs typeface="Noto Sans Symbols"/>
                <a:sym typeface="Noto Sans Symbols"/>
              </a:rPr>
              <a:t>●</a:t>
            </a:r>
            <a:r>
              <a:rPr b="0" lang="es-AR" sz="800">
                <a:latin typeface="Times New Roman"/>
                <a:ea typeface="Times New Roman"/>
                <a:cs typeface="Times New Roman"/>
                <a:sym typeface="Times New Roman"/>
              </a:rPr>
              <a:t>        </a:t>
            </a:r>
            <a:r>
              <a:rPr lang="es-AR" sz="1200">
                <a:latin typeface="Arial"/>
                <a:ea typeface="Arial"/>
                <a:cs typeface="Arial"/>
                <a:sym typeface="Arial"/>
              </a:rPr>
              <a:t>Pinturas Antioxidantes:</a:t>
            </a:r>
            <a:endParaRPr sz="1200">
              <a:latin typeface="Arial"/>
              <a:ea typeface="Arial"/>
              <a:cs typeface="Arial"/>
              <a:sym typeface="Arial"/>
            </a:endParaRPr>
          </a:p>
          <a:p>
            <a:pPr indent="-228600" lvl="0" marL="914400" rtl="0" algn="l">
              <a:lnSpc>
                <a:spcPct val="115000"/>
              </a:lnSpc>
              <a:spcBef>
                <a:spcPts val="1200"/>
              </a:spcBef>
              <a:spcAft>
                <a:spcPts val="0"/>
              </a:spcAft>
              <a:buNone/>
            </a:pPr>
            <a:r>
              <a:rPr b="0" lang="es-AR" sz="1100">
                <a:solidFill>
                  <a:srgbClr val="F3F3F3"/>
                </a:solidFill>
                <a:latin typeface="Noto Sans Symbols"/>
                <a:ea typeface="Noto Sans Symbols"/>
                <a:cs typeface="Noto Sans Symbols"/>
                <a:sym typeface="Noto Sans Symbols"/>
              </a:rPr>
              <a:t>❖</a:t>
            </a:r>
            <a:r>
              <a:rPr b="0" lang="es-AR" sz="800">
                <a:solidFill>
                  <a:srgbClr val="F3F3F3"/>
                </a:solidFill>
                <a:latin typeface="Times New Roman"/>
                <a:ea typeface="Times New Roman"/>
                <a:cs typeface="Times New Roman"/>
                <a:sym typeface="Times New Roman"/>
              </a:rPr>
              <a:t> </a:t>
            </a:r>
            <a:r>
              <a:rPr b="0" lang="es-AR" sz="800">
                <a:solidFill>
                  <a:srgbClr val="F3F3F3"/>
                </a:solidFill>
                <a:latin typeface="Times New Roman"/>
                <a:ea typeface="Times New Roman"/>
                <a:cs typeface="Times New Roman"/>
                <a:sym typeface="Times New Roman"/>
              </a:rPr>
              <a:t>      </a:t>
            </a:r>
            <a:r>
              <a:rPr b="0" i="1" lang="es-AR" sz="1200">
                <a:solidFill>
                  <a:srgbClr val="F3F3F3"/>
                </a:solidFill>
                <a:latin typeface="Arial"/>
                <a:ea typeface="Arial"/>
                <a:cs typeface="Arial"/>
                <a:sym typeface="Arial"/>
              </a:rPr>
              <a:t>Peligro a la Salud</a:t>
            </a:r>
            <a:r>
              <a:rPr b="0" lang="es-AR" sz="1200">
                <a:solidFill>
                  <a:srgbClr val="F3F3F3"/>
                </a:solidFill>
                <a:latin typeface="Arial"/>
                <a:ea typeface="Arial"/>
                <a:cs typeface="Arial"/>
                <a:sym typeface="Arial"/>
              </a:rPr>
              <a:t>: Peligroso.</a:t>
            </a:r>
            <a:endParaRPr b="0" sz="1200">
              <a:solidFill>
                <a:srgbClr val="F3F3F3"/>
              </a:solidFill>
              <a:latin typeface="Arial"/>
              <a:ea typeface="Arial"/>
              <a:cs typeface="Arial"/>
              <a:sym typeface="Arial"/>
            </a:endParaRPr>
          </a:p>
          <a:p>
            <a:pPr indent="-228600" lvl="0" marL="914400" rtl="0" algn="l">
              <a:lnSpc>
                <a:spcPct val="115000"/>
              </a:lnSpc>
              <a:spcBef>
                <a:spcPts val="1200"/>
              </a:spcBef>
              <a:spcAft>
                <a:spcPts val="0"/>
              </a:spcAft>
              <a:buNone/>
            </a:pPr>
            <a:r>
              <a:rPr b="0" lang="es-AR" sz="1100">
                <a:solidFill>
                  <a:srgbClr val="F3F3F3"/>
                </a:solidFill>
                <a:latin typeface="Noto Sans Symbols"/>
                <a:ea typeface="Noto Sans Symbols"/>
                <a:cs typeface="Noto Sans Symbols"/>
                <a:sym typeface="Noto Sans Symbols"/>
              </a:rPr>
              <a:t>❖</a:t>
            </a:r>
            <a:r>
              <a:rPr b="0" lang="es-AR" sz="800">
                <a:solidFill>
                  <a:srgbClr val="F3F3F3"/>
                </a:solidFill>
                <a:latin typeface="Times New Roman"/>
                <a:ea typeface="Times New Roman"/>
                <a:cs typeface="Times New Roman"/>
                <a:sym typeface="Times New Roman"/>
              </a:rPr>
              <a:t>       </a:t>
            </a:r>
            <a:r>
              <a:rPr b="0" i="1" lang="es-AR" sz="1200">
                <a:solidFill>
                  <a:srgbClr val="F3F3F3"/>
                </a:solidFill>
                <a:latin typeface="Arial"/>
                <a:ea typeface="Arial"/>
                <a:cs typeface="Arial"/>
                <a:sym typeface="Arial"/>
              </a:rPr>
              <a:t>Peligro del Incendio</a:t>
            </a:r>
            <a:r>
              <a:rPr b="0" lang="es-AR" sz="1200">
                <a:solidFill>
                  <a:srgbClr val="F3F3F3"/>
                </a:solidFill>
                <a:latin typeface="Arial"/>
                <a:ea typeface="Arial"/>
                <a:cs typeface="Arial"/>
                <a:sym typeface="Arial"/>
              </a:rPr>
              <a:t>: Punto de ignición bajo, 38ºC.</a:t>
            </a:r>
            <a:endParaRPr b="0" sz="1200">
              <a:solidFill>
                <a:srgbClr val="F3F3F3"/>
              </a:solidFill>
              <a:latin typeface="Arial"/>
              <a:ea typeface="Arial"/>
              <a:cs typeface="Arial"/>
              <a:sym typeface="Arial"/>
            </a:endParaRPr>
          </a:p>
          <a:p>
            <a:pPr indent="-228600" lvl="0" marL="914400" rtl="0" algn="l">
              <a:lnSpc>
                <a:spcPct val="115000"/>
              </a:lnSpc>
              <a:spcBef>
                <a:spcPts val="1200"/>
              </a:spcBef>
              <a:spcAft>
                <a:spcPts val="0"/>
              </a:spcAft>
              <a:buNone/>
            </a:pPr>
            <a:r>
              <a:rPr b="0" lang="es-AR" sz="1100">
                <a:solidFill>
                  <a:srgbClr val="F3F3F3"/>
                </a:solidFill>
                <a:latin typeface="Noto Sans Symbols"/>
                <a:ea typeface="Noto Sans Symbols"/>
                <a:cs typeface="Noto Sans Symbols"/>
                <a:sym typeface="Noto Sans Symbols"/>
              </a:rPr>
              <a:t>❖</a:t>
            </a:r>
            <a:r>
              <a:rPr b="0" lang="es-AR" sz="800">
                <a:solidFill>
                  <a:srgbClr val="F3F3F3"/>
                </a:solidFill>
                <a:latin typeface="Times New Roman"/>
                <a:ea typeface="Times New Roman"/>
                <a:cs typeface="Times New Roman"/>
                <a:sym typeface="Times New Roman"/>
              </a:rPr>
              <a:t>       </a:t>
            </a:r>
            <a:r>
              <a:rPr b="0" i="1" lang="es-AR" sz="1200">
                <a:solidFill>
                  <a:srgbClr val="F3F3F3"/>
                </a:solidFill>
                <a:latin typeface="Arial"/>
                <a:ea typeface="Arial"/>
                <a:cs typeface="Arial"/>
                <a:sym typeface="Arial"/>
              </a:rPr>
              <a:t>Reactividad:</a:t>
            </a:r>
            <a:r>
              <a:rPr b="0" lang="es-AR" sz="1200">
                <a:solidFill>
                  <a:srgbClr val="F3F3F3"/>
                </a:solidFill>
                <a:latin typeface="Arial"/>
                <a:ea typeface="Arial"/>
                <a:cs typeface="Arial"/>
                <a:sym typeface="Arial"/>
              </a:rPr>
              <a:t> Estable.</a:t>
            </a:r>
            <a:endParaRPr b="0" sz="1200">
              <a:solidFill>
                <a:srgbClr val="F3F3F3"/>
              </a:solidFill>
              <a:latin typeface="Arial"/>
              <a:ea typeface="Arial"/>
              <a:cs typeface="Arial"/>
              <a:sym typeface="Arial"/>
            </a:endParaRPr>
          </a:p>
          <a:p>
            <a:pPr indent="-228600" lvl="0" marL="914400" rtl="0" algn="l">
              <a:lnSpc>
                <a:spcPct val="115000"/>
              </a:lnSpc>
              <a:spcBef>
                <a:spcPts val="1200"/>
              </a:spcBef>
              <a:spcAft>
                <a:spcPts val="0"/>
              </a:spcAft>
              <a:buNone/>
            </a:pPr>
            <a:r>
              <a:rPr b="0" lang="es-AR" sz="1100">
                <a:solidFill>
                  <a:srgbClr val="F3F3F3"/>
                </a:solidFill>
                <a:latin typeface="Noto Sans Symbols"/>
                <a:ea typeface="Noto Sans Symbols"/>
                <a:cs typeface="Noto Sans Symbols"/>
                <a:sym typeface="Noto Sans Symbols"/>
              </a:rPr>
              <a:t> ❖</a:t>
            </a:r>
            <a:r>
              <a:rPr b="0" lang="es-AR" sz="800">
                <a:solidFill>
                  <a:srgbClr val="F3F3F3"/>
                </a:solidFill>
                <a:latin typeface="Times New Roman"/>
                <a:ea typeface="Times New Roman"/>
                <a:cs typeface="Times New Roman"/>
                <a:sym typeface="Times New Roman"/>
              </a:rPr>
              <a:t>       </a:t>
            </a:r>
            <a:r>
              <a:rPr b="0" i="1" lang="es-AR" sz="1200">
                <a:solidFill>
                  <a:srgbClr val="F3F3F3"/>
                </a:solidFill>
                <a:latin typeface="Arial"/>
                <a:ea typeface="Arial"/>
                <a:cs typeface="Arial"/>
                <a:sym typeface="Arial"/>
              </a:rPr>
              <a:t>Peligros Específicos</a:t>
            </a:r>
            <a:r>
              <a:rPr b="0" lang="es-AR" sz="1200">
                <a:solidFill>
                  <a:srgbClr val="F3F3F3"/>
                </a:solidFill>
                <a:latin typeface="Arial"/>
                <a:ea typeface="Arial"/>
                <a:cs typeface="Arial"/>
                <a:sym typeface="Arial"/>
              </a:rPr>
              <a:t>: Sin peligro.</a:t>
            </a:r>
            <a:endParaRPr b="0" sz="1200">
              <a:solidFill>
                <a:srgbClr val="F3F3F3"/>
              </a:solidFill>
              <a:latin typeface="Arial"/>
              <a:ea typeface="Arial"/>
              <a:cs typeface="Arial"/>
              <a:sym typeface="Arial"/>
            </a:endParaRPr>
          </a:p>
          <a:p>
            <a:pPr indent="-228600" lvl="0" marL="914400" rtl="0" algn="l">
              <a:lnSpc>
                <a:spcPct val="115000"/>
              </a:lnSpc>
              <a:spcBef>
                <a:spcPts val="1200"/>
              </a:spcBef>
              <a:spcAft>
                <a:spcPts val="0"/>
              </a:spcAft>
              <a:buClr>
                <a:schemeClr val="dk1"/>
              </a:buClr>
              <a:buSzPts val="1100"/>
              <a:buFont typeface="Arial"/>
              <a:buNone/>
            </a:pPr>
            <a:r>
              <a:t/>
            </a:r>
            <a:endParaRPr b="0" sz="1000">
              <a:latin typeface="Noto Sans Symbols"/>
              <a:ea typeface="Noto Sans Symbols"/>
              <a:cs typeface="Noto Sans Symbols"/>
              <a:sym typeface="Noto Sans Symbols"/>
            </a:endParaRPr>
          </a:p>
          <a:p>
            <a:pPr indent="0" lvl="0" marL="0" rtl="0" algn="l">
              <a:spcBef>
                <a:spcPts val="1200"/>
              </a:spcBef>
              <a:spcAft>
                <a:spcPts val="0"/>
              </a:spcAft>
              <a:buNone/>
            </a:pPr>
            <a:r>
              <a:t/>
            </a:r>
            <a:endParaRPr/>
          </a:p>
        </p:txBody>
      </p:sp>
      <p:pic>
        <p:nvPicPr>
          <p:cNvPr id="513" name="Google Shape;513;g9c7ffebc33_0_16"/>
          <p:cNvPicPr preferRelativeResize="0"/>
          <p:nvPr/>
        </p:nvPicPr>
        <p:blipFill>
          <a:blip r:embed="rId3">
            <a:alphaModFix/>
          </a:blip>
          <a:stretch>
            <a:fillRect/>
          </a:stretch>
        </p:blipFill>
        <p:spPr>
          <a:xfrm>
            <a:off x="5596675" y="1635147"/>
            <a:ext cx="3376550" cy="33396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49"/>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LUCHA CONTRA INCENDIOS.</a:t>
            </a:r>
            <a:endParaRPr/>
          </a:p>
        </p:txBody>
      </p:sp>
      <p:sp>
        <p:nvSpPr>
          <p:cNvPr id="519" name="Google Shape;519;p49"/>
          <p:cNvSpPr txBox="1"/>
          <p:nvPr>
            <p:ph idx="1" type="body"/>
          </p:nvPr>
        </p:nvSpPr>
        <p:spPr>
          <a:xfrm>
            <a:off x="562298" y="2924944"/>
            <a:ext cx="4513758" cy="2232248"/>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405"/>
              <a:buNone/>
            </a:pPr>
            <a:r>
              <a:rPr b="0" lang="es-AR" sz="2405"/>
              <a:t>	Pinturas al Aceite</a:t>
            </a:r>
            <a:endParaRPr b="0" sz="2405"/>
          </a:p>
          <a:p>
            <a:pPr indent="-342900" lvl="0" marL="342900" rtl="0" algn="l">
              <a:lnSpc>
                <a:spcPct val="90000"/>
              </a:lnSpc>
              <a:spcBef>
                <a:spcPts val="800"/>
              </a:spcBef>
              <a:spcAft>
                <a:spcPts val="0"/>
              </a:spcAft>
              <a:buClr>
                <a:schemeClr val="dk1"/>
              </a:buClr>
              <a:buSzPts val="2405"/>
              <a:buNone/>
            </a:pPr>
            <a:r>
              <a:rPr b="0" lang="es-AR" sz="2405"/>
              <a:t>	Pinturas de Imprimación</a:t>
            </a:r>
            <a:endParaRPr/>
          </a:p>
          <a:p>
            <a:pPr indent="-342900" lvl="0" marL="342900" rtl="0" algn="l">
              <a:lnSpc>
                <a:spcPct val="90000"/>
              </a:lnSpc>
              <a:spcBef>
                <a:spcPts val="800"/>
              </a:spcBef>
              <a:spcAft>
                <a:spcPts val="0"/>
              </a:spcAft>
              <a:buClr>
                <a:schemeClr val="dk1"/>
              </a:buClr>
              <a:buSzPts val="2405"/>
              <a:buNone/>
            </a:pPr>
            <a:r>
              <a:rPr b="0" lang="es-AR" sz="2405"/>
              <a:t>	Pinturas Hidrófugas</a:t>
            </a:r>
            <a:endParaRPr/>
          </a:p>
          <a:p>
            <a:pPr indent="-342900" lvl="0" marL="342900" rtl="0" algn="l">
              <a:lnSpc>
                <a:spcPct val="90000"/>
              </a:lnSpc>
              <a:spcBef>
                <a:spcPts val="800"/>
              </a:spcBef>
              <a:spcAft>
                <a:spcPts val="0"/>
              </a:spcAft>
              <a:buClr>
                <a:schemeClr val="dk1"/>
              </a:buClr>
              <a:buSzPts val="2405"/>
              <a:buNone/>
            </a:pPr>
            <a:r>
              <a:rPr b="0" lang="es-AR" sz="2405"/>
              <a:t>	Pinturas al Agua</a:t>
            </a:r>
            <a:endParaRPr/>
          </a:p>
          <a:p>
            <a:pPr indent="-342900" lvl="0" marL="342900" rtl="0" algn="l">
              <a:lnSpc>
                <a:spcPct val="90000"/>
              </a:lnSpc>
              <a:spcBef>
                <a:spcPts val="800"/>
              </a:spcBef>
              <a:spcAft>
                <a:spcPts val="0"/>
              </a:spcAft>
              <a:buClr>
                <a:schemeClr val="dk1"/>
              </a:buClr>
              <a:buSzPts val="2405"/>
              <a:buNone/>
            </a:pPr>
            <a:r>
              <a:rPr b="0" lang="es-AR" sz="2405"/>
              <a:t>	Barnices</a:t>
            </a:r>
            <a:endParaRPr/>
          </a:p>
          <a:p>
            <a:pPr indent="-342900" lvl="0" marL="342900" rtl="0" algn="l">
              <a:lnSpc>
                <a:spcPct val="90000"/>
              </a:lnSpc>
              <a:spcBef>
                <a:spcPts val="800"/>
              </a:spcBef>
              <a:spcAft>
                <a:spcPts val="0"/>
              </a:spcAft>
              <a:buClr>
                <a:schemeClr val="dk1"/>
              </a:buClr>
              <a:buSzPts val="2220"/>
              <a:buNone/>
            </a:pPr>
            <a:r>
              <a:t/>
            </a:r>
            <a:endParaRPr sz="2220"/>
          </a:p>
          <a:p>
            <a:pPr indent="-342900" lvl="0" marL="342900" rtl="0" algn="l">
              <a:lnSpc>
                <a:spcPct val="90000"/>
              </a:lnSpc>
              <a:spcBef>
                <a:spcPts val="800"/>
              </a:spcBef>
              <a:spcAft>
                <a:spcPts val="0"/>
              </a:spcAft>
              <a:buClr>
                <a:schemeClr val="dk1"/>
              </a:buClr>
              <a:buSzPts val="2220"/>
              <a:buNone/>
            </a:pPr>
            <a:r>
              <a:t/>
            </a:r>
            <a:endParaRPr sz="2220"/>
          </a:p>
        </p:txBody>
      </p:sp>
      <p:pic>
        <p:nvPicPr>
          <p:cNvPr id="520" name="Google Shape;520;p49"/>
          <p:cNvPicPr preferRelativeResize="0"/>
          <p:nvPr/>
        </p:nvPicPr>
        <p:blipFill rotWithShape="1">
          <a:blip r:embed="rId3">
            <a:alphaModFix/>
          </a:blip>
          <a:srcRect b="0" l="0" r="0" t="0"/>
          <a:stretch/>
        </p:blipFill>
        <p:spPr>
          <a:xfrm>
            <a:off x="6308693" y="1052736"/>
            <a:ext cx="2265280" cy="2571119"/>
          </a:xfrm>
          <a:prstGeom prst="rect">
            <a:avLst/>
          </a:prstGeom>
          <a:noFill/>
          <a:ln cap="flat" cmpd="sng" w="9525">
            <a:solidFill>
              <a:schemeClr val="dk1"/>
            </a:solidFill>
            <a:prstDash val="solid"/>
            <a:miter lim="800000"/>
            <a:headEnd len="sm" w="sm" type="none"/>
            <a:tailEnd len="sm" w="sm" type="none"/>
          </a:ln>
        </p:spPr>
      </p:pic>
      <p:pic>
        <p:nvPicPr>
          <p:cNvPr id="521" name="Google Shape;521;p49"/>
          <p:cNvPicPr preferRelativeResize="0"/>
          <p:nvPr/>
        </p:nvPicPr>
        <p:blipFill rotWithShape="1">
          <a:blip r:embed="rId4">
            <a:alphaModFix/>
          </a:blip>
          <a:srcRect b="0" l="0" r="0" t="0"/>
          <a:stretch/>
        </p:blipFill>
        <p:spPr>
          <a:xfrm>
            <a:off x="5076056" y="3933056"/>
            <a:ext cx="3698924" cy="2160433"/>
          </a:xfrm>
          <a:prstGeom prst="rect">
            <a:avLst/>
          </a:prstGeom>
          <a:noFill/>
          <a:ln cap="flat" cmpd="sng" w="9525">
            <a:solidFill>
              <a:schemeClr val="dk1"/>
            </a:solidFill>
            <a:prstDash val="solid"/>
            <a:miter lim="800000"/>
            <a:headEnd len="sm" w="sm" type="none"/>
            <a:tailEnd len="sm" w="sm" type="none"/>
          </a:ln>
        </p:spPr>
      </p:pic>
      <p:sp>
        <p:nvSpPr>
          <p:cNvPr id="522" name="Google Shape;522;p49"/>
          <p:cNvSpPr/>
          <p:nvPr/>
        </p:nvSpPr>
        <p:spPr>
          <a:xfrm>
            <a:off x="323528" y="1052736"/>
            <a:ext cx="5962748"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Para reducir los incendios es necesario conocer las características del producto, los medios de extinción adecuados y las recomendaciones para combatir el fuego.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50"/>
          <p:cNvSpPr txBox="1"/>
          <p:nvPr>
            <p:ph type="title"/>
          </p:nvPr>
        </p:nvSpPr>
        <p:spPr>
          <a:xfrm>
            <a:off x="827584" y="332656"/>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LUCHA CONTRA INCENDIOS.</a:t>
            </a:r>
            <a:endParaRPr/>
          </a:p>
        </p:txBody>
      </p:sp>
      <p:sp>
        <p:nvSpPr>
          <p:cNvPr id="528" name="Google Shape;528;p50"/>
          <p:cNvSpPr txBox="1"/>
          <p:nvPr>
            <p:ph idx="1" type="body"/>
          </p:nvPr>
        </p:nvSpPr>
        <p:spPr>
          <a:xfrm>
            <a:off x="0" y="1484784"/>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	Pinturas al Caucho</a:t>
            </a:r>
            <a:endParaRPr/>
          </a:p>
          <a:p>
            <a:pPr indent="-342900" lvl="0" marL="342900" rtl="0" algn="l">
              <a:spcBef>
                <a:spcPts val="800"/>
              </a:spcBef>
              <a:spcAft>
                <a:spcPts val="0"/>
              </a:spcAft>
              <a:buClr>
                <a:schemeClr val="dk1"/>
              </a:buClr>
              <a:buSzPts val="2400"/>
              <a:buNone/>
            </a:pPr>
            <a:r>
              <a:rPr b="0" lang="es-AR" sz="2400"/>
              <a:t>	Pinturas Epoxi</a:t>
            </a:r>
            <a:endParaRPr/>
          </a:p>
          <a:p>
            <a:pPr indent="-342900" lvl="0" marL="342900" rtl="0" algn="l">
              <a:spcBef>
                <a:spcPts val="800"/>
              </a:spcBef>
              <a:spcAft>
                <a:spcPts val="0"/>
              </a:spcAft>
              <a:buClr>
                <a:schemeClr val="dk1"/>
              </a:buClr>
              <a:buSzPts val="2400"/>
              <a:buNone/>
            </a:pPr>
            <a:r>
              <a:rPr b="0" lang="es-AR" sz="2400"/>
              <a:t>	Esmaltes Sintéticos</a:t>
            </a:r>
            <a:endParaRPr/>
          </a:p>
          <a:p>
            <a:pPr indent="-342900" lvl="0" marL="342900" rtl="0" algn="l">
              <a:spcBef>
                <a:spcPts val="800"/>
              </a:spcBef>
              <a:spcAft>
                <a:spcPts val="0"/>
              </a:spcAft>
              <a:buClr>
                <a:schemeClr val="dk1"/>
              </a:buClr>
              <a:buSzPts val="2400"/>
              <a:buNone/>
            </a:pPr>
            <a:r>
              <a:rPr b="0" lang="es-AR" sz="2400"/>
              <a:t>	Pinturas al Látex</a:t>
            </a:r>
            <a:endParaRPr/>
          </a:p>
          <a:p>
            <a:pPr indent="-342900" lvl="0" marL="342900" rtl="0" algn="l">
              <a:spcBef>
                <a:spcPts val="800"/>
              </a:spcBef>
              <a:spcAft>
                <a:spcPts val="0"/>
              </a:spcAft>
              <a:buClr>
                <a:schemeClr val="dk1"/>
              </a:buClr>
              <a:buSzPts val="2400"/>
              <a:buNone/>
            </a:pPr>
            <a:r>
              <a:rPr b="0" lang="es-AR" sz="2400"/>
              <a:t>	Pinturas Antioxidantes</a:t>
            </a:r>
            <a:endParaRPr/>
          </a:p>
          <a:p>
            <a:pPr indent="-342900" lvl="0" marL="342900" rtl="0" algn="l">
              <a:spcBef>
                <a:spcPts val="800"/>
              </a:spcBef>
              <a:spcAft>
                <a:spcPts val="0"/>
              </a:spcAft>
              <a:buClr>
                <a:schemeClr val="dk1"/>
              </a:buClr>
              <a:buSzPts val="1600"/>
              <a:buNone/>
            </a:pPr>
            <a:r>
              <a:t/>
            </a:r>
            <a:endParaRPr/>
          </a:p>
        </p:txBody>
      </p:sp>
      <p:pic>
        <p:nvPicPr>
          <p:cNvPr id="529" name="Google Shape;529;p50"/>
          <p:cNvPicPr preferRelativeResize="0"/>
          <p:nvPr/>
        </p:nvPicPr>
        <p:blipFill rotWithShape="1">
          <a:blip r:embed="rId3">
            <a:alphaModFix/>
          </a:blip>
          <a:srcRect b="0" l="0" r="0" t="0"/>
          <a:stretch/>
        </p:blipFill>
        <p:spPr>
          <a:xfrm>
            <a:off x="1043608" y="3933056"/>
            <a:ext cx="2160240" cy="2595049"/>
          </a:xfrm>
          <a:prstGeom prst="rect">
            <a:avLst/>
          </a:prstGeom>
          <a:noFill/>
          <a:ln cap="flat" cmpd="sng" w="9525">
            <a:solidFill>
              <a:schemeClr val="dk1"/>
            </a:solidFill>
            <a:prstDash val="solid"/>
            <a:miter lim="800000"/>
            <a:headEnd len="sm" w="sm" type="none"/>
            <a:tailEnd len="sm" w="sm" type="none"/>
          </a:ln>
        </p:spPr>
      </p:pic>
      <p:pic>
        <p:nvPicPr>
          <p:cNvPr id="530" name="Google Shape;530;p50"/>
          <p:cNvPicPr preferRelativeResize="0"/>
          <p:nvPr/>
        </p:nvPicPr>
        <p:blipFill rotWithShape="1">
          <a:blip r:embed="rId4">
            <a:alphaModFix/>
          </a:blip>
          <a:srcRect b="0" l="0" r="0" t="0"/>
          <a:stretch/>
        </p:blipFill>
        <p:spPr>
          <a:xfrm>
            <a:off x="3413102" y="1052736"/>
            <a:ext cx="5544218" cy="374441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51"/>
          <p:cNvSpPr txBox="1"/>
          <p:nvPr>
            <p:ph type="title"/>
          </p:nvPr>
        </p:nvSpPr>
        <p:spPr>
          <a:xfrm>
            <a:off x="827584" y="620688"/>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PROCEDIMIENTO PARA CASOS DE ACCIDENTES.</a:t>
            </a:r>
            <a:endParaRPr/>
          </a:p>
        </p:txBody>
      </p:sp>
      <p:sp>
        <p:nvSpPr>
          <p:cNvPr id="536" name="Google Shape;536;p51"/>
          <p:cNvSpPr txBox="1"/>
          <p:nvPr>
            <p:ph idx="1" type="body"/>
          </p:nvPr>
        </p:nvSpPr>
        <p:spPr>
          <a:xfrm>
            <a:off x="611560" y="2374548"/>
            <a:ext cx="3240360" cy="2049123"/>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400"/>
              <a:buNone/>
            </a:pPr>
            <a:r>
              <a:rPr b="0" lang="es-AR" sz="2400"/>
              <a:t>Accidentes Leves:</a:t>
            </a:r>
            <a:endParaRPr/>
          </a:p>
          <a:p>
            <a:pPr indent="-342900" lvl="0" marL="342900" rtl="0" algn="l">
              <a:lnSpc>
                <a:spcPct val="90000"/>
              </a:lnSpc>
              <a:spcBef>
                <a:spcPts val="800"/>
              </a:spcBef>
              <a:spcAft>
                <a:spcPts val="0"/>
              </a:spcAft>
              <a:buClr>
                <a:schemeClr val="dk1"/>
              </a:buClr>
              <a:buSzPts val="2400"/>
              <a:buNone/>
            </a:pPr>
            <a:r>
              <a:rPr b="0" lang="es-AR" sz="2400"/>
              <a:t>avisar al capataz o encargado. </a:t>
            </a:r>
            <a:endParaRPr/>
          </a:p>
          <a:p>
            <a:pPr indent="-342900" lvl="0" marL="342900" rtl="0" algn="l">
              <a:lnSpc>
                <a:spcPct val="90000"/>
              </a:lnSpc>
              <a:spcBef>
                <a:spcPts val="800"/>
              </a:spcBef>
              <a:spcAft>
                <a:spcPts val="0"/>
              </a:spcAft>
              <a:buClr>
                <a:schemeClr val="dk1"/>
              </a:buClr>
              <a:buSzPts val="2400"/>
              <a:buNone/>
            </a:pPr>
            <a:r>
              <a:rPr b="0" lang="es-AR" sz="2400"/>
              <a:t>Utilizar elementos de primeros auxilios. </a:t>
            </a:r>
            <a:endParaRPr b="0" sz="2400" u="sng"/>
          </a:p>
          <a:p>
            <a:pPr indent="-342900" lvl="0" marL="342900" rtl="0" algn="l">
              <a:lnSpc>
                <a:spcPct val="90000"/>
              </a:lnSpc>
              <a:spcBef>
                <a:spcPts val="800"/>
              </a:spcBef>
              <a:spcAft>
                <a:spcPts val="0"/>
              </a:spcAft>
              <a:buClr>
                <a:schemeClr val="dk1"/>
              </a:buClr>
              <a:buSzPts val="2400"/>
              <a:buNone/>
            </a:pPr>
            <a:r>
              <a:t/>
            </a:r>
            <a:endParaRPr b="0" sz="2400"/>
          </a:p>
          <a:p>
            <a:pPr indent="-342900" lvl="0" marL="342900" rtl="0" algn="l">
              <a:lnSpc>
                <a:spcPct val="90000"/>
              </a:lnSpc>
              <a:spcBef>
                <a:spcPts val="800"/>
              </a:spcBef>
              <a:spcAft>
                <a:spcPts val="0"/>
              </a:spcAft>
              <a:buClr>
                <a:schemeClr val="dk1"/>
              </a:buClr>
              <a:buSzPts val="1600"/>
              <a:buNone/>
            </a:pPr>
            <a:r>
              <a:t/>
            </a:r>
            <a:endParaRPr/>
          </a:p>
        </p:txBody>
      </p:sp>
      <p:pic>
        <p:nvPicPr>
          <p:cNvPr id="537" name="Google Shape;537;p51"/>
          <p:cNvPicPr preferRelativeResize="0"/>
          <p:nvPr/>
        </p:nvPicPr>
        <p:blipFill rotWithShape="1">
          <a:blip r:embed="rId3">
            <a:alphaModFix/>
          </a:blip>
          <a:srcRect b="0" l="0" r="0" t="0"/>
          <a:stretch/>
        </p:blipFill>
        <p:spPr>
          <a:xfrm>
            <a:off x="3995936" y="2060848"/>
            <a:ext cx="4876800" cy="2676525"/>
          </a:xfrm>
          <a:prstGeom prst="rect">
            <a:avLst/>
          </a:prstGeom>
          <a:noFill/>
          <a:ln cap="flat" cmpd="sng" w="9525">
            <a:solidFill>
              <a:schemeClr val="lt1"/>
            </a:solidFill>
            <a:prstDash val="solid"/>
            <a:miter lim="800000"/>
            <a:headEnd len="sm" w="sm" type="none"/>
            <a:tailEnd len="sm" w="sm" type="none"/>
          </a:ln>
        </p:spPr>
      </p:pic>
      <p:sp>
        <p:nvSpPr>
          <p:cNvPr id="538" name="Google Shape;538;p51"/>
          <p:cNvSpPr/>
          <p:nvPr/>
        </p:nvSpPr>
        <p:spPr>
          <a:xfrm>
            <a:off x="3995936" y="1844824"/>
            <a:ext cx="504056" cy="475781"/>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39" name="Google Shape;539;p51"/>
          <p:cNvSpPr/>
          <p:nvPr/>
        </p:nvSpPr>
        <p:spPr>
          <a:xfrm>
            <a:off x="8086894" y="2032573"/>
            <a:ext cx="792088" cy="288032"/>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52"/>
          <p:cNvSpPr txBox="1"/>
          <p:nvPr>
            <p:ph type="title"/>
          </p:nvPr>
        </p:nvSpPr>
        <p:spPr>
          <a:xfrm>
            <a:off x="827584" y="476672"/>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b="1" lang="es-AR" sz="4800"/>
              <a:t>PROCEDIMIENTO EN CASOS DE ACCIDENTES</a:t>
            </a:r>
            <a:endParaRPr sz="4800"/>
          </a:p>
        </p:txBody>
      </p:sp>
      <p:sp>
        <p:nvSpPr>
          <p:cNvPr id="546" name="Google Shape;546;p52"/>
          <p:cNvSpPr txBox="1"/>
          <p:nvPr>
            <p:ph idx="1" type="body"/>
          </p:nvPr>
        </p:nvSpPr>
        <p:spPr>
          <a:xfrm>
            <a:off x="323528" y="1556792"/>
            <a:ext cx="7520940" cy="3579849"/>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None/>
            </a:pPr>
            <a:r>
              <a:rPr lang="es-AR" sz="2400"/>
              <a:t>Accidentes Graves: </a:t>
            </a:r>
            <a:r>
              <a:rPr b="0" lang="es-AR" sz="2400"/>
              <a:t>Avisar al capataz o encargado. Llamar a ambulancia</a:t>
            </a:r>
            <a:endParaRPr b="0" sz="2400"/>
          </a:p>
          <a:p>
            <a:pPr indent="-342900" lvl="0" marL="342900" rtl="0" algn="l">
              <a:spcBef>
                <a:spcPts val="800"/>
              </a:spcBef>
              <a:spcAft>
                <a:spcPts val="0"/>
              </a:spcAft>
              <a:buClr>
                <a:schemeClr val="dk1"/>
              </a:buClr>
              <a:buSzPts val="2400"/>
              <a:buNone/>
            </a:pPr>
            <a:r>
              <a:rPr b="0" lang="es-AR" sz="2400"/>
              <a:t>Fracturas: Inmovilizar </a:t>
            </a:r>
            <a:endParaRPr/>
          </a:p>
          <a:p>
            <a:pPr indent="-342900" lvl="0" marL="342900" rtl="0" algn="l">
              <a:spcBef>
                <a:spcPts val="800"/>
              </a:spcBef>
              <a:spcAft>
                <a:spcPts val="0"/>
              </a:spcAft>
              <a:buClr>
                <a:schemeClr val="dk1"/>
              </a:buClr>
              <a:buSzPts val="2400"/>
              <a:buNone/>
            </a:pPr>
            <a:r>
              <a:rPr b="0" lang="es-AR" sz="2400"/>
              <a:t>Hemorragias: Detener sangre </a:t>
            </a:r>
            <a:endParaRPr/>
          </a:p>
          <a:p>
            <a:pPr indent="-342900" lvl="0" marL="342900" rtl="0" algn="l">
              <a:spcBef>
                <a:spcPts val="800"/>
              </a:spcBef>
              <a:spcAft>
                <a:spcPts val="0"/>
              </a:spcAft>
              <a:buClr>
                <a:schemeClr val="dk1"/>
              </a:buClr>
              <a:buSzPts val="2400"/>
              <a:buNone/>
            </a:pPr>
            <a:r>
              <a:rPr b="0" lang="es-AR" sz="2400"/>
              <a:t>Quemaduras: Aplicar agua </a:t>
            </a:r>
            <a:endParaRPr/>
          </a:p>
          <a:p>
            <a:pPr indent="-342900" lvl="0" marL="342900" rtl="0" algn="l">
              <a:spcBef>
                <a:spcPts val="800"/>
              </a:spcBef>
              <a:spcAft>
                <a:spcPts val="0"/>
              </a:spcAft>
              <a:buClr>
                <a:schemeClr val="dk1"/>
              </a:buClr>
              <a:buSzPts val="2400"/>
              <a:buNone/>
            </a:pPr>
            <a:r>
              <a:rPr b="0" lang="es-AR" sz="2400"/>
              <a:t>No respira: Respiración artificial </a:t>
            </a:r>
            <a:endParaRPr/>
          </a:p>
          <a:p>
            <a:pPr indent="-342900" lvl="0" marL="342900" rtl="0" algn="l">
              <a:spcBef>
                <a:spcPts val="800"/>
              </a:spcBef>
              <a:spcAft>
                <a:spcPts val="0"/>
              </a:spcAft>
              <a:buClr>
                <a:schemeClr val="dk1"/>
              </a:buClr>
              <a:buSzPts val="2400"/>
              <a:buNone/>
            </a:pPr>
            <a:r>
              <a:rPr b="0" lang="es-AR" sz="2400"/>
              <a:t>Paro Cardiaco: Compresión cardiaca externa</a:t>
            </a:r>
            <a:endParaRPr/>
          </a:p>
          <a:p>
            <a:pPr indent="-342900" lvl="0" marL="342900" rtl="0" algn="l">
              <a:spcBef>
                <a:spcPts val="800"/>
              </a:spcBef>
              <a:spcAft>
                <a:spcPts val="0"/>
              </a:spcAft>
              <a:buClr>
                <a:schemeClr val="dk1"/>
              </a:buClr>
              <a:buSzPts val="2400"/>
              <a:buNone/>
            </a:pPr>
            <a:r>
              <a:t/>
            </a:r>
            <a:endParaRPr b="0" sz="2400"/>
          </a:p>
        </p:txBody>
      </p:sp>
      <p:pic>
        <p:nvPicPr>
          <p:cNvPr id="547" name="Google Shape;547;p52"/>
          <p:cNvPicPr preferRelativeResize="0"/>
          <p:nvPr/>
        </p:nvPicPr>
        <p:blipFill rotWithShape="1">
          <a:blip r:embed="rId3">
            <a:alphaModFix/>
          </a:blip>
          <a:srcRect b="0" l="0" r="0" t="0"/>
          <a:stretch/>
        </p:blipFill>
        <p:spPr>
          <a:xfrm>
            <a:off x="4860032" y="2132856"/>
            <a:ext cx="3816424" cy="1802418"/>
          </a:xfrm>
          <a:prstGeom prst="rect">
            <a:avLst/>
          </a:prstGeom>
          <a:noFill/>
          <a:ln cap="flat" cmpd="sng" w="9525">
            <a:solidFill>
              <a:schemeClr val="dk1"/>
            </a:solidFill>
            <a:prstDash val="solid"/>
            <a:miter lim="800000"/>
            <a:headEnd len="sm" w="sm" type="none"/>
            <a:tailEnd len="sm" w="sm" type="none"/>
          </a:ln>
        </p:spPr>
      </p:pic>
      <p:pic>
        <p:nvPicPr>
          <p:cNvPr id="548" name="Google Shape;548;p52"/>
          <p:cNvPicPr preferRelativeResize="0"/>
          <p:nvPr/>
        </p:nvPicPr>
        <p:blipFill rotWithShape="1">
          <a:blip r:embed="rId4">
            <a:alphaModFix/>
          </a:blip>
          <a:srcRect b="0" l="0" r="0" t="0"/>
          <a:stretch/>
        </p:blipFill>
        <p:spPr>
          <a:xfrm>
            <a:off x="6300192" y="4041723"/>
            <a:ext cx="2143961" cy="2494791"/>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53"/>
          <p:cNvSpPr txBox="1"/>
          <p:nvPr>
            <p:ph type="title"/>
          </p:nvPr>
        </p:nvSpPr>
        <p:spPr>
          <a:xfrm>
            <a:off x="827584" y="692696"/>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FORMA DE PROCEDER DE LA ART.</a:t>
            </a:r>
            <a:endParaRPr/>
          </a:p>
        </p:txBody>
      </p:sp>
      <p:sp>
        <p:nvSpPr>
          <p:cNvPr id="554" name="Google Shape;554;p53"/>
          <p:cNvSpPr txBox="1"/>
          <p:nvPr>
            <p:ph idx="1" type="body"/>
          </p:nvPr>
        </p:nvSpPr>
        <p:spPr>
          <a:xfrm>
            <a:off x="251520" y="1700808"/>
            <a:ext cx="3096344"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Si el trabajador sufriera un accidente de trabajo o una enfermedad profesional, la ART tiene que dar, de inmediato, la atención médica y farmacéutica</a:t>
            </a:r>
            <a:endParaRPr sz="2400"/>
          </a:p>
        </p:txBody>
      </p:sp>
      <p:pic>
        <p:nvPicPr>
          <p:cNvPr id="555" name="Google Shape;555;p53"/>
          <p:cNvPicPr preferRelativeResize="0"/>
          <p:nvPr/>
        </p:nvPicPr>
        <p:blipFill rotWithShape="1">
          <a:blip r:embed="rId3">
            <a:alphaModFix/>
          </a:blip>
          <a:srcRect b="0" l="0" r="0" t="0"/>
          <a:stretch/>
        </p:blipFill>
        <p:spPr>
          <a:xfrm>
            <a:off x="3347864" y="908720"/>
            <a:ext cx="5544616" cy="5678760"/>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54"/>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MARCO NORMATIVO</a:t>
            </a:r>
            <a:endParaRPr sz="4800"/>
          </a:p>
        </p:txBody>
      </p:sp>
      <p:sp>
        <p:nvSpPr>
          <p:cNvPr id="561" name="Google Shape;561;p54"/>
          <p:cNvSpPr txBox="1"/>
          <p:nvPr>
            <p:ph idx="1" type="body"/>
          </p:nvPr>
        </p:nvSpPr>
        <p:spPr>
          <a:xfrm>
            <a:off x="822960" y="1100628"/>
            <a:ext cx="7520940" cy="1032228"/>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u="sng"/>
              <a:t>LEY 19.587 – Decreto 911/96</a:t>
            </a:r>
            <a:endParaRPr/>
          </a:p>
          <a:p>
            <a:pPr indent="-342900" lvl="0" marL="342900" rtl="0" algn="l">
              <a:spcBef>
                <a:spcPts val="800"/>
              </a:spcBef>
              <a:spcAft>
                <a:spcPts val="0"/>
              </a:spcAft>
              <a:buClr>
                <a:schemeClr val="dk1"/>
              </a:buClr>
              <a:buSzPts val="2400"/>
              <a:buNone/>
            </a:pPr>
            <a:r>
              <a:rPr b="0" lang="es-AR" sz="2400"/>
              <a:t>Normas de prevención en las distintas etapas de obra</a:t>
            </a:r>
            <a:endParaRPr/>
          </a:p>
          <a:p>
            <a:pPr indent="-342900" lvl="0" marL="342900" rtl="0" algn="l">
              <a:spcBef>
                <a:spcPts val="800"/>
              </a:spcBef>
              <a:spcAft>
                <a:spcPts val="0"/>
              </a:spcAft>
              <a:buClr>
                <a:schemeClr val="dk1"/>
              </a:buClr>
              <a:buSzPts val="2400"/>
              <a:buNone/>
            </a:pPr>
            <a:r>
              <a:t/>
            </a:r>
            <a:endParaRPr b="0" sz="2400">
              <a:latin typeface="Calibri"/>
              <a:ea typeface="Calibri"/>
              <a:cs typeface="Calibri"/>
              <a:sym typeface="Calibri"/>
            </a:endParaRPr>
          </a:p>
          <a:p>
            <a:pPr indent="-342900" lvl="0" marL="342900" rtl="0" algn="l">
              <a:spcBef>
                <a:spcPts val="800"/>
              </a:spcBef>
              <a:spcAft>
                <a:spcPts val="0"/>
              </a:spcAft>
              <a:buClr>
                <a:schemeClr val="dk1"/>
              </a:buClr>
              <a:buSzPts val="2400"/>
              <a:buNone/>
            </a:pPr>
            <a:r>
              <a:t/>
            </a:r>
            <a:endParaRPr b="0" sz="2400">
              <a:latin typeface="Calibri"/>
              <a:ea typeface="Calibri"/>
              <a:cs typeface="Calibri"/>
              <a:sym typeface="Calibri"/>
            </a:endParaRPr>
          </a:p>
          <a:p>
            <a:pPr indent="-342900" lvl="0" marL="342900" rtl="0" algn="l">
              <a:spcBef>
                <a:spcPts val="800"/>
              </a:spcBef>
              <a:spcAft>
                <a:spcPts val="0"/>
              </a:spcAft>
              <a:buClr>
                <a:schemeClr val="dk1"/>
              </a:buClr>
              <a:buSzPts val="2400"/>
              <a:buNone/>
            </a:pPr>
            <a:r>
              <a:t/>
            </a:r>
            <a:endParaRPr b="0" sz="2400"/>
          </a:p>
          <a:p>
            <a:pPr indent="-342900" lvl="0" marL="342900" rtl="0" algn="l">
              <a:spcBef>
                <a:spcPts val="800"/>
              </a:spcBef>
              <a:spcAft>
                <a:spcPts val="0"/>
              </a:spcAft>
              <a:buClr>
                <a:schemeClr val="dk1"/>
              </a:buClr>
              <a:buSzPts val="2400"/>
              <a:buNone/>
            </a:pPr>
            <a:r>
              <a:t/>
            </a:r>
            <a:endParaRPr b="0" sz="2400"/>
          </a:p>
        </p:txBody>
      </p:sp>
      <p:pic>
        <p:nvPicPr>
          <p:cNvPr id="562" name="Google Shape;562;p54"/>
          <p:cNvPicPr preferRelativeResize="0"/>
          <p:nvPr/>
        </p:nvPicPr>
        <p:blipFill rotWithShape="1">
          <a:blip r:embed="rId3">
            <a:alphaModFix/>
          </a:blip>
          <a:srcRect b="0" l="0" r="0" t="0"/>
          <a:stretch/>
        </p:blipFill>
        <p:spPr>
          <a:xfrm>
            <a:off x="5580112" y="2121556"/>
            <a:ext cx="3194099" cy="2505176"/>
          </a:xfrm>
          <a:prstGeom prst="rect">
            <a:avLst/>
          </a:prstGeom>
          <a:noFill/>
          <a:ln cap="flat" cmpd="sng" w="9525">
            <a:solidFill>
              <a:schemeClr val="dk1"/>
            </a:solidFill>
            <a:prstDash val="solid"/>
            <a:miter lim="800000"/>
            <a:headEnd len="sm" w="sm" type="none"/>
            <a:tailEnd len="sm" w="sm" type="none"/>
          </a:ln>
        </p:spPr>
      </p:pic>
      <p:sp>
        <p:nvSpPr>
          <p:cNvPr id="563" name="Google Shape;563;p54"/>
          <p:cNvSpPr/>
          <p:nvPr/>
        </p:nvSpPr>
        <p:spPr>
          <a:xfrm>
            <a:off x="323528" y="4968069"/>
            <a:ext cx="45720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rgbClr val="EAEAEA"/>
                </a:solidFill>
                <a:latin typeface="Calibri"/>
                <a:ea typeface="Calibri"/>
                <a:cs typeface="Calibri"/>
                <a:sym typeface="Calibri"/>
              </a:rPr>
              <a:t>Artículo 182: Solamente intervendrán trabajadores con  adecuada capacitación, provistos de EPP.</a:t>
            </a:r>
            <a:endParaRPr sz="2400">
              <a:solidFill>
                <a:srgbClr val="EAEAEA"/>
              </a:solidFill>
              <a:latin typeface="Calibri"/>
              <a:ea typeface="Calibri"/>
              <a:cs typeface="Calibri"/>
              <a:sym typeface="Calibri"/>
            </a:endParaRPr>
          </a:p>
        </p:txBody>
      </p:sp>
      <p:sp>
        <p:nvSpPr>
          <p:cNvPr id="564" name="Google Shape;564;p54"/>
          <p:cNvSpPr/>
          <p:nvPr/>
        </p:nvSpPr>
        <p:spPr>
          <a:xfrm>
            <a:off x="395536" y="2121556"/>
            <a:ext cx="457200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s-AR" sz="2400">
                <a:solidFill>
                  <a:schemeClr val="dk1"/>
                </a:solidFill>
                <a:latin typeface="Calibri"/>
                <a:ea typeface="Calibri"/>
                <a:cs typeface="Calibri"/>
                <a:sym typeface="Calibri"/>
              </a:rPr>
              <a:t>Artículo 181: </a:t>
            </a:r>
            <a:r>
              <a:rPr lang="es-AR" sz="2400">
                <a:solidFill>
                  <a:schemeClr val="dk1"/>
                </a:solidFill>
                <a:latin typeface="Calibri"/>
                <a:ea typeface="Calibri"/>
                <a:cs typeface="Calibri"/>
                <a:sym typeface="Calibri"/>
              </a:rPr>
              <a:t>El responsable de Higiene y Seguridad deberá dar las indicaciones específicas, de acuerdo a los riesgos que dichos productos signifiquen para la salud del trabajador.</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55"/>
          <p:cNvSpPr txBox="1"/>
          <p:nvPr>
            <p:ph type="title"/>
          </p:nvPr>
        </p:nvSpPr>
        <p:spPr>
          <a:xfrm>
            <a:off x="33536" y="332656"/>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MARCO NORMATIVO</a:t>
            </a:r>
            <a:endParaRPr/>
          </a:p>
        </p:txBody>
      </p:sp>
      <p:sp>
        <p:nvSpPr>
          <p:cNvPr id="570" name="Google Shape;570;p55"/>
          <p:cNvSpPr txBox="1"/>
          <p:nvPr>
            <p:ph idx="1" type="body"/>
          </p:nvPr>
        </p:nvSpPr>
        <p:spPr>
          <a:xfrm>
            <a:off x="395536" y="1260578"/>
            <a:ext cx="4109080" cy="528172"/>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Artículo 183: Almacenamiento</a:t>
            </a:r>
            <a:endParaRPr b="0" sz="2400"/>
          </a:p>
        </p:txBody>
      </p:sp>
      <p:pic>
        <p:nvPicPr>
          <p:cNvPr id="571" name="Google Shape;571;p55"/>
          <p:cNvPicPr preferRelativeResize="0"/>
          <p:nvPr/>
        </p:nvPicPr>
        <p:blipFill rotWithShape="1">
          <a:blip r:embed="rId3">
            <a:alphaModFix/>
          </a:blip>
          <a:srcRect b="0" l="0" r="0" t="0"/>
          <a:stretch/>
        </p:blipFill>
        <p:spPr>
          <a:xfrm>
            <a:off x="5436096" y="224247"/>
            <a:ext cx="3546367" cy="2052625"/>
          </a:xfrm>
          <a:prstGeom prst="rect">
            <a:avLst/>
          </a:prstGeom>
          <a:noFill/>
          <a:ln>
            <a:noFill/>
          </a:ln>
        </p:spPr>
      </p:pic>
      <p:pic>
        <p:nvPicPr>
          <p:cNvPr id="572" name="Google Shape;572;p55"/>
          <p:cNvPicPr preferRelativeResize="0"/>
          <p:nvPr/>
        </p:nvPicPr>
        <p:blipFill rotWithShape="1">
          <a:blip r:embed="rId4">
            <a:alphaModFix/>
          </a:blip>
          <a:srcRect b="0" l="0" r="0" t="0"/>
          <a:stretch/>
        </p:blipFill>
        <p:spPr>
          <a:xfrm>
            <a:off x="438169" y="2060848"/>
            <a:ext cx="2286000" cy="2333625"/>
          </a:xfrm>
          <a:prstGeom prst="rect">
            <a:avLst/>
          </a:prstGeom>
          <a:noFill/>
          <a:ln cap="flat" cmpd="sng" w="9525">
            <a:solidFill>
              <a:schemeClr val="dk1"/>
            </a:solidFill>
            <a:prstDash val="solid"/>
            <a:miter lim="800000"/>
            <a:headEnd len="sm" w="sm" type="none"/>
            <a:tailEnd len="sm" w="sm" type="none"/>
          </a:ln>
        </p:spPr>
      </p:pic>
      <p:sp>
        <p:nvSpPr>
          <p:cNvPr id="573" name="Google Shape;573;p55"/>
          <p:cNvSpPr/>
          <p:nvPr/>
        </p:nvSpPr>
        <p:spPr>
          <a:xfrm>
            <a:off x="2923842" y="3227660"/>
            <a:ext cx="2022051" cy="18466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s-AR" sz="2400">
                <a:solidFill>
                  <a:schemeClr val="dk1"/>
                </a:solidFill>
                <a:latin typeface="Calibri"/>
                <a:ea typeface="Calibri"/>
                <a:cs typeface="Calibri"/>
                <a:sym typeface="Calibri"/>
              </a:rPr>
              <a:t>Artículo 184: </a:t>
            </a:r>
            <a:r>
              <a:rPr lang="es-AR" sz="2400">
                <a:solidFill>
                  <a:schemeClr val="dk1"/>
                </a:solidFill>
                <a:latin typeface="Calibri"/>
                <a:ea typeface="Calibri"/>
                <a:cs typeface="Calibri"/>
                <a:sym typeface="Calibri"/>
              </a:rPr>
              <a:t>Preparación de superficies de aplicación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74" name="Google Shape;574;p55"/>
          <p:cNvPicPr preferRelativeResize="0"/>
          <p:nvPr/>
        </p:nvPicPr>
        <p:blipFill rotWithShape="1">
          <a:blip r:embed="rId5">
            <a:alphaModFix/>
          </a:blip>
          <a:srcRect b="0" l="0" r="0" t="0"/>
          <a:stretch/>
        </p:blipFill>
        <p:spPr>
          <a:xfrm>
            <a:off x="5004048" y="2610700"/>
            <a:ext cx="3876675" cy="4152900"/>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56"/>
          <p:cNvSpPr txBox="1"/>
          <p:nvPr>
            <p:ph type="title"/>
          </p:nvPr>
        </p:nvSpPr>
        <p:spPr>
          <a:xfrm>
            <a:off x="683568" y="476672"/>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200"/>
              <a:buFont typeface="Calibri"/>
              <a:buNone/>
            </a:pPr>
            <a:r>
              <a:rPr lang="es-AR" sz="4200"/>
              <a:t>PREPARACIÓN DE SUPERFICIES DE APLICACIÓN.</a:t>
            </a:r>
            <a:endParaRPr/>
          </a:p>
        </p:txBody>
      </p:sp>
      <p:sp>
        <p:nvSpPr>
          <p:cNvPr id="580" name="Google Shape;580;p56"/>
          <p:cNvSpPr txBox="1"/>
          <p:nvPr>
            <p:ph idx="1" type="body"/>
          </p:nvPr>
        </p:nvSpPr>
        <p:spPr>
          <a:xfrm>
            <a:off x="105849" y="1343385"/>
            <a:ext cx="5402255" cy="504055"/>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Técnicas, Riesgos y Medidas Preventivas.</a:t>
            </a:r>
            <a:endParaRPr/>
          </a:p>
          <a:p>
            <a:pPr indent="-342900" lvl="0" marL="342900" rtl="0" algn="l">
              <a:spcBef>
                <a:spcPts val="800"/>
              </a:spcBef>
              <a:spcAft>
                <a:spcPts val="0"/>
              </a:spcAft>
              <a:buClr>
                <a:schemeClr val="dk1"/>
              </a:buClr>
              <a:buSzPts val="1600"/>
              <a:buNone/>
            </a:pPr>
            <a:r>
              <a:t/>
            </a:r>
            <a:endParaRPr/>
          </a:p>
        </p:txBody>
      </p:sp>
      <p:sp>
        <p:nvSpPr>
          <p:cNvPr id="581" name="Google Shape;581;p56"/>
          <p:cNvSpPr/>
          <p:nvPr/>
        </p:nvSpPr>
        <p:spPr>
          <a:xfrm>
            <a:off x="6084168" y="1385775"/>
            <a:ext cx="352839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Limpieza manual</a:t>
            </a:r>
            <a:endParaRPr/>
          </a:p>
        </p:txBody>
      </p:sp>
      <p:sp>
        <p:nvSpPr>
          <p:cNvPr id="582" name="Google Shape;582;p56"/>
          <p:cNvSpPr/>
          <p:nvPr/>
        </p:nvSpPr>
        <p:spPr>
          <a:xfrm>
            <a:off x="0" y="2032596"/>
            <a:ext cx="388605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Limpieza Manual Motriz</a:t>
            </a:r>
            <a:endParaRPr/>
          </a:p>
        </p:txBody>
      </p:sp>
      <p:sp>
        <p:nvSpPr>
          <p:cNvPr id="583" name="Google Shape;583;p56"/>
          <p:cNvSpPr/>
          <p:nvPr/>
        </p:nvSpPr>
        <p:spPr>
          <a:xfrm>
            <a:off x="3810436" y="4998367"/>
            <a:ext cx="169766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Limpieza con Solventes</a:t>
            </a:r>
            <a:endParaRPr/>
          </a:p>
        </p:txBody>
      </p:sp>
      <p:pic>
        <p:nvPicPr>
          <p:cNvPr id="584" name="Google Shape;584;p56"/>
          <p:cNvPicPr preferRelativeResize="0"/>
          <p:nvPr/>
        </p:nvPicPr>
        <p:blipFill rotWithShape="1">
          <a:blip r:embed="rId3">
            <a:alphaModFix/>
          </a:blip>
          <a:srcRect b="0" l="0" r="0" t="0"/>
          <a:stretch/>
        </p:blipFill>
        <p:spPr>
          <a:xfrm>
            <a:off x="5362192" y="1847440"/>
            <a:ext cx="3493578" cy="2423473"/>
          </a:xfrm>
          <a:prstGeom prst="rect">
            <a:avLst/>
          </a:prstGeom>
          <a:noFill/>
          <a:ln cap="flat" cmpd="sng" w="9525">
            <a:solidFill>
              <a:schemeClr val="dk1"/>
            </a:solidFill>
            <a:prstDash val="solid"/>
            <a:miter lim="800000"/>
            <a:headEnd len="sm" w="sm" type="none"/>
            <a:tailEnd len="sm" w="sm" type="none"/>
          </a:ln>
        </p:spPr>
      </p:pic>
      <p:pic>
        <p:nvPicPr>
          <p:cNvPr id="585" name="Google Shape;585;p56"/>
          <p:cNvPicPr preferRelativeResize="0"/>
          <p:nvPr/>
        </p:nvPicPr>
        <p:blipFill rotWithShape="1">
          <a:blip r:embed="rId4">
            <a:alphaModFix/>
          </a:blip>
          <a:srcRect b="0" l="0" r="0" t="0"/>
          <a:stretch/>
        </p:blipFill>
        <p:spPr>
          <a:xfrm>
            <a:off x="233086" y="2494261"/>
            <a:ext cx="3124200" cy="3286125"/>
          </a:xfrm>
          <a:prstGeom prst="rect">
            <a:avLst/>
          </a:prstGeom>
          <a:noFill/>
          <a:ln cap="flat" cmpd="sng" w="9525">
            <a:solidFill>
              <a:schemeClr val="dk1"/>
            </a:solidFill>
            <a:prstDash val="solid"/>
            <a:miter lim="800000"/>
            <a:headEnd len="sm" w="sm" type="none"/>
            <a:tailEnd len="sm" w="sm" type="none"/>
          </a:ln>
        </p:spPr>
      </p:pic>
      <p:pic>
        <p:nvPicPr>
          <p:cNvPr id="586" name="Google Shape;586;p56"/>
          <p:cNvPicPr preferRelativeResize="0"/>
          <p:nvPr/>
        </p:nvPicPr>
        <p:blipFill rotWithShape="1">
          <a:blip r:embed="rId5">
            <a:alphaModFix/>
          </a:blip>
          <a:srcRect b="0" l="0" r="0" t="0"/>
          <a:stretch/>
        </p:blipFill>
        <p:spPr>
          <a:xfrm>
            <a:off x="5377646" y="4304657"/>
            <a:ext cx="3585765" cy="235074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57"/>
          <p:cNvSpPr txBox="1"/>
          <p:nvPr>
            <p:ph type="title"/>
          </p:nvPr>
        </p:nvSpPr>
        <p:spPr>
          <a:xfrm>
            <a:off x="827584" y="692696"/>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PREPARACIÓN DE SUPERFICIES DE APLICACIÓN.</a:t>
            </a:r>
            <a:endParaRPr/>
          </a:p>
        </p:txBody>
      </p:sp>
      <p:sp>
        <p:nvSpPr>
          <p:cNvPr id="592" name="Google Shape;592;p57"/>
          <p:cNvSpPr/>
          <p:nvPr/>
        </p:nvSpPr>
        <p:spPr>
          <a:xfrm>
            <a:off x="755576" y="2175247"/>
            <a:ext cx="201622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Decapado</a:t>
            </a:r>
            <a:endParaRPr/>
          </a:p>
        </p:txBody>
      </p:sp>
      <p:sp>
        <p:nvSpPr>
          <p:cNvPr id="593" name="Google Shape;593;p57"/>
          <p:cNvSpPr/>
          <p:nvPr/>
        </p:nvSpPr>
        <p:spPr>
          <a:xfrm>
            <a:off x="4427983" y="1584904"/>
            <a:ext cx="219034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Chorro Abrasivo</a:t>
            </a:r>
            <a:endParaRPr/>
          </a:p>
        </p:txBody>
      </p:sp>
      <p:sp>
        <p:nvSpPr>
          <p:cNvPr id="594" name="Google Shape;594;p57"/>
          <p:cNvSpPr/>
          <p:nvPr/>
        </p:nvSpPr>
        <p:spPr>
          <a:xfrm>
            <a:off x="2432393" y="5060838"/>
            <a:ext cx="260731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Limpieza con Llama</a:t>
            </a:r>
            <a:endParaRPr/>
          </a:p>
        </p:txBody>
      </p:sp>
      <p:pic>
        <p:nvPicPr>
          <p:cNvPr id="595" name="Google Shape;595;p57"/>
          <p:cNvPicPr preferRelativeResize="0"/>
          <p:nvPr/>
        </p:nvPicPr>
        <p:blipFill rotWithShape="1">
          <a:blip r:embed="rId3">
            <a:alphaModFix/>
          </a:blip>
          <a:srcRect b="0" l="0" r="0" t="0"/>
          <a:stretch/>
        </p:blipFill>
        <p:spPr>
          <a:xfrm>
            <a:off x="858571" y="2629628"/>
            <a:ext cx="1913229" cy="2319065"/>
          </a:xfrm>
          <a:prstGeom prst="rect">
            <a:avLst/>
          </a:prstGeom>
          <a:noFill/>
          <a:ln cap="flat" cmpd="sng" w="9525">
            <a:solidFill>
              <a:schemeClr val="dk1"/>
            </a:solidFill>
            <a:prstDash val="solid"/>
            <a:miter lim="800000"/>
            <a:headEnd len="sm" w="sm" type="none"/>
            <a:tailEnd len="sm" w="sm" type="none"/>
          </a:ln>
        </p:spPr>
      </p:pic>
      <p:pic>
        <p:nvPicPr>
          <p:cNvPr id="596" name="Google Shape;596;p57"/>
          <p:cNvPicPr preferRelativeResize="0"/>
          <p:nvPr/>
        </p:nvPicPr>
        <p:blipFill rotWithShape="1">
          <a:blip r:embed="rId4">
            <a:alphaModFix/>
          </a:blip>
          <a:srcRect b="0" l="0" r="0" t="0"/>
          <a:stretch/>
        </p:blipFill>
        <p:spPr>
          <a:xfrm>
            <a:off x="3779912" y="2046569"/>
            <a:ext cx="3952875" cy="2695575"/>
          </a:xfrm>
          <a:prstGeom prst="rect">
            <a:avLst/>
          </a:prstGeom>
          <a:noFill/>
          <a:ln cap="flat" cmpd="sng" w="9525">
            <a:solidFill>
              <a:schemeClr val="dk1"/>
            </a:solidFill>
            <a:prstDash val="solid"/>
            <a:miter lim="800000"/>
            <a:headEnd len="sm" w="sm" type="none"/>
            <a:tailEnd len="sm" w="sm" type="none"/>
          </a:ln>
        </p:spPr>
      </p:pic>
      <p:pic>
        <p:nvPicPr>
          <p:cNvPr id="597" name="Google Shape;597;p57"/>
          <p:cNvPicPr preferRelativeResize="0"/>
          <p:nvPr/>
        </p:nvPicPr>
        <p:blipFill rotWithShape="1">
          <a:blip r:embed="rId5">
            <a:alphaModFix/>
          </a:blip>
          <a:srcRect b="0" l="0" r="0" t="0"/>
          <a:stretch/>
        </p:blipFill>
        <p:spPr>
          <a:xfrm>
            <a:off x="5070154" y="5031788"/>
            <a:ext cx="3096344" cy="1674186"/>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6"/>
          <p:cNvSpPr txBox="1"/>
          <p:nvPr>
            <p:ph type="title"/>
          </p:nvPr>
        </p:nvSpPr>
        <p:spPr>
          <a:xfrm>
            <a:off x="827584" y="260648"/>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COMPONENTES</a:t>
            </a:r>
            <a:endParaRPr sz="4800"/>
          </a:p>
        </p:txBody>
      </p:sp>
      <p:sp>
        <p:nvSpPr>
          <p:cNvPr id="138" name="Google Shape;138;p6"/>
          <p:cNvSpPr txBox="1"/>
          <p:nvPr>
            <p:ph idx="1" type="body"/>
          </p:nvPr>
        </p:nvSpPr>
        <p:spPr>
          <a:xfrm>
            <a:off x="179512" y="836712"/>
            <a:ext cx="8097004" cy="564074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Pigmentos	 Inorgánicos		Minerales</a:t>
            </a:r>
            <a:endParaRPr/>
          </a:p>
          <a:p>
            <a:pPr indent="-342900" lvl="0" marL="342900" rtl="0" algn="l">
              <a:spcBef>
                <a:spcPts val="800"/>
              </a:spcBef>
              <a:spcAft>
                <a:spcPts val="0"/>
              </a:spcAft>
              <a:buClr>
                <a:schemeClr val="dk1"/>
              </a:buClr>
              <a:buSzPts val="2400"/>
              <a:buNone/>
            </a:pPr>
            <a:r>
              <a:rPr b="0" lang="es-AR" sz="2400"/>
              <a:t>						Sintéticos</a:t>
            </a:r>
            <a:endParaRPr/>
          </a:p>
          <a:p>
            <a:pPr indent="-342900" lvl="0" marL="342900" rtl="0" algn="l">
              <a:spcBef>
                <a:spcPts val="800"/>
              </a:spcBef>
              <a:spcAft>
                <a:spcPts val="0"/>
              </a:spcAft>
              <a:buClr>
                <a:schemeClr val="dk1"/>
              </a:buClr>
              <a:buSzPts val="2400"/>
              <a:buNone/>
            </a:pPr>
            <a:r>
              <a:rPr b="0" lang="es-AR" sz="2400"/>
              <a:t>			Orgánicos		Origen animal</a:t>
            </a:r>
            <a:endParaRPr/>
          </a:p>
          <a:p>
            <a:pPr indent="-342900" lvl="0" marL="342900" rtl="0" algn="l">
              <a:spcBef>
                <a:spcPts val="800"/>
              </a:spcBef>
              <a:spcAft>
                <a:spcPts val="0"/>
              </a:spcAft>
              <a:buClr>
                <a:schemeClr val="dk1"/>
              </a:buClr>
              <a:buSzPts val="2400"/>
              <a:buNone/>
            </a:pPr>
            <a:r>
              <a:rPr b="0" lang="es-AR" sz="2400"/>
              <a:t>						Origen vegetal</a:t>
            </a:r>
            <a:endParaRPr/>
          </a:p>
          <a:p>
            <a:pPr indent="-342900" lvl="0" marL="342900" rtl="0" algn="l">
              <a:spcBef>
                <a:spcPts val="800"/>
              </a:spcBef>
              <a:spcAft>
                <a:spcPts val="0"/>
              </a:spcAft>
              <a:buClr>
                <a:schemeClr val="dk1"/>
              </a:buClr>
              <a:buSzPts val="2400"/>
              <a:buNone/>
            </a:pPr>
            <a:r>
              <a:rPr b="0" lang="es-AR" sz="2400"/>
              <a:t>			  Resinas Alquídicas.</a:t>
            </a:r>
            <a:endParaRPr/>
          </a:p>
          <a:p>
            <a:pPr indent="-342900" lvl="0" marL="342900" rtl="0" algn="l">
              <a:spcBef>
                <a:spcPts val="800"/>
              </a:spcBef>
              <a:spcAft>
                <a:spcPts val="0"/>
              </a:spcAft>
              <a:buClr>
                <a:schemeClr val="dk1"/>
              </a:buClr>
              <a:buSzPts val="2400"/>
              <a:buNone/>
            </a:pPr>
            <a:r>
              <a:rPr b="0" lang="es-AR" sz="2400"/>
              <a:t>			  Resinas Epoxicas.</a:t>
            </a:r>
            <a:endParaRPr/>
          </a:p>
          <a:p>
            <a:pPr indent="-342900" lvl="0" marL="342900" rtl="0" algn="l">
              <a:spcBef>
                <a:spcPts val="800"/>
              </a:spcBef>
              <a:spcAft>
                <a:spcPts val="0"/>
              </a:spcAft>
              <a:buClr>
                <a:schemeClr val="dk1"/>
              </a:buClr>
              <a:buSzPts val="2400"/>
              <a:buNone/>
            </a:pPr>
            <a:r>
              <a:rPr b="0" lang="es-AR" sz="2400"/>
              <a:t>Aglutinantes	  Resinas Fenólicas.</a:t>
            </a:r>
            <a:endParaRPr/>
          </a:p>
          <a:p>
            <a:pPr indent="-342900" lvl="0" marL="342900" rtl="0" algn="l">
              <a:spcBef>
                <a:spcPts val="800"/>
              </a:spcBef>
              <a:spcAft>
                <a:spcPts val="0"/>
              </a:spcAft>
              <a:buClr>
                <a:schemeClr val="dk1"/>
              </a:buClr>
              <a:buSzPts val="2400"/>
              <a:buNone/>
            </a:pPr>
            <a:r>
              <a:rPr b="0" lang="es-AR" sz="2400"/>
              <a:t>			  Resinas Vinílicas.</a:t>
            </a:r>
            <a:endParaRPr/>
          </a:p>
          <a:p>
            <a:pPr indent="-342900" lvl="0" marL="342900" rtl="0" algn="l">
              <a:spcBef>
                <a:spcPts val="800"/>
              </a:spcBef>
              <a:spcAft>
                <a:spcPts val="0"/>
              </a:spcAft>
              <a:buClr>
                <a:schemeClr val="dk1"/>
              </a:buClr>
              <a:buSzPts val="2400"/>
              <a:buNone/>
            </a:pPr>
            <a:r>
              <a:rPr b="0" lang="es-AR" sz="2400"/>
              <a:t>			  Resinas Especiales.</a:t>
            </a:r>
            <a:endParaRPr/>
          </a:p>
          <a:p>
            <a:pPr indent="-342900" lvl="0" marL="342900" rtl="0" algn="l">
              <a:spcBef>
                <a:spcPts val="800"/>
              </a:spcBef>
              <a:spcAft>
                <a:spcPts val="0"/>
              </a:spcAft>
              <a:buClr>
                <a:schemeClr val="dk1"/>
              </a:buClr>
              <a:buSzPts val="2400"/>
              <a:buNone/>
            </a:pPr>
            <a:r>
              <a:t/>
            </a:r>
            <a:endParaRPr b="0" sz="2400"/>
          </a:p>
        </p:txBody>
      </p:sp>
      <p:cxnSp>
        <p:nvCxnSpPr>
          <p:cNvPr id="139" name="Google Shape;139;p6"/>
          <p:cNvCxnSpPr/>
          <p:nvPr/>
        </p:nvCxnSpPr>
        <p:spPr>
          <a:xfrm>
            <a:off x="3714587" y="1052736"/>
            <a:ext cx="1080120" cy="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40" name="Google Shape;140;p6"/>
          <p:cNvCxnSpPr/>
          <p:nvPr/>
        </p:nvCxnSpPr>
        <p:spPr>
          <a:xfrm>
            <a:off x="3714587" y="1061943"/>
            <a:ext cx="1080120" cy="323978"/>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41" name="Google Shape;141;p6"/>
          <p:cNvCxnSpPr/>
          <p:nvPr/>
        </p:nvCxnSpPr>
        <p:spPr>
          <a:xfrm>
            <a:off x="1680855" y="1052736"/>
            <a:ext cx="469807" cy="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42" name="Google Shape;142;p6"/>
          <p:cNvCxnSpPr/>
          <p:nvPr/>
        </p:nvCxnSpPr>
        <p:spPr>
          <a:xfrm>
            <a:off x="1680855" y="1052736"/>
            <a:ext cx="442098" cy="766978"/>
          </a:xfrm>
          <a:prstGeom prst="straightConnector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43" name="Google Shape;143;p6"/>
          <p:cNvCxnSpPr/>
          <p:nvPr/>
        </p:nvCxnSpPr>
        <p:spPr>
          <a:xfrm>
            <a:off x="3463949" y="1988840"/>
            <a:ext cx="1330758" cy="0"/>
          </a:xfrm>
          <a:prstGeom prst="straightConnector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44" name="Google Shape;144;p6"/>
          <p:cNvCxnSpPr/>
          <p:nvPr/>
        </p:nvCxnSpPr>
        <p:spPr>
          <a:xfrm>
            <a:off x="3430769" y="1988840"/>
            <a:ext cx="1330758" cy="379543"/>
          </a:xfrm>
          <a:prstGeom prst="straightConnector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pic>
        <p:nvPicPr>
          <p:cNvPr id="145" name="Google Shape;145;p6"/>
          <p:cNvPicPr preferRelativeResize="0"/>
          <p:nvPr/>
        </p:nvPicPr>
        <p:blipFill rotWithShape="1">
          <a:blip r:embed="rId3">
            <a:alphaModFix/>
          </a:blip>
          <a:srcRect b="0" l="0" r="0" t="0"/>
          <a:stretch/>
        </p:blipFill>
        <p:spPr>
          <a:xfrm>
            <a:off x="5158254" y="2826416"/>
            <a:ext cx="3567856" cy="2647843"/>
          </a:xfrm>
          <a:prstGeom prst="rect">
            <a:avLst/>
          </a:prstGeom>
          <a:noFill/>
          <a:ln cap="flat" cmpd="sng" w="9525">
            <a:solidFill>
              <a:schemeClr val="dk1"/>
            </a:solidFill>
            <a:prstDash val="solid"/>
            <a:miter lim="800000"/>
            <a:headEnd len="sm" w="sm" type="none"/>
            <a:tailEnd len="sm" w="sm" type="none"/>
          </a:ln>
        </p:spPr>
      </p:pic>
      <p:sp>
        <p:nvSpPr>
          <p:cNvPr id="146" name="Google Shape;146;p6"/>
          <p:cNvSpPr/>
          <p:nvPr/>
        </p:nvSpPr>
        <p:spPr>
          <a:xfrm>
            <a:off x="1857756" y="2780928"/>
            <a:ext cx="421998" cy="2232248"/>
          </a:xfrm>
          <a:prstGeom prst="leftBrace">
            <a:avLst>
              <a:gd fmla="val 8333" name="adj1"/>
              <a:gd fmla="val 50000" name="adj2"/>
            </a:avLst>
          </a:prstGeom>
          <a:noFill/>
          <a:ln cap="flat" cmpd="sng" w="38100">
            <a:solidFill>
              <a:srgbClr val="D969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58"/>
          <p:cNvSpPr txBox="1"/>
          <p:nvPr>
            <p:ph type="title"/>
          </p:nvPr>
        </p:nvSpPr>
        <p:spPr>
          <a:xfrm>
            <a:off x="827584" y="692696"/>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MÉTODOS DE APLICACIÓN DE PINTURAS.</a:t>
            </a:r>
            <a:endParaRPr/>
          </a:p>
        </p:txBody>
      </p:sp>
      <p:sp>
        <p:nvSpPr>
          <p:cNvPr id="603" name="Google Shape;603;p58"/>
          <p:cNvSpPr/>
          <p:nvPr/>
        </p:nvSpPr>
        <p:spPr>
          <a:xfrm>
            <a:off x="5875643" y="835548"/>
            <a:ext cx="151216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Pincel</a:t>
            </a:r>
            <a:endParaRPr/>
          </a:p>
        </p:txBody>
      </p:sp>
      <p:sp>
        <p:nvSpPr>
          <p:cNvPr id="604" name="Google Shape;604;p58"/>
          <p:cNvSpPr/>
          <p:nvPr/>
        </p:nvSpPr>
        <p:spPr>
          <a:xfrm>
            <a:off x="1187624" y="1668894"/>
            <a:ext cx="104240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Rodillo</a:t>
            </a:r>
            <a:endParaRPr/>
          </a:p>
        </p:txBody>
      </p:sp>
      <p:sp>
        <p:nvSpPr>
          <p:cNvPr id="605" name="Google Shape;605;p58"/>
          <p:cNvSpPr/>
          <p:nvPr/>
        </p:nvSpPr>
        <p:spPr>
          <a:xfrm>
            <a:off x="3890200" y="1802796"/>
            <a:ext cx="101014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Pistola</a:t>
            </a:r>
            <a:endParaRPr/>
          </a:p>
        </p:txBody>
      </p:sp>
      <p:sp>
        <p:nvSpPr>
          <p:cNvPr id="606" name="Google Shape;606;p58"/>
          <p:cNvSpPr/>
          <p:nvPr/>
        </p:nvSpPr>
        <p:spPr>
          <a:xfrm>
            <a:off x="1391812" y="5157191"/>
            <a:ext cx="290630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rgbClr val="EAEAEA"/>
                </a:solidFill>
                <a:latin typeface="Calibri"/>
                <a:ea typeface="Calibri"/>
                <a:cs typeface="Calibri"/>
                <a:sym typeface="Calibri"/>
              </a:rPr>
              <a:t>Pintado Electrostático</a:t>
            </a:r>
            <a:endParaRPr/>
          </a:p>
        </p:txBody>
      </p:sp>
      <p:pic>
        <p:nvPicPr>
          <p:cNvPr id="607" name="Google Shape;607;p58"/>
          <p:cNvPicPr preferRelativeResize="0"/>
          <p:nvPr/>
        </p:nvPicPr>
        <p:blipFill rotWithShape="1">
          <a:blip r:embed="rId3">
            <a:alphaModFix/>
          </a:blip>
          <a:srcRect b="0" l="0" r="0" t="0"/>
          <a:stretch/>
        </p:blipFill>
        <p:spPr>
          <a:xfrm>
            <a:off x="6012160" y="1283568"/>
            <a:ext cx="2758910" cy="2525104"/>
          </a:xfrm>
          <a:prstGeom prst="rect">
            <a:avLst/>
          </a:prstGeom>
          <a:noFill/>
          <a:ln cap="flat" cmpd="sng" w="9525">
            <a:solidFill>
              <a:schemeClr val="dk1"/>
            </a:solidFill>
            <a:prstDash val="solid"/>
            <a:miter lim="800000"/>
            <a:headEnd len="sm" w="sm" type="none"/>
            <a:tailEnd len="sm" w="sm" type="none"/>
          </a:ln>
        </p:spPr>
      </p:pic>
      <p:pic>
        <p:nvPicPr>
          <p:cNvPr id="608" name="Google Shape;608;p58"/>
          <p:cNvPicPr preferRelativeResize="0"/>
          <p:nvPr/>
        </p:nvPicPr>
        <p:blipFill rotWithShape="1">
          <a:blip r:embed="rId4">
            <a:alphaModFix/>
          </a:blip>
          <a:srcRect b="0" l="0" r="0" t="0"/>
          <a:stretch/>
        </p:blipFill>
        <p:spPr>
          <a:xfrm>
            <a:off x="466486" y="2033629"/>
            <a:ext cx="2452423" cy="2793343"/>
          </a:xfrm>
          <a:prstGeom prst="rect">
            <a:avLst/>
          </a:prstGeom>
          <a:noFill/>
          <a:ln cap="flat" cmpd="sng" w="9525">
            <a:solidFill>
              <a:schemeClr val="dk1"/>
            </a:solidFill>
            <a:prstDash val="solid"/>
            <a:miter lim="800000"/>
            <a:headEnd len="sm" w="sm" type="none"/>
            <a:tailEnd len="sm" w="sm" type="none"/>
          </a:ln>
        </p:spPr>
      </p:pic>
      <p:pic>
        <p:nvPicPr>
          <p:cNvPr id="609" name="Google Shape;609;p58"/>
          <p:cNvPicPr preferRelativeResize="0"/>
          <p:nvPr/>
        </p:nvPicPr>
        <p:blipFill rotWithShape="1">
          <a:blip r:embed="rId5">
            <a:alphaModFix/>
          </a:blip>
          <a:srcRect b="0" l="0" r="0" t="0"/>
          <a:stretch/>
        </p:blipFill>
        <p:spPr>
          <a:xfrm>
            <a:off x="3219321" y="2155390"/>
            <a:ext cx="2351906" cy="2418584"/>
          </a:xfrm>
          <a:prstGeom prst="rect">
            <a:avLst/>
          </a:prstGeom>
          <a:noFill/>
          <a:ln cap="flat" cmpd="sng" w="9525">
            <a:solidFill>
              <a:schemeClr val="dk1"/>
            </a:solidFill>
            <a:prstDash val="solid"/>
            <a:miter lim="800000"/>
            <a:headEnd len="sm" w="sm" type="none"/>
            <a:tailEnd len="sm" w="sm" type="none"/>
          </a:ln>
        </p:spPr>
      </p:pic>
      <p:pic>
        <p:nvPicPr>
          <p:cNvPr id="610" name="Google Shape;610;p58"/>
          <p:cNvPicPr preferRelativeResize="0"/>
          <p:nvPr/>
        </p:nvPicPr>
        <p:blipFill rotWithShape="1">
          <a:blip r:embed="rId6">
            <a:alphaModFix/>
          </a:blip>
          <a:srcRect b="0" l="0" r="0" t="0"/>
          <a:stretch/>
        </p:blipFill>
        <p:spPr>
          <a:xfrm>
            <a:off x="4319289" y="4826972"/>
            <a:ext cx="3672408" cy="1808900"/>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59"/>
          <p:cNvSpPr txBox="1"/>
          <p:nvPr>
            <p:ph type="title"/>
          </p:nvPr>
        </p:nvSpPr>
        <p:spPr>
          <a:xfrm>
            <a:off x="827584" y="90872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Calibri"/>
              <a:buNone/>
            </a:pPr>
            <a:r>
              <a:rPr lang="es-AR" sz="4000"/>
              <a:t>PREPARACION DE LAS SUPERFICIES Y MODO DE APLICACIÓN PARA CADA TIPO DE PINTURA.</a:t>
            </a:r>
            <a:endParaRPr/>
          </a:p>
        </p:txBody>
      </p:sp>
      <p:sp>
        <p:nvSpPr>
          <p:cNvPr id="616" name="Google Shape;616;p59"/>
          <p:cNvSpPr txBox="1"/>
          <p:nvPr>
            <p:ph idx="1" type="body"/>
          </p:nvPr>
        </p:nvSpPr>
        <p:spPr>
          <a:xfrm>
            <a:off x="55141" y="1988840"/>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Pinturas al Aceite		Pinturas al Caucho</a:t>
            </a:r>
            <a:endParaRPr/>
          </a:p>
          <a:p>
            <a:pPr indent="-342900" lvl="0" marL="342900" rtl="0" algn="l">
              <a:spcBef>
                <a:spcPts val="800"/>
              </a:spcBef>
              <a:spcAft>
                <a:spcPts val="0"/>
              </a:spcAft>
              <a:buClr>
                <a:schemeClr val="dk1"/>
              </a:buClr>
              <a:buSzPts val="2400"/>
              <a:buNone/>
            </a:pPr>
            <a:r>
              <a:rPr b="0" lang="es-AR" sz="2400"/>
              <a:t>Pinturas de Imprimación	Pinturas Epoxi</a:t>
            </a:r>
            <a:endParaRPr/>
          </a:p>
          <a:p>
            <a:pPr indent="-342900" lvl="0" marL="342900" rtl="0" algn="l">
              <a:spcBef>
                <a:spcPts val="800"/>
              </a:spcBef>
              <a:spcAft>
                <a:spcPts val="0"/>
              </a:spcAft>
              <a:buClr>
                <a:schemeClr val="dk1"/>
              </a:buClr>
              <a:buSzPts val="2400"/>
              <a:buNone/>
            </a:pPr>
            <a:r>
              <a:rPr b="0" lang="es-AR" sz="2400"/>
              <a:t>Pinturas Hidrófugas		Barnices</a:t>
            </a:r>
            <a:endParaRPr/>
          </a:p>
          <a:p>
            <a:pPr indent="-342900" lvl="0" marL="342900" rtl="0" algn="l">
              <a:spcBef>
                <a:spcPts val="800"/>
              </a:spcBef>
              <a:spcAft>
                <a:spcPts val="0"/>
              </a:spcAft>
              <a:buClr>
                <a:schemeClr val="dk1"/>
              </a:buClr>
              <a:buSzPts val="2400"/>
              <a:buNone/>
            </a:pPr>
            <a:r>
              <a:rPr b="0" lang="es-AR" sz="2400"/>
              <a:t>Esmaltes Sintéticos		Pinturas Látex</a:t>
            </a:r>
            <a:endParaRPr b="0" sz="2400"/>
          </a:p>
          <a:p>
            <a:pPr indent="-342900" lvl="0" marL="342900" rtl="0" algn="l">
              <a:spcBef>
                <a:spcPts val="800"/>
              </a:spcBef>
              <a:spcAft>
                <a:spcPts val="0"/>
              </a:spcAft>
              <a:buClr>
                <a:schemeClr val="dk1"/>
              </a:buClr>
              <a:buSzPts val="2400"/>
              <a:buNone/>
            </a:pPr>
            <a:r>
              <a:rPr b="0" lang="es-AR" sz="2400"/>
              <a:t>Pinturas Antioxidantes</a:t>
            </a:r>
            <a:endParaRPr/>
          </a:p>
          <a:p>
            <a:pPr indent="-342900" lvl="0" marL="342900" rtl="0" algn="l">
              <a:spcBef>
                <a:spcPts val="800"/>
              </a:spcBef>
              <a:spcAft>
                <a:spcPts val="0"/>
              </a:spcAft>
              <a:buClr>
                <a:schemeClr val="dk1"/>
              </a:buClr>
              <a:buSzPts val="2400"/>
              <a:buNone/>
            </a:pPr>
            <a:r>
              <a:t/>
            </a:r>
            <a:endParaRPr b="0" sz="2400"/>
          </a:p>
          <a:p>
            <a:pPr indent="-342900" lvl="0" marL="342900" rtl="0" algn="l">
              <a:spcBef>
                <a:spcPts val="800"/>
              </a:spcBef>
              <a:spcAft>
                <a:spcPts val="0"/>
              </a:spcAft>
              <a:buClr>
                <a:schemeClr val="dk1"/>
              </a:buClr>
              <a:buSzPts val="1600"/>
              <a:buNone/>
            </a:pPr>
            <a:r>
              <a:t/>
            </a:r>
            <a:endParaRPr/>
          </a:p>
        </p:txBody>
      </p:sp>
      <p:pic>
        <p:nvPicPr>
          <p:cNvPr id="617" name="Google Shape;617;p59"/>
          <p:cNvPicPr preferRelativeResize="0"/>
          <p:nvPr/>
        </p:nvPicPr>
        <p:blipFill rotWithShape="1">
          <a:blip r:embed="rId3">
            <a:alphaModFix/>
          </a:blip>
          <a:srcRect b="0" l="0" r="0" t="0"/>
          <a:stretch/>
        </p:blipFill>
        <p:spPr>
          <a:xfrm>
            <a:off x="6096221" y="2387117"/>
            <a:ext cx="2965276" cy="1951913"/>
          </a:xfrm>
          <a:prstGeom prst="rect">
            <a:avLst/>
          </a:prstGeom>
          <a:noFill/>
          <a:ln cap="flat" cmpd="sng" w="9525">
            <a:solidFill>
              <a:schemeClr val="dk1"/>
            </a:solidFill>
            <a:prstDash val="solid"/>
            <a:miter lim="800000"/>
            <a:headEnd len="sm" w="sm" type="none"/>
            <a:tailEnd len="sm" w="sm" type="none"/>
          </a:ln>
        </p:spPr>
      </p:pic>
      <p:pic>
        <p:nvPicPr>
          <p:cNvPr id="618" name="Google Shape;618;p59"/>
          <p:cNvPicPr preferRelativeResize="0"/>
          <p:nvPr/>
        </p:nvPicPr>
        <p:blipFill rotWithShape="1">
          <a:blip r:embed="rId4">
            <a:alphaModFix/>
          </a:blip>
          <a:srcRect b="0" l="0" r="0" t="0"/>
          <a:stretch/>
        </p:blipFill>
        <p:spPr>
          <a:xfrm>
            <a:off x="506729" y="4437112"/>
            <a:ext cx="3604797" cy="2129780"/>
          </a:xfrm>
          <a:prstGeom prst="rect">
            <a:avLst/>
          </a:prstGeom>
          <a:noFill/>
          <a:ln cap="flat" cmpd="sng" w="9525">
            <a:solidFill>
              <a:schemeClr val="dk1"/>
            </a:solidFill>
            <a:prstDash val="solid"/>
            <a:miter lim="800000"/>
            <a:headEnd len="sm" w="sm" type="none"/>
            <a:tailEnd len="sm" w="sm" type="none"/>
          </a:ln>
        </p:spPr>
      </p:pic>
      <p:pic>
        <p:nvPicPr>
          <p:cNvPr id="619" name="Google Shape;619;p59"/>
          <p:cNvPicPr preferRelativeResize="0"/>
          <p:nvPr/>
        </p:nvPicPr>
        <p:blipFill rotWithShape="1">
          <a:blip r:embed="rId5">
            <a:alphaModFix/>
          </a:blip>
          <a:srcRect b="0" l="0" r="0" t="0"/>
          <a:stretch/>
        </p:blipFill>
        <p:spPr>
          <a:xfrm>
            <a:off x="4860032" y="4365104"/>
            <a:ext cx="2994806" cy="2122810"/>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60"/>
          <p:cNvSpPr txBox="1"/>
          <p:nvPr>
            <p:ph type="title"/>
          </p:nvPr>
        </p:nvSpPr>
        <p:spPr>
          <a:xfrm>
            <a:off x="829278" y="54868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b="1" lang="es-AR" sz="4800"/>
              <a:t>PRECAUCIONES A TENER EN CUENTA</a:t>
            </a:r>
            <a:endParaRPr sz="4800"/>
          </a:p>
        </p:txBody>
      </p:sp>
      <p:sp>
        <p:nvSpPr>
          <p:cNvPr id="625" name="Google Shape;625;p60"/>
          <p:cNvSpPr txBox="1"/>
          <p:nvPr>
            <p:ph idx="1" type="body"/>
          </p:nvPr>
        </p:nvSpPr>
        <p:spPr>
          <a:xfrm>
            <a:off x="845511" y="1484784"/>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lang="es-AR" sz="2400"/>
              <a:t>Sistema de clasificación y etiquetado de las sustancias químicas peligrosas.</a:t>
            </a:r>
            <a:r>
              <a:rPr b="0" lang="es-AR" sz="2400"/>
              <a:t> </a:t>
            </a:r>
            <a:endParaRPr b="1" sz="2400"/>
          </a:p>
          <a:p>
            <a:pPr indent="-342900" lvl="0" marL="342900" rtl="0" algn="l">
              <a:spcBef>
                <a:spcPts val="800"/>
              </a:spcBef>
              <a:spcAft>
                <a:spcPts val="0"/>
              </a:spcAft>
              <a:buClr>
                <a:schemeClr val="dk1"/>
              </a:buClr>
              <a:buSzPts val="1600"/>
              <a:buNone/>
            </a:pPr>
            <a:r>
              <a:t/>
            </a:r>
            <a:endParaRPr/>
          </a:p>
        </p:txBody>
      </p:sp>
      <p:pic>
        <p:nvPicPr>
          <p:cNvPr descr="https://lh3.googleusercontent.com/GuUMUFtPdR8lPEAROoMZQ-5dXWi5J3kVbOKVsZvF48pKJirJbEh8gzgmj_kpn3LYBuPq__D7W_Tr0VAt-9sR3JT2YVtjYOuSInKgLBZHKJ6kA9kZ_eh-QE9fNOqLkHbPb6SeKwk" id="626" name="Google Shape;626;p60"/>
          <p:cNvPicPr preferRelativeResize="0"/>
          <p:nvPr/>
        </p:nvPicPr>
        <p:blipFill rotWithShape="1">
          <a:blip r:embed="rId3">
            <a:alphaModFix/>
          </a:blip>
          <a:srcRect b="0" l="0" r="0" t="0"/>
          <a:stretch/>
        </p:blipFill>
        <p:spPr>
          <a:xfrm>
            <a:off x="267753" y="2348880"/>
            <a:ext cx="8676456" cy="3460834"/>
          </a:xfrm>
          <a:prstGeom prst="rect">
            <a:avLst/>
          </a:prstGeom>
          <a:noFill/>
          <a:ln cap="flat" cmpd="sng" w="57150">
            <a:solidFill>
              <a:schemeClr val="dk1"/>
            </a:solidFill>
            <a:prstDash val="solid"/>
            <a:round/>
            <a:headEnd len="sm" w="sm" type="none"/>
            <a:tailEnd len="sm" w="sm" type="none"/>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61"/>
          <p:cNvSpPr txBox="1"/>
          <p:nvPr>
            <p:ph type="title"/>
          </p:nvPr>
        </p:nvSpPr>
        <p:spPr>
          <a:xfrm>
            <a:off x="827584" y="620688"/>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b="1" lang="es-AR" sz="4800"/>
              <a:t>ALMACENAMIENTO DE PINTURAS EN INTERIORES</a:t>
            </a:r>
            <a:endParaRPr sz="4800"/>
          </a:p>
        </p:txBody>
      </p:sp>
      <p:sp>
        <p:nvSpPr>
          <p:cNvPr id="632" name="Google Shape;632;p61"/>
          <p:cNvSpPr txBox="1"/>
          <p:nvPr>
            <p:ph idx="1" type="body"/>
          </p:nvPr>
        </p:nvSpPr>
        <p:spPr>
          <a:xfrm>
            <a:off x="4283006" y="4509120"/>
            <a:ext cx="4320480" cy="576064"/>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Sala de almacenamiento anexa</a:t>
            </a:r>
            <a:endParaRPr/>
          </a:p>
        </p:txBody>
      </p:sp>
      <p:pic>
        <p:nvPicPr>
          <p:cNvPr id="633" name="Google Shape;633;p61"/>
          <p:cNvPicPr preferRelativeResize="0"/>
          <p:nvPr/>
        </p:nvPicPr>
        <p:blipFill rotWithShape="1">
          <a:blip r:embed="rId3">
            <a:alphaModFix/>
          </a:blip>
          <a:srcRect b="0" l="0" r="0" t="0"/>
          <a:stretch/>
        </p:blipFill>
        <p:spPr>
          <a:xfrm>
            <a:off x="107504" y="2147664"/>
            <a:ext cx="3960440" cy="2756606"/>
          </a:xfrm>
          <a:prstGeom prst="rect">
            <a:avLst/>
          </a:prstGeom>
          <a:noFill/>
          <a:ln cap="flat" cmpd="sng" w="9525">
            <a:solidFill>
              <a:schemeClr val="dk1"/>
            </a:solidFill>
            <a:prstDash val="solid"/>
            <a:miter lim="800000"/>
            <a:headEnd len="sm" w="sm" type="none"/>
            <a:tailEnd len="sm" w="sm" type="none"/>
          </a:ln>
        </p:spPr>
      </p:pic>
      <p:sp>
        <p:nvSpPr>
          <p:cNvPr id="634" name="Google Shape;634;p61"/>
          <p:cNvSpPr/>
          <p:nvPr/>
        </p:nvSpPr>
        <p:spPr>
          <a:xfrm>
            <a:off x="194091" y="1685998"/>
            <a:ext cx="423776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Sala de almacenamiento interior</a:t>
            </a:r>
            <a:endParaRPr/>
          </a:p>
        </p:txBody>
      </p:sp>
      <p:pic>
        <p:nvPicPr>
          <p:cNvPr id="635" name="Google Shape;635;p61"/>
          <p:cNvPicPr preferRelativeResize="0"/>
          <p:nvPr/>
        </p:nvPicPr>
        <p:blipFill rotWithShape="1">
          <a:blip r:embed="rId4">
            <a:alphaModFix/>
          </a:blip>
          <a:srcRect b="0" l="0" r="0" t="0"/>
          <a:stretch/>
        </p:blipFill>
        <p:spPr>
          <a:xfrm>
            <a:off x="4283968" y="2106309"/>
            <a:ext cx="4683288" cy="2489849"/>
          </a:xfrm>
          <a:prstGeom prst="rect">
            <a:avLst/>
          </a:prstGeom>
          <a:noFill/>
          <a:ln>
            <a:noFill/>
          </a:ln>
        </p:spPr>
      </p:pic>
      <p:sp>
        <p:nvSpPr>
          <p:cNvPr id="636" name="Google Shape;636;p61"/>
          <p:cNvSpPr/>
          <p:nvPr/>
        </p:nvSpPr>
        <p:spPr>
          <a:xfrm>
            <a:off x="4660100" y="1644644"/>
            <a:ext cx="444929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Sala de almacenamiento separada</a:t>
            </a:r>
            <a:endParaRPr/>
          </a:p>
        </p:txBody>
      </p:sp>
      <p:sp>
        <p:nvSpPr>
          <p:cNvPr id="637" name="Google Shape;637;p61"/>
          <p:cNvSpPr/>
          <p:nvPr/>
        </p:nvSpPr>
        <p:spPr>
          <a:xfrm>
            <a:off x="8316416" y="2241990"/>
            <a:ext cx="650840" cy="322914"/>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62"/>
          <p:cNvSpPr txBox="1"/>
          <p:nvPr>
            <p:ph type="title"/>
          </p:nvPr>
        </p:nvSpPr>
        <p:spPr>
          <a:xfrm>
            <a:off x="899592" y="90872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FORMAS DE ALMACENAMIENTO PARA CADA TIPO DE PINTURA.</a:t>
            </a:r>
            <a:endParaRPr/>
          </a:p>
        </p:txBody>
      </p:sp>
      <p:sp>
        <p:nvSpPr>
          <p:cNvPr id="643" name="Google Shape;643;p62"/>
          <p:cNvSpPr txBox="1"/>
          <p:nvPr>
            <p:ph idx="1" type="body"/>
          </p:nvPr>
        </p:nvSpPr>
        <p:spPr>
          <a:xfrm>
            <a:off x="827584" y="2492896"/>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Pinturas al Aceite</a:t>
            </a:r>
            <a:endParaRPr/>
          </a:p>
          <a:p>
            <a:pPr indent="-342900" lvl="0" marL="342900" rtl="0" algn="l">
              <a:spcBef>
                <a:spcPts val="800"/>
              </a:spcBef>
              <a:spcAft>
                <a:spcPts val="0"/>
              </a:spcAft>
              <a:buClr>
                <a:schemeClr val="dk1"/>
              </a:buClr>
              <a:buSzPts val="2400"/>
              <a:buNone/>
            </a:pPr>
            <a:r>
              <a:rPr b="0" lang="es-AR" sz="2400"/>
              <a:t>Pinturas Hidrófugas</a:t>
            </a:r>
            <a:endParaRPr/>
          </a:p>
          <a:p>
            <a:pPr indent="-342900" lvl="0" marL="342900" rtl="0" algn="l">
              <a:spcBef>
                <a:spcPts val="800"/>
              </a:spcBef>
              <a:spcAft>
                <a:spcPts val="0"/>
              </a:spcAft>
              <a:buClr>
                <a:schemeClr val="dk1"/>
              </a:buClr>
              <a:buSzPts val="2400"/>
              <a:buNone/>
            </a:pPr>
            <a:r>
              <a:rPr b="0" lang="es-AR" sz="2400"/>
              <a:t>Pinturas al Agua</a:t>
            </a:r>
            <a:endParaRPr/>
          </a:p>
          <a:p>
            <a:pPr indent="-342900" lvl="0" marL="342900" rtl="0" algn="l">
              <a:spcBef>
                <a:spcPts val="800"/>
              </a:spcBef>
              <a:spcAft>
                <a:spcPts val="0"/>
              </a:spcAft>
              <a:buClr>
                <a:schemeClr val="dk1"/>
              </a:buClr>
              <a:buSzPts val="2400"/>
              <a:buNone/>
            </a:pPr>
            <a:r>
              <a:rPr b="0" lang="es-AR" sz="2400"/>
              <a:t>Barnices</a:t>
            </a:r>
            <a:endParaRPr/>
          </a:p>
          <a:p>
            <a:pPr indent="-342900" lvl="0" marL="342900" rtl="0" algn="l">
              <a:spcBef>
                <a:spcPts val="800"/>
              </a:spcBef>
              <a:spcAft>
                <a:spcPts val="0"/>
              </a:spcAft>
              <a:buClr>
                <a:schemeClr val="dk1"/>
              </a:buClr>
              <a:buSzPts val="1600"/>
              <a:buNone/>
            </a:pPr>
            <a:r>
              <a:t/>
            </a:r>
            <a:endParaRPr/>
          </a:p>
        </p:txBody>
      </p:sp>
      <p:pic>
        <p:nvPicPr>
          <p:cNvPr id="644" name="Google Shape;644;p62"/>
          <p:cNvPicPr preferRelativeResize="0"/>
          <p:nvPr/>
        </p:nvPicPr>
        <p:blipFill rotWithShape="1">
          <a:blip r:embed="rId3">
            <a:alphaModFix/>
          </a:blip>
          <a:srcRect b="0" l="0" r="0" t="0"/>
          <a:stretch/>
        </p:blipFill>
        <p:spPr>
          <a:xfrm>
            <a:off x="3491880" y="2492896"/>
            <a:ext cx="5498295" cy="1845856"/>
          </a:xfrm>
          <a:prstGeom prst="rect">
            <a:avLst/>
          </a:prstGeom>
          <a:noFill/>
          <a:ln cap="flat" cmpd="sng" w="9525">
            <a:solidFill>
              <a:schemeClr val="dk1"/>
            </a:solidFill>
            <a:prstDash val="solid"/>
            <a:miter lim="800000"/>
            <a:headEnd len="sm" w="sm" type="none"/>
            <a:tailEnd len="sm" w="sm" type="none"/>
          </a:ln>
        </p:spPr>
      </p:pic>
      <p:pic>
        <p:nvPicPr>
          <p:cNvPr id="645" name="Google Shape;645;p62"/>
          <p:cNvPicPr preferRelativeResize="0"/>
          <p:nvPr/>
        </p:nvPicPr>
        <p:blipFill rotWithShape="1">
          <a:blip r:embed="rId4">
            <a:alphaModFix/>
          </a:blip>
          <a:srcRect b="0" l="0" r="0" t="0"/>
          <a:stretch/>
        </p:blipFill>
        <p:spPr>
          <a:xfrm>
            <a:off x="683568" y="4509120"/>
            <a:ext cx="1368152" cy="2024255"/>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63"/>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Calibri"/>
              <a:buNone/>
            </a:pPr>
            <a:r>
              <a:rPr lang="es-AR" sz="4000"/>
              <a:t>FORMAS DE ALMACENAMIENTO PARA CADA TIPO DE PINTURA.</a:t>
            </a:r>
            <a:endParaRPr/>
          </a:p>
        </p:txBody>
      </p:sp>
      <p:sp>
        <p:nvSpPr>
          <p:cNvPr id="651" name="Google Shape;651;p63"/>
          <p:cNvSpPr txBox="1"/>
          <p:nvPr>
            <p:ph idx="1" type="body"/>
          </p:nvPr>
        </p:nvSpPr>
        <p:spPr>
          <a:xfrm>
            <a:off x="683568" y="1628800"/>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Pinturas al Caucho</a:t>
            </a:r>
            <a:endParaRPr/>
          </a:p>
          <a:p>
            <a:pPr indent="-342900" lvl="0" marL="342900" rtl="0" algn="l">
              <a:spcBef>
                <a:spcPts val="800"/>
              </a:spcBef>
              <a:spcAft>
                <a:spcPts val="0"/>
              </a:spcAft>
              <a:buClr>
                <a:schemeClr val="dk1"/>
              </a:buClr>
              <a:buSzPts val="2400"/>
              <a:buNone/>
            </a:pPr>
            <a:r>
              <a:rPr b="0" lang="es-AR" sz="2400"/>
              <a:t>Pinturas Epoxi</a:t>
            </a:r>
            <a:endParaRPr/>
          </a:p>
          <a:p>
            <a:pPr indent="-342900" lvl="0" marL="342900" rtl="0" algn="l">
              <a:spcBef>
                <a:spcPts val="800"/>
              </a:spcBef>
              <a:spcAft>
                <a:spcPts val="0"/>
              </a:spcAft>
              <a:buClr>
                <a:schemeClr val="dk1"/>
              </a:buClr>
              <a:buSzPts val="2400"/>
              <a:buNone/>
            </a:pPr>
            <a:r>
              <a:rPr b="0" lang="es-AR" sz="2400"/>
              <a:t>Esmaltes Sintéticos</a:t>
            </a:r>
            <a:endParaRPr/>
          </a:p>
          <a:p>
            <a:pPr indent="-342900" lvl="0" marL="342900" rtl="0" algn="l">
              <a:spcBef>
                <a:spcPts val="800"/>
              </a:spcBef>
              <a:spcAft>
                <a:spcPts val="0"/>
              </a:spcAft>
              <a:buClr>
                <a:schemeClr val="dk1"/>
              </a:buClr>
              <a:buSzPts val="2400"/>
              <a:buNone/>
            </a:pPr>
            <a:r>
              <a:rPr b="0" lang="es-AR" sz="2400"/>
              <a:t>Pinturas al Látex</a:t>
            </a:r>
            <a:endParaRPr/>
          </a:p>
          <a:p>
            <a:pPr indent="-342900" lvl="0" marL="342900" rtl="0" algn="l">
              <a:spcBef>
                <a:spcPts val="800"/>
              </a:spcBef>
              <a:spcAft>
                <a:spcPts val="0"/>
              </a:spcAft>
              <a:buClr>
                <a:schemeClr val="dk1"/>
              </a:buClr>
              <a:buSzPts val="2400"/>
              <a:buNone/>
            </a:pPr>
            <a:r>
              <a:rPr b="0" lang="es-AR" sz="2400"/>
              <a:t>Pinturas Antioxidantes</a:t>
            </a:r>
            <a:endParaRPr/>
          </a:p>
          <a:p>
            <a:pPr indent="-342900" lvl="0" marL="342900" rtl="0" algn="l">
              <a:spcBef>
                <a:spcPts val="800"/>
              </a:spcBef>
              <a:spcAft>
                <a:spcPts val="0"/>
              </a:spcAft>
              <a:buClr>
                <a:schemeClr val="dk1"/>
              </a:buClr>
              <a:buSzPts val="1600"/>
              <a:buNone/>
            </a:pPr>
            <a:r>
              <a:t/>
            </a:r>
            <a:endParaRPr/>
          </a:p>
        </p:txBody>
      </p:sp>
      <p:pic>
        <p:nvPicPr>
          <p:cNvPr id="652" name="Google Shape;652;p63"/>
          <p:cNvPicPr preferRelativeResize="0"/>
          <p:nvPr/>
        </p:nvPicPr>
        <p:blipFill rotWithShape="1">
          <a:blip r:embed="rId3">
            <a:alphaModFix/>
          </a:blip>
          <a:srcRect b="0" l="0" r="0" t="0"/>
          <a:stretch/>
        </p:blipFill>
        <p:spPr>
          <a:xfrm>
            <a:off x="7071334" y="1412776"/>
            <a:ext cx="1517511" cy="3024336"/>
          </a:xfrm>
          <a:prstGeom prst="rect">
            <a:avLst/>
          </a:prstGeom>
          <a:noFill/>
          <a:ln cap="flat" cmpd="sng" w="9525">
            <a:solidFill>
              <a:schemeClr val="dk1"/>
            </a:solidFill>
            <a:prstDash val="solid"/>
            <a:miter lim="800000"/>
            <a:headEnd len="sm" w="sm" type="none"/>
            <a:tailEnd len="sm" w="sm" type="none"/>
          </a:ln>
        </p:spPr>
      </p:pic>
      <p:pic>
        <p:nvPicPr>
          <p:cNvPr id="653" name="Google Shape;653;p63"/>
          <p:cNvPicPr preferRelativeResize="0"/>
          <p:nvPr/>
        </p:nvPicPr>
        <p:blipFill rotWithShape="1">
          <a:blip r:embed="rId4">
            <a:alphaModFix/>
          </a:blip>
          <a:srcRect b="0" l="0" r="0" t="0"/>
          <a:stretch/>
        </p:blipFill>
        <p:spPr>
          <a:xfrm>
            <a:off x="4644008" y="1422973"/>
            <a:ext cx="2069976" cy="186729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64"/>
          <p:cNvSpPr txBox="1"/>
          <p:nvPr>
            <p:ph type="title"/>
          </p:nvPr>
        </p:nvSpPr>
        <p:spPr>
          <a:xfrm>
            <a:off x="827584" y="620688"/>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b="1" lang="es-AR" sz="4800"/>
              <a:t>ALMACENAMIENTOS INDUSTRIALES</a:t>
            </a:r>
            <a:endParaRPr sz="4800"/>
          </a:p>
        </p:txBody>
      </p:sp>
      <p:sp>
        <p:nvSpPr>
          <p:cNvPr id="659" name="Google Shape;659;p64"/>
          <p:cNvSpPr txBox="1"/>
          <p:nvPr>
            <p:ph idx="1" type="body"/>
          </p:nvPr>
        </p:nvSpPr>
        <p:spPr>
          <a:xfrm>
            <a:off x="467544" y="1916832"/>
            <a:ext cx="8389731" cy="1396752"/>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Los pasillos principales tendrán un ancho mínimo de 2,5 m. Los pasillos laterales un mínimo de 1,2 m.</a:t>
            </a:r>
            <a:endParaRPr b="0" sz="2400"/>
          </a:p>
        </p:txBody>
      </p:sp>
      <p:pic>
        <p:nvPicPr>
          <p:cNvPr id="660" name="Google Shape;660;p64"/>
          <p:cNvPicPr preferRelativeResize="0"/>
          <p:nvPr/>
        </p:nvPicPr>
        <p:blipFill rotWithShape="1">
          <a:blip r:embed="rId3">
            <a:alphaModFix/>
          </a:blip>
          <a:srcRect b="0" l="0" r="0" t="0"/>
          <a:stretch/>
        </p:blipFill>
        <p:spPr>
          <a:xfrm>
            <a:off x="3169260" y="2852935"/>
            <a:ext cx="5501363" cy="3652221"/>
          </a:xfrm>
          <a:prstGeom prst="rect">
            <a:avLst/>
          </a:prstGeom>
          <a:noFill/>
          <a:ln cap="flat" cmpd="sng" w="9525">
            <a:solidFill>
              <a:schemeClr val="dk1"/>
            </a:solidFill>
            <a:prstDash val="solid"/>
            <a:miter lim="800000"/>
            <a:headEnd len="sm" w="sm" type="none"/>
            <a:tailEnd len="sm" w="sm" type="none"/>
          </a:ln>
        </p:spPr>
      </p:pic>
      <p:sp>
        <p:nvSpPr>
          <p:cNvPr id="661" name="Google Shape;661;p64"/>
          <p:cNvSpPr txBox="1"/>
          <p:nvPr/>
        </p:nvSpPr>
        <p:spPr>
          <a:xfrm>
            <a:off x="-4401" y="2852936"/>
            <a:ext cx="8229600" cy="11430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4400"/>
              <a:buFont typeface="Calibri"/>
              <a:buNone/>
            </a:pPr>
            <a:r>
              <a:t/>
            </a:r>
            <a:endParaRPr sz="4400">
              <a:solidFill>
                <a:schemeClr val="dk1"/>
              </a:solidFill>
              <a:latin typeface="Calibri"/>
              <a:ea typeface="Calibri"/>
              <a:cs typeface="Calibri"/>
              <a:sym typeface="Calibri"/>
            </a:endParaRPr>
          </a:p>
        </p:txBody>
      </p:sp>
      <p:sp>
        <p:nvSpPr>
          <p:cNvPr id="662" name="Google Shape;662;p64"/>
          <p:cNvSpPr/>
          <p:nvPr/>
        </p:nvSpPr>
        <p:spPr>
          <a:xfrm>
            <a:off x="121118" y="2841774"/>
            <a:ext cx="3128635"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Cuando la superficie del almacenamiento supere 2.500 m2 , deberá sectorizarse la misma con cortafuegos o cortinas de agua</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65"/>
          <p:cNvSpPr txBox="1"/>
          <p:nvPr>
            <p:ph type="title"/>
          </p:nvPr>
        </p:nvSpPr>
        <p:spPr>
          <a:xfrm>
            <a:off x="755576" y="90872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Calibri"/>
              <a:buNone/>
            </a:pPr>
            <a:r>
              <a:rPr lang="es-AR" sz="4000"/>
              <a:t>PROTECCIÓN DEL MEDIO AMBIENTE Y TRATAMIENTO DE RESIDUOS PELIGROSOS.</a:t>
            </a:r>
            <a:endParaRPr/>
          </a:p>
        </p:txBody>
      </p:sp>
      <p:sp>
        <p:nvSpPr>
          <p:cNvPr id="668" name="Google Shape;668;p65"/>
          <p:cNvSpPr txBox="1"/>
          <p:nvPr>
            <p:ph idx="1" type="body"/>
          </p:nvPr>
        </p:nvSpPr>
        <p:spPr>
          <a:xfrm>
            <a:off x="711634" y="2150643"/>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La Clasificación de Residuos Sólidos  define a los Residuos Peligrosos y/o Especiales como aquellos que por sus características pueden deteriorar la calidad ambiental y, que precisan tratamientos específicos para evitar que contaminen</a:t>
            </a:r>
            <a:endParaRPr sz="2400"/>
          </a:p>
        </p:txBody>
      </p:sp>
      <p:sp>
        <p:nvSpPr>
          <p:cNvPr id="669" name="Google Shape;669;p65"/>
          <p:cNvSpPr/>
          <p:nvPr/>
        </p:nvSpPr>
        <p:spPr>
          <a:xfrm>
            <a:off x="4472104" y="3933056"/>
            <a:ext cx="4276360" cy="256993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300">
                <a:solidFill>
                  <a:schemeClr val="dk1"/>
                </a:solidFill>
                <a:latin typeface="Calibri"/>
                <a:ea typeface="Calibri"/>
                <a:cs typeface="Calibri"/>
                <a:sym typeface="Calibri"/>
              </a:rPr>
              <a:t>El plomo es un metal tóxico cuyo uso generalizado contribuye a la contaminación medioambiental </a:t>
            </a:r>
            <a:r>
              <a:rPr lang="es-AR" sz="2300">
                <a:solidFill>
                  <a:srgbClr val="EAEAEA"/>
                </a:solidFill>
                <a:latin typeface="Calibri"/>
                <a:ea typeface="Calibri"/>
                <a:cs typeface="Calibri"/>
                <a:sym typeface="Calibri"/>
              </a:rPr>
              <a:t>y,  la exposición a este material puede tener efectos adversos, severos y permanentes sobre la salud de las personas. </a:t>
            </a:r>
            <a:endParaRPr/>
          </a:p>
        </p:txBody>
      </p:sp>
      <p:pic>
        <p:nvPicPr>
          <p:cNvPr id="670" name="Google Shape;670;p65"/>
          <p:cNvPicPr preferRelativeResize="0"/>
          <p:nvPr/>
        </p:nvPicPr>
        <p:blipFill rotWithShape="1">
          <a:blip r:embed="rId3">
            <a:alphaModFix/>
          </a:blip>
          <a:srcRect b="0" l="0" r="0" t="0"/>
          <a:stretch/>
        </p:blipFill>
        <p:spPr>
          <a:xfrm>
            <a:off x="1115616" y="4509120"/>
            <a:ext cx="2903785" cy="1577779"/>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66"/>
          <p:cNvSpPr txBox="1"/>
          <p:nvPr>
            <p:ph type="title"/>
          </p:nvPr>
        </p:nvSpPr>
        <p:spPr>
          <a:xfrm>
            <a:off x="827584" y="90872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200"/>
              <a:buFont typeface="Calibri"/>
              <a:buNone/>
            </a:pPr>
            <a:r>
              <a:rPr lang="es-AR" sz="4200"/>
              <a:t>PROTECCIÓN DEL MEDIO AMBIENTE Y TRATAMIENTO DE RESIDUOS PELIGROSOS.</a:t>
            </a:r>
            <a:endParaRPr/>
          </a:p>
        </p:txBody>
      </p:sp>
      <p:sp>
        <p:nvSpPr>
          <p:cNvPr id="676" name="Google Shape;676;p66"/>
          <p:cNvSpPr txBox="1"/>
          <p:nvPr>
            <p:ph idx="1" type="body"/>
          </p:nvPr>
        </p:nvSpPr>
        <p:spPr>
          <a:xfrm>
            <a:off x="33892" y="2414239"/>
            <a:ext cx="5288692" cy="4478932"/>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Son considerados Residuos Especiales / Peligrosos: </a:t>
            </a:r>
            <a:endParaRPr/>
          </a:p>
          <a:p>
            <a:pPr indent="-342900" lvl="0" marL="342900" rtl="0" algn="l">
              <a:spcBef>
                <a:spcPts val="800"/>
              </a:spcBef>
              <a:spcAft>
                <a:spcPts val="0"/>
              </a:spcAft>
              <a:buClr>
                <a:schemeClr val="dk1"/>
              </a:buClr>
              <a:buSzPts val="2400"/>
              <a:buNone/>
            </a:pPr>
            <a:r>
              <a:rPr b="0" lang="es-AR" sz="2400"/>
              <a:t>Restos de productos químicos y pinturas.</a:t>
            </a:r>
            <a:endParaRPr/>
          </a:p>
          <a:p>
            <a:pPr indent="-342900" lvl="0" marL="342900" rtl="0" algn="l">
              <a:spcBef>
                <a:spcPts val="800"/>
              </a:spcBef>
              <a:spcAft>
                <a:spcPts val="0"/>
              </a:spcAft>
              <a:buClr>
                <a:schemeClr val="dk1"/>
              </a:buClr>
              <a:buSzPts val="2400"/>
              <a:buNone/>
            </a:pPr>
            <a:r>
              <a:rPr b="0" lang="es-AR" sz="2400"/>
              <a:t>Envases de productos químicos y pinturas.</a:t>
            </a:r>
            <a:endParaRPr/>
          </a:p>
          <a:p>
            <a:pPr indent="-342900" lvl="0" marL="342900" rtl="0" algn="l">
              <a:spcBef>
                <a:spcPts val="800"/>
              </a:spcBef>
              <a:spcAft>
                <a:spcPts val="0"/>
              </a:spcAft>
              <a:buClr>
                <a:schemeClr val="dk1"/>
              </a:buClr>
              <a:buSzPts val="2400"/>
              <a:buNone/>
            </a:pPr>
            <a:r>
              <a:rPr b="0" lang="es-AR" sz="2400"/>
              <a:t>Guantes y trapos con restos de pintura o </a:t>
            </a:r>
            <a:r>
              <a:rPr b="0" lang="es-AR" sz="2400">
                <a:solidFill>
                  <a:srgbClr val="EAEAEA"/>
                </a:solidFill>
              </a:rPr>
              <a:t>aceites.</a:t>
            </a:r>
            <a:endParaRPr/>
          </a:p>
          <a:p>
            <a:pPr indent="-342900" lvl="0" marL="342900" rtl="0" algn="l">
              <a:spcBef>
                <a:spcPts val="800"/>
              </a:spcBef>
              <a:spcAft>
                <a:spcPts val="0"/>
              </a:spcAft>
              <a:buClr>
                <a:srgbClr val="EAEAEA"/>
              </a:buClr>
              <a:buSzPts val="2400"/>
              <a:buNone/>
            </a:pPr>
            <a:r>
              <a:rPr b="0" lang="es-AR" sz="2400">
                <a:solidFill>
                  <a:srgbClr val="EAEAEA"/>
                </a:solidFill>
              </a:rPr>
              <a:t>Pallets impregnados con restos de pinturas y aceites. </a:t>
            </a:r>
            <a:endParaRPr/>
          </a:p>
          <a:p>
            <a:pPr indent="-342900" lvl="0" marL="342900" rtl="0" algn="l">
              <a:spcBef>
                <a:spcPts val="800"/>
              </a:spcBef>
              <a:spcAft>
                <a:spcPts val="0"/>
              </a:spcAft>
              <a:buClr>
                <a:schemeClr val="dk1"/>
              </a:buClr>
              <a:buSzPts val="1600"/>
              <a:buNone/>
            </a:pPr>
            <a:r>
              <a:t/>
            </a:r>
            <a:endParaRPr/>
          </a:p>
        </p:txBody>
      </p:sp>
      <p:pic>
        <p:nvPicPr>
          <p:cNvPr id="677" name="Google Shape;677;p66"/>
          <p:cNvPicPr preferRelativeResize="0"/>
          <p:nvPr/>
        </p:nvPicPr>
        <p:blipFill rotWithShape="1">
          <a:blip r:embed="rId3">
            <a:alphaModFix/>
          </a:blip>
          <a:srcRect b="0" l="0" r="0" t="0"/>
          <a:stretch/>
        </p:blipFill>
        <p:spPr>
          <a:xfrm>
            <a:off x="6107895" y="1628800"/>
            <a:ext cx="2736304" cy="2174676"/>
          </a:xfrm>
          <a:prstGeom prst="rect">
            <a:avLst/>
          </a:prstGeom>
          <a:noFill/>
          <a:ln cap="flat" cmpd="sng" w="9525">
            <a:solidFill>
              <a:schemeClr val="dk1"/>
            </a:solidFill>
            <a:prstDash val="solid"/>
            <a:miter lim="800000"/>
            <a:headEnd len="sm" w="sm" type="none"/>
            <a:tailEnd len="sm" w="sm" type="none"/>
          </a:ln>
        </p:spPr>
      </p:pic>
      <p:pic>
        <p:nvPicPr>
          <p:cNvPr id="678" name="Google Shape;678;p66"/>
          <p:cNvPicPr preferRelativeResize="0"/>
          <p:nvPr/>
        </p:nvPicPr>
        <p:blipFill rotWithShape="1">
          <a:blip r:embed="rId4">
            <a:alphaModFix/>
          </a:blip>
          <a:srcRect b="0" l="0" r="0" t="0"/>
          <a:stretch/>
        </p:blipFill>
        <p:spPr>
          <a:xfrm>
            <a:off x="5449400" y="3933056"/>
            <a:ext cx="2505131" cy="2664296"/>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67"/>
          <p:cNvSpPr txBox="1"/>
          <p:nvPr>
            <p:ph type="title"/>
          </p:nvPr>
        </p:nvSpPr>
        <p:spPr>
          <a:xfrm>
            <a:off x="827584" y="54868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MEDIDAS EN CASO DE VERTIDO ACCIDENTAL.</a:t>
            </a:r>
            <a:endParaRPr/>
          </a:p>
        </p:txBody>
      </p:sp>
      <p:sp>
        <p:nvSpPr>
          <p:cNvPr id="684" name="Google Shape;684;p67"/>
          <p:cNvSpPr txBox="1"/>
          <p:nvPr>
            <p:ph idx="1" type="body"/>
          </p:nvPr>
        </p:nvSpPr>
        <p:spPr>
          <a:xfrm>
            <a:off x="755576" y="170080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Como reglas generales, ante una situación de derrame accidental, se deben aplicar las siguientes medidas:</a:t>
            </a:r>
            <a:endParaRPr/>
          </a:p>
          <a:p>
            <a:pPr indent="-342900" lvl="0" marL="342900" rtl="0" algn="l">
              <a:spcBef>
                <a:spcPts val="800"/>
              </a:spcBef>
              <a:spcAft>
                <a:spcPts val="0"/>
              </a:spcAft>
              <a:buClr>
                <a:schemeClr val="dk1"/>
              </a:buClr>
              <a:buSzPts val="2400"/>
              <a:buFont typeface="Arial"/>
              <a:buChar char="•"/>
            </a:pPr>
            <a:r>
              <a:rPr b="0" i="1" lang="es-AR" sz="2400"/>
              <a:t>Precauciones Individuales</a:t>
            </a:r>
            <a:endParaRPr/>
          </a:p>
          <a:p>
            <a:pPr indent="-342900" lvl="0" marL="342900" rtl="0" algn="l">
              <a:spcBef>
                <a:spcPts val="800"/>
              </a:spcBef>
              <a:spcAft>
                <a:spcPts val="0"/>
              </a:spcAft>
              <a:buClr>
                <a:schemeClr val="dk1"/>
              </a:buClr>
              <a:buSzPts val="2400"/>
              <a:buFont typeface="Arial"/>
              <a:buChar char="•"/>
            </a:pPr>
            <a:r>
              <a:rPr b="0" i="1" lang="es-AR" sz="2400"/>
              <a:t>Medidas de Protección del Medio Ambiente</a:t>
            </a:r>
            <a:endParaRPr/>
          </a:p>
          <a:p>
            <a:pPr indent="-342900" lvl="0" marL="342900" rtl="0" algn="l">
              <a:spcBef>
                <a:spcPts val="800"/>
              </a:spcBef>
              <a:spcAft>
                <a:spcPts val="0"/>
              </a:spcAft>
              <a:buClr>
                <a:schemeClr val="dk1"/>
              </a:buClr>
              <a:buSzPts val="2400"/>
              <a:buFont typeface="Arial"/>
              <a:buChar char="•"/>
            </a:pPr>
            <a:r>
              <a:rPr b="0" i="1" lang="es-AR" sz="2400"/>
              <a:t>Método de Limpieza</a:t>
            </a:r>
            <a:endParaRPr b="0" sz="2400"/>
          </a:p>
        </p:txBody>
      </p:sp>
      <p:pic>
        <p:nvPicPr>
          <p:cNvPr id="685" name="Google Shape;685;p67"/>
          <p:cNvPicPr preferRelativeResize="0"/>
          <p:nvPr/>
        </p:nvPicPr>
        <p:blipFill rotWithShape="1">
          <a:blip r:embed="rId3">
            <a:alphaModFix/>
          </a:blip>
          <a:srcRect b="0" l="0" r="0" t="0"/>
          <a:stretch/>
        </p:blipFill>
        <p:spPr>
          <a:xfrm>
            <a:off x="4068896" y="3429000"/>
            <a:ext cx="4924425" cy="2838450"/>
          </a:xfrm>
          <a:prstGeom prst="rect">
            <a:avLst/>
          </a:prstGeom>
          <a:noFill/>
          <a:ln cap="flat" cmpd="sng" w="9525">
            <a:solidFill>
              <a:schemeClr val="dk1"/>
            </a:solidFill>
            <a:prstDash val="solid"/>
            <a:miter lim="800000"/>
            <a:headEnd len="sm" w="sm" type="none"/>
            <a:tailEnd len="sm" w="sm" type="none"/>
          </a:ln>
        </p:spPr>
      </p:pic>
      <p:pic>
        <p:nvPicPr>
          <p:cNvPr id="686" name="Google Shape;686;p67"/>
          <p:cNvPicPr preferRelativeResize="0"/>
          <p:nvPr/>
        </p:nvPicPr>
        <p:blipFill rotWithShape="1">
          <a:blip r:embed="rId4">
            <a:alphaModFix/>
          </a:blip>
          <a:srcRect b="0" l="0" r="0" t="0"/>
          <a:stretch/>
        </p:blipFill>
        <p:spPr>
          <a:xfrm>
            <a:off x="185517" y="3940234"/>
            <a:ext cx="3729599" cy="2321955"/>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7"/>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COMPONENTES</a:t>
            </a:r>
            <a:endParaRPr/>
          </a:p>
        </p:txBody>
      </p:sp>
      <p:sp>
        <p:nvSpPr>
          <p:cNvPr id="152" name="Google Shape;152;p7"/>
          <p:cNvSpPr txBox="1"/>
          <p:nvPr>
            <p:ph idx="1" type="body"/>
          </p:nvPr>
        </p:nvSpPr>
        <p:spPr>
          <a:xfrm>
            <a:off x="827584" y="1124744"/>
            <a:ext cx="7520940" cy="3888432"/>
          </a:xfrm>
          <a:prstGeom prst="rect">
            <a:avLst/>
          </a:prstGeom>
          <a:gradFill>
            <a:gsLst>
              <a:gs pos="0">
                <a:srgbClr val="C4B4D3"/>
              </a:gs>
              <a:gs pos="35000">
                <a:srgbClr val="D3CAE0"/>
              </a:gs>
              <a:gs pos="100000">
                <a:srgbClr val="EFEBF2"/>
              </a:gs>
            </a:gsLst>
            <a:lin ang="16200000" scaled="0"/>
          </a:gradFill>
          <a:ln cap="flat" cmpd="sng" w="9525">
            <a:solidFill>
              <a:srgbClr val="5C4476"/>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rmAutofit/>
          </a:bodyPr>
          <a:lstStyle/>
          <a:p>
            <a:pPr indent="0" lvl="1" marL="0" rtl="0" algn="l">
              <a:spcBef>
                <a:spcPts val="0"/>
              </a:spcBef>
              <a:spcAft>
                <a:spcPts val="0"/>
              </a:spcAft>
              <a:buSzPts val="2400"/>
              <a:buNone/>
            </a:pPr>
            <a:r>
              <a:rPr lang="es-AR" sz="2400">
                <a:solidFill>
                  <a:schemeClr val="dk1"/>
                </a:solidFill>
                <a:latin typeface="Calibri"/>
                <a:ea typeface="Calibri"/>
                <a:cs typeface="Calibri"/>
                <a:sym typeface="Calibri"/>
              </a:rPr>
              <a:t>Disolventes y diluyentes</a:t>
            </a:r>
            <a:r>
              <a:rPr b="0" lang="es-AR" sz="2400">
                <a:solidFill>
                  <a:schemeClr val="dk1"/>
                </a:solidFill>
                <a:latin typeface="Calibri"/>
                <a:ea typeface="Calibri"/>
                <a:cs typeface="Calibri"/>
                <a:sym typeface="Calibri"/>
              </a:rPr>
              <a:t>	Origen natural</a:t>
            </a:r>
            <a:endParaRPr/>
          </a:p>
          <a:p>
            <a:pPr indent="0" lvl="0" marL="0" rtl="0" algn="l">
              <a:spcBef>
                <a:spcPts val="800"/>
              </a:spcBef>
              <a:spcAft>
                <a:spcPts val="0"/>
              </a:spcAft>
              <a:buClr>
                <a:schemeClr val="dk1"/>
              </a:buClr>
              <a:buSzPts val="2400"/>
              <a:buNone/>
            </a:pPr>
            <a:r>
              <a:rPr b="0" lang="es-AR" sz="2400">
                <a:solidFill>
                  <a:schemeClr val="dk1"/>
                </a:solidFill>
                <a:latin typeface="Calibri"/>
                <a:ea typeface="Calibri"/>
                <a:cs typeface="Calibri"/>
                <a:sym typeface="Calibri"/>
              </a:rPr>
              <a:t>				Origen Químico</a:t>
            </a:r>
            <a:endParaRPr/>
          </a:p>
          <a:p>
            <a:pPr indent="0" lvl="0" marL="0" rtl="0" algn="l">
              <a:spcBef>
                <a:spcPts val="800"/>
              </a:spcBef>
              <a:spcAft>
                <a:spcPts val="0"/>
              </a:spcAft>
              <a:buClr>
                <a:schemeClr val="dk1"/>
              </a:buClr>
              <a:buSzPts val="2400"/>
              <a:buNone/>
            </a:pPr>
            <a:r>
              <a:rPr b="0" lang="es-AR" sz="2400">
                <a:solidFill>
                  <a:schemeClr val="dk1"/>
                </a:solidFill>
                <a:latin typeface="Calibri"/>
                <a:ea typeface="Calibri"/>
                <a:cs typeface="Calibri"/>
                <a:sym typeface="Calibri"/>
              </a:rPr>
              <a:t>				Talco</a:t>
            </a:r>
            <a:endParaRPr/>
          </a:p>
          <a:p>
            <a:pPr indent="0" lvl="0" marL="0" rtl="0" algn="l">
              <a:spcBef>
                <a:spcPts val="800"/>
              </a:spcBef>
              <a:spcAft>
                <a:spcPts val="0"/>
              </a:spcAft>
              <a:buClr>
                <a:schemeClr val="dk1"/>
              </a:buClr>
              <a:buSzPts val="2400"/>
              <a:buNone/>
            </a:pPr>
            <a:r>
              <a:rPr b="0" lang="es-AR" sz="2400">
                <a:solidFill>
                  <a:schemeClr val="dk1"/>
                </a:solidFill>
                <a:latin typeface="Calibri"/>
                <a:ea typeface="Calibri"/>
                <a:cs typeface="Calibri"/>
                <a:sym typeface="Calibri"/>
              </a:rPr>
              <a:t>Materiales de relleno		Tiza</a:t>
            </a:r>
            <a:endParaRPr/>
          </a:p>
          <a:p>
            <a:pPr indent="0" lvl="0" marL="0" rtl="0" algn="l">
              <a:spcBef>
                <a:spcPts val="800"/>
              </a:spcBef>
              <a:spcAft>
                <a:spcPts val="0"/>
              </a:spcAft>
              <a:buClr>
                <a:schemeClr val="dk1"/>
              </a:buClr>
              <a:buSzPts val="2400"/>
              <a:buNone/>
            </a:pPr>
            <a:r>
              <a:rPr b="0" lang="es-AR" sz="2400">
                <a:solidFill>
                  <a:schemeClr val="dk1"/>
                </a:solidFill>
                <a:latin typeface="Calibri"/>
                <a:ea typeface="Calibri"/>
                <a:cs typeface="Calibri"/>
                <a:sym typeface="Calibri"/>
              </a:rPr>
              <a:t>				Mica</a:t>
            </a:r>
            <a:endParaRPr b="0" sz="2400"/>
          </a:p>
          <a:p>
            <a:pPr indent="0" lvl="0" marL="0" rtl="0" algn="l">
              <a:spcBef>
                <a:spcPts val="800"/>
              </a:spcBef>
              <a:spcAft>
                <a:spcPts val="0"/>
              </a:spcAft>
              <a:buClr>
                <a:schemeClr val="dk1"/>
              </a:buClr>
              <a:buSzPts val="2400"/>
              <a:buNone/>
            </a:pPr>
            <a:r>
              <a:rPr b="0" lang="es-AR" sz="2400">
                <a:solidFill>
                  <a:schemeClr val="dk1"/>
                </a:solidFill>
                <a:latin typeface="Calibri"/>
                <a:ea typeface="Calibri"/>
                <a:cs typeface="Calibri"/>
                <a:sym typeface="Calibri"/>
              </a:rPr>
              <a:t>				Humectantes y dispersantes</a:t>
            </a:r>
            <a:endParaRPr/>
          </a:p>
          <a:p>
            <a:pPr indent="0" lvl="0" marL="0" rtl="0" algn="l">
              <a:spcBef>
                <a:spcPts val="800"/>
              </a:spcBef>
              <a:spcAft>
                <a:spcPts val="0"/>
              </a:spcAft>
              <a:buClr>
                <a:schemeClr val="dk1"/>
              </a:buClr>
              <a:buSzPts val="2400"/>
              <a:buNone/>
            </a:pPr>
            <a:r>
              <a:rPr b="0" lang="es-AR" sz="2400">
                <a:solidFill>
                  <a:schemeClr val="dk1"/>
                </a:solidFill>
                <a:latin typeface="Calibri"/>
                <a:ea typeface="Calibri"/>
                <a:cs typeface="Calibri"/>
                <a:sym typeface="Calibri"/>
              </a:rPr>
              <a:t>	 Aditivos 		Espesantes</a:t>
            </a:r>
            <a:endParaRPr/>
          </a:p>
          <a:p>
            <a:pPr indent="0" lvl="0" marL="0" rtl="0" algn="l">
              <a:spcBef>
                <a:spcPts val="800"/>
              </a:spcBef>
              <a:spcAft>
                <a:spcPts val="0"/>
              </a:spcAft>
              <a:buClr>
                <a:schemeClr val="dk1"/>
              </a:buClr>
              <a:buSzPts val="2400"/>
              <a:buNone/>
            </a:pPr>
            <a:r>
              <a:rPr b="0" lang="es-AR" sz="2400">
                <a:solidFill>
                  <a:schemeClr val="dk1"/>
                </a:solidFill>
                <a:latin typeface="Calibri"/>
                <a:ea typeface="Calibri"/>
                <a:cs typeface="Calibri"/>
                <a:sym typeface="Calibri"/>
              </a:rPr>
              <a:t>				Agentes reológicos</a:t>
            </a:r>
            <a:endParaRPr b="0" sz="2400"/>
          </a:p>
        </p:txBody>
      </p:sp>
      <p:cxnSp>
        <p:nvCxnSpPr>
          <p:cNvPr id="153" name="Google Shape;153;p7"/>
          <p:cNvCxnSpPr/>
          <p:nvPr/>
        </p:nvCxnSpPr>
        <p:spPr>
          <a:xfrm>
            <a:off x="3995936" y="1412776"/>
            <a:ext cx="504056" cy="0"/>
          </a:xfrm>
          <a:prstGeom prst="straightConnector1">
            <a:avLst/>
          </a:prstGeom>
          <a:noFill/>
          <a:ln cap="flat" cmpd="sng" w="9525">
            <a:solidFill>
              <a:srgbClr val="00B050"/>
            </a:solidFill>
            <a:prstDash val="solid"/>
            <a:round/>
            <a:headEnd len="sm" w="sm" type="none"/>
            <a:tailEnd len="med" w="med" type="stealth"/>
          </a:ln>
        </p:spPr>
      </p:cxnSp>
      <p:cxnSp>
        <p:nvCxnSpPr>
          <p:cNvPr id="154" name="Google Shape;154;p7"/>
          <p:cNvCxnSpPr/>
          <p:nvPr/>
        </p:nvCxnSpPr>
        <p:spPr>
          <a:xfrm>
            <a:off x="3995936" y="1412776"/>
            <a:ext cx="504056" cy="432048"/>
          </a:xfrm>
          <a:prstGeom prst="straightConnector1">
            <a:avLst/>
          </a:prstGeom>
          <a:noFill/>
          <a:ln cap="flat" cmpd="sng" w="9525">
            <a:solidFill>
              <a:srgbClr val="00B050"/>
            </a:solidFill>
            <a:prstDash val="solid"/>
            <a:round/>
            <a:headEnd len="sm" w="sm" type="none"/>
            <a:tailEnd len="med" w="med" type="stealth"/>
          </a:ln>
        </p:spPr>
      </p:cxnSp>
      <p:cxnSp>
        <p:nvCxnSpPr>
          <p:cNvPr id="155" name="Google Shape;155;p7"/>
          <p:cNvCxnSpPr/>
          <p:nvPr/>
        </p:nvCxnSpPr>
        <p:spPr>
          <a:xfrm flipH="1" rot="10800000">
            <a:off x="3707904" y="2276872"/>
            <a:ext cx="792088" cy="504056"/>
          </a:xfrm>
          <a:prstGeom prst="straightConnector1">
            <a:avLst/>
          </a:prstGeom>
          <a:noFill/>
          <a:ln cap="flat" cmpd="sng" w="9525">
            <a:solidFill>
              <a:srgbClr val="EF7C02"/>
            </a:solidFill>
            <a:prstDash val="solid"/>
            <a:round/>
            <a:headEnd len="sm" w="sm" type="none"/>
            <a:tailEnd len="med" w="med" type="stealth"/>
          </a:ln>
        </p:spPr>
      </p:cxnSp>
      <p:cxnSp>
        <p:nvCxnSpPr>
          <p:cNvPr id="156" name="Google Shape;156;p7"/>
          <p:cNvCxnSpPr/>
          <p:nvPr/>
        </p:nvCxnSpPr>
        <p:spPr>
          <a:xfrm>
            <a:off x="3707904" y="2780928"/>
            <a:ext cx="792088" cy="0"/>
          </a:xfrm>
          <a:prstGeom prst="straightConnector1">
            <a:avLst/>
          </a:prstGeom>
          <a:noFill/>
          <a:ln cap="flat" cmpd="sng" w="9525">
            <a:solidFill>
              <a:srgbClr val="EF7C02"/>
            </a:solidFill>
            <a:prstDash val="solid"/>
            <a:round/>
            <a:headEnd len="sm" w="sm" type="none"/>
            <a:tailEnd len="med" w="med" type="stealth"/>
          </a:ln>
        </p:spPr>
      </p:cxnSp>
      <p:cxnSp>
        <p:nvCxnSpPr>
          <p:cNvPr id="157" name="Google Shape;157;p7"/>
          <p:cNvCxnSpPr/>
          <p:nvPr/>
        </p:nvCxnSpPr>
        <p:spPr>
          <a:xfrm>
            <a:off x="3707904" y="2780928"/>
            <a:ext cx="792088" cy="432048"/>
          </a:xfrm>
          <a:prstGeom prst="straightConnector1">
            <a:avLst/>
          </a:prstGeom>
          <a:noFill/>
          <a:ln cap="flat" cmpd="sng" w="9525">
            <a:solidFill>
              <a:srgbClr val="EF7C02"/>
            </a:solidFill>
            <a:prstDash val="solid"/>
            <a:round/>
            <a:headEnd len="sm" w="sm" type="none"/>
            <a:tailEnd len="med" w="med" type="stealth"/>
          </a:ln>
        </p:spPr>
      </p:cxnSp>
      <p:cxnSp>
        <p:nvCxnSpPr>
          <p:cNvPr id="158" name="Google Shape;158;p7"/>
          <p:cNvCxnSpPr/>
          <p:nvPr/>
        </p:nvCxnSpPr>
        <p:spPr>
          <a:xfrm flipH="1" rot="10800000">
            <a:off x="2987824" y="3717032"/>
            <a:ext cx="1512168" cy="504056"/>
          </a:xfrm>
          <a:prstGeom prst="straightConnector1">
            <a:avLst/>
          </a:prstGeom>
          <a:noFill/>
          <a:ln cap="flat" cmpd="sng" w="9525">
            <a:solidFill>
              <a:srgbClr val="4DA3D8"/>
            </a:solidFill>
            <a:prstDash val="solid"/>
            <a:round/>
            <a:headEnd len="sm" w="sm" type="none"/>
            <a:tailEnd len="med" w="med" type="stealth"/>
          </a:ln>
        </p:spPr>
      </p:cxnSp>
      <p:cxnSp>
        <p:nvCxnSpPr>
          <p:cNvPr id="159" name="Google Shape;159;p7"/>
          <p:cNvCxnSpPr/>
          <p:nvPr/>
        </p:nvCxnSpPr>
        <p:spPr>
          <a:xfrm>
            <a:off x="2987824" y="4221088"/>
            <a:ext cx="1512168" cy="0"/>
          </a:xfrm>
          <a:prstGeom prst="straightConnector1">
            <a:avLst/>
          </a:prstGeom>
          <a:noFill/>
          <a:ln cap="flat" cmpd="sng" w="9525">
            <a:solidFill>
              <a:srgbClr val="4DA3D8"/>
            </a:solidFill>
            <a:prstDash val="solid"/>
            <a:round/>
            <a:headEnd len="sm" w="sm" type="none"/>
            <a:tailEnd len="med" w="med" type="stealth"/>
          </a:ln>
        </p:spPr>
      </p:cxnSp>
      <p:cxnSp>
        <p:nvCxnSpPr>
          <p:cNvPr id="160" name="Google Shape;160;p7"/>
          <p:cNvCxnSpPr/>
          <p:nvPr/>
        </p:nvCxnSpPr>
        <p:spPr>
          <a:xfrm>
            <a:off x="2987824" y="4221088"/>
            <a:ext cx="1512168" cy="432048"/>
          </a:xfrm>
          <a:prstGeom prst="straightConnector1">
            <a:avLst/>
          </a:prstGeom>
          <a:noFill/>
          <a:ln cap="flat" cmpd="sng" w="9525">
            <a:solidFill>
              <a:srgbClr val="4DA3D8"/>
            </a:solidFill>
            <a:prstDash val="solid"/>
            <a:round/>
            <a:headEnd len="sm" w="sm" type="none"/>
            <a:tailEnd len="med" w="med" type="stealth"/>
          </a:ln>
        </p:spPr>
      </p:cxn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68"/>
          <p:cNvSpPr txBox="1"/>
          <p:nvPr>
            <p:ph idx="1" type="body"/>
          </p:nvPr>
        </p:nvSpPr>
        <p:spPr>
          <a:xfrm>
            <a:off x="2051720" y="2348880"/>
            <a:ext cx="4752528" cy="108012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5000"/>
              <a:buNone/>
            </a:pPr>
            <a:r>
              <a:rPr lang="es-AR" sz="5000"/>
              <a:t>Muchas Gracias.</a:t>
            </a:r>
            <a:endParaRPr sz="5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8"/>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PIGMENTOS</a:t>
            </a:r>
            <a:endParaRPr sz="4800"/>
          </a:p>
        </p:txBody>
      </p:sp>
      <p:sp>
        <p:nvSpPr>
          <p:cNvPr id="166" name="Google Shape;166;p8"/>
          <p:cNvSpPr txBox="1"/>
          <p:nvPr>
            <p:ph idx="1" type="body"/>
          </p:nvPr>
        </p:nvSpPr>
        <p:spPr>
          <a:xfrm>
            <a:off x="822960" y="1100628"/>
            <a:ext cx="7520940" cy="1392268"/>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 Cuerpos sólidos, finamente pulverizados, insolubles en el aglutinante, que sirve para recubrir superficies como protección o decoración.</a:t>
            </a:r>
            <a:endParaRPr/>
          </a:p>
          <a:p>
            <a:pPr indent="-342900" lvl="0" marL="342900" rtl="0" algn="l">
              <a:spcBef>
                <a:spcPts val="800"/>
              </a:spcBef>
              <a:spcAft>
                <a:spcPts val="0"/>
              </a:spcAft>
              <a:buClr>
                <a:schemeClr val="dk1"/>
              </a:buClr>
              <a:buSzPts val="2400"/>
              <a:buNone/>
            </a:pPr>
            <a:r>
              <a:t/>
            </a:r>
            <a:endParaRPr b="0" sz="2400"/>
          </a:p>
        </p:txBody>
      </p:sp>
      <p:pic>
        <p:nvPicPr>
          <p:cNvPr id="167" name="Google Shape;167;p8"/>
          <p:cNvPicPr preferRelativeResize="0"/>
          <p:nvPr/>
        </p:nvPicPr>
        <p:blipFill rotWithShape="1">
          <a:blip r:embed="rId3">
            <a:alphaModFix/>
          </a:blip>
          <a:srcRect b="0" l="0" r="0" t="0"/>
          <a:stretch/>
        </p:blipFill>
        <p:spPr>
          <a:xfrm>
            <a:off x="4499992" y="1904154"/>
            <a:ext cx="4505325" cy="1800225"/>
          </a:xfrm>
          <a:prstGeom prst="rect">
            <a:avLst/>
          </a:prstGeom>
          <a:noFill/>
          <a:ln cap="flat" cmpd="sng" w="9525">
            <a:solidFill>
              <a:schemeClr val="dk1"/>
            </a:solidFill>
            <a:prstDash val="solid"/>
            <a:miter lim="800000"/>
            <a:headEnd len="sm" w="sm" type="none"/>
            <a:tailEnd len="sm" w="sm" type="none"/>
          </a:ln>
        </p:spPr>
      </p:pic>
      <p:sp>
        <p:nvSpPr>
          <p:cNvPr id="168" name="Google Shape;168;p8"/>
          <p:cNvSpPr/>
          <p:nvPr/>
        </p:nvSpPr>
        <p:spPr>
          <a:xfrm>
            <a:off x="179512" y="3212976"/>
            <a:ext cx="7056784"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Los Riesgos a la Salud:</a:t>
            </a:r>
            <a:endParaRPr/>
          </a:p>
          <a:p>
            <a:pPr indent="0" lvl="0" marL="0" marR="0" rtl="0" algn="l">
              <a:spcBef>
                <a:spcPts val="0"/>
              </a:spcBef>
              <a:spcAft>
                <a:spcPts val="0"/>
              </a:spcAft>
              <a:buNone/>
            </a:pPr>
            <a:r>
              <a:rPr lang="es-AR" sz="2400">
                <a:solidFill>
                  <a:schemeClr val="dk1"/>
                </a:solidFill>
                <a:latin typeface="Calibri"/>
                <a:ea typeface="Calibri"/>
                <a:cs typeface="Calibri"/>
                <a:sym typeface="Calibri"/>
              </a:rPr>
              <a:t>Por Contacto con la Piel: Irritaciones.</a:t>
            </a:r>
            <a:endParaRPr/>
          </a:p>
          <a:p>
            <a:pPr indent="0" lvl="0" marL="0" marR="0" rtl="0" algn="l">
              <a:spcBef>
                <a:spcPts val="0"/>
              </a:spcBef>
              <a:spcAft>
                <a:spcPts val="0"/>
              </a:spcAft>
              <a:buNone/>
            </a:pPr>
            <a:r>
              <a:rPr lang="es-AR" sz="2400">
                <a:solidFill>
                  <a:schemeClr val="dk1"/>
                </a:solidFill>
                <a:latin typeface="Calibri"/>
                <a:ea typeface="Calibri"/>
                <a:cs typeface="Calibri"/>
                <a:sym typeface="Calibri"/>
              </a:rPr>
              <a:t>Por Contacto con los Ojos: Irritación ocular.</a:t>
            </a:r>
            <a:endParaRPr/>
          </a:p>
          <a:p>
            <a:pPr indent="0" lvl="0" marL="0" marR="0" rtl="0" algn="l">
              <a:spcBef>
                <a:spcPts val="0"/>
              </a:spcBef>
              <a:spcAft>
                <a:spcPts val="0"/>
              </a:spcAft>
              <a:buNone/>
            </a:pPr>
            <a:r>
              <a:rPr lang="es-AR" sz="2400">
                <a:solidFill>
                  <a:schemeClr val="dk1"/>
                </a:solidFill>
                <a:latin typeface="Calibri"/>
                <a:ea typeface="Calibri"/>
                <a:cs typeface="Calibri"/>
                <a:sym typeface="Calibri"/>
              </a:rPr>
              <a:t>Por Inhalación: Dificultad para respirar, dolor en el pecho, tos.</a:t>
            </a:r>
            <a:endParaRPr/>
          </a:p>
          <a:p>
            <a:pPr indent="0" lvl="0" marL="0" marR="0" rtl="0" algn="l">
              <a:spcBef>
                <a:spcPts val="0"/>
              </a:spcBef>
              <a:spcAft>
                <a:spcPts val="0"/>
              </a:spcAft>
              <a:buNone/>
            </a:pPr>
            <a:r>
              <a:rPr lang="es-AR" sz="2400">
                <a:solidFill>
                  <a:srgbClr val="EAEAEA"/>
                </a:solidFill>
                <a:latin typeface="Calibri"/>
                <a:ea typeface="Calibri"/>
                <a:cs typeface="Calibri"/>
                <a:sym typeface="Calibri"/>
              </a:rPr>
              <a:t>Por Ingestión: Irritación gastrointestinal y digestiva, dolor abdominal, náuseas, diarrea y vómitos.</a:t>
            </a:r>
            <a:endParaRPr sz="2400">
              <a:solidFill>
                <a:srgbClr val="EAEAEA"/>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9"/>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800"/>
              <a:buFont typeface="Calibri"/>
              <a:buNone/>
            </a:pPr>
            <a:r>
              <a:rPr lang="es-AR" sz="4800"/>
              <a:t>AGLUTINANTES</a:t>
            </a:r>
            <a:endParaRPr/>
          </a:p>
        </p:txBody>
      </p:sp>
      <p:sp>
        <p:nvSpPr>
          <p:cNvPr id="174" name="Google Shape;174;p9"/>
          <p:cNvSpPr txBox="1"/>
          <p:nvPr>
            <p:ph idx="1" type="body"/>
          </p:nvPr>
        </p:nvSpPr>
        <p:spPr>
          <a:xfrm>
            <a:off x="683568" y="1196752"/>
            <a:ext cx="5760640" cy="4704636"/>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None/>
            </a:pPr>
            <a:r>
              <a:rPr b="0" lang="es-AR" sz="2400"/>
              <a:t>Líquidos que llevan en suspensión los pigmentos y que, una vez seco, mantiene unidas las partículas de color entre sí y con la superficie sobre la que se aplica la pintura, impidiendo que se despenda.</a:t>
            </a:r>
            <a:endParaRPr sz="2400"/>
          </a:p>
        </p:txBody>
      </p:sp>
      <p:pic>
        <p:nvPicPr>
          <p:cNvPr id="175" name="Google Shape;175;p9"/>
          <p:cNvPicPr preferRelativeResize="0"/>
          <p:nvPr/>
        </p:nvPicPr>
        <p:blipFill rotWithShape="1">
          <a:blip r:embed="rId3">
            <a:alphaModFix/>
          </a:blip>
          <a:srcRect b="0" l="0" r="0" t="0"/>
          <a:stretch/>
        </p:blipFill>
        <p:spPr>
          <a:xfrm>
            <a:off x="251520" y="3789735"/>
            <a:ext cx="2016224" cy="2410372"/>
          </a:xfrm>
          <a:prstGeom prst="rect">
            <a:avLst/>
          </a:prstGeom>
          <a:noFill/>
          <a:ln cap="flat" cmpd="sng" w="9525">
            <a:solidFill>
              <a:schemeClr val="dk1"/>
            </a:solidFill>
            <a:prstDash val="solid"/>
            <a:miter lim="800000"/>
            <a:headEnd len="sm" w="sm" type="none"/>
            <a:tailEnd len="sm" w="sm" type="none"/>
          </a:ln>
        </p:spPr>
      </p:pic>
      <p:pic>
        <p:nvPicPr>
          <p:cNvPr id="176" name="Google Shape;176;p9"/>
          <p:cNvPicPr preferRelativeResize="0"/>
          <p:nvPr/>
        </p:nvPicPr>
        <p:blipFill rotWithShape="1">
          <a:blip r:embed="rId4">
            <a:alphaModFix/>
          </a:blip>
          <a:srcRect b="0" l="0" r="0" t="0"/>
          <a:stretch/>
        </p:blipFill>
        <p:spPr>
          <a:xfrm>
            <a:off x="6588224" y="1412776"/>
            <a:ext cx="1656184" cy="2820689"/>
          </a:xfrm>
          <a:prstGeom prst="rect">
            <a:avLst/>
          </a:prstGeom>
          <a:noFill/>
          <a:ln cap="flat" cmpd="sng" w="9525">
            <a:solidFill>
              <a:schemeClr val="dk1"/>
            </a:solidFill>
            <a:prstDash val="solid"/>
            <a:miter lim="800000"/>
            <a:headEnd len="sm" w="sm" type="none"/>
            <a:tailEnd len="sm" w="sm" type="none"/>
          </a:ln>
        </p:spPr>
      </p:pic>
      <p:sp>
        <p:nvSpPr>
          <p:cNvPr id="177" name="Google Shape;177;p9"/>
          <p:cNvSpPr/>
          <p:nvPr/>
        </p:nvSpPr>
        <p:spPr>
          <a:xfrm>
            <a:off x="2700148" y="3933056"/>
            <a:ext cx="4572000"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dk1"/>
                </a:solidFill>
                <a:latin typeface="Calibri"/>
                <a:ea typeface="Calibri"/>
                <a:cs typeface="Calibri"/>
                <a:sym typeface="Calibri"/>
              </a:rPr>
              <a:t>Los Riesgos a la Salud:</a:t>
            </a:r>
            <a:endParaRPr/>
          </a:p>
          <a:p>
            <a:pPr indent="0" lvl="0" marL="0" marR="0" rtl="0" algn="l">
              <a:spcBef>
                <a:spcPts val="0"/>
              </a:spcBef>
              <a:spcAft>
                <a:spcPts val="0"/>
              </a:spcAft>
              <a:buNone/>
            </a:pPr>
            <a:r>
              <a:rPr i="1" lang="es-AR" sz="2400">
                <a:solidFill>
                  <a:schemeClr val="dk1"/>
                </a:solidFill>
                <a:latin typeface="Calibri"/>
                <a:ea typeface="Calibri"/>
                <a:cs typeface="Calibri"/>
                <a:sym typeface="Calibri"/>
              </a:rPr>
              <a:t>Por Contacto con la Piel</a:t>
            </a:r>
            <a:endParaRPr i="1" sz="2400">
              <a:solidFill>
                <a:schemeClr val="dk1"/>
              </a:solidFill>
              <a:latin typeface="Calibri"/>
              <a:ea typeface="Calibri"/>
              <a:cs typeface="Calibri"/>
              <a:sym typeface="Calibri"/>
            </a:endParaRPr>
          </a:p>
          <a:p>
            <a:pPr indent="0" lvl="0" marL="0" marR="0" rtl="0" algn="l">
              <a:spcBef>
                <a:spcPts val="0"/>
              </a:spcBef>
              <a:spcAft>
                <a:spcPts val="0"/>
              </a:spcAft>
              <a:buNone/>
            </a:pPr>
            <a:r>
              <a:rPr i="1" lang="es-AR" sz="2400">
                <a:solidFill>
                  <a:schemeClr val="dk1"/>
                </a:solidFill>
                <a:latin typeface="Calibri"/>
                <a:ea typeface="Calibri"/>
                <a:cs typeface="Calibri"/>
                <a:sym typeface="Calibri"/>
              </a:rPr>
              <a:t>Por Contacto con los Ojos</a:t>
            </a:r>
            <a:endParaRPr i="1" sz="2400">
              <a:solidFill>
                <a:schemeClr val="dk1"/>
              </a:solidFill>
              <a:latin typeface="Calibri"/>
              <a:ea typeface="Calibri"/>
              <a:cs typeface="Calibri"/>
              <a:sym typeface="Calibri"/>
            </a:endParaRPr>
          </a:p>
          <a:p>
            <a:pPr indent="0" lvl="0" marL="0" marR="0" rtl="0" algn="l">
              <a:spcBef>
                <a:spcPts val="0"/>
              </a:spcBef>
              <a:spcAft>
                <a:spcPts val="0"/>
              </a:spcAft>
              <a:buNone/>
            </a:pPr>
            <a:r>
              <a:rPr i="1" lang="es-AR" sz="2400">
                <a:solidFill>
                  <a:schemeClr val="dk1"/>
                </a:solidFill>
                <a:latin typeface="Calibri"/>
                <a:ea typeface="Calibri"/>
                <a:cs typeface="Calibri"/>
                <a:sym typeface="Calibri"/>
              </a:rPr>
              <a:t>Por Inhalación</a:t>
            </a:r>
            <a:endParaRPr i="1" sz="2400">
              <a:solidFill>
                <a:schemeClr val="dk1"/>
              </a:solidFill>
              <a:latin typeface="Calibri"/>
              <a:ea typeface="Calibri"/>
              <a:cs typeface="Calibri"/>
              <a:sym typeface="Calibri"/>
            </a:endParaRPr>
          </a:p>
          <a:p>
            <a:pPr indent="0" lvl="0" marL="0" marR="0" rtl="0" algn="l">
              <a:spcBef>
                <a:spcPts val="0"/>
              </a:spcBef>
              <a:spcAft>
                <a:spcPts val="0"/>
              </a:spcAft>
              <a:buNone/>
            </a:pPr>
            <a:r>
              <a:rPr i="1" lang="es-AR" sz="2400">
                <a:solidFill>
                  <a:schemeClr val="dk1"/>
                </a:solidFill>
                <a:latin typeface="Calibri"/>
                <a:ea typeface="Calibri"/>
                <a:cs typeface="Calibri"/>
                <a:sym typeface="Calibri"/>
              </a:rPr>
              <a:t>Por Ingestión</a:t>
            </a:r>
            <a:endParaRPr sz="24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Ángulos">
  <a:themeElements>
    <a:clrScheme name="Aspecto">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2020-09-16T13:13:18Z</dcterms:created>
  <dc:creator>Usuario</dc:creator>
</cp:coreProperties>
</file>