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320" r:id="rId20"/>
    <p:sldId id="275" r:id="rId21"/>
    <p:sldId id="321" r:id="rId22"/>
    <p:sldId id="277" r:id="rId23"/>
    <p:sldId id="322" r:id="rId24"/>
    <p:sldId id="279" r:id="rId25"/>
    <p:sldId id="323" r:id="rId26"/>
    <p:sldId id="281" r:id="rId27"/>
    <p:sldId id="324" r:id="rId28"/>
    <p:sldId id="283" r:id="rId29"/>
    <p:sldId id="325" r:id="rId30"/>
    <p:sldId id="285" r:id="rId31"/>
    <p:sldId id="326" r:id="rId32"/>
    <p:sldId id="287" r:id="rId33"/>
    <p:sldId id="327" r:id="rId34"/>
    <p:sldId id="289" r:id="rId35"/>
    <p:sldId id="328" r:id="rId36"/>
    <p:sldId id="291" r:id="rId37"/>
    <p:sldId id="329" r:id="rId38"/>
    <p:sldId id="293" r:id="rId39"/>
    <p:sldId id="330" r:id="rId40"/>
    <p:sldId id="295" r:id="rId41"/>
    <p:sldId id="296" r:id="rId42"/>
    <p:sldId id="297" r:id="rId43"/>
    <p:sldId id="298" r:id="rId44"/>
    <p:sldId id="299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</p:sldIdLst>
  <p:sldSz cx="18288000" cy="10287000"/>
  <p:notesSz cx="6858000" cy="9144000"/>
  <p:embeddedFontLst>
    <p:embeddedFont>
      <p:font typeface="Glacial Indifference" panose="020B0604020202020204" charset="0"/>
      <p:regular r:id="rId65"/>
    </p:embeddedFont>
    <p:embeddedFont>
      <p:font typeface="Glacial Indifference Bold" panose="020B0604020202020204" charset="0"/>
      <p:regular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Open Sans Bold" panose="020B0806030504020204" pitchFamily="34" charset="0"/>
      <p:bold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5.png"/><Relationship Id="rId7" Type="http://schemas.openxmlformats.org/officeDocument/2006/relationships/image" Target="../media/image2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7.png"/><Relationship Id="rId7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8.pn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1.png"/><Relationship Id="rId7" Type="http://schemas.openxmlformats.org/officeDocument/2006/relationships/image" Target="../media/image2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2.png"/><Relationship Id="rId9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5.png"/><Relationship Id="rId9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7.png"/><Relationship Id="rId7" Type="http://schemas.openxmlformats.org/officeDocument/2006/relationships/image" Target="../media/image2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9.png"/><Relationship Id="rId7" Type="http://schemas.openxmlformats.org/officeDocument/2006/relationships/image" Target="../media/image2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0.png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809"/>
          <a:stretch>
            <a:fillRect/>
          </a:stretch>
        </p:blipFill>
        <p:spPr>
          <a:xfrm>
            <a:off x="7014150" y="-100321"/>
            <a:ext cx="13554792" cy="1048764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543251"/>
            <a:ext cx="11970901" cy="7200497"/>
            <a:chOff x="0" y="0"/>
            <a:chExt cx="15961201" cy="9600663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5961201" cy="9600663"/>
            </a:xfrm>
            <a:prstGeom prst="rect">
              <a:avLst/>
            </a:prstGeom>
            <a:solidFill>
              <a:srgbClr val="3093F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47122" y="1211805"/>
              <a:ext cx="13912409" cy="66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1"/>
                </a:lnSpc>
              </a:pPr>
              <a:r>
                <a:rPr lang="en-US" sz="3400" spc="340">
                  <a:solidFill>
                    <a:srgbClr val="FBFDF4"/>
                  </a:solidFill>
                  <a:latin typeface="Glacial Indifference Bold"/>
                </a:rPr>
                <a:t>HIGIENE Y SEGURIDAD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47122" y="3072740"/>
              <a:ext cx="14066957" cy="2289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112"/>
                </a:lnSpc>
              </a:pPr>
              <a:r>
                <a:rPr lang="en-US" sz="12750" spc="-127">
                  <a:solidFill>
                    <a:srgbClr val="FBFDF4"/>
                  </a:solidFill>
                  <a:latin typeface="Glacial Indifference Bold"/>
                </a:rPr>
                <a:t>PINTURAS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47122" y="7020433"/>
              <a:ext cx="13564680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89">
                  <a:solidFill>
                    <a:srgbClr val="FBFDF4"/>
                  </a:solidFill>
                  <a:latin typeface="Glacial Indifference"/>
                </a:rPr>
                <a:t>Grupo 14: Casalanguida, Micaela ; Costas, Lisandro;</a:t>
              </a:r>
            </a:p>
            <a:p>
              <a:pPr>
                <a:lnSpc>
                  <a:spcPts val="4200"/>
                </a:lnSpc>
              </a:pPr>
              <a:r>
                <a:rPr lang="en-US" sz="3000" spc="89">
                  <a:solidFill>
                    <a:srgbClr val="FBFDF4"/>
                  </a:solidFill>
                  <a:latin typeface="Glacial Indifference"/>
                </a:rPr>
                <a:t>Gaggio, Agustina; Garcia, Mariela Soledad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947122" y="6258624"/>
              <a:ext cx="4215637" cy="77243"/>
            </a:xfrm>
            <a:prstGeom prst="rect">
              <a:avLst/>
            </a:prstGeom>
            <a:solidFill>
              <a:srgbClr val="FBFDF4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15921" r="15243"/>
          <a:stretch>
            <a:fillRect/>
          </a:stretch>
        </p:blipFill>
        <p:spPr>
          <a:xfrm>
            <a:off x="9144000" y="2108655"/>
            <a:ext cx="3082233" cy="15480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0967" y="-43469"/>
            <a:ext cx="9304967" cy="1037393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AutoShape 3"/>
          <p:cNvSpPr/>
          <p:nvPr/>
        </p:nvSpPr>
        <p:spPr>
          <a:xfrm>
            <a:off x="15547616" y="2786104"/>
            <a:ext cx="9525" cy="2162175"/>
          </a:xfrm>
          <a:prstGeom prst="rect">
            <a:avLst/>
          </a:prstGeom>
          <a:solidFill>
            <a:srgbClr val="3093F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3755"/>
          <a:stretch>
            <a:fillRect/>
          </a:stretch>
        </p:blipFill>
        <p:spPr>
          <a:xfrm>
            <a:off x="5238699" y="2899473"/>
            <a:ext cx="7810602" cy="40976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080512" y="279156"/>
            <a:ext cx="4934207" cy="199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439">
                <a:solidFill>
                  <a:srgbClr val="3093FB"/>
                </a:solidFill>
                <a:latin typeface="Glacial Indifference Bold"/>
              </a:rPr>
              <a:t>OTORGAR DETERMINADA PROPIEDAD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080512" y="5350905"/>
            <a:ext cx="4934207" cy="4263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7"/>
              </a:lnSpc>
            </a:pP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La 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pintura</a:t>
            </a: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 le 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brinda</a:t>
            </a: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 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una</a:t>
            </a: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 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determinada</a:t>
            </a: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 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característica</a:t>
            </a: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 a la 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superficie</a:t>
            </a: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.</a:t>
            </a:r>
          </a:p>
          <a:p>
            <a:pPr algn="ctr">
              <a:lnSpc>
                <a:spcPts val="4167"/>
              </a:lnSpc>
            </a:pP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 La 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pintura</a:t>
            </a: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 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magnética</a:t>
            </a: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 , 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por</a:t>
            </a: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 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ejemplo</a:t>
            </a: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, 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proporciona</a:t>
            </a: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 la 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propiedad</a:t>
            </a: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 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impermeabilizante</a:t>
            </a: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  (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piscinas</a:t>
            </a: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 o 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membrana</a:t>
            </a: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 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líquida</a:t>
            </a:r>
            <a:endParaRPr lang="en-US" sz="2778" spc="27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67"/>
              </a:lnSpc>
            </a:pP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para </a:t>
            </a:r>
            <a:r>
              <a:rPr lang="en-US" sz="2778" spc="27" dirty="0" err="1">
                <a:solidFill>
                  <a:srgbClr val="3093FB"/>
                </a:solidFill>
                <a:latin typeface="Glacial Indifference"/>
              </a:rPr>
              <a:t>techos</a:t>
            </a:r>
            <a:r>
              <a:rPr lang="en-US" sz="2778" spc="27" dirty="0">
                <a:solidFill>
                  <a:srgbClr val="3093FB"/>
                </a:solidFill>
                <a:latin typeface="Glacial Indifference"/>
              </a:rPr>
              <a:t>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019175"/>
            <a:ext cx="4812661" cy="338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10"/>
              </a:lnSpc>
            </a:pPr>
            <a:r>
              <a:rPr lang="en-US" sz="7425" spc="222">
                <a:solidFill>
                  <a:srgbClr val="FBFDF4"/>
                </a:solidFill>
                <a:latin typeface="Glacial Indifference Bold"/>
              </a:rPr>
              <a:t>FUNCIÓN DE LA PINTURA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0465" y="5143500"/>
            <a:ext cx="1934566" cy="28834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27921" y="-43469"/>
            <a:ext cx="9160079" cy="10373938"/>
          </a:xfrm>
          <a:prstGeom prst="rect">
            <a:avLst/>
          </a:prstGeom>
          <a:solidFill>
            <a:srgbClr val="3093F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0370" y="3200400"/>
            <a:ext cx="9865087" cy="652945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490257" y="477700"/>
            <a:ext cx="7447470" cy="8098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819" lvl="1" indent="-396410">
              <a:lnSpc>
                <a:spcPts val="8115"/>
              </a:lnSpc>
              <a:buFont typeface="Arial"/>
              <a:buChar char="•"/>
            </a:pPr>
            <a:r>
              <a:rPr lang="en-US" sz="3672" spc="36">
                <a:solidFill>
                  <a:srgbClr val="FBFDF4"/>
                </a:solidFill>
                <a:latin typeface="Glacial Indifference"/>
              </a:rPr>
              <a:t>ACELERADORES</a:t>
            </a:r>
          </a:p>
          <a:p>
            <a:pPr marL="792819" lvl="1" indent="-396410">
              <a:lnSpc>
                <a:spcPts val="8115"/>
              </a:lnSpc>
              <a:buFont typeface="Arial"/>
              <a:buChar char="•"/>
            </a:pPr>
            <a:r>
              <a:rPr lang="en-US" sz="3672" spc="36">
                <a:solidFill>
                  <a:srgbClr val="FBFDF4"/>
                </a:solidFill>
                <a:latin typeface="Glacial Indifference"/>
              </a:rPr>
              <a:t>DISPERSANTES/ ANTIPELMAZANTES</a:t>
            </a:r>
          </a:p>
          <a:p>
            <a:pPr marL="792819" lvl="1" indent="-396410">
              <a:lnSpc>
                <a:spcPts val="8115"/>
              </a:lnSpc>
              <a:buFont typeface="Arial"/>
              <a:buChar char="•"/>
            </a:pPr>
            <a:r>
              <a:rPr lang="en-US" sz="3672" spc="36">
                <a:solidFill>
                  <a:srgbClr val="FBFDF4"/>
                </a:solidFill>
                <a:latin typeface="Glacial Indifference"/>
              </a:rPr>
              <a:t>ANTISEDIMENTANTES</a:t>
            </a:r>
          </a:p>
          <a:p>
            <a:pPr marL="792819" lvl="1" indent="-396410">
              <a:lnSpc>
                <a:spcPts val="8115"/>
              </a:lnSpc>
              <a:buFont typeface="Arial"/>
              <a:buChar char="•"/>
            </a:pPr>
            <a:r>
              <a:rPr lang="en-US" sz="3672" spc="36">
                <a:solidFill>
                  <a:srgbClr val="FBFDF4"/>
                </a:solidFill>
                <a:latin typeface="Glacial Indifference"/>
              </a:rPr>
              <a:t>ESTABILIZADORES DE ENVASES </a:t>
            </a:r>
          </a:p>
          <a:p>
            <a:pPr marL="792819" lvl="1" indent="-396410">
              <a:lnSpc>
                <a:spcPts val="8115"/>
              </a:lnSpc>
              <a:buFont typeface="Arial"/>
              <a:buChar char="•"/>
            </a:pPr>
            <a:r>
              <a:rPr lang="en-US" sz="3672" spc="36">
                <a:solidFill>
                  <a:srgbClr val="FBFDF4"/>
                </a:solidFill>
                <a:latin typeface="Glacial Indifference"/>
              </a:rPr>
              <a:t>ESPESANTES</a:t>
            </a:r>
          </a:p>
          <a:p>
            <a:pPr marL="792819" lvl="1" indent="-396410">
              <a:lnSpc>
                <a:spcPts val="8115"/>
              </a:lnSpc>
              <a:buFont typeface="Arial"/>
              <a:buChar char="•"/>
            </a:pPr>
            <a:r>
              <a:rPr lang="en-US" sz="3672" spc="36">
                <a:solidFill>
                  <a:srgbClr val="FBFDF4"/>
                </a:solidFill>
                <a:latin typeface="Glacial Indifference"/>
              </a:rPr>
              <a:t>PLASTIFICANTES</a:t>
            </a:r>
          </a:p>
          <a:p>
            <a:pPr marL="792819" lvl="1" indent="-396410">
              <a:lnSpc>
                <a:spcPts val="8115"/>
              </a:lnSpc>
              <a:buFont typeface="Arial"/>
              <a:buChar char="•"/>
            </a:pPr>
            <a:r>
              <a:rPr lang="en-US" sz="3672" spc="36">
                <a:solidFill>
                  <a:srgbClr val="FBFDF4"/>
                </a:solidFill>
                <a:latin typeface="Glacial Indifference"/>
              </a:rPr>
              <a:t>FUNGICIDAS Y ALGUICIDAS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75902" y="1331346"/>
            <a:ext cx="6290516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spc="225">
                <a:solidFill>
                  <a:srgbClr val="3093FB"/>
                </a:solidFill>
                <a:latin typeface="Glacial Indifference Bold"/>
              </a:rPr>
              <a:t>ADITIVOS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176973" y="-28977"/>
            <a:ext cx="16075767" cy="107305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690360" y="4882713"/>
            <a:ext cx="9568940" cy="4390339"/>
            <a:chOff x="0" y="0"/>
            <a:chExt cx="12758586" cy="5853785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2758586" cy="5853785"/>
            </a:xfrm>
            <a:prstGeom prst="rect">
              <a:avLst/>
            </a:prstGeom>
            <a:solidFill>
              <a:srgbClr val="FBFDF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34018" y="1222749"/>
              <a:ext cx="11090554" cy="2548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585"/>
                </a:lnSpc>
              </a:pPr>
              <a:r>
                <a:rPr lang="en-US" sz="6321" spc="189">
                  <a:solidFill>
                    <a:srgbClr val="3093FB"/>
                  </a:solidFill>
                  <a:latin typeface="Glacial Indifference Bold"/>
                </a:rPr>
                <a:t>CLASIFICACIÓN DE LAS PINTURAS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17227147" y="-28977"/>
            <a:ext cx="32153" cy="3013642"/>
          </a:xfrm>
          <a:prstGeom prst="rect">
            <a:avLst/>
          </a:prstGeom>
          <a:solidFill>
            <a:srgbClr val="FBFDF4"/>
          </a:solid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01424"/>
            <a:ext cx="6251053" cy="1048984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AutoShape 3"/>
          <p:cNvSpPr/>
          <p:nvPr/>
        </p:nvSpPr>
        <p:spPr>
          <a:xfrm>
            <a:off x="7390878" y="1028700"/>
            <a:ext cx="8954022" cy="1287001"/>
          </a:xfrm>
          <a:prstGeom prst="rect">
            <a:avLst/>
          </a:prstGeom>
          <a:solidFill>
            <a:srgbClr val="3093FB">
              <a:alpha val="19607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7390878" y="3101594"/>
            <a:ext cx="8954022" cy="1287001"/>
          </a:xfrm>
          <a:prstGeom prst="rect">
            <a:avLst/>
          </a:prstGeom>
          <a:solidFill>
            <a:srgbClr val="3093FB">
              <a:alpha val="19607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7390878" y="5143500"/>
            <a:ext cx="8954022" cy="1287001"/>
          </a:xfrm>
          <a:prstGeom prst="rect">
            <a:avLst/>
          </a:prstGeom>
          <a:solidFill>
            <a:srgbClr val="3093FB">
              <a:alpha val="19607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7390878" y="7196364"/>
            <a:ext cx="8954022" cy="1287001"/>
          </a:xfrm>
          <a:prstGeom prst="rect">
            <a:avLst/>
          </a:prstGeom>
          <a:solidFill>
            <a:srgbClr val="3093FB">
              <a:alpha val="19607"/>
            </a:srgbClr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14111" b="28066"/>
          <a:stretch>
            <a:fillRect/>
          </a:stretch>
        </p:blipFill>
        <p:spPr>
          <a:xfrm>
            <a:off x="762000" y="4388595"/>
            <a:ext cx="6057900" cy="525414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96849" y="472423"/>
            <a:ext cx="5657355" cy="361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2"/>
              </a:lnSpc>
            </a:pPr>
            <a:r>
              <a:rPr lang="en-US" sz="4200" spc="42">
                <a:solidFill>
                  <a:srgbClr val="FBFDF4"/>
                </a:solidFill>
                <a:latin typeface="Glacial Indifference"/>
              </a:rPr>
              <a:t>SEGÚN LA FORMA EN LA QUE LLEVA A CABO SU PROCESO DE SECADO Y ENDURECIMIENTO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83908" y="1325983"/>
            <a:ext cx="4967961" cy="61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17"/>
              </a:lnSpc>
            </a:pPr>
            <a:r>
              <a:rPr lang="en-US" sz="3584" spc="465">
                <a:solidFill>
                  <a:srgbClr val="3093FB"/>
                </a:solidFill>
                <a:latin typeface="Glacial Indifference"/>
              </a:rPr>
              <a:t>POR EVAPORACIÓN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65818" y="3398877"/>
            <a:ext cx="6025236" cy="61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17"/>
              </a:lnSpc>
            </a:pPr>
            <a:r>
              <a:rPr lang="en-US" sz="3584" spc="465">
                <a:solidFill>
                  <a:srgbClr val="3093FB"/>
                </a:solidFill>
                <a:latin typeface="Glacial Indifference"/>
              </a:rPr>
              <a:t>DE SECADO OXIDATIVO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69533" y="5440783"/>
            <a:ext cx="6396711" cy="61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7"/>
              </a:lnSpc>
            </a:pPr>
            <a:r>
              <a:rPr lang="en-US" sz="3584" spc="465">
                <a:solidFill>
                  <a:srgbClr val="3093FB"/>
                </a:solidFill>
                <a:latin typeface="Glacial Indifference"/>
              </a:rPr>
              <a:t>DE SECADO AL HORNO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844724" y="7493647"/>
            <a:ext cx="6046331" cy="61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17"/>
              </a:lnSpc>
            </a:pPr>
            <a:r>
              <a:rPr lang="en-US" sz="3584" spc="465">
                <a:solidFill>
                  <a:srgbClr val="3093FB"/>
                </a:solidFill>
                <a:latin typeface="Glacial Indifference"/>
              </a:rPr>
              <a:t>DE SECADO REACTIVO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65655" y="217377"/>
            <a:ext cx="13556689" cy="98522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7532" y="432144"/>
            <a:ext cx="17736527" cy="941400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446109" y="489271"/>
            <a:ext cx="6699022" cy="8871954"/>
          </a:xfrm>
          <a:prstGeom prst="rect">
            <a:avLst/>
          </a:prstGeom>
          <a:solidFill>
            <a:srgbClr val="FBFDF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878304"/>
            <a:ext cx="9719521" cy="64829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5656" t="5497" r="13749" b="7390"/>
          <a:stretch>
            <a:fillRect/>
          </a:stretch>
        </p:blipFill>
        <p:spPr>
          <a:xfrm>
            <a:off x="7304145" y="5991062"/>
            <a:ext cx="3679710" cy="38768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11225" y="7929481"/>
            <a:ext cx="2365284" cy="22162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7200" y="364623"/>
            <a:ext cx="1628915" cy="200875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0" y="364623"/>
            <a:ext cx="10983855" cy="2082806"/>
            <a:chOff x="0" y="0"/>
            <a:chExt cx="14645140" cy="277707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4645140" cy="2766542"/>
              <a:chOff x="0" y="0"/>
              <a:chExt cx="3715526" cy="70188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715526" cy="701882"/>
              </a:xfrm>
              <a:custGeom>
                <a:avLst/>
                <a:gdLst/>
                <a:ahLst/>
                <a:cxnLst/>
                <a:rect l="l" t="t" r="r" b="b"/>
                <a:pathLst>
                  <a:path w="3715526" h="701882">
                    <a:moveTo>
                      <a:pt x="0" y="0"/>
                    </a:moveTo>
                    <a:lnTo>
                      <a:pt x="3715526" y="0"/>
                    </a:lnTo>
                    <a:lnTo>
                      <a:pt x="3715526" y="701882"/>
                    </a:lnTo>
                    <a:lnTo>
                      <a:pt x="0" y="701882"/>
                    </a:lnTo>
                    <a:close/>
                  </a:path>
                </a:pathLst>
              </a:custGeom>
              <a:solidFill>
                <a:srgbClr val="FBFDF4">
                  <a:alpha val="44705"/>
                </a:srgbClr>
              </a:solidFill>
            </p:spPr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281278" y="71424"/>
              <a:ext cx="1994388" cy="269511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5717681" y="263277"/>
              <a:ext cx="2055056" cy="231141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8296490" y="264127"/>
              <a:ext cx="3270480" cy="24142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868065" y="0"/>
              <a:ext cx="2777075" cy="2777075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11906266" y="2638865"/>
            <a:ext cx="5778708" cy="6876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2817" spc="28">
                <a:solidFill>
                  <a:srgbClr val="3093FB"/>
                </a:solidFill>
                <a:latin typeface="Glacial Indifference"/>
              </a:rPr>
              <a:t>Recubrimiento de la superficie a pintar (paso previo a la pintura)</a:t>
            </a:r>
          </a:p>
          <a:p>
            <a:pPr algn="ctr">
              <a:lnSpc>
                <a:spcPts val="4226"/>
              </a:lnSpc>
            </a:pPr>
            <a:r>
              <a:rPr lang="en-US" sz="2817" spc="28">
                <a:solidFill>
                  <a:srgbClr val="3093FB"/>
                </a:solidFill>
                <a:latin typeface="Glacial Indifference"/>
              </a:rPr>
              <a:t>Composición</a:t>
            </a:r>
          </a:p>
          <a:p>
            <a:pPr marL="608330" lvl="1" indent="-304165">
              <a:lnSpc>
                <a:spcPts val="4226"/>
              </a:lnSpc>
              <a:buFont typeface="Arial"/>
              <a:buChar char="•"/>
            </a:pPr>
            <a:r>
              <a:rPr lang="en-US" sz="2817" spc="28">
                <a:solidFill>
                  <a:srgbClr val="3093FB"/>
                </a:solidFill>
                <a:latin typeface="Glacial Indifference"/>
              </a:rPr>
              <a:t>Aglutinante: resinas alquídicas modificadas</a:t>
            </a:r>
          </a:p>
          <a:p>
            <a:pPr marL="608330" lvl="1" indent="-304165">
              <a:lnSpc>
                <a:spcPts val="4226"/>
              </a:lnSpc>
              <a:buFont typeface="Arial"/>
              <a:buChar char="•"/>
            </a:pPr>
            <a:r>
              <a:rPr lang="en-US" sz="2817" spc="28">
                <a:solidFill>
                  <a:srgbClr val="3093FB"/>
                </a:solidFill>
                <a:latin typeface="Glacial Indifference"/>
              </a:rPr>
              <a:t>Solvente: Alifático (thiner, nafta)</a:t>
            </a:r>
          </a:p>
          <a:p>
            <a:pPr marL="608330" lvl="1" indent="-304165">
              <a:lnSpc>
                <a:spcPts val="4226"/>
              </a:lnSpc>
              <a:buFont typeface="Arial"/>
              <a:buChar char="•"/>
            </a:pPr>
            <a:r>
              <a:rPr lang="en-US" sz="2817" spc="28">
                <a:solidFill>
                  <a:srgbClr val="3093FB"/>
                </a:solidFill>
                <a:latin typeface="Glacial Indifference"/>
              </a:rPr>
              <a:t>Pigmento: Óxido de Zinc, pigmentos Anticorrosivos</a:t>
            </a:r>
          </a:p>
          <a:p>
            <a:pPr marL="608330" lvl="1" indent="-304165">
              <a:lnSpc>
                <a:spcPts val="4226"/>
              </a:lnSpc>
              <a:buFont typeface="Arial"/>
              <a:buChar char="•"/>
            </a:pPr>
            <a:r>
              <a:rPr lang="en-US" sz="2817" spc="28">
                <a:solidFill>
                  <a:srgbClr val="3093FB"/>
                </a:solidFill>
                <a:latin typeface="Glacial Indifference"/>
              </a:rPr>
              <a:t>Relleno: Pigmento de Oxido de Hierro</a:t>
            </a:r>
          </a:p>
          <a:p>
            <a:pPr marL="608330" lvl="1" indent="-304165">
              <a:lnSpc>
                <a:spcPts val="4226"/>
              </a:lnSpc>
              <a:buFont typeface="Arial"/>
              <a:buChar char="•"/>
            </a:pPr>
            <a:r>
              <a:rPr lang="en-US" sz="2817" spc="28">
                <a:solidFill>
                  <a:srgbClr val="3093FB"/>
                </a:solidFill>
                <a:latin typeface="Glacial Indifference"/>
              </a:rPr>
              <a:t>Aditivos: de acuerdo con el fabricante.</a:t>
            </a:r>
          </a:p>
          <a:p>
            <a:pPr algn="ctr">
              <a:lnSpc>
                <a:spcPts val="4226"/>
              </a:lnSpc>
            </a:pPr>
            <a:endParaRPr lang="en-US" sz="2817" spc="28">
              <a:solidFill>
                <a:srgbClr val="3093FB"/>
              </a:solidFill>
              <a:latin typeface="Glacial Indifferenc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156469" y="1028700"/>
            <a:ext cx="5102831" cy="134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1"/>
              </a:lnSpc>
            </a:pPr>
            <a:r>
              <a:rPr lang="en-US" sz="4459" spc="445">
                <a:solidFill>
                  <a:srgbClr val="3093FB"/>
                </a:solidFill>
                <a:latin typeface="Glacial Indifference Bold"/>
              </a:rPr>
              <a:t>PINTURAS DE IMPRIMACIÓN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9841" y="0"/>
            <a:ext cx="9160079" cy="1037393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TextBox 3"/>
          <p:cNvSpPr txBox="1"/>
          <p:nvPr/>
        </p:nvSpPr>
        <p:spPr>
          <a:xfrm>
            <a:off x="770149" y="3578629"/>
            <a:ext cx="7600732" cy="599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INHALACIÓN: TOXICIDAD E IRRITABILIDAD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LA PIEL: INFLAMACIÓN CUTANEA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LOS OJOS: LESIONES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INGESTIÓN: </a:t>
            </a: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VÓMITOS</a:t>
            </a:r>
          </a:p>
        </p:txBody>
      </p:sp>
      <p:sp>
        <p:nvSpPr>
          <p:cNvPr id="4" name="AutoShape 4"/>
          <p:cNvSpPr/>
          <p:nvPr/>
        </p:nvSpPr>
        <p:spPr>
          <a:xfrm>
            <a:off x="4570515" y="2151118"/>
            <a:ext cx="85725" cy="1115876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5" name="TextBox 5"/>
          <p:cNvSpPr txBox="1"/>
          <p:nvPr/>
        </p:nvSpPr>
        <p:spPr>
          <a:xfrm>
            <a:off x="9849595" y="3370783"/>
            <a:ext cx="8250125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EXPONER A LA PERSONA AL AIRE, ALEJARSE DE LA ZONA DE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EXPOSICION. REQUERIR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ATENCIÓN MÉDICA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QUITAR LA VESTIMENTA CONTAMINADA Y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LAVAR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CON AGUA Y JABÓN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LAVAR CON ABUNDANTE AGUA FRIA. ACUDIR A UN MEDICO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EXAMINAR LABIOS Y BOCA.NO INDUCIR EL VOMITO. ACUDIR A UN MEDICO</a:t>
            </a:r>
          </a:p>
        </p:txBody>
      </p:sp>
      <p:sp>
        <p:nvSpPr>
          <p:cNvPr id="6" name="AutoShape 6"/>
          <p:cNvSpPr/>
          <p:nvPr/>
        </p:nvSpPr>
        <p:spPr>
          <a:xfrm>
            <a:off x="14077168" y="2151118"/>
            <a:ext cx="66720" cy="968072"/>
          </a:xfrm>
          <a:prstGeom prst="rect">
            <a:avLst/>
          </a:prstGeom>
          <a:solidFill>
            <a:srgbClr val="3093FB"/>
          </a:solidFill>
        </p:spPr>
      </p:sp>
      <p:grpSp>
        <p:nvGrpSpPr>
          <p:cNvPr id="7" name="Group 7"/>
          <p:cNvGrpSpPr/>
          <p:nvPr/>
        </p:nvGrpSpPr>
        <p:grpSpPr>
          <a:xfrm>
            <a:off x="8438405" y="4005481"/>
            <a:ext cx="1411190" cy="273634"/>
            <a:chOff x="0" y="0"/>
            <a:chExt cx="2619867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70880" y="5681881"/>
            <a:ext cx="1411190" cy="273634"/>
            <a:chOff x="0" y="0"/>
            <a:chExt cx="2619867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370880" y="7384829"/>
            <a:ext cx="1411190" cy="273634"/>
            <a:chOff x="0" y="0"/>
            <a:chExt cx="2619867" cy="508000"/>
          </a:xfrm>
        </p:grpSpPr>
        <p:sp>
          <p:nvSpPr>
            <p:cNvPr id="12" name="Freeform 12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3" name="Group 13"/>
          <p:cNvGrpSpPr/>
          <p:nvPr/>
        </p:nvGrpSpPr>
        <p:grpSpPr>
          <a:xfrm rot="99391">
            <a:off x="8434745" y="9121483"/>
            <a:ext cx="1411190" cy="273634"/>
            <a:chOff x="0" y="0"/>
            <a:chExt cx="2619867" cy="508000"/>
          </a:xfrm>
        </p:grpSpPr>
        <p:sp>
          <p:nvSpPr>
            <p:cNvPr id="14" name="Freeform 14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89336" y="161945"/>
            <a:ext cx="2774279" cy="275914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313076" y="458502"/>
            <a:ext cx="6533929" cy="108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2"/>
              </a:lnSpc>
            </a:pPr>
            <a:r>
              <a:rPr lang="en-US" sz="7043" spc="211">
                <a:solidFill>
                  <a:srgbClr val="FBFDF4"/>
                </a:solidFill>
                <a:latin typeface="Glacial Indifference Bold"/>
              </a:rPr>
              <a:t>Riesgos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85577" y="1742"/>
            <a:ext cx="6916623" cy="204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1"/>
              </a:lnSpc>
            </a:pPr>
            <a:r>
              <a:rPr lang="en-US" sz="6676" spc="200">
                <a:solidFill>
                  <a:srgbClr val="3093FB"/>
                </a:solidFill>
                <a:latin typeface="Glacial Indifference Bold"/>
              </a:rPr>
              <a:t>Primeros auxilios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446126" y="723900"/>
            <a:ext cx="5943572" cy="9563100"/>
          </a:xfrm>
          <a:prstGeom prst="rect">
            <a:avLst/>
          </a:prstGeom>
          <a:solidFill>
            <a:srgbClr val="FBFDF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28482"/>
          <a:stretch>
            <a:fillRect/>
          </a:stretch>
        </p:blipFill>
        <p:spPr>
          <a:xfrm>
            <a:off x="0" y="3061278"/>
            <a:ext cx="8206232" cy="58688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82735" y="4245828"/>
            <a:ext cx="5732554" cy="57630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83329" y="7546077"/>
            <a:ext cx="2462796" cy="246279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2700000">
            <a:off x="9781029" y="8961833"/>
            <a:ext cx="867397" cy="867397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1736099" y="1589559"/>
            <a:ext cx="5102831" cy="67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1"/>
              </a:lnSpc>
            </a:pPr>
            <a:r>
              <a:rPr lang="en-US" sz="4459" spc="445">
                <a:solidFill>
                  <a:srgbClr val="3093FB"/>
                </a:solidFill>
                <a:latin typeface="Glacial Indifference Bold"/>
              </a:rPr>
              <a:t>PINTURA EPOXI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46126" y="2236728"/>
            <a:ext cx="5682777" cy="630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3502" spc="35">
                <a:solidFill>
                  <a:srgbClr val="3093FB"/>
                </a:solidFill>
                <a:latin typeface="Glacial Indifference"/>
              </a:rPr>
              <a:t>+ Catalizador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76523" y="2956503"/>
            <a:ext cx="5682777" cy="129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3502" spc="35">
                <a:solidFill>
                  <a:srgbClr val="3093FB"/>
                </a:solidFill>
                <a:latin typeface="Glacial Indifference"/>
              </a:rPr>
              <a:t>Aplicar en superficies con humedad &lt; 5%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46126" y="4142248"/>
            <a:ext cx="6349527" cy="590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3502" spc="35">
                <a:solidFill>
                  <a:srgbClr val="3093FB"/>
                </a:solidFill>
                <a:latin typeface="Glacial Indifference"/>
              </a:rPr>
              <a:t>Uso: Superficie resistente a ataques químicos y desgaste</a:t>
            </a:r>
          </a:p>
          <a:p>
            <a:pPr algn="ctr">
              <a:lnSpc>
                <a:spcPts val="5254"/>
              </a:lnSpc>
            </a:pPr>
            <a:r>
              <a:rPr lang="en-US" sz="3502" spc="35">
                <a:solidFill>
                  <a:srgbClr val="3093FB"/>
                </a:solidFill>
                <a:latin typeface="Glacial Indifference"/>
              </a:rPr>
              <a:t>Composición</a:t>
            </a:r>
          </a:p>
          <a:p>
            <a:pPr marL="756238" lvl="1" indent="-378119">
              <a:lnSpc>
                <a:spcPts val="5254"/>
              </a:lnSpc>
              <a:buFont typeface="Arial"/>
              <a:buChar char="•"/>
            </a:pPr>
            <a:r>
              <a:rPr lang="en-US" sz="3502" spc="35">
                <a:solidFill>
                  <a:srgbClr val="3093FB"/>
                </a:solidFill>
                <a:latin typeface="Glacial Indifference"/>
              </a:rPr>
              <a:t>Disolvente: disolvente epoxi</a:t>
            </a:r>
          </a:p>
          <a:p>
            <a:pPr marL="756238" lvl="1" indent="-378119">
              <a:lnSpc>
                <a:spcPts val="5254"/>
              </a:lnSpc>
              <a:buFont typeface="Arial"/>
              <a:buChar char="•"/>
            </a:pPr>
            <a:r>
              <a:rPr lang="en-US" sz="3502" spc="35">
                <a:solidFill>
                  <a:srgbClr val="3093FB"/>
                </a:solidFill>
                <a:latin typeface="Glacial Indifference"/>
              </a:rPr>
              <a:t>Pigmento: pigmentos dispersos y secan por reacción química.</a:t>
            </a:r>
          </a:p>
          <a:p>
            <a:pPr marL="756238" lvl="1" indent="-378119">
              <a:lnSpc>
                <a:spcPts val="5254"/>
              </a:lnSpc>
              <a:buFont typeface="Arial"/>
              <a:buChar char="•"/>
            </a:pPr>
            <a:r>
              <a:rPr lang="en-US" sz="3502" spc="35">
                <a:solidFill>
                  <a:srgbClr val="3093FB"/>
                </a:solidFill>
                <a:latin typeface="Glacial Indifference"/>
              </a:rPr>
              <a:t>Aditivo: catalizador para secado al aire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595824"/>
            <a:ext cx="10039902" cy="2008752"/>
            <a:chOff x="0" y="0"/>
            <a:chExt cx="13386537" cy="267833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47332"/>
              <a:ext cx="13386537" cy="2528786"/>
              <a:chOff x="0" y="0"/>
              <a:chExt cx="3715526" cy="70188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715526" cy="701882"/>
              </a:xfrm>
              <a:custGeom>
                <a:avLst/>
                <a:gdLst/>
                <a:ahLst/>
                <a:cxnLst/>
                <a:rect l="l" t="t" r="r" b="b"/>
                <a:pathLst>
                  <a:path w="3715526" h="701882">
                    <a:moveTo>
                      <a:pt x="0" y="0"/>
                    </a:moveTo>
                    <a:lnTo>
                      <a:pt x="3715526" y="0"/>
                    </a:lnTo>
                    <a:lnTo>
                      <a:pt x="3715526" y="701882"/>
                    </a:lnTo>
                    <a:lnTo>
                      <a:pt x="0" y="701882"/>
                    </a:lnTo>
                    <a:close/>
                  </a:path>
                </a:pathLst>
              </a:custGeom>
              <a:solidFill>
                <a:srgbClr val="FBFDF4">
                  <a:alpha val="44705"/>
                </a:srgbClr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999285" y="112618"/>
              <a:ext cx="1822990" cy="2463500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226303" y="287983"/>
              <a:ext cx="1878444" cy="2112770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583489" y="288760"/>
              <a:ext cx="2989414" cy="2206731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0848124" y="47332"/>
              <a:ext cx="2538413" cy="2538413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09600" y="0"/>
              <a:ext cx="2171887" cy="2678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525" y="0"/>
            <a:ext cx="9160079" cy="1037393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TextBox 3"/>
          <p:cNvSpPr txBox="1"/>
          <p:nvPr/>
        </p:nvSpPr>
        <p:spPr>
          <a:xfrm>
            <a:off x="770149" y="3578629"/>
            <a:ext cx="7600732" cy="599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INHALACIÓN: TOXICIDAD E IRRITABILIDAD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LA PIEL: INFLAMACIÓN CUTANEA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LOS OJOS: LESIONES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INGESTIÓN: </a:t>
            </a: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VÓMITOS</a:t>
            </a:r>
          </a:p>
        </p:txBody>
      </p:sp>
      <p:sp>
        <p:nvSpPr>
          <p:cNvPr id="4" name="AutoShape 4"/>
          <p:cNvSpPr/>
          <p:nvPr/>
        </p:nvSpPr>
        <p:spPr>
          <a:xfrm>
            <a:off x="4570515" y="2151118"/>
            <a:ext cx="85725" cy="1115876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5" name="TextBox 5"/>
          <p:cNvSpPr txBox="1"/>
          <p:nvPr/>
        </p:nvSpPr>
        <p:spPr>
          <a:xfrm>
            <a:off x="9849595" y="3370783"/>
            <a:ext cx="8250125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EXPONER A LA PERSONA AL AIRE, ALEJARSE DE LA ZONA DE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EXPOSICION. REQUERIR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ATENCIÓN MÉDICA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QUITAR LA VESTIMENTA CONTAMINADA Y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LAVAR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CON AGUA Y JABÓN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LAVAR CON ABUNDANTE AGUA FRIA. ACUDIR A UN MEDICO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EXAMINAR LABIOS Y BOCA.NO INDUCIR EL VOMITO. ACUDIR A UN MEDICO</a:t>
            </a:r>
          </a:p>
        </p:txBody>
      </p:sp>
      <p:sp>
        <p:nvSpPr>
          <p:cNvPr id="6" name="AutoShape 6"/>
          <p:cNvSpPr/>
          <p:nvPr/>
        </p:nvSpPr>
        <p:spPr>
          <a:xfrm>
            <a:off x="14077168" y="2151118"/>
            <a:ext cx="66720" cy="968072"/>
          </a:xfrm>
          <a:prstGeom prst="rect">
            <a:avLst/>
          </a:prstGeom>
          <a:solidFill>
            <a:srgbClr val="3093FB"/>
          </a:solidFill>
        </p:spPr>
      </p:sp>
      <p:grpSp>
        <p:nvGrpSpPr>
          <p:cNvPr id="7" name="Group 7"/>
          <p:cNvGrpSpPr/>
          <p:nvPr/>
        </p:nvGrpSpPr>
        <p:grpSpPr>
          <a:xfrm>
            <a:off x="8438405" y="4005481"/>
            <a:ext cx="1411190" cy="273634"/>
            <a:chOff x="0" y="0"/>
            <a:chExt cx="2619867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70880" y="5681881"/>
            <a:ext cx="1411190" cy="273634"/>
            <a:chOff x="0" y="0"/>
            <a:chExt cx="2619867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370880" y="7384829"/>
            <a:ext cx="1411190" cy="273634"/>
            <a:chOff x="0" y="0"/>
            <a:chExt cx="2619867" cy="508000"/>
          </a:xfrm>
        </p:grpSpPr>
        <p:sp>
          <p:nvSpPr>
            <p:cNvPr id="12" name="Freeform 12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3" name="Group 13"/>
          <p:cNvGrpSpPr/>
          <p:nvPr/>
        </p:nvGrpSpPr>
        <p:grpSpPr>
          <a:xfrm rot="99391">
            <a:off x="8434745" y="9121483"/>
            <a:ext cx="1411190" cy="273634"/>
            <a:chOff x="0" y="0"/>
            <a:chExt cx="2619867" cy="508000"/>
          </a:xfrm>
        </p:grpSpPr>
        <p:sp>
          <p:nvSpPr>
            <p:cNvPr id="14" name="Freeform 14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89336" y="161945"/>
            <a:ext cx="2774279" cy="275914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313076" y="458502"/>
            <a:ext cx="6533929" cy="108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2"/>
              </a:lnSpc>
            </a:pPr>
            <a:r>
              <a:rPr lang="en-US" sz="7043" spc="211">
                <a:solidFill>
                  <a:srgbClr val="FBFDF4"/>
                </a:solidFill>
                <a:latin typeface="Glacial Indifference Bold"/>
              </a:rPr>
              <a:t>Riesgos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85577" y="1742"/>
            <a:ext cx="6916623" cy="204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1"/>
              </a:lnSpc>
            </a:pPr>
            <a:r>
              <a:rPr lang="en-US" sz="6676" spc="200">
                <a:solidFill>
                  <a:srgbClr val="3093FB"/>
                </a:solidFill>
                <a:latin typeface="Glacial Indifference Bold"/>
              </a:rPr>
              <a:t>Primeros auxilios</a:t>
            </a:r>
          </a:p>
        </p:txBody>
      </p:sp>
    </p:spTree>
    <p:extLst>
      <p:ext uri="{BB962C8B-B14F-4D97-AF65-F5344CB8AC3E}">
        <p14:creationId xmlns:p14="http://schemas.microsoft.com/office/powerpoint/2010/main" val="619868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01424"/>
            <a:ext cx="7334494" cy="10489848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3" name="TextBox 3"/>
          <p:cNvSpPr txBox="1"/>
          <p:nvPr/>
        </p:nvSpPr>
        <p:spPr>
          <a:xfrm>
            <a:off x="9574962" y="3316751"/>
            <a:ext cx="7091405" cy="49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2"/>
              </a:lnSpc>
            </a:pPr>
            <a:r>
              <a:rPr lang="en-US" sz="2873" spc="373">
                <a:solidFill>
                  <a:srgbClr val="FBFDF4"/>
                </a:solidFill>
                <a:latin typeface="Glacial Indifference"/>
              </a:rPr>
              <a:t>ESTABLECER MARCO NORMATIVO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574962" y="4563319"/>
            <a:ext cx="7091405" cy="2007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2"/>
              </a:lnSpc>
            </a:pPr>
            <a:r>
              <a:rPr lang="en-US" sz="2873" spc="373">
                <a:solidFill>
                  <a:srgbClr val="FBFDF4"/>
                </a:solidFill>
                <a:latin typeface="Glacial Indifference"/>
              </a:rPr>
              <a:t>APRENDER PARTICULARIDADES SOBRE SU MANIPULACION, ALMACENAMIENTO Y PROTECCION PERSONAL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74962" y="1543050"/>
            <a:ext cx="7091405" cy="995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2"/>
              </a:lnSpc>
            </a:pPr>
            <a:r>
              <a:rPr lang="en-US" sz="2873" spc="373">
                <a:solidFill>
                  <a:srgbClr val="FBFDF4"/>
                </a:solidFill>
                <a:latin typeface="Glacial Indifference"/>
              </a:rPr>
              <a:t>CONOCER COMPOSICION, CLASIFICACION Y USOS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1716" r="10815"/>
          <a:stretch>
            <a:fillRect/>
          </a:stretch>
        </p:blipFill>
        <p:spPr>
          <a:xfrm>
            <a:off x="389077" y="3590343"/>
            <a:ext cx="8377410" cy="59611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019175"/>
            <a:ext cx="545016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225">
                <a:solidFill>
                  <a:srgbClr val="3093FB"/>
                </a:solidFill>
                <a:latin typeface="Glacial Indifference Bold"/>
              </a:rPr>
              <a:t>OBJETIVOS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74962" y="7377682"/>
            <a:ext cx="7091405" cy="995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2"/>
              </a:lnSpc>
            </a:pPr>
            <a:r>
              <a:rPr lang="en-US" sz="2873" spc="373">
                <a:solidFill>
                  <a:srgbClr val="FBFDF4"/>
                </a:solidFill>
                <a:latin typeface="Glacial Indifference"/>
              </a:rPr>
              <a:t>CAPACITAR SOBRE PRIMEROS AUXILIOS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446126" y="723900"/>
            <a:ext cx="5943572" cy="8458200"/>
          </a:xfrm>
          <a:prstGeom prst="rect">
            <a:avLst/>
          </a:prstGeom>
          <a:solidFill>
            <a:srgbClr val="FBFDF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76891" y="2819658"/>
            <a:ext cx="10482086" cy="67347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79833" y="5439598"/>
            <a:ext cx="2960988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3023"/>
          <a:stretch>
            <a:fillRect/>
          </a:stretch>
        </p:blipFill>
        <p:spPr>
          <a:xfrm>
            <a:off x="9647548" y="7496998"/>
            <a:ext cx="2519946" cy="24437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866496" y="1028700"/>
            <a:ext cx="5102831" cy="134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1"/>
              </a:lnSpc>
            </a:pPr>
            <a:r>
              <a:rPr lang="en-US" sz="4459" spc="445" dirty="0">
                <a:solidFill>
                  <a:srgbClr val="3093FB"/>
                </a:solidFill>
                <a:latin typeface="Glacial Indifference Bold"/>
              </a:rPr>
              <a:t>PINTURA ANTIOXIDANTE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11324" y="2386185"/>
            <a:ext cx="5813174" cy="656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6238" lvl="1" indent="-378119">
              <a:lnSpc>
                <a:spcPts val="5254"/>
              </a:lnSpc>
              <a:buFont typeface="Arial"/>
              <a:buChar char="•"/>
            </a:pP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Hierros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, </a:t>
            </a: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acero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 o </a:t>
            </a: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fundición</a:t>
            </a:r>
            <a:endParaRPr lang="en-US" sz="3502" spc="35" dirty="0">
              <a:solidFill>
                <a:srgbClr val="3093FB"/>
              </a:solidFill>
              <a:latin typeface="Glacial Indifference"/>
            </a:endParaRPr>
          </a:p>
          <a:p>
            <a:pPr marL="756238" lvl="1" indent="-378119">
              <a:lnSpc>
                <a:spcPts val="5254"/>
              </a:lnSpc>
              <a:buFont typeface="Arial"/>
              <a:buChar char="•"/>
            </a:pP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Evitan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 la </a:t>
            </a: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oxidación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 y </a:t>
            </a: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corrosión</a:t>
            </a:r>
            <a:endParaRPr lang="en-US" sz="3502" spc="35" dirty="0">
              <a:solidFill>
                <a:srgbClr val="3093FB"/>
              </a:solidFill>
              <a:latin typeface="Glacial Indifference"/>
            </a:endParaRPr>
          </a:p>
          <a:p>
            <a:pPr marL="756238" lvl="1" indent="-378119">
              <a:lnSpc>
                <a:spcPts val="5254"/>
              </a:lnSpc>
              <a:buFont typeface="Arial"/>
              <a:buChar char="•"/>
            </a:pP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Compuesta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 </a:t>
            </a: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por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: </a:t>
            </a: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Aglutinantes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( </a:t>
            </a: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aceite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 no </a:t>
            </a: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saturado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), </a:t>
            </a: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disolvente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 (</a:t>
            </a: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aguarrás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), </a:t>
            </a: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pigmento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(</a:t>
            </a: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Inhibidores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 de </a:t>
            </a: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corrosión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 o </a:t>
            </a: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metálicos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) y </a:t>
            </a: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carga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 (</a:t>
            </a:r>
            <a:r>
              <a:rPr lang="en-US" sz="3502" spc="35" dirty="0" err="1">
                <a:solidFill>
                  <a:srgbClr val="3093FB"/>
                </a:solidFill>
                <a:latin typeface="Glacial Indifference"/>
              </a:rPr>
              <a:t>Caolín</a:t>
            </a:r>
            <a:r>
              <a:rPr lang="en-US" sz="3502" spc="35" dirty="0">
                <a:solidFill>
                  <a:srgbClr val="3093FB"/>
                </a:solidFill>
                <a:latin typeface="Glacial Indifference"/>
              </a:rPr>
              <a:t>)</a:t>
            </a:r>
          </a:p>
        </p:txBody>
      </p:sp>
      <p:grpSp>
        <p:nvGrpSpPr>
          <p:cNvPr id="8" name="Group 8"/>
          <p:cNvGrpSpPr/>
          <p:nvPr/>
        </p:nvGrpSpPr>
        <p:grpSpPr>
          <a:xfrm rot="2700000">
            <a:off x="10465985" y="8897810"/>
            <a:ext cx="863995" cy="863995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0" y="595824"/>
            <a:ext cx="10039902" cy="2008752"/>
            <a:chOff x="0" y="0"/>
            <a:chExt cx="13386537" cy="267833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47332"/>
              <a:ext cx="13386537" cy="2528786"/>
              <a:chOff x="0" y="0"/>
              <a:chExt cx="3715526" cy="70188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715526" cy="701882"/>
              </a:xfrm>
              <a:custGeom>
                <a:avLst/>
                <a:gdLst/>
                <a:ahLst/>
                <a:cxnLst/>
                <a:rect l="l" t="t" r="r" b="b"/>
                <a:pathLst>
                  <a:path w="3715526" h="701882">
                    <a:moveTo>
                      <a:pt x="0" y="0"/>
                    </a:moveTo>
                    <a:lnTo>
                      <a:pt x="3715526" y="0"/>
                    </a:lnTo>
                    <a:lnTo>
                      <a:pt x="3715526" y="701882"/>
                    </a:lnTo>
                    <a:lnTo>
                      <a:pt x="0" y="701882"/>
                    </a:lnTo>
                    <a:close/>
                  </a:path>
                </a:pathLst>
              </a:custGeom>
              <a:solidFill>
                <a:srgbClr val="FBFDF4">
                  <a:alpha val="44705"/>
                </a:srgbClr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999285" y="112618"/>
              <a:ext cx="1822990" cy="246350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226303" y="287983"/>
              <a:ext cx="1878444" cy="211277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583489" y="288760"/>
              <a:ext cx="2989414" cy="2206731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0848124" y="47332"/>
              <a:ext cx="2538413" cy="2538413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09600" y="0"/>
              <a:ext cx="2171887" cy="2678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9739" y="-64078"/>
            <a:ext cx="9160079" cy="1037393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TextBox 3"/>
          <p:cNvSpPr txBox="1"/>
          <p:nvPr/>
        </p:nvSpPr>
        <p:spPr>
          <a:xfrm>
            <a:off x="770149" y="3578629"/>
            <a:ext cx="7600732" cy="599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INHALACIÓN: TOXICIDAD E IRRITABILIDAD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LA PIEL: INFLAMACIÓN CUTANEA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LOS OJOS: LESIONES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INGESTIÓN: </a:t>
            </a: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VÓMITOS</a:t>
            </a:r>
          </a:p>
        </p:txBody>
      </p:sp>
      <p:sp>
        <p:nvSpPr>
          <p:cNvPr id="4" name="AutoShape 4"/>
          <p:cNvSpPr/>
          <p:nvPr/>
        </p:nvSpPr>
        <p:spPr>
          <a:xfrm>
            <a:off x="4570515" y="2151118"/>
            <a:ext cx="85725" cy="1115876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5" name="TextBox 5"/>
          <p:cNvSpPr txBox="1"/>
          <p:nvPr/>
        </p:nvSpPr>
        <p:spPr>
          <a:xfrm>
            <a:off x="9849595" y="3370783"/>
            <a:ext cx="8250125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EXPONER A LA PERSONA AL AIRE, ALEJARSE DE LA ZONA DE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EXPOSICION. REQUERIR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ATENCIÓN MÉDICA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QUITAR LA VESTIMENTA CONTAMINADA Y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LAVAR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CON AGUA Y JABÓN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LAVAR CON ABUNDANTE AGUA FRIA. ACUDIR A UN MEDICO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EXAMINAR LABIOS Y BOCA.NO INDUCIR EL VOMITO. ACUDIR A UN MEDICO</a:t>
            </a:r>
          </a:p>
        </p:txBody>
      </p:sp>
      <p:sp>
        <p:nvSpPr>
          <p:cNvPr id="6" name="AutoShape 6"/>
          <p:cNvSpPr/>
          <p:nvPr/>
        </p:nvSpPr>
        <p:spPr>
          <a:xfrm>
            <a:off x="14077168" y="2151118"/>
            <a:ext cx="66720" cy="968072"/>
          </a:xfrm>
          <a:prstGeom prst="rect">
            <a:avLst/>
          </a:prstGeom>
          <a:solidFill>
            <a:srgbClr val="3093FB"/>
          </a:solidFill>
        </p:spPr>
      </p:sp>
      <p:grpSp>
        <p:nvGrpSpPr>
          <p:cNvPr id="7" name="Group 7"/>
          <p:cNvGrpSpPr/>
          <p:nvPr/>
        </p:nvGrpSpPr>
        <p:grpSpPr>
          <a:xfrm>
            <a:off x="8438405" y="4005481"/>
            <a:ext cx="1411190" cy="273634"/>
            <a:chOff x="0" y="0"/>
            <a:chExt cx="2619867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70880" y="5681881"/>
            <a:ext cx="1411190" cy="273634"/>
            <a:chOff x="0" y="0"/>
            <a:chExt cx="2619867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370880" y="7384829"/>
            <a:ext cx="1411190" cy="273634"/>
            <a:chOff x="0" y="0"/>
            <a:chExt cx="2619867" cy="508000"/>
          </a:xfrm>
        </p:grpSpPr>
        <p:sp>
          <p:nvSpPr>
            <p:cNvPr id="12" name="Freeform 12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3" name="Group 13"/>
          <p:cNvGrpSpPr/>
          <p:nvPr/>
        </p:nvGrpSpPr>
        <p:grpSpPr>
          <a:xfrm rot="99391">
            <a:off x="8434745" y="9121483"/>
            <a:ext cx="1411190" cy="273634"/>
            <a:chOff x="0" y="0"/>
            <a:chExt cx="2619867" cy="508000"/>
          </a:xfrm>
        </p:grpSpPr>
        <p:sp>
          <p:nvSpPr>
            <p:cNvPr id="14" name="Freeform 14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89336" y="161945"/>
            <a:ext cx="2774279" cy="275914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313076" y="458502"/>
            <a:ext cx="6533929" cy="108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2"/>
              </a:lnSpc>
            </a:pPr>
            <a:r>
              <a:rPr lang="en-US" sz="7043" spc="211">
                <a:solidFill>
                  <a:srgbClr val="FBFDF4"/>
                </a:solidFill>
                <a:latin typeface="Glacial Indifference Bold"/>
              </a:rPr>
              <a:t>Riesgos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85577" y="1742"/>
            <a:ext cx="6916623" cy="204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1"/>
              </a:lnSpc>
            </a:pPr>
            <a:r>
              <a:rPr lang="en-US" sz="6676" spc="200">
                <a:solidFill>
                  <a:srgbClr val="3093FB"/>
                </a:solidFill>
                <a:latin typeface="Glacial Indifference Bold"/>
              </a:rPr>
              <a:t>Primeros auxilios</a:t>
            </a:r>
          </a:p>
        </p:txBody>
      </p:sp>
    </p:spTree>
    <p:extLst>
      <p:ext uri="{BB962C8B-B14F-4D97-AF65-F5344CB8AC3E}">
        <p14:creationId xmlns:p14="http://schemas.microsoft.com/office/powerpoint/2010/main" val="4147277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907521" y="386346"/>
            <a:ext cx="7070359" cy="9554398"/>
          </a:xfrm>
          <a:prstGeom prst="rect">
            <a:avLst/>
          </a:prstGeom>
          <a:solidFill>
            <a:srgbClr val="FBFDF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171700" y="2824468"/>
            <a:ext cx="10674414" cy="71162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242022" y="2031386"/>
            <a:ext cx="6401357" cy="722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6238" lvl="1" indent="-378119">
              <a:lnSpc>
                <a:spcPts val="5254"/>
              </a:lnSpc>
              <a:buFont typeface="Arial"/>
              <a:buChar char="•"/>
            </a:pPr>
            <a:r>
              <a:rPr lang="en-US" sz="3502" spc="35">
                <a:solidFill>
                  <a:srgbClr val="3093FB"/>
                </a:solidFill>
                <a:latin typeface="Glacial Indifference"/>
              </a:rPr>
              <a:t>Pintura impermeable</a:t>
            </a:r>
          </a:p>
          <a:p>
            <a:pPr marL="756238" lvl="1" indent="-378119">
              <a:lnSpc>
                <a:spcPts val="5254"/>
              </a:lnSpc>
              <a:buFont typeface="Arial"/>
              <a:buChar char="•"/>
            </a:pPr>
            <a:r>
              <a:rPr lang="en-US" sz="3502" spc="35">
                <a:solidFill>
                  <a:srgbClr val="3093FB"/>
                </a:solidFill>
                <a:latin typeface="Glacial Indifference"/>
              </a:rPr>
              <a:t>Adherencia y flexibilidad </a:t>
            </a:r>
          </a:p>
          <a:p>
            <a:pPr marL="756238" lvl="1" indent="-378119">
              <a:lnSpc>
                <a:spcPts val="5254"/>
              </a:lnSpc>
              <a:buFont typeface="Arial"/>
              <a:buChar char="•"/>
            </a:pPr>
            <a:r>
              <a:rPr lang="en-US" sz="3502" spc="35">
                <a:solidFill>
                  <a:srgbClr val="3093FB"/>
                </a:solidFill>
                <a:latin typeface="Glacial Indifference"/>
              </a:rPr>
              <a:t>Libres de plomo y mercurio</a:t>
            </a:r>
          </a:p>
          <a:p>
            <a:pPr marL="756238" lvl="1" indent="-378119">
              <a:lnSpc>
                <a:spcPts val="5254"/>
              </a:lnSpc>
              <a:buFont typeface="Arial"/>
              <a:buChar char="•"/>
            </a:pPr>
            <a:r>
              <a:rPr lang="en-US" sz="3502" spc="35">
                <a:solidFill>
                  <a:srgbClr val="3093FB"/>
                </a:solidFill>
                <a:latin typeface="Glacial Indifference"/>
              </a:rPr>
              <a:t>Componentes: Aglutinante (caucho clorado), Disolvente (Xileno, solventes oxigenados), Pigmento y  relleno (Orgánicos e inorganicos. Dióxido de titanio), Adhitivos (Bentone SD2)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32729" y="4448657"/>
            <a:ext cx="3339971" cy="549208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156469" y="386346"/>
            <a:ext cx="5102831" cy="134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1"/>
              </a:lnSpc>
            </a:pPr>
            <a:r>
              <a:rPr lang="en-US" sz="4459" spc="445">
                <a:solidFill>
                  <a:srgbClr val="3093FB"/>
                </a:solidFill>
                <a:latin typeface="Glacial Indifference Bold"/>
              </a:rPr>
              <a:t>PINTURA AL CAUCHO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595824"/>
            <a:ext cx="10039902" cy="2008752"/>
            <a:chOff x="0" y="0"/>
            <a:chExt cx="13386537" cy="267833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47332"/>
              <a:ext cx="13386537" cy="2528786"/>
              <a:chOff x="0" y="0"/>
              <a:chExt cx="3715526" cy="70188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715526" cy="701882"/>
              </a:xfrm>
              <a:custGeom>
                <a:avLst/>
                <a:gdLst/>
                <a:ahLst/>
                <a:cxnLst/>
                <a:rect l="l" t="t" r="r" b="b"/>
                <a:pathLst>
                  <a:path w="3715526" h="701882">
                    <a:moveTo>
                      <a:pt x="0" y="0"/>
                    </a:moveTo>
                    <a:lnTo>
                      <a:pt x="3715526" y="0"/>
                    </a:lnTo>
                    <a:lnTo>
                      <a:pt x="3715526" y="701882"/>
                    </a:lnTo>
                    <a:lnTo>
                      <a:pt x="0" y="701882"/>
                    </a:lnTo>
                    <a:close/>
                  </a:path>
                </a:pathLst>
              </a:custGeom>
              <a:solidFill>
                <a:srgbClr val="FBFDF4">
                  <a:alpha val="44705"/>
                </a:srgbClr>
              </a:solidFill>
            </p:spPr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99285" y="112618"/>
              <a:ext cx="1822990" cy="24635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226303" y="287983"/>
              <a:ext cx="1878444" cy="211277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583489" y="288760"/>
              <a:ext cx="2989414" cy="220673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0848124" y="47332"/>
              <a:ext cx="2538413" cy="253841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09600" y="0"/>
              <a:ext cx="2171887" cy="2678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9739" y="-4989"/>
            <a:ext cx="9160079" cy="1037393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TextBox 3"/>
          <p:cNvSpPr txBox="1"/>
          <p:nvPr/>
        </p:nvSpPr>
        <p:spPr>
          <a:xfrm>
            <a:off x="770149" y="3578629"/>
            <a:ext cx="7600732" cy="599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INHALACIÓN: TOXICIDAD E IRRITABILIDAD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LA PIEL: INFLAMACIÓN CUTANEA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LOS OJOS: LESIONES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INGESTIÓN: </a:t>
            </a: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VÓMITOS</a:t>
            </a:r>
          </a:p>
        </p:txBody>
      </p:sp>
      <p:sp>
        <p:nvSpPr>
          <p:cNvPr id="4" name="AutoShape 4"/>
          <p:cNvSpPr/>
          <p:nvPr/>
        </p:nvSpPr>
        <p:spPr>
          <a:xfrm>
            <a:off x="4570515" y="2151118"/>
            <a:ext cx="85725" cy="1115876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5" name="TextBox 5"/>
          <p:cNvSpPr txBox="1"/>
          <p:nvPr/>
        </p:nvSpPr>
        <p:spPr>
          <a:xfrm>
            <a:off x="9849595" y="3370783"/>
            <a:ext cx="8250125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EXPONER A LA PERSONA AL AIRE, ALEJARSE DE LA ZONA DE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EXPOSICION. REQUERIR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ATENCIÓN MÉDICA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QUITAR LA VESTIMENTA CONTAMINADA Y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LAVAR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CON AGUA Y JABÓN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LAVAR CON ABUNDANTE AGUA FRIA. ACUDIR A UN MEDICO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EXAMINAR LABIOS Y BOCA.NO INDUCIR EL VOMITO. ACUDIR A UN MEDICO</a:t>
            </a:r>
          </a:p>
        </p:txBody>
      </p:sp>
      <p:sp>
        <p:nvSpPr>
          <p:cNvPr id="6" name="AutoShape 6"/>
          <p:cNvSpPr/>
          <p:nvPr/>
        </p:nvSpPr>
        <p:spPr>
          <a:xfrm>
            <a:off x="14077168" y="2151118"/>
            <a:ext cx="66720" cy="968072"/>
          </a:xfrm>
          <a:prstGeom prst="rect">
            <a:avLst/>
          </a:prstGeom>
          <a:solidFill>
            <a:srgbClr val="3093FB"/>
          </a:solidFill>
        </p:spPr>
      </p:sp>
      <p:grpSp>
        <p:nvGrpSpPr>
          <p:cNvPr id="7" name="Group 7"/>
          <p:cNvGrpSpPr/>
          <p:nvPr/>
        </p:nvGrpSpPr>
        <p:grpSpPr>
          <a:xfrm>
            <a:off x="8438405" y="4005481"/>
            <a:ext cx="1411190" cy="273634"/>
            <a:chOff x="0" y="0"/>
            <a:chExt cx="2619867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70880" y="5681881"/>
            <a:ext cx="1411190" cy="273634"/>
            <a:chOff x="0" y="0"/>
            <a:chExt cx="2619867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370880" y="7384829"/>
            <a:ext cx="1411190" cy="273634"/>
            <a:chOff x="0" y="0"/>
            <a:chExt cx="2619867" cy="508000"/>
          </a:xfrm>
        </p:grpSpPr>
        <p:sp>
          <p:nvSpPr>
            <p:cNvPr id="12" name="Freeform 12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3" name="Group 13"/>
          <p:cNvGrpSpPr/>
          <p:nvPr/>
        </p:nvGrpSpPr>
        <p:grpSpPr>
          <a:xfrm rot="99391">
            <a:off x="8434745" y="9121483"/>
            <a:ext cx="1411190" cy="273634"/>
            <a:chOff x="0" y="0"/>
            <a:chExt cx="2619867" cy="508000"/>
          </a:xfrm>
        </p:grpSpPr>
        <p:sp>
          <p:nvSpPr>
            <p:cNvPr id="14" name="Freeform 14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89336" y="161945"/>
            <a:ext cx="2774279" cy="275914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313076" y="458502"/>
            <a:ext cx="6533929" cy="108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2"/>
              </a:lnSpc>
            </a:pPr>
            <a:r>
              <a:rPr lang="en-US" sz="7043" spc="211">
                <a:solidFill>
                  <a:srgbClr val="FBFDF4"/>
                </a:solidFill>
                <a:latin typeface="Glacial Indifference Bold"/>
              </a:rPr>
              <a:t>Riesgos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85577" y="1742"/>
            <a:ext cx="6916623" cy="204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1"/>
              </a:lnSpc>
            </a:pPr>
            <a:r>
              <a:rPr lang="en-US" sz="6676" spc="200">
                <a:solidFill>
                  <a:srgbClr val="3093FB"/>
                </a:solidFill>
                <a:latin typeface="Glacial Indifference Bold"/>
              </a:rPr>
              <a:t>Primeros auxilios</a:t>
            </a:r>
          </a:p>
        </p:txBody>
      </p:sp>
    </p:spTree>
    <p:extLst>
      <p:ext uri="{BB962C8B-B14F-4D97-AF65-F5344CB8AC3E}">
        <p14:creationId xmlns:p14="http://schemas.microsoft.com/office/powerpoint/2010/main" val="2266372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111608" y="489271"/>
            <a:ext cx="6699022" cy="8871954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3" name="TextBox 3"/>
          <p:cNvSpPr txBox="1"/>
          <p:nvPr/>
        </p:nvSpPr>
        <p:spPr>
          <a:xfrm>
            <a:off x="11278858" y="2361186"/>
            <a:ext cx="6364521" cy="6530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1887" lvl="1" indent="-375943">
              <a:lnSpc>
                <a:spcPts val="5223"/>
              </a:lnSpc>
              <a:buFont typeface="Arial"/>
              <a:buChar char="•"/>
            </a:pPr>
            <a:r>
              <a:rPr lang="en-US" sz="3482" spc="34">
                <a:solidFill>
                  <a:srgbClr val="3093FB"/>
                </a:solidFill>
                <a:latin typeface="Glacial Indifference"/>
              </a:rPr>
              <a:t>Pintura resistente</a:t>
            </a:r>
          </a:p>
          <a:p>
            <a:pPr marL="751887" lvl="1" indent="-375943">
              <a:lnSpc>
                <a:spcPts val="5223"/>
              </a:lnSpc>
              <a:buFont typeface="Arial"/>
              <a:buChar char="•"/>
            </a:pPr>
            <a:r>
              <a:rPr lang="en-US" sz="3482" spc="34">
                <a:solidFill>
                  <a:srgbClr val="3093FB"/>
                </a:solidFill>
                <a:latin typeface="Glacial Indifference"/>
              </a:rPr>
              <a:t>No tóxica, poco olor, no contaminante.</a:t>
            </a:r>
          </a:p>
          <a:p>
            <a:pPr marL="751887" lvl="1" indent="-375943">
              <a:lnSpc>
                <a:spcPts val="5223"/>
              </a:lnSpc>
              <a:buFont typeface="Arial"/>
              <a:buChar char="•"/>
            </a:pPr>
            <a:r>
              <a:rPr lang="en-US" sz="3482" spc="34">
                <a:solidFill>
                  <a:srgbClr val="3093FB"/>
                </a:solidFill>
                <a:latin typeface="Glacial Indifference"/>
              </a:rPr>
              <a:t>Componentes: Aglutinante (resinas sintéticas), Disolvente (etilenglicol, agua), Pigmento y  relleno (Carbonato de calcio, Dióxido de titanio y caolín), Adhitivos (segun fabricante)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57200" y="2670585"/>
            <a:ext cx="9839176" cy="66906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39387" y="5678636"/>
            <a:ext cx="3403035" cy="42488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6204" t="14054" r="4417" b="14054"/>
          <a:stretch>
            <a:fillRect/>
          </a:stretch>
        </p:blipFill>
        <p:spPr>
          <a:xfrm>
            <a:off x="4919588" y="7531735"/>
            <a:ext cx="2604105" cy="239577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891285" y="729246"/>
            <a:ext cx="5102831" cy="134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1"/>
              </a:lnSpc>
            </a:pPr>
            <a:r>
              <a:rPr lang="en-US" sz="4459" spc="445">
                <a:solidFill>
                  <a:srgbClr val="3093FB"/>
                </a:solidFill>
                <a:latin typeface="Glacial Indifference Bold"/>
              </a:rPr>
              <a:t>PINTURA AL LATEX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595824"/>
            <a:ext cx="10039902" cy="2008752"/>
            <a:chOff x="0" y="0"/>
            <a:chExt cx="13386537" cy="267833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47332"/>
              <a:ext cx="13386537" cy="2528786"/>
              <a:chOff x="0" y="0"/>
              <a:chExt cx="3715526" cy="70188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715526" cy="701882"/>
              </a:xfrm>
              <a:custGeom>
                <a:avLst/>
                <a:gdLst/>
                <a:ahLst/>
                <a:cxnLst/>
                <a:rect l="l" t="t" r="r" b="b"/>
                <a:pathLst>
                  <a:path w="3715526" h="701882">
                    <a:moveTo>
                      <a:pt x="0" y="0"/>
                    </a:moveTo>
                    <a:lnTo>
                      <a:pt x="3715526" y="0"/>
                    </a:lnTo>
                    <a:lnTo>
                      <a:pt x="3715526" y="701882"/>
                    </a:lnTo>
                    <a:lnTo>
                      <a:pt x="0" y="701882"/>
                    </a:lnTo>
                    <a:close/>
                  </a:path>
                </a:pathLst>
              </a:custGeom>
              <a:solidFill>
                <a:srgbClr val="FBFDF4">
                  <a:alpha val="44705"/>
                </a:srgbClr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999285" y="112618"/>
              <a:ext cx="1822990" cy="24635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226303" y="287983"/>
              <a:ext cx="1878444" cy="211277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583489" y="288760"/>
              <a:ext cx="2989414" cy="220673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0848124" y="47332"/>
              <a:ext cx="2538413" cy="253841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09600" y="0"/>
              <a:ext cx="2171887" cy="2678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525" y="0"/>
            <a:ext cx="9160079" cy="1037393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TextBox 3"/>
          <p:cNvSpPr txBox="1"/>
          <p:nvPr/>
        </p:nvSpPr>
        <p:spPr>
          <a:xfrm>
            <a:off x="770149" y="3578629"/>
            <a:ext cx="7600732" cy="599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INHALACIÓN: TOXICIDAD E IRRITABILIDAD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LA PIEL: INFLAMACIÓN CUTANEA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LOS OJOS: LESIONES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INGESTIÓN: </a:t>
            </a: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VÓMITOS</a:t>
            </a:r>
          </a:p>
        </p:txBody>
      </p:sp>
      <p:sp>
        <p:nvSpPr>
          <p:cNvPr id="4" name="AutoShape 4"/>
          <p:cNvSpPr/>
          <p:nvPr/>
        </p:nvSpPr>
        <p:spPr>
          <a:xfrm>
            <a:off x="4570515" y="2151118"/>
            <a:ext cx="85725" cy="1115876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5" name="TextBox 5"/>
          <p:cNvSpPr txBox="1"/>
          <p:nvPr/>
        </p:nvSpPr>
        <p:spPr>
          <a:xfrm>
            <a:off x="9849595" y="3370783"/>
            <a:ext cx="8250125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EXPONER A LA PERSONA AL AIRE, ALEJARSE DE LA ZONA DE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EXPOSICION. REQUERIR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ATENCIÓN MÉDICA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QUITAR LA VESTIMENTA CONTAMINADA Y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LAVAR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CON AGUA Y JABÓN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LAVAR CON ABUNDANTE AGUA FRIA. ACUDIR A UN MEDICO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EXAMINAR LABIOS Y BOCA.NO INDUCIR EL VOMITO. ACUDIR A UN MEDICO</a:t>
            </a:r>
          </a:p>
        </p:txBody>
      </p:sp>
      <p:sp>
        <p:nvSpPr>
          <p:cNvPr id="6" name="AutoShape 6"/>
          <p:cNvSpPr/>
          <p:nvPr/>
        </p:nvSpPr>
        <p:spPr>
          <a:xfrm>
            <a:off x="14077168" y="2151118"/>
            <a:ext cx="66720" cy="968072"/>
          </a:xfrm>
          <a:prstGeom prst="rect">
            <a:avLst/>
          </a:prstGeom>
          <a:solidFill>
            <a:srgbClr val="3093FB"/>
          </a:solidFill>
        </p:spPr>
      </p:sp>
      <p:grpSp>
        <p:nvGrpSpPr>
          <p:cNvPr id="7" name="Group 7"/>
          <p:cNvGrpSpPr/>
          <p:nvPr/>
        </p:nvGrpSpPr>
        <p:grpSpPr>
          <a:xfrm>
            <a:off x="8438405" y="4005481"/>
            <a:ext cx="1411190" cy="273634"/>
            <a:chOff x="0" y="0"/>
            <a:chExt cx="2619867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70880" y="5681881"/>
            <a:ext cx="1411190" cy="273634"/>
            <a:chOff x="0" y="0"/>
            <a:chExt cx="2619867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370880" y="7384829"/>
            <a:ext cx="1411190" cy="273634"/>
            <a:chOff x="0" y="0"/>
            <a:chExt cx="2619867" cy="508000"/>
          </a:xfrm>
        </p:grpSpPr>
        <p:sp>
          <p:nvSpPr>
            <p:cNvPr id="12" name="Freeform 12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3" name="Group 13"/>
          <p:cNvGrpSpPr/>
          <p:nvPr/>
        </p:nvGrpSpPr>
        <p:grpSpPr>
          <a:xfrm rot="99391">
            <a:off x="8434745" y="9121483"/>
            <a:ext cx="1411190" cy="273634"/>
            <a:chOff x="0" y="0"/>
            <a:chExt cx="2619867" cy="508000"/>
          </a:xfrm>
        </p:grpSpPr>
        <p:sp>
          <p:nvSpPr>
            <p:cNvPr id="14" name="Freeform 14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89336" y="161945"/>
            <a:ext cx="2774279" cy="275914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313076" y="458502"/>
            <a:ext cx="6533929" cy="108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2"/>
              </a:lnSpc>
            </a:pPr>
            <a:r>
              <a:rPr lang="en-US" sz="7043" spc="211">
                <a:solidFill>
                  <a:srgbClr val="FBFDF4"/>
                </a:solidFill>
                <a:latin typeface="Glacial Indifference Bold"/>
              </a:rPr>
              <a:t>Riesgos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85577" y="1742"/>
            <a:ext cx="6916623" cy="204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1"/>
              </a:lnSpc>
            </a:pPr>
            <a:r>
              <a:rPr lang="en-US" sz="6676" spc="200">
                <a:solidFill>
                  <a:srgbClr val="3093FB"/>
                </a:solidFill>
                <a:latin typeface="Glacial Indifference Bold"/>
              </a:rPr>
              <a:t>Primeros auxilios</a:t>
            </a:r>
          </a:p>
        </p:txBody>
      </p:sp>
    </p:spTree>
    <p:extLst>
      <p:ext uri="{BB962C8B-B14F-4D97-AF65-F5344CB8AC3E}">
        <p14:creationId xmlns:p14="http://schemas.microsoft.com/office/powerpoint/2010/main" val="1719400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111608" y="489271"/>
            <a:ext cx="6699022" cy="8871954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3" name="TextBox 3"/>
          <p:cNvSpPr txBox="1"/>
          <p:nvPr/>
        </p:nvSpPr>
        <p:spPr>
          <a:xfrm>
            <a:off x="11111608" y="2361186"/>
            <a:ext cx="6364521" cy="6530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1887" lvl="1" indent="-375943">
              <a:lnSpc>
                <a:spcPts val="5223"/>
              </a:lnSpc>
              <a:buFont typeface="Arial"/>
              <a:buChar char="•"/>
            </a:pPr>
            <a:r>
              <a:rPr lang="en-US" sz="3482" spc="34">
                <a:solidFill>
                  <a:srgbClr val="3093FB"/>
                </a:solidFill>
                <a:latin typeface="Glacial Indifference"/>
              </a:rPr>
              <a:t>Diluye con agua en lugar de solventes</a:t>
            </a:r>
          </a:p>
          <a:p>
            <a:pPr marL="751887" lvl="1" indent="-375943">
              <a:lnSpc>
                <a:spcPts val="5223"/>
              </a:lnSpc>
              <a:buFont typeface="Arial"/>
              <a:buChar char="•"/>
            </a:pPr>
            <a:r>
              <a:rPr lang="en-US" sz="3482" spc="34">
                <a:solidFill>
                  <a:srgbClr val="3093FB"/>
                </a:solidFill>
                <a:latin typeface="Glacial Indifference"/>
              </a:rPr>
              <a:t>Componentes</a:t>
            </a:r>
          </a:p>
          <a:p>
            <a:pPr marL="1503773" lvl="2" indent="-501258">
              <a:lnSpc>
                <a:spcPts val="5223"/>
              </a:lnSpc>
              <a:buFont typeface="Arial"/>
              <a:buChar char="⚬"/>
            </a:pPr>
            <a:r>
              <a:rPr lang="en-US" sz="3482" spc="34">
                <a:solidFill>
                  <a:srgbClr val="3093FB"/>
                </a:solidFill>
                <a:latin typeface="Glacial Indifference"/>
              </a:rPr>
              <a:t>Aglutinante: Cal apagada o hidratada</a:t>
            </a:r>
          </a:p>
          <a:p>
            <a:pPr marL="1503773" lvl="2" indent="-501258">
              <a:lnSpc>
                <a:spcPts val="5223"/>
              </a:lnSpc>
              <a:buFont typeface="Arial"/>
              <a:buChar char="⚬"/>
            </a:pPr>
            <a:r>
              <a:rPr lang="en-US" sz="3482" spc="34">
                <a:solidFill>
                  <a:srgbClr val="3093FB"/>
                </a:solidFill>
                <a:latin typeface="Glacial Indifference"/>
              </a:rPr>
              <a:t>Disolvente: Agua</a:t>
            </a:r>
          </a:p>
          <a:p>
            <a:pPr marL="1503773" lvl="2" indent="-501258">
              <a:lnSpc>
                <a:spcPts val="5223"/>
              </a:lnSpc>
              <a:buFont typeface="Arial"/>
              <a:buChar char="⚬"/>
            </a:pPr>
            <a:r>
              <a:rPr lang="en-US" sz="3482" spc="34">
                <a:solidFill>
                  <a:srgbClr val="3093FB"/>
                </a:solidFill>
                <a:latin typeface="Glacial Indifference"/>
              </a:rPr>
              <a:t>Pigmento y relleno: Sinteticos o tierras colorantes</a:t>
            </a:r>
          </a:p>
          <a:p>
            <a:pPr>
              <a:lnSpc>
                <a:spcPts val="5223"/>
              </a:lnSpc>
            </a:pPr>
            <a:endParaRPr lang="en-US" sz="3482" spc="34">
              <a:solidFill>
                <a:srgbClr val="3093FB"/>
              </a:solidFill>
              <a:latin typeface="Glacial Indifference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4798" y="2841366"/>
            <a:ext cx="9027154" cy="69734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891285" y="729246"/>
            <a:ext cx="5102831" cy="134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1"/>
              </a:lnSpc>
            </a:pPr>
            <a:r>
              <a:rPr lang="en-US" sz="4459" spc="445">
                <a:solidFill>
                  <a:srgbClr val="3093FB"/>
                </a:solidFill>
                <a:latin typeface="Glacial Indifference Bold"/>
              </a:rPr>
              <a:t>PINTURA AL AGUA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595824"/>
            <a:ext cx="10039902" cy="2008752"/>
            <a:chOff x="0" y="0"/>
            <a:chExt cx="13386537" cy="267833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47332"/>
              <a:ext cx="13386537" cy="2528786"/>
              <a:chOff x="0" y="0"/>
              <a:chExt cx="3715526" cy="70188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715526" cy="701882"/>
              </a:xfrm>
              <a:custGeom>
                <a:avLst/>
                <a:gdLst/>
                <a:ahLst/>
                <a:cxnLst/>
                <a:rect l="l" t="t" r="r" b="b"/>
                <a:pathLst>
                  <a:path w="3715526" h="701882">
                    <a:moveTo>
                      <a:pt x="0" y="0"/>
                    </a:moveTo>
                    <a:lnTo>
                      <a:pt x="3715526" y="0"/>
                    </a:lnTo>
                    <a:lnTo>
                      <a:pt x="3715526" y="701882"/>
                    </a:lnTo>
                    <a:lnTo>
                      <a:pt x="0" y="701882"/>
                    </a:lnTo>
                    <a:close/>
                  </a:path>
                </a:pathLst>
              </a:custGeom>
              <a:solidFill>
                <a:srgbClr val="FBFDF4">
                  <a:alpha val="44705"/>
                </a:srgbClr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99285" y="112618"/>
              <a:ext cx="1822990" cy="24635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226303" y="287983"/>
              <a:ext cx="1878444" cy="211277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583489" y="288760"/>
              <a:ext cx="2989414" cy="220673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0848124" y="47332"/>
              <a:ext cx="2538413" cy="253841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09600" y="0"/>
              <a:ext cx="2171887" cy="2678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60079" cy="1037393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TextBox 3"/>
          <p:cNvSpPr txBox="1"/>
          <p:nvPr/>
        </p:nvSpPr>
        <p:spPr>
          <a:xfrm>
            <a:off x="770149" y="3578629"/>
            <a:ext cx="7600732" cy="599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INHALACIÓN: TOXICIDAD E IRRITABILIDAD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LA PIEL: INFLAMACIÓN CUTANEA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LOS OJOS: LESIONES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INGESTIÓN: </a:t>
            </a: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VÓMITOS</a:t>
            </a:r>
          </a:p>
        </p:txBody>
      </p:sp>
      <p:sp>
        <p:nvSpPr>
          <p:cNvPr id="4" name="AutoShape 4"/>
          <p:cNvSpPr/>
          <p:nvPr/>
        </p:nvSpPr>
        <p:spPr>
          <a:xfrm>
            <a:off x="4570515" y="2151118"/>
            <a:ext cx="85725" cy="1115876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5" name="TextBox 5"/>
          <p:cNvSpPr txBox="1"/>
          <p:nvPr/>
        </p:nvSpPr>
        <p:spPr>
          <a:xfrm>
            <a:off x="9849595" y="3370783"/>
            <a:ext cx="8250125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EXPONER A LA PERSONA AL AIRE, ALEJARSE DE LA ZONA DE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EXPOSICION. REQUERIR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ATENCIÓN MÉDICA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QUITAR LA VESTIMENTA CONTAMINADA Y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LAVAR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CON AGUA Y JABÓN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LAVAR CON ABUNDANTE AGUA FRIA. ACUDIR A UN MEDICO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EXAMINAR LABIOS Y BOCA.NO INDUCIR EL VOMITO. ACUDIR A UN MEDICO</a:t>
            </a:r>
          </a:p>
        </p:txBody>
      </p:sp>
      <p:sp>
        <p:nvSpPr>
          <p:cNvPr id="6" name="AutoShape 6"/>
          <p:cNvSpPr/>
          <p:nvPr/>
        </p:nvSpPr>
        <p:spPr>
          <a:xfrm>
            <a:off x="14077168" y="2151118"/>
            <a:ext cx="66720" cy="968072"/>
          </a:xfrm>
          <a:prstGeom prst="rect">
            <a:avLst/>
          </a:prstGeom>
          <a:solidFill>
            <a:srgbClr val="3093FB"/>
          </a:solidFill>
        </p:spPr>
      </p:sp>
      <p:grpSp>
        <p:nvGrpSpPr>
          <p:cNvPr id="7" name="Group 7"/>
          <p:cNvGrpSpPr/>
          <p:nvPr/>
        </p:nvGrpSpPr>
        <p:grpSpPr>
          <a:xfrm>
            <a:off x="8438405" y="4005481"/>
            <a:ext cx="1411190" cy="273634"/>
            <a:chOff x="0" y="0"/>
            <a:chExt cx="2619867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70880" y="5681881"/>
            <a:ext cx="1411190" cy="273634"/>
            <a:chOff x="0" y="0"/>
            <a:chExt cx="2619867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370880" y="7384829"/>
            <a:ext cx="1411190" cy="273634"/>
            <a:chOff x="0" y="0"/>
            <a:chExt cx="2619867" cy="508000"/>
          </a:xfrm>
        </p:grpSpPr>
        <p:sp>
          <p:nvSpPr>
            <p:cNvPr id="12" name="Freeform 12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3" name="Group 13"/>
          <p:cNvGrpSpPr/>
          <p:nvPr/>
        </p:nvGrpSpPr>
        <p:grpSpPr>
          <a:xfrm rot="99391">
            <a:off x="8434745" y="9121483"/>
            <a:ext cx="1411190" cy="273634"/>
            <a:chOff x="0" y="0"/>
            <a:chExt cx="2619867" cy="508000"/>
          </a:xfrm>
        </p:grpSpPr>
        <p:sp>
          <p:nvSpPr>
            <p:cNvPr id="14" name="Freeform 14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89336" y="161945"/>
            <a:ext cx="2774279" cy="275914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313076" y="458502"/>
            <a:ext cx="6533929" cy="108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2"/>
              </a:lnSpc>
            </a:pPr>
            <a:r>
              <a:rPr lang="en-US" sz="7043" spc="211">
                <a:solidFill>
                  <a:srgbClr val="FBFDF4"/>
                </a:solidFill>
                <a:latin typeface="Glacial Indifference Bold"/>
              </a:rPr>
              <a:t>Riesgos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85577" y="1742"/>
            <a:ext cx="6916623" cy="204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1"/>
              </a:lnSpc>
            </a:pPr>
            <a:r>
              <a:rPr lang="en-US" sz="6676" spc="200">
                <a:solidFill>
                  <a:srgbClr val="3093FB"/>
                </a:solidFill>
                <a:latin typeface="Glacial Indifference Bold"/>
              </a:rPr>
              <a:t>Primeros auxilios</a:t>
            </a:r>
          </a:p>
        </p:txBody>
      </p:sp>
    </p:spTree>
    <p:extLst>
      <p:ext uri="{BB962C8B-B14F-4D97-AF65-F5344CB8AC3E}">
        <p14:creationId xmlns:p14="http://schemas.microsoft.com/office/powerpoint/2010/main" val="1285687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349608" y="451171"/>
            <a:ext cx="7461022" cy="8910054"/>
          </a:xfrm>
          <a:prstGeom prst="rect">
            <a:avLst/>
          </a:prstGeom>
          <a:solidFill>
            <a:srgbClr val="FBFDF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47700" y="2988045"/>
            <a:ext cx="10155067" cy="729895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528002" y="2300289"/>
            <a:ext cx="7104233" cy="764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3322" lvl="1" indent="-356661">
              <a:lnSpc>
                <a:spcPts val="4955"/>
              </a:lnSpc>
              <a:buFont typeface="Arial"/>
              <a:buChar char="•"/>
            </a:pP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Gran </a:t>
            </a: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resistencia</a:t>
            </a: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 a la </a:t>
            </a: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perdida</a:t>
            </a: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 de color y gran </a:t>
            </a:r>
            <a:r>
              <a:rPr lang="en-US" sz="3303" spc="33" dirty="0" err="1" smtClean="0">
                <a:solidFill>
                  <a:srgbClr val="3093FB"/>
                </a:solidFill>
                <a:latin typeface="Glacial Indifference"/>
              </a:rPr>
              <a:t>adherencia</a:t>
            </a:r>
            <a:endParaRPr lang="en-US" sz="3303" spc="33" dirty="0">
              <a:solidFill>
                <a:srgbClr val="3093FB"/>
              </a:solidFill>
              <a:latin typeface="Glacial Indifference"/>
            </a:endParaRPr>
          </a:p>
          <a:p>
            <a:pPr marL="713322" lvl="1" indent="-356661">
              <a:lnSpc>
                <a:spcPts val="4955"/>
              </a:lnSpc>
              <a:buFont typeface="Arial"/>
              <a:buChar char="•"/>
            </a:pP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Componentes</a:t>
            </a: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:</a:t>
            </a:r>
          </a:p>
          <a:p>
            <a:pPr marL="1426644" lvl="2" indent="-475548">
              <a:lnSpc>
                <a:spcPts val="4955"/>
              </a:lnSpc>
              <a:buFont typeface="Arial"/>
              <a:buChar char="⚬"/>
            </a:pP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Aglutinante</a:t>
            </a: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:  </a:t>
            </a: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Resinas</a:t>
            </a: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, </a:t>
            </a: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alquidicas</a:t>
            </a: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.</a:t>
            </a:r>
          </a:p>
          <a:p>
            <a:pPr marL="1426644" lvl="2" indent="-475548">
              <a:lnSpc>
                <a:spcPts val="4955"/>
              </a:lnSpc>
              <a:buFont typeface="Arial"/>
              <a:buChar char="⚬"/>
            </a:pP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Disolvente</a:t>
            </a: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: </a:t>
            </a: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Aguarrás</a:t>
            </a: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, mineral, </a:t>
            </a: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thiner</a:t>
            </a: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, </a:t>
            </a: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agua</a:t>
            </a:r>
            <a:endParaRPr lang="en-US" sz="3303" spc="33" dirty="0">
              <a:solidFill>
                <a:srgbClr val="3093FB"/>
              </a:solidFill>
              <a:latin typeface="Glacial Indifference"/>
            </a:endParaRPr>
          </a:p>
          <a:p>
            <a:pPr marL="1426644" lvl="2" indent="-475548">
              <a:lnSpc>
                <a:spcPts val="4955"/>
              </a:lnSpc>
              <a:buFont typeface="Arial"/>
              <a:buChar char="⚬"/>
            </a:pP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Pigmento</a:t>
            </a: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 y </a:t>
            </a: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Relleno</a:t>
            </a: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: </a:t>
            </a: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Dióxido</a:t>
            </a: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 de </a:t>
            </a: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Titanio</a:t>
            </a: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 y </a:t>
            </a: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Bentone</a:t>
            </a: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. </a:t>
            </a:r>
          </a:p>
          <a:p>
            <a:pPr marL="1426644" lvl="2" indent="-475548">
              <a:lnSpc>
                <a:spcPts val="4955"/>
              </a:lnSpc>
              <a:buFont typeface="Arial"/>
              <a:buChar char="⚬"/>
            </a:pP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Aditivos</a:t>
            </a: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: de </a:t>
            </a: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acuerdo</a:t>
            </a:r>
            <a:r>
              <a:rPr lang="en-US" sz="3303" spc="33" dirty="0">
                <a:solidFill>
                  <a:srgbClr val="3093FB"/>
                </a:solidFill>
                <a:latin typeface="Glacial Indifference"/>
              </a:rPr>
              <a:t> con el </a:t>
            </a:r>
            <a:r>
              <a:rPr lang="en-US" sz="3303" spc="33" dirty="0" err="1">
                <a:solidFill>
                  <a:srgbClr val="3093FB"/>
                </a:solidFill>
                <a:latin typeface="Glacial Indifference"/>
              </a:rPr>
              <a:t>fabricante</a:t>
            </a:r>
            <a:endParaRPr lang="en-US" sz="3303" spc="33" dirty="0">
              <a:solidFill>
                <a:srgbClr val="3093FB"/>
              </a:solidFill>
              <a:latin typeface="Glacial Indifference"/>
            </a:endParaRPr>
          </a:p>
          <a:p>
            <a:pPr>
              <a:lnSpc>
                <a:spcPts val="4955"/>
              </a:lnSpc>
            </a:pPr>
            <a:endParaRPr lang="en-US" sz="3303" spc="33" dirty="0">
              <a:solidFill>
                <a:srgbClr val="3093FB"/>
              </a:solidFill>
              <a:latin typeface="Glacial Indifference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42086" y="5755289"/>
            <a:ext cx="3212981" cy="36059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6853" t="4192" r="6853" b="4548"/>
          <a:stretch>
            <a:fillRect/>
          </a:stretch>
        </p:blipFill>
        <p:spPr>
          <a:xfrm>
            <a:off x="5627368" y="7804492"/>
            <a:ext cx="1916432" cy="19311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528703" y="762000"/>
            <a:ext cx="5102831" cy="134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1"/>
              </a:lnSpc>
            </a:pPr>
            <a:r>
              <a:rPr lang="en-US" sz="4459" spc="445">
                <a:solidFill>
                  <a:srgbClr val="3093FB"/>
                </a:solidFill>
                <a:latin typeface="Glacial Indifference Bold"/>
              </a:rPr>
              <a:t>ESMALTE SINTÉTICO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595824"/>
            <a:ext cx="10039902" cy="2008752"/>
            <a:chOff x="0" y="0"/>
            <a:chExt cx="13386537" cy="267833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47332"/>
              <a:ext cx="13386537" cy="2528786"/>
              <a:chOff x="0" y="0"/>
              <a:chExt cx="3715526" cy="70188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715526" cy="701882"/>
              </a:xfrm>
              <a:custGeom>
                <a:avLst/>
                <a:gdLst/>
                <a:ahLst/>
                <a:cxnLst/>
                <a:rect l="l" t="t" r="r" b="b"/>
                <a:pathLst>
                  <a:path w="3715526" h="701882">
                    <a:moveTo>
                      <a:pt x="0" y="0"/>
                    </a:moveTo>
                    <a:lnTo>
                      <a:pt x="3715526" y="0"/>
                    </a:lnTo>
                    <a:lnTo>
                      <a:pt x="3715526" y="701882"/>
                    </a:lnTo>
                    <a:lnTo>
                      <a:pt x="0" y="701882"/>
                    </a:lnTo>
                    <a:close/>
                  </a:path>
                </a:pathLst>
              </a:custGeom>
              <a:solidFill>
                <a:srgbClr val="FBFDF4">
                  <a:alpha val="44705"/>
                </a:srgbClr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999285" y="112618"/>
              <a:ext cx="1822990" cy="24635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226303" y="287983"/>
              <a:ext cx="1878444" cy="211277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583489" y="288760"/>
              <a:ext cx="2989414" cy="220673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0848124" y="47332"/>
              <a:ext cx="2538413" cy="253841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09600" y="0"/>
              <a:ext cx="2171887" cy="2678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9739" y="-15748"/>
            <a:ext cx="9160079" cy="1037393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TextBox 3"/>
          <p:cNvSpPr txBox="1"/>
          <p:nvPr/>
        </p:nvSpPr>
        <p:spPr>
          <a:xfrm>
            <a:off x="770149" y="3578629"/>
            <a:ext cx="7600732" cy="599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INHALACIÓN: TOXICIDAD E IRRITABILIDAD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LA PIEL: INFLAMACIÓN CUTANEA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LOS OJOS: LESIONES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INGESTIÓN: </a:t>
            </a: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VÓMITOS</a:t>
            </a:r>
          </a:p>
        </p:txBody>
      </p:sp>
      <p:sp>
        <p:nvSpPr>
          <p:cNvPr id="4" name="AutoShape 4"/>
          <p:cNvSpPr/>
          <p:nvPr/>
        </p:nvSpPr>
        <p:spPr>
          <a:xfrm>
            <a:off x="4570515" y="2151118"/>
            <a:ext cx="85725" cy="1115876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5" name="TextBox 5"/>
          <p:cNvSpPr txBox="1"/>
          <p:nvPr/>
        </p:nvSpPr>
        <p:spPr>
          <a:xfrm>
            <a:off x="9849595" y="3370783"/>
            <a:ext cx="8250125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EXPONER A LA PERSONA AL AIRE, ALEJARSE DE LA ZONA DE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EXPOSICION. REQUERIR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ATENCIÓN MÉDICA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QUITAR LA VESTIMENTA CONTAMINADA Y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LAVAR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CON AGUA Y JABÓN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LAVAR CON ABUNDANTE AGUA FRIA. ACUDIR A UN MEDICO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EXAMINAR LABIOS Y BOCA.NO INDUCIR EL VOMITO. ACUDIR A UN MEDICO</a:t>
            </a:r>
          </a:p>
        </p:txBody>
      </p:sp>
      <p:sp>
        <p:nvSpPr>
          <p:cNvPr id="6" name="AutoShape 6"/>
          <p:cNvSpPr/>
          <p:nvPr/>
        </p:nvSpPr>
        <p:spPr>
          <a:xfrm>
            <a:off x="14077168" y="2151118"/>
            <a:ext cx="66720" cy="968072"/>
          </a:xfrm>
          <a:prstGeom prst="rect">
            <a:avLst/>
          </a:prstGeom>
          <a:solidFill>
            <a:srgbClr val="3093FB"/>
          </a:solidFill>
        </p:spPr>
      </p:sp>
      <p:grpSp>
        <p:nvGrpSpPr>
          <p:cNvPr id="7" name="Group 7"/>
          <p:cNvGrpSpPr/>
          <p:nvPr/>
        </p:nvGrpSpPr>
        <p:grpSpPr>
          <a:xfrm>
            <a:off x="8438405" y="4005481"/>
            <a:ext cx="1411190" cy="273634"/>
            <a:chOff x="0" y="0"/>
            <a:chExt cx="2619867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70880" y="5681881"/>
            <a:ext cx="1411190" cy="273634"/>
            <a:chOff x="0" y="0"/>
            <a:chExt cx="2619867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370880" y="7384829"/>
            <a:ext cx="1411190" cy="273634"/>
            <a:chOff x="0" y="0"/>
            <a:chExt cx="2619867" cy="508000"/>
          </a:xfrm>
        </p:grpSpPr>
        <p:sp>
          <p:nvSpPr>
            <p:cNvPr id="12" name="Freeform 12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3" name="Group 13"/>
          <p:cNvGrpSpPr/>
          <p:nvPr/>
        </p:nvGrpSpPr>
        <p:grpSpPr>
          <a:xfrm rot="99391">
            <a:off x="8434745" y="9121483"/>
            <a:ext cx="1411190" cy="273634"/>
            <a:chOff x="0" y="0"/>
            <a:chExt cx="2619867" cy="508000"/>
          </a:xfrm>
        </p:grpSpPr>
        <p:sp>
          <p:nvSpPr>
            <p:cNvPr id="14" name="Freeform 14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89336" y="161945"/>
            <a:ext cx="2774279" cy="275914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313076" y="458502"/>
            <a:ext cx="6533929" cy="108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2"/>
              </a:lnSpc>
            </a:pPr>
            <a:r>
              <a:rPr lang="en-US" sz="7043" spc="211">
                <a:solidFill>
                  <a:srgbClr val="FBFDF4"/>
                </a:solidFill>
                <a:latin typeface="Glacial Indifference Bold"/>
              </a:rPr>
              <a:t>Riesgos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85577" y="1742"/>
            <a:ext cx="6916623" cy="204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1"/>
              </a:lnSpc>
            </a:pPr>
            <a:r>
              <a:rPr lang="en-US" sz="6676" spc="200">
                <a:solidFill>
                  <a:srgbClr val="3093FB"/>
                </a:solidFill>
                <a:latin typeface="Glacial Indifference Bold"/>
              </a:rPr>
              <a:t>Primeros auxilios</a:t>
            </a:r>
          </a:p>
        </p:txBody>
      </p:sp>
    </p:spTree>
    <p:extLst>
      <p:ext uri="{BB962C8B-B14F-4D97-AF65-F5344CB8AC3E}">
        <p14:creationId xmlns:p14="http://schemas.microsoft.com/office/powerpoint/2010/main" val="4044056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01424"/>
            <a:ext cx="7334494" cy="10489848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3" name="TextBox 3"/>
          <p:cNvSpPr txBox="1"/>
          <p:nvPr/>
        </p:nvSpPr>
        <p:spPr>
          <a:xfrm>
            <a:off x="487158" y="1019175"/>
            <a:ext cx="6392331" cy="343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spc="225">
                <a:solidFill>
                  <a:srgbClr val="3093FB"/>
                </a:solidFill>
                <a:latin typeface="Glacial Indifference Bold"/>
              </a:rPr>
              <a:t>MARCO TEORICO- NORMATIVO</a:t>
            </a:r>
          </a:p>
        </p:txBody>
      </p:sp>
      <p:sp>
        <p:nvSpPr>
          <p:cNvPr id="4" name="AutoShape 4"/>
          <p:cNvSpPr/>
          <p:nvPr/>
        </p:nvSpPr>
        <p:spPr>
          <a:xfrm>
            <a:off x="3651171" y="4600609"/>
            <a:ext cx="32153" cy="3013642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5" name="TextBox 5"/>
          <p:cNvSpPr txBox="1"/>
          <p:nvPr/>
        </p:nvSpPr>
        <p:spPr>
          <a:xfrm>
            <a:off x="-136548" y="7937088"/>
            <a:ext cx="7607589" cy="1376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0"/>
              </a:lnSpc>
            </a:pPr>
            <a:r>
              <a:rPr lang="en-US" sz="3985" spc="239">
                <a:solidFill>
                  <a:srgbClr val="3093FB"/>
                </a:solidFill>
                <a:latin typeface="Glacial Indifference"/>
              </a:rPr>
              <a:t>LEY 19.587-</a:t>
            </a:r>
          </a:p>
          <a:p>
            <a:pPr algn="ctr">
              <a:lnSpc>
                <a:spcPts val="5580"/>
              </a:lnSpc>
            </a:pPr>
            <a:r>
              <a:rPr lang="en-US" sz="3985" spc="239">
                <a:solidFill>
                  <a:srgbClr val="3093FB"/>
                </a:solidFill>
                <a:latin typeface="Glacial Indifference"/>
              </a:rPr>
              <a:t> DECRETO 911/96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287832" y="1028700"/>
            <a:ext cx="1411190" cy="273634"/>
            <a:chOff x="0" y="0"/>
            <a:chExt cx="2619867" cy="508000"/>
          </a:xfrm>
        </p:grpSpPr>
        <p:sp>
          <p:nvSpPr>
            <p:cNvPr id="7" name="Freeform 7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FBFDF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780683" y="662579"/>
            <a:ext cx="6290519" cy="2762611"/>
            <a:chOff x="0" y="0"/>
            <a:chExt cx="8387359" cy="3683482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8387359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429">
                  <a:solidFill>
                    <a:srgbClr val="FBFDF4"/>
                  </a:solidFill>
                  <a:latin typeface="Glacial Indifference"/>
                </a:rPr>
                <a:t>CAPITULO 6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08837"/>
              <a:ext cx="8387359" cy="2737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2800" spc="28">
                  <a:solidFill>
                    <a:srgbClr val="FBFDF4"/>
                  </a:solidFill>
                  <a:latin typeface="Glacial Indifference"/>
                </a:rPr>
                <a:t>Manipulación de materiales Art.43.</a:t>
              </a:r>
            </a:p>
            <a:p>
              <a:pPr>
                <a:lnSpc>
                  <a:spcPts val="4199"/>
                </a:lnSpc>
              </a:pPr>
              <a:r>
                <a:rPr lang="en-US" sz="2799" spc="27">
                  <a:solidFill>
                    <a:srgbClr val="FBFDF4"/>
                  </a:solidFill>
                  <a:latin typeface="Glacial Indifference"/>
                </a:rPr>
                <a:t>Almacenamiento de materiales Art. 45</a:t>
              </a:r>
            </a:p>
            <a:p>
              <a:pPr>
                <a:lnSpc>
                  <a:spcPts val="4199"/>
                </a:lnSpc>
              </a:pPr>
              <a:r>
                <a:rPr lang="en-US" sz="2799" spc="27">
                  <a:solidFill>
                    <a:srgbClr val="FBFDF4"/>
                  </a:solidFill>
                  <a:latin typeface="Glacial Indifference"/>
                </a:rPr>
                <a:t>Orden y limpieza en la obra Art. 46</a:t>
              </a:r>
            </a:p>
            <a:p>
              <a:pPr>
                <a:lnSpc>
                  <a:spcPts val="4200"/>
                </a:lnSpc>
              </a:pPr>
              <a:r>
                <a:rPr lang="en-US" sz="2799" spc="27">
                  <a:solidFill>
                    <a:srgbClr val="FBFDF4"/>
                  </a:solidFill>
                  <a:latin typeface="Glacial Indifference"/>
                </a:rPr>
                <a:t>Depósitos inflamables Art. 94-97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87832" y="4463792"/>
            <a:ext cx="1411190" cy="273634"/>
            <a:chOff x="0" y="0"/>
            <a:chExt cx="2619867" cy="508000"/>
          </a:xfrm>
        </p:grpSpPr>
        <p:sp>
          <p:nvSpPr>
            <p:cNvPr id="12" name="Freeform 12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FBFDF4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780683" y="3952514"/>
            <a:ext cx="6290519" cy="1190986"/>
            <a:chOff x="0" y="0"/>
            <a:chExt cx="8387359" cy="1587982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66675"/>
              <a:ext cx="8387359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429">
                  <a:solidFill>
                    <a:srgbClr val="FBFDF4"/>
                  </a:solidFill>
                  <a:latin typeface="Glacial Indifference"/>
                </a:rPr>
                <a:t>CAPITULO 7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08837"/>
              <a:ext cx="8387359" cy="641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799" spc="27">
                  <a:solidFill>
                    <a:srgbClr val="FBFDF4"/>
                  </a:solidFill>
                  <a:latin typeface="Glacial Indifference"/>
                </a:rPr>
                <a:t>Contaminación Ambiental Atr. 117-119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780683" y="5970613"/>
            <a:ext cx="6290519" cy="1190986"/>
            <a:chOff x="0" y="0"/>
            <a:chExt cx="8387359" cy="1587982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66675"/>
              <a:ext cx="8387359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429">
                  <a:solidFill>
                    <a:srgbClr val="FBFDF4"/>
                  </a:solidFill>
                  <a:latin typeface="Glacial Indifference"/>
                </a:rPr>
                <a:t>CAPITULO 8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808837"/>
              <a:ext cx="8387359" cy="641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799" spc="27">
                  <a:solidFill>
                    <a:srgbClr val="FBFDF4"/>
                  </a:solidFill>
                  <a:latin typeface="Glacial Indifference"/>
                </a:rPr>
                <a:t>Trabajo con pinturas Art. 181-184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34494" y="8366922"/>
            <a:ext cx="1411190" cy="273634"/>
            <a:chOff x="0" y="0"/>
            <a:chExt cx="2619867" cy="508000"/>
          </a:xfrm>
        </p:grpSpPr>
        <p:sp>
          <p:nvSpPr>
            <p:cNvPr id="20" name="Freeform 20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FBFDF4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7334494" y="6429289"/>
            <a:ext cx="1411190" cy="273634"/>
            <a:chOff x="0" y="0"/>
            <a:chExt cx="2619867" cy="508000"/>
          </a:xfrm>
        </p:grpSpPr>
        <p:sp>
          <p:nvSpPr>
            <p:cNvPr id="22" name="Freeform 22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FBFDF4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9780683" y="8022813"/>
            <a:ext cx="6290519" cy="1190986"/>
            <a:chOff x="0" y="0"/>
            <a:chExt cx="8387359" cy="1587982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66675"/>
              <a:ext cx="8387359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429">
                  <a:solidFill>
                    <a:srgbClr val="FBFDF4"/>
                  </a:solidFill>
                  <a:latin typeface="Glacial Indifference"/>
                </a:rPr>
                <a:t>CAPITULO 9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808837"/>
              <a:ext cx="8387359" cy="641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799" spc="27">
                  <a:solidFill>
                    <a:srgbClr val="FBFDF4"/>
                  </a:solidFill>
                  <a:latin typeface="Glacial Indifference"/>
                </a:rPr>
                <a:t>Contaminación ambiental Art. 161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111608" y="489271"/>
            <a:ext cx="6699022" cy="8871954"/>
          </a:xfrm>
          <a:prstGeom prst="rect">
            <a:avLst/>
          </a:prstGeom>
          <a:solidFill>
            <a:srgbClr val="FBFDF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83687" y="2774052"/>
            <a:ext cx="9914841" cy="658717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486651" y="1643242"/>
            <a:ext cx="5948936" cy="7898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003" spc="30">
                <a:solidFill>
                  <a:srgbClr val="3093FB"/>
                </a:solidFill>
                <a:latin typeface="Glacial Indifference"/>
              </a:rPr>
              <a:t>Resinas o sustancias aceitosas</a:t>
            </a:r>
          </a:p>
          <a:p>
            <a:pPr algn="ctr">
              <a:lnSpc>
                <a:spcPts val="4505"/>
              </a:lnSpc>
            </a:pPr>
            <a:r>
              <a:rPr lang="en-US" sz="3003" spc="30">
                <a:solidFill>
                  <a:srgbClr val="3093FB"/>
                </a:solidFill>
                <a:latin typeface="Glacial Indifference"/>
              </a:rPr>
              <a:t>Se aplica por lo general al finalizar el proceso de pintado</a:t>
            </a:r>
          </a:p>
          <a:p>
            <a:pPr algn="ctr">
              <a:lnSpc>
                <a:spcPts val="4505"/>
              </a:lnSpc>
            </a:pPr>
            <a:r>
              <a:rPr lang="en-US" sz="3003" spc="30">
                <a:solidFill>
                  <a:srgbClr val="3093FB"/>
                </a:solidFill>
                <a:latin typeface="Glacial Indifference"/>
              </a:rPr>
              <a:t>Resistencia a agentes atmosféricos</a:t>
            </a:r>
          </a:p>
          <a:p>
            <a:pPr algn="ctr">
              <a:lnSpc>
                <a:spcPts val="4505"/>
              </a:lnSpc>
            </a:pPr>
            <a:r>
              <a:rPr lang="en-US" sz="3003" spc="30">
                <a:solidFill>
                  <a:srgbClr val="3093FB"/>
                </a:solidFill>
                <a:latin typeface="Glacial Indifference"/>
              </a:rPr>
              <a:t>Componentes:</a:t>
            </a:r>
          </a:p>
          <a:p>
            <a:pPr marL="648445" lvl="1" indent="-324223">
              <a:lnSpc>
                <a:spcPts val="4505"/>
              </a:lnSpc>
              <a:buFont typeface="Arial"/>
              <a:buChar char="•"/>
            </a:pPr>
            <a:r>
              <a:rPr lang="en-US" sz="3003" spc="30">
                <a:solidFill>
                  <a:srgbClr val="3093FB"/>
                </a:solidFill>
                <a:latin typeface="Glacial Indifference"/>
              </a:rPr>
              <a:t>Aglutinante: Resina acrílica hidroxilada, Aceite de linaza</a:t>
            </a:r>
          </a:p>
          <a:p>
            <a:pPr marL="648445" lvl="1" indent="-324223">
              <a:lnSpc>
                <a:spcPts val="4505"/>
              </a:lnSpc>
              <a:buFont typeface="Arial"/>
              <a:buChar char="•"/>
            </a:pPr>
            <a:r>
              <a:rPr lang="en-US" sz="3003" spc="30">
                <a:solidFill>
                  <a:srgbClr val="3093FB"/>
                </a:solidFill>
                <a:latin typeface="Glacial Indifference"/>
              </a:rPr>
              <a:t>Disolvente: Xilemo, thinner, hidrocarburo alifático</a:t>
            </a:r>
          </a:p>
          <a:p>
            <a:pPr marL="648445" lvl="1" indent="-324223">
              <a:lnSpc>
                <a:spcPts val="4505"/>
              </a:lnSpc>
              <a:buFont typeface="Arial"/>
              <a:buChar char="•"/>
            </a:pPr>
            <a:r>
              <a:rPr lang="en-US" sz="3003" spc="30">
                <a:solidFill>
                  <a:srgbClr val="3093FB"/>
                </a:solidFill>
                <a:latin typeface="Glacial Indifference"/>
              </a:rPr>
              <a:t>Relleno: Carboxilato de calcio, de cobalto y de zirconio</a:t>
            </a:r>
          </a:p>
          <a:p>
            <a:pPr marL="648445" lvl="1" indent="-324223">
              <a:lnSpc>
                <a:spcPts val="4505"/>
              </a:lnSpc>
              <a:buFont typeface="Arial"/>
              <a:buChar char="•"/>
            </a:pPr>
            <a:r>
              <a:rPr lang="en-US" sz="3003" spc="30">
                <a:solidFill>
                  <a:srgbClr val="3093FB"/>
                </a:solidFill>
                <a:latin typeface="Glacial Indifference"/>
              </a:rPr>
              <a:t>Aditivos. de acuerdo con el fabricante.</a:t>
            </a:r>
          </a:p>
          <a:p>
            <a:pPr>
              <a:lnSpc>
                <a:spcPts val="4505"/>
              </a:lnSpc>
            </a:pPr>
            <a:endParaRPr lang="en-US" sz="3003" spc="30">
              <a:solidFill>
                <a:srgbClr val="3093FB"/>
              </a:solidFill>
              <a:latin typeface="Glacial Indifference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19596" y="6008049"/>
            <a:ext cx="3248807" cy="3925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3785" t="10250" r="6401" b="8691"/>
          <a:stretch>
            <a:fillRect/>
          </a:stretch>
        </p:blipFill>
        <p:spPr>
          <a:xfrm>
            <a:off x="6324600" y="7989249"/>
            <a:ext cx="1854334" cy="187233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891285" y="1065661"/>
            <a:ext cx="5102831" cy="67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1"/>
              </a:lnSpc>
            </a:pPr>
            <a:r>
              <a:rPr lang="en-US" sz="4459" spc="445">
                <a:solidFill>
                  <a:srgbClr val="3093FB"/>
                </a:solidFill>
                <a:latin typeface="Glacial Indifference Bold"/>
              </a:rPr>
              <a:t>BARNICES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595824"/>
            <a:ext cx="10039902" cy="2008752"/>
            <a:chOff x="0" y="0"/>
            <a:chExt cx="13386537" cy="267833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47332"/>
              <a:ext cx="13386537" cy="2528786"/>
              <a:chOff x="0" y="0"/>
              <a:chExt cx="3715526" cy="70188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715526" cy="701882"/>
              </a:xfrm>
              <a:custGeom>
                <a:avLst/>
                <a:gdLst/>
                <a:ahLst/>
                <a:cxnLst/>
                <a:rect l="l" t="t" r="r" b="b"/>
                <a:pathLst>
                  <a:path w="3715526" h="701882">
                    <a:moveTo>
                      <a:pt x="0" y="0"/>
                    </a:moveTo>
                    <a:lnTo>
                      <a:pt x="3715526" y="0"/>
                    </a:lnTo>
                    <a:lnTo>
                      <a:pt x="3715526" y="701882"/>
                    </a:lnTo>
                    <a:lnTo>
                      <a:pt x="0" y="701882"/>
                    </a:lnTo>
                    <a:close/>
                  </a:path>
                </a:pathLst>
              </a:custGeom>
              <a:solidFill>
                <a:srgbClr val="FBFDF4">
                  <a:alpha val="44705"/>
                </a:srgbClr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999285" y="112618"/>
              <a:ext cx="1822990" cy="24635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226303" y="287983"/>
              <a:ext cx="1878444" cy="211277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583489" y="288760"/>
              <a:ext cx="2989414" cy="220673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0848124" y="47332"/>
              <a:ext cx="2538413" cy="253841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09600" y="0"/>
              <a:ext cx="2171887" cy="2678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60079" cy="1037393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TextBox 3"/>
          <p:cNvSpPr txBox="1"/>
          <p:nvPr/>
        </p:nvSpPr>
        <p:spPr>
          <a:xfrm>
            <a:off x="770149" y="3578629"/>
            <a:ext cx="7600732" cy="599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INHALACIÓN: TOXICIDAD E IRRITABILIDAD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LA PIEL: INFLAMACIÓN CUTANEA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LOS OJOS: LESIONES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INGESTIÓN: </a:t>
            </a: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VÓMITOS</a:t>
            </a:r>
          </a:p>
        </p:txBody>
      </p:sp>
      <p:sp>
        <p:nvSpPr>
          <p:cNvPr id="4" name="AutoShape 4"/>
          <p:cNvSpPr/>
          <p:nvPr/>
        </p:nvSpPr>
        <p:spPr>
          <a:xfrm>
            <a:off x="4570515" y="2151118"/>
            <a:ext cx="85725" cy="1115876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5" name="TextBox 5"/>
          <p:cNvSpPr txBox="1"/>
          <p:nvPr/>
        </p:nvSpPr>
        <p:spPr>
          <a:xfrm>
            <a:off x="9849595" y="3370783"/>
            <a:ext cx="8250125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EXPONER A LA PERSONA AL AIRE, ALEJARSE DE LA ZONA DE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EXPOSICION. REQUERIR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ATENCIÓN MÉDICA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QUITAR LA VESTIMENTA CONTAMINADA Y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LAVAR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CON AGUA Y JABÓN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LAVAR CON ABUNDANTE AGUA FRIA. ACUDIR A UN MEDICO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EXAMINAR LABIOS Y BOCA.NO INDUCIR EL VOMITO. ACUDIR A UN MEDICO</a:t>
            </a:r>
          </a:p>
        </p:txBody>
      </p:sp>
      <p:sp>
        <p:nvSpPr>
          <p:cNvPr id="6" name="AutoShape 6"/>
          <p:cNvSpPr/>
          <p:nvPr/>
        </p:nvSpPr>
        <p:spPr>
          <a:xfrm>
            <a:off x="14077168" y="2151118"/>
            <a:ext cx="66720" cy="968072"/>
          </a:xfrm>
          <a:prstGeom prst="rect">
            <a:avLst/>
          </a:prstGeom>
          <a:solidFill>
            <a:srgbClr val="3093FB"/>
          </a:solidFill>
        </p:spPr>
      </p:sp>
      <p:grpSp>
        <p:nvGrpSpPr>
          <p:cNvPr id="7" name="Group 7"/>
          <p:cNvGrpSpPr/>
          <p:nvPr/>
        </p:nvGrpSpPr>
        <p:grpSpPr>
          <a:xfrm>
            <a:off x="8438405" y="4005481"/>
            <a:ext cx="1411190" cy="273634"/>
            <a:chOff x="0" y="0"/>
            <a:chExt cx="2619867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70880" y="5681881"/>
            <a:ext cx="1411190" cy="273634"/>
            <a:chOff x="0" y="0"/>
            <a:chExt cx="2619867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370880" y="7384829"/>
            <a:ext cx="1411190" cy="273634"/>
            <a:chOff x="0" y="0"/>
            <a:chExt cx="2619867" cy="508000"/>
          </a:xfrm>
        </p:grpSpPr>
        <p:sp>
          <p:nvSpPr>
            <p:cNvPr id="12" name="Freeform 12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3" name="Group 13"/>
          <p:cNvGrpSpPr/>
          <p:nvPr/>
        </p:nvGrpSpPr>
        <p:grpSpPr>
          <a:xfrm rot="99391">
            <a:off x="8434745" y="9121483"/>
            <a:ext cx="1411190" cy="273634"/>
            <a:chOff x="0" y="0"/>
            <a:chExt cx="2619867" cy="508000"/>
          </a:xfrm>
        </p:grpSpPr>
        <p:sp>
          <p:nvSpPr>
            <p:cNvPr id="14" name="Freeform 14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89336" y="161945"/>
            <a:ext cx="2774279" cy="275914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313076" y="458502"/>
            <a:ext cx="6533929" cy="108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2"/>
              </a:lnSpc>
            </a:pPr>
            <a:r>
              <a:rPr lang="en-US" sz="7043" spc="211">
                <a:solidFill>
                  <a:srgbClr val="FBFDF4"/>
                </a:solidFill>
                <a:latin typeface="Glacial Indifference Bold"/>
              </a:rPr>
              <a:t>Riesgos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85577" y="1742"/>
            <a:ext cx="6916623" cy="204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1"/>
              </a:lnSpc>
            </a:pPr>
            <a:r>
              <a:rPr lang="en-US" sz="6676" spc="200">
                <a:solidFill>
                  <a:srgbClr val="3093FB"/>
                </a:solidFill>
                <a:latin typeface="Glacial Indifference Bold"/>
              </a:rPr>
              <a:t>Primeros auxilios</a:t>
            </a:r>
          </a:p>
        </p:txBody>
      </p:sp>
    </p:spTree>
    <p:extLst>
      <p:ext uri="{BB962C8B-B14F-4D97-AF65-F5344CB8AC3E}">
        <p14:creationId xmlns:p14="http://schemas.microsoft.com/office/powerpoint/2010/main" val="393408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111608" y="489271"/>
            <a:ext cx="6699022" cy="8871954"/>
          </a:xfrm>
          <a:prstGeom prst="rect">
            <a:avLst/>
          </a:prstGeom>
          <a:solidFill>
            <a:srgbClr val="FBFDF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988854"/>
            <a:ext cx="10232111" cy="67725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09861" y="6375134"/>
            <a:ext cx="2601529" cy="35990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10912" y="8005843"/>
            <a:ext cx="2100695" cy="196829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891285" y="729246"/>
            <a:ext cx="5102831" cy="134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1"/>
              </a:lnSpc>
            </a:pPr>
            <a:r>
              <a:rPr lang="en-US" sz="4459" spc="445">
                <a:solidFill>
                  <a:srgbClr val="3093FB"/>
                </a:solidFill>
                <a:latin typeface="Glacial Indifference Bold"/>
              </a:rPr>
              <a:t>PINTURAS HIDRÓFUGAS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595824"/>
            <a:ext cx="10039902" cy="2008752"/>
            <a:chOff x="0" y="0"/>
            <a:chExt cx="13386537" cy="267833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47332"/>
              <a:ext cx="13386537" cy="2528786"/>
              <a:chOff x="0" y="0"/>
              <a:chExt cx="3715526" cy="70188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715526" cy="701882"/>
              </a:xfrm>
              <a:custGeom>
                <a:avLst/>
                <a:gdLst/>
                <a:ahLst/>
                <a:cxnLst/>
                <a:rect l="l" t="t" r="r" b="b"/>
                <a:pathLst>
                  <a:path w="3715526" h="701882">
                    <a:moveTo>
                      <a:pt x="0" y="0"/>
                    </a:moveTo>
                    <a:lnTo>
                      <a:pt x="3715526" y="0"/>
                    </a:lnTo>
                    <a:lnTo>
                      <a:pt x="3715526" y="701882"/>
                    </a:lnTo>
                    <a:lnTo>
                      <a:pt x="0" y="701882"/>
                    </a:lnTo>
                    <a:close/>
                  </a:path>
                </a:pathLst>
              </a:custGeom>
              <a:solidFill>
                <a:srgbClr val="FBFDF4">
                  <a:alpha val="44705"/>
                </a:srgbClr>
              </a:solidFill>
            </p:spPr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999285" y="112618"/>
              <a:ext cx="1822990" cy="24635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226303" y="287983"/>
              <a:ext cx="1878444" cy="211277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583489" y="288760"/>
              <a:ext cx="2989414" cy="220673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0848124" y="47332"/>
              <a:ext cx="2538413" cy="253841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09600" y="0"/>
              <a:ext cx="2171887" cy="2678336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11290002" y="2325623"/>
            <a:ext cx="6520627" cy="681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3322" lvl="1" indent="-356661">
              <a:lnSpc>
                <a:spcPts val="4955"/>
              </a:lnSpc>
              <a:buFont typeface="Arial"/>
              <a:buChar char="•"/>
            </a:pPr>
            <a:r>
              <a:rPr lang="en-US" sz="3303" spc="33">
                <a:solidFill>
                  <a:srgbClr val="3093FB"/>
                </a:solidFill>
                <a:latin typeface="Glacial Indifference"/>
              </a:rPr>
              <a:t>Alto grado de elasticidad. Evita filtraciones de agua</a:t>
            </a:r>
          </a:p>
          <a:p>
            <a:pPr marL="713322" lvl="1" indent="-356661">
              <a:lnSpc>
                <a:spcPts val="4955"/>
              </a:lnSpc>
              <a:buFont typeface="Arial"/>
              <a:buChar char="•"/>
            </a:pPr>
            <a:r>
              <a:rPr lang="en-US" sz="3303" spc="33">
                <a:solidFill>
                  <a:srgbClr val="3093FB"/>
                </a:solidFill>
                <a:latin typeface="Glacial Indifference"/>
              </a:rPr>
              <a:t>Componentes:</a:t>
            </a:r>
          </a:p>
          <a:p>
            <a:pPr marL="1426644" lvl="2" indent="-475548">
              <a:lnSpc>
                <a:spcPts val="4955"/>
              </a:lnSpc>
              <a:buFont typeface="Arial"/>
              <a:buChar char="⚬"/>
            </a:pPr>
            <a:r>
              <a:rPr lang="en-US" sz="3303" spc="33">
                <a:solidFill>
                  <a:srgbClr val="3093FB"/>
                </a:solidFill>
                <a:latin typeface="Glacial Indifference"/>
              </a:rPr>
              <a:t>Aglutinante:  Resinas, sintéticas, derivados bituminosos</a:t>
            </a:r>
          </a:p>
          <a:p>
            <a:pPr marL="1426644" lvl="2" indent="-475548">
              <a:lnSpc>
                <a:spcPts val="4955"/>
              </a:lnSpc>
              <a:buFont typeface="Arial"/>
              <a:buChar char="⚬"/>
            </a:pPr>
            <a:r>
              <a:rPr lang="en-US" sz="3303" spc="33">
                <a:solidFill>
                  <a:srgbClr val="3093FB"/>
                </a:solidFill>
                <a:latin typeface="Glacial Indifference"/>
              </a:rPr>
              <a:t>Disolvente: Alifatico (thinner, nafta)</a:t>
            </a:r>
          </a:p>
          <a:p>
            <a:pPr marL="1426644" lvl="2" indent="-475548">
              <a:lnSpc>
                <a:spcPts val="4955"/>
              </a:lnSpc>
              <a:buFont typeface="Arial"/>
              <a:buChar char="⚬"/>
            </a:pPr>
            <a:r>
              <a:rPr lang="en-US" sz="3303" spc="33">
                <a:solidFill>
                  <a:srgbClr val="3093FB"/>
                </a:solidFill>
                <a:latin typeface="Glacial Indifference"/>
              </a:rPr>
              <a:t>Pigmento: Inerte de silice, asbestina, poliuretanos </a:t>
            </a:r>
          </a:p>
          <a:p>
            <a:pPr>
              <a:lnSpc>
                <a:spcPts val="4955"/>
              </a:lnSpc>
            </a:pPr>
            <a:endParaRPr lang="en-US" sz="3303" spc="33">
              <a:solidFill>
                <a:srgbClr val="3093FB"/>
              </a:solidFill>
              <a:latin typeface="Glacial Indifferenc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9841" y="-33020"/>
            <a:ext cx="9160079" cy="1037393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TextBox 3"/>
          <p:cNvSpPr txBox="1"/>
          <p:nvPr/>
        </p:nvSpPr>
        <p:spPr>
          <a:xfrm>
            <a:off x="770149" y="3578629"/>
            <a:ext cx="7600732" cy="599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INHALACIÓN: TOXICIDAD E IRRITABILIDAD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LA PIEL: INFLAMACIÓN CUTANEA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LOS OJOS: LESIONES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INGESTIÓN: </a:t>
            </a: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VÓMITOS</a:t>
            </a:r>
          </a:p>
        </p:txBody>
      </p:sp>
      <p:sp>
        <p:nvSpPr>
          <p:cNvPr id="4" name="AutoShape 4"/>
          <p:cNvSpPr/>
          <p:nvPr/>
        </p:nvSpPr>
        <p:spPr>
          <a:xfrm>
            <a:off x="4570515" y="2151118"/>
            <a:ext cx="85725" cy="1115876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5" name="TextBox 5"/>
          <p:cNvSpPr txBox="1"/>
          <p:nvPr/>
        </p:nvSpPr>
        <p:spPr>
          <a:xfrm>
            <a:off x="9849595" y="3370783"/>
            <a:ext cx="8250125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EXPONER A LA PERSONA AL AIRE, ALEJARSE DE LA ZONA DE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EXPOSICION. REQUERIR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ATENCIÓN MÉDICA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QUITAR LA VESTIMENTA CONTAMINADA Y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LAVAR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CON AGUA Y JABÓN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LAVAR CON ABUNDANTE AGUA FRIA. ACUDIR A UN MEDICO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EXAMINAR LABIOS Y BOCA.NO INDUCIR EL VOMITO. ACUDIR A UN MEDICO</a:t>
            </a:r>
          </a:p>
        </p:txBody>
      </p:sp>
      <p:sp>
        <p:nvSpPr>
          <p:cNvPr id="6" name="AutoShape 6"/>
          <p:cNvSpPr/>
          <p:nvPr/>
        </p:nvSpPr>
        <p:spPr>
          <a:xfrm>
            <a:off x="14077168" y="2151118"/>
            <a:ext cx="66720" cy="968072"/>
          </a:xfrm>
          <a:prstGeom prst="rect">
            <a:avLst/>
          </a:prstGeom>
          <a:solidFill>
            <a:srgbClr val="3093FB"/>
          </a:solidFill>
        </p:spPr>
      </p:sp>
      <p:grpSp>
        <p:nvGrpSpPr>
          <p:cNvPr id="7" name="Group 7"/>
          <p:cNvGrpSpPr/>
          <p:nvPr/>
        </p:nvGrpSpPr>
        <p:grpSpPr>
          <a:xfrm>
            <a:off x="8438405" y="4005481"/>
            <a:ext cx="1411190" cy="273634"/>
            <a:chOff x="0" y="0"/>
            <a:chExt cx="2619867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70880" y="5681881"/>
            <a:ext cx="1411190" cy="273634"/>
            <a:chOff x="0" y="0"/>
            <a:chExt cx="2619867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370880" y="7384829"/>
            <a:ext cx="1411190" cy="273634"/>
            <a:chOff x="0" y="0"/>
            <a:chExt cx="2619867" cy="508000"/>
          </a:xfrm>
        </p:grpSpPr>
        <p:sp>
          <p:nvSpPr>
            <p:cNvPr id="12" name="Freeform 12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3" name="Group 13"/>
          <p:cNvGrpSpPr/>
          <p:nvPr/>
        </p:nvGrpSpPr>
        <p:grpSpPr>
          <a:xfrm rot="99391">
            <a:off x="8434745" y="9121483"/>
            <a:ext cx="1411190" cy="273634"/>
            <a:chOff x="0" y="0"/>
            <a:chExt cx="2619867" cy="508000"/>
          </a:xfrm>
        </p:grpSpPr>
        <p:sp>
          <p:nvSpPr>
            <p:cNvPr id="14" name="Freeform 14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89336" y="161945"/>
            <a:ext cx="2774279" cy="275914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313076" y="458502"/>
            <a:ext cx="6533929" cy="108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2"/>
              </a:lnSpc>
            </a:pPr>
            <a:r>
              <a:rPr lang="en-US" sz="7043" spc="211">
                <a:solidFill>
                  <a:srgbClr val="FBFDF4"/>
                </a:solidFill>
                <a:latin typeface="Glacial Indifference Bold"/>
              </a:rPr>
              <a:t>Riesgos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85577" y="1742"/>
            <a:ext cx="6916623" cy="204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1"/>
              </a:lnSpc>
            </a:pPr>
            <a:r>
              <a:rPr lang="en-US" sz="6676" spc="200">
                <a:solidFill>
                  <a:srgbClr val="3093FB"/>
                </a:solidFill>
                <a:latin typeface="Glacial Indifference Bold"/>
              </a:rPr>
              <a:t>Primeros auxilios</a:t>
            </a:r>
          </a:p>
        </p:txBody>
      </p:sp>
    </p:spTree>
    <p:extLst>
      <p:ext uri="{BB962C8B-B14F-4D97-AF65-F5344CB8AC3E}">
        <p14:creationId xmlns:p14="http://schemas.microsoft.com/office/powerpoint/2010/main" val="3333239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187808" y="364623"/>
            <a:ext cx="6699022" cy="9557754"/>
          </a:xfrm>
          <a:prstGeom prst="rect">
            <a:avLst/>
          </a:prstGeom>
          <a:solidFill>
            <a:srgbClr val="FBFDF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6653" b="20908"/>
          <a:stretch>
            <a:fillRect/>
          </a:stretch>
        </p:blipFill>
        <p:spPr>
          <a:xfrm>
            <a:off x="0" y="2640670"/>
            <a:ext cx="8860714" cy="64185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75036" y="5849927"/>
            <a:ext cx="3465323" cy="39413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60714" y="7778191"/>
            <a:ext cx="2024838" cy="201306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264008" y="2068137"/>
            <a:ext cx="6546622" cy="821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9"/>
              </a:lnSpc>
            </a:pPr>
            <a:r>
              <a:rPr lang="en-US" sz="3126" spc="31">
                <a:solidFill>
                  <a:srgbClr val="3093FB"/>
                </a:solidFill>
                <a:latin typeface="Glacial Indifference"/>
              </a:rPr>
              <a:t>Partículas en suspensión en un aceite secante</a:t>
            </a:r>
          </a:p>
          <a:p>
            <a:pPr algn="ctr">
              <a:lnSpc>
                <a:spcPts val="4689"/>
              </a:lnSpc>
            </a:pPr>
            <a:r>
              <a:rPr lang="en-US" sz="3126" spc="31">
                <a:solidFill>
                  <a:srgbClr val="3093FB"/>
                </a:solidFill>
                <a:latin typeface="Glacial Indifference"/>
              </a:rPr>
              <a:t>Composición</a:t>
            </a:r>
          </a:p>
          <a:p>
            <a:pPr marL="675028" lvl="1" indent="-337514">
              <a:lnSpc>
                <a:spcPts val="4689"/>
              </a:lnSpc>
              <a:buFont typeface="Arial"/>
              <a:buChar char="•"/>
            </a:pPr>
            <a:r>
              <a:rPr lang="en-US" sz="3126" spc="31">
                <a:solidFill>
                  <a:srgbClr val="3093FB"/>
                </a:solidFill>
                <a:latin typeface="Glacial Indifference"/>
              </a:rPr>
              <a:t>Aglutinante: Aceite de linaza, nuez,  amapola, cártamo Resina Alkid  </a:t>
            </a:r>
          </a:p>
          <a:p>
            <a:pPr marL="675028" lvl="1" indent="-337514">
              <a:lnSpc>
                <a:spcPts val="4689"/>
              </a:lnSpc>
              <a:buFont typeface="Arial"/>
              <a:buChar char="•"/>
            </a:pPr>
            <a:r>
              <a:rPr lang="en-US" sz="3126" spc="31">
                <a:solidFill>
                  <a:srgbClr val="3093FB"/>
                </a:solidFill>
                <a:latin typeface="Glacial Indifference"/>
              </a:rPr>
              <a:t>Disolvente: Alifatico (thinner, nafta)  </a:t>
            </a:r>
          </a:p>
          <a:p>
            <a:pPr marL="675028" lvl="1" indent="-337514">
              <a:lnSpc>
                <a:spcPts val="4689"/>
              </a:lnSpc>
              <a:buFont typeface="Arial"/>
              <a:buChar char="•"/>
            </a:pPr>
            <a:r>
              <a:rPr lang="en-US" sz="3126" spc="31">
                <a:solidFill>
                  <a:srgbClr val="3093FB"/>
                </a:solidFill>
                <a:latin typeface="Glacial Indifference"/>
              </a:rPr>
              <a:t>Pigmento:Dioxido de Titanio, Oxido  de Zinc, Dióxido de Plomo.</a:t>
            </a:r>
          </a:p>
          <a:p>
            <a:pPr marL="675028" lvl="1" indent="-337514">
              <a:lnSpc>
                <a:spcPts val="4689"/>
              </a:lnSpc>
              <a:buFont typeface="Arial"/>
              <a:buChar char="•"/>
            </a:pPr>
            <a:r>
              <a:rPr lang="en-US" sz="3126" spc="31">
                <a:solidFill>
                  <a:srgbClr val="3093FB"/>
                </a:solidFill>
                <a:latin typeface="Glacial Indifference"/>
              </a:rPr>
              <a:t>Relleno: Pigmento inerte de  Carbonato de Calcio.</a:t>
            </a:r>
          </a:p>
          <a:p>
            <a:pPr>
              <a:lnSpc>
                <a:spcPts val="4689"/>
              </a:lnSpc>
            </a:pPr>
            <a:endParaRPr lang="en-US" sz="3126" spc="31">
              <a:solidFill>
                <a:srgbClr val="3093FB"/>
              </a:solidFill>
              <a:latin typeface="Glacial Indifferenc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891285" y="729246"/>
            <a:ext cx="5102831" cy="134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1"/>
              </a:lnSpc>
            </a:pPr>
            <a:r>
              <a:rPr lang="en-US" sz="4459" spc="445">
                <a:solidFill>
                  <a:srgbClr val="3093FB"/>
                </a:solidFill>
                <a:latin typeface="Glacial Indifference Bold"/>
              </a:rPr>
              <a:t>PINTURAS AL ACEITE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595824"/>
            <a:ext cx="10039902" cy="2008752"/>
            <a:chOff x="0" y="0"/>
            <a:chExt cx="13386537" cy="267833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47332"/>
              <a:ext cx="13386537" cy="2528786"/>
              <a:chOff x="0" y="0"/>
              <a:chExt cx="3715526" cy="70188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715526" cy="701882"/>
              </a:xfrm>
              <a:custGeom>
                <a:avLst/>
                <a:gdLst/>
                <a:ahLst/>
                <a:cxnLst/>
                <a:rect l="l" t="t" r="r" b="b"/>
                <a:pathLst>
                  <a:path w="3715526" h="701882">
                    <a:moveTo>
                      <a:pt x="0" y="0"/>
                    </a:moveTo>
                    <a:lnTo>
                      <a:pt x="3715526" y="0"/>
                    </a:lnTo>
                    <a:lnTo>
                      <a:pt x="3715526" y="701882"/>
                    </a:lnTo>
                    <a:lnTo>
                      <a:pt x="0" y="701882"/>
                    </a:lnTo>
                    <a:close/>
                  </a:path>
                </a:pathLst>
              </a:custGeom>
              <a:solidFill>
                <a:srgbClr val="FBFDF4">
                  <a:alpha val="44705"/>
                </a:srgbClr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999285" y="112618"/>
              <a:ext cx="1822990" cy="24635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226303" y="287983"/>
              <a:ext cx="1878444" cy="211277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583489" y="288760"/>
              <a:ext cx="2989414" cy="220673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0848124" y="47332"/>
              <a:ext cx="2538413" cy="253841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09600" y="0"/>
              <a:ext cx="2171887" cy="2678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525" y="0"/>
            <a:ext cx="9160079" cy="1037393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TextBox 3"/>
          <p:cNvSpPr txBox="1"/>
          <p:nvPr/>
        </p:nvSpPr>
        <p:spPr>
          <a:xfrm>
            <a:off x="770149" y="3578629"/>
            <a:ext cx="7600732" cy="599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INHALACIÓN: TOXICIDAD E IRRITABILIDAD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LA PIEL: INFLAMACIÓN CUTANEA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LOS OJOS: LESIONES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INGESTIÓN: </a:t>
            </a: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VÓMITOS</a:t>
            </a:r>
          </a:p>
        </p:txBody>
      </p:sp>
      <p:sp>
        <p:nvSpPr>
          <p:cNvPr id="4" name="AutoShape 4"/>
          <p:cNvSpPr/>
          <p:nvPr/>
        </p:nvSpPr>
        <p:spPr>
          <a:xfrm>
            <a:off x="4570515" y="2151118"/>
            <a:ext cx="85725" cy="1115876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5" name="TextBox 5"/>
          <p:cNvSpPr txBox="1"/>
          <p:nvPr/>
        </p:nvSpPr>
        <p:spPr>
          <a:xfrm>
            <a:off x="9849595" y="3370783"/>
            <a:ext cx="8250125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EXPONER A LA PERSONA AL AIRE, ALEJARSE DE LA ZONA DE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EXPOSICION. REQUERIR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ATENCIÓN MÉDICA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QUITAR LA VESTIMENTA CONTAMINADA Y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LAVAR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CON AGUA Y JABÓN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LAVAR CON ABUNDANTE AGUA FRIA. ACUDIR A UN MEDICO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EXAMINAR LABIOS Y BOCA.NO INDUCIR EL VOMITO. ACUDIR A UN MEDICO</a:t>
            </a:r>
          </a:p>
        </p:txBody>
      </p:sp>
      <p:sp>
        <p:nvSpPr>
          <p:cNvPr id="6" name="AutoShape 6"/>
          <p:cNvSpPr/>
          <p:nvPr/>
        </p:nvSpPr>
        <p:spPr>
          <a:xfrm>
            <a:off x="14077168" y="2151118"/>
            <a:ext cx="66720" cy="968072"/>
          </a:xfrm>
          <a:prstGeom prst="rect">
            <a:avLst/>
          </a:prstGeom>
          <a:solidFill>
            <a:srgbClr val="3093FB"/>
          </a:solidFill>
        </p:spPr>
      </p:sp>
      <p:grpSp>
        <p:nvGrpSpPr>
          <p:cNvPr id="7" name="Group 7"/>
          <p:cNvGrpSpPr/>
          <p:nvPr/>
        </p:nvGrpSpPr>
        <p:grpSpPr>
          <a:xfrm>
            <a:off x="8438405" y="4005481"/>
            <a:ext cx="1411190" cy="273634"/>
            <a:chOff x="0" y="0"/>
            <a:chExt cx="2619867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70880" y="5681881"/>
            <a:ext cx="1411190" cy="273634"/>
            <a:chOff x="0" y="0"/>
            <a:chExt cx="2619867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370880" y="7384829"/>
            <a:ext cx="1411190" cy="273634"/>
            <a:chOff x="0" y="0"/>
            <a:chExt cx="2619867" cy="508000"/>
          </a:xfrm>
        </p:grpSpPr>
        <p:sp>
          <p:nvSpPr>
            <p:cNvPr id="12" name="Freeform 12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3" name="Group 13"/>
          <p:cNvGrpSpPr/>
          <p:nvPr/>
        </p:nvGrpSpPr>
        <p:grpSpPr>
          <a:xfrm rot="99391">
            <a:off x="8434745" y="9121483"/>
            <a:ext cx="1411190" cy="273634"/>
            <a:chOff x="0" y="0"/>
            <a:chExt cx="2619867" cy="508000"/>
          </a:xfrm>
        </p:grpSpPr>
        <p:sp>
          <p:nvSpPr>
            <p:cNvPr id="14" name="Freeform 14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89336" y="161945"/>
            <a:ext cx="2774279" cy="275914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313076" y="458502"/>
            <a:ext cx="6533929" cy="108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2"/>
              </a:lnSpc>
            </a:pPr>
            <a:r>
              <a:rPr lang="en-US" sz="7043" spc="211">
                <a:solidFill>
                  <a:srgbClr val="FBFDF4"/>
                </a:solidFill>
                <a:latin typeface="Glacial Indifference Bold"/>
              </a:rPr>
              <a:t>Riesgos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85577" y="1742"/>
            <a:ext cx="6916623" cy="204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1"/>
              </a:lnSpc>
            </a:pPr>
            <a:r>
              <a:rPr lang="en-US" sz="6676" spc="200">
                <a:solidFill>
                  <a:srgbClr val="3093FB"/>
                </a:solidFill>
                <a:latin typeface="Glacial Indifference Bold"/>
              </a:rPr>
              <a:t>Primeros auxilios</a:t>
            </a:r>
          </a:p>
        </p:txBody>
      </p:sp>
    </p:spTree>
    <p:extLst>
      <p:ext uri="{BB962C8B-B14F-4D97-AF65-F5344CB8AC3E}">
        <p14:creationId xmlns:p14="http://schemas.microsoft.com/office/powerpoint/2010/main" val="4080568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792674"/>
            <a:ext cx="10865543" cy="67132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595824"/>
            <a:ext cx="10039902" cy="2008752"/>
            <a:chOff x="0" y="0"/>
            <a:chExt cx="13386537" cy="267833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47332"/>
              <a:ext cx="13386537" cy="2528786"/>
              <a:chOff x="0" y="0"/>
              <a:chExt cx="3715526" cy="70188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715526" cy="701882"/>
              </a:xfrm>
              <a:custGeom>
                <a:avLst/>
                <a:gdLst/>
                <a:ahLst/>
                <a:cxnLst/>
                <a:rect l="l" t="t" r="r" b="b"/>
                <a:pathLst>
                  <a:path w="3715526" h="701882">
                    <a:moveTo>
                      <a:pt x="0" y="0"/>
                    </a:moveTo>
                    <a:lnTo>
                      <a:pt x="3715526" y="0"/>
                    </a:lnTo>
                    <a:lnTo>
                      <a:pt x="3715526" y="701882"/>
                    </a:lnTo>
                    <a:lnTo>
                      <a:pt x="0" y="701882"/>
                    </a:lnTo>
                    <a:close/>
                  </a:path>
                </a:pathLst>
              </a:custGeom>
              <a:solidFill>
                <a:srgbClr val="FBFDF4">
                  <a:alpha val="44705"/>
                </a:srgbClr>
              </a:solidFill>
            </p:spPr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99285" y="112618"/>
              <a:ext cx="1822990" cy="24635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226303" y="287983"/>
              <a:ext cx="1878444" cy="211277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583489" y="288760"/>
              <a:ext cx="2989414" cy="2206731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0848124" y="47332"/>
              <a:ext cx="2538413" cy="253841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09600" y="0"/>
              <a:ext cx="2171887" cy="2678336"/>
            </a:xfrm>
            <a:prstGeom prst="rect">
              <a:avLst/>
            </a:prstGeom>
          </p:spPr>
        </p:pic>
      </p:grpSp>
      <p:sp>
        <p:nvSpPr>
          <p:cNvPr id="11" name="AutoShape 11"/>
          <p:cNvSpPr/>
          <p:nvPr/>
        </p:nvSpPr>
        <p:spPr>
          <a:xfrm>
            <a:off x="11187808" y="364623"/>
            <a:ext cx="6699022" cy="8044103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12" name="TextBox 12"/>
          <p:cNvSpPr txBox="1"/>
          <p:nvPr/>
        </p:nvSpPr>
        <p:spPr>
          <a:xfrm>
            <a:off x="11264008" y="2697424"/>
            <a:ext cx="6546622" cy="5275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9"/>
              </a:lnSpc>
            </a:pPr>
            <a:r>
              <a:rPr lang="en-US" sz="3126" spc="31">
                <a:solidFill>
                  <a:srgbClr val="3093FB"/>
                </a:solidFill>
                <a:latin typeface="Glacial Indifference"/>
              </a:rPr>
              <a:t>Aplicación </a:t>
            </a:r>
          </a:p>
          <a:p>
            <a:pPr algn="ctr">
              <a:lnSpc>
                <a:spcPts val="4689"/>
              </a:lnSpc>
            </a:pPr>
            <a:r>
              <a:rPr lang="en-US" sz="3126" spc="31">
                <a:solidFill>
                  <a:srgbClr val="3093FB"/>
                </a:solidFill>
                <a:latin typeface="Glacial Indifference"/>
              </a:rPr>
              <a:t>con pistola electrostática</a:t>
            </a:r>
          </a:p>
          <a:p>
            <a:pPr algn="ctr">
              <a:lnSpc>
                <a:spcPts val="4689"/>
              </a:lnSpc>
            </a:pPr>
            <a:endParaRPr lang="en-US" sz="3126" spc="31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689"/>
              </a:lnSpc>
            </a:pPr>
            <a:r>
              <a:rPr lang="en-US" sz="3126" spc="31">
                <a:solidFill>
                  <a:srgbClr val="3093FB"/>
                </a:solidFill>
                <a:latin typeface="Glacial Indifference"/>
              </a:rPr>
              <a:t>Acabado duro que posee mayor resistencia</a:t>
            </a:r>
          </a:p>
          <a:p>
            <a:pPr algn="ctr">
              <a:lnSpc>
                <a:spcPts val="4689"/>
              </a:lnSpc>
            </a:pPr>
            <a:endParaRPr lang="en-US" sz="3126" spc="31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689"/>
              </a:lnSpc>
            </a:pPr>
            <a:r>
              <a:rPr lang="en-US" sz="3126" spc="31">
                <a:solidFill>
                  <a:srgbClr val="3093FB"/>
                </a:solidFill>
                <a:latin typeface="Glacial Indifference"/>
              </a:rPr>
              <a:t>No contiene solventes</a:t>
            </a:r>
          </a:p>
          <a:p>
            <a:pPr algn="ctr">
              <a:lnSpc>
                <a:spcPts val="4689"/>
              </a:lnSpc>
            </a:pPr>
            <a:endParaRPr lang="en-US" sz="3126" spc="31">
              <a:solidFill>
                <a:srgbClr val="3093FB"/>
              </a:solidFill>
              <a:latin typeface="Glacial Indifference"/>
            </a:endParaRPr>
          </a:p>
          <a:p>
            <a:pPr>
              <a:lnSpc>
                <a:spcPts val="4689"/>
              </a:lnSpc>
            </a:pPr>
            <a:endParaRPr lang="en-US" sz="3126" spc="31">
              <a:solidFill>
                <a:srgbClr val="3093FB"/>
              </a:solidFill>
              <a:latin typeface="Glacial Indifferen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891285" y="729246"/>
            <a:ext cx="5102831" cy="134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1"/>
              </a:lnSpc>
            </a:pPr>
            <a:r>
              <a:rPr lang="en-US" sz="4459" spc="445">
                <a:solidFill>
                  <a:srgbClr val="3093FB"/>
                </a:solidFill>
                <a:latin typeface="Glacial Indifference Bold"/>
              </a:rPr>
              <a:t>PINTURAS AL POLVO</a:t>
            </a:r>
          </a:p>
        </p:txBody>
      </p:sp>
      <p:grpSp>
        <p:nvGrpSpPr>
          <p:cNvPr id="14" name="Group 14"/>
          <p:cNvGrpSpPr/>
          <p:nvPr/>
        </p:nvGrpSpPr>
        <p:grpSpPr>
          <a:xfrm rot="2700000">
            <a:off x="9663579" y="8314072"/>
            <a:ext cx="752647" cy="752647"/>
            <a:chOff x="0" y="0"/>
            <a:chExt cx="1913890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E2742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8823400" y="7972453"/>
            <a:ext cx="2314547" cy="2314547"/>
            <a:chOff x="0" y="0"/>
            <a:chExt cx="3086062" cy="3086062"/>
          </a:xfrm>
        </p:grpSpPr>
        <p:grpSp>
          <p:nvGrpSpPr>
            <p:cNvPr id="17" name="Group 17"/>
            <p:cNvGrpSpPr/>
            <p:nvPr/>
          </p:nvGrpSpPr>
          <p:grpSpPr>
            <a:xfrm rot="2700000">
              <a:off x="451943" y="451943"/>
              <a:ext cx="2182175" cy="2182175"/>
              <a:chOff x="0" y="0"/>
              <a:chExt cx="1913890" cy="191389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EE2742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 rot="2700000">
              <a:off x="997487" y="1769003"/>
              <a:ext cx="1091088" cy="1091088"/>
              <a:chOff x="0" y="0"/>
              <a:chExt cx="1913890" cy="191389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 rot="2700000">
              <a:off x="1769003" y="997487"/>
              <a:ext cx="1091088" cy="1091088"/>
              <a:chOff x="0" y="0"/>
              <a:chExt cx="1913890" cy="191389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 rot="2700000">
              <a:off x="225972" y="997487"/>
              <a:ext cx="1091088" cy="1091088"/>
              <a:chOff x="0" y="0"/>
              <a:chExt cx="1913890" cy="191389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</p:grpSp>
      <p:sp>
        <p:nvSpPr>
          <p:cNvPr id="25" name="TextBox 25"/>
          <p:cNvSpPr txBox="1"/>
          <p:nvPr/>
        </p:nvSpPr>
        <p:spPr>
          <a:xfrm>
            <a:off x="9887803" y="8294712"/>
            <a:ext cx="304200" cy="71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Open Sans Bold"/>
              </a:rPr>
              <a:t>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355601" y="8790806"/>
            <a:ext cx="304200" cy="71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Open Sans Bold"/>
              </a:rPr>
              <a:t>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420004" y="8826913"/>
            <a:ext cx="152100" cy="71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Open Sans Bold"/>
              </a:rPr>
              <a:t>0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9739" y="0"/>
            <a:ext cx="9160079" cy="1037393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TextBox 3"/>
          <p:cNvSpPr txBox="1"/>
          <p:nvPr/>
        </p:nvSpPr>
        <p:spPr>
          <a:xfrm>
            <a:off x="770149" y="3578629"/>
            <a:ext cx="7600732" cy="599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INHALACIÓN: TOXICIDAD E IRRITABILIDAD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LA PIEL: INFLAMACIÓN CUTANEA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LOS OJOS: LESIONES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INGESTIÓN: </a:t>
            </a: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VÓMITOS</a:t>
            </a:r>
          </a:p>
        </p:txBody>
      </p:sp>
      <p:sp>
        <p:nvSpPr>
          <p:cNvPr id="4" name="AutoShape 4"/>
          <p:cNvSpPr/>
          <p:nvPr/>
        </p:nvSpPr>
        <p:spPr>
          <a:xfrm>
            <a:off x="4570515" y="2151118"/>
            <a:ext cx="85725" cy="1115876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5" name="TextBox 5"/>
          <p:cNvSpPr txBox="1"/>
          <p:nvPr/>
        </p:nvSpPr>
        <p:spPr>
          <a:xfrm>
            <a:off x="9849595" y="3370783"/>
            <a:ext cx="8250125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EXPONER A LA PERSONA AL AIRE, ALEJARSE DE LA ZONA DE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EXPOSICION. REQUERIR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ATENCIÓN MÉDICA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QUITAR LA VESTIMENTA CONTAMINADA Y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LAVAR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CON AGUA Y JABÓN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LAVAR CON ABUNDANTE AGUA FRIA. ACUDIR A UN MEDICO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EXAMINAR LABIOS Y BOCA.NO INDUCIR EL VOMITO. ACUDIR A UN MEDICO</a:t>
            </a:r>
          </a:p>
        </p:txBody>
      </p:sp>
      <p:sp>
        <p:nvSpPr>
          <p:cNvPr id="6" name="AutoShape 6"/>
          <p:cNvSpPr/>
          <p:nvPr/>
        </p:nvSpPr>
        <p:spPr>
          <a:xfrm>
            <a:off x="14077168" y="2151118"/>
            <a:ext cx="66720" cy="968072"/>
          </a:xfrm>
          <a:prstGeom prst="rect">
            <a:avLst/>
          </a:prstGeom>
          <a:solidFill>
            <a:srgbClr val="3093FB"/>
          </a:solidFill>
        </p:spPr>
      </p:sp>
      <p:grpSp>
        <p:nvGrpSpPr>
          <p:cNvPr id="7" name="Group 7"/>
          <p:cNvGrpSpPr/>
          <p:nvPr/>
        </p:nvGrpSpPr>
        <p:grpSpPr>
          <a:xfrm>
            <a:off x="8438405" y="4005481"/>
            <a:ext cx="1411190" cy="273634"/>
            <a:chOff x="0" y="0"/>
            <a:chExt cx="2619867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70880" y="5681881"/>
            <a:ext cx="1411190" cy="273634"/>
            <a:chOff x="0" y="0"/>
            <a:chExt cx="2619867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370880" y="7384829"/>
            <a:ext cx="1411190" cy="273634"/>
            <a:chOff x="0" y="0"/>
            <a:chExt cx="2619867" cy="508000"/>
          </a:xfrm>
        </p:grpSpPr>
        <p:sp>
          <p:nvSpPr>
            <p:cNvPr id="12" name="Freeform 12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3" name="Group 13"/>
          <p:cNvGrpSpPr/>
          <p:nvPr/>
        </p:nvGrpSpPr>
        <p:grpSpPr>
          <a:xfrm rot="99391">
            <a:off x="8434745" y="9121483"/>
            <a:ext cx="1411190" cy="273634"/>
            <a:chOff x="0" y="0"/>
            <a:chExt cx="2619867" cy="508000"/>
          </a:xfrm>
        </p:grpSpPr>
        <p:sp>
          <p:nvSpPr>
            <p:cNvPr id="14" name="Freeform 14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89336" y="161945"/>
            <a:ext cx="2774279" cy="275914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313076" y="458502"/>
            <a:ext cx="6533929" cy="108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2"/>
              </a:lnSpc>
            </a:pPr>
            <a:r>
              <a:rPr lang="en-US" sz="7043" spc="211">
                <a:solidFill>
                  <a:srgbClr val="FBFDF4"/>
                </a:solidFill>
                <a:latin typeface="Glacial Indifference Bold"/>
              </a:rPr>
              <a:t>Riesgos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85577" y="1742"/>
            <a:ext cx="6916623" cy="204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1"/>
              </a:lnSpc>
            </a:pPr>
            <a:r>
              <a:rPr lang="en-US" sz="6676" spc="200">
                <a:solidFill>
                  <a:srgbClr val="3093FB"/>
                </a:solidFill>
                <a:latin typeface="Glacial Indifference Bold"/>
              </a:rPr>
              <a:t>Primeros auxilios</a:t>
            </a:r>
          </a:p>
        </p:txBody>
      </p:sp>
    </p:spTree>
    <p:extLst>
      <p:ext uri="{BB962C8B-B14F-4D97-AF65-F5344CB8AC3E}">
        <p14:creationId xmlns:p14="http://schemas.microsoft.com/office/powerpoint/2010/main" val="1989537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953506" y="-101424"/>
            <a:ext cx="7334494" cy="10489848"/>
          </a:xfrm>
          <a:prstGeom prst="rect">
            <a:avLst/>
          </a:prstGeom>
          <a:solidFill>
            <a:srgbClr val="FBFDF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6295" y="1419775"/>
            <a:ext cx="2462742" cy="26112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6295" y="5143500"/>
            <a:ext cx="2443414" cy="31883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22019"/>
          <a:stretch>
            <a:fillRect/>
          </a:stretch>
        </p:blipFill>
        <p:spPr>
          <a:xfrm rot="5400000">
            <a:off x="9218446" y="3460971"/>
            <a:ext cx="6678779" cy="571160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36193" y="2102059"/>
            <a:ext cx="2944602" cy="72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59"/>
              </a:lnSpc>
            </a:pPr>
            <a:r>
              <a:rPr lang="en-US" sz="4039" spc="40">
                <a:solidFill>
                  <a:srgbClr val="FBFDF4"/>
                </a:solidFill>
                <a:latin typeface="Glacial Indifference"/>
              </a:rPr>
              <a:t>DILUYENTE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40664" y="1028700"/>
            <a:ext cx="6392331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9"/>
              </a:lnSpc>
            </a:pPr>
            <a:r>
              <a:rPr lang="en-US" sz="6450" spc="193">
                <a:solidFill>
                  <a:srgbClr val="3093FB"/>
                </a:solidFill>
                <a:latin typeface="Glacial Indifference Bold"/>
              </a:rPr>
              <a:t>COMPLEMETOS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12343" y="5396934"/>
            <a:ext cx="3592302" cy="256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59"/>
              </a:lnSpc>
            </a:pPr>
            <a:r>
              <a:rPr lang="en-US" sz="4039" spc="40">
                <a:solidFill>
                  <a:srgbClr val="FBFDF4"/>
                </a:solidFill>
                <a:latin typeface="Glacial Indifference"/>
              </a:rPr>
              <a:t>REMOVEDOR</a:t>
            </a:r>
          </a:p>
          <a:p>
            <a:pPr marL="690880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>
                <a:solidFill>
                  <a:srgbClr val="FBFDF4"/>
                </a:solidFill>
                <a:latin typeface="Glacial Indifference"/>
              </a:rPr>
              <a:t>Líquido</a:t>
            </a:r>
          </a:p>
          <a:p>
            <a:pPr marL="690880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>
                <a:solidFill>
                  <a:srgbClr val="FBFDF4"/>
                </a:solidFill>
                <a:latin typeface="Glacial Indifference"/>
              </a:rPr>
              <a:t>Aerosol</a:t>
            </a:r>
          </a:p>
          <a:p>
            <a:pPr marL="690880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>
                <a:solidFill>
                  <a:srgbClr val="FBFDF4"/>
                </a:solidFill>
                <a:latin typeface="Glacial Indifference"/>
              </a:rPr>
              <a:t>Gel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728634" y="2725378"/>
            <a:ext cx="1683709" cy="1683709"/>
            <a:chOff x="0" y="0"/>
            <a:chExt cx="2244946" cy="2244946"/>
          </a:xfrm>
        </p:grpSpPr>
        <p:grpSp>
          <p:nvGrpSpPr>
            <p:cNvPr id="10" name="Group 10"/>
            <p:cNvGrpSpPr/>
            <p:nvPr/>
          </p:nvGrpSpPr>
          <p:grpSpPr>
            <a:xfrm rot="2700000">
              <a:off x="328765" y="328765"/>
              <a:ext cx="1587416" cy="1587416"/>
              <a:chOff x="0" y="0"/>
              <a:chExt cx="1913890" cy="19138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EE2742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 rot="2700000">
              <a:off x="725619" y="1286855"/>
              <a:ext cx="793708" cy="793708"/>
              <a:chOff x="0" y="0"/>
              <a:chExt cx="1913890" cy="19138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 rot="2700000">
              <a:off x="1286855" y="725619"/>
              <a:ext cx="793708" cy="793708"/>
              <a:chOff x="0" y="0"/>
              <a:chExt cx="1913890" cy="19138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 rot="2700000">
              <a:off x="164382" y="725619"/>
              <a:ext cx="793708" cy="793708"/>
              <a:chOff x="0" y="0"/>
              <a:chExt cx="1913890" cy="191389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</p:grpSp>
      <p:sp>
        <p:nvSpPr>
          <p:cNvPr id="18" name="TextBox 18"/>
          <p:cNvSpPr txBox="1"/>
          <p:nvPr/>
        </p:nvSpPr>
        <p:spPr>
          <a:xfrm>
            <a:off x="2194693" y="2755759"/>
            <a:ext cx="2670033" cy="71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Open Sans Bold"/>
              </a:rPr>
              <a:t>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42310" y="3171549"/>
            <a:ext cx="2670033" cy="71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Open Sans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28634" y="3171549"/>
            <a:ext cx="2479533" cy="71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Open Sans Bold"/>
              </a:rPr>
              <a:t>0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687855" y="7122269"/>
            <a:ext cx="1683709" cy="1683709"/>
            <a:chOff x="0" y="0"/>
            <a:chExt cx="2244946" cy="2244946"/>
          </a:xfrm>
        </p:grpSpPr>
        <p:grpSp>
          <p:nvGrpSpPr>
            <p:cNvPr id="22" name="Group 22"/>
            <p:cNvGrpSpPr/>
            <p:nvPr/>
          </p:nvGrpSpPr>
          <p:grpSpPr>
            <a:xfrm rot="2700000">
              <a:off x="328765" y="328765"/>
              <a:ext cx="1587416" cy="1587416"/>
              <a:chOff x="0" y="0"/>
              <a:chExt cx="1913890" cy="191389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EE2742"/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 rot="2700000">
              <a:off x="725619" y="1286855"/>
              <a:ext cx="793708" cy="793708"/>
              <a:chOff x="0" y="0"/>
              <a:chExt cx="1913890" cy="191389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 rot="2700000">
              <a:off x="1286855" y="725619"/>
              <a:ext cx="793708" cy="793708"/>
              <a:chOff x="0" y="0"/>
              <a:chExt cx="1913890" cy="191389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 rot="2700000">
              <a:off x="164382" y="725619"/>
              <a:ext cx="793708" cy="793708"/>
              <a:chOff x="0" y="0"/>
              <a:chExt cx="1913890" cy="191389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</p:grpSp>
      <p:sp>
        <p:nvSpPr>
          <p:cNvPr id="30" name="TextBox 30"/>
          <p:cNvSpPr txBox="1"/>
          <p:nvPr/>
        </p:nvSpPr>
        <p:spPr>
          <a:xfrm>
            <a:off x="2309271" y="7046069"/>
            <a:ext cx="2479533" cy="71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Open Sans Bold"/>
              </a:rPr>
              <a:t>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728634" y="7568440"/>
            <a:ext cx="2479533" cy="71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Open Sans Bold"/>
              </a:rPr>
              <a:t>0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37560" y="7568440"/>
            <a:ext cx="2479533" cy="71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Open Sans Bold"/>
              </a:rPr>
              <a:t>2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9739" y="-26198"/>
            <a:ext cx="9160079" cy="1037393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TextBox 3"/>
          <p:cNvSpPr txBox="1"/>
          <p:nvPr/>
        </p:nvSpPr>
        <p:spPr>
          <a:xfrm>
            <a:off x="770149" y="3578629"/>
            <a:ext cx="7600732" cy="599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INHALACIÓN: TOXICIDAD E IRRITABILIDAD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LA PIEL: INFLAMACIÓN CUTANEA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CONTACTO CON LOS OJOS: LESIONES</a:t>
            </a:r>
          </a:p>
          <a:p>
            <a:pPr algn="ctr">
              <a:lnSpc>
                <a:spcPts val="4339"/>
              </a:lnSpc>
            </a:pPr>
            <a:endParaRPr lang="en-US" sz="3099" spc="402">
              <a:solidFill>
                <a:srgbClr val="FBFDF4"/>
              </a:solidFill>
              <a:latin typeface="Glacial Indifference"/>
            </a:endParaRP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INGESTIÓN: </a:t>
            </a:r>
          </a:p>
          <a:p>
            <a:pPr algn="ctr">
              <a:lnSpc>
                <a:spcPts val="4339"/>
              </a:lnSpc>
            </a:pPr>
            <a:r>
              <a:rPr lang="en-US" sz="3099" spc="402">
                <a:solidFill>
                  <a:srgbClr val="FBFDF4"/>
                </a:solidFill>
                <a:latin typeface="Glacial Indifference"/>
              </a:rPr>
              <a:t>VÓMITOS</a:t>
            </a:r>
          </a:p>
        </p:txBody>
      </p:sp>
      <p:sp>
        <p:nvSpPr>
          <p:cNvPr id="4" name="AutoShape 4"/>
          <p:cNvSpPr/>
          <p:nvPr/>
        </p:nvSpPr>
        <p:spPr>
          <a:xfrm>
            <a:off x="4570515" y="2151118"/>
            <a:ext cx="85725" cy="1115876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5" name="TextBox 5"/>
          <p:cNvSpPr txBox="1"/>
          <p:nvPr/>
        </p:nvSpPr>
        <p:spPr>
          <a:xfrm>
            <a:off x="9849595" y="3370783"/>
            <a:ext cx="8250125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EXPONER A LA PERSONA AL AIRE, ALEJARSE DE LA ZONA DE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EXPOSICION. REQUERIR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ATENCIÓN MÉDICA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QUITAR LA VESTIMENTA CONTAMINADA Y </a:t>
            </a:r>
            <a:r>
              <a:rPr lang="en-US" sz="2937" spc="381" dirty="0" smtClean="0">
                <a:solidFill>
                  <a:srgbClr val="3093FB"/>
                </a:solidFill>
                <a:latin typeface="Glacial Indifference"/>
              </a:rPr>
              <a:t>LAVAR </a:t>
            </a: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CON AGUA Y JABÓN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LAVAR CON ABUNDANTE AGUA FRIA. ACUDIR A UN MEDICO</a:t>
            </a:r>
          </a:p>
          <a:p>
            <a:pPr algn="ctr">
              <a:lnSpc>
                <a:spcPts val="4112"/>
              </a:lnSpc>
            </a:pPr>
            <a:endParaRPr lang="en-US" sz="2937" spc="381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12"/>
              </a:lnSpc>
            </a:pPr>
            <a:r>
              <a:rPr lang="en-US" sz="2937" spc="381" dirty="0">
                <a:solidFill>
                  <a:srgbClr val="3093FB"/>
                </a:solidFill>
                <a:latin typeface="Glacial Indifference"/>
              </a:rPr>
              <a:t>EXAMINAR LABIOS Y BOCA.NO INDUCIR EL VOMITO. ACUDIR A UN MEDICO</a:t>
            </a:r>
          </a:p>
        </p:txBody>
      </p:sp>
      <p:sp>
        <p:nvSpPr>
          <p:cNvPr id="6" name="AutoShape 6"/>
          <p:cNvSpPr/>
          <p:nvPr/>
        </p:nvSpPr>
        <p:spPr>
          <a:xfrm>
            <a:off x="14077168" y="2151118"/>
            <a:ext cx="66720" cy="968072"/>
          </a:xfrm>
          <a:prstGeom prst="rect">
            <a:avLst/>
          </a:prstGeom>
          <a:solidFill>
            <a:srgbClr val="3093FB"/>
          </a:solidFill>
        </p:spPr>
      </p:sp>
      <p:grpSp>
        <p:nvGrpSpPr>
          <p:cNvPr id="7" name="Group 7"/>
          <p:cNvGrpSpPr/>
          <p:nvPr/>
        </p:nvGrpSpPr>
        <p:grpSpPr>
          <a:xfrm>
            <a:off x="8438405" y="4005481"/>
            <a:ext cx="1411190" cy="273634"/>
            <a:chOff x="0" y="0"/>
            <a:chExt cx="2619867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70880" y="5681881"/>
            <a:ext cx="1411190" cy="273634"/>
            <a:chOff x="0" y="0"/>
            <a:chExt cx="2619867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370880" y="7384829"/>
            <a:ext cx="1411190" cy="273634"/>
            <a:chOff x="0" y="0"/>
            <a:chExt cx="2619867" cy="508000"/>
          </a:xfrm>
        </p:grpSpPr>
        <p:sp>
          <p:nvSpPr>
            <p:cNvPr id="12" name="Freeform 12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13" name="Group 13"/>
          <p:cNvGrpSpPr/>
          <p:nvPr/>
        </p:nvGrpSpPr>
        <p:grpSpPr>
          <a:xfrm rot="99391">
            <a:off x="8434745" y="9121483"/>
            <a:ext cx="1411190" cy="273634"/>
            <a:chOff x="0" y="0"/>
            <a:chExt cx="2619867" cy="508000"/>
          </a:xfrm>
        </p:grpSpPr>
        <p:sp>
          <p:nvSpPr>
            <p:cNvPr id="14" name="Freeform 14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3093FB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89336" y="161945"/>
            <a:ext cx="2774279" cy="275914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313076" y="458502"/>
            <a:ext cx="6533929" cy="108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2"/>
              </a:lnSpc>
            </a:pPr>
            <a:r>
              <a:rPr lang="en-US" sz="7043" spc="211">
                <a:solidFill>
                  <a:srgbClr val="FBFDF4"/>
                </a:solidFill>
                <a:latin typeface="Glacial Indifference Bold"/>
              </a:rPr>
              <a:t>Riesgos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85577" y="1742"/>
            <a:ext cx="6916623" cy="204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1"/>
              </a:lnSpc>
            </a:pPr>
            <a:r>
              <a:rPr lang="en-US" sz="6676" spc="200">
                <a:solidFill>
                  <a:srgbClr val="3093FB"/>
                </a:solidFill>
                <a:latin typeface="Glacial Indifference Bold"/>
              </a:rPr>
              <a:t>Primeros auxilios</a:t>
            </a:r>
          </a:p>
        </p:txBody>
      </p:sp>
    </p:spTree>
    <p:extLst>
      <p:ext uri="{BB962C8B-B14F-4D97-AF65-F5344CB8AC3E}">
        <p14:creationId xmlns:p14="http://schemas.microsoft.com/office/powerpoint/2010/main" val="355787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01424"/>
            <a:ext cx="7334494" cy="10489848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3" name="TextBox 3"/>
          <p:cNvSpPr txBox="1"/>
          <p:nvPr/>
        </p:nvSpPr>
        <p:spPr>
          <a:xfrm>
            <a:off x="487158" y="1019175"/>
            <a:ext cx="6392331" cy="343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spc="225">
                <a:solidFill>
                  <a:srgbClr val="3093FB"/>
                </a:solidFill>
                <a:latin typeface="Glacial Indifference Bold"/>
              </a:rPr>
              <a:t>MARCO TEORICO- NORMATIVO</a:t>
            </a:r>
          </a:p>
        </p:txBody>
      </p:sp>
      <p:sp>
        <p:nvSpPr>
          <p:cNvPr id="4" name="AutoShape 4"/>
          <p:cNvSpPr/>
          <p:nvPr/>
        </p:nvSpPr>
        <p:spPr>
          <a:xfrm>
            <a:off x="3651171" y="4600609"/>
            <a:ext cx="32153" cy="3013642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5" name="TextBox 5"/>
          <p:cNvSpPr txBox="1"/>
          <p:nvPr/>
        </p:nvSpPr>
        <p:spPr>
          <a:xfrm>
            <a:off x="-136548" y="7937088"/>
            <a:ext cx="7607589" cy="1376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0"/>
              </a:lnSpc>
            </a:pPr>
            <a:r>
              <a:rPr lang="en-US" sz="3985" spc="239">
                <a:solidFill>
                  <a:srgbClr val="3093FB"/>
                </a:solidFill>
                <a:latin typeface="Glacial Indifference"/>
              </a:rPr>
              <a:t>ORDENANZA MUNICIPAL </a:t>
            </a:r>
          </a:p>
          <a:p>
            <a:pPr algn="ctr">
              <a:lnSpc>
                <a:spcPts val="5580"/>
              </a:lnSpc>
            </a:pPr>
            <a:r>
              <a:rPr lang="en-US" sz="3985" spc="239">
                <a:solidFill>
                  <a:srgbClr val="3093FB"/>
                </a:solidFill>
                <a:latin typeface="Glacial Indifference"/>
              </a:rPr>
              <a:t>N° 9387/95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334494" y="3613896"/>
            <a:ext cx="1411190" cy="273634"/>
            <a:chOff x="0" y="0"/>
            <a:chExt cx="2619867" cy="508000"/>
          </a:xfrm>
        </p:grpSpPr>
        <p:sp>
          <p:nvSpPr>
            <p:cNvPr id="7" name="Freeform 7"/>
            <p:cNvSpPr/>
            <p:nvPr/>
          </p:nvSpPr>
          <p:spPr>
            <a:xfrm>
              <a:off x="0" y="49530"/>
              <a:ext cx="2619867" cy="408940"/>
            </a:xfrm>
            <a:custGeom>
              <a:avLst/>
              <a:gdLst/>
              <a:ahLst/>
              <a:cxnLst/>
              <a:rect l="l" t="t" r="r" b="b"/>
              <a:pathLst>
                <a:path w="2619867" h="408940">
                  <a:moveTo>
                    <a:pt x="2414127" y="0"/>
                  </a:moveTo>
                  <a:cubicBezTo>
                    <a:pt x="2313797" y="0"/>
                    <a:pt x="2231247" y="72390"/>
                    <a:pt x="221219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213467" y="242570"/>
                  </a:lnTo>
                  <a:cubicBezTo>
                    <a:pt x="2231247" y="337820"/>
                    <a:pt x="2315067" y="408940"/>
                    <a:pt x="2415397" y="408940"/>
                  </a:cubicBezTo>
                  <a:cubicBezTo>
                    <a:pt x="2528427" y="408940"/>
                    <a:pt x="2619867" y="317500"/>
                    <a:pt x="2619867" y="204470"/>
                  </a:cubicBezTo>
                  <a:cubicBezTo>
                    <a:pt x="2619867" y="91440"/>
                    <a:pt x="2528427" y="0"/>
                    <a:pt x="2414127" y="0"/>
                  </a:cubicBezTo>
                  <a:close/>
                </a:path>
              </a:pathLst>
            </a:custGeom>
            <a:solidFill>
              <a:srgbClr val="FBFDF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144000" y="1918549"/>
            <a:ext cx="9061637" cy="3224951"/>
            <a:chOff x="0" y="0"/>
            <a:chExt cx="12082182" cy="4299934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0"/>
              <a:ext cx="12082182" cy="1050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655"/>
                </a:lnSpc>
              </a:pPr>
              <a:r>
                <a:rPr lang="en-US" sz="4753" spc="617">
                  <a:solidFill>
                    <a:srgbClr val="FBFDF4"/>
                  </a:solidFill>
                  <a:latin typeface="Glacial Indifference"/>
                </a:rPr>
                <a:t>CAPITULO TERCERO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174336"/>
              <a:ext cx="12082182" cy="2928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50"/>
                </a:lnSpc>
              </a:pPr>
              <a:r>
                <a:rPr lang="en-US" sz="4033" spc="40">
                  <a:solidFill>
                    <a:srgbClr val="FBFDF4"/>
                  </a:solidFill>
                  <a:latin typeface="Glacial Indifference"/>
                </a:rPr>
                <a:t>NORMAS FUNCIONALES Y DE HABITABILIDAD: </a:t>
              </a:r>
            </a:p>
            <a:p>
              <a:pPr>
                <a:lnSpc>
                  <a:spcPts val="6050"/>
                </a:lnSpc>
              </a:pPr>
              <a:r>
                <a:rPr lang="en-US" sz="4033" spc="40">
                  <a:solidFill>
                    <a:srgbClr val="FBFDF4"/>
                  </a:solidFill>
                  <a:latin typeface="Glacial Indifference"/>
                </a:rPr>
                <a:t>EDIFICIOS PARA USOS PELIGROSOS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3861" y="-101424"/>
            <a:ext cx="5248111" cy="1048984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AutoShape 3"/>
          <p:cNvSpPr/>
          <p:nvPr/>
        </p:nvSpPr>
        <p:spPr>
          <a:xfrm>
            <a:off x="9239250" y="1028700"/>
            <a:ext cx="4309564" cy="924477"/>
          </a:xfrm>
          <a:prstGeom prst="rect">
            <a:avLst/>
          </a:prstGeom>
          <a:solidFill>
            <a:srgbClr val="3093FB">
              <a:alpha val="19607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7631657" y="2287099"/>
            <a:ext cx="7410450" cy="1267377"/>
          </a:xfrm>
          <a:prstGeom prst="rect">
            <a:avLst/>
          </a:prstGeom>
          <a:solidFill>
            <a:srgbClr val="3093FB">
              <a:alpha val="19607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7841207" y="3876123"/>
            <a:ext cx="7105650" cy="1267377"/>
          </a:xfrm>
          <a:prstGeom prst="rect">
            <a:avLst/>
          </a:prstGeom>
          <a:solidFill>
            <a:srgbClr val="3093FB">
              <a:alpha val="19607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7688807" y="5556362"/>
            <a:ext cx="7410450" cy="830507"/>
          </a:xfrm>
          <a:prstGeom prst="rect">
            <a:avLst/>
          </a:prstGeom>
          <a:solidFill>
            <a:srgbClr val="3093FB">
              <a:alpha val="19607"/>
            </a:srgbClr>
          </a:solidFill>
        </p:spPr>
      </p:sp>
      <p:sp>
        <p:nvSpPr>
          <p:cNvPr id="7" name="AutoShape 7"/>
          <p:cNvSpPr/>
          <p:nvPr/>
        </p:nvSpPr>
        <p:spPr>
          <a:xfrm>
            <a:off x="8605404" y="6647930"/>
            <a:ext cx="5429250" cy="830507"/>
          </a:xfrm>
          <a:prstGeom prst="rect">
            <a:avLst/>
          </a:prstGeom>
          <a:solidFill>
            <a:srgbClr val="3093FB">
              <a:alpha val="19607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9144000" y="7867130"/>
            <a:ext cx="4177683" cy="830507"/>
          </a:xfrm>
          <a:prstGeom prst="rect">
            <a:avLst/>
          </a:prstGeom>
          <a:solidFill>
            <a:srgbClr val="3093FB">
              <a:alpha val="19607"/>
            </a:srgbClr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r="10754"/>
          <a:stretch>
            <a:fillRect/>
          </a:stretch>
        </p:blipFill>
        <p:spPr>
          <a:xfrm>
            <a:off x="331456" y="4243684"/>
            <a:ext cx="7021844" cy="524536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31456" y="942975"/>
            <a:ext cx="4465325" cy="261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2"/>
              </a:lnSpc>
            </a:pPr>
            <a:r>
              <a:rPr lang="en-US" sz="5075" spc="50">
                <a:solidFill>
                  <a:srgbClr val="FBFDF4"/>
                </a:solidFill>
                <a:latin typeface="Glacial Indifference"/>
              </a:rPr>
              <a:t>MANIPULACIÓN DE PINTURAS EN GENERAL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71131" y="1192699"/>
            <a:ext cx="4045802" cy="450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US" sz="2616" spc="340">
                <a:solidFill>
                  <a:srgbClr val="3093FB"/>
                </a:solidFill>
                <a:latin typeface="Glacial Indifference Bold"/>
              </a:rPr>
              <a:t>VENTILACIÓN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69352" y="2436772"/>
            <a:ext cx="8049360" cy="91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US" sz="2616" spc="340">
                <a:solidFill>
                  <a:srgbClr val="3093FB"/>
                </a:solidFill>
                <a:latin typeface="Glacial Indifference Bold"/>
              </a:rPr>
              <a:t>PROTECCIÓN OCULAR, DÉRMICA Y RESPIRATORIA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79257" y="4025796"/>
            <a:ext cx="7672755" cy="91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US" sz="2616" spc="340">
                <a:solidFill>
                  <a:srgbClr val="3093FB"/>
                </a:solidFill>
                <a:latin typeface="Glacial Indifference Bold"/>
              </a:rPr>
              <a:t>EVITAR ACTIVIDADES CON CARGAS ELECTROESTATICAS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57654" y="5717647"/>
            <a:ext cx="7672755" cy="450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US" sz="2616" spc="340">
                <a:solidFill>
                  <a:srgbClr val="3093FB"/>
                </a:solidFill>
                <a:latin typeface="Glacial Indifference Bold"/>
              </a:rPr>
              <a:t>DISPONER DE ABSORVENTES INERTES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57654" y="6809215"/>
            <a:ext cx="7672755" cy="450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US" sz="2616" spc="340">
                <a:solidFill>
                  <a:srgbClr val="3093FB"/>
                </a:solidFill>
                <a:latin typeface="Glacial Indifference Bold"/>
              </a:rPr>
              <a:t>INSPECCIÓN DE ENVASES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88402" y="8028415"/>
            <a:ext cx="7672755" cy="450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US" sz="2616" spc="340">
                <a:solidFill>
                  <a:srgbClr val="3093FB"/>
                </a:solidFill>
                <a:latin typeface="Glacial Indifference Bold"/>
              </a:rPr>
              <a:t>CONSIDERAR CLIMA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3861" y="-101424"/>
            <a:ext cx="5248111" cy="1048984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AutoShape 3"/>
          <p:cNvSpPr/>
          <p:nvPr/>
        </p:nvSpPr>
        <p:spPr>
          <a:xfrm>
            <a:off x="10039350" y="798218"/>
            <a:ext cx="5376364" cy="1154958"/>
          </a:xfrm>
          <a:prstGeom prst="rect">
            <a:avLst/>
          </a:prstGeom>
          <a:solidFill>
            <a:srgbClr val="3093FB">
              <a:alpha val="19607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0039350" y="2399518"/>
            <a:ext cx="5376364" cy="1154958"/>
          </a:xfrm>
          <a:prstGeom prst="rect">
            <a:avLst/>
          </a:prstGeom>
          <a:solidFill>
            <a:srgbClr val="3093FB">
              <a:alpha val="19607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10039350" y="4014453"/>
            <a:ext cx="5376364" cy="1154958"/>
          </a:xfrm>
          <a:prstGeom prst="rect">
            <a:avLst/>
          </a:prstGeom>
          <a:solidFill>
            <a:srgbClr val="3093FB">
              <a:alpha val="19607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10171231" y="5711407"/>
            <a:ext cx="5376364" cy="1154958"/>
          </a:xfrm>
          <a:prstGeom prst="rect">
            <a:avLst/>
          </a:prstGeom>
          <a:solidFill>
            <a:srgbClr val="3093FB">
              <a:alpha val="19607"/>
            </a:srgbClr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9447"/>
          <a:stretch>
            <a:fillRect/>
          </a:stretch>
        </p:blipFill>
        <p:spPr>
          <a:xfrm>
            <a:off x="553455" y="4244935"/>
            <a:ext cx="8613888" cy="534676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48626" y="722018"/>
            <a:ext cx="4463137" cy="260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8"/>
              </a:lnSpc>
            </a:pPr>
            <a:r>
              <a:rPr lang="en-US" sz="5072" spc="50">
                <a:solidFill>
                  <a:srgbClr val="FBFDF4"/>
                </a:solidFill>
                <a:latin typeface="Glacial Indifference"/>
              </a:rPr>
              <a:t>MANIPULACIÓN EN ESPACIOS CONFINADOS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17411" y="971550"/>
            <a:ext cx="4998302" cy="91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US" sz="2616" spc="340">
                <a:solidFill>
                  <a:srgbClr val="3093FB"/>
                </a:solidFill>
                <a:latin typeface="Glacial Indifference Bold"/>
              </a:rPr>
              <a:t>USAR AIRE COMPRIMIDO, NUNCA OXIGENO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71231" y="2802897"/>
            <a:ext cx="4998302" cy="450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US" sz="2616" spc="340" dirty="0">
                <a:solidFill>
                  <a:srgbClr val="3093FB"/>
                </a:solidFill>
                <a:latin typeface="Glacial Indifference Bold"/>
              </a:rPr>
              <a:t>RESPIRACIÓN </a:t>
            </a:r>
            <a:r>
              <a:rPr lang="en-US" sz="2616" spc="340" dirty="0" smtClean="0">
                <a:solidFill>
                  <a:srgbClr val="3093FB"/>
                </a:solidFill>
                <a:latin typeface="Glacial Indifference Bold"/>
              </a:rPr>
              <a:t>AUTÓNOMA</a:t>
            </a:r>
            <a:endParaRPr lang="en-US" sz="2616" spc="340" dirty="0">
              <a:solidFill>
                <a:srgbClr val="3093FB"/>
              </a:solidFill>
              <a:latin typeface="Glacial Indifference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171231" y="4187785"/>
            <a:ext cx="4998302" cy="91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US" sz="2616" spc="340">
                <a:solidFill>
                  <a:srgbClr val="3093FB"/>
                </a:solidFill>
                <a:latin typeface="Glacial Indifference Bold"/>
              </a:rPr>
              <a:t>CINTURON DE SEGURIDAD Y CUERDA DE RESCATE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03111" y="5884738"/>
            <a:ext cx="4998302" cy="91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US" sz="2616" spc="340">
                <a:solidFill>
                  <a:srgbClr val="3093FB"/>
                </a:solidFill>
                <a:latin typeface="Glacial Indifference Bold"/>
              </a:rPr>
              <a:t>MÍNIMAMENTE DOS PERSONAS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0"/>
            <a:ext cx="32153" cy="3013642"/>
          </a:xfrm>
          <a:prstGeom prst="rect">
            <a:avLst/>
          </a:prstGeom>
          <a:solidFill>
            <a:srgbClr val="3093F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74813" y="0"/>
            <a:ext cx="15454648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4762245"/>
            <a:ext cx="12052464" cy="4496055"/>
            <a:chOff x="0" y="0"/>
            <a:chExt cx="16069953" cy="599474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6069953" cy="5994740"/>
            </a:xfrm>
            <a:prstGeom prst="rect">
              <a:avLst/>
            </a:prstGeom>
            <a:solidFill>
              <a:srgbClr val="3093F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81486" y="1119678"/>
              <a:ext cx="13906980" cy="2794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80"/>
                </a:lnSpc>
              </a:pPr>
              <a:r>
                <a:rPr lang="en-US" sz="6900" spc="207">
                  <a:solidFill>
                    <a:srgbClr val="FBFDF4"/>
                  </a:solidFill>
                  <a:latin typeface="Glacial Indifference Bold"/>
                </a:rPr>
                <a:t>EXTINCIÓN DE INCENDIOS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81486" y="4272447"/>
              <a:ext cx="13652652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429">
                  <a:solidFill>
                    <a:srgbClr val="FBFDF4"/>
                  </a:solidFill>
                  <a:latin typeface="Glacial Indifference"/>
                </a:rPr>
                <a:t>INCENDIOS CLASE B 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8431" y="2913698"/>
            <a:ext cx="9029139" cy="1310266"/>
          </a:xfrm>
          <a:prstGeom prst="rect">
            <a:avLst/>
          </a:prstGeom>
          <a:solidFill>
            <a:srgbClr val="FBFDF4">
              <a:alpha val="40000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685800" y="2847023"/>
            <a:ext cx="8145082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429">
                <a:solidFill>
                  <a:srgbClr val="FBFDF4"/>
                </a:solidFill>
                <a:latin typeface="Glacial Indifference"/>
              </a:rPr>
              <a:t>NO ACUMULAR ELEMENTOS INFLAMABLES</a:t>
            </a:r>
          </a:p>
        </p:txBody>
      </p:sp>
      <p:sp>
        <p:nvSpPr>
          <p:cNvPr id="4" name="AutoShape 4"/>
          <p:cNvSpPr/>
          <p:nvPr/>
        </p:nvSpPr>
        <p:spPr>
          <a:xfrm>
            <a:off x="438431" y="4529801"/>
            <a:ext cx="9029139" cy="730193"/>
          </a:xfrm>
          <a:prstGeom prst="rect">
            <a:avLst/>
          </a:prstGeom>
          <a:solidFill>
            <a:srgbClr val="FBFDF4">
              <a:alpha val="40000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685800" y="4579620"/>
            <a:ext cx="8145082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429">
                <a:solidFill>
                  <a:srgbClr val="FBFDF4"/>
                </a:solidFill>
                <a:latin typeface="Glacial Indifference"/>
              </a:rPr>
              <a:t>VENTILAR ADECUADAMENTE</a:t>
            </a:r>
          </a:p>
        </p:txBody>
      </p:sp>
      <p:sp>
        <p:nvSpPr>
          <p:cNvPr id="6" name="AutoShape 6"/>
          <p:cNvSpPr/>
          <p:nvPr/>
        </p:nvSpPr>
        <p:spPr>
          <a:xfrm>
            <a:off x="438431" y="982604"/>
            <a:ext cx="9029139" cy="1653166"/>
          </a:xfrm>
          <a:prstGeom prst="rect">
            <a:avLst/>
          </a:prstGeom>
          <a:solidFill>
            <a:srgbClr val="FBFDF4">
              <a:alpha val="40000"/>
            </a:srgbClr>
          </a:solidFill>
        </p:spPr>
      </p:sp>
      <p:sp>
        <p:nvSpPr>
          <p:cNvPr id="7" name="TextBox 7"/>
          <p:cNvSpPr txBox="1"/>
          <p:nvPr/>
        </p:nvSpPr>
        <p:spPr>
          <a:xfrm>
            <a:off x="685800" y="1203397"/>
            <a:ext cx="8145082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429">
                <a:solidFill>
                  <a:srgbClr val="FBFDF4"/>
                </a:solidFill>
                <a:latin typeface="Glacial Indifference"/>
              </a:rPr>
              <a:t>MANTENER ORDEN Y LIMPIEZA EN EL LUGAR DE TRABAJO</a:t>
            </a:r>
          </a:p>
        </p:txBody>
      </p:sp>
      <p:sp>
        <p:nvSpPr>
          <p:cNvPr id="8" name="AutoShape 8"/>
          <p:cNvSpPr/>
          <p:nvPr/>
        </p:nvSpPr>
        <p:spPr>
          <a:xfrm>
            <a:off x="17227147" y="1028700"/>
            <a:ext cx="32153" cy="8229600"/>
          </a:xfrm>
          <a:prstGeom prst="rect">
            <a:avLst/>
          </a:prstGeom>
          <a:solidFill>
            <a:srgbClr val="FBFDF4"/>
          </a:solidFill>
        </p:spPr>
      </p:sp>
      <p:grpSp>
        <p:nvGrpSpPr>
          <p:cNvPr id="9" name="Group 9"/>
          <p:cNvGrpSpPr/>
          <p:nvPr/>
        </p:nvGrpSpPr>
        <p:grpSpPr>
          <a:xfrm>
            <a:off x="11011461" y="3202016"/>
            <a:ext cx="7276539" cy="3882968"/>
            <a:chOff x="0" y="0"/>
            <a:chExt cx="9702052" cy="5177291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9702052" cy="5177291"/>
            </a:xfrm>
            <a:prstGeom prst="rect">
              <a:avLst/>
            </a:prstGeom>
            <a:solidFill>
              <a:srgbClr val="FBFDF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986288" y="1398021"/>
              <a:ext cx="7344163" cy="2371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020"/>
                </a:lnSpc>
              </a:pPr>
              <a:r>
                <a:rPr lang="en-US" sz="5850" spc="175">
                  <a:solidFill>
                    <a:srgbClr val="3093FB"/>
                  </a:solidFill>
                  <a:latin typeface="Glacial Indifference Bold"/>
                </a:rPr>
                <a:t>PREVENCIÓN DE INCENDIOS: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438431" y="5609272"/>
            <a:ext cx="9029139" cy="1887855"/>
          </a:xfrm>
          <a:prstGeom prst="rect">
            <a:avLst/>
          </a:prstGeom>
          <a:solidFill>
            <a:srgbClr val="FBFDF4">
              <a:alpha val="40000"/>
            </a:srgbClr>
          </a:solidFill>
        </p:spPr>
      </p:sp>
      <p:sp>
        <p:nvSpPr>
          <p:cNvPr id="13" name="TextBox 13"/>
          <p:cNvSpPr txBox="1"/>
          <p:nvPr/>
        </p:nvSpPr>
        <p:spPr>
          <a:xfrm>
            <a:off x="685800" y="5656897"/>
            <a:ext cx="8458200" cy="172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429">
                <a:solidFill>
                  <a:srgbClr val="FBFDF4"/>
                </a:solidFill>
                <a:latin typeface="Glacial Indifference"/>
              </a:rPr>
              <a:t>NO UTILIZAR TRIPLES O ARTEFACTOS QUE GENEREN SOBRECARGAS DE LAS LINEAS ELECTRICAS</a:t>
            </a:r>
          </a:p>
        </p:txBody>
      </p:sp>
      <p:sp>
        <p:nvSpPr>
          <p:cNvPr id="14" name="AutoShape 14"/>
          <p:cNvSpPr/>
          <p:nvPr/>
        </p:nvSpPr>
        <p:spPr>
          <a:xfrm>
            <a:off x="438431" y="7919085"/>
            <a:ext cx="9029139" cy="1078230"/>
          </a:xfrm>
          <a:prstGeom prst="rect">
            <a:avLst/>
          </a:prstGeom>
          <a:solidFill>
            <a:srgbClr val="FBFDF4">
              <a:alpha val="40000"/>
            </a:srgbClr>
          </a:solidFill>
        </p:spPr>
      </p:sp>
      <p:sp>
        <p:nvSpPr>
          <p:cNvPr id="15" name="TextBox 15"/>
          <p:cNvSpPr txBox="1"/>
          <p:nvPr/>
        </p:nvSpPr>
        <p:spPr>
          <a:xfrm>
            <a:off x="685800" y="7852410"/>
            <a:ext cx="8145082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429">
                <a:solidFill>
                  <a:srgbClr val="FBFDF4"/>
                </a:solidFill>
                <a:latin typeface="Glacial Indifference"/>
              </a:rPr>
              <a:t>DISPONER DE ELEMENTOS DE EXTINCIÓN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0967" y="-43469"/>
            <a:ext cx="9304967" cy="10373938"/>
          </a:xfrm>
          <a:prstGeom prst="rect">
            <a:avLst/>
          </a:prstGeom>
          <a:solidFill>
            <a:srgbClr val="3093FB"/>
          </a:solidFill>
        </p:spPr>
      </p:sp>
      <p:grpSp>
        <p:nvGrpSpPr>
          <p:cNvPr id="3" name="Group 3"/>
          <p:cNvGrpSpPr/>
          <p:nvPr/>
        </p:nvGrpSpPr>
        <p:grpSpPr>
          <a:xfrm>
            <a:off x="152400" y="3537322"/>
            <a:ext cx="17106900" cy="5128989"/>
            <a:chOff x="-14949881" y="3344829"/>
            <a:chExt cx="22809200" cy="6838651"/>
          </a:xfrm>
        </p:grpSpPr>
        <p:sp>
          <p:nvSpPr>
            <p:cNvPr id="4" name="TextBox 4"/>
            <p:cNvSpPr txBox="1"/>
            <p:nvPr/>
          </p:nvSpPr>
          <p:spPr>
            <a:xfrm>
              <a:off x="-14949881" y="3344829"/>
              <a:ext cx="11043796" cy="19834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22"/>
                </a:lnSpc>
              </a:pPr>
              <a:r>
                <a:rPr lang="en-US" sz="4852" spc="485" dirty="0">
                  <a:solidFill>
                    <a:schemeClr val="bg1"/>
                  </a:solidFill>
                  <a:latin typeface="Glacial Indifference Bold"/>
                </a:rPr>
                <a:t>SUPERFICIES PREVIAMENTE PINTADAS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259734"/>
              <a:ext cx="7859319" cy="923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04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6363" y="5336540"/>
            <a:ext cx="6816525" cy="454577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19793" y="342213"/>
            <a:ext cx="8824207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41"/>
              </a:lnSpc>
            </a:pPr>
            <a:r>
              <a:rPr lang="en-US" sz="5400" spc="198" dirty="0">
                <a:solidFill>
                  <a:srgbClr val="FBFDF4"/>
                </a:solidFill>
                <a:latin typeface="Glacial Indifference"/>
              </a:rPr>
              <a:t>PREPARACION DE SUPERFICE DE APLICACIÓN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31049" y="4092601"/>
            <a:ext cx="8099368" cy="4545770"/>
          </a:xfrm>
          <a:prstGeom prst="rect">
            <a:avLst/>
          </a:prstGeom>
        </p:spPr>
      </p:pic>
      <p:grpSp>
        <p:nvGrpSpPr>
          <p:cNvPr id="9" name="Group 4"/>
          <p:cNvGrpSpPr/>
          <p:nvPr/>
        </p:nvGrpSpPr>
        <p:grpSpPr>
          <a:xfrm>
            <a:off x="9179686" y="1710198"/>
            <a:ext cx="8849652" cy="6421152"/>
            <a:chOff x="-449405" y="1621945"/>
            <a:chExt cx="8308724" cy="8561535"/>
          </a:xfrm>
        </p:grpSpPr>
        <p:sp>
          <p:nvSpPr>
            <p:cNvPr id="10" name="TextBox 5"/>
            <p:cNvSpPr txBox="1"/>
            <p:nvPr/>
          </p:nvSpPr>
          <p:spPr>
            <a:xfrm>
              <a:off x="-449405" y="1621945"/>
              <a:ext cx="7859319" cy="2919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22"/>
                </a:lnSpc>
              </a:pPr>
              <a:r>
                <a:rPr lang="en-US" sz="4852" spc="485" dirty="0">
                  <a:solidFill>
                    <a:srgbClr val="3093FB"/>
                  </a:solidFill>
                  <a:latin typeface="Glacial Indifference Bold"/>
                </a:rPr>
                <a:t>SUPERFICIES PINTADAS POR PRIMERA VEZ</a:t>
              </a:r>
            </a:p>
          </p:txBody>
        </p:sp>
        <p:sp>
          <p:nvSpPr>
            <p:cNvPr id="11" name="TextBox 6"/>
            <p:cNvSpPr txBox="1"/>
            <p:nvPr/>
          </p:nvSpPr>
          <p:spPr>
            <a:xfrm>
              <a:off x="0" y="9259734"/>
              <a:ext cx="7859319" cy="923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0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334494" cy="10489848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3" name="TextBox 3"/>
          <p:cNvSpPr txBox="1"/>
          <p:nvPr/>
        </p:nvSpPr>
        <p:spPr>
          <a:xfrm>
            <a:off x="9134475" y="6077474"/>
            <a:ext cx="8115300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429">
                <a:solidFill>
                  <a:srgbClr val="FBFDF4"/>
                </a:solidFill>
                <a:latin typeface="Glacial Indifference"/>
              </a:rPr>
              <a:t>VESTIMENTA Y PROTECCIÓN ADECUADA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1927341"/>
            <a:ext cx="8145082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429">
                <a:solidFill>
                  <a:srgbClr val="FBFDF4"/>
                </a:solidFill>
                <a:latin typeface="Glacial Indifference"/>
              </a:rPr>
              <a:t>DESPRENDIMIENTO DE PARTICULAS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16885"/>
          <a:stretch>
            <a:fillRect/>
          </a:stretch>
        </p:blipFill>
        <p:spPr>
          <a:xfrm>
            <a:off x="0" y="3292056"/>
            <a:ext cx="8415265" cy="57041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8161" y="1019175"/>
            <a:ext cx="6612619" cy="974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00"/>
              </a:lnSpc>
            </a:pPr>
            <a:r>
              <a:rPr lang="en-US" sz="6334" spc="190">
                <a:solidFill>
                  <a:srgbClr val="3093FB"/>
                </a:solidFill>
                <a:latin typeface="Glacial Indifference"/>
              </a:rPr>
              <a:t>PRECAUCIONES</a:t>
            </a:r>
          </a:p>
        </p:txBody>
      </p:sp>
      <p:sp>
        <p:nvSpPr>
          <p:cNvPr id="7" name="AutoShape 7"/>
          <p:cNvSpPr/>
          <p:nvPr/>
        </p:nvSpPr>
        <p:spPr>
          <a:xfrm>
            <a:off x="13182600" y="2971800"/>
            <a:ext cx="47625" cy="2514600"/>
          </a:xfrm>
          <a:prstGeom prst="rect">
            <a:avLst/>
          </a:prstGeom>
          <a:solidFill>
            <a:srgbClr val="FBFDF4"/>
          </a:solidFill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953506" y="-101424"/>
            <a:ext cx="7334494" cy="10489848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3" name="AutoShape 3"/>
          <p:cNvSpPr/>
          <p:nvPr/>
        </p:nvSpPr>
        <p:spPr>
          <a:xfrm>
            <a:off x="14604677" y="4600609"/>
            <a:ext cx="32153" cy="3013642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4" name="AutoShape 4"/>
          <p:cNvSpPr/>
          <p:nvPr/>
        </p:nvSpPr>
        <p:spPr>
          <a:xfrm>
            <a:off x="1028700" y="6853186"/>
            <a:ext cx="2495244" cy="2405114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5" name="TextBox 5"/>
          <p:cNvSpPr txBox="1"/>
          <p:nvPr/>
        </p:nvSpPr>
        <p:spPr>
          <a:xfrm>
            <a:off x="4507593" y="7631272"/>
            <a:ext cx="5073462" cy="725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52"/>
              </a:lnSpc>
              <a:spcBef>
                <a:spcPct val="0"/>
              </a:spcBef>
            </a:pPr>
            <a:r>
              <a:rPr lang="en-US" sz="3968" u="none" spc="39">
                <a:solidFill>
                  <a:srgbClr val="FBFDF4"/>
                </a:solidFill>
                <a:latin typeface="Glacial Indifference"/>
              </a:rPr>
              <a:t>INGESTA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3940943"/>
            <a:ext cx="2495244" cy="2405114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7" name="TextBox 7"/>
          <p:cNvSpPr txBox="1"/>
          <p:nvPr/>
        </p:nvSpPr>
        <p:spPr>
          <a:xfrm>
            <a:off x="4507593" y="4719029"/>
            <a:ext cx="5073462" cy="725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52"/>
              </a:lnSpc>
              <a:spcBef>
                <a:spcPct val="0"/>
              </a:spcBef>
            </a:pPr>
            <a:r>
              <a:rPr lang="en-US" sz="3968" u="none" spc="39">
                <a:solidFill>
                  <a:srgbClr val="FBFDF4"/>
                </a:solidFill>
                <a:latin typeface="Glacial Indifference"/>
              </a:rPr>
              <a:t>PIEL</a:t>
            </a:r>
          </a:p>
        </p:txBody>
      </p:sp>
      <p:sp>
        <p:nvSpPr>
          <p:cNvPr id="8" name="AutoShape 8"/>
          <p:cNvSpPr/>
          <p:nvPr/>
        </p:nvSpPr>
        <p:spPr>
          <a:xfrm>
            <a:off x="1028700" y="1028700"/>
            <a:ext cx="2495244" cy="2405114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9" name="TextBox 9"/>
          <p:cNvSpPr txBox="1"/>
          <p:nvPr/>
        </p:nvSpPr>
        <p:spPr>
          <a:xfrm>
            <a:off x="4507593" y="1771759"/>
            <a:ext cx="6710558" cy="728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52"/>
              </a:lnSpc>
            </a:pPr>
            <a:r>
              <a:rPr lang="en-US" sz="3968" spc="39">
                <a:solidFill>
                  <a:srgbClr val="FBFDF4"/>
                </a:solidFill>
                <a:latin typeface="Glacial Indifference"/>
              </a:rPr>
              <a:t>VÍAS RESPIRATORIAS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2100" y="1495451"/>
            <a:ext cx="1308397" cy="14716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2241" y="4193973"/>
            <a:ext cx="2028116" cy="18990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2241" y="7010283"/>
            <a:ext cx="2248017" cy="224801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440664" y="1028700"/>
            <a:ext cx="6392331" cy="294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9"/>
              </a:lnSpc>
            </a:pPr>
            <a:r>
              <a:rPr lang="en-US" sz="6450" spc="193">
                <a:solidFill>
                  <a:srgbClr val="3093FB"/>
                </a:solidFill>
                <a:latin typeface="Glacial Indifference Bold"/>
              </a:rPr>
              <a:t>PRECAUCIONES SOBRE LA SALUD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30331" y="8158480"/>
            <a:ext cx="4580844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192">
                <a:solidFill>
                  <a:srgbClr val="3093FB"/>
                </a:solidFill>
                <a:latin typeface="Glacial Indifference"/>
              </a:rPr>
              <a:t>VÍAS DE ACCESO A AGENTES TÓXICOS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5913" y="0"/>
            <a:ext cx="18519826" cy="3448305"/>
          </a:xfrm>
          <a:prstGeom prst="rect">
            <a:avLst/>
          </a:prstGeom>
          <a:solidFill>
            <a:srgbClr val="FBFDF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9348" t="37244" r="26790" b="24288"/>
          <a:stretch>
            <a:fillRect/>
          </a:stretch>
        </p:blipFill>
        <p:spPr>
          <a:xfrm>
            <a:off x="1253473" y="3448305"/>
            <a:ext cx="15781055" cy="63367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78245" y="1143128"/>
            <a:ext cx="1533151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spc="225">
                <a:solidFill>
                  <a:srgbClr val="3093FB"/>
                </a:solidFill>
                <a:latin typeface="Glacial Indifference Bold"/>
              </a:rPr>
              <a:t>IDENTIFICACIÓN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01424"/>
            <a:ext cx="7334494" cy="10489848"/>
          </a:xfrm>
          <a:prstGeom prst="rect">
            <a:avLst/>
          </a:prstGeom>
          <a:solidFill>
            <a:srgbClr val="FBFDF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72887" y="-579153"/>
            <a:ext cx="8386413" cy="1186983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14673" y="661408"/>
            <a:ext cx="5905149" cy="1791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7"/>
              </a:lnSpc>
            </a:pPr>
            <a:r>
              <a:rPr lang="en-US" sz="5847" spc="175">
                <a:solidFill>
                  <a:srgbClr val="3093FB"/>
                </a:solidFill>
                <a:latin typeface="Glacial Indifference Bold"/>
              </a:rPr>
              <a:t>Ficha de Seguridad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5573" y="3105150"/>
            <a:ext cx="7276749" cy="680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96">
                <a:solidFill>
                  <a:srgbClr val="3093FB"/>
                </a:solidFill>
                <a:latin typeface="Glacial Indifference"/>
              </a:rPr>
              <a:t>Composición y propiedades.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96">
                <a:solidFill>
                  <a:srgbClr val="3093FB"/>
                </a:solidFill>
                <a:latin typeface="Glacial Indifference"/>
              </a:rPr>
              <a:t>Identificación de los peligros.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96">
                <a:solidFill>
                  <a:srgbClr val="3093FB"/>
                </a:solidFill>
                <a:latin typeface="Glacial Indifference"/>
              </a:rPr>
              <a:t>Primeros auxilios recomendados.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96">
                <a:solidFill>
                  <a:srgbClr val="3093FB"/>
                </a:solidFill>
                <a:latin typeface="Glacial Indifference"/>
              </a:rPr>
              <a:t>Medidas de protección contra incendios.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96">
                <a:solidFill>
                  <a:srgbClr val="3093FB"/>
                </a:solidFill>
                <a:latin typeface="Glacial Indifference"/>
              </a:rPr>
              <a:t>Medidas contra escapes accidentales.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96">
                <a:solidFill>
                  <a:srgbClr val="3093FB"/>
                </a:solidFill>
                <a:latin typeface="Glacial Indifference"/>
              </a:rPr>
              <a:t>Manejo y almacenamiento.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96">
                <a:solidFill>
                  <a:srgbClr val="3093FB"/>
                </a:solidFill>
                <a:latin typeface="Glacial Indifference"/>
              </a:rPr>
              <a:t>Protección personal.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96">
                <a:solidFill>
                  <a:srgbClr val="3093FB"/>
                </a:solidFill>
                <a:latin typeface="Glacial Indifference"/>
              </a:rPr>
              <a:t>Propiedades físicas y químicas.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96">
                <a:solidFill>
                  <a:srgbClr val="3093FB"/>
                </a:solidFill>
                <a:latin typeface="Glacial Indifference"/>
              </a:rPr>
              <a:t>Información ecológica y toxicológica.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96">
                <a:solidFill>
                  <a:srgbClr val="3093FB"/>
                </a:solidFill>
                <a:latin typeface="Glacial Indifference"/>
              </a:rPr>
              <a:t>Información sobre el transporte.</a:t>
            </a:r>
          </a:p>
          <a:p>
            <a:pPr marL="690880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96">
                <a:solidFill>
                  <a:srgbClr val="3093FB"/>
                </a:solidFill>
                <a:latin typeface="Glacial Indifference"/>
              </a:rPr>
              <a:t>Eliminación de los residuos.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6897" y="0"/>
            <a:ext cx="5657850" cy="11208456"/>
            <a:chOff x="0" y="0"/>
            <a:chExt cx="1913890" cy="37915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3791502"/>
            </a:xfrm>
            <a:custGeom>
              <a:avLst/>
              <a:gdLst/>
              <a:ahLst/>
              <a:cxnLst/>
              <a:rect l="l" t="t" r="r" b="b"/>
              <a:pathLst>
                <a:path w="1913890" h="3791502">
                  <a:moveTo>
                    <a:pt x="0" y="0"/>
                  </a:moveTo>
                  <a:lnTo>
                    <a:pt x="1913890" y="0"/>
                  </a:lnTo>
                  <a:lnTo>
                    <a:pt x="1913890" y="3791502"/>
                  </a:lnTo>
                  <a:lnTo>
                    <a:pt x="0" y="3791502"/>
                  </a:ln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476478" y="1193126"/>
            <a:ext cx="10115550" cy="2250127"/>
            <a:chOff x="0" y="0"/>
            <a:chExt cx="3421803" cy="7611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21803" cy="761154"/>
            </a:xfrm>
            <a:custGeom>
              <a:avLst/>
              <a:gdLst/>
              <a:ahLst/>
              <a:cxnLst/>
              <a:rect l="l" t="t" r="r" b="b"/>
              <a:pathLst>
                <a:path w="3421803" h="761154">
                  <a:moveTo>
                    <a:pt x="0" y="0"/>
                  </a:moveTo>
                  <a:lnTo>
                    <a:pt x="3421803" y="0"/>
                  </a:lnTo>
                  <a:lnTo>
                    <a:pt x="3421803" y="761154"/>
                  </a:lnTo>
                  <a:lnTo>
                    <a:pt x="0" y="761154"/>
                  </a:ln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476478" y="3978753"/>
            <a:ext cx="10115550" cy="2250127"/>
            <a:chOff x="0" y="0"/>
            <a:chExt cx="3421803" cy="76115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21803" cy="761154"/>
            </a:xfrm>
            <a:custGeom>
              <a:avLst/>
              <a:gdLst/>
              <a:ahLst/>
              <a:cxnLst/>
              <a:rect l="l" t="t" r="r" b="b"/>
              <a:pathLst>
                <a:path w="3421803" h="761154">
                  <a:moveTo>
                    <a:pt x="0" y="0"/>
                  </a:moveTo>
                  <a:lnTo>
                    <a:pt x="3421803" y="0"/>
                  </a:lnTo>
                  <a:lnTo>
                    <a:pt x="3421803" y="761154"/>
                  </a:lnTo>
                  <a:lnTo>
                    <a:pt x="0" y="761154"/>
                  </a:ln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476478" y="6843747"/>
            <a:ext cx="10115550" cy="2250127"/>
            <a:chOff x="0" y="0"/>
            <a:chExt cx="3421803" cy="7611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21803" cy="761154"/>
            </a:xfrm>
            <a:custGeom>
              <a:avLst/>
              <a:gdLst/>
              <a:ahLst/>
              <a:cxnLst/>
              <a:rect l="l" t="t" r="r" b="b"/>
              <a:pathLst>
                <a:path w="3421803" h="761154">
                  <a:moveTo>
                    <a:pt x="0" y="0"/>
                  </a:moveTo>
                  <a:lnTo>
                    <a:pt x="3421803" y="0"/>
                  </a:lnTo>
                  <a:lnTo>
                    <a:pt x="3421803" y="761154"/>
                  </a:lnTo>
                  <a:lnTo>
                    <a:pt x="0" y="761154"/>
                  </a:lnTo>
                  <a:close/>
                </a:path>
              </a:pathLst>
            </a:custGeom>
            <a:solidFill>
              <a:srgbClr val="3093F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r="26603"/>
          <a:stretch>
            <a:fillRect/>
          </a:stretch>
        </p:blipFill>
        <p:spPr>
          <a:xfrm>
            <a:off x="0" y="3607679"/>
            <a:ext cx="6208268" cy="59791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l="3650" t="12519" r="1253" b="20032"/>
          <a:stretch>
            <a:fillRect/>
          </a:stretch>
        </p:blipFill>
        <p:spPr>
          <a:xfrm>
            <a:off x="6476478" y="3854011"/>
            <a:ext cx="2727095" cy="25789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 t="17635" r="9244" b="13440"/>
          <a:stretch>
            <a:fillRect/>
          </a:stretch>
        </p:blipFill>
        <p:spPr>
          <a:xfrm>
            <a:off x="6476478" y="941101"/>
            <a:ext cx="2633385" cy="26665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l="7770" t="33214" r="14509" b="11042"/>
          <a:stretch>
            <a:fillRect/>
          </a:stretch>
        </p:blipFill>
        <p:spPr>
          <a:xfrm>
            <a:off x="6476478" y="6679321"/>
            <a:ext cx="2667522" cy="255096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00225" y="923925"/>
            <a:ext cx="4682657" cy="2040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6"/>
              </a:lnSpc>
            </a:pPr>
            <a:r>
              <a:rPr lang="en-US" sz="5975" spc="59">
                <a:solidFill>
                  <a:srgbClr val="FBFDF4"/>
                </a:solidFill>
                <a:latin typeface="Glacial Indifference"/>
              </a:rPr>
              <a:t>Lesiones Ergonómicas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71282" y="1930019"/>
            <a:ext cx="6696205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429">
                <a:solidFill>
                  <a:srgbClr val="FFFFFF"/>
                </a:solidFill>
                <a:latin typeface="Glacial Indifference"/>
              </a:rPr>
              <a:t>CERVICALES/COLUMNA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71282" y="7598481"/>
            <a:ext cx="6696205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429">
                <a:solidFill>
                  <a:srgbClr val="FFFFFF"/>
                </a:solidFill>
                <a:latin typeface="Glacial Indifference"/>
              </a:rPr>
              <a:t>LUMBARES/RODILLA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895824" y="4498027"/>
            <a:ext cx="4600705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429">
                <a:solidFill>
                  <a:srgbClr val="FFFFFF"/>
                </a:solidFill>
                <a:latin typeface="Glacial Indifference"/>
              </a:rPr>
              <a:t>MUÑECA/HOMBRO/TENDONES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152653"/>
            <a:ext cx="18519826" cy="3448305"/>
          </a:xfrm>
          <a:prstGeom prst="rect">
            <a:avLst/>
          </a:prstGeom>
          <a:solidFill>
            <a:srgbClr val="FBFDF4"/>
          </a:solidFill>
        </p:spPr>
      </p:sp>
      <p:grpSp>
        <p:nvGrpSpPr>
          <p:cNvPr id="3" name="Group 3"/>
          <p:cNvGrpSpPr/>
          <p:nvPr/>
        </p:nvGrpSpPr>
        <p:grpSpPr>
          <a:xfrm>
            <a:off x="1028700" y="4358965"/>
            <a:ext cx="3111655" cy="3111655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716734" y="5503591"/>
            <a:ext cx="970947" cy="297366"/>
            <a:chOff x="0" y="0"/>
            <a:chExt cx="1913890" cy="5861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586155"/>
            </a:xfrm>
            <a:custGeom>
              <a:avLst/>
              <a:gdLst/>
              <a:ahLst/>
              <a:cxnLst/>
              <a:rect l="l" t="t" r="r" b="b"/>
              <a:pathLst>
                <a:path w="1913890" h="586155">
                  <a:moveTo>
                    <a:pt x="0" y="0"/>
                  </a:moveTo>
                  <a:lnTo>
                    <a:pt x="1913890" y="0"/>
                  </a:lnTo>
                  <a:lnTo>
                    <a:pt x="1913890" y="586155"/>
                  </a:lnTo>
                  <a:lnTo>
                    <a:pt x="0" y="586155"/>
                  </a:lnTo>
                  <a:close/>
                </a:path>
              </a:pathLst>
            </a:custGeom>
            <a:solidFill>
              <a:srgbClr val="FBFDF4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594158" y="561975"/>
            <a:ext cx="1533151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spc="225">
                <a:solidFill>
                  <a:srgbClr val="3093FB"/>
                </a:solidFill>
                <a:latin typeface="Glacial Indifference Bold"/>
              </a:rPr>
              <a:t>COMPOSICIÓN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716734" y="6028628"/>
            <a:ext cx="970947" cy="297366"/>
            <a:chOff x="0" y="0"/>
            <a:chExt cx="1913890" cy="586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586155"/>
            </a:xfrm>
            <a:custGeom>
              <a:avLst/>
              <a:gdLst/>
              <a:ahLst/>
              <a:cxnLst/>
              <a:rect l="l" t="t" r="r" b="b"/>
              <a:pathLst>
                <a:path w="1913890" h="586155">
                  <a:moveTo>
                    <a:pt x="0" y="0"/>
                  </a:moveTo>
                  <a:lnTo>
                    <a:pt x="1913890" y="0"/>
                  </a:lnTo>
                  <a:lnTo>
                    <a:pt x="1913890" y="586155"/>
                  </a:lnTo>
                  <a:lnTo>
                    <a:pt x="0" y="586155"/>
                  </a:lnTo>
                  <a:close/>
                </a:path>
              </a:pathLst>
            </a:custGeom>
            <a:solidFill>
              <a:srgbClr val="FBFDF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032345" y="4358965"/>
            <a:ext cx="3111655" cy="311165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474712" y="4358965"/>
            <a:ext cx="3111655" cy="311165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299938" y="2821723"/>
            <a:ext cx="1959362" cy="195936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945987" y="5143500"/>
            <a:ext cx="1959362" cy="195936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4966306" y="7695735"/>
            <a:ext cx="1959362" cy="1959362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1665468">
            <a:off x="13241959" y="4210282"/>
            <a:ext cx="1870101" cy="297366"/>
            <a:chOff x="0" y="0"/>
            <a:chExt cx="3594100" cy="571500"/>
          </a:xfrm>
        </p:grpSpPr>
        <p:sp>
          <p:nvSpPr>
            <p:cNvPr id="21" name="Freeform 21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 rot="2553578">
            <a:off x="13134560" y="7547052"/>
            <a:ext cx="1870101" cy="297366"/>
            <a:chOff x="0" y="0"/>
            <a:chExt cx="3594100" cy="571500"/>
          </a:xfrm>
        </p:grpSpPr>
        <p:sp>
          <p:nvSpPr>
            <p:cNvPr id="23" name="Freeform 23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3844266" y="5914793"/>
            <a:ext cx="1870101" cy="297366"/>
            <a:chOff x="0" y="0"/>
            <a:chExt cx="3594100" cy="571500"/>
          </a:xfrm>
        </p:grpSpPr>
        <p:sp>
          <p:nvSpPr>
            <p:cNvPr id="25" name="Freeform 25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9259913" y="5731262"/>
            <a:ext cx="970947" cy="297366"/>
            <a:chOff x="0" y="0"/>
            <a:chExt cx="1913890" cy="58615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13890" cy="586155"/>
            </a:xfrm>
            <a:custGeom>
              <a:avLst/>
              <a:gdLst/>
              <a:ahLst/>
              <a:cxnLst/>
              <a:rect l="l" t="t" r="r" b="b"/>
              <a:pathLst>
                <a:path w="1913890" h="586155">
                  <a:moveTo>
                    <a:pt x="0" y="0"/>
                  </a:moveTo>
                  <a:lnTo>
                    <a:pt x="1913890" y="0"/>
                  </a:lnTo>
                  <a:lnTo>
                    <a:pt x="1913890" y="586155"/>
                  </a:lnTo>
                  <a:lnTo>
                    <a:pt x="0" y="586155"/>
                  </a:lnTo>
                  <a:close/>
                </a:path>
              </a:pathLst>
            </a:custGeom>
            <a:solidFill>
              <a:srgbClr val="FBFDF4"/>
            </a:solidFill>
          </p:spPr>
        </p:sp>
      </p:grpSp>
      <p:grpSp>
        <p:nvGrpSpPr>
          <p:cNvPr id="28" name="Group 28"/>
          <p:cNvGrpSpPr/>
          <p:nvPr/>
        </p:nvGrpSpPr>
        <p:grpSpPr>
          <a:xfrm rot="5400000">
            <a:off x="9259913" y="5691838"/>
            <a:ext cx="970947" cy="297366"/>
            <a:chOff x="0" y="0"/>
            <a:chExt cx="1913890" cy="58615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913890" cy="586155"/>
            </a:xfrm>
            <a:custGeom>
              <a:avLst/>
              <a:gdLst/>
              <a:ahLst/>
              <a:cxnLst/>
              <a:rect l="l" t="t" r="r" b="b"/>
              <a:pathLst>
                <a:path w="1913890" h="586155">
                  <a:moveTo>
                    <a:pt x="0" y="0"/>
                  </a:moveTo>
                  <a:lnTo>
                    <a:pt x="1913890" y="0"/>
                  </a:lnTo>
                  <a:lnTo>
                    <a:pt x="1913890" y="586155"/>
                  </a:lnTo>
                  <a:lnTo>
                    <a:pt x="0" y="586155"/>
                  </a:lnTo>
                  <a:close/>
                </a:path>
              </a:pathLst>
            </a:custGeom>
            <a:solidFill>
              <a:srgbClr val="FBFDF4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799767" y="5591780"/>
            <a:ext cx="3569520" cy="73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6"/>
              </a:lnSpc>
            </a:pPr>
            <a:r>
              <a:rPr lang="en-US" sz="4755" spc="142">
                <a:solidFill>
                  <a:srgbClr val="3093FB"/>
                </a:solidFill>
                <a:latin typeface="Glacial Indifference Bold"/>
              </a:rPr>
              <a:t>PINTURA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941447" y="5617265"/>
            <a:ext cx="3318466" cy="68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4"/>
              </a:lnSpc>
            </a:pPr>
            <a:r>
              <a:rPr lang="en-US" sz="4420" spc="132">
                <a:solidFill>
                  <a:srgbClr val="3093FB"/>
                </a:solidFill>
                <a:latin typeface="Glacial Indifference Bold"/>
              </a:rPr>
              <a:t>PIGMENTO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474712" y="5591780"/>
            <a:ext cx="3318466" cy="68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4"/>
              </a:lnSpc>
            </a:pPr>
            <a:r>
              <a:rPr lang="en-US" sz="4420" spc="132">
                <a:solidFill>
                  <a:srgbClr val="3093FB"/>
                </a:solidFill>
                <a:latin typeface="Glacial Indifference Bold"/>
              </a:rPr>
              <a:t>VEHÍCULO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186821" y="3570045"/>
            <a:ext cx="2185595" cy="443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911" spc="87">
                <a:solidFill>
                  <a:srgbClr val="3093FB"/>
                </a:solidFill>
                <a:latin typeface="Glacial Indifference Bold"/>
              </a:rPr>
              <a:t>CARGAS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735776" y="5928640"/>
            <a:ext cx="2379784" cy="49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4"/>
              </a:lnSpc>
            </a:pPr>
            <a:r>
              <a:rPr lang="en-US" sz="3170" spc="95">
                <a:solidFill>
                  <a:srgbClr val="3093FB"/>
                </a:solidFill>
                <a:latin typeface="Glacial Indifference Bold"/>
              </a:rPr>
              <a:t>LIGANTE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909748" y="8474533"/>
            <a:ext cx="2072479" cy="39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3"/>
              </a:lnSpc>
            </a:pPr>
            <a:r>
              <a:rPr lang="en-US" sz="2511" spc="75">
                <a:solidFill>
                  <a:srgbClr val="3093FB"/>
                </a:solidFill>
                <a:latin typeface="Glacial Indifference Bold"/>
              </a:rPr>
              <a:t>DISOLVENTE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803" r="5803"/>
          <a:stretch>
            <a:fillRect/>
          </a:stretch>
        </p:blipFill>
        <p:spPr>
          <a:xfrm>
            <a:off x="-2984202" y="0"/>
            <a:ext cx="14793274" cy="1116066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17926" y="570899"/>
            <a:ext cx="11652148" cy="9145202"/>
            <a:chOff x="0" y="0"/>
            <a:chExt cx="15536197" cy="12193603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5536197" cy="12193603"/>
            </a:xfrm>
            <a:prstGeom prst="rect">
              <a:avLst/>
            </a:prstGeom>
            <a:solidFill>
              <a:srgbClr val="FBFDF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08485" y="4236438"/>
              <a:ext cx="13719227" cy="5074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6"/>
                </a:lnSpc>
              </a:pPr>
              <a:r>
                <a:rPr lang="en-US" sz="5600" spc="56">
                  <a:solidFill>
                    <a:srgbClr val="3093FB"/>
                  </a:solidFill>
                  <a:latin typeface="Glacial Indifference"/>
                </a:rPr>
                <a:t>Intoxicación </a:t>
              </a:r>
            </a:p>
            <a:p>
              <a:pPr algn="ctr">
                <a:lnSpc>
                  <a:spcPts val="7616"/>
                </a:lnSpc>
              </a:pPr>
              <a:r>
                <a:rPr lang="en-US" sz="5600" spc="56">
                  <a:solidFill>
                    <a:srgbClr val="3093FB"/>
                  </a:solidFill>
                  <a:latin typeface="Glacial Indifference"/>
                </a:rPr>
                <a:t>Alergias</a:t>
              </a:r>
            </a:p>
            <a:p>
              <a:pPr algn="ctr">
                <a:lnSpc>
                  <a:spcPts val="7616"/>
                </a:lnSpc>
              </a:pPr>
              <a:r>
                <a:rPr lang="en-US" sz="5600" spc="56">
                  <a:solidFill>
                    <a:srgbClr val="3093FB"/>
                  </a:solidFill>
                  <a:latin typeface="Glacial Indifference"/>
                </a:rPr>
                <a:t>Enfermedades terminales</a:t>
              </a:r>
            </a:p>
            <a:p>
              <a:pPr algn="ctr">
                <a:lnSpc>
                  <a:spcPts val="7616"/>
                </a:lnSpc>
              </a:pPr>
              <a:r>
                <a:rPr lang="en-US" sz="5600" spc="56">
                  <a:solidFill>
                    <a:srgbClr val="3093FB"/>
                  </a:solidFill>
                  <a:latin typeface="Glacial Indifference"/>
                </a:rPr>
                <a:t>Lesiones ergonómicas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62815" y="1295400"/>
            <a:ext cx="2562370" cy="221295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834710" y="469525"/>
            <a:ext cx="16618579" cy="934795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434590"/>
            <a:ext cx="20238079" cy="4495800"/>
            <a:chOff x="0" y="0"/>
            <a:chExt cx="8615476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15476" cy="1913890"/>
            </a:xfrm>
            <a:custGeom>
              <a:avLst/>
              <a:gdLst/>
              <a:ahLst/>
              <a:cxnLst/>
              <a:rect l="l" t="t" r="r" b="b"/>
              <a:pathLst>
                <a:path w="8615476" h="1913890">
                  <a:moveTo>
                    <a:pt x="0" y="0"/>
                  </a:moveTo>
                  <a:lnTo>
                    <a:pt x="8615476" y="0"/>
                  </a:lnTo>
                  <a:lnTo>
                    <a:pt x="8615476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093F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06037" y="2890197"/>
            <a:ext cx="16875925" cy="3376481"/>
            <a:chOff x="0" y="0"/>
            <a:chExt cx="22501234" cy="450197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79560"/>
              <a:ext cx="22501234" cy="4250599"/>
              <a:chOff x="0" y="0"/>
              <a:chExt cx="3715526" cy="70188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715526" cy="701882"/>
              </a:xfrm>
              <a:custGeom>
                <a:avLst/>
                <a:gdLst/>
                <a:ahLst/>
                <a:cxnLst/>
                <a:rect l="l" t="t" r="r" b="b"/>
                <a:pathLst>
                  <a:path w="3715526" h="701882">
                    <a:moveTo>
                      <a:pt x="0" y="0"/>
                    </a:moveTo>
                    <a:lnTo>
                      <a:pt x="3715526" y="0"/>
                    </a:lnTo>
                    <a:lnTo>
                      <a:pt x="3715526" y="701882"/>
                    </a:lnTo>
                    <a:lnTo>
                      <a:pt x="0" y="701882"/>
                    </a:lnTo>
                    <a:close/>
                  </a:path>
                </a:pathLst>
              </a:custGeom>
              <a:solidFill>
                <a:srgbClr val="FBFDF4">
                  <a:alpha val="44705"/>
                </a:srgbClr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041454" y="189298"/>
              <a:ext cx="3064237" cy="4140861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784817" y="484067"/>
              <a:ext cx="3157449" cy="355132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976" y="485373"/>
              <a:ext cx="5024863" cy="370926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8234452" y="79560"/>
              <a:ext cx="4266781" cy="426678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024668" y="0"/>
              <a:ext cx="3650693" cy="45019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42935" y="-304800"/>
            <a:ext cx="12345065" cy="82300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4346953"/>
            <a:ext cx="7364719" cy="491134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1045" y="-880110"/>
            <a:ext cx="4495800" cy="449580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093FB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47675" y="487680"/>
            <a:ext cx="3682540" cy="2703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spc="48">
                <a:solidFill>
                  <a:srgbClr val="FFFFFF"/>
                </a:solidFill>
                <a:latin typeface="Glacial Indifference"/>
              </a:rPr>
              <a:t>Casco</a:t>
            </a:r>
          </a:p>
          <a:p>
            <a:pPr algn="ctr">
              <a:lnSpc>
                <a:spcPts val="7200"/>
              </a:lnSpc>
            </a:pPr>
            <a:r>
              <a:rPr lang="en-US" sz="4800" spc="48">
                <a:solidFill>
                  <a:srgbClr val="FFFFFF"/>
                </a:solidFill>
                <a:latin typeface="Glacial Indifference"/>
              </a:rPr>
              <a:t>Arnés/ cinturones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455785" y="3660458"/>
            <a:ext cx="12885492" cy="4778939"/>
            <a:chOff x="0" y="0"/>
            <a:chExt cx="3145146" cy="11664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5146" cy="1166464"/>
            </a:xfrm>
            <a:custGeom>
              <a:avLst/>
              <a:gdLst/>
              <a:ahLst/>
              <a:cxnLst/>
              <a:rect l="l" t="t" r="r" b="b"/>
              <a:pathLst>
                <a:path w="3145146" h="1166464">
                  <a:moveTo>
                    <a:pt x="0" y="0"/>
                  </a:moveTo>
                  <a:lnTo>
                    <a:pt x="3145146" y="0"/>
                  </a:lnTo>
                  <a:lnTo>
                    <a:pt x="3145146" y="1166464"/>
                  </a:lnTo>
                  <a:lnTo>
                    <a:pt x="0" y="1166464"/>
                  </a:lnTo>
                  <a:close/>
                </a:path>
              </a:pathLst>
            </a:custGeom>
            <a:solidFill>
              <a:srgbClr val="3093F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65382" y="2404021"/>
            <a:ext cx="5696460" cy="547895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33400" y="2404021"/>
            <a:ext cx="10731983" cy="7540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83"/>
              </a:lnSpc>
            </a:pPr>
            <a:r>
              <a:rPr lang="en-US" sz="3485" spc="348" dirty="0">
                <a:solidFill>
                  <a:srgbClr val="3093FB"/>
                </a:solidFill>
                <a:latin typeface="Glacial Indifference"/>
              </a:rPr>
              <a:t>CAPACITACÓN GENERAL DEL PERSONAL</a:t>
            </a:r>
          </a:p>
          <a:p>
            <a:pPr algn="ctr">
              <a:lnSpc>
                <a:spcPts val="4183"/>
              </a:lnSpc>
            </a:pPr>
            <a:endParaRPr lang="en-US" sz="3485" spc="348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83"/>
              </a:lnSpc>
            </a:pPr>
            <a:r>
              <a:rPr lang="en-US" sz="3485" spc="348" dirty="0">
                <a:solidFill>
                  <a:srgbClr val="3093FB"/>
                </a:solidFill>
                <a:latin typeface="Glacial Indifference"/>
              </a:rPr>
              <a:t>CONTACTAR PROFESIONAL DE LA SALUD</a:t>
            </a:r>
          </a:p>
          <a:p>
            <a:pPr algn="ctr">
              <a:lnSpc>
                <a:spcPts val="4183"/>
              </a:lnSpc>
            </a:pPr>
            <a:endParaRPr lang="en-US" sz="3485" spc="348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83"/>
              </a:lnSpc>
            </a:pPr>
            <a:r>
              <a:rPr lang="en-US" sz="3485" spc="348" dirty="0">
                <a:solidFill>
                  <a:srgbClr val="3093FB"/>
                </a:solidFill>
                <a:latin typeface="Glacial Indifference"/>
              </a:rPr>
              <a:t>INALACIÓN: VENTILAR AMBIENTE Y PRACTICAR RCP. NO SUMINISTRAR ALIMENTO/LIQUIDO POR BOCA A ALGUIEN INCONCIENTE</a:t>
            </a:r>
          </a:p>
          <a:p>
            <a:pPr algn="ctr">
              <a:lnSpc>
                <a:spcPts val="4183"/>
              </a:lnSpc>
            </a:pPr>
            <a:endParaRPr lang="en-US" sz="3485" spc="348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83"/>
              </a:lnSpc>
            </a:pPr>
            <a:r>
              <a:rPr lang="en-US" sz="3485" spc="348" dirty="0">
                <a:solidFill>
                  <a:srgbClr val="3093FB"/>
                </a:solidFill>
                <a:latin typeface="Glacial Indifference"/>
              </a:rPr>
              <a:t>CONTACTO CON LOS OJOS Y CON LA PIEL: LAVAR CON ABUNDADNTE AGUA FRIA</a:t>
            </a:r>
          </a:p>
          <a:p>
            <a:pPr algn="ctr">
              <a:lnSpc>
                <a:spcPts val="4183"/>
              </a:lnSpc>
            </a:pPr>
            <a:endParaRPr lang="en-US" sz="3485" spc="348" dirty="0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4183"/>
              </a:lnSpc>
            </a:pPr>
            <a:r>
              <a:rPr lang="en-US" sz="3485" spc="348" dirty="0">
                <a:solidFill>
                  <a:srgbClr val="3093FB"/>
                </a:solidFill>
                <a:latin typeface="Glacial Indifference"/>
              </a:rPr>
              <a:t>INGESTA:NO PROVOCAR EL VOMITO. BEBER </a:t>
            </a:r>
            <a:r>
              <a:rPr lang="en-US" sz="3485" spc="348" dirty="0" smtClean="0">
                <a:solidFill>
                  <a:srgbClr val="3093FB"/>
                </a:solidFill>
                <a:latin typeface="Glacial Indifference"/>
              </a:rPr>
              <a:t>ABUNDANDTE </a:t>
            </a:r>
            <a:r>
              <a:rPr lang="en-US" sz="3485" spc="348" dirty="0">
                <a:solidFill>
                  <a:srgbClr val="3093FB"/>
                </a:solidFill>
                <a:latin typeface="Glacial Indifference"/>
              </a:rPr>
              <a:t>AGUA.NO BEBER LECHE O ALCOHOL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68617" y="571500"/>
            <a:ext cx="10420350" cy="1375321"/>
            <a:chOff x="0" y="0"/>
            <a:chExt cx="3524909" cy="4652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24908" cy="465232"/>
            </a:xfrm>
            <a:custGeom>
              <a:avLst/>
              <a:gdLst/>
              <a:ahLst/>
              <a:cxnLst/>
              <a:rect l="l" t="t" r="r" b="b"/>
              <a:pathLst>
                <a:path w="3524908" h="465232">
                  <a:moveTo>
                    <a:pt x="0" y="0"/>
                  </a:moveTo>
                  <a:lnTo>
                    <a:pt x="3524908" y="0"/>
                  </a:lnTo>
                  <a:lnTo>
                    <a:pt x="3524908" y="465232"/>
                  </a:lnTo>
                  <a:lnTo>
                    <a:pt x="0" y="465232"/>
                  </a:lnTo>
                  <a:close/>
                </a:path>
              </a:pathLst>
            </a:custGeom>
            <a:solidFill>
              <a:srgbClr val="3093FB">
                <a:alpha val="68627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26686" y="561975"/>
            <a:ext cx="10704213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spc="225">
                <a:solidFill>
                  <a:srgbClr val="FFFFFF"/>
                </a:solidFill>
                <a:latin typeface="Glacial Indifference Bold"/>
              </a:rPr>
              <a:t>PRIMEROS AUXILIOS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455785" y="3660458"/>
            <a:ext cx="12885492" cy="4778939"/>
            <a:chOff x="0" y="0"/>
            <a:chExt cx="3145146" cy="11664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5146" cy="1166464"/>
            </a:xfrm>
            <a:custGeom>
              <a:avLst/>
              <a:gdLst/>
              <a:ahLst/>
              <a:cxnLst/>
              <a:rect l="l" t="t" r="r" b="b"/>
              <a:pathLst>
                <a:path w="3145146" h="1166464">
                  <a:moveTo>
                    <a:pt x="0" y="0"/>
                  </a:moveTo>
                  <a:lnTo>
                    <a:pt x="3145146" y="0"/>
                  </a:lnTo>
                  <a:lnTo>
                    <a:pt x="3145146" y="1166464"/>
                  </a:lnTo>
                  <a:lnTo>
                    <a:pt x="0" y="1166464"/>
                  </a:lnTo>
                  <a:close/>
                </a:path>
              </a:pathLst>
            </a:custGeom>
            <a:solidFill>
              <a:srgbClr val="3093F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65382" y="2404021"/>
            <a:ext cx="5696460" cy="547895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87938" y="3131681"/>
            <a:ext cx="8116193" cy="5826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2"/>
              </a:lnSpc>
            </a:pPr>
            <a:r>
              <a:rPr lang="en-US" sz="4835" spc="483">
                <a:solidFill>
                  <a:srgbClr val="3093FB"/>
                </a:solidFill>
                <a:latin typeface="Glacial Indifference"/>
              </a:rPr>
              <a:t>RESPONSABILIDAD</a:t>
            </a:r>
          </a:p>
          <a:p>
            <a:pPr algn="ctr">
              <a:lnSpc>
                <a:spcPts val="5802"/>
              </a:lnSpc>
            </a:pPr>
            <a:endParaRPr lang="en-US" sz="4835" spc="483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5802"/>
              </a:lnSpc>
            </a:pPr>
            <a:r>
              <a:rPr lang="en-US" sz="4835" spc="483">
                <a:solidFill>
                  <a:srgbClr val="3093FB"/>
                </a:solidFill>
                <a:latin typeface="Glacial Indifference"/>
              </a:rPr>
              <a:t>CONCIENCIA</a:t>
            </a:r>
          </a:p>
          <a:p>
            <a:pPr algn="ctr">
              <a:lnSpc>
                <a:spcPts val="5802"/>
              </a:lnSpc>
            </a:pPr>
            <a:endParaRPr lang="en-US" sz="4835" spc="483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5802"/>
              </a:lnSpc>
            </a:pPr>
            <a:r>
              <a:rPr lang="en-US" sz="4835" spc="483">
                <a:solidFill>
                  <a:srgbClr val="3093FB"/>
                </a:solidFill>
                <a:latin typeface="Glacial Indifference"/>
              </a:rPr>
              <a:t>CAPACITACIÓN</a:t>
            </a:r>
          </a:p>
          <a:p>
            <a:pPr algn="ctr">
              <a:lnSpc>
                <a:spcPts val="5802"/>
              </a:lnSpc>
            </a:pPr>
            <a:endParaRPr lang="en-US" sz="4835" spc="483">
              <a:solidFill>
                <a:srgbClr val="3093FB"/>
              </a:solidFill>
              <a:latin typeface="Glacial Indifference"/>
            </a:endParaRPr>
          </a:p>
          <a:p>
            <a:pPr algn="ctr">
              <a:lnSpc>
                <a:spcPts val="5802"/>
              </a:lnSpc>
            </a:pPr>
            <a:r>
              <a:rPr lang="en-US" sz="4835" spc="483">
                <a:solidFill>
                  <a:srgbClr val="3093FB"/>
                </a:solidFill>
                <a:latin typeface="Glacial Indifference"/>
              </a:rPr>
              <a:t>PROTECCIÓN</a:t>
            </a:r>
          </a:p>
          <a:p>
            <a:pPr algn="ctr">
              <a:lnSpc>
                <a:spcPts val="5802"/>
              </a:lnSpc>
            </a:pPr>
            <a:endParaRPr lang="en-US" sz="4835" spc="483">
              <a:solidFill>
                <a:srgbClr val="3093FB"/>
              </a:solidFill>
              <a:latin typeface="Glacial Indifference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835859" y="1028700"/>
            <a:ext cx="10420350" cy="1375321"/>
            <a:chOff x="0" y="0"/>
            <a:chExt cx="3524909" cy="4652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24908" cy="465232"/>
            </a:xfrm>
            <a:custGeom>
              <a:avLst/>
              <a:gdLst/>
              <a:ahLst/>
              <a:cxnLst/>
              <a:rect l="l" t="t" r="r" b="b"/>
              <a:pathLst>
                <a:path w="3524908" h="465232">
                  <a:moveTo>
                    <a:pt x="0" y="0"/>
                  </a:moveTo>
                  <a:lnTo>
                    <a:pt x="3524908" y="0"/>
                  </a:lnTo>
                  <a:lnTo>
                    <a:pt x="3524908" y="465232"/>
                  </a:lnTo>
                  <a:lnTo>
                    <a:pt x="0" y="465232"/>
                  </a:lnTo>
                  <a:close/>
                </a:path>
              </a:pathLst>
            </a:custGeom>
            <a:solidFill>
              <a:srgbClr val="3093FB">
                <a:alpha val="68627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93928" y="1019175"/>
            <a:ext cx="10704213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spc="225">
                <a:solidFill>
                  <a:srgbClr val="FFFFFF"/>
                </a:solidFill>
                <a:latin typeface="Glacial Indifference Bold"/>
              </a:rPr>
              <a:t>PRIMEROS AUXILIOS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35413" y="-5088496"/>
            <a:ext cx="10809603" cy="162042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81300" y="594292"/>
            <a:ext cx="4838700" cy="4838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0805" t="38631" r="59675" b="23091"/>
          <a:stretch>
            <a:fillRect/>
          </a:stretch>
        </p:blipFill>
        <p:spPr>
          <a:xfrm>
            <a:off x="13407373" y="4810485"/>
            <a:ext cx="5718827" cy="63052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81000" y="5809995"/>
            <a:ext cx="9297694" cy="3448305"/>
            <a:chOff x="0" y="0"/>
            <a:chExt cx="3145146" cy="1166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45146" cy="1166464"/>
            </a:xfrm>
            <a:custGeom>
              <a:avLst/>
              <a:gdLst/>
              <a:ahLst/>
              <a:cxnLst/>
              <a:rect l="l" t="t" r="r" b="b"/>
              <a:pathLst>
                <a:path w="3145146" h="1166464">
                  <a:moveTo>
                    <a:pt x="0" y="0"/>
                  </a:moveTo>
                  <a:lnTo>
                    <a:pt x="3145146" y="0"/>
                  </a:lnTo>
                  <a:lnTo>
                    <a:pt x="3145146" y="1166464"/>
                  </a:lnTo>
                  <a:lnTo>
                    <a:pt x="0" y="1166464"/>
                  </a:lnTo>
                  <a:close/>
                </a:path>
              </a:pathLst>
            </a:custGeom>
            <a:solidFill>
              <a:srgbClr val="3093FB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692234" y="6792409"/>
            <a:ext cx="9518566" cy="1224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74"/>
              </a:lnSpc>
            </a:pPr>
            <a:r>
              <a:rPr lang="en-US" sz="8061" spc="241">
                <a:solidFill>
                  <a:srgbClr val="FBFDF4"/>
                </a:solidFill>
                <a:latin typeface="Glacial Indifference Bold"/>
              </a:rPr>
              <a:t>Almacenamiento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7245" y="7949912"/>
            <a:ext cx="7779456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119" r="11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912" r="9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5126"/>
          <a:stretch>
            <a:fillRect/>
          </a:stretch>
        </p:blipFill>
        <p:spPr>
          <a:xfrm>
            <a:off x="269959" y="605420"/>
            <a:ext cx="8476719" cy="62467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592050" y="0"/>
            <a:ext cx="5695950" cy="10287000"/>
            <a:chOff x="0" y="0"/>
            <a:chExt cx="1926778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26778" cy="3479800"/>
            </a:xfrm>
            <a:custGeom>
              <a:avLst/>
              <a:gdLst/>
              <a:ahLst/>
              <a:cxnLst/>
              <a:rect l="l" t="t" r="r" b="b"/>
              <a:pathLst>
                <a:path w="1926778" h="3479800">
                  <a:moveTo>
                    <a:pt x="0" y="0"/>
                  </a:moveTo>
                  <a:lnTo>
                    <a:pt x="1926778" y="0"/>
                  </a:lnTo>
                  <a:lnTo>
                    <a:pt x="192677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46677" y="2700920"/>
            <a:ext cx="8512623" cy="7011163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92050" y="0"/>
            <a:ext cx="5695950" cy="10287000"/>
            <a:chOff x="0" y="0"/>
            <a:chExt cx="192677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6778" cy="3479800"/>
            </a:xfrm>
            <a:custGeom>
              <a:avLst/>
              <a:gdLst/>
              <a:ahLst/>
              <a:cxnLst/>
              <a:rect l="l" t="t" r="r" b="b"/>
              <a:pathLst>
                <a:path w="1926778" h="3479800">
                  <a:moveTo>
                    <a:pt x="0" y="0"/>
                  </a:moveTo>
                  <a:lnTo>
                    <a:pt x="1926778" y="0"/>
                  </a:lnTo>
                  <a:lnTo>
                    <a:pt x="192677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28700"/>
            <a:ext cx="10199733" cy="57460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83844" y="3901702"/>
            <a:ext cx="7816413" cy="58542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152653"/>
            <a:ext cx="18519826" cy="3448305"/>
          </a:xfrm>
          <a:prstGeom prst="rect">
            <a:avLst/>
          </a:prstGeom>
          <a:solidFill>
            <a:srgbClr val="FBFDF4"/>
          </a:solidFill>
        </p:spPr>
      </p:sp>
      <p:grpSp>
        <p:nvGrpSpPr>
          <p:cNvPr id="3" name="Group 3"/>
          <p:cNvGrpSpPr/>
          <p:nvPr/>
        </p:nvGrpSpPr>
        <p:grpSpPr>
          <a:xfrm>
            <a:off x="1984348" y="3081918"/>
            <a:ext cx="1959362" cy="195936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984348" y="5367362"/>
            <a:ext cx="1959362" cy="195936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984348" y="7764572"/>
            <a:ext cx="1959362" cy="195936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571500"/>
            <a:ext cx="8115300" cy="40363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t="87" r="3263"/>
          <a:stretch>
            <a:fillRect/>
          </a:stretch>
        </p:blipFill>
        <p:spPr>
          <a:xfrm>
            <a:off x="11684595" y="5367362"/>
            <a:ext cx="4406618" cy="38449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3089354" y="561975"/>
            <a:ext cx="1533151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spc="225">
                <a:solidFill>
                  <a:srgbClr val="3093FB"/>
                </a:solidFill>
                <a:latin typeface="Glacial Indifference Bold"/>
              </a:rPr>
              <a:t>COMPOSICIÓN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71232" y="3839738"/>
            <a:ext cx="2185595" cy="443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911" spc="87">
                <a:solidFill>
                  <a:srgbClr val="3093FB"/>
                </a:solidFill>
                <a:latin typeface="Glacial Indifference Bold"/>
              </a:rPr>
              <a:t>CARGAS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74137" y="6095944"/>
            <a:ext cx="2379784" cy="49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4"/>
              </a:lnSpc>
            </a:pPr>
            <a:r>
              <a:rPr lang="en-US" sz="3170" spc="95">
                <a:solidFill>
                  <a:srgbClr val="3093FB"/>
                </a:solidFill>
                <a:latin typeface="Glacial Indifference Bold"/>
              </a:rPr>
              <a:t>LIGANTE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27790" y="8543369"/>
            <a:ext cx="2072479" cy="39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3"/>
              </a:lnSpc>
            </a:pPr>
            <a:r>
              <a:rPr lang="en-US" sz="2511" spc="75">
                <a:solidFill>
                  <a:srgbClr val="3093FB"/>
                </a:solidFill>
                <a:latin typeface="Glacial Indifference Bold"/>
              </a:rPr>
              <a:t>DISOLVENTE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53921" y="3148373"/>
            <a:ext cx="6482971" cy="175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318" lvl="1" indent="-366659">
              <a:lnSpc>
                <a:spcPts val="4755"/>
              </a:lnSpc>
              <a:buFont typeface="Arial"/>
              <a:buChar char="•"/>
            </a:pPr>
            <a:r>
              <a:rPr lang="en-US" sz="3396" spc="203">
                <a:solidFill>
                  <a:srgbClr val="FFFFFF"/>
                </a:solidFill>
                <a:latin typeface="Glacial Indifference"/>
              </a:rPr>
              <a:t>De la consistencia</a:t>
            </a:r>
          </a:p>
          <a:p>
            <a:pPr marL="733318" lvl="1" indent="-366659">
              <a:lnSpc>
                <a:spcPts val="4755"/>
              </a:lnSpc>
              <a:buFont typeface="Arial"/>
              <a:buChar char="•"/>
            </a:pPr>
            <a:r>
              <a:rPr lang="en-US" sz="3396" spc="203">
                <a:solidFill>
                  <a:srgbClr val="FFFFFF"/>
                </a:solidFill>
                <a:latin typeface="Glacial Indifference"/>
              </a:rPr>
              <a:t>Espesor</a:t>
            </a:r>
          </a:p>
          <a:p>
            <a:pPr marL="733318" lvl="1" indent="-366659">
              <a:lnSpc>
                <a:spcPts val="4755"/>
              </a:lnSpc>
              <a:buFont typeface="Arial"/>
              <a:buChar char="•"/>
            </a:pPr>
            <a:r>
              <a:rPr lang="en-US" sz="3396" spc="203">
                <a:solidFill>
                  <a:srgbClr val="FFFFFF"/>
                </a:solidFill>
                <a:latin typeface="Glacial Indifference"/>
              </a:rPr>
              <a:t>Resistencia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00269" y="5724616"/>
            <a:ext cx="9159671" cy="117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318" lvl="1" indent="-366659" algn="l">
              <a:lnSpc>
                <a:spcPts val="4755"/>
              </a:lnSpc>
              <a:spcBef>
                <a:spcPct val="0"/>
              </a:spcBef>
              <a:buFont typeface="Arial"/>
              <a:buChar char="•"/>
            </a:pPr>
            <a:r>
              <a:rPr lang="en-US" sz="3396" u="none" spc="203">
                <a:solidFill>
                  <a:srgbClr val="FFFFFF"/>
                </a:solidFill>
                <a:latin typeface="Glacial Indifference"/>
              </a:rPr>
              <a:t>Permite el cambio de estado</a:t>
            </a:r>
          </a:p>
          <a:p>
            <a:pPr marL="733318" lvl="1" indent="-366659" algn="l">
              <a:lnSpc>
                <a:spcPts val="4755"/>
              </a:lnSpc>
              <a:spcBef>
                <a:spcPct val="0"/>
              </a:spcBef>
              <a:buFont typeface="Arial"/>
              <a:buChar char="•"/>
            </a:pPr>
            <a:r>
              <a:rPr lang="en-US" sz="3396" u="none" spc="203">
                <a:solidFill>
                  <a:srgbClr val="FFFFFF"/>
                </a:solidFill>
                <a:latin typeface="Glacial Indifference"/>
              </a:rPr>
              <a:t>Adhesión superficie-pintura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53921" y="8121827"/>
            <a:ext cx="9159671" cy="117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319" lvl="1" indent="-366660">
              <a:lnSpc>
                <a:spcPts val="4755"/>
              </a:lnSpc>
              <a:buFont typeface="Arial"/>
              <a:buChar char="•"/>
            </a:pPr>
            <a:r>
              <a:rPr lang="en-US" sz="3396" spc="203">
                <a:solidFill>
                  <a:srgbClr val="FFFFFF"/>
                </a:solidFill>
                <a:latin typeface="Glacial Indifference"/>
              </a:rPr>
              <a:t>Da trabajabilidad</a:t>
            </a:r>
          </a:p>
          <a:p>
            <a:pPr marL="733318" lvl="1" indent="-366659" algn="l">
              <a:lnSpc>
                <a:spcPts val="4755"/>
              </a:lnSpc>
              <a:spcBef>
                <a:spcPct val="0"/>
              </a:spcBef>
              <a:buFont typeface="Arial"/>
              <a:buChar char="•"/>
            </a:pPr>
            <a:r>
              <a:rPr lang="en-US" sz="3396" spc="203">
                <a:solidFill>
                  <a:srgbClr val="FFFFFF"/>
                </a:solidFill>
                <a:latin typeface="Glacial Indifference"/>
              </a:rPr>
              <a:t>Se evapora durante el curado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4997108" y="7192791"/>
            <a:ext cx="3024452" cy="571780"/>
            <a:chOff x="0" y="0"/>
            <a:chExt cx="1913890" cy="36182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13890" cy="361826"/>
            </a:xfrm>
            <a:custGeom>
              <a:avLst/>
              <a:gdLst/>
              <a:ahLst/>
              <a:cxnLst/>
              <a:rect l="l" t="t" r="r" b="b"/>
              <a:pathLst>
                <a:path w="1913890" h="361826">
                  <a:moveTo>
                    <a:pt x="0" y="0"/>
                  </a:moveTo>
                  <a:lnTo>
                    <a:pt x="1913890" y="0"/>
                  </a:lnTo>
                  <a:lnTo>
                    <a:pt x="1913890" y="361826"/>
                  </a:lnTo>
                  <a:lnTo>
                    <a:pt x="0" y="36182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4997108" y="7902611"/>
            <a:ext cx="3024452" cy="459783"/>
            <a:chOff x="0" y="0"/>
            <a:chExt cx="1913890" cy="29095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13890" cy="290953"/>
            </a:xfrm>
            <a:custGeom>
              <a:avLst/>
              <a:gdLst/>
              <a:ahLst/>
              <a:cxnLst/>
              <a:rect l="l" t="t" r="r" b="b"/>
              <a:pathLst>
                <a:path w="1913890" h="290953">
                  <a:moveTo>
                    <a:pt x="0" y="0"/>
                  </a:moveTo>
                  <a:lnTo>
                    <a:pt x="1913890" y="0"/>
                  </a:lnTo>
                  <a:lnTo>
                    <a:pt x="1913890" y="290953"/>
                  </a:lnTo>
                  <a:lnTo>
                    <a:pt x="0" y="29095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997108" y="6302726"/>
            <a:ext cx="3024452" cy="571780"/>
            <a:chOff x="0" y="0"/>
            <a:chExt cx="4032603" cy="762374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4032603" cy="762374"/>
              <a:chOff x="0" y="0"/>
              <a:chExt cx="1913890" cy="36182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913890" cy="361826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61826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61826"/>
                    </a:lnTo>
                    <a:lnTo>
                      <a:pt x="0" y="3618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293380" y="-9525"/>
              <a:ext cx="3445843" cy="645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7"/>
                </a:lnSpc>
              </a:pPr>
              <a:r>
                <a:rPr lang="en-US" sz="3131" spc="93">
                  <a:solidFill>
                    <a:srgbClr val="3093FB"/>
                  </a:solidFill>
                  <a:latin typeface="Glacial Indifference Bold"/>
                </a:rPr>
                <a:t>Líquido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5217143" y="7183266"/>
            <a:ext cx="2584382" cy="486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7"/>
              </a:lnSpc>
            </a:pPr>
            <a:r>
              <a:rPr lang="en-US" sz="3131" spc="93">
                <a:solidFill>
                  <a:srgbClr val="3093FB"/>
                </a:solidFill>
                <a:latin typeface="Glacial Indifference Bold"/>
              </a:rPr>
              <a:t>Aglutinante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4997108" y="8475829"/>
            <a:ext cx="3024452" cy="459783"/>
            <a:chOff x="0" y="0"/>
            <a:chExt cx="1913890" cy="29095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13890" cy="290953"/>
            </a:xfrm>
            <a:custGeom>
              <a:avLst/>
              <a:gdLst/>
              <a:ahLst/>
              <a:cxnLst/>
              <a:rect l="l" t="t" r="r" b="b"/>
              <a:pathLst>
                <a:path w="1913890" h="290953">
                  <a:moveTo>
                    <a:pt x="0" y="0"/>
                  </a:moveTo>
                  <a:lnTo>
                    <a:pt x="1913890" y="0"/>
                  </a:lnTo>
                  <a:lnTo>
                    <a:pt x="1913890" y="290953"/>
                  </a:lnTo>
                  <a:lnTo>
                    <a:pt x="0" y="29095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15217143" y="7884353"/>
            <a:ext cx="2584382" cy="486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7"/>
              </a:lnSpc>
            </a:pPr>
            <a:r>
              <a:rPr lang="en-US" sz="3131" spc="93">
                <a:solidFill>
                  <a:srgbClr val="3093FB"/>
                </a:solidFill>
                <a:latin typeface="Glacial Indifference Bold"/>
              </a:rPr>
              <a:t>Aditivo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217143" y="8466304"/>
            <a:ext cx="2584382" cy="486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7"/>
              </a:lnSpc>
            </a:pPr>
            <a:r>
              <a:rPr lang="en-US" sz="3131" spc="93">
                <a:solidFill>
                  <a:srgbClr val="3093FB"/>
                </a:solidFill>
                <a:latin typeface="Glacial Indifference Bold"/>
              </a:rPr>
              <a:t>Pigmento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92050" y="0"/>
            <a:ext cx="5695950" cy="10287000"/>
            <a:chOff x="0" y="0"/>
            <a:chExt cx="192677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6778" cy="3479800"/>
            </a:xfrm>
            <a:custGeom>
              <a:avLst/>
              <a:gdLst/>
              <a:ahLst/>
              <a:cxnLst/>
              <a:rect l="l" t="t" r="r" b="b"/>
              <a:pathLst>
                <a:path w="1926778" h="3479800">
                  <a:moveTo>
                    <a:pt x="0" y="0"/>
                  </a:moveTo>
                  <a:lnTo>
                    <a:pt x="1926778" y="0"/>
                  </a:lnTo>
                  <a:lnTo>
                    <a:pt x="192677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1028700"/>
            <a:ext cx="9719247" cy="72894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98614" y="2978751"/>
            <a:ext cx="9008386" cy="694304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509444" y="0"/>
            <a:ext cx="1546917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722513" y="4882713"/>
            <a:ext cx="9536787" cy="4375587"/>
            <a:chOff x="0" y="0"/>
            <a:chExt cx="12715716" cy="5834115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2715716" cy="5834115"/>
            </a:xfrm>
            <a:prstGeom prst="rect">
              <a:avLst/>
            </a:prstGeom>
            <a:solidFill>
              <a:srgbClr val="FBFDF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31216" y="1209116"/>
              <a:ext cx="11053289" cy="2549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559"/>
                </a:lnSpc>
              </a:pPr>
              <a:r>
                <a:rPr lang="en-US" sz="6300" spc="189">
                  <a:solidFill>
                    <a:srgbClr val="3093FB"/>
                  </a:solidFill>
                  <a:latin typeface="Glacial Indifference Bold"/>
                </a:rPr>
                <a:t>Protección del Medioambiente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31212" y="4532925"/>
              <a:ext cx="11053293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75"/>
                </a:lnSpc>
              </a:pPr>
              <a:r>
                <a:rPr lang="en-US" sz="2625" spc="341">
                  <a:solidFill>
                    <a:srgbClr val="3093FB"/>
                  </a:solidFill>
                  <a:latin typeface="Glacial Indifference"/>
                </a:rPr>
                <a:t>MANERAS EN LAS QUE AFECTA.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17227147" y="-28977"/>
            <a:ext cx="32153" cy="3013642"/>
          </a:xfrm>
          <a:prstGeom prst="rect">
            <a:avLst/>
          </a:prstGeom>
          <a:solidFill>
            <a:srgbClr val="FBFDF4"/>
          </a:solidFill>
        </p:spPr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3861" y="-101424"/>
            <a:ext cx="5248111" cy="10489848"/>
          </a:xfrm>
          <a:prstGeom prst="rect">
            <a:avLst/>
          </a:prstGeom>
          <a:solidFill>
            <a:srgbClr val="3093FB"/>
          </a:solidFill>
        </p:spPr>
      </p:sp>
      <p:sp>
        <p:nvSpPr>
          <p:cNvPr id="3" name="AutoShape 3"/>
          <p:cNvSpPr/>
          <p:nvPr/>
        </p:nvSpPr>
        <p:spPr>
          <a:xfrm>
            <a:off x="2564118" y="4464795"/>
            <a:ext cx="32153" cy="3013642"/>
          </a:xfrm>
          <a:prstGeom prst="rect">
            <a:avLst/>
          </a:prstGeom>
          <a:solidFill>
            <a:srgbClr val="FBFDF4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38457" y="0"/>
            <a:ext cx="4233786" cy="4233769"/>
            <a:chOff x="0" y="0"/>
            <a:chExt cx="6350025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0" y="1028700"/>
            <a:ext cx="5210547" cy="2755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1"/>
              </a:lnSpc>
            </a:pPr>
            <a:r>
              <a:rPr lang="en-US" sz="6025" spc="60">
                <a:solidFill>
                  <a:srgbClr val="FBFDF4"/>
                </a:solidFill>
                <a:latin typeface="Glacial Indifference"/>
              </a:rPr>
              <a:t>Niveles </a:t>
            </a:r>
          </a:p>
          <a:p>
            <a:pPr algn="ctr">
              <a:lnSpc>
                <a:spcPts val="7231"/>
              </a:lnSpc>
            </a:pPr>
            <a:r>
              <a:rPr lang="en-US" sz="6025" spc="60">
                <a:solidFill>
                  <a:srgbClr val="FBFDF4"/>
                </a:solidFill>
                <a:latin typeface="Glacial Indifference"/>
              </a:rPr>
              <a:t>de contaminación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694646" y="1028700"/>
            <a:ext cx="6838788" cy="1291215"/>
            <a:chOff x="0" y="0"/>
            <a:chExt cx="9118384" cy="1721620"/>
          </a:xfrm>
        </p:grpSpPr>
        <p:sp>
          <p:nvSpPr>
            <p:cNvPr id="8" name="TextBox 8"/>
            <p:cNvSpPr txBox="1"/>
            <p:nvPr/>
          </p:nvSpPr>
          <p:spPr>
            <a:xfrm>
              <a:off x="0" y="-85725"/>
              <a:ext cx="9118384" cy="864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25"/>
                </a:lnSpc>
              </a:pPr>
              <a:r>
                <a:rPr lang="en-US" sz="3875" spc="503">
                  <a:solidFill>
                    <a:srgbClr val="3093FB"/>
                  </a:solidFill>
                  <a:latin typeface="Glacial Indifference"/>
                </a:rPr>
                <a:t>ECOSISTEMAS MARINOS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054833"/>
              <a:ext cx="9118384" cy="58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75"/>
                </a:lnSpc>
              </a:pPr>
              <a:r>
                <a:rPr lang="en-US" sz="2583" spc="25">
                  <a:solidFill>
                    <a:srgbClr val="3093FB"/>
                  </a:solidFill>
                  <a:latin typeface="Glacial Indifference"/>
                </a:rPr>
                <a:t>PARTÍCULAS SINTETICAS</a:t>
              </a: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730366" y="3379040"/>
            <a:ext cx="4329036" cy="4329019"/>
            <a:chOff x="0" y="0"/>
            <a:chExt cx="6350025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25117" r="-2511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638457" y="6053231"/>
            <a:ext cx="4233786" cy="4233769"/>
            <a:chOff x="0" y="0"/>
            <a:chExt cx="6350025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l="-14724" r="-14724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6343308" y="4464795"/>
            <a:ext cx="6838788" cy="1291215"/>
            <a:chOff x="0" y="0"/>
            <a:chExt cx="9118384" cy="172162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85725"/>
              <a:ext cx="9118384" cy="864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425"/>
                </a:lnSpc>
              </a:pPr>
              <a:r>
                <a:rPr lang="en-US" sz="3875" spc="503">
                  <a:solidFill>
                    <a:srgbClr val="3093FB"/>
                  </a:solidFill>
                  <a:latin typeface="Glacial Indifference"/>
                </a:rPr>
                <a:t>ATMOSFERA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054833"/>
              <a:ext cx="9118384" cy="58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875"/>
                </a:lnSpc>
              </a:pPr>
              <a:r>
                <a:rPr lang="en-US" sz="2583" spc="25">
                  <a:solidFill>
                    <a:srgbClr val="3093FB"/>
                  </a:solidFill>
                  <a:latin typeface="Glacial Indifference"/>
                </a:rPr>
                <a:t>USO DE METALES PESADOS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694646" y="7967085"/>
            <a:ext cx="6838788" cy="1291215"/>
            <a:chOff x="0" y="0"/>
            <a:chExt cx="9118384" cy="172162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85725"/>
              <a:ext cx="9118384" cy="864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25"/>
                </a:lnSpc>
              </a:pPr>
              <a:r>
                <a:rPr lang="en-US" sz="3875" spc="503">
                  <a:solidFill>
                    <a:srgbClr val="3093FB"/>
                  </a:solidFill>
                  <a:latin typeface="Glacial Indifference"/>
                </a:rPr>
                <a:t>PETROLEO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054833"/>
              <a:ext cx="9118384" cy="58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75"/>
                </a:lnSpc>
              </a:pPr>
              <a:r>
                <a:rPr lang="en-US" sz="2583" spc="25">
                  <a:solidFill>
                    <a:srgbClr val="3093FB"/>
                  </a:solidFill>
                  <a:latin typeface="Glacial Indifference"/>
                </a:rPr>
                <a:t>UTILIZACION Y DERIVADOS</a:t>
              </a:r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73728" y="-524868"/>
            <a:ext cx="16212735" cy="1081186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60853" y="2314575"/>
            <a:ext cx="10912072" cy="4524120"/>
            <a:chOff x="0" y="0"/>
            <a:chExt cx="3691244" cy="15303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91244" cy="1530381"/>
            </a:xfrm>
            <a:custGeom>
              <a:avLst/>
              <a:gdLst/>
              <a:ahLst/>
              <a:cxnLst/>
              <a:rect l="l" t="t" r="r" b="b"/>
              <a:pathLst>
                <a:path w="3691244" h="1530381">
                  <a:moveTo>
                    <a:pt x="0" y="0"/>
                  </a:moveTo>
                  <a:lnTo>
                    <a:pt x="3691244" y="0"/>
                  </a:lnTo>
                  <a:lnTo>
                    <a:pt x="3691244" y="1530381"/>
                  </a:lnTo>
                  <a:lnTo>
                    <a:pt x="0" y="1530381"/>
                  </a:lnTo>
                  <a:close/>
                </a:path>
              </a:pathLst>
            </a:custGeom>
            <a:solidFill>
              <a:srgbClr val="3093FB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458772" y="3967325"/>
            <a:ext cx="11057451" cy="121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30"/>
              </a:lnSpc>
            </a:pPr>
            <a:r>
              <a:rPr lang="en-US" sz="8025" spc="240">
                <a:solidFill>
                  <a:srgbClr val="FBFDF4"/>
                </a:solidFill>
                <a:latin typeface="Glacial Indifference Bold"/>
              </a:rPr>
              <a:t>¡MUCHAS GRACIAS!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0967" y="-43469"/>
            <a:ext cx="9304967" cy="10373938"/>
          </a:xfrm>
          <a:prstGeom prst="rect">
            <a:avLst/>
          </a:prstGeom>
          <a:solidFill>
            <a:srgbClr val="3093FB"/>
          </a:solidFill>
        </p:spPr>
      </p:sp>
      <p:grpSp>
        <p:nvGrpSpPr>
          <p:cNvPr id="3" name="Group 3"/>
          <p:cNvGrpSpPr/>
          <p:nvPr/>
        </p:nvGrpSpPr>
        <p:grpSpPr>
          <a:xfrm>
            <a:off x="13197056" y="1028700"/>
            <a:ext cx="4753558" cy="7854739"/>
            <a:chOff x="0" y="0"/>
            <a:chExt cx="6338077" cy="10472985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6338077" cy="849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85"/>
                </a:lnSpc>
              </a:pPr>
              <a:r>
                <a:rPr lang="en-US" sz="4238" spc="423">
                  <a:solidFill>
                    <a:srgbClr val="3093FB"/>
                  </a:solidFill>
                  <a:latin typeface="Glacial Indifference Bold"/>
                </a:rPr>
                <a:t>PROTECTORA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410590"/>
              <a:ext cx="6338077" cy="4029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5"/>
                </a:lnSpc>
              </a:pPr>
              <a:r>
                <a:rPr lang="en-US" sz="2676" spc="26">
                  <a:solidFill>
                    <a:srgbClr val="3093FB"/>
                  </a:solidFill>
                  <a:latin typeface="Glacial Indifference"/>
                </a:rPr>
                <a:t>Cuando se busca la protección de la superficie.</a:t>
              </a:r>
            </a:p>
            <a:p>
              <a:pPr algn="ctr">
                <a:lnSpc>
                  <a:spcPts val="4015"/>
                </a:lnSpc>
              </a:pPr>
              <a:r>
                <a:rPr lang="en-US" sz="2676" spc="26">
                  <a:solidFill>
                    <a:srgbClr val="3093FB"/>
                  </a:solidFill>
                  <a:latin typeface="Glacial Indifference"/>
                </a:rPr>
                <a:t>Un ejemplo clásico es la aplicación de antioxidante en superficies metalicas o impregnantes en madera.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3145132" y="1415682"/>
              <a:ext cx="47814" cy="4481532"/>
            </a:xfrm>
            <a:prstGeom prst="rect">
              <a:avLst/>
            </a:prstGeom>
            <a:solidFill>
              <a:srgbClr val="3093FB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90944" y="2714625"/>
            <a:ext cx="8106111" cy="516089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1019175"/>
            <a:ext cx="4812661" cy="338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10"/>
              </a:lnSpc>
            </a:pPr>
            <a:r>
              <a:rPr lang="en-US" sz="7425" spc="222">
                <a:solidFill>
                  <a:srgbClr val="FBFDF4"/>
                </a:solidFill>
                <a:latin typeface="Glacial Indifference Bold"/>
              </a:rPr>
              <a:t>FUNCIÓN DE LA PINTURA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0072" y="4876933"/>
            <a:ext cx="2453386" cy="29985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0967" y="-43469"/>
            <a:ext cx="9304967" cy="10373938"/>
          </a:xfrm>
          <a:prstGeom prst="rect">
            <a:avLst/>
          </a:prstGeom>
          <a:solidFill>
            <a:srgbClr val="3093FB"/>
          </a:solidFill>
        </p:spPr>
      </p:sp>
      <p:grpSp>
        <p:nvGrpSpPr>
          <p:cNvPr id="3" name="Group 3"/>
          <p:cNvGrpSpPr/>
          <p:nvPr/>
        </p:nvGrpSpPr>
        <p:grpSpPr>
          <a:xfrm>
            <a:off x="13353793" y="1747748"/>
            <a:ext cx="4934207" cy="7094644"/>
            <a:chOff x="0" y="0"/>
            <a:chExt cx="6578942" cy="9459526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6578942" cy="891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79"/>
                </a:lnSpc>
              </a:pPr>
              <a:r>
                <a:rPr lang="en-US" sz="4399" spc="439">
                  <a:solidFill>
                    <a:srgbClr val="3093FB"/>
                  </a:solidFill>
                  <a:latin typeface="Glacial Indifference Bold"/>
                </a:rPr>
                <a:t>DECORATIVA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57469"/>
              <a:ext cx="6578942" cy="2767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7"/>
                </a:lnSpc>
              </a:pPr>
              <a:r>
                <a:rPr lang="en-US" sz="2778" spc="27">
                  <a:solidFill>
                    <a:srgbClr val="3093FB"/>
                  </a:solidFill>
                  <a:latin typeface="Glacial Indifference"/>
                </a:rPr>
                <a:t>Se busca aumentar el atractivo de la superficie de cualquier proyecto arquitectónico/constructivo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3264656" y="1469482"/>
              <a:ext cx="49631" cy="4651843"/>
            </a:xfrm>
            <a:prstGeom prst="rect">
              <a:avLst/>
            </a:prstGeom>
            <a:solidFill>
              <a:srgbClr val="3093FB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5143500"/>
            <a:ext cx="3996191" cy="33713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520" r="1520"/>
          <a:stretch>
            <a:fillRect/>
          </a:stretch>
        </p:blipFill>
        <p:spPr>
          <a:xfrm>
            <a:off x="5024891" y="2639202"/>
            <a:ext cx="8172165" cy="500859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1019175"/>
            <a:ext cx="4812661" cy="338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10"/>
              </a:lnSpc>
            </a:pPr>
            <a:r>
              <a:rPr lang="en-US" sz="7425" spc="222">
                <a:solidFill>
                  <a:srgbClr val="FBFDF4"/>
                </a:solidFill>
                <a:latin typeface="Glacial Indifference Bold"/>
              </a:rPr>
              <a:t>FUNCIÓN DE LA PINTURA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0967" y="-43469"/>
            <a:ext cx="9304967" cy="10373938"/>
          </a:xfrm>
          <a:prstGeom prst="rect">
            <a:avLst/>
          </a:prstGeom>
          <a:solidFill>
            <a:srgbClr val="3093FB"/>
          </a:solidFill>
        </p:spPr>
      </p:sp>
      <p:grpSp>
        <p:nvGrpSpPr>
          <p:cNvPr id="3" name="Group 3"/>
          <p:cNvGrpSpPr/>
          <p:nvPr/>
        </p:nvGrpSpPr>
        <p:grpSpPr>
          <a:xfrm>
            <a:off x="13080512" y="1340785"/>
            <a:ext cx="4934207" cy="8724920"/>
            <a:chOff x="0" y="-9525"/>
            <a:chExt cx="6578942" cy="11633225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6578942" cy="891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79"/>
                </a:lnSpc>
              </a:pPr>
              <a:r>
                <a:rPr lang="en-US" sz="4399" spc="439">
                  <a:solidFill>
                    <a:srgbClr val="3093FB"/>
                  </a:solidFill>
                  <a:latin typeface="Glacial Indifference Bold"/>
                </a:rPr>
                <a:t>SEÑALIZADORA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57469"/>
              <a:ext cx="6578942" cy="4966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7"/>
                </a:lnSpc>
              </a:pPr>
              <a:r>
                <a:rPr lang="en-US" sz="2778" spc="27" dirty="0">
                  <a:solidFill>
                    <a:srgbClr val="3093FB"/>
                  </a:solidFill>
                  <a:latin typeface="Glacial Indifference"/>
                </a:rPr>
                <a:t>Se </a:t>
              </a:r>
              <a:r>
                <a:rPr lang="en-US" sz="2778" spc="27" dirty="0" err="1">
                  <a:solidFill>
                    <a:srgbClr val="3093FB"/>
                  </a:solidFill>
                  <a:latin typeface="Glacial Indifference"/>
                </a:rPr>
                <a:t>utiliza</a:t>
              </a:r>
              <a:r>
                <a:rPr lang="en-US" sz="2778" spc="27" dirty="0">
                  <a:solidFill>
                    <a:srgbClr val="3093FB"/>
                  </a:solidFill>
                  <a:latin typeface="Glacial Indifference"/>
                </a:rPr>
                <a:t> para </a:t>
              </a:r>
              <a:r>
                <a:rPr lang="en-US" sz="2778" spc="27" dirty="0" err="1">
                  <a:solidFill>
                    <a:srgbClr val="3093FB"/>
                  </a:solidFill>
                  <a:latin typeface="Glacial Indifference"/>
                </a:rPr>
                <a:t>señalizar</a:t>
              </a:r>
              <a:r>
                <a:rPr lang="en-US" sz="2778" spc="27" dirty="0">
                  <a:solidFill>
                    <a:srgbClr val="3093FB"/>
                  </a:solidFill>
                  <a:latin typeface="Glacial Indifference"/>
                </a:rPr>
                <a:t> y </a:t>
              </a:r>
              <a:r>
                <a:rPr lang="en-US" sz="2778" spc="27" dirty="0" err="1">
                  <a:solidFill>
                    <a:srgbClr val="3093FB"/>
                  </a:solidFill>
                  <a:latin typeface="Glacial Indifference"/>
                </a:rPr>
                <a:t>hacer</a:t>
              </a:r>
              <a:r>
                <a:rPr lang="en-US" sz="2778" spc="27" dirty="0">
                  <a:solidFill>
                    <a:srgbClr val="3093FB"/>
                  </a:solidFill>
                  <a:latin typeface="Glacial Indifference"/>
                </a:rPr>
                <a:t> </a:t>
              </a:r>
              <a:r>
                <a:rPr lang="en-US" sz="2778" spc="27" dirty="0" err="1">
                  <a:solidFill>
                    <a:srgbClr val="3093FB"/>
                  </a:solidFill>
                  <a:latin typeface="Glacial Indifference"/>
                </a:rPr>
                <a:t>resaltar</a:t>
              </a:r>
              <a:r>
                <a:rPr lang="en-US" sz="2778" spc="27" dirty="0">
                  <a:solidFill>
                    <a:srgbClr val="3093FB"/>
                  </a:solidFill>
                  <a:latin typeface="Glacial Indifference"/>
                </a:rPr>
                <a:t> </a:t>
              </a:r>
              <a:r>
                <a:rPr lang="en-US" sz="2778" spc="27" dirty="0" err="1">
                  <a:solidFill>
                    <a:srgbClr val="3093FB"/>
                  </a:solidFill>
                  <a:latin typeface="Glacial Indifference"/>
                </a:rPr>
                <a:t>algo</a:t>
              </a:r>
              <a:r>
                <a:rPr lang="en-US" sz="2778" spc="27" dirty="0">
                  <a:solidFill>
                    <a:srgbClr val="3093FB"/>
                  </a:solidFill>
                  <a:latin typeface="Glacial Indifference"/>
                </a:rPr>
                <a:t>, </a:t>
              </a:r>
              <a:r>
                <a:rPr lang="en-US" sz="2778" spc="27" dirty="0" err="1">
                  <a:solidFill>
                    <a:srgbClr val="3093FB"/>
                  </a:solidFill>
                  <a:latin typeface="Glacial Indifference"/>
                </a:rPr>
                <a:t>como</a:t>
              </a:r>
              <a:r>
                <a:rPr lang="en-US" sz="2778" spc="27" dirty="0">
                  <a:solidFill>
                    <a:srgbClr val="3093FB"/>
                  </a:solidFill>
                  <a:latin typeface="Glacial Indifference"/>
                </a:rPr>
                <a:t> </a:t>
              </a:r>
              <a:r>
                <a:rPr lang="en-US" sz="2778" spc="27" dirty="0" err="1">
                  <a:solidFill>
                    <a:srgbClr val="3093FB"/>
                  </a:solidFill>
                  <a:latin typeface="Glacial Indifference"/>
                </a:rPr>
                <a:t>es</a:t>
              </a:r>
              <a:r>
                <a:rPr lang="en-US" sz="2778" spc="27" dirty="0">
                  <a:solidFill>
                    <a:srgbClr val="3093FB"/>
                  </a:solidFill>
                  <a:latin typeface="Glacial Indifference"/>
                </a:rPr>
                <a:t> el </a:t>
              </a:r>
              <a:r>
                <a:rPr lang="en-US" sz="2778" spc="27" dirty="0" err="1">
                  <a:solidFill>
                    <a:srgbClr val="3093FB"/>
                  </a:solidFill>
                  <a:latin typeface="Glacial Indifference"/>
                </a:rPr>
                <a:t>caso</a:t>
              </a:r>
              <a:r>
                <a:rPr lang="en-US" sz="2778" spc="27" dirty="0">
                  <a:solidFill>
                    <a:srgbClr val="3093FB"/>
                  </a:solidFill>
                  <a:latin typeface="Glacial Indifference"/>
                </a:rPr>
                <a:t> de la </a:t>
              </a:r>
              <a:r>
                <a:rPr lang="en-US" sz="2778" spc="27" dirty="0" err="1">
                  <a:solidFill>
                    <a:srgbClr val="3093FB"/>
                  </a:solidFill>
                  <a:latin typeface="Glacial Indifference"/>
                </a:rPr>
                <a:t>pintura</a:t>
              </a:r>
              <a:r>
                <a:rPr lang="en-US" sz="2778" spc="27" dirty="0">
                  <a:solidFill>
                    <a:srgbClr val="3093FB"/>
                  </a:solidFill>
                  <a:latin typeface="Glacial Indifference"/>
                </a:rPr>
                <a:t> </a:t>
              </a:r>
              <a:r>
                <a:rPr lang="en-US" sz="2778" spc="27" dirty="0" err="1">
                  <a:solidFill>
                    <a:srgbClr val="3093FB"/>
                  </a:solidFill>
                  <a:latin typeface="Glacial Indifference"/>
                </a:rPr>
                <a:t>señalizadora</a:t>
              </a:r>
              <a:r>
                <a:rPr lang="en-US" sz="2778" spc="27" dirty="0">
                  <a:solidFill>
                    <a:srgbClr val="3093FB"/>
                  </a:solidFill>
                  <a:latin typeface="Glacial Indifference"/>
                </a:rPr>
                <a:t> en </a:t>
              </a:r>
              <a:r>
                <a:rPr lang="en-US" sz="2778" spc="27" dirty="0" err="1">
                  <a:solidFill>
                    <a:srgbClr val="3093FB"/>
                  </a:solidFill>
                  <a:latin typeface="Glacial Indifference"/>
                </a:rPr>
                <a:t>columnas</a:t>
              </a:r>
              <a:r>
                <a:rPr lang="en-US" sz="2778" spc="27" dirty="0">
                  <a:solidFill>
                    <a:srgbClr val="3093FB"/>
                  </a:solidFill>
                  <a:latin typeface="Glacial Indifference"/>
                </a:rPr>
                <a:t> de </a:t>
              </a:r>
              <a:r>
                <a:rPr lang="en-US" sz="2778" spc="27" dirty="0" err="1">
                  <a:solidFill>
                    <a:srgbClr val="3093FB"/>
                  </a:solidFill>
                  <a:latin typeface="Glacial Indifference"/>
                </a:rPr>
                <a:t>estacionamiento</a:t>
              </a:r>
              <a:r>
                <a:rPr lang="en-US" sz="2778" spc="27" dirty="0">
                  <a:solidFill>
                    <a:srgbClr val="3093FB"/>
                  </a:solidFill>
                  <a:latin typeface="Glacial Indifference"/>
                </a:rPr>
                <a:t> o en los </a:t>
              </a:r>
              <a:r>
                <a:rPr lang="en-US" sz="2778" spc="27" dirty="0" err="1">
                  <a:solidFill>
                    <a:srgbClr val="3093FB"/>
                  </a:solidFill>
                  <a:latin typeface="Glacial Indifference"/>
                </a:rPr>
                <a:t>bordes</a:t>
              </a:r>
              <a:r>
                <a:rPr lang="en-US" sz="2778" spc="27" dirty="0">
                  <a:solidFill>
                    <a:srgbClr val="3093FB"/>
                  </a:solidFill>
                  <a:latin typeface="Glacial Indifference"/>
                </a:rPr>
                <a:t> de principio y final de </a:t>
              </a:r>
              <a:r>
                <a:rPr lang="en-US" sz="2778" spc="27" dirty="0" err="1">
                  <a:solidFill>
                    <a:srgbClr val="3093FB"/>
                  </a:solidFill>
                  <a:latin typeface="Glacial Indifference"/>
                </a:rPr>
                <a:t>escaleras</a:t>
              </a:r>
              <a:r>
                <a:rPr lang="en-US" sz="2778" spc="27" dirty="0">
                  <a:solidFill>
                    <a:srgbClr val="3093FB"/>
                  </a:solidFill>
                  <a:latin typeface="Glacial Indifference"/>
                </a:rPr>
                <a:t>.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3264656" y="1469482"/>
              <a:ext cx="49631" cy="4651843"/>
            </a:xfrm>
            <a:prstGeom prst="rect">
              <a:avLst/>
            </a:prstGeom>
            <a:solidFill>
              <a:srgbClr val="3093FB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7835" y="5143500"/>
            <a:ext cx="3633682" cy="22859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21655" y="5689199"/>
            <a:ext cx="506041" cy="11945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07488" y="2786104"/>
            <a:ext cx="7873025" cy="471479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1019175"/>
            <a:ext cx="4812661" cy="338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10"/>
              </a:lnSpc>
            </a:pPr>
            <a:r>
              <a:rPr lang="en-US" sz="7425" spc="222">
                <a:solidFill>
                  <a:srgbClr val="FBFDF4"/>
                </a:solidFill>
                <a:latin typeface="Glacial Indifference Bold"/>
              </a:rPr>
              <a:t>FUNCIÓN DE LA PINTURA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1961</Words>
  <Application>Microsoft Office PowerPoint</Application>
  <PresentationFormat>Personalizado</PresentationFormat>
  <Paragraphs>454</Paragraphs>
  <Slides>63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69" baseType="lpstr">
      <vt:lpstr>Glacial Indifference</vt:lpstr>
      <vt:lpstr>Arial</vt:lpstr>
      <vt:lpstr>Glacial Indifference Bold</vt:lpstr>
      <vt:lpstr>Calibri</vt:lpstr>
      <vt:lpstr>Open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Pinturas</dc:title>
  <dc:creator>agustina gaggio</dc:creator>
  <cp:lastModifiedBy>agustina gaggio</cp:lastModifiedBy>
  <cp:revision>4</cp:revision>
  <dcterms:created xsi:type="dcterms:W3CDTF">2006-08-16T00:00:00Z</dcterms:created>
  <dcterms:modified xsi:type="dcterms:W3CDTF">2020-10-05T19:28:16Z</dcterms:modified>
  <dc:identifier>DAEJlnX3KwQ</dc:identifier>
</cp:coreProperties>
</file>