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sldIdLst>
    <p:sldId id="256" r:id="rId4"/>
    <p:sldId id="264" r:id="rId5"/>
    <p:sldId id="265" r:id="rId6"/>
    <p:sldId id="258" r:id="rId7"/>
    <p:sldId id="260" r:id="rId8"/>
    <p:sldId id="266" r:id="rId9"/>
    <p:sldId id="267" r:id="rId10"/>
    <p:sldId id="268" r:id="rId11"/>
    <p:sldId id="269" r:id="rId12"/>
    <p:sldId id="261" r:id="rId13"/>
    <p:sldId id="276" r:id="rId14"/>
    <p:sldId id="270" r:id="rId15"/>
    <p:sldId id="277" r:id="rId16"/>
    <p:sldId id="281" r:id="rId17"/>
    <p:sldId id="280" r:id="rId18"/>
    <p:sldId id="278" r:id="rId19"/>
    <p:sldId id="279" r:id="rId20"/>
    <p:sldId id="282" r:id="rId21"/>
    <p:sldId id="288" r:id="rId22"/>
    <p:sldId id="289" r:id="rId23"/>
    <p:sldId id="290" r:id="rId24"/>
    <p:sldId id="291" r:id="rId25"/>
    <p:sldId id="257" r:id="rId26"/>
    <p:sldId id="294" r:id="rId27"/>
    <p:sldId id="295" r:id="rId28"/>
    <p:sldId id="296" r:id="rId29"/>
    <p:sldId id="298" r:id="rId30"/>
    <p:sldId id="299" r:id="rId31"/>
    <p:sldId id="300" r:id="rId32"/>
    <p:sldId id="301" r:id="rId33"/>
    <p:sldId id="302" r:id="rId34"/>
    <p:sldId id="303" r:id="rId35"/>
    <p:sldId id="297" r:id="rId36"/>
    <p:sldId id="259" r:id="rId37"/>
    <p:sldId id="30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965dc0-0864-4d1b-822c-ed5deae37be4}">
          <p14:sldIdLst>
            <p14:sldId id="256"/>
            <p14:sldId id="264"/>
            <p14:sldId id="258"/>
            <p14:sldId id="269"/>
            <p14:sldId id="261"/>
            <p14:sldId id="276"/>
            <p14:sldId id="270"/>
            <p14:sldId id="277"/>
            <p14:sldId id="281"/>
            <p14:sldId id="282"/>
            <p14:sldId id="288"/>
            <p14:sldId id="289"/>
            <p14:sldId id="290"/>
            <p14:sldId id="257"/>
            <p14:sldId id="294"/>
            <p14:sldId id="295"/>
            <p14:sldId id="296"/>
            <p14:sldId id="298"/>
            <p14:sldId id="299"/>
            <p14:sldId id="300"/>
            <p14:sldId id="301"/>
            <p14:sldId id="302"/>
            <p14:sldId id="303"/>
            <p14:sldId id="297"/>
            <p14:sldId id="265"/>
            <p14:sldId id="260"/>
            <p14:sldId id="266"/>
            <p14:sldId id="267"/>
            <p14:sldId id="268"/>
            <p14:sldId id="280"/>
            <p14:sldId id="278"/>
            <p14:sldId id="279"/>
            <p14:sldId id="291"/>
          </p14:sldIdLst>
        </p14:section>
        <p14:section name="Untitled Section" id="{d3246617-aac9-438c-bcda-283e45c1fdac}">
          <p14:sldIdLst>
            <p14:sldId id="259"/>
            <p14:sldId id="3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s-AR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D3C9AA13-17B6-484D-82F3-E19D4FB57F01}" type="datetimeFigureOut">
              <a:rPr lang="es-AR" smtClean="0"/>
            </a:fld>
            <a:endParaRPr lang="es-A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s-AR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D26AD39-D2F8-4282-80CB-D9E39E629A7C}" type="slidenum">
              <a:rPr lang="es-AR" smtClean="0"/>
            </a:fld>
            <a:endParaRPr lang="es-A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9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>
            <a:grpSpLocks noGrp="1" noRot="1" noChangeAspect="1" noMove="1" noResize="1" noUngrp="1"/>
          </p:cNvGrpSpPr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r>
              <a:rPr lang="es-AR" sz="2000" dirty="0">
                <a:solidFill>
                  <a:schemeClr val="tx1"/>
                </a:solidFill>
              </a:rPr>
              <a:t>JUAN MANUEL BAJO</a:t>
            </a:r>
            <a:endParaRPr lang="es-AR" sz="2000" dirty="0">
              <a:solidFill>
                <a:schemeClr val="tx1"/>
              </a:solidFill>
            </a:endParaRPr>
          </a:p>
          <a:p>
            <a:r>
              <a:rPr lang="es-AR" sz="2000" dirty="0">
                <a:solidFill>
                  <a:schemeClr val="tx1"/>
                </a:solidFill>
              </a:rPr>
              <a:t>2019</a:t>
            </a:r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>
            <a:normAutofit/>
          </a:bodyPr>
          <a:lstStyle/>
          <a:p>
            <a:r>
              <a:rPr lang="es-AR" dirty="0"/>
              <a:t>EVOLUCIÓN HUMANA</a:t>
            </a:r>
            <a:endParaRPr lang="es-A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" y="1941404"/>
            <a:ext cx="3911795" cy="43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386315" y="514059"/>
          <a:ext cx="8596312" cy="1154430"/>
        </p:xfrm>
        <a:graphic>
          <a:graphicData uri="http://schemas.openxmlformats.org/drawingml/2006/table">
            <a:tbl>
              <a:tblPr/>
              <a:tblGrid>
                <a:gridCol w="4083248"/>
                <a:gridCol w="429816"/>
                <a:gridCol w="4083248"/>
              </a:tblGrid>
              <a:tr h="0">
                <a:tc>
                  <a:txBody>
                    <a:bodyPr/>
                    <a:lstStyle/>
                    <a:p>
                      <a:r>
                        <a:rPr lang="en-US" u="none" strike="noStrike">
                          <a:solidFill>
                            <a:srgbClr val="089DE3"/>
                          </a:solidFill>
                          <a:effectLst/>
                          <a:latin typeface="Calibri" panose="020F0502020204030204" pitchFamily="34" charset="0"/>
                        </a:rPr>
                        <a:t>Kingdom</a:t>
                      </a:r>
                      <a:r>
                        <a:rPr lang="en-US" u="none" strike="noStrike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  <a:t>  Animalia</a:t>
                      </a:r>
                      <a:br>
                        <a:rPr lang="en-US" u="none" strike="noStrike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u="none" strike="noStrike">
                          <a:solidFill>
                            <a:srgbClr val="089DE3"/>
                          </a:solidFill>
                          <a:effectLst/>
                          <a:latin typeface="Calibri" panose="020F0502020204030204" pitchFamily="34" charset="0"/>
                        </a:rPr>
                        <a:t>Magnorder</a:t>
                      </a:r>
                      <a:r>
                        <a:rPr lang="en-US" u="none" strike="noStrike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  <a:t>  Boreoeutheria</a:t>
                      </a:r>
                      <a:br>
                        <a:rPr lang="en-US" u="none" strike="noStrike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u="none" strike="noStrike">
                          <a:solidFill>
                            <a:srgbClr val="089DE3"/>
                          </a:solidFill>
                          <a:effectLst/>
                          <a:latin typeface="Calibri" panose="020F0502020204030204" pitchFamily="34" charset="0"/>
                        </a:rPr>
                        <a:t>Higher classification</a:t>
                      </a:r>
                      <a:r>
                        <a:rPr lang="en-US" u="none" strike="noStrike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  <a:t>  Boreoeutheria</a:t>
                      </a:r>
                      <a:br>
                        <a:rPr lang="en-US" u="none" strike="noStrike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none" strike="noStrike" dirty="0">
                          <a:solidFill>
                            <a:srgbClr val="089DE3"/>
                          </a:solidFill>
                          <a:effectLst/>
                          <a:latin typeface="Calibri" panose="020F0502020204030204" pitchFamily="34" charset="0"/>
                        </a:rPr>
                        <a:t>Phylum</a:t>
                      </a:r>
                      <a:r>
                        <a:rPr lang="en-US" u="none" strike="noStrike" dirty="0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  <a:t>  Chordata</a:t>
                      </a:r>
                      <a:br>
                        <a:rPr lang="en-US" u="none" strike="noStrike" dirty="0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u="none" strike="noStrike" dirty="0">
                          <a:solidFill>
                            <a:srgbClr val="089DE3"/>
                          </a:solidFill>
                          <a:effectLst/>
                          <a:latin typeface="Calibri" panose="020F0502020204030204" pitchFamily="34" charset="0"/>
                        </a:rPr>
                        <a:t>Scientific name</a:t>
                      </a:r>
                      <a:r>
                        <a:rPr lang="en-US" u="none" strike="noStrike" dirty="0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US" u="none" strike="noStrike" dirty="0" err="1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  <a:t>Euarchontoglires</a:t>
                      </a:r>
                      <a:br>
                        <a:rPr lang="en-US" u="none" strike="noStrike" dirty="0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u="none" strike="noStrike" dirty="0">
                          <a:solidFill>
                            <a:srgbClr val="089DE3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  <a:r>
                        <a:rPr lang="en-US" u="none" strike="noStrike" dirty="0">
                          <a:solidFill>
                            <a:srgbClr val="363636"/>
                          </a:solidFill>
                          <a:effectLst/>
                          <a:latin typeface="Calibri" panose="020F0502020204030204" pitchFamily="34" charset="0"/>
                        </a:rPr>
                        <a:t>  Superorder</a:t>
                      </a:r>
                      <a:endParaRPr lang="en-US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Imagen 7" descr="Captura de pantalla de computadora&#10;&#10;Descripción generada automáticame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25" y="1668490"/>
            <a:ext cx="4883262" cy="2745494"/>
          </a:xfrm>
          <a:prstGeom prst="rect">
            <a:avLst/>
          </a:prstGeom>
        </p:spPr>
      </p:pic>
      <p:pic>
        <p:nvPicPr>
          <p:cNvPr id="4098" name="Picture 2" descr="Resultado de imagen para Euarchontoglir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" y="1496060"/>
            <a:ext cx="6828155" cy="524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Primates</a:t>
            </a:r>
            <a:endParaRPr lang="es-A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es-AR" altLang="en-US"/>
              <a:t>Reino Animal</a:t>
            </a:r>
            <a:endParaRPr lang="es-AR" altLang="en-US"/>
          </a:p>
          <a:p>
            <a:r>
              <a:rPr lang="es-AR" altLang="en-US"/>
              <a:t>Filo Chordata</a:t>
            </a:r>
            <a:endParaRPr lang="es-AR" altLang="en-US"/>
          </a:p>
          <a:p>
            <a:r>
              <a:rPr lang="es-AR" altLang="en-US"/>
              <a:t>Subfilo Vertebrata</a:t>
            </a:r>
            <a:endParaRPr lang="es-AR" altLang="en-US"/>
          </a:p>
          <a:p>
            <a:r>
              <a:rPr lang="es-AR" altLang="en-US"/>
              <a:t>Superclase Tetrapoda</a:t>
            </a:r>
            <a:endParaRPr lang="es-AR" altLang="en-US"/>
          </a:p>
          <a:p>
            <a:r>
              <a:rPr lang="es-AR" altLang="en-US"/>
              <a:t>Clase Mammalia</a:t>
            </a:r>
            <a:endParaRPr lang="es-AR" altLang="en-US"/>
          </a:p>
          <a:p>
            <a:r>
              <a:rPr lang="es-AR" altLang="en-US"/>
              <a:t>Subclase Eutheria </a:t>
            </a:r>
            <a:r>
              <a:rPr lang="es-AR" altLang="en-US" sz="1400"/>
              <a:t>(Huxley, 1880)</a:t>
            </a:r>
            <a:endParaRPr lang="es-AR" altLang="en-US" sz="1400"/>
          </a:p>
          <a:p>
            <a:pPr lvl="1"/>
            <a:r>
              <a:rPr lang="es-AR" altLang="en-US" sz="1600"/>
              <a:t>Clado Euarchontoglires (Supraprimates)</a:t>
            </a:r>
            <a:endParaRPr lang="es-AR" altLang="en-US" sz="1600"/>
          </a:p>
          <a:p>
            <a:pPr lvl="2"/>
            <a:r>
              <a:rPr lang="es-AR" altLang="en-US" sz="1600"/>
              <a:t>Euarchonta</a:t>
            </a:r>
            <a:endParaRPr lang="es-AR" altLang="en-US" sz="1600"/>
          </a:p>
          <a:p>
            <a:pPr lvl="3"/>
            <a:r>
              <a:rPr lang="es-AR" altLang="en-US" sz="1600"/>
              <a:t>Primatomorpha</a:t>
            </a:r>
            <a:endParaRPr lang="es-AR" altLang="en-US" sz="1600"/>
          </a:p>
          <a:p>
            <a:pPr lvl="4"/>
            <a:endParaRPr lang="es-AR" altLang="en-US" sz="1600"/>
          </a:p>
        </p:txBody>
      </p:sp>
      <p:sp>
        <p:nvSpPr>
          <p:cNvPr id="4" name="Striped Right Arrow 3"/>
          <p:cNvSpPr/>
          <p:nvPr/>
        </p:nvSpPr>
        <p:spPr>
          <a:xfrm>
            <a:off x="4069715" y="5437505"/>
            <a:ext cx="1979295" cy="787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6206490" y="5139055"/>
            <a:ext cx="2560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>
                <a:latin typeface="Arial" panose="020B0604020202020204" pitchFamily="34" charset="0"/>
                <a:cs typeface="Arial" panose="020B0604020202020204" pitchFamily="34" charset="0"/>
              </a:rPr>
              <a:t>ꝉ </a:t>
            </a:r>
            <a:r>
              <a:rPr lang="es-AR" altLang="en-US"/>
              <a:t>Plesiadapiformes</a:t>
            </a:r>
            <a:endParaRPr lang="es-AR" altLang="en-US"/>
          </a:p>
          <a:p>
            <a:r>
              <a:rPr lang="es-AR" altLang="en-US"/>
              <a:t>Primates </a:t>
            </a:r>
            <a:r>
              <a:rPr lang="es-AR" altLang="en-US" sz="1400"/>
              <a:t>(Linnaeus, 1758)</a:t>
            </a:r>
            <a:endParaRPr lang="es-AR" altLang="en-US" sz="1400"/>
          </a:p>
        </p:txBody>
      </p:sp>
      <p:sp>
        <p:nvSpPr>
          <p:cNvPr id="6" name="Text Box 5"/>
          <p:cNvSpPr txBox="1"/>
          <p:nvPr/>
        </p:nvSpPr>
        <p:spPr>
          <a:xfrm>
            <a:off x="4603115" y="1238885"/>
            <a:ext cx="48698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Suborden Strepsirrhini (6 MA)</a:t>
            </a:r>
            <a:endParaRPr lang="es-AR" altLang="en-US"/>
          </a:p>
          <a:p>
            <a:r>
              <a:rPr lang="es-AR" altLang="en-US"/>
              <a:t>Suborden Haplorrhini</a:t>
            </a:r>
            <a:endParaRPr lang="es-AR" altLang="en-US"/>
          </a:p>
          <a:p>
            <a:r>
              <a:rPr lang="es-AR" altLang="en-US"/>
              <a:t>	Infraorden Tarsiiformes ¿58 MA?</a:t>
            </a:r>
            <a:endParaRPr lang="es-AR" altLang="en-US"/>
          </a:p>
          <a:p>
            <a:r>
              <a:rPr lang="es-AR" altLang="en-US"/>
              <a:t>	Infraorden Simiiformes (40 MA)</a:t>
            </a:r>
            <a:endParaRPr lang="es-AR" altLang="en-US"/>
          </a:p>
          <a:p>
            <a:r>
              <a:rPr lang="es-AR" altLang="en-US"/>
              <a:t>		parvorden Platyrrhini</a:t>
            </a:r>
            <a:endParaRPr lang="es-AR" altLang="en-US"/>
          </a:p>
          <a:p>
            <a:r>
              <a:rPr lang="es-AR" altLang="en-US"/>
              <a:t>		parvorden Catarrhini (¿33 a 70 MA?)</a:t>
            </a:r>
            <a:endParaRPr lang="es-AR" altLang="en-US"/>
          </a:p>
        </p:txBody>
      </p:sp>
      <p:sp>
        <p:nvSpPr>
          <p:cNvPr id="9" name="Content Placeholder 8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¿Cuándo y dónde surgen los Primates?</a:t>
            </a:r>
            <a:endParaRPr lang="es-AR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84250" y="2446020"/>
            <a:ext cx="4933950" cy="311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91845" y="6328410"/>
            <a:ext cx="660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/>
              <a:t>De Nobu Tamura (http://spinops.blogspot.com) - Trabajo propio, CC BY-SA 3.0, https://commons.wikimedia.org/w/index.php?curid=19460197</a:t>
            </a:r>
            <a:endParaRPr lang="en-US" sz="1200"/>
          </a:p>
        </p:txBody>
      </p:sp>
      <p:sp>
        <p:nvSpPr>
          <p:cNvPr id="6" name="Text Box 5"/>
          <p:cNvSpPr txBox="1"/>
          <p:nvPr/>
        </p:nvSpPr>
        <p:spPr>
          <a:xfrm>
            <a:off x="1090295" y="5639435"/>
            <a:ext cx="5050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 i="1"/>
              <a:t>Plesiadapis</a:t>
            </a:r>
            <a:r>
              <a:rPr lang="es-AR" altLang="en-US"/>
              <a:t> </a:t>
            </a:r>
            <a:r>
              <a:rPr lang="es-AR" altLang="en-US" sz="1400"/>
              <a:t>(Europa y América del Norte -58 a 55 MA)</a:t>
            </a:r>
            <a:endParaRPr lang="es-AR" altLang="en-US" sz="1400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45115" y="115570"/>
            <a:ext cx="1556385" cy="20808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7281545" y="2446020"/>
            <a:ext cx="462280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"Current interpretations of primate and human evolution are flawed because paleontologists have relied too heavily on direct interpretation of the known fossil record</a:t>
            </a:r>
            <a:r>
              <a:rPr lang="es-AR" altLang="en-US"/>
              <a:t>...our calculations indicate that we have fossil evidence for only about 5% of all extinct primates, so it's as if paleontologists have been trying to reconstruct a 1,000-piece jigsaw puzzle using just 50 pieces."</a:t>
            </a:r>
            <a:r>
              <a:rPr lang="en-US"/>
              <a:t> </a:t>
            </a:r>
            <a:r>
              <a:rPr lang="es-AR" altLang="en-US"/>
              <a:t>says R. Martin (Nature, april 2002).</a:t>
            </a:r>
            <a:endParaRPr lang="es-A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Paleoceno - Eoceno</a:t>
            </a:r>
            <a:endParaRPr lang="es-AR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949190" y="176530"/>
            <a:ext cx="4656455" cy="232791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545" y="2504440"/>
            <a:ext cx="8833485" cy="413321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65785" y="1462405"/>
            <a:ext cx="4006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Se extingue el clado Eosimiidae (Beard et al., 1994) ¿primeros simios?</a:t>
            </a:r>
            <a:endParaRPr lang="es-AR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Durante el Eoceno dos grandes grupos de Primates: adapiformes y omomiidos</a:t>
            </a:r>
            <a:endParaRPr lang="es-AR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08355" y="2160905"/>
            <a:ext cx="3921125" cy="38804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08990" y="6041390"/>
            <a:ext cx="3920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 i="1"/>
              <a:t>Darwinius masillae</a:t>
            </a:r>
            <a:r>
              <a:rPr lang="es-AR" altLang="en-US"/>
              <a:t> (adapiforme) aporx. 47 MA</a:t>
            </a:r>
            <a:endParaRPr lang="es-AR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0160" y="2466975"/>
            <a:ext cx="4658360" cy="296608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7314565" y="5933440"/>
            <a:ext cx="254000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/>
              <a:t>De Nobu Tamura (http://spinops.blogspot.com) - Trabajo propio, CC BY-SA 3.0, https://commons.wikimedia.org/w/index.php?curid=19461190</a:t>
            </a:r>
            <a:endParaRPr lang="en-US" sz="1000"/>
          </a:p>
        </p:txBody>
      </p:sp>
      <p:sp>
        <p:nvSpPr>
          <p:cNvPr id="9" name="Text Box 8"/>
          <p:cNvSpPr txBox="1"/>
          <p:nvPr/>
        </p:nvSpPr>
        <p:spPr>
          <a:xfrm>
            <a:off x="5090160" y="5433060"/>
            <a:ext cx="373443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 i="1"/>
              <a:t>Necrolemur</a:t>
            </a:r>
            <a:r>
              <a:rPr lang="es-AR" altLang="en-US"/>
              <a:t> </a:t>
            </a:r>
            <a:r>
              <a:rPr lang="es-AR" altLang="en-US" sz="1400"/>
              <a:t>(Filhol, 1873) es un miembro de la flia. Omomyidae -Haplorrinos-</a:t>
            </a:r>
            <a:endParaRPr lang="es-AR" altLang="en-US"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740" y="310515"/>
            <a:ext cx="8933815" cy="1896110"/>
          </a:xfrm>
        </p:spPr>
        <p:txBody>
          <a:bodyPr>
            <a:normAutofit fontScale="90000"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ym typeface="+mn-ea"/>
              </a:rPr>
              <a:t>Aegyptopithecus</a:t>
            </a:r>
            <a:r>
              <a:rPr lang="en-US" sz="2400">
                <a:sym typeface="+mn-ea"/>
              </a:rPr>
              <a:t> es un catarrino fósil anterior a la divergencia que dio lugar a los dos superfamilias de catarrinos </a:t>
            </a:r>
            <a:r>
              <a:rPr lang="es-AR" altLang="en-US" sz="2400">
                <a:sym typeface="+mn-ea"/>
              </a:rPr>
              <a:t>(APROX. 35 MA)</a:t>
            </a:r>
            <a:r>
              <a:rPr lang="en-US" sz="2400">
                <a:sym typeface="+mn-ea"/>
              </a:rPr>
              <a:t>, Hominoidea (grandes simios y humanos) y Cercopithecoidea </a:t>
            </a:r>
            <a:br>
              <a:rPr lang="en-US" sz="2400">
                <a:sym typeface="+mn-ea"/>
              </a:rPr>
            </a:br>
            <a:r>
              <a:rPr lang="en-US" sz="2400">
                <a:sym typeface="+mn-ea"/>
              </a:rPr>
              <a:t>(monos del Viejo Mundo</a:t>
            </a:r>
            <a:r>
              <a:rPr lang="en-US">
                <a:sym typeface="+mn-ea"/>
              </a:rPr>
              <a:t>)</a:t>
            </a:r>
            <a:br>
              <a:rPr lang="en-US"/>
            </a:b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6520" y="2206625"/>
            <a:ext cx="5657215" cy="357314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4985" y="6185535"/>
            <a:ext cx="45085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/>
              <a:t>De Nobu Tamura (http://spinops.blogspot.com) - Trabajo propio, CC BY-SA 3.0, https://commons.wikimedia.org/w/index.php?curid=19459879</a:t>
            </a:r>
            <a:endParaRPr lang="en-US" sz="1000"/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29850" y="109220"/>
            <a:ext cx="1830705" cy="2097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735" y="2421890"/>
            <a:ext cx="6077585" cy="4007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600" y="964565"/>
            <a:ext cx="1803400" cy="13442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Platirrinos y Catarrinos </a:t>
            </a:r>
            <a:endParaRPr lang="es-AR" altLang="en-US"/>
          </a:p>
        </p:txBody>
      </p:sp>
      <p:pic>
        <p:nvPicPr>
          <p:cNvPr id="5" name="Content Placeholder 4" descr="Captura de pantalla 2019-10-23 12.31.0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98780" y="1415415"/>
            <a:ext cx="7817485" cy="4395470"/>
          </a:xfrm>
          <a:prstGeom prst="rect">
            <a:avLst/>
          </a:prstGeom>
        </p:spPr>
      </p:pic>
      <p:pic>
        <p:nvPicPr>
          <p:cNvPr id="6" name="Content Placeholder 5" descr="Captura de pantalla 2019-10-23 12.30.3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6555" y="1517015"/>
            <a:ext cx="7861300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635" y="166370"/>
            <a:ext cx="3720465" cy="186055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984875" y="609600"/>
            <a:ext cx="2231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/>
              <a:t>Oligoceno 27 MA</a:t>
            </a:r>
            <a:endParaRPr lang="es-AR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365" y="327660"/>
            <a:ext cx="9020810" cy="1602740"/>
          </a:xfrm>
        </p:spPr>
        <p:txBody>
          <a:bodyPr>
            <a:normAutofit fontScale="90000"/>
          </a:bodyPr>
          <a:p>
            <a:r>
              <a:rPr lang="es-AR" altLang="en-US"/>
              <a:t>A comienzos del Mioceno </a:t>
            </a:r>
            <a:r>
              <a:rPr lang="es-AR" altLang="en-US" sz="2800"/>
              <a:t>(23 a 5 MA) </a:t>
            </a:r>
            <a:r>
              <a:rPr lang="es-AR" altLang="en-US"/>
              <a:t>los catarrinos se extienden desde África hacia Europa y Asia </a:t>
            </a:r>
            <a:endParaRPr lang="es-AR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53365" y="1746885"/>
            <a:ext cx="6729730" cy="33642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91905" y="4729480"/>
            <a:ext cx="3022600" cy="1982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660" y="1499235"/>
            <a:ext cx="4812665" cy="2939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99" y="36830"/>
            <a:ext cx="8596668" cy="1320800"/>
          </a:xfrm>
        </p:spPr>
        <p:txBody>
          <a:bodyPr>
            <a:normAutofit fontScale="90000"/>
          </a:bodyPr>
          <a:p>
            <a:r>
              <a:rPr lang="es-AR" altLang="en-US"/>
              <a:t>La secuencia de catarrinos en el Mioceno: Superfamilia Hominoidea (Primates sin cola)</a:t>
            </a:r>
            <a:endParaRPr lang="es-A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" y="1551940"/>
            <a:ext cx="5210810" cy="4489450"/>
          </a:xfrm>
        </p:spPr>
        <p:txBody>
          <a:bodyPr/>
          <a:p>
            <a:r>
              <a:rPr lang="es-AR" altLang="en-US"/>
              <a:t>Mioceno inferior: Proconsul  </a:t>
            </a:r>
            <a:r>
              <a:rPr lang="es-AR" altLang="en-US" sz="1400"/>
              <a:t>(aprox. 23 MA)</a:t>
            </a:r>
            <a:endParaRPr lang="es-AR" altLang="en-US" sz="1400"/>
          </a:p>
          <a:p>
            <a:r>
              <a:rPr lang="es-AR" altLang="en-US"/>
              <a:t>Mioceno medio:Kenyapithecus </a:t>
            </a:r>
            <a:r>
              <a:rPr lang="es-AR" altLang="en-US" sz="1400"/>
              <a:t>(aprox. 14 MA)</a:t>
            </a:r>
            <a:endParaRPr lang="es-AR" altLang="en-US" sz="1400"/>
          </a:p>
          <a:p>
            <a:r>
              <a:rPr lang="es-AR" altLang="en-US"/>
              <a:t>Mioceno superior: Dryopithecus </a:t>
            </a:r>
            <a:r>
              <a:rPr lang="es-AR" altLang="en-US" sz="1400"/>
              <a:t>(20-8 MA)</a:t>
            </a:r>
            <a:endParaRPr lang="es-AR" altLang="en-US" sz="1400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989570" y="1167130"/>
            <a:ext cx="4147185" cy="224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495" y="3413760"/>
            <a:ext cx="1699260" cy="335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75" y="1971040"/>
            <a:ext cx="2874645" cy="38728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94360" y="6156325"/>
            <a:ext cx="61614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00"/>
              <a:t>Proconsul africanus (Hopwood 1933a, b; 18-14 mya) was preceded by Macaca and succeeded by Ardipithecus and Pan.</a:t>
            </a:r>
            <a:endParaRPr lang="en-US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330" y="3605530"/>
            <a:ext cx="2047875" cy="2238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2832100"/>
            <a:ext cx="3387090" cy="27686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376680" y="5600700"/>
            <a:ext cx="1823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 i="1"/>
              <a:t>Dryopithecus</a:t>
            </a:r>
            <a:endParaRPr lang="es-AR" altLang="en-US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165" y="145415"/>
            <a:ext cx="9107170" cy="61423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Introducción</a:t>
            </a:r>
            <a:endParaRPr lang="es-AR" altLang="en-US"/>
          </a:p>
        </p:txBody>
      </p:sp>
      <p:sp>
        <p:nvSpPr>
          <p:cNvPr id="7" name="Text Box 6"/>
          <p:cNvSpPr txBox="1"/>
          <p:nvPr/>
        </p:nvSpPr>
        <p:spPr>
          <a:xfrm>
            <a:off x="4077335" y="235839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Unkulunkulu (en lengua Zulu significa “ancestro”)</a:t>
            </a:r>
            <a:endParaRPr lang="es-A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1376680"/>
            <a:ext cx="7046595" cy="26079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806450" y="3985260"/>
            <a:ext cx="59994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Instituto de Investigación de Recursos Biológicos Alexander von Humboldt </a:t>
            </a:r>
            <a:r>
              <a:rPr lang="es-AR" altLang="en-US" sz="1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(Colombia)</a:t>
            </a:r>
            <a:endParaRPr lang="es-AR" altLang="en-US" sz="1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Content Placeholder 1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3975" y="2357755"/>
            <a:ext cx="1784350" cy="275018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61365" y="4539615"/>
            <a:ext cx="6529070" cy="2030095"/>
          </a:xfrm>
          <a:prstGeom prst="rect">
            <a:avLst/>
          </a:prstGeom>
          <a:pattFill prst="pct70">
            <a:fgClr>
              <a:srgbClr val="90C226"/>
            </a:fgClr>
            <a:bgClr>
              <a:srgbClr val="FFFFFF"/>
            </a:bgClr>
          </a:pattFill>
        </p:spPr>
        <p:txBody>
          <a:bodyPr wrap="square" rtlCol="0">
            <a:spAutoFit/>
          </a:bodyPr>
          <a:p>
            <a:r>
              <a:rPr lang="es-AR" altLang="en-US" b="1"/>
              <a:t>Objetivos:</a:t>
            </a:r>
            <a:endParaRPr lang="es-AR" altLang="en-US" b="1"/>
          </a:p>
          <a:p>
            <a:r>
              <a:rPr lang="es-AR" altLang="en-US" i="1"/>
              <a:t>Reconocer</a:t>
            </a:r>
            <a:r>
              <a:rPr lang="es-AR" altLang="en-US"/>
              <a:t> la historia evolutiva de nuestra especie como parte de la evolucion biológica en general.</a:t>
            </a:r>
            <a:endParaRPr lang="es-AR" altLang="en-US"/>
          </a:p>
          <a:p>
            <a:r>
              <a:rPr lang="es-AR" altLang="en-US" i="1"/>
              <a:t>Interpretar</a:t>
            </a:r>
            <a:r>
              <a:rPr lang="es-AR" altLang="en-US"/>
              <a:t> los distintos paradigmas en su contexto histórico.</a:t>
            </a:r>
            <a:endParaRPr lang="es-AR" altLang="en-US"/>
          </a:p>
          <a:p>
            <a:r>
              <a:rPr lang="es-AR" altLang="en-US" i="1"/>
              <a:t>Valorar</a:t>
            </a:r>
            <a:r>
              <a:rPr lang="es-AR" altLang="en-US"/>
              <a:t> las explicaciones científicas sobre nuestros orígenes y el pensamiento círtico en ciencia.</a:t>
            </a:r>
            <a:endParaRPr lang="es-AR" altLang="en-US"/>
          </a:p>
          <a:p>
            <a:endParaRPr lang="es-AR" altLang="en-US"/>
          </a:p>
        </p:txBody>
      </p:sp>
    </p:spTree>
  </p:cSld>
  <p:clrMapOvr>
    <a:masterClrMapping/>
  </p:clrMapOvr>
  <p:transition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9" y="90805"/>
            <a:ext cx="8596668" cy="1320800"/>
          </a:xfrm>
        </p:spPr>
        <p:txBody>
          <a:bodyPr>
            <a:normAutofit fontScale="90000"/>
          </a:bodyPr>
          <a:p>
            <a:r>
              <a:rPr lang="es-AR" altLang="en-US"/>
              <a:t>Durante el Mioceno también se separan de nuestra línea los Hylobátidos (Gibones y Siamang)</a:t>
            </a:r>
            <a:endParaRPr lang="es-A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5295" y="1584960"/>
            <a:ext cx="7053580" cy="1151890"/>
          </a:xfrm>
        </p:spPr>
        <p:txBody>
          <a:bodyPr/>
          <a:p>
            <a:r>
              <a:rPr lang="es-AR" altLang="en-US" sz="1800"/>
              <a:t>El ancestro reconocido de este grupo es </a:t>
            </a:r>
            <a:r>
              <a:rPr lang="es-AR" altLang="en-US" sz="1800" b="1" i="1"/>
              <a:t>Dendropithecus</a:t>
            </a:r>
            <a:r>
              <a:rPr lang="es-AR" altLang="en-US" sz="1800"/>
              <a:t> aparecido en África entre 20 y 17 MA atrás.</a:t>
            </a:r>
            <a:endParaRPr lang="es-AR" altLang="en-US" sz="1800"/>
          </a:p>
          <a:p>
            <a:r>
              <a:rPr lang="es-AR" altLang="en-US" sz="1800"/>
              <a:t>Pequeños, agíles braquiadores.</a:t>
            </a:r>
            <a:endParaRPr lang="es-AR" altLang="en-US" sz="1800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75640" y="2898775"/>
            <a:ext cx="4185920" cy="29800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88255" y="2898775"/>
            <a:ext cx="4491355" cy="25266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75640" y="6144260"/>
            <a:ext cx="4869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Gibones actuales, todos del sudeste asiático</a:t>
            </a:r>
            <a:endParaRPr lang="es-AR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930" y="90805"/>
            <a:ext cx="1719580" cy="377634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6583045" y="1813560"/>
            <a:ext cx="3644900" cy="20447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68394" y="276860"/>
            <a:ext cx="8596668" cy="1320800"/>
          </a:xfrm>
        </p:spPr>
        <p:txBody>
          <a:bodyPr>
            <a:normAutofit fontScale="90000"/>
          </a:bodyPr>
          <a:p>
            <a:r>
              <a:rPr lang="es-AR" altLang="en-US"/>
              <a:t>A fines del Mioceno un grupo de Hominoideos se separa constituyendo una subfamilia: Ponginae (los orangutanes)</a:t>
            </a:r>
            <a:endParaRPr lang="es-AR" altLang="en-US"/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77545" y="2219325"/>
            <a:ext cx="2945130" cy="366649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96995" y="2219325"/>
            <a:ext cx="5510530" cy="309943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77545" y="6042660"/>
            <a:ext cx="7381240" cy="460375"/>
          </a:xfrm>
          <a:prstGeom prst="rect">
            <a:avLst/>
          </a:prstGeom>
          <a:pattFill prst="pct50">
            <a:fgClr>
              <a:srgbClr val="90C226"/>
            </a:fgClr>
            <a:bgClr>
              <a:srgbClr val="FFFFFF"/>
            </a:bgClr>
          </a:pattFill>
        </p:spPr>
        <p:txBody>
          <a:bodyPr wrap="square" rtlCol="0">
            <a:spAutoFit/>
          </a:bodyPr>
          <a:p>
            <a:r>
              <a:rPr lang="es-AR" altLang="en-US" sz="2400" b="1" i="1"/>
              <a:t>Su origen está en Sivapithecus  (apox. 11 MA)</a:t>
            </a:r>
            <a:endParaRPr lang="es-AR" altLang="en-US" sz="2400" b="1" i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260" y="161290"/>
            <a:ext cx="3292475" cy="1342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" y="2245995"/>
            <a:ext cx="3291205" cy="3796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2190" y="1597660"/>
            <a:ext cx="2107565" cy="308737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10382250" y="4685030"/>
            <a:ext cx="1413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A. Wallace</a:t>
            </a:r>
            <a:endParaRPr lang="es-AR" alt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785" y="3930650"/>
            <a:ext cx="1843405" cy="275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Segunda parte </a:t>
            </a:r>
            <a:br>
              <a:rPr lang="es-AR" altLang="en-US"/>
            </a:br>
            <a:r>
              <a:rPr lang="es-AR" altLang="en-US"/>
              <a:t>Los Homininos (plio-pleistoceno)</a:t>
            </a:r>
            <a:endParaRPr lang="es-AR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091055"/>
            <a:ext cx="7504430" cy="375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Segunda parte</a:t>
            </a:r>
            <a:br>
              <a:rPr lang="es-AR" dirty="0"/>
            </a:br>
            <a:r>
              <a:rPr lang="es-AR" dirty="0"/>
              <a:t>Los Homininos (subfamilia Homininae)</a:t>
            </a:r>
            <a:br>
              <a:rPr lang="es-AR" dirty="0"/>
            </a:br>
            <a:endParaRPr lang="es-AR" dirty="0"/>
          </a:p>
        </p:txBody>
      </p:sp>
      <p:pic>
        <p:nvPicPr>
          <p:cNvPr id="3" name="Content Placeholder 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71110" y="1701165"/>
            <a:ext cx="5438775" cy="18357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969885" y="353695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/>
              <a:t>GPL, https://commons.wikimedia.org/w/index.php?curid=501730</a:t>
            </a:r>
            <a:endParaRPr lang="en-US" sz="1200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17235" y="5086985"/>
            <a:ext cx="4346575" cy="1663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5" y="1701165"/>
            <a:ext cx="4782820" cy="4932045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49" y="5715"/>
            <a:ext cx="8596668" cy="1320800"/>
          </a:xfrm>
        </p:spPr>
        <p:txBody>
          <a:bodyPr>
            <a:normAutofit fontScale="90000"/>
          </a:bodyPr>
          <a:p>
            <a:r>
              <a:rPr lang="es-AR" altLang="en-US"/>
              <a:t>Los homininos se caracterizan por tener una postura erguida y locomoción bípeda</a:t>
            </a:r>
            <a:endParaRPr lang="es-A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859" y="1326199"/>
            <a:ext cx="4184035" cy="3880772"/>
          </a:xfrm>
        </p:spPr>
        <p:txBody>
          <a:bodyPr/>
          <a:p>
            <a:r>
              <a:rPr lang="es-AR" altLang="en-US"/>
              <a:t>Generos aceptados actualmente:</a:t>
            </a:r>
            <a:endParaRPr lang="es-AR" altLang="en-US"/>
          </a:p>
          <a:p>
            <a:r>
              <a:rPr lang="es-AR" altLang="en-US" b="1" i="1"/>
              <a:t>Ardipithecus</a:t>
            </a:r>
            <a:endParaRPr lang="es-AR" altLang="en-US" b="1" i="1"/>
          </a:p>
          <a:p>
            <a:r>
              <a:rPr lang="es-AR" altLang="en-US" b="1" i="1"/>
              <a:t>Australopithecus</a:t>
            </a:r>
            <a:endParaRPr lang="es-AR" altLang="en-US" b="1" i="1"/>
          </a:p>
          <a:p>
            <a:r>
              <a:rPr lang="es-AR" altLang="en-US" b="1" i="1">
                <a:sym typeface="+mn-ea"/>
              </a:rPr>
              <a:t>Kenyanthropus</a:t>
            </a:r>
            <a:endParaRPr lang="es-AR" altLang="en-US" b="1" i="1"/>
          </a:p>
          <a:p>
            <a:r>
              <a:rPr lang="es-AR" altLang="en-US" b="1" i="1"/>
              <a:t>Paranthropus</a:t>
            </a:r>
            <a:endParaRPr lang="es-AR" altLang="en-US" b="1" i="1"/>
          </a:p>
          <a:p>
            <a:r>
              <a:rPr lang="es-AR" altLang="en-US" b="1" i="1"/>
              <a:t>Homo</a:t>
            </a:r>
            <a:endParaRPr lang="es-AR" altLang="en-US" b="1" i="1"/>
          </a:p>
          <a:p>
            <a:r>
              <a:rPr lang="es-AR" altLang="en-US">
                <a:sym typeface="+mn-ea"/>
              </a:rPr>
              <a:t>Géneros en discusión:</a:t>
            </a:r>
            <a:endParaRPr lang="es-AR" altLang="en-US"/>
          </a:p>
          <a:p>
            <a:r>
              <a:rPr lang="es-AR" altLang="en-US" b="1" i="1">
                <a:sym typeface="+mn-ea"/>
              </a:rPr>
              <a:t>¿Sahelanthropus</a:t>
            </a:r>
            <a:r>
              <a:rPr lang="es-AR" altLang="en-US" b="1" i="1"/>
              <a:t>?</a:t>
            </a:r>
            <a:endParaRPr lang="es-AR" altLang="en-US" b="1" i="1"/>
          </a:p>
          <a:p>
            <a:r>
              <a:rPr lang="es-AR" altLang="en-US" b="1" i="1">
                <a:sym typeface="+mn-ea"/>
              </a:rPr>
              <a:t>¿Orrorin?</a:t>
            </a:r>
            <a:endParaRPr lang="es-AR" altLang="en-US" b="1" i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s-A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0345" y="1029970"/>
            <a:ext cx="5495290" cy="57708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257175"/>
            <a:ext cx="8394700" cy="6297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" y="40005"/>
            <a:ext cx="9586595" cy="6777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 i="1"/>
              <a:t>Sahelanthropus</a:t>
            </a:r>
            <a:r>
              <a:rPr lang="es-AR" altLang="en-US"/>
              <a:t> (7 MA)</a:t>
            </a:r>
            <a:endParaRPr lang="es-AR" altLang="en-US"/>
          </a:p>
        </p:txBody>
      </p:sp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219825" y="153035"/>
            <a:ext cx="3159760" cy="26568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5686425" y="2931160"/>
            <a:ext cx="5147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 i="1"/>
              <a:t>Sahelanthropus tchadensis</a:t>
            </a:r>
            <a:r>
              <a:rPr lang="es-AR" altLang="en-US" i="1"/>
              <a:t> </a:t>
            </a:r>
            <a:r>
              <a:rPr lang="es-AR" altLang="en-US" sz="1400"/>
              <a:t>(Brunet et al., 2002)</a:t>
            </a:r>
            <a:endParaRPr lang="es-AR" altLang="en-US" sz="1400"/>
          </a:p>
        </p:txBody>
      </p:sp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8825" y="3108325"/>
            <a:ext cx="4184015" cy="337883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842645" y="1468755"/>
            <a:ext cx="4462780" cy="922020"/>
          </a:xfrm>
          <a:prstGeom prst="rect">
            <a:avLst/>
          </a:prstGeom>
          <a:pattFill prst="pct50">
            <a:fgClr>
              <a:srgbClr val="90C226"/>
            </a:fgClr>
            <a:bgClr>
              <a:srgbClr val="FFFFFF"/>
            </a:bgClr>
          </a:pattFill>
        </p:spPr>
        <p:txBody>
          <a:bodyPr wrap="square" rtlCol="0">
            <a:spAutoFit/>
          </a:bodyPr>
          <a:p>
            <a:r>
              <a:rPr lang="es-AR" altLang="en-US"/>
              <a:t>¿era bípedo? ¿está en línea directa con nuestros ancestros?</a:t>
            </a:r>
            <a:endParaRPr lang="es-AR" altLang="en-US"/>
          </a:p>
          <a:p>
            <a:r>
              <a:rPr lang="es-AR" altLang="en-US"/>
              <a:t>¿antecesor de </a:t>
            </a:r>
            <a:r>
              <a:rPr lang="es-AR" altLang="en-US" b="1" i="1"/>
              <a:t>Ardipithecus ramidus</a:t>
            </a:r>
            <a:r>
              <a:rPr lang="es-AR" altLang="en-US"/>
              <a:t>?</a:t>
            </a:r>
            <a:endParaRPr lang="es-AR" altLang="en-US"/>
          </a:p>
        </p:txBody>
      </p:sp>
      <p:sp>
        <p:nvSpPr>
          <p:cNvPr id="16" name="Line Callout 1 15"/>
          <p:cNvSpPr/>
          <p:nvPr/>
        </p:nvSpPr>
        <p:spPr>
          <a:xfrm>
            <a:off x="9743440" y="153035"/>
            <a:ext cx="1854835" cy="74676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Toumaï</a:t>
            </a:r>
            <a:endParaRPr lang="en-US"/>
          </a:p>
        </p:txBody>
      </p:sp>
      <p:pic>
        <p:nvPicPr>
          <p:cNvPr id="17" name="Picture 16" descr="Captura de pantalla 2019-10-24 12.45.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790" y="3299460"/>
            <a:ext cx="6068695" cy="3411855"/>
          </a:xfrm>
          <a:prstGeom prst="rect">
            <a:avLst/>
          </a:prstGeom>
        </p:spPr>
      </p:pic>
      <p:sp>
        <p:nvSpPr>
          <p:cNvPr id="19" name="Line Callout 3 (No Border) 18"/>
          <p:cNvSpPr/>
          <p:nvPr/>
        </p:nvSpPr>
        <p:spPr>
          <a:xfrm>
            <a:off x="10542270" y="1129030"/>
            <a:ext cx="1400810" cy="1680845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s-AR" altLang="en-US"/>
              <a:t>Nature 2018</a:t>
            </a:r>
            <a:endParaRPr lang="es-AR" alt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5" y="153035"/>
            <a:ext cx="4843780" cy="6459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 i="1"/>
              <a:t>Orrorin</a:t>
            </a:r>
            <a:r>
              <a:rPr lang="es-AR" altLang="en-US"/>
              <a:t> (6 MA)</a:t>
            </a:r>
            <a:endParaRPr lang="es-AR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452235" y="194310"/>
            <a:ext cx="2722880" cy="319659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2050" y="4088130"/>
            <a:ext cx="3143250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48410"/>
            <a:ext cx="4538345" cy="350710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03555" y="4886960"/>
            <a:ext cx="46501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El </a:t>
            </a:r>
            <a:r>
              <a:rPr lang="en-US" b="1">
                <a:solidFill>
                  <a:schemeClr val="accent5"/>
                </a:solidFill>
              </a:rPr>
              <a:t>fémur</a:t>
            </a:r>
            <a:r>
              <a:rPr lang="en-US"/>
              <a:t> de </a:t>
            </a:r>
            <a:r>
              <a:rPr lang="en-US" b="1" i="1"/>
              <a:t>O. Tugenensis</a:t>
            </a:r>
            <a:r>
              <a:rPr lang="en-US"/>
              <a:t> difiere del de simos y Homo y es más parecido a los de Australopithecus y Paranthropus, indicando que O. Tugenensis era un bípedo pero no más parecido a los Homo que a los </a:t>
            </a:r>
            <a:r>
              <a:rPr lang="en-US" b="1" i="1"/>
              <a:t>Australopithecus</a:t>
            </a:r>
            <a:r>
              <a:rPr lang="en-US"/>
              <a:t>.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935" y="194310"/>
            <a:ext cx="2847340" cy="1419225"/>
          </a:xfrm>
          <a:prstGeom prst="rect">
            <a:avLst/>
          </a:prstGeom>
        </p:spPr>
      </p:pic>
      <p:pic>
        <p:nvPicPr>
          <p:cNvPr id="12" name="Picture 11" descr="Captura de pantalla 2019-10-24 12.59.40 orrorin na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" y="1248410"/>
            <a:ext cx="11161395" cy="434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 i="1"/>
              <a:t>Ardipithecus </a:t>
            </a:r>
            <a:r>
              <a:rPr lang="es-AR" altLang="en-US"/>
              <a:t>(5,8 -4,1 MA)</a:t>
            </a:r>
            <a:endParaRPr lang="es-AR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3530" y="1289685"/>
            <a:ext cx="4483100" cy="2424430"/>
          </a:xfrm>
        </p:spPr>
        <p:txBody>
          <a:bodyPr/>
          <a:p>
            <a:r>
              <a:rPr lang="es-AR" altLang="en-US"/>
              <a:t>Dos especies:</a:t>
            </a:r>
            <a:endParaRPr lang="es-AR" altLang="en-US"/>
          </a:p>
          <a:p>
            <a:pPr lvl="1"/>
            <a:r>
              <a:rPr lang="es-AR" altLang="en-US" b="1" i="1"/>
              <a:t>Ardipithecus ramidus</a:t>
            </a:r>
            <a:r>
              <a:rPr lang="es-AR" altLang="en-US"/>
              <a:t> (4,5-4,1 MA)</a:t>
            </a:r>
            <a:endParaRPr lang="es-AR" altLang="en-US"/>
          </a:p>
          <a:p>
            <a:pPr lvl="1"/>
            <a:r>
              <a:rPr lang="es-AR" altLang="en-US" b="1" i="1"/>
              <a:t>Ardipithecus kadabba </a:t>
            </a:r>
            <a:r>
              <a:rPr lang="es-AR" altLang="en-US"/>
              <a:t>(5,8-5,5 MA)</a:t>
            </a:r>
            <a:endParaRPr lang="es-AR" alt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315710" y="5123180"/>
            <a:ext cx="5369560" cy="1628140"/>
          </a:xfrm>
        </p:spPr>
        <p:txBody>
          <a:bodyPr>
            <a:normAutofit/>
          </a:bodyPr>
          <a:p>
            <a:r>
              <a:rPr lang="es-AR" altLang="en-US"/>
              <a:t>Andaban erguidos (es lo que sugiere anatomía de los pies); tamaño similar al de un chimpancé; habitaban “un mosaico de bosques y pastizales con lagos, pantanos y manantiales cercanos”, pero...¿qué preferían?</a:t>
            </a:r>
            <a:endParaRPr lang="es-A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5075" y="216535"/>
            <a:ext cx="5370195" cy="474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2774315"/>
            <a:ext cx="5796915" cy="386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95" y="1289685"/>
            <a:ext cx="1366520" cy="13665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 i="1"/>
              <a:t>Australopithecus </a:t>
            </a:r>
            <a:r>
              <a:rPr lang="es-AR" altLang="en-US"/>
              <a:t>(aprox. 4,2-2 MA)</a:t>
            </a:r>
            <a:br>
              <a:rPr lang="es-AR" altLang="en-US"/>
            </a:br>
            <a:r>
              <a:rPr lang="es-AR" altLang="en-US"/>
              <a:t>es el género que precede a </a:t>
            </a:r>
            <a:r>
              <a:rPr lang="es-AR" altLang="en-US" i="1"/>
              <a:t>Homo</a:t>
            </a:r>
            <a:endParaRPr lang="es-AR" altLang="en-US" i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20000"/>
          </a:bodyPr>
          <a:p>
            <a:r>
              <a:rPr lang="es-AR" altLang="en-US"/>
              <a:t>A. anamensis (4,2-3,9 MA)</a:t>
            </a:r>
            <a:endParaRPr lang="es-AR" altLang="en-US"/>
          </a:p>
          <a:p>
            <a:r>
              <a:rPr lang="es-AR" altLang="en-US"/>
              <a:t>A. afarensis (3,9 -2,7 MA)</a:t>
            </a:r>
            <a:endParaRPr lang="es-AR" altLang="en-US"/>
          </a:p>
          <a:p>
            <a:r>
              <a:rPr lang="es-AR" altLang="en-US"/>
              <a:t>A. bahrelghazali (4-3 MA)</a:t>
            </a:r>
            <a:endParaRPr lang="es-AR" altLang="en-US"/>
          </a:p>
          <a:p>
            <a:r>
              <a:rPr lang="es-AR" altLang="en-US"/>
              <a:t>A. deyiremeda (3,4 -3,3 MA)</a:t>
            </a:r>
            <a:endParaRPr lang="es-AR" altLang="en-US"/>
          </a:p>
          <a:p>
            <a:r>
              <a:rPr lang="es-AR" altLang="en-US"/>
              <a:t>A. africanus (3 - 2,5 MA)</a:t>
            </a:r>
            <a:endParaRPr lang="es-AR" altLang="en-US"/>
          </a:p>
          <a:p>
            <a:r>
              <a:rPr lang="es-AR" altLang="en-US"/>
              <a:t>A. garhi (2,5 MA)</a:t>
            </a:r>
            <a:endParaRPr lang="es-AR" altLang="en-US"/>
          </a:p>
          <a:p>
            <a:r>
              <a:rPr lang="es-AR" altLang="en-US"/>
              <a:t>A. sediba (2 MA)</a:t>
            </a:r>
            <a:endParaRPr lang="es-AR" altLang="en-US"/>
          </a:p>
          <a:p>
            <a:r>
              <a:rPr lang="es-AR" altLang="en-US"/>
              <a:t>Vivían en zonas tropicales, todos  vegetarianos (como la mayoría de los Primates). Volumen endocraneal variable pero alrrededor de 450 cm</a:t>
            </a:r>
            <a:r>
              <a:rPr lang="es-AR" altLang="en-US" baseline="30000"/>
              <a:t>3</a:t>
            </a:r>
            <a:r>
              <a:rPr lang="es-AR" altLang="en-US"/>
              <a:t>.</a:t>
            </a:r>
            <a:endParaRPr lang="es-AR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861560" y="1842770"/>
            <a:ext cx="3127375" cy="26339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973320" y="4476750"/>
            <a:ext cx="290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i="1"/>
              <a:t>A. africanus</a:t>
            </a:r>
            <a:r>
              <a:rPr lang="es-AR" altLang="en-US"/>
              <a:t> </a:t>
            </a:r>
            <a:r>
              <a:rPr lang="es-AR" altLang="en-US" sz="1400"/>
              <a:t>(Dart, 1925)</a:t>
            </a:r>
            <a:endParaRPr lang="es-AR" alt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335" y="758825"/>
            <a:ext cx="2631440" cy="380111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411335" y="4559935"/>
            <a:ext cx="2713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i="1"/>
              <a:t>A. afarensis</a:t>
            </a:r>
            <a:r>
              <a:rPr lang="es-AR" altLang="en-US"/>
              <a:t>. </a:t>
            </a:r>
            <a:r>
              <a:rPr lang="es-AR" altLang="en-US" sz="1400"/>
              <a:t>Huellas de Laetoli (Tanzania) </a:t>
            </a:r>
            <a:endParaRPr lang="es-AR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Introducción</a:t>
            </a:r>
            <a:endParaRPr lang="es-AR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969760" y="4751705"/>
            <a:ext cx="2326005" cy="19964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9760" y="2965450"/>
            <a:ext cx="2952115" cy="1664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35" y="3003550"/>
            <a:ext cx="2685415" cy="35712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077335" y="2358390"/>
            <a:ext cx="289242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Unkulunkulu </a:t>
            </a:r>
            <a:r>
              <a:rPr lang="es-AR" altLang="en-US" sz="1600"/>
              <a:t>(en lengua Zulu significa “ancestro”)</a:t>
            </a:r>
            <a:endParaRPr lang="es-AR" altLang="en-US" sz="1600"/>
          </a:p>
        </p:txBody>
      </p:sp>
      <p:sp>
        <p:nvSpPr>
          <p:cNvPr id="3" name="Text Box 2"/>
          <p:cNvSpPr txBox="1"/>
          <p:nvPr/>
        </p:nvSpPr>
        <p:spPr>
          <a:xfrm>
            <a:off x="408940" y="2358390"/>
            <a:ext cx="362013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Popol Vuh, hermanos gemelos: Hunahpú e Ixbalanqué </a:t>
            </a:r>
            <a:endParaRPr lang="es-AR" altLang="en-US"/>
          </a:p>
          <a:p>
            <a:r>
              <a:rPr lang="es-AR" altLang="en-US" sz="1600"/>
              <a:t>Qichué (Mayas de Guatemala)</a:t>
            </a:r>
            <a:endParaRPr lang="es-AR" altLang="en-US" sz="1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0" y="3328670"/>
            <a:ext cx="3328670" cy="223139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554990" y="5560060"/>
            <a:ext cx="35223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sz="1200"/>
              <a:t>Esculturas del Mirador (2200 AP), </a:t>
            </a:r>
            <a:r>
              <a:rPr lang="en-US" sz="1200"/>
              <a:t>De Geoff Gallice from Gainesville - Work in progress, El Mirador, CC BY 2.0, https://commons.wikimedia.org/w/index.php?curid=10595418</a:t>
            </a:r>
            <a:endParaRPr lang="en-US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50" y="93345"/>
            <a:ext cx="2131060" cy="267589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35930" y="241300"/>
            <a:ext cx="1518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Génesis 1:27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430" y="609600"/>
            <a:ext cx="2724785" cy="154051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862320" y="2150110"/>
            <a:ext cx="13195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sz="1000"/>
              <a:t>Salvador Viniegra</a:t>
            </a:r>
            <a:endParaRPr lang="es-AR" altLang="en-US" sz="1000"/>
          </a:p>
        </p:txBody>
      </p:sp>
      <p:sp>
        <p:nvSpPr>
          <p:cNvPr id="16" name="Text Box 15"/>
          <p:cNvSpPr txBox="1"/>
          <p:nvPr/>
        </p:nvSpPr>
        <p:spPr>
          <a:xfrm>
            <a:off x="9274175" y="2524125"/>
            <a:ext cx="9334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sz="1000"/>
              <a:t>A. Durero</a:t>
            </a:r>
            <a:endParaRPr lang="es-AR" altLang="en-US" sz="1000"/>
          </a:p>
        </p:txBody>
      </p:sp>
    </p:spTree>
  </p:cSld>
  <p:clrMapOvr>
    <a:masterClrMapping/>
  </p:clrMapOvr>
  <p:transition>
    <p:checke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 i="1"/>
              <a:t>A. anamensis  </a:t>
            </a:r>
            <a:endParaRPr lang="es-AR" altLang="en-US" i="1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578735" y="1385570"/>
            <a:ext cx="2087245" cy="34404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160" y="1385570"/>
            <a:ext cx="2337435" cy="1622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136265"/>
            <a:ext cx="2252980" cy="1689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390" y="1123950"/>
            <a:ext cx="4996815" cy="4969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980" y="159385"/>
            <a:ext cx="2429510" cy="1369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525" y="3505835"/>
            <a:ext cx="3392170" cy="320167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77545" y="5847080"/>
            <a:ext cx="254000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/>
              <a:t>http://www.archaeologyinfo.com/species.htm</a:t>
            </a:r>
            <a:endParaRPr lang="en-US" sz="1000"/>
          </a:p>
          <a:p>
            <a:r>
              <a:rPr lang="en-US" sz="1000"/>
              <a:t>PARKER (G.). Compact History of the World. London, HarperCollins Publishers, 2008, pp 12 - 13</a:t>
            </a:r>
            <a:endParaRPr lang="en-US" sz="100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2125980" y="5106670"/>
            <a:ext cx="1439545" cy="6718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64" y="118745"/>
            <a:ext cx="8596668" cy="1320800"/>
          </a:xfrm>
        </p:spPr>
        <p:txBody>
          <a:bodyPr/>
          <a:p>
            <a:r>
              <a:rPr lang="es-AR" altLang="en-US" i="1">
                <a:sym typeface="+mn-ea"/>
              </a:rPr>
              <a:t>A. afarensis </a:t>
            </a:r>
            <a:r>
              <a:rPr lang="es-AR" altLang="en-US">
                <a:sym typeface="+mn-ea"/>
              </a:rPr>
              <a:t>“Lucy”</a:t>
            </a:r>
            <a:br>
              <a:rPr lang="es-AR" altLang="en-US"/>
            </a:b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3675" y="1594485"/>
            <a:ext cx="3369945" cy="505650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4295" y="118745"/>
            <a:ext cx="2723515" cy="2723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470" y="850900"/>
            <a:ext cx="2343150" cy="565594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424295" y="3106420"/>
            <a:ext cx="31235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cerebro entre 380 y 400 cm</a:t>
            </a:r>
            <a:r>
              <a:rPr lang="es-AR" altLang="en-US" baseline="30000"/>
              <a:t>3</a:t>
            </a:r>
            <a:r>
              <a:rPr lang="es-AR" altLang="en-US"/>
              <a:t>, marcado dimorfismo sexual.</a:t>
            </a:r>
            <a:endParaRPr lang="es-AR" altLang="en-US"/>
          </a:p>
          <a:p>
            <a:r>
              <a:rPr lang="es-AR" altLang="en-US"/>
              <a:t>¿usaron piedras afiladas?</a:t>
            </a:r>
            <a:endParaRPr lang="es-AR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990" y="4028440"/>
            <a:ext cx="2923540" cy="275971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64" y="111760"/>
            <a:ext cx="8596668" cy="1320800"/>
          </a:xfrm>
        </p:spPr>
        <p:txBody>
          <a:bodyPr>
            <a:normAutofit fontScale="90000"/>
          </a:bodyPr>
          <a:p>
            <a:r>
              <a:rPr lang="es-AR" altLang="en-US"/>
              <a:t>El primero y el último en ser descubiertos (</a:t>
            </a:r>
            <a:r>
              <a:rPr lang="es-AR" altLang="en-US" i="1"/>
              <a:t>A. africanus</a:t>
            </a:r>
            <a:r>
              <a:rPr lang="es-AR" altLang="en-US"/>
              <a:t> y </a:t>
            </a:r>
            <a:r>
              <a:rPr lang="es-AR" altLang="en-US" i="1"/>
              <a:t>A. deyiremeda</a:t>
            </a:r>
            <a:r>
              <a:rPr lang="es-AR" altLang="en-US"/>
              <a:t>)</a:t>
            </a:r>
            <a:endParaRPr lang="es-AR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65875" y="1132840"/>
            <a:ext cx="3430905" cy="19297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86170" y="3207385"/>
            <a:ext cx="3790950" cy="332867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330" y="3427095"/>
            <a:ext cx="4248150" cy="329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30" y="1205865"/>
            <a:ext cx="1777365" cy="197802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2865" y="3207385"/>
            <a:ext cx="1941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sz="1600"/>
              <a:t>Raymond Dart y el Niño de Taung</a:t>
            </a:r>
            <a:endParaRPr lang="es-AR" altLang="en-US" sz="1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s-AR" altLang="en-US"/>
              <a:t>El género Paranthropus</a:t>
            </a:r>
            <a:br>
              <a:rPr lang="es-AR" altLang="en-US"/>
            </a:br>
            <a:r>
              <a:rPr lang="es-AR" altLang="en-US" sz="2400"/>
              <a:t>(al lado del hombre)</a:t>
            </a:r>
            <a:endParaRPr lang="es-AR" altLang="en-US" sz="2400"/>
          </a:p>
        </p:txBody>
      </p:sp>
      <p:sp>
        <p:nvSpPr>
          <p:cNvPr id="4" name="Content Placeholder 3"/>
          <p:cNvSpPr/>
          <p:nvPr>
            <p:ph sz="half" idx="1"/>
          </p:nvPr>
        </p:nvSpPr>
        <p:spPr>
          <a:xfrm>
            <a:off x="587799" y="1849439"/>
            <a:ext cx="4184035" cy="3880772"/>
          </a:xfrm>
        </p:spPr>
        <p:txBody>
          <a:bodyPr/>
          <a:p>
            <a:r>
              <a:rPr lang="es-AR" altLang="en-US" i="1"/>
              <a:t>P. robustus </a:t>
            </a:r>
            <a:r>
              <a:rPr lang="es-AR" altLang="en-US"/>
              <a:t>(1,8 -1,5 MA)</a:t>
            </a:r>
            <a:endParaRPr lang="es-AR" altLang="en-US"/>
          </a:p>
          <a:p>
            <a:r>
              <a:rPr lang="es-AR" altLang="en-US" i="1"/>
              <a:t>P. boisei</a:t>
            </a:r>
            <a:r>
              <a:rPr lang="es-AR" altLang="en-US"/>
              <a:t> (2,3 -1,2 MA)</a:t>
            </a:r>
            <a:endParaRPr lang="es-AR" altLang="en-US"/>
          </a:p>
          <a:p>
            <a:r>
              <a:rPr lang="es-AR" altLang="en-US" i="1"/>
              <a:t>P. aethiopicus</a:t>
            </a:r>
            <a:r>
              <a:rPr lang="es-AR" altLang="en-US"/>
              <a:t> (2,5 MA)</a:t>
            </a:r>
            <a:endParaRPr lang="es-AR" altLang="en-US"/>
          </a:p>
          <a:p>
            <a:endParaRPr lang="es-AR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886450" y="309245"/>
            <a:ext cx="4121785" cy="43383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3500" y="3051810"/>
            <a:ext cx="52336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/>
              <a:t>cerebros entre 410 y 530 cm</a:t>
            </a:r>
            <a:r>
              <a:rPr lang="es-AR" altLang="en-US" baseline="30000"/>
              <a:t>3</a:t>
            </a:r>
            <a:r>
              <a:rPr lang="es-AR" altLang="en-US"/>
              <a:t>. aparato masticador especializado. </a:t>
            </a:r>
            <a:endParaRPr lang="es-AR" altLang="en-US"/>
          </a:p>
          <a:p>
            <a:r>
              <a:rPr lang="es-AR" altLang="en-US"/>
              <a:t>Cresta sagital desarrollada.</a:t>
            </a:r>
            <a:endParaRPr lang="es-AR" altLang="en-US"/>
          </a:p>
          <a:p>
            <a:r>
              <a:rPr lang="es-AR" altLang="en-US"/>
              <a:t>Algunos fueron contemporáneos de los primeros </a:t>
            </a:r>
            <a:r>
              <a:rPr lang="es-AR" altLang="en-US" i="1"/>
              <a:t>Homo</a:t>
            </a:r>
            <a:r>
              <a:rPr lang="es-AR" altLang="en-US"/>
              <a:t>.</a:t>
            </a:r>
            <a:endParaRPr lang="es-AR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4301490"/>
            <a:ext cx="3195955" cy="2397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270" y="309245"/>
            <a:ext cx="1872615" cy="2112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430" y="4248785"/>
            <a:ext cx="2497455" cy="2503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730" y="4764405"/>
            <a:ext cx="1982470" cy="1821815"/>
          </a:xfrm>
          <a:prstGeom prst="rect">
            <a:avLst/>
          </a:prstGeom>
        </p:spPr>
      </p:pic>
      <p:sp>
        <p:nvSpPr>
          <p:cNvPr id="13" name="Line Callout 1 12"/>
          <p:cNvSpPr/>
          <p:nvPr/>
        </p:nvSpPr>
        <p:spPr>
          <a:xfrm>
            <a:off x="7303770" y="4841240"/>
            <a:ext cx="1717675" cy="62230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s-AR" altLang="en-US" i="1"/>
              <a:t>P. boisei</a:t>
            </a:r>
            <a:endParaRPr lang="es-AR" altLang="en-US" i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" y="-12700"/>
            <a:ext cx="6891655" cy="1680845"/>
          </a:xfrm>
        </p:spPr>
        <p:txBody>
          <a:bodyPr>
            <a:normAutofit fontScale="90000"/>
          </a:bodyPr>
          <a:lstStyle/>
          <a:p>
            <a:r>
              <a:rPr lang="es-AR"/>
              <a:t>Tercera parte.</a:t>
            </a:r>
            <a:br>
              <a:rPr lang="es-AR"/>
            </a:br>
            <a:r>
              <a:rPr lang="es-AR"/>
              <a:t>Nuestros orígenes más recientes: de H. habilis a H. sapiens</a:t>
            </a:r>
            <a:endParaRPr lang="es-AR"/>
          </a:p>
        </p:txBody>
      </p:sp>
      <p:pic>
        <p:nvPicPr>
          <p:cNvPr id="2050" name="Picture 2" descr="Charles Darwin y la evolución humana. Hominización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30" y="1668145"/>
            <a:ext cx="6824980" cy="3587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l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4" y="114300"/>
            <a:ext cx="8596668" cy="1320800"/>
          </a:xfrm>
        </p:spPr>
        <p:txBody>
          <a:bodyPr/>
          <a:p>
            <a:r>
              <a:rPr lang="es-AR" altLang="en-US" sz="2800"/>
              <a:t>Las principales características de nuestro género</a:t>
            </a:r>
            <a:endParaRPr lang="es-AR" altLang="en-US" sz="280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5565" y="782955"/>
            <a:ext cx="3631565" cy="2423795"/>
          </a:xfrm>
        </p:spPr>
        <p:txBody>
          <a:bodyPr/>
          <a:p>
            <a:r>
              <a:rPr lang="es-AR" altLang="en-US"/>
              <a:t>Inmadurez al nacer, largo período de crecimiento y desarrollo.</a:t>
            </a:r>
            <a:endParaRPr lang="es-AR" altLang="en-US"/>
          </a:p>
          <a:p>
            <a:r>
              <a:rPr lang="es-AR" altLang="en-US"/>
              <a:t>Elevado índice de encefalización.</a:t>
            </a:r>
            <a:endParaRPr lang="es-AR" altLang="en-US"/>
          </a:p>
          <a:p>
            <a:r>
              <a:rPr lang="es-AR" altLang="en-US"/>
              <a:t>Somos omnívoros.</a:t>
            </a:r>
            <a:endParaRPr lang="es-AR" altLang="en-US"/>
          </a:p>
          <a:p>
            <a:r>
              <a:rPr lang="es-AR" altLang="en-US"/>
              <a:t>Desarrollamos “Cultura”</a:t>
            </a:r>
            <a:endParaRPr lang="es-AR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6109335" y="752475"/>
            <a:ext cx="3372485" cy="368300"/>
          </a:xfrm>
          <a:prstGeom prst="rect">
            <a:avLst/>
          </a:prstGeom>
          <a:pattFill prst="pct50">
            <a:fgClr>
              <a:srgbClr val="90C226"/>
            </a:fgClr>
            <a:bgClr>
              <a:srgbClr val="FFFFFF"/>
            </a:bgClr>
          </a:pattFill>
        </p:spPr>
        <p:txBody>
          <a:bodyPr wrap="square" rtlCol="0">
            <a:spAutoFit/>
          </a:bodyPr>
          <a:p>
            <a:r>
              <a:rPr lang="es-AR" altLang="en-US"/>
              <a:t>“Todo tiene que ver con todo”</a:t>
            </a:r>
            <a:endParaRPr lang="es-AR" alt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798820" y="1210310"/>
            <a:ext cx="3993515" cy="1996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685" y="3550285"/>
            <a:ext cx="3930650" cy="1529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95" y="1120775"/>
            <a:ext cx="2689225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" y="3190875"/>
            <a:ext cx="3622675" cy="2011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>
            <a:grpSpLocks noGrp="1" noRot="1" noChangeAspect="1" noMove="1" noResize="1" noUngrp="1"/>
          </p:cNvGrpSpPr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r="15784" b="-1"/>
          <a:stretch>
            <a:fillRect/>
          </a:stretch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 dirty="0"/>
              <a:t>Primera </a:t>
            </a:r>
            <a:r>
              <a:rPr lang="es-ES" sz="4100" dirty="0"/>
              <a:t>parte</a:t>
            </a:r>
            <a:br>
              <a:rPr lang="en-US" sz="4100" dirty="0"/>
            </a:br>
            <a:r>
              <a:rPr lang="en-US" sz="4100" dirty="0"/>
              <a:t>Origen y </a:t>
            </a:r>
            <a:r>
              <a:rPr lang="es-ES" sz="4100" dirty="0"/>
              <a:t>evolución</a:t>
            </a:r>
            <a:r>
              <a:rPr lang="en-US" sz="4100" dirty="0"/>
              <a:t> del </a:t>
            </a:r>
            <a:r>
              <a:rPr lang="es-ES" sz="4100" dirty="0"/>
              <a:t>orden</a:t>
            </a:r>
            <a:r>
              <a:rPr lang="en-US" sz="4100" dirty="0"/>
              <a:t> Primate</a:t>
            </a:r>
            <a:endParaRPr lang="en-US" sz="4100" dirty="0"/>
          </a:p>
        </p:txBody>
      </p:sp>
      <p:cxnSp>
        <p:nvCxnSpPr>
          <p:cNvPr id="83" name="Straight Connector 8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Isosceles Tri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Isosceles Tri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401320" y="181610"/>
            <a:ext cx="2470150" cy="298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470" y="258445"/>
            <a:ext cx="3775710" cy="283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70" y="181610"/>
            <a:ext cx="2289810" cy="370078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65735" y="3441700"/>
            <a:ext cx="4760595" cy="1014730"/>
          </a:xfrm>
          <a:prstGeom prst="rect">
            <a:avLst/>
          </a:prstGeom>
          <a:pattFill prst="ltUpDiag">
            <a:fgClr>
              <a:srgbClr val="90C226"/>
            </a:fgClr>
            <a:bgClr>
              <a:srgbClr val="FFFFFF"/>
            </a:bgClr>
          </a:pattFill>
        </p:spPr>
        <p:txBody>
          <a:bodyPr wrap="square" rtlCol="0">
            <a:spAutoFit/>
          </a:bodyPr>
          <a:p>
            <a:r>
              <a:rPr lang="es-AR" altLang="en-US" sz="2000" b="1" i="1"/>
              <a:t>Linneo fué el primero en ubicar a los humanos en un sistema </a:t>
            </a:r>
            <a:r>
              <a:rPr lang="es-AR" altLang="en-US" sz="2000" b="1" i="1">
                <a:sym typeface="+mn-ea"/>
              </a:rPr>
              <a:t>científico </a:t>
            </a:r>
            <a:r>
              <a:rPr lang="es-AR" altLang="en-US" sz="2000" b="1" i="1"/>
              <a:t>de clasificación biológica.</a:t>
            </a:r>
            <a:endParaRPr lang="es-AR" altLang="en-US" sz="2000" b="1" i="1"/>
          </a:p>
        </p:txBody>
      </p:sp>
      <p:sp>
        <p:nvSpPr>
          <p:cNvPr id="8" name="Text Box 7"/>
          <p:cNvSpPr txBox="1"/>
          <p:nvPr/>
        </p:nvSpPr>
        <p:spPr>
          <a:xfrm>
            <a:off x="7049770" y="5182235"/>
            <a:ext cx="2540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00"/>
              <a:t>Christina Skott (2014) Linnaeus and the troglodyte, Indonesia and the Malay World, 42:123, 141-169, DOI: 10.1080/13639811.2014.915084</a:t>
            </a:r>
            <a:endParaRPr lang="en-US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550" y="3328670"/>
            <a:ext cx="1612900" cy="2597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0" y="4596130"/>
            <a:ext cx="3622675" cy="2094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685" y="31115"/>
            <a:ext cx="2228215" cy="169291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ldLvl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 descr="image002 (1)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6444615" y="845185"/>
            <a:ext cx="5687695" cy="4566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" y="981075"/>
            <a:ext cx="6226810" cy="39477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07035" y="5070475"/>
            <a:ext cx="5843270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/>
              <a:t>No hay hielo en los polos y llueve abundantemente. </a:t>
            </a:r>
            <a:endParaRPr lang="en-US"/>
          </a:p>
          <a:p>
            <a:r>
              <a:rPr lang="en-US"/>
              <a:t>La temperatura es bastante cálida.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985" y="272415"/>
            <a:ext cx="4377690" cy="635444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389880" y="272415"/>
            <a:ext cx="4001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sz="2400"/>
              <a:t>Estrepsirrinos</a:t>
            </a:r>
            <a:r>
              <a:rPr lang="es-AR" altLang="en-US"/>
              <a:t> (con rinarios): </a:t>
            </a:r>
            <a:r>
              <a:rPr lang="es-AR" altLang="en-US" sz="2000"/>
              <a:t>Lemures, Gálagos,Potos y Loris</a:t>
            </a:r>
            <a:endParaRPr lang="es-AR" altLang="en-US" sz="2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80" y="2453640"/>
            <a:ext cx="4525010" cy="22936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9921240" y="4072890"/>
            <a:ext cx="219265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800"/>
              <a:t>De derivative work: Maky (talk)Extant strepsirrhine range.png—derivative work: Maky (talk)WorldMap.svg—derivative work: CodeOne (talk)LocationWorld.png - Range data incorporates both:IUCN Red List for various strepsirrhine speciesSussman, R. W. (1999) Primate Ecology and Social Structure, Volume 1: Lorises, Lemurs and Tarsiers, Pearson Custom Pub., pp. 72 &amp; 87 ISBN: 978-0-53-674363-3.Fossil site data from:Hartwig, W. C , ed. (2002) The Primate Fossil Record, Cambridge University Press ISBN: 978-0-521-66315-1.Beard, C. (2004) The Hunt for the Dawn Monkey: Unearthing the Origins of Monkeys, Apes, and Humans, University of California Press ISBN: 0-520-23369-7., Dominio público, https://commons.wikimedia.org/w/index.php?curid=21738390</a:t>
            </a:r>
            <a:endParaRPr lang="en-US" sz="800"/>
          </a:p>
        </p:txBody>
      </p:sp>
      <p:sp>
        <p:nvSpPr>
          <p:cNvPr id="7" name="Text Box 6"/>
          <p:cNvSpPr txBox="1"/>
          <p:nvPr/>
        </p:nvSpPr>
        <p:spPr>
          <a:xfrm>
            <a:off x="5283200" y="4874260"/>
            <a:ext cx="235775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/>
              <a:t>Sifaka</a:t>
            </a:r>
            <a:r>
              <a:rPr lang="es-AR" altLang="en-US" sz="1600"/>
              <a:t> (</a:t>
            </a:r>
            <a:r>
              <a:rPr lang="es-AR" altLang="en-US" sz="1600" i="1"/>
              <a:t>Propithecus </a:t>
            </a:r>
            <a:r>
              <a:rPr lang="es-AR" altLang="en-US" sz="1600"/>
              <a:t>sp.) mostrando su rinario, el dedo pulgar oponible al resto y las uñas planas / Mariusz kluzniak</a:t>
            </a:r>
            <a:endParaRPr lang="es-AR" altLang="en-US"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885" y="182880"/>
            <a:ext cx="4719955" cy="629475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997575" y="1576070"/>
            <a:ext cx="1888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sz="2400" b="1"/>
              <a:t>Haplorrinos</a:t>
            </a:r>
            <a:endParaRPr lang="es-AR" altLang="en-US" sz="2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065" y="4037330"/>
            <a:ext cx="3658235" cy="2440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735" y="118110"/>
            <a:ext cx="2847975" cy="33762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883015" y="3494405"/>
            <a:ext cx="20853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Catarrinos </a:t>
            </a:r>
            <a:r>
              <a:rPr lang="es-AR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(photo by safi Kok)</a:t>
            </a:r>
            <a:endParaRPr lang="es-AR" alt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93735" y="6477635"/>
            <a:ext cx="324993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s-AR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Platirrinos </a:t>
            </a:r>
            <a:r>
              <a:rPr lang="es-AR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(photo by Harvey Barrison)</a:t>
            </a:r>
            <a:endParaRPr lang="es-AR" alt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18970" y="6477635"/>
            <a:ext cx="2748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AR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Tarseros </a:t>
            </a:r>
            <a:r>
              <a:rPr lang="es-AR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(photo by kok Len Yeo)</a:t>
            </a:r>
            <a:endParaRPr lang="es-AR" alt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3" idx="2"/>
          </p:cNvCxnSpPr>
          <p:nvPr/>
        </p:nvCxnSpPr>
        <p:spPr>
          <a:xfrm>
            <a:off x="6941820" y="2036445"/>
            <a:ext cx="1185545" cy="2495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748655" y="2036445"/>
            <a:ext cx="1193165" cy="770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979285" y="2044065"/>
            <a:ext cx="1057275" cy="1737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65" y="118745"/>
            <a:ext cx="9444355" cy="4977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10" y="3404870"/>
            <a:ext cx="2507615" cy="32010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81660" y="5217795"/>
            <a:ext cx="6818630" cy="39878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r>
              <a:rPr lang="es-AR" altLang="en-US" sz="2000" b="1" i="1"/>
              <a:t>Los estrepsirrinos pueden sintetizar la vitamina C</a:t>
            </a:r>
            <a:endParaRPr lang="es-AR" altLang="en-US" sz="2000" b="1" i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45" y="5616575"/>
            <a:ext cx="2263140" cy="1273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120" y="5313045"/>
            <a:ext cx="1682750" cy="100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7498</Words>
  <Application>WPS Presentation</Application>
  <PresentationFormat>Panorámica</PresentationFormat>
  <Paragraphs>231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8" baseType="lpstr">
      <vt:lpstr>Arial</vt:lpstr>
      <vt:lpstr>SimSun</vt:lpstr>
      <vt:lpstr>Wingdings</vt:lpstr>
      <vt:lpstr>Wingdings 3</vt:lpstr>
      <vt:lpstr>Arial</vt:lpstr>
      <vt:lpstr>Calibri</vt:lpstr>
      <vt:lpstr>Trebuchet MS</vt:lpstr>
      <vt:lpstr>Microsoft YaHei</vt:lpstr>
      <vt:lpstr/>
      <vt:lpstr>Arial Unicode MS</vt:lpstr>
      <vt:lpstr>Symbol</vt:lpstr>
      <vt:lpstr>Faceta</vt:lpstr>
      <vt:lpstr>Green Color</vt:lpstr>
      <vt:lpstr>EVOLUCIÓN HUMANA</vt:lpstr>
      <vt:lpstr>Introducción</vt:lpstr>
      <vt:lpstr>Introducción</vt:lpstr>
      <vt:lpstr>Primera parte Origen y evolución del orden Primate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Primates</vt:lpstr>
      <vt:lpstr>¿Cuándo y dónde surgen los Primates?</vt:lpstr>
      <vt:lpstr>Paleoceno - Eoceno</vt:lpstr>
      <vt:lpstr>Durante el Eoceno dos grandes grupos de Primates: adapiformes y omomiidos</vt:lpstr>
      <vt:lpstr>Aegyptopithecus es un catarrino fósil anterior a la divergencia que dio lugar a los dos superfamilias de catarrinos (APROX. 35 MA), Hominoidea (grandes simios y humanos) y Cercopithecoidea  (monos del Viejo Mundo) </vt:lpstr>
      <vt:lpstr>Platirrinos y Catarrinos </vt:lpstr>
      <vt:lpstr>A comienzos del Mioceno (23 a 5 MA) los catarrinos se extienden desde África hacia Europa y Asia </vt:lpstr>
      <vt:lpstr>La secuencia de catarrinos en el Mioceno: Superfamilia Hominoidea (Primates sin cola)</vt:lpstr>
      <vt:lpstr>PowerPoint 演示文稿</vt:lpstr>
      <vt:lpstr>Durante el Mioceno también se separan de nuestra línea los Hylobátidos (Gibones y Siamang)</vt:lpstr>
      <vt:lpstr>A fines del Mioceno un grupo de Hominoideos se separa constituyendo una subfamilia: Ponginae (los orangutanes)</vt:lpstr>
      <vt:lpstr>Segunda parte  Los Homininos (plio-pleistoceno)</vt:lpstr>
      <vt:lpstr>Segunda parte Los Homininos (subfamilia Homininae) </vt:lpstr>
      <vt:lpstr>Los homininos se caracterizan por tener una postura erguida y locomoción bípeda</vt:lpstr>
      <vt:lpstr>PowerPoint 演示文稿</vt:lpstr>
      <vt:lpstr>Sahelanthropus (7 MA)</vt:lpstr>
      <vt:lpstr>Orrorin (6 MA)</vt:lpstr>
      <vt:lpstr>Ardipithecus (5,8 -4,1 MA)</vt:lpstr>
      <vt:lpstr>Australopithecus (aprox. 4,2-2 MA) es el género que precede a Homo</vt:lpstr>
      <vt:lpstr>A. anamensis  </vt:lpstr>
      <vt:lpstr>A. afarensis “Lucy” </vt:lpstr>
      <vt:lpstr>El primero y el último en ser descubiertos (A. africanus y A. deyiremeda)</vt:lpstr>
      <vt:lpstr>El género Paranthropus (al lado del hombre)</vt:lpstr>
      <vt:lpstr>Tercera parte. Nuestros orígenes más recientes: de H. habilis a H. sapiens</vt:lpstr>
      <vt:lpstr>Las principales características de nuestro género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EVOLUCIÓN HUMANA</dc:title>
  <dc:creator>JUAN MANUEL BAJO</dc:creator>
  <cp:lastModifiedBy>JUANMABAJO</cp:lastModifiedBy>
  <cp:revision>14</cp:revision>
  <dcterms:created xsi:type="dcterms:W3CDTF">2019-10-16T19:17:00Z</dcterms:created>
  <dcterms:modified xsi:type="dcterms:W3CDTF">2020-03-09T19:09:49Z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