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Nunito"/>
      <p:regular r:id="rId33"/>
      <p:bold r:id="rId34"/>
      <p:italic r:id="rId35"/>
      <p:boldItalic r:id="rId36"/>
    </p:embeddedFont>
    <p:embeddedFont>
      <p:font typeface="Varela Round"/>
      <p:regular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Nunito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Nunito-italic.fntdata"/><Relationship Id="rId12" Type="http://schemas.openxmlformats.org/officeDocument/2006/relationships/slide" Target="slides/slide7.xml"/><Relationship Id="rId34" Type="http://schemas.openxmlformats.org/officeDocument/2006/relationships/font" Target="fonts/Nunito-bold.fntdata"/><Relationship Id="rId15" Type="http://schemas.openxmlformats.org/officeDocument/2006/relationships/slide" Target="slides/slide10.xml"/><Relationship Id="rId37" Type="http://schemas.openxmlformats.org/officeDocument/2006/relationships/font" Target="fonts/VarelaRound-regular.fntdata"/><Relationship Id="rId14" Type="http://schemas.openxmlformats.org/officeDocument/2006/relationships/slide" Target="slides/slide9.xml"/><Relationship Id="rId36" Type="http://schemas.openxmlformats.org/officeDocument/2006/relationships/font" Target="fonts/Nunito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9c475729ca_5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9c475729ca_5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9c475729ca_5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9c475729ca_5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9c475729ca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9c475729c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9c475729ca_0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9c475729ca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9c475729ca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9c475729ca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9c475729ca_0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9c475729ca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9c475729ca_0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9c475729ca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9c475729ca_0_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9c475729ca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9c475729ca_0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9c475729ca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9c475729ca_3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9c475729ca_3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a1ca64f5ba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a1ca64f5ba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9c475729ca_0_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9c475729ca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9c475729ca_0_3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9c475729ca_0_3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9c475729ca_3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9c475729ca_3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9c475729ca_0_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9c475729ca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9c475729ca_4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9c475729ca_4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9c475729ca_4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9c475729ca_4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9c475729ca_4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9c475729ca_4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a37e73af6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a37e73af6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a1f376269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a1f376269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a37e73af6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a37e73af6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a37e73af6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a37e73af6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a1f376269e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a1f376269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a1f376269e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a1f376269e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9c475729c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9c475729c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9c475729ca_5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9c475729ca_5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9.png"/><Relationship Id="rId6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Relationship Id="rId4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Relationship Id="rId5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Relationship Id="rId4" Type="http://schemas.openxmlformats.org/officeDocument/2006/relationships/image" Target="../media/image29.png"/><Relationship Id="rId5" Type="http://schemas.openxmlformats.org/officeDocument/2006/relationships/image" Target="../media/image38.png"/><Relationship Id="rId6" Type="http://schemas.openxmlformats.org/officeDocument/2006/relationships/image" Target="../media/image5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Relationship Id="rId4" Type="http://schemas.openxmlformats.org/officeDocument/2006/relationships/image" Target="../media/image36.png"/><Relationship Id="rId5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construmatica.com/construpedia/Pavimento" TargetMode="External"/><Relationship Id="rId4" Type="http://schemas.openxmlformats.org/officeDocument/2006/relationships/hyperlink" Target="https://www.construmatica.com/construpedia/Pavimento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png"/><Relationship Id="rId4" Type="http://schemas.openxmlformats.org/officeDocument/2006/relationships/image" Target="../media/image30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1.png"/><Relationship Id="rId4" Type="http://schemas.openxmlformats.org/officeDocument/2006/relationships/image" Target="../media/image4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png"/><Relationship Id="rId4" Type="http://schemas.openxmlformats.org/officeDocument/2006/relationships/image" Target="../media/image42.png"/><Relationship Id="rId5" Type="http://schemas.openxmlformats.org/officeDocument/2006/relationships/image" Target="../media/image48.png"/><Relationship Id="rId6" Type="http://schemas.openxmlformats.org/officeDocument/2006/relationships/image" Target="../media/image4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6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5" Type="http://schemas.openxmlformats.org/officeDocument/2006/relationships/image" Target="../media/image2.png"/><Relationship Id="rId6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type="ctrTitle"/>
          </p:nvPr>
        </p:nvSpPr>
        <p:spPr>
          <a:xfrm>
            <a:off x="1329049" y="1259975"/>
            <a:ext cx="64206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Higiene y Seguridad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s"/>
            </a:br>
            <a:r>
              <a:rPr lang="es" sz="3300"/>
              <a:t>Protección contra </a:t>
            </a:r>
            <a:r>
              <a:rPr lang="es" sz="3300"/>
              <a:t>maquinaria</a:t>
            </a:r>
            <a:endParaRPr/>
          </a:p>
        </p:txBody>
      </p:sp>
      <p:sp>
        <p:nvSpPr>
          <p:cNvPr id="129" name="Google Shape;129;p13"/>
          <p:cNvSpPr txBox="1"/>
          <p:nvPr>
            <p:ph idx="1" type="subTitle"/>
          </p:nvPr>
        </p:nvSpPr>
        <p:spPr>
          <a:xfrm>
            <a:off x="1891350" y="3078533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Grupo 18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Melanie Kane</a:t>
            </a:r>
            <a:br>
              <a:rPr lang="es"/>
            </a:br>
            <a:r>
              <a:rPr lang="es"/>
              <a:t>Fiorella Del Mónaco</a:t>
            </a:r>
            <a:br>
              <a:rPr lang="es"/>
            </a:br>
            <a:r>
              <a:rPr lang="es"/>
              <a:t>Agustín Roberts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Jesus Oviedo Zamora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2"/>
          <p:cNvSpPr txBox="1"/>
          <p:nvPr/>
        </p:nvSpPr>
        <p:spPr>
          <a:xfrm>
            <a:off x="1338550" y="297550"/>
            <a:ext cx="5713500" cy="5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100">
                <a:solidFill>
                  <a:schemeClr val="lt1"/>
                </a:solidFill>
              </a:rPr>
              <a:t>Protección contra suministro eléctrico</a:t>
            </a:r>
            <a:r>
              <a:rPr b="1" lang="es" sz="2100"/>
              <a:t> 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2"/>
          <p:cNvSpPr txBox="1"/>
          <p:nvPr/>
        </p:nvSpPr>
        <p:spPr>
          <a:xfrm>
            <a:off x="1338550" y="2515950"/>
            <a:ext cx="5713500" cy="5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100">
                <a:solidFill>
                  <a:schemeClr val="lt1"/>
                </a:solidFill>
              </a:rPr>
              <a:t>Protección contra temperaturas extremas</a:t>
            </a:r>
            <a:r>
              <a:rPr b="1" lang="es" sz="2100"/>
              <a:t> 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2"/>
          <p:cNvSpPr txBox="1"/>
          <p:nvPr/>
        </p:nvSpPr>
        <p:spPr>
          <a:xfrm>
            <a:off x="235675" y="923300"/>
            <a:ext cx="4759200" cy="14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Asegurar la correcta </a:t>
            </a:r>
            <a:r>
              <a:rPr lang="es"/>
              <a:t>conexión, y las aislaciones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NO tirar del cable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NO enrollarlo al cuerpo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Evitar trabajar en lugares húmedas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Conectar apropiadamente a tierra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Usar siempre los Elementos de Protección Personal</a:t>
            </a:r>
            <a:endParaRPr/>
          </a:p>
        </p:txBody>
      </p:sp>
      <p:pic>
        <p:nvPicPr>
          <p:cNvPr id="209" name="Google Shape;2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4163" y="835887"/>
            <a:ext cx="2314931" cy="166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88375" y="816162"/>
            <a:ext cx="1650825" cy="17016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1" name="Google Shape;211;p22"/>
          <p:cNvCxnSpPr/>
          <p:nvPr/>
        </p:nvCxnSpPr>
        <p:spPr>
          <a:xfrm>
            <a:off x="5217875" y="1053500"/>
            <a:ext cx="1747500" cy="1239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2" name="Google Shape;212;p22"/>
          <p:cNvCxnSpPr/>
          <p:nvPr/>
        </p:nvCxnSpPr>
        <p:spPr>
          <a:xfrm flipH="1" rot="10800000">
            <a:off x="5230250" y="1053500"/>
            <a:ext cx="1611300" cy="1227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3" name="Google Shape;213;p22"/>
          <p:cNvSpPr txBox="1"/>
          <p:nvPr/>
        </p:nvSpPr>
        <p:spPr>
          <a:xfrm>
            <a:off x="508150" y="3054300"/>
            <a:ext cx="4821300" cy="13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Se deben adoptar medidas para evitar lesiones por contacto o proximidad con partes o materiales que se encuentren a elevada temperatura. Tales como:</a:t>
            </a:r>
            <a:endParaRPr/>
          </a:p>
          <a:p>
            <a:pPr indent="-31750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Señalizar piezas calientes.</a:t>
            </a:r>
            <a:endParaRPr/>
          </a:p>
          <a:p>
            <a:pPr indent="-31750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Usar los EPP correspondientes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41550" y="2665663"/>
            <a:ext cx="2114084" cy="223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3"/>
          <p:cNvSpPr txBox="1"/>
          <p:nvPr/>
        </p:nvSpPr>
        <p:spPr>
          <a:xfrm>
            <a:off x="272675" y="371825"/>
            <a:ext cx="7932000" cy="5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100">
                <a:solidFill>
                  <a:schemeClr val="lt1"/>
                </a:solidFill>
              </a:rPr>
              <a:t>Protección contra incendios y</a:t>
            </a:r>
            <a:r>
              <a:rPr b="1" lang="es" sz="2100">
                <a:solidFill>
                  <a:schemeClr val="lt1"/>
                </a:solidFill>
              </a:rPr>
              <a:t> explosiones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23"/>
          <p:cNvSpPr txBox="1"/>
          <p:nvPr/>
        </p:nvSpPr>
        <p:spPr>
          <a:xfrm>
            <a:off x="1381925" y="1871475"/>
            <a:ext cx="5713500" cy="5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100">
                <a:solidFill>
                  <a:schemeClr val="lt1"/>
                </a:solidFill>
              </a:rPr>
              <a:t>Protección contra ruidos y vibraciones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23"/>
          <p:cNvSpPr txBox="1"/>
          <p:nvPr/>
        </p:nvSpPr>
        <p:spPr>
          <a:xfrm>
            <a:off x="567725" y="892325"/>
            <a:ext cx="6596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Evitando el sobrecalentamiento provocado por la propia </a:t>
            </a:r>
            <a:r>
              <a:rPr lang="es" sz="1600"/>
              <a:t>máquina</a:t>
            </a:r>
            <a:r>
              <a:rPr lang="es" sz="1600"/>
              <a:t> o por los gases, líquidos, polvos, vapores y demás sustancias generadas o utilizadas por la maquinaria. R</a:t>
            </a:r>
            <a:r>
              <a:rPr lang="es" sz="1600"/>
              <a:t>educir al mínimo las fuentes de ignición.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8100" y="2416825"/>
            <a:ext cx="2016925" cy="2508524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3"/>
          <p:cNvSpPr txBox="1"/>
          <p:nvPr/>
        </p:nvSpPr>
        <p:spPr>
          <a:xfrm>
            <a:off x="601925" y="2310250"/>
            <a:ext cx="6527700" cy="26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Se deben eliminar o reducir al mínimo los riesgos derivados de la emisión de ruido aéreo y de las vibraciones que  se transmiten a todo el cuerpo a través de las manos, teniendo en cuenta el progreso técnico y la disponibilidad de medios para reducir ambos.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Ver si es posible el trabajo por otro </a:t>
            </a:r>
            <a:r>
              <a:rPr lang="es" sz="1600"/>
              <a:t>método</a:t>
            </a:r>
            <a:r>
              <a:rPr lang="es" sz="1600"/>
              <a:t> con menor impacto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E</a:t>
            </a:r>
            <a:r>
              <a:rPr lang="es" sz="1600"/>
              <a:t>lección</a:t>
            </a:r>
            <a:r>
              <a:rPr lang="es" sz="1600"/>
              <a:t> de maquinaria con riesgos mínimos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Capacitar a los operarios sobre el uso y mantenimiento de las herramientas para minimizar la </a:t>
            </a:r>
            <a:r>
              <a:rPr lang="es" sz="1600"/>
              <a:t>emisión</a:t>
            </a:r>
            <a:r>
              <a:rPr lang="es" sz="1600"/>
              <a:t> de ruido y las vibraciones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Usar elementos de protección personal</a:t>
            </a:r>
            <a:endParaRPr sz="1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4"/>
          <p:cNvSpPr txBox="1"/>
          <p:nvPr>
            <p:ph type="title"/>
          </p:nvPr>
        </p:nvSpPr>
        <p:spPr>
          <a:xfrm>
            <a:off x="255125" y="2547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MAQUINAS Y HERRAMIENTAS</a:t>
            </a:r>
            <a:endParaRPr b="1"/>
          </a:p>
        </p:txBody>
      </p:sp>
      <p:sp>
        <p:nvSpPr>
          <p:cNvPr id="229" name="Google Shape;229;p24"/>
          <p:cNvSpPr txBox="1"/>
          <p:nvPr>
            <p:ph idx="1" type="body"/>
          </p:nvPr>
        </p:nvSpPr>
        <p:spPr>
          <a:xfrm>
            <a:off x="389400" y="795475"/>
            <a:ext cx="5613600" cy="50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"/>
              <a:t>Se analiza a </a:t>
            </a:r>
            <a:r>
              <a:rPr lang="es"/>
              <a:t>continuación</a:t>
            </a:r>
            <a:r>
              <a:rPr lang="es"/>
              <a:t> algunos ejemplos, usos, Riesgos y medidas preventivas</a:t>
            </a:r>
            <a:endParaRPr/>
          </a:p>
        </p:txBody>
      </p:sp>
      <p:sp>
        <p:nvSpPr>
          <p:cNvPr id="230" name="Google Shape;230;p24"/>
          <p:cNvSpPr/>
          <p:nvPr/>
        </p:nvSpPr>
        <p:spPr>
          <a:xfrm>
            <a:off x="2032650" y="2350450"/>
            <a:ext cx="1538100" cy="5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4"/>
          <p:cNvSpPr/>
          <p:nvPr/>
        </p:nvSpPr>
        <p:spPr>
          <a:xfrm>
            <a:off x="2877900" y="3555100"/>
            <a:ext cx="1538100" cy="5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2" name="Google Shape;232;p24"/>
          <p:cNvGrpSpPr/>
          <p:nvPr/>
        </p:nvGrpSpPr>
        <p:grpSpPr>
          <a:xfrm>
            <a:off x="537144" y="1302766"/>
            <a:ext cx="2787652" cy="930312"/>
            <a:chOff x="994755" y="2826834"/>
            <a:chExt cx="1538100" cy="442500"/>
          </a:xfrm>
        </p:grpSpPr>
        <p:sp>
          <p:nvSpPr>
            <p:cNvPr id="233" name="Google Shape;233;p24"/>
            <p:cNvSpPr txBox="1"/>
            <p:nvPr/>
          </p:nvSpPr>
          <p:spPr>
            <a:xfrm>
              <a:off x="994755" y="2826834"/>
              <a:ext cx="1538100" cy="442500"/>
            </a:xfrm>
            <a:prstGeom prst="rect">
              <a:avLst/>
            </a:prstGeom>
            <a:solidFill>
              <a:srgbClr val="249C90"/>
            </a:solidFill>
            <a:ln cap="flat" cmpd="sng" w="19050">
              <a:solidFill>
                <a:srgbClr val="249C9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2100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MAZA Y MARTILLO</a:t>
              </a:r>
              <a:endParaRPr b="1" sz="21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234" name="Google Shape;234;p24"/>
            <p:cNvSpPr/>
            <p:nvPr/>
          </p:nvSpPr>
          <p:spPr>
            <a:xfrm>
              <a:off x="994755" y="2826897"/>
              <a:ext cx="1538100" cy="52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5" name="Google Shape;235;p24"/>
          <p:cNvSpPr txBox="1"/>
          <p:nvPr/>
        </p:nvSpPr>
        <p:spPr>
          <a:xfrm>
            <a:off x="3570750" y="1279975"/>
            <a:ext cx="4861500" cy="9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highlight>
                  <a:srgbClr val="FFFFFF"/>
                </a:highlight>
              </a:rPr>
              <a:t>Diseñados para dar golpes, dependiendo el tipo, utilizada para clavar y fijar (con clavos); o demoler (usando en conjunto con un cortafierro o punta)</a:t>
            </a:r>
            <a:endParaRPr sz="1200"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4"/>
          <p:cNvSpPr txBox="1"/>
          <p:nvPr/>
        </p:nvSpPr>
        <p:spPr>
          <a:xfrm>
            <a:off x="335675" y="2403250"/>
            <a:ext cx="2407800" cy="24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RIESGOS/DEFICIENCIAS</a:t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Mango poco resistente, agrietado o rugoso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Cabeza unida deficientemente al mango 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Uso del martillo inadecuado.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Exposición de la mano libre al golpe del martillo.</a:t>
            </a:r>
            <a:endParaRPr sz="11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4"/>
          <p:cNvSpPr txBox="1"/>
          <p:nvPr/>
        </p:nvSpPr>
        <p:spPr>
          <a:xfrm>
            <a:off x="2827288" y="2403250"/>
            <a:ext cx="2787600" cy="24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MEDIDAS DE SEGURIDAD</a:t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Antes de uso, verificar que el mango está perfectamente unido a la cabeza.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La pieza a golpear se apoya sobre una base sólida no endurecida para evitar rebotes.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Sujetar el mango por el extremo. 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Se protegerán los ojos con  gafas de seguridad.</a:t>
            </a:r>
            <a:endParaRPr sz="1100"/>
          </a:p>
          <a:p>
            <a:pPr indent="0" lvl="0" marL="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8688" y="2009238"/>
            <a:ext cx="3190875" cy="13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5925" y="3314163"/>
            <a:ext cx="2240886" cy="1524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3632" y="3314175"/>
            <a:ext cx="744169" cy="152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25"/>
          <p:cNvGrpSpPr/>
          <p:nvPr/>
        </p:nvGrpSpPr>
        <p:grpSpPr>
          <a:xfrm>
            <a:off x="268569" y="268691"/>
            <a:ext cx="2787652" cy="930312"/>
            <a:chOff x="994755" y="2826834"/>
            <a:chExt cx="1538100" cy="442500"/>
          </a:xfrm>
        </p:grpSpPr>
        <p:sp>
          <p:nvSpPr>
            <p:cNvPr id="246" name="Google Shape;246;p25"/>
            <p:cNvSpPr txBox="1"/>
            <p:nvPr/>
          </p:nvSpPr>
          <p:spPr>
            <a:xfrm>
              <a:off x="994755" y="2826834"/>
              <a:ext cx="1538100" cy="442500"/>
            </a:xfrm>
            <a:prstGeom prst="rect">
              <a:avLst/>
            </a:prstGeom>
            <a:solidFill>
              <a:srgbClr val="249C90"/>
            </a:solidFill>
            <a:ln cap="flat" cmpd="sng" w="19050">
              <a:solidFill>
                <a:srgbClr val="249C9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2100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DOBLADORA DE HIERROS</a:t>
              </a:r>
              <a:endParaRPr b="1" sz="21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247" name="Google Shape;247;p25"/>
            <p:cNvSpPr/>
            <p:nvPr/>
          </p:nvSpPr>
          <p:spPr>
            <a:xfrm>
              <a:off x="994755" y="2826897"/>
              <a:ext cx="1538100" cy="52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8" name="Google Shape;248;p25"/>
          <p:cNvSpPr txBox="1"/>
          <p:nvPr/>
        </p:nvSpPr>
        <p:spPr>
          <a:xfrm>
            <a:off x="3196225" y="245900"/>
            <a:ext cx="5640600" cy="9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highlight>
                  <a:srgbClr val="FFFFFF"/>
                </a:highlight>
              </a:rPr>
              <a:t>Usada en obra para doblar barras de hierro. Pueden ser manuales o eléctricas. Llevan un pedal y un mando de mano para su manejo. Suelen estar montadas en un chasis dotado de ruedas para facilitar su desplazamiento.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25"/>
          <p:cNvSpPr txBox="1"/>
          <p:nvPr/>
        </p:nvSpPr>
        <p:spPr>
          <a:xfrm>
            <a:off x="268575" y="1490050"/>
            <a:ext cx="2407800" cy="25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RIESGOS/DEFICIENCIAS</a:t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Atrapamientos.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Cortes por el manejo y sustentación de barras de acero.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Golpes por las barras de acero (rotura incontrolada).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Contactos con la energía eléctrica</a:t>
            </a:r>
            <a:endParaRPr sz="11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25"/>
          <p:cNvSpPr txBox="1"/>
          <p:nvPr/>
        </p:nvSpPr>
        <p:spPr>
          <a:xfrm>
            <a:off x="2676375" y="1490050"/>
            <a:ext cx="3129000" cy="3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MEDIDAS DE SEGURIDAD</a:t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Se debe realizar barrido periódico del entorno de la dobladora.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Las dobladoras mecánicas serán revisadas semanalmente.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Tendrán conectada a tierra todas sus partes metálicas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En el caso de las dobladoras manuales, realizar el mantenimiento a las articulaciones y mangos de fuerza.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Se debe tener un área disponible de maniobra en caso de manipular barras largas.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Asegurar que la máquina se encuentre fija en su posición antes de accionarse.</a:t>
            </a:r>
            <a:endParaRPr sz="1100"/>
          </a:p>
          <a:p>
            <a:pPr indent="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1625" y="1401050"/>
            <a:ext cx="1590675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6838" y="3142400"/>
            <a:ext cx="2000250" cy="150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26"/>
          <p:cNvGrpSpPr/>
          <p:nvPr/>
        </p:nvGrpSpPr>
        <p:grpSpPr>
          <a:xfrm>
            <a:off x="268569" y="268691"/>
            <a:ext cx="2787652" cy="930312"/>
            <a:chOff x="994755" y="2826834"/>
            <a:chExt cx="1538100" cy="442500"/>
          </a:xfrm>
        </p:grpSpPr>
        <p:sp>
          <p:nvSpPr>
            <p:cNvPr id="258" name="Google Shape;258;p26"/>
            <p:cNvSpPr txBox="1"/>
            <p:nvPr/>
          </p:nvSpPr>
          <p:spPr>
            <a:xfrm>
              <a:off x="994755" y="2826834"/>
              <a:ext cx="1538100" cy="442500"/>
            </a:xfrm>
            <a:prstGeom prst="rect">
              <a:avLst/>
            </a:prstGeom>
            <a:solidFill>
              <a:srgbClr val="249C90"/>
            </a:solidFill>
            <a:ln cap="flat" cmpd="sng" w="19050">
              <a:solidFill>
                <a:srgbClr val="249C9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2100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CINCEL, PUNTAS, CORTAFIERROS</a:t>
              </a:r>
              <a:endParaRPr b="1" sz="21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259" name="Google Shape;259;p26"/>
            <p:cNvSpPr/>
            <p:nvPr/>
          </p:nvSpPr>
          <p:spPr>
            <a:xfrm>
              <a:off x="994755" y="2826897"/>
              <a:ext cx="1538100" cy="52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0" name="Google Shape;260;p26"/>
          <p:cNvSpPr txBox="1"/>
          <p:nvPr/>
        </p:nvSpPr>
        <p:spPr>
          <a:xfrm>
            <a:off x="3196225" y="245900"/>
            <a:ext cx="5640600" cy="9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highlight>
                  <a:srgbClr val="FFFFFF"/>
                </a:highlight>
              </a:rPr>
              <a:t>Usados para cortar, ranurar o desbastar material en frío, mediante impacto.</a:t>
            </a:r>
            <a:endParaRPr sz="12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highlight>
                  <a:srgbClr val="FFFFFF"/>
                </a:highlight>
              </a:rPr>
              <a:t>En madera, </a:t>
            </a:r>
            <a:r>
              <a:rPr lang="es" sz="1200">
                <a:highlight>
                  <a:srgbClr val="FFFFFF"/>
                </a:highlight>
              </a:rPr>
              <a:t>hormigón</a:t>
            </a:r>
            <a:r>
              <a:rPr lang="es" sz="1200">
                <a:highlight>
                  <a:srgbClr val="FFFFFF"/>
                </a:highlight>
              </a:rPr>
              <a:t>, Ladrillo.</a:t>
            </a:r>
            <a:endParaRPr sz="12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highlight>
                  <a:srgbClr val="FFFFFF"/>
                </a:highlight>
              </a:rPr>
              <a:t>Se usan en conjunto con una martillo o maza.</a:t>
            </a:r>
            <a:endParaRPr sz="1200">
              <a:highlight>
                <a:srgbClr val="FFFFFF"/>
              </a:highlight>
            </a:endParaRPr>
          </a:p>
        </p:txBody>
      </p:sp>
      <p:sp>
        <p:nvSpPr>
          <p:cNvPr id="261" name="Google Shape;261;p26"/>
          <p:cNvSpPr txBox="1"/>
          <p:nvPr/>
        </p:nvSpPr>
        <p:spPr>
          <a:xfrm>
            <a:off x="268575" y="1490050"/>
            <a:ext cx="2407800" cy="25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RIESGOS/DEFICIENCIAS</a:t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Utilizar cincel con cabeza achatada, poco afilada o cóncava.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Arista cóncava.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Uso como palanca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Golpes en manos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Protecciones de partículas</a:t>
            </a:r>
            <a:endParaRPr sz="11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26"/>
          <p:cNvSpPr txBox="1"/>
          <p:nvPr/>
        </p:nvSpPr>
        <p:spPr>
          <a:xfrm>
            <a:off x="2676375" y="1490050"/>
            <a:ext cx="3129000" cy="3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MEDIDAS DE SEGURIDAD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Deben estar limpios de rebabas.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Los cinceles deben ser lo suficientemente gruesos para que no se curven ni alabeen al ser golpeados. 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Para uso normal, la colocación de una protección anular de esponja de goma, puede ser una solución útil para evitar golpes en manos con el martillo de golpear.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Siempre que sea posible, utilizar herramientas soporte.</a:t>
            </a:r>
            <a:endParaRPr sz="1100"/>
          </a:p>
          <a:p>
            <a:pPr indent="-2984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El martillo utilizado para golpearlo debe ser suficientemente pesado.</a:t>
            </a:r>
            <a:endParaRPr sz="11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5925" y="1307050"/>
            <a:ext cx="276225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574" y="3714500"/>
            <a:ext cx="809824" cy="107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6525" y="3076425"/>
            <a:ext cx="2921650" cy="145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8400" y="3714500"/>
            <a:ext cx="1619649" cy="107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oogle Shape;271;p27"/>
          <p:cNvGrpSpPr/>
          <p:nvPr/>
        </p:nvGrpSpPr>
        <p:grpSpPr>
          <a:xfrm>
            <a:off x="268569" y="268691"/>
            <a:ext cx="2787652" cy="930312"/>
            <a:chOff x="994755" y="2826834"/>
            <a:chExt cx="1538100" cy="442500"/>
          </a:xfrm>
        </p:grpSpPr>
        <p:sp>
          <p:nvSpPr>
            <p:cNvPr id="272" name="Google Shape;272;p27"/>
            <p:cNvSpPr txBox="1"/>
            <p:nvPr/>
          </p:nvSpPr>
          <p:spPr>
            <a:xfrm>
              <a:off x="994755" y="2826834"/>
              <a:ext cx="1538100" cy="442500"/>
            </a:xfrm>
            <a:prstGeom prst="rect">
              <a:avLst/>
            </a:prstGeom>
            <a:solidFill>
              <a:srgbClr val="249C90"/>
            </a:solidFill>
            <a:ln cap="flat" cmpd="sng" w="19050">
              <a:solidFill>
                <a:srgbClr val="249C9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2100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AMOLADORA RADIAL</a:t>
              </a:r>
              <a:endParaRPr b="1" sz="21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273" name="Google Shape;273;p27"/>
            <p:cNvSpPr/>
            <p:nvPr/>
          </p:nvSpPr>
          <p:spPr>
            <a:xfrm>
              <a:off x="994755" y="2826897"/>
              <a:ext cx="1538100" cy="52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4" name="Google Shape;274;p27"/>
          <p:cNvSpPr txBox="1"/>
          <p:nvPr/>
        </p:nvSpPr>
        <p:spPr>
          <a:xfrm>
            <a:off x="3196225" y="245900"/>
            <a:ext cx="5640600" cy="9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highlight>
                  <a:srgbClr val="FFFFFF"/>
                </a:highlight>
              </a:rPr>
              <a:t>Máquina muy versátil, (usos para corte, pulido, ranurado, lijado) y en cuanto a los materiales con los que se mantiene contacto durante su uso (piedra, madera, cemento, productos metálicos).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27"/>
          <p:cNvSpPr txBox="1"/>
          <p:nvPr/>
        </p:nvSpPr>
        <p:spPr>
          <a:xfrm>
            <a:off x="174575" y="1490050"/>
            <a:ext cx="2501700" cy="34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RIESGOS/DEFICIENCIAS</a:t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Riesgos eléctricos.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Caídas debido algún movimiento brusco de la máquina.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Cortes directos. Amputaciones.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Quemaduras.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Inhalación de polvo u otros residuos.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Altos niveles de ruido que pueden perjudicar los oídos.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Proyección de material.</a:t>
            </a:r>
            <a:endParaRPr sz="11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27"/>
          <p:cNvSpPr txBox="1"/>
          <p:nvPr/>
        </p:nvSpPr>
        <p:spPr>
          <a:xfrm>
            <a:off x="2676375" y="1490050"/>
            <a:ext cx="3129000" cy="34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MEDIDAS DE SEGURIDAD</a:t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Correcta elección de la máquina, complementos, discos, según el trabajo a realizar.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Verificar la correcta colocación del disco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Verificar el estado de los soportes y mangos de agarre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Los cables deben estar en perfecto estado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El cubre disco debe estar colocado firmemente.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Se debe sujetar firmemente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Controlar la posición del cable de electricidad de la máquina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Controlar el entorno, la ubicación de algún otro operario.</a:t>
            </a:r>
            <a:endParaRPr sz="1100"/>
          </a:p>
          <a:p>
            <a:pPr indent="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7" name="Google Shape;27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8500" y="957900"/>
            <a:ext cx="2273750" cy="18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3813" y="2938425"/>
            <a:ext cx="3033826" cy="1896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05375" y="1198998"/>
            <a:ext cx="1077550" cy="107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284;p28"/>
          <p:cNvGrpSpPr/>
          <p:nvPr/>
        </p:nvGrpSpPr>
        <p:grpSpPr>
          <a:xfrm>
            <a:off x="268569" y="268700"/>
            <a:ext cx="3088880" cy="930312"/>
            <a:chOff x="994755" y="2826838"/>
            <a:chExt cx="1704304" cy="442500"/>
          </a:xfrm>
        </p:grpSpPr>
        <p:sp>
          <p:nvSpPr>
            <p:cNvPr id="285" name="Google Shape;285;p28"/>
            <p:cNvSpPr txBox="1"/>
            <p:nvPr/>
          </p:nvSpPr>
          <p:spPr>
            <a:xfrm>
              <a:off x="994759" y="2826838"/>
              <a:ext cx="1704300" cy="442500"/>
            </a:xfrm>
            <a:prstGeom prst="rect">
              <a:avLst/>
            </a:prstGeom>
            <a:solidFill>
              <a:srgbClr val="249C90"/>
            </a:solidFill>
            <a:ln cap="flat" cmpd="sng" w="19050">
              <a:solidFill>
                <a:srgbClr val="249C9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2100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SIERRA CIRCULAR</a:t>
              </a:r>
              <a:endParaRPr b="1" sz="21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286" name="Google Shape;286;p28"/>
            <p:cNvSpPr/>
            <p:nvPr/>
          </p:nvSpPr>
          <p:spPr>
            <a:xfrm>
              <a:off x="994755" y="2826897"/>
              <a:ext cx="1538100" cy="52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7" name="Google Shape;287;p28"/>
          <p:cNvSpPr txBox="1"/>
          <p:nvPr/>
        </p:nvSpPr>
        <p:spPr>
          <a:xfrm>
            <a:off x="3407125" y="245900"/>
            <a:ext cx="5640600" cy="9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highlight>
                  <a:srgbClr val="FFFFFF"/>
                </a:highlight>
              </a:rPr>
              <a:t>Se utiliza para realizar cortes en madera principalmente. Aunque con discos correspondientes también otros materiales como cerámicas o ladrillos.</a:t>
            </a:r>
            <a:endParaRPr sz="12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highlight>
                  <a:srgbClr val="FFFFFF"/>
                </a:highlight>
              </a:rPr>
              <a:t>Tiene una función y manipulación similar a algunas acanaladoras, las cuales utilizan 2 o 3 discos.</a:t>
            </a:r>
            <a:endParaRPr sz="12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highlight>
                <a:srgbClr val="FFFFFF"/>
              </a:highlight>
            </a:endParaRPr>
          </a:p>
        </p:txBody>
      </p:sp>
      <p:sp>
        <p:nvSpPr>
          <p:cNvPr id="288" name="Google Shape;288;p28"/>
          <p:cNvSpPr txBox="1"/>
          <p:nvPr/>
        </p:nvSpPr>
        <p:spPr>
          <a:xfrm>
            <a:off x="268575" y="1490050"/>
            <a:ext cx="2407800" cy="31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RIESGOS/DEFICIENCIAS</a:t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Los tipos de lesiones graves que producen estas máquinas son generalmente cortes en las manos. 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Proyeccion de particulas y polvo.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Riesgo eléctrico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Ruido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Golpeteo </a:t>
            </a:r>
            <a:endParaRPr sz="11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28"/>
          <p:cNvSpPr txBox="1"/>
          <p:nvPr/>
        </p:nvSpPr>
        <p:spPr>
          <a:xfrm>
            <a:off x="2676375" y="1490050"/>
            <a:ext cx="3129000" cy="3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MEDIDAS DE SEGURIDAD</a:t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Mantener siempre la herramienta limpia y en perfecto estado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Disco de corte asegurado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Cables en perfecto estado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Cubre Disco instalado y funcionando correctamente en caso de ser móvil.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Mango y soportes en perfecto estado para su correcto agarre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No deben utilizarse en sitios húmedos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Antes de utilizar la máquina, asegurarse de que no haya en las proximidades gases o líquidos inflamables.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Si se trabaja en un area fija, la misma se debe limpiar frecuentemente.</a:t>
            </a:r>
            <a:endParaRPr sz="1100"/>
          </a:p>
          <a:p>
            <a:pPr indent="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0" name="Google Shape;29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0275" y="1128150"/>
            <a:ext cx="2407800" cy="2450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6102" y="3081400"/>
            <a:ext cx="2543407" cy="1769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29"/>
          <p:cNvGrpSpPr/>
          <p:nvPr/>
        </p:nvGrpSpPr>
        <p:grpSpPr>
          <a:xfrm>
            <a:off x="268569" y="268691"/>
            <a:ext cx="2787652" cy="930312"/>
            <a:chOff x="994755" y="2826834"/>
            <a:chExt cx="1538100" cy="442500"/>
          </a:xfrm>
        </p:grpSpPr>
        <p:sp>
          <p:nvSpPr>
            <p:cNvPr id="297" name="Google Shape;297;p29"/>
            <p:cNvSpPr txBox="1"/>
            <p:nvPr/>
          </p:nvSpPr>
          <p:spPr>
            <a:xfrm>
              <a:off x="994755" y="2826834"/>
              <a:ext cx="1538100" cy="442500"/>
            </a:xfrm>
            <a:prstGeom prst="rect">
              <a:avLst/>
            </a:prstGeom>
            <a:solidFill>
              <a:srgbClr val="249C90"/>
            </a:solidFill>
            <a:ln cap="flat" cmpd="sng" w="19050">
              <a:solidFill>
                <a:srgbClr val="249C9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2100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TALADRO</a:t>
              </a:r>
              <a:endParaRPr b="1" sz="21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994755" y="2826897"/>
              <a:ext cx="1538100" cy="52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9" name="Google Shape;299;p29"/>
          <p:cNvSpPr txBox="1"/>
          <p:nvPr/>
        </p:nvSpPr>
        <p:spPr>
          <a:xfrm>
            <a:off x="3196225" y="245900"/>
            <a:ext cx="5640600" cy="11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highlight>
                  <a:srgbClr val="FFFFFF"/>
                </a:highlight>
              </a:rPr>
              <a:t>Permite hacer agujeros debido al movimiento de rotación (en ocasiones combinados con percusión) que adquiere la broca sujeta en su cabezal. Se puede realizar perforaciones en distintos </a:t>
            </a:r>
            <a:r>
              <a:rPr lang="es" sz="1200">
                <a:highlight>
                  <a:srgbClr val="FFFFFF"/>
                </a:highlight>
              </a:rPr>
              <a:t>diámetros</a:t>
            </a:r>
            <a:r>
              <a:rPr lang="es" sz="1200">
                <a:highlight>
                  <a:srgbClr val="FFFFFF"/>
                </a:highlight>
              </a:rPr>
              <a:t> y  materiales con sus mechas o brocas correspondientes.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29"/>
          <p:cNvSpPr txBox="1"/>
          <p:nvPr/>
        </p:nvSpPr>
        <p:spPr>
          <a:xfrm>
            <a:off x="268575" y="1490050"/>
            <a:ext cx="2407800" cy="3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RIESGOS/DEFICIENCIAS</a:t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Golpes y/o cortes tanto con la propia máquina como con el material a taladrar.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Atrapamientos con partes móviles de la máquina.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Proyección de fragmentos o partículas.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Contactos eléctricos. 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Produce mucho polvo en perforaciones a hormigon o ladrillo.</a:t>
            </a:r>
            <a:endParaRPr sz="11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29"/>
          <p:cNvSpPr txBox="1"/>
          <p:nvPr/>
        </p:nvSpPr>
        <p:spPr>
          <a:xfrm>
            <a:off x="2676375" y="1490050"/>
            <a:ext cx="3129000" cy="3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MEDIDAS DE SEGURIDAD</a:t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Comprobar el estado de la máquina antes de utilizarla.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Indumentaria adecuada y evitar uso de accesorios que puedan engancharse en partes móviles.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Pieza a taladrar firmemente sujeta a un dispositivo de sujeción.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Broca adecuada al tipo de material que se va a mecanizar y correctamente afilada.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Broca correctamente fijada al portaherramientas.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Trabajos a más de 3,5 metros del suelo sólo se efectuarán si se utiliza cinturón de seguridad.</a:t>
            </a:r>
            <a:endParaRPr sz="1100"/>
          </a:p>
          <a:p>
            <a:pPr indent="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3550" y="1265450"/>
            <a:ext cx="2132224" cy="213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5700" y="3561800"/>
            <a:ext cx="1191925" cy="127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5849" y="3088524"/>
            <a:ext cx="1639850" cy="163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30"/>
          <p:cNvGrpSpPr/>
          <p:nvPr/>
        </p:nvGrpSpPr>
        <p:grpSpPr>
          <a:xfrm>
            <a:off x="268569" y="268691"/>
            <a:ext cx="2787652" cy="930312"/>
            <a:chOff x="994755" y="2826834"/>
            <a:chExt cx="1538100" cy="442500"/>
          </a:xfrm>
        </p:grpSpPr>
        <p:sp>
          <p:nvSpPr>
            <p:cNvPr id="310" name="Google Shape;310;p30"/>
            <p:cNvSpPr txBox="1"/>
            <p:nvPr/>
          </p:nvSpPr>
          <p:spPr>
            <a:xfrm>
              <a:off x="994755" y="2826834"/>
              <a:ext cx="1538100" cy="442500"/>
            </a:xfrm>
            <a:prstGeom prst="rect">
              <a:avLst/>
            </a:prstGeom>
            <a:solidFill>
              <a:srgbClr val="249C90"/>
            </a:solidFill>
            <a:ln cap="flat" cmpd="sng" w="19050">
              <a:solidFill>
                <a:srgbClr val="249C9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2100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SOLDADORA ELECTRICA</a:t>
              </a:r>
              <a:endParaRPr b="1" sz="21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311" name="Google Shape;311;p30"/>
            <p:cNvSpPr/>
            <p:nvPr/>
          </p:nvSpPr>
          <p:spPr>
            <a:xfrm>
              <a:off x="994755" y="2826897"/>
              <a:ext cx="1538100" cy="52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2" name="Google Shape;312;p30"/>
          <p:cNvSpPr txBox="1"/>
          <p:nvPr/>
        </p:nvSpPr>
        <p:spPr>
          <a:xfrm>
            <a:off x="3196225" y="245900"/>
            <a:ext cx="5640600" cy="9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highlight>
                  <a:srgbClr val="FFFFFF"/>
                </a:highlight>
              </a:rPr>
              <a:t>Utilizada para soldar materiales metálicos, existen de diferentes tipos y características según su utilización. En este caso analizamos la soldadora eléctrica de arco voltaico con aporte por electrodos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30"/>
          <p:cNvSpPr txBox="1"/>
          <p:nvPr/>
        </p:nvSpPr>
        <p:spPr>
          <a:xfrm>
            <a:off x="268575" y="1490050"/>
            <a:ext cx="2407800" cy="32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RIESGOS/DEFICIENCIAS</a:t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Riesgo eléctrico.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Quemaduras por contacto.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Lesiones por las radiaciones infrarrojas y ultravioletas.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Proyecciones de partículas a los ojos.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Humos de soldadura.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Riesgo de incendio.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Riesgo de explosión.</a:t>
            </a:r>
            <a:endParaRPr sz="11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30"/>
          <p:cNvSpPr txBox="1"/>
          <p:nvPr/>
        </p:nvSpPr>
        <p:spPr>
          <a:xfrm>
            <a:off x="2676375" y="1490050"/>
            <a:ext cx="5513400" cy="3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MEDIDAS DE SEGURIDAD</a:t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Se debe preparar el área de trabajo, estando la misma limpia y ordenada, lejos de humedad, gases o líquidos inflamables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Cables y contactos en perfectas condiciones.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Asegurar la colocación de la pinza de masa, la cual debe estar en buenas condiciones.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Electrodos bien sujetados.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La maquina al tener generalmente carcaza metálica, deberá tener la puesta a tierra en condiciones.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Utilizar pantallas, lonas o cubiertas ignífugas para aislar el puesto de trabajo y proteger a terceras personas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Se delimitará la zona donde puedan caer chispas y material incandescente.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Comprobar que no hay personas en el entorno de la vertical del puesto de trabajo.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Señalizar piezas calientes.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En operaciones de soldadura eléctrica, no mirar directamente al arco voltaico</a:t>
            </a:r>
            <a:endParaRPr sz="1100"/>
          </a:p>
          <a:p>
            <a:pPr indent="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31"/>
          <p:cNvGrpSpPr/>
          <p:nvPr/>
        </p:nvGrpSpPr>
        <p:grpSpPr>
          <a:xfrm>
            <a:off x="268569" y="268691"/>
            <a:ext cx="2787652" cy="930312"/>
            <a:chOff x="994755" y="2826834"/>
            <a:chExt cx="1538100" cy="442500"/>
          </a:xfrm>
        </p:grpSpPr>
        <p:sp>
          <p:nvSpPr>
            <p:cNvPr id="320" name="Google Shape;320;p31"/>
            <p:cNvSpPr txBox="1"/>
            <p:nvPr/>
          </p:nvSpPr>
          <p:spPr>
            <a:xfrm>
              <a:off x="994755" y="2826834"/>
              <a:ext cx="1538100" cy="442500"/>
            </a:xfrm>
            <a:prstGeom prst="rect">
              <a:avLst/>
            </a:prstGeom>
            <a:solidFill>
              <a:srgbClr val="249C90"/>
            </a:solidFill>
            <a:ln cap="flat" cmpd="sng" w="19050">
              <a:solidFill>
                <a:srgbClr val="249C9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2100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SOLDADORA ELECTRICA</a:t>
              </a:r>
              <a:endParaRPr b="1" sz="21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321" name="Google Shape;321;p31"/>
            <p:cNvSpPr/>
            <p:nvPr/>
          </p:nvSpPr>
          <p:spPr>
            <a:xfrm>
              <a:off x="994755" y="2826897"/>
              <a:ext cx="1538100" cy="52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22" name="Google Shape;32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574" y="1441125"/>
            <a:ext cx="3210200" cy="321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5674" y="328125"/>
            <a:ext cx="2630224" cy="182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75687" y="2241475"/>
            <a:ext cx="2468501" cy="246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05903" y="210900"/>
            <a:ext cx="3144276" cy="355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Objetivos:</a:t>
            </a:r>
            <a:endParaRPr b="1"/>
          </a:p>
        </p:txBody>
      </p:sp>
      <p:sp>
        <p:nvSpPr>
          <p:cNvPr id="135" name="Google Shape;135;p1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s" sz="1500"/>
              <a:t>Conocer los requerimientos establecidos por la Ley de Higiene y Seguridad.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s" sz="1500"/>
              <a:t>Ley de Higiene y Seguridad 19587/72.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s" sz="1500"/>
              <a:t>Decreto 351/79.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s" sz="1500"/>
              <a:t>Decreto 911/96.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s" sz="1500"/>
              <a:t>Informar acerca de los peligros asociados a maquinarias y herramientas.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s" sz="1500"/>
              <a:t>Brindar recomendaciones para la apropiada utilización y manipulación de las mismas.</a:t>
            </a:r>
            <a:endParaRPr sz="15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oogle Shape;330;p32"/>
          <p:cNvGrpSpPr/>
          <p:nvPr/>
        </p:nvGrpSpPr>
        <p:grpSpPr>
          <a:xfrm>
            <a:off x="268569" y="268691"/>
            <a:ext cx="2787652" cy="930312"/>
            <a:chOff x="994755" y="2826834"/>
            <a:chExt cx="1538100" cy="442500"/>
          </a:xfrm>
        </p:grpSpPr>
        <p:sp>
          <p:nvSpPr>
            <p:cNvPr id="331" name="Google Shape;331;p32"/>
            <p:cNvSpPr txBox="1"/>
            <p:nvPr/>
          </p:nvSpPr>
          <p:spPr>
            <a:xfrm>
              <a:off x="994755" y="2826834"/>
              <a:ext cx="1538100" cy="442500"/>
            </a:xfrm>
            <a:prstGeom prst="rect">
              <a:avLst/>
            </a:prstGeom>
            <a:solidFill>
              <a:srgbClr val="249C90"/>
            </a:solidFill>
            <a:ln cap="flat" cmpd="sng" w="19050">
              <a:solidFill>
                <a:srgbClr val="249C9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2100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HORMIGONERA</a:t>
              </a:r>
              <a:endParaRPr b="1" sz="21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332" name="Google Shape;332;p32"/>
            <p:cNvSpPr/>
            <p:nvPr/>
          </p:nvSpPr>
          <p:spPr>
            <a:xfrm>
              <a:off x="994755" y="2826897"/>
              <a:ext cx="1538100" cy="52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3" name="Google Shape;333;p32"/>
          <p:cNvSpPr txBox="1"/>
          <p:nvPr/>
        </p:nvSpPr>
        <p:spPr>
          <a:xfrm>
            <a:off x="3196225" y="245900"/>
            <a:ext cx="5640600" cy="9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highlight>
                  <a:srgbClr val="FFFFFF"/>
                </a:highlight>
              </a:rPr>
              <a:t>Es una máquina utilizada para la fabricación de morteros y hormigón.</a:t>
            </a:r>
            <a:endParaRPr sz="12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highlight>
                  <a:srgbClr val="FFFFFF"/>
                </a:highlight>
              </a:rPr>
              <a:t>Está compuesta de un chasis y un recipiente cilíndrico que se hace girar con la fuerza transmitida por un motor eléctrico o de gasolina.</a:t>
            </a:r>
            <a:endParaRPr sz="12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highlight>
                <a:srgbClr val="FFFFFF"/>
              </a:highlight>
            </a:endParaRPr>
          </a:p>
        </p:txBody>
      </p:sp>
      <p:sp>
        <p:nvSpPr>
          <p:cNvPr id="334" name="Google Shape;334;p32"/>
          <p:cNvSpPr txBox="1"/>
          <p:nvPr/>
        </p:nvSpPr>
        <p:spPr>
          <a:xfrm>
            <a:off x="117175" y="1490050"/>
            <a:ext cx="2718300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RIESGOS/DEFICIENCIAS</a:t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Atrapamientos en partes móviles por falta de protección de la carcasa.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Descargas eléctricas.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Sobreesfuerzos.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Golpes por elementos móviles.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Polvo ambiental.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Vuelcos y atropellos al transportarla.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Trabaja con agua, por lo que en su área de trabajo hay humedad</a:t>
            </a:r>
            <a:endParaRPr sz="1100">
              <a:highlight>
                <a:srgbClr val="FFFFFF"/>
              </a:highlight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32"/>
          <p:cNvSpPr txBox="1"/>
          <p:nvPr/>
        </p:nvSpPr>
        <p:spPr>
          <a:xfrm>
            <a:off x="2676375" y="1490050"/>
            <a:ext cx="3129000" cy="3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MEDIDAS DE SEGURIDAD</a:t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Comprobar estado de cables, palanca, accesorios y dispositivos de seguridad.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Las partes móviles estarán protegidas por carcasas.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Deberá tener toma de tierra conectada a la general.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Situada en una superficie llana y horizontal.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No introducir el brazo o la pala en el tambor con movimiento.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No se ubicará a distancias inferiores a tres metros del borde de excavación, para evitar riesgos de caída a otro nivel.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Amplia zona de trabajo libre de obstáculos</a:t>
            </a:r>
            <a:endParaRPr sz="1100"/>
          </a:p>
          <a:p>
            <a:pPr indent="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6" name="Google Shape;33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4807" y="3156550"/>
            <a:ext cx="1850318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3450" y="3045375"/>
            <a:ext cx="1748874" cy="174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2025" y="1257275"/>
            <a:ext cx="2609850" cy="17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" name="Google Shape;343;p33"/>
          <p:cNvGrpSpPr/>
          <p:nvPr/>
        </p:nvGrpSpPr>
        <p:grpSpPr>
          <a:xfrm>
            <a:off x="268569" y="268691"/>
            <a:ext cx="2787652" cy="930312"/>
            <a:chOff x="994755" y="2826834"/>
            <a:chExt cx="1538100" cy="442500"/>
          </a:xfrm>
        </p:grpSpPr>
        <p:sp>
          <p:nvSpPr>
            <p:cNvPr id="344" name="Google Shape;344;p33"/>
            <p:cNvSpPr txBox="1"/>
            <p:nvPr/>
          </p:nvSpPr>
          <p:spPr>
            <a:xfrm>
              <a:off x="994755" y="2826834"/>
              <a:ext cx="1538100" cy="442500"/>
            </a:xfrm>
            <a:prstGeom prst="rect">
              <a:avLst/>
            </a:prstGeom>
            <a:solidFill>
              <a:srgbClr val="249C90"/>
            </a:solidFill>
            <a:ln cap="flat" cmpd="sng" w="19050">
              <a:solidFill>
                <a:srgbClr val="249C9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2100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MARTILLO </a:t>
              </a:r>
              <a:r>
                <a:rPr b="1" lang="es" sz="2100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NEUMÁTICO</a:t>
              </a:r>
              <a:endParaRPr b="1" sz="21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345" name="Google Shape;345;p33"/>
            <p:cNvSpPr/>
            <p:nvPr/>
          </p:nvSpPr>
          <p:spPr>
            <a:xfrm>
              <a:off x="994755" y="2826897"/>
              <a:ext cx="1538100" cy="52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6" name="Google Shape;346;p33"/>
          <p:cNvSpPr txBox="1"/>
          <p:nvPr/>
        </p:nvSpPr>
        <p:spPr>
          <a:xfrm>
            <a:off x="3196225" y="245900"/>
            <a:ext cx="5640600" cy="9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Romper</a:t>
            </a:r>
            <a:r>
              <a:rPr lang="es" sz="1100">
                <a:uFill>
                  <a:noFill/>
                </a:uFill>
                <a:hlinkClick r:id="rId3"/>
              </a:rPr>
              <a:t> </a:t>
            </a:r>
            <a:r>
              <a:rPr lang="es" sz="1100">
                <a:solidFill>
                  <a:schemeClr val="hlink"/>
                </a:solidFill>
                <a:uFill>
                  <a:noFill/>
                </a:uFill>
                <a:hlinkClick r:id="rId4"/>
              </a:rPr>
              <a:t>pavimentos</a:t>
            </a:r>
            <a:r>
              <a:rPr lang="es" sz="1100"/>
              <a:t>, realizar agujeros de grandes dimensiones, picar tierra o demoler construcciones de diversa índole.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33"/>
          <p:cNvSpPr txBox="1"/>
          <p:nvPr/>
        </p:nvSpPr>
        <p:spPr>
          <a:xfrm>
            <a:off x="268575" y="1490050"/>
            <a:ext cx="2407800" cy="34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RIESG</a:t>
            </a:r>
            <a:r>
              <a:rPr b="1" lang="es" sz="15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OS/DEFICIENCIAS</a:t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Caídas del operario con la máquina y caídas de la máquina sobre el operario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Intoxicación por gases o polvos derivados del uso del martillo neumático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Exposición a ruidos y golpes por movimientos incontrolados. 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Proyección de objetos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Contacto eléctrico directo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Nivel de ruido importante</a:t>
            </a:r>
            <a:endParaRPr sz="11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33"/>
          <p:cNvSpPr txBox="1"/>
          <p:nvPr/>
        </p:nvSpPr>
        <p:spPr>
          <a:xfrm>
            <a:off x="2676375" y="1490050"/>
            <a:ext cx="6087600" cy="34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MEDIDAS DE SEGURIDAD</a:t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Caídas del operario con la máquina y caídas de la máquina sobre el operario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Intoxicación por gases o polvos derivados del uso del martillo neumático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Exposición a ruidos y golpes por movimientos incontrolados. 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Proyección de objetos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Contacto eléctrico directo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Situar el compresor a una distancia mínima de 10 m de la zona de trabajo.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Emplear mangueras y conexiones del tamaño correcto, adecuadas a la presión y caudal de trabajo.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No depositar nunca materiales sobre la manguera neumática.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Comprobar que el acceso al lugar de trabajo sea cómodo y seguro.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Inspeccionar el terreno circundante para detectar la posibilidad de que se puedan producir desprendimientos por las vibraciones transmitidas al entorno.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Conocer el tipo y contenido del material sobre el que se vaya a utilizar el martillo. Conocer de forma precisa la situación y profundidad de las conducciones subterráneas (tuberías de agua, gas, redes de alcantarillado y cables eléctricos).</a:t>
            </a:r>
            <a:endParaRPr sz="1100"/>
          </a:p>
          <a:p>
            <a:pPr indent="0" lvl="0" marL="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4"/>
          <p:cNvGrpSpPr/>
          <p:nvPr/>
        </p:nvGrpSpPr>
        <p:grpSpPr>
          <a:xfrm>
            <a:off x="268569" y="268691"/>
            <a:ext cx="2787652" cy="930312"/>
            <a:chOff x="994755" y="2826834"/>
            <a:chExt cx="1538100" cy="442500"/>
          </a:xfrm>
        </p:grpSpPr>
        <p:sp>
          <p:nvSpPr>
            <p:cNvPr id="354" name="Google Shape;354;p34"/>
            <p:cNvSpPr txBox="1"/>
            <p:nvPr/>
          </p:nvSpPr>
          <p:spPr>
            <a:xfrm>
              <a:off x="994755" y="2826834"/>
              <a:ext cx="1538100" cy="442500"/>
            </a:xfrm>
            <a:prstGeom prst="rect">
              <a:avLst/>
            </a:prstGeom>
            <a:solidFill>
              <a:srgbClr val="249C90"/>
            </a:solidFill>
            <a:ln cap="flat" cmpd="sng" w="19050">
              <a:solidFill>
                <a:srgbClr val="249C9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2100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MARTILLO </a:t>
              </a:r>
              <a:r>
                <a:rPr b="1" lang="es" sz="2100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NEUMÁTICO</a:t>
              </a:r>
              <a:endParaRPr b="1" sz="21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355" name="Google Shape;355;p34"/>
            <p:cNvSpPr/>
            <p:nvPr/>
          </p:nvSpPr>
          <p:spPr>
            <a:xfrm>
              <a:off x="994755" y="2826897"/>
              <a:ext cx="1538100" cy="52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56" name="Google Shape;35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5639" y="2670275"/>
            <a:ext cx="4133012" cy="229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5925" y="445325"/>
            <a:ext cx="2857500" cy="447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176" y="1199001"/>
            <a:ext cx="2787650" cy="147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85287" y="268700"/>
            <a:ext cx="2401575" cy="240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35"/>
          <p:cNvGrpSpPr/>
          <p:nvPr/>
        </p:nvGrpSpPr>
        <p:grpSpPr>
          <a:xfrm>
            <a:off x="268569" y="268691"/>
            <a:ext cx="2787652" cy="930312"/>
            <a:chOff x="994755" y="2826834"/>
            <a:chExt cx="1538100" cy="442500"/>
          </a:xfrm>
        </p:grpSpPr>
        <p:sp>
          <p:nvSpPr>
            <p:cNvPr id="365" name="Google Shape;365;p35"/>
            <p:cNvSpPr txBox="1"/>
            <p:nvPr/>
          </p:nvSpPr>
          <p:spPr>
            <a:xfrm>
              <a:off x="994755" y="2826834"/>
              <a:ext cx="1538100" cy="442500"/>
            </a:xfrm>
            <a:prstGeom prst="rect">
              <a:avLst/>
            </a:prstGeom>
            <a:solidFill>
              <a:srgbClr val="249C90"/>
            </a:solidFill>
            <a:ln cap="flat" cmpd="sng" w="19050">
              <a:solidFill>
                <a:srgbClr val="249C9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2100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CAMION MIXER</a:t>
              </a:r>
              <a:endParaRPr b="1" sz="21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366" name="Google Shape;366;p35"/>
            <p:cNvSpPr/>
            <p:nvPr/>
          </p:nvSpPr>
          <p:spPr>
            <a:xfrm>
              <a:off x="994755" y="2826897"/>
              <a:ext cx="1538100" cy="52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7" name="Google Shape;367;p35"/>
          <p:cNvSpPr txBox="1"/>
          <p:nvPr/>
        </p:nvSpPr>
        <p:spPr>
          <a:xfrm>
            <a:off x="3196225" y="268700"/>
            <a:ext cx="5640600" cy="9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highlight>
                  <a:srgbClr val="FFFFFF"/>
                </a:highlight>
              </a:rPr>
              <a:t>Transportar el hormigón desde la planta elaboradora hasta la obra de destino y descargar el hormigón en su destino final, puede incluir el uso de pluma.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35"/>
          <p:cNvSpPr txBox="1"/>
          <p:nvPr/>
        </p:nvSpPr>
        <p:spPr>
          <a:xfrm>
            <a:off x="268575" y="1490050"/>
            <a:ext cx="2407800" cy="28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RIESGOS/DEFICIENCIAS</a:t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Choques con elementos fijos de la obra.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Atropello y aprisionamiento de personas.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 Vuelcos al circular por la rampa de acceso.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Proyección de fragmentos o partículas</a:t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35"/>
          <p:cNvSpPr txBox="1"/>
          <p:nvPr/>
        </p:nvSpPr>
        <p:spPr>
          <a:xfrm>
            <a:off x="2484450" y="1490050"/>
            <a:ext cx="3451500" cy="3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MEDIDAS DE SEGURIDAD</a:t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Operario capacitado para la operación con carnet habilitante (Licencia tipo E)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Respetar normas de obra: circulación, señalización y estacionamiento.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Zonificación y Señalización.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Utilización de EPP en trabajos fuera de cabina.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Limpieza de cisterna y canales en lugares específicos.	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Medidas preventivas relativas a la utilización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Calzar ruedas.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Subir y descender de la cabina usando los peldaños y manteniendo la limpieza de los mismos.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No estacionar en rampas pronunciadas.</a:t>
            </a:r>
            <a:endParaRPr sz="1100"/>
          </a:p>
          <a:p>
            <a:pPr indent="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0" name="Google Shape;37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0125" y="1096875"/>
            <a:ext cx="2903250" cy="1814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0125" y="3171250"/>
            <a:ext cx="3041600" cy="17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36"/>
          <p:cNvGrpSpPr/>
          <p:nvPr/>
        </p:nvGrpSpPr>
        <p:grpSpPr>
          <a:xfrm>
            <a:off x="268569" y="268691"/>
            <a:ext cx="2787652" cy="930312"/>
            <a:chOff x="994755" y="2826834"/>
            <a:chExt cx="1538100" cy="442500"/>
          </a:xfrm>
        </p:grpSpPr>
        <p:sp>
          <p:nvSpPr>
            <p:cNvPr id="377" name="Google Shape;377;p36"/>
            <p:cNvSpPr txBox="1"/>
            <p:nvPr/>
          </p:nvSpPr>
          <p:spPr>
            <a:xfrm>
              <a:off x="994755" y="2826834"/>
              <a:ext cx="1538100" cy="442500"/>
            </a:xfrm>
            <a:prstGeom prst="rect">
              <a:avLst/>
            </a:prstGeom>
            <a:solidFill>
              <a:srgbClr val="249C90"/>
            </a:solidFill>
            <a:ln cap="flat" cmpd="sng" w="19050">
              <a:solidFill>
                <a:srgbClr val="249C9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2100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BOMBA PARA HORMIGONAR</a:t>
              </a:r>
              <a:endParaRPr b="1" sz="21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>
              <a:off x="994755" y="2826897"/>
              <a:ext cx="1538100" cy="52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9" name="Google Shape;379;p36"/>
          <p:cNvSpPr txBox="1"/>
          <p:nvPr/>
        </p:nvSpPr>
        <p:spPr>
          <a:xfrm>
            <a:off x="3196225" y="268700"/>
            <a:ext cx="5640600" cy="9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highlight>
                  <a:srgbClr val="FFFFFF"/>
                </a:highlight>
              </a:rPr>
              <a:t>Utilizada para transferir hormigón líquido mediante bombeo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36"/>
          <p:cNvSpPr txBox="1"/>
          <p:nvPr/>
        </p:nvSpPr>
        <p:spPr>
          <a:xfrm>
            <a:off x="201700" y="1264075"/>
            <a:ext cx="4325400" cy="3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RIESGOS/DEFICIENCIAS</a:t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Vuelco por proximidad a cortes y taludes.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Deslizamiento por planos inclinados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Vuelco por fallo mecánico (fallo de gatos hidráulicos o por su no instalación)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Proyecciones de objetos (reventón de tubería o salida de la pelota limpiadora).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Golpes por objetos que vibran (tolva, tubos oscilantes).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Interferencia del brazo con líneas eléctricas aéreas.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Rotura de la tubería (desgaste, sobrepresión, agresión externa).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Rotura de la manguera.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Caída de personas desde la máquina.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>
                <a:highlight>
                  <a:srgbClr val="FFFFFF"/>
                </a:highlight>
              </a:rPr>
              <a:t>Atrapamiento de persona entre la tolva y el camión hormigonera.</a:t>
            </a:r>
            <a:endParaRPr sz="1100">
              <a:highlight>
                <a:srgbClr val="FFFFFF"/>
              </a:highlight>
            </a:endParaRPr>
          </a:p>
        </p:txBody>
      </p:sp>
      <p:sp>
        <p:nvSpPr>
          <p:cNvPr id="381" name="Google Shape;381;p36"/>
          <p:cNvSpPr txBox="1"/>
          <p:nvPr/>
        </p:nvSpPr>
        <p:spPr>
          <a:xfrm>
            <a:off x="4437525" y="1039950"/>
            <a:ext cx="4459800" cy="34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MEDIDAS DE SEGURIDAD</a:t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Personal calificado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El brazo de elevación de la manguera, únicamente podrá ser utilizado para la misión a la que ha sido dedicado por su diseño. 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El vehículo o lugar de emplazamiento de la misma debe estar en perfectas condiciones.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Antes de iniciar el bombeo del hormigón, se comprobará que las ruedas de la bomba están bloqueadas mediante calzos y los gatos estabilizadores en posición con el enclavamiento mecánico o hidráulico instalado.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Señalización y zonificación.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Una vez concluido el hormigonado se lavará y limpiará el interior de los tubos de toda la instalación en prevención de accidentes por la aparición de “tapones” de hormigón.</a:t>
            </a:r>
            <a:endParaRPr sz="1100"/>
          </a:p>
          <a:p>
            <a:pPr indent="-29845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100"/>
              <a:buChar char="➔"/>
            </a:pPr>
            <a:r>
              <a:rPr lang="es" sz="1100"/>
              <a:t>No se modificará los mecanismos de protección eléctrica; si se hace, se pueden causar algún accidente al reanudar el servicio.</a:t>
            </a:r>
            <a:endParaRPr sz="1100"/>
          </a:p>
          <a:p>
            <a:pPr indent="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37"/>
          <p:cNvGrpSpPr/>
          <p:nvPr/>
        </p:nvGrpSpPr>
        <p:grpSpPr>
          <a:xfrm>
            <a:off x="268569" y="268691"/>
            <a:ext cx="2787652" cy="930312"/>
            <a:chOff x="994755" y="2826834"/>
            <a:chExt cx="1538100" cy="442500"/>
          </a:xfrm>
        </p:grpSpPr>
        <p:sp>
          <p:nvSpPr>
            <p:cNvPr id="387" name="Google Shape;387;p37"/>
            <p:cNvSpPr txBox="1"/>
            <p:nvPr/>
          </p:nvSpPr>
          <p:spPr>
            <a:xfrm>
              <a:off x="994755" y="2826834"/>
              <a:ext cx="1538100" cy="442500"/>
            </a:xfrm>
            <a:prstGeom prst="rect">
              <a:avLst/>
            </a:prstGeom>
            <a:solidFill>
              <a:srgbClr val="249C90"/>
            </a:solidFill>
            <a:ln cap="flat" cmpd="sng" w="19050">
              <a:solidFill>
                <a:srgbClr val="249C9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2100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BOMBA PARA HORMIGONAR</a:t>
              </a:r>
              <a:endParaRPr b="1" sz="21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388" name="Google Shape;388;p37"/>
            <p:cNvSpPr/>
            <p:nvPr/>
          </p:nvSpPr>
          <p:spPr>
            <a:xfrm>
              <a:off x="994755" y="2826897"/>
              <a:ext cx="1538100" cy="52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89" name="Google Shape;38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821" y="2818563"/>
            <a:ext cx="3810000" cy="20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300" y="1219601"/>
            <a:ext cx="2362194" cy="157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19600" y="268700"/>
            <a:ext cx="4661191" cy="251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57975" y="2846300"/>
            <a:ext cx="2422575" cy="199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475" y="645450"/>
            <a:ext cx="4307525" cy="3625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5325" y="365308"/>
            <a:ext cx="3090826" cy="154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8"/>
          <p:cNvPicPr preferRelativeResize="0"/>
          <p:nvPr/>
        </p:nvPicPr>
        <p:blipFill rotWithShape="1">
          <a:blip r:embed="rId5">
            <a:alphaModFix/>
          </a:blip>
          <a:srcRect b="4178" l="7061" r="4002" t="4187"/>
          <a:stretch/>
        </p:blipFill>
        <p:spPr>
          <a:xfrm>
            <a:off x="4808749" y="2024837"/>
            <a:ext cx="3464000" cy="96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8770" y="3109420"/>
            <a:ext cx="3403975" cy="103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9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Conclusión:</a:t>
            </a:r>
            <a:endParaRPr b="1"/>
          </a:p>
        </p:txBody>
      </p:sp>
      <p:sp>
        <p:nvSpPr>
          <p:cNvPr id="406" name="Google Shape;406;p39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Los trabajos con maquinarias y </a:t>
            </a:r>
            <a:r>
              <a:rPr lang="es"/>
              <a:t>herramientas</a:t>
            </a:r>
            <a:r>
              <a:rPr lang="es"/>
              <a:t> son ampliamente requeridos hoy en día. Es por ello que tener conocimiento de las maquinarias y herramientas con las que nos vamos a encontrar el día de mañana es fundamental, como así </a:t>
            </a:r>
            <a:r>
              <a:rPr lang="es"/>
              <a:t>también</a:t>
            </a:r>
            <a:r>
              <a:rPr lang="es"/>
              <a:t> los riesgos y consecuencias que puedan derivar de ellas. También es de vital importancia la correcta aplicación de todas las legislaciones vigentes.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Introducción:</a:t>
            </a:r>
            <a:endParaRPr b="1"/>
          </a:p>
        </p:txBody>
      </p:sp>
      <p:sp>
        <p:nvSpPr>
          <p:cNvPr id="141" name="Google Shape;141;p15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/>
              <a:t>Máquina → todo aquel conjunto de mecanismo y piezas, tanto fijas como </a:t>
            </a:r>
            <a:r>
              <a:rPr lang="es" sz="1500"/>
              <a:t>móviles</a:t>
            </a:r>
            <a:r>
              <a:rPr lang="es" sz="1500"/>
              <a:t>, cuyo funcionamiento permite dirigir, regular o </a:t>
            </a:r>
            <a:r>
              <a:rPr lang="es" sz="1500"/>
              <a:t>transformar</a:t>
            </a:r>
            <a:r>
              <a:rPr lang="es" sz="1500"/>
              <a:t> la energía para realizar un trabajo determinado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1500"/>
              <a:t>Herramienta → es un objeto cuya finalidad es hacer más sencillo un trabajo y facilitar la elaboración de una tarea mediante la aplicación de energía y fuerza correcta</a:t>
            </a:r>
            <a:endParaRPr sz="1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Marco Legal:</a:t>
            </a:r>
            <a:endParaRPr b="1"/>
          </a:p>
        </p:txBody>
      </p:sp>
      <p:sp>
        <p:nvSpPr>
          <p:cNvPr id="147" name="Google Shape;147;p16"/>
          <p:cNvSpPr txBox="1"/>
          <p:nvPr>
            <p:ph idx="1" type="body"/>
          </p:nvPr>
        </p:nvSpPr>
        <p:spPr>
          <a:xfrm>
            <a:off x="819150" y="1643700"/>
            <a:ext cx="7505700" cy="29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Ley de Higiene y Seguridad 19587/72: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	Artículos 8° al 10°: Obligaciones del empleador relativas a la protección de maquinarias y herramientas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"/>
              <a:t>Decreto 351/79: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	Artículos 103 a 109: Maquinarias y herramientas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	Artículos 110 a 113: Herramientas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"/>
              <a:t>Decreto 911/96: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	Artículos 189 a 195: Máquinas para trabajar en madera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	Artículos 196 a 203: Herramientas de accionamiento manual y </a:t>
            </a:r>
            <a:r>
              <a:rPr lang="es"/>
              <a:t>mecanicas</a:t>
            </a:r>
            <a:r>
              <a:rPr lang="es"/>
              <a:t> portatiles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	Artículos 204 a 207: Herramientas neumáticas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	Artículos 208 a 209: Herramientas eléctricas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Riesgos en la utilización de máquinas:</a:t>
            </a:r>
            <a:endParaRPr b="1"/>
          </a:p>
        </p:txBody>
      </p:sp>
      <p:sp>
        <p:nvSpPr>
          <p:cNvPr id="153" name="Google Shape;153;p17"/>
          <p:cNvSpPr txBox="1"/>
          <p:nvPr>
            <p:ph idx="1" type="body"/>
          </p:nvPr>
        </p:nvSpPr>
        <p:spPr>
          <a:xfrm>
            <a:off x="819150" y="1557825"/>
            <a:ext cx="7505700" cy="288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00000"/>
                </a:solidFill>
              </a:rPr>
              <a:t>M</a:t>
            </a:r>
            <a:r>
              <a:rPr b="1" lang="es" sz="1500">
                <a:solidFill>
                  <a:srgbClr val="000000"/>
                </a:solidFill>
              </a:rPr>
              <a:t>ecánicos →</a:t>
            </a:r>
            <a:r>
              <a:rPr lang="es" sz="1500"/>
              <a:t> Por partes </a:t>
            </a:r>
            <a:r>
              <a:rPr lang="es" sz="1500"/>
              <a:t>móviles</a:t>
            </a:r>
            <a:r>
              <a:rPr lang="es" sz="1500"/>
              <a:t> no protegidas que puedan ser alcanzadas por una persona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000000"/>
                </a:solidFill>
              </a:rPr>
              <a:t>Eléctricos →</a:t>
            </a:r>
            <a:r>
              <a:rPr b="1" lang="es" sz="1500"/>
              <a:t> </a:t>
            </a:r>
            <a:r>
              <a:rPr lang="es" sz="1500"/>
              <a:t>Por contacto directo o indirecto y electricidad estática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000000"/>
                </a:solidFill>
              </a:rPr>
              <a:t>Térmicos → </a:t>
            </a:r>
            <a:r>
              <a:rPr lang="es" sz="1500"/>
              <a:t>Por exposición a altas o bajas temperaturas, o radiaciones de otras fuentes de calor 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000000"/>
                </a:solidFill>
              </a:rPr>
              <a:t>Ruidos y vibraciones → </a:t>
            </a:r>
            <a:r>
              <a:rPr lang="es" sz="1500"/>
              <a:t>Por exposición ruidos intensos y/o vibraciones constantes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000000"/>
                </a:solidFill>
              </a:rPr>
              <a:t>Materiales y sustancias →</a:t>
            </a:r>
            <a:r>
              <a:rPr lang="es" sz="1500"/>
              <a:t> Por su manejo o exposición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s" sz="1500">
                <a:solidFill>
                  <a:srgbClr val="000000"/>
                </a:solidFill>
              </a:rPr>
              <a:t>Ergonómicos →</a:t>
            </a:r>
            <a:r>
              <a:rPr lang="es" sz="1500"/>
              <a:t> Por el mal uso o adaptación de la persona a la máquina y actitudes humanas</a:t>
            </a:r>
            <a:endParaRPr sz="15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b="1" lang="es"/>
              <a:t>Riesgo en la utilización de herramientas</a:t>
            </a:r>
            <a:endParaRPr/>
          </a:p>
        </p:txBody>
      </p:sp>
      <p:sp>
        <p:nvSpPr>
          <p:cNvPr id="159" name="Google Shape;159;p18"/>
          <p:cNvSpPr txBox="1"/>
          <p:nvPr>
            <p:ph idx="1" type="body"/>
          </p:nvPr>
        </p:nvSpPr>
        <p:spPr>
          <a:xfrm>
            <a:off x="819150" y="1800200"/>
            <a:ext cx="7505700" cy="269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000000"/>
                </a:solidFill>
              </a:rPr>
              <a:t>Depende de:</a:t>
            </a:r>
            <a:endParaRPr b="1" sz="1500">
              <a:solidFill>
                <a:srgbClr val="000000"/>
              </a:solidFill>
            </a:endParaRPr>
          </a:p>
          <a:p>
            <a:pPr indent="-323850" lvl="0" marL="457200" rtl="0" algn="l">
              <a:spcBef>
                <a:spcPts val="1600"/>
              </a:spcBef>
              <a:spcAft>
                <a:spcPts val="0"/>
              </a:spcAft>
              <a:buSzPts val="1500"/>
              <a:buChar char="-"/>
            </a:pPr>
            <a:r>
              <a:rPr lang="es" sz="1500"/>
              <a:t>T</a:t>
            </a:r>
            <a:r>
              <a:rPr lang="es" sz="1500"/>
              <a:t>ipo de herramienta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s" sz="1500"/>
              <a:t>Forma de trabajar del operador 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000000"/>
                </a:solidFill>
              </a:rPr>
              <a:t>Principales riesgos:</a:t>
            </a:r>
            <a:endParaRPr b="1" sz="1500">
              <a:solidFill>
                <a:srgbClr val="000000"/>
              </a:solidFill>
            </a:endParaRPr>
          </a:p>
          <a:p>
            <a:pPr indent="-323850" lvl="0" marL="457200" rtl="0" algn="l">
              <a:spcBef>
                <a:spcPts val="1600"/>
              </a:spcBef>
              <a:spcAft>
                <a:spcPts val="0"/>
              </a:spcAft>
              <a:buSzPts val="1500"/>
              <a:buChar char="-"/>
            </a:pPr>
            <a:r>
              <a:rPr lang="es" sz="1500"/>
              <a:t>Golpes, cortes y pinchazos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s" sz="1500"/>
              <a:t>Lesiones oculares y </a:t>
            </a:r>
            <a:r>
              <a:rPr lang="es" sz="1500"/>
              <a:t>musculoesqueléticas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s" sz="1500"/>
              <a:t>Quemaduras y contactos </a:t>
            </a:r>
            <a:r>
              <a:rPr lang="es" sz="1500"/>
              <a:t>eléctricos</a:t>
            </a:r>
            <a:endParaRPr sz="1500"/>
          </a:p>
        </p:txBody>
      </p:sp>
      <p:pic>
        <p:nvPicPr>
          <p:cNvPr id="160" name="Google Shape;16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8725" y="1800200"/>
            <a:ext cx="2809225" cy="18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9"/>
          <p:cNvSpPr txBox="1"/>
          <p:nvPr>
            <p:ph type="title"/>
          </p:nvPr>
        </p:nvSpPr>
        <p:spPr>
          <a:xfrm>
            <a:off x="564050" y="564050"/>
            <a:ext cx="8084700" cy="116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s"/>
              <a:t>Recomendaciones </a:t>
            </a:r>
            <a:r>
              <a:rPr b="1" lang="es"/>
              <a:t>específicas</a:t>
            </a:r>
            <a:r>
              <a:rPr b="1" lang="es"/>
              <a:t> para herramientas manuales.</a:t>
            </a:r>
            <a:endParaRPr b="1"/>
          </a:p>
          <a:p>
            <a:pPr indent="0" lvl="0" marL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s"/>
              <a:t> </a:t>
            </a:r>
            <a:endParaRPr b="1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9"/>
          <p:cNvSpPr txBox="1"/>
          <p:nvPr>
            <p:ph idx="1" type="body"/>
          </p:nvPr>
        </p:nvSpPr>
        <p:spPr>
          <a:xfrm>
            <a:off x="819150" y="1933850"/>
            <a:ext cx="7505700" cy="250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000000"/>
                </a:solidFill>
              </a:rPr>
              <a:t>Almacenamiento</a:t>
            </a:r>
            <a:endParaRPr b="1" sz="1500">
              <a:solidFill>
                <a:srgbClr val="000000"/>
              </a:solidFill>
            </a:endParaRPr>
          </a:p>
          <a:p>
            <a:pPr indent="-323850" lvl="0" marL="457200" rtl="0" algn="l">
              <a:spcBef>
                <a:spcPts val="1600"/>
              </a:spcBef>
              <a:spcAft>
                <a:spcPts val="0"/>
              </a:spcAft>
              <a:buSzPts val="1500"/>
              <a:buChar char="-"/>
            </a:pPr>
            <a:r>
              <a:rPr lang="es" sz="1500"/>
              <a:t>Guardarse de forma ordenada y limpia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s" sz="1500"/>
              <a:t> Evitar filos desprotegidos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000000"/>
                </a:solidFill>
              </a:rPr>
              <a:t>Mantenimiento y transporte</a:t>
            </a:r>
            <a:endParaRPr b="1" sz="1500">
              <a:solidFill>
                <a:srgbClr val="000000"/>
              </a:solidFill>
            </a:endParaRPr>
          </a:p>
          <a:p>
            <a:pPr indent="-323850" lvl="0" marL="457200" rtl="0" algn="l">
              <a:spcBef>
                <a:spcPts val="1600"/>
              </a:spcBef>
              <a:spcAft>
                <a:spcPts val="0"/>
              </a:spcAft>
              <a:buSzPts val="1500"/>
              <a:buChar char="-"/>
            </a:pPr>
            <a:r>
              <a:rPr lang="es" sz="1500"/>
              <a:t>Personal especializado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s" sz="1500"/>
              <a:t>Reparar las herramientas </a:t>
            </a:r>
            <a:r>
              <a:rPr lang="es" sz="1500"/>
              <a:t>averiadas y desechar las que no sirven</a:t>
            </a:r>
            <a:r>
              <a:rPr lang="es" sz="1500"/>
              <a:t> </a:t>
            </a:r>
            <a:endParaRPr sz="1500"/>
          </a:p>
          <a:p>
            <a:pPr indent="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167" name="Google Shape;16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9029" y="1450501"/>
            <a:ext cx="2389725" cy="209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"/>
          <p:cNvSpPr txBox="1"/>
          <p:nvPr>
            <p:ph type="title"/>
          </p:nvPr>
        </p:nvSpPr>
        <p:spPr>
          <a:xfrm flipH="1">
            <a:off x="124200" y="2330100"/>
            <a:ext cx="3036300" cy="48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800"/>
              <a:t>PROTECCIONES</a:t>
            </a:r>
            <a:endParaRPr b="1" sz="2800"/>
          </a:p>
        </p:txBody>
      </p:sp>
      <p:sp>
        <p:nvSpPr>
          <p:cNvPr id="173" name="Google Shape;173;p20"/>
          <p:cNvSpPr/>
          <p:nvPr/>
        </p:nvSpPr>
        <p:spPr>
          <a:xfrm>
            <a:off x="3036525" y="520500"/>
            <a:ext cx="371700" cy="4102500"/>
          </a:xfrm>
          <a:prstGeom prst="leftBrace">
            <a:avLst>
              <a:gd fmla="val 34666" name="adj1"/>
              <a:gd fmla="val 50000" name="adj2"/>
            </a:avLst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74" name="Google Shape;174;p20"/>
          <p:cNvSpPr txBox="1"/>
          <p:nvPr/>
        </p:nvSpPr>
        <p:spPr>
          <a:xfrm>
            <a:off x="3519875" y="585600"/>
            <a:ext cx="5193000" cy="39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00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Char char="●"/>
            </a:pPr>
            <a:r>
              <a:rPr lang="es" sz="2400">
                <a:solidFill>
                  <a:schemeClr val="lt1"/>
                </a:solidFill>
              </a:rPr>
              <a:t>Contra riesgos mecánicos </a:t>
            </a:r>
            <a:endParaRPr sz="2400">
              <a:solidFill>
                <a:schemeClr val="lt1"/>
              </a:solidFill>
            </a:endParaRPr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Char char="●"/>
            </a:pPr>
            <a:r>
              <a:rPr lang="es" sz="2400">
                <a:solidFill>
                  <a:schemeClr val="lt1"/>
                </a:solidFill>
              </a:rPr>
              <a:t>Contra suministro eléctrico </a:t>
            </a:r>
            <a:endParaRPr sz="2400">
              <a:solidFill>
                <a:schemeClr val="lt1"/>
              </a:solidFill>
            </a:endParaRPr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Char char="●"/>
            </a:pPr>
            <a:r>
              <a:rPr lang="es" sz="2400">
                <a:solidFill>
                  <a:schemeClr val="lt1"/>
                </a:solidFill>
              </a:rPr>
              <a:t>Contra temperaturas extremas </a:t>
            </a:r>
            <a:endParaRPr sz="2400">
              <a:solidFill>
                <a:schemeClr val="lt1"/>
              </a:solidFill>
            </a:endParaRPr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Char char="●"/>
            </a:pPr>
            <a:r>
              <a:rPr lang="es" sz="2400">
                <a:solidFill>
                  <a:schemeClr val="lt1"/>
                </a:solidFill>
              </a:rPr>
              <a:t>Contra incendios </a:t>
            </a:r>
            <a:endParaRPr sz="2400">
              <a:solidFill>
                <a:schemeClr val="lt1"/>
              </a:solidFill>
            </a:endParaRPr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Char char="●"/>
            </a:pPr>
            <a:r>
              <a:rPr lang="es" sz="2400">
                <a:solidFill>
                  <a:schemeClr val="lt1"/>
                </a:solidFill>
              </a:rPr>
              <a:t>Contra explosión</a:t>
            </a:r>
            <a:endParaRPr sz="2400">
              <a:solidFill>
                <a:schemeClr val="lt1"/>
              </a:solidFill>
            </a:endParaRPr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Char char="●"/>
            </a:pPr>
            <a:r>
              <a:rPr lang="es" sz="2400">
                <a:solidFill>
                  <a:schemeClr val="lt1"/>
                </a:solidFill>
              </a:rPr>
              <a:t>Contra ruido </a:t>
            </a:r>
            <a:endParaRPr sz="2400">
              <a:solidFill>
                <a:schemeClr val="lt1"/>
              </a:solidFill>
            </a:endParaRPr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Char char="●"/>
            </a:pPr>
            <a:r>
              <a:rPr lang="es" sz="2400">
                <a:solidFill>
                  <a:schemeClr val="lt1"/>
                </a:solidFill>
              </a:rPr>
              <a:t>Contra vibraciones </a:t>
            </a:r>
            <a:endParaRPr sz="24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775" y="2953400"/>
            <a:ext cx="1802800" cy="180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387" y="226175"/>
            <a:ext cx="1963925" cy="196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"/>
          <p:cNvSpPr txBox="1"/>
          <p:nvPr/>
        </p:nvSpPr>
        <p:spPr>
          <a:xfrm>
            <a:off x="2249800" y="334625"/>
            <a:ext cx="5360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s" sz="2100">
                <a:solidFill>
                  <a:schemeClr val="lt1"/>
                </a:solidFill>
              </a:rPr>
              <a:t>Protección contra riesgos mecánicos</a:t>
            </a:r>
            <a:r>
              <a:rPr lang="es" sz="1900"/>
              <a:t> 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2" name="Google Shape;182;p21"/>
          <p:cNvCxnSpPr/>
          <p:nvPr/>
        </p:nvCxnSpPr>
        <p:spPr>
          <a:xfrm flipH="1">
            <a:off x="1214650" y="966125"/>
            <a:ext cx="12300" cy="483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3" name="Google Shape;183;p21"/>
          <p:cNvCxnSpPr/>
          <p:nvPr/>
        </p:nvCxnSpPr>
        <p:spPr>
          <a:xfrm>
            <a:off x="4929550" y="842525"/>
            <a:ext cx="900" cy="123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4" name="Google Shape;184;p21"/>
          <p:cNvCxnSpPr/>
          <p:nvPr/>
        </p:nvCxnSpPr>
        <p:spPr>
          <a:xfrm rot="10800000">
            <a:off x="1214650" y="962525"/>
            <a:ext cx="6928200" cy="12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5" name="Google Shape;185;p21"/>
          <p:cNvCxnSpPr/>
          <p:nvPr/>
        </p:nvCxnSpPr>
        <p:spPr>
          <a:xfrm>
            <a:off x="5738400" y="991525"/>
            <a:ext cx="12300" cy="421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6" name="Google Shape;186;p21"/>
          <p:cNvCxnSpPr/>
          <p:nvPr/>
        </p:nvCxnSpPr>
        <p:spPr>
          <a:xfrm>
            <a:off x="3581850" y="991525"/>
            <a:ext cx="12300" cy="1028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7" name="Google Shape;187;p21"/>
          <p:cNvCxnSpPr/>
          <p:nvPr/>
        </p:nvCxnSpPr>
        <p:spPr>
          <a:xfrm>
            <a:off x="8130450" y="979125"/>
            <a:ext cx="24900" cy="2106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8" name="Google Shape;188;p21"/>
          <p:cNvSpPr txBox="1"/>
          <p:nvPr/>
        </p:nvSpPr>
        <p:spPr>
          <a:xfrm>
            <a:off x="275500" y="1450025"/>
            <a:ext cx="2342100" cy="4464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s" sz="1300">
                <a:solidFill>
                  <a:srgbClr val="FFFFFF"/>
                </a:solidFill>
              </a:rPr>
              <a:t>Por pérdida de estabilidad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250" y="3167800"/>
            <a:ext cx="1242650" cy="176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0" name="Google Shape;190;p21"/>
          <p:cNvCxnSpPr/>
          <p:nvPr/>
        </p:nvCxnSpPr>
        <p:spPr>
          <a:xfrm>
            <a:off x="214125" y="3154900"/>
            <a:ext cx="1164900" cy="18219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91" name="Google Shape;191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17900" y="3154900"/>
            <a:ext cx="1616450" cy="173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2" name="Google Shape;192;p21"/>
          <p:cNvCxnSpPr/>
          <p:nvPr/>
        </p:nvCxnSpPr>
        <p:spPr>
          <a:xfrm flipH="1">
            <a:off x="210625" y="3197650"/>
            <a:ext cx="1177500" cy="1736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3" name="Google Shape;193;p21"/>
          <p:cNvSpPr txBox="1"/>
          <p:nvPr/>
        </p:nvSpPr>
        <p:spPr>
          <a:xfrm>
            <a:off x="275500" y="1987200"/>
            <a:ext cx="2342100" cy="10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Se debe asegurar la estabilidad suficiente para evitar vuelcos, caídas o movimientos incontrolados durante el uso de las herramientas.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91938" y="2032425"/>
            <a:ext cx="1446425" cy="144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1"/>
          <p:cNvSpPr txBox="1"/>
          <p:nvPr/>
        </p:nvSpPr>
        <p:spPr>
          <a:xfrm>
            <a:off x="4532600" y="1450025"/>
            <a:ext cx="2342100" cy="4464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s" sz="1300">
                <a:solidFill>
                  <a:srgbClr val="FFFFFF"/>
                </a:solidFill>
              </a:rPr>
              <a:t>Por caída o </a:t>
            </a:r>
            <a:r>
              <a:rPr b="1" lang="es" sz="1300">
                <a:solidFill>
                  <a:srgbClr val="FFFFFF"/>
                </a:solidFill>
              </a:rPr>
              <a:t>proyección</a:t>
            </a:r>
            <a:r>
              <a:rPr b="1" lang="es" sz="1300">
                <a:solidFill>
                  <a:srgbClr val="FFFFFF"/>
                </a:solidFill>
              </a:rPr>
              <a:t> de objetos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1"/>
          <p:cNvSpPr txBox="1"/>
          <p:nvPr/>
        </p:nvSpPr>
        <p:spPr>
          <a:xfrm>
            <a:off x="2584050" y="2169225"/>
            <a:ext cx="2007900" cy="4464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s" sz="1300">
                <a:solidFill>
                  <a:srgbClr val="FFFFFF"/>
                </a:solidFill>
              </a:rPr>
              <a:t>Por rotura durante el funcionamiento</a:t>
            </a:r>
            <a:endParaRPr b="1" sz="1300">
              <a:solidFill>
                <a:srgbClr val="FFFFFF"/>
              </a:solidFill>
            </a:endParaRPr>
          </a:p>
        </p:txBody>
      </p:sp>
      <p:pic>
        <p:nvPicPr>
          <p:cNvPr id="197" name="Google Shape;19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3478850"/>
            <a:ext cx="1917837" cy="144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1"/>
          <p:cNvSpPr txBox="1"/>
          <p:nvPr/>
        </p:nvSpPr>
        <p:spPr>
          <a:xfrm>
            <a:off x="3174875" y="2725300"/>
            <a:ext cx="1242600" cy="17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Debe verificarse que la herramienta tenga la suficiente resistencia para el trabajo</a:t>
            </a:r>
            <a:endParaRPr sz="1200"/>
          </a:p>
        </p:txBody>
      </p:sp>
      <p:sp>
        <p:nvSpPr>
          <p:cNvPr id="199" name="Google Shape;199;p21"/>
          <p:cNvSpPr txBox="1"/>
          <p:nvPr/>
        </p:nvSpPr>
        <p:spPr>
          <a:xfrm>
            <a:off x="6874700" y="3269200"/>
            <a:ext cx="2007900" cy="6486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s" sz="1300">
                <a:solidFill>
                  <a:srgbClr val="FFFFFF"/>
                </a:solidFill>
              </a:rPr>
              <a:t>Riesgos derivados de superficies, aristas o ángulos</a:t>
            </a:r>
            <a:endParaRPr b="1" sz="1300">
              <a:solidFill>
                <a:srgbClr val="FFFFFF"/>
              </a:solidFill>
            </a:endParaRPr>
          </a:p>
        </p:txBody>
      </p:sp>
      <p:sp>
        <p:nvSpPr>
          <p:cNvPr id="200" name="Google Shape;200;p21"/>
          <p:cNvSpPr txBox="1"/>
          <p:nvPr/>
        </p:nvSpPr>
        <p:spPr>
          <a:xfrm>
            <a:off x="6212850" y="2032425"/>
            <a:ext cx="1037700" cy="12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Adoptar los EPP necesarios asociados a estos riesgos</a:t>
            </a:r>
            <a:endParaRPr sz="1200"/>
          </a:p>
        </p:txBody>
      </p:sp>
      <p:sp>
        <p:nvSpPr>
          <p:cNvPr id="201" name="Google Shape;201;p21"/>
          <p:cNvSpPr txBox="1"/>
          <p:nvPr/>
        </p:nvSpPr>
        <p:spPr>
          <a:xfrm>
            <a:off x="6800075" y="3994350"/>
            <a:ext cx="2082600" cy="8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Evitar, cuando la función lo permita, que los elementos de la maquinaria presenten aristas afiladas, etc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