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1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1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1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1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127"/>
  </p:notesMasterIdLst>
  <p:sldIdLst>
    <p:sldId id="463" r:id="rId2"/>
    <p:sldId id="328" r:id="rId3"/>
    <p:sldId id="327" r:id="rId4"/>
    <p:sldId id="605" r:id="rId5"/>
    <p:sldId id="606" r:id="rId6"/>
    <p:sldId id="326" r:id="rId7"/>
    <p:sldId id="329" r:id="rId8"/>
    <p:sldId id="330" r:id="rId9"/>
    <p:sldId id="331" r:id="rId10"/>
    <p:sldId id="596" r:id="rId11"/>
    <p:sldId id="332" r:id="rId12"/>
    <p:sldId id="333" r:id="rId13"/>
    <p:sldId id="334" r:id="rId14"/>
    <p:sldId id="335" r:id="rId15"/>
    <p:sldId id="336" r:id="rId16"/>
    <p:sldId id="337" r:id="rId17"/>
    <p:sldId id="338" r:id="rId18"/>
    <p:sldId id="339" r:id="rId19"/>
    <p:sldId id="579" r:id="rId20"/>
    <p:sldId id="340" r:id="rId21"/>
    <p:sldId id="609" r:id="rId22"/>
    <p:sldId id="487" r:id="rId23"/>
    <p:sldId id="341" r:id="rId24"/>
    <p:sldId id="342" r:id="rId25"/>
    <p:sldId id="464" r:id="rId26"/>
    <p:sldId id="610" r:id="rId27"/>
    <p:sldId id="465" r:id="rId28"/>
    <p:sldId id="466" r:id="rId29"/>
    <p:sldId id="472" r:id="rId30"/>
    <p:sldId id="580" r:id="rId31"/>
    <p:sldId id="343" r:id="rId32"/>
    <p:sldId id="467" r:id="rId33"/>
    <p:sldId id="468" r:id="rId34"/>
    <p:sldId id="469" r:id="rId35"/>
    <p:sldId id="470" r:id="rId36"/>
    <p:sldId id="557" r:id="rId37"/>
    <p:sldId id="471" r:id="rId38"/>
    <p:sldId id="481" r:id="rId39"/>
    <p:sldId id="603" r:id="rId40"/>
    <p:sldId id="482" r:id="rId41"/>
    <p:sldId id="604" r:id="rId42"/>
    <p:sldId id="480" r:id="rId43"/>
    <p:sldId id="473" r:id="rId44"/>
    <p:sldId id="593" r:id="rId45"/>
    <p:sldId id="484" r:id="rId46"/>
    <p:sldId id="485" r:id="rId47"/>
    <p:sldId id="486" r:id="rId48"/>
    <p:sldId id="369" r:id="rId49"/>
    <p:sldId id="370" r:id="rId50"/>
    <p:sldId id="371" r:id="rId51"/>
    <p:sldId id="372" r:id="rId52"/>
    <p:sldId id="373" r:id="rId53"/>
    <p:sldId id="374" r:id="rId54"/>
    <p:sldId id="375" r:id="rId55"/>
    <p:sldId id="376" r:id="rId56"/>
    <p:sldId id="377" r:id="rId57"/>
    <p:sldId id="488" r:id="rId58"/>
    <p:sldId id="378" r:id="rId59"/>
    <p:sldId id="489" r:id="rId60"/>
    <p:sldId id="380" r:id="rId61"/>
    <p:sldId id="381" r:id="rId62"/>
    <p:sldId id="382" r:id="rId63"/>
    <p:sldId id="383" r:id="rId64"/>
    <p:sldId id="385" r:id="rId65"/>
    <p:sldId id="386" r:id="rId66"/>
    <p:sldId id="388" r:id="rId67"/>
    <p:sldId id="389" r:id="rId68"/>
    <p:sldId id="592" r:id="rId69"/>
    <p:sldId id="390" r:id="rId70"/>
    <p:sldId id="581" r:id="rId71"/>
    <p:sldId id="391" r:id="rId72"/>
    <p:sldId id="597" r:id="rId73"/>
    <p:sldId id="598" r:id="rId74"/>
    <p:sldId id="599" r:id="rId75"/>
    <p:sldId id="600" r:id="rId76"/>
    <p:sldId id="601" r:id="rId77"/>
    <p:sldId id="392" r:id="rId78"/>
    <p:sldId id="393" r:id="rId79"/>
    <p:sldId id="594" r:id="rId80"/>
    <p:sldId id="608" r:id="rId81"/>
    <p:sldId id="602" r:id="rId82"/>
    <p:sldId id="611" r:id="rId83"/>
    <p:sldId id="394" r:id="rId84"/>
    <p:sldId id="395" r:id="rId85"/>
    <p:sldId id="607" r:id="rId86"/>
    <p:sldId id="396" r:id="rId87"/>
    <p:sldId id="397" r:id="rId88"/>
    <p:sldId id="400" r:id="rId89"/>
    <p:sldId id="401" r:id="rId90"/>
    <p:sldId id="398" r:id="rId91"/>
    <p:sldId id="612" r:id="rId92"/>
    <p:sldId id="399" r:id="rId93"/>
    <p:sldId id="402" r:id="rId94"/>
    <p:sldId id="403" r:id="rId95"/>
    <p:sldId id="404" r:id="rId96"/>
    <p:sldId id="405" r:id="rId97"/>
    <p:sldId id="406" r:id="rId98"/>
    <p:sldId id="407" r:id="rId99"/>
    <p:sldId id="408" r:id="rId100"/>
    <p:sldId id="409" r:id="rId101"/>
    <p:sldId id="410" r:id="rId102"/>
    <p:sldId id="416" r:id="rId103"/>
    <p:sldId id="415" r:id="rId104"/>
    <p:sldId id="414" r:id="rId105"/>
    <p:sldId id="413" r:id="rId106"/>
    <p:sldId id="412" r:id="rId107"/>
    <p:sldId id="411" r:id="rId108"/>
    <p:sldId id="422" r:id="rId109"/>
    <p:sldId id="421" r:id="rId110"/>
    <p:sldId id="420" r:id="rId111"/>
    <p:sldId id="419" r:id="rId112"/>
    <p:sldId id="418" r:id="rId113"/>
    <p:sldId id="423" r:id="rId114"/>
    <p:sldId id="429" r:id="rId115"/>
    <p:sldId id="428" r:id="rId116"/>
    <p:sldId id="582" r:id="rId117"/>
    <p:sldId id="583" r:id="rId118"/>
    <p:sldId id="584" r:id="rId119"/>
    <p:sldId id="585" r:id="rId120"/>
    <p:sldId id="586" r:id="rId121"/>
    <p:sldId id="587" r:id="rId122"/>
    <p:sldId id="588" r:id="rId123"/>
    <p:sldId id="589" r:id="rId124"/>
    <p:sldId id="590" r:id="rId125"/>
    <p:sldId id="591" r:id="rId1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46" d="100"/>
          <a:sy n="46" d="100"/>
        </p:scale>
        <p:origin x="58" y="8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4352A9-3C22-4789-95B8-FCB9F4FDCADA}"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13B88B89-E0E1-470B-AA33-0B0242AFB478}">
      <dgm:prSet/>
      <dgm:spPr/>
      <dgm:t>
        <a:bodyPr/>
        <a:lstStyle/>
        <a:p>
          <a:r>
            <a:rPr lang="es-AR"/>
            <a:t>La textura de un suelo se refiere a la proporción relativa de arena, limo y arcilla que contiene.</a:t>
          </a:r>
          <a:endParaRPr lang="en-US"/>
        </a:p>
      </dgm:t>
    </dgm:pt>
    <dgm:pt modelId="{A43FCDBA-C2DC-4054-920B-384E4BAFEC07}" type="parTrans" cxnId="{FF66A156-C39A-4090-A014-008B02E94DE3}">
      <dgm:prSet/>
      <dgm:spPr/>
      <dgm:t>
        <a:bodyPr/>
        <a:lstStyle/>
        <a:p>
          <a:endParaRPr lang="en-US"/>
        </a:p>
      </dgm:t>
    </dgm:pt>
    <dgm:pt modelId="{3496B895-D634-47EE-9934-63DE8CA9DA7B}" type="sibTrans" cxnId="{FF66A156-C39A-4090-A014-008B02E94DE3}">
      <dgm:prSet/>
      <dgm:spPr/>
      <dgm:t>
        <a:bodyPr/>
        <a:lstStyle/>
        <a:p>
          <a:endParaRPr lang="en-US"/>
        </a:p>
      </dgm:t>
    </dgm:pt>
    <dgm:pt modelId="{1E77C034-ED29-4E94-9C74-F07542020FD9}">
      <dgm:prSet/>
      <dgm:spPr/>
      <dgm:t>
        <a:bodyPr/>
        <a:lstStyle/>
        <a:p>
          <a:r>
            <a:rPr lang="es-AR"/>
            <a:t>Si predomina la arena, los suelos se denominan arenosos, o sea de textura gruesa. </a:t>
          </a:r>
          <a:endParaRPr lang="en-US"/>
        </a:p>
      </dgm:t>
    </dgm:pt>
    <dgm:pt modelId="{72D03ED1-CA29-4556-B452-C654501437B6}" type="parTrans" cxnId="{3397245B-45BC-4077-8139-1F354784CD25}">
      <dgm:prSet/>
      <dgm:spPr/>
      <dgm:t>
        <a:bodyPr/>
        <a:lstStyle/>
        <a:p>
          <a:endParaRPr lang="en-US"/>
        </a:p>
      </dgm:t>
    </dgm:pt>
    <dgm:pt modelId="{B35A03EF-BA5F-406C-98C2-F82D739530DD}" type="sibTrans" cxnId="{3397245B-45BC-4077-8139-1F354784CD25}">
      <dgm:prSet/>
      <dgm:spPr/>
      <dgm:t>
        <a:bodyPr/>
        <a:lstStyle/>
        <a:p>
          <a:endParaRPr lang="en-US"/>
        </a:p>
      </dgm:t>
    </dgm:pt>
    <dgm:pt modelId="{83C8CE97-0BE1-459E-9AC3-BCB4D55EB0C4}">
      <dgm:prSet/>
      <dgm:spPr/>
      <dgm:t>
        <a:bodyPr/>
        <a:lstStyle/>
        <a:p>
          <a:r>
            <a:rPr lang="es-AR"/>
            <a:t>Si es arcilla el elemento predominante, el suelo es arcilloso y la textura se denomina fina. </a:t>
          </a:r>
          <a:endParaRPr lang="en-US"/>
        </a:p>
      </dgm:t>
    </dgm:pt>
    <dgm:pt modelId="{F5D07B61-A542-49C8-9BD7-B16C4D1C894B}" type="parTrans" cxnId="{3AFF6494-9F83-4D3E-B494-C7C682E1497B}">
      <dgm:prSet/>
      <dgm:spPr/>
      <dgm:t>
        <a:bodyPr/>
        <a:lstStyle/>
        <a:p>
          <a:endParaRPr lang="en-US"/>
        </a:p>
      </dgm:t>
    </dgm:pt>
    <dgm:pt modelId="{71C62801-BFBC-4FEF-8BCA-B80A322CCE2C}" type="sibTrans" cxnId="{3AFF6494-9F83-4D3E-B494-C7C682E1497B}">
      <dgm:prSet/>
      <dgm:spPr/>
      <dgm:t>
        <a:bodyPr/>
        <a:lstStyle/>
        <a:p>
          <a:endParaRPr lang="en-US"/>
        </a:p>
      </dgm:t>
    </dgm:pt>
    <dgm:pt modelId="{916DE1B0-96DC-42A7-9007-F1C19C3AD3ED}">
      <dgm:prSet/>
      <dgm:spPr/>
      <dgm:t>
        <a:bodyPr/>
        <a:lstStyle/>
        <a:p>
          <a:r>
            <a:rPr lang="es-AR"/>
            <a:t>Los suelos de texturas medias son francos y tienen cantidades análogas de partículas de arcilla, limo y arena.</a:t>
          </a:r>
          <a:endParaRPr lang="en-US"/>
        </a:p>
      </dgm:t>
    </dgm:pt>
    <dgm:pt modelId="{FF50117F-0CA3-4CFD-89C3-CD096A8EAD32}" type="parTrans" cxnId="{CFC10FBC-5573-4C07-A8B2-B3AEE38DF704}">
      <dgm:prSet/>
      <dgm:spPr/>
      <dgm:t>
        <a:bodyPr/>
        <a:lstStyle/>
        <a:p>
          <a:endParaRPr lang="en-US"/>
        </a:p>
      </dgm:t>
    </dgm:pt>
    <dgm:pt modelId="{A562E5DF-1C7E-4813-9335-24B2083A54CA}" type="sibTrans" cxnId="{CFC10FBC-5573-4C07-A8B2-B3AEE38DF704}">
      <dgm:prSet/>
      <dgm:spPr/>
      <dgm:t>
        <a:bodyPr/>
        <a:lstStyle/>
        <a:p>
          <a:endParaRPr lang="en-US"/>
        </a:p>
      </dgm:t>
    </dgm:pt>
    <dgm:pt modelId="{83CB7A2B-1F8E-4B17-B324-613F2CFAB039}">
      <dgm:prSet/>
      <dgm:spPr/>
      <dgm:t>
        <a:bodyPr/>
        <a:lstStyle/>
        <a:p>
          <a:r>
            <a:rPr lang="es-AR"/>
            <a:t>La textura del suelo tiene influencia en el movimiento del agua en él, la circulación del aire y la velocidad de transformaciones químicas, que son de gran importancia para la vida vegetal</a:t>
          </a:r>
          <a:r>
            <a:rPr lang="es-ES"/>
            <a:t> </a:t>
          </a:r>
          <a:endParaRPr lang="en-US"/>
        </a:p>
      </dgm:t>
    </dgm:pt>
    <dgm:pt modelId="{015A5EDF-6FC2-415D-B228-16548685A213}" type="parTrans" cxnId="{CF2FFA06-4F95-473B-BB98-07B3C37F62F1}">
      <dgm:prSet/>
      <dgm:spPr/>
      <dgm:t>
        <a:bodyPr/>
        <a:lstStyle/>
        <a:p>
          <a:endParaRPr lang="en-US"/>
        </a:p>
      </dgm:t>
    </dgm:pt>
    <dgm:pt modelId="{23F20B32-C6AD-47D0-AA6B-B9B8852C84EE}" type="sibTrans" cxnId="{CF2FFA06-4F95-473B-BB98-07B3C37F62F1}">
      <dgm:prSet/>
      <dgm:spPr/>
      <dgm:t>
        <a:bodyPr/>
        <a:lstStyle/>
        <a:p>
          <a:endParaRPr lang="en-US"/>
        </a:p>
      </dgm:t>
    </dgm:pt>
    <dgm:pt modelId="{2915ECD4-F007-4071-AFCD-F5185DF8F9E8}" type="pres">
      <dgm:prSet presAssocID="{984352A9-3C22-4789-95B8-FCB9F4FDCADA}" presName="vert0" presStyleCnt="0">
        <dgm:presLayoutVars>
          <dgm:dir/>
          <dgm:animOne val="branch"/>
          <dgm:animLvl val="lvl"/>
        </dgm:presLayoutVars>
      </dgm:prSet>
      <dgm:spPr/>
    </dgm:pt>
    <dgm:pt modelId="{A1E0DAE4-603C-4EA1-91CD-381D35C62AE1}" type="pres">
      <dgm:prSet presAssocID="{13B88B89-E0E1-470B-AA33-0B0242AFB478}" presName="thickLine" presStyleLbl="alignNode1" presStyleIdx="0" presStyleCnt="5"/>
      <dgm:spPr/>
    </dgm:pt>
    <dgm:pt modelId="{55F495F4-4790-4363-8EDB-AF1F31CBAC19}" type="pres">
      <dgm:prSet presAssocID="{13B88B89-E0E1-470B-AA33-0B0242AFB478}" presName="horz1" presStyleCnt="0"/>
      <dgm:spPr/>
    </dgm:pt>
    <dgm:pt modelId="{01D78100-F032-4708-A68C-E5F18C12392C}" type="pres">
      <dgm:prSet presAssocID="{13B88B89-E0E1-470B-AA33-0B0242AFB478}" presName="tx1" presStyleLbl="revTx" presStyleIdx="0" presStyleCnt="5"/>
      <dgm:spPr/>
    </dgm:pt>
    <dgm:pt modelId="{39C3040C-F510-4D86-B7BB-BF99D0E60A12}" type="pres">
      <dgm:prSet presAssocID="{13B88B89-E0E1-470B-AA33-0B0242AFB478}" presName="vert1" presStyleCnt="0"/>
      <dgm:spPr/>
    </dgm:pt>
    <dgm:pt modelId="{81217DFE-2D79-4438-A2D5-F0349DCA10BB}" type="pres">
      <dgm:prSet presAssocID="{1E77C034-ED29-4E94-9C74-F07542020FD9}" presName="thickLine" presStyleLbl="alignNode1" presStyleIdx="1" presStyleCnt="5"/>
      <dgm:spPr/>
    </dgm:pt>
    <dgm:pt modelId="{84DCD53B-E9ED-4703-9EF0-E878715594CA}" type="pres">
      <dgm:prSet presAssocID="{1E77C034-ED29-4E94-9C74-F07542020FD9}" presName="horz1" presStyleCnt="0"/>
      <dgm:spPr/>
    </dgm:pt>
    <dgm:pt modelId="{C7ADC522-E5E6-4FE2-83DB-998941A27EC0}" type="pres">
      <dgm:prSet presAssocID="{1E77C034-ED29-4E94-9C74-F07542020FD9}" presName="tx1" presStyleLbl="revTx" presStyleIdx="1" presStyleCnt="5"/>
      <dgm:spPr/>
    </dgm:pt>
    <dgm:pt modelId="{18300928-0E80-4A4C-B1A9-3A97010236BE}" type="pres">
      <dgm:prSet presAssocID="{1E77C034-ED29-4E94-9C74-F07542020FD9}" presName="vert1" presStyleCnt="0"/>
      <dgm:spPr/>
    </dgm:pt>
    <dgm:pt modelId="{0BF42A48-4C5D-4E3E-A146-5BA330186F1E}" type="pres">
      <dgm:prSet presAssocID="{83C8CE97-0BE1-459E-9AC3-BCB4D55EB0C4}" presName="thickLine" presStyleLbl="alignNode1" presStyleIdx="2" presStyleCnt="5"/>
      <dgm:spPr/>
    </dgm:pt>
    <dgm:pt modelId="{E2B0326A-C36E-444A-BAE4-716692AC2E18}" type="pres">
      <dgm:prSet presAssocID="{83C8CE97-0BE1-459E-9AC3-BCB4D55EB0C4}" presName="horz1" presStyleCnt="0"/>
      <dgm:spPr/>
    </dgm:pt>
    <dgm:pt modelId="{87FF1A6E-8727-430C-B606-EF114592316F}" type="pres">
      <dgm:prSet presAssocID="{83C8CE97-0BE1-459E-9AC3-BCB4D55EB0C4}" presName="tx1" presStyleLbl="revTx" presStyleIdx="2" presStyleCnt="5"/>
      <dgm:spPr/>
    </dgm:pt>
    <dgm:pt modelId="{6C71F951-181B-42F9-B2B7-5416A21CD588}" type="pres">
      <dgm:prSet presAssocID="{83C8CE97-0BE1-459E-9AC3-BCB4D55EB0C4}" presName="vert1" presStyleCnt="0"/>
      <dgm:spPr/>
    </dgm:pt>
    <dgm:pt modelId="{EEEDFECF-13F4-4D24-B21F-78EDEC62A099}" type="pres">
      <dgm:prSet presAssocID="{916DE1B0-96DC-42A7-9007-F1C19C3AD3ED}" presName="thickLine" presStyleLbl="alignNode1" presStyleIdx="3" presStyleCnt="5"/>
      <dgm:spPr/>
    </dgm:pt>
    <dgm:pt modelId="{15FE63D5-967D-4D6E-A466-4CA3B72DA4DF}" type="pres">
      <dgm:prSet presAssocID="{916DE1B0-96DC-42A7-9007-F1C19C3AD3ED}" presName="horz1" presStyleCnt="0"/>
      <dgm:spPr/>
    </dgm:pt>
    <dgm:pt modelId="{4BBFEB11-E4E8-447B-8D30-C8DC0E9BCD1B}" type="pres">
      <dgm:prSet presAssocID="{916DE1B0-96DC-42A7-9007-F1C19C3AD3ED}" presName="tx1" presStyleLbl="revTx" presStyleIdx="3" presStyleCnt="5"/>
      <dgm:spPr/>
    </dgm:pt>
    <dgm:pt modelId="{DC7E22F2-9148-4F6B-8C61-6916CBF4EA5C}" type="pres">
      <dgm:prSet presAssocID="{916DE1B0-96DC-42A7-9007-F1C19C3AD3ED}" presName="vert1" presStyleCnt="0"/>
      <dgm:spPr/>
    </dgm:pt>
    <dgm:pt modelId="{375F20B4-DFDC-4775-80F6-B6D850215729}" type="pres">
      <dgm:prSet presAssocID="{83CB7A2B-1F8E-4B17-B324-613F2CFAB039}" presName="thickLine" presStyleLbl="alignNode1" presStyleIdx="4" presStyleCnt="5"/>
      <dgm:spPr/>
    </dgm:pt>
    <dgm:pt modelId="{0A4FE679-1A10-4EDA-AE53-225EA0855726}" type="pres">
      <dgm:prSet presAssocID="{83CB7A2B-1F8E-4B17-B324-613F2CFAB039}" presName="horz1" presStyleCnt="0"/>
      <dgm:spPr/>
    </dgm:pt>
    <dgm:pt modelId="{E7DBB77A-B2D3-49AB-8E09-DBF1D5E3A565}" type="pres">
      <dgm:prSet presAssocID="{83CB7A2B-1F8E-4B17-B324-613F2CFAB039}" presName="tx1" presStyleLbl="revTx" presStyleIdx="4" presStyleCnt="5"/>
      <dgm:spPr/>
    </dgm:pt>
    <dgm:pt modelId="{DE8E10B6-E36D-41DA-889D-37320C3846E1}" type="pres">
      <dgm:prSet presAssocID="{83CB7A2B-1F8E-4B17-B324-613F2CFAB039}" presName="vert1" presStyleCnt="0"/>
      <dgm:spPr/>
    </dgm:pt>
  </dgm:ptLst>
  <dgm:cxnLst>
    <dgm:cxn modelId="{CF2FFA06-4F95-473B-BB98-07B3C37F62F1}" srcId="{984352A9-3C22-4789-95B8-FCB9F4FDCADA}" destId="{83CB7A2B-1F8E-4B17-B324-613F2CFAB039}" srcOrd="4" destOrd="0" parTransId="{015A5EDF-6FC2-415D-B228-16548685A213}" sibTransId="{23F20B32-C6AD-47D0-AA6B-B9B8852C84EE}"/>
    <dgm:cxn modelId="{66161F3B-85CC-4E65-96C5-F51BA84DBC46}" type="presOf" srcId="{984352A9-3C22-4789-95B8-FCB9F4FDCADA}" destId="{2915ECD4-F007-4071-AFCD-F5185DF8F9E8}" srcOrd="0" destOrd="0" presId="urn:microsoft.com/office/officeart/2008/layout/LinedList"/>
    <dgm:cxn modelId="{3397245B-45BC-4077-8139-1F354784CD25}" srcId="{984352A9-3C22-4789-95B8-FCB9F4FDCADA}" destId="{1E77C034-ED29-4E94-9C74-F07542020FD9}" srcOrd="1" destOrd="0" parTransId="{72D03ED1-CA29-4556-B452-C654501437B6}" sibTransId="{B35A03EF-BA5F-406C-98C2-F82D739530DD}"/>
    <dgm:cxn modelId="{EB80CD70-2C90-43BB-8B00-5F4ADA399D3A}" type="presOf" srcId="{83CB7A2B-1F8E-4B17-B324-613F2CFAB039}" destId="{E7DBB77A-B2D3-49AB-8E09-DBF1D5E3A565}" srcOrd="0" destOrd="0" presId="urn:microsoft.com/office/officeart/2008/layout/LinedList"/>
    <dgm:cxn modelId="{FF66A156-C39A-4090-A014-008B02E94DE3}" srcId="{984352A9-3C22-4789-95B8-FCB9F4FDCADA}" destId="{13B88B89-E0E1-470B-AA33-0B0242AFB478}" srcOrd="0" destOrd="0" parTransId="{A43FCDBA-C2DC-4054-920B-384E4BAFEC07}" sibTransId="{3496B895-D634-47EE-9934-63DE8CA9DA7B}"/>
    <dgm:cxn modelId="{75650378-4671-477E-98AA-0279DC03A72D}" type="presOf" srcId="{13B88B89-E0E1-470B-AA33-0B0242AFB478}" destId="{01D78100-F032-4708-A68C-E5F18C12392C}" srcOrd="0" destOrd="0" presId="urn:microsoft.com/office/officeart/2008/layout/LinedList"/>
    <dgm:cxn modelId="{4E880B85-58AB-4946-A10F-0A0AFA5FA9FD}" type="presOf" srcId="{916DE1B0-96DC-42A7-9007-F1C19C3AD3ED}" destId="{4BBFEB11-E4E8-447B-8D30-C8DC0E9BCD1B}" srcOrd="0" destOrd="0" presId="urn:microsoft.com/office/officeart/2008/layout/LinedList"/>
    <dgm:cxn modelId="{3AFF6494-9F83-4D3E-B494-C7C682E1497B}" srcId="{984352A9-3C22-4789-95B8-FCB9F4FDCADA}" destId="{83C8CE97-0BE1-459E-9AC3-BCB4D55EB0C4}" srcOrd="2" destOrd="0" parTransId="{F5D07B61-A542-49C8-9BD7-B16C4D1C894B}" sibTransId="{71C62801-BFBC-4FEF-8BCA-B80A322CCE2C}"/>
    <dgm:cxn modelId="{CBDBBA9D-FF6E-4DA8-9E12-A7F80238CDF2}" type="presOf" srcId="{1E77C034-ED29-4E94-9C74-F07542020FD9}" destId="{C7ADC522-E5E6-4FE2-83DB-998941A27EC0}" srcOrd="0" destOrd="0" presId="urn:microsoft.com/office/officeart/2008/layout/LinedList"/>
    <dgm:cxn modelId="{CFC10FBC-5573-4C07-A8B2-B3AEE38DF704}" srcId="{984352A9-3C22-4789-95B8-FCB9F4FDCADA}" destId="{916DE1B0-96DC-42A7-9007-F1C19C3AD3ED}" srcOrd="3" destOrd="0" parTransId="{FF50117F-0CA3-4CFD-89C3-CD096A8EAD32}" sibTransId="{A562E5DF-1C7E-4813-9335-24B2083A54CA}"/>
    <dgm:cxn modelId="{DACB0DD9-B6E2-45F0-9068-9F5551FAD814}" type="presOf" srcId="{83C8CE97-0BE1-459E-9AC3-BCB4D55EB0C4}" destId="{87FF1A6E-8727-430C-B606-EF114592316F}" srcOrd="0" destOrd="0" presId="urn:microsoft.com/office/officeart/2008/layout/LinedList"/>
    <dgm:cxn modelId="{099FBE66-A788-440E-B10E-2DFF3807611E}" type="presParOf" srcId="{2915ECD4-F007-4071-AFCD-F5185DF8F9E8}" destId="{A1E0DAE4-603C-4EA1-91CD-381D35C62AE1}" srcOrd="0" destOrd="0" presId="urn:microsoft.com/office/officeart/2008/layout/LinedList"/>
    <dgm:cxn modelId="{2C9B3D68-E0B3-4117-A365-A55EB1421151}" type="presParOf" srcId="{2915ECD4-F007-4071-AFCD-F5185DF8F9E8}" destId="{55F495F4-4790-4363-8EDB-AF1F31CBAC19}" srcOrd="1" destOrd="0" presId="urn:microsoft.com/office/officeart/2008/layout/LinedList"/>
    <dgm:cxn modelId="{361F03AA-FF94-491F-B9D8-F99899BA311F}" type="presParOf" srcId="{55F495F4-4790-4363-8EDB-AF1F31CBAC19}" destId="{01D78100-F032-4708-A68C-E5F18C12392C}" srcOrd="0" destOrd="0" presId="urn:microsoft.com/office/officeart/2008/layout/LinedList"/>
    <dgm:cxn modelId="{CDD81DA8-3D7A-4BAF-BA3B-AE0F35CE618E}" type="presParOf" srcId="{55F495F4-4790-4363-8EDB-AF1F31CBAC19}" destId="{39C3040C-F510-4D86-B7BB-BF99D0E60A12}" srcOrd="1" destOrd="0" presId="urn:microsoft.com/office/officeart/2008/layout/LinedList"/>
    <dgm:cxn modelId="{EE20B427-9EC6-451F-ADBE-F054A65D83A9}" type="presParOf" srcId="{2915ECD4-F007-4071-AFCD-F5185DF8F9E8}" destId="{81217DFE-2D79-4438-A2D5-F0349DCA10BB}" srcOrd="2" destOrd="0" presId="urn:microsoft.com/office/officeart/2008/layout/LinedList"/>
    <dgm:cxn modelId="{9CDDDC78-5274-4076-8DE1-1335FDA1408B}" type="presParOf" srcId="{2915ECD4-F007-4071-AFCD-F5185DF8F9E8}" destId="{84DCD53B-E9ED-4703-9EF0-E878715594CA}" srcOrd="3" destOrd="0" presId="urn:microsoft.com/office/officeart/2008/layout/LinedList"/>
    <dgm:cxn modelId="{11EF103B-DBAA-44FB-8B89-E78FB5A5F0C2}" type="presParOf" srcId="{84DCD53B-E9ED-4703-9EF0-E878715594CA}" destId="{C7ADC522-E5E6-4FE2-83DB-998941A27EC0}" srcOrd="0" destOrd="0" presId="urn:microsoft.com/office/officeart/2008/layout/LinedList"/>
    <dgm:cxn modelId="{80434F35-6647-4DD6-B0C6-71EC0EB292E3}" type="presParOf" srcId="{84DCD53B-E9ED-4703-9EF0-E878715594CA}" destId="{18300928-0E80-4A4C-B1A9-3A97010236BE}" srcOrd="1" destOrd="0" presId="urn:microsoft.com/office/officeart/2008/layout/LinedList"/>
    <dgm:cxn modelId="{487119B7-048B-4147-B946-25BD1A342DCA}" type="presParOf" srcId="{2915ECD4-F007-4071-AFCD-F5185DF8F9E8}" destId="{0BF42A48-4C5D-4E3E-A146-5BA330186F1E}" srcOrd="4" destOrd="0" presId="urn:microsoft.com/office/officeart/2008/layout/LinedList"/>
    <dgm:cxn modelId="{5C088FCB-70C1-490E-8DDE-5ACF8E5FDF52}" type="presParOf" srcId="{2915ECD4-F007-4071-AFCD-F5185DF8F9E8}" destId="{E2B0326A-C36E-444A-BAE4-716692AC2E18}" srcOrd="5" destOrd="0" presId="urn:microsoft.com/office/officeart/2008/layout/LinedList"/>
    <dgm:cxn modelId="{D94144F8-C4C2-40FF-A821-F64D69FEB4F7}" type="presParOf" srcId="{E2B0326A-C36E-444A-BAE4-716692AC2E18}" destId="{87FF1A6E-8727-430C-B606-EF114592316F}" srcOrd="0" destOrd="0" presId="urn:microsoft.com/office/officeart/2008/layout/LinedList"/>
    <dgm:cxn modelId="{D4308C90-6DCE-4C9D-92E2-9131AE004E7A}" type="presParOf" srcId="{E2B0326A-C36E-444A-BAE4-716692AC2E18}" destId="{6C71F951-181B-42F9-B2B7-5416A21CD588}" srcOrd="1" destOrd="0" presId="urn:microsoft.com/office/officeart/2008/layout/LinedList"/>
    <dgm:cxn modelId="{4B9E51BC-EE67-4AD1-B0A6-8D9935EA66A9}" type="presParOf" srcId="{2915ECD4-F007-4071-AFCD-F5185DF8F9E8}" destId="{EEEDFECF-13F4-4D24-B21F-78EDEC62A099}" srcOrd="6" destOrd="0" presId="urn:microsoft.com/office/officeart/2008/layout/LinedList"/>
    <dgm:cxn modelId="{0D30D28C-95E4-42E8-9484-37F2D24B39B7}" type="presParOf" srcId="{2915ECD4-F007-4071-AFCD-F5185DF8F9E8}" destId="{15FE63D5-967D-4D6E-A466-4CA3B72DA4DF}" srcOrd="7" destOrd="0" presId="urn:microsoft.com/office/officeart/2008/layout/LinedList"/>
    <dgm:cxn modelId="{05C7C4FA-518A-48B6-9697-D5913E6AFF87}" type="presParOf" srcId="{15FE63D5-967D-4D6E-A466-4CA3B72DA4DF}" destId="{4BBFEB11-E4E8-447B-8D30-C8DC0E9BCD1B}" srcOrd="0" destOrd="0" presId="urn:microsoft.com/office/officeart/2008/layout/LinedList"/>
    <dgm:cxn modelId="{5F945111-63A7-433C-A2FD-8AEBBF8EC8B2}" type="presParOf" srcId="{15FE63D5-967D-4D6E-A466-4CA3B72DA4DF}" destId="{DC7E22F2-9148-4F6B-8C61-6916CBF4EA5C}" srcOrd="1" destOrd="0" presId="urn:microsoft.com/office/officeart/2008/layout/LinedList"/>
    <dgm:cxn modelId="{B8928C08-439A-4960-B224-A2A5ACB871E9}" type="presParOf" srcId="{2915ECD4-F007-4071-AFCD-F5185DF8F9E8}" destId="{375F20B4-DFDC-4775-80F6-B6D850215729}" srcOrd="8" destOrd="0" presId="urn:microsoft.com/office/officeart/2008/layout/LinedList"/>
    <dgm:cxn modelId="{B89F29B8-3924-4B44-A953-8645CBC42478}" type="presParOf" srcId="{2915ECD4-F007-4071-AFCD-F5185DF8F9E8}" destId="{0A4FE679-1A10-4EDA-AE53-225EA0855726}" srcOrd="9" destOrd="0" presId="urn:microsoft.com/office/officeart/2008/layout/LinedList"/>
    <dgm:cxn modelId="{75F4321E-18DC-497C-962A-762DAC94B717}" type="presParOf" srcId="{0A4FE679-1A10-4EDA-AE53-225EA0855726}" destId="{E7DBB77A-B2D3-49AB-8E09-DBF1D5E3A565}" srcOrd="0" destOrd="0" presId="urn:microsoft.com/office/officeart/2008/layout/LinedList"/>
    <dgm:cxn modelId="{45808A78-1E52-4B25-99CD-BD7B782790A4}" type="presParOf" srcId="{0A4FE679-1A10-4EDA-AE53-225EA0855726}" destId="{DE8E10B6-E36D-41DA-889D-37320C3846E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64F33E1-6C59-4E0C-82DF-63B7BBBB92C0}"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1B34EB7-89CF-4784-BF07-F43C70EDA3A7}">
      <dgm:prSet/>
      <dgm:spPr/>
      <dgm:t>
        <a:bodyPr/>
        <a:lstStyle/>
        <a:p>
          <a:r>
            <a:rPr lang="es-AR"/>
            <a:t>La cantidad de agua y nutrientes absorbida por el cultivo se encuentra en estrecha relación con el crecimiento del cultivo, que a su vez depende de la capacidad del mismo para interceptar radiación incidente.</a:t>
          </a:r>
          <a:endParaRPr lang="en-US"/>
        </a:p>
      </dgm:t>
    </dgm:pt>
    <dgm:pt modelId="{787DECE7-D8A5-46AD-845F-E512DECE8C97}" type="parTrans" cxnId="{A2AB3280-6F01-4903-880F-DB6EAEB4E706}">
      <dgm:prSet/>
      <dgm:spPr/>
      <dgm:t>
        <a:bodyPr/>
        <a:lstStyle/>
        <a:p>
          <a:endParaRPr lang="en-US"/>
        </a:p>
      </dgm:t>
    </dgm:pt>
    <dgm:pt modelId="{88DCF3C1-9B97-4448-AE47-2D80A9F8022E}" type="sibTrans" cxnId="{A2AB3280-6F01-4903-880F-DB6EAEB4E706}">
      <dgm:prSet/>
      <dgm:spPr/>
      <dgm:t>
        <a:bodyPr/>
        <a:lstStyle/>
        <a:p>
          <a:endParaRPr lang="en-US"/>
        </a:p>
      </dgm:t>
    </dgm:pt>
    <dgm:pt modelId="{8703FE30-E542-4890-92D8-9B7896FA1627}">
      <dgm:prSet/>
      <dgm:spPr/>
      <dgm:t>
        <a:bodyPr/>
        <a:lstStyle/>
        <a:p>
          <a:r>
            <a:rPr lang="es-AR"/>
            <a:t>Cualquier restricción hídrica o nutricional podrá resultar en una disminución del rendimiento dependiendo del momento ontogénico en que ocurra el estrés, la intensidad y duración del mismo.</a:t>
          </a:r>
          <a:endParaRPr lang="en-US"/>
        </a:p>
      </dgm:t>
    </dgm:pt>
    <dgm:pt modelId="{B2A6D96E-E266-4F5D-B6A6-9802F4A0313D}" type="parTrans" cxnId="{0BBBE4DC-0CED-4A50-BA64-A0808CCEF6E4}">
      <dgm:prSet/>
      <dgm:spPr/>
      <dgm:t>
        <a:bodyPr/>
        <a:lstStyle/>
        <a:p>
          <a:endParaRPr lang="en-US"/>
        </a:p>
      </dgm:t>
    </dgm:pt>
    <dgm:pt modelId="{17F7322E-7C4F-4CAC-A817-3CF8DFAB38B0}" type="sibTrans" cxnId="{0BBBE4DC-0CED-4A50-BA64-A0808CCEF6E4}">
      <dgm:prSet/>
      <dgm:spPr/>
      <dgm:t>
        <a:bodyPr/>
        <a:lstStyle/>
        <a:p>
          <a:endParaRPr lang="en-US"/>
        </a:p>
      </dgm:t>
    </dgm:pt>
    <dgm:pt modelId="{DC373CBD-EDD8-4F9D-A51D-76C87E733876}">
      <dgm:prSet/>
      <dgm:spPr/>
      <dgm:t>
        <a:bodyPr/>
        <a:lstStyle/>
        <a:p>
          <a:r>
            <a:rPr lang="es-AR"/>
            <a:t>Estos efectos son particularmente marcados si actúan sobre el crecimiento del cultivo entre 20 días pre- y 10 días post-floración que es el período crítico para la determinación del rendimiento en trigo.</a:t>
          </a:r>
          <a:endParaRPr lang="en-US"/>
        </a:p>
      </dgm:t>
    </dgm:pt>
    <dgm:pt modelId="{A7C82356-C21C-49FE-B8C7-9FFEA11BCF33}" type="parTrans" cxnId="{E5760422-B0C2-4857-A272-587DFC91D5BD}">
      <dgm:prSet/>
      <dgm:spPr/>
      <dgm:t>
        <a:bodyPr/>
        <a:lstStyle/>
        <a:p>
          <a:endParaRPr lang="en-US"/>
        </a:p>
      </dgm:t>
    </dgm:pt>
    <dgm:pt modelId="{86BC03AF-E441-4DA6-B025-6370BC417E1C}" type="sibTrans" cxnId="{E5760422-B0C2-4857-A272-587DFC91D5BD}">
      <dgm:prSet/>
      <dgm:spPr/>
      <dgm:t>
        <a:bodyPr/>
        <a:lstStyle/>
        <a:p>
          <a:endParaRPr lang="en-US"/>
        </a:p>
      </dgm:t>
    </dgm:pt>
    <dgm:pt modelId="{D648201A-1CF0-4834-8412-45CC0DF8FC37}" type="pres">
      <dgm:prSet presAssocID="{C64F33E1-6C59-4E0C-82DF-63B7BBBB92C0}" presName="linear" presStyleCnt="0">
        <dgm:presLayoutVars>
          <dgm:animLvl val="lvl"/>
          <dgm:resizeHandles val="exact"/>
        </dgm:presLayoutVars>
      </dgm:prSet>
      <dgm:spPr/>
    </dgm:pt>
    <dgm:pt modelId="{81FC349A-4CE5-44A4-9846-D08CE1CD6809}" type="pres">
      <dgm:prSet presAssocID="{C1B34EB7-89CF-4784-BF07-F43C70EDA3A7}" presName="parentText" presStyleLbl="node1" presStyleIdx="0" presStyleCnt="3">
        <dgm:presLayoutVars>
          <dgm:chMax val="0"/>
          <dgm:bulletEnabled val="1"/>
        </dgm:presLayoutVars>
      </dgm:prSet>
      <dgm:spPr/>
    </dgm:pt>
    <dgm:pt modelId="{71838637-E0EE-432F-BF93-6E85289A34F3}" type="pres">
      <dgm:prSet presAssocID="{88DCF3C1-9B97-4448-AE47-2D80A9F8022E}" presName="spacer" presStyleCnt="0"/>
      <dgm:spPr/>
    </dgm:pt>
    <dgm:pt modelId="{2E54F917-741D-42C8-97A2-BDB1708B1CDC}" type="pres">
      <dgm:prSet presAssocID="{8703FE30-E542-4890-92D8-9B7896FA1627}" presName="parentText" presStyleLbl="node1" presStyleIdx="1" presStyleCnt="3">
        <dgm:presLayoutVars>
          <dgm:chMax val="0"/>
          <dgm:bulletEnabled val="1"/>
        </dgm:presLayoutVars>
      </dgm:prSet>
      <dgm:spPr/>
    </dgm:pt>
    <dgm:pt modelId="{FD8A6B35-80A7-464B-B756-AB5B03AF0E78}" type="pres">
      <dgm:prSet presAssocID="{17F7322E-7C4F-4CAC-A817-3CF8DFAB38B0}" presName="spacer" presStyleCnt="0"/>
      <dgm:spPr/>
    </dgm:pt>
    <dgm:pt modelId="{A9ABACA7-53EE-4CFC-81B9-FAEBCE86617F}" type="pres">
      <dgm:prSet presAssocID="{DC373CBD-EDD8-4F9D-A51D-76C87E733876}" presName="parentText" presStyleLbl="node1" presStyleIdx="2" presStyleCnt="3">
        <dgm:presLayoutVars>
          <dgm:chMax val="0"/>
          <dgm:bulletEnabled val="1"/>
        </dgm:presLayoutVars>
      </dgm:prSet>
      <dgm:spPr/>
    </dgm:pt>
  </dgm:ptLst>
  <dgm:cxnLst>
    <dgm:cxn modelId="{5C2A5903-93E2-4A1A-AD1A-6878133C1B5A}" type="presOf" srcId="{C1B34EB7-89CF-4784-BF07-F43C70EDA3A7}" destId="{81FC349A-4CE5-44A4-9846-D08CE1CD6809}" srcOrd="0" destOrd="0" presId="urn:microsoft.com/office/officeart/2005/8/layout/vList2"/>
    <dgm:cxn modelId="{CDFD1219-39FD-495F-8F37-C669B1DA4A82}" type="presOf" srcId="{C64F33E1-6C59-4E0C-82DF-63B7BBBB92C0}" destId="{D648201A-1CF0-4834-8412-45CC0DF8FC37}" srcOrd="0" destOrd="0" presId="urn:microsoft.com/office/officeart/2005/8/layout/vList2"/>
    <dgm:cxn modelId="{E5760422-B0C2-4857-A272-587DFC91D5BD}" srcId="{C64F33E1-6C59-4E0C-82DF-63B7BBBB92C0}" destId="{DC373CBD-EDD8-4F9D-A51D-76C87E733876}" srcOrd="2" destOrd="0" parTransId="{A7C82356-C21C-49FE-B8C7-9FFEA11BCF33}" sibTransId="{86BC03AF-E441-4DA6-B025-6370BC417E1C}"/>
    <dgm:cxn modelId="{A2AB3280-6F01-4903-880F-DB6EAEB4E706}" srcId="{C64F33E1-6C59-4E0C-82DF-63B7BBBB92C0}" destId="{C1B34EB7-89CF-4784-BF07-F43C70EDA3A7}" srcOrd="0" destOrd="0" parTransId="{787DECE7-D8A5-46AD-845F-E512DECE8C97}" sibTransId="{88DCF3C1-9B97-4448-AE47-2D80A9F8022E}"/>
    <dgm:cxn modelId="{0BBBE4DC-0CED-4A50-BA64-A0808CCEF6E4}" srcId="{C64F33E1-6C59-4E0C-82DF-63B7BBBB92C0}" destId="{8703FE30-E542-4890-92D8-9B7896FA1627}" srcOrd="1" destOrd="0" parTransId="{B2A6D96E-E266-4F5D-B6A6-9802F4A0313D}" sibTransId="{17F7322E-7C4F-4CAC-A817-3CF8DFAB38B0}"/>
    <dgm:cxn modelId="{ED5659DE-7565-4861-BC0C-443EC888A09D}" type="presOf" srcId="{DC373CBD-EDD8-4F9D-A51D-76C87E733876}" destId="{A9ABACA7-53EE-4CFC-81B9-FAEBCE86617F}" srcOrd="0" destOrd="0" presId="urn:microsoft.com/office/officeart/2005/8/layout/vList2"/>
    <dgm:cxn modelId="{818933F6-D54E-480F-B780-8A373187C220}" type="presOf" srcId="{8703FE30-E542-4890-92D8-9B7896FA1627}" destId="{2E54F917-741D-42C8-97A2-BDB1708B1CDC}" srcOrd="0" destOrd="0" presId="urn:microsoft.com/office/officeart/2005/8/layout/vList2"/>
    <dgm:cxn modelId="{DE421612-4E6F-4603-AE70-87DE2920025C}" type="presParOf" srcId="{D648201A-1CF0-4834-8412-45CC0DF8FC37}" destId="{81FC349A-4CE5-44A4-9846-D08CE1CD6809}" srcOrd="0" destOrd="0" presId="urn:microsoft.com/office/officeart/2005/8/layout/vList2"/>
    <dgm:cxn modelId="{0F35CDCC-F1F5-4D0D-9542-3E799E655540}" type="presParOf" srcId="{D648201A-1CF0-4834-8412-45CC0DF8FC37}" destId="{71838637-E0EE-432F-BF93-6E85289A34F3}" srcOrd="1" destOrd="0" presId="urn:microsoft.com/office/officeart/2005/8/layout/vList2"/>
    <dgm:cxn modelId="{CFFDBF6F-E297-4E0D-A1F8-A529992EFC5A}" type="presParOf" srcId="{D648201A-1CF0-4834-8412-45CC0DF8FC37}" destId="{2E54F917-741D-42C8-97A2-BDB1708B1CDC}" srcOrd="2" destOrd="0" presId="urn:microsoft.com/office/officeart/2005/8/layout/vList2"/>
    <dgm:cxn modelId="{3E3A4DCE-596F-4272-864D-AB9AB82D7479}" type="presParOf" srcId="{D648201A-1CF0-4834-8412-45CC0DF8FC37}" destId="{FD8A6B35-80A7-464B-B756-AB5B03AF0E78}" srcOrd="3" destOrd="0" presId="urn:microsoft.com/office/officeart/2005/8/layout/vList2"/>
    <dgm:cxn modelId="{4FD96861-1422-46B0-94D1-80D4B7E9AF33}" type="presParOf" srcId="{D648201A-1CF0-4834-8412-45CC0DF8FC37}" destId="{A9ABACA7-53EE-4CFC-81B9-FAEBCE86617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D47DC73-3E96-4CFC-BEF6-E671E9952013}"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1B0101C-1697-46FC-9FA8-278FCF919127}">
      <dgm:prSet/>
      <dgm:spPr/>
      <dgm:t>
        <a:bodyPr/>
        <a:lstStyle/>
        <a:p>
          <a:r>
            <a:rPr lang="es-AR"/>
            <a:t>Medidas directas. Evapotranspirómetros.</a:t>
          </a:r>
          <a:endParaRPr lang="en-US"/>
        </a:p>
      </dgm:t>
    </dgm:pt>
    <dgm:pt modelId="{E1A3486D-FB23-48E4-BFFE-A9B7D7400579}" type="parTrans" cxnId="{E2112F14-3F09-460F-BD06-800DF584C4D0}">
      <dgm:prSet/>
      <dgm:spPr/>
      <dgm:t>
        <a:bodyPr/>
        <a:lstStyle/>
        <a:p>
          <a:endParaRPr lang="en-US"/>
        </a:p>
      </dgm:t>
    </dgm:pt>
    <dgm:pt modelId="{CB54D4ED-A2AD-4136-8A42-FA43F3844C98}" type="sibTrans" cxnId="{E2112F14-3F09-460F-BD06-800DF584C4D0}">
      <dgm:prSet/>
      <dgm:spPr/>
      <dgm:t>
        <a:bodyPr/>
        <a:lstStyle/>
        <a:p>
          <a:endParaRPr lang="en-US"/>
        </a:p>
      </dgm:t>
    </dgm:pt>
    <dgm:pt modelId="{7B712F4F-936B-4468-88CE-C72C3130E6EE}">
      <dgm:prSet/>
      <dgm:spPr/>
      <dgm:t>
        <a:bodyPr/>
        <a:lstStyle/>
        <a:p>
          <a:r>
            <a:rPr lang="es-AR"/>
            <a:t>El evapotranspirómetro está diseñado para obtener medidas directas de evapotranspiración potencial. </a:t>
          </a:r>
          <a:endParaRPr lang="en-US"/>
        </a:p>
      </dgm:t>
    </dgm:pt>
    <dgm:pt modelId="{4DD0AFE9-A859-4E0B-BA0E-83F138A5BD69}" type="parTrans" cxnId="{852D4D54-060C-4183-898A-ABFFE3708844}">
      <dgm:prSet/>
      <dgm:spPr/>
      <dgm:t>
        <a:bodyPr/>
        <a:lstStyle/>
        <a:p>
          <a:endParaRPr lang="en-US"/>
        </a:p>
      </dgm:t>
    </dgm:pt>
    <dgm:pt modelId="{DC0BCD09-EA61-4433-B1F7-8F707676824E}" type="sibTrans" cxnId="{852D4D54-060C-4183-898A-ABFFE3708844}">
      <dgm:prSet/>
      <dgm:spPr/>
      <dgm:t>
        <a:bodyPr/>
        <a:lstStyle/>
        <a:p>
          <a:endParaRPr lang="en-US"/>
        </a:p>
      </dgm:t>
    </dgm:pt>
    <dgm:pt modelId="{BA07ED4A-D318-440A-B383-A14822AC371E}">
      <dgm:prSet/>
      <dgm:spPr/>
      <dgm:t>
        <a:bodyPr/>
        <a:lstStyle/>
        <a:p>
          <a:r>
            <a:rPr lang="es-AR"/>
            <a:t>Consiste en uno o más depósitos excavados en el terreno y rellenos con el producto de la excavación, o con el perfil que se quiera estudiar.</a:t>
          </a:r>
          <a:endParaRPr lang="en-US"/>
        </a:p>
      </dgm:t>
    </dgm:pt>
    <dgm:pt modelId="{3FE09C5C-82C1-460D-8F02-D7FA77187D4A}" type="parTrans" cxnId="{859A9BC5-329B-4C9C-B70A-97A031906178}">
      <dgm:prSet/>
      <dgm:spPr/>
      <dgm:t>
        <a:bodyPr/>
        <a:lstStyle/>
        <a:p>
          <a:endParaRPr lang="en-US"/>
        </a:p>
      </dgm:t>
    </dgm:pt>
    <dgm:pt modelId="{3C840377-C5C7-49C7-9688-F42220138F47}" type="sibTrans" cxnId="{859A9BC5-329B-4C9C-B70A-97A031906178}">
      <dgm:prSet/>
      <dgm:spPr/>
      <dgm:t>
        <a:bodyPr/>
        <a:lstStyle/>
        <a:p>
          <a:endParaRPr lang="en-US"/>
        </a:p>
      </dgm:t>
    </dgm:pt>
    <dgm:pt modelId="{78C12931-01F8-45EF-932D-BA23950C43F6}">
      <dgm:prSet/>
      <dgm:spPr/>
      <dgm:t>
        <a:bodyPr/>
        <a:lstStyle/>
        <a:p>
          <a:r>
            <a:rPr lang="es-AR"/>
            <a:t>En la superficie se planta un césped vegetal continuo. </a:t>
          </a:r>
          <a:endParaRPr lang="en-US"/>
        </a:p>
      </dgm:t>
    </dgm:pt>
    <dgm:pt modelId="{2F440A5B-E985-45EC-ABE8-821531E0172A}" type="parTrans" cxnId="{E4DEF4A0-EAE0-4CD0-AD7A-BC79CB5DF8B0}">
      <dgm:prSet/>
      <dgm:spPr/>
      <dgm:t>
        <a:bodyPr/>
        <a:lstStyle/>
        <a:p>
          <a:endParaRPr lang="en-US"/>
        </a:p>
      </dgm:t>
    </dgm:pt>
    <dgm:pt modelId="{65E17831-9BD0-4041-BFEC-1B5C57A043ED}" type="sibTrans" cxnId="{E4DEF4A0-EAE0-4CD0-AD7A-BC79CB5DF8B0}">
      <dgm:prSet/>
      <dgm:spPr/>
      <dgm:t>
        <a:bodyPr/>
        <a:lstStyle/>
        <a:p>
          <a:endParaRPr lang="en-US"/>
        </a:p>
      </dgm:t>
    </dgm:pt>
    <dgm:pt modelId="{CD27C31A-C52A-48F2-8D48-53CB49DF1026}">
      <dgm:prSet/>
      <dgm:spPr/>
      <dgm:t>
        <a:bodyPr/>
        <a:lstStyle/>
        <a:p>
          <a:r>
            <a:rPr lang="es-AR"/>
            <a:t>El fondo tiene un tubo colector que recoge las salidas (G) y las conduce a un depósito colector también enterrado y situado a nivel inferior, para medirlas.</a:t>
          </a:r>
          <a:endParaRPr lang="en-US"/>
        </a:p>
      </dgm:t>
    </dgm:pt>
    <dgm:pt modelId="{A0077DDA-4987-4058-A791-2BA18EE024F1}" type="parTrans" cxnId="{9BF0315A-050F-4F0D-A2FF-AF98978DD693}">
      <dgm:prSet/>
      <dgm:spPr/>
      <dgm:t>
        <a:bodyPr/>
        <a:lstStyle/>
        <a:p>
          <a:endParaRPr lang="en-US"/>
        </a:p>
      </dgm:t>
    </dgm:pt>
    <dgm:pt modelId="{FFF6A9DE-2FE6-4FBC-8FBD-121AA472245C}" type="sibTrans" cxnId="{9BF0315A-050F-4F0D-A2FF-AF98978DD693}">
      <dgm:prSet/>
      <dgm:spPr/>
      <dgm:t>
        <a:bodyPr/>
        <a:lstStyle/>
        <a:p>
          <a:endParaRPr lang="en-US"/>
        </a:p>
      </dgm:t>
    </dgm:pt>
    <dgm:pt modelId="{7B81ED04-7E83-4F90-A43D-FD77D830A053}" type="pres">
      <dgm:prSet presAssocID="{ED47DC73-3E96-4CFC-BEF6-E671E9952013}" presName="linear" presStyleCnt="0">
        <dgm:presLayoutVars>
          <dgm:animLvl val="lvl"/>
          <dgm:resizeHandles val="exact"/>
        </dgm:presLayoutVars>
      </dgm:prSet>
      <dgm:spPr/>
    </dgm:pt>
    <dgm:pt modelId="{64786760-2433-44B2-BE05-1F2D7DD79177}" type="pres">
      <dgm:prSet presAssocID="{A1B0101C-1697-46FC-9FA8-278FCF919127}" presName="parentText" presStyleLbl="node1" presStyleIdx="0" presStyleCnt="5">
        <dgm:presLayoutVars>
          <dgm:chMax val="0"/>
          <dgm:bulletEnabled val="1"/>
        </dgm:presLayoutVars>
      </dgm:prSet>
      <dgm:spPr/>
    </dgm:pt>
    <dgm:pt modelId="{5AE67DA3-2CC9-4DAA-AB1C-146596CC4429}" type="pres">
      <dgm:prSet presAssocID="{CB54D4ED-A2AD-4136-8A42-FA43F3844C98}" presName="spacer" presStyleCnt="0"/>
      <dgm:spPr/>
    </dgm:pt>
    <dgm:pt modelId="{33D32FA4-CE82-4711-9BD4-CD468C2AC845}" type="pres">
      <dgm:prSet presAssocID="{7B712F4F-936B-4468-88CE-C72C3130E6EE}" presName="parentText" presStyleLbl="node1" presStyleIdx="1" presStyleCnt="5">
        <dgm:presLayoutVars>
          <dgm:chMax val="0"/>
          <dgm:bulletEnabled val="1"/>
        </dgm:presLayoutVars>
      </dgm:prSet>
      <dgm:spPr/>
    </dgm:pt>
    <dgm:pt modelId="{6F5BC2F5-3751-45BC-A7D0-2EEBE2FC2A8F}" type="pres">
      <dgm:prSet presAssocID="{DC0BCD09-EA61-4433-B1F7-8F707676824E}" presName="spacer" presStyleCnt="0"/>
      <dgm:spPr/>
    </dgm:pt>
    <dgm:pt modelId="{FBDBC67F-FEAA-4EF9-90D5-E1B9BA161D2A}" type="pres">
      <dgm:prSet presAssocID="{BA07ED4A-D318-440A-B383-A14822AC371E}" presName="parentText" presStyleLbl="node1" presStyleIdx="2" presStyleCnt="5">
        <dgm:presLayoutVars>
          <dgm:chMax val="0"/>
          <dgm:bulletEnabled val="1"/>
        </dgm:presLayoutVars>
      </dgm:prSet>
      <dgm:spPr/>
    </dgm:pt>
    <dgm:pt modelId="{B2E66843-3D12-4BAC-BFF9-69DD65ED55E1}" type="pres">
      <dgm:prSet presAssocID="{3C840377-C5C7-49C7-9688-F42220138F47}" presName="spacer" presStyleCnt="0"/>
      <dgm:spPr/>
    </dgm:pt>
    <dgm:pt modelId="{05262A17-8814-4FDC-BE24-A59129F58D04}" type="pres">
      <dgm:prSet presAssocID="{78C12931-01F8-45EF-932D-BA23950C43F6}" presName="parentText" presStyleLbl="node1" presStyleIdx="3" presStyleCnt="5">
        <dgm:presLayoutVars>
          <dgm:chMax val="0"/>
          <dgm:bulletEnabled val="1"/>
        </dgm:presLayoutVars>
      </dgm:prSet>
      <dgm:spPr/>
    </dgm:pt>
    <dgm:pt modelId="{F307F439-E0A9-4841-A6BA-A2E11645806A}" type="pres">
      <dgm:prSet presAssocID="{65E17831-9BD0-4041-BFEC-1B5C57A043ED}" presName="spacer" presStyleCnt="0"/>
      <dgm:spPr/>
    </dgm:pt>
    <dgm:pt modelId="{622D5E94-B86E-45C8-B15B-170ED2F85293}" type="pres">
      <dgm:prSet presAssocID="{CD27C31A-C52A-48F2-8D48-53CB49DF1026}" presName="parentText" presStyleLbl="node1" presStyleIdx="4" presStyleCnt="5">
        <dgm:presLayoutVars>
          <dgm:chMax val="0"/>
          <dgm:bulletEnabled val="1"/>
        </dgm:presLayoutVars>
      </dgm:prSet>
      <dgm:spPr/>
    </dgm:pt>
  </dgm:ptLst>
  <dgm:cxnLst>
    <dgm:cxn modelId="{E2112F14-3F09-460F-BD06-800DF584C4D0}" srcId="{ED47DC73-3E96-4CFC-BEF6-E671E9952013}" destId="{A1B0101C-1697-46FC-9FA8-278FCF919127}" srcOrd="0" destOrd="0" parTransId="{E1A3486D-FB23-48E4-BFFE-A9B7D7400579}" sibTransId="{CB54D4ED-A2AD-4136-8A42-FA43F3844C98}"/>
    <dgm:cxn modelId="{91AB1C6B-4D81-470F-B194-9B31489FE5E0}" type="presOf" srcId="{78C12931-01F8-45EF-932D-BA23950C43F6}" destId="{05262A17-8814-4FDC-BE24-A59129F58D04}" srcOrd="0" destOrd="0" presId="urn:microsoft.com/office/officeart/2005/8/layout/vList2"/>
    <dgm:cxn modelId="{852D4D54-060C-4183-898A-ABFFE3708844}" srcId="{ED47DC73-3E96-4CFC-BEF6-E671E9952013}" destId="{7B712F4F-936B-4468-88CE-C72C3130E6EE}" srcOrd="1" destOrd="0" parTransId="{4DD0AFE9-A859-4E0B-BA0E-83F138A5BD69}" sibTransId="{DC0BCD09-EA61-4433-B1F7-8F707676824E}"/>
    <dgm:cxn modelId="{FFBD4F57-6C43-4EF7-A1B5-6AAC26798C51}" type="presOf" srcId="{CD27C31A-C52A-48F2-8D48-53CB49DF1026}" destId="{622D5E94-B86E-45C8-B15B-170ED2F85293}" srcOrd="0" destOrd="0" presId="urn:microsoft.com/office/officeart/2005/8/layout/vList2"/>
    <dgm:cxn modelId="{9BF0315A-050F-4F0D-A2FF-AF98978DD693}" srcId="{ED47DC73-3E96-4CFC-BEF6-E671E9952013}" destId="{CD27C31A-C52A-48F2-8D48-53CB49DF1026}" srcOrd="4" destOrd="0" parTransId="{A0077DDA-4987-4058-A791-2BA18EE024F1}" sibTransId="{FFF6A9DE-2FE6-4FBC-8FBD-121AA472245C}"/>
    <dgm:cxn modelId="{9AD6037D-C0C6-43EA-964B-3AA32FB3E852}" type="presOf" srcId="{BA07ED4A-D318-440A-B383-A14822AC371E}" destId="{FBDBC67F-FEAA-4EF9-90D5-E1B9BA161D2A}" srcOrd="0" destOrd="0" presId="urn:microsoft.com/office/officeart/2005/8/layout/vList2"/>
    <dgm:cxn modelId="{01B73487-C6E0-48BC-A1E1-A4F2F0AC4AB4}" type="presOf" srcId="{A1B0101C-1697-46FC-9FA8-278FCF919127}" destId="{64786760-2433-44B2-BE05-1F2D7DD79177}" srcOrd="0" destOrd="0" presId="urn:microsoft.com/office/officeart/2005/8/layout/vList2"/>
    <dgm:cxn modelId="{95CE2C9A-31FF-46BB-A0F2-5E2D3B6223BE}" type="presOf" srcId="{ED47DC73-3E96-4CFC-BEF6-E671E9952013}" destId="{7B81ED04-7E83-4F90-A43D-FD77D830A053}" srcOrd="0" destOrd="0" presId="urn:microsoft.com/office/officeart/2005/8/layout/vList2"/>
    <dgm:cxn modelId="{E4DEF4A0-EAE0-4CD0-AD7A-BC79CB5DF8B0}" srcId="{ED47DC73-3E96-4CFC-BEF6-E671E9952013}" destId="{78C12931-01F8-45EF-932D-BA23950C43F6}" srcOrd="3" destOrd="0" parTransId="{2F440A5B-E985-45EC-ABE8-821531E0172A}" sibTransId="{65E17831-9BD0-4041-BFEC-1B5C57A043ED}"/>
    <dgm:cxn modelId="{C8B52ABF-7BE6-4DC0-80AE-0F3D7D99D79A}" type="presOf" srcId="{7B712F4F-936B-4468-88CE-C72C3130E6EE}" destId="{33D32FA4-CE82-4711-9BD4-CD468C2AC845}" srcOrd="0" destOrd="0" presId="urn:microsoft.com/office/officeart/2005/8/layout/vList2"/>
    <dgm:cxn modelId="{859A9BC5-329B-4C9C-B70A-97A031906178}" srcId="{ED47DC73-3E96-4CFC-BEF6-E671E9952013}" destId="{BA07ED4A-D318-440A-B383-A14822AC371E}" srcOrd="2" destOrd="0" parTransId="{3FE09C5C-82C1-460D-8F02-D7FA77187D4A}" sibTransId="{3C840377-C5C7-49C7-9688-F42220138F47}"/>
    <dgm:cxn modelId="{F2848895-A959-4784-BAA5-50E48BF4DC54}" type="presParOf" srcId="{7B81ED04-7E83-4F90-A43D-FD77D830A053}" destId="{64786760-2433-44B2-BE05-1F2D7DD79177}" srcOrd="0" destOrd="0" presId="urn:microsoft.com/office/officeart/2005/8/layout/vList2"/>
    <dgm:cxn modelId="{4E99C248-8046-40A9-9A5B-ACEC351390D6}" type="presParOf" srcId="{7B81ED04-7E83-4F90-A43D-FD77D830A053}" destId="{5AE67DA3-2CC9-4DAA-AB1C-146596CC4429}" srcOrd="1" destOrd="0" presId="urn:microsoft.com/office/officeart/2005/8/layout/vList2"/>
    <dgm:cxn modelId="{E197E56A-82BA-4EFE-AD37-F1EA6918D2E7}" type="presParOf" srcId="{7B81ED04-7E83-4F90-A43D-FD77D830A053}" destId="{33D32FA4-CE82-4711-9BD4-CD468C2AC845}" srcOrd="2" destOrd="0" presId="urn:microsoft.com/office/officeart/2005/8/layout/vList2"/>
    <dgm:cxn modelId="{DAAE25E4-B460-4F5F-8CDB-2BEF8B3DB79D}" type="presParOf" srcId="{7B81ED04-7E83-4F90-A43D-FD77D830A053}" destId="{6F5BC2F5-3751-45BC-A7D0-2EEBE2FC2A8F}" srcOrd="3" destOrd="0" presId="urn:microsoft.com/office/officeart/2005/8/layout/vList2"/>
    <dgm:cxn modelId="{F90542B0-2F58-41A3-8542-53E512426F2F}" type="presParOf" srcId="{7B81ED04-7E83-4F90-A43D-FD77D830A053}" destId="{FBDBC67F-FEAA-4EF9-90D5-E1B9BA161D2A}" srcOrd="4" destOrd="0" presId="urn:microsoft.com/office/officeart/2005/8/layout/vList2"/>
    <dgm:cxn modelId="{33ECA04F-628A-4E4E-86A9-130933694466}" type="presParOf" srcId="{7B81ED04-7E83-4F90-A43D-FD77D830A053}" destId="{B2E66843-3D12-4BAC-BFF9-69DD65ED55E1}" srcOrd="5" destOrd="0" presId="urn:microsoft.com/office/officeart/2005/8/layout/vList2"/>
    <dgm:cxn modelId="{CA033F9A-4E68-4E6F-80C1-679263ECB0BA}" type="presParOf" srcId="{7B81ED04-7E83-4F90-A43D-FD77D830A053}" destId="{05262A17-8814-4FDC-BE24-A59129F58D04}" srcOrd="6" destOrd="0" presId="urn:microsoft.com/office/officeart/2005/8/layout/vList2"/>
    <dgm:cxn modelId="{09284709-9D42-4CF2-94C9-63E085B006D7}" type="presParOf" srcId="{7B81ED04-7E83-4F90-A43D-FD77D830A053}" destId="{F307F439-E0A9-4841-A6BA-A2E11645806A}" srcOrd="7" destOrd="0" presId="urn:microsoft.com/office/officeart/2005/8/layout/vList2"/>
    <dgm:cxn modelId="{B4918B92-7BF1-4C1F-B64B-899554FBE7F2}" type="presParOf" srcId="{7B81ED04-7E83-4F90-A43D-FD77D830A053}" destId="{622D5E94-B86E-45C8-B15B-170ED2F85293}"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9D02700-5FAA-46C3-AF61-28C7B6BC57BE}"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896A2104-5DF4-4609-9ABF-B3C7DEC73D0E}">
      <dgm:prSet/>
      <dgm:spPr/>
      <dgm:t>
        <a:bodyPr/>
        <a:lstStyle/>
        <a:p>
          <a:r>
            <a:rPr lang="es-AR"/>
            <a:t>La ecuación de Penman tiene dos términos: </a:t>
          </a:r>
          <a:endParaRPr lang="en-US"/>
        </a:p>
      </dgm:t>
    </dgm:pt>
    <dgm:pt modelId="{8119AA09-E5F0-40B7-83C3-6F57A5C86604}" type="parTrans" cxnId="{85545D60-611F-425E-BEE3-12358C13E8DC}">
      <dgm:prSet/>
      <dgm:spPr/>
      <dgm:t>
        <a:bodyPr/>
        <a:lstStyle/>
        <a:p>
          <a:endParaRPr lang="en-US"/>
        </a:p>
      </dgm:t>
    </dgm:pt>
    <dgm:pt modelId="{D9959265-E79E-49A7-9A65-B0DCAFF62D9A}" type="sibTrans" cxnId="{85545D60-611F-425E-BEE3-12358C13E8DC}">
      <dgm:prSet/>
      <dgm:spPr/>
      <dgm:t>
        <a:bodyPr/>
        <a:lstStyle/>
        <a:p>
          <a:endParaRPr lang="en-US"/>
        </a:p>
      </dgm:t>
    </dgm:pt>
    <dgm:pt modelId="{5683C07B-9061-4C9F-8111-DD8AB1E401DE}">
      <dgm:prSet/>
      <dgm:spPr/>
      <dgm:t>
        <a:bodyPr/>
        <a:lstStyle/>
        <a:p>
          <a:r>
            <a:rPr lang="es-AR"/>
            <a:t>De la energía (radiación) </a:t>
          </a:r>
          <a:endParaRPr lang="en-US"/>
        </a:p>
      </dgm:t>
    </dgm:pt>
    <dgm:pt modelId="{51006EFE-FF76-486B-B042-EBE87C578B63}" type="parTrans" cxnId="{1C52700C-F587-4F6C-82FC-3DBE526FF281}">
      <dgm:prSet/>
      <dgm:spPr/>
      <dgm:t>
        <a:bodyPr/>
        <a:lstStyle/>
        <a:p>
          <a:endParaRPr lang="en-US"/>
        </a:p>
      </dgm:t>
    </dgm:pt>
    <dgm:pt modelId="{A88DED92-9452-4098-BEAC-29D84EFA5EE2}" type="sibTrans" cxnId="{1C52700C-F587-4F6C-82FC-3DBE526FF281}">
      <dgm:prSet/>
      <dgm:spPr/>
      <dgm:t>
        <a:bodyPr/>
        <a:lstStyle/>
        <a:p>
          <a:endParaRPr lang="en-US"/>
        </a:p>
      </dgm:t>
    </dgm:pt>
    <dgm:pt modelId="{840467A3-6E3E-4139-8C28-81A74C067F5A}">
      <dgm:prSet/>
      <dgm:spPr/>
      <dgm:t>
        <a:bodyPr/>
        <a:lstStyle/>
        <a:p>
          <a:r>
            <a:rPr lang="es-AR"/>
            <a:t>El aerodinámico (viento y humedad). </a:t>
          </a:r>
          <a:endParaRPr lang="en-US"/>
        </a:p>
      </dgm:t>
    </dgm:pt>
    <dgm:pt modelId="{D97D506C-D985-4C95-82DE-34217A36D9C3}" type="parTrans" cxnId="{ACD932D4-F95C-4618-A5D6-5E56E5B2205B}">
      <dgm:prSet/>
      <dgm:spPr/>
      <dgm:t>
        <a:bodyPr/>
        <a:lstStyle/>
        <a:p>
          <a:endParaRPr lang="en-US"/>
        </a:p>
      </dgm:t>
    </dgm:pt>
    <dgm:pt modelId="{994F9DF3-B174-41EB-B5ED-5852021822B0}" type="sibTrans" cxnId="{ACD932D4-F95C-4618-A5D6-5E56E5B2205B}">
      <dgm:prSet/>
      <dgm:spPr/>
      <dgm:t>
        <a:bodyPr/>
        <a:lstStyle/>
        <a:p>
          <a:endParaRPr lang="en-US"/>
        </a:p>
      </dgm:t>
    </dgm:pt>
    <dgm:pt modelId="{4A149595-92EB-4F4C-8A56-1524E5B84401}">
      <dgm:prSet/>
      <dgm:spPr/>
      <dgm:t>
        <a:bodyPr/>
        <a:lstStyle/>
        <a:p>
          <a:r>
            <a:rPr lang="es-AR"/>
            <a:t>Su importancia relativa varía en función de las condiciones climáticas. </a:t>
          </a:r>
          <a:endParaRPr lang="en-US"/>
        </a:p>
      </dgm:t>
    </dgm:pt>
    <dgm:pt modelId="{5118ABDA-FAB2-4494-B073-26738E10F9FE}" type="parTrans" cxnId="{9F2DEA96-AFA0-4EDE-BE95-909BBD18E243}">
      <dgm:prSet/>
      <dgm:spPr/>
      <dgm:t>
        <a:bodyPr/>
        <a:lstStyle/>
        <a:p>
          <a:endParaRPr lang="en-US"/>
        </a:p>
      </dgm:t>
    </dgm:pt>
    <dgm:pt modelId="{8E0E2D32-74BC-4D5F-BFA7-C6173AB592F4}" type="sibTrans" cxnId="{9F2DEA96-AFA0-4EDE-BE95-909BBD18E243}">
      <dgm:prSet/>
      <dgm:spPr/>
      <dgm:t>
        <a:bodyPr/>
        <a:lstStyle/>
        <a:p>
          <a:endParaRPr lang="en-US"/>
        </a:p>
      </dgm:t>
    </dgm:pt>
    <dgm:pt modelId="{F837D21A-725F-4900-A3CE-3702A70A71AA}">
      <dgm:prSet/>
      <dgm:spPr/>
      <dgm:t>
        <a:bodyPr/>
        <a:lstStyle/>
        <a:p>
          <a:r>
            <a:rPr lang="es-AR"/>
            <a:t>FAO (Doorenbos y Pruitt, 1986) sugiere la utilización del método de Penman ligeramente modificado. </a:t>
          </a:r>
          <a:endParaRPr lang="en-US"/>
        </a:p>
      </dgm:t>
    </dgm:pt>
    <dgm:pt modelId="{6773CCF7-D52D-47F8-AC6C-A5029326F614}" type="parTrans" cxnId="{3F2CC06E-B1C5-492F-AEEF-3C351AB663CD}">
      <dgm:prSet/>
      <dgm:spPr/>
      <dgm:t>
        <a:bodyPr/>
        <a:lstStyle/>
        <a:p>
          <a:endParaRPr lang="en-US"/>
        </a:p>
      </dgm:t>
    </dgm:pt>
    <dgm:pt modelId="{F3053D06-1521-410B-A2D0-4551D562ECCB}" type="sibTrans" cxnId="{3F2CC06E-B1C5-492F-AEEF-3C351AB663CD}">
      <dgm:prSet/>
      <dgm:spPr/>
      <dgm:t>
        <a:bodyPr/>
        <a:lstStyle/>
        <a:p>
          <a:endParaRPr lang="en-US"/>
        </a:p>
      </dgm:t>
    </dgm:pt>
    <dgm:pt modelId="{7D2D290D-E88B-4EDD-B4E4-AC40A70CB78D}">
      <dgm:prSet/>
      <dgm:spPr/>
      <dgm:t>
        <a:bodyPr/>
        <a:lstStyle/>
        <a:p>
          <a:r>
            <a:rPr lang="es-AR"/>
            <a:t>La única variación implica una función del viento revisada y una corrección adicional para las condiciones meteorológicas diurnas y nocturnas.</a:t>
          </a:r>
          <a:endParaRPr lang="en-US"/>
        </a:p>
      </dgm:t>
    </dgm:pt>
    <dgm:pt modelId="{86378050-64F0-4F5D-80E2-7F914AE3A5E6}" type="parTrans" cxnId="{4B72D45E-4862-478E-B16E-5DDECCF48F5D}">
      <dgm:prSet/>
      <dgm:spPr/>
      <dgm:t>
        <a:bodyPr/>
        <a:lstStyle/>
        <a:p>
          <a:endParaRPr lang="en-US"/>
        </a:p>
      </dgm:t>
    </dgm:pt>
    <dgm:pt modelId="{7BFA3D79-FFBB-4EB7-A9AD-EB8ACDE42923}" type="sibTrans" cxnId="{4B72D45E-4862-478E-B16E-5DDECCF48F5D}">
      <dgm:prSet/>
      <dgm:spPr/>
      <dgm:t>
        <a:bodyPr/>
        <a:lstStyle/>
        <a:p>
          <a:endParaRPr lang="en-US"/>
        </a:p>
      </dgm:t>
    </dgm:pt>
    <dgm:pt modelId="{54C9B8DE-1709-499E-9CF5-CE7564AFC6DF}" type="pres">
      <dgm:prSet presAssocID="{E9D02700-5FAA-46C3-AF61-28C7B6BC57BE}" presName="linear" presStyleCnt="0">
        <dgm:presLayoutVars>
          <dgm:animLvl val="lvl"/>
          <dgm:resizeHandles val="exact"/>
        </dgm:presLayoutVars>
      </dgm:prSet>
      <dgm:spPr/>
    </dgm:pt>
    <dgm:pt modelId="{68C4773E-381A-4B16-93A3-FD0D2E8A1074}" type="pres">
      <dgm:prSet presAssocID="{896A2104-5DF4-4609-9ABF-B3C7DEC73D0E}" presName="parentText" presStyleLbl="node1" presStyleIdx="0" presStyleCnt="4">
        <dgm:presLayoutVars>
          <dgm:chMax val="0"/>
          <dgm:bulletEnabled val="1"/>
        </dgm:presLayoutVars>
      </dgm:prSet>
      <dgm:spPr/>
    </dgm:pt>
    <dgm:pt modelId="{56CA89F6-B3EB-463C-80F7-7CE594EFB3A4}" type="pres">
      <dgm:prSet presAssocID="{896A2104-5DF4-4609-9ABF-B3C7DEC73D0E}" presName="childText" presStyleLbl="revTx" presStyleIdx="0" presStyleCnt="1">
        <dgm:presLayoutVars>
          <dgm:bulletEnabled val="1"/>
        </dgm:presLayoutVars>
      </dgm:prSet>
      <dgm:spPr/>
    </dgm:pt>
    <dgm:pt modelId="{12517249-5C6F-4D1C-8F96-F36809B126BF}" type="pres">
      <dgm:prSet presAssocID="{4A149595-92EB-4F4C-8A56-1524E5B84401}" presName="parentText" presStyleLbl="node1" presStyleIdx="1" presStyleCnt="4">
        <dgm:presLayoutVars>
          <dgm:chMax val="0"/>
          <dgm:bulletEnabled val="1"/>
        </dgm:presLayoutVars>
      </dgm:prSet>
      <dgm:spPr/>
    </dgm:pt>
    <dgm:pt modelId="{EAA05CA4-25F9-4FF6-BE8F-7F54F6240C99}" type="pres">
      <dgm:prSet presAssocID="{8E0E2D32-74BC-4D5F-BFA7-C6173AB592F4}" presName="spacer" presStyleCnt="0"/>
      <dgm:spPr/>
    </dgm:pt>
    <dgm:pt modelId="{F46E139A-D26A-4BF2-9957-D95FE6D80A5F}" type="pres">
      <dgm:prSet presAssocID="{F837D21A-725F-4900-A3CE-3702A70A71AA}" presName="parentText" presStyleLbl="node1" presStyleIdx="2" presStyleCnt="4">
        <dgm:presLayoutVars>
          <dgm:chMax val="0"/>
          <dgm:bulletEnabled val="1"/>
        </dgm:presLayoutVars>
      </dgm:prSet>
      <dgm:spPr/>
    </dgm:pt>
    <dgm:pt modelId="{F0856E64-67DE-409D-BD84-661F98FA69ED}" type="pres">
      <dgm:prSet presAssocID="{F3053D06-1521-410B-A2D0-4551D562ECCB}" presName="spacer" presStyleCnt="0"/>
      <dgm:spPr/>
    </dgm:pt>
    <dgm:pt modelId="{72C74805-D0A5-4643-9095-E6C3DD102DE3}" type="pres">
      <dgm:prSet presAssocID="{7D2D290D-E88B-4EDD-B4E4-AC40A70CB78D}" presName="parentText" presStyleLbl="node1" presStyleIdx="3" presStyleCnt="4">
        <dgm:presLayoutVars>
          <dgm:chMax val="0"/>
          <dgm:bulletEnabled val="1"/>
        </dgm:presLayoutVars>
      </dgm:prSet>
      <dgm:spPr/>
    </dgm:pt>
  </dgm:ptLst>
  <dgm:cxnLst>
    <dgm:cxn modelId="{1C52700C-F587-4F6C-82FC-3DBE526FF281}" srcId="{896A2104-5DF4-4609-9ABF-B3C7DEC73D0E}" destId="{5683C07B-9061-4C9F-8111-DD8AB1E401DE}" srcOrd="0" destOrd="0" parTransId="{51006EFE-FF76-486B-B042-EBE87C578B63}" sibTransId="{A88DED92-9452-4098-BEAC-29D84EFA5EE2}"/>
    <dgm:cxn modelId="{814CB21F-31E6-4C48-9140-69AEC6162215}" type="presOf" srcId="{5683C07B-9061-4C9F-8111-DD8AB1E401DE}" destId="{56CA89F6-B3EB-463C-80F7-7CE594EFB3A4}" srcOrd="0" destOrd="0" presId="urn:microsoft.com/office/officeart/2005/8/layout/vList2"/>
    <dgm:cxn modelId="{4B72D45E-4862-478E-B16E-5DDECCF48F5D}" srcId="{E9D02700-5FAA-46C3-AF61-28C7B6BC57BE}" destId="{7D2D290D-E88B-4EDD-B4E4-AC40A70CB78D}" srcOrd="3" destOrd="0" parTransId="{86378050-64F0-4F5D-80E2-7F914AE3A5E6}" sibTransId="{7BFA3D79-FFBB-4EB7-A9AD-EB8ACDE42923}"/>
    <dgm:cxn modelId="{85545D60-611F-425E-BEE3-12358C13E8DC}" srcId="{E9D02700-5FAA-46C3-AF61-28C7B6BC57BE}" destId="{896A2104-5DF4-4609-9ABF-B3C7DEC73D0E}" srcOrd="0" destOrd="0" parTransId="{8119AA09-E5F0-40B7-83C3-6F57A5C86604}" sibTransId="{D9959265-E79E-49A7-9A65-B0DCAFF62D9A}"/>
    <dgm:cxn modelId="{3F2CC06E-B1C5-492F-AEEF-3C351AB663CD}" srcId="{E9D02700-5FAA-46C3-AF61-28C7B6BC57BE}" destId="{F837D21A-725F-4900-A3CE-3702A70A71AA}" srcOrd="2" destOrd="0" parTransId="{6773CCF7-D52D-47F8-AC6C-A5029326F614}" sibTransId="{F3053D06-1521-410B-A2D0-4551D562ECCB}"/>
    <dgm:cxn modelId="{5C9ED170-6722-4CD2-8341-0CA396A2AE87}" type="presOf" srcId="{E9D02700-5FAA-46C3-AF61-28C7B6BC57BE}" destId="{54C9B8DE-1709-499E-9CF5-CE7564AFC6DF}" srcOrd="0" destOrd="0" presId="urn:microsoft.com/office/officeart/2005/8/layout/vList2"/>
    <dgm:cxn modelId="{E5A76F51-F78D-42EB-94DF-092C881B372F}" type="presOf" srcId="{4A149595-92EB-4F4C-8A56-1524E5B84401}" destId="{12517249-5C6F-4D1C-8F96-F36809B126BF}" srcOrd="0" destOrd="0" presId="urn:microsoft.com/office/officeart/2005/8/layout/vList2"/>
    <dgm:cxn modelId="{B8BA3283-9F14-4BF0-8CF6-5F7AE6101C72}" type="presOf" srcId="{896A2104-5DF4-4609-9ABF-B3C7DEC73D0E}" destId="{68C4773E-381A-4B16-93A3-FD0D2E8A1074}" srcOrd="0" destOrd="0" presId="urn:microsoft.com/office/officeart/2005/8/layout/vList2"/>
    <dgm:cxn modelId="{95154D83-4CBE-4EAB-8D63-584F5F479903}" type="presOf" srcId="{7D2D290D-E88B-4EDD-B4E4-AC40A70CB78D}" destId="{72C74805-D0A5-4643-9095-E6C3DD102DE3}" srcOrd="0" destOrd="0" presId="urn:microsoft.com/office/officeart/2005/8/layout/vList2"/>
    <dgm:cxn modelId="{9F2DEA96-AFA0-4EDE-BE95-909BBD18E243}" srcId="{E9D02700-5FAA-46C3-AF61-28C7B6BC57BE}" destId="{4A149595-92EB-4F4C-8A56-1524E5B84401}" srcOrd="1" destOrd="0" parTransId="{5118ABDA-FAB2-4494-B073-26738E10F9FE}" sibTransId="{8E0E2D32-74BC-4D5F-BFA7-C6173AB592F4}"/>
    <dgm:cxn modelId="{2DBED9A6-5E67-4A90-BFD7-B81F73922AA2}" type="presOf" srcId="{F837D21A-725F-4900-A3CE-3702A70A71AA}" destId="{F46E139A-D26A-4BF2-9957-D95FE6D80A5F}" srcOrd="0" destOrd="0" presId="urn:microsoft.com/office/officeart/2005/8/layout/vList2"/>
    <dgm:cxn modelId="{48FB6FBC-1699-4FB7-941E-3F59E7133E9A}" type="presOf" srcId="{840467A3-6E3E-4139-8C28-81A74C067F5A}" destId="{56CA89F6-B3EB-463C-80F7-7CE594EFB3A4}" srcOrd="0" destOrd="1" presId="urn:microsoft.com/office/officeart/2005/8/layout/vList2"/>
    <dgm:cxn modelId="{ACD932D4-F95C-4618-A5D6-5E56E5B2205B}" srcId="{896A2104-5DF4-4609-9ABF-B3C7DEC73D0E}" destId="{840467A3-6E3E-4139-8C28-81A74C067F5A}" srcOrd="1" destOrd="0" parTransId="{D97D506C-D985-4C95-82DE-34217A36D9C3}" sibTransId="{994F9DF3-B174-41EB-B5ED-5852021822B0}"/>
    <dgm:cxn modelId="{61912D2E-6050-46FB-86C2-253AE5BE2503}" type="presParOf" srcId="{54C9B8DE-1709-499E-9CF5-CE7564AFC6DF}" destId="{68C4773E-381A-4B16-93A3-FD0D2E8A1074}" srcOrd="0" destOrd="0" presId="urn:microsoft.com/office/officeart/2005/8/layout/vList2"/>
    <dgm:cxn modelId="{0B2D0A91-CF00-4E84-A1B9-8B19A51BA652}" type="presParOf" srcId="{54C9B8DE-1709-499E-9CF5-CE7564AFC6DF}" destId="{56CA89F6-B3EB-463C-80F7-7CE594EFB3A4}" srcOrd="1" destOrd="0" presId="urn:microsoft.com/office/officeart/2005/8/layout/vList2"/>
    <dgm:cxn modelId="{487BF636-D468-4A67-A310-EB02D1EBD93E}" type="presParOf" srcId="{54C9B8DE-1709-499E-9CF5-CE7564AFC6DF}" destId="{12517249-5C6F-4D1C-8F96-F36809B126BF}" srcOrd="2" destOrd="0" presId="urn:microsoft.com/office/officeart/2005/8/layout/vList2"/>
    <dgm:cxn modelId="{B5CB7628-5DD2-427F-B54C-5E5E9E78F296}" type="presParOf" srcId="{54C9B8DE-1709-499E-9CF5-CE7564AFC6DF}" destId="{EAA05CA4-25F9-4FF6-BE8F-7F54F6240C99}" srcOrd="3" destOrd="0" presId="urn:microsoft.com/office/officeart/2005/8/layout/vList2"/>
    <dgm:cxn modelId="{13981865-D5E1-4A4E-B296-6544F0455AAB}" type="presParOf" srcId="{54C9B8DE-1709-499E-9CF5-CE7564AFC6DF}" destId="{F46E139A-D26A-4BF2-9957-D95FE6D80A5F}" srcOrd="4" destOrd="0" presId="urn:microsoft.com/office/officeart/2005/8/layout/vList2"/>
    <dgm:cxn modelId="{8AE44FA7-690E-48AA-8642-C36F8E2CD3C3}" type="presParOf" srcId="{54C9B8DE-1709-499E-9CF5-CE7564AFC6DF}" destId="{F0856E64-67DE-409D-BD84-661F98FA69ED}" srcOrd="5" destOrd="0" presId="urn:microsoft.com/office/officeart/2005/8/layout/vList2"/>
    <dgm:cxn modelId="{57086D8E-4C4D-4829-831E-2F71D86D01FD}" type="presParOf" srcId="{54C9B8DE-1709-499E-9CF5-CE7564AFC6DF}" destId="{72C74805-D0A5-4643-9095-E6C3DD102DE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ED2E792-B0A8-4AA3-819C-14C374197309}"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2EC9C17C-1685-4E20-83B8-983830DE2D78}">
      <dgm:prSet/>
      <dgm:spPr/>
      <dgm:t>
        <a:bodyPr/>
        <a:lstStyle/>
        <a:p>
          <a:r>
            <a:rPr lang="es-AR"/>
            <a:t>El balance hídrico puede efectuarse para diversos períodos de tiempo. </a:t>
          </a:r>
          <a:endParaRPr lang="en-US"/>
        </a:p>
      </dgm:t>
    </dgm:pt>
    <dgm:pt modelId="{94714C95-2E3A-4BC4-9F12-6BBC60B7D76D}" type="parTrans" cxnId="{D45B2996-94A8-487C-A72B-3ECC427A2FCE}">
      <dgm:prSet/>
      <dgm:spPr/>
      <dgm:t>
        <a:bodyPr/>
        <a:lstStyle/>
        <a:p>
          <a:endParaRPr lang="en-US"/>
        </a:p>
      </dgm:t>
    </dgm:pt>
    <dgm:pt modelId="{10CA0F5F-71B9-4371-A5E1-CDB6FBB569F2}" type="sibTrans" cxnId="{D45B2996-94A8-487C-A72B-3ECC427A2FCE}">
      <dgm:prSet/>
      <dgm:spPr/>
      <dgm:t>
        <a:bodyPr/>
        <a:lstStyle/>
        <a:p>
          <a:endParaRPr lang="en-US"/>
        </a:p>
      </dgm:t>
    </dgm:pt>
    <dgm:pt modelId="{C3E4A2BC-4DA9-495B-9866-900A5A9FBFE1}">
      <dgm:prSet/>
      <dgm:spPr/>
      <dgm:t>
        <a:bodyPr/>
        <a:lstStyle/>
        <a:p>
          <a:r>
            <a:rPr lang="es-AR"/>
            <a:t>En general se elabora en términos mensuales, utilizándose períodos más cortos solamente en trabajos de explotación de regadíos.</a:t>
          </a:r>
          <a:endParaRPr lang="en-US"/>
        </a:p>
      </dgm:t>
    </dgm:pt>
    <dgm:pt modelId="{8B720672-4FA0-4A4C-B06C-26768B206CB4}" type="parTrans" cxnId="{D5CE6AE1-CCA5-4CA6-B1AD-C5714A4DA569}">
      <dgm:prSet/>
      <dgm:spPr/>
      <dgm:t>
        <a:bodyPr/>
        <a:lstStyle/>
        <a:p>
          <a:endParaRPr lang="en-US"/>
        </a:p>
      </dgm:t>
    </dgm:pt>
    <dgm:pt modelId="{9C3BEC54-AEDC-4E0C-A3E4-B7F7649018F1}" type="sibTrans" cxnId="{D5CE6AE1-CCA5-4CA6-B1AD-C5714A4DA569}">
      <dgm:prSet/>
      <dgm:spPr/>
      <dgm:t>
        <a:bodyPr/>
        <a:lstStyle/>
        <a:p>
          <a:endParaRPr lang="en-US"/>
        </a:p>
      </dgm:t>
    </dgm:pt>
    <dgm:pt modelId="{C2796394-821B-4F4B-A5ED-03FDE4C1C3B4}">
      <dgm:prSet/>
      <dgm:spPr/>
      <dgm:t>
        <a:bodyPr/>
        <a:lstStyle/>
        <a:p>
          <a:r>
            <a:rPr lang="es-AR"/>
            <a:t>Se expresa en mm. de altura de agua o en m3/ha y se utilizan posteriormente para:</a:t>
          </a:r>
          <a:endParaRPr lang="en-US"/>
        </a:p>
      </dgm:t>
    </dgm:pt>
    <dgm:pt modelId="{91B44EBA-40DE-4EEF-B42B-2A70DCD424AB}" type="parTrans" cxnId="{CCA848BE-C338-497C-B4B5-601AE85442AE}">
      <dgm:prSet/>
      <dgm:spPr/>
      <dgm:t>
        <a:bodyPr/>
        <a:lstStyle/>
        <a:p>
          <a:endParaRPr lang="en-US"/>
        </a:p>
      </dgm:t>
    </dgm:pt>
    <dgm:pt modelId="{01B9453F-F4BD-4076-81EF-14647829BEB8}" type="sibTrans" cxnId="{CCA848BE-C338-497C-B4B5-601AE85442AE}">
      <dgm:prSet/>
      <dgm:spPr/>
      <dgm:t>
        <a:bodyPr/>
        <a:lstStyle/>
        <a:p>
          <a:endParaRPr lang="en-US"/>
        </a:p>
      </dgm:t>
    </dgm:pt>
    <dgm:pt modelId="{A7A09E92-AEE4-4245-BC04-3E1847B86AF8}">
      <dgm:prSet/>
      <dgm:spPr/>
      <dgm:t>
        <a:bodyPr/>
        <a:lstStyle/>
        <a:p>
          <a:r>
            <a:rPr lang="es-AR"/>
            <a:t>Estudios previos y diseños (dimensionamiento de embalses, diseño de la red de riegos, requerimientos de caudal y volúmenes de riego).</a:t>
          </a:r>
          <a:endParaRPr lang="en-US"/>
        </a:p>
      </dgm:t>
    </dgm:pt>
    <dgm:pt modelId="{DE38939A-94A1-4B39-A70A-474EB51517AD}" type="parTrans" cxnId="{0812E62D-0A0A-45C9-ADFE-94AD4EC4CE29}">
      <dgm:prSet/>
      <dgm:spPr/>
      <dgm:t>
        <a:bodyPr/>
        <a:lstStyle/>
        <a:p>
          <a:endParaRPr lang="en-US"/>
        </a:p>
      </dgm:t>
    </dgm:pt>
    <dgm:pt modelId="{14BCA59D-90D6-4305-B8AD-4EBD2AEBF81F}" type="sibTrans" cxnId="{0812E62D-0A0A-45C9-ADFE-94AD4EC4CE29}">
      <dgm:prSet/>
      <dgm:spPr/>
      <dgm:t>
        <a:bodyPr/>
        <a:lstStyle/>
        <a:p>
          <a:endParaRPr lang="en-US"/>
        </a:p>
      </dgm:t>
    </dgm:pt>
    <dgm:pt modelId="{02986210-8B89-4EA1-A500-84F4C03B8AC5}">
      <dgm:prSet/>
      <dgm:spPr/>
      <dgm:t>
        <a:bodyPr/>
        <a:lstStyle/>
        <a:p>
          <a:r>
            <a:rPr lang="es-AR"/>
            <a:t>Rehabilitación de zonas regables.(cuantificación de pérdidas).</a:t>
          </a:r>
          <a:endParaRPr lang="en-US"/>
        </a:p>
      </dgm:t>
    </dgm:pt>
    <dgm:pt modelId="{BF892BDA-A348-425D-B437-6D569D7A5330}" type="parTrans" cxnId="{14A81A7B-CCA4-41B0-AE38-A827F9E5038F}">
      <dgm:prSet/>
      <dgm:spPr/>
      <dgm:t>
        <a:bodyPr/>
        <a:lstStyle/>
        <a:p>
          <a:endParaRPr lang="en-US"/>
        </a:p>
      </dgm:t>
    </dgm:pt>
    <dgm:pt modelId="{77BE3DEC-2BF5-4D2A-A725-29A2008AB931}" type="sibTrans" cxnId="{14A81A7B-CCA4-41B0-AE38-A827F9E5038F}">
      <dgm:prSet/>
      <dgm:spPr/>
      <dgm:t>
        <a:bodyPr/>
        <a:lstStyle/>
        <a:p>
          <a:endParaRPr lang="en-US"/>
        </a:p>
      </dgm:t>
    </dgm:pt>
    <dgm:pt modelId="{77A34001-E237-4577-A268-DA2F5DF7D442}">
      <dgm:prSet/>
      <dgm:spPr/>
      <dgm:t>
        <a:bodyPr/>
        <a:lstStyle/>
        <a:p>
          <a:r>
            <a:rPr lang="es-AR"/>
            <a:t>Explotación de zonas regables (programación de riegos).</a:t>
          </a:r>
          <a:endParaRPr lang="en-US"/>
        </a:p>
      </dgm:t>
    </dgm:pt>
    <dgm:pt modelId="{A0C6EB10-E787-4611-9CD3-BF397254172D}" type="parTrans" cxnId="{0C71E397-357D-4D6B-A67A-933B9233AF10}">
      <dgm:prSet/>
      <dgm:spPr/>
      <dgm:t>
        <a:bodyPr/>
        <a:lstStyle/>
        <a:p>
          <a:endParaRPr lang="en-US"/>
        </a:p>
      </dgm:t>
    </dgm:pt>
    <dgm:pt modelId="{06BB79E4-94A1-41CC-94FB-1DB0F9FD881B}" type="sibTrans" cxnId="{0C71E397-357D-4D6B-A67A-933B9233AF10}">
      <dgm:prSet/>
      <dgm:spPr/>
      <dgm:t>
        <a:bodyPr/>
        <a:lstStyle/>
        <a:p>
          <a:endParaRPr lang="en-US"/>
        </a:p>
      </dgm:t>
    </dgm:pt>
    <dgm:pt modelId="{BDD08E74-FC4E-4E73-A168-09E1D79708AC}" type="pres">
      <dgm:prSet presAssocID="{6ED2E792-B0A8-4AA3-819C-14C374197309}" presName="linear" presStyleCnt="0">
        <dgm:presLayoutVars>
          <dgm:animLvl val="lvl"/>
          <dgm:resizeHandles val="exact"/>
        </dgm:presLayoutVars>
      </dgm:prSet>
      <dgm:spPr/>
    </dgm:pt>
    <dgm:pt modelId="{8FD998B3-45A0-4AD3-BBF4-7E1A54A9CC4B}" type="pres">
      <dgm:prSet presAssocID="{2EC9C17C-1685-4E20-83B8-983830DE2D78}" presName="parentText" presStyleLbl="node1" presStyleIdx="0" presStyleCnt="3">
        <dgm:presLayoutVars>
          <dgm:chMax val="0"/>
          <dgm:bulletEnabled val="1"/>
        </dgm:presLayoutVars>
      </dgm:prSet>
      <dgm:spPr/>
    </dgm:pt>
    <dgm:pt modelId="{6FEAD719-38E3-49A4-ACB6-81F449E417B8}" type="pres">
      <dgm:prSet presAssocID="{10CA0F5F-71B9-4371-A5E1-CDB6FBB569F2}" presName="spacer" presStyleCnt="0"/>
      <dgm:spPr/>
    </dgm:pt>
    <dgm:pt modelId="{272B0CEC-164A-4A18-AA91-EF732B9B7333}" type="pres">
      <dgm:prSet presAssocID="{C3E4A2BC-4DA9-495B-9866-900A5A9FBFE1}" presName="parentText" presStyleLbl="node1" presStyleIdx="1" presStyleCnt="3">
        <dgm:presLayoutVars>
          <dgm:chMax val="0"/>
          <dgm:bulletEnabled val="1"/>
        </dgm:presLayoutVars>
      </dgm:prSet>
      <dgm:spPr/>
    </dgm:pt>
    <dgm:pt modelId="{F8CB8AB8-E92C-475B-AB1D-2F08632BF69B}" type="pres">
      <dgm:prSet presAssocID="{9C3BEC54-AEDC-4E0C-A3E4-B7F7649018F1}" presName="spacer" presStyleCnt="0"/>
      <dgm:spPr/>
    </dgm:pt>
    <dgm:pt modelId="{84A81B9F-9E72-46E7-8556-DD33874FBDD4}" type="pres">
      <dgm:prSet presAssocID="{C2796394-821B-4F4B-A5ED-03FDE4C1C3B4}" presName="parentText" presStyleLbl="node1" presStyleIdx="2" presStyleCnt="3">
        <dgm:presLayoutVars>
          <dgm:chMax val="0"/>
          <dgm:bulletEnabled val="1"/>
        </dgm:presLayoutVars>
      </dgm:prSet>
      <dgm:spPr/>
    </dgm:pt>
    <dgm:pt modelId="{E6D1ADBB-943C-4EDE-A111-0ADB6DB3988A}" type="pres">
      <dgm:prSet presAssocID="{C2796394-821B-4F4B-A5ED-03FDE4C1C3B4}" presName="childText" presStyleLbl="revTx" presStyleIdx="0" presStyleCnt="1">
        <dgm:presLayoutVars>
          <dgm:bulletEnabled val="1"/>
        </dgm:presLayoutVars>
      </dgm:prSet>
      <dgm:spPr/>
    </dgm:pt>
  </dgm:ptLst>
  <dgm:cxnLst>
    <dgm:cxn modelId="{0148ED2A-DD96-4479-9DAF-BF96E4E20BE7}" type="presOf" srcId="{6ED2E792-B0A8-4AA3-819C-14C374197309}" destId="{BDD08E74-FC4E-4E73-A168-09E1D79708AC}" srcOrd="0" destOrd="0" presId="urn:microsoft.com/office/officeart/2005/8/layout/vList2"/>
    <dgm:cxn modelId="{0812E62D-0A0A-45C9-ADFE-94AD4EC4CE29}" srcId="{C2796394-821B-4F4B-A5ED-03FDE4C1C3B4}" destId="{A7A09E92-AEE4-4245-BC04-3E1847B86AF8}" srcOrd="0" destOrd="0" parTransId="{DE38939A-94A1-4B39-A70A-474EB51517AD}" sibTransId="{14BCA59D-90D6-4305-B8AD-4EBD2AEBF81F}"/>
    <dgm:cxn modelId="{98772036-E43F-480C-9775-808AEB5CB223}" type="presOf" srcId="{2EC9C17C-1685-4E20-83B8-983830DE2D78}" destId="{8FD998B3-45A0-4AD3-BBF4-7E1A54A9CC4B}" srcOrd="0" destOrd="0" presId="urn:microsoft.com/office/officeart/2005/8/layout/vList2"/>
    <dgm:cxn modelId="{FBE4815C-5374-4399-8BF2-C23CA43381B6}" type="presOf" srcId="{C3E4A2BC-4DA9-495B-9866-900A5A9FBFE1}" destId="{272B0CEC-164A-4A18-AA91-EF732B9B7333}" srcOrd="0" destOrd="0" presId="urn:microsoft.com/office/officeart/2005/8/layout/vList2"/>
    <dgm:cxn modelId="{D996F365-185C-46BF-980D-F8948FA44BF8}" type="presOf" srcId="{C2796394-821B-4F4B-A5ED-03FDE4C1C3B4}" destId="{84A81B9F-9E72-46E7-8556-DD33874FBDD4}" srcOrd="0" destOrd="0" presId="urn:microsoft.com/office/officeart/2005/8/layout/vList2"/>
    <dgm:cxn modelId="{F139A46B-1EA1-480E-B3C4-49FB1537845D}" type="presOf" srcId="{A7A09E92-AEE4-4245-BC04-3E1847B86AF8}" destId="{E6D1ADBB-943C-4EDE-A111-0ADB6DB3988A}" srcOrd="0" destOrd="0" presId="urn:microsoft.com/office/officeart/2005/8/layout/vList2"/>
    <dgm:cxn modelId="{14A81A7B-CCA4-41B0-AE38-A827F9E5038F}" srcId="{C2796394-821B-4F4B-A5ED-03FDE4C1C3B4}" destId="{02986210-8B89-4EA1-A500-84F4C03B8AC5}" srcOrd="1" destOrd="0" parTransId="{BF892BDA-A348-425D-B437-6D569D7A5330}" sibTransId="{77BE3DEC-2BF5-4D2A-A725-29A2008AB931}"/>
    <dgm:cxn modelId="{8537F282-75C1-4B8A-804A-CE5C1D0AE675}" type="presOf" srcId="{77A34001-E237-4577-A268-DA2F5DF7D442}" destId="{E6D1ADBB-943C-4EDE-A111-0ADB6DB3988A}" srcOrd="0" destOrd="2" presId="urn:microsoft.com/office/officeart/2005/8/layout/vList2"/>
    <dgm:cxn modelId="{D45B2996-94A8-487C-A72B-3ECC427A2FCE}" srcId="{6ED2E792-B0A8-4AA3-819C-14C374197309}" destId="{2EC9C17C-1685-4E20-83B8-983830DE2D78}" srcOrd="0" destOrd="0" parTransId="{94714C95-2E3A-4BC4-9F12-6BBC60B7D76D}" sibTransId="{10CA0F5F-71B9-4371-A5E1-CDB6FBB569F2}"/>
    <dgm:cxn modelId="{0C71E397-357D-4D6B-A67A-933B9233AF10}" srcId="{C2796394-821B-4F4B-A5ED-03FDE4C1C3B4}" destId="{77A34001-E237-4577-A268-DA2F5DF7D442}" srcOrd="2" destOrd="0" parTransId="{A0C6EB10-E787-4611-9CD3-BF397254172D}" sibTransId="{06BB79E4-94A1-41CC-94FB-1DB0F9FD881B}"/>
    <dgm:cxn modelId="{CCA848BE-C338-497C-B4B5-601AE85442AE}" srcId="{6ED2E792-B0A8-4AA3-819C-14C374197309}" destId="{C2796394-821B-4F4B-A5ED-03FDE4C1C3B4}" srcOrd="2" destOrd="0" parTransId="{91B44EBA-40DE-4EEF-B42B-2A70DCD424AB}" sibTransId="{01B9453F-F4BD-4076-81EF-14647829BEB8}"/>
    <dgm:cxn modelId="{3E997DDC-60C1-4F97-890D-9979976496FA}" type="presOf" srcId="{02986210-8B89-4EA1-A500-84F4C03B8AC5}" destId="{E6D1ADBB-943C-4EDE-A111-0ADB6DB3988A}" srcOrd="0" destOrd="1" presId="urn:microsoft.com/office/officeart/2005/8/layout/vList2"/>
    <dgm:cxn modelId="{D5CE6AE1-CCA5-4CA6-B1AD-C5714A4DA569}" srcId="{6ED2E792-B0A8-4AA3-819C-14C374197309}" destId="{C3E4A2BC-4DA9-495B-9866-900A5A9FBFE1}" srcOrd="1" destOrd="0" parTransId="{8B720672-4FA0-4A4C-B06C-26768B206CB4}" sibTransId="{9C3BEC54-AEDC-4E0C-A3E4-B7F7649018F1}"/>
    <dgm:cxn modelId="{D5CAB190-4A23-4685-81AE-B298FAC506C4}" type="presParOf" srcId="{BDD08E74-FC4E-4E73-A168-09E1D79708AC}" destId="{8FD998B3-45A0-4AD3-BBF4-7E1A54A9CC4B}" srcOrd="0" destOrd="0" presId="urn:microsoft.com/office/officeart/2005/8/layout/vList2"/>
    <dgm:cxn modelId="{84469060-395C-47EB-B8D2-B7765C66C5EE}" type="presParOf" srcId="{BDD08E74-FC4E-4E73-A168-09E1D79708AC}" destId="{6FEAD719-38E3-49A4-ACB6-81F449E417B8}" srcOrd="1" destOrd="0" presId="urn:microsoft.com/office/officeart/2005/8/layout/vList2"/>
    <dgm:cxn modelId="{E75AB352-4936-4905-AE55-853CBBEE7FBA}" type="presParOf" srcId="{BDD08E74-FC4E-4E73-A168-09E1D79708AC}" destId="{272B0CEC-164A-4A18-AA91-EF732B9B7333}" srcOrd="2" destOrd="0" presId="urn:microsoft.com/office/officeart/2005/8/layout/vList2"/>
    <dgm:cxn modelId="{941623F6-2A93-4705-B46E-33CECA9BCBE2}" type="presParOf" srcId="{BDD08E74-FC4E-4E73-A168-09E1D79708AC}" destId="{F8CB8AB8-E92C-475B-AB1D-2F08632BF69B}" srcOrd="3" destOrd="0" presId="urn:microsoft.com/office/officeart/2005/8/layout/vList2"/>
    <dgm:cxn modelId="{4DFD1B45-95F9-41F8-B80C-5B35D92E0A32}" type="presParOf" srcId="{BDD08E74-FC4E-4E73-A168-09E1D79708AC}" destId="{84A81B9F-9E72-46E7-8556-DD33874FBDD4}" srcOrd="4" destOrd="0" presId="urn:microsoft.com/office/officeart/2005/8/layout/vList2"/>
    <dgm:cxn modelId="{D07631F1-7592-4E62-AC65-EC1BB5F6C0AD}" type="presParOf" srcId="{BDD08E74-FC4E-4E73-A168-09E1D79708AC}" destId="{E6D1ADBB-943C-4EDE-A111-0ADB6DB3988A}"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5636D5F-9E5E-4F66-9EC8-43BE8F0B6EA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1230E450-1C10-4CCF-B2C4-D018AF260E7A}">
      <dgm:prSet/>
      <dgm:spPr/>
      <dgm:t>
        <a:bodyPr/>
        <a:lstStyle/>
        <a:p>
          <a:r>
            <a:rPr lang="es-AR"/>
            <a:t>Depende no solo de su contenido en sales, sino también del tipo de sales. Los problemas más comunes:</a:t>
          </a:r>
          <a:endParaRPr lang="en-US"/>
        </a:p>
      </dgm:t>
    </dgm:pt>
    <dgm:pt modelId="{F7857AC6-0474-4CC8-AFEB-F0804F5637BB}" type="parTrans" cxnId="{D90963FA-1853-4D1B-BAAA-DD8550785CB1}">
      <dgm:prSet/>
      <dgm:spPr/>
      <dgm:t>
        <a:bodyPr/>
        <a:lstStyle/>
        <a:p>
          <a:endParaRPr lang="en-US"/>
        </a:p>
      </dgm:t>
    </dgm:pt>
    <dgm:pt modelId="{69541010-4658-4B94-A7BA-C4F77A9332C9}" type="sibTrans" cxnId="{D90963FA-1853-4D1B-BAAA-DD8550785CB1}">
      <dgm:prSet/>
      <dgm:spPr/>
      <dgm:t>
        <a:bodyPr/>
        <a:lstStyle/>
        <a:p>
          <a:endParaRPr lang="en-US"/>
        </a:p>
      </dgm:t>
    </dgm:pt>
    <dgm:pt modelId="{364FC2D2-EE77-4399-9A6A-97137A55EBEB}">
      <dgm:prSet/>
      <dgm:spPr/>
      <dgm:t>
        <a:bodyPr/>
        <a:lstStyle/>
        <a:p>
          <a:r>
            <a:rPr lang="es-AR" i="1"/>
            <a:t>Salinidad</a:t>
          </a:r>
          <a:r>
            <a:rPr lang="es-AR"/>
            <a:t>: a mayor cantidad de sales en solución en el suelo, mayor tensión osmótica.</a:t>
          </a:r>
          <a:endParaRPr lang="en-US"/>
        </a:p>
      </dgm:t>
    </dgm:pt>
    <dgm:pt modelId="{CC0B05AA-B781-4AF2-8D10-9FA5C20F5F3A}" type="parTrans" cxnId="{6BAB8EFD-A0D5-41C1-99BE-77317480709B}">
      <dgm:prSet/>
      <dgm:spPr/>
      <dgm:t>
        <a:bodyPr/>
        <a:lstStyle/>
        <a:p>
          <a:endParaRPr lang="en-US"/>
        </a:p>
      </dgm:t>
    </dgm:pt>
    <dgm:pt modelId="{CC05DC3A-C8C4-407F-9D7F-DAC9B2287713}" type="sibTrans" cxnId="{6BAB8EFD-A0D5-41C1-99BE-77317480709B}">
      <dgm:prSet/>
      <dgm:spPr/>
      <dgm:t>
        <a:bodyPr/>
        <a:lstStyle/>
        <a:p>
          <a:endParaRPr lang="en-US"/>
        </a:p>
      </dgm:t>
    </dgm:pt>
    <dgm:pt modelId="{FC40105F-914E-4368-A18F-FF9AC001E775}">
      <dgm:prSet/>
      <dgm:spPr/>
      <dgm:t>
        <a:bodyPr/>
        <a:lstStyle/>
        <a:p>
          <a:r>
            <a:rPr lang="es-AR" i="1"/>
            <a:t>Infiltración del agua en los suelos</a:t>
          </a:r>
          <a:r>
            <a:rPr lang="es-AR"/>
            <a:t>: a alto nivel de sodio y bajo calcio, el suelo tiende a disgregase y disminuye la velocidad de infiltración del agua.</a:t>
          </a:r>
          <a:endParaRPr lang="en-US"/>
        </a:p>
      </dgm:t>
    </dgm:pt>
    <dgm:pt modelId="{A5732ABA-ECE1-4158-9398-EAB0597899E8}" type="parTrans" cxnId="{D07C255F-915A-4987-91EE-FC5347F8BF6A}">
      <dgm:prSet/>
      <dgm:spPr/>
      <dgm:t>
        <a:bodyPr/>
        <a:lstStyle/>
        <a:p>
          <a:endParaRPr lang="en-US"/>
        </a:p>
      </dgm:t>
    </dgm:pt>
    <dgm:pt modelId="{8AE1F765-1BEF-4AC9-BE4E-C118E5F93DBE}" type="sibTrans" cxnId="{D07C255F-915A-4987-91EE-FC5347F8BF6A}">
      <dgm:prSet/>
      <dgm:spPr/>
      <dgm:t>
        <a:bodyPr/>
        <a:lstStyle/>
        <a:p>
          <a:endParaRPr lang="en-US"/>
        </a:p>
      </dgm:t>
    </dgm:pt>
    <dgm:pt modelId="{3C972DA2-A9BB-4194-A148-D4E92B30C477}">
      <dgm:prSet/>
      <dgm:spPr/>
      <dgm:t>
        <a:bodyPr/>
        <a:lstStyle/>
        <a:p>
          <a:r>
            <a:rPr lang="es-AR" i="1"/>
            <a:t>Toxicidad</a:t>
          </a:r>
          <a:r>
            <a:rPr lang="es-AR"/>
            <a:t>: algunos iones se pueden acumular en los cultivos. En concentraciones altas pueden reducir el rendimiento de la cosecha.</a:t>
          </a:r>
          <a:endParaRPr lang="en-US"/>
        </a:p>
      </dgm:t>
    </dgm:pt>
    <dgm:pt modelId="{57B660B5-7752-4DE9-A86C-C06E9404CA76}" type="parTrans" cxnId="{E695E842-9597-4CB3-9DD9-7CEDC02F0A92}">
      <dgm:prSet/>
      <dgm:spPr/>
      <dgm:t>
        <a:bodyPr/>
        <a:lstStyle/>
        <a:p>
          <a:endParaRPr lang="en-US"/>
        </a:p>
      </dgm:t>
    </dgm:pt>
    <dgm:pt modelId="{4E7BAA71-9199-4147-87DF-D575F84A0625}" type="sibTrans" cxnId="{E695E842-9597-4CB3-9DD9-7CEDC02F0A92}">
      <dgm:prSet/>
      <dgm:spPr/>
      <dgm:t>
        <a:bodyPr/>
        <a:lstStyle/>
        <a:p>
          <a:endParaRPr lang="en-US"/>
        </a:p>
      </dgm:t>
    </dgm:pt>
    <dgm:pt modelId="{59AE13B6-5CD1-429E-82B0-FA6EB1E085CD}">
      <dgm:prSet/>
      <dgm:spPr/>
      <dgm:t>
        <a:bodyPr/>
        <a:lstStyle/>
        <a:p>
          <a:r>
            <a:rPr lang="es-AR" i="1"/>
            <a:t>Otros efectos</a:t>
          </a:r>
          <a:r>
            <a:rPr lang="es-AR"/>
            <a:t>: en algunas ocasiones hay que considerar los nutrientes contenidos en el agua de riego, a efectos de restringir la fertilización o que se produzcan excesos contraproducentes.</a:t>
          </a:r>
          <a:endParaRPr lang="en-US"/>
        </a:p>
      </dgm:t>
    </dgm:pt>
    <dgm:pt modelId="{63D5A483-75DC-4672-BFA7-FDC447717619}" type="parTrans" cxnId="{213B57DA-9954-417F-AE67-2BDEC95C4FD8}">
      <dgm:prSet/>
      <dgm:spPr/>
      <dgm:t>
        <a:bodyPr/>
        <a:lstStyle/>
        <a:p>
          <a:endParaRPr lang="en-US"/>
        </a:p>
      </dgm:t>
    </dgm:pt>
    <dgm:pt modelId="{BD9562BF-0C61-4475-9E80-BFCA7B0A545F}" type="sibTrans" cxnId="{213B57DA-9954-417F-AE67-2BDEC95C4FD8}">
      <dgm:prSet/>
      <dgm:spPr/>
      <dgm:t>
        <a:bodyPr/>
        <a:lstStyle/>
        <a:p>
          <a:endParaRPr lang="en-US"/>
        </a:p>
      </dgm:t>
    </dgm:pt>
    <dgm:pt modelId="{4E6EE0BF-0D4D-40FC-AA49-D852CD6E801D}" type="pres">
      <dgm:prSet presAssocID="{45636D5F-9E5E-4F66-9EC8-43BE8F0B6EAB}" presName="linear" presStyleCnt="0">
        <dgm:presLayoutVars>
          <dgm:animLvl val="lvl"/>
          <dgm:resizeHandles val="exact"/>
        </dgm:presLayoutVars>
      </dgm:prSet>
      <dgm:spPr/>
    </dgm:pt>
    <dgm:pt modelId="{645A20DE-8A4E-4B6E-8FF1-3654EFBC533C}" type="pres">
      <dgm:prSet presAssocID="{1230E450-1C10-4CCF-B2C4-D018AF260E7A}" presName="parentText" presStyleLbl="node1" presStyleIdx="0" presStyleCnt="5">
        <dgm:presLayoutVars>
          <dgm:chMax val="0"/>
          <dgm:bulletEnabled val="1"/>
        </dgm:presLayoutVars>
      </dgm:prSet>
      <dgm:spPr/>
    </dgm:pt>
    <dgm:pt modelId="{A43B3E44-FB1B-43F0-A1F1-13B78943C57A}" type="pres">
      <dgm:prSet presAssocID="{69541010-4658-4B94-A7BA-C4F77A9332C9}" presName="spacer" presStyleCnt="0"/>
      <dgm:spPr/>
    </dgm:pt>
    <dgm:pt modelId="{D86FCF7E-5F4B-47D9-A6A6-6D0709021616}" type="pres">
      <dgm:prSet presAssocID="{364FC2D2-EE77-4399-9A6A-97137A55EBEB}" presName="parentText" presStyleLbl="node1" presStyleIdx="1" presStyleCnt="5">
        <dgm:presLayoutVars>
          <dgm:chMax val="0"/>
          <dgm:bulletEnabled val="1"/>
        </dgm:presLayoutVars>
      </dgm:prSet>
      <dgm:spPr/>
    </dgm:pt>
    <dgm:pt modelId="{48A1B1F5-3C11-41A8-A034-F599E5976B49}" type="pres">
      <dgm:prSet presAssocID="{CC05DC3A-C8C4-407F-9D7F-DAC9B2287713}" presName="spacer" presStyleCnt="0"/>
      <dgm:spPr/>
    </dgm:pt>
    <dgm:pt modelId="{9A4FDB33-ED3B-47B8-AB56-B2D9E6097C16}" type="pres">
      <dgm:prSet presAssocID="{FC40105F-914E-4368-A18F-FF9AC001E775}" presName="parentText" presStyleLbl="node1" presStyleIdx="2" presStyleCnt="5">
        <dgm:presLayoutVars>
          <dgm:chMax val="0"/>
          <dgm:bulletEnabled val="1"/>
        </dgm:presLayoutVars>
      </dgm:prSet>
      <dgm:spPr/>
    </dgm:pt>
    <dgm:pt modelId="{306F45BD-8B3F-4509-AA25-E22D38C5CEAB}" type="pres">
      <dgm:prSet presAssocID="{8AE1F765-1BEF-4AC9-BE4E-C118E5F93DBE}" presName="spacer" presStyleCnt="0"/>
      <dgm:spPr/>
    </dgm:pt>
    <dgm:pt modelId="{F9857AC9-BCF5-452C-9733-ED3E79624E67}" type="pres">
      <dgm:prSet presAssocID="{3C972DA2-A9BB-4194-A148-D4E92B30C477}" presName="parentText" presStyleLbl="node1" presStyleIdx="3" presStyleCnt="5">
        <dgm:presLayoutVars>
          <dgm:chMax val="0"/>
          <dgm:bulletEnabled val="1"/>
        </dgm:presLayoutVars>
      </dgm:prSet>
      <dgm:spPr/>
    </dgm:pt>
    <dgm:pt modelId="{EFB84DD1-8538-49A1-BFB6-20779383B8C2}" type="pres">
      <dgm:prSet presAssocID="{4E7BAA71-9199-4147-87DF-D575F84A0625}" presName="spacer" presStyleCnt="0"/>
      <dgm:spPr/>
    </dgm:pt>
    <dgm:pt modelId="{385601E1-EB70-4651-B7F4-131DB4CCF232}" type="pres">
      <dgm:prSet presAssocID="{59AE13B6-5CD1-429E-82B0-FA6EB1E085CD}" presName="parentText" presStyleLbl="node1" presStyleIdx="4" presStyleCnt="5">
        <dgm:presLayoutVars>
          <dgm:chMax val="0"/>
          <dgm:bulletEnabled val="1"/>
        </dgm:presLayoutVars>
      </dgm:prSet>
      <dgm:spPr/>
    </dgm:pt>
  </dgm:ptLst>
  <dgm:cxnLst>
    <dgm:cxn modelId="{BCE1B619-3243-4B3A-849E-EC7B27B7FCF5}" type="presOf" srcId="{1230E450-1C10-4CCF-B2C4-D018AF260E7A}" destId="{645A20DE-8A4E-4B6E-8FF1-3654EFBC533C}" srcOrd="0" destOrd="0" presId="urn:microsoft.com/office/officeart/2005/8/layout/vList2"/>
    <dgm:cxn modelId="{3CE89F27-E706-457A-9D2A-D7640304B28E}" type="presOf" srcId="{364FC2D2-EE77-4399-9A6A-97137A55EBEB}" destId="{D86FCF7E-5F4B-47D9-A6A6-6D0709021616}" srcOrd="0" destOrd="0" presId="urn:microsoft.com/office/officeart/2005/8/layout/vList2"/>
    <dgm:cxn modelId="{48B3B53D-EAD1-4C87-9716-E5868A8569DA}" type="presOf" srcId="{45636D5F-9E5E-4F66-9EC8-43BE8F0B6EAB}" destId="{4E6EE0BF-0D4D-40FC-AA49-D852CD6E801D}" srcOrd="0" destOrd="0" presId="urn:microsoft.com/office/officeart/2005/8/layout/vList2"/>
    <dgm:cxn modelId="{D07C255F-915A-4987-91EE-FC5347F8BF6A}" srcId="{45636D5F-9E5E-4F66-9EC8-43BE8F0B6EAB}" destId="{FC40105F-914E-4368-A18F-FF9AC001E775}" srcOrd="2" destOrd="0" parTransId="{A5732ABA-ECE1-4158-9398-EAB0597899E8}" sibTransId="{8AE1F765-1BEF-4AC9-BE4E-C118E5F93DBE}"/>
    <dgm:cxn modelId="{E695E842-9597-4CB3-9DD9-7CEDC02F0A92}" srcId="{45636D5F-9E5E-4F66-9EC8-43BE8F0B6EAB}" destId="{3C972DA2-A9BB-4194-A148-D4E92B30C477}" srcOrd="3" destOrd="0" parTransId="{57B660B5-7752-4DE9-A86C-C06E9404CA76}" sibTransId="{4E7BAA71-9199-4147-87DF-D575F84A0625}"/>
    <dgm:cxn modelId="{999608AA-B769-4AEC-AF26-96D336D9886E}" type="presOf" srcId="{3C972DA2-A9BB-4194-A148-D4E92B30C477}" destId="{F9857AC9-BCF5-452C-9733-ED3E79624E67}" srcOrd="0" destOrd="0" presId="urn:microsoft.com/office/officeart/2005/8/layout/vList2"/>
    <dgm:cxn modelId="{D46BC0B7-91CD-4CA1-B2A3-F1B81A636819}" type="presOf" srcId="{59AE13B6-5CD1-429E-82B0-FA6EB1E085CD}" destId="{385601E1-EB70-4651-B7F4-131DB4CCF232}" srcOrd="0" destOrd="0" presId="urn:microsoft.com/office/officeart/2005/8/layout/vList2"/>
    <dgm:cxn modelId="{213B57DA-9954-417F-AE67-2BDEC95C4FD8}" srcId="{45636D5F-9E5E-4F66-9EC8-43BE8F0B6EAB}" destId="{59AE13B6-5CD1-429E-82B0-FA6EB1E085CD}" srcOrd="4" destOrd="0" parTransId="{63D5A483-75DC-4672-BFA7-FDC447717619}" sibTransId="{BD9562BF-0C61-4475-9E80-BFCA7B0A545F}"/>
    <dgm:cxn modelId="{DE4DFCDE-ADBF-4BF7-AAB2-4D8FB6FDA06D}" type="presOf" srcId="{FC40105F-914E-4368-A18F-FF9AC001E775}" destId="{9A4FDB33-ED3B-47B8-AB56-B2D9E6097C16}" srcOrd="0" destOrd="0" presId="urn:microsoft.com/office/officeart/2005/8/layout/vList2"/>
    <dgm:cxn modelId="{D90963FA-1853-4D1B-BAAA-DD8550785CB1}" srcId="{45636D5F-9E5E-4F66-9EC8-43BE8F0B6EAB}" destId="{1230E450-1C10-4CCF-B2C4-D018AF260E7A}" srcOrd="0" destOrd="0" parTransId="{F7857AC6-0474-4CC8-AFEB-F0804F5637BB}" sibTransId="{69541010-4658-4B94-A7BA-C4F77A9332C9}"/>
    <dgm:cxn modelId="{6BAB8EFD-A0D5-41C1-99BE-77317480709B}" srcId="{45636D5F-9E5E-4F66-9EC8-43BE8F0B6EAB}" destId="{364FC2D2-EE77-4399-9A6A-97137A55EBEB}" srcOrd="1" destOrd="0" parTransId="{CC0B05AA-B781-4AF2-8D10-9FA5C20F5F3A}" sibTransId="{CC05DC3A-C8C4-407F-9D7F-DAC9B2287713}"/>
    <dgm:cxn modelId="{08B36B14-B3A9-4039-BEBE-8B3C7B37FAD7}" type="presParOf" srcId="{4E6EE0BF-0D4D-40FC-AA49-D852CD6E801D}" destId="{645A20DE-8A4E-4B6E-8FF1-3654EFBC533C}" srcOrd="0" destOrd="0" presId="urn:microsoft.com/office/officeart/2005/8/layout/vList2"/>
    <dgm:cxn modelId="{64F2FE57-F30C-4768-A8AD-599FF2981BBA}" type="presParOf" srcId="{4E6EE0BF-0D4D-40FC-AA49-D852CD6E801D}" destId="{A43B3E44-FB1B-43F0-A1F1-13B78943C57A}" srcOrd="1" destOrd="0" presId="urn:microsoft.com/office/officeart/2005/8/layout/vList2"/>
    <dgm:cxn modelId="{C86484E6-1754-4F1C-AD15-EBECF812EC10}" type="presParOf" srcId="{4E6EE0BF-0D4D-40FC-AA49-D852CD6E801D}" destId="{D86FCF7E-5F4B-47D9-A6A6-6D0709021616}" srcOrd="2" destOrd="0" presId="urn:microsoft.com/office/officeart/2005/8/layout/vList2"/>
    <dgm:cxn modelId="{B7B9797C-61EE-4281-BB87-56EC085B31FB}" type="presParOf" srcId="{4E6EE0BF-0D4D-40FC-AA49-D852CD6E801D}" destId="{48A1B1F5-3C11-41A8-A034-F599E5976B49}" srcOrd="3" destOrd="0" presId="urn:microsoft.com/office/officeart/2005/8/layout/vList2"/>
    <dgm:cxn modelId="{5FF1BABB-B2D9-43A5-83EA-FCC3A511603F}" type="presParOf" srcId="{4E6EE0BF-0D4D-40FC-AA49-D852CD6E801D}" destId="{9A4FDB33-ED3B-47B8-AB56-B2D9E6097C16}" srcOrd="4" destOrd="0" presId="urn:microsoft.com/office/officeart/2005/8/layout/vList2"/>
    <dgm:cxn modelId="{344CECEC-E1CE-4623-AC05-20C31405FF72}" type="presParOf" srcId="{4E6EE0BF-0D4D-40FC-AA49-D852CD6E801D}" destId="{306F45BD-8B3F-4509-AA25-E22D38C5CEAB}" srcOrd="5" destOrd="0" presId="urn:microsoft.com/office/officeart/2005/8/layout/vList2"/>
    <dgm:cxn modelId="{C46EEB90-A737-4D29-A1B6-0716CD978219}" type="presParOf" srcId="{4E6EE0BF-0D4D-40FC-AA49-D852CD6E801D}" destId="{F9857AC9-BCF5-452C-9733-ED3E79624E67}" srcOrd="6" destOrd="0" presId="urn:microsoft.com/office/officeart/2005/8/layout/vList2"/>
    <dgm:cxn modelId="{95DE3145-4658-4F7E-B6D8-882E2DE45794}" type="presParOf" srcId="{4E6EE0BF-0D4D-40FC-AA49-D852CD6E801D}" destId="{EFB84DD1-8538-49A1-BFB6-20779383B8C2}" srcOrd="7" destOrd="0" presId="urn:microsoft.com/office/officeart/2005/8/layout/vList2"/>
    <dgm:cxn modelId="{2314C022-9AFF-4632-8E8F-B214CB80244C}" type="presParOf" srcId="{4E6EE0BF-0D4D-40FC-AA49-D852CD6E801D}" destId="{385601E1-EB70-4651-B7F4-131DB4CCF232}"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E99C6BD-4F3B-4E5D-9C46-0F6C0D7BA631}" type="doc">
      <dgm:prSet loTypeId="urn:microsoft.com/office/officeart/2008/layout/LinedList" loCatId="list" qsTypeId="urn:microsoft.com/office/officeart/2005/8/quickstyle/simple1" qsCatId="simple" csTypeId="urn:microsoft.com/office/officeart/2005/8/colors/accent4_2" csCatId="accent4"/>
      <dgm:spPr/>
      <dgm:t>
        <a:bodyPr/>
        <a:lstStyle/>
        <a:p>
          <a:endParaRPr lang="en-US"/>
        </a:p>
      </dgm:t>
    </dgm:pt>
    <dgm:pt modelId="{0EA1FA26-3002-422E-BE8E-06AE5BB98E9E}">
      <dgm:prSet/>
      <dgm:spPr/>
      <dgm:t>
        <a:bodyPr/>
        <a:lstStyle/>
        <a:p>
          <a:r>
            <a:rPr lang="es-AR" i="1"/>
            <a:t>Salinidad</a:t>
          </a:r>
          <a:r>
            <a:rPr lang="es-AR"/>
            <a:t>:</a:t>
          </a:r>
          <a:endParaRPr lang="en-US"/>
        </a:p>
      </dgm:t>
    </dgm:pt>
    <dgm:pt modelId="{2B9C724A-F900-404B-8163-706FFCA73B7C}" type="parTrans" cxnId="{8F6089C5-CC73-4586-B941-42C8414887A0}">
      <dgm:prSet/>
      <dgm:spPr/>
      <dgm:t>
        <a:bodyPr/>
        <a:lstStyle/>
        <a:p>
          <a:endParaRPr lang="en-US"/>
        </a:p>
      </dgm:t>
    </dgm:pt>
    <dgm:pt modelId="{D45069F3-ACDF-40C6-BE00-8803CD382E1A}" type="sibTrans" cxnId="{8F6089C5-CC73-4586-B941-42C8414887A0}">
      <dgm:prSet/>
      <dgm:spPr/>
      <dgm:t>
        <a:bodyPr/>
        <a:lstStyle/>
        <a:p>
          <a:endParaRPr lang="en-US"/>
        </a:p>
      </dgm:t>
    </dgm:pt>
    <dgm:pt modelId="{5B67A6D3-E6DE-45FD-BFAB-D9B47A732B69}">
      <dgm:prSet/>
      <dgm:spPr/>
      <dgm:t>
        <a:bodyPr/>
        <a:lstStyle/>
        <a:p>
          <a:r>
            <a:rPr lang="es-AR"/>
            <a:t>Las plantas extraen agua del suelo cuando las fuerzas de succión que ejercen sus raíces son mayores que las fuerzas de retención ejercidas por las partículas del suelo.</a:t>
          </a:r>
          <a:endParaRPr lang="en-US"/>
        </a:p>
      </dgm:t>
    </dgm:pt>
    <dgm:pt modelId="{8E81CE0B-AE79-4AA6-A167-CE9B4BFB1893}" type="parTrans" cxnId="{7487475D-BDB4-41CF-9714-9ABA13E96508}">
      <dgm:prSet/>
      <dgm:spPr/>
      <dgm:t>
        <a:bodyPr/>
        <a:lstStyle/>
        <a:p>
          <a:endParaRPr lang="en-US"/>
        </a:p>
      </dgm:t>
    </dgm:pt>
    <dgm:pt modelId="{B6392927-4621-4C6D-95D7-56AD90AF859B}" type="sibTrans" cxnId="{7487475D-BDB4-41CF-9714-9ABA13E96508}">
      <dgm:prSet/>
      <dgm:spPr/>
      <dgm:t>
        <a:bodyPr/>
        <a:lstStyle/>
        <a:p>
          <a:endParaRPr lang="en-US"/>
        </a:p>
      </dgm:t>
    </dgm:pt>
    <dgm:pt modelId="{7D5244E7-5AC9-4EFE-B3A3-F33F9424E68D}">
      <dgm:prSet/>
      <dgm:spPr/>
      <dgm:t>
        <a:bodyPr/>
        <a:lstStyle/>
        <a:p>
          <a:r>
            <a:rPr lang="es-AR"/>
            <a:t>Cuando existen sales en la solución del suelo aumentan las fuerzas de retención debido a la afinidad de las sales por el agua.</a:t>
          </a:r>
          <a:endParaRPr lang="en-US"/>
        </a:p>
      </dgm:t>
    </dgm:pt>
    <dgm:pt modelId="{9DF625E3-58D9-4E90-BF10-D6A19CACFB5B}" type="parTrans" cxnId="{232F1043-78C0-4219-BFEC-3B8A8278CDF7}">
      <dgm:prSet/>
      <dgm:spPr/>
      <dgm:t>
        <a:bodyPr/>
        <a:lstStyle/>
        <a:p>
          <a:endParaRPr lang="en-US"/>
        </a:p>
      </dgm:t>
    </dgm:pt>
    <dgm:pt modelId="{7584F1E4-2CD3-4F85-A1AE-1A23E204DCED}" type="sibTrans" cxnId="{232F1043-78C0-4219-BFEC-3B8A8278CDF7}">
      <dgm:prSet/>
      <dgm:spPr/>
      <dgm:t>
        <a:bodyPr/>
        <a:lstStyle/>
        <a:p>
          <a:endParaRPr lang="en-US"/>
        </a:p>
      </dgm:t>
    </dgm:pt>
    <dgm:pt modelId="{A686FC29-73C7-41ED-AA4C-9F00B86AC30A}">
      <dgm:prSet/>
      <dgm:spPr/>
      <dgm:t>
        <a:bodyPr/>
        <a:lstStyle/>
        <a:p>
          <a:r>
            <a:rPr lang="es-AR"/>
            <a:t>Se expresa normalmente por la salinidad de su extracto de saturación.</a:t>
          </a:r>
          <a:endParaRPr lang="en-US"/>
        </a:p>
      </dgm:t>
    </dgm:pt>
    <dgm:pt modelId="{21845BDD-C35C-49AB-A071-CBBC91861B06}" type="parTrans" cxnId="{B539228C-8402-4C0A-8512-143531E56940}">
      <dgm:prSet/>
      <dgm:spPr/>
      <dgm:t>
        <a:bodyPr/>
        <a:lstStyle/>
        <a:p>
          <a:endParaRPr lang="en-US"/>
        </a:p>
      </dgm:t>
    </dgm:pt>
    <dgm:pt modelId="{B5946A6B-79DC-4669-A34C-862431200BE5}" type="sibTrans" cxnId="{B539228C-8402-4C0A-8512-143531E56940}">
      <dgm:prSet/>
      <dgm:spPr/>
      <dgm:t>
        <a:bodyPr/>
        <a:lstStyle/>
        <a:p>
          <a:endParaRPr lang="en-US"/>
        </a:p>
      </dgm:t>
    </dgm:pt>
    <dgm:pt modelId="{0AF89D4B-C933-4B3A-8EEB-37BC81489336}">
      <dgm:prSet/>
      <dgm:spPr/>
      <dgm:t>
        <a:bodyPr/>
        <a:lstStyle/>
        <a:p>
          <a:r>
            <a:rPr lang="es-AR"/>
            <a:t>La planta extrae el agua de donde le resulta más fácil. A igualdad de agua disponible a diferentes profundidades, le resulta más fácil extraerla de la capa superior, que es menos salina.</a:t>
          </a:r>
          <a:endParaRPr lang="en-US"/>
        </a:p>
      </dgm:t>
    </dgm:pt>
    <dgm:pt modelId="{39CACA9B-0750-41C7-81BD-BE060DB56436}" type="parTrans" cxnId="{849BD847-9AE4-4BB8-A5E5-7B5E74F5B05F}">
      <dgm:prSet/>
      <dgm:spPr/>
      <dgm:t>
        <a:bodyPr/>
        <a:lstStyle/>
        <a:p>
          <a:endParaRPr lang="en-US"/>
        </a:p>
      </dgm:t>
    </dgm:pt>
    <dgm:pt modelId="{8DAE70CF-6ED8-4989-99A4-E02ED9F07A65}" type="sibTrans" cxnId="{849BD847-9AE4-4BB8-A5E5-7B5E74F5B05F}">
      <dgm:prSet/>
      <dgm:spPr/>
      <dgm:t>
        <a:bodyPr/>
        <a:lstStyle/>
        <a:p>
          <a:endParaRPr lang="en-US"/>
        </a:p>
      </dgm:t>
    </dgm:pt>
    <dgm:pt modelId="{EFF73332-F263-4E0A-B47E-59F242720D36}">
      <dgm:prSet/>
      <dgm:spPr/>
      <dgm:t>
        <a:bodyPr/>
        <a:lstStyle/>
        <a:p>
          <a:r>
            <a:rPr lang="es-AR"/>
            <a:t>Con aguas muy salinas se requiere mayor cantidad de agua para la lixiviación</a:t>
          </a:r>
          <a:endParaRPr lang="en-US"/>
        </a:p>
      </dgm:t>
    </dgm:pt>
    <dgm:pt modelId="{A4255D92-2BD0-432D-9C82-5EA2A6320CB7}" type="parTrans" cxnId="{46760610-8C86-4B04-AC51-99BCEDEA5479}">
      <dgm:prSet/>
      <dgm:spPr/>
      <dgm:t>
        <a:bodyPr/>
        <a:lstStyle/>
        <a:p>
          <a:endParaRPr lang="en-US"/>
        </a:p>
      </dgm:t>
    </dgm:pt>
    <dgm:pt modelId="{03E26E74-1F05-40A0-A204-200156EF1BF4}" type="sibTrans" cxnId="{46760610-8C86-4B04-AC51-99BCEDEA5479}">
      <dgm:prSet/>
      <dgm:spPr/>
      <dgm:t>
        <a:bodyPr/>
        <a:lstStyle/>
        <a:p>
          <a:endParaRPr lang="en-US"/>
        </a:p>
      </dgm:t>
    </dgm:pt>
    <dgm:pt modelId="{3C1CD081-8AB4-406B-A91F-1D0C253EC95C}" type="pres">
      <dgm:prSet presAssocID="{FE99C6BD-4F3B-4E5D-9C46-0F6C0D7BA631}" presName="vert0" presStyleCnt="0">
        <dgm:presLayoutVars>
          <dgm:dir/>
          <dgm:animOne val="branch"/>
          <dgm:animLvl val="lvl"/>
        </dgm:presLayoutVars>
      </dgm:prSet>
      <dgm:spPr/>
    </dgm:pt>
    <dgm:pt modelId="{D6929BE6-D213-48E7-AC84-096FD4539984}" type="pres">
      <dgm:prSet presAssocID="{0EA1FA26-3002-422E-BE8E-06AE5BB98E9E}" presName="thickLine" presStyleLbl="alignNode1" presStyleIdx="0" presStyleCnt="6"/>
      <dgm:spPr/>
    </dgm:pt>
    <dgm:pt modelId="{36433A7F-4539-4C75-B653-FBB65606DC8E}" type="pres">
      <dgm:prSet presAssocID="{0EA1FA26-3002-422E-BE8E-06AE5BB98E9E}" presName="horz1" presStyleCnt="0"/>
      <dgm:spPr/>
    </dgm:pt>
    <dgm:pt modelId="{38F79C94-0758-4F6E-A3EE-2A995F4F4FC5}" type="pres">
      <dgm:prSet presAssocID="{0EA1FA26-3002-422E-BE8E-06AE5BB98E9E}" presName="tx1" presStyleLbl="revTx" presStyleIdx="0" presStyleCnt="6"/>
      <dgm:spPr/>
    </dgm:pt>
    <dgm:pt modelId="{9C5AD7E7-4EA9-47F6-B394-F5E26BC1B049}" type="pres">
      <dgm:prSet presAssocID="{0EA1FA26-3002-422E-BE8E-06AE5BB98E9E}" presName="vert1" presStyleCnt="0"/>
      <dgm:spPr/>
    </dgm:pt>
    <dgm:pt modelId="{30183F46-B710-4B7C-A600-C7D7CEAA428A}" type="pres">
      <dgm:prSet presAssocID="{5B67A6D3-E6DE-45FD-BFAB-D9B47A732B69}" presName="thickLine" presStyleLbl="alignNode1" presStyleIdx="1" presStyleCnt="6"/>
      <dgm:spPr/>
    </dgm:pt>
    <dgm:pt modelId="{D70768B9-E860-4C3C-8CCD-1C2F4E856E70}" type="pres">
      <dgm:prSet presAssocID="{5B67A6D3-E6DE-45FD-BFAB-D9B47A732B69}" presName="horz1" presStyleCnt="0"/>
      <dgm:spPr/>
    </dgm:pt>
    <dgm:pt modelId="{29476AB1-21F5-48F6-9A53-177C58E5621B}" type="pres">
      <dgm:prSet presAssocID="{5B67A6D3-E6DE-45FD-BFAB-D9B47A732B69}" presName="tx1" presStyleLbl="revTx" presStyleIdx="1" presStyleCnt="6"/>
      <dgm:spPr/>
    </dgm:pt>
    <dgm:pt modelId="{2E34A489-E3FB-4788-968A-8C706ADB8AD5}" type="pres">
      <dgm:prSet presAssocID="{5B67A6D3-E6DE-45FD-BFAB-D9B47A732B69}" presName="vert1" presStyleCnt="0"/>
      <dgm:spPr/>
    </dgm:pt>
    <dgm:pt modelId="{F6FE126E-F771-4652-B9F3-D8FD498B9072}" type="pres">
      <dgm:prSet presAssocID="{7D5244E7-5AC9-4EFE-B3A3-F33F9424E68D}" presName="thickLine" presStyleLbl="alignNode1" presStyleIdx="2" presStyleCnt="6"/>
      <dgm:spPr/>
    </dgm:pt>
    <dgm:pt modelId="{A3EF828E-B8D3-42C9-9630-A74143D1A68E}" type="pres">
      <dgm:prSet presAssocID="{7D5244E7-5AC9-4EFE-B3A3-F33F9424E68D}" presName="horz1" presStyleCnt="0"/>
      <dgm:spPr/>
    </dgm:pt>
    <dgm:pt modelId="{56079E24-EDA3-44F7-A081-CE4E3FF99A56}" type="pres">
      <dgm:prSet presAssocID="{7D5244E7-5AC9-4EFE-B3A3-F33F9424E68D}" presName="tx1" presStyleLbl="revTx" presStyleIdx="2" presStyleCnt="6"/>
      <dgm:spPr/>
    </dgm:pt>
    <dgm:pt modelId="{F7BF1185-5836-4915-ABFF-178E39E49C3F}" type="pres">
      <dgm:prSet presAssocID="{7D5244E7-5AC9-4EFE-B3A3-F33F9424E68D}" presName="vert1" presStyleCnt="0"/>
      <dgm:spPr/>
    </dgm:pt>
    <dgm:pt modelId="{1BAB709A-DF68-4523-A2D7-022C5D7CCC50}" type="pres">
      <dgm:prSet presAssocID="{A686FC29-73C7-41ED-AA4C-9F00B86AC30A}" presName="thickLine" presStyleLbl="alignNode1" presStyleIdx="3" presStyleCnt="6"/>
      <dgm:spPr/>
    </dgm:pt>
    <dgm:pt modelId="{68B37CAA-E1F3-4823-AC9B-07AB22AE8D12}" type="pres">
      <dgm:prSet presAssocID="{A686FC29-73C7-41ED-AA4C-9F00B86AC30A}" presName="horz1" presStyleCnt="0"/>
      <dgm:spPr/>
    </dgm:pt>
    <dgm:pt modelId="{E32CE5B9-5451-46AE-B20C-B796C995B5F4}" type="pres">
      <dgm:prSet presAssocID="{A686FC29-73C7-41ED-AA4C-9F00B86AC30A}" presName="tx1" presStyleLbl="revTx" presStyleIdx="3" presStyleCnt="6"/>
      <dgm:spPr/>
    </dgm:pt>
    <dgm:pt modelId="{4A958C10-2F9D-451B-8A19-01B2DFDBD216}" type="pres">
      <dgm:prSet presAssocID="{A686FC29-73C7-41ED-AA4C-9F00B86AC30A}" presName="vert1" presStyleCnt="0"/>
      <dgm:spPr/>
    </dgm:pt>
    <dgm:pt modelId="{C88948C8-8BC3-4393-8A99-56A430608DFA}" type="pres">
      <dgm:prSet presAssocID="{0AF89D4B-C933-4B3A-8EEB-37BC81489336}" presName="thickLine" presStyleLbl="alignNode1" presStyleIdx="4" presStyleCnt="6"/>
      <dgm:spPr/>
    </dgm:pt>
    <dgm:pt modelId="{C5180263-7C86-4436-BEED-8101B895AB8F}" type="pres">
      <dgm:prSet presAssocID="{0AF89D4B-C933-4B3A-8EEB-37BC81489336}" presName="horz1" presStyleCnt="0"/>
      <dgm:spPr/>
    </dgm:pt>
    <dgm:pt modelId="{03AFEEF9-6A5D-4FFB-BB99-F76CCEFC91EC}" type="pres">
      <dgm:prSet presAssocID="{0AF89D4B-C933-4B3A-8EEB-37BC81489336}" presName="tx1" presStyleLbl="revTx" presStyleIdx="4" presStyleCnt="6"/>
      <dgm:spPr/>
    </dgm:pt>
    <dgm:pt modelId="{1E6AD8D7-9F64-4BA8-970E-23E5D5E1317B}" type="pres">
      <dgm:prSet presAssocID="{0AF89D4B-C933-4B3A-8EEB-37BC81489336}" presName="vert1" presStyleCnt="0"/>
      <dgm:spPr/>
    </dgm:pt>
    <dgm:pt modelId="{1CD231F0-31DA-4A79-8A0F-75D60B6690B4}" type="pres">
      <dgm:prSet presAssocID="{EFF73332-F263-4E0A-B47E-59F242720D36}" presName="thickLine" presStyleLbl="alignNode1" presStyleIdx="5" presStyleCnt="6"/>
      <dgm:spPr/>
    </dgm:pt>
    <dgm:pt modelId="{8492A30B-E817-435A-BD05-F5E9D241344B}" type="pres">
      <dgm:prSet presAssocID="{EFF73332-F263-4E0A-B47E-59F242720D36}" presName="horz1" presStyleCnt="0"/>
      <dgm:spPr/>
    </dgm:pt>
    <dgm:pt modelId="{D462946E-DD65-4937-BF26-D16088133A23}" type="pres">
      <dgm:prSet presAssocID="{EFF73332-F263-4E0A-B47E-59F242720D36}" presName="tx1" presStyleLbl="revTx" presStyleIdx="5" presStyleCnt="6"/>
      <dgm:spPr/>
    </dgm:pt>
    <dgm:pt modelId="{4F5A7933-B571-4687-89C4-C3404B921DEA}" type="pres">
      <dgm:prSet presAssocID="{EFF73332-F263-4E0A-B47E-59F242720D36}" presName="vert1" presStyleCnt="0"/>
      <dgm:spPr/>
    </dgm:pt>
  </dgm:ptLst>
  <dgm:cxnLst>
    <dgm:cxn modelId="{46760610-8C86-4B04-AC51-99BCEDEA5479}" srcId="{FE99C6BD-4F3B-4E5D-9C46-0F6C0D7BA631}" destId="{EFF73332-F263-4E0A-B47E-59F242720D36}" srcOrd="5" destOrd="0" parTransId="{A4255D92-2BD0-432D-9C82-5EA2A6320CB7}" sibTransId="{03E26E74-1F05-40A0-A204-200156EF1BF4}"/>
    <dgm:cxn modelId="{10079010-72B8-4FAD-81AA-9707DEC3A63F}" type="presOf" srcId="{A686FC29-73C7-41ED-AA4C-9F00B86AC30A}" destId="{E32CE5B9-5451-46AE-B20C-B796C995B5F4}" srcOrd="0" destOrd="0" presId="urn:microsoft.com/office/officeart/2008/layout/LinedList"/>
    <dgm:cxn modelId="{BF9CD030-C903-4C04-9E74-B7E728350059}" type="presOf" srcId="{EFF73332-F263-4E0A-B47E-59F242720D36}" destId="{D462946E-DD65-4937-BF26-D16088133A23}" srcOrd="0" destOrd="0" presId="urn:microsoft.com/office/officeart/2008/layout/LinedList"/>
    <dgm:cxn modelId="{4565E55C-D686-45E1-BA97-D790A9D802C1}" type="presOf" srcId="{0AF89D4B-C933-4B3A-8EEB-37BC81489336}" destId="{03AFEEF9-6A5D-4FFB-BB99-F76CCEFC91EC}" srcOrd="0" destOrd="0" presId="urn:microsoft.com/office/officeart/2008/layout/LinedList"/>
    <dgm:cxn modelId="{7487475D-BDB4-41CF-9714-9ABA13E96508}" srcId="{FE99C6BD-4F3B-4E5D-9C46-0F6C0D7BA631}" destId="{5B67A6D3-E6DE-45FD-BFAB-D9B47A732B69}" srcOrd="1" destOrd="0" parTransId="{8E81CE0B-AE79-4AA6-A167-CE9B4BFB1893}" sibTransId="{B6392927-4621-4C6D-95D7-56AD90AF859B}"/>
    <dgm:cxn modelId="{232F1043-78C0-4219-BFEC-3B8A8278CDF7}" srcId="{FE99C6BD-4F3B-4E5D-9C46-0F6C0D7BA631}" destId="{7D5244E7-5AC9-4EFE-B3A3-F33F9424E68D}" srcOrd="2" destOrd="0" parTransId="{9DF625E3-58D9-4E90-BF10-D6A19CACFB5B}" sibTransId="{7584F1E4-2CD3-4F85-A1AE-1A23E204DCED}"/>
    <dgm:cxn modelId="{849BD847-9AE4-4BB8-A5E5-7B5E74F5B05F}" srcId="{FE99C6BD-4F3B-4E5D-9C46-0F6C0D7BA631}" destId="{0AF89D4B-C933-4B3A-8EEB-37BC81489336}" srcOrd="4" destOrd="0" parTransId="{39CACA9B-0750-41C7-81BD-BE060DB56436}" sibTransId="{8DAE70CF-6ED8-4989-99A4-E02ED9F07A65}"/>
    <dgm:cxn modelId="{E1AD4474-6B5A-43A4-9893-EFA8B4AD9448}" type="presOf" srcId="{7D5244E7-5AC9-4EFE-B3A3-F33F9424E68D}" destId="{56079E24-EDA3-44F7-A081-CE4E3FF99A56}" srcOrd="0" destOrd="0" presId="urn:microsoft.com/office/officeart/2008/layout/LinedList"/>
    <dgm:cxn modelId="{B2712F57-48F0-4ED6-822D-733014EDFD20}" type="presOf" srcId="{FE99C6BD-4F3B-4E5D-9C46-0F6C0D7BA631}" destId="{3C1CD081-8AB4-406B-A91F-1D0C253EC95C}" srcOrd="0" destOrd="0" presId="urn:microsoft.com/office/officeart/2008/layout/LinedList"/>
    <dgm:cxn modelId="{B539228C-8402-4C0A-8512-143531E56940}" srcId="{FE99C6BD-4F3B-4E5D-9C46-0F6C0D7BA631}" destId="{A686FC29-73C7-41ED-AA4C-9F00B86AC30A}" srcOrd="3" destOrd="0" parTransId="{21845BDD-C35C-49AB-A071-CBBC91861B06}" sibTransId="{B5946A6B-79DC-4669-A34C-862431200BE5}"/>
    <dgm:cxn modelId="{346680B4-7161-4B25-8D05-18ACE2AA44AD}" type="presOf" srcId="{0EA1FA26-3002-422E-BE8E-06AE5BB98E9E}" destId="{38F79C94-0758-4F6E-A3EE-2A995F4F4FC5}" srcOrd="0" destOrd="0" presId="urn:microsoft.com/office/officeart/2008/layout/LinedList"/>
    <dgm:cxn modelId="{8F6089C5-CC73-4586-B941-42C8414887A0}" srcId="{FE99C6BD-4F3B-4E5D-9C46-0F6C0D7BA631}" destId="{0EA1FA26-3002-422E-BE8E-06AE5BB98E9E}" srcOrd="0" destOrd="0" parTransId="{2B9C724A-F900-404B-8163-706FFCA73B7C}" sibTransId="{D45069F3-ACDF-40C6-BE00-8803CD382E1A}"/>
    <dgm:cxn modelId="{60053AE3-9EAE-4A70-8B6A-0E1016062893}" type="presOf" srcId="{5B67A6D3-E6DE-45FD-BFAB-D9B47A732B69}" destId="{29476AB1-21F5-48F6-9A53-177C58E5621B}" srcOrd="0" destOrd="0" presId="urn:microsoft.com/office/officeart/2008/layout/LinedList"/>
    <dgm:cxn modelId="{4CF42FAB-81E9-4DEA-8933-2E60BD13B6D3}" type="presParOf" srcId="{3C1CD081-8AB4-406B-A91F-1D0C253EC95C}" destId="{D6929BE6-D213-48E7-AC84-096FD4539984}" srcOrd="0" destOrd="0" presId="urn:microsoft.com/office/officeart/2008/layout/LinedList"/>
    <dgm:cxn modelId="{19F80314-A5F3-44B8-B8F0-ED8F1076E0D2}" type="presParOf" srcId="{3C1CD081-8AB4-406B-A91F-1D0C253EC95C}" destId="{36433A7F-4539-4C75-B653-FBB65606DC8E}" srcOrd="1" destOrd="0" presId="urn:microsoft.com/office/officeart/2008/layout/LinedList"/>
    <dgm:cxn modelId="{F1BAA256-54AC-40B0-BCCE-6E5D0E1797B0}" type="presParOf" srcId="{36433A7F-4539-4C75-B653-FBB65606DC8E}" destId="{38F79C94-0758-4F6E-A3EE-2A995F4F4FC5}" srcOrd="0" destOrd="0" presId="urn:microsoft.com/office/officeart/2008/layout/LinedList"/>
    <dgm:cxn modelId="{557E23F6-6F4F-4552-A6B4-EEA91430C1C8}" type="presParOf" srcId="{36433A7F-4539-4C75-B653-FBB65606DC8E}" destId="{9C5AD7E7-4EA9-47F6-B394-F5E26BC1B049}" srcOrd="1" destOrd="0" presId="urn:microsoft.com/office/officeart/2008/layout/LinedList"/>
    <dgm:cxn modelId="{3418D320-077A-4756-9223-61A3B5C2DDEE}" type="presParOf" srcId="{3C1CD081-8AB4-406B-A91F-1D0C253EC95C}" destId="{30183F46-B710-4B7C-A600-C7D7CEAA428A}" srcOrd="2" destOrd="0" presId="urn:microsoft.com/office/officeart/2008/layout/LinedList"/>
    <dgm:cxn modelId="{D296F511-C843-4B05-B37B-215F8AA9E983}" type="presParOf" srcId="{3C1CD081-8AB4-406B-A91F-1D0C253EC95C}" destId="{D70768B9-E860-4C3C-8CCD-1C2F4E856E70}" srcOrd="3" destOrd="0" presId="urn:microsoft.com/office/officeart/2008/layout/LinedList"/>
    <dgm:cxn modelId="{77C506B6-A860-4253-ABC0-F0B55DC00F0B}" type="presParOf" srcId="{D70768B9-E860-4C3C-8CCD-1C2F4E856E70}" destId="{29476AB1-21F5-48F6-9A53-177C58E5621B}" srcOrd="0" destOrd="0" presId="urn:microsoft.com/office/officeart/2008/layout/LinedList"/>
    <dgm:cxn modelId="{EA131C06-506A-4F88-A80A-DF671FFF12FC}" type="presParOf" srcId="{D70768B9-E860-4C3C-8CCD-1C2F4E856E70}" destId="{2E34A489-E3FB-4788-968A-8C706ADB8AD5}" srcOrd="1" destOrd="0" presId="urn:microsoft.com/office/officeart/2008/layout/LinedList"/>
    <dgm:cxn modelId="{787AB75F-8236-43C9-9174-441F5FA51DD5}" type="presParOf" srcId="{3C1CD081-8AB4-406B-A91F-1D0C253EC95C}" destId="{F6FE126E-F771-4652-B9F3-D8FD498B9072}" srcOrd="4" destOrd="0" presId="urn:microsoft.com/office/officeart/2008/layout/LinedList"/>
    <dgm:cxn modelId="{27506601-2DF7-4C0C-B441-C7267A8F630A}" type="presParOf" srcId="{3C1CD081-8AB4-406B-A91F-1D0C253EC95C}" destId="{A3EF828E-B8D3-42C9-9630-A74143D1A68E}" srcOrd="5" destOrd="0" presId="urn:microsoft.com/office/officeart/2008/layout/LinedList"/>
    <dgm:cxn modelId="{CEA27CC6-0AE8-438B-A092-288BE2BC52DA}" type="presParOf" srcId="{A3EF828E-B8D3-42C9-9630-A74143D1A68E}" destId="{56079E24-EDA3-44F7-A081-CE4E3FF99A56}" srcOrd="0" destOrd="0" presId="urn:microsoft.com/office/officeart/2008/layout/LinedList"/>
    <dgm:cxn modelId="{D0EEA49D-DBAD-45CB-8C72-1B5B483C0DD0}" type="presParOf" srcId="{A3EF828E-B8D3-42C9-9630-A74143D1A68E}" destId="{F7BF1185-5836-4915-ABFF-178E39E49C3F}" srcOrd="1" destOrd="0" presId="urn:microsoft.com/office/officeart/2008/layout/LinedList"/>
    <dgm:cxn modelId="{270FC438-C628-41D8-A669-632F3D2E081A}" type="presParOf" srcId="{3C1CD081-8AB4-406B-A91F-1D0C253EC95C}" destId="{1BAB709A-DF68-4523-A2D7-022C5D7CCC50}" srcOrd="6" destOrd="0" presId="urn:microsoft.com/office/officeart/2008/layout/LinedList"/>
    <dgm:cxn modelId="{BCA5AAA6-64BA-45CE-AB3B-2B3EDC90A1D6}" type="presParOf" srcId="{3C1CD081-8AB4-406B-A91F-1D0C253EC95C}" destId="{68B37CAA-E1F3-4823-AC9B-07AB22AE8D12}" srcOrd="7" destOrd="0" presId="urn:microsoft.com/office/officeart/2008/layout/LinedList"/>
    <dgm:cxn modelId="{E19023BE-0C00-4E86-8C7C-7E75C77646CB}" type="presParOf" srcId="{68B37CAA-E1F3-4823-AC9B-07AB22AE8D12}" destId="{E32CE5B9-5451-46AE-B20C-B796C995B5F4}" srcOrd="0" destOrd="0" presId="urn:microsoft.com/office/officeart/2008/layout/LinedList"/>
    <dgm:cxn modelId="{17EF58CD-898D-4282-9C6B-016900F8006E}" type="presParOf" srcId="{68B37CAA-E1F3-4823-AC9B-07AB22AE8D12}" destId="{4A958C10-2F9D-451B-8A19-01B2DFDBD216}" srcOrd="1" destOrd="0" presId="urn:microsoft.com/office/officeart/2008/layout/LinedList"/>
    <dgm:cxn modelId="{08604D1E-701E-4992-BB1A-384AB331EB96}" type="presParOf" srcId="{3C1CD081-8AB4-406B-A91F-1D0C253EC95C}" destId="{C88948C8-8BC3-4393-8A99-56A430608DFA}" srcOrd="8" destOrd="0" presId="urn:microsoft.com/office/officeart/2008/layout/LinedList"/>
    <dgm:cxn modelId="{766C27CA-7632-4B77-BC80-D6D13DC8D3D3}" type="presParOf" srcId="{3C1CD081-8AB4-406B-A91F-1D0C253EC95C}" destId="{C5180263-7C86-4436-BEED-8101B895AB8F}" srcOrd="9" destOrd="0" presId="urn:microsoft.com/office/officeart/2008/layout/LinedList"/>
    <dgm:cxn modelId="{DE082028-A0B0-437D-83D3-DCEEAEBBFBFD}" type="presParOf" srcId="{C5180263-7C86-4436-BEED-8101B895AB8F}" destId="{03AFEEF9-6A5D-4FFB-BB99-F76CCEFC91EC}" srcOrd="0" destOrd="0" presId="urn:microsoft.com/office/officeart/2008/layout/LinedList"/>
    <dgm:cxn modelId="{38F63ED5-5FF5-4692-928C-AB3076289AD6}" type="presParOf" srcId="{C5180263-7C86-4436-BEED-8101B895AB8F}" destId="{1E6AD8D7-9F64-4BA8-970E-23E5D5E1317B}" srcOrd="1" destOrd="0" presId="urn:microsoft.com/office/officeart/2008/layout/LinedList"/>
    <dgm:cxn modelId="{62713527-7421-494D-8373-4452D5764602}" type="presParOf" srcId="{3C1CD081-8AB4-406B-A91F-1D0C253EC95C}" destId="{1CD231F0-31DA-4A79-8A0F-75D60B6690B4}" srcOrd="10" destOrd="0" presId="urn:microsoft.com/office/officeart/2008/layout/LinedList"/>
    <dgm:cxn modelId="{788B8F53-D087-45F8-BB4B-14942FD9D69F}" type="presParOf" srcId="{3C1CD081-8AB4-406B-A91F-1D0C253EC95C}" destId="{8492A30B-E817-435A-BD05-F5E9D241344B}" srcOrd="11" destOrd="0" presId="urn:microsoft.com/office/officeart/2008/layout/LinedList"/>
    <dgm:cxn modelId="{E8CD71CD-4C05-47E5-8FC7-80AB73253E99}" type="presParOf" srcId="{8492A30B-E817-435A-BD05-F5E9D241344B}" destId="{D462946E-DD65-4937-BF26-D16088133A23}" srcOrd="0" destOrd="0" presId="urn:microsoft.com/office/officeart/2008/layout/LinedList"/>
    <dgm:cxn modelId="{FEBA0704-6B60-4CE4-94CE-D4EA4E13A28E}" type="presParOf" srcId="{8492A30B-E817-435A-BD05-F5E9D241344B}" destId="{4F5A7933-B571-4687-89C4-C3404B921DE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4AAEB09-95E0-40AD-A852-30E4F482BE99}"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73C13E59-453A-4371-8507-E82C8795A1C1}">
      <dgm:prSet/>
      <dgm:spPr/>
      <dgm:t>
        <a:bodyPr/>
        <a:lstStyle/>
        <a:p>
          <a:r>
            <a:rPr lang="es-AR" i="1"/>
            <a:t>Evaluación de la Salinidad</a:t>
          </a:r>
          <a:r>
            <a:rPr lang="es-AR"/>
            <a:t>:</a:t>
          </a:r>
          <a:endParaRPr lang="en-US"/>
        </a:p>
      </dgm:t>
    </dgm:pt>
    <dgm:pt modelId="{449CE035-3C59-411A-933F-8D0468BEA2AA}" type="parTrans" cxnId="{5D2434E1-3E78-42B3-B57E-0F8A3877B598}">
      <dgm:prSet/>
      <dgm:spPr/>
      <dgm:t>
        <a:bodyPr/>
        <a:lstStyle/>
        <a:p>
          <a:endParaRPr lang="en-US"/>
        </a:p>
      </dgm:t>
    </dgm:pt>
    <dgm:pt modelId="{1A239D35-3B81-4A52-8635-3922FB16AF4D}" type="sibTrans" cxnId="{5D2434E1-3E78-42B3-B57E-0F8A3877B598}">
      <dgm:prSet/>
      <dgm:spPr/>
      <dgm:t>
        <a:bodyPr/>
        <a:lstStyle/>
        <a:p>
          <a:endParaRPr lang="en-US"/>
        </a:p>
      </dgm:t>
    </dgm:pt>
    <dgm:pt modelId="{56622756-DD77-4743-BC77-78475538D65E}">
      <dgm:prSet/>
      <dgm:spPr/>
      <dgm:t>
        <a:bodyPr/>
        <a:lstStyle/>
        <a:p>
          <a:r>
            <a:rPr lang="es-AR"/>
            <a:t>Los iones más importantes contenidos son los siguientes:</a:t>
          </a:r>
          <a:endParaRPr lang="en-US"/>
        </a:p>
      </dgm:t>
    </dgm:pt>
    <dgm:pt modelId="{DE920A55-D3F9-435F-9DC8-016C1E737360}" type="parTrans" cxnId="{4BC460E7-FA71-4F48-9C47-D727757CA723}">
      <dgm:prSet/>
      <dgm:spPr/>
      <dgm:t>
        <a:bodyPr/>
        <a:lstStyle/>
        <a:p>
          <a:endParaRPr lang="en-US"/>
        </a:p>
      </dgm:t>
    </dgm:pt>
    <dgm:pt modelId="{F956841B-CE18-4F0F-AEFD-F2DF9D0BA8B2}" type="sibTrans" cxnId="{4BC460E7-FA71-4F48-9C47-D727757CA723}">
      <dgm:prSet/>
      <dgm:spPr/>
      <dgm:t>
        <a:bodyPr/>
        <a:lstStyle/>
        <a:p>
          <a:endParaRPr lang="en-US"/>
        </a:p>
      </dgm:t>
    </dgm:pt>
    <dgm:pt modelId="{F5676AA5-E951-412A-BCA6-CE3F6EA3BBB5}">
      <dgm:prSet/>
      <dgm:spPr/>
      <dgm:t>
        <a:bodyPr/>
        <a:lstStyle/>
        <a:p>
          <a:r>
            <a:rPr lang="es-AR"/>
            <a:t>Cationes			Aniones</a:t>
          </a:r>
          <a:endParaRPr lang="en-US"/>
        </a:p>
      </dgm:t>
    </dgm:pt>
    <dgm:pt modelId="{4C90BE60-5BD8-4C7A-8DF4-0CAB29DEA94F}" type="parTrans" cxnId="{D894B7EF-31D9-4643-B75B-998AD7252811}">
      <dgm:prSet/>
      <dgm:spPr/>
      <dgm:t>
        <a:bodyPr/>
        <a:lstStyle/>
        <a:p>
          <a:endParaRPr lang="en-US"/>
        </a:p>
      </dgm:t>
    </dgm:pt>
    <dgm:pt modelId="{388F3A69-00B7-41DC-A9DF-8DF331AEB753}" type="sibTrans" cxnId="{D894B7EF-31D9-4643-B75B-998AD7252811}">
      <dgm:prSet/>
      <dgm:spPr/>
      <dgm:t>
        <a:bodyPr/>
        <a:lstStyle/>
        <a:p>
          <a:endParaRPr lang="en-US"/>
        </a:p>
      </dgm:t>
    </dgm:pt>
    <dgm:pt modelId="{0C6C8BBB-4EE7-4FD4-878B-7DCD1CD06A17}">
      <dgm:prSet/>
      <dgm:spPr/>
      <dgm:t>
        <a:bodyPr/>
        <a:lstStyle/>
        <a:p>
          <a:r>
            <a:rPr lang="es-AR"/>
            <a:t>Calcio				Cloruro</a:t>
          </a:r>
          <a:endParaRPr lang="en-US"/>
        </a:p>
      </dgm:t>
    </dgm:pt>
    <dgm:pt modelId="{C18EE950-DD8C-4C96-A64B-D3D6DA4478F4}" type="parTrans" cxnId="{B73D730F-A0AB-4082-89BA-503E342402A5}">
      <dgm:prSet/>
      <dgm:spPr/>
      <dgm:t>
        <a:bodyPr/>
        <a:lstStyle/>
        <a:p>
          <a:endParaRPr lang="en-US"/>
        </a:p>
      </dgm:t>
    </dgm:pt>
    <dgm:pt modelId="{A0578977-ECDD-4708-AA1B-3485D460F569}" type="sibTrans" cxnId="{B73D730F-A0AB-4082-89BA-503E342402A5}">
      <dgm:prSet/>
      <dgm:spPr/>
      <dgm:t>
        <a:bodyPr/>
        <a:lstStyle/>
        <a:p>
          <a:endParaRPr lang="en-US"/>
        </a:p>
      </dgm:t>
    </dgm:pt>
    <dgm:pt modelId="{FCCAA73B-086F-4A47-B345-E84C77762E25}">
      <dgm:prSet/>
      <dgm:spPr/>
      <dgm:t>
        <a:bodyPr/>
        <a:lstStyle/>
        <a:p>
          <a:r>
            <a:rPr lang="es-AR"/>
            <a:t>Magnesio			Sulfato</a:t>
          </a:r>
          <a:endParaRPr lang="en-US"/>
        </a:p>
      </dgm:t>
    </dgm:pt>
    <dgm:pt modelId="{912E4AF6-B2FC-4D11-8843-D5CDD932BFA6}" type="parTrans" cxnId="{F34D26FF-66A4-4EE4-A1DA-D4BDCAE3FFE8}">
      <dgm:prSet/>
      <dgm:spPr/>
      <dgm:t>
        <a:bodyPr/>
        <a:lstStyle/>
        <a:p>
          <a:endParaRPr lang="en-US"/>
        </a:p>
      </dgm:t>
    </dgm:pt>
    <dgm:pt modelId="{2FB10168-89C6-4DEC-B881-9393B296970F}" type="sibTrans" cxnId="{F34D26FF-66A4-4EE4-A1DA-D4BDCAE3FFE8}">
      <dgm:prSet/>
      <dgm:spPr/>
      <dgm:t>
        <a:bodyPr/>
        <a:lstStyle/>
        <a:p>
          <a:endParaRPr lang="en-US"/>
        </a:p>
      </dgm:t>
    </dgm:pt>
    <dgm:pt modelId="{77358F77-1FBE-4370-8D36-6F2116AF7469}">
      <dgm:prSet/>
      <dgm:spPr/>
      <dgm:t>
        <a:bodyPr/>
        <a:lstStyle/>
        <a:p>
          <a:r>
            <a:rPr lang="es-AR"/>
            <a:t>Sodio				Bicarbonato</a:t>
          </a:r>
          <a:endParaRPr lang="en-US"/>
        </a:p>
      </dgm:t>
    </dgm:pt>
    <dgm:pt modelId="{FD99AE95-2CDB-44F7-B831-AC1663BAF8CB}" type="parTrans" cxnId="{E5B5C650-EF9E-418E-8AD0-F2DE434265E6}">
      <dgm:prSet/>
      <dgm:spPr/>
      <dgm:t>
        <a:bodyPr/>
        <a:lstStyle/>
        <a:p>
          <a:endParaRPr lang="en-US"/>
        </a:p>
      </dgm:t>
    </dgm:pt>
    <dgm:pt modelId="{703E97A1-8496-4940-B299-DE43ACA4A6B3}" type="sibTrans" cxnId="{E5B5C650-EF9E-418E-8AD0-F2DE434265E6}">
      <dgm:prSet/>
      <dgm:spPr/>
      <dgm:t>
        <a:bodyPr/>
        <a:lstStyle/>
        <a:p>
          <a:endParaRPr lang="en-US"/>
        </a:p>
      </dgm:t>
    </dgm:pt>
    <dgm:pt modelId="{6FE96185-980F-42EB-A552-2A9DCD27E14A}">
      <dgm:prSet/>
      <dgm:spPr/>
      <dgm:t>
        <a:bodyPr/>
        <a:lstStyle/>
        <a:p>
          <a:r>
            <a:rPr lang="es-AR"/>
            <a:t>Potasio			Carbonato</a:t>
          </a:r>
          <a:endParaRPr lang="en-US"/>
        </a:p>
      </dgm:t>
    </dgm:pt>
    <dgm:pt modelId="{FCF4DFA8-6838-4677-9854-923A74DA4552}" type="parTrans" cxnId="{11AA7919-462C-4C6D-8AC6-9B3CFBDC761A}">
      <dgm:prSet/>
      <dgm:spPr/>
      <dgm:t>
        <a:bodyPr/>
        <a:lstStyle/>
        <a:p>
          <a:endParaRPr lang="en-US"/>
        </a:p>
      </dgm:t>
    </dgm:pt>
    <dgm:pt modelId="{7CDAF46C-B6F0-4A87-913B-497E28E3A697}" type="sibTrans" cxnId="{11AA7919-462C-4C6D-8AC6-9B3CFBDC761A}">
      <dgm:prSet/>
      <dgm:spPr/>
      <dgm:t>
        <a:bodyPr/>
        <a:lstStyle/>
        <a:p>
          <a:endParaRPr lang="en-US"/>
        </a:p>
      </dgm:t>
    </dgm:pt>
    <dgm:pt modelId="{09785CFD-82D5-4893-886E-B838D2EEFFAE}">
      <dgm:prSet/>
      <dgm:spPr/>
      <dgm:t>
        <a:bodyPr/>
        <a:lstStyle/>
        <a:p>
          <a:r>
            <a:rPr lang="es-AR"/>
            <a:t>El contenido de cada ión se mide en miligramos (mg) o en miliequivalentes (meq) por litro.</a:t>
          </a:r>
          <a:endParaRPr lang="en-US"/>
        </a:p>
      </dgm:t>
    </dgm:pt>
    <dgm:pt modelId="{74218A03-68A2-4E60-B2FD-DEFD8EDC6361}" type="parTrans" cxnId="{C75281C5-398C-4797-AC7C-9C22E4B5EDBA}">
      <dgm:prSet/>
      <dgm:spPr/>
      <dgm:t>
        <a:bodyPr/>
        <a:lstStyle/>
        <a:p>
          <a:endParaRPr lang="en-US"/>
        </a:p>
      </dgm:t>
    </dgm:pt>
    <dgm:pt modelId="{5ADFBC5D-0518-4EB3-B7BB-0B2AEC49913F}" type="sibTrans" cxnId="{C75281C5-398C-4797-AC7C-9C22E4B5EDBA}">
      <dgm:prSet/>
      <dgm:spPr/>
      <dgm:t>
        <a:bodyPr/>
        <a:lstStyle/>
        <a:p>
          <a:endParaRPr lang="en-US"/>
        </a:p>
      </dgm:t>
    </dgm:pt>
    <dgm:pt modelId="{DEE67601-81D3-4B2B-B9AC-E5EF5CF12434}">
      <dgm:prSet/>
      <dgm:spPr/>
      <dgm:t>
        <a:bodyPr/>
        <a:lstStyle/>
        <a:p>
          <a:r>
            <a:rPr lang="es-AR"/>
            <a:t>El contenido de sales disueltas recibe el nombre de extracto seco.</a:t>
          </a:r>
          <a:endParaRPr lang="en-US"/>
        </a:p>
      </dgm:t>
    </dgm:pt>
    <dgm:pt modelId="{968C2EAB-7958-4F0A-BAE5-999F3D72F8A9}" type="parTrans" cxnId="{0231F544-DC46-4EFE-949F-740044E08F9F}">
      <dgm:prSet/>
      <dgm:spPr/>
      <dgm:t>
        <a:bodyPr/>
        <a:lstStyle/>
        <a:p>
          <a:endParaRPr lang="en-US"/>
        </a:p>
      </dgm:t>
    </dgm:pt>
    <dgm:pt modelId="{6508D9D4-8ADD-47B9-B57B-D0323ED96EB0}" type="sibTrans" cxnId="{0231F544-DC46-4EFE-949F-740044E08F9F}">
      <dgm:prSet/>
      <dgm:spPr/>
      <dgm:t>
        <a:bodyPr/>
        <a:lstStyle/>
        <a:p>
          <a:endParaRPr lang="en-US"/>
        </a:p>
      </dgm:t>
    </dgm:pt>
    <dgm:pt modelId="{6BE6E364-A62B-4E11-87E2-6BE153CA772C}" type="pres">
      <dgm:prSet presAssocID="{24AAEB09-95E0-40AD-A852-30E4F482BE99}" presName="linear" presStyleCnt="0">
        <dgm:presLayoutVars>
          <dgm:animLvl val="lvl"/>
          <dgm:resizeHandles val="exact"/>
        </dgm:presLayoutVars>
      </dgm:prSet>
      <dgm:spPr/>
    </dgm:pt>
    <dgm:pt modelId="{D5E9A07D-357A-4DDB-BE2C-1D5BF149E827}" type="pres">
      <dgm:prSet presAssocID="{73C13E59-453A-4371-8507-E82C8795A1C1}" presName="parentText" presStyleLbl="node1" presStyleIdx="0" presStyleCnt="4">
        <dgm:presLayoutVars>
          <dgm:chMax val="0"/>
          <dgm:bulletEnabled val="1"/>
        </dgm:presLayoutVars>
      </dgm:prSet>
      <dgm:spPr/>
    </dgm:pt>
    <dgm:pt modelId="{B2546B23-5D80-412A-A409-22BF33FE4519}" type="pres">
      <dgm:prSet presAssocID="{1A239D35-3B81-4A52-8635-3922FB16AF4D}" presName="spacer" presStyleCnt="0"/>
      <dgm:spPr/>
    </dgm:pt>
    <dgm:pt modelId="{0775B66A-F7B8-4012-8DAC-3C49BCABA9FC}" type="pres">
      <dgm:prSet presAssocID="{56622756-DD77-4743-BC77-78475538D65E}" presName="parentText" presStyleLbl="node1" presStyleIdx="1" presStyleCnt="4">
        <dgm:presLayoutVars>
          <dgm:chMax val="0"/>
          <dgm:bulletEnabled val="1"/>
        </dgm:presLayoutVars>
      </dgm:prSet>
      <dgm:spPr/>
    </dgm:pt>
    <dgm:pt modelId="{10B1D3A5-F475-443C-A312-62E4921178BB}" type="pres">
      <dgm:prSet presAssocID="{56622756-DD77-4743-BC77-78475538D65E}" presName="childText" presStyleLbl="revTx" presStyleIdx="0" presStyleCnt="1">
        <dgm:presLayoutVars>
          <dgm:bulletEnabled val="1"/>
        </dgm:presLayoutVars>
      </dgm:prSet>
      <dgm:spPr/>
    </dgm:pt>
    <dgm:pt modelId="{DAFB567B-A513-4945-9A93-0D0CE5000E69}" type="pres">
      <dgm:prSet presAssocID="{09785CFD-82D5-4893-886E-B838D2EEFFAE}" presName="parentText" presStyleLbl="node1" presStyleIdx="2" presStyleCnt="4">
        <dgm:presLayoutVars>
          <dgm:chMax val="0"/>
          <dgm:bulletEnabled val="1"/>
        </dgm:presLayoutVars>
      </dgm:prSet>
      <dgm:spPr/>
    </dgm:pt>
    <dgm:pt modelId="{114ECF80-CDE8-40AA-ACE4-7E9FB455DF6D}" type="pres">
      <dgm:prSet presAssocID="{5ADFBC5D-0518-4EB3-B7BB-0B2AEC49913F}" presName="spacer" presStyleCnt="0"/>
      <dgm:spPr/>
    </dgm:pt>
    <dgm:pt modelId="{D6B83190-C06F-4F6D-B16B-484A3F7D2FB4}" type="pres">
      <dgm:prSet presAssocID="{DEE67601-81D3-4B2B-B9AC-E5EF5CF12434}" presName="parentText" presStyleLbl="node1" presStyleIdx="3" presStyleCnt="4">
        <dgm:presLayoutVars>
          <dgm:chMax val="0"/>
          <dgm:bulletEnabled val="1"/>
        </dgm:presLayoutVars>
      </dgm:prSet>
      <dgm:spPr/>
    </dgm:pt>
  </dgm:ptLst>
  <dgm:cxnLst>
    <dgm:cxn modelId="{B73D730F-A0AB-4082-89BA-503E342402A5}" srcId="{56622756-DD77-4743-BC77-78475538D65E}" destId="{0C6C8BBB-4EE7-4FD4-878B-7DCD1CD06A17}" srcOrd="1" destOrd="0" parTransId="{C18EE950-DD8C-4C96-A64B-D3D6DA4478F4}" sibTransId="{A0578977-ECDD-4708-AA1B-3485D460F569}"/>
    <dgm:cxn modelId="{11AA7919-462C-4C6D-8AC6-9B3CFBDC761A}" srcId="{56622756-DD77-4743-BC77-78475538D65E}" destId="{6FE96185-980F-42EB-A552-2A9DCD27E14A}" srcOrd="4" destOrd="0" parTransId="{FCF4DFA8-6838-4677-9854-923A74DA4552}" sibTransId="{7CDAF46C-B6F0-4A87-913B-497E28E3A697}"/>
    <dgm:cxn modelId="{2A8B1E1D-B44F-47A1-AB76-A9150C559A30}" type="presOf" srcId="{73C13E59-453A-4371-8507-E82C8795A1C1}" destId="{D5E9A07D-357A-4DDB-BE2C-1D5BF149E827}" srcOrd="0" destOrd="0" presId="urn:microsoft.com/office/officeart/2005/8/layout/vList2"/>
    <dgm:cxn modelId="{0231F544-DC46-4EFE-949F-740044E08F9F}" srcId="{24AAEB09-95E0-40AD-A852-30E4F482BE99}" destId="{DEE67601-81D3-4B2B-B9AC-E5EF5CF12434}" srcOrd="3" destOrd="0" parTransId="{968C2EAB-7958-4F0A-BAE5-999F3D72F8A9}" sibTransId="{6508D9D4-8ADD-47B9-B57B-D0323ED96EB0}"/>
    <dgm:cxn modelId="{39C6076A-8663-4525-AC63-DEA7863819D3}" type="presOf" srcId="{FCCAA73B-086F-4A47-B345-E84C77762E25}" destId="{10B1D3A5-F475-443C-A312-62E4921178BB}" srcOrd="0" destOrd="2" presId="urn:microsoft.com/office/officeart/2005/8/layout/vList2"/>
    <dgm:cxn modelId="{4659514F-2AB6-4CF8-A143-325AD959D4A8}" type="presOf" srcId="{24AAEB09-95E0-40AD-A852-30E4F482BE99}" destId="{6BE6E364-A62B-4E11-87E2-6BE153CA772C}" srcOrd="0" destOrd="0" presId="urn:microsoft.com/office/officeart/2005/8/layout/vList2"/>
    <dgm:cxn modelId="{E5B5C650-EF9E-418E-8AD0-F2DE434265E6}" srcId="{56622756-DD77-4743-BC77-78475538D65E}" destId="{77358F77-1FBE-4370-8D36-6F2116AF7469}" srcOrd="3" destOrd="0" parTransId="{FD99AE95-2CDB-44F7-B831-AC1663BAF8CB}" sibTransId="{703E97A1-8496-4940-B299-DE43ACA4A6B3}"/>
    <dgm:cxn modelId="{43D43C79-3D0C-4924-A695-DC6075FF9B1A}" type="presOf" srcId="{56622756-DD77-4743-BC77-78475538D65E}" destId="{0775B66A-F7B8-4012-8DAC-3C49BCABA9FC}" srcOrd="0" destOrd="0" presId="urn:microsoft.com/office/officeart/2005/8/layout/vList2"/>
    <dgm:cxn modelId="{5C4C9B80-0411-4697-B38E-82CDB2A17250}" type="presOf" srcId="{0C6C8BBB-4EE7-4FD4-878B-7DCD1CD06A17}" destId="{10B1D3A5-F475-443C-A312-62E4921178BB}" srcOrd="0" destOrd="1" presId="urn:microsoft.com/office/officeart/2005/8/layout/vList2"/>
    <dgm:cxn modelId="{175978B0-71BD-4F95-8DEA-C8925A5A5D5D}" type="presOf" srcId="{DEE67601-81D3-4B2B-B9AC-E5EF5CF12434}" destId="{D6B83190-C06F-4F6D-B16B-484A3F7D2FB4}" srcOrd="0" destOrd="0" presId="urn:microsoft.com/office/officeart/2005/8/layout/vList2"/>
    <dgm:cxn modelId="{BC6294BF-EC92-40C2-8CFC-86859AFAFFC7}" type="presOf" srcId="{77358F77-1FBE-4370-8D36-6F2116AF7469}" destId="{10B1D3A5-F475-443C-A312-62E4921178BB}" srcOrd="0" destOrd="3" presId="urn:microsoft.com/office/officeart/2005/8/layout/vList2"/>
    <dgm:cxn modelId="{C75281C5-398C-4797-AC7C-9C22E4B5EDBA}" srcId="{24AAEB09-95E0-40AD-A852-30E4F482BE99}" destId="{09785CFD-82D5-4893-886E-B838D2EEFFAE}" srcOrd="2" destOrd="0" parTransId="{74218A03-68A2-4E60-B2FD-DEFD8EDC6361}" sibTransId="{5ADFBC5D-0518-4EB3-B7BB-0B2AEC49913F}"/>
    <dgm:cxn modelId="{CAEFACCA-96F5-475F-9453-ED26230A3F92}" type="presOf" srcId="{6FE96185-980F-42EB-A552-2A9DCD27E14A}" destId="{10B1D3A5-F475-443C-A312-62E4921178BB}" srcOrd="0" destOrd="4" presId="urn:microsoft.com/office/officeart/2005/8/layout/vList2"/>
    <dgm:cxn modelId="{5D2434E1-3E78-42B3-B57E-0F8A3877B598}" srcId="{24AAEB09-95E0-40AD-A852-30E4F482BE99}" destId="{73C13E59-453A-4371-8507-E82C8795A1C1}" srcOrd="0" destOrd="0" parTransId="{449CE035-3C59-411A-933F-8D0468BEA2AA}" sibTransId="{1A239D35-3B81-4A52-8635-3922FB16AF4D}"/>
    <dgm:cxn modelId="{4BC460E7-FA71-4F48-9C47-D727757CA723}" srcId="{24AAEB09-95E0-40AD-A852-30E4F482BE99}" destId="{56622756-DD77-4743-BC77-78475538D65E}" srcOrd="1" destOrd="0" parTransId="{DE920A55-D3F9-435F-9DC8-016C1E737360}" sibTransId="{F956841B-CE18-4F0F-AEFD-F2DF9D0BA8B2}"/>
    <dgm:cxn modelId="{EE37A5EE-3514-499F-AAD9-E7E20CC4838E}" type="presOf" srcId="{09785CFD-82D5-4893-886E-B838D2EEFFAE}" destId="{DAFB567B-A513-4945-9A93-0D0CE5000E69}" srcOrd="0" destOrd="0" presId="urn:microsoft.com/office/officeart/2005/8/layout/vList2"/>
    <dgm:cxn modelId="{D894B7EF-31D9-4643-B75B-998AD7252811}" srcId="{56622756-DD77-4743-BC77-78475538D65E}" destId="{F5676AA5-E951-412A-BCA6-CE3F6EA3BBB5}" srcOrd="0" destOrd="0" parTransId="{4C90BE60-5BD8-4C7A-8DF4-0CAB29DEA94F}" sibTransId="{388F3A69-00B7-41DC-A9DF-8DF331AEB753}"/>
    <dgm:cxn modelId="{A629DFF7-1E01-4FD0-8EC0-033BA258995C}" type="presOf" srcId="{F5676AA5-E951-412A-BCA6-CE3F6EA3BBB5}" destId="{10B1D3A5-F475-443C-A312-62E4921178BB}" srcOrd="0" destOrd="0" presId="urn:microsoft.com/office/officeart/2005/8/layout/vList2"/>
    <dgm:cxn modelId="{F34D26FF-66A4-4EE4-A1DA-D4BDCAE3FFE8}" srcId="{56622756-DD77-4743-BC77-78475538D65E}" destId="{FCCAA73B-086F-4A47-B345-E84C77762E25}" srcOrd="2" destOrd="0" parTransId="{912E4AF6-B2FC-4D11-8843-D5CDD932BFA6}" sibTransId="{2FB10168-89C6-4DEC-B881-9393B296970F}"/>
    <dgm:cxn modelId="{7138880C-332B-48B1-A5EB-9634500F2291}" type="presParOf" srcId="{6BE6E364-A62B-4E11-87E2-6BE153CA772C}" destId="{D5E9A07D-357A-4DDB-BE2C-1D5BF149E827}" srcOrd="0" destOrd="0" presId="urn:microsoft.com/office/officeart/2005/8/layout/vList2"/>
    <dgm:cxn modelId="{EDE4C72B-2F3F-4F36-804A-434074E3CB3F}" type="presParOf" srcId="{6BE6E364-A62B-4E11-87E2-6BE153CA772C}" destId="{B2546B23-5D80-412A-A409-22BF33FE4519}" srcOrd="1" destOrd="0" presId="urn:microsoft.com/office/officeart/2005/8/layout/vList2"/>
    <dgm:cxn modelId="{2E6DB816-CBB7-4F96-8502-024ABA8BFA33}" type="presParOf" srcId="{6BE6E364-A62B-4E11-87E2-6BE153CA772C}" destId="{0775B66A-F7B8-4012-8DAC-3C49BCABA9FC}" srcOrd="2" destOrd="0" presId="urn:microsoft.com/office/officeart/2005/8/layout/vList2"/>
    <dgm:cxn modelId="{EF0D9185-1BDC-44C8-B443-3AFE49E692DD}" type="presParOf" srcId="{6BE6E364-A62B-4E11-87E2-6BE153CA772C}" destId="{10B1D3A5-F475-443C-A312-62E4921178BB}" srcOrd="3" destOrd="0" presId="urn:microsoft.com/office/officeart/2005/8/layout/vList2"/>
    <dgm:cxn modelId="{F0D43FEE-56C5-4753-BB68-73F5FCB8DEDB}" type="presParOf" srcId="{6BE6E364-A62B-4E11-87E2-6BE153CA772C}" destId="{DAFB567B-A513-4945-9A93-0D0CE5000E69}" srcOrd="4" destOrd="0" presId="urn:microsoft.com/office/officeart/2005/8/layout/vList2"/>
    <dgm:cxn modelId="{DCA93047-14A8-436C-AD88-541747D7F14B}" type="presParOf" srcId="{6BE6E364-A62B-4E11-87E2-6BE153CA772C}" destId="{114ECF80-CDE8-40AA-ACE4-7E9FB455DF6D}" srcOrd="5" destOrd="0" presId="urn:microsoft.com/office/officeart/2005/8/layout/vList2"/>
    <dgm:cxn modelId="{766798D4-F6F6-4858-94CA-60B32EDC0762}" type="presParOf" srcId="{6BE6E364-A62B-4E11-87E2-6BE153CA772C}" destId="{D6B83190-C06F-4F6D-B16B-484A3F7D2FB4}"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37291B1-51A6-4841-A10D-25C50B15A25E}"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7801CFC-ABFB-4F24-B3AC-343E36C53C65}">
      <dgm:prSet/>
      <dgm:spPr/>
      <dgm:t>
        <a:bodyPr/>
        <a:lstStyle/>
        <a:p>
          <a:r>
            <a:rPr lang="es-AR"/>
            <a:t>Incorporación de materia orgánica al suelo</a:t>
          </a:r>
          <a:endParaRPr lang="en-US"/>
        </a:p>
      </dgm:t>
    </dgm:pt>
    <dgm:pt modelId="{6939561D-A971-4D7B-88D1-C8E6F0728CA7}" type="parTrans" cxnId="{E3531C88-9AFB-4A80-9355-B8B6509C032C}">
      <dgm:prSet/>
      <dgm:spPr/>
      <dgm:t>
        <a:bodyPr/>
        <a:lstStyle/>
        <a:p>
          <a:endParaRPr lang="en-US"/>
        </a:p>
      </dgm:t>
    </dgm:pt>
    <dgm:pt modelId="{28B975AA-76F8-46AD-8919-D0DC240C162A}" type="sibTrans" cxnId="{E3531C88-9AFB-4A80-9355-B8B6509C032C}">
      <dgm:prSet/>
      <dgm:spPr/>
      <dgm:t>
        <a:bodyPr/>
        <a:lstStyle/>
        <a:p>
          <a:endParaRPr lang="en-US"/>
        </a:p>
      </dgm:t>
    </dgm:pt>
    <dgm:pt modelId="{A30A2199-DB13-47EF-938A-2886F62B4C9A}">
      <dgm:prSet/>
      <dgm:spPr/>
      <dgm:t>
        <a:bodyPr/>
        <a:lstStyle/>
        <a:p>
          <a:r>
            <a:rPr lang="es-AR"/>
            <a:t>Incorporación de productos que modifican la composición química</a:t>
          </a:r>
          <a:endParaRPr lang="en-US"/>
        </a:p>
      </dgm:t>
    </dgm:pt>
    <dgm:pt modelId="{06C67D63-035E-492D-AA9E-88A6FC17C6B3}" type="parTrans" cxnId="{E6EC444D-13F4-40AA-BEF7-3B65C01AD8A4}">
      <dgm:prSet/>
      <dgm:spPr/>
      <dgm:t>
        <a:bodyPr/>
        <a:lstStyle/>
        <a:p>
          <a:endParaRPr lang="en-US"/>
        </a:p>
      </dgm:t>
    </dgm:pt>
    <dgm:pt modelId="{4C020442-7425-413D-A6F8-B5720DDA763F}" type="sibTrans" cxnId="{E6EC444D-13F4-40AA-BEF7-3B65C01AD8A4}">
      <dgm:prSet/>
      <dgm:spPr/>
      <dgm:t>
        <a:bodyPr/>
        <a:lstStyle/>
        <a:p>
          <a:endParaRPr lang="en-US"/>
        </a:p>
      </dgm:t>
    </dgm:pt>
    <dgm:pt modelId="{D0478A1C-4F53-4152-B6E8-ADBCB2E43679}">
      <dgm:prSet/>
      <dgm:spPr/>
      <dgm:t>
        <a:bodyPr/>
        <a:lstStyle/>
        <a:p>
          <a:r>
            <a:rPr lang="es-AR"/>
            <a:t>Mezcla de aguas de distinta calidad</a:t>
          </a:r>
          <a:endParaRPr lang="en-US"/>
        </a:p>
      </dgm:t>
    </dgm:pt>
    <dgm:pt modelId="{F7B79298-8DA5-44AA-BDBF-ECEED7915F88}" type="parTrans" cxnId="{91BEAFFD-5AFB-464C-BD0A-0ED172A61C3C}">
      <dgm:prSet/>
      <dgm:spPr/>
      <dgm:t>
        <a:bodyPr/>
        <a:lstStyle/>
        <a:p>
          <a:endParaRPr lang="en-US"/>
        </a:p>
      </dgm:t>
    </dgm:pt>
    <dgm:pt modelId="{024A0456-2E63-4103-9959-B04692BBAB18}" type="sibTrans" cxnId="{91BEAFFD-5AFB-464C-BD0A-0ED172A61C3C}">
      <dgm:prSet/>
      <dgm:spPr/>
      <dgm:t>
        <a:bodyPr/>
        <a:lstStyle/>
        <a:p>
          <a:endParaRPr lang="en-US"/>
        </a:p>
      </dgm:t>
    </dgm:pt>
    <dgm:pt modelId="{0CA0EEE9-1344-4013-98C0-489D3FC84712}">
      <dgm:prSet/>
      <dgm:spPr/>
      <dgm:t>
        <a:bodyPr/>
        <a:lstStyle/>
        <a:p>
          <a:r>
            <a:rPr lang="es-AR"/>
            <a:t>Manejo del riego</a:t>
          </a:r>
          <a:endParaRPr lang="en-US"/>
        </a:p>
      </dgm:t>
    </dgm:pt>
    <dgm:pt modelId="{8AA807EE-56F7-4E09-BC65-3F867AEA7261}" type="parTrans" cxnId="{AC72DB50-B098-4346-AECC-E74C304DE7DE}">
      <dgm:prSet/>
      <dgm:spPr/>
      <dgm:t>
        <a:bodyPr/>
        <a:lstStyle/>
        <a:p>
          <a:endParaRPr lang="en-US"/>
        </a:p>
      </dgm:t>
    </dgm:pt>
    <dgm:pt modelId="{EADDA3F5-8442-419D-8CB8-E9F0BB186B74}" type="sibTrans" cxnId="{AC72DB50-B098-4346-AECC-E74C304DE7DE}">
      <dgm:prSet/>
      <dgm:spPr/>
      <dgm:t>
        <a:bodyPr/>
        <a:lstStyle/>
        <a:p>
          <a:endParaRPr lang="en-US"/>
        </a:p>
      </dgm:t>
    </dgm:pt>
    <dgm:pt modelId="{716CC3C0-914E-4C9E-BDE4-CB2CDE3D06F0}">
      <dgm:prSet/>
      <dgm:spPr/>
      <dgm:t>
        <a:bodyPr/>
        <a:lstStyle/>
        <a:p>
          <a:r>
            <a:rPr lang="es-AR"/>
            <a:t>Riego frecuente a dosis baja</a:t>
          </a:r>
          <a:endParaRPr lang="en-US"/>
        </a:p>
      </dgm:t>
    </dgm:pt>
    <dgm:pt modelId="{8ADF06F5-E5A1-4045-AB8E-18FC0E9CC004}" type="parTrans" cxnId="{EA81222A-D19D-4E4D-9B8D-FDAA5EF5374D}">
      <dgm:prSet/>
      <dgm:spPr/>
      <dgm:t>
        <a:bodyPr/>
        <a:lstStyle/>
        <a:p>
          <a:endParaRPr lang="en-US"/>
        </a:p>
      </dgm:t>
    </dgm:pt>
    <dgm:pt modelId="{3704EC15-4205-478F-BCE8-7A795EE68E48}" type="sibTrans" cxnId="{EA81222A-D19D-4E4D-9B8D-FDAA5EF5374D}">
      <dgm:prSet/>
      <dgm:spPr/>
      <dgm:t>
        <a:bodyPr/>
        <a:lstStyle/>
        <a:p>
          <a:endParaRPr lang="en-US"/>
        </a:p>
      </dgm:t>
    </dgm:pt>
    <dgm:pt modelId="{F6F34F22-C04C-48BC-B784-51C275D631AA}">
      <dgm:prSet/>
      <dgm:spPr/>
      <dgm:t>
        <a:bodyPr/>
        <a:lstStyle/>
        <a:p>
          <a:r>
            <a:rPr lang="es-AR"/>
            <a:t>Riego de presiembra</a:t>
          </a:r>
          <a:endParaRPr lang="en-US"/>
        </a:p>
      </dgm:t>
    </dgm:pt>
    <dgm:pt modelId="{B38373C3-01EF-407D-9A0D-5DB85C3E91E5}" type="parTrans" cxnId="{2D0E63D2-562C-45FC-8CE6-A2B944DBF856}">
      <dgm:prSet/>
      <dgm:spPr/>
      <dgm:t>
        <a:bodyPr/>
        <a:lstStyle/>
        <a:p>
          <a:endParaRPr lang="en-US"/>
        </a:p>
      </dgm:t>
    </dgm:pt>
    <dgm:pt modelId="{F0AC35BF-BAAE-40A0-8E1D-D1614760F92A}" type="sibTrans" cxnId="{2D0E63D2-562C-45FC-8CE6-A2B944DBF856}">
      <dgm:prSet/>
      <dgm:spPr/>
      <dgm:t>
        <a:bodyPr/>
        <a:lstStyle/>
        <a:p>
          <a:endParaRPr lang="en-US"/>
        </a:p>
      </dgm:t>
    </dgm:pt>
    <dgm:pt modelId="{1ED5C133-1934-40EB-A964-9FFFE0B9E0A8}">
      <dgm:prSet/>
      <dgm:spPr/>
      <dgm:t>
        <a:bodyPr/>
        <a:lstStyle/>
        <a:p>
          <a:r>
            <a:rPr lang="es-AR"/>
            <a:t>Cambio del sistema por gravedad a riego por aspersión o por goteo</a:t>
          </a:r>
          <a:endParaRPr lang="en-US"/>
        </a:p>
      </dgm:t>
    </dgm:pt>
    <dgm:pt modelId="{CED43A7E-E37A-41BD-BE01-A2C733AFF244}" type="parTrans" cxnId="{D59D12A3-C769-4D80-B0FB-FB2427266DA6}">
      <dgm:prSet/>
      <dgm:spPr/>
      <dgm:t>
        <a:bodyPr/>
        <a:lstStyle/>
        <a:p>
          <a:endParaRPr lang="en-US"/>
        </a:p>
      </dgm:t>
    </dgm:pt>
    <dgm:pt modelId="{2AC966C8-0FA0-4851-95ED-868382A51393}" type="sibTrans" cxnId="{D59D12A3-C769-4D80-B0FB-FB2427266DA6}">
      <dgm:prSet/>
      <dgm:spPr/>
      <dgm:t>
        <a:bodyPr/>
        <a:lstStyle/>
        <a:p>
          <a:endParaRPr lang="en-US"/>
        </a:p>
      </dgm:t>
    </dgm:pt>
    <dgm:pt modelId="{14C15E5D-A8E4-4EFC-AC37-041DAE5A0B31}" type="pres">
      <dgm:prSet presAssocID="{237291B1-51A6-4841-A10D-25C50B15A25E}" presName="linear" presStyleCnt="0">
        <dgm:presLayoutVars>
          <dgm:animLvl val="lvl"/>
          <dgm:resizeHandles val="exact"/>
        </dgm:presLayoutVars>
      </dgm:prSet>
      <dgm:spPr/>
    </dgm:pt>
    <dgm:pt modelId="{2860E97E-8C9E-450A-9136-208B20F4F59A}" type="pres">
      <dgm:prSet presAssocID="{17801CFC-ABFB-4F24-B3AC-343E36C53C65}" presName="parentText" presStyleLbl="node1" presStyleIdx="0" presStyleCnt="4">
        <dgm:presLayoutVars>
          <dgm:chMax val="0"/>
          <dgm:bulletEnabled val="1"/>
        </dgm:presLayoutVars>
      </dgm:prSet>
      <dgm:spPr/>
    </dgm:pt>
    <dgm:pt modelId="{CB8235D8-A4E3-405F-831E-23437AABB4E3}" type="pres">
      <dgm:prSet presAssocID="{28B975AA-76F8-46AD-8919-D0DC240C162A}" presName="spacer" presStyleCnt="0"/>
      <dgm:spPr/>
    </dgm:pt>
    <dgm:pt modelId="{E4BBD0E4-4665-4BE2-B00D-8EC700287B90}" type="pres">
      <dgm:prSet presAssocID="{A30A2199-DB13-47EF-938A-2886F62B4C9A}" presName="parentText" presStyleLbl="node1" presStyleIdx="1" presStyleCnt="4">
        <dgm:presLayoutVars>
          <dgm:chMax val="0"/>
          <dgm:bulletEnabled val="1"/>
        </dgm:presLayoutVars>
      </dgm:prSet>
      <dgm:spPr/>
    </dgm:pt>
    <dgm:pt modelId="{D00958DF-B094-4496-8FDA-F4DBD835B8FA}" type="pres">
      <dgm:prSet presAssocID="{4C020442-7425-413D-A6F8-B5720DDA763F}" presName="spacer" presStyleCnt="0"/>
      <dgm:spPr/>
    </dgm:pt>
    <dgm:pt modelId="{88324079-52AE-415E-9CA1-800DCE18559D}" type="pres">
      <dgm:prSet presAssocID="{D0478A1C-4F53-4152-B6E8-ADBCB2E43679}" presName="parentText" presStyleLbl="node1" presStyleIdx="2" presStyleCnt="4">
        <dgm:presLayoutVars>
          <dgm:chMax val="0"/>
          <dgm:bulletEnabled val="1"/>
        </dgm:presLayoutVars>
      </dgm:prSet>
      <dgm:spPr/>
    </dgm:pt>
    <dgm:pt modelId="{0A3270ED-D6F8-4B97-80ED-11923714D3D8}" type="pres">
      <dgm:prSet presAssocID="{024A0456-2E63-4103-9959-B04692BBAB18}" presName="spacer" presStyleCnt="0"/>
      <dgm:spPr/>
    </dgm:pt>
    <dgm:pt modelId="{899B75B5-1EC1-4779-B1E5-2EE249E6EB6E}" type="pres">
      <dgm:prSet presAssocID="{0CA0EEE9-1344-4013-98C0-489D3FC84712}" presName="parentText" presStyleLbl="node1" presStyleIdx="3" presStyleCnt="4">
        <dgm:presLayoutVars>
          <dgm:chMax val="0"/>
          <dgm:bulletEnabled val="1"/>
        </dgm:presLayoutVars>
      </dgm:prSet>
      <dgm:spPr/>
    </dgm:pt>
    <dgm:pt modelId="{22196483-8FE8-491D-842B-FCE55F0BACE8}" type="pres">
      <dgm:prSet presAssocID="{0CA0EEE9-1344-4013-98C0-489D3FC84712}" presName="childText" presStyleLbl="revTx" presStyleIdx="0" presStyleCnt="1">
        <dgm:presLayoutVars>
          <dgm:bulletEnabled val="1"/>
        </dgm:presLayoutVars>
      </dgm:prSet>
      <dgm:spPr/>
    </dgm:pt>
  </dgm:ptLst>
  <dgm:cxnLst>
    <dgm:cxn modelId="{D6997E03-6773-4227-BFEC-E880C41614D5}" type="presOf" srcId="{716CC3C0-914E-4C9E-BDE4-CB2CDE3D06F0}" destId="{22196483-8FE8-491D-842B-FCE55F0BACE8}" srcOrd="0" destOrd="0" presId="urn:microsoft.com/office/officeart/2005/8/layout/vList2"/>
    <dgm:cxn modelId="{EF2CA524-5842-4D01-A0D2-701100B41E22}" type="presOf" srcId="{17801CFC-ABFB-4F24-B3AC-343E36C53C65}" destId="{2860E97E-8C9E-450A-9136-208B20F4F59A}" srcOrd="0" destOrd="0" presId="urn:microsoft.com/office/officeart/2005/8/layout/vList2"/>
    <dgm:cxn modelId="{EA81222A-D19D-4E4D-9B8D-FDAA5EF5374D}" srcId="{0CA0EEE9-1344-4013-98C0-489D3FC84712}" destId="{716CC3C0-914E-4C9E-BDE4-CB2CDE3D06F0}" srcOrd="0" destOrd="0" parTransId="{8ADF06F5-E5A1-4045-AB8E-18FC0E9CC004}" sibTransId="{3704EC15-4205-478F-BCE8-7A795EE68E48}"/>
    <dgm:cxn modelId="{4984BB49-4DAA-406F-B5A5-44E79E341608}" type="presOf" srcId="{0CA0EEE9-1344-4013-98C0-489D3FC84712}" destId="{899B75B5-1EC1-4779-B1E5-2EE249E6EB6E}" srcOrd="0" destOrd="0" presId="urn:microsoft.com/office/officeart/2005/8/layout/vList2"/>
    <dgm:cxn modelId="{E6EC444D-13F4-40AA-BEF7-3B65C01AD8A4}" srcId="{237291B1-51A6-4841-A10D-25C50B15A25E}" destId="{A30A2199-DB13-47EF-938A-2886F62B4C9A}" srcOrd="1" destOrd="0" parTransId="{06C67D63-035E-492D-AA9E-88A6FC17C6B3}" sibTransId="{4C020442-7425-413D-A6F8-B5720DDA763F}"/>
    <dgm:cxn modelId="{AC72DB50-B098-4346-AECC-E74C304DE7DE}" srcId="{237291B1-51A6-4841-A10D-25C50B15A25E}" destId="{0CA0EEE9-1344-4013-98C0-489D3FC84712}" srcOrd="3" destOrd="0" parTransId="{8AA807EE-56F7-4E09-BC65-3F867AEA7261}" sibTransId="{EADDA3F5-8442-419D-8CB8-E9F0BB186B74}"/>
    <dgm:cxn modelId="{2444B282-643A-4CB5-97BC-40108D198200}" type="presOf" srcId="{A30A2199-DB13-47EF-938A-2886F62B4C9A}" destId="{E4BBD0E4-4665-4BE2-B00D-8EC700287B90}" srcOrd="0" destOrd="0" presId="urn:microsoft.com/office/officeart/2005/8/layout/vList2"/>
    <dgm:cxn modelId="{E3531C88-9AFB-4A80-9355-B8B6509C032C}" srcId="{237291B1-51A6-4841-A10D-25C50B15A25E}" destId="{17801CFC-ABFB-4F24-B3AC-343E36C53C65}" srcOrd="0" destOrd="0" parTransId="{6939561D-A971-4D7B-88D1-C8E6F0728CA7}" sibTransId="{28B975AA-76F8-46AD-8919-D0DC240C162A}"/>
    <dgm:cxn modelId="{D59D12A3-C769-4D80-B0FB-FB2427266DA6}" srcId="{0CA0EEE9-1344-4013-98C0-489D3FC84712}" destId="{1ED5C133-1934-40EB-A964-9FFFE0B9E0A8}" srcOrd="2" destOrd="0" parTransId="{CED43A7E-E37A-41BD-BE01-A2C733AFF244}" sibTransId="{2AC966C8-0FA0-4851-95ED-868382A51393}"/>
    <dgm:cxn modelId="{095217BD-40E3-43AA-A36A-D916A264C2D3}" type="presOf" srcId="{D0478A1C-4F53-4152-B6E8-ADBCB2E43679}" destId="{88324079-52AE-415E-9CA1-800DCE18559D}" srcOrd="0" destOrd="0" presId="urn:microsoft.com/office/officeart/2005/8/layout/vList2"/>
    <dgm:cxn modelId="{BE6DF9C1-4A10-4846-A4A0-883CD8D81DDE}" type="presOf" srcId="{1ED5C133-1934-40EB-A964-9FFFE0B9E0A8}" destId="{22196483-8FE8-491D-842B-FCE55F0BACE8}" srcOrd="0" destOrd="2" presId="urn:microsoft.com/office/officeart/2005/8/layout/vList2"/>
    <dgm:cxn modelId="{2D0E63D2-562C-45FC-8CE6-A2B944DBF856}" srcId="{0CA0EEE9-1344-4013-98C0-489D3FC84712}" destId="{F6F34F22-C04C-48BC-B784-51C275D631AA}" srcOrd="1" destOrd="0" parTransId="{B38373C3-01EF-407D-9A0D-5DB85C3E91E5}" sibTransId="{F0AC35BF-BAAE-40A0-8E1D-D1614760F92A}"/>
    <dgm:cxn modelId="{6EC0FED2-79C1-40DC-9D58-977376CAB207}" type="presOf" srcId="{237291B1-51A6-4841-A10D-25C50B15A25E}" destId="{14C15E5D-A8E4-4EFC-AC37-041DAE5A0B31}" srcOrd="0" destOrd="0" presId="urn:microsoft.com/office/officeart/2005/8/layout/vList2"/>
    <dgm:cxn modelId="{91BEAFFD-5AFB-464C-BD0A-0ED172A61C3C}" srcId="{237291B1-51A6-4841-A10D-25C50B15A25E}" destId="{D0478A1C-4F53-4152-B6E8-ADBCB2E43679}" srcOrd="2" destOrd="0" parTransId="{F7B79298-8DA5-44AA-BDBF-ECEED7915F88}" sibTransId="{024A0456-2E63-4103-9959-B04692BBAB18}"/>
    <dgm:cxn modelId="{A82BF4FD-B61D-47CB-A08D-7106ADE39951}" type="presOf" srcId="{F6F34F22-C04C-48BC-B784-51C275D631AA}" destId="{22196483-8FE8-491D-842B-FCE55F0BACE8}" srcOrd="0" destOrd="1" presId="urn:microsoft.com/office/officeart/2005/8/layout/vList2"/>
    <dgm:cxn modelId="{CC69F803-09DC-43CB-83B6-20B775C578A6}" type="presParOf" srcId="{14C15E5D-A8E4-4EFC-AC37-041DAE5A0B31}" destId="{2860E97E-8C9E-450A-9136-208B20F4F59A}" srcOrd="0" destOrd="0" presId="urn:microsoft.com/office/officeart/2005/8/layout/vList2"/>
    <dgm:cxn modelId="{CB9E80BC-CD0E-46E8-BD1B-AFE9336C41DD}" type="presParOf" srcId="{14C15E5D-A8E4-4EFC-AC37-041DAE5A0B31}" destId="{CB8235D8-A4E3-405F-831E-23437AABB4E3}" srcOrd="1" destOrd="0" presId="urn:microsoft.com/office/officeart/2005/8/layout/vList2"/>
    <dgm:cxn modelId="{4401435C-B34D-4A45-BB03-F44E55023EBF}" type="presParOf" srcId="{14C15E5D-A8E4-4EFC-AC37-041DAE5A0B31}" destId="{E4BBD0E4-4665-4BE2-B00D-8EC700287B90}" srcOrd="2" destOrd="0" presId="urn:microsoft.com/office/officeart/2005/8/layout/vList2"/>
    <dgm:cxn modelId="{D0903C4B-E64F-46DA-B0D2-6B7C0B7B25F2}" type="presParOf" srcId="{14C15E5D-A8E4-4EFC-AC37-041DAE5A0B31}" destId="{D00958DF-B094-4496-8FDA-F4DBD835B8FA}" srcOrd="3" destOrd="0" presId="urn:microsoft.com/office/officeart/2005/8/layout/vList2"/>
    <dgm:cxn modelId="{DE711F5F-E287-430C-AA12-DBFA8CAEA434}" type="presParOf" srcId="{14C15E5D-A8E4-4EFC-AC37-041DAE5A0B31}" destId="{88324079-52AE-415E-9CA1-800DCE18559D}" srcOrd="4" destOrd="0" presId="urn:microsoft.com/office/officeart/2005/8/layout/vList2"/>
    <dgm:cxn modelId="{D95F0F09-AF7F-49EA-898D-7962B1B9ADCF}" type="presParOf" srcId="{14C15E5D-A8E4-4EFC-AC37-041DAE5A0B31}" destId="{0A3270ED-D6F8-4B97-80ED-11923714D3D8}" srcOrd="5" destOrd="0" presId="urn:microsoft.com/office/officeart/2005/8/layout/vList2"/>
    <dgm:cxn modelId="{06EAF28E-53C1-44C9-BA28-B77CF7C55D1A}" type="presParOf" srcId="{14C15E5D-A8E4-4EFC-AC37-041DAE5A0B31}" destId="{899B75B5-1EC1-4779-B1E5-2EE249E6EB6E}" srcOrd="6" destOrd="0" presId="urn:microsoft.com/office/officeart/2005/8/layout/vList2"/>
    <dgm:cxn modelId="{744F8D9A-FEA5-492F-B820-84AB0906BE1E}" type="presParOf" srcId="{14C15E5D-A8E4-4EFC-AC37-041DAE5A0B31}" destId="{22196483-8FE8-491D-842B-FCE55F0BACE8}"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7988A9A-32D6-40CF-8497-F2C27EBF19B7}"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AC3F8318-BEC0-479A-8109-D85CCDCD6DD4}">
      <dgm:prSet/>
      <dgm:spPr/>
      <dgm:t>
        <a:bodyPr/>
        <a:lstStyle/>
        <a:p>
          <a:r>
            <a:rPr lang="es-AR" i="1"/>
            <a:t>Toxicidad</a:t>
          </a:r>
          <a:r>
            <a:rPr lang="es-AR"/>
            <a:t>: algunos iones se pueden acumular en los cultivos. En concentraciones altas pueden reducir el rendimiento de la cosecha.</a:t>
          </a:r>
          <a:endParaRPr lang="en-US"/>
        </a:p>
      </dgm:t>
    </dgm:pt>
    <dgm:pt modelId="{882BBF1F-B1E8-49CD-8B7B-18576F713492}" type="parTrans" cxnId="{004EAC67-2CF0-456E-B8D1-43EF5B8E0474}">
      <dgm:prSet/>
      <dgm:spPr/>
      <dgm:t>
        <a:bodyPr/>
        <a:lstStyle/>
        <a:p>
          <a:endParaRPr lang="en-US"/>
        </a:p>
      </dgm:t>
    </dgm:pt>
    <dgm:pt modelId="{F970092B-FACD-451E-A8BF-4979008D0167}" type="sibTrans" cxnId="{004EAC67-2CF0-456E-B8D1-43EF5B8E0474}">
      <dgm:prSet/>
      <dgm:spPr/>
      <dgm:t>
        <a:bodyPr/>
        <a:lstStyle/>
        <a:p>
          <a:endParaRPr lang="en-US"/>
        </a:p>
      </dgm:t>
    </dgm:pt>
    <dgm:pt modelId="{A1DF5920-9852-4FEF-BE6C-CF9D6922253A}">
      <dgm:prSet/>
      <dgm:spPr/>
      <dgm:t>
        <a:bodyPr/>
        <a:lstStyle/>
        <a:p>
          <a:r>
            <a:rPr lang="es-AR"/>
            <a:t>Los iones más peligrosos son: cloruro, sodio, boro.</a:t>
          </a:r>
          <a:endParaRPr lang="en-US"/>
        </a:p>
      </dgm:t>
    </dgm:pt>
    <dgm:pt modelId="{FE1FC8F1-A39D-4731-8F4A-04987670D9FD}" type="parTrans" cxnId="{8E8F02FF-1932-45F2-8DC3-9314E3D0D8E7}">
      <dgm:prSet/>
      <dgm:spPr/>
      <dgm:t>
        <a:bodyPr/>
        <a:lstStyle/>
        <a:p>
          <a:endParaRPr lang="en-US"/>
        </a:p>
      </dgm:t>
    </dgm:pt>
    <dgm:pt modelId="{56DDC80B-F45F-4BD4-B0CC-FE65BA36C345}" type="sibTrans" cxnId="{8E8F02FF-1932-45F2-8DC3-9314E3D0D8E7}">
      <dgm:prSet/>
      <dgm:spPr/>
      <dgm:t>
        <a:bodyPr/>
        <a:lstStyle/>
        <a:p>
          <a:endParaRPr lang="en-US"/>
        </a:p>
      </dgm:t>
    </dgm:pt>
    <dgm:pt modelId="{ED54C6DD-AAFE-407C-9C4C-9F7EA646EFF3}">
      <dgm:prSet/>
      <dgm:spPr/>
      <dgm:t>
        <a:bodyPr/>
        <a:lstStyle/>
        <a:p>
          <a:r>
            <a:rPr lang="es-AR"/>
            <a:t>La magnitud de los daños depende de la concentración, volumen de agua absorbida y tolerancia de los cultivos.</a:t>
          </a:r>
          <a:endParaRPr lang="en-US"/>
        </a:p>
      </dgm:t>
    </dgm:pt>
    <dgm:pt modelId="{D25C1D57-3CAA-4B32-8CB3-9F04835311C4}" type="parTrans" cxnId="{70B72FF9-0E17-4AD6-8C1E-57AB240B8F9E}">
      <dgm:prSet/>
      <dgm:spPr/>
      <dgm:t>
        <a:bodyPr/>
        <a:lstStyle/>
        <a:p>
          <a:endParaRPr lang="en-US"/>
        </a:p>
      </dgm:t>
    </dgm:pt>
    <dgm:pt modelId="{A893F4CC-1527-40DD-A555-B72359526AF9}" type="sibTrans" cxnId="{70B72FF9-0E17-4AD6-8C1E-57AB240B8F9E}">
      <dgm:prSet/>
      <dgm:spPr/>
      <dgm:t>
        <a:bodyPr/>
        <a:lstStyle/>
        <a:p>
          <a:endParaRPr lang="en-US"/>
        </a:p>
      </dgm:t>
    </dgm:pt>
    <dgm:pt modelId="{91193C12-56CC-43A0-8101-5667566FC629}">
      <dgm:prSet/>
      <dgm:spPr/>
      <dgm:t>
        <a:bodyPr/>
        <a:lstStyle/>
        <a:p>
          <a:r>
            <a:rPr lang="es-AR" i="1"/>
            <a:t>Nutrientes en el agua de riego</a:t>
          </a:r>
          <a:r>
            <a:rPr lang="es-AR"/>
            <a:t>: en algunas ocasiones hay que considerar los nutrientes contenidos en el agua de riego, a efectos de restringir la fertilización o que se produzcan excesos contraproducentes.</a:t>
          </a:r>
          <a:endParaRPr lang="en-US"/>
        </a:p>
      </dgm:t>
    </dgm:pt>
    <dgm:pt modelId="{1C27D71B-6B0C-4FFB-8400-268BFB871DFC}" type="parTrans" cxnId="{CF3A4201-E9A5-4094-995B-E1264721A525}">
      <dgm:prSet/>
      <dgm:spPr/>
      <dgm:t>
        <a:bodyPr/>
        <a:lstStyle/>
        <a:p>
          <a:endParaRPr lang="en-US"/>
        </a:p>
      </dgm:t>
    </dgm:pt>
    <dgm:pt modelId="{7CF31184-A3EE-495D-8EF1-5F9A9E2FBF9F}" type="sibTrans" cxnId="{CF3A4201-E9A5-4094-995B-E1264721A525}">
      <dgm:prSet/>
      <dgm:spPr/>
      <dgm:t>
        <a:bodyPr/>
        <a:lstStyle/>
        <a:p>
          <a:endParaRPr lang="en-US"/>
        </a:p>
      </dgm:t>
    </dgm:pt>
    <dgm:pt modelId="{990BFBAD-6A85-422E-847C-03A5405B97BB}" type="pres">
      <dgm:prSet presAssocID="{37988A9A-32D6-40CF-8497-F2C27EBF19B7}" presName="linear" presStyleCnt="0">
        <dgm:presLayoutVars>
          <dgm:animLvl val="lvl"/>
          <dgm:resizeHandles val="exact"/>
        </dgm:presLayoutVars>
      </dgm:prSet>
      <dgm:spPr/>
    </dgm:pt>
    <dgm:pt modelId="{3F551A12-931B-4A17-94B6-7BDF3FFC5418}" type="pres">
      <dgm:prSet presAssocID="{AC3F8318-BEC0-479A-8109-D85CCDCD6DD4}" presName="parentText" presStyleLbl="node1" presStyleIdx="0" presStyleCnt="4">
        <dgm:presLayoutVars>
          <dgm:chMax val="0"/>
          <dgm:bulletEnabled val="1"/>
        </dgm:presLayoutVars>
      </dgm:prSet>
      <dgm:spPr/>
    </dgm:pt>
    <dgm:pt modelId="{F3D36483-F731-4CCE-81EC-CE5E27980BF4}" type="pres">
      <dgm:prSet presAssocID="{F970092B-FACD-451E-A8BF-4979008D0167}" presName="spacer" presStyleCnt="0"/>
      <dgm:spPr/>
    </dgm:pt>
    <dgm:pt modelId="{6EBAC4E2-215E-4C7A-AE07-8048A5925A44}" type="pres">
      <dgm:prSet presAssocID="{A1DF5920-9852-4FEF-BE6C-CF9D6922253A}" presName="parentText" presStyleLbl="node1" presStyleIdx="1" presStyleCnt="4">
        <dgm:presLayoutVars>
          <dgm:chMax val="0"/>
          <dgm:bulletEnabled val="1"/>
        </dgm:presLayoutVars>
      </dgm:prSet>
      <dgm:spPr/>
    </dgm:pt>
    <dgm:pt modelId="{294C7AD1-DB8F-41B7-A94B-7F0EAE7FC76F}" type="pres">
      <dgm:prSet presAssocID="{56DDC80B-F45F-4BD4-B0CC-FE65BA36C345}" presName="spacer" presStyleCnt="0"/>
      <dgm:spPr/>
    </dgm:pt>
    <dgm:pt modelId="{3CBCEA51-8C1F-48C1-AECE-3BA69B69033C}" type="pres">
      <dgm:prSet presAssocID="{ED54C6DD-AAFE-407C-9C4C-9F7EA646EFF3}" presName="parentText" presStyleLbl="node1" presStyleIdx="2" presStyleCnt="4">
        <dgm:presLayoutVars>
          <dgm:chMax val="0"/>
          <dgm:bulletEnabled val="1"/>
        </dgm:presLayoutVars>
      </dgm:prSet>
      <dgm:spPr/>
    </dgm:pt>
    <dgm:pt modelId="{C92AF0AC-5092-4777-B57B-1CC1275FBD9B}" type="pres">
      <dgm:prSet presAssocID="{A893F4CC-1527-40DD-A555-B72359526AF9}" presName="spacer" presStyleCnt="0"/>
      <dgm:spPr/>
    </dgm:pt>
    <dgm:pt modelId="{34A1C156-69D4-479A-AE0D-6190E4F49BAA}" type="pres">
      <dgm:prSet presAssocID="{91193C12-56CC-43A0-8101-5667566FC629}" presName="parentText" presStyleLbl="node1" presStyleIdx="3" presStyleCnt="4">
        <dgm:presLayoutVars>
          <dgm:chMax val="0"/>
          <dgm:bulletEnabled val="1"/>
        </dgm:presLayoutVars>
      </dgm:prSet>
      <dgm:spPr/>
    </dgm:pt>
  </dgm:ptLst>
  <dgm:cxnLst>
    <dgm:cxn modelId="{CF3A4201-E9A5-4094-995B-E1264721A525}" srcId="{37988A9A-32D6-40CF-8497-F2C27EBF19B7}" destId="{91193C12-56CC-43A0-8101-5667566FC629}" srcOrd="3" destOrd="0" parTransId="{1C27D71B-6B0C-4FFB-8400-268BFB871DFC}" sibTransId="{7CF31184-A3EE-495D-8EF1-5F9A9E2FBF9F}"/>
    <dgm:cxn modelId="{1B88D93C-DADA-4D89-9358-E5E69C3C8273}" type="presOf" srcId="{91193C12-56CC-43A0-8101-5667566FC629}" destId="{34A1C156-69D4-479A-AE0D-6190E4F49BAA}" srcOrd="0" destOrd="0" presId="urn:microsoft.com/office/officeart/2005/8/layout/vList2"/>
    <dgm:cxn modelId="{4E86CD41-B3C2-476E-BFA8-865859D055C4}" type="presOf" srcId="{37988A9A-32D6-40CF-8497-F2C27EBF19B7}" destId="{990BFBAD-6A85-422E-847C-03A5405B97BB}" srcOrd="0" destOrd="0" presId="urn:microsoft.com/office/officeart/2005/8/layout/vList2"/>
    <dgm:cxn modelId="{004EAC67-2CF0-456E-B8D1-43EF5B8E0474}" srcId="{37988A9A-32D6-40CF-8497-F2C27EBF19B7}" destId="{AC3F8318-BEC0-479A-8109-D85CCDCD6DD4}" srcOrd="0" destOrd="0" parTransId="{882BBF1F-B1E8-49CD-8B7B-18576F713492}" sibTransId="{F970092B-FACD-451E-A8BF-4979008D0167}"/>
    <dgm:cxn modelId="{3639B8A2-61F8-4595-BA11-8105F431EA20}" type="presOf" srcId="{ED54C6DD-AAFE-407C-9C4C-9F7EA646EFF3}" destId="{3CBCEA51-8C1F-48C1-AECE-3BA69B69033C}" srcOrd="0" destOrd="0" presId="urn:microsoft.com/office/officeart/2005/8/layout/vList2"/>
    <dgm:cxn modelId="{09A3F2C4-6BAC-4214-8600-0A2295BB7885}" type="presOf" srcId="{A1DF5920-9852-4FEF-BE6C-CF9D6922253A}" destId="{6EBAC4E2-215E-4C7A-AE07-8048A5925A44}" srcOrd="0" destOrd="0" presId="urn:microsoft.com/office/officeart/2005/8/layout/vList2"/>
    <dgm:cxn modelId="{70B72FF9-0E17-4AD6-8C1E-57AB240B8F9E}" srcId="{37988A9A-32D6-40CF-8497-F2C27EBF19B7}" destId="{ED54C6DD-AAFE-407C-9C4C-9F7EA646EFF3}" srcOrd="2" destOrd="0" parTransId="{D25C1D57-3CAA-4B32-8CB3-9F04835311C4}" sibTransId="{A893F4CC-1527-40DD-A555-B72359526AF9}"/>
    <dgm:cxn modelId="{6CB91DFE-69F2-4077-9C57-9D113ABD35F7}" type="presOf" srcId="{AC3F8318-BEC0-479A-8109-D85CCDCD6DD4}" destId="{3F551A12-931B-4A17-94B6-7BDF3FFC5418}" srcOrd="0" destOrd="0" presId="urn:microsoft.com/office/officeart/2005/8/layout/vList2"/>
    <dgm:cxn modelId="{8E8F02FF-1932-45F2-8DC3-9314E3D0D8E7}" srcId="{37988A9A-32D6-40CF-8497-F2C27EBF19B7}" destId="{A1DF5920-9852-4FEF-BE6C-CF9D6922253A}" srcOrd="1" destOrd="0" parTransId="{FE1FC8F1-A39D-4731-8F4A-04987670D9FD}" sibTransId="{56DDC80B-F45F-4BD4-B0CC-FE65BA36C345}"/>
    <dgm:cxn modelId="{DA60FC58-1FC4-44D8-A6AA-B2791D751D2F}" type="presParOf" srcId="{990BFBAD-6A85-422E-847C-03A5405B97BB}" destId="{3F551A12-931B-4A17-94B6-7BDF3FFC5418}" srcOrd="0" destOrd="0" presId="urn:microsoft.com/office/officeart/2005/8/layout/vList2"/>
    <dgm:cxn modelId="{4F8D2D6A-DCA5-4B6A-B5ED-97F076BCCE6E}" type="presParOf" srcId="{990BFBAD-6A85-422E-847C-03A5405B97BB}" destId="{F3D36483-F731-4CCE-81EC-CE5E27980BF4}" srcOrd="1" destOrd="0" presId="urn:microsoft.com/office/officeart/2005/8/layout/vList2"/>
    <dgm:cxn modelId="{F42D78E6-302D-425B-BAA3-A285E327DF78}" type="presParOf" srcId="{990BFBAD-6A85-422E-847C-03A5405B97BB}" destId="{6EBAC4E2-215E-4C7A-AE07-8048A5925A44}" srcOrd="2" destOrd="0" presId="urn:microsoft.com/office/officeart/2005/8/layout/vList2"/>
    <dgm:cxn modelId="{83F0E02B-D7A9-498E-BF94-25E169AD9154}" type="presParOf" srcId="{990BFBAD-6A85-422E-847C-03A5405B97BB}" destId="{294C7AD1-DB8F-41B7-A94B-7F0EAE7FC76F}" srcOrd="3" destOrd="0" presId="urn:microsoft.com/office/officeart/2005/8/layout/vList2"/>
    <dgm:cxn modelId="{1468DB38-1CB9-466F-9C37-848CA6948FE6}" type="presParOf" srcId="{990BFBAD-6A85-422E-847C-03A5405B97BB}" destId="{3CBCEA51-8C1F-48C1-AECE-3BA69B69033C}" srcOrd="4" destOrd="0" presId="urn:microsoft.com/office/officeart/2005/8/layout/vList2"/>
    <dgm:cxn modelId="{9C1C7DC9-D134-41E8-B84A-5DFC27CA1A09}" type="presParOf" srcId="{990BFBAD-6A85-422E-847C-03A5405B97BB}" destId="{C92AF0AC-5092-4777-B57B-1CC1275FBD9B}" srcOrd="5" destOrd="0" presId="urn:microsoft.com/office/officeart/2005/8/layout/vList2"/>
    <dgm:cxn modelId="{2EFF9C3E-4743-4AEB-959D-9B33935E6F1F}" type="presParOf" srcId="{990BFBAD-6A85-422E-847C-03A5405B97BB}" destId="{34A1C156-69D4-479A-AE0D-6190E4F49BAA}"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CE555D-998F-4CF6-A10F-560D760CD329}"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E41BC49E-244A-464D-96B5-8FA4B371FE29}">
      <dgm:prSet/>
      <dgm:spPr/>
      <dgm:t>
        <a:bodyPr/>
        <a:lstStyle/>
        <a:p>
          <a:r>
            <a:rPr lang="es-AR" u="sng"/>
            <a:t>Terrones</a:t>
          </a:r>
          <a:r>
            <a:rPr lang="es-AR"/>
            <a:t> </a:t>
          </a:r>
          <a:r>
            <a:rPr lang="es-AR" u="sng"/>
            <a:t>duros</a:t>
          </a:r>
          <a:r>
            <a:rPr lang="es-AR"/>
            <a:t>: Tamaño medio, irregularmente formados, agregados duros.</a:t>
          </a:r>
          <a:endParaRPr lang="en-US"/>
        </a:p>
      </dgm:t>
    </dgm:pt>
    <dgm:pt modelId="{CD786AE5-0FBA-4510-B079-90C558D849BF}" type="parTrans" cxnId="{A7D1A827-AA4E-4EE5-8A5D-8722B5FD0F34}">
      <dgm:prSet/>
      <dgm:spPr/>
      <dgm:t>
        <a:bodyPr/>
        <a:lstStyle/>
        <a:p>
          <a:endParaRPr lang="en-US"/>
        </a:p>
      </dgm:t>
    </dgm:pt>
    <dgm:pt modelId="{5A3B4986-6BFD-4757-AD8D-8F99ED199B27}" type="sibTrans" cxnId="{A7D1A827-AA4E-4EE5-8A5D-8722B5FD0F34}">
      <dgm:prSet/>
      <dgm:spPr/>
      <dgm:t>
        <a:bodyPr/>
        <a:lstStyle/>
        <a:p>
          <a:endParaRPr lang="en-US"/>
        </a:p>
      </dgm:t>
    </dgm:pt>
    <dgm:pt modelId="{5FE35D66-696F-43C8-8979-20D3A8B552D8}">
      <dgm:prSet/>
      <dgm:spPr/>
      <dgm:t>
        <a:bodyPr/>
        <a:lstStyle/>
        <a:p>
          <a:r>
            <a:rPr lang="es-AR" u="sng"/>
            <a:t>Bloques</a:t>
          </a:r>
          <a:r>
            <a:rPr lang="es-AR"/>
            <a:t> </a:t>
          </a:r>
          <a:r>
            <a:rPr lang="es-AR" u="sng"/>
            <a:t>grandes</a:t>
          </a:r>
          <a:r>
            <a:rPr lang="es-AR"/>
            <a:t>: Bloques constituidos por agregados duros, generalmente, se encuentran en suelos conteniendo una gran cantidad de arcilla coloidal.</a:t>
          </a:r>
          <a:endParaRPr lang="en-US"/>
        </a:p>
      </dgm:t>
    </dgm:pt>
    <dgm:pt modelId="{218220B9-2B73-48C4-A3B1-4CEE32983631}" type="parTrans" cxnId="{00941EE0-8CFA-447B-9A17-4AEECEBAA109}">
      <dgm:prSet/>
      <dgm:spPr/>
      <dgm:t>
        <a:bodyPr/>
        <a:lstStyle/>
        <a:p>
          <a:endParaRPr lang="en-US"/>
        </a:p>
      </dgm:t>
    </dgm:pt>
    <dgm:pt modelId="{DE82515C-61F3-4428-8B47-61C9750CE8F5}" type="sibTrans" cxnId="{00941EE0-8CFA-447B-9A17-4AEECEBAA109}">
      <dgm:prSet/>
      <dgm:spPr/>
      <dgm:t>
        <a:bodyPr/>
        <a:lstStyle/>
        <a:p>
          <a:endParaRPr lang="en-US"/>
        </a:p>
      </dgm:t>
    </dgm:pt>
    <dgm:pt modelId="{E17FDAAA-9DA7-4A3D-A354-0F671A5ACF0E}">
      <dgm:prSet/>
      <dgm:spPr/>
      <dgm:t>
        <a:bodyPr/>
        <a:lstStyle/>
        <a:p>
          <a:r>
            <a:rPr lang="es-AR" u="sng"/>
            <a:t>Adobes</a:t>
          </a:r>
          <a:r>
            <a:rPr lang="es-AR"/>
            <a:t>: Bloques duros, extremadamente grandes, de 15 a 30 cm. de diámetro.</a:t>
          </a:r>
          <a:endParaRPr lang="en-US"/>
        </a:p>
      </dgm:t>
    </dgm:pt>
    <dgm:pt modelId="{E8809D54-AC2F-425E-A724-C168C39C8FA7}" type="parTrans" cxnId="{491BA9AB-17C6-4E0A-BE09-1DEA21794E30}">
      <dgm:prSet/>
      <dgm:spPr/>
      <dgm:t>
        <a:bodyPr/>
        <a:lstStyle/>
        <a:p>
          <a:endParaRPr lang="en-US"/>
        </a:p>
      </dgm:t>
    </dgm:pt>
    <dgm:pt modelId="{B0C5DC20-10C8-40D1-870A-1FF125C3450D}" type="sibTrans" cxnId="{491BA9AB-17C6-4E0A-BE09-1DEA21794E30}">
      <dgm:prSet/>
      <dgm:spPr/>
      <dgm:t>
        <a:bodyPr/>
        <a:lstStyle/>
        <a:p>
          <a:endParaRPr lang="en-US"/>
        </a:p>
      </dgm:t>
    </dgm:pt>
    <dgm:pt modelId="{6671EE9D-78E1-44B5-918F-F9A5226561D2}">
      <dgm:prSet/>
      <dgm:spPr/>
      <dgm:t>
        <a:bodyPr/>
        <a:lstStyle/>
        <a:p>
          <a:r>
            <a:rPr lang="es-AR" u="sng"/>
            <a:t>Estratificados</a:t>
          </a:r>
          <a:r>
            <a:rPr lang="es-AR"/>
            <a:t>: Agregados planos formados estratificadamente.</a:t>
          </a:r>
          <a:endParaRPr lang="en-US"/>
        </a:p>
      </dgm:t>
    </dgm:pt>
    <dgm:pt modelId="{41BF6FA0-5B28-47B6-A7E6-2ABCAD410973}" type="parTrans" cxnId="{3E0B3C97-DB90-4661-9D64-36BA49FC8A6D}">
      <dgm:prSet/>
      <dgm:spPr/>
      <dgm:t>
        <a:bodyPr/>
        <a:lstStyle/>
        <a:p>
          <a:endParaRPr lang="en-US"/>
        </a:p>
      </dgm:t>
    </dgm:pt>
    <dgm:pt modelId="{458A13FE-2D2C-42D7-8892-EE77D896DCB0}" type="sibTrans" cxnId="{3E0B3C97-DB90-4661-9D64-36BA49FC8A6D}">
      <dgm:prSet/>
      <dgm:spPr/>
      <dgm:t>
        <a:bodyPr/>
        <a:lstStyle/>
        <a:p>
          <a:endParaRPr lang="en-US"/>
        </a:p>
      </dgm:t>
    </dgm:pt>
    <dgm:pt modelId="{69DCEA43-F40B-4BE9-A5F8-E9C360450824}">
      <dgm:prSet/>
      <dgm:spPr/>
      <dgm:t>
        <a:bodyPr/>
        <a:lstStyle/>
        <a:p>
          <a:r>
            <a:rPr lang="es-AR" u="sng"/>
            <a:t>Masiva</a:t>
          </a:r>
          <a:r>
            <a:rPr lang="es-AR"/>
            <a:t>: Grandes masas uniformes de suelos cohesivos.</a:t>
          </a:r>
          <a:endParaRPr lang="en-US"/>
        </a:p>
      </dgm:t>
    </dgm:pt>
    <dgm:pt modelId="{B78FACA5-0990-4104-960C-06E38694A473}" type="parTrans" cxnId="{B4B1D116-D1EF-440F-A359-15AFE520E5B1}">
      <dgm:prSet/>
      <dgm:spPr/>
      <dgm:t>
        <a:bodyPr/>
        <a:lstStyle/>
        <a:p>
          <a:endParaRPr lang="en-US"/>
        </a:p>
      </dgm:t>
    </dgm:pt>
    <dgm:pt modelId="{08479A25-5A88-4A4B-B0F5-E8AA265A50A0}" type="sibTrans" cxnId="{B4B1D116-D1EF-440F-A359-15AFE520E5B1}">
      <dgm:prSet/>
      <dgm:spPr/>
      <dgm:t>
        <a:bodyPr/>
        <a:lstStyle/>
        <a:p>
          <a:endParaRPr lang="en-US"/>
        </a:p>
      </dgm:t>
    </dgm:pt>
    <dgm:pt modelId="{0D84B832-D42E-486D-9074-046BB59C9B22}" type="pres">
      <dgm:prSet presAssocID="{BACE555D-998F-4CF6-A10F-560D760CD329}" presName="diagram" presStyleCnt="0">
        <dgm:presLayoutVars>
          <dgm:dir/>
          <dgm:resizeHandles val="exact"/>
        </dgm:presLayoutVars>
      </dgm:prSet>
      <dgm:spPr/>
    </dgm:pt>
    <dgm:pt modelId="{ABEC9660-EA42-4244-B1A1-5406AEA346B4}" type="pres">
      <dgm:prSet presAssocID="{E41BC49E-244A-464D-96B5-8FA4B371FE29}" presName="node" presStyleLbl="node1" presStyleIdx="0" presStyleCnt="5">
        <dgm:presLayoutVars>
          <dgm:bulletEnabled val="1"/>
        </dgm:presLayoutVars>
      </dgm:prSet>
      <dgm:spPr/>
    </dgm:pt>
    <dgm:pt modelId="{E15E6963-E783-4241-A565-3668D35CC856}" type="pres">
      <dgm:prSet presAssocID="{5A3B4986-6BFD-4757-AD8D-8F99ED199B27}" presName="sibTrans" presStyleCnt="0"/>
      <dgm:spPr/>
    </dgm:pt>
    <dgm:pt modelId="{65143193-7894-43EC-90E1-6A7EC2641422}" type="pres">
      <dgm:prSet presAssocID="{5FE35D66-696F-43C8-8979-20D3A8B552D8}" presName="node" presStyleLbl="node1" presStyleIdx="1" presStyleCnt="5">
        <dgm:presLayoutVars>
          <dgm:bulletEnabled val="1"/>
        </dgm:presLayoutVars>
      </dgm:prSet>
      <dgm:spPr/>
    </dgm:pt>
    <dgm:pt modelId="{46A70FF0-7C98-4859-B0D4-1FDCC7B70ED9}" type="pres">
      <dgm:prSet presAssocID="{DE82515C-61F3-4428-8B47-61C9750CE8F5}" presName="sibTrans" presStyleCnt="0"/>
      <dgm:spPr/>
    </dgm:pt>
    <dgm:pt modelId="{565A6EA5-5B7E-42A6-A76E-0786378F4C51}" type="pres">
      <dgm:prSet presAssocID="{E17FDAAA-9DA7-4A3D-A354-0F671A5ACF0E}" presName="node" presStyleLbl="node1" presStyleIdx="2" presStyleCnt="5">
        <dgm:presLayoutVars>
          <dgm:bulletEnabled val="1"/>
        </dgm:presLayoutVars>
      </dgm:prSet>
      <dgm:spPr/>
    </dgm:pt>
    <dgm:pt modelId="{F82A88CA-8B5F-4EB0-94AF-B33F009FB1DD}" type="pres">
      <dgm:prSet presAssocID="{B0C5DC20-10C8-40D1-870A-1FF125C3450D}" presName="sibTrans" presStyleCnt="0"/>
      <dgm:spPr/>
    </dgm:pt>
    <dgm:pt modelId="{A992DA22-1597-479E-8D6F-DFF800DC4A39}" type="pres">
      <dgm:prSet presAssocID="{6671EE9D-78E1-44B5-918F-F9A5226561D2}" presName="node" presStyleLbl="node1" presStyleIdx="3" presStyleCnt="5">
        <dgm:presLayoutVars>
          <dgm:bulletEnabled val="1"/>
        </dgm:presLayoutVars>
      </dgm:prSet>
      <dgm:spPr/>
    </dgm:pt>
    <dgm:pt modelId="{0EE4DC46-6740-4988-957C-DCC43F430457}" type="pres">
      <dgm:prSet presAssocID="{458A13FE-2D2C-42D7-8892-EE77D896DCB0}" presName="sibTrans" presStyleCnt="0"/>
      <dgm:spPr/>
    </dgm:pt>
    <dgm:pt modelId="{5664066F-4E33-4FF1-99C0-51C89C1FE6FC}" type="pres">
      <dgm:prSet presAssocID="{69DCEA43-F40B-4BE9-A5F8-E9C360450824}" presName="node" presStyleLbl="node1" presStyleIdx="4" presStyleCnt="5">
        <dgm:presLayoutVars>
          <dgm:bulletEnabled val="1"/>
        </dgm:presLayoutVars>
      </dgm:prSet>
      <dgm:spPr/>
    </dgm:pt>
  </dgm:ptLst>
  <dgm:cxnLst>
    <dgm:cxn modelId="{10CED50D-9906-4E71-B63E-82BE935ED74B}" type="presOf" srcId="{E41BC49E-244A-464D-96B5-8FA4B371FE29}" destId="{ABEC9660-EA42-4244-B1A1-5406AEA346B4}" srcOrd="0" destOrd="0" presId="urn:microsoft.com/office/officeart/2005/8/layout/default"/>
    <dgm:cxn modelId="{B4B1D116-D1EF-440F-A359-15AFE520E5B1}" srcId="{BACE555D-998F-4CF6-A10F-560D760CD329}" destId="{69DCEA43-F40B-4BE9-A5F8-E9C360450824}" srcOrd="4" destOrd="0" parTransId="{B78FACA5-0990-4104-960C-06E38694A473}" sibTransId="{08479A25-5A88-4A4B-B0F5-E8AA265A50A0}"/>
    <dgm:cxn modelId="{A7D1A827-AA4E-4EE5-8A5D-8722B5FD0F34}" srcId="{BACE555D-998F-4CF6-A10F-560D760CD329}" destId="{E41BC49E-244A-464D-96B5-8FA4B371FE29}" srcOrd="0" destOrd="0" parTransId="{CD786AE5-0FBA-4510-B079-90C558D849BF}" sibTransId="{5A3B4986-6BFD-4757-AD8D-8F99ED199B27}"/>
    <dgm:cxn modelId="{99FE9754-6E6F-4C8C-B8C3-97C93A9E7D08}" type="presOf" srcId="{6671EE9D-78E1-44B5-918F-F9A5226561D2}" destId="{A992DA22-1597-479E-8D6F-DFF800DC4A39}" srcOrd="0" destOrd="0" presId="urn:microsoft.com/office/officeart/2005/8/layout/default"/>
    <dgm:cxn modelId="{926C0858-D4E1-4F84-9894-8BF23FAE7EE1}" type="presOf" srcId="{E17FDAAA-9DA7-4A3D-A354-0F671A5ACF0E}" destId="{565A6EA5-5B7E-42A6-A76E-0786378F4C51}" srcOrd="0" destOrd="0" presId="urn:microsoft.com/office/officeart/2005/8/layout/default"/>
    <dgm:cxn modelId="{9513B889-4AEF-4D23-B5B3-807469CD0AA0}" type="presOf" srcId="{BACE555D-998F-4CF6-A10F-560D760CD329}" destId="{0D84B832-D42E-486D-9074-046BB59C9B22}" srcOrd="0" destOrd="0" presId="urn:microsoft.com/office/officeart/2005/8/layout/default"/>
    <dgm:cxn modelId="{27EF4394-9235-4A90-8B2F-C10AE3544FC9}" type="presOf" srcId="{5FE35D66-696F-43C8-8979-20D3A8B552D8}" destId="{65143193-7894-43EC-90E1-6A7EC2641422}" srcOrd="0" destOrd="0" presId="urn:microsoft.com/office/officeart/2005/8/layout/default"/>
    <dgm:cxn modelId="{3E0B3C97-DB90-4661-9D64-36BA49FC8A6D}" srcId="{BACE555D-998F-4CF6-A10F-560D760CD329}" destId="{6671EE9D-78E1-44B5-918F-F9A5226561D2}" srcOrd="3" destOrd="0" parTransId="{41BF6FA0-5B28-47B6-A7E6-2ABCAD410973}" sibTransId="{458A13FE-2D2C-42D7-8892-EE77D896DCB0}"/>
    <dgm:cxn modelId="{491BA9AB-17C6-4E0A-BE09-1DEA21794E30}" srcId="{BACE555D-998F-4CF6-A10F-560D760CD329}" destId="{E17FDAAA-9DA7-4A3D-A354-0F671A5ACF0E}" srcOrd="2" destOrd="0" parTransId="{E8809D54-AC2F-425E-A724-C168C39C8FA7}" sibTransId="{B0C5DC20-10C8-40D1-870A-1FF125C3450D}"/>
    <dgm:cxn modelId="{00941EE0-8CFA-447B-9A17-4AEECEBAA109}" srcId="{BACE555D-998F-4CF6-A10F-560D760CD329}" destId="{5FE35D66-696F-43C8-8979-20D3A8B552D8}" srcOrd="1" destOrd="0" parTransId="{218220B9-2B73-48C4-A3B1-4CEE32983631}" sibTransId="{DE82515C-61F3-4428-8B47-61C9750CE8F5}"/>
    <dgm:cxn modelId="{FD7DFCF5-1B68-4FFD-B589-CB56CDE70B4A}" type="presOf" srcId="{69DCEA43-F40B-4BE9-A5F8-E9C360450824}" destId="{5664066F-4E33-4FF1-99C0-51C89C1FE6FC}" srcOrd="0" destOrd="0" presId="urn:microsoft.com/office/officeart/2005/8/layout/default"/>
    <dgm:cxn modelId="{87FC695F-E6CD-4B43-9684-96CB033A0744}" type="presParOf" srcId="{0D84B832-D42E-486D-9074-046BB59C9B22}" destId="{ABEC9660-EA42-4244-B1A1-5406AEA346B4}" srcOrd="0" destOrd="0" presId="urn:microsoft.com/office/officeart/2005/8/layout/default"/>
    <dgm:cxn modelId="{30FCBBB8-F021-458A-A861-96F9B0B562EC}" type="presParOf" srcId="{0D84B832-D42E-486D-9074-046BB59C9B22}" destId="{E15E6963-E783-4241-A565-3668D35CC856}" srcOrd="1" destOrd="0" presId="urn:microsoft.com/office/officeart/2005/8/layout/default"/>
    <dgm:cxn modelId="{1F124024-C79D-46B9-9E22-28C0FD8BF049}" type="presParOf" srcId="{0D84B832-D42E-486D-9074-046BB59C9B22}" destId="{65143193-7894-43EC-90E1-6A7EC2641422}" srcOrd="2" destOrd="0" presId="urn:microsoft.com/office/officeart/2005/8/layout/default"/>
    <dgm:cxn modelId="{D4DDF980-0380-4562-BC93-094D93D6AC79}" type="presParOf" srcId="{0D84B832-D42E-486D-9074-046BB59C9B22}" destId="{46A70FF0-7C98-4859-B0D4-1FDCC7B70ED9}" srcOrd="3" destOrd="0" presId="urn:microsoft.com/office/officeart/2005/8/layout/default"/>
    <dgm:cxn modelId="{D8BF70FC-30ED-4462-8FFC-8B6DA5AF08A3}" type="presParOf" srcId="{0D84B832-D42E-486D-9074-046BB59C9B22}" destId="{565A6EA5-5B7E-42A6-A76E-0786378F4C51}" srcOrd="4" destOrd="0" presId="urn:microsoft.com/office/officeart/2005/8/layout/default"/>
    <dgm:cxn modelId="{E6CA553E-8D3A-4739-B5C0-3AD46DDA4358}" type="presParOf" srcId="{0D84B832-D42E-486D-9074-046BB59C9B22}" destId="{F82A88CA-8B5F-4EB0-94AF-B33F009FB1DD}" srcOrd="5" destOrd="0" presId="urn:microsoft.com/office/officeart/2005/8/layout/default"/>
    <dgm:cxn modelId="{143C90ED-F73C-4F6F-9953-FCEF53167450}" type="presParOf" srcId="{0D84B832-D42E-486D-9074-046BB59C9B22}" destId="{A992DA22-1597-479E-8D6F-DFF800DC4A39}" srcOrd="6" destOrd="0" presId="urn:microsoft.com/office/officeart/2005/8/layout/default"/>
    <dgm:cxn modelId="{0F2A265B-023B-4506-A181-9E1E0966A326}" type="presParOf" srcId="{0D84B832-D42E-486D-9074-046BB59C9B22}" destId="{0EE4DC46-6740-4988-957C-DCC43F430457}" srcOrd="7" destOrd="0" presId="urn:microsoft.com/office/officeart/2005/8/layout/default"/>
    <dgm:cxn modelId="{3D77FD77-8780-40AA-A3A2-6EE4C1EE3F6F}" type="presParOf" srcId="{0D84B832-D42E-486D-9074-046BB59C9B22}" destId="{5664066F-4E33-4FF1-99C0-51C89C1FE6FC}"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61FB4D-7722-4881-8126-10291756DFD9}"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BA3DA0E-364F-495E-8417-4F72E9C53B77}">
      <dgm:prSet/>
      <dgm:spPr/>
      <dgm:t>
        <a:bodyPr/>
        <a:lstStyle/>
        <a:p>
          <a:r>
            <a:rPr lang="es-AR"/>
            <a:t>Datos medios de porosidad pueden ser los siguientes:</a:t>
          </a:r>
          <a:endParaRPr lang="en-US"/>
        </a:p>
      </dgm:t>
    </dgm:pt>
    <dgm:pt modelId="{9EA0BE80-7ED2-4C65-BF4C-054CD754C433}" type="parTrans" cxnId="{030F143D-EC5F-4BB2-800A-1A75E2D0784F}">
      <dgm:prSet/>
      <dgm:spPr/>
      <dgm:t>
        <a:bodyPr/>
        <a:lstStyle/>
        <a:p>
          <a:endParaRPr lang="en-US"/>
        </a:p>
      </dgm:t>
    </dgm:pt>
    <dgm:pt modelId="{3CD58550-1296-458A-89F3-8161A49CC0EA}" type="sibTrans" cxnId="{030F143D-EC5F-4BB2-800A-1A75E2D0784F}">
      <dgm:prSet/>
      <dgm:spPr/>
      <dgm:t>
        <a:bodyPr/>
        <a:lstStyle/>
        <a:p>
          <a:endParaRPr lang="en-US"/>
        </a:p>
      </dgm:t>
    </dgm:pt>
    <dgm:pt modelId="{E1DD8773-A699-4885-BBDF-8D442D14A500}">
      <dgm:prSet/>
      <dgm:spPr/>
      <dgm:t>
        <a:bodyPr/>
        <a:lstStyle/>
        <a:p>
          <a:r>
            <a:rPr lang="es-AR"/>
            <a:t>Suelos francos: 40 %</a:t>
          </a:r>
          <a:endParaRPr lang="en-US"/>
        </a:p>
      </dgm:t>
    </dgm:pt>
    <dgm:pt modelId="{A64776CA-0F3D-4D99-949D-5D8E0D3B51E9}" type="parTrans" cxnId="{B2FE1D2B-A9F1-45B0-A324-573186A333F6}">
      <dgm:prSet/>
      <dgm:spPr/>
      <dgm:t>
        <a:bodyPr/>
        <a:lstStyle/>
        <a:p>
          <a:endParaRPr lang="en-US"/>
        </a:p>
      </dgm:t>
    </dgm:pt>
    <dgm:pt modelId="{14145EF1-7F47-48D4-B451-5AC819484696}" type="sibTrans" cxnId="{B2FE1D2B-A9F1-45B0-A324-573186A333F6}">
      <dgm:prSet/>
      <dgm:spPr/>
      <dgm:t>
        <a:bodyPr/>
        <a:lstStyle/>
        <a:p>
          <a:endParaRPr lang="en-US"/>
        </a:p>
      </dgm:t>
    </dgm:pt>
    <dgm:pt modelId="{D5781EEF-785E-4767-BFFE-F2F09C72497E}">
      <dgm:prSet/>
      <dgm:spPr/>
      <dgm:t>
        <a:bodyPr/>
        <a:lstStyle/>
        <a:p>
          <a:r>
            <a:rPr lang="es-AR"/>
            <a:t>Suelos arenosos: 30 %</a:t>
          </a:r>
          <a:endParaRPr lang="en-US"/>
        </a:p>
      </dgm:t>
    </dgm:pt>
    <dgm:pt modelId="{66A55AFF-2980-46AC-859B-1C8928F416F8}" type="parTrans" cxnId="{2BAA7E13-751A-47DE-A5B9-AEE03FAABA3B}">
      <dgm:prSet/>
      <dgm:spPr/>
      <dgm:t>
        <a:bodyPr/>
        <a:lstStyle/>
        <a:p>
          <a:endParaRPr lang="en-US"/>
        </a:p>
      </dgm:t>
    </dgm:pt>
    <dgm:pt modelId="{FD2FFF0D-0237-484C-AB87-86D9B14B5746}" type="sibTrans" cxnId="{2BAA7E13-751A-47DE-A5B9-AEE03FAABA3B}">
      <dgm:prSet/>
      <dgm:spPr/>
      <dgm:t>
        <a:bodyPr/>
        <a:lstStyle/>
        <a:p>
          <a:endParaRPr lang="en-US"/>
        </a:p>
      </dgm:t>
    </dgm:pt>
    <dgm:pt modelId="{08893CEF-2A31-4310-B357-B3AFEFE0EE1C}">
      <dgm:prSet/>
      <dgm:spPr/>
      <dgm:t>
        <a:bodyPr/>
        <a:lstStyle/>
        <a:p>
          <a:r>
            <a:rPr lang="es-AR"/>
            <a:t>Suelos arcillosos: 40 a 50 %</a:t>
          </a:r>
          <a:endParaRPr lang="en-US"/>
        </a:p>
      </dgm:t>
    </dgm:pt>
    <dgm:pt modelId="{CF73ECDD-510B-4062-A262-B87A30BD6D1F}" type="parTrans" cxnId="{4BDFAC95-D8F9-4C1D-88BA-376D9EAAEBAB}">
      <dgm:prSet/>
      <dgm:spPr/>
      <dgm:t>
        <a:bodyPr/>
        <a:lstStyle/>
        <a:p>
          <a:endParaRPr lang="en-US"/>
        </a:p>
      </dgm:t>
    </dgm:pt>
    <dgm:pt modelId="{E7CD5B8E-50AF-4BAA-AADE-030C78EE7BD1}" type="sibTrans" cxnId="{4BDFAC95-D8F9-4C1D-88BA-376D9EAAEBAB}">
      <dgm:prSet/>
      <dgm:spPr/>
      <dgm:t>
        <a:bodyPr/>
        <a:lstStyle/>
        <a:p>
          <a:endParaRPr lang="en-US"/>
        </a:p>
      </dgm:t>
    </dgm:pt>
    <dgm:pt modelId="{89641730-8B54-4134-988C-19D1B8147E34}">
      <dgm:prSet/>
      <dgm:spPr/>
      <dgm:t>
        <a:bodyPr/>
        <a:lstStyle/>
        <a:p>
          <a:r>
            <a:rPr lang="es-AR"/>
            <a:t>El volumen de poros de un suelo generalmente se hace menor al cultivarle. </a:t>
          </a:r>
          <a:endParaRPr lang="en-US"/>
        </a:p>
      </dgm:t>
    </dgm:pt>
    <dgm:pt modelId="{912A3CDB-C03C-45CD-8F2F-0F53EB8223A6}" type="parTrans" cxnId="{5366237C-63AB-48D4-A6FD-930C40B54D9B}">
      <dgm:prSet/>
      <dgm:spPr/>
      <dgm:t>
        <a:bodyPr/>
        <a:lstStyle/>
        <a:p>
          <a:endParaRPr lang="en-US"/>
        </a:p>
      </dgm:t>
    </dgm:pt>
    <dgm:pt modelId="{B3AD08E8-E96A-4053-A069-BF5C0B97908E}" type="sibTrans" cxnId="{5366237C-63AB-48D4-A6FD-930C40B54D9B}">
      <dgm:prSet/>
      <dgm:spPr/>
      <dgm:t>
        <a:bodyPr/>
        <a:lstStyle/>
        <a:p>
          <a:endParaRPr lang="en-US"/>
        </a:p>
      </dgm:t>
    </dgm:pt>
    <dgm:pt modelId="{159F0713-032C-412B-B146-EA13EC15E20C}">
      <dgm:prSet/>
      <dgm:spPr/>
      <dgm:t>
        <a:bodyPr/>
        <a:lstStyle/>
        <a:p>
          <a:r>
            <a:rPr lang="es-AR"/>
            <a:t>Esta pérdida de porosidad de los suelos cultivados se debe a:</a:t>
          </a:r>
          <a:endParaRPr lang="en-US"/>
        </a:p>
      </dgm:t>
    </dgm:pt>
    <dgm:pt modelId="{3CC27098-546C-43B9-9DEF-9367D31D8359}" type="parTrans" cxnId="{22E73D02-526F-47D8-B132-4C40CAE55C89}">
      <dgm:prSet/>
      <dgm:spPr/>
      <dgm:t>
        <a:bodyPr/>
        <a:lstStyle/>
        <a:p>
          <a:endParaRPr lang="en-US"/>
        </a:p>
      </dgm:t>
    </dgm:pt>
    <dgm:pt modelId="{BBB8DD8E-2AB9-491E-B7D2-05568031085D}" type="sibTrans" cxnId="{22E73D02-526F-47D8-B132-4C40CAE55C89}">
      <dgm:prSet/>
      <dgm:spPr/>
      <dgm:t>
        <a:bodyPr/>
        <a:lstStyle/>
        <a:p>
          <a:endParaRPr lang="en-US"/>
        </a:p>
      </dgm:t>
    </dgm:pt>
    <dgm:pt modelId="{6A175ACE-AFB0-40F9-BEAF-7ED898C36CDE}">
      <dgm:prSet/>
      <dgm:spPr/>
      <dgm:t>
        <a:bodyPr/>
        <a:lstStyle/>
        <a:p>
          <a:r>
            <a:rPr lang="es-AR"/>
            <a:t>Que el cultivo reduce el contenido en materia orgánica.</a:t>
          </a:r>
          <a:endParaRPr lang="en-US"/>
        </a:p>
      </dgm:t>
    </dgm:pt>
    <dgm:pt modelId="{E89CD530-4729-4673-A083-3366820A4F97}" type="parTrans" cxnId="{35AD4209-C035-4D4F-8A0B-84F10FAB3767}">
      <dgm:prSet/>
      <dgm:spPr/>
      <dgm:t>
        <a:bodyPr/>
        <a:lstStyle/>
        <a:p>
          <a:endParaRPr lang="en-US"/>
        </a:p>
      </dgm:t>
    </dgm:pt>
    <dgm:pt modelId="{917606D7-4CED-41D3-8994-09E14AF4589F}" type="sibTrans" cxnId="{35AD4209-C035-4D4F-8A0B-84F10FAB3767}">
      <dgm:prSet/>
      <dgm:spPr/>
      <dgm:t>
        <a:bodyPr/>
        <a:lstStyle/>
        <a:p>
          <a:endParaRPr lang="en-US"/>
        </a:p>
      </dgm:t>
    </dgm:pt>
    <dgm:pt modelId="{A853CB68-DE58-4594-8A56-DAC2E8211730}">
      <dgm:prSet/>
      <dgm:spPr/>
      <dgm:t>
        <a:bodyPr/>
        <a:lstStyle/>
        <a:p>
          <a:r>
            <a:rPr lang="es-AR"/>
            <a:t>Que la maquinaria pesada tiende a una compactación del suelo.</a:t>
          </a:r>
          <a:endParaRPr lang="en-US"/>
        </a:p>
      </dgm:t>
    </dgm:pt>
    <dgm:pt modelId="{D5DE3B12-86E5-4A25-9F1A-7420552C4D10}" type="parTrans" cxnId="{E8EDBCEA-9719-4FC8-8E73-0B9074F4C85D}">
      <dgm:prSet/>
      <dgm:spPr/>
      <dgm:t>
        <a:bodyPr/>
        <a:lstStyle/>
        <a:p>
          <a:endParaRPr lang="en-US"/>
        </a:p>
      </dgm:t>
    </dgm:pt>
    <dgm:pt modelId="{7CAA635B-2DAC-4502-87AE-609A72AB78A9}" type="sibTrans" cxnId="{E8EDBCEA-9719-4FC8-8E73-0B9074F4C85D}">
      <dgm:prSet/>
      <dgm:spPr/>
      <dgm:t>
        <a:bodyPr/>
        <a:lstStyle/>
        <a:p>
          <a:endParaRPr lang="en-US"/>
        </a:p>
      </dgm:t>
    </dgm:pt>
    <dgm:pt modelId="{78908BF1-AC62-467E-8DCB-FB992FE3B816}">
      <dgm:prSet/>
      <dgm:spPr/>
      <dgm:t>
        <a:bodyPr/>
        <a:lstStyle/>
        <a:p>
          <a:r>
            <a:rPr lang="es-AR"/>
            <a:t>Laboreo excesivo.</a:t>
          </a:r>
          <a:endParaRPr lang="en-US"/>
        </a:p>
      </dgm:t>
    </dgm:pt>
    <dgm:pt modelId="{D2D3F96A-4E96-47A6-B6AD-8C9060F62BC8}" type="parTrans" cxnId="{5D540161-C065-46E4-BBFD-D74B7241DA46}">
      <dgm:prSet/>
      <dgm:spPr/>
      <dgm:t>
        <a:bodyPr/>
        <a:lstStyle/>
        <a:p>
          <a:endParaRPr lang="en-US"/>
        </a:p>
      </dgm:t>
    </dgm:pt>
    <dgm:pt modelId="{0676466A-4B1C-4B32-B8C9-94A17F3A4C1F}" type="sibTrans" cxnId="{5D540161-C065-46E4-BBFD-D74B7241DA46}">
      <dgm:prSet/>
      <dgm:spPr/>
      <dgm:t>
        <a:bodyPr/>
        <a:lstStyle/>
        <a:p>
          <a:endParaRPr lang="en-US"/>
        </a:p>
      </dgm:t>
    </dgm:pt>
    <dgm:pt modelId="{BE333E6C-7197-47AA-AB61-668FB6C49785}">
      <dgm:prSet/>
      <dgm:spPr/>
      <dgm:t>
        <a:bodyPr/>
        <a:lstStyle/>
        <a:p>
          <a:r>
            <a:rPr lang="es-AR"/>
            <a:t>Riego por aspersión o cañón en suelos sin vegetación.</a:t>
          </a:r>
          <a:endParaRPr lang="en-US"/>
        </a:p>
      </dgm:t>
    </dgm:pt>
    <dgm:pt modelId="{115D3EC8-9E94-482F-A120-79413834CB1D}" type="parTrans" cxnId="{CF1752DB-B5BF-4A41-9E12-99348A2904EB}">
      <dgm:prSet/>
      <dgm:spPr/>
      <dgm:t>
        <a:bodyPr/>
        <a:lstStyle/>
        <a:p>
          <a:endParaRPr lang="en-US"/>
        </a:p>
      </dgm:t>
    </dgm:pt>
    <dgm:pt modelId="{8AD26D41-2107-4F48-8F4C-7B1ECCF875A1}" type="sibTrans" cxnId="{CF1752DB-B5BF-4A41-9E12-99348A2904EB}">
      <dgm:prSet/>
      <dgm:spPr/>
      <dgm:t>
        <a:bodyPr/>
        <a:lstStyle/>
        <a:p>
          <a:endParaRPr lang="en-US"/>
        </a:p>
      </dgm:t>
    </dgm:pt>
    <dgm:pt modelId="{702B4046-96B2-4692-8955-A3BA22851F91}" type="pres">
      <dgm:prSet presAssocID="{D861FB4D-7722-4881-8126-10291756DFD9}" presName="linear" presStyleCnt="0">
        <dgm:presLayoutVars>
          <dgm:animLvl val="lvl"/>
          <dgm:resizeHandles val="exact"/>
        </dgm:presLayoutVars>
      </dgm:prSet>
      <dgm:spPr/>
    </dgm:pt>
    <dgm:pt modelId="{FB19A1A7-0D3E-4339-86FE-CABA3240E6A9}" type="pres">
      <dgm:prSet presAssocID="{1BA3DA0E-364F-495E-8417-4F72E9C53B77}" presName="parentText" presStyleLbl="node1" presStyleIdx="0" presStyleCnt="3">
        <dgm:presLayoutVars>
          <dgm:chMax val="0"/>
          <dgm:bulletEnabled val="1"/>
        </dgm:presLayoutVars>
      </dgm:prSet>
      <dgm:spPr/>
    </dgm:pt>
    <dgm:pt modelId="{6D76A6F8-04DB-4F9E-BDDD-31037CC0500C}" type="pres">
      <dgm:prSet presAssocID="{1BA3DA0E-364F-495E-8417-4F72E9C53B77}" presName="childText" presStyleLbl="revTx" presStyleIdx="0" presStyleCnt="2">
        <dgm:presLayoutVars>
          <dgm:bulletEnabled val="1"/>
        </dgm:presLayoutVars>
      </dgm:prSet>
      <dgm:spPr/>
    </dgm:pt>
    <dgm:pt modelId="{A541B09A-1030-4C85-BE84-666ABA386DDE}" type="pres">
      <dgm:prSet presAssocID="{89641730-8B54-4134-988C-19D1B8147E34}" presName="parentText" presStyleLbl="node1" presStyleIdx="1" presStyleCnt="3">
        <dgm:presLayoutVars>
          <dgm:chMax val="0"/>
          <dgm:bulletEnabled val="1"/>
        </dgm:presLayoutVars>
      </dgm:prSet>
      <dgm:spPr/>
    </dgm:pt>
    <dgm:pt modelId="{29E19B7C-B010-49B0-B2BA-0BA3648A4D06}" type="pres">
      <dgm:prSet presAssocID="{B3AD08E8-E96A-4053-A069-BF5C0B97908E}" presName="spacer" presStyleCnt="0"/>
      <dgm:spPr/>
    </dgm:pt>
    <dgm:pt modelId="{435D905E-244E-497E-9917-FB315F48A117}" type="pres">
      <dgm:prSet presAssocID="{159F0713-032C-412B-B146-EA13EC15E20C}" presName="parentText" presStyleLbl="node1" presStyleIdx="2" presStyleCnt="3">
        <dgm:presLayoutVars>
          <dgm:chMax val="0"/>
          <dgm:bulletEnabled val="1"/>
        </dgm:presLayoutVars>
      </dgm:prSet>
      <dgm:spPr/>
    </dgm:pt>
    <dgm:pt modelId="{C051AB14-1472-4FFD-AB0A-819BBC5E73F3}" type="pres">
      <dgm:prSet presAssocID="{159F0713-032C-412B-B146-EA13EC15E20C}" presName="childText" presStyleLbl="revTx" presStyleIdx="1" presStyleCnt="2">
        <dgm:presLayoutVars>
          <dgm:bulletEnabled val="1"/>
        </dgm:presLayoutVars>
      </dgm:prSet>
      <dgm:spPr/>
    </dgm:pt>
  </dgm:ptLst>
  <dgm:cxnLst>
    <dgm:cxn modelId="{22E73D02-526F-47D8-B132-4C40CAE55C89}" srcId="{D861FB4D-7722-4881-8126-10291756DFD9}" destId="{159F0713-032C-412B-B146-EA13EC15E20C}" srcOrd="2" destOrd="0" parTransId="{3CC27098-546C-43B9-9DEF-9367D31D8359}" sibTransId="{BBB8DD8E-2AB9-491E-B7D2-05568031085D}"/>
    <dgm:cxn modelId="{35AD4209-C035-4D4F-8A0B-84F10FAB3767}" srcId="{159F0713-032C-412B-B146-EA13EC15E20C}" destId="{6A175ACE-AFB0-40F9-BEAF-7ED898C36CDE}" srcOrd="0" destOrd="0" parTransId="{E89CD530-4729-4673-A083-3366820A4F97}" sibTransId="{917606D7-4CED-41D3-8994-09E14AF4589F}"/>
    <dgm:cxn modelId="{F42A3813-6D62-47D3-B8E4-81669CB505C6}" type="presOf" srcId="{78908BF1-AC62-467E-8DCB-FB992FE3B816}" destId="{C051AB14-1472-4FFD-AB0A-819BBC5E73F3}" srcOrd="0" destOrd="2" presId="urn:microsoft.com/office/officeart/2005/8/layout/vList2"/>
    <dgm:cxn modelId="{2BAA7E13-751A-47DE-A5B9-AEE03FAABA3B}" srcId="{1BA3DA0E-364F-495E-8417-4F72E9C53B77}" destId="{D5781EEF-785E-4767-BFFE-F2F09C72497E}" srcOrd="1" destOrd="0" parTransId="{66A55AFF-2980-46AC-859B-1C8928F416F8}" sibTransId="{FD2FFF0D-0237-484C-AB87-86D9B14B5746}"/>
    <dgm:cxn modelId="{28A7951A-7BA7-4404-B712-4EA69566A9E0}" type="presOf" srcId="{08893CEF-2A31-4310-B357-B3AFEFE0EE1C}" destId="{6D76A6F8-04DB-4F9E-BDDD-31037CC0500C}" srcOrd="0" destOrd="2" presId="urn:microsoft.com/office/officeart/2005/8/layout/vList2"/>
    <dgm:cxn modelId="{B2FE1D2B-A9F1-45B0-A324-573186A333F6}" srcId="{1BA3DA0E-364F-495E-8417-4F72E9C53B77}" destId="{E1DD8773-A699-4885-BBDF-8D442D14A500}" srcOrd="0" destOrd="0" parTransId="{A64776CA-0F3D-4D99-949D-5D8E0D3B51E9}" sibTransId="{14145EF1-7F47-48D4-B451-5AC819484696}"/>
    <dgm:cxn modelId="{57FD6932-176E-425B-B787-80A324E5AD22}" type="presOf" srcId="{E1DD8773-A699-4885-BBDF-8D442D14A500}" destId="{6D76A6F8-04DB-4F9E-BDDD-31037CC0500C}" srcOrd="0" destOrd="0" presId="urn:microsoft.com/office/officeart/2005/8/layout/vList2"/>
    <dgm:cxn modelId="{030F143D-EC5F-4BB2-800A-1A75E2D0784F}" srcId="{D861FB4D-7722-4881-8126-10291756DFD9}" destId="{1BA3DA0E-364F-495E-8417-4F72E9C53B77}" srcOrd="0" destOrd="0" parTransId="{9EA0BE80-7ED2-4C65-BF4C-054CD754C433}" sibTransId="{3CD58550-1296-458A-89F3-8161A49CC0EA}"/>
    <dgm:cxn modelId="{5D540161-C065-46E4-BBFD-D74B7241DA46}" srcId="{159F0713-032C-412B-B146-EA13EC15E20C}" destId="{78908BF1-AC62-467E-8DCB-FB992FE3B816}" srcOrd="2" destOrd="0" parTransId="{D2D3F96A-4E96-47A6-B6AD-8C9060F62BC8}" sibTransId="{0676466A-4B1C-4B32-B8C9-94A17F3A4C1F}"/>
    <dgm:cxn modelId="{A4946C63-B0A7-4D6C-B479-DA01E67A04CC}" type="presOf" srcId="{D5781EEF-785E-4767-BFFE-F2F09C72497E}" destId="{6D76A6F8-04DB-4F9E-BDDD-31037CC0500C}" srcOrd="0" destOrd="1" presId="urn:microsoft.com/office/officeart/2005/8/layout/vList2"/>
    <dgm:cxn modelId="{767F7C56-90B2-4831-A5FA-93E2FD020CBA}" type="presOf" srcId="{89641730-8B54-4134-988C-19D1B8147E34}" destId="{A541B09A-1030-4C85-BE84-666ABA386DDE}" srcOrd="0" destOrd="0" presId="urn:microsoft.com/office/officeart/2005/8/layout/vList2"/>
    <dgm:cxn modelId="{5366237C-63AB-48D4-A6FD-930C40B54D9B}" srcId="{D861FB4D-7722-4881-8126-10291756DFD9}" destId="{89641730-8B54-4134-988C-19D1B8147E34}" srcOrd="1" destOrd="0" parTransId="{912A3CDB-C03C-45CD-8F2F-0F53EB8223A6}" sibTransId="{B3AD08E8-E96A-4053-A069-BF5C0B97908E}"/>
    <dgm:cxn modelId="{B282BC87-796B-4ADD-B948-E305BF3437FC}" type="presOf" srcId="{D861FB4D-7722-4881-8126-10291756DFD9}" destId="{702B4046-96B2-4692-8955-A3BA22851F91}" srcOrd="0" destOrd="0" presId="urn:microsoft.com/office/officeart/2005/8/layout/vList2"/>
    <dgm:cxn modelId="{BE7EC592-A328-4F23-9EC2-908D43F7A8CE}" type="presOf" srcId="{159F0713-032C-412B-B146-EA13EC15E20C}" destId="{435D905E-244E-497E-9917-FB315F48A117}" srcOrd="0" destOrd="0" presId="urn:microsoft.com/office/officeart/2005/8/layout/vList2"/>
    <dgm:cxn modelId="{4BDFAC95-D8F9-4C1D-88BA-376D9EAAEBAB}" srcId="{1BA3DA0E-364F-495E-8417-4F72E9C53B77}" destId="{08893CEF-2A31-4310-B357-B3AFEFE0EE1C}" srcOrd="2" destOrd="0" parTransId="{CF73ECDD-510B-4062-A262-B87A30BD6D1F}" sibTransId="{E7CD5B8E-50AF-4BAA-AADE-030C78EE7BD1}"/>
    <dgm:cxn modelId="{702FF7B1-7603-421B-871D-1ADCF1D3E112}" type="presOf" srcId="{BE333E6C-7197-47AA-AB61-668FB6C49785}" destId="{C051AB14-1472-4FFD-AB0A-819BBC5E73F3}" srcOrd="0" destOrd="3" presId="urn:microsoft.com/office/officeart/2005/8/layout/vList2"/>
    <dgm:cxn modelId="{85C39BB2-7132-4DBA-80E7-9BF5E409A535}" type="presOf" srcId="{A853CB68-DE58-4594-8A56-DAC2E8211730}" destId="{C051AB14-1472-4FFD-AB0A-819BBC5E73F3}" srcOrd="0" destOrd="1" presId="urn:microsoft.com/office/officeart/2005/8/layout/vList2"/>
    <dgm:cxn modelId="{ACBD8FC0-0276-453E-9928-B3A18155630C}" type="presOf" srcId="{6A175ACE-AFB0-40F9-BEAF-7ED898C36CDE}" destId="{C051AB14-1472-4FFD-AB0A-819BBC5E73F3}" srcOrd="0" destOrd="0" presId="urn:microsoft.com/office/officeart/2005/8/layout/vList2"/>
    <dgm:cxn modelId="{C1D308C9-8D83-4416-B68D-F3CAE5229C46}" type="presOf" srcId="{1BA3DA0E-364F-495E-8417-4F72E9C53B77}" destId="{FB19A1A7-0D3E-4339-86FE-CABA3240E6A9}" srcOrd="0" destOrd="0" presId="urn:microsoft.com/office/officeart/2005/8/layout/vList2"/>
    <dgm:cxn modelId="{CF1752DB-B5BF-4A41-9E12-99348A2904EB}" srcId="{159F0713-032C-412B-B146-EA13EC15E20C}" destId="{BE333E6C-7197-47AA-AB61-668FB6C49785}" srcOrd="3" destOrd="0" parTransId="{115D3EC8-9E94-482F-A120-79413834CB1D}" sibTransId="{8AD26D41-2107-4F48-8F4C-7B1ECCF875A1}"/>
    <dgm:cxn modelId="{E8EDBCEA-9719-4FC8-8E73-0B9074F4C85D}" srcId="{159F0713-032C-412B-B146-EA13EC15E20C}" destId="{A853CB68-DE58-4594-8A56-DAC2E8211730}" srcOrd="1" destOrd="0" parTransId="{D5DE3B12-86E5-4A25-9F1A-7420552C4D10}" sibTransId="{7CAA635B-2DAC-4502-87AE-609A72AB78A9}"/>
    <dgm:cxn modelId="{A876F1B6-870A-4F7C-9EA5-00D0BD320C42}" type="presParOf" srcId="{702B4046-96B2-4692-8955-A3BA22851F91}" destId="{FB19A1A7-0D3E-4339-86FE-CABA3240E6A9}" srcOrd="0" destOrd="0" presId="urn:microsoft.com/office/officeart/2005/8/layout/vList2"/>
    <dgm:cxn modelId="{0D9DB61A-5A3D-4A6C-BE97-6860C2A8B754}" type="presParOf" srcId="{702B4046-96B2-4692-8955-A3BA22851F91}" destId="{6D76A6F8-04DB-4F9E-BDDD-31037CC0500C}" srcOrd="1" destOrd="0" presId="urn:microsoft.com/office/officeart/2005/8/layout/vList2"/>
    <dgm:cxn modelId="{BBDCF942-F8EA-471B-83E3-109032F9F7AD}" type="presParOf" srcId="{702B4046-96B2-4692-8955-A3BA22851F91}" destId="{A541B09A-1030-4C85-BE84-666ABA386DDE}" srcOrd="2" destOrd="0" presId="urn:microsoft.com/office/officeart/2005/8/layout/vList2"/>
    <dgm:cxn modelId="{81DA7773-9C79-4129-AA29-036C0A44FC46}" type="presParOf" srcId="{702B4046-96B2-4692-8955-A3BA22851F91}" destId="{29E19B7C-B010-49B0-B2BA-0BA3648A4D06}" srcOrd="3" destOrd="0" presId="urn:microsoft.com/office/officeart/2005/8/layout/vList2"/>
    <dgm:cxn modelId="{98257F73-220A-4AAE-9E22-BE829B253F3C}" type="presParOf" srcId="{702B4046-96B2-4692-8955-A3BA22851F91}" destId="{435D905E-244E-497E-9917-FB315F48A117}" srcOrd="4" destOrd="0" presId="urn:microsoft.com/office/officeart/2005/8/layout/vList2"/>
    <dgm:cxn modelId="{E960B5F0-843C-42A3-9D12-725D50E5DF86}" type="presParOf" srcId="{702B4046-96B2-4692-8955-A3BA22851F91}" destId="{C051AB14-1472-4FFD-AB0A-819BBC5E73F3}"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6FFB5B-C4E5-437F-B9D2-2C58E5875963}"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509F5B90-6679-41AB-AC93-AD8DEA008E9A}">
      <dgm:prSet/>
      <dgm:spPr/>
      <dgm:t>
        <a:bodyPr/>
        <a:lstStyle/>
        <a:p>
          <a:r>
            <a:rPr lang="es-AR"/>
            <a:t>La absorción del agua del suelo por la raíz se produce en un suelo normal cuando este contiene una adecuada cantidad de agua.</a:t>
          </a:r>
          <a:endParaRPr lang="en-US"/>
        </a:p>
      </dgm:t>
    </dgm:pt>
    <dgm:pt modelId="{B6ABE7EE-0B23-44EA-9A84-F9C4DD778465}" type="parTrans" cxnId="{5DCF8B69-0730-4998-AEA7-75ACAA2FB53C}">
      <dgm:prSet/>
      <dgm:spPr/>
      <dgm:t>
        <a:bodyPr/>
        <a:lstStyle/>
        <a:p>
          <a:endParaRPr lang="en-US"/>
        </a:p>
      </dgm:t>
    </dgm:pt>
    <dgm:pt modelId="{C72D974A-AACA-48B0-AFBC-FFE88836560B}" type="sibTrans" cxnId="{5DCF8B69-0730-4998-AEA7-75ACAA2FB53C}">
      <dgm:prSet/>
      <dgm:spPr/>
      <dgm:t>
        <a:bodyPr/>
        <a:lstStyle/>
        <a:p>
          <a:endParaRPr lang="en-US"/>
        </a:p>
      </dgm:t>
    </dgm:pt>
    <dgm:pt modelId="{3D9EF719-210A-4811-9AB3-25B9F33DE119}">
      <dgm:prSet/>
      <dgm:spPr/>
      <dgm:t>
        <a:bodyPr/>
        <a:lstStyle/>
        <a:p>
          <a:r>
            <a:rPr lang="es-AR"/>
            <a:t>La transpiración es el paso del agua en estado de vapor desde la superficie evaporantes de la planta a la atmósfera.</a:t>
          </a:r>
          <a:endParaRPr lang="en-US"/>
        </a:p>
      </dgm:t>
    </dgm:pt>
    <dgm:pt modelId="{F0CBAEA3-495B-4900-91F0-C261BBA606AA}" type="parTrans" cxnId="{4A8BDD88-8B3A-4502-8129-8B12C42D2594}">
      <dgm:prSet/>
      <dgm:spPr/>
      <dgm:t>
        <a:bodyPr/>
        <a:lstStyle/>
        <a:p>
          <a:endParaRPr lang="en-US"/>
        </a:p>
      </dgm:t>
    </dgm:pt>
    <dgm:pt modelId="{8D77CE5F-1A27-408B-BCA7-7785E8A6B03F}" type="sibTrans" cxnId="{4A8BDD88-8B3A-4502-8129-8B12C42D2594}">
      <dgm:prSet/>
      <dgm:spPr/>
      <dgm:t>
        <a:bodyPr/>
        <a:lstStyle/>
        <a:p>
          <a:endParaRPr lang="en-US"/>
        </a:p>
      </dgm:t>
    </dgm:pt>
    <dgm:pt modelId="{F58A6973-6B59-43DE-82A2-A9F0E724B8CE}">
      <dgm:prSet/>
      <dgm:spPr/>
      <dgm:t>
        <a:bodyPr/>
        <a:lstStyle/>
        <a:p>
          <a:r>
            <a:rPr lang="es-AR"/>
            <a:t>Para que el agua circule desde los pelos de la raíz hasta la superficie evaporante tiene que haber una diferencia de potencial entre ambas zonas. Tensión, a la succión necesaria para liberar el agua del suelo. </a:t>
          </a:r>
          <a:endParaRPr lang="en-US"/>
        </a:p>
      </dgm:t>
    </dgm:pt>
    <dgm:pt modelId="{A4DF025B-4618-47D1-976A-8274627269E1}" type="parTrans" cxnId="{E3F45500-68A2-4676-BE8A-64D94A004CEA}">
      <dgm:prSet/>
      <dgm:spPr/>
      <dgm:t>
        <a:bodyPr/>
        <a:lstStyle/>
        <a:p>
          <a:endParaRPr lang="en-US"/>
        </a:p>
      </dgm:t>
    </dgm:pt>
    <dgm:pt modelId="{C7875502-C0CA-4B81-92B0-F947CAF40BCA}" type="sibTrans" cxnId="{E3F45500-68A2-4676-BE8A-64D94A004CEA}">
      <dgm:prSet/>
      <dgm:spPr/>
      <dgm:t>
        <a:bodyPr/>
        <a:lstStyle/>
        <a:p>
          <a:endParaRPr lang="en-US"/>
        </a:p>
      </dgm:t>
    </dgm:pt>
    <dgm:pt modelId="{45A80FCF-7FB6-4E51-B1F0-9FF15F336A2E}">
      <dgm:prSet/>
      <dgm:spPr/>
      <dgm:t>
        <a:bodyPr/>
        <a:lstStyle/>
        <a:p>
          <a:r>
            <a:rPr lang="es-AR"/>
            <a:t>Tensión del agua del suelo es la suma de las tensiones matriciales y osmóticas.</a:t>
          </a:r>
          <a:endParaRPr lang="en-US"/>
        </a:p>
      </dgm:t>
    </dgm:pt>
    <dgm:pt modelId="{88D9283A-635B-4830-822C-3E43A64342A7}" type="parTrans" cxnId="{FEBCFA88-0F01-40AD-97F3-DFC1F175F5D4}">
      <dgm:prSet/>
      <dgm:spPr/>
      <dgm:t>
        <a:bodyPr/>
        <a:lstStyle/>
        <a:p>
          <a:endParaRPr lang="en-US"/>
        </a:p>
      </dgm:t>
    </dgm:pt>
    <dgm:pt modelId="{337735F8-85DD-4CCD-BEE4-EDAF0A5B577A}" type="sibTrans" cxnId="{FEBCFA88-0F01-40AD-97F3-DFC1F175F5D4}">
      <dgm:prSet/>
      <dgm:spPr/>
      <dgm:t>
        <a:bodyPr/>
        <a:lstStyle/>
        <a:p>
          <a:endParaRPr lang="en-US"/>
        </a:p>
      </dgm:t>
    </dgm:pt>
    <dgm:pt modelId="{DB551AC7-23D3-4862-8819-BDDA9817C3F7}" type="pres">
      <dgm:prSet presAssocID="{156FFB5B-C4E5-437F-B9D2-2C58E5875963}" presName="linear" presStyleCnt="0">
        <dgm:presLayoutVars>
          <dgm:animLvl val="lvl"/>
          <dgm:resizeHandles val="exact"/>
        </dgm:presLayoutVars>
      </dgm:prSet>
      <dgm:spPr/>
    </dgm:pt>
    <dgm:pt modelId="{96555898-62F0-49DE-97DC-D0D4B485E1F2}" type="pres">
      <dgm:prSet presAssocID="{509F5B90-6679-41AB-AC93-AD8DEA008E9A}" presName="parentText" presStyleLbl="node1" presStyleIdx="0" presStyleCnt="4">
        <dgm:presLayoutVars>
          <dgm:chMax val="0"/>
          <dgm:bulletEnabled val="1"/>
        </dgm:presLayoutVars>
      </dgm:prSet>
      <dgm:spPr/>
    </dgm:pt>
    <dgm:pt modelId="{7C493942-265A-492F-A6E4-419F31D69CF5}" type="pres">
      <dgm:prSet presAssocID="{C72D974A-AACA-48B0-AFBC-FFE88836560B}" presName="spacer" presStyleCnt="0"/>
      <dgm:spPr/>
    </dgm:pt>
    <dgm:pt modelId="{B3D24CDD-2B1F-4998-BD54-AC855DB0992E}" type="pres">
      <dgm:prSet presAssocID="{3D9EF719-210A-4811-9AB3-25B9F33DE119}" presName="parentText" presStyleLbl="node1" presStyleIdx="1" presStyleCnt="4">
        <dgm:presLayoutVars>
          <dgm:chMax val="0"/>
          <dgm:bulletEnabled val="1"/>
        </dgm:presLayoutVars>
      </dgm:prSet>
      <dgm:spPr/>
    </dgm:pt>
    <dgm:pt modelId="{52FD3D91-7661-48A5-ACDF-8930C0B4E2A3}" type="pres">
      <dgm:prSet presAssocID="{8D77CE5F-1A27-408B-BCA7-7785E8A6B03F}" presName="spacer" presStyleCnt="0"/>
      <dgm:spPr/>
    </dgm:pt>
    <dgm:pt modelId="{B894D588-A0B4-483B-93E6-14F3612A5626}" type="pres">
      <dgm:prSet presAssocID="{F58A6973-6B59-43DE-82A2-A9F0E724B8CE}" presName="parentText" presStyleLbl="node1" presStyleIdx="2" presStyleCnt="4">
        <dgm:presLayoutVars>
          <dgm:chMax val="0"/>
          <dgm:bulletEnabled val="1"/>
        </dgm:presLayoutVars>
      </dgm:prSet>
      <dgm:spPr/>
    </dgm:pt>
    <dgm:pt modelId="{98CAB9CF-EA14-4E4D-A7E1-C9D60F5583AD}" type="pres">
      <dgm:prSet presAssocID="{C7875502-C0CA-4B81-92B0-F947CAF40BCA}" presName="spacer" presStyleCnt="0"/>
      <dgm:spPr/>
    </dgm:pt>
    <dgm:pt modelId="{3A3DD484-670E-41CF-AF31-D6A25DF06ED1}" type="pres">
      <dgm:prSet presAssocID="{45A80FCF-7FB6-4E51-B1F0-9FF15F336A2E}" presName="parentText" presStyleLbl="node1" presStyleIdx="3" presStyleCnt="4">
        <dgm:presLayoutVars>
          <dgm:chMax val="0"/>
          <dgm:bulletEnabled val="1"/>
        </dgm:presLayoutVars>
      </dgm:prSet>
      <dgm:spPr/>
    </dgm:pt>
  </dgm:ptLst>
  <dgm:cxnLst>
    <dgm:cxn modelId="{E3F45500-68A2-4676-BE8A-64D94A004CEA}" srcId="{156FFB5B-C4E5-437F-B9D2-2C58E5875963}" destId="{F58A6973-6B59-43DE-82A2-A9F0E724B8CE}" srcOrd="2" destOrd="0" parTransId="{A4DF025B-4618-47D1-976A-8274627269E1}" sibTransId="{C7875502-C0CA-4B81-92B0-F947CAF40BCA}"/>
    <dgm:cxn modelId="{8CDC0411-21DD-4E27-9BA6-12FF6D344560}" type="presOf" srcId="{3D9EF719-210A-4811-9AB3-25B9F33DE119}" destId="{B3D24CDD-2B1F-4998-BD54-AC855DB0992E}" srcOrd="0" destOrd="0" presId="urn:microsoft.com/office/officeart/2005/8/layout/vList2"/>
    <dgm:cxn modelId="{5DCF8B69-0730-4998-AEA7-75ACAA2FB53C}" srcId="{156FFB5B-C4E5-437F-B9D2-2C58E5875963}" destId="{509F5B90-6679-41AB-AC93-AD8DEA008E9A}" srcOrd="0" destOrd="0" parTransId="{B6ABE7EE-0B23-44EA-9A84-F9C4DD778465}" sibTransId="{C72D974A-AACA-48B0-AFBC-FFE88836560B}"/>
    <dgm:cxn modelId="{073FCA49-710B-482C-A4E4-8C01F2BF28E5}" type="presOf" srcId="{156FFB5B-C4E5-437F-B9D2-2C58E5875963}" destId="{DB551AC7-23D3-4862-8819-BDDA9817C3F7}" srcOrd="0" destOrd="0" presId="urn:microsoft.com/office/officeart/2005/8/layout/vList2"/>
    <dgm:cxn modelId="{98704081-D5E7-43E7-A22D-7F353FCDEA54}" type="presOf" srcId="{509F5B90-6679-41AB-AC93-AD8DEA008E9A}" destId="{96555898-62F0-49DE-97DC-D0D4B485E1F2}" srcOrd="0" destOrd="0" presId="urn:microsoft.com/office/officeart/2005/8/layout/vList2"/>
    <dgm:cxn modelId="{DAD93488-3D18-4F75-BB12-5865D1A62D12}" type="presOf" srcId="{F58A6973-6B59-43DE-82A2-A9F0E724B8CE}" destId="{B894D588-A0B4-483B-93E6-14F3612A5626}" srcOrd="0" destOrd="0" presId="urn:microsoft.com/office/officeart/2005/8/layout/vList2"/>
    <dgm:cxn modelId="{4A8BDD88-8B3A-4502-8129-8B12C42D2594}" srcId="{156FFB5B-C4E5-437F-B9D2-2C58E5875963}" destId="{3D9EF719-210A-4811-9AB3-25B9F33DE119}" srcOrd="1" destOrd="0" parTransId="{F0CBAEA3-495B-4900-91F0-C261BBA606AA}" sibTransId="{8D77CE5F-1A27-408B-BCA7-7785E8A6B03F}"/>
    <dgm:cxn modelId="{FEBCFA88-0F01-40AD-97F3-DFC1F175F5D4}" srcId="{156FFB5B-C4E5-437F-B9D2-2C58E5875963}" destId="{45A80FCF-7FB6-4E51-B1F0-9FF15F336A2E}" srcOrd="3" destOrd="0" parTransId="{88D9283A-635B-4830-822C-3E43A64342A7}" sibTransId="{337735F8-85DD-4CCD-BEE4-EDAF0A5B577A}"/>
    <dgm:cxn modelId="{D0AD54FB-5D49-4DC7-8650-7E3466950BC5}" type="presOf" srcId="{45A80FCF-7FB6-4E51-B1F0-9FF15F336A2E}" destId="{3A3DD484-670E-41CF-AF31-D6A25DF06ED1}" srcOrd="0" destOrd="0" presId="urn:microsoft.com/office/officeart/2005/8/layout/vList2"/>
    <dgm:cxn modelId="{7B53087A-EC04-407F-B254-3CDC57C822BC}" type="presParOf" srcId="{DB551AC7-23D3-4862-8819-BDDA9817C3F7}" destId="{96555898-62F0-49DE-97DC-D0D4B485E1F2}" srcOrd="0" destOrd="0" presId="urn:microsoft.com/office/officeart/2005/8/layout/vList2"/>
    <dgm:cxn modelId="{43255FAE-D89B-4115-A4DF-D54671E8F124}" type="presParOf" srcId="{DB551AC7-23D3-4862-8819-BDDA9817C3F7}" destId="{7C493942-265A-492F-A6E4-419F31D69CF5}" srcOrd="1" destOrd="0" presId="urn:microsoft.com/office/officeart/2005/8/layout/vList2"/>
    <dgm:cxn modelId="{9D2A3224-7C0E-4601-A2DA-637372A971E3}" type="presParOf" srcId="{DB551AC7-23D3-4862-8819-BDDA9817C3F7}" destId="{B3D24CDD-2B1F-4998-BD54-AC855DB0992E}" srcOrd="2" destOrd="0" presId="urn:microsoft.com/office/officeart/2005/8/layout/vList2"/>
    <dgm:cxn modelId="{89D9E6B4-8A4D-4EB7-B3EC-DE7E9C68CCD8}" type="presParOf" srcId="{DB551AC7-23D3-4862-8819-BDDA9817C3F7}" destId="{52FD3D91-7661-48A5-ACDF-8930C0B4E2A3}" srcOrd="3" destOrd="0" presId="urn:microsoft.com/office/officeart/2005/8/layout/vList2"/>
    <dgm:cxn modelId="{4642BFF1-652F-4F60-B7A9-9A42D7A1D027}" type="presParOf" srcId="{DB551AC7-23D3-4862-8819-BDDA9817C3F7}" destId="{B894D588-A0B4-483B-93E6-14F3612A5626}" srcOrd="4" destOrd="0" presId="urn:microsoft.com/office/officeart/2005/8/layout/vList2"/>
    <dgm:cxn modelId="{50BBDB17-B979-4C8F-B773-8B3765B6C465}" type="presParOf" srcId="{DB551AC7-23D3-4862-8819-BDDA9817C3F7}" destId="{98CAB9CF-EA14-4E4D-A7E1-C9D60F5583AD}" srcOrd="5" destOrd="0" presId="urn:microsoft.com/office/officeart/2005/8/layout/vList2"/>
    <dgm:cxn modelId="{F746C5A8-9D1D-4AD2-966F-0E3718C96F77}" type="presParOf" srcId="{DB551AC7-23D3-4862-8819-BDDA9817C3F7}" destId="{3A3DD484-670E-41CF-AF31-D6A25DF06ED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96C25D9-F846-4A9E-92D3-6DD804439809}"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A015E77-619D-4F85-ADD5-50844D0D9CC9}">
      <dgm:prSet/>
      <dgm:spPr/>
      <dgm:t>
        <a:bodyPr/>
        <a:lstStyle/>
        <a:p>
          <a:r>
            <a:rPr lang="es-AR" i="1" u="sng"/>
            <a:t>Agua disponible para el cultivo (AD)</a:t>
          </a:r>
          <a:r>
            <a:rPr lang="es-AR"/>
            <a:t>:</a:t>
          </a:r>
          <a:endParaRPr lang="en-US"/>
        </a:p>
      </dgm:t>
    </dgm:pt>
    <dgm:pt modelId="{D7CE1E57-5CB3-472A-903D-2F20D365345C}" type="parTrans" cxnId="{B9D85C84-EBF9-423C-AE7C-49E01FDB183C}">
      <dgm:prSet/>
      <dgm:spPr/>
      <dgm:t>
        <a:bodyPr/>
        <a:lstStyle/>
        <a:p>
          <a:endParaRPr lang="en-US"/>
        </a:p>
      </dgm:t>
    </dgm:pt>
    <dgm:pt modelId="{9E9C65D7-341F-47C9-ABA5-C1EF46ABC4C6}" type="sibTrans" cxnId="{B9D85C84-EBF9-423C-AE7C-49E01FDB183C}">
      <dgm:prSet/>
      <dgm:spPr/>
      <dgm:t>
        <a:bodyPr/>
        <a:lstStyle/>
        <a:p>
          <a:endParaRPr lang="en-US"/>
        </a:p>
      </dgm:t>
    </dgm:pt>
    <dgm:pt modelId="{B50353A3-CBC7-4150-A91F-3F14ED0500A8}">
      <dgm:prSet/>
      <dgm:spPr/>
      <dgm:t>
        <a:bodyPr/>
        <a:lstStyle/>
        <a:p>
          <a:r>
            <a:rPr lang="es-AR"/>
            <a:t>Es el agua comprendida entre la capacidad de campo (Cc) y el punto de marchitamiento (Pm).</a:t>
          </a:r>
          <a:endParaRPr lang="en-US"/>
        </a:p>
      </dgm:t>
    </dgm:pt>
    <dgm:pt modelId="{151B1859-F429-41D6-8815-A45B9ADB2C7B}" type="parTrans" cxnId="{F718F9AF-DF12-4194-A9E5-BA29A6BB7BA7}">
      <dgm:prSet/>
      <dgm:spPr/>
      <dgm:t>
        <a:bodyPr/>
        <a:lstStyle/>
        <a:p>
          <a:endParaRPr lang="en-US"/>
        </a:p>
      </dgm:t>
    </dgm:pt>
    <dgm:pt modelId="{B49BFA48-745C-4432-8192-31E83C5BE730}" type="sibTrans" cxnId="{F718F9AF-DF12-4194-A9E5-BA29A6BB7BA7}">
      <dgm:prSet/>
      <dgm:spPr/>
      <dgm:t>
        <a:bodyPr/>
        <a:lstStyle/>
        <a:p>
          <a:endParaRPr lang="en-US"/>
        </a:p>
      </dgm:t>
    </dgm:pt>
    <dgm:pt modelId="{4B4C9A96-5B63-43FB-B49D-525A4EC1CD88}">
      <dgm:prSet/>
      <dgm:spPr/>
      <dgm:t>
        <a:bodyPr/>
        <a:lstStyle/>
        <a:p>
          <a:r>
            <a:rPr lang="es-AR"/>
            <a:t>AD = Cc - Pm</a:t>
          </a:r>
          <a:endParaRPr lang="en-US"/>
        </a:p>
      </dgm:t>
    </dgm:pt>
    <dgm:pt modelId="{A094C600-C8B2-42B5-9802-B42A19D2073A}" type="parTrans" cxnId="{2F08BB79-BBEA-408D-940F-5A3DE7840A35}">
      <dgm:prSet/>
      <dgm:spPr/>
      <dgm:t>
        <a:bodyPr/>
        <a:lstStyle/>
        <a:p>
          <a:endParaRPr lang="en-US"/>
        </a:p>
      </dgm:t>
    </dgm:pt>
    <dgm:pt modelId="{882C6920-E498-4525-BBE2-62702161C4AF}" type="sibTrans" cxnId="{2F08BB79-BBEA-408D-940F-5A3DE7840A35}">
      <dgm:prSet/>
      <dgm:spPr/>
      <dgm:t>
        <a:bodyPr/>
        <a:lstStyle/>
        <a:p>
          <a:endParaRPr lang="en-US"/>
        </a:p>
      </dgm:t>
    </dgm:pt>
    <dgm:pt modelId="{191B960B-51F8-41AF-B648-AD02AE3249D1}">
      <dgm:prSet/>
      <dgm:spPr/>
      <dgm:t>
        <a:bodyPr/>
        <a:lstStyle/>
        <a:p>
          <a:r>
            <a:rPr lang="es-AR" u="sng"/>
            <a:t>Reserva de agua disponible</a:t>
          </a:r>
          <a:r>
            <a:rPr lang="es-AR"/>
            <a:t>: </a:t>
          </a:r>
          <a:endParaRPr lang="en-US"/>
        </a:p>
      </dgm:t>
    </dgm:pt>
    <dgm:pt modelId="{98CC82AF-482C-4493-A27F-8840AF394106}" type="parTrans" cxnId="{97A07402-88B2-46A1-9B87-E53BC36E6BE9}">
      <dgm:prSet/>
      <dgm:spPr/>
      <dgm:t>
        <a:bodyPr/>
        <a:lstStyle/>
        <a:p>
          <a:endParaRPr lang="en-US"/>
        </a:p>
      </dgm:t>
    </dgm:pt>
    <dgm:pt modelId="{9E23CADC-FFB7-4EE5-944F-3247B4EFDF03}" type="sibTrans" cxnId="{97A07402-88B2-46A1-9B87-E53BC36E6BE9}">
      <dgm:prSet/>
      <dgm:spPr/>
      <dgm:t>
        <a:bodyPr/>
        <a:lstStyle/>
        <a:p>
          <a:endParaRPr lang="en-US"/>
        </a:p>
      </dgm:t>
    </dgm:pt>
    <dgm:pt modelId="{A5452A1F-E200-49F6-8BA3-18DB754B6D07}">
      <dgm:prSet/>
      <dgm:spPr/>
      <dgm:t>
        <a:bodyPr/>
        <a:lstStyle/>
        <a:p>
          <a:r>
            <a:rPr lang="es-AR"/>
            <a:t>es el agua disponible contenida en la profundidad del suelo que alcanzan las raíces.</a:t>
          </a:r>
          <a:endParaRPr lang="en-US"/>
        </a:p>
      </dgm:t>
    </dgm:pt>
    <dgm:pt modelId="{36835C45-BFC3-4069-BEF4-16DD7B47B483}" type="parTrans" cxnId="{E382B74D-A77D-40F1-AC25-F4E07F6F6306}">
      <dgm:prSet/>
      <dgm:spPr/>
      <dgm:t>
        <a:bodyPr/>
        <a:lstStyle/>
        <a:p>
          <a:endParaRPr lang="en-US"/>
        </a:p>
      </dgm:t>
    </dgm:pt>
    <dgm:pt modelId="{66C78105-C050-4679-910D-B206453FDEC6}" type="sibTrans" cxnId="{E382B74D-A77D-40F1-AC25-F4E07F6F6306}">
      <dgm:prSet/>
      <dgm:spPr/>
      <dgm:t>
        <a:bodyPr/>
        <a:lstStyle/>
        <a:p>
          <a:endParaRPr lang="en-US"/>
        </a:p>
      </dgm:t>
    </dgm:pt>
    <dgm:pt modelId="{9439350D-CC44-440D-B1DE-0EC3EDF75445}">
      <dgm:prSet/>
      <dgm:spPr/>
      <dgm:t>
        <a:bodyPr/>
        <a:lstStyle/>
        <a:p>
          <a:r>
            <a:rPr lang="es-AR"/>
            <a:t>Reserva disponible = (Cc – Pm) x Profundidad de las raíces</a:t>
          </a:r>
          <a:endParaRPr lang="en-US"/>
        </a:p>
      </dgm:t>
    </dgm:pt>
    <dgm:pt modelId="{A54BE606-A3D8-4381-BDDC-D5DE09A2477C}" type="parTrans" cxnId="{81A8A98E-D66E-4C67-BEBB-A1DC90CF04FC}">
      <dgm:prSet/>
      <dgm:spPr/>
      <dgm:t>
        <a:bodyPr/>
        <a:lstStyle/>
        <a:p>
          <a:endParaRPr lang="en-US"/>
        </a:p>
      </dgm:t>
    </dgm:pt>
    <dgm:pt modelId="{6B5170A4-709C-43A9-83A5-E3F9ED7CDB80}" type="sibTrans" cxnId="{81A8A98E-D66E-4C67-BEBB-A1DC90CF04FC}">
      <dgm:prSet/>
      <dgm:spPr/>
      <dgm:t>
        <a:bodyPr/>
        <a:lstStyle/>
        <a:p>
          <a:endParaRPr lang="en-US"/>
        </a:p>
      </dgm:t>
    </dgm:pt>
    <dgm:pt modelId="{8332C53C-E552-4AA7-B735-B4C51196B98E}" type="pres">
      <dgm:prSet presAssocID="{896C25D9-F846-4A9E-92D3-6DD804439809}" presName="linear" presStyleCnt="0">
        <dgm:presLayoutVars>
          <dgm:animLvl val="lvl"/>
          <dgm:resizeHandles val="exact"/>
        </dgm:presLayoutVars>
      </dgm:prSet>
      <dgm:spPr/>
    </dgm:pt>
    <dgm:pt modelId="{F61B5BAA-A0F6-4179-9703-B1BE6F546217}" type="pres">
      <dgm:prSet presAssocID="{7A015E77-619D-4F85-ADD5-50844D0D9CC9}" presName="parentText" presStyleLbl="node1" presStyleIdx="0" presStyleCnt="5">
        <dgm:presLayoutVars>
          <dgm:chMax val="0"/>
          <dgm:bulletEnabled val="1"/>
        </dgm:presLayoutVars>
      </dgm:prSet>
      <dgm:spPr/>
    </dgm:pt>
    <dgm:pt modelId="{25C9ECA7-5212-4A60-840D-5D9BC5255F65}" type="pres">
      <dgm:prSet presAssocID="{9E9C65D7-341F-47C9-ABA5-C1EF46ABC4C6}" presName="spacer" presStyleCnt="0"/>
      <dgm:spPr/>
    </dgm:pt>
    <dgm:pt modelId="{1A5F1CE1-34BD-4EA7-993D-0E2B97002315}" type="pres">
      <dgm:prSet presAssocID="{B50353A3-CBC7-4150-A91F-3F14ED0500A8}" presName="parentText" presStyleLbl="node1" presStyleIdx="1" presStyleCnt="5">
        <dgm:presLayoutVars>
          <dgm:chMax val="0"/>
          <dgm:bulletEnabled val="1"/>
        </dgm:presLayoutVars>
      </dgm:prSet>
      <dgm:spPr/>
    </dgm:pt>
    <dgm:pt modelId="{8A4D32C8-B4FC-4B85-8A20-66533CB5900A}" type="pres">
      <dgm:prSet presAssocID="{B50353A3-CBC7-4150-A91F-3F14ED0500A8}" presName="childText" presStyleLbl="revTx" presStyleIdx="0" presStyleCnt="1">
        <dgm:presLayoutVars>
          <dgm:bulletEnabled val="1"/>
        </dgm:presLayoutVars>
      </dgm:prSet>
      <dgm:spPr/>
    </dgm:pt>
    <dgm:pt modelId="{94F3AD38-59E4-4B35-A17E-B06DBD8C2893}" type="pres">
      <dgm:prSet presAssocID="{191B960B-51F8-41AF-B648-AD02AE3249D1}" presName="parentText" presStyleLbl="node1" presStyleIdx="2" presStyleCnt="5">
        <dgm:presLayoutVars>
          <dgm:chMax val="0"/>
          <dgm:bulletEnabled val="1"/>
        </dgm:presLayoutVars>
      </dgm:prSet>
      <dgm:spPr/>
    </dgm:pt>
    <dgm:pt modelId="{7C185121-85E1-4354-884A-E9C82A5CD7D2}" type="pres">
      <dgm:prSet presAssocID="{9E23CADC-FFB7-4EE5-944F-3247B4EFDF03}" presName="spacer" presStyleCnt="0"/>
      <dgm:spPr/>
    </dgm:pt>
    <dgm:pt modelId="{2ED2CBFA-D863-4294-BEC1-6C9533406BFE}" type="pres">
      <dgm:prSet presAssocID="{A5452A1F-E200-49F6-8BA3-18DB754B6D07}" presName="parentText" presStyleLbl="node1" presStyleIdx="3" presStyleCnt="5">
        <dgm:presLayoutVars>
          <dgm:chMax val="0"/>
          <dgm:bulletEnabled val="1"/>
        </dgm:presLayoutVars>
      </dgm:prSet>
      <dgm:spPr/>
    </dgm:pt>
    <dgm:pt modelId="{83E6249F-C289-4388-BBDC-3CB3A67232D7}" type="pres">
      <dgm:prSet presAssocID="{66C78105-C050-4679-910D-B206453FDEC6}" presName="spacer" presStyleCnt="0"/>
      <dgm:spPr/>
    </dgm:pt>
    <dgm:pt modelId="{A440109D-114D-4A46-B50A-75F7AE501C05}" type="pres">
      <dgm:prSet presAssocID="{9439350D-CC44-440D-B1DE-0EC3EDF75445}" presName="parentText" presStyleLbl="node1" presStyleIdx="4" presStyleCnt="5">
        <dgm:presLayoutVars>
          <dgm:chMax val="0"/>
          <dgm:bulletEnabled val="1"/>
        </dgm:presLayoutVars>
      </dgm:prSet>
      <dgm:spPr/>
    </dgm:pt>
  </dgm:ptLst>
  <dgm:cxnLst>
    <dgm:cxn modelId="{97A07402-88B2-46A1-9B87-E53BC36E6BE9}" srcId="{896C25D9-F846-4A9E-92D3-6DD804439809}" destId="{191B960B-51F8-41AF-B648-AD02AE3249D1}" srcOrd="2" destOrd="0" parTransId="{98CC82AF-482C-4493-A27F-8840AF394106}" sibTransId="{9E23CADC-FFB7-4EE5-944F-3247B4EFDF03}"/>
    <dgm:cxn modelId="{4028A20B-A0CE-467C-98EA-8FF956B8E0E5}" type="presOf" srcId="{A5452A1F-E200-49F6-8BA3-18DB754B6D07}" destId="{2ED2CBFA-D863-4294-BEC1-6C9533406BFE}" srcOrd="0" destOrd="0" presId="urn:microsoft.com/office/officeart/2005/8/layout/vList2"/>
    <dgm:cxn modelId="{F7C96519-0E5E-45C0-9ACC-C31E723050C1}" type="presOf" srcId="{191B960B-51F8-41AF-B648-AD02AE3249D1}" destId="{94F3AD38-59E4-4B35-A17E-B06DBD8C2893}" srcOrd="0" destOrd="0" presId="urn:microsoft.com/office/officeart/2005/8/layout/vList2"/>
    <dgm:cxn modelId="{E382B74D-A77D-40F1-AC25-F4E07F6F6306}" srcId="{896C25D9-F846-4A9E-92D3-6DD804439809}" destId="{A5452A1F-E200-49F6-8BA3-18DB754B6D07}" srcOrd="3" destOrd="0" parTransId="{36835C45-BFC3-4069-BEF4-16DD7B47B483}" sibTransId="{66C78105-C050-4679-910D-B206453FDEC6}"/>
    <dgm:cxn modelId="{829BD854-448F-4A4C-A47C-3874FE9137DB}" type="presOf" srcId="{B50353A3-CBC7-4150-A91F-3F14ED0500A8}" destId="{1A5F1CE1-34BD-4EA7-993D-0E2B97002315}" srcOrd="0" destOrd="0" presId="urn:microsoft.com/office/officeart/2005/8/layout/vList2"/>
    <dgm:cxn modelId="{2F08BB79-BBEA-408D-940F-5A3DE7840A35}" srcId="{B50353A3-CBC7-4150-A91F-3F14ED0500A8}" destId="{4B4C9A96-5B63-43FB-B49D-525A4EC1CD88}" srcOrd="0" destOrd="0" parTransId="{A094C600-C8B2-42B5-9802-B42A19D2073A}" sibTransId="{882C6920-E498-4525-BBE2-62702161C4AF}"/>
    <dgm:cxn modelId="{B9D85C84-EBF9-423C-AE7C-49E01FDB183C}" srcId="{896C25D9-F846-4A9E-92D3-6DD804439809}" destId="{7A015E77-619D-4F85-ADD5-50844D0D9CC9}" srcOrd="0" destOrd="0" parTransId="{D7CE1E57-5CB3-472A-903D-2F20D365345C}" sibTransId="{9E9C65D7-341F-47C9-ABA5-C1EF46ABC4C6}"/>
    <dgm:cxn modelId="{81A8A98E-D66E-4C67-BEBB-A1DC90CF04FC}" srcId="{896C25D9-F846-4A9E-92D3-6DD804439809}" destId="{9439350D-CC44-440D-B1DE-0EC3EDF75445}" srcOrd="4" destOrd="0" parTransId="{A54BE606-A3D8-4381-BDDC-D5DE09A2477C}" sibTransId="{6B5170A4-709C-43A9-83A5-E3F9ED7CDB80}"/>
    <dgm:cxn modelId="{DB00EC9F-740C-4FE4-B7E9-83188A18F678}" type="presOf" srcId="{896C25D9-F846-4A9E-92D3-6DD804439809}" destId="{8332C53C-E552-4AA7-B735-B4C51196B98E}" srcOrd="0" destOrd="0" presId="urn:microsoft.com/office/officeart/2005/8/layout/vList2"/>
    <dgm:cxn modelId="{F718F9AF-DF12-4194-A9E5-BA29A6BB7BA7}" srcId="{896C25D9-F846-4A9E-92D3-6DD804439809}" destId="{B50353A3-CBC7-4150-A91F-3F14ED0500A8}" srcOrd="1" destOrd="0" parTransId="{151B1859-F429-41D6-8815-A45B9ADB2C7B}" sibTransId="{B49BFA48-745C-4432-8192-31E83C5BE730}"/>
    <dgm:cxn modelId="{87BD79CA-17F6-477B-AC69-F3AE7CFB5B29}" type="presOf" srcId="{9439350D-CC44-440D-B1DE-0EC3EDF75445}" destId="{A440109D-114D-4A46-B50A-75F7AE501C05}" srcOrd="0" destOrd="0" presId="urn:microsoft.com/office/officeart/2005/8/layout/vList2"/>
    <dgm:cxn modelId="{7532FDE0-CC4A-41C4-8F4C-47223F3DFEB3}" type="presOf" srcId="{4B4C9A96-5B63-43FB-B49D-525A4EC1CD88}" destId="{8A4D32C8-B4FC-4B85-8A20-66533CB5900A}" srcOrd="0" destOrd="0" presId="urn:microsoft.com/office/officeart/2005/8/layout/vList2"/>
    <dgm:cxn modelId="{643AB1F9-835E-440E-9E34-89AF2B02A7D4}" type="presOf" srcId="{7A015E77-619D-4F85-ADD5-50844D0D9CC9}" destId="{F61B5BAA-A0F6-4179-9703-B1BE6F546217}" srcOrd="0" destOrd="0" presId="urn:microsoft.com/office/officeart/2005/8/layout/vList2"/>
    <dgm:cxn modelId="{785E494F-E87A-4637-92F2-807BAB397F6B}" type="presParOf" srcId="{8332C53C-E552-4AA7-B735-B4C51196B98E}" destId="{F61B5BAA-A0F6-4179-9703-B1BE6F546217}" srcOrd="0" destOrd="0" presId="urn:microsoft.com/office/officeart/2005/8/layout/vList2"/>
    <dgm:cxn modelId="{794549BC-AA63-437D-BB38-5D52DFF33CF8}" type="presParOf" srcId="{8332C53C-E552-4AA7-B735-B4C51196B98E}" destId="{25C9ECA7-5212-4A60-840D-5D9BC5255F65}" srcOrd="1" destOrd="0" presId="urn:microsoft.com/office/officeart/2005/8/layout/vList2"/>
    <dgm:cxn modelId="{2D6F44DC-228E-4546-A1FA-622A179E2449}" type="presParOf" srcId="{8332C53C-E552-4AA7-B735-B4C51196B98E}" destId="{1A5F1CE1-34BD-4EA7-993D-0E2B97002315}" srcOrd="2" destOrd="0" presId="urn:microsoft.com/office/officeart/2005/8/layout/vList2"/>
    <dgm:cxn modelId="{94A7695D-9DAE-4D71-B042-09991670DA45}" type="presParOf" srcId="{8332C53C-E552-4AA7-B735-B4C51196B98E}" destId="{8A4D32C8-B4FC-4B85-8A20-66533CB5900A}" srcOrd="3" destOrd="0" presId="urn:microsoft.com/office/officeart/2005/8/layout/vList2"/>
    <dgm:cxn modelId="{0B117579-F9AD-4F92-A51E-699B0EB2D1C5}" type="presParOf" srcId="{8332C53C-E552-4AA7-B735-B4C51196B98E}" destId="{94F3AD38-59E4-4B35-A17E-B06DBD8C2893}" srcOrd="4" destOrd="0" presId="urn:microsoft.com/office/officeart/2005/8/layout/vList2"/>
    <dgm:cxn modelId="{0E2148ED-0A10-484C-8B68-E0A229B1B8B9}" type="presParOf" srcId="{8332C53C-E552-4AA7-B735-B4C51196B98E}" destId="{7C185121-85E1-4354-884A-E9C82A5CD7D2}" srcOrd="5" destOrd="0" presId="urn:microsoft.com/office/officeart/2005/8/layout/vList2"/>
    <dgm:cxn modelId="{12315CBC-F5B5-4857-8400-3BBDDBB75519}" type="presParOf" srcId="{8332C53C-E552-4AA7-B735-B4C51196B98E}" destId="{2ED2CBFA-D863-4294-BEC1-6C9533406BFE}" srcOrd="6" destOrd="0" presId="urn:microsoft.com/office/officeart/2005/8/layout/vList2"/>
    <dgm:cxn modelId="{884B4787-E526-4E94-BFF0-120C6D535B35}" type="presParOf" srcId="{8332C53C-E552-4AA7-B735-B4C51196B98E}" destId="{83E6249F-C289-4388-BBDC-3CB3A67232D7}" srcOrd="7" destOrd="0" presId="urn:microsoft.com/office/officeart/2005/8/layout/vList2"/>
    <dgm:cxn modelId="{32BE8706-1011-4E57-86EC-A3DB5C21113B}" type="presParOf" srcId="{8332C53C-E552-4AA7-B735-B4C51196B98E}" destId="{A440109D-114D-4A46-B50A-75F7AE501C05}"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0D43A68-7965-48DC-AC81-CAF3EF856614}"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4D5E0DA1-1F29-4A74-A4EE-2310027318D1}">
      <dgm:prSet/>
      <dgm:spPr/>
      <dgm:t>
        <a:bodyPr/>
        <a:lstStyle/>
        <a:p>
          <a:r>
            <a:rPr lang="en-US"/>
            <a:t>El agua, para infiltrarse, debe penetrar a través de la superficie del terreno y circular a través de éste.</a:t>
          </a:r>
        </a:p>
      </dgm:t>
    </dgm:pt>
    <dgm:pt modelId="{A67ED0F2-97E8-4D46-8FF5-2A01979D5D0A}" type="parTrans" cxnId="{18EF5445-8C9A-4EC6-99C8-492C0B140AF2}">
      <dgm:prSet/>
      <dgm:spPr/>
      <dgm:t>
        <a:bodyPr/>
        <a:lstStyle/>
        <a:p>
          <a:endParaRPr lang="en-US"/>
        </a:p>
      </dgm:t>
    </dgm:pt>
    <dgm:pt modelId="{465D2C47-5CE4-4F0D-BAB2-872B265851D4}" type="sibTrans" cxnId="{18EF5445-8C9A-4EC6-99C8-492C0B140AF2}">
      <dgm:prSet/>
      <dgm:spPr/>
      <dgm:t>
        <a:bodyPr/>
        <a:lstStyle/>
        <a:p>
          <a:endParaRPr lang="en-US"/>
        </a:p>
      </dgm:t>
    </dgm:pt>
    <dgm:pt modelId="{809D0034-3423-4F90-9B9F-55142D6056E3}">
      <dgm:prSet/>
      <dgm:spPr/>
      <dgm:t>
        <a:bodyPr/>
        <a:lstStyle/>
        <a:p>
          <a:r>
            <a:rPr lang="en-US"/>
            <a:t>Hay dos grupos de factores que influyen en el proceso:</a:t>
          </a:r>
        </a:p>
      </dgm:t>
    </dgm:pt>
    <dgm:pt modelId="{C286CA90-DD23-43FD-A357-99C31AC6225B}" type="parTrans" cxnId="{678D276F-45FC-4BE4-8B6E-F825D8538F94}">
      <dgm:prSet/>
      <dgm:spPr/>
      <dgm:t>
        <a:bodyPr/>
        <a:lstStyle/>
        <a:p>
          <a:endParaRPr lang="en-US"/>
        </a:p>
      </dgm:t>
    </dgm:pt>
    <dgm:pt modelId="{E96087DE-3BBD-4267-A6A7-745A059B8BA0}" type="sibTrans" cxnId="{678D276F-45FC-4BE4-8B6E-F825D8538F94}">
      <dgm:prSet/>
      <dgm:spPr/>
      <dgm:t>
        <a:bodyPr/>
        <a:lstStyle/>
        <a:p>
          <a:endParaRPr lang="en-US"/>
        </a:p>
      </dgm:t>
    </dgm:pt>
    <dgm:pt modelId="{DD8114C3-CFB3-4086-A9B7-57F117423576}">
      <dgm:prSet/>
      <dgm:spPr/>
      <dgm:t>
        <a:bodyPr/>
        <a:lstStyle/>
        <a:p>
          <a:r>
            <a:rPr lang="en-US"/>
            <a:t>Que definen las características del terreno o medio permeable.</a:t>
          </a:r>
        </a:p>
      </dgm:t>
    </dgm:pt>
    <dgm:pt modelId="{E78200F8-E204-4F3D-A374-B12840F38C65}" type="parTrans" cxnId="{9CE246DE-B0D4-4D6B-9F51-C873C0EDF547}">
      <dgm:prSet/>
      <dgm:spPr/>
      <dgm:t>
        <a:bodyPr/>
        <a:lstStyle/>
        <a:p>
          <a:endParaRPr lang="en-US"/>
        </a:p>
      </dgm:t>
    </dgm:pt>
    <dgm:pt modelId="{C531CDCF-DD19-4CED-856F-5EEF3E651A61}" type="sibTrans" cxnId="{9CE246DE-B0D4-4D6B-9F51-C873C0EDF547}">
      <dgm:prSet/>
      <dgm:spPr/>
      <dgm:t>
        <a:bodyPr/>
        <a:lstStyle/>
        <a:p>
          <a:endParaRPr lang="en-US"/>
        </a:p>
      </dgm:t>
    </dgm:pt>
    <dgm:pt modelId="{FF71D0A4-3DB0-45E4-B640-4F8A0394EEBD}">
      <dgm:prSet/>
      <dgm:spPr/>
      <dgm:t>
        <a:bodyPr/>
        <a:lstStyle/>
        <a:p>
          <a:r>
            <a:rPr lang="en-US"/>
            <a:t>Que definen las características del fluido (agua) que se infiltra.</a:t>
          </a:r>
        </a:p>
      </dgm:t>
    </dgm:pt>
    <dgm:pt modelId="{393B1CC3-39B2-45F6-9E18-56244E767AC4}" type="parTrans" cxnId="{36A517AB-FA11-4C2A-9380-E88B63F2BFFF}">
      <dgm:prSet/>
      <dgm:spPr/>
      <dgm:t>
        <a:bodyPr/>
        <a:lstStyle/>
        <a:p>
          <a:endParaRPr lang="en-US"/>
        </a:p>
      </dgm:t>
    </dgm:pt>
    <dgm:pt modelId="{987B4687-6D72-4946-943C-CBC44BCA370E}" type="sibTrans" cxnId="{36A517AB-FA11-4C2A-9380-E88B63F2BFFF}">
      <dgm:prSet/>
      <dgm:spPr/>
      <dgm:t>
        <a:bodyPr/>
        <a:lstStyle/>
        <a:p>
          <a:endParaRPr lang="en-US"/>
        </a:p>
      </dgm:t>
    </dgm:pt>
    <dgm:pt modelId="{3A5D7ED5-A4C2-4416-AA3B-11D98D14A362}">
      <dgm:prSet/>
      <dgm:spPr/>
      <dgm:t>
        <a:bodyPr/>
        <a:lstStyle/>
        <a:p>
          <a:r>
            <a:rPr lang="en-US"/>
            <a:t>Algunos de estos factores influyen más, en la intensidad de la infiltración al retardar la entrada del agua, que en el total de volumen infiltrado.</a:t>
          </a:r>
        </a:p>
      </dgm:t>
    </dgm:pt>
    <dgm:pt modelId="{5CE02028-16AE-4B33-B640-4D45096F9174}" type="parTrans" cxnId="{6794B817-AA3D-4B05-B523-C9954C30D44D}">
      <dgm:prSet/>
      <dgm:spPr/>
      <dgm:t>
        <a:bodyPr/>
        <a:lstStyle/>
        <a:p>
          <a:endParaRPr lang="en-US"/>
        </a:p>
      </dgm:t>
    </dgm:pt>
    <dgm:pt modelId="{0E8BE4FC-664F-46CB-9A82-52C4ADB90A40}" type="sibTrans" cxnId="{6794B817-AA3D-4B05-B523-C9954C30D44D}">
      <dgm:prSet/>
      <dgm:spPr/>
      <dgm:t>
        <a:bodyPr/>
        <a:lstStyle/>
        <a:p>
          <a:endParaRPr lang="en-US"/>
        </a:p>
      </dgm:t>
    </dgm:pt>
    <dgm:pt modelId="{63E9F7A2-29C7-4D5F-80E2-36E6E21BAC16}" type="pres">
      <dgm:prSet presAssocID="{40D43A68-7965-48DC-AC81-CAF3EF856614}" presName="linear" presStyleCnt="0">
        <dgm:presLayoutVars>
          <dgm:animLvl val="lvl"/>
          <dgm:resizeHandles val="exact"/>
        </dgm:presLayoutVars>
      </dgm:prSet>
      <dgm:spPr/>
    </dgm:pt>
    <dgm:pt modelId="{F0D9C760-F2E6-4019-8337-35C88FE05322}" type="pres">
      <dgm:prSet presAssocID="{4D5E0DA1-1F29-4A74-A4EE-2310027318D1}" presName="parentText" presStyleLbl="node1" presStyleIdx="0" presStyleCnt="5">
        <dgm:presLayoutVars>
          <dgm:chMax val="0"/>
          <dgm:bulletEnabled val="1"/>
        </dgm:presLayoutVars>
      </dgm:prSet>
      <dgm:spPr/>
    </dgm:pt>
    <dgm:pt modelId="{DACD6C0E-B570-434D-B605-D8F3A6605807}" type="pres">
      <dgm:prSet presAssocID="{465D2C47-5CE4-4F0D-BAB2-872B265851D4}" presName="spacer" presStyleCnt="0"/>
      <dgm:spPr/>
    </dgm:pt>
    <dgm:pt modelId="{E36FC4D0-FF66-4109-964D-A4D438C45153}" type="pres">
      <dgm:prSet presAssocID="{809D0034-3423-4F90-9B9F-55142D6056E3}" presName="parentText" presStyleLbl="node1" presStyleIdx="1" presStyleCnt="5">
        <dgm:presLayoutVars>
          <dgm:chMax val="0"/>
          <dgm:bulletEnabled val="1"/>
        </dgm:presLayoutVars>
      </dgm:prSet>
      <dgm:spPr/>
    </dgm:pt>
    <dgm:pt modelId="{03263328-6854-4790-9A44-751963AEF0C1}" type="pres">
      <dgm:prSet presAssocID="{E96087DE-3BBD-4267-A6A7-745A059B8BA0}" presName="spacer" presStyleCnt="0"/>
      <dgm:spPr/>
    </dgm:pt>
    <dgm:pt modelId="{1F6BB7E2-D731-4C64-8C86-4F248591081F}" type="pres">
      <dgm:prSet presAssocID="{DD8114C3-CFB3-4086-A9B7-57F117423576}" presName="parentText" presStyleLbl="node1" presStyleIdx="2" presStyleCnt="5">
        <dgm:presLayoutVars>
          <dgm:chMax val="0"/>
          <dgm:bulletEnabled val="1"/>
        </dgm:presLayoutVars>
      </dgm:prSet>
      <dgm:spPr/>
    </dgm:pt>
    <dgm:pt modelId="{96D23FCB-EEA0-4B4A-9254-DF5A8B1AEB04}" type="pres">
      <dgm:prSet presAssocID="{C531CDCF-DD19-4CED-856F-5EEF3E651A61}" presName="spacer" presStyleCnt="0"/>
      <dgm:spPr/>
    </dgm:pt>
    <dgm:pt modelId="{264313D5-084B-4982-8507-3184748313A6}" type="pres">
      <dgm:prSet presAssocID="{FF71D0A4-3DB0-45E4-B640-4F8A0394EEBD}" presName="parentText" presStyleLbl="node1" presStyleIdx="3" presStyleCnt="5">
        <dgm:presLayoutVars>
          <dgm:chMax val="0"/>
          <dgm:bulletEnabled val="1"/>
        </dgm:presLayoutVars>
      </dgm:prSet>
      <dgm:spPr/>
    </dgm:pt>
    <dgm:pt modelId="{A7636EA5-602A-40AB-B35A-3696DC1A70F1}" type="pres">
      <dgm:prSet presAssocID="{987B4687-6D72-4946-943C-CBC44BCA370E}" presName="spacer" presStyleCnt="0"/>
      <dgm:spPr/>
    </dgm:pt>
    <dgm:pt modelId="{2F48B4E4-5AC3-4154-BEA4-DE37C739D3D3}" type="pres">
      <dgm:prSet presAssocID="{3A5D7ED5-A4C2-4416-AA3B-11D98D14A362}" presName="parentText" presStyleLbl="node1" presStyleIdx="4" presStyleCnt="5">
        <dgm:presLayoutVars>
          <dgm:chMax val="0"/>
          <dgm:bulletEnabled val="1"/>
        </dgm:presLayoutVars>
      </dgm:prSet>
      <dgm:spPr/>
    </dgm:pt>
  </dgm:ptLst>
  <dgm:cxnLst>
    <dgm:cxn modelId="{97B3E402-D8FB-4A07-A616-B05A148F859F}" type="presOf" srcId="{3A5D7ED5-A4C2-4416-AA3B-11D98D14A362}" destId="{2F48B4E4-5AC3-4154-BEA4-DE37C739D3D3}" srcOrd="0" destOrd="0" presId="urn:microsoft.com/office/officeart/2005/8/layout/vList2"/>
    <dgm:cxn modelId="{6794B817-AA3D-4B05-B523-C9954C30D44D}" srcId="{40D43A68-7965-48DC-AC81-CAF3EF856614}" destId="{3A5D7ED5-A4C2-4416-AA3B-11D98D14A362}" srcOrd="4" destOrd="0" parTransId="{5CE02028-16AE-4B33-B640-4D45096F9174}" sibTransId="{0E8BE4FC-664F-46CB-9A82-52C4ADB90A40}"/>
    <dgm:cxn modelId="{B3574F20-CFFA-4E57-B54B-1A09149C797C}" type="presOf" srcId="{FF71D0A4-3DB0-45E4-B640-4F8A0394EEBD}" destId="{264313D5-084B-4982-8507-3184748313A6}" srcOrd="0" destOrd="0" presId="urn:microsoft.com/office/officeart/2005/8/layout/vList2"/>
    <dgm:cxn modelId="{A6379542-5728-4452-B703-F68CD284A4AD}" type="presOf" srcId="{DD8114C3-CFB3-4086-A9B7-57F117423576}" destId="{1F6BB7E2-D731-4C64-8C86-4F248591081F}" srcOrd="0" destOrd="0" presId="urn:microsoft.com/office/officeart/2005/8/layout/vList2"/>
    <dgm:cxn modelId="{18EF5445-8C9A-4EC6-99C8-492C0B140AF2}" srcId="{40D43A68-7965-48DC-AC81-CAF3EF856614}" destId="{4D5E0DA1-1F29-4A74-A4EE-2310027318D1}" srcOrd="0" destOrd="0" parTransId="{A67ED0F2-97E8-4D46-8FF5-2A01979D5D0A}" sibTransId="{465D2C47-5CE4-4F0D-BAB2-872B265851D4}"/>
    <dgm:cxn modelId="{678D276F-45FC-4BE4-8B6E-F825D8538F94}" srcId="{40D43A68-7965-48DC-AC81-CAF3EF856614}" destId="{809D0034-3423-4F90-9B9F-55142D6056E3}" srcOrd="1" destOrd="0" parTransId="{C286CA90-DD23-43FD-A357-99C31AC6225B}" sibTransId="{E96087DE-3BBD-4267-A6A7-745A059B8BA0}"/>
    <dgm:cxn modelId="{A383DF70-6C62-4BBD-89D1-837AF75E4712}" type="presOf" srcId="{40D43A68-7965-48DC-AC81-CAF3EF856614}" destId="{63E9F7A2-29C7-4D5F-80E2-36E6E21BAC16}" srcOrd="0" destOrd="0" presId="urn:microsoft.com/office/officeart/2005/8/layout/vList2"/>
    <dgm:cxn modelId="{980738A6-0992-4EBA-B419-DD088C72D251}" type="presOf" srcId="{4D5E0DA1-1F29-4A74-A4EE-2310027318D1}" destId="{F0D9C760-F2E6-4019-8337-35C88FE05322}" srcOrd="0" destOrd="0" presId="urn:microsoft.com/office/officeart/2005/8/layout/vList2"/>
    <dgm:cxn modelId="{714734A8-1EE0-457D-81E5-3EF7E837D7A5}" type="presOf" srcId="{809D0034-3423-4F90-9B9F-55142D6056E3}" destId="{E36FC4D0-FF66-4109-964D-A4D438C45153}" srcOrd="0" destOrd="0" presId="urn:microsoft.com/office/officeart/2005/8/layout/vList2"/>
    <dgm:cxn modelId="{36A517AB-FA11-4C2A-9380-E88B63F2BFFF}" srcId="{40D43A68-7965-48DC-AC81-CAF3EF856614}" destId="{FF71D0A4-3DB0-45E4-B640-4F8A0394EEBD}" srcOrd="3" destOrd="0" parTransId="{393B1CC3-39B2-45F6-9E18-56244E767AC4}" sibTransId="{987B4687-6D72-4946-943C-CBC44BCA370E}"/>
    <dgm:cxn modelId="{9CE246DE-B0D4-4D6B-9F51-C873C0EDF547}" srcId="{40D43A68-7965-48DC-AC81-CAF3EF856614}" destId="{DD8114C3-CFB3-4086-A9B7-57F117423576}" srcOrd="2" destOrd="0" parTransId="{E78200F8-E204-4F3D-A374-B12840F38C65}" sibTransId="{C531CDCF-DD19-4CED-856F-5EEF3E651A61}"/>
    <dgm:cxn modelId="{EF762D98-8D83-4185-8509-D218CEBB4270}" type="presParOf" srcId="{63E9F7A2-29C7-4D5F-80E2-36E6E21BAC16}" destId="{F0D9C760-F2E6-4019-8337-35C88FE05322}" srcOrd="0" destOrd="0" presId="urn:microsoft.com/office/officeart/2005/8/layout/vList2"/>
    <dgm:cxn modelId="{4D4F9B61-E3C3-4DAA-9A95-3FB665D6CA5B}" type="presParOf" srcId="{63E9F7A2-29C7-4D5F-80E2-36E6E21BAC16}" destId="{DACD6C0E-B570-434D-B605-D8F3A6605807}" srcOrd="1" destOrd="0" presId="urn:microsoft.com/office/officeart/2005/8/layout/vList2"/>
    <dgm:cxn modelId="{1767FA83-839E-4AC7-944E-182D19712D31}" type="presParOf" srcId="{63E9F7A2-29C7-4D5F-80E2-36E6E21BAC16}" destId="{E36FC4D0-FF66-4109-964D-A4D438C45153}" srcOrd="2" destOrd="0" presId="urn:microsoft.com/office/officeart/2005/8/layout/vList2"/>
    <dgm:cxn modelId="{F0461D11-7517-4A96-83B8-16CAD9B75BEF}" type="presParOf" srcId="{63E9F7A2-29C7-4D5F-80E2-36E6E21BAC16}" destId="{03263328-6854-4790-9A44-751963AEF0C1}" srcOrd="3" destOrd="0" presId="urn:microsoft.com/office/officeart/2005/8/layout/vList2"/>
    <dgm:cxn modelId="{B6195646-9C5C-493E-ADC6-595ABC9F7ED4}" type="presParOf" srcId="{63E9F7A2-29C7-4D5F-80E2-36E6E21BAC16}" destId="{1F6BB7E2-D731-4C64-8C86-4F248591081F}" srcOrd="4" destOrd="0" presId="urn:microsoft.com/office/officeart/2005/8/layout/vList2"/>
    <dgm:cxn modelId="{38C7310D-D6F6-4892-9AB5-AEC38142C73C}" type="presParOf" srcId="{63E9F7A2-29C7-4D5F-80E2-36E6E21BAC16}" destId="{96D23FCB-EEA0-4B4A-9254-DF5A8B1AEB04}" srcOrd="5" destOrd="0" presId="urn:microsoft.com/office/officeart/2005/8/layout/vList2"/>
    <dgm:cxn modelId="{86713D49-CCE7-4E8F-93C4-8EB478F5F212}" type="presParOf" srcId="{63E9F7A2-29C7-4D5F-80E2-36E6E21BAC16}" destId="{264313D5-084B-4982-8507-3184748313A6}" srcOrd="6" destOrd="0" presId="urn:microsoft.com/office/officeart/2005/8/layout/vList2"/>
    <dgm:cxn modelId="{55FEE3F0-8300-49E6-A809-3D2B87BF6C45}" type="presParOf" srcId="{63E9F7A2-29C7-4D5F-80E2-36E6E21BAC16}" destId="{A7636EA5-602A-40AB-B35A-3696DC1A70F1}" srcOrd="7" destOrd="0" presId="urn:microsoft.com/office/officeart/2005/8/layout/vList2"/>
    <dgm:cxn modelId="{73B5D6D3-17A0-4A0F-8701-1B3E2D01BE6C}" type="presParOf" srcId="{63E9F7A2-29C7-4D5F-80E2-36E6E21BAC16}" destId="{2F48B4E4-5AC3-4154-BEA4-DE37C739D3D3}"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9241AE2-9A36-476A-A72F-1DB788665FD6}"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C37BFCAC-D391-4582-913E-90DDBB231A53}">
      <dgm:prSet/>
      <dgm:spPr/>
      <dgm:t>
        <a:bodyPr/>
        <a:lstStyle/>
        <a:p>
          <a:r>
            <a:rPr lang="es-AR"/>
            <a:t>Características del fluido que se infiltra </a:t>
          </a:r>
          <a:endParaRPr lang="en-US"/>
        </a:p>
      </dgm:t>
    </dgm:pt>
    <dgm:pt modelId="{73621611-D93C-4035-977B-03040B2C3AB8}" type="parTrans" cxnId="{EEFA66C9-B7E8-421C-89EA-C7353E12515F}">
      <dgm:prSet/>
      <dgm:spPr/>
      <dgm:t>
        <a:bodyPr/>
        <a:lstStyle/>
        <a:p>
          <a:endParaRPr lang="en-US"/>
        </a:p>
      </dgm:t>
    </dgm:pt>
    <dgm:pt modelId="{CEF3CD16-D171-4411-983C-23A64B5888C7}" type="sibTrans" cxnId="{EEFA66C9-B7E8-421C-89EA-C7353E12515F}">
      <dgm:prSet/>
      <dgm:spPr/>
      <dgm:t>
        <a:bodyPr/>
        <a:lstStyle/>
        <a:p>
          <a:endParaRPr lang="en-US"/>
        </a:p>
      </dgm:t>
    </dgm:pt>
    <dgm:pt modelId="{E05499DD-C4B4-4183-BA58-0E72987E6DD1}">
      <dgm:prSet/>
      <dgm:spPr/>
      <dgm:t>
        <a:bodyPr/>
        <a:lstStyle/>
        <a:p>
          <a:r>
            <a:rPr lang="es-AR"/>
            <a:t>El espesor de la lámina de agua sobre el terreno favorece la infiltración. </a:t>
          </a:r>
          <a:endParaRPr lang="en-US"/>
        </a:p>
      </dgm:t>
    </dgm:pt>
    <dgm:pt modelId="{8352D558-55C9-4498-8531-F93D5E80952E}" type="parTrans" cxnId="{D836E530-94EE-4B09-862D-51296F497A5B}">
      <dgm:prSet/>
      <dgm:spPr/>
      <dgm:t>
        <a:bodyPr/>
        <a:lstStyle/>
        <a:p>
          <a:endParaRPr lang="en-US"/>
        </a:p>
      </dgm:t>
    </dgm:pt>
    <dgm:pt modelId="{AC7F924A-C64D-40AD-86F6-F4220E2049A7}" type="sibTrans" cxnId="{D836E530-94EE-4B09-862D-51296F497A5B}">
      <dgm:prSet/>
      <dgm:spPr/>
      <dgm:t>
        <a:bodyPr/>
        <a:lstStyle/>
        <a:p>
          <a:endParaRPr lang="en-US"/>
        </a:p>
      </dgm:t>
    </dgm:pt>
    <dgm:pt modelId="{947D3BD1-CE1D-4756-B208-6942A771430F}">
      <dgm:prSet/>
      <dgm:spPr/>
      <dgm:t>
        <a:bodyPr/>
        <a:lstStyle/>
        <a:p>
          <a:r>
            <a:rPr lang="es-AR"/>
            <a:t>Al comienzo de la lluvia, el espesor de lámina (H) y el espesor de manto saturado son del mismo orden de magnitud. </a:t>
          </a:r>
          <a:endParaRPr lang="en-US"/>
        </a:p>
      </dgm:t>
    </dgm:pt>
    <dgm:pt modelId="{1257F842-4C35-4FF1-86DE-F72703E0F005}" type="parTrans" cxnId="{66506AC0-3F5D-4925-B303-4CBE358F3562}">
      <dgm:prSet/>
      <dgm:spPr/>
      <dgm:t>
        <a:bodyPr/>
        <a:lstStyle/>
        <a:p>
          <a:endParaRPr lang="en-US"/>
        </a:p>
      </dgm:t>
    </dgm:pt>
    <dgm:pt modelId="{CA44AC91-DAFE-48EE-AAF7-4A946C1D2E71}" type="sibTrans" cxnId="{66506AC0-3F5D-4925-B303-4CBE358F3562}">
      <dgm:prSet/>
      <dgm:spPr/>
      <dgm:t>
        <a:bodyPr/>
        <a:lstStyle/>
        <a:p>
          <a:endParaRPr lang="en-US"/>
        </a:p>
      </dgm:t>
    </dgm:pt>
    <dgm:pt modelId="{5DF690F8-9A47-4C11-A630-F5B8244C6576}">
      <dgm:prSet/>
      <dgm:spPr/>
      <dgm:t>
        <a:bodyPr/>
        <a:lstStyle/>
        <a:p>
          <a:r>
            <a:rPr lang="es-AR"/>
            <a:t>La resistencia a la penetración es proporcional a K y la diferencia de potencial hidráulico (causante del movimiento del flujo en el subsuelo.</a:t>
          </a:r>
          <a:endParaRPr lang="en-US"/>
        </a:p>
      </dgm:t>
    </dgm:pt>
    <dgm:pt modelId="{49012F1B-A359-45D0-B878-6A2B4D1BF13D}" type="parTrans" cxnId="{B3AEFC0A-4DD3-4759-96AD-36E4DCD27DAF}">
      <dgm:prSet/>
      <dgm:spPr/>
      <dgm:t>
        <a:bodyPr/>
        <a:lstStyle/>
        <a:p>
          <a:endParaRPr lang="en-US"/>
        </a:p>
      </dgm:t>
    </dgm:pt>
    <dgm:pt modelId="{A83BD46C-964E-41F6-8E88-CADB3AD72EF8}" type="sibTrans" cxnId="{B3AEFC0A-4DD3-4759-96AD-36E4DCD27DAF}">
      <dgm:prSet/>
      <dgm:spPr/>
      <dgm:t>
        <a:bodyPr/>
        <a:lstStyle/>
        <a:p>
          <a:endParaRPr lang="en-US"/>
        </a:p>
      </dgm:t>
    </dgm:pt>
    <dgm:pt modelId="{2FBB4985-6373-4457-AEF5-1A1EE7F8D0E4}" type="pres">
      <dgm:prSet presAssocID="{39241AE2-9A36-476A-A72F-1DB788665FD6}" presName="linear" presStyleCnt="0">
        <dgm:presLayoutVars>
          <dgm:animLvl val="lvl"/>
          <dgm:resizeHandles val="exact"/>
        </dgm:presLayoutVars>
      </dgm:prSet>
      <dgm:spPr/>
    </dgm:pt>
    <dgm:pt modelId="{9A8A12AE-78F7-4CBD-897F-F0FDC46D38B7}" type="pres">
      <dgm:prSet presAssocID="{C37BFCAC-D391-4582-913E-90DDBB231A53}" presName="parentText" presStyleLbl="node1" presStyleIdx="0" presStyleCnt="4">
        <dgm:presLayoutVars>
          <dgm:chMax val="0"/>
          <dgm:bulletEnabled val="1"/>
        </dgm:presLayoutVars>
      </dgm:prSet>
      <dgm:spPr/>
    </dgm:pt>
    <dgm:pt modelId="{0CFF38F1-2588-472A-BA25-55C62D84EAC2}" type="pres">
      <dgm:prSet presAssocID="{CEF3CD16-D171-4411-983C-23A64B5888C7}" presName="spacer" presStyleCnt="0"/>
      <dgm:spPr/>
    </dgm:pt>
    <dgm:pt modelId="{3299F61E-33FC-4DE6-8998-1FB79E0ADEB4}" type="pres">
      <dgm:prSet presAssocID="{E05499DD-C4B4-4183-BA58-0E72987E6DD1}" presName="parentText" presStyleLbl="node1" presStyleIdx="1" presStyleCnt="4">
        <dgm:presLayoutVars>
          <dgm:chMax val="0"/>
          <dgm:bulletEnabled val="1"/>
        </dgm:presLayoutVars>
      </dgm:prSet>
      <dgm:spPr/>
    </dgm:pt>
    <dgm:pt modelId="{81DFA7B5-5EAD-4505-AFC3-A7886842CDC5}" type="pres">
      <dgm:prSet presAssocID="{AC7F924A-C64D-40AD-86F6-F4220E2049A7}" presName="spacer" presStyleCnt="0"/>
      <dgm:spPr/>
    </dgm:pt>
    <dgm:pt modelId="{804F0BC3-F552-43F7-8C3E-9C72399C9379}" type="pres">
      <dgm:prSet presAssocID="{947D3BD1-CE1D-4756-B208-6942A771430F}" presName="parentText" presStyleLbl="node1" presStyleIdx="2" presStyleCnt="4">
        <dgm:presLayoutVars>
          <dgm:chMax val="0"/>
          <dgm:bulletEnabled val="1"/>
        </dgm:presLayoutVars>
      </dgm:prSet>
      <dgm:spPr/>
    </dgm:pt>
    <dgm:pt modelId="{B9DD0D7A-FAA7-4BC5-BF88-D5D7574D645F}" type="pres">
      <dgm:prSet presAssocID="{CA44AC91-DAFE-48EE-AAF7-4A946C1D2E71}" presName="spacer" presStyleCnt="0"/>
      <dgm:spPr/>
    </dgm:pt>
    <dgm:pt modelId="{A3D1269A-BB1A-4028-99F6-6970A6467592}" type="pres">
      <dgm:prSet presAssocID="{5DF690F8-9A47-4C11-A630-F5B8244C6576}" presName="parentText" presStyleLbl="node1" presStyleIdx="3" presStyleCnt="4">
        <dgm:presLayoutVars>
          <dgm:chMax val="0"/>
          <dgm:bulletEnabled val="1"/>
        </dgm:presLayoutVars>
      </dgm:prSet>
      <dgm:spPr/>
    </dgm:pt>
  </dgm:ptLst>
  <dgm:cxnLst>
    <dgm:cxn modelId="{B3AEFC0A-4DD3-4759-96AD-36E4DCD27DAF}" srcId="{39241AE2-9A36-476A-A72F-1DB788665FD6}" destId="{5DF690F8-9A47-4C11-A630-F5B8244C6576}" srcOrd="3" destOrd="0" parTransId="{49012F1B-A359-45D0-B878-6A2B4D1BF13D}" sibTransId="{A83BD46C-964E-41F6-8E88-CADB3AD72EF8}"/>
    <dgm:cxn modelId="{FF611C17-2A1D-454F-9648-FA4AA7524164}" type="presOf" srcId="{39241AE2-9A36-476A-A72F-1DB788665FD6}" destId="{2FBB4985-6373-4457-AEF5-1A1EE7F8D0E4}" srcOrd="0" destOrd="0" presId="urn:microsoft.com/office/officeart/2005/8/layout/vList2"/>
    <dgm:cxn modelId="{D836E530-94EE-4B09-862D-51296F497A5B}" srcId="{39241AE2-9A36-476A-A72F-1DB788665FD6}" destId="{E05499DD-C4B4-4183-BA58-0E72987E6DD1}" srcOrd="1" destOrd="0" parTransId="{8352D558-55C9-4498-8531-F93D5E80952E}" sibTransId="{AC7F924A-C64D-40AD-86F6-F4220E2049A7}"/>
    <dgm:cxn modelId="{5919AB66-FD4A-40C3-85D9-F2CA85823580}" type="presOf" srcId="{C37BFCAC-D391-4582-913E-90DDBB231A53}" destId="{9A8A12AE-78F7-4CBD-897F-F0FDC46D38B7}" srcOrd="0" destOrd="0" presId="urn:microsoft.com/office/officeart/2005/8/layout/vList2"/>
    <dgm:cxn modelId="{0E70B668-E045-4AE7-9D82-767A9AFA6F5F}" type="presOf" srcId="{E05499DD-C4B4-4183-BA58-0E72987E6DD1}" destId="{3299F61E-33FC-4DE6-8998-1FB79E0ADEB4}" srcOrd="0" destOrd="0" presId="urn:microsoft.com/office/officeart/2005/8/layout/vList2"/>
    <dgm:cxn modelId="{20640C69-8B1C-412A-ACA5-55289840D00C}" type="presOf" srcId="{947D3BD1-CE1D-4756-B208-6942A771430F}" destId="{804F0BC3-F552-43F7-8C3E-9C72399C9379}" srcOrd="0" destOrd="0" presId="urn:microsoft.com/office/officeart/2005/8/layout/vList2"/>
    <dgm:cxn modelId="{66506AC0-3F5D-4925-B303-4CBE358F3562}" srcId="{39241AE2-9A36-476A-A72F-1DB788665FD6}" destId="{947D3BD1-CE1D-4756-B208-6942A771430F}" srcOrd="2" destOrd="0" parTransId="{1257F842-4C35-4FF1-86DE-F72703E0F005}" sibTransId="{CA44AC91-DAFE-48EE-AAF7-4A946C1D2E71}"/>
    <dgm:cxn modelId="{EEFA66C9-B7E8-421C-89EA-C7353E12515F}" srcId="{39241AE2-9A36-476A-A72F-1DB788665FD6}" destId="{C37BFCAC-D391-4582-913E-90DDBB231A53}" srcOrd="0" destOrd="0" parTransId="{73621611-D93C-4035-977B-03040B2C3AB8}" sibTransId="{CEF3CD16-D171-4411-983C-23A64B5888C7}"/>
    <dgm:cxn modelId="{E19EFAD5-C6D9-4AAF-BA62-E751EE2467B3}" type="presOf" srcId="{5DF690F8-9A47-4C11-A630-F5B8244C6576}" destId="{A3D1269A-BB1A-4028-99F6-6970A6467592}" srcOrd="0" destOrd="0" presId="urn:microsoft.com/office/officeart/2005/8/layout/vList2"/>
    <dgm:cxn modelId="{7E448B55-C672-4096-8CDD-6491C33B590B}" type="presParOf" srcId="{2FBB4985-6373-4457-AEF5-1A1EE7F8D0E4}" destId="{9A8A12AE-78F7-4CBD-897F-F0FDC46D38B7}" srcOrd="0" destOrd="0" presId="urn:microsoft.com/office/officeart/2005/8/layout/vList2"/>
    <dgm:cxn modelId="{F33E0A15-8A30-4D25-AC2C-9C8E433EC559}" type="presParOf" srcId="{2FBB4985-6373-4457-AEF5-1A1EE7F8D0E4}" destId="{0CFF38F1-2588-472A-BA25-55C62D84EAC2}" srcOrd="1" destOrd="0" presId="urn:microsoft.com/office/officeart/2005/8/layout/vList2"/>
    <dgm:cxn modelId="{83EFA8E1-29C1-4758-8CFF-0EC4DF179825}" type="presParOf" srcId="{2FBB4985-6373-4457-AEF5-1A1EE7F8D0E4}" destId="{3299F61E-33FC-4DE6-8998-1FB79E0ADEB4}" srcOrd="2" destOrd="0" presId="urn:microsoft.com/office/officeart/2005/8/layout/vList2"/>
    <dgm:cxn modelId="{CA0D6B55-C98E-48B0-A1DC-3089BBEE50E3}" type="presParOf" srcId="{2FBB4985-6373-4457-AEF5-1A1EE7F8D0E4}" destId="{81DFA7B5-5EAD-4505-AFC3-A7886842CDC5}" srcOrd="3" destOrd="0" presId="urn:microsoft.com/office/officeart/2005/8/layout/vList2"/>
    <dgm:cxn modelId="{9DF83B17-6AA2-47EA-9E69-214D20B1057A}" type="presParOf" srcId="{2FBB4985-6373-4457-AEF5-1A1EE7F8D0E4}" destId="{804F0BC3-F552-43F7-8C3E-9C72399C9379}" srcOrd="4" destOrd="0" presId="urn:microsoft.com/office/officeart/2005/8/layout/vList2"/>
    <dgm:cxn modelId="{9F40C006-F2FA-4E46-BFD0-F00DD7CB8112}" type="presParOf" srcId="{2FBB4985-6373-4457-AEF5-1A1EE7F8D0E4}" destId="{B9DD0D7A-FAA7-4BC5-BF88-D5D7574D645F}" srcOrd="5" destOrd="0" presId="urn:microsoft.com/office/officeart/2005/8/layout/vList2"/>
    <dgm:cxn modelId="{E74183AC-03EC-4563-B3F6-A96E3B583EBA}" type="presParOf" srcId="{2FBB4985-6373-4457-AEF5-1A1EE7F8D0E4}" destId="{A3D1269A-BB1A-4028-99F6-6970A6467592}"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9DD21A8-198D-4E3D-AA82-129654EDB853}"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F51969A0-D6A3-4946-9A16-F3AD6617C9C8}">
      <dgm:prSet/>
      <dgm:spPr/>
      <dgm:t>
        <a:bodyPr/>
        <a:lstStyle/>
        <a:p>
          <a:r>
            <a:rPr lang="es-AR"/>
            <a:t>Si la intensidad de la lluvia es superior a la capacidad de infiltración no tiene influencia sobre ésta. En cambio si es menor, produce una intensidad de infiltración proporcional, a ella, e inferior a la capacidad de infiltración.</a:t>
          </a:r>
          <a:endParaRPr lang="en-US"/>
        </a:p>
      </dgm:t>
    </dgm:pt>
    <dgm:pt modelId="{55F16D00-8CA1-4C9B-A8F9-284EE46C2C02}" type="parTrans" cxnId="{FEE4C271-2D0A-4F30-9C5F-3B85EC6D3609}">
      <dgm:prSet/>
      <dgm:spPr/>
      <dgm:t>
        <a:bodyPr/>
        <a:lstStyle/>
        <a:p>
          <a:endParaRPr lang="en-US"/>
        </a:p>
      </dgm:t>
    </dgm:pt>
    <dgm:pt modelId="{E16EEA79-B893-4FA5-8A61-2EFF7F138CE6}" type="sibTrans" cxnId="{FEE4C271-2D0A-4F30-9C5F-3B85EC6D3609}">
      <dgm:prSet/>
      <dgm:spPr/>
      <dgm:t>
        <a:bodyPr/>
        <a:lstStyle/>
        <a:p>
          <a:endParaRPr lang="en-US"/>
        </a:p>
      </dgm:t>
    </dgm:pt>
    <dgm:pt modelId="{4535C4F1-978B-4E00-B28D-1135DF34EC54}">
      <dgm:prSet/>
      <dgm:spPr/>
      <dgm:t>
        <a:bodyPr/>
        <a:lstStyle/>
        <a:p>
          <a:r>
            <a:rPr lang="es-AR"/>
            <a:t>La turbidez del agua, afecta especialmente por los materiales finos en suspensión que contiene, que penetran en el suelo y reducen por colmatación la permeabilidad, y, por tanto la intensidad de la infiltración.</a:t>
          </a:r>
          <a:endParaRPr lang="en-US"/>
        </a:p>
      </dgm:t>
    </dgm:pt>
    <dgm:pt modelId="{D32C4432-E698-4080-9539-79B7AF8677F5}" type="parTrans" cxnId="{FD5F6A94-8AD6-421E-8353-7F0CF7130717}">
      <dgm:prSet/>
      <dgm:spPr/>
      <dgm:t>
        <a:bodyPr/>
        <a:lstStyle/>
        <a:p>
          <a:endParaRPr lang="en-US"/>
        </a:p>
      </dgm:t>
    </dgm:pt>
    <dgm:pt modelId="{D10AD0DD-958A-47D5-AEDE-42C4A3C2F3C7}" type="sibTrans" cxnId="{FD5F6A94-8AD6-421E-8353-7F0CF7130717}">
      <dgm:prSet/>
      <dgm:spPr/>
      <dgm:t>
        <a:bodyPr/>
        <a:lstStyle/>
        <a:p>
          <a:endParaRPr lang="en-US"/>
        </a:p>
      </dgm:t>
    </dgm:pt>
    <dgm:pt modelId="{CEDBA69C-C8E8-49C0-9BDB-32B5F506D020}" type="pres">
      <dgm:prSet presAssocID="{39DD21A8-198D-4E3D-AA82-129654EDB853}" presName="linear" presStyleCnt="0">
        <dgm:presLayoutVars>
          <dgm:animLvl val="lvl"/>
          <dgm:resizeHandles val="exact"/>
        </dgm:presLayoutVars>
      </dgm:prSet>
      <dgm:spPr/>
    </dgm:pt>
    <dgm:pt modelId="{420C40AA-BEDD-4DBA-808D-2B6ECD51DF29}" type="pres">
      <dgm:prSet presAssocID="{F51969A0-D6A3-4946-9A16-F3AD6617C9C8}" presName="parentText" presStyleLbl="node1" presStyleIdx="0" presStyleCnt="2">
        <dgm:presLayoutVars>
          <dgm:chMax val="0"/>
          <dgm:bulletEnabled val="1"/>
        </dgm:presLayoutVars>
      </dgm:prSet>
      <dgm:spPr/>
    </dgm:pt>
    <dgm:pt modelId="{AF7D1268-10AA-4F85-987A-7719B372DDD8}" type="pres">
      <dgm:prSet presAssocID="{E16EEA79-B893-4FA5-8A61-2EFF7F138CE6}" presName="spacer" presStyleCnt="0"/>
      <dgm:spPr/>
    </dgm:pt>
    <dgm:pt modelId="{6B7B8CE6-2A5A-4699-BCEA-529BB3C64B1A}" type="pres">
      <dgm:prSet presAssocID="{4535C4F1-978B-4E00-B28D-1135DF34EC54}" presName="parentText" presStyleLbl="node1" presStyleIdx="1" presStyleCnt="2">
        <dgm:presLayoutVars>
          <dgm:chMax val="0"/>
          <dgm:bulletEnabled val="1"/>
        </dgm:presLayoutVars>
      </dgm:prSet>
      <dgm:spPr/>
    </dgm:pt>
  </dgm:ptLst>
  <dgm:cxnLst>
    <dgm:cxn modelId="{FEE4C271-2D0A-4F30-9C5F-3B85EC6D3609}" srcId="{39DD21A8-198D-4E3D-AA82-129654EDB853}" destId="{F51969A0-D6A3-4946-9A16-F3AD6617C9C8}" srcOrd="0" destOrd="0" parTransId="{55F16D00-8CA1-4C9B-A8F9-284EE46C2C02}" sibTransId="{E16EEA79-B893-4FA5-8A61-2EFF7F138CE6}"/>
    <dgm:cxn modelId="{FD5F6A94-8AD6-421E-8353-7F0CF7130717}" srcId="{39DD21A8-198D-4E3D-AA82-129654EDB853}" destId="{4535C4F1-978B-4E00-B28D-1135DF34EC54}" srcOrd="1" destOrd="0" parTransId="{D32C4432-E698-4080-9539-79B7AF8677F5}" sibTransId="{D10AD0DD-958A-47D5-AEDE-42C4A3C2F3C7}"/>
    <dgm:cxn modelId="{09DBBDA5-A70E-4195-9BCB-5A6CC055ADB3}" type="presOf" srcId="{39DD21A8-198D-4E3D-AA82-129654EDB853}" destId="{CEDBA69C-C8E8-49C0-9BDB-32B5F506D020}" srcOrd="0" destOrd="0" presId="urn:microsoft.com/office/officeart/2005/8/layout/vList2"/>
    <dgm:cxn modelId="{D10E96B1-EC88-4799-9377-83FB5096D455}" type="presOf" srcId="{4535C4F1-978B-4E00-B28D-1135DF34EC54}" destId="{6B7B8CE6-2A5A-4699-BCEA-529BB3C64B1A}" srcOrd="0" destOrd="0" presId="urn:microsoft.com/office/officeart/2005/8/layout/vList2"/>
    <dgm:cxn modelId="{52CF4EBA-950F-438E-8D2F-9FA8DC2745C0}" type="presOf" srcId="{F51969A0-D6A3-4946-9A16-F3AD6617C9C8}" destId="{420C40AA-BEDD-4DBA-808D-2B6ECD51DF29}" srcOrd="0" destOrd="0" presId="urn:microsoft.com/office/officeart/2005/8/layout/vList2"/>
    <dgm:cxn modelId="{7A8531AB-E69D-494F-8F68-FF0F1758459F}" type="presParOf" srcId="{CEDBA69C-C8E8-49C0-9BDB-32B5F506D020}" destId="{420C40AA-BEDD-4DBA-808D-2B6ECD51DF29}" srcOrd="0" destOrd="0" presId="urn:microsoft.com/office/officeart/2005/8/layout/vList2"/>
    <dgm:cxn modelId="{DBEB879F-AD48-42B4-BE57-E17DEC786A87}" type="presParOf" srcId="{CEDBA69C-C8E8-49C0-9BDB-32B5F506D020}" destId="{AF7D1268-10AA-4F85-987A-7719B372DDD8}" srcOrd="1" destOrd="0" presId="urn:microsoft.com/office/officeart/2005/8/layout/vList2"/>
    <dgm:cxn modelId="{87FEB8B7-3617-4702-92D1-FFD8667DDE15}" type="presParOf" srcId="{CEDBA69C-C8E8-49C0-9BDB-32B5F506D020}" destId="{6B7B8CE6-2A5A-4699-BCEA-529BB3C64B1A}"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84708E6-7F72-46E3-89BD-A8BA9768008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90525E2-0B4C-49EB-9242-149CE800392C}">
      <dgm:prSet/>
      <dgm:spPr/>
      <dgm:t>
        <a:bodyPr/>
        <a:lstStyle/>
        <a:p>
          <a:r>
            <a:rPr lang="es-AR" dirty="0"/>
            <a:t>Consiste en la vaporización del agua líquida contenida en los tejidos de las plantas y en el traslado de ese vapor a la atmósfera. Los cultivos pierden su agua fundamentalmente a través de los </a:t>
          </a:r>
          <a:r>
            <a:rPr lang="es-AR" b="1" dirty="0"/>
            <a:t>estomas</a:t>
          </a:r>
          <a:r>
            <a:rPr lang="es-AR" dirty="0"/>
            <a:t> que son pequeñas aberturas ubicadas en las hojas de las plantas, a través de los cuales se mueven gases y vapor de agua. </a:t>
          </a:r>
          <a:endParaRPr lang="en-US" dirty="0"/>
        </a:p>
      </dgm:t>
    </dgm:pt>
    <dgm:pt modelId="{A1601C0D-11EA-45D8-8348-AB698D5AF9FA}" type="parTrans" cxnId="{A003D75A-906D-4F4E-BE3C-CBDBB05D1E5F}">
      <dgm:prSet/>
      <dgm:spPr/>
      <dgm:t>
        <a:bodyPr/>
        <a:lstStyle/>
        <a:p>
          <a:endParaRPr lang="en-US"/>
        </a:p>
      </dgm:t>
    </dgm:pt>
    <dgm:pt modelId="{0BE73D12-813D-4F8B-AA39-8B4AD579E269}" type="sibTrans" cxnId="{A003D75A-906D-4F4E-BE3C-CBDBB05D1E5F}">
      <dgm:prSet/>
      <dgm:spPr/>
      <dgm:t>
        <a:bodyPr/>
        <a:lstStyle/>
        <a:p>
          <a:endParaRPr lang="en-US"/>
        </a:p>
      </dgm:t>
    </dgm:pt>
    <dgm:pt modelId="{75065AB8-1664-4C43-85F9-34770ED71204}">
      <dgm:prSet/>
      <dgm:spPr/>
      <dgm:t>
        <a:bodyPr/>
        <a:lstStyle/>
        <a:p>
          <a:r>
            <a:rPr lang="es-AR"/>
            <a:t>La planta toma el agua, junto con algunos nutrientes, por medio de las raíces y los transporta a través de ella. La vaporización ocurre dentro de la hoja, o sea en los espacios intercelulares, y el intercambio de vapor con la atmósfera es controlado por la apertura de estomas. </a:t>
          </a:r>
          <a:endParaRPr lang="en-US"/>
        </a:p>
      </dgm:t>
    </dgm:pt>
    <dgm:pt modelId="{3E107896-B247-4F35-9A7D-AA99C4AC986B}" type="parTrans" cxnId="{FDBEA701-A4D6-442C-88D5-D512645BB36B}">
      <dgm:prSet/>
      <dgm:spPr/>
      <dgm:t>
        <a:bodyPr/>
        <a:lstStyle/>
        <a:p>
          <a:endParaRPr lang="en-US"/>
        </a:p>
      </dgm:t>
    </dgm:pt>
    <dgm:pt modelId="{52108755-336E-42D6-BD64-1F27153BBC60}" type="sibTrans" cxnId="{FDBEA701-A4D6-442C-88D5-D512645BB36B}">
      <dgm:prSet/>
      <dgm:spPr/>
      <dgm:t>
        <a:bodyPr/>
        <a:lstStyle/>
        <a:p>
          <a:endParaRPr lang="en-US"/>
        </a:p>
      </dgm:t>
    </dgm:pt>
    <dgm:pt modelId="{4068C920-4E41-4529-B0DB-0767066BA58C}">
      <dgm:prSet/>
      <dgm:spPr/>
      <dgm:t>
        <a:bodyPr/>
        <a:lstStyle/>
        <a:p>
          <a:r>
            <a:rPr lang="es-AR"/>
            <a:t>Casi toda el agua tomada por las raíces se pierde por transpiración y sólo una pequeña fracción es utilizada por la planta.</a:t>
          </a:r>
          <a:endParaRPr lang="en-US"/>
        </a:p>
      </dgm:t>
    </dgm:pt>
    <dgm:pt modelId="{F8060E41-8BED-47DF-AAE8-53991D4F21F4}" type="parTrans" cxnId="{9AD08367-A86C-475E-A201-02938E135F53}">
      <dgm:prSet/>
      <dgm:spPr/>
      <dgm:t>
        <a:bodyPr/>
        <a:lstStyle/>
        <a:p>
          <a:endParaRPr lang="en-US"/>
        </a:p>
      </dgm:t>
    </dgm:pt>
    <dgm:pt modelId="{3139901F-5B67-43F0-A31F-688EF8510995}" type="sibTrans" cxnId="{9AD08367-A86C-475E-A201-02938E135F53}">
      <dgm:prSet/>
      <dgm:spPr/>
      <dgm:t>
        <a:bodyPr/>
        <a:lstStyle/>
        <a:p>
          <a:endParaRPr lang="en-US"/>
        </a:p>
      </dgm:t>
    </dgm:pt>
    <dgm:pt modelId="{79D65910-0A7D-4729-9057-F4D59F11956B}" type="pres">
      <dgm:prSet presAssocID="{E84708E6-7F72-46E3-89BD-A8BA9768008B}" presName="linear" presStyleCnt="0">
        <dgm:presLayoutVars>
          <dgm:animLvl val="lvl"/>
          <dgm:resizeHandles val="exact"/>
        </dgm:presLayoutVars>
      </dgm:prSet>
      <dgm:spPr/>
    </dgm:pt>
    <dgm:pt modelId="{4483B7E7-16FE-4F28-B682-22F0E348CD57}" type="pres">
      <dgm:prSet presAssocID="{790525E2-0B4C-49EB-9242-149CE800392C}" presName="parentText" presStyleLbl="node1" presStyleIdx="0" presStyleCnt="3">
        <dgm:presLayoutVars>
          <dgm:chMax val="0"/>
          <dgm:bulletEnabled val="1"/>
        </dgm:presLayoutVars>
      </dgm:prSet>
      <dgm:spPr/>
    </dgm:pt>
    <dgm:pt modelId="{13E9CF40-1429-4C3B-BF38-FBA4FA011792}" type="pres">
      <dgm:prSet presAssocID="{0BE73D12-813D-4F8B-AA39-8B4AD579E269}" presName="spacer" presStyleCnt="0"/>
      <dgm:spPr/>
    </dgm:pt>
    <dgm:pt modelId="{BFC8570D-9634-403F-9803-939F86010912}" type="pres">
      <dgm:prSet presAssocID="{75065AB8-1664-4C43-85F9-34770ED71204}" presName="parentText" presStyleLbl="node1" presStyleIdx="1" presStyleCnt="3">
        <dgm:presLayoutVars>
          <dgm:chMax val="0"/>
          <dgm:bulletEnabled val="1"/>
        </dgm:presLayoutVars>
      </dgm:prSet>
      <dgm:spPr/>
    </dgm:pt>
    <dgm:pt modelId="{F241CA88-1A8B-432E-9CFB-8965ACC6F62B}" type="pres">
      <dgm:prSet presAssocID="{52108755-336E-42D6-BD64-1F27153BBC60}" presName="spacer" presStyleCnt="0"/>
      <dgm:spPr/>
    </dgm:pt>
    <dgm:pt modelId="{3DD273FB-2DF7-453B-8110-AA54B4A6E6B7}" type="pres">
      <dgm:prSet presAssocID="{4068C920-4E41-4529-B0DB-0767066BA58C}" presName="parentText" presStyleLbl="node1" presStyleIdx="2" presStyleCnt="3">
        <dgm:presLayoutVars>
          <dgm:chMax val="0"/>
          <dgm:bulletEnabled val="1"/>
        </dgm:presLayoutVars>
      </dgm:prSet>
      <dgm:spPr/>
    </dgm:pt>
  </dgm:ptLst>
  <dgm:cxnLst>
    <dgm:cxn modelId="{FDBEA701-A4D6-442C-88D5-D512645BB36B}" srcId="{E84708E6-7F72-46E3-89BD-A8BA9768008B}" destId="{75065AB8-1664-4C43-85F9-34770ED71204}" srcOrd="1" destOrd="0" parTransId="{3E107896-B247-4F35-9A7D-AA99C4AC986B}" sibTransId="{52108755-336E-42D6-BD64-1F27153BBC60}"/>
    <dgm:cxn modelId="{B837E60E-84B5-4076-BCAF-2EEDA88948FA}" type="presOf" srcId="{790525E2-0B4C-49EB-9242-149CE800392C}" destId="{4483B7E7-16FE-4F28-B682-22F0E348CD57}" srcOrd="0" destOrd="0" presId="urn:microsoft.com/office/officeart/2005/8/layout/vList2"/>
    <dgm:cxn modelId="{D1EC923A-44E1-45ED-82C7-340E8053EB2B}" type="presOf" srcId="{75065AB8-1664-4C43-85F9-34770ED71204}" destId="{BFC8570D-9634-403F-9803-939F86010912}" srcOrd="0" destOrd="0" presId="urn:microsoft.com/office/officeart/2005/8/layout/vList2"/>
    <dgm:cxn modelId="{9AD08367-A86C-475E-A201-02938E135F53}" srcId="{E84708E6-7F72-46E3-89BD-A8BA9768008B}" destId="{4068C920-4E41-4529-B0DB-0767066BA58C}" srcOrd="2" destOrd="0" parTransId="{F8060E41-8BED-47DF-AAE8-53991D4F21F4}" sibTransId="{3139901F-5B67-43F0-A31F-688EF8510995}"/>
    <dgm:cxn modelId="{C812B469-E3C3-4BF8-9B66-E370F2C30DE2}" type="presOf" srcId="{4068C920-4E41-4529-B0DB-0767066BA58C}" destId="{3DD273FB-2DF7-453B-8110-AA54B4A6E6B7}" srcOrd="0" destOrd="0" presId="urn:microsoft.com/office/officeart/2005/8/layout/vList2"/>
    <dgm:cxn modelId="{A003D75A-906D-4F4E-BE3C-CBDBB05D1E5F}" srcId="{E84708E6-7F72-46E3-89BD-A8BA9768008B}" destId="{790525E2-0B4C-49EB-9242-149CE800392C}" srcOrd="0" destOrd="0" parTransId="{A1601C0D-11EA-45D8-8348-AB698D5AF9FA}" sibTransId="{0BE73D12-813D-4F8B-AA39-8B4AD579E269}"/>
    <dgm:cxn modelId="{AD8548B3-93FA-4E62-B15E-00C3564D20B9}" type="presOf" srcId="{E84708E6-7F72-46E3-89BD-A8BA9768008B}" destId="{79D65910-0A7D-4729-9057-F4D59F11956B}" srcOrd="0" destOrd="0" presId="urn:microsoft.com/office/officeart/2005/8/layout/vList2"/>
    <dgm:cxn modelId="{52AA238C-95F1-4B17-B2A4-4AC87CD1F9DF}" type="presParOf" srcId="{79D65910-0A7D-4729-9057-F4D59F11956B}" destId="{4483B7E7-16FE-4F28-B682-22F0E348CD57}" srcOrd="0" destOrd="0" presId="urn:microsoft.com/office/officeart/2005/8/layout/vList2"/>
    <dgm:cxn modelId="{19550597-D02C-4EAC-B52C-038AEC2DFBF0}" type="presParOf" srcId="{79D65910-0A7D-4729-9057-F4D59F11956B}" destId="{13E9CF40-1429-4C3B-BF38-FBA4FA011792}" srcOrd="1" destOrd="0" presId="urn:microsoft.com/office/officeart/2005/8/layout/vList2"/>
    <dgm:cxn modelId="{04C8D213-9D10-4102-902C-987F2E65EEED}" type="presParOf" srcId="{79D65910-0A7D-4729-9057-F4D59F11956B}" destId="{BFC8570D-9634-403F-9803-939F86010912}" srcOrd="2" destOrd="0" presId="urn:microsoft.com/office/officeart/2005/8/layout/vList2"/>
    <dgm:cxn modelId="{441648F6-E6B4-4519-8F18-6900CAB12C15}" type="presParOf" srcId="{79D65910-0A7D-4729-9057-F4D59F11956B}" destId="{F241CA88-1A8B-432E-9CFB-8965ACC6F62B}" srcOrd="3" destOrd="0" presId="urn:microsoft.com/office/officeart/2005/8/layout/vList2"/>
    <dgm:cxn modelId="{4D1A3C0A-C41A-4D52-8814-D9E55495727D}" type="presParOf" srcId="{79D65910-0A7D-4729-9057-F4D59F11956B}" destId="{3DD273FB-2DF7-453B-8110-AA54B4A6E6B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E0DAE4-603C-4EA1-91CD-381D35C62AE1}">
      <dsp:nvSpPr>
        <dsp:cNvPr id="0" name=""/>
        <dsp:cNvSpPr/>
      </dsp:nvSpPr>
      <dsp:spPr>
        <a:xfrm>
          <a:off x="0" y="689"/>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D78100-F032-4708-A68C-E5F18C12392C}">
      <dsp:nvSpPr>
        <dsp:cNvPr id="0" name=""/>
        <dsp:cNvSpPr/>
      </dsp:nvSpPr>
      <dsp:spPr>
        <a:xfrm>
          <a:off x="0" y="689"/>
          <a:ext cx="6797675" cy="1129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AR" sz="2000" kern="1200"/>
            <a:t>La textura de un suelo se refiere a la proporción relativa de arena, limo y arcilla que contiene.</a:t>
          </a:r>
          <a:endParaRPr lang="en-US" sz="2000" kern="1200"/>
        </a:p>
      </dsp:txBody>
      <dsp:txXfrm>
        <a:off x="0" y="689"/>
        <a:ext cx="6797675" cy="1129706"/>
      </dsp:txXfrm>
    </dsp:sp>
    <dsp:sp modelId="{81217DFE-2D79-4438-A2D5-F0349DCA10BB}">
      <dsp:nvSpPr>
        <dsp:cNvPr id="0" name=""/>
        <dsp:cNvSpPr/>
      </dsp:nvSpPr>
      <dsp:spPr>
        <a:xfrm>
          <a:off x="0" y="1130396"/>
          <a:ext cx="6797675"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ADC522-E5E6-4FE2-83DB-998941A27EC0}">
      <dsp:nvSpPr>
        <dsp:cNvPr id="0" name=""/>
        <dsp:cNvSpPr/>
      </dsp:nvSpPr>
      <dsp:spPr>
        <a:xfrm>
          <a:off x="0" y="1130396"/>
          <a:ext cx="6797675" cy="1129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AR" sz="2000" kern="1200"/>
            <a:t>Si predomina la arena, los suelos se denominan arenosos, o sea de textura gruesa. </a:t>
          </a:r>
          <a:endParaRPr lang="en-US" sz="2000" kern="1200"/>
        </a:p>
      </dsp:txBody>
      <dsp:txXfrm>
        <a:off x="0" y="1130396"/>
        <a:ext cx="6797675" cy="1129706"/>
      </dsp:txXfrm>
    </dsp:sp>
    <dsp:sp modelId="{0BF42A48-4C5D-4E3E-A146-5BA330186F1E}">
      <dsp:nvSpPr>
        <dsp:cNvPr id="0" name=""/>
        <dsp:cNvSpPr/>
      </dsp:nvSpPr>
      <dsp:spPr>
        <a:xfrm>
          <a:off x="0" y="2260102"/>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FF1A6E-8727-430C-B606-EF114592316F}">
      <dsp:nvSpPr>
        <dsp:cNvPr id="0" name=""/>
        <dsp:cNvSpPr/>
      </dsp:nvSpPr>
      <dsp:spPr>
        <a:xfrm>
          <a:off x="0" y="2260102"/>
          <a:ext cx="6797675" cy="1129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AR" sz="2000" kern="1200"/>
            <a:t>Si es arcilla el elemento predominante, el suelo es arcilloso y la textura se denomina fina. </a:t>
          </a:r>
          <a:endParaRPr lang="en-US" sz="2000" kern="1200"/>
        </a:p>
      </dsp:txBody>
      <dsp:txXfrm>
        <a:off x="0" y="2260102"/>
        <a:ext cx="6797675" cy="1129706"/>
      </dsp:txXfrm>
    </dsp:sp>
    <dsp:sp modelId="{EEEDFECF-13F4-4D24-B21F-78EDEC62A099}">
      <dsp:nvSpPr>
        <dsp:cNvPr id="0" name=""/>
        <dsp:cNvSpPr/>
      </dsp:nvSpPr>
      <dsp:spPr>
        <a:xfrm>
          <a:off x="0" y="3389809"/>
          <a:ext cx="6797675"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BFEB11-E4E8-447B-8D30-C8DC0E9BCD1B}">
      <dsp:nvSpPr>
        <dsp:cNvPr id="0" name=""/>
        <dsp:cNvSpPr/>
      </dsp:nvSpPr>
      <dsp:spPr>
        <a:xfrm>
          <a:off x="0" y="3389809"/>
          <a:ext cx="6797675" cy="1129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AR" sz="2000" kern="1200"/>
            <a:t>Los suelos de texturas medias son francos y tienen cantidades análogas de partículas de arcilla, limo y arena.</a:t>
          </a:r>
          <a:endParaRPr lang="en-US" sz="2000" kern="1200"/>
        </a:p>
      </dsp:txBody>
      <dsp:txXfrm>
        <a:off x="0" y="3389809"/>
        <a:ext cx="6797675" cy="1129706"/>
      </dsp:txXfrm>
    </dsp:sp>
    <dsp:sp modelId="{375F20B4-DFDC-4775-80F6-B6D850215729}">
      <dsp:nvSpPr>
        <dsp:cNvPr id="0" name=""/>
        <dsp:cNvSpPr/>
      </dsp:nvSpPr>
      <dsp:spPr>
        <a:xfrm>
          <a:off x="0" y="4519515"/>
          <a:ext cx="6797675" cy="0"/>
        </a:xfrm>
        <a:prstGeom prst="line">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DBB77A-B2D3-49AB-8E09-DBF1D5E3A565}">
      <dsp:nvSpPr>
        <dsp:cNvPr id="0" name=""/>
        <dsp:cNvSpPr/>
      </dsp:nvSpPr>
      <dsp:spPr>
        <a:xfrm>
          <a:off x="0" y="4519515"/>
          <a:ext cx="6797675" cy="1129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AR" sz="2000" kern="1200"/>
            <a:t>La textura del suelo tiene influencia en el movimiento del agua en él, la circulación del aire y la velocidad de transformaciones químicas, que son de gran importancia para la vida vegetal</a:t>
          </a:r>
          <a:r>
            <a:rPr lang="es-ES" sz="2000" kern="1200"/>
            <a:t> </a:t>
          </a:r>
          <a:endParaRPr lang="en-US" sz="2000" kern="1200"/>
        </a:p>
      </dsp:txBody>
      <dsp:txXfrm>
        <a:off x="0" y="4519515"/>
        <a:ext cx="6797675" cy="112970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FC349A-4CE5-44A4-9846-D08CE1CD6809}">
      <dsp:nvSpPr>
        <dsp:cNvPr id="0" name=""/>
        <dsp:cNvSpPr/>
      </dsp:nvSpPr>
      <dsp:spPr>
        <a:xfrm>
          <a:off x="0" y="406385"/>
          <a:ext cx="6797675" cy="157014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AR" sz="2200" kern="1200"/>
            <a:t>La cantidad de agua y nutrientes absorbida por el cultivo se encuentra en estrecha relación con el crecimiento del cultivo, que a su vez depende de la capacidad del mismo para interceptar radiación incidente.</a:t>
          </a:r>
          <a:endParaRPr lang="en-US" sz="2200" kern="1200"/>
        </a:p>
      </dsp:txBody>
      <dsp:txXfrm>
        <a:off x="76648" y="483033"/>
        <a:ext cx="6644379" cy="1416844"/>
      </dsp:txXfrm>
    </dsp:sp>
    <dsp:sp modelId="{2E54F917-741D-42C8-97A2-BDB1708B1CDC}">
      <dsp:nvSpPr>
        <dsp:cNvPr id="0" name=""/>
        <dsp:cNvSpPr/>
      </dsp:nvSpPr>
      <dsp:spPr>
        <a:xfrm>
          <a:off x="0" y="2039886"/>
          <a:ext cx="6797675" cy="1570140"/>
        </a:xfrm>
        <a:prstGeom prst="roundRect">
          <a:avLst/>
        </a:prstGeom>
        <a:solidFill>
          <a:schemeClr val="accent2">
            <a:hueOff val="1620045"/>
            <a:satOff val="225"/>
            <a:lumOff val="19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AR" sz="2200" kern="1200"/>
            <a:t>Cualquier restricción hídrica o nutricional podrá resultar en una disminución del rendimiento dependiendo del momento ontogénico en que ocurra el estrés, la intensidad y duración del mismo.</a:t>
          </a:r>
          <a:endParaRPr lang="en-US" sz="2200" kern="1200"/>
        </a:p>
      </dsp:txBody>
      <dsp:txXfrm>
        <a:off x="76648" y="2116534"/>
        <a:ext cx="6644379" cy="1416844"/>
      </dsp:txXfrm>
    </dsp:sp>
    <dsp:sp modelId="{A9ABACA7-53EE-4CFC-81B9-FAEBCE86617F}">
      <dsp:nvSpPr>
        <dsp:cNvPr id="0" name=""/>
        <dsp:cNvSpPr/>
      </dsp:nvSpPr>
      <dsp:spPr>
        <a:xfrm>
          <a:off x="0" y="3673386"/>
          <a:ext cx="6797675" cy="1570140"/>
        </a:xfrm>
        <a:prstGeom prst="roundRect">
          <a:avLst/>
        </a:prstGeom>
        <a:solidFill>
          <a:schemeClr val="accent2">
            <a:hueOff val="3240090"/>
            <a:satOff val="451"/>
            <a:lumOff val="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AR" sz="2200" kern="1200"/>
            <a:t>Estos efectos son particularmente marcados si actúan sobre el crecimiento del cultivo entre 20 días pre- y 10 días post-floración que es el período crítico para la determinación del rendimiento en trigo.</a:t>
          </a:r>
          <a:endParaRPr lang="en-US" sz="2200" kern="1200"/>
        </a:p>
      </dsp:txBody>
      <dsp:txXfrm>
        <a:off x="76648" y="3750034"/>
        <a:ext cx="6644379" cy="141684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86760-2433-44B2-BE05-1F2D7DD79177}">
      <dsp:nvSpPr>
        <dsp:cNvPr id="0" name=""/>
        <dsp:cNvSpPr/>
      </dsp:nvSpPr>
      <dsp:spPr>
        <a:xfrm>
          <a:off x="0" y="61999"/>
          <a:ext cx="6797675" cy="1061406"/>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AR" sz="1900" kern="1200"/>
            <a:t>Medidas directas. Evapotranspirómetros.</a:t>
          </a:r>
          <a:endParaRPr lang="en-US" sz="1900" kern="1200"/>
        </a:p>
      </dsp:txBody>
      <dsp:txXfrm>
        <a:off x="51814" y="113813"/>
        <a:ext cx="6694047" cy="957778"/>
      </dsp:txXfrm>
    </dsp:sp>
    <dsp:sp modelId="{33D32FA4-CE82-4711-9BD4-CD468C2AC845}">
      <dsp:nvSpPr>
        <dsp:cNvPr id="0" name=""/>
        <dsp:cNvSpPr/>
      </dsp:nvSpPr>
      <dsp:spPr>
        <a:xfrm>
          <a:off x="0" y="1178126"/>
          <a:ext cx="6797675" cy="1061406"/>
        </a:xfrm>
        <a:prstGeom prst="roundRect">
          <a:avLst/>
        </a:prstGeom>
        <a:solidFill>
          <a:schemeClr val="accent2">
            <a:hueOff val="810023"/>
            <a:satOff val="113"/>
            <a:lumOff val="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AR" sz="1900" kern="1200"/>
            <a:t>El evapotranspirómetro está diseñado para obtener medidas directas de evapotranspiración potencial. </a:t>
          </a:r>
          <a:endParaRPr lang="en-US" sz="1900" kern="1200"/>
        </a:p>
      </dsp:txBody>
      <dsp:txXfrm>
        <a:off x="51814" y="1229940"/>
        <a:ext cx="6694047" cy="957778"/>
      </dsp:txXfrm>
    </dsp:sp>
    <dsp:sp modelId="{FBDBC67F-FEAA-4EF9-90D5-E1B9BA161D2A}">
      <dsp:nvSpPr>
        <dsp:cNvPr id="0" name=""/>
        <dsp:cNvSpPr/>
      </dsp:nvSpPr>
      <dsp:spPr>
        <a:xfrm>
          <a:off x="0" y="2294252"/>
          <a:ext cx="6797675" cy="1061406"/>
        </a:xfrm>
        <a:prstGeom prst="roundRect">
          <a:avLst/>
        </a:prstGeom>
        <a:solidFill>
          <a:schemeClr val="accent2">
            <a:hueOff val="1620045"/>
            <a:satOff val="225"/>
            <a:lumOff val="19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AR" sz="1900" kern="1200"/>
            <a:t>Consiste en uno o más depósitos excavados en el terreno y rellenos con el producto de la excavación, o con el perfil que se quiera estudiar.</a:t>
          </a:r>
          <a:endParaRPr lang="en-US" sz="1900" kern="1200"/>
        </a:p>
      </dsp:txBody>
      <dsp:txXfrm>
        <a:off x="51814" y="2346066"/>
        <a:ext cx="6694047" cy="957778"/>
      </dsp:txXfrm>
    </dsp:sp>
    <dsp:sp modelId="{05262A17-8814-4FDC-BE24-A59129F58D04}">
      <dsp:nvSpPr>
        <dsp:cNvPr id="0" name=""/>
        <dsp:cNvSpPr/>
      </dsp:nvSpPr>
      <dsp:spPr>
        <a:xfrm>
          <a:off x="0" y="3410379"/>
          <a:ext cx="6797675" cy="1061406"/>
        </a:xfrm>
        <a:prstGeom prst="roundRect">
          <a:avLst/>
        </a:prstGeom>
        <a:solidFill>
          <a:schemeClr val="accent2">
            <a:hueOff val="2430068"/>
            <a:satOff val="338"/>
            <a:lumOff val="29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AR" sz="1900" kern="1200"/>
            <a:t>En la superficie se planta un césped vegetal continuo. </a:t>
          </a:r>
          <a:endParaRPr lang="en-US" sz="1900" kern="1200"/>
        </a:p>
      </dsp:txBody>
      <dsp:txXfrm>
        <a:off x="51814" y="3462193"/>
        <a:ext cx="6694047" cy="957778"/>
      </dsp:txXfrm>
    </dsp:sp>
    <dsp:sp modelId="{622D5E94-B86E-45C8-B15B-170ED2F85293}">
      <dsp:nvSpPr>
        <dsp:cNvPr id="0" name=""/>
        <dsp:cNvSpPr/>
      </dsp:nvSpPr>
      <dsp:spPr>
        <a:xfrm>
          <a:off x="0" y="4526505"/>
          <a:ext cx="6797675" cy="1061406"/>
        </a:xfrm>
        <a:prstGeom prst="roundRect">
          <a:avLst/>
        </a:prstGeom>
        <a:solidFill>
          <a:schemeClr val="accent2">
            <a:hueOff val="3240090"/>
            <a:satOff val="451"/>
            <a:lumOff val="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AR" sz="1900" kern="1200"/>
            <a:t>El fondo tiene un tubo colector que recoge las salidas (G) y las conduce a un depósito colector también enterrado y situado a nivel inferior, para medirlas.</a:t>
          </a:r>
          <a:endParaRPr lang="en-US" sz="1900" kern="1200"/>
        </a:p>
      </dsp:txBody>
      <dsp:txXfrm>
        <a:off x="51814" y="4578319"/>
        <a:ext cx="6694047" cy="95777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C4773E-381A-4B16-93A3-FD0D2E8A1074}">
      <dsp:nvSpPr>
        <dsp:cNvPr id="0" name=""/>
        <dsp:cNvSpPr/>
      </dsp:nvSpPr>
      <dsp:spPr>
        <a:xfrm>
          <a:off x="0" y="7591"/>
          <a:ext cx="6797675" cy="1228997"/>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AR" sz="2200" kern="1200"/>
            <a:t>La ecuación de Penman tiene dos términos: </a:t>
          </a:r>
          <a:endParaRPr lang="en-US" sz="2200" kern="1200"/>
        </a:p>
      </dsp:txBody>
      <dsp:txXfrm>
        <a:off x="59995" y="67586"/>
        <a:ext cx="6677685" cy="1109007"/>
      </dsp:txXfrm>
    </dsp:sp>
    <dsp:sp modelId="{56CA89F6-B3EB-463C-80F7-7CE594EFB3A4}">
      <dsp:nvSpPr>
        <dsp:cNvPr id="0" name=""/>
        <dsp:cNvSpPr/>
      </dsp:nvSpPr>
      <dsp:spPr>
        <a:xfrm>
          <a:off x="0" y="1236588"/>
          <a:ext cx="6797675"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s-AR" sz="1700" kern="1200"/>
            <a:t>De la energía (radiación) </a:t>
          </a:r>
          <a:endParaRPr lang="en-US" sz="1700" kern="1200"/>
        </a:p>
        <a:p>
          <a:pPr marL="171450" lvl="1" indent="-171450" algn="l" defTabSz="755650">
            <a:lnSpc>
              <a:spcPct val="90000"/>
            </a:lnSpc>
            <a:spcBef>
              <a:spcPct val="0"/>
            </a:spcBef>
            <a:spcAft>
              <a:spcPct val="20000"/>
            </a:spcAft>
            <a:buChar char="•"/>
          </a:pPr>
          <a:r>
            <a:rPr lang="es-AR" sz="1700" kern="1200"/>
            <a:t>El aerodinámico (viento y humedad). </a:t>
          </a:r>
          <a:endParaRPr lang="en-US" sz="1700" kern="1200"/>
        </a:p>
      </dsp:txBody>
      <dsp:txXfrm>
        <a:off x="0" y="1236588"/>
        <a:ext cx="6797675" cy="592020"/>
      </dsp:txXfrm>
    </dsp:sp>
    <dsp:sp modelId="{12517249-5C6F-4D1C-8F96-F36809B126BF}">
      <dsp:nvSpPr>
        <dsp:cNvPr id="0" name=""/>
        <dsp:cNvSpPr/>
      </dsp:nvSpPr>
      <dsp:spPr>
        <a:xfrm>
          <a:off x="0" y="1828608"/>
          <a:ext cx="6797675" cy="1228997"/>
        </a:xfrm>
        <a:prstGeom prst="roundRect">
          <a:avLst/>
        </a:prstGeom>
        <a:solidFill>
          <a:schemeClr val="accent5">
            <a:hueOff val="125256"/>
            <a:satOff val="12000"/>
            <a:lumOff val="294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AR" sz="2200" kern="1200"/>
            <a:t>Su importancia relativa varía en función de las condiciones climáticas. </a:t>
          </a:r>
          <a:endParaRPr lang="en-US" sz="2200" kern="1200"/>
        </a:p>
      </dsp:txBody>
      <dsp:txXfrm>
        <a:off x="59995" y="1888603"/>
        <a:ext cx="6677685" cy="1109007"/>
      </dsp:txXfrm>
    </dsp:sp>
    <dsp:sp modelId="{F46E139A-D26A-4BF2-9957-D95FE6D80A5F}">
      <dsp:nvSpPr>
        <dsp:cNvPr id="0" name=""/>
        <dsp:cNvSpPr/>
      </dsp:nvSpPr>
      <dsp:spPr>
        <a:xfrm>
          <a:off x="0" y="3120966"/>
          <a:ext cx="6797675" cy="1228997"/>
        </a:xfrm>
        <a:prstGeom prst="roundRect">
          <a:avLst/>
        </a:prstGeom>
        <a:solidFill>
          <a:schemeClr val="accent5">
            <a:hueOff val="250511"/>
            <a:satOff val="24001"/>
            <a:lumOff val="588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AR" sz="2200" kern="1200"/>
            <a:t>FAO (Doorenbos y Pruitt, 1986) sugiere la utilización del método de Penman ligeramente modificado. </a:t>
          </a:r>
          <a:endParaRPr lang="en-US" sz="2200" kern="1200"/>
        </a:p>
      </dsp:txBody>
      <dsp:txXfrm>
        <a:off x="59995" y="3180961"/>
        <a:ext cx="6677685" cy="1109007"/>
      </dsp:txXfrm>
    </dsp:sp>
    <dsp:sp modelId="{72C74805-D0A5-4643-9095-E6C3DD102DE3}">
      <dsp:nvSpPr>
        <dsp:cNvPr id="0" name=""/>
        <dsp:cNvSpPr/>
      </dsp:nvSpPr>
      <dsp:spPr>
        <a:xfrm>
          <a:off x="0" y="4413323"/>
          <a:ext cx="6797675" cy="1228997"/>
        </a:xfrm>
        <a:prstGeom prst="roundRect">
          <a:avLst/>
        </a:prstGeom>
        <a:solidFill>
          <a:schemeClr val="accent5">
            <a:hueOff val="375767"/>
            <a:satOff val="36001"/>
            <a:lumOff val="882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AR" sz="2200" kern="1200"/>
            <a:t>La única variación implica una función del viento revisada y una corrección adicional para las condiciones meteorológicas diurnas y nocturnas.</a:t>
          </a:r>
          <a:endParaRPr lang="en-US" sz="2200" kern="1200"/>
        </a:p>
      </dsp:txBody>
      <dsp:txXfrm>
        <a:off x="59995" y="4473318"/>
        <a:ext cx="6677685" cy="110900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D998B3-45A0-4AD3-BBF4-7E1A54A9CC4B}">
      <dsp:nvSpPr>
        <dsp:cNvPr id="0" name=""/>
        <dsp:cNvSpPr/>
      </dsp:nvSpPr>
      <dsp:spPr>
        <a:xfrm>
          <a:off x="0" y="114614"/>
          <a:ext cx="6797675" cy="1286634"/>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AR" sz="2300" kern="1200"/>
            <a:t>El balance hídrico puede efectuarse para diversos períodos de tiempo. </a:t>
          </a:r>
          <a:endParaRPr lang="en-US" sz="2300" kern="1200"/>
        </a:p>
      </dsp:txBody>
      <dsp:txXfrm>
        <a:off x="62808" y="177422"/>
        <a:ext cx="6672059" cy="1161018"/>
      </dsp:txXfrm>
    </dsp:sp>
    <dsp:sp modelId="{272B0CEC-164A-4A18-AA91-EF732B9B7333}">
      <dsp:nvSpPr>
        <dsp:cNvPr id="0" name=""/>
        <dsp:cNvSpPr/>
      </dsp:nvSpPr>
      <dsp:spPr>
        <a:xfrm>
          <a:off x="0" y="1467488"/>
          <a:ext cx="6797675" cy="1286634"/>
        </a:xfrm>
        <a:prstGeom prst="roundRect">
          <a:avLst/>
        </a:prstGeom>
        <a:solidFill>
          <a:schemeClr val="accent5">
            <a:hueOff val="187884"/>
            <a:satOff val="18001"/>
            <a:lumOff val="441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AR" sz="2300" kern="1200"/>
            <a:t>En general se elabora en términos mensuales, utilizándose períodos más cortos solamente en trabajos de explotación de regadíos.</a:t>
          </a:r>
          <a:endParaRPr lang="en-US" sz="2300" kern="1200"/>
        </a:p>
      </dsp:txBody>
      <dsp:txXfrm>
        <a:off x="62808" y="1530296"/>
        <a:ext cx="6672059" cy="1161018"/>
      </dsp:txXfrm>
    </dsp:sp>
    <dsp:sp modelId="{84A81B9F-9E72-46E7-8556-DD33874FBDD4}">
      <dsp:nvSpPr>
        <dsp:cNvPr id="0" name=""/>
        <dsp:cNvSpPr/>
      </dsp:nvSpPr>
      <dsp:spPr>
        <a:xfrm>
          <a:off x="0" y="2820363"/>
          <a:ext cx="6797675" cy="1286634"/>
        </a:xfrm>
        <a:prstGeom prst="roundRect">
          <a:avLst/>
        </a:prstGeom>
        <a:solidFill>
          <a:schemeClr val="accent5">
            <a:hueOff val="375767"/>
            <a:satOff val="36001"/>
            <a:lumOff val="882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AR" sz="2300" kern="1200"/>
            <a:t>Se expresa en mm. de altura de agua o en m3/ha y se utilizan posteriormente para:</a:t>
          </a:r>
          <a:endParaRPr lang="en-US" sz="2300" kern="1200"/>
        </a:p>
      </dsp:txBody>
      <dsp:txXfrm>
        <a:off x="62808" y="2883171"/>
        <a:ext cx="6672059" cy="1161018"/>
      </dsp:txXfrm>
    </dsp:sp>
    <dsp:sp modelId="{E6D1ADBB-943C-4EDE-A111-0ADB6DB3988A}">
      <dsp:nvSpPr>
        <dsp:cNvPr id="0" name=""/>
        <dsp:cNvSpPr/>
      </dsp:nvSpPr>
      <dsp:spPr>
        <a:xfrm>
          <a:off x="0" y="4106997"/>
          <a:ext cx="6797675" cy="1428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s-AR" sz="1800" kern="1200"/>
            <a:t>Estudios previos y diseños (dimensionamiento de embalses, diseño de la red de riegos, requerimientos de caudal y volúmenes de riego).</a:t>
          </a:r>
          <a:endParaRPr lang="en-US" sz="1800" kern="1200"/>
        </a:p>
        <a:p>
          <a:pPr marL="171450" lvl="1" indent="-171450" algn="l" defTabSz="800100">
            <a:lnSpc>
              <a:spcPct val="90000"/>
            </a:lnSpc>
            <a:spcBef>
              <a:spcPct val="0"/>
            </a:spcBef>
            <a:spcAft>
              <a:spcPct val="20000"/>
            </a:spcAft>
            <a:buChar char="•"/>
          </a:pPr>
          <a:r>
            <a:rPr lang="es-AR" sz="1800" kern="1200"/>
            <a:t>Rehabilitación de zonas regables.(cuantificación de pérdidas).</a:t>
          </a:r>
          <a:endParaRPr lang="en-US" sz="1800" kern="1200"/>
        </a:p>
        <a:p>
          <a:pPr marL="171450" lvl="1" indent="-171450" algn="l" defTabSz="800100">
            <a:lnSpc>
              <a:spcPct val="90000"/>
            </a:lnSpc>
            <a:spcBef>
              <a:spcPct val="0"/>
            </a:spcBef>
            <a:spcAft>
              <a:spcPct val="20000"/>
            </a:spcAft>
            <a:buChar char="•"/>
          </a:pPr>
          <a:r>
            <a:rPr lang="es-AR" sz="1800" kern="1200"/>
            <a:t>Explotación de zonas regables (programación de riegos).</a:t>
          </a:r>
          <a:endParaRPr lang="en-US" sz="1800" kern="1200"/>
        </a:p>
      </dsp:txBody>
      <dsp:txXfrm>
        <a:off x="0" y="4106997"/>
        <a:ext cx="6797675" cy="14283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5A20DE-8A4E-4B6E-8FF1-3654EFBC533C}">
      <dsp:nvSpPr>
        <dsp:cNvPr id="0" name=""/>
        <dsp:cNvSpPr/>
      </dsp:nvSpPr>
      <dsp:spPr>
        <a:xfrm>
          <a:off x="0" y="58336"/>
          <a:ext cx="6797675" cy="1062871"/>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AR" sz="1900" kern="1200"/>
            <a:t>Depende no solo de su contenido en sales, sino también del tipo de sales. Los problemas más comunes:</a:t>
          </a:r>
          <a:endParaRPr lang="en-US" sz="1900" kern="1200"/>
        </a:p>
      </dsp:txBody>
      <dsp:txXfrm>
        <a:off x="51885" y="110221"/>
        <a:ext cx="6693905" cy="959101"/>
      </dsp:txXfrm>
    </dsp:sp>
    <dsp:sp modelId="{D86FCF7E-5F4B-47D9-A6A6-6D0709021616}">
      <dsp:nvSpPr>
        <dsp:cNvPr id="0" name=""/>
        <dsp:cNvSpPr/>
      </dsp:nvSpPr>
      <dsp:spPr>
        <a:xfrm>
          <a:off x="0" y="1175928"/>
          <a:ext cx="6797675" cy="1062871"/>
        </a:xfrm>
        <a:prstGeom prst="roundRect">
          <a:avLst/>
        </a:prstGeom>
        <a:solidFill>
          <a:schemeClr val="accent5">
            <a:hueOff val="93942"/>
            <a:satOff val="9000"/>
            <a:lumOff val="220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AR" sz="1900" i="1" kern="1200"/>
            <a:t>Salinidad</a:t>
          </a:r>
          <a:r>
            <a:rPr lang="es-AR" sz="1900" kern="1200"/>
            <a:t>: a mayor cantidad de sales en solución en el suelo, mayor tensión osmótica.</a:t>
          </a:r>
          <a:endParaRPr lang="en-US" sz="1900" kern="1200"/>
        </a:p>
      </dsp:txBody>
      <dsp:txXfrm>
        <a:off x="51885" y="1227813"/>
        <a:ext cx="6693905" cy="959101"/>
      </dsp:txXfrm>
    </dsp:sp>
    <dsp:sp modelId="{9A4FDB33-ED3B-47B8-AB56-B2D9E6097C16}">
      <dsp:nvSpPr>
        <dsp:cNvPr id="0" name=""/>
        <dsp:cNvSpPr/>
      </dsp:nvSpPr>
      <dsp:spPr>
        <a:xfrm>
          <a:off x="0" y="2293520"/>
          <a:ext cx="6797675" cy="1062871"/>
        </a:xfrm>
        <a:prstGeom prst="roundRect">
          <a:avLst/>
        </a:prstGeom>
        <a:solidFill>
          <a:schemeClr val="accent5">
            <a:hueOff val="187884"/>
            <a:satOff val="18001"/>
            <a:lumOff val="441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AR" sz="1900" i="1" kern="1200"/>
            <a:t>Infiltración del agua en los suelos</a:t>
          </a:r>
          <a:r>
            <a:rPr lang="es-AR" sz="1900" kern="1200"/>
            <a:t>: a alto nivel de sodio y bajo calcio, el suelo tiende a disgregase y disminuye la velocidad de infiltración del agua.</a:t>
          </a:r>
          <a:endParaRPr lang="en-US" sz="1900" kern="1200"/>
        </a:p>
      </dsp:txBody>
      <dsp:txXfrm>
        <a:off x="51885" y="2345405"/>
        <a:ext cx="6693905" cy="959101"/>
      </dsp:txXfrm>
    </dsp:sp>
    <dsp:sp modelId="{F9857AC9-BCF5-452C-9733-ED3E79624E67}">
      <dsp:nvSpPr>
        <dsp:cNvPr id="0" name=""/>
        <dsp:cNvSpPr/>
      </dsp:nvSpPr>
      <dsp:spPr>
        <a:xfrm>
          <a:off x="0" y="3411111"/>
          <a:ext cx="6797675" cy="1062871"/>
        </a:xfrm>
        <a:prstGeom prst="roundRect">
          <a:avLst/>
        </a:prstGeom>
        <a:solidFill>
          <a:schemeClr val="accent5">
            <a:hueOff val="281825"/>
            <a:satOff val="27001"/>
            <a:lumOff val="661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AR" sz="1900" i="1" kern="1200"/>
            <a:t>Toxicidad</a:t>
          </a:r>
          <a:r>
            <a:rPr lang="es-AR" sz="1900" kern="1200"/>
            <a:t>: algunos iones se pueden acumular en los cultivos. En concentraciones altas pueden reducir el rendimiento de la cosecha.</a:t>
          </a:r>
          <a:endParaRPr lang="en-US" sz="1900" kern="1200"/>
        </a:p>
      </dsp:txBody>
      <dsp:txXfrm>
        <a:off x="51885" y="3462996"/>
        <a:ext cx="6693905" cy="959101"/>
      </dsp:txXfrm>
    </dsp:sp>
    <dsp:sp modelId="{385601E1-EB70-4651-B7F4-131DB4CCF232}">
      <dsp:nvSpPr>
        <dsp:cNvPr id="0" name=""/>
        <dsp:cNvSpPr/>
      </dsp:nvSpPr>
      <dsp:spPr>
        <a:xfrm>
          <a:off x="0" y="4528703"/>
          <a:ext cx="6797675" cy="1062871"/>
        </a:xfrm>
        <a:prstGeom prst="roundRect">
          <a:avLst/>
        </a:prstGeom>
        <a:solidFill>
          <a:schemeClr val="accent5">
            <a:hueOff val="375767"/>
            <a:satOff val="36001"/>
            <a:lumOff val="882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AR" sz="1900" i="1" kern="1200"/>
            <a:t>Otros efectos</a:t>
          </a:r>
          <a:r>
            <a:rPr lang="es-AR" sz="1900" kern="1200"/>
            <a:t>: en algunas ocasiones hay que considerar los nutrientes contenidos en el agua de riego, a efectos de restringir la fertilización o que se produzcan excesos contraproducentes.</a:t>
          </a:r>
          <a:endParaRPr lang="en-US" sz="1900" kern="1200"/>
        </a:p>
      </dsp:txBody>
      <dsp:txXfrm>
        <a:off x="51885" y="4580588"/>
        <a:ext cx="6693905" cy="95910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29BE6-D213-48E7-AC84-096FD4539984}">
      <dsp:nvSpPr>
        <dsp:cNvPr id="0" name=""/>
        <dsp:cNvSpPr/>
      </dsp:nvSpPr>
      <dsp:spPr>
        <a:xfrm>
          <a:off x="0" y="2818"/>
          <a:ext cx="7025874"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F79C94-0758-4F6E-A3EE-2A995F4F4FC5}">
      <dsp:nvSpPr>
        <dsp:cNvPr id="0" name=""/>
        <dsp:cNvSpPr/>
      </dsp:nvSpPr>
      <dsp:spPr>
        <a:xfrm>
          <a:off x="0" y="2818"/>
          <a:ext cx="7025874" cy="96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AR" sz="1900" i="1" kern="1200"/>
            <a:t>Salinidad</a:t>
          </a:r>
          <a:r>
            <a:rPr lang="es-AR" sz="1900" kern="1200"/>
            <a:t>:</a:t>
          </a:r>
          <a:endParaRPr lang="en-US" sz="1900" kern="1200"/>
        </a:p>
      </dsp:txBody>
      <dsp:txXfrm>
        <a:off x="0" y="2818"/>
        <a:ext cx="7025874" cy="961200"/>
      </dsp:txXfrm>
    </dsp:sp>
    <dsp:sp modelId="{30183F46-B710-4B7C-A600-C7D7CEAA428A}">
      <dsp:nvSpPr>
        <dsp:cNvPr id="0" name=""/>
        <dsp:cNvSpPr/>
      </dsp:nvSpPr>
      <dsp:spPr>
        <a:xfrm>
          <a:off x="0" y="964019"/>
          <a:ext cx="7025874"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476AB1-21F5-48F6-9A53-177C58E5621B}">
      <dsp:nvSpPr>
        <dsp:cNvPr id="0" name=""/>
        <dsp:cNvSpPr/>
      </dsp:nvSpPr>
      <dsp:spPr>
        <a:xfrm>
          <a:off x="0" y="964019"/>
          <a:ext cx="7025874" cy="96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AR" sz="1900" kern="1200"/>
            <a:t>Las plantas extraen agua del suelo cuando las fuerzas de succión que ejercen sus raíces son mayores que las fuerzas de retención ejercidas por las partículas del suelo.</a:t>
          </a:r>
          <a:endParaRPr lang="en-US" sz="1900" kern="1200"/>
        </a:p>
      </dsp:txBody>
      <dsp:txXfrm>
        <a:off x="0" y="964019"/>
        <a:ext cx="7025874" cy="961200"/>
      </dsp:txXfrm>
    </dsp:sp>
    <dsp:sp modelId="{F6FE126E-F771-4652-B9F3-D8FD498B9072}">
      <dsp:nvSpPr>
        <dsp:cNvPr id="0" name=""/>
        <dsp:cNvSpPr/>
      </dsp:nvSpPr>
      <dsp:spPr>
        <a:xfrm>
          <a:off x="0" y="1925219"/>
          <a:ext cx="7025874"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079E24-EDA3-44F7-A081-CE4E3FF99A56}">
      <dsp:nvSpPr>
        <dsp:cNvPr id="0" name=""/>
        <dsp:cNvSpPr/>
      </dsp:nvSpPr>
      <dsp:spPr>
        <a:xfrm>
          <a:off x="0" y="1925219"/>
          <a:ext cx="7025874" cy="96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AR" sz="1900" kern="1200"/>
            <a:t>Cuando existen sales en la solución del suelo aumentan las fuerzas de retención debido a la afinidad de las sales por el agua.</a:t>
          </a:r>
          <a:endParaRPr lang="en-US" sz="1900" kern="1200"/>
        </a:p>
      </dsp:txBody>
      <dsp:txXfrm>
        <a:off x="0" y="1925219"/>
        <a:ext cx="7025874" cy="961200"/>
      </dsp:txXfrm>
    </dsp:sp>
    <dsp:sp modelId="{1BAB709A-DF68-4523-A2D7-022C5D7CCC50}">
      <dsp:nvSpPr>
        <dsp:cNvPr id="0" name=""/>
        <dsp:cNvSpPr/>
      </dsp:nvSpPr>
      <dsp:spPr>
        <a:xfrm>
          <a:off x="0" y="2886420"/>
          <a:ext cx="7025874"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2CE5B9-5451-46AE-B20C-B796C995B5F4}">
      <dsp:nvSpPr>
        <dsp:cNvPr id="0" name=""/>
        <dsp:cNvSpPr/>
      </dsp:nvSpPr>
      <dsp:spPr>
        <a:xfrm>
          <a:off x="0" y="2886420"/>
          <a:ext cx="7025874" cy="96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AR" sz="1900" kern="1200"/>
            <a:t>Se expresa normalmente por la salinidad de su extracto de saturación.</a:t>
          </a:r>
          <a:endParaRPr lang="en-US" sz="1900" kern="1200"/>
        </a:p>
      </dsp:txBody>
      <dsp:txXfrm>
        <a:off x="0" y="2886420"/>
        <a:ext cx="7025874" cy="961200"/>
      </dsp:txXfrm>
    </dsp:sp>
    <dsp:sp modelId="{C88948C8-8BC3-4393-8A99-56A430608DFA}">
      <dsp:nvSpPr>
        <dsp:cNvPr id="0" name=""/>
        <dsp:cNvSpPr/>
      </dsp:nvSpPr>
      <dsp:spPr>
        <a:xfrm>
          <a:off x="0" y="3847620"/>
          <a:ext cx="7025874"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AFEEF9-6A5D-4FFB-BB99-F76CCEFC91EC}">
      <dsp:nvSpPr>
        <dsp:cNvPr id="0" name=""/>
        <dsp:cNvSpPr/>
      </dsp:nvSpPr>
      <dsp:spPr>
        <a:xfrm>
          <a:off x="0" y="3847620"/>
          <a:ext cx="7025874" cy="96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AR" sz="1900" kern="1200"/>
            <a:t>La planta extrae el agua de donde le resulta más fácil. A igualdad de agua disponible a diferentes profundidades, le resulta más fácil extraerla de la capa superior, que es menos salina.</a:t>
          </a:r>
          <a:endParaRPr lang="en-US" sz="1900" kern="1200"/>
        </a:p>
      </dsp:txBody>
      <dsp:txXfrm>
        <a:off x="0" y="3847620"/>
        <a:ext cx="7025874" cy="961200"/>
      </dsp:txXfrm>
    </dsp:sp>
    <dsp:sp modelId="{1CD231F0-31DA-4A79-8A0F-75D60B6690B4}">
      <dsp:nvSpPr>
        <dsp:cNvPr id="0" name=""/>
        <dsp:cNvSpPr/>
      </dsp:nvSpPr>
      <dsp:spPr>
        <a:xfrm>
          <a:off x="0" y="4808820"/>
          <a:ext cx="7025874"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62946E-DD65-4937-BF26-D16088133A23}">
      <dsp:nvSpPr>
        <dsp:cNvPr id="0" name=""/>
        <dsp:cNvSpPr/>
      </dsp:nvSpPr>
      <dsp:spPr>
        <a:xfrm>
          <a:off x="0" y="4808820"/>
          <a:ext cx="7025874" cy="96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AR" sz="1900" kern="1200"/>
            <a:t>Con aguas muy salinas se requiere mayor cantidad de agua para la lixiviación</a:t>
          </a:r>
          <a:endParaRPr lang="en-US" sz="1900" kern="1200"/>
        </a:p>
      </dsp:txBody>
      <dsp:txXfrm>
        <a:off x="0" y="4808820"/>
        <a:ext cx="7025874" cy="9612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E9A07D-357A-4DDB-BE2C-1D5BF149E827}">
      <dsp:nvSpPr>
        <dsp:cNvPr id="0" name=""/>
        <dsp:cNvSpPr/>
      </dsp:nvSpPr>
      <dsp:spPr>
        <a:xfrm>
          <a:off x="0" y="29308"/>
          <a:ext cx="6797675" cy="953403"/>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AR" sz="2400" i="1" kern="1200"/>
            <a:t>Evaluación de la Salinidad</a:t>
          </a:r>
          <a:r>
            <a:rPr lang="es-AR" sz="2400" kern="1200"/>
            <a:t>:</a:t>
          </a:r>
          <a:endParaRPr lang="en-US" sz="2400" kern="1200"/>
        </a:p>
      </dsp:txBody>
      <dsp:txXfrm>
        <a:off x="46541" y="75849"/>
        <a:ext cx="6704593" cy="860321"/>
      </dsp:txXfrm>
    </dsp:sp>
    <dsp:sp modelId="{0775B66A-F7B8-4012-8DAC-3C49BCABA9FC}">
      <dsp:nvSpPr>
        <dsp:cNvPr id="0" name=""/>
        <dsp:cNvSpPr/>
      </dsp:nvSpPr>
      <dsp:spPr>
        <a:xfrm>
          <a:off x="0" y="1051832"/>
          <a:ext cx="6797675" cy="953403"/>
        </a:xfrm>
        <a:prstGeom prst="roundRect">
          <a:avLst/>
        </a:prstGeom>
        <a:solidFill>
          <a:schemeClr val="accent2">
            <a:hueOff val="1080030"/>
            <a:satOff val="150"/>
            <a:lumOff val="1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AR" sz="2400" kern="1200"/>
            <a:t>Los iones más importantes contenidos son los siguientes:</a:t>
          </a:r>
          <a:endParaRPr lang="en-US" sz="2400" kern="1200"/>
        </a:p>
      </dsp:txBody>
      <dsp:txXfrm>
        <a:off x="46541" y="1098373"/>
        <a:ext cx="6704593" cy="860321"/>
      </dsp:txXfrm>
    </dsp:sp>
    <dsp:sp modelId="{10B1D3A5-F475-443C-A312-62E4921178BB}">
      <dsp:nvSpPr>
        <dsp:cNvPr id="0" name=""/>
        <dsp:cNvSpPr/>
      </dsp:nvSpPr>
      <dsp:spPr>
        <a:xfrm>
          <a:off x="0" y="2005236"/>
          <a:ext cx="6797675" cy="1639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s-AR" sz="1900" kern="1200"/>
            <a:t>Cationes			Aniones</a:t>
          </a:r>
          <a:endParaRPr lang="en-US" sz="1900" kern="1200"/>
        </a:p>
        <a:p>
          <a:pPr marL="171450" lvl="1" indent="-171450" algn="l" defTabSz="844550">
            <a:lnSpc>
              <a:spcPct val="90000"/>
            </a:lnSpc>
            <a:spcBef>
              <a:spcPct val="0"/>
            </a:spcBef>
            <a:spcAft>
              <a:spcPct val="20000"/>
            </a:spcAft>
            <a:buChar char="•"/>
          </a:pPr>
          <a:r>
            <a:rPr lang="es-AR" sz="1900" kern="1200"/>
            <a:t>Calcio				Cloruro</a:t>
          </a:r>
          <a:endParaRPr lang="en-US" sz="1900" kern="1200"/>
        </a:p>
        <a:p>
          <a:pPr marL="171450" lvl="1" indent="-171450" algn="l" defTabSz="844550">
            <a:lnSpc>
              <a:spcPct val="90000"/>
            </a:lnSpc>
            <a:spcBef>
              <a:spcPct val="0"/>
            </a:spcBef>
            <a:spcAft>
              <a:spcPct val="20000"/>
            </a:spcAft>
            <a:buChar char="•"/>
          </a:pPr>
          <a:r>
            <a:rPr lang="es-AR" sz="1900" kern="1200"/>
            <a:t>Magnesio			Sulfato</a:t>
          </a:r>
          <a:endParaRPr lang="en-US" sz="1900" kern="1200"/>
        </a:p>
        <a:p>
          <a:pPr marL="171450" lvl="1" indent="-171450" algn="l" defTabSz="844550">
            <a:lnSpc>
              <a:spcPct val="90000"/>
            </a:lnSpc>
            <a:spcBef>
              <a:spcPct val="0"/>
            </a:spcBef>
            <a:spcAft>
              <a:spcPct val="20000"/>
            </a:spcAft>
            <a:buChar char="•"/>
          </a:pPr>
          <a:r>
            <a:rPr lang="es-AR" sz="1900" kern="1200"/>
            <a:t>Sodio				Bicarbonato</a:t>
          </a:r>
          <a:endParaRPr lang="en-US" sz="1900" kern="1200"/>
        </a:p>
        <a:p>
          <a:pPr marL="171450" lvl="1" indent="-171450" algn="l" defTabSz="844550">
            <a:lnSpc>
              <a:spcPct val="90000"/>
            </a:lnSpc>
            <a:spcBef>
              <a:spcPct val="0"/>
            </a:spcBef>
            <a:spcAft>
              <a:spcPct val="20000"/>
            </a:spcAft>
            <a:buChar char="•"/>
          </a:pPr>
          <a:r>
            <a:rPr lang="es-AR" sz="1900" kern="1200"/>
            <a:t>Potasio			Carbonato</a:t>
          </a:r>
          <a:endParaRPr lang="en-US" sz="1900" kern="1200"/>
        </a:p>
      </dsp:txBody>
      <dsp:txXfrm>
        <a:off x="0" y="2005236"/>
        <a:ext cx="6797675" cy="1639440"/>
      </dsp:txXfrm>
    </dsp:sp>
    <dsp:sp modelId="{DAFB567B-A513-4945-9A93-0D0CE5000E69}">
      <dsp:nvSpPr>
        <dsp:cNvPr id="0" name=""/>
        <dsp:cNvSpPr/>
      </dsp:nvSpPr>
      <dsp:spPr>
        <a:xfrm>
          <a:off x="0" y="3644676"/>
          <a:ext cx="6797675" cy="953403"/>
        </a:xfrm>
        <a:prstGeom prst="roundRect">
          <a:avLst/>
        </a:prstGeom>
        <a:solidFill>
          <a:schemeClr val="accent2">
            <a:hueOff val="2160060"/>
            <a:satOff val="301"/>
            <a:lumOff val="26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AR" sz="2400" kern="1200"/>
            <a:t>El contenido de cada ión se mide en miligramos (mg) o en miliequivalentes (meq) por litro.</a:t>
          </a:r>
          <a:endParaRPr lang="en-US" sz="2400" kern="1200"/>
        </a:p>
      </dsp:txBody>
      <dsp:txXfrm>
        <a:off x="46541" y="3691217"/>
        <a:ext cx="6704593" cy="860321"/>
      </dsp:txXfrm>
    </dsp:sp>
    <dsp:sp modelId="{D6B83190-C06F-4F6D-B16B-484A3F7D2FB4}">
      <dsp:nvSpPr>
        <dsp:cNvPr id="0" name=""/>
        <dsp:cNvSpPr/>
      </dsp:nvSpPr>
      <dsp:spPr>
        <a:xfrm>
          <a:off x="0" y="4667199"/>
          <a:ext cx="6797675" cy="953403"/>
        </a:xfrm>
        <a:prstGeom prst="roundRect">
          <a:avLst/>
        </a:prstGeom>
        <a:solidFill>
          <a:schemeClr val="accent2">
            <a:hueOff val="3240090"/>
            <a:satOff val="451"/>
            <a:lumOff val="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AR" sz="2400" kern="1200"/>
            <a:t>El contenido de sales disueltas recibe el nombre de extracto seco.</a:t>
          </a:r>
          <a:endParaRPr lang="en-US" sz="2400" kern="1200"/>
        </a:p>
      </dsp:txBody>
      <dsp:txXfrm>
        <a:off x="46541" y="4713740"/>
        <a:ext cx="6704593" cy="86032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60E97E-8C9E-450A-9136-208B20F4F59A}">
      <dsp:nvSpPr>
        <dsp:cNvPr id="0" name=""/>
        <dsp:cNvSpPr/>
      </dsp:nvSpPr>
      <dsp:spPr>
        <a:xfrm>
          <a:off x="0" y="70885"/>
          <a:ext cx="6797675" cy="993128"/>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AR" sz="2500" kern="1200"/>
            <a:t>Incorporación de materia orgánica al suelo</a:t>
          </a:r>
          <a:endParaRPr lang="en-US" sz="2500" kern="1200"/>
        </a:p>
      </dsp:txBody>
      <dsp:txXfrm>
        <a:off x="48481" y="119366"/>
        <a:ext cx="6700713" cy="896166"/>
      </dsp:txXfrm>
    </dsp:sp>
    <dsp:sp modelId="{E4BBD0E4-4665-4BE2-B00D-8EC700287B90}">
      <dsp:nvSpPr>
        <dsp:cNvPr id="0" name=""/>
        <dsp:cNvSpPr/>
      </dsp:nvSpPr>
      <dsp:spPr>
        <a:xfrm>
          <a:off x="0" y="1136014"/>
          <a:ext cx="6797675" cy="993128"/>
        </a:xfrm>
        <a:prstGeom prst="roundRect">
          <a:avLst/>
        </a:prstGeom>
        <a:solidFill>
          <a:schemeClr val="accent2">
            <a:hueOff val="1080030"/>
            <a:satOff val="150"/>
            <a:lumOff val="1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AR" sz="2500" kern="1200"/>
            <a:t>Incorporación de productos que modifican la composición química</a:t>
          </a:r>
          <a:endParaRPr lang="en-US" sz="2500" kern="1200"/>
        </a:p>
      </dsp:txBody>
      <dsp:txXfrm>
        <a:off x="48481" y="1184495"/>
        <a:ext cx="6700713" cy="896166"/>
      </dsp:txXfrm>
    </dsp:sp>
    <dsp:sp modelId="{88324079-52AE-415E-9CA1-800DCE18559D}">
      <dsp:nvSpPr>
        <dsp:cNvPr id="0" name=""/>
        <dsp:cNvSpPr/>
      </dsp:nvSpPr>
      <dsp:spPr>
        <a:xfrm>
          <a:off x="0" y="2201143"/>
          <a:ext cx="6797675" cy="993128"/>
        </a:xfrm>
        <a:prstGeom prst="roundRect">
          <a:avLst/>
        </a:prstGeom>
        <a:solidFill>
          <a:schemeClr val="accent2">
            <a:hueOff val="2160060"/>
            <a:satOff val="301"/>
            <a:lumOff val="26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AR" sz="2500" kern="1200"/>
            <a:t>Mezcla de aguas de distinta calidad</a:t>
          </a:r>
          <a:endParaRPr lang="en-US" sz="2500" kern="1200"/>
        </a:p>
      </dsp:txBody>
      <dsp:txXfrm>
        <a:off x="48481" y="2249624"/>
        <a:ext cx="6700713" cy="896166"/>
      </dsp:txXfrm>
    </dsp:sp>
    <dsp:sp modelId="{899B75B5-1EC1-4779-B1E5-2EE249E6EB6E}">
      <dsp:nvSpPr>
        <dsp:cNvPr id="0" name=""/>
        <dsp:cNvSpPr/>
      </dsp:nvSpPr>
      <dsp:spPr>
        <a:xfrm>
          <a:off x="0" y="3266272"/>
          <a:ext cx="6797675" cy="993128"/>
        </a:xfrm>
        <a:prstGeom prst="roundRect">
          <a:avLst/>
        </a:prstGeom>
        <a:solidFill>
          <a:schemeClr val="accent2">
            <a:hueOff val="3240090"/>
            <a:satOff val="451"/>
            <a:lumOff val="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AR" sz="2500" kern="1200"/>
            <a:t>Manejo del riego</a:t>
          </a:r>
          <a:endParaRPr lang="en-US" sz="2500" kern="1200"/>
        </a:p>
      </dsp:txBody>
      <dsp:txXfrm>
        <a:off x="48481" y="3314753"/>
        <a:ext cx="6700713" cy="896166"/>
      </dsp:txXfrm>
    </dsp:sp>
    <dsp:sp modelId="{22196483-8FE8-491D-842B-FCE55F0BACE8}">
      <dsp:nvSpPr>
        <dsp:cNvPr id="0" name=""/>
        <dsp:cNvSpPr/>
      </dsp:nvSpPr>
      <dsp:spPr>
        <a:xfrm>
          <a:off x="0" y="4259401"/>
          <a:ext cx="6797675" cy="1319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s-AR" sz="2000" kern="1200"/>
            <a:t>Riego frecuente a dosis baja</a:t>
          </a:r>
          <a:endParaRPr lang="en-US" sz="2000" kern="1200"/>
        </a:p>
        <a:p>
          <a:pPr marL="228600" lvl="1" indent="-228600" algn="l" defTabSz="889000">
            <a:lnSpc>
              <a:spcPct val="90000"/>
            </a:lnSpc>
            <a:spcBef>
              <a:spcPct val="0"/>
            </a:spcBef>
            <a:spcAft>
              <a:spcPct val="20000"/>
            </a:spcAft>
            <a:buChar char="•"/>
          </a:pPr>
          <a:r>
            <a:rPr lang="es-AR" sz="2000" kern="1200"/>
            <a:t>Riego de presiembra</a:t>
          </a:r>
          <a:endParaRPr lang="en-US" sz="2000" kern="1200"/>
        </a:p>
        <a:p>
          <a:pPr marL="228600" lvl="1" indent="-228600" algn="l" defTabSz="889000">
            <a:lnSpc>
              <a:spcPct val="90000"/>
            </a:lnSpc>
            <a:spcBef>
              <a:spcPct val="0"/>
            </a:spcBef>
            <a:spcAft>
              <a:spcPct val="20000"/>
            </a:spcAft>
            <a:buChar char="•"/>
          </a:pPr>
          <a:r>
            <a:rPr lang="es-AR" sz="2000" kern="1200"/>
            <a:t>Cambio del sistema por gravedad a riego por aspersión o por goteo</a:t>
          </a:r>
          <a:endParaRPr lang="en-US" sz="2000" kern="1200"/>
        </a:p>
      </dsp:txBody>
      <dsp:txXfrm>
        <a:off x="0" y="4259401"/>
        <a:ext cx="6797675" cy="131962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51A12-931B-4A17-94B6-7BDF3FFC5418}">
      <dsp:nvSpPr>
        <dsp:cNvPr id="0" name=""/>
        <dsp:cNvSpPr/>
      </dsp:nvSpPr>
      <dsp:spPr>
        <a:xfrm>
          <a:off x="0" y="65550"/>
          <a:ext cx="6797675" cy="1338662"/>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AR" sz="1900" i="1" kern="1200"/>
            <a:t>Toxicidad</a:t>
          </a:r>
          <a:r>
            <a:rPr lang="es-AR" sz="1900" kern="1200"/>
            <a:t>: algunos iones se pueden acumular en los cultivos. En concentraciones altas pueden reducir el rendimiento de la cosecha.</a:t>
          </a:r>
          <a:endParaRPr lang="en-US" sz="1900" kern="1200"/>
        </a:p>
      </dsp:txBody>
      <dsp:txXfrm>
        <a:off x="65348" y="130898"/>
        <a:ext cx="6666979" cy="1207966"/>
      </dsp:txXfrm>
    </dsp:sp>
    <dsp:sp modelId="{6EBAC4E2-215E-4C7A-AE07-8048A5925A44}">
      <dsp:nvSpPr>
        <dsp:cNvPr id="0" name=""/>
        <dsp:cNvSpPr/>
      </dsp:nvSpPr>
      <dsp:spPr>
        <a:xfrm>
          <a:off x="0" y="1458933"/>
          <a:ext cx="6797675" cy="1338662"/>
        </a:xfrm>
        <a:prstGeom prst="roundRect">
          <a:avLst/>
        </a:prstGeom>
        <a:solidFill>
          <a:schemeClr val="accent5">
            <a:hueOff val="125256"/>
            <a:satOff val="12000"/>
            <a:lumOff val="294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AR" sz="1900" kern="1200"/>
            <a:t>Los iones más peligrosos son: cloruro, sodio, boro.</a:t>
          </a:r>
          <a:endParaRPr lang="en-US" sz="1900" kern="1200"/>
        </a:p>
      </dsp:txBody>
      <dsp:txXfrm>
        <a:off x="65348" y="1524281"/>
        <a:ext cx="6666979" cy="1207966"/>
      </dsp:txXfrm>
    </dsp:sp>
    <dsp:sp modelId="{3CBCEA51-8C1F-48C1-AECE-3BA69B69033C}">
      <dsp:nvSpPr>
        <dsp:cNvPr id="0" name=""/>
        <dsp:cNvSpPr/>
      </dsp:nvSpPr>
      <dsp:spPr>
        <a:xfrm>
          <a:off x="0" y="2852316"/>
          <a:ext cx="6797675" cy="1338662"/>
        </a:xfrm>
        <a:prstGeom prst="roundRect">
          <a:avLst/>
        </a:prstGeom>
        <a:solidFill>
          <a:schemeClr val="accent5">
            <a:hueOff val="250511"/>
            <a:satOff val="24001"/>
            <a:lumOff val="588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AR" sz="1900" kern="1200"/>
            <a:t>La magnitud de los daños depende de la concentración, volumen de agua absorbida y tolerancia de los cultivos.</a:t>
          </a:r>
          <a:endParaRPr lang="en-US" sz="1900" kern="1200"/>
        </a:p>
      </dsp:txBody>
      <dsp:txXfrm>
        <a:off x="65348" y="2917664"/>
        <a:ext cx="6666979" cy="1207966"/>
      </dsp:txXfrm>
    </dsp:sp>
    <dsp:sp modelId="{34A1C156-69D4-479A-AE0D-6190E4F49BAA}">
      <dsp:nvSpPr>
        <dsp:cNvPr id="0" name=""/>
        <dsp:cNvSpPr/>
      </dsp:nvSpPr>
      <dsp:spPr>
        <a:xfrm>
          <a:off x="0" y="4245698"/>
          <a:ext cx="6797675" cy="1338662"/>
        </a:xfrm>
        <a:prstGeom prst="roundRect">
          <a:avLst/>
        </a:prstGeom>
        <a:solidFill>
          <a:schemeClr val="accent5">
            <a:hueOff val="375767"/>
            <a:satOff val="36001"/>
            <a:lumOff val="882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AR" sz="1900" i="1" kern="1200"/>
            <a:t>Nutrientes en el agua de riego</a:t>
          </a:r>
          <a:r>
            <a:rPr lang="es-AR" sz="1900" kern="1200"/>
            <a:t>: en algunas ocasiones hay que considerar los nutrientes contenidos en el agua de riego, a efectos de restringir la fertilización o que se produzcan excesos contraproducentes.</a:t>
          </a:r>
          <a:endParaRPr lang="en-US" sz="1900" kern="1200"/>
        </a:p>
      </dsp:txBody>
      <dsp:txXfrm>
        <a:off x="65348" y="4311046"/>
        <a:ext cx="6666979" cy="12079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EC9660-EA42-4244-B1A1-5406AEA346B4}">
      <dsp:nvSpPr>
        <dsp:cNvPr id="0" name=""/>
        <dsp:cNvSpPr/>
      </dsp:nvSpPr>
      <dsp:spPr>
        <a:xfrm>
          <a:off x="377190" y="3160"/>
          <a:ext cx="2907506" cy="174450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AR" sz="1900" u="sng" kern="1200"/>
            <a:t>Terrones</a:t>
          </a:r>
          <a:r>
            <a:rPr lang="es-AR" sz="1900" kern="1200"/>
            <a:t> </a:t>
          </a:r>
          <a:r>
            <a:rPr lang="es-AR" sz="1900" u="sng" kern="1200"/>
            <a:t>duros</a:t>
          </a:r>
          <a:r>
            <a:rPr lang="es-AR" sz="1900" kern="1200"/>
            <a:t>: Tamaño medio, irregularmente formados, agregados duros.</a:t>
          </a:r>
          <a:endParaRPr lang="en-US" sz="1900" kern="1200"/>
        </a:p>
      </dsp:txBody>
      <dsp:txXfrm>
        <a:off x="377190" y="3160"/>
        <a:ext cx="2907506" cy="1744503"/>
      </dsp:txXfrm>
    </dsp:sp>
    <dsp:sp modelId="{65143193-7894-43EC-90E1-6A7EC2641422}">
      <dsp:nvSpPr>
        <dsp:cNvPr id="0" name=""/>
        <dsp:cNvSpPr/>
      </dsp:nvSpPr>
      <dsp:spPr>
        <a:xfrm>
          <a:off x="3575446" y="3160"/>
          <a:ext cx="2907506" cy="1744503"/>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AR" sz="1900" u="sng" kern="1200"/>
            <a:t>Bloques</a:t>
          </a:r>
          <a:r>
            <a:rPr lang="es-AR" sz="1900" kern="1200"/>
            <a:t> </a:t>
          </a:r>
          <a:r>
            <a:rPr lang="es-AR" sz="1900" u="sng" kern="1200"/>
            <a:t>grandes</a:t>
          </a:r>
          <a:r>
            <a:rPr lang="es-AR" sz="1900" kern="1200"/>
            <a:t>: Bloques constituidos por agregados duros, generalmente, se encuentran en suelos conteniendo una gran cantidad de arcilla coloidal.</a:t>
          </a:r>
          <a:endParaRPr lang="en-US" sz="1900" kern="1200"/>
        </a:p>
      </dsp:txBody>
      <dsp:txXfrm>
        <a:off x="3575446" y="3160"/>
        <a:ext cx="2907506" cy="1744503"/>
      </dsp:txXfrm>
    </dsp:sp>
    <dsp:sp modelId="{565A6EA5-5B7E-42A6-A76E-0786378F4C51}">
      <dsp:nvSpPr>
        <dsp:cNvPr id="0" name=""/>
        <dsp:cNvSpPr/>
      </dsp:nvSpPr>
      <dsp:spPr>
        <a:xfrm>
          <a:off x="6773703" y="3160"/>
          <a:ext cx="2907506" cy="1744503"/>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AR" sz="1900" u="sng" kern="1200"/>
            <a:t>Adobes</a:t>
          </a:r>
          <a:r>
            <a:rPr lang="es-AR" sz="1900" kern="1200"/>
            <a:t>: Bloques duros, extremadamente grandes, de 15 a 30 cm. de diámetro.</a:t>
          </a:r>
          <a:endParaRPr lang="en-US" sz="1900" kern="1200"/>
        </a:p>
      </dsp:txBody>
      <dsp:txXfrm>
        <a:off x="6773703" y="3160"/>
        <a:ext cx="2907506" cy="1744503"/>
      </dsp:txXfrm>
    </dsp:sp>
    <dsp:sp modelId="{A992DA22-1597-479E-8D6F-DFF800DC4A39}">
      <dsp:nvSpPr>
        <dsp:cNvPr id="0" name=""/>
        <dsp:cNvSpPr/>
      </dsp:nvSpPr>
      <dsp:spPr>
        <a:xfrm>
          <a:off x="1976318" y="2038415"/>
          <a:ext cx="2907506" cy="1744503"/>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AR" sz="1900" u="sng" kern="1200"/>
            <a:t>Estratificados</a:t>
          </a:r>
          <a:r>
            <a:rPr lang="es-AR" sz="1900" kern="1200"/>
            <a:t>: Agregados planos formados estratificadamente.</a:t>
          </a:r>
          <a:endParaRPr lang="en-US" sz="1900" kern="1200"/>
        </a:p>
      </dsp:txBody>
      <dsp:txXfrm>
        <a:off x="1976318" y="2038415"/>
        <a:ext cx="2907506" cy="1744503"/>
      </dsp:txXfrm>
    </dsp:sp>
    <dsp:sp modelId="{5664066F-4E33-4FF1-99C0-51C89C1FE6FC}">
      <dsp:nvSpPr>
        <dsp:cNvPr id="0" name=""/>
        <dsp:cNvSpPr/>
      </dsp:nvSpPr>
      <dsp:spPr>
        <a:xfrm>
          <a:off x="5174575" y="2038415"/>
          <a:ext cx="2907506" cy="1744503"/>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AR" sz="1900" u="sng" kern="1200"/>
            <a:t>Masiva</a:t>
          </a:r>
          <a:r>
            <a:rPr lang="es-AR" sz="1900" kern="1200"/>
            <a:t>: Grandes masas uniformes de suelos cohesivos.</a:t>
          </a:r>
          <a:endParaRPr lang="en-US" sz="1900" kern="1200"/>
        </a:p>
      </dsp:txBody>
      <dsp:txXfrm>
        <a:off x="5174575" y="2038415"/>
        <a:ext cx="2907506" cy="17445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19A1A7-0D3E-4339-86FE-CABA3240E6A9}">
      <dsp:nvSpPr>
        <dsp:cNvPr id="0" name=""/>
        <dsp:cNvSpPr/>
      </dsp:nvSpPr>
      <dsp:spPr>
        <a:xfrm>
          <a:off x="0" y="79055"/>
          <a:ext cx="6797675" cy="95471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AR" sz="2400" kern="1200"/>
            <a:t>Datos medios de porosidad pueden ser los siguientes:</a:t>
          </a:r>
          <a:endParaRPr lang="en-US" sz="2400" kern="1200"/>
        </a:p>
      </dsp:txBody>
      <dsp:txXfrm>
        <a:off x="46606" y="125661"/>
        <a:ext cx="6704463" cy="861507"/>
      </dsp:txXfrm>
    </dsp:sp>
    <dsp:sp modelId="{6D76A6F8-04DB-4F9E-BDDD-31037CC0500C}">
      <dsp:nvSpPr>
        <dsp:cNvPr id="0" name=""/>
        <dsp:cNvSpPr/>
      </dsp:nvSpPr>
      <dsp:spPr>
        <a:xfrm>
          <a:off x="0" y="1033775"/>
          <a:ext cx="6797675" cy="993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s-AR" sz="1900" kern="1200"/>
            <a:t>Suelos francos: 40 %</a:t>
          </a:r>
          <a:endParaRPr lang="en-US" sz="1900" kern="1200"/>
        </a:p>
        <a:p>
          <a:pPr marL="171450" lvl="1" indent="-171450" algn="l" defTabSz="844550">
            <a:lnSpc>
              <a:spcPct val="90000"/>
            </a:lnSpc>
            <a:spcBef>
              <a:spcPct val="0"/>
            </a:spcBef>
            <a:spcAft>
              <a:spcPct val="20000"/>
            </a:spcAft>
            <a:buChar char="•"/>
          </a:pPr>
          <a:r>
            <a:rPr lang="es-AR" sz="1900" kern="1200"/>
            <a:t>Suelos arenosos: 30 %</a:t>
          </a:r>
          <a:endParaRPr lang="en-US" sz="1900" kern="1200"/>
        </a:p>
        <a:p>
          <a:pPr marL="171450" lvl="1" indent="-171450" algn="l" defTabSz="844550">
            <a:lnSpc>
              <a:spcPct val="90000"/>
            </a:lnSpc>
            <a:spcBef>
              <a:spcPct val="0"/>
            </a:spcBef>
            <a:spcAft>
              <a:spcPct val="20000"/>
            </a:spcAft>
            <a:buChar char="•"/>
          </a:pPr>
          <a:r>
            <a:rPr lang="es-AR" sz="1900" kern="1200"/>
            <a:t>Suelos arcillosos: 40 a 50 %</a:t>
          </a:r>
          <a:endParaRPr lang="en-US" sz="1900" kern="1200"/>
        </a:p>
      </dsp:txBody>
      <dsp:txXfrm>
        <a:off x="0" y="1033775"/>
        <a:ext cx="6797675" cy="993600"/>
      </dsp:txXfrm>
    </dsp:sp>
    <dsp:sp modelId="{A541B09A-1030-4C85-BE84-666ABA386DDE}">
      <dsp:nvSpPr>
        <dsp:cNvPr id="0" name=""/>
        <dsp:cNvSpPr/>
      </dsp:nvSpPr>
      <dsp:spPr>
        <a:xfrm>
          <a:off x="0" y="2027376"/>
          <a:ext cx="6797675" cy="954719"/>
        </a:xfrm>
        <a:prstGeom prst="roundRect">
          <a:avLst/>
        </a:prstGeom>
        <a:solidFill>
          <a:schemeClr val="accent2">
            <a:hueOff val="1620045"/>
            <a:satOff val="225"/>
            <a:lumOff val="19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AR" sz="2400" kern="1200"/>
            <a:t>El volumen de poros de un suelo generalmente se hace menor al cultivarle. </a:t>
          </a:r>
          <a:endParaRPr lang="en-US" sz="2400" kern="1200"/>
        </a:p>
      </dsp:txBody>
      <dsp:txXfrm>
        <a:off x="46606" y="2073982"/>
        <a:ext cx="6704463" cy="861507"/>
      </dsp:txXfrm>
    </dsp:sp>
    <dsp:sp modelId="{435D905E-244E-497E-9917-FB315F48A117}">
      <dsp:nvSpPr>
        <dsp:cNvPr id="0" name=""/>
        <dsp:cNvSpPr/>
      </dsp:nvSpPr>
      <dsp:spPr>
        <a:xfrm>
          <a:off x="0" y="3051216"/>
          <a:ext cx="6797675" cy="954719"/>
        </a:xfrm>
        <a:prstGeom prst="roundRect">
          <a:avLst/>
        </a:prstGeom>
        <a:solidFill>
          <a:schemeClr val="accent2">
            <a:hueOff val="3240090"/>
            <a:satOff val="451"/>
            <a:lumOff val="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AR" sz="2400" kern="1200"/>
            <a:t>Esta pérdida de porosidad de los suelos cultivados se debe a:</a:t>
          </a:r>
          <a:endParaRPr lang="en-US" sz="2400" kern="1200"/>
        </a:p>
      </dsp:txBody>
      <dsp:txXfrm>
        <a:off x="46606" y="3097822"/>
        <a:ext cx="6704463" cy="861507"/>
      </dsp:txXfrm>
    </dsp:sp>
    <dsp:sp modelId="{C051AB14-1472-4FFD-AB0A-819BBC5E73F3}">
      <dsp:nvSpPr>
        <dsp:cNvPr id="0" name=""/>
        <dsp:cNvSpPr/>
      </dsp:nvSpPr>
      <dsp:spPr>
        <a:xfrm>
          <a:off x="0" y="4005936"/>
          <a:ext cx="6797675" cy="1564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s-AR" sz="1900" kern="1200"/>
            <a:t>Que el cultivo reduce el contenido en materia orgánica.</a:t>
          </a:r>
          <a:endParaRPr lang="en-US" sz="1900" kern="1200"/>
        </a:p>
        <a:p>
          <a:pPr marL="171450" lvl="1" indent="-171450" algn="l" defTabSz="844550">
            <a:lnSpc>
              <a:spcPct val="90000"/>
            </a:lnSpc>
            <a:spcBef>
              <a:spcPct val="0"/>
            </a:spcBef>
            <a:spcAft>
              <a:spcPct val="20000"/>
            </a:spcAft>
            <a:buChar char="•"/>
          </a:pPr>
          <a:r>
            <a:rPr lang="es-AR" sz="1900" kern="1200"/>
            <a:t>Que la maquinaria pesada tiende a una compactación del suelo.</a:t>
          </a:r>
          <a:endParaRPr lang="en-US" sz="1900" kern="1200"/>
        </a:p>
        <a:p>
          <a:pPr marL="171450" lvl="1" indent="-171450" algn="l" defTabSz="844550">
            <a:lnSpc>
              <a:spcPct val="90000"/>
            </a:lnSpc>
            <a:spcBef>
              <a:spcPct val="0"/>
            </a:spcBef>
            <a:spcAft>
              <a:spcPct val="20000"/>
            </a:spcAft>
            <a:buChar char="•"/>
          </a:pPr>
          <a:r>
            <a:rPr lang="es-AR" sz="1900" kern="1200"/>
            <a:t>Laboreo excesivo.</a:t>
          </a:r>
          <a:endParaRPr lang="en-US" sz="1900" kern="1200"/>
        </a:p>
        <a:p>
          <a:pPr marL="171450" lvl="1" indent="-171450" algn="l" defTabSz="844550">
            <a:lnSpc>
              <a:spcPct val="90000"/>
            </a:lnSpc>
            <a:spcBef>
              <a:spcPct val="0"/>
            </a:spcBef>
            <a:spcAft>
              <a:spcPct val="20000"/>
            </a:spcAft>
            <a:buChar char="•"/>
          </a:pPr>
          <a:r>
            <a:rPr lang="es-AR" sz="1900" kern="1200"/>
            <a:t>Riego por aspersión o cañón en suelos sin vegetación.</a:t>
          </a:r>
          <a:endParaRPr lang="en-US" sz="1900" kern="1200"/>
        </a:p>
      </dsp:txBody>
      <dsp:txXfrm>
        <a:off x="0" y="4005936"/>
        <a:ext cx="6797675" cy="15649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555898-62F0-49DE-97DC-D0D4B485E1F2}">
      <dsp:nvSpPr>
        <dsp:cNvPr id="0" name=""/>
        <dsp:cNvSpPr/>
      </dsp:nvSpPr>
      <dsp:spPr>
        <a:xfrm>
          <a:off x="0" y="50267"/>
          <a:ext cx="6797675" cy="1346304"/>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AR" sz="1900" kern="1200"/>
            <a:t>La absorción del agua del suelo por la raíz se produce en un suelo normal cuando este contiene una adecuada cantidad de agua.</a:t>
          </a:r>
          <a:endParaRPr lang="en-US" sz="1900" kern="1200"/>
        </a:p>
      </dsp:txBody>
      <dsp:txXfrm>
        <a:off x="65721" y="115988"/>
        <a:ext cx="6666233" cy="1214862"/>
      </dsp:txXfrm>
    </dsp:sp>
    <dsp:sp modelId="{B3D24CDD-2B1F-4998-BD54-AC855DB0992E}">
      <dsp:nvSpPr>
        <dsp:cNvPr id="0" name=""/>
        <dsp:cNvSpPr/>
      </dsp:nvSpPr>
      <dsp:spPr>
        <a:xfrm>
          <a:off x="0" y="1451291"/>
          <a:ext cx="6797675" cy="1346304"/>
        </a:xfrm>
        <a:prstGeom prst="roundRect">
          <a:avLst/>
        </a:prstGeom>
        <a:solidFill>
          <a:schemeClr val="accent5">
            <a:hueOff val="125256"/>
            <a:satOff val="12000"/>
            <a:lumOff val="294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AR" sz="1900" kern="1200"/>
            <a:t>La transpiración es el paso del agua en estado de vapor desde la superficie evaporantes de la planta a la atmósfera.</a:t>
          </a:r>
          <a:endParaRPr lang="en-US" sz="1900" kern="1200"/>
        </a:p>
      </dsp:txBody>
      <dsp:txXfrm>
        <a:off x="65721" y="1517012"/>
        <a:ext cx="6666233" cy="1214862"/>
      </dsp:txXfrm>
    </dsp:sp>
    <dsp:sp modelId="{B894D588-A0B4-483B-93E6-14F3612A5626}">
      <dsp:nvSpPr>
        <dsp:cNvPr id="0" name=""/>
        <dsp:cNvSpPr/>
      </dsp:nvSpPr>
      <dsp:spPr>
        <a:xfrm>
          <a:off x="0" y="2852316"/>
          <a:ext cx="6797675" cy="1346304"/>
        </a:xfrm>
        <a:prstGeom prst="roundRect">
          <a:avLst/>
        </a:prstGeom>
        <a:solidFill>
          <a:schemeClr val="accent5">
            <a:hueOff val="250511"/>
            <a:satOff val="24001"/>
            <a:lumOff val="588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AR" sz="1900" kern="1200"/>
            <a:t>Para que el agua circule desde los pelos de la raíz hasta la superficie evaporante tiene que haber una diferencia de potencial entre ambas zonas. Tensión, a la succión necesaria para liberar el agua del suelo. </a:t>
          </a:r>
          <a:endParaRPr lang="en-US" sz="1900" kern="1200"/>
        </a:p>
      </dsp:txBody>
      <dsp:txXfrm>
        <a:off x="65721" y="2918037"/>
        <a:ext cx="6666233" cy="1214862"/>
      </dsp:txXfrm>
    </dsp:sp>
    <dsp:sp modelId="{3A3DD484-670E-41CF-AF31-D6A25DF06ED1}">
      <dsp:nvSpPr>
        <dsp:cNvPr id="0" name=""/>
        <dsp:cNvSpPr/>
      </dsp:nvSpPr>
      <dsp:spPr>
        <a:xfrm>
          <a:off x="0" y="4253340"/>
          <a:ext cx="6797675" cy="1346304"/>
        </a:xfrm>
        <a:prstGeom prst="roundRect">
          <a:avLst/>
        </a:prstGeom>
        <a:solidFill>
          <a:schemeClr val="accent5">
            <a:hueOff val="375767"/>
            <a:satOff val="36001"/>
            <a:lumOff val="882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AR" sz="1900" kern="1200"/>
            <a:t>Tensión del agua del suelo es la suma de las tensiones matriciales y osmóticas.</a:t>
          </a:r>
          <a:endParaRPr lang="en-US" sz="1900" kern="1200"/>
        </a:p>
      </dsp:txBody>
      <dsp:txXfrm>
        <a:off x="65721" y="4319061"/>
        <a:ext cx="6666233" cy="12148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1B5BAA-A0F6-4179-9703-B1BE6F546217}">
      <dsp:nvSpPr>
        <dsp:cNvPr id="0" name=""/>
        <dsp:cNvSpPr/>
      </dsp:nvSpPr>
      <dsp:spPr>
        <a:xfrm>
          <a:off x="0" y="27133"/>
          <a:ext cx="6797675" cy="993128"/>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AR" sz="2500" i="1" u="sng" kern="1200"/>
            <a:t>Agua disponible para el cultivo (AD)</a:t>
          </a:r>
          <a:r>
            <a:rPr lang="es-AR" sz="2500" kern="1200"/>
            <a:t>:</a:t>
          </a:r>
          <a:endParaRPr lang="en-US" sz="2500" kern="1200"/>
        </a:p>
      </dsp:txBody>
      <dsp:txXfrm>
        <a:off x="48481" y="75614"/>
        <a:ext cx="6700713" cy="896166"/>
      </dsp:txXfrm>
    </dsp:sp>
    <dsp:sp modelId="{1A5F1CE1-34BD-4EA7-993D-0E2B97002315}">
      <dsp:nvSpPr>
        <dsp:cNvPr id="0" name=""/>
        <dsp:cNvSpPr/>
      </dsp:nvSpPr>
      <dsp:spPr>
        <a:xfrm>
          <a:off x="0" y="1092262"/>
          <a:ext cx="6797675" cy="993128"/>
        </a:xfrm>
        <a:prstGeom prst="roundRect">
          <a:avLst/>
        </a:prstGeom>
        <a:solidFill>
          <a:schemeClr val="accent5">
            <a:hueOff val="93942"/>
            <a:satOff val="9000"/>
            <a:lumOff val="220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AR" sz="2500" kern="1200"/>
            <a:t>Es el agua comprendida entre la capacidad de campo (Cc) y el punto de marchitamiento (Pm).</a:t>
          </a:r>
          <a:endParaRPr lang="en-US" sz="2500" kern="1200"/>
        </a:p>
      </dsp:txBody>
      <dsp:txXfrm>
        <a:off x="48481" y="1140743"/>
        <a:ext cx="6700713" cy="896166"/>
      </dsp:txXfrm>
    </dsp:sp>
    <dsp:sp modelId="{8A4D32C8-B4FC-4B85-8A20-66533CB5900A}">
      <dsp:nvSpPr>
        <dsp:cNvPr id="0" name=""/>
        <dsp:cNvSpPr/>
      </dsp:nvSpPr>
      <dsp:spPr>
        <a:xfrm>
          <a:off x="0" y="2085391"/>
          <a:ext cx="6797675"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s-AR" sz="2000" kern="1200"/>
            <a:t>AD = Cc - Pm</a:t>
          </a:r>
          <a:endParaRPr lang="en-US" sz="2000" kern="1200"/>
        </a:p>
      </dsp:txBody>
      <dsp:txXfrm>
        <a:off x="0" y="2085391"/>
        <a:ext cx="6797675" cy="414000"/>
      </dsp:txXfrm>
    </dsp:sp>
    <dsp:sp modelId="{94F3AD38-59E4-4B35-A17E-B06DBD8C2893}">
      <dsp:nvSpPr>
        <dsp:cNvPr id="0" name=""/>
        <dsp:cNvSpPr/>
      </dsp:nvSpPr>
      <dsp:spPr>
        <a:xfrm>
          <a:off x="0" y="2499391"/>
          <a:ext cx="6797675" cy="993128"/>
        </a:xfrm>
        <a:prstGeom prst="roundRect">
          <a:avLst/>
        </a:prstGeom>
        <a:solidFill>
          <a:schemeClr val="accent5">
            <a:hueOff val="187884"/>
            <a:satOff val="18001"/>
            <a:lumOff val="441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AR" sz="2500" u="sng" kern="1200"/>
            <a:t>Reserva de agua disponible</a:t>
          </a:r>
          <a:r>
            <a:rPr lang="es-AR" sz="2500" kern="1200"/>
            <a:t>: </a:t>
          </a:r>
          <a:endParaRPr lang="en-US" sz="2500" kern="1200"/>
        </a:p>
      </dsp:txBody>
      <dsp:txXfrm>
        <a:off x="48481" y="2547872"/>
        <a:ext cx="6700713" cy="896166"/>
      </dsp:txXfrm>
    </dsp:sp>
    <dsp:sp modelId="{2ED2CBFA-D863-4294-BEC1-6C9533406BFE}">
      <dsp:nvSpPr>
        <dsp:cNvPr id="0" name=""/>
        <dsp:cNvSpPr/>
      </dsp:nvSpPr>
      <dsp:spPr>
        <a:xfrm>
          <a:off x="0" y="3564520"/>
          <a:ext cx="6797675" cy="993128"/>
        </a:xfrm>
        <a:prstGeom prst="roundRect">
          <a:avLst/>
        </a:prstGeom>
        <a:solidFill>
          <a:schemeClr val="accent5">
            <a:hueOff val="281825"/>
            <a:satOff val="27001"/>
            <a:lumOff val="661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AR" sz="2500" kern="1200"/>
            <a:t>es el agua disponible contenida en la profundidad del suelo que alcanzan las raíces.</a:t>
          </a:r>
          <a:endParaRPr lang="en-US" sz="2500" kern="1200"/>
        </a:p>
      </dsp:txBody>
      <dsp:txXfrm>
        <a:off x="48481" y="3613001"/>
        <a:ext cx="6700713" cy="896166"/>
      </dsp:txXfrm>
    </dsp:sp>
    <dsp:sp modelId="{A440109D-114D-4A46-B50A-75F7AE501C05}">
      <dsp:nvSpPr>
        <dsp:cNvPr id="0" name=""/>
        <dsp:cNvSpPr/>
      </dsp:nvSpPr>
      <dsp:spPr>
        <a:xfrm>
          <a:off x="0" y="4629649"/>
          <a:ext cx="6797675" cy="993128"/>
        </a:xfrm>
        <a:prstGeom prst="roundRect">
          <a:avLst/>
        </a:prstGeom>
        <a:solidFill>
          <a:schemeClr val="accent5">
            <a:hueOff val="375767"/>
            <a:satOff val="36001"/>
            <a:lumOff val="882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AR" sz="2500" kern="1200"/>
            <a:t>Reserva disponible = (Cc – Pm) x Profundidad de las raíces</a:t>
          </a:r>
          <a:endParaRPr lang="en-US" sz="2500" kern="1200"/>
        </a:p>
      </dsp:txBody>
      <dsp:txXfrm>
        <a:off x="48481" y="4678130"/>
        <a:ext cx="6700713" cy="8961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D9C760-F2E6-4019-8337-35C88FE05322}">
      <dsp:nvSpPr>
        <dsp:cNvPr id="0" name=""/>
        <dsp:cNvSpPr/>
      </dsp:nvSpPr>
      <dsp:spPr>
        <a:xfrm>
          <a:off x="0" y="58336"/>
          <a:ext cx="6797675" cy="1062871"/>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El agua, para infiltrarse, debe penetrar a través de la superficie del terreno y circular a través de éste.</a:t>
          </a:r>
        </a:p>
      </dsp:txBody>
      <dsp:txXfrm>
        <a:off x="51885" y="110221"/>
        <a:ext cx="6693905" cy="959101"/>
      </dsp:txXfrm>
    </dsp:sp>
    <dsp:sp modelId="{E36FC4D0-FF66-4109-964D-A4D438C45153}">
      <dsp:nvSpPr>
        <dsp:cNvPr id="0" name=""/>
        <dsp:cNvSpPr/>
      </dsp:nvSpPr>
      <dsp:spPr>
        <a:xfrm>
          <a:off x="0" y="1175928"/>
          <a:ext cx="6797675" cy="1062871"/>
        </a:xfrm>
        <a:prstGeom prst="roundRect">
          <a:avLst/>
        </a:prstGeom>
        <a:solidFill>
          <a:schemeClr val="accent2">
            <a:hueOff val="810023"/>
            <a:satOff val="113"/>
            <a:lumOff val="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Hay dos grupos de factores que influyen en el proceso:</a:t>
          </a:r>
        </a:p>
      </dsp:txBody>
      <dsp:txXfrm>
        <a:off x="51885" y="1227813"/>
        <a:ext cx="6693905" cy="959101"/>
      </dsp:txXfrm>
    </dsp:sp>
    <dsp:sp modelId="{1F6BB7E2-D731-4C64-8C86-4F248591081F}">
      <dsp:nvSpPr>
        <dsp:cNvPr id="0" name=""/>
        <dsp:cNvSpPr/>
      </dsp:nvSpPr>
      <dsp:spPr>
        <a:xfrm>
          <a:off x="0" y="2293520"/>
          <a:ext cx="6797675" cy="1062871"/>
        </a:xfrm>
        <a:prstGeom prst="roundRect">
          <a:avLst/>
        </a:prstGeom>
        <a:solidFill>
          <a:schemeClr val="accent2">
            <a:hueOff val="1620045"/>
            <a:satOff val="225"/>
            <a:lumOff val="19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Que definen las características del terreno o medio permeable.</a:t>
          </a:r>
        </a:p>
      </dsp:txBody>
      <dsp:txXfrm>
        <a:off x="51885" y="2345405"/>
        <a:ext cx="6693905" cy="959101"/>
      </dsp:txXfrm>
    </dsp:sp>
    <dsp:sp modelId="{264313D5-084B-4982-8507-3184748313A6}">
      <dsp:nvSpPr>
        <dsp:cNvPr id="0" name=""/>
        <dsp:cNvSpPr/>
      </dsp:nvSpPr>
      <dsp:spPr>
        <a:xfrm>
          <a:off x="0" y="3411111"/>
          <a:ext cx="6797675" cy="1062871"/>
        </a:xfrm>
        <a:prstGeom prst="roundRect">
          <a:avLst/>
        </a:prstGeom>
        <a:solidFill>
          <a:schemeClr val="accent2">
            <a:hueOff val="2430068"/>
            <a:satOff val="338"/>
            <a:lumOff val="29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Que definen las características del fluido (agua) que se infiltra.</a:t>
          </a:r>
        </a:p>
      </dsp:txBody>
      <dsp:txXfrm>
        <a:off x="51885" y="3462996"/>
        <a:ext cx="6693905" cy="959101"/>
      </dsp:txXfrm>
    </dsp:sp>
    <dsp:sp modelId="{2F48B4E4-5AC3-4154-BEA4-DE37C739D3D3}">
      <dsp:nvSpPr>
        <dsp:cNvPr id="0" name=""/>
        <dsp:cNvSpPr/>
      </dsp:nvSpPr>
      <dsp:spPr>
        <a:xfrm>
          <a:off x="0" y="4528703"/>
          <a:ext cx="6797675" cy="1062871"/>
        </a:xfrm>
        <a:prstGeom prst="roundRect">
          <a:avLst/>
        </a:prstGeom>
        <a:solidFill>
          <a:schemeClr val="accent2">
            <a:hueOff val="3240090"/>
            <a:satOff val="451"/>
            <a:lumOff val="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Algunos de estos factores influyen más, en la intensidad de la infiltración al retardar la entrada del agua, que en el total de volumen infiltrado.</a:t>
          </a:r>
        </a:p>
      </dsp:txBody>
      <dsp:txXfrm>
        <a:off x="51885" y="4580588"/>
        <a:ext cx="6693905" cy="95910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A12AE-78F7-4CBD-897F-F0FDC46D38B7}">
      <dsp:nvSpPr>
        <dsp:cNvPr id="0" name=""/>
        <dsp:cNvSpPr/>
      </dsp:nvSpPr>
      <dsp:spPr>
        <a:xfrm>
          <a:off x="0" y="39827"/>
          <a:ext cx="6797675" cy="1340724"/>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AR" sz="2400" kern="1200"/>
            <a:t>Características del fluido que se infiltra </a:t>
          </a:r>
          <a:endParaRPr lang="en-US" sz="2400" kern="1200"/>
        </a:p>
      </dsp:txBody>
      <dsp:txXfrm>
        <a:off x="65449" y="105276"/>
        <a:ext cx="6666777" cy="1209826"/>
      </dsp:txXfrm>
    </dsp:sp>
    <dsp:sp modelId="{3299F61E-33FC-4DE6-8998-1FB79E0ADEB4}">
      <dsp:nvSpPr>
        <dsp:cNvPr id="0" name=""/>
        <dsp:cNvSpPr/>
      </dsp:nvSpPr>
      <dsp:spPr>
        <a:xfrm>
          <a:off x="0" y="1449671"/>
          <a:ext cx="6797675" cy="1340724"/>
        </a:xfrm>
        <a:prstGeom prst="roundRect">
          <a:avLst/>
        </a:prstGeom>
        <a:solidFill>
          <a:schemeClr val="accent5">
            <a:hueOff val="125256"/>
            <a:satOff val="12000"/>
            <a:lumOff val="294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AR" sz="2400" kern="1200"/>
            <a:t>El espesor de la lámina de agua sobre el terreno favorece la infiltración. </a:t>
          </a:r>
          <a:endParaRPr lang="en-US" sz="2400" kern="1200"/>
        </a:p>
      </dsp:txBody>
      <dsp:txXfrm>
        <a:off x="65449" y="1515120"/>
        <a:ext cx="6666777" cy="1209826"/>
      </dsp:txXfrm>
    </dsp:sp>
    <dsp:sp modelId="{804F0BC3-F552-43F7-8C3E-9C72399C9379}">
      <dsp:nvSpPr>
        <dsp:cNvPr id="0" name=""/>
        <dsp:cNvSpPr/>
      </dsp:nvSpPr>
      <dsp:spPr>
        <a:xfrm>
          <a:off x="0" y="2859516"/>
          <a:ext cx="6797675" cy="1340724"/>
        </a:xfrm>
        <a:prstGeom prst="roundRect">
          <a:avLst/>
        </a:prstGeom>
        <a:solidFill>
          <a:schemeClr val="accent5">
            <a:hueOff val="250511"/>
            <a:satOff val="24001"/>
            <a:lumOff val="588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AR" sz="2400" kern="1200"/>
            <a:t>Al comienzo de la lluvia, el espesor de lámina (H) y el espesor de manto saturado son del mismo orden de magnitud. </a:t>
          </a:r>
          <a:endParaRPr lang="en-US" sz="2400" kern="1200"/>
        </a:p>
      </dsp:txBody>
      <dsp:txXfrm>
        <a:off x="65449" y="2924965"/>
        <a:ext cx="6666777" cy="1209826"/>
      </dsp:txXfrm>
    </dsp:sp>
    <dsp:sp modelId="{A3D1269A-BB1A-4028-99F6-6970A6467592}">
      <dsp:nvSpPr>
        <dsp:cNvPr id="0" name=""/>
        <dsp:cNvSpPr/>
      </dsp:nvSpPr>
      <dsp:spPr>
        <a:xfrm>
          <a:off x="0" y="4269360"/>
          <a:ext cx="6797675" cy="1340724"/>
        </a:xfrm>
        <a:prstGeom prst="roundRect">
          <a:avLst/>
        </a:prstGeom>
        <a:solidFill>
          <a:schemeClr val="accent5">
            <a:hueOff val="375767"/>
            <a:satOff val="36001"/>
            <a:lumOff val="882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AR" sz="2400" kern="1200"/>
            <a:t>La resistencia a la penetración es proporcional a K y la diferencia de potencial hidráulico (causante del movimiento del flujo en el subsuelo.</a:t>
          </a:r>
          <a:endParaRPr lang="en-US" sz="2400" kern="1200"/>
        </a:p>
      </dsp:txBody>
      <dsp:txXfrm>
        <a:off x="65449" y="4334809"/>
        <a:ext cx="6666777" cy="120982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0C40AA-BEDD-4DBA-808D-2B6ECD51DF29}">
      <dsp:nvSpPr>
        <dsp:cNvPr id="0" name=""/>
        <dsp:cNvSpPr/>
      </dsp:nvSpPr>
      <dsp:spPr>
        <a:xfrm>
          <a:off x="0" y="448416"/>
          <a:ext cx="6797675" cy="233766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AR" sz="2700" kern="1200"/>
            <a:t>Si la intensidad de la lluvia es superior a la capacidad de infiltración no tiene influencia sobre ésta. En cambio si es menor, produce una intensidad de infiltración proporcional, a ella, e inferior a la capacidad de infiltración.</a:t>
          </a:r>
          <a:endParaRPr lang="en-US" sz="2700" kern="1200"/>
        </a:p>
      </dsp:txBody>
      <dsp:txXfrm>
        <a:off x="114115" y="562531"/>
        <a:ext cx="6569445" cy="2109430"/>
      </dsp:txXfrm>
    </dsp:sp>
    <dsp:sp modelId="{6B7B8CE6-2A5A-4699-BCEA-529BB3C64B1A}">
      <dsp:nvSpPr>
        <dsp:cNvPr id="0" name=""/>
        <dsp:cNvSpPr/>
      </dsp:nvSpPr>
      <dsp:spPr>
        <a:xfrm>
          <a:off x="0" y="2863836"/>
          <a:ext cx="6797675" cy="2337660"/>
        </a:xfrm>
        <a:prstGeom prst="roundRect">
          <a:avLst/>
        </a:prstGeom>
        <a:solidFill>
          <a:schemeClr val="accent5">
            <a:hueOff val="375767"/>
            <a:satOff val="36001"/>
            <a:lumOff val="882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AR" sz="2700" kern="1200"/>
            <a:t>La turbidez del agua, afecta especialmente por los materiales finos en suspensión que contiene, que penetran en el suelo y reducen por colmatación la permeabilidad, y, por tanto la intensidad de la infiltración.</a:t>
          </a:r>
          <a:endParaRPr lang="en-US" sz="2700" kern="1200"/>
        </a:p>
      </dsp:txBody>
      <dsp:txXfrm>
        <a:off x="114115" y="2977951"/>
        <a:ext cx="6569445" cy="210943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83B7E7-16FE-4F28-B682-22F0E348CD57}">
      <dsp:nvSpPr>
        <dsp:cNvPr id="0" name=""/>
        <dsp:cNvSpPr/>
      </dsp:nvSpPr>
      <dsp:spPr>
        <a:xfrm>
          <a:off x="0" y="302706"/>
          <a:ext cx="6797675" cy="164502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AR" sz="1900" kern="1200" dirty="0"/>
            <a:t>Consiste en la vaporización del agua líquida contenida en los tejidos de las plantas y en el traslado de ese vapor a la atmósfera. Los cultivos pierden su agua fundamentalmente a través de los </a:t>
          </a:r>
          <a:r>
            <a:rPr lang="es-AR" sz="1900" b="1" kern="1200" dirty="0"/>
            <a:t>estomas</a:t>
          </a:r>
          <a:r>
            <a:rPr lang="es-AR" sz="1900" kern="1200" dirty="0"/>
            <a:t> que son pequeñas aberturas ubicadas en las hojas de las plantas, a través de los cuales se mueven gases y vapor de agua. </a:t>
          </a:r>
          <a:endParaRPr lang="en-US" sz="1900" kern="1200" dirty="0"/>
        </a:p>
      </dsp:txBody>
      <dsp:txXfrm>
        <a:off x="80303" y="383009"/>
        <a:ext cx="6637069" cy="1484414"/>
      </dsp:txXfrm>
    </dsp:sp>
    <dsp:sp modelId="{BFC8570D-9634-403F-9803-939F86010912}">
      <dsp:nvSpPr>
        <dsp:cNvPr id="0" name=""/>
        <dsp:cNvSpPr/>
      </dsp:nvSpPr>
      <dsp:spPr>
        <a:xfrm>
          <a:off x="0" y="2002446"/>
          <a:ext cx="6797675" cy="1645020"/>
        </a:xfrm>
        <a:prstGeom prst="roundRect">
          <a:avLst/>
        </a:prstGeom>
        <a:solidFill>
          <a:schemeClr val="accent5">
            <a:hueOff val="187884"/>
            <a:satOff val="18001"/>
            <a:lumOff val="441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AR" sz="1900" kern="1200"/>
            <a:t>La planta toma el agua, junto con algunos nutrientes, por medio de las raíces y los transporta a través de ella. La vaporización ocurre dentro de la hoja, o sea en los espacios intercelulares, y el intercambio de vapor con la atmósfera es controlado por la apertura de estomas. </a:t>
          </a:r>
          <a:endParaRPr lang="en-US" sz="1900" kern="1200"/>
        </a:p>
      </dsp:txBody>
      <dsp:txXfrm>
        <a:off x="80303" y="2082749"/>
        <a:ext cx="6637069" cy="1484414"/>
      </dsp:txXfrm>
    </dsp:sp>
    <dsp:sp modelId="{3DD273FB-2DF7-453B-8110-AA54B4A6E6B7}">
      <dsp:nvSpPr>
        <dsp:cNvPr id="0" name=""/>
        <dsp:cNvSpPr/>
      </dsp:nvSpPr>
      <dsp:spPr>
        <a:xfrm>
          <a:off x="0" y="3702186"/>
          <a:ext cx="6797675" cy="1645020"/>
        </a:xfrm>
        <a:prstGeom prst="roundRect">
          <a:avLst/>
        </a:prstGeom>
        <a:solidFill>
          <a:schemeClr val="accent5">
            <a:hueOff val="375767"/>
            <a:satOff val="36001"/>
            <a:lumOff val="882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AR" sz="1900" kern="1200"/>
            <a:t>Casi toda el agua tomada por las raíces se pierde por transpiración y sólo una pequeña fracción es utilizada por la planta.</a:t>
          </a:r>
          <a:endParaRPr lang="en-US" sz="1900" kern="1200"/>
        </a:p>
      </dsp:txBody>
      <dsp:txXfrm>
        <a:off x="80303" y="3782489"/>
        <a:ext cx="6637069" cy="148441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image" Target="../media/image76.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8.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89.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image" Target="../media/image92.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94.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95.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99.wmf"/><Relationship Id="rId1" Type="http://schemas.openxmlformats.org/officeDocument/2006/relationships/image" Target="../media/image98.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image" Target="../media/image10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1DA336-F91B-44EF-86BC-2174862DC248}" type="datetimeFigureOut">
              <a:rPr lang="en-US" smtClean="0"/>
              <a:t>10/21/2020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E1E0E4-60E1-4203-8522-5D8377566D6C}" type="slidenum">
              <a:rPr lang="en-US" smtClean="0"/>
              <a:t>‹#›</a:t>
            </a:fld>
            <a:endParaRPr lang="en-US"/>
          </a:p>
        </p:txBody>
      </p:sp>
    </p:spTree>
    <p:extLst>
      <p:ext uri="{BB962C8B-B14F-4D97-AF65-F5344CB8AC3E}">
        <p14:creationId xmlns:p14="http://schemas.microsoft.com/office/powerpoint/2010/main" val="5323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D18A4247-6BA3-47C7-8D38-C69B84F793CB}" type="slidenum">
              <a:rPr lang="es-ES" smtClean="0">
                <a:latin typeface="Arial" charset="0"/>
              </a:rPr>
              <a:pPr eaLnBrk="1" hangingPunct="1"/>
              <a:t>1</a:t>
            </a:fld>
            <a:endParaRPr lang="es-ES">
              <a:latin typeface="Arial"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27E0ED42-91D4-4543-9988-01F0F7CCB59E}" type="slidenum">
              <a:rPr lang="es-ES" smtClean="0">
                <a:latin typeface="Arial" charset="0"/>
              </a:rPr>
              <a:pPr eaLnBrk="1" hangingPunct="1"/>
              <a:t>10</a:t>
            </a:fld>
            <a:endParaRPr lang="es-ES">
              <a:latin typeface="Arial"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5118FB62-4FC6-4813-9289-6F6DC8E3A398}" type="slidenum">
              <a:rPr lang="es-ES" smtClean="0">
                <a:latin typeface="Arial" charset="0"/>
              </a:rPr>
              <a:pPr eaLnBrk="1" hangingPunct="1"/>
              <a:t>106</a:t>
            </a:fld>
            <a:endParaRPr lang="es-ES">
              <a:latin typeface="Arial" charset="0"/>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003FDB0F-5DEA-4371-8989-DAD914B97D43}" type="slidenum">
              <a:rPr lang="es-ES" smtClean="0">
                <a:latin typeface="Arial" charset="0"/>
              </a:rPr>
              <a:pPr eaLnBrk="1" hangingPunct="1"/>
              <a:t>107</a:t>
            </a:fld>
            <a:endParaRPr lang="es-ES">
              <a:latin typeface="Arial" charset="0"/>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506B074F-250E-4A4E-BC03-436E2BF69F66}" type="slidenum">
              <a:rPr lang="es-ES" smtClean="0">
                <a:latin typeface="Arial" charset="0"/>
              </a:rPr>
              <a:pPr eaLnBrk="1" hangingPunct="1"/>
              <a:t>108</a:t>
            </a:fld>
            <a:endParaRPr lang="es-ES">
              <a:latin typeface="Arial" charset="0"/>
            </a:endParaRPr>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47CC4291-8C7E-4A12-9231-FCBE1C956024}" type="slidenum">
              <a:rPr lang="es-ES" smtClean="0">
                <a:latin typeface="Arial" charset="0"/>
              </a:rPr>
              <a:pPr eaLnBrk="1" hangingPunct="1"/>
              <a:t>109</a:t>
            </a:fld>
            <a:endParaRPr lang="es-ES">
              <a:latin typeface="Arial" charset="0"/>
            </a:endParaRPr>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EFAA3573-442B-459F-B64A-78FB88E2F1CF}" type="slidenum">
              <a:rPr lang="es-ES" smtClean="0">
                <a:latin typeface="Arial" charset="0"/>
              </a:rPr>
              <a:pPr eaLnBrk="1" hangingPunct="1"/>
              <a:t>110</a:t>
            </a:fld>
            <a:endParaRPr lang="es-ES">
              <a:latin typeface="Arial" charset="0"/>
            </a:endParaRPr>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D8D50F01-9BDC-426A-8AF7-4F2399E39F29}" type="slidenum">
              <a:rPr lang="es-ES" smtClean="0">
                <a:latin typeface="Arial" charset="0"/>
              </a:rPr>
              <a:pPr eaLnBrk="1" hangingPunct="1"/>
              <a:t>111</a:t>
            </a:fld>
            <a:endParaRPr lang="es-ES">
              <a:latin typeface="Arial" charset="0"/>
            </a:endParaRPr>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3F1040CB-8E53-4F58-9D4A-65B7121CA303}" type="slidenum">
              <a:rPr lang="es-ES" smtClean="0">
                <a:latin typeface="Arial" charset="0"/>
              </a:rPr>
              <a:pPr eaLnBrk="1" hangingPunct="1"/>
              <a:t>112</a:t>
            </a:fld>
            <a:endParaRPr lang="es-ES">
              <a:latin typeface="Arial" charset="0"/>
            </a:endParaRPr>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CFCBA4FD-8CF0-498E-93CF-9B2A9D55C378}" type="slidenum">
              <a:rPr lang="es-ES" smtClean="0">
                <a:latin typeface="Arial" charset="0"/>
              </a:rPr>
              <a:pPr eaLnBrk="1" hangingPunct="1"/>
              <a:t>113</a:t>
            </a:fld>
            <a:endParaRPr lang="es-ES">
              <a:latin typeface="Arial" charset="0"/>
            </a:endParaRPr>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18738BF3-FAC8-47FF-9273-11918FF7CE8D}" type="slidenum">
              <a:rPr lang="es-ES" smtClean="0">
                <a:latin typeface="Arial" charset="0"/>
              </a:rPr>
              <a:pPr eaLnBrk="1" hangingPunct="1"/>
              <a:t>114</a:t>
            </a:fld>
            <a:endParaRPr lang="es-ES">
              <a:latin typeface="Arial" charset="0"/>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56FCE72E-C1B3-4F1A-BD7E-4A4272884F1E}" type="slidenum">
              <a:rPr lang="es-ES" smtClean="0">
                <a:latin typeface="Arial" charset="0"/>
              </a:rPr>
              <a:pPr eaLnBrk="1" hangingPunct="1"/>
              <a:t>115</a:t>
            </a:fld>
            <a:endParaRPr lang="es-ES">
              <a:latin typeface="Arial" charset="0"/>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4475F206-3BB9-47F5-9B57-307FEDDB8499}" type="slidenum">
              <a:rPr lang="es-ES" smtClean="0">
                <a:latin typeface="Arial" charset="0"/>
              </a:rPr>
              <a:pPr eaLnBrk="1" hangingPunct="1"/>
              <a:t>11</a:t>
            </a:fld>
            <a:endParaRPr lang="es-ES">
              <a:latin typeface="Arial"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77B42B59-7B95-48B6-A829-092060220A31}" type="slidenum">
              <a:rPr lang="es-ES" smtClean="0">
                <a:latin typeface="Arial" charset="0"/>
              </a:rPr>
              <a:pPr eaLnBrk="1" hangingPunct="1"/>
              <a:t>116</a:t>
            </a:fld>
            <a:endParaRPr lang="es-ES">
              <a:latin typeface="Arial" charset="0"/>
            </a:endParaRPr>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4985D5C6-7276-4887-90AD-7FFF57D548D0}" type="slidenum">
              <a:rPr lang="es-ES" smtClean="0">
                <a:latin typeface="Arial" charset="0"/>
              </a:rPr>
              <a:pPr eaLnBrk="1" hangingPunct="1"/>
              <a:t>117</a:t>
            </a:fld>
            <a:endParaRPr lang="es-ES">
              <a:latin typeface="Arial" charset="0"/>
            </a:endParaRPr>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82B3459C-63BE-4EFB-93C7-EF86DE3DBC88}" type="slidenum">
              <a:rPr lang="es-ES" smtClean="0">
                <a:latin typeface="Arial" charset="0"/>
              </a:rPr>
              <a:pPr eaLnBrk="1" hangingPunct="1"/>
              <a:t>118</a:t>
            </a:fld>
            <a:endParaRPr lang="es-ES">
              <a:latin typeface="Arial" charset="0"/>
            </a:endParaRPr>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0A271E83-7D72-48AA-A90A-DCED3443EED4}" type="slidenum">
              <a:rPr lang="es-ES" smtClean="0">
                <a:latin typeface="Arial" charset="0"/>
              </a:rPr>
              <a:pPr eaLnBrk="1" hangingPunct="1"/>
              <a:t>119</a:t>
            </a:fld>
            <a:endParaRPr lang="es-ES">
              <a:latin typeface="Arial" charset="0"/>
            </a:endParaRPr>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9488412E-EC53-40FF-B9A4-A48F128C1E49}" type="slidenum">
              <a:rPr lang="es-ES" smtClean="0">
                <a:latin typeface="Arial" charset="0"/>
              </a:rPr>
              <a:pPr eaLnBrk="1" hangingPunct="1"/>
              <a:t>120</a:t>
            </a:fld>
            <a:endParaRPr lang="es-ES">
              <a:latin typeface="Arial" charset="0"/>
            </a:endParaRPr>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3BDAF32B-5063-4AF1-816E-EE3FA7CDD3A3}" type="slidenum">
              <a:rPr lang="es-ES" smtClean="0">
                <a:latin typeface="Arial" charset="0"/>
              </a:rPr>
              <a:pPr eaLnBrk="1" hangingPunct="1"/>
              <a:t>121</a:t>
            </a:fld>
            <a:endParaRPr lang="es-ES">
              <a:latin typeface="Arial" charset="0"/>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73B08CB3-D4D0-4624-A0EF-B9FBD07E3A01}" type="slidenum">
              <a:rPr lang="es-ES" smtClean="0">
                <a:latin typeface="Arial" charset="0"/>
              </a:rPr>
              <a:pPr eaLnBrk="1" hangingPunct="1"/>
              <a:t>122</a:t>
            </a:fld>
            <a:endParaRPr lang="es-ES">
              <a:latin typeface="Arial" charset="0"/>
            </a:endParaRPr>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AE83BFEB-8779-4E46-A837-BED39BD08243}" type="slidenum">
              <a:rPr lang="es-ES" smtClean="0">
                <a:latin typeface="Arial" charset="0"/>
              </a:rPr>
              <a:pPr eaLnBrk="1" hangingPunct="1"/>
              <a:t>123</a:t>
            </a:fld>
            <a:endParaRPr lang="es-ES">
              <a:latin typeface="Arial" charset="0"/>
            </a:endParaRPr>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AC5503A8-319A-419F-8E03-E7969F6BEEDE}" type="slidenum">
              <a:rPr lang="es-ES" smtClean="0">
                <a:latin typeface="Arial" charset="0"/>
              </a:rPr>
              <a:pPr eaLnBrk="1" hangingPunct="1"/>
              <a:t>124</a:t>
            </a:fld>
            <a:endParaRPr lang="es-ES">
              <a:latin typeface="Arial" charset="0"/>
            </a:endParaRPr>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1043B94B-F8A1-4893-9926-C617AC061E89}" type="slidenum">
              <a:rPr lang="es-ES" smtClean="0">
                <a:latin typeface="Arial" charset="0"/>
              </a:rPr>
              <a:pPr eaLnBrk="1" hangingPunct="1"/>
              <a:t>125</a:t>
            </a:fld>
            <a:endParaRPr lang="es-ES">
              <a:latin typeface="Arial" charset="0"/>
            </a:endParaRPr>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3B666FF1-AE33-40B1-94C9-A75478C44B39}" type="slidenum">
              <a:rPr lang="es-ES" smtClean="0">
                <a:latin typeface="Arial" charset="0"/>
              </a:rPr>
              <a:pPr eaLnBrk="1" hangingPunct="1"/>
              <a:t>12</a:t>
            </a:fld>
            <a:endParaRPr lang="es-ES">
              <a:latin typeface="Arial"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8199E9CA-B863-46EB-AA3F-1F56B5F7932C}" type="slidenum">
              <a:rPr lang="es-ES" smtClean="0">
                <a:latin typeface="Arial" charset="0"/>
              </a:rPr>
              <a:pPr eaLnBrk="1" hangingPunct="1"/>
              <a:t>13</a:t>
            </a:fld>
            <a:endParaRPr lang="es-ES">
              <a:latin typeface="Arial"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AF76F5DD-DB6D-4DFF-A9AB-BCC87F70DD5E}" type="slidenum">
              <a:rPr lang="es-ES" smtClean="0">
                <a:latin typeface="Arial" charset="0"/>
              </a:rPr>
              <a:pPr eaLnBrk="1" hangingPunct="1"/>
              <a:t>14</a:t>
            </a:fld>
            <a:endParaRPr lang="es-ES">
              <a:latin typeface="Arial"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F8E586B4-A782-4CC7-BD48-D6DBBE7D90E8}" type="slidenum">
              <a:rPr lang="es-ES" smtClean="0">
                <a:latin typeface="Arial" charset="0"/>
              </a:rPr>
              <a:pPr eaLnBrk="1" hangingPunct="1"/>
              <a:t>15</a:t>
            </a:fld>
            <a:endParaRPr lang="es-ES">
              <a:latin typeface="Arial"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018DBC5C-7E3C-4583-9E3C-9C0089326476}" type="slidenum">
              <a:rPr lang="es-ES" smtClean="0">
                <a:latin typeface="Arial" charset="0"/>
              </a:rPr>
              <a:pPr eaLnBrk="1" hangingPunct="1"/>
              <a:t>16</a:t>
            </a:fld>
            <a:endParaRPr lang="es-ES">
              <a:latin typeface="Arial"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7D145943-DF6D-4AA7-89F7-6C476569D220}" type="slidenum">
              <a:rPr lang="es-ES" smtClean="0">
                <a:latin typeface="Arial" charset="0"/>
              </a:rPr>
              <a:pPr eaLnBrk="1" hangingPunct="1"/>
              <a:t>17</a:t>
            </a:fld>
            <a:endParaRPr lang="es-ES">
              <a:latin typeface="Arial"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15FA6949-427F-4581-A689-52522B8D0F68}" type="slidenum">
              <a:rPr lang="es-ES" smtClean="0">
                <a:latin typeface="Arial" charset="0"/>
              </a:rPr>
              <a:pPr eaLnBrk="1" hangingPunct="1"/>
              <a:t>18</a:t>
            </a:fld>
            <a:endParaRPr lang="es-ES">
              <a:latin typeface="Arial"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56617C56-C2CD-42C7-BF38-F23EBCD6C7C6}" type="slidenum">
              <a:rPr lang="es-ES" smtClean="0">
                <a:latin typeface="Arial" charset="0"/>
              </a:rPr>
              <a:pPr eaLnBrk="1" hangingPunct="1"/>
              <a:t>19</a:t>
            </a:fld>
            <a:endParaRPr lang="es-ES">
              <a:latin typeface="Arial"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A451964D-5F06-414A-A8D8-35A2E1B7FE86}" type="slidenum">
              <a:rPr lang="es-ES" smtClean="0">
                <a:latin typeface="Arial" charset="0"/>
              </a:rPr>
              <a:pPr eaLnBrk="1" hangingPunct="1"/>
              <a:t>2</a:t>
            </a:fld>
            <a:endParaRPr lang="es-ES">
              <a:latin typeface="Arial"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5B8243AC-424A-4095-ABC7-5809674FC1E4}" type="slidenum">
              <a:rPr lang="es-ES" smtClean="0">
                <a:latin typeface="Arial" charset="0"/>
              </a:rPr>
              <a:pPr eaLnBrk="1" hangingPunct="1"/>
              <a:t>20</a:t>
            </a:fld>
            <a:endParaRPr lang="es-ES">
              <a:latin typeface="Arial"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C7B5B9E0-C67C-444D-B1D9-F1E9328D9550}" type="slidenum">
              <a:rPr lang="es-ES" smtClean="0">
                <a:latin typeface="Arial" charset="0"/>
              </a:rPr>
              <a:pPr eaLnBrk="1" hangingPunct="1"/>
              <a:t>21</a:t>
            </a:fld>
            <a:endParaRPr lang="es-ES">
              <a:latin typeface="Arial"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05320761-8045-464B-8478-8E587D40743E}" type="slidenum">
              <a:rPr lang="es-ES" smtClean="0">
                <a:latin typeface="Arial" charset="0"/>
              </a:rPr>
              <a:pPr eaLnBrk="1" hangingPunct="1"/>
              <a:t>22</a:t>
            </a:fld>
            <a:endParaRPr lang="es-ES">
              <a:latin typeface="Arial"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C7B5B9E0-C67C-444D-B1D9-F1E9328D9550}" type="slidenum">
              <a:rPr lang="es-ES" smtClean="0">
                <a:latin typeface="Arial" charset="0"/>
              </a:rPr>
              <a:pPr eaLnBrk="1" hangingPunct="1"/>
              <a:t>23</a:t>
            </a:fld>
            <a:endParaRPr lang="es-ES">
              <a:latin typeface="Arial"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A73BB2D7-9BFB-489B-AD12-048E6D402422}" type="slidenum">
              <a:rPr lang="es-ES" smtClean="0">
                <a:latin typeface="Arial" charset="0"/>
              </a:rPr>
              <a:pPr eaLnBrk="1" hangingPunct="1"/>
              <a:t>24</a:t>
            </a:fld>
            <a:endParaRPr lang="es-ES">
              <a:latin typeface="Arial"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B938CD06-445F-47CA-951A-DD48F2AC1F35}" type="slidenum">
              <a:rPr lang="es-ES" smtClean="0">
                <a:latin typeface="Arial" charset="0"/>
              </a:rPr>
              <a:pPr eaLnBrk="1" hangingPunct="1"/>
              <a:t>25</a:t>
            </a:fld>
            <a:endParaRPr lang="es-ES">
              <a:latin typeface="Arial"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E4E1A66F-76F6-4E16-9CBA-1D92B1A40346}" type="slidenum">
              <a:rPr lang="es-ES" smtClean="0">
                <a:latin typeface="Arial" charset="0"/>
              </a:rPr>
              <a:pPr eaLnBrk="1" hangingPunct="1"/>
              <a:t>27</a:t>
            </a:fld>
            <a:endParaRPr lang="es-ES">
              <a:latin typeface="Arial" charset="0"/>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463F8A4B-0F29-4F2A-86DF-9E767C98FD6A}" type="slidenum">
              <a:rPr lang="es-ES" smtClean="0">
                <a:latin typeface="Arial" charset="0"/>
              </a:rPr>
              <a:pPr eaLnBrk="1" hangingPunct="1"/>
              <a:t>28</a:t>
            </a:fld>
            <a:endParaRPr lang="es-ES">
              <a:latin typeface="Arial"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71E53E1B-1726-4C3C-BB50-4945006A74EC}" type="slidenum">
              <a:rPr lang="es-ES" smtClean="0">
                <a:latin typeface="Arial" charset="0"/>
              </a:rPr>
              <a:pPr eaLnBrk="1" hangingPunct="1"/>
              <a:t>29</a:t>
            </a:fld>
            <a:endParaRPr lang="es-ES">
              <a:latin typeface="Arial"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FD0A29CC-5200-4F07-86C8-E07BD42546B2}" type="slidenum">
              <a:rPr lang="es-ES" smtClean="0">
                <a:latin typeface="Arial" charset="0"/>
              </a:rPr>
              <a:pPr eaLnBrk="1" hangingPunct="1"/>
              <a:t>30</a:t>
            </a:fld>
            <a:endParaRPr lang="es-ES">
              <a:latin typeface="Arial"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E44001B1-141F-49C0-B202-DE2429B1FBBE}" type="slidenum">
              <a:rPr lang="es-ES" smtClean="0">
                <a:latin typeface="Arial" charset="0"/>
              </a:rPr>
              <a:pPr eaLnBrk="1" hangingPunct="1"/>
              <a:t>3</a:t>
            </a:fld>
            <a:endParaRPr lang="es-ES">
              <a:latin typeface="Arial"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9FDD430F-D0EC-4766-AB41-3E2EC871B84E}" type="slidenum">
              <a:rPr lang="es-ES" smtClean="0">
                <a:latin typeface="Arial" charset="0"/>
              </a:rPr>
              <a:pPr eaLnBrk="1" hangingPunct="1"/>
              <a:t>31</a:t>
            </a:fld>
            <a:endParaRPr lang="es-ES">
              <a:latin typeface="Arial"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95BBA409-5588-4C21-90E7-CF8F12DF9923}" type="slidenum">
              <a:rPr lang="es-ES" smtClean="0">
                <a:latin typeface="Arial" charset="0"/>
              </a:rPr>
              <a:pPr eaLnBrk="1" hangingPunct="1"/>
              <a:t>32</a:t>
            </a:fld>
            <a:endParaRPr lang="es-ES">
              <a:latin typeface="Arial"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CB500198-BE4F-4445-8E54-696952CE2108}" type="slidenum">
              <a:rPr lang="es-ES" smtClean="0">
                <a:latin typeface="Arial" charset="0"/>
              </a:rPr>
              <a:pPr eaLnBrk="1" hangingPunct="1"/>
              <a:t>33</a:t>
            </a:fld>
            <a:endParaRPr lang="es-ES">
              <a:latin typeface="Arial"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06B94DBD-23D9-49F0-AB4F-F4F942D85F91}" type="slidenum">
              <a:rPr lang="es-ES" smtClean="0">
                <a:latin typeface="Arial" charset="0"/>
              </a:rPr>
              <a:pPr eaLnBrk="1" hangingPunct="1"/>
              <a:t>34</a:t>
            </a:fld>
            <a:endParaRPr lang="es-ES">
              <a:latin typeface="Arial"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0857DDF2-942A-47CC-8894-61DE7A13B1DA}" type="slidenum">
              <a:rPr lang="es-ES" smtClean="0">
                <a:latin typeface="Arial" charset="0"/>
              </a:rPr>
              <a:pPr eaLnBrk="1" hangingPunct="1"/>
              <a:t>35</a:t>
            </a:fld>
            <a:endParaRPr lang="es-ES">
              <a:latin typeface="Arial"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3A319E36-F625-47C9-B6B1-CBE9DD317B3D}" type="slidenum">
              <a:rPr lang="es-ES" smtClean="0">
                <a:latin typeface="Arial" charset="0"/>
              </a:rPr>
              <a:pPr eaLnBrk="1" hangingPunct="1"/>
              <a:t>36</a:t>
            </a:fld>
            <a:endParaRPr lang="es-ES">
              <a:latin typeface="Arial"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732DA750-CDB2-4752-91CF-3715B2F1EDD5}" type="slidenum">
              <a:rPr lang="es-ES" smtClean="0">
                <a:latin typeface="Arial" charset="0"/>
              </a:rPr>
              <a:pPr eaLnBrk="1" hangingPunct="1"/>
              <a:t>37</a:t>
            </a:fld>
            <a:endParaRPr lang="es-ES">
              <a:latin typeface="Arial" charset="0"/>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D5B4FAE3-50D9-4018-A688-7B926348DFAF}" type="slidenum">
              <a:rPr lang="es-ES" smtClean="0">
                <a:latin typeface="Arial" charset="0"/>
              </a:rPr>
              <a:pPr eaLnBrk="1" hangingPunct="1"/>
              <a:t>38</a:t>
            </a:fld>
            <a:endParaRPr lang="es-ES">
              <a:latin typeface="Arial"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732DA750-CDB2-4752-91CF-3715B2F1EDD5}" type="slidenum">
              <a:rPr lang="es-ES" smtClean="0">
                <a:latin typeface="Arial" charset="0"/>
              </a:rPr>
              <a:pPr eaLnBrk="1" hangingPunct="1"/>
              <a:t>39</a:t>
            </a:fld>
            <a:endParaRPr lang="es-ES">
              <a:latin typeface="Arial" charset="0"/>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D3D4A135-9CEA-4FE5-B7C5-A771AAD3853D}" type="slidenum">
              <a:rPr lang="es-ES" smtClean="0">
                <a:latin typeface="Arial" charset="0"/>
              </a:rPr>
              <a:pPr eaLnBrk="1" hangingPunct="1"/>
              <a:t>40</a:t>
            </a:fld>
            <a:endParaRPr lang="es-ES">
              <a:latin typeface="Arial"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E44001B1-141F-49C0-B202-DE2429B1FBBE}" type="slidenum">
              <a:rPr lang="es-ES" smtClean="0">
                <a:latin typeface="Arial" charset="0"/>
              </a:rPr>
              <a:pPr eaLnBrk="1" hangingPunct="1"/>
              <a:t>4</a:t>
            </a:fld>
            <a:endParaRPr lang="es-ES">
              <a:latin typeface="Arial"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81AEC533-19B0-43C2-B58C-6528D8878B56}" type="slidenum">
              <a:rPr lang="es-ES" smtClean="0">
                <a:latin typeface="Arial" charset="0"/>
              </a:rPr>
              <a:pPr eaLnBrk="1" hangingPunct="1"/>
              <a:t>41</a:t>
            </a:fld>
            <a:endParaRPr lang="es-ES">
              <a:latin typeface="Arial" charset="0"/>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81AEC533-19B0-43C2-B58C-6528D8878B56}" type="slidenum">
              <a:rPr lang="es-ES" smtClean="0">
                <a:latin typeface="Arial" charset="0"/>
              </a:rPr>
              <a:pPr eaLnBrk="1" hangingPunct="1"/>
              <a:t>42</a:t>
            </a:fld>
            <a:endParaRPr lang="es-ES">
              <a:latin typeface="Arial" charset="0"/>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74342A69-B086-4C86-BA26-1A0AD669F336}" type="slidenum">
              <a:rPr lang="es-ES" smtClean="0">
                <a:latin typeface="Arial" charset="0"/>
              </a:rPr>
              <a:pPr eaLnBrk="1" hangingPunct="1"/>
              <a:t>43</a:t>
            </a:fld>
            <a:endParaRPr lang="es-ES">
              <a:latin typeface="Arial"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E9B2D634-E89B-4B6F-A5A1-090DC02E37B4}" type="slidenum">
              <a:rPr lang="es-ES" smtClean="0">
                <a:latin typeface="Arial" charset="0"/>
              </a:rPr>
              <a:pPr eaLnBrk="1" hangingPunct="1"/>
              <a:t>45</a:t>
            </a:fld>
            <a:endParaRPr lang="es-ES">
              <a:latin typeface="Arial"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CCB9AC51-8001-4E97-911F-0002CCD19339}" type="slidenum">
              <a:rPr lang="es-ES" smtClean="0">
                <a:latin typeface="Arial" charset="0"/>
              </a:rPr>
              <a:pPr eaLnBrk="1" hangingPunct="1"/>
              <a:t>46</a:t>
            </a:fld>
            <a:endParaRPr lang="es-ES">
              <a:latin typeface="Arial" charset="0"/>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C6E5440B-8700-45FC-B6AD-BA1C75B333ED}" type="slidenum">
              <a:rPr lang="es-ES" smtClean="0">
                <a:latin typeface="Arial" charset="0"/>
              </a:rPr>
              <a:pPr eaLnBrk="1" hangingPunct="1"/>
              <a:t>47</a:t>
            </a:fld>
            <a:endParaRPr lang="es-ES">
              <a:latin typeface="Arial" charset="0"/>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AAEB017A-2225-4CA5-84D6-9EDFFFC126E1}" type="slidenum">
              <a:rPr lang="es-ES" smtClean="0">
                <a:latin typeface="Arial" charset="0"/>
              </a:rPr>
              <a:pPr eaLnBrk="1" hangingPunct="1"/>
              <a:t>48</a:t>
            </a:fld>
            <a:endParaRPr lang="es-ES">
              <a:latin typeface="Arial" charset="0"/>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8CE28FA4-1E62-42CF-921D-B40438A73F89}" type="slidenum">
              <a:rPr lang="es-ES" smtClean="0">
                <a:latin typeface="Arial" charset="0"/>
              </a:rPr>
              <a:pPr eaLnBrk="1" hangingPunct="1"/>
              <a:t>49</a:t>
            </a:fld>
            <a:endParaRPr lang="es-ES">
              <a:latin typeface="Arial"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37B9915B-3962-4A16-8BA1-84193497A880}" type="slidenum">
              <a:rPr lang="es-ES" smtClean="0">
                <a:latin typeface="Arial" charset="0"/>
              </a:rPr>
              <a:pPr eaLnBrk="1" hangingPunct="1"/>
              <a:t>50</a:t>
            </a:fld>
            <a:endParaRPr lang="es-ES">
              <a:latin typeface="Arial" charset="0"/>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04C56A79-2552-4D19-A97A-B1C292C1028C}" type="slidenum">
              <a:rPr lang="es-ES" smtClean="0">
                <a:latin typeface="Arial" charset="0"/>
              </a:rPr>
              <a:pPr eaLnBrk="1" hangingPunct="1"/>
              <a:t>51</a:t>
            </a:fld>
            <a:endParaRPr lang="es-ES">
              <a:latin typeface="Arial"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E44001B1-141F-49C0-B202-DE2429B1FBBE}" type="slidenum">
              <a:rPr lang="es-ES" smtClean="0">
                <a:latin typeface="Arial" charset="0"/>
              </a:rPr>
              <a:pPr eaLnBrk="1" hangingPunct="1"/>
              <a:t>5</a:t>
            </a:fld>
            <a:endParaRPr lang="es-ES">
              <a:latin typeface="Arial"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AB840C66-9187-4EF4-AEC0-928613222768}" type="slidenum">
              <a:rPr lang="es-ES" smtClean="0">
                <a:latin typeface="Arial" charset="0"/>
              </a:rPr>
              <a:pPr eaLnBrk="1" hangingPunct="1"/>
              <a:t>52</a:t>
            </a:fld>
            <a:endParaRPr lang="es-ES">
              <a:latin typeface="Arial" charset="0"/>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689803B6-2395-4BEB-97F3-245B560002FB}" type="slidenum">
              <a:rPr lang="es-ES" smtClean="0">
                <a:latin typeface="Arial" charset="0"/>
              </a:rPr>
              <a:pPr eaLnBrk="1" hangingPunct="1"/>
              <a:t>53</a:t>
            </a:fld>
            <a:endParaRPr lang="es-ES">
              <a:latin typeface="Arial" charset="0"/>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AC575990-1508-443E-A6F8-87F7BBE89033}" type="slidenum">
              <a:rPr lang="es-ES" smtClean="0">
                <a:latin typeface="Arial" charset="0"/>
              </a:rPr>
              <a:pPr eaLnBrk="1" hangingPunct="1"/>
              <a:t>54</a:t>
            </a:fld>
            <a:endParaRPr lang="es-ES">
              <a:latin typeface="Arial" charset="0"/>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3FC25442-2576-4D42-8C17-77876E843C5F}" type="slidenum">
              <a:rPr lang="es-ES" smtClean="0">
                <a:latin typeface="Arial" charset="0"/>
              </a:rPr>
              <a:pPr eaLnBrk="1" hangingPunct="1"/>
              <a:t>55</a:t>
            </a:fld>
            <a:endParaRPr lang="es-ES">
              <a:latin typeface="Arial" charset="0"/>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0A468AF2-924E-4ECE-A26D-5713F53C3D7F}" type="slidenum">
              <a:rPr lang="es-ES" smtClean="0">
                <a:latin typeface="Arial" charset="0"/>
              </a:rPr>
              <a:pPr eaLnBrk="1" hangingPunct="1"/>
              <a:t>56</a:t>
            </a:fld>
            <a:endParaRPr lang="es-ES">
              <a:latin typeface="Arial" charset="0"/>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62387A3E-84FC-43A5-878F-B2D2CF2FE858}" type="slidenum">
              <a:rPr lang="es-ES" smtClean="0">
                <a:latin typeface="Arial" charset="0"/>
              </a:rPr>
              <a:pPr eaLnBrk="1" hangingPunct="1"/>
              <a:t>57</a:t>
            </a:fld>
            <a:endParaRPr lang="es-ES">
              <a:latin typeface="Arial" charset="0"/>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9DDAE257-A384-44EA-A420-A77415303D29}" type="slidenum">
              <a:rPr lang="es-ES" smtClean="0">
                <a:latin typeface="Arial" charset="0"/>
              </a:rPr>
              <a:pPr eaLnBrk="1" hangingPunct="1"/>
              <a:t>58</a:t>
            </a:fld>
            <a:endParaRPr lang="es-ES">
              <a:latin typeface="Arial" charset="0"/>
            </a:endParaRP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4DD3C13F-5A69-464B-91EC-3CAD7A143669}" type="slidenum">
              <a:rPr lang="es-ES" smtClean="0">
                <a:latin typeface="Arial" charset="0"/>
              </a:rPr>
              <a:pPr eaLnBrk="1" hangingPunct="1"/>
              <a:t>59</a:t>
            </a:fld>
            <a:endParaRPr lang="es-ES">
              <a:latin typeface="Arial"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1EF588F5-ACD0-4DB0-A2EF-2FAD7D7E56CB}" type="slidenum">
              <a:rPr lang="es-ES" smtClean="0">
                <a:latin typeface="Arial" charset="0"/>
              </a:rPr>
              <a:pPr eaLnBrk="1" hangingPunct="1"/>
              <a:t>60</a:t>
            </a:fld>
            <a:endParaRPr lang="es-ES">
              <a:latin typeface="Arial" charset="0"/>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63D9260C-0727-4565-BAC0-F2919C76DDD6}" type="slidenum">
              <a:rPr lang="es-ES" smtClean="0">
                <a:latin typeface="Arial" charset="0"/>
              </a:rPr>
              <a:pPr eaLnBrk="1" hangingPunct="1"/>
              <a:t>61</a:t>
            </a:fld>
            <a:endParaRPr lang="es-ES">
              <a:latin typeface="Arial"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8D15258E-608E-46B7-B0D3-F2E9F5E91743}" type="slidenum">
              <a:rPr lang="es-ES" smtClean="0">
                <a:latin typeface="Arial" charset="0"/>
              </a:rPr>
              <a:pPr eaLnBrk="1" hangingPunct="1"/>
              <a:t>6</a:t>
            </a:fld>
            <a:endParaRPr lang="es-ES">
              <a:latin typeface="Arial"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7A941F2B-8492-48B5-A2DB-EDE80C453018}" type="slidenum">
              <a:rPr lang="es-ES" smtClean="0">
                <a:latin typeface="Arial" charset="0"/>
              </a:rPr>
              <a:pPr eaLnBrk="1" hangingPunct="1"/>
              <a:t>62</a:t>
            </a:fld>
            <a:endParaRPr lang="es-ES">
              <a:latin typeface="Arial" charset="0"/>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45402997-6AF9-4518-9B52-9001B92D9968}" type="slidenum">
              <a:rPr lang="es-ES" smtClean="0">
                <a:latin typeface="Arial" charset="0"/>
              </a:rPr>
              <a:pPr eaLnBrk="1" hangingPunct="1"/>
              <a:t>63</a:t>
            </a:fld>
            <a:endParaRPr lang="es-ES">
              <a:latin typeface="Arial"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90D528CA-50B6-4F78-9CC1-DD3C5B5298FB}" type="slidenum">
              <a:rPr lang="es-ES" smtClean="0">
                <a:latin typeface="Arial" charset="0"/>
              </a:rPr>
              <a:pPr eaLnBrk="1" hangingPunct="1"/>
              <a:t>64</a:t>
            </a:fld>
            <a:endParaRPr lang="es-ES">
              <a:latin typeface="Arial" charset="0"/>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0B674FDB-6EDE-4535-8534-426E27EBEF59}" type="slidenum">
              <a:rPr lang="es-ES" smtClean="0">
                <a:latin typeface="Arial" charset="0"/>
              </a:rPr>
              <a:pPr eaLnBrk="1" hangingPunct="1"/>
              <a:t>65</a:t>
            </a:fld>
            <a:endParaRPr lang="es-ES">
              <a:latin typeface="Arial" charset="0"/>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D4583B6E-3EC6-4A8B-83B5-889E61199658}" type="slidenum">
              <a:rPr lang="es-ES" smtClean="0">
                <a:latin typeface="Arial" charset="0"/>
              </a:rPr>
              <a:pPr eaLnBrk="1" hangingPunct="1"/>
              <a:t>66</a:t>
            </a:fld>
            <a:endParaRPr lang="es-ES">
              <a:latin typeface="Arial" charset="0"/>
            </a:endParaRP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38346FF9-E19D-47F3-9A67-34E4F1483EF8}" type="slidenum">
              <a:rPr lang="es-ES" smtClean="0">
                <a:latin typeface="Arial" charset="0"/>
              </a:rPr>
              <a:pPr eaLnBrk="1" hangingPunct="1"/>
              <a:t>67</a:t>
            </a:fld>
            <a:endParaRPr lang="es-ES">
              <a:latin typeface="Arial" charset="0"/>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B9AEC48E-2B2D-40C1-8C07-AD45299BD929}" type="slidenum">
              <a:rPr lang="es-ES" smtClean="0">
                <a:latin typeface="Arial" charset="0"/>
              </a:rPr>
              <a:pPr eaLnBrk="1" hangingPunct="1"/>
              <a:t>69</a:t>
            </a:fld>
            <a:endParaRPr lang="es-ES">
              <a:latin typeface="Arial"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773F7D3D-C7A1-456C-A7AE-2B1E7DB05E84}" type="slidenum">
              <a:rPr lang="es-ES" smtClean="0">
                <a:latin typeface="Arial" charset="0"/>
              </a:rPr>
              <a:pPr eaLnBrk="1" hangingPunct="1"/>
              <a:t>70</a:t>
            </a:fld>
            <a:endParaRPr lang="es-ES">
              <a:latin typeface="Arial" charset="0"/>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6B89D9BC-F06D-4854-8905-E8E101B62D8E}" type="slidenum">
              <a:rPr lang="es-ES" smtClean="0">
                <a:latin typeface="Arial" charset="0"/>
              </a:rPr>
              <a:pPr eaLnBrk="1" hangingPunct="1"/>
              <a:t>71</a:t>
            </a:fld>
            <a:endParaRPr lang="es-ES">
              <a:latin typeface="Arial" charset="0"/>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1 Marcador de imagen de diapositiva"/>
          <p:cNvSpPr>
            <a:spLocks noGrp="1" noRot="1" noChangeAspect="1" noTextEdit="1"/>
          </p:cNvSpPr>
          <p:nvPr>
            <p:ph type="sldImg"/>
          </p:nvPr>
        </p:nvSpPr>
        <p:spPr>
          <a:ln/>
        </p:spPr>
      </p:sp>
      <p:sp>
        <p:nvSpPr>
          <p:cNvPr id="19046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BO"/>
          </a:p>
        </p:txBody>
      </p:sp>
      <p:sp>
        <p:nvSpPr>
          <p:cNvPr id="19046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4F68DF22-D4FA-4C69-A25D-1870A1738DD4}" type="slidenum">
              <a:rPr lang="en-US" smtClean="0">
                <a:latin typeface="Arial" charset="0"/>
              </a:rPr>
              <a:pPr eaLnBrk="1" hangingPunct="1"/>
              <a:t>73</a:t>
            </a:fld>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7F870340-68AC-4885-8C16-520FD880AC27}" type="slidenum">
              <a:rPr lang="es-ES" smtClean="0">
                <a:latin typeface="Arial" charset="0"/>
              </a:rPr>
              <a:pPr eaLnBrk="1" hangingPunct="1"/>
              <a:t>7</a:t>
            </a:fld>
            <a:endParaRPr lang="es-ES">
              <a:latin typeface="Arial"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1 Marcador de imagen de diapositiva"/>
          <p:cNvSpPr>
            <a:spLocks noGrp="1" noRot="1" noChangeAspect="1" noTextEdit="1"/>
          </p:cNvSpPr>
          <p:nvPr>
            <p:ph type="sldImg"/>
          </p:nvPr>
        </p:nvSpPr>
        <p:spPr>
          <a:ln/>
        </p:spPr>
      </p:sp>
      <p:sp>
        <p:nvSpPr>
          <p:cNvPr id="19149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BO"/>
          </a:p>
        </p:txBody>
      </p:sp>
      <p:sp>
        <p:nvSpPr>
          <p:cNvPr id="19149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36D9BB20-D681-4F80-BB67-D1CC0F2039D2}" type="slidenum">
              <a:rPr lang="en-US" smtClean="0">
                <a:latin typeface="Arial" charset="0"/>
              </a:rPr>
              <a:pPr eaLnBrk="1" hangingPunct="1"/>
              <a:t>74</a:t>
            </a:fld>
            <a:endParaRPr lang="en-US">
              <a:latin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1 Marcador de imagen de diapositiva"/>
          <p:cNvSpPr>
            <a:spLocks noGrp="1" noRot="1" noChangeAspect="1" noTextEdit="1"/>
          </p:cNvSpPr>
          <p:nvPr>
            <p:ph type="sldImg"/>
          </p:nvPr>
        </p:nvSpPr>
        <p:spPr>
          <a:ln/>
        </p:spPr>
      </p:sp>
      <p:sp>
        <p:nvSpPr>
          <p:cNvPr id="19251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BO"/>
          </a:p>
        </p:txBody>
      </p:sp>
      <p:sp>
        <p:nvSpPr>
          <p:cNvPr id="19251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3AA685FF-19C2-44DF-8EAE-24D52850951C}" type="slidenum">
              <a:rPr lang="en-US" smtClean="0">
                <a:latin typeface="Arial" charset="0"/>
              </a:rPr>
              <a:pPr eaLnBrk="1" hangingPunct="1"/>
              <a:t>75</a:t>
            </a:fld>
            <a:endParaRPr lang="en-US">
              <a:latin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1 Marcador de imagen de diapositiva"/>
          <p:cNvSpPr>
            <a:spLocks noGrp="1" noRot="1" noChangeAspect="1" noTextEdit="1"/>
          </p:cNvSpPr>
          <p:nvPr>
            <p:ph type="sldImg"/>
          </p:nvPr>
        </p:nvSpPr>
        <p:spPr>
          <a:ln/>
        </p:spPr>
      </p:sp>
      <p:sp>
        <p:nvSpPr>
          <p:cNvPr id="1935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BO"/>
          </a:p>
        </p:txBody>
      </p:sp>
      <p:sp>
        <p:nvSpPr>
          <p:cNvPr id="1935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9B90D7C0-0DE7-43E3-9861-39D95FF9A5FB}" type="slidenum">
              <a:rPr lang="en-US" smtClean="0">
                <a:latin typeface="Arial" charset="0"/>
              </a:rPr>
              <a:pPr eaLnBrk="1" hangingPunct="1"/>
              <a:t>76</a:t>
            </a:fld>
            <a:endParaRPr lang="en-US">
              <a:latin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5251E576-3606-49F5-B179-08FEEA2CB89B}" type="slidenum">
              <a:rPr lang="es-ES" smtClean="0">
                <a:latin typeface="Arial" charset="0"/>
              </a:rPr>
              <a:pPr eaLnBrk="1" hangingPunct="1"/>
              <a:t>77</a:t>
            </a:fld>
            <a:endParaRPr lang="es-ES">
              <a:latin typeface="Arial"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04E8CA84-8A90-4456-8CED-F4A07605957B}" type="slidenum">
              <a:rPr lang="es-ES" smtClean="0">
                <a:latin typeface="Arial" charset="0"/>
              </a:rPr>
              <a:pPr eaLnBrk="1" hangingPunct="1"/>
              <a:t>78</a:t>
            </a:fld>
            <a:endParaRPr lang="es-ES">
              <a:latin typeface="Arial" charset="0"/>
            </a:endParaRP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1 Marcador de imagen de diapositiva"/>
          <p:cNvSpPr>
            <a:spLocks noGrp="1" noRot="1" noChangeAspect="1" noTextEdit="1"/>
          </p:cNvSpPr>
          <p:nvPr>
            <p:ph type="sldImg"/>
          </p:nvPr>
        </p:nvSpPr>
        <p:spPr>
          <a:ln/>
        </p:spPr>
      </p:sp>
      <p:sp>
        <p:nvSpPr>
          <p:cNvPr id="19661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BO"/>
          </a:p>
        </p:txBody>
      </p:sp>
      <p:sp>
        <p:nvSpPr>
          <p:cNvPr id="19661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0DFFED05-D220-4CC0-B598-BD55310A4E99}" type="slidenum">
              <a:rPr lang="en-US" smtClean="0">
                <a:latin typeface="Arial" charset="0"/>
              </a:rPr>
              <a:pPr eaLnBrk="1" hangingPunct="1"/>
              <a:t>81</a:t>
            </a:fld>
            <a:endParaRPr lang="en-US">
              <a:latin typeface="Arial"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1 Marcador de imagen de diapositiva"/>
          <p:cNvSpPr>
            <a:spLocks noGrp="1" noRot="1" noChangeAspect="1" noTextEdit="1"/>
          </p:cNvSpPr>
          <p:nvPr>
            <p:ph type="sldImg"/>
          </p:nvPr>
        </p:nvSpPr>
        <p:spPr>
          <a:ln/>
        </p:spPr>
      </p:sp>
      <p:sp>
        <p:nvSpPr>
          <p:cNvPr id="19251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BO"/>
          </a:p>
        </p:txBody>
      </p:sp>
      <p:sp>
        <p:nvSpPr>
          <p:cNvPr id="19251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3AA685FF-19C2-44DF-8EAE-24D52850951C}" type="slidenum">
              <a:rPr lang="en-US" smtClean="0">
                <a:latin typeface="Arial" charset="0"/>
              </a:rPr>
              <a:pPr eaLnBrk="1" hangingPunct="1"/>
              <a:t>82</a:t>
            </a:fld>
            <a:endParaRPr lang="en-US">
              <a:latin typeface="Arial"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2CF754BC-A6E7-4F9A-9ECF-319AC14756BB}" type="slidenum">
              <a:rPr lang="es-ES" smtClean="0">
                <a:latin typeface="Arial" charset="0"/>
              </a:rPr>
              <a:pPr eaLnBrk="1" hangingPunct="1"/>
              <a:t>83</a:t>
            </a:fld>
            <a:endParaRPr lang="es-ES">
              <a:latin typeface="Arial" charset="0"/>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7F486ED5-2716-47BD-B3CF-099BE9A1256D}" type="slidenum">
              <a:rPr lang="es-ES" smtClean="0">
                <a:latin typeface="Arial" charset="0"/>
              </a:rPr>
              <a:pPr eaLnBrk="1" hangingPunct="1"/>
              <a:t>84</a:t>
            </a:fld>
            <a:endParaRPr lang="es-ES">
              <a:latin typeface="Arial" charset="0"/>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7F486ED5-2716-47BD-B3CF-099BE9A1256D}" type="slidenum">
              <a:rPr lang="es-ES" smtClean="0">
                <a:latin typeface="Arial" charset="0"/>
              </a:rPr>
              <a:pPr eaLnBrk="1" hangingPunct="1"/>
              <a:t>85</a:t>
            </a:fld>
            <a:endParaRPr lang="es-ES">
              <a:latin typeface="Arial" charset="0"/>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51BB2016-EEC4-4E27-B533-0D41E362B224}" type="slidenum">
              <a:rPr lang="es-ES" smtClean="0">
                <a:latin typeface="Arial" charset="0"/>
              </a:rPr>
              <a:pPr eaLnBrk="1" hangingPunct="1"/>
              <a:t>8</a:t>
            </a:fld>
            <a:endParaRPr lang="es-ES">
              <a:latin typeface="Arial"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89FA9F35-758E-481D-94B0-D07889027417}" type="slidenum">
              <a:rPr lang="es-ES" smtClean="0">
                <a:latin typeface="Arial" charset="0"/>
              </a:rPr>
              <a:pPr eaLnBrk="1" hangingPunct="1"/>
              <a:t>86</a:t>
            </a:fld>
            <a:endParaRPr lang="es-ES">
              <a:latin typeface="Arial" charset="0"/>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BF9E0860-2CD9-4291-85AE-84D8E0FA1ADB}" type="slidenum">
              <a:rPr lang="es-ES" smtClean="0">
                <a:latin typeface="Arial" charset="0"/>
              </a:rPr>
              <a:pPr eaLnBrk="1" hangingPunct="1"/>
              <a:t>87</a:t>
            </a:fld>
            <a:endParaRPr lang="es-ES">
              <a:latin typeface="Arial"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7977AE33-3364-4C1B-AB39-4E4F22D675CF}" type="slidenum">
              <a:rPr lang="es-ES" smtClean="0">
                <a:latin typeface="Arial" charset="0"/>
              </a:rPr>
              <a:pPr eaLnBrk="1" hangingPunct="1"/>
              <a:t>88</a:t>
            </a:fld>
            <a:endParaRPr lang="es-ES">
              <a:latin typeface="Arial" charset="0"/>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BBC87027-99DC-4C13-A148-B055F0655979}" type="slidenum">
              <a:rPr lang="es-ES" smtClean="0">
                <a:latin typeface="Arial" charset="0"/>
              </a:rPr>
              <a:pPr eaLnBrk="1" hangingPunct="1"/>
              <a:t>89</a:t>
            </a:fld>
            <a:endParaRPr lang="es-ES">
              <a:latin typeface="Arial" charset="0"/>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BADCED7B-9B80-42C4-9250-006FF409A8A9}" type="slidenum">
              <a:rPr lang="es-ES" smtClean="0">
                <a:latin typeface="Arial" charset="0"/>
              </a:rPr>
              <a:pPr eaLnBrk="1" hangingPunct="1"/>
              <a:t>90</a:t>
            </a:fld>
            <a:endParaRPr lang="es-ES">
              <a:latin typeface="Arial" charset="0"/>
            </a:endParaRP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CFCBA4FD-8CF0-498E-93CF-9B2A9D55C378}" type="slidenum">
              <a:rPr lang="es-ES" smtClean="0">
                <a:latin typeface="Arial" charset="0"/>
              </a:rPr>
              <a:pPr eaLnBrk="1" hangingPunct="1"/>
              <a:t>91</a:t>
            </a:fld>
            <a:endParaRPr lang="es-ES">
              <a:latin typeface="Arial" charset="0"/>
            </a:endParaRPr>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D7EB4A02-6849-4EEE-838D-8DE9B6C00DB8}" type="slidenum">
              <a:rPr lang="es-ES" smtClean="0">
                <a:latin typeface="Arial" charset="0"/>
              </a:rPr>
              <a:pPr eaLnBrk="1" hangingPunct="1"/>
              <a:t>92</a:t>
            </a:fld>
            <a:endParaRPr lang="es-ES">
              <a:latin typeface="Arial" charset="0"/>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CD52AE76-906F-4C31-A974-D2B6E9747F74}" type="slidenum">
              <a:rPr lang="es-ES" smtClean="0">
                <a:latin typeface="Arial" charset="0"/>
              </a:rPr>
              <a:pPr eaLnBrk="1" hangingPunct="1"/>
              <a:t>93</a:t>
            </a:fld>
            <a:endParaRPr lang="es-ES">
              <a:latin typeface="Arial" charset="0"/>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856B0045-3C65-4DF7-8C10-502BAC134873}" type="slidenum">
              <a:rPr lang="es-ES" smtClean="0">
                <a:latin typeface="Arial" charset="0"/>
              </a:rPr>
              <a:pPr eaLnBrk="1" hangingPunct="1"/>
              <a:t>94</a:t>
            </a:fld>
            <a:endParaRPr lang="es-ES">
              <a:latin typeface="Arial" charset="0"/>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4E626B6E-205E-43B8-A698-8DCBB144F597}" type="slidenum">
              <a:rPr lang="es-ES" smtClean="0">
                <a:latin typeface="Arial" charset="0"/>
              </a:rPr>
              <a:pPr eaLnBrk="1" hangingPunct="1"/>
              <a:t>95</a:t>
            </a:fld>
            <a:endParaRPr lang="es-ES">
              <a:latin typeface="Arial"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9AC62C75-5FA0-4C09-86B4-B4582CB8EA64}" type="slidenum">
              <a:rPr lang="es-ES" smtClean="0">
                <a:latin typeface="Arial" charset="0"/>
              </a:rPr>
              <a:pPr eaLnBrk="1" hangingPunct="1"/>
              <a:t>9</a:t>
            </a:fld>
            <a:endParaRPr lang="es-ES">
              <a:latin typeface="Arial"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DC41D7B8-611F-4DAF-9476-4817C2B7D150}" type="slidenum">
              <a:rPr lang="es-ES" smtClean="0">
                <a:latin typeface="Arial" charset="0"/>
              </a:rPr>
              <a:pPr eaLnBrk="1" hangingPunct="1"/>
              <a:t>96</a:t>
            </a:fld>
            <a:endParaRPr lang="es-ES">
              <a:latin typeface="Arial" charset="0"/>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F52B3938-56D1-4A6E-8EDE-8127088C886F}" type="slidenum">
              <a:rPr lang="es-ES" smtClean="0">
                <a:latin typeface="Arial" charset="0"/>
              </a:rPr>
              <a:pPr eaLnBrk="1" hangingPunct="1"/>
              <a:t>97</a:t>
            </a:fld>
            <a:endParaRPr lang="es-ES">
              <a:latin typeface="Arial"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F1B8966C-282C-4003-BF68-0D6A8E8666E4}" type="slidenum">
              <a:rPr lang="es-ES" smtClean="0">
                <a:latin typeface="Arial" charset="0"/>
              </a:rPr>
              <a:pPr eaLnBrk="1" hangingPunct="1"/>
              <a:t>98</a:t>
            </a:fld>
            <a:endParaRPr lang="es-ES">
              <a:latin typeface="Arial" charset="0"/>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591E8799-4C0F-41FF-9155-9BA7ED12781D}" type="slidenum">
              <a:rPr lang="es-ES" smtClean="0">
                <a:latin typeface="Arial" charset="0"/>
              </a:rPr>
              <a:pPr eaLnBrk="1" hangingPunct="1"/>
              <a:t>99</a:t>
            </a:fld>
            <a:endParaRPr lang="es-ES">
              <a:latin typeface="Arial" charset="0"/>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D4BA8B0E-67F5-4BA1-9074-1072749A050E}" type="slidenum">
              <a:rPr lang="es-ES" smtClean="0">
                <a:latin typeface="Arial" charset="0"/>
              </a:rPr>
              <a:pPr eaLnBrk="1" hangingPunct="1"/>
              <a:t>100</a:t>
            </a:fld>
            <a:endParaRPr lang="es-ES">
              <a:latin typeface="Arial"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BDAD3EB5-AFF9-475E-AFE1-A805E72D2330}" type="slidenum">
              <a:rPr lang="es-ES" smtClean="0">
                <a:latin typeface="Arial" charset="0"/>
              </a:rPr>
              <a:pPr eaLnBrk="1" hangingPunct="1"/>
              <a:t>101</a:t>
            </a:fld>
            <a:endParaRPr lang="es-ES">
              <a:latin typeface="Arial" charset="0"/>
            </a:endParaRPr>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E303E4DA-AA2C-48ED-BA66-6E02B62D94A0}" type="slidenum">
              <a:rPr lang="es-ES" smtClean="0">
                <a:latin typeface="Arial" charset="0"/>
              </a:rPr>
              <a:pPr eaLnBrk="1" hangingPunct="1"/>
              <a:t>102</a:t>
            </a:fld>
            <a:endParaRPr lang="es-ES">
              <a:latin typeface="Arial"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E63FD941-6C6A-47D2-859A-BCD84F7A56BD}" type="slidenum">
              <a:rPr lang="es-ES" smtClean="0">
                <a:latin typeface="Arial" charset="0"/>
              </a:rPr>
              <a:pPr eaLnBrk="1" hangingPunct="1"/>
              <a:t>103</a:t>
            </a:fld>
            <a:endParaRPr lang="es-ES">
              <a:latin typeface="Arial" charset="0"/>
            </a:endParaRPr>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BFA64E93-0E89-4A99-906F-F2BE0B166EF7}" type="slidenum">
              <a:rPr lang="es-ES" smtClean="0">
                <a:latin typeface="Arial" charset="0"/>
              </a:rPr>
              <a:pPr eaLnBrk="1" hangingPunct="1"/>
              <a:t>104</a:t>
            </a:fld>
            <a:endParaRPr lang="es-ES">
              <a:latin typeface="Arial" charset="0"/>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6764B2EF-D3B1-4C46-9D04-A8E6F9559C56}" type="slidenum">
              <a:rPr lang="es-ES" smtClean="0">
                <a:latin typeface="Arial" charset="0"/>
              </a:rPr>
              <a:pPr eaLnBrk="1" hangingPunct="1"/>
              <a:t>105</a:t>
            </a:fld>
            <a:endParaRPr lang="es-ES">
              <a:latin typeface="Arial" charset="0"/>
            </a:endParaRPr>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E42099B-5142-4983-9330-016069A2C0DA}" type="datetimeFigureOut">
              <a:rPr lang="en-US" smtClean="0"/>
              <a:t>10/21/2020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03D4B8-FC36-457D-B39C-92EA2F86F1C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7688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42099B-5142-4983-9330-016069A2C0DA}" type="datetimeFigureOut">
              <a:rPr lang="en-US" smtClean="0"/>
              <a:t>10/21/2020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03D4B8-FC36-457D-B39C-92EA2F86F1C8}" type="slidenum">
              <a:rPr lang="en-US" smtClean="0"/>
              <a:t>‹#›</a:t>
            </a:fld>
            <a:endParaRPr lang="en-US"/>
          </a:p>
        </p:txBody>
      </p:sp>
    </p:spTree>
    <p:extLst>
      <p:ext uri="{BB962C8B-B14F-4D97-AF65-F5344CB8AC3E}">
        <p14:creationId xmlns:p14="http://schemas.microsoft.com/office/powerpoint/2010/main" val="983261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42099B-5142-4983-9330-016069A2C0DA}" type="datetimeFigureOut">
              <a:rPr lang="en-US" smtClean="0"/>
              <a:t>10/21/2020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03D4B8-FC36-457D-B39C-92EA2F86F1C8}" type="slidenum">
              <a:rPr lang="en-US" smtClean="0"/>
              <a:t>‹#›</a:t>
            </a:fld>
            <a:endParaRPr lang="en-US"/>
          </a:p>
        </p:txBody>
      </p:sp>
    </p:spTree>
    <p:extLst>
      <p:ext uri="{BB962C8B-B14F-4D97-AF65-F5344CB8AC3E}">
        <p14:creationId xmlns:p14="http://schemas.microsoft.com/office/powerpoint/2010/main" val="757284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09600" y="277813"/>
            <a:ext cx="10972800" cy="585311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3" name="Rectangle 19"/>
          <p:cNvSpPr>
            <a:spLocks noGrp="1" noChangeArrowheads="1"/>
          </p:cNvSpPr>
          <p:nvPr>
            <p:ph type="dt" sz="half" idx="10"/>
          </p:nvPr>
        </p:nvSpPr>
        <p:spPr>
          <a:ln/>
        </p:spPr>
        <p:txBody>
          <a:bodyPr/>
          <a:lstStyle>
            <a:lvl1pPr>
              <a:defRPr/>
            </a:lvl1pPr>
          </a:lstStyle>
          <a:p>
            <a:pPr>
              <a:defRPr/>
            </a:pPr>
            <a:endParaRPr lang="es-ES"/>
          </a:p>
        </p:txBody>
      </p:sp>
      <p:sp>
        <p:nvSpPr>
          <p:cNvPr id="4" name="Rectangle 20"/>
          <p:cNvSpPr>
            <a:spLocks noGrp="1" noChangeArrowheads="1"/>
          </p:cNvSpPr>
          <p:nvPr>
            <p:ph type="ftr" sz="quarter" idx="11"/>
          </p:nvPr>
        </p:nvSpPr>
        <p:spPr>
          <a:ln/>
        </p:spPr>
        <p:txBody>
          <a:bodyPr/>
          <a:lstStyle>
            <a:lvl1pPr>
              <a:defRPr/>
            </a:lvl1pPr>
          </a:lstStyle>
          <a:p>
            <a:pPr>
              <a:defRPr/>
            </a:pPr>
            <a:endParaRPr lang="es-ES"/>
          </a:p>
        </p:txBody>
      </p:sp>
      <p:sp>
        <p:nvSpPr>
          <p:cNvPr id="5" name="Rectangle 21"/>
          <p:cNvSpPr>
            <a:spLocks noGrp="1" noChangeArrowheads="1"/>
          </p:cNvSpPr>
          <p:nvPr>
            <p:ph type="sldNum" sz="quarter" idx="12"/>
          </p:nvPr>
        </p:nvSpPr>
        <p:spPr>
          <a:ln/>
        </p:spPr>
        <p:txBody>
          <a:bodyPr/>
          <a:lstStyle>
            <a:lvl1pPr>
              <a:defRPr/>
            </a:lvl1pPr>
          </a:lstStyle>
          <a:p>
            <a:pPr>
              <a:defRPr/>
            </a:pPr>
            <a:fld id="{C629D42A-BA00-4F02-93E0-41C39E2644B2}" type="slidenum">
              <a:rPr lang="es-ES"/>
              <a:pPr>
                <a:defRPr/>
              </a:pPr>
              <a:t>‹#›</a:t>
            </a:fld>
            <a:endParaRPr lang="es-ES"/>
          </a:p>
        </p:txBody>
      </p:sp>
    </p:spTree>
    <p:extLst>
      <p:ext uri="{BB962C8B-B14F-4D97-AF65-F5344CB8AC3E}">
        <p14:creationId xmlns:p14="http://schemas.microsoft.com/office/powerpoint/2010/main" val="1155416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42099B-5142-4983-9330-016069A2C0DA}" type="datetimeFigureOut">
              <a:rPr lang="en-US" smtClean="0"/>
              <a:t>10/21/2020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03D4B8-FC36-457D-B39C-92EA2F86F1C8}" type="slidenum">
              <a:rPr lang="en-US" smtClean="0"/>
              <a:t>‹#›</a:t>
            </a:fld>
            <a:endParaRPr lang="en-US"/>
          </a:p>
        </p:txBody>
      </p:sp>
    </p:spTree>
    <p:extLst>
      <p:ext uri="{BB962C8B-B14F-4D97-AF65-F5344CB8AC3E}">
        <p14:creationId xmlns:p14="http://schemas.microsoft.com/office/powerpoint/2010/main" val="3882832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42099B-5142-4983-9330-016069A2C0DA}" type="datetimeFigureOut">
              <a:rPr lang="en-US" smtClean="0"/>
              <a:t>10/21/2020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03D4B8-FC36-457D-B39C-92EA2F86F1C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870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E42099B-5142-4983-9330-016069A2C0DA}" type="datetimeFigureOut">
              <a:rPr lang="en-US" smtClean="0"/>
              <a:t>10/21/2020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03D4B8-FC36-457D-B39C-92EA2F86F1C8}" type="slidenum">
              <a:rPr lang="en-US" smtClean="0"/>
              <a:t>‹#›</a:t>
            </a:fld>
            <a:endParaRPr lang="en-US"/>
          </a:p>
        </p:txBody>
      </p:sp>
    </p:spTree>
    <p:extLst>
      <p:ext uri="{BB962C8B-B14F-4D97-AF65-F5344CB8AC3E}">
        <p14:creationId xmlns:p14="http://schemas.microsoft.com/office/powerpoint/2010/main" val="520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E42099B-5142-4983-9330-016069A2C0DA}" type="datetimeFigureOut">
              <a:rPr lang="en-US" smtClean="0"/>
              <a:t>10/21/2020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03D4B8-FC36-457D-B39C-92EA2F86F1C8}" type="slidenum">
              <a:rPr lang="en-US" smtClean="0"/>
              <a:t>‹#›</a:t>
            </a:fld>
            <a:endParaRPr lang="en-US"/>
          </a:p>
        </p:txBody>
      </p:sp>
    </p:spTree>
    <p:extLst>
      <p:ext uri="{BB962C8B-B14F-4D97-AF65-F5344CB8AC3E}">
        <p14:creationId xmlns:p14="http://schemas.microsoft.com/office/powerpoint/2010/main" val="1033341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E42099B-5142-4983-9330-016069A2C0DA}" type="datetimeFigureOut">
              <a:rPr lang="en-US" smtClean="0"/>
              <a:t>10/21/2020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03D4B8-FC36-457D-B39C-92EA2F86F1C8}" type="slidenum">
              <a:rPr lang="en-US" smtClean="0"/>
              <a:t>‹#›</a:t>
            </a:fld>
            <a:endParaRPr lang="en-US"/>
          </a:p>
        </p:txBody>
      </p:sp>
    </p:spTree>
    <p:extLst>
      <p:ext uri="{BB962C8B-B14F-4D97-AF65-F5344CB8AC3E}">
        <p14:creationId xmlns:p14="http://schemas.microsoft.com/office/powerpoint/2010/main" val="983596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E42099B-5142-4983-9330-016069A2C0DA}" type="datetimeFigureOut">
              <a:rPr lang="en-US" smtClean="0"/>
              <a:t>10/21/2020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003D4B8-FC36-457D-B39C-92EA2F86F1C8}" type="slidenum">
              <a:rPr lang="en-US" smtClean="0"/>
              <a:t>‹#›</a:t>
            </a:fld>
            <a:endParaRPr lang="en-US"/>
          </a:p>
        </p:txBody>
      </p:sp>
    </p:spTree>
    <p:extLst>
      <p:ext uri="{BB962C8B-B14F-4D97-AF65-F5344CB8AC3E}">
        <p14:creationId xmlns:p14="http://schemas.microsoft.com/office/powerpoint/2010/main" val="603281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E42099B-5142-4983-9330-016069A2C0DA}" type="datetimeFigureOut">
              <a:rPr lang="en-US" smtClean="0"/>
              <a:t>10/21/2020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003D4B8-FC36-457D-B39C-92EA2F86F1C8}" type="slidenum">
              <a:rPr lang="en-US" smtClean="0"/>
              <a:t>‹#›</a:t>
            </a:fld>
            <a:endParaRPr lang="en-US"/>
          </a:p>
        </p:txBody>
      </p:sp>
    </p:spTree>
    <p:extLst>
      <p:ext uri="{BB962C8B-B14F-4D97-AF65-F5344CB8AC3E}">
        <p14:creationId xmlns:p14="http://schemas.microsoft.com/office/powerpoint/2010/main" val="3291662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42099B-5142-4983-9330-016069A2C0DA}" type="datetimeFigureOut">
              <a:rPr lang="en-US" smtClean="0"/>
              <a:t>10/21/2020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03D4B8-FC36-457D-B39C-92EA2F86F1C8}" type="slidenum">
              <a:rPr lang="en-US" smtClean="0"/>
              <a:t>‹#›</a:t>
            </a:fld>
            <a:endParaRPr lang="en-US"/>
          </a:p>
        </p:txBody>
      </p:sp>
    </p:spTree>
    <p:extLst>
      <p:ext uri="{BB962C8B-B14F-4D97-AF65-F5344CB8AC3E}">
        <p14:creationId xmlns:p14="http://schemas.microsoft.com/office/powerpoint/2010/main" val="2025353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E42099B-5142-4983-9330-016069A2C0DA}" type="datetimeFigureOut">
              <a:rPr lang="en-US" smtClean="0"/>
              <a:t>10/21/2020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003D4B8-FC36-457D-B39C-92EA2F86F1C8}"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0800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4.xml"/><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10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96.xml"/><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image" Target="../media/image90.jpeg"/><Relationship Id="rId5" Type="http://schemas.openxmlformats.org/officeDocument/2006/relationships/image" Target="../media/image89.wmf"/><Relationship Id="rId4" Type="http://schemas.openxmlformats.org/officeDocument/2006/relationships/oleObject" Target="../embeddings/oleObject28.bin"/></Relationships>
</file>

<file path=ppt/slides/_rels/slide10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1.xml"/><Relationship Id="rId7" Type="http://schemas.openxmlformats.org/officeDocument/2006/relationships/image" Target="../media/image93.wmf"/><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oleObject" Target="../embeddings/oleObject30.bin"/><Relationship Id="rId5" Type="http://schemas.openxmlformats.org/officeDocument/2006/relationships/image" Target="../media/image92.wmf"/><Relationship Id="rId4" Type="http://schemas.openxmlformats.org/officeDocument/2006/relationships/oleObject" Target="../embeddings/oleObject29.bin"/></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7.xml"/><Relationship Id="rId1" Type="http://schemas.openxmlformats.org/officeDocument/2006/relationships/vmlDrawing" Target="../drawings/vmlDrawing22.vml"/><Relationship Id="rId5" Type="http://schemas.openxmlformats.org/officeDocument/2006/relationships/image" Target="../media/image94.wmf"/><Relationship Id="rId4" Type="http://schemas.openxmlformats.org/officeDocument/2006/relationships/oleObject" Target="../embeddings/oleObject31.bin"/></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image" Target="../media/image96.png"/><Relationship Id="rId5" Type="http://schemas.openxmlformats.org/officeDocument/2006/relationships/image" Target="../media/image95.wmf"/><Relationship Id="rId4" Type="http://schemas.openxmlformats.org/officeDocument/2006/relationships/oleObject" Target="../embeddings/oleObject32.bin"/></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09.xml"/><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16.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10.xml"/><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17.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11.xml"/><Relationship Id="rId1" Type="http://schemas.openxmlformats.org/officeDocument/2006/relationships/slideLayout" Target="../slideLayouts/slideLayout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1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12.xml"/><Relationship Id="rId1" Type="http://schemas.openxmlformats.org/officeDocument/2006/relationships/slideLayout" Target="../slideLayouts/slideLayout7.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3.xml"/><Relationship Id="rId7" Type="http://schemas.openxmlformats.org/officeDocument/2006/relationships/image" Target="../media/image99.wmf"/><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oleObject" Target="../embeddings/oleObject34.bin"/><Relationship Id="rId5" Type="http://schemas.openxmlformats.org/officeDocument/2006/relationships/image" Target="../media/image98.wmf"/><Relationship Id="rId4" Type="http://schemas.openxmlformats.org/officeDocument/2006/relationships/oleObject" Target="../embeddings/oleObject33.bin"/></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4.xml"/><Relationship Id="rId7" Type="http://schemas.openxmlformats.org/officeDocument/2006/relationships/image" Target="../media/image101.wmf"/><Relationship Id="rId2" Type="http://schemas.openxmlformats.org/officeDocument/2006/relationships/slideLayout" Target="../slideLayouts/slideLayout7.xml"/><Relationship Id="rId1" Type="http://schemas.openxmlformats.org/officeDocument/2006/relationships/vmlDrawing" Target="../drawings/vmlDrawing25.vml"/><Relationship Id="rId6" Type="http://schemas.openxmlformats.org/officeDocument/2006/relationships/oleObject" Target="../embeddings/oleObject36.bin"/><Relationship Id="rId5" Type="http://schemas.openxmlformats.org/officeDocument/2006/relationships/image" Target="../media/image100.wmf"/><Relationship Id="rId4" Type="http://schemas.openxmlformats.org/officeDocument/2006/relationships/oleObject" Target="../embeddings/oleObject35.bin"/></Relationships>
</file>

<file path=ppt/slides/_rels/slide12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5.xml"/><Relationship Id="rId1" Type="http://schemas.openxmlformats.org/officeDocument/2006/relationships/slideLayout" Target="../slideLayouts/slideLayout7.xml"/><Relationship Id="rId4" Type="http://schemas.openxmlformats.org/officeDocument/2006/relationships/image" Target="../media/image103.emf"/></Relationships>
</file>

<file path=ppt/slides/_rels/slide122.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16.xml"/><Relationship Id="rId1" Type="http://schemas.openxmlformats.org/officeDocument/2006/relationships/slideLayout" Target="../slideLayouts/slideLayout7.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23.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17.xml"/><Relationship Id="rId1" Type="http://schemas.openxmlformats.org/officeDocument/2006/relationships/slideLayout" Target="../slideLayouts/slideLayout7.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1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1.w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25.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4.wmf"/><Relationship Id="rId4" Type="http://schemas.openxmlformats.org/officeDocument/2006/relationships/oleObject" Target="../embeddings/oleObject2.bin"/></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7.wmf"/><Relationship Id="rId4" Type="http://schemas.openxmlformats.org/officeDocument/2006/relationships/oleObject" Target="../embeddings/oleObject4.bin"/></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31.wmf"/><Relationship Id="rId4" Type="http://schemas.openxmlformats.org/officeDocument/2006/relationships/oleObject" Target="../embeddings/oleObject5.bin"/></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33.wmf"/><Relationship Id="rId4" Type="http://schemas.openxmlformats.org/officeDocument/2006/relationships/oleObject" Target="../embeddings/oleObject6.bin"/></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37.w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image" Target="../media/image36.wmf"/><Relationship Id="rId4" Type="http://schemas.openxmlformats.org/officeDocument/2006/relationships/oleObject" Target="../embeddings/oleObject7.bin"/></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38.wmf"/><Relationship Id="rId4" Type="http://schemas.openxmlformats.org/officeDocument/2006/relationships/oleObject" Target="../embeddings/oleObject9.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40.w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11.bin"/><Relationship Id="rId5" Type="http://schemas.openxmlformats.org/officeDocument/2006/relationships/image" Target="../media/image39.wmf"/><Relationship Id="rId4" Type="http://schemas.openxmlformats.org/officeDocument/2006/relationships/oleObject" Target="../embeddings/oleObject10.bin"/></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61.xml"/><Relationship Id="rId7" Type="http://schemas.openxmlformats.org/officeDocument/2006/relationships/image" Target="../media/image46.wmf"/><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13.bin"/><Relationship Id="rId5" Type="http://schemas.openxmlformats.org/officeDocument/2006/relationships/image" Target="../media/image45.wmf"/><Relationship Id="rId4" Type="http://schemas.openxmlformats.org/officeDocument/2006/relationships/oleObject" Target="../embeddings/oleObject12.bin"/><Relationship Id="rId9" Type="http://schemas.openxmlformats.org/officeDocument/2006/relationships/image" Target="../media/image47.wm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openxmlformats.org/officeDocument/2006/relationships/image" Target="../media/image49.wmf"/><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16.bin"/><Relationship Id="rId5" Type="http://schemas.openxmlformats.org/officeDocument/2006/relationships/image" Target="../media/image48.wmf"/><Relationship Id="rId4" Type="http://schemas.openxmlformats.org/officeDocument/2006/relationships/oleObject" Target="../embeddings/oleObject15.bin"/></Relationships>
</file>

<file path=ppt/slides/_rels/slide6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64.xml"/><Relationship Id="rId7" Type="http://schemas.openxmlformats.org/officeDocument/2006/relationships/image" Target="../media/image51.wmf"/><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18.bin"/><Relationship Id="rId5" Type="http://schemas.openxmlformats.org/officeDocument/2006/relationships/image" Target="../media/image50.wmf"/><Relationship Id="rId4" Type="http://schemas.openxmlformats.org/officeDocument/2006/relationships/oleObject" Target="../embeddings/oleObject17.bin"/></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7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vmlDrawing" Target="../drawings/vmlDrawing12.vml"/><Relationship Id="rId5" Type="http://schemas.openxmlformats.org/officeDocument/2006/relationships/image" Target="../media/image60.wmf"/><Relationship Id="rId4" Type="http://schemas.openxmlformats.org/officeDocument/2006/relationships/oleObject" Target="../embeddings/oleObject19.bin"/></Relationships>
</file>

<file path=ppt/slides/_rels/slide79.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9.xml"/><Relationship Id="rId7" Type="http://schemas.openxmlformats.org/officeDocument/2006/relationships/image" Target="../media/image65.png"/><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64.png"/><Relationship Id="rId5" Type="http://schemas.openxmlformats.org/officeDocument/2006/relationships/image" Target="../media/image66.wmf"/><Relationship Id="rId4" Type="http://schemas.openxmlformats.org/officeDocument/2006/relationships/oleObject" Target="../embeddings/oleObject20.bin"/></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8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microsoft.com/office/2007/relationships/hdphoto" Target="../media/hdphoto1.wdp"/></Relationships>
</file>

<file path=ppt/slides/_rels/slide9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image" Target="../media/image75.png"/><Relationship Id="rId5" Type="http://schemas.openxmlformats.org/officeDocument/2006/relationships/image" Target="../media/image74.wmf"/><Relationship Id="rId4" Type="http://schemas.openxmlformats.org/officeDocument/2006/relationships/oleObject" Target="../embeddings/oleObject21.bin"/></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9.xml"/><Relationship Id="rId7" Type="http://schemas.openxmlformats.org/officeDocument/2006/relationships/image" Target="../media/image77.wmf"/><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oleObject" Target="../embeddings/oleObject23.bin"/><Relationship Id="rId5" Type="http://schemas.openxmlformats.org/officeDocument/2006/relationships/image" Target="../media/image76.wmf"/><Relationship Id="rId4" Type="http://schemas.openxmlformats.org/officeDocument/2006/relationships/oleObject" Target="../embeddings/oleObject22.bin"/></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79.png"/><Relationship Id="rId5" Type="http://schemas.openxmlformats.org/officeDocument/2006/relationships/image" Target="../media/image78.wmf"/><Relationship Id="rId4" Type="http://schemas.openxmlformats.org/officeDocument/2006/relationships/oleObject" Target="../embeddings/oleObject24.bin"/></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7.xml"/><Relationship Id="rId1" Type="http://schemas.openxmlformats.org/officeDocument/2006/relationships/vmlDrawing" Target="../drawings/vmlDrawing17.vml"/><Relationship Id="rId5" Type="http://schemas.openxmlformats.org/officeDocument/2006/relationships/image" Target="../media/image80.wmf"/><Relationship Id="rId4" Type="http://schemas.openxmlformats.org/officeDocument/2006/relationships/oleObject" Target="../embeddings/oleObject25.bin"/></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82.png"/><Relationship Id="rId5" Type="http://schemas.openxmlformats.org/officeDocument/2006/relationships/image" Target="../media/image81.wmf"/><Relationship Id="rId4" Type="http://schemas.openxmlformats.org/officeDocument/2006/relationships/oleObject" Target="../embeddings/oleObject26.bin"/></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image" Target="../media/image84.png"/><Relationship Id="rId5" Type="http://schemas.openxmlformats.org/officeDocument/2006/relationships/image" Target="../media/image83.wmf"/><Relationship Id="rId4" Type="http://schemas.openxmlformats.org/officeDocument/2006/relationships/oleObject" Target="../embeddings/oleObject27.bin"/></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498FFDA8-C469-4467-9416-A235C998B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00DC2034-6617-4024-BA52-EFE051FAA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E7B112A1-1D91-4B6F-95DC-590AC8E054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1" name="Rectangle 80">
            <a:extLst>
              <a:ext uri="{FF2B5EF4-FFF2-40B4-BE49-F238E27FC236}">
                <a16:creationId xmlns:a16="http://schemas.microsoft.com/office/drawing/2014/main" id="{24797C40-E11D-4E43-8483-7F77CD9CC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Text Box 2"/>
          <p:cNvSpPr txBox="1">
            <a:spLocks noChangeArrowheads="1"/>
          </p:cNvSpPr>
          <p:nvPr/>
        </p:nvSpPr>
        <p:spPr bwMode="auto">
          <a:xfrm>
            <a:off x="7656077" y="639097"/>
            <a:ext cx="3886994" cy="368601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6000" b="1" spc="-50">
                <a:solidFill>
                  <a:schemeClr val="tx1">
                    <a:lumMod val="85000"/>
                    <a:lumOff val="15000"/>
                  </a:schemeClr>
                </a:solidFill>
                <a:latin typeface="+mj-lt"/>
                <a:ea typeface="+mj-ea"/>
                <a:cs typeface="+mj-cs"/>
              </a:rPr>
              <a:t>SISTEMAS DE RIEGO </a:t>
            </a:r>
          </a:p>
          <a:p>
            <a:pPr defTabSz="914400" eaLnBrk="1" hangingPunct="1">
              <a:lnSpc>
                <a:spcPct val="85000"/>
              </a:lnSpc>
              <a:spcBef>
                <a:spcPct val="0"/>
              </a:spcBef>
              <a:spcAft>
                <a:spcPts val="600"/>
              </a:spcAft>
            </a:pPr>
            <a:r>
              <a:rPr lang="en-US" sz="6000" b="1" spc="-50">
                <a:solidFill>
                  <a:schemeClr val="tx1">
                    <a:lumMod val="85000"/>
                    <a:lumOff val="15000"/>
                  </a:schemeClr>
                </a:solidFill>
                <a:latin typeface="+mj-lt"/>
                <a:ea typeface="+mj-ea"/>
                <a:cs typeface="+mj-cs"/>
              </a:rPr>
              <a:t>Técnicas de Riego</a:t>
            </a:r>
          </a:p>
        </p:txBody>
      </p:sp>
      <p:pic>
        <p:nvPicPr>
          <p:cNvPr id="3075" name="Picture 3" descr="a00%20lineal%20en%20rie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63" r="16969" b="4"/>
          <a:stretch/>
        </p:blipFill>
        <p:spPr bwMode="auto">
          <a:xfrm>
            <a:off x="3144442" y="3187890"/>
            <a:ext cx="4027002" cy="31464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extrumex_riego"/>
          <p:cNvPicPr>
            <a:picLocks noChangeAspect="1" noChangeArrowheads="1"/>
          </p:cNvPicPr>
          <p:nvPr/>
        </p:nvPicPr>
        <p:blipFill rotWithShape="1">
          <a:blip r:embed="rId4">
            <a:extLst>
              <a:ext uri="{28A0092B-C50C-407E-A947-70E740481C1C}">
                <a14:useLocalDpi xmlns:a14="http://schemas.microsoft.com/office/drawing/2010/main" val="0"/>
              </a:ext>
            </a:extLst>
          </a:blip>
          <a:srcRect l="19263" r="6898"/>
          <a:stretch/>
        </p:blipFill>
        <p:spPr bwMode="auto">
          <a:xfrm>
            <a:off x="820995" y="10"/>
            <a:ext cx="4113440" cy="3843834"/>
          </a:xfrm>
          <a:custGeom>
            <a:avLst/>
            <a:gdLst/>
            <a:ahLst/>
            <a:cxnLst/>
            <a:rect l="l" t="t" r="r" b="b"/>
            <a:pathLst>
              <a:path w="4113440" h="3843844">
                <a:moveTo>
                  <a:pt x="0" y="0"/>
                </a:moveTo>
                <a:lnTo>
                  <a:pt x="4113440" y="0"/>
                </a:lnTo>
                <a:lnTo>
                  <a:pt x="4113440" y="3027024"/>
                </a:lnTo>
                <a:lnTo>
                  <a:pt x="2157388" y="3027024"/>
                </a:lnTo>
                <a:lnTo>
                  <a:pt x="2157388" y="3843844"/>
                </a:lnTo>
                <a:lnTo>
                  <a:pt x="0" y="384384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1riego"/>
          <p:cNvPicPr>
            <a:picLocks noChangeAspect="1" noChangeArrowheads="1"/>
          </p:cNvPicPr>
          <p:nvPr/>
        </p:nvPicPr>
        <p:blipFill rotWithShape="1">
          <a:blip r:embed="rId5">
            <a:extLst>
              <a:ext uri="{28A0092B-C50C-407E-A947-70E740481C1C}">
                <a14:useLocalDpi xmlns:a14="http://schemas.microsoft.com/office/drawing/2010/main" val="0"/>
              </a:ext>
            </a:extLst>
          </a:blip>
          <a:srcRect l="23967" r="5371" b="2"/>
          <a:stretch/>
        </p:blipFill>
        <p:spPr bwMode="auto">
          <a:xfrm>
            <a:off x="5093532" y="639097"/>
            <a:ext cx="2077912" cy="23973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11215" r="1701" b="2"/>
          <a:stretch/>
        </p:blipFill>
        <p:spPr bwMode="auto">
          <a:xfrm>
            <a:off x="20" y="3993777"/>
            <a:ext cx="2986337" cy="201992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3" name="Straight Connector 82">
            <a:extLst>
              <a:ext uri="{FF2B5EF4-FFF2-40B4-BE49-F238E27FC236}">
                <a16:creationId xmlns:a16="http://schemas.microsoft.com/office/drawing/2014/main" id="{C0B60D9A-8084-40E8-8B4A-3BB02F96F6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72504" y="4343400"/>
            <a:ext cx="329184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DC332B0C-EA91-4DDF-BE36-E9DE473D7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 name="Rectangle 86">
            <a:extLst>
              <a:ext uri="{FF2B5EF4-FFF2-40B4-BE49-F238E27FC236}">
                <a16:creationId xmlns:a16="http://schemas.microsoft.com/office/drawing/2014/main" id="{FBA0463E-E111-41FE-827F-F4903BCC6D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C3EC9C19-5E31-4CE5-92E8-F7977239E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3" name="Text Box 6"/>
          <p:cNvSpPr txBox="1">
            <a:spLocks noChangeArrowheads="1"/>
          </p:cNvSpPr>
          <p:nvPr/>
        </p:nvSpPr>
        <p:spPr bwMode="auto">
          <a:xfrm>
            <a:off x="5144679" y="634946"/>
            <a:ext cx="6405063"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RELACIONES AGUA-SUELO</a:t>
            </a:r>
          </a:p>
        </p:txBody>
      </p:sp>
      <p:pic>
        <p:nvPicPr>
          <p:cNvPr id="1024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8118"/>
          <a:stretch/>
        </p:blipFill>
        <p:spPr bwMode="auto">
          <a:xfrm>
            <a:off x="633999" y="581098"/>
            <a:ext cx="4020297" cy="247613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6" name="Straight Connector 75">
            <a:extLst>
              <a:ext uri="{FF2B5EF4-FFF2-40B4-BE49-F238E27FC236}">
                <a16:creationId xmlns:a16="http://schemas.microsoft.com/office/drawing/2014/main" id="{67B6C0F2-CA33-41E9-BC2E-7FB80DB06A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1024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8073" r="3" b="3"/>
          <a:stretch/>
        </p:blipFill>
        <p:spPr bwMode="auto">
          <a:xfrm>
            <a:off x="633999" y="3218101"/>
            <a:ext cx="4020296" cy="247613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2" name="Text Box 5"/>
          <p:cNvSpPr txBox="1">
            <a:spLocks noChangeArrowheads="1"/>
          </p:cNvSpPr>
          <p:nvPr/>
        </p:nvSpPr>
        <p:spPr bwMode="auto">
          <a:xfrm>
            <a:off x="5144679" y="2198914"/>
            <a:ext cx="6405063"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marL="342900" indent="-342900" eaLnBrk="0" hangingPunct="0">
              <a:defRPr>
                <a:solidFill>
                  <a:schemeClr val="tx1"/>
                </a:solidFill>
                <a:latin typeface="Verdana" pitchFamily="34" charset="0"/>
              </a:defRPr>
            </a:lvl1pPr>
            <a:lvl2pPr marL="800100" indent="-34290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Para poder analizar un sistema de riego, es necesario conocer previamente algunas propiedades de los suelos y el agua en especial. </a:t>
            </a:r>
          </a:p>
          <a:p>
            <a:pPr defTabSz="914400" eaLnBrk="1" hangingPunct="1">
              <a:lnSpc>
                <a:spcPct val="90000"/>
              </a:lnSpc>
              <a:spcAft>
                <a:spcPts val="600"/>
              </a:spcAft>
              <a:buClr>
                <a:schemeClr val="accent1"/>
              </a:buClr>
              <a:buFont typeface="Calibri" panose="020F0502020204030204" pitchFamily="34" charset="0"/>
              <a:buChar char="•"/>
            </a:pPr>
            <a:endParaRPr lang="en-US">
              <a:solidFill>
                <a:schemeClr val="tx1">
                  <a:lumMod val="75000"/>
                  <a:lumOff val="25000"/>
                </a:schemeClr>
              </a:solidFill>
              <a:latin typeface="+mn-lt"/>
            </a:endParaRPr>
          </a:p>
          <a:p>
            <a:pPr lvl="1" defTabSz="914400"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salinidad del suelo</a:t>
            </a:r>
          </a:p>
          <a:p>
            <a:pPr lvl="1" defTabSz="914400"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salinidad del agua de riego</a:t>
            </a:r>
          </a:p>
          <a:p>
            <a:pPr lvl="1" defTabSz="914400"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infiltración de los suelos. </a:t>
            </a:r>
          </a:p>
          <a:p>
            <a:pPr defTabSz="914400" eaLnBrk="1" hangingPunct="1">
              <a:lnSpc>
                <a:spcPct val="90000"/>
              </a:lnSpc>
              <a:spcAft>
                <a:spcPts val="600"/>
              </a:spcAft>
              <a:buClr>
                <a:schemeClr val="accent1"/>
              </a:buClr>
              <a:buFont typeface="Calibri" panose="020F0502020204030204" pitchFamily="34" charset="0"/>
              <a:buChar char="•"/>
            </a:pPr>
            <a:endParaRPr lang="en-US">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Estas propiedades son sumamente relevantes y es importante conocerlas para preservar tanto el suelo, como el recurso hídrico subterráneo.</a:t>
            </a:r>
          </a:p>
        </p:txBody>
      </p:sp>
      <p:sp>
        <p:nvSpPr>
          <p:cNvPr id="78" name="Rectangle 77">
            <a:extLst>
              <a:ext uri="{FF2B5EF4-FFF2-40B4-BE49-F238E27FC236}">
                <a16:creationId xmlns:a16="http://schemas.microsoft.com/office/drawing/2014/main" id="{0453B32E-41DA-4F4C-A1DD-85C5804CC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 name="Rectangle 79">
            <a:extLst>
              <a:ext uri="{FF2B5EF4-FFF2-40B4-BE49-F238E27FC236}">
                <a16:creationId xmlns:a16="http://schemas.microsoft.com/office/drawing/2014/main" id="{267D94C7-7E89-4D0A-B2C5-2622C8651C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redondeado"/>
          <p:cNvSpPr/>
          <p:nvPr/>
        </p:nvSpPr>
        <p:spPr>
          <a:xfrm>
            <a:off x="2135560" y="260350"/>
            <a:ext cx="8136904" cy="5763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258" name="Text Box 2"/>
          <p:cNvSpPr txBox="1">
            <a:spLocks noChangeArrowheads="1"/>
          </p:cNvSpPr>
          <p:nvPr/>
        </p:nvSpPr>
        <p:spPr bwMode="auto">
          <a:xfrm>
            <a:off x="1992314" y="260351"/>
            <a:ext cx="835342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s-AR" sz="2200" b="1" dirty="0">
                <a:solidFill>
                  <a:schemeClr val="bg1"/>
                </a:solidFill>
                <a:latin typeface="Arial" charset="0"/>
              </a:rPr>
              <a:t>SISTEMAS MODERNOS DE RIEGO </a:t>
            </a:r>
          </a:p>
          <a:p>
            <a:pPr eaLnBrk="1" hangingPunct="1">
              <a:spcBef>
                <a:spcPct val="50000"/>
              </a:spcBef>
            </a:pPr>
            <a:endParaRPr lang="es-ES" sz="2200" dirty="0">
              <a:solidFill>
                <a:schemeClr val="tx2"/>
              </a:solidFill>
              <a:latin typeface="Arial" charset="0"/>
            </a:endParaRPr>
          </a:p>
        </p:txBody>
      </p:sp>
      <p:sp>
        <p:nvSpPr>
          <p:cNvPr id="96259" name="Text Box 3"/>
          <p:cNvSpPr txBox="1">
            <a:spLocks noChangeArrowheads="1"/>
          </p:cNvSpPr>
          <p:nvPr/>
        </p:nvSpPr>
        <p:spPr bwMode="auto">
          <a:xfrm>
            <a:off x="1919288" y="1125538"/>
            <a:ext cx="82804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buFont typeface="Wingdings" pitchFamily="2" charset="2"/>
              <a:buNone/>
            </a:pPr>
            <a:r>
              <a:rPr lang="es-AR" sz="2200">
                <a:solidFill>
                  <a:schemeClr val="tx2"/>
                </a:solidFill>
                <a:latin typeface="Arial" charset="0"/>
              </a:rPr>
              <a:t>ETo (evapotranspiración de referencia):</a:t>
            </a:r>
          </a:p>
          <a:p>
            <a:pPr eaLnBrk="1" hangingPunct="1">
              <a:spcBef>
                <a:spcPct val="50000"/>
              </a:spcBef>
              <a:buFont typeface="Wingdings" pitchFamily="2" charset="2"/>
              <a:buNone/>
            </a:pPr>
            <a:endParaRPr lang="es-AR" sz="2200">
              <a:solidFill>
                <a:schemeClr val="tx2"/>
              </a:solidFill>
              <a:latin typeface="Arial" charset="0"/>
            </a:endParaRPr>
          </a:p>
          <a:p>
            <a:pPr lvl="1" eaLnBrk="1" hangingPunct="1">
              <a:buFontTx/>
              <a:buChar char="•"/>
            </a:pPr>
            <a:r>
              <a:rPr lang="es-AR" sz="2200">
                <a:solidFill>
                  <a:schemeClr val="tx2"/>
                </a:solidFill>
                <a:latin typeface="Arial" charset="0"/>
              </a:rPr>
              <a:t>Método de Penman</a:t>
            </a:r>
          </a:p>
          <a:p>
            <a:pPr lvl="1" eaLnBrk="1" hangingPunct="1">
              <a:buFontTx/>
              <a:buChar char="•"/>
            </a:pPr>
            <a:r>
              <a:rPr lang="es-AR" sz="2200">
                <a:solidFill>
                  <a:schemeClr val="tx2"/>
                </a:solidFill>
                <a:latin typeface="Arial" charset="0"/>
              </a:rPr>
              <a:t>Evaporímetro de cubeta.</a:t>
            </a:r>
          </a:p>
          <a:p>
            <a:pPr eaLnBrk="1" hangingPunct="1"/>
            <a:endParaRPr lang="es-AR" sz="2200">
              <a:solidFill>
                <a:schemeClr val="tx2"/>
              </a:solidFill>
              <a:latin typeface="Arial" charset="0"/>
            </a:endParaRPr>
          </a:p>
          <a:p>
            <a:pPr eaLnBrk="1" hangingPunct="1"/>
            <a:r>
              <a:rPr lang="es-AR" sz="2200">
                <a:solidFill>
                  <a:schemeClr val="tx2"/>
                </a:solidFill>
                <a:latin typeface="Arial" charset="0"/>
              </a:rPr>
              <a:t>La evaporación real, ET (cultivo); </a:t>
            </a:r>
          </a:p>
          <a:p>
            <a:pPr eaLnBrk="1" hangingPunct="1"/>
            <a:r>
              <a:rPr lang="es-AR" sz="2200">
                <a:solidFill>
                  <a:schemeClr val="tx2"/>
                </a:solidFill>
                <a:latin typeface="Arial" charset="0"/>
              </a:rPr>
              <a:t>se obtiene como:</a:t>
            </a:r>
          </a:p>
          <a:p>
            <a:pPr eaLnBrk="1" hangingPunct="1"/>
            <a:endParaRPr lang="es-AR" sz="2200">
              <a:solidFill>
                <a:schemeClr val="tx2"/>
              </a:solidFill>
              <a:latin typeface="Arial" charset="0"/>
            </a:endParaRPr>
          </a:p>
          <a:p>
            <a:pPr eaLnBrk="1" hangingPunct="1"/>
            <a:r>
              <a:rPr lang="es-AR" sz="2200">
                <a:solidFill>
                  <a:schemeClr val="tx2"/>
                </a:solidFill>
                <a:latin typeface="Arial" charset="0"/>
              </a:rPr>
              <a:t>			</a:t>
            </a:r>
            <a:r>
              <a:rPr lang="es-AR" sz="2200">
                <a:solidFill>
                  <a:srgbClr val="FFC000"/>
                </a:solidFill>
                <a:latin typeface="Arial" charset="0"/>
              </a:rPr>
              <a:t>ET (cultivo) = Kc · ETo</a:t>
            </a:r>
            <a:endParaRPr lang="es-ES" sz="2200">
              <a:solidFill>
                <a:srgbClr val="FFC000"/>
              </a:solidFill>
              <a:latin typeface="Arial" charset="0"/>
            </a:endParaRPr>
          </a:p>
        </p:txBody>
      </p:sp>
      <p:pic>
        <p:nvPicPr>
          <p:cNvPr id="962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6564" y="4500564"/>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314" y="4795838"/>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9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7888" y="4867276"/>
            <a:ext cx="2686050"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1" name="Rectangle 8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82" name="Text Box 2"/>
          <p:cNvSpPr txBox="1">
            <a:spLocks noChangeArrowheads="1"/>
          </p:cNvSpPr>
          <p:nvPr/>
        </p:nvSpPr>
        <p:spPr bwMode="auto">
          <a:xfrm>
            <a:off x="5181601" y="634946"/>
            <a:ext cx="6368142"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Evapotranspiración del cultivo</a:t>
            </a:r>
          </a:p>
          <a:p>
            <a:pPr defTabSz="914400" eaLnBrk="1" hangingPunct="1">
              <a:lnSpc>
                <a:spcPct val="85000"/>
              </a:lnSpc>
              <a:spcBef>
                <a:spcPct val="0"/>
              </a:spcBef>
              <a:spcAft>
                <a:spcPts val="600"/>
              </a:spcAft>
            </a:pPr>
            <a:endParaRPr lang="en-US" sz="4800" spc="-50">
              <a:solidFill>
                <a:schemeClr val="tx1">
                  <a:lumMod val="75000"/>
                  <a:lumOff val="25000"/>
                </a:schemeClr>
              </a:solidFill>
              <a:latin typeface="+mj-lt"/>
              <a:ea typeface="+mj-ea"/>
              <a:cs typeface="+mj-cs"/>
            </a:endParaRPr>
          </a:p>
        </p:txBody>
      </p:sp>
      <p:pic>
        <p:nvPicPr>
          <p:cNvPr id="97285" name="Picture 97284">
            <a:extLst>
              <a:ext uri="{FF2B5EF4-FFF2-40B4-BE49-F238E27FC236}">
                <a16:creationId xmlns:a16="http://schemas.microsoft.com/office/drawing/2014/main" id="{06A57949-D6FC-4E27-AC46-46AFF533F3F9}"/>
              </a:ext>
            </a:extLst>
          </p:cNvPr>
          <p:cNvPicPr>
            <a:picLocks noChangeAspect="1"/>
          </p:cNvPicPr>
          <p:nvPr/>
        </p:nvPicPr>
        <p:blipFill rotWithShape="1">
          <a:blip r:embed="rId3"/>
          <a:srcRect l="13815" r="40965" b="1"/>
          <a:stretch/>
        </p:blipFill>
        <p:spPr>
          <a:xfrm>
            <a:off x="20" y="-12128"/>
            <a:ext cx="4654276" cy="6870127"/>
          </a:xfrm>
          <a:prstGeom prst="rect">
            <a:avLst/>
          </a:prstGeom>
        </p:spPr>
      </p:pic>
      <p:cxnSp>
        <p:nvCxnSpPr>
          <p:cNvPr id="83" name="Straight Connector 8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97283" name="Text Box 4"/>
          <p:cNvSpPr txBox="1">
            <a:spLocks noChangeArrowheads="1"/>
          </p:cNvSpPr>
          <p:nvPr/>
        </p:nvSpPr>
        <p:spPr bwMode="auto">
          <a:xfrm>
            <a:off x="5181601" y="2198914"/>
            <a:ext cx="6368142"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Aft>
                <a:spcPts val="600"/>
              </a:spcAft>
              <a:buClr>
                <a:schemeClr val="accent1"/>
              </a:buClr>
              <a:buFont typeface="Calibri" panose="020F0502020204030204" pitchFamily="34" charset="0"/>
            </a:pPr>
            <a:r>
              <a:rPr lang="en-US" sz="1700">
                <a:solidFill>
                  <a:schemeClr val="tx1">
                    <a:lumMod val="75000"/>
                    <a:lumOff val="25000"/>
                  </a:schemeClr>
                </a:solidFill>
                <a:latin typeface="+mn-lt"/>
              </a:rPr>
              <a:t>La ET (cultivo) se refiere a la evapotranspiración de un cultivo exento de enfermedades que crece en un campo extenso (una o más hectáreas) en condiciones óptimas de suelos, incluida una fertilidad y un agua suficientes en el que se llega al potencial de plena producción de ese cultivo con arreglo al medio vegetativo dado. </a:t>
            </a:r>
          </a:p>
          <a:p>
            <a:pPr defTabSz="914400" eaLnBrk="1" hangingPunct="1">
              <a:lnSpc>
                <a:spcPct val="90000"/>
              </a:lnSpc>
              <a:spcAft>
                <a:spcPts val="600"/>
              </a:spcAft>
              <a:buClr>
                <a:schemeClr val="accent1"/>
              </a:buClr>
              <a:buFont typeface="Calibri" panose="020F0502020204030204" pitchFamily="34" charset="0"/>
            </a:pPr>
            <a:endParaRPr lang="en-US" sz="1700">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r>
              <a:rPr lang="en-US" sz="1700">
                <a:solidFill>
                  <a:schemeClr val="tx1">
                    <a:lumMod val="75000"/>
                    <a:lumOff val="25000"/>
                  </a:schemeClr>
                </a:solidFill>
                <a:latin typeface="+mn-lt"/>
              </a:rPr>
              <a:t>Las condiciones locales y las prácticas agrícolas e inclusive los tipos de plantas y la selección de variedades pueden repercutir de un modo considerable en la ET (cultivo), y exigir, por consiguiente, ciertas correcciones.</a:t>
            </a:r>
          </a:p>
          <a:p>
            <a:pPr defTabSz="914400" eaLnBrk="1" hangingPunct="1">
              <a:lnSpc>
                <a:spcPct val="90000"/>
              </a:lnSpc>
              <a:spcAft>
                <a:spcPts val="600"/>
              </a:spcAft>
              <a:buClr>
                <a:schemeClr val="accent1"/>
              </a:buClr>
              <a:buFont typeface="Calibri" panose="020F0502020204030204" pitchFamily="34" charset="0"/>
            </a:pPr>
            <a:endParaRPr lang="en-US" sz="1700">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r>
              <a:rPr lang="en-US" sz="1700">
                <a:solidFill>
                  <a:schemeClr val="tx1">
                    <a:lumMod val="75000"/>
                    <a:lumOff val="25000"/>
                  </a:schemeClr>
                </a:solidFill>
                <a:latin typeface="+mn-lt"/>
              </a:rPr>
              <a:t>Los valores de Kc para diferentes tipos de cultivo y de estado vegetativo se pueden obtener de tablas en las pág. 59 a 87 de la Publicación Nº 24 del Estudio FAO Riego y Drenaje.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F53311A5-99DE-4393-9A6A-668B1A50F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A4927983-BFBD-4CAA-A34E-2D3486ACF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193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B40DF401-E6F0-4EFD-8C5C-6847352084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8306" name="Text Box 2"/>
          <p:cNvSpPr txBox="1">
            <a:spLocks noChangeArrowheads="1"/>
          </p:cNvSpPr>
          <p:nvPr/>
        </p:nvSpPr>
        <p:spPr bwMode="auto">
          <a:xfrm>
            <a:off x="492370" y="516835"/>
            <a:ext cx="3084844" cy="57728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3600" b="1" i="1" spc="-50">
                <a:solidFill>
                  <a:srgbClr val="FFFFFF"/>
                </a:solidFill>
                <a:latin typeface="+mj-lt"/>
                <a:ea typeface="+mj-ea"/>
                <a:cs typeface="+mj-cs"/>
              </a:rPr>
              <a:t>Método de Penman modificado</a:t>
            </a:r>
            <a:endParaRPr lang="en-US" sz="3600" b="1" spc="-50">
              <a:solidFill>
                <a:srgbClr val="FFFFFF"/>
              </a:solidFill>
              <a:latin typeface="+mj-lt"/>
              <a:ea typeface="+mj-ea"/>
              <a:cs typeface="+mj-cs"/>
            </a:endParaRPr>
          </a:p>
        </p:txBody>
      </p:sp>
      <p:sp>
        <p:nvSpPr>
          <p:cNvPr id="83" name="Rectangle 82">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98309" name="Text Box 1353">
            <a:extLst>
              <a:ext uri="{FF2B5EF4-FFF2-40B4-BE49-F238E27FC236}">
                <a16:creationId xmlns:a16="http://schemas.microsoft.com/office/drawing/2014/main" id="{FC0D8586-159D-44AD-9933-6FC867F5D7B1}"/>
              </a:ext>
            </a:extLst>
          </p:cNvPr>
          <p:cNvGraphicFramePr/>
          <p:nvPr>
            <p:extLst>
              <p:ext uri="{D42A27DB-BD31-4B8C-83A1-F6EECF244321}">
                <p14:modId xmlns:p14="http://schemas.microsoft.com/office/powerpoint/2010/main" val="2020274709"/>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2135560" y="260350"/>
            <a:ext cx="8136904" cy="5763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330" name="Text Box 2"/>
          <p:cNvSpPr txBox="1">
            <a:spLocks noChangeArrowheads="1"/>
          </p:cNvSpPr>
          <p:nvPr/>
        </p:nvSpPr>
        <p:spPr bwMode="auto">
          <a:xfrm>
            <a:off x="1992314" y="260351"/>
            <a:ext cx="835342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s-AR" sz="2200" b="1" dirty="0">
                <a:solidFill>
                  <a:schemeClr val="bg1"/>
                </a:solidFill>
                <a:latin typeface="Arial" charset="0"/>
              </a:rPr>
              <a:t>SISTEMAS MODERNOS DE RIEGO </a:t>
            </a:r>
          </a:p>
          <a:p>
            <a:pPr eaLnBrk="1" hangingPunct="1">
              <a:spcBef>
                <a:spcPct val="50000"/>
              </a:spcBef>
            </a:pPr>
            <a:endParaRPr lang="es-ES" sz="2200" dirty="0">
              <a:solidFill>
                <a:schemeClr val="tx2"/>
              </a:solidFill>
              <a:latin typeface="Arial" charset="0"/>
            </a:endParaRPr>
          </a:p>
        </p:txBody>
      </p:sp>
      <p:sp>
        <p:nvSpPr>
          <p:cNvPr id="99331" name="Text Box 3"/>
          <p:cNvSpPr txBox="1">
            <a:spLocks noChangeArrowheads="1"/>
          </p:cNvSpPr>
          <p:nvPr/>
        </p:nvSpPr>
        <p:spPr bwMode="auto">
          <a:xfrm>
            <a:off x="1703388" y="1125539"/>
            <a:ext cx="8640762"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AR" sz="2200" dirty="0">
                <a:solidFill>
                  <a:schemeClr val="tx2"/>
                </a:solidFill>
                <a:latin typeface="Arial" charset="0"/>
              </a:rPr>
              <a:t>La fórmula de la ecuación utilizada en este método es la siguiente:</a:t>
            </a:r>
          </a:p>
          <a:p>
            <a:pPr eaLnBrk="1" hangingPunct="1"/>
            <a:r>
              <a:rPr lang="es-AR" sz="2200" dirty="0">
                <a:solidFill>
                  <a:schemeClr val="tx2"/>
                </a:solidFill>
                <a:latin typeface="Arial" charset="0"/>
              </a:rPr>
              <a:t>	</a:t>
            </a:r>
          </a:p>
          <a:p>
            <a:pPr algn="ctr" eaLnBrk="1" hangingPunct="1"/>
            <a:r>
              <a:rPr lang="es-AR" sz="2200" i="1" dirty="0" err="1">
                <a:solidFill>
                  <a:srgbClr val="003300"/>
                </a:solidFill>
                <a:latin typeface="Arial" charset="0"/>
              </a:rPr>
              <a:t>ETo</a:t>
            </a:r>
            <a:r>
              <a:rPr lang="es-AR" sz="2200" i="1" dirty="0">
                <a:solidFill>
                  <a:srgbClr val="003300"/>
                </a:solidFill>
                <a:latin typeface="Arial" charset="0"/>
              </a:rPr>
              <a:t> = c [W</a:t>
            </a:r>
            <a:r>
              <a:rPr lang="es-AR" sz="2200" i="1" dirty="0">
                <a:solidFill>
                  <a:srgbClr val="003300"/>
                </a:solidFill>
                <a:latin typeface="Arial" charset="0"/>
                <a:sym typeface="Symbol" pitchFamily="18" charset="2"/>
              </a:rPr>
              <a:t></a:t>
            </a:r>
            <a:r>
              <a:rPr lang="es-AR" sz="2200" i="1" dirty="0">
                <a:solidFill>
                  <a:srgbClr val="003300"/>
                </a:solidFill>
                <a:latin typeface="Arial" charset="0"/>
              </a:rPr>
              <a:t> Rn + (1-W) </a:t>
            </a:r>
            <a:r>
              <a:rPr lang="es-AR" sz="2200" i="1" dirty="0">
                <a:solidFill>
                  <a:srgbClr val="003300"/>
                </a:solidFill>
                <a:latin typeface="Arial" charset="0"/>
                <a:sym typeface="Symbol" pitchFamily="18" charset="2"/>
              </a:rPr>
              <a:t></a:t>
            </a:r>
            <a:r>
              <a:rPr lang="es-AR" sz="2200" i="1" dirty="0">
                <a:solidFill>
                  <a:srgbClr val="003300"/>
                </a:solidFill>
                <a:latin typeface="Arial" charset="0"/>
              </a:rPr>
              <a:t> f(u) </a:t>
            </a:r>
            <a:r>
              <a:rPr lang="es-AR" sz="2200" i="1" dirty="0">
                <a:solidFill>
                  <a:srgbClr val="003300"/>
                </a:solidFill>
                <a:latin typeface="Arial" charset="0"/>
                <a:sym typeface="Symbol" pitchFamily="18" charset="2"/>
              </a:rPr>
              <a:t></a:t>
            </a:r>
            <a:r>
              <a:rPr lang="es-AR" sz="2200" i="1" dirty="0">
                <a:solidFill>
                  <a:srgbClr val="003300"/>
                </a:solidFill>
                <a:latin typeface="Arial" charset="0"/>
              </a:rPr>
              <a:t> (</a:t>
            </a:r>
            <a:r>
              <a:rPr lang="es-AR" sz="2200" i="1" dirty="0" err="1">
                <a:solidFill>
                  <a:srgbClr val="003300"/>
                </a:solidFill>
                <a:latin typeface="Arial" charset="0"/>
              </a:rPr>
              <a:t>ea-ed</a:t>
            </a:r>
            <a:r>
              <a:rPr lang="es-AR" sz="2200" i="1" dirty="0">
                <a:solidFill>
                  <a:srgbClr val="003300"/>
                </a:solidFill>
                <a:latin typeface="Arial" charset="0"/>
              </a:rPr>
              <a:t>)]</a:t>
            </a:r>
          </a:p>
          <a:p>
            <a:pPr eaLnBrk="1" hangingPunct="1"/>
            <a:r>
              <a:rPr lang="es-AR" sz="2200" dirty="0">
                <a:solidFill>
                  <a:schemeClr val="tx2"/>
                </a:solidFill>
                <a:latin typeface="Arial" charset="0"/>
              </a:rPr>
              <a:t>	</a:t>
            </a:r>
          </a:p>
          <a:p>
            <a:pPr eaLnBrk="1" hangingPunct="1"/>
            <a:r>
              <a:rPr lang="es-AR" sz="2200" dirty="0" err="1">
                <a:solidFill>
                  <a:schemeClr val="tx2"/>
                </a:solidFill>
                <a:latin typeface="Arial" charset="0"/>
              </a:rPr>
              <a:t>ETo</a:t>
            </a:r>
            <a:r>
              <a:rPr lang="es-AR" sz="2200" dirty="0">
                <a:solidFill>
                  <a:schemeClr val="tx2"/>
                </a:solidFill>
                <a:latin typeface="Arial" charset="0"/>
              </a:rPr>
              <a:t> = término de radiación + término aerodinámico</a:t>
            </a:r>
          </a:p>
          <a:p>
            <a:pPr eaLnBrk="1" hangingPunct="1"/>
            <a:endParaRPr lang="es-AR" sz="2200" dirty="0">
              <a:solidFill>
                <a:schemeClr val="tx2"/>
              </a:solidFill>
              <a:latin typeface="Arial" charset="0"/>
            </a:endParaRPr>
          </a:p>
          <a:p>
            <a:pPr eaLnBrk="1" hangingPunct="1"/>
            <a:r>
              <a:rPr lang="es-AR" sz="2200" dirty="0">
                <a:solidFill>
                  <a:schemeClr val="tx2"/>
                </a:solidFill>
                <a:latin typeface="Arial" charset="0"/>
              </a:rPr>
              <a:t>Donde:</a:t>
            </a:r>
          </a:p>
          <a:p>
            <a:pPr eaLnBrk="1" hangingPunct="1"/>
            <a:r>
              <a:rPr lang="es-AR" sz="2200" dirty="0">
                <a:solidFill>
                  <a:schemeClr val="tx2"/>
                </a:solidFill>
                <a:latin typeface="Arial" charset="0"/>
              </a:rPr>
              <a:t>W : factor de ponderación relacionado con la temperatura;</a:t>
            </a:r>
          </a:p>
          <a:p>
            <a:pPr eaLnBrk="1" hangingPunct="1"/>
            <a:r>
              <a:rPr lang="es-AR" sz="2200" dirty="0">
                <a:solidFill>
                  <a:schemeClr val="tx2"/>
                </a:solidFill>
                <a:latin typeface="Arial" charset="0"/>
              </a:rPr>
              <a:t>Rn : radiación neta en equivalente de evaporación en mm/día;</a:t>
            </a:r>
          </a:p>
          <a:p>
            <a:pPr eaLnBrk="1" hangingPunct="1"/>
            <a:r>
              <a:rPr lang="es-AR" sz="2200" dirty="0">
                <a:solidFill>
                  <a:schemeClr val="tx2"/>
                </a:solidFill>
                <a:latin typeface="Arial" charset="0"/>
              </a:rPr>
              <a:t>f(u) : función relacionada con el viento;</a:t>
            </a:r>
          </a:p>
          <a:p>
            <a:pPr eaLnBrk="1" hangingPunct="1"/>
            <a:r>
              <a:rPr lang="es-AR" sz="2200" dirty="0">
                <a:solidFill>
                  <a:schemeClr val="tx2"/>
                </a:solidFill>
                <a:latin typeface="Arial" charset="0"/>
              </a:rPr>
              <a:t>(</a:t>
            </a:r>
            <a:r>
              <a:rPr lang="es-AR" sz="2200" dirty="0" err="1">
                <a:solidFill>
                  <a:schemeClr val="tx2"/>
                </a:solidFill>
                <a:latin typeface="Arial" charset="0"/>
              </a:rPr>
              <a:t>ea-ed</a:t>
            </a:r>
            <a:r>
              <a:rPr lang="es-AR" sz="2200" dirty="0">
                <a:solidFill>
                  <a:schemeClr val="tx2"/>
                </a:solidFill>
                <a:latin typeface="Arial" charset="0"/>
              </a:rPr>
              <a:t>) : diferencia entre la presión </a:t>
            </a:r>
            <a:r>
              <a:rPr lang="es-AR" sz="2200" dirty="0" err="1">
                <a:solidFill>
                  <a:schemeClr val="tx2"/>
                </a:solidFill>
                <a:latin typeface="Arial" charset="0"/>
              </a:rPr>
              <a:t>saturante</a:t>
            </a:r>
            <a:r>
              <a:rPr lang="es-AR" sz="2200" dirty="0">
                <a:solidFill>
                  <a:schemeClr val="tx2"/>
                </a:solidFill>
                <a:latin typeface="Arial" charset="0"/>
              </a:rPr>
              <a:t> del vapor a la temperatura media del aire y la presión real del vapor media del aire, ambas en milibares;</a:t>
            </a:r>
          </a:p>
          <a:p>
            <a:pPr eaLnBrk="1" hangingPunct="1"/>
            <a:r>
              <a:rPr lang="es-AR" sz="2200" dirty="0">
                <a:solidFill>
                  <a:schemeClr val="tx2"/>
                </a:solidFill>
                <a:latin typeface="Arial" charset="0"/>
              </a:rPr>
              <a:t>c: factor de corrección.</a:t>
            </a:r>
          </a:p>
          <a:p>
            <a:pPr eaLnBrk="1" hangingPunct="1"/>
            <a:r>
              <a:rPr lang="es-AR" sz="2200" dirty="0">
                <a:solidFill>
                  <a:schemeClr val="tx2"/>
                </a:solidFill>
                <a:latin typeface="Arial" charset="0"/>
              </a:rPr>
              <a:t>	</a:t>
            </a:r>
          </a:p>
          <a:p>
            <a:pPr eaLnBrk="1" hangingPunct="1"/>
            <a:endParaRPr lang="es-ES" sz="2200" dirty="0">
              <a:solidFill>
                <a:schemeClr val="tx2"/>
              </a:solidFill>
              <a:latin typeface="Arial"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a:xfrm>
            <a:off x="2135560" y="260350"/>
            <a:ext cx="8136904" cy="5763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354" name="Text Box 2"/>
          <p:cNvSpPr txBox="1">
            <a:spLocks noChangeArrowheads="1"/>
          </p:cNvSpPr>
          <p:nvPr/>
        </p:nvSpPr>
        <p:spPr bwMode="auto">
          <a:xfrm>
            <a:off x="1992314" y="260351"/>
            <a:ext cx="835342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s-AR" sz="2200" b="1" dirty="0">
                <a:solidFill>
                  <a:schemeClr val="bg1"/>
                </a:solidFill>
                <a:latin typeface="Arial" charset="0"/>
              </a:rPr>
              <a:t>SISTEMAS MODERNOS DE RIEGO </a:t>
            </a:r>
          </a:p>
          <a:p>
            <a:pPr eaLnBrk="1" hangingPunct="1">
              <a:spcBef>
                <a:spcPct val="50000"/>
              </a:spcBef>
            </a:pPr>
            <a:endParaRPr lang="es-ES" sz="2200" dirty="0">
              <a:solidFill>
                <a:schemeClr val="tx2"/>
              </a:solidFill>
              <a:latin typeface="Arial" charset="0"/>
            </a:endParaRPr>
          </a:p>
        </p:txBody>
      </p:sp>
      <p:sp>
        <p:nvSpPr>
          <p:cNvPr id="100355" name="Text Box 3"/>
          <p:cNvSpPr txBox="1">
            <a:spLocks noChangeArrowheads="1"/>
          </p:cNvSpPr>
          <p:nvPr/>
        </p:nvSpPr>
        <p:spPr bwMode="auto">
          <a:xfrm>
            <a:off x="1847850" y="1052513"/>
            <a:ext cx="82804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buFontTx/>
              <a:buChar char="•"/>
            </a:pPr>
            <a:r>
              <a:rPr lang="es-AR" sz="2200">
                <a:solidFill>
                  <a:schemeClr val="tx2"/>
                </a:solidFill>
                <a:latin typeface="Arial" charset="0"/>
              </a:rPr>
              <a:t>Presión de vapor (ea-ed).</a:t>
            </a:r>
          </a:p>
          <a:p>
            <a:pPr eaLnBrk="1" hangingPunct="1">
              <a:buFontTx/>
              <a:buChar char="•"/>
            </a:pPr>
            <a:endParaRPr lang="es-AR" sz="2200">
              <a:solidFill>
                <a:schemeClr val="tx2"/>
              </a:solidFill>
              <a:latin typeface="Arial" charset="0"/>
            </a:endParaRPr>
          </a:p>
          <a:p>
            <a:pPr eaLnBrk="1" hangingPunct="1"/>
            <a:r>
              <a:rPr lang="es-AR" sz="2200">
                <a:solidFill>
                  <a:schemeClr val="tx2"/>
                </a:solidFill>
                <a:latin typeface="Arial" charset="0"/>
              </a:rPr>
              <a:t>La ETo está en función de la humedad del aire. </a:t>
            </a:r>
          </a:p>
          <a:p>
            <a:pPr eaLnBrk="1" hangingPunct="1"/>
            <a:endParaRPr lang="es-AR" sz="2200">
              <a:solidFill>
                <a:schemeClr val="tx2"/>
              </a:solidFill>
              <a:latin typeface="Arial" charset="0"/>
            </a:endParaRPr>
          </a:p>
          <a:p>
            <a:pPr eaLnBrk="1" hangingPunct="1"/>
            <a:r>
              <a:rPr lang="es-AR" sz="2200">
                <a:solidFill>
                  <a:schemeClr val="tx2"/>
                </a:solidFill>
                <a:latin typeface="Arial" charset="0"/>
              </a:rPr>
              <a:t>Con este método los valores de la humedad vienen expresados como déficit de la presión de saturación del vapor (ea-ed), </a:t>
            </a:r>
          </a:p>
          <a:p>
            <a:pPr eaLnBrk="1" hangingPunct="1"/>
            <a:r>
              <a:rPr lang="es-AR" sz="2200">
                <a:solidFill>
                  <a:schemeClr val="tx2"/>
                </a:solidFill>
                <a:latin typeface="Arial" charset="0"/>
              </a:rPr>
              <a:t>la diferencia existente entre la presión saturante de vapor de agua media (ea) y la presión real de vapor de agua (ed).</a:t>
            </a:r>
          </a:p>
          <a:p>
            <a:pPr eaLnBrk="1" hangingPunct="1"/>
            <a:r>
              <a:rPr lang="es-AR" sz="2200">
                <a:solidFill>
                  <a:schemeClr val="tx2"/>
                </a:solidFill>
                <a:latin typeface="Arial" charset="0"/>
              </a:rPr>
              <a:t>	</a:t>
            </a:r>
          </a:p>
          <a:p>
            <a:pPr eaLnBrk="1" hangingPunct="1"/>
            <a:r>
              <a:rPr lang="es-AR" sz="2200">
                <a:solidFill>
                  <a:schemeClr val="tx2"/>
                </a:solidFill>
                <a:latin typeface="Arial" charset="0"/>
              </a:rPr>
              <a:t>De acuerdo a los datos disponibles, se obtendrán los valores de ea y ed. </a:t>
            </a:r>
          </a:p>
        </p:txBody>
      </p:sp>
      <p:pic>
        <p:nvPicPr>
          <p:cNvPr id="1003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1276" y="4868863"/>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redondeado"/>
          <p:cNvSpPr/>
          <p:nvPr/>
        </p:nvSpPr>
        <p:spPr>
          <a:xfrm>
            <a:off x="2135560" y="260350"/>
            <a:ext cx="8136904" cy="5763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78" name="Text Box 2"/>
          <p:cNvSpPr txBox="1">
            <a:spLocks noChangeArrowheads="1"/>
          </p:cNvSpPr>
          <p:nvPr/>
        </p:nvSpPr>
        <p:spPr bwMode="auto">
          <a:xfrm>
            <a:off x="1992314" y="260351"/>
            <a:ext cx="835342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s-AR" sz="2200" b="1" dirty="0">
                <a:solidFill>
                  <a:schemeClr val="bg1"/>
                </a:solidFill>
                <a:latin typeface="Arial" charset="0"/>
              </a:rPr>
              <a:t>ANÁLISIS INTEGRAL DE SISTEMAS MODERNOS DE RIEGO </a:t>
            </a:r>
          </a:p>
          <a:p>
            <a:pPr eaLnBrk="1" hangingPunct="1">
              <a:spcBef>
                <a:spcPct val="50000"/>
              </a:spcBef>
            </a:pPr>
            <a:endParaRPr lang="es-ES" sz="2200" dirty="0">
              <a:solidFill>
                <a:schemeClr val="tx2"/>
              </a:solidFill>
              <a:latin typeface="Arial" charset="0"/>
            </a:endParaRPr>
          </a:p>
        </p:txBody>
      </p:sp>
      <p:sp>
        <p:nvSpPr>
          <p:cNvPr id="101379" name="Text Box 3"/>
          <p:cNvSpPr txBox="1">
            <a:spLocks noChangeArrowheads="1"/>
          </p:cNvSpPr>
          <p:nvPr/>
        </p:nvSpPr>
        <p:spPr bwMode="auto">
          <a:xfrm>
            <a:off x="1847850" y="1052513"/>
            <a:ext cx="84963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buFontTx/>
              <a:buChar char="•"/>
            </a:pPr>
            <a:r>
              <a:rPr lang="es-AR" sz="2200">
                <a:solidFill>
                  <a:schemeClr val="tx2"/>
                </a:solidFill>
                <a:latin typeface="Arial" charset="0"/>
              </a:rPr>
              <a:t>Función del viento f(u).</a:t>
            </a:r>
          </a:p>
          <a:p>
            <a:pPr eaLnBrk="1" hangingPunct="1"/>
            <a:r>
              <a:rPr lang="es-AR" sz="2200">
                <a:solidFill>
                  <a:schemeClr val="tx2"/>
                </a:solidFill>
                <a:latin typeface="Arial" charset="0"/>
              </a:rPr>
              <a:t>	En este método se han definido los efectos del viento sobre la ETo utilizando el método modificado de Penman como sigue:</a:t>
            </a:r>
            <a:endParaRPr lang="es-ES" sz="2200">
              <a:solidFill>
                <a:schemeClr val="tx2"/>
              </a:solidFill>
              <a:latin typeface="Arial" charset="0"/>
            </a:endParaRPr>
          </a:p>
        </p:txBody>
      </p:sp>
      <p:graphicFrame>
        <p:nvGraphicFramePr>
          <p:cNvPr id="101380" name="Object 4"/>
          <p:cNvGraphicFramePr>
            <a:graphicFrameLocks noChangeAspect="1"/>
          </p:cNvGraphicFramePr>
          <p:nvPr/>
        </p:nvGraphicFramePr>
        <p:xfrm>
          <a:off x="4368801" y="2527301"/>
          <a:ext cx="2519363" cy="830263"/>
        </p:xfrm>
        <a:graphic>
          <a:graphicData uri="http://schemas.openxmlformats.org/presentationml/2006/ole">
            <mc:AlternateContent xmlns:mc="http://schemas.openxmlformats.org/markup-compatibility/2006">
              <mc:Choice xmlns:v="urn:schemas-microsoft-com:vml" Requires="v">
                <p:oleObj spid="_x0000_s20500" name="Ecuación" r:id="rId4" imgW="1231366" imgH="406224" progId="Equation.3">
                  <p:embed/>
                </p:oleObj>
              </mc:Choice>
              <mc:Fallback>
                <p:oleObj name="Ecuación" r:id="rId4" imgW="1231366" imgH="406224" progId="Equation.3">
                  <p:embed/>
                  <p:pic>
                    <p:nvPicPr>
                      <p:cNvPr id="10138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8801" y="2527301"/>
                        <a:ext cx="2519363" cy="830263"/>
                      </a:xfrm>
                      <a:prstGeom prst="rect">
                        <a:avLst/>
                      </a:prstGeom>
                      <a:noFill/>
                      <a:ln>
                        <a:noFill/>
                      </a:ln>
                      <a:effectLst/>
                    </p:spPr>
                  </p:pic>
                </p:oleObj>
              </mc:Fallback>
            </mc:AlternateContent>
          </a:graphicData>
        </a:graphic>
      </p:graphicFrame>
      <p:sp>
        <p:nvSpPr>
          <p:cNvPr id="101381" name="Text Box 6"/>
          <p:cNvSpPr txBox="1">
            <a:spLocks noChangeArrowheads="1"/>
          </p:cNvSpPr>
          <p:nvPr/>
        </p:nvSpPr>
        <p:spPr bwMode="auto">
          <a:xfrm>
            <a:off x="1919288" y="3573463"/>
            <a:ext cx="8208962"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AR" sz="2200">
                <a:solidFill>
                  <a:schemeClr val="tx2"/>
                </a:solidFill>
                <a:latin typeface="Arial" charset="0"/>
              </a:rPr>
              <a:t>donde U2 es la velocidad total del viento en km/día a una altura de 2 m.</a:t>
            </a:r>
          </a:p>
          <a:p>
            <a:pPr eaLnBrk="1" hangingPunct="1"/>
            <a:r>
              <a:rPr lang="es-AR" sz="2200">
                <a:solidFill>
                  <a:schemeClr val="tx2"/>
                </a:solidFill>
                <a:latin typeface="Arial" charset="0"/>
              </a:rPr>
              <a:t>	Cuando no se compilan los datos del viento a la altura de 2 m, las correcciones apropiadas para las mediciones del viento tomadas en distintas altitudes serán las siguientes:</a:t>
            </a:r>
            <a:endParaRPr lang="es-ES" sz="2200">
              <a:solidFill>
                <a:schemeClr val="tx2"/>
              </a:solidFill>
              <a:latin typeface="Arial" charset="0"/>
            </a:endParaRPr>
          </a:p>
        </p:txBody>
      </p:sp>
      <p:pic>
        <p:nvPicPr>
          <p:cNvPr id="101382"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5175" y="5340351"/>
            <a:ext cx="2103438" cy="140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a:xfrm>
            <a:off x="2135560" y="260350"/>
            <a:ext cx="8136904" cy="5763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02" name="Text Box 2"/>
          <p:cNvSpPr txBox="1">
            <a:spLocks noChangeArrowheads="1"/>
          </p:cNvSpPr>
          <p:nvPr/>
        </p:nvSpPr>
        <p:spPr bwMode="auto">
          <a:xfrm>
            <a:off x="1992314" y="260351"/>
            <a:ext cx="835342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s-AR" sz="2200" b="1" dirty="0">
                <a:solidFill>
                  <a:schemeClr val="bg1"/>
                </a:solidFill>
                <a:latin typeface="Arial" charset="0"/>
              </a:rPr>
              <a:t>ANÁLISIS INTEGRAL DE SISTEMAS MODERNOS DE RIEGO </a:t>
            </a:r>
          </a:p>
          <a:p>
            <a:pPr eaLnBrk="1" hangingPunct="1">
              <a:spcBef>
                <a:spcPct val="50000"/>
              </a:spcBef>
            </a:pPr>
            <a:endParaRPr lang="es-ES" sz="2200" dirty="0">
              <a:solidFill>
                <a:schemeClr val="tx2"/>
              </a:solidFill>
              <a:latin typeface="Arial" charset="0"/>
            </a:endParaRPr>
          </a:p>
        </p:txBody>
      </p:sp>
      <p:graphicFrame>
        <p:nvGraphicFramePr>
          <p:cNvPr id="180415" name="Group 191"/>
          <p:cNvGraphicFramePr>
            <a:graphicFrameLocks noGrp="1"/>
          </p:cNvGraphicFramePr>
          <p:nvPr/>
        </p:nvGraphicFramePr>
        <p:xfrm>
          <a:off x="1847850" y="1557339"/>
          <a:ext cx="8604250" cy="3384551"/>
        </p:xfrm>
        <a:graphic>
          <a:graphicData uri="http://schemas.openxmlformats.org/drawingml/2006/table">
            <a:tbl>
              <a:tblPr/>
              <a:tblGrid>
                <a:gridCol w="1758950">
                  <a:extLst>
                    <a:ext uri="{9D8B030D-6E8A-4147-A177-3AD203B41FA5}">
                      <a16:colId xmlns:a16="http://schemas.microsoft.com/office/drawing/2014/main" val="20000"/>
                    </a:ext>
                  </a:extLst>
                </a:gridCol>
                <a:gridCol w="773113">
                  <a:extLst>
                    <a:ext uri="{9D8B030D-6E8A-4147-A177-3AD203B41FA5}">
                      <a16:colId xmlns:a16="http://schemas.microsoft.com/office/drawing/2014/main" val="20001"/>
                    </a:ext>
                  </a:extLst>
                </a:gridCol>
                <a:gridCol w="771525">
                  <a:extLst>
                    <a:ext uri="{9D8B030D-6E8A-4147-A177-3AD203B41FA5}">
                      <a16:colId xmlns:a16="http://schemas.microsoft.com/office/drawing/2014/main" val="20002"/>
                    </a:ext>
                  </a:extLst>
                </a:gridCol>
                <a:gridCol w="773112">
                  <a:extLst>
                    <a:ext uri="{9D8B030D-6E8A-4147-A177-3AD203B41FA5}">
                      <a16:colId xmlns:a16="http://schemas.microsoft.com/office/drawing/2014/main" val="20003"/>
                    </a:ext>
                  </a:extLst>
                </a:gridCol>
                <a:gridCol w="771525">
                  <a:extLst>
                    <a:ext uri="{9D8B030D-6E8A-4147-A177-3AD203B41FA5}">
                      <a16:colId xmlns:a16="http://schemas.microsoft.com/office/drawing/2014/main" val="20004"/>
                    </a:ext>
                  </a:extLst>
                </a:gridCol>
                <a:gridCol w="773113">
                  <a:extLst>
                    <a:ext uri="{9D8B030D-6E8A-4147-A177-3AD203B41FA5}">
                      <a16:colId xmlns:a16="http://schemas.microsoft.com/office/drawing/2014/main" val="20005"/>
                    </a:ext>
                  </a:extLst>
                </a:gridCol>
                <a:gridCol w="771525">
                  <a:extLst>
                    <a:ext uri="{9D8B030D-6E8A-4147-A177-3AD203B41FA5}">
                      <a16:colId xmlns:a16="http://schemas.microsoft.com/office/drawing/2014/main" val="20006"/>
                    </a:ext>
                  </a:extLst>
                </a:gridCol>
                <a:gridCol w="773112">
                  <a:extLst>
                    <a:ext uri="{9D8B030D-6E8A-4147-A177-3AD203B41FA5}">
                      <a16:colId xmlns:a16="http://schemas.microsoft.com/office/drawing/2014/main" val="20007"/>
                    </a:ext>
                  </a:extLst>
                </a:gridCol>
                <a:gridCol w="771525">
                  <a:extLst>
                    <a:ext uri="{9D8B030D-6E8A-4147-A177-3AD203B41FA5}">
                      <a16:colId xmlns:a16="http://schemas.microsoft.com/office/drawing/2014/main" val="20008"/>
                    </a:ext>
                  </a:extLst>
                </a:gridCol>
                <a:gridCol w="666750">
                  <a:extLst>
                    <a:ext uri="{9D8B030D-6E8A-4147-A177-3AD203B41FA5}">
                      <a16:colId xmlns:a16="http://schemas.microsoft.com/office/drawing/2014/main" val="20009"/>
                    </a:ext>
                  </a:extLst>
                </a:gridCol>
              </a:tblGrid>
              <a:tr h="906463">
                <a:tc gridSpan="10">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AR" sz="2100" b="0" i="0" u="none" strike="noStrike" cap="none" normalizeH="0" baseline="0">
                          <a:ln>
                            <a:noFill/>
                          </a:ln>
                          <a:solidFill>
                            <a:schemeClr val="tx2"/>
                          </a:solidFill>
                          <a:effectLst/>
                          <a:latin typeface="Arial" charset="0"/>
                          <a:cs typeface="Times New Roman" pitchFamily="18" charset="0"/>
                        </a:rPr>
                        <a:t>Factores para corregir la velocidad del viento en alturas superiores o inferiores a 2 m.</a:t>
                      </a:r>
                      <a:endParaRPr kumimoji="0" lang="es-AR" sz="2100" b="0" i="0" u="none" strike="noStrike" cap="none" normalizeH="0" baseline="0">
                        <a:ln>
                          <a:noFill/>
                        </a:ln>
                        <a:solidFill>
                          <a:schemeClr val="tx2"/>
                        </a:solidFill>
                        <a:effectLst/>
                        <a:latin typeface="Arial" charset="0"/>
                      </a:endParaRPr>
                    </a:p>
                  </a:txBody>
                  <a:tcPr anchor="ctr" horzOverflow="overflow">
                    <a:lnL w="254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25400" cap="flat" cmpd="sng" algn="ctr">
                      <a:solidFill>
                        <a:srgbClr val="00008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0000"/>
                  </a:ext>
                </a:extLst>
              </a:tr>
              <a:tr h="113506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AR" sz="2100" b="0" i="0" u="none" strike="noStrike" cap="none" normalizeH="0" baseline="0">
                          <a:ln>
                            <a:noFill/>
                          </a:ln>
                          <a:solidFill>
                            <a:schemeClr val="tx2"/>
                          </a:solidFill>
                          <a:effectLst/>
                          <a:latin typeface="Arial" charset="0"/>
                          <a:cs typeface="Times New Roman" pitchFamily="18" charset="0"/>
                        </a:rPr>
                        <a:t>Altura de medición (m)</a:t>
                      </a:r>
                      <a:endParaRPr kumimoji="0" lang="es-AR" sz="2100" b="0" i="0" u="none" strike="noStrike" cap="none" normalizeH="0" baseline="0">
                        <a:ln>
                          <a:noFill/>
                        </a:ln>
                        <a:solidFill>
                          <a:schemeClr val="tx2"/>
                        </a:solidFill>
                        <a:effectLst/>
                        <a:latin typeface="Arial" charset="0"/>
                      </a:endParaRPr>
                    </a:p>
                  </a:txBody>
                  <a:tcPr anchor="ctr" horzOverflow="overflow">
                    <a:lnL w="254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AR" sz="2100" b="0" i="0" u="none" strike="noStrike" cap="none" normalizeH="0" baseline="0">
                          <a:ln>
                            <a:noFill/>
                          </a:ln>
                          <a:solidFill>
                            <a:schemeClr val="tx2"/>
                          </a:solidFill>
                          <a:effectLst/>
                          <a:latin typeface="Arial" charset="0"/>
                          <a:cs typeface="Times New Roman" pitchFamily="18" charset="0"/>
                        </a:rPr>
                        <a:t>0,50</a:t>
                      </a:r>
                      <a:endParaRPr kumimoji="0" lang="es-AR" sz="2100" b="0" i="0" u="none" strike="noStrike" cap="none" normalizeH="0" baseline="0">
                        <a:ln>
                          <a:noFill/>
                        </a:ln>
                        <a:solidFill>
                          <a:schemeClr val="tx2"/>
                        </a:solidFill>
                        <a:effectLst/>
                        <a:latin typeface="Arial" charset="0"/>
                      </a:endParaRPr>
                    </a:p>
                  </a:txBody>
                  <a:tcPr anchor="ctr"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AR" sz="2100" b="0" i="0" u="none" strike="noStrike" cap="none" normalizeH="0" baseline="0">
                          <a:ln>
                            <a:noFill/>
                          </a:ln>
                          <a:solidFill>
                            <a:schemeClr val="tx2"/>
                          </a:solidFill>
                          <a:effectLst/>
                          <a:latin typeface="Arial" charset="0"/>
                          <a:cs typeface="Times New Roman" pitchFamily="18" charset="0"/>
                        </a:rPr>
                        <a:t>1,00</a:t>
                      </a:r>
                      <a:endParaRPr kumimoji="0" lang="es-AR" sz="2100" b="0" i="0" u="none" strike="noStrike" cap="none" normalizeH="0" baseline="0">
                        <a:ln>
                          <a:noFill/>
                        </a:ln>
                        <a:solidFill>
                          <a:schemeClr val="tx2"/>
                        </a:solidFill>
                        <a:effectLst/>
                        <a:latin typeface="Arial" charset="0"/>
                      </a:endParaRPr>
                    </a:p>
                  </a:txBody>
                  <a:tcPr anchor="ctr"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AR" sz="2100" b="0" i="0" u="none" strike="noStrike" cap="none" normalizeH="0" baseline="0">
                          <a:ln>
                            <a:noFill/>
                          </a:ln>
                          <a:solidFill>
                            <a:schemeClr val="tx2"/>
                          </a:solidFill>
                          <a:effectLst/>
                          <a:latin typeface="Arial" charset="0"/>
                          <a:cs typeface="Times New Roman" pitchFamily="18" charset="0"/>
                        </a:rPr>
                        <a:t>1,50</a:t>
                      </a:r>
                      <a:endParaRPr kumimoji="0" lang="es-AR" sz="2100" b="0" i="0" u="none" strike="noStrike" cap="none" normalizeH="0" baseline="0">
                        <a:ln>
                          <a:noFill/>
                        </a:ln>
                        <a:solidFill>
                          <a:schemeClr val="tx2"/>
                        </a:solidFill>
                        <a:effectLst/>
                        <a:latin typeface="Arial" charset="0"/>
                      </a:endParaRPr>
                    </a:p>
                  </a:txBody>
                  <a:tcPr anchor="ctr"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AR" sz="2100" b="0" i="0" u="none" strike="noStrike" cap="none" normalizeH="0" baseline="0">
                          <a:ln>
                            <a:noFill/>
                          </a:ln>
                          <a:solidFill>
                            <a:schemeClr val="tx2"/>
                          </a:solidFill>
                          <a:effectLst/>
                          <a:latin typeface="Arial" charset="0"/>
                          <a:cs typeface="Times New Roman" pitchFamily="18" charset="0"/>
                        </a:rPr>
                        <a:t>2,00</a:t>
                      </a:r>
                      <a:endParaRPr kumimoji="0" lang="es-AR" sz="2100" b="0" i="0" u="none" strike="noStrike" cap="none" normalizeH="0" baseline="0">
                        <a:ln>
                          <a:noFill/>
                        </a:ln>
                        <a:solidFill>
                          <a:schemeClr val="tx2"/>
                        </a:solidFill>
                        <a:effectLst/>
                        <a:latin typeface="Arial" charset="0"/>
                      </a:endParaRPr>
                    </a:p>
                  </a:txBody>
                  <a:tcPr anchor="ctr"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AR" sz="2100" b="0" i="0" u="none" strike="noStrike" cap="none" normalizeH="0" baseline="0">
                          <a:ln>
                            <a:noFill/>
                          </a:ln>
                          <a:solidFill>
                            <a:schemeClr val="tx2"/>
                          </a:solidFill>
                          <a:effectLst/>
                          <a:latin typeface="Arial" charset="0"/>
                          <a:cs typeface="Times New Roman" pitchFamily="18" charset="0"/>
                        </a:rPr>
                        <a:t>3,00</a:t>
                      </a:r>
                      <a:endParaRPr kumimoji="0" lang="es-AR" sz="2100" b="0" i="0" u="none" strike="noStrike" cap="none" normalizeH="0" baseline="0">
                        <a:ln>
                          <a:noFill/>
                        </a:ln>
                        <a:solidFill>
                          <a:schemeClr val="tx2"/>
                        </a:solidFill>
                        <a:effectLst/>
                        <a:latin typeface="Arial" charset="0"/>
                      </a:endParaRPr>
                    </a:p>
                  </a:txBody>
                  <a:tcPr anchor="ctr"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AR" sz="2100" b="0" i="0" u="none" strike="noStrike" cap="none" normalizeH="0" baseline="0">
                          <a:ln>
                            <a:noFill/>
                          </a:ln>
                          <a:solidFill>
                            <a:schemeClr val="tx2"/>
                          </a:solidFill>
                          <a:effectLst/>
                          <a:latin typeface="Arial" charset="0"/>
                          <a:cs typeface="Times New Roman" pitchFamily="18" charset="0"/>
                        </a:rPr>
                        <a:t>4,00</a:t>
                      </a:r>
                      <a:endParaRPr kumimoji="0" lang="es-AR" sz="2100" b="0" i="0" u="none" strike="noStrike" cap="none" normalizeH="0" baseline="0">
                        <a:ln>
                          <a:noFill/>
                        </a:ln>
                        <a:solidFill>
                          <a:schemeClr val="tx2"/>
                        </a:solidFill>
                        <a:effectLst/>
                        <a:latin typeface="Arial" charset="0"/>
                      </a:endParaRPr>
                    </a:p>
                  </a:txBody>
                  <a:tcPr anchor="ctr"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AR" sz="2100" b="0" i="0" u="none" strike="noStrike" cap="none" normalizeH="0" baseline="0">
                          <a:ln>
                            <a:noFill/>
                          </a:ln>
                          <a:solidFill>
                            <a:schemeClr val="tx2"/>
                          </a:solidFill>
                          <a:effectLst/>
                          <a:latin typeface="Arial" charset="0"/>
                          <a:cs typeface="Times New Roman" pitchFamily="18" charset="0"/>
                        </a:rPr>
                        <a:t>5,00</a:t>
                      </a:r>
                      <a:endParaRPr kumimoji="0" lang="es-AR" sz="2100" b="0" i="0" u="none" strike="noStrike" cap="none" normalizeH="0" baseline="0">
                        <a:ln>
                          <a:noFill/>
                        </a:ln>
                        <a:solidFill>
                          <a:schemeClr val="tx2"/>
                        </a:solidFill>
                        <a:effectLst/>
                        <a:latin typeface="Arial" charset="0"/>
                      </a:endParaRPr>
                    </a:p>
                  </a:txBody>
                  <a:tcPr anchor="ctr"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AR" sz="2100" b="0" i="0" u="none" strike="noStrike" cap="none" normalizeH="0" baseline="0">
                          <a:ln>
                            <a:noFill/>
                          </a:ln>
                          <a:solidFill>
                            <a:schemeClr val="tx2"/>
                          </a:solidFill>
                          <a:effectLst/>
                          <a:latin typeface="Arial" charset="0"/>
                          <a:cs typeface="Times New Roman" pitchFamily="18" charset="0"/>
                        </a:rPr>
                        <a:t>6,00</a:t>
                      </a:r>
                      <a:endParaRPr kumimoji="0" lang="es-AR" sz="2100" b="0" i="0" u="none" strike="noStrike" cap="none" normalizeH="0" baseline="0">
                        <a:ln>
                          <a:noFill/>
                        </a:ln>
                        <a:solidFill>
                          <a:schemeClr val="tx2"/>
                        </a:solidFill>
                        <a:effectLst/>
                        <a:latin typeface="Arial" charset="0"/>
                      </a:endParaRPr>
                    </a:p>
                  </a:txBody>
                  <a:tcPr anchor="ctr"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AR" sz="2100" b="0" i="0" u="none" strike="noStrike" cap="none" normalizeH="0" baseline="0">
                          <a:ln>
                            <a:noFill/>
                          </a:ln>
                          <a:solidFill>
                            <a:schemeClr val="tx2"/>
                          </a:solidFill>
                          <a:effectLst/>
                          <a:latin typeface="Arial" charset="0"/>
                          <a:cs typeface="Times New Roman" pitchFamily="18" charset="0"/>
                        </a:rPr>
                        <a:t>10,00</a:t>
                      </a:r>
                      <a:endParaRPr kumimoji="0" lang="es-AR" sz="2100" b="0" i="0" u="none" strike="noStrike" cap="none" normalizeH="0" baseline="0">
                        <a:ln>
                          <a:noFill/>
                        </a:ln>
                        <a:solidFill>
                          <a:schemeClr val="tx2"/>
                        </a:solidFill>
                        <a:effectLst/>
                        <a:latin typeface="Arial" charset="0"/>
                      </a:endParaRPr>
                    </a:p>
                  </a:txBody>
                  <a:tcPr anchor="ctr" horzOverflow="overflow">
                    <a:lnL w="127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8740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AR" sz="2100" b="0" i="0" u="none" strike="noStrike" cap="none" normalizeH="0" baseline="0">
                          <a:ln>
                            <a:noFill/>
                          </a:ln>
                          <a:solidFill>
                            <a:schemeClr val="tx2"/>
                          </a:solidFill>
                          <a:effectLst/>
                          <a:latin typeface="Arial" charset="0"/>
                          <a:cs typeface="Times New Roman" pitchFamily="18" charset="0"/>
                        </a:rPr>
                        <a:t>Factor de corrección</a:t>
                      </a:r>
                      <a:endParaRPr kumimoji="0" lang="es-AR" sz="2100" b="0" i="0" u="none" strike="noStrike" cap="none" normalizeH="0" baseline="0">
                        <a:ln>
                          <a:noFill/>
                        </a:ln>
                        <a:solidFill>
                          <a:schemeClr val="tx2"/>
                        </a:solidFill>
                        <a:effectLst/>
                        <a:latin typeface="Arial" charset="0"/>
                      </a:endParaRPr>
                    </a:p>
                  </a:txBody>
                  <a:tcPr anchor="ctr" horzOverflow="overflow">
                    <a:lnL w="254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254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AR" sz="2100" b="0" i="0" u="none" strike="noStrike" cap="none" normalizeH="0" baseline="0">
                          <a:ln>
                            <a:noFill/>
                          </a:ln>
                          <a:solidFill>
                            <a:schemeClr val="tx2"/>
                          </a:solidFill>
                          <a:effectLst/>
                          <a:latin typeface="Arial" charset="0"/>
                          <a:cs typeface="Times New Roman" pitchFamily="18" charset="0"/>
                        </a:rPr>
                        <a:t>1,35</a:t>
                      </a:r>
                      <a:endParaRPr kumimoji="0" lang="es-AR" sz="2100" b="0" i="0" u="none" strike="noStrike" cap="none" normalizeH="0" baseline="0">
                        <a:ln>
                          <a:noFill/>
                        </a:ln>
                        <a:solidFill>
                          <a:schemeClr val="tx2"/>
                        </a:solidFill>
                        <a:effectLst/>
                        <a:latin typeface="Arial" charset="0"/>
                      </a:endParaRPr>
                    </a:p>
                  </a:txBody>
                  <a:tcPr anchor="ctr"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254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AR" sz="2100" b="0" i="0" u="none" strike="noStrike" cap="none" normalizeH="0" baseline="0">
                          <a:ln>
                            <a:noFill/>
                          </a:ln>
                          <a:solidFill>
                            <a:schemeClr val="tx2"/>
                          </a:solidFill>
                          <a:effectLst/>
                          <a:latin typeface="Arial" charset="0"/>
                          <a:cs typeface="Times New Roman" pitchFamily="18" charset="0"/>
                        </a:rPr>
                        <a:t>1,15</a:t>
                      </a:r>
                      <a:endParaRPr kumimoji="0" lang="es-AR" sz="2100" b="0" i="0" u="none" strike="noStrike" cap="none" normalizeH="0" baseline="0">
                        <a:ln>
                          <a:noFill/>
                        </a:ln>
                        <a:solidFill>
                          <a:schemeClr val="tx2"/>
                        </a:solidFill>
                        <a:effectLst/>
                        <a:latin typeface="Arial" charset="0"/>
                      </a:endParaRPr>
                    </a:p>
                  </a:txBody>
                  <a:tcPr anchor="ctr"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254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AR" sz="2100" b="0" i="0" u="none" strike="noStrike" cap="none" normalizeH="0" baseline="0">
                          <a:ln>
                            <a:noFill/>
                          </a:ln>
                          <a:solidFill>
                            <a:schemeClr val="tx2"/>
                          </a:solidFill>
                          <a:effectLst/>
                          <a:latin typeface="Arial" charset="0"/>
                          <a:cs typeface="Times New Roman" pitchFamily="18" charset="0"/>
                        </a:rPr>
                        <a:t>1,06</a:t>
                      </a:r>
                      <a:endParaRPr kumimoji="0" lang="es-AR" sz="2100" b="0" i="0" u="none" strike="noStrike" cap="none" normalizeH="0" baseline="0">
                        <a:ln>
                          <a:noFill/>
                        </a:ln>
                        <a:solidFill>
                          <a:schemeClr val="tx2"/>
                        </a:solidFill>
                        <a:effectLst/>
                        <a:latin typeface="Arial" charset="0"/>
                      </a:endParaRPr>
                    </a:p>
                  </a:txBody>
                  <a:tcPr anchor="ctr"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254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AR" sz="2100" b="0" i="0" u="none" strike="noStrike" cap="none" normalizeH="0" baseline="0">
                          <a:ln>
                            <a:noFill/>
                          </a:ln>
                          <a:solidFill>
                            <a:schemeClr val="tx2"/>
                          </a:solidFill>
                          <a:effectLst/>
                          <a:latin typeface="Arial" charset="0"/>
                          <a:cs typeface="Times New Roman" pitchFamily="18" charset="0"/>
                        </a:rPr>
                        <a:t>1,00</a:t>
                      </a:r>
                      <a:endParaRPr kumimoji="0" lang="es-AR" sz="2100" b="0" i="0" u="none" strike="noStrike" cap="none" normalizeH="0" baseline="0">
                        <a:ln>
                          <a:noFill/>
                        </a:ln>
                        <a:solidFill>
                          <a:schemeClr val="tx2"/>
                        </a:solidFill>
                        <a:effectLst/>
                        <a:latin typeface="Arial" charset="0"/>
                      </a:endParaRPr>
                    </a:p>
                  </a:txBody>
                  <a:tcPr anchor="ctr"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254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AR" sz="2100" b="0" i="0" u="none" strike="noStrike" cap="none" normalizeH="0" baseline="0">
                          <a:ln>
                            <a:noFill/>
                          </a:ln>
                          <a:solidFill>
                            <a:schemeClr val="tx2"/>
                          </a:solidFill>
                          <a:effectLst/>
                          <a:latin typeface="Arial" charset="0"/>
                          <a:cs typeface="Times New Roman" pitchFamily="18" charset="0"/>
                        </a:rPr>
                        <a:t>0,93</a:t>
                      </a:r>
                      <a:endParaRPr kumimoji="0" lang="es-AR" sz="2100" b="0" i="0" u="none" strike="noStrike" cap="none" normalizeH="0" baseline="0">
                        <a:ln>
                          <a:noFill/>
                        </a:ln>
                        <a:solidFill>
                          <a:schemeClr val="tx2"/>
                        </a:solidFill>
                        <a:effectLst/>
                        <a:latin typeface="Arial" charset="0"/>
                      </a:endParaRPr>
                    </a:p>
                  </a:txBody>
                  <a:tcPr anchor="ctr"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254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AR" sz="2100" b="0" i="0" u="none" strike="noStrike" cap="none" normalizeH="0" baseline="0">
                          <a:ln>
                            <a:noFill/>
                          </a:ln>
                          <a:solidFill>
                            <a:schemeClr val="tx2"/>
                          </a:solidFill>
                          <a:effectLst/>
                          <a:latin typeface="Arial" charset="0"/>
                          <a:cs typeface="Times New Roman" pitchFamily="18" charset="0"/>
                        </a:rPr>
                        <a:t>0,88</a:t>
                      </a:r>
                      <a:endParaRPr kumimoji="0" lang="es-AR" sz="2100" b="0" i="0" u="none" strike="noStrike" cap="none" normalizeH="0" baseline="0">
                        <a:ln>
                          <a:noFill/>
                        </a:ln>
                        <a:solidFill>
                          <a:schemeClr val="tx2"/>
                        </a:solidFill>
                        <a:effectLst/>
                        <a:latin typeface="Arial" charset="0"/>
                      </a:endParaRPr>
                    </a:p>
                  </a:txBody>
                  <a:tcPr anchor="ctr"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254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AR" sz="2100" b="0" i="0" u="none" strike="noStrike" cap="none" normalizeH="0" baseline="0">
                          <a:ln>
                            <a:noFill/>
                          </a:ln>
                          <a:solidFill>
                            <a:schemeClr val="tx2"/>
                          </a:solidFill>
                          <a:effectLst/>
                          <a:latin typeface="Arial" charset="0"/>
                          <a:cs typeface="Times New Roman" pitchFamily="18" charset="0"/>
                        </a:rPr>
                        <a:t>0,85</a:t>
                      </a:r>
                      <a:endParaRPr kumimoji="0" lang="es-AR" sz="2100" b="0" i="0" u="none" strike="noStrike" cap="none" normalizeH="0" baseline="0">
                        <a:ln>
                          <a:noFill/>
                        </a:ln>
                        <a:solidFill>
                          <a:schemeClr val="tx2"/>
                        </a:solidFill>
                        <a:effectLst/>
                        <a:latin typeface="Arial" charset="0"/>
                      </a:endParaRPr>
                    </a:p>
                  </a:txBody>
                  <a:tcPr anchor="ctr"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254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AR" sz="2100" b="0" i="0" u="none" strike="noStrike" cap="none" normalizeH="0" baseline="0">
                          <a:ln>
                            <a:noFill/>
                          </a:ln>
                          <a:solidFill>
                            <a:schemeClr val="tx2"/>
                          </a:solidFill>
                          <a:effectLst/>
                          <a:latin typeface="Arial" charset="0"/>
                          <a:cs typeface="Times New Roman" pitchFamily="18" charset="0"/>
                        </a:rPr>
                        <a:t>0,83</a:t>
                      </a:r>
                      <a:endParaRPr kumimoji="0" lang="es-AR" sz="2100" b="0" i="0" u="none" strike="noStrike" cap="none" normalizeH="0" baseline="0">
                        <a:ln>
                          <a:noFill/>
                        </a:ln>
                        <a:solidFill>
                          <a:schemeClr val="tx2"/>
                        </a:solidFill>
                        <a:effectLst/>
                        <a:latin typeface="Arial" charset="0"/>
                      </a:endParaRPr>
                    </a:p>
                  </a:txBody>
                  <a:tcPr anchor="ctr"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254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AR" sz="2100" b="0" i="0" u="none" strike="noStrike" cap="none" normalizeH="0" baseline="0">
                          <a:ln>
                            <a:noFill/>
                          </a:ln>
                          <a:solidFill>
                            <a:schemeClr val="tx2"/>
                          </a:solidFill>
                          <a:effectLst/>
                          <a:latin typeface="Arial" charset="0"/>
                          <a:cs typeface="Times New Roman" pitchFamily="18" charset="0"/>
                        </a:rPr>
                        <a:t>0,77</a:t>
                      </a:r>
                      <a:endParaRPr kumimoji="0" lang="es-AR" sz="2100" b="0" i="0" u="none" strike="noStrike" cap="none" normalizeH="0" baseline="0">
                        <a:ln>
                          <a:noFill/>
                        </a:ln>
                        <a:solidFill>
                          <a:schemeClr val="tx2"/>
                        </a:solidFill>
                        <a:effectLst/>
                        <a:latin typeface="Arial" charset="0"/>
                      </a:endParaRPr>
                    </a:p>
                  </a:txBody>
                  <a:tcPr anchor="ctr" horzOverflow="overflow">
                    <a:lnL w="127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25400" cap="flat" cmpd="sng" algn="ctr">
                      <a:solidFill>
                        <a:srgbClr val="0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55625">
                <a:tc gridSpan="10">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AR" sz="2100" b="0" i="0" u="sng" strike="noStrike" cap="none" normalizeH="0" baseline="0">
                          <a:ln>
                            <a:noFill/>
                          </a:ln>
                          <a:solidFill>
                            <a:schemeClr val="tx2"/>
                          </a:solidFill>
                          <a:effectLst/>
                          <a:latin typeface="Arial" charset="0"/>
                          <a:cs typeface="Times New Roman" pitchFamily="18" charset="0"/>
                        </a:rPr>
                        <a:t>Fuente</a:t>
                      </a:r>
                      <a:r>
                        <a:rPr kumimoji="0" lang="es-AR" sz="2100" b="0" i="0" u="none" strike="noStrike" cap="none" normalizeH="0" baseline="0">
                          <a:ln>
                            <a:noFill/>
                          </a:ln>
                          <a:solidFill>
                            <a:schemeClr val="tx2"/>
                          </a:solidFill>
                          <a:effectLst/>
                          <a:latin typeface="Arial" charset="0"/>
                          <a:cs typeface="Times New Roman" pitchFamily="18" charset="0"/>
                        </a:rPr>
                        <a:t>: Doorenbos, J.; Pruitt, W.O. (1986)</a:t>
                      </a:r>
                      <a:endParaRPr kumimoji="0" lang="es-AR" sz="2100" b="0" i="0" u="none" strike="noStrike" cap="none" normalizeH="0" baseline="0">
                        <a:ln>
                          <a:noFill/>
                        </a:ln>
                        <a:solidFill>
                          <a:schemeClr val="tx2"/>
                        </a:solidFill>
                        <a:effectLst/>
                        <a:latin typeface="Arial" charset="0"/>
                      </a:endParaRPr>
                    </a:p>
                  </a:txBody>
                  <a:tcPr anchor="ctr" horzOverflow="overflow">
                    <a:lnL w="254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25400" cap="flat" cmpd="sng" algn="ctr">
                      <a:solidFill>
                        <a:srgbClr val="000080"/>
                      </a:solidFill>
                      <a:prstDash val="solid"/>
                      <a:round/>
                      <a:headEnd type="none" w="med" len="med"/>
                      <a:tailEnd type="none" w="med" len="med"/>
                    </a:lnT>
                    <a:lnB w="25400" cap="flat" cmpd="sng" algn="ctr">
                      <a:solidFill>
                        <a:srgbClr val="000080"/>
                      </a:solidFill>
                      <a:prstDash val="solid"/>
                      <a:round/>
                      <a:headEnd type="none" w="med" len="med"/>
                      <a:tailEnd type="none" w="med" len="med"/>
                    </a:lnB>
                    <a:lnTlToBr>
                      <a:noFill/>
                    </a:lnTlToBr>
                    <a:lnBlToTr>
                      <a:noFill/>
                    </a:lnBlToTr>
                    <a:noFill/>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0003"/>
                  </a:ext>
                </a:extLst>
              </a:tr>
            </a:tbl>
          </a:graphicData>
        </a:graphic>
      </p:graphicFrame>
      <p:pic>
        <p:nvPicPr>
          <p:cNvPr id="102442" name="Picture 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0638" y="5122864"/>
            <a:ext cx="2705100"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redondeado"/>
          <p:cNvSpPr/>
          <p:nvPr/>
        </p:nvSpPr>
        <p:spPr>
          <a:xfrm>
            <a:off x="2135560" y="260350"/>
            <a:ext cx="8136904" cy="5763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26" name="Text Box 2"/>
          <p:cNvSpPr txBox="1">
            <a:spLocks noChangeArrowheads="1"/>
          </p:cNvSpPr>
          <p:nvPr/>
        </p:nvSpPr>
        <p:spPr bwMode="auto">
          <a:xfrm>
            <a:off x="1992314" y="260351"/>
            <a:ext cx="835342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s-AR" sz="2200" b="1" dirty="0">
                <a:solidFill>
                  <a:schemeClr val="bg1"/>
                </a:solidFill>
                <a:latin typeface="Arial" charset="0"/>
              </a:rPr>
              <a:t>ANÁLISIS INTEGRAL DE SISTEMAS MODERNOS DE RIEGO </a:t>
            </a:r>
          </a:p>
          <a:p>
            <a:pPr eaLnBrk="1" hangingPunct="1">
              <a:spcBef>
                <a:spcPct val="50000"/>
              </a:spcBef>
            </a:pPr>
            <a:endParaRPr lang="es-ES" sz="2200" dirty="0">
              <a:solidFill>
                <a:schemeClr val="tx2"/>
              </a:solidFill>
              <a:latin typeface="Arial" charset="0"/>
            </a:endParaRPr>
          </a:p>
        </p:txBody>
      </p:sp>
      <p:sp>
        <p:nvSpPr>
          <p:cNvPr id="103427" name="Text Box 3"/>
          <p:cNvSpPr txBox="1">
            <a:spLocks noChangeArrowheads="1"/>
          </p:cNvSpPr>
          <p:nvPr/>
        </p:nvSpPr>
        <p:spPr bwMode="auto">
          <a:xfrm>
            <a:off x="1847851" y="1125538"/>
            <a:ext cx="856932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AR" sz="2200" i="1">
                <a:solidFill>
                  <a:schemeClr val="tx2"/>
                </a:solidFill>
                <a:latin typeface="Arial" charset="0"/>
              </a:rPr>
              <a:t>Factor de ponderación (1-W).</a:t>
            </a:r>
          </a:p>
          <a:p>
            <a:pPr eaLnBrk="1" hangingPunct="1"/>
            <a:r>
              <a:rPr lang="es-AR" sz="2200">
                <a:solidFill>
                  <a:schemeClr val="tx2"/>
                </a:solidFill>
                <a:latin typeface="Arial" charset="0"/>
              </a:rPr>
              <a:t>	Es un factor de ponderación correspondiente a los efectos del viento y de la humedad sobre ETo.</a:t>
            </a:r>
          </a:p>
          <a:p>
            <a:pPr eaLnBrk="1" hangingPunct="1"/>
            <a:r>
              <a:rPr lang="es-AR" sz="2200">
                <a:solidFill>
                  <a:schemeClr val="tx2"/>
                </a:solidFill>
                <a:latin typeface="Arial" charset="0"/>
              </a:rPr>
              <a:t> Con respecto a la temperatura, se utiliza</a:t>
            </a:r>
            <a:r>
              <a:rPr lang="es-ES" sz="2200">
                <a:solidFill>
                  <a:schemeClr val="tx2"/>
                </a:solidFill>
                <a:latin typeface="Arial" charset="0"/>
              </a:rPr>
              <a:t> </a:t>
            </a:r>
          </a:p>
        </p:txBody>
      </p:sp>
      <p:graphicFrame>
        <p:nvGraphicFramePr>
          <p:cNvPr id="103428" name="Object 4"/>
          <p:cNvGraphicFramePr>
            <a:graphicFrameLocks noChangeAspect="1"/>
          </p:cNvGraphicFramePr>
          <p:nvPr/>
        </p:nvGraphicFramePr>
        <p:xfrm>
          <a:off x="4872038" y="2781300"/>
          <a:ext cx="1655762" cy="742950"/>
        </p:xfrm>
        <a:graphic>
          <a:graphicData uri="http://schemas.openxmlformats.org/presentationml/2006/ole">
            <mc:AlternateContent xmlns:mc="http://schemas.openxmlformats.org/markup-compatibility/2006">
              <mc:Choice xmlns:v="urn:schemas-microsoft-com:vml" Requires="v">
                <p:oleObj spid="_x0000_s21542" name="Ecuación" r:id="rId4" imgW="875920" imgH="393529" progId="Equation.3">
                  <p:embed/>
                </p:oleObj>
              </mc:Choice>
              <mc:Fallback>
                <p:oleObj name="Ecuación" r:id="rId4" imgW="875920" imgH="393529" progId="Equation.3">
                  <p:embed/>
                  <p:pic>
                    <p:nvPicPr>
                      <p:cNvPr id="10342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2038" y="2781300"/>
                        <a:ext cx="1655762" cy="742950"/>
                      </a:xfrm>
                      <a:prstGeom prst="rect">
                        <a:avLst/>
                      </a:prstGeom>
                      <a:noFill/>
                      <a:ln>
                        <a:noFill/>
                      </a:ln>
                      <a:effectLst/>
                    </p:spPr>
                  </p:pic>
                </p:oleObj>
              </mc:Fallback>
            </mc:AlternateContent>
          </a:graphicData>
        </a:graphic>
      </p:graphicFrame>
      <p:sp>
        <p:nvSpPr>
          <p:cNvPr id="103429" name="Text Box 5"/>
          <p:cNvSpPr txBox="1">
            <a:spLocks noChangeArrowheads="1"/>
          </p:cNvSpPr>
          <p:nvPr/>
        </p:nvSpPr>
        <p:spPr bwMode="auto">
          <a:xfrm>
            <a:off x="1847851" y="3860800"/>
            <a:ext cx="8569325"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buFontTx/>
              <a:buChar char="•"/>
            </a:pPr>
            <a:r>
              <a:rPr lang="es-AR" sz="2200">
                <a:solidFill>
                  <a:schemeClr val="tx2"/>
                </a:solidFill>
                <a:latin typeface="Arial" charset="0"/>
              </a:rPr>
              <a:t>Factor de ponderación, W.</a:t>
            </a:r>
          </a:p>
          <a:p>
            <a:pPr eaLnBrk="1" hangingPunct="1"/>
            <a:r>
              <a:rPr lang="es-AR" sz="2200">
                <a:solidFill>
                  <a:schemeClr val="tx2"/>
                </a:solidFill>
                <a:latin typeface="Arial" charset="0"/>
              </a:rPr>
              <a:t>	W es un factor de ponderación correspondiente a los efectos de la radiación. En el cuadro I.15 pueden verse los valores de W en función de la temperatura y la altitud. Con respecto a la temperatura, se utiliza </a:t>
            </a:r>
            <a:endParaRPr lang="es-ES" sz="2200">
              <a:solidFill>
                <a:schemeClr val="tx2"/>
              </a:solidFill>
              <a:latin typeface="Arial" charset="0"/>
            </a:endParaRPr>
          </a:p>
        </p:txBody>
      </p:sp>
      <p:graphicFrame>
        <p:nvGraphicFramePr>
          <p:cNvPr id="103430" name="Object 6"/>
          <p:cNvGraphicFramePr>
            <a:graphicFrameLocks noChangeAspect="1"/>
          </p:cNvGraphicFramePr>
          <p:nvPr/>
        </p:nvGraphicFramePr>
        <p:xfrm>
          <a:off x="4656138" y="5694364"/>
          <a:ext cx="1871662" cy="839787"/>
        </p:xfrm>
        <a:graphic>
          <a:graphicData uri="http://schemas.openxmlformats.org/presentationml/2006/ole">
            <mc:AlternateContent xmlns:mc="http://schemas.openxmlformats.org/markup-compatibility/2006">
              <mc:Choice xmlns:v="urn:schemas-microsoft-com:vml" Requires="v">
                <p:oleObj spid="_x0000_s21543" name="Ecuación" r:id="rId6" imgW="875920" imgH="393529" progId="Equation.3">
                  <p:embed/>
                </p:oleObj>
              </mc:Choice>
              <mc:Fallback>
                <p:oleObj name="Ecuación" r:id="rId6" imgW="875920" imgH="393529" progId="Equation.3">
                  <p:embed/>
                  <p:pic>
                    <p:nvPicPr>
                      <p:cNvPr id="10343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6138" y="5694364"/>
                        <a:ext cx="1871662" cy="839787"/>
                      </a:xfrm>
                      <a:prstGeom prst="rect">
                        <a:avLst/>
                      </a:prstGeom>
                      <a:noFill/>
                      <a:ln>
                        <a:noFill/>
                      </a:ln>
                      <a:effectLst/>
                    </p:spPr>
                  </p:pic>
                </p:oleObj>
              </mc:Fallback>
            </mc:AlternateContent>
          </a:graphicData>
        </a:graphic>
      </p:graphicFrame>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450" name="Text Box 2"/>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3600" b="1" spc="-50" dirty="0">
                <a:solidFill>
                  <a:srgbClr val="FFFFFF"/>
                </a:solidFill>
                <a:latin typeface="+mj-lt"/>
                <a:ea typeface="+mj-ea"/>
                <a:cs typeface="+mj-cs"/>
              </a:rPr>
              <a:t>RADIACIÓN NETA RN.</a:t>
            </a:r>
          </a:p>
          <a:p>
            <a:pPr defTabSz="914400" eaLnBrk="1" hangingPunct="1">
              <a:lnSpc>
                <a:spcPct val="85000"/>
              </a:lnSpc>
              <a:spcBef>
                <a:spcPct val="0"/>
              </a:spcBef>
              <a:spcAft>
                <a:spcPts val="600"/>
              </a:spcAft>
            </a:pPr>
            <a:endParaRPr lang="en-US" sz="3600" spc="-50" dirty="0">
              <a:solidFill>
                <a:srgbClr val="FFFFFF"/>
              </a:solidFill>
              <a:latin typeface="+mj-lt"/>
              <a:ea typeface="+mj-ea"/>
              <a:cs typeface="+mj-cs"/>
            </a:endParaRPr>
          </a:p>
        </p:txBody>
      </p:sp>
      <p:sp>
        <p:nvSpPr>
          <p:cNvPr id="82" name="Rectangle 8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451" name="Text Box 3"/>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Aft>
                <a:spcPts val="600"/>
              </a:spcAft>
              <a:buClr>
                <a:schemeClr val="accent1"/>
              </a:buClr>
              <a:buFont typeface="Calibri" panose="020F0502020204030204" pitchFamily="34" charset="0"/>
            </a:pPr>
            <a:endParaRPr lang="en-US" b="1" dirty="0">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El </a:t>
            </a:r>
            <a:r>
              <a:rPr lang="en-US" dirty="0" err="1">
                <a:solidFill>
                  <a:schemeClr val="tx1">
                    <a:lumMod val="75000"/>
                    <a:lumOff val="25000"/>
                  </a:schemeClr>
                </a:solidFill>
                <a:latin typeface="+mn-lt"/>
              </a:rPr>
              <a:t>volumen</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radiación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recibido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parte</a:t>
            </a:r>
            <a:r>
              <a:rPr lang="en-US" dirty="0">
                <a:solidFill>
                  <a:schemeClr val="tx1">
                    <a:lumMod val="75000"/>
                    <a:lumOff val="25000"/>
                  </a:schemeClr>
                </a:solidFill>
                <a:latin typeface="+mn-lt"/>
              </a:rPr>
              <a:t> superior de la </a:t>
            </a:r>
            <a:r>
              <a:rPr lang="en-US" dirty="0" err="1">
                <a:solidFill>
                  <a:schemeClr val="tx1">
                    <a:lumMod val="75000"/>
                    <a:lumOff val="25000"/>
                  </a:schemeClr>
                </a:solidFill>
                <a:latin typeface="+mn-lt"/>
              </a:rPr>
              <a:t>atmósfera</a:t>
            </a:r>
            <a:r>
              <a:rPr lang="en-US" dirty="0">
                <a:solidFill>
                  <a:schemeClr val="tx1">
                    <a:lumMod val="75000"/>
                    <a:lumOff val="25000"/>
                  </a:schemeClr>
                </a:solidFill>
                <a:latin typeface="+mn-lt"/>
              </a:rPr>
              <a:t>, Ra </a:t>
            </a:r>
            <a:r>
              <a:rPr lang="en-US" dirty="0" err="1">
                <a:solidFill>
                  <a:schemeClr val="tx1">
                    <a:lumMod val="75000"/>
                    <a:lumOff val="25000"/>
                  </a:schemeClr>
                </a:solidFill>
                <a:latin typeface="+mn-lt"/>
              </a:rPr>
              <a:t>sólo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depende</a:t>
            </a:r>
            <a:r>
              <a:rPr lang="en-US" dirty="0">
                <a:solidFill>
                  <a:schemeClr val="tx1">
                    <a:lumMod val="75000"/>
                    <a:lumOff val="25000"/>
                  </a:schemeClr>
                </a:solidFill>
                <a:latin typeface="+mn-lt"/>
              </a:rPr>
              <a:t> de la </a:t>
            </a:r>
            <a:r>
              <a:rPr lang="en-US" dirty="0" err="1">
                <a:solidFill>
                  <a:schemeClr val="tx1">
                    <a:lumMod val="75000"/>
                    <a:lumOff val="25000"/>
                  </a:schemeClr>
                </a:solidFill>
                <a:latin typeface="+mn-lt"/>
              </a:rPr>
              <a:t>latitud</a:t>
            </a:r>
            <a:r>
              <a:rPr lang="en-US" dirty="0">
                <a:solidFill>
                  <a:schemeClr val="tx1">
                    <a:lumMod val="75000"/>
                    <a:lumOff val="25000"/>
                  </a:schemeClr>
                </a:solidFill>
                <a:latin typeface="+mn-lt"/>
              </a:rPr>
              <a:t> y del </a:t>
            </a:r>
            <a:r>
              <a:rPr lang="en-US" dirty="0" err="1">
                <a:solidFill>
                  <a:schemeClr val="tx1">
                    <a:lumMod val="75000"/>
                    <a:lumOff val="25000"/>
                  </a:schemeClr>
                </a:solidFill>
                <a:latin typeface="+mn-lt"/>
              </a:rPr>
              <a:t>momento</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año</a:t>
            </a:r>
            <a:r>
              <a:rPr lang="en-US" dirty="0">
                <a:solidFill>
                  <a:schemeClr val="tx1">
                    <a:lumMod val="75000"/>
                    <a:lumOff val="25000"/>
                  </a:schemeClr>
                </a:solidFill>
                <a:latin typeface="+mn-lt"/>
              </a:rPr>
              <a:t>. Una </a:t>
            </a:r>
            <a:r>
              <a:rPr lang="en-US" dirty="0" err="1">
                <a:solidFill>
                  <a:schemeClr val="tx1">
                    <a:lumMod val="75000"/>
                    <a:lumOff val="25000"/>
                  </a:schemeClr>
                </a:solidFill>
                <a:latin typeface="+mn-lt"/>
              </a:rPr>
              <a:t>parte</a:t>
            </a:r>
            <a:r>
              <a:rPr lang="en-US" dirty="0">
                <a:solidFill>
                  <a:schemeClr val="tx1">
                    <a:lumMod val="75000"/>
                    <a:lumOff val="25000"/>
                  </a:schemeClr>
                </a:solidFill>
                <a:latin typeface="+mn-lt"/>
              </a:rPr>
              <a:t> de Ra es </a:t>
            </a:r>
            <a:r>
              <a:rPr lang="en-US" dirty="0" err="1">
                <a:solidFill>
                  <a:schemeClr val="tx1">
                    <a:lumMod val="75000"/>
                    <a:lumOff val="25000"/>
                  </a:schemeClr>
                </a:solidFill>
                <a:latin typeface="+mn-lt"/>
              </a:rPr>
              <a:t>absorbida</a:t>
            </a:r>
            <a:r>
              <a:rPr lang="en-US" dirty="0">
                <a:solidFill>
                  <a:schemeClr val="tx1">
                    <a:lumMod val="75000"/>
                    <a:lumOff val="25000"/>
                  </a:schemeClr>
                </a:solidFill>
                <a:latin typeface="+mn-lt"/>
              </a:rPr>
              <a:t> y se </a:t>
            </a:r>
            <a:r>
              <a:rPr lang="en-US" dirty="0" err="1">
                <a:solidFill>
                  <a:schemeClr val="tx1">
                    <a:lumMod val="75000"/>
                    <a:lumOff val="25000"/>
                  </a:schemeClr>
                </a:solidFill>
                <a:latin typeface="+mn-lt"/>
              </a:rPr>
              <a:t>dispersa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cuando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pasa</a:t>
            </a:r>
            <a:r>
              <a:rPr lang="en-US" dirty="0">
                <a:solidFill>
                  <a:schemeClr val="tx1">
                    <a:lumMod val="75000"/>
                    <a:lumOff val="25000"/>
                  </a:schemeClr>
                </a:solidFill>
                <a:latin typeface="+mn-lt"/>
              </a:rPr>
              <a:t> por la </a:t>
            </a:r>
            <a:r>
              <a:rPr lang="en-US" dirty="0" err="1">
                <a:solidFill>
                  <a:schemeClr val="tx1">
                    <a:lumMod val="75000"/>
                    <a:lumOff val="25000"/>
                  </a:schemeClr>
                </a:solidFill>
                <a:latin typeface="+mn-lt"/>
              </a:rPr>
              <a:t>atmósfera</a:t>
            </a:r>
            <a:r>
              <a:rPr lang="en-US" dirty="0">
                <a:solidFill>
                  <a:schemeClr val="tx1">
                    <a:lumMod val="75000"/>
                    <a:lumOff val="25000"/>
                  </a:schemeClr>
                </a:solidFill>
                <a:latin typeface="+mn-lt"/>
              </a:rPr>
              <a:t>,  que </a:t>
            </a:r>
            <a:r>
              <a:rPr lang="en-US" dirty="0" err="1">
                <a:solidFill>
                  <a:schemeClr val="tx1">
                    <a:lumMod val="75000"/>
                    <a:lumOff val="25000"/>
                  </a:schemeClr>
                </a:solidFill>
                <a:latin typeface="+mn-lt"/>
              </a:rPr>
              <a:t>depende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mucho</a:t>
            </a:r>
            <a:r>
              <a:rPr lang="en-US" dirty="0">
                <a:solidFill>
                  <a:schemeClr val="tx1">
                    <a:lumMod val="75000"/>
                    <a:lumOff val="25000"/>
                  </a:schemeClr>
                </a:solidFill>
                <a:latin typeface="+mn-lt"/>
              </a:rPr>
              <a:t> de la </a:t>
            </a:r>
            <a:r>
              <a:rPr lang="en-US" dirty="0" err="1">
                <a:solidFill>
                  <a:schemeClr val="tx1">
                    <a:lumMod val="75000"/>
                    <a:lumOff val="25000"/>
                  </a:schemeClr>
                </a:solidFill>
                <a:latin typeface="+mn-lt"/>
              </a:rPr>
              <a:t>nubosidad</a:t>
            </a:r>
            <a:r>
              <a:rPr lang="en-US" dirty="0">
                <a:solidFill>
                  <a:schemeClr val="tx1">
                    <a:lumMod val="75000"/>
                    <a:lumOff val="25000"/>
                  </a:schemeClr>
                </a:solidFill>
                <a:latin typeface="+mn-lt"/>
              </a:rPr>
              <a:t>. </a:t>
            </a:r>
          </a:p>
          <a:p>
            <a:pPr defTabSz="914400"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Una </a:t>
            </a:r>
            <a:r>
              <a:rPr lang="en-US" dirty="0" err="1">
                <a:solidFill>
                  <a:schemeClr val="tx1">
                    <a:lumMod val="75000"/>
                    <a:lumOff val="25000"/>
                  </a:schemeClr>
                </a:solidFill>
                <a:latin typeface="+mn-lt"/>
              </a:rPr>
              <a:t>parte</a:t>
            </a:r>
            <a:r>
              <a:rPr lang="en-US" dirty="0">
                <a:solidFill>
                  <a:schemeClr val="tx1">
                    <a:lumMod val="75000"/>
                    <a:lumOff val="25000"/>
                  </a:schemeClr>
                </a:solidFill>
                <a:latin typeface="+mn-lt"/>
              </a:rPr>
              <a:t> de Rs es </a:t>
            </a:r>
            <a:r>
              <a:rPr lang="en-US" dirty="0" err="1">
                <a:solidFill>
                  <a:schemeClr val="tx1">
                    <a:lumMod val="75000"/>
                    <a:lumOff val="25000"/>
                  </a:schemeClr>
                </a:solidFill>
                <a:latin typeface="+mn-lt"/>
              </a:rPr>
              <a:t>reflejada</a:t>
            </a:r>
            <a:r>
              <a:rPr lang="en-US" dirty="0">
                <a:solidFill>
                  <a:schemeClr val="tx1">
                    <a:lumMod val="75000"/>
                    <a:lumOff val="25000"/>
                  </a:schemeClr>
                </a:solidFill>
                <a:latin typeface="+mn-lt"/>
              </a:rPr>
              <a:t> por el </a:t>
            </a:r>
            <a:r>
              <a:rPr lang="en-US" dirty="0" err="1">
                <a:solidFill>
                  <a:schemeClr val="tx1">
                    <a:lumMod val="75000"/>
                    <a:lumOff val="25000"/>
                  </a:schemeClr>
                </a:solidFill>
                <a:latin typeface="+mn-lt"/>
              </a:rPr>
              <a:t>suelo</a:t>
            </a:r>
            <a:r>
              <a:rPr lang="en-US" dirty="0">
                <a:solidFill>
                  <a:schemeClr val="tx1">
                    <a:lumMod val="75000"/>
                    <a:lumOff val="25000"/>
                  </a:schemeClr>
                </a:solidFill>
                <a:latin typeface="+mn-lt"/>
              </a:rPr>
              <a:t> y el </a:t>
            </a:r>
            <a:r>
              <a:rPr lang="en-US" dirty="0" err="1">
                <a:solidFill>
                  <a:schemeClr val="tx1">
                    <a:lumMod val="75000"/>
                    <a:lumOff val="25000"/>
                  </a:schemeClr>
                </a:solidFill>
                <a:latin typeface="+mn-lt"/>
              </a:rPr>
              <a:t>cultivo</a:t>
            </a:r>
            <a:r>
              <a:rPr lang="en-US" dirty="0">
                <a:solidFill>
                  <a:schemeClr val="tx1">
                    <a:lumMod val="75000"/>
                    <a:lumOff val="25000"/>
                  </a:schemeClr>
                </a:solidFill>
                <a:latin typeface="+mn-lt"/>
              </a:rPr>
              <a:t> y se </a:t>
            </a:r>
            <a:r>
              <a:rPr lang="en-US" dirty="0" err="1">
                <a:solidFill>
                  <a:schemeClr val="tx1">
                    <a:lumMod val="75000"/>
                    <a:lumOff val="25000"/>
                  </a:schemeClr>
                </a:solidFill>
                <a:latin typeface="+mn-lt"/>
              </a:rPr>
              <a:t>pierde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atmósfera</a:t>
            </a:r>
            <a:r>
              <a:rPr lang="en-US" dirty="0">
                <a:solidFill>
                  <a:schemeClr val="tx1">
                    <a:lumMod val="75000"/>
                    <a:lumOff val="25000"/>
                  </a:schemeClr>
                </a:solidFill>
                <a:latin typeface="+mn-lt"/>
              </a:rPr>
              <a:t> y </a:t>
            </a:r>
            <a:r>
              <a:rPr lang="en-US" dirty="0" err="1">
                <a:solidFill>
                  <a:schemeClr val="tx1">
                    <a:lumMod val="75000"/>
                    <a:lumOff val="25000"/>
                  </a:schemeClr>
                </a:solidFill>
                <a:latin typeface="+mn-lt"/>
              </a:rPr>
              <a:t>espacio</a:t>
            </a:r>
            <a:r>
              <a:rPr lang="en-US" dirty="0">
                <a:solidFill>
                  <a:schemeClr val="tx1">
                    <a:lumMod val="75000"/>
                    <a:lumOff val="25000"/>
                  </a:schemeClr>
                </a:solidFill>
                <a:latin typeface="+mn-lt"/>
              </a:rPr>
              <a:t> exterior. </a:t>
            </a:r>
          </a:p>
          <a:p>
            <a:pPr defTabSz="914400"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La </a:t>
            </a:r>
            <a:r>
              <a:rPr lang="en-US" dirty="0" err="1">
                <a:solidFill>
                  <a:schemeClr val="tx1">
                    <a:lumMod val="75000"/>
                    <a:lumOff val="25000"/>
                  </a:schemeClr>
                </a:solidFill>
                <a:latin typeface="+mn-lt"/>
              </a:rPr>
              <a:t>reflexión</a:t>
            </a:r>
            <a:r>
              <a:rPr lang="en-US" dirty="0">
                <a:solidFill>
                  <a:schemeClr val="tx1">
                    <a:lumMod val="75000"/>
                    <a:lumOff val="25000"/>
                  </a:schemeClr>
                </a:solidFill>
                <a:latin typeface="+mn-lt"/>
              </a:rPr>
              <a:t> (</a:t>
            </a:r>
            <a:r>
              <a:rPr lang="en-US" dirty="0">
                <a:solidFill>
                  <a:schemeClr val="tx1">
                    <a:lumMod val="75000"/>
                    <a:lumOff val="25000"/>
                  </a:schemeClr>
                </a:solidFill>
                <a:latin typeface="+mn-lt"/>
                <a:sym typeface="Symbol" pitchFamily="18" charset="2"/>
              </a:rPr>
              <a:t></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depende</a:t>
            </a:r>
            <a:r>
              <a:rPr lang="en-US" dirty="0">
                <a:solidFill>
                  <a:schemeClr val="tx1">
                    <a:lumMod val="75000"/>
                    <a:lumOff val="25000"/>
                  </a:schemeClr>
                </a:solidFill>
                <a:latin typeface="+mn-lt"/>
              </a:rPr>
              <a:t> de las </a:t>
            </a:r>
            <a:r>
              <a:rPr lang="en-US" dirty="0" err="1">
                <a:solidFill>
                  <a:schemeClr val="tx1">
                    <a:lumMod val="75000"/>
                    <a:lumOff val="25000"/>
                  </a:schemeClr>
                </a:solidFill>
                <a:latin typeface="+mn-lt"/>
              </a:rPr>
              <a:t>características</a:t>
            </a:r>
            <a:r>
              <a:rPr lang="en-US" dirty="0">
                <a:solidFill>
                  <a:schemeClr val="tx1">
                    <a:lumMod val="75000"/>
                    <a:lumOff val="25000"/>
                  </a:schemeClr>
                </a:solidFill>
                <a:latin typeface="+mn-lt"/>
              </a:rPr>
              <a:t> de la </a:t>
            </a:r>
            <a:r>
              <a:rPr lang="en-US" dirty="0" err="1">
                <a:solidFill>
                  <a:schemeClr val="tx1">
                    <a:lumMod val="75000"/>
                    <a:lumOff val="25000"/>
                  </a:schemeClr>
                </a:solidFill>
                <a:latin typeface="+mn-lt"/>
              </a:rPr>
              <a:t>cubierta</a:t>
            </a:r>
            <a:r>
              <a:rPr lang="en-US" dirty="0">
                <a:solidFill>
                  <a:schemeClr val="tx1">
                    <a:lumMod val="75000"/>
                    <a:lumOff val="25000"/>
                  </a:schemeClr>
                </a:solidFill>
                <a:latin typeface="+mn-lt"/>
              </a:rPr>
              <a:t> de la </a:t>
            </a:r>
            <a:r>
              <a:rPr lang="en-US" dirty="0" err="1">
                <a:solidFill>
                  <a:schemeClr val="tx1">
                    <a:lumMod val="75000"/>
                    <a:lumOff val="25000"/>
                  </a:schemeClr>
                </a:solidFill>
                <a:latin typeface="+mn-lt"/>
              </a:rPr>
              <a:t>superficie</a:t>
            </a:r>
            <a:r>
              <a:rPr lang="en-US" dirty="0">
                <a:solidFill>
                  <a:schemeClr val="tx1">
                    <a:lumMod val="75000"/>
                    <a:lumOff val="25000"/>
                  </a:schemeClr>
                </a:solidFill>
                <a:latin typeface="+mn-lt"/>
              </a:rPr>
              <a:t> y es </a:t>
            </a:r>
            <a:r>
              <a:rPr lang="en-US" dirty="0" err="1">
                <a:solidFill>
                  <a:schemeClr val="tx1">
                    <a:lumMod val="75000"/>
                    <a:lumOff val="25000"/>
                  </a:schemeClr>
                </a:solidFill>
                <a:latin typeface="+mn-lt"/>
              </a:rPr>
              <a:t>aproximadamente</a:t>
            </a:r>
            <a:r>
              <a:rPr lang="en-US" dirty="0">
                <a:solidFill>
                  <a:schemeClr val="tx1">
                    <a:lumMod val="75000"/>
                    <a:lumOff val="25000"/>
                  </a:schemeClr>
                </a:solidFill>
                <a:latin typeface="+mn-lt"/>
              </a:rPr>
              <a:t> de un 5 %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caso</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y de un 15 a un 25 %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el de la </a:t>
            </a:r>
            <a:r>
              <a:rPr lang="en-US" dirty="0" err="1">
                <a:solidFill>
                  <a:schemeClr val="tx1">
                    <a:lumMod val="75000"/>
                    <a:lumOff val="25000"/>
                  </a:schemeClr>
                </a:solidFill>
                <a:latin typeface="+mn-lt"/>
              </a:rPr>
              <a:t>inmensa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mayoría</a:t>
            </a:r>
            <a:r>
              <a:rPr lang="en-US" dirty="0">
                <a:solidFill>
                  <a:schemeClr val="tx1">
                    <a:lumMod val="75000"/>
                    <a:lumOff val="25000"/>
                  </a:schemeClr>
                </a:solidFill>
                <a:latin typeface="+mn-lt"/>
              </a:rPr>
              <a:t> de los </a:t>
            </a:r>
            <a:r>
              <a:rPr lang="en-US" dirty="0" err="1">
                <a:solidFill>
                  <a:schemeClr val="tx1">
                    <a:lumMod val="75000"/>
                    <a:lumOff val="25000"/>
                  </a:schemeClr>
                </a:solidFill>
                <a:latin typeface="+mn-lt"/>
              </a:rPr>
              <a:t>cultivos</a:t>
            </a:r>
            <a:r>
              <a:rPr lang="en-US" dirty="0">
                <a:solidFill>
                  <a:schemeClr val="tx1">
                    <a:lumMod val="75000"/>
                    <a:lumOff val="25000"/>
                  </a:schemeClr>
                </a:solidFill>
                <a:latin typeface="+mn-lt"/>
              </a:rPr>
              <a:t>. </a:t>
            </a:r>
          </a:p>
          <a:p>
            <a:pPr defTabSz="914400"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La </a:t>
            </a:r>
            <a:r>
              <a:rPr lang="en-US" dirty="0" err="1">
                <a:solidFill>
                  <a:schemeClr val="tx1">
                    <a:lumMod val="75000"/>
                    <a:lumOff val="25000"/>
                  </a:schemeClr>
                </a:solidFill>
                <a:latin typeface="+mn-lt"/>
              </a:rPr>
              <a:t>fracción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varía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según</a:t>
            </a:r>
            <a:r>
              <a:rPr lang="en-US" dirty="0">
                <a:solidFill>
                  <a:schemeClr val="tx1">
                    <a:lumMod val="75000"/>
                    <a:lumOff val="25000"/>
                  </a:schemeClr>
                </a:solidFill>
                <a:latin typeface="+mn-lt"/>
              </a:rPr>
              <a:t> sea el </a:t>
            </a:r>
            <a:r>
              <a:rPr lang="en-US" dirty="0" err="1">
                <a:solidFill>
                  <a:schemeClr val="tx1">
                    <a:lumMod val="75000"/>
                    <a:lumOff val="25000"/>
                  </a:schemeClr>
                </a:solidFill>
                <a:latin typeface="+mn-lt"/>
              </a:rPr>
              <a:t>espesor</a:t>
            </a:r>
            <a:r>
              <a:rPr lang="en-US" dirty="0">
                <a:solidFill>
                  <a:schemeClr val="tx1">
                    <a:lumMod val="75000"/>
                    <a:lumOff val="25000"/>
                  </a:schemeClr>
                </a:solidFill>
                <a:latin typeface="+mn-lt"/>
              </a:rPr>
              <a:t> de la </a:t>
            </a:r>
            <a:r>
              <a:rPr lang="en-US" dirty="0" err="1">
                <a:solidFill>
                  <a:schemeClr val="tx1">
                    <a:lumMod val="75000"/>
                    <a:lumOff val="25000"/>
                  </a:schemeClr>
                </a:solidFill>
                <a:latin typeface="+mn-lt"/>
              </a:rPr>
              <a:t>cubierta</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cultivo</a:t>
            </a:r>
            <a:r>
              <a:rPr lang="en-US" dirty="0">
                <a:solidFill>
                  <a:schemeClr val="tx1">
                    <a:lumMod val="75000"/>
                    <a:lumOff val="25000"/>
                  </a:schemeClr>
                </a:solidFill>
                <a:latin typeface="+mn-lt"/>
              </a:rPr>
              <a:t>. Lo que </a:t>
            </a:r>
            <a:r>
              <a:rPr lang="en-US" dirty="0" err="1">
                <a:solidFill>
                  <a:schemeClr val="tx1">
                    <a:lumMod val="75000"/>
                    <a:lumOff val="25000"/>
                  </a:schemeClr>
                </a:solidFill>
                <a:latin typeface="+mn-lt"/>
              </a:rPr>
              <a:t>queda</a:t>
            </a:r>
            <a:r>
              <a:rPr lang="en-US" dirty="0">
                <a:solidFill>
                  <a:schemeClr val="tx1">
                    <a:lumMod val="75000"/>
                    <a:lumOff val="25000"/>
                  </a:schemeClr>
                </a:solidFill>
                <a:latin typeface="+mn-lt"/>
              </a:rPr>
              <a:t> es la </a:t>
            </a:r>
            <a:r>
              <a:rPr lang="en-US" dirty="0" err="1">
                <a:solidFill>
                  <a:schemeClr val="tx1">
                    <a:lumMod val="75000"/>
                    <a:lumOff val="25000"/>
                  </a:schemeClr>
                </a:solidFill>
                <a:latin typeface="+mn-lt"/>
              </a:rPr>
              <a:t>radiación</a:t>
            </a:r>
            <a:r>
              <a:rPr lang="en-US" dirty="0">
                <a:solidFill>
                  <a:schemeClr val="tx1">
                    <a:lumMod val="75000"/>
                    <a:lumOff val="25000"/>
                  </a:schemeClr>
                </a:solidFill>
                <a:latin typeface="+mn-lt"/>
              </a:rPr>
              <a:t> solar </a:t>
            </a:r>
            <a:r>
              <a:rPr lang="en-US" dirty="0" err="1">
                <a:solidFill>
                  <a:schemeClr val="tx1">
                    <a:lumMod val="75000"/>
                    <a:lumOff val="25000"/>
                  </a:schemeClr>
                </a:solidFill>
                <a:latin typeface="+mn-lt"/>
              </a:rPr>
              <a:t>neta</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ondas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cortas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Rns</a:t>
            </a:r>
            <a:r>
              <a:rPr lang="en-US" dirty="0">
                <a:solidFill>
                  <a:schemeClr val="tx1">
                    <a:lumMod val="75000"/>
                    <a:lumOff val="25000"/>
                  </a:schemeClr>
                </a:solidFill>
                <a:latin typeface="+mn-lt"/>
              </a:rPr>
              <a:t>).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2135560" y="260350"/>
            <a:ext cx="8136904" cy="5763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74" name="Text Box 2"/>
          <p:cNvSpPr txBox="1">
            <a:spLocks noChangeArrowheads="1"/>
          </p:cNvSpPr>
          <p:nvPr/>
        </p:nvSpPr>
        <p:spPr bwMode="auto">
          <a:xfrm>
            <a:off x="1992314" y="260351"/>
            <a:ext cx="835342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s-AR" sz="2200" b="1" dirty="0">
                <a:solidFill>
                  <a:schemeClr val="bg1"/>
                </a:solidFill>
                <a:latin typeface="Arial" charset="0"/>
              </a:rPr>
              <a:t>SISTEMAS MODERNOS DE RIEGO </a:t>
            </a:r>
          </a:p>
          <a:p>
            <a:pPr eaLnBrk="1" hangingPunct="1">
              <a:spcBef>
                <a:spcPct val="50000"/>
              </a:spcBef>
            </a:pPr>
            <a:endParaRPr lang="es-ES" sz="2200" dirty="0">
              <a:solidFill>
                <a:schemeClr val="tx2"/>
              </a:solidFill>
              <a:latin typeface="Arial" charset="0"/>
            </a:endParaRPr>
          </a:p>
        </p:txBody>
      </p:sp>
      <p:sp>
        <p:nvSpPr>
          <p:cNvPr id="105475" name="Text Box 3"/>
          <p:cNvSpPr txBox="1">
            <a:spLocks noChangeArrowheads="1"/>
          </p:cNvSpPr>
          <p:nvPr/>
        </p:nvSpPr>
        <p:spPr bwMode="auto">
          <a:xfrm>
            <a:off x="1827213" y="1052737"/>
            <a:ext cx="8496300" cy="5327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just" eaLnBrk="1" hangingPunct="1"/>
            <a:r>
              <a:rPr lang="es-AR" sz="2200" dirty="0">
                <a:solidFill>
                  <a:schemeClr val="tx2"/>
                </a:solidFill>
                <a:latin typeface="Arial" charset="0"/>
              </a:rPr>
              <a:t>Normalmente se produce una pérdida adicional en la superficie de la tierra ya que ésta irradia parte de la energía absorbida de la atmósfera como radiación de ondas largas, que es en general mayor que la radiación atmosférica de ondas cortas que llega de la atmósfera. </a:t>
            </a:r>
          </a:p>
          <a:p>
            <a:pPr algn="just" eaLnBrk="1" hangingPunct="1"/>
            <a:r>
              <a:rPr lang="es-AR" sz="2200" dirty="0">
                <a:solidFill>
                  <a:schemeClr val="tx2"/>
                </a:solidFill>
                <a:latin typeface="Arial" charset="0"/>
              </a:rPr>
              <a:t>La diferencia entre la radiación de ondas largas saliente y la entrante recibe el nombre de radiación neta de ondas largas, </a:t>
            </a:r>
            <a:r>
              <a:rPr lang="es-AR" sz="2200" dirty="0" err="1">
                <a:solidFill>
                  <a:schemeClr val="tx2"/>
                </a:solidFill>
                <a:latin typeface="Arial" charset="0"/>
              </a:rPr>
              <a:t>Rnl</a:t>
            </a:r>
            <a:r>
              <a:rPr lang="es-AR" sz="2200" dirty="0">
                <a:solidFill>
                  <a:schemeClr val="tx2"/>
                </a:solidFill>
                <a:latin typeface="Arial" charset="0"/>
              </a:rPr>
              <a:t>. Como la saliente es mayor que la entrante, la </a:t>
            </a:r>
            <a:r>
              <a:rPr lang="es-AR" sz="2200" dirty="0" err="1">
                <a:solidFill>
                  <a:schemeClr val="tx2"/>
                </a:solidFill>
                <a:latin typeface="Arial" charset="0"/>
              </a:rPr>
              <a:t>Rnl</a:t>
            </a:r>
            <a:r>
              <a:rPr lang="es-AR" sz="2200" dirty="0">
                <a:solidFill>
                  <a:schemeClr val="tx2"/>
                </a:solidFill>
                <a:latin typeface="Arial" charset="0"/>
              </a:rPr>
              <a:t> supone una pérdida neta de energía. </a:t>
            </a:r>
          </a:p>
          <a:p>
            <a:pPr algn="just" eaLnBrk="1" hangingPunct="1"/>
            <a:r>
              <a:rPr lang="es-AR" sz="2200" dirty="0">
                <a:solidFill>
                  <a:schemeClr val="tx2"/>
                </a:solidFill>
                <a:latin typeface="Arial" charset="0"/>
              </a:rPr>
              <a:t>La radiación neta total Rn es igual a la diferencia entre la radiación solar neta de ondas cortas </a:t>
            </a:r>
            <a:r>
              <a:rPr lang="es-AR" sz="2200" dirty="0" err="1">
                <a:solidFill>
                  <a:schemeClr val="tx2"/>
                </a:solidFill>
                <a:latin typeface="Arial" charset="0"/>
              </a:rPr>
              <a:t>Rns</a:t>
            </a:r>
            <a:r>
              <a:rPr lang="es-AR" sz="2200" dirty="0">
                <a:solidFill>
                  <a:schemeClr val="tx2"/>
                </a:solidFill>
                <a:latin typeface="Arial" charset="0"/>
              </a:rPr>
              <a:t> y la radiación neta de ondas largas </a:t>
            </a:r>
            <a:r>
              <a:rPr lang="es-AR" sz="2200" dirty="0" err="1">
                <a:solidFill>
                  <a:schemeClr val="tx2"/>
                </a:solidFill>
                <a:latin typeface="Arial" charset="0"/>
              </a:rPr>
              <a:t>Rnl</a:t>
            </a:r>
            <a:r>
              <a:rPr lang="es-AR" sz="2200" dirty="0">
                <a:solidFill>
                  <a:schemeClr val="tx2"/>
                </a:solidFill>
                <a:latin typeface="Arial" charset="0"/>
              </a:rPr>
              <a:t>, o sea:</a:t>
            </a:r>
          </a:p>
          <a:p>
            <a:pPr algn="just" eaLnBrk="1" hangingPunct="1"/>
            <a:endParaRPr lang="es-AR" sz="2200" dirty="0">
              <a:solidFill>
                <a:schemeClr val="tx2"/>
              </a:solidFill>
              <a:latin typeface="Arial" charset="0"/>
            </a:endParaRPr>
          </a:p>
          <a:p>
            <a:pPr algn="just" eaLnBrk="1" hangingPunct="1">
              <a:lnSpc>
                <a:spcPct val="130000"/>
              </a:lnSpc>
            </a:pPr>
            <a:r>
              <a:rPr lang="es-AR" sz="2200" dirty="0">
                <a:solidFill>
                  <a:schemeClr val="tx2"/>
                </a:solidFill>
                <a:latin typeface="Arial" charset="0"/>
              </a:rPr>
              <a:t>			</a:t>
            </a:r>
            <a:r>
              <a:rPr lang="es-AR" sz="2200" b="1" dirty="0">
                <a:latin typeface="Arial" charset="0"/>
              </a:rPr>
              <a:t>Rn = </a:t>
            </a:r>
            <a:r>
              <a:rPr lang="es-AR" sz="2200" b="1" dirty="0" err="1">
                <a:latin typeface="Arial" charset="0"/>
              </a:rPr>
              <a:t>Rns</a:t>
            </a:r>
            <a:r>
              <a:rPr lang="es-AR" sz="2200" b="1" dirty="0">
                <a:latin typeface="Arial" charset="0"/>
              </a:rPr>
              <a:t> – </a:t>
            </a:r>
            <a:r>
              <a:rPr lang="es-AR" sz="2200" b="1" dirty="0" err="1">
                <a:latin typeface="Arial" charset="0"/>
              </a:rPr>
              <a:t>Rnl</a:t>
            </a:r>
            <a:endParaRPr lang="es-AR" sz="2200" b="1" dirty="0">
              <a:latin typeface="Arial" charset="0"/>
            </a:endParaRPr>
          </a:p>
          <a:p>
            <a:pPr algn="just" eaLnBrk="1" hangingPunct="1">
              <a:lnSpc>
                <a:spcPct val="130000"/>
              </a:lnSpc>
            </a:pPr>
            <a:r>
              <a:rPr lang="es-AR" sz="2200" dirty="0">
                <a:solidFill>
                  <a:schemeClr val="tx2"/>
                </a:solidFill>
                <a:latin typeface="Arial" charset="0"/>
              </a:rPr>
              <a:t>y se expresa en mm/día.</a:t>
            </a:r>
            <a:endParaRPr lang="es-ES" sz="2200" dirty="0">
              <a:solidFill>
                <a:schemeClr val="tx2"/>
              </a:solidFill>
              <a:latin typeface="Arial"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552D83D0-1B9D-4034-A175-CA98015275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7" name="Text Box 6"/>
          <p:cNvSpPr txBox="1">
            <a:spLocks noChangeArrowheads="1"/>
          </p:cNvSpPr>
          <p:nvPr/>
        </p:nvSpPr>
        <p:spPr bwMode="auto">
          <a:xfrm>
            <a:off x="6956868" y="634946"/>
            <a:ext cx="4592874"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RELACIONES AGUA-SUELO</a:t>
            </a:r>
          </a:p>
        </p:txBody>
      </p:sp>
      <p:sp>
        <p:nvSpPr>
          <p:cNvPr id="76" name="Rectangle 75">
            <a:extLst>
              <a:ext uri="{FF2B5EF4-FFF2-40B4-BE49-F238E27FC236}">
                <a16:creationId xmlns:a16="http://schemas.microsoft.com/office/drawing/2014/main" id="{5BB7A09E-9DB2-4EB4-9C14-D3E1C780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79458" cy="63343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9406B87E-474F-4B1D-9DBA-587A2BC73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8336" y="1253731"/>
            <a:ext cx="2784700" cy="154424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 name="Rectangle 79">
            <a:extLst>
              <a:ext uri="{FF2B5EF4-FFF2-40B4-BE49-F238E27FC236}">
                <a16:creationId xmlns:a16="http://schemas.microsoft.com/office/drawing/2014/main" id="{D4A28900-D253-40FB-A828-B609002BD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061" y="321733"/>
            <a:ext cx="2583939"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Connector 81">
            <a:extLst>
              <a:ext uri="{FF2B5EF4-FFF2-40B4-BE49-F238E27FC236}">
                <a16:creationId xmlns:a16="http://schemas.microsoft.com/office/drawing/2014/main" id="{5525586A-EF27-4F5E-93D3-443559DBEC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6569" y="2085703"/>
            <a:ext cx="41148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87C04326-2C03-4AAE-A2F7-FEA42A885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35564"/>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B4F95911-88F4-4A79-8333-3B1D7B05B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9"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664752" y="3060372"/>
            <a:ext cx="2295082" cy="231404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6" name="Text Box 5"/>
          <p:cNvSpPr txBox="1">
            <a:spLocks noChangeArrowheads="1"/>
          </p:cNvSpPr>
          <p:nvPr/>
        </p:nvSpPr>
        <p:spPr bwMode="auto">
          <a:xfrm>
            <a:off x="6956868" y="2198914"/>
            <a:ext cx="4592874"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Bef>
                <a:spcPct val="50000"/>
              </a:spcBef>
              <a:buClr>
                <a:schemeClr val="accent1"/>
              </a:buClr>
              <a:buFont typeface="Calibri" panose="020F0502020204030204" pitchFamily="34" charset="0"/>
              <a:buNone/>
            </a:pPr>
            <a:r>
              <a:rPr lang="en-US">
                <a:solidFill>
                  <a:schemeClr val="tx1">
                    <a:lumMod val="75000"/>
                    <a:lumOff val="25000"/>
                  </a:schemeClr>
                </a:solidFill>
                <a:latin typeface="+mn-lt"/>
              </a:rPr>
              <a:t>EL SUELO. </a:t>
            </a:r>
          </a:p>
          <a:p>
            <a:pPr defTabSz="914400" eaLnBrk="1" hangingPunct="1">
              <a:lnSpc>
                <a:spcPct val="90000"/>
              </a:lnSpc>
              <a:spcBef>
                <a:spcPct val="50000"/>
              </a:spcBef>
              <a:buClr>
                <a:schemeClr val="accent1"/>
              </a:buClr>
              <a:buFont typeface="Calibri" panose="020F0502020204030204" pitchFamily="34" charset="0"/>
              <a:buNone/>
            </a:pPr>
            <a:r>
              <a:rPr lang="en-US">
                <a:solidFill>
                  <a:schemeClr val="tx1">
                    <a:lumMod val="75000"/>
                    <a:lumOff val="25000"/>
                  </a:schemeClr>
                </a:solidFill>
                <a:latin typeface="+mn-lt"/>
              </a:rPr>
              <a:t>El término suelo, se define como “la capa superior de la tierra que puede ser cavada, arada, etc </a:t>
            </a:r>
          </a:p>
          <a:p>
            <a:pPr defTabSz="914400" eaLnBrk="1" hangingPunct="1">
              <a:lnSpc>
                <a:spcPct val="90000"/>
              </a:lnSpc>
              <a:spcBef>
                <a:spcPct val="50000"/>
              </a:spcBef>
              <a:buClr>
                <a:schemeClr val="accent1"/>
              </a:buClr>
              <a:buFont typeface="Calibri" panose="020F0502020204030204" pitchFamily="34" charset="0"/>
              <a:buNone/>
            </a:pPr>
            <a:endParaRPr lang="en-US">
              <a:solidFill>
                <a:schemeClr val="tx1">
                  <a:lumMod val="75000"/>
                  <a:lumOff val="25000"/>
                </a:schemeClr>
              </a:solidFill>
              <a:latin typeface="+mn-lt"/>
            </a:endParaRPr>
          </a:p>
          <a:p>
            <a:pPr defTabSz="914400" eaLnBrk="1" hangingPunct="1">
              <a:lnSpc>
                <a:spcPct val="90000"/>
              </a:lnSpc>
              <a:spcBef>
                <a:spcPct val="50000"/>
              </a:spcBef>
              <a:buClr>
                <a:schemeClr val="accent1"/>
              </a:buClr>
              <a:buFont typeface="Calibri" panose="020F0502020204030204" pitchFamily="34" charset="0"/>
              <a:buChar char="•"/>
            </a:pPr>
            <a:r>
              <a:rPr lang="en-US">
                <a:solidFill>
                  <a:schemeClr val="tx1">
                    <a:lumMod val="75000"/>
                    <a:lumOff val="25000"/>
                  </a:schemeClr>
                </a:solidFill>
                <a:latin typeface="+mn-lt"/>
              </a:rPr>
              <a:t> Una característica común a todos los suelos es la aparición de distintos horizontes, desde la superficie hacia abajo. </a:t>
            </a:r>
          </a:p>
          <a:p>
            <a:pPr defTabSz="914400" eaLnBrk="1" hangingPunct="1">
              <a:lnSpc>
                <a:spcPct val="90000"/>
              </a:lnSpc>
              <a:spcBef>
                <a:spcPct val="50000"/>
              </a:spcBef>
              <a:buClr>
                <a:schemeClr val="accent1"/>
              </a:buClr>
              <a:buFont typeface="Calibri" panose="020F0502020204030204" pitchFamily="34" charset="0"/>
              <a:buChar char="•"/>
            </a:pPr>
            <a:r>
              <a:rPr lang="en-US">
                <a:solidFill>
                  <a:schemeClr val="tx1">
                    <a:lumMod val="75000"/>
                    <a:lumOff val="25000"/>
                  </a:schemeClr>
                </a:solidFill>
                <a:latin typeface="+mn-lt"/>
              </a:rPr>
              <a:t>A la sección vertical del suelo, mostrando estos horizontes, se conoce con el nombre de perfil.</a:t>
            </a:r>
          </a:p>
        </p:txBody>
      </p:sp>
      <p:sp>
        <p:nvSpPr>
          <p:cNvPr id="88" name="Rectangle 87">
            <a:extLst>
              <a:ext uri="{FF2B5EF4-FFF2-40B4-BE49-F238E27FC236}">
                <a16:creationId xmlns:a16="http://schemas.microsoft.com/office/drawing/2014/main" id="{D867116F-D0DD-42D4-87A4-71EB09943D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 name="Rectangle 89">
            <a:extLst>
              <a:ext uri="{FF2B5EF4-FFF2-40B4-BE49-F238E27FC236}">
                <a16:creationId xmlns:a16="http://schemas.microsoft.com/office/drawing/2014/main" id="{3C9268DF-A2DD-4DA6-8222-1319FF37C0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2135560" y="260350"/>
            <a:ext cx="8136904" cy="5763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98" name="Text Box 2"/>
          <p:cNvSpPr txBox="1">
            <a:spLocks noChangeArrowheads="1"/>
          </p:cNvSpPr>
          <p:nvPr/>
        </p:nvSpPr>
        <p:spPr bwMode="auto">
          <a:xfrm>
            <a:off x="1992314" y="260351"/>
            <a:ext cx="835342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s-AR" sz="2200" b="1" dirty="0">
                <a:solidFill>
                  <a:schemeClr val="bg1"/>
                </a:solidFill>
                <a:latin typeface="Arial" charset="0"/>
              </a:rPr>
              <a:t>ANÁLISIS INTEGRAL DE SISTEMAS MODERNOS DE RIEGO </a:t>
            </a:r>
          </a:p>
          <a:p>
            <a:pPr eaLnBrk="1" hangingPunct="1">
              <a:spcBef>
                <a:spcPct val="50000"/>
              </a:spcBef>
            </a:pPr>
            <a:endParaRPr lang="es-ES" sz="2200" dirty="0">
              <a:solidFill>
                <a:schemeClr val="tx2"/>
              </a:solidFill>
              <a:latin typeface="Arial" charset="0"/>
            </a:endParaRPr>
          </a:p>
        </p:txBody>
      </p:sp>
      <p:sp>
        <p:nvSpPr>
          <p:cNvPr id="106499" name="Text Box 3"/>
          <p:cNvSpPr txBox="1">
            <a:spLocks noChangeArrowheads="1"/>
          </p:cNvSpPr>
          <p:nvPr/>
        </p:nvSpPr>
        <p:spPr bwMode="auto">
          <a:xfrm>
            <a:off x="1919289" y="1052513"/>
            <a:ext cx="8137525"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buFontTx/>
              <a:buChar char="•"/>
            </a:pPr>
            <a:r>
              <a:rPr lang="es-AR" sz="2200">
                <a:solidFill>
                  <a:schemeClr val="tx2"/>
                </a:solidFill>
                <a:latin typeface="Arial" charset="0"/>
              </a:rPr>
              <a:t>Para el cálculo de la Rn hay que realizar las siguientes operaciones:</a:t>
            </a:r>
          </a:p>
          <a:p>
            <a:pPr eaLnBrk="1" hangingPunct="1">
              <a:buFontTx/>
              <a:buAutoNum type="arabicParenR"/>
            </a:pPr>
            <a:r>
              <a:rPr lang="es-AR" sz="2200">
                <a:solidFill>
                  <a:schemeClr val="tx2"/>
                </a:solidFill>
                <a:latin typeface="Arial" charset="0"/>
              </a:rPr>
              <a:t>Si no se conoce la radiación solar Rs, se obtiene el valor de Ra del Cuadro I.16 para un mes y latitud dados, en mm/día.</a:t>
            </a:r>
          </a:p>
          <a:p>
            <a:pPr eaLnBrk="1" hangingPunct="1">
              <a:buFontTx/>
              <a:buAutoNum type="arabicParenR"/>
            </a:pPr>
            <a:r>
              <a:rPr lang="es-AR" sz="2200">
                <a:solidFill>
                  <a:schemeClr val="tx2"/>
                </a:solidFill>
                <a:latin typeface="Arial" charset="0"/>
              </a:rPr>
              <a:t>Se calcula la radiación solar (Rs) </a:t>
            </a:r>
            <a:endParaRPr lang="es-ES" sz="2200">
              <a:solidFill>
                <a:schemeClr val="tx2"/>
              </a:solidFill>
              <a:latin typeface="Arial" charset="0"/>
            </a:endParaRPr>
          </a:p>
        </p:txBody>
      </p:sp>
      <p:graphicFrame>
        <p:nvGraphicFramePr>
          <p:cNvPr id="106500" name="Object 4"/>
          <p:cNvGraphicFramePr>
            <a:graphicFrameLocks noChangeAspect="1"/>
          </p:cNvGraphicFramePr>
          <p:nvPr/>
        </p:nvGraphicFramePr>
        <p:xfrm>
          <a:off x="4656139" y="2997201"/>
          <a:ext cx="2751137" cy="747713"/>
        </p:xfrm>
        <a:graphic>
          <a:graphicData uri="http://schemas.openxmlformats.org/presentationml/2006/ole">
            <mc:AlternateContent xmlns:mc="http://schemas.openxmlformats.org/markup-compatibility/2006">
              <mc:Choice xmlns:v="urn:schemas-microsoft-com:vml" Requires="v">
                <p:oleObj spid="_x0000_s22548" name="Ecuación" r:id="rId4" imgW="1497950" imgH="406224" progId="Equation.3">
                  <p:embed/>
                </p:oleObj>
              </mc:Choice>
              <mc:Fallback>
                <p:oleObj name="Ecuación" r:id="rId4" imgW="1497950" imgH="406224" progId="Equation.3">
                  <p:embed/>
                  <p:pic>
                    <p:nvPicPr>
                      <p:cNvPr id="10650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6139" y="2997201"/>
                        <a:ext cx="2751137" cy="747713"/>
                      </a:xfrm>
                      <a:prstGeom prst="rect">
                        <a:avLst/>
                      </a:prstGeom>
                      <a:noFill/>
                      <a:ln>
                        <a:noFill/>
                      </a:ln>
                      <a:effectLst/>
                    </p:spPr>
                  </p:pic>
                </p:oleObj>
              </mc:Fallback>
            </mc:AlternateContent>
          </a:graphicData>
        </a:graphic>
      </p:graphicFrame>
      <p:sp>
        <p:nvSpPr>
          <p:cNvPr id="106501" name="Text Box 5"/>
          <p:cNvSpPr txBox="1">
            <a:spLocks noChangeArrowheads="1"/>
          </p:cNvSpPr>
          <p:nvPr/>
        </p:nvSpPr>
        <p:spPr bwMode="auto">
          <a:xfrm>
            <a:off x="1992314" y="3990975"/>
            <a:ext cx="792003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AR" sz="2200">
                <a:solidFill>
                  <a:schemeClr val="tx2"/>
                </a:solidFill>
                <a:latin typeface="Arial" charset="0"/>
              </a:rPr>
              <a:t>El valor de Rns (radiación de ondas cortas) se puede obtener por la expresión: </a:t>
            </a:r>
          </a:p>
          <a:p>
            <a:pPr eaLnBrk="1" hangingPunct="1"/>
            <a:r>
              <a:rPr lang="es-AR" sz="2200">
                <a:solidFill>
                  <a:schemeClr val="tx2"/>
                </a:solidFill>
                <a:latin typeface="Arial" charset="0"/>
              </a:rPr>
              <a:t>	Rns = (1 - </a:t>
            </a:r>
            <a:r>
              <a:rPr lang="es-AR" sz="2200">
                <a:solidFill>
                  <a:schemeClr val="tx2"/>
                </a:solidFill>
                <a:latin typeface="Arial" charset="0"/>
                <a:sym typeface="Symbol" pitchFamily="18" charset="2"/>
              </a:rPr>
              <a:t></a:t>
            </a:r>
            <a:r>
              <a:rPr lang="es-AR" sz="2200">
                <a:solidFill>
                  <a:schemeClr val="tx2"/>
                </a:solidFill>
                <a:latin typeface="Arial" charset="0"/>
              </a:rPr>
              <a:t>) Rs</a:t>
            </a:r>
          </a:p>
          <a:p>
            <a:pPr eaLnBrk="1" hangingPunct="1"/>
            <a:r>
              <a:rPr lang="es-AR" sz="2200">
                <a:solidFill>
                  <a:schemeClr val="tx2"/>
                </a:solidFill>
                <a:latin typeface="Arial" charset="0"/>
              </a:rPr>
              <a:t>Para la cual se puede adoptar un valor de </a:t>
            </a:r>
            <a:r>
              <a:rPr lang="es-AR" sz="2200">
                <a:solidFill>
                  <a:schemeClr val="tx2"/>
                </a:solidFill>
                <a:latin typeface="Arial" charset="0"/>
                <a:sym typeface="Symbol" pitchFamily="18" charset="2"/>
              </a:rPr>
              <a:t></a:t>
            </a:r>
            <a:r>
              <a:rPr lang="es-AR" sz="2200">
                <a:solidFill>
                  <a:schemeClr val="tx2"/>
                </a:solidFill>
                <a:latin typeface="Arial" charset="0"/>
              </a:rPr>
              <a:t> = 0,25, y luego corregirlo por medio del Cuadro I.18 a partir de la relación n/N del siguiente modo:</a:t>
            </a:r>
            <a:endParaRPr lang="es-ES" sz="2200">
              <a:solidFill>
                <a:schemeClr val="tx2"/>
              </a:solidFill>
              <a:latin typeface="Arial"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redondeado"/>
          <p:cNvSpPr/>
          <p:nvPr/>
        </p:nvSpPr>
        <p:spPr>
          <a:xfrm>
            <a:off x="2135560" y="260350"/>
            <a:ext cx="8136904" cy="5763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22" name="Text Box 2"/>
          <p:cNvSpPr txBox="1">
            <a:spLocks noChangeArrowheads="1"/>
          </p:cNvSpPr>
          <p:nvPr/>
        </p:nvSpPr>
        <p:spPr bwMode="auto">
          <a:xfrm>
            <a:off x="1992314" y="260351"/>
            <a:ext cx="835342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s-AR" sz="2200" b="1" dirty="0">
                <a:solidFill>
                  <a:schemeClr val="bg1"/>
                </a:solidFill>
                <a:latin typeface="Arial" charset="0"/>
              </a:rPr>
              <a:t>SISTEMAS MODERNOS DE RIEGO </a:t>
            </a:r>
          </a:p>
          <a:p>
            <a:pPr eaLnBrk="1" hangingPunct="1">
              <a:spcBef>
                <a:spcPct val="50000"/>
              </a:spcBef>
            </a:pPr>
            <a:endParaRPr lang="es-ES" sz="2200" dirty="0">
              <a:solidFill>
                <a:schemeClr val="tx2"/>
              </a:solidFill>
              <a:latin typeface="Arial" charset="0"/>
            </a:endParaRPr>
          </a:p>
        </p:txBody>
      </p:sp>
      <p:sp>
        <p:nvSpPr>
          <p:cNvPr id="107523" name="Text Box 3"/>
          <p:cNvSpPr txBox="1">
            <a:spLocks noChangeArrowheads="1"/>
          </p:cNvSpPr>
          <p:nvPr/>
        </p:nvSpPr>
        <p:spPr bwMode="auto">
          <a:xfrm>
            <a:off x="1992313" y="1557339"/>
            <a:ext cx="12954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spcBef>
                <a:spcPct val="50000"/>
              </a:spcBef>
            </a:pPr>
            <a:r>
              <a:rPr lang="es-AR" sz="2200" dirty="0" err="1">
                <a:solidFill>
                  <a:schemeClr val="tx2"/>
                </a:solidFill>
                <a:latin typeface="Arial" charset="0"/>
              </a:rPr>
              <a:t>Rns</a:t>
            </a:r>
            <a:r>
              <a:rPr lang="es-AR" sz="2200" dirty="0">
                <a:solidFill>
                  <a:schemeClr val="tx2"/>
                </a:solidFill>
                <a:latin typeface="Arial" charset="0"/>
              </a:rPr>
              <a:t> =</a:t>
            </a:r>
            <a:r>
              <a:rPr lang="es-ES" sz="2200" dirty="0">
                <a:solidFill>
                  <a:schemeClr val="tx2"/>
                </a:solidFill>
                <a:latin typeface="Arial" charset="0"/>
              </a:rPr>
              <a:t> </a:t>
            </a:r>
          </a:p>
        </p:txBody>
      </p:sp>
      <p:graphicFrame>
        <p:nvGraphicFramePr>
          <p:cNvPr id="107524" name="Object 4"/>
          <p:cNvGraphicFramePr>
            <a:graphicFrameLocks noChangeAspect="1"/>
          </p:cNvGraphicFramePr>
          <p:nvPr/>
        </p:nvGraphicFramePr>
        <p:xfrm>
          <a:off x="3000375" y="1268413"/>
          <a:ext cx="2590800" cy="889000"/>
        </p:xfrm>
        <a:graphic>
          <a:graphicData uri="http://schemas.openxmlformats.org/presentationml/2006/ole">
            <mc:AlternateContent xmlns:mc="http://schemas.openxmlformats.org/markup-compatibility/2006">
              <mc:Choice xmlns:v="urn:schemas-microsoft-com:vml" Requires="v">
                <p:oleObj spid="_x0000_s23572" name="Ecuación" r:id="rId4" imgW="1333500" imgH="457200" progId="Equation.3">
                  <p:embed/>
                </p:oleObj>
              </mc:Choice>
              <mc:Fallback>
                <p:oleObj name="Ecuación" r:id="rId4" imgW="1333500" imgH="457200" progId="Equation.3">
                  <p:embed/>
                  <p:pic>
                    <p:nvPicPr>
                      <p:cNvPr id="10752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0375" y="1268413"/>
                        <a:ext cx="2590800"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7525" name="Text Box 5"/>
          <p:cNvSpPr txBox="1">
            <a:spLocks noChangeArrowheads="1"/>
          </p:cNvSpPr>
          <p:nvPr/>
        </p:nvSpPr>
        <p:spPr bwMode="auto">
          <a:xfrm>
            <a:off x="5664200" y="1412875"/>
            <a:ext cx="1512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r>
              <a:rPr lang="es-AR" sz="2400" b="1">
                <a:solidFill>
                  <a:schemeClr val="tx2"/>
                </a:solidFill>
                <a:latin typeface="Arial" charset="0"/>
                <a:sym typeface="Symbol" pitchFamily="18" charset="2"/>
              </a:rPr>
              <a:t></a:t>
            </a:r>
            <a:r>
              <a:rPr lang="es-AR" sz="2400" b="1">
                <a:solidFill>
                  <a:schemeClr val="tx2"/>
                </a:solidFill>
                <a:latin typeface="Arial" charset="0"/>
              </a:rPr>
              <a:t> </a:t>
            </a:r>
            <a:r>
              <a:rPr lang="es-AR" sz="2400" b="1">
                <a:solidFill>
                  <a:schemeClr val="tx2"/>
                </a:solidFill>
                <a:latin typeface="Arial" charset="0"/>
                <a:sym typeface="Symbol" pitchFamily="18" charset="2"/>
              </a:rPr>
              <a:t></a:t>
            </a:r>
            <a:r>
              <a:rPr lang="es-ES" sz="2400" b="1">
                <a:solidFill>
                  <a:schemeClr val="tx2"/>
                </a:solidFill>
                <a:latin typeface="Arial" charset="0"/>
              </a:rPr>
              <a:t> </a:t>
            </a:r>
          </a:p>
        </p:txBody>
      </p:sp>
      <p:sp>
        <p:nvSpPr>
          <p:cNvPr id="107526" name="Text Box 6"/>
          <p:cNvSpPr txBox="1">
            <a:spLocks noChangeArrowheads="1"/>
          </p:cNvSpPr>
          <p:nvPr/>
        </p:nvSpPr>
        <p:spPr bwMode="auto">
          <a:xfrm>
            <a:off x="1847851" y="2338388"/>
            <a:ext cx="799306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AR" sz="2200" dirty="0">
                <a:solidFill>
                  <a:schemeClr val="tx2"/>
                </a:solidFill>
                <a:latin typeface="Arial" charset="0"/>
              </a:rPr>
              <a:t>Se puede determinar la radiación neta de ondas largas, </a:t>
            </a:r>
            <a:r>
              <a:rPr lang="es-AR" sz="2200" dirty="0" err="1">
                <a:solidFill>
                  <a:schemeClr val="tx2"/>
                </a:solidFill>
                <a:latin typeface="Arial" charset="0"/>
              </a:rPr>
              <a:t>Rnl</a:t>
            </a:r>
            <a:r>
              <a:rPr lang="es-AR" sz="2200" dirty="0">
                <a:solidFill>
                  <a:schemeClr val="tx2"/>
                </a:solidFill>
                <a:latin typeface="Arial" charset="0"/>
              </a:rPr>
              <a:t> por la expresión:</a:t>
            </a:r>
          </a:p>
          <a:p>
            <a:pPr eaLnBrk="1" hangingPunct="1"/>
            <a:r>
              <a:rPr lang="es-AR" sz="2200" dirty="0">
                <a:solidFill>
                  <a:schemeClr val="tx2"/>
                </a:solidFill>
                <a:latin typeface="Arial" charset="0"/>
              </a:rPr>
              <a:t>	</a:t>
            </a:r>
          </a:p>
          <a:p>
            <a:pPr algn="ctr" eaLnBrk="1" hangingPunct="1"/>
            <a:r>
              <a:rPr lang="en-US" sz="2200" dirty="0" err="1">
                <a:solidFill>
                  <a:schemeClr val="tx2"/>
                </a:solidFill>
                <a:latin typeface="Arial" charset="0"/>
              </a:rPr>
              <a:t>Rnl</a:t>
            </a:r>
            <a:r>
              <a:rPr lang="en-US" sz="2200" dirty="0">
                <a:solidFill>
                  <a:schemeClr val="tx2"/>
                </a:solidFill>
                <a:latin typeface="Arial" charset="0"/>
              </a:rPr>
              <a:t> = f(t) </a:t>
            </a:r>
            <a:r>
              <a:rPr lang="es-AR" sz="2200" dirty="0">
                <a:solidFill>
                  <a:schemeClr val="tx2"/>
                </a:solidFill>
                <a:latin typeface="Arial" charset="0"/>
                <a:sym typeface="Symbol" pitchFamily="18" charset="2"/>
              </a:rPr>
              <a:t></a:t>
            </a:r>
            <a:r>
              <a:rPr lang="en-US" sz="2200" dirty="0">
                <a:solidFill>
                  <a:schemeClr val="tx2"/>
                </a:solidFill>
                <a:latin typeface="Arial" charset="0"/>
              </a:rPr>
              <a:t> f(</a:t>
            </a:r>
            <a:r>
              <a:rPr lang="en-US" sz="2200" dirty="0" err="1">
                <a:solidFill>
                  <a:schemeClr val="tx2"/>
                </a:solidFill>
                <a:latin typeface="Arial" charset="0"/>
              </a:rPr>
              <a:t>ed</a:t>
            </a:r>
            <a:r>
              <a:rPr lang="en-US" sz="2200" dirty="0">
                <a:solidFill>
                  <a:schemeClr val="tx2"/>
                </a:solidFill>
                <a:latin typeface="Arial" charset="0"/>
              </a:rPr>
              <a:t>) </a:t>
            </a:r>
            <a:r>
              <a:rPr lang="es-AR" sz="2200" dirty="0">
                <a:solidFill>
                  <a:schemeClr val="tx2"/>
                </a:solidFill>
                <a:latin typeface="Arial" charset="0"/>
                <a:sym typeface="Symbol" pitchFamily="18" charset="2"/>
              </a:rPr>
              <a:t></a:t>
            </a:r>
            <a:r>
              <a:rPr lang="en-US" sz="2200" dirty="0">
                <a:solidFill>
                  <a:schemeClr val="tx2"/>
                </a:solidFill>
                <a:latin typeface="Arial" charset="0"/>
              </a:rPr>
              <a:t> f(n/N)</a:t>
            </a:r>
            <a:endParaRPr lang="es-ES" sz="2200" dirty="0">
              <a:solidFill>
                <a:schemeClr val="tx2"/>
              </a:solidFill>
              <a:latin typeface="Arial" charset="0"/>
            </a:endParaRPr>
          </a:p>
        </p:txBody>
      </p:sp>
      <p:pic>
        <p:nvPicPr>
          <p:cNvPr id="10752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2626" y="4298951"/>
            <a:ext cx="3387725"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8546" name="Text Box 2"/>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3600" b="1" spc="-50">
                <a:solidFill>
                  <a:srgbClr val="FFFFFF"/>
                </a:solidFill>
                <a:latin typeface="+mj-lt"/>
                <a:ea typeface="+mj-ea"/>
                <a:cs typeface="+mj-cs"/>
              </a:rPr>
              <a:t>SISTEMAS MODERNOS DE RIEGO </a:t>
            </a:r>
          </a:p>
          <a:p>
            <a:pPr defTabSz="914400" eaLnBrk="1" hangingPunct="1">
              <a:lnSpc>
                <a:spcPct val="85000"/>
              </a:lnSpc>
              <a:spcBef>
                <a:spcPct val="0"/>
              </a:spcBef>
              <a:spcAft>
                <a:spcPts val="600"/>
              </a:spcAft>
            </a:pPr>
            <a:endParaRPr lang="en-US" sz="3600" spc="-50">
              <a:solidFill>
                <a:srgbClr val="FFFFFF"/>
              </a:solidFill>
              <a:latin typeface="+mj-lt"/>
              <a:ea typeface="+mj-ea"/>
              <a:cs typeface="+mj-cs"/>
            </a:endParaRPr>
          </a:p>
        </p:txBody>
      </p:sp>
      <p:sp>
        <p:nvSpPr>
          <p:cNvPr id="82" name="Rectangle 8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8547" name="Text Box 3"/>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Aft>
                <a:spcPts val="600"/>
              </a:spcAft>
              <a:buClr>
                <a:schemeClr val="accent1"/>
              </a:buClr>
              <a:buFont typeface="Calibri" panose="020F0502020204030204" pitchFamily="34" charset="0"/>
              <a:buChar char="ü"/>
            </a:pPr>
            <a:r>
              <a:rPr lang="en-US" b="1" dirty="0" err="1">
                <a:solidFill>
                  <a:schemeClr val="tx1">
                    <a:lumMod val="75000"/>
                    <a:lumOff val="25000"/>
                  </a:schemeClr>
                </a:solidFill>
                <a:latin typeface="+mn-lt"/>
              </a:rPr>
              <a:t>Método</a:t>
            </a:r>
            <a:r>
              <a:rPr lang="en-US" b="1" dirty="0">
                <a:solidFill>
                  <a:schemeClr val="tx1">
                    <a:lumMod val="75000"/>
                    <a:lumOff val="25000"/>
                  </a:schemeClr>
                </a:solidFill>
                <a:latin typeface="+mn-lt"/>
              </a:rPr>
              <a:t> del </a:t>
            </a:r>
            <a:r>
              <a:rPr lang="en-US" b="1" dirty="0" err="1">
                <a:solidFill>
                  <a:schemeClr val="tx1">
                    <a:lumMod val="75000"/>
                    <a:lumOff val="25000"/>
                  </a:schemeClr>
                </a:solidFill>
                <a:latin typeface="+mn-lt"/>
              </a:rPr>
              <a:t>evaporímetro</a:t>
            </a:r>
            <a:r>
              <a:rPr lang="en-US" b="1" dirty="0">
                <a:solidFill>
                  <a:schemeClr val="tx1">
                    <a:lumMod val="75000"/>
                    <a:lumOff val="25000"/>
                  </a:schemeClr>
                </a:solidFill>
                <a:latin typeface="+mn-lt"/>
              </a:rPr>
              <a:t> de </a:t>
            </a:r>
            <a:r>
              <a:rPr lang="en-US" b="1" dirty="0" err="1">
                <a:solidFill>
                  <a:schemeClr val="tx1">
                    <a:lumMod val="75000"/>
                    <a:lumOff val="25000"/>
                  </a:schemeClr>
                </a:solidFill>
                <a:latin typeface="+mn-lt"/>
              </a:rPr>
              <a:t>cubeta</a:t>
            </a:r>
            <a:r>
              <a:rPr lang="en-US" b="1" dirty="0">
                <a:solidFill>
                  <a:schemeClr val="tx1">
                    <a:lumMod val="75000"/>
                    <a:lumOff val="25000"/>
                  </a:schemeClr>
                </a:solidFill>
                <a:latin typeface="+mn-lt"/>
              </a:rPr>
              <a:t>.</a:t>
            </a:r>
          </a:p>
          <a:p>
            <a:pPr defTabSz="914400"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	Los </a:t>
            </a:r>
            <a:r>
              <a:rPr lang="en-US" dirty="0" err="1">
                <a:solidFill>
                  <a:schemeClr val="tx1">
                    <a:lumMod val="75000"/>
                    <a:lumOff val="25000"/>
                  </a:schemeClr>
                </a:solidFill>
                <a:latin typeface="+mn-lt"/>
              </a:rPr>
              <a:t>evaporímetros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cubeta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permiten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medir</a:t>
            </a:r>
            <a:r>
              <a:rPr lang="en-US" dirty="0">
                <a:solidFill>
                  <a:schemeClr val="tx1">
                    <a:lumMod val="75000"/>
                    <a:lumOff val="25000"/>
                  </a:schemeClr>
                </a:solidFill>
                <a:latin typeface="+mn-lt"/>
              </a:rPr>
              <a:t> los </a:t>
            </a:r>
            <a:r>
              <a:rPr lang="en-US" dirty="0" err="1">
                <a:solidFill>
                  <a:schemeClr val="tx1">
                    <a:lumMod val="75000"/>
                    <a:lumOff val="25000"/>
                  </a:schemeClr>
                </a:solidFill>
                <a:latin typeface="+mn-lt"/>
              </a:rPr>
              <a:t>efectos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integrados</a:t>
            </a:r>
            <a:r>
              <a:rPr lang="en-US" dirty="0">
                <a:solidFill>
                  <a:schemeClr val="tx1">
                    <a:lumMod val="75000"/>
                    <a:lumOff val="25000"/>
                  </a:schemeClr>
                </a:solidFill>
                <a:latin typeface="+mn-lt"/>
              </a:rPr>
              <a:t> de la </a:t>
            </a:r>
            <a:r>
              <a:rPr lang="en-US" dirty="0" err="1">
                <a:solidFill>
                  <a:schemeClr val="tx1">
                    <a:lumMod val="75000"/>
                    <a:lumOff val="25000"/>
                  </a:schemeClr>
                </a:solidFill>
                <a:latin typeface="+mn-lt"/>
              </a:rPr>
              <a:t>radiación</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viento</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temperatura</a:t>
            </a:r>
            <a:r>
              <a:rPr lang="en-US" dirty="0">
                <a:solidFill>
                  <a:schemeClr val="tx1">
                    <a:lumMod val="75000"/>
                    <a:lumOff val="25000"/>
                  </a:schemeClr>
                </a:solidFill>
                <a:latin typeface="+mn-lt"/>
              </a:rPr>
              <a:t> y la </a:t>
            </a:r>
            <a:r>
              <a:rPr lang="en-US" dirty="0" err="1">
                <a:solidFill>
                  <a:schemeClr val="tx1">
                    <a:lumMod val="75000"/>
                    <a:lumOff val="25000"/>
                  </a:schemeClr>
                </a:solidFill>
                <a:latin typeface="+mn-lt"/>
              </a:rPr>
              <a:t>humedad</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función</a:t>
            </a:r>
            <a:r>
              <a:rPr lang="en-US" dirty="0">
                <a:solidFill>
                  <a:schemeClr val="tx1">
                    <a:lumMod val="75000"/>
                    <a:lumOff val="25000"/>
                  </a:schemeClr>
                </a:solidFill>
                <a:latin typeface="+mn-lt"/>
              </a:rPr>
              <a:t> de la </a:t>
            </a:r>
            <a:r>
              <a:rPr lang="en-US" dirty="0" err="1">
                <a:solidFill>
                  <a:schemeClr val="tx1">
                    <a:lumMod val="75000"/>
                    <a:lumOff val="25000"/>
                  </a:schemeClr>
                </a:solidFill>
                <a:latin typeface="+mn-lt"/>
              </a:rPr>
              <a:t>evaporación</a:t>
            </a:r>
            <a:r>
              <a:rPr lang="en-US" dirty="0">
                <a:solidFill>
                  <a:schemeClr val="tx1">
                    <a:lumMod val="75000"/>
                    <a:lumOff val="25000"/>
                  </a:schemeClr>
                </a:solidFill>
                <a:latin typeface="+mn-lt"/>
              </a:rPr>
              <a:t> de una </a:t>
            </a:r>
            <a:r>
              <a:rPr lang="en-US" dirty="0" err="1">
                <a:solidFill>
                  <a:schemeClr val="tx1">
                    <a:lumMod val="75000"/>
                    <a:lumOff val="25000"/>
                  </a:schemeClr>
                </a:solidFill>
                <a:latin typeface="+mn-lt"/>
              </a:rPr>
              <a:t>superficie</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libre. </a:t>
            </a:r>
          </a:p>
          <a:p>
            <a:pPr defTabSz="914400" eaLnBrk="1" hangingPunct="1">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La </a:t>
            </a:r>
            <a:r>
              <a:rPr lang="en-US" dirty="0" err="1">
                <a:solidFill>
                  <a:schemeClr val="tx1">
                    <a:lumMod val="75000"/>
                    <a:lumOff val="25000"/>
                  </a:schemeClr>
                </a:solidFill>
                <a:latin typeface="+mn-lt"/>
              </a:rPr>
              <a:t>capacidad</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reflexión</a:t>
            </a:r>
            <a:r>
              <a:rPr lang="en-US" dirty="0">
                <a:solidFill>
                  <a:schemeClr val="tx1">
                    <a:lumMod val="75000"/>
                    <a:lumOff val="25000"/>
                  </a:schemeClr>
                </a:solidFill>
                <a:latin typeface="+mn-lt"/>
              </a:rPr>
              <a:t> de la </a:t>
            </a:r>
            <a:r>
              <a:rPr lang="en-US" dirty="0" err="1">
                <a:solidFill>
                  <a:schemeClr val="tx1">
                    <a:lumMod val="75000"/>
                    <a:lumOff val="25000"/>
                  </a:schemeClr>
                </a:solidFill>
                <a:latin typeface="+mn-lt"/>
              </a:rPr>
              <a:t>radiación</a:t>
            </a:r>
            <a:r>
              <a:rPr lang="en-US" dirty="0">
                <a:solidFill>
                  <a:schemeClr val="tx1">
                    <a:lumMod val="75000"/>
                    <a:lumOff val="25000"/>
                  </a:schemeClr>
                </a:solidFill>
                <a:latin typeface="+mn-lt"/>
              </a:rPr>
              <a:t> que </a:t>
            </a:r>
            <a:r>
              <a:rPr lang="en-US" dirty="0" err="1">
                <a:solidFill>
                  <a:schemeClr val="tx1">
                    <a:lumMod val="75000"/>
                    <a:lumOff val="25000"/>
                  </a:schemeClr>
                </a:solidFill>
                <a:latin typeface="+mn-lt"/>
              </a:rPr>
              <a:t>tiene</a:t>
            </a:r>
            <a:r>
              <a:rPr lang="en-US" dirty="0">
                <a:solidFill>
                  <a:schemeClr val="tx1">
                    <a:lumMod val="75000"/>
                    <a:lumOff val="25000"/>
                  </a:schemeClr>
                </a:solidFill>
                <a:latin typeface="+mn-lt"/>
              </a:rPr>
              <a:t> una </a:t>
            </a:r>
            <a:r>
              <a:rPr lang="en-US" dirty="0" err="1">
                <a:solidFill>
                  <a:schemeClr val="tx1">
                    <a:lumMod val="75000"/>
                    <a:lumOff val="25000"/>
                  </a:schemeClr>
                </a:solidFill>
                <a:latin typeface="+mn-lt"/>
              </a:rPr>
              <a:t>superficie</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es tan </a:t>
            </a:r>
            <a:r>
              <a:rPr lang="en-US" dirty="0" err="1">
                <a:solidFill>
                  <a:schemeClr val="tx1">
                    <a:lumMod val="75000"/>
                    <a:lumOff val="25000"/>
                  </a:schemeClr>
                </a:solidFill>
                <a:latin typeface="+mn-lt"/>
              </a:rPr>
              <a:t>sólo</a:t>
            </a:r>
            <a:r>
              <a:rPr lang="en-US" dirty="0">
                <a:solidFill>
                  <a:schemeClr val="tx1">
                    <a:lumMod val="75000"/>
                    <a:lumOff val="25000"/>
                  </a:schemeClr>
                </a:solidFill>
                <a:latin typeface="+mn-lt"/>
              </a:rPr>
              <a:t> de un 5-8 %, </a:t>
            </a:r>
            <a:r>
              <a:rPr lang="en-US" dirty="0" err="1">
                <a:solidFill>
                  <a:schemeClr val="tx1">
                    <a:lumMod val="75000"/>
                    <a:lumOff val="25000"/>
                  </a:schemeClr>
                </a:solidFill>
                <a:latin typeface="+mn-lt"/>
              </a:rPr>
              <a:t>mientras</a:t>
            </a:r>
            <a:r>
              <a:rPr lang="en-US" dirty="0">
                <a:solidFill>
                  <a:schemeClr val="tx1">
                    <a:lumMod val="75000"/>
                    <a:lumOff val="25000"/>
                  </a:schemeClr>
                </a:solidFill>
                <a:latin typeface="+mn-lt"/>
              </a:rPr>
              <a:t> que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mayoría</a:t>
            </a:r>
            <a:r>
              <a:rPr lang="en-US" dirty="0">
                <a:solidFill>
                  <a:schemeClr val="tx1">
                    <a:lumMod val="75000"/>
                    <a:lumOff val="25000"/>
                  </a:schemeClr>
                </a:solidFill>
                <a:latin typeface="+mn-lt"/>
              </a:rPr>
              <a:t> de las superficies </a:t>
            </a:r>
            <a:r>
              <a:rPr lang="en-US" dirty="0" err="1">
                <a:solidFill>
                  <a:schemeClr val="tx1">
                    <a:lumMod val="75000"/>
                    <a:lumOff val="25000"/>
                  </a:schemeClr>
                </a:solidFill>
                <a:latin typeface="+mn-lt"/>
              </a:rPr>
              <a:t>vegetales</a:t>
            </a:r>
            <a:r>
              <a:rPr lang="en-US" dirty="0">
                <a:solidFill>
                  <a:schemeClr val="tx1">
                    <a:lumMod val="75000"/>
                    <a:lumOff val="25000"/>
                  </a:schemeClr>
                </a:solidFill>
                <a:latin typeface="+mn-lt"/>
              </a:rPr>
              <a:t> es de un 20-25 % de la </a:t>
            </a:r>
            <a:r>
              <a:rPr lang="en-US" dirty="0" err="1">
                <a:solidFill>
                  <a:schemeClr val="tx1">
                    <a:lumMod val="75000"/>
                    <a:lumOff val="25000"/>
                  </a:schemeClr>
                </a:solidFill>
                <a:latin typeface="+mn-lt"/>
              </a:rPr>
              <a:t>radiación</a:t>
            </a:r>
            <a:r>
              <a:rPr lang="en-US" dirty="0">
                <a:solidFill>
                  <a:schemeClr val="tx1">
                    <a:lumMod val="75000"/>
                    <a:lumOff val="25000"/>
                  </a:schemeClr>
                </a:solidFill>
                <a:latin typeface="+mn-lt"/>
              </a:rPr>
              <a:t> solar </a:t>
            </a:r>
            <a:r>
              <a:rPr lang="en-US" dirty="0" err="1">
                <a:solidFill>
                  <a:schemeClr val="tx1">
                    <a:lumMod val="75000"/>
                    <a:lumOff val="25000"/>
                  </a:schemeClr>
                </a:solidFill>
                <a:latin typeface="+mn-lt"/>
              </a:rPr>
              <a:t>recibida</a:t>
            </a:r>
            <a:r>
              <a:rPr lang="en-US" dirty="0">
                <a:solidFill>
                  <a:schemeClr val="tx1">
                    <a:lumMod val="75000"/>
                    <a:lumOff val="25000"/>
                  </a:schemeClr>
                </a:solidFill>
                <a:latin typeface="+mn-lt"/>
              </a:rPr>
              <a:t>. </a:t>
            </a:r>
          </a:p>
          <a:p>
            <a:pPr defTabSz="914400" eaLnBrk="1" hangingPunct="1">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El </a:t>
            </a:r>
            <a:r>
              <a:rPr lang="en-US" dirty="0" err="1">
                <a:solidFill>
                  <a:schemeClr val="tx1">
                    <a:lumMod val="75000"/>
                    <a:lumOff val="25000"/>
                  </a:schemeClr>
                </a:solidFill>
                <a:latin typeface="+mn-lt"/>
              </a:rPr>
              <a:t>almacenamiento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diurno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calor</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puede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provocar</a:t>
            </a:r>
            <a:r>
              <a:rPr lang="en-US" dirty="0">
                <a:solidFill>
                  <a:schemeClr val="tx1">
                    <a:lumMod val="75000"/>
                    <a:lumOff val="25000"/>
                  </a:schemeClr>
                </a:solidFill>
                <a:latin typeface="+mn-lt"/>
              </a:rPr>
              <a:t> una </a:t>
            </a:r>
            <a:r>
              <a:rPr lang="en-US" dirty="0" err="1">
                <a:solidFill>
                  <a:schemeClr val="tx1">
                    <a:lumMod val="75000"/>
                    <a:lumOff val="25000"/>
                  </a:schemeClr>
                </a:solidFill>
                <a:latin typeface="+mn-lt"/>
              </a:rPr>
              <a:t>distribución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casi</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igual</a:t>
            </a:r>
            <a:r>
              <a:rPr lang="en-US" dirty="0">
                <a:solidFill>
                  <a:schemeClr val="tx1">
                    <a:lumMod val="75000"/>
                    <a:lumOff val="25000"/>
                  </a:schemeClr>
                </a:solidFill>
                <a:latin typeface="+mn-lt"/>
              </a:rPr>
              <a:t> de la </a:t>
            </a:r>
            <a:r>
              <a:rPr lang="en-US" dirty="0" err="1">
                <a:solidFill>
                  <a:schemeClr val="tx1">
                    <a:lumMod val="75000"/>
                    <a:lumOff val="25000"/>
                  </a:schemeClr>
                </a:solidFill>
                <a:latin typeface="+mn-lt"/>
              </a:rPr>
              <a:t>evaporación</a:t>
            </a:r>
            <a:r>
              <a:rPr lang="en-US" dirty="0">
                <a:solidFill>
                  <a:schemeClr val="tx1">
                    <a:lumMod val="75000"/>
                    <a:lumOff val="25000"/>
                  </a:schemeClr>
                </a:solidFill>
                <a:latin typeface="+mn-lt"/>
              </a:rPr>
              <a:t> entre el </a:t>
            </a:r>
            <a:r>
              <a:rPr lang="en-US" dirty="0" err="1">
                <a:solidFill>
                  <a:schemeClr val="tx1">
                    <a:lumMod val="75000"/>
                    <a:lumOff val="25000"/>
                  </a:schemeClr>
                </a:solidFill>
                <a:latin typeface="+mn-lt"/>
              </a:rPr>
              <a:t>día</a:t>
            </a:r>
            <a:r>
              <a:rPr lang="en-US" dirty="0">
                <a:solidFill>
                  <a:schemeClr val="tx1">
                    <a:lumMod val="75000"/>
                    <a:lumOff val="25000"/>
                  </a:schemeClr>
                </a:solidFill>
                <a:latin typeface="+mn-lt"/>
              </a:rPr>
              <a:t> y la </a:t>
            </a:r>
            <a:r>
              <a:rPr lang="en-US" dirty="0" err="1">
                <a:solidFill>
                  <a:schemeClr val="tx1">
                    <a:lumMod val="75000"/>
                    <a:lumOff val="25000"/>
                  </a:schemeClr>
                </a:solidFill>
                <a:latin typeface="+mn-lt"/>
              </a:rPr>
              <a:t>noche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mientras</a:t>
            </a:r>
            <a:r>
              <a:rPr lang="en-US" dirty="0">
                <a:solidFill>
                  <a:schemeClr val="tx1">
                    <a:lumMod val="75000"/>
                    <a:lumOff val="25000"/>
                  </a:schemeClr>
                </a:solidFill>
                <a:latin typeface="+mn-lt"/>
              </a:rPr>
              <a:t> que la </a:t>
            </a:r>
            <a:r>
              <a:rPr lang="en-US" dirty="0" err="1">
                <a:solidFill>
                  <a:schemeClr val="tx1">
                    <a:lumMod val="75000"/>
                    <a:lumOff val="25000"/>
                  </a:schemeClr>
                </a:solidFill>
                <a:latin typeface="+mn-lt"/>
              </a:rPr>
              <a:t>mayoría</a:t>
            </a:r>
            <a:r>
              <a:rPr lang="en-US" dirty="0">
                <a:solidFill>
                  <a:schemeClr val="tx1">
                    <a:lumMod val="75000"/>
                    <a:lumOff val="25000"/>
                  </a:schemeClr>
                </a:solidFill>
                <a:latin typeface="+mn-lt"/>
              </a:rPr>
              <a:t> de los </a:t>
            </a:r>
            <a:r>
              <a:rPr lang="en-US" dirty="0" err="1">
                <a:solidFill>
                  <a:schemeClr val="tx1">
                    <a:lumMod val="75000"/>
                    <a:lumOff val="25000"/>
                  </a:schemeClr>
                </a:solidFill>
                <a:latin typeface="+mn-lt"/>
              </a:rPr>
              <a:t>cultivos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pierden</a:t>
            </a:r>
            <a:r>
              <a:rPr lang="en-US" dirty="0">
                <a:solidFill>
                  <a:schemeClr val="tx1">
                    <a:lumMod val="75000"/>
                    <a:lumOff val="25000"/>
                  </a:schemeClr>
                </a:solidFill>
                <a:latin typeface="+mn-lt"/>
              </a:rPr>
              <a:t> un 95 % o </a:t>
            </a:r>
            <a:r>
              <a:rPr lang="en-US" dirty="0" err="1">
                <a:solidFill>
                  <a:schemeClr val="tx1">
                    <a:lumMod val="75000"/>
                    <a:lumOff val="25000"/>
                  </a:schemeClr>
                </a:solidFill>
                <a:latin typeface="+mn-lt"/>
              </a:rPr>
              <a:t>más</a:t>
            </a:r>
            <a:r>
              <a:rPr lang="en-US" dirty="0">
                <a:solidFill>
                  <a:schemeClr val="tx1">
                    <a:lumMod val="75000"/>
                    <a:lumOff val="25000"/>
                  </a:schemeClr>
                </a:solidFill>
                <a:latin typeface="+mn-lt"/>
              </a:rPr>
              <a:t> de la que </a:t>
            </a:r>
            <a:r>
              <a:rPr lang="en-US" dirty="0" err="1">
                <a:solidFill>
                  <a:schemeClr val="tx1">
                    <a:lumMod val="75000"/>
                    <a:lumOff val="25000"/>
                  </a:schemeClr>
                </a:solidFill>
                <a:latin typeface="+mn-lt"/>
              </a:rPr>
              <a:t>corresponde</a:t>
            </a:r>
            <a:r>
              <a:rPr lang="en-US" dirty="0">
                <a:solidFill>
                  <a:schemeClr val="tx1">
                    <a:lumMod val="75000"/>
                    <a:lumOff val="25000"/>
                  </a:schemeClr>
                </a:solidFill>
                <a:latin typeface="+mn-lt"/>
              </a:rPr>
              <a:t> a las 24 horas </a:t>
            </a:r>
            <a:r>
              <a:rPr lang="en-US" dirty="0" err="1">
                <a:solidFill>
                  <a:schemeClr val="tx1">
                    <a:lumMod val="75000"/>
                    <a:lumOff val="25000"/>
                  </a:schemeClr>
                </a:solidFill>
                <a:latin typeface="+mn-lt"/>
              </a:rPr>
              <a:t>durante</a:t>
            </a:r>
            <a:r>
              <a:rPr lang="en-US" dirty="0">
                <a:solidFill>
                  <a:schemeClr val="tx1">
                    <a:lumMod val="75000"/>
                    <a:lumOff val="25000"/>
                  </a:schemeClr>
                </a:solidFill>
                <a:latin typeface="+mn-lt"/>
              </a:rPr>
              <a:t> las horas </a:t>
            </a:r>
            <a:r>
              <a:rPr lang="en-US" dirty="0" err="1">
                <a:solidFill>
                  <a:schemeClr val="tx1">
                    <a:lumMod val="75000"/>
                    <a:lumOff val="25000"/>
                  </a:schemeClr>
                </a:solidFill>
                <a:latin typeface="+mn-lt"/>
              </a:rPr>
              <a:t>diurnas</a:t>
            </a:r>
            <a:r>
              <a:rPr lang="en-US" dirty="0">
                <a:solidFill>
                  <a:schemeClr val="tx1">
                    <a:lumMod val="75000"/>
                    <a:lumOff val="25000"/>
                  </a:schemeClr>
                </a:solidFill>
                <a:latin typeface="+mn-lt"/>
              </a:rPr>
              <a:t>. </a:t>
            </a:r>
          </a:p>
          <a:p>
            <a:pPr defTabSz="914400"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La </a:t>
            </a:r>
            <a:r>
              <a:rPr lang="en-US" dirty="0" err="1">
                <a:solidFill>
                  <a:schemeClr val="tx1">
                    <a:lumMod val="75000"/>
                    <a:lumOff val="25000"/>
                  </a:schemeClr>
                </a:solidFill>
                <a:latin typeface="+mn-lt"/>
              </a:rPr>
              <a:t>evapotranspiración</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cultivo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referencia</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puede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calcular</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como</a:t>
            </a:r>
            <a:r>
              <a:rPr lang="en-US" dirty="0">
                <a:solidFill>
                  <a:schemeClr val="tx1">
                    <a:lumMod val="75000"/>
                    <a:lumOff val="25000"/>
                  </a:schemeClr>
                </a:solidFill>
                <a:latin typeface="+mn-lt"/>
              </a:rPr>
              <a:t>:</a:t>
            </a:r>
          </a:p>
          <a:p>
            <a:pPr defTabSz="914400"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ETo</a:t>
            </a:r>
            <a:r>
              <a:rPr lang="en-US" dirty="0">
                <a:solidFill>
                  <a:schemeClr val="tx1">
                    <a:lumMod val="75000"/>
                    <a:lumOff val="25000"/>
                  </a:schemeClr>
                </a:solidFill>
                <a:latin typeface="+mn-lt"/>
              </a:rPr>
              <a:t> = </a:t>
            </a:r>
            <a:r>
              <a:rPr lang="en-US" dirty="0" err="1">
                <a:solidFill>
                  <a:schemeClr val="tx1">
                    <a:lumMod val="75000"/>
                    <a:lumOff val="25000"/>
                  </a:schemeClr>
                </a:solidFill>
                <a:latin typeface="+mn-lt"/>
              </a:rPr>
              <a:t>kp</a:t>
            </a:r>
            <a:r>
              <a:rPr lang="en-US" dirty="0">
                <a:solidFill>
                  <a:schemeClr val="tx1">
                    <a:lumMod val="75000"/>
                    <a:lumOff val="25000"/>
                  </a:schemeClr>
                </a:solidFill>
                <a:latin typeface="+mn-lt"/>
              </a:rPr>
              <a:t> </a:t>
            </a:r>
            <a:r>
              <a:rPr lang="en-US" dirty="0">
                <a:solidFill>
                  <a:schemeClr val="tx1">
                    <a:lumMod val="75000"/>
                    <a:lumOff val="25000"/>
                  </a:schemeClr>
                </a:solidFill>
                <a:latin typeface="+mn-lt"/>
                <a:sym typeface="Symbol" pitchFamily="18" charset="2"/>
              </a:rPr>
              <a:t></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Epan</a:t>
            </a:r>
            <a:endParaRPr lang="en-US" dirty="0">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r>
              <a:rPr lang="en-US" dirty="0" err="1">
                <a:solidFill>
                  <a:schemeClr val="tx1">
                    <a:lumMod val="75000"/>
                    <a:lumOff val="25000"/>
                  </a:schemeClr>
                </a:solidFill>
                <a:latin typeface="+mn-lt"/>
              </a:rPr>
              <a:t>Donde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Epan</a:t>
            </a:r>
            <a:r>
              <a:rPr lang="en-US" dirty="0">
                <a:solidFill>
                  <a:schemeClr val="tx1">
                    <a:lumMod val="75000"/>
                    <a:lumOff val="25000"/>
                  </a:schemeClr>
                </a:solidFill>
                <a:latin typeface="+mn-lt"/>
              </a:rPr>
              <a:t> es la </a:t>
            </a:r>
            <a:r>
              <a:rPr lang="en-US" dirty="0" err="1">
                <a:solidFill>
                  <a:schemeClr val="tx1">
                    <a:lumMod val="75000"/>
                    <a:lumOff val="25000"/>
                  </a:schemeClr>
                </a:solidFill>
                <a:latin typeface="+mn-lt"/>
              </a:rPr>
              <a:t>evaporación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cubeta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mm/</a:t>
            </a:r>
            <a:r>
              <a:rPr lang="en-US" dirty="0" err="1">
                <a:solidFill>
                  <a:schemeClr val="tx1">
                    <a:lumMod val="75000"/>
                    <a:lumOff val="25000"/>
                  </a:schemeClr>
                </a:solidFill>
                <a:latin typeface="+mn-lt"/>
              </a:rPr>
              <a:t>día</a:t>
            </a:r>
            <a:r>
              <a:rPr lang="en-US" dirty="0">
                <a:solidFill>
                  <a:schemeClr val="tx1">
                    <a:lumMod val="75000"/>
                    <a:lumOff val="25000"/>
                  </a:schemeClr>
                </a:solidFill>
                <a:latin typeface="+mn-lt"/>
              </a:rPr>
              <a:t> y </a:t>
            </a:r>
            <a:r>
              <a:rPr lang="en-US" dirty="0" err="1">
                <a:solidFill>
                  <a:schemeClr val="tx1">
                    <a:lumMod val="75000"/>
                    <a:lumOff val="25000"/>
                  </a:schemeClr>
                </a:solidFill>
                <a:latin typeface="+mn-lt"/>
              </a:rPr>
              <a:t>representa</a:t>
            </a:r>
            <a:r>
              <a:rPr lang="en-US" dirty="0">
                <a:solidFill>
                  <a:schemeClr val="tx1">
                    <a:lumMod val="75000"/>
                    <a:lumOff val="25000"/>
                  </a:schemeClr>
                </a:solidFill>
                <a:latin typeface="+mn-lt"/>
              </a:rPr>
              <a:t> el valor </a:t>
            </a:r>
            <a:r>
              <a:rPr lang="en-US" dirty="0" err="1">
                <a:solidFill>
                  <a:schemeClr val="tx1">
                    <a:lumMod val="75000"/>
                    <a:lumOff val="25000"/>
                  </a:schemeClr>
                </a:solidFill>
                <a:latin typeface="+mn-lt"/>
              </a:rPr>
              <a:t>diario</a:t>
            </a:r>
            <a:r>
              <a:rPr lang="en-US" dirty="0">
                <a:solidFill>
                  <a:schemeClr val="tx1">
                    <a:lumMod val="75000"/>
                    <a:lumOff val="25000"/>
                  </a:schemeClr>
                </a:solidFill>
                <a:latin typeface="+mn-lt"/>
              </a:rPr>
              <a:t> medio del </a:t>
            </a:r>
            <a:r>
              <a:rPr lang="en-US" dirty="0" err="1">
                <a:solidFill>
                  <a:schemeClr val="tx1">
                    <a:lumMod val="75000"/>
                    <a:lumOff val="25000"/>
                  </a:schemeClr>
                </a:solidFill>
                <a:latin typeface="+mn-lt"/>
              </a:rPr>
              <a:t>período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considerado</a:t>
            </a:r>
            <a:r>
              <a:rPr lang="en-US" dirty="0">
                <a:solidFill>
                  <a:schemeClr val="tx1">
                    <a:lumMod val="75000"/>
                    <a:lumOff val="25000"/>
                  </a:schemeClr>
                </a:solidFill>
                <a:latin typeface="+mn-lt"/>
              </a:rPr>
              <a:t>, y </a:t>
            </a:r>
            <a:r>
              <a:rPr lang="en-US" dirty="0" err="1">
                <a:solidFill>
                  <a:schemeClr val="tx1">
                    <a:lumMod val="75000"/>
                    <a:lumOff val="25000"/>
                  </a:schemeClr>
                </a:solidFill>
                <a:latin typeface="+mn-lt"/>
              </a:rPr>
              <a:t>kp</a:t>
            </a:r>
            <a:r>
              <a:rPr lang="en-US" dirty="0">
                <a:solidFill>
                  <a:schemeClr val="tx1">
                    <a:lumMod val="75000"/>
                    <a:lumOff val="25000"/>
                  </a:schemeClr>
                </a:solidFill>
                <a:latin typeface="+mn-lt"/>
              </a:rPr>
              <a:t> es el factor de </a:t>
            </a:r>
            <a:r>
              <a:rPr lang="en-US" dirty="0" err="1">
                <a:solidFill>
                  <a:schemeClr val="tx1">
                    <a:lumMod val="75000"/>
                    <a:lumOff val="25000"/>
                  </a:schemeClr>
                </a:solidFill>
                <a:latin typeface="+mn-lt"/>
              </a:rPr>
              <a:t>cubeta</a:t>
            </a:r>
            <a:r>
              <a:rPr lang="en-US" dirty="0">
                <a:solidFill>
                  <a:schemeClr val="tx1">
                    <a:lumMod val="75000"/>
                    <a:lumOff val="25000"/>
                  </a:schemeClr>
                </a:solidFill>
                <a:latin typeface="+mn-lt"/>
              </a:rPr>
              <a:t>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5" name="Rectangle 72">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9576" name="Rectangle 74">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9577" name="Straight Connector 76">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09578" name="Rectangle 7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9579" name="Rectangle 8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70" name="Text Box 4"/>
          <p:cNvSpPr txBox="1">
            <a:spLocks noChangeArrowheads="1"/>
          </p:cNvSpPr>
          <p:nvPr/>
        </p:nvSpPr>
        <p:spPr bwMode="auto">
          <a:xfrm>
            <a:off x="5181601" y="634946"/>
            <a:ext cx="6368142"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4400" b="1" spc="-50" dirty="0" err="1">
                <a:solidFill>
                  <a:schemeClr val="tx1">
                    <a:lumMod val="75000"/>
                    <a:lumOff val="25000"/>
                  </a:schemeClr>
                </a:solidFill>
                <a:latin typeface="+mj-lt"/>
                <a:ea typeface="+mj-ea"/>
                <a:cs typeface="+mj-cs"/>
              </a:rPr>
              <a:t>Necesidades</a:t>
            </a:r>
            <a:r>
              <a:rPr lang="en-US" sz="4400" b="1" spc="-50" dirty="0">
                <a:solidFill>
                  <a:schemeClr val="tx1">
                    <a:lumMod val="75000"/>
                    <a:lumOff val="25000"/>
                  </a:schemeClr>
                </a:solidFill>
                <a:latin typeface="+mj-lt"/>
                <a:ea typeface="+mj-ea"/>
                <a:cs typeface="+mj-cs"/>
              </a:rPr>
              <a:t> </a:t>
            </a:r>
            <a:r>
              <a:rPr lang="en-US" sz="4400" b="1" spc="-50" dirty="0" err="1">
                <a:solidFill>
                  <a:schemeClr val="tx1">
                    <a:lumMod val="75000"/>
                    <a:lumOff val="25000"/>
                  </a:schemeClr>
                </a:solidFill>
                <a:latin typeface="+mj-lt"/>
                <a:ea typeface="+mj-ea"/>
                <a:cs typeface="+mj-cs"/>
              </a:rPr>
              <a:t>hídricas</a:t>
            </a:r>
            <a:r>
              <a:rPr lang="en-US" sz="4400" b="1" spc="-50" dirty="0">
                <a:solidFill>
                  <a:schemeClr val="tx1">
                    <a:lumMod val="75000"/>
                    <a:lumOff val="25000"/>
                  </a:schemeClr>
                </a:solidFill>
                <a:latin typeface="+mj-lt"/>
                <a:ea typeface="+mj-ea"/>
                <a:cs typeface="+mj-cs"/>
              </a:rPr>
              <a:t> de los </a:t>
            </a:r>
            <a:r>
              <a:rPr lang="en-US" sz="4400" b="1" spc="-50" dirty="0" err="1">
                <a:solidFill>
                  <a:schemeClr val="tx1">
                    <a:lumMod val="75000"/>
                    <a:lumOff val="25000"/>
                  </a:schemeClr>
                </a:solidFill>
                <a:latin typeface="+mj-lt"/>
                <a:ea typeface="+mj-ea"/>
                <a:cs typeface="+mj-cs"/>
              </a:rPr>
              <a:t>cultivos</a:t>
            </a:r>
            <a:r>
              <a:rPr lang="en-US" sz="4400" b="1" spc="-50" dirty="0">
                <a:solidFill>
                  <a:schemeClr val="tx1">
                    <a:lumMod val="75000"/>
                    <a:lumOff val="25000"/>
                  </a:schemeClr>
                </a:solidFill>
                <a:latin typeface="+mj-lt"/>
                <a:ea typeface="+mj-ea"/>
                <a:cs typeface="+mj-cs"/>
              </a:rPr>
              <a:t>: (mm o m3/ha)</a:t>
            </a:r>
            <a:endParaRPr lang="en-US" sz="4400" spc="-50" dirty="0">
              <a:solidFill>
                <a:schemeClr val="tx1">
                  <a:lumMod val="75000"/>
                  <a:lumOff val="25000"/>
                </a:schemeClr>
              </a:solidFill>
              <a:latin typeface="+mj-lt"/>
              <a:ea typeface="+mj-ea"/>
              <a:cs typeface="+mj-cs"/>
            </a:endParaRPr>
          </a:p>
        </p:txBody>
      </p:sp>
      <p:pic>
        <p:nvPicPr>
          <p:cNvPr id="109580" name="Picture 109572">
            <a:extLst>
              <a:ext uri="{FF2B5EF4-FFF2-40B4-BE49-F238E27FC236}">
                <a16:creationId xmlns:a16="http://schemas.microsoft.com/office/drawing/2014/main" id="{EE1ACD30-FE4D-4C35-B057-3FD14D84A265}"/>
              </a:ext>
            </a:extLst>
          </p:cNvPr>
          <p:cNvPicPr>
            <a:picLocks noChangeAspect="1"/>
          </p:cNvPicPr>
          <p:nvPr/>
        </p:nvPicPr>
        <p:blipFill rotWithShape="1">
          <a:blip r:embed="rId3"/>
          <a:srcRect l="21518" r="33262" b="1"/>
          <a:stretch/>
        </p:blipFill>
        <p:spPr>
          <a:xfrm>
            <a:off x="20" y="-12128"/>
            <a:ext cx="4654276" cy="6870127"/>
          </a:xfrm>
          <a:prstGeom prst="rect">
            <a:avLst/>
          </a:prstGeom>
        </p:spPr>
      </p:pic>
      <p:cxnSp>
        <p:nvCxnSpPr>
          <p:cNvPr id="109581" name="Straight Connector 8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09582" name="Text Box 5"/>
          <p:cNvSpPr txBox="1">
            <a:spLocks noChangeArrowheads="1"/>
          </p:cNvSpPr>
          <p:nvPr/>
        </p:nvSpPr>
        <p:spPr bwMode="auto">
          <a:xfrm>
            <a:off x="5181601" y="2198914"/>
            <a:ext cx="6368142"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Bef>
                <a:spcPct val="50000"/>
              </a:spcBef>
              <a:buClr>
                <a:schemeClr val="accent1"/>
              </a:buClr>
              <a:buFont typeface="Calibri" panose="020F0502020204030204" pitchFamily="34" charset="0"/>
              <a:buChar char="•"/>
            </a:pPr>
            <a:r>
              <a:rPr lang="en-US" sz="1900" dirty="0">
                <a:solidFill>
                  <a:schemeClr val="tx1">
                    <a:lumMod val="75000"/>
                    <a:lumOff val="25000"/>
                  </a:schemeClr>
                </a:solidFill>
                <a:latin typeface="+mn-lt"/>
              </a:rPr>
              <a:t>Las </a:t>
            </a:r>
            <a:r>
              <a:rPr lang="en-US" sz="1900" dirty="0" err="1">
                <a:solidFill>
                  <a:schemeClr val="tx1">
                    <a:lumMod val="75000"/>
                    <a:lumOff val="25000"/>
                  </a:schemeClr>
                </a:solidFill>
                <a:latin typeface="+mn-lt"/>
              </a:rPr>
              <a:t>necesidades</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agua</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riego</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expresan</a:t>
            </a:r>
            <a:r>
              <a:rPr lang="en-US" sz="1900" dirty="0">
                <a:solidFill>
                  <a:schemeClr val="tx1">
                    <a:lumMod val="75000"/>
                    <a:lumOff val="25000"/>
                  </a:schemeClr>
                </a:solidFill>
                <a:latin typeface="+mn-lt"/>
              </a:rPr>
              <a:t> la </a:t>
            </a:r>
            <a:r>
              <a:rPr lang="en-US" sz="1900" dirty="0" err="1">
                <a:solidFill>
                  <a:schemeClr val="tx1">
                    <a:lumMod val="75000"/>
                    <a:lumOff val="25000"/>
                  </a:schemeClr>
                </a:solidFill>
                <a:latin typeface="+mn-lt"/>
              </a:rPr>
              <a:t>cantidad</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agua</a:t>
            </a:r>
            <a:r>
              <a:rPr lang="en-US" sz="1900" dirty="0">
                <a:solidFill>
                  <a:schemeClr val="tx1">
                    <a:lumMod val="75000"/>
                    <a:lumOff val="25000"/>
                  </a:schemeClr>
                </a:solidFill>
                <a:latin typeface="+mn-lt"/>
              </a:rPr>
              <a:t> que es </a:t>
            </a:r>
            <a:r>
              <a:rPr lang="en-US" sz="1900" dirty="0" err="1">
                <a:solidFill>
                  <a:schemeClr val="tx1">
                    <a:lumMod val="75000"/>
                    <a:lumOff val="25000"/>
                  </a:schemeClr>
                </a:solidFill>
                <a:latin typeface="+mn-lt"/>
              </a:rPr>
              <a:t>necesario</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aplicar</a:t>
            </a:r>
            <a:r>
              <a:rPr lang="en-US" sz="1900" dirty="0">
                <a:solidFill>
                  <a:schemeClr val="tx1">
                    <a:lumMod val="75000"/>
                    <a:lumOff val="25000"/>
                  </a:schemeClr>
                </a:solidFill>
                <a:latin typeface="+mn-lt"/>
              </a:rPr>
              <a:t> a los </a:t>
            </a:r>
            <a:r>
              <a:rPr lang="en-US" sz="1900" dirty="0" err="1">
                <a:solidFill>
                  <a:schemeClr val="tx1">
                    <a:lumMod val="75000"/>
                    <a:lumOff val="25000"/>
                  </a:schemeClr>
                </a:solidFill>
                <a:latin typeface="+mn-lt"/>
              </a:rPr>
              <a:t>cultivos</a:t>
            </a:r>
            <a:r>
              <a:rPr lang="en-US" sz="1900" dirty="0">
                <a:solidFill>
                  <a:schemeClr val="tx1">
                    <a:lumMod val="75000"/>
                    <a:lumOff val="25000"/>
                  </a:schemeClr>
                </a:solidFill>
                <a:latin typeface="+mn-lt"/>
              </a:rPr>
              <a:t> para </a:t>
            </a:r>
            <a:r>
              <a:rPr lang="en-US" sz="1900" dirty="0" err="1">
                <a:solidFill>
                  <a:schemeClr val="tx1">
                    <a:lumMod val="75000"/>
                    <a:lumOff val="25000"/>
                  </a:schemeClr>
                </a:solidFill>
                <a:latin typeface="+mn-lt"/>
              </a:rPr>
              <a:t>compensar</a:t>
            </a:r>
            <a:r>
              <a:rPr lang="en-US" sz="1900" dirty="0">
                <a:solidFill>
                  <a:schemeClr val="tx1">
                    <a:lumMod val="75000"/>
                    <a:lumOff val="25000"/>
                  </a:schemeClr>
                </a:solidFill>
                <a:latin typeface="+mn-lt"/>
              </a:rPr>
              <a:t> los </a:t>
            </a:r>
            <a:r>
              <a:rPr lang="en-US" sz="1900" dirty="0" err="1">
                <a:solidFill>
                  <a:schemeClr val="tx1">
                    <a:lumMod val="75000"/>
                    <a:lumOff val="25000"/>
                  </a:schemeClr>
                </a:solidFill>
                <a:latin typeface="+mn-lt"/>
              </a:rPr>
              <a:t>déficits</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humedad</a:t>
            </a:r>
            <a:r>
              <a:rPr lang="en-US" sz="1900" dirty="0">
                <a:solidFill>
                  <a:schemeClr val="tx1">
                    <a:lumMod val="75000"/>
                    <a:lumOff val="25000"/>
                  </a:schemeClr>
                </a:solidFill>
                <a:latin typeface="+mn-lt"/>
              </a:rPr>
              <a:t> del </a:t>
            </a:r>
            <a:r>
              <a:rPr lang="en-US" sz="1900" dirty="0" err="1">
                <a:solidFill>
                  <a:schemeClr val="tx1">
                    <a:lumMod val="75000"/>
                    <a:lumOff val="25000"/>
                  </a:schemeClr>
                </a:solidFill>
                <a:latin typeface="+mn-lt"/>
              </a:rPr>
              <a:t>suelo</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durante</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su</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período</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vegetativo</a:t>
            </a:r>
            <a:r>
              <a:rPr lang="en-US" sz="1900" dirty="0">
                <a:solidFill>
                  <a:schemeClr val="tx1">
                    <a:lumMod val="75000"/>
                    <a:lumOff val="25000"/>
                  </a:schemeClr>
                </a:solidFill>
                <a:latin typeface="+mn-lt"/>
              </a:rPr>
              <a:t>. </a:t>
            </a:r>
          </a:p>
          <a:p>
            <a:pPr defTabSz="914400" eaLnBrk="1" hangingPunct="1">
              <a:lnSpc>
                <a:spcPct val="90000"/>
              </a:lnSpc>
              <a:spcBef>
                <a:spcPct val="50000"/>
              </a:spcBef>
              <a:buClr>
                <a:schemeClr val="accent1"/>
              </a:buClr>
              <a:buFont typeface="Calibri" panose="020F0502020204030204" pitchFamily="34" charset="0"/>
              <a:buChar char="•"/>
            </a:pPr>
            <a:endParaRPr lang="en-US" sz="1900" dirty="0">
              <a:solidFill>
                <a:schemeClr val="tx1">
                  <a:lumMod val="75000"/>
                  <a:lumOff val="25000"/>
                </a:schemeClr>
              </a:solidFill>
              <a:latin typeface="+mn-lt"/>
            </a:endParaRPr>
          </a:p>
          <a:p>
            <a:pPr defTabSz="914400" eaLnBrk="1" hangingPunct="1">
              <a:lnSpc>
                <a:spcPct val="90000"/>
              </a:lnSpc>
              <a:spcBef>
                <a:spcPct val="50000"/>
              </a:spcBef>
              <a:buClr>
                <a:schemeClr val="accent1"/>
              </a:buClr>
              <a:buFont typeface="Calibri" panose="020F0502020204030204" pitchFamily="34" charset="0"/>
              <a:buChar char="•"/>
            </a:pPr>
            <a:r>
              <a:rPr lang="en-US" sz="1900" dirty="0">
                <a:solidFill>
                  <a:schemeClr val="tx1">
                    <a:lumMod val="75000"/>
                    <a:lumOff val="25000"/>
                  </a:schemeClr>
                </a:solidFill>
                <a:latin typeface="+mn-lt"/>
              </a:rPr>
              <a:t>Para </a:t>
            </a:r>
            <a:r>
              <a:rPr lang="en-US" sz="1900" dirty="0" err="1">
                <a:solidFill>
                  <a:schemeClr val="tx1">
                    <a:lumMod val="75000"/>
                    <a:lumOff val="25000"/>
                  </a:schemeClr>
                </a:solidFill>
                <a:latin typeface="+mn-lt"/>
              </a:rPr>
              <a:t>estimar</a:t>
            </a:r>
            <a:r>
              <a:rPr lang="en-US" sz="1900" dirty="0">
                <a:solidFill>
                  <a:schemeClr val="tx1">
                    <a:lumMod val="75000"/>
                    <a:lumOff val="25000"/>
                  </a:schemeClr>
                </a:solidFill>
                <a:latin typeface="+mn-lt"/>
              </a:rPr>
              <a:t> las </a:t>
            </a:r>
            <a:r>
              <a:rPr lang="en-US" sz="1900" dirty="0" err="1">
                <a:solidFill>
                  <a:schemeClr val="tx1">
                    <a:lumMod val="75000"/>
                    <a:lumOff val="25000"/>
                  </a:schemeClr>
                </a:solidFill>
                <a:latin typeface="+mn-lt"/>
              </a:rPr>
              <a:t>necesidades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hídricas</a:t>
            </a:r>
            <a:r>
              <a:rPr lang="en-US" sz="1900" dirty="0">
                <a:solidFill>
                  <a:schemeClr val="tx1">
                    <a:lumMod val="75000"/>
                    <a:lumOff val="25000"/>
                  </a:schemeClr>
                </a:solidFill>
                <a:latin typeface="+mn-lt"/>
              </a:rPr>
              <a:t> de los </a:t>
            </a:r>
            <a:r>
              <a:rPr lang="en-US" sz="1900" dirty="0" err="1">
                <a:solidFill>
                  <a:schemeClr val="tx1">
                    <a:lumMod val="75000"/>
                    <a:lumOff val="25000"/>
                  </a:schemeClr>
                </a:solidFill>
                <a:latin typeface="+mn-lt"/>
              </a:rPr>
              <a:t>cultivos</a:t>
            </a:r>
            <a:r>
              <a:rPr lang="en-US" sz="1900" dirty="0">
                <a:solidFill>
                  <a:schemeClr val="tx1">
                    <a:lumMod val="75000"/>
                    <a:lumOff val="25000"/>
                  </a:schemeClr>
                </a:solidFill>
                <a:latin typeface="+mn-lt"/>
              </a:rPr>
              <a:t> se </a:t>
            </a:r>
            <a:r>
              <a:rPr lang="en-US" sz="1900" dirty="0" err="1">
                <a:solidFill>
                  <a:schemeClr val="tx1">
                    <a:lumMod val="75000"/>
                    <a:lumOff val="25000"/>
                  </a:schemeClr>
                </a:solidFill>
                <a:latin typeface="+mn-lt"/>
              </a:rPr>
              <a:t>recurre</a:t>
            </a:r>
            <a:r>
              <a:rPr lang="en-US" sz="1900" dirty="0">
                <a:solidFill>
                  <a:schemeClr val="tx1">
                    <a:lumMod val="75000"/>
                    <a:lumOff val="25000"/>
                  </a:schemeClr>
                </a:solidFill>
                <a:latin typeface="+mn-lt"/>
              </a:rPr>
              <a:t> al </a:t>
            </a:r>
            <a:r>
              <a:rPr lang="en-US" sz="1900" dirty="0" err="1">
                <a:solidFill>
                  <a:schemeClr val="tx1">
                    <a:lumMod val="75000"/>
                    <a:lumOff val="25000"/>
                  </a:schemeClr>
                </a:solidFill>
                <a:latin typeface="+mn-lt"/>
              </a:rPr>
              <a:t>método</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establecer</a:t>
            </a:r>
            <a:r>
              <a:rPr lang="en-US" sz="1900" dirty="0">
                <a:solidFill>
                  <a:schemeClr val="tx1">
                    <a:lumMod val="75000"/>
                    <a:lumOff val="25000"/>
                  </a:schemeClr>
                </a:solidFill>
                <a:latin typeface="+mn-lt"/>
              </a:rPr>
              <a:t> un balance </a:t>
            </a:r>
            <a:r>
              <a:rPr lang="en-US" sz="1900" dirty="0" err="1">
                <a:solidFill>
                  <a:schemeClr val="tx1">
                    <a:lumMod val="75000"/>
                    <a:lumOff val="25000"/>
                  </a:schemeClr>
                </a:solidFill>
                <a:latin typeface="+mn-lt"/>
              </a:rPr>
              <a:t>hídrico</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basado</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fundamentalmente</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en</a:t>
            </a:r>
            <a:r>
              <a:rPr lang="en-US" sz="1900" dirty="0">
                <a:solidFill>
                  <a:schemeClr val="tx1">
                    <a:lumMod val="75000"/>
                    <a:lumOff val="25000"/>
                  </a:schemeClr>
                </a:solidFill>
                <a:latin typeface="+mn-lt"/>
              </a:rPr>
              <a:t> la </a:t>
            </a:r>
            <a:r>
              <a:rPr lang="en-US" sz="1900" dirty="0" err="1">
                <a:solidFill>
                  <a:schemeClr val="tx1">
                    <a:lumMod val="75000"/>
                    <a:lumOff val="25000"/>
                  </a:schemeClr>
                </a:solidFill>
                <a:latin typeface="+mn-lt"/>
              </a:rPr>
              <a:t>valoración</a:t>
            </a:r>
            <a:r>
              <a:rPr lang="en-US" sz="1900" dirty="0">
                <a:solidFill>
                  <a:schemeClr val="tx1">
                    <a:lumMod val="75000"/>
                    <a:lumOff val="25000"/>
                  </a:schemeClr>
                </a:solidFill>
                <a:latin typeface="+mn-lt"/>
              </a:rPr>
              <a:t> de la </a:t>
            </a:r>
            <a:r>
              <a:rPr lang="en-US" sz="1900" dirty="0" err="1">
                <a:solidFill>
                  <a:schemeClr val="tx1">
                    <a:lumMod val="75000"/>
                    <a:lumOff val="25000"/>
                  </a:schemeClr>
                </a:solidFill>
                <a:latin typeface="+mn-lt"/>
              </a:rPr>
              <a:t>evapotranspiración</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parámetro</a:t>
            </a:r>
            <a:r>
              <a:rPr lang="en-US" sz="1900" dirty="0">
                <a:solidFill>
                  <a:schemeClr val="tx1">
                    <a:lumMod val="75000"/>
                    <a:lumOff val="25000"/>
                  </a:schemeClr>
                </a:solidFill>
                <a:latin typeface="+mn-lt"/>
              </a:rPr>
              <a:t> que a </a:t>
            </a:r>
            <a:r>
              <a:rPr lang="en-US" sz="1900" dirty="0" err="1">
                <a:solidFill>
                  <a:schemeClr val="tx1">
                    <a:lumMod val="75000"/>
                    <a:lumOff val="25000"/>
                  </a:schemeClr>
                </a:solidFill>
                <a:latin typeface="+mn-lt"/>
              </a:rPr>
              <a:t>su</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vez</a:t>
            </a:r>
            <a:r>
              <a:rPr lang="en-US" sz="1900" dirty="0">
                <a:solidFill>
                  <a:schemeClr val="tx1">
                    <a:lumMod val="75000"/>
                    <a:lumOff val="25000"/>
                  </a:schemeClr>
                </a:solidFill>
                <a:latin typeface="+mn-lt"/>
              </a:rPr>
              <a:t> se </a:t>
            </a:r>
            <a:r>
              <a:rPr lang="en-US" sz="1900" dirty="0" err="1">
                <a:solidFill>
                  <a:schemeClr val="tx1">
                    <a:lumMod val="75000"/>
                    <a:lumOff val="25000"/>
                  </a:schemeClr>
                </a:solidFill>
                <a:latin typeface="+mn-lt"/>
              </a:rPr>
              <a:t>determina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en</a:t>
            </a:r>
            <a:r>
              <a:rPr lang="en-US" sz="1900" dirty="0">
                <a:solidFill>
                  <a:schemeClr val="tx1">
                    <a:lumMod val="75000"/>
                    <a:lumOff val="25000"/>
                  </a:schemeClr>
                </a:solidFill>
                <a:latin typeface="+mn-lt"/>
              </a:rPr>
              <a:t> base a </a:t>
            </a:r>
            <a:r>
              <a:rPr lang="en-US" sz="1900" dirty="0" err="1">
                <a:solidFill>
                  <a:schemeClr val="tx1">
                    <a:lumMod val="75000"/>
                    <a:lumOff val="25000"/>
                  </a:schemeClr>
                </a:solidFill>
                <a:latin typeface="+mn-lt"/>
              </a:rPr>
              <a:t>datos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meteorológicos</a:t>
            </a:r>
            <a:r>
              <a:rPr lang="en-US" sz="1900" dirty="0">
                <a:solidFill>
                  <a:schemeClr val="tx1">
                    <a:lumMod val="75000"/>
                    <a:lumOff val="25000"/>
                  </a:schemeClr>
                </a:solidFill>
                <a:latin typeface="+mn-lt"/>
              </a:rPr>
              <a:t> locales y a </a:t>
            </a:r>
            <a:r>
              <a:rPr lang="en-US" sz="1900" dirty="0" err="1">
                <a:solidFill>
                  <a:schemeClr val="tx1">
                    <a:lumMod val="75000"/>
                    <a:lumOff val="25000"/>
                  </a:schemeClr>
                </a:solidFill>
                <a:latin typeface="+mn-lt"/>
              </a:rPr>
              <a:t>ciertas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características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fitotécnicas</a:t>
            </a:r>
            <a:r>
              <a:rPr lang="en-US" sz="1900" dirty="0">
                <a:solidFill>
                  <a:schemeClr val="tx1">
                    <a:lumMod val="75000"/>
                    <a:lumOff val="25000"/>
                  </a:schemeClr>
                </a:solidFill>
                <a:latin typeface="+mn-lt"/>
              </a:rPr>
              <a:t> de los </a:t>
            </a:r>
            <a:r>
              <a:rPr lang="en-US" sz="1900" dirty="0" err="1">
                <a:solidFill>
                  <a:schemeClr val="tx1">
                    <a:lumMod val="75000"/>
                    <a:lumOff val="25000"/>
                  </a:schemeClr>
                </a:solidFill>
                <a:latin typeface="+mn-lt"/>
              </a:rPr>
              <a:t>cultivos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definidas</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acuerdo</a:t>
            </a:r>
            <a:r>
              <a:rPr lang="en-US" sz="1900" dirty="0">
                <a:solidFill>
                  <a:schemeClr val="tx1">
                    <a:lumMod val="75000"/>
                    <a:lumOff val="25000"/>
                  </a:schemeClr>
                </a:solidFill>
                <a:latin typeface="+mn-lt"/>
              </a:rPr>
              <a:t> con las </a:t>
            </a:r>
            <a:r>
              <a:rPr lang="en-US" sz="1900" dirty="0" err="1">
                <a:solidFill>
                  <a:schemeClr val="tx1">
                    <a:lumMod val="75000"/>
                    <a:lumOff val="25000"/>
                  </a:schemeClr>
                </a:solidFill>
                <a:latin typeface="+mn-lt"/>
              </a:rPr>
              <a:t>condiciones</a:t>
            </a:r>
            <a:r>
              <a:rPr lang="en-US" sz="1900" dirty="0">
                <a:solidFill>
                  <a:schemeClr val="tx1">
                    <a:lumMod val="75000"/>
                    <a:lumOff val="25000"/>
                  </a:schemeClr>
                </a:solidFill>
                <a:latin typeface="+mn-lt"/>
              </a:rPr>
              <a:t> del medio </a:t>
            </a:r>
            <a:r>
              <a:rPr lang="en-US" sz="1900" dirty="0" err="1">
                <a:solidFill>
                  <a:schemeClr val="tx1">
                    <a:lumMod val="75000"/>
                    <a:lumOff val="25000"/>
                  </a:schemeClr>
                </a:solidFill>
                <a:latin typeface="+mn-lt"/>
              </a:rPr>
              <a:t>en</a:t>
            </a:r>
            <a:r>
              <a:rPr lang="en-US" sz="1900" dirty="0">
                <a:solidFill>
                  <a:schemeClr val="tx1">
                    <a:lumMod val="75000"/>
                    <a:lumOff val="25000"/>
                  </a:schemeClr>
                </a:solidFill>
                <a:latin typeface="+mn-lt"/>
              </a:rPr>
              <a:t> que van a ser </a:t>
            </a:r>
            <a:r>
              <a:rPr lang="en-US" sz="1900" dirty="0" err="1">
                <a:solidFill>
                  <a:schemeClr val="tx1">
                    <a:lumMod val="75000"/>
                    <a:lumOff val="25000"/>
                  </a:schemeClr>
                </a:solidFill>
                <a:latin typeface="+mn-lt"/>
              </a:rPr>
              <a:t>implantados</a:t>
            </a:r>
            <a:r>
              <a:rPr lang="en-US" sz="1900" dirty="0">
                <a:solidFill>
                  <a:schemeClr val="tx1">
                    <a:lumMod val="75000"/>
                    <a:lumOff val="25000"/>
                  </a:schemeClr>
                </a:solidFill>
                <a:latin typeface="+mn-lt"/>
              </a:rPr>
              <a:t>.</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8" name="Rectangle 137">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0" name="Straight Connector 139">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2" name="Rectangle 14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0594" name="Text Box 2"/>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3600" b="1" spc="-50" dirty="0">
                <a:solidFill>
                  <a:srgbClr val="FFFFFF"/>
                </a:solidFill>
                <a:latin typeface="+mj-lt"/>
                <a:ea typeface="+mj-ea"/>
                <a:cs typeface="+mj-cs"/>
              </a:rPr>
              <a:t>NECESIDADES DE RIEGO NETAS </a:t>
            </a:r>
            <a:endParaRPr lang="en-US" sz="3600" spc="-50" dirty="0">
              <a:solidFill>
                <a:srgbClr val="FFFFFF"/>
              </a:solidFill>
              <a:latin typeface="+mj-lt"/>
              <a:ea typeface="+mj-ea"/>
              <a:cs typeface="+mj-cs"/>
            </a:endParaRPr>
          </a:p>
        </p:txBody>
      </p:sp>
      <p:sp>
        <p:nvSpPr>
          <p:cNvPr id="146" name="Rectangle 14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0595" name="Text Box 3"/>
          <p:cNvSpPr txBox="1">
            <a:spLocks noChangeArrowheads="1"/>
          </p:cNvSpPr>
          <p:nvPr/>
        </p:nvSpPr>
        <p:spPr bwMode="auto">
          <a:xfrm>
            <a:off x="4742016" y="605896"/>
            <a:ext cx="680228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Bef>
                <a:spcPct val="50000"/>
              </a:spcBef>
              <a:buClr>
                <a:schemeClr val="accent1"/>
              </a:buClr>
              <a:buFont typeface="Calibri" panose="020F0502020204030204" pitchFamily="34" charset="0"/>
              <a:buChar char="•"/>
            </a:pPr>
            <a:r>
              <a:rPr lang="en-US" dirty="0">
                <a:solidFill>
                  <a:schemeClr val="tx1">
                    <a:lumMod val="75000"/>
                    <a:lumOff val="25000"/>
                  </a:schemeClr>
                </a:solidFill>
                <a:latin typeface="+mn-lt"/>
              </a:rPr>
              <a:t>Se </a:t>
            </a:r>
            <a:r>
              <a:rPr lang="en-US" dirty="0" err="1">
                <a:solidFill>
                  <a:schemeClr val="tx1">
                    <a:lumMod val="75000"/>
                    <a:lumOff val="25000"/>
                  </a:schemeClr>
                </a:solidFill>
                <a:latin typeface="+mn-lt"/>
              </a:rPr>
              <a:t>evalúan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estableciendo</a:t>
            </a:r>
            <a:r>
              <a:rPr lang="en-US" dirty="0">
                <a:solidFill>
                  <a:schemeClr val="tx1">
                    <a:lumMod val="75000"/>
                    <a:lumOff val="25000"/>
                  </a:schemeClr>
                </a:solidFill>
                <a:latin typeface="+mn-lt"/>
              </a:rPr>
              <a:t>, para un </a:t>
            </a:r>
            <a:r>
              <a:rPr lang="en-US" dirty="0" err="1">
                <a:solidFill>
                  <a:schemeClr val="tx1">
                    <a:lumMod val="75000"/>
                    <a:lumOff val="25000"/>
                  </a:schemeClr>
                </a:solidFill>
                <a:latin typeface="+mn-lt"/>
              </a:rPr>
              <a:t>determinado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período</a:t>
            </a:r>
            <a:r>
              <a:rPr lang="en-US" dirty="0">
                <a:solidFill>
                  <a:schemeClr val="tx1">
                    <a:lumMod val="75000"/>
                    <a:lumOff val="25000"/>
                  </a:schemeClr>
                </a:solidFill>
                <a:latin typeface="+mn-lt"/>
              </a:rPr>
              <a:t>, un balance entre las </a:t>
            </a:r>
            <a:r>
              <a:rPr lang="en-US" dirty="0" err="1">
                <a:solidFill>
                  <a:schemeClr val="tx1">
                    <a:lumMod val="75000"/>
                    <a:lumOff val="25000"/>
                  </a:schemeClr>
                </a:solidFill>
                <a:latin typeface="+mn-lt"/>
              </a:rPr>
              <a:t>cantidades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requeridas</a:t>
            </a:r>
            <a:r>
              <a:rPr lang="en-US" dirty="0">
                <a:solidFill>
                  <a:schemeClr val="tx1">
                    <a:lumMod val="75000"/>
                    <a:lumOff val="25000"/>
                  </a:schemeClr>
                </a:solidFill>
                <a:latin typeface="+mn-lt"/>
              </a:rPr>
              <a:t> para la </a:t>
            </a:r>
            <a:r>
              <a:rPr lang="en-US" dirty="0" err="1">
                <a:solidFill>
                  <a:schemeClr val="tx1">
                    <a:lumMod val="75000"/>
                    <a:lumOff val="25000"/>
                  </a:schemeClr>
                </a:solidFill>
                <a:latin typeface="+mn-lt"/>
              </a:rPr>
              <a:t>evapotranspiración</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cultivo</a:t>
            </a:r>
            <a:r>
              <a:rPr lang="en-US" dirty="0">
                <a:solidFill>
                  <a:schemeClr val="tx1">
                    <a:lumMod val="75000"/>
                    <a:lumOff val="25000"/>
                  </a:schemeClr>
                </a:solidFill>
                <a:latin typeface="+mn-lt"/>
              </a:rPr>
              <a:t> y </a:t>
            </a:r>
            <a:r>
              <a:rPr lang="en-US" dirty="0" err="1">
                <a:solidFill>
                  <a:schemeClr val="tx1">
                    <a:lumMod val="75000"/>
                    <a:lumOff val="25000"/>
                  </a:schemeClr>
                </a:solidFill>
                <a:latin typeface="+mn-lt"/>
              </a:rPr>
              <a:t>otros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usos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especiales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todo</a:t>
            </a:r>
            <a:r>
              <a:rPr lang="en-US" dirty="0">
                <a:solidFill>
                  <a:schemeClr val="tx1">
                    <a:lumMod val="75000"/>
                    <a:lumOff val="25000"/>
                  </a:schemeClr>
                </a:solidFill>
                <a:latin typeface="+mn-lt"/>
              </a:rPr>
              <a:t> lo </a:t>
            </a:r>
            <a:r>
              <a:rPr lang="en-US" dirty="0" err="1">
                <a:solidFill>
                  <a:schemeClr val="tx1">
                    <a:lumMod val="75000"/>
                    <a:lumOff val="25000"/>
                  </a:schemeClr>
                </a:solidFill>
                <a:latin typeface="+mn-lt"/>
              </a:rPr>
              <a:t>cual</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contabiliza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como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pérdidas</a:t>
            </a:r>
            <a:r>
              <a:rPr lang="en-US" dirty="0">
                <a:solidFill>
                  <a:schemeClr val="tx1">
                    <a:lumMod val="75000"/>
                    <a:lumOff val="25000"/>
                  </a:schemeClr>
                </a:solidFill>
                <a:latin typeface="+mn-lt"/>
              </a:rPr>
              <a:t>, y las </a:t>
            </a:r>
            <a:r>
              <a:rPr lang="en-US" dirty="0" err="1">
                <a:solidFill>
                  <a:schemeClr val="tx1">
                    <a:lumMod val="75000"/>
                    <a:lumOff val="25000"/>
                  </a:schemeClr>
                </a:solidFill>
                <a:latin typeface="+mn-lt"/>
              </a:rPr>
              <a:t>aportaciones</a:t>
            </a:r>
            <a:r>
              <a:rPr lang="en-US" dirty="0">
                <a:solidFill>
                  <a:schemeClr val="tx1">
                    <a:lumMod val="75000"/>
                    <a:lumOff val="25000"/>
                  </a:schemeClr>
                </a:solidFill>
                <a:latin typeface="+mn-lt"/>
              </a:rPr>
              <a:t> naturales </a:t>
            </a:r>
            <a:r>
              <a:rPr lang="en-US" dirty="0" err="1">
                <a:solidFill>
                  <a:schemeClr val="tx1">
                    <a:lumMod val="75000"/>
                    <a:lumOff val="25000"/>
                  </a:schemeClr>
                </a:solidFill>
                <a:latin typeface="+mn-lt"/>
              </a:rPr>
              <a:t>efectivas</a:t>
            </a:r>
            <a:r>
              <a:rPr lang="en-US" dirty="0">
                <a:solidFill>
                  <a:schemeClr val="tx1">
                    <a:lumMod val="75000"/>
                    <a:lumOff val="25000"/>
                  </a:schemeClr>
                </a:solidFill>
                <a:latin typeface="+mn-lt"/>
              </a:rPr>
              <a:t>, tales </a:t>
            </a:r>
            <a:r>
              <a:rPr lang="en-US" dirty="0" err="1">
                <a:solidFill>
                  <a:schemeClr val="tx1">
                    <a:lumMod val="75000"/>
                    <a:lumOff val="25000"/>
                  </a:schemeClr>
                </a:solidFill>
                <a:latin typeface="+mn-lt"/>
              </a:rPr>
              <a:t>como</a:t>
            </a:r>
            <a:r>
              <a:rPr lang="en-US" dirty="0">
                <a:solidFill>
                  <a:schemeClr val="tx1">
                    <a:lumMod val="75000"/>
                    <a:lumOff val="25000"/>
                  </a:schemeClr>
                </a:solidFill>
                <a:latin typeface="+mn-lt"/>
              </a:rPr>
              <a:t> las </a:t>
            </a:r>
            <a:r>
              <a:rPr lang="en-US" dirty="0" err="1">
                <a:solidFill>
                  <a:schemeClr val="tx1">
                    <a:lumMod val="75000"/>
                    <a:lumOff val="25000"/>
                  </a:schemeClr>
                </a:solidFill>
                <a:latin typeface="+mn-lt"/>
              </a:rPr>
              <a:t>precipitaciones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durante</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período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desarrollo</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humedad</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aportada</a:t>
            </a:r>
            <a:r>
              <a:rPr lang="en-US" dirty="0">
                <a:solidFill>
                  <a:schemeClr val="tx1">
                    <a:lumMod val="75000"/>
                    <a:lumOff val="25000"/>
                  </a:schemeClr>
                </a:solidFill>
                <a:latin typeface="+mn-lt"/>
              </a:rPr>
              <a:t> por el </a:t>
            </a:r>
            <a:r>
              <a:rPr lang="en-US" dirty="0" err="1">
                <a:solidFill>
                  <a:schemeClr val="tx1">
                    <a:lumMod val="75000"/>
                    <a:lumOff val="25000"/>
                  </a:schemeClr>
                </a:solidFill>
                <a:latin typeface="+mn-lt"/>
              </a:rPr>
              <a:t>suelo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procedente</a:t>
            </a:r>
            <a:r>
              <a:rPr lang="en-US" dirty="0">
                <a:solidFill>
                  <a:schemeClr val="tx1">
                    <a:lumMod val="75000"/>
                    <a:lumOff val="25000"/>
                  </a:schemeClr>
                </a:solidFill>
                <a:latin typeface="+mn-lt"/>
              </a:rPr>
              <a:t> de las </a:t>
            </a:r>
            <a:r>
              <a:rPr lang="en-US" dirty="0" err="1">
                <a:solidFill>
                  <a:schemeClr val="tx1">
                    <a:lumMod val="75000"/>
                    <a:lumOff val="25000"/>
                  </a:schemeClr>
                </a:solidFill>
                <a:latin typeface="+mn-lt"/>
              </a:rPr>
              <a:t>precipitaciones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anteriores</a:t>
            </a:r>
            <a:r>
              <a:rPr lang="en-US" dirty="0">
                <a:solidFill>
                  <a:schemeClr val="tx1">
                    <a:lumMod val="75000"/>
                    <a:lumOff val="25000"/>
                  </a:schemeClr>
                </a:solidFill>
                <a:latin typeface="+mn-lt"/>
              </a:rPr>
              <a:t> a </a:t>
            </a:r>
            <a:r>
              <a:rPr lang="en-US" dirty="0" err="1">
                <a:solidFill>
                  <a:schemeClr val="tx1">
                    <a:lumMod val="75000"/>
                    <a:lumOff val="25000"/>
                  </a:schemeClr>
                </a:solidFill>
                <a:latin typeface="+mn-lt"/>
              </a:rPr>
              <a:t>dicho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período</a:t>
            </a:r>
            <a:r>
              <a:rPr lang="en-US" dirty="0">
                <a:solidFill>
                  <a:schemeClr val="tx1">
                    <a:lumMod val="75000"/>
                    <a:lumOff val="25000"/>
                  </a:schemeClr>
                </a:solidFill>
                <a:latin typeface="+mn-lt"/>
              </a:rPr>
              <a:t> y </a:t>
            </a:r>
            <a:r>
              <a:rPr lang="en-US" dirty="0" err="1">
                <a:solidFill>
                  <a:schemeClr val="tx1">
                    <a:lumMod val="75000"/>
                    <a:lumOff val="25000"/>
                  </a:schemeClr>
                </a:solidFill>
                <a:latin typeface="+mn-lt"/>
              </a:rPr>
              <a:t>cualquier</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otra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contribución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hídrica</a:t>
            </a:r>
            <a:r>
              <a:rPr lang="en-US" dirty="0">
                <a:solidFill>
                  <a:schemeClr val="tx1">
                    <a:lumMod val="75000"/>
                    <a:lumOff val="25000"/>
                  </a:schemeClr>
                </a:solidFill>
                <a:latin typeface="+mn-lt"/>
              </a:rPr>
              <a:t>, que </a:t>
            </a:r>
            <a:r>
              <a:rPr lang="en-US" dirty="0" err="1">
                <a:solidFill>
                  <a:schemeClr val="tx1">
                    <a:lumMod val="75000"/>
                    <a:lumOff val="25000"/>
                  </a:schemeClr>
                </a:solidFill>
                <a:latin typeface="+mn-lt"/>
              </a:rPr>
              <a:t>constituyen</a:t>
            </a:r>
            <a:r>
              <a:rPr lang="en-US" dirty="0">
                <a:solidFill>
                  <a:schemeClr val="tx1">
                    <a:lumMod val="75000"/>
                    <a:lumOff val="25000"/>
                  </a:schemeClr>
                </a:solidFill>
                <a:latin typeface="+mn-lt"/>
              </a:rPr>
              <a:t> las </a:t>
            </a:r>
            <a:r>
              <a:rPr lang="en-US" dirty="0" err="1">
                <a:solidFill>
                  <a:schemeClr val="tx1">
                    <a:lumMod val="75000"/>
                    <a:lumOff val="25000"/>
                  </a:schemeClr>
                </a:solidFill>
                <a:latin typeface="+mn-lt"/>
              </a:rPr>
              <a:t>ganancias</a:t>
            </a:r>
            <a:r>
              <a:rPr lang="en-US" dirty="0">
                <a:solidFill>
                  <a:schemeClr val="tx1">
                    <a:lumMod val="75000"/>
                    <a:lumOff val="25000"/>
                  </a:schemeClr>
                </a:solidFill>
                <a:latin typeface="+mn-lt"/>
              </a:rPr>
              <a:t>.</a:t>
            </a:r>
          </a:p>
          <a:p>
            <a:pPr defTabSz="914400" eaLnBrk="1" hangingPunct="1">
              <a:lnSpc>
                <a:spcPct val="90000"/>
              </a:lnSpc>
              <a:spcBef>
                <a:spcPct val="50000"/>
              </a:spcBef>
              <a:buClr>
                <a:schemeClr val="accent1"/>
              </a:buClr>
              <a:buFont typeface="Calibri" panose="020F0502020204030204" pitchFamily="34" charset="0"/>
              <a:buChar char="•"/>
            </a:pPr>
            <a:r>
              <a:rPr lang="en-US" dirty="0">
                <a:solidFill>
                  <a:schemeClr val="tx1">
                    <a:lumMod val="75000"/>
                    <a:lumOff val="25000"/>
                  </a:schemeClr>
                </a:solidFill>
                <a:latin typeface="+mn-lt"/>
              </a:rPr>
              <a:t> Los </a:t>
            </a:r>
            <a:r>
              <a:rPr lang="en-US" dirty="0" err="1">
                <a:solidFill>
                  <a:schemeClr val="tx1">
                    <a:lumMod val="75000"/>
                    <a:lumOff val="25000"/>
                  </a:schemeClr>
                </a:solidFill>
                <a:latin typeface="+mn-lt"/>
              </a:rPr>
              <a:t>parámetros</a:t>
            </a:r>
            <a:r>
              <a:rPr lang="en-US" dirty="0">
                <a:solidFill>
                  <a:schemeClr val="tx1">
                    <a:lumMod val="75000"/>
                    <a:lumOff val="25000"/>
                  </a:schemeClr>
                </a:solidFill>
                <a:latin typeface="+mn-lt"/>
              </a:rPr>
              <a:t> que </a:t>
            </a:r>
            <a:r>
              <a:rPr lang="en-US" dirty="0" err="1">
                <a:solidFill>
                  <a:schemeClr val="tx1">
                    <a:lumMod val="75000"/>
                    <a:lumOff val="25000"/>
                  </a:schemeClr>
                </a:solidFill>
                <a:latin typeface="+mn-lt"/>
              </a:rPr>
              <a:t>más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frecuentemente</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consideran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el balance </a:t>
            </a:r>
            <a:r>
              <a:rPr lang="en-US" dirty="0" err="1">
                <a:solidFill>
                  <a:schemeClr val="tx1">
                    <a:lumMod val="75000"/>
                    <a:lumOff val="25000"/>
                  </a:schemeClr>
                </a:solidFill>
                <a:latin typeface="+mn-lt"/>
              </a:rPr>
              <a:t>hídrico</a:t>
            </a:r>
            <a:r>
              <a:rPr lang="en-US" dirty="0">
                <a:solidFill>
                  <a:schemeClr val="tx1">
                    <a:lumMod val="75000"/>
                    <a:lumOff val="25000"/>
                  </a:schemeClr>
                </a:solidFill>
                <a:latin typeface="+mn-lt"/>
              </a:rPr>
              <a:t> son:</a:t>
            </a:r>
          </a:p>
          <a:p>
            <a:pPr defTabSz="914400" eaLnBrk="1" hangingPunct="1">
              <a:lnSpc>
                <a:spcPct val="90000"/>
              </a:lnSpc>
              <a:spcBef>
                <a:spcPct val="50000"/>
              </a:spcBef>
              <a:buClr>
                <a:schemeClr val="accent1"/>
              </a:buClr>
              <a:buFont typeface="Calibri" panose="020F0502020204030204" pitchFamily="34" charset="0"/>
              <a:buChar char="•"/>
            </a:pP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evapotranspiración</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cultivo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Etc</a:t>
            </a:r>
            <a:r>
              <a:rPr lang="en-US" dirty="0">
                <a:solidFill>
                  <a:schemeClr val="tx1">
                    <a:lumMod val="75000"/>
                    <a:lumOff val="25000"/>
                  </a:schemeClr>
                </a:solidFill>
                <a:latin typeface="+mn-lt"/>
              </a:rPr>
              <a:t>),</a:t>
            </a:r>
          </a:p>
          <a:p>
            <a:pPr defTabSz="914400" eaLnBrk="1" hangingPunct="1">
              <a:lnSpc>
                <a:spcPct val="90000"/>
              </a:lnSpc>
              <a:spcBef>
                <a:spcPct val="50000"/>
              </a:spcBef>
              <a:buClr>
                <a:schemeClr val="accent1"/>
              </a:buClr>
              <a:buFont typeface="Calibri" panose="020F0502020204030204" pitchFamily="34" charset="0"/>
              <a:buChar char="•"/>
            </a:pP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precipitación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efectiva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durante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su</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período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vegetativo</a:t>
            </a:r>
            <a:r>
              <a:rPr lang="en-US" dirty="0">
                <a:solidFill>
                  <a:schemeClr val="tx1">
                    <a:lumMod val="75000"/>
                    <a:lumOff val="25000"/>
                  </a:schemeClr>
                </a:solidFill>
                <a:latin typeface="+mn-lt"/>
              </a:rPr>
              <a:t> (Pe) y</a:t>
            </a:r>
          </a:p>
          <a:p>
            <a:pPr defTabSz="914400" eaLnBrk="1" hangingPunct="1">
              <a:lnSpc>
                <a:spcPct val="90000"/>
              </a:lnSpc>
              <a:spcBef>
                <a:spcPct val="50000"/>
              </a:spcBef>
              <a:buClr>
                <a:schemeClr val="accent1"/>
              </a:buClr>
              <a:buFont typeface="Calibri" panose="020F0502020204030204" pitchFamily="34" charset="0"/>
              <a:buChar char="•"/>
            </a:pP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aportada</a:t>
            </a:r>
            <a:r>
              <a:rPr lang="en-US" dirty="0">
                <a:solidFill>
                  <a:schemeClr val="tx1">
                    <a:lumMod val="75000"/>
                    <a:lumOff val="25000"/>
                  </a:schemeClr>
                </a:solidFill>
                <a:latin typeface="+mn-lt"/>
              </a:rPr>
              <a:t> por el </a:t>
            </a:r>
            <a:r>
              <a:rPr lang="en-US" dirty="0" err="1">
                <a:solidFill>
                  <a:schemeClr val="tx1">
                    <a:lumMod val="75000"/>
                    <a:lumOff val="25000"/>
                  </a:schemeClr>
                </a:solidFill>
                <a:latin typeface="+mn-lt"/>
              </a:rPr>
              <a:t>suelo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procedente</a:t>
            </a:r>
            <a:r>
              <a:rPr lang="en-US" dirty="0">
                <a:solidFill>
                  <a:schemeClr val="tx1">
                    <a:lumMod val="75000"/>
                    <a:lumOff val="25000"/>
                  </a:schemeClr>
                </a:solidFill>
                <a:latin typeface="+mn-lt"/>
              </a:rPr>
              <a:t> de las </a:t>
            </a:r>
            <a:r>
              <a:rPr lang="en-US" dirty="0" err="1">
                <a:solidFill>
                  <a:schemeClr val="tx1">
                    <a:lumMod val="75000"/>
                    <a:lumOff val="25000"/>
                  </a:schemeClr>
                </a:solidFill>
                <a:latin typeface="+mn-lt"/>
              </a:rPr>
              <a:t>precipitaciones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anteriores</a:t>
            </a:r>
            <a:r>
              <a:rPr lang="en-US" dirty="0">
                <a:solidFill>
                  <a:schemeClr val="tx1">
                    <a:lumMod val="75000"/>
                    <a:lumOff val="25000"/>
                  </a:schemeClr>
                </a:solidFill>
                <a:latin typeface="+mn-lt"/>
              </a:rPr>
              <a:t> a </a:t>
            </a:r>
            <a:r>
              <a:rPr lang="en-US" dirty="0" err="1">
                <a:solidFill>
                  <a:schemeClr val="tx1">
                    <a:lumMod val="75000"/>
                    <a:lumOff val="25000"/>
                  </a:schemeClr>
                </a:solidFill>
                <a:latin typeface="+mn-lt"/>
              </a:rPr>
              <a:t>dicho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período</a:t>
            </a:r>
            <a:r>
              <a:rPr lang="en-US" dirty="0">
                <a:solidFill>
                  <a:schemeClr val="tx1">
                    <a:lumMod val="75000"/>
                    <a:lumOff val="25000"/>
                  </a:schemeClr>
                </a:solidFill>
                <a:latin typeface="+mn-lt"/>
              </a:rPr>
              <a:t> (As).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F53311A5-99DE-4393-9A6A-668B1A50F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A4927983-BFBD-4CAA-A34E-2D3486ACF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193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B40DF401-E6F0-4EFD-8C5C-6847352084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1618" name="Text Box 2"/>
          <p:cNvSpPr txBox="1">
            <a:spLocks noChangeArrowheads="1"/>
          </p:cNvSpPr>
          <p:nvPr/>
        </p:nvSpPr>
        <p:spPr bwMode="auto">
          <a:xfrm>
            <a:off x="492370" y="516835"/>
            <a:ext cx="3084844" cy="57728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3600" b="1" spc="-50">
                <a:solidFill>
                  <a:srgbClr val="FFFFFF"/>
                </a:solidFill>
                <a:latin typeface="+mj-lt"/>
                <a:ea typeface="+mj-ea"/>
                <a:cs typeface="+mj-cs"/>
              </a:rPr>
              <a:t>SISTEMAS MODERNOS DE RIEGO </a:t>
            </a:r>
          </a:p>
          <a:p>
            <a:pPr defTabSz="914400" eaLnBrk="1" hangingPunct="1">
              <a:lnSpc>
                <a:spcPct val="85000"/>
              </a:lnSpc>
              <a:spcBef>
                <a:spcPct val="0"/>
              </a:spcBef>
              <a:spcAft>
                <a:spcPts val="600"/>
              </a:spcAft>
            </a:pPr>
            <a:endParaRPr lang="en-US" sz="3600" spc="-50">
              <a:solidFill>
                <a:srgbClr val="FFFFFF"/>
              </a:solidFill>
              <a:latin typeface="+mj-lt"/>
              <a:ea typeface="+mj-ea"/>
              <a:cs typeface="+mj-cs"/>
            </a:endParaRPr>
          </a:p>
        </p:txBody>
      </p:sp>
      <p:sp>
        <p:nvSpPr>
          <p:cNvPr id="84" name="Rectangle 83">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1619" name="Text Box 3"/>
          <p:cNvSpPr txBox="1">
            <a:spLocks noChangeArrowheads="1"/>
          </p:cNvSpPr>
          <p:nvPr/>
        </p:nvSpPr>
        <p:spPr bwMode="auto">
          <a:xfrm>
            <a:off x="1703388" y="981076"/>
            <a:ext cx="87487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endParaRPr lang="es-AR"/>
          </a:p>
        </p:txBody>
      </p:sp>
      <p:graphicFrame>
        <p:nvGraphicFramePr>
          <p:cNvPr id="111622" name="Text Box 4">
            <a:extLst>
              <a:ext uri="{FF2B5EF4-FFF2-40B4-BE49-F238E27FC236}">
                <a16:creationId xmlns:a16="http://schemas.microsoft.com/office/drawing/2014/main" id="{BF1012C2-9D35-4534-BECC-A67FBDF237BB}"/>
              </a:ext>
            </a:extLst>
          </p:cNvPr>
          <p:cNvGraphicFramePr/>
          <p:nvPr>
            <p:extLst>
              <p:ext uri="{D42A27DB-BD31-4B8C-83A1-F6EECF244321}">
                <p14:modId xmlns:p14="http://schemas.microsoft.com/office/powerpoint/2010/main" val="3244755695"/>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F53311A5-99DE-4393-9A6A-668B1A50F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A4927983-BFBD-4CAA-A34E-2D3486ACF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193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B40DF401-E6F0-4EFD-8C5C-6847352084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2642" name="Text Box 2"/>
          <p:cNvSpPr txBox="1">
            <a:spLocks noChangeArrowheads="1"/>
          </p:cNvSpPr>
          <p:nvPr/>
        </p:nvSpPr>
        <p:spPr bwMode="auto">
          <a:xfrm>
            <a:off x="492370" y="516835"/>
            <a:ext cx="3084844" cy="57728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3600" b="1" spc="-50">
                <a:solidFill>
                  <a:srgbClr val="FFFFFF"/>
                </a:solidFill>
                <a:latin typeface="+mj-lt"/>
                <a:ea typeface="+mj-ea"/>
                <a:cs typeface="+mj-cs"/>
              </a:rPr>
              <a:t>LA CALIDAD DEL AGUA DE RIEGO</a:t>
            </a:r>
            <a:endParaRPr lang="en-US" sz="3600" spc="-50">
              <a:solidFill>
                <a:srgbClr val="FFFFFF"/>
              </a:solidFill>
              <a:latin typeface="+mj-lt"/>
              <a:ea typeface="+mj-ea"/>
              <a:cs typeface="+mj-cs"/>
            </a:endParaRPr>
          </a:p>
        </p:txBody>
      </p:sp>
      <p:sp>
        <p:nvSpPr>
          <p:cNvPr id="84" name="Rectangle 83">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2643" name="Text Box 3"/>
          <p:cNvSpPr txBox="1">
            <a:spLocks noChangeArrowheads="1"/>
          </p:cNvSpPr>
          <p:nvPr/>
        </p:nvSpPr>
        <p:spPr bwMode="auto">
          <a:xfrm>
            <a:off x="1703388" y="981076"/>
            <a:ext cx="87487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endParaRPr lang="es-AR"/>
          </a:p>
        </p:txBody>
      </p:sp>
      <p:graphicFrame>
        <p:nvGraphicFramePr>
          <p:cNvPr id="112646" name="Text Box 4">
            <a:extLst>
              <a:ext uri="{FF2B5EF4-FFF2-40B4-BE49-F238E27FC236}">
                <a16:creationId xmlns:a16="http://schemas.microsoft.com/office/drawing/2014/main" id="{F4D867D9-1D4C-4CD5-B96B-CF0FFB4DE969}"/>
              </a:ext>
            </a:extLst>
          </p:cNvPr>
          <p:cNvGraphicFramePr/>
          <p:nvPr>
            <p:extLst>
              <p:ext uri="{D42A27DB-BD31-4B8C-83A1-F6EECF244321}">
                <p14:modId xmlns:p14="http://schemas.microsoft.com/office/powerpoint/2010/main" val="2167428360"/>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F53311A5-99DE-4393-9A6A-668B1A50F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A4927983-BFBD-4CAA-A34E-2D3486ACF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193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B40DF401-E6F0-4EFD-8C5C-6847352084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3666" name="Text Box 2"/>
          <p:cNvSpPr txBox="1">
            <a:spLocks noChangeArrowheads="1"/>
          </p:cNvSpPr>
          <p:nvPr/>
        </p:nvSpPr>
        <p:spPr bwMode="auto">
          <a:xfrm>
            <a:off x="492370" y="516835"/>
            <a:ext cx="3084844" cy="57728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3600" b="1" spc="-50">
                <a:solidFill>
                  <a:srgbClr val="FFFFFF"/>
                </a:solidFill>
                <a:latin typeface="+mj-lt"/>
                <a:ea typeface="+mj-ea"/>
                <a:cs typeface="+mj-cs"/>
              </a:rPr>
              <a:t>SALINIDAD</a:t>
            </a:r>
            <a:endParaRPr lang="en-US" sz="3600" spc="-50">
              <a:solidFill>
                <a:srgbClr val="FFFFFF"/>
              </a:solidFill>
              <a:latin typeface="+mj-lt"/>
              <a:ea typeface="+mj-ea"/>
              <a:cs typeface="+mj-cs"/>
            </a:endParaRPr>
          </a:p>
        </p:txBody>
      </p:sp>
      <p:sp>
        <p:nvSpPr>
          <p:cNvPr id="84" name="Rectangle 83">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3667" name="Text Box 3"/>
          <p:cNvSpPr txBox="1">
            <a:spLocks noChangeArrowheads="1"/>
          </p:cNvSpPr>
          <p:nvPr/>
        </p:nvSpPr>
        <p:spPr bwMode="auto">
          <a:xfrm>
            <a:off x="1703388" y="981076"/>
            <a:ext cx="87487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endParaRPr lang="es-AR"/>
          </a:p>
        </p:txBody>
      </p:sp>
      <p:graphicFrame>
        <p:nvGraphicFramePr>
          <p:cNvPr id="113680" name="Text Box 4">
            <a:extLst>
              <a:ext uri="{FF2B5EF4-FFF2-40B4-BE49-F238E27FC236}">
                <a16:creationId xmlns:a16="http://schemas.microsoft.com/office/drawing/2014/main" id="{1488B5D2-D031-47A1-9890-DF4A264E53F6}"/>
              </a:ext>
            </a:extLst>
          </p:cNvPr>
          <p:cNvGraphicFramePr/>
          <p:nvPr>
            <p:extLst>
              <p:ext uri="{D42A27DB-BD31-4B8C-83A1-F6EECF244321}">
                <p14:modId xmlns:p14="http://schemas.microsoft.com/office/powerpoint/2010/main" val="2586581534"/>
              </p:ext>
            </p:extLst>
          </p:nvPr>
        </p:nvGraphicFramePr>
        <p:xfrm>
          <a:off x="4513665" y="516835"/>
          <a:ext cx="7025874" cy="5772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F53311A5-99DE-4393-9A6A-668B1A50F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A4927983-BFBD-4CAA-A34E-2D3486ACF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193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B40DF401-E6F0-4EFD-8C5C-6847352084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4690" name="Text Box 2"/>
          <p:cNvSpPr txBox="1">
            <a:spLocks noChangeArrowheads="1"/>
          </p:cNvSpPr>
          <p:nvPr/>
        </p:nvSpPr>
        <p:spPr bwMode="auto">
          <a:xfrm>
            <a:off x="492370" y="516835"/>
            <a:ext cx="3084844" cy="57728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3600" b="1" spc="-50">
                <a:solidFill>
                  <a:srgbClr val="FFFFFF"/>
                </a:solidFill>
                <a:latin typeface="+mj-lt"/>
                <a:ea typeface="+mj-ea"/>
                <a:cs typeface="+mj-cs"/>
              </a:rPr>
              <a:t>LA CALIDAD DEL AGUA DE RIEGO</a:t>
            </a:r>
            <a:endParaRPr lang="en-US" sz="3600" spc="-50">
              <a:solidFill>
                <a:srgbClr val="FFFFFF"/>
              </a:solidFill>
              <a:latin typeface="+mj-lt"/>
              <a:ea typeface="+mj-ea"/>
              <a:cs typeface="+mj-cs"/>
            </a:endParaRPr>
          </a:p>
        </p:txBody>
      </p:sp>
      <p:sp>
        <p:nvSpPr>
          <p:cNvPr id="84" name="Rectangle 83">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4691" name="Text Box 3"/>
          <p:cNvSpPr txBox="1">
            <a:spLocks noChangeArrowheads="1"/>
          </p:cNvSpPr>
          <p:nvPr/>
        </p:nvSpPr>
        <p:spPr bwMode="auto">
          <a:xfrm>
            <a:off x="1703388" y="981076"/>
            <a:ext cx="87487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endParaRPr lang="es-AR"/>
          </a:p>
        </p:txBody>
      </p:sp>
      <p:graphicFrame>
        <p:nvGraphicFramePr>
          <p:cNvPr id="114694" name="Text Box 4">
            <a:extLst>
              <a:ext uri="{FF2B5EF4-FFF2-40B4-BE49-F238E27FC236}">
                <a16:creationId xmlns:a16="http://schemas.microsoft.com/office/drawing/2014/main" id="{C572490B-E69F-4A10-8155-D7704BB536D5}"/>
              </a:ext>
            </a:extLst>
          </p:cNvPr>
          <p:cNvGraphicFramePr/>
          <p:nvPr>
            <p:extLst>
              <p:ext uri="{D42A27DB-BD31-4B8C-83A1-F6EECF244321}">
                <p14:modId xmlns:p14="http://schemas.microsoft.com/office/powerpoint/2010/main" val="317475843"/>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2"/>
          <p:cNvSpPr txBox="1">
            <a:spLocks noChangeArrowheads="1"/>
          </p:cNvSpPr>
          <p:nvPr/>
        </p:nvSpPr>
        <p:spPr bwMode="auto">
          <a:xfrm>
            <a:off x="1992314" y="260350"/>
            <a:ext cx="83534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s-AR" sz="4400" b="1" spc="-50" dirty="0">
                <a:solidFill>
                  <a:schemeClr val="tx1">
                    <a:lumMod val="75000"/>
                    <a:lumOff val="25000"/>
                  </a:schemeClr>
                </a:solidFill>
                <a:latin typeface="+mj-lt"/>
                <a:ea typeface="+mj-ea"/>
                <a:cs typeface="+mj-cs"/>
              </a:rPr>
              <a:t>CONCENTRACIÓN DE SALES</a:t>
            </a:r>
            <a:endParaRPr lang="es-ES" sz="4400" b="1" spc="-50" dirty="0">
              <a:solidFill>
                <a:schemeClr val="tx1">
                  <a:lumMod val="75000"/>
                  <a:lumOff val="25000"/>
                </a:schemeClr>
              </a:solidFill>
              <a:latin typeface="+mj-lt"/>
              <a:ea typeface="+mj-ea"/>
              <a:cs typeface="+mj-cs"/>
            </a:endParaRPr>
          </a:p>
        </p:txBody>
      </p:sp>
      <p:sp>
        <p:nvSpPr>
          <p:cNvPr id="115715" name="Text Box 3"/>
          <p:cNvSpPr txBox="1">
            <a:spLocks noChangeArrowheads="1"/>
          </p:cNvSpPr>
          <p:nvPr/>
        </p:nvSpPr>
        <p:spPr bwMode="auto">
          <a:xfrm>
            <a:off x="1703388" y="981076"/>
            <a:ext cx="87487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endParaRPr lang="es-AR"/>
          </a:p>
        </p:txBody>
      </p:sp>
      <p:sp>
        <p:nvSpPr>
          <p:cNvPr id="115716" name="Text Box 4"/>
          <p:cNvSpPr txBox="1">
            <a:spLocks noChangeArrowheads="1"/>
          </p:cNvSpPr>
          <p:nvPr/>
        </p:nvSpPr>
        <p:spPr bwMode="auto">
          <a:xfrm>
            <a:off x="390525" y="1128712"/>
            <a:ext cx="10614319" cy="364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AR" sz="2100" dirty="0">
                <a:solidFill>
                  <a:schemeClr val="tx2"/>
                </a:solidFill>
                <a:latin typeface="Arial" charset="0"/>
              </a:rPr>
              <a:t>Para medir la concentración de sales se emplean dos procedimientos:</a:t>
            </a:r>
            <a:endParaRPr lang="es-AR" sz="2100" i="1" dirty="0">
              <a:solidFill>
                <a:schemeClr val="tx2"/>
              </a:solidFill>
              <a:latin typeface="Arial" charset="0"/>
            </a:endParaRPr>
          </a:p>
          <a:p>
            <a:pPr eaLnBrk="1" hangingPunct="1"/>
            <a:r>
              <a:rPr lang="es-AR" sz="2100" i="1" dirty="0">
                <a:solidFill>
                  <a:srgbClr val="FF0000"/>
                </a:solidFill>
                <a:latin typeface="Arial" charset="0"/>
              </a:rPr>
              <a:t>Medición del contenido de sales</a:t>
            </a:r>
            <a:r>
              <a:rPr lang="es-AR" sz="2100" dirty="0">
                <a:solidFill>
                  <a:schemeClr val="tx2"/>
                </a:solidFill>
                <a:latin typeface="Arial" charset="0"/>
              </a:rPr>
              <a:t>:</a:t>
            </a:r>
          </a:p>
          <a:p>
            <a:pPr eaLnBrk="1" hangingPunct="1"/>
            <a:r>
              <a:rPr lang="es-AR" sz="2100" dirty="0">
                <a:solidFill>
                  <a:schemeClr val="tx2"/>
                </a:solidFill>
                <a:latin typeface="Arial" charset="0"/>
              </a:rPr>
              <a:t>Se evapora en una estufa una muestra de agua, se pesa el residuo sólido y se expresa el resultado en g/litro o en mg/litro a partes por millón.</a:t>
            </a:r>
          </a:p>
          <a:p>
            <a:pPr eaLnBrk="1" hangingPunct="1"/>
            <a:r>
              <a:rPr lang="es-AR" sz="2100" i="1" dirty="0">
                <a:solidFill>
                  <a:srgbClr val="FF0000"/>
                </a:solidFill>
                <a:latin typeface="Arial" charset="0"/>
              </a:rPr>
              <a:t>Medición de la conductividad eléctrica</a:t>
            </a:r>
            <a:r>
              <a:rPr lang="es-AR" sz="2100" dirty="0">
                <a:solidFill>
                  <a:srgbClr val="FF0000"/>
                </a:solidFill>
                <a:latin typeface="Arial" charset="0"/>
              </a:rPr>
              <a:t>:</a:t>
            </a:r>
            <a:r>
              <a:rPr lang="es-AR" sz="2100" dirty="0">
                <a:solidFill>
                  <a:schemeClr val="tx2"/>
                </a:solidFill>
                <a:latin typeface="Arial" charset="0"/>
              </a:rPr>
              <a:t> </a:t>
            </a:r>
          </a:p>
          <a:p>
            <a:pPr eaLnBrk="1" hangingPunct="1"/>
            <a:r>
              <a:rPr lang="es-AR" sz="2100" dirty="0">
                <a:solidFill>
                  <a:schemeClr val="tx2"/>
                </a:solidFill>
                <a:latin typeface="Arial" charset="0"/>
              </a:rPr>
              <a:t>La conductividad de una solución es proporcional al contenido de sales disueltas e ionizadas contenidas en esa disolución.</a:t>
            </a:r>
          </a:p>
          <a:p>
            <a:pPr eaLnBrk="1" hangingPunct="1"/>
            <a:r>
              <a:rPr lang="es-AR" sz="2100" dirty="0">
                <a:solidFill>
                  <a:schemeClr val="tx2"/>
                </a:solidFill>
                <a:latin typeface="Arial" charset="0"/>
              </a:rPr>
              <a:t>La conductividad eléctrica se expresa en </a:t>
            </a:r>
            <a:r>
              <a:rPr lang="es-AR" sz="2100" dirty="0" err="1">
                <a:solidFill>
                  <a:schemeClr val="tx2"/>
                </a:solidFill>
                <a:latin typeface="Arial" charset="0"/>
              </a:rPr>
              <a:t>mho</a:t>
            </a:r>
            <a:r>
              <a:rPr lang="es-AR" sz="2100" dirty="0">
                <a:solidFill>
                  <a:schemeClr val="tx2"/>
                </a:solidFill>
                <a:latin typeface="Arial" charset="0"/>
              </a:rPr>
              <a:t>/cm a la temperatura de 25°.</a:t>
            </a:r>
          </a:p>
          <a:p>
            <a:pPr eaLnBrk="1" hangingPunct="1"/>
            <a:r>
              <a:rPr lang="es-AR" sz="2100" dirty="0">
                <a:solidFill>
                  <a:schemeClr val="tx2"/>
                </a:solidFill>
                <a:latin typeface="Arial" charset="0"/>
              </a:rPr>
              <a:t>En general se expresa en </a:t>
            </a:r>
            <a:r>
              <a:rPr lang="es-AR" sz="2100" dirty="0" err="1">
                <a:solidFill>
                  <a:schemeClr val="tx2"/>
                </a:solidFill>
                <a:latin typeface="Arial" charset="0"/>
              </a:rPr>
              <a:t>deciSiemens</a:t>
            </a:r>
            <a:r>
              <a:rPr lang="es-AR" sz="2100" dirty="0">
                <a:solidFill>
                  <a:schemeClr val="tx2"/>
                </a:solidFill>
                <a:latin typeface="Arial" charset="0"/>
              </a:rPr>
              <a:t>/m (</a:t>
            </a:r>
            <a:r>
              <a:rPr lang="es-AR" sz="2100" dirty="0" err="1">
                <a:solidFill>
                  <a:schemeClr val="tx2"/>
                </a:solidFill>
                <a:latin typeface="Arial" charset="0"/>
              </a:rPr>
              <a:t>dS</a:t>
            </a:r>
            <a:r>
              <a:rPr lang="es-AR" sz="2100" dirty="0">
                <a:solidFill>
                  <a:schemeClr val="tx2"/>
                </a:solidFill>
                <a:latin typeface="Arial" charset="0"/>
              </a:rPr>
              <a:t>/m)</a:t>
            </a:r>
          </a:p>
          <a:p>
            <a:pPr eaLnBrk="1" hangingPunct="1"/>
            <a:r>
              <a:rPr lang="es-AR" sz="2100" dirty="0">
                <a:solidFill>
                  <a:schemeClr val="tx2"/>
                </a:solidFill>
                <a:latin typeface="Arial" charset="0"/>
              </a:rPr>
              <a:t>El contenido de sales totales (ST), la conductividad eléctrica (CE), la presión osmótica y la conductividad se relacionan por las siguientes ecuaciones:</a:t>
            </a:r>
          </a:p>
        </p:txBody>
      </p:sp>
      <p:graphicFrame>
        <p:nvGraphicFramePr>
          <p:cNvPr id="115717" name="Object 5"/>
          <p:cNvGraphicFramePr>
            <a:graphicFrameLocks noChangeAspect="1"/>
          </p:cNvGraphicFramePr>
          <p:nvPr>
            <p:extLst>
              <p:ext uri="{D42A27DB-BD31-4B8C-83A1-F6EECF244321}">
                <p14:modId xmlns:p14="http://schemas.microsoft.com/office/powerpoint/2010/main" val="418319501"/>
              </p:ext>
            </p:extLst>
          </p:nvPr>
        </p:nvGraphicFramePr>
        <p:xfrm>
          <a:off x="1703388" y="5063034"/>
          <a:ext cx="2027151" cy="469900"/>
        </p:xfrm>
        <a:graphic>
          <a:graphicData uri="http://schemas.openxmlformats.org/presentationml/2006/ole">
            <mc:AlternateContent xmlns:mc="http://schemas.openxmlformats.org/markup-compatibility/2006">
              <mc:Choice xmlns:v="urn:schemas-microsoft-com:vml" Requires="v">
                <p:oleObj spid="_x0000_s24616" name="Ecuación" r:id="rId4" imgW="876300" imgH="203200" progId="Equation.3">
                  <p:embed/>
                </p:oleObj>
              </mc:Choice>
              <mc:Fallback>
                <p:oleObj name="Ecuación" r:id="rId4" imgW="876300" imgH="203200" progId="Equation.3">
                  <p:embed/>
                  <p:pic>
                    <p:nvPicPr>
                      <p:cNvPr id="115717"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388" y="5063034"/>
                        <a:ext cx="2027151" cy="469900"/>
                      </a:xfrm>
                      <a:prstGeom prst="rect">
                        <a:avLst/>
                      </a:prstGeom>
                      <a:noFill/>
                      <a:ln>
                        <a:noFill/>
                      </a:ln>
                      <a:effectLst/>
                    </p:spPr>
                  </p:pic>
                </p:oleObj>
              </mc:Fallback>
            </mc:AlternateContent>
          </a:graphicData>
        </a:graphic>
      </p:graphicFrame>
      <p:graphicFrame>
        <p:nvGraphicFramePr>
          <p:cNvPr id="115718" name="Object 6"/>
          <p:cNvGraphicFramePr>
            <a:graphicFrameLocks noChangeAspect="1"/>
          </p:cNvGraphicFramePr>
          <p:nvPr>
            <p:extLst>
              <p:ext uri="{D42A27DB-BD31-4B8C-83A1-F6EECF244321}">
                <p14:modId xmlns:p14="http://schemas.microsoft.com/office/powerpoint/2010/main" val="859803869"/>
              </p:ext>
            </p:extLst>
          </p:nvPr>
        </p:nvGraphicFramePr>
        <p:xfrm>
          <a:off x="5824539" y="5063034"/>
          <a:ext cx="1824241" cy="428625"/>
        </p:xfrm>
        <a:graphic>
          <a:graphicData uri="http://schemas.openxmlformats.org/presentationml/2006/ole">
            <mc:AlternateContent xmlns:mc="http://schemas.openxmlformats.org/markup-compatibility/2006">
              <mc:Choice xmlns:v="urn:schemas-microsoft-com:vml" Requires="v">
                <p:oleObj spid="_x0000_s24617" name="Ecuación" r:id="rId6" imgW="863225" imgH="203112" progId="Equation.3">
                  <p:embed/>
                </p:oleObj>
              </mc:Choice>
              <mc:Fallback>
                <p:oleObj name="Ecuación" r:id="rId6" imgW="863225" imgH="203112" progId="Equation.3">
                  <p:embed/>
                  <p:pic>
                    <p:nvPicPr>
                      <p:cNvPr id="115718"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4539" y="5063034"/>
                        <a:ext cx="1824241" cy="428625"/>
                      </a:xfrm>
                      <a:prstGeom prst="rect">
                        <a:avLst/>
                      </a:prstGeom>
                      <a:noFill/>
                      <a:ln>
                        <a:noFill/>
                      </a:ln>
                      <a:effectLst/>
                    </p:spPr>
                  </p:pic>
                </p:oleObj>
              </mc:Fallback>
            </mc:AlternateContent>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38B8727-D318-4B70-B353-C390602FF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1B0C8367-28B6-4EF1-B182-01BEC9872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292" name="Text Box 22"/>
          <p:cNvSpPr txBox="1">
            <a:spLocks noChangeArrowheads="1"/>
          </p:cNvSpPr>
          <p:nvPr/>
        </p:nvSpPr>
        <p:spPr bwMode="auto">
          <a:xfrm>
            <a:off x="492370" y="516835"/>
            <a:ext cx="3084844" cy="21038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3600" b="1" spc="-50">
                <a:solidFill>
                  <a:srgbClr val="FFFFFF"/>
                </a:solidFill>
                <a:latin typeface="+mj-lt"/>
                <a:ea typeface="+mj-ea"/>
                <a:cs typeface="+mj-cs"/>
              </a:rPr>
              <a:t>RELACIONES AGUA-SUELO</a:t>
            </a:r>
          </a:p>
        </p:txBody>
      </p:sp>
      <p:sp>
        <p:nvSpPr>
          <p:cNvPr id="12291" name="Text Box 21"/>
          <p:cNvSpPr txBox="1">
            <a:spLocks noChangeArrowheads="1"/>
          </p:cNvSpPr>
          <p:nvPr/>
        </p:nvSpPr>
        <p:spPr bwMode="auto">
          <a:xfrm>
            <a:off x="492371" y="2653800"/>
            <a:ext cx="3084844" cy="33355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Bef>
                <a:spcPct val="50000"/>
              </a:spcBef>
              <a:buClr>
                <a:schemeClr val="accent1"/>
              </a:buClr>
              <a:buFont typeface="Calibri" panose="020F0502020204030204" pitchFamily="34" charset="0"/>
            </a:pPr>
            <a:r>
              <a:rPr lang="en-US" sz="2000" dirty="0">
                <a:solidFill>
                  <a:srgbClr val="FFFFFF"/>
                </a:solidFill>
                <a:latin typeface="+mn-lt"/>
              </a:rPr>
              <a:t>PERFIL DEL SUELO</a:t>
            </a:r>
          </a:p>
        </p:txBody>
      </p:sp>
      <p:sp>
        <p:nvSpPr>
          <p:cNvPr id="77" name="Rectangle 76">
            <a:extLst>
              <a:ext uri="{FF2B5EF4-FFF2-40B4-BE49-F238E27FC236}">
                <a16:creationId xmlns:a16="http://schemas.microsoft.com/office/drawing/2014/main" id="{649E3F4C-17F5-49E4-B05F-80C6B348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290" name="Picture 20"/>
          <p:cNvPicPr>
            <a:picLocks noChangeAspect="1" noChangeArrowheads="1"/>
          </p:cNvPicPr>
          <p:nvPr/>
        </p:nvPicPr>
        <p:blipFill>
          <a:blip r:embed="rId3">
            <a:extLst>
              <a:ext uri="{28A0092B-C50C-407E-A947-70E740481C1C}">
                <a14:useLocalDpi xmlns:a14="http://schemas.microsoft.com/office/drawing/2010/main" val="0"/>
              </a:ext>
            </a:extLst>
          </a:blip>
          <a:srcRect t="10757" r="4276" b="5608"/>
          <a:stretch>
            <a:fillRect/>
          </a:stretch>
        </p:blipFill>
        <p:spPr bwMode="auto">
          <a:xfrm>
            <a:off x="4742017" y="848975"/>
            <a:ext cx="6798082" cy="5160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2"/>
          <p:cNvSpPr txBox="1">
            <a:spLocks noChangeArrowheads="1"/>
          </p:cNvSpPr>
          <p:nvPr/>
        </p:nvSpPr>
        <p:spPr bwMode="auto">
          <a:xfrm>
            <a:off x="1051760" y="365002"/>
            <a:ext cx="962387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s-AR" sz="2600" b="1" dirty="0">
                <a:solidFill>
                  <a:schemeClr val="tx2"/>
                </a:solidFill>
                <a:latin typeface="Arial" charset="0"/>
              </a:rPr>
              <a:t>Tratamiento para resolver los problemas de salinidad</a:t>
            </a:r>
            <a:endParaRPr lang="es-ES" sz="2600" b="1" dirty="0">
              <a:solidFill>
                <a:schemeClr val="tx2"/>
              </a:solidFill>
              <a:latin typeface="Arial" charset="0"/>
            </a:endParaRPr>
          </a:p>
        </p:txBody>
      </p:sp>
      <p:sp>
        <p:nvSpPr>
          <p:cNvPr id="116739" name="Text Box 3"/>
          <p:cNvSpPr txBox="1">
            <a:spLocks noChangeArrowheads="1"/>
          </p:cNvSpPr>
          <p:nvPr/>
        </p:nvSpPr>
        <p:spPr bwMode="auto">
          <a:xfrm>
            <a:off x="1703388" y="981076"/>
            <a:ext cx="87487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endParaRPr lang="es-AR"/>
          </a:p>
        </p:txBody>
      </p:sp>
      <p:sp>
        <p:nvSpPr>
          <p:cNvPr id="116740" name="Text Box 4"/>
          <p:cNvSpPr txBox="1">
            <a:spLocks noChangeArrowheads="1"/>
          </p:cNvSpPr>
          <p:nvPr/>
        </p:nvSpPr>
        <p:spPr bwMode="auto">
          <a:xfrm>
            <a:off x="381738" y="1120676"/>
            <a:ext cx="10963921"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AR" sz="2100" dirty="0">
                <a:solidFill>
                  <a:schemeClr val="tx2"/>
                </a:solidFill>
                <a:latin typeface="Arial" charset="0"/>
              </a:rPr>
              <a:t>Tratamiento para resolver los problemas de salinidad son:</a:t>
            </a:r>
          </a:p>
          <a:p>
            <a:pPr eaLnBrk="1" hangingPunct="1"/>
            <a:endParaRPr lang="es-AR" sz="2100" dirty="0">
              <a:solidFill>
                <a:schemeClr val="tx2"/>
              </a:solidFill>
              <a:latin typeface="Arial" charset="0"/>
            </a:endParaRPr>
          </a:p>
          <a:p>
            <a:pPr eaLnBrk="1" hangingPunct="1"/>
            <a:r>
              <a:rPr lang="es-AR" sz="2100" b="1" i="1" dirty="0">
                <a:solidFill>
                  <a:schemeClr val="tx2"/>
                </a:solidFill>
                <a:latin typeface="Arial" charset="0"/>
              </a:rPr>
              <a:t>Lixiviación</a:t>
            </a:r>
            <a:r>
              <a:rPr lang="es-AR" sz="2100" b="1" dirty="0">
                <a:solidFill>
                  <a:schemeClr val="tx2"/>
                </a:solidFill>
                <a:latin typeface="Arial" charset="0"/>
              </a:rPr>
              <a:t> (o fracción de lavado)</a:t>
            </a:r>
            <a:r>
              <a:rPr lang="es-AR" sz="2100" dirty="0">
                <a:solidFill>
                  <a:schemeClr val="tx2"/>
                </a:solidFill>
                <a:latin typeface="Arial" charset="0"/>
              </a:rPr>
              <a:t>: es la fracción de agua de riego que debe atravesar la zona radical para desplazar las sales que se acumulan. El requerimiento depende de la salinidad del agua de riego y de la tolerada por el cultivo.</a:t>
            </a:r>
          </a:p>
          <a:p>
            <a:pPr eaLnBrk="1" hangingPunct="1"/>
            <a:endParaRPr lang="es-AR" sz="2100" dirty="0">
              <a:solidFill>
                <a:schemeClr val="tx2"/>
              </a:solidFill>
              <a:latin typeface="Arial" charset="0"/>
            </a:endParaRPr>
          </a:p>
          <a:p>
            <a:pPr eaLnBrk="1" hangingPunct="1"/>
            <a:r>
              <a:rPr lang="es-AR" sz="2100" dirty="0">
                <a:solidFill>
                  <a:srgbClr val="FF0000"/>
                </a:solidFill>
                <a:latin typeface="Arial" charset="0"/>
              </a:rPr>
              <a:t>Riego por gravedad y aspersión</a:t>
            </a:r>
            <a:r>
              <a:rPr lang="es-AR" sz="2100" dirty="0">
                <a:solidFill>
                  <a:schemeClr val="tx2"/>
                </a:solidFill>
                <a:latin typeface="Arial" charset="0"/>
              </a:rPr>
              <a:t>	</a:t>
            </a:r>
            <a:r>
              <a:rPr lang="es-AR" sz="2100" dirty="0">
                <a:solidFill>
                  <a:srgbClr val="FF0000"/>
                </a:solidFill>
                <a:latin typeface="Arial" charset="0"/>
              </a:rPr>
              <a:t>Por goteo y aspersión</a:t>
            </a:r>
          </a:p>
          <a:p>
            <a:pPr eaLnBrk="1" hangingPunct="1"/>
            <a:endParaRPr lang="es-AR" sz="2100" dirty="0">
              <a:solidFill>
                <a:schemeClr val="tx2"/>
              </a:solidFill>
              <a:latin typeface="Arial" charset="0"/>
            </a:endParaRPr>
          </a:p>
          <a:p>
            <a:pPr eaLnBrk="1" hangingPunct="1"/>
            <a:endParaRPr lang="es-AR" sz="2100" dirty="0">
              <a:solidFill>
                <a:schemeClr val="tx2"/>
              </a:solidFill>
              <a:latin typeface="Arial" charset="0"/>
            </a:endParaRPr>
          </a:p>
          <a:p>
            <a:pPr eaLnBrk="1" hangingPunct="1"/>
            <a:endParaRPr lang="es-AR" sz="2100" dirty="0">
              <a:solidFill>
                <a:schemeClr val="tx2"/>
              </a:solidFill>
              <a:latin typeface="Arial" charset="0"/>
            </a:endParaRPr>
          </a:p>
          <a:p>
            <a:pPr eaLnBrk="1" hangingPunct="1"/>
            <a:r>
              <a:rPr lang="es-AR" sz="2100" b="1" i="1" dirty="0">
                <a:solidFill>
                  <a:schemeClr val="tx2"/>
                </a:solidFill>
                <a:latin typeface="Arial" charset="0"/>
              </a:rPr>
              <a:t>Drenaje</a:t>
            </a:r>
            <a:r>
              <a:rPr lang="es-AR" sz="2100" b="1" dirty="0">
                <a:solidFill>
                  <a:schemeClr val="tx2"/>
                </a:solidFill>
                <a:latin typeface="Arial" charset="0"/>
              </a:rPr>
              <a:t>:</a:t>
            </a:r>
            <a:r>
              <a:rPr lang="es-AR" sz="2100" dirty="0">
                <a:solidFill>
                  <a:schemeClr val="tx2"/>
                </a:solidFill>
                <a:latin typeface="Arial" charset="0"/>
              </a:rPr>
              <a:t> para el manejo de aguas subterráneas con sales, se hace necesario un sistema de drenaje eficiente que estabilice el nivel freático a una profundidad adecuada.</a:t>
            </a:r>
          </a:p>
          <a:p>
            <a:pPr eaLnBrk="1" hangingPunct="1"/>
            <a:endParaRPr lang="es-AR" sz="2100" dirty="0">
              <a:solidFill>
                <a:schemeClr val="tx2"/>
              </a:solidFill>
              <a:latin typeface="Arial" charset="0"/>
            </a:endParaRPr>
          </a:p>
          <a:p>
            <a:pPr eaLnBrk="1" hangingPunct="1"/>
            <a:r>
              <a:rPr lang="es-AR" sz="2100" b="1" i="1" dirty="0">
                <a:solidFill>
                  <a:schemeClr val="tx2"/>
                </a:solidFill>
                <a:latin typeface="Arial" charset="0"/>
              </a:rPr>
              <a:t>Cambio de Cultivo</a:t>
            </a:r>
          </a:p>
        </p:txBody>
      </p:sp>
      <p:graphicFrame>
        <p:nvGraphicFramePr>
          <p:cNvPr id="116741" name="Object 7"/>
          <p:cNvGraphicFramePr>
            <a:graphicFrameLocks noChangeAspect="1"/>
          </p:cNvGraphicFramePr>
          <p:nvPr>
            <p:extLst>
              <p:ext uri="{D42A27DB-BD31-4B8C-83A1-F6EECF244321}">
                <p14:modId xmlns:p14="http://schemas.microsoft.com/office/powerpoint/2010/main" val="3298294004"/>
              </p:ext>
            </p:extLst>
          </p:nvPr>
        </p:nvGraphicFramePr>
        <p:xfrm>
          <a:off x="2672995" y="3394674"/>
          <a:ext cx="2064830" cy="739824"/>
        </p:xfrm>
        <a:graphic>
          <a:graphicData uri="http://schemas.openxmlformats.org/presentationml/2006/ole">
            <mc:AlternateContent xmlns:mc="http://schemas.openxmlformats.org/markup-compatibility/2006">
              <mc:Choice xmlns:v="urn:schemas-microsoft-com:vml" Requires="v">
                <p:oleObj spid="_x0000_s25640" name="Ecuación" r:id="rId4" imgW="1168400" imgH="419100" progId="Equation.3">
                  <p:embed/>
                </p:oleObj>
              </mc:Choice>
              <mc:Fallback>
                <p:oleObj name="Ecuación" r:id="rId4" imgW="1168400" imgH="419100" progId="Equation.3">
                  <p:embed/>
                  <p:pic>
                    <p:nvPicPr>
                      <p:cNvPr id="116741"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2995" y="3394674"/>
                        <a:ext cx="2064830" cy="739824"/>
                      </a:xfrm>
                      <a:prstGeom prst="rect">
                        <a:avLst/>
                      </a:prstGeom>
                      <a:noFill/>
                      <a:ln>
                        <a:noFill/>
                      </a:ln>
                      <a:effectLst/>
                    </p:spPr>
                  </p:pic>
                </p:oleObj>
              </mc:Fallback>
            </mc:AlternateContent>
          </a:graphicData>
        </a:graphic>
      </p:graphicFrame>
      <p:graphicFrame>
        <p:nvGraphicFramePr>
          <p:cNvPr id="116742" name="Object 8"/>
          <p:cNvGraphicFramePr>
            <a:graphicFrameLocks noChangeAspect="1"/>
          </p:cNvGraphicFramePr>
          <p:nvPr>
            <p:extLst>
              <p:ext uri="{D42A27DB-BD31-4B8C-83A1-F6EECF244321}">
                <p14:modId xmlns:p14="http://schemas.microsoft.com/office/powerpoint/2010/main" val="146928559"/>
              </p:ext>
            </p:extLst>
          </p:nvPr>
        </p:nvGraphicFramePr>
        <p:xfrm>
          <a:off x="7125765" y="3312382"/>
          <a:ext cx="1831954" cy="736649"/>
        </p:xfrm>
        <a:graphic>
          <a:graphicData uri="http://schemas.openxmlformats.org/presentationml/2006/ole">
            <mc:AlternateContent xmlns:mc="http://schemas.openxmlformats.org/markup-compatibility/2006">
              <mc:Choice xmlns:v="urn:schemas-microsoft-com:vml" Requires="v">
                <p:oleObj spid="_x0000_s25641" name="Ecuación" r:id="rId6" imgW="1040948" imgH="418918" progId="Equation.3">
                  <p:embed/>
                </p:oleObj>
              </mc:Choice>
              <mc:Fallback>
                <p:oleObj name="Ecuación" r:id="rId6" imgW="1040948" imgH="418918" progId="Equation.3">
                  <p:embed/>
                  <p:pic>
                    <p:nvPicPr>
                      <p:cNvPr id="116742"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5765" y="3312382"/>
                        <a:ext cx="1831954" cy="736649"/>
                      </a:xfrm>
                      <a:prstGeom prst="rect">
                        <a:avLst/>
                      </a:prstGeom>
                      <a:noFill/>
                      <a:ln>
                        <a:noFill/>
                      </a:ln>
                      <a:effectLst/>
                    </p:spPr>
                  </p:pic>
                </p:oleObj>
              </mc:Fallback>
            </mc:AlternateContent>
          </a:graphicData>
        </a:graphic>
      </p:graphicFrame>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430511CB-2556-40C9-9975-93D0D2EF2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1" name="Rectangle 140">
            <a:extLst>
              <a:ext uri="{FF2B5EF4-FFF2-40B4-BE49-F238E27FC236}">
                <a16:creationId xmlns:a16="http://schemas.microsoft.com/office/drawing/2014/main" id="{0137E738-AFAB-48B2-97F9-5C4BF3934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3" name="Straight Connector 142">
            <a:extLst>
              <a:ext uri="{FF2B5EF4-FFF2-40B4-BE49-F238E27FC236}">
                <a16:creationId xmlns:a16="http://schemas.microsoft.com/office/drawing/2014/main" id="{0703A2A2-0F14-45FC-8CB4-D5DEEC49AC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5" name="Rectangle 144">
            <a:extLst>
              <a:ext uri="{FF2B5EF4-FFF2-40B4-BE49-F238E27FC236}">
                <a16:creationId xmlns:a16="http://schemas.microsoft.com/office/drawing/2014/main" id="{8291AF55-7D7B-40C6-B1A4-B88B17E77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E16CBAF2-FF54-45DE-AF28-D2219904A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7762" name="Text Box 2"/>
          <p:cNvSpPr txBox="1">
            <a:spLocks noChangeArrowheads="1"/>
          </p:cNvSpPr>
          <p:nvPr/>
        </p:nvSpPr>
        <p:spPr bwMode="auto">
          <a:xfrm>
            <a:off x="1097280" y="516835"/>
            <a:ext cx="5977937" cy="166650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4000" b="1" spc="-50">
                <a:solidFill>
                  <a:srgbClr val="FFFFFF"/>
                </a:solidFill>
                <a:latin typeface="+mj-lt"/>
                <a:ea typeface="+mj-ea"/>
                <a:cs typeface="+mj-cs"/>
              </a:rPr>
              <a:t>LA CALIDAD DEL AGUA DE RIEGO</a:t>
            </a:r>
            <a:endParaRPr lang="en-US" sz="4000" spc="-50">
              <a:solidFill>
                <a:srgbClr val="FFFFFF"/>
              </a:solidFill>
              <a:latin typeface="+mj-lt"/>
              <a:ea typeface="+mj-ea"/>
              <a:cs typeface="+mj-cs"/>
            </a:endParaRPr>
          </a:p>
        </p:txBody>
      </p:sp>
      <p:sp>
        <p:nvSpPr>
          <p:cNvPr id="117764" name="Text Box 4"/>
          <p:cNvSpPr txBox="1">
            <a:spLocks noChangeArrowheads="1"/>
          </p:cNvSpPr>
          <p:nvPr/>
        </p:nvSpPr>
        <p:spPr bwMode="auto">
          <a:xfrm>
            <a:off x="1097279" y="2236304"/>
            <a:ext cx="5977938" cy="365266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Aft>
                <a:spcPts val="600"/>
              </a:spcAft>
              <a:buClr>
                <a:schemeClr val="accent1"/>
              </a:buClr>
              <a:buFont typeface="Calibri" panose="020F0502020204030204" pitchFamily="34" charset="0"/>
            </a:pPr>
            <a:r>
              <a:rPr lang="en-US">
                <a:solidFill>
                  <a:srgbClr val="FFFFFF"/>
                </a:solidFill>
                <a:latin typeface="+mn-lt"/>
              </a:rPr>
              <a:t>Problemas de Infiltración:</a:t>
            </a:r>
          </a:p>
          <a:p>
            <a:pPr defTabSz="914400" eaLnBrk="1" hangingPunct="1">
              <a:lnSpc>
                <a:spcPct val="90000"/>
              </a:lnSpc>
              <a:spcAft>
                <a:spcPts val="600"/>
              </a:spcAft>
              <a:buClr>
                <a:schemeClr val="accent1"/>
              </a:buClr>
              <a:buFont typeface="Calibri" panose="020F0502020204030204" pitchFamily="34" charset="0"/>
            </a:pPr>
            <a:endParaRPr lang="en-US">
              <a:solidFill>
                <a:srgbClr val="FFFFFF"/>
              </a:solidFill>
              <a:latin typeface="+mn-lt"/>
            </a:endParaRPr>
          </a:p>
          <a:p>
            <a:pPr defTabSz="914400" eaLnBrk="1" hangingPunct="1">
              <a:lnSpc>
                <a:spcPct val="90000"/>
              </a:lnSpc>
              <a:spcAft>
                <a:spcPts val="600"/>
              </a:spcAft>
              <a:buClr>
                <a:schemeClr val="accent1"/>
              </a:buClr>
              <a:buFont typeface="Calibri" panose="020F0502020204030204" pitchFamily="34" charset="0"/>
              <a:buChar char="ü"/>
            </a:pPr>
            <a:r>
              <a:rPr lang="en-US" i="1">
                <a:solidFill>
                  <a:srgbClr val="FFFFFF"/>
                </a:solidFill>
                <a:latin typeface="+mn-lt"/>
              </a:rPr>
              <a:t> Formación de costra superficial</a:t>
            </a:r>
          </a:p>
          <a:p>
            <a:pPr defTabSz="914400" eaLnBrk="1" hangingPunct="1">
              <a:lnSpc>
                <a:spcPct val="90000"/>
              </a:lnSpc>
              <a:spcAft>
                <a:spcPts val="600"/>
              </a:spcAft>
              <a:buClr>
                <a:schemeClr val="accent1"/>
              </a:buClr>
              <a:buFont typeface="Calibri" panose="020F0502020204030204" pitchFamily="34" charset="0"/>
              <a:buChar char="ü"/>
            </a:pPr>
            <a:r>
              <a:rPr lang="en-US" i="1">
                <a:solidFill>
                  <a:srgbClr val="FFFFFF"/>
                </a:solidFill>
                <a:latin typeface="+mn-lt"/>
              </a:rPr>
              <a:t> Falta de aireación</a:t>
            </a:r>
          </a:p>
          <a:p>
            <a:pPr defTabSz="914400" eaLnBrk="1" hangingPunct="1">
              <a:lnSpc>
                <a:spcPct val="90000"/>
              </a:lnSpc>
              <a:spcAft>
                <a:spcPts val="600"/>
              </a:spcAft>
              <a:buClr>
                <a:schemeClr val="accent1"/>
              </a:buClr>
              <a:buFont typeface="Calibri" panose="020F0502020204030204" pitchFamily="34" charset="0"/>
              <a:buChar char="ü"/>
            </a:pPr>
            <a:r>
              <a:rPr lang="en-US" i="1">
                <a:solidFill>
                  <a:srgbClr val="FFFFFF"/>
                </a:solidFill>
                <a:latin typeface="+mn-lt"/>
              </a:rPr>
              <a:t> Malas hierbas</a:t>
            </a:r>
          </a:p>
          <a:p>
            <a:pPr defTabSz="914400" eaLnBrk="1" hangingPunct="1">
              <a:lnSpc>
                <a:spcPct val="90000"/>
              </a:lnSpc>
              <a:spcAft>
                <a:spcPts val="600"/>
              </a:spcAft>
              <a:buClr>
                <a:schemeClr val="accent1"/>
              </a:buClr>
              <a:buFont typeface="Calibri" panose="020F0502020204030204" pitchFamily="34" charset="0"/>
              <a:buChar char="ü"/>
            </a:pPr>
            <a:r>
              <a:rPr lang="en-US" i="1">
                <a:solidFill>
                  <a:srgbClr val="FFFFFF"/>
                </a:solidFill>
                <a:latin typeface="+mn-lt"/>
              </a:rPr>
              <a:t> Podredumbre radical</a:t>
            </a:r>
          </a:p>
          <a:p>
            <a:pPr defTabSz="914400" eaLnBrk="1" hangingPunct="1">
              <a:lnSpc>
                <a:spcPct val="90000"/>
              </a:lnSpc>
              <a:spcAft>
                <a:spcPts val="600"/>
              </a:spcAft>
              <a:buClr>
                <a:schemeClr val="accent1"/>
              </a:buClr>
              <a:buFont typeface="Calibri" panose="020F0502020204030204" pitchFamily="34" charset="0"/>
            </a:pPr>
            <a:endParaRPr lang="en-US" i="1">
              <a:solidFill>
                <a:srgbClr val="FFFFFF"/>
              </a:solidFill>
              <a:latin typeface="+mn-lt"/>
            </a:endParaRPr>
          </a:p>
          <a:p>
            <a:pPr defTabSz="914400" eaLnBrk="1" hangingPunct="1">
              <a:lnSpc>
                <a:spcPct val="90000"/>
              </a:lnSpc>
              <a:spcAft>
                <a:spcPts val="600"/>
              </a:spcAft>
              <a:buClr>
                <a:schemeClr val="accent1"/>
              </a:buClr>
              <a:buFont typeface="Calibri" panose="020F0502020204030204" pitchFamily="34" charset="0"/>
            </a:pPr>
            <a:r>
              <a:rPr lang="en-US">
                <a:solidFill>
                  <a:srgbClr val="FFFFFF"/>
                </a:solidFill>
                <a:latin typeface="+mn-lt"/>
              </a:rPr>
              <a:t>Produce una reducción en el suministro de agua.</a:t>
            </a:r>
          </a:p>
          <a:p>
            <a:pPr defTabSz="914400" eaLnBrk="1" hangingPunct="1">
              <a:lnSpc>
                <a:spcPct val="90000"/>
              </a:lnSpc>
              <a:spcAft>
                <a:spcPts val="600"/>
              </a:spcAft>
              <a:buClr>
                <a:schemeClr val="accent1"/>
              </a:buClr>
              <a:buFont typeface="Calibri" panose="020F0502020204030204" pitchFamily="34" charset="0"/>
            </a:pPr>
            <a:endParaRPr lang="en-US">
              <a:solidFill>
                <a:srgbClr val="FFFFFF"/>
              </a:solidFill>
              <a:latin typeface="+mn-lt"/>
            </a:endParaRPr>
          </a:p>
          <a:p>
            <a:pPr defTabSz="914400" eaLnBrk="1" hangingPunct="1">
              <a:lnSpc>
                <a:spcPct val="90000"/>
              </a:lnSpc>
              <a:spcAft>
                <a:spcPts val="600"/>
              </a:spcAft>
              <a:buClr>
                <a:schemeClr val="accent1"/>
              </a:buClr>
              <a:buFont typeface="Calibri" panose="020F0502020204030204" pitchFamily="34" charset="0"/>
            </a:pPr>
            <a:r>
              <a:rPr lang="en-US">
                <a:solidFill>
                  <a:srgbClr val="FFFFFF"/>
                </a:solidFill>
                <a:latin typeface="+mn-lt"/>
              </a:rPr>
              <a:t>Relación de adsorción de sodio (RAS): valora la proporción relativa de sodio respecto al calcio y magnesio</a:t>
            </a:r>
          </a:p>
          <a:p>
            <a:pPr defTabSz="914400" eaLnBrk="1" hangingPunct="1">
              <a:lnSpc>
                <a:spcPct val="90000"/>
              </a:lnSpc>
              <a:spcAft>
                <a:spcPts val="600"/>
              </a:spcAft>
              <a:buClr>
                <a:schemeClr val="accent1"/>
              </a:buClr>
              <a:buFont typeface="Calibri" panose="020F0502020204030204" pitchFamily="34" charset="0"/>
            </a:pPr>
            <a:endParaRPr lang="en-US">
              <a:solidFill>
                <a:srgbClr val="FFFFFF"/>
              </a:solidFill>
              <a:latin typeface="+mn-lt"/>
            </a:endParaRPr>
          </a:p>
        </p:txBody>
      </p:sp>
      <p:sp>
        <p:nvSpPr>
          <p:cNvPr id="149" name="Rectangle 148">
            <a:extLst>
              <a:ext uri="{FF2B5EF4-FFF2-40B4-BE49-F238E27FC236}">
                <a16:creationId xmlns:a16="http://schemas.microsoft.com/office/drawing/2014/main" id="{0164B7F6-A1EA-4861-B9D2-A8FCA68D4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7766"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13852" r="25493" b="-1"/>
          <a:stretch/>
        </p:blipFill>
        <p:spPr bwMode="auto">
          <a:xfrm>
            <a:off x="8667922" y="630203"/>
            <a:ext cx="2462373" cy="272620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02201C0A-BB95-44D3-B1A0-FD919136D17D}"/>
              </a:ext>
            </a:extLst>
          </p:cNvPr>
          <p:cNvPicPr>
            <a:picLocks noChangeAspect="1"/>
          </p:cNvPicPr>
          <p:nvPr/>
        </p:nvPicPr>
        <p:blipFill>
          <a:blip r:embed="rId4"/>
          <a:stretch>
            <a:fillRect/>
          </a:stretch>
        </p:blipFill>
        <p:spPr>
          <a:xfrm>
            <a:off x="8181642" y="4208642"/>
            <a:ext cx="3306917" cy="1535590"/>
          </a:xfrm>
          <a:prstGeom prst="rect">
            <a:avLst/>
          </a:prstGeom>
        </p:spPr>
      </p:pic>
      <p:sp>
        <p:nvSpPr>
          <p:cNvPr id="117763" name="Text Box 3"/>
          <p:cNvSpPr txBox="1">
            <a:spLocks noChangeArrowheads="1"/>
          </p:cNvSpPr>
          <p:nvPr/>
        </p:nvSpPr>
        <p:spPr bwMode="auto">
          <a:xfrm>
            <a:off x="1703388" y="981076"/>
            <a:ext cx="87487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endParaRPr lang="es-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F53311A5-99DE-4393-9A6A-668B1A50F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A4927983-BFBD-4CAA-A34E-2D3486ACF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193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B40DF401-E6F0-4EFD-8C5C-6847352084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8786" name="Text Box 2"/>
          <p:cNvSpPr txBox="1">
            <a:spLocks noChangeArrowheads="1"/>
          </p:cNvSpPr>
          <p:nvPr/>
        </p:nvSpPr>
        <p:spPr bwMode="auto">
          <a:xfrm>
            <a:off x="492370" y="516835"/>
            <a:ext cx="3084844" cy="57728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3600" spc="-50">
                <a:solidFill>
                  <a:srgbClr val="FFFFFF"/>
                </a:solidFill>
                <a:latin typeface="+mj-lt"/>
                <a:ea typeface="+mj-ea"/>
                <a:cs typeface="+mj-cs"/>
              </a:rPr>
              <a:t>Tratamiento de los problemas de infiltración:</a:t>
            </a:r>
          </a:p>
        </p:txBody>
      </p:sp>
      <p:sp>
        <p:nvSpPr>
          <p:cNvPr id="84" name="Rectangle 83">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8787" name="Text Box 3"/>
          <p:cNvSpPr txBox="1">
            <a:spLocks noChangeArrowheads="1"/>
          </p:cNvSpPr>
          <p:nvPr/>
        </p:nvSpPr>
        <p:spPr bwMode="auto">
          <a:xfrm>
            <a:off x="1703388" y="981076"/>
            <a:ext cx="87487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endParaRPr lang="es-AR"/>
          </a:p>
        </p:txBody>
      </p:sp>
      <p:graphicFrame>
        <p:nvGraphicFramePr>
          <p:cNvPr id="118790" name="Text Box 4">
            <a:extLst>
              <a:ext uri="{FF2B5EF4-FFF2-40B4-BE49-F238E27FC236}">
                <a16:creationId xmlns:a16="http://schemas.microsoft.com/office/drawing/2014/main" id="{8F66A78C-931A-46F6-B96C-E51CDC1334AF}"/>
              </a:ext>
            </a:extLst>
          </p:cNvPr>
          <p:cNvGraphicFramePr/>
          <p:nvPr>
            <p:extLst>
              <p:ext uri="{D42A27DB-BD31-4B8C-83A1-F6EECF244321}">
                <p14:modId xmlns:p14="http://schemas.microsoft.com/office/powerpoint/2010/main" val="1361533956"/>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F53311A5-99DE-4393-9A6A-668B1A50F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A4927983-BFBD-4CAA-A34E-2D3486ACF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193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B40DF401-E6F0-4EFD-8C5C-6847352084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9810" name="Text Box 2"/>
          <p:cNvSpPr txBox="1">
            <a:spLocks noChangeArrowheads="1"/>
          </p:cNvSpPr>
          <p:nvPr/>
        </p:nvSpPr>
        <p:spPr bwMode="auto">
          <a:xfrm>
            <a:off x="492370" y="516835"/>
            <a:ext cx="3084844" cy="57728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3600" b="1" spc="-50">
                <a:solidFill>
                  <a:srgbClr val="FFFFFF"/>
                </a:solidFill>
                <a:latin typeface="+mj-lt"/>
                <a:ea typeface="+mj-ea"/>
                <a:cs typeface="+mj-cs"/>
              </a:rPr>
              <a:t>LA CALIDAD DEL AGUA DE RIEGO</a:t>
            </a:r>
            <a:endParaRPr lang="en-US" sz="3600" spc="-50">
              <a:solidFill>
                <a:srgbClr val="FFFFFF"/>
              </a:solidFill>
              <a:latin typeface="+mj-lt"/>
              <a:ea typeface="+mj-ea"/>
              <a:cs typeface="+mj-cs"/>
            </a:endParaRPr>
          </a:p>
        </p:txBody>
      </p:sp>
      <p:sp>
        <p:nvSpPr>
          <p:cNvPr id="84" name="Rectangle 83">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9811" name="Text Box 3"/>
          <p:cNvSpPr txBox="1">
            <a:spLocks noChangeArrowheads="1"/>
          </p:cNvSpPr>
          <p:nvPr/>
        </p:nvSpPr>
        <p:spPr bwMode="auto">
          <a:xfrm>
            <a:off x="1703388" y="981076"/>
            <a:ext cx="87487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endParaRPr lang="es-AR"/>
          </a:p>
        </p:txBody>
      </p:sp>
      <p:graphicFrame>
        <p:nvGraphicFramePr>
          <p:cNvPr id="119814" name="Text Box 4">
            <a:extLst>
              <a:ext uri="{FF2B5EF4-FFF2-40B4-BE49-F238E27FC236}">
                <a16:creationId xmlns:a16="http://schemas.microsoft.com/office/drawing/2014/main" id="{390A6744-E2AA-4B96-B665-4C281E0BB295}"/>
              </a:ext>
            </a:extLst>
          </p:cNvPr>
          <p:cNvGraphicFramePr/>
          <p:nvPr>
            <p:extLst>
              <p:ext uri="{D42A27DB-BD31-4B8C-83A1-F6EECF244321}">
                <p14:modId xmlns:p14="http://schemas.microsoft.com/office/powerpoint/2010/main" val="2924218040"/>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834" name="Text Box 2"/>
          <p:cNvSpPr txBox="1">
            <a:spLocks noChangeArrowheads="1"/>
          </p:cNvSpPr>
          <p:nvPr/>
        </p:nvSpPr>
        <p:spPr bwMode="auto">
          <a:xfrm>
            <a:off x="6411685" y="634946"/>
            <a:ext cx="5127171"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4800" b="1" spc="-50" dirty="0">
                <a:solidFill>
                  <a:schemeClr val="tx1">
                    <a:lumMod val="75000"/>
                    <a:lumOff val="25000"/>
                  </a:schemeClr>
                </a:solidFill>
                <a:latin typeface="+mj-lt"/>
                <a:ea typeface="+mj-ea"/>
                <a:cs typeface="+mj-cs"/>
              </a:rPr>
              <a:t>LA CALIDAD DEL AGUA DE RIEGO</a:t>
            </a:r>
            <a:endParaRPr lang="en-US" sz="4800" spc="-50" dirty="0">
              <a:solidFill>
                <a:schemeClr val="tx1">
                  <a:lumMod val="75000"/>
                  <a:lumOff val="25000"/>
                </a:schemeClr>
              </a:solidFill>
              <a:latin typeface="+mj-lt"/>
              <a:ea typeface="+mj-ea"/>
              <a:cs typeface="+mj-cs"/>
            </a:endParaRPr>
          </a:p>
        </p:txBody>
      </p:sp>
      <p:pic>
        <p:nvPicPr>
          <p:cNvPr id="120837"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2585" y="2260983"/>
            <a:ext cx="4748808" cy="30654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2" name="Straight Connector 81">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20836" name="Text Box 4"/>
          <p:cNvSpPr txBox="1">
            <a:spLocks noChangeArrowheads="1"/>
          </p:cNvSpPr>
          <p:nvPr/>
        </p:nvSpPr>
        <p:spPr bwMode="auto">
          <a:xfrm>
            <a:off x="6008162" y="2252586"/>
            <a:ext cx="5447070"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Aft>
                <a:spcPts val="600"/>
              </a:spcAft>
              <a:buClr>
                <a:schemeClr val="accent1"/>
              </a:buClr>
              <a:buFont typeface="Calibri" panose="020F0502020204030204" pitchFamily="34" charset="0"/>
            </a:pPr>
            <a:r>
              <a:rPr lang="en-US" sz="1700" i="1" dirty="0" err="1">
                <a:solidFill>
                  <a:schemeClr val="tx1">
                    <a:lumMod val="75000"/>
                    <a:lumOff val="25000"/>
                  </a:schemeClr>
                </a:solidFill>
                <a:latin typeface="+mn-lt"/>
              </a:rPr>
              <a:t>Análisis</a:t>
            </a:r>
            <a:r>
              <a:rPr lang="en-US" sz="1700" i="1" dirty="0">
                <a:solidFill>
                  <a:schemeClr val="tx1">
                    <a:lumMod val="75000"/>
                    <a:lumOff val="25000"/>
                  </a:schemeClr>
                </a:solidFill>
                <a:latin typeface="+mn-lt"/>
              </a:rPr>
              <a:t> de </a:t>
            </a:r>
            <a:r>
              <a:rPr lang="en-US" sz="1700" i="1" dirty="0" err="1">
                <a:solidFill>
                  <a:schemeClr val="tx1">
                    <a:lumMod val="75000"/>
                    <a:lumOff val="25000"/>
                  </a:schemeClr>
                </a:solidFill>
                <a:latin typeface="+mn-lt"/>
              </a:rPr>
              <a:t>agua</a:t>
            </a:r>
            <a:r>
              <a:rPr lang="en-US" sz="1700" i="1" dirty="0">
                <a:solidFill>
                  <a:schemeClr val="tx1">
                    <a:lumMod val="75000"/>
                    <a:lumOff val="25000"/>
                  </a:schemeClr>
                </a:solidFill>
                <a:latin typeface="+mn-lt"/>
              </a:rPr>
              <a:t>:</a:t>
            </a:r>
          </a:p>
          <a:p>
            <a:pPr defTabSz="914400" eaLnBrk="1" hangingPunct="1">
              <a:lnSpc>
                <a:spcPct val="90000"/>
              </a:lnSpc>
              <a:spcAft>
                <a:spcPts val="600"/>
              </a:spcAft>
              <a:buClr>
                <a:schemeClr val="accent1"/>
              </a:buClr>
              <a:buFont typeface="Calibri" panose="020F0502020204030204" pitchFamily="34" charset="0"/>
            </a:pPr>
            <a:r>
              <a:rPr lang="en-US" sz="1700" dirty="0" err="1">
                <a:solidFill>
                  <a:schemeClr val="tx1">
                    <a:lumMod val="75000"/>
                    <a:lumOff val="25000"/>
                  </a:schemeClr>
                </a:solidFill>
                <a:latin typeface="+mn-lt"/>
              </a:rPr>
              <a:t>Valores</a:t>
            </a:r>
            <a:r>
              <a:rPr lang="en-US" sz="1700" dirty="0">
                <a:solidFill>
                  <a:schemeClr val="tx1">
                    <a:lumMod val="75000"/>
                    <a:lumOff val="25000"/>
                  </a:schemeClr>
                </a:solidFill>
                <a:latin typeface="+mn-lt"/>
              </a:rPr>
              <a:t> </a:t>
            </a:r>
            <a:r>
              <a:rPr lang="en-US" sz="1700" dirty="0" err="1">
                <a:solidFill>
                  <a:schemeClr val="tx1">
                    <a:lumMod val="75000"/>
                    <a:lumOff val="25000"/>
                  </a:schemeClr>
                </a:solidFill>
                <a:latin typeface="+mn-lt"/>
              </a:rPr>
              <a:t>normales</a:t>
            </a:r>
            <a:r>
              <a:rPr lang="en-US" sz="1700" dirty="0">
                <a:solidFill>
                  <a:schemeClr val="tx1">
                    <a:lumMod val="75000"/>
                    <a:lumOff val="25000"/>
                  </a:schemeClr>
                </a:solidFill>
                <a:latin typeface="+mn-lt"/>
              </a:rPr>
              <a:t> de </a:t>
            </a:r>
            <a:r>
              <a:rPr lang="en-US" sz="1700" dirty="0" err="1">
                <a:solidFill>
                  <a:schemeClr val="tx1">
                    <a:lumMod val="75000"/>
                    <a:lumOff val="25000"/>
                  </a:schemeClr>
                </a:solidFill>
                <a:latin typeface="+mn-lt"/>
              </a:rPr>
              <a:t>agua</a:t>
            </a:r>
            <a:r>
              <a:rPr lang="en-US" sz="1700" dirty="0">
                <a:solidFill>
                  <a:schemeClr val="tx1">
                    <a:lumMod val="75000"/>
                    <a:lumOff val="25000"/>
                  </a:schemeClr>
                </a:solidFill>
                <a:latin typeface="+mn-lt"/>
              </a:rPr>
              <a:t> para </a:t>
            </a:r>
            <a:r>
              <a:rPr lang="en-US" sz="1700" dirty="0" err="1">
                <a:solidFill>
                  <a:schemeClr val="tx1">
                    <a:lumMod val="75000"/>
                    <a:lumOff val="25000"/>
                  </a:schemeClr>
                </a:solidFill>
                <a:latin typeface="+mn-lt"/>
              </a:rPr>
              <a:t>riego</a:t>
            </a:r>
            <a:r>
              <a:rPr lang="en-US" sz="1700" dirty="0">
                <a:solidFill>
                  <a:schemeClr val="tx1">
                    <a:lumMod val="75000"/>
                    <a:lumOff val="25000"/>
                  </a:schemeClr>
                </a:solidFill>
                <a:latin typeface="+mn-lt"/>
              </a:rPr>
              <a:t> (FAO)</a:t>
            </a:r>
          </a:p>
          <a:p>
            <a:pPr defTabSz="914400" eaLnBrk="1" hangingPunct="1">
              <a:lnSpc>
                <a:spcPct val="90000"/>
              </a:lnSpc>
              <a:spcAft>
                <a:spcPts val="600"/>
              </a:spcAft>
              <a:buClr>
                <a:schemeClr val="accent1"/>
              </a:buClr>
              <a:buFont typeface="Calibri" panose="020F0502020204030204" pitchFamily="34" charset="0"/>
            </a:pPr>
            <a:r>
              <a:rPr lang="en-US" sz="1700" i="1" dirty="0" err="1">
                <a:solidFill>
                  <a:schemeClr val="tx1">
                    <a:lumMod val="75000"/>
                    <a:lumOff val="25000"/>
                  </a:schemeClr>
                </a:solidFill>
                <a:latin typeface="+mn-lt"/>
              </a:rPr>
              <a:t>Salinidad</a:t>
            </a:r>
            <a:endParaRPr lang="en-US" sz="1700" i="1" dirty="0">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r>
              <a:rPr lang="en-US" sz="1700" dirty="0" err="1">
                <a:solidFill>
                  <a:schemeClr val="tx1">
                    <a:lumMod val="75000"/>
                    <a:lumOff val="25000"/>
                  </a:schemeClr>
                </a:solidFill>
                <a:latin typeface="+mn-lt"/>
              </a:rPr>
              <a:t>Conductiv</a:t>
            </a:r>
            <a:r>
              <a:rPr lang="en-US" sz="1700" dirty="0">
                <a:solidFill>
                  <a:schemeClr val="tx1">
                    <a:lumMod val="75000"/>
                    <a:lumOff val="25000"/>
                  </a:schemeClr>
                </a:solidFill>
                <a:latin typeface="+mn-lt"/>
              </a:rPr>
              <a:t>. </a:t>
            </a:r>
            <a:r>
              <a:rPr lang="en-US" sz="1700" dirty="0" err="1">
                <a:solidFill>
                  <a:schemeClr val="tx1">
                    <a:lumMod val="75000"/>
                    <a:lumOff val="25000"/>
                  </a:schemeClr>
                </a:solidFill>
                <a:latin typeface="+mn-lt"/>
              </a:rPr>
              <a:t>Eléctrica</a:t>
            </a:r>
            <a:r>
              <a:rPr lang="en-US" sz="1700" dirty="0">
                <a:solidFill>
                  <a:schemeClr val="tx1">
                    <a:lumMod val="75000"/>
                    <a:lumOff val="25000"/>
                  </a:schemeClr>
                </a:solidFill>
                <a:latin typeface="+mn-lt"/>
              </a:rPr>
              <a:t>		0-3		</a:t>
            </a:r>
            <a:r>
              <a:rPr lang="en-US" sz="1700" dirty="0" err="1">
                <a:solidFill>
                  <a:schemeClr val="tx1">
                    <a:lumMod val="75000"/>
                    <a:lumOff val="25000"/>
                  </a:schemeClr>
                </a:solidFill>
                <a:latin typeface="+mn-lt"/>
              </a:rPr>
              <a:t>dS</a:t>
            </a:r>
            <a:r>
              <a:rPr lang="en-US" sz="1700" dirty="0">
                <a:solidFill>
                  <a:schemeClr val="tx1">
                    <a:lumMod val="75000"/>
                    <a:lumOff val="25000"/>
                  </a:schemeClr>
                </a:solidFill>
                <a:latin typeface="+mn-lt"/>
              </a:rPr>
              <a:t>/m</a:t>
            </a:r>
          </a:p>
          <a:p>
            <a:pPr defTabSz="914400" eaLnBrk="1" hangingPunct="1">
              <a:lnSpc>
                <a:spcPct val="90000"/>
              </a:lnSpc>
              <a:spcAft>
                <a:spcPts val="600"/>
              </a:spcAft>
              <a:buClr>
                <a:schemeClr val="accent1"/>
              </a:buClr>
              <a:buFont typeface="Calibri" panose="020F0502020204030204" pitchFamily="34" charset="0"/>
            </a:pPr>
            <a:r>
              <a:rPr lang="en-US" sz="1700" dirty="0">
                <a:solidFill>
                  <a:schemeClr val="tx1">
                    <a:lumMod val="75000"/>
                    <a:lumOff val="25000"/>
                  </a:schemeClr>
                </a:solidFill>
                <a:latin typeface="+mn-lt"/>
              </a:rPr>
              <a:t>Total de </a:t>
            </a:r>
            <a:r>
              <a:rPr lang="en-US" sz="1700" dirty="0" err="1">
                <a:solidFill>
                  <a:schemeClr val="tx1">
                    <a:lumMod val="75000"/>
                    <a:lumOff val="25000"/>
                  </a:schemeClr>
                </a:solidFill>
                <a:latin typeface="+mn-lt"/>
              </a:rPr>
              <a:t>sólidos</a:t>
            </a:r>
            <a:r>
              <a:rPr lang="en-US" sz="1700" dirty="0">
                <a:solidFill>
                  <a:schemeClr val="tx1">
                    <a:lumMod val="75000"/>
                    <a:lumOff val="25000"/>
                  </a:schemeClr>
                </a:solidFill>
                <a:latin typeface="+mn-lt"/>
              </a:rPr>
              <a:t> </a:t>
            </a:r>
            <a:r>
              <a:rPr lang="en-US" sz="1700" dirty="0" err="1">
                <a:solidFill>
                  <a:schemeClr val="tx1">
                    <a:lumMod val="75000"/>
                    <a:lumOff val="25000"/>
                  </a:schemeClr>
                </a:solidFill>
                <a:latin typeface="+mn-lt"/>
              </a:rPr>
              <a:t>en</a:t>
            </a:r>
            <a:r>
              <a:rPr lang="en-US" sz="1700" dirty="0">
                <a:solidFill>
                  <a:schemeClr val="tx1">
                    <a:lumMod val="75000"/>
                    <a:lumOff val="25000"/>
                  </a:schemeClr>
                </a:solidFill>
                <a:latin typeface="+mn-lt"/>
              </a:rPr>
              <a:t> </a:t>
            </a:r>
            <a:r>
              <a:rPr lang="en-US" sz="1700" dirty="0" err="1">
                <a:solidFill>
                  <a:schemeClr val="tx1">
                    <a:lumMod val="75000"/>
                    <a:lumOff val="25000"/>
                  </a:schemeClr>
                </a:solidFill>
                <a:latin typeface="+mn-lt"/>
              </a:rPr>
              <a:t>soluc</a:t>
            </a:r>
            <a:r>
              <a:rPr lang="en-US" sz="1700" dirty="0">
                <a:solidFill>
                  <a:schemeClr val="tx1">
                    <a:lumMod val="75000"/>
                    <a:lumOff val="25000"/>
                  </a:schemeClr>
                </a:solidFill>
                <a:latin typeface="+mn-lt"/>
              </a:rPr>
              <a:t>.	0-2.000		mg/l</a:t>
            </a:r>
          </a:p>
          <a:p>
            <a:pPr defTabSz="914400" eaLnBrk="1" hangingPunct="1">
              <a:lnSpc>
                <a:spcPct val="90000"/>
              </a:lnSpc>
              <a:spcAft>
                <a:spcPts val="600"/>
              </a:spcAft>
              <a:buClr>
                <a:schemeClr val="accent1"/>
              </a:buClr>
              <a:buFont typeface="Calibri" panose="020F0502020204030204" pitchFamily="34" charset="0"/>
            </a:pPr>
            <a:r>
              <a:rPr lang="en-US" sz="1700" dirty="0">
                <a:solidFill>
                  <a:schemeClr val="tx1">
                    <a:lumMod val="75000"/>
                    <a:lumOff val="25000"/>
                  </a:schemeClr>
                </a:solidFill>
                <a:latin typeface="+mn-lt"/>
              </a:rPr>
              <a:t>Calcio			0-20		</a:t>
            </a:r>
            <a:r>
              <a:rPr lang="en-US" sz="1700" dirty="0" err="1">
                <a:solidFill>
                  <a:schemeClr val="tx1">
                    <a:lumMod val="75000"/>
                    <a:lumOff val="25000"/>
                  </a:schemeClr>
                </a:solidFill>
                <a:latin typeface="+mn-lt"/>
              </a:rPr>
              <a:t>meq</a:t>
            </a:r>
            <a:r>
              <a:rPr lang="en-US" sz="1700" dirty="0">
                <a:solidFill>
                  <a:schemeClr val="tx1">
                    <a:lumMod val="75000"/>
                    <a:lumOff val="25000"/>
                  </a:schemeClr>
                </a:solidFill>
                <a:latin typeface="+mn-lt"/>
              </a:rPr>
              <a:t>/l</a:t>
            </a:r>
          </a:p>
          <a:p>
            <a:pPr defTabSz="914400" eaLnBrk="1" hangingPunct="1">
              <a:lnSpc>
                <a:spcPct val="90000"/>
              </a:lnSpc>
              <a:spcAft>
                <a:spcPts val="600"/>
              </a:spcAft>
              <a:buClr>
                <a:schemeClr val="accent1"/>
              </a:buClr>
              <a:buFont typeface="Calibri" panose="020F0502020204030204" pitchFamily="34" charset="0"/>
            </a:pPr>
            <a:r>
              <a:rPr lang="en-US" sz="1700" dirty="0" err="1">
                <a:solidFill>
                  <a:schemeClr val="tx1">
                    <a:lumMod val="75000"/>
                    <a:lumOff val="25000"/>
                  </a:schemeClr>
                </a:solidFill>
                <a:latin typeface="+mn-lt"/>
              </a:rPr>
              <a:t>Magnesio</a:t>
            </a:r>
            <a:r>
              <a:rPr lang="en-US" sz="1700" dirty="0">
                <a:solidFill>
                  <a:schemeClr val="tx1">
                    <a:lumMod val="75000"/>
                    <a:lumOff val="25000"/>
                  </a:schemeClr>
                </a:solidFill>
                <a:latin typeface="+mn-lt"/>
              </a:rPr>
              <a:t>			0-5		</a:t>
            </a:r>
            <a:r>
              <a:rPr lang="en-US" sz="1700" dirty="0" err="1">
                <a:solidFill>
                  <a:schemeClr val="tx1">
                    <a:lumMod val="75000"/>
                    <a:lumOff val="25000"/>
                  </a:schemeClr>
                </a:solidFill>
                <a:latin typeface="+mn-lt"/>
              </a:rPr>
              <a:t>meq</a:t>
            </a:r>
            <a:r>
              <a:rPr lang="en-US" sz="1700" dirty="0">
                <a:solidFill>
                  <a:schemeClr val="tx1">
                    <a:lumMod val="75000"/>
                    <a:lumOff val="25000"/>
                  </a:schemeClr>
                </a:solidFill>
                <a:latin typeface="+mn-lt"/>
              </a:rPr>
              <a:t>/l</a:t>
            </a:r>
          </a:p>
          <a:p>
            <a:pPr defTabSz="914400" eaLnBrk="1" hangingPunct="1">
              <a:lnSpc>
                <a:spcPct val="90000"/>
              </a:lnSpc>
              <a:spcAft>
                <a:spcPts val="600"/>
              </a:spcAft>
              <a:buClr>
                <a:schemeClr val="accent1"/>
              </a:buClr>
              <a:buFont typeface="Calibri" panose="020F0502020204030204" pitchFamily="34" charset="0"/>
            </a:pPr>
            <a:r>
              <a:rPr lang="en-US" sz="1700" dirty="0" err="1">
                <a:solidFill>
                  <a:schemeClr val="tx1">
                    <a:lumMod val="75000"/>
                    <a:lumOff val="25000"/>
                  </a:schemeClr>
                </a:solidFill>
                <a:latin typeface="+mn-lt"/>
              </a:rPr>
              <a:t>Sodio</a:t>
            </a:r>
            <a:r>
              <a:rPr lang="en-US" sz="1700" dirty="0">
                <a:solidFill>
                  <a:schemeClr val="tx1">
                    <a:lumMod val="75000"/>
                    <a:lumOff val="25000"/>
                  </a:schemeClr>
                </a:solidFill>
                <a:latin typeface="+mn-lt"/>
              </a:rPr>
              <a:t>			0-40		</a:t>
            </a:r>
            <a:r>
              <a:rPr lang="en-US" sz="1700" dirty="0" err="1">
                <a:solidFill>
                  <a:schemeClr val="tx1">
                    <a:lumMod val="75000"/>
                    <a:lumOff val="25000"/>
                  </a:schemeClr>
                </a:solidFill>
                <a:latin typeface="+mn-lt"/>
              </a:rPr>
              <a:t>meq</a:t>
            </a:r>
            <a:r>
              <a:rPr lang="en-US" sz="1700" dirty="0">
                <a:solidFill>
                  <a:schemeClr val="tx1">
                    <a:lumMod val="75000"/>
                    <a:lumOff val="25000"/>
                  </a:schemeClr>
                </a:solidFill>
                <a:latin typeface="+mn-lt"/>
              </a:rPr>
              <a:t>/l</a:t>
            </a:r>
          </a:p>
          <a:p>
            <a:pPr defTabSz="914400" eaLnBrk="1" hangingPunct="1">
              <a:lnSpc>
                <a:spcPct val="90000"/>
              </a:lnSpc>
              <a:spcAft>
                <a:spcPts val="600"/>
              </a:spcAft>
              <a:buClr>
                <a:schemeClr val="accent1"/>
              </a:buClr>
              <a:buFont typeface="Calibri" panose="020F0502020204030204" pitchFamily="34" charset="0"/>
            </a:pPr>
            <a:r>
              <a:rPr lang="en-US" sz="1700" dirty="0" err="1">
                <a:solidFill>
                  <a:schemeClr val="tx1">
                    <a:lumMod val="75000"/>
                    <a:lumOff val="25000"/>
                  </a:schemeClr>
                </a:solidFill>
                <a:latin typeface="+mn-lt"/>
              </a:rPr>
              <a:t>Cloruros</a:t>
            </a:r>
            <a:r>
              <a:rPr lang="en-US" sz="1700" dirty="0">
                <a:solidFill>
                  <a:schemeClr val="tx1">
                    <a:lumMod val="75000"/>
                    <a:lumOff val="25000"/>
                  </a:schemeClr>
                </a:solidFill>
                <a:latin typeface="+mn-lt"/>
              </a:rPr>
              <a:t>			0-30		</a:t>
            </a:r>
            <a:r>
              <a:rPr lang="en-US" sz="1700" dirty="0" err="1">
                <a:solidFill>
                  <a:schemeClr val="tx1">
                    <a:lumMod val="75000"/>
                    <a:lumOff val="25000"/>
                  </a:schemeClr>
                </a:solidFill>
                <a:latin typeface="+mn-lt"/>
              </a:rPr>
              <a:t>meq</a:t>
            </a:r>
            <a:r>
              <a:rPr lang="en-US" sz="1700" dirty="0">
                <a:solidFill>
                  <a:schemeClr val="tx1">
                    <a:lumMod val="75000"/>
                    <a:lumOff val="25000"/>
                  </a:schemeClr>
                </a:solidFill>
                <a:latin typeface="+mn-lt"/>
              </a:rPr>
              <a:t>/l</a:t>
            </a:r>
          </a:p>
          <a:p>
            <a:pPr defTabSz="914400" eaLnBrk="1" hangingPunct="1">
              <a:lnSpc>
                <a:spcPct val="90000"/>
              </a:lnSpc>
              <a:spcAft>
                <a:spcPts val="600"/>
              </a:spcAft>
              <a:buClr>
                <a:schemeClr val="accent1"/>
              </a:buClr>
              <a:buFont typeface="Calibri" panose="020F0502020204030204" pitchFamily="34" charset="0"/>
            </a:pPr>
            <a:r>
              <a:rPr lang="en-US" sz="1700" dirty="0" err="1">
                <a:solidFill>
                  <a:schemeClr val="tx1">
                    <a:lumMod val="75000"/>
                    <a:lumOff val="25000"/>
                  </a:schemeClr>
                </a:solidFill>
                <a:latin typeface="+mn-lt"/>
              </a:rPr>
              <a:t>Sulfatos</a:t>
            </a:r>
            <a:r>
              <a:rPr lang="en-US" sz="1700" dirty="0">
                <a:solidFill>
                  <a:schemeClr val="tx1">
                    <a:lumMod val="75000"/>
                    <a:lumOff val="25000"/>
                  </a:schemeClr>
                </a:solidFill>
                <a:latin typeface="+mn-lt"/>
              </a:rPr>
              <a:t>			0-20		</a:t>
            </a:r>
            <a:r>
              <a:rPr lang="en-US" sz="1700" dirty="0" err="1">
                <a:solidFill>
                  <a:schemeClr val="tx1">
                    <a:lumMod val="75000"/>
                    <a:lumOff val="25000"/>
                  </a:schemeClr>
                </a:solidFill>
                <a:latin typeface="+mn-lt"/>
              </a:rPr>
              <a:t>meq</a:t>
            </a:r>
            <a:r>
              <a:rPr lang="en-US" sz="1700" dirty="0">
                <a:solidFill>
                  <a:schemeClr val="tx1">
                    <a:lumMod val="75000"/>
                    <a:lumOff val="25000"/>
                  </a:schemeClr>
                </a:solidFill>
                <a:latin typeface="+mn-lt"/>
              </a:rPr>
              <a:t>/l</a:t>
            </a:r>
          </a:p>
        </p:txBody>
      </p:sp>
      <p:sp>
        <p:nvSpPr>
          <p:cNvPr id="84" name="Rectangle 83">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62" name="Rectangle 72">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1863" name="Rectangle 74">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1864" name="Straight Connector 76">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1865" name="Rectangle 78">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1866" name="Rectangle 80">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1858" name="Text Box 2"/>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3600" b="1" spc="-50">
                <a:solidFill>
                  <a:srgbClr val="FFFFFF"/>
                </a:solidFill>
                <a:latin typeface="+mj-lt"/>
                <a:ea typeface="+mj-ea"/>
                <a:cs typeface="+mj-cs"/>
              </a:rPr>
              <a:t>LA CALIDAD DEL AGUA DE RIEGO</a:t>
            </a:r>
            <a:endParaRPr lang="en-US" sz="3600" spc="-50">
              <a:solidFill>
                <a:srgbClr val="FFFFFF"/>
              </a:solidFill>
              <a:latin typeface="+mj-lt"/>
              <a:ea typeface="+mj-ea"/>
              <a:cs typeface="+mj-cs"/>
            </a:endParaRPr>
          </a:p>
        </p:txBody>
      </p:sp>
      <p:sp>
        <p:nvSpPr>
          <p:cNvPr id="121867" name="Rectangle 82">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1860" name="Text Box 4"/>
          <p:cNvSpPr txBox="1">
            <a:spLocks noChangeArrowheads="1"/>
          </p:cNvSpPr>
          <p:nvPr/>
        </p:nvSpPr>
        <p:spPr bwMode="auto">
          <a:xfrm>
            <a:off x="4742016" y="605896"/>
            <a:ext cx="6735609"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Aft>
                <a:spcPts val="600"/>
              </a:spcAft>
              <a:buClr>
                <a:schemeClr val="accent1"/>
              </a:buClr>
              <a:buFont typeface="Calibri" panose="020F0502020204030204" pitchFamily="34" charset="0"/>
            </a:pPr>
            <a:r>
              <a:rPr lang="en-US" sz="2000" i="1" dirty="0" err="1">
                <a:solidFill>
                  <a:schemeClr val="tx1">
                    <a:lumMod val="75000"/>
                    <a:lumOff val="25000"/>
                  </a:schemeClr>
                </a:solidFill>
                <a:latin typeface="+mn-lt"/>
              </a:rPr>
              <a:t>Análisis</a:t>
            </a:r>
            <a:r>
              <a:rPr lang="en-US" sz="2000" i="1" dirty="0">
                <a:solidFill>
                  <a:schemeClr val="tx1">
                    <a:lumMod val="75000"/>
                    <a:lumOff val="25000"/>
                  </a:schemeClr>
                </a:solidFill>
                <a:latin typeface="+mn-lt"/>
              </a:rPr>
              <a:t> de </a:t>
            </a:r>
            <a:r>
              <a:rPr lang="en-US" sz="2000" i="1" dirty="0" err="1">
                <a:solidFill>
                  <a:schemeClr val="tx1">
                    <a:lumMod val="75000"/>
                    <a:lumOff val="25000"/>
                  </a:schemeClr>
                </a:solidFill>
                <a:latin typeface="+mn-lt"/>
              </a:rPr>
              <a:t>agua</a:t>
            </a:r>
            <a:r>
              <a:rPr lang="en-US" sz="2000" i="1" dirty="0">
                <a:solidFill>
                  <a:schemeClr val="tx1">
                    <a:lumMod val="75000"/>
                    <a:lumOff val="25000"/>
                  </a:schemeClr>
                </a:solidFill>
                <a:latin typeface="+mn-lt"/>
              </a:rPr>
              <a:t>:</a:t>
            </a:r>
          </a:p>
          <a:p>
            <a:pPr defTabSz="914400" eaLnBrk="1" hangingPunct="1">
              <a:lnSpc>
                <a:spcPct val="90000"/>
              </a:lnSpc>
              <a:spcAft>
                <a:spcPts val="600"/>
              </a:spcAft>
              <a:buClr>
                <a:schemeClr val="accent1"/>
              </a:buClr>
              <a:buFont typeface="Calibri" panose="020F0502020204030204" pitchFamily="34" charset="0"/>
            </a:pPr>
            <a:endParaRPr lang="en-US" sz="2000" i="1" dirty="0">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r>
              <a:rPr lang="en-US" sz="2000" dirty="0">
                <a:solidFill>
                  <a:schemeClr val="tx1">
                    <a:lumMod val="75000"/>
                    <a:lumOff val="25000"/>
                  </a:schemeClr>
                </a:solidFill>
                <a:latin typeface="+mn-lt"/>
              </a:rPr>
              <a:t>Toma de </a:t>
            </a:r>
            <a:r>
              <a:rPr lang="en-US" sz="2000" dirty="0" err="1">
                <a:solidFill>
                  <a:schemeClr val="tx1">
                    <a:lumMod val="75000"/>
                    <a:lumOff val="25000"/>
                  </a:schemeClr>
                </a:solidFill>
                <a:latin typeface="+mn-lt"/>
              </a:rPr>
              <a:t>Muestras</a:t>
            </a:r>
            <a:endParaRPr lang="en-US" sz="2000" dirty="0">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r>
              <a:rPr lang="en-US" sz="2000" i="1" dirty="0" err="1">
                <a:solidFill>
                  <a:schemeClr val="tx1">
                    <a:lumMod val="75000"/>
                    <a:lumOff val="25000"/>
                  </a:schemeClr>
                </a:solidFill>
                <a:latin typeface="+mn-lt"/>
              </a:rPr>
              <a:t>Recipiente</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vidrio</a:t>
            </a:r>
            <a:r>
              <a:rPr lang="en-US" sz="2000" dirty="0">
                <a:solidFill>
                  <a:schemeClr val="tx1">
                    <a:lumMod val="75000"/>
                    <a:lumOff val="25000"/>
                  </a:schemeClr>
                </a:solidFill>
                <a:latin typeface="+mn-lt"/>
              </a:rPr>
              <a:t> o de </a:t>
            </a:r>
            <a:r>
              <a:rPr lang="en-US" sz="2000" dirty="0" err="1">
                <a:solidFill>
                  <a:schemeClr val="tx1">
                    <a:lumMod val="75000"/>
                    <a:lumOff val="25000"/>
                  </a:schemeClr>
                </a:solidFill>
                <a:latin typeface="+mn-lt"/>
              </a:rPr>
              <a:t>plástico</a:t>
            </a:r>
            <a:r>
              <a:rPr lang="en-US" sz="2000" dirty="0">
                <a:solidFill>
                  <a:schemeClr val="tx1">
                    <a:lumMod val="75000"/>
                    <a:lumOff val="25000"/>
                  </a:schemeClr>
                </a:solidFill>
                <a:latin typeface="+mn-lt"/>
              </a:rPr>
              <a:t>, y de medio </a:t>
            </a:r>
            <a:r>
              <a:rPr lang="en-US" sz="2000" dirty="0" err="1">
                <a:solidFill>
                  <a:schemeClr val="tx1">
                    <a:lumMod val="75000"/>
                    <a:lumOff val="25000"/>
                  </a:schemeClr>
                </a:solidFill>
                <a:latin typeface="+mn-lt"/>
              </a:rPr>
              <a:t>litro</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capacidad</a:t>
            </a:r>
            <a:r>
              <a:rPr lang="en-US" sz="2000" dirty="0">
                <a:solidFill>
                  <a:schemeClr val="tx1">
                    <a:lumMod val="75000"/>
                    <a:lumOff val="25000"/>
                  </a:schemeClr>
                </a:solidFill>
                <a:latin typeface="+mn-lt"/>
              </a:rPr>
              <a:t>.</a:t>
            </a:r>
          </a:p>
          <a:p>
            <a:pPr defTabSz="914400" eaLnBrk="1" hangingPunct="1">
              <a:lnSpc>
                <a:spcPct val="90000"/>
              </a:lnSpc>
              <a:spcAft>
                <a:spcPts val="600"/>
              </a:spcAft>
              <a:buClr>
                <a:schemeClr val="accent1"/>
              </a:buClr>
              <a:buFont typeface="Calibri" panose="020F0502020204030204" pitchFamily="34" charset="0"/>
            </a:pPr>
            <a:r>
              <a:rPr lang="en-US" sz="2000" i="1" dirty="0">
                <a:solidFill>
                  <a:schemeClr val="tx1">
                    <a:lumMod val="75000"/>
                    <a:lumOff val="25000"/>
                  </a:schemeClr>
                </a:solidFill>
                <a:latin typeface="+mn-lt"/>
              </a:rPr>
              <a:t>Toma de </a:t>
            </a:r>
            <a:r>
              <a:rPr lang="en-US" sz="2000" i="1" dirty="0" err="1">
                <a:solidFill>
                  <a:schemeClr val="tx1">
                    <a:lumMod val="75000"/>
                    <a:lumOff val="25000"/>
                  </a:schemeClr>
                </a:solidFill>
                <a:latin typeface="+mn-lt"/>
              </a:rPr>
              <a:t>muestras</a:t>
            </a:r>
            <a:r>
              <a:rPr lang="en-US" sz="2000" dirty="0">
                <a:solidFill>
                  <a:schemeClr val="tx1">
                    <a:lumMod val="75000"/>
                    <a:lumOff val="25000"/>
                  </a:schemeClr>
                </a:solidFill>
                <a:latin typeface="+mn-lt"/>
              </a:rPr>
              <a:t>: Es </a:t>
            </a:r>
            <a:r>
              <a:rPr lang="en-US" sz="2000" dirty="0" err="1">
                <a:solidFill>
                  <a:schemeClr val="tx1">
                    <a:lumMod val="75000"/>
                    <a:lumOff val="25000"/>
                  </a:schemeClr>
                </a:solidFill>
                <a:latin typeface="+mn-lt"/>
              </a:rPr>
              <a:t>importante</a:t>
            </a:r>
            <a:r>
              <a:rPr lang="en-US" sz="2000" dirty="0">
                <a:solidFill>
                  <a:schemeClr val="tx1">
                    <a:lumMod val="75000"/>
                    <a:lumOff val="25000"/>
                  </a:schemeClr>
                </a:solidFill>
                <a:latin typeface="+mn-lt"/>
              </a:rPr>
              <a:t> que la </a:t>
            </a:r>
            <a:r>
              <a:rPr lang="en-US" sz="2000" dirty="0" err="1">
                <a:solidFill>
                  <a:schemeClr val="tx1">
                    <a:lumMod val="75000"/>
                    <a:lumOff val="25000"/>
                  </a:schemeClr>
                </a:solidFill>
                <a:latin typeface="+mn-lt"/>
              </a:rPr>
              <a:t>muestra</a:t>
            </a:r>
            <a:r>
              <a:rPr lang="en-US" sz="2000" dirty="0">
                <a:solidFill>
                  <a:schemeClr val="tx1">
                    <a:lumMod val="75000"/>
                    <a:lumOff val="25000"/>
                  </a:schemeClr>
                </a:solidFill>
                <a:latin typeface="+mn-lt"/>
              </a:rPr>
              <a:t> sea </a:t>
            </a:r>
            <a:r>
              <a:rPr lang="en-US" sz="2000" dirty="0" err="1">
                <a:solidFill>
                  <a:schemeClr val="tx1">
                    <a:lumMod val="75000"/>
                    <a:lumOff val="25000"/>
                  </a:schemeClr>
                </a:solidFill>
                <a:latin typeface="+mn-lt"/>
              </a:rPr>
              <a:t>representativa</a:t>
            </a:r>
            <a:r>
              <a:rPr lang="en-US" sz="2000" dirty="0">
                <a:solidFill>
                  <a:schemeClr val="tx1">
                    <a:lumMod val="75000"/>
                    <a:lumOff val="25000"/>
                  </a:schemeClr>
                </a:solidFill>
                <a:latin typeface="+mn-lt"/>
              </a:rPr>
              <a:t> y que </a:t>
            </a:r>
            <a:r>
              <a:rPr lang="en-US" sz="2000" dirty="0" err="1">
                <a:solidFill>
                  <a:schemeClr val="tx1">
                    <a:lumMod val="75000"/>
                    <a:lumOff val="25000"/>
                  </a:schemeClr>
                </a:solidFill>
                <a:latin typeface="+mn-lt"/>
              </a:rPr>
              <a:t>pase</a:t>
            </a:r>
            <a:r>
              <a:rPr lang="en-US" sz="2000" dirty="0">
                <a:solidFill>
                  <a:schemeClr val="tx1">
                    <a:lumMod val="75000"/>
                    <a:lumOff val="25000"/>
                  </a:schemeClr>
                </a:solidFill>
                <a:latin typeface="+mn-lt"/>
              </a:rPr>
              <a:t> el </a:t>
            </a:r>
            <a:r>
              <a:rPr lang="en-US" sz="2000" dirty="0" err="1">
                <a:solidFill>
                  <a:schemeClr val="tx1">
                    <a:lumMod val="75000"/>
                    <a:lumOff val="25000"/>
                  </a:schemeClr>
                </a:solidFill>
                <a:latin typeface="+mn-lt"/>
              </a:rPr>
              <a:t>menor</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tiempo</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posible</a:t>
            </a:r>
            <a:r>
              <a:rPr lang="en-US" sz="2000" dirty="0">
                <a:solidFill>
                  <a:schemeClr val="tx1">
                    <a:lumMod val="75000"/>
                    <a:lumOff val="25000"/>
                  </a:schemeClr>
                </a:solidFill>
                <a:latin typeface="+mn-lt"/>
              </a:rPr>
              <a:t> entre la </a:t>
            </a:r>
            <a:r>
              <a:rPr lang="en-US" sz="2000" dirty="0" err="1">
                <a:solidFill>
                  <a:schemeClr val="tx1">
                    <a:lumMod val="75000"/>
                    <a:lumOff val="25000"/>
                  </a:schemeClr>
                </a:solidFill>
                <a:latin typeface="+mn-lt"/>
              </a:rPr>
              <a:t>toma</a:t>
            </a:r>
            <a:r>
              <a:rPr lang="en-US" sz="2000" dirty="0">
                <a:solidFill>
                  <a:schemeClr val="tx1">
                    <a:lumMod val="75000"/>
                    <a:lumOff val="25000"/>
                  </a:schemeClr>
                </a:solidFill>
                <a:latin typeface="+mn-lt"/>
              </a:rPr>
              <a:t> y el </a:t>
            </a:r>
            <a:r>
              <a:rPr lang="en-US" sz="2000" dirty="0" err="1">
                <a:solidFill>
                  <a:schemeClr val="tx1">
                    <a:lumMod val="75000"/>
                    <a:lumOff val="25000"/>
                  </a:schemeClr>
                </a:solidFill>
                <a:latin typeface="+mn-lt"/>
              </a:rPr>
              <a:t>análisis</a:t>
            </a:r>
            <a:r>
              <a:rPr lang="en-US" sz="2000" dirty="0">
                <a:solidFill>
                  <a:schemeClr val="tx1">
                    <a:lumMod val="75000"/>
                    <a:lumOff val="25000"/>
                  </a:schemeClr>
                </a:solidFill>
                <a:latin typeface="+mn-lt"/>
              </a:rPr>
              <a:t>.</a:t>
            </a:r>
          </a:p>
          <a:p>
            <a:pPr defTabSz="914400" eaLnBrk="1" hangingPunct="1">
              <a:lnSpc>
                <a:spcPct val="90000"/>
              </a:lnSpc>
              <a:spcAft>
                <a:spcPts val="600"/>
              </a:spcAft>
              <a:buClr>
                <a:schemeClr val="accent1"/>
              </a:buClr>
              <a:buFont typeface="Calibri" panose="020F0502020204030204" pitchFamily="34" charset="0"/>
            </a:pPr>
            <a:r>
              <a:rPr lang="en-US" sz="2000" i="1" dirty="0" err="1">
                <a:solidFill>
                  <a:schemeClr val="tx1">
                    <a:lumMod val="75000"/>
                    <a:lumOff val="25000"/>
                  </a:schemeClr>
                </a:solidFill>
                <a:latin typeface="+mn-lt"/>
              </a:rPr>
              <a:t>Embalaje</a:t>
            </a:r>
            <a:r>
              <a:rPr lang="en-US" sz="2000" dirty="0">
                <a:solidFill>
                  <a:schemeClr val="tx1">
                    <a:lumMod val="75000"/>
                    <a:lumOff val="25000"/>
                  </a:schemeClr>
                </a:solidFill>
                <a:latin typeface="+mn-lt"/>
              </a:rPr>
              <a:t>: Una </a:t>
            </a:r>
            <a:r>
              <a:rPr lang="en-US" sz="2000" dirty="0" err="1">
                <a:solidFill>
                  <a:schemeClr val="tx1">
                    <a:lumMod val="75000"/>
                    <a:lumOff val="25000"/>
                  </a:schemeClr>
                </a:solidFill>
                <a:latin typeface="+mn-lt"/>
              </a:rPr>
              <a:t>vez</a:t>
            </a:r>
            <a:r>
              <a:rPr lang="en-US" sz="2000" dirty="0">
                <a:solidFill>
                  <a:schemeClr val="tx1">
                    <a:lumMod val="75000"/>
                    <a:lumOff val="25000"/>
                  </a:schemeClr>
                </a:solidFill>
                <a:latin typeface="+mn-lt"/>
              </a:rPr>
              <a:t> que la </a:t>
            </a:r>
            <a:r>
              <a:rPr lang="en-US" sz="2000" dirty="0" err="1">
                <a:solidFill>
                  <a:schemeClr val="tx1">
                    <a:lumMod val="75000"/>
                    <a:lumOff val="25000"/>
                  </a:schemeClr>
                </a:solidFill>
                <a:latin typeface="+mn-lt"/>
              </a:rPr>
              <a:t>muestra</a:t>
            </a:r>
            <a:r>
              <a:rPr lang="en-US" sz="2000" dirty="0">
                <a:solidFill>
                  <a:schemeClr val="tx1">
                    <a:lumMod val="75000"/>
                    <a:lumOff val="25000"/>
                  </a:schemeClr>
                </a:solidFill>
                <a:latin typeface="+mn-lt"/>
              </a:rPr>
              <a:t> se </a:t>
            </a:r>
            <a:r>
              <a:rPr lang="en-US" sz="2000" dirty="0" err="1">
                <a:solidFill>
                  <a:schemeClr val="tx1">
                    <a:lumMod val="75000"/>
                    <a:lumOff val="25000"/>
                  </a:schemeClr>
                </a:solidFill>
                <a:latin typeface="+mn-lt"/>
              </a:rPr>
              <a:t>encuentra</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en</a:t>
            </a:r>
            <a:r>
              <a:rPr lang="en-US" sz="2000" dirty="0">
                <a:solidFill>
                  <a:schemeClr val="tx1">
                    <a:lumMod val="75000"/>
                    <a:lumOff val="25000"/>
                  </a:schemeClr>
                </a:solidFill>
                <a:latin typeface="+mn-lt"/>
              </a:rPr>
              <a:t> el </a:t>
            </a:r>
            <a:r>
              <a:rPr lang="en-US" sz="2000" dirty="0" err="1">
                <a:solidFill>
                  <a:schemeClr val="tx1">
                    <a:lumMod val="75000"/>
                    <a:lumOff val="25000"/>
                  </a:schemeClr>
                </a:solidFill>
                <a:latin typeface="+mn-lt"/>
              </a:rPr>
              <a:t>recipiente</a:t>
            </a:r>
            <a:r>
              <a:rPr lang="en-US" sz="2000" dirty="0">
                <a:solidFill>
                  <a:schemeClr val="tx1">
                    <a:lumMod val="75000"/>
                    <a:lumOff val="25000"/>
                  </a:schemeClr>
                </a:solidFill>
                <a:latin typeface="+mn-lt"/>
              </a:rPr>
              <a:t> y </a:t>
            </a:r>
            <a:r>
              <a:rPr lang="en-US" sz="2000" dirty="0" err="1">
                <a:solidFill>
                  <a:schemeClr val="tx1">
                    <a:lumMod val="75000"/>
                    <a:lumOff val="25000"/>
                  </a:schemeClr>
                </a:solidFill>
                <a:latin typeface="+mn-lt"/>
              </a:rPr>
              <a:t>este</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cerrado</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herméticamente</a:t>
            </a:r>
            <a:r>
              <a:rPr lang="en-US" sz="2000" dirty="0">
                <a:solidFill>
                  <a:schemeClr val="tx1">
                    <a:lumMod val="75000"/>
                    <a:lumOff val="25000"/>
                  </a:schemeClr>
                </a:solidFill>
                <a:latin typeface="+mn-lt"/>
              </a:rPr>
              <a:t>, se </a:t>
            </a:r>
            <a:r>
              <a:rPr lang="en-US" sz="2000" dirty="0" err="1">
                <a:solidFill>
                  <a:schemeClr val="tx1">
                    <a:lumMod val="75000"/>
                    <a:lumOff val="25000"/>
                  </a:schemeClr>
                </a:solidFill>
                <a:latin typeface="+mn-lt"/>
              </a:rPr>
              <a:t>recubrirán</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tapón</a:t>
            </a:r>
            <a:r>
              <a:rPr lang="en-US" sz="2000" dirty="0">
                <a:solidFill>
                  <a:schemeClr val="tx1">
                    <a:lumMod val="75000"/>
                    <a:lumOff val="25000"/>
                  </a:schemeClr>
                </a:solidFill>
                <a:latin typeface="+mn-lt"/>
              </a:rPr>
              <a:t> y </a:t>
            </a:r>
            <a:r>
              <a:rPr lang="en-US" sz="2000" dirty="0" err="1">
                <a:solidFill>
                  <a:schemeClr val="tx1">
                    <a:lumMod val="75000"/>
                    <a:lumOff val="25000"/>
                  </a:schemeClr>
                </a:solidFill>
                <a:latin typeface="+mn-lt"/>
              </a:rPr>
              <a:t>cuello</a:t>
            </a:r>
            <a:r>
              <a:rPr lang="en-US" sz="2000" dirty="0">
                <a:solidFill>
                  <a:schemeClr val="tx1">
                    <a:lumMod val="75000"/>
                    <a:lumOff val="25000"/>
                  </a:schemeClr>
                </a:solidFill>
                <a:latin typeface="+mn-lt"/>
              </a:rPr>
              <a:t> con </a:t>
            </a:r>
            <a:r>
              <a:rPr lang="en-US" sz="2000" dirty="0" err="1">
                <a:solidFill>
                  <a:schemeClr val="tx1">
                    <a:lumMod val="75000"/>
                    <a:lumOff val="25000"/>
                  </a:schemeClr>
                </a:solidFill>
                <a:latin typeface="+mn-lt"/>
              </a:rPr>
              <a:t>tela</a:t>
            </a:r>
            <a:r>
              <a:rPr lang="en-US" sz="2000" dirty="0">
                <a:solidFill>
                  <a:schemeClr val="tx1">
                    <a:lumMod val="75000"/>
                    <a:lumOff val="25000"/>
                  </a:schemeClr>
                </a:solidFill>
                <a:latin typeface="+mn-lt"/>
              </a:rPr>
              <a:t> ó </a:t>
            </a:r>
            <a:r>
              <a:rPr lang="en-US" sz="2000" dirty="0" err="1">
                <a:solidFill>
                  <a:schemeClr val="tx1">
                    <a:lumMod val="75000"/>
                    <a:lumOff val="25000"/>
                  </a:schemeClr>
                </a:solidFill>
                <a:latin typeface="+mn-lt"/>
              </a:rPr>
              <a:t>papel</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fuerte</a:t>
            </a:r>
            <a:r>
              <a:rPr lang="en-US" sz="2000" dirty="0">
                <a:solidFill>
                  <a:schemeClr val="tx1">
                    <a:lumMod val="75000"/>
                    <a:lumOff val="25000"/>
                  </a:schemeClr>
                </a:solidFill>
                <a:latin typeface="+mn-lt"/>
              </a:rPr>
              <a:t>, y se </a:t>
            </a:r>
            <a:r>
              <a:rPr lang="en-US" sz="2000" dirty="0" err="1">
                <a:solidFill>
                  <a:schemeClr val="tx1">
                    <a:lumMod val="75000"/>
                    <a:lumOff val="25000"/>
                  </a:schemeClr>
                </a:solidFill>
                <a:latin typeface="+mn-lt"/>
              </a:rPr>
              <a:t>remitirán</a:t>
            </a:r>
            <a:r>
              <a:rPr lang="en-US" sz="2000" dirty="0">
                <a:solidFill>
                  <a:schemeClr val="tx1">
                    <a:lumMod val="75000"/>
                    <a:lumOff val="25000"/>
                  </a:schemeClr>
                </a:solidFill>
                <a:latin typeface="+mn-lt"/>
              </a:rPr>
              <a:t> al </a:t>
            </a:r>
            <a:r>
              <a:rPr lang="en-US" sz="2000" dirty="0" err="1">
                <a:solidFill>
                  <a:schemeClr val="tx1">
                    <a:lumMod val="75000"/>
                    <a:lumOff val="25000"/>
                  </a:schemeClr>
                </a:solidFill>
                <a:latin typeface="+mn-lt"/>
              </a:rPr>
              <a:t>laboratorio</a:t>
            </a:r>
            <a:r>
              <a:rPr lang="en-US" sz="2000" dirty="0">
                <a:solidFill>
                  <a:schemeClr val="tx1">
                    <a:lumMod val="75000"/>
                    <a:lumOff val="25000"/>
                  </a:schemeClr>
                </a:solidFill>
                <a:latin typeface="+mn-lt"/>
              </a:rPr>
              <a:t>.</a:t>
            </a:r>
          </a:p>
        </p:txBody>
      </p:sp>
      <p:sp>
        <p:nvSpPr>
          <p:cNvPr id="121859" name="Text Box 3"/>
          <p:cNvSpPr txBox="1">
            <a:spLocks noChangeArrowheads="1"/>
          </p:cNvSpPr>
          <p:nvPr/>
        </p:nvSpPr>
        <p:spPr bwMode="auto">
          <a:xfrm>
            <a:off x="1703388" y="981076"/>
            <a:ext cx="87487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endParaRPr lang="es-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315" name="Text Box 6"/>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3600" b="1" spc="-50">
                <a:solidFill>
                  <a:srgbClr val="FFFFFF"/>
                </a:solidFill>
                <a:latin typeface="+mj-lt"/>
                <a:ea typeface="+mj-ea"/>
                <a:cs typeface="+mj-cs"/>
              </a:rPr>
              <a:t>RELACIONES AGUA-SUELO</a:t>
            </a:r>
          </a:p>
        </p:txBody>
      </p:sp>
      <p:sp>
        <p:nvSpPr>
          <p:cNvPr id="76" name="Rectangle 7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314" name="Text Box 5"/>
          <p:cNvSpPr txBox="1">
            <a:spLocks noChangeArrowheads="1"/>
          </p:cNvSpPr>
          <p:nvPr/>
        </p:nvSpPr>
        <p:spPr bwMode="auto">
          <a:xfrm>
            <a:off x="4742016" y="605896"/>
            <a:ext cx="6957614" cy="590920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Aft>
                <a:spcPts val="600"/>
              </a:spcAft>
              <a:buClr>
                <a:schemeClr val="accent1"/>
              </a:buClr>
              <a:buFont typeface="Calibri" panose="020F0502020204030204" pitchFamily="34" charset="0"/>
            </a:pPr>
            <a:r>
              <a:rPr lang="en-US" b="1" dirty="0" err="1">
                <a:solidFill>
                  <a:schemeClr val="tx1">
                    <a:lumMod val="75000"/>
                    <a:lumOff val="25000"/>
                  </a:schemeClr>
                </a:solidFill>
                <a:latin typeface="+mn-lt"/>
              </a:rPr>
              <a:t>Tipos</a:t>
            </a:r>
            <a:r>
              <a:rPr lang="en-US" b="1" dirty="0">
                <a:solidFill>
                  <a:schemeClr val="tx1">
                    <a:lumMod val="75000"/>
                    <a:lumOff val="25000"/>
                  </a:schemeClr>
                </a:solidFill>
                <a:latin typeface="+mn-lt"/>
              </a:rPr>
              <a:t> de </a:t>
            </a:r>
            <a:r>
              <a:rPr lang="en-US" b="1" dirty="0" err="1">
                <a:solidFill>
                  <a:schemeClr val="tx1">
                    <a:lumMod val="75000"/>
                    <a:lumOff val="25000"/>
                  </a:schemeClr>
                </a:solidFill>
                <a:latin typeface="+mn-lt"/>
              </a:rPr>
              <a:t>horizontes</a:t>
            </a:r>
            <a:r>
              <a:rPr lang="en-US" b="1" dirty="0">
                <a:solidFill>
                  <a:schemeClr val="tx1">
                    <a:lumMod val="75000"/>
                    <a:lumOff val="25000"/>
                  </a:schemeClr>
                </a:solidFill>
                <a:latin typeface="+mn-lt"/>
              </a:rPr>
              <a:t>:</a:t>
            </a:r>
          </a:p>
          <a:p>
            <a:pPr defTabSz="914400" eaLnBrk="1" hangingPunct="1">
              <a:lnSpc>
                <a:spcPct val="90000"/>
              </a:lnSpc>
              <a:spcAft>
                <a:spcPts val="600"/>
              </a:spcAft>
              <a:buClr>
                <a:schemeClr val="accent1"/>
              </a:buClr>
              <a:buFont typeface="Calibri" panose="020F0502020204030204" pitchFamily="34" charset="0"/>
            </a:pPr>
            <a:endParaRPr lang="en-US" u="sng" dirty="0">
              <a:solidFill>
                <a:schemeClr val="tx1">
                  <a:lumMod val="75000"/>
                  <a:lumOff val="25000"/>
                </a:schemeClr>
              </a:solidFill>
              <a:latin typeface="+mn-lt"/>
            </a:endParaRPr>
          </a:p>
          <a:p>
            <a:pPr lvl="1" defTabSz="914400" eaLnBrk="1" hangingPunct="1">
              <a:lnSpc>
                <a:spcPct val="90000"/>
              </a:lnSpc>
              <a:spcAft>
                <a:spcPts val="600"/>
              </a:spcAft>
              <a:buClr>
                <a:schemeClr val="accent1"/>
              </a:buClr>
              <a:buFont typeface="Calibri" panose="020F0502020204030204" pitchFamily="34" charset="0"/>
              <a:buChar char="•"/>
            </a:pPr>
            <a:r>
              <a:rPr lang="en-US" u="sng" dirty="0">
                <a:solidFill>
                  <a:schemeClr val="tx1">
                    <a:lumMod val="75000"/>
                    <a:lumOff val="25000"/>
                  </a:schemeClr>
                </a:solidFill>
                <a:latin typeface="+mn-lt"/>
              </a:rPr>
              <a:t> O</a:t>
            </a:r>
            <a:r>
              <a:rPr lang="en-US" dirty="0">
                <a:solidFill>
                  <a:schemeClr val="tx1">
                    <a:lumMod val="75000"/>
                    <a:lumOff val="25000"/>
                  </a:schemeClr>
                </a:solidFill>
                <a:latin typeface="+mn-lt"/>
              </a:rPr>
              <a:t>: Forma la </a:t>
            </a:r>
            <a:r>
              <a:rPr lang="en-US" dirty="0" err="1">
                <a:solidFill>
                  <a:schemeClr val="tx1">
                    <a:lumMod val="75000"/>
                    <a:lumOff val="25000"/>
                  </a:schemeClr>
                </a:solidFill>
                <a:latin typeface="+mn-lt"/>
              </a:rPr>
              <a:t>parte</a:t>
            </a:r>
            <a:r>
              <a:rPr lang="en-US" dirty="0">
                <a:solidFill>
                  <a:schemeClr val="tx1">
                    <a:lumMod val="75000"/>
                    <a:lumOff val="25000"/>
                  </a:schemeClr>
                </a:solidFill>
                <a:latin typeface="+mn-lt"/>
              </a:rPr>
              <a:t> superior del </a:t>
            </a:r>
            <a:r>
              <a:rPr lang="en-US" dirty="0" err="1">
                <a:solidFill>
                  <a:schemeClr val="tx1">
                    <a:lumMod val="75000"/>
                    <a:lumOff val="25000"/>
                  </a:schemeClr>
                </a:solidFill>
                <a:latin typeface="+mn-lt"/>
              </a:rPr>
              <a:t>suelo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constituido</a:t>
            </a:r>
            <a:r>
              <a:rPr lang="en-US" dirty="0">
                <a:solidFill>
                  <a:schemeClr val="tx1">
                    <a:lumMod val="75000"/>
                    <a:lumOff val="25000"/>
                  </a:schemeClr>
                </a:solidFill>
                <a:latin typeface="+mn-lt"/>
              </a:rPr>
              <a:t> por </a:t>
            </a:r>
            <a:r>
              <a:rPr lang="en-US" dirty="0" err="1">
                <a:solidFill>
                  <a:schemeClr val="tx1">
                    <a:lumMod val="75000"/>
                    <a:lumOff val="25000"/>
                  </a:schemeClr>
                </a:solidFill>
                <a:latin typeface="+mn-lt"/>
              </a:rPr>
              <a:t>materia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orgánica</a:t>
            </a:r>
            <a:r>
              <a:rPr lang="en-US" dirty="0">
                <a:solidFill>
                  <a:schemeClr val="tx1">
                    <a:lumMod val="75000"/>
                    <a:lumOff val="25000"/>
                  </a:schemeClr>
                </a:solidFill>
                <a:latin typeface="+mn-lt"/>
              </a:rPr>
              <a:t> fresca o </a:t>
            </a:r>
            <a:r>
              <a:rPr lang="en-US" dirty="0" err="1">
                <a:solidFill>
                  <a:schemeClr val="tx1">
                    <a:lumMod val="75000"/>
                    <a:lumOff val="25000"/>
                  </a:schemeClr>
                </a:solidFill>
                <a:latin typeface="+mn-lt"/>
              </a:rPr>
              <a:t>parcialmente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descompuesta</a:t>
            </a:r>
            <a:r>
              <a:rPr lang="en-US" dirty="0">
                <a:solidFill>
                  <a:schemeClr val="tx1">
                    <a:lumMod val="75000"/>
                    <a:lumOff val="25000"/>
                  </a:schemeClr>
                </a:solidFill>
                <a:latin typeface="+mn-lt"/>
              </a:rPr>
              <a:t>, con un </a:t>
            </a:r>
            <a:r>
              <a:rPr lang="en-US" dirty="0" err="1">
                <a:solidFill>
                  <a:schemeClr val="tx1">
                    <a:lumMod val="75000"/>
                    <a:lumOff val="25000"/>
                  </a:schemeClr>
                </a:solidFill>
                <a:latin typeface="+mn-lt"/>
              </a:rPr>
              <a:t>contenido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mínimo</a:t>
            </a:r>
            <a:r>
              <a:rPr lang="en-US" dirty="0">
                <a:solidFill>
                  <a:schemeClr val="tx1">
                    <a:lumMod val="75000"/>
                    <a:lumOff val="25000"/>
                  </a:schemeClr>
                </a:solidFill>
                <a:latin typeface="+mn-lt"/>
              </a:rPr>
              <a:t> del 30 % de </a:t>
            </a:r>
            <a:r>
              <a:rPr lang="en-US" dirty="0" err="1">
                <a:solidFill>
                  <a:schemeClr val="tx1">
                    <a:lumMod val="75000"/>
                    <a:lumOff val="25000"/>
                  </a:schemeClr>
                </a:solidFill>
                <a:latin typeface="+mn-lt"/>
              </a:rPr>
              <a:t>materia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orgánica</a:t>
            </a:r>
            <a:r>
              <a:rPr lang="en-US" dirty="0">
                <a:solidFill>
                  <a:schemeClr val="tx1">
                    <a:lumMod val="75000"/>
                    <a:lumOff val="25000"/>
                  </a:schemeClr>
                </a:solidFill>
                <a:latin typeface="+mn-lt"/>
              </a:rPr>
              <a:t>.</a:t>
            </a:r>
          </a:p>
          <a:p>
            <a:pPr lvl="1" defTabSz="914400" eaLnBrk="1" hangingPunct="1">
              <a:lnSpc>
                <a:spcPct val="90000"/>
              </a:lnSpc>
              <a:spcAft>
                <a:spcPts val="600"/>
              </a:spcAft>
              <a:buClr>
                <a:schemeClr val="accent1"/>
              </a:buClr>
              <a:buFont typeface="Calibri" panose="020F0502020204030204" pitchFamily="34" charset="0"/>
              <a:buChar char="•"/>
            </a:pPr>
            <a:endParaRPr lang="en-US" dirty="0">
              <a:solidFill>
                <a:schemeClr val="tx1">
                  <a:lumMod val="75000"/>
                  <a:lumOff val="25000"/>
                </a:schemeClr>
              </a:solidFill>
              <a:latin typeface="+mn-lt"/>
            </a:endParaRPr>
          </a:p>
          <a:p>
            <a:pPr lvl="1" defTabSz="914400" eaLnBrk="1" hangingPunct="1">
              <a:lnSpc>
                <a:spcPct val="90000"/>
              </a:lnSpc>
              <a:spcAft>
                <a:spcPts val="600"/>
              </a:spcAft>
              <a:buClr>
                <a:schemeClr val="accent1"/>
              </a:buClr>
              <a:buFont typeface="Calibri" panose="020F0502020204030204" pitchFamily="34" charset="0"/>
              <a:buChar char="•"/>
            </a:pPr>
            <a:r>
              <a:rPr lang="en-US" u="sng" dirty="0">
                <a:solidFill>
                  <a:schemeClr val="tx1">
                    <a:lumMod val="75000"/>
                    <a:lumOff val="25000"/>
                  </a:schemeClr>
                </a:solidFill>
                <a:latin typeface="+mn-lt"/>
              </a:rPr>
              <a:t> 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Formado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superficie</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suelo</a:t>
            </a:r>
            <a:r>
              <a:rPr lang="en-US" dirty="0">
                <a:solidFill>
                  <a:schemeClr val="tx1">
                    <a:lumMod val="75000"/>
                    <a:lumOff val="25000"/>
                  </a:schemeClr>
                </a:solidFill>
                <a:latin typeface="+mn-lt"/>
              </a:rPr>
              <a:t> o </a:t>
            </a:r>
            <a:r>
              <a:rPr lang="en-US" dirty="0" err="1">
                <a:solidFill>
                  <a:schemeClr val="tx1">
                    <a:lumMod val="75000"/>
                    <a:lumOff val="25000"/>
                  </a:schemeClr>
                </a:solidFill>
                <a:latin typeface="+mn-lt"/>
              </a:rPr>
              <a:t>inmediatamente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subyacente</a:t>
            </a:r>
            <a:r>
              <a:rPr lang="en-US" dirty="0">
                <a:solidFill>
                  <a:schemeClr val="tx1">
                    <a:lumMod val="75000"/>
                    <a:lumOff val="25000"/>
                  </a:schemeClr>
                </a:solidFill>
                <a:latin typeface="+mn-lt"/>
              </a:rPr>
              <a:t> a la </a:t>
            </a:r>
            <a:r>
              <a:rPr lang="en-US" dirty="0" err="1">
                <a:solidFill>
                  <a:schemeClr val="tx1">
                    <a:lumMod val="75000"/>
                    <a:lumOff val="25000"/>
                  </a:schemeClr>
                </a:solidFill>
                <a:latin typeface="+mn-lt"/>
              </a:rPr>
              <a:t>misma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constituido</a:t>
            </a:r>
            <a:r>
              <a:rPr lang="en-US" dirty="0">
                <a:solidFill>
                  <a:schemeClr val="tx1">
                    <a:lumMod val="75000"/>
                    <a:lumOff val="25000"/>
                  </a:schemeClr>
                </a:solidFill>
                <a:latin typeface="+mn-lt"/>
              </a:rPr>
              <a:t> por </a:t>
            </a:r>
            <a:r>
              <a:rPr lang="en-US" dirty="0" err="1">
                <a:solidFill>
                  <a:schemeClr val="tx1">
                    <a:lumMod val="75000"/>
                    <a:lumOff val="25000"/>
                  </a:schemeClr>
                </a:solidFill>
                <a:latin typeface="+mn-lt"/>
              </a:rPr>
              <a:t>acumulación</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materia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orgánica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humificada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asociada</a:t>
            </a:r>
            <a:r>
              <a:rPr lang="en-US" dirty="0">
                <a:solidFill>
                  <a:schemeClr val="tx1">
                    <a:lumMod val="75000"/>
                    <a:lumOff val="25000"/>
                  </a:schemeClr>
                </a:solidFill>
                <a:latin typeface="+mn-lt"/>
              </a:rPr>
              <a:t> a la </a:t>
            </a:r>
            <a:r>
              <a:rPr lang="en-US" dirty="0" err="1">
                <a:solidFill>
                  <a:schemeClr val="tx1">
                    <a:lumMod val="75000"/>
                    <a:lumOff val="25000"/>
                  </a:schemeClr>
                </a:solidFill>
                <a:latin typeface="+mn-lt"/>
              </a:rPr>
              <a:t>fracción</a:t>
            </a:r>
            <a:r>
              <a:rPr lang="en-US" dirty="0">
                <a:solidFill>
                  <a:schemeClr val="tx1">
                    <a:lumMod val="75000"/>
                    <a:lumOff val="25000"/>
                  </a:schemeClr>
                </a:solidFill>
                <a:latin typeface="+mn-lt"/>
              </a:rPr>
              <a:t> mineral, y con  </a:t>
            </a:r>
            <a:r>
              <a:rPr lang="en-US" dirty="0" err="1">
                <a:solidFill>
                  <a:schemeClr val="tx1">
                    <a:lumMod val="75000"/>
                    <a:lumOff val="25000"/>
                  </a:schemeClr>
                </a:solidFill>
                <a:latin typeface="+mn-lt"/>
              </a:rPr>
              <a:t>contenido</a:t>
            </a:r>
            <a:r>
              <a:rPr lang="en-US" dirty="0">
                <a:solidFill>
                  <a:schemeClr val="tx1">
                    <a:lumMod val="75000"/>
                    <a:lumOff val="25000"/>
                  </a:schemeClr>
                </a:solidFill>
                <a:latin typeface="+mn-lt"/>
              </a:rPr>
              <a:t> inferior al 30 % de </a:t>
            </a:r>
            <a:r>
              <a:rPr lang="en-US" dirty="0" err="1">
                <a:solidFill>
                  <a:schemeClr val="tx1">
                    <a:lumMod val="75000"/>
                    <a:lumOff val="25000"/>
                  </a:schemeClr>
                </a:solidFill>
                <a:latin typeface="+mn-lt"/>
              </a:rPr>
              <a:t>materia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orgánica</a:t>
            </a:r>
            <a:r>
              <a:rPr lang="en-US" dirty="0">
                <a:solidFill>
                  <a:schemeClr val="tx1">
                    <a:lumMod val="75000"/>
                    <a:lumOff val="25000"/>
                  </a:schemeClr>
                </a:solidFill>
                <a:latin typeface="+mn-lt"/>
              </a:rPr>
              <a:t>.</a:t>
            </a:r>
          </a:p>
          <a:p>
            <a:pPr lvl="1" defTabSz="914400" eaLnBrk="1" hangingPunct="1">
              <a:lnSpc>
                <a:spcPct val="90000"/>
              </a:lnSpc>
              <a:spcAft>
                <a:spcPts val="600"/>
              </a:spcAft>
              <a:buClr>
                <a:schemeClr val="accent1"/>
              </a:buClr>
              <a:buFont typeface="Calibri" panose="020F0502020204030204" pitchFamily="34" charset="0"/>
              <a:buChar char="•"/>
            </a:pPr>
            <a:endParaRPr lang="en-US" dirty="0">
              <a:solidFill>
                <a:schemeClr val="tx1">
                  <a:lumMod val="75000"/>
                  <a:lumOff val="25000"/>
                </a:schemeClr>
              </a:solidFill>
              <a:latin typeface="+mn-lt"/>
            </a:endParaRPr>
          </a:p>
          <a:p>
            <a:pPr lvl="1" defTabSz="914400" eaLnBrk="1" hangingPunct="1">
              <a:lnSpc>
                <a:spcPct val="90000"/>
              </a:lnSpc>
              <a:spcAft>
                <a:spcPts val="600"/>
              </a:spcAft>
              <a:buClr>
                <a:schemeClr val="accent1"/>
              </a:buClr>
              <a:buFont typeface="Calibri" panose="020F0502020204030204" pitchFamily="34" charset="0"/>
              <a:buChar char="•"/>
            </a:pPr>
            <a:r>
              <a:rPr lang="en-US" u="sng" dirty="0">
                <a:solidFill>
                  <a:schemeClr val="tx1">
                    <a:lumMod val="75000"/>
                    <a:lumOff val="25000"/>
                  </a:schemeClr>
                </a:solidFill>
                <a:latin typeface="+mn-lt"/>
              </a:rPr>
              <a:t> E</a:t>
            </a:r>
            <a:r>
              <a:rPr lang="en-US" dirty="0">
                <a:solidFill>
                  <a:schemeClr val="tx1">
                    <a:lumMod val="75000"/>
                    <a:lumOff val="25000"/>
                  </a:schemeClr>
                </a:solidFill>
                <a:latin typeface="+mn-lt"/>
              </a:rPr>
              <a:t>: Con un </a:t>
            </a:r>
            <a:r>
              <a:rPr lang="en-US" dirty="0" err="1">
                <a:solidFill>
                  <a:schemeClr val="tx1">
                    <a:lumMod val="75000"/>
                    <a:lumOff val="25000"/>
                  </a:schemeClr>
                </a:solidFill>
                <a:latin typeface="+mn-lt"/>
              </a:rPr>
              <a:t>contenido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materia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orgánica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sesquióxidos</a:t>
            </a:r>
            <a:r>
              <a:rPr lang="en-US" dirty="0">
                <a:solidFill>
                  <a:schemeClr val="tx1">
                    <a:lumMod val="75000"/>
                    <a:lumOff val="25000"/>
                  </a:schemeClr>
                </a:solidFill>
                <a:latin typeface="+mn-lt"/>
              </a:rPr>
              <a:t> y </a:t>
            </a:r>
            <a:r>
              <a:rPr lang="en-US" dirty="0" err="1">
                <a:solidFill>
                  <a:schemeClr val="tx1">
                    <a:lumMod val="75000"/>
                    <a:lumOff val="25000"/>
                  </a:schemeClr>
                </a:solidFill>
                <a:latin typeface="+mn-lt"/>
              </a:rPr>
              <a:t>arcilla</a:t>
            </a:r>
            <a:r>
              <a:rPr lang="en-US" dirty="0">
                <a:solidFill>
                  <a:schemeClr val="tx1">
                    <a:lumMod val="75000"/>
                    <a:lumOff val="25000"/>
                  </a:schemeClr>
                </a:solidFill>
                <a:latin typeface="+mn-lt"/>
              </a:rPr>
              <a:t> inferior al del </a:t>
            </a:r>
            <a:r>
              <a:rPr lang="en-US" dirty="0" err="1">
                <a:solidFill>
                  <a:schemeClr val="tx1">
                    <a:lumMod val="75000"/>
                    <a:lumOff val="25000"/>
                  </a:schemeClr>
                </a:solidFill>
                <a:latin typeface="+mn-lt"/>
              </a:rPr>
              <a:t>horizonte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inmediatamente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subyacente</a:t>
            </a:r>
            <a:r>
              <a:rPr lang="en-US" dirty="0">
                <a:solidFill>
                  <a:schemeClr val="tx1">
                    <a:lumMod val="75000"/>
                    <a:lumOff val="25000"/>
                  </a:schemeClr>
                </a:solidFill>
                <a:latin typeface="+mn-lt"/>
              </a:rPr>
              <a:t>, color claro y con </a:t>
            </a:r>
            <a:r>
              <a:rPr lang="en-US" dirty="0" err="1">
                <a:solidFill>
                  <a:schemeClr val="tx1">
                    <a:lumMod val="75000"/>
                    <a:lumOff val="25000"/>
                  </a:schemeClr>
                </a:solidFill>
                <a:latin typeface="+mn-lt"/>
              </a:rPr>
              <a:t>acumulación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relativa</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cuarzo</a:t>
            </a:r>
            <a:r>
              <a:rPr lang="en-US" dirty="0">
                <a:solidFill>
                  <a:schemeClr val="tx1">
                    <a:lumMod val="75000"/>
                    <a:lumOff val="25000"/>
                  </a:schemeClr>
                </a:solidFill>
                <a:latin typeface="+mn-lt"/>
              </a:rPr>
              <a:t>.</a:t>
            </a:r>
          </a:p>
          <a:p>
            <a:pPr lvl="1" defTabSz="914400" eaLnBrk="1" hangingPunct="1">
              <a:lnSpc>
                <a:spcPct val="90000"/>
              </a:lnSpc>
              <a:spcAft>
                <a:spcPts val="600"/>
              </a:spcAft>
              <a:buClr>
                <a:schemeClr val="accent1"/>
              </a:buClr>
              <a:buFont typeface="Calibri" panose="020F0502020204030204" pitchFamily="34" charset="0"/>
              <a:buChar char="•"/>
            </a:pPr>
            <a:endParaRPr lang="en-US" dirty="0">
              <a:solidFill>
                <a:schemeClr val="tx1">
                  <a:lumMod val="75000"/>
                  <a:lumOff val="25000"/>
                </a:schemeClr>
              </a:solidFill>
              <a:latin typeface="+mn-lt"/>
            </a:endParaRPr>
          </a:p>
          <a:p>
            <a:pPr lvl="1" defTabSz="914400" eaLnBrk="1" hangingPunct="1">
              <a:lnSpc>
                <a:spcPct val="90000"/>
              </a:lnSpc>
              <a:spcAft>
                <a:spcPts val="600"/>
              </a:spcAft>
              <a:buClr>
                <a:schemeClr val="accent1"/>
              </a:buClr>
              <a:buFont typeface="Calibri" panose="020F0502020204030204" pitchFamily="34" charset="0"/>
              <a:buChar char="•"/>
            </a:pPr>
            <a:r>
              <a:rPr lang="en-US" u="sng" dirty="0">
                <a:solidFill>
                  <a:schemeClr val="tx1">
                    <a:lumMod val="75000"/>
                    <a:lumOff val="25000"/>
                  </a:schemeClr>
                </a:solidFill>
                <a:latin typeface="+mn-lt"/>
              </a:rPr>
              <a:t>B</a:t>
            </a:r>
            <a:r>
              <a:rPr lang="en-US" dirty="0">
                <a:solidFill>
                  <a:schemeClr val="tx1">
                    <a:lumMod val="75000"/>
                    <a:lumOff val="25000"/>
                  </a:schemeClr>
                </a:solidFill>
                <a:latin typeface="+mn-lt"/>
              </a:rPr>
              <a:t>: Con </a:t>
            </a:r>
            <a:r>
              <a:rPr lang="en-US" dirty="0" err="1">
                <a:solidFill>
                  <a:schemeClr val="tx1">
                    <a:lumMod val="75000"/>
                    <a:lumOff val="25000"/>
                  </a:schemeClr>
                </a:solidFill>
                <a:latin typeface="+mn-lt"/>
              </a:rPr>
              <a:t>acumulación</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arcilla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silicatada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sesquióxidos</a:t>
            </a:r>
            <a:r>
              <a:rPr lang="en-US" dirty="0">
                <a:solidFill>
                  <a:schemeClr val="tx1">
                    <a:lumMod val="75000"/>
                    <a:lumOff val="25000"/>
                  </a:schemeClr>
                </a:solidFill>
                <a:latin typeface="+mn-lt"/>
              </a:rPr>
              <a:t>, o </a:t>
            </a:r>
            <a:r>
              <a:rPr lang="en-US" dirty="0" err="1">
                <a:solidFill>
                  <a:schemeClr val="tx1">
                    <a:lumMod val="75000"/>
                    <a:lumOff val="25000"/>
                  </a:schemeClr>
                </a:solidFill>
                <a:latin typeface="+mn-lt"/>
              </a:rPr>
              <a:t>materia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orgánica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aisladamente</a:t>
            </a:r>
            <a:r>
              <a:rPr lang="en-US" dirty="0">
                <a:solidFill>
                  <a:schemeClr val="tx1">
                    <a:lumMod val="75000"/>
                    <a:lumOff val="25000"/>
                  </a:schemeClr>
                </a:solidFill>
                <a:latin typeface="+mn-lt"/>
              </a:rPr>
              <a:t> o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combinación</a:t>
            </a:r>
            <a:r>
              <a:rPr lang="en-US" dirty="0">
                <a:solidFill>
                  <a:schemeClr val="tx1">
                    <a:lumMod val="75000"/>
                    <a:lumOff val="25000"/>
                  </a:schemeClr>
                </a:solidFill>
                <a:latin typeface="+mn-lt"/>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339" name="Text Box 6"/>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3600" b="1" spc="-50">
                <a:solidFill>
                  <a:srgbClr val="FFFFFF"/>
                </a:solidFill>
                <a:latin typeface="+mj-lt"/>
                <a:ea typeface="+mj-ea"/>
                <a:cs typeface="+mj-cs"/>
              </a:rPr>
              <a:t>RELACIONES AGUA-SUELO</a:t>
            </a:r>
          </a:p>
        </p:txBody>
      </p:sp>
      <p:sp>
        <p:nvSpPr>
          <p:cNvPr id="76" name="Rectangle 7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338" name="Text Box 4"/>
          <p:cNvSpPr txBox="1">
            <a:spLocks noChangeArrowheads="1"/>
          </p:cNvSpPr>
          <p:nvPr/>
        </p:nvSpPr>
        <p:spPr bwMode="auto">
          <a:xfrm>
            <a:off x="4742016" y="605896"/>
            <a:ext cx="6849909"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lvl="1" defTabSz="914400" eaLnBrk="1" hangingPunct="1">
              <a:lnSpc>
                <a:spcPct val="90000"/>
              </a:lnSpc>
              <a:spcAft>
                <a:spcPts val="600"/>
              </a:spcAft>
              <a:buClr>
                <a:schemeClr val="accent1"/>
              </a:buClr>
              <a:buFont typeface="Calibri" panose="020F0502020204030204" pitchFamily="34" charset="0"/>
              <a:buChar char="•"/>
            </a:pPr>
            <a:r>
              <a:rPr lang="en-US" sz="1900" u="sng" dirty="0">
                <a:solidFill>
                  <a:schemeClr val="tx1">
                    <a:lumMod val="75000"/>
                    <a:lumOff val="25000"/>
                  </a:schemeClr>
                </a:solidFill>
                <a:latin typeface="+mn-lt"/>
              </a:rPr>
              <a:t> C</a:t>
            </a:r>
            <a:r>
              <a:rPr lang="en-US" sz="1900" dirty="0">
                <a:solidFill>
                  <a:schemeClr val="tx1">
                    <a:lumMod val="75000"/>
                    <a:lumOff val="25000"/>
                  </a:schemeClr>
                </a:solidFill>
                <a:latin typeface="+mn-lt"/>
              </a:rPr>
              <a:t>: Horizonte </a:t>
            </a:r>
            <a:r>
              <a:rPr lang="en-US" sz="1900" dirty="0" err="1">
                <a:solidFill>
                  <a:schemeClr val="tx1">
                    <a:lumMod val="75000"/>
                    <a:lumOff val="25000"/>
                  </a:schemeClr>
                </a:solidFill>
                <a:latin typeface="+mn-lt"/>
              </a:rPr>
              <a:t>formado</a:t>
            </a:r>
            <a:r>
              <a:rPr lang="en-US" sz="1900" dirty="0">
                <a:solidFill>
                  <a:schemeClr val="tx1">
                    <a:lumMod val="75000"/>
                    <a:lumOff val="25000"/>
                  </a:schemeClr>
                </a:solidFill>
                <a:latin typeface="+mn-lt"/>
              </a:rPr>
              <a:t> por </a:t>
            </a:r>
            <a:r>
              <a:rPr lang="en-US" sz="1900" dirty="0" err="1">
                <a:solidFill>
                  <a:schemeClr val="tx1">
                    <a:lumMod val="75000"/>
                    <a:lumOff val="25000"/>
                  </a:schemeClr>
                </a:solidFill>
                <a:latin typeface="+mn-lt"/>
              </a:rPr>
              <a:t>materiales</a:t>
            </a:r>
            <a:r>
              <a:rPr lang="en-US" sz="1900" dirty="0">
                <a:solidFill>
                  <a:schemeClr val="tx1">
                    <a:lumMod val="75000"/>
                    <a:lumOff val="25000"/>
                  </a:schemeClr>
                </a:solidFill>
                <a:latin typeface="+mn-lt"/>
              </a:rPr>
              <a:t> no </a:t>
            </a:r>
            <a:r>
              <a:rPr lang="en-US" sz="1900" dirty="0" err="1">
                <a:solidFill>
                  <a:schemeClr val="tx1">
                    <a:lumMod val="75000"/>
                    <a:lumOff val="25000"/>
                  </a:schemeClr>
                </a:solidFill>
                <a:latin typeface="+mn-lt"/>
              </a:rPr>
              <a:t>consolidados</a:t>
            </a:r>
            <a:r>
              <a:rPr lang="en-US" sz="1900" dirty="0">
                <a:solidFill>
                  <a:schemeClr val="tx1">
                    <a:lumMod val="75000"/>
                    <a:lumOff val="25000"/>
                  </a:schemeClr>
                </a:solidFill>
                <a:latin typeface="+mn-lt"/>
              </a:rPr>
              <a:t>, sin los </a:t>
            </a:r>
            <a:r>
              <a:rPr lang="en-US" sz="1900" dirty="0" err="1">
                <a:solidFill>
                  <a:schemeClr val="tx1">
                    <a:lumMod val="75000"/>
                    <a:lumOff val="25000"/>
                  </a:schemeClr>
                </a:solidFill>
                <a:latin typeface="+mn-lt"/>
              </a:rPr>
              <a:t>caracteres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distintivos</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otros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horizontes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principales</a:t>
            </a:r>
            <a:r>
              <a:rPr lang="en-US" sz="1900" dirty="0">
                <a:solidFill>
                  <a:schemeClr val="tx1">
                    <a:lumMod val="75000"/>
                    <a:lumOff val="25000"/>
                  </a:schemeClr>
                </a:solidFill>
                <a:latin typeface="+mn-lt"/>
              </a:rPr>
              <a:t>.</a:t>
            </a:r>
          </a:p>
          <a:p>
            <a:pPr lvl="1" defTabSz="914400" eaLnBrk="1" hangingPunct="1">
              <a:lnSpc>
                <a:spcPct val="90000"/>
              </a:lnSpc>
              <a:spcAft>
                <a:spcPts val="600"/>
              </a:spcAft>
              <a:buClr>
                <a:schemeClr val="accent1"/>
              </a:buClr>
              <a:buFont typeface="Calibri" panose="020F0502020204030204" pitchFamily="34" charset="0"/>
              <a:buChar char="•"/>
            </a:pPr>
            <a:endParaRPr lang="en-US" sz="1900" u="sng" dirty="0">
              <a:solidFill>
                <a:schemeClr val="tx1">
                  <a:lumMod val="75000"/>
                  <a:lumOff val="25000"/>
                </a:schemeClr>
              </a:solidFill>
              <a:latin typeface="+mn-lt"/>
            </a:endParaRPr>
          </a:p>
          <a:p>
            <a:pPr lvl="1" defTabSz="914400" eaLnBrk="1" hangingPunct="1">
              <a:lnSpc>
                <a:spcPct val="90000"/>
              </a:lnSpc>
              <a:spcAft>
                <a:spcPts val="600"/>
              </a:spcAft>
              <a:buClr>
                <a:schemeClr val="accent1"/>
              </a:buClr>
              <a:buFont typeface="Calibri" panose="020F0502020204030204" pitchFamily="34" charset="0"/>
              <a:buChar char="•"/>
            </a:pPr>
            <a:r>
              <a:rPr lang="en-US" sz="1900" u="sng" dirty="0">
                <a:solidFill>
                  <a:schemeClr val="tx1">
                    <a:lumMod val="75000"/>
                    <a:lumOff val="25000"/>
                  </a:schemeClr>
                </a:solidFill>
                <a:latin typeface="+mn-lt"/>
              </a:rPr>
              <a:t> G</a:t>
            </a:r>
            <a:r>
              <a:rPr lang="en-US" sz="1900" dirty="0">
                <a:solidFill>
                  <a:schemeClr val="tx1">
                    <a:lumMod val="75000"/>
                    <a:lumOff val="25000"/>
                  </a:schemeClr>
                </a:solidFill>
                <a:latin typeface="+mn-lt"/>
              </a:rPr>
              <a:t>: Horizonte con </a:t>
            </a:r>
            <a:r>
              <a:rPr lang="en-US" sz="1900" dirty="0" err="1">
                <a:solidFill>
                  <a:schemeClr val="tx1">
                    <a:lumMod val="75000"/>
                    <a:lumOff val="25000"/>
                  </a:schemeClr>
                </a:solidFill>
                <a:latin typeface="+mn-lt"/>
              </a:rPr>
              <a:t>características</a:t>
            </a:r>
            <a:r>
              <a:rPr lang="en-US" sz="1900" dirty="0">
                <a:solidFill>
                  <a:schemeClr val="tx1">
                    <a:lumMod val="75000"/>
                    <a:lumOff val="25000"/>
                  </a:schemeClr>
                </a:solidFill>
                <a:latin typeface="+mn-lt"/>
              </a:rPr>
              <a:t> de una </a:t>
            </a:r>
            <a:r>
              <a:rPr lang="en-US" sz="1900" dirty="0" err="1">
                <a:solidFill>
                  <a:schemeClr val="tx1">
                    <a:lumMod val="75000"/>
                    <a:lumOff val="25000"/>
                  </a:schemeClr>
                </a:solidFill>
                <a:latin typeface="+mn-lt"/>
              </a:rPr>
              <a:t>fuerte</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reducción</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en</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condiciones</a:t>
            </a:r>
            <a:r>
              <a:rPr lang="en-US" sz="1900" dirty="0">
                <a:solidFill>
                  <a:schemeClr val="tx1">
                    <a:lumMod val="75000"/>
                    <a:lumOff val="25000"/>
                  </a:schemeClr>
                </a:solidFill>
                <a:latin typeface="+mn-lt"/>
              </a:rPr>
              <a:t> de anaerobiosis, </a:t>
            </a:r>
            <a:r>
              <a:rPr lang="en-US" sz="1900" dirty="0" err="1">
                <a:solidFill>
                  <a:schemeClr val="tx1">
                    <a:lumMod val="75000"/>
                    <a:lumOff val="25000"/>
                  </a:schemeClr>
                </a:solidFill>
                <a:latin typeface="+mn-lt"/>
              </a:rPr>
              <a:t>frecuentemente</a:t>
            </a:r>
            <a:r>
              <a:rPr lang="en-US" sz="1900" dirty="0">
                <a:solidFill>
                  <a:schemeClr val="tx1">
                    <a:lumMod val="75000"/>
                    <a:lumOff val="25000"/>
                  </a:schemeClr>
                </a:solidFill>
                <a:latin typeface="+mn-lt"/>
              </a:rPr>
              <a:t> de color </a:t>
            </a:r>
            <a:r>
              <a:rPr lang="en-US" sz="1900" dirty="0" err="1">
                <a:solidFill>
                  <a:schemeClr val="tx1">
                    <a:lumMod val="75000"/>
                    <a:lumOff val="25000"/>
                  </a:schemeClr>
                </a:solidFill>
                <a:latin typeface="+mn-lt"/>
              </a:rPr>
              <a:t>azulado</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verdoso</a:t>
            </a:r>
            <a:r>
              <a:rPr lang="en-US" sz="1900" dirty="0">
                <a:solidFill>
                  <a:schemeClr val="tx1">
                    <a:lumMod val="75000"/>
                    <a:lumOff val="25000"/>
                  </a:schemeClr>
                </a:solidFill>
                <a:latin typeface="+mn-lt"/>
              </a:rPr>
              <a:t> o </a:t>
            </a:r>
            <a:r>
              <a:rPr lang="en-US" sz="1900" dirty="0" err="1">
                <a:solidFill>
                  <a:schemeClr val="tx1">
                    <a:lumMod val="75000"/>
                    <a:lumOff val="25000"/>
                  </a:schemeClr>
                </a:solidFill>
                <a:latin typeface="+mn-lt"/>
              </a:rPr>
              <a:t>grisáceo</a:t>
            </a:r>
            <a:r>
              <a:rPr lang="en-US" sz="1900" dirty="0">
                <a:solidFill>
                  <a:schemeClr val="tx1">
                    <a:lumMod val="75000"/>
                    <a:lumOff val="25000"/>
                  </a:schemeClr>
                </a:solidFill>
                <a:latin typeface="+mn-lt"/>
              </a:rPr>
              <a:t>.</a:t>
            </a:r>
          </a:p>
          <a:p>
            <a:pPr lvl="1" defTabSz="914400" eaLnBrk="1" hangingPunct="1">
              <a:lnSpc>
                <a:spcPct val="90000"/>
              </a:lnSpc>
              <a:spcAft>
                <a:spcPts val="600"/>
              </a:spcAft>
              <a:buClr>
                <a:schemeClr val="accent1"/>
              </a:buClr>
              <a:buFont typeface="Calibri" panose="020F0502020204030204" pitchFamily="34" charset="0"/>
              <a:buChar char="•"/>
            </a:pPr>
            <a:endParaRPr lang="en-US" sz="1900" u="sng" dirty="0">
              <a:solidFill>
                <a:schemeClr val="tx1">
                  <a:lumMod val="75000"/>
                  <a:lumOff val="25000"/>
                </a:schemeClr>
              </a:solidFill>
              <a:latin typeface="+mn-lt"/>
            </a:endParaRPr>
          </a:p>
          <a:p>
            <a:pPr lvl="1" defTabSz="914400" eaLnBrk="1" hangingPunct="1">
              <a:lnSpc>
                <a:spcPct val="90000"/>
              </a:lnSpc>
              <a:spcAft>
                <a:spcPts val="600"/>
              </a:spcAft>
              <a:buClr>
                <a:schemeClr val="accent1"/>
              </a:buClr>
              <a:buFont typeface="Calibri" panose="020F0502020204030204" pitchFamily="34" charset="0"/>
              <a:buChar char="•"/>
            </a:pPr>
            <a:r>
              <a:rPr lang="en-US" sz="1900" u="sng" dirty="0">
                <a:solidFill>
                  <a:schemeClr val="tx1">
                    <a:lumMod val="75000"/>
                    <a:lumOff val="25000"/>
                  </a:schemeClr>
                </a:solidFill>
                <a:latin typeface="+mn-lt"/>
              </a:rPr>
              <a:t> R</a:t>
            </a:r>
            <a:r>
              <a:rPr lang="en-US" sz="1900" dirty="0">
                <a:solidFill>
                  <a:schemeClr val="tx1">
                    <a:lumMod val="75000"/>
                    <a:lumOff val="25000"/>
                  </a:schemeClr>
                </a:solidFill>
                <a:latin typeface="+mn-lt"/>
              </a:rPr>
              <a:t>: Roca </a:t>
            </a:r>
            <a:r>
              <a:rPr lang="en-US" sz="1900" dirty="0" err="1">
                <a:solidFill>
                  <a:schemeClr val="tx1">
                    <a:lumMod val="75000"/>
                    <a:lumOff val="25000"/>
                  </a:schemeClr>
                </a:solidFill>
                <a:latin typeface="+mn-lt"/>
              </a:rPr>
              <a:t>consolidada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subyacente</a:t>
            </a:r>
            <a:r>
              <a:rPr lang="en-US" sz="1900" dirty="0">
                <a:solidFill>
                  <a:schemeClr val="tx1">
                    <a:lumMod val="75000"/>
                    <a:lumOff val="25000"/>
                  </a:schemeClr>
                </a:solidFill>
                <a:latin typeface="+mn-lt"/>
              </a:rPr>
              <a:t>.</a:t>
            </a:r>
          </a:p>
          <a:p>
            <a:pPr defTabSz="914400" eaLnBrk="1" hangingPunct="1">
              <a:lnSpc>
                <a:spcPct val="90000"/>
              </a:lnSpc>
              <a:spcAft>
                <a:spcPts val="600"/>
              </a:spcAft>
              <a:buClr>
                <a:schemeClr val="accent1"/>
              </a:buClr>
              <a:buFont typeface="Calibri" panose="020F0502020204030204" pitchFamily="34" charset="0"/>
            </a:pPr>
            <a:endParaRPr lang="en-US" sz="1900" dirty="0">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buChar char="ü"/>
            </a:pPr>
            <a:r>
              <a:rPr lang="en-US" sz="1900" dirty="0" err="1">
                <a:solidFill>
                  <a:schemeClr val="tx1">
                    <a:lumMod val="75000"/>
                    <a:lumOff val="25000"/>
                  </a:schemeClr>
                </a:solidFill>
                <a:latin typeface="+mn-lt"/>
              </a:rPr>
              <a:t>Composición</a:t>
            </a:r>
            <a:r>
              <a:rPr lang="en-US" sz="1900" dirty="0">
                <a:solidFill>
                  <a:schemeClr val="tx1">
                    <a:lumMod val="75000"/>
                    <a:lumOff val="25000"/>
                  </a:schemeClr>
                </a:solidFill>
                <a:latin typeface="+mn-lt"/>
              </a:rPr>
              <a:t>:</a:t>
            </a:r>
          </a:p>
          <a:p>
            <a:pPr defTabSz="914400" eaLnBrk="1" hangingPunct="1">
              <a:lnSpc>
                <a:spcPct val="90000"/>
              </a:lnSpc>
              <a:spcAft>
                <a:spcPts val="600"/>
              </a:spcAft>
              <a:buClr>
                <a:schemeClr val="accent1"/>
              </a:buClr>
              <a:buFont typeface="Calibri" panose="020F0502020204030204" pitchFamily="34" charset="0"/>
            </a:pPr>
            <a:r>
              <a:rPr lang="en-US" sz="1900" dirty="0">
                <a:solidFill>
                  <a:schemeClr val="tx1">
                    <a:lumMod val="75000"/>
                    <a:lumOff val="25000"/>
                  </a:schemeClr>
                </a:solidFill>
                <a:latin typeface="+mn-lt"/>
              </a:rPr>
              <a:t>El </a:t>
            </a:r>
            <a:r>
              <a:rPr lang="en-US" sz="1900" dirty="0" err="1">
                <a:solidFill>
                  <a:schemeClr val="tx1">
                    <a:lumMod val="75000"/>
                    <a:lumOff val="25000"/>
                  </a:schemeClr>
                </a:solidFill>
                <a:latin typeface="+mn-lt"/>
              </a:rPr>
              <a:t>suelo</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incluye</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cuatro</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componentes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principales</a:t>
            </a:r>
            <a:r>
              <a:rPr lang="en-US" sz="1900" dirty="0">
                <a:solidFill>
                  <a:schemeClr val="tx1">
                    <a:lumMod val="75000"/>
                    <a:lumOff val="25000"/>
                  </a:schemeClr>
                </a:solidFill>
                <a:latin typeface="+mn-lt"/>
              </a:rPr>
              <a:t>:</a:t>
            </a:r>
          </a:p>
          <a:p>
            <a:pPr defTabSz="914400" eaLnBrk="1" hangingPunct="1">
              <a:lnSpc>
                <a:spcPct val="90000"/>
              </a:lnSpc>
              <a:spcAft>
                <a:spcPts val="600"/>
              </a:spcAft>
              <a:buClr>
                <a:schemeClr val="accent1"/>
              </a:buClr>
              <a:buFont typeface="Calibri" panose="020F0502020204030204" pitchFamily="34" charset="0"/>
            </a:pPr>
            <a:r>
              <a:rPr lang="en-US" sz="1900" dirty="0">
                <a:solidFill>
                  <a:schemeClr val="tx1">
                    <a:lumMod val="75000"/>
                    <a:lumOff val="25000"/>
                  </a:schemeClr>
                </a:solidFill>
                <a:latin typeface="+mn-lt"/>
              </a:rPr>
              <a:t> 	</a:t>
            </a:r>
            <a:r>
              <a:rPr lang="en-US" sz="1900" b="1" dirty="0" err="1">
                <a:solidFill>
                  <a:schemeClr val="tx1">
                    <a:lumMod val="75000"/>
                    <a:lumOff val="25000"/>
                  </a:schemeClr>
                </a:solidFill>
                <a:latin typeface="+mn-lt"/>
              </a:rPr>
              <a:t>materia</a:t>
            </a:r>
            <a:r>
              <a:rPr lang="en-US" sz="1900" b="1" dirty="0">
                <a:solidFill>
                  <a:schemeClr val="tx1">
                    <a:lumMod val="75000"/>
                    <a:lumOff val="25000"/>
                  </a:schemeClr>
                </a:solidFill>
                <a:latin typeface="+mn-lt"/>
              </a:rPr>
              <a:t> mineral, </a:t>
            </a:r>
            <a:r>
              <a:rPr lang="en-US" sz="1900" b="1" dirty="0" err="1">
                <a:solidFill>
                  <a:schemeClr val="tx1">
                    <a:lumMod val="75000"/>
                    <a:lumOff val="25000"/>
                  </a:schemeClr>
                </a:solidFill>
                <a:latin typeface="+mn-lt"/>
              </a:rPr>
              <a:t>materia</a:t>
            </a:r>
            <a:r>
              <a:rPr lang="en-US" sz="1900" b="1" dirty="0">
                <a:solidFill>
                  <a:schemeClr val="tx1">
                    <a:lumMod val="75000"/>
                    <a:lumOff val="25000"/>
                  </a:schemeClr>
                </a:solidFill>
                <a:latin typeface="+mn-lt"/>
              </a:rPr>
              <a:t> </a:t>
            </a:r>
            <a:r>
              <a:rPr lang="en-US" sz="1900" b="1" dirty="0" err="1">
                <a:solidFill>
                  <a:schemeClr val="tx1">
                    <a:lumMod val="75000"/>
                    <a:lumOff val="25000"/>
                  </a:schemeClr>
                </a:solidFill>
                <a:latin typeface="+mn-lt"/>
              </a:rPr>
              <a:t>orgánica</a:t>
            </a:r>
            <a:r>
              <a:rPr lang="en-US" sz="1900" b="1" dirty="0">
                <a:solidFill>
                  <a:schemeClr val="tx1">
                    <a:lumMod val="75000"/>
                    <a:lumOff val="25000"/>
                  </a:schemeClr>
                </a:solidFill>
                <a:latin typeface="+mn-lt"/>
              </a:rPr>
              <a:t>, </a:t>
            </a:r>
            <a:r>
              <a:rPr lang="en-US" sz="1900" b="1" dirty="0" err="1">
                <a:solidFill>
                  <a:schemeClr val="tx1">
                    <a:lumMod val="75000"/>
                    <a:lumOff val="25000"/>
                  </a:schemeClr>
                </a:solidFill>
                <a:latin typeface="+mn-lt"/>
              </a:rPr>
              <a:t>aire</a:t>
            </a:r>
            <a:r>
              <a:rPr lang="en-US" sz="1900" b="1" dirty="0">
                <a:solidFill>
                  <a:schemeClr val="tx1">
                    <a:lumMod val="75000"/>
                    <a:lumOff val="25000"/>
                  </a:schemeClr>
                </a:solidFill>
                <a:latin typeface="+mn-lt"/>
              </a:rPr>
              <a:t> y </a:t>
            </a:r>
            <a:r>
              <a:rPr lang="en-US" sz="1900" b="1" dirty="0" err="1">
                <a:solidFill>
                  <a:schemeClr val="tx1">
                    <a:lumMod val="75000"/>
                    <a:lumOff val="25000"/>
                  </a:schemeClr>
                </a:solidFill>
                <a:latin typeface="+mn-lt"/>
              </a:rPr>
              <a:t>agua</a:t>
            </a:r>
            <a:r>
              <a:rPr lang="en-US" sz="1900" b="1" dirty="0">
                <a:solidFill>
                  <a:schemeClr val="tx1">
                    <a:lumMod val="75000"/>
                    <a:lumOff val="25000"/>
                  </a:schemeClr>
                </a:solidFill>
                <a:latin typeface="+mn-lt"/>
              </a:rPr>
              <a:t>, </a:t>
            </a:r>
          </a:p>
          <a:p>
            <a:pPr defTabSz="914400" eaLnBrk="1" hangingPunct="1">
              <a:lnSpc>
                <a:spcPct val="90000"/>
              </a:lnSpc>
              <a:spcAft>
                <a:spcPts val="600"/>
              </a:spcAft>
              <a:buClr>
                <a:schemeClr val="accent1"/>
              </a:buClr>
              <a:buFont typeface="Calibri" panose="020F0502020204030204" pitchFamily="34" charset="0"/>
            </a:pPr>
            <a:endParaRPr lang="en-US" sz="1900" dirty="0">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r>
              <a:rPr lang="en-US" sz="1900" dirty="0" err="1">
                <a:solidFill>
                  <a:schemeClr val="tx1">
                    <a:lumMod val="75000"/>
                    <a:lumOff val="25000"/>
                  </a:schemeClr>
                </a:solidFill>
                <a:latin typeface="+mn-lt"/>
              </a:rPr>
              <a:t>proporcionando</a:t>
            </a:r>
            <a:r>
              <a:rPr lang="en-US" sz="1900" dirty="0">
                <a:solidFill>
                  <a:schemeClr val="tx1">
                    <a:lumMod val="75000"/>
                    <a:lumOff val="25000"/>
                  </a:schemeClr>
                </a:solidFill>
                <a:latin typeface="+mn-lt"/>
              </a:rPr>
              <a:t> al </a:t>
            </a:r>
            <a:r>
              <a:rPr lang="en-US" sz="1900" dirty="0" err="1">
                <a:solidFill>
                  <a:schemeClr val="tx1">
                    <a:lumMod val="75000"/>
                    <a:lumOff val="25000"/>
                  </a:schemeClr>
                </a:solidFill>
                <a:latin typeface="+mn-lt"/>
              </a:rPr>
              <a:t>crecimiento</a:t>
            </a:r>
            <a:r>
              <a:rPr lang="en-US" sz="1900" dirty="0">
                <a:solidFill>
                  <a:schemeClr val="tx1">
                    <a:lumMod val="75000"/>
                    <a:lumOff val="25000"/>
                  </a:schemeClr>
                </a:solidFill>
                <a:latin typeface="+mn-lt"/>
              </a:rPr>
              <a:t> de la planta </a:t>
            </a:r>
            <a:r>
              <a:rPr lang="en-US" sz="1900" dirty="0" err="1">
                <a:solidFill>
                  <a:schemeClr val="tx1">
                    <a:lumMod val="75000"/>
                    <a:lumOff val="25000"/>
                  </a:schemeClr>
                </a:solidFill>
                <a:latin typeface="+mn-lt"/>
              </a:rPr>
              <a:t>elementos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esenciales</a:t>
            </a:r>
            <a:r>
              <a:rPr lang="en-US" sz="1900" dirty="0">
                <a:solidFill>
                  <a:schemeClr val="tx1">
                    <a:lumMod val="75000"/>
                    <a:lumOff val="25000"/>
                  </a:schemeClr>
                </a:solidFill>
                <a:latin typeface="+mn-lt"/>
              </a:rPr>
              <a:t>, que se </a:t>
            </a:r>
            <a:r>
              <a:rPr lang="en-US" sz="1900" dirty="0" err="1">
                <a:solidFill>
                  <a:schemeClr val="tx1">
                    <a:lumMod val="75000"/>
                    <a:lumOff val="25000"/>
                  </a:schemeClr>
                </a:solidFill>
                <a:latin typeface="+mn-lt"/>
              </a:rPr>
              <a:t>denominan</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nutricios</a:t>
            </a:r>
            <a:r>
              <a:rPr lang="en-US" sz="1900" dirty="0">
                <a:solidFill>
                  <a:schemeClr val="tx1">
                    <a:lumMod val="75000"/>
                    <a:lumOff val="25000"/>
                  </a:schemeClr>
                </a:solidFill>
                <a:latin typeface="+mn-lt"/>
              </a:rPr>
              <a:t>, un </a:t>
            </a:r>
            <a:r>
              <a:rPr lang="en-US" sz="1900" dirty="0" err="1">
                <a:solidFill>
                  <a:schemeClr val="tx1">
                    <a:lumMod val="75000"/>
                    <a:lumOff val="25000"/>
                  </a:schemeClr>
                </a:solidFill>
                <a:latin typeface="+mn-lt"/>
              </a:rPr>
              <a:t>depósito</a:t>
            </a:r>
            <a:r>
              <a:rPr lang="en-US" sz="1900" dirty="0">
                <a:solidFill>
                  <a:schemeClr val="tx1">
                    <a:lumMod val="75000"/>
                    <a:lumOff val="25000"/>
                  </a:schemeClr>
                </a:solidFill>
                <a:latin typeface="+mn-lt"/>
              </a:rPr>
              <a:t> para la </a:t>
            </a:r>
            <a:r>
              <a:rPr lang="en-US" sz="1900" dirty="0" err="1">
                <a:solidFill>
                  <a:schemeClr val="tx1">
                    <a:lumMod val="75000"/>
                    <a:lumOff val="25000"/>
                  </a:schemeClr>
                </a:solidFill>
                <a:latin typeface="+mn-lt"/>
              </a:rPr>
              <a:t>reserva</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agua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oxígeno</a:t>
            </a:r>
            <a:r>
              <a:rPr lang="en-US" sz="1900" dirty="0">
                <a:solidFill>
                  <a:schemeClr val="tx1">
                    <a:lumMod val="75000"/>
                    <a:lumOff val="25000"/>
                  </a:schemeClr>
                </a:solidFill>
                <a:latin typeface="+mn-lt"/>
              </a:rPr>
              <a:t> par la </a:t>
            </a:r>
            <a:r>
              <a:rPr lang="en-US" sz="1900" dirty="0" err="1">
                <a:solidFill>
                  <a:schemeClr val="tx1">
                    <a:lumMod val="75000"/>
                    <a:lumOff val="25000"/>
                  </a:schemeClr>
                </a:solidFill>
                <a:latin typeface="+mn-lt"/>
              </a:rPr>
              <a:t>respiración</a:t>
            </a:r>
            <a:r>
              <a:rPr lang="en-US" sz="1900" dirty="0">
                <a:solidFill>
                  <a:schemeClr val="tx1">
                    <a:lumMod val="75000"/>
                    <a:lumOff val="25000"/>
                  </a:schemeClr>
                </a:solidFill>
                <a:latin typeface="+mn-lt"/>
              </a:rPr>
              <a:t> de las </a:t>
            </a:r>
            <a:r>
              <a:rPr lang="en-US" sz="1900" dirty="0" err="1">
                <a:solidFill>
                  <a:schemeClr val="tx1">
                    <a:lumMod val="75000"/>
                    <a:lumOff val="25000"/>
                  </a:schemeClr>
                </a:solidFill>
                <a:latin typeface="+mn-lt"/>
              </a:rPr>
              <a:t>raíces</a:t>
            </a:r>
            <a:r>
              <a:rPr lang="en-US" sz="1900" dirty="0">
                <a:solidFill>
                  <a:schemeClr val="tx1">
                    <a:lumMod val="75000"/>
                    <a:lumOff val="25000"/>
                  </a:schemeClr>
                </a:solidFill>
                <a:latin typeface="+mn-lt"/>
              </a:rPr>
              <a:t>, y </a:t>
            </a:r>
            <a:r>
              <a:rPr lang="en-US" sz="1900" dirty="0" err="1">
                <a:solidFill>
                  <a:schemeClr val="tx1">
                    <a:lumMod val="75000"/>
                    <a:lumOff val="25000"/>
                  </a:schemeClr>
                </a:solidFill>
                <a:latin typeface="+mn-lt"/>
              </a:rPr>
              <a:t>soporte</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mecánico</a:t>
            </a:r>
            <a:r>
              <a:rPr lang="en-US" sz="1900" dirty="0">
                <a:solidFill>
                  <a:schemeClr val="tx1">
                    <a:lumMod val="75000"/>
                    <a:lumOff val="25000"/>
                  </a:schemeClr>
                </a:solidFill>
                <a:latin typeface="+mn-lt"/>
              </a:rPr>
              <a:t> o </a:t>
            </a:r>
            <a:r>
              <a:rPr lang="en-US" sz="1900" dirty="0" err="1">
                <a:solidFill>
                  <a:schemeClr val="tx1">
                    <a:lumMod val="75000"/>
                    <a:lumOff val="25000"/>
                  </a:schemeClr>
                </a:solidFill>
                <a:latin typeface="+mn-lt"/>
              </a:rPr>
              <a:t>anclaje</a:t>
            </a:r>
            <a:r>
              <a:rPr lang="en-US" sz="1900" dirty="0">
                <a:solidFill>
                  <a:schemeClr val="tx1">
                    <a:lumMod val="75000"/>
                    <a:lumOff val="25000"/>
                  </a:schemeClr>
                </a:solidFill>
                <a:latin typeface="+mn-lt"/>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 name="Rectangle 172">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 name="Rectangle 174">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7" name="Straight Connector 176">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9" name="Rectangle 178">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89" name="Text Box 107"/>
          <p:cNvSpPr txBox="1">
            <a:spLocks noChangeArrowheads="1"/>
          </p:cNvSpPr>
          <p:nvPr/>
        </p:nvSpPr>
        <p:spPr bwMode="auto">
          <a:xfrm>
            <a:off x="6411685" y="634946"/>
            <a:ext cx="5127171"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RELACIONES AGUA-SUELO</a:t>
            </a:r>
          </a:p>
        </p:txBody>
      </p:sp>
      <p:cxnSp>
        <p:nvCxnSpPr>
          <p:cNvPr id="181" name="Straight Connector 180">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5362" name="Text Box 5"/>
          <p:cNvSpPr txBox="1">
            <a:spLocks noChangeArrowheads="1"/>
          </p:cNvSpPr>
          <p:nvPr/>
        </p:nvSpPr>
        <p:spPr bwMode="auto">
          <a:xfrm>
            <a:off x="6411684" y="2198914"/>
            <a:ext cx="5127172"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Bef>
                <a:spcPct val="50000"/>
              </a:spcBef>
              <a:buClr>
                <a:schemeClr val="accent1"/>
              </a:buClr>
              <a:buFont typeface="Calibri" panose="020F0502020204030204" pitchFamily="34" charset="0"/>
            </a:pPr>
            <a:r>
              <a:rPr lang="en-US" sz="2000" dirty="0">
                <a:solidFill>
                  <a:schemeClr val="tx1">
                    <a:lumMod val="75000"/>
                    <a:lumOff val="25000"/>
                  </a:schemeClr>
                </a:solidFill>
                <a:latin typeface="+mn-lt"/>
              </a:rPr>
              <a:t>Hay </a:t>
            </a:r>
            <a:r>
              <a:rPr lang="en-US" sz="2000" dirty="0" err="1">
                <a:solidFill>
                  <a:schemeClr val="tx1">
                    <a:lumMod val="75000"/>
                    <a:lumOff val="25000"/>
                  </a:schemeClr>
                </a:solidFill>
                <a:latin typeface="+mn-lt"/>
              </a:rPr>
              <a:t>doce</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elementos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esenciales</a:t>
            </a:r>
            <a:r>
              <a:rPr lang="en-US" sz="2000" dirty="0">
                <a:solidFill>
                  <a:schemeClr val="tx1">
                    <a:lumMod val="75000"/>
                    <a:lumOff val="25000"/>
                  </a:schemeClr>
                </a:solidFill>
                <a:latin typeface="+mn-lt"/>
              </a:rPr>
              <a:t> para el </a:t>
            </a:r>
            <a:r>
              <a:rPr lang="en-US" sz="2000" dirty="0" err="1">
                <a:solidFill>
                  <a:schemeClr val="tx1">
                    <a:lumMod val="75000"/>
                    <a:lumOff val="25000"/>
                  </a:schemeClr>
                </a:solidFill>
                <a:latin typeface="+mn-lt"/>
              </a:rPr>
              <a:t>crecimiento</a:t>
            </a:r>
            <a:r>
              <a:rPr lang="en-US" sz="2000" dirty="0">
                <a:solidFill>
                  <a:schemeClr val="tx1">
                    <a:lumMod val="75000"/>
                    <a:lumOff val="25000"/>
                  </a:schemeClr>
                </a:solidFill>
                <a:latin typeface="+mn-lt"/>
              </a:rPr>
              <a:t> de las </a:t>
            </a:r>
            <a:r>
              <a:rPr lang="en-US" sz="2000" dirty="0" err="1">
                <a:solidFill>
                  <a:schemeClr val="tx1">
                    <a:lumMod val="75000"/>
                    <a:lumOff val="25000"/>
                  </a:schemeClr>
                </a:solidFill>
                <a:latin typeface="+mn-lt"/>
              </a:rPr>
              <a:t>plantas</a:t>
            </a:r>
            <a:r>
              <a:rPr lang="en-US" sz="2000" dirty="0">
                <a:solidFill>
                  <a:schemeClr val="tx1">
                    <a:lumMod val="75000"/>
                    <a:lumOff val="25000"/>
                  </a:schemeClr>
                </a:solidFill>
                <a:latin typeface="+mn-lt"/>
              </a:rPr>
              <a:t>, que son </a:t>
            </a:r>
            <a:r>
              <a:rPr lang="en-US" sz="2000" dirty="0" err="1">
                <a:solidFill>
                  <a:schemeClr val="tx1">
                    <a:lumMod val="75000"/>
                    <a:lumOff val="25000"/>
                  </a:schemeClr>
                </a:solidFill>
                <a:latin typeface="+mn-lt"/>
              </a:rPr>
              <a:t>aportados</a:t>
            </a:r>
            <a:r>
              <a:rPr lang="en-US" sz="2000" dirty="0">
                <a:solidFill>
                  <a:schemeClr val="tx1">
                    <a:lumMod val="75000"/>
                    <a:lumOff val="25000"/>
                  </a:schemeClr>
                </a:solidFill>
                <a:latin typeface="+mn-lt"/>
              </a:rPr>
              <a:t> por el </a:t>
            </a:r>
            <a:r>
              <a:rPr lang="en-US" sz="2000" dirty="0" err="1">
                <a:solidFill>
                  <a:schemeClr val="tx1">
                    <a:lumMod val="75000"/>
                    <a:lumOff val="25000"/>
                  </a:schemeClr>
                </a:solidFill>
                <a:latin typeface="+mn-lt"/>
              </a:rPr>
              <a:t>suelo</a:t>
            </a:r>
            <a:r>
              <a:rPr lang="en-US" sz="2000" dirty="0">
                <a:solidFill>
                  <a:schemeClr val="tx1">
                    <a:lumMod val="75000"/>
                    <a:lumOff val="25000"/>
                  </a:schemeClr>
                </a:solidFill>
                <a:latin typeface="+mn-lt"/>
              </a:rPr>
              <a:t>. </a:t>
            </a:r>
          </a:p>
        </p:txBody>
      </p:sp>
      <p:sp>
        <p:nvSpPr>
          <p:cNvPr id="183" name="Rectangle 182">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 name="Rectangle 184">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95336" name="Group 104"/>
          <p:cNvGraphicFramePr>
            <a:graphicFrameLocks noGrp="1"/>
          </p:cNvGraphicFramePr>
          <p:nvPr>
            <p:ph/>
            <p:extLst>
              <p:ext uri="{D42A27DB-BD31-4B8C-83A1-F6EECF244321}">
                <p14:modId xmlns:p14="http://schemas.microsoft.com/office/powerpoint/2010/main" val="4190459463"/>
              </p:ext>
            </p:extLst>
          </p:nvPr>
        </p:nvGraphicFramePr>
        <p:xfrm>
          <a:off x="643192" y="1492771"/>
          <a:ext cx="5451628" cy="3552423"/>
        </p:xfrm>
        <a:graphic>
          <a:graphicData uri="http://schemas.openxmlformats.org/drawingml/2006/table">
            <a:tbl>
              <a:tblPr>
                <a:tableStyleId>{8EC20E35-A176-4012-BC5E-935CFFF8708E}</a:tableStyleId>
              </a:tblPr>
              <a:tblGrid>
                <a:gridCol w="2725814">
                  <a:extLst>
                    <a:ext uri="{9D8B030D-6E8A-4147-A177-3AD203B41FA5}">
                      <a16:colId xmlns:a16="http://schemas.microsoft.com/office/drawing/2014/main" val="20000"/>
                    </a:ext>
                  </a:extLst>
                </a:gridCol>
                <a:gridCol w="2725814">
                  <a:extLst>
                    <a:ext uri="{9D8B030D-6E8A-4147-A177-3AD203B41FA5}">
                      <a16:colId xmlns:a16="http://schemas.microsoft.com/office/drawing/2014/main" val="20001"/>
                    </a:ext>
                  </a:extLst>
                </a:gridCol>
              </a:tblGrid>
              <a:tr h="507489">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2300" b="1" u="sng" strike="noStrike" cap="none" normalizeH="0" baseline="0">
                          <a:ln>
                            <a:noFill/>
                          </a:ln>
                          <a:solidFill>
                            <a:schemeClr val="tx2"/>
                          </a:solidFill>
                          <a:effectLst/>
                        </a:rPr>
                        <a:t>Macroelementos</a:t>
                      </a:r>
                      <a:endParaRPr kumimoji="0" lang="es-AR" sz="2300" b="1" i="0" u="none" strike="noStrike" cap="none" normalizeH="0" baseline="0">
                        <a:ln>
                          <a:noFill/>
                        </a:ln>
                        <a:solidFill>
                          <a:schemeClr val="tx2"/>
                        </a:solidFill>
                        <a:effectLst/>
                        <a:latin typeface="Arial" charset="0"/>
                      </a:endParaRPr>
                    </a:p>
                  </a:txBody>
                  <a:tcPr marL="107216" marR="107216" marT="53608" marB="53608" horzOverflow="overflow"/>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2300" b="1" u="sng" strike="noStrike" cap="none" normalizeH="0" baseline="0">
                          <a:ln>
                            <a:noFill/>
                          </a:ln>
                          <a:solidFill>
                            <a:schemeClr val="tx2"/>
                          </a:solidFill>
                          <a:effectLst/>
                        </a:rPr>
                        <a:t>Oligoelementos</a:t>
                      </a:r>
                      <a:endParaRPr kumimoji="0" lang="es-AR" sz="2300" b="1" i="0" u="none" strike="noStrike" cap="none" normalizeH="0" baseline="0">
                        <a:ln>
                          <a:noFill/>
                        </a:ln>
                        <a:solidFill>
                          <a:schemeClr val="tx2"/>
                        </a:solidFill>
                        <a:effectLst/>
                        <a:latin typeface="Arial" charset="0"/>
                      </a:endParaRPr>
                    </a:p>
                  </a:txBody>
                  <a:tcPr marL="107216" marR="107216" marT="53608" marB="53608" horzOverflow="overflow"/>
                </a:tc>
                <a:extLst>
                  <a:ext uri="{0D108BD9-81ED-4DB2-BD59-A6C34878D82A}">
                    <a16:rowId xmlns:a16="http://schemas.microsoft.com/office/drawing/2014/main" val="10000"/>
                  </a:ext>
                </a:extLst>
              </a:tr>
              <a:tr h="507489">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2300" b="1" u="none" strike="noStrike" cap="none" normalizeH="0" baseline="0">
                          <a:ln>
                            <a:noFill/>
                          </a:ln>
                          <a:solidFill>
                            <a:schemeClr val="tx2"/>
                          </a:solidFill>
                          <a:effectLst/>
                        </a:rPr>
                        <a:t>Calcio (Ca)</a:t>
                      </a:r>
                      <a:endParaRPr kumimoji="0" lang="es-AR" sz="2300" b="1" i="0" u="none" strike="noStrike" cap="none" normalizeH="0" baseline="0">
                        <a:ln>
                          <a:noFill/>
                        </a:ln>
                        <a:solidFill>
                          <a:schemeClr val="tx2"/>
                        </a:solidFill>
                        <a:effectLst/>
                        <a:latin typeface="Arial" charset="0"/>
                      </a:endParaRPr>
                    </a:p>
                  </a:txBody>
                  <a:tcPr marL="107216" marR="107216" marT="53608" marB="53608" horzOverflow="overflow"/>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2300" b="1" u="none" strike="noStrike" cap="none" normalizeH="0" baseline="0">
                          <a:ln>
                            <a:noFill/>
                          </a:ln>
                          <a:solidFill>
                            <a:schemeClr val="tx2"/>
                          </a:solidFill>
                          <a:effectLst/>
                        </a:rPr>
                        <a:t>Cobre (Cu)</a:t>
                      </a:r>
                      <a:endParaRPr kumimoji="0" lang="es-AR" sz="2300" b="1" i="0" u="none" strike="noStrike" cap="none" normalizeH="0" baseline="0">
                        <a:ln>
                          <a:noFill/>
                        </a:ln>
                        <a:solidFill>
                          <a:schemeClr val="tx2"/>
                        </a:solidFill>
                        <a:effectLst/>
                        <a:latin typeface="Arial" charset="0"/>
                      </a:endParaRPr>
                    </a:p>
                  </a:txBody>
                  <a:tcPr marL="107216" marR="107216" marT="53608" marB="53608" horzOverflow="overflow"/>
                </a:tc>
                <a:extLst>
                  <a:ext uri="{0D108BD9-81ED-4DB2-BD59-A6C34878D82A}">
                    <a16:rowId xmlns:a16="http://schemas.microsoft.com/office/drawing/2014/main" val="10001"/>
                  </a:ext>
                </a:extLst>
              </a:tr>
              <a:tr h="507489">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2300" b="1" u="none" strike="noStrike" cap="none" normalizeH="0" baseline="0">
                          <a:ln>
                            <a:noFill/>
                          </a:ln>
                          <a:solidFill>
                            <a:schemeClr val="tx2"/>
                          </a:solidFill>
                          <a:effectLst/>
                        </a:rPr>
                        <a:t>Magnesio (Mg)</a:t>
                      </a:r>
                      <a:endParaRPr kumimoji="0" lang="es-AR" sz="2300" b="1" i="0" u="none" strike="noStrike" cap="none" normalizeH="0" baseline="0">
                        <a:ln>
                          <a:noFill/>
                        </a:ln>
                        <a:solidFill>
                          <a:schemeClr val="tx2"/>
                        </a:solidFill>
                        <a:effectLst/>
                        <a:latin typeface="Arial" charset="0"/>
                      </a:endParaRPr>
                    </a:p>
                  </a:txBody>
                  <a:tcPr marL="107216" marR="107216" marT="53608" marB="53608" horzOverflow="overflow"/>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2300" b="1" u="none" strike="noStrike" cap="none" normalizeH="0" baseline="0">
                          <a:ln>
                            <a:noFill/>
                          </a:ln>
                          <a:solidFill>
                            <a:schemeClr val="tx2"/>
                          </a:solidFill>
                          <a:effectLst/>
                        </a:rPr>
                        <a:t>Manganeso (Mn)</a:t>
                      </a:r>
                      <a:endParaRPr kumimoji="0" lang="es-AR" sz="2300" b="1" i="0" u="none" strike="noStrike" cap="none" normalizeH="0" baseline="0">
                        <a:ln>
                          <a:noFill/>
                        </a:ln>
                        <a:solidFill>
                          <a:schemeClr val="tx2"/>
                        </a:solidFill>
                        <a:effectLst/>
                        <a:latin typeface="Arial" charset="0"/>
                      </a:endParaRPr>
                    </a:p>
                  </a:txBody>
                  <a:tcPr marL="107216" marR="107216" marT="53608" marB="53608" horzOverflow="overflow"/>
                </a:tc>
                <a:extLst>
                  <a:ext uri="{0D108BD9-81ED-4DB2-BD59-A6C34878D82A}">
                    <a16:rowId xmlns:a16="http://schemas.microsoft.com/office/drawing/2014/main" val="10002"/>
                  </a:ext>
                </a:extLst>
              </a:tr>
              <a:tr h="507489">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2300" b="1" u="none" strike="noStrike" cap="none" normalizeH="0" baseline="0">
                          <a:ln>
                            <a:noFill/>
                          </a:ln>
                          <a:solidFill>
                            <a:schemeClr val="tx2"/>
                          </a:solidFill>
                          <a:effectLst/>
                        </a:rPr>
                        <a:t>Potasio (K)</a:t>
                      </a:r>
                      <a:endParaRPr kumimoji="0" lang="es-AR" sz="2300" b="1" i="0" u="none" strike="noStrike" cap="none" normalizeH="0" baseline="0">
                        <a:ln>
                          <a:noFill/>
                        </a:ln>
                        <a:solidFill>
                          <a:schemeClr val="tx2"/>
                        </a:solidFill>
                        <a:effectLst/>
                        <a:latin typeface="Arial" charset="0"/>
                      </a:endParaRPr>
                    </a:p>
                  </a:txBody>
                  <a:tcPr marL="107216" marR="107216" marT="53608" marB="53608" horzOverflow="overflow"/>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2300" b="1" u="none" strike="noStrike" cap="none" normalizeH="0" baseline="0">
                          <a:ln>
                            <a:noFill/>
                          </a:ln>
                          <a:solidFill>
                            <a:schemeClr val="tx2"/>
                          </a:solidFill>
                          <a:effectLst/>
                        </a:rPr>
                        <a:t>Zinc (Zn)</a:t>
                      </a:r>
                      <a:endParaRPr kumimoji="0" lang="es-AR" sz="2300" b="1" i="0" u="none" strike="noStrike" cap="none" normalizeH="0" baseline="0">
                        <a:ln>
                          <a:noFill/>
                        </a:ln>
                        <a:solidFill>
                          <a:schemeClr val="tx2"/>
                        </a:solidFill>
                        <a:effectLst/>
                        <a:latin typeface="Arial" charset="0"/>
                      </a:endParaRPr>
                    </a:p>
                  </a:txBody>
                  <a:tcPr marL="107216" marR="107216" marT="53608" marB="53608" horzOverflow="overflow"/>
                </a:tc>
                <a:extLst>
                  <a:ext uri="{0D108BD9-81ED-4DB2-BD59-A6C34878D82A}">
                    <a16:rowId xmlns:a16="http://schemas.microsoft.com/office/drawing/2014/main" val="10003"/>
                  </a:ext>
                </a:extLst>
              </a:tr>
              <a:tr h="507489">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2300" b="1" u="none" strike="noStrike" cap="none" normalizeH="0" baseline="0">
                          <a:ln>
                            <a:noFill/>
                          </a:ln>
                          <a:solidFill>
                            <a:schemeClr val="tx2"/>
                          </a:solidFill>
                          <a:effectLst/>
                        </a:rPr>
                        <a:t>Nitrógeno (N)</a:t>
                      </a:r>
                      <a:endParaRPr kumimoji="0" lang="es-AR" sz="2300" b="1" i="0" u="none" strike="noStrike" cap="none" normalizeH="0" baseline="0">
                        <a:ln>
                          <a:noFill/>
                        </a:ln>
                        <a:solidFill>
                          <a:schemeClr val="tx2"/>
                        </a:solidFill>
                        <a:effectLst/>
                        <a:latin typeface="Arial" charset="0"/>
                      </a:endParaRPr>
                    </a:p>
                  </a:txBody>
                  <a:tcPr marL="107216" marR="107216" marT="53608" marB="53608" horzOverflow="overflow"/>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2300" b="1" u="none" strike="noStrike" cap="none" normalizeH="0" baseline="0">
                          <a:ln>
                            <a:noFill/>
                          </a:ln>
                          <a:solidFill>
                            <a:schemeClr val="tx2"/>
                          </a:solidFill>
                          <a:effectLst/>
                        </a:rPr>
                        <a:t>Hierro (Fe)</a:t>
                      </a:r>
                      <a:endParaRPr kumimoji="0" lang="es-AR" sz="2300" b="1" i="0" u="none" strike="noStrike" cap="none" normalizeH="0" baseline="0">
                        <a:ln>
                          <a:noFill/>
                        </a:ln>
                        <a:solidFill>
                          <a:schemeClr val="tx2"/>
                        </a:solidFill>
                        <a:effectLst/>
                        <a:latin typeface="Arial" charset="0"/>
                      </a:endParaRPr>
                    </a:p>
                  </a:txBody>
                  <a:tcPr marL="107216" marR="107216" marT="53608" marB="53608" horzOverflow="overflow"/>
                </a:tc>
                <a:extLst>
                  <a:ext uri="{0D108BD9-81ED-4DB2-BD59-A6C34878D82A}">
                    <a16:rowId xmlns:a16="http://schemas.microsoft.com/office/drawing/2014/main" val="10004"/>
                  </a:ext>
                </a:extLst>
              </a:tr>
              <a:tr h="507489">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2300" b="1" u="none" strike="noStrike" cap="none" normalizeH="0" baseline="0">
                          <a:ln>
                            <a:noFill/>
                          </a:ln>
                          <a:solidFill>
                            <a:schemeClr val="tx2"/>
                          </a:solidFill>
                          <a:effectLst/>
                        </a:rPr>
                        <a:t>Fósforo (P)</a:t>
                      </a:r>
                      <a:endParaRPr kumimoji="0" lang="es-AR" sz="2300" b="1" i="0" u="none" strike="noStrike" cap="none" normalizeH="0" baseline="0">
                        <a:ln>
                          <a:noFill/>
                        </a:ln>
                        <a:solidFill>
                          <a:schemeClr val="tx2"/>
                        </a:solidFill>
                        <a:effectLst/>
                        <a:latin typeface="Arial" charset="0"/>
                      </a:endParaRPr>
                    </a:p>
                  </a:txBody>
                  <a:tcPr marL="107216" marR="107216" marT="53608" marB="53608" horzOverflow="overflow"/>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2300" b="1" u="none" strike="noStrike" cap="none" normalizeH="0" baseline="0">
                          <a:ln>
                            <a:noFill/>
                          </a:ln>
                          <a:solidFill>
                            <a:schemeClr val="tx2"/>
                          </a:solidFill>
                          <a:effectLst/>
                        </a:rPr>
                        <a:t>Boro (B)</a:t>
                      </a:r>
                      <a:endParaRPr kumimoji="0" lang="es-AR" sz="2300" b="1" i="0" u="none" strike="noStrike" cap="none" normalizeH="0" baseline="0">
                        <a:ln>
                          <a:noFill/>
                        </a:ln>
                        <a:solidFill>
                          <a:schemeClr val="tx2"/>
                        </a:solidFill>
                        <a:effectLst/>
                        <a:latin typeface="Arial" charset="0"/>
                      </a:endParaRPr>
                    </a:p>
                  </a:txBody>
                  <a:tcPr marL="107216" marR="107216" marT="53608" marB="53608" horzOverflow="overflow"/>
                </a:tc>
                <a:extLst>
                  <a:ext uri="{0D108BD9-81ED-4DB2-BD59-A6C34878D82A}">
                    <a16:rowId xmlns:a16="http://schemas.microsoft.com/office/drawing/2014/main" val="10005"/>
                  </a:ext>
                </a:extLst>
              </a:tr>
              <a:tr h="507489">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2300" b="1" u="none" strike="noStrike" cap="none" normalizeH="0" baseline="0">
                          <a:ln>
                            <a:noFill/>
                          </a:ln>
                          <a:solidFill>
                            <a:schemeClr val="tx2"/>
                          </a:solidFill>
                          <a:effectLst/>
                        </a:rPr>
                        <a:t>Azufre (S)</a:t>
                      </a:r>
                      <a:endParaRPr kumimoji="0" lang="es-AR" sz="2300" b="1" i="0" u="none" strike="noStrike" cap="none" normalizeH="0" baseline="0">
                        <a:ln>
                          <a:noFill/>
                        </a:ln>
                        <a:solidFill>
                          <a:schemeClr val="tx2"/>
                        </a:solidFill>
                        <a:effectLst/>
                        <a:latin typeface="Arial" charset="0"/>
                      </a:endParaRPr>
                    </a:p>
                  </a:txBody>
                  <a:tcPr marL="107216" marR="107216" marT="53608" marB="53608" horzOverflow="overflow"/>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2300" b="1" u="none" strike="noStrike" cap="none" normalizeH="0" baseline="0">
                          <a:ln>
                            <a:noFill/>
                          </a:ln>
                          <a:solidFill>
                            <a:schemeClr val="tx2"/>
                          </a:solidFill>
                          <a:effectLst/>
                        </a:rPr>
                        <a:t>Molibdeno (Mo)</a:t>
                      </a:r>
                      <a:endParaRPr kumimoji="0" lang="es-AR" sz="2300" b="1" i="0" u="none" strike="noStrike" cap="none" normalizeH="0" baseline="0">
                        <a:ln>
                          <a:noFill/>
                        </a:ln>
                        <a:solidFill>
                          <a:schemeClr val="tx2"/>
                        </a:solidFill>
                        <a:effectLst/>
                        <a:latin typeface="Arial" charset="0"/>
                      </a:endParaRPr>
                    </a:p>
                  </a:txBody>
                  <a:tcPr marL="107216" marR="107216" marT="53608" marB="53608" horzOverflow="overflow"/>
                </a:tc>
                <a:extLst>
                  <a:ext uri="{0D108BD9-81ED-4DB2-BD59-A6C34878D82A}">
                    <a16:rowId xmlns:a16="http://schemas.microsoft.com/office/drawing/2014/main" val="10006"/>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87" name="Text Box 6"/>
          <p:cNvSpPr txBox="1">
            <a:spLocks noChangeArrowheads="1"/>
          </p:cNvSpPr>
          <p:nvPr/>
        </p:nvSpPr>
        <p:spPr bwMode="auto">
          <a:xfrm>
            <a:off x="492370" y="516835"/>
            <a:ext cx="3084844" cy="57728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3600" b="1" spc="-50">
                <a:solidFill>
                  <a:srgbClr val="FFFFFF"/>
                </a:solidFill>
                <a:latin typeface="+mj-lt"/>
                <a:ea typeface="+mj-ea"/>
                <a:cs typeface="+mj-cs"/>
              </a:rPr>
              <a:t>TEXTURA DEL SUELO</a:t>
            </a:r>
          </a:p>
        </p:txBody>
      </p:sp>
      <p:sp>
        <p:nvSpPr>
          <p:cNvPr id="77" name="Rectangle 76">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6389" name="Text Box 5">
            <a:extLst>
              <a:ext uri="{FF2B5EF4-FFF2-40B4-BE49-F238E27FC236}">
                <a16:creationId xmlns:a16="http://schemas.microsoft.com/office/drawing/2014/main" id="{78EF2738-21F6-4589-9EAD-BC54729F361D}"/>
              </a:ext>
            </a:extLst>
          </p:cNvPr>
          <p:cNvGraphicFramePr/>
          <p:nvPr>
            <p:extLst>
              <p:ext uri="{D42A27DB-BD31-4B8C-83A1-F6EECF244321}">
                <p14:modId xmlns:p14="http://schemas.microsoft.com/office/powerpoint/2010/main" val="1491510169"/>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 name="Rectangle 106">
            <a:extLst>
              <a:ext uri="{FF2B5EF4-FFF2-40B4-BE49-F238E27FC236}">
                <a16:creationId xmlns:a16="http://schemas.microsoft.com/office/drawing/2014/main" id="{F53311A5-99DE-4393-9A6A-668B1A50F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9" name="Rectangle 108">
            <a:extLst>
              <a:ext uri="{FF2B5EF4-FFF2-40B4-BE49-F238E27FC236}">
                <a16:creationId xmlns:a16="http://schemas.microsoft.com/office/drawing/2014/main" id="{A4927983-BFBD-4CAA-A34E-2D3486ACF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193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1" name="Straight Connector 110">
            <a:extLst>
              <a:ext uri="{FF2B5EF4-FFF2-40B4-BE49-F238E27FC236}">
                <a16:creationId xmlns:a16="http://schemas.microsoft.com/office/drawing/2014/main" id="{B40DF401-E6F0-4EFD-8C5C-6847352084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438" name="Text Box 102"/>
          <p:cNvSpPr txBox="1">
            <a:spLocks noChangeArrowheads="1"/>
          </p:cNvSpPr>
          <p:nvPr/>
        </p:nvSpPr>
        <p:spPr bwMode="auto">
          <a:xfrm>
            <a:off x="1097280" y="286603"/>
            <a:ext cx="10058400"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RELACIONES AGUA-SUELO</a:t>
            </a:r>
          </a:p>
        </p:txBody>
      </p:sp>
      <p:graphicFrame>
        <p:nvGraphicFramePr>
          <p:cNvPr id="98405" name="Group 101"/>
          <p:cNvGraphicFramePr>
            <a:graphicFrameLocks noGrp="1"/>
          </p:cNvGraphicFramePr>
          <p:nvPr>
            <p:ph/>
            <p:extLst>
              <p:ext uri="{D42A27DB-BD31-4B8C-83A1-F6EECF244321}">
                <p14:modId xmlns:p14="http://schemas.microsoft.com/office/powerpoint/2010/main" val="1828322728"/>
              </p:ext>
            </p:extLst>
          </p:nvPr>
        </p:nvGraphicFramePr>
        <p:xfrm>
          <a:off x="1096963" y="2134764"/>
          <a:ext cx="10058401" cy="3713584"/>
        </p:xfrm>
        <a:graphic>
          <a:graphicData uri="http://schemas.openxmlformats.org/drawingml/2006/table">
            <a:tbl>
              <a:tblPr/>
              <a:tblGrid>
                <a:gridCol w="4077368">
                  <a:extLst>
                    <a:ext uri="{9D8B030D-6E8A-4147-A177-3AD203B41FA5}">
                      <a16:colId xmlns:a16="http://schemas.microsoft.com/office/drawing/2014/main" val="20000"/>
                    </a:ext>
                  </a:extLst>
                </a:gridCol>
                <a:gridCol w="5981033">
                  <a:extLst>
                    <a:ext uri="{9D8B030D-6E8A-4147-A177-3AD203B41FA5}">
                      <a16:colId xmlns:a16="http://schemas.microsoft.com/office/drawing/2014/main" val="20001"/>
                    </a:ext>
                  </a:extLst>
                </a:gridCol>
              </a:tblGrid>
              <a:tr h="464198">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AR" sz="2100" b="1" i="0" u="none" strike="noStrike" cap="none" normalizeH="0" baseline="0">
                          <a:ln>
                            <a:noFill/>
                          </a:ln>
                          <a:solidFill>
                            <a:schemeClr val="tx2"/>
                          </a:solidFill>
                          <a:effectLst/>
                          <a:latin typeface="Arial" charset="0"/>
                          <a:cs typeface="Times New Roman" pitchFamily="18" charset="0"/>
                        </a:rPr>
                        <a:t>Clasificación internacional de suelos.</a:t>
                      </a:r>
                      <a:endParaRPr kumimoji="0" lang="es-AR" sz="2100" b="1" i="0" u="none" strike="noStrike" cap="none" normalizeH="0" baseline="0">
                        <a:ln>
                          <a:noFill/>
                        </a:ln>
                        <a:solidFill>
                          <a:schemeClr val="tx2"/>
                        </a:solidFill>
                        <a:effectLst/>
                        <a:latin typeface="Arial" charset="0"/>
                      </a:endParaRPr>
                    </a:p>
                  </a:txBody>
                  <a:tcPr marL="98067" marR="98067" marT="49041" marB="49041" anchor="ctr" horzOverflow="overflow">
                    <a:lnL w="254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25400" cap="flat" cmpd="sng" algn="ctr">
                      <a:solidFill>
                        <a:srgbClr val="00008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s-AR"/>
                    </a:p>
                  </a:txBody>
                  <a:tcPr/>
                </a:tc>
                <a:extLst>
                  <a:ext uri="{0D108BD9-81ED-4DB2-BD59-A6C34878D82A}">
                    <a16:rowId xmlns:a16="http://schemas.microsoft.com/office/drawing/2014/main" val="10000"/>
                  </a:ext>
                </a:extLst>
              </a:tr>
              <a:tr h="46419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AR" sz="2100" b="1" i="0" u="none" strike="noStrike" cap="none" normalizeH="0" baseline="0">
                          <a:ln>
                            <a:noFill/>
                          </a:ln>
                          <a:solidFill>
                            <a:schemeClr val="tx2"/>
                          </a:solidFill>
                          <a:effectLst/>
                          <a:latin typeface="Arial" charset="0"/>
                          <a:cs typeface="Times New Roman" pitchFamily="18" charset="0"/>
                        </a:rPr>
                        <a:t>Fracción</a:t>
                      </a:r>
                      <a:endParaRPr kumimoji="0" lang="es-AR" sz="2100" b="1" i="0" u="none" strike="noStrike" cap="none" normalizeH="0" baseline="0">
                        <a:ln>
                          <a:noFill/>
                        </a:ln>
                        <a:solidFill>
                          <a:schemeClr val="tx2"/>
                        </a:solidFill>
                        <a:effectLst/>
                        <a:latin typeface="Arial" charset="0"/>
                      </a:endParaRPr>
                    </a:p>
                  </a:txBody>
                  <a:tcPr marL="98067" marR="98067" marT="49041" marB="49041" anchor="ctr" horzOverflow="overflow">
                    <a:lnL w="254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AR" sz="2100" b="1" i="0" u="none" strike="noStrike" cap="none" normalizeH="0" baseline="0">
                          <a:ln>
                            <a:noFill/>
                          </a:ln>
                          <a:solidFill>
                            <a:schemeClr val="tx2"/>
                          </a:solidFill>
                          <a:effectLst/>
                          <a:latin typeface="Arial" charset="0"/>
                          <a:cs typeface="Times New Roman" pitchFamily="18" charset="0"/>
                        </a:rPr>
                        <a:t>Diámetro efectivo de partículas (mm)</a:t>
                      </a:r>
                      <a:endParaRPr kumimoji="0" lang="es-AR" sz="2100" b="1" i="0" u="none" strike="noStrike" cap="none" normalizeH="0" baseline="0">
                        <a:ln>
                          <a:noFill/>
                        </a:ln>
                        <a:solidFill>
                          <a:schemeClr val="tx2"/>
                        </a:solidFill>
                        <a:effectLst/>
                        <a:latin typeface="Arial" charset="0"/>
                      </a:endParaRPr>
                    </a:p>
                  </a:txBody>
                  <a:tcPr marL="98067" marR="98067" marT="49041" marB="49041" anchor="ctr" horzOverflow="overflow">
                    <a:lnL w="127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64198">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2100" b="1" i="0" u="none" strike="noStrike" cap="none" normalizeH="0" baseline="0">
                          <a:ln>
                            <a:noFill/>
                          </a:ln>
                          <a:solidFill>
                            <a:schemeClr val="tx2"/>
                          </a:solidFill>
                          <a:effectLst/>
                          <a:latin typeface="Arial" charset="0"/>
                          <a:cs typeface="Times New Roman" pitchFamily="18" charset="0"/>
                        </a:rPr>
                        <a:t>Piedras</a:t>
                      </a:r>
                      <a:endParaRPr kumimoji="0" lang="es-AR" sz="2100" b="1" i="0" u="none" strike="noStrike" cap="none" normalizeH="0" baseline="0">
                        <a:ln>
                          <a:noFill/>
                        </a:ln>
                        <a:solidFill>
                          <a:schemeClr val="tx2"/>
                        </a:solidFill>
                        <a:effectLst/>
                        <a:latin typeface="Arial" charset="0"/>
                      </a:endParaRPr>
                    </a:p>
                  </a:txBody>
                  <a:tcPr marL="98067" marR="98067" marT="49041" marB="49041" anchor="ctr" horzOverflow="overflow">
                    <a:lnL w="254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2100" b="1" i="0" u="none" strike="noStrike" cap="none" normalizeH="0" baseline="0">
                          <a:ln>
                            <a:noFill/>
                          </a:ln>
                          <a:solidFill>
                            <a:schemeClr val="tx2"/>
                          </a:solidFill>
                          <a:effectLst/>
                          <a:latin typeface="Arial" charset="0"/>
                          <a:cs typeface="Times New Roman" pitchFamily="18" charset="0"/>
                        </a:rPr>
                        <a:t>20</a:t>
                      </a:r>
                      <a:endParaRPr kumimoji="0" lang="es-AR" sz="2100" b="1" i="0" u="none" strike="noStrike" cap="none" normalizeH="0" baseline="0">
                        <a:ln>
                          <a:noFill/>
                        </a:ln>
                        <a:solidFill>
                          <a:schemeClr val="tx2"/>
                        </a:solidFill>
                        <a:effectLst/>
                        <a:latin typeface="Arial" charset="0"/>
                      </a:endParaRPr>
                    </a:p>
                  </a:txBody>
                  <a:tcPr marL="98067" marR="98067" marT="49041" marB="49041" anchor="ctr" horzOverflow="overflow">
                    <a:lnL w="127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4198">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2100" b="1" i="0" u="none" strike="noStrike" cap="none" normalizeH="0" baseline="0">
                          <a:ln>
                            <a:noFill/>
                          </a:ln>
                          <a:solidFill>
                            <a:schemeClr val="tx2"/>
                          </a:solidFill>
                          <a:effectLst/>
                          <a:latin typeface="Arial" charset="0"/>
                          <a:cs typeface="Times New Roman" pitchFamily="18" charset="0"/>
                        </a:rPr>
                        <a:t>Gravas</a:t>
                      </a:r>
                      <a:endParaRPr kumimoji="0" lang="es-AR" sz="2100" b="1" i="0" u="none" strike="noStrike" cap="none" normalizeH="0" baseline="0">
                        <a:ln>
                          <a:noFill/>
                        </a:ln>
                        <a:solidFill>
                          <a:schemeClr val="tx2"/>
                        </a:solidFill>
                        <a:effectLst/>
                        <a:latin typeface="Arial" charset="0"/>
                      </a:endParaRPr>
                    </a:p>
                  </a:txBody>
                  <a:tcPr marL="98067" marR="98067" marT="49041" marB="49041" anchor="ctr" horzOverflow="overflow">
                    <a:lnL w="254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2100" b="1" i="0" u="none" strike="noStrike" cap="none" normalizeH="0" baseline="0">
                          <a:ln>
                            <a:noFill/>
                          </a:ln>
                          <a:solidFill>
                            <a:schemeClr val="tx2"/>
                          </a:solidFill>
                          <a:effectLst/>
                          <a:latin typeface="Arial" charset="0"/>
                          <a:cs typeface="Times New Roman" pitchFamily="18" charset="0"/>
                        </a:rPr>
                        <a:t>20 - 2</a:t>
                      </a:r>
                      <a:endParaRPr kumimoji="0" lang="es-AR" sz="2100" b="1" i="0" u="none" strike="noStrike" cap="none" normalizeH="0" baseline="0">
                        <a:ln>
                          <a:noFill/>
                        </a:ln>
                        <a:solidFill>
                          <a:schemeClr val="tx2"/>
                        </a:solidFill>
                        <a:effectLst/>
                        <a:latin typeface="Arial" charset="0"/>
                      </a:endParaRPr>
                    </a:p>
                  </a:txBody>
                  <a:tcPr marL="98067" marR="98067" marT="49041" marB="49041" anchor="ctr" horzOverflow="overflow">
                    <a:lnL w="127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64198">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2100" b="1" i="0" u="none" strike="noStrike" cap="none" normalizeH="0" baseline="0">
                          <a:ln>
                            <a:noFill/>
                          </a:ln>
                          <a:solidFill>
                            <a:schemeClr val="tx2"/>
                          </a:solidFill>
                          <a:effectLst/>
                          <a:latin typeface="Arial" charset="0"/>
                          <a:cs typeface="Times New Roman" pitchFamily="18" charset="0"/>
                        </a:rPr>
                        <a:t>Arena gruesa</a:t>
                      </a:r>
                      <a:endParaRPr kumimoji="0" lang="es-AR" sz="2100" b="1" i="0" u="none" strike="noStrike" cap="none" normalizeH="0" baseline="0">
                        <a:ln>
                          <a:noFill/>
                        </a:ln>
                        <a:solidFill>
                          <a:schemeClr val="tx2"/>
                        </a:solidFill>
                        <a:effectLst/>
                        <a:latin typeface="Arial" charset="0"/>
                      </a:endParaRPr>
                    </a:p>
                  </a:txBody>
                  <a:tcPr marL="98067" marR="98067" marT="49041" marB="49041" anchor="ctr" horzOverflow="overflow">
                    <a:lnL w="254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2100" b="1" i="0" u="none" strike="noStrike" cap="none" normalizeH="0" baseline="0">
                          <a:ln>
                            <a:noFill/>
                          </a:ln>
                          <a:solidFill>
                            <a:schemeClr val="tx2"/>
                          </a:solidFill>
                          <a:effectLst/>
                          <a:latin typeface="Arial" charset="0"/>
                          <a:cs typeface="Times New Roman" pitchFamily="18" charset="0"/>
                        </a:rPr>
                        <a:t>2 – 0,2</a:t>
                      </a:r>
                      <a:endParaRPr kumimoji="0" lang="es-AR" sz="2100" b="1" i="0" u="none" strike="noStrike" cap="none" normalizeH="0" baseline="0">
                        <a:ln>
                          <a:noFill/>
                        </a:ln>
                        <a:solidFill>
                          <a:schemeClr val="tx2"/>
                        </a:solidFill>
                        <a:effectLst/>
                        <a:latin typeface="Arial" charset="0"/>
                      </a:endParaRPr>
                    </a:p>
                  </a:txBody>
                  <a:tcPr marL="98067" marR="98067" marT="49041" marB="49041" anchor="ctr" horzOverflow="overflow">
                    <a:lnL w="127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64198">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2100" b="1" i="0" u="none" strike="noStrike" cap="none" normalizeH="0" baseline="0">
                          <a:ln>
                            <a:noFill/>
                          </a:ln>
                          <a:solidFill>
                            <a:schemeClr val="tx2"/>
                          </a:solidFill>
                          <a:effectLst/>
                          <a:latin typeface="Arial" charset="0"/>
                          <a:cs typeface="Times New Roman" pitchFamily="18" charset="0"/>
                        </a:rPr>
                        <a:t>Arena fina</a:t>
                      </a:r>
                      <a:endParaRPr kumimoji="0" lang="es-AR" sz="2100" b="1" i="0" u="none" strike="noStrike" cap="none" normalizeH="0" baseline="0">
                        <a:ln>
                          <a:noFill/>
                        </a:ln>
                        <a:solidFill>
                          <a:schemeClr val="tx2"/>
                        </a:solidFill>
                        <a:effectLst/>
                        <a:latin typeface="Arial" charset="0"/>
                      </a:endParaRPr>
                    </a:p>
                  </a:txBody>
                  <a:tcPr marL="98067" marR="98067" marT="49041" marB="49041" anchor="ctr" horzOverflow="overflow">
                    <a:lnL w="254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2100" b="1" i="0" u="none" strike="noStrike" cap="none" normalizeH="0" baseline="0">
                          <a:ln>
                            <a:noFill/>
                          </a:ln>
                          <a:solidFill>
                            <a:schemeClr val="tx2"/>
                          </a:solidFill>
                          <a:effectLst/>
                          <a:latin typeface="Arial" charset="0"/>
                          <a:cs typeface="Times New Roman" pitchFamily="18" charset="0"/>
                        </a:rPr>
                        <a:t>0,2 – 0,02</a:t>
                      </a:r>
                      <a:endParaRPr kumimoji="0" lang="es-AR" sz="2100" b="1" i="0" u="none" strike="noStrike" cap="none" normalizeH="0" baseline="0">
                        <a:ln>
                          <a:noFill/>
                        </a:ln>
                        <a:solidFill>
                          <a:schemeClr val="tx2"/>
                        </a:solidFill>
                        <a:effectLst/>
                        <a:latin typeface="Arial" charset="0"/>
                      </a:endParaRPr>
                    </a:p>
                  </a:txBody>
                  <a:tcPr marL="98067" marR="98067" marT="49041" marB="49041" anchor="ctr" horzOverflow="overflow">
                    <a:lnL w="127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64198">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2100" b="1" i="0" u="none" strike="noStrike" cap="none" normalizeH="0" baseline="0">
                          <a:ln>
                            <a:noFill/>
                          </a:ln>
                          <a:solidFill>
                            <a:schemeClr val="tx2"/>
                          </a:solidFill>
                          <a:effectLst/>
                          <a:latin typeface="Arial" charset="0"/>
                          <a:cs typeface="Times New Roman" pitchFamily="18" charset="0"/>
                        </a:rPr>
                        <a:t>Limo</a:t>
                      </a:r>
                      <a:endParaRPr kumimoji="0" lang="es-AR" sz="2100" b="1" i="0" u="none" strike="noStrike" cap="none" normalizeH="0" baseline="0">
                        <a:ln>
                          <a:noFill/>
                        </a:ln>
                        <a:solidFill>
                          <a:schemeClr val="tx2"/>
                        </a:solidFill>
                        <a:effectLst/>
                        <a:latin typeface="Arial" charset="0"/>
                      </a:endParaRPr>
                    </a:p>
                  </a:txBody>
                  <a:tcPr marL="98067" marR="98067" marT="49041" marB="49041" anchor="ctr" horzOverflow="overflow">
                    <a:lnL w="254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2100" b="1" i="0" u="none" strike="noStrike" cap="none" normalizeH="0" baseline="0">
                          <a:ln>
                            <a:noFill/>
                          </a:ln>
                          <a:solidFill>
                            <a:schemeClr val="tx2"/>
                          </a:solidFill>
                          <a:effectLst/>
                          <a:latin typeface="Arial" charset="0"/>
                          <a:cs typeface="Times New Roman" pitchFamily="18" charset="0"/>
                        </a:rPr>
                        <a:t>0,02 – 0,002</a:t>
                      </a:r>
                      <a:endParaRPr kumimoji="0" lang="es-AR" sz="2100" b="1" i="0" u="none" strike="noStrike" cap="none" normalizeH="0" baseline="0">
                        <a:ln>
                          <a:noFill/>
                        </a:ln>
                        <a:solidFill>
                          <a:schemeClr val="tx2"/>
                        </a:solidFill>
                        <a:effectLst/>
                        <a:latin typeface="Arial" charset="0"/>
                      </a:endParaRPr>
                    </a:p>
                  </a:txBody>
                  <a:tcPr marL="98067" marR="98067" marT="49041" marB="49041" anchor="ctr" horzOverflow="overflow">
                    <a:lnL w="127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64198">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2100" b="1" i="0" u="none" strike="noStrike" cap="none" normalizeH="0" baseline="0">
                          <a:ln>
                            <a:noFill/>
                          </a:ln>
                          <a:solidFill>
                            <a:schemeClr val="tx2"/>
                          </a:solidFill>
                          <a:effectLst/>
                          <a:latin typeface="Arial" charset="0"/>
                          <a:cs typeface="Times New Roman" pitchFamily="18" charset="0"/>
                        </a:rPr>
                        <a:t>Arcilla</a:t>
                      </a:r>
                      <a:endParaRPr kumimoji="0" lang="es-AR" sz="2100" b="1" i="0" u="none" strike="noStrike" cap="none" normalizeH="0" baseline="0">
                        <a:ln>
                          <a:noFill/>
                        </a:ln>
                        <a:solidFill>
                          <a:schemeClr val="tx2"/>
                        </a:solidFill>
                        <a:effectLst/>
                        <a:latin typeface="Arial" charset="0"/>
                      </a:endParaRPr>
                    </a:p>
                  </a:txBody>
                  <a:tcPr marL="98067" marR="98067" marT="49041" marB="49041" anchor="ctr" horzOverflow="overflow">
                    <a:lnL w="254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254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2100" b="1" i="0" u="none" strike="noStrike" cap="none" normalizeH="0" baseline="0">
                          <a:ln>
                            <a:noFill/>
                          </a:ln>
                          <a:solidFill>
                            <a:schemeClr val="tx2"/>
                          </a:solidFill>
                          <a:effectLst/>
                          <a:latin typeface="Arial" charset="0"/>
                          <a:cs typeface="Times New Roman" pitchFamily="18" charset="0"/>
                        </a:rPr>
                        <a:t>0,002</a:t>
                      </a:r>
                      <a:endParaRPr kumimoji="0" lang="es-AR" sz="2100" b="1" i="0" u="none" strike="noStrike" cap="none" normalizeH="0" baseline="0">
                        <a:ln>
                          <a:noFill/>
                        </a:ln>
                        <a:solidFill>
                          <a:schemeClr val="tx2"/>
                        </a:solidFill>
                        <a:effectLst/>
                        <a:latin typeface="Arial" charset="0"/>
                      </a:endParaRPr>
                    </a:p>
                  </a:txBody>
                  <a:tcPr marL="98067" marR="98067" marT="49041" marB="49041" anchor="ctr" horzOverflow="overflow">
                    <a:lnL w="127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25400" cap="flat" cmpd="sng" algn="ctr">
                      <a:solidFill>
                        <a:srgbClr val="0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 name="Rectangle 124">
            <a:extLst>
              <a:ext uri="{FF2B5EF4-FFF2-40B4-BE49-F238E27FC236}">
                <a16:creationId xmlns:a16="http://schemas.microsoft.com/office/drawing/2014/main" id="{F53311A5-99DE-4393-9A6A-668B1A50F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7" name="Rectangle 126">
            <a:extLst>
              <a:ext uri="{FF2B5EF4-FFF2-40B4-BE49-F238E27FC236}">
                <a16:creationId xmlns:a16="http://schemas.microsoft.com/office/drawing/2014/main" id="{A4927983-BFBD-4CAA-A34E-2D3486ACF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193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9" name="Straight Connector 128">
            <a:extLst>
              <a:ext uri="{FF2B5EF4-FFF2-40B4-BE49-F238E27FC236}">
                <a16:creationId xmlns:a16="http://schemas.microsoft.com/office/drawing/2014/main" id="{B40DF401-E6F0-4EFD-8C5C-6847352084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31" name="Rectangle 130">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67" name="Text Box 120"/>
          <p:cNvSpPr txBox="1">
            <a:spLocks noChangeArrowheads="1"/>
          </p:cNvSpPr>
          <p:nvPr/>
        </p:nvSpPr>
        <p:spPr bwMode="auto">
          <a:xfrm>
            <a:off x="492370" y="516835"/>
            <a:ext cx="3084844" cy="57728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3600" b="1" spc="-50" dirty="0">
                <a:solidFill>
                  <a:srgbClr val="FFFFFF"/>
                </a:solidFill>
                <a:latin typeface="+mj-lt"/>
                <a:ea typeface="+mj-ea"/>
                <a:cs typeface="+mj-cs"/>
              </a:rPr>
              <a:t>RELACIONES SUELO - AGUA</a:t>
            </a:r>
          </a:p>
        </p:txBody>
      </p:sp>
      <p:sp>
        <p:nvSpPr>
          <p:cNvPr id="321" name="Rectangle 320">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00471" name="Group 119"/>
          <p:cNvGraphicFramePr>
            <a:graphicFrameLocks noGrp="1"/>
          </p:cNvGraphicFramePr>
          <p:nvPr>
            <p:ph/>
            <p:extLst>
              <p:ext uri="{D42A27DB-BD31-4B8C-83A1-F6EECF244321}">
                <p14:modId xmlns:p14="http://schemas.microsoft.com/office/powerpoint/2010/main" val="608707888"/>
              </p:ext>
            </p:extLst>
          </p:nvPr>
        </p:nvGraphicFramePr>
        <p:xfrm>
          <a:off x="4741863" y="1203093"/>
          <a:ext cx="6797676" cy="4523256"/>
        </p:xfrm>
        <a:graphic>
          <a:graphicData uri="http://schemas.openxmlformats.org/drawingml/2006/table">
            <a:tbl>
              <a:tblPr/>
              <a:tblGrid>
                <a:gridCol w="2421301">
                  <a:extLst>
                    <a:ext uri="{9D8B030D-6E8A-4147-A177-3AD203B41FA5}">
                      <a16:colId xmlns:a16="http://schemas.microsoft.com/office/drawing/2014/main" val="20000"/>
                    </a:ext>
                  </a:extLst>
                </a:gridCol>
                <a:gridCol w="4376375">
                  <a:extLst>
                    <a:ext uri="{9D8B030D-6E8A-4147-A177-3AD203B41FA5}">
                      <a16:colId xmlns:a16="http://schemas.microsoft.com/office/drawing/2014/main" val="20001"/>
                    </a:ext>
                  </a:extLst>
                </a:gridCol>
              </a:tblGrid>
              <a:tr h="675696">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AR" sz="1800" b="1" i="0" u="none" strike="noStrike" cap="none" normalizeH="0" baseline="0">
                          <a:ln>
                            <a:noFill/>
                          </a:ln>
                          <a:solidFill>
                            <a:schemeClr val="tx2"/>
                          </a:solidFill>
                          <a:effectLst/>
                          <a:latin typeface="Arial" charset="0"/>
                          <a:cs typeface="Times New Roman" pitchFamily="18" charset="0"/>
                        </a:rPr>
                        <a:t>Clasificación del Departamento de Agricultura de Estados Unidos.</a:t>
                      </a:r>
                      <a:endParaRPr kumimoji="0" lang="es-AR" sz="1800" b="1" i="0" u="none" strike="noStrike" cap="none" normalizeH="0" baseline="0">
                        <a:ln>
                          <a:noFill/>
                        </a:ln>
                        <a:solidFill>
                          <a:schemeClr val="tx2"/>
                        </a:solidFill>
                        <a:effectLst/>
                        <a:latin typeface="Arial" charset="0"/>
                      </a:endParaRPr>
                    </a:p>
                  </a:txBody>
                  <a:tcPr marL="83764" marR="83764" marT="41882" marB="41882" anchor="ctr" horzOverflow="overflow">
                    <a:lnL w="254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25400" cap="flat" cmpd="sng" algn="ctr">
                      <a:solidFill>
                        <a:srgbClr val="00008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s-AR"/>
                    </a:p>
                  </a:txBody>
                  <a:tcPr/>
                </a:tc>
                <a:extLst>
                  <a:ext uri="{0D108BD9-81ED-4DB2-BD59-A6C34878D82A}">
                    <a16:rowId xmlns:a16="http://schemas.microsoft.com/office/drawing/2014/main" val="10000"/>
                  </a:ext>
                </a:extLst>
              </a:tr>
              <a:tr h="39648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AR" sz="1800" b="1" i="0" u="none" strike="noStrike" cap="none" normalizeH="0" baseline="0">
                          <a:ln>
                            <a:noFill/>
                          </a:ln>
                          <a:solidFill>
                            <a:schemeClr val="tx2"/>
                          </a:solidFill>
                          <a:effectLst/>
                          <a:latin typeface="Arial" charset="0"/>
                          <a:cs typeface="Times New Roman" pitchFamily="18" charset="0"/>
                        </a:rPr>
                        <a:t>Fracción</a:t>
                      </a:r>
                      <a:endParaRPr kumimoji="0" lang="es-AR" sz="1800" b="1" i="0" u="none" strike="noStrike" cap="none" normalizeH="0" baseline="0">
                        <a:ln>
                          <a:noFill/>
                        </a:ln>
                        <a:solidFill>
                          <a:schemeClr val="tx2"/>
                        </a:solidFill>
                        <a:effectLst/>
                        <a:latin typeface="Arial" charset="0"/>
                      </a:endParaRPr>
                    </a:p>
                  </a:txBody>
                  <a:tcPr marL="83764" marR="83764" marT="41882" marB="41882" anchor="ctr" horzOverflow="overflow">
                    <a:lnL w="254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s-AR" sz="1800" b="1" i="0" u="none" strike="noStrike" cap="none" normalizeH="0" baseline="0">
                          <a:ln>
                            <a:noFill/>
                          </a:ln>
                          <a:solidFill>
                            <a:schemeClr val="tx2"/>
                          </a:solidFill>
                          <a:effectLst/>
                          <a:latin typeface="Arial" charset="0"/>
                          <a:cs typeface="Times New Roman" pitchFamily="18" charset="0"/>
                        </a:rPr>
                        <a:t>Diámetro efectivo de partículas (mm)</a:t>
                      </a:r>
                      <a:endParaRPr kumimoji="0" lang="es-AR" sz="1800" b="1" i="0" u="none" strike="noStrike" cap="none" normalizeH="0" baseline="0">
                        <a:ln>
                          <a:noFill/>
                        </a:ln>
                        <a:solidFill>
                          <a:schemeClr val="tx2"/>
                        </a:solidFill>
                        <a:effectLst/>
                        <a:latin typeface="Arial" charset="0"/>
                      </a:endParaRPr>
                    </a:p>
                  </a:txBody>
                  <a:tcPr marL="83764" marR="83764" marT="41882" marB="41882" anchor="ctr" horzOverflow="overflow">
                    <a:lnL w="127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6483">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1800" b="1" i="0" u="none" strike="noStrike" cap="none" normalizeH="0" baseline="0">
                          <a:ln>
                            <a:noFill/>
                          </a:ln>
                          <a:solidFill>
                            <a:schemeClr val="tx2"/>
                          </a:solidFill>
                          <a:effectLst/>
                          <a:latin typeface="Arial" charset="0"/>
                          <a:cs typeface="Times New Roman" pitchFamily="18" charset="0"/>
                        </a:rPr>
                        <a:t>Arena muy gruesa</a:t>
                      </a:r>
                      <a:endParaRPr kumimoji="0" lang="es-AR" sz="1800" b="1" i="0" u="none" strike="noStrike" cap="none" normalizeH="0" baseline="0">
                        <a:ln>
                          <a:noFill/>
                        </a:ln>
                        <a:solidFill>
                          <a:schemeClr val="tx2"/>
                        </a:solidFill>
                        <a:effectLst/>
                        <a:latin typeface="Arial" charset="0"/>
                      </a:endParaRPr>
                    </a:p>
                  </a:txBody>
                  <a:tcPr marL="83764" marR="83764" marT="41882" marB="41882" anchor="ctr" horzOverflow="overflow">
                    <a:lnL w="254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1800" b="1" i="0" u="none" strike="noStrike" cap="none" normalizeH="0" baseline="0">
                          <a:ln>
                            <a:noFill/>
                          </a:ln>
                          <a:solidFill>
                            <a:schemeClr val="tx2"/>
                          </a:solidFill>
                          <a:effectLst/>
                          <a:latin typeface="Arial" charset="0"/>
                          <a:cs typeface="Times New Roman" pitchFamily="18" charset="0"/>
                        </a:rPr>
                        <a:t>2 – 1</a:t>
                      </a:r>
                      <a:endParaRPr kumimoji="0" lang="es-AR" sz="1800" b="1" i="0" u="none" strike="noStrike" cap="none" normalizeH="0" baseline="0">
                        <a:ln>
                          <a:noFill/>
                        </a:ln>
                        <a:solidFill>
                          <a:schemeClr val="tx2"/>
                        </a:solidFill>
                        <a:effectLst/>
                        <a:latin typeface="Arial" charset="0"/>
                      </a:endParaRPr>
                    </a:p>
                  </a:txBody>
                  <a:tcPr marL="83764" marR="83764" marT="41882" marB="41882" anchor="ctr" horzOverflow="overflow">
                    <a:lnL w="127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6483">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1800" b="1" i="0" u="none" strike="noStrike" cap="none" normalizeH="0" baseline="0">
                          <a:ln>
                            <a:noFill/>
                          </a:ln>
                          <a:solidFill>
                            <a:schemeClr val="tx2"/>
                          </a:solidFill>
                          <a:effectLst/>
                          <a:latin typeface="Arial" charset="0"/>
                          <a:cs typeface="Times New Roman" pitchFamily="18" charset="0"/>
                        </a:rPr>
                        <a:t>Arena gruesa</a:t>
                      </a:r>
                      <a:endParaRPr kumimoji="0" lang="es-AR" sz="1800" b="1" i="0" u="none" strike="noStrike" cap="none" normalizeH="0" baseline="0">
                        <a:ln>
                          <a:noFill/>
                        </a:ln>
                        <a:solidFill>
                          <a:schemeClr val="tx2"/>
                        </a:solidFill>
                        <a:effectLst/>
                        <a:latin typeface="Arial" charset="0"/>
                      </a:endParaRPr>
                    </a:p>
                  </a:txBody>
                  <a:tcPr marL="83764" marR="83764" marT="41882" marB="41882" anchor="ctr" horzOverflow="overflow">
                    <a:lnL w="254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1800" b="1" i="0" u="none" strike="noStrike" cap="none" normalizeH="0" baseline="0">
                          <a:ln>
                            <a:noFill/>
                          </a:ln>
                          <a:solidFill>
                            <a:schemeClr val="tx2"/>
                          </a:solidFill>
                          <a:effectLst/>
                          <a:latin typeface="Arial" charset="0"/>
                          <a:cs typeface="Times New Roman" pitchFamily="18" charset="0"/>
                        </a:rPr>
                        <a:t>1 – 0,5</a:t>
                      </a:r>
                      <a:endParaRPr kumimoji="0" lang="es-AR" sz="1800" b="1" i="0" u="none" strike="noStrike" cap="none" normalizeH="0" baseline="0">
                        <a:ln>
                          <a:noFill/>
                        </a:ln>
                        <a:solidFill>
                          <a:schemeClr val="tx2"/>
                        </a:solidFill>
                        <a:effectLst/>
                        <a:latin typeface="Arial" charset="0"/>
                      </a:endParaRPr>
                    </a:p>
                  </a:txBody>
                  <a:tcPr marL="83764" marR="83764" marT="41882" marB="41882" anchor="ctr" horzOverflow="overflow">
                    <a:lnL w="127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6483">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1800" b="1" i="0" u="none" strike="noStrike" cap="none" normalizeH="0" baseline="0">
                          <a:ln>
                            <a:noFill/>
                          </a:ln>
                          <a:solidFill>
                            <a:schemeClr val="tx2"/>
                          </a:solidFill>
                          <a:effectLst/>
                          <a:latin typeface="Arial" charset="0"/>
                          <a:cs typeface="Times New Roman" pitchFamily="18" charset="0"/>
                        </a:rPr>
                        <a:t>Arena mediana</a:t>
                      </a:r>
                      <a:endParaRPr kumimoji="0" lang="es-AR" sz="1800" b="1" i="0" u="none" strike="noStrike" cap="none" normalizeH="0" baseline="0">
                        <a:ln>
                          <a:noFill/>
                        </a:ln>
                        <a:solidFill>
                          <a:schemeClr val="tx2"/>
                        </a:solidFill>
                        <a:effectLst/>
                        <a:latin typeface="Arial" charset="0"/>
                      </a:endParaRPr>
                    </a:p>
                  </a:txBody>
                  <a:tcPr marL="83764" marR="83764" marT="41882" marB="41882" anchor="ctr" horzOverflow="overflow">
                    <a:lnL w="254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1800" b="1" i="0" u="none" strike="noStrike" cap="none" normalizeH="0" baseline="0">
                          <a:ln>
                            <a:noFill/>
                          </a:ln>
                          <a:solidFill>
                            <a:schemeClr val="tx2"/>
                          </a:solidFill>
                          <a:effectLst/>
                          <a:latin typeface="Arial" charset="0"/>
                          <a:cs typeface="Times New Roman" pitchFamily="18" charset="0"/>
                        </a:rPr>
                        <a:t>0,5 – 0,25</a:t>
                      </a:r>
                      <a:endParaRPr kumimoji="0" lang="es-AR" sz="1800" b="1" i="0" u="none" strike="noStrike" cap="none" normalizeH="0" baseline="0">
                        <a:ln>
                          <a:noFill/>
                        </a:ln>
                        <a:solidFill>
                          <a:schemeClr val="tx2"/>
                        </a:solidFill>
                        <a:effectLst/>
                        <a:latin typeface="Arial" charset="0"/>
                      </a:endParaRPr>
                    </a:p>
                  </a:txBody>
                  <a:tcPr marL="83764" marR="83764" marT="41882" marB="41882" anchor="ctr" horzOverflow="overflow">
                    <a:lnL w="127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6483">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1800" b="1" i="0" u="none" strike="noStrike" cap="none" normalizeH="0" baseline="0">
                          <a:ln>
                            <a:noFill/>
                          </a:ln>
                          <a:solidFill>
                            <a:schemeClr val="tx2"/>
                          </a:solidFill>
                          <a:effectLst/>
                          <a:latin typeface="Arial" charset="0"/>
                          <a:cs typeface="Times New Roman" pitchFamily="18" charset="0"/>
                        </a:rPr>
                        <a:t>Arena fina</a:t>
                      </a:r>
                      <a:endParaRPr kumimoji="0" lang="es-AR" sz="1800" b="1" i="0" u="none" strike="noStrike" cap="none" normalizeH="0" baseline="0">
                        <a:ln>
                          <a:noFill/>
                        </a:ln>
                        <a:solidFill>
                          <a:schemeClr val="tx2"/>
                        </a:solidFill>
                        <a:effectLst/>
                        <a:latin typeface="Arial" charset="0"/>
                      </a:endParaRPr>
                    </a:p>
                  </a:txBody>
                  <a:tcPr marL="83764" marR="83764" marT="41882" marB="41882" anchor="ctr" horzOverflow="overflow">
                    <a:lnL w="254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1800" b="1" i="0" u="none" strike="noStrike" cap="none" normalizeH="0" baseline="0">
                          <a:ln>
                            <a:noFill/>
                          </a:ln>
                          <a:solidFill>
                            <a:schemeClr val="tx2"/>
                          </a:solidFill>
                          <a:effectLst/>
                          <a:latin typeface="Arial" charset="0"/>
                          <a:cs typeface="Times New Roman" pitchFamily="18" charset="0"/>
                        </a:rPr>
                        <a:t>0,25 – 0,1</a:t>
                      </a:r>
                      <a:endParaRPr kumimoji="0" lang="es-AR" sz="1800" b="1" i="0" u="none" strike="noStrike" cap="none" normalizeH="0" baseline="0">
                        <a:ln>
                          <a:noFill/>
                        </a:ln>
                        <a:solidFill>
                          <a:schemeClr val="tx2"/>
                        </a:solidFill>
                        <a:effectLst/>
                        <a:latin typeface="Arial" charset="0"/>
                      </a:endParaRPr>
                    </a:p>
                  </a:txBody>
                  <a:tcPr marL="83764" marR="83764" marT="41882" marB="41882" anchor="ctr" horzOverflow="overflow">
                    <a:lnL w="127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96483">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1800" b="1" i="0" u="none" strike="noStrike" cap="none" normalizeH="0" baseline="0">
                          <a:ln>
                            <a:noFill/>
                          </a:ln>
                          <a:solidFill>
                            <a:schemeClr val="tx2"/>
                          </a:solidFill>
                          <a:effectLst/>
                          <a:latin typeface="Arial" charset="0"/>
                          <a:cs typeface="Times New Roman" pitchFamily="18" charset="0"/>
                        </a:rPr>
                        <a:t>Arena muy fina</a:t>
                      </a:r>
                      <a:endParaRPr kumimoji="0" lang="es-AR" sz="1800" b="1" i="0" u="none" strike="noStrike" cap="none" normalizeH="0" baseline="0">
                        <a:ln>
                          <a:noFill/>
                        </a:ln>
                        <a:solidFill>
                          <a:schemeClr val="tx2"/>
                        </a:solidFill>
                        <a:effectLst/>
                        <a:latin typeface="Arial" charset="0"/>
                      </a:endParaRPr>
                    </a:p>
                  </a:txBody>
                  <a:tcPr marL="83764" marR="83764" marT="41882" marB="41882" anchor="ctr" horzOverflow="overflow">
                    <a:lnL w="254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1800" b="1" i="0" u="none" strike="noStrike" cap="none" normalizeH="0" baseline="0">
                          <a:ln>
                            <a:noFill/>
                          </a:ln>
                          <a:solidFill>
                            <a:schemeClr val="tx2"/>
                          </a:solidFill>
                          <a:effectLst/>
                          <a:latin typeface="Arial" charset="0"/>
                          <a:cs typeface="Times New Roman" pitchFamily="18" charset="0"/>
                        </a:rPr>
                        <a:t>0,1 – 0,05</a:t>
                      </a:r>
                      <a:endParaRPr kumimoji="0" lang="es-AR" sz="1800" b="1" i="0" u="none" strike="noStrike" cap="none" normalizeH="0" baseline="0">
                        <a:ln>
                          <a:noFill/>
                        </a:ln>
                        <a:solidFill>
                          <a:schemeClr val="tx2"/>
                        </a:solidFill>
                        <a:effectLst/>
                        <a:latin typeface="Arial" charset="0"/>
                      </a:endParaRPr>
                    </a:p>
                  </a:txBody>
                  <a:tcPr marL="83764" marR="83764" marT="41882" marB="41882" anchor="ctr" horzOverflow="overflow">
                    <a:lnL w="127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6483">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1800" b="1" i="0" u="none" strike="noStrike" cap="none" normalizeH="0" baseline="0">
                          <a:ln>
                            <a:noFill/>
                          </a:ln>
                          <a:solidFill>
                            <a:schemeClr val="tx2"/>
                          </a:solidFill>
                          <a:effectLst/>
                          <a:latin typeface="Arial" charset="0"/>
                          <a:cs typeface="Times New Roman" pitchFamily="18" charset="0"/>
                        </a:rPr>
                        <a:t>Limo</a:t>
                      </a:r>
                      <a:endParaRPr kumimoji="0" lang="es-AR" sz="1800" b="1" i="0" u="none" strike="noStrike" cap="none" normalizeH="0" baseline="0">
                        <a:ln>
                          <a:noFill/>
                        </a:ln>
                        <a:solidFill>
                          <a:schemeClr val="tx2"/>
                        </a:solidFill>
                        <a:effectLst/>
                        <a:latin typeface="Arial" charset="0"/>
                      </a:endParaRPr>
                    </a:p>
                  </a:txBody>
                  <a:tcPr marL="83764" marR="83764" marT="41882" marB="41882" anchor="ctr" horzOverflow="overflow">
                    <a:lnL w="254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1800" b="1" i="0" u="none" strike="noStrike" cap="none" normalizeH="0" baseline="0">
                          <a:ln>
                            <a:noFill/>
                          </a:ln>
                          <a:solidFill>
                            <a:schemeClr val="tx2"/>
                          </a:solidFill>
                          <a:effectLst/>
                          <a:latin typeface="Arial" charset="0"/>
                          <a:cs typeface="Times New Roman" pitchFamily="18" charset="0"/>
                        </a:rPr>
                        <a:t>0,05 – 0,002</a:t>
                      </a:r>
                      <a:endParaRPr kumimoji="0" lang="es-AR" sz="1800" b="1" i="0" u="none" strike="noStrike" cap="none" normalizeH="0" baseline="0">
                        <a:ln>
                          <a:noFill/>
                        </a:ln>
                        <a:solidFill>
                          <a:schemeClr val="tx2"/>
                        </a:solidFill>
                        <a:effectLst/>
                        <a:latin typeface="Arial" charset="0"/>
                      </a:endParaRPr>
                    </a:p>
                  </a:txBody>
                  <a:tcPr marL="83764" marR="83764" marT="41882" marB="41882" anchor="ctr" horzOverflow="overflow">
                    <a:lnL w="127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96483">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1800" b="1" i="0" u="none" strike="noStrike" cap="none" normalizeH="0" baseline="0">
                          <a:ln>
                            <a:noFill/>
                          </a:ln>
                          <a:solidFill>
                            <a:schemeClr val="tx2"/>
                          </a:solidFill>
                          <a:effectLst/>
                          <a:latin typeface="Arial" charset="0"/>
                          <a:cs typeface="Times New Roman" pitchFamily="18" charset="0"/>
                        </a:rPr>
                        <a:t>Arcilla</a:t>
                      </a:r>
                      <a:endParaRPr kumimoji="0" lang="es-AR" sz="1800" b="1" i="0" u="none" strike="noStrike" cap="none" normalizeH="0" baseline="0">
                        <a:ln>
                          <a:noFill/>
                        </a:ln>
                        <a:solidFill>
                          <a:schemeClr val="tx2"/>
                        </a:solidFill>
                        <a:effectLst/>
                        <a:latin typeface="Arial" charset="0"/>
                      </a:endParaRPr>
                    </a:p>
                  </a:txBody>
                  <a:tcPr marL="83764" marR="83764" marT="41882" marB="41882" anchor="ctr" horzOverflow="overflow">
                    <a:lnL w="254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254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1800" b="1" i="0" u="none" strike="noStrike" cap="none" normalizeH="0" baseline="0">
                          <a:ln>
                            <a:noFill/>
                          </a:ln>
                          <a:solidFill>
                            <a:schemeClr val="tx2"/>
                          </a:solidFill>
                          <a:effectLst/>
                          <a:latin typeface="Arial" charset="0"/>
                          <a:cs typeface="Times New Roman" pitchFamily="18" charset="0"/>
                        </a:rPr>
                        <a:t>0,002</a:t>
                      </a:r>
                      <a:endParaRPr kumimoji="0" lang="es-AR" sz="1800" b="1" i="0" u="none" strike="noStrike" cap="none" normalizeH="0" baseline="0">
                        <a:ln>
                          <a:noFill/>
                        </a:ln>
                        <a:solidFill>
                          <a:schemeClr val="tx2"/>
                        </a:solidFill>
                        <a:effectLst/>
                        <a:latin typeface="Arial" charset="0"/>
                      </a:endParaRPr>
                    </a:p>
                  </a:txBody>
                  <a:tcPr marL="83764" marR="83764" marT="41882" marB="41882" anchor="ctr" horzOverflow="overflow">
                    <a:lnL w="127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25400" cap="flat" cmpd="sng" algn="ctr">
                      <a:solidFill>
                        <a:srgbClr val="0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675696">
                <a:tc gridSpan="2">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s-AR" sz="1800" b="1" i="1" u="none" strike="noStrike" cap="none" normalizeH="0" baseline="0">
                          <a:ln>
                            <a:noFill/>
                          </a:ln>
                          <a:solidFill>
                            <a:schemeClr val="tx2"/>
                          </a:solidFill>
                          <a:effectLst/>
                          <a:latin typeface="Arial" charset="0"/>
                          <a:cs typeface="Times New Roman" pitchFamily="18" charset="0"/>
                        </a:rPr>
                        <a:t>Diámetro efectivo de las partículas es aquél tal que el 10 % del peso de la muestra tiene un diámetro menor.</a:t>
                      </a:r>
                      <a:endParaRPr kumimoji="0" lang="es-AR" sz="1800" b="1" i="0" u="none" strike="noStrike" cap="none" normalizeH="0" baseline="0">
                        <a:ln>
                          <a:noFill/>
                        </a:ln>
                        <a:solidFill>
                          <a:schemeClr val="tx2"/>
                        </a:solidFill>
                        <a:effectLst/>
                        <a:latin typeface="Arial" charset="0"/>
                      </a:endParaRPr>
                    </a:p>
                  </a:txBody>
                  <a:tcPr marL="83764" marR="83764" marT="41882" marB="41882" anchor="ctr" horzOverflow="overflow">
                    <a:lnL w="254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25400" cap="flat" cmpd="sng" algn="ctr">
                      <a:solidFill>
                        <a:srgbClr val="000080"/>
                      </a:solidFill>
                      <a:prstDash val="solid"/>
                      <a:round/>
                      <a:headEnd type="none" w="med" len="med"/>
                      <a:tailEnd type="none" w="med" len="med"/>
                    </a:lnT>
                    <a:lnB w="25400" cap="flat" cmpd="sng" algn="ctr">
                      <a:solidFill>
                        <a:srgbClr val="000080"/>
                      </a:solidFill>
                      <a:prstDash val="solid"/>
                      <a:round/>
                      <a:headEnd type="none" w="med" len="med"/>
                      <a:tailEnd type="none" w="med" len="med"/>
                    </a:lnB>
                    <a:lnTlToBr>
                      <a:noFill/>
                    </a:lnTlToBr>
                    <a:lnBlToTr>
                      <a:noFill/>
                    </a:lnBlToTr>
                    <a:noFill/>
                  </a:tcPr>
                </a:tc>
                <a:tc hMerge="1">
                  <a:txBody>
                    <a:bodyPr/>
                    <a:lstStyle/>
                    <a:p>
                      <a:endParaRPr lang="es-AR"/>
                    </a:p>
                  </a:txBody>
                  <a:tcPr/>
                </a:tc>
                <a:extLst>
                  <a:ext uri="{0D108BD9-81ED-4DB2-BD59-A6C34878D82A}">
                    <a16:rowId xmlns:a16="http://schemas.microsoft.com/office/drawing/2014/main" val="10009"/>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1882775" y="411957"/>
            <a:ext cx="8353176" cy="6111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666" name="Rectangle 2"/>
          <p:cNvSpPr>
            <a:spLocks noGrp="1" noChangeArrowheads="1"/>
          </p:cNvSpPr>
          <p:nvPr>
            <p:ph type="title"/>
          </p:nvPr>
        </p:nvSpPr>
        <p:spPr>
          <a:xfrm>
            <a:off x="1981200" y="274638"/>
            <a:ext cx="8229600" cy="850106"/>
          </a:xfrm>
        </p:spPr>
        <p:txBody>
          <a:bodyPr/>
          <a:lstStyle/>
          <a:p>
            <a:pPr eaLnBrk="1" hangingPunct="1">
              <a:defRPr/>
            </a:pPr>
            <a:r>
              <a:rPr lang="es-AR" sz="4000" dirty="0">
                <a:solidFill>
                  <a:schemeClr val="bg1"/>
                </a:solidFill>
              </a:rPr>
              <a:t>Clasificación de suelos según textura</a:t>
            </a:r>
            <a:endParaRPr lang="es-ES" sz="4000" dirty="0">
              <a:solidFill>
                <a:schemeClr val="bg1"/>
              </a:solidFill>
            </a:endParaRPr>
          </a:p>
        </p:txBody>
      </p:sp>
      <p:pic>
        <p:nvPicPr>
          <p:cNvPr id="19459" name="Picture 5" descr="diagt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713" y="1382714"/>
            <a:ext cx="6121400" cy="540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ext Box 4"/>
          <p:cNvSpPr txBox="1">
            <a:spLocks noChangeArrowheads="1"/>
          </p:cNvSpPr>
          <p:nvPr/>
        </p:nvSpPr>
        <p:spPr bwMode="auto">
          <a:xfrm>
            <a:off x="1097280" y="286603"/>
            <a:ext cx="10058400"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SISTEMAS DE  RIEGO </a:t>
            </a:r>
            <a:endParaRPr lang="en-US" sz="4800" spc="-50">
              <a:solidFill>
                <a:schemeClr val="tx1">
                  <a:lumMod val="75000"/>
                  <a:lumOff val="25000"/>
                </a:schemeClr>
              </a:solidFill>
              <a:latin typeface="+mj-lt"/>
              <a:ea typeface="+mj-ea"/>
              <a:cs typeface="+mj-cs"/>
            </a:endParaRPr>
          </a:p>
        </p:txBody>
      </p:sp>
      <p:sp>
        <p:nvSpPr>
          <p:cNvPr id="4099" name="Text Box 6"/>
          <p:cNvSpPr txBox="1">
            <a:spLocks noChangeArrowheads="1"/>
          </p:cNvSpPr>
          <p:nvPr/>
        </p:nvSpPr>
        <p:spPr bwMode="auto">
          <a:xfrm>
            <a:off x="1097279" y="1845734"/>
            <a:ext cx="6454987" cy="40233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Aft>
                <a:spcPts val="600"/>
              </a:spcAft>
              <a:buClr>
                <a:schemeClr val="accent1"/>
              </a:buClr>
              <a:buFont typeface="Calibri" panose="020F0502020204030204" pitchFamily="34" charset="0"/>
            </a:pPr>
            <a:r>
              <a:rPr lang="en-US" b="1" dirty="0">
                <a:solidFill>
                  <a:schemeClr val="tx1">
                    <a:lumMod val="75000"/>
                    <a:lumOff val="25000"/>
                  </a:schemeClr>
                </a:solidFill>
                <a:latin typeface="+mn-lt"/>
              </a:rPr>
              <a:t>RIEGO: DEFINICIÓN Y SITUACIÓN ACTUAL</a:t>
            </a:r>
          </a:p>
          <a:p>
            <a:pPr defTabSz="914400" eaLnBrk="1" hangingPunct="1">
              <a:lnSpc>
                <a:spcPct val="90000"/>
              </a:lnSpc>
              <a:spcAft>
                <a:spcPts val="600"/>
              </a:spcAft>
              <a:buClr>
                <a:schemeClr val="accent1"/>
              </a:buClr>
              <a:buFont typeface="Calibri" panose="020F0502020204030204" pitchFamily="34" charset="0"/>
            </a:pPr>
            <a:endParaRPr lang="en-US" u="sng" dirty="0">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buNone/>
            </a:pPr>
            <a:r>
              <a:rPr lang="en-US" dirty="0">
                <a:solidFill>
                  <a:schemeClr val="tx1">
                    <a:lumMod val="75000"/>
                    <a:lumOff val="25000"/>
                  </a:schemeClr>
                </a:solidFill>
                <a:latin typeface="+mn-lt"/>
              </a:rPr>
              <a:t>EL RIEGO EN EL MUNDO</a:t>
            </a:r>
          </a:p>
          <a:p>
            <a:pPr defTabSz="914400"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Si bien el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es </a:t>
            </a:r>
            <a:r>
              <a:rPr lang="en-US" dirty="0" err="1">
                <a:solidFill>
                  <a:schemeClr val="tx1">
                    <a:lumMod val="75000"/>
                    <a:lumOff val="25000"/>
                  </a:schemeClr>
                </a:solidFill>
                <a:latin typeface="+mn-lt"/>
              </a:rPr>
              <a:t>muy</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antiguo</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uso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masivo</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es </a:t>
            </a:r>
            <a:r>
              <a:rPr lang="en-US" dirty="0" err="1">
                <a:solidFill>
                  <a:schemeClr val="tx1">
                    <a:lumMod val="75000"/>
                    <a:lumOff val="25000"/>
                  </a:schemeClr>
                </a:solidFill>
                <a:latin typeface="+mn-lt"/>
              </a:rPr>
              <a:t>relativamente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reciente</a:t>
            </a:r>
            <a:r>
              <a:rPr lang="en-US" dirty="0">
                <a:solidFill>
                  <a:schemeClr val="tx1">
                    <a:lumMod val="75000"/>
                    <a:lumOff val="25000"/>
                  </a:schemeClr>
                </a:solidFill>
                <a:latin typeface="+mn-lt"/>
              </a:rPr>
              <a:t>. Las </a:t>
            </a:r>
            <a:r>
              <a:rPr lang="en-US" dirty="0" err="1">
                <a:solidFill>
                  <a:schemeClr val="tx1">
                    <a:lumMod val="75000"/>
                    <a:lumOff val="25000"/>
                  </a:schemeClr>
                </a:solidFill>
                <a:latin typeface="+mn-lt"/>
              </a:rPr>
              <a:t>obras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derivación</a:t>
            </a:r>
            <a:r>
              <a:rPr lang="en-US" dirty="0">
                <a:solidFill>
                  <a:schemeClr val="tx1">
                    <a:lumMod val="75000"/>
                    <a:lumOff val="25000"/>
                  </a:schemeClr>
                </a:solidFill>
                <a:latin typeface="+mn-lt"/>
              </a:rPr>
              <a:t> y la </a:t>
            </a:r>
            <a:r>
              <a:rPr lang="en-US" dirty="0" err="1">
                <a:solidFill>
                  <a:schemeClr val="tx1">
                    <a:lumMod val="75000"/>
                    <a:lumOff val="25000"/>
                  </a:schemeClr>
                </a:solidFill>
                <a:latin typeface="+mn-lt"/>
              </a:rPr>
              <a:t>superficie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cultivada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mundo</a:t>
            </a:r>
            <a:r>
              <a:rPr lang="en-US" dirty="0">
                <a:solidFill>
                  <a:schemeClr val="tx1">
                    <a:lumMod val="75000"/>
                    <a:lumOff val="25000"/>
                  </a:schemeClr>
                </a:solidFill>
                <a:latin typeface="+mn-lt"/>
              </a:rPr>
              <a:t> a </a:t>
            </a:r>
            <a:r>
              <a:rPr lang="en-US" dirty="0" err="1">
                <a:solidFill>
                  <a:schemeClr val="tx1">
                    <a:lumMod val="75000"/>
                    <a:lumOff val="25000"/>
                  </a:schemeClr>
                </a:solidFill>
                <a:latin typeface="+mn-lt"/>
              </a:rPr>
              <a:t>principios</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siglo</a:t>
            </a:r>
            <a:r>
              <a:rPr lang="en-US" dirty="0">
                <a:solidFill>
                  <a:schemeClr val="tx1">
                    <a:lumMod val="75000"/>
                    <a:lumOff val="25000"/>
                  </a:schemeClr>
                </a:solidFill>
                <a:latin typeface="+mn-lt"/>
              </a:rPr>
              <a:t> XIX </a:t>
            </a:r>
            <a:r>
              <a:rPr lang="en-US" dirty="0" err="1">
                <a:solidFill>
                  <a:schemeClr val="tx1">
                    <a:lumMod val="75000"/>
                    <a:lumOff val="25000"/>
                  </a:schemeClr>
                </a:solidFill>
                <a:latin typeface="+mn-lt"/>
              </a:rPr>
              <a:t>eran</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poca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transcendencia</a:t>
            </a:r>
            <a:r>
              <a:rPr lang="en-US" dirty="0">
                <a:solidFill>
                  <a:schemeClr val="tx1">
                    <a:lumMod val="75000"/>
                    <a:lumOff val="25000"/>
                  </a:schemeClr>
                </a:solidFill>
                <a:latin typeface="+mn-lt"/>
              </a:rPr>
              <a:t>, las </a:t>
            </a:r>
            <a:r>
              <a:rPr lang="en-US" dirty="0" err="1">
                <a:solidFill>
                  <a:schemeClr val="tx1">
                    <a:lumMod val="75000"/>
                    <a:lumOff val="25000"/>
                  </a:schemeClr>
                </a:solidFill>
                <a:latin typeface="+mn-lt"/>
              </a:rPr>
              <a:t>obras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hidráulicas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existentes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eran</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pequeña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dimensión</a:t>
            </a:r>
            <a:r>
              <a:rPr lang="en-US" dirty="0">
                <a:solidFill>
                  <a:schemeClr val="tx1">
                    <a:lumMod val="75000"/>
                    <a:lumOff val="25000"/>
                  </a:schemeClr>
                </a:solidFill>
                <a:latin typeface="+mn-lt"/>
              </a:rPr>
              <a:t>, y las </a:t>
            </a:r>
            <a:r>
              <a:rPr lang="en-US" dirty="0" err="1">
                <a:solidFill>
                  <a:schemeClr val="tx1">
                    <a:lumMod val="75000"/>
                    <a:lumOff val="25000"/>
                  </a:schemeClr>
                </a:solidFill>
                <a:latin typeface="+mn-lt"/>
              </a:rPr>
              <a:t>áreas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beneficiadas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relativamente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escasas</a:t>
            </a:r>
            <a:r>
              <a:rPr lang="en-US" dirty="0">
                <a:solidFill>
                  <a:schemeClr val="tx1">
                    <a:lumMod val="75000"/>
                    <a:lumOff val="25000"/>
                  </a:schemeClr>
                </a:solidFill>
                <a:latin typeface="+mn-lt"/>
              </a:rPr>
              <a:t>.</a:t>
            </a:r>
          </a:p>
          <a:p>
            <a:pPr defTabSz="914400" eaLnBrk="1" hangingPunct="1">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buChar char="•"/>
            </a:pP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las </a:t>
            </a:r>
            <a:r>
              <a:rPr lang="en-US" dirty="0" err="1">
                <a:solidFill>
                  <a:schemeClr val="tx1">
                    <a:lumMod val="75000"/>
                    <a:lumOff val="25000"/>
                  </a:schemeClr>
                </a:solidFill>
                <a:latin typeface="+mn-lt"/>
              </a:rPr>
              <a:t>últimas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décadas</a:t>
            </a:r>
            <a:r>
              <a:rPr lang="en-US" dirty="0">
                <a:solidFill>
                  <a:schemeClr val="tx1">
                    <a:lumMod val="75000"/>
                    <a:lumOff val="25000"/>
                  </a:schemeClr>
                </a:solidFill>
                <a:latin typeface="+mn-lt"/>
              </a:rPr>
              <a:t> ha </a:t>
            </a:r>
            <a:r>
              <a:rPr lang="en-US" dirty="0" err="1">
                <a:solidFill>
                  <a:schemeClr val="tx1">
                    <a:lumMod val="75000"/>
                    <a:lumOff val="25000"/>
                  </a:schemeClr>
                </a:solidFill>
                <a:latin typeface="+mn-lt"/>
              </a:rPr>
              <a:t>recibido</a:t>
            </a:r>
            <a:r>
              <a:rPr lang="en-US" dirty="0">
                <a:solidFill>
                  <a:schemeClr val="tx1">
                    <a:lumMod val="75000"/>
                    <a:lumOff val="25000"/>
                  </a:schemeClr>
                </a:solidFill>
                <a:latin typeface="+mn-lt"/>
              </a:rPr>
              <a:t> un gran </a:t>
            </a:r>
            <a:r>
              <a:rPr lang="en-US" dirty="0" err="1">
                <a:solidFill>
                  <a:schemeClr val="tx1">
                    <a:lumMod val="75000"/>
                    <a:lumOff val="25000"/>
                  </a:schemeClr>
                </a:solidFill>
                <a:latin typeface="+mn-lt"/>
              </a:rPr>
              <a:t>impulso</a:t>
            </a:r>
            <a:r>
              <a:rPr lang="en-US" dirty="0">
                <a:solidFill>
                  <a:schemeClr val="tx1">
                    <a:lumMod val="75000"/>
                    <a:lumOff val="25000"/>
                  </a:schemeClr>
                </a:solidFill>
                <a:latin typeface="+mn-lt"/>
              </a:rPr>
              <a:t> por </a:t>
            </a:r>
            <a:r>
              <a:rPr lang="en-US" dirty="0" err="1">
                <a:solidFill>
                  <a:schemeClr val="tx1">
                    <a:lumMod val="75000"/>
                    <a:lumOff val="25000"/>
                  </a:schemeClr>
                </a:solidFill>
                <a:latin typeface="+mn-lt"/>
              </a:rPr>
              <a:t>aportes</a:t>
            </a:r>
            <a:r>
              <a:rPr lang="en-US" dirty="0">
                <a:solidFill>
                  <a:schemeClr val="tx1">
                    <a:lumMod val="75000"/>
                    <a:lumOff val="25000"/>
                  </a:schemeClr>
                </a:solidFill>
                <a:latin typeface="+mn-lt"/>
              </a:rPr>
              <a:t> del sector privado, </a:t>
            </a:r>
            <a:r>
              <a:rPr lang="en-US" dirty="0" err="1">
                <a:solidFill>
                  <a:schemeClr val="tx1">
                    <a:lumMod val="75000"/>
                    <a:lumOff val="25000"/>
                  </a:schemeClr>
                </a:solidFill>
                <a:latin typeface="+mn-lt"/>
              </a:rPr>
              <a:t>introduciendo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métodos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más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eficientes</a:t>
            </a:r>
            <a:r>
              <a:rPr lang="en-US" dirty="0">
                <a:solidFill>
                  <a:schemeClr val="tx1">
                    <a:lumMod val="75000"/>
                    <a:lumOff val="25000"/>
                  </a:schemeClr>
                </a:solidFill>
                <a:latin typeface="+mn-lt"/>
              </a:rPr>
              <a:t> y </a:t>
            </a:r>
            <a:r>
              <a:rPr lang="en-US" dirty="0" err="1">
                <a:solidFill>
                  <a:schemeClr val="tx1">
                    <a:lumMod val="75000"/>
                    <a:lumOff val="25000"/>
                  </a:schemeClr>
                </a:solidFill>
                <a:latin typeface="+mn-lt"/>
              </a:rPr>
              <a:t>haciendo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uso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casi</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exclusivo</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subterránea</a:t>
            </a:r>
            <a:r>
              <a:rPr lang="en-US" dirty="0">
                <a:solidFill>
                  <a:schemeClr val="tx1">
                    <a:lumMod val="75000"/>
                    <a:lumOff val="25000"/>
                  </a:schemeClr>
                </a:solidFill>
                <a:latin typeface="+mn-lt"/>
              </a:rPr>
              <a:t>. </a:t>
            </a:r>
          </a:p>
        </p:txBody>
      </p:sp>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5820" r="33600" b="1"/>
          <a:stretch/>
        </p:blipFill>
        <p:spPr bwMode="auto">
          <a:xfrm>
            <a:off x="8020570" y="1916318"/>
            <a:ext cx="3135109" cy="347101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83BAE65-D215-4292-9498-D9610AC2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3" name="Text Box 6"/>
          <p:cNvSpPr txBox="1">
            <a:spLocks noChangeArrowheads="1"/>
          </p:cNvSpPr>
          <p:nvPr/>
        </p:nvSpPr>
        <p:spPr bwMode="auto">
          <a:xfrm>
            <a:off x="7859485" y="634946"/>
            <a:ext cx="3690257"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ESTRUCTURA DEL SUELO</a:t>
            </a:r>
          </a:p>
        </p:txBody>
      </p:sp>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3999" y="1224344"/>
            <a:ext cx="6909801" cy="414588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7" name="Straight Connector 136">
            <a:extLst>
              <a:ext uri="{FF2B5EF4-FFF2-40B4-BE49-F238E27FC236}">
                <a16:creationId xmlns:a16="http://schemas.microsoft.com/office/drawing/2014/main" id="{5C99ACED-3F9B-471D-97BC-E5D2D2319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0482" name="Text Box 5"/>
          <p:cNvSpPr txBox="1">
            <a:spLocks noChangeArrowheads="1"/>
          </p:cNvSpPr>
          <p:nvPr/>
        </p:nvSpPr>
        <p:spPr bwMode="auto">
          <a:xfrm>
            <a:off x="7859485" y="2198914"/>
            <a:ext cx="3875315"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Bef>
                <a:spcPct val="50000"/>
              </a:spcBef>
              <a:buClr>
                <a:schemeClr val="accent1"/>
              </a:buClr>
              <a:buFont typeface="Calibri" panose="020F0502020204030204" pitchFamily="34" charset="0"/>
              <a:buNone/>
            </a:pPr>
            <a:endParaRPr lang="en-US" sz="1900" dirty="0">
              <a:solidFill>
                <a:schemeClr val="tx1">
                  <a:lumMod val="75000"/>
                  <a:lumOff val="25000"/>
                </a:schemeClr>
              </a:solidFill>
              <a:latin typeface="+mn-lt"/>
            </a:endParaRPr>
          </a:p>
          <a:p>
            <a:pPr defTabSz="914400" eaLnBrk="1" hangingPunct="1">
              <a:lnSpc>
                <a:spcPct val="90000"/>
              </a:lnSpc>
              <a:spcBef>
                <a:spcPct val="50000"/>
              </a:spcBef>
              <a:buClr>
                <a:schemeClr val="accent1"/>
              </a:buClr>
              <a:buFont typeface="Calibri" panose="020F0502020204030204" pitchFamily="34" charset="0"/>
              <a:buChar char="•"/>
            </a:pPr>
            <a:r>
              <a:rPr lang="en-US" sz="1900" dirty="0">
                <a:solidFill>
                  <a:schemeClr val="tx1">
                    <a:lumMod val="75000"/>
                    <a:lumOff val="25000"/>
                  </a:schemeClr>
                </a:solidFill>
                <a:latin typeface="+mn-lt"/>
              </a:rPr>
              <a:t>Se </a:t>
            </a:r>
            <a:r>
              <a:rPr lang="en-US" sz="1900" dirty="0" err="1">
                <a:solidFill>
                  <a:schemeClr val="tx1">
                    <a:lumMod val="75000"/>
                    <a:lumOff val="25000"/>
                  </a:schemeClr>
                </a:solidFill>
                <a:latin typeface="+mn-lt"/>
              </a:rPr>
              <a:t>denomina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estructura</a:t>
            </a:r>
            <a:r>
              <a:rPr lang="en-US" sz="1900" dirty="0">
                <a:solidFill>
                  <a:schemeClr val="tx1">
                    <a:lumMod val="75000"/>
                    <a:lumOff val="25000"/>
                  </a:schemeClr>
                </a:solidFill>
                <a:latin typeface="+mn-lt"/>
              </a:rPr>
              <a:t> de un </a:t>
            </a:r>
            <a:r>
              <a:rPr lang="en-US" sz="1900" dirty="0" err="1">
                <a:solidFill>
                  <a:schemeClr val="tx1">
                    <a:lumMod val="75000"/>
                    <a:lumOff val="25000"/>
                  </a:schemeClr>
                </a:solidFill>
                <a:latin typeface="+mn-lt"/>
              </a:rPr>
              <a:t>suelo</a:t>
            </a:r>
            <a:r>
              <a:rPr lang="en-US" sz="1900" dirty="0">
                <a:solidFill>
                  <a:schemeClr val="tx1">
                    <a:lumMod val="75000"/>
                    <a:lumOff val="25000"/>
                  </a:schemeClr>
                </a:solidFill>
                <a:latin typeface="+mn-lt"/>
              </a:rPr>
              <a:t> a la </a:t>
            </a:r>
            <a:r>
              <a:rPr lang="en-US" sz="1900" dirty="0" err="1">
                <a:solidFill>
                  <a:schemeClr val="tx1">
                    <a:lumMod val="75000"/>
                    <a:lumOff val="25000"/>
                  </a:schemeClr>
                </a:solidFill>
                <a:latin typeface="+mn-lt"/>
              </a:rPr>
              <a:t>disposición</a:t>
            </a:r>
            <a:r>
              <a:rPr lang="en-US" sz="1900" dirty="0">
                <a:solidFill>
                  <a:schemeClr val="tx1">
                    <a:lumMod val="75000"/>
                    <a:lumOff val="25000"/>
                  </a:schemeClr>
                </a:solidFill>
                <a:latin typeface="+mn-lt"/>
              </a:rPr>
              <a:t> de sus </a:t>
            </a:r>
            <a:r>
              <a:rPr lang="en-US" sz="1900" dirty="0" err="1">
                <a:solidFill>
                  <a:schemeClr val="tx1">
                    <a:lumMod val="75000"/>
                    <a:lumOff val="25000"/>
                  </a:schemeClr>
                </a:solidFill>
                <a:latin typeface="+mn-lt"/>
              </a:rPr>
              <a:t>partículas</a:t>
            </a:r>
            <a:r>
              <a:rPr lang="en-US" sz="1900" dirty="0">
                <a:solidFill>
                  <a:schemeClr val="tx1">
                    <a:lumMod val="75000"/>
                    <a:lumOff val="25000"/>
                  </a:schemeClr>
                </a:solidFill>
                <a:latin typeface="+mn-lt"/>
              </a:rPr>
              <a:t> para </a:t>
            </a:r>
            <a:r>
              <a:rPr lang="en-US" sz="1900" dirty="0" err="1">
                <a:solidFill>
                  <a:schemeClr val="tx1">
                    <a:lumMod val="75000"/>
                    <a:lumOff val="25000"/>
                  </a:schemeClr>
                </a:solidFill>
                <a:latin typeface="+mn-lt"/>
              </a:rPr>
              <a:t>formar</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otras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unidades</a:t>
            </a:r>
            <a:r>
              <a:rPr lang="en-US" sz="1900" dirty="0">
                <a:solidFill>
                  <a:schemeClr val="tx1">
                    <a:lumMod val="75000"/>
                    <a:lumOff val="25000"/>
                  </a:schemeClr>
                </a:solidFill>
                <a:latin typeface="+mn-lt"/>
              </a:rPr>
              <a:t> de mayor </a:t>
            </a:r>
            <a:r>
              <a:rPr lang="en-US" sz="1900" dirty="0" err="1">
                <a:solidFill>
                  <a:schemeClr val="tx1">
                    <a:lumMod val="75000"/>
                    <a:lumOff val="25000"/>
                  </a:schemeClr>
                </a:solidFill>
                <a:latin typeface="+mn-lt"/>
              </a:rPr>
              <a:t>tamaño</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llamadas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agregados</a:t>
            </a:r>
            <a:r>
              <a:rPr lang="en-US" sz="1900" dirty="0">
                <a:solidFill>
                  <a:schemeClr val="tx1">
                    <a:lumMod val="75000"/>
                    <a:lumOff val="25000"/>
                  </a:schemeClr>
                </a:solidFill>
                <a:latin typeface="+mn-lt"/>
              </a:rPr>
              <a:t> </a:t>
            </a:r>
          </a:p>
          <a:p>
            <a:pPr defTabSz="914400" eaLnBrk="1" hangingPunct="1">
              <a:lnSpc>
                <a:spcPct val="90000"/>
              </a:lnSpc>
              <a:spcBef>
                <a:spcPct val="50000"/>
              </a:spcBef>
              <a:buClr>
                <a:schemeClr val="accent1"/>
              </a:buClr>
              <a:buFont typeface="Calibri" panose="020F0502020204030204" pitchFamily="34" charset="0"/>
              <a:buChar char="•"/>
            </a:pPr>
            <a:endParaRPr lang="en-US" sz="1900" dirty="0">
              <a:solidFill>
                <a:schemeClr val="tx1">
                  <a:lumMod val="75000"/>
                  <a:lumOff val="25000"/>
                </a:schemeClr>
              </a:solidFill>
              <a:latin typeface="+mn-lt"/>
            </a:endParaRPr>
          </a:p>
          <a:p>
            <a:pPr defTabSz="914400" eaLnBrk="1" hangingPunct="1">
              <a:lnSpc>
                <a:spcPct val="90000"/>
              </a:lnSpc>
              <a:spcBef>
                <a:spcPct val="50000"/>
              </a:spcBef>
              <a:buClr>
                <a:schemeClr val="accent1"/>
              </a:buClr>
              <a:buFont typeface="Calibri" panose="020F0502020204030204" pitchFamily="34" charset="0"/>
              <a:buChar char="•"/>
            </a:pPr>
            <a:r>
              <a:rPr lang="en-US" sz="1900" dirty="0">
                <a:solidFill>
                  <a:schemeClr val="tx1">
                    <a:lumMod val="75000"/>
                    <a:lumOff val="25000"/>
                  </a:schemeClr>
                </a:solidFill>
                <a:latin typeface="+mn-lt"/>
              </a:rPr>
              <a:t>La </a:t>
            </a:r>
            <a:r>
              <a:rPr lang="en-US" sz="1900" dirty="0" err="1">
                <a:solidFill>
                  <a:schemeClr val="tx1">
                    <a:lumMod val="75000"/>
                    <a:lumOff val="25000"/>
                  </a:schemeClr>
                </a:solidFill>
                <a:latin typeface="+mn-lt"/>
              </a:rPr>
              <a:t>estructura</a:t>
            </a:r>
            <a:r>
              <a:rPr lang="en-US" sz="1900" dirty="0">
                <a:solidFill>
                  <a:schemeClr val="tx1">
                    <a:lumMod val="75000"/>
                    <a:lumOff val="25000"/>
                  </a:schemeClr>
                </a:solidFill>
                <a:latin typeface="+mn-lt"/>
              </a:rPr>
              <a:t> de un </a:t>
            </a:r>
            <a:r>
              <a:rPr lang="en-US" sz="1900" dirty="0" err="1">
                <a:solidFill>
                  <a:schemeClr val="tx1">
                    <a:lumMod val="75000"/>
                    <a:lumOff val="25000"/>
                  </a:schemeClr>
                </a:solidFill>
                <a:latin typeface="+mn-lt"/>
              </a:rPr>
              <a:t>suelo</a:t>
            </a:r>
            <a:r>
              <a:rPr lang="en-US" sz="1900" dirty="0">
                <a:solidFill>
                  <a:schemeClr val="tx1">
                    <a:lumMod val="75000"/>
                    <a:lumOff val="25000"/>
                  </a:schemeClr>
                </a:solidFill>
                <a:latin typeface="+mn-lt"/>
              </a:rPr>
              <a:t> (o sus </a:t>
            </a:r>
            <a:r>
              <a:rPr lang="en-US" sz="1900" dirty="0" err="1">
                <a:solidFill>
                  <a:schemeClr val="tx1">
                    <a:lumMod val="75000"/>
                    <a:lumOff val="25000"/>
                  </a:schemeClr>
                </a:solidFill>
                <a:latin typeface="+mn-lt"/>
              </a:rPr>
              <a:t>agregados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depende</a:t>
            </a:r>
            <a:r>
              <a:rPr lang="en-US" sz="1900" dirty="0">
                <a:solidFill>
                  <a:schemeClr val="tx1">
                    <a:lumMod val="75000"/>
                    <a:lumOff val="25000"/>
                  </a:schemeClr>
                </a:solidFill>
                <a:latin typeface="+mn-lt"/>
              </a:rPr>
              <a:t> del </a:t>
            </a:r>
            <a:r>
              <a:rPr lang="en-US" sz="1900" dirty="0" err="1">
                <a:solidFill>
                  <a:schemeClr val="tx1">
                    <a:lumMod val="75000"/>
                    <a:lumOff val="25000"/>
                  </a:schemeClr>
                </a:solidFill>
                <a:latin typeface="+mn-lt"/>
              </a:rPr>
              <a:t>contenido</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en</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materia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orgánica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contenido</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cal</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contenido</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arcilla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fina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clases</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coloides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en</a:t>
            </a:r>
            <a:r>
              <a:rPr lang="en-US" sz="1900" dirty="0">
                <a:solidFill>
                  <a:schemeClr val="tx1">
                    <a:lumMod val="75000"/>
                    <a:lumOff val="25000"/>
                  </a:schemeClr>
                </a:solidFill>
                <a:latin typeface="+mn-lt"/>
              </a:rPr>
              <a:t> el </a:t>
            </a:r>
            <a:r>
              <a:rPr lang="en-US" sz="1900" dirty="0" err="1">
                <a:solidFill>
                  <a:schemeClr val="tx1">
                    <a:lumMod val="75000"/>
                    <a:lumOff val="25000"/>
                  </a:schemeClr>
                </a:solidFill>
                <a:latin typeface="+mn-lt"/>
              </a:rPr>
              <a:t>suelo</a:t>
            </a:r>
            <a:r>
              <a:rPr lang="en-US" sz="1900" dirty="0">
                <a:solidFill>
                  <a:schemeClr val="tx1">
                    <a:lumMod val="75000"/>
                    <a:lumOff val="25000"/>
                  </a:schemeClr>
                </a:solidFill>
                <a:latin typeface="+mn-lt"/>
              </a:rPr>
              <a:t> y, </a:t>
            </a:r>
            <a:r>
              <a:rPr lang="en-US" sz="1900" dirty="0" err="1">
                <a:solidFill>
                  <a:schemeClr val="tx1">
                    <a:lumMod val="75000"/>
                    <a:lumOff val="25000"/>
                  </a:schemeClr>
                </a:solidFill>
                <a:latin typeface="+mn-lt"/>
              </a:rPr>
              <a:t>condiciones</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humedad</a:t>
            </a:r>
            <a:r>
              <a:rPr lang="en-US" sz="1900" dirty="0">
                <a:solidFill>
                  <a:schemeClr val="tx1">
                    <a:lumMod val="75000"/>
                    <a:lumOff val="25000"/>
                  </a:schemeClr>
                </a:solidFill>
                <a:latin typeface="+mn-lt"/>
              </a:rPr>
              <a:t>.</a:t>
            </a:r>
          </a:p>
        </p:txBody>
      </p:sp>
      <p:sp>
        <p:nvSpPr>
          <p:cNvPr id="139" name="Rectangle 138">
            <a:extLst>
              <a:ext uri="{FF2B5EF4-FFF2-40B4-BE49-F238E27FC236}">
                <a16:creationId xmlns:a16="http://schemas.microsoft.com/office/drawing/2014/main" id="{86C05757-249C-4F2B-B326-B940FDD9C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1" name="Rectangle 140">
            <a:extLst>
              <a:ext uri="{FF2B5EF4-FFF2-40B4-BE49-F238E27FC236}">
                <a16:creationId xmlns:a16="http://schemas.microsoft.com/office/drawing/2014/main" id="{EE922679-5189-4C5C-9FBB-6839F89C6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9D3A0FC-5D74-4BAC-9DDB-68A942650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7" name="Text Box 6"/>
          <p:cNvSpPr txBox="1">
            <a:spLocks noChangeArrowheads="1"/>
          </p:cNvSpPr>
          <p:nvPr/>
        </p:nvSpPr>
        <p:spPr bwMode="auto">
          <a:xfrm>
            <a:off x="4974771" y="634946"/>
            <a:ext cx="6574972"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ESTRUCTURAS DEL SUELO</a:t>
            </a:r>
          </a:p>
        </p:txBody>
      </p:sp>
      <p:pic>
        <p:nvPicPr>
          <p:cNvPr id="12390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3999" y="2096889"/>
            <a:ext cx="4001315" cy="240078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7" name="Straight Connector 136">
            <a:extLst>
              <a:ext uri="{FF2B5EF4-FFF2-40B4-BE49-F238E27FC236}">
                <a16:creationId xmlns:a16="http://schemas.microsoft.com/office/drawing/2014/main" id="{69B36A11-4FA0-4989-A465-037DF52469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1506" name="Text Box 5"/>
          <p:cNvSpPr txBox="1">
            <a:spLocks noChangeArrowheads="1"/>
          </p:cNvSpPr>
          <p:nvPr/>
        </p:nvSpPr>
        <p:spPr bwMode="auto">
          <a:xfrm>
            <a:off x="4974769" y="2198913"/>
            <a:ext cx="6941006" cy="375420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Los tipos de estructuras más corrientes </a:t>
            </a:r>
            <a:r>
              <a:rPr lang="en-US" dirty="0">
                <a:solidFill>
                  <a:schemeClr val="tx1">
                    <a:lumMod val="75000"/>
                    <a:lumOff val="25000"/>
                  </a:schemeClr>
                </a:solidFill>
                <a:latin typeface="+mn-lt"/>
              </a:rPr>
              <a:t>son:</a:t>
            </a:r>
          </a:p>
          <a:p>
            <a:pPr defTabSz="914400" eaLnBrk="1" hangingPunct="1">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buChar char="•"/>
            </a:pPr>
            <a:r>
              <a:rPr lang="en-US" u="sng">
                <a:solidFill>
                  <a:schemeClr val="tx1">
                    <a:lumMod val="75000"/>
                    <a:lumOff val="25000"/>
                  </a:schemeClr>
                </a:solidFill>
                <a:latin typeface="+mn-lt"/>
              </a:rPr>
              <a:t> Granos</a:t>
            </a:r>
            <a:r>
              <a:rPr lang="en-US">
                <a:solidFill>
                  <a:schemeClr val="tx1">
                    <a:lumMod val="75000"/>
                    <a:lumOff val="25000"/>
                  </a:schemeClr>
                </a:solidFill>
                <a:latin typeface="+mn-lt"/>
              </a:rPr>
              <a:t> </a:t>
            </a:r>
            <a:r>
              <a:rPr lang="en-US" u="sng" dirty="0">
                <a:solidFill>
                  <a:schemeClr val="tx1">
                    <a:lumMod val="75000"/>
                    <a:lumOff val="25000"/>
                  </a:schemeClr>
                </a:solidFill>
                <a:latin typeface="+mn-lt"/>
              </a:rPr>
              <a:t>simples</a:t>
            </a:r>
            <a:r>
              <a:rPr lang="en-US">
                <a:solidFill>
                  <a:schemeClr val="tx1">
                    <a:lumMod val="75000"/>
                    <a:lumOff val="25000"/>
                  </a:schemeClr>
                </a:solidFill>
                <a:latin typeface="+mn-lt"/>
              </a:rPr>
              <a:t>: Cada grano del suelo actuando como una unidad por sí mismo.</a:t>
            </a:r>
            <a:endParaRPr lang="en-US" u="sng" dirty="0">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buChar char="•"/>
            </a:pPr>
            <a:r>
              <a:rPr lang="en-US" u="sng" dirty="0">
                <a:solidFill>
                  <a:schemeClr val="tx1">
                    <a:lumMod val="75000"/>
                    <a:lumOff val="25000"/>
                  </a:schemeClr>
                </a:solidFill>
                <a:latin typeface="+mn-lt"/>
              </a:rPr>
              <a:t> Granular</a:t>
            </a:r>
            <a:r>
              <a:rPr lang="en-US">
                <a:solidFill>
                  <a:schemeClr val="tx1">
                    <a:lumMod val="75000"/>
                    <a:lumOff val="25000"/>
                  </a:schemeClr>
                </a:solidFill>
                <a:latin typeface="+mn-lt"/>
              </a:rPr>
              <a:t>: Pequeños agregados, angulares o redondeados, como en los suelos superficiales de muchos terrenos de sabanas.</a:t>
            </a:r>
            <a:endParaRPr lang="en-US" u="sng" dirty="0">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buChar char="•"/>
            </a:pPr>
            <a:r>
              <a:rPr lang="en-US" u="sng">
                <a:solidFill>
                  <a:schemeClr val="tx1">
                    <a:lumMod val="75000"/>
                    <a:lumOff val="25000"/>
                  </a:schemeClr>
                </a:solidFill>
                <a:latin typeface="+mn-lt"/>
              </a:rPr>
              <a:t> Grumos</a:t>
            </a:r>
            <a:r>
              <a:rPr lang="en-US">
                <a:solidFill>
                  <a:schemeClr val="tx1">
                    <a:lumMod val="75000"/>
                    <a:lumOff val="25000"/>
                  </a:schemeClr>
                </a:solidFill>
                <a:latin typeface="+mn-lt"/>
              </a:rPr>
              <a:t> </a:t>
            </a:r>
            <a:r>
              <a:rPr lang="en-US" u="sng">
                <a:solidFill>
                  <a:schemeClr val="tx1">
                    <a:lumMod val="75000"/>
                    <a:lumOff val="25000"/>
                  </a:schemeClr>
                </a:solidFill>
                <a:latin typeface="+mn-lt"/>
              </a:rPr>
              <a:t>suaves</a:t>
            </a:r>
            <a:r>
              <a:rPr lang="en-US">
                <a:solidFill>
                  <a:schemeClr val="tx1">
                    <a:lumMod val="75000"/>
                    <a:lumOff val="25000"/>
                  </a:schemeClr>
                </a:solidFill>
                <a:latin typeface="+mn-lt"/>
              </a:rPr>
              <a:t>: Pequeños agregados porosos, </a:t>
            </a:r>
            <a:r>
              <a:rPr lang="en-US" dirty="0">
                <a:solidFill>
                  <a:schemeClr val="tx1">
                    <a:lumMod val="75000"/>
                    <a:lumOff val="25000"/>
                  </a:schemeClr>
                </a:solidFill>
                <a:latin typeface="+mn-lt"/>
              </a:rPr>
              <a:t>de forma irregular.</a:t>
            </a:r>
            <a:endParaRPr lang="en-US" u="sng" dirty="0">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buChar char="•"/>
            </a:pPr>
            <a:r>
              <a:rPr lang="en-US" u="sng">
                <a:solidFill>
                  <a:schemeClr val="tx1">
                    <a:lumMod val="75000"/>
                    <a:lumOff val="25000"/>
                  </a:schemeClr>
                </a:solidFill>
                <a:latin typeface="+mn-lt"/>
              </a:rPr>
              <a:t> Terrones</a:t>
            </a:r>
            <a:r>
              <a:rPr lang="en-US">
                <a:solidFill>
                  <a:schemeClr val="tx1">
                    <a:lumMod val="75000"/>
                    <a:lumOff val="25000"/>
                  </a:schemeClr>
                </a:solidFill>
                <a:latin typeface="+mn-lt"/>
              </a:rPr>
              <a:t> </a:t>
            </a:r>
            <a:r>
              <a:rPr lang="en-US" u="sng">
                <a:solidFill>
                  <a:schemeClr val="tx1">
                    <a:lumMod val="75000"/>
                    <a:lumOff val="25000"/>
                  </a:schemeClr>
                </a:solidFill>
                <a:latin typeface="+mn-lt"/>
              </a:rPr>
              <a:t>suaves</a:t>
            </a:r>
            <a:r>
              <a:rPr lang="en-US">
                <a:solidFill>
                  <a:schemeClr val="tx1">
                    <a:lumMod val="75000"/>
                    <a:lumOff val="25000"/>
                  </a:schemeClr>
                </a:solidFill>
                <a:latin typeface="+mn-lt"/>
              </a:rPr>
              <a:t>: Tamaño </a:t>
            </a:r>
            <a:r>
              <a:rPr lang="en-US" dirty="0">
                <a:solidFill>
                  <a:schemeClr val="tx1">
                    <a:lumMod val="75000"/>
                    <a:lumOff val="25000"/>
                  </a:schemeClr>
                </a:solidFill>
                <a:latin typeface="+mn-lt"/>
              </a:rPr>
              <a:t>medio</a:t>
            </a:r>
            <a:r>
              <a:rPr lang="en-US">
                <a:solidFill>
                  <a:schemeClr val="tx1">
                    <a:lumMod val="75000"/>
                    <a:lumOff val="25000"/>
                  </a:schemeClr>
                </a:solidFill>
                <a:latin typeface="+mn-lt"/>
              </a:rPr>
              <a:t>, irregularmente formados, agregados suaves.</a:t>
            </a:r>
            <a:endParaRPr lang="en-US" u="sng" dirty="0">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latin typeface="+mn-lt"/>
            </a:endParaRPr>
          </a:p>
        </p:txBody>
      </p:sp>
      <p:sp>
        <p:nvSpPr>
          <p:cNvPr id="139" name="Rectangle 138">
            <a:extLst>
              <a:ext uri="{FF2B5EF4-FFF2-40B4-BE49-F238E27FC236}">
                <a16:creationId xmlns:a16="http://schemas.microsoft.com/office/drawing/2014/main" id="{B8DB8C60-3B7D-46C5-B1A9-A295D8A48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1" name="Rectangle 140">
            <a:extLst>
              <a:ext uri="{FF2B5EF4-FFF2-40B4-BE49-F238E27FC236}">
                <a16:creationId xmlns:a16="http://schemas.microsoft.com/office/drawing/2014/main" id="{7B7006A8-EB46-45ED-977F-BC489E2B7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68419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1" name="Text Box 3"/>
          <p:cNvSpPr txBox="1">
            <a:spLocks noChangeArrowheads="1"/>
          </p:cNvSpPr>
          <p:nvPr/>
        </p:nvSpPr>
        <p:spPr bwMode="auto">
          <a:xfrm>
            <a:off x="1097280" y="286603"/>
            <a:ext cx="10058400"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ESTRUCTURAS DEL SUELO</a:t>
            </a:r>
          </a:p>
        </p:txBody>
      </p:sp>
      <p:graphicFrame>
        <p:nvGraphicFramePr>
          <p:cNvPr id="22533" name="Text Box 2">
            <a:extLst>
              <a:ext uri="{FF2B5EF4-FFF2-40B4-BE49-F238E27FC236}">
                <a16:creationId xmlns:a16="http://schemas.microsoft.com/office/drawing/2014/main" id="{662DD380-F24F-455A-AFA4-BCD4522262B4}"/>
              </a:ext>
            </a:extLst>
          </p:cNvPr>
          <p:cNvGraphicFramePr/>
          <p:nvPr>
            <p:extLst>
              <p:ext uri="{D42A27DB-BD31-4B8C-83A1-F6EECF244321}">
                <p14:modId xmlns:p14="http://schemas.microsoft.com/office/powerpoint/2010/main" val="968527090"/>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1882775" y="106364"/>
            <a:ext cx="8353176" cy="6111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7" name="Text Box 6"/>
          <p:cNvSpPr txBox="1">
            <a:spLocks noChangeArrowheads="1"/>
          </p:cNvSpPr>
          <p:nvPr/>
        </p:nvSpPr>
        <p:spPr bwMode="auto">
          <a:xfrm>
            <a:off x="1992314" y="260350"/>
            <a:ext cx="835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s-AR" sz="2400" b="1" dirty="0">
                <a:solidFill>
                  <a:schemeClr val="bg1"/>
                </a:solidFill>
                <a:latin typeface="Arial" charset="0"/>
              </a:rPr>
              <a:t>ESTRUCTURAS DEL SUELO</a:t>
            </a:r>
            <a:endParaRPr lang="es-ES" sz="2400" b="1" dirty="0">
              <a:solidFill>
                <a:schemeClr val="bg1"/>
              </a:solidFill>
              <a:latin typeface="Arial" charset="0"/>
            </a:endParaRPr>
          </a:p>
        </p:txBody>
      </p:sp>
      <p:pic>
        <p:nvPicPr>
          <p:cNvPr id="1228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1924" y="1196752"/>
            <a:ext cx="8107764" cy="5412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1882775" y="106364"/>
            <a:ext cx="8353176" cy="6111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54" name="Text Box 5"/>
          <p:cNvSpPr txBox="1">
            <a:spLocks noChangeArrowheads="1"/>
          </p:cNvSpPr>
          <p:nvPr/>
        </p:nvSpPr>
        <p:spPr bwMode="auto">
          <a:xfrm>
            <a:off x="1524001" y="1581269"/>
            <a:ext cx="10048874"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just" eaLnBrk="1" hangingPunct="1">
              <a:spcBef>
                <a:spcPct val="50000"/>
              </a:spcBef>
              <a:buFont typeface="Wingdings" pitchFamily="2" charset="2"/>
              <a:buNone/>
            </a:pPr>
            <a:endParaRPr lang="es-AR" sz="2100" dirty="0">
              <a:solidFill>
                <a:schemeClr val="tx2"/>
              </a:solidFill>
              <a:latin typeface="Arial" charset="0"/>
            </a:endParaRPr>
          </a:p>
          <a:p>
            <a:pPr algn="just" eaLnBrk="1" hangingPunct="1">
              <a:spcBef>
                <a:spcPct val="50000"/>
              </a:spcBef>
              <a:buFont typeface="Wingdings" pitchFamily="2" charset="2"/>
              <a:buNone/>
            </a:pPr>
            <a:r>
              <a:rPr lang="es-AR" sz="2100" dirty="0">
                <a:solidFill>
                  <a:schemeClr val="tx2"/>
                </a:solidFill>
                <a:latin typeface="Arial" charset="0"/>
              </a:rPr>
              <a:t>Es la fracción de volumen del suelo no ocupado por materia sólida.</a:t>
            </a:r>
          </a:p>
          <a:p>
            <a:pPr algn="just" eaLnBrk="1" hangingPunct="1">
              <a:spcBef>
                <a:spcPct val="50000"/>
              </a:spcBef>
              <a:buFont typeface="Wingdings" pitchFamily="2" charset="2"/>
              <a:buNone/>
            </a:pPr>
            <a:endParaRPr lang="es-AR" sz="2100" dirty="0">
              <a:solidFill>
                <a:schemeClr val="tx2"/>
              </a:solidFill>
              <a:latin typeface="Arial" charset="0"/>
            </a:endParaRPr>
          </a:p>
          <a:p>
            <a:pPr algn="just" eaLnBrk="1" hangingPunct="1">
              <a:spcBef>
                <a:spcPct val="50000"/>
              </a:spcBef>
              <a:buFont typeface="Wingdings" pitchFamily="2" charset="2"/>
              <a:buNone/>
            </a:pPr>
            <a:r>
              <a:rPr lang="es-AR" sz="2100" i="1" dirty="0">
                <a:solidFill>
                  <a:schemeClr val="tx2"/>
                </a:solidFill>
                <a:latin typeface="Arial" charset="0"/>
              </a:rPr>
              <a:t>Densidad Aparente (da):</a:t>
            </a:r>
            <a:r>
              <a:rPr lang="es-AR" sz="2100" dirty="0">
                <a:solidFill>
                  <a:schemeClr val="tx2"/>
                </a:solidFill>
                <a:latin typeface="Arial" charset="0"/>
              </a:rPr>
              <a:t> densidad incluyendo el volumen ocupado por los poros.</a:t>
            </a:r>
          </a:p>
          <a:p>
            <a:pPr algn="just" eaLnBrk="1" hangingPunct="1">
              <a:spcBef>
                <a:spcPct val="50000"/>
              </a:spcBef>
              <a:buFont typeface="Wingdings" pitchFamily="2" charset="2"/>
              <a:buNone/>
            </a:pPr>
            <a:endParaRPr lang="es-AR" sz="2100" dirty="0">
              <a:solidFill>
                <a:schemeClr val="tx2"/>
              </a:solidFill>
              <a:latin typeface="Arial" charset="0"/>
            </a:endParaRPr>
          </a:p>
          <a:p>
            <a:pPr algn="just" eaLnBrk="1" hangingPunct="1">
              <a:spcBef>
                <a:spcPct val="50000"/>
              </a:spcBef>
              <a:buFont typeface="Wingdings" pitchFamily="2" charset="2"/>
              <a:buNone/>
            </a:pPr>
            <a:r>
              <a:rPr lang="es-AR" sz="2100" i="1" dirty="0">
                <a:solidFill>
                  <a:schemeClr val="tx2"/>
                </a:solidFill>
                <a:latin typeface="Arial" charset="0"/>
              </a:rPr>
              <a:t>Densidad Real (</a:t>
            </a:r>
            <a:r>
              <a:rPr lang="es-AR" sz="2100" i="1" dirty="0" err="1">
                <a:solidFill>
                  <a:schemeClr val="tx2"/>
                </a:solidFill>
                <a:latin typeface="Arial" charset="0"/>
              </a:rPr>
              <a:t>dr</a:t>
            </a:r>
            <a:r>
              <a:rPr lang="es-AR" sz="2100" i="1" dirty="0">
                <a:solidFill>
                  <a:schemeClr val="tx2"/>
                </a:solidFill>
                <a:latin typeface="Arial" charset="0"/>
              </a:rPr>
              <a:t>):</a:t>
            </a:r>
            <a:r>
              <a:rPr lang="es-AR" sz="2100" dirty="0">
                <a:solidFill>
                  <a:schemeClr val="tx2"/>
                </a:solidFill>
                <a:latin typeface="Arial" charset="0"/>
              </a:rPr>
              <a:t> densidad de las partículas sólidas.</a:t>
            </a:r>
          </a:p>
          <a:p>
            <a:pPr algn="just" eaLnBrk="1" hangingPunct="1">
              <a:spcBef>
                <a:spcPct val="50000"/>
              </a:spcBef>
              <a:buFont typeface="Wingdings" pitchFamily="2" charset="2"/>
              <a:buNone/>
            </a:pPr>
            <a:endParaRPr lang="es-AR" sz="2100" dirty="0">
              <a:solidFill>
                <a:schemeClr val="tx2"/>
              </a:solidFill>
              <a:latin typeface="Arial" charset="0"/>
            </a:endParaRPr>
          </a:p>
        </p:txBody>
      </p:sp>
      <p:sp>
        <p:nvSpPr>
          <p:cNvPr id="23555" name="Text Box 6"/>
          <p:cNvSpPr txBox="1">
            <a:spLocks noChangeArrowheads="1"/>
          </p:cNvSpPr>
          <p:nvPr/>
        </p:nvSpPr>
        <p:spPr bwMode="auto">
          <a:xfrm>
            <a:off x="1992314" y="260350"/>
            <a:ext cx="835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s-AR" sz="2400" b="1" dirty="0">
                <a:solidFill>
                  <a:schemeClr val="bg1"/>
                </a:solidFill>
                <a:latin typeface="Arial" charset="0"/>
              </a:rPr>
              <a:t>POROSIDAD</a:t>
            </a:r>
            <a:endParaRPr lang="es-ES" sz="2400" b="1" dirty="0">
              <a:solidFill>
                <a:schemeClr val="bg1"/>
              </a:solidFill>
              <a:latin typeface="Arial" charset="0"/>
            </a:endParaRPr>
          </a:p>
        </p:txBody>
      </p:sp>
      <p:sp>
        <p:nvSpPr>
          <p:cNvPr id="23556" name="Rectangle 8"/>
          <p:cNvSpPr>
            <a:spLocks noChangeArrowheads="1"/>
          </p:cNvSpPr>
          <p:nvPr/>
        </p:nvSpPr>
        <p:spPr bwMode="auto">
          <a:xfrm>
            <a:off x="1524001" y="3058597"/>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p>
        </p:txBody>
      </p:sp>
      <p:graphicFrame>
        <p:nvGraphicFramePr>
          <p:cNvPr id="23557" name="Object 7"/>
          <p:cNvGraphicFramePr>
            <a:graphicFrameLocks noChangeAspect="1"/>
          </p:cNvGraphicFramePr>
          <p:nvPr/>
        </p:nvGraphicFramePr>
        <p:xfrm>
          <a:off x="4224339" y="4797425"/>
          <a:ext cx="2782887" cy="725488"/>
        </p:xfrm>
        <a:graphic>
          <a:graphicData uri="http://schemas.openxmlformats.org/presentationml/2006/ole">
            <mc:AlternateContent xmlns:mc="http://schemas.openxmlformats.org/markup-compatibility/2006">
              <mc:Choice xmlns:v="urn:schemas-microsoft-com:vml" Requires="v">
                <p:oleObj spid="_x0000_s1046" name="Ecuación" r:id="rId4" imgW="1422400" imgH="368300" progId="Equation.3">
                  <p:embed/>
                </p:oleObj>
              </mc:Choice>
              <mc:Fallback>
                <p:oleObj name="Ecuación" r:id="rId4" imgW="1422400" imgH="368300" progId="Equation.3">
                  <p:embed/>
                  <p:pic>
                    <p:nvPicPr>
                      <p:cNvPr id="23557"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4339" y="4797425"/>
                        <a:ext cx="2782887" cy="725488"/>
                      </a:xfrm>
                      <a:prstGeom prst="rect">
                        <a:avLst/>
                      </a:prstGeom>
                      <a:noFill/>
                      <a:ln>
                        <a:noFill/>
                      </a:ln>
                    </p:spPr>
                  </p:pic>
                </p:oleObj>
              </mc:Fallback>
            </mc:AlternateContent>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579" name="Text Box 3"/>
          <p:cNvSpPr txBox="1">
            <a:spLocks noChangeArrowheads="1"/>
          </p:cNvSpPr>
          <p:nvPr/>
        </p:nvSpPr>
        <p:spPr bwMode="auto">
          <a:xfrm>
            <a:off x="492370" y="516835"/>
            <a:ext cx="3084844" cy="57728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3600" b="1" spc="-50">
                <a:solidFill>
                  <a:srgbClr val="FFFFFF"/>
                </a:solidFill>
                <a:latin typeface="+mj-lt"/>
                <a:ea typeface="+mj-ea"/>
                <a:cs typeface="+mj-cs"/>
              </a:rPr>
              <a:t>RELACIONES AGUA-SUELO</a:t>
            </a:r>
          </a:p>
        </p:txBody>
      </p:sp>
      <p:sp>
        <p:nvSpPr>
          <p:cNvPr id="77" name="Rectangle 76">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24581" name="Text Box 2">
            <a:extLst>
              <a:ext uri="{FF2B5EF4-FFF2-40B4-BE49-F238E27FC236}">
                <a16:creationId xmlns:a16="http://schemas.microsoft.com/office/drawing/2014/main" id="{5FC72A1D-CA89-423F-AA98-599BE335B1F4}"/>
              </a:ext>
            </a:extLst>
          </p:cNvPr>
          <p:cNvGraphicFramePr/>
          <p:nvPr>
            <p:extLst>
              <p:ext uri="{D42A27DB-BD31-4B8C-83A1-F6EECF244321}">
                <p14:modId xmlns:p14="http://schemas.microsoft.com/office/powerpoint/2010/main" val="2582322819"/>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b="1" dirty="0">
                <a:effectLst/>
              </a:rPr>
              <a:t>Humedad en el suelo</a:t>
            </a:r>
            <a:endParaRPr lang="en-US" b="1" dirty="0">
              <a:effectLst/>
            </a:endParaRPr>
          </a:p>
        </p:txBody>
      </p:sp>
      <p:sp>
        <p:nvSpPr>
          <p:cNvPr id="3" name="2 Marcador de contenido"/>
          <p:cNvSpPr>
            <a:spLocks noGrp="1"/>
          </p:cNvSpPr>
          <p:nvPr>
            <p:ph idx="1"/>
          </p:nvPr>
        </p:nvSpPr>
        <p:spPr/>
        <p:txBody>
          <a:bodyPr/>
          <a:lstStyle/>
          <a:p>
            <a:r>
              <a:rPr lang="es-AR" dirty="0">
                <a:effectLst/>
              </a:rPr>
              <a:t>Contenido de humedad en el suelo</a:t>
            </a:r>
            <a:endParaRPr lang="en-US" dirty="0">
              <a:effectLst/>
            </a:endParaRPr>
          </a:p>
        </p:txBody>
      </p:sp>
      <p:pic>
        <p:nvPicPr>
          <p:cNvPr id="1198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016" y="2613928"/>
            <a:ext cx="8820472" cy="2615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2403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3" name="Text Box 3"/>
          <p:cNvSpPr txBox="1">
            <a:spLocks noChangeArrowheads="1"/>
          </p:cNvSpPr>
          <p:nvPr/>
        </p:nvSpPr>
        <p:spPr bwMode="auto">
          <a:xfrm>
            <a:off x="1097280" y="286603"/>
            <a:ext cx="10058400"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4800" spc="-50" dirty="0" err="1">
                <a:solidFill>
                  <a:schemeClr val="tx1">
                    <a:lumMod val="75000"/>
                    <a:lumOff val="25000"/>
                  </a:schemeClr>
                </a:solidFill>
                <a:latin typeface="+mj-lt"/>
                <a:ea typeface="+mj-ea"/>
                <a:cs typeface="+mj-cs"/>
              </a:rPr>
              <a:t>Profundidad</a:t>
            </a:r>
            <a:r>
              <a:rPr lang="en-US" sz="4800" spc="-50" dirty="0">
                <a:solidFill>
                  <a:schemeClr val="tx1">
                    <a:lumMod val="75000"/>
                    <a:lumOff val="25000"/>
                  </a:schemeClr>
                </a:solidFill>
                <a:latin typeface="+mj-lt"/>
                <a:ea typeface="+mj-ea"/>
                <a:cs typeface="+mj-cs"/>
              </a:rPr>
              <a:t> del </a:t>
            </a:r>
            <a:r>
              <a:rPr lang="en-US" sz="4800" spc="-50" dirty="0" err="1">
                <a:solidFill>
                  <a:schemeClr val="tx1">
                    <a:lumMod val="75000"/>
                    <a:lumOff val="25000"/>
                  </a:schemeClr>
                </a:solidFill>
                <a:latin typeface="+mj-lt"/>
                <a:ea typeface="+mj-ea"/>
                <a:cs typeface="+mj-cs"/>
              </a:rPr>
              <a:t>suelo</a:t>
            </a:r>
            <a:r>
              <a:rPr lang="en-US" sz="4800" spc="-50" dirty="0">
                <a:solidFill>
                  <a:schemeClr val="tx1">
                    <a:lumMod val="75000"/>
                    <a:lumOff val="25000"/>
                  </a:schemeClr>
                </a:solidFill>
                <a:latin typeface="+mj-lt"/>
                <a:ea typeface="+mj-ea"/>
                <a:cs typeface="+mj-cs"/>
              </a:rPr>
              <a:t> </a:t>
            </a:r>
            <a:r>
              <a:rPr lang="en-US" sz="4800" spc="-50" dirty="0" err="1">
                <a:solidFill>
                  <a:schemeClr val="tx1">
                    <a:lumMod val="75000"/>
                    <a:lumOff val="25000"/>
                  </a:schemeClr>
                </a:solidFill>
                <a:latin typeface="+mj-lt"/>
                <a:ea typeface="+mj-ea"/>
                <a:cs typeface="+mj-cs"/>
              </a:rPr>
              <a:t>explorado</a:t>
            </a:r>
            <a:r>
              <a:rPr lang="en-US" sz="4800" spc="-50" dirty="0">
                <a:solidFill>
                  <a:schemeClr val="tx1">
                    <a:lumMod val="75000"/>
                    <a:lumOff val="25000"/>
                  </a:schemeClr>
                </a:solidFill>
                <a:latin typeface="+mj-lt"/>
                <a:ea typeface="+mj-ea"/>
                <a:cs typeface="+mj-cs"/>
              </a:rPr>
              <a:t> por las </a:t>
            </a:r>
            <a:r>
              <a:rPr lang="en-US" sz="4800" spc="-50" dirty="0" err="1">
                <a:solidFill>
                  <a:schemeClr val="tx1">
                    <a:lumMod val="75000"/>
                    <a:lumOff val="25000"/>
                  </a:schemeClr>
                </a:solidFill>
                <a:latin typeface="+mj-lt"/>
                <a:ea typeface="+mj-ea"/>
                <a:cs typeface="+mj-cs"/>
              </a:rPr>
              <a:t>raíces</a:t>
            </a:r>
            <a:endParaRPr lang="en-US" sz="4800" spc="-50" dirty="0">
              <a:solidFill>
                <a:schemeClr val="tx1">
                  <a:lumMod val="75000"/>
                  <a:lumOff val="25000"/>
                </a:schemeClr>
              </a:solidFill>
              <a:latin typeface="+mj-lt"/>
              <a:ea typeface="+mj-ea"/>
              <a:cs typeface="+mj-cs"/>
            </a:endParaRPr>
          </a:p>
        </p:txBody>
      </p:sp>
      <p:pic>
        <p:nvPicPr>
          <p:cNvPr id="12288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732" r="16868" b="-3"/>
          <a:stretch/>
        </p:blipFill>
        <p:spPr bwMode="auto">
          <a:xfrm>
            <a:off x="1076432" y="1916318"/>
            <a:ext cx="3094997" cy="347101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2" name="Text Box 2"/>
          <p:cNvSpPr txBox="1">
            <a:spLocks noChangeArrowheads="1"/>
          </p:cNvSpPr>
          <p:nvPr/>
        </p:nvSpPr>
        <p:spPr bwMode="auto">
          <a:xfrm>
            <a:off x="4639733" y="1845734"/>
            <a:ext cx="6809317" cy="40233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eaLnBrk="0" hangingPunct="0">
              <a:defRPr>
                <a:solidFill>
                  <a:schemeClr val="tx1"/>
                </a:solidFill>
                <a:latin typeface="Verdana" pitchFamily="34" charset="0"/>
              </a:defRPr>
            </a:lvl5pPr>
            <a:lvl6pPr eaLnBrk="0" fontAlgn="base" hangingPunct="0">
              <a:spcBef>
                <a:spcPct val="0"/>
              </a:spcBef>
              <a:spcAft>
                <a:spcPct val="0"/>
              </a:spcAft>
              <a:defRPr>
                <a:solidFill>
                  <a:schemeClr val="tx1"/>
                </a:solidFill>
                <a:latin typeface="Verdana" pitchFamily="34" charset="0"/>
              </a:defRPr>
            </a:lvl6pPr>
            <a:lvl7pPr eaLnBrk="0" fontAlgn="base" hangingPunct="0">
              <a:spcBef>
                <a:spcPct val="0"/>
              </a:spcBef>
              <a:spcAft>
                <a:spcPct val="0"/>
              </a:spcAft>
              <a:defRPr>
                <a:solidFill>
                  <a:schemeClr val="tx1"/>
                </a:solidFill>
                <a:latin typeface="Verdana" pitchFamily="34" charset="0"/>
              </a:defRPr>
            </a:lvl7pPr>
            <a:lvl8pPr eaLnBrk="0" fontAlgn="base" hangingPunct="0">
              <a:spcBef>
                <a:spcPct val="0"/>
              </a:spcBef>
              <a:spcAft>
                <a:spcPct val="0"/>
              </a:spcAft>
              <a:defRPr>
                <a:solidFill>
                  <a:schemeClr val="tx1"/>
                </a:solidFill>
                <a:latin typeface="Verdana" pitchFamily="34" charset="0"/>
              </a:defRPr>
            </a:lvl8pPr>
            <a:lvl9pPr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Aft>
                <a:spcPts val="600"/>
              </a:spcAft>
              <a:buClr>
                <a:schemeClr val="accent1"/>
              </a:buClr>
              <a:buFont typeface="Calibri" panose="020F0502020204030204" pitchFamily="34" charset="0"/>
            </a:pPr>
            <a:endParaRPr lang="en-US" sz="1900" dirty="0">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r>
              <a:rPr lang="en-US" sz="1900" dirty="0">
                <a:solidFill>
                  <a:schemeClr val="tx1">
                    <a:lumMod val="75000"/>
                    <a:lumOff val="25000"/>
                  </a:schemeClr>
                </a:solidFill>
                <a:latin typeface="+mn-lt"/>
              </a:rPr>
              <a:t>La </a:t>
            </a:r>
            <a:r>
              <a:rPr lang="en-US" sz="1900" dirty="0" err="1">
                <a:solidFill>
                  <a:schemeClr val="tx1">
                    <a:lumMod val="75000"/>
                    <a:lumOff val="25000"/>
                  </a:schemeClr>
                </a:solidFill>
                <a:latin typeface="+mn-lt"/>
              </a:rPr>
              <a:t>profundidad</a:t>
            </a:r>
            <a:r>
              <a:rPr lang="en-US" sz="1900" dirty="0">
                <a:solidFill>
                  <a:schemeClr val="tx1">
                    <a:lumMod val="75000"/>
                    <a:lumOff val="25000"/>
                  </a:schemeClr>
                </a:solidFill>
                <a:latin typeface="+mn-lt"/>
              </a:rPr>
              <a:t> de las </a:t>
            </a:r>
            <a:r>
              <a:rPr lang="en-US" sz="1900" dirty="0" err="1">
                <a:solidFill>
                  <a:schemeClr val="tx1">
                    <a:lumMod val="75000"/>
                    <a:lumOff val="25000"/>
                  </a:schemeClr>
                </a:solidFill>
                <a:latin typeface="+mn-lt"/>
              </a:rPr>
              <a:t>raíces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está</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determinada</a:t>
            </a:r>
            <a:r>
              <a:rPr lang="en-US" sz="1900" dirty="0">
                <a:solidFill>
                  <a:schemeClr val="tx1">
                    <a:lumMod val="75000"/>
                    <a:lumOff val="25000"/>
                  </a:schemeClr>
                </a:solidFill>
                <a:latin typeface="+mn-lt"/>
              </a:rPr>
              <a:t> por: </a:t>
            </a:r>
            <a:r>
              <a:rPr lang="en-US" sz="1900" dirty="0" err="1">
                <a:solidFill>
                  <a:schemeClr val="tx1">
                    <a:lumMod val="75000"/>
                    <a:lumOff val="25000"/>
                  </a:schemeClr>
                </a:solidFill>
                <a:latin typeface="+mn-lt"/>
              </a:rPr>
              <a:t>características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Genéticas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características</a:t>
            </a:r>
            <a:r>
              <a:rPr lang="en-US" sz="1900" dirty="0">
                <a:solidFill>
                  <a:schemeClr val="tx1">
                    <a:lumMod val="75000"/>
                    <a:lumOff val="25000"/>
                  </a:schemeClr>
                </a:solidFill>
                <a:latin typeface="+mn-lt"/>
              </a:rPr>
              <a:t> del </a:t>
            </a:r>
            <a:r>
              <a:rPr lang="en-US" sz="1900" dirty="0" err="1">
                <a:solidFill>
                  <a:schemeClr val="tx1">
                    <a:lumMod val="75000"/>
                    <a:lumOff val="25000"/>
                  </a:schemeClr>
                </a:solidFill>
                <a:latin typeface="+mn-lt"/>
              </a:rPr>
              <a:t>suelo</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nivel</a:t>
            </a:r>
            <a:r>
              <a:rPr lang="en-US" sz="1900" dirty="0">
                <a:solidFill>
                  <a:schemeClr val="tx1">
                    <a:lumMod val="75000"/>
                    <a:lumOff val="25000"/>
                  </a:schemeClr>
                </a:solidFill>
                <a:latin typeface="+mn-lt"/>
              </a:rPr>
              <a:t> del </a:t>
            </a:r>
            <a:r>
              <a:rPr lang="en-US" sz="1900" dirty="0" err="1">
                <a:solidFill>
                  <a:schemeClr val="tx1">
                    <a:lumMod val="75000"/>
                    <a:lumOff val="25000"/>
                  </a:schemeClr>
                </a:solidFill>
                <a:latin typeface="+mn-lt"/>
              </a:rPr>
              <a:t>agua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en</a:t>
            </a:r>
            <a:r>
              <a:rPr lang="en-US" sz="1900" dirty="0">
                <a:solidFill>
                  <a:schemeClr val="tx1">
                    <a:lumMod val="75000"/>
                    <a:lumOff val="25000"/>
                  </a:schemeClr>
                </a:solidFill>
                <a:latin typeface="+mn-lt"/>
              </a:rPr>
              <a:t> el </a:t>
            </a:r>
            <a:r>
              <a:rPr lang="en-US" sz="1900" dirty="0" err="1">
                <a:solidFill>
                  <a:schemeClr val="tx1">
                    <a:lumMod val="75000"/>
                    <a:lumOff val="25000"/>
                  </a:schemeClr>
                </a:solidFill>
                <a:latin typeface="+mn-lt"/>
              </a:rPr>
              <a:t>suelo</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nutrientes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oxígenos</a:t>
            </a:r>
            <a:r>
              <a:rPr lang="en-US" sz="1900" dirty="0">
                <a:solidFill>
                  <a:schemeClr val="tx1">
                    <a:lumMod val="75000"/>
                    <a:lumOff val="25000"/>
                  </a:schemeClr>
                </a:solidFill>
                <a:latin typeface="+mn-lt"/>
              </a:rPr>
              <a:t>, etc.</a:t>
            </a:r>
          </a:p>
          <a:p>
            <a:pPr defTabSz="914400" eaLnBrk="1" hangingPunct="1">
              <a:lnSpc>
                <a:spcPct val="90000"/>
              </a:lnSpc>
              <a:spcAft>
                <a:spcPts val="600"/>
              </a:spcAft>
              <a:buClr>
                <a:schemeClr val="accent1"/>
              </a:buClr>
              <a:buFont typeface="Calibri" panose="020F0502020204030204" pitchFamily="34" charset="0"/>
            </a:pPr>
            <a:endParaRPr lang="en-US" sz="1900" dirty="0">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r>
              <a:rPr lang="en-US" sz="1900" dirty="0">
                <a:solidFill>
                  <a:schemeClr val="tx1">
                    <a:lumMod val="75000"/>
                    <a:lumOff val="25000"/>
                  </a:schemeClr>
                </a:solidFill>
                <a:latin typeface="+mn-lt"/>
              </a:rPr>
              <a:t>La </a:t>
            </a:r>
            <a:r>
              <a:rPr lang="en-US" sz="1900" dirty="0" err="1">
                <a:solidFill>
                  <a:schemeClr val="tx1">
                    <a:lumMod val="75000"/>
                    <a:lumOff val="25000"/>
                  </a:schemeClr>
                </a:solidFill>
                <a:latin typeface="+mn-lt"/>
              </a:rPr>
              <a:t>profundidad</a:t>
            </a:r>
            <a:r>
              <a:rPr lang="en-US" sz="1900" dirty="0">
                <a:solidFill>
                  <a:schemeClr val="tx1">
                    <a:lumMod val="75000"/>
                    <a:lumOff val="25000"/>
                  </a:schemeClr>
                </a:solidFill>
                <a:latin typeface="+mn-lt"/>
              </a:rPr>
              <a:t> total del </a:t>
            </a:r>
            <a:r>
              <a:rPr lang="en-US" sz="1900" dirty="0" err="1">
                <a:solidFill>
                  <a:schemeClr val="tx1">
                    <a:lumMod val="75000"/>
                    <a:lumOff val="25000"/>
                  </a:schemeClr>
                </a:solidFill>
                <a:latin typeface="+mn-lt"/>
              </a:rPr>
              <a:t>sistema</a:t>
            </a:r>
            <a:r>
              <a:rPr lang="en-US" sz="1900" dirty="0">
                <a:solidFill>
                  <a:schemeClr val="tx1">
                    <a:lumMod val="75000"/>
                    <a:lumOff val="25000"/>
                  </a:schemeClr>
                </a:solidFill>
                <a:latin typeface="+mn-lt"/>
              </a:rPr>
              <a:t> radicular es </a:t>
            </a:r>
            <a:r>
              <a:rPr lang="en-US" sz="1900" dirty="0" err="1">
                <a:solidFill>
                  <a:schemeClr val="tx1">
                    <a:lumMod val="75000"/>
                    <a:lumOff val="25000"/>
                  </a:schemeClr>
                </a:solidFill>
                <a:latin typeface="+mn-lt"/>
              </a:rPr>
              <a:t>característica</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cada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especie</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pero</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varía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según</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diversos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factores</a:t>
            </a:r>
            <a:r>
              <a:rPr lang="en-US" sz="1900" dirty="0">
                <a:solidFill>
                  <a:schemeClr val="tx1">
                    <a:lumMod val="75000"/>
                    <a:lumOff val="25000"/>
                  </a:schemeClr>
                </a:solidFill>
                <a:latin typeface="+mn-lt"/>
              </a:rPr>
              <a:t> tales </a:t>
            </a:r>
            <a:r>
              <a:rPr lang="en-US" sz="1900" dirty="0" err="1">
                <a:solidFill>
                  <a:schemeClr val="tx1">
                    <a:lumMod val="75000"/>
                    <a:lumOff val="25000"/>
                  </a:schemeClr>
                </a:solidFill>
                <a:latin typeface="+mn-lt"/>
              </a:rPr>
              <a:t>como</a:t>
            </a:r>
            <a:r>
              <a:rPr lang="en-US" sz="1900" dirty="0">
                <a:solidFill>
                  <a:schemeClr val="tx1">
                    <a:lumMod val="75000"/>
                    <a:lumOff val="25000"/>
                  </a:schemeClr>
                </a:solidFill>
                <a:latin typeface="+mn-lt"/>
              </a:rPr>
              <a:t> el </a:t>
            </a:r>
            <a:r>
              <a:rPr lang="en-US" sz="1900" dirty="0" err="1">
                <a:solidFill>
                  <a:schemeClr val="tx1">
                    <a:lumMod val="75000"/>
                    <a:lumOff val="25000"/>
                  </a:schemeClr>
                </a:solidFill>
                <a:latin typeface="+mn-lt"/>
              </a:rPr>
              <a:t>nivel</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humedad</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en</a:t>
            </a:r>
            <a:r>
              <a:rPr lang="en-US" sz="1900" dirty="0">
                <a:solidFill>
                  <a:schemeClr val="tx1">
                    <a:lumMod val="75000"/>
                    <a:lumOff val="25000"/>
                  </a:schemeClr>
                </a:solidFill>
                <a:latin typeface="+mn-lt"/>
              </a:rPr>
              <a:t> el </a:t>
            </a:r>
            <a:r>
              <a:rPr lang="en-US" sz="1900" dirty="0" err="1">
                <a:solidFill>
                  <a:schemeClr val="tx1">
                    <a:lumMod val="75000"/>
                    <a:lumOff val="25000"/>
                  </a:schemeClr>
                </a:solidFill>
                <a:latin typeface="+mn-lt"/>
              </a:rPr>
              <a:t>suelo</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en</a:t>
            </a:r>
            <a:r>
              <a:rPr lang="en-US" sz="1900" dirty="0">
                <a:solidFill>
                  <a:schemeClr val="tx1">
                    <a:lumMod val="75000"/>
                    <a:lumOff val="25000"/>
                  </a:schemeClr>
                </a:solidFill>
                <a:latin typeface="+mn-lt"/>
              </a:rPr>
              <a:t> la </a:t>
            </a:r>
            <a:r>
              <a:rPr lang="en-US" sz="1900" dirty="0" err="1">
                <a:solidFill>
                  <a:schemeClr val="tx1">
                    <a:lumMod val="75000"/>
                    <a:lumOff val="25000"/>
                  </a:schemeClr>
                </a:solidFill>
                <a:latin typeface="+mn-lt"/>
              </a:rPr>
              <a:t>primera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fase</a:t>
            </a:r>
            <a:r>
              <a:rPr lang="en-US" sz="1900" dirty="0">
                <a:solidFill>
                  <a:schemeClr val="tx1">
                    <a:lumMod val="75000"/>
                    <a:lumOff val="25000"/>
                  </a:schemeClr>
                </a:solidFill>
                <a:latin typeface="+mn-lt"/>
              </a:rPr>
              <a:t> del </a:t>
            </a:r>
            <a:r>
              <a:rPr lang="en-US" sz="1900" dirty="0" err="1">
                <a:solidFill>
                  <a:schemeClr val="tx1">
                    <a:lumMod val="75000"/>
                    <a:lumOff val="25000"/>
                  </a:schemeClr>
                </a:solidFill>
                <a:latin typeface="+mn-lt"/>
              </a:rPr>
              <a:t>desarrollo</a:t>
            </a:r>
            <a:r>
              <a:rPr lang="en-US" sz="1900" dirty="0">
                <a:solidFill>
                  <a:schemeClr val="tx1">
                    <a:lumMod val="75000"/>
                    <a:lumOff val="25000"/>
                  </a:schemeClr>
                </a:solidFill>
                <a:latin typeface="+mn-lt"/>
              </a:rPr>
              <a:t>, la </a:t>
            </a:r>
            <a:r>
              <a:rPr lang="en-US" sz="1900" dirty="0" err="1">
                <a:solidFill>
                  <a:schemeClr val="tx1">
                    <a:lumMod val="75000"/>
                    <a:lumOff val="25000"/>
                  </a:schemeClr>
                </a:solidFill>
                <a:latin typeface="+mn-lt"/>
              </a:rPr>
              <a:t>proximidad</a:t>
            </a:r>
            <a:r>
              <a:rPr lang="en-US" sz="1900" dirty="0">
                <a:solidFill>
                  <a:schemeClr val="tx1">
                    <a:lumMod val="75000"/>
                    <a:lumOff val="25000"/>
                  </a:schemeClr>
                </a:solidFill>
                <a:latin typeface="+mn-lt"/>
              </a:rPr>
              <a:t> a la </a:t>
            </a:r>
            <a:r>
              <a:rPr lang="en-US" sz="1900" dirty="0" err="1">
                <a:solidFill>
                  <a:schemeClr val="tx1">
                    <a:lumMod val="75000"/>
                    <a:lumOff val="25000"/>
                  </a:schemeClr>
                </a:solidFill>
                <a:latin typeface="+mn-lt"/>
              </a:rPr>
              <a:t>capa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freática</a:t>
            </a:r>
            <a:r>
              <a:rPr lang="en-US" sz="1900" dirty="0">
                <a:solidFill>
                  <a:schemeClr val="tx1">
                    <a:lumMod val="75000"/>
                    <a:lumOff val="25000"/>
                  </a:schemeClr>
                </a:solidFill>
                <a:latin typeface="+mn-lt"/>
              </a:rPr>
              <a:t>, etc.</a:t>
            </a:r>
          </a:p>
          <a:p>
            <a:pPr defTabSz="914400" eaLnBrk="1" hangingPunct="1">
              <a:lnSpc>
                <a:spcPct val="90000"/>
              </a:lnSpc>
              <a:spcAft>
                <a:spcPts val="600"/>
              </a:spcAft>
              <a:buClr>
                <a:schemeClr val="accent1"/>
              </a:buClr>
              <a:buFont typeface="Calibri" panose="020F0502020204030204" pitchFamily="34" charset="0"/>
            </a:pPr>
            <a:r>
              <a:rPr lang="en-US" sz="1900" dirty="0">
                <a:solidFill>
                  <a:schemeClr val="tx1">
                    <a:lumMod val="75000"/>
                    <a:lumOff val="25000"/>
                  </a:schemeClr>
                </a:solidFill>
                <a:latin typeface="+mn-lt"/>
              </a:rPr>
              <a:t>Para </a:t>
            </a:r>
            <a:r>
              <a:rPr lang="en-US" sz="1900" dirty="0" err="1">
                <a:solidFill>
                  <a:schemeClr val="tx1">
                    <a:lumMod val="75000"/>
                    <a:lumOff val="25000"/>
                  </a:schemeClr>
                </a:solidFill>
                <a:latin typeface="+mn-lt"/>
              </a:rPr>
              <a:t>algunos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cultivos</a:t>
            </a:r>
            <a:r>
              <a:rPr lang="en-US" sz="1900" dirty="0">
                <a:solidFill>
                  <a:schemeClr val="tx1">
                    <a:lumMod val="75000"/>
                    <a:lumOff val="25000"/>
                  </a:schemeClr>
                </a:solidFill>
                <a:latin typeface="+mn-lt"/>
              </a:rPr>
              <a:t>:</a:t>
            </a:r>
          </a:p>
          <a:p>
            <a:pPr lvl="4" defTabSz="914400" eaLnBrk="1" hangingPunct="1">
              <a:lnSpc>
                <a:spcPct val="90000"/>
              </a:lnSpc>
              <a:spcAft>
                <a:spcPts val="600"/>
              </a:spcAft>
              <a:buClr>
                <a:schemeClr val="accent1"/>
              </a:buClr>
              <a:buFont typeface="Calibri" panose="020F0502020204030204" pitchFamily="34" charset="0"/>
            </a:pPr>
            <a:r>
              <a:rPr lang="en-US" sz="1900" dirty="0">
                <a:solidFill>
                  <a:schemeClr val="tx1">
                    <a:lumMod val="75000"/>
                    <a:lumOff val="25000"/>
                  </a:schemeClr>
                </a:solidFill>
                <a:latin typeface="+mn-lt"/>
              </a:rPr>
              <a:t>Alfalfa: 0,9 – 1,0 m</a:t>
            </a:r>
          </a:p>
          <a:p>
            <a:pPr lvl="4" defTabSz="914400" eaLnBrk="1" hangingPunct="1">
              <a:lnSpc>
                <a:spcPct val="90000"/>
              </a:lnSpc>
              <a:spcAft>
                <a:spcPts val="600"/>
              </a:spcAft>
              <a:buClr>
                <a:schemeClr val="accent1"/>
              </a:buClr>
              <a:buFont typeface="Calibri" panose="020F0502020204030204" pitchFamily="34" charset="0"/>
            </a:pPr>
            <a:r>
              <a:rPr lang="en-US" sz="1900" dirty="0" err="1">
                <a:solidFill>
                  <a:schemeClr val="tx1">
                    <a:lumMod val="75000"/>
                    <a:lumOff val="25000"/>
                  </a:schemeClr>
                </a:solidFill>
                <a:latin typeface="+mn-lt"/>
              </a:rPr>
              <a:t>Lechuga</a:t>
            </a:r>
            <a:r>
              <a:rPr lang="en-US" sz="1900" dirty="0">
                <a:solidFill>
                  <a:schemeClr val="tx1">
                    <a:lumMod val="75000"/>
                    <a:lumOff val="25000"/>
                  </a:schemeClr>
                </a:solidFill>
                <a:latin typeface="+mn-lt"/>
              </a:rPr>
              <a:t>: 0,3 – 0,4 m</a:t>
            </a:r>
          </a:p>
          <a:p>
            <a:pPr lvl="4" defTabSz="914400" eaLnBrk="1" hangingPunct="1">
              <a:lnSpc>
                <a:spcPct val="90000"/>
              </a:lnSpc>
              <a:spcAft>
                <a:spcPts val="600"/>
              </a:spcAft>
              <a:buClr>
                <a:schemeClr val="accent1"/>
              </a:buClr>
              <a:buFont typeface="Calibri" panose="020F0502020204030204" pitchFamily="34" charset="0"/>
            </a:pPr>
            <a:r>
              <a:rPr lang="en-US" sz="1900" dirty="0">
                <a:solidFill>
                  <a:schemeClr val="tx1">
                    <a:lumMod val="75000"/>
                    <a:lumOff val="25000"/>
                  </a:schemeClr>
                </a:solidFill>
                <a:latin typeface="+mn-lt"/>
              </a:rPr>
              <a:t>Soja: 0,6 – 1,0 m</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redondeado"/>
          <p:cNvSpPr/>
          <p:nvPr/>
        </p:nvSpPr>
        <p:spPr>
          <a:xfrm>
            <a:off x="1882775" y="106364"/>
            <a:ext cx="8353176" cy="6111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26" name="Text Box 2"/>
          <p:cNvSpPr txBox="1">
            <a:spLocks noChangeArrowheads="1"/>
          </p:cNvSpPr>
          <p:nvPr/>
        </p:nvSpPr>
        <p:spPr bwMode="auto">
          <a:xfrm>
            <a:off x="926308" y="1820420"/>
            <a:ext cx="10485436" cy="429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AR" sz="2100" b="1" dirty="0">
                <a:solidFill>
                  <a:schemeClr val="tx2"/>
                </a:solidFill>
                <a:latin typeface="Arial" charset="0"/>
              </a:rPr>
              <a:t>Contenido de humedad en el suelo:</a:t>
            </a:r>
          </a:p>
          <a:p>
            <a:pPr eaLnBrk="1" hangingPunct="1"/>
            <a:endParaRPr lang="es-AR" sz="2100" dirty="0">
              <a:solidFill>
                <a:schemeClr val="tx2"/>
              </a:solidFill>
              <a:latin typeface="Arial" charset="0"/>
            </a:endParaRPr>
          </a:p>
          <a:p>
            <a:pPr eaLnBrk="1" hangingPunct="1"/>
            <a:r>
              <a:rPr lang="es-AR" sz="2100" dirty="0">
                <a:solidFill>
                  <a:schemeClr val="tx2"/>
                </a:solidFill>
                <a:latin typeface="Arial" charset="0"/>
              </a:rPr>
              <a:t>Humedad gravimétrica: </a:t>
            </a:r>
          </a:p>
          <a:p>
            <a:pPr eaLnBrk="1" hangingPunct="1"/>
            <a:endParaRPr lang="es-AR" sz="2100" dirty="0">
              <a:solidFill>
                <a:schemeClr val="tx2"/>
              </a:solidFill>
              <a:latin typeface="Arial" charset="0"/>
            </a:endParaRPr>
          </a:p>
          <a:p>
            <a:pPr eaLnBrk="1" hangingPunct="1"/>
            <a:endParaRPr lang="es-AR" sz="2100" dirty="0">
              <a:solidFill>
                <a:schemeClr val="tx2"/>
              </a:solidFill>
              <a:latin typeface="Arial" charset="0"/>
            </a:endParaRPr>
          </a:p>
          <a:p>
            <a:pPr eaLnBrk="1" hangingPunct="1"/>
            <a:endParaRPr lang="es-AR" sz="2100" dirty="0">
              <a:solidFill>
                <a:schemeClr val="tx2"/>
              </a:solidFill>
              <a:latin typeface="Arial" charset="0"/>
            </a:endParaRPr>
          </a:p>
          <a:p>
            <a:pPr eaLnBrk="1" hangingPunct="1"/>
            <a:r>
              <a:rPr lang="es-AR" sz="2100" dirty="0">
                <a:solidFill>
                  <a:schemeClr val="tx2"/>
                </a:solidFill>
                <a:latin typeface="Arial" charset="0"/>
              </a:rPr>
              <a:t>Humedad volumétrica:</a:t>
            </a:r>
          </a:p>
          <a:p>
            <a:pPr eaLnBrk="1" hangingPunct="1"/>
            <a:endParaRPr lang="es-AR" sz="2100" dirty="0">
              <a:solidFill>
                <a:schemeClr val="tx2"/>
              </a:solidFill>
              <a:latin typeface="Arial" charset="0"/>
            </a:endParaRPr>
          </a:p>
          <a:p>
            <a:pPr eaLnBrk="1" hangingPunct="1"/>
            <a:endParaRPr lang="es-AR" sz="2100" dirty="0">
              <a:solidFill>
                <a:schemeClr val="tx2"/>
              </a:solidFill>
              <a:latin typeface="Arial" charset="0"/>
            </a:endParaRPr>
          </a:p>
          <a:p>
            <a:pPr eaLnBrk="1" hangingPunct="1"/>
            <a:endParaRPr lang="es-AR" sz="2100" dirty="0">
              <a:solidFill>
                <a:schemeClr val="tx2"/>
              </a:solidFill>
              <a:latin typeface="Arial" charset="0"/>
            </a:endParaRPr>
          </a:p>
          <a:p>
            <a:pPr eaLnBrk="1" hangingPunct="1"/>
            <a:endParaRPr lang="es-AR" sz="2100" dirty="0">
              <a:solidFill>
                <a:schemeClr val="tx2"/>
              </a:solidFill>
              <a:latin typeface="Arial" charset="0"/>
            </a:endParaRPr>
          </a:p>
          <a:p>
            <a:pPr eaLnBrk="1" hangingPunct="1"/>
            <a:r>
              <a:rPr lang="es-AR" sz="2100" dirty="0">
                <a:solidFill>
                  <a:schemeClr val="tx2"/>
                </a:solidFill>
                <a:latin typeface="Arial" charset="0"/>
              </a:rPr>
              <a:t>Humedad expresada en altura de agua: la relación de longitudes es la misma que la de volúmenes, ya que en ambos casos la superficie de la base es la misma.</a:t>
            </a:r>
          </a:p>
        </p:txBody>
      </p:sp>
      <p:sp>
        <p:nvSpPr>
          <p:cNvPr id="26627" name="Text Box 3"/>
          <p:cNvSpPr txBox="1">
            <a:spLocks noChangeArrowheads="1"/>
          </p:cNvSpPr>
          <p:nvPr/>
        </p:nvSpPr>
        <p:spPr bwMode="auto">
          <a:xfrm>
            <a:off x="1992314" y="260350"/>
            <a:ext cx="835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s-AR" sz="2400" b="1" dirty="0">
                <a:solidFill>
                  <a:schemeClr val="bg1"/>
                </a:solidFill>
                <a:latin typeface="Arial" charset="0"/>
              </a:rPr>
              <a:t>RELACIONES AGUA-SUELO</a:t>
            </a:r>
            <a:endParaRPr lang="es-ES" sz="2400" b="1" dirty="0">
              <a:solidFill>
                <a:schemeClr val="bg1"/>
              </a:solidFill>
              <a:latin typeface="Arial" charset="0"/>
            </a:endParaRPr>
          </a:p>
        </p:txBody>
      </p:sp>
      <p:sp>
        <p:nvSpPr>
          <p:cNvPr id="26628" name="Rectangle 5"/>
          <p:cNvSpPr>
            <a:spLocks noChangeArrowheads="1"/>
          </p:cNvSpPr>
          <p:nvPr/>
        </p:nvSpPr>
        <p:spPr bwMode="auto">
          <a:xfrm>
            <a:off x="1524001" y="3039547"/>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p>
        </p:txBody>
      </p:sp>
      <p:graphicFrame>
        <p:nvGraphicFramePr>
          <p:cNvPr id="26629" name="Object 4"/>
          <p:cNvGraphicFramePr>
            <a:graphicFrameLocks noChangeAspect="1"/>
          </p:cNvGraphicFramePr>
          <p:nvPr>
            <p:extLst>
              <p:ext uri="{D42A27DB-BD31-4B8C-83A1-F6EECF244321}">
                <p14:modId xmlns:p14="http://schemas.microsoft.com/office/powerpoint/2010/main" val="113191175"/>
              </p:ext>
            </p:extLst>
          </p:nvPr>
        </p:nvGraphicFramePr>
        <p:xfrm>
          <a:off x="4799013" y="2368254"/>
          <a:ext cx="1296987" cy="723900"/>
        </p:xfrm>
        <a:graphic>
          <a:graphicData uri="http://schemas.openxmlformats.org/presentationml/2006/ole">
            <mc:AlternateContent xmlns:mc="http://schemas.openxmlformats.org/markup-compatibility/2006">
              <mc:Choice xmlns:v="urn:schemas-microsoft-com:vml" Requires="v">
                <p:oleObj spid="_x0000_s2088" name="Ecuación" r:id="rId4" imgW="736280" imgH="406224" progId="Equation.3">
                  <p:embed/>
                </p:oleObj>
              </mc:Choice>
              <mc:Fallback>
                <p:oleObj name="Ecuación" r:id="rId4" imgW="736280" imgH="406224" progId="Equation.3">
                  <p:embed/>
                  <p:pic>
                    <p:nvPicPr>
                      <p:cNvPr id="26629"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9013" y="2368254"/>
                        <a:ext cx="1296987" cy="723900"/>
                      </a:xfrm>
                      <a:prstGeom prst="rect">
                        <a:avLst/>
                      </a:prstGeom>
                      <a:noFill/>
                      <a:ln>
                        <a:noFill/>
                      </a:ln>
                    </p:spPr>
                  </p:pic>
                </p:oleObj>
              </mc:Fallback>
            </mc:AlternateContent>
          </a:graphicData>
        </a:graphic>
      </p:graphicFrame>
      <p:sp>
        <p:nvSpPr>
          <p:cNvPr id="26630" name="Rectangle 7"/>
          <p:cNvSpPr>
            <a:spLocks noChangeArrowheads="1"/>
          </p:cNvSpPr>
          <p:nvPr/>
        </p:nvSpPr>
        <p:spPr bwMode="auto">
          <a:xfrm>
            <a:off x="1524001" y="3039547"/>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p>
        </p:txBody>
      </p:sp>
      <p:graphicFrame>
        <p:nvGraphicFramePr>
          <p:cNvPr id="26631" name="Object 6"/>
          <p:cNvGraphicFramePr>
            <a:graphicFrameLocks noChangeAspect="1"/>
          </p:cNvGraphicFramePr>
          <p:nvPr>
            <p:extLst>
              <p:ext uri="{D42A27DB-BD31-4B8C-83A1-F6EECF244321}">
                <p14:modId xmlns:p14="http://schemas.microsoft.com/office/powerpoint/2010/main" val="475698815"/>
              </p:ext>
            </p:extLst>
          </p:nvPr>
        </p:nvGraphicFramePr>
        <p:xfrm>
          <a:off x="4762376" y="3585367"/>
          <a:ext cx="1296987" cy="763587"/>
        </p:xfrm>
        <a:graphic>
          <a:graphicData uri="http://schemas.openxmlformats.org/presentationml/2006/ole">
            <mc:AlternateContent xmlns:mc="http://schemas.openxmlformats.org/markup-compatibility/2006">
              <mc:Choice xmlns:v="urn:schemas-microsoft-com:vml" Requires="v">
                <p:oleObj spid="_x0000_s2089" name="Ecuación" r:id="rId6" imgW="698197" imgH="406224" progId="Equation.3">
                  <p:embed/>
                </p:oleObj>
              </mc:Choice>
              <mc:Fallback>
                <p:oleObj name="Ecuación" r:id="rId6" imgW="698197" imgH="406224" progId="Equation.3">
                  <p:embed/>
                  <p:pic>
                    <p:nvPicPr>
                      <p:cNvPr id="26631"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2376" y="3585367"/>
                        <a:ext cx="1296987" cy="763587"/>
                      </a:xfrm>
                      <a:prstGeom prst="rect">
                        <a:avLst/>
                      </a:prstGeom>
                      <a:noFill/>
                      <a:ln>
                        <a:noFill/>
                      </a:ln>
                    </p:spPr>
                  </p:pic>
                </p:oleObj>
              </mc:Fallback>
            </mc:AlternateContent>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1882775" y="106363"/>
            <a:ext cx="8353176" cy="9763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0" name="Text Box 4"/>
          <p:cNvSpPr txBox="1">
            <a:spLocks noChangeArrowheads="1"/>
          </p:cNvSpPr>
          <p:nvPr/>
        </p:nvSpPr>
        <p:spPr bwMode="auto">
          <a:xfrm>
            <a:off x="553912" y="1954214"/>
            <a:ext cx="11010901" cy="4128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buFont typeface="Wingdings" pitchFamily="2" charset="2"/>
              <a:buNone/>
            </a:pPr>
            <a:r>
              <a:rPr lang="es-AR" sz="2100">
                <a:solidFill>
                  <a:schemeClr val="tx2"/>
                </a:solidFill>
                <a:latin typeface="Arial" charset="0"/>
              </a:rPr>
              <a:t>De acuerdo a cuáles son las fuerzas que provocan el movimiento del agua en el suelo, se puede clasificar en:</a:t>
            </a:r>
          </a:p>
          <a:p>
            <a:pPr eaLnBrk="1" hangingPunct="1"/>
            <a:endParaRPr lang="es-AR" sz="2100">
              <a:solidFill>
                <a:schemeClr val="tx2"/>
              </a:solidFill>
              <a:latin typeface="Arial" charset="0"/>
            </a:endParaRPr>
          </a:p>
          <a:p>
            <a:pPr eaLnBrk="1" hangingPunct="1">
              <a:lnSpc>
                <a:spcPct val="120000"/>
              </a:lnSpc>
              <a:buFontTx/>
              <a:buChar char="•"/>
            </a:pPr>
            <a:r>
              <a:rPr lang="es-AR" sz="2100" u="sng">
                <a:solidFill>
                  <a:schemeClr val="tx2"/>
                </a:solidFill>
                <a:latin typeface="Arial" charset="0"/>
              </a:rPr>
              <a:t>Agua higroscópica</a:t>
            </a:r>
            <a:r>
              <a:rPr lang="es-AR" sz="2100">
                <a:solidFill>
                  <a:schemeClr val="tx2"/>
                </a:solidFill>
                <a:latin typeface="Arial" charset="0"/>
              </a:rPr>
              <a:t>: retenida en la superficie de las partículas de suelo y no se mueve ni por la influencia de la gravedad ni de fuerzas capilares, forma una delgada película fuertemente ligada a las partículas del suelo (se incluye el agua de hidratación de los cationes).</a:t>
            </a:r>
          </a:p>
          <a:p>
            <a:pPr eaLnBrk="1" hangingPunct="1">
              <a:lnSpc>
                <a:spcPct val="120000"/>
              </a:lnSpc>
              <a:buFontTx/>
              <a:buChar char="•"/>
            </a:pPr>
            <a:r>
              <a:rPr lang="es-AR" sz="2100" u="sng">
                <a:solidFill>
                  <a:schemeClr val="tx2"/>
                </a:solidFill>
                <a:latin typeface="Arial" charset="0"/>
              </a:rPr>
              <a:t>Agua capilar</a:t>
            </a:r>
            <a:r>
              <a:rPr lang="es-AR" sz="2100">
                <a:solidFill>
                  <a:schemeClr val="tx2"/>
                </a:solidFill>
                <a:latin typeface="Arial" charset="0"/>
              </a:rPr>
              <a:t>: excedente de agua higroscópica que existe en el espacio poroso del terreno y que queda retenida contra la fuerza de la gravedad (por fuerzas capilares).</a:t>
            </a:r>
          </a:p>
          <a:p>
            <a:pPr eaLnBrk="1" hangingPunct="1">
              <a:lnSpc>
                <a:spcPct val="120000"/>
              </a:lnSpc>
              <a:buFontTx/>
              <a:buChar char="•"/>
            </a:pPr>
            <a:r>
              <a:rPr lang="es-AR" sz="2100" u="sng">
                <a:solidFill>
                  <a:schemeClr val="tx2"/>
                </a:solidFill>
                <a:latin typeface="Arial" charset="0"/>
              </a:rPr>
              <a:t>Agua de gravedad</a:t>
            </a:r>
            <a:r>
              <a:rPr lang="es-AR" sz="2100">
                <a:solidFill>
                  <a:schemeClr val="tx2"/>
                </a:solidFill>
                <a:latin typeface="Arial" charset="0"/>
              </a:rPr>
              <a:t>: exceso de agua higroscópica y capilar que será eliminada del suelo por fuerzas de gravedad, si se le proporciona un drenaje normal</a:t>
            </a:r>
            <a:r>
              <a:rPr lang="es-ES" sz="2100">
                <a:solidFill>
                  <a:schemeClr val="tx2"/>
                </a:solidFill>
                <a:latin typeface="Arial" charset="0"/>
              </a:rPr>
              <a:t>.</a:t>
            </a:r>
          </a:p>
        </p:txBody>
      </p:sp>
      <p:sp>
        <p:nvSpPr>
          <p:cNvPr id="27651" name="Text Box 5"/>
          <p:cNvSpPr txBox="1">
            <a:spLocks noChangeArrowheads="1"/>
          </p:cNvSpPr>
          <p:nvPr/>
        </p:nvSpPr>
        <p:spPr bwMode="auto">
          <a:xfrm>
            <a:off x="1992314" y="260351"/>
            <a:ext cx="83534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s-AR" sz="2400" b="1" dirty="0">
                <a:solidFill>
                  <a:schemeClr val="bg1"/>
                </a:solidFill>
              </a:rPr>
              <a:t>TIPOS DE AGUA EN EL SUELO Y ESTADO DE DISPONIBILIDAD</a:t>
            </a:r>
            <a:endParaRPr lang="es-ES" sz="2400" b="1"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6" name="Rectangle 75">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4" name="Text Box 7"/>
          <p:cNvSpPr txBox="1">
            <a:spLocks noChangeArrowheads="1"/>
          </p:cNvSpPr>
          <p:nvPr/>
        </p:nvSpPr>
        <p:spPr bwMode="auto">
          <a:xfrm>
            <a:off x="5181601" y="634946"/>
            <a:ext cx="6368142"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EL RIEGO EN LA ARGENTINA </a:t>
            </a:r>
            <a:endParaRPr lang="en-US" sz="4800" spc="-50">
              <a:solidFill>
                <a:schemeClr val="tx1">
                  <a:lumMod val="75000"/>
                  <a:lumOff val="25000"/>
                </a:schemeClr>
              </a:solidFill>
              <a:latin typeface="+mj-lt"/>
              <a:ea typeface="+mj-ea"/>
              <a:cs typeface="+mj-cs"/>
            </a:endParaRPr>
          </a:p>
        </p:txBody>
      </p:sp>
      <p:pic>
        <p:nvPicPr>
          <p:cNvPr id="512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2209" r="-2" b="-2"/>
          <a:stretch/>
        </p:blipFill>
        <p:spPr bwMode="auto">
          <a:xfrm>
            <a:off x="20" y="-12128"/>
            <a:ext cx="4654276" cy="687012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8" name="Straight Connector 77">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123" name="Text Box 6"/>
          <p:cNvSpPr txBox="1">
            <a:spLocks noChangeArrowheads="1"/>
          </p:cNvSpPr>
          <p:nvPr/>
        </p:nvSpPr>
        <p:spPr bwMode="auto">
          <a:xfrm>
            <a:off x="5181601" y="2198914"/>
            <a:ext cx="6368142"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Bef>
                <a:spcPct val="50000"/>
              </a:spcBef>
              <a:buClr>
                <a:schemeClr val="accent1"/>
              </a:buClr>
              <a:buFont typeface="Calibri" panose="020F0502020204030204" pitchFamily="34" charset="0"/>
              <a:buChar char="•"/>
            </a:pPr>
            <a:r>
              <a:rPr lang="en-US" sz="1900" dirty="0">
                <a:solidFill>
                  <a:schemeClr val="tx1">
                    <a:lumMod val="75000"/>
                    <a:lumOff val="25000"/>
                  </a:schemeClr>
                </a:solidFill>
                <a:latin typeface="+mn-lt"/>
              </a:rPr>
              <a:t>El </a:t>
            </a:r>
            <a:r>
              <a:rPr lang="en-US" sz="1900" dirty="0" err="1">
                <a:solidFill>
                  <a:schemeClr val="tx1">
                    <a:lumMod val="75000"/>
                    <a:lumOff val="25000"/>
                  </a:schemeClr>
                </a:solidFill>
                <a:latin typeface="+mn-lt"/>
              </a:rPr>
              <a:t>riego</a:t>
            </a:r>
            <a:r>
              <a:rPr lang="en-US" sz="1900" dirty="0">
                <a:solidFill>
                  <a:schemeClr val="tx1">
                    <a:lumMod val="75000"/>
                    <a:lumOff val="25000"/>
                  </a:schemeClr>
                </a:solidFill>
                <a:latin typeface="+mn-lt"/>
              </a:rPr>
              <a:t> se </a:t>
            </a:r>
            <a:r>
              <a:rPr lang="en-US" sz="1900" dirty="0" err="1">
                <a:solidFill>
                  <a:schemeClr val="tx1">
                    <a:lumMod val="75000"/>
                    <a:lumOff val="25000"/>
                  </a:schemeClr>
                </a:solidFill>
                <a:latin typeface="+mn-lt"/>
              </a:rPr>
              <a:t>aplica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en</a:t>
            </a:r>
            <a:r>
              <a:rPr lang="en-US" sz="1900" dirty="0">
                <a:solidFill>
                  <a:schemeClr val="tx1">
                    <a:lumMod val="75000"/>
                    <a:lumOff val="25000"/>
                  </a:schemeClr>
                </a:solidFill>
                <a:latin typeface="+mn-lt"/>
              </a:rPr>
              <a:t> la Argentina </a:t>
            </a:r>
            <a:r>
              <a:rPr lang="en-US" sz="1900" dirty="0" err="1">
                <a:solidFill>
                  <a:schemeClr val="tx1">
                    <a:lumMod val="75000"/>
                    <a:lumOff val="25000"/>
                  </a:schemeClr>
                </a:solidFill>
                <a:latin typeface="+mn-lt"/>
              </a:rPr>
              <a:t>desde</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épocas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precolombinas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En</a:t>
            </a:r>
            <a:r>
              <a:rPr lang="en-US" sz="1900" dirty="0">
                <a:solidFill>
                  <a:schemeClr val="tx1">
                    <a:lumMod val="75000"/>
                    <a:lumOff val="25000"/>
                  </a:schemeClr>
                </a:solidFill>
                <a:latin typeface="+mn-lt"/>
              </a:rPr>
              <a:t> la ciudad de Mendoza </a:t>
            </a:r>
            <a:r>
              <a:rPr lang="en-US" sz="1900" dirty="0" err="1">
                <a:solidFill>
                  <a:schemeClr val="tx1">
                    <a:lumMod val="75000"/>
                    <a:lumOff val="25000"/>
                  </a:schemeClr>
                </a:solidFill>
                <a:latin typeface="+mn-lt"/>
              </a:rPr>
              <a:t>existían</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chacras</a:t>
            </a:r>
            <a:r>
              <a:rPr lang="en-US" sz="1900" dirty="0">
                <a:solidFill>
                  <a:schemeClr val="tx1">
                    <a:lumMod val="75000"/>
                    <a:lumOff val="25000"/>
                  </a:schemeClr>
                </a:solidFill>
                <a:latin typeface="+mn-lt"/>
              </a:rPr>
              <a:t> con </a:t>
            </a:r>
            <a:r>
              <a:rPr lang="en-US" sz="1900" dirty="0" err="1">
                <a:solidFill>
                  <a:schemeClr val="tx1">
                    <a:lumMod val="75000"/>
                    <a:lumOff val="25000"/>
                  </a:schemeClr>
                </a:solidFill>
                <a:latin typeface="+mn-lt"/>
              </a:rPr>
              <a:t>cultivos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autóctonos</a:t>
            </a:r>
            <a:r>
              <a:rPr lang="en-US" sz="1900" dirty="0">
                <a:solidFill>
                  <a:schemeClr val="tx1">
                    <a:lumMod val="75000"/>
                    <a:lumOff val="25000"/>
                  </a:schemeClr>
                </a:solidFill>
                <a:latin typeface="+mn-lt"/>
              </a:rPr>
              <a:t> que se </a:t>
            </a:r>
            <a:r>
              <a:rPr lang="en-US" sz="1900" dirty="0" err="1">
                <a:solidFill>
                  <a:schemeClr val="tx1">
                    <a:lumMod val="75000"/>
                    <a:lumOff val="25000"/>
                  </a:schemeClr>
                </a:solidFill>
                <a:latin typeface="+mn-lt"/>
              </a:rPr>
              <a:t>regaban</a:t>
            </a:r>
            <a:r>
              <a:rPr lang="en-US" sz="1900" dirty="0">
                <a:solidFill>
                  <a:schemeClr val="tx1">
                    <a:lumMod val="75000"/>
                    <a:lumOff val="25000"/>
                  </a:schemeClr>
                </a:solidFill>
                <a:latin typeface="+mn-lt"/>
              </a:rPr>
              <a:t> por un canal. </a:t>
            </a:r>
          </a:p>
          <a:p>
            <a:pPr defTabSz="914400" eaLnBrk="1" hangingPunct="1">
              <a:lnSpc>
                <a:spcPct val="90000"/>
              </a:lnSpc>
              <a:spcBef>
                <a:spcPct val="50000"/>
              </a:spcBef>
              <a:buClr>
                <a:schemeClr val="accent1"/>
              </a:buClr>
              <a:buFont typeface="Calibri" panose="020F0502020204030204" pitchFamily="34" charset="0"/>
              <a:buChar char="•"/>
            </a:pPr>
            <a:r>
              <a:rPr lang="en-US" sz="1900" dirty="0">
                <a:solidFill>
                  <a:schemeClr val="tx1">
                    <a:lumMod val="75000"/>
                    <a:lumOff val="25000"/>
                  </a:schemeClr>
                </a:solidFill>
                <a:latin typeface="+mn-lt"/>
              </a:rPr>
              <a:t>La </a:t>
            </a:r>
            <a:r>
              <a:rPr lang="en-US" sz="1900" dirty="0" err="1">
                <a:solidFill>
                  <a:schemeClr val="tx1">
                    <a:lumMod val="75000"/>
                    <a:lumOff val="25000"/>
                  </a:schemeClr>
                </a:solidFill>
                <a:latin typeface="+mn-lt"/>
              </a:rPr>
              <a:t>existencia</a:t>
            </a:r>
            <a:r>
              <a:rPr lang="en-US" sz="1900" dirty="0">
                <a:solidFill>
                  <a:schemeClr val="tx1">
                    <a:lumMod val="75000"/>
                    <a:lumOff val="25000"/>
                  </a:schemeClr>
                </a:solidFill>
                <a:latin typeface="+mn-lt"/>
              </a:rPr>
              <a:t> de zonas con </a:t>
            </a:r>
            <a:r>
              <a:rPr lang="en-US" sz="1900" dirty="0" err="1">
                <a:solidFill>
                  <a:schemeClr val="tx1">
                    <a:lumMod val="75000"/>
                    <a:lumOff val="25000"/>
                  </a:schemeClr>
                </a:solidFill>
                <a:latin typeface="+mn-lt"/>
              </a:rPr>
              <a:t>riego</a:t>
            </a:r>
            <a:r>
              <a:rPr lang="en-US" sz="1900" dirty="0">
                <a:solidFill>
                  <a:schemeClr val="tx1">
                    <a:lumMod val="75000"/>
                    <a:lumOff val="25000"/>
                  </a:schemeClr>
                </a:solidFill>
                <a:latin typeface="+mn-lt"/>
              </a:rPr>
              <a:t> no </a:t>
            </a:r>
            <a:r>
              <a:rPr lang="en-US" sz="1900" dirty="0" err="1">
                <a:solidFill>
                  <a:schemeClr val="tx1">
                    <a:lumMod val="75000"/>
                    <a:lumOff val="25000"/>
                  </a:schemeClr>
                </a:solidFill>
                <a:latin typeface="+mn-lt"/>
              </a:rPr>
              <a:t>sólo</a:t>
            </a:r>
            <a:r>
              <a:rPr lang="en-US" sz="1900" dirty="0">
                <a:solidFill>
                  <a:schemeClr val="tx1">
                    <a:lumMod val="75000"/>
                    <a:lumOff val="25000"/>
                  </a:schemeClr>
                </a:solidFill>
                <a:latin typeface="+mn-lt"/>
              </a:rPr>
              <a:t> se </a:t>
            </a:r>
            <a:r>
              <a:rPr lang="en-US" sz="1900" dirty="0" err="1">
                <a:solidFill>
                  <a:schemeClr val="tx1">
                    <a:lumMod val="75000"/>
                    <a:lumOff val="25000"/>
                  </a:schemeClr>
                </a:solidFill>
                <a:latin typeface="+mn-lt"/>
              </a:rPr>
              <a:t>constató</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en</a:t>
            </a:r>
            <a:r>
              <a:rPr lang="en-US" sz="1900" dirty="0">
                <a:solidFill>
                  <a:schemeClr val="tx1">
                    <a:lumMod val="75000"/>
                    <a:lumOff val="25000"/>
                  </a:schemeClr>
                </a:solidFill>
                <a:latin typeface="+mn-lt"/>
              </a:rPr>
              <a:t> Mendoza, </a:t>
            </a:r>
            <a:r>
              <a:rPr lang="en-US" sz="1900" dirty="0" err="1">
                <a:solidFill>
                  <a:schemeClr val="tx1">
                    <a:lumMod val="75000"/>
                    <a:lumOff val="25000"/>
                  </a:schemeClr>
                </a:solidFill>
                <a:latin typeface="+mn-lt"/>
              </a:rPr>
              <a:t>también</a:t>
            </a:r>
            <a:r>
              <a:rPr lang="en-US" sz="1900" dirty="0">
                <a:solidFill>
                  <a:schemeClr val="tx1">
                    <a:lumMod val="75000"/>
                    <a:lumOff val="25000"/>
                  </a:schemeClr>
                </a:solidFill>
                <a:latin typeface="+mn-lt"/>
              </a:rPr>
              <a:t> hay </a:t>
            </a:r>
            <a:r>
              <a:rPr lang="en-US" sz="1900" dirty="0" err="1">
                <a:solidFill>
                  <a:schemeClr val="tx1">
                    <a:lumMod val="75000"/>
                    <a:lumOff val="25000"/>
                  </a:schemeClr>
                </a:solidFill>
                <a:latin typeface="+mn-lt"/>
              </a:rPr>
              <a:t>localidades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en</a:t>
            </a:r>
            <a:r>
              <a:rPr lang="en-US" sz="1900" dirty="0">
                <a:solidFill>
                  <a:schemeClr val="tx1">
                    <a:lumMod val="75000"/>
                    <a:lumOff val="25000"/>
                  </a:schemeClr>
                </a:solidFill>
                <a:latin typeface="+mn-lt"/>
              </a:rPr>
              <a:t> Salta, Santiago del Estero, y Jujuy, </a:t>
            </a:r>
            <a:r>
              <a:rPr lang="en-US" sz="1900" dirty="0" err="1">
                <a:solidFill>
                  <a:schemeClr val="tx1">
                    <a:lumMod val="75000"/>
                    <a:lumOff val="25000"/>
                  </a:schemeClr>
                </a:solidFill>
                <a:latin typeface="+mn-lt"/>
              </a:rPr>
              <a:t>donde</a:t>
            </a:r>
            <a:r>
              <a:rPr lang="en-US" sz="1900" dirty="0">
                <a:solidFill>
                  <a:schemeClr val="tx1">
                    <a:lumMod val="75000"/>
                    <a:lumOff val="25000"/>
                  </a:schemeClr>
                </a:solidFill>
                <a:latin typeface="+mn-lt"/>
              </a:rPr>
              <a:t> el </a:t>
            </a:r>
            <a:r>
              <a:rPr lang="en-US" sz="1900" dirty="0" err="1">
                <a:solidFill>
                  <a:schemeClr val="tx1">
                    <a:lumMod val="75000"/>
                    <a:lumOff val="25000"/>
                  </a:schemeClr>
                </a:solidFill>
                <a:latin typeface="+mn-lt"/>
              </a:rPr>
              <a:t>uso</a:t>
            </a:r>
            <a:r>
              <a:rPr lang="en-US" sz="1900" dirty="0">
                <a:solidFill>
                  <a:schemeClr val="tx1">
                    <a:lumMod val="75000"/>
                    <a:lumOff val="25000"/>
                  </a:schemeClr>
                </a:solidFill>
                <a:latin typeface="+mn-lt"/>
              </a:rPr>
              <a:t> del </a:t>
            </a:r>
            <a:r>
              <a:rPr lang="en-US" sz="1900" dirty="0" err="1">
                <a:solidFill>
                  <a:schemeClr val="tx1">
                    <a:lumMod val="75000"/>
                    <a:lumOff val="25000"/>
                  </a:schemeClr>
                </a:solidFill>
                <a:latin typeface="+mn-lt"/>
              </a:rPr>
              <a:t>agua</a:t>
            </a:r>
            <a:r>
              <a:rPr lang="en-US" sz="1900" dirty="0">
                <a:solidFill>
                  <a:schemeClr val="tx1">
                    <a:lumMod val="75000"/>
                    <a:lumOff val="25000"/>
                  </a:schemeClr>
                </a:solidFill>
                <a:latin typeface="+mn-lt"/>
              </a:rPr>
              <a:t> con fines de </a:t>
            </a:r>
            <a:r>
              <a:rPr lang="en-US" sz="1900" dirty="0" err="1">
                <a:solidFill>
                  <a:schemeClr val="tx1">
                    <a:lumMod val="75000"/>
                    <a:lumOff val="25000"/>
                  </a:schemeClr>
                </a:solidFill>
                <a:latin typeface="+mn-lt"/>
              </a:rPr>
              <a:t>riego</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precedió</a:t>
            </a:r>
            <a:r>
              <a:rPr lang="en-US" sz="1900" dirty="0">
                <a:solidFill>
                  <a:schemeClr val="tx1">
                    <a:lumMod val="75000"/>
                    <a:lumOff val="25000"/>
                  </a:schemeClr>
                </a:solidFill>
                <a:latin typeface="+mn-lt"/>
              </a:rPr>
              <a:t> a la </a:t>
            </a:r>
            <a:r>
              <a:rPr lang="en-US" sz="1900" dirty="0" err="1">
                <a:solidFill>
                  <a:schemeClr val="tx1">
                    <a:lumMod val="75000"/>
                    <a:lumOff val="25000"/>
                  </a:schemeClr>
                </a:solidFill>
                <a:latin typeface="+mn-lt"/>
              </a:rPr>
              <a:t>conquista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española</a:t>
            </a:r>
            <a:r>
              <a:rPr lang="en-US" sz="1900" dirty="0">
                <a:solidFill>
                  <a:schemeClr val="tx1">
                    <a:lumMod val="75000"/>
                    <a:lumOff val="25000"/>
                  </a:schemeClr>
                </a:solidFill>
                <a:latin typeface="+mn-lt"/>
              </a:rPr>
              <a:t>.</a:t>
            </a:r>
          </a:p>
          <a:p>
            <a:pPr defTabSz="914400" eaLnBrk="1" hangingPunct="1">
              <a:lnSpc>
                <a:spcPct val="90000"/>
              </a:lnSpc>
              <a:spcBef>
                <a:spcPct val="50000"/>
              </a:spcBef>
              <a:buClr>
                <a:schemeClr val="accent1"/>
              </a:buClr>
              <a:buFont typeface="Calibri" panose="020F0502020204030204" pitchFamily="34" charset="0"/>
              <a:buChar char="•"/>
            </a:pPr>
            <a:r>
              <a:rPr lang="en-US" sz="1900" dirty="0">
                <a:solidFill>
                  <a:schemeClr val="tx1">
                    <a:lumMod val="75000"/>
                    <a:lumOff val="25000"/>
                  </a:schemeClr>
                </a:solidFill>
                <a:latin typeface="+mn-lt"/>
              </a:rPr>
              <a:t> Durante el </a:t>
            </a:r>
            <a:r>
              <a:rPr lang="en-US" sz="1900" dirty="0" err="1">
                <a:solidFill>
                  <a:schemeClr val="tx1">
                    <a:lumMod val="75000"/>
                    <a:lumOff val="25000"/>
                  </a:schemeClr>
                </a:solidFill>
                <a:latin typeface="+mn-lt"/>
              </a:rPr>
              <a:t>período</a:t>
            </a:r>
            <a:r>
              <a:rPr lang="en-US" sz="1900" dirty="0">
                <a:solidFill>
                  <a:schemeClr val="tx1">
                    <a:lumMod val="75000"/>
                    <a:lumOff val="25000"/>
                  </a:schemeClr>
                </a:solidFill>
                <a:latin typeface="+mn-lt"/>
              </a:rPr>
              <a:t> colonial el </a:t>
            </a:r>
            <a:r>
              <a:rPr lang="en-US" sz="1900" dirty="0" err="1">
                <a:solidFill>
                  <a:schemeClr val="tx1">
                    <a:lumMod val="75000"/>
                    <a:lumOff val="25000"/>
                  </a:schemeClr>
                </a:solidFill>
                <a:latin typeface="+mn-lt"/>
              </a:rPr>
              <a:t>aporte</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más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importante</a:t>
            </a:r>
            <a:r>
              <a:rPr lang="en-US" sz="1900" dirty="0">
                <a:solidFill>
                  <a:schemeClr val="tx1">
                    <a:lumMod val="75000"/>
                    <a:lumOff val="25000"/>
                  </a:schemeClr>
                </a:solidFill>
                <a:latin typeface="+mn-lt"/>
              </a:rPr>
              <a:t> que se </a:t>
            </a:r>
            <a:r>
              <a:rPr lang="en-US" sz="1900" dirty="0" err="1">
                <a:solidFill>
                  <a:schemeClr val="tx1">
                    <a:lumMod val="75000"/>
                    <a:lumOff val="25000"/>
                  </a:schemeClr>
                </a:solidFill>
                <a:latin typeface="+mn-lt"/>
              </a:rPr>
              <a:t>realiza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en</a:t>
            </a:r>
            <a:r>
              <a:rPr lang="en-US" sz="1900" dirty="0">
                <a:solidFill>
                  <a:schemeClr val="tx1">
                    <a:lumMod val="75000"/>
                    <a:lumOff val="25000"/>
                  </a:schemeClr>
                </a:solidFill>
                <a:latin typeface="+mn-lt"/>
              </a:rPr>
              <a:t> el </a:t>
            </a:r>
            <a:r>
              <a:rPr lang="en-US" sz="1900" dirty="0" err="1">
                <a:solidFill>
                  <a:schemeClr val="tx1">
                    <a:lumMod val="75000"/>
                    <a:lumOff val="25000"/>
                  </a:schemeClr>
                </a:solidFill>
                <a:latin typeface="+mn-lt"/>
              </a:rPr>
              <a:t>país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fue</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logrado</a:t>
            </a:r>
            <a:r>
              <a:rPr lang="en-US" sz="1900" dirty="0">
                <a:solidFill>
                  <a:schemeClr val="tx1">
                    <a:lumMod val="75000"/>
                    <a:lumOff val="25000"/>
                  </a:schemeClr>
                </a:solidFill>
                <a:latin typeface="+mn-lt"/>
              </a:rPr>
              <a:t> con la </a:t>
            </a:r>
            <a:r>
              <a:rPr lang="en-US" sz="1900" dirty="0" err="1">
                <a:solidFill>
                  <a:schemeClr val="tx1">
                    <a:lumMod val="75000"/>
                    <a:lumOff val="25000"/>
                  </a:schemeClr>
                </a:solidFill>
                <a:latin typeface="+mn-lt"/>
              </a:rPr>
              <a:t>experiencia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española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en</a:t>
            </a:r>
            <a:r>
              <a:rPr lang="en-US" sz="1900" dirty="0">
                <a:solidFill>
                  <a:schemeClr val="tx1">
                    <a:lumMod val="75000"/>
                    <a:lumOff val="25000"/>
                  </a:schemeClr>
                </a:solidFill>
                <a:latin typeface="+mn-lt"/>
              </a:rPr>
              <a:t> el </a:t>
            </a:r>
            <a:r>
              <a:rPr lang="en-US" sz="1900" dirty="0" err="1">
                <a:solidFill>
                  <a:schemeClr val="tx1">
                    <a:lumMod val="75000"/>
                    <a:lumOff val="25000"/>
                  </a:schemeClr>
                </a:solidFill>
                <a:latin typeface="+mn-lt"/>
              </a:rPr>
              <a:t>manejo</a:t>
            </a:r>
            <a:r>
              <a:rPr lang="en-US" sz="1900" dirty="0">
                <a:solidFill>
                  <a:schemeClr val="tx1">
                    <a:lumMod val="75000"/>
                    <a:lumOff val="25000"/>
                  </a:schemeClr>
                </a:solidFill>
                <a:latin typeface="+mn-lt"/>
              </a:rPr>
              <a:t> del </a:t>
            </a:r>
            <a:r>
              <a:rPr lang="en-US" sz="1900" dirty="0" err="1">
                <a:solidFill>
                  <a:schemeClr val="tx1">
                    <a:lumMod val="75000"/>
                    <a:lumOff val="25000"/>
                  </a:schemeClr>
                </a:solidFill>
                <a:latin typeface="+mn-lt"/>
              </a:rPr>
              <a:t>agua</a:t>
            </a:r>
            <a:r>
              <a:rPr lang="en-US" sz="1900" dirty="0">
                <a:solidFill>
                  <a:schemeClr val="tx1">
                    <a:lumMod val="75000"/>
                    <a:lumOff val="25000"/>
                  </a:schemeClr>
                </a:solidFill>
                <a:latin typeface="+mn-lt"/>
              </a:rPr>
              <a:t>.</a:t>
            </a:r>
          </a:p>
        </p:txBody>
      </p:sp>
      <p:sp>
        <p:nvSpPr>
          <p:cNvPr id="5122" name="Text Box 5"/>
          <p:cNvSpPr txBox="1">
            <a:spLocks noChangeArrowheads="1"/>
          </p:cNvSpPr>
          <p:nvPr/>
        </p:nvSpPr>
        <p:spPr bwMode="auto">
          <a:xfrm>
            <a:off x="2063751" y="1412876"/>
            <a:ext cx="7777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endParaRPr lang="es-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7" name="Rectangle 136">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9" name="Straight Connector 138">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1" name="Rectangle 140">
            <a:extLst>
              <a:ext uri="{FF2B5EF4-FFF2-40B4-BE49-F238E27FC236}">
                <a16:creationId xmlns:a16="http://schemas.microsoft.com/office/drawing/2014/main" id="{E6AA15AE-DAFE-4E1E-B05F-F57962FD3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714" name="Rectangle 2"/>
          <p:cNvSpPr>
            <a:spLocks noGrp="1" noChangeArrowheads="1"/>
          </p:cNvSpPr>
          <p:nvPr>
            <p:ph type="title"/>
          </p:nvPr>
        </p:nvSpPr>
        <p:spPr>
          <a:xfrm>
            <a:off x="8141110" y="639097"/>
            <a:ext cx="3401961" cy="3686015"/>
          </a:xfrm>
        </p:spPr>
        <p:txBody>
          <a:bodyPr vert="horz" lIns="91440" tIns="45720" rIns="91440" bIns="45720" rtlCol="0" anchor="b">
            <a:normAutofit/>
          </a:bodyPr>
          <a:lstStyle/>
          <a:p>
            <a:pPr>
              <a:defRPr/>
            </a:pPr>
            <a:r>
              <a:rPr lang="en-US" sz="5100">
                <a:solidFill>
                  <a:schemeClr val="tx1">
                    <a:lumMod val="85000"/>
                    <a:lumOff val="15000"/>
                  </a:schemeClr>
                </a:solidFill>
              </a:rPr>
              <a:t>Infiltración del agua en distintos suelos</a:t>
            </a:r>
          </a:p>
        </p:txBody>
      </p:sp>
      <p:pic>
        <p:nvPicPr>
          <p:cNvPr id="28675" name="Picture 5" descr="permeab"/>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3999" y="702337"/>
            <a:ext cx="6912217" cy="49296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3" name="Straight Connector 142">
            <a:extLst>
              <a:ext uri="{FF2B5EF4-FFF2-40B4-BE49-F238E27FC236}">
                <a16:creationId xmlns:a16="http://schemas.microsoft.com/office/drawing/2014/main" id="{D07141D5-A57C-43F5-A655-5BA2D0D2AF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45" name="Rectangle 144">
            <a:extLst>
              <a:ext uri="{FF2B5EF4-FFF2-40B4-BE49-F238E27FC236}">
                <a16:creationId xmlns:a16="http://schemas.microsoft.com/office/drawing/2014/main" id="{D9DB1F97-BFF9-46CC-8EB4-BB63B98F1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7" name="Rectangle 146">
            <a:extLst>
              <a:ext uri="{FF2B5EF4-FFF2-40B4-BE49-F238E27FC236}">
                <a16:creationId xmlns:a16="http://schemas.microsoft.com/office/drawing/2014/main" id="{88CAE6E3-39B4-4A16-97BC-9C376B9B7E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699" name="Text Box 6"/>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3600" b="1" spc="-50">
                <a:solidFill>
                  <a:srgbClr val="FFFFFF"/>
                </a:solidFill>
                <a:latin typeface="+mj-lt"/>
                <a:ea typeface="+mj-ea"/>
                <a:cs typeface="+mj-cs"/>
              </a:rPr>
              <a:t>POTENCIAL HÍDRICO</a:t>
            </a:r>
          </a:p>
        </p:txBody>
      </p:sp>
      <p:sp>
        <p:nvSpPr>
          <p:cNvPr id="76" name="Rectangle 7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698" name="Text Box 5"/>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Bef>
                <a:spcPct val="50000"/>
              </a:spcBef>
              <a:buClr>
                <a:schemeClr val="accent1"/>
              </a:buClr>
              <a:buFont typeface="Calibri" panose="020F0502020204030204" pitchFamily="34" charset="0"/>
            </a:pPr>
            <a:r>
              <a:rPr lang="en-US">
                <a:solidFill>
                  <a:schemeClr val="tx1">
                    <a:lumMod val="75000"/>
                    <a:lumOff val="25000"/>
                  </a:schemeClr>
                </a:solidFill>
                <a:latin typeface="+mn-lt"/>
              </a:rPr>
              <a:t>El potencial de agua o potencial hídrico expresa la energía libre del agua cuando ésta entra a formar parte de diversos sistemas, tales como suelo, planta, atmósfera, etc. </a:t>
            </a:r>
          </a:p>
          <a:p>
            <a:pPr defTabSz="914400" eaLnBrk="1" hangingPunct="1">
              <a:lnSpc>
                <a:spcPct val="90000"/>
              </a:lnSpc>
              <a:spcBef>
                <a:spcPct val="50000"/>
              </a:spcBef>
              <a:buClr>
                <a:schemeClr val="accent1"/>
              </a:buClr>
              <a:buFont typeface="Calibri" panose="020F0502020204030204" pitchFamily="34" charset="0"/>
            </a:pPr>
            <a:r>
              <a:rPr lang="en-US">
                <a:solidFill>
                  <a:schemeClr val="tx1">
                    <a:lumMod val="75000"/>
                    <a:lumOff val="25000"/>
                  </a:schemeClr>
                </a:solidFill>
                <a:latin typeface="+mn-lt"/>
              </a:rPr>
              <a:t>Se mide con relación a un potencial de referencia que vale cero y que corresponde a agua pura, libre y a la presión atmosférica.</a:t>
            </a:r>
          </a:p>
          <a:p>
            <a:pPr defTabSz="914400" eaLnBrk="1" hangingPunct="1">
              <a:lnSpc>
                <a:spcPct val="90000"/>
              </a:lnSpc>
              <a:spcBef>
                <a:spcPct val="50000"/>
              </a:spcBef>
              <a:buClr>
                <a:schemeClr val="accent1"/>
              </a:buClr>
              <a:buFont typeface="Calibri" panose="020F0502020204030204" pitchFamily="34" charset="0"/>
            </a:pPr>
            <a:r>
              <a:rPr lang="en-US">
                <a:solidFill>
                  <a:schemeClr val="tx1">
                    <a:lumMod val="75000"/>
                    <a:lumOff val="25000"/>
                  </a:schemeClr>
                </a:solidFill>
                <a:latin typeface="+mn-lt"/>
              </a:rPr>
              <a:t> Tiene unidades de presión.</a:t>
            </a:r>
          </a:p>
          <a:p>
            <a:pPr defTabSz="914400" eaLnBrk="1" hangingPunct="1">
              <a:lnSpc>
                <a:spcPct val="90000"/>
              </a:lnSpc>
              <a:spcBef>
                <a:spcPct val="50000"/>
              </a:spcBef>
              <a:buClr>
                <a:schemeClr val="accent1"/>
              </a:buClr>
              <a:buFont typeface="Calibri" panose="020F0502020204030204" pitchFamily="34" charset="0"/>
            </a:pPr>
            <a:r>
              <a:rPr lang="en-US">
                <a:solidFill>
                  <a:schemeClr val="tx1">
                    <a:lumMod val="75000"/>
                    <a:lumOff val="25000"/>
                  </a:schemeClr>
                </a:solidFill>
                <a:latin typeface="+mn-lt"/>
              </a:rPr>
              <a:t>La gravedad tiene un efecto prácticamente nulo en el sistema suelo-planta-atmósfera, por lo que el potencial hídrico está determinado por la presión y la actividad del agua. </a:t>
            </a:r>
          </a:p>
          <a:p>
            <a:pPr defTabSz="914400" eaLnBrk="1" hangingPunct="1">
              <a:lnSpc>
                <a:spcPct val="90000"/>
              </a:lnSpc>
              <a:spcBef>
                <a:spcPct val="50000"/>
              </a:spcBef>
              <a:buClr>
                <a:schemeClr val="accent1"/>
              </a:buClr>
              <a:buFont typeface="Calibri" panose="020F0502020204030204" pitchFamily="34" charset="0"/>
            </a:pPr>
            <a:r>
              <a:rPr lang="en-US">
                <a:solidFill>
                  <a:schemeClr val="tx1">
                    <a:lumMod val="75000"/>
                    <a:lumOff val="25000"/>
                  </a:schemeClr>
                </a:solidFill>
                <a:latin typeface="+mn-lt"/>
              </a:rPr>
              <a:t>Depende de dos factores:</a:t>
            </a:r>
          </a:p>
          <a:p>
            <a:pPr lvl="1" defTabSz="914400" eaLnBrk="1" hangingPunct="1">
              <a:lnSpc>
                <a:spcPct val="90000"/>
              </a:lnSpc>
              <a:spcBef>
                <a:spcPct val="50000"/>
              </a:spcBef>
              <a:buClr>
                <a:schemeClr val="accent1"/>
              </a:buClr>
              <a:buFont typeface="Calibri" panose="020F0502020204030204" pitchFamily="34" charset="0"/>
            </a:pPr>
            <a:r>
              <a:rPr lang="en-US" i="1">
                <a:solidFill>
                  <a:schemeClr val="tx1">
                    <a:lumMod val="75000"/>
                    <a:lumOff val="25000"/>
                  </a:schemeClr>
                </a:solidFill>
                <a:latin typeface="+mn-lt"/>
              </a:rPr>
              <a:t>Efecto osmótico</a:t>
            </a:r>
            <a:r>
              <a:rPr lang="en-US">
                <a:solidFill>
                  <a:schemeClr val="tx1">
                    <a:lumMod val="75000"/>
                    <a:lumOff val="25000"/>
                  </a:schemeClr>
                </a:solidFill>
                <a:latin typeface="+mn-lt"/>
              </a:rPr>
              <a:t>: sustancias en disolución</a:t>
            </a:r>
          </a:p>
          <a:p>
            <a:pPr lvl="1" defTabSz="914400" eaLnBrk="1" hangingPunct="1">
              <a:lnSpc>
                <a:spcPct val="90000"/>
              </a:lnSpc>
              <a:spcBef>
                <a:spcPct val="50000"/>
              </a:spcBef>
              <a:buClr>
                <a:schemeClr val="accent1"/>
              </a:buClr>
              <a:buFont typeface="Calibri" panose="020F0502020204030204" pitchFamily="34" charset="0"/>
            </a:pPr>
            <a:r>
              <a:rPr lang="en-US" i="1">
                <a:solidFill>
                  <a:schemeClr val="tx1">
                    <a:lumMod val="75000"/>
                    <a:lumOff val="25000"/>
                  </a:schemeClr>
                </a:solidFill>
                <a:latin typeface="+mn-lt"/>
              </a:rPr>
              <a:t>Efecto matricial</a:t>
            </a:r>
            <a:r>
              <a:rPr lang="en-US">
                <a:solidFill>
                  <a:schemeClr val="tx1">
                    <a:lumMod val="75000"/>
                    <a:lumOff val="25000"/>
                  </a:schemeClr>
                </a:solidFill>
                <a:latin typeface="+mn-lt"/>
              </a:rPr>
              <a:t>: interacción del agua con la matriz del suelo.</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1882775" y="106364"/>
            <a:ext cx="8353176" cy="6111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2" name="Text Box 2"/>
          <p:cNvSpPr txBox="1">
            <a:spLocks noChangeArrowheads="1"/>
          </p:cNvSpPr>
          <p:nvPr/>
        </p:nvSpPr>
        <p:spPr bwMode="auto">
          <a:xfrm>
            <a:off x="754063" y="1751013"/>
            <a:ext cx="10829925" cy="424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just" eaLnBrk="1" hangingPunct="1">
              <a:spcBef>
                <a:spcPct val="50000"/>
              </a:spcBef>
              <a:buFont typeface="Wingdings" pitchFamily="2" charset="2"/>
              <a:buNone/>
            </a:pPr>
            <a:r>
              <a:rPr lang="es-AR" sz="2100" dirty="0">
                <a:solidFill>
                  <a:schemeClr val="tx2"/>
                </a:solidFill>
                <a:latin typeface="Arial" charset="0"/>
              </a:rPr>
              <a:t>Se expresa como:</a:t>
            </a:r>
            <a:r>
              <a:rPr lang="es-ES" dirty="0"/>
              <a:t> </a:t>
            </a:r>
          </a:p>
          <a:p>
            <a:pPr eaLnBrk="1" hangingPunct="1">
              <a:lnSpc>
                <a:spcPct val="140000"/>
              </a:lnSpc>
            </a:pPr>
            <a:endParaRPr lang="es-AR" sz="2000" dirty="0">
              <a:solidFill>
                <a:schemeClr val="tx2"/>
              </a:solidFill>
              <a:latin typeface="Arial" charset="0"/>
            </a:endParaRPr>
          </a:p>
          <a:p>
            <a:pPr eaLnBrk="1" hangingPunct="1">
              <a:lnSpc>
                <a:spcPct val="140000"/>
              </a:lnSpc>
            </a:pPr>
            <a:endParaRPr lang="es-AR" sz="2000" dirty="0">
              <a:solidFill>
                <a:schemeClr val="tx2"/>
              </a:solidFill>
              <a:latin typeface="Arial" charset="0"/>
            </a:endParaRPr>
          </a:p>
          <a:p>
            <a:pPr eaLnBrk="1" hangingPunct="1">
              <a:lnSpc>
                <a:spcPct val="140000"/>
              </a:lnSpc>
            </a:pPr>
            <a:r>
              <a:rPr lang="es-AR" sz="2000" dirty="0">
                <a:solidFill>
                  <a:schemeClr val="tx2"/>
                </a:solidFill>
                <a:latin typeface="Arial" charset="0"/>
              </a:rPr>
              <a:t>donde:</a:t>
            </a:r>
            <a:endParaRPr lang="es-AR" sz="2000" dirty="0">
              <a:solidFill>
                <a:schemeClr val="tx2"/>
              </a:solidFill>
              <a:latin typeface="Arial" charset="0"/>
              <a:sym typeface="Symbol" pitchFamily="18" charset="2"/>
            </a:endParaRPr>
          </a:p>
          <a:p>
            <a:pPr eaLnBrk="1" hangingPunct="1">
              <a:lnSpc>
                <a:spcPct val="140000"/>
              </a:lnSpc>
            </a:pPr>
            <a:r>
              <a:rPr lang="el-GR" sz="2000" dirty="0">
                <a:solidFill>
                  <a:schemeClr val="tx2"/>
                </a:solidFill>
                <a:latin typeface="Arial" charset="0"/>
                <a:cs typeface="Arial" charset="0"/>
                <a:sym typeface="Symbol" pitchFamily="18" charset="2"/>
              </a:rPr>
              <a:t>Ψ</a:t>
            </a:r>
            <a:r>
              <a:rPr lang="es-AR" sz="2000" dirty="0">
                <a:solidFill>
                  <a:schemeClr val="tx2"/>
                </a:solidFill>
                <a:latin typeface="Arial" charset="0"/>
              </a:rPr>
              <a:t>: potencial total</a:t>
            </a:r>
            <a:endParaRPr lang="es-AR" sz="2000" dirty="0">
              <a:solidFill>
                <a:schemeClr val="tx2"/>
              </a:solidFill>
              <a:latin typeface="Arial" charset="0"/>
              <a:sym typeface="Symbol" pitchFamily="18" charset="2"/>
            </a:endParaRPr>
          </a:p>
          <a:p>
            <a:pPr eaLnBrk="1" hangingPunct="1">
              <a:lnSpc>
                <a:spcPct val="140000"/>
              </a:lnSpc>
            </a:pPr>
            <a:r>
              <a:rPr lang="el-GR" dirty="0">
                <a:solidFill>
                  <a:schemeClr val="tx2"/>
                </a:solidFill>
                <a:sym typeface="Symbol" pitchFamily="18" charset="2"/>
              </a:rPr>
              <a:t>Ψ</a:t>
            </a:r>
            <a:r>
              <a:rPr lang="es-AR" sz="2000" baseline="-25000" dirty="0">
                <a:solidFill>
                  <a:schemeClr val="tx2"/>
                </a:solidFill>
                <a:latin typeface="Arial" charset="0"/>
              </a:rPr>
              <a:t>p</a:t>
            </a:r>
            <a:r>
              <a:rPr lang="es-AR" sz="2000" dirty="0">
                <a:solidFill>
                  <a:schemeClr val="tx2"/>
                </a:solidFill>
                <a:latin typeface="Arial" charset="0"/>
              </a:rPr>
              <a:t>: potencial de presión (es nulo a la presión atmosférica, positivo si es mayor y negativo si es menor)</a:t>
            </a:r>
            <a:endParaRPr lang="es-AR" sz="2000" dirty="0">
              <a:solidFill>
                <a:schemeClr val="tx2"/>
              </a:solidFill>
              <a:latin typeface="Arial" charset="0"/>
              <a:sym typeface="Symbol" pitchFamily="18" charset="2"/>
            </a:endParaRPr>
          </a:p>
          <a:p>
            <a:pPr eaLnBrk="1" hangingPunct="1">
              <a:lnSpc>
                <a:spcPct val="140000"/>
              </a:lnSpc>
            </a:pPr>
            <a:r>
              <a:rPr lang="el-GR" dirty="0">
                <a:solidFill>
                  <a:schemeClr val="tx2"/>
                </a:solidFill>
                <a:sym typeface="Symbol" pitchFamily="18" charset="2"/>
              </a:rPr>
              <a:t>Ψ</a:t>
            </a:r>
            <a:r>
              <a:rPr lang="es-AR" sz="2000" baseline="-25000" dirty="0">
                <a:solidFill>
                  <a:schemeClr val="tx2"/>
                </a:solidFill>
                <a:latin typeface="Arial" charset="0"/>
              </a:rPr>
              <a:t>o</a:t>
            </a:r>
            <a:r>
              <a:rPr lang="es-AR" sz="2000" dirty="0">
                <a:solidFill>
                  <a:schemeClr val="tx2"/>
                </a:solidFill>
                <a:latin typeface="Arial" charset="0"/>
              </a:rPr>
              <a:t>: potencial osmótico (es nulo para agua pura y negativo cuando hay sustancias disueltas). </a:t>
            </a:r>
          </a:p>
          <a:p>
            <a:pPr eaLnBrk="1" hangingPunct="1">
              <a:lnSpc>
                <a:spcPct val="140000"/>
              </a:lnSpc>
            </a:pPr>
            <a:r>
              <a:rPr lang="el-GR" dirty="0">
                <a:solidFill>
                  <a:schemeClr val="tx2"/>
                </a:solidFill>
                <a:sym typeface="Symbol" pitchFamily="18" charset="2"/>
              </a:rPr>
              <a:t>Ψ</a:t>
            </a:r>
            <a:r>
              <a:rPr lang="es-AR" sz="2000" baseline="-25000" dirty="0">
                <a:solidFill>
                  <a:schemeClr val="tx2"/>
                </a:solidFill>
                <a:latin typeface="Arial" charset="0"/>
              </a:rPr>
              <a:t>m</a:t>
            </a:r>
            <a:r>
              <a:rPr lang="es-AR" sz="2000" dirty="0">
                <a:solidFill>
                  <a:schemeClr val="tx2"/>
                </a:solidFill>
                <a:latin typeface="Arial" charset="0"/>
              </a:rPr>
              <a:t>: potencial matricial (tiene un valor nulo cuando no hay interacciones y negativo cuando las hay)</a:t>
            </a:r>
          </a:p>
        </p:txBody>
      </p:sp>
      <p:sp>
        <p:nvSpPr>
          <p:cNvPr id="30723" name="Text Box 3"/>
          <p:cNvSpPr txBox="1">
            <a:spLocks noChangeArrowheads="1"/>
          </p:cNvSpPr>
          <p:nvPr/>
        </p:nvSpPr>
        <p:spPr bwMode="auto">
          <a:xfrm>
            <a:off x="1992314" y="260350"/>
            <a:ext cx="835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s-AR" sz="2400" b="1" dirty="0">
                <a:solidFill>
                  <a:schemeClr val="bg1"/>
                </a:solidFill>
              </a:rPr>
              <a:t>POTENCIAL HÍDRICO</a:t>
            </a:r>
            <a:endParaRPr lang="es-ES" sz="2400" b="1" dirty="0">
              <a:solidFill>
                <a:schemeClr val="bg1"/>
              </a:solidFill>
            </a:endParaRPr>
          </a:p>
        </p:txBody>
      </p:sp>
      <p:sp>
        <p:nvSpPr>
          <p:cNvPr id="30724" name="Rectangle 5"/>
          <p:cNvSpPr>
            <a:spLocks noChangeArrowheads="1"/>
          </p:cNvSpPr>
          <p:nvPr/>
        </p:nvSpPr>
        <p:spPr bwMode="auto">
          <a:xfrm>
            <a:off x="1524001" y="31300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p>
        </p:txBody>
      </p:sp>
      <p:graphicFrame>
        <p:nvGraphicFramePr>
          <p:cNvPr id="30725" name="Object 4"/>
          <p:cNvGraphicFramePr>
            <a:graphicFrameLocks noChangeAspect="1"/>
          </p:cNvGraphicFramePr>
          <p:nvPr>
            <p:extLst>
              <p:ext uri="{D42A27DB-BD31-4B8C-83A1-F6EECF244321}">
                <p14:modId xmlns:p14="http://schemas.microsoft.com/office/powerpoint/2010/main" val="4069186009"/>
              </p:ext>
            </p:extLst>
          </p:nvPr>
        </p:nvGraphicFramePr>
        <p:xfrm>
          <a:off x="4656138" y="2233614"/>
          <a:ext cx="2374900" cy="509587"/>
        </p:xfrm>
        <a:graphic>
          <a:graphicData uri="http://schemas.openxmlformats.org/presentationml/2006/ole">
            <mc:AlternateContent xmlns:mc="http://schemas.openxmlformats.org/markup-compatibility/2006">
              <mc:Choice xmlns:v="urn:schemas-microsoft-com:vml" Requires="v">
                <p:oleObj spid="_x0000_s3093" name="Ecuación" r:id="rId4" imgW="1066800" imgH="228600" progId="Equation.3">
                  <p:embed/>
                </p:oleObj>
              </mc:Choice>
              <mc:Fallback>
                <p:oleObj name="Ecuación" r:id="rId4" imgW="1066800" imgH="228600" progId="Equation.3">
                  <p:embed/>
                  <p:pic>
                    <p:nvPicPr>
                      <p:cNvPr id="3072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6138" y="2233614"/>
                        <a:ext cx="2374900" cy="509587"/>
                      </a:xfrm>
                      <a:prstGeom prst="rect">
                        <a:avLst/>
                      </a:prstGeom>
                      <a:noFill/>
                      <a:ln>
                        <a:noFill/>
                      </a:ln>
                    </p:spPr>
                  </p:pic>
                </p:oleObj>
              </mc:Fallback>
            </mc:AlternateContent>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3"/>
          <p:cNvSpPr txBox="1">
            <a:spLocks noChangeArrowheads="1"/>
          </p:cNvSpPr>
          <p:nvPr/>
        </p:nvSpPr>
        <p:spPr bwMode="auto">
          <a:xfrm>
            <a:off x="6411685" y="634946"/>
            <a:ext cx="5127171"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POTENCIAL HÍDRICO</a:t>
            </a:r>
          </a:p>
        </p:txBody>
      </p:sp>
      <p:pic>
        <p:nvPicPr>
          <p:cNvPr id="11878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3192" y="935773"/>
            <a:ext cx="5451627" cy="466641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5" name="Straight Connector 74">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1746" name="Text Box 2"/>
          <p:cNvSpPr txBox="1">
            <a:spLocks noChangeArrowheads="1"/>
          </p:cNvSpPr>
          <p:nvPr/>
        </p:nvSpPr>
        <p:spPr bwMode="auto">
          <a:xfrm>
            <a:off x="6411684" y="2198914"/>
            <a:ext cx="5127172"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Aft>
                <a:spcPts val="600"/>
              </a:spcAft>
              <a:buClr>
                <a:schemeClr val="accent1"/>
              </a:buClr>
              <a:buFont typeface="Calibri" panose="020F0502020204030204" pitchFamily="34" charset="0"/>
            </a:pPr>
            <a:r>
              <a:rPr lang="en-US" i="1">
                <a:solidFill>
                  <a:schemeClr val="tx1">
                    <a:lumMod val="75000"/>
                    <a:lumOff val="25000"/>
                  </a:schemeClr>
                </a:solidFill>
                <a:latin typeface="+mn-lt"/>
              </a:rPr>
              <a:t>Potencial osmótico</a:t>
            </a:r>
            <a:r>
              <a:rPr lang="en-US">
                <a:solidFill>
                  <a:schemeClr val="tx1">
                    <a:lumMod val="75000"/>
                    <a:lumOff val="25000"/>
                  </a:schemeClr>
                </a:solidFill>
                <a:latin typeface="+mn-lt"/>
              </a:rPr>
              <a:t>: representa la disminución de la movilidad del agua debido a la presencia de sustancias disueltas.</a:t>
            </a:r>
          </a:p>
          <a:p>
            <a:pPr defTabSz="914400"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r>
              <a:rPr lang="en-US" i="1">
                <a:solidFill>
                  <a:schemeClr val="tx1">
                    <a:lumMod val="75000"/>
                    <a:lumOff val="25000"/>
                  </a:schemeClr>
                </a:solidFill>
                <a:latin typeface="+mn-lt"/>
              </a:rPr>
              <a:t>Potencial matricial</a:t>
            </a:r>
            <a:r>
              <a:rPr lang="en-US">
                <a:solidFill>
                  <a:schemeClr val="tx1">
                    <a:lumMod val="75000"/>
                    <a:lumOff val="25000"/>
                  </a:schemeClr>
                </a:solidFill>
                <a:latin typeface="+mn-lt"/>
              </a:rPr>
              <a:t>: representa la disminución de la movilidad del agua debido a interacciones con la matriz sólida del suelo. Tiene valor nulo cuando no hay interacciones y negativo cuando las hay.</a:t>
            </a:r>
          </a:p>
          <a:p>
            <a:pPr defTabSz="914400"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El agua se desplaza espontáneamente desde los sitios de mayor potencial a los de menor potencial.</a:t>
            </a:r>
          </a:p>
        </p:txBody>
      </p:sp>
      <p:sp>
        <p:nvSpPr>
          <p:cNvPr id="77" name="Rectangle 76">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748" name="Rectangle 4"/>
          <p:cNvSpPr>
            <a:spLocks noChangeArrowheads="1"/>
          </p:cNvSpPr>
          <p:nvPr/>
        </p:nvSpPr>
        <p:spPr bwMode="auto">
          <a:xfrm>
            <a:off x="1524001" y="31300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771" name="Text Box 3"/>
          <p:cNvSpPr txBox="1">
            <a:spLocks noChangeArrowheads="1"/>
          </p:cNvSpPr>
          <p:nvPr/>
        </p:nvSpPr>
        <p:spPr bwMode="auto">
          <a:xfrm>
            <a:off x="492370" y="516835"/>
            <a:ext cx="3084844" cy="57728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3600" b="1" spc="-50">
                <a:solidFill>
                  <a:srgbClr val="FFFFFF"/>
                </a:solidFill>
                <a:latin typeface="+mj-lt"/>
                <a:ea typeface="+mj-ea"/>
                <a:cs typeface="+mj-cs"/>
              </a:rPr>
              <a:t>RELACIONES AGUA-SUELO</a:t>
            </a:r>
          </a:p>
        </p:txBody>
      </p:sp>
      <p:sp>
        <p:nvSpPr>
          <p:cNvPr id="78" name="Rectangle 77">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772" name="Rectangle 4"/>
          <p:cNvSpPr>
            <a:spLocks noChangeArrowheads="1"/>
          </p:cNvSpPr>
          <p:nvPr/>
        </p:nvSpPr>
        <p:spPr bwMode="auto">
          <a:xfrm>
            <a:off x="1524001" y="31300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p>
        </p:txBody>
      </p:sp>
      <p:graphicFrame>
        <p:nvGraphicFramePr>
          <p:cNvPr id="32774" name="Text Box 2">
            <a:extLst>
              <a:ext uri="{FF2B5EF4-FFF2-40B4-BE49-F238E27FC236}">
                <a16:creationId xmlns:a16="http://schemas.microsoft.com/office/drawing/2014/main" id="{2DF7468D-FD50-4128-8D1F-9EECAE3EF230}"/>
              </a:ext>
            </a:extLst>
          </p:cNvPr>
          <p:cNvGraphicFramePr/>
          <p:nvPr>
            <p:extLst>
              <p:ext uri="{D42A27DB-BD31-4B8C-83A1-F6EECF244321}">
                <p14:modId xmlns:p14="http://schemas.microsoft.com/office/powerpoint/2010/main" val="510816063"/>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1847851" y="908051"/>
            <a:ext cx="8424863"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140000"/>
              </a:lnSpc>
            </a:pPr>
            <a:r>
              <a:rPr lang="es-AR" sz="2000">
                <a:solidFill>
                  <a:schemeClr val="tx2"/>
                </a:solidFill>
                <a:latin typeface="Arial" charset="0"/>
              </a:rPr>
              <a:t>Curva característica de humedad: relación entre el contenido de humedad y la tensión matricial del agua. Depende de la textura y de la estructura del suelo.</a:t>
            </a:r>
          </a:p>
          <a:p>
            <a:pPr eaLnBrk="1" hangingPunct="1">
              <a:lnSpc>
                <a:spcPct val="140000"/>
              </a:lnSpc>
            </a:pPr>
            <a:r>
              <a:rPr lang="es-AR" sz="2000">
                <a:solidFill>
                  <a:schemeClr val="tx2"/>
                </a:solidFill>
                <a:latin typeface="Arial" charset="0"/>
              </a:rPr>
              <a:t>Un mismo suelo presenta dos curvas características distintas: una para humedecimiento y otra para secado (histéresis).</a:t>
            </a:r>
            <a:endParaRPr lang="es-ES" sz="2000">
              <a:solidFill>
                <a:schemeClr val="tx2"/>
              </a:solidFill>
              <a:latin typeface="Arial" charset="0"/>
            </a:endParaRPr>
          </a:p>
        </p:txBody>
      </p:sp>
      <p:sp>
        <p:nvSpPr>
          <p:cNvPr id="33795" name="Text Box 3"/>
          <p:cNvSpPr txBox="1">
            <a:spLocks noChangeArrowheads="1"/>
          </p:cNvSpPr>
          <p:nvPr/>
        </p:nvSpPr>
        <p:spPr bwMode="auto">
          <a:xfrm>
            <a:off x="1992314" y="260350"/>
            <a:ext cx="835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s-AR" sz="2400" b="1">
                <a:solidFill>
                  <a:schemeClr val="hlink"/>
                </a:solidFill>
                <a:latin typeface="Arial" charset="0"/>
              </a:rPr>
              <a:t>RELACIONES AGUA-SUELO</a:t>
            </a:r>
            <a:endParaRPr lang="es-ES" sz="2400" b="1">
              <a:solidFill>
                <a:schemeClr val="hlink"/>
              </a:solidFill>
              <a:latin typeface="Arial" charset="0"/>
            </a:endParaRPr>
          </a:p>
        </p:txBody>
      </p:sp>
      <p:sp>
        <p:nvSpPr>
          <p:cNvPr id="33796" name="Rectangle 4"/>
          <p:cNvSpPr>
            <a:spLocks noChangeArrowheads="1"/>
          </p:cNvSpPr>
          <p:nvPr/>
        </p:nvSpPr>
        <p:spPr bwMode="auto">
          <a:xfrm>
            <a:off x="1524001" y="31300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p>
        </p:txBody>
      </p:sp>
      <p:pic>
        <p:nvPicPr>
          <p:cNvPr id="33797"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l="3307" t="7768" r="6589"/>
          <a:stretch>
            <a:fillRect/>
          </a:stretch>
        </p:blipFill>
        <p:spPr bwMode="auto">
          <a:xfrm>
            <a:off x="3503613" y="3141664"/>
            <a:ext cx="5472112"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992314" y="1125538"/>
            <a:ext cx="4033837" cy="436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140000"/>
              </a:lnSpc>
            </a:pPr>
            <a:r>
              <a:rPr lang="es-ES" sz="2000" dirty="0">
                <a:latin typeface="+mj-lt"/>
              </a:rPr>
              <a:t>Los perfiles de humedad varían en un suelo para las distintas épocas del año luego de una tormenta. Durante el período seco la superficie del suelo se encuentra en la humedad residual, o cerca de la misma, y al producirse una tormenta de magnitud los perfiles de humedad que ocurren en el suelo a través del tiempo son los que se muestran en la izquierda.</a:t>
            </a:r>
          </a:p>
        </p:txBody>
      </p:sp>
      <p:sp>
        <p:nvSpPr>
          <p:cNvPr id="34819" name="Text Box 3"/>
          <p:cNvSpPr txBox="1">
            <a:spLocks noChangeArrowheads="1"/>
          </p:cNvSpPr>
          <p:nvPr/>
        </p:nvSpPr>
        <p:spPr bwMode="auto">
          <a:xfrm>
            <a:off x="1992314" y="260350"/>
            <a:ext cx="835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s-AR" sz="2400" b="1">
                <a:solidFill>
                  <a:schemeClr val="hlink"/>
                </a:solidFill>
                <a:latin typeface="Arial" charset="0"/>
              </a:rPr>
              <a:t>PERFILES DE HUMEDAD DEL SUELO</a:t>
            </a:r>
            <a:endParaRPr lang="es-ES" sz="2400" b="1">
              <a:solidFill>
                <a:schemeClr val="hlink"/>
              </a:solidFill>
              <a:latin typeface="Arial" charset="0"/>
            </a:endParaRPr>
          </a:p>
        </p:txBody>
      </p:sp>
      <p:sp>
        <p:nvSpPr>
          <p:cNvPr id="34820" name="Rectangle 4"/>
          <p:cNvSpPr>
            <a:spLocks noChangeArrowheads="1"/>
          </p:cNvSpPr>
          <p:nvPr/>
        </p:nvSpPr>
        <p:spPr bwMode="auto">
          <a:xfrm>
            <a:off x="1524001" y="31300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p>
        </p:txBody>
      </p:sp>
      <p:pic>
        <p:nvPicPr>
          <p:cNvPr id="3482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1076" y="836613"/>
            <a:ext cx="4606925"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5843" name="Text Box 3"/>
          <p:cNvSpPr txBox="1">
            <a:spLocks noChangeArrowheads="1"/>
          </p:cNvSpPr>
          <p:nvPr/>
        </p:nvSpPr>
        <p:spPr bwMode="auto">
          <a:xfrm>
            <a:off x="990932" y="286603"/>
            <a:ext cx="6750987"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4800" b="1" spc="-50">
                <a:solidFill>
                  <a:schemeClr val="accent2"/>
                </a:solidFill>
                <a:latin typeface="+mj-lt"/>
                <a:ea typeface="+mj-ea"/>
                <a:cs typeface="+mj-cs"/>
              </a:rPr>
              <a:t>ESTADO DEL AGUA EN EL SUELO</a:t>
            </a:r>
          </a:p>
        </p:txBody>
      </p:sp>
      <p:sp>
        <p:nvSpPr>
          <p:cNvPr id="35842" name="Text Box 2"/>
          <p:cNvSpPr txBox="1">
            <a:spLocks noChangeArrowheads="1"/>
          </p:cNvSpPr>
          <p:nvPr/>
        </p:nvSpPr>
        <p:spPr bwMode="auto">
          <a:xfrm>
            <a:off x="1044204" y="2023962"/>
            <a:ext cx="6697715" cy="384513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Existen contenidos de humedad que interesan especialmente a la hora de determinar la necesidad hídrica de los cultivos, el momento oportuno de regar y el intervalo entre riegos. </a:t>
            </a:r>
          </a:p>
          <a:p>
            <a:pPr defTabSz="914400"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Estos contenidos de humedad  se denominan :</a:t>
            </a:r>
          </a:p>
          <a:p>
            <a:pPr defTabSz="914400"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a:t>
            </a:r>
            <a:r>
              <a:rPr lang="en-US" u="sng">
                <a:solidFill>
                  <a:schemeClr val="tx1">
                    <a:lumMod val="75000"/>
                    <a:lumOff val="25000"/>
                  </a:schemeClr>
                </a:solidFill>
                <a:latin typeface="+mn-lt"/>
              </a:rPr>
              <a:t>capacidad de campo</a:t>
            </a:r>
            <a:r>
              <a:rPr lang="en-US">
                <a:solidFill>
                  <a:schemeClr val="tx1">
                    <a:lumMod val="75000"/>
                    <a:lumOff val="25000"/>
                  </a:schemeClr>
                </a:solidFill>
                <a:latin typeface="+mn-lt"/>
              </a:rPr>
              <a:t>” y</a:t>
            </a:r>
          </a:p>
          <a:p>
            <a:pPr defTabSz="914400"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 “</a:t>
            </a:r>
            <a:r>
              <a:rPr lang="en-US" i="1" u="sng">
                <a:solidFill>
                  <a:schemeClr val="tx1">
                    <a:lumMod val="75000"/>
                    <a:lumOff val="25000"/>
                  </a:schemeClr>
                </a:solidFill>
                <a:latin typeface="+mn-lt"/>
              </a:rPr>
              <a:t>punto de marchitez</a:t>
            </a:r>
            <a:r>
              <a:rPr lang="en-US">
                <a:solidFill>
                  <a:schemeClr val="tx1">
                    <a:lumMod val="75000"/>
                    <a:lumOff val="25000"/>
                  </a:schemeClr>
                </a:solidFill>
                <a:latin typeface="+mn-lt"/>
              </a:rPr>
              <a:t>”.</a:t>
            </a:r>
          </a:p>
        </p:txBody>
      </p:sp>
      <p:sp>
        <p:nvSpPr>
          <p:cNvPr id="79" name="Rectangle 78">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4150"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 name="Rectangle 80">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823"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844" name="Rectangle 4"/>
          <p:cNvSpPr>
            <a:spLocks noChangeArrowheads="1"/>
          </p:cNvSpPr>
          <p:nvPr/>
        </p:nvSpPr>
        <p:spPr bwMode="auto">
          <a:xfrm>
            <a:off x="1524001" y="31300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p>
        </p:txBody>
      </p:sp>
      <p:sp>
        <p:nvSpPr>
          <p:cNvPr id="35845" name="Rectangle 6"/>
          <p:cNvSpPr>
            <a:spLocks noChangeArrowheads="1"/>
          </p:cNvSpPr>
          <p:nvPr/>
        </p:nvSpPr>
        <p:spPr bwMode="auto">
          <a:xfrm>
            <a:off x="1524001" y="31443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867" name="Text Box 3"/>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3600" b="1" spc="-50">
                <a:solidFill>
                  <a:srgbClr val="FFFFFF"/>
                </a:solidFill>
                <a:latin typeface="+mj-lt"/>
                <a:ea typeface="+mj-ea"/>
                <a:cs typeface="+mj-cs"/>
              </a:rPr>
              <a:t>Capacidad del campo</a:t>
            </a:r>
          </a:p>
        </p:txBody>
      </p:sp>
      <p:sp>
        <p:nvSpPr>
          <p:cNvPr id="141" name="Rectangle 140">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866" name="Text Box 2"/>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Aft>
                <a:spcPts val="600"/>
              </a:spcAft>
              <a:buClr>
                <a:schemeClr val="accent1"/>
              </a:buClr>
              <a:buFont typeface="Calibri" panose="020F0502020204030204" pitchFamily="34" charset="0"/>
            </a:pPr>
            <a:r>
              <a:rPr lang="en-US" sz="2000" dirty="0" err="1">
                <a:solidFill>
                  <a:schemeClr val="tx1">
                    <a:lumMod val="75000"/>
                    <a:lumOff val="25000"/>
                  </a:schemeClr>
                </a:solidFill>
                <a:latin typeface="+mn-lt"/>
              </a:rPr>
              <a:t>Tras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estar</a:t>
            </a:r>
            <a:r>
              <a:rPr lang="en-US" sz="2000" dirty="0">
                <a:solidFill>
                  <a:schemeClr val="tx1">
                    <a:lumMod val="75000"/>
                    <a:lumOff val="25000"/>
                  </a:schemeClr>
                </a:solidFill>
                <a:latin typeface="+mn-lt"/>
              </a:rPr>
              <a:t> un </a:t>
            </a:r>
            <a:r>
              <a:rPr lang="en-US" sz="2000" dirty="0" err="1">
                <a:solidFill>
                  <a:schemeClr val="tx1">
                    <a:lumMod val="75000"/>
                    <a:lumOff val="25000"/>
                  </a:schemeClr>
                </a:solidFill>
                <a:latin typeface="+mn-lt"/>
              </a:rPr>
              <a:t>suelo</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saturado</a:t>
            </a:r>
            <a:r>
              <a:rPr lang="en-US" sz="2000" dirty="0">
                <a:solidFill>
                  <a:schemeClr val="tx1">
                    <a:lumMod val="75000"/>
                    <a:lumOff val="25000"/>
                  </a:schemeClr>
                </a:solidFill>
                <a:latin typeface="+mn-lt"/>
              </a:rPr>
              <a:t>, el </a:t>
            </a:r>
            <a:r>
              <a:rPr lang="en-US" sz="2000" dirty="0" err="1">
                <a:solidFill>
                  <a:schemeClr val="tx1">
                    <a:lumMod val="75000"/>
                    <a:lumOff val="25000"/>
                  </a:schemeClr>
                </a:solidFill>
                <a:latin typeface="+mn-lt"/>
              </a:rPr>
              <a:t>agua</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tiende</a:t>
            </a:r>
            <a:r>
              <a:rPr lang="en-US" sz="2000" dirty="0">
                <a:solidFill>
                  <a:schemeClr val="tx1">
                    <a:lumMod val="75000"/>
                    <a:lumOff val="25000"/>
                  </a:schemeClr>
                </a:solidFill>
                <a:latin typeface="+mn-lt"/>
              </a:rPr>
              <a:t> a </a:t>
            </a:r>
            <a:r>
              <a:rPr lang="en-US" sz="2000" dirty="0" err="1">
                <a:solidFill>
                  <a:schemeClr val="tx1">
                    <a:lumMod val="75000"/>
                    <a:lumOff val="25000"/>
                  </a:schemeClr>
                </a:solidFill>
                <a:latin typeface="+mn-lt"/>
              </a:rPr>
              <a:t>moverse</a:t>
            </a:r>
            <a:r>
              <a:rPr lang="en-US" sz="2000" dirty="0">
                <a:solidFill>
                  <a:schemeClr val="tx1">
                    <a:lumMod val="75000"/>
                    <a:lumOff val="25000"/>
                  </a:schemeClr>
                </a:solidFill>
                <a:latin typeface="+mn-lt"/>
              </a:rPr>
              <a:t> por </a:t>
            </a:r>
            <a:r>
              <a:rPr lang="en-US" sz="2000" dirty="0" err="1">
                <a:solidFill>
                  <a:schemeClr val="tx1">
                    <a:lumMod val="75000"/>
                    <a:lumOff val="25000"/>
                  </a:schemeClr>
                </a:solidFill>
                <a:latin typeface="+mn-lt"/>
              </a:rPr>
              <a:t>gravedad</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hacia</a:t>
            </a:r>
            <a:r>
              <a:rPr lang="en-US" sz="2000" dirty="0">
                <a:solidFill>
                  <a:schemeClr val="tx1">
                    <a:lumMod val="75000"/>
                    <a:lumOff val="25000"/>
                  </a:schemeClr>
                </a:solidFill>
                <a:latin typeface="+mn-lt"/>
              </a:rPr>
              <a:t> el </a:t>
            </a:r>
            <a:r>
              <a:rPr lang="en-US" sz="2000" dirty="0" err="1">
                <a:solidFill>
                  <a:schemeClr val="tx1">
                    <a:lumMod val="75000"/>
                    <a:lumOff val="25000"/>
                  </a:schemeClr>
                </a:solidFill>
                <a:latin typeface="+mn-lt"/>
              </a:rPr>
              <a:t>subsuelo</a:t>
            </a:r>
            <a:r>
              <a:rPr lang="en-US" sz="2000" dirty="0">
                <a:solidFill>
                  <a:schemeClr val="tx1">
                    <a:lumMod val="75000"/>
                    <a:lumOff val="25000"/>
                  </a:schemeClr>
                </a:solidFill>
                <a:latin typeface="+mn-lt"/>
              </a:rPr>
              <a:t>, hasta </a:t>
            </a:r>
            <a:r>
              <a:rPr lang="en-US" sz="2000" dirty="0" err="1">
                <a:solidFill>
                  <a:schemeClr val="tx1">
                    <a:lumMod val="75000"/>
                    <a:lumOff val="25000"/>
                  </a:schemeClr>
                </a:solidFill>
                <a:latin typeface="+mn-lt"/>
              </a:rPr>
              <a:t>llegar</a:t>
            </a:r>
            <a:r>
              <a:rPr lang="en-US" sz="2000" dirty="0">
                <a:solidFill>
                  <a:schemeClr val="tx1">
                    <a:lumMod val="75000"/>
                    <a:lumOff val="25000"/>
                  </a:schemeClr>
                </a:solidFill>
                <a:latin typeface="+mn-lt"/>
              </a:rPr>
              <a:t> a un punto </a:t>
            </a:r>
            <a:r>
              <a:rPr lang="en-US" sz="2000" dirty="0" err="1">
                <a:solidFill>
                  <a:schemeClr val="tx1">
                    <a:lumMod val="75000"/>
                    <a:lumOff val="25000"/>
                  </a:schemeClr>
                </a:solidFill>
                <a:latin typeface="+mn-lt"/>
              </a:rPr>
              <a:t>en</a:t>
            </a:r>
            <a:r>
              <a:rPr lang="en-US" sz="2000" dirty="0">
                <a:solidFill>
                  <a:schemeClr val="tx1">
                    <a:lumMod val="75000"/>
                    <a:lumOff val="25000"/>
                  </a:schemeClr>
                </a:solidFill>
                <a:latin typeface="+mn-lt"/>
              </a:rPr>
              <a:t> que el </a:t>
            </a:r>
            <a:r>
              <a:rPr lang="en-US" sz="2000" dirty="0" err="1">
                <a:solidFill>
                  <a:schemeClr val="tx1">
                    <a:lumMod val="75000"/>
                    <a:lumOff val="25000"/>
                  </a:schemeClr>
                </a:solidFill>
                <a:latin typeface="+mn-lt"/>
              </a:rPr>
              <a:t>drenaje</a:t>
            </a:r>
            <a:r>
              <a:rPr lang="en-US" sz="2000" dirty="0">
                <a:solidFill>
                  <a:schemeClr val="tx1">
                    <a:lumMod val="75000"/>
                    <a:lumOff val="25000"/>
                  </a:schemeClr>
                </a:solidFill>
                <a:latin typeface="+mn-lt"/>
              </a:rPr>
              <a:t> es tan </a:t>
            </a:r>
            <a:r>
              <a:rPr lang="en-US" sz="2000" dirty="0" err="1">
                <a:solidFill>
                  <a:schemeClr val="tx1">
                    <a:lumMod val="75000"/>
                    <a:lumOff val="25000"/>
                  </a:schemeClr>
                </a:solidFill>
                <a:latin typeface="+mn-lt"/>
              </a:rPr>
              <a:t>pequeño</a:t>
            </a:r>
            <a:r>
              <a:rPr lang="en-US" sz="2000" dirty="0">
                <a:solidFill>
                  <a:schemeClr val="tx1">
                    <a:lumMod val="75000"/>
                    <a:lumOff val="25000"/>
                  </a:schemeClr>
                </a:solidFill>
                <a:latin typeface="+mn-lt"/>
              </a:rPr>
              <a:t> que el </a:t>
            </a:r>
            <a:r>
              <a:rPr lang="en-US" sz="2000" dirty="0" err="1">
                <a:solidFill>
                  <a:schemeClr val="tx1">
                    <a:lumMod val="75000"/>
                    <a:lumOff val="25000"/>
                  </a:schemeClr>
                </a:solidFill>
                <a:latin typeface="+mn-lt"/>
              </a:rPr>
              <a:t>contenido</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agua</a:t>
            </a:r>
            <a:r>
              <a:rPr lang="en-US" sz="2000" dirty="0">
                <a:solidFill>
                  <a:schemeClr val="tx1">
                    <a:lumMod val="75000"/>
                    <a:lumOff val="25000"/>
                  </a:schemeClr>
                </a:solidFill>
                <a:latin typeface="+mn-lt"/>
              </a:rPr>
              <a:t> del </a:t>
            </a:r>
            <a:r>
              <a:rPr lang="en-US" sz="2000" dirty="0" err="1">
                <a:solidFill>
                  <a:schemeClr val="tx1">
                    <a:lumMod val="75000"/>
                    <a:lumOff val="25000"/>
                  </a:schemeClr>
                </a:solidFill>
                <a:latin typeface="+mn-lt"/>
              </a:rPr>
              <a:t>suelo</a:t>
            </a:r>
            <a:r>
              <a:rPr lang="en-US" sz="2000" dirty="0">
                <a:solidFill>
                  <a:schemeClr val="tx1">
                    <a:lumMod val="75000"/>
                    <a:lumOff val="25000"/>
                  </a:schemeClr>
                </a:solidFill>
                <a:latin typeface="+mn-lt"/>
              </a:rPr>
              <a:t> se </a:t>
            </a:r>
            <a:r>
              <a:rPr lang="en-US" sz="2000" dirty="0" err="1">
                <a:solidFill>
                  <a:schemeClr val="tx1">
                    <a:lumMod val="75000"/>
                    <a:lumOff val="25000"/>
                  </a:schemeClr>
                </a:solidFill>
                <a:latin typeface="+mn-lt"/>
              </a:rPr>
              <a:t>estabiliza</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Cuando</a:t>
            </a:r>
            <a:r>
              <a:rPr lang="en-US" sz="2000" dirty="0">
                <a:solidFill>
                  <a:schemeClr val="tx1">
                    <a:lumMod val="75000"/>
                    <a:lumOff val="25000"/>
                  </a:schemeClr>
                </a:solidFill>
                <a:latin typeface="+mn-lt"/>
              </a:rPr>
              <a:t> se </a:t>
            </a:r>
            <a:r>
              <a:rPr lang="en-US" sz="2000" dirty="0" err="1">
                <a:solidFill>
                  <a:schemeClr val="tx1">
                    <a:lumMod val="75000"/>
                    <a:lumOff val="25000"/>
                  </a:schemeClr>
                </a:solidFill>
                <a:latin typeface="+mn-lt"/>
              </a:rPr>
              <a:t>alcanza</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este</a:t>
            </a:r>
            <a:r>
              <a:rPr lang="en-US" sz="2000" dirty="0">
                <a:solidFill>
                  <a:schemeClr val="tx1">
                    <a:lumMod val="75000"/>
                    <a:lumOff val="25000"/>
                  </a:schemeClr>
                </a:solidFill>
                <a:latin typeface="+mn-lt"/>
              </a:rPr>
              <a:t> punto </a:t>
            </a:r>
            <a:r>
              <a:rPr lang="en-US" sz="2000" dirty="0" err="1">
                <a:solidFill>
                  <a:schemeClr val="tx1">
                    <a:lumMod val="75000"/>
                    <a:lumOff val="25000"/>
                  </a:schemeClr>
                </a:solidFill>
                <a:latin typeface="+mn-lt"/>
              </a:rPr>
              <a:t>está</a:t>
            </a:r>
            <a:r>
              <a:rPr lang="en-US" sz="2000" dirty="0">
                <a:solidFill>
                  <a:schemeClr val="tx1">
                    <a:lumMod val="75000"/>
                    <a:lumOff val="25000"/>
                  </a:schemeClr>
                </a:solidFill>
                <a:latin typeface="+mn-lt"/>
              </a:rPr>
              <a:t> a la </a:t>
            </a:r>
            <a:r>
              <a:rPr lang="en-US" sz="2000" dirty="0" err="1">
                <a:solidFill>
                  <a:schemeClr val="tx1">
                    <a:lumMod val="75000"/>
                    <a:lumOff val="25000"/>
                  </a:schemeClr>
                </a:solidFill>
                <a:latin typeface="+mn-lt"/>
              </a:rPr>
              <a:t>Capacidad</a:t>
            </a:r>
            <a:r>
              <a:rPr lang="en-US" sz="2000" dirty="0">
                <a:solidFill>
                  <a:schemeClr val="tx1">
                    <a:lumMod val="75000"/>
                    <a:lumOff val="25000"/>
                  </a:schemeClr>
                </a:solidFill>
                <a:latin typeface="+mn-lt"/>
              </a:rPr>
              <a:t> de Campo (C.C.).</a:t>
            </a:r>
          </a:p>
          <a:p>
            <a:pPr defTabSz="914400" eaLnBrk="1" hangingPunct="1">
              <a:lnSpc>
                <a:spcPct val="90000"/>
              </a:lnSpc>
              <a:spcAft>
                <a:spcPts val="600"/>
              </a:spcAft>
              <a:buClr>
                <a:schemeClr val="accent1"/>
              </a:buClr>
              <a:buFont typeface="Calibri" panose="020F0502020204030204" pitchFamily="34" charset="0"/>
            </a:pPr>
            <a:r>
              <a:rPr lang="en-US" sz="2000" dirty="0" err="1">
                <a:solidFill>
                  <a:schemeClr val="tx1">
                    <a:lumMod val="75000"/>
                    <a:lumOff val="25000"/>
                  </a:schemeClr>
                </a:solidFill>
                <a:latin typeface="+mn-lt"/>
              </a:rPr>
              <a:t>Cuando</a:t>
            </a:r>
            <a:r>
              <a:rPr lang="en-US" sz="2000" dirty="0">
                <a:solidFill>
                  <a:schemeClr val="tx1">
                    <a:lumMod val="75000"/>
                    <a:lumOff val="25000"/>
                  </a:schemeClr>
                </a:solidFill>
                <a:latin typeface="+mn-lt"/>
              </a:rPr>
              <a:t> el </a:t>
            </a:r>
            <a:r>
              <a:rPr lang="en-US" sz="2000" dirty="0" err="1">
                <a:solidFill>
                  <a:schemeClr val="tx1">
                    <a:lumMod val="75000"/>
                    <a:lumOff val="25000"/>
                  </a:schemeClr>
                </a:solidFill>
                <a:latin typeface="+mn-lt"/>
              </a:rPr>
              <a:t>suelo</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ya</a:t>
            </a:r>
            <a:r>
              <a:rPr lang="en-US" sz="2000" dirty="0">
                <a:solidFill>
                  <a:schemeClr val="tx1">
                    <a:lumMod val="75000"/>
                    <a:lumOff val="25000"/>
                  </a:schemeClr>
                </a:solidFill>
                <a:latin typeface="+mn-lt"/>
              </a:rPr>
              <a:t> no </a:t>
            </a:r>
            <a:r>
              <a:rPr lang="en-US" sz="2000" dirty="0" err="1">
                <a:solidFill>
                  <a:schemeClr val="tx1">
                    <a:lumMod val="75000"/>
                    <a:lumOff val="25000"/>
                  </a:schemeClr>
                </a:solidFill>
                <a:latin typeface="+mn-lt"/>
              </a:rPr>
              <a:t>pierde</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más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agua</a:t>
            </a:r>
            <a:r>
              <a:rPr lang="en-US" sz="2000" dirty="0">
                <a:solidFill>
                  <a:schemeClr val="tx1">
                    <a:lumMod val="75000"/>
                    <a:lumOff val="25000"/>
                  </a:schemeClr>
                </a:solidFill>
                <a:latin typeface="+mn-lt"/>
              </a:rPr>
              <a:t> por </a:t>
            </a:r>
            <a:r>
              <a:rPr lang="en-US" sz="2000" dirty="0" err="1">
                <a:solidFill>
                  <a:schemeClr val="tx1">
                    <a:lumMod val="75000"/>
                    <a:lumOff val="25000"/>
                  </a:schemeClr>
                </a:solidFill>
                <a:latin typeface="+mn-lt"/>
              </a:rPr>
              <a:t>gravedad</a:t>
            </a:r>
            <a:r>
              <a:rPr lang="en-US" sz="2000" dirty="0">
                <a:solidFill>
                  <a:schemeClr val="tx1">
                    <a:lumMod val="75000"/>
                    <a:lumOff val="25000"/>
                  </a:schemeClr>
                </a:solidFill>
                <a:latin typeface="+mn-lt"/>
              </a:rPr>
              <a:t> se dice que </a:t>
            </a:r>
            <a:r>
              <a:rPr lang="en-US" sz="2000" dirty="0" err="1">
                <a:solidFill>
                  <a:schemeClr val="tx1">
                    <a:lumMod val="75000"/>
                    <a:lumOff val="25000"/>
                  </a:schemeClr>
                </a:solidFill>
                <a:latin typeface="+mn-lt"/>
              </a:rPr>
              <a:t>está</a:t>
            </a:r>
            <a:r>
              <a:rPr lang="en-US" sz="2000" dirty="0">
                <a:solidFill>
                  <a:schemeClr val="tx1">
                    <a:lumMod val="75000"/>
                    <a:lumOff val="25000"/>
                  </a:schemeClr>
                </a:solidFill>
                <a:latin typeface="+mn-lt"/>
              </a:rPr>
              <a:t> a la </a:t>
            </a:r>
            <a:r>
              <a:rPr lang="en-US" sz="2000" dirty="0" err="1">
                <a:solidFill>
                  <a:schemeClr val="tx1">
                    <a:lumMod val="75000"/>
                    <a:lumOff val="25000"/>
                  </a:schemeClr>
                </a:solidFill>
                <a:latin typeface="+mn-lt"/>
              </a:rPr>
              <a:t>capacidad</a:t>
            </a:r>
            <a:r>
              <a:rPr lang="en-US" sz="2000" dirty="0">
                <a:solidFill>
                  <a:schemeClr val="tx1">
                    <a:lumMod val="75000"/>
                    <a:lumOff val="25000"/>
                  </a:schemeClr>
                </a:solidFill>
                <a:latin typeface="+mn-lt"/>
              </a:rPr>
              <a:t> de campo. </a:t>
            </a:r>
          </a:p>
          <a:p>
            <a:pPr defTabSz="914400" eaLnBrk="1" hangingPunct="1">
              <a:lnSpc>
                <a:spcPct val="90000"/>
              </a:lnSpc>
              <a:spcAft>
                <a:spcPts val="600"/>
              </a:spcAft>
              <a:buClr>
                <a:schemeClr val="accent1"/>
              </a:buClr>
              <a:buFont typeface="Calibri" panose="020F0502020204030204" pitchFamily="34" charset="0"/>
            </a:pPr>
            <a:r>
              <a:rPr lang="en-US" sz="2000" dirty="0" err="1">
                <a:solidFill>
                  <a:schemeClr val="tx1">
                    <a:lumMod val="75000"/>
                    <a:lumOff val="25000"/>
                  </a:schemeClr>
                </a:solidFill>
                <a:latin typeface="+mn-lt"/>
              </a:rPr>
              <a:t>En</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esta</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situación</a:t>
            </a:r>
            <a:r>
              <a:rPr lang="en-US" sz="2000" dirty="0">
                <a:solidFill>
                  <a:schemeClr val="tx1">
                    <a:lumMod val="75000"/>
                    <a:lumOff val="25000"/>
                  </a:schemeClr>
                </a:solidFill>
                <a:latin typeface="+mn-lt"/>
              </a:rPr>
              <a:t>, el </a:t>
            </a:r>
            <a:r>
              <a:rPr lang="en-US" sz="2000" dirty="0" err="1">
                <a:solidFill>
                  <a:schemeClr val="tx1">
                    <a:lumMod val="75000"/>
                    <a:lumOff val="25000"/>
                  </a:schemeClr>
                </a:solidFill>
                <a:latin typeface="+mn-lt"/>
              </a:rPr>
              <a:t>agua</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ocupa</a:t>
            </a:r>
            <a:r>
              <a:rPr lang="en-US" sz="2000" dirty="0">
                <a:solidFill>
                  <a:schemeClr val="tx1">
                    <a:lumMod val="75000"/>
                    <a:lumOff val="25000"/>
                  </a:schemeClr>
                </a:solidFill>
                <a:latin typeface="+mn-lt"/>
              </a:rPr>
              <a:t> los </a:t>
            </a:r>
            <a:r>
              <a:rPr lang="en-US" sz="2000" dirty="0" err="1">
                <a:solidFill>
                  <a:schemeClr val="tx1">
                    <a:lumMod val="75000"/>
                    <a:lumOff val="25000"/>
                  </a:schemeClr>
                </a:solidFill>
                <a:latin typeface="+mn-lt"/>
              </a:rPr>
              <a:t>poros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pequeños</a:t>
            </a:r>
            <a:r>
              <a:rPr lang="en-US" sz="2000" dirty="0">
                <a:solidFill>
                  <a:schemeClr val="tx1">
                    <a:lumMod val="75000"/>
                    <a:lumOff val="25000"/>
                  </a:schemeClr>
                </a:solidFill>
                <a:latin typeface="+mn-lt"/>
              </a:rPr>
              <a:t> y el </a:t>
            </a:r>
            <a:r>
              <a:rPr lang="en-US" sz="2000" dirty="0" err="1">
                <a:solidFill>
                  <a:schemeClr val="tx1">
                    <a:lumMod val="75000"/>
                    <a:lumOff val="25000"/>
                  </a:schemeClr>
                </a:solidFill>
                <a:latin typeface="+mn-lt"/>
              </a:rPr>
              <a:t>aire</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ocupa</a:t>
            </a:r>
            <a:r>
              <a:rPr lang="en-US" sz="2000" dirty="0">
                <a:solidFill>
                  <a:schemeClr val="tx1">
                    <a:lumMod val="75000"/>
                    <a:lumOff val="25000"/>
                  </a:schemeClr>
                </a:solidFill>
                <a:latin typeface="+mn-lt"/>
              </a:rPr>
              <a:t> una gran </a:t>
            </a:r>
            <a:r>
              <a:rPr lang="en-US" sz="2000" dirty="0" err="1">
                <a:solidFill>
                  <a:schemeClr val="tx1">
                    <a:lumMod val="75000"/>
                    <a:lumOff val="25000"/>
                  </a:schemeClr>
                </a:solidFill>
                <a:latin typeface="+mn-lt"/>
              </a:rPr>
              <a:t>parte</a:t>
            </a:r>
            <a:r>
              <a:rPr lang="en-US" sz="2000" dirty="0">
                <a:solidFill>
                  <a:schemeClr val="tx1">
                    <a:lumMod val="75000"/>
                    <a:lumOff val="25000"/>
                  </a:schemeClr>
                </a:solidFill>
                <a:latin typeface="+mn-lt"/>
              </a:rPr>
              <a:t> del </a:t>
            </a:r>
            <a:r>
              <a:rPr lang="en-US" sz="2000" dirty="0" err="1">
                <a:solidFill>
                  <a:schemeClr val="tx1">
                    <a:lumMod val="75000"/>
                    <a:lumOff val="25000"/>
                  </a:schemeClr>
                </a:solidFill>
                <a:latin typeface="+mn-lt"/>
              </a:rPr>
              <a:t>espacio</a:t>
            </a:r>
            <a:r>
              <a:rPr lang="en-US" sz="2000" dirty="0">
                <a:solidFill>
                  <a:schemeClr val="tx1">
                    <a:lumMod val="75000"/>
                    <a:lumOff val="25000"/>
                  </a:schemeClr>
                </a:solidFill>
                <a:latin typeface="+mn-lt"/>
              </a:rPr>
              <a:t> de los </a:t>
            </a:r>
            <a:r>
              <a:rPr lang="en-US" sz="2000" dirty="0" err="1">
                <a:solidFill>
                  <a:schemeClr val="tx1">
                    <a:lumMod val="75000"/>
                    <a:lumOff val="25000"/>
                  </a:schemeClr>
                </a:solidFill>
                <a:latin typeface="+mn-lt"/>
              </a:rPr>
              <a:t>poros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grandes</a:t>
            </a:r>
            <a:r>
              <a:rPr lang="en-US" sz="2000" dirty="0">
                <a:solidFill>
                  <a:schemeClr val="tx1">
                    <a:lumMod val="75000"/>
                    <a:lumOff val="25000"/>
                  </a:schemeClr>
                </a:solidFill>
                <a:latin typeface="+mn-lt"/>
              </a:rPr>
              <a:t>.</a:t>
            </a:r>
          </a:p>
          <a:p>
            <a:pPr defTabSz="914400" eaLnBrk="1" hangingPunct="1">
              <a:lnSpc>
                <a:spcPct val="90000"/>
              </a:lnSpc>
              <a:spcAft>
                <a:spcPts val="600"/>
              </a:spcAft>
              <a:buClr>
                <a:schemeClr val="accent1"/>
              </a:buClr>
              <a:buFont typeface="Calibri" panose="020F0502020204030204" pitchFamily="34" charset="0"/>
            </a:pPr>
            <a:r>
              <a:rPr lang="en-US" sz="2000" dirty="0">
                <a:solidFill>
                  <a:schemeClr val="tx1">
                    <a:lumMod val="75000"/>
                    <a:lumOff val="25000"/>
                  </a:schemeClr>
                </a:solidFill>
                <a:latin typeface="+mn-lt"/>
              </a:rPr>
              <a:t> La </a:t>
            </a:r>
            <a:r>
              <a:rPr lang="en-US" sz="2000" dirty="0" err="1">
                <a:solidFill>
                  <a:schemeClr val="tx1">
                    <a:lumMod val="75000"/>
                    <a:lumOff val="25000"/>
                  </a:schemeClr>
                </a:solidFill>
                <a:latin typeface="+mn-lt"/>
              </a:rPr>
              <a:t>capacidad</a:t>
            </a:r>
            <a:r>
              <a:rPr lang="en-US" sz="2000" dirty="0">
                <a:solidFill>
                  <a:schemeClr val="tx1">
                    <a:lumMod val="75000"/>
                    <a:lumOff val="25000"/>
                  </a:schemeClr>
                </a:solidFill>
                <a:latin typeface="+mn-lt"/>
              </a:rPr>
              <a:t> de campo de un </a:t>
            </a:r>
            <a:r>
              <a:rPr lang="en-US" sz="2000" dirty="0" err="1">
                <a:solidFill>
                  <a:schemeClr val="tx1">
                    <a:lumMod val="75000"/>
                    <a:lumOff val="25000"/>
                  </a:schemeClr>
                </a:solidFill>
                <a:latin typeface="+mn-lt"/>
              </a:rPr>
              <a:t>suelo</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depende</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su</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textura</a:t>
            </a:r>
            <a:r>
              <a:rPr lang="en-US" sz="2000" dirty="0">
                <a:solidFill>
                  <a:schemeClr val="tx1">
                    <a:lumMod val="75000"/>
                    <a:lumOff val="25000"/>
                  </a:schemeClr>
                </a:solidFill>
                <a:latin typeface="+mn-lt"/>
              </a:rPr>
              <a:t> y de </a:t>
            </a:r>
            <a:r>
              <a:rPr lang="en-US" sz="2000" dirty="0" err="1">
                <a:solidFill>
                  <a:schemeClr val="tx1">
                    <a:lumMod val="75000"/>
                    <a:lumOff val="25000"/>
                  </a:schemeClr>
                </a:solidFill>
                <a:latin typeface="+mn-lt"/>
              </a:rPr>
              <a:t>su</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estructura</a:t>
            </a:r>
            <a:endParaRPr lang="en-US" sz="2000" dirty="0">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r>
              <a:rPr lang="en-US" sz="2000" dirty="0" err="1">
                <a:solidFill>
                  <a:schemeClr val="tx1">
                    <a:lumMod val="75000"/>
                    <a:lumOff val="25000"/>
                  </a:schemeClr>
                </a:solidFill>
                <a:latin typeface="+mn-lt"/>
              </a:rPr>
              <a:t>Existen</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métodos</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laboratorio</a:t>
            </a:r>
            <a:r>
              <a:rPr lang="en-US" sz="2000" dirty="0">
                <a:solidFill>
                  <a:schemeClr val="tx1">
                    <a:lumMod val="75000"/>
                    <a:lumOff val="25000"/>
                  </a:schemeClr>
                </a:solidFill>
                <a:latin typeface="+mn-lt"/>
              </a:rPr>
              <a:t> y de campo para </a:t>
            </a:r>
            <a:r>
              <a:rPr lang="en-US" sz="2000" dirty="0" err="1">
                <a:solidFill>
                  <a:schemeClr val="tx1">
                    <a:lumMod val="75000"/>
                    <a:lumOff val="25000"/>
                  </a:schemeClr>
                </a:solidFill>
                <a:latin typeface="+mn-lt"/>
              </a:rPr>
              <a:t>su</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determinación</a:t>
            </a:r>
            <a:r>
              <a:rPr lang="en-US" sz="2000" dirty="0">
                <a:solidFill>
                  <a:schemeClr val="tx1">
                    <a:lumMod val="75000"/>
                    <a:lumOff val="25000"/>
                  </a:schemeClr>
                </a:solidFill>
                <a:latin typeface="+mn-lt"/>
              </a:rPr>
              <a:t>.</a:t>
            </a:r>
          </a:p>
        </p:txBody>
      </p:sp>
      <p:sp>
        <p:nvSpPr>
          <p:cNvPr id="36868" name="Rectangle 4"/>
          <p:cNvSpPr>
            <a:spLocks noChangeArrowheads="1"/>
          </p:cNvSpPr>
          <p:nvPr/>
        </p:nvSpPr>
        <p:spPr bwMode="auto">
          <a:xfrm>
            <a:off x="1524001" y="31300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redondeado"/>
          <p:cNvSpPr/>
          <p:nvPr/>
        </p:nvSpPr>
        <p:spPr>
          <a:xfrm>
            <a:off x="1882775" y="106364"/>
            <a:ext cx="8353176" cy="6111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42" name="Text Box 2"/>
          <p:cNvSpPr txBox="1">
            <a:spLocks noChangeArrowheads="1"/>
          </p:cNvSpPr>
          <p:nvPr/>
        </p:nvSpPr>
        <p:spPr bwMode="auto">
          <a:xfrm>
            <a:off x="1882775" y="1777455"/>
            <a:ext cx="8640763"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170000"/>
              </a:lnSpc>
            </a:pPr>
            <a:r>
              <a:rPr lang="es-AR" sz="2000" b="1" u="sng" dirty="0">
                <a:latin typeface="Arial" charset="0"/>
              </a:rPr>
              <a:t>Fórmula de </a:t>
            </a:r>
            <a:r>
              <a:rPr lang="es-AR" sz="2000" b="1" u="sng" dirty="0" err="1">
                <a:latin typeface="Arial" charset="0"/>
              </a:rPr>
              <a:t>Peele</a:t>
            </a:r>
            <a:r>
              <a:rPr lang="es-AR" sz="2000" b="1" u="sng" dirty="0">
                <a:latin typeface="Arial" charset="0"/>
              </a:rPr>
              <a:t>  - Capacidad de Campo</a:t>
            </a:r>
          </a:p>
          <a:p>
            <a:pPr eaLnBrk="1" hangingPunct="1">
              <a:lnSpc>
                <a:spcPct val="170000"/>
              </a:lnSpc>
            </a:pPr>
            <a:endParaRPr lang="es-AR" sz="2000" dirty="0">
              <a:solidFill>
                <a:schemeClr val="tx2"/>
              </a:solidFill>
              <a:latin typeface="Arial" charset="0"/>
            </a:endParaRPr>
          </a:p>
          <a:p>
            <a:pPr eaLnBrk="1" hangingPunct="1">
              <a:lnSpc>
                <a:spcPct val="120000"/>
              </a:lnSpc>
            </a:pPr>
            <a:endParaRPr lang="es-AR" sz="2000" dirty="0">
              <a:solidFill>
                <a:schemeClr val="tx2"/>
              </a:solidFill>
              <a:latin typeface="Arial" charset="0"/>
            </a:endParaRPr>
          </a:p>
          <a:p>
            <a:pPr eaLnBrk="1" hangingPunct="1">
              <a:lnSpc>
                <a:spcPct val="120000"/>
              </a:lnSpc>
            </a:pPr>
            <a:r>
              <a:rPr lang="es-AR" sz="2000" dirty="0">
                <a:solidFill>
                  <a:schemeClr val="tx2"/>
                </a:solidFill>
                <a:latin typeface="Arial" charset="0"/>
              </a:rPr>
              <a:t>Donde:</a:t>
            </a:r>
          </a:p>
          <a:p>
            <a:pPr eaLnBrk="1" hangingPunct="1">
              <a:lnSpc>
                <a:spcPct val="120000"/>
              </a:lnSpc>
            </a:pPr>
            <a:r>
              <a:rPr lang="es-AR" sz="2000" dirty="0">
                <a:solidFill>
                  <a:schemeClr val="tx2"/>
                </a:solidFill>
                <a:latin typeface="Arial" charset="0"/>
              </a:rPr>
              <a:t>Ac: contenido de arcilla</a:t>
            </a:r>
          </a:p>
          <a:p>
            <a:pPr eaLnBrk="1" hangingPunct="1">
              <a:lnSpc>
                <a:spcPct val="120000"/>
              </a:lnSpc>
            </a:pPr>
            <a:r>
              <a:rPr lang="es-AR" sz="2000" dirty="0">
                <a:solidFill>
                  <a:schemeClr val="tx2"/>
                </a:solidFill>
                <a:latin typeface="Arial" charset="0"/>
              </a:rPr>
              <a:t>L: contenido de limo</a:t>
            </a:r>
          </a:p>
          <a:p>
            <a:pPr eaLnBrk="1" hangingPunct="1">
              <a:lnSpc>
                <a:spcPct val="120000"/>
              </a:lnSpc>
            </a:pPr>
            <a:r>
              <a:rPr lang="es-AR" sz="2000" dirty="0">
                <a:solidFill>
                  <a:schemeClr val="tx2"/>
                </a:solidFill>
                <a:latin typeface="Arial" charset="0"/>
              </a:rPr>
              <a:t>Ar: contenido de arena</a:t>
            </a:r>
          </a:p>
        </p:txBody>
      </p:sp>
      <p:sp>
        <p:nvSpPr>
          <p:cNvPr id="35843" name="Text Box 3"/>
          <p:cNvSpPr txBox="1">
            <a:spLocks noChangeArrowheads="1"/>
          </p:cNvSpPr>
          <p:nvPr/>
        </p:nvSpPr>
        <p:spPr bwMode="auto">
          <a:xfrm>
            <a:off x="1992314" y="260351"/>
            <a:ext cx="83534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s-AR" sz="2400" b="1" dirty="0">
                <a:solidFill>
                  <a:schemeClr val="bg1"/>
                </a:solidFill>
                <a:latin typeface="Arial" charset="0"/>
              </a:rPr>
              <a:t>CAPACIDAD DE CAMPO</a:t>
            </a:r>
          </a:p>
        </p:txBody>
      </p:sp>
      <p:sp>
        <p:nvSpPr>
          <p:cNvPr id="35844" name="Rectangle 4"/>
          <p:cNvSpPr>
            <a:spLocks noChangeArrowheads="1"/>
          </p:cNvSpPr>
          <p:nvPr/>
        </p:nvSpPr>
        <p:spPr bwMode="auto">
          <a:xfrm>
            <a:off x="1524001" y="31300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p>
        </p:txBody>
      </p:sp>
      <p:sp>
        <p:nvSpPr>
          <p:cNvPr id="35845" name="Rectangle 6"/>
          <p:cNvSpPr>
            <a:spLocks noChangeArrowheads="1"/>
          </p:cNvSpPr>
          <p:nvPr/>
        </p:nvSpPr>
        <p:spPr bwMode="auto">
          <a:xfrm>
            <a:off x="1524001" y="31443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p>
        </p:txBody>
      </p:sp>
      <p:graphicFrame>
        <p:nvGraphicFramePr>
          <p:cNvPr id="35846" name="Object 5"/>
          <p:cNvGraphicFramePr>
            <a:graphicFrameLocks noChangeAspect="1"/>
          </p:cNvGraphicFramePr>
          <p:nvPr>
            <p:extLst>
              <p:ext uri="{D42A27DB-BD31-4B8C-83A1-F6EECF244321}">
                <p14:modId xmlns:p14="http://schemas.microsoft.com/office/powerpoint/2010/main" val="2717422616"/>
              </p:ext>
            </p:extLst>
          </p:nvPr>
        </p:nvGraphicFramePr>
        <p:xfrm>
          <a:off x="2944813" y="2576513"/>
          <a:ext cx="5903912" cy="441325"/>
        </p:xfrm>
        <a:graphic>
          <a:graphicData uri="http://schemas.openxmlformats.org/presentationml/2006/ole">
            <mc:AlternateContent xmlns:mc="http://schemas.openxmlformats.org/markup-compatibility/2006">
              <mc:Choice xmlns:v="urn:schemas-microsoft-com:vml" Requires="v">
                <p:oleObj spid="_x0000_s4117" name="Ecuación" r:id="rId4" imgW="2679700" imgH="203200" progId="Equation.3">
                  <p:embed/>
                </p:oleObj>
              </mc:Choice>
              <mc:Fallback>
                <p:oleObj name="Ecuación" r:id="rId4" imgW="2679700" imgH="203200" progId="Equation.3">
                  <p:embed/>
                  <p:pic>
                    <p:nvPicPr>
                      <p:cNvPr id="3584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4813" y="2576513"/>
                        <a:ext cx="5903912" cy="441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560989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038B8727-D318-4B70-B353-C390602FF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1B0C8367-28B6-4EF1-B182-01BEC9872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124" name="Text Box 7"/>
          <p:cNvSpPr txBox="1">
            <a:spLocks noChangeArrowheads="1"/>
          </p:cNvSpPr>
          <p:nvPr/>
        </p:nvSpPr>
        <p:spPr bwMode="auto">
          <a:xfrm>
            <a:off x="492370" y="516835"/>
            <a:ext cx="3084844" cy="21038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3600" b="1" spc="-50">
                <a:solidFill>
                  <a:srgbClr val="FFFFFF"/>
                </a:solidFill>
                <a:latin typeface="+mj-lt"/>
                <a:ea typeface="+mj-ea"/>
                <a:cs typeface="+mj-cs"/>
              </a:rPr>
              <a:t>ARGENTINA </a:t>
            </a:r>
            <a:endParaRPr lang="en-US" sz="3600" spc="-50">
              <a:solidFill>
                <a:srgbClr val="FFFFFF"/>
              </a:solidFill>
              <a:latin typeface="+mj-lt"/>
              <a:ea typeface="+mj-ea"/>
              <a:cs typeface="+mj-cs"/>
            </a:endParaRPr>
          </a:p>
        </p:txBody>
      </p:sp>
      <p:sp>
        <p:nvSpPr>
          <p:cNvPr id="5123" name="Text Box 6"/>
          <p:cNvSpPr txBox="1">
            <a:spLocks noChangeArrowheads="1"/>
          </p:cNvSpPr>
          <p:nvPr/>
        </p:nvSpPr>
        <p:spPr bwMode="auto">
          <a:xfrm>
            <a:off x="492371" y="2653800"/>
            <a:ext cx="3084844" cy="33355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Aft>
                <a:spcPts val="600"/>
              </a:spcAft>
              <a:buClr>
                <a:schemeClr val="accent1"/>
              </a:buClr>
              <a:buFont typeface="Calibri" panose="020F0502020204030204" pitchFamily="34" charset="0"/>
            </a:pPr>
            <a:r>
              <a:rPr lang="en-US" sz="2000" dirty="0">
                <a:solidFill>
                  <a:srgbClr val="FFFFFF"/>
                </a:solidFill>
                <a:latin typeface="+mn-lt"/>
              </a:rPr>
              <a:t>El 70% de </a:t>
            </a:r>
            <a:r>
              <a:rPr lang="en-US" sz="2000" dirty="0" err="1">
                <a:solidFill>
                  <a:srgbClr val="FFFFFF"/>
                </a:solidFill>
                <a:latin typeface="+mn-lt"/>
              </a:rPr>
              <a:t>nuestro</a:t>
            </a:r>
            <a:r>
              <a:rPr lang="en-US" sz="2000" dirty="0">
                <a:solidFill>
                  <a:srgbClr val="FFFFFF"/>
                </a:solidFill>
                <a:latin typeface="+mn-lt"/>
              </a:rPr>
              <a:t> </a:t>
            </a:r>
            <a:r>
              <a:rPr lang="en-US" sz="2000" dirty="0" err="1">
                <a:solidFill>
                  <a:srgbClr val="FFFFFF"/>
                </a:solidFill>
                <a:latin typeface="+mn-lt"/>
              </a:rPr>
              <a:t>país</a:t>
            </a:r>
            <a:r>
              <a:rPr lang="en-US" sz="2000" dirty="0">
                <a:solidFill>
                  <a:srgbClr val="FFFFFF"/>
                </a:solidFill>
                <a:latin typeface="+mn-lt"/>
              </a:rPr>
              <a:t> es de </a:t>
            </a:r>
            <a:r>
              <a:rPr lang="en-US" sz="2000" dirty="0" err="1">
                <a:solidFill>
                  <a:srgbClr val="FFFFFF"/>
                </a:solidFill>
                <a:latin typeface="+mn-lt"/>
              </a:rPr>
              <a:t>clima</a:t>
            </a:r>
            <a:r>
              <a:rPr lang="en-US" sz="2000" dirty="0">
                <a:solidFill>
                  <a:srgbClr val="FFFFFF"/>
                </a:solidFill>
                <a:latin typeface="+mn-lt"/>
              </a:rPr>
              <a:t> por </a:t>
            </a:r>
            <a:r>
              <a:rPr lang="en-US" sz="2000" dirty="0" err="1">
                <a:solidFill>
                  <a:srgbClr val="FFFFFF"/>
                </a:solidFill>
                <a:latin typeface="+mn-lt"/>
              </a:rPr>
              <a:t>temperatura</a:t>
            </a:r>
            <a:r>
              <a:rPr lang="en-US" sz="2000" dirty="0">
                <a:solidFill>
                  <a:srgbClr val="FFFFFF"/>
                </a:solidFill>
                <a:latin typeface="+mn-lt"/>
              </a:rPr>
              <a:t>, </a:t>
            </a:r>
            <a:r>
              <a:rPr lang="en-US" sz="2000" dirty="0" err="1">
                <a:solidFill>
                  <a:srgbClr val="FFFFFF"/>
                </a:solidFill>
                <a:latin typeface="+mn-lt"/>
              </a:rPr>
              <a:t>edáfico</a:t>
            </a:r>
            <a:r>
              <a:rPr lang="en-US" sz="2000" dirty="0">
                <a:solidFill>
                  <a:srgbClr val="FFFFFF"/>
                </a:solidFill>
                <a:latin typeface="+mn-lt"/>
              </a:rPr>
              <a:t> y de </a:t>
            </a:r>
            <a:r>
              <a:rPr lang="en-US" sz="2000" dirty="0" err="1">
                <a:solidFill>
                  <a:srgbClr val="FFFFFF"/>
                </a:solidFill>
                <a:latin typeface="+mn-lt"/>
              </a:rPr>
              <a:t>vegetación</a:t>
            </a:r>
            <a:r>
              <a:rPr lang="en-US" sz="2000" dirty="0">
                <a:solidFill>
                  <a:srgbClr val="FFFFFF"/>
                </a:solidFill>
                <a:latin typeface="+mn-lt"/>
              </a:rPr>
              <a:t> “</a:t>
            </a:r>
            <a:r>
              <a:rPr lang="en-US" sz="2000" dirty="0" err="1">
                <a:solidFill>
                  <a:srgbClr val="FFFFFF"/>
                </a:solidFill>
                <a:latin typeface="+mn-lt"/>
              </a:rPr>
              <a:t>áridos</a:t>
            </a:r>
            <a:r>
              <a:rPr lang="en-US" sz="2000" dirty="0">
                <a:solidFill>
                  <a:srgbClr val="FFFFFF"/>
                </a:solidFill>
                <a:latin typeface="+mn-lt"/>
              </a:rPr>
              <a:t>”</a:t>
            </a:r>
          </a:p>
        </p:txBody>
      </p:sp>
      <p:sp>
        <p:nvSpPr>
          <p:cNvPr id="140" name="Rectangle 139">
            <a:extLst>
              <a:ext uri="{FF2B5EF4-FFF2-40B4-BE49-F238E27FC236}">
                <a16:creationId xmlns:a16="http://schemas.microsoft.com/office/drawing/2014/main" id="{649E3F4C-17F5-49E4-B05F-80C6B348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98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742017" y="1367446"/>
            <a:ext cx="6798082" cy="412310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2" name="Text Box 5"/>
          <p:cNvSpPr txBox="1">
            <a:spLocks noChangeArrowheads="1"/>
          </p:cNvSpPr>
          <p:nvPr/>
        </p:nvSpPr>
        <p:spPr bwMode="auto">
          <a:xfrm>
            <a:off x="2063751" y="1412876"/>
            <a:ext cx="7777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endParaRPr lang="es-AR"/>
          </a:p>
        </p:txBody>
      </p:sp>
    </p:spTree>
    <p:extLst>
      <p:ext uri="{BB962C8B-B14F-4D97-AF65-F5344CB8AC3E}">
        <p14:creationId xmlns:p14="http://schemas.microsoft.com/office/powerpoint/2010/main" val="12993102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890" name="Text Box 3"/>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3600" b="1" spc="-50">
                <a:solidFill>
                  <a:srgbClr val="FFFFFF"/>
                </a:solidFill>
                <a:latin typeface="+mj-lt"/>
                <a:ea typeface="+mj-ea"/>
                <a:cs typeface="+mj-cs"/>
              </a:rPr>
              <a:t>Capacidad de Campo - Determinación</a:t>
            </a:r>
          </a:p>
        </p:txBody>
      </p:sp>
      <p:sp>
        <p:nvSpPr>
          <p:cNvPr id="141" name="Rectangle 140">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896" name="Text Box 5"/>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Aft>
                <a:spcPts val="600"/>
              </a:spcAft>
              <a:buClr>
                <a:schemeClr val="accent1"/>
              </a:buClr>
              <a:buFont typeface="Calibri" panose="020F0502020204030204" pitchFamily="34" charset="0"/>
            </a:pPr>
            <a:r>
              <a:rPr lang="en-US" u="sng" dirty="0" err="1">
                <a:solidFill>
                  <a:schemeClr val="tx1">
                    <a:lumMod val="75000"/>
                    <a:lumOff val="25000"/>
                  </a:schemeClr>
                </a:solidFill>
                <a:latin typeface="+mn-lt"/>
              </a:rPr>
              <a:t>Procedimiento</a:t>
            </a:r>
            <a:r>
              <a:rPr lang="en-US" u="sng" dirty="0">
                <a:solidFill>
                  <a:schemeClr val="tx1">
                    <a:lumMod val="75000"/>
                    <a:lumOff val="25000"/>
                  </a:schemeClr>
                </a:solidFill>
                <a:latin typeface="+mn-lt"/>
              </a:rPr>
              <a:t> de </a:t>
            </a:r>
            <a:r>
              <a:rPr lang="en-US" u="sng" dirty="0" err="1">
                <a:solidFill>
                  <a:schemeClr val="tx1">
                    <a:lumMod val="75000"/>
                    <a:lumOff val="25000"/>
                  </a:schemeClr>
                </a:solidFill>
                <a:latin typeface="+mn-lt"/>
              </a:rPr>
              <a:t>laboratorio</a:t>
            </a:r>
            <a:endParaRPr lang="en-US" u="sng" dirty="0">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buChar char="•"/>
            </a:pP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Método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rápido</a:t>
            </a:r>
            <a:r>
              <a:rPr lang="en-US" dirty="0">
                <a:solidFill>
                  <a:schemeClr val="tx1">
                    <a:lumMod val="75000"/>
                    <a:lumOff val="25000"/>
                  </a:schemeClr>
                </a:solidFill>
                <a:latin typeface="+mn-lt"/>
              </a:rPr>
              <a:t>: </a:t>
            </a:r>
          </a:p>
          <a:p>
            <a:pPr defTabSz="914400" eaLnBrk="1" hangingPunct="1">
              <a:lnSpc>
                <a:spcPct val="90000"/>
              </a:lnSpc>
              <a:spcAft>
                <a:spcPts val="600"/>
              </a:spcAft>
              <a:buClr>
                <a:schemeClr val="accent1"/>
              </a:buClr>
              <a:buFont typeface="Calibri" panose="020F0502020204030204" pitchFamily="34" charset="0"/>
              <a:buChar char="•"/>
            </a:pPr>
            <a:r>
              <a:rPr lang="en-US" dirty="0">
                <a:solidFill>
                  <a:schemeClr val="tx1">
                    <a:lumMod val="75000"/>
                    <a:lumOff val="25000"/>
                  </a:schemeClr>
                </a:solidFill>
                <a:latin typeface="+mn-lt"/>
              </a:rPr>
              <a:t>Una </a:t>
            </a:r>
            <a:r>
              <a:rPr lang="en-US" dirty="0" err="1">
                <a:solidFill>
                  <a:schemeClr val="tx1">
                    <a:lumMod val="75000"/>
                    <a:lumOff val="25000"/>
                  </a:schemeClr>
                </a:solidFill>
                <a:latin typeface="+mn-lt"/>
              </a:rPr>
              <a:t>muestra</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suelo</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coloca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sobre</a:t>
            </a:r>
            <a:r>
              <a:rPr lang="en-US" dirty="0">
                <a:solidFill>
                  <a:schemeClr val="tx1">
                    <a:lumMod val="75000"/>
                    <a:lumOff val="25000"/>
                  </a:schemeClr>
                </a:solidFill>
                <a:latin typeface="+mn-lt"/>
              </a:rPr>
              <a:t> un </a:t>
            </a:r>
            <a:r>
              <a:rPr lang="en-US" dirty="0" err="1">
                <a:solidFill>
                  <a:schemeClr val="tx1">
                    <a:lumMod val="75000"/>
                    <a:lumOff val="25000"/>
                  </a:schemeClr>
                </a:solidFill>
                <a:latin typeface="+mn-lt"/>
              </a:rPr>
              <a:t>papel</a:t>
            </a:r>
            <a:r>
              <a:rPr lang="en-US" dirty="0">
                <a:solidFill>
                  <a:schemeClr val="tx1">
                    <a:lumMod val="75000"/>
                    <a:lumOff val="25000"/>
                  </a:schemeClr>
                </a:solidFill>
                <a:latin typeface="+mn-lt"/>
              </a:rPr>
              <a:t> seco; </a:t>
            </a:r>
            <a:r>
              <a:rPr lang="en-US" dirty="0" err="1">
                <a:solidFill>
                  <a:schemeClr val="tx1">
                    <a:lumMod val="75000"/>
                    <a:lumOff val="25000"/>
                  </a:schemeClr>
                </a:solidFill>
                <a:latin typeface="+mn-lt"/>
              </a:rPr>
              <a:t>sobre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ella</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pasa</a:t>
            </a:r>
            <a:r>
              <a:rPr lang="en-US" dirty="0">
                <a:solidFill>
                  <a:schemeClr val="tx1">
                    <a:lumMod val="75000"/>
                    <a:lumOff val="25000"/>
                  </a:schemeClr>
                </a:solidFill>
                <a:latin typeface="+mn-lt"/>
              </a:rPr>
              <a:t> un </a:t>
            </a:r>
            <a:r>
              <a:rPr lang="en-US" dirty="0" err="1">
                <a:solidFill>
                  <a:schemeClr val="tx1">
                    <a:lumMod val="75000"/>
                    <a:lumOff val="25000"/>
                  </a:schemeClr>
                </a:solidFill>
                <a:latin typeface="+mn-lt"/>
              </a:rPr>
              <a:t>rodillo</a:t>
            </a:r>
            <a:r>
              <a:rPr lang="en-US" dirty="0">
                <a:solidFill>
                  <a:schemeClr val="tx1">
                    <a:lumMod val="75000"/>
                    <a:lumOff val="25000"/>
                  </a:schemeClr>
                </a:solidFill>
                <a:latin typeface="+mn-lt"/>
              </a:rPr>
              <a:t> para </a:t>
            </a:r>
            <a:r>
              <a:rPr lang="en-US" dirty="0" err="1">
                <a:solidFill>
                  <a:schemeClr val="tx1">
                    <a:lumMod val="75000"/>
                    <a:lumOff val="25000"/>
                  </a:schemeClr>
                </a:solidFill>
                <a:latin typeface="+mn-lt"/>
              </a:rPr>
              <a:t>desmenuzarla</a:t>
            </a:r>
            <a:r>
              <a:rPr lang="en-US" dirty="0">
                <a:solidFill>
                  <a:schemeClr val="tx1">
                    <a:lumMod val="75000"/>
                    <a:lumOff val="25000"/>
                  </a:schemeClr>
                </a:solidFill>
                <a:latin typeface="+mn-lt"/>
              </a:rPr>
              <a:t> y </a:t>
            </a:r>
            <a:r>
              <a:rPr lang="en-US" dirty="0" err="1">
                <a:solidFill>
                  <a:schemeClr val="tx1">
                    <a:lumMod val="75000"/>
                    <a:lumOff val="25000"/>
                  </a:schemeClr>
                </a:solidFill>
                <a:latin typeface="+mn-lt"/>
              </a:rPr>
              <a:t>posteriormente</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tamiza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tamiz</a:t>
            </a:r>
            <a:r>
              <a:rPr lang="en-US" dirty="0">
                <a:solidFill>
                  <a:schemeClr val="tx1">
                    <a:lumMod val="75000"/>
                    <a:lumOff val="25000"/>
                  </a:schemeClr>
                </a:solidFill>
                <a:latin typeface="+mn-lt"/>
              </a:rPr>
              <a:t> 1 mm.). </a:t>
            </a:r>
          </a:p>
          <a:p>
            <a:pPr defTabSz="914400" eaLnBrk="1" hangingPunct="1">
              <a:lnSpc>
                <a:spcPct val="90000"/>
              </a:lnSpc>
              <a:spcAft>
                <a:spcPts val="600"/>
              </a:spcAft>
              <a:buClr>
                <a:schemeClr val="accent1"/>
              </a:buClr>
              <a:buFont typeface="Calibri" panose="020F0502020204030204" pitchFamily="34" charset="0"/>
              <a:buChar char="•"/>
            </a:pPr>
            <a:r>
              <a:rPr lang="en-US" dirty="0">
                <a:solidFill>
                  <a:schemeClr val="tx1">
                    <a:lumMod val="75000"/>
                    <a:lumOff val="25000"/>
                  </a:schemeClr>
                </a:solidFill>
                <a:latin typeface="+mn-lt"/>
              </a:rPr>
              <a:t>El material </a:t>
            </a:r>
            <a:r>
              <a:rPr lang="en-US" dirty="0" err="1">
                <a:solidFill>
                  <a:schemeClr val="tx1">
                    <a:lumMod val="75000"/>
                    <a:lumOff val="25000"/>
                  </a:schemeClr>
                </a:solidFill>
                <a:latin typeface="+mn-lt"/>
              </a:rPr>
              <a:t>obtenido</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esparce</a:t>
            </a:r>
            <a:r>
              <a:rPr lang="en-US" dirty="0">
                <a:solidFill>
                  <a:schemeClr val="tx1">
                    <a:lumMod val="75000"/>
                    <a:lumOff val="25000"/>
                  </a:schemeClr>
                </a:solidFill>
                <a:latin typeface="+mn-lt"/>
              </a:rPr>
              <a:t> de forma que </a:t>
            </a:r>
            <a:r>
              <a:rPr lang="en-US" dirty="0" err="1">
                <a:solidFill>
                  <a:schemeClr val="tx1">
                    <a:lumMod val="75000"/>
                    <a:lumOff val="25000"/>
                  </a:schemeClr>
                </a:solidFill>
                <a:latin typeface="+mn-lt"/>
              </a:rPr>
              <a:t>su</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altura</a:t>
            </a:r>
            <a:r>
              <a:rPr lang="en-US" dirty="0">
                <a:solidFill>
                  <a:schemeClr val="tx1">
                    <a:lumMod val="75000"/>
                    <a:lumOff val="25000"/>
                  </a:schemeClr>
                </a:solidFill>
                <a:latin typeface="+mn-lt"/>
              </a:rPr>
              <a:t> sea del </a:t>
            </a:r>
            <a:r>
              <a:rPr lang="en-US" dirty="0" err="1">
                <a:solidFill>
                  <a:schemeClr val="tx1">
                    <a:lumMod val="75000"/>
                    <a:lumOff val="25000"/>
                  </a:schemeClr>
                </a:solidFill>
                <a:latin typeface="+mn-lt"/>
              </a:rPr>
              <a:t>orden</a:t>
            </a:r>
            <a:r>
              <a:rPr lang="en-US" dirty="0">
                <a:solidFill>
                  <a:schemeClr val="tx1">
                    <a:lumMod val="75000"/>
                    <a:lumOff val="25000"/>
                  </a:schemeClr>
                </a:solidFill>
                <a:latin typeface="+mn-lt"/>
              </a:rPr>
              <a:t> de 2 cm.; se </a:t>
            </a:r>
            <a:r>
              <a:rPr lang="en-US" dirty="0" err="1">
                <a:solidFill>
                  <a:schemeClr val="tx1">
                    <a:lumMod val="75000"/>
                    <a:lumOff val="25000"/>
                  </a:schemeClr>
                </a:solidFill>
                <a:latin typeface="+mn-lt"/>
              </a:rPr>
              <a:t>rocía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cuidadosamente</a:t>
            </a:r>
            <a:r>
              <a:rPr lang="en-US" dirty="0">
                <a:solidFill>
                  <a:schemeClr val="tx1">
                    <a:lumMod val="75000"/>
                    <a:lumOff val="25000"/>
                  </a:schemeClr>
                </a:solidFill>
                <a:latin typeface="+mn-lt"/>
              </a:rPr>
              <a:t> con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formándose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entonces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pequeñas</a:t>
            </a:r>
            <a:r>
              <a:rPr lang="en-US" dirty="0">
                <a:solidFill>
                  <a:schemeClr val="tx1">
                    <a:lumMod val="75000"/>
                    <a:lumOff val="25000"/>
                  </a:schemeClr>
                </a:solidFill>
                <a:latin typeface="+mn-lt"/>
              </a:rPr>
              <a:t> bolitas, que </a:t>
            </a:r>
            <a:r>
              <a:rPr lang="en-US" dirty="0" err="1">
                <a:solidFill>
                  <a:schemeClr val="tx1">
                    <a:lumMod val="75000"/>
                    <a:lumOff val="25000"/>
                  </a:schemeClr>
                </a:solidFill>
                <a:latin typeface="+mn-lt"/>
              </a:rPr>
              <a:t>rápidamente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deben</a:t>
            </a:r>
            <a:r>
              <a:rPr lang="en-US" dirty="0">
                <a:solidFill>
                  <a:schemeClr val="tx1">
                    <a:lumMod val="75000"/>
                    <a:lumOff val="25000"/>
                  </a:schemeClr>
                </a:solidFill>
                <a:latin typeface="+mn-lt"/>
              </a:rPr>
              <a:t> ser </a:t>
            </a:r>
            <a:r>
              <a:rPr lang="en-US" dirty="0" err="1">
                <a:solidFill>
                  <a:schemeClr val="tx1">
                    <a:lumMod val="75000"/>
                    <a:lumOff val="25000"/>
                  </a:schemeClr>
                </a:solidFill>
                <a:latin typeface="+mn-lt"/>
              </a:rPr>
              <a:t>separadas</a:t>
            </a:r>
            <a:r>
              <a:rPr lang="en-US" dirty="0">
                <a:solidFill>
                  <a:schemeClr val="tx1">
                    <a:lumMod val="75000"/>
                    <a:lumOff val="25000"/>
                  </a:schemeClr>
                </a:solidFill>
                <a:latin typeface="+mn-lt"/>
              </a:rPr>
              <a:t>, e </a:t>
            </a:r>
            <a:r>
              <a:rPr lang="en-US" dirty="0" err="1">
                <a:solidFill>
                  <a:schemeClr val="tx1">
                    <a:lumMod val="75000"/>
                    <a:lumOff val="25000"/>
                  </a:schemeClr>
                </a:solidFill>
                <a:latin typeface="+mn-lt"/>
              </a:rPr>
              <a:t>inmediatamente</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determina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su</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humedad</a:t>
            </a:r>
            <a:r>
              <a:rPr lang="en-US" dirty="0">
                <a:solidFill>
                  <a:schemeClr val="tx1">
                    <a:lumMod val="75000"/>
                    <a:lumOff val="25000"/>
                  </a:schemeClr>
                </a:solidFill>
                <a:latin typeface="+mn-lt"/>
              </a:rPr>
              <a:t> por </a:t>
            </a:r>
            <a:r>
              <a:rPr lang="en-US" dirty="0" err="1">
                <a:solidFill>
                  <a:schemeClr val="tx1">
                    <a:lumMod val="75000"/>
                    <a:lumOff val="25000"/>
                  </a:schemeClr>
                </a:solidFill>
                <a:latin typeface="+mn-lt"/>
              </a:rPr>
              <a:t>gravimetría</a:t>
            </a:r>
            <a:r>
              <a:rPr lang="en-US" dirty="0">
                <a:solidFill>
                  <a:schemeClr val="tx1">
                    <a:lumMod val="75000"/>
                    <a:lumOff val="25000"/>
                  </a:schemeClr>
                </a:solidFill>
                <a:latin typeface="+mn-lt"/>
              </a:rPr>
              <a:t>.</a:t>
            </a:r>
          </a:p>
          <a:p>
            <a:pPr defTabSz="914400" eaLnBrk="1" hangingPunct="1">
              <a:lnSpc>
                <a:spcPct val="90000"/>
              </a:lnSpc>
              <a:spcAft>
                <a:spcPts val="600"/>
              </a:spcAft>
              <a:buClr>
                <a:schemeClr val="accent1"/>
              </a:buClr>
              <a:buFont typeface="Calibri" panose="020F0502020204030204" pitchFamily="34" charset="0"/>
              <a:buChar char="•"/>
            </a:pPr>
            <a:endParaRPr lang="en-US" dirty="0">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buChar char="•"/>
            </a:pP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Método</a:t>
            </a:r>
            <a:r>
              <a:rPr lang="en-US" dirty="0">
                <a:solidFill>
                  <a:schemeClr val="tx1">
                    <a:lumMod val="75000"/>
                    <a:lumOff val="25000"/>
                  </a:schemeClr>
                </a:solidFill>
                <a:latin typeface="+mn-lt"/>
              </a:rPr>
              <a:t> de la </a:t>
            </a:r>
            <a:r>
              <a:rPr lang="en-US" dirty="0" err="1">
                <a:solidFill>
                  <a:schemeClr val="tx1">
                    <a:lumMod val="75000"/>
                    <a:lumOff val="25000"/>
                  </a:schemeClr>
                </a:solidFill>
                <a:latin typeface="+mn-lt"/>
              </a:rPr>
              <a:t>membrana</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presión</a:t>
            </a:r>
            <a:r>
              <a:rPr lang="en-US" dirty="0">
                <a:solidFill>
                  <a:schemeClr val="tx1">
                    <a:lumMod val="75000"/>
                    <a:lumOff val="25000"/>
                  </a:schemeClr>
                </a:solidFill>
                <a:latin typeface="+mn-lt"/>
              </a:rPr>
              <a:t>: </a:t>
            </a:r>
          </a:p>
          <a:p>
            <a:pPr defTabSz="914400" eaLnBrk="1" hangingPunct="1">
              <a:lnSpc>
                <a:spcPct val="90000"/>
              </a:lnSpc>
              <a:spcAft>
                <a:spcPts val="600"/>
              </a:spcAft>
              <a:buClr>
                <a:schemeClr val="accent1"/>
              </a:buClr>
              <a:buFont typeface="Calibri" panose="020F0502020204030204" pitchFamily="34" charset="0"/>
              <a:buChar char="•"/>
            </a:pPr>
            <a:r>
              <a:rPr lang="en-US" dirty="0">
                <a:solidFill>
                  <a:schemeClr val="tx1">
                    <a:lumMod val="75000"/>
                    <a:lumOff val="25000"/>
                  </a:schemeClr>
                </a:solidFill>
                <a:latin typeface="+mn-lt"/>
              </a:rPr>
              <a:t>La </a:t>
            </a:r>
            <a:r>
              <a:rPr lang="en-US" dirty="0" err="1">
                <a:solidFill>
                  <a:schemeClr val="tx1">
                    <a:lumMod val="75000"/>
                    <a:lumOff val="25000"/>
                  </a:schemeClr>
                </a:solidFill>
                <a:latin typeface="+mn-lt"/>
              </a:rPr>
              <a:t>muestra</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suelo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previamente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saturada</a:t>
            </a:r>
            <a:r>
              <a:rPr lang="en-US" dirty="0">
                <a:solidFill>
                  <a:schemeClr val="tx1">
                    <a:lumMod val="75000"/>
                    <a:lumOff val="25000"/>
                  </a:schemeClr>
                </a:solidFill>
                <a:latin typeface="+mn-lt"/>
              </a:rPr>
              <a:t>, es </a:t>
            </a:r>
            <a:r>
              <a:rPr lang="en-US" dirty="0" err="1">
                <a:solidFill>
                  <a:schemeClr val="tx1">
                    <a:lumMod val="75000"/>
                    <a:lumOff val="25000"/>
                  </a:schemeClr>
                </a:solidFill>
                <a:latin typeface="+mn-lt"/>
              </a:rPr>
              <a:t>sometida</a:t>
            </a:r>
            <a:r>
              <a:rPr lang="en-US" dirty="0">
                <a:solidFill>
                  <a:schemeClr val="tx1">
                    <a:lumMod val="75000"/>
                    <a:lumOff val="25000"/>
                  </a:schemeClr>
                </a:solidFill>
                <a:latin typeface="+mn-lt"/>
              </a:rPr>
              <a:t> a una </a:t>
            </a:r>
            <a:r>
              <a:rPr lang="en-US" dirty="0" err="1">
                <a:solidFill>
                  <a:schemeClr val="tx1">
                    <a:lumMod val="75000"/>
                    <a:lumOff val="25000"/>
                  </a:schemeClr>
                </a:solidFill>
                <a:latin typeface="+mn-lt"/>
              </a:rPr>
              <a:t>presión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expulsando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hasta que se </a:t>
            </a:r>
            <a:r>
              <a:rPr lang="en-US" dirty="0" err="1">
                <a:solidFill>
                  <a:schemeClr val="tx1">
                    <a:lumMod val="75000"/>
                    <a:lumOff val="25000"/>
                  </a:schemeClr>
                </a:solidFill>
                <a:latin typeface="+mn-lt"/>
              </a:rPr>
              <a:t>alcanza</a:t>
            </a:r>
            <a:r>
              <a:rPr lang="en-US" dirty="0">
                <a:solidFill>
                  <a:schemeClr val="tx1">
                    <a:lumMod val="75000"/>
                    <a:lumOff val="25000"/>
                  </a:schemeClr>
                </a:solidFill>
                <a:latin typeface="+mn-lt"/>
              </a:rPr>
              <a:t> un </a:t>
            </a:r>
            <a:r>
              <a:rPr lang="en-US" dirty="0" err="1">
                <a:solidFill>
                  <a:schemeClr val="tx1">
                    <a:lumMod val="75000"/>
                    <a:lumOff val="25000"/>
                  </a:schemeClr>
                </a:solidFill>
                <a:latin typeface="+mn-lt"/>
              </a:rPr>
              <a:t>equilibrio</a:t>
            </a:r>
            <a:r>
              <a:rPr lang="en-US" dirty="0">
                <a:solidFill>
                  <a:schemeClr val="tx1">
                    <a:lumMod val="75000"/>
                    <a:lumOff val="25000"/>
                  </a:schemeClr>
                </a:solidFill>
                <a:latin typeface="+mn-lt"/>
              </a:rPr>
              <a:t> entre </a:t>
            </a:r>
            <a:r>
              <a:rPr lang="en-US" dirty="0" err="1">
                <a:solidFill>
                  <a:schemeClr val="tx1">
                    <a:lumMod val="75000"/>
                    <a:lumOff val="25000"/>
                  </a:schemeClr>
                </a:solidFill>
                <a:latin typeface="+mn-lt"/>
              </a:rPr>
              <a:t>su</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estado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hídrico</a:t>
            </a:r>
            <a:r>
              <a:rPr lang="en-US" dirty="0">
                <a:solidFill>
                  <a:schemeClr val="tx1">
                    <a:lumMod val="75000"/>
                    <a:lumOff val="25000"/>
                  </a:schemeClr>
                </a:solidFill>
                <a:latin typeface="+mn-lt"/>
              </a:rPr>
              <a:t> y la </a:t>
            </a:r>
            <a:r>
              <a:rPr lang="en-US" dirty="0" err="1">
                <a:solidFill>
                  <a:schemeClr val="tx1">
                    <a:lumMod val="75000"/>
                    <a:lumOff val="25000"/>
                  </a:schemeClr>
                </a:solidFill>
                <a:latin typeface="+mn-lt"/>
              </a:rPr>
              <a:t>presión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aplicada</a:t>
            </a:r>
            <a:r>
              <a:rPr lang="en-US" dirty="0">
                <a:solidFill>
                  <a:schemeClr val="tx1">
                    <a:lumMod val="75000"/>
                    <a:lumOff val="25000"/>
                  </a:schemeClr>
                </a:solidFill>
                <a:latin typeface="+mn-lt"/>
              </a:rPr>
              <a:t>.</a:t>
            </a:r>
          </a:p>
        </p:txBody>
      </p:sp>
      <p:sp>
        <p:nvSpPr>
          <p:cNvPr id="37891" name="Rectangle 4"/>
          <p:cNvSpPr>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p>
            <a:pPr defTabSz="914400">
              <a:lnSpc>
                <a:spcPct val="90000"/>
              </a:lnSpc>
              <a:buClr>
                <a:schemeClr val="accent1"/>
              </a:buClr>
              <a:buFont typeface="Calibri" panose="020F0502020204030204" pitchFamily="34" charset="0"/>
            </a:pPr>
            <a:endParaRPr lang="en-US">
              <a:solidFill>
                <a:schemeClr val="tx1">
                  <a:lumMod val="75000"/>
                  <a:lumOff val="25000"/>
                </a:schemeClr>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945" name="Rectangle 74">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946" name="Rectangle 76">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39" name="Text Box 3"/>
          <p:cNvSpPr txBox="1">
            <a:spLocks noChangeArrowheads="1"/>
          </p:cNvSpPr>
          <p:nvPr/>
        </p:nvSpPr>
        <p:spPr bwMode="auto">
          <a:xfrm>
            <a:off x="5181601" y="634946"/>
            <a:ext cx="6368142"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Punto de Marchitamiento</a:t>
            </a:r>
          </a:p>
        </p:txBody>
      </p:sp>
      <p:pic>
        <p:nvPicPr>
          <p:cNvPr id="39947" name="Picture 39942">
            <a:extLst>
              <a:ext uri="{FF2B5EF4-FFF2-40B4-BE49-F238E27FC236}">
                <a16:creationId xmlns:a16="http://schemas.microsoft.com/office/drawing/2014/main" id="{4CCDD2D0-5127-42E1-ADD5-DE97BA5AB19E}"/>
              </a:ext>
            </a:extLst>
          </p:cNvPr>
          <p:cNvPicPr>
            <a:picLocks noChangeAspect="1"/>
          </p:cNvPicPr>
          <p:nvPr/>
        </p:nvPicPr>
        <p:blipFill rotWithShape="1">
          <a:blip r:embed="rId3"/>
          <a:srcRect l="18072" r="36707" b="1"/>
          <a:stretch/>
        </p:blipFill>
        <p:spPr>
          <a:xfrm>
            <a:off x="20" y="-12128"/>
            <a:ext cx="4654276" cy="6870127"/>
          </a:xfrm>
          <a:prstGeom prst="rect">
            <a:avLst/>
          </a:prstGeom>
        </p:spPr>
      </p:pic>
      <p:cxnSp>
        <p:nvCxnSpPr>
          <p:cNvPr id="39948" name="Straight Connector 78">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9949" name="Text Box 2"/>
          <p:cNvSpPr txBox="1">
            <a:spLocks noChangeArrowheads="1"/>
          </p:cNvSpPr>
          <p:nvPr/>
        </p:nvSpPr>
        <p:spPr bwMode="auto">
          <a:xfrm>
            <a:off x="5181601" y="2198914"/>
            <a:ext cx="6368142"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 Corresponde al límite inferior de la humedad aprovechable por los vegetales. </a:t>
            </a:r>
          </a:p>
          <a:p>
            <a:pPr defTabSz="914400"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Buena parte del agua retenida a la Capacidad de Campo puede ser utilizada por las plantas. A partir de la capacidad de campo, el agua se va perdiendo por evaporación y absorbida por las plantas.</a:t>
            </a:r>
          </a:p>
          <a:p>
            <a:pPr defTabSz="914400"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A medida que el agua disminuye se llega a un punto en que la planta no puede absorberla. En este estado se dice que el suelo está en el punto de marchitez.</a:t>
            </a:r>
          </a:p>
          <a:p>
            <a:pPr defTabSz="914400"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Una planta se marchitará cuando no es capaz de seguir obteniendo humedad suficiente para hacer frente a sus necesidades hídricas. </a:t>
            </a:r>
            <a:endParaRPr lang="en-US" b="1" u="sng">
              <a:solidFill>
                <a:schemeClr val="tx1">
                  <a:lumMod val="75000"/>
                  <a:lumOff val="25000"/>
                </a:schemeClr>
              </a:solidFill>
              <a:latin typeface="+mn-lt"/>
            </a:endParaRPr>
          </a:p>
        </p:txBody>
      </p:sp>
      <p:sp>
        <p:nvSpPr>
          <p:cNvPr id="39940" name="Rectangle 4"/>
          <p:cNvSpPr>
            <a:spLocks noChangeArrowheads="1"/>
          </p:cNvSpPr>
          <p:nvPr/>
        </p:nvSpPr>
        <p:spPr bwMode="auto">
          <a:xfrm>
            <a:off x="1524001" y="31300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p>
        </p:txBody>
      </p:sp>
      <p:sp>
        <p:nvSpPr>
          <p:cNvPr id="39941" name="Rectangle 6"/>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p>
        </p:txBody>
      </p:sp>
    </p:spTree>
    <p:extLst>
      <p:ext uri="{BB962C8B-B14F-4D97-AF65-F5344CB8AC3E}">
        <p14:creationId xmlns:p14="http://schemas.microsoft.com/office/powerpoint/2010/main" val="33704074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redondeado"/>
          <p:cNvSpPr/>
          <p:nvPr/>
        </p:nvSpPr>
        <p:spPr>
          <a:xfrm>
            <a:off x="1882775" y="106364"/>
            <a:ext cx="8353176" cy="6111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38" name="Text Box 2"/>
          <p:cNvSpPr txBox="1">
            <a:spLocks noChangeArrowheads="1"/>
          </p:cNvSpPr>
          <p:nvPr/>
        </p:nvSpPr>
        <p:spPr bwMode="auto">
          <a:xfrm>
            <a:off x="361950" y="853000"/>
            <a:ext cx="11201400" cy="5292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140000"/>
              </a:lnSpc>
            </a:pPr>
            <a:r>
              <a:rPr lang="es-AR" b="1" u="sng" dirty="0"/>
              <a:t>Fórmula de </a:t>
            </a:r>
            <a:r>
              <a:rPr lang="es-AR" b="1" u="sng" dirty="0" err="1"/>
              <a:t>Briggs</a:t>
            </a:r>
            <a:r>
              <a:rPr lang="es-AR" b="1" u="sng" dirty="0"/>
              <a:t> - Punto de Marchitamiento</a:t>
            </a:r>
            <a:endParaRPr lang="es-AR" sz="2000" i="1" u="sng" dirty="0">
              <a:latin typeface="Arial" charset="0"/>
            </a:endParaRPr>
          </a:p>
          <a:p>
            <a:pPr eaLnBrk="1" hangingPunct="1">
              <a:lnSpc>
                <a:spcPct val="140000"/>
              </a:lnSpc>
            </a:pPr>
            <a:endParaRPr lang="es-AR" sz="2000" i="1" u="sng" dirty="0">
              <a:solidFill>
                <a:schemeClr val="tx2"/>
              </a:solidFill>
              <a:latin typeface="Arial" charset="0"/>
            </a:endParaRPr>
          </a:p>
          <a:p>
            <a:pPr eaLnBrk="1" hangingPunct="1">
              <a:lnSpc>
                <a:spcPct val="140000"/>
              </a:lnSpc>
            </a:pPr>
            <a:endParaRPr lang="es-AR" sz="2000" i="1" u="sng" dirty="0">
              <a:solidFill>
                <a:schemeClr val="tx2"/>
              </a:solidFill>
              <a:latin typeface="Arial" charset="0"/>
            </a:endParaRPr>
          </a:p>
          <a:p>
            <a:pPr eaLnBrk="1" hangingPunct="1">
              <a:lnSpc>
                <a:spcPct val="120000"/>
              </a:lnSpc>
            </a:pPr>
            <a:r>
              <a:rPr lang="es-AR" sz="1900" dirty="0">
                <a:solidFill>
                  <a:schemeClr val="tx2"/>
                </a:solidFill>
                <a:latin typeface="Arial" charset="0"/>
              </a:rPr>
              <a:t>Donde:</a:t>
            </a:r>
          </a:p>
          <a:p>
            <a:pPr eaLnBrk="1" hangingPunct="1">
              <a:lnSpc>
                <a:spcPct val="120000"/>
              </a:lnSpc>
            </a:pPr>
            <a:r>
              <a:rPr lang="es-AR" sz="1900" dirty="0">
                <a:solidFill>
                  <a:schemeClr val="tx2"/>
                </a:solidFill>
                <a:latin typeface="Arial" charset="0"/>
              </a:rPr>
              <a:t>Ac: contenido de arcilla</a:t>
            </a:r>
          </a:p>
          <a:p>
            <a:pPr eaLnBrk="1" hangingPunct="1">
              <a:lnSpc>
                <a:spcPct val="120000"/>
              </a:lnSpc>
            </a:pPr>
            <a:r>
              <a:rPr lang="es-AR" sz="1900" dirty="0">
                <a:solidFill>
                  <a:schemeClr val="tx2"/>
                </a:solidFill>
                <a:latin typeface="Arial" charset="0"/>
              </a:rPr>
              <a:t>L: contenido de limo</a:t>
            </a:r>
          </a:p>
          <a:p>
            <a:pPr eaLnBrk="1" hangingPunct="1">
              <a:lnSpc>
                <a:spcPct val="120000"/>
              </a:lnSpc>
            </a:pPr>
            <a:r>
              <a:rPr lang="es-AR" sz="1900" dirty="0">
                <a:solidFill>
                  <a:schemeClr val="tx2"/>
                </a:solidFill>
                <a:latin typeface="Arial" charset="0"/>
              </a:rPr>
              <a:t>Ar: contenido de arena</a:t>
            </a:r>
          </a:p>
          <a:p>
            <a:pPr eaLnBrk="1" hangingPunct="1">
              <a:lnSpc>
                <a:spcPct val="120000"/>
              </a:lnSpc>
            </a:pPr>
            <a:endParaRPr lang="es-AR" sz="1900" dirty="0">
              <a:solidFill>
                <a:schemeClr val="tx2"/>
              </a:solidFill>
              <a:latin typeface="Arial" charset="0"/>
            </a:endParaRPr>
          </a:p>
          <a:p>
            <a:pPr eaLnBrk="1" hangingPunct="1">
              <a:lnSpc>
                <a:spcPct val="140000"/>
              </a:lnSpc>
            </a:pPr>
            <a:r>
              <a:rPr lang="es-AR" sz="1900" dirty="0">
                <a:solidFill>
                  <a:schemeClr val="tx2"/>
                </a:solidFill>
                <a:latin typeface="Arial" charset="0"/>
              </a:rPr>
              <a:t>Independiente de la planta y característico del tipo de suelo.</a:t>
            </a:r>
          </a:p>
          <a:p>
            <a:pPr eaLnBrk="1" hangingPunct="1">
              <a:lnSpc>
                <a:spcPct val="140000"/>
              </a:lnSpc>
            </a:pPr>
            <a:r>
              <a:rPr lang="es-AR" sz="1900" dirty="0">
                <a:solidFill>
                  <a:schemeClr val="tx2"/>
                </a:solidFill>
                <a:latin typeface="Arial" charset="0"/>
              </a:rPr>
              <a:t>El punto de marchitamiento permanente varía del 2 al 5% en los suelos arenosos; 8 al 10 % en los limosos; 15 % en los limo-arcillosos; 35 % en los turbosos y hasta el 50 % en las turbas.</a:t>
            </a:r>
          </a:p>
          <a:p>
            <a:pPr eaLnBrk="1" hangingPunct="1">
              <a:lnSpc>
                <a:spcPct val="140000"/>
              </a:lnSpc>
            </a:pPr>
            <a:r>
              <a:rPr lang="es-AR" sz="2000" dirty="0"/>
              <a:t>Cuanto más fina es la textura mayores son los porcentajes de agua en el suelo, tanto a la Capacidad de Campo como en el punto de marchitez.</a:t>
            </a:r>
            <a:endParaRPr lang="es-ES" sz="2000" b="1" u="sng" dirty="0">
              <a:solidFill>
                <a:schemeClr val="tx2"/>
              </a:solidFill>
              <a:latin typeface="Arial" charset="0"/>
            </a:endParaRPr>
          </a:p>
        </p:txBody>
      </p:sp>
      <p:sp>
        <p:nvSpPr>
          <p:cNvPr id="39939" name="Text Box 3"/>
          <p:cNvSpPr txBox="1">
            <a:spLocks noChangeArrowheads="1"/>
          </p:cNvSpPr>
          <p:nvPr/>
        </p:nvSpPr>
        <p:spPr bwMode="auto">
          <a:xfrm>
            <a:off x="1918494" y="163513"/>
            <a:ext cx="835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s-AR" sz="2400" b="1" dirty="0">
                <a:solidFill>
                  <a:schemeClr val="bg1"/>
                </a:solidFill>
                <a:latin typeface="Arial" charset="0"/>
              </a:rPr>
              <a:t>Punto de Marchitamiento</a:t>
            </a:r>
            <a:endParaRPr lang="es-ES" sz="2400" b="1" dirty="0">
              <a:solidFill>
                <a:schemeClr val="bg1"/>
              </a:solidFill>
              <a:latin typeface="Arial" charset="0"/>
            </a:endParaRPr>
          </a:p>
        </p:txBody>
      </p:sp>
      <p:sp>
        <p:nvSpPr>
          <p:cNvPr id="39940" name="Rectangle 4"/>
          <p:cNvSpPr>
            <a:spLocks noChangeArrowheads="1"/>
          </p:cNvSpPr>
          <p:nvPr/>
        </p:nvSpPr>
        <p:spPr bwMode="auto">
          <a:xfrm>
            <a:off x="1524001" y="31300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p>
        </p:txBody>
      </p:sp>
      <p:sp>
        <p:nvSpPr>
          <p:cNvPr id="39941" name="Rectangle 6"/>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p>
        </p:txBody>
      </p:sp>
      <p:graphicFrame>
        <p:nvGraphicFramePr>
          <p:cNvPr id="39942" name="Object 5"/>
          <p:cNvGraphicFramePr>
            <a:graphicFrameLocks noChangeAspect="1"/>
          </p:cNvGraphicFramePr>
          <p:nvPr>
            <p:extLst>
              <p:ext uri="{D42A27DB-BD31-4B8C-83A1-F6EECF244321}">
                <p14:modId xmlns:p14="http://schemas.microsoft.com/office/powerpoint/2010/main" val="3404483021"/>
              </p:ext>
            </p:extLst>
          </p:nvPr>
        </p:nvGraphicFramePr>
        <p:xfrm>
          <a:off x="3451225" y="1893888"/>
          <a:ext cx="4533196" cy="359370"/>
        </p:xfrm>
        <a:graphic>
          <a:graphicData uri="http://schemas.openxmlformats.org/presentationml/2006/ole">
            <mc:AlternateContent xmlns:mc="http://schemas.openxmlformats.org/markup-compatibility/2006">
              <mc:Choice xmlns:v="urn:schemas-microsoft-com:vml" Requires="v">
                <p:oleObj spid="_x0000_s5142" name="Ecuación" r:id="rId4" imgW="2527200" imgH="203040" progId="Equation.3">
                  <p:embed/>
                </p:oleObj>
              </mc:Choice>
              <mc:Fallback>
                <p:oleObj name="Ecuación" r:id="rId4" imgW="2527200" imgH="203040" progId="Equation.3">
                  <p:embed/>
                  <p:pic>
                    <p:nvPicPr>
                      <p:cNvPr id="39942"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1225" y="1893888"/>
                        <a:ext cx="4533196" cy="359370"/>
                      </a:xfrm>
                      <a:prstGeom prst="rect">
                        <a:avLst/>
                      </a:prstGeom>
                      <a:solidFill>
                        <a:srgbClr val="FFFFFF"/>
                      </a:solidFill>
                      <a:ln>
                        <a:noFill/>
                      </a:ln>
                    </p:spPr>
                  </p:pic>
                </p:oleObj>
              </mc:Fallback>
            </mc:AlternateContent>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963" name="Text Box 5"/>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3600" b="1" spc="-50">
                <a:solidFill>
                  <a:srgbClr val="FFFFFF"/>
                </a:solidFill>
                <a:latin typeface="+mj-lt"/>
                <a:ea typeface="+mj-ea"/>
                <a:cs typeface="+mj-cs"/>
              </a:rPr>
              <a:t>Punto de Marchitamiento - Determinación</a:t>
            </a:r>
          </a:p>
        </p:txBody>
      </p:sp>
      <p:sp>
        <p:nvSpPr>
          <p:cNvPr id="140" name="Rectangle 139">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962" name="Text Box 4"/>
          <p:cNvSpPr txBox="1">
            <a:spLocks noChangeArrowheads="1"/>
          </p:cNvSpPr>
          <p:nvPr/>
        </p:nvSpPr>
        <p:spPr bwMode="auto">
          <a:xfrm>
            <a:off x="4742016" y="605896"/>
            <a:ext cx="708803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Aft>
                <a:spcPts val="600"/>
              </a:spcAft>
              <a:buClr>
                <a:schemeClr val="accent1"/>
              </a:buClr>
              <a:buFont typeface="Calibri" panose="020F0502020204030204" pitchFamily="34" charset="0"/>
            </a:pPr>
            <a:r>
              <a:rPr lang="en-US" u="sng">
                <a:solidFill>
                  <a:schemeClr val="tx1">
                    <a:lumMod val="75000"/>
                    <a:lumOff val="25000"/>
                  </a:schemeClr>
                </a:solidFill>
                <a:latin typeface="+mn-lt"/>
              </a:rPr>
              <a:t>Procedimiento de laboratorio</a:t>
            </a:r>
          </a:p>
          <a:p>
            <a:pPr defTabSz="914400"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Membrana de presión, aplicando una presión de 15 atm. a una muestra de suelo previamente saturada.</a:t>
            </a:r>
          </a:p>
          <a:p>
            <a:pPr defTabSz="914400"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Si se desea obtener la capacidad de campo y el punto de marchitamiento de una misma muestra, se realizan primero las operaciones necesarias para determinar la capacidad de campo, pero al aplicar el método gravimétrico, una vez conocido su peso húmedo, no se deseca la muestra, sino que se le aplica la tensión de 15 atm. por medio de la membrana de presión y una vez transcurrido el tiempo establecido, se determina su nuevo peso húmedo, dejando la desecación y la determinación del peso seco como últimas operaciones del ensayo.</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97280" y="286603"/>
            <a:ext cx="10058400" cy="1060059"/>
          </a:xfrm>
        </p:spPr>
        <p:txBody>
          <a:bodyPr/>
          <a:lstStyle/>
          <a:p>
            <a:pPr>
              <a:defRPr/>
            </a:pPr>
            <a:r>
              <a:rPr lang="es-AR" sz="3200" dirty="0"/>
              <a:t>Capacidad de campo y punto de marchitamiento</a:t>
            </a:r>
            <a:endParaRPr lang="en-US" sz="3200" dirty="0"/>
          </a:p>
        </p:txBody>
      </p:sp>
      <p:pic>
        <p:nvPicPr>
          <p:cNvPr id="430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914" y="1557338"/>
            <a:ext cx="6873875"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035" name="Text Box 3"/>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3600" b="1" spc="-50">
                <a:solidFill>
                  <a:srgbClr val="FFFFFF"/>
                </a:solidFill>
                <a:latin typeface="+mj-lt"/>
                <a:ea typeface="+mj-ea"/>
                <a:cs typeface="+mj-cs"/>
              </a:rPr>
              <a:t>UTILIZACIÓN DEL AGUA DEL SUELO</a:t>
            </a:r>
          </a:p>
        </p:txBody>
      </p:sp>
      <p:sp>
        <p:nvSpPr>
          <p:cNvPr id="76" name="Rectangle 7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039" name="Text Box 2"/>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Aft>
                <a:spcPts val="600"/>
              </a:spcAft>
              <a:buClr>
                <a:schemeClr val="accent1"/>
              </a:buClr>
              <a:buFont typeface="Calibri" panose="020F0502020204030204" pitchFamily="34" charset="0"/>
            </a:pPr>
            <a:r>
              <a:rPr lang="en-US" sz="2000" dirty="0">
                <a:solidFill>
                  <a:schemeClr val="tx1">
                    <a:lumMod val="75000"/>
                    <a:lumOff val="25000"/>
                  </a:schemeClr>
                </a:solidFill>
                <a:latin typeface="+mn-lt"/>
              </a:rPr>
              <a:t>Se </a:t>
            </a:r>
            <a:r>
              <a:rPr lang="en-US" sz="2000" dirty="0" err="1">
                <a:solidFill>
                  <a:schemeClr val="tx1">
                    <a:lumMod val="75000"/>
                    <a:lumOff val="25000"/>
                  </a:schemeClr>
                </a:solidFill>
                <a:latin typeface="+mn-lt"/>
              </a:rPr>
              <a:t>clasifica</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en</a:t>
            </a:r>
            <a:r>
              <a:rPr lang="en-US" sz="2000" dirty="0">
                <a:solidFill>
                  <a:schemeClr val="tx1">
                    <a:lumMod val="75000"/>
                    <a:lumOff val="25000"/>
                  </a:schemeClr>
                </a:solidFill>
                <a:latin typeface="+mn-lt"/>
              </a:rPr>
              <a:t>:</a:t>
            </a:r>
          </a:p>
          <a:p>
            <a:pPr defTabSz="914400" eaLnBrk="1" hangingPunct="1">
              <a:lnSpc>
                <a:spcPct val="90000"/>
              </a:lnSpc>
              <a:spcAft>
                <a:spcPts val="600"/>
              </a:spcAft>
              <a:buClr>
                <a:schemeClr val="accent1"/>
              </a:buClr>
              <a:buFont typeface="Calibri" panose="020F0502020204030204" pitchFamily="34" charset="0"/>
            </a:pPr>
            <a:endParaRPr lang="en-US" sz="2000" dirty="0">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r>
              <a:rPr lang="en-US" sz="2000" i="1" u="sng" dirty="0">
                <a:solidFill>
                  <a:schemeClr val="tx1">
                    <a:lumMod val="75000"/>
                    <a:lumOff val="25000"/>
                  </a:schemeClr>
                </a:solidFill>
                <a:latin typeface="+mn-lt"/>
              </a:rPr>
              <a:t>Agua </a:t>
            </a:r>
            <a:r>
              <a:rPr lang="en-US" sz="2000" i="1" u="sng" dirty="0" err="1">
                <a:solidFill>
                  <a:schemeClr val="tx1">
                    <a:lumMod val="75000"/>
                    <a:lumOff val="25000"/>
                  </a:schemeClr>
                </a:solidFill>
                <a:latin typeface="+mn-lt"/>
              </a:rPr>
              <a:t>sobrante</a:t>
            </a:r>
            <a:r>
              <a:rPr lang="en-US" sz="2000" dirty="0">
                <a:solidFill>
                  <a:schemeClr val="tx1">
                    <a:lumMod val="75000"/>
                    <a:lumOff val="25000"/>
                  </a:schemeClr>
                </a:solidFill>
                <a:latin typeface="+mn-lt"/>
              </a:rPr>
              <a:t>: es la </a:t>
            </a:r>
            <a:r>
              <a:rPr lang="en-US" sz="2000" dirty="0" err="1">
                <a:solidFill>
                  <a:schemeClr val="tx1">
                    <a:lumMod val="75000"/>
                    <a:lumOff val="25000"/>
                  </a:schemeClr>
                </a:solidFill>
                <a:latin typeface="+mn-lt"/>
              </a:rPr>
              <a:t>porción</a:t>
            </a:r>
            <a:r>
              <a:rPr lang="en-US" sz="2000" dirty="0">
                <a:solidFill>
                  <a:schemeClr val="tx1">
                    <a:lumMod val="75000"/>
                    <a:lumOff val="25000"/>
                  </a:schemeClr>
                </a:solidFill>
                <a:latin typeface="+mn-lt"/>
              </a:rPr>
              <a:t> del </a:t>
            </a:r>
            <a:r>
              <a:rPr lang="en-US" sz="2000" dirty="0" err="1">
                <a:solidFill>
                  <a:schemeClr val="tx1">
                    <a:lumMod val="75000"/>
                    <a:lumOff val="25000"/>
                  </a:schemeClr>
                </a:solidFill>
                <a:latin typeface="+mn-lt"/>
              </a:rPr>
              <a:t>agua</a:t>
            </a:r>
            <a:r>
              <a:rPr lang="en-US" sz="2000" dirty="0">
                <a:solidFill>
                  <a:schemeClr val="tx1">
                    <a:lumMod val="75000"/>
                    <a:lumOff val="25000"/>
                  </a:schemeClr>
                </a:solidFill>
                <a:latin typeface="+mn-lt"/>
              </a:rPr>
              <a:t> que sale </a:t>
            </a:r>
            <a:r>
              <a:rPr lang="en-US" sz="2000" dirty="0" err="1">
                <a:solidFill>
                  <a:schemeClr val="tx1">
                    <a:lumMod val="75000"/>
                    <a:lumOff val="25000"/>
                  </a:schemeClr>
                </a:solidFill>
                <a:latin typeface="+mn-lt"/>
              </a:rPr>
              <a:t>libremente</a:t>
            </a:r>
            <a:r>
              <a:rPr lang="en-US" sz="2000" dirty="0">
                <a:solidFill>
                  <a:schemeClr val="tx1">
                    <a:lumMod val="75000"/>
                    <a:lumOff val="25000"/>
                  </a:schemeClr>
                </a:solidFill>
                <a:latin typeface="+mn-lt"/>
              </a:rPr>
              <a:t> del </a:t>
            </a:r>
            <a:r>
              <a:rPr lang="en-US" sz="2000" dirty="0" err="1">
                <a:solidFill>
                  <a:schemeClr val="tx1">
                    <a:lumMod val="75000"/>
                    <a:lumOff val="25000"/>
                  </a:schemeClr>
                </a:solidFill>
                <a:latin typeface="+mn-lt"/>
              </a:rPr>
              <a:t>suelo</a:t>
            </a:r>
            <a:r>
              <a:rPr lang="en-US" sz="2000" dirty="0">
                <a:solidFill>
                  <a:schemeClr val="tx1">
                    <a:lumMod val="75000"/>
                    <a:lumOff val="25000"/>
                  </a:schemeClr>
                </a:solidFill>
                <a:latin typeface="+mn-lt"/>
              </a:rPr>
              <a:t> por la </a:t>
            </a:r>
            <a:r>
              <a:rPr lang="en-US" sz="2000" dirty="0" err="1">
                <a:solidFill>
                  <a:schemeClr val="tx1">
                    <a:lumMod val="75000"/>
                    <a:lumOff val="25000"/>
                  </a:schemeClr>
                </a:solidFill>
                <a:latin typeface="+mn-lt"/>
              </a:rPr>
              <a:t>acción</a:t>
            </a:r>
            <a:r>
              <a:rPr lang="en-US" sz="2000" dirty="0">
                <a:solidFill>
                  <a:schemeClr val="tx1">
                    <a:lumMod val="75000"/>
                    <a:lumOff val="25000"/>
                  </a:schemeClr>
                </a:solidFill>
                <a:latin typeface="+mn-lt"/>
              </a:rPr>
              <a:t> de la </a:t>
            </a:r>
            <a:r>
              <a:rPr lang="en-US" sz="2000" dirty="0" err="1">
                <a:solidFill>
                  <a:schemeClr val="tx1">
                    <a:lumMod val="75000"/>
                    <a:lumOff val="25000"/>
                  </a:schemeClr>
                </a:solidFill>
                <a:latin typeface="+mn-lt"/>
              </a:rPr>
              <a:t>gravedad</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Comprende</a:t>
            </a:r>
            <a:r>
              <a:rPr lang="en-US" sz="2000" dirty="0">
                <a:solidFill>
                  <a:schemeClr val="tx1">
                    <a:lumMod val="75000"/>
                    <a:lumOff val="25000"/>
                  </a:schemeClr>
                </a:solidFill>
                <a:latin typeface="+mn-lt"/>
              </a:rPr>
              <a:t> el </a:t>
            </a:r>
            <a:r>
              <a:rPr lang="en-US" sz="2000" dirty="0" err="1">
                <a:solidFill>
                  <a:schemeClr val="tx1">
                    <a:lumMod val="75000"/>
                    <a:lumOff val="25000"/>
                  </a:schemeClr>
                </a:solidFill>
                <a:latin typeface="+mn-lt"/>
              </a:rPr>
              <a:t>agua</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gravitacional</a:t>
            </a:r>
            <a:r>
              <a:rPr lang="en-US" sz="2000" dirty="0">
                <a:solidFill>
                  <a:schemeClr val="tx1">
                    <a:lumMod val="75000"/>
                    <a:lumOff val="25000"/>
                  </a:schemeClr>
                </a:solidFill>
                <a:latin typeface="+mn-lt"/>
              </a:rPr>
              <a:t>. No </a:t>
            </a:r>
            <a:r>
              <a:rPr lang="en-US" sz="2000" dirty="0" err="1">
                <a:solidFill>
                  <a:schemeClr val="tx1">
                    <a:lumMod val="75000"/>
                    <a:lumOff val="25000"/>
                  </a:schemeClr>
                </a:solidFill>
                <a:latin typeface="+mn-lt"/>
              </a:rPr>
              <a:t>puede</a:t>
            </a:r>
            <a:r>
              <a:rPr lang="en-US" sz="2000" dirty="0">
                <a:solidFill>
                  <a:schemeClr val="tx1">
                    <a:lumMod val="75000"/>
                    <a:lumOff val="25000"/>
                  </a:schemeClr>
                </a:solidFill>
                <a:latin typeface="+mn-lt"/>
              </a:rPr>
              <a:t> ser </a:t>
            </a:r>
            <a:r>
              <a:rPr lang="en-US" sz="2000" dirty="0" err="1">
                <a:solidFill>
                  <a:schemeClr val="tx1">
                    <a:lumMod val="75000"/>
                    <a:lumOff val="25000"/>
                  </a:schemeClr>
                </a:solidFill>
                <a:latin typeface="+mn-lt"/>
              </a:rPr>
              <a:t>utilizada</a:t>
            </a:r>
            <a:r>
              <a:rPr lang="en-US" sz="2000" dirty="0">
                <a:solidFill>
                  <a:schemeClr val="tx1">
                    <a:lumMod val="75000"/>
                    <a:lumOff val="25000"/>
                  </a:schemeClr>
                </a:solidFill>
                <a:latin typeface="+mn-lt"/>
              </a:rPr>
              <a:t> por las </a:t>
            </a:r>
            <a:r>
              <a:rPr lang="en-US" sz="2000" dirty="0" err="1">
                <a:solidFill>
                  <a:schemeClr val="tx1">
                    <a:lumMod val="75000"/>
                    <a:lumOff val="25000"/>
                  </a:schemeClr>
                </a:solidFill>
                <a:latin typeface="+mn-lt"/>
              </a:rPr>
              <a:t>plantas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porque</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pasa</a:t>
            </a:r>
            <a:r>
              <a:rPr lang="en-US" sz="2000" dirty="0">
                <a:solidFill>
                  <a:schemeClr val="tx1">
                    <a:lumMod val="75000"/>
                    <a:lumOff val="25000"/>
                  </a:schemeClr>
                </a:solidFill>
                <a:latin typeface="+mn-lt"/>
              </a:rPr>
              <a:t> a una </a:t>
            </a:r>
            <a:r>
              <a:rPr lang="en-US" sz="2000" dirty="0" err="1">
                <a:solidFill>
                  <a:schemeClr val="tx1">
                    <a:lumMod val="75000"/>
                    <a:lumOff val="25000"/>
                  </a:schemeClr>
                </a:solidFill>
                <a:latin typeface="+mn-lt"/>
              </a:rPr>
              <a:t>región</a:t>
            </a:r>
            <a:r>
              <a:rPr lang="en-US" sz="2000" dirty="0">
                <a:solidFill>
                  <a:schemeClr val="tx1">
                    <a:lumMod val="75000"/>
                    <a:lumOff val="25000"/>
                  </a:schemeClr>
                </a:solidFill>
                <a:latin typeface="+mn-lt"/>
              </a:rPr>
              <a:t> del </a:t>
            </a:r>
            <a:r>
              <a:rPr lang="en-US" sz="2000" dirty="0" err="1">
                <a:solidFill>
                  <a:schemeClr val="tx1">
                    <a:lumMod val="75000"/>
                    <a:lumOff val="25000"/>
                  </a:schemeClr>
                </a:solidFill>
                <a:latin typeface="+mn-lt"/>
              </a:rPr>
              <a:t>suelo</a:t>
            </a:r>
            <a:r>
              <a:rPr lang="en-US" sz="2000" dirty="0">
                <a:solidFill>
                  <a:schemeClr val="tx1">
                    <a:lumMod val="75000"/>
                    <a:lumOff val="25000"/>
                  </a:schemeClr>
                </a:solidFill>
                <a:latin typeface="+mn-lt"/>
              </a:rPr>
              <a:t> no </a:t>
            </a:r>
            <a:r>
              <a:rPr lang="en-US" sz="2000" dirty="0" err="1">
                <a:solidFill>
                  <a:schemeClr val="tx1">
                    <a:lumMod val="75000"/>
                    <a:lumOff val="25000"/>
                  </a:schemeClr>
                </a:solidFill>
                <a:latin typeface="+mn-lt"/>
              </a:rPr>
              <a:t>accesible</a:t>
            </a:r>
            <a:r>
              <a:rPr lang="en-US" sz="2000" dirty="0">
                <a:solidFill>
                  <a:schemeClr val="tx1">
                    <a:lumMod val="75000"/>
                    <a:lumOff val="25000"/>
                  </a:schemeClr>
                </a:solidFill>
                <a:latin typeface="+mn-lt"/>
              </a:rPr>
              <a:t> a las </a:t>
            </a:r>
            <a:r>
              <a:rPr lang="en-US" sz="2000" dirty="0" err="1">
                <a:solidFill>
                  <a:schemeClr val="tx1">
                    <a:lumMod val="75000"/>
                    <a:lumOff val="25000"/>
                  </a:schemeClr>
                </a:solidFill>
                <a:latin typeface="+mn-lt"/>
              </a:rPr>
              <a:t>raíces</a:t>
            </a:r>
            <a:r>
              <a:rPr lang="en-US" sz="2000" dirty="0">
                <a:solidFill>
                  <a:schemeClr val="tx1">
                    <a:lumMod val="75000"/>
                    <a:lumOff val="25000"/>
                  </a:schemeClr>
                </a:solidFill>
                <a:latin typeface="+mn-lt"/>
              </a:rPr>
              <a:t>.</a:t>
            </a:r>
          </a:p>
          <a:p>
            <a:pPr defTabSz="914400" eaLnBrk="1" hangingPunct="1">
              <a:lnSpc>
                <a:spcPct val="90000"/>
              </a:lnSpc>
              <a:spcAft>
                <a:spcPts val="600"/>
              </a:spcAft>
              <a:buClr>
                <a:schemeClr val="accent1"/>
              </a:buClr>
              <a:buFont typeface="Calibri" panose="020F0502020204030204" pitchFamily="34" charset="0"/>
            </a:pPr>
            <a:endParaRPr lang="en-US" sz="2000" dirty="0">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r>
              <a:rPr lang="en-US" sz="2000" i="1" u="sng" dirty="0">
                <a:solidFill>
                  <a:schemeClr val="tx1">
                    <a:lumMod val="75000"/>
                    <a:lumOff val="25000"/>
                  </a:schemeClr>
                </a:solidFill>
                <a:latin typeface="+mn-lt"/>
              </a:rPr>
              <a:t>Agua disponible</a:t>
            </a:r>
            <a:r>
              <a:rPr lang="en-US" sz="2000" dirty="0">
                <a:solidFill>
                  <a:schemeClr val="tx1">
                    <a:lumMod val="75000"/>
                    <a:lumOff val="25000"/>
                  </a:schemeClr>
                </a:solidFill>
                <a:latin typeface="+mn-lt"/>
              </a:rPr>
              <a:t>: es la que </a:t>
            </a:r>
            <a:r>
              <a:rPr lang="en-US" sz="2000" dirty="0" err="1">
                <a:solidFill>
                  <a:schemeClr val="tx1">
                    <a:lumMod val="75000"/>
                    <a:lumOff val="25000"/>
                  </a:schemeClr>
                </a:solidFill>
                <a:latin typeface="+mn-lt"/>
              </a:rPr>
              <a:t>puede</a:t>
            </a:r>
            <a:r>
              <a:rPr lang="en-US" sz="2000" dirty="0">
                <a:solidFill>
                  <a:schemeClr val="tx1">
                    <a:lumMod val="75000"/>
                    <a:lumOff val="25000"/>
                  </a:schemeClr>
                </a:solidFill>
                <a:latin typeface="+mn-lt"/>
              </a:rPr>
              <a:t> ser </a:t>
            </a:r>
            <a:r>
              <a:rPr lang="en-US" sz="2000" dirty="0" err="1">
                <a:solidFill>
                  <a:schemeClr val="tx1">
                    <a:lumMod val="75000"/>
                    <a:lumOff val="25000"/>
                  </a:schemeClr>
                </a:solidFill>
                <a:latin typeface="+mn-lt"/>
              </a:rPr>
              <a:t>absorbida</a:t>
            </a:r>
            <a:r>
              <a:rPr lang="en-US" sz="2000" dirty="0">
                <a:solidFill>
                  <a:schemeClr val="tx1">
                    <a:lumMod val="75000"/>
                    <a:lumOff val="25000"/>
                  </a:schemeClr>
                </a:solidFill>
                <a:latin typeface="+mn-lt"/>
              </a:rPr>
              <a:t> por las </a:t>
            </a:r>
            <a:r>
              <a:rPr lang="en-US" sz="2000" dirty="0" err="1">
                <a:solidFill>
                  <a:schemeClr val="tx1">
                    <a:lumMod val="75000"/>
                    <a:lumOff val="25000"/>
                  </a:schemeClr>
                </a:solidFill>
                <a:latin typeface="+mn-lt"/>
              </a:rPr>
              <a:t>raíces</a:t>
            </a:r>
            <a:r>
              <a:rPr lang="en-US" sz="2000" dirty="0">
                <a:solidFill>
                  <a:schemeClr val="tx1">
                    <a:lumMod val="75000"/>
                    <a:lumOff val="25000"/>
                  </a:schemeClr>
                </a:solidFill>
                <a:latin typeface="+mn-lt"/>
              </a:rPr>
              <a:t> con </a:t>
            </a:r>
            <a:r>
              <a:rPr lang="en-US" sz="2000" dirty="0" err="1">
                <a:solidFill>
                  <a:schemeClr val="tx1">
                    <a:lumMod val="75000"/>
                    <a:lumOff val="25000"/>
                  </a:schemeClr>
                </a:solidFill>
                <a:latin typeface="+mn-lt"/>
              </a:rPr>
              <a:t>suficiente</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rapidez</a:t>
            </a:r>
            <a:r>
              <a:rPr lang="en-US" sz="2000" dirty="0">
                <a:solidFill>
                  <a:schemeClr val="tx1">
                    <a:lumMod val="75000"/>
                    <a:lumOff val="25000"/>
                  </a:schemeClr>
                </a:solidFill>
                <a:latin typeface="+mn-lt"/>
              </a:rPr>
              <a:t> para </a:t>
            </a:r>
            <a:r>
              <a:rPr lang="en-US" sz="2000" dirty="0" err="1">
                <a:solidFill>
                  <a:schemeClr val="tx1">
                    <a:lumMod val="75000"/>
                    <a:lumOff val="25000"/>
                  </a:schemeClr>
                </a:solidFill>
                <a:latin typeface="+mn-lt"/>
              </a:rPr>
              <a:t>compensar</a:t>
            </a:r>
            <a:r>
              <a:rPr lang="en-US" sz="2000" dirty="0">
                <a:solidFill>
                  <a:schemeClr val="tx1">
                    <a:lumMod val="75000"/>
                    <a:lumOff val="25000"/>
                  </a:schemeClr>
                </a:solidFill>
                <a:latin typeface="+mn-lt"/>
              </a:rPr>
              <a:t> las </a:t>
            </a:r>
            <a:r>
              <a:rPr lang="en-US" sz="2000" dirty="0" err="1">
                <a:solidFill>
                  <a:schemeClr val="tx1">
                    <a:lumMod val="75000"/>
                    <a:lumOff val="25000"/>
                  </a:schemeClr>
                </a:solidFill>
                <a:latin typeface="+mn-lt"/>
              </a:rPr>
              <a:t>pérdidas</a:t>
            </a:r>
            <a:r>
              <a:rPr lang="en-US" sz="2000" dirty="0">
                <a:solidFill>
                  <a:schemeClr val="tx1">
                    <a:lumMod val="75000"/>
                    <a:lumOff val="25000"/>
                  </a:schemeClr>
                </a:solidFill>
                <a:latin typeface="+mn-lt"/>
              </a:rPr>
              <a:t> por </a:t>
            </a:r>
            <a:r>
              <a:rPr lang="en-US" sz="2000" dirty="0" err="1">
                <a:solidFill>
                  <a:schemeClr val="tx1">
                    <a:lumMod val="75000"/>
                    <a:lumOff val="25000"/>
                  </a:schemeClr>
                </a:solidFill>
                <a:latin typeface="+mn-lt"/>
              </a:rPr>
              <a:t>transpiración</a:t>
            </a:r>
            <a:r>
              <a:rPr lang="en-US" sz="2000" dirty="0">
                <a:solidFill>
                  <a:schemeClr val="tx1">
                    <a:lumMod val="75000"/>
                    <a:lumOff val="25000"/>
                  </a:schemeClr>
                </a:solidFill>
                <a:latin typeface="+mn-lt"/>
              </a:rPr>
              <a:t>. Es </a:t>
            </a:r>
            <a:r>
              <a:rPr lang="en-US" sz="2000" dirty="0" err="1">
                <a:solidFill>
                  <a:schemeClr val="tx1">
                    <a:lumMod val="75000"/>
                    <a:lumOff val="25000"/>
                  </a:schemeClr>
                </a:solidFill>
                <a:latin typeface="+mn-lt"/>
              </a:rPr>
              <a:t>igual</a:t>
            </a:r>
            <a:r>
              <a:rPr lang="en-US" sz="2000" dirty="0">
                <a:solidFill>
                  <a:schemeClr val="tx1">
                    <a:lumMod val="75000"/>
                    <a:lumOff val="25000"/>
                  </a:schemeClr>
                </a:solidFill>
                <a:latin typeface="+mn-lt"/>
              </a:rPr>
              <a:t> a la </a:t>
            </a:r>
            <a:r>
              <a:rPr lang="en-US" sz="2000" dirty="0" err="1">
                <a:solidFill>
                  <a:schemeClr val="tx1">
                    <a:lumMod val="75000"/>
                    <a:lumOff val="25000"/>
                  </a:schemeClr>
                </a:solidFill>
                <a:latin typeface="+mn-lt"/>
              </a:rPr>
              <a:t>diferencia</a:t>
            </a:r>
            <a:r>
              <a:rPr lang="en-US" sz="2000" dirty="0">
                <a:solidFill>
                  <a:schemeClr val="tx1">
                    <a:lumMod val="75000"/>
                    <a:lumOff val="25000"/>
                  </a:schemeClr>
                </a:solidFill>
                <a:latin typeface="+mn-lt"/>
              </a:rPr>
              <a:t> entre la </a:t>
            </a:r>
            <a:r>
              <a:rPr lang="en-US" sz="2000" dirty="0" err="1">
                <a:solidFill>
                  <a:schemeClr val="tx1">
                    <a:lumMod val="75000"/>
                    <a:lumOff val="25000"/>
                  </a:schemeClr>
                </a:solidFill>
                <a:latin typeface="+mn-lt"/>
              </a:rPr>
              <a:t>capacidad</a:t>
            </a:r>
            <a:r>
              <a:rPr lang="en-US" sz="2000" dirty="0">
                <a:solidFill>
                  <a:schemeClr val="tx1">
                    <a:lumMod val="75000"/>
                    <a:lumOff val="25000"/>
                  </a:schemeClr>
                </a:solidFill>
                <a:latin typeface="+mn-lt"/>
              </a:rPr>
              <a:t> de campo y el punto de </a:t>
            </a:r>
            <a:r>
              <a:rPr lang="en-US" sz="2000" dirty="0" err="1">
                <a:solidFill>
                  <a:schemeClr val="tx1">
                    <a:lumMod val="75000"/>
                    <a:lumOff val="25000"/>
                  </a:schemeClr>
                </a:solidFill>
                <a:latin typeface="+mn-lt"/>
              </a:rPr>
              <a:t>marchitamiento</a:t>
            </a:r>
            <a:r>
              <a:rPr lang="en-US" sz="2000" dirty="0">
                <a:solidFill>
                  <a:schemeClr val="tx1">
                    <a:lumMod val="75000"/>
                    <a:lumOff val="25000"/>
                  </a:schemeClr>
                </a:solidFill>
                <a:latin typeface="+mn-lt"/>
              </a:rPr>
              <a:t>.</a:t>
            </a:r>
          </a:p>
          <a:p>
            <a:pPr defTabSz="914400" eaLnBrk="1" hangingPunct="1">
              <a:lnSpc>
                <a:spcPct val="90000"/>
              </a:lnSpc>
              <a:spcAft>
                <a:spcPts val="600"/>
              </a:spcAft>
              <a:buClr>
                <a:schemeClr val="accent1"/>
              </a:buClr>
              <a:buFont typeface="Calibri" panose="020F0502020204030204" pitchFamily="34" charset="0"/>
            </a:pPr>
            <a:endParaRPr lang="en-US" sz="2000" dirty="0">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r>
              <a:rPr lang="en-US" sz="2000" i="1" u="sng" dirty="0">
                <a:solidFill>
                  <a:schemeClr val="tx1">
                    <a:lumMod val="75000"/>
                    <a:lumOff val="25000"/>
                  </a:schemeClr>
                </a:solidFill>
                <a:latin typeface="+mn-lt"/>
              </a:rPr>
              <a:t>Agua no disponible</a:t>
            </a:r>
            <a:r>
              <a:rPr lang="en-US" sz="2000" dirty="0">
                <a:solidFill>
                  <a:schemeClr val="tx1">
                    <a:lumMod val="75000"/>
                    <a:lumOff val="25000"/>
                  </a:schemeClr>
                </a:solidFill>
                <a:latin typeface="+mn-lt"/>
              </a:rPr>
              <a:t>: es la </a:t>
            </a:r>
            <a:r>
              <a:rPr lang="en-US" sz="2000" dirty="0" err="1">
                <a:solidFill>
                  <a:schemeClr val="tx1">
                    <a:lumMod val="75000"/>
                    <a:lumOff val="25000"/>
                  </a:schemeClr>
                </a:solidFill>
                <a:latin typeface="+mn-lt"/>
              </a:rPr>
              <a:t>retenida</a:t>
            </a:r>
            <a:r>
              <a:rPr lang="en-US" sz="2000" dirty="0">
                <a:solidFill>
                  <a:schemeClr val="tx1">
                    <a:lumMod val="75000"/>
                    <a:lumOff val="25000"/>
                  </a:schemeClr>
                </a:solidFill>
                <a:latin typeface="+mn-lt"/>
              </a:rPr>
              <a:t> por el </a:t>
            </a:r>
            <a:r>
              <a:rPr lang="en-US" sz="2000" dirty="0" err="1">
                <a:solidFill>
                  <a:schemeClr val="tx1">
                    <a:lumMod val="75000"/>
                    <a:lumOff val="25000"/>
                  </a:schemeClr>
                </a:solidFill>
                <a:latin typeface="+mn-lt"/>
              </a:rPr>
              <a:t>suelo</a:t>
            </a:r>
            <a:r>
              <a:rPr lang="en-US" sz="2000" dirty="0">
                <a:solidFill>
                  <a:schemeClr val="tx1">
                    <a:lumMod val="75000"/>
                    <a:lumOff val="25000"/>
                  </a:schemeClr>
                </a:solidFill>
                <a:latin typeface="+mn-lt"/>
              </a:rPr>
              <a:t> con </a:t>
            </a:r>
            <a:r>
              <a:rPr lang="en-US" sz="2000" dirty="0" err="1">
                <a:solidFill>
                  <a:schemeClr val="tx1">
                    <a:lumMod val="75000"/>
                    <a:lumOff val="25000"/>
                  </a:schemeClr>
                </a:solidFill>
                <a:latin typeface="+mn-lt"/>
              </a:rPr>
              <a:t>tanta</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fuerza</a:t>
            </a:r>
            <a:r>
              <a:rPr lang="en-US" sz="2000" dirty="0">
                <a:solidFill>
                  <a:schemeClr val="tx1">
                    <a:lumMod val="75000"/>
                    <a:lumOff val="25000"/>
                  </a:schemeClr>
                </a:solidFill>
                <a:latin typeface="+mn-lt"/>
              </a:rPr>
              <a:t> que las </a:t>
            </a:r>
            <a:r>
              <a:rPr lang="en-US" sz="2000" dirty="0" err="1">
                <a:solidFill>
                  <a:schemeClr val="tx1">
                    <a:lumMod val="75000"/>
                    <a:lumOff val="25000"/>
                  </a:schemeClr>
                </a:solidFill>
                <a:latin typeface="+mn-lt"/>
              </a:rPr>
              <a:t>plantas</a:t>
            </a:r>
            <a:r>
              <a:rPr lang="en-US" sz="2000" dirty="0">
                <a:solidFill>
                  <a:schemeClr val="tx1">
                    <a:lumMod val="75000"/>
                    <a:lumOff val="25000"/>
                  </a:schemeClr>
                </a:solidFill>
                <a:latin typeface="+mn-lt"/>
              </a:rPr>
              <a:t> no </a:t>
            </a:r>
            <a:r>
              <a:rPr lang="en-US" sz="2000" dirty="0" err="1">
                <a:solidFill>
                  <a:schemeClr val="tx1">
                    <a:lumMod val="75000"/>
                    <a:lumOff val="25000"/>
                  </a:schemeClr>
                </a:solidFill>
                <a:latin typeface="+mn-lt"/>
              </a:rPr>
              <a:t>pueden</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absorberlas</a:t>
            </a:r>
            <a:r>
              <a:rPr lang="en-US" sz="2000" dirty="0">
                <a:solidFill>
                  <a:schemeClr val="tx1">
                    <a:lumMod val="75000"/>
                    <a:lumOff val="25000"/>
                  </a:schemeClr>
                </a:solidFill>
                <a:latin typeface="+mn-lt"/>
              </a:rPr>
              <a:t> con </a:t>
            </a:r>
            <a:r>
              <a:rPr lang="en-US" sz="2000" dirty="0" err="1">
                <a:solidFill>
                  <a:schemeClr val="tx1">
                    <a:lumMod val="75000"/>
                    <a:lumOff val="25000"/>
                  </a:schemeClr>
                </a:solidFill>
                <a:latin typeface="+mn-lt"/>
              </a:rPr>
              <a:t>suficiente</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rapidez</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Esta</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agua</a:t>
            </a:r>
            <a:r>
              <a:rPr lang="en-US" sz="2000" dirty="0">
                <a:solidFill>
                  <a:schemeClr val="tx1">
                    <a:lumMod val="75000"/>
                    <a:lumOff val="25000"/>
                  </a:schemeClr>
                </a:solidFill>
                <a:latin typeface="+mn-lt"/>
              </a:rPr>
              <a:t> es la </a:t>
            </a:r>
            <a:r>
              <a:rPr lang="en-US" sz="2000" dirty="0" err="1">
                <a:solidFill>
                  <a:schemeClr val="tx1">
                    <a:lumMod val="75000"/>
                    <a:lumOff val="25000"/>
                  </a:schemeClr>
                </a:solidFill>
                <a:latin typeface="+mn-lt"/>
              </a:rPr>
              <a:t>permanece</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en</a:t>
            </a:r>
            <a:r>
              <a:rPr lang="en-US" sz="2000" dirty="0">
                <a:solidFill>
                  <a:schemeClr val="tx1">
                    <a:lumMod val="75000"/>
                    <a:lumOff val="25000"/>
                  </a:schemeClr>
                </a:solidFill>
                <a:latin typeface="+mn-lt"/>
              </a:rPr>
              <a:t> el </a:t>
            </a:r>
            <a:r>
              <a:rPr lang="en-US" sz="2000" dirty="0" err="1">
                <a:solidFill>
                  <a:schemeClr val="tx1">
                    <a:lumMod val="75000"/>
                    <a:lumOff val="25000"/>
                  </a:schemeClr>
                </a:solidFill>
                <a:latin typeface="+mn-lt"/>
              </a:rPr>
              <a:t>suelo</a:t>
            </a:r>
            <a:r>
              <a:rPr lang="en-US" sz="2000" dirty="0">
                <a:solidFill>
                  <a:schemeClr val="tx1">
                    <a:lumMod val="75000"/>
                    <a:lumOff val="25000"/>
                  </a:schemeClr>
                </a:solidFill>
                <a:latin typeface="+mn-lt"/>
              </a:rPr>
              <a:t> a </a:t>
            </a:r>
            <a:r>
              <a:rPr lang="en-US" sz="2000" dirty="0" err="1">
                <a:solidFill>
                  <a:schemeClr val="tx1">
                    <a:lumMod val="75000"/>
                    <a:lumOff val="25000"/>
                  </a:schemeClr>
                </a:solidFill>
                <a:latin typeface="+mn-lt"/>
              </a:rPr>
              <a:t>partir</a:t>
            </a:r>
            <a:r>
              <a:rPr lang="en-US" sz="2000" dirty="0">
                <a:solidFill>
                  <a:schemeClr val="tx1">
                    <a:lumMod val="75000"/>
                    <a:lumOff val="25000"/>
                  </a:schemeClr>
                </a:solidFill>
                <a:latin typeface="+mn-lt"/>
              </a:rPr>
              <a:t> del punto de </a:t>
            </a:r>
            <a:r>
              <a:rPr lang="en-US" sz="2000" dirty="0" err="1">
                <a:solidFill>
                  <a:schemeClr val="tx1">
                    <a:lumMod val="75000"/>
                    <a:lumOff val="25000"/>
                  </a:schemeClr>
                </a:solidFill>
                <a:latin typeface="+mn-lt"/>
              </a:rPr>
              <a:t>marchitamiento</a:t>
            </a:r>
            <a:r>
              <a:rPr lang="en-US" sz="2000" dirty="0">
                <a:solidFill>
                  <a:schemeClr val="tx1">
                    <a:lumMod val="75000"/>
                    <a:lumOff val="25000"/>
                  </a:schemeClr>
                </a:solidFill>
                <a:latin typeface="+mn-lt"/>
              </a:rPr>
              <a: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59" name="Text Box 3"/>
          <p:cNvSpPr txBox="1">
            <a:spLocks noChangeArrowheads="1"/>
          </p:cNvSpPr>
          <p:nvPr/>
        </p:nvSpPr>
        <p:spPr bwMode="auto">
          <a:xfrm>
            <a:off x="4974771" y="634946"/>
            <a:ext cx="6574972"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RELACIONES AGUA-SUELO</a:t>
            </a:r>
          </a:p>
        </p:txBody>
      </p:sp>
      <p:pic>
        <p:nvPicPr>
          <p:cNvPr id="4506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0694" r="27142" b="-1"/>
          <a:stretch/>
        </p:blipFill>
        <p:spPr bwMode="auto">
          <a:xfrm>
            <a:off x="633999" y="640081"/>
            <a:ext cx="4001315" cy="531440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5" name="Straight Connector 74">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5058" name="Text Box 2"/>
          <p:cNvSpPr txBox="1">
            <a:spLocks noChangeArrowheads="1"/>
          </p:cNvSpPr>
          <p:nvPr/>
        </p:nvSpPr>
        <p:spPr bwMode="auto">
          <a:xfrm>
            <a:off x="4974769" y="2198914"/>
            <a:ext cx="6574973"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Aft>
                <a:spcPts val="600"/>
              </a:spcAft>
              <a:buClr>
                <a:schemeClr val="accent1"/>
              </a:buClr>
              <a:buFont typeface="Calibri" panose="020F0502020204030204" pitchFamily="34" charset="0"/>
            </a:pPr>
            <a:r>
              <a:rPr lang="en-US" sz="1500" i="1" u="sng">
                <a:solidFill>
                  <a:schemeClr val="tx1">
                    <a:lumMod val="75000"/>
                    <a:lumOff val="25000"/>
                  </a:schemeClr>
                </a:solidFill>
                <a:latin typeface="+mn-lt"/>
              </a:rPr>
              <a:t>Agua disponible</a:t>
            </a:r>
            <a:r>
              <a:rPr lang="en-US" sz="1500">
                <a:solidFill>
                  <a:schemeClr val="tx1">
                    <a:lumMod val="75000"/>
                    <a:lumOff val="25000"/>
                  </a:schemeClr>
                </a:solidFill>
                <a:latin typeface="+mn-lt"/>
              </a:rPr>
              <a:t>: </a:t>
            </a:r>
          </a:p>
          <a:p>
            <a:pPr defTabSz="914400" eaLnBrk="1" hangingPunct="1">
              <a:lnSpc>
                <a:spcPct val="90000"/>
              </a:lnSpc>
              <a:spcAft>
                <a:spcPts val="600"/>
              </a:spcAft>
              <a:buClr>
                <a:schemeClr val="accent1"/>
              </a:buClr>
              <a:buFont typeface="Calibri" panose="020F0502020204030204" pitchFamily="34" charset="0"/>
            </a:pPr>
            <a:r>
              <a:rPr lang="en-US" sz="1500">
                <a:solidFill>
                  <a:schemeClr val="tx1">
                    <a:lumMod val="75000"/>
                    <a:lumOff val="25000"/>
                  </a:schemeClr>
                </a:solidFill>
                <a:latin typeface="+mn-lt"/>
              </a:rPr>
              <a:t>Depende de los siguientes factores</a:t>
            </a:r>
          </a:p>
          <a:p>
            <a:pPr lvl="2" defTabSz="914400" eaLnBrk="1" hangingPunct="1">
              <a:lnSpc>
                <a:spcPct val="90000"/>
              </a:lnSpc>
              <a:spcAft>
                <a:spcPts val="600"/>
              </a:spcAft>
              <a:buClr>
                <a:schemeClr val="accent1"/>
              </a:buClr>
              <a:buFont typeface="Calibri" panose="020F0502020204030204" pitchFamily="34" charset="0"/>
            </a:pPr>
            <a:r>
              <a:rPr lang="en-US" sz="1500">
                <a:solidFill>
                  <a:schemeClr val="tx1">
                    <a:lumMod val="75000"/>
                    <a:lumOff val="25000"/>
                  </a:schemeClr>
                </a:solidFill>
                <a:latin typeface="+mn-lt"/>
              </a:rPr>
              <a:t>El cultivo</a:t>
            </a:r>
          </a:p>
          <a:p>
            <a:pPr lvl="2" defTabSz="914400" eaLnBrk="1" hangingPunct="1">
              <a:lnSpc>
                <a:spcPct val="90000"/>
              </a:lnSpc>
              <a:spcAft>
                <a:spcPts val="600"/>
              </a:spcAft>
              <a:buClr>
                <a:schemeClr val="accent1"/>
              </a:buClr>
              <a:buFont typeface="Calibri" panose="020F0502020204030204" pitchFamily="34" charset="0"/>
            </a:pPr>
            <a:r>
              <a:rPr lang="en-US" sz="1500">
                <a:solidFill>
                  <a:schemeClr val="tx1">
                    <a:lumMod val="75000"/>
                    <a:lumOff val="25000"/>
                  </a:schemeClr>
                </a:solidFill>
                <a:latin typeface="+mn-lt"/>
              </a:rPr>
              <a:t>El tipo de suelo</a:t>
            </a:r>
          </a:p>
          <a:p>
            <a:pPr lvl="2" defTabSz="914400" eaLnBrk="1" hangingPunct="1">
              <a:lnSpc>
                <a:spcPct val="90000"/>
              </a:lnSpc>
              <a:spcAft>
                <a:spcPts val="600"/>
              </a:spcAft>
              <a:buClr>
                <a:schemeClr val="accent1"/>
              </a:buClr>
              <a:buFont typeface="Calibri" panose="020F0502020204030204" pitchFamily="34" charset="0"/>
            </a:pPr>
            <a:r>
              <a:rPr lang="en-US" sz="1500">
                <a:solidFill>
                  <a:schemeClr val="tx1">
                    <a:lumMod val="75000"/>
                    <a:lumOff val="25000"/>
                  </a:schemeClr>
                </a:solidFill>
                <a:latin typeface="+mn-lt"/>
              </a:rPr>
              <a:t>La marginalidad de la transpiración</a:t>
            </a:r>
          </a:p>
          <a:p>
            <a:pPr defTabSz="914400" eaLnBrk="1" hangingPunct="1">
              <a:lnSpc>
                <a:spcPct val="90000"/>
              </a:lnSpc>
              <a:spcAft>
                <a:spcPts val="600"/>
              </a:spcAft>
              <a:buClr>
                <a:schemeClr val="accent1"/>
              </a:buClr>
              <a:buFont typeface="Calibri" panose="020F0502020204030204" pitchFamily="34" charset="0"/>
            </a:pPr>
            <a:endParaRPr lang="en-US" sz="1500">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r>
              <a:rPr lang="en-US" sz="1500" u="sng">
                <a:solidFill>
                  <a:schemeClr val="tx1">
                    <a:lumMod val="75000"/>
                    <a:lumOff val="25000"/>
                  </a:schemeClr>
                </a:solidFill>
                <a:latin typeface="+mn-lt"/>
              </a:rPr>
              <a:t>Factores que la condicionan</a:t>
            </a:r>
            <a:r>
              <a:rPr lang="en-US" sz="1500">
                <a:solidFill>
                  <a:schemeClr val="tx1">
                    <a:lumMod val="75000"/>
                    <a:lumOff val="25000"/>
                  </a:schemeClr>
                </a:solidFill>
                <a:latin typeface="+mn-lt"/>
              </a:rPr>
              <a:t>:</a:t>
            </a:r>
          </a:p>
          <a:p>
            <a:pPr lvl="2" defTabSz="914400" eaLnBrk="1" hangingPunct="1">
              <a:lnSpc>
                <a:spcPct val="90000"/>
              </a:lnSpc>
              <a:spcAft>
                <a:spcPts val="600"/>
              </a:spcAft>
              <a:buClr>
                <a:schemeClr val="accent1"/>
              </a:buClr>
              <a:buFont typeface="Calibri" panose="020F0502020204030204" pitchFamily="34" charset="0"/>
            </a:pPr>
            <a:r>
              <a:rPr lang="en-US" sz="1500">
                <a:solidFill>
                  <a:schemeClr val="tx1">
                    <a:lumMod val="75000"/>
                    <a:lumOff val="25000"/>
                  </a:schemeClr>
                </a:solidFill>
                <a:latin typeface="+mn-lt"/>
              </a:rPr>
              <a:t>La textura</a:t>
            </a:r>
          </a:p>
          <a:p>
            <a:pPr lvl="2" defTabSz="914400" eaLnBrk="1" hangingPunct="1">
              <a:lnSpc>
                <a:spcPct val="90000"/>
              </a:lnSpc>
              <a:spcAft>
                <a:spcPts val="600"/>
              </a:spcAft>
              <a:buClr>
                <a:schemeClr val="accent1"/>
              </a:buClr>
              <a:buFont typeface="Calibri" panose="020F0502020204030204" pitchFamily="34" charset="0"/>
            </a:pPr>
            <a:r>
              <a:rPr lang="en-US" sz="1500">
                <a:solidFill>
                  <a:schemeClr val="tx1">
                    <a:lumMod val="75000"/>
                    <a:lumOff val="25000"/>
                  </a:schemeClr>
                </a:solidFill>
                <a:latin typeface="+mn-lt"/>
              </a:rPr>
              <a:t>La estructura</a:t>
            </a:r>
          </a:p>
          <a:p>
            <a:pPr lvl="2" defTabSz="914400" eaLnBrk="1" hangingPunct="1">
              <a:lnSpc>
                <a:spcPct val="90000"/>
              </a:lnSpc>
              <a:spcAft>
                <a:spcPts val="600"/>
              </a:spcAft>
              <a:buClr>
                <a:schemeClr val="accent1"/>
              </a:buClr>
              <a:buFont typeface="Calibri" panose="020F0502020204030204" pitchFamily="34" charset="0"/>
            </a:pPr>
            <a:r>
              <a:rPr lang="en-US" sz="1500">
                <a:solidFill>
                  <a:schemeClr val="tx1">
                    <a:lumMod val="75000"/>
                    <a:lumOff val="25000"/>
                  </a:schemeClr>
                </a:solidFill>
                <a:latin typeface="+mn-lt"/>
              </a:rPr>
              <a:t>El contenido de materia orgánica</a:t>
            </a:r>
          </a:p>
          <a:p>
            <a:pPr lvl="2" defTabSz="914400" eaLnBrk="1" hangingPunct="1">
              <a:lnSpc>
                <a:spcPct val="90000"/>
              </a:lnSpc>
              <a:spcAft>
                <a:spcPts val="600"/>
              </a:spcAft>
              <a:buClr>
                <a:schemeClr val="accent1"/>
              </a:buClr>
              <a:buFont typeface="Calibri" panose="020F0502020204030204" pitchFamily="34" charset="0"/>
            </a:pPr>
            <a:r>
              <a:rPr lang="en-US" sz="1500">
                <a:solidFill>
                  <a:schemeClr val="tx1">
                    <a:lumMod val="75000"/>
                    <a:lumOff val="25000"/>
                  </a:schemeClr>
                </a:solidFill>
                <a:latin typeface="+mn-lt"/>
              </a:rPr>
              <a:t>El espesor del suelo explorado por las raíces</a:t>
            </a:r>
          </a:p>
          <a:p>
            <a:pPr lvl="2" defTabSz="914400" eaLnBrk="1" hangingPunct="1">
              <a:lnSpc>
                <a:spcPct val="90000"/>
              </a:lnSpc>
              <a:spcAft>
                <a:spcPts val="600"/>
              </a:spcAft>
              <a:buClr>
                <a:schemeClr val="accent1"/>
              </a:buClr>
              <a:buFont typeface="Calibri" panose="020F0502020204030204" pitchFamily="34" charset="0"/>
            </a:pPr>
            <a:r>
              <a:rPr lang="en-US" sz="1500">
                <a:solidFill>
                  <a:schemeClr val="tx1">
                    <a:lumMod val="75000"/>
                    <a:lumOff val="25000"/>
                  </a:schemeClr>
                </a:solidFill>
                <a:latin typeface="+mn-lt"/>
              </a:rPr>
              <a:t>La secuencia de capas en el perfil</a:t>
            </a:r>
          </a:p>
        </p:txBody>
      </p:sp>
      <p:sp>
        <p:nvSpPr>
          <p:cNvPr id="77" name="Rectangle 76">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6083" name="Text Box 3"/>
          <p:cNvSpPr txBox="1">
            <a:spLocks noChangeArrowheads="1"/>
          </p:cNvSpPr>
          <p:nvPr/>
        </p:nvSpPr>
        <p:spPr bwMode="auto">
          <a:xfrm>
            <a:off x="492370" y="516835"/>
            <a:ext cx="3084844" cy="57728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3600" b="1" spc="-50">
                <a:solidFill>
                  <a:srgbClr val="FFFFFF"/>
                </a:solidFill>
                <a:latin typeface="+mj-lt"/>
                <a:ea typeface="+mj-ea"/>
                <a:cs typeface="+mj-cs"/>
              </a:rPr>
              <a:t>RELACIONES AGUA-SUELO</a:t>
            </a:r>
          </a:p>
        </p:txBody>
      </p:sp>
      <p:sp>
        <p:nvSpPr>
          <p:cNvPr id="77" name="Rectangle 76">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6085" name="Text Box 2">
            <a:extLst>
              <a:ext uri="{FF2B5EF4-FFF2-40B4-BE49-F238E27FC236}">
                <a16:creationId xmlns:a16="http://schemas.microsoft.com/office/drawing/2014/main" id="{7E856C46-0BC6-446C-A79B-F78EB5F62B49}"/>
              </a:ext>
            </a:extLst>
          </p:cNvPr>
          <p:cNvGraphicFramePr/>
          <p:nvPr>
            <p:extLst>
              <p:ext uri="{D42A27DB-BD31-4B8C-83A1-F6EECF244321}">
                <p14:modId xmlns:p14="http://schemas.microsoft.com/office/powerpoint/2010/main" val="3398515320"/>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7107" name="Text Box 7"/>
          <p:cNvSpPr txBox="1">
            <a:spLocks noChangeArrowheads="1"/>
          </p:cNvSpPr>
          <p:nvPr/>
        </p:nvSpPr>
        <p:spPr bwMode="auto">
          <a:xfrm>
            <a:off x="990932" y="286603"/>
            <a:ext cx="6750987"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4800" b="1" spc="-50">
                <a:solidFill>
                  <a:schemeClr val="accent2"/>
                </a:solidFill>
                <a:latin typeface="+mj-lt"/>
                <a:ea typeface="+mj-ea"/>
                <a:cs typeface="+mj-cs"/>
              </a:rPr>
              <a:t>INFILTRACIÓN</a:t>
            </a:r>
          </a:p>
        </p:txBody>
      </p:sp>
      <p:sp>
        <p:nvSpPr>
          <p:cNvPr id="47106" name="Text Box 5"/>
          <p:cNvSpPr txBox="1">
            <a:spLocks noChangeArrowheads="1"/>
          </p:cNvSpPr>
          <p:nvPr/>
        </p:nvSpPr>
        <p:spPr bwMode="auto">
          <a:xfrm>
            <a:off x="1044204" y="2023962"/>
            <a:ext cx="6697715" cy="384513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Aft>
                <a:spcPts val="600"/>
              </a:spcAft>
              <a:buClr>
                <a:schemeClr val="accent1"/>
              </a:buClr>
              <a:buFont typeface="Calibri" panose="020F0502020204030204" pitchFamily="34" charset="0"/>
            </a:pPr>
            <a:r>
              <a:rPr lang="en-US" sz="1700">
                <a:solidFill>
                  <a:schemeClr val="tx1">
                    <a:lumMod val="75000"/>
                    <a:lumOff val="25000"/>
                  </a:schemeClr>
                </a:solidFill>
                <a:latin typeface="+mn-lt"/>
              </a:rPr>
              <a:t>El agua precipitada sobre la superficie de la tierra, queda detenida, discurre por ella, o bien penetra hacia el interior. </a:t>
            </a:r>
          </a:p>
          <a:p>
            <a:pPr defTabSz="914400" eaLnBrk="1" hangingPunct="1">
              <a:lnSpc>
                <a:spcPct val="90000"/>
              </a:lnSpc>
              <a:spcAft>
                <a:spcPts val="600"/>
              </a:spcAft>
              <a:buClr>
                <a:schemeClr val="accent1"/>
              </a:buClr>
              <a:buFont typeface="Calibri" panose="020F0502020204030204" pitchFamily="34" charset="0"/>
            </a:pPr>
            <a:r>
              <a:rPr lang="en-US" sz="1700">
                <a:solidFill>
                  <a:schemeClr val="tx1">
                    <a:lumMod val="75000"/>
                    <a:lumOff val="25000"/>
                  </a:schemeClr>
                </a:solidFill>
                <a:latin typeface="+mn-lt"/>
              </a:rPr>
              <a:t>De esta última fracción se dice que se ha infiltrado. </a:t>
            </a:r>
          </a:p>
          <a:p>
            <a:pPr defTabSz="914400" eaLnBrk="1" hangingPunct="1">
              <a:lnSpc>
                <a:spcPct val="90000"/>
              </a:lnSpc>
              <a:spcAft>
                <a:spcPts val="600"/>
              </a:spcAft>
              <a:buClr>
                <a:schemeClr val="accent1"/>
              </a:buClr>
              <a:buFont typeface="Calibri" panose="020F0502020204030204" pitchFamily="34" charset="0"/>
            </a:pPr>
            <a:r>
              <a:rPr lang="en-US" sz="1700">
                <a:solidFill>
                  <a:schemeClr val="tx1">
                    <a:lumMod val="75000"/>
                    <a:lumOff val="25000"/>
                  </a:schemeClr>
                </a:solidFill>
                <a:latin typeface="+mn-lt"/>
              </a:rPr>
              <a:t>La mayor parte de los vegetales utilizan para su desarrollo agua infiltrada </a:t>
            </a:r>
          </a:p>
          <a:p>
            <a:pPr defTabSz="914400" eaLnBrk="1" hangingPunct="1">
              <a:lnSpc>
                <a:spcPct val="90000"/>
              </a:lnSpc>
              <a:spcAft>
                <a:spcPts val="600"/>
              </a:spcAft>
              <a:buClr>
                <a:schemeClr val="accent1"/>
              </a:buClr>
              <a:buFont typeface="Calibri" panose="020F0502020204030204" pitchFamily="34" charset="0"/>
            </a:pPr>
            <a:r>
              <a:rPr lang="en-US" sz="1700">
                <a:solidFill>
                  <a:schemeClr val="tx1">
                    <a:lumMod val="75000"/>
                    <a:lumOff val="25000"/>
                  </a:schemeClr>
                </a:solidFill>
                <a:latin typeface="+mn-lt"/>
              </a:rPr>
              <a:t>El agua subterránea de una región, tiene como supuesto previo para su existencia, que se haya producido infiltración.</a:t>
            </a:r>
          </a:p>
          <a:p>
            <a:pPr defTabSz="914400" eaLnBrk="1" hangingPunct="1">
              <a:lnSpc>
                <a:spcPct val="90000"/>
              </a:lnSpc>
              <a:spcAft>
                <a:spcPts val="600"/>
              </a:spcAft>
              <a:buClr>
                <a:schemeClr val="accent1"/>
              </a:buClr>
              <a:buFont typeface="Calibri" panose="020F0502020204030204" pitchFamily="34" charset="0"/>
            </a:pPr>
            <a:endParaRPr lang="en-US" sz="1700">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endParaRPr lang="en-US" sz="1700">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r>
              <a:rPr lang="en-US" sz="1700">
                <a:solidFill>
                  <a:schemeClr val="tx1">
                    <a:lumMod val="75000"/>
                    <a:lumOff val="25000"/>
                  </a:schemeClr>
                </a:solidFill>
                <a:latin typeface="+mn-lt"/>
              </a:rPr>
              <a:t>Existen diversos métodos para el cálculo de la infiltración: desde métodos empíricos hasta la ecuación de Richards. </a:t>
            </a:r>
          </a:p>
          <a:p>
            <a:pPr defTabSz="914400" eaLnBrk="1" hangingPunct="1">
              <a:lnSpc>
                <a:spcPct val="90000"/>
              </a:lnSpc>
              <a:spcAft>
                <a:spcPts val="600"/>
              </a:spcAft>
              <a:buClr>
                <a:schemeClr val="accent1"/>
              </a:buClr>
              <a:buFont typeface="Calibri" panose="020F0502020204030204" pitchFamily="34" charset="0"/>
            </a:pPr>
            <a:endParaRPr lang="en-US" sz="1700">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r>
              <a:rPr lang="en-US" sz="1700">
                <a:solidFill>
                  <a:schemeClr val="tx1">
                    <a:lumMod val="75000"/>
                    <a:lumOff val="25000"/>
                  </a:schemeClr>
                </a:solidFill>
                <a:latin typeface="+mn-lt"/>
              </a:rPr>
              <a:t>Métodos Empíricos: 		Horton, Philip y Horton</a:t>
            </a:r>
          </a:p>
          <a:p>
            <a:pPr defTabSz="914400" eaLnBrk="1" hangingPunct="1">
              <a:lnSpc>
                <a:spcPct val="90000"/>
              </a:lnSpc>
              <a:spcAft>
                <a:spcPts val="600"/>
              </a:spcAft>
              <a:buClr>
                <a:schemeClr val="accent1"/>
              </a:buClr>
              <a:buFont typeface="Calibri" panose="020F0502020204030204" pitchFamily="34" charset="0"/>
            </a:pPr>
            <a:r>
              <a:rPr lang="en-US" sz="1700">
                <a:solidFill>
                  <a:schemeClr val="tx1">
                    <a:lumMod val="75000"/>
                    <a:lumOff val="25000"/>
                  </a:schemeClr>
                </a:solidFill>
                <a:latin typeface="+mn-lt"/>
              </a:rPr>
              <a:t>Método Semiempírico:	Green y Ampt</a:t>
            </a:r>
          </a:p>
        </p:txBody>
      </p:sp>
      <p:sp>
        <p:nvSpPr>
          <p:cNvPr id="80" name="Rectangle 79">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4150"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Rectangle 81">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823"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redondeado"/>
          <p:cNvSpPr/>
          <p:nvPr/>
        </p:nvSpPr>
        <p:spPr>
          <a:xfrm>
            <a:off x="1882775" y="106364"/>
            <a:ext cx="8353176" cy="6111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30" name="Text Box 5"/>
          <p:cNvSpPr txBox="1">
            <a:spLocks noChangeArrowheads="1"/>
          </p:cNvSpPr>
          <p:nvPr/>
        </p:nvSpPr>
        <p:spPr bwMode="auto">
          <a:xfrm>
            <a:off x="1847850" y="1052513"/>
            <a:ext cx="8351838"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AR" sz="2200" i="1" u="sng">
                <a:solidFill>
                  <a:srgbClr val="FFC000"/>
                </a:solidFill>
                <a:latin typeface="Arial" charset="0"/>
              </a:rPr>
              <a:t>Método de Horton</a:t>
            </a:r>
          </a:p>
          <a:p>
            <a:pPr eaLnBrk="1" hangingPunct="1"/>
            <a:r>
              <a:rPr lang="es-AR" sz="2200">
                <a:solidFill>
                  <a:schemeClr val="tx2"/>
                </a:solidFill>
                <a:latin typeface="Arial" charset="0"/>
              </a:rPr>
              <a:t>La fórmula más conocida es quizás la de Horton (1921) que expresa a la capacidad de infiltración fp como:</a:t>
            </a:r>
          </a:p>
          <a:p>
            <a:pPr eaLnBrk="1" hangingPunct="1"/>
            <a:endParaRPr lang="es-ES" sz="2200">
              <a:solidFill>
                <a:schemeClr val="tx2"/>
              </a:solidFill>
              <a:latin typeface="Arial" charset="0"/>
            </a:endParaRPr>
          </a:p>
        </p:txBody>
      </p:sp>
      <p:graphicFrame>
        <p:nvGraphicFramePr>
          <p:cNvPr id="48131" name="Object 6"/>
          <p:cNvGraphicFramePr>
            <a:graphicFrameLocks noChangeAspect="1"/>
          </p:cNvGraphicFramePr>
          <p:nvPr/>
        </p:nvGraphicFramePr>
        <p:xfrm>
          <a:off x="4471989" y="2420939"/>
          <a:ext cx="2416175" cy="498475"/>
        </p:xfrm>
        <a:graphic>
          <a:graphicData uri="http://schemas.openxmlformats.org/presentationml/2006/ole">
            <mc:AlternateContent xmlns:mc="http://schemas.openxmlformats.org/markup-compatibility/2006">
              <mc:Choice xmlns:v="urn:schemas-microsoft-com:vml" Requires="v">
                <p:oleObj spid="_x0000_s6182" name="Ecuación" r:id="rId4" imgW="1231366" imgH="253890" progId="Equation.3">
                  <p:embed/>
                </p:oleObj>
              </mc:Choice>
              <mc:Fallback>
                <p:oleObj name="Ecuación" r:id="rId4" imgW="1231366" imgH="253890" progId="Equation.3">
                  <p:embed/>
                  <p:pic>
                    <p:nvPicPr>
                      <p:cNvPr id="48131"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1989" y="2420939"/>
                        <a:ext cx="2416175" cy="498475"/>
                      </a:xfrm>
                      <a:prstGeom prst="rect">
                        <a:avLst/>
                      </a:prstGeom>
                      <a:noFill/>
                      <a:ln>
                        <a:noFill/>
                      </a:ln>
                      <a:effectLst/>
                    </p:spPr>
                  </p:pic>
                </p:oleObj>
              </mc:Fallback>
            </mc:AlternateContent>
          </a:graphicData>
        </a:graphic>
      </p:graphicFrame>
      <p:sp>
        <p:nvSpPr>
          <p:cNvPr id="48132" name="Text Box 7"/>
          <p:cNvSpPr txBox="1">
            <a:spLocks noChangeArrowheads="1"/>
          </p:cNvSpPr>
          <p:nvPr/>
        </p:nvSpPr>
        <p:spPr bwMode="auto">
          <a:xfrm>
            <a:off x="1859682" y="2935290"/>
            <a:ext cx="78486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r>
              <a:rPr lang="es-AR" sz="2200" dirty="0">
                <a:solidFill>
                  <a:schemeClr val="tx2"/>
                </a:solidFill>
                <a:latin typeface="Arial" charset="0"/>
              </a:rPr>
              <a:t>donde f</a:t>
            </a:r>
            <a:r>
              <a:rPr lang="es-AR" sz="2200" baseline="-25000" dirty="0">
                <a:solidFill>
                  <a:schemeClr val="tx2"/>
                </a:solidFill>
                <a:latin typeface="Arial" charset="0"/>
              </a:rPr>
              <a:t>0</a:t>
            </a:r>
            <a:r>
              <a:rPr lang="es-AR" sz="2200" dirty="0">
                <a:solidFill>
                  <a:schemeClr val="tx2"/>
                </a:solidFill>
                <a:latin typeface="Arial" charset="0"/>
              </a:rPr>
              <a:t>, </a:t>
            </a:r>
            <a:r>
              <a:rPr lang="es-AR" sz="2200" dirty="0" err="1">
                <a:solidFill>
                  <a:schemeClr val="tx2"/>
                </a:solidFill>
                <a:latin typeface="Arial" charset="0"/>
              </a:rPr>
              <a:t>fc</a:t>
            </a:r>
            <a:r>
              <a:rPr lang="es-AR" sz="2200" dirty="0">
                <a:solidFill>
                  <a:schemeClr val="tx2"/>
                </a:solidFill>
                <a:latin typeface="Arial" charset="0"/>
              </a:rPr>
              <a:t> y k son constantes empíricas. </a:t>
            </a:r>
            <a:endParaRPr lang="es-ES" sz="2200" dirty="0">
              <a:solidFill>
                <a:schemeClr val="tx2"/>
              </a:solidFill>
              <a:latin typeface="Arial" charset="0"/>
            </a:endParaRPr>
          </a:p>
        </p:txBody>
      </p:sp>
      <p:sp>
        <p:nvSpPr>
          <p:cNvPr id="48133" name="Text Box 8"/>
          <p:cNvSpPr txBox="1">
            <a:spLocks noChangeArrowheads="1"/>
          </p:cNvSpPr>
          <p:nvPr/>
        </p:nvSpPr>
        <p:spPr bwMode="auto">
          <a:xfrm>
            <a:off x="1774825" y="3516745"/>
            <a:ext cx="84978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buFontTx/>
              <a:buChar char="•"/>
            </a:pPr>
            <a:r>
              <a:rPr lang="es-AR" sz="2200" u="sng">
                <a:solidFill>
                  <a:srgbClr val="FFC000"/>
                </a:solidFill>
                <a:latin typeface="Arial" charset="0"/>
              </a:rPr>
              <a:t>Método de Philip</a:t>
            </a:r>
          </a:p>
          <a:p>
            <a:pPr eaLnBrk="1" hangingPunct="1"/>
            <a:r>
              <a:rPr lang="es-AR" sz="2200">
                <a:solidFill>
                  <a:schemeClr val="tx2"/>
                </a:solidFill>
                <a:latin typeface="Arial" charset="0"/>
              </a:rPr>
              <a:t>Philip (1957) expresa a la infiltración f como:</a:t>
            </a:r>
            <a:endParaRPr lang="es-ES" sz="2200">
              <a:solidFill>
                <a:schemeClr val="tx2"/>
              </a:solidFill>
              <a:latin typeface="Arial" charset="0"/>
            </a:endParaRPr>
          </a:p>
        </p:txBody>
      </p:sp>
      <p:graphicFrame>
        <p:nvGraphicFramePr>
          <p:cNvPr id="48134" name="Object 9"/>
          <p:cNvGraphicFramePr>
            <a:graphicFrameLocks noChangeAspect="1"/>
          </p:cNvGraphicFramePr>
          <p:nvPr/>
        </p:nvGraphicFramePr>
        <p:xfrm>
          <a:off x="2543101" y="4365104"/>
          <a:ext cx="6481762" cy="596900"/>
        </p:xfrm>
        <a:graphic>
          <a:graphicData uri="http://schemas.openxmlformats.org/presentationml/2006/ole">
            <mc:AlternateContent xmlns:mc="http://schemas.openxmlformats.org/markup-compatibility/2006">
              <mc:Choice xmlns:v="urn:schemas-microsoft-com:vml" Requires="v">
                <p:oleObj spid="_x0000_s6183" name="Ecuación" r:id="rId6" imgW="3581400" imgH="330200" progId="Equation.3">
                  <p:embed/>
                </p:oleObj>
              </mc:Choice>
              <mc:Fallback>
                <p:oleObj name="Ecuación" r:id="rId6" imgW="3581400" imgH="330200" progId="Equation.3">
                  <p:embed/>
                  <p:pic>
                    <p:nvPicPr>
                      <p:cNvPr id="48134"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3101" y="4365104"/>
                        <a:ext cx="6481762" cy="596900"/>
                      </a:xfrm>
                      <a:prstGeom prst="rect">
                        <a:avLst/>
                      </a:prstGeom>
                      <a:noFill/>
                      <a:ln>
                        <a:noFill/>
                      </a:ln>
                      <a:effectLst/>
                    </p:spPr>
                  </p:pic>
                </p:oleObj>
              </mc:Fallback>
            </mc:AlternateContent>
          </a:graphicData>
        </a:graphic>
      </p:graphicFrame>
      <p:sp>
        <p:nvSpPr>
          <p:cNvPr id="48135" name="Text Box 10"/>
          <p:cNvSpPr txBox="1">
            <a:spLocks noChangeArrowheads="1"/>
          </p:cNvSpPr>
          <p:nvPr/>
        </p:nvSpPr>
        <p:spPr bwMode="auto">
          <a:xfrm>
            <a:off x="1703388" y="5013177"/>
            <a:ext cx="8640762"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r>
              <a:rPr lang="es-AR" sz="2200" dirty="0">
                <a:solidFill>
                  <a:schemeClr val="tx2"/>
                </a:solidFill>
                <a:latin typeface="Arial" charset="0"/>
              </a:rPr>
              <a:t>donde A2, A3, A4, ... son constantes empíricas, </a:t>
            </a:r>
          </a:p>
          <a:p>
            <a:pPr eaLnBrk="1" hangingPunct="1">
              <a:spcBef>
                <a:spcPct val="50000"/>
              </a:spcBef>
            </a:pPr>
            <a:r>
              <a:rPr lang="es-AR" sz="2200" dirty="0">
                <a:solidFill>
                  <a:schemeClr val="tx2"/>
                </a:solidFill>
                <a:latin typeface="Arial" charset="0"/>
              </a:rPr>
              <a:t>Ki es la conductividad hidráulica del suelo en las condiciones de humedad iniciales y S </a:t>
            </a:r>
            <a:r>
              <a:rPr lang="es-AR" sz="2200" dirty="0" err="1">
                <a:solidFill>
                  <a:schemeClr val="tx2"/>
                </a:solidFill>
                <a:latin typeface="Arial" charset="0"/>
              </a:rPr>
              <a:t>sortividad</a:t>
            </a:r>
            <a:r>
              <a:rPr lang="es-AR" sz="2200" dirty="0">
                <a:solidFill>
                  <a:schemeClr val="tx2"/>
                </a:solidFill>
                <a:latin typeface="Arial" charset="0"/>
              </a:rPr>
              <a:t> (influencia de la capilaridad en el proceso).</a:t>
            </a:r>
            <a:endParaRPr lang="es-ES" sz="2200" dirty="0">
              <a:solidFill>
                <a:schemeClr val="tx2"/>
              </a:solidFill>
              <a:latin typeface="Arial" charset="0"/>
            </a:endParaRPr>
          </a:p>
        </p:txBody>
      </p:sp>
      <p:sp>
        <p:nvSpPr>
          <p:cNvPr id="48136" name="Text Box 11"/>
          <p:cNvSpPr txBox="1">
            <a:spLocks noChangeArrowheads="1"/>
          </p:cNvSpPr>
          <p:nvPr/>
        </p:nvSpPr>
        <p:spPr bwMode="auto">
          <a:xfrm>
            <a:off x="1992314" y="260350"/>
            <a:ext cx="835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s-AR" sz="2400" b="1" dirty="0">
                <a:solidFill>
                  <a:schemeClr val="bg1"/>
                </a:solidFill>
                <a:latin typeface="Arial" charset="0"/>
              </a:rPr>
              <a:t>RELACIONES AGUA-SUELO</a:t>
            </a:r>
            <a:endParaRPr lang="es-ES" sz="2400" b="1" dirty="0">
              <a:solidFill>
                <a:schemeClr val="bg1"/>
              </a:solidFill>
              <a:latin typeface="Arial"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7" name="Rectangle 136">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9" name="Straight Connector 138">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1" name="Rectangle 140">
            <a:extLst>
              <a:ext uri="{FF2B5EF4-FFF2-40B4-BE49-F238E27FC236}">
                <a16:creationId xmlns:a16="http://schemas.microsoft.com/office/drawing/2014/main" id="{E6AA15AE-DAFE-4E1E-B05F-F57962FD3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4" name="Text Box 7"/>
          <p:cNvSpPr txBox="1">
            <a:spLocks noChangeArrowheads="1"/>
          </p:cNvSpPr>
          <p:nvPr/>
        </p:nvSpPr>
        <p:spPr bwMode="auto">
          <a:xfrm>
            <a:off x="8141110" y="639097"/>
            <a:ext cx="3401961" cy="368601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4400" b="1" spc="-50" dirty="0">
                <a:solidFill>
                  <a:schemeClr val="tx1">
                    <a:lumMod val="85000"/>
                    <a:lumOff val="15000"/>
                  </a:schemeClr>
                </a:solidFill>
                <a:latin typeface="+mj-lt"/>
                <a:ea typeface="+mj-ea"/>
                <a:cs typeface="+mj-cs"/>
              </a:rPr>
              <a:t>CULTIVOS REGADOS EN ARGENTINA </a:t>
            </a:r>
            <a:endParaRPr lang="en-US" sz="4400" spc="-50" dirty="0">
              <a:solidFill>
                <a:schemeClr val="tx1">
                  <a:lumMod val="85000"/>
                  <a:lumOff val="15000"/>
                </a:schemeClr>
              </a:solidFill>
              <a:latin typeface="+mj-lt"/>
              <a:ea typeface="+mj-ea"/>
              <a:cs typeface="+mj-cs"/>
            </a:endParaRPr>
          </a:p>
        </p:txBody>
      </p:sp>
      <p:pic>
        <p:nvPicPr>
          <p:cNvPr id="1208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33999" y="880687"/>
            <a:ext cx="6912217" cy="45729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3" name="Straight Connector 142">
            <a:extLst>
              <a:ext uri="{FF2B5EF4-FFF2-40B4-BE49-F238E27FC236}">
                <a16:creationId xmlns:a16="http://schemas.microsoft.com/office/drawing/2014/main" id="{D07141D5-A57C-43F5-A655-5BA2D0D2AF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45" name="Rectangle 144">
            <a:extLst>
              <a:ext uri="{FF2B5EF4-FFF2-40B4-BE49-F238E27FC236}">
                <a16:creationId xmlns:a16="http://schemas.microsoft.com/office/drawing/2014/main" id="{D9DB1F97-BFF9-46CC-8EB4-BB63B98F1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7" name="Rectangle 146">
            <a:extLst>
              <a:ext uri="{FF2B5EF4-FFF2-40B4-BE49-F238E27FC236}">
                <a16:creationId xmlns:a16="http://schemas.microsoft.com/office/drawing/2014/main" id="{88CAE6E3-39B4-4A16-97BC-9C376B9B7E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122" name="Text Box 5"/>
          <p:cNvSpPr txBox="1">
            <a:spLocks noChangeArrowheads="1"/>
          </p:cNvSpPr>
          <p:nvPr/>
        </p:nvSpPr>
        <p:spPr bwMode="auto">
          <a:xfrm>
            <a:off x="2063751" y="1412876"/>
            <a:ext cx="7777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endParaRPr lang="es-AR"/>
          </a:p>
        </p:txBody>
      </p:sp>
    </p:spTree>
    <p:extLst>
      <p:ext uri="{BB962C8B-B14F-4D97-AF65-F5344CB8AC3E}">
        <p14:creationId xmlns:p14="http://schemas.microsoft.com/office/powerpoint/2010/main" val="8114495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redondeado"/>
          <p:cNvSpPr/>
          <p:nvPr/>
        </p:nvSpPr>
        <p:spPr>
          <a:xfrm>
            <a:off x="1882775" y="106364"/>
            <a:ext cx="8353176" cy="6111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54" name="Text Box 5"/>
          <p:cNvSpPr txBox="1">
            <a:spLocks noChangeArrowheads="1"/>
          </p:cNvSpPr>
          <p:nvPr/>
        </p:nvSpPr>
        <p:spPr bwMode="auto">
          <a:xfrm>
            <a:off x="1920875" y="981075"/>
            <a:ext cx="835183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AR" sz="2200" b="1" i="1" u="sng">
                <a:solidFill>
                  <a:schemeClr val="tx2"/>
                </a:solidFill>
                <a:latin typeface="Arial" charset="0"/>
              </a:rPr>
              <a:t>Método de Holtan</a:t>
            </a:r>
          </a:p>
          <a:p>
            <a:pPr eaLnBrk="1" hangingPunct="1"/>
            <a:r>
              <a:rPr lang="es-AR" sz="2200">
                <a:solidFill>
                  <a:schemeClr val="tx2"/>
                </a:solidFill>
                <a:latin typeface="Arial" charset="0"/>
              </a:rPr>
              <a:t>Holtan (1975) propone para la capacidad de infiltración la siguiente expresión:</a:t>
            </a:r>
            <a:endParaRPr lang="es-ES" sz="2200">
              <a:solidFill>
                <a:schemeClr val="tx2"/>
              </a:solidFill>
              <a:latin typeface="Arial" charset="0"/>
            </a:endParaRPr>
          </a:p>
        </p:txBody>
      </p:sp>
      <p:graphicFrame>
        <p:nvGraphicFramePr>
          <p:cNvPr id="49155" name="Object 6"/>
          <p:cNvGraphicFramePr>
            <a:graphicFrameLocks noChangeAspect="1"/>
          </p:cNvGraphicFramePr>
          <p:nvPr/>
        </p:nvGraphicFramePr>
        <p:xfrm>
          <a:off x="5375276" y="1916114"/>
          <a:ext cx="2741613" cy="479425"/>
        </p:xfrm>
        <a:graphic>
          <a:graphicData uri="http://schemas.openxmlformats.org/presentationml/2006/ole">
            <mc:AlternateContent xmlns:mc="http://schemas.openxmlformats.org/markup-compatibility/2006">
              <mc:Choice xmlns:v="urn:schemas-microsoft-com:vml" Requires="v">
                <p:oleObj spid="_x0000_s7188" name="Ecuación" r:id="rId4" imgW="1308100" imgH="228600" progId="Equation.3">
                  <p:embed/>
                </p:oleObj>
              </mc:Choice>
              <mc:Fallback>
                <p:oleObj name="Ecuación" r:id="rId4" imgW="1308100" imgH="228600" progId="Equation.3">
                  <p:embed/>
                  <p:pic>
                    <p:nvPicPr>
                      <p:cNvPr id="49155"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5276" y="1916114"/>
                        <a:ext cx="2741613" cy="479425"/>
                      </a:xfrm>
                      <a:prstGeom prst="rect">
                        <a:avLst/>
                      </a:prstGeom>
                      <a:noFill/>
                      <a:ln>
                        <a:noFill/>
                      </a:ln>
                      <a:effectLst/>
                    </p:spPr>
                  </p:pic>
                </p:oleObj>
              </mc:Fallback>
            </mc:AlternateContent>
          </a:graphicData>
        </a:graphic>
      </p:graphicFrame>
      <p:sp>
        <p:nvSpPr>
          <p:cNvPr id="49156" name="Text Box 7"/>
          <p:cNvSpPr txBox="1">
            <a:spLocks noChangeArrowheads="1"/>
          </p:cNvSpPr>
          <p:nvPr/>
        </p:nvSpPr>
        <p:spPr bwMode="auto">
          <a:xfrm>
            <a:off x="1992313" y="2565400"/>
            <a:ext cx="80645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r>
              <a:rPr lang="es-AR" sz="2200">
                <a:solidFill>
                  <a:schemeClr val="tx2"/>
                </a:solidFill>
                <a:latin typeface="Arial" charset="0"/>
              </a:rPr>
              <a:t>donde GI representa el estado de la cubierta del suelo, A capacidad de infiltración, SA es la altura equivalente de almacenamiento superficial, FC tasa de percolación, B exponente empírico en general igual a 1,4.</a:t>
            </a:r>
            <a:r>
              <a:rPr lang="es-AR"/>
              <a:t> </a:t>
            </a:r>
            <a:endParaRPr lang="es-ES"/>
          </a:p>
        </p:txBody>
      </p:sp>
      <p:sp>
        <p:nvSpPr>
          <p:cNvPr id="49157" name="Text Box 8"/>
          <p:cNvSpPr txBox="1">
            <a:spLocks noChangeArrowheads="1"/>
          </p:cNvSpPr>
          <p:nvPr/>
        </p:nvSpPr>
        <p:spPr bwMode="auto">
          <a:xfrm>
            <a:off x="1919289" y="4232276"/>
            <a:ext cx="813752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AR" sz="2200" b="1" i="1" u="sng">
                <a:solidFill>
                  <a:schemeClr val="tx2"/>
                </a:solidFill>
                <a:latin typeface="Arial" charset="0"/>
              </a:rPr>
              <a:t>Método de Green y Ampt</a:t>
            </a:r>
          </a:p>
          <a:p>
            <a:pPr eaLnBrk="1" hangingPunct="1"/>
            <a:r>
              <a:rPr lang="es-AR" sz="2200">
                <a:solidFill>
                  <a:schemeClr val="tx2"/>
                </a:solidFill>
                <a:latin typeface="Arial" charset="0"/>
              </a:rPr>
              <a:t>Green y Ampt (1911) solución aproximada basada en infiltración vertical, </a:t>
            </a:r>
          </a:p>
          <a:p>
            <a:pPr eaLnBrk="1" hangingPunct="1"/>
            <a:r>
              <a:rPr lang="es-AR" sz="2200">
                <a:solidFill>
                  <a:schemeClr val="tx2"/>
                </a:solidFill>
                <a:latin typeface="Arial" charset="0"/>
              </a:rPr>
              <a:t>asumieron que el frente de humedecimiento puede ser definido por la presión del agua en el frente de humedecimiento (</a:t>
            </a:r>
            <a:r>
              <a:rPr lang="es-AR" sz="2200">
                <a:solidFill>
                  <a:schemeClr val="tx2"/>
                </a:solidFill>
                <a:latin typeface="Arial" charset="0"/>
                <a:sym typeface="Symbol" pitchFamily="18" charset="2"/>
              </a:rPr>
              <a:t></a:t>
            </a:r>
            <a:r>
              <a:rPr lang="es-AR" sz="2200">
                <a:solidFill>
                  <a:schemeClr val="tx2"/>
                </a:solidFill>
                <a:latin typeface="Arial" charset="0"/>
              </a:rPr>
              <a:t>f). Green y Ampt derivaron la siguiente expresión para la infiltración (I), </a:t>
            </a:r>
            <a:endParaRPr lang="es-ES"/>
          </a:p>
        </p:txBody>
      </p:sp>
      <p:sp>
        <p:nvSpPr>
          <p:cNvPr id="49158" name="Text Box 9"/>
          <p:cNvSpPr txBox="1">
            <a:spLocks noChangeArrowheads="1"/>
          </p:cNvSpPr>
          <p:nvPr/>
        </p:nvSpPr>
        <p:spPr bwMode="auto">
          <a:xfrm>
            <a:off x="1992314" y="260350"/>
            <a:ext cx="835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s-AR" sz="2400" b="1" dirty="0">
                <a:solidFill>
                  <a:schemeClr val="bg1"/>
                </a:solidFill>
                <a:latin typeface="Arial" charset="0"/>
              </a:rPr>
              <a:t>RELACIONES AGUA-SUELO</a:t>
            </a:r>
            <a:endParaRPr lang="es-ES" sz="2400" b="1" dirty="0">
              <a:solidFill>
                <a:schemeClr val="bg1"/>
              </a:solidFill>
              <a:latin typeface="Arial"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redondeado"/>
          <p:cNvSpPr/>
          <p:nvPr/>
        </p:nvSpPr>
        <p:spPr>
          <a:xfrm>
            <a:off x="1882775" y="106364"/>
            <a:ext cx="8353176" cy="6111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0178" name="Object 5"/>
          <p:cNvGraphicFramePr>
            <a:graphicFrameLocks noChangeAspect="1"/>
          </p:cNvGraphicFramePr>
          <p:nvPr/>
        </p:nvGraphicFramePr>
        <p:xfrm>
          <a:off x="3863976" y="1628776"/>
          <a:ext cx="3529013" cy="777875"/>
        </p:xfrm>
        <a:graphic>
          <a:graphicData uri="http://schemas.openxmlformats.org/presentationml/2006/ole">
            <mc:AlternateContent xmlns:mc="http://schemas.openxmlformats.org/markup-compatibility/2006">
              <mc:Choice xmlns:v="urn:schemas-microsoft-com:vml" Requires="v">
                <p:oleObj spid="_x0000_s8230" name="Ecuación" r:id="rId4" imgW="2019300" imgH="444500" progId="Equation.3">
                  <p:embed/>
                </p:oleObj>
              </mc:Choice>
              <mc:Fallback>
                <p:oleObj name="Ecuación" r:id="rId4" imgW="2019300" imgH="444500" progId="Equation.3">
                  <p:embed/>
                  <p:pic>
                    <p:nvPicPr>
                      <p:cNvPr id="50178"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3976" y="1628776"/>
                        <a:ext cx="3529013" cy="777875"/>
                      </a:xfrm>
                      <a:prstGeom prst="rect">
                        <a:avLst/>
                      </a:prstGeom>
                      <a:noFill/>
                      <a:ln>
                        <a:noFill/>
                      </a:ln>
                      <a:effectLst/>
                    </p:spPr>
                  </p:pic>
                </p:oleObj>
              </mc:Fallback>
            </mc:AlternateContent>
          </a:graphicData>
        </a:graphic>
      </p:graphicFrame>
      <p:sp>
        <p:nvSpPr>
          <p:cNvPr id="50179" name="Text Box 7"/>
          <p:cNvSpPr txBox="1">
            <a:spLocks noChangeArrowheads="1"/>
          </p:cNvSpPr>
          <p:nvPr/>
        </p:nvSpPr>
        <p:spPr bwMode="auto">
          <a:xfrm>
            <a:off x="2135189" y="2708275"/>
            <a:ext cx="5183187"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r>
              <a:rPr lang="es-AR" sz="2200">
                <a:solidFill>
                  <a:schemeClr val="tx2"/>
                </a:solidFill>
                <a:latin typeface="Arial" charset="0"/>
              </a:rPr>
              <a:t>o escrita en otra forma:</a:t>
            </a:r>
            <a:endParaRPr lang="es-ES" sz="2200">
              <a:solidFill>
                <a:schemeClr val="tx2"/>
              </a:solidFill>
              <a:latin typeface="Arial" charset="0"/>
            </a:endParaRPr>
          </a:p>
        </p:txBody>
      </p:sp>
      <p:graphicFrame>
        <p:nvGraphicFramePr>
          <p:cNvPr id="50180" name="Object 8"/>
          <p:cNvGraphicFramePr>
            <a:graphicFrameLocks noChangeAspect="1"/>
          </p:cNvGraphicFramePr>
          <p:nvPr/>
        </p:nvGraphicFramePr>
        <p:xfrm>
          <a:off x="3647729" y="3169950"/>
          <a:ext cx="4752975" cy="777875"/>
        </p:xfrm>
        <a:graphic>
          <a:graphicData uri="http://schemas.openxmlformats.org/presentationml/2006/ole">
            <mc:AlternateContent xmlns:mc="http://schemas.openxmlformats.org/markup-compatibility/2006">
              <mc:Choice xmlns:v="urn:schemas-microsoft-com:vml" Requires="v">
                <p:oleObj spid="_x0000_s8231" name="Ecuación" r:id="rId6" imgW="2794000" imgH="457200" progId="Equation.3">
                  <p:embed/>
                </p:oleObj>
              </mc:Choice>
              <mc:Fallback>
                <p:oleObj name="Ecuación" r:id="rId6" imgW="2794000" imgH="457200" progId="Equation.3">
                  <p:embed/>
                  <p:pic>
                    <p:nvPicPr>
                      <p:cNvPr id="5018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7729" y="3169950"/>
                        <a:ext cx="4752975" cy="777875"/>
                      </a:xfrm>
                      <a:prstGeom prst="rect">
                        <a:avLst/>
                      </a:prstGeom>
                      <a:noFill/>
                      <a:ln>
                        <a:noFill/>
                      </a:ln>
                      <a:effectLst/>
                    </p:spPr>
                  </p:pic>
                </p:oleObj>
              </mc:Fallback>
            </mc:AlternateContent>
          </a:graphicData>
        </a:graphic>
      </p:graphicFrame>
      <p:sp>
        <p:nvSpPr>
          <p:cNvPr id="50181" name="Text Box 9"/>
          <p:cNvSpPr txBox="1">
            <a:spLocks noChangeArrowheads="1"/>
          </p:cNvSpPr>
          <p:nvPr/>
        </p:nvSpPr>
        <p:spPr bwMode="auto">
          <a:xfrm>
            <a:off x="1974236" y="4005065"/>
            <a:ext cx="792162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r>
              <a:rPr lang="es-AR" sz="2200" dirty="0">
                <a:solidFill>
                  <a:schemeClr val="tx2"/>
                </a:solidFill>
                <a:latin typeface="Arial" charset="0"/>
              </a:rPr>
              <a:t>donde: </a:t>
            </a:r>
          </a:p>
          <a:p>
            <a:pPr eaLnBrk="1" hangingPunct="1">
              <a:spcBef>
                <a:spcPct val="50000"/>
              </a:spcBef>
            </a:pPr>
            <a:r>
              <a:rPr lang="es-AR" sz="2200" dirty="0">
                <a:solidFill>
                  <a:schemeClr val="tx2"/>
                </a:solidFill>
                <a:latin typeface="Arial" charset="0"/>
              </a:rPr>
              <a:t>I es la tasa de infiltración, K conductividad hidráulica del suelo saturado, H altura del agua desde la superficie del suelo, </a:t>
            </a:r>
            <a:r>
              <a:rPr lang="es-AR" sz="2200" dirty="0" err="1">
                <a:solidFill>
                  <a:schemeClr val="tx2"/>
                </a:solidFill>
                <a:latin typeface="Arial" charset="0"/>
              </a:rPr>
              <a:t>zf</a:t>
            </a:r>
            <a:r>
              <a:rPr lang="es-AR" sz="2200" dirty="0">
                <a:solidFill>
                  <a:schemeClr val="tx2"/>
                </a:solidFill>
                <a:latin typeface="Arial" charset="0"/>
              </a:rPr>
              <a:t> espesor de la zona saturada, </a:t>
            </a:r>
          </a:p>
          <a:p>
            <a:pPr eaLnBrk="1" hangingPunct="1">
              <a:spcBef>
                <a:spcPct val="50000"/>
              </a:spcBef>
            </a:pPr>
            <a:r>
              <a:rPr lang="es-AR" sz="2000" dirty="0">
                <a:solidFill>
                  <a:schemeClr val="tx2"/>
                </a:solidFill>
                <a:sym typeface="Symbol" pitchFamily="18" charset="2"/>
              </a:rPr>
              <a:t></a:t>
            </a:r>
            <a:r>
              <a:rPr lang="es-AR" sz="2000" dirty="0">
                <a:solidFill>
                  <a:schemeClr val="tx2"/>
                </a:solidFill>
              </a:rPr>
              <a:t>f</a:t>
            </a:r>
            <a:r>
              <a:rPr lang="es-AR" dirty="0"/>
              <a:t> </a:t>
            </a:r>
            <a:r>
              <a:rPr lang="es-AR" sz="2200" dirty="0">
                <a:solidFill>
                  <a:schemeClr val="tx2"/>
                </a:solidFill>
                <a:latin typeface="Arial" charset="0"/>
              </a:rPr>
              <a:t>presión capilar en el frente expresado como altura de agua, </a:t>
            </a:r>
            <a:r>
              <a:rPr lang="es-AR" sz="2200" dirty="0">
                <a:solidFill>
                  <a:schemeClr val="tx2"/>
                </a:solidFill>
                <a:latin typeface="Arial" charset="0"/>
                <a:sym typeface="Symbol" pitchFamily="18" charset="2"/>
              </a:rPr>
              <a:t></a:t>
            </a:r>
            <a:r>
              <a:rPr lang="es-AR" sz="2200" dirty="0">
                <a:solidFill>
                  <a:schemeClr val="tx2"/>
                </a:solidFill>
                <a:latin typeface="Arial" charset="0"/>
              </a:rPr>
              <a:t>  grado de saturación y, A y B parámetros.</a:t>
            </a:r>
            <a:r>
              <a:rPr lang="es-AR" dirty="0"/>
              <a:t> </a:t>
            </a:r>
            <a:endParaRPr lang="es-ES" dirty="0"/>
          </a:p>
        </p:txBody>
      </p:sp>
      <p:sp>
        <p:nvSpPr>
          <p:cNvPr id="50182" name="Text Box 10"/>
          <p:cNvSpPr txBox="1">
            <a:spLocks noChangeArrowheads="1"/>
          </p:cNvSpPr>
          <p:nvPr/>
        </p:nvSpPr>
        <p:spPr bwMode="auto">
          <a:xfrm>
            <a:off x="1992314" y="260350"/>
            <a:ext cx="835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s-AR" sz="2400" b="1" dirty="0">
                <a:solidFill>
                  <a:schemeClr val="bg1"/>
                </a:solidFill>
                <a:latin typeface="Arial" charset="0"/>
              </a:rPr>
              <a:t>Método de Green y </a:t>
            </a:r>
            <a:r>
              <a:rPr lang="es-AR" sz="2400" b="1" dirty="0" err="1">
                <a:solidFill>
                  <a:schemeClr val="bg1"/>
                </a:solidFill>
                <a:latin typeface="Arial" charset="0"/>
              </a:rPr>
              <a:t>Ampt</a:t>
            </a:r>
            <a:endParaRPr lang="es-AR" sz="2400" b="1" dirty="0">
              <a:solidFill>
                <a:schemeClr val="bg1"/>
              </a:solidFill>
              <a:latin typeface="Arial" charset="0"/>
            </a:endParaRPr>
          </a:p>
        </p:txBody>
      </p:sp>
      <p:sp>
        <p:nvSpPr>
          <p:cNvPr id="50183" name="Text Box 11"/>
          <p:cNvSpPr txBox="1">
            <a:spLocks noChangeArrowheads="1"/>
          </p:cNvSpPr>
          <p:nvPr/>
        </p:nvSpPr>
        <p:spPr bwMode="auto">
          <a:xfrm>
            <a:off x="1992314" y="908050"/>
            <a:ext cx="7705725"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AR" sz="2300" b="1" dirty="0">
                <a:latin typeface="Arial" charset="0"/>
              </a:rPr>
              <a:t>Método de Green y </a:t>
            </a:r>
            <a:r>
              <a:rPr lang="es-AR" sz="2300" b="1" dirty="0" err="1">
                <a:latin typeface="Arial" charset="0"/>
              </a:rPr>
              <a:t>Ampt</a:t>
            </a:r>
            <a:endParaRPr lang="es-AR" sz="2300" b="1" dirty="0">
              <a:latin typeface="Arial"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F53311A5-99DE-4393-9A6A-668B1A50F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9" name="Rectangle 138">
            <a:extLst>
              <a:ext uri="{FF2B5EF4-FFF2-40B4-BE49-F238E27FC236}">
                <a16:creationId xmlns:a16="http://schemas.microsoft.com/office/drawing/2014/main" id="{A4927983-BFBD-4CAA-A34E-2D3486ACF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193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1" name="Straight Connector 140">
            <a:extLst>
              <a:ext uri="{FF2B5EF4-FFF2-40B4-BE49-F238E27FC236}">
                <a16:creationId xmlns:a16="http://schemas.microsoft.com/office/drawing/2014/main" id="{B40DF401-E6F0-4EFD-8C5C-6847352084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3" name="Rectangle 142">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1203" name="Text Box 6"/>
          <p:cNvSpPr txBox="1">
            <a:spLocks noChangeArrowheads="1"/>
          </p:cNvSpPr>
          <p:nvPr/>
        </p:nvSpPr>
        <p:spPr bwMode="auto">
          <a:xfrm>
            <a:off x="492370" y="516835"/>
            <a:ext cx="3084844" cy="57728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3600" b="1" spc="-50">
                <a:solidFill>
                  <a:srgbClr val="FFFFFF"/>
                </a:solidFill>
                <a:latin typeface="+mj-lt"/>
                <a:ea typeface="+mj-ea"/>
                <a:cs typeface="+mj-cs"/>
              </a:rPr>
              <a:t>FACTORES QUE AFECTAN A LA INFILTRACIÓN</a:t>
            </a:r>
          </a:p>
        </p:txBody>
      </p:sp>
      <p:sp>
        <p:nvSpPr>
          <p:cNvPr id="147" name="Rectangle 146">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1205" name="Text Box 5">
            <a:extLst>
              <a:ext uri="{FF2B5EF4-FFF2-40B4-BE49-F238E27FC236}">
                <a16:creationId xmlns:a16="http://schemas.microsoft.com/office/drawing/2014/main" id="{A438EC81-89B8-4BE9-9F36-F6CFB5EE15B1}"/>
              </a:ext>
            </a:extLst>
          </p:cNvPr>
          <p:cNvGraphicFramePr/>
          <p:nvPr>
            <p:extLst>
              <p:ext uri="{D42A27DB-BD31-4B8C-83A1-F6EECF244321}">
                <p14:modId xmlns:p14="http://schemas.microsoft.com/office/powerpoint/2010/main" val="2438542030"/>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2227" name="Text Box 6"/>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3600" b="1" spc="-50">
                <a:solidFill>
                  <a:srgbClr val="FFFFFF"/>
                </a:solidFill>
                <a:latin typeface="+mj-lt"/>
                <a:ea typeface="+mj-ea"/>
                <a:cs typeface="+mj-cs"/>
              </a:rPr>
              <a:t>RELACIONES AGUA-SUELO</a:t>
            </a:r>
          </a:p>
        </p:txBody>
      </p:sp>
      <p:sp>
        <p:nvSpPr>
          <p:cNvPr id="82" name="Rectangle 8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2226" name="Text Box 5"/>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buClr>
                <a:schemeClr val="accent1"/>
              </a:buClr>
              <a:buFont typeface="Calibri" panose="020F0502020204030204" pitchFamily="34" charset="0"/>
            </a:pPr>
            <a:r>
              <a:rPr lang="en-US">
                <a:solidFill>
                  <a:schemeClr val="tx1">
                    <a:lumMod val="75000"/>
                    <a:lumOff val="25000"/>
                  </a:schemeClr>
                </a:solidFill>
                <a:latin typeface="+mn-lt"/>
              </a:rPr>
              <a:t>Características del terreno o medio permeable</a:t>
            </a:r>
          </a:p>
          <a:p>
            <a:pPr defTabSz="914400" eaLnBrk="1" hangingPunct="1">
              <a:lnSpc>
                <a:spcPct val="90000"/>
              </a:lnSpc>
              <a:buClr>
                <a:schemeClr val="accent1"/>
              </a:buClr>
              <a:buFont typeface="Calibri" panose="020F0502020204030204" pitchFamily="34" charset="0"/>
            </a:pPr>
            <a:endParaRPr lang="en-US">
              <a:solidFill>
                <a:schemeClr val="tx1">
                  <a:lumMod val="75000"/>
                  <a:lumOff val="25000"/>
                </a:schemeClr>
              </a:solidFill>
              <a:latin typeface="+mn-lt"/>
            </a:endParaRPr>
          </a:p>
          <a:p>
            <a:pPr defTabSz="914400" eaLnBrk="1" hangingPunct="1">
              <a:lnSpc>
                <a:spcPct val="90000"/>
              </a:lnSpc>
              <a:buClr>
                <a:schemeClr val="accent1"/>
              </a:buClr>
              <a:buFont typeface="Calibri" panose="020F0502020204030204" pitchFamily="34" charset="0"/>
            </a:pPr>
            <a:r>
              <a:rPr lang="en-US">
                <a:solidFill>
                  <a:schemeClr val="tx1">
                    <a:lumMod val="75000"/>
                    <a:lumOff val="25000"/>
                  </a:schemeClr>
                </a:solidFill>
                <a:latin typeface="+mn-lt"/>
              </a:rPr>
              <a:t>a) Condiciones de superficie</a:t>
            </a:r>
          </a:p>
          <a:p>
            <a:pPr defTabSz="914400" eaLnBrk="1" hangingPunct="1">
              <a:lnSpc>
                <a:spcPct val="90000"/>
              </a:lnSpc>
              <a:spcBef>
                <a:spcPct val="50000"/>
              </a:spcBef>
              <a:buClr>
                <a:schemeClr val="accent1"/>
              </a:buClr>
              <a:buFont typeface="Calibri" panose="020F0502020204030204" pitchFamily="34" charset="0"/>
            </a:pPr>
            <a:r>
              <a:rPr lang="en-US">
                <a:solidFill>
                  <a:schemeClr val="tx1">
                    <a:lumMod val="75000"/>
                    <a:lumOff val="25000"/>
                  </a:schemeClr>
                </a:solidFill>
                <a:latin typeface="+mn-lt"/>
              </a:rPr>
              <a:t>La compactación natural, o debida al tránsito, dificulta la penetración del agua y, por tanto, reduce la capacidad de infiltración. </a:t>
            </a:r>
          </a:p>
          <a:p>
            <a:pPr defTabSz="914400" eaLnBrk="1" hangingPunct="1">
              <a:lnSpc>
                <a:spcPct val="90000"/>
              </a:lnSpc>
              <a:spcBef>
                <a:spcPct val="50000"/>
              </a:spcBef>
              <a:buClr>
                <a:schemeClr val="accent1"/>
              </a:buClr>
              <a:buFont typeface="Calibri" panose="020F0502020204030204" pitchFamily="34" charset="0"/>
            </a:pPr>
            <a:r>
              <a:rPr lang="en-US">
                <a:solidFill>
                  <a:schemeClr val="tx1">
                    <a:lumMod val="75000"/>
                    <a:lumOff val="25000"/>
                  </a:schemeClr>
                </a:solidFill>
                <a:latin typeface="+mn-lt"/>
              </a:rPr>
              <a:t>Una superficie desnuda está expuesta al choque directo de las gotas de lluvia, que también da lugar a compactación, y consiguiente disminución de la infiltración. </a:t>
            </a:r>
          </a:p>
          <a:p>
            <a:pPr defTabSz="914400" eaLnBrk="1" hangingPunct="1">
              <a:lnSpc>
                <a:spcPct val="90000"/>
              </a:lnSpc>
              <a:spcBef>
                <a:spcPct val="50000"/>
              </a:spcBef>
              <a:buClr>
                <a:schemeClr val="accent1"/>
              </a:buClr>
              <a:buFont typeface="Calibri" panose="020F0502020204030204" pitchFamily="34" charset="0"/>
            </a:pPr>
            <a:r>
              <a:rPr lang="en-US">
                <a:solidFill>
                  <a:schemeClr val="tx1">
                    <a:lumMod val="75000"/>
                    <a:lumOff val="25000"/>
                  </a:schemeClr>
                </a:solidFill>
                <a:latin typeface="+mn-lt"/>
              </a:rPr>
              <a:t>Cuando el suelo está cubierto por vegetación las plantas protegen de la compactación por impacto de la lluvia, se frena el recorrido superficial del agua que está, así, más tiempo expuesta a su posible infiltración, y las raíces de las plantas abren grietas en el suelo que facilitan la penetración del agua.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53251" name="Text Box 6"/>
          <p:cNvSpPr txBox="1">
            <a:spLocks noChangeArrowheads="1"/>
          </p:cNvSpPr>
          <p:nvPr/>
        </p:nvSpPr>
        <p:spPr bwMode="auto">
          <a:xfrm>
            <a:off x="990932" y="286603"/>
            <a:ext cx="6750987"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4800" b="1" spc="-50">
                <a:solidFill>
                  <a:schemeClr val="accent2"/>
                </a:solidFill>
                <a:latin typeface="+mj-lt"/>
                <a:ea typeface="+mj-ea"/>
                <a:cs typeface="+mj-cs"/>
              </a:rPr>
              <a:t>RELACIONES AGUA-SUELO</a:t>
            </a:r>
          </a:p>
        </p:txBody>
      </p:sp>
      <p:sp>
        <p:nvSpPr>
          <p:cNvPr id="53250" name="Text Box 5"/>
          <p:cNvSpPr txBox="1">
            <a:spLocks noChangeArrowheads="1"/>
          </p:cNvSpPr>
          <p:nvPr/>
        </p:nvSpPr>
        <p:spPr bwMode="auto">
          <a:xfrm>
            <a:off x="1044204" y="2023962"/>
            <a:ext cx="6697715" cy="384513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Bef>
                <a:spcPct val="50000"/>
              </a:spcBef>
              <a:buClr>
                <a:schemeClr val="accent1"/>
              </a:buClr>
              <a:buFont typeface="Calibri" panose="020F0502020204030204" pitchFamily="34" charset="0"/>
            </a:pPr>
            <a:r>
              <a:rPr lang="en-US" sz="1700">
                <a:solidFill>
                  <a:schemeClr val="tx1">
                    <a:lumMod val="75000"/>
                    <a:lumOff val="25000"/>
                  </a:schemeClr>
                </a:solidFill>
                <a:latin typeface="+mn-lt"/>
              </a:rPr>
              <a:t>b) Características del terreno</a:t>
            </a:r>
          </a:p>
          <a:p>
            <a:pPr defTabSz="914400" eaLnBrk="1" hangingPunct="1">
              <a:lnSpc>
                <a:spcPct val="90000"/>
              </a:lnSpc>
              <a:buClr>
                <a:schemeClr val="accent1"/>
              </a:buClr>
              <a:buFont typeface="Calibri" panose="020F0502020204030204" pitchFamily="34" charset="0"/>
            </a:pPr>
            <a:r>
              <a:rPr lang="en-US" sz="1700">
                <a:solidFill>
                  <a:schemeClr val="tx1">
                    <a:lumMod val="75000"/>
                    <a:lumOff val="25000"/>
                  </a:schemeClr>
                </a:solidFill>
                <a:latin typeface="+mn-lt"/>
              </a:rPr>
              <a:t>La textura del terreno influye por sí y por la influencia en la estabilidad de la estructura, tanto menor cuanto mayor sea la proporción de materiales finos que contenga. </a:t>
            </a:r>
          </a:p>
          <a:p>
            <a:pPr defTabSz="914400" eaLnBrk="1" hangingPunct="1">
              <a:lnSpc>
                <a:spcPct val="90000"/>
              </a:lnSpc>
              <a:buClr>
                <a:schemeClr val="accent1"/>
              </a:buClr>
              <a:buFont typeface="Calibri" panose="020F0502020204030204" pitchFamily="34" charset="0"/>
            </a:pPr>
            <a:endParaRPr lang="en-US" sz="1700">
              <a:solidFill>
                <a:schemeClr val="tx1">
                  <a:lumMod val="75000"/>
                  <a:lumOff val="25000"/>
                </a:schemeClr>
              </a:solidFill>
              <a:latin typeface="+mn-lt"/>
            </a:endParaRPr>
          </a:p>
          <a:p>
            <a:pPr defTabSz="914400" eaLnBrk="1" hangingPunct="1">
              <a:lnSpc>
                <a:spcPct val="90000"/>
              </a:lnSpc>
              <a:buClr>
                <a:schemeClr val="accent1"/>
              </a:buClr>
              <a:buFont typeface="Calibri" panose="020F0502020204030204" pitchFamily="34" charset="0"/>
            </a:pPr>
            <a:r>
              <a:rPr lang="en-US" sz="1700">
                <a:solidFill>
                  <a:schemeClr val="tx1">
                    <a:lumMod val="75000"/>
                    <a:lumOff val="25000"/>
                  </a:schemeClr>
                </a:solidFill>
                <a:latin typeface="+mn-lt"/>
              </a:rPr>
              <a:t>Un suelo con gran cantidad de limos y arcillas está expuesto a la disgregación y arrastre de estos materiales por el agua, con el consiguiente llenado de poros más profundos.</a:t>
            </a:r>
          </a:p>
          <a:p>
            <a:pPr defTabSz="914400" eaLnBrk="1" hangingPunct="1">
              <a:lnSpc>
                <a:spcPct val="90000"/>
              </a:lnSpc>
              <a:buClr>
                <a:schemeClr val="accent1"/>
              </a:buClr>
              <a:buFont typeface="Calibri" panose="020F0502020204030204" pitchFamily="34" charset="0"/>
            </a:pPr>
            <a:endParaRPr lang="en-US" sz="1700">
              <a:solidFill>
                <a:schemeClr val="tx1">
                  <a:lumMod val="75000"/>
                  <a:lumOff val="25000"/>
                </a:schemeClr>
              </a:solidFill>
              <a:latin typeface="+mn-lt"/>
            </a:endParaRPr>
          </a:p>
          <a:p>
            <a:pPr defTabSz="914400" eaLnBrk="1" hangingPunct="1">
              <a:lnSpc>
                <a:spcPct val="90000"/>
              </a:lnSpc>
              <a:buClr>
                <a:schemeClr val="accent1"/>
              </a:buClr>
              <a:buFont typeface="Calibri" panose="020F0502020204030204" pitchFamily="34" charset="0"/>
            </a:pPr>
            <a:r>
              <a:rPr lang="en-US" sz="1700">
                <a:solidFill>
                  <a:schemeClr val="tx1">
                    <a:lumMod val="75000"/>
                    <a:lumOff val="25000"/>
                  </a:schemeClr>
                </a:solidFill>
                <a:latin typeface="+mn-lt"/>
              </a:rPr>
              <a:t>La estructura define el tamaño de los poros. </a:t>
            </a:r>
          </a:p>
          <a:p>
            <a:pPr defTabSz="914400" eaLnBrk="1" hangingPunct="1">
              <a:lnSpc>
                <a:spcPct val="90000"/>
              </a:lnSpc>
              <a:buClr>
                <a:schemeClr val="accent1"/>
              </a:buClr>
              <a:buFont typeface="Calibri" panose="020F0502020204030204" pitchFamily="34" charset="0"/>
            </a:pPr>
            <a:r>
              <a:rPr lang="en-US" sz="1700">
                <a:solidFill>
                  <a:schemeClr val="tx1">
                    <a:lumMod val="75000"/>
                    <a:lumOff val="25000"/>
                  </a:schemeClr>
                </a:solidFill>
                <a:latin typeface="+mn-lt"/>
              </a:rPr>
              <a:t>La existencia de poros grandes reduce la tensión capilar pero favorece directamente la entrada de agua.</a:t>
            </a:r>
          </a:p>
          <a:p>
            <a:pPr defTabSz="914400" eaLnBrk="1" hangingPunct="1">
              <a:lnSpc>
                <a:spcPct val="90000"/>
              </a:lnSpc>
              <a:buClr>
                <a:schemeClr val="accent1"/>
              </a:buClr>
              <a:buFont typeface="Calibri" panose="020F0502020204030204" pitchFamily="34" charset="0"/>
            </a:pPr>
            <a:endParaRPr lang="en-US" sz="1700">
              <a:solidFill>
                <a:schemeClr val="tx1">
                  <a:lumMod val="75000"/>
                  <a:lumOff val="25000"/>
                </a:schemeClr>
              </a:solidFill>
              <a:latin typeface="+mn-lt"/>
            </a:endParaRPr>
          </a:p>
          <a:p>
            <a:pPr defTabSz="914400" eaLnBrk="1" hangingPunct="1">
              <a:lnSpc>
                <a:spcPct val="90000"/>
              </a:lnSpc>
              <a:buClr>
                <a:schemeClr val="accent1"/>
              </a:buClr>
              <a:buFont typeface="Calibri" panose="020F0502020204030204" pitchFamily="34" charset="0"/>
            </a:pPr>
            <a:r>
              <a:rPr lang="en-US" sz="1700">
                <a:solidFill>
                  <a:schemeClr val="tx1">
                    <a:lumMod val="75000"/>
                    <a:lumOff val="25000"/>
                  </a:schemeClr>
                </a:solidFill>
                <a:latin typeface="+mn-lt"/>
              </a:rPr>
              <a:t>El aire que llena los poros libres del suelo, tiene que ser desalojado por el agua para ocupar su lugar y esto suaviza la intensidad de la infiltración, hasta que es desalojado totalmente..</a:t>
            </a:r>
          </a:p>
        </p:txBody>
      </p:sp>
      <p:sp>
        <p:nvSpPr>
          <p:cNvPr id="80" name="Rectangle 79">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4150"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Rectangle 81">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823"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275" name="Text Box 6"/>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3600" b="1" spc="-50">
                <a:solidFill>
                  <a:srgbClr val="FFFFFF"/>
                </a:solidFill>
                <a:latin typeface="+mj-lt"/>
                <a:ea typeface="+mj-ea"/>
                <a:cs typeface="+mj-cs"/>
              </a:rPr>
              <a:t>CONDICIONES AMBIENTALES</a:t>
            </a:r>
          </a:p>
        </p:txBody>
      </p:sp>
      <p:sp>
        <p:nvSpPr>
          <p:cNvPr id="82" name="Rectangle 8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274" name="Text Box 5"/>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La humedad inicial del suelo juega un importante papel. Cuando el suelo está seco al comienzo de la lluvia, se crea una fuerte capilaridad que se suma al de gravedad y colabora  en humedecer las capas superiores. </a:t>
            </a:r>
          </a:p>
          <a:p>
            <a:pPr defTabSz="914400" eaLnBrk="1" hangingPunct="1">
              <a:lnSpc>
                <a:spcPct val="90000"/>
              </a:lnSpc>
              <a:spcAft>
                <a:spcPts val="600"/>
              </a:spcAft>
              <a:buClr>
                <a:schemeClr val="accent1"/>
              </a:buClr>
              <a:buFont typeface="Calibri" panose="020F0502020204030204" pitchFamily="34" charset="0"/>
              <a:buChar char="•"/>
            </a:pPr>
            <a:endParaRPr lang="en-US">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A medida que se humedece se hinchan por hidratación, las arcillas y coloides y cierran las fracturas y grietas disminuyendo, en consecuencia, la capacidad de infiltración.</a:t>
            </a:r>
          </a:p>
          <a:p>
            <a:pPr defTabSz="914400" eaLnBrk="1" hangingPunct="1">
              <a:lnSpc>
                <a:spcPct val="90000"/>
              </a:lnSpc>
              <a:spcAft>
                <a:spcPts val="600"/>
              </a:spcAft>
              <a:buClr>
                <a:schemeClr val="accent1"/>
              </a:buClr>
              <a:buFont typeface="Calibri" panose="020F0502020204030204" pitchFamily="34" charset="0"/>
              <a:buChar char="•"/>
            </a:pPr>
            <a:endParaRPr lang="en-US">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 Si un suelo tiene completa su capacidad de campo admite menos agua.</a:t>
            </a:r>
          </a:p>
          <a:p>
            <a:pPr defTabSz="914400"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La temperatura del suelo puede ser suficientemente baja para provocar la congelación del agua recibida. </a:t>
            </a:r>
          </a:p>
          <a:p>
            <a:pPr defTabSz="914400" eaLnBrk="1" hangingPunct="1">
              <a:lnSpc>
                <a:spcPct val="90000"/>
              </a:lnSpc>
              <a:spcAft>
                <a:spcPts val="600"/>
              </a:spcAft>
              <a:buClr>
                <a:schemeClr val="accent1"/>
              </a:buClr>
              <a:buFont typeface="Calibri" panose="020F0502020204030204" pitchFamily="34" charset="0"/>
              <a:buChar char="•"/>
            </a:pPr>
            <a:endParaRPr lang="en-US">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La capa helada que se forma encima del suelo puede considerarse prácticamente impermeable. El agua de lluvia, puede llegar a proporcionar calor suficiente para la fusión de esa primitiva capa, y penetrar en el terreno.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F53311A5-99DE-4393-9A6A-668B1A50F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A4927983-BFBD-4CAA-A34E-2D3486ACF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193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B40DF401-E6F0-4EFD-8C5C-6847352084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299" name="Text Box 6"/>
          <p:cNvSpPr txBox="1">
            <a:spLocks noChangeArrowheads="1"/>
          </p:cNvSpPr>
          <p:nvPr/>
        </p:nvSpPr>
        <p:spPr bwMode="auto">
          <a:xfrm>
            <a:off x="492370" y="516835"/>
            <a:ext cx="3084844" cy="57728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3600" b="1" spc="-50">
                <a:solidFill>
                  <a:srgbClr val="FFFFFF"/>
                </a:solidFill>
                <a:latin typeface="+mj-lt"/>
                <a:ea typeface="+mj-ea"/>
                <a:cs typeface="+mj-cs"/>
              </a:rPr>
              <a:t>RELACIONES AGUA-SUELO</a:t>
            </a:r>
          </a:p>
        </p:txBody>
      </p:sp>
      <p:sp>
        <p:nvSpPr>
          <p:cNvPr id="83" name="Rectangle 82">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5301" name="Text Box 5">
            <a:extLst>
              <a:ext uri="{FF2B5EF4-FFF2-40B4-BE49-F238E27FC236}">
                <a16:creationId xmlns:a16="http://schemas.microsoft.com/office/drawing/2014/main" id="{8D9CCCC7-7DED-46AA-A3BC-E2054FAE9DB6}"/>
              </a:ext>
            </a:extLst>
          </p:cNvPr>
          <p:cNvGraphicFramePr/>
          <p:nvPr>
            <p:extLst>
              <p:ext uri="{D42A27DB-BD31-4B8C-83A1-F6EECF244321}">
                <p14:modId xmlns:p14="http://schemas.microsoft.com/office/powerpoint/2010/main" val="1706718068"/>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F53311A5-99DE-4393-9A6A-668B1A50F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A4927983-BFBD-4CAA-A34E-2D3486ACF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193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B40DF401-E6F0-4EFD-8C5C-6847352084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323" name="Text Box 4"/>
          <p:cNvSpPr txBox="1">
            <a:spLocks noChangeArrowheads="1"/>
          </p:cNvSpPr>
          <p:nvPr/>
        </p:nvSpPr>
        <p:spPr bwMode="auto">
          <a:xfrm>
            <a:off x="492370" y="516835"/>
            <a:ext cx="3084844" cy="57728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3600" b="1" spc="-50">
                <a:solidFill>
                  <a:srgbClr val="FFFFFF"/>
                </a:solidFill>
                <a:latin typeface="+mj-lt"/>
                <a:ea typeface="+mj-ea"/>
                <a:cs typeface="+mj-cs"/>
              </a:rPr>
              <a:t>RELACIONES AGUA-SUELO</a:t>
            </a:r>
          </a:p>
        </p:txBody>
      </p:sp>
      <p:sp>
        <p:nvSpPr>
          <p:cNvPr id="83" name="Rectangle 82">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6325" name="Text Box 3">
            <a:extLst>
              <a:ext uri="{FF2B5EF4-FFF2-40B4-BE49-F238E27FC236}">
                <a16:creationId xmlns:a16="http://schemas.microsoft.com/office/drawing/2014/main" id="{5AA9C99B-3D8B-4260-8E56-D4B08ADA8598}"/>
              </a:ext>
            </a:extLst>
          </p:cNvPr>
          <p:cNvGraphicFramePr/>
          <p:nvPr>
            <p:extLst>
              <p:ext uri="{D42A27DB-BD31-4B8C-83A1-F6EECF244321}">
                <p14:modId xmlns:p14="http://schemas.microsoft.com/office/powerpoint/2010/main" val="1969269956"/>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A2B7CDEB-5CB6-4CD7-A878-C8D41F72E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F7E1CCD8-0D33-4ABA-932F-523A57336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C3CE3642-C95C-4498-82FE-58F4A5B74E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C3EC9C19-5E31-4CE5-92E8-F7977239E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47" name="Text Box 6"/>
          <p:cNvSpPr txBox="1">
            <a:spLocks noChangeArrowheads="1"/>
          </p:cNvSpPr>
          <p:nvPr/>
        </p:nvSpPr>
        <p:spPr bwMode="auto">
          <a:xfrm>
            <a:off x="5144679" y="634946"/>
            <a:ext cx="6405063"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RELACIONES AGUA-SUELO</a:t>
            </a:r>
          </a:p>
        </p:txBody>
      </p:sp>
      <p:pic>
        <p:nvPicPr>
          <p:cNvPr id="573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2" b="17771"/>
          <a:stretch/>
        </p:blipFill>
        <p:spPr bwMode="auto">
          <a:xfrm>
            <a:off x="633999" y="581098"/>
            <a:ext cx="4020297" cy="247613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2" name="Straight Connector 81">
            <a:extLst>
              <a:ext uri="{FF2B5EF4-FFF2-40B4-BE49-F238E27FC236}">
                <a16:creationId xmlns:a16="http://schemas.microsoft.com/office/drawing/2014/main" id="{67B6C0F2-CA33-41E9-BC2E-7FB80DB06A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573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8858" r="-1" b="14535"/>
          <a:stretch/>
        </p:blipFill>
        <p:spPr bwMode="auto">
          <a:xfrm>
            <a:off x="633999" y="3218101"/>
            <a:ext cx="4020296" cy="247613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46" name="Text Box 5"/>
          <p:cNvSpPr txBox="1">
            <a:spLocks noChangeArrowheads="1"/>
          </p:cNvSpPr>
          <p:nvPr/>
        </p:nvSpPr>
        <p:spPr bwMode="auto">
          <a:xfrm>
            <a:off x="5144679" y="2198914"/>
            <a:ext cx="6405063"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El contenido en sales, a veces, favorece la formación de flóculos con los coloides del suelo y reduce por el mismo motivo anterior la intensidad de infiltración. En otras ocasiones, puede ocurrir lo contrario, al producirse defloculación.</a:t>
            </a:r>
          </a:p>
          <a:p>
            <a:pPr defTabSz="914400" eaLnBrk="1" hangingPunct="1">
              <a:lnSpc>
                <a:spcPct val="90000"/>
              </a:lnSpc>
              <a:spcAft>
                <a:spcPts val="600"/>
              </a:spcAft>
              <a:buClr>
                <a:schemeClr val="accent1"/>
              </a:buClr>
              <a:buFont typeface="Calibri" panose="020F0502020204030204" pitchFamily="34" charset="0"/>
              <a:buChar char="•"/>
            </a:pPr>
            <a:endParaRPr lang="en-US">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 La temperatura del agua afecta a su viscosidad y en consecuencia, a la facilidad con que discurrirá por el suelo. Debido a ello se han obtenido para el mismo terreno, intensidades de infiltración menores en invierno que en verano (Musgrave, 1964).</a:t>
            </a:r>
          </a:p>
        </p:txBody>
      </p:sp>
      <p:sp>
        <p:nvSpPr>
          <p:cNvPr id="84" name="Rectangle 83">
            <a:extLst>
              <a:ext uri="{FF2B5EF4-FFF2-40B4-BE49-F238E27FC236}">
                <a16:creationId xmlns:a16="http://schemas.microsoft.com/office/drawing/2014/main" id="{0453B32E-41DA-4F4C-A1DD-85C5804CC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267D94C7-7E89-4D0A-B2C5-2622C8651C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A2B7CDEB-5CB6-4CD7-A878-C8D41F72E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F7E1CCD8-0D33-4ABA-932F-523A57336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C3CE3642-C95C-4498-82FE-58F4A5B74E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C3EC9C19-5E31-4CE5-92E8-F7977239E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71" name="Text Box 4"/>
          <p:cNvSpPr txBox="1">
            <a:spLocks noChangeArrowheads="1"/>
          </p:cNvSpPr>
          <p:nvPr/>
        </p:nvSpPr>
        <p:spPr bwMode="auto">
          <a:xfrm>
            <a:off x="5144679" y="634946"/>
            <a:ext cx="6405063"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RELACIONES AGUA-SUELO</a:t>
            </a:r>
          </a:p>
        </p:txBody>
      </p:sp>
      <p:pic>
        <p:nvPicPr>
          <p:cNvPr id="5837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5240" r="-2" b="2531"/>
          <a:stretch/>
        </p:blipFill>
        <p:spPr bwMode="auto">
          <a:xfrm>
            <a:off x="633999" y="581098"/>
            <a:ext cx="4020297" cy="247613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2" name="Straight Connector 81">
            <a:extLst>
              <a:ext uri="{FF2B5EF4-FFF2-40B4-BE49-F238E27FC236}">
                <a16:creationId xmlns:a16="http://schemas.microsoft.com/office/drawing/2014/main" id="{67B6C0F2-CA33-41E9-BC2E-7FB80DB06A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5837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1" b="792"/>
          <a:stretch/>
        </p:blipFill>
        <p:spPr bwMode="auto">
          <a:xfrm>
            <a:off x="633999" y="3218101"/>
            <a:ext cx="4020296" cy="247613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0" name="Text Box 3"/>
          <p:cNvSpPr txBox="1">
            <a:spLocks noChangeArrowheads="1"/>
          </p:cNvSpPr>
          <p:nvPr/>
        </p:nvSpPr>
        <p:spPr bwMode="auto">
          <a:xfrm>
            <a:off x="5144679" y="2198914"/>
            <a:ext cx="6405063"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Aft>
                <a:spcPts val="600"/>
              </a:spcAft>
              <a:buClr>
                <a:schemeClr val="accent1"/>
              </a:buClr>
              <a:buFont typeface="Calibri" panose="020F0502020204030204" pitchFamily="34" charset="0"/>
            </a:pPr>
            <a:r>
              <a:rPr lang="en-US" sz="2000" dirty="0" err="1">
                <a:solidFill>
                  <a:schemeClr val="tx1">
                    <a:lumMod val="75000"/>
                    <a:lumOff val="25000"/>
                  </a:schemeClr>
                </a:solidFill>
                <a:latin typeface="+mn-lt"/>
              </a:rPr>
              <a:t>Existen</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tres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grupos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fundamentales</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métodos</a:t>
            </a:r>
            <a:r>
              <a:rPr lang="en-US" sz="2000" dirty="0">
                <a:solidFill>
                  <a:schemeClr val="tx1">
                    <a:lumMod val="75000"/>
                    <a:lumOff val="25000"/>
                  </a:schemeClr>
                </a:solidFill>
                <a:latin typeface="+mn-lt"/>
              </a:rPr>
              <a:t>.</a:t>
            </a:r>
          </a:p>
          <a:p>
            <a:pPr defTabSz="914400" eaLnBrk="1" hangingPunct="1">
              <a:lnSpc>
                <a:spcPct val="90000"/>
              </a:lnSpc>
              <a:spcAft>
                <a:spcPts val="600"/>
              </a:spcAft>
              <a:buClr>
                <a:schemeClr val="accent1"/>
              </a:buClr>
              <a:buFont typeface="Calibri" panose="020F0502020204030204" pitchFamily="34" charset="0"/>
            </a:pPr>
            <a:endParaRPr lang="en-US" sz="2000" dirty="0">
              <a:solidFill>
                <a:schemeClr val="tx1">
                  <a:lumMod val="75000"/>
                  <a:lumOff val="25000"/>
                </a:schemeClr>
              </a:solidFill>
              <a:latin typeface="+mn-lt"/>
            </a:endParaRPr>
          </a:p>
          <a:p>
            <a:pPr lvl="1" defTabSz="914400" eaLnBrk="1" hangingPunct="1">
              <a:lnSpc>
                <a:spcPct val="90000"/>
              </a:lnSpc>
              <a:spcAft>
                <a:spcPts val="600"/>
              </a:spcAft>
              <a:buClr>
                <a:schemeClr val="accent1"/>
              </a:buClr>
              <a:buFont typeface="Calibri" panose="020F0502020204030204" pitchFamily="34" charset="0"/>
              <a:buChar char="•"/>
            </a:pPr>
            <a:r>
              <a:rPr lang="en-US" sz="2000" dirty="0" err="1">
                <a:solidFill>
                  <a:schemeClr val="tx1">
                    <a:lumMod val="75000"/>
                    <a:lumOff val="25000"/>
                  </a:schemeClr>
                </a:solidFill>
                <a:latin typeface="+mn-lt"/>
              </a:rPr>
              <a:t>Infiltrómetros</a:t>
            </a:r>
            <a:endParaRPr lang="en-US" sz="2000" dirty="0">
              <a:solidFill>
                <a:schemeClr val="tx1">
                  <a:lumMod val="75000"/>
                  <a:lumOff val="25000"/>
                </a:schemeClr>
              </a:solidFill>
              <a:latin typeface="+mn-lt"/>
            </a:endParaRPr>
          </a:p>
          <a:p>
            <a:pPr lvl="1" defTabSz="914400" eaLnBrk="1" hangingPunct="1">
              <a:lnSpc>
                <a:spcPct val="90000"/>
              </a:lnSpc>
              <a:spcAft>
                <a:spcPts val="600"/>
              </a:spcAft>
              <a:buClr>
                <a:schemeClr val="accent1"/>
              </a:buClr>
              <a:buFont typeface="Calibri" panose="020F0502020204030204" pitchFamily="34" charset="0"/>
              <a:buChar char="•"/>
            </a:pPr>
            <a:r>
              <a:rPr lang="en-US" sz="2000" dirty="0" err="1">
                <a:solidFill>
                  <a:schemeClr val="tx1">
                    <a:lumMod val="75000"/>
                    <a:lumOff val="25000"/>
                  </a:schemeClr>
                </a:solidFill>
                <a:latin typeface="+mn-lt"/>
              </a:rPr>
              <a:t>Análisis</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hidrogramas</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escorrentía</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en</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cuencas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pequeñas</a:t>
            </a:r>
            <a:r>
              <a:rPr lang="en-US" sz="2000" dirty="0">
                <a:solidFill>
                  <a:schemeClr val="tx1">
                    <a:lumMod val="75000"/>
                    <a:lumOff val="25000"/>
                  </a:schemeClr>
                </a:solidFill>
                <a:latin typeface="+mn-lt"/>
              </a:rPr>
              <a:t>.</a:t>
            </a:r>
          </a:p>
          <a:p>
            <a:pPr lvl="1" defTabSz="914400" eaLnBrk="1" hangingPunct="1">
              <a:lnSpc>
                <a:spcPct val="90000"/>
              </a:lnSpc>
              <a:spcAft>
                <a:spcPts val="600"/>
              </a:spcAft>
              <a:buClr>
                <a:schemeClr val="accent1"/>
              </a:buClr>
              <a:buFont typeface="Calibri" panose="020F0502020204030204" pitchFamily="34" charset="0"/>
              <a:buChar char="•"/>
            </a:pPr>
            <a:r>
              <a:rPr lang="en-US" sz="2000" dirty="0" err="1">
                <a:solidFill>
                  <a:schemeClr val="tx1">
                    <a:lumMod val="75000"/>
                    <a:lumOff val="25000"/>
                  </a:schemeClr>
                </a:solidFill>
                <a:latin typeface="+mn-lt"/>
              </a:rPr>
              <a:t>Lisímetros</a:t>
            </a:r>
            <a:r>
              <a:rPr lang="en-US" sz="2000" dirty="0">
                <a:solidFill>
                  <a:schemeClr val="tx1">
                    <a:lumMod val="75000"/>
                    <a:lumOff val="25000"/>
                  </a:schemeClr>
                </a:solidFill>
                <a:latin typeface="+mn-lt"/>
              </a:rPr>
              <a:t>.</a:t>
            </a:r>
          </a:p>
        </p:txBody>
      </p:sp>
      <p:sp>
        <p:nvSpPr>
          <p:cNvPr id="84" name="Rectangle 83">
            <a:extLst>
              <a:ext uri="{FF2B5EF4-FFF2-40B4-BE49-F238E27FC236}">
                <a16:creationId xmlns:a16="http://schemas.microsoft.com/office/drawing/2014/main" id="{0453B32E-41DA-4F4C-A1DD-85C5804CC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267D94C7-7E89-4D0A-B2C5-2622C8651C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6146" name="Text Box 4"/>
          <p:cNvSpPr txBox="1">
            <a:spLocks noChangeArrowheads="1"/>
          </p:cNvSpPr>
          <p:nvPr/>
        </p:nvSpPr>
        <p:spPr bwMode="auto">
          <a:xfrm>
            <a:off x="990932" y="286603"/>
            <a:ext cx="6750987"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4800" b="1" spc="-50">
                <a:solidFill>
                  <a:schemeClr val="accent2"/>
                </a:solidFill>
                <a:latin typeface="+mj-lt"/>
                <a:ea typeface="+mj-ea"/>
                <a:cs typeface="+mj-cs"/>
              </a:rPr>
              <a:t>DEFINICIÓN DE RIEGO</a:t>
            </a:r>
          </a:p>
          <a:p>
            <a:pPr defTabSz="914400" eaLnBrk="1" hangingPunct="1">
              <a:lnSpc>
                <a:spcPct val="85000"/>
              </a:lnSpc>
              <a:spcBef>
                <a:spcPct val="0"/>
              </a:spcBef>
              <a:spcAft>
                <a:spcPts val="600"/>
              </a:spcAft>
            </a:pPr>
            <a:endParaRPr lang="en-US" sz="4800" spc="-50">
              <a:solidFill>
                <a:schemeClr val="accent2"/>
              </a:solidFill>
              <a:latin typeface="+mj-lt"/>
              <a:ea typeface="+mj-ea"/>
              <a:cs typeface="+mj-cs"/>
            </a:endParaRPr>
          </a:p>
        </p:txBody>
      </p:sp>
      <p:sp>
        <p:nvSpPr>
          <p:cNvPr id="6147" name="Text Box 7"/>
          <p:cNvSpPr txBox="1">
            <a:spLocks noChangeArrowheads="1"/>
          </p:cNvSpPr>
          <p:nvPr/>
        </p:nvSpPr>
        <p:spPr bwMode="auto">
          <a:xfrm>
            <a:off x="1044204" y="2023962"/>
            <a:ext cx="6697715" cy="384513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Bef>
                <a:spcPct val="50000"/>
              </a:spcBef>
              <a:buClr>
                <a:schemeClr val="accent1"/>
              </a:buClr>
              <a:buFont typeface="Calibri" panose="020F0502020204030204" pitchFamily="34" charset="0"/>
              <a:buNone/>
            </a:pPr>
            <a:r>
              <a:rPr lang="en-US" sz="1900" dirty="0" err="1">
                <a:solidFill>
                  <a:schemeClr val="tx1">
                    <a:lumMod val="75000"/>
                    <a:lumOff val="25000"/>
                  </a:schemeClr>
                </a:solidFill>
                <a:latin typeface="+mn-lt"/>
              </a:rPr>
              <a:t>Riego</a:t>
            </a:r>
            <a:r>
              <a:rPr lang="en-US" sz="1900" dirty="0">
                <a:solidFill>
                  <a:schemeClr val="tx1">
                    <a:lumMod val="75000"/>
                    <a:lumOff val="25000"/>
                  </a:schemeClr>
                </a:solidFill>
                <a:latin typeface="+mn-lt"/>
              </a:rPr>
              <a:t> es la </a:t>
            </a:r>
            <a:r>
              <a:rPr lang="en-US" sz="1900" dirty="0" err="1">
                <a:solidFill>
                  <a:schemeClr val="tx1">
                    <a:lumMod val="75000"/>
                    <a:lumOff val="25000"/>
                  </a:schemeClr>
                </a:solidFill>
                <a:latin typeface="+mn-lt"/>
              </a:rPr>
              <a:t>aplicación</a:t>
            </a:r>
            <a:r>
              <a:rPr lang="en-US" sz="1900" dirty="0">
                <a:solidFill>
                  <a:schemeClr val="tx1">
                    <a:lumMod val="75000"/>
                    <a:lumOff val="25000"/>
                  </a:schemeClr>
                </a:solidFill>
                <a:latin typeface="+mn-lt"/>
              </a:rPr>
              <a:t> artificial de </a:t>
            </a:r>
            <a:r>
              <a:rPr lang="en-US" sz="1900" dirty="0" err="1">
                <a:solidFill>
                  <a:schemeClr val="tx1">
                    <a:lumMod val="75000"/>
                    <a:lumOff val="25000"/>
                  </a:schemeClr>
                </a:solidFill>
                <a:latin typeface="+mn-lt"/>
              </a:rPr>
              <a:t>agua</a:t>
            </a:r>
            <a:r>
              <a:rPr lang="en-US" sz="1900" dirty="0">
                <a:solidFill>
                  <a:schemeClr val="tx1">
                    <a:lumMod val="75000"/>
                    <a:lumOff val="25000"/>
                  </a:schemeClr>
                </a:solidFill>
                <a:latin typeface="+mn-lt"/>
              </a:rPr>
              <a:t> al </a:t>
            </a:r>
            <a:r>
              <a:rPr lang="en-US" sz="1900" dirty="0" err="1">
                <a:solidFill>
                  <a:schemeClr val="tx1">
                    <a:lumMod val="75000"/>
                    <a:lumOff val="25000"/>
                  </a:schemeClr>
                </a:solidFill>
                <a:latin typeface="+mn-lt"/>
              </a:rPr>
              <a:t>terreno</a:t>
            </a:r>
            <a:r>
              <a:rPr lang="en-US" sz="1900" dirty="0">
                <a:solidFill>
                  <a:schemeClr val="tx1">
                    <a:lumMod val="75000"/>
                    <a:lumOff val="25000"/>
                  </a:schemeClr>
                </a:solidFill>
                <a:latin typeface="+mn-lt"/>
              </a:rPr>
              <a:t> con el fin de </a:t>
            </a:r>
            <a:r>
              <a:rPr lang="en-US" sz="1900" dirty="0" err="1">
                <a:solidFill>
                  <a:schemeClr val="tx1">
                    <a:lumMod val="75000"/>
                    <a:lumOff val="25000"/>
                  </a:schemeClr>
                </a:solidFill>
                <a:latin typeface="+mn-lt"/>
              </a:rPr>
              <a:t>suministrar</a:t>
            </a:r>
            <a:r>
              <a:rPr lang="en-US" sz="1900" dirty="0">
                <a:solidFill>
                  <a:schemeClr val="tx1">
                    <a:lumMod val="75000"/>
                    <a:lumOff val="25000"/>
                  </a:schemeClr>
                </a:solidFill>
                <a:latin typeface="+mn-lt"/>
              </a:rPr>
              <a:t> a las </a:t>
            </a:r>
            <a:r>
              <a:rPr lang="en-US" sz="1900" dirty="0" err="1">
                <a:solidFill>
                  <a:schemeClr val="tx1">
                    <a:lumMod val="75000"/>
                    <a:lumOff val="25000"/>
                  </a:schemeClr>
                </a:solidFill>
                <a:latin typeface="+mn-lt"/>
              </a:rPr>
              <a:t>especies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vegetales</a:t>
            </a:r>
            <a:r>
              <a:rPr lang="en-US" sz="1900" dirty="0">
                <a:solidFill>
                  <a:schemeClr val="tx1">
                    <a:lumMod val="75000"/>
                    <a:lumOff val="25000"/>
                  </a:schemeClr>
                </a:solidFill>
                <a:latin typeface="+mn-lt"/>
              </a:rPr>
              <a:t> la </a:t>
            </a:r>
            <a:r>
              <a:rPr lang="en-US" sz="1900" dirty="0" err="1">
                <a:solidFill>
                  <a:schemeClr val="tx1">
                    <a:lumMod val="75000"/>
                    <a:lumOff val="25000"/>
                  </a:schemeClr>
                </a:solidFill>
                <a:latin typeface="+mn-lt"/>
              </a:rPr>
              <a:t>humedad</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necesaria</a:t>
            </a:r>
            <a:r>
              <a:rPr lang="en-US" sz="1900" dirty="0">
                <a:solidFill>
                  <a:schemeClr val="tx1">
                    <a:lumMod val="75000"/>
                    <a:lumOff val="25000"/>
                  </a:schemeClr>
                </a:solidFill>
                <a:latin typeface="+mn-lt"/>
              </a:rPr>
              <a:t> para </a:t>
            </a:r>
            <a:r>
              <a:rPr lang="en-US" sz="1900" dirty="0" err="1">
                <a:solidFill>
                  <a:schemeClr val="tx1">
                    <a:lumMod val="75000"/>
                    <a:lumOff val="25000"/>
                  </a:schemeClr>
                </a:solidFill>
                <a:latin typeface="+mn-lt"/>
              </a:rPr>
              <a:t>su</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desarrollo</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Israelsen</a:t>
            </a:r>
            <a:r>
              <a:rPr lang="en-US" sz="1900" dirty="0">
                <a:solidFill>
                  <a:schemeClr val="tx1">
                    <a:lumMod val="75000"/>
                    <a:lumOff val="25000"/>
                  </a:schemeClr>
                </a:solidFill>
                <a:latin typeface="+mn-lt"/>
              </a:rPr>
              <a:t>-Hansen, 1965) </a:t>
            </a:r>
          </a:p>
          <a:p>
            <a:pPr defTabSz="914400" eaLnBrk="1" hangingPunct="1">
              <a:lnSpc>
                <a:spcPct val="90000"/>
              </a:lnSpc>
              <a:spcBef>
                <a:spcPct val="50000"/>
              </a:spcBef>
              <a:buClr>
                <a:schemeClr val="accent1"/>
              </a:buClr>
              <a:buFont typeface="Calibri" panose="020F0502020204030204" pitchFamily="34" charset="0"/>
              <a:buNone/>
            </a:pP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En</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sentido</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más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amplio</a:t>
            </a:r>
            <a:r>
              <a:rPr lang="en-US" sz="1900" dirty="0">
                <a:solidFill>
                  <a:schemeClr val="tx1">
                    <a:lumMod val="75000"/>
                    <a:lumOff val="25000"/>
                  </a:schemeClr>
                </a:solidFill>
                <a:latin typeface="+mn-lt"/>
              </a:rPr>
              <a:t>, la </a:t>
            </a:r>
            <a:r>
              <a:rPr lang="en-US" sz="1900" dirty="0" err="1">
                <a:solidFill>
                  <a:schemeClr val="tx1">
                    <a:lumMod val="75000"/>
                    <a:lumOff val="25000"/>
                  </a:schemeClr>
                </a:solidFill>
                <a:latin typeface="+mn-lt"/>
              </a:rPr>
              <a:t>irrigación</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puede</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definirse</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como</a:t>
            </a:r>
            <a:r>
              <a:rPr lang="en-US" sz="1900" dirty="0">
                <a:solidFill>
                  <a:schemeClr val="tx1">
                    <a:lumMod val="75000"/>
                    <a:lumOff val="25000"/>
                  </a:schemeClr>
                </a:solidFill>
                <a:latin typeface="+mn-lt"/>
              </a:rPr>
              <a:t> la </a:t>
            </a:r>
            <a:r>
              <a:rPr lang="en-US" sz="1900" dirty="0" err="1">
                <a:solidFill>
                  <a:schemeClr val="tx1">
                    <a:lumMod val="75000"/>
                    <a:lumOff val="25000"/>
                  </a:schemeClr>
                </a:solidFill>
                <a:latin typeface="+mn-lt"/>
              </a:rPr>
              <a:t>aplicación</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agua</a:t>
            </a:r>
            <a:r>
              <a:rPr lang="en-US" sz="1900" dirty="0">
                <a:solidFill>
                  <a:schemeClr val="tx1">
                    <a:lumMod val="75000"/>
                    <a:lumOff val="25000"/>
                  </a:schemeClr>
                </a:solidFill>
                <a:latin typeface="+mn-lt"/>
              </a:rPr>
              <a:t> al </a:t>
            </a:r>
            <a:r>
              <a:rPr lang="en-US" sz="1900" dirty="0" err="1">
                <a:solidFill>
                  <a:schemeClr val="tx1">
                    <a:lumMod val="75000"/>
                    <a:lumOff val="25000"/>
                  </a:schemeClr>
                </a:solidFill>
                <a:latin typeface="+mn-lt"/>
              </a:rPr>
              <a:t>terreno</a:t>
            </a:r>
            <a:r>
              <a:rPr lang="en-US" sz="1900" dirty="0">
                <a:solidFill>
                  <a:schemeClr val="tx1">
                    <a:lumMod val="75000"/>
                    <a:lumOff val="25000"/>
                  </a:schemeClr>
                </a:solidFill>
                <a:latin typeface="+mn-lt"/>
              </a:rPr>
              <a:t> con los </a:t>
            </a:r>
            <a:r>
              <a:rPr lang="en-US" sz="1900" dirty="0" err="1">
                <a:solidFill>
                  <a:schemeClr val="tx1">
                    <a:lumMod val="75000"/>
                    <a:lumOff val="25000"/>
                  </a:schemeClr>
                </a:solidFill>
                <a:latin typeface="+mn-lt"/>
              </a:rPr>
              <a:t>siguientes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objetivos</a:t>
            </a:r>
            <a:r>
              <a:rPr lang="en-US" sz="1900" dirty="0">
                <a:solidFill>
                  <a:schemeClr val="tx1">
                    <a:lumMod val="75000"/>
                    <a:lumOff val="25000"/>
                  </a:schemeClr>
                </a:solidFill>
                <a:latin typeface="+mn-lt"/>
              </a:rPr>
              <a:t>:</a:t>
            </a:r>
          </a:p>
          <a:p>
            <a:pPr defTabSz="914400" eaLnBrk="1" hangingPunct="1">
              <a:lnSpc>
                <a:spcPct val="90000"/>
              </a:lnSpc>
              <a:spcBef>
                <a:spcPct val="50000"/>
              </a:spcBef>
              <a:buClr>
                <a:schemeClr val="accent1"/>
              </a:buClr>
              <a:buFont typeface="Calibri" panose="020F0502020204030204" pitchFamily="34" charset="0"/>
              <a:buNone/>
            </a:pPr>
            <a:endParaRPr lang="en-US" sz="1900" dirty="0">
              <a:solidFill>
                <a:schemeClr val="tx1">
                  <a:lumMod val="75000"/>
                  <a:lumOff val="25000"/>
                </a:schemeClr>
              </a:solidFill>
              <a:latin typeface="+mn-lt"/>
            </a:endParaRPr>
          </a:p>
          <a:p>
            <a:pPr defTabSz="914400" eaLnBrk="1" hangingPunct="1">
              <a:lnSpc>
                <a:spcPct val="90000"/>
              </a:lnSpc>
              <a:buClr>
                <a:schemeClr val="accent1"/>
              </a:buClr>
              <a:buFont typeface="Calibri" panose="020F0502020204030204" pitchFamily="34" charset="0"/>
              <a:buChar char="•"/>
            </a:pPr>
            <a:r>
              <a:rPr lang="en-US" sz="1900" dirty="0">
                <a:solidFill>
                  <a:schemeClr val="tx1">
                    <a:lumMod val="75000"/>
                    <a:lumOff val="25000"/>
                  </a:schemeClr>
                </a:solidFill>
                <a:latin typeface="+mn-lt"/>
              </a:rPr>
              <a:t> </a:t>
            </a:r>
            <a:r>
              <a:rPr lang="en-US" sz="1900" b="1" dirty="0" err="1">
                <a:solidFill>
                  <a:schemeClr val="tx1">
                    <a:lumMod val="75000"/>
                    <a:lumOff val="25000"/>
                  </a:schemeClr>
                </a:solidFill>
                <a:latin typeface="+mn-lt"/>
              </a:rPr>
              <a:t>Proporcionar</a:t>
            </a:r>
            <a:r>
              <a:rPr lang="en-US" sz="1900" b="1" dirty="0">
                <a:solidFill>
                  <a:schemeClr val="tx1">
                    <a:lumMod val="75000"/>
                    <a:lumOff val="25000"/>
                  </a:schemeClr>
                </a:solidFill>
                <a:latin typeface="+mn-lt"/>
              </a:rPr>
              <a:t> la </a:t>
            </a:r>
            <a:r>
              <a:rPr lang="en-US" sz="1900" b="1" dirty="0" err="1">
                <a:solidFill>
                  <a:schemeClr val="tx1">
                    <a:lumMod val="75000"/>
                    <a:lumOff val="25000"/>
                  </a:schemeClr>
                </a:solidFill>
                <a:latin typeface="+mn-lt"/>
              </a:rPr>
              <a:t>humedad</a:t>
            </a:r>
            <a:r>
              <a:rPr lang="en-US" sz="1900" b="1" dirty="0">
                <a:solidFill>
                  <a:schemeClr val="tx1">
                    <a:lumMod val="75000"/>
                    <a:lumOff val="25000"/>
                  </a:schemeClr>
                </a:solidFill>
                <a:latin typeface="+mn-lt"/>
              </a:rPr>
              <a:t> </a:t>
            </a:r>
            <a:r>
              <a:rPr lang="en-US" sz="1900" dirty="0" err="1">
                <a:solidFill>
                  <a:schemeClr val="tx1">
                    <a:lumMod val="75000"/>
                    <a:lumOff val="25000"/>
                  </a:schemeClr>
                </a:solidFill>
                <a:latin typeface="+mn-lt"/>
              </a:rPr>
              <a:t>necesaria</a:t>
            </a:r>
            <a:r>
              <a:rPr lang="en-US" sz="1900" dirty="0">
                <a:solidFill>
                  <a:schemeClr val="tx1">
                    <a:lumMod val="75000"/>
                    <a:lumOff val="25000"/>
                  </a:schemeClr>
                </a:solidFill>
                <a:latin typeface="+mn-lt"/>
              </a:rPr>
              <a:t> para que los </a:t>
            </a:r>
            <a:r>
              <a:rPr lang="en-US" sz="1900" dirty="0" err="1">
                <a:solidFill>
                  <a:schemeClr val="tx1">
                    <a:lumMod val="75000"/>
                    <a:lumOff val="25000"/>
                  </a:schemeClr>
                </a:solidFill>
                <a:latin typeface="+mn-lt"/>
              </a:rPr>
              <a:t>cultivos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puedan</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desarrollarse</a:t>
            </a:r>
            <a:r>
              <a:rPr lang="en-US" sz="1900" dirty="0">
                <a:solidFill>
                  <a:schemeClr val="tx1">
                    <a:lumMod val="75000"/>
                    <a:lumOff val="25000"/>
                  </a:schemeClr>
                </a:solidFill>
                <a:latin typeface="+mn-lt"/>
              </a:rPr>
              <a:t>.</a:t>
            </a:r>
          </a:p>
          <a:p>
            <a:pPr defTabSz="914400" eaLnBrk="1" hangingPunct="1">
              <a:lnSpc>
                <a:spcPct val="90000"/>
              </a:lnSpc>
              <a:buClr>
                <a:schemeClr val="accent1"/>
              </a:buClr>
              <a:buFont typeface="Calibri" panose="020F0502020204030204" pitchFamily="34" charset="0"/>
            </a:pPr>
            <a:endParaRPr lang="en-US" sz="1900" dirty="0">
              <a:solidFill>
                <a:schemeClr val="tx1">
                  <a:lumMod val="75000"/>
                  <a:lumOff val="25000"/>
                </a:schemeClr>
              </a:solidFill>
              <a:latin typeface="+mn-lt"/>
            </a:endParaRPr>
          </a:p>
          <a:p>
            <a:pPr defTabSz="914400" eaLnBrk="1" hangingPunct="1">
              <a:lnSpc>
                <a:spcPct val="90000"/>
              </a:lnSpc>
              <a:buClr>
                <a:schemeClr val="accent1"/>
              </a:buClr>
              <a:buFont typeface="Calibri" panose="020F0502020204030204" pitchFamily="34" charset="0"/>
              <a:buChar char="•"/>
            </a:pP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Asegurar</a:t>
            </a:r>
            <a:r>
              <a:rPr lang="en-US" sz="1900" dirty="0">
                <a:solidFill>
                  <a:schemeClr val="tx1">
                    <a:lumMod val="75000"/>
                    <a:lumOff val="25000"/>
                  </a:schemeClr>
                </a:solidFill>
                <a:latin typeface="+mn-lt"/>
              </a:rPr>
              <a:t> las </a:t>
            </a:r>
            <a:r>
              <a:rPr lang="en-US" sz="1900" dirty="0" err="1">
                <a:solidFill>
                  <a:schemeClr val="tx1">
                    <a:lumMod val="75000"/>
                    <a:lumOff val="25000"/>
                  </a:schemeClr>
                </a:solidFill>
                <a:latin typeface="+mn-lt"/>
              </a:rPr>
              <a:t>cosechas</a:t>
            </a:r>
            <a:r>
              <a:rPr lang="en-US" sz="1900" dirty="0">
                <a:solidFill>
                  <a:schemeClr val="tx1">
                    <a:lumMod val="75000"/>
                    <a:lumOff val="25000"/>
                  </a:schemeClr>
                </a:solidFill>
                <a:latin typeface="+mn-lt"/>
              </a:rPr>
              <a:t> contra </a:t>
            </a:r>
            <a:r>
              <a:rPr lang="en-US" sz="1900" dirty="0" err="1">
                <a:solidFill>
                  <a:schemeClr val="tx1">
                    <a:lumMod val="75000"/>
                    <a:lumOff val="25000"/>
                  </a:schemeClr>
                </a:solidFill>
                <a:latin typeface="+mn-lt"/>
              </a:rPr>
              <a:t>sequías</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corta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duración</a:t>
            </a:r>
            <a:r>
              <a:rPr lang="en-US" sz="1900" dirty="0">
                <a:solidFill>
                  <a:schemeClr val="tx1">
                    <a:lumMod val="75000"/>
                    <a:lumOff val="25000"/>
                  </a:schemeClr>
                </a:solidFill>
                <a:latin typeface="+mn-lt"/>
              </a:rPr>
              <a:t>.</a:t>
            </a:r>
          </a:p>
          <a:p>
            <a:pPr defTabSz="914400" eaLnBrk="1" hangingPunct="1">
              <a:lnSpc>
                <a:spcPct val="90000"/>
              </a:lnSpc>
              <a:buClr>
                <a:schemeClr val="accent1"/>
              </a:buClr>
              <a:buFont typeface="Calibri" panose="020F0502020204030204" pitchFamily="34" charset="0"/>
              <a:buChar char="•"/>
            </a:pPr>
            <a:endParaRPr lang="en-US" sz="1900" dirty="0">
              <a:solidFill>
                <a:schemeClr val="tx1">
                  <a:lumMod val="75000"/>
                  <a:lumOff val="25000"/>
                </a:schemeClr>
              </a:solidFill>
              <a:latin typeface="+mn-lt"/>
            </a:endParaRPr>
          </a:p>
          <a:p>
            <a:pPr defTabSz="914400" eaLnBrk="1" hangingPunct="1">
              <a:lnSpc>
                <a:spcPct val="90000"/>
              </a:lnSpc>
              <a:buClr>
                <a:schemeClr val="accent1"/>
              </a:buClr>
              <a:buFont typeface="Calibri" panose="020F0502020204030204" pitchFamily="34" charset="0"/>
              <a:buChar char="•"/>
            </a:pPr>
            <a:r>
              <a:rPr lang="en-US" sz="1900" dirty="0" err="1">
                <a:solidFill>
                  <a:schemeClr val="tx1">
                    <a:lumMod val="75000"/>
                    <a:lumOff val="25000"/>
                  </a:schemeClr>
                </a:solidFill>
                <a:latin typeface="+mn-lt"/>
              </a:rPr>
              <a:t>Refrigerar</a:t>
            </a:r>
            <a:r>
              <a:rPr lang="en-US" sz="1900" dirty="0">
                <a:solidFill>
                  <a:schemeClr val="tx1">
                    <a:lumMod val="75000"/>
                    <a:lumOff val="25000"/>
                  </a:schemeClr>
                </a:solidFill>
                <a:latin typeface="+mn-lt"/>
              </a:rPr>
              <a:t> el </a:t>
            </a:r>
            <a:r>
              <a:rPr lang="en-US" sz="1900" dirty="0" err="1">
                <a:solidFill>
                  <a:schemeClr val="tx1">
                    <a:lumMod val="75000"/>
                    <a:lumOff val="25000"/>
                  </a:schemeClr>
                </a:solidFill>
                <a:latin typeface="+mn-lt"/>
              </a:rPr>
              <a:t>suelo</a:t>
            </a:r>
            <a:r>
              <a:rPr lang="en-US" sz="1900" dirty="0">
                <a:solidFill>
                  <a:schemeClr val="tx1">
                    <a:lumMod val="75000"/>
                    <a:lumOff val="25000"/>
                  </a:schemeClr>
                </a:solidFill>
                <a:latin typeface="+mn-lt"/>
              </a:rPr>
              <a:t> y la </a:t>
            </a:r>
            <a:r>
              <a:rPr lang="en-US" sz="1900" dirty="0" err="1">
                <a:solidFill>
                  <a:schemeClr val="tx1">
                    <a:lumMod val="75000"/>
                    <a:lumOff val="25000"/>
                  </a:schemeClr>
                </a:solidFill>
                <a:latin typeface="+mn-lt"/>
              </a:rPr>
              <a:t>atmósfera</a:t>
            </a:r>
            <a:r>
              <a:rPr lang="en-US" sz="1900" dirty="0">
                <a:solidFill>
                  <a:schemeClr val="tx1">
                    <a:lumMod val="75000"/>
                    <a:lumOff val="25000"/>
                  </a:schemeClr>
                </a:solidFill>
                <a:latin typeface="+mn-lt"/>
              </a:rPr>
              <a:t> para de </a:t>
            </a:r>
            <a:r>
              <a:rPr lang="en-US" sz="1900" dirty="0" err="1">
                <a:solidFill>
                  <a:schemeClr val="tx1">
                    <a:lumMod val="75000"/>
                    <a:lumOff val="25000"/>
                  </a:schemeClr>
                </a:solidFill>
                <a:latin typeface="+mn-lt"/>
              </a:rPr>
              <a:t>esta</a:t>
            </a:r>
            <a:r>
              <a:rPr lang="en-US" sz="1900" dirty="0">
                <a:solidFill>
                  <a:schemeClr val="tx1">
                    <a:lumMod val="75000"/>
                    <a:lumOff val="25000"/>
                  </a:schemeClr>
                </a:solidFill>
                <a:latin typeface="+mn-lt"/>
              </a:rPr>
              <a:t> forma </a:t>
            </a:r>
            <a:r>
              <a:rPr lang="en-US" sz="1900" dirty="0" err="1">
                <a:solidFill>
                  <a:schemeClr val="tx1">
                    <a:lumMod val="75000"/>
                    <a:lumOff val="25000"/>
                  </a:schemeClr>
                </a:solidFill>
                <a:latin typeface="+mn-lt"/>
              </a:rPr>
              <a:t>mejorar</a:t>
            </a:r>
            <a:r>
              <a:rPr lang="en-US" sz="1900" dirty="0">
                <a:solidFill>
                  <a:schemeClr val="tx1">
                    <a:lumMod val="75000"/>
                    <a:lumOff val="25000"/>
                  </a:schemeClr>
                </a:solidFill>
                <a:latin typeface="+mn-lt"/>
              </a:rPr>
              <a:t> las </a:t>
            </a:r>
            <a:r>
              <a:rPr lang="en-US" sz="1900" dirty="0" err="1">
                <a:solidFill>
                  <a:schemeClr val="tx1">
                    <a:lumMod val="75000"/>
                    <a:lumOff val="25000"/>
                  </a:schemeClr>
                </a:solidFill>
                <a:latin typeface="+mn-lt"/>
              </a:rPr>
              <a:t>condiciones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ambientales</a:t>
            </a:r>
            <a:r>
              <a:rPr lang="en-US" sz="1900" dirty="0">
                <a:solidFill>
                  <a:schemeClr val="tx1">
                    <a:lumMod val="75000"/>
                    <a:lumOff val="25000"/>
                  </a:schemeClr>
                </a:solidFill>
                <a:latin typeface="+mn-lt"/>
              </a:rPr>
              <a:t> para el </a:t>
            </a:r>
            <a:r>
              <a:rPr lang="en-US" sz="1900" dirty="0" err="1">
                <a:solidFill>
                  <a:schemeClr val="tx1">
                    <a:lumMod val="75000"/>
                    <a:lumOff val="25000"/>
                  </a:schemeClr>
                </a:solidFill>
                <a:latin typeface="+mn-lt"/>
              </a:rPr>
              <a:t>desarrollo</a:t>
            </a:r>
            <a:r>
              <a:rPr lang="en-US" sz="1900" dirty="0">
                <a:solidFill>
                  <a:schemeClr val="tx1">
                    <a:lumMod val="75000"/>
                    <a:lumOff val="25000"/>
                  </a:schemeClr>
                </a:solidFill>
                <a:latin typeface="+mn-lt"/>
              </a:rPr>
              <a:t> vegetal.</a:t>
            </a:r>
          </a:p>
          <a:p>
            <a:pPr defTabSz="914400" eaLnBrk="1" hangingPunct="1">
              <a:lnSpc>
                <a:spcPct val="90000"/>
              </a:lnSpc>
              <a:buClr>
                <a:schemeClr val="accent1"/>
              </a:buClr>
              <a:buFont typeface="Calibri" panose="020F0502020204030204" pitchFamily="34" charset="0"/>
            </a:pPr>
            <a:endParaRPr lang="en-US" sz="1900" dirty="0">
              <a:solidFill>
                <a:schemeClr val="tx1">
                  <a:lumMod val="75000"/>
                  <a:lumOff val="25000"/>
                </a:schemeClr>
              </a:solidFill>
              <a:latin typeface="+mn-lt"/>
            </a:endParaRPr>
          </a:p>
        </p:txBody>
      </p:sp>
      <p:sp>
        <p:nvSpPr>
          <p:cNvPr id="74" name="Rectangle 73">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4150"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823"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59395" name="Text Box 6"/>
          <p:cNvSpPr txBox="1">
            <a:spLocks noChangeArrowheads="1"/>
          </p:cNvSpPr>
          <p:nvPr/>
        </p:nvSpPr>
        <p:spPr bwMode="auto">
          <a:xfrm>
            <a:off x="990932" y="286603"/>
            <a:ext cx="6750987"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4800" b="1" spc="-50">
                <a:solidFill>
                  <a:schemeClr val="accent2"/>
                </a:solidFill>
                <a:latin typeface="+mj-lt"/>
                <a:ea typeface="+mj-ea"/>
                <a:cs typeface="+mj-cs"/>
              </a:rPr>
              <a:t>RELACIONES AGUA-SUELO</a:t>
            </a:r>
          </a:p>
        </p:txBody>
      </p:sp>
      <p:sp>
        <p:nvSpPr>
          <p:cNvPr id="59394" name="Text Box 5"/>
          <p:cNvSpPr txBox="1">
            <a:spLocks noChangeArrowheads="1"/>
          </p:cNvSpPr>
          <p:nvPr/>
        </p:nvSpPr>
        <p:spPr bwMode="auto">
          <a:xfrm>
            <a:off x="1044204" y="2023962"/>
            <a:ext cx="6697715" cy="384513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Infiltrómetros</a:t>
            </a:r>
          </a:p>
          <a:p>
            <a:pPr defTabSz="914400"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Se utilizan para medidas muy locales y, con ellos, la capacidad de infiltración se determina directamente. </a:t>
            </a:r>
          </a:p>
          <a:p>
            <a:pPr defTabSz="914400"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Con bastantes reservas, los valores obtenidos pueden aplicarse a pequeñas cuencas homogéneas.</a:t>
            </a:r>
          </a:p>
          <a:p>
            <a:pPr defTabSz="914400"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Cuando la cuenca es mayor, y no homogénea en suelo o vegetación, deberá subdividirse en áreas que lo sean y utilizar infiltrómetros en cada una de ellas</a:t>
            </a:r>
          </a:p>
          <a:p>
            <a:pPr defTabSz="914400"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p:txBody>
      </p:sp>
      <p:sp>
        <p:nvSpPr>
          <p:cNvPr id="80" name="Rectangle 79">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4150"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Rectangle 81">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823"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60419" name="Text Box 6"/>
          <p:cNvSpPr txBox="1">
            <a:spLocks noChangeArrowheads="1"/>
          </p:cNvSpPr>
          <p:nvPr/>
        </p:nvSpPr>
        <p:spPr bwMode="auto">
          <a:xfrm>
            <a:off x="990932" y="286603"/>
            <a:ext cx="6750987"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4800" b="1" spc="-50">
                <a:solidFill>
                  <a:schemeClr val="accent2"/>
                </a:solidFill>
                <a:latin typeface="+mj-lt"/>
                <a:ea typeface="+mj-ea"/>
                <a:cs typeface="+mj-cs"/>
              </a:rPr>
              <a:t>RELACIONES AGUA-SUELO</a:t>
            </a:r>
          </a:p>
        </p:txBody>
      </p:sp>
      <p:sp>
        <p:nvSpPr>
          <p:cNvPr id="60418" name="Text Box 5"/>
          <p:cNvSpPr txBox="1">
            <a:spLocks noChangeArrowheads="1"/>
          </p:cNvSpPr>
          <p:nvPr/>
        </p:nvSpPr>
        <p:spPr bwMode="auto">
          <a:xfrm>
            <a:off x="257176" y="1870336"/>
            <a:ext cx="7484744" cy="399875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Hay dos </a:t>
            </a:r>
            <a:r>
              <a:rPr lang="en-US" dirty="0" err="1">
                <a:solidFill>
                  <a:schemeClr val="tx1">
                    <a:lumMod val="75000"/>
                    <a:lumOff val="25000"/>
                  </a:schemeClr>
                </a:solidFill>
                <a:latin typeface="+mn-lt"/>
              </a:rPr>
              <a:t>tipos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infiltrómetros</a:t>
            </a:r>
            <a:r>
              <a:rPr lang="en-US" dirty="0">
                <a:solidFill>
                  <a:schemeClr val="tx1">
                    <a:lumMod val="75000"/>
                    <a:lumOff val="25000"/>
                  </a:schemeClr>
                </a:solidFill>
                <a:latin typeface="+mn-lt"/>
              </a:rPr>
              <a:t>:</a:t>
            </a:r>
          </a:p>
          <a:p>
            <a:pPr defTabSz="914400" eaLnBrk="1" hangingPunct="1">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buAutoNum type="alphaLcParenR"/>
            </a:pPr>
            <a:r>
              <a:rPr lang="en-US" dirty="0" err="1">
                <a:solidFill>
                  <a:schemeClr val="tx1">
                    <a:lumMod val="75000"/>
                    <a:lumOff val="25000"/>
                  </a:schemeClr>
                </a:solidFill>
                <a:latin typeface="+mn-lt"/>
              </a:rPr>
              <a:t>Infiltrómetro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tipo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inundador</a:t>
            </a:r>
            <a:endParaRPr lang="en-US" dirty="0">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La </a:t>
            </a:r>
            <a:r>
              <a:rPr lang="en-US" dirty="0" err="1">
                <a:solidFill>
                  <a:schemeClr val="tx1">
                    <a:lumMod val="75000"/>
                    <a:lumOff val="25000"/>
                  </a:schemeClr>
                </a:solidFill>
                <a:latin typeface="+mn-lt"/>
              </a:rPr>
              <a:t>capacidad</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infiltración</a:t>
            </a:r>
            <a:r>
              <a:rPr lang="en-US" dirty="0">
                <a:solidFill>
                  <a:schemeClr val="tx1">
                    <a:lumMod val="75000"/>
                    <a:lumOff val="25000"/>
                  </a:schemeClr>
                </a:solidFill>
                <a:latin typeface="+mn-lt"/>
              </a:rPr>
              <a:t> se deduce del </a:t>
            </a:r>
            <a:r>
              <a:rPr lang="en-US" dirty="0" err="1">
                <a:solidFill>
                  <a:schemeClr val="tx1">
                    <a:lumMod val="75000"/>
                    <a:lumOff val="25000"/>
                  </a:schemeClr>
                </a:solidFill>
                <a:latin typeface="+mn-lt"/>
              </a:rPr>
              <a:t>volumen</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que es </a:t>
            </a:r>
            <a:r>
              <a:rPr lang="en-US" dirty="0" err="1">
                <a:solidFill>
                  <a:schemeClr val="tx1">
                    <a:lumMod val="75000"/>
                    <a:lumOff val="25000"/>
                  </a:schemeClr>
                </a:solidFill>
                <a:latin typeface="+mn-lt"/>
              </a:rPr>
              <a:t>necesario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añadir</a:t>
            </a:r>
            <a:r>
              <a:rPr lang="en-US" dirty="0">
                <a:solidFill>
                  <a:schemeClr val="tx1">
                    <a:lumMod val="75000"/>
                    <a:lumOff val="25000"/>
                  </a:schemeClr>
                </a:solidFill>
                <a:latin typeface="+mn-lt"/>
              </a:rPr>
              <a:t> para </a:t>
            </a:r>
            <a:r>
              <a:rPr lang="en-US" dirty="0" err="1">
                <a:solidFill>
                  <a:schemeClr val="tx1">
                    <a:lumMod val="75000"/>
                    <a:lumOff val="25000"/>
                  </a:schemeClr>
                </a:solidFill>
                <a:latin typeface="+mn-lt"/>
              </a:rPr>
              <a:t>mantener</a:t>
            </a:r>
            <a:r>
              <a:rPr lang="en-US" dirty="0">
                <a:solidFill>
                  <a:schemeClr val="tx1">
                    <a:lumMod val="75000"/>
                    <a:lumOff val="25000"/>
                  </a:schemeClr>
                </a:solidFill>
                <a:latin typeface="+mn-lt"/>
              </a:rPr>
              <a:t> una </a:t>
            </a:r>
            <a:r>
              <a:rPr lang="en-US" dirty="0" err="1">
                <a:solidFill>
                  <a:schemeClr val="tx1">
                    <a:lumMod val="75000"/>
                    <a:lumOff val="25000"/>
                  </a:schemeClr>
                </a:solidFill>
                <a:latin typeface="+mn-lt"/>
              </a:rPr>
              <a:t>lámina</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espesor</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constante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sobre</a:t>
            </a:r>
            <a:r>
              <a:rPr lang="en-US" dirty="0">
                <a:solidFill>
                  <a:schemeClr val="tx1">
                    <a:lumMod val="75000"/>
                    <a:lumOff val="25000"/>
                  </a:schemeClr>
                </a:solidFill>
                <a:latin typeface="+mn-lt"/>
              </a:rPr>
              <a:t> un </a:t>
            </a:r>
            <a:r>
              <a:rPr lang="en-US" dirty="0" err="1">
                <a:solidFill>
                  <a:schemeClr val="tx1">
                    <a:lumMod val="75000"/>
                    <a:lumOff val="25000"/>
                  </a:schemeClr>
                </a:solidFill>
                <a:latin typeface="+mn-lt"/>
              </a:rPr>
              <a:t>área</a:t>
            </a:r>
            <a:r>
              <a:rPr lang="en-US" dirty="0">
                <a:solidFill>
                  <a:schemeClr val="tx1">
                    <a:lumMod val="75000"/>
                    <a:lumOff val="25000"/>
                  </a:schemeClr>
                </a:solidFill>
                <a:latin typeface="+mn-lt"/>
              </a:rPr>
              <a:t> bien </a:t>
            </a:r>
            <a:r>
              <a:rPr lang="en-US" dirty="0" err="1">
                <a:solidFill>
                  <a:schemeClr val="tx1">
                    <a:lumMod val="75000"/>
                    <a:lumOff val="25000"/>
                  </a:schemeClr>
                </a:solidFill>
                <a:latin typeface="+mn-lt"/>
              </a:rPr>
              <a:t>definida</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terreno</a:t>
            </a:r>
            <a:r>
              <a:rPr lang="en-US" dirty="0">
                <a:solidFill>
                  <a:schemeClr val="tx1">
                    <a:lumMod val="75000"/>
                    <a:lumOff val="25000"/>
                  </a:schemeClr>
                </a:solidFill>
                <a:latin typeface="+mn-lt"/>
              </a:rPr>
              <a:t>. </a:t>
            </a:r>
          </a:p>
          <a:p>
            <a:pPr defTabSz="914400"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Se debe </a:t>
            </a:r>
            <a:r>
              <a:rPr lang="en-US" dirty="0" err="1">
                <a:solidFill>
                  <a:schemeClr val="tx1">
                    <a:lumMod val="75000"/>
                    <a:lumOff val="25000"/>
                  </a:schemeClr>
                </a:solidFill>
                <a:latin typeface="+mn-lt"/>
              </a:rPr>
              <a:t>procurar</a:t>
            </a:r>
            <a:r>
              <a:rPr lang="en-US" dirty="0">
                <a:solidFill>
                  <a:schemeClr val="tx1">
                    <a:lumMod val="75000"/>
                    <a:lumOff val="25000"/>
                  </a:schemeClr>
                </a:solidFill>
                <a:latin typeface="+mn-lt"/>
              </a:rPr>
              <a:t> que </a:t>
            </a:r>
            <a:r>
              <a:rPr lang="en-US" dirty="0" err="1">
                <a:solidFill>
                  <a:schemeClr val="tx1">
                    <a:lumMod val="75000"/>
                    <a:lumOff val="25000"/>
                  </a:schemeClr>
                </a:solidFill>
                <a:latin typeface="+mn-lt"/>
              </a:rPr>
              <a:t>este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espesor</a:t>
            </a:r>
            <a:r>
              <a:rPr lang="en-US" dirty="0">
                <a:solidFill>
                  <a:schemeClr val="tx1">
                    <a:lumMod val="75000"/>
                    <a:lumOff val="25000"/>
                  </a:schemeClr>
                </a:solidFill>
                <a:latin typeface="+mn-lt"/>
              </a:rPr>
              <a:t> sea similar al que </a:t>
            </a:r>
            <a:r>
              <a:rPr lang="en-US" dirty="0" err="1">
                <a:solidFill>
                  <a:schemeClr val="tx1">
                    <a:lumMod val="75000"/>
                    <a:lumOff val="25000"/>
                  </a:schemeClr>
                </a:solidFill>
                <a:latin typeface="+mn-lt"/>
              </a:rPr>
              <a:t>habitualmente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tiene</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lámina</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después</a:t>
            </a:r>
            <a:r>
              <a:rPr lang="en-US" dirty="0">
                <a:solidFill>
                  <a:schemeClr val="tx1">
                    <a:lumMod val="75000"/>
                    <a:lumOff val="25000"/>
                  </a:schemeClr>
                </a:solidFill>
                <a:latin typeface="+mn-lt"/>
              </a:rPr>
              <a:t> de una </a:t>
            </a:r>
            <a:r>
              <a:rPr lang="en-US" dirty="0" err="1">
                <a:solidFill>
                  <a:schemeClr val="tx1">
                    <a:lumMod val="75000"/>
                    <a:lumOff val="25000"/>
                  </a:schemeClr>
                </a:solidFill>
                <a:latin typeface="+mn-lt"/>
              </a:rPr>
              <a:t>lluvia</a:t>
            </a:r>
            <a:r>
              <a:rPr lang="en-US" dirty="0">
                <a:solidFill>
                  <a:schemeClr val="tx1">
                    <a:lumMod val="75000"/>
                    <a:lumOff val="25000"/>
                  </a:schemeClr>
                </a:solidFill>
                <a:latin typeface="+mn-lt"/>
              </a:rPr>
              <a:t> o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a:t>
            </a:r>
          </a:p>
          <a:p>
            <a:pPr defTabSz="914400"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Los </a:t>
            </a:r>
            <a:r>
              <a:rPr lang="en-US" dirty="0" err="1">
                <a:solidFill>
                  <a:schemeClr val="tx1">
                    <a:lumMod val="75000"/>
                    <a:lumOff val="25000"/>
                  </a:schemeClr>
                </a:solidFill>
                <a:latin typeface="+mn-lt"/>
              </a:rPr>
              <a:t>defectos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más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importantes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este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tipo</a:t>
            </a:r>
            <a:r>
              <a:rPr lang="en-US" dirty="0">
                <a:solidFill>
                  <a:schemeClr val="tx1">
                    <a:lumMod val="75000"/>
                    <a:lumOff val="25000"/>
                  </a:schemeClr>
                </a:solidFill>
                <a:latin typeface="+mn-lt"/>
              </a:rPr>
              <a:t> son que se </a:t>
            </a:r>
            <a:r>
              <a:rPr lang="en-US" dirty="0" err="1">
                <a:solidFill>
                  <a:schemeClr val="tx1">
                    <a:lumMod val="75000"/>
                    <a:lumOff val="25000"/>
                  </a:schemeClr>
                </a:solidFill>
                <a:latin typeface="+mn-lt"/>
              </a:rPr>
              <a:t>anula</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compactación</a:t>
            </a:r>
            <a:r>
              <a:rPr lang="en-US" dirty="0">
                <a:solidFill>
                  <a:schemeClr val="tx1">
                    <a:lumMod val="75000"/>
                    <a:lumOff val="25000"/>
                  </a:schemeClr>
                </a:solidFill>
                <a:latin typeface="+mn-lt"/>
              </a:rPr>
              <a:t> que produce la </a:t>
            </a:r>
            <a:r>
              <a:rPr lang="en-US" dirty="0" err="1">
                <a:solidFill>
                  <a:schemeClr val="tx1">
                    <a:lumMod val="75000"/>
                    <a:lumOff val="25000"/>
                  </a:schemeClr>
                </a:solidFill>
                <a:latin typeface="+mn-lt"/>
              </a:rPr>
              <a:t>lluvia</a:t>
            </a:r>
            <a:r>
              <a:rPr lang="en-US" dirty="0">
                <a:solidFill>
                  <a:schemeClr val="tx1">
                    <a:lumMod val="75000"/>
                    <a:lumOff val="25000"/>
                  </a:schemeClr>
                </a:solidFill>
                <a:latin typeface="+mn-lt"/>
              </a:rPr>
              <a:t>, y que no es </a:t>
            </a:r>
            <a:r>
              <a:rPr lang="en-US" dirty="0" err="1">
                <a:solidFill>
                  <a:schemeClr val="tx1">
                    <a:lumMod val="75000"/>
                    <a:lumOff val="25000"/>
                  </a:schemeClr>
                </a:solidFill>
                <a:latin typeface="+mn-lt"/>
              </a:rPr>
              <a:t>posible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aplicarlos</a:t>
            </a:r>
            <a:r>
              <a:rPr lang="en-US" dirty="0">
                <a:solidFill>
                  <a:schemeClr val="tx1">
                    <a:lumMod val="75000"/>
                    <a:lumOff val="25000"/>
                  </a:schemeClr>
                </a:solidFill>
                <a:latin typeface="+mn-lt"/>
              </a:rPr>
              <a:t> sin </a:t>
            </a:r>
            <a:r>
              <a:rPr lang="en-US" dirty="0" err="1">
                <a:solidFill>
                  <a:schemeClr val="tx1">
                    <a:lumMod val="75000"/>
                    <a:lumOff val="25000"/>
                  </a:schemeClr>
                </a:solidFill>
                <a:latin typeface="+mn-lt"/>
              </a:rPr>
              <a:t>alterar</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estructura</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terreno</a:t>
            </a:r>
            <a:r>
              <a:rPr lang="en-US" dirty="0">
                <a:solidFill>
                  <a:schemeClr val="tx1">
                    <a:lumMod val="75000"/>
                    <a:lumOff val="25000"/>
                  </a:schemeClr>
                </a:solidFill>
                <a:latin typeface="+mn-lt"/>
              </a:rPr>
              <a:t>. Los </a:t>
            </a:r>
            <a:r>
              <a:rPr lang="en-US" dirty="0" err="1">
                <a:solidFill>
                  <a:schemeClr val="tx1">
                    <a:lumMod val="75000"/>
                    <a:lumOff val="25000"/>
                  </a:schemeClr>
                </a:solidFill>
                <a:latin typeface="+mn-lt"/>
              </a:rPr>
              <a:t>diferentes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modelos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difieren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forma y </a:t>
            </a:r>
            <a:r>
              <a:rPr lang="en-US" dirty="0" err="1">
                <a:solidFill>
                  <a:schemeClr val="tx1">
                    <a:lumMod val="75000"/>
                    <a:lumOff val="25000"/>
                  </a:schemeClr>
                </a:solidFill>
                <a:latin typeface="+mn-lt"/>
              </a:rPr>
              <a:t>métodos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medida</a:t>
            </a:r>
            <a:r>
              <a:rPr lang="en-US" dirty="0">
                <a:solidFill>
                  <a:schemeClr val="tx1">
                    <a:lumMod val="75000"/>
                    <a:lumOff val="25000"/>
                  </a:schemeClr>
                </a:solidFill>
                <a:latin typeface="+mn-lt"/>
              </a:rPr>
              <a:t>. </a:t>
            </a:r>
          </a:p>
        </p:txBody>
      </p:sp>
      <p:sp>
        <p:nvSpPr>
          <p:cNvPr id="80" name="Rectangle 79">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4150"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Rectangle 81">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823"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443" name="Text Box 6"/>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3600" b="1" spc="-50">
                <a:solidFill>
                  <a:srgbClr val="FFFFFF"/>
                </a:solidFill>
                <a:latin typeface="+mj-lt"/>
                <a:ea typeface="+mj-ea"/>
                <a:cs typeface="+mj-cs"/>
              </a:rPr>
              <a:t>RELACIONES AGUA-SUELO</a:t>
            </a:r>
          </a:p>
        </p:txBody>
      </p:sp>
      <p:sp>
        <p:nvSpPr>
          <p:cNvPr id="82" name="Rectangle 8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442" name="Text Box 5"/>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Aft>
                <a:spcPts val="600"/>
              </a:spcAft>
              <a:buClr>
                <a:schemeClr val="accent1"/>
              </a:buClr>
              <a:buFont typeface="Calibri" panose="020F0502020204030204" pitchFamily="34" charset="0"/>
            </a:pPr>
            <a:r>
              <a:rPr lang="en-US" b="1" i="1" dirty="0" err="1">
                <a:solidFill>
                  <a:schemeClr val="tx1">
                    <a:lumMod val="75000"/>
                    <a:lumOff val="25000"/>
                  </a:schemeClr>
                </a:solidFill>
                <a:latin typeface="+mn-lt"/>
              </a:rPr>
              <a:t>Cilindros</a:t>
            </a:r>
            <a:r>
              <a:rPr lang="en-US" b="1" i="1" dirty="0">
                <a:solidFill>
                  <a:schemeClr val="tx1">
                    <a:lumMod val="75000"/>
                    <a:lumOff val="25000"/>
                  </a:schemeClr>
                </a:solidFill>
                <a:latin typeface="+mn-lt"/>
              </a:rPr>
              <a:t> </a:t>
            </a:r>
            <a:r>
              <a:rPr lang="en-US" b="1" i="1" dirty="0" err="1">
                <a:solidFill>
                  <a:schemeClr val="tx1">
                    <a:lumMod val="75000"/>
                    <a:lumOff val="25000"/>
                  </a:schemeClr>
                </a:solidFill>
                <a:latin typeface="+mn-lt"/>
              </a:rPr>
              <a:t>concéntricos</a:t>
            </a:r>
            <a:r>
              <a:rPr lang="en-US" b="1" i="1" dirty="0">
                <a:solidFill>
                  <a:schemeClr val="tx1">
                    <a:lumMod val="75000"/>
                    <a:lumOff val="25000"/>
                  </a:schemeClr>
                </a:solidFill>
                <a:latin typeface="+mn-lt"/>
              </a:rPr>
              <a:t> (</a:t>
            </a:r>
            <a:r>
              <a:rPr lang="en-US" b="1" i="1" dirty="0" err="1">
                <a:solidFill>
                  <a:schemeClr val="tx1">
                    <a:lumMod val="75000"/>
                    <a:lumOff val="25000"/>
                  </a:schemeClr>
                </a:solidFill>
                <a:latin typeface="+mn-lt"/>
              </a:rPr>
              <a:t>Método</a:t>
            </a:r>
            <a:r>
              <a:rPr lang="en-US" b="1" i="1" dirty="0">
                <a:solidFill>
                  <a:schemeClr val="tx1">
                    <a:lumMod val="75000"/>
                    <a:lumOff val="25000"/>
                  </a:schemeClr>
                </a:solidFill>
                <a:latin typeface="+mn-lt"/>
              </a:rPr>
              <a:t> de </a:t>
            </a:r>
            <a:r>
              <a:rPr lang="en-US" b="1" i="1" dirty="0" err="1">
                <a:solidFill>
                  <a:schemeClr val="tx1">
                    <a:lumMod val="75000"/>
                    <a:lumOff val="25000"/>
                  </a:schemeClr>
                </a:solidFill>
                <a:latin typeface="+mn-lt"/>
              </a:rPr>
              <a:t>Müntz</a:t>
            </a:r>
            <a:r>
              <a:rPr lang="en-US" b="1" i="1" dirty="0">
                <a:solidFill>
                  <a:schemeClr val="tx1">
                    <a:lumMod val="75000"/>
                    <a:lumOff val="25000"/>
                  </a:schemeClr>
                </a:solidFill>
                <a:latin typeface="+mn-lt"/>
              </a:rPr>
              <a:t>)</a:t>
            </a:r>
          </a:p>
          <a:p>
            <a:pPr defTabSz="914400" eaLnBrk="1" hangingPunct="1">
              <a:lnSpc>
                <a:spcPct val="90000"/>
              </a:lnSpc>
              <a:spcAft>
                <a:spcPts val="600"/>
              </a:spcAft>
              <a:buClr>
                <a:schemeClr val="accent1"/>
              </a:buClr>
              <a:buFont typeface="Calibri" panose="020F0502020204030204" pitchFamily="34" charset="0"/>
            </a:pPr>
            <a:endParaRPr lang="en-US" b="1" i="1" dirty="0">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Dos superficies </a:t>
            </a:r>
            <a:r>
              <a:rPr lang="en-US" dirty="0" err="1">
                <a:solidFill>
                  <a:schemeClr val="tx1">
                    <a:lumMod val="75000"/>
                    <a:lumOff val="25000"/>
                  </a:schemeClr>
                </a:solidFill>
                <a:latin typeface="+mn-lt"/>
              </a:rPr>
              <a:t>cilíndricas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abiertas</a:t>
            </a:r>
            <a:r>
              <a:rPr lang="en-US" dirty="0">
                <a:solidFill>
                  <a:schemeClr val="tx1">
                    <a:lumMod val="75000"/>
                    <a:lumOff val="25000"/>
                  </a:schemeClr>
                </a:solidFill>
                <a:latin typeface="+mn-lt"/>
              </a:rPr>
              <a:t> por las dos bases y </a:t>
            </a:r>
            <a:r>
              <a:rPr lang="en-US" dirty="0" err="1">
                <a:solidFill>
                  <a:schemeClr val="tx1">
                    <a:lumMod val="75000"/>
                    <a:lumOff val="25000"/>
                  </a:schemeClr>
                </a:solidFill>
                <a:latin typeface="+mn-lt"/>
              </a:rPr>
              <a:t>unidas</a:t>
            </a:r>
            <a:r>
              <a:rPr lang="en-US" dirty="0">
                <a:solidFill>
                  <a:schemeClr val="tx1">
                    <a:lumMod val="75000"/>
                    <a:lumOff val="25000"/>
                  </a:schemeClr>
                </a:solidFill>
                <a:latin typeface="+mn-lt"/>
              </a:rPr>
              <a:t> entre </a:t>
            </a:r>
            <a:r>
              <a:rPr lang="en-US" dirty="0" err="1">
                <a:solidFill>
                  <a:schemeClr val="tx1">
                    <a:lumMod val="75000"/>
                    <a:lumOff val="25000"/>
                  </a:schemeClr>
                </a:solidFill>
                <a:latin typeface="+mn-lt"/>
              </a:rPr>
              <a:t>sí</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concéntricas</a:t>
            </a:r>
            <a:r>
              <a:rPr lang="en-US" dirty="0">
                <a:solidFill>
                  <a:schemeClr val="tx1">
                    <a:lumMod val="75000"/>
                    <a:lumOff val="25000"/>
                  </a:schemeClr>
                </a:solidFill>
                <a:latin typeface="+mn-lt"/>
              </a:rPr>
              <a:t> al </a:t>
            </a:r>
            <a:r>
              <a:rPr lang="en-US" dirty="0" err="1">
                <a:solidFill>
                  <a:schemeClr val="tx1">
                    <a:lumMod val="75000"/>
                    <a:lumOff val="25000"/>
                  </a:schemeClr>
                </a:solidFill>
                <a:latin typeface="+mn-lt"/>
              </a:rPr>
              <a:t>hincarlas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parcialmente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terreno</a:t>
            </a:r>
            <a:r>
              <a:rPr lang="en-US" dirty="0">
                <a:solidFill>
                  <a:schemeClr val="tx1">
                    <a:lumMod val="75000"/>
                    <a:lumOff val="25000"/>
                  </a:schemeClr>
                </a:solidFill>
                <a:latin typeface="+mn-lt"/>
              </a:rPr>
              <a:t> a una </a:t>
            </a:r>
            <a:r>
              <a:rPr lang="en-US" dirty="0" err="1">
                <a:solidFill>
                  <a:schemeClr val="tx1">
                    <a:lumMod val="75000"/>
                    <a:lumOff val="25000"/>
                  </a:schemeClr>
                </a:solidFill>
                <a:latin typeface="+mn-lt"/>
              </a:rPr>
              <a:t>profundidad</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unos</a:t>
            </a:r>
            <a:r>
              <a:rPr lang="en-US" dirty="0">
                <a:solidFill>
                  <a:schemeClr val="tx1">
                    <a:lumMod val="75000"/>
                    <a:lumOff val="25000"/>
                  </a:schemeClr>
                </a:solidFill>
                <a:latin typeface="+mn-lt"/>
              </a:rPr>
              <a:t> 10 cm. </a:t>
            </a:r>
          </a:p>
          <a:p>
            <a:pPr defTabSz="914400"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Se </a:t>
            </a:r>
            <a:r>
              <a:rPr lang="en-US" dirty="0" err="1">
                <a:solidFill>
                  <a:schemeClr val="tx1">
                    <a:lumMod val="75000"/>
                    <a:lumOff val="25000"/>
                  </a:schemeClr>
                </a:solidFill>
                <a:latin typeface="+mn-lt"/>
              </a:rPr>
              <a:t>añade</a:t>
            </a:r>
            <a:r>
              <a:rPr lang="en-US" dirty="0">
                <a:solidFill>
                  <a:schemeClr val="tx1">
                    <a:lumMod val="75000"/>
                    <a:lumOff val="25000"/>
                  </a:schemeClr>
                </a:solidFill>
                <a:latin typeface="+mn-lt"/>
              </a:rPr>
              <a:t> una </a:t>
            </a:r>
            <a:r>
              <a:rPr lang="en-US" dirty="0" err="1">
                <a:solidFill>
                  <a:schemeClr val="tx1">
                    <a:lumMod val="75000"/>
                    <a:lumOff val="25000"/>
                  </a:schemeClr>
                </a:solidFill>
                <a:latin typeface="+mn-lt"/>
              </a:rPr>
              <a:t>cantidad</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conocida</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hasta que </a:t>
            </a:r>
            <a:r>
              <a:rPr lang="en-US" dirty="0" err="1">
                <a:solidFill>
                  <a:schemeClr val="tx1">
                    <a:lumMod val="75000"/>
                    <a:lumOff val="25000"/>
                  </a:schemeClr>
                </a:solidFill>
                <a:latin typeface="+mn-lt"/>
              </a:rPr>
              <a:t>cubra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suficientemente</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punta</a:t>
            </a:r>
            <a:r>
              <a:rPr lang="en-US" dirty="0">
                <a:solidFill>
                  <a:schemeClr val="tx1">
                    <a:lumMod val="75000"/>
                    <a:lumOff val="25000"/>
                  </a:schemeClr>
                </a:solidFill>
                <a:latin typeface="+mn-lt"/>
              </a:rPr>
              <a:t> de una </a:t>
            </a:r>
            <a:r>
              <a:rPr lang="en-US" dirty="0" err="1">
                <a:solidFill>
                  <a:schemeClr val="tx1">
                    <a:lumMod val="75000"/>
                    <a:lumOff val="25000"/>
                  </a:schemeClr>
                </a:solidFill>
                <a:latin typeface="+mn-lt"/>
              </a:rPr>
              <a:t>varilla</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medición</a:t>
            </a:r>
            <a:r>
              <a:rPr lang="en-US" dirty="0">
                <a:solidFill>
                  <a:schemeClr val="tx1">
                    <a:lumMod val="75000"/>
                    <a:lumOff val="25000"/>
                  </a:schemeClr>
                </a:solidFill>
                <a:latin typeface="+mn-lt"/>
              </a:rPr>
              <a:t> y se </a:t>
            </a:r>
            <a:r>
              <a:rPr lang="en-US" dirty="0" err="1">
                <a:solidFill>
                  <a:schemeClr val="tx1">
                    <a:lumMod val="75000"/>
                    <a:lumOff val="25000"/>
                  </a:schemeClr>
                </a:solidFill>
                <a:latin typeface="+mn-lt"/>
              </a:rPr>
              <a:t>mantiene</a:t>
            </a:r>
            <a:r>
              <a:rPr lang="en-US" dirty="0">
                <a:solidFill>
                  <a:schemeClr val="tx1">
                    <a:lumMod val="75000"/>
                    <a:lumOff val="25000"/>
                  </a:schemeClr>
                </a:solidFill>
                <a:latin typeface="+mn-lt"/>
              </a:rPr>
              <a:t> ese </a:t>
            </a:r>
            <a:r>
              <a:rPr lang="en-US" dirty="0" err="1">
                <a:solidFill>
                  <a:schemeClr val="tx1">
                    <a:lumMod val="75000"/>
                    <a:lumOff val="25000"/>
                  </a:schemeClr>
                </a:solidFill>
                <a:latin typeface="+mn-lt"/>
              </a:rPr>
              <a:t>mismo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nivel</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a:t>
            </a:r>
          </a:p>
          <a:p>
            <a:pPr defTabSz="914400"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La </a:t>
            </a:r>
            <a:r>
              <a:rPr lang="en-US" dirty="0" err="1">
                <a:solidFill>
                  <a:schemeClr val="tx1">
                    <a:lumMod val="75000"/>
                    <a:lumOff val="25000"/>
                  </a:schemeClr>
                </a:solidFill>
                <a:latin typeface="+mn-lt"/>
              </a:rPr>
              <a:t>misión</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cilindro</a:t>
            </a:r>
            <a:r>
              <a:rPr lang="en-US" dirty="0">
                <a:solidFill>
                  <a:schemeClr val="tx1">
                    <a:lumMod val="75000"/>
                    <a:lumOff val="25000"/>
                  </a:schemeClr>
                </a:solidFill>
                <a:latin typeface="+mn-lt"/>
              </a:rPr>
              <a:t> exterior es, </a:t>
            </a:r>
            <a:r>
              <a:rPr lang="en-US" dirty="0" err="1">
                <a:solidFill>
                  <a:schemeClr val="tx1">
                    <a:lumMod val="75000"/>
                    <a:lumOff val="25000"/>
                  </a:schemeClr>
                </a:solidFill>
                <a:latin typeface="+mn-lt"/>
              </a:rPr>
              <a:t>únicamente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impedir</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expansión</a:t>
            </a:r>
            <a:r>
              <a:rPr lang="en-US" dirty="0">
                <a:solidFill>
                  <a:schemeClr val="tx1">
                    <a:lumMod val="75000"/>
                    <a:lumOff val="25000"/>
                  </a:schemeClr>
                </a:solidFill>
                <a:latin typeface="+mn-lt"/>
              </a:rPr>
              <a:t> lateral del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infiltrada</a:t>
            </a:r>
            <a:r>
              <a:rPr lang="en-US" dirty="0">
                <a:solidFill>
                  <a:schemeClr val="tx1">
                    <a:lumMod val="75000"/>
                    <a:lumOff val="25000"/>
                  </a:schemeClr>
                </a:solidFill>
                <a:latin typeface="+mn-lt"/>
              </a:rPr>
              <a:t> a </a:t>
            </a:r>
            <a:r>
              <a:rPr lang="en-US" dirty="0" err="1">
                <a:solidFill>
                  <a:schemeClr val="tx1">
                    <a:lumMod val="75000"/>
                    <a:lumOff val="25000"/>
                  </a:schemeClr>
                </a:solidFill>
                <a:latin typeface="+mn-lt"/>
              </a:rPr>
              <a:t>través</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área</a:t>
            </a:r>
            <a:r>
              <a:rPr lang="en-US" dirty="0">
                <a:solidFill>
                  <a:schemeClr val="tx1">
                    <a:lumMod val="75000"/>
                    <a:lumOff val="25000"/>
                  </a:schemeClr>
                </a:solidFill>
                <a:latin typeface="+mn-lt"/>
              </a:rPr>
              <a:t> que </a:t>
            </a:r>
            <a:r>
              <a:rPr lang="en-US" dirty="0" err="1">
                <a:solidFill>
                  <a:schemeClr val="tx1">
                    <a:lumMod val="75000"/>
                    <a:lumOff val="25000"/>
                  </a:schemeClr>
                </a:solidFill>
                <a:latin typeface="+mn-lt"/>
              </a:rPr>
              <a:t>limita</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cilindro</a:t>
            </a:r>
            <a:r>
              <a:rPr lang="en-US" dirty="0">
                <a:solidFill>
                  <a:schemeClr val="tx1">
                    <a:lumMod val="75000"/>
                    <a:lumOff val="25000"/>
                  </a:schemeClr>
                </a:solidFill>
                <a:latin typeface="+mn-lt"/>
              </a:rPr>
              <a:t> interior.</a:t>
            </a:r>
          </a:p>
          <a:p>
            <a:pPr defTabSz="914400" eaLnBrk="1" hangingPunct="1">
              <a:lnSpc>
                <a:spcPct val="90000"/>
              </a:lnSpc>
              <a:spcAft>
                <a:spcPts val="600"/>
              </a:spcAft>
              <a:buClr>
                <a:schemeClr val="accent1"/>
              </a:buClr>
              <a:buFont typeface="Calibri" panose="020F0502020204030204" pitchFamily="34" charset="0"/>
            </a:pPr>
            <a:r>
              <a:rPr lang="en-US" dirty="0" err="1">
                <a:solidFill>
                  <a:schemeClr val="tx1">
                    <a:lumMod val="75000"/>
                    <a:lumOff val="25000"/>
                  </a:schemeClr>
                </a:solidFill>
                <a:latin typeface="+mn-lt"/>
              </a:rPr>
              <a:t>Luego</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lámina</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enrasa</a:t>
            </a:r>
            <a:r>
              <a:rPr lang="en-US" dirty="0">
                <a:solidFill>
                  <a:schemeClr val="tx1">
                    <a:lumMod val="75000"/>
                    <a:lumOff val="25000"/>
                  </a:schemeClr>
                </a:solidFill>
                <a:latin typeface="+mn-lt"/>
              </a:rPr>
              <a:t> con la </a:t>
            </a:r>
            <a:r>
              <a:rPr lang="en-US" dirty="0" err="1">
                <a:solidFill>
                  <a:schemeClr val="tx1">
                    <a:lumMod val="75000"/>
                    <a:lumOff val="25000"/>
                  </a:schemeClr>
                </a:solidFill>
                <a:latin typeface="+mn-lt"/>
              </a:rPr>
              <a:t>punta</a:t>
            </a:r>
            <a:r>
              <a:rPr lang="en-US" dirty="0">
                <a:solidFill>
                  <a:schemeClr val="tx1">
                    <a:lumMod val="75000"/>
                    <a:lumOff val="25000"/>
                  </a:schemeClr>
                </a:solidFill>
                <a:latin typeface="+mn-lt"/>
              </a:rPr>
              <a:t> de la </a:t>
            </a:r>
            <a:r>
              <a:rPr lang="en-US" dirty="0" err="1">
                <a:solidFill>
                  <a:schemeClr val="tx1">
                    <a:lumMod val="75000"/>
                    <a:lumOff val="25000"/>
                  </a:schemeClr>
                </a:solidFill>
                <a:latin typeface="+mn-lt"/>
              </a:rPr>
              <a:t>varilla</a:t>
            </a:r>
            <a:r>
              <a:rPr lang="en-US" dirty="0">
                <a:solidFill>
                  <a:schemeClr val="tx1">
                    <a:lumMod val="75000"/>
                    <a:lumOff val="25000"/>
                  </a:schemeClr>
                </a:solidFill>
                <a:latin typeface="+mn-lt"/>
              </a:rPr>
              <a:t> y se </a:t>
            </a:r>
            <a:r>
              <a:rPr lang="en-US" dirty="0" err="1">
                <a:solidFill>
                  <a:schemeClr val="tx1">
                    <a:lumMod val="75000"/>
                    <a:lumOff val="25000"/>
                  </a:schemeClr>
                </a:solidFill>
                <a:latin typeface="+mn-lt"/>
              </a:rPr>
              <a:t>repite</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operación</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añadido</a:t>
            </a:r>
            <a:r>
              <a:rPr lang="en-US" dirty="0">
                <a:solidFill>
                  <a:schemeClr val="tx1">
                    <a:lumMod val="75000"/>
                    <a:lumOff val="25000"/>
                  </a:schemeClr>
                </a:solidFill>
                <a:latin typeface="+mn-lt"/>
              </a:rPr>
              <a:t> de una </a:t>
            </a:r>
            <a:r>
              <a:rPr lang="en-US" dirty="0" err="1">
                <a:solidFill>
                  <a:schemeClr val="tx1">
                    <a:lumMod val="75000"/>
                    <a:lumOff val="25000"/>
                  </a:schemeClr>
                </a:solidFill>
                <a:latin typeface="+mn-lt"/>
              </a:rPr>
              <a:t>cantidad</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conocida</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Midiendo</a:t>
            </a:r>
            <a:r>
              <a:rPr lang="en-US" dirty="0">
                <a:solidFill>
                  <a:schemeClr val="tx1">
                    <a:lumMod val="75000"/>
                    <a:lumOff val="25000"/>
                  </a:schemeClr>
                </a:solidFill>
                <a:latin typeface="+mn-lt"/>
              </a:rPr>
              <a:t> los </a:t>
            </a:r>
            <a:r>
              <a:rPr lang="en-US" dirty="0" err="1">
                <a:solidFill>
                  <a:schemeClr val="tx1">
                    <a:lumMod val="75000"/>
                    <a:lumOff val="25000"/>
                  </a:schemeClr>
                </a:solidFill>
                <a:latin typeface="+mn-lt"/>
              </a:rPr>
              <a:t>tiempos</a:t>
            </a:r>
            <a:r>
              <a:rPr lang="en-US" dirty="0">
                <a:solidFill>
                  <a:schemeClr val="tx1">
                    <a:lumMod val="75000"/>
                    <a:lumOff val="25000"/>
                  </a:schemeClr>
                </a:solidFill>
                <a:latin typeface="+mn-lt"/>
              </a:rPr>
              <a:t> que </a:t>
            </a:r>
            <a:r>
              <a:rPr lang="en-US" dirty="0" err="1">
                <a:solidFill>
                  <a:schemeClr val="tx1">
                    <a:lumMod val="75000"/>
                    <a:lumOff val="25000"/>
                  </a:schemeClr>
                </a:solidFill>
                <a:latin typeface="+mn-lt"/>
              </a:rPr>
              <a:t>tardan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infiltrarse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estos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volúmenes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se deduce la </a:t>
            </a:r>
            <a:r>
              <a:rPr lang="en-US" dirty="0" err="1">
                <a:solidFill>
                  <a:schemeClr val="tx1">
                    <a:lumMod val="75000"/>
                    <a:lumOff val="25000"/>
                  </a:schemeClr>
                </a:solidFill>
                <a:latin typeface="+mn-lt"/>
              </a:rPr>
              <a:t>capacidad</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infiltración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Custodio</a:t>
            </a:r>
            <a:r>
              <a:rPr lang="en-US" dirty="0">
                <a:solidFill>
                  <a:schemeClr val="tx1">
                    <a:lumMod val="75000"/>
                    <a:lumOff val="25000"/>
                  </a:schemeClr>
                </a:solidFill>
                <a:latin typeface="+mn-lt"/>
              </a:rPr>
              <a:t> y Llamas, 1976).</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5"/>
          <p:cNvSpPr txBox="1">
            <a:spLocks noChangeArrowheads="1"/>
          </p:cNvSpPr>
          <p:nvPr/>
        </p:nvSpPr>
        <p:spPr bwMode="auto">
          <a:xfrm>
            <a:off x="1968586" y="908720"/>
            <a:ext cx="8174038"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AR" sz="2200" i="1" dirty="0">
                <a:solidFill>
                  <a:srgbClr val="FFC000"/>
                </a:solidFill>
                <a:latin typeface="Arial" charset="0"/>
              </a:rPr>
              <a:t>Cilindro excavado en el suelo (Método de </a:t>
            </a:r>
            <a:r>
              <a:rPr lang="es-AR" sz="2200" i="1" dirty="0" err="1">
                <a:solidFill>
                  <a:srgbClr val="FFC000"/>
                </a:solidFill>
                <a:latin typeface="Arial" charset="0"/>
              </a:rPr>
              <a:t>Porchet</a:t>
            </a:r>
            <a:r>
              <a:rPr lang="es-AR" sz="2200" i="1" dirty="0">
                <a:solidFill>
                  <a:srgbClr val="FFC000"/>
                </a:solidFill>
                <a:latin typeface="Arial" charset="0"/>
              </a:rPr>
              <a:t>)</a:t>
            </a:r>
          </a:p>
          <a:p>
            <a:pPr eaLnBrk="1" hangingPunct="1"/>
            <a:endParaRPr lang="es-AR" sz="2200" i="1" dirty="0">
              <a:solidFill>
                <a:schemeClr val="tx2"/>
              </a:solidFill>
              <a:latin typeface="Arial" charset="0"/>
            </a:endParaRPr>
          </a:p>
          <a:p>
            <a:pPr eaLnBrk="1" hangingPunct="1"/>
            <a:r>
              <a:rPr lang="es-AR" sz="2200" dirty="0">
                <a:solidFill>
                  <a:schemeClr val="tx2"/>
                </a:solidFill>
                <a:latin typeface="Arial" charset="0"/>
              </a:rPr>
              <a:t>Se excava en el suelo un hoyo cilíndrico de radio R y se llena de agua hasta una altura h (ver figura).</a:t>
            </a:r>
          </a:p>
          <a:p>
            <a:pPr eaLnBrk="1" hangingPunct="1"/>
            <a:endParaRPr lang="es-AR" sz="2200" dirty="0">
              <a:solidFill>
                <a:schemeClr val="tx2"/>
              </a:solidFill>
              <a:latin typeface="Arial" charset="0"/>
            </a:endParaRPr>
          </a:p>
          <a:p>
            <a:pPr eaLnBrk="1" hangingPunct="1"/>
            <a:r>
              <a:rPr lang="es-AR" sz="2200" dirty="0">
                <a:solidFill>
                  <a:schemeClr val="tx2"/>
                </a:solidFill>
                <a:latin typeface="Arial" charset="0"/>
              </a:rPr>
              <a:t> La superficie a través de la cual se infiltra agua es:</a:t>
            </a:r>
          </a:p>
          <a:p>
            <a:pPr eaLnBrk="1" hangingPunct="1"/>
            <a:r>
              <a:rPr lang="es-ES" sz="2200" dirty="0">
                <a:solidFill>
                  <a:schemeClr val="tx2"/>
                </a:solidFill>
              </a:rPr>
              <a:t>S = </a:t>
            </a:r>
            <a:r>
              <a:rPr lang="es-AR" sz="2200" dirty="0">
                <a:solidFill>
                  <a:schemeClr val="tx2"/>
                </a:solidFill>
                <a:sym typeface="Symbol" pitchFamily="18" charset="2"/>
              </a:rPr>
              <a:t></a:t>
            </a:r>
            <a:r>
              <a:rPr lang="es-ES" sz="2200" dirty="0">
                <a:solidFill>
                  <a:schemeClr val="tx2"/>
                </a:solidFill>
              </a:rPr>
              <a:t> R(2 h + R)</a:t>
            </a:r>
          </a:p>
          <a:p>
            <a:pPr eaLnBrk="1" hangingPunct="1"/>
            <a:r>
              <a:rPr lang="es-AR" sz="2200" dirty="0">
                <a:solidFill>
                  <a:schemeClr val="tx2"/>
                </a:solidFill>
                <a:latin typeface="Arial" charset="0"/>
              </a:rPr>
              <a:t>Para un tiempo, </a:t>
            </a:r>
            <a:r>
              <a:rPr lang="es-AR" sz="2200" dirty="0" err="1">
                <a:solidFill>
                  <a:schemeClr val="tx2"/>
                </a:solidFill>
                <a:latin typeface="Arial" charset="0"/>
              </a:rPr>
              <a:t>dt</a:t>
            </a:r>
            <a:r>
              <a:rPr lang="es-AR" sz="2200" dirty="0">
                <a:solidFill>
                  <a:schemeClr val="tx2"/>
                </a:solidFill>
                <a:latin typeface="Arial" charset="0"/>
              </a:rPr>
              <a:t>, suficientemente pequeño para que pueda suponerse constante la capacidad de infiltración, f, se verificará la igualdad:</a:t>
            </a:r>
            <a:endParaRPr lang="es-ES" sz="2200" dirty="0">
              <a:solidFill>
                <a:schemeClr val="tx2"/>
              </a:solidFill>
              <a:latin typeface="Arial" charset="0"/>
            </a:endParaRPr>
          </a:p>
        </p:txBody>
      </p:sp>
      <p:graphicFrame>
        <p:nvGraphicFramePr>
          <p:cNvPr id="62467" name="Object 7"/>
          <p:cNvGraphicFramePr>
            <a:graphicFrameLocks noChangeAspect="1"/>
          </p:cNvGraphicFramePr>
          <p:nvPr/>
        </p:nvGraphicFramePr>
        <p:xfrm>
          <a:off x="5448301" y="3932238"/>
          <a:ext cx="2447925" cy="654050"/>
        </p:xfrm>
        <a:graphic>
          <a:graphicData uri="http://schemas.openxmlformats.org/presentationml/2006/ole">
            <mc:AlternateContent xmlns:mc="http://schemas.openxmlformats.org/markup-compatibility/2006">
              <mc:Choice xmlns:v="urn:schemas-microsoft-com:vml" Requires="v">
                <p:oleObj spid="_x0000_s9272" name="Ecuación" r:id="rId4" imgW="1473200" imgH="393700" progId="Equation.3">
                  <p:embed/>
                </p:oleObj>
              </mc:Choice>
              <mc:Fallback>
                <p:oleObj name="Ecuación" r:id="rId4" imgW="1473200" imgH="393700" progId="Equation.3">
                  <p:embed/>
                  <p:pic>
                    <p:nvPicPr>
                      <p:cNvPr id="62467"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8301" y="3932238"/>
                        <a:ext cx="2447925" cy="654050"/>
                      </a:xfrm>
                      <a:prstGeom prst="rect">
                        <a:avLst/>
                      </a:prstGeom>
                      <a:noFill/>
                      <a:ln>
                        <a:noFill/>
                      </a:ln>
                      <a:effectLst/>
                    </p:spPr>
                  </p:pic>
                </p:oleObj>
              </mc:Fallback>
            </mc:AlternateContent>
          </a:graphicData>
        </a:graphic>
      </p:graphicFrame>
      <p:sp>
        <p:nvSpPr>
          <p:cNvPr id="62468" name="Text Box 8"/>
          <p:cNvSpPr txBox="1">
            <a:spLocks noChangeArrowheads="1"/>
          </p:cNvSpPr>
          <p:nvPr/>
        </p:nvSpPr>
        <p:spPr bwMode="auto">
          <a:xfrm>
            <a:off x="2171700" y="5013326"/>
            <a:ext cx="81740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r>
              <a:rPr lang="es-AR" sz="2200" dirty="0">
                <a:solidFill>
                  <a:schemeClr val="tx2"/>
                </a:solidFill>
                <a:latin typeface="Arial" charset="0"/>
              </a:rPr>
              <a:t>Simplificando y separando variables		integrando se llega</a:t>
            </a:r>
            <a:endParaRPr lang="es-ES" sz="2200" dirty="0">
              <a:solidFill>
                <a:schemeClr val="tx2"/>
              </a:solidFill>
              <a:latin typeface="Arial" charset="0"/>
            </a:endParaRPr>
          </a:p>
        </p:txBody>
      </p:sp>
      <p:graphicFrame>
        <p:nvGraphicFramePr>
          <p:cNvPr id="62469" name="Object 9"/>
          <p:cNvGraphicFramePr>
            <a:graphicFrameLocks noChangeAspect="1"/>
          </p:cNvGraphicFramePr>
          <p:nvPr/>
        </p:nvGraphicFramePr>
        <p:xfrm>
          <a:off x="3359697" y="5589240"/>
          <a:ext cx="1655763" cy="633412"/>
        </p:xfrm>
        <a:graphic>
          <a:graphicData uri="http://schemas.openxmlformats.org/presentationml/2006/ole">
            <mc:AlternateContent xmlns:mc="http://schemas.openxmlformats.org/markup-compatibility/2006">
              <mc:Choice xmlns:v="urn:schemas-microsoft-com:vml" Requires="v">
                <p:oleObj spid="_x0000_s9273" name="Ecuación" r:id="rId6" imgW="1028254" imgH="393529" progId="Equation.3">
                  <p:embed/>
                </p:oleObj>
              </mc:Choice>
              <mc:Fallback>
                <p:oleObj name="Ecuación" r:id="rId6" imgW="1028254" imgH="393529" progId="Equation.3">
                  <p:embed/>
                  <p:pic>
                    <p:nvPicPr>
                      <p:cNvPr id="62469"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9697" y="5589240"/>
                        <a:ext cx="1655763" cy="633412"/>
                      </a:xfrm>
                      <a:prstGeom prst="rect">
                        <a:avLst/>
                      </a:prstGeom>
                      <a:noFill/>
                      <a:ln>
                        <a:noFill/>
                      </a:ln>
                      <a:effectLst/>
                    </p:spPr>
                  </p:pic>
                </p:oleObj>
              </mc:Fallback>
            </mc:AlternateContent>
          </a:graphicData>
        </a:graphic>
      </p:graphicFrame>
      <p:sp>
        <p:nvSpPr>
          <p:cNvPr id="62470" name="Text Box 10"/>
          <p:cNvSpPr txBox="1">
            <a:spLocks noChangeArrowheads="1"/>
          </p:cNvSpPr>
          <p:nvPr/>
        </p:nvSpPr>
        <p:spPr bwMode="auto">
          <a:xfrm>
            <a:off x="1992314" y="260350"/>
            <a:ext cx="835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s-AR" sz="2400" b="1" dirty="0">
                <a:solidFill>
                  <a:srgbClr val="FF0000"/>
                </a:solidFill>
                <a:latin typeface="Arial" charset="0"/>
              </a:rPr>
              <a:t>RELACIONES AGUA-SUELO</a:t>
            </a:r>
            <a:endParaRPr lang="es-ES" sz="2400" b="1" dirty="0">
              <a:solidFill>
                <a:srgbClr val="FF0000"/>
              </a:solidFill>
              <a:latin typeface="Arial" charset="0"/>
            </a:endParaRPr>
          </a:p>
        </p:txBody>
      </p:sp>
      <p:graphicFrame>
        <p:nvGraphicFramePr>
          <p:cNvPr id="62471" name="1 Objeto"/>
          <p:cNvGraphicFramePr>
            <a:graphicFrameLocks noChangeAspect="1"/>
          </p:cNvGraphicFramePr>
          <p:nvPr/>
        </p:nvGraphicFramePr>
        <p:xfrm>
          <a:off x="7536161" y="5589241"/>
          <a:ext cx="2663825" cy="728663"/>
        </p:xfrm>
        <a:graphic>
          <a:graphicData uri="http://schemas.openxmlformats.org/presentationml/2006/ole">
            <mc:AlternateContent xmlns:mc="http://schemas.openxmlformats.org/markup-compatibility/2006">
              <mc:Choice xmlns:v="urn:schemas-microsoft-com:vml" Requires="v">
                <p:oleObj spid="_x0000_s9274" name="Ecuación" r:id="rId8" imgW="1624895" imgH="444307" progId="Equation.3">
                  <p:embed/>
                </p:oleObj>
              </mc:Choice>
              <mc:Fallback>
                <p:oleObj name="Ecuación" r:id="rId8" imgW="1624895" imgH="444307" progId="Equation.3">
                  <p:embed/>
                  <p:pic>
                    <p:nvPicPr>
                      <p:cNvPr id="62471" name="1 Objet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36161" y="5589241"/>
                        <a:ext cx="2663825" cy="728663"/>
                      </a:xfrm>
                      <a:prstGeom prst="rect">
                        <a:avLst/>
                      </a:prstGeom>
                      <a:noFill/>
                      <a:ln>
                        <a:noFill/>
                      </a:ln>
                      <a:effectLst/>
                    </p:spPr>
                  </p:pic>
                </p:oleObj>
              </mc:Fallback>
            </mc:AlternateContent>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5"/>
          <p:cNvSpPr txBox="1">
            <a:spLocks noChangeArrowheads="1"/>
          </p:cNvSpPr>
          <p:nvPr/>
        </p:nvSpPr>
        <p:spPr bwMode="auto">
          <a:xfrm>
            <a:off x="1847850" y="1052514"/>
            <a:ext cx="8497888"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AR" sz="2200">
                <a:solidFill>
                  <a:schemeClr val="tx2"/>
                </a:solidFill>
                <a:latin typeface="Arial" charset="0"/>
              </a:rPr>
              <a:t>b) </a:t>
            </a:r>
            <a:r>
              <a:rPr lang="es-AR" sz="2200">
                <a:solidFill>
                  <a:srgbClr val="FFC000"/>
                </a:solidFill>
                <a:latin typeface="Arial" charset="0"/>
              </a:rPr>
              <a:t>Infiltrómetro tipo simulador de lluvia</a:t>
            </a:r>
          </a:p>
          <a:p>
            <a:pPr eaLnBrk="1" hangingPunct="1"/>
            <a:endParaRPr lang="es-AR" sz="2200">
              <a:solidFill>
                <a:schemeClr val="tx2"/>
              </a:solidFill>
              <a:latin typeface="Arial" charset="0"/>
            </a:endParaRPr>
          </a:p>
          <a:p>
            <a:pPr eaLnBrk="1" hangingPunct="1"/>
            <a:r>
              <a:rPr lang="es-AR" sz="2200">
                <a:solidFill>
                  <a:srgbClr val="FFC000"/>
                </a:solidFill>
                <a:latin typeface="Arial" charset="0"/>
              </a:rPr>
              <a:t>El agua mediante un sistema de tipo aspersión, se distribuye lo más uniformemente posible por la parcela de la que se quiere conocer la capacidad de infiltración</a:t>
            </a:r>
            <a:r>
              <a:rPr lang="es-AR" sz="2200">
                <a:solidFill>
                  <a:schemeClr val="tx2"/>
                </a:solidFill>
                <a:latin typeface="Arial" charset="0"/>
              </a:rPr>
              <a:t>. </a:t>
            </a:r>
          </a:p>
          <a:p>
            <a:pPr eaLnBrk="1" hangingPunct="1"/>
            <a:r>
              <a:rPr lang="es-AR" sz="2200">
                <a:solidFill>
                  <a:schemeClr val="tx2"/>
                </a:solidFill>
                <a:latin typeface="Arial" charset="0"/>
              </a:rPr>
              <a:t>Las parcelas son de pequeño tamaño (1 a 40 m2) </a:t>
            </a:r>
          </a:p>
          <a:p>
            <a:pPr eaLnBrk="1" hangingPunct="1"/>
            <a:endParaRPr lang="es-AR" sz="2200">
              <a:solidFill>
                <a:schemeClr val="tx2"/>
              </a:solidFill>
              <a:latin typeface="Arial" charset="0"/>
            </a:endParaRPr>
          </a:p>
          <a:p>
            <a:pPr eaLnBrk="1" hangingPunct="1"/>
            <a:r>
              <a:rPr lang="es-AR" sz="2200">
                <a:solidFill>
                  <a:schemeClr val="tx2"/>
                </a:solidFill>
                <a:latin typeface="Arial" charset="0"/>
              </a:rPr>
              <a:t>Debe existir, asimismo, un sistema para medir la escorrentía directa y pluviómetros. </a:t>
            </a:r>
          </a:p>
          <a:p>
            <a:pPr eaLnBrk="1" hangingPunct="1"/>
            <a:endParaRPr lang="es-AR" sz="2200">
              <a:solidFill>
                <a:schemeClr val="tx2"/>
              </a:solidFill>
              <a:latin typeface="Arial" charset="0"/>
            </a:endParaRPr>
          </a:p>
          <a:p>
            <a:pPr eaLnBrk="1" hangingPunct="1"/>
            <a:r>
              <a:rPr lang="es-AR" sz="2200">
                <a:solidFill>
                  <a:schemeClr val="tx2"/>
                </a:solidFill>
                <a:latin typeface="Arial" charset="0"/>
              </a:rPr>
              <a:t>Conocidas la lluvia P y la escorrentía S y despreciando la evapotranspiración, por ser muy cortos los intervalos entre medidas sucesivas el valor de la infiltración, es:</a:t>
            </a:r>
          </a:p>
          <a:p>
            <a:pPr eaLnBrk="1" hangingPunct="1"/>
            <a:endParaRPr lang="es-AR" sz="2200">
              <a:solidFill>
                <a:schemeClr val="tx2"/>
              </a:solidFill>
              <a:latin typeface="Arial" charset="0"/>
            </a:endParaRPr>
          </a:p>
          <a:p>
            <a:pPr eaLnBrk="1" hangingPunct="1"/>
            <a:r>
              <a:rPr lang="es-AR" sz="2200">
                <a:solidFill>
                  <a:schemeClr val="tx2"/>
                </a:solidFill>
                <a:latin typeface="Arial" charset="0"/>
              </a:rPr>
              <a:t>		</a:t>
            </a:r>
            <a:r>
              <a:rPr lang="es-AR" sz="2200" b="1">
                <a:solidFill>
                  <a:srgbClr val="003300"/>
                </a:solidFill>
                <a:latin typeface="Arial" charset="0"/>
              </a:rPr>
              <a:t>I = P – S</a:t>
            </a:r>
          </a:p>
          <a:p>
            <a:pPr eaLnBrk="1" hangingPunct="1"/>
            <a:r>
              <a:rPr lang="es-AR" sz="2200">
                <a:solidFill>
                  <a:schemeClr val="tx2"/>
                </a:solidFill>
                <a:latin typeface="Arial" charset="0"/>
              </a:rPr>
              <a:t>en el correspondiente intervalo de tiempo.</a:t>
            </a:r>
            <a:endParaRPr lang="es-ES" sz="2200">
              <a:solidFill>
                <a:schemeClr val="tx2"/>
              </a:solidFill>
              <a:latin typeface="Arial" charset="0"/>
            </a:endParaRPr>
          </a:p>
        </p:txBody>
      </p:sp>
      <p:sp>
        <p:nvSpPr>
          <p:cNvPr id="63491" name="Text Box 6"/>
          <p:cNvSpPr txBox="1">
            <a:spLocks noChangeArrowheads="1"/>
          </p:cNvSpPr>
          <p:nvPr/>
        </p:nvSpPr>
        <p:spPr bwMode="auto">
          <a:xfrm>
            <a:off x="1992314" y="260350"/>
            <a:ext cx="835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s-AR" sz="2400" b="1" dirty="0">
                <a:solidFill>
                  <a:srgbClr val="FF0000"/>
                </a:solidFill>
                <a:latin typeface="Arial" charset="0"/>
              </a:rPr>
              <a:t>RELACIONES AGUA-SUELO</a:t>
            </a:r>
            <a:endParaRPr lang="es-ES" sz="2400" b="1" dirty="0">
              <a:solidFill>
                <a:srgbClr val="FF0000"/>
              </a:solidFill>
              <a:latin typeface="Arial"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5"/>
          <p:cNvSpPr txBox="1">
            <a:spLocks noChangeArrowheads="1"/>
          </p:cNvSpPr>
          <p:nvPr/>
        </p:nvSpPr>
        <p:spPr bwMode="auto">
          <a:xfrm>
            <a:off x="1919288" y="836614"/>
            <a:ext cx="828040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buFont typeface="Wingdings" pitchFamily="2" charset="2"/>
              <a:buNone/>
            </a:pPr>
            <a:r>
              <a:rPr lang="es-AR" sz="2200" dirty="0">
                <a:solidFill>
                  <a:schemeClr val="tx2"/>
                </a:solidFill>
                <a:latin typeface="Arial" charset="0"/>
              </a:rPr>
              <a:t>FLUJO DE AGUA EN MEDIOS POROSOS: </a:t>
            </a:r>
          </a:p>
          <a:p>
            <a:pPr eaLnBrk="1" hangingPunct="1">
              <a:buFont typeface="Wingdings" pitchFamily="2" charset="2"/>
              <a:buNone/>
            </a:pPr>
            <a:endParaRPr lang="es-AR" sz="2200" dirty="0">
              <a:solidFill>
                <a:schemeClr val="tx2"/>
              </a:solidFill>
              <a:latin typeface="Arial" charset="0"/>
            </a:endParaRPr>
          </a:p>
          <a:p>
            <a:pPr eaLnBrk="1" hangingPunct="1">
              <a:buFont typeface="Wingdings" pitchFamily="2" charset="2"/>
              <a:buNone/>
            </a:pPr>
            <a:r>
              <a:rPr lang="es-AR" sz="2200" dirty="0">
                <a:solidFill>
                  <a:srgbClr val="FF0000"/>
                </a:solidFill>
                <a:latin typeface="Arial" charset="0"/>
              </a:rPr>
              <a:t>LEY DE DARCY</a:t>
            </a:r>
          </a:p>
          <a:p>
            <a:pPr eaLnBrk="1" hangingPunct="1"/>
            <a:r>
              <a:rPr lang="es-AR" sz="2200" dirty="0">
                <a:solidFill>
                  <a:schemeClr val="tx2"/>
                </a:solidFill>
                <a:latin typeface="Arial" charset="0"/>
              </a:rPr>
              <a:t>	expresa la velocidad del flujo en medios porosos por medio de la siguiente ecuación:</a:t>
            </a:r>
            <a:endParaRPr lang="es-ES" sz="2200" dirty="0">
              <a:solidFill>
                <a:schemeClr val="tx2"/>
              </a:solidFill>
              <a:latin typeface="Arial" charset="0"/>
            </a:endParaRPr>
          </a:p>
        </p:txBody>
      </p:sp>
      <p:graphicFrame>
        <p:nvGraphicFramePr>
          <p:cNvPr id="64515" name="Object 6"/>
          <p:cNvGraphicFramePr>
            <a:graphicFrameLocks noChangeAspect="1"/>
          </p:cNvGraphicFramePr>
          <p:nvPr/>
        </p:nvGraphicFramePr>
        <p:xfrm>
          <a:off x="4641850" y="2781300"/>
          <a:ext cx="2262188" cy="762000"/>
        </p:xfrm>
        <a:graphic>
          <a:graphicData uri="http://schemas.openxmlformats.org/presentationml/2006/ole">
            <mc:AlternateContent xmlns:mc="http://schemas.openxmlformats.org/markup-compatibility/2006">
              <mc:Choice xmlns:v="urn:schemas-microsoft-com:vml" Requires="v">
                <p:oleObj spid="_x0000_s10278" name="Ecuación" r:id="rId4" imgW="1168200" imgH="393480" progId="Equation.3">
                  <p:embed/>
                </p:oleObj>
              </mc:Choice>
              <mc:Fallback>
                <p:oleObj name="Ecuación" r:id="rId4" imgW="1168200" imgH="393480" progId="Equation.3">
                  <p:embed/>
                  <p:pic>
                    <p:nvPicPr>
                      <p:cNvPr id="64515" name="Object 6"/>
                      <p:cNvPicPr>
                        <a:picLocks noChangeAspect="1" noChangeArrowheads="1"/>
                      </p:cNvPicPr>
                      <p:nvPr/>
                    </p:nvPicPr>
                    <p:blipFill>
                      <a:blip r:embed="rId5"/>
                      <a:srcRect/>
                      <a:stretch>
                        <a:fillRect/>
                      </a:stretch>
                    </p:blipFill>
                    <p:spPr bwMode="auto">
                      <a:xfrm>
                        <a:off x="4641850" y="2781300"/>
                        <a:ext cx="2262188" cy="762000"/>
                      </a:xfrm>
                      <a:prstGeom prst="rect">
                        <a:avLst/>
                      </a:prstGeom>
                      <a:noFill/>
                      <a:ln>
                        <a:noFill/>
                      </a:ln>
                      <a:effectLst/>
                    </p:spPr>
                  </p:pic>
                </p:oleObj>
              </mc:Fallback>
            </mc:AlternateContent>
          </a:graphicData>
        </a:graphic>
      </p:graphicFrame>
      <p:sp>
        <p:nvSpPr>
          <p:cNvPr id="64516" name="Text Box 7"/>
          <p:cNvSpPr txBox="1">
            <a:spLocks noChangeArrowheads="1"/>
          </p:cNvSpPr>
          <p:nvPr/>
        </p:nvSpPr>
        <p:spPr bwMode="auto">
          <a:xfrm>
            <a:off x="1992314" y="3500438"/>
            <a:ext cx="755967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AR" sz="2200">
                <a:solidFill>
                  <a:schemeClr val="tx2"/>
                </a:solidFill>
                <a:latin typeface="Arial" charset="0"/>
              </a:rPr>
              <a:t>en la que:</a:t>
            </a:r>
          </a:p>
          <a:p>
            <a:pPr eaLnBrk="1" hangingPunct="1"/>
            <a:r>
              <a:rPr lang="es-AR" sz="2200">
                <a:solidFill>
                  <a:schemeClr val="tx2"/>
                </a:solidFill>
                <a:latin typeface="Arial" charset="0"/>
              </a:rPr>
              <a:t>v = velocidad del flujo</a:t>
            </a:r>
          </a:p>
          <a:p>
            <a:pPr eaLnBrk="1" hangingPunct="1"/>
            <a:r>
              <a:rPr lang="es-AR" sz="2200">
                <a:solidFill>
                  <a:schemeClr val="tx2"/>
                </a:solidFill>
                <a:latin typeface="Arial" charset="0"/>
              </a:rPr>
              <a:t>K = conductividad hidráulica</a:t>
            </a:r>
          </a:p>
          <a:p>
            <a:pPr eaLnBrk="1" hangingPunct="1"/>
            <a:r>
              <a:rPr lang="es-AR" sz="2200">
                <a:solidFill>
                  <a:schemeClr val="tx2"/>
                </a:solidFill>
                <a:latin typeface="Arial" charset="0"/>
              </a:rPr>
              <a:t>i = gradiente hidráulico</a:t>
            </a:r>
            <a:endParaRPr lang="es-ES" sz="2200">
              <a:solidFill>
                <a:schemeClr val="tx2"/>
              </a:solidFill>
              <a:latin typeface="Arial" charset="0"/>
            </a:endParaRPr>
          </a:p>
        </p:txBody>
      </p:sp>
      <p:sp>
        <p:nvSpPr>
          <p:cNvPr id="64517" name="Text Box 8"/>
          <p:cNvSpPr txBox="1">
            <a:spLocks noChangeArrowheads="1"/>
          </p:cNvSpPr>
          <p:nvPr/>
        </p:nvSpPr>
        <p:spPr bwMode="auto">
          <a:xfrm>
            <a:off x="1992314" y="260350"/>
            <a:ext cx="835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s-AR" sz="2400" b="1" dirty="0">
                <a:solidFill>
                  <a:srgbClr val="FF0000"/>
                </a:solidFill>
                <a:latin typeface="Arial" charset="0"/>
              </a:rPr>
              <a:t>RELACIONES AGUA-SUELO</a:t>
            </a:r>
            <a:endParaRPr lang="es-ES" sz="2400" b="1" dirty="0">
              <a:solidFill>
                <a:srgbClr val="FF0000"/>
              </a:solidFill>
              <a:latin typeface="Arial" charset="0"/>
            </a:endParaRPr>
          </a:p>
        </p:txBody>
      </p:sp>
      <p:graphicFrame>
        <p:nvGraphicFramePr>
          <p:cNvPr id="64518" name="Object 9"/>
          <p:cNvGraphicFramePr>
            <a:graphicFrameLocks noChangeAspect="1"/>
          </p:cNvGraphicFramePr>
          <p:nvPr/>
        </p:nvGraphicFramePr>
        <p:xfrm>
          <a:off x="4224339" y="4941888"/>
          <a:ext cx="3367087" cy="690562"/>
        </p:xfrm>
        <a:graphic>
          <a:graphicData uri="http://schemas.openxmlformats.org/presentationml/2006/ole">
            <mc:AlternateContent xmlns:mc="http://schemas.openxmlformats.org/markup-compatibility/2006">
              <mc:Choice xmlns:v="urn:schemas-microsoft-com:vml" Requires="v">
                <p:oleObj spid="_x0000_s10279" name="Ecuación" r:id="rId6" imgW="1981200" imgH="406400" progId="Equation.3">
                  <p:embed/>
                </p:oleObj>
              </mc:Choice>
              <mc:Fallback>
                <p:oleObj name="Ecuación" r:id="rId6" imgW="1981200" imgH="406400" progId="Equation.3">
                  <p:embed/>
                  <p:pic>
                    <p:nvPicPr>
                      <p:cNvPr id="64518"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4339" y="4941888"/>
                        <a:ext cx="3367087" cy="690562"/>
                      </a:xfrm>
                      <a:prstGeom prst="rect">
                        <a:avLst/>
                      </a:prstGeom>
                      <a:noFill/>
                      <a:ln>
                        <a:noFill/>
                      </a:ln>
                      <a:effectLst/>
                    </p:spPr>
                  </p:pic>
                </p:oleObj>
              </mc:Fallback>
            </mc:AlternateContent>
          </a:graphicData>
        </a:graphic>
      </p:graphicFrame>
      <p:sp>
        <p:nvSpPr>
          <p:cNvPr id="64519" name="Text Box 10"/>
          <p:cNvSpPr txBox="1">
            <a:spLocks noChangeArrowheads="1"/>
          </p:cNvSpPr>
          <p:nvPr/>
        </p:nvSpPr>
        <p:spPr bwMode="auto">
          <a:xfrm>
            <a:off x="1919288" y="5805488"/>
            <a:ext cx="77771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AR" sz="2200">
                <a:solidFill>
                  <a:schemeClr val="tx2"/>
                </a:solidFill>
                <a:latin typeface="Arial" charset="0"/>
              </a:rPr>
              <a:t>siendo:</a:t>
            </a:r>
          </a:p>
          <a:p>
            <a:pPr eaLnBrk="1" hangingPunct="1"/>
            <a:r>
              <a:rPr lang="es-AR" sz="2200">
                <a:solidFill>
                  <a:schemeClr val="tx2"/>
                </a:solidFill>
                <a:latin typeface="Arial" charset="0"/>
              </a:rPr>
              <a:t>ds = longitud medida en la dirección del flujo</a:t>
            </a:r>
            <a:endParaRPr lang="es-ES" sz="2200">
              <a:solidFill>
                <a:schemeClr val="tx2"/>
              </a:solidFill>
              <a:latin typeface="Arial"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5"/>
          <p:cNvSpPr txBox="1">
            <a:spLocks noChangeArrowheads="1"/>
          </p:cNvSpPr>
          <p:nvPr/>
        </p:nvSpPr>
        <p:spPr bwMode="auto">
          <a:xfrm>
            <a:off x="1847850" y="1484313"/>
            <a:ext cx="835183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buFontTx/>
              <a:buChar char="•"/>
            </a:pPr>
            <a:r>
              <a:rPr lang="es-AR" sz="2200">
                <a:solidFill>
                  <a:schemeClr val="tx2"/>
                </a:solidFill>
                <a:latin typeface="Arial" charset="0"/>
              </a:rPr>
              <a:t>Si se tiene un cilindro vertical de sección constante A y longitud L, y se hace circula agua a través de él, con una diferencia de niveles a la entrada y la salida de </a:t>
            </a:r>
            <a:r>
              <a:rPr lang="es-AR" sz="2200">
                <a:solidFill>
                  <a:schemeClr val="tx2"/>
                </a:solidFill>
                <a:latin typeface="Arial" charset="0"/>
                <a:sym typeface="Symbol" pitchFamily="18" charset="2"/>
              </a:rPr>
              <a:t></a:t>
            </a:r>
            <a:r>
              <a:rPr lang="es-AR" sz="2200">
                <a:solidFill>
                  <a:schemeClr val="tx2"/>
                </a:solidFill>
                <a:latin typeface="Arial" charset="0"/>
              </a:rPr>
              <a:t>h puede escribirse:</a:t>
            </a:r>
            <a:endParaRPr lang="es-ES" sz="2200">
              <a:solidFill>
                <a:schemeClr val="tx2"/>
              </a:solidFill>
              <a:latin typeface="Arial" charset="0"/>
            </a:endParaRPr>
          </a:p>
        </p:txBody>
      </p:sp>
      <p:graphicFrame>
        <p:nvGraphicFramePr>
          <p:cNvPr id="65539" name="Object 6"/>
          <p:cNvGraphicFramePr>
            <a:graphicFrameLocks noChangeAspect="1"/>
          </p:cNvGraphicFramePr>
          <p:nvPr/>
        </p:nvGraphicFramePr>
        <p:xfrm>
          <a:off x="5087938" y="2768601"/>
          <a:ext cx="1331912" cy="809625"/>
        </p:xfrm>
        <a:graphic>
          <a:graphicData uri="http://schemas.openxmlformats.org/presentationml/2006/ole">
            <mc:AlternateContent xmlns:mc="http://schemas.openxmlformats.org/markup-compatibility/2006">
              <mc:Choice xmlns:v="urn:schemas-microsoft-com:vml" Requires="v">
                <p:oleObj spid="_x0000_s11304" name="Ecuación" r:id="rId4" imgW="647419" imgH="393529" progId="Equation.3">
                  <p:embed/>
                </p:oleObj>
              </mc:Choice>
              <mc:Fallback>
                <p:oleObj name="Ecuación" r:id="rId4" imgW="647419" imgH="393529" progId="Equation.3">
                  <p:embed/>
                  <p:pic>
                    <p:nvPicPr>
                      <p:cNvPr id="65539"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7938" y="2768601"/>
                        <a:ext cx="1331912" cy="809625"/>
                      </a:xfrm>
                      <a:prstGeom prst="rect">
                        <a:avLst/>
                      </a:prstGeom>
                      <a:noFill/>
                      <a:ln>
                        <a:noFill/>
                      </a:ln>
                      <a:effectLst/>
                    </p:spPr>
                  </p:pic>
                </p:oleObj>
              </mc:Fallback>
            </mc:AlternateContent>
          </a:graphicData>
        </a:graphic>
      </p:graphicFrame>
      <p:sp>
        <p:nvSpPr>
          <p:cNvPr id="65540" name="Text Box 7"/>
          <p:cNvSpPr txBox="1">
            <a:spLocks noChangeArrowheads="1"/>
          </p:cNvSpPr>
          <p:nvPr/>
        </p:nvSpPr>
        <p:spPr bwMode="auto">
          <a:xfrm>
            <a:off x="1847851" y="3644900"/>
            <a:ext cx="396081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r>
              <a:rPr lang="es-AR" sz="2200">
                <a:solidFill>
                  <a:schemeClr val="tx2"/>
                </a:solidFill>
                <a:latin typeface="Arial" charset="0"/>
              </a:rPr>
              <a:t>y el caudal que circula</a:t>
            </a:r>
            <a:endParaRPr lang="es-ES" sz="2200">
              <a:solidFill>
                <a:schemeClr val="tx2"/>
              </a:solidFill>
              <a:latin typeface="Arial" charset="0"/>
            </a:endParaRPr>
          </a:p>
        </p:txBody>
      </p:sp>
      <p:graphicFrame>
        <p:nvGraphicFramePr>
          <p:cNvPr id="65541" name="Object 8"/>
          <p:cNvGraphicFramePr>
            <a:graphicFrameLocks noChangeAspect="1"/>
          </p:cNvGraphicFramePr>
          <p:nvPr/>
        </p:nvGraphicFramePr>
        <p:xfrm>
          <a:off x="4151314" y="4292601"/>
          <a:ext cx="2663825" cy="835025"/>
        </p:xfrm>
        <a:graphic>
          <a:graphicData uri="http://schemas.openxmlformats.org/presentationml/2006/ole">
            <mc:AlternateContent xmlns:mc="http://schemas.openxmlformats.org/markup-compatibility/2006">
              <mc:Choice xmlns:v="urn:schemas-microsoft-com:vml" Requires="v">
                <p:oleObj spid="_x0000_s11305" name="Ecuación" r:id="rId6" imgW="1294838" imgH="406224" progId="Equation.3">
                  <p:embed/>
                </p:oleObj>
              </mc:Choice>
              <mc:Fallback>
                <p:oleObj name="Ecuación" r:id="rId6" imgW="1294838" imgH="406224" progId="Equation.3">
                  <p:embed/>
                  <p:pic>
                    <p:nvPicPr>
                      <p:cNvPr id="65541"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1314" y="4292601"/>
                        <a:ext cx="2663825" cy="835025"/>
                      </a:xfrm>
                      <a:prstGeom prst="rect">
                        <a:avLst/>
                      </a:prstGeom>
                      <a:noFill/>
                      <a:ln>
                        <a:noFill/>
                      </a:ln>
                      <a:effectLst/>
                    </p:spPr>
                  </p:pic>
                </p:oleObj>
              </mc:Fallback>
            </mc:AlternateContent>
          </a:graphicData>
        </a:graphic>
      </p:graphicFrame>
      <p:sp>
        <p:nvSpPr>
          <p:cNvPr id="65542" name="Text Box 9"/>
          <p:cNvSpPr txBox="1">
            <a:spLocks noChangeArrowheads="1"/>
          </p:cNvSpPr>
          <p:nvPr/>
        </p:nvSpPr>
        <p:spPr bwMode="auto">
          <a:xfrm>
            <a:off x="1992314" y="260350"/>
            <a:ext cx="835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s-AR" sz="2400" b="1">
                <a:solidFill>
                  <a:schemeClr val="hlink"/>
                </a:solidFill>
                <a:latin typeface="Arial" charset="0"/>
              </a:rPr>
              <a:t>RELACIONES AGUA-SUELO</a:t>
            </a:r>
            <a:endParaRPr lang="es-ES" sz="2400" b="1">
              <a:solidFill>
                <a:schemeClr val="hlink"/>
              </a:solidFill>
              <a:latin typeface="Arial" charset="0"/>
            </a:endParaRPr>
          </a:p>
        </p:txBody>
      </p:sp>
      <p:pic>
        <p:nvPicPr>
          <p:cNvPr id="6554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42326" y="4203701"/>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66563" name="Text Box 6"/>
          <p:cNvSpPr txBox="1">
            <a:spLocks noChangeArrowheads="1"/>
          </p:cNvSpPr>
          <p:nvPr/>
        </p:nvSpPr>
        <p:spPr bwMode="auto">
          <a:xfrm>
            <a:off x="990932" y="286603"/>
            <a:ext cx="6750987"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4800" b="1" spc="-50">
                <a:solidFill>
                  <a:schemeClr val="accent2"/>
                </a:solidFill>
                <a:latin typeface="+mj-lt"/>
                <a:ea typeface="+mj-ea"/>
                <a:cs typeface="+mj-cs"/>
              </a:rPr>
              <a:t>RELACIONES AGUA-SUELO</a:t>
            </a:r>
          </a:p>
        </p:txBody>
      </p:sp>
      <p:sp>
        <p:nvSpPr>
          <p:cNvPr id="66562" name="Text Box 5"/>
          <p:cNvSpPr txBox="1">
            <a:spLocks noChangeArrowheads="1"/>
          </p:cNvSpPr>
          <p:nvPr/>
        </p:nvSpPr>
        <p:spPr bwMode="auto">
          <a:xfrm>
            <a:off x="1044204" y="2023962"/>
            <a:ext cx="6697715" cy="384513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Aft>
                <a:spcPts val="600"/>
              </a:spcAft>
              <a:buClr>
                <a:schemeClr val="accent1"/>
              </a:buClr>
              <a:buFont typeface="Calibri" panose="020F0502020204030204" pitchFamily="34" charset="0"/>
              <a:buNone/>
            </a:pPr>
            <a:r>
              <a:rPr lang="en-US" sz="1700">
                <a:solidFill>
                  <a:schemeClr val="tx1">
                    <a:lumMod val="75000"/>
                    <a:lumOff val="25000"/>
                  </a:schemeClr>
                </a:solidFill>
                <a:latin typeface="+mn-lt"/>
              </a:rPr>
              <a:t>EVAPOTRANSPIRACIÓN</a:t>
            </a:r>
          </a:p>
          <a:p>
            <a:pPr defTabSz="914400" eaLnBrk="1" hangingPunct="1">
              <a:lnSpc>
                <a:spcPct val="90000"/>
              </a:lnSpc>
              <a:spcAft>
                <a:spcPts val="600"/>
              </a:spcAft>
              <a:buClr>
                <a:schemeClr val="accent1"/>
              </a:buClr>
              <a:buFont typeface="Calibri" panose="020F0502020204030204" pitchFamily="34" charset="0"/>
            </a:pPr>
            <a:r>
              <a:rPr lang="en-US" sz="1700">
                <a:solidFill>
                  <a:schemeClr val="tx1">
                    <a:lumMod val="75000"/>
                    <a:lumOff val="25000"/>
                  </a:schemeClr>
                </a:solidFill>
                <a:latin typeface="+mn-lt"/>
              </a:rPr>
              <a:t>Evapotranspiración (ET) es la combinación de dos procesos diferentes en los cuales el agua cambia del estado líquido al gaseoso; la evaporación desde la superficie del suelo, y la transpiración de los cultivos.</a:t>
            </a:r>
          </a:p>
          <a:p>
            <a:pPr defTabSz="914400" eaLnBrk="1" hangingPunct="1">
              <a:lnSpc>
                <a:spcPct val="90000"/>
              </a:lnSpc>
              <a:spcAft>
                <a:spcPts val="600"/>
              </a:spcAft>
              <a:buClr>
                <a:schemeClr val="accent1"/>
              </a:buClr>
              <a:buFont typeface="Calibri" panose="020F0502020204030204" pitchFamily="34" charset="0"/>
            </a:pPr>
            <a:endParaRPr lang="en-US" sz="1700">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r>
              <a:rPr lang="en-US" sz="1700">
                <a:solidFill>
                  <a:schemeClr val="tx1">
                    <a:lumMod val="75000"/>
                    <a:lumOff val="25000"/>
                  </a:schemeClr>
                </a:solidFill>
                <a:latin typeface="+mn-lt"/>
              </a:rPr>
              <a:t>EVAPORACIÓN</a:t>
            </a:r>
          </a:p>
          <a:p>
            <a:pPr defTabSz="914400" eaLnBrk="1" hangingPunct="1">
              <a:lnSpc>
                <a:spcPct val="90000"/>
              </a:lnSpc>
              <a:spcAft>
                <a:spcPts val="600"/>
              </a:spcAft>
              <a:buClr>
                <a:schemeClr val="accent1"/>
              </a:buClr>
              <a:buFont typeface="Calibri" panose="020F0502020204030204" pitchFamily="34" charset="0"/>
            </a:pPr>
            <a:r>
              <a:rPr lang="en-US" sz="1700">
                <a:solidFill>
                  <a:schemeClr val="tx1">
                    <a:lumMod val="75000"/>
                    <a:lumOff val="25000"/>
                  </a:schemeClr>
                </a:solidFill>
                <a:latin typeface="+mn-lt"/>
              </a:rPr>
              <a:t>La evaporación es el proceso por el cual el agua en estado líquido se transforma en vapor de agua (vaporización) y es removida de la superficie evaporante (remoción de vapor). </a:t>
            </a:r>
          </a:p>
          <a:p>
            <a:pPr defTabSz="914400" eaLnBrk="1" hangingPunct="1">
              <a:lnSpc>
                <a:spcPct val="90000"/>
              </a:lnSpc>
              <a:spcAft>
                <a:spcPts val="600"/>
              </a:spcAft>
              <a:buClr>
                <a:schemeClr val="accent1"/>
              </a:buClr>
              <a:buFont typeface="Calibri" panose="020F0502020204030204" pitchFamily="34" charset="0"/>
            </a:pPr>
            <a:r>
              <a:rPr lang="en-US" sz="1700">
                <a:solidFill>
                  <a:schemeClr val="tx1">
                    <a:lumMod val="75000"/>
                    <a:lumOff val="25000"/>
                  </a:schemeClr>
                </a:solidFill>
                <a:latin typeface="+mn-lt"/>
              </a:rPr>
              <a:t>Para que se produzca el cambio de estado de las moléculas agua de líquido a gaseoso se necesita cierta energía. Provista por la radiación solar directa y, en menor medida, por la temperatura ambiente del aire. </a:t>
            </a:r>
          </a:p>
        </p:txBody>
      </p:sp>
      <p:sp>
        <p:nvSpPr>
          <p:cNvPr id="80" name="Rectangle 79">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4150"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Rectangle 81">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823"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52183" y="905933"/>
            <a:ext cx="6719637" cy="503972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F53311A5-99DE-4393-9A6A-668B1A50F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A4927983-BFBD-4CAA-A34E-2D3486ACF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193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B40DF401-E6F0-4EFD-8C5C-6847352084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611" name="Text Box 6"/>
          <p:cNvSpPr txBox="1">
            <a:spLocks noChangeArrowheads="1"/>
          </p:cNvSpPr>
          <p:nvPr/>
        </p:nvSpPr>
        <p:spPr bwMode="auto">
          <a:xfrm>
            <a:off x="492370" y="516835"/>
            <a:ext cx="3084844" cy="57728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3600" b="1" spc="-50">
                <a:solidFill>
                  <a:srgbClr val="FFFFFF"/>
                </a:solidFill>
                <a:latin typeface="+mj-lt"/>
                <a:ea typeface="+mj-ea"/>
                <a:cs typeface="+mj-cs"/>
              </a:rPr>
              <a:t>TRANSPIRACIÓN</a:t>
            </a:r>
          </a:p>
        </p:txBody>
      </p:sp>
      <p:sp>
        <p:nvSpPr>
          <p:cNvPr id="83" name="Rectangle 82">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68613" name="Text Box 5">
            <a:extLst>
              <a:ext uri="{FF2B5EF4-FFF2-40B4-BE49-F238E27FC236}">
                <a16:creationId xmlns:a16="http://schemas.microsoft.com/office/drawing/2014/main" id="{294F3563-B41E-47FA-91F7-95AC168AAA50}"/>
              </a:ext>
            </a:extLst>
          </p:cNvPr>
          <p:cNvGraphicFramePr/>
          <p:nvPr>
            <p:extLst>
              <p:ext uri="{D42A27DB-BD31-4B8C-83A1-F6EECF244321}">
                <p14:modId xmlns:p14="http://schemas.microsoft.com/office/powerpoint/2010/main" val="3104598062"/>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E6D4A253-652B-4CB8-913F-247DA9CF5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0" name="Text Box 4"/>
          <p:cNvSpPr txBox="1">
            <a:spLocks noChangeArrowheads="1"/>
          </p:cNvSpPr>
          <p:nvPr/>
        </p:nvSpPr>
        <p:spPr bwMode="auto">
          <a:xfrm>
            <a:off x="6728459" y="634946"/>
            <a:ext cx="4821283"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RIEGO - CONCEPTOS </a:t>
            </a:r>
          </a:p>
          <a:p>
            <a:pPr defTabSz="914400" eaLnBrk="1" hangingPunct="1">
              <a:lnSpc>
                <a:spcPct val="85000"/>
              </a:lnSpc>
              <a:spcBef>
                <a:spcPct val="0"/>
              </a:spcBef>
              <a:spcAft>
                <a:spcPts val="600"/>
              </a:spcAft>
            </a:pPr>
            <a:endParaRPr lang="en-US" sz="4800" spc="-50">
              <a:solidFill>
                <a:schemeClr val="tx1">
                  <a:lumMod val="75000"/>
                  <a:lumOff val="25000"/>
                </a:schemeClr>
              </a:solidFill>
              <a:latin typeface="+mj-lt"/>
              <a:ea typeface="+mj-ea"/>
              <a:cs typeface="+mj-cs"/>
            </a:endParaRPr>
          </a:p>
        </p:txBody>
      </p:sp>
      <p:sp>
        <p:nvSpPr>
          <p:cNvPr id="76" name="Rectangle 75">
            <a:extLst>
              <a:ext uri="{FF2B5EF4-FFF2-40B4-BE49-F238E27FC236}">
                <a16:creationId xmlns:a16="http://schemas.microsoft.com/office/drawing/2014/main" id="{67AB164F-5D83-4672-A334-AB772EB3F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8336" y="1087418"/>
            <a:ext cx="2784700" cy="187686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Rectangle 77">
            <a:extLst>
              <a:ext uri="{FF2B5EF4-FFF2-40B4-BE49-F238E27FC236}">
                <a16:creationId xmlns:a16="http://schemas.microsoft.com/office/drawing/2014/main" id="{3E9234AC-8D5E-426E-B92A-5D31003224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061" y="321733"/>
            <a:ext cx="2583939"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Connector 79">
            <a:extLst>
              <a:ext uri="{FF2B5EF4-FFF2-40B4-BE49-F238E27FC236}">
                <a16:creationId xmlns:a16="http://schemas.microsoft.com/office/drawing/2014/main" id="{8FBF37C7-A709-4F3F-9366-2A4B6178FB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40096" y="2085703"/>
            <a:ext cx="41148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E6D826B9-9966-4973-BD95-E66216147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355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1574A666-281C-4FC9-A810-AD760C8B62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664752" y="3127233"/>
            <a:ext cx="2295082" cy="218032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1" name="Text Box 5"/>
          <p:cNvSpPr txBox="1">
            <a:spLocks noChangeArrowheads="1"/>
          </p:cNvSpPr>
          <p:nvPr/>
        </p:nvSpPr>
        <p:spPr bwMode="auto">
          <a:xfrm>
            <a:off x="6728459" y="2198914"/>
            <a:ext cx="4821283"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 Dar buena disposición a la tierra para las labores. </a:t>
            </a:r>
          </a:p>
          <a:p>
            <a:pPr defTabSz="914400" eaLnBrk="1" hangingPunct="1">
              <a:lnSpc>
                <a:spcPct val="90000"/>
              </a:lnSpc>
              <a:spcAft>
                <a:spcPts val="600"/>
              </a:spcAft>
              <a:buClr>
                <a:schemeClr val="accent1"/>
              </a:buClr>
              <a:buFont typeface="Calibri" panose="020F0502020204030204" pitchFamily="34" charset="0"/>
              <a:buChar char="•"/>
            </a:pPr>
            <a:endParaRPr lang="en-US">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 El agua de riego es un complemento de otras fuentes de provisión de agua a los cultivos:</a:t>
            </a:r>
          </a:p>
          <a:p>
            <a:pPr lvl="2" defTabSz="914400"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Precipitaciones.</a:t>
            </a:r>
          </a:p>
          <a:p>
            <a:pPr lvl="2" defTabSz="914400"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Agua atmosférica no procedente de precipitaciones (rocío).</a:t>
            </a:r>
          </a:p>
          <a:p>
            <a:pPr lvl="2" defTabSz="914400"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Escorrentías superficiales.</a:t>
            </a:r>
          </a:p>
          <a:p>
            <a:pPr lvl="2" defTabSz="914400"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Aguas subterráneas.</a:t>
            </a:r>
          </a:p>
          <a:p>
            <a:pPr lvl="2" defTabSz="914400"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	</a:t>
            </a:r>
          </a:p>
        </p:txBody>
      </p:sp>
      <p:sp>
        <p:nvSpPr>
          <p:cNvPr id="86" name="Rectangle 85">
            <a:extLst>
              <a:ext uri="{FF2B5EF4-FFF2-40B4-BE49-F238E27FC236}">
                <a16:creationId xmlns:a16="http://schemas.microsoft.com/office/drawing/2014/main" id="{F70A07A1-8551-4106-A383-56873AB86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 name="Rectangle 87">
            <a:extLst>
              <a:ext uri="{FF2B5EF4-FFF2-40B4-BE49-F238E27FC236}">
                <a16:creationId xmlns:a16="http://schemas.microsoft.com/office/drawing/2014/main" id="{E4EFE7D9-6F8F-4F8F-84BB-8F1A58C116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2"/>
          <p:cNvSpPr>
            <a:spLocks noGrp="1" noChangeArrowheads="1"/>
          </p:cNvSpPr>
          <p:nvPr>
            <p:ph type="title"/>
          </p:nvPr>
        </p:nvSpPr>
        <p:spPr>
          <a:xfrm>
            <a:off x="1981200" y="277813"/>
            <a:ext cx="8229600" cy="487362"/>
          </a:xfrm>
        </p:spPr>
        <p:txBody>
          <a:bodyPr>
            <a:normAutofit fontScale="90000"/>
          </a:bodyPr>
          <a:lstStyle/>
          <a:p>
            <a:pPr eaLnBrk="1" hangingPunct="1">
              <a:defRPr/>
            </a:pPr>
            <a:r>
              <a:rPr lang="es-AR" sz="3600" b="1" dirty="0"/>
              <a:t>Circulación del agua en las plantas</a:t>
            </a:r>
            <a:endParaRPr lang="es-ES" sz="3600" b="1" dirty="0"/>
          </a:p>
        </p:txBody>
      </p:sp>
      <p:sp>
        <p:nvSpPr>
          <p:cNvPr id="69635" name="Rectangle 3"/>
          <p:cNvSpPr>
            <a:spLocks noGrp="1" noChangeArrowheads="1"/>
          </p:cNvSpPr>
          <p:nvPr>
            <p:ph idx="1"/>
          </p:nvPr>
        </p:nvSpPr>
        <p:spPr>
          <a:xfrm>
            <a:off x="1774826" y="836614"/>
            <a:ext cx="8569325" cy="2447925"/>
          </a:xfrm>
        </p:spPr>
        <p:txBody>
          <a:bodyPr/>
          <a:lstStyle/>
          <a:p>
            <a:pPr eaLnBrk="1" hangingPunct="1"/>
            <a:r>
              <a:rPr lang="es-AR" sz="2000" dirty="0">
                <a:solidFill>
                  <a:srgbClr val="003300"/>
                </a:solidFill>
              </a:rPr>
              <a:t>La transpiración contribuye a regular la temperatura de la hoja.</a:t>
            </a:r>
          </a:p>
          <a:p>
            <a:pPr eaLnBrk="1" hangingPunct="1"/>
            <a:r>
              <a:rPr lang="es-AR" sz="2000" dirty="0">
                <a:solidFill>
                  <a:srgbClr val="003300"/>
                </a:solidFill>
              </a:rPr>
              <a:t>Cuando las células oclusivas tienen mucho agua adquieren una forma que permite la apertura del ostiolo.</a:t>
            </a:r>
          </a:p>
          <a:p>
            <a:pPr eaLnBrk="1" hangingPunct="1"/>
            <a:r>
              <a:rPr lang="es-ES" sz="2000" dirty="0">
                <a:solidFill>
                  <a:srgbClr val="003300"/>
                </a:solidFill>
              </a:rPr>
              <a:t>Las </a:t>
            </a:r>
            <a:r>
              <a:rPr lang="es-ES" sz="2000" b="1" dirty="0">
                <a:solidFill>
                  <a:srgbClr val="003300"/>
                </a:solidFill>
              </a:rPr>
              <a:t>células oclusivas</a:t>
            </a:r>
            <a:r>
              <a:rPr lang="es-ES" sz="2000" dirty="0">
                <a:solidFill>
                  <a:srgbClr val="003300"/>
                </a:solidFill>
              </a:rPr>
              <a:t> son células de la epidermis con forma de medialuna que forman el estoma y regulan el tamaño de su apertura, llamada </a:t>
            </a:r>
            <a:r>
              <a:rPr lang="es-ES" sz="2000" b="1" dirty="0">
                <a:solidFill>
                  <a:srgbClr val="003300"/>
                </a:solidFill>
              </a:rPr>
              <a:t>ostiolo</a:t>
            </a:r>
          </a:p>
        </p:txBody>
      </p:sp>
      <p:pic>
        <p:nvPicPr>
          <p:cNvPr id="69636" name="Picture 5" descr="malv45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3500438"/>
            <a:ext cx="32385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8" descr="stomadi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3338" y="3068639"/>
            <a:ext cx="3600450" cy="336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659" name="Text Box 26"/>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3600" spc="-50" dirty="0">
                <a:solidFill>
                  <a:srgbClr val="FFFFFF"/>
                </a:solidFill>
                <a:latin typeface="+mj-lt"/>
                <a:ea typeface="+mj-ea"/>
                <a:cs typeface="+mj-cs"/>
              </a:rPr>
              <a:t>EVAPOTRANSPIRACIÓN (ET)</a:t>
            </a:r>
          </a:p>
        </p:txBody>
      </p:sp>
      <p:sp>
        <p:nvSpPr>
          <p:cNvPr id="82" name="Rectangle 8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658" name="Text Box 25"/>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La evaporación y la transpiración ocurren de forma simultánea y no son fáciles de distinguir. </a:t>
            </a:r>
          </a:p>
          <a:p>
            <a:pPr defTabSz="914400"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La evapotranspiración desde el suelo cultivado es principalmente influenciada por la fracción de la radiación solar que llega esta superficie. </a:t>
            </a:r>
          </a:p>
          <a:p>
            <a:pPr defTabSz="914400"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Esta fracción disminuye en el período de crecimiento a medida que el cultivo crece y va sombreando el terreno. </a:t>
            </a:r>
          </a:p>
          <a:p>
            <a:pPr defTabSz="914400"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En la primera etapa del crecimiento del cultivo, el agua se pierde predominantemente por evaporación, pero una vez que el cultivo se desarrolla y cubre completamente el suelo, el principal proceso es la transpiración.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F53311A5-99DE-4393-9A6A-668B1A50F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A4927983-BFBD-4CAA-A34E-2D3486ACF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193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B40DF401-E6F0-4EFD-8C5C-6847352084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683" name="1 Rectángulo"/>
          <p:cNvSpPr>
            <a:spLocks noChangeArrowheads="1"/>
          </p:cNvSpPr>
          <p:nvPr/>
        </p:nvSpPr>
        <p:spPr bwMode="auto">
          <a:xfrm>
            <a:off x="492370" y="516835"/>
            <a:ext cx="3084844" cy="57728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p>
            <a:pPr defTabSz="914400">
              <a:lnSpc>
                <a:spcPct val="85000"/>
              </a:lnSpc>
              <a:spcBef>
                <a:spcPct val="0"/>
              </a:spcBef>
              <a:spcAft>
                <a:spcPts val="600"/>
              </a:spcAft>
            </a:pPr>
            <a:r>
              <a:rPr lang="en-US" sz="3600" b="1" spc="-50">
                <a:solidFill>
                  <a:srgbClr val="FFFFFF"/>
                </a:solidFill>
                <a:latin typeface="+mj-lt"/>
                <a:ea typeface="+mj-ea"/>
                <a:cs typeface="+mj-cs"/>
              </a:rPr>
              <a:t>PROCESOS - EVAPOTRANSPIRACIÓN</a:t>
            </a:r>
          </a:p>
        </p:txBody>
      </p:sp>
      <p:sp>
        <p:nvSpPr>
          <p:cNvPr id="83" name="Rectangle 82">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71685" name="1 Marcador de contenido">
            <a:extLst>
              <a:ext uri="{FF2B5EF4-FFF2-40B4-BE49-F238E27FC236}">
                <a16:creationId xmlns:a16="http://schemas.microsoft.com/office/drawing/2014/main" id="{5F51E23A-BBE5-4AA1-88B3-BD99F8AC889A}"/>
              </a:ext>
            </a:extLst>
          </p:cNvPr>
          <p:cNvGraphicFramePr>
            <a:graphicFrameLocks noGrp="1"/>
          </p:cNvGraphicFramePr>
          <p:nvPr>
            <p:ph/>
            <p:extLst>
              <p:ext uri="{D42A27DB-BD31-4B8C-83A1-F6EECF244321}">
                <p14:modId xmlns:p14="http://schemas.microsoft.com/office/powerpoint/2010/main" val="4085913507"/>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9" name="Rectangle 191">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710" name="Rectangle 192">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2711" name="Straight Connector 193">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2712" name="Rectangle 194">
            <a:extLst>
              <a:ext uri="{FF2B5EF4-FFF2-40B4-BE49-F238E27FC236}">
                <a16:creationId xmlns:a16="http://schemas.microsoft.com/office/drawing/2014/main" id="{E6AA15AE-DAFE-4E1E-B05F-F57962FD3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2" name="Rectangle 3"/>
          <p:cNvSpPr>
            <a:spLocks noGrp="1" noChangeArrowheads="1"/>
          </p:cNvSpPr>
          <p:nvPr>
            <p:ph type="title" idx="4294967295"/>
          </p:nvPr>
        </p:nvSpPr>
        <p:spPr>
          <a:xfrm>
            <a:off x="8141110" y="639097"/>
            <a:ext cx="3401961" cy="3686015"/>
          </a:xfrm>
        </p:spPr>
        <p:txBody>
          <a:bodyPr vert="horz" lIns="91440" tIns="45720" rIns="91440" bIns="45720" rtlCol="0" anchor="b">
            <a:normAutofit/>
          </a:bodyPr>
          <a:lstStyle/>
          <a:p>
            <a:pPr>
              <a:defRPr/>
            </a:pPr>
            <a:r>
              <a:rPr lang="en-US" sz="2600" b="1">
                <a:solidFill>
                  <a:schemeClr val="tx1">
                    <a:lumMod val="85000"/>
                    <a:lumOff val="15000"/>
                  </a:schemeClr>
                </a:solidFill>
              </a:rPr>
              <a:t>PROCESO DE EVAPOTRANSPIRACIÓN</a:t>
            </a:r>
          </a:p>
        </p:txBody>
      </p:sp>
      <p:pic>
        <p:nvPicPr>
          <p:cNvPr id="72707" name="Picture 2"/>
          <p:cNvPicPr>
            <a:picLocks noChangeAspect="1" noChangeArrowheads="1"/>
          </p:cNvPicPr>
          <p:nvPr/>
        </p:nvPicPr>
        <p:blipFill>
          <a:blip r:embed="rId3">
            <a:extLst>
              <a:ext uri="{28A0092B-C50C-407E-A947-70E740481C1C}">
                <a14:useLocalDpi xmlns:a14="http://schemas.microsoft.com/office/drawing/2010/main" val="0"/>
              </a:ext>
            </a:extLst>
          </a:blip>
          <a:srcRect t="1236"/>
          <a:stretch>
            <a:fillRect/>
          </a:stretch>
        </p:blipFill>
        <p:spPr bwMode="auto">
          <a:xfrm>
            <a:off x="840961" y="640081"/>
            <a:ext cx="6498292" cy="50541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2713" name="Straight Connector 195">
            <a:extLst>
              <a:ext uri="{FF2B5EF4-FFF2-40B4-BE49-F238E27FC236}">
                <a16:creationId xmlns:a16="http://schemas.microsoft.com/office/drawing/2014/main" id="{D07141D5-A57C-43F5-A655-5BA2D0D2AF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72714" name="Rectangle 196">
            <a:extLst>
              <a:ext uri="{FF2B5EF4-FFF2-40B4-BE49-F238E27FC236}">
                <a16:creationId xmlns:a16="http://schemas.microsoft.com/office/drawing/2014/main" id="{D9DB1F97-BFF9-46CC-8EB4-BB63B98F1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 name="Rectangle 197">
            <a:extLst>
              <a:ext uri="{FF2B5EF4-FFF2-40B4-BE49-F238E27FC236}">
                <a16:creationId xmlns:a16="http://schemas.microsoft.com/office/drawing/2014/main" id="{88CAE6E3-39B4-4A16-97BC-9C376B9B7E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8" name="Rectangle 137">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0" name="Straight Connector 139">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2" name="Rectangle 14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532" name="Rectangle 3"/>
          <p:cNvSpPr>
            <a:spLocks noGrp="1" noChangeArrowheads="1"/>
          </p:cNvSpPr>
          <p:nvPr>
            <p:ph type="title" idx="4294967295"/>
          </p:nvPr>
        </p:nvSpPr>
        <p:spPr>
          <a:xfrm>
            <a:off x="492370" y="605896"/>
            <a:ext cx="3084844" cy="5646208"/>
          </a:xfrm>
        </p:spPr>
        <p:txBody>
          <a:bodyPr vert="horz" lIns="91440" tIns="45720" rIns="91440" bIns="45720" rtlCol="0" anchor="ctr">
            <a:normAutofit/>
          </a:bodyPr>
          <a:lstStyle/>
          <a:p>
            <a:pPr>
              <a:defRPr/>
            </a:pPr>
            <a:r>
              <a:rPr lang="en-US" sz="3600" b="1">
                <a:solidFill>
                  <a:srgbClr val="FFFFFF"/>
                </a:solidFill>
              </a:rPr>
              <a:t>FACTORES DE CULTIVO</a:t>
            </a:r>
          </a:p>
        </p:txBody>
      </p:sp>
      <p:sp>
        <p:nvSpPr>
          <p:cNvPr id="146" name="Rectangle 14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731" name="11 Marcador de contenido"/>
          <p:cNvSpPr>
            <a:spLocks noGrp="1"/>
          </p:cNvSpPr>
          <p:nvPr>
            <p:ph/>
          </p:nvPr>
        </p:nvSpPr>
        <p:spPr>
          <a:xfrm>
            <a:off x="4742016" y="605896"/>
            <a:ext cx="6413663" cy="5646208"/>
          </a:xfrm>
        </p:spPr>
        <p:txBody>
          <a:bodyPr vert="horz" lIns="0" tIns="45720" rIns="0" bIns="45720" rtlCol="0" anchor="ctr">
            <a:normAutofit/>
          </a:bodyPr>
          <a:lstStyle/>
          <a:p>
            <a:pPr>
              <a:buFont typeface="Calibri" panose="020F0502020204030204" pitchFamily="34" charset="0"/>
              <a:buNone/>
            </a:pPr>
            <a:r>
              <a:rPr lang="en-US" dirty="0" err="1"/>
              <a:t>Dependen</a:t>
            </a:r>
            <a:r>
              <a:rPr lang="en-US" dirty="0"/>
              <a:t> de: </a:t>
            </a:r>
            <a:r>
              <a:rPr lang="en-US" i="1" dirty="0"/>
              <a:t>Tipo de </a:t>
            </a:r>
            <a:r>
              <a:rPr lang="en-US" i="1" dirty="0" err="1"/>
              <a:t>cultivo</a:t>
            </a:r>
            <a:r>
              <a:rPr lang="en-US" i="1" dirty="0"/>
              <a:t>, la </a:t>
            </a:r>
            <a:r>
              <a:rPr lang="en-US" i="1" dirty="0" err="1"/>
              <a:t>variedad</a:t>
            </a:r>
            <a:r>
              <a:rPr lang="en-US" i="1" dirty="0"/>
              <a:t> y la </a:t>
            </a:r>
            <a:r>
              <a:rPr lang="en-US" i="1" dirty="0" err="1"/>
              <a:t>etapa</a:t>
            </a:r>
            <a:r>
              <a:rPr lang="en-US" i="1" dirty="0"/>
              <a:t> de </a:t>
            </a:r>
            <a:r>
              <a:rPr lang="en-US" i="1" dirty="0" err="1"/>
              <a:t>desarrollo</a:t>
            </a:r>
            <a:r>
              <a:rPr lang="en-US" dirty="0"/>
              <a:t>.</a:t>
            </a:r>
          </a:p>
          <a:p>
            <a:pPr>
              <a:buFont typeface="Calibri" panose="020F0502020204030204" pitchFamily="34" charset="0"/>
              <a:buNone/>
            </a:pPr>
            <a:r>
              <a:rPr lang="en-US" dirty="0"/>
              <a:t> </a:t>
            </a:r>
          </a:p>
          <a:p>
            <a:pPr>
              <a:buFont typeface="Calibri" panose="020F0502020204030204" pitchFamily="34" charset="0"/>
              <a:buNone/>
            </a:pPr>
            <a:r>
              <a:rPr lang="en-US" dirty="0"/>
              <a:t>Es </a:t>
            </a:r>
            <a:r>
              <a:rPr lang="en-US" dirty="0" err="1"/>
              <a:t>decir</a:t>
            </a:r>
            <a:r>
              <a:rPr lang="en-US" dirty="0"/>
              <a:t> </a:t>
            </a:r>
            <a:r>
              <a:rPr lang="en-US" dirty="0" err="1"/>
              <a:t>podemos</a:t>
            </a:r>
            <a:r>
              <a:rPr lang="en-US" dirty="0"/>
              <a:t> </a:t>
            </a:r>
            <a:r>
              <a:rPr lang="en-US" dirty="0" err="1"/>
              <a:t>tener</a:t>
            </a:r>
            <a:r>
              <a:rPr lang="en-US" dirty="0"/>
              <a:t> </a:t>
            </a:r>
            <a:r>
              <a:rPr lang="en-US" dirty="0" err="1"/>
              <a:t>distintos</a:t>
            </a:r>
            <a:r>
              <a:rPr lang="en-US" dirty="0"/>
              <a:t> </a:t>
            </a:r>
            <a:r>
              <a:rPr lang="en-US" dirty="0" err="1"/>
              <a:t>niveles</a:t>
            </a:r>
            <a:r>
              <a:rPr lang="en-US" dirty="0"/>
              <a:t> de ET </a:t>
            </a:r>
            <a:r>
              <a:rPr lang="en-US" dirty="0" err="1"/>
              <a:t>en</a:t>
            </a:r>
            <a:r>
              <a:rPr lang="en-US" dirty="0"/>
              <a:t> </a:t>
            </a:r>
            <a:r>
              <a:rPr lang="en-US" dirty="0" err="1"/>
              <a:t>diversos</a:t>
            </a:r>
            <a:r>
              <a:rPr lang="en-US" dirty="0"/>
              <a:t> </a:t>
            </a:r>
            <a:r>
              <a:rPr lang="en-US" dirty="0" err="1"/>
              <a:t>tipos</a:t>
            </a:r>
            <a:r>
              <a:rPr lang="en-US" dirty="0"/>
              <a:t> de </a:t>
            </a:r>
            <a:r>
              <a:rPr lang="en-US" dirty="0" err="1"/>
              <a:t>cultivos</a:t>
            </a:r>
            <a:r>
              <a:rPr lang="en-US" dirty="0"/>
              <a:t> </a:t>
            </a:r>
            <a:r>
              <a:rPr lang="en-US" dirty="0" err="1"/>
              <a:t>aunque</a:t>
            </a:r>
            <a:r>
              <a:rPr lang="en-US" dirty="0"/>
              <a:t> se </a:t>
            </a:r>
            <a:r>
              <a:rPr lang="en-US" dirty="0" err="1"/>
              <a:t>encuentren</a:t>
            </a:r>
            <a:r>
              <a:rPr lang="en-US" dirty="0"/>
              <a:t> bajo </a:t>
            </a:r>
            <a:r>
              <a:rPr lang="en-US" dirty="0" err="1"/>
              <a:t>condiciones</a:t>
            </a:r>
            <a:r>
              <a:rPr lang="en-US" dirty="0"/>
              <a:t> </a:t>
            </a:r>
            <a:r>
              <a:rPr lang="en-US" dirty="0" err="1"/>
              <a:t>ambientales</a:t>
            </a:r>
            <a:r>
              <a:rPr lang="en-US" dirty="0"/>
              <a:t> </a:t>
            </a:r>
            <a:r>
              <a:rPr lang="en-US" dirty="0" err="1"/>
              <a:t>idénticas</a:t>
            </a:r>
            <a:r>
              <a:rPr lang="en-US" dirty="0"/>
              <a:t>. </a:t>
            </a:r>
          </a:p>
          <a:p>
            <a:pPr>
              <a:buFont typeface="Calibri" panose="020F0502020204030204" pitchFamily="34" charset="0"/>
              <a:buNone/>
            </a:pPr>
            <a:endParaRPr lang="en-US" dirty="0"/>
          </a:p>
          <a:p>
            <a:pPr>
              <a:buFont typeface="Calibri" panose="020F0502020204030204" pitchFamily="34" charset="0"/>
              <a:buNone/>
            </a:pPr>
            <a:r>
              <a:rPr lang="en-US" dirty="0"/>
              <a:t>La </a:t>
            </a:r>
            <a:r>
              <a:rPr lang="en-US" dirty="0" err="1"/>
              <a:t>evapotranspiración</a:t>
            </a:r>
            <a:r>
              <a:rPr lang="en-US" dirty="0"/>
              <a:t> del </a:t>
            </a:r>
            <a:r>
              <a:rPr lang="en-US" dirty="0" err="1"/>
              <a:t>cultivo</a:t>
            </a:r>
            <a:r>
              <a:rPr lang="en-US" dirty="0"/>
              <a:t> bajo </a:t>
            </a:r>
            <a:r>
              <a:rPr lang="en-US" dirty="0" err="1"/>
              <a:t>condiciones</a:t>
            </a:r>
            <a:r>
              <a:rPr lang="en-US" dirty="0"/>
              <a:t> </a:t>
            </a:r>
            <a:r>
              <a:rPr lang="en-US" dirty="0" err="1"/>
              <a:t>estándar</a:t>
            </a:r>
            <a:r>
              <a:rPr lang="en-US" dirty="0"/>
              <a:t> (</a:t>
            </a:r>
            <a:r>
              <a:rPr lang="en-US" dirty="0" err="1"/>
              <a:t>ETc</a:t>
            </a:r>
            <a:r>
              <a:rPr lang="en-US" dirty="0"/>
              <a:t>) se </a:t>
            </a:r>
            <a:r>
              <a:rPr lang="en-US" dirty="0" err="1"/>
              <a:t>refiere</a:t>
            </a:r>
            <a:r>
              <a:rPr lang="en-US" dirty="0"/>
              <a:t> a la </a:t>
            </a:r>
            <a:r>
              <a:rPr lang="en-US" dirty="0" err="1"/>
              <a:t>demanda</a:t>
            </a:r>
            <a:r>
              <a:rPr lang="en-US" dirty="0"/>
              <a:t> </a:t>
            </a:r>
            <a:r>
              <a:rPr lang="en-US" dirty="0" err="1"/>
              <a:t>evaporativa</a:t>
            </a:r>
            <a:r>
              <a:rPr lang="en-US" dirty="0"/>
              <a:t> de la </a:t>
            </a:r>
            <a:r>
              <a:rPr lang="en-US" dirty="0" err="1"/>
              <a:t>atmósfera</a:t>
            </a:r>
            <a:r>
              <a:rPr lang="en-US" dirty="0"/>
              <a:t> </a:t>
            </a:r>
            <a:r>
              <a:rPr lang="en-US" dirty="0" err="1"/>
              <a:t>sobre</a:t>
            </a:r>
            <a:r>
              <a:rPr lang="en-US" dirty="0"/>
              <a:t> </a:t>
            </a:r>
            <a:r>
              <a:rPr lang="en-US" dirty="0" err="1"/>
              <a:t>cultivos</a:t>
            </a:r>
            <a:r>
              <a:rPr lang="en-US" dirty="0"/>
              <a:t> que </a:t>
            </a:r>
            <a:r>
              <a:rPr lang="en-US" dirty="0" err="1"/>
              <a:t>crecen</a:t>
            </a:r>
            <a:r>
              <a:rPr lang="en-US" dirty="0"/>
              <a:t> </a:t>
            </a:r>
            <a:r>
              <a:rPr lang="en-US" dirty="0" err="1"/>
              <a:t>en</a:t>
            </a:r>
            <a:r>
              <a:rPr lang="en-US" dirty="0"/>
              <a:t> </a:t>
            </a:r>
            <a:r>
              <a:rPr lang="en-US" dirty="0" err="1"/>
              <a:t>áreas</a:t>
            </a:r>
            <a:r>
              <a:rPr lang="en-US" dirty="0"/>
              <a:t> </a:t>
            </a:r>
            <a:r>
              <a:rPr lang="en-US" dirty="0" err="1"/>
              <a:t>grandes</a:t>
            </a:r>
            <a:r>
              <a:rPr lang="en-US" dirty="0"/>
              <a:t> bajo </a:t>
            </a:r>
            <a:r>
              <a:rPr lang="en-US" dirty="0" err="1"/>
              <a:t>condiciones</a:t>
            </a:r>
            <a:r>
              <a:rPr lang="en-US" dirty="0"/>
              <a:t> </a:t>
            </a:r>
            <a:r>
              <a:rPr lang="en-US" dirty="0" err="1"/>
              <a:t>óptimas</a:t>
            </a:r>
            <a:r>
              <a:rPr lang="en-US" dirty="0"/>
              <a:t> de </a:t>
            </a:r>
            <a:r>
              <a:rPr lang="en-US" dirty="0" err="1"/>
              <a:t>agua</a:t>
            </a:r>
            <a:r>
              <a:rPr lang="en-US" dirty="0"/>
              <a:t> </a:t>
            </a:r>
            <a:r>
              <a:rPr lang="en-US" dirty="0" err="1"/>
              <a:t>en</a:t>
            </a:r>
            <a:r>
              <a:rPr lang="en-US" dirty="0"/>
              <a:t> el </a:t>
            </a:r>
            <a:r>
              <a:rPr lang="en-US" dirty="0" err="1"/>
              <a:t>suelo</a:t>
            </a:r>
            <a:r>
              <a:rPr lang="en-US" dirty="0"/>
              <a:t>, con </a:t>
            </a:r>
            <a:r>
              <a:rPr lang="en-US" dirty="0" err="1"/>
              <a:t>características</a:t>
            </a:r>
            <a:r>
              <a:rPr lang="en-US" dirty="0"/>
              <a:t> </a:t>
            </a:r>
            <a:r>
              <a:rPr lang="en-US" dirty="0" err="1"/>
              <a:t>adecuadas</a:t>
            </a:r>
            <a:r>
              <a:rPr lang="en-US" dirty="0"/>
              <a:t> tanto de </a:t>
            </a:r>
            <a:r>
              <a:rPr lang="en-US" dirty="0" err="1"/>
              <a:t>manejo</a:t>
            </a:r>
            <a:r>
              <a:rPr lang="en-US" dirty="0"/>
              <a:t> </a:t>
            </a:r>
            <a:r>
              <a:rPr lang="en-US" dirty="0" err="1"/>
              <a:t>como</a:t>
            </a:r>
            <a:r>
              <a:rPr lang="en-US" dirty="0"/>
              <a:t> </a:t>
            </a:r>
            <a:r>
              <a:rPr lang="en-US" dirty="0" err="1"/>
              <a:t>ambientales</a:t>
            </a:r>
            <a:r>
              <a:rPr lang="en-US" dirty="0"/>
              <a:t>, y que </a:t>
            </a:r>
            <a:r>
              <a:rPr lang="en-US" dirty="0" err="1"/>
              <a:t>alcanzan</a:t>
            </a:r>
            <a:r>
              <a:rPr lang="en-US" dirty="0"/>
              <a:t> la </a:t>
            </a:r>
            <a:r>
              <a:rPr lang="en-US" dirty="0" err="1"/>
              <a:t>producción</a:t>
            </a:r>
            <a:r>
              <a:rPr lang="en-US" dirty="0"/>
              <a:t> </a:t>
            </a:r>
            <a:r>
              <a:rPr lang="en-US" dirty="0" err="1"/>
              <a:t>potencial</a:t>
            </a:r>
            <a:r>
              <a:rPr lang="en-US" dirty="0"/>
              <a:t> bajo las </a:t>
            </a:r>
            <a:r>
              <a:rPr lang="en-US" dirty="0" err="1"/>
              <a:t>condiciones</a:t>
            </a:r>
            <a:r>
              <a:rPr lang="en-US" dirty="0"/>
              <a:t> </a:t>
            </a:r>
            <a:r>
              <a:rPr lang="en-US" dirty="0" err="1"/>
              <a:t>climáticas</a:t>
            </a:r>
            <a:r>
              <a:rPr lang="en-US" dirty="0"/>
              <a:t> dadas.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 name="Rectangle 200">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3" name="Rectangle 202">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5" name="Straight Connector 204">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532" name="Rectangle 3"/>
          <p:cNvSpPr>
            <a:spLocks noGrp="1" noChangeArrowheads="1"/>
          </p:cNvSpPr>
          <p:nvPr>
            <p:ph type="title" idx="4294967295"/>
          </p:nvPr>
        </p:nvSpPr>
        <p:spPr>
          <a:xfrm>
            <a:off x="1097280" y="286603"/>
            <a:ext cx="10058400" cy="1450757"/>
          </a:xfrm>
        </p:spPr>
        <p:txBody>
          <a:bodyPr vert="horz" lIns="91440" tIns="45720" rIns="91440" bIns="45720" rtlCol="0" anchor="b">
            <a:normAutofit/>
          </a:bodyPr>
          <a:lstStyle/>
          <a:p>
            <a:pPr>
              <a:defRPr/>
            </a:pPr>
            <a:r>
              <a:rPr lang="en-US" b="1"/>
              <a:t>FACTORES DE CULTIVO</a:t>
            </a:r>
          </a:p>
        </p:txBody>
      </p:sp>
      <p:pic>
        <p:nvPicPr>
          <p:cNvPr id="7475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76432" y="2491200"/>
            <a:ext cx="3094997" cy="232124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11 Marcador de contenido"/>
          <p:cNvSpPr>
            <a:spLocks noGrp="1"/>
          </p:cNvSpPr>
          <p:nvPr>
            <p:ph/>
          </p:nvPr>
        </p:nvSpPr>
        <p:spPr>
          <a:xfrm>
            <a:off x="4639733" y="1845734"/>
            <a:ext cx="6515947" cy="4023360"/>
          </a:xfrm>
        </p:spPr>
        <p:txBody>
          <a:bodyPr vert="horz" lIns="0" tIns="45720" rIns="0" bIns="45720" rtlCol="0">
            <a:normAutofit/>
          </a:bodyPr>
          <a:lstStyle/>
          <a:p>
            <a:pPr>
              <a:buFont typeface="Calibri" panose="020F0502020204030204" pitchFamily="34" charset="0"/>
              <a:buNone/>
              <a:defRPr/>
            </a:pPr>
            <a:r>
              <a:rPr lang="en-US"/>
              <a:t>Los factores tales como </a:t>
            </a:r>
            <a:r>
              <a:rPr lang="en-US" i="1"/>
              <a:t>salinidad o baja fertilidad del suelo, uso limitado de fertilizantes, presencia de horizontes duros o impenetrables en el suelo, ausencia de control de enfermedades y de parásitos y el mal manejo del suelo</a:t>
            </a:r>
            <a:r>
              <a:rPr lang="en-US"/>
              <a:t> pueden limitar el desarrollo del cultivo y reducir la evapotranspiración.</a:t>
            </a:r>
          </a:p>
          <a:p>
            <a:pPr>
              <a:buFont typeface="Calibri" panose="020F0502020204030204" pitchFamily="34" charset="0"/>
              <a:buNone/>
              <a:defRPr/>
            </a:pPr>
            <a:endParaRPr lang="en-US"/>
          </a:p>
          <a:p>
            <a:pPr>
              <a:buFont typeface="Calibri" panose="020F0502020204030204" pitchFamily="34" charset="0"/>
              <a:buNone/>
              <a:defRPr/>
            </a:pPr>
            <a:r>
              <a:rPr lang="en-US"/>
              <a:t>Otros factores que se deben evaluar son</a:t>
            </a:r>
          </a:p>
          <a:p>
            <a:pPr>
              <a:buFont typeface="Calibri" panose="020F0502020204030204" pitchFamily="34" charset="0"/>
              <a:buNone/>
              <a:defRPr/>
            </a:pPr>
            <a:r>
              <a:rPr lang="en-US" i="1"/>
              <a:t>cubierta del suelo, </a:t>
            </a:r>
          </a:p>
          <a:p>
            <a:pPr>
              <a:buFont typeface="Calibri" panose="020F0502020204030204" pitchFamily="34" charset="0"/>
              <a:buNone/>
              <a:defRPr/>
            </a:pPr>
            <a:r>
              <a:rPr lang="en-US" i="1"/>
              <a:t>densidad del cultivo </a:t>
            </a:r>
          </a:p>
          <a:p>
            <a:pPr>
              <a:buFont typeface="Calibri" panose="020F0502020204030204" pitchFamily="34" charset="0"/>
              <a:buNone/>
              <a:defRPr/>
            </a:pPr>
            <a:r>
              <a:rPr lang="en-US" i="1"/>
              <a:t>contenido de agua del suelo.</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81" name="Rectangle 72">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782" name="Rectangle 74">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783" name="Straight Connector 76">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5784" name="Rectangle 78">
            <a:extLst>
              <a:ext uri="{FF2B5EF4-FFF2-40B4-BE49-F238E27FC236}">
                <a16:creationId xmlns:a16="http://schemas.microsoft.com/office/drawing/2014/main" id="{B7D1EFAA-7858-42D7-9544-98A552ADF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2" name="Rectangle 3"/>
          <p:cNvSpPr>
            <a:spLocks noGrp="1" noChangeArrowheads="1"/>
          </p:cNvSpPr>
          <p:nvPr>
            <p:ph type="title" idx="4294967295"/>
          </p:nvPr>
        </p:nvSpPr>
        <p:spPr>
          <a:xfrm>
            <a:off x="6730000" y="639097"/>
            <a:ext cx="4813072" cy="3686015"/>
          </a:xfrm>
        </p:spPr>
        <p:txBody>
          <a:bodyPr vert="horz" lIns="91440" tIns="45720" rIns="91440" bIns="45720" rtlCol="0" anchor="b">
            <a:normAutofit/>
          </a:bodyPr>
          <a:lstStyle/>
          <a:p>
            <a:pPr>
              <a:defRPr/>
            </a:pPr>
            <a:r>
              <a:rPr lang="en-US" sz="3800" b="1" dirty="0">
                <a:solidFill>
                  <a:schemeClr val="tx1">
                    <a:lumMod val="85000"/>
                    <a:lumOff val="15000"/>
                  </a:schemeClr>
                </a:solidFill>
              </a:rPr>
              <a:t>PROCESO DE EVAPOTRANSPIRACIÓN</a:t>
            </a:r>
          </a:p>
        </p:txBody>
      </p:sp>
      <p:pic>
        <p:nvPicPr>
          <p:cNvPr id="75779" name="Picture 2"/>
          <p:cNvPicPr>
            <a:picLocks noChangeAspect="1" noChangeArrowheads="1"/>
          </p:cNvPicPr>
          <p:nvPr/>
        </p:nvPicPr>
        <p:blipFill>
          <a:blip r:embed="rId3">
            <a:extLst>
              <a:ext uri="{28A0092B-C50C-407E-A947-70E740481C1C}">
                <a14:useLocalDpi xmlns:a14="http://schemas.microsoft.com/office/drawing/2010/main" val="0"/>
              </a:ext>
            </a:extLst>
          </a:blip>
          <a:srcRect t="2702"/>
          <a:stretch>
            <a:fillRect/>
          </a:stretch>
        </p:blipFill>
        <p:spPr bwMode="auto">
          <a:xfrm>
            <a:off x="997827" y="190673"/>
            <a:ext cx="4621983" cy="60771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5785" name="Straight Connector 80">
            <a:extLst>
              <a:ext uri="{FF2B5EF4-FFF2-40B4-BE49-F238E27FC236}">
                <a16:creationId xmlns:a16="http://schemas.microsoft.com/office/drawing/2014/main" id="{F04961BF-6DD2-4525-8611-2B21957DBE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75786" name="Rectangle 82">
            <a:extLst>
              <a:ext uri="{FF2B5EF4-FFF2-40B4-BE49-F238E27FC236}">
                <a16:creationId xmlns:a16="http://schemas.microsoft.com/office/drawing/2014/main" id="{8F34D2C8-D65B-47C7-91F2-331661DBC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787" name="Rectangle 84">
            <a:extLst>
              <a:ext uri="{FF2B5EF4-FFF2-40B4-BE49-F238E27FC236}">
                <a16:creationId xmlns:a16="http://schemas.microsoft.com/office/drawing/2014/main" id="{B0064D8A-32C8-44B3-9941-291A5A21C3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03" name="Text Box 7"/>
          <p:cNvSpPr txBox="1">
            <a:spLocks noChangeArrowheads="1"/>
          </p:cNvSpPr>
          <p:nvPr/>
        </p:nvSpPr>
        <p:spPr bwMode="auto">
          <a:xfrm>
            <a:off x="6411685" y="634946"/>
            <a:ext cx="5127171"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4100" b="1" spc="-50">
                <a:solidFill>
                  <a:schemeClr val="tx1">
                    <a:lumMod val="75000"/>
                    <a:lumOff val="25000"/>
                  </a:schemeClr>
                </a:solidFill>
                <a:latin typeface="+mj-lt"/>
                <a:ea typeface="+mj-ea"/>
                <a:cs typeface="+mj-cs"/>
              </a:rPr>
              <a:t>NECESIDADES HÍDRICAS DE LOS CULTIVOS</a:t>
            </a:r>
          </a:p>
        </p:txBody>
      </p:sp>
      <p:pic>
        <p:nvPicPr>
          <p:cNvPr id="76804"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3192" y="1054256"/>
            <a:ext cx="5451627" cy="442944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1" name="Straight Connector 80">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76802" name="Text Box 6"/>
          <p:cNvSpPr txBox="1">
            <a:spLocks noChangeArrowheads="1"/>
          </p:cNvSpPr>
          <p:nvPr/>
        </p:nvSpPr>
        <p:spPr bwMode="auto">
          <a:xfrm>
            <a:off x="6411684" y="2198914"/>
            <a:ext cx="5127172"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Bef>
                <a:spcPct val="50000"/>
              </a:spcBef>
              <a:buClr>
                <a:schemeClr val="accent1"/>
              </a:buClr>
              <a:buFont typeface="Calibri" panose="020F0502020204030204" pitchFamily="34" charset="0"/>
            </a:pPr>
            <a:r>
              <a:rPr lang="en-US" dirty="0">
                <a:solidFill>
                  <a:schemeClr val="tx1">
                    <a:lumMod val="75000"/>
                    <a:lumOff val="25000"/>
                  </a:schemeClr>
                </a:solidFill>
                <a:latin typeface="+mn-lt"/>
              </a:rPr>
              <a:t>La </a:t>
            </a:r>
            <a:r>
              <a:rPr lang="en-US" dirty="0" err="1">
                <a:solidFill>
                  <a:schemeClr val="tx1">
                    <a:lumMod val="75000"/>
                    <a:lumOff val="25000"/>
                  </a:schemeClr>
                </a:solidFill>
                <a:latin typeface="+mn-lt"/>
              </a:rPr>
              <a:t>unidad</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más</a:t>
            </a:r>
            <a:r>
              <a:rPr lang="en-US" dirty="0">
                <a:solidFill>
                  <a:schemeClr val="tx1">
                    <a:lumMod val="75000"/>
                    <a:lumOff val="25000"/>
                  </a:schemeClr>
                </a:solidFill>
                <a:latin typeface="+mn-lt"/>
              </a:rPr>
              <a:t> usual para </a:t>
            </a:r>
            <a:r>
              <a:rPr lang="en-US" dirty="0" err="1">
                <a:solidFill>
                  <a:schemeClr val="tx1">
                    <a:lumMod val="75000"/>
                    <a:lumOff val="25000"/>
                  </a:schemeClr>
                </a:solidFill>
                <a:latin typeface="+mn-lt"/>
              </a:rPr>
              <a:t>expresar</a:t>
            </a:r>
            <a:r>
              <a:rPr lang="en-US" dirty="0">
                <a:solidFill>
                  <a:schemeClr val="tx1">
                    <a:lumMod val="75000"/>
                    <a:lumOff val="25000"/>
                  </a:schemeClr>
                </a:solidFill>
                <a:latin typeface="+mn-lt"/>
              </a:rPr>
              <a:t> las </a:t>
            </a:r>
            <a:r>
              <a:rPr lang="en-US" dirty="0" err="1">
                <a:solidFill>
                  <a:schemeClr val="tx1">
                    <a:lumMod val="75000"/>
                    <a:lumOff val="25000"/>
                  </a:schemeClr>
                </a:solidFill>
                <a:latin typeface="+mn-lt"/>
              </a:rPr>
              <a:t>pérdidas</a:t>
            </a:r>
            <a:r>
              <a:rPr lang="en-US" dirty="0">
                <a:solidFill>
                  <a:schemeClr val="tx1">
                    <a:lumMod val="75000"/>
                    <a:lumOff val="25000"/>
                  </a:schemeClr>
                </a:solidFill>
                <a:latin typeface="+mn-lt"/>
              </a:rPr>
              <a:t> por </a:t>
            </a:r>
            <a:r>
              <a:rPr lang="en-US" dirty="0" err="1">
                <a:solidFill>
                  <a:schemeClr val="tx1">
                    <a:lumMod val="75000"/>
                    <a:lumOff val="25000"/>
                  </a:schemeClr>
                </a:solidFill>
                <a:latin typeface="+mn-lt"/>
              </a:rPr>
              <a:t>evapotranspiración</a:t>
            </a:r>
            <a:r>
              <a:rPr lang="en-US" dirty="0">
                <a:solidFill>
                  <a:schemeClr val="tx1">
                    <a:lumMod val="75000"/>
                    <a:lumOff val="25000"/>
                  </a:schemeClr>
                </a:solidFill>
                <a:latin typeface="+mn-lt"/>
              </a:rPr>
              <a:t> es mm de </a:t>
            </a:r>
            <a:r>
              <a:rPr lang="en-US" dirty="0" err="1">
                <a:solidFill>
                  <a:schemeClr val="tx1">
                    <a:lumMod val="75000"/>
                    <a:lumOff val="25000"/>
                  </a:schemeClr>
                </a:solidFill>
                <a:latin typeface="+mn-lt"/>
              </a:rPr>
              <a:t>altura</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que equivale a 10 m</a:t>
            </a:r>
            <a:r>
              <a:rPr lang="en-US" baseline="30000" dirty="0">
                <a:solidFill>
                  <a:schemeClr val="tx1">
                    <a:lumMod val="75000"/>
                    <a:lumOff val="25000"/>
                  </a:schemeClr>
                </a:solidFill>
                <a:latin typeface="+mn-lt"/>
              </a:rPr>
              <a:t>3</a:t>
            </a:r>
            <a:r>
              <a:rPr lang="en-US" dirty="0">
                <a:solidFill>
                  <a:schemeClr val="tx1">
                    <a:lumMod val="75000"/>
                    <a:lumOff val="25000"/>
                  </a:schemeClr>
                </a:solidFill>
                <a:latin typeface="+mn-lt"/>
              </a:rPr>
              <a:t>/ha. La </a:t>
            </a:r>
            <a:r>
              <a:rPr lang="en-US" dirty="0" err="1">
                <a:solidFill>
                  <a:schemeClr val="tx1">
                    <a:lumMod val="75000"/>
                    <a:lumOff val="25000"/>
                  </a:schemeClr>
                </a:solidFill>
                <a:latin typeface="+mn-lt"/>
              </a:rPr>
              <a:t>medida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siempre</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refiere</a:t>
            </a:r>
            <a:r>
              <a:rPr lang="en-US" dirty="0">
                <a:solidFill>
                  <a:schemeClr val="tx1">
                    <a:lumMod val="75000"/>
                    <a:lumOff val="25000"/>
                  </a:schemeClr>
                </a:solidFill>
                <a:latin typeface="+mn-lt"/>
              </a:rPr>
              <a:t> a un </a:t>
            </a:r>
            <a:r>
              <a:rPr lang="en-US" dirty="0" err="1">
                <a:solidFill>
                  <a:schemeClr val="tx1">
                    <a:lumMod val="75000"/>
                    <a:lumOff val="25000"/>
                  </a:schemeClr>
                </a:solidFill>
                <a:latin typeface="+mn-lt"/>
              </a:rPr>
              <a:t>intervalo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tiempo</a:t>
            </a:r>
            <a:r>
              <a:rPr lang="en-US" dirty="0">
                <a:solidFill>
                  <a:schemeClr val="tx1">
                    <a:lumMod val="75000"/>
                    <a:lumOff val="25000"/>
                  </a:schemeClr>
                </a:solidFill>
                <a:latin typeface="+mn-lt"/>
              </a:rPr>
              <a:t>. </a:t>
            </a:r>
          </a:p>
          <a:p>
            <a:pPr defTabSz="914400" eaLnBrk="1" hangingPunct="1">
              <a:lnSpc>
                <a:spcPct val="90000"/>
              </a:lnSpc>
              <a:spcBef>
                <a:spcPct val="50000"/>
              </a:spcBef>
              <a:buClr>
                <a:schemeClr val="accent1"/>
              </a:buClr>
              <a:buFont typeface="Calibri" panose="020F0502020204030204" pitchFamily="34" charset="0"/>
            </a:pPr>
            <a:r>
              <a:rPr lang="en-US" dirty="0" err="1">
                <a:solidFill>
                  <a:schemeClr val="tx1">
                    <a:lumMod val="75000"/>
                    <a:lumOff val="25000"/>
                  </a:schemeClr>
                </a:solidFill>
                <a:latin typeface="+mn-lt"/>
              </a:rPr>
              <a:t>Períodos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críticos</a:t>
            </a:r>
            <a:r>
              <a:rPr lang="en-US" dirty="0">
                <a:solidFill>
                  <a:schemeClr val="tx1">
                    <a:lumMod val="75000"/>
                    <a:lumOff val="25000"/>
                  </a:schemeClr>
                </a:solidFill>
                <a:latin typeface="+mn-lt"/>
              </a:rPr>
              <a:t> de las </a:t>
            </a:r>
            <a:r>
              <a:rPr lang="en-US" dirty="0" err="1">
                <a:solidFill>
                  <a:schemeClr val="tx1">
                    <a:lumMod val="75000"/>
                    <a:lumOff val="25000"/>
                  </a:schemeClr>
                </a:solidFill>
                <a:latin typeface="+mn-lt"/>
              </a:rPr>
              <a:t>plantas</a:t>
            </a:r>
            <a:r>
              <a:rPr lang="en-US" dirty="0">
                <a:solidFill>
                  <a:schemeClr val="tx1">
                    <a:lumMod val="75000"/>
                    <a:lumOff val="25000"/>
                  </a:schemeClr>
                </a:solidFill>
                <a:latin typeface="+mn-lt"/>
              </a:rPr>
              <a:t>:</a:t>
            </a:r>
          </a:p>
          <a:p>
            <a:pPr defTabSz="914400" eaLnBrk="1" hangingPunct="1">
              <a:lnSpc>
                <a:spcPct val="90000"/>
              </a:lnSpc>
              <a:spcBef>
                <a:spcPct val="50000"/>
              </a:spcBef>
              <a:buClr>
                <a:schemeClr val="accent1"/>
              </a:buClr>
              <a:buFont typeface="Calibri" panose="020F0502020204030204" pitchFamily="34" charset="0"/>
              <a:buChar char="-"/>
            </a:pPr>
            <a:r>
              <a:rPr lang="en-US" dirty="0" err="1">
                <a:solidFill>
                  <a:schemeClr val="tx1">
                    <a:lumMod val="75000"/>
                    <a:lumOff val="25000"/>
                  </a:schemeClr>
                </a:solidFill>
                <a:latin typeface="+mn-lt"/>
              </a:rPr>
              <a:t>Rápido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crecimiento</a:t>
            </a:r>
            <a:endParaRPr lang="en-US" dirty="0">
              <a:solidFill>
                <a:schemeClr val="tx1">
                  <a:lumMod val="75000"/>
                  <a:lumOff val="25000"/>
                </a:schemeClr>
              </a:solidFill>
              <a:latin typeface="+mn-lt"/>
            </a:endParaRPr>
          </a:p>
          <a:p>
            <a:pPr defTabSz="914400" eaLnBrk="1" hangingPunct="1">
              <a:lnSpc>
                <a:spcPct val="90000"/>
              </a:lnSpc>
              <a:spcBef>
                <a:spcPct val="50000"/>
              </a:spcBef>
              <a:buClr>
                <a:schemeClr val="accent1"/>
              </a:buClr>
              <a:buFont typeface="Calibri" panose="020F0502020204030204" pitchFamily="34" charset="0"/>
              <a:buChar char="-"/>
            </a:pPr>
            <a:r>
              <a:rPr lang="en-US" dirty="0" err="1">
                <a:solidFill>
                  <a:schemeClr val="tx1">
                    <a:lumMod val="75000"/>
                    <a:lumOff val="25000"/>
                  </a:schemeClr>
                </a:solidFill>
                <a:latin typeface="+mn-lt"/>
              </a:rPr>
              <a:t>Floración</a:t>
            </a:r>
            <a:endParaRPr lang="en-US" dirty="0">
              <a:solidFill>
                <a:schemeClr val="tx1">
                  <a:lumMod val="75000"/>
                  <a:lumOff val="25000"/>
                </a:schemeClr>
              </a:solidFill>
              <a:latin typeface="+mn-lt"/>
            </a:endParaRPr>
          </a:p>
          <a:p>
            <a:pPr defTabSz="914400" eaLnBrk="1" hangingPunct="1">
              <a:lnSpc>
                <a:spcPct val="90000"/>
              </a:lnSpc>
              <a:spcBef>
                <a:spcPct val="50000"/>
              </a:spcBef>
              <a:buClr>
                <a:schemeClr val="accent1"/>
              </a:buClr>
              <a:buFont typeface="Calibri" panose="020F0502020204030204" pitchFamily="34" charset="0"/>
              <a:buChar char="-"/>
            </a:pPr>
            <a:r>
              <a:rPr lang="en-US" dirty="0" err="1">
                <a:solidFill>
                  <a:schemeClr val="tx1">
                    <a:lumMod val="75000"/>
                    <a:lumOff val="25000"/>
                  </a:schemeClr>
                </a:solidFill>
                <a:latin typeface="+mn-lt"/>
              </a:rPr>
              <a:t>Formación</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frutos</a:t>
            </a:r>
            <a:r>
              <a:rPr lang="en-US" dirty="0">
                <a:solidFill>
                  <a:schemeClr val="tx1">
                    <a:lumMod val="75000"/>
                    <a:lumOff val="25000"/>
                  </a:schemeClr>
                </a:solidFill>
                <a:latin typeface="+mn-lt"/>
              </a:rPr>
              <a:t> y </a:t>
            </a:r>
            <a:r>
              <a:rPr lang="en-US" dirty="0" err="1">
                <a:solidFill>
                  <a:schemeClr val="tx1">
                    <a:lumMod val="75000"/>
                    <a:lumOff val="25000"/>
                  </a:schemeClr>
                </a:solidFill>
                <a:latin typeface="+mn-lt"/>
              </a:rPr>
              <a:t>semillas</a:t>
            </a:r>
            <a:endParaRPr lang="en-US" dirty="0">
              <a:solidFill>
                <a:schemeClr val="tx1">
                  <a:lumMod val="75000"/>
                  <a:lumOff val="25000"/>
                </a:schemeClr>
              </a:solidFill>
              <a:latin typeface="+mn-lt"/>
            </a:endParaRPr>
          </a:p>
        </p:txBody>
      </p:sp>
      <p:sp>
        <p:nvSpPr>
          <p:cNvPr id="83" name="Rectangle 82">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 name="Rectangle 84">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5"/>
          <p:cNvSpPr txBox="1">
            <a:spLocks noChangeArrowheads="1"/>
          </p:cNvSpPr>
          <p:nvPr/>
        </p:nvSpPr>
        <p:spPr bwMode="auto">
          <a:xfrm>
            <a:off x="541538" y="981075"/>
            <a:ext cx="107242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r>
              <a:rPr lang="es-AR" sz="2200" dirty="0">
                <a:solidFill>
                  <a:schemeClr val="tx2"/>
                </a:solidFill>
                <a:latin typeface="Arial" charset="0"/>
              </a:rPr>
              <a:t>La </a:t>
            </a:r>
            <a:r>
              <a:rPr lang="es-AR" sz="2200" dirty="0">
                <a:solidFill>
                  <a:srgbClr val="FFC000"/>
                </a:solidFill>
                <a:latin typeface="Arial" charset="0"/>
              </a:rPr>
              <a:t>evapotranspiración del cultivo </a:t>
            </a:r>
            <a:r>
              <a:rPr lang="es-AR" sz="2200" dirty="0">
                <a:solidFill>
                  <a:schemeClr val="tx2"/>
                </a:solidFill>
                <a:latin typeface="Arial" charset="0"/>
              </a:rPr>
              <a:t>(</a:t>
            </a:r>
            <a:r>
              <a:rPr lang="es-AR" sz="2200" dirty="0" err="1">
                <a:solidFill>
                  <a:schemeClr val="tx2"/>
                </a:solidFill>
                <a:latin typeface="Arial" charset="0"/>
              </a:rPr>
              <a:t>ETc</a:t>
            </a:r>
            <a:r>
              <a:rPr lang="es-AR" sz="2200" dirty="0">
                <a:solidFill>
                  <a:schemeClr val="tx2"/>
                </a:solidFill>
                <a:latin typeface="Arial" charset="0"/>
              </a:rPr>
              <a:t>) se obtiene como mediante el producto de la evapotranspiración del cultivo de referencia (</a:t>
            </a:r>
            <a:r>
              <a:rPr lang="es-AR" sz="2200" dirty="0" err="1">
                <a:solidFill>
                  <a:schemeClr val="tx2"/>
                </a:solidFill>
                <a:latin typeface="Arial" charset="0"/>
              </a:rPr>
              <a:t>ETo</a:t>
            </a:r>
            <a:r>
              <a:rPr lang="es-AR" sz="2200" dirty="0">
                <a:solidFill>
                  <a:schemeClr val="tx2"/>
                </a:solidFill>
                <a:latin typeface="Arial" charset="0"/>
              </a:rPr>
              <a:t>) por el coeficiente del cultivo (kc).</a:t>
            </a:r>
            <a:endParaRPr lang="es-ES" sz="2200" dirty="0">
              <a:solidFill>
                <a:schemeClr val="tx2"/>
              </a:solidFill>
              <a:latin typeface="Arial" charset="0"/>
            </a:endParaRPr>
          </a:p>
        </p:txBody>
      </p:sp>
      <p:graphicFrame>
        <p:nvGraphicFramePr>
          <p:cNvPr id="77827" name="Object 6"/>
          <p:cNvGraphicFramePr>
            <a:graphicFrameLocks noChangeAspect="1"/>
          </p:cNvGraphicFramePr>
          <p:nvPr>
            <p:extLst>
              <p:ext uri="{D42A27DB-BD31-4B8C-83A1-F6EECF244321}">
                <p14:modId xmlns:p14="http://schemas.microsoft.com/office/powerpoint/2010/main" val="1017104949"/>
              </p:ext>
            </p:extLst>
          </p:nvPr>
        </p:nvGraphicFramePr>
        <p:xfrm>
          <a:off x="3430719" y="1880521"/>
          <a:ext cx="2160587" cy="360363"/>
        </p:xfrm>
        <a:graphic>
          <a:graphicData uri="http://schemas.openxmlformats.org/presentationml/2006/ole">
            <mc:AlternateContent xmlns:mc="http://schemas.openxmlformats.org/markup-compatibility/2006">
              <mc:Choice xmlns:v="urn:schemas-microsoft-com:vml" Requires="v">
                <p:oleObj spid="_x0000_s12310" name="Ecuación" r:id="rId4" imgW="1066337" imgH="177723" progId="Equation.3">
                  <p:embed/>
                </p:oleObj>
              </mc:Choice>
              <mc:Fallback>
                <p:oleObj name="Ecuación" r:id="rId4" imgW="1066337" imgH="177723" progId="Equation.3">
                  <p:embed/>
                  <p:pic>
                    <p:nvPicPr>
                      <p:cNvPr id="77827"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0719" y="1880521"/>
                        <a:ext cx="2160587" cy="360363"/>
                      </a:xfrm>
                      <a:prstGeom prst="rect">
                        <a:avLst/>
                      </a:prstGeom>
                      <a:noFill/>
                      <a:ln>
                        <a:noFill/>
                      </a:ln>
                      <a:effectLst/>
                    </p:spPr>
                  </p:pic>
                </p:oleObj>
              </mc:Fallback>
            </mc:AlternateContent>
          </a:graphicData>
        </a:graphic>
      </p:graphicFrame>
      <p:sp>
        <p:nvSpPr>
          <p:cNvPr id="77828" name="Text Box 7"/>
          <p:cNvSpPr txBox="1">
            <a:spLocks noChangeArrowheads="1"/>
          </p:cNvSpPr>
          <p:nvPr/>
        </p:nvSpPr>
        <p:spPr bwMode="auto">
          <a:xfrm>
            <a:off x="541537" y="2706826"/>
            <a:ext cx="1107045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just" eaLnBrk="1" hangingPunct="1"/>
            <a:r>
              <a:rPr lang="es-AR" sz="2000" dirty="0" err="1">
                <a:solidFill>
                  <a:schemeClr val="tx2"/>
                </a:solidFill>
                <a:latin typeface="Arial" charset="0"/>
              </a:rPr>
              <a:t>ETc</a:t>
            </a:r>
            <a:r>
              <a:rPr lang="es-AR" sz="2000" dirty="0">
                <a:solidFill>
                  <a:schemeClr val="tx2"/>
                </a:solidFill>
                <a:latin typeface="Arial" charset="0"/>
              </a:rPr>
              <a:t>: Evapotranspiración en un cultivo exento de enfermedades, cultivado en una parcela extensa (mayor de una hectárea), en condiciones de suelo óptimo (con fertilización y agua suficiente), y que alcanza su pleno potencial de producción en el medio vegetativo dado.</a:t>
            </a:r>
          </a:p>
          <a:p>
            <a:pPr algn="just" eaLnBrk="1" hangingPunct="1"/>
            <a:endParaRPr lang="es-AR" sz="2000" dirty="0">
              <a:solidFill>
                <a:schemeClr val="tx2"/>
              </a:solidFill>
              <a:latin typeface="Arial" charset="0"/>
            </a:endParaRPr>
          </a:p>
          <a:p>
            <a:pPr algn="just" eaLnBrk="1" hangingPunct="1"/>
            <a:r>
              <a:rPr lang="es-AR" sz="2000" dirty="0" err="1">
                <a:solidFill>
                  <a:schemeClr val="tx2"/>
                </a:solidFill>
                <a:latin typeface="Arial" charset="0"/>
              </a:rPr>
              <a:t>ETo</a:t>
            </a:r>
            <a:r>
              <a:rPr lang="es-AR" sz="2000" dirty="0">
                <a:solidFill>
                  <a:schemeClr val="tx2"/>
                </a:solidFill>
                <a:latin typeface="Arial" charset="0"/>
              </a:rPr>
              <a:t>: Evapotranspiración en una superficie externa de cubierta vegetal de cultivo uniforme (8-15 cm. de altura), constituida por gramíneas verdes en crecimiento activo, que proporciona al suelo una cobertura sombreada y que no produce escasez de agua.</a:t>
            </a:r>
          </a:p>
          <a:p>
            <a:pPr algn="just" eaLnBrk="1" hangingPunct="1"/>
            <a:endParaRPr lang="es-AR" sz="2000" dirty="0">
              <a:solidFill>
                <a:schemeClr val="tx2"/>
              </a:solidFill>
              <a:latin typeface="Arial" charset="0"/>
            </a:endParaRPr>
          </a:p>
          <a:p>
            <a:pPr eaLnBrk="1" hangingPunct="1"/>
            <a:r>
              <a:rPr lang="es-AR" sz="2000" dirty="0">
                <a:solidFill>
                  <a:schemeClr val="tx2"/>
                </a:solidFill>
                <a:latin typeface="Arial" charset="0"/>
              </a:rPr>
              <a:t>kc: relación entre la </a:t>
            </a:r>
            <a:r>
              <a:rPr lang="es-AR" sz="2000" dirty="0" err="1">
                <a:solidFill>
                  <a:schemeClr val="tx2"/>
                </a:solidFill>
                <a:latin typeface="Arial" charset="0"/>
              </a:rPr>
              <a:t>ETc</a:t>
            </a:r>
            <a:r>
              <a:rPr lang="es-AR" sz="2000" dirty="0">
                <a:solidFill>
                  <a:schemeClr val="tx2"/>
                </a:solidFill>
                <a:latin typeface="Arial" charset="0"/>
              </a:rPr>
              <a:t> y la </a:t>
            </a:r>
            <a:r>
              <a:rPr lang="es-AR" sz="2000" dirty="0" err="1">
                <a:solidFill>
                  <a:schemeClr val="tx2"/>
                </a:solidFill>
                <a:latin typeface="Arial" charset="0"/>
              </a:rPr>
              <a:t>ETo</a:t>
            </a:r>
            <a:r>
              <a:rPr lang="es-AR" sz="2000" dirty="0">
                <a:solidFill>
                  <a:schemeClr val="tx2"/>
                </a:solidFill>
                <a:latin typeface="Arial" charset="0"/>
              </a:rPr>
              <a:t> cuando ambas se dan en parcelas extensas y en condiciones de crecimiento óptimas.</a:t>
            </a:r>
            <a:endParaRPr lang="es-ES" sz="2000" dirty="0">
              <a:solidFill>
                <a:schemeClr val="tx2"/>
              </a:solidFill>
              <a:latin typeface="Arial" charset="0"/>
            </a:endParaRPr>
          </a:p>
        </p:txBody>
      </p:sp>
      <p:sp>
        <p:nvSpPr>
          <p:cNvPr id="77829" name="Text Box 8"/>
          <p:cNvSpPr txBox="1">
            <a:spLocks noChangeArrowheads="1"/>
          </p:cNvSpPr>
          <p:nvPr/>
        </p:nvSpPr>
        <p:spPr bwMode="auto">
          <a:xfrm>
            <a:off x="713930" y="244336"/>
            <a:ext cx="835342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spcBef>
                <a:spcPct val="50000"/>
              </a:spcBef>
            </a:pPr>
            <a:r>
              <a:rPr lang="es-AR" sz="3800" b="1" spc="-50" dirty="0">
                <a:solidFill>
                  <a:schemeClr val="tx1">
                    <a:lumMod val="85000"/>
                    <a:lumOff val="15000"/>
                  </a:schemeClr>
                </a:solidFill>
                <a:latin typeface="+mj-lt"/>
                <a:ea typeface="+mj-ea"/>
                <a:cs typeface="+mj-cs"/>
              </a:rPr>
              <a:t>Evapotranspiración del Cultivo </a:t>
            </a:r>
            <a:endParaRPr lang="es-ES" sz="3800" b="1" spc="-50" dirty="0">
              <a:solidFill>
                <a:schemeClr val="tx1">
                  <a:lumMod val="85000"/>
                  <a:lumOff val="15000"/>
                </a:schemeClr>
              </a:solidFill>
              <a:latin typeface="+mj-lt"/>
              <a:ea typeface="+mj-ea"/>
              <a:cs typeface="+mj-cs"/>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1" y="549276"/>
            <a:ext cx="7339013" cy="595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94" name="Text Box 4"/>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3600" b="1" spc="-50">
                <a:solidFill>
                  <a:srgbClr val="FFFFFF"/>
                </a:solidFill>
                <a:latin typeface="+mj-lt"/>
                <a:ea typeface="+mj-ea"/>
                <a:cs typeface="+mj-cs"/>
              </a:rPr>
              <a:t>RIEGO TOTAL Y RIEGO COMPLEMENTARIO</a:t>
            </a:r>
            <a:endParaRPr lang="en-US" sz="3600" spc="-50">
              <a:solidFill>
                <a:srgbClr val="FFFFFF"/>
              </a:solidFill>
              <a:latin typeface="+mj-lt"/>
              <a:ea typeface="+mj-ea"/>
              <a:cs typeface="+mj-cs"/>
            </a:endParaRPr>
          </a:p>
        </p:txBody>
      </p:sp>
      <p:sp>
        <p:nvSpPr>
          <p:cNvPr id="77" name="Rectangle 76">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96" name="Text Box 7"/>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Se puede distinguir entre dos “formas” o “tipos” de riego, a saber:</a:t>
            </a:r>
          </a:p>
          <a:p>
            <a:pPr defTabSz="914400"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lvl="1" defTabSz="914400" eaLnBrk="1" hangingPunct="1">
              <a:lnSpc>
                <a:spcPct val="90000"/>
              </a:lnSpc>
              <a:spcAft>
                <a:spcPts val="600"/>
              </a:spcAft>
              <a:buClr>
                <a:schemeClr val="accent1"/>
              </a:buClr>
              <a:buFont typeface="Calibri" panose="020F0502020204030204" pitchFamily="34" charset="0"/>
              <a:buChar char="•"/>
            </a:pPr>
            <a:r>
              <a:rPr lang="en-US" u="sng">
                <a:solidFill>
                  <a:schemeClr val="tx1">
                    <a:lumMod val="75000"/>
                    <a:lumOff val="25000"/>
                  </a:schemeClr>
                </a:solidFill>
                <a:latin typeface="+mn-lt"/>
              </a:rPr>
              <a:t> </a:t>
            </a:r>
            <a:r>
              <a:rPr lang="en-US" b="1" u="sng">
                <a:solidFill>
                  <a:schemeClr val="tx1">
                    <a:lumMod val="75000"/>
                    <a:lumOff val="25000"/>
                  </a:schemeClr>
                </a:solidFill>
                <a:latin typeface="+mn-lt"/>
              </a:rPr>
              <a:t>Riego total</a:t>
            </a:r>
            <a:r>
              <a:rPr lang="en-US">
                <a:solidFill>
                  <a:schemeClr val="tx1">
                    <a:lumMod val="75000"/>
                    <a:lumOff val="25000"/>
                  </a:schemeClr>
                </a:solidFill>
                <a:latin typeface="+mn-lt"/>
              </a:rPr>
              <a:t>: </a:t>
            </a:r>
          </a:p>
          <a:p>
            <a:pPr lvl="1" defTabSz="914400"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Situación en la cual el desarrollo de la agricultura sería imposible si no se aplicara agua de riego. </a:t>
            </a:r>
          </a:p>
          <a:p>
            <a:pPr lvl="1" defTabSz="914400"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Corresponde a climas secos, en los cuales las aguas que llegan a las plantas por medio de las precipitaciones, el rocío o las escorrentías superficiales y subterráneas no son suficientes para abastecer las necesidades hídricas de las plantas.</a:t>
            </a:r>
          </a:p>
          <a:p>
            <a:pPr lvl="1" defTabSz="914400"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lvl="1" defTabSz="914400" eaLnBrk="1" hangingPunct="1">
              <a:lnSpc>
                <a:spcPct val="90000"/>
              </a:lnSpc>
              <a:spcAft>
                <a:spcPts val="600"/>
              </a:spcAft>
              <a:buClr>
                <a:schemeClr val="accent1"/>
              </a:buClr>
              <a:buFont typeface="Calibri" panose="020F0502020204030204" pitchFamily="34" charset="0"/>
              <a:buChar char="•"/>
            </a:pPr>
            <a:r>
              <a:rPr lang="en-US" b="1" u="sng">
                <a:solidFill>
                  <a:schemeClr val="tx1">
                    <a:lumMod val="75000"/>
                    <a:lumOff val="25000"/>
                  </a:schemeClr>
                </a:solidFill>
                <a:latin typeface="+mn-lt"/>
              </a:rPr>
              <a:t> Riego complementario</a:t>
            </a:r>
            <a:r>
              <a:rPr lang="en-US">
                <a:solidFill>
                  <a:schemeClr val="tx1">
                    <a:lumMod val="75000"/>
                    <a:lumOff val="25000"/>
                  </a:schemeClr>
                </a:solidFill>
                <a:latin typeface="+mn-lt"/>
              </a:rPr>
              <a:t>: </a:t>
            </a:r>
          </a:p>
          <a:p>
            <a:pPr lvl="1" defTabSz="914400"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Se desarrolla en las zonas en que puede cultivarse una cosecha tan sólo con las aguas que llegan a las plantas, pero la adición de agua produce mayores rendimientos.</a:t>
            </a:r>
          </a:p>
        </p:txBody>
      </p:sp>
      <p:sp>
        <p:nvSpPr>
          <p:cNvPr id="8195" name="Text Box 5"/>
          <p:cNvSpPr txBox="1">
            <a:spLocks noChangeArrowheads="1"/>
          </p:cNvSpPr>
          <p:nvPr/>
        </p:nvSpPr>
        <p:spPr bwMode="auto">
          <a:xfrm>
            <a:off x="1847850" y="1341438"/>
            <a:ext cx="84978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endParaRPr lang="es-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id="{7D8A9447-DEFF-40A5-8673-B7A365C3F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12390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5869" y="292857"/>
            <a:ext cx="6888856" cy="608080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 name="Rectangle 79">
            <a:extLst>
              <a:ext uri="{FF2B5EF4-FFF2-40B4-BE49-F238E27FC236}">
                <a16:creationId xmlns:a16="http://schemas.microsoft.com/office/drawing/2014/main" id="{290C21F9-FD6D-4457-B130-1A531F242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 Box 4"/>
          <p:cNvSpPr txBox="1">
            <a:spLocks noChangeArrowheads="1"/>
          </p:cNvSpPr>
          <p:nvPr/>
        </p:nvSpPr>
        <p:spPr bwMode="auto">
          <a:xfrm>
            <a:off x="8096885" y="640080"/>
            <a:ext cx="3659246" cy="29260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4400" b="1" spc="-50">
                <a:solidFill>
                  <a:srgbClr val="FFFFFF"/>
                </a:solidFill>
                <a:latin typeface="+mj-lt"/>
                <a:ea typeface="+mj-ea"/>
                <a:cs typeface="+mj-cs"/>
              </a:rPr>
              <a:t>Rangos típicos esperados del valor de Kc</a:t>
            </a:r>
          </a:p>
        </p:txBody>
      </p:sp>
      <p:sp>
        <p:nvSpPr>
          <p:cNvPr id="82" name="Rectangle 81">
            <a:extLst>
              <a:ext uri="{FF2B5EF4-FFF2-40B4-BE49-F238E27FC236}">
                <a16:creationId xmlns:a16="http://schemas.microsoft.com/office/drawing/2014/main" id="{28F6EF4B-2F40-485B-9F36-084731486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573917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6 Rectángulo redondeado"/>
          <p:cNvSpPr/>
          <p:nvPr/>
        </p:nvSpPr>
        <p:spPr>
          <a:xfrm>
            <a:off x="2135560" y="188640"/>
            <a:ext cx="8136904" cy="5763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44" name="Rectangle 3"/>
          <p:cNvSpPr>
            <a:spLocks noChangeArrowheads="1"/>
          </p:cNvSpPr>
          <p:nvPr/>
        </p:nvSpPr>
        <p:spPr bwMode="auto">
          <a:xfrm>
            <a:off x="2057400" y="152400"/>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GB" sz="3600" dirty="0">
                <a:solidFill>
                  <a:schemeClr val="accent2"/>
                </a:solidFill>
                <a:latin typeface="Times New Roman" pitchFamily="18" charset="0"/>
              </a:rPr>
              <a:t> </a:t>
            </a:r>
            <a:r>
              <a:rPr lang="en-GB" sz="3600" dirty="0" err="1">
                <a:solidFill>
                  <a:schemeClr val="bg1"/>
                </a:solidFill>
                <a:latin typeface="+mj-lt"/>
              </a:rPr>
              <a:t>Transpiración</a:t>
            </a:r>
            <a:r>
              <a:rPr lang="en-GB" sz="3600" dirty="0">
                <a:solidFill>
                  <a:schemeClr val="bg1"/>
                </a:solidFill>
                <a:latin typeface="+mj-lt"/>
              </a:rPr>
              <a:t> del </a:t>
            </a:r>
            <a:r>
              <a:rPr lang="en-GB" sz="3600" dirty="0" err="1">
                <a:solidFill>
                  <a:schemeClr val="bg1"/>
                </a:solidFill>
                <a:latin typeface="+mj-lt"/>
              </a:rPr>
              <a:t>cultivo</a:t>
            </a:r>
            <a:endParaRPr lang="en-GB" sz="3600" dirty="0">
              <a:solidFill>
                <a:schemeClr val="bg1"/>
              </a:solidFill>
              <a:latin typeface="+mj-lt"/>
            </a:endParaRPr>
          </a:p>
        </p:txBody>
      </p:sp>
      <p:sp>
        <p:nvSpPr>
          <p:cNvPr id="79876" name="Text Box 4"/>
          <p:cNvSpPr txBox="1">
            <a:spLocks noChangeArrowheads="1"/>
          </p:cNvSpPr>
          <p:nvPr/>
        </p:nvSpPr>
        <p:spPr bwMode="auto">
          <a:xfrm>
            <a:off x="2057400" y="23622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r>
              <a:rPr lang="nl-BE" sz="2400" b="1" dirty="0">
                <a:solidFill>
                  <a:srgbClr val="FF0000"/>
                </a:solidFill>
                <a:latin typeface="Tw Cen MT" pitchFamily="34" charset="0"/>
              </a:rPr>
              <a:t>EvapoTranspiración</a:t>
            </a:r>
            <a:r>
              <a:rPr lang="nl-BE" sz="2400" dirty="0">
                <a:solidFill>
                  <a:srgbClr val="FF0000"/>
                </a:solidFill>
                <a:latin typeface="Tw Cen MT" pitchFamily="34" charset="0"/>
              </a:rPr>
              <a:t> =   </a:t>
            </a:r>
            <a:r>
              <a:rPr lang="nl-BE" sz="2400" dirty="0">
                <a:latin typeface="Tw Cen MT" pitchFamily="34" charset="0"/>
              </a:rPr>
              <a:t>Kc x  ETo</a:t>
            </a:r>
          </a:p>
        </p:txBody>
      </p:sp>
      <p:sp>
        <p:nvSpPr>
          <p:cNvPr id="79877" name="Text Box 5"/>
          <p:cNvSpPr txBox="1">
            <a:spLocks noChangeArrowheads="1"/>
          </p:cNvSpPr>
          <p:nvPr/>
        </p:nvSpPr>
        <p:spPr bwMode="auto">
          <a:xfrm>
            <a:off x="2138362" y="5145087"/>
            <a:ext cx="3424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BO" sz="3600" b="1" dirty="0">
                <a:solidFill>
                  <a:srgbClr val="FF0000"/>
                </a:solidFill>
                <a:latin typeface="Tw Cen MT" pitchFamily="34" charset="0"/>
              </a:rPr>
              <a:t>Sin estrés hídrico</a:t>
            </a:r>
          </a:p>
        </p:txBody>
      </p:sp>
      <p:sp>
        <p:nvSpPr>
          <p:cNvPr id="79878" name="Text Box 6"/>
          <p:cNvSpPr txBox="1">
            <a:spLocks noChangeArrowheads="1"/>
          </p:cNvSpPr>
          <p:nvPr/>
        </p:nvSpPr>
        <p:spPr bwMode="auto">
          <a:xfrm>
            <a:off x="5486401" y="1066800"/>
            <a:ext cx="3338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b="1">
                <a:solidFill>
                  <a:srgbClr val="FFC000"/>
                </a:solidFill>
                <a:latin typeface="Tw Cen MT" pitchFamily="34" charset="0"/>
              </a:rPr>
              <a:t>Evapotranspiración de referencia</a:t>
            </a:r>
          </a:p>
        </p:txBody>
      </p:sp>
      <p:sp>
        <p:nvSpPr>
          <p:cNvPr id="79879" name="Text Box 7"/>
          <p:cNvSpPr txBox="1">
            <a:spLocks noChangeArrowheads="1"/>
          </p:cNvSpPr>
          <p:nvPr/>
        </p:nvSpPr>
        <p:spPr bwMode="auto">
          <a:xfrm>
            <a:off x="3276600" y="144780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nl-BE" b="1">
                <a:solidFill>
                  <a:srgbClr val="FFC000"/>
                </a:solidFill>
                <a:latin typeface="Tw Cen MT" pitchFamily="34" charset="0"/>
              </a:rPr>
              <a:t>Coeficiente de cultivo</a:t>
            </a:r>
            <a:endParaRPr lang="en-US" b="1">
              <a:solidFill>
                <a:srgbClr val="FFC000"/>
              </a:solidFill>
              <a:latin typeface="Tw Cen MT" pitchFamily="34" charset="0"/>
            </a:endParaRPr>
          </a:p>
        </p:txBody>
      </p:sp>
      <p:sp>
        <p:nvSpPr>
          <p:cNvPr id="79880" name="Oval 8"/>
          <p:cNvSpPr>
            <a:spLocks noChangeArrowheads="1"/>
          </p:cNvSpPr>
          <p:nvPr/>
        </p:nvSpPr>
        <p:spPr bwMode="auto">
          <a:xfrm>
            <a:off x="5029200" y="2209800"/>
            <a:ext cx="533400" cy="609600"/>
          </a:xfrm>
          <a:prstGeom prst="ellipse">
            <a:avLst/>
          </a:prstGeom>
          <a:noFill/>
          <a:ln w="38100">
            <a:solidFill>
              <a:srgbClr val="33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nl-BE">
              <a:latin typeface="Tw Cen MT" pitchFamily="34" charset="0"/>
            </a:endParaRPr>
          </a:p>
        </p:txBody>
      </p:sp>
      <p:sp>
        <p:nvSpPr>
          <p:cNvPr id="79881" name="Line 9"/>
          <p:cNvSpPr>
            <a:spLocks noChangeShapeType="1"/>
          </p:cNvSpPr>
          <p:nvPr/>
        </p:nvSpPr>
        <p:spPr bwMode="auto">
          <a:xfrm flipH="1" flipV="1">
            <a:off x="4724400" y="1905000"/>
            <a:ext cx="2286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82" name="Oval 10"/>
          <p:cNvSpPr>
            <a:spLocks noChangeArrowheads="1"/>
          </p:cNvSpPr>
          <p:nvPr/>
        </p:nvSpPr>
        <p:spPr bwMode="auto">
          <a:xfrm>
            <a:off x="5791200" y="2209800"/>
            <a:ext cx="685800" cy="609600"/>
          </a:xfrm>
          <a:prstGeom prst="ellipse">
            <a:avLst/>
          </a:prstGeom>
          <a:noFill/>
          <a:ln w="28575">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nl-BE">
              <a:latin typeface="Tw Cen MT" pitchFamily="34" charset="0"/>
            </a:endParaRPr>
          </a:p>
        </p:txBody>
      </p:sp>
      <p:sp>
        <p:nvSpPr>
          <p:cNvPr id="79883" name="Line 11"/>
          <p:cNvSpPr>
            <a:spLocks noChangeShapeType="1"/>
          </p:cNvSpPr>
          <p:nvPr/>
        </p:nvSpPr>
        <p:spPr bwMode="auto">
          <a:xfrm flipH="1">
            <a:off x="6400800" y="1447800"/>
            <a:ext cx="22860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1100" name="Text Box 12"/>
          <p:cNvSpPr txBox="1">
            <a:spLocks noChangeArrowheads="1"/>
          </p:cNvSpPr>
          <p:nvPr/>
        </p:nvSpPr>
        <p:spPr bwMode="auto">
          <a:xfrm>
            <a:off x="1596737" y="3302967"/>
            <a:ext cx="82296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r>
              <a:rPr lang="nl-BE" sz="2400" dirty="0">
                <a:solidFill>
                  <a:schemeClr val="accent2"/>
                </a:solidFill>
                <a:latin typeface="Tw Cen MT" pitchFamily="34" charset="0"/>
              </a:rPr>
              <a:t>=     Transpiración potencial :   </a:t>
            </a:r>
            <a:r>
              <a:rPr lang="nl-BE" sz="2400" dirty="0">
                <a:solidFill>
                  <a:srgbClr val="009900"/>
                </a:solidFill>
                <a:latin typeface="Tw Cen MT" pitchFamily="34" charset="0"/>
              </a:rPr>
              <a:t>[Kc</a:t>
            </a:r>
            <a:r>
              <a:rPr lang="nl-BE" sz="2400" baseline="-25000" dirty="0">
                <a:solidFill>
                  <a:srgbClr val="009900"/>
                </a:solidFill>
                <a:latin typeface="Tw Cen MT" pitchFamily="34" charset="0"/>
              </a:rPr>
              <a:t>top</a:t>
            </a:r>
            <a:r>
              <a:rPr lang="nl-BE" sz="2400" dirty="0">
                <a:solidFill>
                  <a:srgbClr val="009900"/>
                </a:solidFill>
                <a:latin typeface="Tw Cen MT" pitchFamily="34" charset="0"/>
              </a:rPr>
              <a:t> CC*]</a:t>
            </a:r>
            <a:r>
              <a:rPr lang="nl-BE" sz="2400" dirty="0">
                <a:solidFill>
                  <a:schemeClr val="accent2"/>
                </a:solidFill>
                <a:latin typeface="Tw Cen MT" pitchFamily="34" charset="0"/>
              </a:rPr>
              <a:t>  x  ETo</a:t>
            </a:r>
            <a:endParaRPr lang="en-US" sz="2400" dirty="0">
              <a:solidFill>
                <a:schemeClr val="accent2"/>
              </a:solidFill>
              <a:latin typeface="Tw Cen MT" pitchFamily="34" charset="0"/>
            </a:endParaRPr>
          </a:p>
          <a:p>
            <a:pPr eaLnBrk="1" hangingPunct="1">
              <a:spcBef>
                <a:spcPct val="50000"/>
              </a:spcBef>
            </a:pPr>
            <a:r>
              <a:rPr lang="nl-BE" sz="2400" dirty="0">
                <a:solidFill>
                  <a:schemeClr val="accent2"/>
                </a:solidFill>
                <a:latin typeface="Tw Cen MT" pitchFamily="34" charset="0"/>
              </a:rPr>
              <a:t>   +  Evaporación potencial:  </a:t>
            </a:r>
            <a:r>
              <a:rPr lang="nl-BE" sz="2400" dirty="0">
                <a:solidFill>
                  <a:srgbClr val="009900"/>
                </a:solidFill>
                <a:latin typeface="Tw Cen MT" pitchFamily="34" charset="0"/>
              </a:rPr>
              <a:t>[Kc</a:t>
            </a:r>
            <a:r>
              <a:rPr lang="nl-BE" sz="2400" baseline="-25000" dirty="0">
                <a:solidFill>
                  <a:srgbClr val="009900"/>
                </a:solidFill>
                <a:latin typeface="Tw Cen MT" pitchFamily="34" charset="0"/>
              </a:rPr>
              <a:t>bare</a:t>
            </a:r>
            <a:r>
              <a:rPr lang="nl-BE" sz="2400" dirty="0">
                <a:solidFill>
                  <a:srgbClr val="009900"/>
                </a:solidFill>
                <a:latin typeface="Tw Cen MT" pitchFamily="34" charset="0"/>
              </a:rPr>
              <a:t> (1-CC*)]</a:t>
            </a:r>
            <a:r>
              <a:rPr lang="nl-BE" sz="2400" dirty="0">
                <a:solidFill>
                  <a:schemeClr val="accent2"/>
                </a:solidFill>
                <a:latin typeface="Tw Cen MT" pitchFamily="34" charset="0"/>
              </a:rPr>
              <a:t> x  ETo</a:t>
            </a:r>
          </a:p>
          <a:p>
            <a:pPr eaLnBrk="1" hangingPunct="1">
              <a:spcBef>
                <a:spcPct val="50000"/>
              </a:spcBef>
            </a:pPr>
            <a:endParaRPr lang="en-US" dirty="0">
              <a:solidFill>
                <a:srgbClr val="009900"/>
              </a:solidFill>
              <a:latin typeface="Tw Cen MT" pitchFamily="34" charset="0"/>
            </a:endParaRPr>
          </a:p>
        </p:txBody>
      </p:sp>
      <p:sp>
        <p:nvSpPr>
          <p:cNvPr id="1241101" name="Text Box 13"/>
          <p:cNvSpPr txBox="1">
            <a:spLocks noChangeArrowheads="1"/>
          </p:cNvSpPr>
          <p:nvPr/>
        </p:nvSpPr>
        <p:spPr bwMode="auto">
          <a:xfrm>
            <a:off x="7391400" y="1600201"/>
            <a:ext cx="2876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r>
              <a:rPr lang="nl-BE" b="1" dirty="0">
                <a:solidFill>
                  <a:srgbClr val="FFFFFF"/>
                </a:solidFill>
                <a:latin typeface="Tw Cen MT" pitchFamily="34" charset="0"/>
              </a:rPr>
              <a:t>CC = </a:t>
            </a:r>
            <a:r>
              <a:rPr lang="nl-BE" b="1" dirty="0">
                <a:latin typeface="Tw Cen MT" pitchFamily="34" charset="0"/>
              </a:rPr>
              <a:t>Cobertura del cultivo</a:t>
            </a:r>
            <a:endParaRPr lang="en-US" b="1" dirty="0">
              <a:latin typeface="Tw Cen MT" pitchFamily="34" charset="0"/>
            </a:endParaRPr>
          </a:p>
          <a:p>
            <a:pPr eaLnBrk="1" hangingPunct="1"/>
            <a:endParaRPr lang="en-US" dirty="0">
              <a:latin typeface="Tw Cen MT" pitchFamily="34" charset="0"/>
            </a:endParaRPr>
          </a:p>
        </p:txBody>
      </p:sp>
      <p:sp>
        <p:nvSpPr>
          <p:cNvPr id="1241102" name="Line 14"/>
          <p:cNvSpPr>
            <a:spLocks noChangeShapeType="1"/>
          </p:cNvSpPr>
          <p:nvPr/>
        </p:nvSpPr>
        <p:spPr bwMode="auto">
          <a:xfrm>
            <a:off x="8901113" y="1928814"/>
            <a:ext cx="90486" cy="19677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 name="Picture 2">
            <a:extLst>
              <a:ext uri="{FF2B5EF4-FFF2-40B4-BE49-F238E27FC236}">
                <a16:creationId xmlns:a16="http://schemas.microsoft.com/office/drawing/2014/main" id="{5B25CDD4-7BCA-4182-8372-C1D9E9163C58}"/>
              </a:ext>
            </a:extLst>
          </p:cNvPr>
          <p:cNvPicPr>
            <a:picLocks noChangeAspect="1"/>
          </p:cNvPicPr>
          <p:nvPr/>
        </p:nvPicPr>
        <p:blipFill>
          <a:blip r:embed="rId3"/>
          <a:stretch>
            <a:fillRect/>
          </a:stretch>
        </p:blipFill>
        <p:spPr>
          <a:xfrm>
            <a:off x="7193758" y="4535140"/>
            <a:ext cx="4191364" cy="1636918"/>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 name="Rectangle 200">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3" name="Rectangle 202">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5" name="Straight Connector 204">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532" name="Rectangle 3"/>
          <p:cNvSpPr>
            <a:spLocks noGrp="1" noChangeArrowheads="1"/>
          </p:cNvSpPr>
          <p:nvPr>
            <p:ph type="title" idx="4294967295"/>
          </p:nvPr>
        </p:nvSpPr>
        <p:spPr>
          <a:xfrm>
            <a:off x="1097280" y="286603"/>
            <a:ext cx="10058400" cy="1450757"/>
          </a:xfrm>
        </p:spPr>
        <p:txBody>
          <a:bodyPr vert="horz" lIns="91440" tIns="45720" rIns="91440" bIns="45720" rtlCol="0" anchor="b">
            <a:normAutofit/>
          </a:bodyPr>
          <a:lstStyle/>
          <a:p>
            <a:pPr>
              <a:defRPr/>
            </a:pPr>
            <a:r>
              <a:rPr lang="en-US" b="1"/>
              <a:t>FACTORES DE CULTIVO</a:t>
            </a:r>
          </a:p>
        </p:txBody>
      </p:sp>
      <p:sp>
        <p:nvSpPr>
          <p:cNvPr id="26627" name="11 Marcador de contenido"/>
          <p:cNvSpPr>
            <a:spLocks noGrp="1"/>
          </p:cNvSpPr>
          <p:nvPr>
            <p:ph/>
          </p:nvPr>
        </p:nvSpPr>
        <p:spPr>
          <a:xfrm>
            <a:off x="1097279" y="1845734"/>
            <a:ext cx="6454987" cy="4023360"/>
          </a:xfrm>
        </p:spPr>
        <p:txBody>
          <a:bodyPr vert="horz" lIns="0" tIns="45720" rIns="0" bIns="45720" rtlCol="0">
            <a:normAutofit/>
          </a:bodyPr>
          <a:lstStyle/>
          <a:p>
            <a:pPr>
              <a:buFont typeface="Calibri" panose="020F0502020204030204" pitchFamily="34" charset="0"/>
              <a:buNone/>
              <a:defRPr/>
            </a:pPr>
            <a:r>
              <a:rPr lang="en-US"/>
              <a:t>Los factores tales como </a:t>
            </a:r>
            <a:r>
              <a:rPr lang="en-US" i="1"/>
              <a:t>salinidad o baja fertilidad del suelo, uso limitado de fertilizantes, presencia de horizontes duros o impenetrables en el suelo, ausencia de control de enfermedades y de parásitos y el mal manejo del suelo</a:t>
            </a:r>
            <a:r>
              <a:rPr lang="en-US"/>
              <a:t> pueden limitar el desarrollo del cultivo y reducir la evapotranspiración.</a:t>
            </a:r>
          </a:p>
          <a:p>
            <a:pPr>
              <a:buFont typeface="Calibri" panose="020F0502020204030204" pitchFamily="34" charset="0"/>
              <a:buNone/>
              <a:defRPr/>
            </a:pPr>
            <a:endParaRPr lang="en-US"/>
          </a:p>
          <a:p>
            <a:pPr>
              <a:buFont typeface="Calibri" panose="020F0502020204030204" pitchFamily="34" charset="0"/>
              <a:buNone/>
              <a:defRPr/>
            </a:pPr>
            <a:r>
              <a:rPr lang="en-US"/>
              <a:t>Otros factores que se deben evaluar son</a:t>
            </a:r>
          </a:p>
          <a:p>
            <a:pPr>
              <a:buFont typeface="Calibri" panose="020F0502020204030204" pitchFamily="34" charset="0"/>
              <a:buNone/>
              <a:defRPr/>
            </a:pPr>
            <a:r>
              <a:rPr lang="en-US" i="1"/>
              <a:t>cubierta del suelo, </a:t>
            </a:r>
          </a:p>
          <a:p>
            <a:pPr>
              <a:buFont typeface="Calibri" panose="020F0502020204030204" pitchFamily="34" charset="0"/>
              <a:buNone/>
              <a:defRPr/>
            </a:pPr>
            <a:r>
              <a:rPr lang="en-US" i="1"/>
              <a:t>densidad del cultivo </a:t>
            </a:r>
          </a:p>
          <a:p>
            <a:pPr>
              <a:buFont typeface="Calibri" panose="020F0502020204030204" pitchFamily="34" charset="0"/>
              <a:buNone/>
              <a:defRPr/>
            </a:pPr>
            <a:r>
              <a:rPr lang="en-US" i="1"/>
              <a:t>contenido de agua del suelo.</a:t>
            </a:r>
          </a:p>
        </p:txBody>
      </p:sp>
      <p:pic>
        <p:nvPicPr>
          <p:cNvPr id="7475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20570" y="2476158"/>
            <a:ext cx="3135109" cy="235133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3" name="Rectangle 192">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4" name="Straight Connector 193">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0898" name="Text Box 4"/>
          <p:cNvSpPr txBox="1">
            <a:spLocks noChangeArrowheads="1"/>
          </p:cNvSpPr>
          <p:nvPr/>
        </p:nvSpPr>
        <p:spPr bwMode="auto">
          <a:xfrm>
            <a:off x="1097280" y="286603"/>
            <a:ext cx="10058400"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Métodos para calcular la Evapotranspiración </a:t>
            </a:r>
          </a:p>
        </p:txBody>
      </p:sp>
      <p:pic>
        <p:nvPicPr>
          <p:cNvPr id="809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9951" r="33125"/>
          <a:stretch/>
        </p:blipFill>
        <p:spPr bwMode="auto">
          <a:xfrm>
            <a:off x="1317260" y="1916318"/>
            <a:ext cx="2613341" cy="347101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899" name="Text Box 5"/>
          <p:cNvSpPr txBox="1">
            <a:spLocks noChangeArrowheads="1"/>
          </p:cNvSpPr>
          <p:nvPr/>
        </p:nvSpPr>
        <p:spPr bwMode="auto">
          <a:xfrm>
            <a:off x="4639733" y="1845733"/>
            <a:ext cx="7018867" cy="410736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eaLnBrk="0" hangingPunct="0">
              <a:defRPr>
                <a:solidFill>
                  <a:schemeClr val="tx1"/>
                </a:solidFill>
                <a:latin typeface="Verdana" pitchFamily="34" charset="0"/>
              </a:defRPr>
            </a:lvl2pPr>
            <a:lvl3pPr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Aft>
                <a:spcPts val="600"/>
              </a:spcAft>
              <a:buClr>
                <a:schemeClr val="accent1"/>
              </a:buClr>
              <a:buFont typeface="Calibri" panose="020F0502020204030204" pitchFamily="34" charset="0"/>
            </a:pPr>
            <a:r>
              <a:rPr lang="en-US" sz="1700" dirty="0">
                <a:solidFill>
                  <a:schemeClr val="tx1">
                    <a:lumMod val="75000"/>
                    <a:lumOff val="25000"/>
                  </a:schemeClr>
                </a:solidFill>
                <a:latin typeface="+mn-lt"/>
              </a:rPr>
              <a:t>Se </a:t>
            </a:r>
            <a:r>
              <a:rPr lang="en-US" sz="1700" dirty="0" err="1">
                <a:solidFill>
                  <a:schemeClr val="tx1">
                    <a:lumMod val="75000"/>
                    <a:lumOff val="25000"/>
                  </a:schemeClr>
                </a:solidFill>
                <a:latin typeface="+mn-lt"/>
              </a:rPr>
              <a:t>pueden</a:t>
            </a:r>
            <a:r>
              <a:rPr lang="en-US" sz="1700" dirty="0">
                <a:solidFill>
                  <a:schemeClr val="tx1">
                    <a:lumMod val="75000"/>
                    <a:lumOff val="25000"/>
                  </a:schemeClr>
                </a:solidFill>
                <a:latin typeface="+mn-lt"/>
              </a:rPr>
              <a:t> </a:t>
            </a:r>
            <a:r>
              <a:rPr lang="en-US" sz="1700" dirty="0" err="1">
                <a:solidFill>
                  <a:schemeClr val="tx1">
                    <a:lumMod val="75000"/>
                    <a:lumOff val="25000"/>
                  </a:schemeClr>
                </a:solidFill>
                <a:latin typeface="+mn-lt"/>
              </a:rPr>
              <a:t>agrupar</a:t>
            </a:r>
            <a:r>
              <a:rPr lang="en-US" sz="1700" dirty="0">
                <a:solidFill>
                  <a:schemeClr val="tx1">
                    <a:lumMod val="75000"/>
                    <a:lumOff val="25000"/>
                  </a:schemeClr>
                </a:solidFill>
                <a:latin typeface="+mn-lt"/>
              </a:rPr>
              <a:t> del </a:t>
            </a:r>
            <a:r>
              <a:rPr lang="en-US" sz="1700" dirty="0" err="1">
                <a:solidFill>
                  <a:schemeClr val="tx1">
                    <a:lumMod val="75000"/>
                    <a:lumOff val="25000"/>
                  </a:schemeClr>
                </a:solidFill>
                <a:latin typeface="+mn-lt"/>
              </a:rPr>
              <a:t>siguiente</a:t>
            </a:r>
            <a:r>
              <a:rPr lang="en-US" sz="1700" dirty="0">
                <a:solidFill>
                  <a:schemeClr val="tx1">
                    <a:lumMod val="75000"/>
                    <a:lumOff val="25000"/>
                  </a:schemeClr>
                </a:solidFill>
                <a:latin typeface="+mn-lt"/>
              </a:rPr>
              <a:t> modo:</a:t>
            </a:r>
          </a:p>
          <a:p>
            <a:pPr lvl="1" defTabSz="914400" eaLnBrk="1" hangingPunct="1">
              <a:lnSpc>
                <a:spcPct val="90000"/>
              </a:lnSpc>
              <a:spcAft>
                <a:spcPts val="600"/>
              </a:spcAft>
              <a:buClr>
                <a:schemeClr val="accent1"/>
              </a:buClr>
              <a:buFont typeface="Calibri" panose="020F0502020204030204" pitchFamily="34" charset="0"/>
              <a:buChar char="•"/>
            </a:pPr>
            <a:r>
              <a:rPr lang="en-US" sz="1700" dirty="0" err="1">
                <a:solidFill>
                  <a:schemeClr val="tx1">
                    <a:lumMod val="75000"/>
                    <a:lumOff val="25000"/>
                  </a:schemeClr>
                </a:solidFill>
                <a:latin typeface="+mn-lt"/>
              </a:rPr>
              <a:t>Métodos</a:t>
            </a:r>
            <a:r>
              <a:rPr lang="en-US" sz="1700" dirty="0">
                <a:solidFill>
                  <a:schemeClr val="tx1">
                    <a:lumMod val="75000"/>
                    <a:lumOff val="25000"/>
                  </a:schemeClr>
                </a:solidFill>
                <a:latin typeface="+mn-lt"/>
              </a:rPr>
              <a:t> </a:t>
            </a:r>
            <a:r>
              <a:rPr lang="en-US" sz="1700" dirty="0" err="1">
                <a:solidFill>
                  <a:schemeClr val="tx1">
                    <a:lumMod val="75000"/>
                    <a:lumOff val="25000"/>
                  </a:schemeClr>
                </a:solidFill>
                <a:latin typeface="+mn-lt"/>
              </a:rPr>
              <a:t>basados</a:t>
            </a:r>
            <a:r>
              <a:rPr lang="en-US" sz="1700" dirty="0">
                <a:solidFill>
                  <a:schemeClr val="tx1">
                    <a:lumMod val="75000"/>
                    <a:lumOff val="25000"/>
                  </a:schemeClr>
                </a:solidFill>
                <a:latin typeface="+mn-lt"/>
              </a:rPr>
              <a:t> </a:t>
            </a:r>
            <a:r>
              <a:rPr lang="en-US" sz="1700" dirty="0" err="1">
                <a:solidFill>
                  <a:schemeClr val="tx1">
                    <a:lumMod val="75000"/>
                    <a:lumOff val="25000"/>
                  </a:schemeClr>
                </a:solidFill>
                <a:latin typeface="+mn-lt"/>
              </a:rPr>
              <a:t>en</a:t>
            </a:r>
            <a:r>
              <a:rPr lang="en-US" sz="1700" dirty="0">
                <a:solidFill>
                  <a:schemeClr val="tx1">
                    <a:lumMod val="75000"/>
                    <a:lumOff val="25000"/>
                  </a:schemeClr>
                </a:solidFill>
                <a:latin typeface="+mn-lt"/>
              </a:rPr>
              <a:t> la </a:t>
            </a:r>
            <a:r>
              <a:rPr lang="en-US" sz="1700" dirty="0" err="1">
                <a:solidFill>
                  <a:schemeClr val="tx1">
                    <a:lumMod val="75000"/>
                    <a:lumOff val="25000"/>
                  </a:schemeClr>
                </a:solidFill>
                <a:latin typeface="+mn-lt"/>
              </a:rPr>
              <a:t>física</a:t>
            </a:r>
            <a:r>
              <a:rPr lang="en-US" sz="1700" dirty="0">
                <a:solidFill>
                  <a:schemeClr val="tx1">
                    <a:lumMod val="75000"/>
                    <a:lumOff val="25000"/>
                  </a:schemeClr>
                </a:solidFill>
                <a:latin typeface="+mn-lt"/>
              </a:rPr>
              <a:t> </a:t>
            </a:r>
            <a:r>
              <a:rPr lang="en-US" sz="1700" dirty="0" err="1">
                <a:solidFill>
                  <a:schemeClr val="tx1">
                    <a:lumMod val="75000"/>
                    <a:lumOff val="25000"/>
                  </a:schemeClr>
                </a:solidFill>
                <a:latin typeface="+mn-lt"/>
              </a:rPr>
              <a:t>teórica</a:t>
            </a:r>
            <a:r>
              <a:rPr lang="en-US" sz="1700" dirty="0">
                <a:solidFill>
                  <a:schemeClr val="tx1">
                    <a:lumMod val="75000"/>
                    <a:lumOff val="25000"/>
                  </a:schemeClr>
                </a:solidFill>
                <a:latin typeface="+mn-lt"/>
              </a:rPr>
              <a:t> del </a:t>
            </a:r>
            <a:r>
              <a:rPr lang="en-US" sz="1700" dirty="0" err="1">
                <a:solidFill>
                  <a:schemeClr val="tx1">
                    <a:lumMod val="75000"/>
                    <a:lumOff val="25000"/>
                  </a:schemeClr>
                </a:solidFill>
                <a:latin typeface="+mn-lt"/>
              </a:rPr>
              <a:t>microclima</a:t>
            </a:r>
            <a:r>
              <a:rPr lang="en-US" sz="1700" dirty="0">
                <a:solidFill>
                  <a:schemeClr val="tx1">
                    <a:lumMod val="75000"/>
                    <a:lumOff val="25000"/>
                  </a:schemeClr>
                </a:solidFill>
                <a:latin typeface="+mn-lt"/>
              </a:rPr>
              <a:t>:</a:t>
            </a:r>
          </a:p>
          <a:p>
            <a:pPr lvl="2" defTabSz="914400" eaLnBrk="1" hangingPunct="1">
              <a:lnSpc>
                <a:spcPct val="90000"/>
              </a:lnSpc>
              <a:spcAft>
                <a:spcPts val="600"/>
              </a:spcAft>
              <a:buClr>
                <a:schemeClr val="accent1"/>
              </a:buClr>
              <a:buFont typeface="Calibri" panose="020F0502020204030204" pitchFamily="34" charset="0"/>
              <a:buChar char="•"/>
            </a:pPr>
            <a:r>
              <a:rPr lang="en-US" sz="1700" dirty="0" err="1">
                <a:solidFill>
                  <a:schemeClr val="tx1">
                    <a:lumMod val="75000"/>
                    <a:lumOff val="25000"/>
                  </a:schemeClr>
                </a:solidFill>
                <a:latin typeface="+mn-lt"/>
              </a:rPr>
              <a:t>Fórmulas</a:t>
            </a:r>
            <a:r>
              <a:rPr lang="en-US" sz="1700" dirty="0">
                <a:solidFill>
                  <a:schemeClr val="tx1">
                    <a:lumMod val="75000"/>
                    <a:lumOff val="25000"/>
                  </a:schemeClr>
                </a:solidFill>
                <a:latin typeface="+mn-lt"/>
              </a:rPr>
              <a:t> </a:t>
            </a:r>
            <a:r>
              <a:rPr lang="en-US" sz="1700" dirty="0" err="1">
                <a:solidFill>
                  <a:schemeClr val="tx1">
                    <a:lumMod val="75000"/>
                    <a:lumOff val="25000"/>
                  </a:schemeClr>
                </a:solidFill>
                <a:latin typeface="+mn-lt"/>
              </a:rPr>
              <a:t>semiempíricas</a:t>
            </a:r>
            <a:r>
              <a:rPr lang="en-US" sz="1700" dirty="0">
                <a:solidFill>
                  <a:schemeClr val="tx1">
                    <a:lumMod val="75000"/>
                    <a:lumOff val="25000"/>
                  </a:schemeClr>
                </a:solidFill>
                <a:latin typeface="+mn-lt"/>
              </a:rPr>
              <a:t> o </a:t>
            </a:r>
            <a:r>
              <a:rPr lang="en-US" sz="1700" dirty="0" err="1">
                <a:solidFill>
                  <a:schemeClr val="tx1">
                    <a:lumMod val="75000"/>
                    <a:lumOff val="25000"/>
                  </a:schemeClr>
                </a:solidFill>
                <a:latin typeface="+mn-lt"/>
              </a:rPr>
              <a:t>combinadas</a:t>
            </a:r>
            <a:r>
              <a:rPr lang="en-US" sz="1700" dirty="0">
                <a:solidFill>
                  <a:schemeClr val="tx1">
                    <a:lumMod val="75000"/>
                    <a:lumOff val="25000"/>
                  </a:schemeClr>
                </a:solidFill>
                <a:latin typeface="+mn-lt"/>
              </a:rPr>
              <a:t>. (Penman)</a:t>
            </a:r>
          </a:p>
          <a:p>
            <a:pPr lvl="1" defTabSz="914400" eaLnBrk="1" hangingPunct="1">
              <a:lnSpc>
                <a:spcPct val="90000"/>
              </a:lnSpc>
              <a:spcAft>
                <a:spcPts val="600"/>
              </a:spcAft>
              <a:buClr>
                <a:schemeClr val="accent1"/>
              </a:buClr>
              <a:buFont typeface="Calibri" panose="020F0502020204030204" pitchFamily="34" charset="0"/>
              <a:buChar char="•"/>
            </a:pPr>
            <a:r>
              <a:rPr lang="en-US" sz="1700" dirty="0" err="1">
                <a:solidFill>
                  <a:schemeClr val="tx1">
                    <a:lumMod val="75000"/>
                    <a:lumOff val="25000"/>
                  </a:schemeClr>
                </a:solidFill>
                <a:latin typeface="+mn-lt"/>
              </a:rPr>
              <a:t>Medidas</a:t>
            </a:r>
            <a:r>
              <a:rPr lang="en-US" sz="1700" dirty="0">
                <a:solidFill>
                  <a:schemeClr val="tx1">
                    <a:lumMod val="75000"/>
                    <a:lumOff val="25000"/>
                  </a:schemeClr>
                </a:solidFill>
                <a:latin typeface="+mn-lt"/>
              </a:rPr>
              <a:t> </a:t>
            </a:r>
            <a:r>
              <a:rPr lang="en-US" sz="1700" dirty="0" err="1">
                <a:solidFill>
                  <a:schemeClr val="tx1">
                    <a:lumMod val="75000"/>
                    <a:lumOff val="25000"/>
                  </a:schemeClr>
                </a:solidFill>
                <a:latin typeface="+mn-lt"/>
              </a:rPr>
              <a:t>directas</a:t>
            </a:r>
            <a:r>
              <a:rPr lang="en-US" sz="1700" dirty="0">
                <a:solidFill>
                  <a:schemeClr val="tx1">
                    <a:lumMod val="75000"/>
                    <a:lumOff val="25000"/>
                  </a:schemeClr>
                </a:solidFill>
                <a:latin typeface="+mn-lt"/>
              </a:rPr>
              <a:t>:</a:t>
            </a:r>
          </a:p>
          <a:p>
            <a:pPr lvl="2" defTabSz="914400" eaLnBrk="1" hangingPunct="1">
              <a:lnSpc>
                <a:spcPct val="90000"/>
              </a:lnSpc>
              <a:spcAft>
                <a:spcPts val="600"/>
              </a:spcAft>
              <a:buClr>
                <a:schemeClr val="accent1"/>
              </a:buClr>
              <a:buFont typeface="Calibri" panose="020F0502020204030204" pitchFamily="34" charset="0"/>
              <a:buChar char="•"/>
            </a:pPr>
            <a:r>
              <a:rPr lang="en-US" sz="1700" dirty="0" err="1">
                <a:solidFill>
                  <a:schemeClr val="tx1">
                    <a:lumMod val="75000"/>
                    <a:lumOff val="25000"/>
                  </a:schemeClr>
                </a:solidFill>
                <a:latin typeface="+mn-lt"/>
              </a:rPr>
              <a:t>Evapotranspirómetros</a:t>
            </a:r>
            <a:r>
              <a:rPr lang="en-US" sz="1700" dirty="0">
                <a:solidFill>
                  <a:schemeClr val="tx1">
                    <a:lumMod val="75000"/>
                    <a:lumOff val="25000"/>
                  </a:schemeClr>
                </a:solidFill>
                <a:latin typeface="+mn-lt"/>
              </a:rPr>
              <a:t>.</a:t>
            </a:r>
          </a:p>
          <a:p>
            <a:pPr lvl="2" defTabSz="914400" eaLnBrk="1" hangingPunct="1">
              <a:lnSpc>
                <a:spcPct val="90000"/>
              </a:lnSpc>
              <a:spcAft>
                <a:spcPts val="600"/>
              </a:spcAft>
              <a:buClr>
                <a:schemeClr val="accent1"/>
              </a:buClr>
              <a:buFont typeface="Calibri" panose="020F0502020204030204" pitchFamily="34" charset="0"/>
              <a:buChar char="•"/>
            </a:pPr>
            <a:r>
              <a:rPr lang="en-US" sz="1700" dirty="0" err="1">
                <a:solidFill>
                  <a:schemeClr val="tx1">
                    <a:lumMod val="75000"/>
                    <a:lumOff val="25000"/>
                  </a:schemeClr>
                </a:solidFill>
                <a:latin typeface="+mn-lt"/>
              </a:rPr>
              <a:t>Lisímetros</a:t>
            </a:r>
            <a:r>
              <a:rPr lang="en-US" sz="1700" dirty="0">
                <a:solidFill>
                  <a:schemeClr val="tx1">
                    <a:lumMod val="75000"/>
                    <a:lumOff val="25000"/>
                  </a:schemeClr>
                </a:solidFill>
                <a:latin typeface="+mn-lt"/>
              </a:rPr>
              <a:t>.</a:t>
            </a:r>
          </a:p>
          <a:p>
            <a:pPr lvl="2" defTabSz="914400" eaLnBrk="1" hangingPunct="1">
              <a:lnSpc>
                <a:spcPct val="90000"/>
              </a:lnSpc>
              <a:spcAft>
                <a:spcPts val="600"/>
              </a:spcAft>
              <a:buClr>
                <a:schemeClr val="accent1"/>
              </a:buClr>
              <a:buFont typeface="Calibri" panose="020F0502020204030204" pitchFamily="34" charset="0"/>
              <a:buChar char="•"/>
            </a:pPr>
            <a:r>
              <a:rPr lang="en-US" sz="1700" dirty="0" err="1">
                <a:solidFill>
                  <a:schemeClr val="tx1">
                    <a:lumMod val="75000"/>
                    <a:lumOff val="25000"/>
                  </a:schemeClr>
                </a:solidFill>
                <a:latin typeface="+mn-lt"/>
              </a:rPr>
              <a:t>Parcelas</a:t>
            </a:r>
            <a:r>
              <a:rPr lang="en-US" sz="1700" dirty="0">
                <a:solidFill>
                  <a:schemeClr val="tx1">
                    <a:lumMod val="75000"/>
                    <a:lumOff val="25000"/>
                  </a:schemeClr>
                </a:solidFill>
                <a:latin typeface="+mn-lt"/>
              </a:rPr>
              <a:t> y </a:t>
            </a:r>
            <a:r>
              <a:rPr lang="en-US" sz="1700" dirty="0" err="1">
                <a:solidFill>
                  <a:schemeClr val="tx1">
                    <a:lumMod val="75000"/>
                    <a:lumOff val="25000"/>
                  </a:schemeClr>
                </a:solidFill>
                <a:latin typeface="+mn-lt"/>
              </a:rPr>
              <a:t>cuencas</a:t>
            </a:r>
            <a:r>
              <a:rPr lang="en-US" sz="1700" dirty="0">
                <a:solidFill>
                  <a:schemeClr val="tx1">
                    <a:lumMod val="75000"/>
                    <a:lumOff val="25000"/>
                  </a:schemeClr>
                </a:solidFill>
                <a:latin typeface="+mn-lt"/>
              </a:rPr>
              <a:t> </a:t>
            </a:r>
            <a:r>
              <a:rPr lang="en-US" sz="1700" dirty="0" err="1">
                <a:solidFill>
                  <a:schemeClr val="tx1">
                    <a:lumMod val="75000"/>
                    <a:lumOff val="25000"/>
                  </a:schemeClr>
                </a:solidFill>
                <a:latin typeface="+mn-lt"/>
              </a:rPr>
              <a:t>experimentales</a:t>
            </a:r>
            <a:r>
              <a:rPr lang="en-US" sz="1700" dirty="0">
                <a:solidFill>
                  <a:schemeClr val="tx1">
                    <a:lumMod val="75000"/>
                    <a:lumOff val="25000"/>
                  </a:schemeClr>
                </a:solidFill>
                <a:latin typeface="+mn-lt"/>
              </a:rPr>
              <a:t>.</a:t>
            </a:r>
          </a:p>
          <a:p>
            <a:pPr lvl="2" defTabSz="914400" eaLnBrk="1" hangingPunct="1">
              <a:lnSpc>
                <a:spcPct val="90000"/>
              </a:lnSpc>
              <a:spcAft>
                <a:spcPts val="600"/>
              </a:spcAft>
              <a:buClr>
                <a:schemeClr val="accent1"/>
              </a:buClr>
              <a:buFont typeface="Calibri" panose="020F0502020204030204" pitchFamily="34" charset="0"/>
              <a:buChar char="•"/>
            </a:pPr>
            <a:r>
              <a:rPr lang="en-US" sz="1700" dirty="0" err="1">
                <a:solidFill>
                  <a:schemeClr val="tx1">
                    <a:lumMod val="75000"/>
                    <a:lumOff val="25000"/>
                  </a:schemeClr>
                </a:solidFill>
                <a:latin typeface="+mn-lt"/>
              </a:rPr>
              <a:t>Perfiles</a:t>
            </a:r>
            <a:r>
              <a:rPr lang="en-US" sz="1700" dirty="0">
                <a:solidFill>
                  <a:schemeClr val="tx1">
                    <a:lumMod val="75000"/>
                    <a:lumOff val="25000"/>
                  </a:schemeClr>
                </a:solidFill>
                <a:latin typeface="+mn-lt"/>
              </a:rPr>
              <a:t> de </a:t>
            </a:r>
            <a:r>
              <a:rPr lang="en-US" sz="1700" dirty="0" err="1">
                <a:solidFill>
                  <a:schemeClr val="tx1">
                    <a:lumMod val="75000"/>
                    <a:lumOff val="25000"/>
                  </a:schemeClr>
                </a:solidFill>
                <a:latin typeface="+mn-lt"/>
              </a:rPr>
              <a:t>humedad</a:t>
            </a:r>
            <a:r>
              <a:rPr lang="en-US" sz="1700" dirty="0">
                <a:solidFill>
                  <a:schemeClr val="tx1">
                    <a:lumMod val="75000"/>
                    <a:lumOff val="25000"/>
                  </a:schemeClr>
                </a:solidFill>
                <a:latin typeface="+mn-lt"/>
              </a:rPr>
              <a:t> del </a:t>
            </a:r>
            <a:r>
              <a:rPr lang="en-US" sz="1700" dirty="0" err="1">
                <a:solidFill>
                  <a:schemeClr val="tx1">
                    <a:lumMod val="75000"/>
                    <a:lumOff val="25000"/>
                  </a:schemeClr>
                </a:solidFill>
                <a:latin typeface="+mn-lt"/>
              </a:rPr>
              <a:t>suelo</a:t>
            </a:r>
            <a:r>
              <a:rPr lang="en-US" sz="1700" dirty="0">
                <a:solidFill>
                  <a:schemeClr val="tx1">
                    <a:lumMod val="75000"/>
                    <a:lumOff val="25000"/>
                  </a:schemeClr>
                </a:solidFill>
                <a:latin typeface="+mn-lt"/>
              </a:rPr>
              <a:t>.</a:t>
            </a:r>
          </a:p>
          <a:p>
            <a:pPr lvl="1" defTabSz="914400" eaLnBrk="1" hangingPunct="1">
              <a:lnSpc>
                <a:spcPct val="90000"/>
              </a:lnSpc>
              <a:spcAft>
                <a:spcPts val="600"/>
              </a:spcAft>
              <a:buClr>
                <a:schemeClr val="accent1"/>
              </a:buClr>
              <a:buFont typeface="Calibri" panose="020F0502020204030204" pitchFamily="34" charset="0"/>
              <a:buChar char="•"/>
            </a:pPr>
            <a:r>
              <a:rPr lang="en-US" sz="1700" dirty="0" err="1">
                <a:solidFill>
                  <a:schemeClr val="tx1">
                    <a:lumMod val="75000"/>
                    <a:lumOff val="25000"/>
                  </a:schemeClr>
                </a:solidFill>
                <a:latin typeface="+mn-lt"/>
              </a:rPr>
              <a:t>Métodos</a:t>
            </a:r>
            <a:r>
              <a:rPr lang="en-US" sz="1700" dirty="0">
                <a:solidFill>
                  <a:schemeClr val="tx1">
                    <a:lumMod val="75000"/>
                    <a:lumOff val="25000"/>
                  </a:schemeClr>
                </a:solidFill>
                <a:latin typeface="+mn-lt"/>
              </a:rPr>
              <a:t> </a:t>
            </a:r>
            <a:r>
              <a:rPr lang="en-US" sz="1700" dirty="0" err="1">
                <a:solidFill>
                  <a:schemeClr val="tx1">
                    <a:lumMod val="75000"/>
                    <a:lumOff val="25000"/>
                  </a:schemeClr>
                </a:solidFill>
                <a:latin typeface="+mn-lt"/>
              </a:rPr>
              <a:t>empíricos</a:t>
            </a:r>
            <a:r>
              <a:rPr lang="en-US" sz="1700" dirty="0">
                <a:solidFill>
                  <a:schemeClr val="tx1">
                    <a:lumMod val="75000"/>
                    <a:lumOff val="25000"/>
                  </a:schemeClr>
                </a:solidFill>
                <a:latin typeface="+mn-lt"/>
              </a:rPr>
              <a:t>:</a:t>
            </a:r>
          </a:p>
          <a:p>
            <a:pPr lvl="2" defTabSz="914400" eaLnBrk="1" hangingPunct="1">
              <a:lnSpc>
                <a:spcPct val="90000"/>
              </a:lnSpc>
              <a:spcAft>
                <a:spcPts val="600"/>
              </a:spcAft>
              <a:buClr>
                <a:schemeClr val="accent1"/>
              </a:buClr>
              <a:buFont typeface="Calibri" panose="020F0502020204030204" pitchFamily="34" charset="0"/>
              <a:buChar char="•"/>
            </a:pPr>
            <a:r>
              <a:rPr lang="en-US" sz="1700" dirty="0" err="1">
                <a:solidFill>
                  <a:schemeClr val="tx1">
                    <a:lumMod val="75000"/>
                    <a:lumOff val="25000"/>
                  </a:schemeClr>
                </a:solidFill>
                <a:latin typeface="+mn-lt"/>
              </a:rPr>
              <a:t>Fórmula</a:t>
            </a:r>
            <a:r>
              <a:rPr lang="en-US" sz="1700" dirty="0">
                <a:solidFill>
                  <a:schemeClr val="tx1">
                    <a:lumMod val="75000"/>
                    <a:lumOff val="25000"/>
                  </a:schemeClr>
                </a:solidFill>
                <a:latin typeface="+mn-lt"/>
              </a:rPr>
              <a:t> de Thornthwaite.</a:t>
            </a:r>
          </a:p>
          <a:p>
            <a:pPr lvl="2" defTabSz="914400" eaLnBrk="1" hangingPunct="1">
              <a:lnSpc>
                <a:spcPct val="90000"/>
              </a:lnSpc>
              <a:spcAft>
                <a:spcPts val="600"/>
              </a:spcAft>
              <a:buClr>
                <a:schemeClr val="accent1"/>
              </a:buClr>
              <a:buFont typeface="Calibri" panose="020F0502020204030204" pitchFamily="34" charset="0"/>
              <a:buChar char="•"/>
            </a:pPr>
            <a:r>
              <a:rPr lang="en-US" sz="1700" dirty="0" err="1">
                <a:solidFill>
                  <a:schemeClr val="tx1">
                    <a:lumMod val="75000"/>
                    <a:lumOff val="25000"/>
                  </a:schemeClr>
                </a:solidFill>
                <a:latin typeface="+mn-lt"/>
              </a:rPr>
              <a:t>Fórmula</a:t>
            </a:r>
            <a:r>
              <a:rPr lang="en-US" sz="1700" dirty="0">
                <a:solidFill>
                  <a:schemeClr val="tx1">
                    <a:lumMod val="75000"/>
                    <a:lumOff val="25000"/>
                  </a:schemeClr>
                </a:solidFill>
                <a:latin typeface="+mn-lt"/>
              </a:rPr>
              <a:t> de Blaney-</a:t>
            </a:r>
            <a:r>
              <a:rPr lang="en-US" sz="1700" dirty="0" err="1">
                <a:solidFill>
                  <a:schemeClr val="tx1">
                    <a:lumMod val="75000"/>
                    <a:lumOff val="25000"/>
                  </a:schemeClr>
                </a:solidFill>
                <a:latin typeface="+mn-lt"/>
              </a:rPr>
              <a:t>Criddle</a:t>
            </a:r>
            <a:r>
              <a:rPr lang="en-US" sz="1700" dirty="0">
                <a:solidFill>
                  <a:schemeClr val="tx1">
                    <a:lumMod val="75000"/>
                    <a:lumOff val="25000"/>
                  </a:schemeClr>
                </a:solidFill>
                <a:latin typeface="+mn-lt"/>
              </a:rPr>
              <a:t>.</a:t>
            </a:r>
          </a:p>
          <a:p>
            <a:pPr lvl="2" defTabSz="914400" eaLnBrk="1" hangingPunct="1">
              <a:lnSpc>
                <a:spcPct val="90000"/>
              </a:lnSpc>
              <a:spcAft>
                <a:spcPts val="600"/>
              </a:spcAft>
              <a:buClr>
                <a:schemeClr val="accent1"/>
              </a:buClr>
              <a:buFont typeface="Calibri" panose="020F0502020204030204" pitchFamily="34" charset="0"/>
              <a:buChar char="•"/>
            </a:pPr>
            <a:r>
              <a:rPr lang="en-US" sz="1700" dirty="0" err="1">
                <a:solidFill>
                  <a:schemeClr val="tx1">
                    <a:lumMod val="75000"/>
                    <a:lumOff val="25000"/>
                  </a:schemeClr>
                </a:solidFill>
                <a:latin typeface="+mn-lt"/>
              </a:rPr>
              <a:t>Fórmula</a:t>
            </a:r>
            <a:r>
              <a:rPr lang="en-US" sz="1700" dirty="0">
                <a:solidFill>
                  <a:schemeClr val="tx1">
                    <a:lumMod val="75000"/>
                    <a:lumOff val="25000"/>
                  </a:schemeClr>
                </a:solidFill>
                <a:latin typeface="+mn-lt"/>
              </a:rPr>
              <a:t> de </a:t>
            </a:r>
            <a:r>
              <a:rPr lang="en-US" sz="1700" dirty="0" err="1">
                <a:solidFill>
                  <a:schemeClr val="tx1">
                    <a:lumMod val="75000"/>
                    <a:lumOff val="25000"/>
                  </a:schemeClr>
                </a:solidFill>
                <a:latin typeface="+mn-lt"/>
              </a:rPr>
              <a:t>Makkink</a:t>
            </a:r>
            <a:r>
              <a:rPr lang="en-US" sz="1700" dirty="0">
                <a:solidFill>
                  <a:schemeClr val="tx1">
                    <a:lumMod val="75000"/>
                    <a:lumOff val="25000"/>
                  </a:schemeClr>
                </a:solidFill>
                <a:latin typeface="+mn-lt"/>
              </a:rPr>
              <a:t>.</a:t>
            </a:r>
          </a:p>
          <a:p>
            <a:pPr lvl="2" defTabSz="914400" eaLnBrk="1" hangingPunct="1">
              <a:lnSpc>
                <a:spcPct val="90000"/>
              </a:lnSpc>
              <a:spcAft>
                <a:spcPts val="600"/>
              </a:spcAft>
              <a:buClr>
                <a:schemeClr val="accent1"/>
              </a:buClr>
              <a:buFont typeface="Calibri" panose="020F0502020204030204" pitchFamily="34" charset="0"/>
              <a:buChar char="•"/>
            </a:pPr>
            <a:r>
              <a:rPr lang="en-US" sz="1700" dirty="0" err="1">
                <a:solidFill>
                  <a:schemeClr val="tx1">
                    <a:lumMod val="75000"/>
                    <a:lumOff val="25000"/>
                  </a:schemeClr>
                </a:solidFill>
                <a:latin typeface="+mn-lt"/>
              </a:rPr>
              <a:t>Fórmula</a:t>
            </a:r>
            <a:r>
              <a:rPr lang="en-US" sz="1700" dirty="0">
                <a:solidFill>
                  <a:schemeClr val="tx1">
                    <a:lumMod val="75000"/>
                    <a:lumOff val="25000"/>
                  </a:schemeClr>
                </a:solidFill>
                <a:latin typeface="+mn-lt"/>
              </a:rPr>
              <a:t> de </a:t>
            </a:r>
            <a:r>
              <a:rPr lang="en-US" sz="1700" dirty="0" err="1">
                <a:solidFill>
                  <a:schemeClr val="tx1">
                    <a:lumMod val="75000"/>
                    <a:lumOff val="25000"/>
                  </a:schemeClr>
                </a:solidFill>
                <a:latin typeface="+mn-lt"/>
              </a:rPr>
              <a:t>Turc</a:t>
            </a:r>
            <a:r>
              <a:rPr lang="en-US" sz="1700" dirty="0">
                <a:solidFill>
                  <a:schemeClr val="tx1">
                    <a:lumMod val="75000"/>
                    <a:lumOff val="25000"/>
                  </a:schemeClr>
                </a:solidFill>
                <a:latin typeface="+mn-lt"/>
              </a:rPr>
              <a: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A2B7CDEB-5CB6-4CD7-A878-C8D41F72E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F7E1CCD8-0D33-4ABA-932F-523A57336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C3CE3642-C95C-4498-82FE-58F4A5B74E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1" name="Rectangle 80">
            <a:extLst>
              <a:ext uri="{FF2B5EF4-FFF2-40B4-BE49-F238E27FC236}">
                <a16:creationId xmlns:a16="http://schemas.microsoft.com/office/drawing/2014/main" id="{C3EC9C19-5E31-4CE5-92E8-F7977239E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24" name="Text Box 8"/>
          <p:cNvSpPr txBox="1">
            <a:spLocks noChangeArrowheads="1"/>
          </p:cNvSpPr>
          <p:nvPr/>
        </p:nvSpPr>
        <p:spPr bwMode="auto">
          <a:xfrm>
            <a:off x="5144679" y="634946"/>
            <a:ext cx="6405063"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Métodos para calcular la Evapotranspiración </a:t>
            </a:r>
          </a:p>
        </p:txBody>
      </p:sp>
      <p:pic>
        <p:nvPicPr>
          <p:cNvPr id="81925"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t="14960" r="-2" b="2811"/>
          <a:stretch/>
        </p:blipFill>
        <p:spPr bwMode="auto">
          <a:xfrm>
            <a:off x="633999" y="581098"/>
            <a:ext cx="4020297" cy="247613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3" name="Straight Connector 82">
            <a:extLst>
              <a:ext uri="{FF2B5EF4-FFF2-40B4-BE49-F238E27FC236}">
                <a16:creationId xmlns:a16="http://schemas.microsoft.com/office/drawing/2014/main" id="{67B6C0F2-CA33-41E9-BC2E-7FB80DB06A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81926"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t="2329" b="36080"/>
          <a:stretch/>
        </p:blipFill>
        <p:spPr bwMode="auto">
          <a:xfrm>
            <a:off x="633999" y="3218101"/>
            <a:ext cx="4020296" cy="247613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22" name="Text Box 5"/>
          <p:cNvSpPr txBox="1">
            <a:spLocks noChangeArrowheads="1"/>
          </p:cNvSpPr>
          <p:nvPr/>
        </p:nvSpPr>
        <p:spPr bwMode="auto">
          <a:xfrm>
            <a:off x="5144679" y="2198914"/>
            <a:ext cx="6405063"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Aft>
                <a:spcPts val="600"/>
              </a:spcAft>
              <a:buClr>
                <a:schemeClr val="accent1"/>
              </a:buClr>
              <a:buFont typeface="Calibri" panose="020F0502020204030204" pitchFamily="34" charset="0"/>
            </a:pPr>
            <a:r>
              <a:rPr lang="en-US" sz="2000" i="1" dirty="0" err="1">
                <a:solidFill>
                  <a:schemeClr val="tx1">
                    <a:lumMod val="75000"/>
                    <a:lumOff val="25000"/>
                  </a:schemeClr>
                </a:solidFill>
                <a:latin typeface="+mn-lt"/>
              </a:rPr>
              <a:t>Métodos</a:t>
            </a:r>
            <a:r>
              <a:rPr lang="en-US" sz="2000" i="1" dirty="0">
                <a:solidFill>
                  <a:schemeClr val="tx1">
                    <a:lumMod val="75000"/>
                    <a:lumOff val="25000"/>
                  </a:schemeClr>
                </a:solidFill>
                <a:latin typeface="+mn-lt"/>
              </a:rPr>
              <a:t> </a:t>
            </a:r>
            <a:r>
              <a:rPr lang="en-US" sz="2000" i="1" dirty="0" err="1">
                <a:solidFill>
                  <a:schemeClr val="tx1">
                    <a:lumMod val="75000"/>
                    <a:lumOff val="25000"/>
                  </a:schemeClr>
                </a:solidFill>
                <a:latin typeface="+mn-lt"/>
              </a:rPr>
              <a:t>teóricos</a:t>
            </a:r>
            <a:r>
              <a:rPr lang="en-US" sz="2000" i="1" dirty="0">
                <a:solidFill>
                  <a:schemeClr val="tx1">
                    <a:lumMod val="75000"/>
                    <a:lumOff val="25000"/>
                  </a:schemeClr>
                </a:solidFill>
                <a:latin typeface="+mn-lt"/>
              </a:rPr>
              <a:t>.  </a:t>
            </a:r>
            <a:r>
              <a:rPr lang="en-US" sz="2000" i="1" dirty="0" err="1">
                <a:solidFill>
                  <a:schemeClr val="tx1">
                    <a:lumMod val="75000"/>
                    <a:lumOff val="25000"/>
                  </a:schemeClr>
                </a:solidFill>
                <a:latin typeface="+mn-lt"/>
              </a:rPr>
              <a:t>Fórmula</a:t>
            </a:r>
            <a:r>
              <a:rPr lang="en-US" sz="2000" i="1" dirty="0">
                <a:solidFill>
                  <a:schemeClr val="tx1">
                    <a:lumMod val="75000"/>
                    <a:lumOff val="25000"/>
                  </a:schemeClr>
                </a:solidFill>
                <a:latin typeface="+mn-lt"/>
              </a:rPr>
              <a:t> de Penman.</a:t>
            </a:r>
          </a:p>
          <a:p>
            <a:pPr defTabSz="914400" eaLnBrk="1" hangingPunct="1">
              <a:lnSpc>
                <a:spcPct val="90000"/>
              </a:lnSpc>
              <a:spcAft>
                <a:spcPts val="600"/>
              </a:spcAft>
              <a:buClr>
                <a:schemeClr val="accent1"/>
              </a:buClr>
              <a:buFont typeface="Calibri" panose="020F0502020204030204" pitchFamily="34" charset="0"/>
            </a:pPr>
            <a:r>
              <a:rPr lang="en-US" sz="2000" dirty="0">
                <a:solidFill>
                  <a:schemeClr val="tx1">
                    <a:lumMod val="75000"/>
                    <a:lumOff val="25000"/>
                  </a:schemeClr>
                </a:solidFill>
                <a:latin typeface="+mn-lt"/>
              </a:rPr>
              <a:t>Este </a:t>
            </a:r>
            <a:r>
              <a:rPr lang="en-US" sz="2000" dirty="0" err="1">
                <a:solidFill>
                  <a:schemeClr val="tx1">
                    <a:lumMod val="75000"/>
                    <a:lumOff val="25000"/>
                  </a:schemeClr>
                </a:solidFill>
                <a:latin typeface="+mn-lt"/>
              </a:rPr>
              <a:t>método</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esta</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especialmente</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indicado</a:t>
            </a:r>
            <a:r>
              <a:rPr lang="en-US" sz="2000" dirty="0">
                <a:solidFill>
                  <a:schemeClr val="tx1">
                    <a:lumMod val="75000"/>
                    <a:lumOff val="25000"/>
                  </a:schemeClr>
                </a:solidFill>
                <a:latin typeface="+mn-lt"/>
              </a:rPr>
              <a:t> para </a:t>
            </a:r>
            <a:r>
              <a:rPr lang="en-US" sz="2000" dirty="0" err="1">
                <a:solidFill>
                  <a:schemeClr val="tx1">
                    <a:lumMod val="75000"/>
                    <a:lumOff val="25000"/>
                  </a:schemeClr>
                </a:solidFill>
                <a:latin typeface="+mn-lt"/>
              </a:rPr>
              <a:t>aquellas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áreas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en</a:t>
            </a:r>
            <a:r>
              <a:rPr lang="en-US" sz="2000" dirty="0">
                <a:solidFill>
                  <a:schemeClr val="tx1">
                    <a:lumMod val="75000"/>
                    <a:lumOff val="25000"/>
                  </a:schemeClr>
                </a:solidFill>
                <a:latin typeface="+mn-lt"/>
              </a:rPr>
              <a:t> las que se </a:t>
            </a:r>
            <a:r>
              <a:rPr lang="en-US" sz="2000" dirty="0" err="1">
                <a:solidFill>
                  <a:schemeClr val="tx1">
                    <a:lumMod val="75000"/>
                    <a:lumOff val="25000"/>
                  </a:schemeClr>
                </a:solidFill>
                <a:latin typeface="+mn-lt"/>
              </a:rPr>
              <a:t>disponga</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datos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medidos</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temperatura</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humedad</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vientos</a:t>
            </a:r>
            <a:r>
              <a:rPr lang="en-US" sz="2000" dirty="0">
                <a:solidFill>
                  <a:schemeClr val="tx1">
                    <a:lumMod val="75000"/>
                    <a:lumOff val="25000"/>
                  </a:schemeClr>
                </a:solidFill>
                <a:latin typeface="+mn-lt"/>
              </a:rPr>
              <a:t> y horas de </a:t>
            </a:r>
            <a:r>
              <a:rPr lang="en-US" sz="2000" dirty="0" err="1">
                <a:solidFill>
                  <a:schemeClr val="tx1">
                    <a:lumMod val="75000"/>
                    <a:lumOff val="25000"/>
                  </a:schemeClr>
                </a:solidFill>
                <a:latin typeface="+mn-lt"/>
              </a:rPr>
              <a:t>fuerte</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insolación</a:t>
            </a:r>
            <a:r>
              <a:rPr lang="en-US" sz="2000" dirty="0">
                <a:solidFill>
                  <a:schemeClr val="tx1">
                    <a:lumMod val="75000"/>
                    <a:lumOff val="25000"/>
                  </a:schemeClr>
                </a:solidFill>
                <a:latin typeface="+mn-lt"/>
              </a:rPr>
              <a:t> o </a:t>
            </a:r>
            <a:r>
              <a:rPr lang="en-US" sz="2000" dirty="0" err="1">
                <a:solidFill>
                  <a:schemeClr val="tx1">
                    <a:lumMod val="75000"/>
                    <a:lumOff val="25000"/>
                  </a:schemeClr>
                </a:solidFill>
                <a:latin typeface="+mn-lt"/>
              </a:rPr>
              <a:t>radiación</a:t>
            </a:r>
            <a:r>
              <a:rPr lang="en-US" sz="2000" dirty="0">
                <a:solidFill>
                  <a:schemeClr val="tx1">
                    <a:lumMod val="75000"/>
                    <a:lumOff val="25000"/>
                  </a:schemeClr>
                </a:solidFill>
                <a:latin typeface="+mn-lt"/>
              </a:rPr>
              <a:t>. </a:t>
            </a:r>
          </a:p>
          <a:p>
            <a:pPr defTabSz="914400" eaLnBrk="1" hangingPunct="1">
              <a:lnSpc>
                <a:spcPct val="90000"/>
              </a:lnSpc>
              <a:spcAft>
                <a:spcPts val="600"/>
              </a:spcAft>
              <a:buClr>
                <a:schemeClr val="accent1"/>
              </a:buClr>
              <a:buFont typeface="Calibri" panose="020F0502020204030204" pitchFamily="34" charset="0"/>
            </a:pPr>
            <a:r>
              <a:rPr lang="en-US" sz="2000" dirty="0">
                <a:solidFill>
                  <a:schemeClr val="tx1">
                    <a:lumMod val="75000"/>
                    <a:lumOff val="25000"/>
                  </a:schemeClr>
                </a:solidFill>
                <a:latin typeface="+mn-lt"/>
              </a:rPr>
              <a:t>La </a:t>
            </a:r>
            <a:r>
              <a:rPr lang="en-US" sz="2000" dirty="0" err="1">
                <a:solidFill>
                  <a:schemeClr val="tx1">
                    <a:lumMod val="75000"/>
                    <a:lumOff val="25000"/>
                  </a:schemeClr>
                </a:solidFill>
                <a:latin typeface="+mn-lt"/>
              </a:rPr>
              <a:t>ecuación</a:t>
            </a:r>
            <a:r>
              <a:rPr lang="en-US" sz="2000" dirty="0">
                <a:solidFill>
                  <a:schemeClr val="tx1">
                    <a:lumMod val="75000"/>
                    <a:lumOff val="25000"/>
                  </a:schemeClr>
                </a:solidFill>
                <a:latin typeface="+mn-lt"/>
              </a:rPr>
              <a:t> original de Penman (1948) </a:t>
            </a:r>
            <a:r>
              <a:rPr lang="en-US" sz="2000" dirty="0" err="1">
                <a:solidFill>
                  <a:schemeClr val="tx1">
                    <a:lumMod val="75000"/>
                    <a:lumOff val="25000"/>
                  </a:schemeClr>
                </a:solidFill>
                <a:latin typeface="+mn-lt"/>
              </a:rPr>
              <a:t>presentaba</a:t>
            </a:r>
            <a:r>
              <a:rPr lang="en-US" sz="2000" dirty="0">
                <a:solidFill>
                  <a:schemeClr val="tx1">
                    <a:lumMod val="75000"/>
                    <a:lumOff val="25000"/>
                  </a:schemeClr>
                </a:solidFill>
                <a:latin typeface="+mn-lt"/>
              </a:rPr>
              <a:t> dos </a:t>
            </a:r>
            <a:r>
              <a:rPr lang="en-US" sz="2000" dirty="0" err="1">
                <a:solidFill>
                  <a:schemeClr val="tx1">
                    <a:lumMod val="75000"/>
                    <a:lumOff val="25000"/>
                  </a:schemeClr>
                </a:solidFill>
                <a:latin typeface="+mn-lt"/>
              </a:rPr>
              <a:t>términos</a:t>
            </a:r>
            <a:r>
              <a:rPr lang="en-US" sz="2000" dirty="0">
                <a:solidFill>
                  <a:schemeClr val="tx1">
                    <a:lumMod val="75000"/>
                    <a:lumOff val="25000"/>
                  </a:schemeClr>
                </a:solidFill>
                <a:latin typeface="+mn-lt"/>
              </a:rPr>
              <a:t>: el de la </a:t>
            </a:r>
            <a:r>
              <a:rPr lang="en-US" sz="2000" dirty="0" err="1">
                <a:solidFill>
                  <a:schemeClr val="tx1">
                    <a:lumMod val="75000"/>
                    <a:lumOff val="25000"/>
                  </a:schemeClr>
                </a:solidFill>
                <a:latin typeface="+mn-lt"/>
              </a:rPr>
              <a:t>energía</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radiación</a:t>
            </a:r>
            <a:r>
              <a:rPr lang="en-US" sz="2000" dirty="0">
                <a:solidFill>
                  <a:schemeClr val="tx1">
                    <a:lumMod val="75000"/>
                    <a:lumOff val="25000"/>
                  </a:schemeClr>
                </a:solidFill>
                <a:latin typeface="+mn-lt"/>
              </a:rPr>
              <a:t>) y el </a:t>
            </a:r>
            <a:r>
              <a:rPr lang="en-US" sz="2000" dirty="0" err="1">
                <a:solidFill>
                  <a:schemeClr val="tx1">
                    <a:lumMod val="75000"/>
                    <a:lumOff val="25000"/>
                  </a:schemeClr>
                </a:solidFill>
                <a:latin typeface="+mn-lt"/>
              </a:rPr>
              <a:t>aerodinámico</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humedad</a:t>
            </a:r>
            <a:r>
              <a:rPr lang="en-US" sz="2000" dirty="0">
                <a:solidFill>
                  <a:schemeClr val="tx1">
                    <a:lumMod val="75000"/>
                    <a:lumOff val="25000"/>
                  </a:schemeClr>
                </a:solidFill>
                <a:latin typeface="+mn-lt"/>
              </a:rPr>
              <a:t> y </a:t>
            </a:r>
            <a:r>
              <a:rPr lang="en-US" sz="2000" dirty="0" err="1">
                <a:solidFill>
                  <a:schemeClr val="tx1">
                    <a:lumMod val="75000"/>
                    <a:lumOff val="25000"/>
                  </a:schemeClr>
                </a:solidFill>
                <a:latin typeface="+mn-lt"/>
              </a:rPr>
              <a:t>vientos</a:t>
            </a:r>
            <a:r>
              <a:rPr lang="en-US" sz="2000" dirty="0">
                <a:solidFill>
                  <a:schemeClr val="tx1">
                    <a:lumMod val="75000"/>
                    <a:lumOff val="25000"/>
                  </a:schemeClr>
                </a:solidFill>
                <a:latin typeface="+mn-lt"/>
              </a:rPr>
              <a:t>). La </a:t>
            </a:r>
            <a:r>
              <a:rPr lang="en-US" sz="2000" dirty="0" err="1">
                <a:solidFill>
                  <a:schemeClr val="tx1">
                    <a:lumMod val="75000"/>
                    <a:lumOff val="25000"/>
                  </a:schemeClr>
                </a:solidFill>
                <a:latin typeface="+mn-lt"/>
              </a:rPr>
              <a:t>importancia</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relativa</a:t>
            </a:r>
            <a:r>
              <a:rPr lang="en-US" sz="2000" dirty="0">
                <a:solidFill>
                  <a:schemeClr val="tx1">
                    <a:lumMod val="75000"/>
                    <a:lumOff val="25000"/>
                  </a:schemeClr>
                </a:solidFill>
                <a:latin typeface="+mn-lt"/>
              </a:rPr>
              <a:t> de uno u </a:t>
            </a:r>
            <a:r>
              <a:rPr lang="en-US" sz="2000" dirty="0" err="1">
                <a:solidFill>
                  <a:schemeClr val="tx1">
                    <a:lumMod val="75000"/>
                    <a:lumOff val="25000"/>
                  </a:schemeClr>
                </a:solidFill>
                <a:latin typeface="+mn-lt"/>
              </a:rPr>
              <a:t>otro</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termino</a:t>
            </a:r>
            <a:r>
              <a:rPr lang="en-US" sz="2000" dirty="0">
                <a:solidFill>
                  <a:schemeClr val="tx1">
                    <a:lumMod val="75000"/>
                    <a:lumOff val="25000"/>
                  </a:schemeClr>
                </a:solidFill>
                <a:latin typeface="+mn-lt"/>
              </a:rPr>
              <a:t> es </a:t>
            </a:r>
            <a:r>
              <a:rPr lang="en-US" sz="2000" dirty="0" err="1">
                <a:solidFill>
                  <a:schemeClr val="tx1">
                    <a:lumMod val="75000"/>
                    <a:lumOff val="25000"/>
                  </a:schemeClr>
                </a:solidFill>
                <a:latin typeface="+mn-lt"/>
              </a:rPr>
              <a:t>función</a:t>
            </a:r>
            <a:r>
              <a:rPr lang="en-US" sz="2000" dirty="0">
                <a:solidFill>
                  <a:schemeClr val="tx1">
                    <a:lumMod val="75000"/>
                    <a:lumOff val="25000"/>
                  </a:schemeClr>
                </a:solidFill>
                <a:latin typeface="+mn-lt"/>
              </a:rPr>
              <a:t> de las </a:t>
            </a:r>
            <a:r>
              <a:rPr lang="en-US" sz="2000" dirty="0" err="1">
                <a:solidFill>
                  <a:schemeClr val="tx1">
                    <a:lumMod val="75000"/>
                    <a:lumOff val="25000"/>
                  </a:schemeClr>
                </a:solidFill>
                <a:latin typeface="+mn-lt"/>
              </a:rPr>
              <a:t>condiciones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climáticas</a:t>
            </a:r>
            <a:r>
              <a:rPr lang="en-US" sz="2000" dirty="0">
                <a:solidFill>
                  <a:schemeClr val="tx1">
                    <a:lumMod val="75000"/>
                    <a:lumOff val="25000"/>
                  </a:schemeClr>
                </a:solidFill>
                <a:latin typeface="+mn-lt"/>
              </a:rPr>
              <a:t> locales.</a:t>
            </a:r>
          </a:p>
        </p:txBody>
      </p:sp>
      <p:sp>
        <p:nvSpPr>
          <p:cNvPr id="85" name="Rectangle 84">
            <a:extLst>
              <a:ext uri="{FF2B5EF4-FFF2-40B4-BE49-F238E27FC236}">
                <a16:creationId xmlns:a16="http://schemas.microsoft.com/office/drawing/2014/main" id="{0453B32E-41DA-4F4C-A1DD-85C5804CC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 name="Rectangle 86">
            <a:extLst>
              <a:ext uri="{FF2B5EF4-FFF2-40B4-BE49-F238E27FC236}">
                <a16:creationId xmlns:a16="http://schemas.microsoft.com/office/drawing/2014/main" id="{267D94C7-7E89-4D0A-B2C5-2622C8651C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redondeado"/>
          <p:cNvSpPr/>
          <p:nvPr/>
        </p:nvSpPr>
        <p:spPr>
          <a:xfrm>
            <a:off x="2135560" y="260350"/>
            <a:ext cx="8136904" cy="5763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22" name="Text Box 5"/>
          <p:cNvSpPr txBox="1">
            <a:spLocks noChangeArrowheads="1"/>
          </p:cNvSpPr>
          <p:nvPr/>
        </p:nvSpPr>
        <p:spPr bwMode="auto">
          <a:xfrm>
            <a:off x="1123950" y="1196976"/>
            <a:ext cx="92202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AR" sz="2200" i="1" dirty="0">
                <a:solidFill>
                  <a:schemeClr val="tx2"/>
                </a:solidFill>
                <a:latin typeface="Arial" charset="0"/>
              </a:rPr>
              <a:t>Métodos teóricos.</a:t>
            </a:r>
          </a:p>
          <a:p>
            <a:pPr eaLnBrk="1" hangingPunct="1"/>
            <a:endParaRPr lang="es-AR" sz="2200" i="1" dirty="0">
              <a:solidFill>
                <a:schemeClr val="tx2"/>
              </a:solidFill>
              <a:latin typeface="Arial" charset="0"/>
            </a:endParaRPr>
          </a:p>
          <a:p>
            <a:pPr eaLnBrk="1" hangingPunct="1"/>
            <a:r>
              <a:rPr lang="es-AR" sz="2200" i="1" dirty="0">
                <a:solidFill>
                  <a:srgbClr val="FFC000"/>
                </a:solidFill>
                <a:latin typeface="Arial" charset="0"/>
              </a:rPr>
              <a:t>Fórmula de </a:t>
            </a:r>
            <a:r>
              <a:rPr lang="es-AR" sz="2200" i="1" dirty="0" err="1">
                <a:solidFill>
                  <a:srgbClr val="FFC000"/>
                </a:solidFill>
                <a:latin typeface="Arial" charset="0"/>
              </a:rPr>
              <a:t>Penman</a:t>
            </a:r>
            <a:r>
              <a:rPr lang="es-AR" sz="2200" i="1" dirty="0">
                <a:solidFill>
                  <a:srgbClr val="FFC000"/>
                </a:solidFill>
                <a:latin typeface="Arial" charset="0"/>
              </a:rPr>
              <a:t>.</a:t>
            </a:r>
          </a:p>
          <a:p>
            <a:pPr eaLnBrk="1" hangingPunct="1"/>
            <a:r>
              <a:rPr lang="es-AR" sz="2200" dirty="0">
                <a:solidFill>
                  <a:schemeClr val="tx2"/>
                </a:solidFill>
                <a:latin typeface="Arial" charset="0"/>
              </a:rPr>
              <a:t>Se dice que este método es </a:t>
            </a:r>
            <a:r>
              <a:rPr lang="es-AR" sz="2200" dirty="0" err="1">
                <a:solidFill>
                  <a:schemeClr val="tx2"/>
                </a:solidFill>
                <a:latin typeface="Arial" charset="0"/>
              </a:rPr>
              <a:t>semiempírico</a:t>
            </a:r>
            <a:r>
              <a:rPr lang="es-AR" sz="2200" dirty="0">
                <a:solidFill>
                  <a:schemeClr val="tx2"/>
                </a:solidFill>
                <a:latin typeface="Arial" charset="0"/>
              </a:rPr>
              <a:t> pues se basa en fórmulas analíticas ajustadas por medio de la experimentación por factores de corrección. La ecuación que se utiliza es la siguiente:</a:t>
            </a:r>
            <a:endParaRPr lang="es-ES" sz="2200" dirty="0">
              <a:solidFill>
                <a:schemeClr val="tx2"/>
              </a:solidFill>
              <a:latin typeface="Arial" charset="0"/>
            </a:endParaRPr>
          </a:p>
        </p:txBody>
      </p:sp>
      <p:graphicFrame>
        <p:nvGraphicFramePr>
          <p:cNvPr id="81923" name="Object 6"/>
          <p:cNvGraphicFramePr>
            <a:graphicFrameLocks noChangeAspect="1"/>
          </p:cNvGraphicFramePr>
          <p:nvPr/>
        </p:nvGraphicFramePr>
        <p:xfrm>
          <a:off x="5016501" y="3384550"/>
          <a:ext cx="1566863" cy="1339850"/>
        </p:xfrm>
        <a:graphic>
          <a:graphicData uri="http://schemas.openxmlformats.org/presentationml/2006/ole">
            <mc:AlternateContent xmlns:mc="http://schemas.openxmlformats.org/markup-compatibility/2006">
              <mc:Choice xmlns:v="urn:schemas-microsoft-com:vml" Requires="v">
                <p:oleObj spid="_x0000_s13333" name="Ecuación" r:id="rId4" imgW="876300" imgH="749300" progId="Equation.3">
                  <p:embed/>
                </p:oleObj>
              </mc:Choice>
              <mc:Fallback>
                <p:oleObj name="Ecuación" r:id="rId4" imgW="876300" imgH="749300" progId="Equation.3">
                  <p:embed/>
                  <p:pic>
                    <p:nvPicPr>
                      <p:cNvPr id="81923"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6501" y="3384550"/>
                        <a:ext cx="1566863" cy="1339850"/>
                      </a:xfrm>
                      <a:prstGeom prst="rect">
                        <a:avLst/>
                      </a:prstGeom>
                      <a:noFill/>
                      <a:ln>
                        <a:noFill/>
                      </a:ln>
                      <a:effectLst/>
                    </p:spPr>
                  </p:pic>
                </p:oleObj>
              </mc:Fallback>
            </mc:AlternateContent>
          </a:graphicData>
        </a:graphic>
      </p:graphicFrame>
      <p:sp>
        <p:nvSpPr>
          <p:cNvPr id="81924" name="Text Box 8"/>
          <p:cNvSpPr txBox="1">
            <a:spLocks noChangeArrowheads="1"/>
          </p:cNvSpPr>
          <p:nvPr/>
        </p:nvSpPr>
        <p:spPr bwMode="auto">
          <a:xfrm>
            <a:off x="1992314" y="260350"/>
            <a:ext cx="835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spcBef>
                <a:spcPct val="50000"/>
              </a:spcBef>
            </a:pPr>
            <a:r>
              <a:rPr lang="es-AR" sz="2400" b="1" dirty="0">
                <a:solidFill>
                  <a:schemeClr val="bg1"/>
                </a:solidFill>
                <a:latin typeface="Arial" charset="0"/>
              </a:rPr>
              <a:t>Métodos para calcular la Evapotranspiración </a:t>
            </a:r>
          </a:p>
        </p:txBody>
      </p:sp>
      <p:pic>
        <p:nvPicPr>
          <p:cNvPr id="8192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4574" y="443389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26"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7526" y="4138615"/>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11093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 name="Rectangle 84">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7" name="Straight Connector 86">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9" name="Rectangle 88">
            <a:extLst>
              <a:ext uri="{FF2B5EF4-FFF2-40B4-BE49-F238E27FC236}">
                <a16:creationId xmlns:a16="http://schemas.microsoft.com/office/drawing/2014/main" id="{B9D3A0FC-5D74-4BAC-9DDB-68A942650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81" name="Text Box 141"/>
          <p:cNvSpPr txBox="1">
            <a:spLocks noChangeArrowheads="1"/>
          </p:cNvSpPr>
          <p:nvPr/>
        </p:nvSpPr>
        <p:spPr bwMode="auto">
          <a:xfrm>
            <a:off x="4974771" y="634946"/>
            <a:ext cx="6574972"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s-ES" sz="4800" b="1" spc="-50" dirty="0">
                <a:solidFill>
                  <a:schemeClr val="tx1">
                    <a:lumMod val="75000"/>
                    <a:lumOff val="25000"/>
                  </a:schemeClr>
                </a:solidFill>
                <a:latin typeface="+mj-lt"/>
                <a:ea typeface="+mj-ea"/>
                <a:cs typeface="+mj-cs"/>
              </a:rPr>
              <a:t>Datos, símbolos y unidades del método de </a:t>
            </a:r>
            <a:r>
              <a:rPr lang="es-ES" sz="4800" b="1" spc="-50" dirty="0" err="1">
                <a:solidFill>
                  <a:schemeClr val="tx1">
                    <a:lumMod val="75000"/>
                    <a:lumOff val="25000"/>
                  </a:schemeClr>
                </a:solidFill>
                <a:latin typeface="+mj-lt"/>
                <a:ea typeface="+mj-ea"/>
                <a:cs typeface="+mj-cs"/>
              </a:rPr>
              <a:t>Penman</a:t>
            </a:r>
            <a:endParaRPr lang="es-ES" sz="4800" b="1" spc="-50" dirty="0">
              <a:solidFill>
                <a:schemeClr val="tx1">
                  <a:lumMod val="75000"/>
                  <a:lumOff val="25000"/>
                </a:schemeClr>
              </a:solidFill>
              <a:latin typeface="+mj-lt"/>
              <a:ea typeface="+mj-ea"/>
              <a:cs typeface="+mj-cs"/>
            </a:endParaRPr>
          </a:p>
        </p:txBody>
      </p:sp>
      <p:cxnSp>
        <p:nvCxnSpPr>
          <p:cNvPr id="91" name="Straight Connector 90">
            <a:extLst>
              <a:ext uri="{FF2B5EF4-FFF2-40B4-BE49-F238E27FC236}">
                <a16:creationId xmlns:a16="http://schemas.microsoft.com/office/drawing/2014/main" id="{69B36A11-4FA0-4989-A465-037DF52469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82946" name="Text Box 5"/>
          <p:cNvSpPr txBox="1">
            <a:spLocks noChangeArrowheads="1"/>
          </p:cNvSpPr>
          <p:nvPr/>
        </p:nvSpPr>
        <p:spPr bwMode="auto">
          <a:xfrm>
            <a:off x="4974769" y="2198914"/>
            <a:ext cx="6574973"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Bef>
                <a:spcPct val="50000"/>
              </a:spcBef>
              <a:buClr>
                <a:schemeClr val="accent1"/>
              </a:buClr>
              <a:buFont typeface="Calibri" panose="020F0502020204030204" pitchFamily="34" charset="0"/>
            </a:pPr>
            <a:r>
              <a:rPr lang="en-US" sz="1900" dirty="0">
                <a:solidFill>
                  <a:schemeClr val="tx1">
                    <a:lumMod val="75000"/>
                    <a:lumOff val="25000"/>
                  </a:schemeClr>
                </a:solidFill>
                <a:latin typeface="+mn-lt"/>
              </a:rPr>
              <a:t>Los </a:t>
            </a:r>
            <a:r>
              <a:rPr lang="en-US" sz="1900" dirty="0" err="1">
                <a:solidFill>
                  <a:schemeClr val="tx1">
                    <a:lumMod val="75000"/>
                    <a:lumOff val="25000"/>
                  </a:schemeClr>
                </a:solidFill>
                <a:latin typeface="+mn-lt"/>
              </a:rPr>
              <a:t>datos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necesarios</a:t>
            </a:r>
            <a:r>
              <a:rPr lang="en-US" sz="1900" dirty="0">
                <a:solidFill>
                  <a:schemeClr val="tx1">
                    <a:lumMod val="75000"/>
                    <a:lumOff val="25000"/>
                  </a:schemeClr>
                </a:solidFill>
                <a:latin typeface="+mn-lt"/>
              </a:rPr>
              <a:t> para la </a:t>
            </a:r>
            <a:r>
              <a:rPr lang="en-US" sz="1900" dirty="0" err="1">
                <a:solidFill>
                  <a:schemeClr val="tx1">
                    <a:lumMod val="75000"/>
                    <a:lumOff val="25000"/>
                  </a:schemeClr>
                </a:solidFill>
                <a:latin typeface="+mn-lt"/>
              </a:rPr>
              <a:t>aplicación</a:t>
            </a:r>
            <a:r>
              <a:rPr lang="en-US" sz="1900" dirty="0">
                <a:solidFill>
                  <a:schemeClr val="tx1">
                    <a:lumMod val="75000"/>
                    <a:lumOff val="25000"/>
                  </a:schemeClr>
                </a:solidFill>
                <a:latin typeface="+mn-lt"/>
              </a:rPr>
              <a:t> de la </a:t>
            </a:r>
            <a:r>
              <a:rPr lang="en-US" sz="1900" dirty="0" err="1">
                <a:solidFill>
                  <a:schemeClr val="tx1">
                    <a:lumMod val="75000"/>
                    <a:lumOff val="25000"/>
                  </a:schemeClr>
                </a:solidFill>
                <a:latin typeface="+mn-lt"/>
              </a:rPr>
              <a:t>fórmula</a:t>
            </a:r>
            <a:r>
              <a:rPr lang="en-US" sz="1900" dirty="0">
                <a:solidFill>
                  <a:schemeClr val="tx1">
                    <a:lumMod val="75000"/>
                    <a:lumOff val="25000"/>
                  </a:schemeClr>
                </a:solidFill>
                <a:latin typeface="+mn-lt"/>
              </a:rPr>
              <a:t> se </a:t>
            </a:r>
            <a:r>
              <a:rPr lang="en-US" sz="1900" dirty="0" err="1">
                <a:solidFill>
                  <a:schemeClr val="tx1">
                    <a:lumMod val="75000"/>
                    <a:lumOff val="25000"/>
                  </a:schemeClr>
                </a:solidFill>
                <a:latin typeface="+mn-lt"/>
              </a:rPr>
              <a:t>obtienen</a:t>
            </a:r>
            <a:r>
              <a:rPr lang="en-US" sz="1900" dirty="0">
                <a:solidFill>
                  <a:schemeClr val="tx1">
                    <a:lumMod val="75000"/>
                    <a:lumOff val="25000"/>
                  </a:schemeClr>
                </a:solidFill>
                <a:latin typeface="+mn-lt"/>
              </a:rPr>
              <a:t> de las </a:t>
            </a:r>
            <a:r>
              <a:rPr lang="en-US" sz="1900" dirty="0" err="1">
                <a:solidFill>
                  <a:schemeClr val="tx1">
                    <a:lumMod val="75000"/>
                    <a:lumOff val="25000"/>
                  </a:schemeClr>
                </a:solidFill>
                <a:latin typeface="+mn-lt"/>
              </a:rPr>
              <a:t>estaciones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climatológicas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completas</a:t>
            </a:r>
            <a:r>
              <a:rPr lang="en-US" sz="1900" dirty="0">
                <a:solidFill>
                  <a:schemeClr val="tx1">
                    <a:lumMod val="75000"/>
                    <a:lumOff val="25000"/>
                  </a:schemeClr>
                </a:solidFill>
                <a:latin typeface="+mn-lt"/>
              </a:rPr>
              <a:t> se </a:t>
            </a:r>
            <a:r>
              <a:rPr lang="en-US" sz="1900" dirty="0" err="1">
                <a:solidFill>
                  <a:schemeClr val="tx1">
                    <a:lumMod val="75000"/>
                    <a:lumOff val="25000"/>
                  </a:schemeClr>
                </a:solidFill>
                <a:latin typeface="+mn-lt"/>
              </a:rPr>
              <a:t>puede</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resumir</a:t>
            </a:r>
            <a:endParaRPr lang="en-US" sz="1900" dirty="0">
              <a:solidFill>
                <a:schemeClr val="tx1">
                  <a:lumMod val="75000"/>
                  <a:lumOff val="25000"/>
                </a:schemeClr>
              </a:solidFill>
              <a:latin typeface="+mn-lt"/>
            </a:endParaRPr>
          </a:p>
        </p:txBody>
      </p:sp>
      <p:sp>
        <p:nvSpPr>
          <p:cNvPr id="93" name="Rectangle 92">
            <a:extLst>
              <a:ext uri="{FF2B5EF4-FFF2-40B4-BE49-F238E27FC236}">
                <a16:creationId xmlns:a16="http://schemas.microsoft.com/office/drawing/2014/main" id="{B8DB8C60-3B7D-46C5-B1A9-A295D8A48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5" name="Rectangle 94">
            <a:extLst>
              <a:ext uri="{FF2B5EF4-FFF2-40B4-BE49-F238E27FC236}">
                <a16:creationId xmlns:a16="http://schemas.microsoft.com/office/drawing/2014/main" id="{7B7006A8-EB46-45ED-977F-BC489E2B7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63980" name="Group 140"/>
          <p:cNvGraphicFramePr>
            <a:graphicFrameLocks noGrp="1"/>
          </p:cNvGraphicFramePr>
          <p:nvPr>
            <p:extLst>
              <p:ext uri="{D42A27DB-BD31-4B8C-83A1-F6EECF244321}">
                <p14:modId xmlns:p14="http://schemas.microsoft.com/office/powerpoint/2010/main" val="3974344972"/>
              </p:ext>
            </p:extLst>
          </p:nvPr>
        </p:nvGraphicFramePr>
        <p:xfrm>
          <a:off x="633999" y="1065599"/>
          <a:ext cx="4001316" cy="4463372"/>
        </p:xfrm>
        <a:graphic>
          <a:graphicData uri="http://schemas.openxmlformats.org/drawingml/2006/table">
            <a:tbl>
              <a:tblPr/>
              <a:tblGrid>
                <a:gridCol w="1663819">
                  <a:extLst>
                    <a:ext uri="{9D8B030D-6E8A-4147-A177-3AD203B41FA5}">
                      <a16:colId xmlns:a16="http://schemas.microsoft.com/office/drawing/2014/main" val="20000"/>
                    </a:ext>
                  </a:extLst>
                </a:gridCol>
                <a:gridCol w="904830">
                  <a:extLst>
                    <a:ext uri="{9D8B030D-6E8A-4147-A177-3AD203B41FA5}">
                      <a16:colId xmlns:a16="http://schemas.microsoft.com/office/drawing/2014/main" val="20001"/>
                    </a:ext>
                  </a:extLst>
                </a:gridCol>
                <a:gridCol w="1432667">
                  <a:extLst>
                    <a:ext uri="{9D8B030D-6E8A-4147-A177-3AD203B41FA5}">
                      <a16:colId xmlns:a16="http://schemas.microsoft.com/office/drawing/2014/main" val="20002"/>
                    </a:ext>
                  </a:extLst>
                </a:gridCol>
              </a:tblGrid>
              <a:tr h="530755">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AR" sz="1400" b="0" i="0" u="none" strike="noStrike" cap="none" normalizeH="0" baseline="0" dirty="0">
                          <a:ln>
                            <a:noFill/>
                          </a:ln>
                          <a:solidFill>
                            <a:schemeClr val="tx2"/>
                          </a:solidFill>
                          <a:effectLst/>
                          <a:latin typeface="Arial" charset="0"/>
                          <a:cs typeface="Times New Roman" pitchFamily="18" charset="0"/>
                        </a:rPr>
                        <a:t>Datos, símbolos y unidades del método de </a:t>
                      </a:r>
                      <a:r>
                        <a:rPr kumimoji="0" lang="es-AR" sz="1400" b="0" i="0" u="none" strike="noStrike" cap="none" normalizeH="0" baseline="0" dirty="0" err="1">
                          <a:ln>
                            <a:noFill/>
                          </a:ln>
                          <a:solidFill>
                            <a:schemeClr val="tx2"/>
                          </a:solidFill>
                          <a:effectLst/>
                          <a:latin typeface="Arial" charset="0"/>
                          <a:cs typeface="Times New Roman" pitchFamily="18" charset="0"/>
                        </a:rPr>
                        <a:t>Penman</a:t>
                      </a:r>
                      <a:endParaRPr kumimoji="0" lang="es-AR" sz="1400" b="0" i="0" u="none" strike="noStrike" cap="none" normalizeH="0" baseline="0" dirty="0">
                        <a:ln>
                          <a:noFill/>
                        </a:ln>
                        <a:solidFill>
                          <a:schemeClr val="tx2"/>
                        </a:solidFill>
                        <a:effectLst/>
                        <a:latin typeface="Arial" charset="0"/>
                      </a:endParaRPr>
                    </a:p>
                  </a:txBody>
                  <a:tcPr marL="68631" marR="68631" marT="34321" marB="34321" anchor="ctr" horzOverflow="overflow">
                    <a:lnL w="254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25400" cap="flat" cmpd="sng" algn="ctr">
                      <a:solidFill>
                        <a:srgbClr val="00008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0000"/>
                  </a:ext>
                </a:extLst>
              </a:tr>
              <a:tr h="3134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AR" sz="1400" b="0" i="0" u="none" strike="noStrike" cap="none" normalizeH="0" baseline="0">
                          <a:ln>
                            <a:noFill/>
                          </a:ln>
                          <a:solidFill>
                            <a:schemeClr val="tx2"/>
                          </a:solidFill>
                          <a:effectLst/>
                          <a:latin typeface="Arial" charset="0"/>
                          <a:cs typeface="Times New Roman" pitchFamily="18" charset="0"/>
                        </a:rPr>
                        <a:t>Datos necesarios</a:t>
                      </a:r>
                      <a:endParaRPr kumimoji="0" lang="es-AR" sz="1400" b="0" i="0" u="none" strike="noStrike" cap="none" normalizeH="0" baseline="0">
                        <a:ln>
                          <a:noFill/>
                        </a:ln>
                        <a:solidFill>
                          <a:schemeClr val="tx2"/>
                        </a:solidFill>
                        <a:effectLst/>
                        <a:latin typeface="Arial" charset="0"/>
                      </a:endParaRPr>
                    </a:p>
                  </a:txBody>
                  <a:tcPr marL="68631" marR="68631" marT="34321" marB="34321" anchor="ctr" horzOverflow="overflow">
                    <a:lnL w="254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AR" sz="1400" b="0" i="0" u="none" strike="noStrike" cap="none" normalizeH="0" baseline="0">
                          <a:ln>
                            <a:noFill/>
                          </a:ln>
                          <a:solidFill>
                            <a:schemeClr val="tx2"/>
                          </a:solidFill>
                          <a:effectLst/>
                          <a:latin typeface="Arial" charset="0"/>
                          <a:cs typeface="Times New Roman" pitchFamily="18" charset="0"/>
                        </a:rPr>
                        <a:t>Símbolo</a:t>
                      </a:r>
                      <a:endParaRPr kumimoji="0" lang="es-AR" sz="1400" b="0" i="0" u="none" strike="noStrike" cap="none" normalizeH="0" baseline="0">
                        <a:ln>
                          <a:noFill/>
                        </a:ln>
                        <a:solidFill>
                          <a:schemeClr val="tx2"/>
                        </a:solidFill>
                        <a:effectLst/>
                        <a:latin typeface="Arial" charset="0"/>
                      </a:endParaRPr>
                    </a:p>
                  </a:txBody>
                  <a:tcPr marL="68631" marR="68631" marT="34321" marB="34321" anchor="ctr"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AR" sz="1400" b="0" i="0" u="none" strike="noStrike" cap="none" normalizeH="0" baseline="0">
                          <a:ln>
                            <a:noFill/>
                          </a:ln>
                          <a:solidFill>
                            <a:schemeClr val="tx2"/>
                          </a:solidFill>
                          <a:effectLst/>
                          <a:latin typeface="Arial" charset="0"/>
                          <a:cs typeface="Times New Roman" pitchFamily="18" charset="0"/>
                        </a:rPr>
                        <a:t>Unidad</a:t>
                      </a:r>
                      <a:endParaRPr kumimoji="0" lang="es-AR" sz="1400" b="0" i="0" u="none" strike="noStrike" cap="none" normalizeH="0" baseline="0">
                        <a:ln>
                          <a:noFill/>
                        </a:ln>
                        <a:solidFill>
                          <a:schemeClr val="tx2"/>
                        </a:solidFill>
                        <a:effectLst/>
                        <a:latin typeface="Arial" charset="0"/>
                      </a:endParaRPr>
                    </a:p>
                  </a:txBody>
                  <a:tcPr marL="68631" marR="68631" marT="34321" marB="34321" anchor="ctr" horzOverflow="overflow">
                    <a:lnL w="127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075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400" b="0" i="0" u="none" strike="noStrike" cap="none" normalizeH="0" baseline="0">
                          <a:ln>
                            <a:noFill/>
                          </a:ln>
                          <a:solidFill>
                            <a:schemeClr val="tx2"/>
                          </a:solidFill>
                          <a:effectLst/>
                          <a:latin typeface="Arial" charset="0"/>
                          <a:cs typeface="Times New Roman" pitchFamily="18" charset="0"/>
                        </a:rPr>
                        <a:t>Latitud</a:t>
                      </a:r>
                      <a:endParaRPr kumimoji="0" lang="es-AR" sz="1400" b="0" i="0" u="none" strike="noStrike" cap="none" normalizeH="0" baseline="0">
                        <a:ln>
                          <a:noFill/>
                        </a:ln>
                        <a:solidFill>
                          <a:schemeClr val="tx2"/>
                        </a:solidFill>
                        <a:effectLst/>
                        <a:latin typeface="Arial" charset="0"/>
                      </a:endParaRPr>
                    </a:p>
                  </a:txBody>
                  <a:tcPr marL="68631" marR="68631" marT="34321" marB="34321" anchor="ctr" horzOverflow="overflow">
                    <a:lnL w="254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AR" sz="1400" b="0" i="0" u="none" strike="noStrike" cap="none" normalizeH="0" baseline="0">
                          <a:ln>
                            <a:noFill/>
                          </a:ln>
                          <a:solidFill>
                            <a:schemeClr val="tx2"/>
                          </a:solidFill>
                          <a:effectLst/>
                          <a:latin typeface="Arial" charset="0"/>
                          <a:cs typeface="Times New Roman" pitchFamily="18" charset="0"/>
                          <a:sym typeface="Symbol" pitchFamily="18" charset="2"/>
                        </a:rPr>
                        <a:t></a:t>
                      </a:r>
                    </a:p>
                  </a:txBody>
                  <a:tcPr marL="68631" marR="68631" marT="34321" marB="34321" anchor="ctr"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AR" sz="1400" b="0" i="0" u="none" strike="noStrike" cap="none" normalizeH="0" baseline="0">
                          <a:ln>
                            <a:noFill/>
                          </a:ln>
                          <a:solidFill>
                            <a:schemeClr val="tx2"/>
                          </a:solidFill>
                          <a:effectLst/>
                          <a:latin typeface="Arial" charset="0"/>
                          <a:cs typeface="Times New Roman" pitchFamily="18" charset="0"/>
                        </a:rPr>
                        <a:t>Grado sexagesimal</a:t>
                      </a:r>
                      <a:endParaRPr kumimoji="0" lang="es-AR" sz="1400" b="0" i="0" u="none" strike="noStrike" cap="none" normalizeH="0" baseline="0">
                        <a:ln>
                          <a:noFill/>
                        </a:ln>
                        <a:solidFill>
                          <a:schemeClr val="tx2"/>
                        </a:solidFill>
                        <a:effectLst/>
                        <a:latin typeface="Arial" charset="0"/>
                      </a:endParaRPr>
                    </a:p>
                  </a:txBody>
                  <a:tcPr marL="68631" marR="68631" marT="34321" marB="34321" anchor="ctr" horzOverflow="overflow">
                    <a:lnL w="127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3075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400" b="0" i="0" u="none" strike="noStrike" cap="none" normalizeH="0" baseline="0">
                          <a:ln>
                            <a:noFill/>
                          </a:ln>
                          <a:solidFill>
                            <a:schemeClr val="tx2"/>
                          </a:solidFill>
                          <a:effectLst/>
                          <a:latin typeface="Arial" charset="0"/>
                          <a:cs typeface="Times New Roman" pitchFamily="18" charset="0"/>
                        </a:rPr>
                        <a:t>Horas de insolación</a:t>
                      </a:r>
                      <a:endParaRPr kumimoji="0" lang="es-AR" sz="1400" b="0" i="0" u="none" strike="noStrike" cap="none" normalizeH="0" baseline="0">
                        <a:ln>
                          <a:noFill/>
                        </a:ln>
                        <a:solidFill>
                          <a:schemeClr val="tx2"/>
                        </a:solidFill>
                        <a:effectLst/>
                        <a:latin typeface="Arial" charset="0"/>
                      </a:endParaRPr>
                    </a:p>
                  </a:txBody>
                  <a:tcPr marL="68631" marR="68631" marT="34321" marB="34321" anchor="ctr" horzOverflow="overflow">
                    <a:lnL w="254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AR" sz="1400" b="0" i="0" u="none" strike="noStrike" cap="none" normalizeH="0" baseline="0">
                          <a:ln>
                            <a:noFill/>
                          </a:ln>
                          <a:solidFill>
                            <a:schemeClr val="tx2"/>
                          </a:solidFill>
                          <a:effectLst/>
                          <a:latin typeface="Arial" charset="0"/>
                          <a:cs typeface="Times New Roman" pitchFamily="18" charset="0"/>
                        </a:rPr>
                        <a:t>n</a:t>
                      </a:r>
                      <a:endParaRPr kumimoji="0" lang="es-AR" sz="1400" b="0" i="0" u="none" strike="noStrike" cap="none" normalizeH="0" baseline="0">
                        <a:ln>
                          <a:noFill/>
                        </a:ln>
                        <a:solidFill>
                          <a:schemeClr val="tx2"/>
                        </a:solidFill>
                        <a:effectLst/>
                        <a:latin typeface="Arial" charset="0"/>
                      </a:endParaRPr>
                    </a:p>
                  </a:txBody>
                  <a:tcPr marL="68631" marR="68631" marT="34321" marB="34321" anchor="ctr"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AR" sz="1400" b="0" i="0" u="none" strike="noStrike" cap="none" normalizeH="0" baseline="0">
                          <a:ln>
                            <a:noFill/>
                          </a:ln>
                          <a:solidFill>
                            <a:schemeClr val="tx2"/>
                          </a:solidFill>
                          <a:effectLst/>
                          <a:latin typeface="Arial" charset="0"/>
                          <a:cs typeface="Times New Roman" pitchFamily="18" charset="0"/>
                        </a:rPr>
                        <a:t>Hora</a:t>
                      </a:r>
                      <a:endParaRPr kumimoji="0" lang="es-AR" sz="1400" b="0" i="0" u="none" strike="noStrike" cap="none" normalizeH="0" baseline="0">
                        <a:ln>
                          <a:noFill/>
                        </a:ln>
                        <a:solidFill>
                          <a:schemeClr val="tx2"/>
                        </a:solidFill>
                        <a:effectLst/>
                        <a:latin typeface="Arial" charset="0"/>
                      </a:endParaRPr>
                    </a:p>
                  </a:txBody>
                  <a:tcPr marL="68631" marR="68631" marT="34321" marB="34321" anchor="ctr" horzOverflow="overflow">
                    <a:lnL w="127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3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400" b="0" i="0" u="none" strike="noStrike" cap="none" normalizeH="0" baseline="0">
                          <a:ln>
                            <a:noFill/>
                          </a:ln>
                          <a:solidFill>
                            <a:schemeClr val="tx2"/>
                          </a:solidFill>
                          <a:effectLst/>
                          <a:latin typeface="Arial" charset="0"/>
                          <a:cs typeface="Times New Roman" pitchFamily="18" charset="0"/>
                        </a:rPr>
                        <a:t>Temperatura</a:t>
                      </a:r>
                      <a:endParaRPr kumimoji="0" lang="es-AR" sz="1400" b="0" i="0" u="none" strike="noStrike" cap="none" normalizeH="0" baseline="0">
                        <a:ln>
                          <a:noFill/>
                        </a:ln>
                        <a:solidFill>
                          <a:schemeClr val="tx2"/>
                        </a:solidFill>
                        <a:effectLst/>
                        <a:latin typeface="Arial" charset="0"/>
                      </a:endParaRPr>
                    </a:p>
                  </a:txBody>
                  <a:tcPr marL="68631" marR="68631" marT="34321" marB="34321" anchor="ctr" horzOverflow="overflow">
                    <a:lnL w="254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AR" sz="1400" b="0" i="0" u="none" strike="noStrike" cap="none" normalizeH="0" baseline="0">
                          <a:ln>
                            <a:noFill/>
                          </a:ln>
                          <a:solidFill>
                            <a:schemeClr val="tx2"/>
                          </a:solidFill>
                          <a:effectLst/>
                          <a:latin typeface="Arial" charset="0"/>
                          <a:cs typeface="Times New Roman" pitchFamily="18" charset="0"/>
                        </a:rPr>
                        <a:t>t</a:t>
                      </a:r>
                      <a:endParaRPr kumimoji="0" lang="es-AR" sz="1400" b="0" i="0" u="none" strike="noStrike" cap="none" normalizeH="0" baseline="0">
                        <a:ln>
                          <a:noFill/>
                        </a:ln>
                        <a:solidFill>
                          <a:schemeClr val="tx2"/>
                        </a:solidFill>
                        <a:effectLst/>
                        <a:latin typeface="Arial" charset="0"/>
                      </a:endParaRPr>
                    </a:p>
                  </a:txBody>
                  <a:tcPr marL="68631" marR="68631" marT="34321" marB="34321" anchor="ctr"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AR" sz="1400" b="0" i="0" u="none" strike="noStrike" cap="none" normalizeH="0" baseline="0">
                          <a:ln>
                            <a:noFill/>
                          </a:ln>
                          <a:solidFill>
                            <a:schemeClr val="tx2"/>
                          </a:solidFill>
                          <a:effectLst/>
                          <a:latin typeface="Arial" charset="0"/>
                          <a:cs typeface="Times New Roman" pitchFamily="18" charset="0"/>
                          <a:sym typeface="Symbol" pitchFamily="18" charset="2"/>
                        </a:rPr>
                        <a:t></a:t>
                      </a:r>
                      <a:r>
                        <a:rPr kumimoji="0" lang="es-AR" sz="1400" b="0" i="0" u="none" strike="noStrike" cap="none" normalizeH="0" baseline="0">
                          <a:ln>
                            <a:noFill/>
                          </a:ln>
                          <a:solidFill>
                            <a:schemeClr val="tx2"/>
                          </a:solidFill>
                          <a:effectLst/>
                          <a:latin typeface="Arial" charset="0"/>
                          <a:cs typeface="Times New Roman" pitchFamily="18" charset="0"/>
                        </a:rPr>
                        <a:t>C</a:t>
                      </a:r>
                      <a:endParaRPr kumimoji="0" lang="es-AR" sz="1400" b="0" i="0" u="none" strike="noStrike" cap="none" normalizeH="0" baseline="0">
                        <a:ln>
                          <a:noFill/>
                        </a:ln>
                        <a:solidFill>
                          <a:schemeClr val="tx2"/>
                        </a:solidFill>
                        <a:effectLst/>
                        <a:latin typeface="Arial" charset="0"/>
                        <a:cs typeface="Times New Roman" pitchFamily="18" charset="0"/>
                        <a:sym typeface="Symbol" pitchFamily="18" charset="2"/>
                      </a:endParaRPr>
                    </a:p>
                  </a:txBody>
                  <a:tcPr marL="68631" marR="68631" marT="34321" marB="34321" anchor="ctr" horzOverflow="overflow">
                    <a:lnL w="127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827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400" b="0" i="0" u="none" strike="noStrike" cap="none" normalizeH="0" baseline="0">
                          <a:ln>
                            <a:noFill/>
                          </a:ln>
                          <a:solidFill>
                            <a:schemeClr val="tx2"/>
                          </a:solidFill>
                          <a:effectLst/>
                          <a:latin typeface="Arial" charset="0"/>
                          <a:cs typeface="Times New Roman" pitchFamily="18" charset="0"/>
                        </a:rPr>
                        <a:t>Velocidad del viento a 2m de altura sobre la superficie evaporante</a:t>
                      </a:r>
                      <a:endParaRPr kumimoji="0" lang="es-AR" sz="1400" b="0" i="0" u="none" strike="noStrike" cap="none" normalizeH="0" baseline="0">
                        <a:ln>
                          <a:noFill/>
                        </a:ln>
                        <a:solidFill>
                          <a:schemeClr val="tx2"/>
                        </a:solidFill>
                        <a:effectLst/>
                        <a:latin typeface="Arial" charset="0"/>
                      </a:endParaRPr>
                    </a:p>
                  </a:txBody>
                  <a:tcPr marL="68631" marR="68631" marT="34321" marB="34321" anchor="ctr" horzOverflow="overflow">
                    <a:lnL w="254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AR" sz="1400" b="0" i="0" u="none" strike="noStrike" cap="none" normalizeH="0" baseline="0" dirty="0">
                          <a:ln>
                            <a:noFill/>
                          </a:ln>
                          <a:solidFill>
                            <a:schemeClr val="tx2"/>
                          </a:solidFill>
                          <a:effectLst/>
                          <a:latin typeface="Arial" charset="0"/>
                          <a:cs typeface="Times New Roman" pitchFamily="18" charset="0"/>
                        </a:rPr>
                        <a:t>v</a:t>
                      </a:r>
                      <a:r>
                        <a:rPr kumimoji="0" lang="es-AR" sz="1400" b="0" i="0" u="none" strike="noStrike" cap="none" normalizeH="0" baseline="-30000" dirty="0">
                          <a:ln>
                            <a:noFill/>
                          </a:ln>
                          <a:solidFill>
                            <a:schemeClr val="tx2"/>
                          </a:solidFill>
                          <a:effectLst/>
                          <a:latin typeface="Arial" charset="0"/>
                          <a:cs typeface="Times New Roman" pitchFamily="18" charset="0"/>
                        </a:rPr>
                        <a:t>2</a:t>
                      </a:r>
                      <a:endParaRPr kumimoji="0" lang="es-AR" sz="1400" b="0" i="0" u="none" strike="noStrike" cap="none" normalizeH="0" baseline="0" dirty="0">
                        <a:ln>
                          <a:noFill/>
                        </a:ln>
                        <a:solidFill>
                          <a:schemeClr val="tx2"/>
                        </a:solidFill>
                        <a:effectLst/>
                        <a:latin typeface="Arial" charset="0"/>
                      </a:endParaRPr>
                    </a:p>
                  </a:txBody>
                  <a:tcPr marL="68631" marR="68631" marT="34321" marB="34321" anchor="ctr"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AR" sz="1400" b="0" i="0" u="none" strike="noStrike" cap="none" normalizeH="0" baseline="0">
                          <a:ln>
                            <a:noFill/>
                          </a:ln>
                          <a:solidFill>
                            <a:schemeClr val="tx2"/>
                          </a:solidFill>
                          <a:effectLst/>
                          <a:latin typeface="Arial" charset="0"/>
                          <a:cs typeface="Times New Roman" pitchFamily="18" charset="0"/>
                        </a:rPr>
                        <a:t>m/seg</a:t>
                      </a:r>
                      <a:endParaRPr kumimoji="0" lang="es-AR" sz="1400" b="0" i="0" u="none" strike="noStrike" cap="none" normalizeH="0" baseline="0">
                        <a:ln>
                          <a:noFill/>
                        </a:ln>
                        <a:solidFill>
                          <a:schemeClr val="tx2"/>
                        </a:solidFill>
                        <a:effectLst/>
                        <a:latin typeface="Arial" charset="0"/>
                      </a:endParaRPr>
                    </a:p>
                  </a:txBody>
                  <a:tcPr marL="68631" marR="68631" marT="34321" marB="34321" anchor="ctr" horzOverflow="overflow">
                    <a:lnL w="127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3075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400" b="0" i="0" u="none" strike="noStrike" cap="none" normalizeH="0" baseline="0">
                          <a:ln>
                            <a:noFill/>
                          </a:ln>
                          <a:solidFill>
                            <a:schemeClr val="tx2"/>
                          </a:solidFill>
                          <a:effectLst/>
                          <a:latin typeface="Arial" charset="0"/>
                          <a:cs typeface="Times New Roman" pitchFamily="18" charset="0"/>
                        </a:rPr>
                        <a:t>Humedad relativa</a:t>
                      </a:r>
                      <a:endParaRPr kumimoji="0" lang="es-AR" sz="1400" b="0" i="0" u="none" strike="noStrike" cap="none" normalizeH="0" baseline="0">
                        <a:ln>
                          <a:noFill/>
                        </a:ln>
                        <a:solidFill>
                          <a:schemeClr val="tx2"/>
                        </a:solidFill>
                        <a:effectLst/>
                        <a:latin typeface="Arial" charset="0"/>
                      </a:endParaRPr>
                    </a:p>
                  </a:txBody>
                  <a:tcPr marL="68631" marR="68631" marT="34321" marB="34321" anchor="ctr" horzOverflow="overflow">
                    <a:lnL w="254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254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AR" sz="1400" b="0" i="0" u="none" strike="noStrike" cap="none" normalizeH="0" baseline="0">
                          <a:ln>
                            <a:noFill/>
                          </a:ln>
                          <a:solidFill>
                            <a:schemeClr val="tx2"/>
                          </a:solidFill>
                          <a:effectLst/>
                          <a:latin typeface="Arial" charset="0"/>
                          <a:cs typeface="Times New Roman" pitchFamily="18" charset="0"/>
                        </a:rPr>
                        <a:t>H</a:t>
                      </a:r>
                      <a:r>
                        <a:rPr kumimoji="0" lang="es-AR" sz="1400" b="0" i="0" u="none" strike="noStrike" cap="none" normalizeH="0" baseline="-30000">
                          <a:ln>
                            <a:noFill/>
                          </a:ln>
                          <a:solidFill>
                            <a:schemeClr val="tx2"/>
                          </a:solidFill>
                          <a:effectLst/>
                          <a:latin typeface="Arial" charset="0"/>
                          <a:cs typeface="Times New Roman" pitchFamily="18" charset="0"/>
                        </a:rPr>
                        <a:t>R</a:t>
                      </a:r>
                      <a:endParaRPr kumimoji="0" lang="es-AR" sz="1400" b="0" i="0" u="none" strike="noStrike" cap="none" normalizeH="0" baseline="0">
                        <a:ln>
                          <a:noFill/>
                        </a:ln>
                        <a:solidFill>
                          <a:schemeClr val="tx2"/>
                        </a:solidFill>
                        <a:effectLst/>
                        <a:latin typeface="Arial" charset="0"/>
                      </a:endParaRPr>
                    </a:p>
                  </a:txBody>
                  <a:tcPr marL="68631" marR="68631" marT="34321" marB="34321" anchor="ctr"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254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AR" sz="1400" b="0" i="0" u="none" strike="noStrike" cap="none" normalizeH="0" baseline="0">
                          <a:ln>
                            <a:noFill/>
                          </a:ln>
                          <a:solidFill>
                            <a:schemeClr val="tx2"/>
                          </a:solidFill>
                          <a:effectLst/>
                          <a:latin typeface="Arial" charset="0"/>
                          <a:cs typeface="Times New Roman" pitchFamily="18" charset="0"/>
                        </a:rPr>
                        <a:t>% (adimensional)</a:t>
                      </a:r>
                      <a:endParaRPr kumimoji="0" lang="es-AR" sz="1400" b="0" i="0" u="none" strike="noStrike" cap="none" normalizeH="0" baseline="0">
                        <a:ln>
                          <a:noFill/>
                        </a:ln>
                        <a:solidFill>
                          <a:schemeClr val="tx2"/>
                        </a:solidFill>
                        <a:effectLst/>
                        <a:latin typeface="Arial" charset="0"/>
                      </a:endParaRPr>
                    </a:p>
                  </a:txBody>
                  <a:tcPr marL="68631" marR="68631" marT="34321" marB="34321" anchor="ctr" horzOverflow="overflow">
                    <a:lnL w="127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25400" cap="flat" cmpd="sng" algn="ctr">
                      <a:solidFill>
                        <a:srgbClr val="0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30755">
                <a:tc gridSpan="3">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AR" sz="1400" b="0" i="1" u="none" strike="noStrike" cap="none" normalizeH="0" baseline="0" dirty="0">
                          <a:ln>
                            <a:noFill/>
                          </a:ln>
                          <a:solidFill>
                            <a:schemeClr val="tx2"/>
                          </a:solidFill>
                          <a:effectLst/>
                          <a:latin typeface="Arial" charset="0"/>
                          <a:cs typeface="Times New Roman" pitchFamily="18" charset="0"/>
                        </a:rPr>
                        <a:t>Los datos meteorológicos son medias diarias del mes.</a:t>
                      </a:r>
                      <a:endParaRPr kumimoji="0" lang="es-AR" sz="1400" b="0" i="0" u="none" strike="noStrike" cap="none" normalizeH="0" baseline="0" dirty="0">
                        <a:ln>
                          <a:noFill/>
                        </a:ln>
                        <a:solidFill>
                          <a:schemeClr val="tx2"/>
                        </a:solidFill>
                        <a:effectLst/>
                        <a:latin typeface="Arial" charset="0"/>
                      </a:endParaRPr>
                    </a:p>
                  </a:txBody>
                  <a:tcPr marL="68631" marR="68631" marT="34321" marB="34321" anchor="ctr" horzOverflow="overflow">
                    <a:lnL w="254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25400" cap="flat" cmpd="sng" algn="ctr">
                      <a:solidFill>
                        <a:srgbClr val="000080"/>
                      </a:solidFill>
                      <a:prstDash val="solid"/>
                      <a:round/>
                      <a:headEnd type="none" w="med" len="med"/>
                      <a:tailEnd type="none" w="med" len="med"/>
                    </a:lnT>
                    <a:lnB w="25400" cap="flat" cmpd="sng" algn="ctr">
                      <a:solidFill>
                        <a:srgbClr val="000080"/>
                      </a:solidFill>
                      <a:prstDash val="solid"/>
                      <a:round/>
                      <a:headEnd type="none" w="med" len="med"/>
                      <a:tailEnd type="none" w="med" len="med"/>
                    </a:lnB>
                    <a:lnTlToBr>
                      <a:noFill/>
                    </a:lnTlToBr>
                    <a:lnBlToTr>
                      <a:noFill/>
                    </a:lnBlToTr>
                    <a:noFill/>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F53311A5-99DE-4393-9A6A-668B1A50F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A4927983-BFBD-4CAA-A34E-2D3486ACF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193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B40DF401-E6F0-4EFD-8C5C-6847352084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971" name="Text Box 6"/>
          <p:cNvSpPr txBox="1">
            <a:spLocks noChangeArrowheads="1"/>
          </p:cNvSpPr>
          <p:nvPr/>
        </p:nvSpPr>
        <p:spPr bwMode="auto">
          <a:xfrm>
            <a:off x="492369" y="516835"/>
            <a:ext cx="3558437" cy="57728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3600" b="1" spc="-50" dirty="0" err="1">
                <a:solidFill>
                  <a:srgbClr val="FFFFFF"/>
                </a:solidFill>
                <a:latin typeface="+mj-lt"/>
                <a:ea typeface="+mj-ea"/>
                <a:cs typeface="+mj-cs"/>
              </a:rPr>
              <a:t>Mediciones</a:t>
            </a:r>
            <a:r>
              <a:rPr lang="en-US" sz="3600" b="1" spc="-50" dirty="0">
                <a:solidFill>
                  <a:srgbClr val="FFFFFF"/>
                </a:solidFill>
                <a:latin typeface="+mj-lt"/>
                <a:ea typeface="+mj-ea"/>
                <a:cs typeface="+mj-cs"/>
              </a:rPr>
              <a:t> de </a:t>
            </a:r>
            <a:r>
              <a:rPr lang="en-US" sz="3600" b="1" spc="-50" dirty="0" err="1">
                <a:solidFill>
                  <a:srgbClr val="FFFFFF"/>
                </a:solidFill>
                <a:latin typeface="+mj-lt"/>
                <a:ea typeface="+mj-ea"/>
                <a:cs typeface="+mj-cs"/>
              </a:rPr>
              <a:t>evapotranspiración</a:t>
            </a:r>
            <a:endParaRPr lang="en-US" sz="3600" b="1" spc="-50" dirty="0">
              <a:solidFill>
                <a:srgbClr val="FFFFFF"/>
              </a:solidFill>
              <a:latin typeface="+mj-lt"/>
              <a:ea typeface="+mj-ea"/>
              <a:cs typeface="+mj-cs"/>
            </a:endParaRPr>
          </a:p>
        </p:txBody>
      </p:sp>
      <p:sp>
        <p:nvSpPr>
          <p:cNvPr id="83" name="Rectangle 82">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83973" name="Text Box 5">
            <a:extLst>
              <a:ext uri="{FF2B5EF4-FFF2-40B4-BE49-F238E27FC236}">
                <a16:creationId xmlns:a16="http://schemas.microsoft.com/office/drawing/2014/main" id="{34912551-EAE7-4548-859C-F599DF4A087F}"/>
              </a:ext>
            </a:extLst>
          </p:cNvPr>
          <p:cNvGraphicFramePr/>
          <p:nvPr>
            <p:extLst>
              <p:ext uri="{D42A27DB-BD31-4B8C-83A1-F6EECF244321}">
                <p14:modId xmlns:p14="http://schemas.microsoft.com/office/powerpoint/2010/main" val="3509104352"/>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430511CB-2556-40C9-9975-93D0D2EF2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0" name="Rectangle 139">
            <a:extLst>
              <a:ext uri="{FF2B5EF4-FFF2-40B4-BE49-F238E27FC236}">
                <a16:creationId xmlns:a16="http://schemas.microsoft.com/office/drawing/2014/main" id="{0137E738-AFAB-48B2-97F9-5C4BF3934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2" name="Straight Connector 141">
            <a:extLst>
              <a:ext uri="{FF2B5EF4-FFF2-40B4-BE49-F238E27FC236}">
                <a16:creationId xmlns:a16="http://schemas.microsoft.com/office/drawing/2014/main" id="{0703A2A2-0F14-45FC-8CB4-D5DEEC49AC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4" name="Rectangle 143">
            <a:extLst>
              <a:ext uri="{FF2B5EF4-FFF2-40B4-BE49-F238E27FC236}">
                <a16:creationId xmlns:a16="http://schemas.microsoft.com/office/drawing/2014/main" id="{E6D4A253-652B-4CB8-913F-247DA9CF5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43" name="Text Box 6"/>
          <p:cNvSpPr txBox="1">
            <a:spLocks noChangeArrowheads="1"/>
          </p:cNvSpPr>
          <p:nvPr/>
        </p:nvSpPr>
        <p:spPr bwMode="auto">
          <a:xfrm>
            <a:off x="6728459" y="634946"/>
            <a:ext cx="4821283"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Lisímetros</a:t>
            </a:r>
            <a:endParaRPr lang="en-US" sz="4800" b="1" spc="-50" dirty="0">
              <a:solidFill>
                <a:schemeClr val="tx1">
                  <a:lumMod val="75000"/>
                  <a:lumOff val="25000"/>
                </a:schemeClr>
              </a:solidFill>
              <a:latin typeface="+mj-lt"/>
              <a:ea typeface="+mj-ea"/>
              <a:cs typeface="+mj-cs"/>
            </a:endParaRPr>
          </a:p>
        </p:txBody>
      </p:sp>
      <p:sp>
        <p:nvSpPr>
          <p:cNvPr id="146" name="Rectangle 145">
            <a:extLst>
              <a:ext uri="{FF2B5EF4-FFF2-40B4-BE49-F238E27FC236}">
                <a16:creationId xmlns:a16="http://schemas.microsoft.com/office/drawing/2014/main" id="{67AB164F-5D83-4672-A334-AB772EB3F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0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8336" y="1086016"/>
            <a:ext cx="2784700" cy="187967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8" name="Rectangle 147">
            <a:extLst>
              <a:ext uri="{FF2B5EF4-FFF2-40B4-BE49-F238E27FC236}">
                <a16:creationId xmlns:a16="http://schemas.microsoft.com/office/drawing/2014/main" id="{3E9234AC-8D5E-426E-B92A-5D31003224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061" y="321733"/>
            <a:ext cx="2583939"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0" name="Straight Connector 149">
            <a:extLst>
              <a:ext uri="{FF2B5EF4-FFF2-40B4-BE49-F238E27FC236}">
                <a16:creationId xmlns:a16="http://schemas.microsoft.com/office/drawing/2014/main" id="{8FBF37C7-A709-4F3F-9366-2A4B6178FB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40096" y="2085703"/>
            <a:ext cx="41148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52" name="Rectangle 151">
            <a:extLst>
              <a:ext uri="{FF2B5EF4-FFF2-40B4-BE49-F238E27FC236}">
                <a16:creationId xmlns:a16="http://schemas.microsoft.com/office/drawing/2014/main" id="{E6D826B9-9966-4973-BD95-E66216147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355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1574A666-281C-4FC9-A810-AD760C8B62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045"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664752" y="3348134"/>
            <a:ext cx="2295082" cy="173852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42" name="Text Box 5"/>
          <p:cNvSpPr txBox="1">
            <a:spLocks noChangeArrowheads="1"/>
          </p:cNvSpPr>
          <p:nvPr/>
        </p:nvSpPr>
        <p:spPr bwMode="auto">
          <a:xfrm>
            <a:off x="6728459" y="2198914"/>
            <a:ext cx="4821283"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	</a:t>
            </a:r>
          </a:p>
          <a:p>
            <a:pPr defTabSz="914400"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Un lisímetro es un dispositivo introducido en el suelo, rellenado con el mismo terreno del lugar y con vegetación. </a:t>
            </a:r>
          </a:p>
          <a:p>
            <a:pPr defTabSz="914400"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defTabSz="914400"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Es utilizado para medir la evapotranspiración del cultivo (ETc). También se denomina evapotranspirómetro dependiendo de que manera se ha hecho el procedimiento de medida.</a:t>
            </a:r>
          </a:p>
        </p:txBody>
      </p:sp>
      <p:sp>
        <p:nvSpPr>
          <p:cNvPr id="156" name="Rectangle 155">
            <a:extLst>
              <a:ext uri="{FF2B5EF4-FFF2-40B4-BE49-F238E27FC236}">
                <a16:creationId xmlns:a16="http://schemas.microsoft.com/office/drawing/2014/main" id="{F70A07A1-8551-4106-A383-56873AB86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 name="Rectangle 157">
            <a:extLst>
              <a:ext uri="{FF2B5EF4-FFF2-40B4-BE49-F238E27FC236}">
                <a16:creationId xmlns:a16="http://schemas.microsoft.com/office/drawing/2014/main" id="{E4EFE7D9-6F8F-4F8F-84BB-8F1A58C116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2135560" y="260350"/>
            <a:ext cx="8136904" cy="5763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66" name="Text Box 5"/>
          <p:cNvSpPr txBox="1">
            <a:spLocks noChangeArrowheads="1"/>
          </p:cNvSpPr>
          <p:nvPr/>
        </p:nvSpPr>
        <p:spPr bwMode="auto">
          <a:xfrm>
            <a:off x="1697039" y="836613"/>
            <a:ext cx="8785225"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AR" sz="2200" u="sng" dirty="0">
                <a:solidFill>
                  <a:schemeClr val="tx2"/>
                </a:solidFill>
                <a:latin typeface="Arial" charset="0"/>
              </a:rPr>
              <a:t>Parcelas y cuencas experimentales.</a:t>
            </a:r>
          </a:p>
          <a:p>
            <a:pPr eaLnBrk="1" hangingPunct="1"/>
            <a:endParaRPr lang="es-AR" sz="2200" u="sng" dirty="0">
              <a:solidFill>
                <a:schemeClr val="tx2"/>
              </a:solidFill>
              <a:latin typeface="Arial" charset="0"/>
            </a:endParaRPr>
          </a:p>
          <a:p>
            <a:pPr eaLnBrk="1" hangingPunct="1"/>
            <a:r>
              <a:rPr lang="es-AR" sz="2200" dirty="0">
                <a:solidFill>
                  <a:schemeClr val="tx2"/>
                </a:solidFill>
                <a:latin typeface="Arial" charset="0"/>
              </a:rPr>
              <a:t>Con parcelas y cuencas experimentales, se conservan las condiciones naturales.</a:t>
            </a:r>
          </a:p>
          <a:p>
            <a:pPr eaLnBrk="1" hangingPunct="1"/>
            <a:r>
              <a:rPr lang="es-AR" sz="2200" dirty="0">
                <a:solidFill>
                  <a:schemeClr val="tx2"/>
                </a:solidFill>
                <a:latin typeface="Arial" charset="0"/>
              </a:rPr>
              <a:t> Las parcelas experimentales tienen una superficie de algunos centenares de m2 y a ellas se aplica la ecuación:</a:t>
            </a:r>
          </a:p>
          <a:p>
            <a:pPr eaLnBrk="1" hangingPunct="1"/>
            <a:endParaRPr lang="es-AR" sz="2200" dirty="0">
              <a:solidFill>
                <a:schemeClr val="tx2"/>
              </a:solidFill>
              <a:latin typeface="Arial" charset="0"/>
            </a:endParaRPr>
          </a:p>
          <a:p>
            <a:pPr eaLnBrk="1" hangingPunct="1"/>
            <a:r>
              <a:rPr lang="es-AR" sz="2200" dirty="0">
                <a:solidFill>
                  <a:schemeClr val="tx2"/>
                </a:solidFill>
                <a:latin typeface="Arial" charset="0"/>
              </a:rPr>
              <a:t>		</a:t>
            </a:r>
            <a:r>
              <a:rPr lang="es-ES" sz="2200" dirty="0">
                <a:solidFill>
                  <a:schemeClr val="tx2"/>
                </a:solidFill>
                <a:latin typeface="Arial" charset="0"/>
              </a:rPr>
              <a:t>ET = A – G - </a:t>
            </a:r>
            <a:r>
              <a:rPr lang="es-AR" sz="2200" dirty="0">
                <a:solidFill>
                  <a:schemeClr val="tx2"/>
                </a:solidFill>
                <a:latin typeface="Arial" charset="0"/>
                <a:sym typeface="Symbol" pitchFamily="18" charset="2"/>
              </a:rPr>
              <a:t></a:t>
            </a:r>
            <a:r>
              <a:rPr lang="es-ES" sz="2200" dirty="0">
                <a:solidFill>
                  <a:schemeClr val="tx2"/>
                </a:solidFill>
                <a:latin typeface="Arial" charset="0"/>
              </a:rPr>
              <a:t>R	</a:t>
            </a:r>
          </a:p>
          <a:p>
            <a:pPr eaLnBrk="1" hangingPunct="1"/>
            <a:endParaRPr lang="es-ES" sz="2200" dirty="0">
              <a:solidFill>
                <a:schemeClr val="tx2"/>
              </a:solidFill>
              <a:latin typeface="Arial" charset="0"/>
            </a:endParaRPr>
          </a:p>
          <a:p>
            <a:pPr eaLnBrk="1" hangingPunct="1"/>
            <a:r>
              <a:rPr lang="es-AR" sz="2200" dirty="0">
                <a:solidFill>
                  <a:schemeClr val="tx2"/>
                </a:solidFill>
                <a:latin typeface="Arial" charset="0"/>
              </a:rPr>
              <a:t>El término A se mide como en el caso de </a:t>
            </a:r>
            <a:r>
              <a:rPr lang="es-AR" sz="2200" dirty="0" err="1">
                <a:solidFill>
                  <a:schemeClr val="tx2"/>
                </a:solidFill>
                <a:latin typeface="Arial" charset="0"/>
              </a:rPr>
              <a:t>evapotranspirómetros</a:t>
            </a:r>
            <a:r>
              <a:rPr lang="es-AR" sz="2200" dirty="0">
                <a:solidFill>
                  <a:schemeClr val="tx2"/>
                </a:solidFill>
                <a:latin typeface="Arial" charset="0"/>
              </a:rPr>
              <a:t> y lisímetros. </a:t>
            </a:r>
          </a:p>
          <a:p>
            <a:pPr eaLnBrk="1" hangingPunct="1"/>
            <a:r>
              <a:rPr lang="es-AR" sz="2200" dirty="0">
                <a:solidFill>
                  <a:schemeClr val="tx2"/>
                </a:solidFill>
                <a:latin typeface="Arial" charset="0"/>
                <a:sym typeface="Symbol" pitchFamily="18" charset="2"/>
              </a:rPr>
              <a:t></a:t>
            </a:r>
            <a:r>
              <a:rPr lang="es-AR" sz="2200" dirty="0">
                <a:solidFill>
                  <a:schemeClr val="tx2"/>
                </a:solidFill>
                <a:latin typeface="Arial" charset="0"/>
              </a:rPr>
              <a:t>R puede determinarse mediante tomas sistemáticas de muestras. G (salidas o gastos de agua) deberá deducirse de las variaciones de niveles situados en la parcela. </a:t>
            </a:r>
          </a:p>
        </p:txBody>
      </p:sp>
      <p:sp>
        <p:nvSpPr>
          <p:cNvPr id="88067" name="Text Box 6"/>
          <p:cNvSpPr txBox="1">
            <a:spLocks noChangeArrowheads="1"/>
          </p:cNvSpPr>
          <p:nvPr/>
        </p:nvSpPr>
        <p:spPr bwMode="auto">
          <a:xfrm>
            <a:off x="1992314" y="260350"/>
            <a:ext cx="835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spcBef>
                <a:spcPct val="50000"/>
              </a:spcBef>
            </a:pPr>
            <a:r>
              <a:rPr lang="es-AR" sz="2400" b="1" dirty="0">
                <a:solidFill>
                  <a:schemeClr val="bg1"/>
                </a:solidFill>
                <a:latin typeface="Arial" charset="0"/>
              </a:rPr>
              <a:t>NECESIDADES HÍDRICAS DE LOS CULTIVOS</a:t>
            </a:r>
            <a:endParaRPr lang="es-ES" sz="2400" b="1" dirty="0">
              <a:solidFill>
                <a:schemeClr val="bg1"/>
              </a:solidFill>
              <a:latin typeface="Arial"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552D83D0-1B9D-4034-A175-CA98015275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9" name="Text Box 6"/>
          <p:cNvSpPr txBox="1">
            <a:spLocks noChangeArrowheads="1"/>
          </p:cNvSpPr>
          <p:nvPr/>
        </p:nvSpPr>
        <p:spPr bwMode="auto">
          <a:xfrm>
            <a:off x="6956868" y="634946"/>
            <a:ext cx="4592874"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RELACIONES AGUA-SUELO</a:t>
            </a:r>
          </a:p>
        </p:txBody>
      </p:sp>
      <p:sp>
        <p:nvSpPr>
          <p:cNvPr id="76" name="Rectangle 75">
            <a:extLst>
              <a:ext uri="{FF2B5EF4-FFF2-40B4-BE49-F238E27FC236}">
                <a16:creationId xmlns:a16="http://schemas.microsoft.com/office/drawing/2014/main" id="{5BB7A09E-9DB2-4EB4-9C14-D3E1C780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79458" cy="63343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9406B87E-474F-4B1D-9DBA-587A2BC73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1"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8336" y="992505"/>
            <a:ext cx="2784700" cy="206669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 name="Rectangle 79">
            <a:extLst>
              <a:ext uri="{FF2B5EF4-FFF2-40B4-BE49-F238E27FC236}">
                <a16:creationId xmlns:a16="http://schemas.microsoft.com/office/drawing/2014/main" id="{D4A28900-D253-40FB-A828-B609002BD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061" y="321733"/>
            <a:ext cx="2583939"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Connector 81">
            <a:extLst>
              <a:ext uri="{FF2B5EF4-FFF2-40B4-BE49-F238E27FC236}">
                <a16:creationId xmlns:a16="http://schemas.microsoft.com/office/drawing/2014/main" id="{5525586A-EF27-4F5E-93D3-443559DBEC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6569" y="2085703"/>
            <a:ext cx="41148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87C04326-2C03-4AAE-A2F7-FEA42A885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35564"/>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B4F95911-88F4-4A79-8333-3B1D7B05B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664752" y="2612444"/>
            <a:ext cx="2295082" cy="320990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8" name="Text Box 5"/>
          <p:cNvSpPr txBox="1">
            <a:spLocks noChangeArrowheads="1"/>
          </p:cNvSpPr>
          <p:nvPr/>
        </p:nvSpPr>
        <p:spPr bwMode="auto">
          <a:xfrm>
            <a:off x="6956868" y="2198914"/>
            <a:ext cx="4592874"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90000"/>
              </a:lnSpc>
              <a:spcAft>
                <a:spcPts val="600"/>
              </a:spcAft>
              <a:buClr>
                <a:schemeClr val="accent1"/>
              </a:buClr>
              <a:buFont typeface="Calibri" panose="020F0502020204030204" pitchFamily="34" charset="0"/>
              <a:buChar char="•"/>
            </a:pPr>
            <a:r>
              <a:rPr lang="en-US" sz="1900" dirty="0">
                <a:solidFill>
                  <a:schemeClr val="tx1">
                    <a:lumMod val="75000"/>
                    <a:lumOff val="25000"/>
                  </a:schemeClr>
                </a:solidFill>
                <a:latin typeface="+mn-lt"/>
              </a:rPr>
              <a:t>La </a:t>
            </a:r>
            <a:r>
              <a:rPr lang="en-US" sz="1900" dirty="0" err="1">
                <a:solidFill>
                  <a:schemeClr val="tx1">
                    <a:lumMod val="75000"/>
                    <a:lumOff val="25000"/>
                  </a:schemeClr>
                </a:solidFill>
                <a:latin typeface="+mn-lt"/>
              </a:rPr>
              <a:t>proporción</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en</a:t>
            </a:r>
            <a:r>
              <a:rPr lang="en-US" sz="1900" dirty="0">
                <a:solidFill>
                  <a:schemeClr val="tx1">
                    <a:lumMod val="75000"/>
                    <a:lumOff val="25000"/>
                  </a:schemeClr>
                </a:solidFill>
                <a:latin typeface="+mn-lt"/>
              </a:rPr>
              <a:t> que se </a:t>
            </a:r>
            <a:r>
              <a:rPr lang="en-US" sz="1900" dirty="0" err="1">
                <a:solidFill>
                  <a:schemeClr val="tx1">
                    <a:lumMod val="75000"/>
                    <a:lumOff val="25000"/>
                  </a:schemeClr>
                </a:solidFill>
                <a:latin typeface="+mn-lt"/>
              </a:rPr>
              <a:t>encuentra</a:t>
            </a:r>
            <a:r>
              <a:rPr lang="en-US" sz="1900" dirty="0">
                <a:solidFill>
                  <a:schemeClr val="tx1">
                    <a:lumMod val="75000"/>
                    <a:lumOff val="25000"/>
                  </a:schemeClr>
                </a:solidFill>
                <a:latin typeface="+mn-lt"/>
              </a:rPr>
              <a:t> la </a:t>
            </a:r>
            <a:r>
              <a:rPr lang="en-US" sz="1900" dirty="0" err="1">
                <a:solidFill>
                  <a:schemeClr val="tx1">
                    <a:lumMod val="75000"/>
                    <a:lumOff val="25000"/>
                  </a:schemeClr>
                </a:solidFill>
                <a:latin typeface="+mn-lt"/>
              </a:rPr>
              <a:t>humedad</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en</a:t>
            </a:r>
            <a:r>
              <a:rPr lang="en-US" sz="1900" dirty="0">
                <a:solidFill>
                  <a:schemeClr val="tx1">
                    <a:lumMod val="75000"/>
                    <a:lumOff val="25000"/>
                  </a:schemeClr>
                </a:solidFill>
                <a:latin typeface="+mn-lt"/>
              </a:rPr>
              <a:t> el </a:t>
            </a:r>
            <a:r>
              <a:rPr lang="en-US" sz="1900" dirty="0" err="1">
                <a:solidFill>
                  <a:schemeClr val="tx1">
                    <a:lumMod val="75000"/>
                    <a:lumOff val="25000"/>
                  </a:schemeClr>
                </a:solidFill>
                <a:latin typeface="+mn-lt"/>
              </a:rPr>
              <a:t>terreno</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influye</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decisivamente</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en</a:t>
            </a:r>
            <a:r>
              <a:rPr lang="en-US" sz="1900" dirty="0">
                <a:solidFill>
                  <a:schemeClr val="tx1">
                    <a:lumMod val="75000"/>
                    <a:lumOff val="25000"/>
                  </a:schemeClr>
                </a:solidFill>
                <a:latin typeface="+mn-lt"/>
              </a:rPr>
              <a:t> el </a:t>
            </a:r>
            <a:r>
              <a:rPr lang="en-US" sz="1900" dirty="0" err="1">
                <a:solidFill>
                  <a:schemeClr val="tx1">
                    <a:lumMod val="75000"/>
                    <a:lumOff val="25000"/>
                  </a:schemeClr>
                </a:solidFill>
                <a:latin typeface="+mn-lt"/>
              </a:rPr>
              <a:t>desarrollo</a:t>
            </a:r>
            <a:r>
              <a:rPr lang="en-US" sz="1900" dirty="0">
                <a:solidFill>
                  <a:schemeClr val="tx1">
                    <a:lumMod val="75000"/>
                    <a:lumOff val="25000"/>
                  </a:schemeClr>
                </a:solidFill>
                <a:latin typeface="+mn-lt"/>
              </a:rPr>
              <a:t> de las </a:t>
            </a:r>
            <a:r>
              <a:rPr lang="en-US" sz="1900" dirty="0" err="1">
                <a:solidFill>
                  <a:schemeClr val="tx1">
                    <a:lumMod val="75000"/>
                    <a:lumOff val="25000"/>
                  </a:schemeClr>
                </a:solidFill>
                <a:latin typeface="+mn-lt"/>
              </a:rPr>
              <a:t>plantas</a:t>
            </a:r>
            <a:r>
              <a:rPr lang="en-US" sz="1900" dirty="0">
                <a:solidFill>
                  <a:schemeClr val="tx1">
                    <a:lumMod val="75000"/>
                    <a:lumOff val="25000"/>
                  </a:schemeClr>
                </a:solidFill>
                <a:latin typeface="+mn-lt"/>
              </a:rPr>
              <a:t>. </a:t>
            </a:r>
          </a:p>
          <a:p>
            <a:pPr defTabSz="914400" eaLnBrk="1" hangingPunct="1">
              <a:lnSpc>
                <a:spcPct val="90000"/>
              </a:lnSpc>
              <a:spcAft>
                <a:spcPts val="600"/>
              </a:spcAft>
              <a:buClr>
                <a:schemeClr val="accent1"/>
              </a:buClr>
              <a:buFont typeface="Calibri" panose="020F0502020204030204" pitchFamily="34" charset="0"/>
              <a:buChar char="•"/>
            </a:pPr>
            <a:r>
              <a:rPr lang="en-US" sz="1900" dirty="0" err="1">
                <a:solidFill>
                  <a:schemeClr val="tx1">
                    <a:lumMod val="75000"/>
                    <a:lumOff val="25000"/>
                  </a:schemeClr>
                </a:solidFill>
                <a:latin typeface="+mn-lt"/>
              </a:rPr>
              <a:t>Cuando</a:t>
            </a:r>
            <a:r>
              <a:rPr lang="en-US" sz="1900" dirty="0">
                <a:solidFill>
                  <a:schemeClr val="tx1">
                    <a:lumMod val="75000"/>
                    <a:lumOff val="25000"/>
                  </a:schemeClr>
                </a:solidFill>
                <a:latin typeface="+mn-lt"/>
              </a:rPr>
              <a:t> el </a:t>
            </a:r>
            <a:r>
              <a:rPr lang="en-US" sz="1900" dirty="0" err="1">
                <a:solidFill>
                  <a:schemeClr val="tx1">
                    <a:lumMod val="75000"/>
                    <a:lumOff val="25000"/>
                  </a:schemeClr>
                </a:solidFill>
                <a:latin typeface="+mn-lt"/>
              </a:rPr>
              <a:t>volumen</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agua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contenido</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en</a:t>
            </a:r>
            <a:r>
              <a:rPr lang="en-US" sz="1900" dirty="0">
                <a:solidFill>
                  <a:schemeClr val="tx1">
                    <a:lumMod val="75000"/>
                    <a:lumOff val="25000"/>
                  </a:schemeClr>
                </a:solidFill>
                <a:latin typeface="+mn-lt"/>
              </a:rPr>
              <a:t> el </a:t>
            </a:r>
            <a:r>
              <a:rPr lang="en-US" sz="1900" dirty="0" err="1">
                <a:solidFill>
                  <a:schemeClr val="tx1">
                    <a:lumMod val="75000"/>
                    <a:lumOff val="25000"/>
                  </a:schemeClr>
                </a:solidFill>
                <a:latin typeface="+mn-lt"/>
              </a:rPr>
              <a:t>suelo</a:t>
            </a:r>
            <a:r>
              <a:rPr lang="en-US" sz="1900" dirty="0">
                <a:solidFill>
                  <a:schemeClr val="tx1">
                    <a:lumMod val="75000"/>
                    <a:lumOff val="25000"/>
                  </a:schemeClr>
                </a:solidFill>
                <a:latin typeface="+mn-lt"/>
              </a:rPr>
              <a:t> es </a:t>
            </a:r>
            <a:r>
              <a:rPr lang="en-US" sz="1900" dirty="0" err="1">
                <a:solidFill>
                  <a:schemeClr val="tx1">
                    <a:lumMod val="75000"/>
                    <a:lumOff val="25000"/>
                  </a:schemeClr>
                </a:solidFill>
                <a:latin typeface="+mn-lt"/>
              </a:rPr>
              <a:t>excesivo</a:t>
            </a:r>
            <a:r>
              <a:rPr lang="en-US" sz="1900" dirty="0">
                <a:solidFill>
                  <a:schemeClr val="tx1">
                    <a:lumMod val="75000"/>
                    <a:lumOff val="25000"/>
                  </a:schemeClr>
                </a:solidFill>
                <a:latin typeface="+mn-lt"/>
              </a:rPr>
              <a:t>, el </a:t>
            </a:r>
            <a:r>
              <a:rPr lang="en-US" sz="1900" dirty="0" err="1">
                <a:solidFill>
                  <a:schemeClr val="tx1">
                    <a:lumMod val="75000"/>
                    <a:lumOff val="25000"/>
                  </a:schemeClr>
                </a:solidFill>
                <a:latin typeface="+mn-lt"/>
              </a:rPr>
              <a:t>crecimiento</a:t>
            </a:r>
            <a:r>
              <a:rPr lang="en-US" sz="1900" dirty="0">
                <a:solidFill>
                  <a:schemeClr val="tx1">
                    <a:lumMod val="75000"/>
                    <a:lumOff val="25000"/>
                  </a:schemeClr>
                </a:solidFill>
                <a:latin typeface="+mn-lt"/>
              </a:rPr>
              <a:t> vegetal se </a:t>
            </a:r>
            <a:r>
              <a:rPr lang="en-US" sz="1900" dirty="0" err="1">
                <a:solidFill>
                  <a:schemeClr val="tx1">
                    <a:lumMod val="75000"/>
                    <a:lumOff val="25000"/>
                  </a:schemeClr>
                </a:solidFill>
                <a:latin typeface="+mn-lt"/>
              </a:rPr>
              <a:t>ve</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dificultado</a:t>
            </a:r>
            <a:r>
              <a:rPr lang="en-US" sz="1900" dirty="0">
                <a:solidFill>
                  <a:schemeClr val="tx1">
                    <a:lumMod val="75000"/>
                    <a:lumOff val="25000"/>
                  </a:schemeClr>
                </a:solidFill>
                <a:latin typeface="+mn-lt"/>
              </a:rPr>
              <a:t> o </a:t>
            </a:r>
            <a:r>
              <a:rPr lang="en-US" sz="1900" dirty="0" err="1">
                <a:solidFill>
                  <a:schemeClr val="tx1">
                    <a:lumMod val="75000"/>
                    <a:lumOff val="25000"/>
                  </a:schemeClr>
                </a:solidFill>
                <a:latin typeface="+mn-lt"/>
              </a:rPr>
              <a:t>detenido</a:t>
            </a:r>
            <a:r>
              <a:rPr lang="en-US" sz="1900" dirty="0">
                <a:solidFill>
                  <a:schemeClr val="tx1">
                    <a:lumMod val="75000"/>
                    <a:lumOff val="25000"/>
                  </a:schemeClr>
                </a:solidFill>
                <a:latin typeface="+mn-lt"/>
              </a:rPr>
              <a:t>, por lo que el </a:t>
            </a:r>
            <a:r>
              <a:rPr lang="en-US" sz="1900" dirty="0" err="1">
                <a:solidFill>
                  <a:schemeClr val="tx1">
                    <a:lumMod val="75000"/>
                    <a:lumOff val="25000"/>
                  </a:schemeClr>
                </a:solidFill>
                <a:latin typeface="+mn-lt"/>
              </a:rPr>
              <a:t>drenaje</a:t>
            </a:r>
            <a:r>
              <a:rPr lang="en-US" sz="1900" dirty="0">
                <a:solidFill>
                  <a:schemeClr val="tx1">
                    <a:lumMod val="75000"/>
                    <a:lumOff val="25000"/>
                  </a:schemeClr>
                </a:solidFill>
                <a:latin typeface="+mn-lt"/>
              </a:rPr>
              <a:t> se </a:t>
            </a:r>
            <a:r>
              <a:rPr lang="en-US" sz="1900" dirty="0" err="1">
                <a:solidFill>
                  <a:schemeClr val="tx1">
                    <a:lumMod val="75000"/>
                    <a:lumOff val="25000"/>
                  </a:schemeClr>
                </a:solidFill>
                <a:latin typeface="+mn-lt"/>
              </a:rPr>
              <a:t>presenta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como</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imprescindible</a:t>
            </a:r>
            <a:r>
              <a:rPr lang="en-US" sz="1900" dirty="0">
                <a:solidFill>
                  <a:schemeClr val="tx1">
                    <a:lumMod val="75000"/>
                    <a:lumOff val="25000"/>
                  </a:schemeClr>
                </a:solidFill>
                <a:latin typeface="+mn-lt"/>
              </a:rPr>
              <a:t>. </a:t>
            </a:r>
          </a:p>
          <a:p>
            <a:pPr defTabSz="914400" eaLnBrk="1" hangingPunct="1">
              <a:lnSpc>
                <a:spcPct val="90000"/>
              </a:lnSpc>
              <a:spcAft>
                <a:spcPts val="600"/>
              </a:spcAft>
              <a:buClr>
                <a:schemeClr val="accent1"/>
              </a:buClr>
              <a:buFont typeface="Calibri" panose="020F0502020204030204" pitchFamily="34" charset="0"/>
              <a:buChar char="•"/>
            </a:pPr>
            <a:r>
              <a:rPr lang="en-US" sz="1900" dirty="0" err="1">
                <a:solidFill>
                  <a:schemeClr val="tx1">
                    <a:lumMod val="75000"/>
                    <a:lumOff val="25000"/>
                  </a:schemeClr>
                </a:solidFill>
                <a:latin typeface="+mn-lt"/>
              </a:rPr>
              <a:t>En</a:t>
            </a:r>
            <a:r>
              <a:rPr lang="en-US" sz="1900" dirty="0">
                <a:solidFill>
                  <a:schemeClr val="tx1">
                    <a:lumMod val="75000"/>
                    <a:lumOff val="25000"/>
                  </a:schemeClr>
                </a:solidFill>
                <a:latin typeface="+mn-lt"/>
              </a:rPr>
              <a:t> las </a:t>
            </a:r>
            <a:r>
              <a:rPr lang="en-US" sz="1900" dirty="0" err="1">
                <a:solidFill>
                  <a:schemeClr val="tx1">
                    <a:lumMod val="75000"/>
                    <a:lumOff val="25000"/>
                  </a:schemeClr>
                </a:solidFill>
                <a:latin typeface="+mn-lt"/>
              </a:rPr>
              <a:t>regiones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áridas</a:t>
            </a:r>
            <a:r>
              <a:rPr lang="en-US" sz="1900" dirty="0">
                <a:solidFill>
                  <a:schemeClr val="tx1">
                    <a:lumMod val="75000"/>
                    <a:lumOff val="25000"/>
                  </a:schemeClr>
                </a:solidFill>
                <a:latin typeface="+mn-lt"/>
              </a:rPr>
              <a:t> las </a:t>
            </a:r>
            <a:r>
              <a:rPr lang="en-US" sz="1900" dirty="0" err="1">
                <a:solidFill>
                  <a:schemeClr val="tx1">
                    <a:lumMod val="75000"/>
                    <a:lumOff val="25000"/>
                  </a:schemeClr>
                </a:solidFill>
                <a:latin typeface="+mn-lt"/>
              </a:rPr>
              <a:t>deficiencias</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humedad</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provocan</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su</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esterilidad</a:t>
            </a:r>
            <a:r>
              <a:rPr lang="en-US" sz="1900" dirty="0">
                <a:solidFill>
                  <a:schemeClr val="tx1">
                    <a:lumMod val="75000"/>
                    <a:lumOff val="25000"/>
                  </a:schemeClr>
                </a:solidFill>
                <a:latin typeface="+mn-lt"/>
              </a:rPr>
              <a:t>. </a:t>
            </a:r>
          </a:p>
        </p:txBody>
      </p:sp>
      <p:sp>
        <p:nvSpPr>
          <p:cNvPr id="88" name="Rectangle 87">
            <a:extLst>
              <a:ext uri="{FF2B5EF4-FFF2-40B4-BE49-F238E27FC236}">
                <a16:creationId xmlns:a16="http://schemas.microsoft.com/office/drawing/2014/main" id="{D867116F-D0DD-42D4-87A4-71EB09943D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 name="Rectangle 89">
            <a:extLst>
              <a:ext uri="{FF2B5EF4-FFF2-40B4-BE49-F238E27FC236}">
                <a16:creationId xmlns:a16="http://schemas.microsoft.com/office/drawing/2014/main" id="{3C9268DF-A2DD-4DA6-8222-1319FF37C0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2135560" y="260350"/>
            <a:ext cx="8136904" cy="5763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94" name="Text Box 5"/>
          <p:cNvSpPr txBox="1">
            <a:spLocks noChangeArrowheads="1"/>
          </p:cNvSpPr>
          <p:nvPr/>
        </p:nvSpPr>
        <p:spPr bwMode="auto">
          <a:xfrm>
            <a:off x="1847850" y="1484313"/>
            <a:ext cx="8351838"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AR" sz="2200" dirty="0">
                <a:solidFill>
                  <a:schemeClr val="tx2"/>
                </a:solidFill>
                <a:latin typeface="Arial" charset="0"/>
              </a:rPr>
              <a:t>Para determinar el valor de la evapotranspiración, se aplica la siguiente ecuación a un suelo cubierto con vegetación,</a:t>
            </a:r>
          </a:p>
          <a:p>
            <a:pPr eaLnBrk="1" hangingPunct="1"/>
            <a:endParaRPr lang="es-AR" sz="2200" dirty="0">
              <a:solidFill>
                <a:schemeClr val="tx2"/>
              </a:solidFill>
              <a:latin typeface="Arial" charset="0"/>
            </a:endParaRPr>
          </a:p>
          <a:p>
            <a:pPr eaLnBrk="1" hangingPunct="1"/>
            <a:r>
              <a:rPr lang="es-AR" sz="2200" dirty="0">
                <a:solidFill>
                  <a:schemeClr val="tx2"/>
                </a:solidFill>
                <a:latin typeface="Arial" charset="0"/>
              </a:rPr>
              <a:t>		</a:t>
            </a:r>
            <a:r>
              <a:rPr lang="es-ES" sz="2200" dirty="0">
                <a:latin typeface="Arial" charset="0"/>
              </a:rPr>
              <a:t>ET = A – G - </a:t>
            </a:r>
            <a:r>
              <a:rPr lang="es-AR" sz="2200" dirty="0">
                <a:latin typeface="Arial" charset="0"/>
                <a:sym typeface="Symbol" pitchFamily="18" charset="2"/>
              </a:rPr>
              <a:t></a:t>
            </a:r>
            <a:r>
              <a:rPr lang="es-ES" sz="2200" dirty="0">
                <a:latin typeface="Arial" charset="0"/>
              </a:rPr>
              <a:t>R</a:t>
            </a:r>
            <a:endParaRPr lang="es-AR" sz="2200" dirty="0">
              <a:latin typeface="Arial" charset="0"/>
            </a:endParaRPr>
          </a:p>
          <a:p>
            <a:pPr eaLnBrk="1" hangingPunct="1"/>
            <a:endParaRPr lang="es-AR" sz="2200" dirty="0">
              <a:solidFill>
                <a:schemeClr val="tx2"/>
              </a:solidFill>
              <a:latin typeface="Arial" charset="0"/>
            </a:endParaRPr>
          </a:p>
          <a:p>
            <a:pPr eaLnBrk="1" hangingPunct="1"/>
            <a:r>
              <a:rPr lang="es-AR" sz="2200" dirty="0">
                <a:solidFill>
                  <a:schemeClr val="tx2"/>
                </a:solidFill>
                <a:latin typeface="Arial" charset="0"/>
              </a:rPr>
              <a:t>Donde:</a:t>
            </a:r>
          </a:p>
          <a:p>
            <a:pPr eaLnBrk="1" hangingPunct="1"/>
            <a:r>
              <a:rPr lang="es-AR" sz="2200" dirty="0">
                <a:solidFill>
                  <a:schemeClr val="tx2"/>
                </a:solidFill>
                <a:latin typeface="Arial" charset="0"/>
              </a:rPr>
              <a:t>ET = evapotranspiración;</a:t>
            </a:r>
          </a:p>
          <a:p>
            <a:pPr eaLnBrk="1" hangingPunct="1"/>
            <a:r>
              <a:rPr lang="es-AR" sz="2200" dirty="0">
                <a:solidFill>
                  <a:schemeClr val="tx2"/>
                </a:solidFill>
                <a:latin typeface="Arial" charset="0"/>
              </a:rPr>
              <a:t>A= aportaciones o ingresos de agua;</a:t>
            </a:r>
          </a:p>
          <a:p>
            <a:pPr eaLnBrk="1" hangingPunct="1"/>
            <a:r>
              <a:rPr lang="es-AR" sz="2200" dirty="0">
                <a:solidFill>
                  <a:schemeClr val="tx2"/>
                </a:solidFill>
                <a:latin typeface="Arial" charset="0"/>
              </a:rPr>
              <a:t>G = salidas o gastos de agua (no debidos a evapotranspiración);</a:t>
            </a:r>
            <a:endParaRPr lang="es-AR" sz="2200" dirty="0">
              <a:solidFill>
                <a:schemeClr val="tx2"/>
              </a:solidFill>
              <a:latin typeface="Arial" charset="0"/>
              <a:sym typeface="Symbol" pitchFamily="18" charset="2"/>
            </a:endParaRPr>
          </a:p>
          <a:p>
            <a:pPr eaLnBrk="1" hangingPunct="1"/>
            <a:r>
              <a:rPr lang="es-AR" sz="2200" dirty="0">
                <a:solidFill>
                  <a:schemeClr val="tx2"/>
                </a:solidFill>
                <a:latin typeface="Arial" charset="0"/>
                <a:sym typeface="Symbol" pitchFamily="18" charset="2"/>
              </a:rPr>
              <a:t></a:t>
            </a:r>
            <a:r>
              <a:rPr lang="es-AR" sz="2200" dirty="0">
                <a:solidFill>
                  <a:schemeClr val="tx2"/>
                </a:solidFill>
                <a:latin typeface="Arial" charset="0"/>
              </a:rPr>
              <a:t>R = incremento en la reserva de agua del suelo utilizable por las plantas (puede ser negativa).</a:t>
            </a:r>
            <a:endParaRPr lang="es-ES" sz="2200" dirty="0">
              <a:solidFill>
                <a:schemeClr val="tx2"/>
              </a:solidFill>
              <a:latin typeface="Arial" charset="0"/>
            </a:endParaRPr>
          </a:p>
        </p:txBody>
      </p:sp>
      <p:sp>
        <p:nvSpPr>
          <p:cNvPr id="84995" name="Text Box 6"/>
          <p:cNvSpPr txBox="1">
            <a:spLocks noChangeArrowheads="1"/>
          </p:cNvSpPr>
          <p:nvPr/>
        </p:nvSpPr>
        <p:spPr bwMode="auto">
          <a:xfrm>
            <a:off x="1992314" y="260350"/>
            <a:ext cx="835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spcBef>
                <a:spcPct val="50000"/>
              </a:spcBef>
            </a:pPr>
            <a:r>
              <a:rPr lang="es-AR" sz="2400" b="1" dirty="0">
                <a:solidFill>
                  <a:schemeClr val="bg1"/>
                </a:solidFill>
                <a:latin typeface="Arial" charset="0"/>
              </a:rPr>
              <a:t>Evapotranspiración - Balance</a:t>
            </a:r>
            <a:endParaRPr lang="es-ES" sz="2400" b="1" dirty="0">
              <a:solidFill>
                <a:schemeClr val="bg1"/>
              </a:solidFill>
              <a:latin typeface="Arial"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9980711D-7BB2-47AD-B02B-F49B98A5B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5EAB01D9-5A57-4805-ADAA-FA439B01D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C2D75788-8553-4E8F-B12B-317E982A8C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1" name="Rectangle 80">
            <a:extLst>
              <a:ext uri="{FF2B5EF4-FFF2-40B4-BE49-F238E27FC236}">
                <a16:creationId xmlns:a16="http://schemas.microsoft.com/office/drawing/2014/main" id="{0E658837-6052-421E-8201-4FEA3583E2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1"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E488A0AC-DC0A-4901-9648-DEF173E81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9571" name="Text Box 5"/>
          <p:cNvSpPr txBox="1">
            <a:spLocks noChangeArrowheads="1"/>
          </p:cNvSpPr>
          <p:nvPr/>
        </p:nvSpPr>
        <p:spPr bwMode="auto">
          <a:xfrm>
            <a:off x="457200" y="1058573"/>
            <a:ext cx="3659246" cy="29260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914400" eaLnBrk="1" hangingPunct="1">
              <a:lnSpc>
                <a:spcPct val="85000"/>
              </a:lnSpc>
              <a:spcBef>
                <a:spcPct val="0"/>
              </a:spcBef>
              <a:spcAft>
                <a:spcPts val="600"/>
              </a:spcAft>
            </a:pPr>
            <a:r>
              <a:rPr lang="en-US" sz="5400" b="1" spc="-50">
                <a:solidFill>
                  <a:srgbClr val="FFFFFF"/>
                </a:solidFill>
                <a:latin typeface="+mj-lt"/>
                <a:ea typeface="+mj-ea"/>
                <a:cs typeface="+mj-cs"/>
              </a:rPr>
              <a:t>Necesidades hídricas de los cultivos</a:t>
            </a:r>
          </a:p>
        </p:txBody>
      </p:sp>
      <p:sp>
        <p:nvSpPr>
          <p:cNvPr id="85" name="Rectangle 84">
            <a:extLst>
              <a:ext uri="{FF2B5EF4-FFF2-40B4-BE49-F238E27FC236}">
                <a16:creationId xmlns:a16="http://schemas.microsoft.com/office/drawing/2014/main" id="{64C9BCFA-32BF-4E2D-8D69-B5476EA4A0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 name="Rectangle 86">
            <a:extLst>
              <a:ext uri="{FF2B5EF4-FFF2-40B4-BE49-F238E27FC236}">
                <a16:creationId xmlns:a16="http://schemas.microsoft.com/office/drawing/2014/main" id="{C35D7071-3F5F-45E4-B57A-B7222C87C5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5290" y="321732"/>
            <a:ext cx="3654966" cy="367484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8787" name="Picture 3" descr="A close up of a rock&#10;&#10;Description automatically generated"/>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4000"/>
                    </a14:imgEffect>
                  </a14:imgLayer>
                </a14:imgProps>
              </a:ext>
              <a:ext uri="{28A0092B-C50C-407E-A947-70E740481C1C}">
                <a14:useLocalDpi xmlns:a14="http://schemas.microsoft.com/office/drawing/2010/main" val="0"/>
              </a:ext>
            </a:extLst>
          </a:blip>
          <a:stretch>
            <a:fillRect/>
          </a:stretch>
        </p:blipFill>
        <p:spPr bwMode="auto">
          <a:xfrm>
            <a:off x="5128565" y="1051702"/>
            <a:ext cx="3328416" cy="221490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 name="Rectangle 88">
            <a:extLst>
              <a:ext uri="{FF2B5EF4-FFF2-40B4-BE49-F238E27FC236}">
                <a16:creationId xmlns:a16="http://schemas.microsoft.com/office/drawing/2014/main" id="{C3FD210E-1D10-4F60-9658-017BD61B11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8288" y="321732"/>
            <a:ext cx="3068701" cy="2108201"/>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8788" name="Picture 4" descr="A tree next to a body of water&#10;&#10;Description automatically generated"/>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961039" y="505291"/>
            <a:ext cx="2743199" cy="1741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 name="Rectangle 90">
            <a:extLst>
              <a:ext uri="{FF2B5EF4-FFF2-40B4-BE49-F238E27FC236}">
                <a16:creationId xmlns:a16="http://schemas.microsoft.com/office/drawing/2014/main" id="{793F545C-10A6-453D-9988-8D727A6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5290" y="4157448"/>
            <a:ext cx="3654966" cy="23023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8786"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138266" y="4454817"/>
            <a:ext cx="3313507" cy="170439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 name="Rectangle 92">
            <a:extLst>
              <a:ext uri="{FF2B5EF4-FFF2-40B4-BE49-F238E27FC236}">
                <a16:creationId xmlns:a16="http://schemas.microsoft.com/office/drawing/2014/main" id="{3EFA9F15-8109-488E-8D36-B803B56B1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8288" y="2617577"/>
            <a:ext cx="3068701" cy="380911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8789" name="Picture 5" descr="A group of trees&#10;&#10;Description automatically generated"/>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961038" y="3494760"/>
            <a:ext cx="2743200" cy="205475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a:xfrm>
            <a:off x="2135560" y="260350"/>
            <a:ext cx="8136904" cy="5763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18" name="Text Box 5"/>
          <p:cNvSpPr txBox="1">
            <a:spLocks noChangeArrowheads="1"/>
          </p:cNvSpPr>
          <p:nvPr/>
        </p:nvSpPr>
        <p:spPr bwMode="auto">
          <a:xfrm>
            <a:off x="1847850" y="1268413"/>
            <a:ext cx="8496300"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AR" sz="2200">
                <a:solidFill>
                  <a:schemeClr val="tx2"/>
                </a:solidFill>
                <a:latin typeface="Arial" charset="0"/>
              </a:rPr>
              <a:t>Las aportaciones :</a:t>
            </a:r>
          </a:p>
          <a:p>
            <a:pPr eaLnBrk="1" hangingPunct="1"/>
            <a:r>
              <a:rPr lang="es-AR" sz="2200">
                <a:solidFill>
                  <a:schemeClr val="tx2"/>
                </a:solidFill>
                <a:latin typeface="Arial" charset="0"/>
              </a:rPr>
              <a:t>(A1) procedentes de la precipitación, se miden con un pluviómetro,</a:t>
            </a:r>
          </a:p>
          <a:p>
            <a:pPr eaLnBrk="1" hangingPunct="1"/>
            <a:r>
              <a:rPr lang="es-AR" sz="2200">
                <a:solidFill>
                  <a:schemeClr val="tx2"/>
                </a:solidFill>
                <a:latin typeface="Arial" charset="0"/>
              </a:rPr>
              <a:t>(A2) las aportaciones artificiales (riego) se miden previamente</a:t>
            </a:r>
          </a:p>
          <a:p>
            <a:pPr eaLnBrk="1" hangingPunct="1"/>
            <a:endParaRPr lang="es-AR" sz="2200">
              <a:solidFill>
                <a:schemeClr val="tx2"/>
              </a:solidFill>
              <a:latin typeface="Arial" charset="0"/>
            </a:endParaRPr>
          </a:p>
          <a:p>
            <a:pPr eaLnBrk="1" hangingPunct="1"/>
            <a:r>
              <a:rPr lang="es-AR" sz="2200">
                <a:solidFill>
                  <a:schemeClr val="tx2"/>
                </a:solidFill>
                <a:latin typeface="Arial" charset="0"/>
              </a:rPr>
              <a:t>Entonces el término A = A1 + A2 es conocido.</a:t>
            </a:r>
          </a:p>
          <a:p>
            <a:pPr eaLnBrk="1" hangingPunct="1"/>
            <a:r>
              <a:rPr lang="es-AR" sz="2200">
                <a:solidFill>
                  <a:schemeClr val="tx2"/>
                </a:solidFill>
                <a:latin typeface="Arial" charset="0"/>
              </a:rPr>
              <a:t>	</a:t>
            </a:r>
          </a:p>
          <a:p>
            <a:pPr eaLnBrk="1" hangingPunct="1"/>
            <a:r>
              <a:rPr lang="es-AR" sz="2200">
                <a:solidFill>
                  <a:schemeClr val="tx2"/>
                </a:solidFill>
                <a:latin typeface="Arial" charset="0"/>
              </a:rPr>
              <a:t>Finalmente se procura (mediante A2) mantener la humedad del suelo permanentemente en su capacidad de campo.</a:t>
            </a:r>
          </a:p>
          <a:p>
            <a:pPr eaLnBrk="1" hangingPunct="1"/>
            <a:r>
              <a:rPr lang="es-AR" sz="2200">
                <a:solidFill>
                  <a:schemeClr val="tx2"/>
                </a:solidFill>
                <a:latin typeface="Arial" charset="0"/>
              </a:rPr>
              <a:t>Es decir (</a:t>
            </a:r>
            <a:r>
              <a:rPr lang="es-AR" sz="2200">
                <a:solidFill>
                  <a:schemeClr val="tx2"/>
                </a:solidFill>
                <a:latin typeface="Arial" charset="0"/>
                <a:sym typeface="Symbol" pitchFamily="18" charset="2"/>
              </a:rPr>
              <a:t></a:t>
            </a:r>
            <a:r>
              <a:rPr lang="es-AR" sz="2200">
                <a:solidFill>
                  <a:schemeClr val="tx2"/>
                </a:solidFill>
                <a:latin typeface="Arial" charset="0"/>
              </a:rPr>
              <a:t>R = 0), de este modo la ecuación queda simplificada y se puede expresar:</a:t>
            </a:r>
          </a:p>
          <a:p>
            <a:pPr eaLnBrk="1" hangingPunct="1"/>
            <a:endParaRPr lang="es-AR" sz="2200">
              <a:solidFill>
                <a:schemeClr val="tx2"/>
              </a:solidFill>
              <a:latin typeface="Arial" charset="0"/>
            </a:endParaRPr>
          </a:p>
          <a:p>
            <a:pPr eaLnBrk="1" hangingPunct="1"/>
            <a:r>
              <a:rPr lang="es-AR" sz="2200">
                <a:solidFill>
                  <a:schemeClr val="tx2"/>
                </a:solidFill>
                <a:latin typeface="Arial" charset="0"/>
              </a:rPr>
              <a:t>		ET  = A – G</a:t>
            </a:r>
          </a:p>
          <a:p>
            <a:pPr eaLnBrk="1" hangingPunct="1"/>
            <a:r>
              <a:rPr lang="es-AR" sz="2200">
                <a:solidFill>
                  <a:schemeClr val="tx2"/>
                </a:solidFill>
                <a:latin typeface="Arial" charset="0"/>
              </a:rPr>
              <a:t>En la que (A) y (G) son conocidas.</a:t>
            </a:r>
            <a:endParaRPr lang="es-ES" sz="2200">
              <a:solidFill>
                <a:schemeClr val="tx2"/>
              </a:solidFill>
              <a:latin typeface="Arial" charset="0"/>
            </a:endParaRPr>
          </a:p>
        </p:txBody>
      </p:sp>
      <p:sp>
        <p:nvSpPr>
          <p:cNvPr id="86019" name="Text Box 6"/>
          <p:cNvSpPr txBox="1">
            <a:spLocks noChangeArrowheads="1"/>
          </p:cNvSpPr>
          <p:nvPr/>
        </p:nvSpPr>
        <p:spPr bwMode="auto">
          <a:xfrm>
            <a:off x="1992314" y="260350"/>
            <a:ext cx="835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spcBef>
                <a:spcPct val="50000"/>
              </a:spcBef>
            </a:pPr>
            <a:r>
              <a:rPr lang="es-AR" sz="2400" b="1" dirty="0">
                <a:solidFill>
                  <a:schemeClr val="bg1"/>
                </a:solidFill>
                <a:latin typeface="Arial" charset="0"/>
              </a:rPr>
              <a:t>NECESIDADES HÍDRICAS DE LOS CULTIVOS</a:t>
            </a:r>
            <a:endParaRPr lang="es-ES" sz="2400" b="1" dirty="0">
              <a:solidFill>
                <a:schemeClr val="bg1"/>
              </a:solidFill>
              <a:latin typeface="Arial" charset="0"/>
            </a:endParaRPr>
          </a:p>
        </p:txBody>
      </p:sp>
      <p:pic>
        <p:nvPicPr>
          <p:cNvPr id="860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9050" y="4868864"/>
            <a:ext cx="2705100"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2135560" y="260350"/>
            <a:ext cx="8136904" cy="5763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090" name="Text Box 5"/>
          <p:cNvSpPr txBox="1">
            <a:spLocks noChangeArrowheads="1"/>
          </p:cNvSpPr>
          <p:nvPr/>
        </p:nvSpPr>
        <p:spPr bwMode="auto">
          <a:xfrm>
            <a:off x="1847850" y="1052514"/>
            <a:ext cx="84963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buFontTx/>
              <a:buChar char="•"/>
            </a:pPr>
            <a:r>
              <a:rPr lang="es-AR" sz="2200" u="sng" dirty="0">
                <a:solidFill>
                  <a:srgbClr val="FFC000"/>
                </a:solidFill>
                <a:latin typeface="Arial" charset="0"/>
              </a:rPr>
              <a:t>Perfiles de humedad del suelo.</a:t>
            </a:r>
          </a:p>
          <a:p>
            <a:pPr eaLnBrk="1" hangingPunct="1"/>
            <a:r>
              <a:rPr lang="es-AR" sz="2200" dirty="0">
                <a:solidFill>
                  <a:schemeClr val="tx2"/>
                </a:solidFill>
                <a:latin typeface="Arial" charset="0"/>
              </a:rPr>
              <a:t>Se considera que en el intervalo de medida no hay aportaciones ni pérdidas de agua en la zona de estudio. </a:t>
            </a:r>
          </a:p>
          <a:p>
            <a:pPr eaLnBrk="1" hangingPunct="1"/>
            <a:r>
              <a:rPr lang="es-AR" sz="2200" dirty="0">
                <a:solidFill>
                  <a:schemeClr val="tx2"/>
                </a:solidFill>
                <a:latin typeface="Arial" charset="0"/>
              </a:rPr>
              <a:t>	 (A = 0) y (G = 0) 			entonces:</a:t>
            </a:r>
          </a:p>
          <a:p>
            <a:pPr eaLnBrk="1" hangingPunct="1"/>
            <a:r>
              <a:rPr lang="es-AR" sz="2200" dirty="0">
                <a:solidFill>
                  <a:schemeClr val="tx2"/>
                </a:solidFill>
                <a:latin typeface="Arial" charset="0"/>
              </a:rPr>
              <a:t>	</a:t>
            </a:r>
          </a:p>
          <a:p>
            <a:pPr eaLnBrk="1" hangingPunct="1"/>
            <a:r>
              <a:rPr lang="es-AR" sz="2200" dirty="0">
                <a:solidFill>
                  <a:schemeClr val="tx2"/>
                </a:solidFill>
                <a:latin typeface="Arial" charset="0"/>
              </a:rPr>
              <a:t>	ET = - </a:t>
            </a:r>
            <a:r>
              <a:rPr lang="es-AR" sz="2200" dirty="0">
                <a:solidFill>
                  <a:schemeClr val="tx2"/>
                </a:solidFill>
                <a:latin typeface="Arial" charset="0"/>
                <a:sym typeface="Symbol" pitchFamily="18" charset="2"/>
              </a:rPr>
              <a:t></a:t>
            </a:r>
            <a:r>
              <a:rPr lang="es-AR" sz="2200" dirty="0">
                <a:solidFill>
                  <a:schemeClr val="tx2"/>
                </a:solidFill>
                <a:latin typeface="Arial" charset="0"/>
              </a:rPr>
              <a:t>R		(</a:t>
            </a:r>
            <a:r>
              <a:rPr lang="es-AR" sz="2200" dirty="0">
                <a:solidFill>
                  <a:schemeClr val="tx2"/>
                </a:solidFill>
                <a:latin typeface="Arial" charset="0"/>
                <a:sym typeface="Symbol" pitchFamily="18" charset="2"/>
              </a:rPr>
              <a:t></a:t>
            </a:r>
            <a:r>
              <a:rPr lang="es-AR" sz="2200" dirty="0">
                <a:solidFill>
                  <a:schemeClr val="tx2"/>
                </a:solidFill>
                <a:latin typeface="Arial" charset="0"/>
              </a:rPr>
              <a:t>R será negativo)</a:t>
            </a:r>
          </a:p>
          <a:p>
            <a:pPr eaLnBrk="1" hangingPunct="1"/>
            <a:r>
              <a:rPr lang="es-AR" sz="2200" dirty="0">
                <a:solidFill>
                  <a:schemeClr val="tx2"/>
                </a:solidFill>
                <a:latin typeface="Arial" charset="0"/>
              </a:rPr>
              <a:t>Se toman muestras del suelo a distintos niveles de una misma vertical en los instantes (t1) y (t2). Los perfiles de humedad dan valores de (R1) y (R2) respectivamente. Por lo tanto:</a:t>
            </a:r>
          </a:p>
          <a:p>
            <a:pPr eaLnBrk="1" hangingPunct="1"/>
            <a:r>
              <a:rPr lang="es-AR" sz="2200" dirty="0">
                <a:solidFill>
                  <a:schemeClr val="tx2"/>
                </a:solidFill>
                <a:latin typeface="Arial" charset="0"/>
              </a:rPr>
              <a:t>	ET = R1 – R2</a:t>
            </a:r>
          </a:p>
          <a:p>
            <a:pPr eaLnBrk="1" hangingPunct="1"/>
            <a:r>
              <a:rPr lang="es-AR" sz="2200" dirty="0">
                <a:solidFill>
                  <a:schemeClr val="tx2"/>
                </a:solidFill>
                <a:latin typeface="Arial" charset="0"/>
              </a:rPr>
              <a:t>Se tienen dificultades para su aplicación práctica y los valores obtenidos pueden estar muy alterados, especialmente por aportaciones laterales de agua, o, aportaciones de agua exteriores a la zona radicular estudiada. </a:t>
            </a:r>
          </a:p>
          <a:p>
            <a:pPr eaLnBrk="1" hangingPunct="1"/>
            <a:r>
              <a:rPr lang="es-AR" sz="2200" dirty="0">
                <a:solidFill>
                  <a:srgbClr val="FFC000"/>
                </a:solidFill>
                <a:latin typeface="Arial" charset="0"/>
              </a:rPr>
              <a:t>Los valores de evapotranspiración obtenidos están muy vinculados al tipo de suelo y tendrán sólo validez local</a:t>
            </a:r>
            <a:r>
              <a:rPr lang="es-AR" sz="2200" dirty="0">
                <a:solidFill>
                  <a:schemeClr val="tx2"/>
                </a:solidFill>
                <a:latin typeface="Arial" charset="0"/>
              </a:rPr>
              <a:t>.</a:t>
            </a:r>
            <a:endParaRPr lang="es-ES" sz="2200" dirty="0">
              <a:solidFill>
                <a:schemeClr val="tx2"/>
              </a:solidFill>
              <a:latin typeface="Arial" charset="0"/>
            </a:endParaRPr>
          </a:p>
        </p:txBody>
      </p:sp>
      <p:sp>
        <p:nvSpPr>
          <p:cNvPr id="89091" name="Text Box 6"/>
          <p:cNvSpPr txBox="1">
            <a:spLocks noChangeArrowheads="1"/>
          </p:cNvSpPr>
          <p:nvPr/>
        </p:nvSpPr>
        <p:spPr bwMode="auto">
          <a:xfrm>
            <a:off x="1992314" y="260350"/>
            <a:ext cx="835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spcBef>
                <a:spcPct val="50000"/>
              </a:spcBef>
            </a:pPr>
            <a:r>
              <a:rPr lang="es-AR" sz="2400" b="1" dirty="0">
                <a:solidFill>
                  <a:schemeClr val="bg1"/>
                </a:solidFill>
                <a:latin typeface="Arial" charset="0"/>
              </a:rPr>
              <a:t>NECESIDADES HÍDRICAS DE LOS CULTIVOS</a:t>
            </a:r>
            <a:endParaRPr lang="es-ES" sz="2400" b="1" dirty="0">
              <a:solidFill>
                <a:schemeClr val="bg1"/>
              </a:solidFill>
              <a:latin typeface="Arial"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redondeado"/>
          <p:cNvSpPr/>
          <p:nvPr/>
        </p:nvSpPr>
        <p:spPr>
          <a:xfrm>
            <a:off x="2135560" y="260350"/>
            <a:ext cx="8136904" cy="5763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114" name="Text Box 4"/>
          <p:cNvSpPr txBox="1">
            <a:spLocks noChangeArrowheads="1"/>
          </p:cNvSpPr>
          <p:nvPr/>
        </p:nvSpPr>
        <p:spPr bwMode="auto">
          <a:xfrm>
            <a:off x="1992314" y="260351"/>
            <a:ext cx="835342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s-AR" sz="2200" b="1" dirty="0">
                <a:solidFill>
                  <a:schemeClr val="bg1"/>
                </a:solidFill>
                <a:latin typeface="Arial" charset="0"/>
              </a:rPr>
              <a:t>SISTEMAS MODERNOS DE RIEGO </a:t>
            </a:r>
          </a:p>
          <a:p>
            <a:pPr eaLnBrk="1" hangingPunct="1">
              <a:spcBef>
                <a:spcPct val="50000"/>
              </a:spcBef>
            </a:pPr>
            <a:endParaRPr lang="es-ES" sz="2200" dirty="0">
              <a:solidFill>
                <a:schemeClr val="tx2"/>
              </a:solidFill>
              <a:latin typeface="Arial" charset="0"/>
            </a:endParaRPr>
          </a:p>
        </p:txBody>
      </p:sp>
      <p:sp>
        <p:nvSpPr>
          <p:cNvPr id="90115" name="Text Box 5"/>
          <p:cNvSpPr txBox="1">
            <a:spLocks noChangeArrowheads="1"/>
          </p:cNvSpPr>
          <p:nvPr/>
        </p:nvSpPr>
        <p:spPr bwMode="auto">
          <a:xfrm>
            <a:off x="2000251" y="908051"/>
            <a:ext cx="799147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AR" sz="2200" i="1">
                <a:solidFill>
                  <a:schemeClr val="tx2"/>
                </a:solidFill>
                <a:latin typeface="Arial" charset="0"/>
              </a:rPr>
              <a:t>Métodos empíricos</a:t>
            </a:r>
            <a:r>
              <a:rPr lang="es-AR" sz="2200">
                <a:solidFill>
                  <a:schemeClr val="tx2"/>
                </a:solidFill>
                <a:latin typeface="Arial" charset="0"/>
              </a:rPr>
              <a:t>.</a:t>
            </a:r>
          </a:p>
          <a:p>
            <a:pPr eaLnBrk="1" hangingPunct="1"/>
            <a:endParaRPr lang="es-AR" sz="2200">
              <a:solidFill>
                <a:schemeClr val="tx2"/>
              </a:solidFill>
              <a:latin typeface="Arial" charset="0"/>
            </a:endParaRPr>
          </a:p>
          <a:p>
            <a:pPr eaLnBrk="1" hangingPunct="1"/>
            <a:r>
              <a:rPr lang="es-AR" sz="2200" i="1">
                <a:solidFill>
                  <a:srgbClr val="FFC000"/>
                </a:solidFill>
                <a:latin typeface="Arial" charset="0"/>
              </a:rPr>
              <a:t>Fórmula de Thornthwaite</a:t>
            </a:r>
            <a:r>
              <a:rPr lang="es-AR" sz="2200">
                <a:solidFill>
                  <a:srgbClr val="FFC000"/>
                </a:solidFill>
                <a:latin typeface="Arial" charset="0"/>
              </a:rPr>
              <a:t>: </a:t>
            </a:r>
          </a:p>
          <a:p>
            <a:pPr eaLnBrk="1" hangingPunct="1"/>
            <a:r>
              <a:rPr lang="es-AR" sz="2200">
                <a:solidFill>
                  <a:schemeClr val="tx2"/>
                </a:solidFill>
                <a:latin typeface="Arial" charset="0"/>
              </a:rPr>
              <a:t>utiliza como variable primaria para el cálculo de evapotranspiración potencial la media mensual de las temperaturas medias diarias del aire. Con ella calcula un índice de calor mensual, según la fórmula:</a:t>
            </a:r>
            <a:endParaRPr lang="es-ES" sz="2200">
              <a:solidFill>
                <a:schemeClr val="tx2"/>
              </a:solidFill>
              <a:latin typeface="Arial" charset="0"/>
            </a:endParaRPr>
          </a:p>
        </p:txBody>
      </p:sp>
      <p:graphicFrame>
        <p:nvGraphicFramePr>
          <p:cNvPr id="90116" name="Object 6"/>
          <p:cNvGraphicFramePr>
            <a:graphicFrameLocks noChangeAspect="1"/>
          </p:cNvGraphicFramePr>
          <p:nvPr/>
        </p:nvGraphicFramePr>
        <p:xfrm>
          <a:off x="4295775" y="3573464"/>
          <a:ext cx="1009650" cy="674687"/>
        </p:xfrm>
        <a:graphic>
          <a:graphicData uri="http://schemas.openxmlformats.org/presentationml/2006/ole">
            <mc:AlternateContent xmlns:mc="http://schemas.openxmlformats.org/markup-compatibility/2006">
              <mc:Choice xmlns:v="urn:schemas-microsoft-com:vml" Requires="v">
                <p:oleObj spid="_x0000_s14356" name="Ecuación" r:id="rId4" imgW="647700" imgH="431800" progId="Equation.3">
                  <p:embed/>
                </p:oleObj>
              </mc:Choice>
              <mc:Fallback>
                <p:oleObj name="Ecuación" r:id="rId4" imgW="647700" imgH="431800" progId="Equation.3">
                  <p:embed/>
                  <p:pic>
                    <p:nvPicPr>
                      <p:cNvPr id="90116"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5775" y="3573464"/>
                        <a:ext cx="1009650" cy="674687"/>
                      </a:xfrm>
                      <a:prstGeom prst="rect">
                        <a:avLst/>
                      </a:prstGeom>
                      <a:noFill/>
                      <a:ln>
                        <a:noFill/>
                      </a:ln>
                      <a:effectLst/>
                    </p:spPr>
                  </p:pic>
                </p:oleObj>
              </mc:Fallback>
            </mc:AlternateContent>
          </a:graphicData>
        </a:graphic>
      </p:graphicFrame>
      <p:sp>
        <p:nvSpPr>
          <p:cNvPr id="90117" name="Text Box 8"/>
          <p:cNvSpPr txBox="1">
            <a:spLocks noChangeArrowheads="1"/>
          </p:cNvSpPr>
          <p:nvPr/>
        </p:nvSpPr>
        <p:spPr bwMode="auto">
          <a:xfrm>
            <a:off x="1774826" y="4437063"/>
            <a:ext cx="864076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AR" sz="2200">
                <a:solidFill>
                  <a:schemeClr val="tx2"/>
                </a:solidFill>
                <a:latin typeface="Arial" charset="0"/>
              </a:rPr>
              <a:t>donde t es la temperatura media diaria del mes en ºC</a:t>
            </a:r>
          </a:p>
          <a:p>
            <a:pPr eaLnBrk="1" hangingPunct="1"/>
            <a:r>
              <a:rPr lang="es-AR" sz="2200">
                <a:solidFill>
                  <a:schemeClr val="tx2"/>
                </a:solidFill>
                <a:latin typeface="Arial" charset="0"/>
              </a:rPr>
              <a:t>Y halla el valor del índice de calor anual, I:</a:t>
            </a:r>
          </a:p>
          <a:p>
            <a:pPr eaLnBrk="1" hangingPunct="1"/>
            <a:endParaRPr lang="es-AR" sz="2200">
              <a:solidFill>
                <a:schemeClr val="tx2"/>
              </a:solidFill>
              <a:latin typeface="Arial" charset="0"/>
            </a:endParaRPr>
          </a:p>
          <a:p>
            <a:pPr eaLnBrk="1" hangingPunct="1"/>
            <a:r>
              <a:rPr lang="es-AR" sz="2200">
                <a:solidFill>
                  <a:schemeClr val="tx2"/>
                </a:solidFill>
                <a:latin typeface="Arial" charset="0"/>
              </a:rPr>
              <a:t>			I = </a:t>
            </a:r>
            <a:r>
              <a:rPr lang="es-AR" sz="2200">
                <a:solidFill>
                  <a:schemeClr val="tx2"/>
                </a:solidFill>
                <a:latin typeface="Arial" charset="0"/>
                <a:sym typeface="Symbol" pitchFamily="18" charset="2"/>
              </a:rPr>
              <a:t></a:t>
            </a:r>
            <a:r>
              <a:rPr lang="es-AR" sz="2200">
                <a:solidFill>
                  <a:schemeClr val="tx2"/>
                </a:solidFill>
                <a:latin typeface="Arial" charset="0"/>
              </a:rPr>
              <a:t> i</a:t>
            </a:r>
            <a:endParaRPr lang="es-ES" sz="2200">
              <a:solidFill>
                <a:schemeClr val="tx2"/>
              </a:solidFill>
              <a:latin typeface="Arial" charset="0"/>
            </a:endParaRPr>
          </a:p>
        </p:txBody>
      </p:sp>
      <p:pic>
        <p:nvPicPr>
          <p:cNvPr id="9011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0638" y="5084764"/>
            <a:ext cx="2705100"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redondeado"/>
          <p:cNvSpPr/>
          <p:nvPr/>
        </p:nvSpPr>
        <p:spPr>
          <a:xfrm>
            <a:off x="2135560" y="260350"/>
            <a:ext cx="8136904" cy="5763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38" name="Text Box 4"/>
          <p:cNvSpPr txBox="1">
            <a:spLocks noChangeArrowheads="1"/>
          </p:cNvSpPr>
          <p:nvPr/>
        </p:nvSpPr>
        <p:spPr bwMode="auto">
          <a:xfrm>
            <a:off x="1992314" y="260351"/>
            <a:ext cx="835342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s-AR" sz="2200" b="1" dirty="0">
                <a:solidFill>
                  <a:schemeClr val="bg1"/>
                </a:solidFill>
                <a:latin typeface="Arial" charset="0"/>
              </a:rPr>
              <a:t>SISTEMAS MODERNOS DE RIEGO </a:t>
            </a:r>
          </a:p>
          <a:p>
            <a:pPr eaLnBrk="1" hangingPunct="1">
              <a:spcBef>
                <a:spcPct val="50000"/>
              </a:spcBef>
            </a:pPr>
            <a:endParaRPr lang="es-ES" sz="2200" dirty="0">
              <a:solidFill>
                <a:schemeClr val="tx2"/>
              </a:solidFill>
              <a:latin typeface="Arial" charset="0"/>
            </a:endParaRPr>
          </a:p>
        </p:txBody>
      </p:sp>
      <p:sp>
        <p:nvSpPr>
          <p:cNvPr id="91139" name="Text Box 5"/>
          <p:cNvSpPr txBox="1">
            <a:spLocks noChangeArrowheads="1"/>
          </p:cNvSpPr>
          <p:nvPr/>
        </p:nvSpPr>
        <p:spPr bwMode="auto">
          <a:xfrm>
            <a:off x="1703389" y="1052513"/>
            <a:ext cx="856932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r>
              <a:rPr lang="es-AR" sz="2200">
                <a:solidFill>
                  <a:schemeClr val="tx2"/>
                </a:solidFill>
                <a:latin typeface="Arial" charset="0"/>
              </a:rPr>
              <a:t>Siendo </a:t>
            </a:r>
            <a:r>
              <a:rPr lang="es-AR" sz="2200">
                <a:solidFill>
                  <a:schemeClr val="tx2"/>
                </a:solidFill>
                <a:latin typeface="Arial" charset="0"/>
                <a:sym typeface="Symbol" pitchFamily="18" charset="2"/>
              </a:rPr>
              <a:t></a:t>
            </a:r>
            <a:r>
              <a:rPr lang="es-AR" sz="2200">
                <a:solidFill>
                  <a:schemeClr val="tx2"/>
                </a:solidFill>
                <a:latin typeface="Arial" charset="0"/>
              </a:rPr>
              <a:t> i la suma de los doce índices mensuales del año considerado. Para meses teóricos de 30 días, con 12 horas diarias de sol, formula la siguiente expresión:</a:t>
            </a:r>
            <a:endParaRPr lang="es-ES" sz="2200">
              <a:solidFill>
                <a:schemeClr val="tx2"/>
              </a:solidFill>
              <a:latin typeface="Arial" charset="0"/>
            </a:endParaRPr>
          </a:p>
        </p:txBody>
      </p:sp>
      <p:graphicFrame>
        <p:nvGraphicFramePr>
          <p:cNvPr id="91140" name="Object 6"/>
          <p:cNvGraphicFramePr>
            <a:graphicFrameLocks noChangeAspect="1"/>
          </p:cNvGraphicFramePr>
          <p:nvPr/>
        </p:nvGraphicFramePr>
        <p:xfrm>
          <a:off x="5303838" y="2349501"/>
          <a:ext cx="1765300" cy="822325"/>
        </p:xfrm>
        <a:graphic>
          <a:graphicData uri="http://schemas.openxmlformats.org/presentationml/2006/ole">
            <mc:AlternateContent xmlns:mc="http://schemas.openxmlformats.org/markup-compatibility/2006">
              <mc:Choice xmlns:v="urn:schemas-microsoft-com:vml" Requires="v">
                <p:oleObj spid="_x0000_s15398" name="Ecuación" r:id="rId4" imgW="927100" imgH="431800" progId="Equation.3">
                  <p:embed/>
                </p:oleObj>
              </mc:Choice>
              <mc:Fallback>
                <p:oleObj name="Ecuación" r:id="rId4" imgW="927100" imgH="431800" progId="Equation.3">
                  <p:embed/>
                  <p:pic>
                    <p:nvPicPr>
                      <p:cNvPr id="9114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3838" y="2349501"/>
                        <a:ext cx="1765300" cy="822325"/>
                      </a:xfrm>
                      <a:prstGeom prst="rect">
                        <a:avLst/>
                      </a:prstGeom>
                      <a:noFill/>
                      <a:ln>
                        <a:noFill/>
                      </a:ln>
                      <a:effectLst/>
                    </p:spPr>
                  </p:pic>
                </p:oleObj>
              </mc:Fallback>
            </mc:AlternateContent>
          </a:graphicData>
        </a:graphic>
      </p:graphicFrame>
      <p:sp>
        <p:nvSpPr>
          <p:cNvPr id="91141" name="Text Box 8"/>
          <p:cNvSpPr txBox="1">
            <a:spLocks noChangeArrowheads="1"/>
          </p:cNvSpPr>
          <p:nvPr/>
        </p:nvSpPr>
        <p:spPr bwMode="auto">
          <a:xfrm>
            <a:off x="1847851" y="3284538"/>
            <a:ext cx="842486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AR" sz="2200">
                <a:solidFill>
                  <a:schemeClr val="tx2"/>
                </a:solidFill>
                <a:latin typeface="Arial" charset="0"/>
              </a:rPr>
              <a:t>con:</a:t>
            </a:r>
            <a:endParaRPr lang="es-AR" sz="2200">
              <a:solidFill>
                <a:schemeClr val="tx2"/>
              </a:solidFill>
              <a:latin typeface="Arial" charset="0"/>
              <a:sym typeface="Symbol" pitchFamily="18" charset="2"/>
            </a:endParaRPr>
          </a:p>
          <a:p>
            <a:pPr eaLnBrk="1" hangingPunct="1"/>
            <a:r>
              <a:rPr lang="es-AR" sz="2200">
                <a:solidFill>
                  <a:schemeClr val="tx2"/>
                </a:solidFill>
                <a:latin typeface="Arial" charset="0"/>
                <a:sym typeface="Symbol" pitchFamily="18" charset="2"/>
              </a:rPr>
              <a:t></a:t>
            </a:r>
            <a:r>
              <a:rPr lang="es-AR" sz="2200">
                <a:solidFill>
                  <a:schemeClr val="tx2"/>
                </a:solidFill>
                <a:latin typeface="Arial" charset="0"/>
              </a:rPr>
              <a:t> = evapotranspiración potencial media en mm/día</a:t>
            </a:r>
          </a:p>
          <a:p>
            <a:pPr eaLnBrk="1" hangingPunct="1"/>
            <a:r>
              <a:rPr lang="es-AR" sz="2200">
                <a:solidFill>
                  <a:schemeClr val="tx2"/>
                </a:solidFill>
                <a:latin typeface="Arial" charset="0"/>
              </a:rPr>
              <a:t>t = temperatura media diaria del mes en ºC</a:t>
            </a:r>
          </a:p>
          <a:p>
            <a:pPr eaLnBrk="1" hangingPunct="1"/>
            <a:r>
              <a:rPr lang="es-AR" sz="2200">
                <a:solidFill>
                  <a:schemeClr val="tx2"/>
                </a:solidFill>
                <a:latin typeface="Arial" charset="0"/>
              </a:rPr>
              <a:t>I = índice de calor anual</a:t>
            </a:r>
            <a:r>
              <a:rPr lang="es-ES" sz="2200">
                <a:solidFill>
                  <a:schemeClr val="tx2"/>
                </a:solidFill>
                <a:latin typeface="Arial" charset="0"/>
              </a:rPr>
              <a:t> </a:t>
            </a:r>
          </a:p>
        </p:txBody>
      </p:sp>
      <p:graphicFrame>
        <p:nvGraphicFramePr>
          <p:cNvPr id="91142" name="Object 9"/>
          <p:cNvGraphicFramePr>
            <a:graphicFrameLocks noChangeAspect="1"/>
          </p:cNvGraphicFramePr>
          <p:nvPr/>
        </p:nvGraphicFramePr>
        <p:xfrm>
          <a:off x="3473451" y="5013325"/>
          <a:ext cx="5819775" cy="412750"/>
        </p:xfrm>
        <a:graphic>
          <a:graphicData uri="http://schemas.openxmlformats.org/presentationml/2006/ole">
            <mc:AlternateContent xmlns:mc="http://schemas.openxmlformats.org/markup-compatibility/2006">
              <mc:Choice xmlns:v="urn:schemas-microsoft-com:vml" Requires="v">
                <p:oleObj spid="_x0000_s15399" name="Ecuación" r:id="rId6" imgW="3048000" imgH="215900" progId="Equation.3">
                  <p:embed/>
                </p:oleObj>
              </mc:Choice>
              <mc:Fallback>
                <p:oleObj name="Ecuación" r:id="rId6" imgW="3048000" imgH="215900" progId="Equation.3">
                  <p:embed/>
                  <p:pic>
                    <p:nvPicPr>
                      <p:cNvPr id="91142"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3451" y="5013325"/>
                        <a:ext cx="5819775" cy="412750"/>
                      </a:xfrm>
                      <a:prstGeom prst="rect">
                        <a:avLst/>
                      </a:prstGeom>
                      <a:noFill/>
                      <a:ln>
                        <a:noFill/>
                      </a:ln>
                      <a:effectLst/>
                    </p:spPr>
                  </p:pic>
                </p:oleObj>
              </mc:Fallback>
            </mc:AlternateContent>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redondeado"/>
          <p:cNvSpPr/>
          <p:nvPr/>
        </p:nvSpPr>
        <p:spPr>
          <a:xfrm>
            <a:off x="2135560" y="260350"/>
            <a:ext cx="8136904" cy="5763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63" name="Text Box 5"/>
          <p:cNvSpPr txBox="1">
            <a:spLocks noChangeArrowheads="1"/>
          </p:cNvSpPr>
          <p:nvPr/>
        </p:nvSpPr>
        <p:spPr bwMode="auto">
          <a:xfrm>
            <a:off x="1774826" y="1125538"/>
            <a:ext cx="8424863"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AR" sz="2200" dirty="0">
                <a:solidFill>
                  <a:schemeClr val="tx2"/>
                </a:solidFill>
                <a:latin typeface="Arial" charset="0"/>
              </a:rPr>
              <a:t>Finalmente tiene en cuenta la duración real del mes y el número máximo de horas de sol, según la latitud del lugar, y llega a la expresión:</a:t>
            </a:r>
          </a:p>
          <a:p>
            <a:pPr eaLnBrk="1" hangingPunct="1"/>
            <a:r>
              <a:rPr lang="es-AR" sz="2200" dirty="0">
                <a:solidFill>
                  <a:schemeClr val="tx2"/>
                </a:solidFill>
                <a:latin typeface="Arial" charset="0"/>
              </a:rPr>
              <a:t>			ETP = K </a:t>
            </a:r>
            <a:r>
              <a:rPr lang="es-AR" sz="2200" dirty="0">
                <a:solidFill>
                  <a:schemeClr val="tx2"/>
                </a:solidFill>
                <a:latin typeface="Arial" charset="0"/>
                <a:sym typeface="Symbol" pitchFamily="18" charset="2"/>
              </a:rPr>
              <a:t></a:t>
            </a:r>
            <a:endParaRPr lang="es-AR" sz="2200" dirty="0">
              <a:solidFill>
                <a:schemeClr val="tx2"/>
              </a:solidFill>
              <a:latin typeface="Arial" charset="0"/>
            </a:endParaRPr>
          </a:p>
          <a:p>
            <a:pPr eaLnBrk="1" hangingPunct="1"/>
            <a:r>
              <a:rPr lang="es-AR" sz="2200" dirty="0">
                <a:solidFill>
                  <a:schemeClr val="tx2"/>
                </a:solidFill>
                <a:latin typeface="Arial" charset="0"/>
              </a:rPr>
              <a:t>Donde:</a:t>
            </a:r>
          </a:p>
          <a:p>
            <a:pPr eaLnBrk="1" hangingPunct="1"/>
            <a:r>
              <a:rPr lang="es-AR" sz="2200" dirty="0">
                <a:solidFill>
                  <a:schemeClr val="tx2"/>
                </a:solidFill>
                <a:latin typeface="Arial" charset="0"/>
              </a:rPr>
              <a:t>ETP = evapotranspiración potencial en mm/mes</a:t>
            </a:r>
            <a:endParaRPr lang="es-ES" sz="2200" dirty="0">
              <a:solidFill>
                <a:schemeClr val="tx2"/>
              </a:solidFill>
              <a:latin typeface="Arial" charset="0"/>
            </a:endParaRPr>
          </a:p>
        </p:txBody>
      </p:sp>
      <p:graphicFrame>
        <p:nvGraphicFramePr>
          <p:cNvPr id="92164" name="Object 7"/>
          <p:cNvGraphicFramePr>
            <a:graphicFrameLocks noChangeAspect="1"/>
          </p:cNvGraphicFramePr>
          <p:nvPr/>
        </p:nvGraphicFramePr>
        <p:xfrm>
          <a:off x="4800600" y="3429000"/>
          <a:ext cx="1582738" cy="693738"/>
        </p:xfrm>
        <a:graphic>
          <a:graphicData uri="http://schemas.openxmlformats.org/presentationml/2006/ole">
            <mc:AlternateContent xmlns:mc="http://schemas.openxmlformats.org/markup-compatibility/2006">
              <mc:Choice xmlns:v="urn:schemas-microsoft-com:vml" Requires="v">
                <p:oleObj spid="_x0000_s16404" name="Ecuación" r:id="rId4" imgW="838200" imgH="368300" progId="Equation.3">
                  <p:embed/>
                </p:oleObj>
              </mc:Choice>
              <mc:Fallback>
                <p:oleObj name="Ecuación" r:id="rId4" imgW="838200" imgH="368300" progId="Equation.3">
                  <p:embed/>
                  <p:pic>
                    <p:nvPicPr>
                      <p:cNvPr id="92164"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429000"/>
                        <a:ext cx="1582738" cy="693738"/>
                      </a:xfrm>
                      <a:prstGeom prst="rect">
                        <a:avLst/>
                      </a:prstGeom>
                      <a:noFill/>
                      <a:ln>
                        <a:noFill/>
                      </a:ln>
                      <a:effectLst/>
                    </p:spPr>
                  </p:pic>
                </p:oleObj>
              </mc:Fallback>
            </mc:AlternateContent>
          </a:graphicData>
        </a:graphic>
      </p:graphicFrame>
      <p:sp>
        <p:nvSpPr>
          <p:cNvPr id="92165" name="Text Box 8"/>
          <p:cNvSpPr txBox="1">
            <a:spLocks noChangeArrowheads="1"/>
          </p:cNvSpPr>
          <p:nvPr/>
        </p:nvSpPr>
        <p:spPr bwMode="auto">
          <a:xfrm>
            <a:off x="1847851" y="4508500"/>
            <a:ext cx="648017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AR" sz="2200">
                <a:solidFill>
                  <a:schemeClr val="tx2"/>
                </a:solidFill>
                <a:latin typeface="Arial" charset="0"/>
              </a:rPr>
              <a:t>N = número máximo de horas de sol, según la latitud (tabla I.5)</a:t>
            </a:r>
          </a:p>
          <a:p>
            <a:pPr eaLnBrk="1" hangingPunct="1"/>
            <a:r>
              <a:rPr lang="es-AR" sz="2200">
                <a:solidFill>
                  <a:schemeClr val="tx2"/>
                </a:solidFill>
                <a:latin typeface="Arial" charset="0"/>
              </a:rPr>
              <a:t>D = número de días del mes</a:t>
            </a:r>
            <a:endParaRPr lang="es-ES" sz="2200">
              <a:solidFill>
                <a:schemeClr val="tx2"/>
              </a:solidFill>
              <a:latin typeface="Arial" charset="0"/>
            </a:endParaRPr>
          </a:p>
        </p:txBody>
      </p:sp>
      <p:pic>
        <p:nvPicPr>
          <p:cNvPr id="9216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4789" y="4849814"/>
            <a:ext cx="2674937"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4"/>
          <p:cNvSpPr txBox="1">
            <a:spLocks noChangeArrowheads="1"/>
          </p:cNvSpPr>
          <p:nvPr/>
        </p:nvSpPr>
        <p:spPr bwMode="auto">
          <a:xfrm>
            <a:off x="2027300" y="283442"/>
            <a:ext cx="83534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s-AR" sz="2200" b="1" dirty="0">
                <a:solidFill>
                  <a:schemeClr val="bg1"/>
                </a:solidFill>
                <a:latin typeface="Arial" charset="0"/>
              </a:rPr>
              <a:t>SISTEMAS MODERNOS DE RIEGO</a:t>
            </a:r>
            <a:endParaRPr lang="es-ES" sz="2200" dirty="0">
              <a:solidFill>
                <a:schemeClr val="tx2"/>
              </a:solidFill>
              <a:latin typeface="Arial"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2135560" y="260350"/>
            <a:ext cx="8136904" cy="5763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86" name="Text Box 4"/>
          <p:cNvSpPr txBox="1">
            <a:spLocks noChangeArrowheads="1"/>
          </p:cNvSpPr>
          <p:nvPr/>
        </p:nvSpPr>
        <p:spPr bwMode="auto">
          <a:xfrm>
            <a:off x="1992314" y="260351"/>
            <a:ext cx="835342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s-AR" sz="2200" b="1" dirty="0">
                <a:solidFill>
                  <a:schemeClr val="bg1"/>
                </a:solidFill>
                <a:latin typeface="Arial" charset="0"/>
              </a:rPr>
              <a:t>Fórmula de </a:t>
            </a:r>
            <a:r>
              <a:rPr lang="es-AR" sz="2200" b="1" dirty="0" err="1">
                <a:solidFill>
                  <a:schemeClr val="bg1"/>
                </a:solidFill>
                <a:latin typeface="Arial" charset="0"/>
              </a:rPr>
              <a:t>Blaney-Criddle</a:t>
            </a:r>
            <a:r>
              <a:rPr lang="es-AR" sz="2200" b="1" dirty="0">
                <a:solidFill>
                  <a:schemeClr val="bg1"/>
                </a:solidFill>
                <a:latin typeface="Arial" charset="0"/>
              </a:rPr>
              <a:t>: </a:t>
            </a:r>
          </a:p>
          <a:p>
            <a:pPr eaLnBrk="1" hangingPunct="1">
              <a:spcBef>
                <a:spcPct val="50000"/>
              </a:spcBef>
            </a:pPr>
            <a:endParaRPr lang="es-ES" sz="2200" dirty="0">
              <a:solidFill>
                <a:schemeClr val="tx2"/>
              </a:solidFill>
              <a:latin typeface="Arial" charset="0"/>
            </a:endParaRPr>
          </a:p>
        </p:txBody>
      </p:sp>
      <p:sp>
        <p:nvSpPr>
          <p:cNvPr id="93187" name="Text Box 5"/>
          <p:cNvSpPr txBox="1">
            <a:spLocks noChangeArrowheads="1"/>
          </p:cNvSpPr>
          <p:nvPr/>
        </p:nvSpPr>
        <p:spPr bwMode="auto">
          <a:xfrm>
            <a:off x="1919288" y="806451"/>
            <a:ext cx="820896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AR" sz="2200" dirty="0">
                <a:solidFill>
                  <a:schemeClr val="tx2"/>
                </a:solidFill>
                <a:latin typeface="Arial" charset="0"/>
              </a:rPr>
              <a:t>Proponen la siguiente fórmula:</a:t>
            </a:r>
            <a:endParaRPr lang="es-ES" sz="2200" dirty="0">
              <a:solidFill>
                <a:schemeClr val="tx2"/>
              </a:solidFill>
              <a:latin typeface="Arial" charset="0"/>
            </a:endParaRPr>
          </a:p>
        </p:txBody>
      </p:sp>
      <p:graphicFrame>
        <p:nvGraphicFramePr>
          <p:cNvPr id="93188" name="Object 6"/>
          <p:cNvGraphicFramePr>
            <a:graphicFrameLocks noChangeAspect="1"/>
          </p:cNvGraphicFramePr>
          <p:nvPr/>
        </p:nvGraphicFramePr>
        <p:xfrm>
          <a:off x="3935414" y="1773238"/>
          <a:ext cx="3113087" cy="800100"/>
        </p:xfrm>
        <a:graphic>
          <a:graphicData uri="http://schemas.openxmlformats.org/presentationml/2006/ole">
            <mc:AlternateContent xmlns:mc="http://schemas.openxmlformats.org/markup-compatibility/2006">
              <mc:Choice xmlns:v="urn:schemas-microsoft-com:vml" Requires="v">
                <p:oleObj spid="_x0000_s17428" name="Ecuación" r:id="rId4" imgW="1435100" imgH="368300" progId="Equation.3">
                  <p:embed/>
                </p:oleObj>
              </mc:Choice>
              <mc:Fallback>
                <p:oleObj name="Ecuación" r:id="rId4" imgW="1435100" imgH="368300" progId="Equation.3">
                  <p:embed/>
                  <p:pic>
                    <p:nvPicPr>
                      <p:cNvPr id="93188"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5414" y="1773238"/>
                        <a:ext cx="3113087" cy="800100"/>
                      </a:xfrm>
                      <a:prstGeom prst="rect">
                        <a:avLst/>
                      </a:prstGeom>
                      <a:noFill/>
                      <a:ln>
                        <a:noFill/>
                      </a:ln>
                      <a:effectLst/>
                    </p:spPr>
                  </p:pic>
                </p:oleObj>
              </mc:Fallback>
            </mc:AlternateContent>
          </a:graphicData>
        </a:graphic>
      </p:graphicFrame>
      <p:sp>
        <p:nvSpPr>
          <p:cNvPr id="93189" name="Text Box 8"/>
          <p:cNvSpPr txBox="1">
            <a:spLocks noChangeArrowheads="1"/>
          </p:cNvSpPr>
          <p:nvPr/>
        </p:nvSpPr>
        <p:spPr bwMode="auto">
          <a:xfrm>
            <a:off x="1919288" y="2852739"/>
            <a:ext cx="8424862"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AR" sz="2200">
                <a:solidFill>
                  <a:schemeClr val="tx2"/>
                </a:solidFill>
                <a:latin typeface="Arial" charset="0"/>
              </a:rPr>
              <a:t>Con:</a:t>
            </a:r>
          </a:p>
          <a:p>
            <a:pPr eaLnBrk="1" hangingPunct="1"/>
            <a:r>
              <a:rPr lang="es-AR" sz="2200">
                <a:solidFill>
                  <a:schemeClr val="tx2"/>
                </a:solidFill>
                <a:latin typeface="Arial" charset="0"/>
              </a:rPr>
              <a:t>ETP = evapotranspiración potencial en mm/mes</a:t>
            </a:r>
          </a:p>
          <a:p>
            <a:pPr eaLnBrk="1" hangingPunct="1"/>
            <a:r>
              <a:rPr lang="es-AR" sz="2200">
                <a:solidFill>
                  <a:schemeClr val="tx2"/>
                </a:solidFill>
                <a:latin typeface="Arial" charset="0"/>
              </a:rPr>
              <a:t>K = coeficiente empírico según el tipo de vegetación (de Tabla)</a:t>
            </a:r>
          </a:p>
          <a:p>
            <a:pPr eaLnBrk="1" hangingPunct="1"/>
            <a:r>
              <a:rPr lang="es-AR" sz="2200">
                <a:solidFill>
                  <a:schemeClr val="tx2"/>
                </a:solidFill>
                <a:latin typeface="Arial" charset="0"/>
              </a:rPr>
              <a:t>t = temperatura media diaria del mes en ºC</a:t>
            </a:r>
          </a:p>
          <a:p>
            <a:pPr eaLnBrk="1" hangingPunct="1"/>
            <a:r>
              <a:rPr lang="es-AR" sz="2200">
                <a:solidFill>
                  <a:schemeClr val="tx2"/>
                </a:solidFill>
                <a:latin typeface="Arial" charset="0"/>
              </a:rPr>
              <a:t>p = porcentaje de número máximo de horas de insolación en el mes, respecto al total anual (de tabla).</a:t>
            </a:r>
          </a:p>
          <a:p>
            <a:pPr eaLnBrk="1" hangingPunct="1"/>
            <a:r>
              <a:rPr lang="es-AR" sz="2200">
                <a:solidFill>
                  <a:schemeClr val="tx2"/>
                </a:solidFill>
                <a:latin typeface="Arial" charset="0"/>
              </a:rPr>
              <a:t>Esta fórmula es aplicable a los meses que comprende el período vegetativo. </a:t>
            </a:r>
          </a:p>
          <a:p>
            <a:pPr eaLnBrk="1" hangingPunct="1"/>
            <a:r>
              <a:rPr lang="es-AR" sz="2200">
                <a:solidFill>
                  <a:schemeClr val="tx2"/>
                </a:solidFill>
                <a:latin typeface="Arial" charset="0"/>
              </a:rPr>
              <a:t>El coeficiente (K) no deriva solamente  del tipo de vegetación, sino también de un conjunto de factores que influyen en la evapotranspiración, no considerados.</a:t>
            </a:r>
            <a:endParaRPr lang="es-ES" sz="2200">
              <a:solidFill>
                <a:schemeClr val="tx2"/>
              </a:solidFill>
              <a:latin typeface="Arial"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redondeado"/>
          <p:cNvSpPr/>
          <p:nvPr/>
        </p:nvSpPr>
        <p:spPr>
          <a:xfrm>
            <a:off x="2135560" y="260350"/>
            <a:ext cx="8136904" cy="5763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210" name="Text Box 2"/>
          <p:cNvSpPr txBox="1">
            <a:spLocks noChangeArrowheads="1"/>
          </p:cNvSpPr>
          <p:nvPr/>
        </p:nvSpPr>
        <p:spPr bwMode="auto">
          <a:xfrm>
            <a:off x="1992314" y="260351"/>
            <a:ext cx="835342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s-AR" sz="2200" b="1" dirty="0">
                <a:solidFill>
                  <a:schemeClr val="bg1"/>
                </a:solidFill>
                <a:latin typeface="Arial" charset="0"/>
              </a:rPr>
              <a:t>Fórmula de </a:t>
            </a:r>
            <a:r>
              <a:rPr lang="es-AR" sz="2200" b="1" dirty="0" err="1">
                <a:solidFill>
                  <a:schemeClr val="bg1"/>
                </a:solidFill>
                <a:latin typeface="Arial" charset="0"/>
              </a:rPr>
              <a:t>Makkink</a:t>
            </a:r>
            <a:r>
              <a:rPr lang="es-AR" sz="2200" b="1" dirty="0">
                <a:solidFill>
                  <a:schemeClr val="bg1"/>
                </a:solidFill>
                <a:latin typeface="Arial" charset="0"/>
              </a:rPr>
              <a:t>.</a:t>
            </a:r>
          </a:p>
          <a:p>
            <a:pPr eaLnBrk="1" hangingPunct="1">
              <a:spcBef>
                <a:spcPct val="50000"/>
              </a:spcBef>
            </a:pPr>
            <a:endParaRPr lang="es-ES" sz="2200" dirty="0">
              <a:solidFill>
                <a:schemeClr val="tx2"/>
              </a:solidFill>
              <a:latin typeface="Arial" charset="0"/>
            </a:endParaRPr>
          </a:p>
        </p:txBody>
      </p:sp>
      <p:sp>
        <p:nvSpPr>
          <p:cNvPr id="94211" name="Text Box 3"/>
          <p:cNvSpPr txBox="1">
            <a:spLocks noChangeArrowheads="1"/>
          </p:cNvSpPr>
          <p:nvPr/>
        </p:nvSpPr>
        <p:spPr bwMode="auto">
          <a:xfrm>
            <a:off x="1919288" y="1196976"/>
            <a:ext cx="8424862"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just" eaLnBrk="1" hangingPunct="1">
              <a:spcBef>
                <a:spcPct val="50000"/>
              </a:spcBef>
              <a:buClr>
                <a:srgbClr val="000080"/>
              </a:buClr>
              <a:buSzPct val="100000"/>
              <a:buFont typeface="Symbol" pitchFamily="18" charset="2"/>
              <a:buNone/>
            </a:pPr>
            <a:r>
              <a:rPr lang="es-AR" sz="2200" i="1" dirty="0">
                <a:solidFill>
                  <a:schemeClr val="tx2"/>
                </a:solidFill>
                <a:latin typeface="Arial" charset="0"/>
              </a:rPr>
              <a:t>Fórmula de </a:t>
            </a:r>
            <a:r>
              <a:rPr lang="es-AR" sz="2200" i="1" dirty="0" err="1">
                <a:solidFill>
                  <a:schemeClr val="tx2"/>
                </a:solidFill>
                <a:latin typeface="Arial" charset="0"/>
              </a:rPr>
              <a:t>Makkink</a:t>
            </a:r>
            <a:r>
              <a:rPr lang="es-AR" sz="2200" i="1" dirty="0">
                <a:solidFill>
                  <a:schemeClr val="tx2"/>
                </a:solidFill>
                <a:latin typeface="Arial" charset="0"/>
              </a:rPr>
              <a:t>.</a:t>
            </a:r>
          </a:p>
          <a:p>
            <a:pPr eaLnBrk="1" hangingPunct="1">
              <a:spcBef>
                <a:spcPct val="50000"/>
              </a:spcBef>
            </a:pPr>
            <a:endParaRPr lang="es-ES" sz="2200" i="1" dirty="0">
              <a:solidFill>
                <a:schemeClr val="tx2"/>
              </a:solidFill>
              <a:latin typeface="Arial" charset="0"/>
            </a:endParaRPr>
          </a:p>
        </p:txBody>
      </p:sp>
      <p:graphicFrame>
        <p:nvGraphicFramePr>
          <p:cNvPr id="94212" name="Object 4"/>
          <p:cNvGraphicFramePr>
            <a:graphicFrameLocks noChangeAspect="1"/>
          </p:cNvGraphicFramePr>
          <p:nvPr/>
        </p:nvGraphicFramePr>
        <p:xfrm>
          <a:off x="5051425" y="1881188"/>
          <a:ext cx="2628900" cy="685800"/>
        </p:xfrm>
        <a:graphic>
          <a:graphicData uri="http://schemas.openxmlformats.org/presentationml/2006/ole">
            <mc:AlternateContent xmlns:mc="http://schemas.openxmlformats.org/markup-compatibility/2006">
              <mc:Choice xmlns:v="urn:schemas-microsoft-com:vml" Requires="v">
                <p:oleObj spid="_x0000_s18452" name="Ecuación" r:id="rId4" imgW="1511300" imgH="393700" progId="Equation.3">
                  <p:embed/>
                </p:oleObj>
              </mc:Choice>
              <mc:Fallback>
                <p:oleObj name="Ecuación" r:id="rId4" imgW="1511300" imgH="393700" progId="Equation.3">
                  <p:embed/>
                  <p:pic>
                    <p:nvPicPr>
                      <p:cNvPr id="9421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1425" y="1881188"/>
                        <a:ext cx="2628900" cy="685800"/>
                      </a:xfrm>
                      <a:prstGeom prst="rect">
                        <a:avLst/>
                      </a:prstGeom>
                      <a:noFill/>
                      <a:ln>
                        <a:noFill/>
                      </a:ln>
                      <a:effectLst/>
                    </p:spPr>
                  </p:pic>
                </p:oleObj>
              </mc:Fallback>
            </mc:AlternateContent>
          </a:graphicData>
        </a:graphic>
      </p:graphicFrame>
      <p:sp>
        <p:nvSpPr>
          <p:cNvPr id="94213" name="Text Box 6"/>
          <p:cNvSpPr txBox="1">
            <a:spLocks noChangeArrowheads="1"/>
          </p:cNvSpPr>
          <p:nvPr/>
        </p:nvSpPr>
        <p:spPr bwMode="auto">
          <a:xfrm>
            <a:off x="2063750" y="2924176"/>
            <a:ext cx="7704138"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AR" sz="2200">
                <a:solidFill>
                  <a:schemeClr val="tx2"/>
                </a:solidFill>
                <a:latin typeface="Arial" charset="0"/>
              </a:rPr>
              <a:t>En la que:</a:t>
            </a:r>
          </a:p>
          <a:p>
            <a:pPr eaLnBrk="1" hangingPunct="1"/>
            <a:r>
              <a:rPr lang="es-AR" sz="2200">
                <a:solidFill>
                  <a:schemeClr val="tx2"/>
                </a:solidFill>
                <a:latin typeface="Arial" charset="0"/>
              </a:rPr>
              <a:t>ETP = evapotranspiración potencial en mm/día</a:t>
            </a:r>
            <a:endParaRPr lang="es-AR" sz="2200">
              <a:solidFill>
                <a:schemeClr val="tx2"/>
              </a:solidFill>
              <a:latin typeface="Arial" charset="0"/>
              <a:sym typeface="Symbol" pitchFamily="18" charset="2"/>
            </a:endParaRPr>
          </a:p>
          <a:p>
            <a:pPr eaLnBrk="1" hangingPunct="1"/>
            <a:r>
              <a:rPr lang="es-AR" sz="2200">
                <a:solidFill>
                  <a:schemeClr val="tx2"/>
                </a:solidFill>
                <a:latin typeface="Arial" charset="0"/>
                <a:sym typeface="Symbol" pitchFamily="18" charset="2"/>
              </a:rPr>
              <a:t></a:t>
            </a:r>
            <a:r>
              <a:rPr lang="es-AR" sz="2200">
                <a:solidFill>
                  <a:schemeClr val="tx2"/>
                </a:solidFill>
                <a:latin typeface="Arial" charset="0"/>
              </a:rPr>
              <a:t> = pendiente de la curva de saturación para le temperatura media diaria del aire</a:t>
            </a:r>
            <a:endParaRPr lang="es-AR" sz="2200">
              <a:solidFill>
                <a:schemeClr val="tx2"/>
              </a:solidFill>
              <a:latin typeface="Arial" charset="0"/>
              <a:sym typeface="Symbol" pitchFamily="18" charset="2"/>
            </a:endParaRPr>
          </a:p>
          <a:p>
            <a:pPr eaLnBrk="1" hangingPunct="1"/>
            <a:r>
              <a:rPr lang="es-AR" sz="2200">
                <a:solidFill>
                  <a:schemeClr val="tx2"/>
                </a:solidFill>
                <a:latin typeface="Arial" charset="0"/>
                <a:sym typeface="Symbol" pitchFamily="18" charset="2"/>
              </a:rPr>
              <a:t></a:t>
            </a:r>
            <a:r>
              <a:rPr lang="es-AR" sz="2200">
                <a:solidFill>
                  <a:schemeClr val="tx2"/>
                </a:solidFill>
                <a:latin typeface="Arial" charset="0"/>
              </a:rPr>
              <a:t> = constante psicrométrica</a:t>
            </a:r>
          </a:p>
          <a:p>
            <a:pPr eaLnBrk="1" hangingPunct="1"/>
            <a:r>
              <a:rPr lang="es-AR" sz="2200">
                <a:solidFill>
                  <a:schemeClr val="tx2"/>
                </a:solidFill>
                <a:latin typeface="Arial" charset="0"/>
              </a:rPr>
              <a:t>R</a:t>
            </a:r>
            <a:r>
              <a:rPr lang="es-AR" sz="2200" baseline="-25000">
                <a:solidFill>
                  <a:schemeClr val="tx2"/>
                </a:solidFill>
                <a:latin typeface="Arial" charset="0"/>
              </a:rPr>
              <a:t>i </a:t>
            </a:r>
            <a:r>
              <a:rPr lang="es-AR" sz="2200">
                <a:solidFill>
                  <a:schemeClr val="tx2"/>
                </a:solidFill>
                <a:latin typeface="Arial" charset="0"/>
              </a:rPr>
              <a:t>= radiación global incidente expresada en mm/ día de agua evaporable</a:t>
            </a:r>
            <a:endParaRPr lang="es-ES" sz="2200">
              <a:solidFill>
                <a:schemeClr val="tx2"/>
              </a:solidFill>
              <a:latin typeface="Arial" charset="0"/>
            </a:endParaRPr>
          </a:p>
        </p:txBody>
      </p:sp>
      <p:pic>
        <p:nvPicPr>
          <p:cNvPr id="9421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2851" y="5105400"/>
            <a:ext cx="2981325"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redondeado"/>
          <p:cNvSpPr/>
          <p:nvPr/>
        </p:nvSpPr>
        <p:spPr>
          <a:xfrm>
            <a:off x="2135560" y="260350"/>
            <a:ext cx="8136904" cy="5763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34" name="Text Box 2"/>
          <p:cNvSpPr txBox="1">
            <a:spLocks noChangeArrowheads="1"/>
          </p:cNvSpPr>
          <p:nvPr/>
        </p:nvSpPr>
        <p:spPr bwMode="auto">
          <a:xfrm>
            <a:off x="1992314" y="260351"/>
            <a:ext cx="835342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s-AR" sz="2200" b="1" dirty="0">
                <a:solidFill>
                  <a:schemeClr val="bg1"/>
                </a:solidFill>
                <a:latin typeface="Arial" charset="0"/>
              </a:rPr>
              <a:t>Fórmula de </a:t>
            </a:r>
            <a:r>
              <a:rPr lang="es-AR" sz="2200" b="1" dirty="0" err="1">
                <a:solidFill>
                  <a:schemeClr val="bg1"/>
                </a:solidFill>
                <a:latin typeface="Arial" charset="0"/>
              </a:rPr>
              <a:t>Turc</a:t>
            </a:r>
            <a:r>
              <a:rPr lang="es-AR" sz="2200" b="1" dirty="0">
                <a:solidFill>
                  <a:schemeClr val="bg1"/>
                </a:solidFill>
                <a:latin typeface="Arial" charset="0"/>
              </a:rPr>
              <a:t>:</a:t>
            </a:r>
          </a:p>
          <a:p>
            <a:pPr eaLnBrk="1" hangingPunct="1">
              <a:spcBef>
                <a:spcPct val="50000"/>
              </a:spcBef>
            </a:pPr>
            <a:endParaRPr lang="es-ES" sz="2200" dirty="0">
              <a:solidFill>
                <a:schemeClr val="tx2"/>
              </a:solidFill>
              <a:latin typeface="Arial" charset="0"/>
            </a:endParaRPr>
          </a:p>
        </p:txBody>
      </p:sp>
      <p:sp>
        <p:nvSpPr>
          <p:cNvPr id="95235" name="Text Box 3"/>
          <p:cNvSpPr txBox="1">
            <a:spLocks noChangeArrowheads="1"/>
          </p:cNvSpPr>
          <p:nvPr/>
        </p:nvSpPr>
        <p:spPr bwMode="auto">
          <a:xfrm>
            <a:off x="1847850" y="1341439"/>
            <a:ext cx="82804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just" eaLnBrk="1" hangingPunct="1">
              <a:spcBef>
                <a:spcPct val="50000"/>
              </a:spcBef>
              <a:buClr>
                <a:srgbClr val="000080"/>
              </a:buClr>
              <a:buSzPct val="100000"/>
              <a:buFont typeface="Symbol" pitchFamily="18" charset="2"/>
              <a:buNone/>
            </a:pPr>
            <a:r>
              <a:rPr lang="es-AR" sz="2200" i="1" dirty="0">
                <a:solidFill>
                  <a:schemeClr val="tx2"/>
                </a:solidFill>
                <a:latin typeface="Arial" charset="0"/>
              </a:rPr>
              <a:t>Fórmula de </a:t>
            </a:r>
            <a:r>
              <a:rPr lang="es-AR" sz="2200" i="1" dirty="0" err="1">
                <a:solidFill>
                  <a:schemeClr val="tx2"/>
                </a:solidFill>
                <a:latin typeface="Arial" charset="0"/>
              </a:rPr>
              <a:t>Turc</a:t>
            </a:r>
            <a:r>
              <a:rPr lang="es-AR" sz="2200" i="1" dirty="0">
                <a:solidFill>
                  <a:schemeClr val="tx2"/>
                </a:solidFill>
                <a:latin typeface="Arial" charset="0"/>
              </a:rPr>
              <a:t>:</a:t>
            </a:r>
          </a:p>
          <a:p>
            <a:pPr eaLnBrk="1" hangingPunct="1">
              <a:spcBef>
                <a:spcPct val="50000"/>
              </a:spcBef>
            </a:pPr>
            <a:endParaRPr lang="es-ES" sz="2200" i="1" dirty="0">
              <a:solidFill>
                <a:schemeClr val="tx2"/>
              </a:solidFill>
              <a:latin typeface="Arial" charset="0"/>
            </a:endParaRPr>
          </a:p>
        </p:txBody>
      </p:sp>
      <p:graphicFrame>
        <p:nvGraphicFramePr>
          <p:cNvPr id="95236" name="Object 4"/>
          <p:cNvGraphicFramePr>
            <a:graphicFrameLocks noChangeAspect="1"/>
          </p:cNvGraphicFramePr>
          <p:nvPr/>
        </p:nvGraphicFramePr>
        <p:xfrm>
          <a:off x="4008438" y="2030414"/>
          <a:ext cx="2749550" cy="669925"/>
        </p:xfrm>
        <a:graphic>
          <a:graphicData uri="http://schemas.openxmlformats.org/presentationml/2006/ole">
            <mc:AlternateContent xmlns:mc="http://schemas.openxmlformats.org/markup-compatibility/2006">
              <mc:Choice xmlns:v="urn:schemas-microsoft-com:vml" Requires="v">
                <p:oleObj spid="_x0000_s19476" name="Ecuación" r:id="rId4" imgW="1511300" imgH="368300" progId="Equation.3">
                  <p:embed/>
                </p:oleObj>
              </mc:Choice>
              <mc:Fallback>
                <p:oleObj name="Ecuación" r:id="rId4" imgW="1511300" imgH="368300" progId="Equation.3">
                  <p:embed/>
                  <p:pic>
                    <p:nvPicPr>
                      <p:cNvPr id="9523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8438" y="2030414"/>
                        <a:ext cx="2749550" cy="669925"/>
                      </a:xfrm>
                      <a:prstGeom prst="rect">
                        <a:avLst/>
                      </a:prstGeom>
                      <a:noFill/>
                      <a:ln>
                        <a:noFill/>
                      </a:ln>
                      <a:effectLst/>
                    </p:spPr>
                  </p:pic>
                </p:oleObj>
              </mc:Fallback>
            </mc:AlternateContent>
          </a:graphicData>
        </a:graphic>
      </p:graphicFrame>
      <p:sp>
        <p:nvSpPr>
          <p:cNvPr id="95237" name="Text Box 6"/>
          <p:cNvSpPr txBox="1">
            <a:spLocks noChangeArrowheads="1"/>
          </p:cNvSpPr>
          <p:nvPr/>
        </p:nvSpPr>
        <p:spPr bwMode="auto">
          <a:xfrm>
            <a:off x="1992314" y="2708276"/>
            <a:ext cx="7704137"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AR" sz="2200">
                <a:solidFill>
                  <a:schemeClr val="tx2"/>
                </a:solidFill>
                <a:latin typeface="Arial" charset="0"/>
              </a:rPr>
              <a:t>Siendo:</a:t>
            </a:r>
          </a:p>
          <a:p>
            <a:pPr eaLnBrk="1" hangingPunct="1"/>
            <a:r>
              <a:rPr lang="es-AR" sz="2200">
                <a:solidFill>
                  <a:schemeClr val="tx2"/>
                </a:solidFill>
                <a:latin typeface="Arial" charset="0"/>
              </a:rPr>
              <a:t>ETP = evapotranspiración potencial en mm/mes</a:t>
            </a:r>
          </a:p>
          <a:p>
            <a:pPr eaLnBrk="1" hangingPunct="1"/>
            <a:r>
              <a:rPr lang="es-AR" sz="2200">
                <a:solidFill>
                  <a:schemeClr val="tx2"/>
                </a:solidFill>
                <a:latin typeface="Arial" charset="0"/>
              </a:rPr>
              <a:t>t = temperatura media diaria del mes en ºC</a:t>
            </a:r>
          </a:p>
          <a:p>
            <a:pPr eaLnBrk="1" hangingPunct="1"/>
            <a:r>
              <a:rPr lang="es-AR" sz="2200">
                <a:solidFill>
                  <a:schemeClr val="tx2"/>
                </a:solidFill>
                <a:latin typeface="Arial" charset="0"/>
              </a:rPr>
              <a:t>Ri = radiación global incidente media diaria del mes en cal/cm2 día</a:t>
            </a:r>
          </a:p>
          <a:p>
            <a:pPr eaLnBrk="1" hangingPunct="1"/>
            <a:r>
              <a:rPr lang="es-AR" sz="2200">
                <a:solidFill>
                  <a:schemeClr val="tx2"/>
                </a:solidFill>
                <a:latin typeface="Arial" charset="0"/>
              </a:rPr>
              <a:t>Para el mes de febrero el coeficiente 0,40 se sustituye por 0,37.</a:t>
            </a:r>
            <a:endParaRPr lang="es-ES" sz="2200">
              <a:solidFill>
                <a:schemeClr val="tx2"/>
              </a:solidFill>
              <a:latin typeface="Arial" charset="0"/>
            </a:endParaRPr>
          </a:p>
        </p:txBody>
      </p:sp>
      <p:pic>
        <p:nvPicPr>
          <p:cNvPr id="9523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8764" y="496570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10084</Words>
  <Application>Microsoft Office PowerPoint</Application>
  <PresentationFormat>Widescreen</PresentationFormat>
  <Paragraphs>1017</Paragraphs>
  <Slides>125</Slides>
  <Notes>119</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125</vt:i4>
      </vt:variant>
    </vt:vector>
  </HeadingPairs>
  <TitlesOfParts>
    <vt:vector size="135" baseType="lpstr">
      <vt:lpstr>Arial</vt:lpstr>
      <vt:lpstr>Calibri</vt:lpstr>
      <vt:lpstr>Calibri Light</vt:lpstr>
      <vt:lpstr>Symbol</vt:lpstr>
      <vt:lpstr>Times New Roman</vt:lpstr>
      <vt:lpstr>Tw Cen MT</vt:lpstr>
      <vt:lpstr>Verdana</vt:lpstr>
      <vt:lpstr>Wingdings</vt:lpstr>
      <vt:lpstr>Retrospect</vt:lpstr>
      <vt:lpstr>Ecuación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Clasificación de suelos según textura</vt:lpstr>
      <vt:lpstr>PowerPoint Presentation</vt:lpstr>
      <vt:lpstr>PowerPoint Presentation</vt:lpstr>
      <vt:lpstr>PowerPoint Presentation</vt:lpstr>
      <vt:lpstr>PowerPoint Presentation</vt:lpstr>
      <vt:lpstr>PowerPoint Presentation</vt:lpstr>
      <vt:lpstr>PowerPoint Presentation</vt:lpstr>
      <vt:lpstr>Humedad en el suelo</vt:lpstr>
      <vt:lpstr>PowerPoint Presentation</vt:lpstr>
      <vt:lpstr>PowerPoint Presentation</vt:lpstr>
      <vt:lpstr>PowerPoint Presentation</vt:lpstr>
      <vt:lpstr>Infiltración del agua en distintos suelos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Capacidad de campo y punto de marchitamiento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Circulación del agua en las plantas</vt:lpstr>
      <vt:lpstr>PowerPoint Presentation</vt:lpstr>
      <vt:lpstr>PowerPoint Presentation</vt:lpstr>
      <vt:lpstr>PROCESO DE EVAPOTRANSPIRACIÓN</vt:lpstr>
      <vt:lpstr>FACTORES DE CULTIVO</vt:lpstr>
      <vt:lpstr>FACTORES DE CULTIVO</vt:lpstr>
      <vt:lpstr>PROCESO DE EVAPOTRANSPIRACIÓN</vt:lpstr>
      <vt:lpstr>PowerPoint Presentation</vt:lpstr>
      <vt:lpstr>PowerPoint Presentation</vt:lpstr>
      <vt:lpstr>PowerPoint Presentation</vt:lpstr>
      <vt:lpstr>PowerPoint Presentation</vt:lpstr>
      <vt:lpstr>PowerPoint Presentation</vt:lpstr>
      <vt:lpstr>FACTORES DE CULTIVO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Teresa Reyna</dc:creator>
  <cp:lastModifiedBy>Teresa Reyna</cp:lastModifiedBy>
  <cp:revision>2</cp:revision>
  <dcterms:created xsi:type="dcterms:W3CDTF">2020-10-21T22:12:05Z</dcterms:created>
  <dcterms:modified xsi:type="dcterms:W3CDTF">2020-10-21T22:14:39Z</dcterms:modified>
</cp:coreProperties>
</file>