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handoutMasterIdLst>
    <p:handoutMasterId r:id="rId74"/>
  </p:handoutMasterIdLst>
  <p:sldIdLst>
    <p:sldId id="329" r:id="rId2"/>
    <p:sldId id="330" r:id="rId3"/>
    <p:sldId id="331" r:id="rId4"/>
    <p:sldId id="332" r:id="rId5"/>
    <p:sldId id="333" r:id="rId6"/>
    <p:sldId id="334" r:id="rId7"/>
    <p:sldId id="335" r:id="rId8"/>
    <p:sldId id="336" r:id="rId9"/>
    <p:sldId id="337" r:id="rId10"/>
    <p:sldId id="338" r:id="rId11"/>
    <p:sldId id="339" r:id="rId12"/>
    <p:sldId id="340" r:id="rId13"/>
    <p:sldId id="344" r:id="rId14"/>
    <p:sldId id="345" r:id="rId15"/>
    <p:sldId id="346" r:id="rId16"/>
    <p:sldId id="347" r:id="rId17"/>
    <p:sldId id="348" r:id="rId18"/>
    <p:sldId id="349" r:id="rId19"/>
    <p:sldId id="278" r:id="rId20"/>
    <p:sldId id="279" r:id="rId21"/>
    <p:sldId id="327" r:id="rId22"/>
    <p:sldId id="283" r:id="rId23"/>
    <p:sldId id="294" r:id="rId24"/>
    <p:sldId id="295" r:id="rId25"/>
    <p:sldId id="268" r:id="rId26"/>
    <p:sldId id="269" r:id="rId27"/>
    <p:sldId id="270" r:id="rId28"/>
    <p:sldId id="285" r:id="rId29"/>
    <p:sldId id="286" r:id="rId30"/>
    <p:sldId id="287" r:id="rId31"/>
    <p:sldId id="280" r:id="rId32"/>
    <p:sldId id="281" r:id="rId33"/>
    <p:sldId id="293" r:id="rId34"/>
    <p:sldId id="296" r:id="rId35"/>
    <p:sldId id="297" r:id="rId36"/>
    <p:sldId id="291" r:id="rId37"/>
    <p:sldId id="323" r:id="rId38"/>
    <p:sldId id="324" r:id="rId39"/>
    <p:sldId id="325" r:id="rId40"/>
    <p:sldId id="326" r:id="rId41"/>
    <p:sldId id="292" r:id="rId42"/>
    <p:sldId id="274" r:id="rId43"/>
    <p:sldId id="275" r:id="rId44"/>
    <p:sldId id="276" r:id="rId45"/>
    <p:sldId id="277" r:id="rId46"/>
    <p:sldId id="288" r:id="rId47"/>
    <p:sldId id="289" r:id="rId48"/>
    <p:sldId id="307" r:id="rId49"/>
    <p:sldId id="308" r:id="rId50"/>
    <p:sldId id="305" r:id="rId51"/>
    <p:sldId id="306" r:id="rId52"/>
    <p:sldId id="311" r:id="rId53"/>
    <p:sldId id="312" r:id="rId54"/>
    <p:sldId id="313" r:id="rId55"/>
    <p:sldId id="314" r:id="rId56"/>
    <p:sldId id="315" r:id="rId57"/>
    <p:sldId id="316" r:id="rId58"/>
    <p:sldId id="317" r:id="rId59"/>
    <p:sldId id="318" r:id="rId60"/>
    <p:sldId id="309" r:id="rId61"/>
    <p:sldId id="310" r:id="rId62"/>
    <p:sldId id="282" r:id="rId63"/>
    <p:sldId id="284" r:id="rId64"/>
    <p:sldId id="328" r:id="rId65"/>
    <p:sldId id="272" r:id="rId66"/>
    <p:sldId id="299" r:id="rId67"/>
    <p:sldId id="300" r:id="rId68"/>
    <p:sldId id="301" r:id="rId69"/>
    <p:sldId id="302" r:id="rId70"/>
    <p:sldId id="303" r:id="rId71"/>
    <p:sldId id="304" r:id="rId72"/>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544" autoAdjust="0"/>
    <p:restoredTop sz="94660"/>
  </p:normalViewPr>
  <p:slideViewPr>
    <p:cSldViewPr>
      <p:cViewPr varScale="1">
        <p:scale>
          <a:sx n="74" d="100"/>
          <a:sy n="74" d="100"/>
        </p:scale>
        <p:origin x="720" y="72"/>
      </p:cViewPr>
      <p:guideLst>
        <p:guide pos="3840"/>
        <p:guide orient="horz" pos="2160"/>
      </p:guideLst>
    </p:cSldViewPr>
  </p:slideViewPr>
  <p:notesTextViewPr>
    <p:cViewPr>
      <p:scale>
        <a:sx n="1" d="1"/>
        <a:sy n="1" d="1"/>
      </p:scale>
      <p:origin x="0" y="0"/>
    </p:cViewPr>
  </p:notesTextViewPr>
  <p:notesViewPr>
    <p:cSldViewPr showGuides="1">
      <p:cViewPr varScale="1">
        <p:scale>
          <a:sx n="88" d="100"/>
          <a:sy n="88" d="100"/>
        </p:scale>
        <p:origin x="3072"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dirty="0"/>
          </a:p>
        </p:txBody>
      </p:sp>
      <p:sp>
        <p:nvSpPr>
          <p:cNvPr id="3" name="Marcador de posición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8FFE3A9F-B649-46DC-B75E-42B2FA21A742}" type="datetime1">
              <a:rPr lang="es-ES" smtClean="0"/>
              <a:t>19/10/2020</a:t>
            </a:fld>
            <a:endParaRPr lang="es-ES" dirty="0"/>
          </a:p>
        </p:txBody>
      </p:sp>
      <p:sp>
        <p:nvSpPr>
          <p:cNvPr id="4" name="Marcador de posición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dirty="0"/>
          </a:p>
        </p:txBody>
      </p:sp>
      <p:sp>
        <p:nvSpPr>
          <p:cNvPr id="5" name="Marcador de posición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E861E8E-D392-497B-BB21-122DD7C27CF3}" type="slidenum">
              <a:rPr lang="es-ES"/>
              <a:t>‹Nº›</a:t>
            </a:fld>
            <a:endParaRPr lang="es-ES" dirty="0"/>
          </a:p>
        </p:txBody>
      </p:sp>
    </p:spTree>
    <p:extLst>
      <p:ext uri="{BB962C8B-B14F-4D97-AF65-F5344CB8AC3E}">
        <p14:creationId xmlns:p14="http://schemas.microsoft.com/office/powerpoint/2010/main" val="1208353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dirty="0"/>
          </a:p>
        </p:txBody>
      </p:sp>
      <p:sp>
        <p:nvSpPr>
          <p:cNvPr id="3" name="Marcador de posición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6EDFF319-37FF-4544-BAEF-3D96A6C3D87D}" type="datetime1">
              <a:rPr lang="es-ES" smtClean="0"/>
              <a:t>19/10/2020</a:t>
            </a:fld>
            <a:endParaRPr lang="es-ES" dirty="0"/>
          </a:p>
        </p:txBody>
      </p:sp>
      <p:sp>
        <p:nvSpPr>
          <p:cNvPr id="4" name="Marcador de posición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dirty="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dirty="0" smtClean="0"/>
              <a:t>Haga clic para modificar el estilo de texto del patrón</a:t>
            </a:r>
          </a:p>
          <a:p>
            <a:pPr lvl="1" rtl="0"/>
            <a:r>
              <a:rPr lang="es-ES" noProof="0" dirty="0" smtClean="0"/>
              <a:t>Segundo </a:t>
            </a:r>
            <a:r>
              <a:rPr lang="es-ES" noProof="0" dirty="0"/>
              <a:t>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dirty="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55D449-B875-4B8D-8E66-224D27E54C9A}" type="slidenum">
              <a:rPr lang="es-ES"/>
              <a:t>‹Nº›</a:t>
            </a:fld>
            <a:endParaRPr lang="es-ES" dirty="0"/>
          </a:p>
        </p:txBody>
      </p:sp>
    </p:spTree>
    <p:extLst>
      <p:ext uri="{BB962C8B-B14F-4D97-AF65-F5344CB8AC3E}">
        <p14:creationId xmlns:p14="http://schemas.microsoft.com/office/powerpoint/2010/main" val="134997999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9555D449-B875-4B8D-8E66-224D27E54C9A}" type="slidenum">
              <a:rPr lang="es-ES" smtClean="0"/>
              <a:t>1</a:t>
            </a:fld>
            <a:endParaRPr lang="es-ES" dirty="0"/>
          </a:p>
        </p:txBody>
      </p:sp>
    </p:spTree>
    <p:extLst>
      <p:ext uri="{BB962C8B-B14F-4D97-AF65-F5344CB8AC3E}">
        <p14:creationId xmlns:p14="http://schemas.microsoft.com/office/powerpoint/2010/main" val="2548991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9555D449-B875-4B8D-8E66-224D27E54C9A}" type="slidenum">
              <a:rPr lang="es-ES" smtClean="0"/>
              <a:t>13</a:t>
            </a:fld>
            <a:endParaRPr lang="es-ES" dirty="0"/>
          </a:p>
        </p:txBody>
      </p:sp>
    </p:spTree>
    <p:extLst>
      <p:ext uri="{BB962C8B-B14F-4D97-AF65-F5344CB8AC3E}">
        <p14:creationId xmlns:p14="http://schemas.microsoft.com/office/powerpoint/2010/main" val="1212939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9555D449-B875-4B8D-8E66-224D27E54C9A}" type="slidenum">
              <a:rPr lang="es-ES" smtClean="0"/>
              <a:t>14</a:t>
            </a:fld>
            <a:endParaRPr lang="es-ES" dirty="0"/>
          </a:p>
        </p:txBody>
      </p:sp>
    </p:spTree>
    <p:extLst>
      <p:ext uri="{BB962C8B-B14F-4D97-AF65-F5344CB8AC3E}">
        <p14:creationId xmlns:p14="http://schemas.microsoft.com/office/powerpoint/2010/main" val="3398900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9555D449-B875-4B8D-8E66-224D27E54C9A}" type="slidenum">
              <a:rPr lang="es-ES" smtClean="0"/>
              <a:t>15</a:t>
            </a:fld>
            <a:endParaRPr lang="es-ES" dirty="0"/>
          </a:p>
        </p:txBody>
      </p:sp>
    </p:spTree>
    <p:extLst>
      <p:ext uri="{BB962C8B-B14F-4D97-AF65-F5344CB8AC3E}">
        <p14:creationId xmlns:p14="http://schemas.microsoft.com/office/powerpoint/2010/main" val="2252600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9555D449-B875-4B8D-8E66-224D27E54C9A}" type="slidenum">
              <a:rPr lang="es-ES" smtClean="0"/>
              <a:t>16</a:t>
            </a:fld>
            <a:endParaRPr lang="es-ES" dirty="0"/>
          </a:p>
        </p:txBody>
      </p:sp>
    </p:spTree>
    <p:extLst>
      <p:ext uri="{BB962C8B-B14F-4D97-AF65-F5344CB8AC3E}">
        <p14:creationId xmlns:p14="http://schemas.microsoft.com/office/powerpoint/2010/main" val="2968716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9555D449-B875-4B8D-8E66-224D27E54C9A}" type="slidenum">
              <a:rPr lang="es-ES" smtClean="0"/>
              <a:t>37</a:t>
            </a:fld>
            <a:endParaRPr lang="es-ES" dirty="0"/>
          </a:p>
        </p:txBody>
      </p:sp>
    </p:spTree>
    <p:extLst>
      <p:ext uri="{BB962C8B-B14F-4D97-AF65-F5344CB8AC3E}">
        <p14:creationId xmlns:p14="http://schemas.microsoft.com/office/powerpoint/2010/main" val="1910620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9555D449-B875-4B8D-8E66-224D27E54C9A}" type="slidenum">
              <a:rPr lang="es-ES" smtClean="0"/>
              <a:t>38</a:t>
            </a:fld>
            <a:endParaRPr lang="es-ES" dirty="0"/>
          </a:p>
        </p:txBody>
      </p:sp>
    </p:spTree>
    <p:extLst>
      <p:ext uri="{BB962C8B-B14F-4D97-AF65-F5344CB8AC3E}">
        <p14:creationId xmlns:p14="http://schemas.microsoft.com/office/powerpoint/2010/main" val="1039977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9555D449-B875-4B8D-8E66-224D27E54C9A}" type="slidenum">
              <a:rPr lang="es-ES" smtClean="0"/>
              <a:t>39</a:t>
            </a:fld>
            <a:endParaRPr lang="es-ES" dirty="0"/>
          </a:p>
        </p:txBody>
      </p:sp>
    </p:spTree>
    <p:extLst>
      <p:ext uri="{BB962C8B-B14F-4D97-AF65-F5344CB8AC3E}">
        <p14:creationId xmlns:p14="http://schemas.microsoft.com/office/powerpoint/2010/main" val="116122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9555D449-B875-4B8D-8E66-224D27E54C9A}" type="slidenum">
              <a:rPr lang="es-ES" smtClean="0"/>
              <a:t>40</a:t>
            </a:fld>
            <a:endParaRPr lang="es-ES" dirty="0"/>
          </a:p>
        </p:txBody>
      </p:sp>
    </p:spTree>
    <p:extLst>
      <p:ext uri="{BB962C8B-B14F-4D97-AF65-F5344CB8AC3E}">
        <p14:creationId xmlns:p14="http://schemas.microsoft.com/office/powerpoint/2010/main" val="290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9555D449-B875-4B8D-8E66-224D27E54C9A}" type="slidenum">
              <a:rPr lang="es-ES" smtClean="0"/>
              <a:t>48</a:t>
            </a:fld>
            <a:endParaRPr lang="es-ES" dirty="0"/>
          </a:p>
        </p:txBody>
      </p:sp>
    </p:spTree>
    <p:extLst>
      <p:ext uri="{BB962C8B-B14F-4D97-AF65-F5344CB8AC3E}">
        <p14:creationId xmlns:p14="http://schemas.microsoft.com/office/powerpoint/2010/main" val="979704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9555D449-B875-4B8D-8E66-224D27E54C9A}" type="slidenum">
              <a:rPr lang="es-ES" smtClean="0"/>
              <a:t>49</a:t>
            </a:fld>
            <a:endParaRPr lang="es-ES" dirty="0"/>
          </a:p>
        </p:txBody>
      </p:sp>
    </p:spTree>
    <p:extLst>
      <p:ext uri="{BB962C8B-B14F-4D97-AF65-F5344CB8AC3E}">
        <p14:creationId xmlns:p14="http://schemas.microsoft.com/office/powerpoint/2010/main" val="474469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9555D449-B875-4B8D-8E66-224D27E54C9A}" type="slidenum">
              <a:rPr lang="es-ES" smtClean="0"/>
              <a:t>2</a:t>
            </a:fld>
            <a:endParaRPr lang="es-ES" dirty="0"/>
          </a:p>
        </p:txBody>
      </p:sp>
    </p:spTree>
    <p:extLst>
      <p:ext uri="{BB962C8B-B14F-4D97-AF65-F5344CB8AC3E}">
        <p14:creationId xmlns:p14="http://schemas.microsoft.com/office/powerpoint/2010/main" val="1633593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9555D449-B875-4B8D-8E66-224D27E54C9A}" type="slidenum">
              <a:rPr lang="es-ES" smtClean="0"/>
              <a:t>50</a:t>
            </a:fld>
            <a:endParaRPr lang="es-ES" dirty="0"/>
          </a:p>
        </p:txBody>
      </p:sp>
    </p:spTree>
    <p:extLst>
      <p:ext uri="{BB962C8B-B14F-4D97-AF65-F5344CB8AC3E}">
        <p14:creationId xmlns:p14="http://schemas.microsoft.com/office/powerpoint/2010/main" val="1465544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9555D449-B875-4B8D-8E66-224D27E54C9A}" type="slidenum">
              <a:rPr lang="es-ES" smtClean="0"/>
              <a:t>51</a:t>
            </a:fld>
            <a:endParaRPr lang="es-ES" dirty="0"/>
          </a:p>
        </p:txBody>
      </p:sp>
    </p:spTree>
    <p:extLst>
      <p:ext uri="{BB962C8B-B14F-4D97-AF65-F5344CB8AC3E}">
        <p14:creationId xmlns:p14="http://schemas.microsoft.com/office/powerpoint/2010/main" val="2155228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9555D449-B875-4B8D-8E66-224D27E54C9A}" type="slidenum">
              <a:rPr lang="es-ES" smtClean="0"/>
              <a:t>52</a:t>
            </a:fld>
            <a:endParaRPr lang="es-ES" dirty="0"/>
          </a:p>
        </p:txBody>
      </p:sp>
    </p:spTree>
    <p:extLst>
      <p:ext uri="{BB962C8B-B14F-4D97-AF65-F5344CB8AC3E}">
        <p14:creationId xmlns:p14="http://schemas.microsoft.com/office/powerpoint/2010/main" val="15010522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9555D449-B875-4B8D-8E66-224D27E54C9A}" type="slidenum">
              <a:rPr lang="es-ES" smtClean="0"/>
              <a:t>53</a:t>
            </a:fld>
            <a:endParaRPr lang="es-ES" dirty="0"/>
          </a:p>
        </p:txBody>
      </p:sp>
    </p:spTree>
    <p:extLst>
      <p:ext uri="{BB962C8B-B14F-4D97-AF65-F5344CB8AC3E}">
        <p14:creationId xmlns:p14="http://schemas.microsoft.com/office/powerpoint/2010/main" val="1923390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9555D449-B875-4B8D-8E66-224D27E54C9A}" type="slidenum">
              <a:rPr lang="es-ES" smtClean="0"/>
              <a:t>54</a:t>
            </a:fld>
            <a:endParaRPr lang="es-ES" dirty="0"/>
          </a:p>
        </p:txBody>
      </p:sp>
    </p:spTree>
    <p:extLst>
      <p:ext uri="{BB962C8B-B14F-4D97-AF65-F5344CB8AC3E}">
        <p14:creationId xmlns:p14="http://schemas.microsoft.com/office/powerpoint/2010/main" val="2585613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9555D449-B875-4B8D-8E66-224D27E54C9A}" type="slidenum">
              <a:rPr lang="es-ES" smtClean="0"/>
              <a:t>55</a:t>
            </a:fld>
            <a:endParaRPr lang="es-ES" dirty="0"/>
          </a:p>
        </p:txBody>
      </p:sp>
    </p:spTree>
    <p:extLst>
      <p:ext uri="{BB962C8B-B14F-4D97-AF65-F5344CB8AC3E}">
        <p14:creationId xmlns:p14="http://schemas.microsoft.com/office/powerpoint/2010/main" val="837431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9555D449-B875-4B8D-8E66-224D27E54C9A}" type="slidenum">
              <a:rPr lang="es-ES" smtClean="0"/>
              <a:t>56</a:t>
            </a:fld>
            <a:endParaRPr lang="es-ES" dirty="0"/>
          </a:p>
        </p:txBody>
      </p:sp>
    </p:spTree>
    <p:extLst>
      <p:ext uri="{BB962C8B-B14F-4D97-AF65-F5344CB8AC3E}">
        <p14:creationId xmlns:p14="http://schemas.microsoft.com/office/powerpoint/2010/main" val="3281900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9555D449-B875-4B8D-8E66-224D27E54C9A}" type="slidenum">
              <a:rPr lang="es-ES" smtClean="0"/>
              <a:t>57</a:t>
            </a:fld>
            <a:endParaRPr lang="es-ES" dirty="0"/>
          </a:p>
        </p:txBody>
      </p:sp>
    </p:spTree>
    <p:extLst>
      <p:ext uri="{BB962C8B-B14F-4D97-AF65-F5344CB8AC3E}">
        <p14:creationId xmlns:p14="http://schemas.microsoft.com/office/powerpoint/2010/main" val="3872409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9555D449-B875-4B8D-8E66-224D27E54C9A}" type="slidenum">
              <a:rPr lang="es-ES" smtClean="0"/>
              <a:t>58</a:t>
            </a:fld>
            <a:endParaRPr lang="es-ES" dirty="0"/>
          </a:p>
        </p:txBody>
      </p:sp>
    </p:spTree>
    <p:extLst>
      <p:ext uri="{BB962C8B-B14F-4D97-AF65-F5344CB8AC3E}">
        <p14:creationId xmlns:p14="http://schemas.microsoft.com/office/powerpoint/2010/main" val="2566211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9555D449-B875-4B8D-8E66-224D27E54C9A}" type="slidenum">
              <a:rPr lang="es-ES" smtClean="0"/>
              <a:t>59</a:t>
            </a:fld>
            <a:endParaRPr lang="es-ES" dirty="0"/>
          </a:p>
        </p:txBody>
      </p:sp>
    </p:spTree>
    <p:extLst>
      <p:ext uri="{BB962C8B-B14F-4D97-AF65-F5344CB8AC3E}">
        <p14:creationId xmlns:p14="http://schemas.microsoft.com/office/powerpoint/2010/main" val="3383854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9555D449-B875-4B8D-8E66-224D27E54C9A}" type="slidenum">
              <a:rPr lang="es-ES" smtClean="0"/>
              <a:t>3</a:t>
            </a:fld>
            <a:endParaRPr lang="es-ES" dirty="0"/>
          </a:p>
        </p:txBody>
      </p:sp>
    </p:spTree>
    <p:extLst>
      <p:ext uri="{BB962C8B-B14F-4D97-AF65-F5344CB8AC3E}">
        <p14:creationId xmlns:p14="http://schemas.microsoft.com/office/powerpoint/2010/main" val="37765919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9555D449-B875-4B8D-8E66-224D27E54C9A}" type="slidenum">
              <a:rPr lang="es-ES" smtClean="0"/>
              <a:t>60</a:t>
            </a:fld>
            <a:endParaRPr lang="es-ES" dirty="0"/>
          </a:p>
        </p:txBody>
      </p:sp>
    </p:spTree>
    <p:extLst>
      <p:ext uri="{BB962C8B-B14F-4D97-AF65-F5344CB8AC3E}">
        <p14:creationId xmlns:p14="http://schemas.microsoft.com/office/powerpoint/2010/main" val="3646481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9555D449-B875-4B8D-8E66-224D27E54C9A}" type="slidenum">
              <a:rPr lang="es-ES" smtClean="0"/>
              <a:t>61</a:t>
            </a:fld>
            <a:endParaRPr lang="es-ES" dirty="0"/>
          </a:p>
        </p:txBody>
      </p:sp>
    </p:spTree>
    <p:extLst>
      <p:ext uri="{BB962C8B-B14F-4D97-AF65-F5344CB8AC3E}">
        <p14:creationId xmlns:p14="http://schemas.microsoft.com/office/powerpoint/2010/main" val="86411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9555D449-B875-4B8D-8E66-224D27E54C9A}" type="slidenum">
              <a:rPr lang="es-ES" smtClean="0"/>
              <a:t>6</a:t>
            </a:fld>
            <a:endParaRPr lang="es-ES" dirty="0"/>
          </a:p>
        </p:txBody>
      </p:sp>
    </p:spTree>
    <p:extLst>
      <p:ext uri="{BB962C8B-B14F-4D97-AF65-F5344CB8AC3E}">
        <p14:creationId xmlns:p14="http://schemas.microsoft.com/office/powerpoint/2010/main" val="1959475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9555D449-B875-4B8D-8E66-224D27E54C9A}" type="slidenum">
              <a:rPr lang="es-ES" smtClean="0"/>
              <a:t>8</a:t>
            </a:fld>
            <a:endParaRPr lang="es-ES" dirty="0"/>
          </a:p>
        </p:txBody>
      </p:sp>
    </p:spTree>
    <p:extLst>
      <p:ext uri="{BB962C8B-B14F-4D97-AF65-F5344CB8AC3E}">
        <p14:creationId xmlns:p14="http://schemas.microsoft.com/office/powerpoint/2010/main" val="4135346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9555D449-B875-4B8D-8E66-224D27E54C9A}" type="slidenum">
              <a:rPr lang="es-ES" smtClean="0"/>
              <a:t>9</a:t>
            </a:fld>
            <a:endParaRPr lang="es-ES" dirty="0"/>
          </a:p>
        </p:txBody>
      </p:sp>
    </p:spTree>
    <p:extLst>
      <p:ext uri="{BB962C8B-B14F-4D97-AF65-F5344CB8AC3E}">
        <p14:creationId xmlns:p14="http://schemas.microsoft.com/office/powerpoint/2010/main" val="2870636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9555D449-B875-4B8D-8E66-224D27E54C9A}" type="slidenum">
              <a:rPr lang="es-ES" smtClean="0"/>
              <a:t>10</a:t>
            </a:fld>
            <a:endParaRPr lang="es-ES" dirty="0"/>
          </a:p>
        </p:txBody>
      </p:sp>
    </p:spTree>
    <p:extLst>
      <p:ext uri="{BB962C8B-B14F-4D97-AF65-F5344CB8AC3E}">
        <p14:creationId xmlns:p14="http://schemas.microsoft.com/office/powerpoint/2010/main" val="5314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9555D449-B875-4B8D-8E66-224D27E54C9A}" type="slidenum">
              <a:rPr lang="es-ES" smtClean="0"/>
              <a:t>11</a:t>
            </a:fld>
            <a:endParaRPr lang="es-ES" dirty="0"/>
          </a:p>
        </p:txBody>
      </p:sp>
    </p:spTree>
    <p:extLst>
      <p:ext uri="{BB962C8B-B14F-4D97-AF65-F5344CB8AC3E}">
        <p14:creationId xmlns:p14="http://schemas.microsoft.com/office/powerpoint/2010/main" val="197781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9555D449-B875-4B8D-8E66-224D27E54C9A}" type="slidenum">
              <a:rPr lang="es-ES" smtClean="0"/>
              <a:t>12</a:t>
            </a:fld>
            <a:endParaRPr lang="es-ES" dirty="0"/>
          </a:p>
        </p:txBody>
      </p:sp>
    </p:spTree>
    <p:extLst>
      <p:ext uri="{BB962C8B-B14F-4D97-AF65-F5344CB8AC3E}">
        <p14:creationId xmlns:p14="http://schemas.microsoft.com/office/powerpoint/2010/main" val="6119214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gradFill flip="none" rotWithShape="1">
          <a:gsLst>
            <a:gs pos="0">
              <a:srgbClr val="D9D9D9"/>
            </a:gs>
            <a:gs pos="100000">
              <a:schemeClr val="bg1"/>
            </a:gs>
          </a:gsLst>
          <a:lin ang="8100000" scaled="0"/>
          <a:tileRect/>
        </a:gradFill>
        <a:effectLst/>
      </p:bgPr>
    </p:bg>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626225" y="1828800"/>
            <a:ext cx="4098175" cy="3177380"/>
          </a:xfrm>
        </p:spPr>
        <p:txBody>
          <a:bodyPr rtlCol="0" anchor="b">
            <a:normAutofit/>
          </a:bodyPr>
          <a:lstStyle>
            <a:lvl1pPr algn="l" rtl="0">
              <a:lnSpc>
                <a:spcPct val="80000"/>
              </a:lnSpc>
              <a:defRPr sz="5400">
                <a:solidFill>
                  <a:schemeClr val="accent1"/>
                </a:solidFill>
              </a:defRPr>
            </a:lvl1pPr>
          </a:lstStyle>
          <a:p>
            <a:pPr rtl="0"/>
            <a:r>
              <a:rPr lang="es-ES" noProof="0" dirty="0" smtClean="0"/>
              <a:t>Haga clic para editar el estilo de título del patrón</a:t>
            </a:r>
            <a:endParaRPr lang="es-ES" noProof="0" dirty="0"/>
          </a:p>
        </p:txBody>
      </p:sp>
      <p:sp>
        <p:nvSpPr>
          <p:cNvPr id="3" name="Subtítulo 2"/>
          <p:cNvSpPr>
            <a:spLocks noGrp="1"/>
          </p:cNvSpPr>
          <p:nvPr>
            <p:ph type="subTitle" idx="1"/>
          </p:nvPr>
        </p:nvSpPr>
        <p:spPr>
          <a:xfrm>
            <a:off x="626225" y="5181600"/>
            <a:ext cx="4098175" cy="685800"/>
          </a:xfrm>
        </p:spPr>
        <p:txBody>
          <a:bodyPr rtlCol="0">
            <a:normAutofit/>
          </a:bodyPr>
          <a:lstStyle>
            <a:lvl1pPr marL="0" indent="0" algn="l">
              <a:buNone/>
              <a:defRPr sz="2000" cap="all" baseline="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smtClean="0"/>
              <a:t>Haga clic para modificar el estilo de subtítulo del patrón</a:t>
            </a:r>
            <a:endParaRPr lang="es-ES" noProof="0" dirty="0"/>
          </a:p>
        </p:txBody>
      </p:sp>
      <p:pic>
        <p:nvPicPr>
          <p:cNvPr id="7" name="Imagen 6" descr="Línea EKG"/>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188688" y="-1"/>
            <a:ext cx="7000137" cy="6858001"/>
          </a:xfrm>
          <a:prstGeom prst="rect">
            <a:avLst/>
          </a:prstGeom>
        </p:spPr>
      </p:pic>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lvl1pPr rtl="0">
              <a:defRPr/>
            </a:lvl1pPr>
          </a:lstStyle>
          <a:p>
            <a:pPr rtl="0"/>
            <a:r>
              <a:rPr lang="es-ES" noProof="0" dirty="0" smtClean="0"/>
              <a:t>Haga clic para editar el estilo de título del patrón</a:t>
            </a:r>
            <a:endParaRPr lang="es-ES" noProof="0" dirty="0"/>
          </a:p>
        </p:txBody>
      </p:sp>
      <p:sp>
        <p:nvSpPr>
          <p:cNvPr id="3" name="Marcador de posición de texto vertical 2"/>
          <p:cNvSpPr>
            <a:spLocks noGrp="1"/>
          </p:cNvSpPr>
          <p:nvPr>
            <p:ph type="body" orient="vert" idx="1" hasCustomPrompt="1"/>
          </p:nvPr>
        </p:nvSpPr>
        <p:spPr/>
        <p:txBody>
          <a:bodyPr vert="eaVert" rtlCol="0"/>
          <a:lstStyle>
            <a:lvl1pPr rtl="0">
              <a:defRPr/>
            </a:lvl1pPr>
          </a:lstStyle>
          <a:p>
            <a:pPr lvl="0" rtl="0"/>
            <a:r>
              <a:rPr lang="es-ES" noProof="0" dirty="0" smtClean="0"/>
              <a:t>Haga clic para modificar el estilo de texto del patrón</a:t>
            </a:r>
          </a:p>
          <a:p>
            <a:pPr lvl="1" rtl="0"/>
            <a:r>
              <a:rPr lang="es-ES" noProof="0" dirty="0" smtClean="0"/>
              <a:t>Segundo </a:t>
            </a:r>
            <a:r>
              <a:rPr lang="es-ES" noProof="0" dirty="0"/>
              <a:t>nivel</a:t>
            </a:r>
          </a:p>
          <a:p>
            <a:pPr lvl="2" rtl="0"/>
            <a:r>
              <a:rPr lang="es-ES" noProof="0" dirty="0"/>
              <a:t>Tercer nivel</a:t>
            </a:r>
          </a:p>
          <a:p>
            <a:pPr lvl="3" rtl="0"/>
            <a:r>
              <a:rPr lang="es-ES" noProof="0" dirty="0"/>
              <a:t>Cuarto nivel</a:t>
            </a:r>
          </a:p>
          <a:p>
            <a:pPr lvl="4" rtl="0"/>
            <a:r>
              <a:rPr lang="es-ES" noProof="0" dirty="0"/>
              <a:t>Quinto nivel</a:t>
            </a:r>
          </a:p>
        </p:txBody>
      </p:sp>
      <p:sp>
        <p:nvSpPr>
          <p:cNvPr id="5" name="Marcador de posición de pie de página 4"/>
          <p:cNvSpPr>
            <a:spLocks noGrp="1"/>
          </p:cNvSpPr>
          <p:nvPr>
            <p:ph type="ftr" sz="quarter" idx="11"/>
          </p:nvPr>
        </p:nvSpPr>
        <p:spPr/>
        <p:txBody>
          <a:bodyPr rtlCol="0"/>
          <a:lstStyle/>
          <a:p>
            <a:pPr rtl="0"/>
            <a:endParaRPr lang="es-ES" noProof="0" dirty="0"/>
          </a:p>
        </p:txBody>
      </p:sp>
      <p:sp>
        <p:nvSpPr>
          <p:cNvPr id="4" name="Marcador de posición de fecha 3"/>
          <p:cNvSpPr>
            <a:spLocks noGrp="1"/>
          </p:cNvSpPr>
          <p:nvPr>
            <p:ph type="dt" sz="half" idx="10"/>
          </p:nvPr>
        </p:nvSpPr>
        <p:spPr/>
        <p:txBody>
          <a:bodyPr rtlCol="0"/>
          <a:lstStyle/>
          <a:p>
            <a:pPr rtl="0"/>
            <a:fld id="{5B0DC75B-7EE6-4572-86DB-232C16252B3E}" type="datetime1">
              <a:rPr lang="es-ES" noProof="0" smtClean="0"/>
              <a:t>19/10/2020</a:t>
            </a:fld>
            <a:endParaRPr lang="es-ES" noProof="0" dirty="0"/>
          </a:p>
        </p:txBody>
      </p:sp>
      <p:sp>
        <p:nvSpPr>
          <p:cNvPr id="6" name="Marcador de posición de número de diapositiva 5"/>
          <p:cNvSpPr>
            <a:spLocks noGrp="1"/>
          </p:cNvSpPr>
          <p:nvPr>
            <p:ph type="sldNum" sz="quarter" idx="12"/>
          </p:nvPr>
        </p:nvSpPr>
        <p:spPr/>
        <p:txBody>
          <a:bodyPr rtlCol="0"/>
          <a:lstStyle/>
          <a:p>
            <a:pPr rtl="0"/>
            <a:fld id="{E31375A4-56A4-47D6-9801-1991572033F7}" type="slidenum">
              <a:rPr lang="es-ES" noProof="0"/>
              <a:t>‹Nº›</a:t>
            </a:fld>
            <a:endParaRPr lang="es-ES" noProof="0" dirty="0"/>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ángulo 6" descr="Rectángulo"/>
          <p:cNvSpPr/>
          <p:nvPr/>
        </p:nvSpPr>
        <p:spPr>
          <a:xfrm>
            <a:off x="9982200" y="0"/>
            <a:ext cx="2209800" cy="6858000"/>
          </a:xfrm>
          <a:prstGeom prst="rect">
            <a:avLst/>
          </a:prstGeom>
          <a:gradFill flip="none" rotWithShape="1">
            <a:gsLst>
              <a:gs pos="0">
                <a:schemeClr val="accent1"/>
              </a:gs>
              <a:gs pos="100000">
                <a:schemeClr val="accent1">
                  <a:lumMod val="7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Título vertical 1"/>
          <p:cNvSpPr>
            <a:spLocks noGrp="1"/>
          </p:cNvSpPr>
          <p:nvPr>
            <p:ph type="title" orient="vert" hasCustomPrompt="1"/>
          </p:nvPr>
        </p:nvSpPr>
        <p:spPr>
          <a:xfrm>
            <a:off x="10058399" y="457201"/>
            <a:ext cx="2057401" cy="5943600"/>
          </a:xfrm>
        </p:spPr>
        <p:txBody>
          <a:bodyPr vert="eaVert" rtlCol="0"/>
          <a:lstStyle>
            <a:lvl1pPr rtl="0">
              <a:defRPr/>
            </a:lvl1pPr>
          </a:lstStyle>
          <a:p>
            <a:pPr rtl="0"/>
            <a:r>
              <a:rPr lang="es-ES" noProof="0" dirty="0" smtClean="0"/>
              <a:t>Haga clic para editar el estilo de título del patrón</a:t>
            </a:r>
            <a:endParaRPr lang="es-ES" noProof="0" dirty="0"/>
          </a:p>
        </p:txBody>
      </p:sp>
      <p:sp>
        <p:nvSpPr>
          <p:cNvPr id="3" name="Marcador de posición de texto vertical 2"/>
          <p:cNvSpPr>
            <a:spLocks noGrp="1"/>
          </p:cNvSpPr>
          <p:nvPr>
            <p:ph type="body" orient="vert" idx="1" hasCustomPrompt="1"/>
          </p:nvPr>
        </p:nvSpPr>
        <p:spPr>
          <a:xfrm>
            <a:off x="609600" y="457200"/>
            <a:ext cx="9067800" cy="5943599"/>
          </a:xfrm>
        </p:spPr>
        <p:txBody>
          <a:bodyPr vert="eaVert" rtlCol="0"/>
          <a:lstStyle>
            <a:lvl1pPr rtl="0">
              <a:defRPr/>
            </a:lvl1pPr>
          </a:lstStyle>
          <a:p>
            <a:pPr lvl="0" rtl="0"/>
            <a:r>
              <a:rPr lang="es-ES" noProof="0" dirty="0" smtClean="0"/>
              <a:t>Haga clic para modificar el estilo de texto del patrón</a:t>
            </a:r>
          </a:p>
          <a:p>
            <a:pPr lvl="1" rtl="0"/>
            <a:r>
              <a:rPr lang="es-ES" noProof="0" dirty="0" smtClean="0"/>
              <a:t>Segundo </a:t>
            </a:r>
            <a:r>
              <a:rPr lang="es-ES" noProof="0" dirty="0"/>
              <a:t>nivel</a:t>
            </a:r>
          </a:p>
          <a:p>
            <a:pPr lvl="2" rtl="0"/>
            <a:r>
              <a:rPr lang="es-ES" noProof="0" dirty="0"/>
              <a:t>Tercer nivel</a:t>
            </a:r>
          </a:p>
          <a:p>
            <a:pPr lvl="3" rtl="0"/>
            <a:r>
              <a:rPr lang="es-ES" noProof="0" dirty="0"/>
              <a:t>Cuarto nivel</a:t>
            </a:r>
          </a:p>
          <a:p>
            <a:pPr lvl="4" rtl="0"/>
            <a:r>
              <a:rPr lang="es-ES" noProof="0" dirty="0"/>
              <a:t>Quinto nivel</a:t>
            </a:r>
          </a:p>
        </p:txBody>
      </p:sp>
      <p:sp>
        <p:nvSpPr>
          <p:cNvPr id="5" name="Marcador de posición de pie de página 4"/>
          <p:cNvSpPr>
            <a:spLocks noGrp="1"/>
          </p:cNvSpPr>
          <p:nvPr>
            <p:ph type="ftr" sz="quarter" idx="11"/>
          </p:nvPr>
        </p:nvSpPr>
        <p:spPr/>
        <p:txBody>
          <a:bodyPr rtlCol="0"/>
          <a:lstStyle/>
          <a:p>
            <a:pPr rtl="0"/>
            <a:endParaRPr lang="es-ES" noProof="0" dirty="0"/>
          </a:p>
        </p:txBody>
      </p:sp>
      <p:sp>
        <p:nvSpPr>
          <p:cNvPr id="4" name="Marcador de posición de fecha 3"/>
          <p:cNvSpPr>
            <a:spLocks noGrp="1"/>
          </p:cNvSpPr>
          <p:nvPr>
            <p:ph type="dt" sz="half" idx="10"/>
          </p:nvPr>
        </p:nvSpPr>
        <p:spPr/>
        <p:txBody>
          <a:bodyPr rtlCol="0"/>
          <a:lstStyle/>
          <a:p>
            <a:pPr rtl="0"/>
            <a:fld id="{E43B971A-8A30-4A3C-9359-D966EA063685}" type="datetime1">
              <a:rPr lang="es-ES" noProof="0" smtClean="0"/>
              <a:t>19/10/2020</a:t>
            </a:fld>
            <a:endParaRPr lang="es-ES" noProof="0" dirty="0"/>
          </a:p>
        </p:txBody>
      </p:sp>
      <p:sp>
        <p:nvSpPr>
          <p:cNvPr id="6" name="Marcador de posición de número de diapositiva 5"/>
          <p:cNvSpPr>
            <a:spLocks noGrp="1"/>
          </p:cNvSpPr>
          <p:nvPr>
            <p:ph type="sldNum" sz="quarter" idx="12"/>
          </p:nvPr>
        </p:nvSpPr>
        <p:spPr/>
        <p:txBody>
          <a:bodyPr rtlCol="0"/>
          <a:lstStyle/>
          <a:p>
            <a:pPr rtl="0"/>
            <a:fld id="{E31375A4-56A4-47D6-9801-1991572033F7}" type="slidenum">
              <a:rPr lang="es-ES" noProof="0"/>
              <a:t>‹Nº›</a:t>
            </a:fld>
            <a:endParaRPr lang="es-ES" noProof="0" dirty="0"/>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lvl1pPr rtl="0">
              <a:defRPr/>
            </a:lvl1pPr>
          </a:lstStyle>
          <a:p>
            <a:pPr rtl="0"/>
            <a:r>
              <a:rPr lang="es-ES" noProof="0" dirty="0" smtClean="0"/>
              <a:t>Haga clic para editar el estilo de título del patrón</a:t>
            </a:r>
            <a:endParaRPr lang="es-ES" noProof="0" dirty="0"/>
          </a:p>
        </p:txBody>
      </p:sp>
      <p:sp>
        <p:nvSpPr>
          <p:cNvPr id="3" name="Marcador de posición de contenido 2"/>
          <p:cNvSpPr>
            <a:spLocks noGrp="1"/>
          </p:cNvSpPr>
          <p:nvPr>
            <p:ph idx="1" hasCustomPrompt="1"/>
          </p:nvPr>
        </p:nvSpPr>
        <p:spPr/>
        <p:txBody>
          <a:bodyPr rtlCol="0"/>
          <a:lstStyle>
            <a:lvl1pPr rtl="0">
              <a:defRPr/>
            </a:lvl1pPr>
            <a:lvl5pPr>
              <a:defRPr/>
            </a:lvl5pPr>
          </a:lstStyle>
          <a:p>
            <a:pPr lvl="0" rtl="0"/>
            <a:r>
              <a:rPr lang="es-ES" noProof="0" dirty="0" smtClean="0"/>
              <a:t>Haga clic para modificar el estilo de texto del patrón</a:t>
            </a:r>
          </a:p>
          <a:p>
            <a:pPr lvl="1" rtl="0"/>
            <a:r>
              <a:rPr lang="es-ES" noProof="0" dirty="0" smtClean="0"/>
              <a:t>Segundo </a:t>
            </a:r>
            <a:r>
              <a:rPr lang="es-ES" noProof="0" dirty="0"/>
              <a:t>nivel</a:t>
            </a:r>
          </a:p>
          <a:p>
            <a:pPr lvl="2" rtl="0"/>
            <a:r>
              <a:rPr lang="es-ES" noProof="0" dirty="0"/>
              <a:t>Tercer nivel</a:t>
            </a:r>
          </a:p>
          <a:p>
            <a:pPr lvl="3" rtl="0"/>
            <a:r>
              <a:rPr lang="es-ES" noProof="0" dirty="0"/>
              <a:t>Cuarto nivel</a:t>
            </a:r>
          </a:p>
          <a:p>
            <a:pPr lvl="4" rtl="0"/>
            <a:r>
              <a:rPr lang="es-ES" noProof="0" dirty="0"/>
              <a:t>Quinto nivel</a:t>
            </a:r>
          </a:p>
        </p:txBody>
      </p:sp>
      <p:sp>
        <p:nvSpPr>
          <p:cNvPr id="5" name="Marcador de posición de pie de página 4"/>
          <p:cNvSpPr>
            <a:spLocks noGrp="1"/>
          </p:cNvSpPr>
          <p:nvPr>
            <p:ph type="ftr" sz="quarter" idx="11"/>
          </p:nvPr>
        </p:nvSpPr>
        <p:spPr/>
        <p:txBody>
          <a:bodyPr rtlCol="0"/>
          <a:lstStyle/>
          <a:p>
            <a:pPr rtl="0"/>
            <a:endParaRPr lang="es-ES" noProof="0" dirty="0"/>
          </a:p>
        </p:txBody>
      </p:sp>
      <p:sp>
        <p:nvSpPr>
          <p:cNvPr id="4" name="Marcador de posición de fecha 3"/>
          <p:cNvSpPr>
            <a:spLocks noGrp="1"/>
          </p:cNvSpPr>
          <p:nvPr>
            <p:ph type="dt" sz="half" idx="10"/>
          </p:nvPr>
        </p:nvSpPr>
        <p:spPr/>
        <p:txBody>
          <a:bodyPr rtlCol="0"/>
          <a:lstStyle/>
          <a:p>
            <a:pPr rtl="0"/>
            <a:fld id="{CF4F8E71-560A-4797-AB31-C0244839F176}" type="datetime1">
              <a:rPr lang="es-ES" noProof="0" smtClean="0"/>
              <a:t>19/10/2020</a:t>
            </a:fld>
            <a:endParaRPr lang="es-ES" noProof="0" dirty="0"/>
          </a:p>
        </p:txBody>
      </p:sp>
      <p:sp>
        <p:nvSpPr>
          <p:cNvPr id="6" name="Marcador de posición de número de diapositiva 5"/>
          <p:cNvSpPr>
            <a:spLocks noGrp="1"/>
          </p:cNvSpPr>
          <p:nvPr>
            <p:ph type="sldNum" sz="quarter" idx="12"/>
          </p:nvPr>
        </p:nvSpPr>
        <p:spPr/>
        <p:txBody>
          <a:bodyPr rtlCol="0"/>
          <a:lstStyle/>
          <a:p>
            <a:pPr rtl="0"/>
            <a:fld id="{E31375A4-56A4-47D6-9801-1991572033F7}" type="slidenum">
              <a:rPr lang="es-ES" noProof="0"/>
              <a:t>‹Nº›</a:t>
            </a:fld>
            <a:endParaRPr lang="es-ES" noProof="0" dirty="0"/>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Encabezado de sección">
    <p:bg>
      <p:bgPr>
        <a:gradFill flip="none" rotWithShape="1">
          <a:gsLst>
            <a:gs pos="0">
              <a:schemeClr val="accent1"/>
            </a:gs>
            <a:gs pos="100000">
              <a:schemeClr val="accent1">
                <a:lumMod val="75000"/>
              </a:schemeClr>
            </a:gs>
          </a:gsLst>
          <a:lin ang="5400000" scaled="0"/>
          <a:tileRect/>
        </a:gradFill>
        <a:effectLst/>
      </p:bgPr>
    </p:bg>
    <p:spTree>
      <p:nvGrpSpPr>
        <p:cNvPr id="1" name=""/>
        <p:cNvGrpSpPr/>
        <p:nvPr/>
      </p:nvGrpSpPr>
      <p:grpSpPr>
        <a:xfrm>
          <a:off x="0" y="0"/>
          <a:ext cx="0" cy="0"/>
          <a:chOff x="0" y="0"/>
          <a:chExt cx="0" cy="0"/>
        </a:xfrm>
      </p:grpSpPr>
      <p:sp>
        <p:nvSpPr>
          <p:cNvPr id="7" name="Rectángulo 6" descr="Rectángulo"/>
          <p:cNvSpPr/>
          <p:nvPr/>
        </p:nvSpPr>
        <p:spPr>
          <a:xfrm>
            <a:off x="265112" y="228600"/>
            <a:ext cx="11658600" cy="6400800"/>
          </a:xfrm>
          <a:prstGeom prst="rect">
            <a:avLst/>
          </a:prstGeom>
          <a:noFill/>
          <a:ln w="15875">
            <a:gradFill flip="none" rotWithShape="1">
              <a:gsLst>
                <a:gs pos="0">
                  <a:schemeClr val="bg1">
                    <a:lumMod val="75000"/>
                  </a:schemeClr>
                </a:gs>
                <a:gs pos="100000">
                  <a:schemeClr val="bg1"/>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Título 1"/>
          <p:cNvSpPr>
            <a:spLocks noGrp="1"/>
          </p:cNvSpPr>
          <p:nvPr>
            <p:ph type="title" hasCustomPrompt="1"/>
          </p:nvPr>
        </p:nvSpPr>
        <p:spPr>
          <a:xfrm>
            <a:off x="1066800" y="1828800"/>
            <a:ext cx="7772400" cy="3177380"/>
          </a:xfrm>
        </p:spPr>
        <p:txBody>
          <a:bodyPr rtlCol="0" anchor="b">
            <a:normAutofit/>
          </a:bodyPr>
          <a:lstStyle>
            <a:lvl1pPr rtl="0">
              <a:lnSpc>
                <a:spcPct val="80000"/>
              </a:lnSpc>
              <a:defRPr sz="5400"/>
            </a:lvl1pPr>
          </a:lstStyle>
          <a:p>
            <a:pPr rtl="0"/>
            <a:r>
              <a:rPr lang="es-ES" noProof="0" dirty="0" smtClean="0"/>
              <a:t>Haga clic para editar el estilo de título del patrón</a:t>
            </a:r>
            <a:endParaRPr lang="es-ES" noProof="0" dirty="0"/>
          </a:p>
        </p:txBody>
      </p:sp>
      <p:sp>
        <p:nvSpPr>
          <p:cNvPr id="3" name="Marcador de posición de texto 2"/>
          <p:cNvSpPr>
            <a:spLocks noGrp="1"/>
          </p:cNvSpPr>
          <p:nvPr>
            <p:ph type="body" idx="1"/>
          </p:nvPr>
        </p:nvSpPr>
        <p:spPr>
          <a:xfrm>
            <a:off x="1066800" y="5181600"/>
            <a:ext cx="7772400" cy="685800"/>
          </a:xfrm>
        </p:spPr>
        <p:txBody>
          <a:bodyPr rtlCol="0">
            <a:normAutofit/>
          </a:bodyPr>
          <a:lstStyle>
            <a:lvl1pPr marL="0" indent="0">
              <a:buNone/>
              <a:defRPr sz="2000" cap="all" baseline="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es-ES" noProof="0" smtClean="0"/>
              <a:t>Haga clic para modificar el estilo de texto del patrón</a:t>
            </a:r>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lvl1pPr rtl="0">
              <a:defRPr/>
            </a:lvl1pPr>
          </a:lstStyle>
          <a:p>
            <a:pPr rtl="0"/>
            <a:r>
              <a:rPr lang="es-ES" noProof="0" dirty="0" smtClean="0"/>
              <a:t>Haga clic para editar el estilo de título del patrón</a:t>
            </a:r>
            <a:endParaRPr lang="es-ES" noProof="0" dirty="0"/>
          </a:p>
        </p:txBody>
      </p:sp>
      <p:sp>
        <p:nvSpPr>
          <p:cNvPr id="3" name="Marcador de posición de contenido 2"/>
          <p:cNvSpPr>
            <a:spLocks noGrp="1"/>
          </p:cNvSpPr>
          <p:nvPr>
            <p:ph sz="half" idx="1" hasCustomPrompt="1"/>
          </p:nvPr>
        </p:nvSpPr>
        <p:spPr>
          <a:xfrm>
            <a:off x="1066800" y="1825624"/>
            <a:ext cx="4800600" cy="4575175"/>
          </a:xfrm>
        </p:spPr>
        <p:txBody>
          <a:bodyPr rtlCol="0">
            <a:normAutofit/>
          </a:bodyPr>
          <a:lstStyle>
            <a:lvl1pPr rtl="0">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s-ES" noProof="0" dirty="0" smtClean="0"/>
              <a:t>Haga clic para modificar el estilo de texto del patrón</a:t>
            </a:r>
          </a:p>
          <a:p>
            <a:pPr lvl="1" rtl="0"/>
            <a:r>
              <a:rPr lang="es-ES" noProof="0" dirty="0" smtClean="0"/>
              <a:t>Segundo </a:t>
            </a:r>
            <a:r>
              <a:rPr lang="es-ES" noProof="0" dirty="0"/>
              <a:t>nivel</a:t>
            </a:r>
          </a:p>
          <a:p>
            <a:pPr lvl="2" rtl="0"/>
            <a:r>
              <a:rPr lang="es-ES" noProof="0" dirty="0"/>
              <a:t>Tercer nivel</a:t>
            </a:r>
          </a:p>
          <a:p>
            <a:pPr lvl="3" rtl="0"/>
            <a:r>
              <a:rPr lang="es-ES" noProof="0" dirty="0"/>
              <a:t>Cuarto nivel</a:t>
            </a:r>
          </a:p>
          <a:p>
            <a:pPr lvl="4" rtl="0"/>
            <a:r>
              <a:rPr lang="es-ES" noProof="0" dirty="0"/>
              <a:t>Quinto nivel</a:t>
            </a:r>
          </a:p>
        </p:txBody>
      </p:sp>
      <p:sp>
        <p:nvSpPr>
          <p:cNvPr id="4" name="Marcador de posición de contenido 3"/>
          <p:cNvSpPr>
            <a:spLocks noGrp="1"/>
          </p:cNvSpPr>
          <p:nvPr>
            <p:ph sz="half" idx="2" hasCustomPrompt="1"/>
          </p:nvPr>
        </p:nvSpPr>
        <p:spPr>
          <a:xfrm>
            <a:off x="6324600" y="1825624"/>
            <a:ext cx="4800600" cy="4575175"/>
          </a:xfrm>
        </p:spPr>
        <p:txBody>
          <a:bodyPr rtlCol="0">
            <a:normAutofit/>
          </a:bodyPr>
          <a:lstStyle>
            <a:lvl1pPr rtl="0">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s-ES" noProof="0" dirty="0" smtClean="0"/>
              <a:t>Haga clic para modificar el estilo de texto del patrón</a:t>
            </a:r>
          </a:p>
          <a:p>
            <a:pPr lvl="1" rtl="0"/>
            <a:r>
              <a:rPr lang="es-ES" noProof="0" dirty="0" smtClean="0"/>
              <a:t>Segundo </a:t>
            </a:r>
            <a:r>
              <a:rPr lang="es-ES" noProof="0" dirty="0"/>
              <a:t>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osición de pie de página 5"/>
          <p:cNvSpPr>
            <a:spLocks noGrp="1"/>
          </p:cNvSpPr>
          <p:nvPr>
            <p:ph type="ftr" sz="quarter" idx="11"/>
          </p:nvPr>
        </p:nvSpPr>
        <p:spPr/>
        <p:txBody>
          <a:bodyPr rtlCol="0"/>
          <a:lstStyle/>
          <a:p>
            <a:pPr rtl="0"/>
            <a:endParaRPr lang="es-ES" noProof="0" dirty="0"/>
          </a:p>
        </p:txBody>
      </p:sp>
      <p:sp>
        <p:nvSpPr>
          <p:cNvPr id="5" name="Marcador de posición de fecha 4"/>
          <p:cNvSpPr>
            <a:spLocks noGrp="1"/>
          </p:cNvSpPr>
          <p:nvPr>
            <p:ph type="dt" sz="half" idx="10"/>
          </p:nvPr>
        </p:nvSpPr>
        <p:spPr/>
        <p:txBody>
          <a:bodyPr rtlCol="0"/>
          <a:lstStyle/>
          <a:p>
            <a:pPr rtl="0"/>
            <a:fld id="{74457896-A5D8-467D-A614-5CBA5501E8CF}" type="datetime1">
              <a:rPr lang="es-ES" noProof="0" smtClean="0"/>
              <a:t>19/10/2020</a:t>
            </a:fld>
            <a:endParaRPr lang="es-ES" noProof="0" dirty="0"/>
          </a:p>
        </p:txBody>
      </p:sp>
      <p:sp>
        <p:nvSpPr>
          <p:cNvPr id="7" name="Marcador de posición de número de diapositiva 6"/>
          <p:cNvSpPr>
            <a:spLocks noGrp="1"/>
          </p:cNvSpPr>
          <p:nvPr>
            <p:ph type="sldNum" sz="quarter" idx="12"/>
          </p:nvPr>
        </p:nvSpPr>
        <p:spPr/>
        <p:txBody>
          <a:bodyPr rtlCol="0"/>
          <a:lstStyle/>
          <a:p>
            <a:pPr rtl="0"/>
            <a:fld id="{E31375A4-56A4-47D6-9801-1991572033F7}" type="slidenum">
              <a:rPr lang="es-ES" noProof="0"/>
              <a:t>‹Nº›</a:t>
            </a:fld>
            <a:endParaRPr lang="es-ES" noProof="0" dirty="0"/>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lvl1pPr rtl="0">
              <a:defRPr/>
            </a:lvl1pPr>
          </a:lstStyle>
          <a:p>
            <a:pPr rtl="0"/>
            <a:r>
              <a:rPr lang="es-ES" noProof="0" dirty="0" smtClean="0"/>
              <a:t>Haga clic para editar el estilo de título del patrón</a:t>
            </a:r>
            <a:endParaRPr lang="es-ES" noProof="0" dirty="0"/>
          </a:p>
        </p:txBody>
      </p:sp>
      <p:sp>
        <p:nvSpPr>
          <p:cNvPr id="3" name="Marcador de posición de texto 2"/>
          <p:cNvSpPr>
            <a:spLocks noGrp="1"/>
          </p:cNvSpPr>
          <p:nvPr>
            <p:ph type="body" idx="1" hasCustomPrompt="1"/>
          </p:nvPr>
        </p:nvSpPr>
        <p:spPr>
          <a:xfrm>
            <a:off x="1066800" y="1828799"/>
            <a:ext cx="4800600" cy="762000"/>
          </a:xfrm>
        </p:spPr>
        <p:txBody>
          <a:bodyPr rtlCol="0" anchor="ctr">
            <a:noAutofit/>
          </a:bodyPr>
          <a:lstStyle>
            <a:lvl1pPr marL="0" indent="0" rtl="0">
              <a:buNone/>
              <a:defRPr sz="2400" b="0" cap="none" baseline="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dirty="0" smtClean="0"/>
              <a:t>Haga clic para modificar el estilo de texto del patrón</a:t>
            </a:r>
            <a:endParaRPr lang="es-ES" noProof="0" dirty="0"/>
          </a:p>
        </p:txBody>
      </p:sp>
      <p:sp>
        <p:nvSpPr>
          <p:cNvPr id="4" name="Marcador de posición de contenido 3"/>
          <p:cNvSpPr>
            <a:spLocks noGrp="1"/>
          </p:cNvSpPr>
          <p:nvPr>
            <p:ph sz="half" idx="2" hasCustomPrompt="1"/>
          </p:nvPr>
        </p:nvSpPr>
        <p:spPr>
          <a:xfrm>
            <a:off x="1066800" y="2590799"/>
            <a:ext cx="4800600" cy="3810033"/>
          </a:xfrm>
        </p:spPr>
        <p:txBody>
          <a:bodyPr rtlCol="0">
            <a:normAutofit/>
          </a:bodyPr>
          <a:lstStyle>
            <a:lvl1pPr rtl="0">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s-ES" noProof="0" dirty="0" smtClean="0"/>
              <a:t>Haga clic para modificar el estilo de texto del patrón</a:t>
            </a:r>
          </a:p>
          <a:p>
            <a:pPr lvl="1" rtl="0"/>
            <a:r>
              <a:rPr lang="es-ES" noProof="0" dirty="0" smtClean="0"/>
              <a:t>Segundo </a:t>
            </a:r>
            <a:r>
              <a:rPr lang="es-ES" noProof="0" dirty="0"/>
              <a:t>nivel</a:t>
            </a:r>
          </a:p>
          <a:p>
            <a:pPr lvl="2" rtl="0"/>
            <a:r>
              <a:rPr lang="es-ES" noProof="0" dirty="0"/>
              <a:t>Tercer nivel</a:t>
            </a:r>
          </a:p>
          <a:p>
            <a:pPr lvl="3" rtl="0"/>
            <a:r>
              <a:rPr lang="es-ES" noProof="0" dirty="0"/>
              <a:t>Cuarto nivel</a:t>
            </a:r>
          </a:p>
          <a:p>
            <a:pPr lvl="4" rtl="0"/>
            <a:r>
              <a:rPr lang="es-ES" noProof="0" dirty="0"/>
              <a:t>Quinto nivel</a:t>
            </a:r>
          </a:p>
        </p:txBody>
      </p:sp>
      <p:sp>
        <p:nvSpPr>
          <p:cNvPr id="5" name="Marcador de posición de texto 4"/>
          <p:cNvSpPr>
            <a:spLocks noGrp="1"/>
          </p:cNvSpPr>
          <p:nvPr>
            <p:ph type="body" sz="quarter" idx="3" hasCustomPrompt="1"/>
          </p:nvPr>
        </p:nvSpPr>
        <p:spPr>
          <a:xfrm>
            <a:off x="6324600" y="1828799"/>
            <a:ext cx="4800600" cy="762000"/>
          </a:xfrm>
        </p:spPr>
        <p:txBody>
          <a:bodyPr rtlCol="0" anchor="ctr">
            <a:noAutofit/>
          </a:bodyPr>
          <a:lstStyle>
            <a:lvl1pPr marL="0" indent="0" rtl="0">
              <a:buNone/>
              <a:defRPr sz="2400" b="0" cap="none" baseline="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dirty="0" smtClean="0"/>
              <a:t>Haga clic para modificar el estilo de texto del patrón</a:t>
            </a:r>
            <a:endParaRPr lang="es-ES" noProof="0" dirty="0"/>
          </a:p>
        </p:txBody>
      </p:sp>
      <p:sp>
        <p:nvSpPr>
          <p:cNvPr id="6" name="Marcador de posición de contenido 5"/>
          <p:cNvSpPr>
            <a:spLocks noGrp="1"/>
          </p:cNvSpPr>
          <p:nvPr>
            <p:ph sz="quarter" idx="4" hasCustomPrompt="1"/>
          </p:nvPr>
        </p:nvSpPr>
        <p:spPr>
          <a:xfrm>
            <a:off x="6324600" y="2590799"/>
            <a:ext cx="4800600" cy="3810033"/>
          </a:xfrm>
        </p:spPr>
        <p:txBody>
          <a:bodyPr rtlCol="0">
            <a:normAutofit/>
          </a:bodyPr>
          <a:lstStyle>
            <a:lvl1pPr rtl="0">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s-ES" noProof="0" dirty="0" smtClean="0"/>
              <a:t>Haga clic para modificar el estilo de texto del patrón</a:t>
            </a:r>
          </a:p>
          <a:p>
            <a:pPr lvl="1" rtl="0"/>
            <a:r>
              <a:rPr lang="es-ES" noProof="0" dirty="0" smtClean="0"/>
              <a:t>Segundo </a:t>
            </a:r>
            <a:r>
              <a:rPr lang="es-ES" noProof="0" dirty="0"/>
              <a:t>nivel</a:t>
            </a:r>
          </a:p>
          <a:p>
            <a:pPr lvl="2" rtl="0"/>
            <a:r>
              <a:rPr lang="es-ES" noProof="0" dirty="0"/>
              <a:t>Tercer nivel</a:t>
            </a:r>
          </a:p>
          <a:p>
            <a:pPr lvl="3" rtl="0"/>
            <a:r>
              <a:rPr lang="es-ES" noProof="0" dirty="0"/>
              <a:t>Cuarto nivel</a:t>
            </a:r>
          </a:p>
          <a:p>
            <a:pPr lvl="4" rtl="0"/>
            <a:r>
              <a:rPr lang="es-ES" noProof="0" dirty="0"/>
              <a:t>Quinto nivel</a:t>
            </a:r>
          </a:p>
        </p:txBody>
      </p:sp>
      <p:sp>
        <p:nvSpPr>
          <p:cNvPr id="8" name="Marcador de posición de pie de página 7"/>
          <p:cNvSpPr>
            <a:spLocks noGrp="1"/>
          </p:cNvSpPr>
          <p:nvPr>
            <p:ph type="ftr" sz="quarter" idx="11"/>
          </p:nvPr>
        </p:nvSpPr>
        <p:spPr/>
        <p:txBody>
          <a:bodyPr rtlCol="0"/>
          <a:lstStyle/>
          <a:p>
            <a:pPr rtl="0"/>
            <a:endParaRPr lang="es-ES" noProof="0" dirty="0"/>
          </a:p>
        </p:txBody>
      </p:sp>
      <p:sp>
        <p:nvSpPr>
          <p:cNvPr id="7" name="Marcador de posición de fecha 6"/>
          <p:cNvSpPr>
            <a:spLocks noGrp="1"/>
          </p:cNvSpPr>
          <p:nvPr>
            <p:ph type="dt" sz="half" idx="10"/>
          </p:nvPr>
        </p:nvSpPr>
        <p:spPr/>
        <p:txBody>
          <a:bodyPr rtlCol="0"/>
          <a:lstStyle/>
          <a:p>
            <a:pPr rtl="0"/>
            <a:fld id="{F6A19CC6-25C5-496D-8949-A444D64C233A}" type="datetime1">
              <a:rPr lang="es-ES" noProof="0" smtClean="0"/>
              <a:t>19/10/2020</a:t>
            </a:fld>
            <a:endParaRPr lang="es-ES" noProof="0" dirty="0"/>
          </a:p>
        </p:txBody>
      </p:sp>
      <p:sp>
        <p:nvSpPr>
          <p:cNvPr id="9" name="Marcador de posición de número de diapositiva 8"/>
          <p:cNvSpPr>
            <a:spLocks noGrp="1"/>
          </p:cNvSpPr>
          <p:nvPr>
            <p:ph type="sldNum" sz="quarter" idx="12"/>
          </p:nvPr>
        </p:nvSpPr>
        <p:spPr/>
        <p:txBody>
          <a:bodyPr rtlCol="0"/>
          <a:lstStyle/>
          <a:p>
            <a:pPr rtl="0"/>
            <a:fld id="{E31375A4-56A4-47D6-9801-1991572033F7}" type="slidenum">
              <a:rPr lang="es-ES" noProof="0"/>
              <a:t>‹Nº›</a:t>
            </a:fld>
            <a:endParaRPr lang="es-ES" noProof="0" dirty="0"/>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dirty="0"/>
          </a:p>
        </p:txBody>
      </p:sp>
      <p:sp>
        <p:nvSpPr>
          <p:cNvPr id="4" name="Marcador de posición de pie de página 3"/>
          <p:cNvSpPr>
            <a:spLocks noGrp="1"/>
          </p:cNvSpPr>
          <p:nvPr>
            <p:ph type="ftr" sz="quarter" idx="11"/>
          </p:nvPr>
        </p:nvSpPr>
        <p:spPr/>
        <p:txBody>
          <a:bodyPr rtlCol="0"/>
          <a:lstStyle/>
          <a:p>
            <a:pPr rtl="0"/>
            <a:endParaRPr lang="es-ES" noProof="0" dirty="0"/>
          </a:p>
        </p:txBody>
      </p:sp>
      <p:sp>
        <p:nvSpPr>
          <p:cNvPr id="3" name="Marcador de posición de fecha 2"/>
          <p:cNvSpPr>
            <a:spLocks noGrp="1"/>
          </p:cNvSpPr>
          <p:nvPr>
            <p:ph type="dt" sz="half" idx="10"/>
          </p:nvPr>
        </p:nvSpPr>
        <p:spPr/>
        <p:txBody>
          <a:bodyPr rtlCol="0"/>
          <a:lstStyle/>
          <a:p>
            <a:pPr rtl="0"/>
            <a:fld id="{78E6B7AA-BFC0-40CE-A941-AC4A5F88484A}" type="datetime1">
              <a:rPr lang="es-ES" noProof="0" smtClean="0"/>
              <a:t>19/10/2020</a:t>
            </a:fld>
            <a:endParaRPr lang="es-ES" noProof="0" dirty="0"/>
          </a:p>
        </p:txBody>
      </p:sp>
      <p:sp>
        <p:nvSpPr>
          <p:cNvPr id="5" name="Marcador de posición de número de diapositiva 4"/>
          <p:cNvSpPr>
            <a:spLocks noGrp="1"/>
          </p:cNvSpPr>
          <p:nvPr>
            <p:ph type="sldNum" sz="quarter" idx="12"/>
          </p:nvPr>
        </p:nvSpPr>
        <p:spPr/>
        <p:txBody>
          <a:bodyPr rtlCol="0"/>
          <a:lstStyle/>
          <a:p>
            <a:pPr rtl="0"/>
            <a:fld id="{E31375A4-56A4-47D6-9801-1991572033F7}" type="slidenum">
              <a:rPr lang="es-ES" noProof="0"/>
              <a:t>‹Nº›</a:t>
            </a:fld>
            <a:endParaRPr lang="es-ES" noProof="0" dirty="0"/>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3" name="Marcador de posición de pie de página 2"/>
          <p:cNvSpPr>
            <a:spLocks noGrp="1"/>
          </p:cNvSpPr>
          <p:nvPr>
            <p:ph type="ftr" sz="quarter" idx="11"/>
          </p:nvPr>
        </p:nvSpPr>
        <p:spPr/>
        <p:txBody>
          <a:bodyPr rtlCol="0"/>
          <a:lstStyle/>
          <a:p>
            <a:pPr rtl="0"/>
            <a:endParaRPr lang="es-ES" noProof="0" dirty="0"/>
          </a:p>
        </p:txBody>
      </p:sp>
      <p:sp>
        <p:nvSpPr>
          <p:cNvPr id="2" name="Marcador de posición de fecha 1"/>
          <p:cNvSpPr>
            <a:spLocks noGrp="1"/>
          </p:cNvSpPr>
          <p:nvPr>
            <p:ph type="dt" sz="half" idx="10"/>
          </p:nvPr>
        </p:nvSpPr>
        <p:spPr/>
        <p:txBody>
          <a:bodyPr rtlCol="0"/>
          <a:lstStyle/>
          <a:p>
            <a:pPr rtl="0"/>
            <a:fld id="{0F5DB216-4544-45BF-B37A-172EF1960748}" type="datetime1">
              <a:rPr lang="es-ES" noProof="0" smtClean="0"/>
              <a:t>19/10/2020</a:t>
            </a:fld>
            <a:endParaRPr lang="es-ES" noProof="0" dirty="0"/>
          </a:p>
        </p:txBody>
      </p:sp>
      <p:sp>
        <p:nvSpPr>
          <p:cNvPr id="4" name="Marcador de posición de número de diapositiva 3"/>
          <p:cNvSpPr>
            <a:spLocks noGrp="1"/>
          </p:cNvSpPr>
          <p:nvPr>
            <p:ph type="sldNum" sz="quarter" idx="12"/>
          </p:nvPr>
        </p:nvSpPr>
        <p:spPr/>
        <p:txBody>
          <a:bodyPr rtlCol="0"/>
          <a:lstStyle/>
          <a:p>
            <a:pPr rtl="0"/>
            <a:fld id="{E31375A4-56A4-47D6-9801-1991572033F7}" type="slidenum">
              <a:rPr lang="es-ES" noProof="0"/>
              <a:t>‹Nº›</a:t>
            </a:fld>
            <a:endParaRPr lang="es-ES" noProof="0" dirty="0"/>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ángulo 7" descr="Rectángulo"/>
          <p:cNvSpPr/>
          <p:nvPr/>
        </p:nvSpPr>
        <p:spPr>
          <a:xfrm>
            <a:off x="7008812" y="0"/>
            <a:ext cx="5180013" cy="6858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9" name="Rectángulo 8" descr="Rectángulo"/>
          <p:cNvSpPr/>
          <p:nvPr/>
        </p:nvSpPr>
        <p:spPr>
          <a:xfrm>
            <a:off x="7255668" y="228600"/>
            <a:ext cx="4686300" cy="6400800"/>
          </a:xfrm>
          <a:prstGeom prst="rect">
            <a:avLst/>
          </a:prstGeom>
          <a:noFill/>
          <a:ln w="15875">
            <a:gradFill flip="none" rotWithShape="1">
              <a:gsLst>
                <a:gs pos="0">
                  <a:schemeClr val="bg1">
                    <a:lumMod val="75000"/>
                  </a:schemeClr>
                </a:gs>
                <a:gs pos="100000">
                  <a:schemeClr val="bg1">
                    <a:lumMod val="95000"/>
                  </a:schemeClr>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Título 1"/>
          <p:cNvSpPr>
            <a:spLocks noGrp="1"/>
          </p:cNvSpPr>
          <p:nvPr>
            <p:ph type="title" hasCustomPrompt="1"/>
          </p:nvPr>
        </p:nvSpPr>
        <p:spPr>
          <a:xfrm>
            <a:off x="7632700" y="3200400"/>
            <a:ext cx="3932237" cy="1752600"/>
          </a:xfrm>
        </p:spPr>
        <p:txBody>
          <a:bodyPr rtlCol="0" anchor="b">
            <a:normAutofit/>
          </a:bodyPr>
          <a:lstStyle>
            <a:lvl1pPr rtl="0">
              <a:defRPr sz="3600"/>
            </a:lvl1pPr>
          </a:lstStyle>
          <a:p>
            <a:pPr rtl="0"/>
            <a:r>
              <a:rPr lang="es-ES" noProof="0" dirty="0" smtClean="0"/>
              <a:t>Haga clic para editar el estilo de título del patrón</a:t>
            </a:r>
            <a:endParaRPr lang="es-ES" noProof="0" dirty="0"/>
          </a:p>
        </p:txBody>
      </p:sp>
      <p:sp>
        <p:nvSpPr>
          <p:cNvPr id="3" name="Marcador de posición de contenido 2"/>
          <p:cNvSpPr>
            <a:spLocks noGrp="1"/>
          </p:cNvSpPr>
          <p:nvPr>
            <p:ph idx="1" hasCustomPrompt="1"/>
          </p:nvPr>
        </p:nvSpPr>
        <p:spPr>
          <a:xfrm>
            <a:off x="609600" y="457201"/>
            <a:ext cx="5943600" cy="5943600"/>
          </a:xfrm>
        </p:spPr>
        <p:txBody>
          <a:bodyPr rtlCol="0">
            <a:normAutofit/>
          </a:bodyPr>
          <a:lstStyle>
            <a:lvl1pPr rtl="0">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s-ES" noProof="0" dirty="0" smtClean="0"/>
              <a:t>Haga clic para modificar el estilo de texto del patrón</a:t>
            </a:r>
          </a:p>
          <a:p>
            <a:pPr lvl="1" rtl="0"/>
            <a:r>
              <a:rPr lang="es-ES" noProof="0" dirty="0" smtClean="0"/>
              <a:t>Segundo </a:t>
            </a:r>
            <a:r>
              <a:rPr lang="es-ES" noProof="0" dirty="0"/>
              <a:t>nivel</a:t>
            </a:r>
          </a:p>
          <a:p>
            <a:pPr lvl="2" rtl="0"/>
            <a:r>
              <a:rPr lang="es-ES" noProof="0" dirty="0"/>
              <a:t>Tercer nivel</a:t>
            </a:r>
          </a:p>
          <a:p>
            <a:pPr lvl="3" rtl="0"/>
            <a:r>
              <a:rPr lang="es-ES" noProof="0" dirty="0"/>
              <a:t>Cuarto nivel</a:t>
            </a:r>
          </a:p>
          <a:p>
            <a:pPr lvl="4" rtl="0"/>
            <a:r>
              <a:rPr lang="es-ES" noProof="0" dirty="0"/>
              <a:t>Quinto nivel</a:t>
            </a:r>
          </a:p>
        </p:txBody>
      </p:sp>
      <p:sp>
        <p:nvSpPr>
          <p:cNvPr id="4" name="Marcador de posición de texto 3"/>
          <p:cNvSpPr>
            <a:spLocks noGrp="1"/>
          </p:cNvSpPr>
          <p:nvPr>
            <p:ph type="body" sz="half" idx="2" hasCustomPrompt="1"/>
          </p:nvPr>
        </p:nvSpPr>
        <p:spPr>
          <a:xfrm>
            <a:off x="7632699" y="5029200"/>
            <a:ext cx="3932237" cy="1371600"/>
          </a:xfrm>
        </p:spPr>
        <p:txBody>
          <a:bodyPr rtlCol="0">
            <a:normAutofit/>
          </a:bodyPr>
          <a:lstStyle>
            <a:lvl1pPr marL="0" indent="0" rtl="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dirty="0" smtClean="0"/>
              <a:t>Haga clic para modificar el estilo de texto del patrón</a:t>
            </a:r>
            <a:endParaRPr lang="es-ES" noProof="0" dirty="0"/>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ángulo 7" descr="Rectángulo"/>
          <p:cNvSpPr/>
          <p:nvPr/>
        </p:nvSpPr>
        <p:spPr>
          <a:xfrm>
            <a:off x="7008812" y="0"/>
            <a:ext cx="5180013" cy="6858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9" name="Rectángulo 8" descr="Rectángulo"/>
          <p:cNvSpPr/>
          <p:nvPr/>
        </p:nvSpPr>
        <p:spPr>
          <a:xfrm>
            <a:off x="7255668" y="228600"/>
            <a:ext cx="4686300" cy="6400800"/>
          </a:xfrm>
          <a:prstGeom prst="rect">
            <a:avLst/>
          </a:prstGeom>
          <a:noFill/>
          <a:ln w="15875">
            <a:gradFill flip="none" rotWithShape="1">
              <a:gsLst>
                <a:gs pos="0">
                  <a:schemeClr val="bg1">
                    <a:lumMod val="75000"/>
                  </a:schemeClr>
                </a:gs>
                <a:gs pos="100000">
                  <a:schemeClr val="bg1">
                    <a:lumMod val="95000"/>
                  </a:schemeClr>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Título 1"/>
          <p:cNvSpPr>
            <a:spLocks noGrp="1"/>
          </p:cNvSpPr>
          <p:nvPr>
            <p:ph type="title" hasCustomPrompt="1"/>
          </p:nvPr>
        </p:nvSpPr>
        <p:spPr>
          <a:xfrm>
            <a:off x="7635240" y="3200400"/>
            <a:ext cx="3932237" cy="1752600"/>
          </a:xfrm>
        </p:spPr>
        <p:txBody>
          <a:bodyPr rtlCol="0" anchor="b">
            <a:normAutofit/>
          </a:bodyPr>
          <a:lstStyle>
            <a:lvl1pPr rtl="0">
              <a:defRPr sz="3600"/>
            </a:lvl1pPr>
          </a:lstStyle>
          <a:p>
            <a:pPr rtl="0"/>
            <a:r>
              <a:rPr lang="es-ES" noProof="0" dirty="0" smtClean="0"/>
              <a:t>Haga clic para editar el estilo de título del patrón</a:t>
            </a:r>
            <a:endParaRPr lang="es-ES" noProof="0" dirty="0"/>
          </a:p>
        </p:txBody>
      </p:sp>
      <p:sp>
        <p:nvSpPr>
          <p:cNvPr id="3" name="Marcador de posición de imagen 2" descr="Marcador de posición vacío para agregar una imagen. Haga clic en el marcador de posición y seleccione la imagen que quiera agregar."/>
          <p:cNvSpPr>
            <a:spLocks noGrp="1"/>
          </p:cNvSpPr>
          <p:nvPr>
            <p:ph type="pic" idx="1"/>
          </p:nvPr>
        </p:nvSpPr>
        <p:spPr>
          <a:xfrm>
            <a:off x="1" y="0"/>
            <a:ext cx="7008810" cy="6857999"/>
          </a:xfrm>
        </p:spPr>
        <p:txBody>
          <a:bodyPr tIns="4572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smtClean="0"/>
              <a:t>Haga clic en el icono para agregar una imagen</a:t>
            </a:r>
            <a:endParaRPr lang="es-ES" noProof="0" dirty="0"/>
          </a:p>
        </p:txBody>
      </p:sp>
      <p:sp>
        <p:nvSpPr>
          <p:cNvPr id="4" name="Marcador de posición de texto 3"/>
          <p:cNvSpPr>
            <a:spLocks noGrp="1"/>
          </p:cNvSpPr>
          <p:nvPr>
            <p:ph type="body" sz="half" idx="2" hasCustomPrompt="1"/>
          </p:nvPr>
        </p:nvSpPr>
        <p:spPr>
          <a:xfrm>
            <a:off x="7635240" y="5029200"/>
            <a:ext cx="3932237" cy="1374648"/>
          </a:xfrm>
        </p:spPr>
        <p:txBody>
          <a:bodyPr rtlCol="0"/>
          <a:lstStyle>
            <a:lvl1pPr marL="0" indent="0" rtl="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dirty="0" smtClean="0"/>
              <a:t>Haga clic para modificar el estilo de texto del patrón</a:t>
            </a:r>
            <a:endParaRPr lang="es-ES" noProof="0" dirty="0"/>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9D9D9"/>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7" name="barra roja" descr="Barra roja"/>
          <p:cNvSpPr/>
          <p:nvPr/>
        </p:nvSpPr>
        <p:spPr>
          <a:xfrm>
            <a:off x="1" y="1"/>
            <a:ext cx="12188824" cy="1524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Marcador de posición de título 1"/>
          <p:cNvSpPr>
            <a:spLocks noGrp="1"/>
          </p:cNvSpPr>
          <p:nvPr>
            <p:ph type="title"/>
          </p:nvPr>
        </p:nvSpPr>
        <p:spPr>
          <a:xfrm>
            <a:off x="1066800" y="99220"/>
            <a:ext cx="10058400" cy="1325563"/>
          </a:xfrm>
          <a:prstGeom prst="rect">
            <a:avLst/>
          </a:prstGeom>
        </p:spPr>
        <p:txBody>
          <a:bodyPr vert="horz" lIns="91440" tIns="45720" rIns="91440" bIns="45720" rtlCol="0" anchor="ctr">
            <a:normAutofit/>
          </a:bodyPr>
          <a:lstStyle/>
          <a:p>
            <a:pPr rtl="0"/>
            <a:r>
              <a:rPr lang="es-ES" noProof="0" dirty="0" smtClean="0"/>
              <a:t>Haga clic para editar el estilo de título del patrón</a:t>
            </a:r>
            <a:endParaRPr lang="es-ES" noProof="0" dirty="0"/>
          </a:p>
        </p:txBody>
      </p:sp>
      <p:sp>
        <p:nvSpPr>
          <p:cNvPr id="3" name="Marcador de posición de texto 2"/>
          <p:cNvSpPr>
            <a:spLocks noGrp="1"/>
          </p:cNvSpPr>
          <p:nvPr>
            <p:ph type="body" idx="1"/>
          </p:nvPr>
        </p:nvSpPr>
        <p:spPr>
          <a:xfrm>
            <a:off x="1524000" y="1828799"/>
            <a:ext cx="9144000" cy="4572001"/>
          </a:xfrm>
          <a:prstGeom prst="rect">
            <a:avLst/>
          </a:prstGeom>
        </p:spPr>
        <p:txBody>
          <a:bodyPr vert="horz" lIns="91440" tIns="45720" rIns="91440" bIns="45720" rtlCol="0">
            <a:normAutofit/>
          </a:bodyPr>
          <a:lstStyle/>
          <a:p>
            <a:pPr lvl="0" rtl="0"/>
            <a:r>
              <a:rPr lang="es-ES" noProof="0" dirty="0"/>
              <a:t>Haga clic para modificar el estilo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5" name="Marcador de posición de pie de página 4"/>
          <p:cNvSpPr>
            <a:spLocks noGrp="1"/>
          </p:cNvSpPr>
          <p:nvPr>
            <p:ph type="ftr" sz="quarter" idx="3"/>
          </p:nvPr>
        </p:nvSpPr>
        <p:spPr>
          <a:xfrm>
            <a:off x="1066800" y="6481760"/>
            <a:ext cx="7848600" cy="239715"/>
          </a:xfrm>
          <a:prstGeom prst="rect">
            <a:avLst/>
          </a:prstGeom>
        </p:spPr>
        <p:txBody>
          <a:bodyPr vert="horz" lIns="91440" tIns="45720" rIns="91440" bIns="45720" rtlCol="0" anchor="ctr"/>
          <a:lstStyle>
            <a:lvl1pPr algn="l">
              <a:defRPr sz="1100">
                <a:solidFill>
                  <a:schemeClr val="tx1"/>
                </a:solidFill>
              </a:defRPr>
            </a:lvl1pPr>
          </a:lstStyle>
          <a:p>
            <a:pPr rtl="0"/>
            <a:endParaRPr lang="es-ES" noProof="0" dirty="0"/>
          </a:p>
        </p:txBody>
      </p:sp>
      <p:sp>
        <p:nvSpPr>
          <p:cNvPr id="4" name="Marcador de posición de fecha 3"/>
          <p:cNvSpPr>
            <a:spLocks noGrp="1"/>
          </p:cNvSpPr>
          <p:nvPr>
            <p:ph type="dt" sz="half" idx="2"/>
          </p:nvPr>
        </p:nvSpPr>
        <p:spPr>
          <a:xfrm>
            <a:off x="9067800" y="6465885"/>
            <a:ext cx="1066800" cy="239715"/>
          </a:xfrm>
          <a:prstGeom prst="rect">
            <a:avLst/>
          </a:prstGeom>
        </p:spPr>
        <p:txBody>
          <a:bodyPr vert="horz" lIns="91440" tIns="45720" rIns="91440" bIns="45720" rtlCol="0" anchor="ctr"/>
          <a:lstStyle>
            <a:lvl1pPr algn="r">
              <a:defRPr sz="1100">
                <a:solidFill>
                  <a:schemeClr val="tx1"/>
                </a:solidFill>
              </a:defRPr>
            </a:lvl1pPr>
          </a:lstStyle>
          <a:p>
            <a:pPr rtl="0"/>
            <a:fld id="{D7873A5F-C3DF-489E-B7D3-04B64807B0C2}" type="datetime1">
              <a:rPr lang="es-ES" noProof="0" smtClean="0"/>
              <a:t>19/10/2020</a:t>
            </a:fld>
            <a:endParaRPr lang="es-ES" noProof="0" dirty="0"/>
          </a:p>
        </p:txBody>
      </p:sp>
      <p:sp>
        <p:nvSpPr>
          <p:cNvPr id="6" name="Marcador de posición de número de diapositiva 5"/>
          <p:cNvSpPr>
            <a:spLocks noGrp="1"/>
          </p:cNvSpPr>
          <p:nvPr>
            <p:ph type="sldNum" sz="quarter" idx="4"/>
          </p:nvPr>
        </p:nvSpPr>
        <p:spPr>
          <a:xfrm>
            <a:off x="10287000" y="6481760"/>
            <a:ext cx="838200" cy="239715"/>
          </a:xfrm>
          <a:prstGeom prst="rect">
            <a:avLst/>
          </a:prstGeom>
        </p:spPr>
        <p:txBody>
          <a:bodyPr vert="horz" lIns="91440" tIns="45720" rIns="91440" bIns="45720" rtlCol="0" anchor="ctr"/>
          <a:lstStyle>
            <a:lvl1pPr algn="r">
              <a:defRPr sz="1100">
                <a:solidFill>
                  <a:schemeClr val="tx1"/>
                </a:solidFill>
              </a:defRPr>
            </a:lvl1pPr>
          </a:lstStyle>
          <a:p>
            <a:pPr rtl="0"/>
            <a:fld id="{E31375A4-56A4-47D6-9801-1991572033F7}" type="slidenum">
              <a:rPr lang="es-ES" noProof="0" smtClean="0"/>
              <a:pPr rtl="0"/>
              <a:t>‹Nº›</a:t>
            </a:fld>
            <a:endParaRPr lang="es-ES" noProof="0" dirty="0"/>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eg"/><Relationship Id="rId1" Type="http://schemas.openxmlformats.org/officeDocument/2006/relationships/slideLayout" Target="../slideLayouts/slideLayout4.xml"/><Relationship Id="rId4" Type="http://schemas.openxmlformats.org/officeDocument/2006/relationships/image" Target="../media/image32.emf"/></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41.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70.emf"/><Relationship Id="rId7" Type="http://schemas.openxmlformats.org/officeDocument/2006/relationships/image" Target="../media/image74.emf"/><Relationship Id="rId2" Type="http://schemas.openxmlformats.org/officeDocument/2006/relationships/image" Target="../media/image69.emf"/><Relationship Id="rId1" Type="http://schemas.openxmlformats.org/officeDocument/2006/relationships/slideLayout" Target="../slideLayouts/slideLayout4.xml"/><Relationship Id="rId6" Type="http://schemas.openxmlformats.org/officeDocument/2006/relationships/image" Target="../media/image73.emf"/><Relationship Id="rId5" Type="http://schemas.openxmlformats.org/officeDocument/2006/relationships/image" Target="../media/image72.emf"/><Relationship Id="rId4" Type="http://schemas.openxmlformats.org/officeDocument/2006/relationships/image" Target="../media/image71.emf"/></Relationships>
</file>

<file path=ppt/slides/_rels/slide6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emf"/><Relationship Id="rId7" Type="http://schemas.openxmlformats.org/officeDocument/2006/relationships/image" Target="../media/image80.jpeg"/><Relationship Id="rId2" Type="http://schemas.openxmlformats.org/officeDocument/2006/relationships/image" Target="../media/image75.emf"/><Relationship Id="rId1" Type="http://schemas.openxmlformats.org/officeDocument/2006/relationships/slideLayout" Target="../slideLayouts/slideLayout4.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69.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4.xml"/><Relationship Id="rId6" Type="http://schemas.openxmlformats.org/officeDocument/2006/relationships/image" Target="../media/image86.emf"/><Relationship Id="rId5" Type="http://schemas.openxmlformats.org/officeDocument/2006/relationships/image" Target="../media/image85.emf"/><Relationship Id="rId4" Type="http://schemas.openxmlformats.org/officeDocument/2006/relationships/image" Target="../media/image8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4.xml"/><Relationship Id="rId5" Type="http://schemas.openxmlformats.org/officeDocument/2006/relationships/image" Target="../media/image90.emf"/><Relationship Id="rId4" Type="http://schemas.openxmlformats.org/officeDocument/2006/relationships/image" Target="../media/image89.emf"/></Relationships>
</file>

<file path=ppt/slides/_rels/slide7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4.xml"/><Relationship Id="rId5" Type="http://schemas.openxmlformats.org/officeDocument/2006/relationships/image" Target="../media/image94.jpeg"/><Relationship Id="rId4" Type="http://schemas.openxmlformats.org/officeDocument/2006/relationships/image" Target="../media/image93.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1556792"/>
            <a:ext cx="5087888" cy="1953244"/>
          </a:xfrm>
        </p:spPr>
        <p:txBody>
          <a:bodyPr rtlCol="0">
            <a:normAutofit/>
          </a:bodyPr>
          <a:lstStyle/>
          <a:p>
            <a:pPr algn="ctr" rtl="0"/>
            <a:r>
              <a:rPr lang="es-ES" sz="4800" dirty="0" smtClean="0"/>
              <a:t>“ACCIDENTOLOGIA Y PRIMEROS AUXILIOS”</a:t>
            </a:r>
            <a:endParaRPr lang="es-ES" sz="4800" dirty="0"/>
          </a:p>
        </p:txBody>
      </p:sp>
      <p:sp>
        <p:nvSpPr>
          <p:cNvPr id="3" name="Subtítulo 2"/>
          <p:cNvSpPr>
            <a:spLocks noGrp="1"/>
          </p:cNvSpPr>
          <p:nvPr>
            <p:ph type="subTitle" idx="1"/>
          </p:nvPr>
        </p:nvSpPr>
        <p:spPr>
          <a:xfrm>
            <a:off x="477362" y="3977680"/>
            <a:ext cx="4098175" cy="2880320"/>
          </a:xfrm>
        </p:spPr>
        <p:txBody>
          <a:bodyPr rtlCol="0"/>
          <a:lstStyle/>
          <a:p>
            <a:pPr rtl="0"/>
            <a:r>
              <a:rPr lang="es-ES" dirty="0" smtClean="0"/>
              <a:t>Grupo 16:</a:t>
            </a:r>
          </a:p>
          <a:p>
            <a:r>
              <a:rPr lang="es-AR" dirty="0" smtClean="0"/>
              <a:t>	Palacios </a:t>
            </a:r>
            <a:r>
              <a:rPr lang="es-AR" dirty="0"/>
              <a:t>P. Eber R.</a:t>
            </a:r>
          </a:p>
          <a:p>
            <a:r>
              <a:rPr lang="es-AR" dirty="0" smtClean="0"/>
              <a:t>	Peralta </a:t>
            </a:r>
            <a:r>
              <a:rPr lang="es-AR" dirty="0"/>
              <a:t>Marcelo</a:t>
            </a:r>
          </a:p>
          <a:p>
            <a:r>
              <a:rPr lang="es-AR" dirty="0" smtClean="0"/>
              <a:t>	Steeman </a:t>
            </a:r>
            <a:r>
              <a:rPr lang="es-AR" dirty="0"/>
              <a:t>Iván</a:t>
            </a:r>
          </a:p>
          <a:p>
            <a:r>
              <a:rPr lang="es-AR" dirty="0" smtClean="0"/>
              <a:t>	Zabala </a:t>
            </a:r>
            <a:r>
              <a:rPr lang="es-AR" dirty="0"/>
              <a:t>Patricio</a:t>
            </a:r>
            <a:endParaRPr lang="es-ES" dirty="0" smtClean="0"/>
          </a:p>
          <a:p>
            <a:pPr rtl="0"/>
            <a:endParaRPr lang="es-ES" dirty="0"/>
          </a:p>
        </p:txBody>
      </p:sp>
      <p:sp>
        <p:nvSpPr>
          <p:cNvPr id="4" name="Rectángulo 3"/>
          <p:cNvSpPr/>
          <p:nvPr/>
        </p:nvSpPr>
        <p:spPr>
          <a:xfrm>
            <a:off x="-34987" y="0"/>
            <a:ext cx="5122875" cy="923330"/>
          </a:xfrm>
          <a:prstGeom prst="rect">
            <a:avLst/>
          </a:prstGeom>
        </p:spPr>
        <p:txBody>
          <a:bodyPr wrap="square">
            <a:spAutoFit/>
          </a:bodyPr>
          <a:lstStyle/>
          <a:p>
            <a:pPr algn="ctr"/>
            <a:r>
              <a:rPr lang="es-ES" kern="0" dirty="0"/>
              <a:t>FACULTAD DE CIENCIAS EXACTAS, FÍSICAS  Y NATURALES</a:t>
            </a:r>
          </a:p>
          <a:p>
            <a:pPr algn="ctr"/>
            <a:r>
              <a:rPr lang="es-ES" kern="0" dirty="0"/>
              <a:t>Cátedra de Higiene y Seguridad en el Trabajo</a:t>
            </a:r>
          </a:p>
        </p:txBody>
      </p:sp>
    </p:spTree>
    <p:extLst>
      <p:ext uri="{BB962C8B-B14F-4D97-AF65-F5344CB8AC3E}">
        <p14:creationId xmlns:p14="http://schemas.microsoft.com/office/powerpoint/2010/main" val="25165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normAutofit/>
          </a:bodyPr>
          <a:lstStyle/>
          <a:p>
            <a:pPr rtl="0"/>
            <a:r>
              <a:rPr lang="es-ES" sz="4000" dirty="0" smtClean="0"/>
              <a:t>LLAMADO AL SISTEMA DE EMERGENCIAS </a:t>
            </a:r>
            <a:endParaRPr lang="es-ES" sz="4000" dirty="0"/>
          </a:p>
        </p:txBody>
      </p:sp>
      <p:pic>
        <p:nvPicPr>
          <p:cNvPr id="1026" name="Picture 2" descr="resize_15150634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6792"/>
            <a:ext cx="6649207"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Marcador de posición de contenido 2"/>
          <p:cNvSpPr>
            <a:spLocks noGrp="1"/>
          </p:cNvSpPr>
          <p:nvPr>
            <p:ph sz="half" idx="1"/>
          </p:nvPr>
        </p:nvSpPr>
        <p:spPr>
          <a:xfrm>
            <a:off x="4007768" y="4077072"/>
            <a:ext cx="6048672" cy="3717032"/>
          </a:xfrm>
        </p:spPr>
        <p:txBody>
          <a:bodyPr rtlCol="0">
            <a:normAutofit/>
          </a:bodyPr>
          <a:lstStyle/>
          <a:p>
            <a:pPr rtl="0"/>
            <a:r>
              <a:rPr lang="es-ES" dirty="0"/>
              <a:t>¿</a:t>
            </a:r>
            <a:r>
              <a:rPr lang="es-ES" dirty="0" smtClean="0"/>
              <a:t>COMO LLAMAR?</a:t>
            </a:r>
          </a:p>
          <a:p>
            <a:pPr rtl="0"/>
            <a:r>
              <a:rPr lang="es-ES" dirty="0" smtClean="0"/>
              <a:t>-Señalar a una persona</a:t>
            </a:r>
          </a:p>
          <a:p>
            <a:pPr rtl="0"/>
            <a:r>
              <a:rPr lang="es-ES" dirty="0" smtClean="0"/>
              <a:t>-Dar la ORDEN</a:t>
            </a:r>
          </a:p>
          <a:p>
            <a:pPr rtl="0"/>
            <a:r>
              <a:rPr lang="es-ES" dirty="0" smtClean="0"/>
              <a:t>-Darle el numero al que debe llamar</a:t>
            </a:r>
            <a:endParaRPr lang="es-AR" dirty="0"/>
          </a:p>
          <a:p>
            <a:pPr marL="0" indent="0" rtl="0">
              <a:buNone/>
            </a:pPr>
            <a:endParaRPr lang="es-ES" dirty="0"/>
          </a:p>
        </p:txBody>
      </p:sp>
      <p:pic>
        <p:nvPicPr>
          <p:cNvPr id="9" name="Marcador de contenido 5">
            <a:extLst>
              <a:ext uri="{FF2B5EF4-FFF2-40B4-BE49-F238E27FC236}">
                <a16:creationId xmlns="" xmlns:a16="http://schemas.microsoft.com/office/drawing/2014/main" id="{A0F066DE-B535-4256-A65A-52BD4C59431A}"/>
              </a:ext>
            </a:extLst>
          </p:cNvPr>
          <p:cNvPicPr>
            <a:picLocks noChangeAspect="1"/>
          </p:cNvPicPr>
          <p:nvPr/>
        </p:nvPicPr>
        <p:blipFill>
          <a:blip r:embed="rId4"/>
          <a:stretch>
            <a:fillRect/>
          </a:stretch>
        </p:blipFill>
        <p:spPr bwMode="auto">
          <a:xfrm>
            <a:off x="8989893" y="2448944"/>
            <a:ext cx="3202107" cy="4409056"/>
          </a:xfrm>
          <a:prstGeom prst="rect">
            <a:avLst/>
          </a:prstGeom>
          <a:noFill/>
          <a:ln w="9525">
            <a:noFill/>
            <a:miter lim="800000"/>
            <a:headEnd/>
            <a:tailEnd/>
          </a:ln>
          <a:effectLst/>
        </p:spPr>
      </p:pic>
    </p:spTree>
    <p:extLst>
      <p:ext uri="{BB962C8B-B14F-4D97-AF65-F5344CB8AC3E}">
        <p14:creationId xmlns:p14="http://schemas.microsoft.com/office/powerpoint/2010/main" val="101674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63552" y="116632"/>
            <a:ext cx="8485584" cy="1325563"/>
          </a:xfrm>
        </p:spPr>
        <p:txBody>
          <a:bodyPr rtlCol="0">
            <a:normAutofit/>
          </a:bodyPr>
          <a:lstStyle/>
          <a:p>
            <a:pPr rtl="0"/>
            <a:r>
              <a:rPr lang="es-ES" sz="4000" dirty="0" smtClean="0"/>
              <a:t>EVALUACION INICIAL DEL LESIONADO</a:t>
            </a:r>
            <a:endParaRPr lang="es-ES" sz="4000" dirty="0"/>
          </a:p>
        </p:txBody>
      </p:sp>
      <p:sp>
        <p:nvSpPr>
          <p:cNvPr id="4" name="Marcador de posición de contenido 2"/>
          <p:cNvSpPr txBox="1">
            <a:spLocks/>
          </p:cNvSpPr>
          <p:nvPr/>
        </p:nvSpPr>
        <p:spPr>
          <a:xfrm>
            <a:off x="0" y="1556792"/>
            <a:ext cx="8112224" cy="5301208"/>
          </a:xfrm>
          <a:prstGeom prst="rect">
            <a:avLst/>
          </a:prstGeom>
        </p:spPr>
        <p:txBody>
          <a:bodyPr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r>
              <a:rPr lang="es-ES" sz="2000" dirty="0" smtClean="0"/>
              <a:t>1) EVALUACION PRIMARIA</a:t>
            </a:r>
          </a:p>
          <a:p>
            <a:pPr marL="0" indent="0">
              <a:buNone/>
            </a:pPr>
            <a:r>
              <a:rPr lang="es-ES" sz="2000" dirty="0" smtClean="0"/>
              <a:t>Determinamos el estado general del paciente, consciencia, condición respiratoria y circulatoria. </a:t>
            </a:r>
          </a:p>
          <a:p>
            <a:pPr marL="0" indent="0">
              <a:buNone/>
            </a:pPr>
            <a:r>
              <a:rPr lang="es-ES" sz="2000" dirty="0" smtClean="0"/>
              <a:t>			CONTESTA </a:t>
            </a:r>
            <a:r>
              <a:rPr lang="es-ES" sz="2000" dirty="0"/>
              <a:t>?</a:t>
            </a:r>
            <a:endParaRPr lang="es-ES" sz="2000" dirty="0" smtClean="0"/>
          </a:p>
          <a:p>
            <a:pPr marL="0" indent="0">
              <a:buNone/>
            </a:pPr>
            <a:r>
              <a:rPr lang="es-ES" sz="2000" dirty="0" smtClean="0"/>
              <a:t>¿Cómo se hace?  </a:t>
            </a:r>
          </a:p>
          <a:p>
            <a:pPr marL="0" indent="0">
              <a:buNone/>
            </a:pPr>
            <a:r>
              <a:rPr lang="es-ES" sz="2000" dirty="0"/>
              <a:t>	</a:t>
            </a:r>
            <a:r>
              <a:rPr lang="es-ES" sz="2000" dirty="0" smtClean="0"/>
              <a:t>		NO CONTESTA ?</a:t>
            </a:r>
            <a:endParaRPr lang="es-ES" sz="2000" dirty="0"/>
          </a:p>
          <a:p>
            <a:pPr marL="0" indent="0">
              <a:buNone/>
            </a:pPr>
            <a:endParaRPr lang="es-ES" sz="2000" dirty="0" smtClean="0"/>
          </a:p>
          <a:p>
            <a:r>
              <a:rPr lang="es-ES" sz="2000" dirty="0" smtClean="0"/>
              <a:t>2) </a:t>
            </a:r>
            <a:r>
              <a:rPr lang="es-ES" sz="2000" dirty="0"/>
              <a:t>EVALUACION </a:t>
            </a:r>
            <a:r>
              <a:rPr lang="es-ES" sz="2000" dirty="0" smtClean="0"/>
              <a:t>SECUNDARIA</a:t>
            </a:r>
            <a:endParaRPr lang="es-ES" sz="2000" dirty="0"/>
          </a:p>
          <a:p>
            <a:pPr marL="0" indent="0">
              <a:buNone/>
            </a:pPr>
            <a:r>
              <a:rPr lang="es-ES" dirty="0" smtClean="0"/>
              <a:t>Identificamos lesiones</a:t>
            </a:r>
          </a:p>
        </p:txBody>
      </p:sp>
      <p:pic>
        <p:nvPicPr>
          <p:cNvPr id="2050" name="Picture 2" descr="concienc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9617" y="1538308"/>
            <a:ext cx="2685230" cy="287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ector recto de flecha 5"/>
          <p:cNvCxnSpPr/>
          <p:nvPr/>
        </p:nvCxnSpPr>
        <p:spPr>
          <a:xfrm flipV="1">
            <a:off x="4716620" y="3419912"/>
            <a:ext cx="1080120" cy="4903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Conector recto de flecha 7"/>
          <p:cNvCxnSpPr/>
          <p:nvPr/>
        </p:nvCxnSpPr>
        <p:spPr>
          <a:xfrm>
            <a:off x="4695394" y="4024873"/>
            <a:ext cx="1042500" cy="160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Marcador de posición de contenido 2"/>
          <p:cNvSpPr txBox="1">
            <a:spLocks/>
          </p:cNvSpPr>
          <p:nvPr/>
        </p:nvSpPr>
        <p:spPr>
          <a:xfrm>
            <a:off x="5796740" y="3246841"/>
            <a:ext cx="4104456" cy="2016224"/>
          </a:xfrm>
          <a:prstGeom prst="rect">
            <a:avLst/>
          </a:prstGeom>
        </p:spPr>
        <p:txBody>
          <a:bodyPr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Font typeface="Arial" pitchFamily="34" charset="0"/>
              <a:buNone/>
            </a:pPr>
            <a:r>
              <a:rPr lang="es-ES" sz="2000" dirty="0" smtClean="0"/>
              <a:t>VALORACION SECUNDARIA</a:t>
            </a:r>
          </a:p>
          <a:p>
            <a:pPr marL="0" indent="0">
              <a:buFont typeface="Arial" pitchFamily="34" charset="0"/>
              <a:buNone/>
            </a:pPr>
            <a:r>
              <a:rPr lang="es-ES" sz="2000" dirty="0" smtClean="0"/>
              <a:t>PROCEDIMIENTO “ABC”</a:t>
            </a:r>
          </a:p>
          <a:p>
            <a:pPr marL="0" indent="0">
              <a:buFont typeface="Arial" pitchFamily="34" charset="0"/>
              <a:buNone/>
            </a:pPr>
            <a:endParaRPr lang="es-ES" dirty="0"/>
          </a:p>
        </p:txBody>
      </p:sp>
      <p:pic>
        <p:nvPicPr>
          <p:cNvPr id="11" name="image7.jpeg" descr="Resultado de imagen para EVALUACION SECUNDARIA PRIMEROS AUXILIOS"/>
          <p:cNvPicPr/>
          <p:nvPr/>
        </p:nvPicPr>
        <p:blipFill>
          <a:blip r:embed="rId4" cstate="print"/>
          <a:stretch>
            <a:fillRect/>
          </a:stretch>
        </p:blipFill>
        <p:spPr>
          <a:xfrm>
            <a:off x="3647728" y="4254953"/>
            <a:ext cx="4992884" cy="2605396"/>
          </a:xfrm>
          <a:prstGeom prst="rect">
            <a:avLst/>
          </a:prstGeom>
        </p:spPr>
      </p:pic>
      <p:cxnSp>
        <p:nvCxnSpPr>
          <p:cNvPr id="13" name="Conector recto de flecha 12"/>
          <p:cNvCxnSpPr/>
          <p:nvPr/>
        </p:nvCxnSpPr>
        <p:spPr>
          <a:xfrm flipV="1">
            <a:off x="2063552" y="3086924"/>
            <a:ext cx="701712" cy="317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p:nvPr/>
        </p:nvCxnSpPr>
        <p:spPr>
          <a:xfrm>
            <a:off x="2009135" y="3617831"/>
            <a:ext cx="756129" cy="3643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3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PROCEDIMIENTO “ABC” PRIMEROS AUXILIOS</a:t>
            </a:r>
            <a:endParaRPr lang="es-AR"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224" y="1599588"/>
            <a:ext cx="6984776" cy="5244056"/>
          </a:xfrm>
          <a:prstGeom prst="rect">
            <a:avLst/>
          </a:prstGeom>
        </p:spPr>
      </p:pic>
      <p:sp>
        <p:nvSpPr>
          <p:cNvPr id="5" name="Marcador de posición de contenido 2"/>
          <p:cNvSpPr txBox="1">
            <a:spLocks/>
          </p:cNvSpPr>
          <p:nvPr/>
        </p:nvSpPr>
        <p:spPr>
          <a:xfrm>
            <a:off x="234634" y="3068960"/>
            <a:ext cx="4781246" cy="2016224"/>
          </a:xfrm>
          <a:prstGeom prst="rect">
            <a:avLst/>
          </a:prstGeom>
        </p:spPr>
        <p:txBody>
          <a:bodyPr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lgn="just">
              <a:buFont typeface="Arial" pitchFamily="34" charset="0"/>
              <a:buNone/>
            </a:pPr>
            <a:r>
              <a:rPr lang="es-ES" sz="2000" dirty="0" smtClean="0"/>
              <a:t>SE APLICA A PACIENTES QUE SE ENCUENTRAN EN ESTADO INCONSCIENTE UTILIZANDO LA REGLA NEMOTECNICA “ABC”:</a:t>
            </a:r>
          </a:p>
          <a:p>
            <a:pPr marL="0" indent="0">
              <a:buFont typeface="Arial" pitchFamily="34" charset="0"/>
              <a:buNone/>
            </a:pPr>
            <a:endParaRPr lang="es-ES" dirty="0"/>
          </a:p>
        </p:txBody>
      </p:sp>
    </p:spTree>
    <p:extLst>
      <p:ext uri="{BB962C8B-B14F-4D97-AF65-F5344CB8AC3E}">
        <p14:creationId xmlns:p14="http://schemas.microsoft.com/office/powerpoint/2010/main" val="359509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redondeado 25"/>
          <p:cNvSpPr/>
          <p:nvPr/>
        </p:nvSpPr>
        <p:spPr>
          <a:xfrm>
            <a:off x="5356272" y="2029801"/>
            <a:ext cx="1228679" cy="3169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Elipse 17"/>
          <p:cNvSpPr/>
          <p:nvPr/>
        </p:nvSpPr>
        <p:spPr>
          <a:xfrm>
            <a:off x="1799031" y="4595204"/>
            <a:ext cx="1027683" cy="64807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Elipse 16"/>
          <p:cNvSpPr/>
          <p:nvPr/>
        </p:nvSpPr>
        <p:spPr>
          <a:xfrm>
            <a:off x="1784847" y="2825207"/>
            <a:ext cx="1027683" cy="64807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redondeado 2"/>
          <p:cNvSpPr/>
          <p:nvPr/>
        </p:nvSpPr>
        <p:spPr>
          <a:xfrm>
            <a:off x="123770" y="3975660"/>
            <a:ext cx="1217554" cy="9805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ítulo 3"/>
          <p:cNvSpPr>
            <a:spLocks noGrp="1"/>
          </p:cNvSpPr>
          <p:nvPr>
            <p:ph type="title"/>
          </p:nvPr>
        </p:nvSpPr>
        <p:spPr/>
        <p:txBody>
          <a:bodyPr>
            <a:normAutofit/>
          </a:bodyPr>
          <a:lstStyle/>
          <a:p>
            <a:pPr algn="ctr"/>
            <a:r>
              <a:rPr lang="es-ES" sz="4000" b="1" i="1" u="sng" dirty="0"/>
              <a:t>ACCIDENTES PARTE SUPERIOR (Cabeza)</a:t>
            </a:r>
            <a:endParaRPr lang="es-ES" sz="4000" dirty="0"/>
          </a:p>
        </p:txBody>
      </p:sp>
      <p:sp>
        <p:nvSpPr>
          <p:cNvPr id="5" name="Marcador de contenido 4"/>
          <p:cNvSpPr>
            <a:spLocks noGrp="1"/>
          </p:cNvSpPr>
          <p:nvPr>
            <p:ph sz="half" idx="1"/>
          </p:nvPr>
        </p:nvSpPr>
        <p:spPr>
          <a:xfrm>
            <a:off x="199041" y="4108310"/>
            <a:ext cx="1356792" cy="864096"/>
          </a:xfrm>
        </p:spPr>
        <p:txBody>
          <a:bodyPr>
            <a:normAutofit/>
          </a:bodyPr>
          <a:lstStyle/>
          <a:p>
            <a:pPr marL="0" indent="0">
              <a:buNone/>
            </a:pPr>
            <a:r>
              <a:rPr lang="es-ES" sz="2000" dirty="0" smtClean="0">
                <a:solidFill>
                  <a:schemeClr val="bg1"/>
                </a:solidFill>
              </a:rPr>
              <a:t>Cuerpos Extraños</a:t>
            </a:r>
            <a:endParaRPr lang="es-ES" sz="2000" dirty="0">
              <a:solidFill>
                <a:schemeClr val="bg1"/>
              </a:solidFill>
            </a:endParaRPr>
          </a:p>
        </p:txBody>
      </p:sp>
      <p:sp>
        <p:nvSpPr>
          <p:cNvPr id="6" name="Marcador de contenido 5"/>
          <p:cNvSpPr>
            <a:spLocks noGrp="1"/>
          </p:cNvSpPr>
          <p:nvPr>
            <p:ph sz="half" idx="2"/>
          </p:nvPr>
        </p:nvSpPr>
        <p:spPr>
          <a:xfrm>
            <a:off x="1935151" y="2929041"/>
            <a:ext cx="851520" cy="504056"/>
          </a:xfrm>
        </p:spPr>
        <p:txBody>
          <a:bodyPr/>
          <a:lstStyle/>
          <a:p>
            <a:pPr marL="0" indent="0">
              <a:buNone/>
            </a:pPr>
            <a:r>
              <a:rPr lang="es-ES" dirty="0" smtClean="0"/>
              <a:t>Ojos</a:t>
            </a:r>
            <a:endParaRPr lang="es-ES" dirty="0"/>
          </a:p>
        </p:txBody>
      </p:sp>
      <p:sp>
        <p:nvSpPr>
          <p:cNvPr id="7" name="Marcador de contenido 4"/>
          <p:cNvSpPr txBox="1">
            <a:spLocks/>
          </p:cNvSpPr>
          <p:nvPr/>
        </p:nvSpPr>
        <p:spPr>
          <a:xfrm>
            <a:off x="1343472" y="1628800"/>
            <a:ext cx="9505056" cy="31683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Font typeface="Arial" pitchFamily="34" charset="0"/>
              <a:buNone/>
            </a:pPr>
            <a:r>
              <a:rPr lang="es-ES" sz="2000" dirty="0" smtClean="0">
                <a:solidFill>
                  <a:schemeClr val="tx1"/>
                </a:solidFill>
              </a:rPr>
              <a:t>Son elementos ajenos al cuerpo que entra a éste impidiendo su normal funcionamiento</a:t>
            </a:r>
            <a:endParaRPr lang="es-ES" sz="2000" dirty="0">
              <a:solidFill>
                <a:schemeClr val="tx1"/>
              </a:solidFill>
            </a:endParaRPr>
          </a:p>
        </p:txBody>
      </p:sp>
      <p:sp>
        <p:nvSpPr>
          <p:cNvPr id="2" name="Abrir llave 1"/>
          <p:cNvSpPr/>
          <p:nvPr/>
        </p:nvSpPr>
        <p:spPr>
          <a:xfrm>
            <a:off x="1506687" y="2149650"/>
            <a:ext cx="360040" cy="470835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8" name="Marcador de contenido 5"/>
          <p:cNvSpPr txBox="1">
            <a:spLocks/>
          </p:cNvSpPr>
          <p:nvPr/>
        </p:nvSpPr>
        <p:spPr>
          <a:xfrm>
            <a:off x="1878864" y="4738329"/>
            <a:ext cx="995536" cy="495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Font typeface="Arial" pitchFamily="34" charset="0"/>
              <a:buNone/>
            </a:pPr>
            <a:r>
              <a:rPr lang="es-ES" dirty="0" smtClean="0"/>
              <a:t>Oídos</a:t>
            </a:r>
            <a:endParaRPr lang="es-ES" dirty="0"/>
          </a:p>
        </p:txBody>
      </p:sp>
      <p:sp>
        <p:nvSpPr>
          <p:cNvPr id="9" name="Rectángulo 8"/>
          <p:cNvSpPr/>
          <p:nvPr/>
        </p:nvSpPr>
        <p:spPr>
          <a:xfrm>
            <a:off x="7680176" y="2149650"/>
            <a:ext cx="3445024" cy="487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Marcador de contenido 5"/>
          <p:cNvSpPr txBox="1">
            <a:spLocks/>
          </p:cNvSpPr>
          <p:nvPr/>
        </p:nvSpPr>
        <p:spPr>
          <a:xfrm>
            <a:off x="8796300" y="2199173"/>
            <a:ext cx="1368152" cy="5040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Font typeface="Arial" pitchFamily="34" charset="0"/>
              <a:buNone/>
            </a:pPr>
            <a:r>
              <a:rPr lang="es-ES" dirty="0" smtClean="0">
                <a:solidFill>
                  <a:schemeClr val="bg1"/>
                </a:solidFill>
              </a:rPr>
              <a:t>Medidas</a:t>
            </a:r>
            <a:endParaRPr lang="es-ES" dirty="0">
              <a:solidFill>
                <a:schemeClr val="bg1"/>
              </a:solidFill>
            </a:endParaRPr>
          </a:p>
        </p:txBody>
      </p:sp>
      <p:cxnSp>
        <p:nvCxnSpPr>
          <p:cNvPr id="12" name="Conector recto 11"/>
          <p:cNvCxnSpPr/>
          <p:nvPr/>
        </p:nvCxnSpPr>
        <p:spPr>
          <a:xfrm>
            <a:off x="7392144" y="1945633"/>
            <a:ext cx="0" cy="4579711"/>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ángulo 12"/>
          <p:cNvSpPr/>
          <p:nvPr/>
        </p:nvSpPr>
        <p:spPr>
          <a:xfrm>
            <a:off x="7536160" y="2852936"/>
            <a:ext cx="4524904" cy="1296144"/>
          </a:xfrm>
          <a:prstGeom prst="rect">
            <a:avLst/>
          </a:prstGeom>
          <a:solidFill>
            <a:schemeClr val="accent3">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p:cNvSpPr/>
          <p:nvPr/>
        </p:nvSpPr>
        <p:spPr>
          <a:xfrm>
            <a:off x="7481797" y="4407411"/>
            <a:ext cx="4392488" cy="1296144"/>
          </a:xfrm>
          <a:prstGeom prst="rect">
            <a:avLst/>
          </a:prstGeom>
          <a:solidFill>
            <a:schemeClr val="accent3">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Abrir corchete 15"/>
          <p:cNvSpPr/>
          <p:nvPr/>
        </p:nvSpPr>
        <p:spPr>
          <a:xfrm>
            <a:off x="2970127" y="2409471"/>
            <a:ext cx="99785" cy="4115873"/>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1" name="Rectángulo 20"/>
          <p:cNvSpPr/>
          <p:nvPr/>
        </p:nvSpPr>
        <p:spPr>
          <a:xfrm>
            <a:off x="2588869" y="3391594"/>
            <a:ext cx="2220307" cy="1508105"/>
          </a:xfrm>
          <a:prstGeom prst="rect">
            <a:avLst/>
          </a:prstGeom>
        </p:spPr>
        <p:txBody>
          <a:bodyPr wrap="square">
            <a:spAutoFit/>
          </a:bodyPr>
          <a:lstStyle/>
          <a:p>
            <a:pPr marL="685800" lvl="2" indent="-182880">
              <a:lnSpc>
                <a:spcPct val="70000"/>
              </a:lnSpc>
              <a:spcBef>
                <a:spcPts val="600"/>
              </a:spcBef>
              <a:spcAft>
                <a:spcPts val="0"/>
              </a:spcAft>
              <a:buSzPct val="100000"/>
              <a:buFont typeface="Arial" pitchFamily="34" charset="0"/>
              <a:buChar char="▪"/>
              <a:tabLst>
                <a:tab pos="796925" algn="l"/>
                <a:tab pos="797560" algn="l"/>
              </a:tabLst>
            </a:pPr>
            <a:r>
              <a:rPr lang="es-ES" sz="1500" dirty="0" smtClean="0"/>
              <a:t>Arena</a:t>
            </a:r>
          </a:p>
          <a:p>
            <a:pPr marL="685800" lvl="2" indent="-182880">
              <a:lnSpc>
                <a:spcPct val="70000"/>
              </a:lnSpc>
              <a:spcBef>
                <a:spcPts val="600"/>
              </a:spcBef>
              <a:spcAft>
                <a:spcPts val="0"/>
              </a:spcAft>
              <a:buSzPct val="100000"/>
              <a:buFont typeface="Arial" pitchFamily="34" charset="0"/>
              <a:buChar char="▪"/>
              <a:tabLst>
                <a:tab pos="796925" algn="l"/>
                <a:tab pos="797560" algn="l"/>
              </a:tabLst>
            </a:pPr>
            <a:r>
              <a:rPr lang="es-ES" sz="1500" dirty="0" smtClean="0"/>
              <a:t>Tierra</a:t>
            </a:r>
            <a:endParaRPr lang="es-ES" sz="1500" dirty="0" smtClean="0"/>
          </a:p>
          <a:p>
            <a:pPr marL="685800" lvl="2" indent="-182880">
              <a:spcBef>
                <a:spcPts val="600"/>
              </a:spcBef>
              <a:spcAft>
                <a:spcPts val="0"/>
              </a:spcAft>
              <a:buSzPct val="100000"/>
              <a:buFont typeface="Arial" pitchFamily="34" charset="0"/>
              <a:buChar char="▪"/>
              <a:tabLst>
                <a:tab pos="796925" algn="l"/>
                <a:tab pos="797560" algn="l"/>
              </a:tabLst>
            </a:pPr>
            <a:r>
              <a:rPr lang="es-ES" sz="1500" dirty="0" smtClean="0"/>
              <a:t>Virutas de madera o metal</a:t>
            </a:r>
          </a:p>
          <a:p>
            <a:pPr marL="685800" lvl="2" indent="-182880">
              <a:lnSpc>
                <a:spcPct val="70000"/>
              </a:lnSpc>
              <a:spcBef>
                <a:spcPts val="600"/>
              </a:spcBef>
              <a:spcAft>
                <a:spcPts val="0"/>
              </a:spcAft>
              <a:buSzPct val="100000"/>
              <a:buFont typeface="Arial" pitchFamily="34" charset="0"/>
              <a:buChar char="▪"/>
              <a:tabLst>
                <a:tab pos="796925" algn="l"/>
                <a:tab pos="797560" algn="l"/>
              </a:tabLst>
            </a:pPr>
            <a:r>
              <a:rPr lang="es-ES" sz="1500" dirty="0" smtClean="0"/>
              <a:t>Vidrios</a:t>
            </a:r>
            <a:endParaRPr lang="es-ES" sz="1500" dirty="0"/>
          </a:p>
          <a:p>
            <a:pPr marL="685800" lvl="2" indent="-182880">
              <a:lnSpc>
                <a:spcPct val="70000"/>
              </a:lnSpc>
              <a:spcBef>
                <a:spcPts val="600"/>
              </a:spcBef>
              <a:spcAft>
                <a:spcPts val="0"/>
              </a:spcAft>
              <a:buSzPct val="100000"/>
              <a:buFont typeface="Arial" pitchFamily="34" charset="0"/>
              <a:buChar char="▪"/>
              <a:tabLst>
                <a:tab pos="796925" algn="l"/>
                <a:tab pos="797560" algn="l"/>
              </a:tabLst>
            </a:pPr>
            <a:r>
              <a:rPr lang="es-ES" sz="1500" dirty="0" smtClean="0"/>
              <a:t>Entre otros</a:t>
            </a:r>
          </a:p>
        </p:txBody>
      </p:sp>
      <p:sp>
        <p:nvSpPr>
          <p:cNvPr id="23" name="Abrir llave 22"/>
          <p:cNvSpPr/>
          <p:nvPr/>
        </p:nvSpPr>
        <p:spPr>
          <a:xfrm>
            <a:off x="4913660" y="2533407"/>
            <a:ext cx="268385" cy="172964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4" name="Rectángulo 23"/>
          <p:cNvSpPr/>
          <p:nvPr/>
        </p:nvSpPr>
        <p:spPr>
          <a:xfrm>
            <a:off x="4782460" y="2512020"/>
            <a:ext cx="2478748" cy="1746632"/>
          </a:xfrm>
          <a:prstGeom prst="rect">
            <a:avLst/>
          </a:prstGeom>
        </p:spPr>
        <p:txBody>
          <a:bodyPr wrap="square">
            <a:spAutoFit/>
          </a:bodyPr>
          <a:lstStyle/>
          <a:p>
            <a:pPr marL="685800" lvl="2" indent="-182880">
              <a:lnSpc>
                <a:spcPct val="70000"/>
              </a:lnSpc>
              <a:spcBef>
                <a:spcPts val="600"/>
              </a:spcBef>
              <a:spcAft>
                <a:spcPts val="0"/>
              </a:spcAft>
              <a:buSzPct val="100000"/>
              <a:buFont typeface="Arial" pitchFamily="34" charset="0"/>
              <a:buChar char="▪"/>
              <a:tabLst>
                <a:tab pos="796925" algn="l"/>
                <a:tab pos="797560" algn="l"/>
              </a:tabLst>
            </a:pPr>
            <a:r>
              <a:rPr lang="es-ES" sz="1500" dirty="0" smtClean="0"/>
              <a:t>Inflamación</a:t>
            </a:r>
          </a:p>
          <a:p>
            <a:pPr marL="685800" lvl="2" indent="-182880">
              <a:lnSpc>
                <a:spcPct val="70000"/>
              </a:lnSpc>
              <a:spcBef>
                <a:spcPts val="600"/>
              </a:spcBef>
              <a:spcAft>
                <a:spcPts val="0"/>
              </a:spcAft>
              <a:buSzPct val="100000"/>
              <a:buFont typeface="Arial" pitchFamily="34" charset="0"/>
              <a:buChar char="▪"/>
              <a:tabLst>
                <a:tab pos="796925" algn="l"/>
                <a:tab pos="797560" algn="l"/>
              </a:tabLst>
            </a:pPr>
            <a:r>
              <a:rPr lang="es-ES" sz="1500" dirty="0" smtClean="0"/>
              <a:t>Enrojecimiento</a:t>
            </a:r>
          </a:p>
          <a:p>
            <a:pPr marL="685800" lvl="2" indent="-182880">
              <a:lnSpc>
                <a:spcPct val="70000"/>
              </a:lnSpc>
              <a:spcBef>
                <a:spcPts val="600"/>
              </a:spcBef>
              <a:spcAft>
                <a:spcPts val="0"/>
              </a:spcAft>
              <a:buSzPct val="100000"/>
              <a:buFont typeface="Arial" pitchFamily="34" charset="0"/>
              <a:buChar char="▪"/>
              <a:tabLst>
                <a:tab pos="796925" algn="l"/>
                <a:tab pos="797560" algn="l"/>
              </a:tabLst>
            </a:pPr>
            <a:r>
              <a:rPr lang="es-ES" sz="1500" dirty="0" smtClean="0"/>
              <a:t>Ardor</a:t>
            </a:r>
          </a:p>
          <a:p>
            <a:pPr marL="685800" lvl="2" indent="-182880">
              <a:lnSpc>
                <a:spcPct val="70000"/>
              </a:lnSpc>
              <a:spcBef>
                <a:spcPts val="600"/>
              </a:spcBef>
              <a:spcAft>
                <a:spcPts val="0"/>
              </a:spcAft>
              <a:buSzPct val="100000"/>
              <a:buFont typeface="Arial" pitchFamily="34" charset="0"/>
              <a:buChar char="▪"/>
              <a:tabLst>
                <a:tab pos="796925" algn="l"/>
                <a:tab pos="797560" algn="l"/>
              </a:tabLst>
            </a:pPr>
            <a:r>
              <a:rPr lang="es-ES" sz="1500" dirty="0" smtClean="0"/>
              <a:t>Dolor</a:t>
            </a:r>
          </a:p>
          <a:p>
            <a:pPr marL="685800" lvl="2" indent="-182880">
              <a:lnSpc>
                <a:spcPct val="70000"/>
              </a:lnSpc>
              <a:spcBef>
                <a:spcPts val="600"/>
              </a:spcBef>
              <a:spcAft>
                <a:spcPts val="0"/>
              </a:spcAft>
              <a:buSzPct val="100000"/>
              <a:buFont typeface="Arial" pitchFamily="34" charset="0"/>
              <a:buChar char="▪"/>
              <a:tabLst>
                <a:tab pos="796925" algn="l"/>
                <a:tab pos="797560" algn="l"/>
              </a:tabLst>
            </a:pPr>
            <a:r>
              <a:rPr lang="es-ES" sz="1500" dirty="0" smtClean="0"/>
              <a:t>Lagrimeo</a:t>
            </a:r>
          </a:p>
          <a:p>
            <a:pPr marL="685800" lvl="2" indent="-182880">
              <a:spcBef>
                <a:spcPts val="600"/>
              </a:spcBef>
              <a:spcAft>
                <a:spcPts val="0"/>
              </a:spcAft>
              <a:buSzPct val="100000"/>
              <a:buFont typeface="Arial" pitchFamily="34" charset="0"/>
              <a:buChar char="▪"/>
              <a:tabLst>
                <a:tab pos="796925" algn="l"/>
                <a:tab pos="797560" algn="l"/>
              </a:tabLst>
            </a:pPr>
            <a:r>
              <a:rPr lang="es-ES" sz="1500" dirty="0" smtClean="0"/>
              <a:t>Dificultad para mantener abierto</a:t>
            </a:r>
          </a:p>
        </p:txBody>
      </p:sp>
      <p:sp>
        <p:nvSpPr>
          <p:cNvPr id="25" name="Marcador de contenido 5"/>
          <p:cNvSpPr txBox="1">
            <a:spLocks/>
          </p:cNvSpPr>
          <p:nvPr/>
        </p:nvSpPr>
        <p:spPr>
          <a:xfrm>
            <a:off x="5303913" y="1991376"/>
            <a:ext cx="1368152" cy="50405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Font typeface="Arial" pitchFamily="34" charset="0"/>
              <a:buNone/>
            </a:pPr>
            <a:r>
              <a:rPr lang="es-ES" dirty="0" smtClean="0">
                <a:solidFill>
                  <a:schemeClr val="bg1"/>
                </a:solidFill>
              </a:rPr>
              <a:t>Producen</a:t>
            </a:r>
            <a:endParaRPr lang="es-ES" dirty="0">
              <a:solidFill>
                <a:schemeClr val="bg1"/>
              </a:solidFill>
            </a:endParaRPr>
          </a:p>
        </p:txBody>
      </p:sp>
      <p:sp>
        <p:nvSpPr>
          <p:cNvPr id="27" name="Abrir llave 26"/>
          <p:cNvSpPr/>
          <p:nvPr/>
        </p:nvSpPr>
        <p:spPr>
          <a:xfrm>
            <a:off x="4942822" y="4337497"/>
            <a:ext cx="239223" cy="146776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8" name="Rectángulo 27"/>
          <p:cNvSpPr/>
          <p:nvPr/>
        </p:nvSpPr>
        <p:spPr>
          <a:xfrm>
            <a:off x="4638445" y="4379754"/>
            <a:ext cx="2460700" cy="1715854"/>
          </a:xfrm>
          <a:prstGeom prst="rect">
            <a:avLst/>
          </a:prstGeom>
        </p:spPr>
        <p:txBody>
          <a:bodyPr wrap="square">
            <a:spAutoFit/>
          </a:bodyPr>
          <a:lstStyle/>
          <a:p>
            <a:pPr marL="685800" lvl="2" indent="-182880">
              <a:lnSpc>
                <a:spcPct val="70000"/>
              </a:lnSpc>
              <a:spcBef>
                <a:spcPts val="600"/>
              </a:spcBef>
              <a:spcAft>
                <a:spcPts val="0"/>
              </a:spcAft>
              <a:buSzPct val="100000"/>
              <a:buFont typeface="Arial" pitchFamily="34" charset="0"/>
              <a:buChar char="▪"/>
              <a:tabLst>
                <a:tab pos="796925" algn="l"/>
                <a:tab pos="797560" algn="l"/>
              </a:tabLst>
            </a:pPr>
            <a:r>
              <a:rPr lang="es-ES" sz="1500" dirty="0" smtClean="0"/>
              <a:t>Inflamación</a:t>
            </a:r>
          </a:p>
          <a:p>
            <a:pPr marL="685800" lvl="2" indent="-182880">
              <a:spcBef>
                <a:spcPts val="600"/>
              </a:spcBef>
              <a:spcAft>
                <a:spcPts val="0"/>
              </a:spcAft>
              <a:buSzPct val="100000"/>
              <a:buFont typeface="Arial" pitchFamily="34" charset="0"/>
              <a:buChar char="▪"/>
              <a:tabLst>
                <a:tab pos="796925" algn="l"/>
                <a:tab pos="797560" algn="l"/>
              </a:tabLst>
            </a:pPr>
            <a:r>
              <a:rPr lang="es-ES" sz="1500" dirty="0" smtClean="0"/>
              <a:t>Náuseas o vómitos</a:t>
            </a:r>
          </a:p>
          <a:p>
            <a:pPr marL="685800" lvl="2" indent="-182880">
              <a:spcBef>
                <a:spcPts val="600"/>
              </a:spcBef>
              <a:spcAft>
                <a:spcPts val="0"/>
              </a:spcAft>
              <a:buSzPct val="100000"/>
              <a:buFont typeface="Arial" pitchFamily="34" charset="0"/>
              <a:buChar char="▪"/>
              <a:tabLst>
                <a:tab pos="796925" algn="l"/>
                <a:tab pos="797560" algn="l"/>
              </a:tabLst>
            </a:pPr>
            <a:r>
              <a:rPr lang="es-ES" sz="1500" dirty="0" smtClean="0"/>
              <a:t>Disminución de audición</a:t>
            </a:r>
          </a:p>
          <a:p>
            <a:pPr marL="685800" lvl="2" indent="-182880">
              <a:spcBef>
                <a:spcPts val="600"/>
              </a:spcBef>
              <a:spcAft>
                <a:spcPts val="0"/>
              </a:spcAft>
              <a:buSzPct val="100000"/>
              <a:buFont typeface="Arial" pitchFamily="34" charset="0"/>
              <a:buChar char="▪"/>
              <a:tabLst>
                <a:tab pos="796925" algn="l"/>
                <a:tab pos="797560" algn="l"/>
              </a:tabLst>
            </a:pPr>
            <a:r>
              <a:rPr lang="es-ES" sz="1500" dirty="0" smtClean="0"/>
              <a:t>Zumbido</a:t>
            </a:r>
          </a:p>
          <a:p>
            <a:pPr marL="502920" lvl="2">
              <a:spcBef>
                <a:spcPts val="600"/>
              </a:spcBef>
              <a:spcAft>
                <a:spcPts val="0"/>
              </a:spcAft>
              <a:buSzPct val="100000"/>
              <a:tabLst>
                <a:tab pos="796925" algn="l"/>
                <a:tab pos="797560" algn="l"/>
              </a:tabLst>
            </a:pPr>
            <a:endParaRPr lang="es-ES" sz="1500" dirty="0" smtClean="0"/>
          </a:p>
        </p:txBody>
      </p:sp>
      <p:sp>
        <p:nvSpPr>
          <p:cNvPr id="30" name="Rectángulo 29"/>
          <p:cNvSpPr/>
          <p:nvPr/>
        </p:nvSpPr>
        <p:spPr>
          <a:xfrm>
            <a:off x="7068012" y="2898763"/>
            <a:ext cx="5123988" cy="1723549"/>
          </a:xfrm>
          <a:prstGeom prst="rect">
            <a:avLst/>
          </a:prstGeom>
        </p:spPr>
        <p:txBody>
          <a:bodyPr wrap="square">
            <a:spAutoFit/>
          </a:bodyPr>
          <a:lstStyle/>
          <a:p>
            <a:pPr marL="788670" lvl="2" indent="-285750">
              <a:spcBef>
                <a:spcPts val="600"/>
              </a:spcBef>
              <a:spcAft>
                <a:spcPts val="0"/>
              </a:spcAft>
              <a:buSzPct val="100000"/>
              <a:buFont typeface="Courier New" panose="02070309020205020404" pitchFamily="49" charset="0"/>
              <a:buChar char="o"/>
              <a:tabLst>
                <a:tab pos="796925" algn="l"/>
                <a:tab pos="797560" algn="l"/>
              </a:tabLst>
            </a:pPr>
            <a:r>
              <a:rPr lang="es-ES" sz="1500" dirty="0" smtClean="0"/>
              <a:t>Lavar inclinando la cabeza hacia el lado afectado</a:t>
            </a:r>
          </a:p>
          <a:p>
            <a:pPr marL="788670" lvl="2" indent="-285750">
              <a:spcBef>
                <a:spcPts val="600"/>
              </a:spcBef>
              <a:spcAft>
                <a:spcPts val="0"/>
              </a:spcAft>
              <a:buSzPct val="100000"/>
              <a:buFont typeface="Courier New" panose="02070309020205020404" pitchFamily="49" charset="0"/>
              <a:buChar char="o"/>
              <a:tabLst>
                <a:tab pos="796925" algn="l"/>
                <a:tab pos="797560" algn="l"/>
              </a:tabLst>
            </a:pPr>
            <a:r>
              <a:rPr lang="es-ES" sz="1500" dirty="0" smtClean="0"/>
              <a:t>No utilizar hisopos de algodón, gasas o pañuelos</a:t>
            </a:r>
          </a:p>
          <a:p>
            <a:pPr marL="788670" lvl="2" indent="-285750">
              <a:spcBef>
                <a:spcPts val="600"/>
              </a:spcBef>
              <a:spcAft>
                <a:spcPts val="0"/>
              </a:spcAft>
              <a:buSzPct val="100000"/>
              <a:buFont typeface="Courier New" panose="02070309020205020404" pitchFamily="49" charset="0"/>
              <a:buChar char="o"/>
              <a:tabLst>
                <a:tab pos="796925" algn="l"/>
                <a:tab pos="797560" algn="l"/>
              </a:tabLst>
            </a:pPr>
            <a:r>
              <a:rPr lang="es-ES" sz="1500" dirty="0" smtClean="0"/>
              <a:t>No frotar ni aplicar gotas o cremas</a:t>
            </a:r>
          </a:p>
          <a:p>
            <a:pPr marL="788670" lvl="2" indent="-285750">
              <a:spcBef>
                <a:spcPts val="600"/>
              </a:spcBef>
              <a:spcAft>
                <a:spcPts val="0"/>
              </a:spcAft>
              <a:buSzPct val="100000"/>
              <a:buFont typeface="Courier New" panose="02070309020205020404" pitchFamily="49" charset="0"/>
              <a:buChar char="o"/>
              <a:tabLst>
                <a:tab pos="796925" algn="l"/>
                <a:tab pos="797560" algn="l"/>
              </a:tabLst>
            </a:pPr>
            <a:r>
              <a:rPr lang="es-ES" sz="1500" dirty="0" smtClean="0"/>
              <a:t>Trasladar a centro médico </a:t>
            </a:r>
          </a:p>
          <a:p>
            <a:pPr marL="788670" lvl="2" indent="-285750">
              <a:lnSpc>
                <a:spcPct val="70000"/>
              </a:lnSpc>
              <a:spcBef>
                <a:spcPts val="600"/>
              </a:spcBef>
              <a:spcAft>
                <a:spcPts val="0"/>
              </a:spcAft>
              <a:buSzPct val="100000"/>
              <a:buFont typeface="Courier New" panose="02070309020205020404" pitchFamily="49" charset="0"/>
              <a:buChar char="o"/>
              <a:tabLst>
                <a:tab pos="796925" algn="l"/>
                <a:tab pos="797560" algn="l"/>
              </a:tabLst>
            </a:pPr>
            <a:endParaRPr lang="es-ES" sz="1500" dirty="0" smtClean="0"/>
          </a:p>
          <a:p>
            <a:pPr marL="788670" lvl="2" indent="-285750">
              <a:lnSpc>
                <a:spcPct val="70000"/>
              </a:lnSpc>
              <a:spcBef>
                <a:spcPts val="600"/>
              </a:spcBef>
              <a:spcAft>
                <a:spcPts val="0"/>
              </a:spcAft>
              <a:buSzPct val="100000"/>
              <a:buFont typeface="Courier New" panose="02070309020205020404" pitchFamily="49" charset="0"/>
              <a:buChar char="o"/>
              <a:tabLst>
                <a:tab pos="796925" algn="l"/>
                <a:tab pos="797560" algn="l"/>
              </a:tabLst>
            </a:pPr>
            <a:endParaRPr lang="es-ES" sz="1500" dirty="0" smtClean="0"/>
          </a:p>
        </p:txBody>
      </p:sp>
      <p:sp>
        <p:nvSpPr>
          <p:cNvPr id="31" name="Rectángulo 30"/>
          <p:cNvSpPr/>
          <p:nvPr/>
        </p:nvSpPr>
        <p:spPr>
          <a:xfrm>
            <a:off x="7068012" y="4465913"/>
            <a:ext cx="4860636" cy="1169551"/>
          </a:xfrm>
          <a:prstGeom prst="rect">
            <a:avLst/>
          </a:prstGeom>
        </p:spPr>
        <p:txBody>
          <a:bodyPr wrap="square">
            <a:spAutoFit/>
          </a:bodyPr>
          <a:lstStyle/>
          <a:p>
            <a:pPr marL="788670" lvl="2" indent="-285750">
              <a:spcBef>
                <a:spcPts val="600"/>
              </a:spcBef>
              <a:spcAft>
                <a:spcPts val="0"/>
              </a:spcAft>
              <a:buSzPct val="100000"/>
              <a:buFont typeface="Courier New" panose="02070309020205020404" pitchFamily="49" charset="0"/>
              <a:buChar char="o"/>
              <a:tabLst>
                <a:tab pos="796925" algn="l"/>
                <a:tab pos="797560" algn="l"/>
              </a:tabLst>
            </a:pPr>
            <a:r>
              <a:rPr lang="es-ES" sz="1500" dirty="0" smtClean="0"/>
              <a:t>Esperar hasta el día siguiente </a:t>
            </a:r>
          </a:p>
          <a:p>
            <a:pPr marL="788670" lvl="2" indent="-285750">
              <a:spcBef>
                <a:spcPts val="600"/>
              </a:spcBef>
              <a:spcAft>
                <a:spcPts val="0"/>
              </a:spcAft>
              <a:buSzPct val="100000"/>
              <a:buFont typeface="Courier New" panose="02070309020205020404" pitchFamily="49" charset="0"/>
              <a:buChar char="o"/>
              <a:tabLst>
                <a:tab pos="796925" algn="l"/>
                <a:tab pos="797560" algn="l"/>
              </a:tabLst>
            </a:pPr>
            <a:r>
              <a:rPr lang="es-ES" sz="1500" dirty="0" smtClean="0"/>
              <a:t>No sacar con pinzas</a:t>
            </a:r>
          </a:p>
          <a:p>
            <a:pPr marL="788670" lvl="2" indent="-285750">
              <a:spcBef>
                <a:spcPts val="600"/>
              </a:spcBef>
              <a:spcAft>
                <a:spcPts val="0"/>
              </a:spcAft>
              <a:buSzPct val="100000"/>
              <a:buFont typeface="Courier New" panose="02070309020205020404" pitchFamily="49" charset="0"/>
              <a:buChar char="o"/>
              <a:tabLst>
                <a:tab pos="796925" algn="l"/>
                <a:tab pos="797560" algn="l"/>
              </a:tabLst>
            </a:pPr>
            <a:r>
              <a:rPr lang="es-ES" sz="1500" dirty="0" smtClean="0"/>
              <a:t>Trasladar al centro médico con el oído hacia abajo</a:t>
            </a:r>
          </a:p>
        </p:txBody>
      </p:sp>
      <p:sp>
        <p:nvSpPr>
          <p:cNvPr id="29" name="Elipse 28"/>
          <p:cNvSpPr/>
          <p:nvPr/>
        </p:nvSpPr>
        <p:spPr>
          <a:xfrm>
            <a:off x="1792189" y="5847174"/>
            <a:ext cx="1027683" cy="64807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Marcador de contenido 5"/>
          <p:cNvSpPr txBox="1">
            <a:spLocks/>
          </p:cNvSpPr>
          <p:nvPr/>
        </p:nvSpPr>
        <p:spPr>
          <a:xfrm>
            <a:off x="1910553" y="5969371"/>
            <a:ext cx="851520" cy="5040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Font typeface="Arial" pitchFamily="34" charset="0"/>
              <a:buNone/>
            </a:pPr>
            <a:r>
              <a:rPr lang="es-ES" dirty="0" smtClean="0"/>
              <a:t>Nariz</a:t>
            </a:r>
            <a:endParaRPr lang="es-ES" dirty="0"/>
          </a:p>
        </p:txBody>
      </p:sp>
      <p:sp>
        <p:nvSpPr>
          <p:cNvPr id="34" name="Rectángulo 33"/>
          <p:cNvSpPr/>
          <p:nvPr/>
        </p:nvSpPr>
        <p:spPr>
          <a:xfrm>
            <a:off x="4841389" y="5866475"/>
            <a:ext cx="2478748" cy="1408078"/>
          </a:xfrm>
          <a:prstGeom prst="rect">
            <a:avLst/>
          </a:prstGeom>
        </p:spPr>
        <p:txBody>
          <a:bodyPr wrap="square">
            <a:spAutoFit/>
          </a:bodyPr>
          <a:lstStyle/>
          <a:p>
            <a:pPr marL="685800" lvl="2" indent="-182880">
              <a:lnSpc>
                <a:spcPct val="70000"/>
              </a:lnSpc>
              <a:spcBef>
                <a:spcPts val="600"/>
              </a:spcBef>
              <a:spcAft>
                <a:spcPts val="0"/>
              </a:spcAft>
              <a:buSzPct val="100000"/>
              <a:buFont typeface="Arial" pitchFamily="34" charset="0"/>
              <a:buChar char="▪"/>
              <a:tabLst>
                <a:tab pos="796925" algn="l"/>
                <a:tab pos="797560" algn="l"/>
              </a:tabLst>
            </a:pPr>
            <a:r>
              <a:rPr lang="es-ES" sz="1500" dirty="0" smtClean="0"/>
              <a:t>Inflamación</a:t>
            </a:r>
          </a:p>
          <a:p>
            <a:pPr marL="685800" lvl="2" indent="-182880">
              <a:spcBef>
                <a:spcPts val="600"/>
              </a:spcBef>
              <a:spcAft>
                <a:spcPts val="0"/>
              </a:spcAft>
              <a:buSzPct val="100000"/>
              <a:buFont typeface="Arial" pitchFamily="34" charset="0"/>
              <a:buChar char="▪"/>
              <a:tabLst>
                <a:tab pos="796925" algn="l"/>
                <a:tab pos="797560" algn="l"/>
              </a:tabLst>
            </a:pPr>
            <a:r>
              <a:rPr lang="es-ES" sz="1500" dirty="0" smtClean="0"/>
              <a:t>Secreción nasal</a:t>
            </a:r>
          </a:p>
          <a:p>
            <a:pPr marL="685800" lvl="2" indent="-182880">
              <a:spcBef>
                <a:spcPts val="600"/>
              </a:spcBef>
              <a:spcAft>
                <a:spcPts val="0"/>
              </a:spcAft>
              <a:buSzPct val="100000"/>
              <a:buFont typeface="Arial" pitchFamily="34" charset="0"/>
              <a:buChar char="▪"/>
              <a:tabLst>
                <a:tab pos="796925" algn="l"/>
                <a:tab pos="797560" algn="l"/>
              </a:tabLst>
            </a:pPr>
            <a:r>
              <a:rPr lang="es-ES" sz="1500" dirty="0" smtClean="0"/>
              <a:t>Dificultad para respirar</a:t>
            </a:r>
          </a:p>
          <a:p>
            <a:pPr marL="502920" lvl="2">
              <a:spcBef>
                <a:spcPts val="600"/>
              </a:spcBef>
              <a:spcAft>
                <a:spcPts val="0"/>
              </a:spcAft>
              <a:buSzPct val="100000"/>
              <a:tabLst>
                <a:tab pos="796925" algn="l"/>
                <a:tab pos="797560" algn="l"/>
              </a:tabLst>
            </a:pPr>
            <a:endParaRPr lang="es-ES" sz="1500" dirty="0" smtClean="0"/>
          </a:p>
        </p:txBody>
      </p:sp>
      <p:sp>
        <p:nvSpPr>
          <p:cNvPr id="35" name="Rectángulo 34"/>
          <p:cNvSpPr/>
          <p:nvPr/>
        </p:nvSpPr>
        <p:spPr>
          <a:xfrm>
            <a:off x="7523081" y="5842725"/>
            <a:ext cx="4038990" cy="975574"/>
          </a:xfrm>
          <a:prstGeom prst="rect">
            <a:avLst/>
          </a:prstGeom>
          <a:solidFill>
            <a:schemeClr val="accent3">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ctángulo 35"/>
          <p:cNvSpPr/>
          <p:nvPr/>
        </p:nvSpPr>
        <p:spPr>
          <a:xfrm>
            <a:off x="7120594" y="5927561"/>
            <a:ext cx="4469463" cy="630942"/>
          </a:xfrm>
          <a:prstGeom prst="rect">
            <a:avLst/>
          </a:prstGeom>
        </p:spPr>
        <p:txBody>
          <a:bodyPr wrap="square">
            <a:spAutoFit/>
          </a:bodyPr>
          <a:lstStyle/>
          <a:p>
            <a:pPr marL="788670" lvl="2" indent="-285750">
              <a:spcBef>
                <a:spcPts val="600"/>
              </a:spcBef>
              <a:spcAft>
                <a:spcPts val="0"/>
              </a:spcAft>
              <a:buSzPct val="100000"/>
              <a:buFont typeface="Courier New" panose="02070309020205020404" pitchFamily="49" charset="0"/>
              <a:buChar char="o"/>
              <a:tabLst>
                <a:tab pos="796925" algn="l"/>
                <a:tab pos="797560" algn="l"/>
              </a:tabLst>
            </a:pPr>
            <a:r>
              <a:rPr lang="es-ES" sz="1500" dirty="0" smtClean="0"/>
              <a:t>Expulsar el objeto haciendo sonar la nariz </a:t>
            </a:r>
            <a:endParaRPr lang="es-ES" sz="1500" dirty="0" smtClean="0"/>
          </a:p>
          <a:p>
            <a:pPr marL="788670" lvl="2" indent="-285750">
              <a:spcBef>
                <a:spcPts val="600"/>
              </a:spcBef>
              <a:spcAft>
                <a:spcPts val="0"/>
              </a:spcAft>
              <a:buSzPct val="100000"/>
              <a:buFont typeface="Courier New" panose="02070309020205020404" pitchFamily="49" charset="0"/>
              <a:buChar char="o"/>
              <a:tabLst>
                <a:tab pos="796925" algn="l"/>
                <a:tab pos="797560" algn="l"/>
              </a:tabLst>
            </a:pPr>
            <a:r>
              <a:rPr lang="es-ES" sz="1500" dirty="0" smtClean="0"/>
              <a:t>Trasladar al centro medico</a:t>
            </a:r>
            <a:endParaRPr lang="es-ES" sz="1500" dirty="0" smtClean="0"/>
          </a:p>
        </p:txBody>
      </p:sp>
      <p:sp>
        <p:nvSpPr>
          <p:cNvPr id="37" name="Abrir llave 36"/>
          <p:cNvSpPr/>
          <p:nvPr/>
        </p:nvSpPr>
        <p:spPr>
          <a:xfrm>
            <a:off x="4931194" y="5925904"/>
            <a:ext cx="199889" cy="82405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67738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redondeado 16"/>
          <p:cNvSpPr/>
          <p:nvPr/>
        </p:nvSpPr>
        <p:spPr>
          <a:xfrm>
            <a:off x="6422522" y="2846046"/>
            <a:ext cx="3229000" cy="432048"/>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redondeado 1"/>
          <p:cNvSpPr/>
          <p:nvPr/>
        </p:nvSpPr>
        <p:spPr>
          <a:xfrm>
            <a:off x="994792" y="2884708"/>
            <a:ext cx="3229000" cy="432048"/>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ítulo 3"/>
          <p:cNvSpPr>
            <a:spLocks noGrp="1"/>
          </p:cNvSpPr>
          <p:nvPr>
            <p:ph type="title"/>
          </p:nvPr>
        </p:nvSpPr>
        <p:spPr>
          <a:xfrm>
            <a:off x="1066800" y="83330"/>
            <a:ext cx="10058400" cy="1325563"/>
          </a:xfrm>
        </p:spPr>
        <p:txBody>
          <a:bodyPr>
            <a:normAutofit/>
          </a:bodyPr>
          <a:lstStyle/>
          <a:p>
            <a:pPr algn="ctr"/>
            <a:r>
              <a:rPr lang="es-ES" sz="4000" dirty="0" smtClean="0"/>
              <a:t>CONVULSIONES</a:t>
            </a:r>
            <a:endParaRPr lang="es-ES" sz="4000" dirty="0"/>
          </a:p>
        </p:txBody>
      </p:sp>
      <p:sp>
        <p:nvSpPr>
          <p:cNvPr id="5" name="Marcador de contenido 4"/>
          <p:cNvSpPr>
            <a:spLocks noGrp="1"/>
          </p:cNvSpPr>
          <p:nvPr>
            <p:ph sz="half" idx="1"/>
          </p:nvPr>
        </p:nvSpPr>
        <p:spPr>
          <a:xfrm>
            <a:off x="1066800" y="2925349"/>
            <a:ext cx="3084984" cy="366910"/>
          </a:xfrm>
        </p:spPr>
        <p:txBody>
          <a:bodyPr>
            <a:noAutofit/>
          </a:bodyPr>
          <a:lstStyle/>
          <a:p>
            <a:pPr marL="0" indent="0">
              <a:buNone/>
            </a:pPr>
            <a:r>
              <a:rPr lang="es-ES" dirty="0" smtClean="0">
                <a:solidFill>
                  <a:schemeClr val="tx1"/>
                </a:solidFill>
              </a:rPr>
              <a:t>Tipos de convulsiones</a:t>
            </a:r>
            <a:endParaRPr lang="es-ES" dirty="0">
              <a:solidFill>
                <a:schemeClr val="tx1"/>
              </a:solidFill>
            </a:endParaRPr>
          </a:p>
        </p:txBody>
      </p:sp>
      <p:sp>
        <p:nvSpPr>
          <p:cNvPr id="6" name="Marcador de contenido 5"/>
          <p:cNvSpPr>
            <a:spLocks noGrp="1"/>
          </p:cNvSpPr>
          <p:nvPr>
            <p:ph sz="half" idx="2"/>
          </p:nvPr>
        </p:nvSpPr>
        <p:spPr>
          <a:xfrm>
            <a:off x="7392144" y="2852936"/>
            <a:ext cx="1656184" cy="442352"/>
          </a:xfrm>
        </p:spPr>
        <p:txBody>
          <a:bodyPr/>
          <a:lstStyle/>
          <a:p>
            <a:pPr marL="0" indent="0">
              <a:buNone/>
            </a:pPr>
            <a:r>
              <a:rPr lang="es-ES" dirty="0" smtClean="0">
                <a:solidFill>
                  <a:schemeClr val="tx1"/>
                </a:solidFill>
              </a:rPr>
              <a:t>Causas</a:t>
            </a:r>
            <a:endParaRPr lang="es-ES" dirty="0">
              <a:solidFill>
                <a:schemeClr val="tx1"/>
              </a:solidFill>
            </a:endParaRPr>
          </a:p>
        </p:txBody>
      </p:sp>
      <p:sp>
        <p:nvSpPr>
          <p:cNvPr id="7" name="Marcador de contenido 4"/>
          <p:cNvSpPr txBox="1">
            <a:spLocks/>
          </p:cNvSpPr>
          <p:nvPr/>
        </p:nvSpPr>
        <p:spPr>
          <a:xfrm>
            <a:off x="386190" y="1774358"/>
            <a:ext cx="12072664" cy="5760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Font typeface="Arial" pitchFamily="34" charset="0"/>
              <a:buNone/>
            </a:pPr>
            <a:r>
              <a:rPr lang="es-ES" sz="2000" dirty="0" smtClean="0">
                <a:solidFill>
                  <a:schemeClr val="tx1"/>
                </a:solidFill>
              </a:rPr>
              <a:t>Alteración eléctrica repentina y descontrolada del cerebro provocando cambios en la conducta, los movimiento, los sentimientos o el </a:t>
            </a:r>
            <a:r>
              <a:rPr lang="es-ES" sz="2000" dirty="0" smtClean="0">
                <a:solidFill>
                  <a:schemeClr val="tx1"/>
                </a:solidFill>
              </a:rPr>
              <a:t>conocimiento.</a:t>
            </a:r>
            <a:endParaRPr lang="es-ES" sz="2000" dirty="0">
              <a:solidFill>
                <a:schemeClr val="tx1"/>
              </a:solidFill>
            </a:endParaRPr>
          </a:p>
        </p:txBody>
      </p:sp>
      <p:sp>
        <p:nvSpPr>
          <p:cNvPr id="8" name="Flecha doblada 7"/>
          <p:cNvSpPr/>
          <p:nvPr/>
        </p:nvSpPr>
        <p:spPr>
          <a:xfrm flipV="1">
            <a:off x="1044036" y="4027422"/>
            <a:ext cx="360040" cy="407087"/>
          </a:xfrm>
          <a:prstGeom prst="bentArrow">
            <a:avLst>
              <a:gd name="adj1" fmla="val 25000"/>
              <a:gd name="adj2" fmla="val 25000"/>
              <a:gd name="adj3" fmla="val 25000"/>
              <a:gd name="adj4"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9" name="Marcador de contenido 4"/>
          <p:cNvSpPr txBox="1">
            <a:spLocks/>
          </p:cNvSpPr>
          <p:nvPr/>
        </p:nvSpPr>
        <p:spPr>
          <a:xfrm>
            <a:off x="839416" y="3547814"/>
            <a:ext cx="3816424" cy="3669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Font typeface="Arial" pitchFamily="34" charset="0"/>
              <a:buNone/>
            </a:pPr>
            <a:r>
              <a:rPr lang="es-ES" sz="2000" dirty="0" smtClean="0">
                <a:solidFill>
                  <a:schemeClr val="accent1">
                    <a:lumMod val="75000"/>
                  </a:schemeClr>
                </a:solidFill>
              </a:rPr>
              <a:t>Convulsiones Focales o Parciales</a:t>
            </a:r>
            <a:endParaRPr lang="es-ES" sz="2000" dirty="0">
              <a:solidFill>
                <a:schemeClr val="accent1">
                  <a:lumMod val="75000"/>
                </a:schemeClr>
              </a:solidFill>
            </a:endParaRPr>
          </a:p>
        </p:txBody>
      </p:sp>
      <p:sp>
        <p:nvSpPr>
          <p:cNvPr id="11" name="Flecha doblada 10"/>
          <p:cNvSpPr/>
          <p:nvPr/>
        </p:nvSpPr>
        <p:spPr>
          <a:xfrm flipV="1">
            <a:off x="1044036" y="4547207"/>
            <a:ext cx="360040" cy="407087"/>
          </a:xfrm>
          <a:prstGeom prst="bentArrow">
            <a:avLst>
              <a:gd name="adj1" fmla="val 25000"/>
              <a:gd name="adj2" fmla="val 25000"/>
              <a:gd name="adj3" fmla="val 25000"/>
              <a:gd name="adj4"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2" name="Marcador de contenido 4"/>
          <p:cNvSpPr txBox="1">
            <a:spLocks/>
          </p:cNvSpPr>
          <p:nvPr/>
        </p:nvSpPr>
        <p:spPr>
          <a:xfrm>
            <a:off x="1520566" y="4150927"/>
            <a:ext cx="3351298" cy="36691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Font typeface="Arial" pitchFamily="34" charset="0"/>
              <a:buNone/>
            </a:pPr>
            <a:r>
              <a:rPr lang="es-ES" sz="2000" dirty="0" smtClean="0">
                <a:solidFill>
                  <a:schemeClr val="tx1"/>
                </a:solidFill>
              </a:rPr>
              <a:t>Sin pérdida del conocimiento</a:t>
            </a:r>
            <a:endParaRPr lang="es-ES" sz="2000" dirty="0">
              <a:solidFill>
                <a:schemeClr val="tx1"/>
              </a:solidFill>
            </a:endParaRPr>
          </a:p>
        </p:txBody>
      </p:sp>
      <p:sp>
        <p:nvSpPr>
          <p:cNvPr id="13" name="Marcador de contenido 4"/>
          <p:cNvSpPr txBox="1">
            <a:spLocks/>
          </p:cNvSpPr>
          <p:nvPr/>
        </p:nvSpPr>
        <p:spPr>
          <a:xfrm>
            <a:off x="1520566" y="4681833"/>
            <a:ext cx="3999370" cy="4439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Font typeface="Arial" pitchFamily="34" charset="0"/>
              <a:buNone/>
            </a:pPr>
            <a:r>
              <a:rPr lang="es-ES" sz="2000" dirty="0" smtClean="0">
                <a:solidFill>
                  <a:schemeClr val="tx1"/>
                </a:solidFill>
              </a:rPr>
              <a:t>Con alteración de la conciencia</a:t>
            </a:r>
            <a:endParaRPr lang="es-ES" sz="2000" dirty="0">
              <a:solidFill>
                <a:schemeClr val="tx1"/>
              </a:solidFill>
            </a:endParaRPr>
          </a:p>
        </p:txBody>
      </p:sp>
      <p:sp>
        <p:nvSpPr>
          <p:cNvPr id="14" name="Marcador de contenido 4"/>
          <p:cNvSpPr txBox="1">
            <a:spLocks/>
          </p:cNvSpPr>
          <p:nvPr/>
        </p:nvSpPr>
        <p:spPr>
          <a:xfrm>
            <a:off x="821414" y="5376504"/>
            <a:ext cx="3330370" cy="5890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Font typeface="Arial" pitchFamily="34" charset="0"/>
              <a:buNone/>
            </a:pPr>
            <a:r>
              <a:rPr lang="es-ES" sz="2000" dirty="0" smtClean="0">
                <a:solidFill>
                  <a:schemeClr val="accent1">
                    <a:lumMod val="75000"/>
                  </a:schemeClr>
                </a:solidFill>
              </a:rPr>
              <a:t>Convulsiones Generalizadas</a:t>
            </a:r>
            <a:endParaRPr lang="es-ES" sz="2000" dirty="0">
              <a:solidFill>
                <a:schemeClr val="accent1">
                  <a:lumMod val="75000"/>
                </a:schemeClr>
              </a:solidFill>
            </a:endParaRPr>
          </a:p>
        </p:txBody>
      </p:sp>
      <p:sp>
        <p:nvSpPr>
          <p:cNvPr id="15" name="Rombo 14"/>
          <p:cNvSpPr/>
          <p:nvPr/>
        </p:nvSpPr>
        <p:spPr>
          <a:xfrm>
            <a:off x="551384" y="3581535"/>
            <a:ext cx="270030" cy="251908"/>
          </a:xfrm>
          <a:prstGeom prst="diamond">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ombo 15"/>
          <p:cNvSpPr/>
          <p:nvPr/>
        </p:nvSpPr>
        <p:spPr>
          <a:xfrm>
            <a:off x="569386" y="5419096"/>
            <a:ext cx="270030" cy="251908"/>
          </a:xfrm>
          <a:prstGeom prst="diamond">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contenido 4"/>
          <p:cNvSpPr txBox="1">
            <a:spLocks/>
          </p:cNvSpPr>
          <p:nvPr/>
        </p:nvSpPr>
        <p:spPr>
          <a:xfrm>
            <a:off x="6023992" y="3581536"/>
            <a:ext cx="5760640" cy="28895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a:buFont typeface="Wingdings" panose="05000000000000000000" pitchFamily="2" charset="2"/>
              <a:buChar char="Ø"/>
            </a:pPr>
            <a:r>
              <a:rPr lang="es-ES" sz="2000" dirty="0" smtClean="0">
                <a:solidFill>
                  <a:schemeClr val="tx1"/>
                </a:solidFill>
              </a:rPr>
              <a:t> Posterior a un accidente cerebrovascular (ACV)</a:t>
            </a:r>
          </a:p>
          <a:p>
            <a:pPr>
              <a:buFont typeface="Wingdings" panose="05000000000000000000" pitchFamily="2" charset="2"/>
              <a:buChar char="Ø"/>
            </a:pPr>
            <a:r>
              <a:rPr lang="es-ES" sz="2000" dirty="0">
                <a:solidFill>
                  <a:schemeClr val="tx1"/>
                </a:solidFill>
              </a:rPr>
              <a:t> </a:t>
            </a:r>
            <a:r>
              <a:rPr lang="es-ES" sz="2000" dirty="0" smtClean="0">
                <a:solidFill>
                  <a:schemeClr val="tx1"/>
                </a:solidFill>
              </a:rPr>
              <a:t>Traumatismo cerrado en la cabeza</a:t>
            </a:r>
          </a:p>
          <a:p>
            <a:pPr>
              <a:buFont typeface="Wingdings" panose="05000000000000000000" pitchFamily="2" charset="2"/>
              <a:buChar char="Ø"/>
            </a:pPr>
            <a:r>
              <a:rPr lang="es-ES" sz="2000" dirty="0" smtClean="0">
                <a:solidFill>
                  <a:schemeClr val="tx1"/>
                </a:solidFill>
              </a:rPr>
              <a:t> Una infección</a:t>
            </a:r>
          </a:p>
          <a:p>
            <a:pPr>
              <a:buFont typeface="Wingdings" panose="05000000000000000000" pitchFamily="2" charset="2"/>
              <a:buChar char="Ø"/>
            </a:pPr>
            <a:r>
              <a:rPr lang="es-ES" sz="2000" dirty="0">
                <a:solidFill>
                  <a:schemeClr val="tx1"/>
                </a:solidFill>
              </a:rPr>
              <a:t> </a:t>
            </a:r>
            <a:r>
              <a:rPr lang="es-ES" sz="2000" dirty="0" smtClean="0">
                <a:solidFill>
                  <a:schemeClr val="tx1"/>
                </a:solidFill>
              </a:rPr>
              <a:t>Meningitis </a:t>
            </a:r>
          </a:p>
          <a:p>
            <a:pPr>
              <a:buFont typeface="Wingdings" panose="05000000000000000000" pitchFamily="2" charset="2"/>
              <a:buChar char="Ø"/>
            </a:pPr>
            <a:r>
              <a:rPr lang="es-ES" sz="2000" dirty="0">
                <a:solidFill>
                  <a:schemeClr val="tx1"/>
                </a:solidFill>
              </a:rPr>
              <a:t> </a:t>
            </a:r>
            <a:r>
              <a:rPr lang="es-ES" sz="2000" dirty="0" smtClean="0">
                <a:solidFill>
                  <a:schemeClr val="tx1"/>
                </a:solidFill>
              </a:rPr>
              <a:t>Otras causas</a:t>
            </a:r>
            <a:endParaRPr lang="es-ES" sz="2000" dirty="0">
              <a:solidFill>
                <a:schemeClr val="tx1"/>
              </a:solidFill>
            </a:endParaRPr>
          </a:p>
        </p:txBody>
      </p:sp>
    </p:spTree>
    <p:extLst>
      <p:ext uri="{BB962C8B-B14F-4D97-AF65-F5344CB8AC3E}">
        <p14:creationId xmlns:p14="http://schemas.microsoft.com/office/powerpoint/2010/main" val="277313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redondeado 14"/>
          <p:cNvSpPr/>
          <p:nvPr/>
        </p:nvSpPr>
        <p:spPr>
          <a:xfrm>
            <a:off x="1009989" y="5072474"/>
            <a:ext cx="1728192"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p:cNvSpPr/>
          <p:nvPr/>
        </p:nvSpPr>
        <p:spPr>
          <a:xfrm>
            <a:off x="7458606" y="3385787"/>
            <a:ext cx="3168352" cy="550864"/>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ombo 1"/>
          <p:cNvSpPr/>
          <p:nvPr/>
        </p:nvSpPr>
        <p:spPr>
          <a:xfrm>
            <a:off x="551384" y="1679204"/>
            <a:ext cx="3035696" cy="1358552"/>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ítulo 3"/>
          <p:cNvSpPr>
            <a:spLocks noGrp="1"/>
          </p:cNvSpPr>
          <p:nvPr>
            <p:ph type="title"/>
          </p:nvPr>
        </p:nvSpPr>
        <p:spPr/>
        <p:txBody>
          <a:bodyPr>
            <a:normAutofit/>
          </a:bodyPr>
          <a:lstStyle/>
          <a:p>
            <a:pPr algn="ctr"/>
            <a:r>
              <a:rPr lang="es-ES" sz="4000" dirty="0" smtClean="0"/>
              <a:t>CONVULSIONES</a:t>
            </a:r>
            <a:endParaRPr lang="es-ES" sz="4000" dirty="0"/>
          </a:p>
        </p:txBody>
      </p:sp>
      <p:sp>
        <p:nvSpPr>
          <p:cNvPr id="5" name="Marcador de contenido 4"/>
          <p:cNvSpPr>
            <a:spLocks noGrp="1"/>
          </p:cNvSpPr>
          <p:nvPr>
            <p:ph sz="half" idx="1"/>
          </p:nvPr>
        </p:nvSpPr>
        <p:spPr>
          <a:xfrm>
            <a:off x="911424" y="2132856"/>
            <a:ext cx="2508920" cy="451248"/>
          </a:xfrm>
        </p:spPr>
        <p:txBody>
          <a:bodyPr>
            <a:normAutofit/>
          </a:bodyPr>
          <a:lstStyle/>
          <a:p>
            <a:pPr marL="0" indent="0">
              <a:buNone/>
            </a:pPr>
            <a:r>
              <a:rPr lang="es-ES" dirty="0" smtClean="0">
                <a:solidFill>
                  <a:schemeClr val="bg1"/>
                </a:solidFill>
              </a:rPr>
              <a:t>Estado epiléptico</a:t>
            </a:r>
          </a:p>
          <a:p>
            <a:pPr marL="0" indent="0">
              <a:buNone/>
            </a:pPr>
            <a:endParaRPr lang="es-ES" dirty="0">
              <a:solidFill>
                <a:schemeClr val="bg1"/>
              </a:solidFill>
            </a:endParaRPr>
          </a:p>
        </p:txBody>
      </p:sp>
      <p:sp>
        <p:nvSpPr>
          <p:cNvPr id="6" name="Marcador de contenido 5"/>
          <p:cNvSpPr>
            <a:spLocks noGrp="1"/>
          </p:cNvSpPr>
          <p:nvPr>
            <p:ph sz="half" idx="2"/>
          </p:nvPr>
        </p:nvSpPr>
        <p:spPr>
          <a:xfrm>
            <a:off x="6096000" y="1969641"/>
            <a:ext cx="5801680" cy="451248"/>
          </a:xfrm>
        </p:spPr>
        <p:txBody>
          <a:bodyPr>
            <a:normAutofit/>
          </a:bodyPr>
          <a:lstStyle/>
          <a:p>
            <a:pPr marL="0" indent="0">
              <a:buNone/>
            </a:pPr>
            <a:r>
              <a:rPr lang="es-ES" sz="1800" dirty="0" smtClean="0">
                <a:solidFill>
                  <a:schemeClr val="tx1"/>
                </a:solidFill>
              </a:rPr>
              <a:t>Actividad convulsiva por entre 2 a 5 minutos y recurrente</a:t>
            </a:r>
          </a:p>
          <a:p>
            <a:pPr marL="0" indent="0">
              <a:buNone/>
            </a:pPr>
            <a:endParaRPr lang="es-ES" sz="1800" dirty="0">
              <a:solidFill>
                <a:schemeClr val="tx1"/>
              </a:solidFill>
            </a:endParaRPr>
          </a:p>
        </p:txBody>
      </p:sp>
      <p:sp>
        <p:nvSpPr>
          <p:cNvPr id="3" name="Flecha derecha 2"/>
          <p:cNvSpPr/>
          <p:nvPr/>
        </p:nvSpPr>
        <p:spPr>
          <a:xfrm>
            <a:off x="4227804" y="1825624"/>
            <a:ext cx="1440160" cy="904900"/>
          </a:xfrm>
          <a:prstGeom prst="rightArrow">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abajo 6"/>
          <p:cNvSpPr/>
          <p:nvPr/>
        </p:nvSpPr>
        <p:spPr>
          <a:xfrm>
            <a:off x="8826758" y="2420889"/>
            <a:ext cx="216024" cy="2352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Marcador de contenido 5"/>
          <p:cNvSpPr txBox="1">
            <a:spLocks/>
          </p:cNvSpPr>
          <p:nvPr/>
        </p:nvSpPr>
        <p:spPr>
          <a:xfrm>
            <a:off x="6096000" y="2730524"/>
            <a:ext cx="5904656" cy="48245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None/>
            </a:pPr>
            <a:r>
              <a:rPr lang="es-ES" sz="1800" dirty="0" smtClean="0">
                <a:solidFill>
                  <a:schemeClr val="tx1"/>
                </a:solidFill>
              </a:rPr>
              <a:t>Mayor riesgo de sufrir daño cerebral permanente o la muerte</a:t>
            </a:r>
          </a:p>
          <a:p>
            <a:pPr marL="0" indent="0">
              <a:buFont typeface="Arial" pitchFamily="34" charset="0"/>
              <a:buNone/>
            </a:pPr>
            <a:endParaRPr lang="es-ES" sz="1800" dirty="0">
              <a:solidFill>
                <a:schemeClr val="tx1"/>
              </a:solidFill>
            </a:endParaRPr>
          </a:p>
        </p:txBody>
      </p:sp>
      <p:sp>
        <p:nvSpPr>
          <p:cNvPr id="9" name="Flecha abajo 8"/>
          <p:cNvSpPr/>
          <p:nvPr/>
        </p:nvSpPr>
        <p:spPr>
          <a:xfrm>
            <a:off x="8826758" y="3095363"/>
            <a:ext cx="216024" cy="2352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Marcador de contenido 5"/>
          <p:cNvSpPr txBox="1">
            <a:spLocks/>
          </p:cNvSpPr>
          <p:nvPr/>
        </p:nvSpPr>
        <p:spPr>
          <a:xfrm>
            <a:off x="7569391" y="3454200"/>
            <a:ext cx="2946782" cy="4824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None/>
            </a:pPr>
            <a:r>
              <a:rPr lang="es-ES" sz="1800" dirty="0" smtClean="0">
                <a:solidFill>
                  <a:schemeClr val="tx1"/>
                </a:solidFill>
              </a:rPr>
              <a:t>Se debe tratar con rapidez</a:t>
            </a:r>
          </a:p>
          <a:p>
            <a:pPr marL="0" indent="0">
              <a:buFont typeface="Arial" pitchFamily="34" charset="0"/>
              <a:buNone/>
            </a:pPr>
            <a:endParaRPr lang="es-ES" sz="1800" dirty="0">
              <a:solidFill>
                <a:schemeClr val="tx1"/>
              </a:solidFill>
            </a:endParaRPr>
          </a:p>
        </p:txBody>
      </p:sp>
      <p:cxnSp>
        <p:nvCxnSpPr>
          <p:cNvPr id="13" name="Conector recto 12"/>
          <p:cNvCxnSpPr/>
          <p:nvPr/>
        </p:nvCxnSpPr>
        <p:spPr>
          <a:xfrm>
            <a:off x="227348" y="4077072"/>
            <a:ext cx="11737304"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Marcador de contenido 5"/>
          <p:cNvSpPr txBox="1">
            <a:spLocks/>
          </p:cNvSpPr>
          <p:nvPr/>
        </p:nvSpPr>
        <p:spPr>
          <a:xfrm>
            <a:off x="1150732" y="5247693"/>
            <a:ext cx="1446707" cy="4423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Font typeface="Arial" pitchFamily="34" charset="0"/>
              <a:buNone/>
            </a:pPr>
            <a:r>
              <a:rPr lang="es-ES" dirty="0" smtClean="0">
                <a:solidFill>
                  <a:schemeClr val="bg1"/>
                </a:solidFill>
              </a:rPr>
              <a:t>Síntomas</a:t>
            </a:r>
            <a:endParaRPr lang="es-ES" dirty="0">
              <a:solidFill>
                <a:schemeClr val="bg1"/>
              </a:solidFill>
            </a:endParaRPr>
          </a:p>
        </p:txBody>
      </p:sp>
      <p:sp>
        <p:nvSpPr>
          <p:cNvPr id="16" name="Abrir llave 15"/>
          <p:cNvSpPr/>
          <p:nvPr/>
        </p:nvSpPr>
        <p:spPr>
          <a:xfrm>
            <a:off x="3215680" y="4217494"/>
            <a:ext cx="371400" cy="243626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7" name="Marcador de contenido 4"/>
          <p:cNvSpPr txBox="1">
            <a:spLocks/>
          </p:cNvSpPr>
          <p:nvPr/>
        </p:nvSpPr>
        <p:spPr>
          <a:xfrm>
            <a:off x="4046141" y="4312296"/>
            <a:ext cx="7306443" cy="23414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lvl="0">
              <a:buFont typeface="Wingdings" panose="05000000000000000000" pitchFamily="2" charset="2"/>
              <a:buChar char="Ø"/>
            </a:pPr>
            <a:r>
              <a:rPr lang="es-ES" sz="1800" dirty="0">
                <a:solidFill>
                  <a:schemeClr val="tx1"/>
                </a:solidFill>
              </a:rPr>
              <a:t>Confusión temporal.</a:t>
            </a:r>
          </a:p>
          <a:p>
            <a:pPr lvl="0">
              <a:buFont typeface="Wingdings" panose="05000000000000000000" pitchFamily="2" charset="2"/>
              <a:buChar char="Ø"/>
            </a:pPr>
            <a:r>
              <a:rPr lang="es-ES" sz="1800" dirty="0">
                <a:solidFill>
                  <a:schemeClr val="tx1"/>
                </a:solidFill>
              </a:rPr>
              <a:t>Episodios de ausencias.</a:t>
            </a:r>
          </a:p>
          <a:p>
            <a:pPr lvl="0">
              <a:buFont typeface="Wingdings" panose="05000000000000000000" pitchFamily="2" charset="2"/>
              <a:buChar char="Ø"/>
            </a:pPr>
            <a:r>
              <a:rPr lang="es-ES" sz="1800" dirty="0">
                <a:solidFill>
                  <a:schemeClr val="tx1"/>
                </a:solidFill>
              </a:rPr>
              <a:t>Movimientos espasmódicos incontrolables de brazos y piernas.</a:t>
            </a:r>
          </a:p>
          <a:p>
            <a:pPr lvl="0">
              <a:buFont typeface="Wingdings" panose="05000000000000000000" pitchFamily="2" charset="2"/>
              <a:buChar char="Ø"/>
            </a:pPr>
            <a:r>
              <a:rPr lang="es-ES" sz="1800" dirty="0">
                <a:solidFill>
                  <a:schemeClr val="tx1"/>
                </a:solidFill>
              </a:rPr>
              <a:t>Pérdida del conocimiento o conciencia.</a:t>
            </a:r>
          </a:p>
          <a:p>
            <a:pPr lvl="0">
              <a:buFont typeface="Wingdings" panose="05000000000000000000" pitchFamily="2" charset="2"/>
              <a:buChar char="Ø"/>
            </a:pPr>
            <a:r>
              <a:rPr lang="es-ES" sz="1800" dirty="0">
                <a:solidFill>
                  <a:schemeClr val="tx1"/>
                </a:solidFill>
              </a:rPr>
              <a:t>Síntomas cognitivos o emocionales, como miedo, ansiedad, etc.</a:t>
            </a:r>
          </a:p>
        </p:txBody>
      </p:sp>
    </p:spTree>
    <p:extLst>
      <p:ext uri="{BB962C8B-B14F-4D97-AF65-F5344CB8AC3E}">
        <p14:creationId xmlns:p14="http://schemas.microsoft.com/office/powerpoint/2010/main" val="386581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p:cNvSpPr/>
          <p:nvPr/>
        </p:nvSpPr>
        <p:spPr>
          <a:xfrm>
            <a:off x="6092806" y="2788729"/>
            <a:ext cx="5760640" cy="3308079"/>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Rectángulo 24"/>
          <p:cNvSpPr/>
          <p:nvPr/>
        </p:nvSpPr>
        <p:spPr>
          <a:xfrm>
            <a:off x="188150" y="2268716"/>
            <a:ext cx="5760640" cy="4576839"/>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ítulo 3"/>
          <p:cNvSpPr>
            <a:spLocks noGrp="1"/>
          </p:cNvSpPr>
          <p:nvPr>
            <p:ph type="title"/>
          </p:nvPr>
        </p:nvSpPr>
        <p:spPr/>
        <p:txBody>
          <a:bodyPr>
            <a:normAutofit/>
          </a:bodyPr>
          <a:lstStyle/>
          <a:p>
            <a:pPr algn="ctr"/>
            <a:r>
              <a:rPr lang="es-ES" sz="4000" dirty="0" smtClean="0"/>
              <a:t>CONVULSIONES</a:t>
            </a:r>
            <a:endParaRPr lang="es-ES" sz="4000" dirty="0"/>
          </a:p>
        </p:txBody>
      </p:sp>
      <p:sp>
        <p:nvSpPr>
          <p:cNvPr id="19" name="Redondear rectángulo de esquina diagonal 18"/>
          <p:cNvSpPr/>
          <p:nvPr/>
        </p:nvSpPr>
        <p:spPr>
          <a:xfrm>
            <a:off x="1271464" y="1634803"/>
            <a:ext cx="2880320" cy="576064"/>
          </a:xfrm>
          <a:prstGeom prst="round2Diag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dondear rectángulo de esquina diagonal 19"/>
          <p:cNvSpPr/>
          <p:nvPr/>
        </p:nvSpPr>
        <p:spPr>
          <a:xfrm>
            <a:off x="7320136" y="1634803"/>
            <a:ext cx="2880320" cy="576064"/>
          </a:xfrm>
          <a:prstGeom prst="round2Diag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Marcador de contenido 5"/>
          <p:cNvSpPr txBox="1">
            <a:spLocks/>
          </p:cNvSpPr>
          <p:nvPr/>
        </p:nvSpPr>
        <p:spPr>
          <a:xfrm>
            <a:off x="191344" y="2320666"/>
            <a:ext cx="5760640" cy="32685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a:lnSpc>
                <a:spcPct val="100000"/>
              </a:lnSpc>
            </a:pPr>
            <a:r>
              <a:rPr lang="es-ES" sz="1800" dirty="0" smtClean="0">
                <a:solidFill>
                  <a:schemeClr val="tx1"/>
                </a:solidFill>
              </a:rPr>
              <a:t>Prevenir lesión por caída y recostar en lugar libre</a:t>
            </a:r>
          </a:p>
          <a:p>
            <a:pPr>
              <a:lnSpc>
                <a:spcPct val="100000"/>
              </a:lnSpc>
            </a:pPr>
            <a:r>
              <a:rPr lang="es-ES" sz="1800" dirty="0" smtClean="0">
                <a:solidFill>
                  <a:schemeClr val="tx1"/>
                </a:solidFill>
              </a:rPr>
              <a:t>Observar si la persona lleva un brazalete médico</a:t>
            </a:r>
          </a:p>
          <a:p>
            <a:pPr>
              <a:lnSpc>
                <a:spcPct val="100000"/>
              </a:lnSpc>
            </a:pPr>
            <a:r>
              <a:rPr lang="es-ES" sz="1800" dirty="0" smtClean="0">
                <a:solidFill>
                  <a:schemeClr val="tx1"/>
                </a:solidFill>
              </a:rPr>
              <a:t>Tomar el tiempo que dure la convulsión </a:t>
            </a:r>
          </a:p>
          <a:p>
            <a:pPr>
              <a:lnSpc>
                <a:spcPct val="100000"/>
              </a:lnSpc>
            </a:pPr>
            <a:r>
              <a:rPr lang="es-ES" sz="1800" dirty="0" smtClean="0">
                <a:solidFill>
                  <a:schemeClr val="tx1"/>
                </a:solidFill>
              </a:rPr>
              <a:t>Poner almohada o ropa debajo de la cabeza y quitar anteojos si tuviera</a:t>
            </a:r>
          </a:p>
          <a:p>
            <a:pPr>
              <a:lnSpc>
                <a:spcPct val="100000"/>
              </a:lnSpc>
            </a:pPr>
            <a:r>
              <a:rPr lang="es-ES" sz="1800" dirty="0" smtClean="0">
                <a:solidFill>
                  <a:schemeClr val="tx1"/>
                </a:solidFill>
              </a:rPr>
              <a:t>Aflojar ropa apretada</a:t>
            </a:r>
          </a:p>
          <a:p>
            <a:pPr>
              <a:lnSpc>
                <a:spcPct val="100000"/>
              </a:lnSpc>
            </a:pPr>
            <a:r>
              <a:rPr lang="es-ES" sz="1800" dirty="0" smtClean="0">
                <a:solidFill>
                  <a:schemeClr val="tx1"/>
                </a:solidFill>
              </a:rPr>
              <a:t>Girar a posición de seguridad en caso de vómito</a:t>
            </a:r>
          </a:p>
        </p:txBody>
      </p:sp>
      <p:sp>
        <p:nvSpPr>
          <p:cNvPr id="22" name="Marcador de contenido 5"/>
          <p:cNvSpPr txBox="1">
            <a:spLocks/>
          </p:cNvSpPr>
          <p:nvPr/>
        </p:nvSpPr>
        <p:spPr>
          <a:xfrm>
            <a:off x="6308830" y="2896379"/>
            <a:ext cx="5328592" cy="35283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a:lnSpc>
                <a:spcPct val="100000"/>
              </a:lnSpc>
            </a:pPr>
            <a:r>
              <a:rPr lang="es-ES" sz="1800" dirty="0" smtClean="0">
                <a:solidFill>
                  <a:schemeClr val="tx1"/>
                </a:solidFill>
              </a:rPr>
              <a:t>No poner objetos en la boca para proteger la lengua</a:t>
            </a:r>
          </a:p>
          <a:p>
            <a:pPr>
              <a:lnSpc>
                <a:spcPct val="100000"/>
              </a:lnSpc>
            </a:pPr>
            <a:r>
              <a:rPr lang="es-ES" sz="1800" dirty="0" smtClean="0">
                <a:solidFill>
                  <a:schemeClr val="tx1"/>
                </a:solidFill>
              </a:rPr>
              <a:t>No tratar de sujetar a la persona o evitar que se mueva</a:t>
            </a:r>
          </a:p>
          <a:p>
            <a:pPr>
              <a:lnSpc>
                <a:spcPct val="100000"/>
              </a:lnSpc>
            </a:pPr>
            <a:r>
              <a:rPr lang="es-ES" sz="1800" dirty="0" smtClean="0">
                <a:solidFill>
                  <a:schemeClr val="tx1"/>
                </a:solidFill>
              </a:rPr>
              <a:t>No intentar darle respiración boca a boca</a:t>
            </a:r>
          </a:p>
          <a:p>
            <a:pPr>
              <a:lnSpc>
                <a:spcPct val="100000"/>
              </a:lnSpc>
            </a:pPr>
            <a:r>
              <a:rPr lang="es-ES" sz="1800" dirty="0" smtClean="0">
                <a:solidFill>
                  <a:schemeClr val="tx1"/>
                </a:solidFill>
              </a:rPr>
              <a:t>No ofrecerle agua ni alimento hasta que esté alerta.</a:t>
            </a:r>
          </a:p>
        </p:txBody>
      </p:sp>
      <p:sp>
        <p:nvSpPr>
          <p:cNvPr id="23" name="Marcador de contenido 5"/>
          <p:cNvSpPr>
            <a:spLocks noGrp="1"/>
          </p:cNvSpPr>
          <p:nvPr>
            <p:ph sz="half" idx="2"/>
          </p:nvPr>
        </p:nvSpPr>
        <p:spPr>
          <a:xfrm>
            <a:off x="1487488" y="1705097"/>
            <a:ext cx="2593028" cy="439458"/>
          </a:xfrm>
        </p:spPr>
        <p:txBody>
          <a:bodyPr>
            <a:normAutofit/>
          </a:bodyPr>
          <a:lstStyle/>
          <a:p>
            <a:pPr marL="0" indent="0">
              <a:buNone/>
            </a:pPr>
            <a:r>
              <a:rPr lang="es-ES" dirty="0" smtClean="0">
                <a:solidFill>
                  <a:schemeClr val="tx1"/>
                </a:solidFill>
              </a:rPr>
              <a:t>Medidas a tomar</a:t>
            </a:r>
            <a:endParaRPr lang="es-ES" dirty="0">
              <a:solidFill>
                <a:schemeClr val="tx1"/>
              </a:solidFill>
            </a:endParaRPr>
          </a:p>
        </p:txBody>
      </p:sp>
      <p:sp>
        <p:nvSpPr>
          <p:cNvPr id="24" name="Marcador de contenido 5"/>
          <p:cNvSpPr>
            <a:spLocks noGrp="1"/>
          </p:cNvSpPr>
          <p:nvPr>
            <p:ph sz="half" idx="2"/>
          </p:nvPr>
        </p:nvSpPr>
        <p:spPr>
          <a:xfrm>
            <a:off x="8039476" y="1705097"/>
            <a:ext cx="1656184" cy="439458"/>
          </a:xfrm>
        </p:spPr>
        <p:txBody>
          <a:bodyPr>
            <a:normAutofit/>
          </a:bodyPr>
          <a:lstStyle/>
          <a:p>
            <a:pPr marL="0" indent="0">
              <a:buNone/>
            </a:pPr>
            <a:r>
              <a:rPr lang="es-ES" dirty="0" smtClean="0">
                <a:solidFill>
                  <a:schemeClr val="tx1"/>
                </a:solidFill>
              </a:rPr>
              <a:t>No Hacer</a:t>
            </a:r>
            <a:endParaRPr lang="es-ES" dirty="0">
              <a:solidFill>
                <a:schemeClr val="tx1"/>
              </a:solidFill>
            </a:endParaRPr>
          </a:p>
        </p:txBody>
      </p:sp>
      <p:sp>
        <p:nvSpPr>
          <p:cNvPr id="28" name="Marcador de contenido 5"/>
          <p:cNvSpPr txBox="1">
            <a:spLocks/>
          </p:cNvSpPr>
          <p:nvPr/>
        </p:nvSpPr>
        <p:spPr>
          <a:xfrm>
            <a:off x="235732" y="5805265"/>
            <a:ext cx="2115852" cy="6059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a:lnSpc>
                <a:spcPct val="100000"/>
              </a:lnSpc>
            </a:pPr>
            <a:r>
              <a:rPr lang="es-ES" sz="1800" dirty="0" smtClean="0">
                <a:solidFill>
                  <a:schemeClr val="tx1"/>
                </a:solidFill>
              </a:rPr>
              <a:t>Llamar a emergencia</a:t>
            </a:r>
          </a:p>
        </p:txBody>
      </p:sp>
      <p:sp>
        <p:nvSpPr>
          <p:cNvPr id="29" name="Marcador de contenido 5"/>
          <p:cNvSpPr txBox="1">
            <a:spLocks/>
          </p:cNvSpPr>
          <p:nvPr/>
        </p:nvSpPr>
        <p:spPr>
          <a:xfrm>
            <a:off x="2618587" y="5570198"/>
            <a:ext cx="3066394" cy="8723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lnSpc>
                <a:spcPct val="100000"/>
              </a:lnSpc>
              <a:buNone/>
            </a:pPr>
            <a:endParaRPr lang="es-ES" sz="1400" dirty="0" smtClean="0">
              <a:solidFill>
                <a:schemeClr val="tx1"/>
              </a:solidFill>
            </a:endParaRPr>
          </a:p>
          <a:p>
            <a:pPr>
              <a:lnSpc>
                <a:spcPct val="100000"/>
              </a:lnSpc>
            </a:pPr>
            <a:endParaRPr lang="es-ES" sz="1800" dirty="0" smtClean="0">
              <a:solidFill>
                <a:schemeClr val="tx1"/>
              </a:solidFill>
            </a:endParaRPr>
          </a:p>
        </p:txBody>
      </p:sp>
      <p:sp>
        <p:nvSpPr>
          <p:cNvPr id="30" name="Marcador de contenido 5"/>
          <p:cNvSpPr txBox="1">
            <a:spLocks/>
          </p:cNvSpPr>
          <p:nvPr/>
        </p:nvSpPr>
        <p:spPr>
          <a:xfrm>
            <a:off x="2597992" y="5827230"/>
            <a:ext cx="3248406" cy="6059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lnSpc>
                <a:spcPct val="100000"/>
              </a:lnSpc>
              <a:buNone/>
            </a:pPr>
            <a:r>
              <a:rPr lang="es-ES" sz="1800" dirty="0" smtClean="0">
                <a:solidFill>
                  <a:schemeClr val="tx1"/>
                </a:solidFill>
              </a:rPr>
              <a:t>No abandonar la persona hasta recuperar la normalidad</a:t>
            </a:r>
          </a:p>
        </p:txBody>
      </p:sp>
      <p:sp>
        <p:nvSpPr>
          <p:cNvPr id="31" name="Flecha derecha 30"/>
          <p:cNvSpPr/>
          <p:nvPr/>
        </p:nvSpPr>
        <p:spPr>
          <a:xfrm>
            <a:off x="1937618" y="5956750"/>
            <a:ext cx="432048" cy="3029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0635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66800" y="135533"/>
            <a:ext cx="10058400" cy="1325563"/>
          </a:xfrm>
        </p:spPr>
        <p:txBody>
          <a:bodyPr/>
          <a:lstStyle/>
          <a:p>
            <a:pPr algn="ctr"/>
            <a:r>
              <a:rPr lang="es-AR" dirty="0" smtClean="0"/>
              <a:t>DESMAYO</a:t>
            </a:r>
            <a:endParaRPr lang="es-AR" dirty="0"/>
          </a:p>
        </p:txBody>
      </p:sp>
      <p:sp>
        <p:nvSpPr>
          <p:cNvPr id="3" name="2 Marcador de contenido"/>
          <p:cNvSpPr>
            <a:spLocks noGrp="1"/>
          </p:cNvSpPr>
          <p:nvPr>
            <p:ph sz="half" idx="1"/>
          </p:nvPr>
        </p:nvSpPr>
        <p:spPr>
          <a:xfrm>
            <a:off x="119336" y="1461096"/>
            <a:ext cx="5904656" cy="5161200"/>
          </a:xfrm>
        </p:spPr>
        <p:txBody>
          <a:bodyPr>
            <a:noAutofit/>
          </a:bodyPr>
          <a:lstStyle/>
          <a:p>
            <a:pPr marL="0" indent="0">
              <a:buNone/>
            </a:pPr>
            <a:r>
              <a:rPr lang="es-AR" sz="1800" dirty="0"/>
              <a:t>Es una pérdida breve del conocimiento debido a una disminución del flujo sanguíneo al cerebro. </a:t>
            </a:r>
            <a:r>
              <a:rPr lang="es-AR" sz="1800" dirty="0"/>
              <a:t>El episodio </a:t>
            </a:r>
            <a:r>
              <a:rPr lang="es-AR" sz="1800" dirty="0" smtClean="0"/>
              <a:t>dura de uno </a:t>
            </a:r>
            <a:r>
              <a:rPr lang="es-AR" sz="1800" dirty="0"/>
              <a:t>a dos </a:t>
            </a:r>
            <a:r>
              <a:rPr lang="es-AR" sz="1800" dirty="0" smtClean="0"/>
              <a:t>minutos, luego </a:t>
            </a:r>
            <a:r>
              <a:rPr lang="es-AR" sz="1800" dirty="0"/>
              <a:t>la persona se recupera de forma rápida y completa. </a:t>
            </a:r>
            <a:endParaRPr lang="es-AR" sz="1800" dirty="0" smtClean="0"/>
          </a:p>
          <a:p>
            <a:pPr marL="0" indent="0" algn="ctr">
              <a:buNone/>
            </a:pPr>
            <a:r>
              <a:rPr lang="es-AR" sz="1800" i="1" u="sng" dirty="0" smtClean="0"/>
              <a:t>Causas más frecuentes</a:t>
            </a:r>
            <a:r>
              <a:rPr lang="es-AR" sz="1800" dirty="0" smtClean="0"/>
              <a:t>:</a:t>
            </a:r>
          </a:p>
          <a:p>
            <a:r>
              <a:rPr lang="es-AR" sz="1600" dirty="0" smtClean="0"/>
              <a:t>Emociones fuertes. </a:t>
            </a:r>
          </a:p>
          <a:p>
            <a:r>
              <a:rPr lang="es-AR" sz="1600" dirty="0" smtClean="0"/>
              <a:t>Lugares cerrados mal ventilados.</a:t>
            </a:r>
          </a:p>
          <a:p>
            <a:r>
              <a:rPr lang="es-AR" sz="1600" dirty="0" smtClean="0"/>
              <a:t>Ataque de pánico/ansiedad</a:t>
            </a:r>
            <a:r>
              <a:rPr lang="es-AR" sz="1600" dirty="0" smtClean="0"/>
              <a:t>.</a:t>
            </a:r>
          </a:p>
          <a:p>
            <a:r>
              <a:rPr lang="es-ES" sz="1600" dirty="0" smtClean="0"/>
              <a:t>Ayuno prolongado, </a:t>
            </a:r>
            <a:r>
              <a:rPr lang="es-ES" sz="1600" dirty="0" err="1" smtClean="0"/>
              <a:t>etc</a:t>
            </a:r>
            <a:endParaRPr lang="es-AR" sz="1600" dirty="0" smtClean="0"/>
          </a:p>
          <a:p>
            <a:pPr marL="0" indent="0" algn="ctr">
              <a:buNone/>
            </a:pPr>
            <a:r>
              <a:rPr lang="es-AR" sz="1800" i="1" u="sng" dirty="0" smtClean="0"/>
              <a:t> Primeros Auxilios </a:t>
            </a:r>
          </a:p>
          <a:p>
            <a:pPr marL="0" indent="0">
              <a:buNone/>
            </a:pPr>
            <a:r>
              <a:rPr lang="es-AR" sz="1800" dirty="0" smtClean="0"/>
              <a:t>1 )  Comprobar que la persona esté respirando.</a:t>
            </a:r>
          </a:p>
          <a:p>
            <a:pPr marL="342900" indent="-342900">
              <a:buAutoNum type="arabicParenR" startAt="2"/>
            </a:pPr>
            <a:r>
              <a:rPr lang="es-AR" sz="1800" dirty="0" smtClean="0"/>
              <a:t>Verificar que la misma no presente golpes.</a:t>
            </a:r>
          </a:p>
          <a:p>
            <a:pPr marL="342900" indent="-342900">
              <a:buAutoNum type="arabicParenR" startAt="2"/>
            </a:pPr>
            <a:r>
              <a:rPr lang="es-AR" sz="1800" dirty="0" smtClean="0"/>
              <a:t>Si no perdió conocimiento, se deberá acostar boca arriba sobre superficie horizontal</a:t>
            </a:r>
            <a:r>
              <a:rPr lang="es-AR" sz="1800" dirty="0" smtClean="0"/>
              <a:t>.</a:t>
            </a:r>
            <a:endParaRPr lang="es-AR" sz="1800" dirty="0" smtClean="0"/>
          </a:p>
        </p:txBody>
      </p:sp>
      <p:sp>
        <p:nvSpPr>
          <p:cNvPr id="4" name="3 Marcador de contenido"/>
          <p:cNvSpPr>
            <a:spLocks noGrp="1"/>
          </p:cNvSpPr>
          <p:nvPr>
            <p:ph sz="half" idx="2"/>
          </p:nvPr>
        </p:nvSpPr>
        <p:spPr>
          <a:xfrm>
            <a:off x="6023992" y="1556792"/>
            <a:ext cx="5976664" cy="5112568"/>
          </a:xfrm>
        </p:spPr>
        <p:txBody>
          <a:bodyPr>
            <a:normAutofit/>
          </a:bodyPr>
          <a:lstStyle/>
          <a:p>
            <a:pPr marL="0" indent="0">
              <a:buNone/>
            </a:pPr>
            <a:r>
              <a:rPr lang="es-AR" sz="1800" dirty="0" smtClean="0"/>
              <a:t>4) Pedir </a:t>
            </a:r>
            <a:r>
              <a:rPr lang="es-AR" sz="1800" dirty="0"/>
              <a:t>que tosa varias veces</a:t>
            </a:r>
            <a:r>
              <a:rPr lang="es-AR" sz="1600" dirty="0"/>
              <a:t>.</a:t>
            </a:r>
          </a:p>
          <a:p>
            <a:pPr marL="0" indent="0">
              <a:buNone/>
            </a:pPr>
            <a:r>
              <a:rPr lang="es-AR" sz="1800" dirty="0" smtClean="0"/>
              <a:t>5</a:t>
            </a:r>
            <a:r>
              <a:rPr lang="es-AR" sz="1800" dirty="0" smtClean="0"/>
              <a:t>) </a:t>
            </a:r>
            <a:r>
              <a:rPr lang="es-AR" sz="1800" dirty="0"/>
              <a:t>Si perdió el conocimiento se levanta la pierna 30</a:t>
            </a:r>
            <a:r>
              <a:rPr lang="es-AR" sz="1800" dirty="0" smtClean="0"/>
              <a:t>°.</a:t>
            </a:r>
          </a:p>
          <a:p>
            <a:pPr marL="0" indent="0">
              <a:buNone/>
            </a:pPr>
            <a:r>
              <a:rPr lang="es-AR" sz="1800" dirty="0" smtClean="0"/>
              <a:t>6) Si hace frío evitar que la victima se enfríe. </a:t>
            </a:r>
          </a:p>
          <a:p>
            <a:pPr marL="0" indent="0">
              <a:buNone/>
            </a:pPr>
            <a:r>
              <a:rPr lang="es-AR" sz="1800" dirty="0" smtClean="0"/>
              <a:t>7) Una ves recuperada se le ofrece solamente un poco de agua. </a:t>
            </a:r>
          </a:p>
          <a:p>
            <a:pPr marL="0" indent="0">
              <a:buNone/>
            </a:pPr>
            <a:r>
              <a:rPr lang="es-AR" sz="1800" dirty="0" smtClean="0"/>
              <a:t>8) </a:t>
            </a:r>
            <a:r>
              <a:rPr lang="es-AR" sz="1800" dirty="0"/>
              <a:t>No le dé palmadas ni </a:t>
            </a:r>
            <a:r>
              <a:rPr lang="es-AR" sz="1800" dirty="0" smtClean="0"/>
              <a:t>echarle </a:t>
            </a:r>
            <a:r>
              <a:rPr lang="es-AR" sz="1800" dirty="0"/>
              <a:t>agua en la cara para </a:t>
            </a:r>
            <a:r>
              <a:rPr lang="es-AR" sz="1800" dirty="0" smtClean="0"/>
              <a:t>tratar </a:t>
            </a:r>
            <a:r>
              <a:rPr lang="es-AR" sz="1800" dirty="0"/>
              <a:t>de revivirla. </a:t>
            </a:r>
            <a:endParaRPr lang="es-AR" sz="1800" dirty="0" smtClean="0"/>
          </a:p>
          <a:p>
            <a:pPr marL="0" indent="0">
              <a:buNone/>
            </a:pPr>
            <a:endParaRPr lang="es-AR" sz="18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772" y="4218923"/>
            <a:ext cx="5610266" cy="2593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323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SHOCK</a:t>
            </a:r>
            <a:endParaRPr lang="en-US" dirty="0"/>
          </a:p>
        </p:txBody>
      </p:sp>
      <p:sp>
        <p:nvSpPr>
          <p:cNvPr id="5" name="CuadroTexto 4"/>
          <p:cNvSpPr txBox="1"/>
          <p:nvPr/>
        </p:nvSpPr>
        <p:spPr>
          <a:xfrm>
            <a:off x="161020" y="1640807"/>
            <a:ext cx="11767628" cy="646331"/>
          </a:xfrm>
          <a:prstGeom prst="rect">
            <a:avLst/>
          </a:prstGeom>
          <a:noFill/>
        </p:spPr>
        <p:txBody>
          <a:bodyPr wrap="square" rtlCol="0">
            <a:spAutoFit/>
          </a:bodyPr>
          <a:lstStyle/>
          <a:p>
            <a:r>
              <a:rPr lang="es-ES" dirty="0">
                <a:solidFill>
                  <a:schemeClr val="tx1">
                    <a:lumMod val="65000"/>
                    <a:lumOff val="35000"/>
                  </a:schemeClr>
                </a:solidFill>
              </a:rPr>
              <a:t>El shock ocurre cuando no hay suficiente suministro de sangre y oxígeno a sus órganos y tejidos. Puede causar baja presión y ser un peligro para la vida. El suele suceder con una lesión grave</a:t>
            </a:r>
            <a:r>
              <a:rPr lang="es-ES" dirty="0" smtClean="0">
                <a:solidFill>
                  <a:schemeClr val="tx1">
                    <a:lumMod val="65000"/>
                    <a:lumOff val="35000"/>
                  </a:schemeClr>
                </a:solidFill>
              </a:rPr>
              <a:t>.</a:t>
            </a:r>
            <a:endParaRPr lang="es-ES" dirty="0">
              <a:solidFill>
                <a:schemeClr val="tx1">
                  <a:lumMod val="65000"/>
                  <a:lumOff val="35000"/>
                </a:schemeClr>
              </a:solidFill>
            </a:endParaRPr>
          </a:p>
        </p:txBody>
      </p:sp>
      <p:sp>
        <p:nvSpPr>
          <p:cNvPr id="9" name="CuadroTexto 8"/>
          <p:cNvSpPr txBox="1"/>
          <p:nvPr/>
        </p:nvSpPr>
        <p:spPr>
          <a:xfrm>
            <a:off x="168460" y="2293165"/>
            <a:ext cx="4525144" cy="2585323"/>
          </a:xfrm>
          <a:prstGeom prst="rect">
            <a:avLst/>
          </a:prstGeom>
          <a:noFill/>
        </p:spPr>
        <p:txBody>
          <a:bodyPr wrap="square" rtlCol="0">
            <a:spAutoFit/>
          </a:bodyPr>
          <a:lstStyle/>
          <a:p>
            <a:r>
              <a:rPr lang="es-ES" b="1" u="sng" dirty="0" smtClean="0"/>
              <a:t>Tipos </a:t>
            </a:r>
            <a:r>
              <a:rPr lang="es-ES" b="1" u="sng" dirty="0"/>
              <a:t>de shocks:</a:t>
            </a:r>
          </a:p>
          <a:p>
            <a:endParaRPr lang="es-ES" dirty="0"/>
          </a:p>
          <a:p>
            <a:pPr marL="285750" indent="-285750">
              <a:buClr>
                <a:srgbClr val="FF0000"/>
              </a:buClr>
              <a:buFont typeface="Wingdings" panose="05000000000000000000" pitchFamily="2" charset="2"/>
              <a:buChar char="Ø"/>
            </a:pPr>
            <a:r>
              <a:rPr lang="es-ES" dirty="0"/>
              <a:t>Shock hipovolémico</a:t>
            </a:r>
          </a:p>
          <a:p>
            <a:pPr marL="285750" indent="-285750">
              <a:buClr>
                <a:srgbClr val="FF0000"/>
              </a:buClr>
              <a:buFont typeface="Wingdings" panose="05000000000000000000" pitchFamily="2" charset="2"/>
              <a:buChar char="Ø"/>
            </a:pPr>
            <a:r>
              <a:rPr lang="es-ES" dirty="0"/>
              <a:t>Shock séptico</a:t>
            </a:r>
          </a:p>
          <a:p>
            <a:pPr marL="285750" indent="-285750">
              <a:buClr>
                <a:srgbClr val="FF0000"/>
              </a:buClr>
              <a:buFont typeface="Wingdings" panose="05000000000000000000" pitchFamily="2" charset="2"/>
              <a:buChar char="Ø"/>
            </a:pPr>
            <a:r>
              <a:rPr lang="es-ES" dirty="0"/>
              <a:t>Shock anafiláctico</a:t>
            </a:r>
          </a:p>
          <a:p>
            <a:pPr marL="285750" indent="-285750">
              <a:buClr>
                <a:srgbClr val="FF0000"/>
              </a:buClr>
              <a:buFont typeface="Wingdings" panose="05000000000000000000" pitchFamily="2" charset="2"/>
              <a:buChar char="Ø"/>
            </a:pPr>
            <a:r>
              <a:rPr lang="es-ES" dirty="0"/>
              <a:t>Shock cardiogénico</a:t>
            </a:r>
          </a:p>
          <a:p>
            <a:pPr marL="285750" indent="-285750">
              <a:buClr>
                <a:srgbClr val="FF0000"/>
              </a:buClr>
              <a:buFont typeface="Wingdings" panose="05000000000000000000" pitchFamily="2" charset="2"/>
              <a:buChar char="Ø"/>
            </a:pPr>
            <a:r>
              <a:rPr lang="es-ES" dirty="0"/>
              <a:t>Shock </a:t>
            </a:r>
            <a:r>
              <a:rPr lang="es-ES" dirty="0" err="1"/>
              <a:t>neurogénico</a:t>
            </a:r>
            <a:endParaRPr lang="es-ES" dirty="0"/>
          </a:p>
          <a:p>
            <a:endParaRPr lang="es-ES" dirty="0"/>
          </a:p>
          <a:p>
            <a:endParaRPr lang="en-US" dirty="0"/>
          </a:p>
        </p:txBody>
      </p:sp>
      <p:sp>
        <p:nvSpPr>
          <p:cNvPr id="10" name="CuadroTexto 9"/>
          <p:cNvSpPr txBox="1"/>
          <p:nvPr/>
        </p:nvSpPr>
        <p:spPr>
          <a:xfrm>
            <a:off x="3009365" y="2318050"/>
            <a:ext cx="4392488" cy="4524315"/>
          </a:xfrm>
          <a:prstGeom prst="rect">
            <a:avLst/>
          </a:prstGeom>
          <a:noFill/>
        </p:spPr>
        <p:txBody>
          <a:bodyPr wrap="square" rtlCol="0">
            <a:spAutoFit/>
          </a:bodyPr>
          <a:lstStyle/>
          <a:p>
            <a:r>
              <a:rPr lang="es-ES" b="1" u="sng" dirty="0"/>
              <a:t>Los síntomas incluyen</a:t>
            </a:r>
            <a:r>
              <a:rPr lang="es-ES" b="1" u="sng" dirty="0" smtClean="0"/>
              <a:t>:</a:t>
            </a:r>
          </a:p>
          <a:p>
            <a:endParaRPr lang="es-ES" dirty="0"/>
          </a:p>
          <a:p>
            <a:pPr marL="285750" indent="-285750">
              <a:buClr>
                <a:srgbClr val="FF0000"/>
              </a:buClr>
              <a:buFont typeface="Wingdings" panose="05000000000000000000" pitchFamily="2" charset="2"/>
              <a:buChar char="Ø"/>
            </a:pPr>
            <a:r>
              <a:rPr lang="es-ES" dirty="0" smtClean="0"/>
              <a:t>Latidos </a:t>
            </a:r>
            <a:r>
              <a:rPr lang="es-ES" dirty="0"/>
              <a:t>del corazón rápidos.</a:t>
            </a:r>
          </a:p>
          <a:p>
            <a:pPr marL="285750" indent="-285750">
              <a:buClr>
                <a:srgbClr val="FF0000"/>
              </a:buClr>
              <a:buFont typeface="Wingdings" panose="05000000000000000000" pitchFamily="2" charset="2"/>
              <a:buChar char="Ø"/>
            </a:pPr>
            <a:r>
              <a:rPr lang="es-ES" dirty="0" smtClean="0"/>
              <a:t>Respiración </a:t>
            </a:r>
            <a:r>
              <a:rPr lang="es-ES" dirty="0"/>
              <a:t>acelerada.</a:t>
            </a:r>
          </a:p>
          <a:p>
            <a:pPr marL="285750" indent="-285750">
              <a:buClr>
                <a:srgbClr val="FF0000"/>
              </a:buClr>
              <a:buFont typeface="Wingdings" panose="05000000000000000000" pitchFamily="2" charset="2"/>
              <a:buChar char="Ø"/>
            </a:pPr>
            <a:r>
              <a:rPr lang="es-ES" dirty="0" smtClean="0"/>
              <a:t>Pulso </a:t>
            </a:r>
            <a:r>
              <a:rPr lang="es-ES" dirty="0"/>
              <a:t>débil y tensión baja.</a:t>
            </a:r>
          </a:p>
          <a:p>
            <a:pPr marL="285750" indent="-285750">
              <a:buClr>
                <a:srgbClr val="FF0000"/>
              </a:buClr>
              <a:buFont typeface="Wingdings" panose="05000000000000000000" pitchFamily="2" charset="2"/>
              <a:buChar char="Ø"/>
            </a:pPr>
            <a:r>
              <a:rPr lang="es-ES" dirty="0" smtClean="0"/>
              <a:t>Palidez</a:t>
            </a:r>
            <a:r>
              <a:rPr lang="es-ES" dirty="0"/>
              <a:t>.</a:t>
            </a:r>
          </a:p>
          <a:p>
            <a:pPr marL="285750" indent="-285750">
              <a:buClr>
                <a:srgbClr val="FF0000"/>
              </a:buClr>
              <a:buFont typeface="Wingdings" panose="05000000000000000000" pitchFamily="2" charset="2"/>
              <a:buChar char="Ø"/>
            </a:pPr>
            <a:r>
              <a:rPr lang="es-ES" dirty="0" smtClean="0"/>
              <a:t>Pies </a:t>
            </a:r>
            <a:r>
              <a:rPr lang="es-ES" dirty="0"/>
              <a:t>y manos frías.</a:t>
            </a:r>
          </a:p>
          <a:p>
            <a:pPr marL="285750" indent="-285750">
              <a:buClr>
                <a:srgbClr val="FF0000"/>
              </a:buClr>
              <a:buFont typeface="Wingdings" panose="05000000000000000000" pitchFamily="2" charset="2"/>
              <a:buChar char="Ø"/>
            </a:pPr>
            <a:r>
              <a:rPr lang="es-ES" dirty="0" smtClean="0"/>
              <a:t>Labios </a:t>
            </a:r>
            <a:r>
              <a:rPr lang="es-ES" dirty="0"/>
              <a:t>azulados.</a:t>
            </a:r>
          </a:p>
          <a:p>
            <a:pPr marL="285750" indent="-285750">
              <a:buClr>
                <a:srgbClr val="FF0000"/>
              </a:buClr>
              <a:buFont typeface="Wingdings" panose="05000000000000000000" pitchFamily="2" charset="2"/>
              <a:buChar char="Ø"/>
            </a:pPr>
            <a:r>
              <a:rPr lang="es-ES" dirty="0" smtClean="0"/>
              <a:t>Reducción </a:t>
            </a:r>
            <a:r>
              <a:rPr lang="es-ES" dirty="0"/>
              <a:t>del flujo o detención total de orina.</a:t>
            </a:r>
          </a:p>
          <a:p>
            <a:pPr marL="285750" indent="-285750">
              <a:buClr>
                <a:srgbClr val="FF0000"/>
              </a:buClr>
              <a:buFont typeface="Wingdings" panose="05000000000000000000" pitchFamily="2" charset="2"/>
              <a:buChar char="Ø"/>
            </a:pPr>
            <a:r>
              <a:rPr lang="es-ES" dirty="0" smtClean="0"/>
              <a:t>Confusión </a:t>
            </a:r>
            <a:r>
              <a:rPr lang="es-ES" dirty="0"/>
              <a:t>o falta de lucidez mental.</a:t>
            </a:r>
          </a:p>
          <a:p>
            <a:pPr marL="285750" indent="-285750">
              <a:buClr>
                <a:srgbClr val="FF0000"/>
              </a:buClr>
              <a:buFont typeface="Wingdings" panose="05000000000000000000" pitchFamily="2" charset="2"/>
              <a:buChar char="Ø"/>
            </a:pPr>
            <a:r>
              <a:rPr lang="es-ES" dirty="0" smtClean="0"/>
              <a:t>Pérdida </a:t>
            </a:r>
            <a:r>
              <a:rPr lang="es-ES" dirty="0"/>
              <a:t>de la conciencia.</a:t>
            </a:r>
          </a:p>
          <a:p>
            <a:pPr marL="285750" indent="-285750">
              <a:buClr>
                <a:srgbClr val="FF0000"/>
              </a:buClr>
              <a:buFont typeface="Wingdings" panose="05000000000000000000" pitchFamily="2" charset="2"/>
              <a:buChar char="Ø"/>
            </a:pPr>
            <a:r>
              <a:rPr lang="es-ES" dirty="0" smtClean="0"/>
              <a:t>Transpiración</a:t>
            </a:r>
            <a:r>
              <a:rPr lang="es-ES" dirty="0"/>
              <a:t>.</a:t>
            </a:r>
          </a:p>
          <a:p>
            <a:pPr marL="285750" indent="-285750">
              <a:buClr>
                <a:srgbClr val="FF0000"/>
              </a:buClr>
              <a:buFont typeface="Wingdings" panose="05000000000000000000" pitchFamily="2" charset="2"/>
              <a:buChar char="Ø"/>
            </a:pPr>
            <a:r>
              <a:rPr lang="es-ES" dirty="0" smtClean="0"/>
              <a:t>Pupilas </a:t>
            </a:r>
            <a:r>
              <a:rPr lang="es-ES" dirty="0"/>
              <a:t>dilatadas o no que no reaccionan bien.</a:t>
            </a:r>
          </a:p>
          <a:p>
            <a:endParaRPr lang="en-US" dirty="0"/>
          </a:p>
        </p:txBody>
      </p:sp>
      <p:sp>
        <p:nvSpPr>
          <p:cNvPr id="11" name="CuadroTexto 10"/>
          <p:cNvSpPr txBox="1"/>
          <p:nvPr/>
        </p:nvSpPr>
        <p:spPr>
          <a:xfrm>
            <a:off x="7752184" y="2333506"/>
            <a:ext cx="4439816" cy="4247317"/>
          </a:xfrm>
          <a:prstGeom prst="rect">
            <a:avLst/>
          </a:prstGeom>
          <a:noFill/>
        </p:spPr>
        <p:txBody>
          <a:bodyPr wrap="square" rtlCol="0">
            <a:spAutoFit/>
          </a:bodyPr>
          <a:lstStyle/>
          <a:p>
            <a:r>
              <a:rPr lang="es-ES" b="1" u="sng" dirty="0"/>
              <a:t>Primeros </a:t>
            </a:r>
            <a:r>
              <a:rPr lang="es-ES" b="1" u="sng" dirty="0" smtClean="0"/>
              <a:t>Auxilios:</a:t>
            </a:r>
          </a:p>
          <a:p>
            <a:endParaRPr lang="en-US" b="1" u="sng" dirty="0"/>
          </a:p>
          <a:p>
            <a:pPr marL="285750" lvl="0" indent="-285750">
              <a:buClr>
                <a:srgbClr val="FF0000"/>
              </a:buClr>
              <a:buFont typeface="Wingdings" panose="05000000000000000000" pitchFamily="2" charset="2"/>
              <a:buChar char="Ø"/>
            </a:pPr>
            <a:r>
              <a:rPr lang="es-ES" dirty="0"/>
              <a:t>Detectado el estado de shock, alertar a emergencias y mantenerla con vida (mediante respiración auxiliar o RCP de ser necesario).</a:t>
            </a:r>
            <a:endParaRPr lang="en-US" dirty="0"/>
          </a:p>
          <a:p>
            <a:pPr marL="285750" lvl="0" indent="-285750">
              <a:buClr>
                <a:srgbClr val="FF0000"/>
              </a:buClr>
              <a:buFont typeface="Wingdings" panose="05000000000000000000" pitchFamily="2" charset="2"/>
              <a:buChar char="Ø"/>
            </a:pPr>
            <a:r>
              <a:rPr lang="es-ES" dirty="0"/>
              <a:t>Controlar de signos vitales.</a:t>
            </a:r>
            <a:endParaRPr lang="en-US" dirty="0"/>
          </a:p>
          <a:p>
            <a:pPr marL="285750" lvl="0" indent="-285750">
              <a:buClr>
                <a:srgbClr val="FF0000"/>
              </a:buClr>
              <a:buFont typeface="Wingdings" panose="05000000000000000000" pitchFamily="2" charset="2"/>
              <a:buChar char="Ø"/>
            </a:pPr>
            <a:r>
              <a:rPr lang="es-ES" dirty="0"/>
              <a:t>Tratar las lesiones que lo provocan </a:t>
            </a:r>
            <a:endParaRPr lang="es-ES" dirty="0" smtClean="0"/>
          </a:p>
          <a:p>
            <a:pPr marL="285750" lvl="0" indent="-285750">
              <a:buClr>
                <a:srgbClr val="FF0000"/>
              </a:buClr>
              <a:buFont typeface="Wingdings" panose="05000000000000000000" pitchFamily="2" charset="2"/>
              <a:buChar char="Ø"/>
            </a:pPr>
            <a:r>
              <a:rPr lang="es-ES" dirty="0" smtClean="0"/>
              <a:t>Aflojar </a:t>
            </a:r>
            <a:r>
              <a:rPr lang="es-ES" dirty="0"/>
              <a:t>todo lo que comprima a la víctima.</a:t>
            </a:r>
            <a:endParaRPr lang="en-US" dirty="0"/>
          </a:p>
          <a:p>
            <a:pPr marL="285750" lvl="0" indent="-285750">
              <a:buClr>
                <a:srgbClr val="FF0000"/>
              </a:buClr>
              <a:buFont typeface="Wingdings" panose="05000000000000000000" pitchFamily="2" charset="2"/>
              <a:buChar char="Ø"/>
            </a:pPr>
            <a:r>
              <a:rPr lang="es-ES" dirty="0"/>
              <a:t>Evitar pérdida de calor </a:t>
            </a:r>
            <a:r>
              <a:rPr lang="es-ES" dirty="0" smtClean="0"/>
              <a:t>corporal</a:t>
            </a:r>
          </a:p>
          <a:p>
            <a:pPr marL="285750" lvl="0" indent="-285750">
              <a:buClr>
                <a:srgbClr val="FF0000"/>
              </a:buClr>
              <a:buFont typeface="Wingdings" panose="05000000000000000000" pitchFamily="2" charset="2"/>
              <a:buChar char="Ø"/>
            </a:pPr>
            <a:r>
              <a:rPr lang="es-ES" dirty="0" smtClean="0"/>
              <a:t>Si </a:t>
            </a:r>
            <a:r>
              <a:rPr lang="es-ES" dirty="0"/>
              <a:t>las lesiones lo permiten, colocar la cabeza más baja que los pies (pies elevados 30 cm del suelo).</a:t>
            </a:r>
            <a:endParaRPr lang="en-US" dirty="0"/>
          </a:p>
          <a:p>
            <a:endParaRPr lang="en-US" dirty="0"/>
          </a:p>
        </p:txBody>
      </p:sp>
      <p:pic>
        <p:nvPicPr>
          <p:cNvPr id="7173" name="Picture 5" descr="Vector Ilustración De Un Desmayo En Estado De Shock Y Primeros Auxilios  Ilustraciones Vectoriales, Clip Art Vectorizado Libre De Derechos. Image  5274568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376" y="4393538"/>
            <a:ext cx="2017132" cy="2345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AR" dirty="0"/>
              <a:t>TRAUMATISMO CRANEAL</a:t>
            </a:r>
          </a:p>
        </p:txBody>
      </p:sp>
      <p:sp>
        <p:nvSpPr>
          <p:cNvPr id="3" name="2 Marcador de contenido"/>
          <p:cNvSpPr>
            <a:spLocks noGrp="1"/>
          </p:cNvSpPr>
          <p:nvPr>
            <p:ph sz="half" idx="1"/>
          </p:nvPr>
        </p:nvSpPr>
        <p:spPr>
          <a:xfrm>
            <a:off x="119336" y="1556792"/>
            <a:ext cx="5688632" cy="5184576"/>
          </a:xfrm>
        </p:spPr>
        <p:txBody>
          <a:bodyPr>
            <a:normAutofit/>
          </a:bodyPr>
          <a:lstStyle/>
          <a:p>
            <a:pPr marL="0" indent="0" algn="just">
              <a:buNone/>
            </a:pPr>
            <a:r>
              <a:rPr lang="es-ES" sz="1800" dirty="0"/>
              <a:t>Es cualquier tipo de traumatismo en el cuero cabelludo, el cráneo o el cerebro. </a:t>
            </a:r>
          </a:p>
          <a:p>
            <a:pPr algn="just"/>
            <a:r>
              <a:rPr lang="es-ES" sz="1800" dirty="0"/>
              <a:t>Cerrado.</a:t>
            </a:r>
            <a:endParaRPr lang="es-AR" sz="1800" dirty="0"/>
          </a:p>
          <a:p>
            <a:pPr algn="just"/>
            <a:r>
              <a:rPr lang="es-ES" sz="1800" dirty="0"/>
              <a:t>Abierto.</a:t>
            </a:r>
          </a:p>
          <a:p>
            <a:pPr marL="0" indent="0" algn="just">
              <a:buNone/>
            </a:pPr>
            <a:endParaRPr lang="es-ES" sz="1800" dirty="0"/>
          </a:p>
          <a:p>
            <a:pPr marL="0" indent="0" algn="just">
              <a:buNone/>
            </a:pPr>
            <a:r>
              <a:rPr lang="es-ES" sz="1800" u="sng" dirty="0"/>
              <a:t>Los traumatismos craneales abarcan:</a:t>
            </a:r>
            <a:endParaRPr lang="es-AR" sz="1800" dirty="0"/>
          </a:p>
          <a:p>
            <a:pPr lvl="0" algn="just"/>
            <a:r>
              <a:rPr lang="es-ES" sz="1800" dirty="0"/>
              <a:t>La conmoción cerebral en la cual se sacude el cerebro.</a:t>
            </a:r>
            <a:endParaRPr lang="es-AR" sz="1800" dirty="0"/>
          </a:p>
          <a:p>
            <a:pPr lvl="0" algn="just"/>
            <a:r>
              <a:rPr lang="es-ES" sz="1800" dirty="0"/>
              <a:t>Heridas en el cuero cabelludo.</a:t>
            </a:r>
            <a:endParaRPr lang="es-AR" sz="1800" dirty="0"/>
          </a:p>
          <a:p>
            <a:pPr lvl="0" algn="just"/>
            <a:r>
              <a:rPr lang="es-ES" sz="1800" dirty="0"/>
              <a:t>Fracturas del cráneo.</a:t>
            </a:r>
            <a:endParaRPr lang="es-AR" sz="1800" dirty="0"/>
          </a:p>
          <a:p>
            <a:pPr lvl="0" algn="just"/>
            <a:r>
              <a:rPr lang="es-ES" sz="1800" dirty="0"/>
              <a:t>Sangrado en el tejido cerebral o en las capas que rodean al </a:t>
            </a:r>
            <a:r>
              <a:rPr lang="es-ES" sz="1800" dirty="0" smtClean="0"/>
              <a:t>cerebro.</a:t>
            </a:r>
            <a:endParaRPr lang="es-ES" sz="1800" dirty="0"/>
          </a:p>
          <a:p>
            <a:pPr marL="0" indent="0">
              <a:buNone/>
            </a:pPr>
            <a:endParaRPr lang="es-AR"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7968" y="3133725"/>
            <a:ext cx="6235080"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336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87688" y="116632"/>
            <a:ext cx="5101208" cy="1325563"/>
          </a:xfrm>
        </p:spPr>
        <p:txBody>
          <a:bodyPr rtlCol="0">
            <a:normAutofit/>
          </a:bodyPr>
          <a:lstStyle/>
          <a:p>
            <a:pPr algn="ctr" rtl="0"/>
            <a:r>
              <a:rPr lang="es-ES" sz="4800" dirty="0" smtClean="0"/>
              <a:t>INTRODUCCIÓN</a:t>
            </a:r>
            <a:endParaRPr lang="es-ES" sz="4800" dirty="0"/>
          </a:p>
        </p:txBody>
      </p:sp>
      <p:sp>
        <p:nvSpPr>
          <p:cNvPr id="3" name="Marcador de posición de contenido 2"/>
          <p:cNvSpPr>
            <a:spLocks noGrp="1"/>
          </p:cNvSpPr>
          <p:nvPr>
            <p:ph idx="1"/>
          </p:nvPr>
        </p:nvSpPr>
        <p:spPr>
          <a:xfrm>
            <a:off x="263352" y="1719338"/>
            <a:ext cx="8892480" cy="2392289"/>
          </a:xfrm>
        </p:spPr>
        <p:txBody>
          <a:bodyPr rtlCol="0"/>
          <a:lstStyle/>
          <a:p>
            <a:pPr rtl="0"/>
            <a:r>
              <a:rPr lang="es-ES" dirty="0" smtClean="0"/>
              <a:t>Asistencia y procedimiento que se deben realizar a una persona ante un accidente </a:t>
            </a:r>
          </a:p>
          <a:p>
            <a:pPr rtl="0"/>
            <a:r>
              <a:rPr lang="es-ES" dirty="0" smtClean="0"/>
              <a:t>Conocimientos básicos acerca de que hacer y que NO hacer ante éstas situaciones para evitar riesgos propios o de otras personas</a:t>
            </a:r>
          </a:p>
          <a:p>
            <a:pPr marL="0" indent="0" rtl="0">
              <a:buNone/>
            </a:pPr>
            <a:endParaRPr lang="es-ES" dirty="0" smtClean="0"/>
          </a:p>
          <a:p>
            <a:pPr rtl="0"/>
            <a:endParaRPr lang="es-ES" dirty="0"/>
          </a:p>
        </p:txBody>
      </p:sp>
      <p:pic>
        <p:nvPicPr>
          <p:cNvPr id="4" name="Picture 2" descr="Resultado de imagen para primeros auxilios">
            <a:extLst>
              <a:ext uri="{FF2B5EF4-FFF2-40B4-BE49-F238E27FC236}">
                <a16:creationId xmlns="" xmlns:a16="http://schemas.microsoft.com/office/drawing/2014/main" id="{3370CD53-D175-4FCF-A36F-F1506D5B5B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056" y="4348162"/>
            <a:ext cx="4572000" cy="250983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732" y="4337720"/>
            <a:ext cx="5040560" cy="2520280"/>
          </a:xfrm>
          <a:prstGeom prst="rect">
            <a:avLst/>
          </a:prstGeom>
        </p:spPr>
      </p:pic>
    </p:spTree>
    <p:extLst>
      <p:ext uri="{BB962C8B-B14F-4D97-AF65-F5344CB8AC3E}">
        <p14:creationId xmlns:p14="http://schemas.microsoft.com/office/powerpoint/2010/main" val="79495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AR" dirty="0"/>
              <a:t>TRAUMATISMO CRANEAL</a:t>
            </a:r>
          </a:p>
        </p:txBody>
      </p:sp>
      <p:sp>
        <p:nvSpPr>
          <p:cNvPr id="3" name="2 Marcador de contenido"/>
          <p:cNvSpPr>
            <a:spLocks noGrp="1"/>
          </p:cNvSpPr>
          <p:nvPr>
            <p:ph sz="half" idx="1"/>
          </p:nvPr>
        </p:nvSpPr>
        <p:spPr>
          <a:xfrm>
            <a:off x="191344" y="1825624"/>
            <a:ext cx="11521280" cy="4575175"/>
          </a:xfrm>
        </p:spPr>
        <p:txBody>
          <a:bodyPr>
            <a:normAutofit/>
          </a:bodyPr>
          <a:lstStyle/>
          <a:p>
            <a:pPr marL="0" indent="0" algn="just">
              <a:buNone/>
            </a:pPr>
            <a:r>
              <a:rPr lang="es-ES" u="sng" dirty="0"/>
              <a:t>Primeros auxilios:</a:t>
            </a:r>
            <a:r>
              <a:rPr lang="es-ES" dirty="0"/>
              <a:t> </a:t>
            </a:r>
            <a:endParaRPr lang="es-ES" dirty="0" smtClean="0"/>
          </a:p>
          <a:p>
            <a:pPr marL="0" indent="0" algn="just">
              <a:buNone/>
            </a:pPr>
            <a:r>
              <a:rPr lang="es-ES" dirty="0" smtClean="0"/>
              <a:t>Reconocer </a:t>
            </a:r>
            <a:r>
              <a:rPr lang="es-ES" dirty="0"/>
              <a:t>un traumatismo craneal grave</a:t>
            </a:r>
            <a:r>
              <a:rPr lang="es-ES" dirty="0" smtClean="0"/>
              <a:t>:</a:t>
            </a:r>
            <a:endParaRPr lang="es-ES" dirty="0"/>
          </a:p>
          <a:p>
            <a:pPr algn="just"/>
            <a:r>
              <a:rPr lang="es-ES" dirty="0"/>
              <a:t>Se </a:t>
            </a:r>
            <a:r>
              <a:rPr lang="es-ES" dirty="0" smtClean="0"/>
              <a:t>torna </a:t>
            </a:r>
            <a:r>
              <a:rPr lang="es-ES" dirty="0"/>
              <a:t>muy </a:t>
            </a:r>
            <a:r>
              <a:rPr lang="es-ES" dirty="0" smtClean="0"/>
              <a:t>somnoliento (sueño).</a:t>
            </a:r>
            <a:endParaRPr lang="es-AR" dirty="0"/>
          </a:p>
          <a:p>
            <a:pPr lvl="0" algn="just"/>
            <a:r>
              <a:rPr lang="es-ES" dirty="0"/>
              <a:t>Presenta dolor de cabeza fuerte o rigidez en el cuello.</a:t>
            </a:r>
            <a:endParaRPr lang="es-AR" dirty="0"/>
          </a:p>
          <a:p>
            <a:pPr lvl="0" algn="just"/>
            <a:r>
              <a:rPr lang="es-ES" dirty="0"/>
              <a:t>Tiene las pupilas de tamaños diferentes.</a:t>
            </a:r>
            <a:endParaRPr lang="es-AR" dirty="0"/>
          </a:p>
          <a:p>
            <a:pPr lvl="0" algn="just"/>
            <a:r>
              <a:rPr lang="es-ES" dirty="0"/>
              <a:t>Es incapaz de mover un brazo o una pierna.</a:t>
            </a:r>
            <a:endParaRPr lang="es-AR" dirty="0"/>
          </a:p>
          <a:p>
            <a:pPr lvl="0" algn="just"/>
            <a:r>
              <a:rPr lang="es-ES" dirty="0"/>
              <a:t>Pierde el conocimiento</a:t>
            </a:r>
            <a:r>
              <a:rPr lang="es-AR" dirty="0"/>
              <a:t>.</a:t>
            </a:r>
          </a:p>
          <a:p>
            <a:pPr lvl="0" algn="just"/>
            <a:r>
              <a:rPr lang="es-ES" dirty="0"/>
              <a:t>Vomita más de una vez.</a:t>
            </a:r>
            <a:endParaRPr lang="es-AR" dirty="0"/>
          </a:p>
          <a:p>
            <a:pPr marL="0" indent="0">
              <a:buNone/>
            </a:pPr>
            <a:endParaRPr lang="es-A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168" y="1988840"/>
            <a:ext cx="4032448"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800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AR" dirty="0"/>
              <a:t>TRAUMATISMO CRANEAL</a:t>
            </a:r>
          </a:p>
        </p:txBody>
      </p:sp>
      <p:sp>
        <p:nvSpPr>
          <p:cNvPr id="3" name="2 Marcador de contenido"/>
          <p:cNvSpPr>
            <a:spLocks noGrp="1"/>
          </p:cNvSpPr>
          <p:nvPr>
            <p:ph sz="half" idx="1"/>
          </p:nvPr>
        </p:nvSpPr>
        <p:spPr>
          <a:xfrm>
            <a:off x="119336" y="1825624"/>
            <a:ext cx="11881320" cy="4915744"/>
          </a:xfrm>
        </p:spPr>
        <p:txBody>
          <a:bodyPr>
            <a:normAutofit fontScale="55000" lnSpcReduction="20000"/>
          </a:bodyPr>
          <a:lstStyle/>
          <a:p>
            <a:pPr marL="0" indent="0" algn="just">
              <a:buNone/>
            </a:pPr>
            <a:r>
              <a:rPr lang="es-ES" sz="2900" u="sng" dirty="0"/>
              <a:t>Procedimiento:</a:t>
            </a:r>
            <a:endParaRPr lang="es-AR" sz="2900" dirty="0"/>
          </a:p>
          <a:p>
            <a:pPr lvl="0" algn="just"/>
            <a:r>
              <a:rPr lang="es-ES" sz="2900" dirty="0"/>
              <a:t>Revise la respiración y el pulso de la persona.</a:t>
            </a:r>
          </a:p>
          <a:p>
            <a:pPr lvl="0" algn="just"/>
            <a:r>
              <a:rPr lang="es-ES" sz="2900" dirty="0"/>
              <a:t> Si la respiración y la frecuencia cardiaca son normales, pero la persona está inconsciente, trátela como si hubiera una lesión de la columna. </a:t>
            </a:r>
          </a:p>
          <a:p>
            <a:pPr lvl="0" algn="just"/>
            <a:r>
              <a:rPr lang="es-ES" sz="2900" dirty="0"/>
              <a:t>Detenga cualquier sangrado, tenga cuidado de no mover la cabeza de la persona.</a:t>
            </a:r>
          </a:p>
          <a:p>
            <a:pPr lvl="0" algn="just"/>
            <a:r>
              <a:rPr lang="es-ES" sz="2900" dirty="0"/>
              <a:t> Si sospecha que se produjo una fractura craneal, no aplique presión directa en el sitio del sangrado ni tampoco retire ningún residuo de la herida. </a:t>
            </a:r>
          </a:p>
          <a:p>
            <a:pPr lvl="0" algn="just"/>
            <a:r>
              <a:rPr lang="es-ES" sz="2900" dirty="0"/>
              <a:t>Si la persona está vomitando, gírele la cabeza, el cuello y el cuerpo hacia el lado como una unidad para prevenir el ahogamiento. </a:t>
            </a:r>
          </a:p>
          <a:p>
            <a:pPr marL="0" indent="0" algn="just">
              <a:buNone/>
            </a:pPr>
            <a:r>
              <a:rPr lang="es-ES" sz="2900" u="sng" dirty="0"/>
              <a:t>No se debe:</a:t>
            </a:r>
            <a:endParaRPr lang="es-AR" sz="2900" dirty="0"/>
          </a:p>
          <a:p>
            <a:pPr lvl="0" algn="just"/>
            <a:r>
              <a:rPr lang="es-ES" sz="2900" dirty="0"/>
              <a:t>Lavar una herida de la cabeza si es profunda o está sangrando mucho.</a:t>
            </a:r>
            <a:endParaRPr lang="es-AR" sz="2900" dirty="0"/>
          </a:p>
          <a:p>
            <a:pPr lvl="0" algn="just"/>
            <a:r>
              <a:rPr lang="es-ES" sz="2900" dirty="0"/>
              <a:t>Retirar ningún objeto que sobresalga de una herida.</a:t>
            </a:r>
            <a:endParaRPr lang="es-AR" sz="2900" dirty="0"/>
          </a:p>
          <a:p>
            <a:pPr lvl="0" algn="just"/>
            <a:r>
              <a:rPr lang="es-ES" sz="2900" dirty="0"/>
              <a:t>Mover a la persona.</a:t>
            </a:r>
            <a:endParaRPr lang="es-AR" sz="2900" dirty="0"/>
          </a:p>
          <a:p>
            <a:pPr lvl="0" algn="just"/>
            <a:r>
              <a:rPr lang="es-ES" sz="2900" dirty="0"/>
              <a:t>Sacudir a la persona si parece mareada.</a:t>
            </a:r>
            <a:endParaRPr lang="es-AR" sz="2900" dirty="0"/>
          </a:p>
          <a:p>
            <a:pPr marL="0" indent="0">
              <a:buNone/>
            </a:pPr>
            <a:endParaRPr lang="es-AR" dirty="0"/>
          </a:p>
        </p:txBody>
      </p:sp>
    </p:spTree>
    <p:extLst>
      <p:ext uri="{BB962C8B-B14F-4D97-AF65-F5344CB8AC3E}">
        <p14:creationId xmlns:p14="http://schemas.microsoft.com/office/powerpoint/2010/main" val="218720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b="1" dirty="0" smtClean="0"/>
              <a:t/>
            </a:r>
            <a:br>
              <a:rPr lang="es-ES" b="1" dirty="0" smtClean="0"/>
            </a:br>
            <a:r>
              <a:rPr lang="es-ES" b="1" dirty="0" smtClean="0"/>
              <a:t>ACCIDENTE </a:t>
            </a:r>
            <a:r>
              <a:rPr lang="es-ES" b="1" dirty="0"/>
              <a:t>CEREBRO VASCULAR (ACV)</a:t>
            </a:r>
            <a:r>
              <a:rPr lang="es-AR" b="1" dirty="0"/>
              <a:t/>
            </a:r>
            <a:br>
              <a:rPr lang="es-AR" b="1" dirty="0"/>
            </a:br>
            <a:endParaRPr lang="es-AR" b="1" dirty="0"/>
          </a:p>
        </p:txBody>
      </p:sp>
      <p:sp>
        <p:nvSpPr>
          <p:cNvPr id="3" name="2 Marcador de contenido"/>
          <p:cNvSpPr>
            <a:spLocks noGrp="1"/>
          </p:cNvSpPr>
          <p:nvPr>
            <p:ph sz="half" idx="1"/>
          </p:nvPr>
        </p:nvSpPr>
        <p:spPr>
          <a:xfrm>
            <a:off x="119336" y="1628800"/>
            <a:ext cx="5688632" cy="5112568"/>
          </a:xfrm>
        </p:spPr>
        <p:txBody>
          <a:bodyPr>
            <a:normAutofit fontScale="92500" lnSpcReduction="10000"/>
          </a:bodyPr>
          <a:lstStyle/>
          <a:p>
            <a:pPr marL="0" indent="0">
              <a:buNone/>
            </a:pPr>
            <a:r>
              <a:rPr lang="es-AR" sz="1800" dirty="0"/>
              <a:t>El accidente cerebro vascular es provocado por el </a:t>
            </a:r>
            <a:r>
              <a:rPr lang="es-AR" sz="1800" dirty="0" smtClean="0"/>
              <a:t>taponamiento </a:t>
            </a:r>
            <a:r>
              <a:rPr lang="es-AR" sz="1800" dirty="0"/>
              <a:t>o </a:t>
            </a:r>
            <a:r>
              <a:rPr lang="es-AR" sz="1800" dirty="0" smtClean="0"/>
              <a:t>la </a:t>
            </a:r>
            <a:r>
              <a:rPr lang="es-AR" sz="1800" dirty="0"/>
              <a:t>rotura de una arteria del cerebro. </a:t>
            </a:r>
            <a:r>
              <a:rPr lang="es-AR" sz="1800" dirty="0" smtClean="0"/>
              <a:t> </a:t>
            </a:r>
            <a:r>
              <a:rPr lang="es-AR" sz="1500" dirty="0" smtClean="0"/>
              <a:t>  </a:t>
            </a:r>
          </a:p>
          <a:p>
            <a:pPr marL="0" indent="0">
              <a:buNone/>
            </a:pPr>
            <a:r>
              <a:rPr lang="es-ES" sz="1500" dirty="0" smtClean="0"/>
              <a:t>Síntomas</a:t>
            </a:r>
            <a:r>
              <a:rPr lang="es-ES" sz="1500" dirty="0"/>
              <a:t>:</a:t>
            </a:r>
            <a:endParaRPr lang="es-AR" sz="1500" dirty="0"/>
          </a:p>
          <a:p>
            <a:pPr lvl="1"/>
            <a:r>
              <a:rPr lang="es-ES" sz="1500" dirty="0"/>
              <a:t>Debilidad o sensación de que se duerme un lado de la cara, un brazo o una pierna, especialmente del mismo costado.</a:t>
            </a:r>
            <a:endParaRPr lang="es-AR" sz="1500" dirty="0"/>
          </a:p>
          <a:p>
            <a:pPr lvl="1"/>
            <a:r>
              <a:rPr lang="es-ES" sz="1500" dirty="0"/>
              <a:t>Confusión al hablar.</a:t>
            </a:r>
            <a:endParaRPr lang="es-AR" sz="1500" dirty="0"/>
          </a:p>
          <a:p>
            <a:pPr lvl="1"/>
            <a:r>
              <a:rPr lang="es-ES" sz="1500" dirty="0"/>
              <a:t>Problemas para hablar o entender lo que se le dice.</a:t>
            </a:r>
            <a:endParaRPr lang="es-AR" sz="1500" dirty="0"/>
          </a:p>
          <a:p>
            <a:pPr lvl="1"/>
            <a:r>
              <a:rPr lang="es-ES" sz="1500" dirty="0"/>
              <a:t>Problemas para caminar.</a:t>
            </a:r>
            <a:endParaRPr lang="es-AR" sz="1500" dirty="0"/>
          </a:p>
          <a:p>
            <a:pPr lvl="1"/>
            <a:r>
              <a:rPr lang="es-ES" sz="1500" dirty="0"/>
              <a:t>Mareos.</a:t>
            </a:r>
            <a:endParaRPr lang="es-AR" sz="1500" dirty="0"/>
          </a:p>
          <a:p>
            <a:pPr lvl="1"/>
            <a:r>
              <a:rPr lang="es-ES" sz="1500" dirty="0"/>
              <a:t>Trastorno repentino de la vista (1 o 2 ojos).</a:t>
            </a:r>
            <a:endParaRPr lang="es-AR" sz="1500" dirty="0"/>
          </a:p>
          <a:p>
            <a:pPr lvl="1"/>
            <a:r>
              <a:rPr lang="es-ES" sz="1500" dirty="0"/>
              <a:t>Pérdida de equilibrio o falta de coordinación del cuerpo (por ejemplo, querer agarrar algo y no poder).</a:t>
            </a:r>
            <a:endParaRPr lang="es-AR" sz="1500" dirty="0"/>
          </a:p>
          <a:p>
            <a:pPr lvl="1"/>
            <a:r>
              <a:rPr lang="es-ES" sz="1500" dirty="0"/>
              <a:t>Dolor de cabeza muy fuerte y repentino, sin causa aparente.</a:t>
            </a:r>
            <a:endParaRPr lang="es-AR" sz="1500" dirty="0"/>
          </a:p>
          <a:p>
            <a:pPr marL="0" indent="0">
              <a:buNone/>
            </a:pPr>
            <a:r>
              <a:rPr lang="es-AR" sz="1800" dirty="0" smtClean="0"/>
              <a:t>          </a:t>
            </a:r>
            <a:endParaRPr lang="es-AR" sz="1800" dirty="0"/>
          </a:p>
        </p:txBody>
      </p:sp>
      <p:sp>
        <p:nvSpPr>
          <p:cNvPr id="4" name="3 Marcador de contenido"/>
          <p:cNvSpPr>
            <a:spLocks noGrp="1"/>
          </p:cNvSpPr>
          <p:nvPr>
            <p:ph sz="half" idx="2"/>
          </p:nvPr>
        </p:nvSpPr>
        <p:spPr>
          <a:xfrm>
            <a:off x="5951984" y="1628800"/>
            <a:ext cx="6048672" cy="5112568"/>
          </a:xfrm>
        </p:spPr>
        <p:txBody>
          <a:bodyPr>
            <a:normAutofit fontScale="92500" lnSpcReduction="10000"/>
          </a:bodyPr>
          <a:lstStyle/>
          <a:p>
            <a:pPr marL="0" indent="0">
              <a:buNone/>
            </a:pPr>
            <a:r>
              <a:rPr lang="es-ES" sz="1600" dirty="0"/>
              <a:t>Primeras </a:t>
            </a:r>
            <a:r>
              <a:rPr lang="es-ES" sz="1600" dirty="0" smtClean="0"/>
              <a:t>Medidas</a:t>
            </a:r>
            <a:r>
              <a:rPr lang="es-ES" sz="1600" dirty="0"/>
              <a:t> </a:t>
            </a:r>
            <a:endParaRPr lang="es-AR" sz="1600" dirty="0"/>
          </a:p>
          <a:p>
            <a:pPr lvl="1"/>
            <a:r>
              <a:rPr lang="es-ES" sz="1600" dirty="0"/>
              <a:t>Compruebe si la persona tiene dificultades para entender o hablar.</a:t>
            </a:r>
            <a:endParaRPr lang="es-AR" sz="1600" dirty="0"/>
          </a:p>
          <a:p>
            <a:pPr lvl="1"/>
            <a:r>
              <a:rPr lang="es-ES" sz="1600" dirty="0"/>
              <a:t>Háblele para ver si te entiende y responde a tus órdenes. Brinde cuidados de apoyo (no la deje sola, tranquilice, abrigue).</a:t>
            </a:r>
            <a:endParaRPr lang="es-AR" sz="1600" dirty="0"/>
          </a:p>
          <a:p>
            <a:pPr lvl="1"/>
            <a:r>
              <a:rPr lang="es-ES" sz="1600" dirty="0"/>
              <a:t>Si responde colóquela en posición lateral de seguridad.</a:t>
            </a:r>
            <a:endParaRPr lang="es-AR" sz="1600" dirty="0"/>
          </a:p>
          <a:p>
            <a:pPr lvl="1"/>
            <a:r>
              <a:rPr lang="es-ES" sz="1600" dirty="0"/>
              <a:t>En caso de ocurrir un paro cardíaco, inicie el protocolo de RCP.</a:t>
            </a:r>
            <a:endParaRPr lang="es-AR" sz="1600" dirty="0"/>
          </a:p>
          <a:p>
            <a:pPr lvl="1"/>
            <a:r>
              <a:rPr lang="es-ES" sz="1600" dirty="0"/>
              <a:t>Los síntomas pueden agravarse o presentarse de inicio con una gravedad extrema, pero también pueden estacionarse o disminuir.</a:t>
            </a:r>
            <a:endParaRPr lang="es-AR" sz="1600" dirty="0"/>
          </a:p>
          <a:p>
            <a:pPr lvl="1"/>
            <a:r>
              <a:rPr lang="es-ES" sz="1600" dirty="0"/>
              <a:t>Es probable que la víctima niegue los síntomas, crea que es otra cosa o no se da cuenta y no comprende que está sufriendo un ataque cerebral.</a:t>
            </a:r>
            <a:endParaRPr lang="es-AR" sz="1600" dirty="0"/>
          </a:p>
          <a:p>
            <a:pPr marL="0" indent="0">
              <a:buNone/>
            </a:pPr>
            <a:r>
              <a:rPr lang="es-ES" sz="1600" dirty="0"/>
              <a:t>Prevención</a:t>
            </a:r>
            <a:r>
              <a:rPr lang="es-ES" sz="1600" b="1" dirty="0"/>
              <a:t>: </a:t>
            </a:r>
            <a:endParaRPr lang="es-ES" sz="1600" b="1" dirty="0" smtClean="0"/>
          </a:p>
          <a:p>
            <a:r>
              <a:rPr lang="es-ES" sz="1600" dirty="0" smtClean="0"/>
              <a:t>Un </a:t>
            </a:r>
            <a:r>
              <a:rPr lang="es-ES" sz="1600" dirty="0"/>
              <a:t>control anual va a servirle a tu médico para saber si </a:t>
            </a:r>
            <a:r>
              <a:rPr lang="es-ES" sz="1600" dirty="0" err="1"/>
              <a:t>tenés</a:t>
            </a:r>
            <a:r>
              <a:rPr lang="es-ES" sz="1600" dirty="0"/>
              <a:t> riesgo de sufrir un ACV y ayudarte a reducirlo.</a:t>
            </a:r>
            <a:endParaRPr lang="es-AR" sz="1600" dirty="0"/>
          </a:p>
          <a:p>
            <a:r>
              <a:rPr lang="es-ES" sz="1600" dirty="0"/>
              <a:t>Adopte los hábitos saludables que te aconseje el médico: actividad física sostenida, alimentación sana, consumo de frutas y verduras, y reducir el consumo de sal, entre otros.</a:t>
            </a:r>
            <a:endParaRPr lang="es-AR" sz="1600" dirty="0"/>
          </a:p>
          <a:p>
            <a:pPr marL="0" indent="0">
              <a:buNone/>
            </a:pPr>
            <a:endParaRPr lang="es-AR" dirty="0"/>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96"/>
          <a:stretch/>
        </p:blipFill>
        <p:spPr bwMode="auto">
          <a:xfrm>
            <a:off x="119336" y="4797152"/>
            <a:ext cx="3751934" cy="2051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1270" y="4797152"/>
            <a:ext cx="2080714" cy="2051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262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HEMORRAGIAS </a:t>
            </a:r>
            <a:r>
              <a:rPr lang="es-AR" dirty="0" smtClean="0"/>
              <a:t>EXTERIORIZADAS</a:t>
            </a:r>
            <a:endParaRPr lang="en-US" dirty="0"/>
          </a:p>
        </p:txBody>
      </p:sp>
      <p:sp>
        <p:nvSpPr>
          <p:cNvPr id="5" name="CuadroTexto 4"/>
          <p:cNvSpPr txBox="1"/>
          <p:nvPr/>
        </p:nvSpPr>
        <p:spPr>
          <a:xfrm>
            <a:off x="263352" y="1700808"/>
            <a:ext cx="11665296" cy="1785104"/>
          </a:xfrm>
          <a:prstGeom prst="rect">
            <a:avLst/>
          </a:prstGeom>
          <a:noFill/>
        </p:spPr>
        <p:txBody>
          <a:bodyPr wrap="square" rtlCol="0">
            <a:spAutoFit/>
          </a:bodyPr>
          <a:lstStyle/>
          <a:p>
            <a:r>
              <a:rPr lang="es-ES" sz="2000" b="1" u="sng" dirty="0" smtClean="0"/>
              <a:t>SANGRADO </a:t>
            </a:r>
            <a:r>
              <a:rPr lang="es-ES" sz="2000" b="1" u="sng" dirty="0"/>
              <a:t>NASAL (EPISTAXIS</a:t>
            </a:r>
            <a:r>
              <a:rPr lang="es-ES" u="sng" dirty="0"/>
              <a:t>)</a:t>
            </a:r>
          </a:p>
          <a:p>
            <a:endParaRPr lang="es-ES" dirty="0" smtClean="0"/>
          </a:p>
          <a:p>
            <a:r>
              <a:rPr lang="es-ES" dirty="0" smtClean="0"/>
              <a:t>Epistaxis </a:t>
            </a:r>
            <a:r>
              <a:rPr lang="es-ES" dirty="0"/>
              <a:t>es la salida de sangre por las fosas nasales. </a:t>
            </a:r>
            <a:r>
              <a:rPr lang="es-ES" dirty="0" smtClean="0"/>
              <a:t>Puede </a:t>
            </a:r>
            <a:r>
              <a:rPr lang="es-ES" dirty="0"/>
              <a:t>ser por varias causas como la rotura de pequeños vasos por rascado o estornudos, enfermedades generales como hipertensión arterial, gripe, enfermedades de la sangre (leucemia, </a:t>
            </a:r>
            <a:r>
              <a:rPr lang="es-ES" dirty="0" err="1"/>
              <a:t>coagulopatías</a:t>
            </a:r>
            <a:r>
              <a:rPr lang="es-ES" dirty="0"/>
              <a:t>), traumatismos directos sobre la nariz</a:t>
            </a:r>
            <a:r>
              <a:rPr lang="es-ES" dirty="0" smtClean="0"/>
              <a:t>.</a:t>
            </a:r>
            <a:endParaRPr lang="es-ES" dirty="0"/>
          </a:p>
          <a:p>
            <a:endParaRPr lang="en-US" dirty="0"/>
          </a:p>
        </p:txBody>
      </p:sp>
      <p:sp>
        <p:nvSpPr>
          <p:cNvPr id="6" name="CuadroTexto 5"/>
          <p:cNvSpPr txBox="1"/>
          <p:nvPr/>
        </p:nvSpPr>
        <p:spPr>
          <a:xfrm>
            <a:off x="256057" y="3761937"/>
            <a:ext cx="5695927" cy="2062103"/>
          </a:xfrm>
          <a:prstGeom prst="rect">
            <a:avLst/>
          </a:prstGeom>
          <a:noFill/>
        </p:spPr>
        <p:txBody>
          <a:bodyPr wrap="square" rtlCol="0">
            <a:spAutoFit/>
          </a:bodyPr>
          <a:lstStyle/>
          <a:p>
            <a:r>
              <a:rPr lang="es-ES" sz="2000" b="1" u="sng" dirty="0"/>
              <a:t>¿Qué se debe hacer? </a:t>
            </a:r>
            <a:endParaRPr lang="es-ES" sz="2000" b="1" u="sng" dirty="0" smtClean="0"/>
          </a:p>
          <a:p>
            <a:endParaRPr lang="es-ES" b="1" u="sng" dirty="0" smtClean="0"/>
          </a:p>
          <a:p>
            <a:r>
              <a:rPr lang="es-ES" dirty="0" smtClean="0"/>
              <a:t>Siente </a:t>
            </a:r>
            <a:r>
              <a:rPr lang="es-ES" dirty="0"/>
              <a:t>a la persona inclinándole la cabeza ligeramente hacia delante para evitar la aspiración de coágulos. Pídale que se suene la nariz varias veces. Comprima el tabique y las alas nasales entre sus dedos índice y pulgar durante 5 min</a:t>
            </a:r>
            <a:r>
              <a:rPr lang="es-ES" dirty="0" smtClean="0"/>
              <a:t>.</a:t>
            </a:r>
            <a:endParaRPr lang="es-ES" dirty="0"/>
          </a:p>
        </p:txBody>
      </p:sp>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6454879" y="3485912"/>
            <a:ext cx="4680520" cy="2527250"/>
          </a:xfrm>
          <a:prstGeom prst="rect">
            <a:avLst/>
          </a:prstGeom>
          <a:noFill/>
          <a:ln>
            <a:noFill/>
          </a:ln>
        </p:spPr>
      </p:pic>
    </p:spTree>
    <p:extLst>
      <p:ext uri="{BB962C8B-B14F-4D97-AF65-F5344CB8AC3E}">
        <p14:creationId xmlns:p14="http://schemas.microsoft.com/office/powerpoint/2010/main" val="3664149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smtClean="0"/>
              <a:t>HEMORRAGIAS </a:t>
            </a:r>
            <a:r>
              <a:rPr lang="es-AR" dirty="0"/>
              <a:t>EXTERIORIZADAS</a:t>
            </a:r>
            <a:endParaRPr lang="en-US" dirty="0"/>
          </a:p>
        </p:txBody>
      </p:sp>
      <p:sp>
        <p:nvSpPr>
          <p:cNvPr id="5" name="CuadroTexto 4"/>
          <p:cNvSpPr txBox="1"/>
          <p:nvPr/>
        </p:nvSpPr>
        <p:spPr>
          <a:xfrm>
            <a:off x="131676" y="1628800"/>
            <a:ext cx="11928648" cy="1508105"/>
          </a:xfrm>
          <a:prstGeom prst="rect">
            <a:avLst/>
          </a:prstGeom>
          <a:noFill/>
        </p:spPr>
        <p:txBody>
          <a:bodyPr wrap="square" rtlCol="0">
            <a:spAutoFit/>
          </a:bodyPr>
          <a:lstStyle/>
          <a:p>
            <a:r>
              <a:rPr lang="es-ES" sz="2000" b="1" u="sng" dirty="0" smtClean="0"/>
              <a:t>OTORRAGIA</a:t>
            </a:r>
          </a:p>
          <a:p>
            <a:endParaRPr lang="es-ES" dirty="0" smtClean="0"/>
          </a:p>
          <a:p>
            <a:r>
              <a:rPr lang="es-ES" dirty="0"/>
              <a:t>S</a:t>
            </a:r>
            <a:r>
              <a:rPr lang="es-ES" dirty="0" smtClean="0"/>
              <a:t>alida </a:t>
            </a:r>
            <a:r>
              <a:rPr lang="es-ES" dirty="0"/>
              <a:t>de sangre por el oído. Puede ser causada por otitis o rascado del oído externo. También se producen por una explosión, al romperse el tímpano. Se suelen considerar leves y no suele ser muy </a:t>
            </a:r>
            <a:r>
              <a:rPr lang="es-ES" dirty="0" smtClean="0"/>
              <a:t>abundante.</a:t>
            </a:r>
          </a:p>
          <a:p>
            <a:endParaRPr lang="en-US" dirty="0"/>
          </a:p>
        </p:txBody>
      </p:sp>
      <p:sp>
        <p:nvSpPr>
          <p:cNvPr id="6" name="CuadroTexto 5"/>
          <p:cNvSpPr txBox="1"/>
          <p:nvPr/>
        </p:nvSpPr>
        <p:spPr>
          <a:xfrm>
            <a:off x="335360" y="3136905"/>
            <a:ext cx="5256584" cy="3416320"/>
          </a:xfrm>
          <a:prstGeom prst="rect">
            <a:avLst/>
          </a:prstGeom>
          <a:noFill/>
        </p:spPr>
        <p:txBody>
          <a:bodyPr wrap="square" rtlCol="0">
            <a:spAutoFit/>
          </a:bodyPr>
          <a:lstStyle/>
          <a:p>
            <a:endParaRPr lang="es-ES" dirty="0"/>
          </a:p>
          <a:p>
            <a:r>
              <a:rPr lang="es-ES" b="1" u="sng" dirty="0" smtClean="0"/>
              <a:t>Primeros Auxilios</a:t>
            </a:r>
          </a:p>
          <a:p>
            <a:endParaRPr lang="es-ES" u="sng" dirty="0" smtClean="0"/>
          </a:p>
          <a:p>
            <a:pPr marL="285750" indent="-285750">
              <a:buClr>
                <a:srgbClr val="FF0000"/>
              </a:buClr>
              <a:buFont typeface="Wingdings" panose="05000000000000000000" pitchFamily="2" charset="2"/>
              <a:buChar char="Ø"/>
            </a:pPr>
            <a:r>
              <a:rPr lang="es-ES" dirty="0" smtClean="0"/>
              <a:t>Contactar </a:t>
            </a:r>
            <a:r>
              <a:rPr lang="es-ES" dirty="0"/>
              <a:t>con el servicio médico de emergencias.</a:t>
            </a:r>
          </a:p>
          <a:p>
            <a:pPr marL="285750" indent="-285750">
              <a:buClr>
                <a:srgbClr val="FF0000"/>
              </a:buClr>
              <a:buFont typeface="Wingdings" panose="05000000000000000000" pitchFamily="2" charset="2"/>
              <a:buChar char="Ø"/>
            </a:pPr>
            <a:r>
              <a:rPr lang="es-ES" dirty="0" smtClean="0"/>
              <a:t>Poner </a:t>
            </a:r>
            <a:r>
              <a:rPr lang="es-ES" dirty="0"/>
              <a:t>en posición lateral de seguridad con el oído sangrante hacia el suelo.</a:t>
            </a:r>
          </a:p>
          <a:p>
            <a:pPr marL="285750" indent="-285750">
              <a:buClr>
                <a:srgbClr val="FF0000"/>
              </a:buClr>
              <a:buFont typeface="Wingdings" panose="05000000000000000000" pitchFamily="2" charset="2"/>
              <a:buChar char="Ø"/>
            </a:pPr>
            <a:r>
              <a:rPr lang="es-ES" dirty="0" smtClean="0"/>
              <a:t>NO </a:t>
            </a:r>
            <a:r>
              <a:rPr lang="es-ES" dirty="0"/>
              <a:t>MOVER, pero facilitar la salida de sangre (no taponar ya que podría filtrarse líquido hacia el interior del cráneo aumentando a presión).</a:t>
            </a:r>
          </a:p>
          <a:p>
            <a:pPr marL="285750" indent="-285750">
              <a:buClr>
                <a:srgbClr val="FF0000"/>
              </a:buClr>
              <a:buFont typeface="Wingdings" panose="05000000000000000000" pitchFamily="2" charset="2"/>
              <a:buChar char="Ø"/>
            </a:pPr>
            <a:r>
              <a:rPr lang="es-ES" dirty="0" smtClean="0"/>
              <a:t>No </a:t>
            </a:r>
            <a:r>
              <a:rPr lang="es-ES" dirty="0"/>
              <a:t>intentar nunca parar la hemorragia.</a:t>
            </a:r>
          </a:p>
          <a:p>
            <a:endParaRPr lang="en-US" dirty="0"/>
          </a:p>
        </p:txBody>
      </p:sp>
      <p:pic>
        <p:nvPicPr>
          <p:cNvPr id="4100" name="Picture 4" descr="Nursing News: OTORRAG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8048" y="3136905"/>
            <a:ext cx="4464496" cy="332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616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2567608" y="116632"/>
            <a:ext cx="6840760" cy="1325563"/>
          </a:xfrm>
        </p:spPr>
        <p:txBody>
          <a:bodyPr>
            <a:normAutofit/>
          </a:bodyPr>
          <a:lstStyle/>
          <a:p>
            <a:r>
              <a:rPr lang="es-ES" sz="4000" dirty="0" smtClean="0"/>
              <a:t>POSICION DE RECUPERACION</a:t>
            </a:r>
            <a:endParaRPr lang="es-AR" sz="4000" dirty="0"/>
          </a:p>
        </p:txBody>
      </p:sp>
      <p:pic>
        <p:nvPicPr>
          <p:cNvPr id="4098" name="Picture 2" descr="posicion-latera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568" y="2886820"/>
            <a:ext cx="3173413" cy="395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posicion-lateral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3307" y="2886820"/>
            <a:ext cx="3179762"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posición de contenido 2"/>
          <p:cNvSpPr txBox="1">
            <a:spLocks/>
          </p:cNvSpPr>
          <p:nvPr/>
        </p:nvSpPr>
        <p:spPr>
          <a:xfrm>
            <a:off x="3647728" y="1700808"/>
            <a:ext cx="4968552" cy="5157192"/>
          </a:xfrm>
          <a:prstGeom prst="rect">
            <a:avLst/>
          </a:prstGeom>
        </p:spPr>
        <p:txBody>
          <a:bodyPr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Font typeface="Arial" pitchFamily="34" charset="0"/>
              <a:buNone/>
            </a:pPr>
            <a:endParaRPr lang="es-ES" sz="2000" dirty="0"/>
          </a:p>
        </p:txBody>
      </p:sp>
      <p:sp>
        <p:nvSpPr>
          <p:cNvPr id="8" name="Rectángulo 7"/>
          <p:cNvSpPr/>
          <p:nvPr/>
        </p:nvSpPr>
        <p:spPr>
          <a:xfrm>
            <a:off x="0" y="1473823"/>
            <a:ext cx="12192000" cy="1754326"/>
          </a:xfrm>
          <a:prstGeom prst="rect">
            <a:avLst/>
          </a:prstGeom>
        </p:spPr>
        <p:txBody>
          <a:bodyPr wrap="square">
            <a:spAutoFit/>
          </a:bodyPr>
          <a:lstStyle/>
          <a:p>
            <a:pPr algn="just">
              <a:lnSpc>
                <a:spcPct val="150000"/>
              </a:lnSpc>
              <a:spcBef>
                <a:spcPts val="475"/>
              </a:spcBef>
              <a:spcAft>
                <a:spcPts val="0"/>
              </a:spcAft>
            </a:pPr>
            <a:r>
              <a:rPr lang="es-AR" dirty="0" smtClean="0">
                <a:solidFill>
                  <a:schemeClr val="tx1">
                    <a:lumMod val="65000"/>
                    <a:lumOff val="35000"/>
                  </a:schemeClr>
                </a:solidFill>
                <a:ea typeface="Arial" panose="020B0604020202020204" pitchFamily="34" charset="0"/>
              </a:rPr>
              <a:t>Es fundamental </a:t>
            </a:r>
            <a:r>
              <a:rPr lang="es-AR" spc="-15" dirty="0" smtClean="0">
                <a:solidFill>
                  <a:schemeClr val="tx1">
                    <a:lumMod val="65000"/>
                    <a:lumOff val="35000"/>
                  </a:schemeClr>
                </a:solidFill>
                <a:ea typeface="Arial" panose="020B0604020202020204" pitchFamily="34" charset="0"/>
              </a:rPr>
              <a:t>no </a:t>
            </a:r>
            <a:r>
              <a:rPr lang="es-AR" dirty="0">
                <a:solidFill>
                  <a:schemeClr val="tx1">
                    <a:lumMod val="65000"/>
                    <a:lumOff val="35000"/>
                  </a:schemeClr>
                </a:solidFill>
                <a:ea typeface="Arial" panose="020B0604020202020204" pitchFamily="34" charset="0"/>
              </a:rPr>
              <a:t>movilizarla, cualquier movimiento puede agravar las lesiones en la columna vertebral y/o médula </a:t>
            </a:r>
            <a:r>
              <a:rPr lang="es-AR" dirty="0" smtClean="0">
                <a:solidFill>
                  <a:schemeClr val="tx1">
                    <a:lumMod val="65000"/>
                    <a:lumOff val="35000"/>
                  </a:schemeClr>
                </a:solidFill>
                <a:ea typeface="Arial" panose="020B0604020202020204" pitchFamily="34" charset="0"/>
              </a:rPr>
              <a:t>espinal.se </a:t>
            </a:r>
            <a:r>
              <a:rPr lang="es-AR" dirty="0">
                <a:solidFill>
                  <a:schemeClr val="tx1">
                    <a:lumMod val="65000"/>
                    <a:lumOff val="35000"/>
                  </a:schemeClr>
                </a:solidFill>
                <a:ea typeface="Arial" panose="020B0604020202020204" pitchFamily="34" charset="0"/>
              </a:rPr>
              <a:t>debe colocar a la persona en una posición segura, ya que deja a la víctima en forma estable mientras se busca ayuda o se llama a emergencias, libera las vías respiratorias y evita una posible aspiración de vómito por parte de la víctima.</a:t>
            </a:r>
            <a:endParaRPr lang="es-AR" dirty="0">
              <a:solidFill>
                <a:schemeClr val="tx1">
                  <a:lumMod val="65000"/>
                  <a:lumOff val="35000"/>
                </a:schemeClr>
              </a:solidFill>
              <a:effectLst/>
              <a:ea typeface="Arial" panose="020B0604020202020204" pitchFamily="34" charset="0"/>
            </a:endParaRPr>
          </a:p>
        </p:txBody>
      </p:sp>
      <p:sp>
        <p:nvSpPr>
          <p:cNvPr id="9" name="Rectángulo 8"/>
          <p:cNvSpPr/>
          <p:nvPr/>
        </p:nvSpPr>
        <p:spPr>
          <a:xfrm>
            <a:off x="-168696" y="4271381"/>
            <a:ext cx="2376264" cy="507831"/>
          </a:xfrm>
          <a:prstGeom prst="rect">
            <a:avLst/>
          </a:prstGeom>
        </p:spPr>
        <p:txBody>
          <a:bodyPr wrap="square">
            <a:spAutoFit/>
          </a:bodyPr>
          <a:lstStyle/>
          <a:p>
            <a:pPr lvl="1" algn="just">
              <a:lnSpc>
                <a:spcPct val="150000"/>
              </a:lnSpc>
              <a:spcBef>
                <a:spcPts val="475"/>
              </a:spcBef>
            </a:pPr>
            <a:r>
              <a:rPr lang="es-AR" dirty="0" smtClean="0">
                <a:latin typeface="Arial" panose="020B0604020202020204" pitchFamily="34" charset="0"/>
                <a:ea typeface="Arial" panose="020B0604020202020204" pitchFamily="34" charset="0"/>
              </a:rPr>
              <a:t>“PRIMER PASO”</a:t>
            </a:r>
            <a:endParaRPr lang="es-AR" dirty="0">
              <a:effectLst/>
              <a:latin typeface="Arial" panose="020B0604020202020204" pitchFamily="34" charset="0"/>
              <a:ea typeface="Arial" panose="020B0604020202020204" pitchFamily="34" charset="0"/>
            </a:endParaRPr>
          </a:p>
        </p:txBody>
      </p:sp>
      <p:sp>
        <p:nvSpPr>
          <p:cNvPr id="14" name="Rectángulo 13"/>
          <p:cNvSpPr/>
          <p:nvPr/>
        </p:nvSpPr>
        <p:spPr>
          <a:xfrm>
            <a:off x="6023992" y="4271380"/>
            <a:ext cx="2785802" cy="507831"/>
          </a:xfrm>
          <a:prstGeom prst="rect">
            <a:avLst/>
          </a:prstGeom>
        </p:spPr>
        <p:txBody>
          <a:bodyPr wrap="square">
            <a:spAutoFit/>
          </a:bodyPr>
          <a:lstStyle/>
          <a:p>
            <a:pPr lvl="1" algn="just">
              <a:lnSpc>
                <a:spcPct val="150000"/>
              </a:lnSpc>
              <a:spcBef>
                <a:spcPts val="475"/>
              </a:spcBef>
            </a:pPr>
            <a:r>
              <a:rPr lang="es-AR" dirty="0" smtClean="0">
                <a:latin typeface="Arial" panose="020B0604020202020204" pitchFamily="34" charset="0"/>
                <a:ea typeface="Arial" panose="020B0604020202020204" pitchFamily="34" charset="0"/>
              </a:rPr>
              <a:t>“SEGUNDO PASO”</a:t>
            </a:r>
            <a:endParaRPr lang="es-AR"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06866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451484" y="104543"/>
            <a:ext cx="9361040" cy="1325563"/>
          </a:xfrm>
        </p:spPr>
        <p:txBody>
          <a:bodyPr>
            <a:normAutofit/>
          </a:bodyPr>
          <a:lstStyle/>
          <a:p>
            <a:r>
              <a:rPr lang="es-ES" sz="4000" dirty="0" smtClean="0"/>
              <a:t>REANIMACION CARDIO PULMONAR “RCP”</a:t>
            </a:r>
            <a:endParaRPr lang="es-AR" sz="4000" dirty="0"/>
          </a:p>
        </p:txBody>
      </p:sp>
      <p:sp>
        <p:nvSpPr>
          <p:cNvPr id="11" name="Marcador de posición de contenido 2"/>
          <p:cNvSpPr txBox="1">
            <a:spLocks/>
          </p:cNvSpPr>
          <p:nvPr/>
        </p:nvSpPr>
        <p:spPr>
          <a:xfrm>
            <a:off x="3647728" y="1700808"/>
            <a:ext cx="4968552" cy="5157192"/>
          </a:xfrm>
          <a:prstGeom prst="rect">
            <a:avLst/>
          </a:prstGeom>
        </p:spPr>
        <p:txBody>
          <a:bodyPr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Font typeface="Arial" pitchFamily="34" charset="0"/>
              <a:buNone/>
            </a:pPr>
            <a:endParaRPr lang="es-ES" sz="2000" dirty="0"/>
          </a:p>
        </p:txBody>
      </p:sp>
      <p:sp>
        <p:nvSpPr>
          <p:cNvPr id="8" name="Rectángulo 7"/>
          <p:cNvSpPr/>
          <p:nvPr/>
        </p:nvSpPr>
        <p:spPr>
          <a:xfrm>
            <a:off x="0" y="1473823"/>
            <a:ext cx="12192000" cy="1754326"/>
          </a:xfrm>
          <a:prstGeom prst="rect">
            <a:avLst/>
          </a:prstGeom>
        </p:spPr>
        <p:txBody>
          <a:bodyPr wrap="square">
            <a:spAutoFit/>
          </a:bodyPr>
          <a:lstStyle/>
          <a:p>
            <a:pPr marL="285750" indent="-285750">
              <a:buFont typeface="Arial" panose="020B0604020202020204" pitchFamily="34" charset="0"/>
              <a:buChar char="•"/>
            </a:pPr>
            <a:r>
              <a:rPr lang="es-AR" dirty="0" smtClean="0">
                <a:solidFill>
                  <a:schemeClr val="tx1">
                    <a:lumMod val="65000"/>
                    <a:lumOff val="35000"/>
                  </a:schemeClr>
                </a:solidFill>
              </a:rPr>
              <a:t>TECNICA DE EMERGENCIA </a:t>
            </a:r>
            <a:r>
              <a:rPr lang="es-AR" dirty="0">
                <a:solidFill>
                  <a:schemeClr val="tx1">
                    <a:lumMod val="65000"/>
                    <a:lumOff val="35000"/>
                  </a:schemeClr>
                </a:solidFill>
              </a:rPr>
              <a:t>para salvar </a:t>
            </a:r>
            <a:r>
              <a:rPr lang="es-AR" dirty="0" smtClean="0">
                <a:solidFill>
                  <a:schemeClr val="tx1">
                    <a:lumMod val="65000"/>
                    <a:lumOff val="35000"/>
                  </a:schemeClr>
                </a:solidFill>
              </a:rPr>
              <a:t>vidas, </a:t>
            </a:r>
            <a:r>
              <a:rPr lang="es-AR" dirty="0">
                <a:solidFill>
                  <a:schemeClr val="tx1">
                    <a:lumMod val="65000"/>
                    <a:lumOff val="35000"/>
                  </a:schemeClr>
                </a:solidFill>
              </a:rPr>
              <a:t>se utiliza cuando la persona ha dejado de respirar o el corazón ha cesado de palpitar. </a:t>
            </a:r>
            <a:endParaRPr lang="es-AR" dirty="0" smtClean="0">
              <a:solidFill>
                <a:schemeClr val="tx1">
                  <a:lumMod val="65000"/>
                  <a:lumOff val="35000"/>
                </a:schemeClr>
              </a:solidFill>
            </a:endParaRPr>
          </a:p>
          <a:p>
            <a:pPr marL="285750" indent="-285750">
              <a:buFont typeface="Arial" panose="020B0604020202020204" pitchFamily="34" charset="0"/>
              <a:buChar char="•"/>
            </a:pPr>
            <a:r>
              <a:rPr lang="es-AR" dirty="0" smtClean="0">
                <a:solidFill>
                  <a:schemeClr val="tx1">
                    <a:lumMod val="65000"/>
                    <a:lumOff val="35000"/>
                  </a:schemeClr>
                </a:solidFill>
              </a:rPr>
              <a:t>La </a:t>
            </a:r>
            <a:r>
              <a:rPr lang="es-AR" dirty="0">
                <a:solidFill>
                  <a:schemeClr val="tx1">
                    <a:lumMod val="65000"/>
                    <a:lumOff val="35000"/>
                  </a:schemeClr>
                </a:solidFill>
              </a:rPr>
              <a:t>RCP es una combinación de respiraciones de emergencia, que suministra oxígeno a los pulmones de la víctima, y compresiones pectorales (masaje cardiaco), que permiten que el oxígeno se mantenga circulando hasta que se restablezca la respiración y la función cardiaca. </a:t>
            </a:r>
            <a:endParaRPr lang="es-AR" dirty="0" smtClean="0">
              <a:solidFill>
                <a:schemeClr val="tx1">
                  <a:lumMod val="65000"/>
                  <a:lumOff val="35000"/>
                </a:schemeClr>
              </a:solidFill>
            </a:endParaRPr>
          </a:p>
          <a:p>
            <a:pPr marL="285750" indent="-285750">
              <a:buFont typeface="Arial" panose="020B0604020202020204" pitchFamily="34" charset="0"/>
              <a:buChar char="•"/>
            </a:pPr>
            <a:r>
              <a:rPr lang="es-AR" dirty="0" smtClean="0">
                <a:solidFill>
                  <a:schemeClr val="tx1">
                    <a:lumMod val="65000"/>
                    <a:lumOff val="35000"/>
                  </a:schemeClr>
                </a:solidFill>
              </a:rPr>
              <a:t>El </a:t>
            </a:r>
            <a:r>
              <a:rPr lang="es-AR" dirty="0">
                <a:solidFill>
                  <a:schemeClr val="tx1">
                    <a:lumMod val="65000"/>
                    <a:lumOff val="35000"/>
                  </a:schemeClr>
                </a:solidFill>
              </a:rPr>
              <a:t>cerebro puede sufrir daños permanentes </a:t>
            </a:r>
            <a:r>
              <a:rPr lang="es-AR" dirty="0" smtClean="0">
                <a:solidFill>
                  <a:schemeClr val="tx1">
                    <a:lumMod val="65000"/>
                    <a:lumOff val="35000"/>
                  </a:schemeClr>
                </a:solidFill>
              </a:rPr>
              <a:t>o </a:t>
            </a:r>
            <a:r>
              <a:rPr lang="es-AR" dirty="0">
                <a:solidFill>
                  <a:schemeClr val="tx1">
                    <a:lumMod val="65000"/>
                    <a:lumOff val="35000"/>
                  </a:schemeClr>
                </a:solidFill>
              </a:rPr>
              <a:t>puede presentar la muerte en minutos </a:t>
            </a:r>
            <a:r>
              <a:rPr lang="es-AR" dirty="0" smtClean="0">
                <a:solidFill>
                  <a:schemeClr val="tx1">
                    <a:lumMod val="65000"/>
                    <a:lumOff val="35000"/>
                  </a:schemeClr>
                </a:solidFill>
              </a:rPr>
              <a:t>con la detención </a:t>
            </a:r>
            <a:r>
              <a:rPr lang="es-AR" dirty="0">
                <a:solidFill>
                  <a:schemeClr val="tx1">
                    <a:lumMod val="65000"/>
                    <a:lumOff val="35000"/>
                  </a:schemeClr>
                </a:solidFill>
              </a:rPr>
              <a:t>el flujo </a:t>
            </a:r>
            <a:r>
              <a:rPr lang="es-AR" dirty="0" smtClean="0">
                <a:solidFill>
                  <a:schemeClr val="tx1">
                    <a:lumMod val="65000"/>
                    <a:lumOff val="35000"/>
                  </a:schemeClr>
                </a:solidFill>
              </a:rPr>
              <a:t>sanguíneo</a:t>
            </a:r>
            <a:endParaRPr lang="es-AR" dirty="0">
              <a:solidFill>
                <a:schemeClr val="tx1">
                  <a:lumMod val="65000"/>
                  <a:lumOff val="35000"/>
                </a:schemeClr>
              </a:solidFill>
            </a:endParaRPr>
          </a:p>
        </p:txBody>
      </p:sp>
      <p:sp>
        <p:nvSpPr>
          <p:cNvPr id="14" name="Rectángulo 13"/>
          <p:cNvSpPr/>
          <p:nvPr/>
        </p:nvSpPr>
        <p:spPr>
          <a:xfrm>
            <a:off x="72008" y="3635439"/>
            <a:ext cx="4500500" cy="2298065"/>
          </a:xfrm>
          <a:prstGeom prst="rect">
            <a:avLst/>
          </a:prstGeom>
        </p:spPr>
        <p:txBody>
          <a:bodyPr wrap="square">
            <a:spAutoFit/>
          </a:bodyPr>
          <a:lstStyle/>
          <a:p>
            <a:pPr lvl="1" algn="ctr">
              <a:lnSpc>
                <a:spcPct val="150000"/>
              </a:lnSpc>
              <a:spcBef>
                <a:spcPts val="475"/>
              </a:spcBef>
            </a:pPr>
            <a:r>
              <a:rPr lang="es-AR" dirty="0" smtClean="0">
                <a:solidFill>
                  <a:schemeClr val="tx1">
                    <a:lumMod val="75000"/>
                    <a:lumOff val="25000"/>
                  </a:schemeClr>
                </a:solidFill>
                <a:latin typeface="+mj-lt"/>
                <a:ea typeface="Arial" panose="020B0604020202020204" pitchFamily="34" charset="0"/>
              </a:rPr>
              <a:t>¿¿¿Cuándo HACER RCP???</a:t>
            </a:r>
          </a:p>
          <a:p>
            <a:pPr marL="742950" lvl="1" indent="-285750" algn="just">
              <a:lnSpc>
                <a:spcPct val="150000"/>
              </a:lnSpc>
              <a:spcBef>
                <a:spcPts val="475"/>
              </a:spcBef>
              <a:buFont typeface="Arial" panose="020B0604020202020204" pitchFamily="34" charset="0"/>
              <a:buChar char="•"/>
            </a:pPr>
            <a:r>
              <a:rPr lang="es-AR" dirty="0" smtClean="0">
                <a:solidFill>
                  <a:schemeClr val="tx1">
                    <a:lumMod val="75000"/>
                    <a:lumOff val="25000"/>
                  </a:schemeClr>
                </a:solidFill>
                <a:latin typeface="+mj-lt"/>
              </a:rPr>
              <a:t>Durante un episodio </a:t>
            </a:r>
            <a:r>
              <a:rPr lang="es-AR" dirty="0">
                <a:solidFill>
                  <a:schemeClr val="tx1">
                    <a:lumMod val="75000"/>
                    <a:lumOff val="25000"/>
                  </a:schemeClr>
                </a:solidFill>
                <a:latin typeface="+mj-lt"/>
              </a:rPr>
              <a:t>de Paro Respiratorio o Cardiorrespiratorio. </a:t>
            </a:r>
            <a:endParaRPr lang="es-AR" dirty="0" smtClean="0">
              <a:solidFill>
                <a:schemeClr val="tx1">
                  <a:lumMod val="75000"/>
                  <a:lumOff val="25000"/>
                </a:schemeClr>
              </a:solidFill>
              <a:latin typeface="+mj-lt"/>
            </a:endParaRPr>
          </a:p>
          <a:p>
            <a:pPr marL="742950" lvl="1" indent="-285750" algn="just">
              <a:lnSpc>
                <a:spcPct val="150000"/>
              </a:lnSpc>
              <a:spcBef>
                <a:spcPts val="475"/>
              </a:spcBef>
              <a:buFont typeface="Arial" panose="020B0604020202020204" pitchFamily="34" charset="0"/>
              <a:buChar char="•"/>
            </a:pPr>
            <a:r>
              <a:rPr lang="es-AR" dirty="0" smtClean="0">
                <a:solidFill>
                  <a:schemeClr val="tx1">
                    <a:lumMod val="75000"/>
                    <a:lumOff val="25000"/>
                  </a:schemeClr>
                </a:solidFill>
                <a:latin typeface="+mj-lt"/>
              </a:rPr>
              <a:t>Las </a:t>
            </a:r>
            <a:r>
              <a:rPr lang="es-AR" dirty="0">
                <a:solidFill>
                  <a:schemeClr val="tx1">
                    <a:lumMod val="75000"/>
                    <a:lumOff val="25000"/>
                  </a:schemeClr>
                </a:solidFill>
                <a:latin typeface="+mj-lt"/>
              </a:rPr>
              <a:t>señales de ataque cardíaco las podemos identificar como</a:t>
            </a:r>
            <a:r>
              <a:rPr lang="es-AR" dirty="0" smtClean="0">
                <a:solidFill>
                  <a:schemeClr val="tx1">
                    <a:lumMod val="75000"/>
                    <a:lumOff val="25000"/>
                  </a:schemeClr>
                </a:solidFill>
                <a:latin typeface="+mj-lt"/>
              </a:rPr>
              <a:t>:</a:t>
            </a:r>
            <a:endParaRPr lang="es-AR" dirty="0" smtClean="0">
              <a:solidFill>
                <a:schemeClr val="tx1">
                  <a:lumMod val="75000"/>
                  <a:lumOff val="25000"/>
                </a:schemeClr>
              </a:solidFill>
              <a:latin typeface="+mj-lt"/>
              <a:ea typeface="Arial" panose="020B0604020202020204" pitchFamily="34" charset="0"/>
            </a:endParaRPr>
          </a:p>
        </p:txBody>
      </p:sp>
      <p:sp>
        <p:nvSpPr>
          <p:cNvPr id="2" name="Rectángulo 1"/>
          <p:cNvSpPr/>
          <p:nvPr/>
        </p:nvSpPr>
        <p:spPr>
          <a:xfrm>
            <a:off x="6156011" y="3773939"/>
            <a:ext cx="6096000" cy="2031325"/>
          </a:xfrm>
          <a:prstGeom prst="rect">
            <a:avLst/>
          </a:prstGeom>
        </p:spPr>
        <p:txBody>
          <a:bodyPr>
            <a:spAutoFit/>
          </a:bodyPr>
          <a:lstStyle/>
          <a:p>
            <a:pPr lvl="0"/>
            <a:r>
              <a:rPr lang="es-AR" dirty="0">
                <a:solidFill>
                  <a:schemeClr val="tx1">
                    <a:lumMod val="65000"/>
                    <a:lumOff val="35000"/>
                  </a:schemeClr>
                </a:solidFill>
              </a:rPr>
              <a:t>-Sensación de opresión.</a:t>
            </a:r>
            <a:endParaRPr lang="es-AR" sz="2000" dirty="0">
              <a:solidFill>
                <a:schemeClr val="tx1">
                  <a:lumMod val="65000"/>
                  <a:lumOff val="35000"/>
                </a:schemeClr>
              </a:solidFill>
            </a:endParaRPr>
          </a:p>
          <a:p>
            <a:pPr lvl="0"/>
            <a:r>
              <a:rPr lang="es-AR" dirty="0">
                <a:solidFill>
                  <a:schemeClr val="tx1">
                    <a:lumMod val="65000"/>
                    <a:lumOff val="35000"/>
                  </a:schemeClr>
                </a:solidFill>
              </a:rPr>
              <a:t>-Dolor del pecho PERSISTENTE que se extiende hacia los hombros, cuello, mandíbula y brazos.</a:t>
            </a:r>
            <a:endParaRPr lang="es-AR" sz="2000" dirty="0">
              <a:solidFill>
                <a:schemeClr val="tx1">
                  <a:lumMod val="65000"/>
                  <a:lumOff val="35000"/>
                </a:schemeClr>
              </a:solidFill>
            </a:endParaRPr>
          </a:p>
          <a:p>
            <a:pPr lvl="0"/>
            <a:r>
              <a:rPr lang="es-AR" dirty="0">
                <a:solidFill>
                  <a:schemeClr val="tx1">
                    <a:lumMod val="65000"/>
                    <a:lumOff val="35000"/>
                  </a:schemeClr>
                </a:solidFill>
              </a:rPr>
              <a:t>-Malestar torácico acompañado de vahídos, desvanecimiento, sudoración, náuseas o falta de aire.</a:t>
            </a:r>
            <a:endParaRPr lang="es-AR" sz="2000" dirty="0">
              <a:solidFill>
                <a:schemeClr val="tx1">
                  <a:lumMod val="65000"/>
                  <a:lumOff val="35000"/>
                </a:schemeClr>
              </a:solidFill>
            </a:endParaRPr>
          </a:p>
          <a:p>
            <a:pPr lvl="0"/>
            <a:r>
              <a:rPr lang="es-AR" dirty="0">
                <a:solidFill>
                  <a:schemeClr val="tx1">
                    <a:lumMod val="65000"/>
                    <a:lumOff val="35000"/>
                  </a:schemeClr>
                </a:solidFill>
              </a:rPr>
              <a:t>-</a:t>
            </a:r>
            <a:r>
              <a:rPr lang="es-AR" dirty="0">
                <a:solidFill>
                  <a:srgbClr val="FF0000"/>
                </a:solidFill>
              </a:rPr>
              <a:t>Si advierte uno o varios de ellos, busque ayuda de inmediato</a:t>
            </a:r>
            <a:endParaRPr lang="es-AR" sz="2000" dirty="0">
              <a:solidFill>
                <a:srgbClr val="FF0000"/>
              </a:solidFill>
            </a:endParaRPr>
          </a:p>
        </p:txBody>
      </p:sp>
      <p:sp>
        <p:nvSpPr>
          <p:cNvPr id="3" name="Rectángulo redondeado 2"/>
          <p:cNvSpPr/>
          <p:nvPr/>
        </p:nvSpPr>
        <p:spPr>
          <a:xfrm>
            <a:off x="468052" y="3470520"/>
            <a:ext cx="4104456" cy="2638162"/>
          </a:xfrm>
          <a:prstGeom prst="roundRect">
            <a:avLst/>
          </a:prstGeom>
          <a:no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s-AR" dirty="0"/>
          </a:p>
        </p:txBody>
      </p:sp>
      <p:sp>
        <p:nvSpPr>
          <p:cNvPr id="4" name="Flecha derecha 3"/>
          <p:cNvSpPr/>
          <p:nvPr/>
        </p:nvSpPr>
        <p:spPr>
          <a:xfrm>
            <a:off x="4745108" y="4429561"/>
            <a:ext cx="1188132"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Tree>
    <p:extLst>
      <p:ext uri="{BB962C8B-B14F-4D97-AF65-F5344CB8AC3E}">
        <p14:creationId xmlns:p14="http://schemas.microsoft.com/office/powerpoint/2010/main" val="20689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2753633" y="102350"/>
            <a:ext cx="6804756" cy="1325563"/>
          </a:xfrm>
        </p:spPr>
        <p:txBody>
          <a:bodyPr>
            <a:normAutofit/>
          </a:bodyPr>
          <a:lstStyle/>
          <a:p>
            <a:r>
              <a:rPr lang="es-ES" sz="4000" dirty="0" smtClean="0"/>
              <a:t>“RCP” EN ADULTOS Y NIÑOS</a:t>
            </a:r>
            <a:endParaRPr lang="es-AR" sz="4000" dirty="0"/>
          </a:p>
        </p:txBody>
      </p:sp>
      <p:sp>
        <p:nvSpPr>
          <p:cNvPr id="11" name="Marcador de posición de contenido 2"/>
          <p:cNvSpPr txBox="1">
            <a:spLocks/>
          </p:cNvSpPr>
          <p:nvPr/>
        </p:nvSpPr>
        <p:spPr>
          <a:xfrm>
            <a:off x="3647728" y="1700808"/>
            <a:ext cx="4968552" cy="5157192"/>
          </a:xfrm>
          <a:prstGeom prst="rect">
            <a:avLst/>
          </a:prstGeom>
        </p:spPr>
        <p:txBody>
          <a:bodyPr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Font typeface="Arial" pitchFamily="34" charset="0"/>
              <a:buNone/>
            </a:pPr>
            <a:endParaRPr lang="es-ES" sz="2000" dirty="0"/>
          </a:p>
        </p:txBody>
      </p:sp>
      <p:pic>
        <p:nvPicPr>
          <p:cNvPr id="9" name="image21.jpeg"/>
          <p:cNvPicPr/>
          <p:nvPr/>
        </p:nvPicPr>
        <p:blipFill>
          <a:blip r:embed="rId2" cstate="print"/>
          <a:stretch>
            <a:fillRect/>
          </a:stretch>
        </p:blipFill>
        <p:spPr>
          <a:xfrm>
            <a:off x="6672064" y="1526460"/>
            <a:ext cx="5521536" cy="5331540"/>
          </a:xfrm>
          <a:prstGeom prst="rect">
            <a:avLst/>
          </a:prstGeom>
        </p:spPr>
      </p:pic>
      <p:sp>
        <p:nvSpPr>
          <p:cNvPr id="10" name="Rectángulo 9"/>
          <p:cNvSpPr/>
          <p:nvPr/>
        </p:nvSpPr>
        <p:spPr>
          <a:xfrm>
            <a:off x="157718" y="1954035"/>
            <a:ext cx="6625320" cy="5078313"/>
          </a:xfrm>
          <a:prstGeom prst="rect">
            <a:avLst/>
          </a:prstGeom>
        </p:spPr>
        <p:txBody>
          <a:bodyPr wrap="square">
            <a:spAutoFit/>
          </a:bodyPr>
          <a:lstStyle/>
          <a:p>
            <a:pPr marL="342900" lvl="0" indent="-342900">
              <a:buAutoNum type="arabicParenR"/>
            </a:pPr>
            <a:r>
              <a:rPr lang="es-AR" dirty="0" smtClean="0">
                <a:solidFill>
                  <a:schemeClr val="tx1">
                    <a:lumMod val="65000"/>
                    <a:lumOff val="35000"/>
                  </a:schemeClr>
                </a:solidFill>
              </a:rPr>
              <a:t>EVALUAR ESTADO DE CONSCIENCIA DE LA VICTIMA, ¿RESPONDE ? </a:t>
            </a:r>
          </a:p>
          <a:p>
            <a:pPr marL="457200" lvl="0" indent="-457200">
              <a:buAutoNum type="arabicParenR"/>
            </a:pPr>
            <a:endParaRPr lang="es-ES" dirty="0">
              <a:solidFill>
                <a:schemeClr val="tx1">
                  <a:lumMod val="65000"/>
                  <a:lumOff val="35000"/>
                </a:schemeClr>
              </a:solidFill>
            </a:endParaRPr>
          </a:p>
          <a:p>
            <a:pPr marL="457200" lvl="0" indent="-457200">
              <a:buAutoNum type="arabicParenR"/>
            </a:pPr>
            <a:r>
              <a:rPr lang="es-ES" dirty="0" smtClean="0">
                <a:solidFill>
                  <a:schemeClr val="tx1">
                    <a:lumMod val="65000"/>
                    <a:lumOff val="35000"/>
                  </a:schemeClr>
                </a:solidFill>
              </a:rPr>
              <a:t>PEDIR A UNA PERSONA QUE LLAME A SES (107)</a:t>
            </a:r>
          </a:p>
          <a:p>
            <a:pPr marL="457200" lvl="0" indent="-457200">
              <a:buAutoNum type="arabicParenR"/>
            </a:pPr>
            <a:endParaRPr lang="es-ES" dirty="0">
              <a:solidFill>
                <a:schemeClr val="tx1">
                  <a:lumMod val="65000"/>
                  <a:lumOff val="35000"/>
                </a:schemeClr>
              </a:solidFill>
            </a:endParaRPr>
          </a:p>
          <a:p>
            <a:pPr marL="457200" lvl="0" indent="-457200">
              <a:buAutoNum type="arabicParenR"/>
            </a:pPr>
            <a:r>
              <a:rPr lang="es-ES" dirty="0" smtClean="0">
                <a:solidFill>
                  <a:schemeClr val="tx1">
                    <a:lumMod val="65000"/>
                    <a:lumOff val="35000"/>
                  </a:schemeClr>
                </a:solidFill>
              </a:rPr>
              <a:t>INICIAR MANIOBRA DE RCP</a:t>
            </a:r>
          </a:p>
          <a:p>
            <a:pPr marL="285750" lvl="0" indent="-285750">
              <a:buFont typeface="Arial" panose="020B0604020202020204" pitchFamily="34" charset="0"/>
              <a:buChar char="•"/>
            </a:pPr>
            <a:r>
              <a:rPr lang="es-AR" dirty="0"/>
              <a:t>Realice 30 compresiones ininterrumpidas y 2 insuflaciones.</a:t>
            </a:r>
            <a:endParaRPr lang="es-AR" b="1" dirty="0"/>
          </a:p>
          <a:p>
            <a:pPr marL="285750" lvl="0" indent="-285750">
              <a:buFont typeface="Arial" panose="020B0604020202020204" pitchFamily="34" charset="0"/>
              <a:buChar char="•"/>
            </a:pPr>
            <a:r>
              <a:rPr lang="es-AR" dirty="0"/>
              <a:t>Repita 5 ciclos.</a:t>
            </a:r>
          </a:p>
          <a:p>
            <a:pPr marL="285750" lvl="0" indent="-285750">
              <a:buFont typeface="Arial" panose="020B0604020202020204" pitchFamily="34" charset="0"/>
              <a:buChar char="•"/>
            </a:pPr>
            <a:r>
              <a:rPr lang="es-AR" dirty="0"/>
              <a:t>Tiene que hacer entre 100 y 120 compresiones por minuto.</a:t>
            </a:r>
          </a:p>
          <a:p>
            <a:pPr marL="285750" lvl="0" indent="-285750">
              <a:buFont typeface="Arial" panose="020B0604020202020204" pitchFamily="34" charset="0"/>
              <a:buChar char="•"/>
            </a:pPr>
            <a:r>
              <a:rPr lang="es-AR" dirty="0"/>
              <a:t>Evalúe a la víctima cada 5 ciclos, si no hay recuperación, continúe con las compresiones</a:t>
            </a:r>
            <a:r>
              <a:rPr lang="es-AR" dirty="0" smtClean="0"/>
              <a:t>.</a:t>
            </a:r>
          </a:p>
          <a:p>
            <a:pPr marL="285750" lvl="0" indent="-285750">
              <a:buFont typeface="Arial" panose="020B0604020202020204" pitchFamily="34" charset="0"/>
              <a:buChar char="•"/>
            </a:pPr>
            <a:endParaRPr lang="es-ES" dirty="0">
              <a:solidFill>
                <a:schemeClr val="tx1">
                  <a:lumMod val="65000"/>
                  <a:lumOff val="35000"/>
                </a:schemeClr>
              </a:solidFill>
            </a:endParaRPr>
          </a:p>
          <a:p>
            <a:pPr lvl="0"/>
            <a:r>
              <a:rPr lang="es-ES" dirty="0" smtClean="0">
                <a:solidFill>
                  <a:schemeClr val="tx1">
                    <a:lumMod val="65000"/>
                    <a:lumOff val="35000"/>
                  </a:schemeClr>
                </a:solidFill>
              </a:rPr>
              <a:t>4)    REEVALUE EL ESTADO DE LA PERSONA</a:t>
            </a:r>
          </a:p>
          <a:p>
            <a:pPr lvl="0"/>
            <a:endParaRPr lang="es-ES" dirty="0">
              <a:solidFill>
                <a:schemeClr val="tx1">
                  <a:lumMod val="65000"/>
                  <a:lumOff val="35000"/>
                </a:schemeClr>
              </a:solidFill>
            </a:endParaRPr>
          </a:p>
          <a:p>
            <a:pPr lvl="0"/>
            <a:endParaRPr lang="es-ES" dirty="0" smtClean="0">
              <a:solidFill>
                <a:schemeClr val="tx1">
                  <a:lumMod val="65000"/>
                  <a:lumOff val="35000"/>
                </a:schemeClr>
              </a:solidFill>
            </a:endParaRPr>
          </a:p>
          <a:p>
            <a:pPr marL="457200" lvl="0" indent="-457200">
              <a:buAutoNum type="arabicParenR"/>
            </a:pPr>
            <a:endParaRPr lang="es-ES" dirty="0" smtClean="0">
              <a:solidFill>
                <a:schemeClr val="tx1">
                  <a:lumMod val="65000"/>
                  <a:lumOff val="35000"/>
                </a:schemeClr>
              </a:solidFill>
            </a:endParaRPr>
          </a:p>
          <a:p>
            <a:pPr lvl="0"/>
            <a:endParaRPr lang="es-ES" dirty="0" smtClean="0">
              <a:solidFill>
                <a:schemeClr val="tx1">
                  <a:lumMod val="65000"/>
                  <a:lumOff val="35000"/>
                </a:schemeClr>
              </a:solidFill>
            </a:endParaRPr>
          </a:p>
          <a:p>
            <a:pPr lvl="0"/>
            <a:endParaRPr lang="es-AR" dirty="0" smtClean="0"/>
          </a:p>
        </p:txBody>
      </p:sp>
    </p:spTree>
    <p:extLst>
      <p:ext uri="{BB962C8B-B14F-4D97-AF65-F5344CB8AC3E}">
        <p14:creationId xmlns:p14="http://schemas.microsoft.com/office/powerpoint/2010/main" val="362211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a:t>RESPIRACIÓN AUXILIAR – RESPIRAR POR LA PERSONA</a:t>
            </a:r>
            <a:endParaRPr lang="en-US" dirty="0"/>
          </a:p>
        </p:txBody>
      </p:sp>
      <p:sp>
        <p:nvSpPr>
          <p:cNvPr id="6" name="CuadroTexto 5"/>
          <p:cNvSpPr txBox="1"/>
          <p:nvPr/>
        </p:nvSpPr>
        <p:spPr>
          <a:xfrm>
            <a:off x="191344" y="1700808"/>
            <a:ext cx="11881319" cy="923330"/>
          </a:xfrm>
          <a:prstGeom prst="rect">
            <a:avLst/>
          </a:prstGeom>
          <a:noFill/>
        </p:spPr>
        <p:txBody>
          <a:bodyPr wrap="square" rtlCol="0">
            <a:spAutoFit/>
          </a:bodyPr>
          <a:lstStyle/>
          <a:p>
            <a:r>
              <a:rPr lang="es-ES" dirty="0">
                <a:solidFill>
                  <a:schemeClr val="tx1">
                    <a:lumMod val="65000"/>
                    <a:lumOff val="35000"/>
                  </a:schemeClr>
                </a:solidFill>
              </a:rPr>
              <a:t>Se aplica en caso de demostrarse la ausencia de respiración con vía aérea desobstruida (paro respiratorio o cardiorrespiratorio). Tiene como finalidad reestablecer el patrón respiratorio normal, a través de la estimulación del cerebro por la expansión y reducción del </a:t>
            </a:r>
            <a:r>
              <a:rPr lang="es-ES" dirty="0" smtClean="0">
                <a:solidFill>
                  <a:schemeClr val="tx1">
                    <a:lumMod val="65000"/>
                    <a:lumOff val="35000"/>
                  </a:schemeClr>
                </a:solidFill>
              </a:rPr>
              <a:t>tórax.</a:t>
            </a:r>
            <a:endParaRPr lang="en-US" dirty="0">
              <a:solidFill>
                <a:schemeClr val="tx1">
                  <a:lumMod val="65000"/>
                  <a:lumOff val="35000"/>
                </a:schemeClr>
              </a:solidFill>
            </a:endParaRPr>
          </a:p>
        </p:txBody>
      </p:sp>
      <p:sp>
        <p:nvSpPr>
          <p:cNvPr id="8" name="CuadroTexto 7"/>
          <p:cNvSpPr txBox="1"/>
          <p:nvPr/>
        </p:nvSpPr>
        <p:spPr>
          <a:xfrm>
            <a:off x="195754" y="2634972"/>
            <a:ext cx="6768752" cy="3970318"/>
          </a:xfrm>
          <a:prstGeom prst="rect">
            <a:avLst/>
          </a:prstGeom>
          <a:noFill/>
        </p:spPr>
        <p:txBody>
          <a:bodyPr wrap="square" rtlCol="0">
            <a:spAutoFit/>
          </a:bodyPr>
          <a:lstStyle/>
          <a:p>
            <a:r>
              <a:rPr lang="es-AR" dirty="0" smtClean="0"/>
              <a:t>1- Verifique el estado de conciencia</a:t>
            </a:r>
          </a:p>
          <a:p>
            <a:r>
              <a:rPr lang="es-AR" dirty="0" smtClean="0"/>
              <a:t>2- Avisar a los servicios de emergencia</a:t>
            </a:r>
          </a:p>
          <a:p>
            <a:r>
              <a:rPr lang="es-AR" dirty="0"/>
              <a:t>3</a:t>
            </a:r>
            <a:r>
              <a:rPr lang="es-AR" dirty="0" smtClean="0"/>
              <a:t>- Con las vías respiratorias abiertas ( mediante la maniobra frente-mentón), cerrar las fosas nasales con los dedos para hacer respiración boca a boca sellando por completo la boca del accidentado.</a:t>
            </a:r>
          </a:p>
          <a:p>
            <a:r>
              <a:rPr lang="es-AR" dirty="0"/>
              <a:t>4</a:t>
            </a:r>
            <a:r>
              <a:rPr lang="es-AR" dirty="0" smtClean="0"/>
              <a:t>-  Proporcionar la respiración de 1 segundo de duración y observar si se eleva el pecho</a:t>
            </a:r>
          </a:p>
          <a:p>
            <a:r>
              <a:rPr lang="es-AR" dirty="0"/>
              <a:t>5</a:t>
            </a:r>
            <a:r>
              <a:rPr lang="es-AR" dirty="0" smtClean="0"/>
              <a:t>- Separar la boca de la victima y ladeando la cabeza, mirar como desciende el </a:t>
            </a:r>
            <a:r>
              <a:rPr lang="es-AR" dirty="0" err="1" smtClean="0"/>
              <a:t>torax</a:t>
            </a:r>
            <a:r>
              <a:rPr lang="es-AR" dirty="0" smtClean="0"/>
              <a:t> al salir el aire.</a:t>
            </a:r>
          </a:p>
          <a:p>
            <a:r>
              <a:rPr lang="es-AR" dirty="0"/>
              <a:t>6</a:t>
            </a:r>
            <a:r>
              <a:rPr lang="es-AR" dirty="0" smtClean="0"/>
              <a:t>- Repita una respiración nuevamente y controle el pulso y vea si es necesario realizar RCP</a:t>
            </a:r>
          </a:p>
          <a:p>
            <a:r>
              <a:rPr lang="es-AR" dirty="0"/>
              <a:t>7</a:t>
            </a:r>
            <a:r>
              <a:rPr lang="es-AR" dirty="0" smtClean="0"/>
              <a:t>- Si solo hay paro respiratorio se realiza una insuflación cada 5 segundos, 12 veces, para completar </a:t>
            </a:r>
            <a:r>
              <a:rPr lang="es-AR" dirty="0" err="1" smtClean="0"/>
              <a:t>asi</a:t>
            </a:r>
            <a:r>
              <a:rPr lang="es-AR" dirty="0" smtClean="0"/>
              <a:t> un minuto</a:t>
            </a:r>
            <a:endParaRPr lang="en-US" dirty="0"/>
          </a:p>
        </p:txBody>
      </p:sp>
      <p:pic>
        <p:nvPicPr>
          <p:cNvPr id="1026" name="Picture 2" descr="Primeros Auxilios: Signos Vitales – Amelie Calot B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6120" y="2420889"/>
            <a:ext cx="2088232" cy="19261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 SITUACIONES DE URgENC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5966" y="2527715"/>
            <a:ext cx="2324100" cy="18192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az del deporte una vida: ¿SABES HACER UNA RC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8427"/>
          <a:stretch/>
        </p:blipFill>
        <p:spPr bwMode="auto">
          <a:xfrm>
            <a:off x="7761580" y="4346991"/>
            <a:ext cx="2942932" cy="2406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662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a:t>DESOBSTRUCCIÓN DE LA VÍA AÉREA  MANIOBRA DE HEIMLICH</a:t>
            </a:r>
            <a:endParaRPr lang="en-US" dirty="0"/>
          </a:p>
        </p:txBody>
      </p:sp>
      <p:sp>
        <p:nvSpPr>
          <p:cNvPr id="3" name="Marcador de contenido 2"/>
          <p:cNvSpPr>
            <a:spLocks noGrp="1"/>
          </p:cNvSpPr>
          <p:nvPr>
            <p:ph sz="half" idx="1"/>
          </p:nvPr>
        </p:nvSpPr>
        <p:spPr>
          <a:xfrm>
            <a:off x="407368" y="1825625"/>
            <a:ext cx="11593288" cy="1099319"/>
          </a:xfrm>
        </p:spPr>
        <p:txBody>
          <a:bodyPr>
            <a:normAutofit/>
          </a:bodyPr>
          <a:lstStyle/>
          <a:p>
            <a:r>
              <a:rPr lang="es-ES" dirty="0"/>
              <a:t>Se produce cuando un trozo de alimento o algún otro cuerpo extraño se queda atorado en la garganta, o en la vía aérea de una persona y le impide que el oxígeno llegue a los </a:t>
            </a:r>
            <a:r>
              <a:rPr lang="es-ES" dirty="0" smtClean="0"/>
              <a:t>pulmones.</a:t>
            </a:r>
            <a:endParaRPr lang="en-US" dirty="0"/>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7241547" y="2761942"/>
            <a:ext cx="2520280" cy="4096058"/>
          </a:xfrm>
          <a:prstGeom prst="rect">
            <a:avLst/>
          </a:prstGeom>
          <a:noFill/>
          <a:ln>
            <a:noFill/>
          </a:ln>
        </p:spPr>
      </p:pic>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9761827" y="2708920"/>
            <a:ext cx="2433439" cy="4149080"/>
          </a:xfrm>
          <a:prstGeom prst="rect">
            <a:avLst/>
          </a:prstGeom>
          <a:noFill/>
          <a:ln>
            <a:noFill/>
          </a:ln>
        </p:spPr>
      </p:pic>
      <p:sp>
        <p:nvSpPr>
          <p:cNvPr id="7" name="CuadroTexto 6"/>
          <p:cNvSpPr txBox="1"/>
          <p:nvPr/>
        </p:nvSpPr>
        <p:spPr>
          <a:xfrm>
            <a:off x="263351" y="2924944"/>
            <a:ext cx="6783585" cy="923330"/>
          </a:xfrm>
          <a:prstGeom prst="rect">
            <a:avLst/>
          </a:prstGeom>
          <a:noFill/>
        </p:spPr>
        <p:txBody>
          <a:bodyPr wrap="square" rtlCol="0">
            <a:spAutoFit/>
          </a:bodyPr>
          <a:lstStyle/>
          <a:p>
            <a:r>
              <a:rPr lang="es-AR" dirty="0" smtClean="0">
                <a:solidFill>
                  <a:schemeClr val="tx1">
                    <a:lumMod val="75000"/>
                    <a:lumOff val="25000"/>
                  </a:schemeClr>
                </a:solidFill>
              </a:rPr>
              <a:t>Síntomas: dificultad respiratoria, tos, agitación, el afectado se suele llevar las manos a la garganta y/o perdida de conocimiento que puede producir coma o incluso la muerte</a:t>
            </a:r>
            <a:endParaRPr lang="en-US" dirty="0">
              <a:solidFill>
                <a:schemeClr val="tx1">
                  <a:lumMod val="75000"/>
                  <a:lumOff val="25000"/>
                </a:schemeClr>
              </a:solidFill>
            </a:endParaRPr>
          </a:p>
        </p:txBody>
      </p:sp>
      <p:sp>
        <p:nvSpPr>
          <p:cNvPr id="8" name="CuadroTexto 7"/>
          <p:cNvSpPr txBox="1"/>
          <p:nvPr/>
        </p:nvSpPr>
        <p:spPr>
          <a:xfrm>
            <a:off x="227873" y="4293096"/>
            <a:ext cx="6639568" cy="2031325"/>
          </a:xfrm>
          <a:prstGeom prst="rect">
            <a:avLst/>
          </a:prstGeom>
          <a:noFill/>
        </p:spPr>
        <p:txBody>
          <a:bodyPr wrap="square" rtlCol="0">
            <a:spAutoFit/>
          </a:bodyPr>
          <a:lstStyle/>
          <a:p>
            <a:r>
              <a:rPr lang="es-ES" u="sng" dirty="0" smtClean="0"/>
              <a:t>Procedimiento </a:t>
            </a:r>
            <a:r>
              <a:rPr lang="es-ES" u="sng" dirty="0"/>
              <a:t>de desobstrucción</a:t>
            </a:r>
          </a:p>
          <a:p>
            <a:pPr marL="285750" indent="-285750">
              <a:buClr>
                <a:srgbClr val="FF0000"/>
              </a:buClr>
              <a:buFont typeface="Wingdings" panose="05000000000000000000" pitchFamily="2" charset="2"/>
              <a:buChar char="Ø"/>
            </a:pPr>
            <a:r>
              <a:rPr lang="es-ES" dirty="0" smtClean="0"/>
              <a:t>En </a:t>
            </a:r>
            <a:r>
              <a:rPr lang="es-ES" dirty="0"/>
              <a:t>caso de escuchar que la persona puede toser o emitir algún silbido o habla con dificultad, lo único que se hace es calmar a la persona e insistirle que siga tosiendo (no golpearle la espalda).</a:t>
            </a:r>
          </a:p>
          <a:p>
            <a:pPr marL="285750" indent="-285750">
              <a:buClr>
                <a:srgbClr val="FF0000"/>
              </a:buClr>
              <a:buFont typeface="Wingdings" panose="05000000000000000000" pitchFamily="2" charset="2"/>
              <a:buChar char="Ø"/>
            </a:pPr>
            <a:r>
              <a:rPr lang="es-ES" dirty="0" smtClean="0"/>
              <a:t>Si </a:t>
            </a:r>
            <a:r>
              <a:rPr lang="es-ES" dirty="0"/>
              <a:t>la vía aérea se encuentra totalmente obstruida, se realiza la maniobra Heimlich. </a:t>
            </a:r>
            <a:endParaRPr lang="en-US" dirty="0"/>
          </a:p>
        </p:txBody>
      </p:sp>
    </p:spTree>
    <p:extLst>
      <p:ext uri="{BB962C8B-B14F-4D97-AF65-F5344CB8AC3E}">
        <p14:creationId xmlns:p14="http://schemas.microsoft.com/office/powerpoint/2010/main" val="101633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3287688" y="116632"/>
            <a:ext cx="5101208" cy="1325563"/>
          </a:xfrm>
        </p:spPr>
        <p:txBody>
          <a:bodyPr rtlCol="0">
            <a:normAutofit/>
          </a:bodyPr>
          <a:lstStyle/>
          <a:p>
            <a:pPr algn="ctr" rtl="0"/>
            <a:r>
              <a:rPr lang="es-ES" sz="4800" dirty="0" smtClean="0"/>
              <a:t>INTRODUCCIÓN</a:t>
            </a:r>
            <a:endParaRPr lang="es-ES" sz="4800" dirty="0"/>
          </a:p>
        </p:txBody>
      </p:sp>
      <p:sp>
        <p:nvSpPr>
          <p:cNvPr id="8" name="Marcador de posición de contenido 2"/>
          <p:cNvSpPr>
            <a:spLocks noGrp="1"/>
          </p:cNvSpPr>
          <p:nvPr>
            <p:ph sz="half" idx="1"/>
          </p:nvPr>
        </p:nvSpPr>
        <p:spPr>
          <a:xfrm>
            <a:off x="119336" y="1556793"/>
            <a:ext cx="11809312" cy="2664295"/>
          </a:xfrm>
        </p:spPr>
        <p:txBody>
          <a:bodyPr rtlCol="0">
            <a:normAutofit fontScale="92500" lnSpcReduction="10000"/>
          </a:bodyPr>
          <a:lstStyle/>
          <a:p>
            <a:pPr rtl="0"/>
            <a:r>
              <a:rPr lang="es-ES" dirty="0" smtClean="0"/>
              <a:t>PRIMEROS AUXILIOS-DEFINICION</a:t>
            </a:r>
          </a:p>
          <a:p>
            <a:pPr marL="0" indent="0" algn="just">
              <a:buNone/>
            </a:pPr>
            <a:r>
              <a:rPr lang="es-AR" dirty="0"/>
              <a:t>S</a:t>
            </a:r>
            <a:r>
              <a:rPr lang="es-AR" dirty="0" smtClean="0"/>
              <a:t>on </a:t>
            </a:r>
            <a:r>
              <a:rPr lang="es-AR" dirty="0"/>
              <a:t>aquellas medidas de urgencia o cuidados inmediatos temporal y necesaria que se le da a una persona que ha sufrido un </a:t>
            </a:r>
            <a:r>
              <a:rPr lang="es-AR" dirty="0" smtClean="0"/>
              <a:t>accidente en </a:t>
            </a:r>
            <a:r>
              <a:rPr lang="es-AR" dirty="0"/>
              <a:t>el lugar de los hechos hasta la llegada de un servicio de </a:t>
            </a:r>
            <a:r>
              <a:rPr lang="es-AR" dirty="0" smtClean="0"/>
              <a:t>emergencias </a:t>
            </a:r>
            <a:r>
              <a:rPr lang="es-ES" dirty="0" smtClean="0"/>
              <a:t>que </a:t>
            </a:r>
            <a:r>
              <a:rPr lang="es-ES" dirty="0"/>
              <a:t>se encargará del trasladado a un hospital tratando de mejorar o mantener las condiciones en las que se encuentra</a:t>
            </a:r>
            <a:r>
              <a:rPr lang="es-ES" dirty="0" smtClean="0"/>
              <a:t>.</a:t>
            </a:r>
          </a:p>
          <a:p>
            <a:pPr marL="0" indent="0" algn="just">
              <a:buNone/>
            </a:pPr>
            <a:endParaRPr lang="es-ES" dirty="0" smtClean="0"/>
          </a:p>
          <a:p>
            <a:pPr rtl="0"/>
            <a:r>
              <a:rPr lang="es-ES" dirty="0" smtClean="0"/>
              <a:t>OBJETIVOS</a:t>
            </a:r>
          </a:p>
        </p:txBody>
      </p:sp>
      <p:sp>
        <p:nvSpPr>
          <p:cNvPr id="2" name="CuadroTexto 1"/>
          <p:cNvSpPr txBox="1"/>
          <p:nvPr/>
        </p:nvSpPr>
        <p:spPr>
          <a:xfrm>
            <a:off x="119336" y="4318488"/>
            <a:ext cx="5040560" cy="1015663"/>
          </a:xfrm>
          <a:prstGeom prst="rect">
            <a:avLst/>
          </a:prstGeom>
          <a:noFill/>
        </p:spPr>
        <p:txBody>
          <a:bodyPr wrap="square" rtlCol="0">
            <a:spAutoFit/>
          </a:bodyPr>
          <a:lstStyle/>
          <a:p>
            <a:pPr algn="just"/>
            <a:r>
              <a:rPr lang="es-AR" sz="2000" dirty="0" smtClean="0">
                <a:solidFill>
                  <a:schemeClr val="tx1">
                    <a:lumMod val="75000"/>
                    <a:lumOff val="25000"/>
                  </a:schemeClr>
                </a:solidFill>
              </a:rPr>
              <a:t>Conservar </a:t>
            </a:r>
            <a:r>
              <a:rPr lang="es-AR" sz="2000" dirty="0">
                <a:solidFill>
                  <a:schemeClr val="tx1">
                    <a:lumMod val="75000"/>
                    <a:lumOff val="25000"/>
                  </a:schemeClr>
                </a:solidFill>
              </a:rPr>
              <a:t>la vida del accidentado, evitando complicaciones derivadas del accidente, tanto físicas como psicológicas</a:t>
            </a:r>
            <a:endParaRPr lang="es-ES" sz="2000" dirty="0">
              <a:solidFill>
                <a:schemeClr val="tx1">
                  <a:lumMod val="75000"/>
                  <a:lumOff val="25000"/>
                </a:schemeClr>
              </a:solidFill>
            </a:endParaRPr>
          </a:p>
        </p:txBody>
      </p:sp>
      <p:sp>
        <p:nvSpPr>
          <p:cNvPr id="4" name="Abrir llave 3"/>
          <p:cNvSpPr/>
          <p:nvPr/>
        </p:nvSpPr>
        <p:spPr>
          <a:xfrm>
            <a:off x="5287582" y="3429000"/>
            <a:ext cx="576064" cy="317518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dirty="0"/>
          </a:p>
        </p:txBody>
      </p:sp>
      <p:sp>
        <p:nvSpPr>
          <p:cNvPr id="9" name="CuadroTexto 8"/>
          <p:cNvSpPr txBox="1"/>
          <p:nvPr/>
        </p:nvSpPr>
        <p:spPr>
          <a:xfrm>
            <a:off x="5838292" y="3713256"/>
            <a:ext cx="5586300" cy="2862322"/>
          </a:xfrm>
          <a:prstGeom prst="rect">
            <a:avLst/>
          </a:prstGeom>
          <a:noFill/>
        </p:spPr>
        <p:txBody>
          <a:bodyPr wrap="square" rtlCol="0">
            <a:spAutoFit/>
          </a:bodyPr>
          <a:lstStyle/>
          <a:p>
            <a:pPr algn="just"/>
            <a:r>
              <a:rPr lang="es-ES" sz="2000" dirty="0" smtClean="0">
                <a:solidFill>
                  <a:schemeClr val="tx1">
                    <a:lumMod val="75000"/>
                    <a:lumOff val="25000"/>
                  </a:schemeClr>
                </a:solidFill>
              </a:rPr>
              <a:t>-Moverlo lo menos posible</a:t>
            </a:r>
          </a:p>
          <a:p>
            <a:pPr algn="just"/>
            <a:r>
              <a:rPr lang="es-ES" sz="2000" dirty="0" smtClean="0">
                <a:solidFill>
                  <a:schemeClr val="tx1">
                    <a:lumMod val="75000"/>
                    <a:lumOff val="25000"/>
                  </a:schemeClr>
                </a:solidFill>
              </a:rPr>
              <a:t>-Mantener la calma para tomar las decisiones adecuadas</a:t>
            </a:r>
          </a:p>
          <a:p>
            <a:pPr algn="just"/>
            <a:r>
              <a:rPr lang="es-ES" sz="2000" dirty="0" smtClean="0">
                <a:solidFill>
                  <a:schemeClr val="tx1">
                    <a:lumMod val="75000"/>
                    <a:lumOff val="25000"/>
                  </a:schemeClr>
                </a:solidFill>
              </a:rPr>
              <a:t>-Ejercer el autocontrol, evitar discusiones con otras personas </a:t>
            </a:r>
          </a:p>
          <a:p>
            <a:pPr algn="just"/>
            <a:r>
              <a:rPr lang="es-ES" sz="2000" dirty="0" smtClean="0">
                <a:solidFill>
                  <a:schemeClr val="tx1">
                    <a:lumMod val="75000"/>
                    <a:lumOff val="25000"/>
                  </a:schemeClr>
                </a:solidFill>
              </a:rPr>
              <a:t>-Llamar a una ambulancia-médico</a:t>
            </a:r>
          </a:p>
          <a:p>
            <a:pPr algn="just"/>
            <a:r>
              <a:rPr lang="es-ES" sz="2000" dirty="0" smtClean="0">
                <a:solidFill>
                  <a:schemeClr val="tx1">
                    <a:lumMod val="75000"/>
                    <a:lumOff val="25000"/>
                  </a:schemeClr>
                </a:solidFill>
              </a:rPr>
              <a:t>-Proteger el lugar para manejar adecuadamente el accidentando</a:t>
            </a:r>
          </a:p>
          <a:p>
            <a:pPr algn="just"/>
            <a:endParaRPr lang="es-ES" sz="2000" dirty="0">
              <a:solidFill>
                <a:schemeClr val="tx1">
                  <a:lumMod val="75000"/>
                  <a:lumOff val="25000"/>
                </a:schemeClr>
              </a:solidFill>
            </a:endParaRPr>
          </a:p>
        </p:txBody>
      </p:sp>
    </p:spTree>
    <p:extLst>
      <p:ext uri="{BB962C8B-B14F-4D97-AF65-F5344CB8AC3E}">
        <p14:creationId xmlns:p14="http://schemas.microsoft.com/office/powerpoint/2010/main" val="9802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a:t>DESOBSTRUCCIÓN DE LA VÍA </a:t>
            </a:r>
            <a:r>
              <a:rPr lang="es-ES" dirty="0" smtClean="0"/>
              <a:t>AÉREA</a:t>
            </a:r>
            <a:endParaRPr lang="en-US" dirty="0"/>
          </a:p>
        </p:txBody>
      </p:sp>
      <p:sp>
        <p:nvSpPr>
          <p:cNvPr id="9" name="CuadroTexto 8"/>
          <p:cNvSpPr txBox="1"/>
          <p:nvPr/>
        </p:nvSpPr>
        <p:spPr>
          <a:xfrm>
            <a:off x="191344" y="1556792"/>
            <a:ext cx="5040560" cy="2369880"/>
          </a:xfrm>
          <a:prstGeom prst="rect">
            <a:avLst/>
          </a:prstGeom>
          <a:noFill/>
        </p:spPr>
        <p:txBody>
          <a:bodyPr wrap="square" rtlCol="0">
            <a:spAutoFit/>
          </a:bodyPr>
          <a:lstStyle/>
          <a:p>
            <a:r>
              <a:rPr lang="es-ES" u="sng" dirty="0"/>
              <a:t>¿Qué hacer si la persona atorada se desmaya?</a:t>
            </a:r>
          </a:p>
          <a:p>
            <a:endParaRPr lang="es-ES" dirty="0"/>
          </a:p>
          <a:p>
            <a:r>
              <a:rPr lang="es-ES" sz="1600" dirty="0" smtClean="0"/>
              <a:t>1- Recuesta </a:t>
            </a:r>
            <a:r>
              <a:rPr lang="es-ES" sz="1600" dirty="0"/>
              <a:t>a la persona boca arriba.</a:t>
            </a:r>
          </a:p>
          <a:p>
            <a:r>
              <a:rPr lang="es-ES" sz="1600" dirty="0" smtClean="0"/>
              <a:t>2- Haga </a:t>
            </a:r>
            <a:r>
              <a:rPr lang="es-ES" sz="1600" dirty="0"/>
              <a:t>5 compresiones sobre la boca del estómago.</a:t>
            </a:r>
          </a:p>
          <a:p>
            <a:r>
              <a:rPr lang="es-ES" sz="1600" dirty="0" smtClean="0"/>
              <a:t>3- Evalúe </a:t>
            </a:r>
            <a:r>
              <a:rPr lang="es-ES" sz="1600" dirty="0"/>
              <a:t>si responde y respira.</a:t>
            </a:r>
          </a:p>
          <a:p>
            <a:r>
              <a:rPr lang="es-ES" sz="1600" dirty="0" smtClean="0"/>
              <a:t>4- Si </a:t>
            </a:r>
            <a:r>
              <a:rPr lang="es-ES" sz="1600" dirty="0"/>
              <a:t>sigue atorada, repita todo de vuelta.</a:t>
            </a:r>
          </a:p>
          <a:p>
            <a:r>
              <a:rPr lang="es-ES" sz="1600" dirty="0" smtClean="0"/>
              <a:t>5- Si </a:t>
            </a:r>
            <a:r>
              <a:rPr lang="es-ES" sz="1600" dirty="0"/>
              <a:t>ha hecho tres veces las 5 compresiones, la persona no responde y su rostro se pone azulado, comience con RCP.</a:t>
            </a:r>
            <a:endParaRPr lang="en-US" sz="1600" dirty="0"/>
          </a:p>
        </p:txBody>
      </p:sp>
      <p:pic>
        <p:nvPicPr>
          <p:cNvPr id="2056" name="Picture 8" descr="Cómo hacer una Maniobra de Heimlich? - ¿Qué hacer pa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946" y="4228473"/>
            <a:ext cx="3384376" cy="2613780"/>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p:cNvSpPr txBox="1"/>
          <p:nvPr/>
        </p:nvSpPr>
        <p:spPr>
          <a:xfrm>
            <a:off x="5375920" y="1556792"/>
            <a:ext cx="6426260" cy="2831544"/>
          </a:xfrm>
          <a:prstGeom prst="rect">
            <a:avLst/>
          </a:prstGeom>
          <a:noFill/>
        </p:spPr>
        <p:txBody>
          <a:bodyPr wrap="square" rtlCol="0">
            <a:spAutoFit/>
          </a:bodyPr>
          <a:lstStyle/>
          <a:p>
            <a:r>
              <a:rPr lang="es-ES" u="sng" dirty="0"/>
              <a:t>Maniobra de Heimlich en bebés</a:t>
            </a:r>
          </a:p>
          <a:p>
            <a:endParaRPr lang="es-ES" sz="1600" dirty="0"/>
          </a:p>
          <a:p>
            <a:pPr marL="285750" indent="-285750">
              <a:buClr>
                <a:srgbClr val="FF0000"/>
              </a:buClr>
              <a:buFont typeface="Wingdings" panose="05000000000000000000" pitchFamily="2" charset="2"/>
              <a:buChar char="Ø"/>
            </a:pPr>
            <a:r>
              <a:rPr lang="es-ES" sz="1600" dirty="0" smtClean="0"/>
              <a:t>Si </a:t>
            </a:r>
            <a:r>
              <a:rPr lang="es-ES" sz="1600" dirty="0"/>
              <a:t>el niño, llora, habla o tose, tras un atragantamiento, es señal de que el aire está pasando por la vía aérea. Esto indica que se trata de una obstrucción parcial</a:t>
            </a:r>
            <a:r>
              <a:rPr lang="es-ES" sz="1600" dirty="0" smtClean="0"/>
              <a:t>.</a:t>
            </a:r>
          </a:p>
          <a:p>
            <a:pPr marL="285750" indent="-285750">
              <a:buClr>
                <a:srgbClr val="FF0000"/>
              </a:buClr>
              <a:buFont typeface="Wingdings" panose="05000000000000000000" pitchFamily="2" charset="2"/>
              <a:buChar char="Ø"/>
            </a:pPr>
            <a:r>
              <a:rPr lang="es-ES" sz="1600" dirty="0" smtClean="0"/>
              <a:t>Coloque </a:t>
            </a:r>
            <a:r>
              <a:rPr lang="es-ES" sz="1600" dirty="0"/>
              <a:t>al bebé boca abajo a lo largo del antebrazo y dele 5 golpes rápidos en la espalda con el talón de la mano como se observa en la imagen. Luego colocar boca arriba al lactante y realice 5 compresiones torácicas con los 2 dedos en la mitad inferior del esternón, repitiendo 5 palmadas y 5 </a:t>
            </a:r>
            <a:r>
              <a:rPr lang="es-ES" sz="1600" dirty="0" err="1"/>
              <a:t>compresione</a:t>
            </a:r>
            <a:r>
              <a:rPr lang="es-ES" sz="1600" dirty="0"/>
              <a:t> hasta que el niño respire, tosa o llore.</a:t>
            </a:r>
          </a:p>
        </p:txBody>
      </p:sp>
      <p:pic>
        <p:nvPicPr>
          <p:cNvPr id="14" name="Imagen 13"/>
          <p:cNvPicPr/>
          <p:nvPr/>
        </p:nvPicPr>
        <p:blipFill>
          <a:blip r:embed="rId3">
            <a:extLst>
              <a:ext uri="{28A0092B-C50C-407E-A947-70E740481C1C}">
                <a14:useLocalDpi xmlns:a14="http://schemas.microsoft.com/office/drawing/2010/main" val="0"/>
              </a:ext>
            </a:extLst>
          </a:blip>
          <a:srcRect/>
          <a:stretch>
            <a:fillRect/>
          </a:stretch>
        </p:blipFill>
        <p:spPr bwMode="auto">
          <a:xfrm>
            <a:off x="5159896" y="4620029"/>
            <a:ext cx="3096344" cy="1729779"/>
          </a:xfrm>
          <a:prstGeom prst="rect">
            <a:avLst/>
          </a:prstGeom>
          <a:noFill/>
          <a:ln>
            <a:noFill/>
          </a:ln>
        </p:spPr>
      </p:pic>
      <p:pic>
        <p:nvPicPr>
          <p:cNvPr id="15" name="Imagen 14"/>
          <p:cNvPicPr/>
          <p:nvPr/>
        </p:nvPicPr>
        <p:blipFill>
          <a:blip r:embed="rId4">
            <a:extLst>
              <a:ext uri="{28A0092B-C50C-407E-A947-70E740481C1C}">
                <a14:useLocalDpi xmlns:a14="http://schemas.microsoft.com/office/drawing/2010/main" val="0"/>
              </a:ext>
            </a:extLst>
          </a:blip>
          <a:srcRect/>
          <a:stretch>
            <a:fillRect/>
          </a:stretch>
        </p:blipFill>
        <p:spPr bwMode="auto">
          <a:xfrm>
            <a:off x="8544272" y="4228472"/>
            <a:ext cx="2448272" cy="2512895"/>
          </a:xfrm>
          <a:prstGeom prst="rect">
            <a:avLst/>
          </a:prstGeom>
          <a:noFill/>
          <a:ln>
            <a:noFill/>
          </a:ln>
        </p:spPr>
      </p:pic>
    </p:spTree>
    <p:extLst>
      <p:ext uri="{BB962C8B-B14F-4D97-AF65-F5344CB8AC3E}">
        <p14:creationId xmlns:p14="http://schemas.microsoft.com/office/powerpoint/2010/main" val="353264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AR" dirty="0"/>
              <a:t>TRAUMATISMO COLUMNA VERTEBRAL</a:t>
            </a:r>
          </a:p>
        </p:txBody>
      </p:sp>
      <p:sp>
        <p:nvSpPr>
          <p:cNvPr id="3" name="2 Marcador de contenido"/>
          <p:cNvSpPr>
            <a:spLocks noGrp="1"/>
          </p:cNvSpPr>
          <p:nvPr>
            <p:ph sz="half" idx="1"/>
          </p:nvPr>
        </p:nvSpPr>
        <p:spPr>
          <a:xfrm>
            <a:off x="119336" y="1700808"/>
            <a:ext cx="6120680" cy="4968552"/>
          </a:xfrm>
        </p:spPr>
        <p:txBody>
          <a:bodyPr>
            <a:normAutofit/>
          </a:bodyPr>
          <a:lstStyle/>
          <a:p>
            <a:pPr marL="0" indent="0" algn="just">
              <a:buNone/>
            </a:pPr>
            <a:r>
              <a:rPr lang="es-ES" sz="1800" u="sng" dirty="0"/>
              <a:t>Concepto</a:t>
            </a:r>
            <a:r>
              <a:rPr lang="es-ES" sz="1800" dirty="0"/>
              <a:t>: Conjunto de lesiones de origen traumático que afectan a la columna vertebral o a la médula espinal. </a:t>
            </a:r>
          </a:p>
          <a:p>
            <a:pPr marL="0" indent="0" algn="just">
              <a:buNone/>
            </a:pPr>
            <a:r>
              <a:rPr lang="es-ES" sz="1800" dirty="0"/>
              <a:t>Las formas más habituales de producción son las debidas a</a:t>
            </a:r>
            <a:r>
              <a:rPr lang="es-ES" sz="1800" dirty="0" smtClean="0"/>
              <a:t>:</a:t>
            </a:r>
            <a:endParaRPr lang="es-AR" sz="1800" dirty="0"/>
          </a:p>
          <a:p>
            <a:pPr marL="342900" indent="-342900" algn="just">
              <a:buClr>
                <a:srgbClr val="FFC000"/>
              </a:buClr>
              <a:buFont typeface="Wingdings" panose="05000000000000000000" pitchFamily="2" charset="2"/>
              <a:buChar char="§"/>
            </a:pPr>
            <a:r>
              <a:rPr lang="es-ES" sz="1800" dirty="0"/>
              <a:t>Caída desde </a:t>
            </a:r>
            <a:r>
              <a:rPr lang="es-ES" sz="1800" dirty="0" smtClean="0"/>
              <a:t>altura.</a:t>
            </a:r>
            <a:endParaRPr lang="es-AR" sz="1800" dirty="0"/>
          </a:p>
          <a:p>
            <a:pPr marL="342900" indent="-342900" algn="just">
              <a:buClr>
                <a:srgbClr val="FFC000"/>
              </a:buClr>
              <a:buFont typeface="Wingdings" panose="05000000000000000000" pitchFamily="2" charset="2"/>
              <a:buChar char="§"/>
            </a:pPr>
            <a:r>
              <a:rPr lang="es-ES" sz="1800" dirty="0"/>
              <a:t>Caída sobre los pies, sentado o de </a:t>
            </a:r>
            <a:r>
              <a:rPr lang="es-ES" sz="1800" dirty="0" smtClean="0"/>
              <a:t>cabeza.</a:t>
            </a:r>
            <a:endParaRPr lang="es-AR" sz="1800" dirty="0"/>
          </a:p>
          <a:p>
            <a:pPr marL="342900" indent="-342900" algn="just">
              <a:buClr>
                <a:srgbClr val="FFC000"/>
              </a:buClr>
              <a:buFont typeface="Wingdings" panose="05000000000000000000" pitchFamily="2" charset="2"/>
              <a:buChar char="§"/>
            </a:pPr>
            <a:r>
              <a:rPr lang="es-ES" sz="1800" dirty="0"/>
              <a:t>Golpes directos sobre la </a:t>
            </a:r>
            <a:r>
              <a:rPr lang="es-ES" sz="1800" dirty="0" smtClean="0"/>
              <a:t>columna.</a:t>
            </a:r>
            <a:endParaRPr lang="es-AR" sz="1800" dirty="0"/>
          </a:p>
          <a:p>
            <a:pPr marL="342900" indent="-342900" algn="just">
              <a:buClr>
                <a:srgbClr val="FFC000"/>
              </a:buClr>
              <a:buFont typeface="Wingdings" panose="05000000000000000000" pitchFamily="2" charset="2"/>
              <a:buChar char="§"/>
            </a:pPr>
            <a:r>
              <a:rPr lang="es-ES" sz="1800" dirty="0"/>
              <a:t>Movimientos violentos del </a:t>
            </a:r>
            <a:r>
              <a:rPr lang="es-ES" sz="1800" dirty="0" smtClean="0"/>
              <a:t>cuello.</a:t>
            </a:r>
            <a:endParaRPr lang="es-ES" sz="1800" dirty="0"/>
          </a:p>
          <a:p>
            <a:pPr marL="0" indent="0">
              <a:buNone/>
            </a:pPr>
            <a:endParaRPr lang="es-AR" dirty="0"/>
          </a:p>
        </p:txBody>
      </p:sp>
      <p:sp>
        <p:nvSpPr>
          <p:cNvPr id="4" name="3 Marcador de contenido"/>
          <p:cNvSpPr>
            <a:spLocks noGrp="1"/>
          </p:cNvSpPr>
          <p:nvPr>
            <p:ph sz="half" idx="2"/>
          </p:nvPr>
        </p:nvSpPr>
        <p:spPr>
          <a:xfrm>
            <a:off x="6384032" y="1700808"/>
            <a:ext cx="5688632" cy="4968552"/>
          </a:xfrm>
        </p:spPr>
        <p:txBody>
          <a:bodyPr>
            <a:normAutofit/>
          </a:bodyPr>
          <a:lstStyle/>
          <a:p>
            <a:pPr marL="0" indent="0" algn="just">
              <a:buNone/>
            </a:pPr>
            <a:r>
              <a:rPr lang="es-ES" sz="1800" u="sng" dirty="0"/>
              <a:t>Síntomas:</a:t>
            </a:r>
            <a:endParaRPr lang="es-AR" sz="1800" dirty="0"/>
          </a:p>
          <a:p>
            <a:pPr marL="0" indent="0" algn="just">
              <a:buNone/>
            </a:pPr>
            <a:r>
              <a:rPr lang="es-ES" sz="1800" dirty="0"/>
              <a:t>Dolor, inflamación y cierto grado de impotencia funcional condicionada por el dolor.</a:t>
            </a:r>
            <a:endParaRPr lang="es-AR" sz="1800" dirty="0"/>
          </a:p>
          <a:p>
            <a:pPr marL="0" indent="0" algn="just">
              <a:buNone/>
            </a:pPr>
            <a:r>
              <a:rPr lang="es-ES" sz="1800" dirty="0"/>
              <a:t>Cuando existe lesión medular, se agregan síntomas como deficiencias sensitivas, motoras o ambas</a:t>
            </a:r>
          </a:p>
          <a:p>
            <a:pPr marL="0" indent="0" algn="just">
              <a:buNone/>
            </a:pPr>
            <a:r>
              <a:rPr lang="es-ES" sz="1800" dirty="0"/>
              <a:t>Los más significativos serán</a:t>
            </a:r>
            <a:r>
              <a:rPr lang="es-ES" sz="1800" dirty="0" smtClean="0"/>
              <a:t>:</a:t>
            </a:r>
            <a:endParaRPr lang="es-AR" sz="1800" dirty="0"/>
          </a:p>
          <a:p>
            <a:pPr algn="just"/>
            <a:r>
              <a:rPr lang="es-ES" sz="1800" dirty="0"/>
              <a:t>Trastornos de la respiración. </a:t>
            </a:r>
            <a:endParaRPr lang="es-AR" sz="1800" dirty="0"/>
          </a:p>
          <a:p>
            <a:pPr algn="just"/>
            <a:r>
              <a:rPr lang="es-ES" sz="1800" dirty="0"/>
              <a:t>Parálisis, hormigueo, falta de sensibilidad en miembros. </a:t>
            </a:r>
            <a:endParaRPr lang="es-AR" sz="1800" dirty="0"/>
          </a:p>
          <a:p>
            <a:pPr algn="just"/>
            <a:r>
              <a:rPr lang="es-ES" sz="1800" dirty="0"/>
              <a:t>Impotencia funcional. </a:t>
            </a:r>
            <a:endParaRPr lang="es-AR" sz="1800" dirty="0"/>
          </a:p>
          <a:p>
            <a:pPr algn="just"/>
            <a:r>
              <a:rPr lang="es-ES" sz="1800" dirty="0"/>
              <a:t>Pérdida de control de esfínteres.</a:t>
            </a:r>
          </a:p>
          <a:p>
            <a:pPr marL="0" indent="0">
              <a:buNone/>
            </a:pPr>
            <a:endParaRPr lang="es-AR"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36" y="4653136"/>
            <a:ext cx="2664296" cy="2065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2120"/>
          <a:stretch/>
        </p:blipFill>
        <p:spPr bwMode="auto">
          <a:xfrm>
            <a:off x="3212764" y="4653136"/>
            <a:ext cx="3171267" cy="2065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611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AR" dirty="0"/>
              <a:t>TRAUMATISMO DE LA COLUMNA VERTEBRAL</a:t>
            </a:r>
          </a:p>
        </p:txBody>
      </p:sp>
      <p:sp>
        <p:nvSpPr>
          <p:cNvPr id="3" name="2 Marcador de contenido"/>
          <p:cNvSpPr>
            <a:spLocks noGrp="1"/>
          </p:cNvSpPr>
          <p:nvPr>
            <p:ph sz="half" idx="1"/>
          </p:nvPr>
        </p:nvSpPr>
        <p:spPr>
          <a:xfrm>
            <a:off x="551384" y="1825624"/>
            <a:ext cx="10945216" cy="4575175"/>
          </a:xfrm>
        </p:spPr>
        <p:txBody>
          <a:bodyPr>
            <a:normAutofit/>
          </a:bodyPr>
          <a:lstStyle/>
          <a:p>
            <a:pPr marL="0" indent="0" algn="just">
              <a:buNone/>
            </a:pPr>
            <a:endParaRPr lang="es-ES" sz="1800" u="sng" dirty="0" smtClean="0"/>
          </a:p>
          <a:p>
            <a:pPr marL="0" indent="0" algn="just">
              <a:buNone/>
            </a:pPr>
            <a:r>
              <a:rPr lang="es-ES" sz="1800" u="sng" dirty="0" smtClean="0"/>
              <a:t>Las </a:t>
            </a:r>
            <a:r>
              <a:rPr lang="es-ES" sz="1800" u="sng" dirty="0"/>
              <a:t>acciones a desarrollar serán las siguientes: </a:t>
            </a:r>
          </a:p>
          <a:p>
            <a:pPr marL="0" indent="0" algn="just">
              <a:buNone/>
            </a:pPr>
            <a:endParaRPr lang="es-AR" sz="1800" dirty="0"/>
          </a:p>
          <a:p>
            <a:pPr algn="just"/>
            <a:r>
              <a:rPr lang="es-ES" sz="1800" dirty="0"/>
              <a:t> Valoración de constantes vitales y en su caso, aplicación de RCP.</a:t>
            </a:r>
            <a:endParaRPr lang="es-AR" sz="1800" dirty="0"/>
          </a:p>
          <a:p>
            <a:pPr algn="just"/>
            <a:r>
              <a:rPr lang="es-ES" sz="1800" dirty="0"/>
              <a:t> Inmovilización. </a:t>
            </a:r>
            <a:endParaRPr lang="es-AR" sz="1800" dirty="0"/>
          </a:p>
          <a:p>
            <a:pPr algn="just"/>
            <a:r>
              <a:rPr lang="es-ES" sz="1800" dirty="0"/>
              <a:t> Observación de la sensibilidad, movilidad y los reflejos por debajo de la zona medular afectada.</a:t>
            </a:r>
            <a:endParaRPr lang="es-AR" sz="1800" dirty="0"/>
          </a:p>
          <a:p>
            <a:pPr algn="just"/>
            <a:r>
              <a:rPr lang="es-ES" sz="1800" dirty="0"/>
              <a:t>Buscar zonas de abultamiento por un hueso o articulación, puntos de dolor y desviación de la tráquea. </a:t>
            </a:r>
            <a:endParaRPr lang="es-AR" sz="1800" dirty="0"/>
          </a:p>
          <a:p>
            <a:pPr algn="just"/>
            <a:r>
              <a:rPr lang="es-ES" sz="1800" dirty="0"/>
              <a:t> Observación continua. </a:t>
            </a:r>
            <a:endParaRPr lang="es-AR" sz="1800" dirty="0"/>
          </a:p>
          <a:p>
            <a:pPr marL="0" indent="0">
              <a:buNone/>
            </a:pPr>
            <a:endParaRPr lang="es-AR" sz="1800" dirty="0"/>
          </a:p>
        </p:txBody>
      </p:sp>
    </p:spTree>
    <p:extLst>
      <p:ext uri="{BB962C8B-B14F-4D97-AF65-F5344CB8AC3E}">
        <p14:creationId xmlns:p14="http://schemas.microsoft.com/office/powerpoint/2010/main" val="295158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nejo de las hemorragias internas. Saludalia.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8838" y="4130509"/>
            <a:ext cx="2880320" cy="2606004"/>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p:txBody>
          <a:bodyPr/>
          <a:lstStyle/>
          <a:p>
            <a:pPr algn="ctr"/>
            <a:r>
              <a:rPr lang="en-US" dirty="0"/>
              <a:t>HEMORRAGIAS INTERNAS</a:t>
            </a:r>
          </a:p>
        </p:txBody>
      </p:sp>
      <p:sp>
        <p:nvSpPr>
          <p:cNvPr id="5" name="CuadroTexto 4"/>
          <p:cNvSpPr txBox="1"/>
          <p:nvPr/>
        </p:nvSpPr>
        <p:spPr>
          <a:xfrm>
            <a:off x="474730" y="1664274"/>
            <a:ext cx="11017224" cy="1292662"/>
          </a:xfrm>
          <a:prstGeom prst="rect">
            <a:avLst/>
          </a:prstGeom>
          <a:noFill/>
        </p:spPr>
        <p:txBody>
          <a:bodyPr wrap="square" rtlCol="0">
            <a:spAutoFit/>
          </a:bodyPr>
          <a:lstStyle/>
          <a:p>
            <a:r>
              <a:rPr lang="es-ES" sz="2000" dirty="0">
                <a:solidFill>
                  <a:schemeClr val="tx1">
                    <a:lumMod val="65000"/>
                    <a:lumOff val="35000"/>
                  </a:schemeClr>
                </a:solidFill>
              </a:rPr>
              <a:t>En este tipo de hemorragias la sangre no sale al exterior, sino que queda retenida en el interior del organismo en alguna cavidad ya existente. </a:t>
            </a:r>
            <a:r>
              <a:rPr lang="es-ES" sz="2000" dirty="0" smtClean="0">
                <a:solidFill>
                  <a:schemeClr val="tx1">
                    <a:lumMod val="65000"/>
                    <a:lumOff val="35000"/>
                  </a:schemeClr>
                </a:solidFill>
              </a:rPr>
              <a:t>Son </a:t>
            </a:r>
            <a:r>
              <a:rPr lang="es-ES" sz="2000" dirty="0">
                <a:solidFill>
                  <a:schemeClr val="tx1">
                    <a:lumMod val="65000"/>
                    <a:lumOff val="35000"/>
                  </a:schemeClr>
                </a:solidFill>
              </a:rPr>
              <a:t>una situación grave que requieren intervención quirúrgica de </a:t>
            </a:r>
            <a:r>
              <a:rPr lang="es-ES" sz="2000" dirty="0" smtClean="0">
                <a:solidFill>
                  <a:schemeClr val="tx1">
                    <a:lumMod val="65000"/>
                    <a:lumOff val="35000"/>
                  </a:schemeClr>
                </a:solidFill>
              </a:rPr>
              <a:t>urgencia</a:t>
            </a:r>
            <a:r>
              <a:rPr lang="es-ES" sz="2000" dirty="0">
                <a:solidFill>
                  <a:schemeClr val="tx1">
                    <a:lumMod val="65000"/>
                    <a:lumOff val="35000"/>
                  </a:schemeClr>
                </a:solidFill>
              </a:rPr>
              <a:t>.</a:t>
            </a:r>
          </a:p>
          <a:p>
            <a:endParaRPr lang="en-US" dirty="0"/>
          </a:p>
        </p:txBody>
      </p:sp>
      <p:sp>
        <p:nvSpPr>
          <p:cNvPr id="6" name="CuadroTexto 5"/>
          <p:cNvSpPr txBox="1"/>
          <p:nvPr/>
        </p:nvSpPr>
        <p:spPr>
          <a:xfrm>
            <a:off x="444442" y="2862545"/>
            <a:ext cx="4032448" cy="3139321"/>
          </a:xfrm>
          <a:prstGeom prst="rect">
            <a:avLst/>
          </a:prstGeom>
          <a:noFill/>
        </p:spPr>
        <p:txBody>
          <a:bodyPr wrap="square" rtlCol="0">
            <a:spAutoFit/>
          </a:bodyPr>
          <a:lstStyle/>
          <a:p>
            <a:r>
              <a:rPr lang="es-ES" dirty="0"/>
              <a:t>Podemos sospechar una hemorragia interna por la existencia de fuertes traumatismos con síntomas y signos de fallo circulatorio:</a:t>
            </a:r>
          </a:p>
          <a:p>
            <a:pPr marL="285750" indent="-285750">
              <a:buClr>
                <a:srgbClr val="FF0000"/>
              </a:buClr>
              <a:buFont typeface="Wingdings" panose="05000000000000000000" pitchFamily="2" charset="2"/>
              <a:buChar char="Ø"/>
            </a:pPr>
            <a:r>
              <a:rPr lang="es-ES" dirty="0" smtClean="0"/>
              <a:t>piel </a:t>
            </a:r>
            <a:r>
              <a:rPr lang="es-ES" dirty="0"/>
              <a:t>pálida fría y sudorosa</a:t>
            </a:r>
          </a:p>
          <a:p>
            <a:pPr marL="285750" indent="-285750">
              <a:buClr>
                <a:srgbClr val="FF0000"/>
              </a:buClr>
              <a:buFont typeface="Wingdings" panose="05000000000000000000" pitchFamily="2" charset="2"/>
              <a:buChar char="Ø"/>
            </a:pPr>
            <a:r>
              <a:rPr lang="es-ES" dirty="0" smtClean="0"/>
              <a:t>pulso </a:t>
            </a:r>
            <a:r>
              <a:rPr lang="es-ES" dirty="0"/>
              <a:t>débil y rápido</a:t>
            </a:r>
          </a:p>
          <a:p>
            <a:pPr marL="285750" indent="-285750">
              <a:buClr>
                <a:srgbClr val="FF0000"/>
              </a:buClr>
              <a:buFont typeface="Wingdings" panose="05000000000000000000" pitchFamily="2" charset="2"/>
              <a:buChar char="Ø"/>
            </a:pPr>
            <a:r>
              <a:rPr lang="es-ES" dirty="0" smtClean="0"/>
              <a:t>respiración </a:t>
            </a:r>
            <a:r>
              <a:rPr lang="es-ES" dirty="0"/>
              <a:t>rápida y superficial</a:t>
            </a:r>
          </a:p>
          <a:p>
            <a:pPr marL="285750" indent="-285750">
              <a:buClr>
                <a:srgbClr val="FF0000"/>
              </a:buClr>
              <a:buFont typeface="Wingdings" panose="05000000000000000000" pitchFamily="2" charset="2"/>
              <a:buChar char="Ø"/>
            </a:pPr>
            <a:r>
              <a:rPr lang="es-ES" dirty="0" smtClean="0"/>
              <a:t>inquietud</a:t>
            </a:r>
            <a:endParaRPr lang="es-ES" dirty="0"/>
          </a:p>
          <a:p>
            <a:pPr marL="285750" indent="-285750">
              <a:buClr>
                <a:srgbClr val="FF0000"/>
              </a:buClr>
              <a:buFont typeface="Wingdings" panose="05000000000000000000" pitchFamily="2" charset="2"/>
              <a:buChar char="Ø"/>
            </a:pPr>
            <a:r>
              <a:rPr lang="es-ES" dirty="0" smtClean="0"/>
              <a:t>ansiedad</a:t>
            </a:r>
            <a:endParaRPr lang="es-ES" dirty="0"/>
          </a:p>
          <a:p>
            <a:pPr marL="285750" indent="-285750">
              <a:buClr>
                <a:srgbClr val="FF0000"/>
              </a:buClr>
              <a:buFont typeface="Wingdings" panose="05000000000000000000" pitchFamily="2" charset="2"/>
              <a:buChar char="Ø"/>
            </a:pPr>
            <a:r>
              <a:rPr lang="es-ES" dirty="0" smtClean="0"/>
              <a:t>somnolencia</a:t>
            </a:r>
            <a:endParaRPr lang="es-ES" dirty="0"/>
          </a:p>
          <a:p>
            <a:endParaRPr lang="en-US" dirty="0"/>
          </a:p>
        </p:txBody>
      </p:sp>
      <p:sp>
        <p:nvSpPr>
          <p:cNvPr id="7" name="CuadroTexto 6"/>
          <p:cNvSpPr txBox="1"/>
          <p:nvPr/>
        </p:nvSpPr>
        <p:spPr>
          <a:xfrm>
            <a:off x="6168008" y="2768154"/>
            <a:ext cx="5688632" cy="3447098"/>
          </a:xfrm>
          <a:prstGeom prst="rect">
            <a:avLst/>
          </a:prstGeom>
          <a:noFill/>
        </p:spPr>
        <p:txBody>
          <a:bodyPr wrap="square" rtlCol="0">
            <a:spAutoFit/>
          </a:bodyPr>
          <a:lstStyle/>
          <a:p>
            <a:r>
              <a:rPr lang="es-ES" sz="2000" u="sng" dirty="0"/>
              <a:t>Primeros Auxilios</a:t>
            </a:r>
          </a:p>
          <a:p>
            <a:endParaRPr lang="es-ES" dirty="0"/>
          </a:p>
          <a:p>
            <a:pPr marL="285750" indent="-285750">
              <a:buClr>
                <a:srgbClr val="FF0000"/>
              </a:buClr>
              <a:buFont typeface="Wingdings" panose="05000000000000000000" pitchFamily="2" charset="2"/>
              <a:buChar char="Ø"/>
            </a:pPr>
            <a:r>
              <a:rPr lang="es-ES" dirty="0" smtClean="0"/>
              <a:t>Realizar </a:t>
            </a:r>
            <a:r>
              <a:rPr lang="es-ES" dirty="0"/>
              <a:t>una valoración primaria y secundaria de la víctima.</a:t>
            </a:r>
          </a:p>
          <a:p>
            <a:pPr marL="285750" indent="-285750">
              <a:buClr>
                <a:srgbClr val="FF0000"/>
              </a:buClr>
              <a:buFont typeface="Wingdings" panose="05000000000000000000" pitchFamily="2" charset="2"/>
              <a:buChar char="Ø"/>
            </a:pPr>
            <a:r>
              <a:rPr lang="es-ES" dirty="0" smtClean="0"/>
              <a:t>Si </a:t>
            </a:r>
            <a:r>
              <a:rPr lang="es-ES" dirty="0"/>
              <a:t>aparecen síntomas de shock comunicarse con el servicio de urgencias.</a:t>
            </a:r>
          </a:p>
          <a:p>
            <a:pPr marL="285750" indent="-285750">
              <a:buClr>
                <a:srgbClr val="FF0000"/>
              </a:buClr>
              <a:buFont typeface="Wingdings" panose="05000000000000000000" pitchFamily="2" charset="2"/>
              <a:buChar char="Ø"/>
            </a:pPr>
            <a:r>
              <a:rPr lang="es-ES" dirty="0" smtClean="0"/>
              <a:t>Aflojar </a:t>
            </a:r>
            <a:r>
              <a:rPr lang="es-ES" dirty="0"/>
              <a:t>todo lo que comprima a la víctima.</a:t>
            </a:r>
          </a:p>
          <a:p>
            <a:pPr marL="285750" indent="-285750">
              <a:buClr>
                <a:srgbClr val="FF0000"/>
              </a:buClr>
              <a:buFont typeface="Wingdings" panose="05000000000000000000" pitchFamily="2" charset="2"/>
              <a:buChar char="Ø"/>
            </a:pPr>
            <a:r>
              <a:rPr lang="es-ES" dirty="0" smtClean="0"/>
              <a:t>Evitar </a:t>
            </a:r>
            <a:r>
              <a:rPr lang="es-ES" dirty="0"/>
              <a:t>pérdida de calor corporal, tapar al accidentado.</a:t>
            </a:r>
          </a:p>
          <a:p>
            <a:pPr marL="285750" indent="-285750">
              <a:buClr>
                <a:srgbClr val="FF0000"/>
              </a:buClr>
              <a:buFont typeface="Wingdings" panose="05000000000000000000" pitchFamily="2" charset="2"/>
              <a:buChar char="Ø"/>
            </a:pPr>
            <a:r>
              <a:rPr lang="es-ES" dirty="0" smtClean="0"/>
              <a:t>Si </a:t>
            </a:r>
            <a:r>
              <a:rPr lang="es-ES" dirty="0"/>
              <a:t>las lesiones lo permiten, colocar la cabeza más baja que los pies (ver Shock).</a:t>
            </a:r>
          </a:p>
          <a:p>
            <a:endParaRPr lang="en-US" dirty="0"/>
          </a:p>
        </p:txBody>
      </p:sp>
    </p:spTree>
    <p:extLst>
      <p:ext uri="{BB962C8B-B14F-4D97-AF65-F5344CB8AC3E}">
        <p14:creationId xmlns:p14="http://schemas.microsoft.com/office/powerpoint/2010/main" val="310339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HEMORRAGIAS EXTERIORIZADAS</a:t>
            </a:r>
            <a:endParaRPr lang="en-US" dirty="0"/>
          </a:p>
        </p:txBody>
      </p:sp>
      <p:sp>
        <p:nvSpPr>
          <p:cNvPr id="5" name="CuadroTexto 4"/>
          <p:cNvSpPr txBox="1"/>
          <p:nvPr/>
        </p:nvSpPr>
        <p:spPr>
          <a:xfrm>
            <a:off x="335360" y="1700808"/>
            <a:ext cx="10081120" cy="2031325"/>
          </a:xfrm>
          <a:prstGeom prst="rect">
            <a:avLst/>
          </a:prstGeom>
          <a:noFill/>
        </p:spPr>
        <p:txBody>
          <a:bodyPr wrap="square" rtlCol="0">
            <a:spAutoFit/>
          </a:bodyPr>
          <a:lstStyle/>
          <a:p>
            <a:pPr lvl="0"/>
            <a:r>
              <a:rPr lang="es-ES" b="1" u="sng" dirty="0" smtClean="0"/>
              <a:t>HEMOPTISIS</a:t>
            </a:r>
          </a:p>
          <a:p>
            <a:pPr lvl="0"/>
            <a:endParaRPr lang="es-ES" b="1" dirty="0"/>
          </a:p>
          <a:p>
            <a:pPr lvl="0"/>
            <a:r>
              <a:rPr lang="es-ES" dirty="0" smtClean="0"/>
              <a:t>Salida </a:t>
            </a:r>
            <a:r>
              <a:rPr lang="es-ES" dirty="0"/>
              <a:t>de sangre procedente del pulmón. Generalmente precedida de tos. Sangre de color rojo vivo y de aspecto espumoso por la presencia de burbujas de aire sin presencia de restos alimenticios. Causada por traumatismos torácicos o enfermedades del aparato respiratorio (bronquitis, neumonía, tuberculosis, tumores, cuerpos extraños).</a:t>
            </a:r>
            <a:endParaRPr lang="en-US" sz="2000" dirty="0"/>
          </a:p>
          <a:p>
            <a:endParaRPr lang="en-US" dirty="0"/>
          </a:p>
        </p:txBody>
      </p:sp>
      <p:sp>
        <p:nvSpPr>
          <p:cNvPr id="6" name="CuadroTexto 5"/>
          <p:cNvSpPr txBox="1"/>
          <p:nvPr/>
        </p:nvSpPr>
        <p:spPr>
          <a:xfrm>
            <a:off x="335360" y="3756450"/>
            <a:ext cx="5832648" cy="2062103"/>
          </a:xfrm>
          <a:prstGeom prst="rect">
            <a:avLst/>
          </a:prstGeom>
          <a:noFill/>
        </p:spPr>
        <p:txBody>
          <a:bodyPr wrap="square" rtlCol="0">
            <a:spAutoFit/>
          </a:bodyPr>
          <a:lstStyle/>
          <a:p>
            <a:r>
              <a:rPr lang="es-ES" b="1" u="sng" dirty="0"/>
              <a:t>Primeros </a:t>
            </a:r>
            <a:r>
              <a:rPr lang="es-ES" b="1" u="sng" dirty="0" smtClean="0"/>
              <a:t>Auxilios</a:t>
            </a:r>
          </a:p>
          <a:p>
            <a:endParaRPr lang="es-ES" b="1" dirty="0"/>
          </a:p>
          <a:p>
            <a:pPr marL="285750" indent="-285750">
              <a:buClr>
                <a:srgbClr val="FF0000"/>
              </a:buClr>
              <a:buFont typeface="Wingdings" panose="05000000000000000000" pitchFamily="2" charset="2"/>
              <a:buChar char="Ø"/>
            </a:pPr>
            <a:r>
              <a:rPr lang="es-ES" dirty="0" smtClean="0"/>
              <a:t>Contactar </a:t>
            </a:r>
            <a:r>
              <a:rPr lang="es-ES" dirty="0"/>
              <a:t>con el servicio médico de </a:t>
            </a:r>
            <a:r>
              <a:rPr lang="es-ES" dirty="0" smtClean="0"/>
              <a:t>emergencias.</a:t>
            </a:r>
            <a:endParaRPr lang="en-US" sz="2000" dirty="0" smtClean="0"/>
          </a:p>
          <a:p>
            <a:pPr marL="285750" indent="-285750">
              <a:buClr>
                <a:srgbClr val="FF0000"/>
              </a:buClr>
              <a:buFont typeface="Wingdings" panose="05000000000000000000" pitchFamily="2" charset="2"/>
              <a:buChar char="Ø"/>
            </a:pPr>
            <a:r>
              <a:rPr lang="es-ES" dirty="0" smtClean="0"/>
              <a:t>Poner </a:t>
            </a:r>
            <a:r>
              <a:rPr lang="es-ES" dirty="0"/>
              <a:t>en posición </a:t>
            </a:r>
            <a:r>
              <a:rPr lang="es-ES" dirty="0" err="1" smtClean="0"/>
              <a:t>semisentada</a:t>
            </a:r>
            <a:r>
              <a:rPr lang="es-ES" dirty="0" smtClean="0"/>
              <a:t>.</a:t>
            </a:r>
            <a:endParaRPr lang="en-US" sz="2000" dirty="0" smtClean="0"/>
          </a:p>
          <a:p>
            <a:pPr marL="285750" indent="-285750">
              <a:buClr>
                <a:srgbClr val="FF0000"/>
              </a:buClr>
              <a:buFont typeface="Wingdings" panose="05000000000000000000" pitchFamily="2" charset="2"/>
              <a:buChar char="Ø"/>
            </a:pPr>
            <a:r>
              <a:rPr lang="es-ES" dirty="0" smtClean="0"/>
              <a:t>Controlar </a:t>
            </a:r>
            <a:r>
              <a:rPr lang="es-ES" dirty="0"/>
              <a:t>los signos vitales</a:t>
            </a:r>
            <a:r>
              <a:rPr lang="es-ES" dirty="0" smtClean="0"/>
              <a:t>.</a:t>
            </a:r>
          </a:p>
          <a:p>
            <a:pPr marL="285750" indent="-285750">
              <a:buClr>
                <a:srgbClr val="FF0000"/>
              </a:buClr>
              <a:buFont typeface="Wingdings" panose="05000000000000000000" pitchFamily="2" charset="2"/>
              <a:buChar char="Ø"/>
            </a:pPr>
            <a:r>
              <a:rPr lang="es-ES" sz="2000" dirty="0" smtClean="0"/>
              <a:t>Reposo</a:t>
            </a:r>
            <a:endParaRPr lang="en-US" sz="2000" dirty="0"/>
          </a:p>
          <a:p>
            <a:endParaRPr lang="en-US" dirty="0"/>
          </a:p>
        </p:txBody>
      </p:sp>
      <p:pic>
        <p:nvPicPr>
          <p:cNvPr id="5122" name="Picture 2" descr="1aria -HEMOPTISIS. MANEJO Y TRATAMIEN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9976" y="3356991"/>
            <a:ext cx="4824536" cy="3210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36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HEMORRAGIAS EXTERIORIZADAS</a:t>
            </a:r>
            <a:endParaRPr lang="en-US" dirty="0"/>
          </a:p>
        </p:txBody>
      </p:sp>
      <p:sp>
        <p:nvSpPr>
          <p:cNvPr id="5" name="CuadroTexto 4"/>
          <p:cNvSpPr txBox="1"/>
          <p:nvPr/>
        </p:nvSpPr>
        <p:spPr>
          <a:xfrm>
            <a:off x="479376" y="1772816"/>
            <a:ext cx="11305256" cy="1231106"/>
          </a:xfrm>
          <a:prstGeom prst="rect">
            <a:avLst/>
          </a:prstGeom>
          <a:noFill/>
        </p:spPr>
        <p:txBody>
          <a:bodyPr wrap="square" rtlCol="0">
            <a:spAutoFit/>
          </a:bodyPr>
          <a:lstStyle/>
          <a:p>
            <a:r>
              <a:rPr lang="es-ES" sz="2000" b="1" u="sng" dirty="0" smtClean="0"/>
              <a:t>HEMATEMESIS</a:t>
            </a:r>
          </a:p>
          <a:p>
            <a:endParaRPr lang="es-ES" dirty="0"/>
          </a:p>
          <a:p>
            <a:r>
              <a:rPr lang="es-ES" dirty="0" smtClean="0"/>
              <a:t>Salida </a:t>
            </a:r>
            <a:r>
              <a:rPr lang="es-ES" dirty="0"/>
              <a:t>de sangre procedente de los primeros fragmentos del aparato digestivo (esófago, estómago, duodeno) pudiendo estará acompañado de restos de alimentos. </a:t>
            </a:r>
          </a:p>
        </p:txBody>
      </p:sp>
      <p:sp>
        <p:nvSpPr>
          <p:cNvPr id="6" name="CuadroTexto 5"/>
          <p:cNvSpPr txBox="1"/>
          <p:nvPr/>
        </p:nvSpPr>
        <p:spPr>
          <a:xfrm>
            <a:off x="335360" y="3645024"/>
            <a:ext cx="6048672" cy="2031325"/>
          </a:xfrm>
          <a:prstGeom prst="rect">
            <a:avLst/>
          </a:prstGeom>
          <a:noFill/>
        </p:spPr>
        <p:txBody>
          <a:bodyPr wrap="square" rtlCol="0">
            <a:spAutoFit/>
          </a:bodyPr>
          <a:lstStyle/>
          <a:p>
            <a:r>
              <a:rPr lang="es-ES" b="1" u="sng" dirty="0"/>
              <a:t>Primeros </a:t>
            </a:r>
            <a:r>
              <a:rPr lang="es-ES" b="1" u="sng" dirty="0" smtClean="0"/>
              <a:t>Auxilios</a:t>
            </a:r>
          </a:p>
          <a:p>
            <a:endParaRPr lang="es-ES" dirty="0"/>
          </a:p>
          <a:p>
            <a:pPr marL="285750" indent="-285750">
              <a:buClr>
                <a:srgbClr val="FF0000"/>
              </a:buClr>
              <a:buFont typeface="Wingdings" panose="05000000000000000000" pitchFamily="2" charset="2"/>
              <a:buChar char="Ø"/>
            </a:pPr>
            <a:r>
              <a:rPr lang="es-ES" dirty="0" smtClean="0"/>
              <a:t>Contactar </a:t>
            </a:r>
            <a:r>
              <a:rPr lang="es-ES" dirty="0"/>
              <a:t>con el servicio médico de emergencias.</a:t>
            </a:r>
          </a:p>
          <a:p>
            <a:pPr marL="285750" indent="-285750">
              <a:buClr>
                <a:srgbClr val="FF0000"/>
              </a:buClr>
              <a:buFont typeface="Wingdings" panose="05000000000000000000" pitchFamily="2" charset="2"/>
              <a:buChar char="Ø"/>
            </a:pPr>
            <a:r>
              <a:rPr lang="es-ES" dirty="0" smtClean="0"/>
              <a:t>Colocar </a:t>
            </a:r>
            <a:r>
              <a:rPr lang="es-ES" dirty="0"/>
              <a:t>a la víctima en posición lateral de seguridad o acostada boca arriba (decúbito supino) con las rodillas flexionadas.</a:t>
            </a:r>
          </a:p>
          <a:p>
            <a:endParaRPr lang="en-US" dirty="0"/>
          </a:p>
        </p:txBody>
      </p:sp>
      <p:pic>
        <p:nvPicPr>
          <p:cNvPr id="6154" name="Picture 10" descr="PORQUE ES TAN PELIGROSO VOMITAR SANG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8190" y="3089832"/>
            <a:ext cx="5890087" cy="3314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931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a:t>HEMORRAGIAS </a:t>
            </a:r>
            <a:r>
              <a:rPr lang="es-ES" dirty="0" smtClean="0"/>
              <a:t>EXTERNAS – PRIMEROS AUXILIOS</a:t>
            </a:r>
            <a:endParaRPr lang="en-US" dirty="0"/>
          </a:p>
        </p:txBody>
      </p:sp>
      <p:sp>
        <p:nvSpPr>
          <p:cNvPr id="5" name="CuadroTexto 4"/>
          <p:cNvSpPr txBox="1"/>
          <p:nvPr/>
        </p:nvSpPr>
        <p:spPr>
          <a:xfrm>
            <a:off x="251992" y="1700808"/>
            <a:ext cx="7284168" cy="5078313"/>
          </a:xfrm>
          <a:prstGeom prst="rect">
            <a:avLst/>
          </a:prstGeom>
          <a:noFill/>
        </p:spPr>
        <p:txBody>
          <a:bodyPr wrap="square" rtlCol="0">
            <a:spAutoFit/>
          </a:bodyPr>
          <a:lstStyle/>
          <a:p>
            <a:pPr marL="342900" indent="-342900">
              <a:buFont typeface="+mj-lt"/>
              <a:buAutoNum type="arabicPeriod"/>
            </a:pPr>
            <a:r>
              <a:rPr lang="es-ES" dirty="0" smtClean="0"/>
              <a:t>Calme </a:t>
            </a:r>
            <a:r>
              <a:rPr lang="es-ES" dirty="0"/>
              <a:t>y tranquilice a la persona. </a:t>
            </a:r>
            <a:endParaRPr lang="es-ES" dirty="0" smtClean="0"/>
          </a:p>
          <a:p>
            <a:pPr marL="342900" indent="-342900">
              <a:buFont typeface="+mj-lt"/>
              <a:buAutoNum type="arabicPeriod"/>
            </a:pPr>
            <a:r>
              <a:rPr lang="es-ES" dirty="0" smtClean="0"/>
              <a:t>Si </a:t>
            </a:r>
            <a:r>
              <a:rPr lang="es-ES" dirty="0"/>
              <a:t>la herida afecta solo las capas superiores de la piel (superficial), lávela con jabón y agua tibia, y séquela con palmaditas suaves.</a:t>
            </a:r>
          </a:p>
          <a:p>
            <a:pPr marL="342900" indent="-342900">
              <a:buFont typeface="+mj-lt"/>
              <a:buAutoNum type="arabicPeriod"/>
            </a:pPr>
            <a:r>
              <a:rPr lang="es-ES" dirty="0" smtClean="0"/>
              <a:t>Recueste </a:t>
            </a:r>
            <a:r>
              <a:rPr lang="es-ES" dirty="0"/>
              <a:t>a la persona. </a:t>
            </a:r>
            <a:endParaRPr lang="es-ES" dirty="0" smtClean="0"/>
          </a:p>
          <a:p>
            <a:pPr marL="342900" indent="-342900">
              <a:buFont typeface="+mj-lt"/>
              <a:buAutoNum type="arabicPeriod"/>
            </a:pPr>
            <a:r>
              <a:rPr lang="es-ES" dirty="0" smtClean="0"/>
              <a:t>Retire </a:t>
            </a:r>
            <a:r>
              <a:rPr lang="es-ES" dirty="0"/>
              <a:t>cualquier residuo suelto o suciedad visible de la herida.</a:t>
            </a:r>
          </a:p>
          <a:p>
            <a:pPr marL="342900" indent="-342900">
              <a:buFont typeface="+mj-lt"/>
              <a:buAutoNum type="arabicPeriod"/>
            </a:pPr>
            <a:r>
              <a:rPr lang="es-ES" dirty="0" smtClean="0"/>
              <a:t>No </a:t>
            </a:r>
            <a:r>
              <a:rPr lang="es-ES" dirty="0"/>
              <a:t>retire objetos, como un cuchillo, trozo de madera o flecha, que esté enterrado en el cuerpo. </a:t>
            </a:r>
          </a:p>
          <a:p>
            <a:pPr marL="342900" indent="-342900">
              <a:buFont typeface="+mj-lt"/>
              <a:buAutoNum type="arabicPeriod"/>
            </a:pPr>
            <a:r>
              <a:rPr lang="es-ES" dirty="0" smtClean="0"/>
              <a:t>Aplique </a:t>
            </a:r>
            <a:r>
              <a:rPr lang="es-ES" dirty="0"/>
              <a:t>presión directa sobre una herida externa con un vendaje estéril, un trozo de tela limpio o incluso con una prenda de </a:t>
            </a:r>
            <a:r>
              <a:rPr lang="es-ES" dirty="0" smtClean="0"/>
              <a:t>vestir.</a:t>
            </a:r>
          </a:p>
          <a:p>
            <a:pPr marL="342900" indent="-342900">
              <a:buFont typeface="+mj-lt"/>
              <a:buAutoNum type="arabicPeriod"/>
            </a:pPr>
            <a:r>
              <a:rPr lang="es-ES" dirty="0" smtClean="0"/>
              <a:t>Mantenga </a:t>
            </a:r>
            <a:r>
              <a:rPr lang="es-ES" dirty="0"/>
              <a:t>la presión hasta que se detenga el sangrado (5 a 10 min.). Cuando este se haya detenido, envuelva fuertemente el apósito sobre la herida con cinta adhesiva o con un pedazo de tela </a:t>
            </a:r>
            <a:r>
              <a:rPr lang="es-ES" dirty="0" smtClean="0"/>
              <a:t>limpio.</a:t>
            </a:r>
          </a:p>
          <a:p>
            <a:pPr marL="342900" indent="-342900">
              <a:buFont typeface="+mj-lt"/>
              <a:buAutoNum type="arabicPeriod"/>
            </a:pPr>
            <a:r>
              <a:rPr lang="es-ES" dirty="0" smtClean="0"/>
              <a:t>Si </a:t>
            </a:r>
            <a:r>
              <a:rPr lang="es-ES" dirty="0"/>
              <a:t>el sangrado continúa y se filtra a través del material que está siendo sostenido sobre la herida, no lo retire. Simplemente, coloque otro vendaje sobre el primero y ejerza presión indirecta en una zona entre la herida y el corazón, por </a:t>
            </a:r>
            <a:r>
              <a:rPr lang="es-ES" dirty="0" smtClean="0"/>
              <a:t>ejemplo</a:t>
            </a:r>
          </a:p>
          <a:p>
            <a:pPr marL="342900" indent="-342900">
              <a:buFont typeface="+mj-lt"/>
              <a:buAutoNum type="arabicPeriod"/>
            </a:pPr>
            <a:r>
              <a:rPr lang="es-ES" dirty="0" smtClean="0"/>
              <a:t>Si </a:t>
            </a:r>
            <a:r>
              <a:rPr lang="es-ES" dirty="0"/>
              <a:t>el sangrado es intenso, consiga ayuda médica de inmediato y tome las medidas necesarias para evitar el shock</a:t>
            </a:r>
            <a:r>
              <a:rPr lang="es-ES" dirty="0" smtClean="0"/>
              <a:t>.</a:t>
            </a:r>
            <a:endParaRPr lang="en-US" dirty="0"/>
          </a:p>
        </p:txBody>
      </p:sp>
      <p:pic>
        <p:nvPicPr>
          <p:cNvPr id="6" name="image30.png" descr="Resultado de imagen para hemorragias primeros auxilios"/>
          <p:cNvPicPr/>
          <p:nvPr/>
        </p:nvPicPr>
        <p:blipFill>
          <a:blip r:embed="rId2" cstate="print"/>
          <a:stretch>
            <a:fillRect/>
          </a:stretch>
        </p:blipFill>
        <p:spPr>
          <a:xfrm>
            <a:off x="7538973" y="3068960"/>
            <a:ext cx="3888432" cy="2592288"/>
          </a:xfrm>
          <a:prstGeom prst="rect">
            <a:avLst/>
          </a:prstGeom>
        </p:spPr>
      </p:pic>
    </p:spTree>
    <p:extLst>
      <p:ext uri="{BB962C8B-B14F-4D97-AF65-F5344CB8AC3E}">
        <p14:creationId xmlns:p14="http://schemas.microsoft.com/office/powerpoint/2010/main" val="218435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ipse 6"/>
          <p:cNvSpPr/>
          <p:nvPr/>
        </p:nvSpPr>
        <p:spPr>
          <a:xfrm>
            <a:off x="217517" y="3229728"/>
            <a:ext cx="850435" cy="625152"/>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4">
                  <a:lumMod val="40000"/>
                  <a:lumOff val="60000"/>
                </a:schemeClr>
              </a:solidFill>
            </a:endParaRPr>
          </a:p>
        </p:txBody>
      </p:sp>
      <p:sp>
        <p:nvSpPr>
          <p:cNvPr id="4" name="Título 3"/>
          <p:cNvSpPr>
            <a:spLocks noGrp="1"/>
          </p:cNvSpPr>
          <p:nvPr>
            <p:ph type="title"/>
          </p:nvPr>
        </p:nvSpPr>
        <p:spPr/>
        <p:txBody>
          <a:bodyPr>
            <a:normAutofit/>
          </a:bodyPr>
          <a:lstStyle/>
          <a:p>
            <a:pPr algn="ctr"/>
            <a:r>
              <a:rPr lang="es-ES" sz="4000" dirty="0" smtClean="0"/>
              <a:t>VENDAJES</a:t>
            </a:r>
            <a:endParaRPr lang="es-ES" sz="4000" dirty="0"/>
          </a:p>
        </p:txBody>
      </p:sp>
      <p:sp>
        <p:nvSpPr>
          <p:cNvPr id="5" name="Marcador de contenido 4"/>
          <p:cNvSpPr>
            <a:spLocks noGrp="1"/>
          </p:cNvSpPr>
          <p:nvPr>
            <p:ph sz="half" idx="1"/>
          </p:nvPr>
        </p:nvSpPr>
        <p:spPr>
          <a:xfrm>
            <a:off x="323062" y="3399919"/>
            <a:ext cx="720080" cy="321766"/>
          </a:xfrm>
        </p:spPr>
        <p:txBody>
          <a:bodyPr>
            <a:normAutofit fontScale="77500" lnSpcReduction="20000"/>
          </a:bodyPr>
          <a:lstStyle/>
          <a:p>
            <a:pPr marL="0" indent="0">
              <a:buNone/>
            </a:pPr>
            <a:r>
              <a:rPr lang="es-ES" dirty="0" smtClean="0">
                <a:solidFill>
                  <a:schemeClr val="tx1"/>
                </a:solidFill>
              </a:rPr>
              <a:t>Usos</a:t>
            </a:r>
            <a:endParaRPr lang="es-ES" dirty="0">
              <a:solidFill>
                <a:schemeClr val="tx1"/>
              </a:solidFill>
            </a:endParaRPr>
          </a:p>
        </p:txBody>
      </p:sp>
      <p:sp>
        <p:nvSpPr>
          <p:cNvPr id="6" name="Marcador de contenido 5"/>
          <p:cNvSpPr>
            <a:spLocks noGrp="1"/>
          </p:cNvSpPr>
          <p:nvPr>
            <p:ph sz="half" idx="2"/>
          </p:nvPr>
        </p:nvSpPr>
        <p:spPr>
          <a:xfrm>
            <a:off x="2096725" y="2238045"/>
            <a:ext cx="2664320" cy="3310913"/>
          </a:xfrm>
        </p:spPr>
        <p:txBody>
          <a:bodyPr>
            <a:normAutofit fontScale="77500" lnSpcReduction="20000"/>
          </a:bodyPr>
          <a:lstStyle/>
          <a:p>
            <a:pPr marL="0" indent="0">
              <a:lnSpc>
                <a:spcPct val="110000"/>
              </a:lnSpc>
              <a:buNone/>
            </a:pPr>
            <a:r>
              <a:rPr lang="es-ES" sz="2100" dirty="0" smtClean="0">
                <a:solidFill>
                  <a:schemeClr val="tx1"/>
                </a:solidFill>
              </a:rPr>
              <a:t>Heridas</a:t>
            </a:r>
          </a:p>
          <a:p>
            <a:pPr marL="0" indent="0">
              <a:lnSpc>
                <a:spcPct val="110000"/>
              </a:lnSpc>
              <a:buNone/>
            </a:pPr>
            <a:r>
              <a:rPr lang="es-ES" sz="2100" dirty="0" smtClean="0">
                <a:solidFill>
                  <a:schemeClr val="tx1"/>
                </a:solidFill>
              </a:rPr>
              <a:t>Hemorragias</a:t>
            </a:r>
          </a:p>
          <a:p>
            <a:pPr marL="0" indent="0">
              <a:lnSpc>
                <a:spcPct val="110000"/>
              </a:lnSpc>
              <a:buNone/>
            </a:pPr>
            <a:r>
              <a:rPr lang="es-ES" sz="2100" dirty="0" smtClean="0">
                <a:solidFill>
                  <a:schemeClr val="tx1"/>
                </a:solidFill>
              </a:rPr>
              <a:t>Fracturas</a:t>
            </a:r>
          </a:p>
          <a:p>
            <a:pPr marL="0" indent="0">
              <a:lnSpc>
                <a:spcPct val="110000"/>
              </a:lnSpc>
              <a:buNone/>
            </a:pPr>
            <a:r>
              <a:rPr lang="es-ES" sz="2100" dirty="0" smtClean="0">
                <a:solidFill>
                  <a:schemeClr val="tx1"/>
                </a:solidFill>
              </a:rPr>
              <a:t>Esguinces</a:t>
            </a:r>
          </a:p>
          <a:p>
            <a:pPr marL="0" indent="0">
              <a:lnSpc>
                <a:spcPct val="110000"/>
              </a:lnSpc>
              <a:buNone/>
            </a:pPr>
            <a:r>
              <a:rPr lang="es-ES" sz="2100" dirty="0" smtClean="0">
                <a:solidFill>
                  <a:schemeClr val="tx1"/>
                </a:solidFill>
              </a:rPr>
              <a:t>Luxación</a:t>
            </a:r>
          </a:p>
          <a:p>
            <a:pPr marL="0" indent="0">
              <a:lnSpc>
                <a:spcPct val="110000"/>
              </a:lnSpc>
              <a:buNone/>
            </a:pPr>
            <a:r>
              <a:rPr lang="es-ES" sz="2100" dirty="0" smtClean="0">
                <a:solidFill>
                  <a:schemeClr val="tx1"/>
                </a:solidFill>
              </a:rPr>
              <a:t>Sujeción de apósitos</a:t>
            </a:r>
          </a:p>
          <a:p>
            <a:pPr marL="0" indent="0">
              <a:lnSpc>
                <a:spcPct val="110000"/>
              </a:lnSpc>
              <a:buNone/>
            </a:pPr>
            <a:r>
              <a:rPr lang="es-ES" sz="2100" dirty="0" smtClean="0">
                <a:solidFill>
                  <a:schemeClr val="tx1"/>
                </a:solidFill>
              </a:rPr>
              <a:t>Entablillados y dar sujeción a las articulaciones</a:t>
            </a:r>
          </a:p>
          <a:p>
            <a:endParaRPr lang="es-ES" dirty="0"/>
          </a:p>
        </p:txBody>
      </p:sp>
      <p:sp>
        <p:nvSpPr>
          <p:cNvPr id="2" name="Rectángulo 1"/>
          <p:cNvSpPr/>
          <p:nvPr/>
        </p:nvSpPr>
        <p:spPr>
          <a:xfrm>
            <a:off x="217517" y="1543382"/>
            <a:ext cx="11953328" cy="576064"/>
          </a:xfrm>
          <a:prstGeom prst="rect">
            <a:avLst/>
          </a:prstGeom>
        </p:spPr>
        <p:txBody>
          <a:bodyPr vert="horz" lIns="91440" tIns="45720" rIns="91440" bIns="45720" rtlCol="0">
            <a:noAutofit/>
          </a:bodyPr>
          <a:lstStyle/>
          <a:p>
            <a:pPr>
              <a:lnSpc>
                <a:spcPct val="90000"/>
              </a:lnSpc>
              <a:spcBef>
                <a:spcPts val="1800"/>
              </a:spcBef>
              <a:buSzPct val="100000"/>
              <a:buFont typeface="Arial" pitchFamily="34" charset="0"/>
              <a:buNone/>
            </a:pPr>
            <a:r>
              <a:rPr lang="es-ES" sz="2000" dirty="0"/>
              <a:t>Los vendajes son procedimientos hechos con tiras de lienzo u otros materiales, con el fin de envolver una extremidad u otras partes del cuerpo humano </a:t>
            </a:r>
            <a:r>
              <a:rPr lang="es-ES" sz="2000" dirty="0" smtClean="0"/>
              <a:t>lesionadas.</a:t>
            </a:r>
            <a:endParaRPr lang="es-ES" sz="2000" dirty="0"/>
          </a:p>
        </p:txBody>
      </p:sp>
      <p:sp>
        <p:nvSpPr>
          <p:cNvPr id="3" name="Flecha derecha 2"/>
          <p:cNvSpPr/>
          <p:nvPr/>
        </p:nvSpPr>
        <p:spPr>
          <a:xfrm>
            <a:off x="1150721" y="3351269"/>
            <a:ext cx="64807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Abrir corchete 7"/>
          <p:cNvSpPr/>
          <p:nvPr/>
        </p:nvSpPr>
        <p:spPr>
          <a:xfrm>
            <a:off x="1998374" y="2240343"/>
            <a:ext cx="130355" cy="3252365"/>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 name="Elipse 8"/>
          <p:cNvSpPr/>
          <p:nvPr/>
        </p:nvSpPr>
        <p:spPr>
          <a:xfrm>
            <a:off x="4628549" y="2928515"/>
            <a:ext cx="1471041" cy="519529"/>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4">
                  <a:lumMod val="40000"/>
                  <a:lumOff val="60000"/>
                </a:schemeClr>
              </a:solidFill>
            </a:endParaRPr>
          </a:p>
        </p:txBody>
      </p:sp>
      <p:sp>
        <p:nvSpPr>
          <p:cNvPr id="10" name="Marcador de contenido 4"/>
          <p:cNvSpPr txBox="1">
            <a:spLocks/>
          </p:cNvSpPr>
          <p:nvPr/>
        </p:nvSpPr>
        <p:spPr>
          <a:xfrm>
            <a:off x="4760165" y="3060761"/>
            <a:ext cx="1438020" cy="492000"/>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Font typeface="Arial" pitchFamily="34" charset="0"/>
              <a:buNone/>
            </a:pPr>
            <a:r>
              <a:rPr lang="es-ES" sz="2600" dirty="0" smtClean="0">
                <a:solidFill>
                  <a:schemeClr val="tx1"/>
                </a:solidFill>
              </a:rPr>
              <a:t>Materiales</a:t>
            </a:r>
            <a:endParaRPr lang="es-ES" dirty="0">
              <a:solidFill>
                <a:schemeClr val="tx1"/>
              </a:solidFill>
            </a:endParaRPr>
          </a:p>
        </p:txBody>
      </p:sp>
      <p:sp>
        <p:nvSpPr>
          <p:cNvPr id="11" name="Flecha derecha 10"/>
          <p:cNvSpPr/>
          <p:nvPr/>
        </p:nvSpPr>
        <p:spPr>
          <a:xfrm>
            <a:off x="6247987" y="2961152"/>
            <a:ext cx="64807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Abrir corchete 11"/>
          <p:cNvSpPr/>
          <p:nvPr/>
        </p:nvSpPr>
        <p:spPr>
          <a:xfrm>
            <a:off x="7044456" y="2209890"/>
            <a:ext cx="144016" cy="2088232"/>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3" name="Marcador de contenido 5"/>
          <p:cNvSpPr txBox="1">
            <a:spLocks/>
          </p:cNvSpPr>
          <p:nvPr/>
        </p:nvSpPr>
        <p:spPr>
          <a:xfrm>
            <a:off x="7202233" y="2222020"/>
            <a:ext cx="2664320" cy="216948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lnSpc>
                <a:spcPct val="100000"/>
              </a:lnSpc>
              <a:buFont typeface="Arial" pitchFamily="34" charset="0"/>
              <a:buNone/>
            </a:pPr>
            <a:r>
              <a:rPr lang="es-ES" sz="1600" dirty="0" smtClean="0">
                <a:solidFill>
                  <a:schemeClr val="tx1"/>
                </a:solidFill>
              </a:rPr>
              <a:t>De algodón</a:t>
            </a:r>
          </a:p>
          <a:p>
            <a:pPr marL="0" indent="0">
              <a:lnSpc>
                <a:spcPct val="100000"/>
              </a:lnSpc>
              <a:buFont typeface="Arial" pitchFamily="34" charset="0"/>
              <a:buNone/>
            </a:pPr>
            <a:r>
              <a:rPr lang="es-ES" sz="1600" dirty="0" smtClean="0">
                <a:solidFill>
                  <a:schemeClr val="tx1"/>
                </a:solidFill>
              </a:rPr>
              <a:t>Elástica</a:t>
            </a:r>
          </a:p>
          <a:p>
            <a:pPr marL="0" indent="0">
              <a:lnSpc>
                <a:spcPct val="100000"/>
              </a:lnSpc>
              <a:buFont typeface="Arial" pitchFamily="34" charset="0"/>
              <a:buNone/>
            </a:pPr>
            <a:r>
              <a:rPr lang="es-ES" sz="1600" dirty="0" smtClean="0">
                <a:solidFill>
                  <a:schemeClr val="tx1"/>
                </a:solidFill>
              </a:rPr>
              <a:t>Tubular </a:t>
            </a:r>
          </a:p>
          <a:p>
            <a:pPr marL="0" indent="0">
              <a:lnSpc>
                <a:spcPct val="100000"/>
              </a:lnSpc>
              <a:buFont typeface="Arial" pitchFamily="34" charset="0"/>
              <a:buNone/>
            </a:pPr>
            <a:r>
              <a:rPr lang="es-ES" sz="1600" dirty="0" smtClean="0">
                <a:solidFill>
                  <a:schemeClr val="tx1"/>
                </a:solidFill>
              </a:rPr>
              <a:t>Adhesivo elástico</a:t>
            </a:r>
          </a:p>
          <a:p>
            <a:pPr marL="0" indent="0">
              <a:lnSpc>
                <a:spcPct val="100000"/>
              </a:lnSpc>
              <a:buFont typeface="Arial" pitchFamily="34" charset="0"/>
              <a:buNone/>
            </a:pPr>
            <a:r>
              <a:rPr lang="es-ES" sz="1600" dirty="0" smtClean="0">
                <a:solidFill>
                  <a:schemeClr val="tx1"/>
                </a:solidFill>
              </a:rPr>
              <a:t>Yeso</a:t>
            </a:r>
          </a:p>
          <a:p>
            <a:pPr marL="0" indent="0">
              <a:lnSpc>
                <a:spcPct val="110000"/>
              </a:lnSpc>
              <a:buFont typeface="Arial" pitchFamily="34" charset="0"/>
              <a:buNone/>
            </a:pPr>
            <a:endParaRPr lang="es-ES" sz="2100" dirty="0" smtClean="0">
              <a:solidFill>
                <a:schemeClr val="tx1"/>
              </a:solidFill>
            </a:endParaRPr>
          </a:p>
        </p:txBody>
      </p:sp>
      <p:sp>
        <p:nvSpPr>
          <p:cNvPr id="14" name="Elipse 13"/>
          <p:cNvSpPr/>
          <p:nvPr/>
        </p:nvSpPr>
        <p:spPr>
          <a:xfrm>
            <a:off x="4533129" y="5659557"/>
            <a:ext cx="1471041" cy="519529"/>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4">
                  <a:lumMod val="40000"/>
                  <a:lumOff val="60000"/>
                </a:schemeClr>
              </a:solidFill>
            </a:endParaRPr>
          </a:p>
        </p:txBody>
      </p:sp>
      <p:sp>
        <p:nvSpPr>
          <p:cNvPr id="15" name="Marcador de contenido 4"/>
          <p:cNvSpPr txBox="1">
            <a:spLocks/>
          </p:cNvSpPr>
          <p:nvPr/>
        </p:nvSpPr>
        <p:spPr>
          <a:xfrm>
            <a:off x="4816471" y="5753826"/>
            <a:ext cx="1187699" cy="3704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Font typeface="Arial" pitchFamily="34" charset="0"/>
              <a:buNone/>
            </a:pPr>
            <a:r>
              <a:rPr lang="es-ES" sz="1800" dirty="0" smtClean="0">
                <a:solidFill>
                  <a:schemeClr val="tx1"/>
                </a:solidFill>
              </a:rPr>
              <a:t>Formas</a:t>
            </a:r>
            <a:endParaRPr lang="es-ES" sz="1800" dirty="0">
              <a:solidFill>
                <a:schemeClr val="tx1"/>
              </a:solidFill>
            </a:endParaRPr>
          </a:p>
        </p:txBody>
      </p:sp>
      <p:sp>
        <p:nvSpPr>
          <p:cNvPr id="16" name="Flecha derecha 15"/>
          <p:cNvSpPr/>
          <p:nvPr/>
        </p:nvSpPr>
        <p:spPr>
          <a:xfrm>
            <a:off x="6152567" y="5692194"/>
            <a:ext cx="64807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Abrir corchete 16"/>
          <p:cNvSpPr/>
          <p:nvPr/>
        </p:nvSpPr>
        <p:spPr>
          <a:xfrm>
            <a:off x="7045648" y="5489104"/>
            <a:ext cx="144016" cy="848304"/>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8" name="Marcador de contenido 5"/>
          <p:cNvSpPr txBox="1">
            <a:spLocks/>
          </p:cNvSpPr>
          <p:nvPr/>
        </p:nvSpPr>
        <p:spPr>
          <a:xfrm>
            <a:off x="7203425" y="5501235"/>
            <a:ext cx="2503857" cy="8361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lnSpc>
                <a:spcPct val="100000"/>
              </a:lnSpc>
              <a:buFont typeface="Arial" pitchFamily="34" charset="0"/>
              <a:buNone/>
            </a:pPr>
            <a:r>
              <a:rPr lang="es-ES" sz="1600" dirty="0" smtClean="0">
                <a:solidFill>
                  <a:schemeClr val="tx1"/>
                </a:solidFill>
              </a:rPr>
              <a:t>En rollo</a:t>
            </a:r>
          </a:p>
          <a:p>
            <a:pPr marL="0" indent="0">
              <a:lnSpc>
                <a:spcPct val="100000"/>
              </a:lnSpc>
              <a:buFont typeface="Arial" pitchFamily="34" charset="0"/>
              <a:buNone/>
            </a:pPr>
            <a:r>
              <a:rPr lang="es-ES" sz="1600" dirty="0" smtClean="0">
                <a:solidFill>
                  <a:schemeClr val="tx1"/>
                </a:solidFill>
              </a:rPr>
              <a:t>Triangulares</a:t>
            </a:r>
          </a:p>
          <a:p>
            <a:pPr marL="0" indent="0">
              <a:lnSpc>
                <a:spcPct val="100000"/>
              </a:lnSpc>
              <a:buFont typeface="Arial" pitchFamily="34" charset="0"/>
              <a:buNone/>
            </a:pPr>
            <a:endParaRPr lang="es-ES" sz="2100" dirty="0" smtClean="0">
              <a:solidFill>
                <a:schemeClr val="tx1"/>
              </a:solidFill>
            </a:endParaRPr>
          </a:p>
        </p:txBody>
      </p:sp>
      <p:pic>
        <p:nvPicPr>
          <p:cNvPr id="19" name="Imagen 18"/>
          <p:cNvPicPr>
            <a:picLocks noChangeAspect="1"/>
          </p:cNvPicPr>
          <p:nvPr/>
        </p:nvPicPr>
        <p:blipFill rotWithShape="1">
          <a:blip r:embed="rId3"/>
          <a:srcRect l="18454" t="45078" r="59409" b="29329"/>
          <a:stretch/>
        </p:blipFill>
        <p:spPr>
          <a:xfrm>
            <a:off x="9875297" y="5384266"/>
            <a:ext cx="2267284" cy="1473734"/>
          </a:xfrm>
          <a:prstGeom prst="rect">
            <a:avLst/>
          </a:prstGeom>
        </p:spPr>
      </p:pic>
      <p:pic>
        <p:nvPicPr>
          <p:cNvPr id="20" name="Imagen 19"/>
          <p:cNvPicPr>
            <a:picLocks noChangeAspect="1"/>
          </p:cNvPicPr>
          <p:nvPr/>
        </p:nvPicPr>
        <p:blipFill rotWithShape="1">
          <a:blip r:embed="rId4"/>
          <a:srcRect l="58303" t="45078" r="19007" b="29329"/>
          <a:stretch/>
        </p:blipFill>
        <p:spPr>
          <a:xfrm>
            <a:off x="9894243" y="3867109"/>
            <a:ext cx="2229392" cy="1413761"/>
          </a:xfrm>
          <a:prstGeom prst="rect">
            <a:avLst/>
          </a:prstGeom>
        </p:spPr>
      </p:pic>
      <p:cxnSp>
        <p:nvCxnSpPr>
          <p:cNvPr id="22" name="Conector recto de flecha 21"/>
          <p:cNvCxnSpPr/>
          <p:nvPr/>
        </p:nvCxnSpPr>
        <p:spPr>
          <a:xfrm flipV="1">
            <a:off x="8040216" y="4797152"/>
            <a:ext cx="1512168" cy="8624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p:nvPr/>
        </p:nvCxnSpPr>
        <p:spPr>
          <a:xfrm>
            <a:off x="8455353" y="6179086"/>
            <a:ext cx="109703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615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774626" y="3789040"/>
            <a:ext cx="2232248"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ítulo 3"/>
          <p:cNvSpPr>
            <a:spLocks noGrp="1"/>
          </p:cNvSpPr>
          <p:nvPr>
            <p:ph type="title"/>
          </p:nvPr>
        </p:nvSpPr>
        <p:spPr/>
        <p:txBody>
          <a:bodyPr>
            <a:normAutofit/>
          </a:bodyPr>
          <a:lstStyle/>
          <a:p>
            <a:pPr algn="ctr"/>
            <a:r>
              <a:rPr lang="es-ES" sz="4000" dirty="0" smtClean="0"/>
              <a:t>VENDAJES</a:t>
            </a:r>
            <a:endParaRPr lang="es-ES" sz="4000" dirty="0"/>
          </a:p>
        </p:txBody>
      </p:sp>
      <p:sp>
        <p:nvSpPr>
          <p:cNvPr id="5" name="Marcador de contenido 4"/>
          <p:cNvSpPr>
            <a:spLocks noGrp="1"/>
          </p:cNvSpPr>
          <p:nvPr>
            <p:ph sz="half" idx="1"/>
          </p:nvPr>
        </p:nvSpPr>
        <p:spPr>
          <a:xfrm>
            <a:off x="774626" y="3995464"/>
            <a:ext cx="2508920" cy="379240"/>
          </a:xfrm>
        </p:spPr>
        <p:txBody>
          <a:bodyPr>
            <a:normAutofit fontScale="92500" lnSpcReduction="10000"/>
          </a:bodyPr>
          <a:lstStyle/>
          <a:p>
            <a:pPr marL="0" indent="0">
              <a:buNone/>
            </a:pPr>
            <a:r>
              <a:rPr lang="es-ES" dirty="0" smtClean="0">
                <a:solidFill>
                  <a:schemeClr val="bg1"/>
                </a:solidFill>
              </a:rPr>
              <a:t>Según su función</a:t>
            </a:r>
            <a:endParaRPr lang="es-ES" dirty="0">
              <a:solidFill>
                <a:schemeClr val="bg1"/>
              </a:solidFill>
            </a:endParaRPr>
          </a:p>
        </p:txBody>
      </p:sp>
      <p:sp>
        <p:nvSpPr>
          <p:cNvPr id="6" name="Marcador de contenido 5"/>
          <p:cNvSpPr>
            <a:spLocks noGrp="1"/>
          </p:cNvSpPr>
          <p:nvPr>
            <p:ph sz="half" idx="2"/>
          </p:nvPr>
        </p:nvSpPr>
        <p:spPr>
          <a:xfrm>
            <a:off x="3873305" y="2348880"/>
            <a:ext cx="3590847" cy="3600400"/>
          </a:xfrm>
        </p:spPr>
        <p:txBody>
          <a:bodyPr>
            <a:normAutofit fontScale="92500" lnSpcReduction="10000"/>
          </a:bodyPr>
          <a:lstStyle/>
          <a:p>
            <a:pPr>
              <a:lnSpc>
                <a:spcPct val="310000"/>
              </a:lnSpc>
            </a:pPr>
            <a:r>
              <a:rPr lang="es-ES" sz="2200" dirty="0" smtClean="0"/>
              <a:t>Sujeción o protector</a:t>
            </a:r>
          </a:p>
          <a:p>
            <a:pPr>
              <a:lnSpc>
                <a:spcPct val="310000"/>
              </a:lnSpc>
            </a:pPr>
            <a:r>
              <a:rPr lang="es-ES" sz="2200" dirty="0" smtClean="0"/>
              <a:t>De compresión</a:t>
            </a:r>
          </a:p>
          <a:p>
            <a:pPr>
              <a:lnSpc>
                <a:spcPct val="310000"/>
              </a:lnSpc>
            </a:pPr>
            <a:r>
              <a:rPr lang="es-ES" sz="2200" dirty="0" smtClean="0"/>
              <a:t>Inmovilizador</a:t>
            </a:r>
          </a:p>
          <a:p>
            <a:pPr marL="0" indent="0">
              <a:lnSpc>
                <a:spcPct val="310000"/>
              </a:lnSpc>
              <a:buNone/>
            </a:pPr>
            <a:endParaRPr lang="es-ES" dirty="0"/>
          </a:p>
        </p:txBody>
      </p:sp>
      <p:sp>
        <p:nvSpPr>
          <p:cNvPr id="2" name="Abrir llave 1"/>
          <p:cNvSpPr/>
          <p:nvPr/>
        </p:nvSpPr>
        <p:spPr>
          <a:xfrm>
            <a:off x="3264108" y="2178460"/>
            <a:ext cx="371400" cy="413086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7" name="Imagen 6"/>
          <p:cNvPicPr>
            <a:picLocks noChangeAspect="1"/>
          </p:cNvPicPr>
          <p:nvPr/>
        </p:nvPicPr>
        <p:blipFill rotWithShape="1">
          <a:blip r:embed="rId3"/>
          <a:srcRect l="36718" t="64765" r="38931" b="11610"/>
          <a:stretch/>
        </p:blipFill>
        <p:spPr>
          <a:xfrm>
            <a:off x="7176120" y="1550615"/>
            <a:ext cx="3456384" cy="1770617"/>
          </a:xfrm>
          <a:prstGeom prst="rect">
            <a:avLst/>
          </a:prstGeom>
        </p:spPr>
      </p:pic>
      <p:pic>
        <p:nvPicPr>
          <p:cNvPr id="8" name="Imagen 7"/>
          <p:cNvPicPr>
            <a:picLocks noChangeAspect="1"/>
          </p:cNvPicPr>
          <p:nvPr/>
        </p:nvPicPr>
        <p:blipFill rotWithShape="1">
          <a:blip r:embed="rId4"/>
          <a:srcRect l="36718" t="37203" r="38931" b="37203"/>
          <a:stretch/>
        </p:blipFill>
        <p:spPr>
          <a:xfrm>
            <a:off x="7176120" y="3336763"/>
            <a:ext cx="3456384" cy="1814254"/>
          </a:xfrm>
          <a:prstGeom prst="rect">
            <a:avLst/>
          </a:prstGeom>
        </p:spPr>
      </p:pic>
      <p:pic>
        <p:nvPicPr>
          <p:cNvPr id="9" name="Imagen 8"/>
          <p:cNvPicPr>
            <a:picLocks noChangeAspect="1"/>
          </p:cNvPicPr>
          <p:nvPr/>
        </p:nvPicPr>
        <p:blipFill rotWithShape="1">
          <a:blip r:embed="rId5"/>
          <a:srcRect l="33013" t="29745" r="52958" b="51542"/>
          <a:stretch/>
        </p:blipFill>
        <p:spPr>
          <a:xfrm>
            <a:off x="7176120" y="5177952"/>
            <a:ext cx="3456384" cy="1659365"/>
          </a:xfrm>
          <a:prstGeom prst="rect">
            <a:avLst/>
          </a:prstGeom>
        </p:spPr>
      </p:pic>
    </p:spTree>
    <p:extLst>
      <p:ext uri="{BB962C8B-B14F-4D97-AF65-F5344CB8AC3E}">
        <p14:creationId xmlns:p14="http://schemas.microsoft.com/office/powerpoint/2010/main" val="4095905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788484" y="3815444"/>
            <a:ext cx="1440160" cy="4512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ítulo 3"/>
          <p:cNvSpPr>
            <a:spLocks noGrp="1"/>
          </p:cNvSpPr>
          <p:nvPr>
            <p:ph type="title"/>
          </p:nvPr>
        </p:nvSpPr>
        <p:spPr/>
        <p:txBody>
          <a:bodyPr>
            <a:normAutofit/>
          </a:bodyPr>
          <a:lstStyle/>
          <a:p>
            <a:pPr algn="ctr"/>
            <a:r>
              <a:rPr lang="es-ES" sz="4000" dirty="0" smtClean="0"/>
              <a:t>VENDAJES</a:t>
            </a:r>
            <a:endParaRPr lang="es-ES" sz="4000" dirty="0"/>
          </a:p>
        </p:txBody>
      </p:sp>
      <p:sp>
        <p:nvSpPr>
          <p:cNvPr id="5" name="Marcador de contenido 4"/>
          <p:cNvSpPr>
            <a:spLocks noGrp="1"/>
          </p:cNvSpPr>
          <p:nvPr>
            <p:ph sz="half" idx="1"/>
          </p:nvPr>
        </p:nvSpPr>
        <p:spPr>
          <a:xfrm>
            <a:off x="1036929" y="3923455"/>
            <a:ext cx="1140768" cy="451249"/>
          </a:xfrm>
        </p:spPr>
        <p:txBody>
          <a:bodyPr>
            <a:normAutofit fontScale="77500" lnSpcReduction="20000"/>
          </a:bodyPr>
          <a:lstStyle/>
          <a:p>
            <a:pPr marL="0" indent="0">
              <a:buNone/>
            </a:pPr>
            <a:r>
              <a:rPr lang="es-ES" dirty="0" smtClean="0">
                <a:solidFill>
                  <a:schemeClr val="bg1"/>
                </a:solidFill>
              </a:rPr>
              <a:t>Reglas</a:t>
            </a:r>
            <a:endParaRPr lang="es-ES" dirty="0">
              <a:solidFill>
                <a:schemeClr val="bg1"/>
              </a:solidFill>
            </a:endParaRPr>
          </a:p>
        </p:txBody>
      </p:sp>
      <p:sp>
        <p:nvSpPr>
          <p:cNvPr id="6" name="Marcador de contenido 5"/>
          <p:cNvSpPr>
            <a:spLocks noGrp="1"/>
          </p:cNvSpPr>
          <p:nvPr>
            <p:ph sz="half" idx="2"/>
          </p:nvPr>
        </p:nvSpPr>
        <p:spPr>
          <a:xfrm>
            <a:off x="2999656" y="1700808"/>
            <a:ext cx="8712968" cy="4896544"/>
          </a:xfrm>
        </p:spPr>
        <p:txBody>
          <a:bodyPr>
            <a:normAutofit fontScale="77500" lnSpcReduction="20000"/>
          </a:bodyPr>
          <a:lstStyle/>
          <a:p>
            <a:pPr>
              <a:lnSpc>
                <a:spcPct val="120000"/>
              </a:lnSpc>
              <a:buFont typeface="Wingdings" panose="05000000000000000000" pitchFamily="2" charset="2"/>
              <a:buChar char="Ø"/>
            </a:pPr>
            <a:r>
              <a:rPr lang="es-ES" sz="2000" dirty="0" smtClean="0">
                <a:solidFill>
                  <a:schemeClr val="tx1"/>
                </a:solidFill>
              </a:rPr>
              <a:t> Colocar el rollo hacia afuera</a:t>
            </a:r>
          </a:p>
          <a:p>
            <a:pPr>
              <a:lnSpc>
                <a:spcPct val="120000"/>
              </a:lnSpc>
              <a:buFont typeface="Wingdings" panose="05000000000000000000" pitchFamily="2" charset="2"/>
              <a:buChar char="Ø"/>
            </a:pPr>
            <a:r>
              <a:rPr lang="es-ES" sz="2000" dirty="0">
                <a:solidFill>
                  <a:schemeClr val="tx1"/>
                </a:solidFill>
              </a:rPr>
              <a:t> </a:t>
            </a:r>
            <a:r>
              <a:rPr lang="es-ES" sz="2000" dirty="0" smtClean="0">
                <a:solidFill>
                  <a:schemeClr val="tx1"/>
                </a:solidFill>
              </a:rPr>
              <a:t>Dar dos vueltas de seguridad</a:t>
            </a:r>
          </a:p>
          <a:p>
            <a:pPr>
              <a:lnSpc>
                <a:spcPct val="120000"/>
              </a:lnSpc>
              <a:buFont typeface="Wingdings" panose="05000000000000000000" pitchFamily="2" charset="2"/>
              <a:buChar char="Ø"/>
            </a:pPr>
            <a:r>
              <a:rPr lang="es-ES" sz="2000" dirty="0">
                <a:solidFill>
                  <a:schemeClr val="tx1"/>
                </a:solidFill>
              </a:rPr>
              <a:t> </a:t>
            </a:r>
            <a:r>
              <a:rPr lang="es-ES" sz="2000" dirty="0" smtClean="0">
                <a:solidFill>
                  <a:schemeClr val="tx1"/>
                </a:solidFill>
              </a:rPr>
              <a:t>Comenzar por la parte distal para evitar acumulación de sangre</a:t>
            </a:r>
          </a:p>
          <a:p>
            <a:pPr>
              <a:lnSpc>
                <a:spcPct val="120000"/>
              </a:lnSpc>
              <a:buFont typeface="Wingdings" panose="05000000000000000000" pitchFamily="2" charset="2"/>
              <a:buChar char="Ø"/>
            </a:pPr>
            <a:r>
              <a:rPr lang="es-ES" sz="2000" dirty="0" smtClean="0">
                <a:solidFill>
                  <a:schemeClr val="tx1"/>
                </a:solidFill>
              </a:rPr>
              <a:t> Al vendar una articulación se comienza por la parte proximal para evitar que se corra</a:t>
            </a:r>
          </a:p>
          <a:p>
            <a:pPr>
              <a:lnSpc>
                <a:spcPct val="120000"/>
              </a:lnSpc>
              <a:buFont typeface="Wingdings" panose="05000000000000000000" pitchFamily="2" charset="2"/>
              <a:buChar char="Ø"/>
            </a:pPr>
            <a:r>
              <a:rPr lang="es-ES" sz="2000" dirty="0">
                <a:solidFill>
                  <a:schemeClr val="tx1"/>
                </a:solidFill>
              </a:rPr>
              <a:t> </a:t>
            </a:r>
            <a:r>
              <a:rPr lang="es-ES" sz="2000" dirty="0" smtClean="0">
                <a:solidFill>
                  <a:schemeClr val="tx1"/>
                </a:solidFill>
              </a:rPr>
              <a:t>Colocar con presión homogénea (no debe sentir hormigueo, sensación de frialdad ni cambio en coloración)</a:t>
            </a:r>
          </a:p>
          <a:p>
            <a:pPr>
              <a:lnSpc>
                <a:spcPct val="120000"/>
              </a:lnSpc>
              <a:buFont typeface="Wingdings" panose="05000000000000000000" pitchFamily="2" charset="2"/>
              <a:buChar char="Ø"/>
            </a:pPr>
            <a:r>
              <a:rPr lang="es-ES" sz="2000" dirty="0" smtClean="0">
                <a:solidFill>
                  <a:schemeClr val="tx1"/>
                </a:solidFill>
              </a:rPr>
              <a:t> Tamaño adecuado</a:t>
            </a:r>
          </a:p>
          <a:p>
            <a:pPr>
              <a:lnSpc>
                <a:spcPct val="120000"/>
              </a:lnSpc>
              <a:buFont typeface="Wingdings" panose="05000000000000000000" pitchFamily="2" charset="2"/>
              <a:buChar char="Ø"/>
            </a:pPr>
            <a:r>
              <a:rPr lang="es-ES" sz="2000" dirty="0" smtClean="0">
                <a:solidFill>
                  <a:schemeClr val="tx1"/>
                </a:solidFill>
              </a:rPr>
              <a:t> Colocar la zona en la posición que quedará finalmente</a:t>
            </a:r>
          </a:p>
          <a:p>
            <a:pPr>
              <a:lnSpc>
                <a:spcPct val="120000"/>
              </a:lnSpc>
              <a:buFont typeface="Wingdings" panose="05000000000000000000" pitchFamily="2" charset="2"/>
              <a:buChar char="Ø"/>
            </a:pPr>
            <a:r>
              <a:rPr lang="es-ES" sz="2000" dirty="0" smtClean="0">
                <a:solidFill>
                  <a:schemeClr val="tx1"/>
                </a:solidFill>
              </a:rPr>
              <a:t> Sujetar el extremo final de la venda</a:t>
            </a:r>
          </a:p>
          <a:p>
            <a:pPr>
              <a:lnSpc>
                <a:spcPct val="120000"/>
              </a:lnSpc>
              <a:buFont typeface="Wingdings" panose="05000000000000000000" pitchFamily="2" charset="2"/>
              <a:buChar char="Ø"/>
            </a:pPr>
            <a:r>
              <a:rPr lang="es-ES" sz="2000" dirty="0">
                <a:solidFill>
                  <a:schemeClr val="tx1"/>
                </a:solidFill>
              </a:rPr>
              <a:t> </a:t>
            </a:r>
            <a:r>
              <a:rPr lang="es-ES" sz="2000" dirty="0" smtClean="0">
                <a:solidFill>
                  <a:schemeClr val="tx1"/>
                </a:solidFill>
              </a:rPr>
              <a:t>A la hora de inmovilizar una zona, incluir articulaciones</a:t>
            </a:r>
          </a:p>
          <a:p>
            <a:pPr>
              <a:lnSpc>
                <a:spcPct val="120000"/>
              </a:lnSpc>
              <a:buFont typeface="Wingdings" panose="05000000000000000000" pitchFamily="2" charset="2"/>
              <a:buChar char="Ø"/>
            </a:pPr>
            <a:r>
              <a:rPr lang="es-ES" sz="2000" dirty="0" smtClean="0">
                <a:solidFill>
                  <a:schemeClr val="tx1"/>
                </a:solidFill>
              </a:rPr>
              <a:t>Evitar vendar dedos de pies y manos</a:t>
            </a:r>
          </a:p>
          <a:p>
            <a:pPr>
              <a:buFont typeface="Wingdings" panose="05000000000000000000" pitchFamily="2" charset="2"/>
              <a:buChar char="Ø"/>
            </a:pPr>
            <a:endParaRPr lang="es-ES" sz="2000" dirty="0" smtClean="0">
              <a:solidFill>
                <a:schemeClr val="accent6"/>
              </a:solidFill>
            </a:endParaRPr>
          </a:p>
          <a:p>
            <a:pPr>
              <a:buFont typeface="Wingdings" panose="05000000000000000000" pitchFamily="2" charset="2"/>
              <a:buChar char="Ø"/>
            </a:pPr>
            <a:endParaRPr lang="es-ES" sz="2000" dirty="0" smtClean="0">
              <a:solidFill>
                <a:schemeClr val="accent6"/>
              </a:solidFill>
            </a:endParaRPr>
          </a:p>
          <a:p>
            <a:pPr>
              <a:buFont typeface="Wingdings" panose="05000000000000000000" pitchFamily="2" charset="2"/>
              <a:buChar char="Ø"/>
            </a:pPr>
            <a:endParaRPr lang="es-ES" sz="2000" dirty="0">
              <a:solidFill>
                <a:schemeClr val="accent6"/>
              </a:solidFill>
            </a:endParaRPr>
          </a:p>
        </p:txBody>
      </p:sp>
      <p:sp>
        <p:nvSpPr>
          <p:cNvPr id="10" name="Abrir llave 9"/>
          <p:cNvSpPr/>
          <p:nvPr/>
        </p:nvSpPr>
        <p:spPr>
          <a:xfrm>
            <a:off x="2495600" y="1556792"/>
            <a:ext cx="360040" cy="4968552"/>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166188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AR" dirty="0" smtClean="0"/>
              <a:t>MARCO LEGAL</a:t>
            </a:r>
            <a:endParaRPr lang="es-AR" dirty="0"/>
          </a:p>
        </p:txBody>
      </p:sp>
      <p:sp>
        <p:nvSpPr>
          <p:cNvPr id="3" name="2 Marcador de contenido"/>
          <p:cNvSpPr>
            <a:spLocks noGrp="1"/>
          </p:cNvSpPr>
          <p:nvPr>
            <p:ph idx="1"/>
          </p:nvPr>
        </p:nvSpPr>
        <p:spPr>
          <a:xfrm>
            <a:off x="263352" y="1828799"/>
            <a:ext cx="5184576" cy="4912569"/>
          </a:xfrm>
        </p:spPr>
        <p:txBody>
          <a:bodyPr/>
          <a:lstStyle/>
          <a:p>
            <a:pPr marL="0" indent="0">
              <a:buNone/>
            </a:pPr>
            <a:r>
              <a:rPr lang="es-AR" sz="1800" b="1" u="sng" dirty="0" smtClean="0"/>
              <a:t>RCP</a:t>
            </a:r>
          </a:p>
          <a:p>
            <a:pPr marL="0" indent="0">
              <a:buNone/>
            </a:pPr>
            <a:r>
              <a:rPr lang="es-AR" sz="1800" dirty="0" smtClean="0"/>
              <a:t>Nacional: </a:t>
            </a:r>
          </a:p>
          <a:p>
            <a:r>
              <a:rPr lang="es-AR" sz="1800" dirty="0"/>
              <a:t>Ley </a:t>
            </a:r>
            <a:r>
              <a:rPr lang="es-AR" sz="1800" dirty="0" smtClean="0"/>
              <a:t>26835</a:t>
            </a:r>
          </a:p>
          <a:p>
            <a:r>
              <a:rPr lang="es-AR" sz="1800" dirty="0"/>
              <a:t>Ley </a:t>
            </a:r>
            <a:r>
              <a:rPr lang="es-AR" sz="1800" dirty="0" smtClean="0"/>
              <a:t>27159</a:t>
            </a:r>
          </a:p>
          <a:p>
            <a:r>
              <a:rPr lang="es-AR" sz="1800" dirty="0"/>
              <a:t>Resolución </a:t>
            </a:r>
            <a:r>
              <a:rPr lang="es-AR" sz="1800" dirty="0" smtClean="0"/>
              <a:t>908/2009</a:t>
            </a:r>
          </a:p>
          <a:p>
            <a:pPr marL="0" lvl="0" indent="0">
              <a:buNone/>
            </a:pPr>
            <a:r>
              <a:rPr lang="es-ES" sz="1800" dirty="0"/>
              <a:t>Provincial:</a:t>
            </a:r>
            <a:endParaRPr lang="es-AR" sz="1800" dirty="0"/>
          </a:p>
          <a:p>
            <a:r>
              <a:rPr lang="es-AR" sz="1800" dirty="0"/>
              <a:t>Ley </a:t>
            </a:r>
            <a:r>
              <a:rPr lang="es-AR" sz="1800" dirty="0" smtClean="0"/>
              <a:t>9020</a:t>
            </a:r>
          </a:p>
          <a:p>
            <a:endParaRPr lang="es-AR" sz="1800" dirty="0"/>
          </a:p>
          <a:p>
            <a:pPr marL="0" indent="0">
              <a:buNone/>
            </a:pPr>
            <a:endParaRPr lang="es-AR" dirty="0"/>
          </a:p>
        </p:txBody>
      </p:sp>
      <p:sp>
        <p:nvSpPr>
          <p:cNvPr id="5" name="2 Marcador de contenido"/>
          <p:cNvSpPr txBox="1">
            <a:spLocks/>
          </p:cNvSpPr>
          <p:nvPr/>
        </p:nvSpPr>
        <p:spPr>
          <a:xfrm>
            <a:off x="5519936" y="1700808"/>
            <a:ext cx="6552727" cy="515719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lvl="0" indent="0">
              <a:buNone/>
            </a:pPr>
            <a:r>
              <a:rPr lang="es-ES" sz="1800" b="1" u="sng" dirty="0" smtClean="0"/>
              <a:t>ENFERMEDADES CARDIOVASCULARES</a:t>
            </a:r>
            <a:endParaRPr lang="es-AR" sz="1800" b="1" u="sng" dirty="0" smtClean="0"/>
          </a:p>
          <a:p>
            <a:pPr marL="0" lvl="0" indent="0">
              <a:buNone/>
            </a:pPr>
            <a:r>
              <a:rPr lang="es-ES" sz="1800" dirty="0" smtClean="0"/>
              <a:t>Nacional:</a:t>
            </a:r>
          </a:p>
          <a:p>
            <a:r>
              <a:rPr lang="es-AR" sz="1800" dirty="0" smtClean="0"/>
              <a:t>Ley 13200</a:t>
            </a:r>
          </a:p>
          <a:p>
            <a:r>
              <a:rPr lang="es-AR" sz="1800" dirty="0" smtClean="0"/>
              <a:t>Ley 25501</a:t>
            </a:r>
          </a:p>
          <a:p>
            <a:r>
              <a:rPr lang="es-AR" sz="1800" dirty="0" smtClean="0"/>
              <a:t>Ley 26835</a:t>
            </a:r>
          </a:p>
          <a:p>
            <a:r>
              <a:rPr lang="es-AR" sz="1800" dirty="0" smtClean="0"/>
              <a:t>Ley 27177</a:t>
            </a:r>
          </a:p>
          <a:p>
            <a:r>
              <a:rPr lang="es-AR" sz="1800" dirty="0" smtClean="0"/>
              <a:t> Decreto 223/2010</a:t>
            </a:r>
          </a:p>
          <a:p>
            <a:r>
              <a:rPr lang="es-AR" sz="1800" dirty="0" smtClean="0"/>
              <a:t>Resolución 431/2002</a:t>
            </a:r>
          </a:p>
          <a:p>
            <a:r>
              <a:rPr lang="es-AR" sz="1800" dirty="0" smtClean="0"/>
              <a:t>Resolución 801/2011</a:t>
            </a:r>
          </a:p>
          <a:p>
            <a:r>
              <a:rPr lang="es-AR" sz="1800" dirty="0" smtClean="0"/>
              <a:t>Resolución 54/2012</a:t>
            </a:r>
          </a:p>
          <a:p>
            <a:pPr marL="0" lvl="0" indent="0">
              <a:buNone/>
            </a:pPr>
            <a:r>
              <a:rPr lang="es-ES" sz="1800" dirty="0" smtClean="0"/>
              <a:t>Provincial: </a:t>
            </a:r>
            <a:endParaRPr lang="es-AR" sz="1800" dirty="0" smtClean="0"/>
          </a:p>
          <a:p>
            <a:pPr marL="0" indent="0">
              <a:buNone/>
            </a:pPr>
            <a:r>
              <a:rPr lang="es-AR" sz="1800" dirty="0" smtClean="0"/>
              <a:t>Ley 9020</a:t>
            </a:r>
          </a:p>
          <a:p>
            <a:pPr marL="0" indent="0">
              <a:buFont typeface="Arial" pitchFamily="34" charset="0"/>
              <a:buNone/>
            </a:pPr>
            <a:endParaRPr lang="es-A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8249" y="2475611"/>
            <a:ext cx="3863752" cy="3113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4833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4917408" y="2954225"/>
            <a:ext cx="1440160" cy="4512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ítulo 3"/>
          <p:cNvSpPr>
            <a:spLocks noGrp="1"/>
          </p:cNvSpPr>
          <p:nvPr>
            <p:ph type="title"/>
          </p:nvPr>
        </p:nvSpPr>
        <p:spPr/>
        <p:txBody>
          <a:bodyPr>
            <a:normAutofit/>
          </a:bodyPr>
          <a:lstStyle/>
          <a:p>
            <a:pPr algn="ctr"/>
            <a:r>
              <a:rPr lang="es-ES" sz="4000" dirty="0" smtClean="0"/>
              <a:t>VENDAJES</a:t>
            </a:r>
            <a:endParaRPr lang="es-ES" sz="4000" dirty="0"/>
          </a:p>
        </p:txBody>
      </p:sp>
      <p:sp>
        <p:nvSpPr>
          <p:cNvPr id="5" name="Marcador de contenido 4"/>
          <p:cNvSpPr>
            <a:spLocks noGrp="1"/>
          </p:cNvSpPr>
          <p:nvPr>
            <p:ph sz="half" idx="1"/>
          </p:nvPr>
        </p:nvSpPr>
        <p:spPr>
          <a:xfrm>
            <a:off x="5067104" y="3062236"/>
            <a:ext cx="1140768" cy="451249"/>
          </a:xfrm>
        </p:spPr>
        <p:txBody>
          <a:bodyPr>
            <a:normAutofit fontScale="85000" lnSpcReduction="10000"/>
          </a:bodyPr>
          <a:lstStyle/>
          <a:p>
            <a:pPr marL="0" indent="0">
              <a:buNone/>
            </a:pPr>
            <a:r>
              <a:rPr lang="es-ES" dirty="0" smtClean="0">
                <a:solidFill>
                  <a:schemeClr val="bg1"/>
                </a:solidFill>
              </a:rPr>
              <a:t>Técnicas</a:t>
            </a:r>
            <a:endParaRPr lang="es-ES" dirty="0">
              <a:solidFill>
                <a:schemeClr val="bg1"/>
              </a:solidFill>
            </a:endParaRPr>
          </a:p>
        </p:txBody>
      </p:sp>
      <p:sp>
        <p:nvSpPr>
          <p:cNvPr id="3" name="Marcador de contenido 2"/>
          <p:cNvSpPr>
            <a:spLocks noGrp="1"/>
          </p:cNvSpPr>
          <p:nvPr>
            <p:ph sz="half" idx="2"/>
          </p:nvPr>
        </p:nvSpPr>
        <p:spPr>
          <a:xfrm>
            <a:off x="3503712" y="1509953"/>
            <a:ext cx="1126917" cy="449278"/>
          </a:xfrm>
        </p:spPr>
        <p:txBody>
          <a:bodyPr>
            <a:noAutofit/>
          </a:bodyPr>
          <a:lstStyle/>
          <a:p>
            <a:pPr marL="0" indent="0">
              <a:buNone/>
            </a:pPr>
            <a:r>
              <a:rPr lang="es-ES" sz="1800" dirty="0" smtClean="0">
                <a:solidFill>
                  <a:schemeClr val="tx1"/>
                </a:solidFill>
              </a:rPr>
              <a:t>Vendaje Circular</a:t>
            </a:r>
            <a:endParaRPr lang="es-ES" sz="1800" dirty="0">
              <a:solidFill>
                <a:schemeClr val="tx1"/>
              </a:solidFill>
            </a:endParaRPr>
          </a:p>
        </p:txBody>
      </p:sp>
      <p:cxnSp>
        <p:nvCxnSpPr>
          <p:cNvPr id="12" name="Conector angular 11"/>
          <p:cNvCxnSpPr>
            <a:endCxn id="3" idx="3"/>
          </p:cNvCxnSpPr>
          <p:nvPr/>
        </p:nvCxnSpPr>
        <p:spPr>
          <a:xfrm rot="16200000" flipV="1">
            <a:off x="4444104" y="1921117"/>
            <a:ext cx="974330" cy="601279"/>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Marcador de contenido 2"/>
          <p:cNvSpPr txBox="1">
            <a:spLocks/>
          </p:cNvSpPr>
          <p:nvPr/>
        </p:nvSpPr>
        <p:spPr>
          <a:xfrm>
            <a:off x="822197" y="2741415"/>
            <a:ext cx="2159065" cy="425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Font typeface="Arial" pitchFamily="34" charset="0"/>
              <a:buNone/>
            </a:pPr>
            <a:r>
              <a:rPr lang="es-ES" sz="1800" dirty="0" smtClean="0">
                <a:solidFill>
                  <a:schemeClr val="tx1"/>
                </a:solidFill>
              </a:rPr>
              <a:t>Vendaje en espiral</a:t>
            </a:r>
            <a:endParaRPr lang="es-ES" sz="1800" dirty="0">
              <a:solidFill>
                <a:schemeClr val="tx1"/>
              </a:solidFill>
            </a:endParaRPr>
          </a:p>
        </p:txBody>
      </p:sp>
      <p:cxnSp>
        <p:nvCxnSpPr>
          <p:cNvPr id="30" name="Conector recto de flecha 29"/>
          <p:cNvCxnSpPr/>
          <p:nvPr/>
        </p:nvCxnSpPr>
        <p:spPr>
          <a:xfrm flipH="1" flipV="1">
            <a:off x="2966725" y="2883211"/>
            <a:ext cx="1805336" cy="2337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Conector recto de flecha 31"/>
          <p:cNvCxnSpPr/>
          <p:nvPr/>
        </p:nvCxnSpPr>
        <p:spPr>
          <a:xfrm flipH="1">
            <a:off x="3616645" y="3490643"/>
            <a:ext cx="1300763" cy="13728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Conector recto de flecha 34"/>
          <p:cNvCxnSpPr/>
          <p:nvPr/>
        </p:nvCxnSpPr>
        <p:spPr>
          <a:xfrm>
            <a:off x="5629094" y="3513484"/>
            <a:ext cx="3964" cy="7248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Conector recto de flecha 37"/>
          <p:cNvCxnSpPr/>
          <p:nvPr/>
        </p:nvCxnSpPr>
        <p:spPr>
          <a:xfrm rot="16200000" flipH="1">
            <a:off x="6509909" y="3457057"/>
            <a:ext cx="1269680" cy="12836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Conector recto de flecha 38"/>
          <p:cNvCxnSpPr/>
          <p:nvPr/>
        </p:nvCxnSpPr>
        <p:spPr>
          <a:xfrm>
            <a:off x="6502915" y="3190058"/>
            <a:ext cx="1512241" cy="2526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Conector angular 39"/>
          <p:cNvCxnSpPr/>
          <p:nvPr/>
        </p:nvCxnSpPr>
        <p:spPr>
          <a:xfrm rot="5400000" flipH="1" flipV="1">
            <a:off x="5885149" y="1970692"/>
            <a:ext cx="944838" cy="527677"/>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1" name="Marcador de contenido 2"/>
          <p:cNvSpPr txBox="1">
            <a:spLocks/>
          </p:cNvSpPr>
          <p:nvPr/>
        </p:nvSpPr>
        <p:spPr>
          <a:xfrm>
            <a:off x="6674388" y="1564991"/>
            <a:ext cx="1918017" cy="3942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Font typeface="Arial" pitchFamily="34" charset="0"/>
              <a:buNone/>
            </a:pPr>
            <a:r>
              <a:rPr lang="es-ES" sz="1800" dirty="0" smtClean="0">
                <a:solidFill>
                  <a:schemeClr val="tx1"/>
                </a:solidFill>
              </a:rPr>
              <a:t>Capelina</a:t>
            </a:r>
            <a:endParaRPr lang="es-ES" sz="1800" dirty="0">
              <a:solidFill>
                <a:schemeClr val="tx1"/>
              </a:solidFill>
            </a:endParaRPr>
          </a:p>
        </p:txBody>
      </p:sp>
      <p:sp>
        <p:nvSpPr>
          <p:cNvPr id="42" name="Marcador de contenido 2"/>
          <p:cNvSpPr txBox="1">
            <a:spLocks/>
          </p:cNvSpPr>
          <p:nvPr/>
        </p:nvSpPr>
        <p:spPr>
          <a:xfrm>
            <a:off x="1710328" y="4754078"/>
            <a:ext cx="2159065" cy="425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Font typeface="Arial" pitchFamily="34" charset="0"/>
              <a:buNone/>
            </a:pPr>
            <a:r>
              <a:rPr lang="es-ES" sz="1800" dirty="0" smtClean="0">
                <a:solidFill>
                  <a:schemeClr val="tx1"/>
                </a:solidFill>
              </a:rPr>
              <a:t>Vendaje en espiga</a:t>
            </a:r>
            <a:endParaRPr lang="es-ES" sz="1800" dirty="0">
              <a:solidFill>
                <a:schemeClr val="tx1"/>
              </a:solidFill>
            </a:endParaRPr>
          </a:p>
        </p:txBody>
      </p:sp>
      <p:sp>
        <p:nvSpPr>
          <p:cNvPr id="43" name="Marcador de contenido 2"/>
          <p:cNvSpPr txBox="1">
            <a:spLocks/>
          </p:cNvSpPr>
          <p:nvPr/>
        </p:nvSpPr>
        <p:spPr>
          <a:xfrm>
            <a:off x="4630629" y="4279524"/>
            <a:ext cx="2159065" cy="425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Font typeface="Arial" pitchFamily="34" charset="0"/>
              <a:buNone/>
            </a:pPr>
            <a:r>
              <a:rPr lang="es-ES" sz="1800" dirty="0" smtClean="0">
                <a:solidFill>
                  <a:schemeClr val="tx1"/>
                </a:solidFill>
              </a:rPr>
              <a:t>Vendaje en ocho</a:t>
            </a:r>
            <a:endParaRPr lang="es-ES" sz="1800" dirty="0">
              <a:solidFill>
                <a:schemeClr val="tx1"/>
              </a:solidFill>
            </a:endParaRPr>
          </a:p>
        </p:txBody>
      </p:sp>
      <p:sp>
        <p:nvSpPr>
          <p:cNvPr id="44" name="Marcador de contenido 2"/>
          <p:cNvSpPr txBox="1">
            <a:spLocks/>
          </p:cNvSpPr>
          <p:nvPr/>
        </p:nvSpPr>
        <p:spPr>
          <a:xfrm>
            <a:off x="7803678" y="4710455"/>
            <a:ext cx="2159065" cy="425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Font typeface="Arial" pitchFamily="34" charset="0"/>
              <a:buNone/>
            </a:pPr>
            <a:r>
              <a:rPr lang="es-ES" sz="1800" dirty="0" smtClean="0">
                <a:solidFill>
                  <a:schemeClr val="tx1"/>
                </a:solidFill>
              </a:rPr>
              <a:t>Vendaje recurrente</a:t>
            </a:r>
            <a:endParaRPr lang="es-ES" sz="1800" dirty="0">
              <a:solidFill>
                <a:schemeClr val="tx1"/>
              </a:solidFill>
            </a:endParaRPr>
          </a:p>
        </p:txBody>
      </p:sp>
      <p:sp>
        <p:nvSpPr>
          <p:cNvPr id="45" name="Marcador de contenido 2"/>
          <p:cNvSpPr txBox="1">
            <a:spLocks/>
          </p:cNvSpPr>
          <p:nvPr/>
        </p:nvSpPr>
        <p:spPr>
          <a:xfrm>
            <a:off x="8015156" y="3279166"/>
            <a:ext cx="1918017" cy="3942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Font typeface="Arial" pitchFamily="34" charset="0"/>
              <a:buNone/>
            </a:pPr>
            <a:r>
              <a:rPr lang="es-ES" sz="1800" dirty="0" smtClean="0">
                <a:solidFill>
                  <a:schemeClr val="tx1"/>
                </a:solidFill>
              </a:rPr>
              <a:t>Cabestrillo</a:t>
            </a:r>
            <a:endParaRPr lang="es-ES" sz="1800" dirty="0">
              <a:solidFill>
                <a:schemeClr val="tx1"/>
              </a:solidFill>
            </a:endParaRPr>
          </a:p>
        </p:txBody>
      </p:sp>
      <p:pic>
        <p:nvPicPr>
          <p:cNvPr id="46" name="Imagen 45"/>
          <p:cNvPicPr>
            <a:picLocks noChangeAspect="1"/>
          </p:cNvPicPr>
          <p:nvPr/>
        </p:nvPicPr>
        <p:blipFill rotWithShape="1">
          <a:blip r:embed="rId3"/>
          <a:srcRect l="62176" t="26375" r="16240" b="48031"/>
          <a:stretch/>
        </p:blipFill>
        <p:spPr>
          <a:xfrm>
            <a:off x="326528" y="3052992"/>
            <a:ext cx="2841099" cy="1658995"/>
          </a:xfrm>
          <a:prstGeom prst="rect">
            <a:avLst/>
          </a:prstGeom>
        </p:spPr>
      </p:pic>
      <p:pic>
        <p:nvPicPr>
          <p:cNvPr id="52" name="Imagen 51"/>
          <p:cNvPicPr>
            <a:picLocks noChangeAspect="1"/>
          </p:cNvPicPr>
          <p:nvPr/>
        </p:nvPicPr>
        <p:blipFill rotWithShape="1">
          <a:blip r:embed="rId4"/>
          <a:srcRect l="63283" t="35235" r="24542" b="39171"/>
          <a:stretch/>
        </p:blipFill>
        <p:spPr>
          <a:xfrm>
            <a:off x="1802227" y="719541"/>
            <a:ext cx="1584176" cy="1872208"/>
          </a:xfrm>
          <a:prstGeom prst="rect">
            <a:avLst/>
          </a:prstGeom>
        </p:spPr>
      </p:pic>
      <p:pic>
        <p:nvPicPr>
          <p:cNvPr id="56" name="Imagen 55"/>
          <p:cNvPicPr>
            <a:picLocks noChangeAspect="1"/>
          </p:cNvPicPr>
          <p:nvPr/>
        </p:nvPicPr>
        <p:blipFill rotWithShape="1">
          <a:blip r:embed="rId5"/>
          <a:srcRect l="22329" t="31297" r="63835" b="45078"/>
          <a:stretch/>
        </p:blipFill>
        <p:spPr>
          <a:xfrm>
            <a:off x="842136" y="5097870"/>
            <a:ext cx="2429878" cy="1728192"/>
          </a:xfrm>
          <a:prstGeom prst="rect">
            <a:avLst/>
          </a:prstGeom>
        </p:spPr>
      </p:pic>
      <p:pic>
        <p:nvPicPr>
          <p:cNvPr id="57" name="Imagen 56"/>
          <p:cNvPicPr>
            <a:picLocks noChangeAspect="1"/>
          </p:cNvPicPr>
          <p:nvPr/>
        </p:nvPicPr>
        <p:blipFill rotWithShape="1">
          <a:blip r:embed="rId6"/>
          <a:srcRect l="73245" t="23422" r="12920" b="28344"/>
          <a:stretch/>
        </p:blipFill>
        <p:spPr>
          <a:xfrm>
            <a:off x="4772061" y="4665233"/>
            <a:ext cx="1800200" cy="2138422"/>
          </a:xfrm>
          <a:prstGeom prst="rect">
            <a:avLst/>
          </a:prstGeom>
        </p:spPr>
      </p:pic>
      <p:pic>
        <p:nvPicPr>
          <p:cNvPr id="58" name="Imagen 57"/>
          <p:cNvPicPr>
            <a:picLocks noChangeAspect="1"/>
          </p:cNvPicPr>
          <p:nvPr/>
        </p:nvPicPr>
        <p:blipFill rotWithShape="1">
          <a:blip r:embed="rId7"/>
          <a:srcRect l="2959" t="64765" r="72137" b="11610"/>
          <a:stretch/>
        </p:blipFill>
        <p:spPr>
          <a:xfrm>
            <a:off x="7884840" y="5075463"/>
            <a:ext cx="3240360" cy="1728192"/>
          </a:xfrm>
          <a:prstGeom prst="rect">
            <a:avLst/>
          </a:prstGeom>
        </p:spPr>
      </p:pic>
      <p:pic>
        <p:nvPicPr>
          <p:cNvPr id="59" name="Imagen 58"/>
          <p:cNvPicPr>
            <a:picLocks noChangeAspect="1"/>
          </p:cNvPicPr>
          <p:nvPr/>
        </p:nvPicPr>
        <p:blipFill rotWithShape="1">
          <a:blip r:embed="rId8"/>
          <a:srcRect l="49447" t="41141" r="32290" b="34250"/>
          <a:stretch/>
        </p:blipFill>
        <p:spPr>
          <a:xfrm>
            <a:off x="9505020" y="2727751"/>
            <a:ext cx="2376264" cy="1800200"/>
          </a:xfrm>
          <a:prstGeom prst="rect">
            <a:avLst/>
          </a:prstGeom>
        </p:spPr>
      </p:pic>
      <p:pic>
        <p:nvPicPr>
          <p:cNvPr id="60" name="Imagen 59"/>
          <p:cNvPicPr>
            <a:picLocks noChangeAspect="1"/>
          </p:cNvPicPr>
          <p:nvPr/>
        </p:nvPicPr>
        <p:blipFill rotWithShape="1">
          <a:blip r:embed="rId9"/>
          <a:srcRect l="1297" t="20469" r="77118" b="53937"/>
          <a:stretch/>
        </p:blipFill>
        <p:spPr>
          <a:xfrm>
            <a:off x="8015156" y="558783"/>
            <a:ext cx="2808313" cy="1872208"/>
          </a:xfrm>
          <a:prstGeom prst="rect">
            <a:avLst/>
          </a:prstGeom>
        </p:spPr>
      </p:pic>
    </p:spTree>
    <p:extLst>
      <p:ext uri="{BB962C8B-B14F-4D97-AF65-F5344CB8AC3E}">
        <p14:creationId xmlns:p14="http://schemas.microsoft.com/office/powerpoint/2010/main" val="348092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smtClean="0"/>
              <a:t>USO DE TORNIQUETE</a:t>
            </a:r>
            <a:endParaRPr lang="en-US" dirty="0"/>
          </a:p>
        </p:txBody>
      </p:sp>
      <p:sp>
        <p:nvSpPr>
          <p:cNvPr id="5" name="CuadroTexto 4"/>
          <p:cNvSpPr txBox="1"/>
          <p:nvPr/>
        </p:nvSpPr>
        <p:spPr>
          <a:xfrm>
            <a:off x="149025" y="1503852"/>
            <a:ext cx="11809312" cy="2062103"/>
          </a:xfrm>
          <a:prstGeom prst="rect">
            <a:avLst/>
          </a:prstGeom>
          <a:noFill/>
        </p:spPr>
        <p:txBody>
          <a:bodyPr wrap="square" rtlCol="0">
            <a:spAutoFit/>
          </a:bodyPr>
          <a:lstStyle/>
          <a:p>
            <a:r>
              <a:rPr lang="es-ES" sz="2000" b="1" dirty="0" smtClean="0"/>
              <a:t>¿Cuando </a:t>
            </a:r>
            <a:r>
              <a:rPr lang="es-ES" sz="2000" b="1" dirty="0"/>
              <a:t>usar un </a:t>
            </a:r>
            <a:r>
              <a:rPr lang="es-ES" sz="2000" b="1" dirty="0" smtClean="0"/>
              <a:t>torniquete?</a:t>
            </a:r>
            <a:endParaRPr lang="es-ES" sz="2000" b="1" dirty="0"/>
          </a:p>
          <a:p>
            <a:endParaRPr lang="es-ES" dirty="0"/>
          </a:p>
          <a:p>
            <a:r>
              <a:rPr lang="es-ES" dirty="0"/>
              <a:t>Si la presión constante no ha detenido el sangrado, y este es extremadamente intenso (potencialmente mortal), se puede utilizar un torniquete mientras llega la asistencia médica. El torniquete NO se utiliza en la atención de una hemorragia, salvo en los casos que el paciente sufra una AMPUTACION TRAUMATICA de alguna de sus extremidades. Aun en esos casos se recomienda ser utilizarlo como última alternativa.</a:t>
            </a:r>
          </a:p>
          <a:p>
            <a:endParaRPr lang="en-US" dirty="0"/>
          </a:p>
        </p:txBody>
      </p:sp>
      <p:sp>
        <p:nvSpPr>
          <p:cNvPr id="6" name="CuadroTexto 5"/>
          <p:cNvSpPr txBox="1"/>
          <p:nvPr/>
        </p:nvSpPr>
        <p:spPr>
          <a:xfrm>
            <a:off x="127865" y="3356992"/>
            <a:ext cx="8640960" cy="3970318"/>
          </a:xfrm>
          <a:prstGeom prst="rect">
            <a:avLst/>
          </a:prstGeom>
          <a:noFill/>
        </p:spPr>
        <p:txBody>
          <a:bodyPr wrap="square" rtlCol="0">
            <a:spAutoFit/>
          </a:bodyPr>
          <a:lstStyle/>
          <a:p>
            <a:r>
              <a:rPr lang="es-ES" u="sng" dirty="0"/>
              <a:t>Procedimiento:</a:t>
            </a:r>
          </a:p>
          <a:p>
            <a:endParaRPr lang="es-ES" dirty="0"/>
          </a:p>
          <a:p>
            <a:pPr marL="342900" indent="-342900">
              <a:buClr>
                <a:srgbClr val="FF0000"/>
              </a:buClr>
              <a:buFont typeface="Wingdings" panose="05000000000000000000" pitchFamily="2" charset="2"/>
              <a:buChar char="Ø"/>
            </a:pPr>
            <a:r>
              <a:rPr lang="es-ES" dirty="0" smtClean="0"/>
              <a:t>El </a:t>
            </a:r>
            <a:r>
              <a:rPr lang="es-ES" dirty="0"/>
              <a:t>torniquete se debe aplicar en la extremidad de 5 a 7.5 cm arriba de la herida sangrante (aproximadamente 4 dedos). Evite la articulación. </a:t>
            </a:r>
          </a:p>
          <a:p>
            <a:pPr marL="342900" indent="-342900">
              <a:buClr>
                <a:srgbClr val="FF0000"/>
              </a:buClr>
              <a:buFont typeface="Wingdings" panose="05000000000000000000" pitchFamily="2" charset="2"/>
              <a:buChar char="Ø"/>
            </a:pPr>
            <a:r>
              <a:rPr lang="es-ES" dirty="0" smtClean="0"/>
              <a:t>Si </a:t>
            </a:r>
            <a:r>
              <a:rPr lang="es-ES" dirty="0"/>
              <a:t>es posible, no aplique el torniquete directamente sobre la piel. </a:t>
            </a:r>
            <a:endParaRPr lang="es-ES" dirty="0" smtClean="0"/>
          </a:p>
          <a:p>
            <a:pPr marL="342900" indent="-342900">
              <a:buClr>
                <a:srgbClr val="FF0000"/>
              </a:buClr>
              <a:buFont typeface="Wingdings" panose="05000000000000000000" pitchFamily="2" charset="2"/>
              <a:buChar char="Ø"/>
            </a:pPr>
            <a:r>
              <a:rPr lang="es-ES" dirty="0" smtClean="0"/>
              <a:t>Use </a:t>
            </a:r>
            <a:r>
              <a:rPr lang="es-ES" dirty="0"/>
              <a:t>vendajes de 5 a 10 cm de ancho y envuélvalos alrededor de la extremidad varias veces. Haga un nudo medio o cuadrado, dejando los extremos sueltos, lo suficientemente largos para hacer otro nudo. Se debe colocar un palo o varilla rígida entre los dos nudos. Gire la varilla hasta que el vendaje esté lo suficientemente apretado para detener el sangrado y luego asegúrelo en su lugar.</a:t>
            </a:r>
          </a:p>
          <a:p>
            <a:pPr marL="342900" indent="-342900">
              <a:buClr>
                <a:srgbClr val="FF0000"/>
              </a:buClr>
              <a:buFont typeface="Wingdings" panose="05000000000000000000" pitchFamily="2" charset="2"/>
              <a:buChar char="Ø"/>
            </a:pPr>
            <a:r>
              <a:rPr lang="es-ES" dirty="0" smtClean="0"/>
              <a:t>Anote </a:t>
            </a:r>
            <a:r>
              <a:rPr lang="es-ES" dirty="0"/>
              <a:t>o recuerde la hora en la que se aplicó el torniquete. Infórmeselo al servicio médico. </a:t>
            </a:r>
          </a:p>
          <a:p>
            <a:endParaRPr lang="es-ES" dirty="0"/>
          </a:p>
          <a:p>
            <a:endParaRPr lang="en-US" dirty="0"/>
          </a:p>
        </p:txBody>
      </p:sp>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8611537" y="3565955"/>
            <a:ext cx="3338289" cy="3103405"/>
          </a:xfrm>
          <a:prstGeom prst="rect">
            <a:avLst/>
          </a:prstGeom>
          <a:noFill/>
          <a:ln>
            <a:noFill/>
          </a:ln>
        </p:spPr>
      </p:pic>
    </p:spTree>
    <p:extLst>
      <p:ext uri="{BB962C8B-B14F-4D97-AF65-F5344CB8AC3E}">
        <p14:creationId xmlns:p14="http://schemas.microsoft.com/office/powerpoint/2010/main" val="77187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a:t>TRAUMATISMOS ARTICULARES</a:t>
            </a:r>
            <a:br>
              <a:rPr lang="es-ES" dirty="0"/>
            </a:br>
            <a:r>
              <a:rPr lang="es-ES" dirty="0"/>
              <a:t>ESGUINCES</a:t>
            </a:r>
            <a:endParaRPr lang="es-AR" dirty="0"/>
          </a:p>
        </p:txBody>
      </p:sp>
      <p:sp>
        <p:nvSpPr>
          <p:cNvPr id="3" name="2 Marcador de contenido"/>
          <p:cNvSpPr>
            <a:spLocks noGrp="1"/>
          </p:cNvSpPr>
          <p:nvPr>
            <p:ph sz="half" idx="1"/>
          </p:nvPr>
        </p:nvSpPr>
        <p:spPr>
          <a:xfrm>
            <a:off x="335360" y="1825624"/>
            <a:ext cx="6984776" cy="4843736"/>
          </a:xfrm>
        </p:spPr>
        <p:txBody>
          <a:bodyPr/>
          <a:lstStyle/>
          <a:p>
            <a:pPr marL="0" indent="0" algn="just">
              <a:buNone/>
            </a:pPr>
            <a:r>
              <a:rPr lang="es-ES" dirty="0"/>
              <a:t>Es la separación momentánea de las superficies articulares, que producen la distensión de los ligamentos.</a:t>
            </a:r>
            <a:endParaRPr lang="es-AR" dirty="0"/>
          </a:p>
          <a:p>
            <a:pPr marL="0" indent="0" algn="just">
              <a:buNone/>
            </a:pPr>
            <a:r>
              <a:rPr lang="es-ES" u="sng" dirty="0"/>
              <a:t>Clasificación:</a:t>
            </a:r>
            <a:endParaRPr lang="es-AR" dirty="0"/>
          </a:p>
          <a:p>
            <a:pPr algn="just"/>
            <a:r>
              <a:rPr lang="es-ES" dirty="0"/>
              <a:t>Grado I: </a:t>
            </a:r>
            <a:r>
              <a:rPr lang="es-ES" dirty="0" err="1"/>
              <a:t>Sobreestiramient</a:t>
            </a:r>
            <a:r>
              <a:rPr lang="es-AR" dirty="0"/>
              <a:t>o distención del ligamento, lo que provoca una ligera hinchazón.</a:t>
            </a:r>
          </a:p>
          <a:p>
            <a:pPr algn="just"/>
            <a:r>
              <a:rPr lang="es-ES" dirty="0"/>
              <a:t>Grado II: Ruptura parcial del ligamento. Alteración de la estabilidad articular.</a:t>
            </a:r>
            <a:endParaRPr lang="es-AR" dirty="0"/>
          </a:p>
          <a:p>
            <a:pPr algn="just"/>
            <a:r>
              <a:rPr lang="es-ES" dirty="0"/>
              <a:t>Grado III: Daño completo del ligamento, pérdida de la estabilidad articular.</a:t>
            </a:r>
          </a:p>
          <a:p>
            <a:pPr marL="0" indent="0">
              <a:buNone/>
            </a:pPr>
            <a:endParaRPr lang="es-AR" dirty="0"/>
          </a:p>
        </p:txBody>
      </p:sp>
      <p:pic>
        <p:nvPicPr>
          <p:cNvPr id="5" name="Picture 2" descr="Resultado de imagen para esguince">
            <a:extLst>
              <a:ext uri="{FF2B5EF4-FFF2-40B4-BE49-F238E27FC236}">
                <a16:creationId xmlns:a16="http://schemas.microsoft.com/office/drawing/2014/main" xmlns="" id="{5C631C49-0458-4EC0-A907-E5A3A39EEA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2144" y="2420888"/>
            <a:ext cx="4572000" cy="4290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37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AR" dirty="0"/>
              <a:t>ESGUINCES</a:t>
            </a:r>
          </a:p>
        </p:txBody>
      </p:sp>
      <p:sp>
        <p:nvSpPr>
          <p:cNvPr id="3" name="2 Marcador de contenido"/>
          <p:cNvSpPr>
            <a:spLocks noGrp="1"/>
          </p:cNvSpPr>
          <p:nvPr>
            <p:ph sz="half" idx="1"/>
          </p:nvPr>
        </p:nvSpPr>
        <p:spPr>
          <a:xfrm>
            <a:off x="479376" y="1825624"/>
            <a:ext cx="11161240" cy="4575175"/>
          </a:xfrm>
        </p:spPr>
        <p:txBody>
          <a:bodyPr>
            <a:normAutofit fontScale="85000" lnSpcReduction="20000"/>
          </a:bodyPr>
          <a:lstStyle/>
          <a:p>
            <a:pPr marL="0" indent="0" algn="just">
              <a:buNone/>
            </a:pPr>
            <a:r>
              <a:rPr lang="es-ES" u="sng" dirty="0"/>
              <a:t>Síntomas:</a:t>
            </a:r>
          </a:p>
          <a:p>
            <a:pPr algn="just"/>
            <a:r>
              <a:rPr lang="es-ES" dirty="0"/>
              <a:t>Dolor articular intenso. </a:t>
            </a:r>
            <a:endParaRPr lang="es-AR" dirty="0"/>
          </a:p>
          <a:p>
            <a:pPr algn="just"/>
            <a:r>
              <a:rPr lang="es-ES" dirty="0"/>
              <a:t>Inflamación y aparición de hematomas en la zona. </a:t>
            </a:r>
            <a:endParaRPr lang="es-AR" dirty="0"/>
          </a:p>
          <a:p>
            <a:pPr algn="just"/>
            <a:r>
              <a:rPr lang="es-ES" dirty="0"/>
              <a:t>Impotencia funcional más o menos manifiesta. Imposibilidad de realizar movimientos habituales de esa articulación.</a:t>
            </a:r>
          </a:p>
          <a:p>
            <a:pPr marL="0" lvl="0" indent="0" algn="just">
              <a:buNone/>
            </a:pPr>
            <a:r>
              <a:rPr lang="es-ES" dirty="0"/>
              <a:t> </a:t>
            </a:r>
            <a:endParaRPr lang="es-AR" dirty="0"/>
          </a:p>
          <a:p>
            <a:pPr marL="0" indent="0" algn="just">
              <a:buNone/>
            </a:pPr>
            <a:r>
              <a:rPr lang="es-ES" u="sng" dirty="0"/>
              <a:t>Primeros auxilios en caso de esguince:</a:t>
            </a:r>
            <a:endParaRPr lang="es-AR" dirty="0"/>
          </a:p>
          <a:p>
            <a:pPr algn="just"/>
            <a:r>
              <a:rPr lang="es-ES" dirty="0"/>
              <a:t>Aplicar frío local. </a:t>
            </a:r>
          </a:p>
          <a:p>
            <a:pPr algn="just"/>
            <a:r>
              <a:rPr lang="es-ES" dirty="0"/>
              <a:t>Inmovilizar la articulación afectada mediante un vendaje compresivo. </a:t>
            </a:r>
            <a:endParaRPr lang="es-AR" dirty="0"/>
          </a:p>
          <a:p>
            <a:pPr algn="just"/>
            <a:r>
              <a:rPr lang="es-ES" dirty="0"/>
              <a:t>Elevar el miembro afectado y mantenerlo en reposo. </a:t>
            </a:r>
            <a:endParaRPr lang="es-AR" dirty="0"/>
          </a:p>
          <a:p>
            <a:pPr algn="just"/>
            <a:r>
              <a:rPr lang="es-ES" dirty="0"/>
              <a:t>Valoración de la lesión por personal facultativo. </a:t>
            </a:r>
            <a:endParaRPr lang="es-AR" dirty="0"/>
          </a:p>
          <a:p>
            <a:pPr marL="0" indent="0">
              <a:buNone/>
            </a:pPr>
            <a:endParaRPr lang="es-AR" dirty="0"/>
          </a:p>
        </p:txBody>
      </p:sp>
    </p:spTree>
    <p:extLst>
      <p:ext uri="{BB962C8B-B14F-4D97-AF65-F5344CB8AC3E}">
        <p14:creationId xmlns:p14="http://schemas.microsoft.com/office/powerpoint/2010/main" val="261101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AR" dirty="0"/>
              <a:t>LUXACIONES</a:t>
            </a:r>
          </a:p>
        </p:txBody>
      </p:sp>
      <p:sp>
        <p:nvSpPr>
          <p:cNvPr id="3" name="2 Marcador de contenido"/>
          <p:cNvSpPr>
            <a:spLocks noGrp="1"/>
          </p:cNvSpPr>
          <p:nvPr>
            <p:ph sz="half" idx="1"/>
          </p:nvPr>
        </p:nvSpPr>
        <p:spPr>
          <a:xfrm>
            <a:off x="119336" y="1700808"/>
            <a:ext cx="8280920" cy="5040560"/>
          </a:xfrm>
        </p:spPr>
        <p:txBody>
          <a:bodyPr>
            <a:normAutofit fontScale="70000" lnSpcReduction="20000"/>
          </a:bodyPr>
          <a:lstStyle/>
          <a:p>
            <a:pPr marL="0" indent="0" algn="just">
              <a:buNone/>
            </a:pPr>
            <a:r>
              <a:rPr lang="es-ES" dirty="0"/>
              <a:t>Es</a:t>
            </a:r>
            <a:r>
              <a:rPr lang="es-ES" b="1" dirty="0"/>
              <a:t> </a:t>
            </a:r>
            <a:r>
              <a:rPr lang="es-ES" dirty="0"/>
              <a:t>la separación permanente de las superficies articulares. Pueden ser completas, incompletas, parciales o subluxaciones.</a:t>
            </a:r>
          </a:p>
          <a:p>
            <a:pPr marL="0" indent="0" algn="just">
              <a:buNone/>
            </a:pPr>
            <a:endParaRPr lang="es-ES" u="sng" dirty="0"/>
          </a:p>
          <a:p>
            <a:pPr marL="0" indent="0" algn="just">
              <a:buNone/>
            </a:pPr>
            <a:r>
              <a:rPr lang="es-ES" u="sng" dirty="0"/>
              <a:t>Síntomas </a:t>
            </a:r>
            <a:r>
              <a:rPr lang="es-ES" u="sng" dirty="0" smtClean="0"/>
              <a:t>:</a:t>
            </a:r>
            <a:endParaRPr lang="es-ES" u="sng" dirty="0"/>
          </a:p>
          <a:p>
            <a:pPr algn="just"/>
            <a:r>
              <a:rPr lang="es-ES" dirty="0"/>
              <a:t>Dolor muy agudo. </a:t>
            </a:r>
            <a:endParaRPr lang="es-AR" dirty="0"/>
          </a:p>
          <a:p>
            <a:pPr algn="just"/>
            <a:r>
              <a:rPr lang="es-ES" dirty="0"/>
              <a:t>Deformidad.</a:t>
            </a:r>
          </a:p>
          <a:p>
            <a:pPr algn="just"/>
            <a:r>
              <a:rPr lang="es-ES" dirty="0"/>
              <a:t>Impotencia funcional</a:t>
            </a:r>
            <a:endParaRPr lang="es-AR" dirty="0"/>
          </a:p>
          <a:p>
            <a:pPr algn="just"/>
            <a:r>
              <a:rPr lang="es-ES" dirty="0"/>
              <a:t>Pueden estar acompañadas de fracturas o fisuras.</a:t>
            </a:r>
            <a:endParaRPr lang="es-AR" dirty="0"/>
          </a:p>
          <a:p>
            <a:pPr marL="0" indent="0" algn="just">
              <a:buNone/>
            </a:pPr>
            <a:endParaRPr lang="es-ES" u="sng" dirty="0"/>
          </a:p>
          <a:p>
            <a:pPr marL="0" indent="0" algn="just">
              <a:buNone/>
            </a:pPr>
            <a:r>
              <a:rPr lang="es-ES" u="sng" dirty="0"/>
              <a:t>Primeros auxilios en caso de luxaciones:</a:t>
            </a:r>
            <a:endParaRPr lang="es-AR" dirty="0"/>
          </a:p>
          <a:p>
            <a:pPr algn="just"/>
            <a:r>
              <a:rPr lang="es-ES" dirty="0"/>
              <a:t>Inmovilizar la articulación afectada tal y como se encuentre. </a:t>
            </a:r>
            <a:endParaRPr lang="es-AR" dirty="0"/>
          </a:p>
          <a:p>
            <a:pPr algn="just"/>
            <a:r>
              <a:rPr lang="es-ES" dirty="0"/>
              <a:t>NO reducir la luxación.</a:t>
            </a:r>
            <a:endParaRPr lang="es-AR" dirty="0"/>
          </a:p>
          <a:p>
            <a:pPr algn="just"/>
            <a:r>
              <a:rPr lang="es-ES" dirty="0"/>
              <a:t>Traslado a un centro sanitario para su reducción y tratamiento</a:t>
            </a:r>
            <a:endParaRPr lang="es-AR" dirty="0"/>
          </a:p>
          <a:p>
            <a:pPr marL="0" indent="0">
              <a:buNone/>
            </a:pPr>
            <a:endParaRPr lang="es-A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4033" y="2564904"/>
            <a:ext cx="5616624"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95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AR" dirty="0" smtClean="0"/>
              <a:t>TRAUMATISMO EN HUESOS </a:t>
            </a:r>
            <a:br>
              <a:rPr lang="es-AR" dirty="0" smtClean="0"/>
            </a:br>
            <a:r>
              <a:rPr lang="es-AR" dirty="0" smtClean="0"/>
              <a:t>FRACTURA</a:t>
            </a:r>
            <a:endParaRPr lang="es-AR" dirty="0"/>
          </a:p>
        </p:txBody>
      </p:sp>
      <p:sp>
        <p:nvSpPr>
          <p:cNvPr id="3" name="2 Marcador de contenido"/>
          <p:cNvSpPr>
            <a:spLocks noGrp="1"/>
          </p:cNvSpPr>
          <p:nvPr>
            <p:ph sz="half" idx="1"/>
          </p:nvPr>
        </p:nvSpPr>
        <p:spPr>
          <a:xfrm>
            <a:off x="191344" y="1628800"/>
            <a:ext cx="5904656" cy="5040560"/>
          </a:xfrm>
        </p:spPr>
        <p:txBody>
          <a:bodyPr>
            <a:normAutofit lnSpcReduction="10000"/>
          </a:bodyPr>
          <a:lstStyle/>
          <a:p>
            <a:pPr marL="0" indent="0" algn="just">
              <a:buNone/>
            </a:pPr>
            <a:r>
              <a:rPr lang="es-AR" sz="1800" dirty="0"/>
              <a:t>Es</a:t>
            </a:r>
            <a:r>
              <a:rPr lang="es-AR" sz="1800" b="1" dirty="0"/>
              <a:t> </a:t>
            </a:r>
            <a:r>
              <a:rPr lang="es-ES" sz="1800" dirty="0"/>
              <a:t>la pérdida de continuidad en el hueso</a:t>
            </a:r>
            <a:r>
              <a:rPr lang="es-ES" sz="1800" dirty="0" smtClean="0"/>
              <a:t>.</a:t>
            </a:r>
            <a:endParaRPr lang="es-ES" sz="1800" u="sng" dirty="0"/>
          </a:p>
          <a:p>
            <a:pPr marL="0" indent="0" algn="just">
              <a:buNone/>
            </a:pPr>
            <a:r>
              <a:rPr lang="es-ES" sz="1800" u="sng" dirty="0"/>
              <a:t>Según su gravedad: </a:t>
            </a:r>
            <a:endParaRPr lang="es-AR" sz="1800" dirty="0"/>
          </a:p>
          <a:p>
            <a:pPr lvl="0" algn="just"/>
            <a:r>
              <a:rPr lang="es-ES" sz="1800" dirty="0"/>
              <a:t>Cerradas</a:t>
            </a:r>
          </a:p>
          <a:p>
            <a:pPr lvl="0" algn="just"/>
            <a:r>
              <a:rPr lang="es-ES" sz="1800" dirty="0"/>
              <a:t>Abiertas</a:t>
            </a:r>
            <a:endParaRPr lang="es-AR" sz="1800" dirty="0"/>
          </a:p>
          <a:p>
            <a:pPr lvl="0" algn="just"/>
            <a:r>
              <a:rPr lang="es-ES" sz="1800" dirty="0"/>
              <a:t>Fisura</a:t>
            </a:r>
          </a:p>
          <a:p>
            <a:pPr marL="0" lvl="0" indent="0" algn="just">
              <a:buNone/>
            </a:pPr>
            <a:r>
              <a:rPr lang="es-ES" sz="1800" u="sng" dirty="0"/>
              <a:t>Síntomas de las fracturas: </a:t>
            </a:r>
            <a:endParaRPr lang="es-AR" sz="1800" dirty="0"/>
          </a:p>
          <a:p>
            <a:pPr lvl="0" algn="just"/>
            <a:r>
              <a:rPr lang="es-ES" sz="1800" dirty="0"/>
              <a:t>Dolor que aumenta con la movilización de la zona. </a:t>
            </a:r>
            <a:endParaRPr lang="es-AR" sz="1800" dirty="0"/>
          </a:p>
          <a:p>
            <a:pPr lvl="0" algn="just"/>
            <a:r>
              <a:rPr lang="es-ES" sz="1800" dirty="0"/>
              <a:t>Deformidad</a:t>
            </a:r>
            <a:r>
              <a:rPr lang="es-AR" sz="1800" dirty="0"/>
              <a:t>.</a:t>
            </a:r>
          </a:p>
          <a:p>
            <a:pPr lvl="0" algn="just"/>
            <a:r>
              <a:rPr lang="es-ES" sz="1800" dirty="0"/>
              <a:t>Inflamación y </a:t>
            </a:r>
            <a:r>
              <a:rPr lang="es-ES" sz="1800" dirty="0" err="1"/>
              <a:t>amoratamiento</a:t>
            </a:r>
            <a:r>
              <a:rPr lang="es-ES" sz="1800" dirty="0"/>
              <a:t>. </a:t>
            </a:r>
            <a:endParaRPr lang="es-AR" sz="1800" dirty="0"/>
          </a:p>
          <a:p>
            <a:pPr algn="just"/>
            <a:r>
              <a:rPr lang="es-ES" sz="1800" dirty="0"/>
              <a:t>Impotencia funcional </a:t>
            </a:r>
          </a:p>
          <a:p>
            <a:pPr marL="0" indent="0">
              <a:buNone/>
            </a:pPr>
            <a:endParaRPr lang="es-AR" dirty="0"/>
          </a:p>
        </p:txBody>
      </p:sp>
      <p:sp>
        <p:nvSpPr>
          <p:cNvPr id="4" name="3 Marcador de contenido"/>
          <p:cNvSpPr>
            <a:spLocks noGrp="1"/>
          </p:cNvSpPr>
          <p:nvPr>
            <p:ph sz="half" idx="2"/>
          </p:nvPr>
        </p:nvSpPr>
        <p:spPr>
          <a:xfrm>
            <a:off x="5519936" y="1628800"/>
            <a:ext cx="6480720" cy="5040560"/>
          </a:xfrm>
        </p:spPr>
        <p:txBody>
          <a:bodyPr>
            <a:normAutofit lnSpcReduction="10000"/>
          </a:bodyPr>
          <a:lstStyle/>
          <a:p>
            <a:pPr marL="0" indent="0" algn="just">
              <a:buNone/>
            </a:pPr>
            <a:r>
              <a:rPr lang="es-ES" sz="1800" u="sng" dirty="0"/>
              <a:t>Complicaciones: </a:t>
            </a:r>
            <a:endParaRPr lang="es-AR" sz="1800" dirty="0"/>
          </a:p>
          <a:p>
            <a:pPr lvl="0" algn="just"/>
            <a:r>
              <a:rPr lang="es-ES" sz="1800" dirty="0"/>
              <a:t>Posibilidad de lesión en las partes blandas </a:t>
            </a:r>
          </a:p>
          <a:p>
            <a:pPr lvl="0" algn="just"/>
            <a:r>
              <a:rPr lang="es-ES" sz="1800" dirty="0"/>
              <a:t>Infección por la herida.  </a:t>
            </a:r>
          </a:p>
          <a:p>
            <a:pPr algn="just"/>
            <a:r>
              <a:rPr lang="es-ES" sz="1800" dirty="0"/>
              <a:t>Hemorragia</a:t>
            </a:r>
            <a:endParaRPr lang="es-AR" sz="1800" dirty="0"/>
          </a:p>
          <a:p>
            <a:pPr marL="0" lvl="0" indent="0">
              <a:buNone/>
            </a:pPr>
            <a:r>
              <a:rPr lang="es-ES" sz="1800" dirty="0" smtClean="0"/>
              <a:t> </a:t>
            </a:r>
            <a:r>
              <a:rPr lang="es-ES" sz="1800" u="sng" dirty="0" smtClean="0"/>
              <a:t>Primeros auxilios</a:t>
            </a:r>
            <a:r>
              <a:rPr lang="es-ES" sz="1800" dirty="0" smtClean="0"/>
              <a:t>: </a:t>
            </a:r>
            <a:endParaRPr lang="es-ES" sz="1800" u="sng" dirty="0"/>
          </a:p>
          <a:p>
            <a:pPr marL="285750" lvl="0" indent="-285750" algn="just">
              <a:buClr>
                <a:srgbClr val="E2AC00"/>
              </a:buClr>
              <a:buFont typeface="Wingdings" panose="05000000000000000000" pitchFamily="2" charset="2"/>
              <a:buChar char="§"/>
            </a:pPr>
            <a:r>
              <a:rPr lang="es-ES" sz="1800" dirty="0"/>
              <a:t>NO movilizar al accidentado si no es absolutamente necesario para evitar agravar la fractura. </a:t>
            </a:r>
          </a:p>
          <a:p>
            <a:pPr marL="285750" lvl="0" indent="-285750" algn="just">
              <a:buClr>
                <a:srgbClr val="E2AC00"/>
              </a:buClr>
              <a:buFont typeface="Wingdings" panose="05000000000000000000" pitchFamily="2" charset="2"/>
              <a:buChar char="§"/>
            </a:pPr>
            <a:r>
              <a:rPr lang="es-ES" sz="1800" dirty="0"/>
              <a:t>Explorar la movilidad, sensibilidad y pulso . </a:t>
            </a:r>
            <a:endParaRPr lang="es-AR" sz="1800" dirty="0"/>
          </a:p>
          <a:p>
            <a:pPr marL="285750" lvl="0" indent="-285750" algn="just">
              <a:buClr>
                <a:srgbClr val="E2AC00"/>
              </a:buClr>
              <a:buFont typeface="Wingdings" panose="05000000000000000000" pitchFamily="2" charset="2"/>
              <a:buChar char="§"/>
            </a:pPr>
            <a:r>
              <a:rPr lang="es-ES" sz="1800" dirty="0"/>
              <a:t>Inmovilizar el foco de la fractura (sin reducirla).</a:t>
            </a:r>
          </a:p>
          <a:p>
            <a:pPr marL="285750" lvl="0" indent="-285750" algn="just">
              <a:buClr>
                <a:srgbClr val="E2AC00"/>
              </a:buClr>
              <a:buFont typeface="Wingdings" panose="05000000000000000000" pitchFamily="2" charset="2"/>
              <a:buChar char="§"/>
            </a:pPr>
            <a:r>
              <a:rPr lang="es-ES" sz="1800" dirty="0"/>
              <a:t>Cubrir la herida con apósitos estériles en el caso de las fracturas abiertas</a:t>
            </a:r>
          </a:p>
          <a:p>
            <a:pPr marL="285750" indent="-285750" algn="just">
              <a:buClr>
                <a:srgbClr val="E2AC00"/>
              </a:buClr>
              <a:buFont typeface="Wingdings" panose="05000000000000000000" pitchFamily="2" charset="2"/>
              <a:buChar char="§"/>
            </a:pPr>
            <a:r>
              <a:rPr lang="es-ES" sz="1800" dirty="0"/>
              <a:t>Traslado a un centro sanitario para su tratamiento definitivo.</a:t>
            </a:r>
          </a:p>
          <a:p>
            <a:pPr marL="0" indent="0">
              <a:buNone/>
            </a:pPr>
            <a:endParaRPr lang="es-AR" sz="18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648" y="1916832"/>
            <a:ext cx="2592288" cy="239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889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n-US" dirty="0"/>
              <a:t>BOTIQUÍN DE PRIMEROS AUXILIOS</a:t>
            </a:r>
          </a:p>
        </p:txBody>
      </p:sp>
      <p:sp>
        <p:nvSpPr>
          <p:cNvPr id="5" name="CuadroTexto 4"/>
          <p:cNvSpPr txBox="1"/>
          <p:nvPr/>
        </p:nvSpPr>
        <p:spPr>
          <a:xfrm>
            <a:off x="263352" y="1628800"/>
            <a:ext cx="11737304" cy="1323439"/>
          </a:xfrm>
          <a:prstGeom prst="rect">
            <a:avLst/>
          </a:prstGeom>
          <a:noFill/>
        </p:spPr>
        <p:txBody>
          <a:bodyPr wrap="square" rtlCol="0">
            <a:spAutoFit/>
          </a:bodyPr>
          <a:lstStyle/>
          <a:p>
            <a:r>
              <a:rPr lang="es-ES" sz="2000" dirty="0">
                <a:solidFill>
                  <a:schemeClr val="tx1">
                    <a:lumMod val="65000"/>
                    <a:lumOff val="35000"/>
                  </a:schemeClr>
                </a:solidFill>
              </a:rPr>
              <a:t>El botiquín es un recurso básico para las personas que atienden, en un primer momento a una víctima de enfermedad o accidente. Debe existir siempre uno en nuestros hogares, lugares de trabajo, en cada escuela y en especial siempre se debe tener consigo si se es miembro activo de algún organismo que socorra personas (Defensa Civil, Cruz Roja, etc</a:t>
            </a:r>
            <a:r>
              <a:rPr lang="es-ES" sz="2000" dirty="0" smtClean="0">
                <a:solidFill>
                  <a:schemeClr val="tx1">
                    <a:lumMod val="65000"/>
                    <a:lumOff val="35000"/>
                  </a:schemeClr>
                </a:solidFill>
              </a:rPr>
              <a:t>.).</a:t>
            </a:r>
            <a:endParaRPr lang="en-US" sz="2000" dirty="0">
              <a:solidFill>
                <a:schemeClr val="tx1">
                  <a:lumMod val="65000"/>
                  <a:lumOff val="35000"/>
                </a:schemeClr>
              </a:solidFill>
            </a:endParaRPr>
          </a:p>
        </p:txBody>
      </p:sp>
      <p:sp>
        <p:nvSpPr>
          <p:cNvPr id="6" name="CuadroTexto 5"/>
          <p:cNvSpPr txBox="1"/>
          <p:nvPr/>
        </p:nvSpPr>
        <p:spPr>
          <a:xfrm>
            <a:off x="364413" y="3156256"/>
            <a:ext cx="5742947" cy="3416320"/>
          </a:xfrm>
          <a:prstGeom prst="rect">
            <a:avLst/>
          </a:prstGeom>
          <a:noFill/>
        </p:spPr>
        <p:txBody>
          <a:bodyPr wrap="square" rtlCol="0">
            <a:spAutoFit/>
          </a:bodyPr>
          <a:lstStyle/>
          <a:p>
            <a:r>
              <a:rPr lang="es-ES" dirty="0"/>
              <a:t>El botiquín </a:t>
            </a:r>
            <a:r>
              <a:rPr lang="es-ES" dirty="0" smtClean="0"/>
              <a:t>debe:</a:t>
            </a:r>
          </a:p>
          <a:p>
            <a:pPr marL="285750" indent="-285750">
              <a:buClr>
                <a:srgbClr val="FF0000"/>
              </a:buClr>
              <a:buFont typeface="Wingdings" panose="05000000000000000000" pitchFamily="2" charset="2"/>
              <a:buChar char="Ø"/>
            </a:pPr>
            <a:r>
              <a:rPr lang="es-ES" dirty="0" smtClean="0"/>
              <a:t>guardarse </a:t>
            </a:r>
            <a:r>
              <a:rPr lang="es-ES" dirty="0"/>
              <a:t>en un lugar fresco, seco, limpio, de fácil </a:t>
            </a:r>
            <a:r>
              <a:rPr lang="es-ES" dirty="0" smtClean="0"/>
              <a:t>acceso.</a:t>
            </a:r>
          </a:p>
          <a:p>
            <a:pPr marL="285750" indent="-285750">
              <a:buClr>
                <a:srgbClr val="FF0000"/>
              </a:buClr>
              <a:buFont typeface="Wingdings" panose="05000000000000000000" pitchFamily="2" charset="2"/>
              <a:buChar char="Ø"/>
            </a:pPr>
            <a:r>
              <a:rPr lang="es-ES" dirty="0" smtClean="0"/>
              <a:t>debe </a:t>
            </a:r>
            <a:r>
              <a:rPr lang="es-ES" dirty="0"/>
              <a:t>ubicarse lejos del alcance de los niños y de personas extrañas al mismo. </a:t>
            </a:r>
            <a:endParaRPr lang="es-ES" dirty="0" smtClean="0"/>
          </a:p>
          <a:p>
            <a:pPr marL="285750" indent="-285750">
              <a:buClr>
                <a:srgbClr val="FF0000"/>
              </a:buClr>
              <a:buFont typeface="Wingdings" panose="05000000000000000000" pitchFamily="2" charset="2"/>
              <a:buChar char="Ø"/>
            </a:pPr>
            <a:r>
              <a:rPr lang="es-ES" dirty="0" smtClean="0"/>
              <a:t>Los </a:t>
            </a:r>
            <a:r>
              <a:rPr lang="es-ES" dirty="0"/>
              <a:t>elementos tienen que mantenerse en buen </a:t>
            </a:r>
            <a:r>
              <a:rPr lang="es-ES" dirty="0" smtClean="0"/>
              <a:t>estado</a:t>
            </a:r>
          </a:p>
          <a:p>
            <a:pPr marL="285750" indent="-285750">
              <a:buClr>
                <a:srgbClr val="FF0000"/>
              </a:buClr>
              <a:buFont typeface="Wingdings" panose="05000000000000000000" pitchFamily="2" charset="2"/>
              <a:buChar char="Ø"/>
            </a:pPr>
            <a:r>
              <a:rPr lang="es-ES" dirty="0" smtClean="0"/>
              <a:t>deben </a:t>
            </a:r>
            <a:r>
              <a:rPr lang="es-ES" dirty="0"/>
              <a:t>controlarse sus fechas de vencimiento y reponerse periódicamente.</a:t>
            </a:r>
            <a:endParaRPr lang="en-US" dirty="0"/>
          </a:p>
          <a:p>
            <a:pPr marL="285750" indent="-285750">
              <a:buClr>
                <a:srgbClr val="FF0000"/>
              </a:buClr>
              <a:buFont typeface="Wingdings" panose="05000000000000000000" pitchFamily="2" charset="2"/>
              <a:buChar char="Ø"/>
            </a:pPr>
            <a:r>
              <a:rPr lang="es-ES" dirty="0" smtClean="0"/>
              <a:t>no </a:t>
            </a:r>
            <a:r>
              <a:rPr lang="es-ES" dirty="0"/>
              <a:t>ha de tener ninguna cerradura. </a:t>
            </a:r>
            <a:endParaRPr lang="es-ES" dirty="0" smtClean="0"/>
          </a:p>
          <a:p>
            <a:pPr marL="285750" indent="-285750">
              <a:buClr>
                <a:srgbClr val="FF0000"/>
              </a:buClr>
              <a:buFont typeface="Wingdings" panose="05000000000000000000" pitchFamily="2" charset="2"/>
              <a:buChar char="Ø"/>
            </a:pPr>
            <a:r>
              <a:rPr lang="es-ES" dirty="0" smtClean="0"/>
              <a:t>Es </a:t>
            </a:r>
            <a:r>
              <a:rPr lang="es-ES" dirty="0"/>
              <a:t>aconsejable que todo este ordenado y </a:t>
            </a:r>
            <a:r>
              <a:rPr lang="es-ES" dirty="0" smtClean="0"/>
              <a:t>etiquetado</a:t>
            </a:r>
          </a:p>
          <a:p>
            <a:pPr marL="285750" indent="-285750">
              <a:buClr>
                <a:srgbClr val="FF0000"/>
              </a:buClr>
              <a:buFont typeface="Wingdings" panose="05000000000000000000" pitchFamily="2" charset="2"/>
              <a:buChar char="Ø"/>
            </a:pPr>
            <a:r>
              <a:rPr lang="es-ES" dirty="0" smtClean="0"/>
              <a:t>se </a:t>
            </a:r>
            <a:r>
              <a:rPr lang="es-ES" dirty="0"/>
              <a:t>incluya en él una lista de teléfonos </a:t>
            </a:r>
            <a:r>
              <a:rPr lang="es-ES" dirty="0" smtClean="0"/>
              <a:t>importantes</a:t>
            </a:r>
            <a:endParaRPr lang="en-US" dirty="0"/>
          </a:p>
        </p:txBody>
      </p:sp>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6528048" y="3033146"/>
            <a:ext cx="4680520" cy="3270856"/>
          </a:xfrm>
          <a:prstGeom prst="rect">
            <a:avLst/>
          </a:prstGeom>
          <a:noFill/>
          <a:ln>
            <a:noFill/>
          </a:ln>
        </p:spPr>
      </p:pic>
    </p:spTree>
    <p:extLst>
      <p:ext uri="{BB962C8B-B14F-4D97-AF65-F5344CB8AC3E}">
        <p14:creationId xmlns:p14="http://schemas.microsoft.com/office/powerpoint/2010/main" val="115328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n-US" dirty="0"/>
              <a:t>BOTIQUÍN DE PRIMEROS AUXILIOS</a:t>
            </a:r>
          </a:p>
        </p:txBody>
      </p:sp>
      <p:sp>
        <p:nvSpPr>
          <p:cNvPr id="5" name="CuadroTexto 4"/>
          <p:cNvSpPr txBox="1"/>
          <p:nvPr/>
        </p:nvSpPr>
        <p:spPr>
          <a:xfrm>
            <a:off x="263352" y="1700808"/>
            <a:ext cx="5400600" cy="5386090"/>
          </a:xfrm>
          <a:prstGeom prst="rect">
            <a:avLst/>
          </a:prstGeom>
          <a:noFill/>
        </p:spPr>
        <p:txBody>
          <a:bodyPr wrap="square" rtlCol="0">
            <a:spAutoFit/>
          </a:bodyPr>
          <a:lstStyle/>
          <a:p>
            <a:pPr algn="ctr"/>
            <a:r>
              <a:rPr lang="es-ES" sz="2000" dirty="0">
                <a:solidFill>
                  <a:schemeClr val="tx1">
                    <a:lumMod val="65000"/>
                    <a:lumOff val="35000"/>
                  </a:schemeClr>
                </a:solidFill>
              </a:rPr>
              <a:t>Botiquín básico:</a:t>
            </a:r>
          </a:p>
          <a:p>
            <a:endParaRPr lang="es-ES" dirty="0"/>
          </a:p>
          <a:p>
            <a:pPr marL="285750" indent="-285750">
              <a:buClr>
                <a:srgbClr val="FF0000"/>
              </a:buClr>
              <a:buFont typeface="Wingdings" panose="05000000000000000000" pitchFamily="2" charset="2"/>
              <a:buChar char="Ø"/>
            </a:pPr>
            <a:r>
              <a:rPr lang="es-ES" dirty="0" smtClean="0"/>
              <a:t>Guantes </a:t>
            </a:r>
            <a:r>
              <a:rPr lang="es-ES" dirty="0"/>
              <a:t>descartables de látex: para no contaminar heridas y para seguridad de quien asiste.</a:t>
            </a:r>
          </a:p>
          <a:p>
            <a:pPr marL="285750" indent="-285750">
              <a:buClr>
                <a:srgbClr val="FF0000"/>
              </a:buClr>
              <a:buFont typeface="Wingdings" panose="05000000000000000000" pitchFamily="2" charset="2"/>
              <a:buChar char="Ø"/>
            </a:pPr>
            <a:r>
              <a:rPr lang="es-ES" dirty="0" smtClean="0"/>
              <a:t>Gasas </a:t>
            </a:r>
            <a:r>
              <a:rPr lang="es-ES" dirty="0"/>
              <a:t>y vendas limpias: para limpiar heridas y detener hemorragias.</a:t>
            </a:r>
          </a:p>
          <a:p>
            <a:pPr marL="285750" indent="-285750">
              <a:buClr>
                <a:srgbClr val="FF0000"/>
              </a:buClr>
              <a:buFont typeface="Wingdings" panose="05000000000000000000" pitchFamily="2" charset="2"/>
              <a:buChar char="Ø"/>
            </a:pPr>
            <a:r>
              <a:rPr lang="es-ES" dirty="0" smtClean="0"/>
              <a:t>Apósitos </a:t>
            </a:r>
            <a:r>
              <a:rPr lang="es-ES" dirty="0"/>
              <a:t>estériles: para limpiar y cubrir heridas abiertas.</a:t>
            </a:r>
          </a:p>
          <a:p>
            <a:pPr marL="285750" indent="-285750">
              <a:buClr>
                <a:srgbClr val="FF0000"/>
              </a:buClr>
              <a:buFont typeface="Wingdings" panose="05000000000000000000" pitchFamily="2" charset="2"/>
              <a:buChar char="Ø"/>
            </a:pPr>
            <a:r>
              <a:rPr lang="es-ES" dirty="0" smtClean="0"/>
              <a:t>Antisépticos</a:t>
            </a:r>
            <a:r>
              <a:rPr lang="es-ES" dirty="0"/>
              <a:t>, iodo </a:t>
            </a:r>
            <a:r>
              <a:rPr lang="es-ES" dirty="0" err="1"/>
              <a:t>povidona</a:t>
            </a:r>
            <a:r>
              <a:rPr lang="es-ES" dirty="0"/>
              <a:t>, agua oxigenada (de 10 volúmenes) o alcohol: para prevenir infecciones.</a:t>
            </a:r>
          </a:p>
          <a:p>
            <a:pPr marL="285750" indent="-285750">
              <a:buClr>
                <a:srgbClr val="FF0000"/>
              </a:buClr>
              <a:buFont typeface="Wingdings" panose="05000000000000000000" pitchFamily="2" charset="2"/>
              <a:buChar char="Ø"/>
            </a:pPr>
            <a:r>
              <a:rPr lang="es-ES" dirty="0" smtClean="0"/>
              <a:t>Tijera</a:t>
            </a:r>
            <a:r>
              <a:rPr lang="es-ES" dirty="0"/>
              <a:t>: para cortar gasas y vendas o la ropa de la víctima.</a:t>
            </a:r>
          </a:p>
          <a:p>
            <a:pPr marL="285750" indent="-285750">
              <a:buClr>
                <a:srgbClr val="FF0000"/>
              </a:buClr>
              <a:buFont typeface="Wingdings" panose="05000000000000000000" pitchFamily="2" charset="2"/>
              <a:buChar char="Ø"/>
            </a:pPr>
            <a:r>
              <a:rPr lang="es-ES" dirty="0" smtClean="0"/>
              <a:t>Cinta </a:t>
            </a:r>
            <a:r>
              <a:rPr lang="es-ES" dirty="0"/>
              <a:t>adhesiva: para fijar gasas o vendajes.</a:t>
            </a:r>
          </a:p>
          <a:p>
            <a:pPr marL="285750" indent="-285750">
              <a:buClr>
                <a:srgbClr val="FF0000"/>
              </a:buClr>
              <a:buFont typeface="Wingdings" panose="05000000000000000000" pitchFamily="2" charset="2"/>
              <a:buChar char="Ø"/>
            </a:pPr>
            <a:r>
              <a:rPr lang="es-ES" dirty="0" smtClean="0"/>
              <a:t>Jabón </a:t>
            </a:r>
            <a:r>
              <a:rPr lang="es-ES" dirty="0"/>
              <a:t>neutro (blanco): para higienizar heridas.</a:t>
            </a:r>
          </a:p>
          <a:p>
            <a:pPr marL="285750" indent="-285750">
              <a:buClr>
                <a:srgbClr val="FF0000"/>
              </a:buClr>
              <a:buFont typeface="Wingdings" panose="05000000000000000000" pitchFamily="2" charset="2"/>
              <a:buChar char="Ø"/>
            </a:pPr>
            <a:r>
              <a:rPr lang="es-ES" dirty="0" smtClean="0"/>
              <a:t>Alcohol </a:t>
            </a:r>
            <a:r>
              <a:rPr lang="es-ES" dirty="0"/>
              <a:t>en gel y líquido para higienizar las manos.</a:t>
            </a:r>
          </a:p>
          <a:p>
            <a:pPr marL="285750" indent="-285750">
              <a:buClr>
                <a:srgbClr val="FF0000"/>
              </a:buClr>
              <a:buFont typeface="Wingdings" panose="05000000000000000000" pitchFamily="2" charset="2"/>
              <a:buChar char="Ø"/>
            </a:pPr>
            <a:r>
              <a:rPr lang="es-ES" dirty="0" smtClean="0"/>
              <a:t>Termómetro</a:t>
            </a:r>
            <a:r>
              <a:rPr lang="es-ES" dirty="0"/>
              <a:t>.</a:t>
            </a:r>
          </a:p>
          <a:p>
            <a:pPr marL="285750" indent="-285750">
              <a:buClr>
                <a:srgbClr val="FF0000"/>
              </a:buClr>
              <a:buFont typeface="Wingdings" panose="05000000000000000000" pitchFamily="2" charset="2"/>
              <a:buChar char="Ø"/>
            </a:pPr>
            <a:endParaRPr lang="en-US" dirty="0"/>
          </a:p>
        </p:txBody>
      </p:sp>
      <p:sp>
        <p:nvSpPr>
          <p:cNvPr id="7" name="CuadroTexto 6"/>
          <p:cNvSpPr txBox="1"/>
          <p:nvPr/>
        </p:nvSpPr>
        <p:spPr>
          <a:xfrm>
            <a:off x="6312024" y="1700808"/>
            <a:ext cx="5112568" cy="4832092"/>
          </a:xfrm>
          <a:prstGeom prst="rect">
            <a:avLst/>
          </a:prstGeom>
          <a:noFill/>
        </p:spPr>
        <p:txBody>
          <a:bodyPr wrap="square" rtlCol="0">
            <a:spAutoFit/>
          </a:bodyPr>
          <a:lstStyle/>
          <a:p>
            <a:pPr algn="ctr"/>
            <a:r>
              <a:rPr lang="es-AR" sz="2000" dirty="0" smtClean="0">
                <a:solidFill>
                  <a:schemeClr val="tx1">
                    <a:lumMod val="65000"/>
                    <a:lumOff val="35000"/>
                  </a:schemeClr>
                </a:solidFill>
              </a:rPr>
              <a:t>Botiquín complementario:</a:t>
            </a:r>
          </a:p>
          <a:p>
            <a:pPr marL="285750" indent="-285750">
              <a:buClr>
                <a:srgbClr val="FF0000"/>
              </a:buClr>
              <a:buFont typeface="Wingdings" panose="05000000000000000000" pitchFamily="2" charset="2"/>
              <a:buChar char="Ø"/>
            </a:pPr>
            <a:endParaRPr lang="en-US" dirty="0"/>
          </a:p>
          <a:p>
            <a:pPr marL="285750" indent="-285750">
              <a:buClr>
                <a:srgbClr val="FF0000"/>
              </a:buClr>
              <a:buFont typeface="Wingdings" panose="05000000000000000000" pitchFamily="2" charset="2"/>
              <a:buChar char="Ø"/>
            </a:pPr>
            <a:r>
              <a:rPr lang="es-AR" dirty="0" smtClean="0"/>
              <a:t>Vendas</a:t>
            </a:r>
            <a:r>
              <a:rPr lang="en-US" dirty="0" smtClean="0"/>
              <a:t> </a:t>
            </a:r>
            <a:r>
              <a:rPr lang="en-US" dirty="0"/>
              <a:t>(de 7 y 10 cm. de ancho).</a:t>
            </a:r>
          </a:p>
          <a:p>
            <a:pPr marL="285750" indent="-285750">
              <a:buClr>
                <a:srgbClr val="FF0000"/>
              </a:buClr>
              <a:buFont typeface="Wingdings" panose="05000000000000000000" pitchFamily="2" charset="2"/>
              <a:buChar char="Ø"/>
            </a:pPr>
            <a:r>
              <a:rPr lang="es-AR" dirty="0" smtClean="0"/>
              <a:t>Apósitos protectores autoadhesivos.</a:t>
            </a:r>
          </a:p>
          <a:p>
            <a:pPr marL="285750" indent="-285750">
              <a:buClr>
                <a:srgbClr val="FF0000"/>
              </a:buClr>
              <a:buFont typeface="Wingdings" panose="05000000000000000000" pitchFamily="2" charset="2"/>
              <a:buChar char="Ø"/>
            </a:pPr>
            <a:r>
              <a:rPr lang="es-AR" dirty="0" smtClean="0"/>
              <a:t>Tijera de punta redonda y alfileres de gancho.</a:t>
            </a:r>
          </a:p>
          <a:p>
            <a:pPr marL="285750" indent="-285750">
              <a:buClr>
                <a:srgbClr val="FF0000"/>
              </a:buClr>
              <a:buFont typeface="Wingdings" panose="05000000000000000000" pitchFamily="2" charset="2"/>
              <a:buChar char="Ø"/>
            </a:pPr>
            <a:r>
              <a:rPr lang="es-AR" dirty="0" smtClean="0"/>
              <a:t>Férulas: (inflables o cartones o maderas).</a:t>
            </a:r>
          </a:p>
          <a:p>
            <a:pPr marL="285750" indent="-285750">
              <a:buClr>
                <a:srgbClr val="FF0000"/>
              </a:buClr>
              <a:buFont typeface="Wingdings" panose="05000000000000000000" pitchFamily="2" charset="2"/>
              <a:buChar char="Ø"/>
            </a:pPr>
            <a:r>
              <a:rPr lang="es-AR" dirty="0" smtClean="0"/>
              <a:t>Colirio sin antibiótico (ojos).</a:t>
            </a:r>
          </a:p>
          <a:p>
            <a:pPr marL="285750" indent="-285750">
              <a:buClr>
                <a:srgbClr val="FF0000"/>
              </a:buClr>
              <a:buFont typeface="Wingdings" panose="05000000000000000000" pitchFamily="2" charset="2"/>
              <a:buChar char="Ø"/>
            </a:pPr>
            <a:r>
              <a:rPr lang="es-AR" dirty="0" smtClean="0"/>
              <a:t>Bicarbonato.</a:t>
            </a:r>
          </a:p>
          <a:p>
            <a:pPr marL="285750" indent="-285750">
              <a:buClr>
                <a:srgbClr val="FF0000"/>
              </a:buClr>
              <a:buFont typeface="Wingdings" panose="05000000000000000000" pitchFamily="2" charset="2"/>
              <a:buChar char="Ø"/>
            </a:pPr>
            <a:r>
              <a:rPr lang="es-AR" dirty="0" smtClean="0"/>
              <a:t>Gasas de vaselina para quemaduras.</a:t>
            </a:r>
          </a:p>
          <a:p>
            <a:pPr marL="285750" indent="-285750">
              <a:buClr>
                <a:srgbClr val="FF0000"/>
              </a:buClr>
              <a:buFont typeface="Wingdings" panose="05000000000000000000" pitchFamily="2" charset="2"/>
              <a:buChar char="Ø"/>
            </a:pPr>
            <a:r>
              <a:rPr lang="es-AR" dirty="0" smtClean="0"/>
              <a:t>Algodón.</a:t>
            </a:r>
          </a:p>
          <a:p>
            <a:pPr marL="285750" indent="-285750">
              <a:buClr>
                <a:srgbClr val="FF0000"/>
              </a:buClr>
              <a:buFont typeface="Wingdings" panose="05000000000000000000" pitchFamily="2" charset="2"/>
              <a:buChar char="Ø"/>
            </a:pPr>
            <a:r>
              <a:rPr lang="es-AR" dirty="0" smtClean="0"/>
              <a:t>Jeringas descartables de 5. 10 y 20 </a:t>
            </a:r>
            <a:r>
              <a:rPr lang="es-AR" dirty="0" err="1" smtClean="0"/>
              <a:t>cc.</a:t>
            </a:r>
            <a:endParaRPr lang="es-AR" dirty="0" smtClean="0"/>
          </a:p>
          <a:p>
            <a:pPr marL="285750" indent="-285750">
              <a:buClr>
                <a:srgbClr val="FF0000"/>
              </a:buClr>
              <a:buFont typeface="Wingdings" panose="05000000000000000000" pitchFamily="2" charset="2"/>
              <a:buChar char="Ø"/>
            </a:pPr>
            <a:r>
              <a:rPr lang="es-AR" dirty="0" smtClean="0"/>
              <a:t>Baja lengua descartable.</a:t>
            </a:r>
          </a:p>
          <a:p>
            <a:pPr marL="285750" indent="-285750">
              <a:buClr>
                <a:srgbClr val="FF0000"/>
              </a:buClr>
              <a:buFont typeface="Wingdings" panose="05000000000000000000" pitchFamily="2" charset="2"/>
              <a:buChar char="Ø"/>
            </a:pPr>
            <a:r>
              <a:rPr lang="es-AR" dirty="0" smtClean="0"/>
              <a:t>Cloruro de sodio.</a:t>
            </a:r>
          </a:p>
          <a:p>
            <a:pPr marL="285750" indent="-285750">
              <a:buClr>
                <a:srgbClr val="FF0000"/>
              </a:buClr>
              <a:buFont typeface="Wingdings" panose="05000000000000000000" pitchFamily="2" charset="2"/>
              <a:buChar char="Ø"/>
            </a:pPr>
            <a:r>
              <a:rPr lang="es-AR" dirty="0" smtClean="0"/>
              <a:t>Equipos para </a:t>
            </a:r>
            <a:r>
              <a:rPr lang="es-AR" dirty="0" err="1" smtClean="0"/>
              <a:t>venoclisis</a:t>
            </a:r>
            <a:r>
              <a:rPr lang="es-AR" dirty="0" smtClean="0"/>
              <a:t>.</a:t>
            </a:r>
          </a:p>
          <a:p>
            <a:pPr marL="285750" indent="-285750">
              <a:buClr>
                <a:srgbClr val="FF0000"/>
              </a:buClr>
              <a:buFont typeface="Wingdings" panose="05000000000000000000" pitchFamily="2" charset="2"/>
              <a:buChar char="Ø"/>
            </a:pPr>
            <a:r>
              <a:rPr lang="es-AR" dirty="0" smtClean="0"/>
              <a:t>Suero fisiológico</a:t>
            </a:r>
          </a:p>
          <a:p>
            <a:pPr marL="285750" indent="-285750">
              <a:buClr>
                <a:srgbClr val="FF0000"/>
              </a:buClr>
              <a:buFont typeface="Wingdings" panose="05000000000000000000" pitchFamily="2" charset="2"/>
              <a:buChar char="Ø"/>
            </a:pPr>
            <a:r>
              <a:rPr lang="es-AR" dirty="0" smtClean="0"/>
              <a:t>Fonendoscopio</a:t>
            </a:r>
          </a:p>
          <a:p>
            <a:pPr marL="285750" indent="-285750">
              <a:buClr>
                <a:srgbClr val="FF0000"/>
              </a:buClr>
              <a:buFont typeface="Wingdings" panose="05000000000000000000" pitchFamily="2" charset="2"/>
              <a:buChar char="Ø"/>
            </a:pPr>
            <a:r>
              <a:rPr lang="es-AR" dirty="0" err="1" smtClean="0"/>
              <a:t>Esfigmo</a:t>
            </a:r>
            <a:r>
              <a:rPr lang="es-AR" dirty="0" smtClean="0"/>
              <a:t> manómetro</a:t>
            </a:r>
          </a:p>
        </p:txBody>
      </p:sp>
    </p:spTree>
    <p:extLst>
      <p:ext uri="{BB962C8B-B14F-4D97-AF65-F5344CB8AC3E}">
        <p14:creationId xmlns:p14="http://schemas.microsoft.com/office/powerpoint/2010/main" val="186890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pPr algn="ctr"/>
            <a:r>
              <a:rPr lang="es-ES" sz="4000" dirty="0" smtClean="0"/>
              <a:t>ALERGIAS</a:t>
            </a:r>
            <a:endParaRPr lang="es-ES" sz="4000" dirty="0"/>
          </a:p>
        </p:txBody>
      </p:sp>
      <p:sp>
        <p:nvSpPr>
          <p:cNvPr id="5" name="Marcador de contenido 4"/>
          <p:cNvSpPr>
            <a:spLocks noGrp="1"/>
          </p:cNvSpPr>
          <p:nvPr>
            <p:ph sz="half" idx="1"/>
          </p:nvPr>
        </p:nvSpPr>
        <p:spPr>
          <a:xfrm>
            <a:off x="327629" y="2833836"/>
            <a:ext cx="4895657" cy="3726639"/>
          </a:xfrm>
        </p:spPr>
        <p:txBody>
          <a:bodyPr/>
          <a:lstStyle/>
          <a:p>
            <a:pPr marL="0" indent="0">
              <a:buNone/>
            </a:pPr>
            <a:r>
              <a:rPr lang="es-ES" u="sng" dirty="0" smtClean="0">
                <a:solidFill>
                  <a:schemeClr val="accent1"/>
                </a:solidFill>
              </a:rPr>
              <a:t>Medios de contacto:</a:t>
            </a:r>
            <a:endParaRPr lang="es-ES" dirty="0" smtClean="0">
              <a:solidFill>
                <a:schemeClr val="accent1"/>
              </a:solidFill>
            </a:endParaRPr>
          </a:p>
          <a:p>
            <a:pPr>
              <a:buFont typeface="Arial" panose="020B0604020202020204" pitchFamily="34" charset="0"/>
              <a:buChar char="•"/>
            </a:pPr>
            <a:r>
              <a:rPr lang="es-ES" sz="1800" dirty="0" smtClean="0"/>
              <a:t>El aire que respiramos</a:t>
            </a:r>
          </a:p>
          <a:p>
            <a:pPr>
              <a:buFont typeface="Arial" panose="020B0604020202020204" pitchFamily="34" charset="0"/>
              <a:buChar char="•"/>
            </a:pPr>
            <a:r>
              <a:rPr lang="es-ES" sz="1800" dirty="0" smtClean="0"/>
              <a:t>Los alimentos</a:t>
            </a:r>
          </a:p>
          <a:p>
            <a:pPr>
              <a:buFont typeface="Arial" panose="020B0604020202020204" pitchFamily="34" charset="0"/>
              <a:buChar char="•"/>
            </a:pPr>
            <a:r>
              <a:rPr lang="es-ES" sz="1800" dirty="0" smtClean="0"/>
              <a:t>Medicamento</a:t>
            </a:r>
          </a:p>
          <a:p>
            <a:pPr>
              <a:buFont typeface="Arial" panose="020B0604020202020204" pitchFamily="34" charset="0"/>
              <a:buChar char="•"/>
            </a:pPr>
            <a:r>
              <a:rPr lang="es-ES" sz="1800" dirty="0" smtClean="0"/>
              <a:t>Picaduras de insectos y mordeduras</a:t>
            </a:r>
          </a:p>
          <a:p>
            <a:pPr>
              <a:buFont typeface="Arial" panose="020B0604020202020204" pitchFamily="34" charset="0"/>
              <a:buChar char="•"/>
            </a:pPr>
            <a:r>
              <a:rPr lang="es-ES" sz="1800" dirty="0" smtClean="0"/>
              <a:t>Contacto con la piel</a:t>
            </a:r>
            <a:endParaRPr lang="es-ES" sz="1800" dirty="0"/>
          </a:p>
        </p:txBody>
      </p:sp>
      <p:sp>
        <p:nvSpPr>
          <p:cNvPr id="7" name="Marcador de posición de texto 2"/>
          <p:cNvSpPr txBox="1">
            <a:spLocks/>
          </p:cNvSpPr>
          <p:nvPr/>
        </p:nvSpPr>
        <p:spPr>
          <a:xfrm>
            <a:off x="233888" y="1556792"/>
            <a:ext cx="11605359" cy="7920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None/>
            </a:pPr>
            <a:r>
              <a:rPr lang="es-ES" dirty="0" smtClean="0"/>
              <a:t>Es </a:t>
            </a:r>
            <a:r>
              <a:rPr lang="es-ES" dirty="0"/>
              <a:t>la reacción excesiva del sistema inmunitario del cuerpo a materiales normalmente </a:t>
            </a:r>
            <a:r>
              <a:rPr lang="es-ES" dirty="0" smtClean="0"/>
              <a:t>inocuos (alérgenos) </a:t>
            </a:r>
            <a:r>
              <a:rPr lang="es-ES" dirty="0"/>
              <a:t>que se encuentran en el </a:t>
            </a:r>
            <a:r>
              <a:rPr lang="es-ES" dirty="0" smtClean="0"/>
              <a:t>ambiente.</a:t>
            </a:r>
            <a:endParaRPr lang="es-ES" dirty="0"/>
          </a:p>
        </p:txBody>
      </p:sp>
      <p:sp>
        <p:nvSpPr>
          <p:cNvPr id="10" name="Marcador de contenido 4"/>
          <p:cNvSpPr>
            <a:spLocks noGrp="1"/>
          </p:cNvSpPr>
          <p:nvPr>
            <p:ph sz="half" idx="1"/>
          </p:nvPr>
        </p:nvSpPr>
        <p:spPr>
          <a:xfrm>
            <a:off x="6228002" y="2848608"/>
            <a:ext cx="4895657" cy="3726639"/>
          </a:xfrm>
        </p:spPr>
        <p:txBody>
          <a:bodyPr/>
          <a:lstStyle/>
          <a:p>
            <a:pPr marL="0" indent="0">
              <a:buNone/>
            </a:pPr>
            <a:r>
              <a:rPr lang="es-ES" u="sng" dirty="0" smtClean="0">
                <a:solidFill>
                  <a:schemeClr val="accent1"/>
                </a:solidFill>
              </a:rPr>
              <a:t>Trastornos:</a:t>
            </a:r>
            <a:endParaRPr lang="es-ES" dirty="0" smtClean="0">
              <a:solidFill>
                <a:schemeClr val="accent1"/>
              </a:solidFill>
            </a:endParaRPr>
          </a:p>
          <a:p>
            <a:pPr>
              <a:buFont typeface="Arial" panose="020B0604020202020204" pitchFamily="34" charset="0"/>
              <a:buChar char="•"/>
            </a:pPr>
            <a:r>
              <a:rPr lang="es-ES" sz="1800" dirty="0" smtClean="0"/>
              <a:t>Diarrea, dolor abdominal </a:t>
            </a:r>
          </a:p>
          <a:p>
            <a:pPr>
              <a:buFont typeface="Arial" panose="020B0604020202020204" pitchFamily="34" charset="0"/>
              <a:buChar char="•"/>
            </a:pPr>
            <a:r>
              <a:rPr lang="es-ES" sz="1800" dirty="0" smtClean="0"/>
              <a:t>Conjuntivitis </a:t>
            </a:r>
          </a:p>
          <a:p>
            <a:pPr>
              <a:buFont typeface="Arial" panose="020B0604020202020204" pitchFamily="34" charset="0"/>
              <a:buChar char="•"/>
            </a:pPr>
            <a:r>
              <a:rPr lang="es-ES" sz="1800" dirty="0" smtClean="0"/>
              <a:t>Rinitis </a:t>
            </a:r>
          </a:p>
          <a:p>
            <a:pPr>
              <a:buFont typeface="Arial" panose="020B0604020202020204" pitchFamily="34" charset="0"/>
              <a:buChar char="•"/>
            </a:pPr>
            <a:r>
              <a:rPr lang="es-ES" sz="1800" dirty="0" smtClean="0"/>
              <a:t>Urticarias</a:t>
            </a:r>
          </a:p>
          <a:p>
            <a:pPr>
              <a:buFont typeface="Arial" panose="020B0604020202020204" pitchFamily="34" charset="0"/>
              <a:buChar char="•"/>
            </a:pPr>
            <a:r>
              <a:rPr lang="es-ES" sz="1800" dirty="0" smtClean="0"/>
              <a:t>Asma</a:t>
            </a:r>
          </a:p>
          <a:p>
            <a:pPr marL="0" indent="0">
              <a:buNone/>
            </a:pPr>
            <a:endParaRPr lang="es-ES" sz="2000" dirty="0"/>
          </a:p>
        </p:txBody>
      </p:sp>
      <p:sp>
        <p:nvSpPr>
          <p:cNvPr id="11" name="Flecha derecha 10"/>
          <p:cNvSpPr/>
          <p:nvPr/>
        </p:nvSpPr>
        <p:spPr>
          <a:xfrm>
            <a:off x="3857606" y="3813861"/>
            <a:ext cx="2079727" cy="936104"/>
          </a:xfrm>
          <a:prstGeom prst="rightArrow">
            <a:avLst/>
          </a:prstGeom>
          <a:solidFill>
            <a:schemeClr val="accent1">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Marcador de posición de texto 2"/>
          <p:cNvSpPr txBox="1">
            <a:spLocks/>
          </p:cNvSpPr>
          <p:nvPr/>
        </p:nvSpPr>
        <p:spPr>
          <a:xfrm>
            <a:off x="3930448" y="4070081"/>
            <a:ext cx="1677264" cy="423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None/>
            </a:pPr>
            <a:r>
              <a:rPr lang="es-ES" b="1" dirty="0" smtClean="0"/>
              <a:t>reacciones</a:t>
            </a:r>
            <a:endParaRPr lang="es-ES" b="1" dirty="0"/>
          </a:p>
        </p:txBody>
      </p:sp>
      <p:pic>
        <p:nvPicPr>
          <p:cNvPr id="16" name="Imagen 15"/>
          <p:cNvPicPr>
            <a:picLocks noChangeAspect="1"/>
          </p:cNvPicPr>
          <p:nvPr/>
        </p:nvPicPr>
        <p:blipFill rotWithShape="1">
          <a:blip r:embed="rId3"/>
          <a:srcRect l="63283" t="26375" r="6832" b="37203"/>
          <a:stretch/>
        </p:blipFill>
        <p:spPr>
          <a:xfrm>
            <a:off x="9561050" y="2328911"/>
            <a:ext cx="2351039" cy="1610898"/>
          </a:xfrm>
          <a:prstGeom prst="rect">
            <a:avLst/>
          </a:prstGeom>
        </p:spPr>
      </p:pic>
      <p:sp>
        <p:nvSpPr>
          <p:cNvPr id="17" name="Marcador de posición de texto 2"/>
          <p:cNvSpPr txBox="1">
            <a:spLocks/>
          </p:cNvSpPr>
          <p:nvPr/>
        </p:nvSpPr>
        <p:spPr>
          <a:xfrm>
            <a:off x="10249571" y="3927525"/>
            <a:ext cx="973995" cy="354388"/>
          </a:xfrm>
          <a:prstGeom prst="rect">
            <a:avLst/>
          </a:prstGeom>
        </p:spPr>
        <p:txBody>
          <a:bodyPr rtlCol="0"/>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None/>
            </a:pPr>
            <a:r>
              <a:rPr lang="es-ES" sz="1600" dirty="0" smtClean="0"/>
              <a:t>Urticaria</a:t>
            </a:r>
            <a:endParaRPr lang="es-ES" sz="1600" dirty="0"/>
          </a:p>
        </p:txBody>
      </p:sp>
      <p:pic>
        <p:nvPicPr>
          <p:cNvPr id="18" name="Imagen 17"/>
          <p:cNvPicPr>
            <a:picLocks noChangeAspect="1"/>
          </p:cNvPicPr>
          <p:nvPr/>
        </p:nvPicPr>
        <p:blipFill rotWithShape="1">
          <a:blip r:embed="rId4"/>
          <a:srcRect l="36234" t="31499" r="37462" b="41923"/>
          <a:stretch/>
        </p:blipFill>
        <p:spPr>
          <a:xfrm>
            <a:off x="8544272" y="4454813"/>
            <a:ext cx="3367817" cy="1913179"/>
          </a:xfrm>
          <a:prstGeom prst="rect">
            <a:avLst/>
          </a:prstGeom>
        </p:spPr>
      </p:pic>
      <p:sp>
        <p:nvSpPr>
          <p:cNvPr id="20" name="Marcador de posición de texto 2"/>
          <p:cNvSpPr txBox="1">
            <a:spLocks/>
          </p:cNvSpPr>
          <p:nvPr/>
        </p:nvSpPr>
        <p:spPr>
          <a:xfrm>
            <a:off x="9741182" y="6367992"/>
            <a:ext cx="973995" cy="354388"/>
          </a:xfrm>
          <a:prstGeom prst="rect">
            <a:avLst/>
          </a:prstGeom>
        </p:spPr>
        <p:txBody>
          <a:bodyPr rtlCol="0"/>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None/>
            </a:pPr>
            <a:r>
              <a:rPr lang="es-ES" sz="1600" dirty="0" smtClean="0"/>
              <a:t>Rinitis</a:t>
            </a:r>
            <a:endParaRPr lang="es-ES" sz="1600" dirty="0"/>
          </a:p>
        </p:txBody>
      </p:sp>
    </p:spTree>
    <p:extLst>
      <p:ext uri="{BB962C8B-B14F-4D97-AF65-F5344CB8AC3E}">
        <p14:creationId xmlns:p14="http://schemas.microsoft.com/office/powerpoint/2010/main" val="93741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ángulo 51"/>
          <p:cNvSpPr/>
          <p:nvPr/>
        </p:nvSpPr>
        <p:spPr>
          <a:xfrm>
            <a:off x="5950967" y="3212975"/>
            <a:ext cx="5799397" cy="352839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Rectángulo 50"/>
          <p:cNvSpPr/>
          <p:nvPr/>
        </p:nvSpPr>
        <p:spPr>
          <a:xfrm>
            <a:off x="119336" y="3212976"/>
            <a:ext cx="4226823" cy="303053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ángulo 23"/>
          <p:cNvSpPr/>
          <p:nvPr/>
        </p:nvSpPr>
        <p:spPr>
          <a:xfrm>
            <a:off x="9005501" y="2151557"/>
            <a:ext cx="2422246" cy="38631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ángulo 22"/>
          <p:cNvSpPr/>
          <p:nvPr/>
        </p:nvSpPr>
        <p:spPr>
          <a:xfrm>
            <a:off x="657253" y="2157604"/>
            <a:ext cx="2422246" cy="38631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Elipse 8"/>
          <p:cNvSpPr/>
          <p:nvPr/>
        </p:nvSpPr>
        <p:spPr>
          <a:xfrm>
            <a:off x="4433164" y="1556792"/>
            <a:ext cx="3247012" cy="648072"/>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ítulo 3"/>
          <p:cNvSpPr>
            <a:spLocks noGrp="1"/>
          </p:cNvSpPr>
          <p:nvPr>
            <p:ph type="title"/>
          </p:nvPr>
        </p:nvSpPr>
        <p:spPr/>
        <p:txBody>
          <a:bodyPr>
            <a:normAutofit/>
          </a:bodyPr>
          <a:lstStyle/>
          <a:p>
            <a:pPr algn="ctr"/>
            <a:r>
              <a:rPr lang="es-ES" sz="4000" dirty="0" smtClean="0"/>
              <a:t>ALERGIAS</a:t>
            </a:r>
            <a:endParaRPr lang="es-ES" sz="4000" dirty="0"/>
          </a:p>
        </p:txBody>
      </p:sp>
      <p:sp>
        <p:nvSpPr>
          <p:cNvPr id="5" name="Marcador de contenido 4"/>
          <p:cNvSpPr>
            <a:spLocks noGrp="1"/>
          </p:cNvSpPr>
          <p:nvPr>
            <p:ph sz="half" idx="1"/>
          </p:nvPr>
        </p:nvSpPr>
        <p:spPr>
          <a:xfrm>
            <a:off x="4799856" y="1662247"/>
            <a:ext cx="2592288" cy="831749"/>
          </a:xfrm>
        </p:spPr>
        <p:txBody>
          <a:bodyPr/>
          <a:lstStyle/>
          <a:p>
            <a:pPr marL="0" indent="0">
              <a:buNone/>
            </a:pPr>
            <a:r>
              <a:rPr lang="es-ES" b="1" dirty="0" smtClean="0"/>
              <a:t>Primeros Auxilios</a:t>
            </a:r>
            <a:endParaRPr lang="es-ES" b="1" dirty="0"/>
          </a:p>
        </p:txBody>
      </p:sp>
      <p:cxnSp>
        <p:nvCxnSpPr>
          <p:cNvPr id="13" name="Conector recto de flecha 12"/>
          <p:cNvCxnSpPr/>
          <p:nvPr/>
        </p:nvCxnSpPr>
        <p:spPr>
          <a:xfrm flipH="1">
            <a:off x="3503712" y="1880828"/>
            <a:ext cx="842447" cy="324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p:nvPr/>
        </p:nvCxnSpPr>
        <p:spPr>
          <a:xfrm>
            <a:off x="7767183" y="1880828"/>
            <a:ext cx="863279" cy="339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Marcador de contenido 4"/>
          <p:cNvSpPr>
            <a:spLocks noGrp="1"/>
          </p:cNvSpPr>
          <p:nvPr>
            <p:ph sz="half" idx="1"/>
          </p:nvPr>
        </p:nvSpPr>
        <p:spPr>
          <a:xfrm>
            <a:off x="657253" y="2219878"/>
            <a:ext cx="2422246" cy="324036"/>
          </a:xfrm>
        </p:spPr>
        <p:txBody>
          <a:bodyPr>
            <a:normAutofit lnSpcReduction="10000"/>
          </a:bodyPr>
          <a:lstStyle/>
          <a:p>
            <a:pPr marL="0" indent="0">
              <a:buNone/>
            </a:pPr>
            <a:r>
              <a:rPr lang="es-ES" sz="1800" dirty="0" smtClean="0"/>
              <a:t>Reacciones Limitadas</a:t>
            </a:r>
            <a:endParaRPr lang="es-ES" sz="1800" dirty="0"/>
          </a:p>
        </p:txBody>
      </p:sp>
      <p:sp>
        <p:nvSpPr>
          <p:cNvPr id="20" name="Marcador de contenido 4"/>
          <p:cNvSpPr>
            <a:spLocks noGrp="1"/>
          </p:cNvSpPr>
          <p:nvPr>
            <p:ph sz="half" idx="1"/>
          </p:nvPr>
        </p:nvSpPr>
        <p:spPr>
          <a:xfrm>
            <a:off x="9122849" y="2212223"/>
            <a:ext cx="2422246" cy="324036"/>
          </a:xfrm>
        </p:spPr>
        <p:txBody>
          <a:bodyPr>
            <a:normAutofit lnSpcReduction="10000"/>
          </a:bodyPr>
          <a:lstStyle/>
          <a:p>
            <a:pPr marL="0" indent="0">
              <a:buNone/>
            </a:pPr>
            <a:r>
              <a:rPr lang="es-ES" sz="1800" dirty="0" smtClean="0"/>
              <a:t>Reacciones Severas</a:t>
            </a:r>
            <a:endParaRPr lang="es-ES" sz="1800" dirty="0"/>
          </a:p>
        </p:txBody>
      </p:sp>
      <p:sp>
        <p:nvSpPr>
          <p:cNvPr id="25" name="Marcador de posición de contenido 3"/>
          <p:cNvSpPr txBox="1">
            <a:spLocks/>
          </p:cNvSpPr>
          <p:nvPr/>
        </p:nvSpPr>
        <p:spPr>
          <a:xfrm>
            <a:off x="479376" y="3479527"/>
            <a:ext cx="1944216" cy="929600"/>
          </a:xfrm>
          <a:prstGeom prst="rect">
            <a:avLst/>
          </a:prstGeom>
        </p:spPr>
        <p:txBody>
          <a:bodyPr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342900" indent="-342900">
              <a:buFont typeface="+mj-lt"/>
              <a:buAutoNum type="arabicPeriod"/>
            </a:pPr>
            <a:r>
              <a:rPr lang="es-ES" sz="1600" dirty="0" smtClean="0"/>
              <a:t>Eliminar o remover la fuente</a:t>
            </a:r>
          </a:p>
          <a:p>
            <a:pPr marL="342900" indent="-342900">
              <a:buFont typeface="+mj-lt"/>
              <a:buAutoNum type="arabicPeriod"/>
            </a:pPr>
            <a:endParaRPr lang="es-ES" sz="1600" dirty="0"/>
          </a:p>
          <a:p>
            <a:pPr marL="342900" indent="-342900">
              <a:buFont typeface="+mj-lt"/>
              <a:buAutoNum type="arabicPeriod"/>
            </a:pPr>
            <a:endParaRPr lang="es-ES" sz="1600" dirty="0" smtClean="0"/>
          </a:p>
          <a:p>
            <a:pPr marL="342900" indent="-342900">
              <a:buFont typeface="+mj-lt"/>
              <a:buAutoNum type="arabicPeriod"/>
            </a:pPr>
            <a:endParaRPr lang="es-ES" sz="1600" dirty="0" smtClean="0"/>
          </a:p>
          <a:p>
            <a:pPr marL="0" indent="0">
              <a:buNone/>
            </a:pPr>
            <a:endParaRPr lang="es-ES" sz="1600" dirty="0" smtClean="0"/>
          </a:p>
        </p:txBody>
      </p:sp>
      <p:sp>
        <p:nvSpPr>
          <p:cNvPr id="26" name="Marcador de posición de contenido 3"/>
          <p:cNvSpPr txBox="1">
            <a:spLocks/>
          </p:cNvSpPr>
          <p:nvPr/>
        </p:nvSpPr>
        <p:spPr>
          <a:xfrm>
            <a:off x="479376" y="4963125"/>
            <a:ext cx="3126680" cy="1280384"/>
          </a:xfrm>
          <a:prstGeom prst="rect">
            <a:avLst/>
          </a:prstGeom>
        </p:spPr>
        <p:txBody>
          <a:bodyPr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342900" indent="-342900">
              <a:buFont typeface="+mj-lt"/>
              <a:buAutoNum type="arabicPeriod" startAt="2"/>
            </a:pPr>
            <a:r>
              <a:rPr lang="es-ES" sz="1600" dirty="0"/>
              <a:t>Tratamiento de la irritación de la piel</a:t>
            </a:r>
          </a:p>
          <a:p>
            <a:pPr marL="0" indent="0">
              <a:buNone/>
            </a:pPr>
            <a:endParaRPr lang="es-ES" sz="1600" dirty="0" smtClean="0"/>
          </a:p>
        </p:txBody>
      </p:sp>
      <p:cxnSp>
        <p:nvCxnSpPr>
          <p:cNvPr id="30" name="Conector angular 29"/>
          <p:cNvCxnSpPr/>
          <p:nvPr/>
        </p:nvCxnSpPr>
        <p:spPr>
          <a:xfrm>
            <a:off x="2042716" y="3805294"/>
            <a:ext cx="348680" cy="29628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ector angular 31"/>
          <p:cNvCxnSpPr/>
          <p:nvPr/>
        </p:nvCxnSpPr>
        <p:spPr>
          <a:xfrm flipV="1">
            <a:off x="2042716" y="3498579"/>
            <a:ext cx="348680" cy="31086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Marcador de posición de contenido 3"/>
          <p:cNvSpPr txBox="1">
            <a:spLocks/>
          </p:cNvSpPr>
          <p:nvPr/>
        </p:nvSpPr>
        <p:spPr>
          <a:xfrm>
            <a:off x="2451145" y="3357909"/>
            <a:ext cx="1286656" cy="312282"/>
          </a:xfrm>
          <a:prstGeom prst="rect">
            <a:avLst/>
          </a:prstGeom>
        </p:spPr>
        <p:txBody>
          <a:bodyPr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None/>
            </a:pPr>
            <a:r>
              <a:rPr lang="es-ES" sz="1600" dirty="0" smtClean="0"/>
              <a:t>Picadura</a:t>
            </a:r>
          </a:p>
        </p:txBody>
      </p:sp>
      <p:sp>
        <p:nvSpPr>
          <p:cNvPr id="35" name="Marcador de posición de contenido 3"/>
          <p:cNvSpPr txBox="1">
            <a:spLocks/>
          </p:cNvSpPr>
          <p:nvPr/>
        </p:nvSpPr>
        <p:spPr>
          <a:xfrm>
            <a:off x="2451145" y="3844296"/>
            <a:ext cx="1389000" cy="588718"/>
          </a:xfrm>
          <a:prstGeom prst="rect">
            <a:avLst/>
          </a:prstGeom>
        </p:spPr>
        <p:txBody>
          <a:bodyPr rtlCol="0">
            <a:normAutofit fontScale="92500"/>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None/>
            </a:pPr>
            <a:r>
              <a:rPr lang="es-ES" sz="1600" dirty="0" smtClean="0"/>
              <a:t>Alimento o medicamento</a:t>
            </a:r>
          </a:p>
        </p:txBody>
      </p:sp>
      <p:sp>
        <p:nvSpPr>
          <p:cNvPr id="40" name="Flecha abajo 39"/>
          <p:cNvSpPr/>
          <p:nvPr/>
        </p:nvSpPr>
        <p:spPr>
          <a:xfrm>
            <a:off x="1516534" y="2680310"/>
            <a:ext cx="526182" cy="4176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Flecha abajo 40"/>
          <p:cNvSpPr/>
          <p:nvPr/>
        </p:nvSpPr>
        <p:spPr>
          <a:xfrm>
            <a:off x="9953533" y="2680310"/>
            <a:ext cx="526182" cy="4176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Marcador de posición de contenido 3"/>
          <p:cNvSpPr txBox="1">
            <a:spLocks/>
          </p:cNvSpPr>
          <p:nvPr/>
        </p:nvSpPr>
        <p:spPr>
          <a:xfrm>
            <a:off x="6040681" y="3357909"/>
            <a:ext cx="4800600" cy="3810033"/>
          </a:xfrm>
          <a:prstGeom prst="rect">
            <a:avLst/>
          </a:prstGeom>
        </p:spPr>
        <p:txBody>
          <a:bodyPr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r>
              <a:rPr lang="es-ES" sz="1600" dirty="0" smtClean="0"/>
              <a:t>Tranquilizar a la persona</a:t>
            </a:r>
          </a:p>
          <a:p>
            <a:r>
              <a:rPr lang="es-ES" sz="1600" dirty="0" smtClean="0"/>
              <a:t>Reposar</a:t>
            </a:r>
          </a:p>
          <a:p>
            <a:r>
              <a:rPr lang="es-ES" sz="1600" dirty="0" smtClean="0"/>
              <a:t>Observar la respiración </a:t>
            </a:r>
          </a:p>
          <a:p>
            <a:r>
              <a:rPr lang="es-ES" sz="1600" dirty="0" smtClean="0"/>
              <a:t>Buscar ayuda medica</a:t>
            </a:r>
          </a:p>
          <a:p>
            <a:pPr marL="0" indent="0">
              <a:buFont typeface="Arial" pitchFamily="34" charset="0"/>
              <a:buNone/>
            </a:pPr>
            <a:endParaRPr lang="es-ES" sz="1600" dirty="0" smtClean="0"/>
          </a:p>
          <a:p>
            <a:r>
              <a:rPr lang="es-ES" sz="1600" dirty="0" smtClean="0"/>
              <a:t>Observar señales de hinchamiento de las vías respiratorias</a:t>
            </a:r>
          </a:p>
          <a:p>
            <a:r>
              <a:rPr lang="es-ES" sz="1600" dirty="0" smtClean="0"/>
              <a:t>Dar RCP si fuese necesario</a:t>
            </a:r>
          </a:p>
        </p:txBody>
      </p:sp>
      <p:cxnSp>
        <p:nvCxnSpPr>
          <p:cNvPr id="44" name="Conector recto de flecha 43"/>
          <p:cNvCxnSpPr/>
          <p:nvPr/>
        </p:nvCxnSpPr>
        <p:spPr>
          <a:xfrm flipV="1">
            <a:off x="8305340" y="4556661"/>
            <a:ext cx="648072" cy="3641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Marcador de posición de contenido 3"/>
          <p:cNvSpPr txBox="1">
            <a:spLocks/>
          </p:cNvSpPr>
          <p:nvPr/>
        </p:nvSpPr>
        <p:spPr>
          <a:xfrm>
            <a:off x="9086068" y="4254343"/>
            <a:ext cx="2664296" cy="588743"/>
          </a:xfrm>
          <a:prstGeom prst="rect">
            <a:avLst/>
          </a:prstGeom>
        </p:spPr>
        <p:txBody>
          <a:bodyPr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None/>
            </a:pPr>
            <a:r>
              <a:rPr lang="es-ES" sz="1600" dirty="0" smtClean="0"/>
              <a:t>Erupción</a:t>
            </a:r>
            <a:r>
              <a:rPr lang="es-ES" sz="1600" dirty="0"/>
              <a:t> </a:t>
            </a:r>
            <a:r>
              <a:rPr lang="es-ES" sz="1600" dirty="0" smtClean="0"/>
              <a:t>o ronchas en cara, genitales o todo el cuerpo</a:t>
            </a:r>
          </a:p>
        </p:txBody>
      </p:sp>
      <p:cxnSp>
        <p:nvCxnSpPr>
          <p:cNvPr id="46" name="Conector recto de flecha 45"/>
          <p:cNvCxnSpPr/>
          <p:nvPr/>
        </p:nvCxnSpPr>
        <p:spPr>
          <a:xfrm>
            <a:off x="8305340" y="4920799"/>
            <a:ext cx="648072" cy="1659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Marcador de posición de contenido 3"/>
          <p:cNvSpPr txBox="1">
            <a:spLocks/>
          </p:cNvSpPr>
          <p:nvPr/>
        </p:nvSpPr>
        <p:spPr>
          <a:xfrm>
            <a:off x="9086068" y="4920799"/>
            <a:ext cx="2664296" cy="588743"/>
          </a:xfrm>
          <a:prstGeom prst="rect">
            <a:avLst/>
          </a:prstGeom>
        </p:spPr>
        <p:txBody>
          <a:bodyPr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None/>
            </a:pPr>
            <a:r>
              <a:rPr lang="es-ES" sz="1600" dirty="0" smtClean="0"/>
              <a:t>Erupción</a:t>
            </a:r>
            <a:r>
              <a:rPr lang="es-ES" sz="1600" dirty="0"/>
              <a:t> </a:t>
            </a:r>
            <a:r>
              <a:rPr lang="es-ES" sz="1600" dirty="0" smtClean="0"/>
              <a:t>o ronchas en cara, genitales o todo el cuerpo</a:t>
            </a:r>
          </a:p>
        </p:txBody>
      </p:sp>
    </p:spTree>
    <p:extLst>
      <p:ext uri="{BB962C8B-B14F-4D97-AF65-F5344CB8AC3E}">
        <p14:creationId xmlns:p14="http://schemas.microsoft.com/office/powerpoint/2010/main" val="172076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AR" dirty="0" smtClean="0"/>
              <a:t>MARCO LEGAL</a:t>
            </a:r>
            <a:endParaRPr lang="es-AR" dirty="0"/>
          </a:p>
        </p:txBody>
      </p:sp>
      <p:sp>
        <p:nvSpPr>
          <p:cNvPr id="3" name="2 Marcador de contenido"/>
          <p:cNvSpPr>
            <a:spLocks noGrp="1"/>
          </p:cNvSpPr>
          <p:nvPr>
            <p:ph idx="1"/>
          </p:nvPr>
        </p:nvSpPr>
        <p:spPr>
          <a:xfrm>
            <a:off x="119336" y="1628801"/>
            <a:ext cx="5688632" cy="5112568"/>
          </a:xfrm>
        </p:spPr>
        <p:txBody>
          <a:bodyPr/>
          <a:lstStyle/>
          <a:p>
            <a:pPr marL="0" lvl="0" indent="0">
              <a:buNone/>
            </a:pPr>
            <a:r>
              <a:rPr lang="es-ES" sz="1800" b="1" u="sng" dirty="0"/>
              <a:t>MUERTE SUBITA</a:t>
            </a:r>
            <a:endParaRPr lang="es-AR" sz="1800" b="1" u="sng" dirty="0"/>
          </a:p>
          <a:p>
            <a:pPr marL="0" lvl="0" indent="0">
              <a:buNone/>
            </a:pPr>
            <a:r>
              <a:rPr lang="es-ES" sz="1800" dirty="0"/>
              <a:t>Nacional:</a:t>
            </a:r>
            <a:endParaRPr lang="es-AR" sz="1800" dirty="0"/>
          </a:p>
          <a:p>
            <a:r>
              <a:rPr lang="es-AR" sz="1800" dirty="0"/>
              <a:t>Ley </a:t>
            </a:r>
            <a:r>
              <a:rPr lang="es-AR" sz="1800" dirty="0" smtClean="0"/>
              <a:t>27159</a:t>
            </a:r>
          </a:p>
          <a:p>
            <a:r>
              <a:rPr lang="es-AR" sz="1800" dirty="0"/>
              <a:t>Ley </a:t>
            </a:r>
            <a:r>
              <a:rPr lang="es-AR" sz="1800" dirty="0" smtClean="0"/>
              <a:t>26835</a:t>
            </a:r>
          </a:p>
          <a:p>
            <a:r>
              <a:rPr lang="es-AR" sz="1800" dirty="0"/>
              <a:t>Ley </a:t>
            </a:r>
            <a:r>
              <a:rPr lang="es-AR" sz="1800" dirty="0" smtClean="0"/>
              <a:t>25501</a:t>
            </a:r>
          </a:p>
          <a:p>
            <a:r>
              <a:rPr lang="es-AR" sz="1800" dirty="0"/>
              <a:t>Decreto </a:t>
            </a:r>
            <a:r>
              <a:rPr lang="es-AR" sz="1800" dirty="0" smtClean="0"/>
              <a:t>223/2010</a:t>
            </a:r>
          </a:p>
          <a:p>
            <a:r>
              <a:rPr lang="es-AR" sz="1800" dirty="0"/>
              <a:t>Resolución </a:t>
            </a:r>
            <a:r>
              <a:rPr lang="es-AR" sz="1800" dirty="0" smtClean="0"/>
              <a:t>908/2009</a:t>
            </a:r>
          </a:p>
          <a:p>
            <a:r>
              <a:rPr lang="es-AR" sz="1800" dirty="0"/>
              <a:t>Resolución </a:t>
            </a:r>
            <a:r>
              <a:rPr lang="es-AR" sz="1800" dirty="0" smtClean="0"/>
              <a:t>182-E/2016</a:t>
            </a:r>
          </a:p>
          <a:p>
            <a:pPr marL="0" lvl="0" indent="0">
              <a:buNone/>
            </a:pPr>
            <a:r>
              <a:rPr lang="es-ES" sz="1800" dirty="0"/>
              <a:t>Provincial:</a:t>
            </a:r>
            <a:endParaRPr lang="es-AR" sz="1800" dirty="0"/>
          </a:p>
          <a:p>
            <a:r>
              <a:rPr lang="es-AR" sz="1800" dirty="0"/>
              <a:t>Ley 9020</a:t>
            </a:r>
            <a:endParaRPr lang="es-AR" sz="1800" dirty="0" smtClean="0"/>
          </a:p>
          <a:p>
            <a:endParaRPr lang="es-AR" dirty="0"/>
          </a:p>
        </p:txBody>
      </p:sp>
      <p:sp>
        <p:nvSpPr>
          <p:cNvPr id="4" name="2 Marcador de contenido"/>
          <p:cNvSpPr txBox="1">
            <a:spLocks/>
          </p:cNvSpPr>
          <p:nvPr/>
        </p:nvSpPr>
        <p:spPr>
          <a:xfrm>
            <a:off x="6240016" y="1745432"/>
            <a:ext cx="5688632" cy="5112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lvl="0" indent="0">
              <a:buNone/>
            </a:pPr>
            <a:r>
              <a:rPr lang="es-ES" sz="1800" b="1" u="sng" dirty="0"/>
              <a:t>PRIMEROS AUXILIOS</a:t>
            </a:r>
            <a:endParaRPr lang="es-AR" sz="1800" b="1" u="sng" dirty="0"/>
          </a:p>
          <a:p>
            <a:pPr marL="0" lvl="0" indent="0">
              <a:buNone/>
            </a:pPr>
            <a:r>
              <a:rPr lang="es-ES" sz="1800" dirty="0"/>
              <a:t>Nacional:</a:t>
            </a:r>
            <a:endParaRPr lang="es-AR" sz="1800" dirty="0"/>
          </a:p>
          <a:p>
            <a:r>
              <a:rPr lang="es-AR" sz="1800" dirty="0"/>
              <a:t>Ley </a:t>
            </a:r>
            <a:r>
              <a:rPr lang="es-AR" sz="1800" dirty="0" smtClean="0"/>
              <a:t>27159</a:t>
            </a:r>
          </a:p>
          <a:p>
            <a:pPr marL="0" indent="0">
              <a:buNone/>
            </a:pPr>
            <a:endParaRPr lang="es-AR" sz="1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1824" y="3393809"/>
            <a:ext cx="6624736"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54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p:cNvSpPr/>
          <p:nvPr/>
        </p:nvSpPr>
        <p:spPr>
          <a:xfrm>
            <a:off x="7347777" y="2276872"/>
            <a:ext cx="4428146" cy="3985829"/>
          </a:xfrm>
          <a:prstGeom prst="rect">
            <a:avLst/>
          </a:prstGeom>
          <a:solidFill>
            <a:schemeClr val="bg2">
              <a:lumMod val="9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p:cNvSpPr/>
          <p:nvPr/>
        </p:nvSpPr>
        <p:spPr>
          <a:xfrm>
            <a:off x="246406" y="3206166"/>
            <a:ext cx="5114475" cy="2382148"/>
          </a:xfrm>
          <a:prstGeom prst="rect">
            <a:avLst/>
          </a:prstGeom>
          <a:solidFill>
            <a:schemeClr val="bg2">
              <a:lumMod val="9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p:txBody>
          <a:bodyPr rtlCol="0"/>
          <a:lstStyle/>
          <a:p>
            <a:pPr algn="ctr" rtl="0"/>
            <a:r>
              <a:rPr lang="es-ES" sz="4000" dirty="0" smtClean="0"/>
              <a:t>INTOXICACION</a:t>
            </a:r>
            <a:endParaRPr lang="es-ES" dirty="0"/>
          </a:p>
        </p:txBody>
      </p:sp>
      <p:sp>
        <p:nvSpPr>
          <p:cNvPr id="3" name="Marcador de posición de texto 2"/>
          <p:cNvSpPr>
            <a:spLocks noGrp="1"/>
          </p:cNvSpPr>
          <p:nvPr>
            <p:ph type="body" idx="1"/>
          </p:nvPr>
        </p:nvSpPr>
        <p:spPr>
          <a:xfrm>
            <a:off x="2737534" y="1267198"/>
            <a:ext cx="6754346" cy="1106015"/>
          </a:xfrm>
        </p:spPr>
        <p:txBody>
          <a:bodyPr rtlCol="0"/>
          <a:lstStyle/>
          <a:p>
            <a:pPr rtl="0"/>
            <a:r>
              <a:rPr lang="es-ES" dirty="0" smtClean="0"/>
              <a:t>Se ocasiona por exposición a distintas sustancias</a:t>
            </a:r>
            <a:endParaRPr lang="es-ES" dirty="0"/>
          </a:p>
        </p:txBody>
      </p:sp>
      <p:sp>
        <p:nvSpPr>
          <p:cNvPr id="4" name="Marcador de posición de contenido 3"/>
          <p:cNvSpPr>
            <a:spLocks noGrp="1"/>
          </p:cNvSpPr>
          <p:nvPr>
            <p:ph sz="half" idx="2"/>
          </p:nvPr>
        </p:nvSpPr>
        <p:spPr>
          <a:xfrm>
            <a:off x="7925377" y="2452668"/>
            <a:ext cx="4800600" cy="3810033"/>
          </a:xfrm>
        </p:spPr>
        <p:txBody>
          <a:bodyPr rtlCol="0">
            <a:normAutofit lnSpcReduction="10000"/>
          </a:bodyPr>
          <a:lstStyle/>
          <a:p>
            <a:pPr marL="0" indent="0" rtl="0">
              <a:buNone/>
            </a:pPr>
            <a:r>
              <a:rPr lang="es-ES" u="sng" dirty="0" smtClean="0"/>
              <a:t>Síntomas:</a:t>
            </a:r>
          </a:p>
          <a:p>
            <a:r>
              <a:rPr lang="es-ES" sz="1600" dirty="0" smtClean="0"/>
              <a:t>Malestar</a:t>
            </a:r>
          </a:p>
          <a:p>
            <a:r>
              <a:rPr lang="es-ES" sz="1600" dirty="0" smtClean="0"/>
              <a:t>Dolor de cabeza</a:t>
            </a:r>
            <a:endParaRPr lang="es-ES" sz="1600" dirty="0"/>
          </a:p>
          <a:p>
            <a:r>
              <a:rPr lang="es-ES" sz="1600" dirty="0" smtClean="0"/>
              <a:t>Mareos, náuseas o vómitos</a:t>
            </a:r>
          </a:p>
          <a:p>
            <a:r>
              <a:rPr lang="es-ES" sz="1600" dirty="0" smtClean="0"/>
              <a:t>Ardor y/o dolor de garganta</a:t>
            </a:r>
          </a:p>
          <a:p>
            <a:r>
              <a:rPr lang="es-ES" sz="1600" dirty="0" smtClean="0"/>
              <a:t>Tos repentina</a:t>
            </a:r>
          </a:p>
          <a:p>
            <a:r>
              <a:rPr lang="es-ES" sz="1600" dirty="0" smtClean="0"/>
              <a:t>Dificultad para tragar y o respirar</a:t>
            </a:r>
          </a:p>
          <a:p>
            <a:r>
              <a:rPr lang="es-ES" sz="1600" dirty="0" smtClean="0"/>
              <a:t>Convulsiones o desvanecimiento</a:t>
            </a:r>
          </a:p>
          <a:p>
            <a:r>
              <a:rPr lang="es-ES" sz="1600" dirty="0" smtClean="0"/>
              <a:t>Entre otras</a:t>
            </a:r>
          </a:p>
          <a:p>
            <a:pPr marL="0" indent="0">
              <a:buNone/>
            </a:pPr>
            <a:endParaRPr lang="es-ES" sz="1600" dirty="0" smtClean="0"/>
          </a:p>
        </p:txBody>
      </p:sp>
      <p:sp>
        <p:nvSpPr>
          <p:cNvPr id="6" name="Marcador de posición de contenido 5"/>
          <p:cNvSpPr>
            <a:spLocks noGrp="1"/>
          </p:cNvSpPr>
          <p:nvPr>
            <p:ph sz="quarter" idx="4"/>
          </p:nvPr>
        </p:nvSpPr>
        <p:spPr>
          <a:xfrm>
            <a:off x="906637" y="3414764"/>
            <a:ext cx="4453136" cy="3972970"/>
          </a:xfrm>
        </p:spPr>
        <p:txBody>
          <a:bodyPr rtlCol="0"/>
          <a:lstStyle/>
          <a:p>
            <a:pPr marL="0" indent="0">
              <a:buNone/>
            </a:pPr>
            <a:r>
              <a:rPr lang="es-ES" u="sng" dirty="0"/>
              <a:t>Causas:</a:t>
            </a:r>
          </a:p>
          <a:p>
            <a:r>
              <a:rPr lang="es-ES" sz="1600" dirty="0"/>
              <a:t>Ingestión</a:t>
            </a:r>
          </a:p>
          <a:p>
            <a:r>
              <a:rPr lang="es-ES" sz="1600" dirty="0" smtClean="0"/>
              <a:t>Inhalación 		 </a:t>
            </a:r>
            <a:endParaRPr lang="es-ES" sz="1600" dirty="0"/>
          </a:p>
          <a:p>
            <a:r>
              <a:rPr lang="es-ES" sz="1600" dirty="0"/>
              <a:t>Contacto con la piel</a:t>
            </a:r>
          </a:p>
          <a:p>
            <a:pPr marL="0" indent="0" rtl="0">
              <a:buNone/>
            </a:pPr>
            <a:endParaRPr lang="es-ES" dirty="0"/>
          </a:p>
        </p:txBody>
      </p:sp>
      <p:sp>
        <p:nvSpPr>
          <p:cNvPr id="7" name="Cerrar llave 6"/>
          <p:cNvSpPr/>
          <p:nvPr/>
        </p:nvSpPr>
        <p:spPr>
          <a:xfrm>
            <a:off x="3152665" y="3950825"/>
            <a:ext cx="216024" cy="115212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8" name="Marcador de posición de texto 2"/>
          <p:cNvSpPr>
            <a:spLocks noGrp="1"/>
          </p:cNvSpPr>
          <p:nvPr>
            <p:ph type="body" idx="1"/>
          </p:nvPr>
        </p:nvSpPr>
        <p:spPr>
          <a:xfrm>
            <a:off x="3548187" y="4196704"/>
            <a:ext cx="1811560" cy="660370"/>
          </a:xfrm>
        </p:spPr>
        <p:txBody>
          <a:bodyPr rtlCol="0"/>
          <a:lstStyle/>
          <a:p>
            <a:pPr algn="ctr" rtl="0"/>
            <a:r>
              <a:rPr lang="es-ES" dirty="0" smtClean="0">
                <a:solidFill>
                  <a:srgbClr val="FF0000"/>
                </a:solidFill>
              </a:rPr>
              <a:t>Sustancias Tóxicas</a:t>
            </a:r>
            <a:endParaRPr lang="es-ES" dirty="0">
              <a:solidFill>
                <a:srgbClr val="FF0000"/>
              </a:solidFill>
            </a:endParaRPr>
          </a:p>
        </p:txBody>
      </p:sp>
      <p:sp>
        <p:nvSpPr>
          <p:cNvPr id="11" name="Flecha derecha 10"/>
          <p:cNvSpPr/>
          <p:nvPr/>
        </p:nvSpPr>
        <p:spPr>
          <a:xfrm>
            <a:off x="5859993" y="4196704"/>
            <a:ext cx="1008112" cy="578214"/>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55180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ángulo 45"/>
          <p:cNvSpPr/>
          <p:nvPr/>
        </p:nvSpPr>
        <p:spPr>
          <a:xfrm>
            <a:off x="9591969" y="3763853"/>
            <a:ext cx="2120655" cy="157406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p:txBody>
          <a:bodyPr rtlCol="0">
            <a:normAutofit/>
          </a:bodyPr>
          <a:lstStyle/>
          <a:p>
            <a:pPr algn="ctr"/>
            <a:r>
              <a:rPr lang="es-ES" sz="4000" dirty="0" smtClean="0"/>
              <a:t>INTOXICACION</a:t>
            </a:r>
            <a:endParaRPr lang="es-ES" sz="4000" dirty="0"/>
          </a:p>
        </p:txBody>
      </p:sp>
      <p:sp>
        <p:nvSpPr>
          <p:cNvPr id="4" name="Marcador de posición de contenido 3"/>
          <p:cNvSpPr txBox="1">
            <a:spLocks/>
          </p:cNvSpPr>
          <p:nvPr/>
        </p:nvSpPr>
        <p:spPr>
          <a:xfrm>
            <a:off x="407368" y="1700808"/>
            <a:ext cx="4824536" cy="4896544"/>
          </a:xfrm>
          <a:prstGeom prst="rect">
            <a:avLst/>
          </a:prstGeom>
        </p:spPr>
        <p:txBody>
          <a:bodyPr rtlCol="0">
            <a:normAutofit fontScale="92500" lnSpcReduction="10000"/>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Font typeface="Arial" pitchFamily="34" charset="0"/>
              <a:buNone/>
            </a:pPr>
            <a:r>
              <a:rPr lang="es-ES" sz="2800" u="sng" dirty="0" smtClean="0"/>
              <a:t>Medidas Primarias:</a:t>
            </a:r>
          </a:p>
          <a:p>
            <a:pPr marL="0" indent="0">
              <a:buFont typeface="Arial" pitchFamily="34" charset="0"/>
              <a:buNone/>
            </a:pPr>
            <a:r>
              <a:rPr lang="es-ES" sz="2800" dirty="0" smtClean="0"/>
              <a:t> </a:t>
            </a:r>
            <a:endParaRPr lang="es-ES" sz="3200" dirty="0" smtClean="0"/>
          </a:p>
          <a:p>
            <a:pPr>
              <a:lnSpc>
                <a:spcPct val="100000"/>
              </a:lnSpc>
              <a:buFont typeface="Wingdings" panose="05000000000000000000" pitchFamily="2" charset="2"/>
              <a:buChar char="Ø"/>
            </a:pPr>
            <a:r>
              <a:rPr lang="es-ES" sz="2800" dirty="0" smtClean="0"/>
              <a:t> </a:t>
            </a:r>
            <a:r>
              <a:rPr lang="es-ES" dirty="0" smtClean="0"/>
              <a:t>Contacto por piel</a:t>
            </a:r>
          </a:p>
          <a:p>
            <a:pPr marL="0" indent="0">
              <a:lnSpc>
                <a:spcPct val="100000"/>
              </a:lnSpc>
              <a:buNone/>
            </a:pPr>
            <a:endParaRPr lang="es-ES" dirty="0" smtClean="0"/>
          </a:p>
          <a:p>
            <a:pPr>
              <a:lnSpc>
                <a:spcPct val="100000"/>
              </a:lnSpc>
              <a:buFont typeface="Wingdings" panose="05000000000000000000" pitchFamily="2" charset="2"/>
              <a:buChar char="Ø"/>
            </a:pPr>
            <a:r>
              <a:rPr lang="es-ES" dirty="0" smtClean="0"/>
              <a:t> Exposición por Inhalación</a:t>
            </a:r>
          </a:p>
          <a:p>
            <a:pPr marL="0" indent="0">
              <a:lnSpc>
                <a:spcPct val="100000"/>
              </a:lnSpc>
              <a:buNone/>
            </a:pPr>
            <a:endParaRPr lang="es-ES" dirty="0" smtClean="0"/>
          </a:p>
          <a:p>
            <a:pPr>
              <a:lnSpc>
                <a:spcPct val="100000"/>
              </a:lnSpc>
              <a:buFont typeface="Wingdings" panose="05000000000000000000" pitchFamily="2" charset="2"/>
              <a:buChar char="Ø"/>
            </a:pPr>
            <a:r>
              <a:rPr lang="es-ES" dirty="0" smtClean="0"/>
              <a:t> Contacto por los ojos</a:t>
            </a:r>
          </a:p>
          <a:p>
            <a:pPr marL="0" indent="0">
              <a:lnSpc>
                <a:spcPct val="100000"/>
              </a:lnSpc>
              <a:buNone/>
            </a:pPr>
            <a:endParaRPr lang="es-ES" dirty="0" smtClean="0"/>
          </a:p>
          <a:p>
            <a:pPr>
              <a:lnSpc>
                <a:spcPct val="100000"/>
              </a:lnSpc>
              <a:buFont typeface="Wingdings" panose="05000000000000000000" pitchFamily="2" charset="2"/>
              <a:buChar char="Ø"/>
            </a:pPr>
            <a:r>
              <a:rPr lang="es-ES" dirty="0" smtClean="0"/>
              <a:t> Contacto por vía oral (ingestión)</a:t>
            </a:r>
          </a:p>
          <a:p>
            <a:pPr>
              <a:buFont typeface="Wingdings" panose="05000000000000000000" pitchFamily="2" charset="2"/>
              <a:buChar char="Ø"/>
            </a:pPr>
            <a:endParaRPr lang="es-ES" dirty="0" smtClean="0"/>
          </a:p>
          <a:p>
            <a:pPr marL="0" indent="0">
              <a:buFont typeface="Arial" pitchFamily="34" charset="0"/>
              <a:buNone/>
            </a:pPr>
            <a:endParaRPr lang="es-ES" sz="1600" dirty="0" smtClean="0"/>
          </a:p>
        </p:txBody>
      </p:sp>
      <p:cxnSp>
        <p:nvCxnSpPr>
          <p:cNvPr id="11" name="Conector angular 10"/>
          <p:cNvCxnSpPr/>
          <p:nvPr/>
        </p:nvCxnSpPr>
        <p:spPr>
          <a:xfrm flipV="1">
            <a:off x="2999656" y="2420888"/>
            <a:ext cx="1152128" cy="648072"/>
          </a:xfrm>
          <a:prstGeom prst="bentConnector3">
            <a:avLst/>
          </a:prstGeom>
          <a:ln w="28575">
            <a:tailEnd type="triangle"/>
          </a:ln>
        </p:spPr>
        <p:style>
          <a:lnRef idx="3">
            <a:schemeClr val="accent1"/>
          </a:lnRef>
          <a:fillRef idx="0">
            <a:schemeClr val="accent1"/>
          </a:fillRef>
          <a:effectRef idx="2">
            <a:schemeClr val="accent1"/>
          </a:effectRef>
          <a:fontRef idx="minor">
            <a:schemeClr val="tx1"/>
          </a:fontRef>
        </p:style>
      </p:cxnSp>
      <p:sp>
        <p:nvSpPr>
          <p:cNvPr id="13" name="Marcador de posición de texto 2"/>
          <p:cNvSpPr txBox="1">
            <a:spLocks/>
          </p:cNvSpPr>
          <p:nvPr/>
        </p:nvSpPr>
        <p:spPr>
          <a:xfrm>
            <a:off x="4295800" y="2202733"/>
            <a:ext cx="7272808" cy="769031"/>
          </a:xfrm>
          <a:prstGeom prst="rect">
            <a:avLst/>
          </a:prstGeom>
        </p:spPr>
        <p:txBody>
          <a:bodyPr rtlCol="0"/>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None/>
            </a:pPr>
            <a:r>
              <a:rPr lang="es-ES" sz="1800" dirty="0" smtClean="0"/>
              <a:t>Quitar ropa y lavar con abundante agua</a:t>
            </a:r>
            <a:endParaRPr lang="es-ES" sz="1800" dirty="0"/>
          </a:p>
        </p:txBody>
      </p:sp>
      <p:cxnSp>
        <p:nvCxnSpPr>
          <p:cNvPr id="15" name="Conector angular 14"/>
          <p:cNvCxnSpPr/>
          <p:nvPr/>
        </p:nvCxnSpPr>
        <p:spPr>
          <a:xfrm flipV="1">
            <a:off x="2999656" y="2852936"/>
            <a:ext cx="1152128" cy="216024"/>
          </a:xfrm>
          <a:prstGeom prst="bentConnector3">
            <a:avLst>
              <a:gd name="adj1" fmla="val 50000"/>
            </a:avLst>
          </a:prstGeom>
          <a:ln w="28575">
            <a:tailEnd type="triangle"/>
          </a:ln>
        </p:spPr>
        <p:style>
          <a:lnRef idx="3">
            <a:schemeClr val="accent1"/>
          </a:lnRef>
          <a:fillRef idx="0">
            <a:schemeClr val="accent1"/>
          </a:fillRef>
          <a:effectRef idx="2">
            <a:schemeClr val="accent1"/>
          </a:effectRef>
          <a:fontRef idx="minor">
            <a:schemeClr val="tx1"/>
          </a:fontRef>
        </p:style>
      </p:cxnSp>
      <p:sp>
        <p:nvSpPr>
          <p:cNvPr id="21" name="Marcador de posición de texto 2"/>
          <p:cNvSpPr txBox="1">
            <a:spLocks/>
          </p:cNvSpPr>
          <p:nvPr/>
        </p:nvSpPr>
        <p:spPr>
          <a:xfrm>
            <a:off x="4295800" y="2684444"/>
            <a:ext cx="7272808" cy="769031"/>
          </a:xfrm>
          <a:prstGeom prst="rect">
            <a:avLst/>
          </a:prstGeom>
        </p:spPr>
        <p:txBody>
          <a:bodyPr rtlCol="0"/>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None/>
            </a:pPr>
            <a:r>
              <a:rPr lang="es-ES" sz="1800" dirty="0" smtClean="0"/>
              <a:t>No aplicar grasa, loción o aceite</a:t>
            </a:r>
            <a:endParaRPr lang="es-ES" sz="1800" dirty="0"/>
          </a:p>
        </p:txBody>
      </p:sp>
      <p:cxnSp>
        <p:nvCxnSpPr>
          <p:cNvPr id="22" name="Conector angular 21"/>
          <p:cNvCxnSpPr/>
          <p:nvPr/>
        </p:nvCxnSpPr>
        <p:spPr>
          <a:xfrm flipV="1">
            <a:off x="3935760" y="3500297"/>
            <a:ext cx="1152128" cy="648072"/>
          </a:xfrm>
          <a:prstGeom prst="bentConnector3">
            <a:avLst/>
          </a:prstGeom>
          <a:ln w="28575">
            <a:tailEnd type="triangle"/>
          </a:ln>
        </p:spPr>
        <p:style>
          <a:lnRef idx="3">
            <a:schemeClr val="accent1"/>
          </a:lnRef>
          <a:fillRef idx="0">
            <a:schemeClr val="accent1"/>
          </a:fillRef>
          <a:effectRef idx="2">
            <a:schemeClr val="accent1"/>
          </a:effectRef>
          <a:fontRef idx="minor">
            <a:schemeClr val="tx1"/>
          </a:fontRef>
        </p:style>
      </p:cxnSp>
      <p:sp>
        <p:nvSpPr>
          <p:cNvPr id="23" name="Marcador de posición de texto 2"/>
          <p:cNvSpPr txBox="1">
            <a:spLocks/>
          </p:cNvSpPr>
          <p:nvPr/>
        </p:nvSpPr>
        <p:spPr>
          <a:xfrm>
            <a:off x="5231904" y="3307329"/>
            <a:ext cx="7272808" cy="769031"/>
          </a:xfrm>
          <a:prstGeom prst="rect">
            <a:avLst/>
          </a:prstGeom>
        </p:spPr>
        <p:txBody>
          <a:bodyPr rtlCol="0"/>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None/>
            </a:pPr>
            <a:r>
              <a:rPr lang="es-ES" sz="1800" dirty="0" smtClean="0"/>
              <a:t>Llevar a la persona a un lugar abierto </a:t>
            </a:r>
            <a:endParaRPr lang="es-ES" sz="1800" dirty="0"/>
          </a:p>
        </p:txBody>
      </p:sp>
      <p:cxnSp>
        <p:nvCxnSpPr>
          <p:cNvPr id="24" name="Conector angular 23"/>
          <p:cNvCxnSpPr/>
          <p:nvPr/>
        </p:nvCxnSpPr>
        <p:spPr>
          <a:xfrm flipV="1">
            <a:off x="3935760" y="3932345"/>
            <a:ext cx="1152128" cy="216024"/>
          </a:xfrm>
          <a:prstGeom prst="bentConnector3">
            <a:avLst>
              <a:gd name="adj1" fmla="val 50000"/>
            </a:avLst>
          </a:prstGeom>
          <a:ln w="28575">
            <a:tailEnd type="triangle"/>
          </a:ln>
        </p:spPr>
        <p:style>
          <a:lnRef idx="3">
            <a:schemeClr val="accent1"/>
          </a:lnRef>
          <a:fillRef idx="0">
            <a:schemeClr val="accent1"/>
          </a:fillRef>
          <a:effectRef idx="2">
            <a:schemeClr val="accent1"/>
          </a:effectRef>
          <a:fontRef idx="minor">
            <a:schemeClr val="tx1"/>
          </a:fontRef>
        </p:style>
      </p:cxnSp>
      <p:sp>
        <p:nvSpPr>
          <p:cNvPr id="25" name="Marcador de posición de texto 2"/>
          <p:cNvSpPr txBox="1">
            <a:spLocks/>
          </p:cNvSpPr>
          <p:nvPr/>
        </p:nvSpPr>
        <p:spPr>
          <a:xfrm>
            <a:off x="5231904" y="3763853"/>
            <a:ext cx="7272808" cy="769031"/>
          </a:xfrm>
          <a:prstGeom prst="rect">
            <a:avLst/>
          </a:prstGeom>
        </p:spPr>
        <p:txBody>
          <a:bodyPr rtlCol="0"/>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None/>
            </a:pPr>
            <a:r>
              <a:rPr lang="es-ES" sz="1800" dirty="0" smtClean="0"/>
              <a:t>Ventilar y eliminar la fuente</a:t>
            </a:r>
            <a:endParaRPr lang="es-ES" sz="1800" dirty="0"/>
          </a:p>
        </p:txBody>
      </p:sp>
      <p:cxnSp>
        <p:nvCxnSpPr>
          <p:cNvPr id="26" name="Conector angular 25"/>
          <p:cNvCxnSpPr/>
          <p:nvPr/>
        </p:nvCxnSpPr>
        <p:spPr>
          <a:xfrm>
            <a:off x="3935760" y="4148369"/>
            <a:ext cx="1152128" cy="238369"/>
          </a:xfrm>
          <a:prstGeom prst="bentConnector3">
            <a:avLst>
              <a:gd name="adj1" fmla="val 50000"/>
            </a:avLst>
          </a:prstGeom>
          <a:ln w="28575">
            <a:tailEnd type="triangle"/>
          </a:ln>
        </p:spPr>
        <p:style>
          <a:lnRef idx="3">
            <a:schemeClr val="accent1"/>
          </a:lnRef>
          <a:fillRef idx="0">
            <a:schemeClr val="accent1"/>
          </a:fillRef>
          <a:effectRef idx="2">
            <a:schemeClr val="accent1"/>
          </a:effectRef>
          <a:fontRef idx="minor">
            <a:schemeClr val="tx1"/>
          </a:fontRef>
        </p:style>
      </p:cxnSp>
      <p:sp>
        <p:nvSpPr>
          <p:cNvPr id="30" name="Marcador de posición de texto 2"/>
          <p:cNvSpPr txBox="1">
            <a:spLocks/>
          </p:cNvSpPr>
          <p:nvPr/>
        </p:nvSpPr>
        <p:spPr>
          <a:xfrm>
            <a:off x="5231904" y="4188663"/>
            <a:ext cx="7272808" cy="769031"/>
          </a:xfrm>
          <a:prstGeom prst="rect">
            <a:avLst/>
          </a:prstGeom>
        </p:spPr>
        <p:txBody>
          <a:bodyPr rtlCol="0"/>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None/>
            </a:pPr>
            <a:r>
              <a:rPr lang="es-ES" sz="1800" dirty="0" smtClean="0"/>
              <a:t>Consultar a un médico</a:t>
            </a:r>
            <a:endParaRPr lang="es-ES" sz="1800" dirty="0"/>
          </a:p>
        </p:txBody>
      </p:sp>
      <p:cxnSp>
        <p:nvCxnSpPr>
          <p:cNvPr id="31" name="Conector angular 30"/>
          <p:cNvCxnSpPr/>
          <p:nvPr/>
        </p:nvCxnSpPr>
        <p:spPr>
          <a:xfrm flipV="1">
            <a:off x="3623048" y="4868449"/>
            <a:ext cx="1152128" cy="277216"/>
          </a:xfrm>
          <a:prstGeom prst="bentConnector3">
            <a:avLst/>
          </a:prstGeom>
          <a:ln w="28575">
            <a:tailEnd type="triangle"/>
          </a:ln>
        </p:spPr>
        <p:style>
          <a:lnRef idx="3">
            <a:schemeClr val="accent1"/>
          </a:lnRef>
          <a:fillRef idx="0">
            <a:schemeClr val="accent1"/>
          </a:fillRef>
          <a:effectRef idx="2">
            <a:schemeClr val="accent1"/>
          </a:effectRef>
          <a:fontRef idx="minor">
            <a:schemeClr val="tx1"/>
          </a:fontRef>
        </p:style>
      </p:cxnSp>
      <p:sp>
        <p:nvSpPr>
          <p:cNvPr id="32" name="Marcador de posición de texto 2"/>
          <p:cNvSpPr txBox="1">
            <a:spLocks/>
          </p:cNvSpPr>
          <p:nvPr/>
        </p:nvSpPr>
        <p:spPr>
          <a:xfrm>
            <a:off x="4919192" y="4709862"/>
            <a:ext cx="7272808" cy="769031"/>
          </a:xfrm>
          <a:prstGeom prst="rect">
            <a:avLst/>
          </a:prstGeom>
        </p:spPr>
        <p:txBody>
          <a:bodyPr rtlCol="0"/>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None/>
            </a:pPr>
            <a:r>
              <a:rPr lang="es-ES" sz="1800" dirty="0" smtClean="0"/>
              <a:t>Pasar papel o trapo para sacar restos</a:t>
            </a:r>
            <a:endParaRPr lang="es-ES" sz="1800" dirty="0"/>
          </a:p>
        </p:txBody>
      </p:sp>
      <p:cxnSp>
        <p:nvCxnSpPr>
          <p:cNvPr id="33" name="Conector angular 32"/>
          <p:cNvCxnSpPr/>
          <p:nvPr/>
        </p:nvCxnSpPr>
        <p:spPr>
          <a:xfrm>
            <a:off x="3623048" y="5145664"/>
            <a:ext cx="1152128" cy="192256"/>
          </a:xfrm>
          <a:prstGeom prst="bentConnector3">
            <a:avLst>
              <a:gd name="adj1" fmla="val 50000"/>
            </a:avLst>
          </a:prstGeom>
          <a:ln w="28575">
            <a:tailEnd type="triangle"/>
          </a:ln>
        </p:spPr>
        <p:style>
          <a:lnRef idx="3">
            <a:schemeClr val="accent1"/>
          </a:lnRef>
          <a:fillRef idx="0">
            <a:schemeClr val="accent1"/>
          </a:fillRef>
          <a:effectRef idx="2">
            <a:schemeClr val="accent1"/>
          </a:effectRef>
          <a:fontRef idx="minor">
            <a:schemeClr val="tx1"/>
          </a:fontRef>
        </p:style>
      </p:cxnSp>
      <p:sp>
        <p:nvSpPr>
          <p:cNvPr id="34" name="Marcador de posición de texto 2"/>
          <p:cNvSpPr txBox="1">
            <a:spLocks/>
          </p:cNvSpPr>
          <p:nvPr/>
        </p:nvSpPr>
        <p:spPr>
          <a:xfrm>
            <a:off x="4919192" y="5166386"/>
            <a:ext cx="7272808" cy="769031"/>
          </a:xfrm>
          <a:prstGeom prst="rect">
            <a:avLst/>
          </a:prstGeom>
        </p:spPr>
        <p:txBody>
          <a:bodyPr rtlCol="0"/>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None/>
            </a:pPr>
            <a:r>
              <a:rPr lang="es-ES" sz="1800" dirty="0" smtClean="0"/>
              <a:t>Lavar el o los ojos 15 – 20 min</a:t>
            </a:r>
            <a:endParaRPr lang="es-ES" sz="1800" dirty="0"/>
          </a:p>
        </p:txBody>
      </p:sp>
      <p:cxnSp>
        <p:nvCxnSpPr>
          <p:cNvPr id="39" name="Conector angular 38"/>
          <p:cNvCxnSpPr/>
          <p:nvPr/>
        </p:nvCxnSpPr>
        <p:spPr>
          <a:xfrm flipV="1">
            <a:off x="4775909" y="5970001"/>
            <a:ext cx="960051" cy="299431"/>
          </a:xfrm>
          <a:prstGeom prst="bentConnector3">
            <a:avLst/>
          </a:prstGeom>
          <a:ln w="28575">
            <a:tailEnd type="triangle"/>
          </a:ln>
        </p:spPr>
        <p:style>
          <a:lnRef idx="3">
            <a:schemeClr val="accent1"/>
          </a:lnRef>
          <a:fillRef idx="0">
            <a:schemeClr val="accent1"/>
          </a:fillRef>
          <a:effectRef idx="2">
            <a:schemeClr val="accent1"/>
          </a:effectRef>
          <a:fontRef idx="minor">
            <a:schemeClr val="tx1"/>
          </a:fontRef>
        </p:style>
      </p:cxnSp>
      <p:sp>
        <p:nvSpPr>
          <p:cNvPr id="40" name="Marcador de posición de texto 2"/>
          <p:cNvSpPr txBox="1">
            <a:spLocks/>
          </p:cNvSpPr>
          <p:nvPr/>
        </p:nvSpPr>
        <p:spPr>
          <a:xfrm>
            <a:off x="5760177" y="5789271"/>
            <a:ext cx="7272808" cy="769031"/>
          </a:xfrm>
          <a:prstGeom prst="rect">
            <a:avLst/>
          </a:prstGeom>
        </p:spPr>
        <p:txBody>
          <a:bodyPr rtlCol="0"/>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None/>
            </a:pPr>
            <a:r>
              <a:rPr lang="es-ES" sz="1800" dirty="0" smtClean="0"/>
              <a:t>No hacer vomitar o beber</a:t>
            </a:r>
            <a:endParaRPr lang="es-ES" sz="1800" dirty="0"/>
          </a:p>
        </p:txBody>
      </p:sp>
      <p:sp>
        <p:nvSpPr>
          <p:cNvPr id="44" name="Cerrar llave 43"/>
          <p:cNvSpPr/>
          <p:nvPr/>
        </p:nvSpPr>
        <p:spPr>
          <a:xfrm>
            <a:off x="8958318" y="2060848"/>
            <a:ext cx="324036" cy="4497454"/>
          </a:xfrm>
          <a:prstGeom prst="righ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s-ES"/>
          </a:p>
        </p:txBody>
      </p:sp>
      <p:sp>
        <p:nvSpPr>
          <p:cNvPr id="45" name="Marcador de posición de texto 2"/>
          <p:cNvSpPr txBox="1">
            <a:spLocks/>
          </p:cNvSpPr>
          <p:nvPr/>
        </p:nvSpPr>
        <p:spPr>
          <a:xfrm>
            <a:off x="9591969" y="3932345"/>
            <a:ext cx="1976639" cy="1701737"/>
          </a:xfrm>
          <a:prstGeom prst="rect">
            <a:avLst/>
          </a:prstGeom>
        </p:spPr>
        <p:txBody>
          <a:bodyPr rtlCol="0"/>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lgn="ctr">
              <a:buNone/>
            </a:pPr>
            <a:r>
              <a:rPr lang="es-ES" sz="2000" dirty="0" smtClean="0">
                <a:solidFill>
                  <a:schemeClr val="accent1">
                    <a:lumMod val="75000"/>
                  </a:schemeClr>
                </a:solidFill>
              </a:rPr>
              <a:t>Siempre acudir a un hospital o centro médico cercano</a:t>
            </a:r>
            <a:endParaRPr lang="es-ES" sz="2000" dirty="0">
              <a:solidFill>
                <a:schemeClr val="accent1">
                  <a:lumMod val="75000"/>
                </a:schemeClr>
              </a:solidFill>
            </a:endParaRPr>
          </a:p>
        </p:txBody>
      </p:sp>
    </p:spTree>
    <p:extLst>
      <p:ext uri="{BB962C8B-B14F-4D97-AF65-F5344CB8AC3E}">
        <p14:creationId xmlns:p14="http://schemas.microsoft.com/office/powerpoint/2010/main" val="277116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5591944" y="3933056"/>
            <a:ext cx="4680520" cy="1296144"/>
          </a:xfrm>
          <a:prstGeom prst="rect">
            <a:avLst/>
          </a:prstGeom>
          <a:solidFill>
            <a:schemeClr val="accent3">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redondeado 11"/>
          <p:cNvSpPr/>
          <p:nvPr/>
        </p:nvSpPr>
        <p:spPr>
          <a:xfrm>
            <a:off x="5887426" y="2505887"/>
            <a:ext cx="4169013" cy="447386"/>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ítulo 3"/>
          <p:cNvSpPr>
            <a:spLocks noGrp="1"/>
          </p:cNvSpPr>
          <p:nvPr>
            <p:ph type="title"/>
          </p:nvPr>
        </p:nvSpPr>
        <p:spPr/>
        <p:txBody>
          <a:bodyPr>
            <a:normAutofit/>
          </a:bodyPr>
          <a:lstStyle/>
          <a:p>
            <a:pPr algn="ctr"/>
            <a:r>
              <a:rPr lang="es-ES" sz="4000" dirty="0" smtClean="0"/>
              <a:t>TRASTORNOS POR CALOR</a:t>
            </a:r>
            <a:endParaRPr lang="es-ES" sz="4000" dirty="0"/>
          </a:p>
        </p:txBody>
      </p:sp>
      <p:sp>
        <p:nvSpPr>
          <p:cNvPr id="6" name="Marcador de contenido 5"/>
          <p:cNvSpPr>
            <a:spLocks noGrp="1"/>
          </p:cNvSpPr>
          <p:nvPr>
            <p:ph sz="half" idx="2"/>
          </p:nvPr>
        </p:nvSpPr>
        <p:spPr>
          <a:xfrm>
            <a:off x="5955051" y="2572574"/>
            <a:ext cx="4752528" cy="549795"/>
          </a:xfrm>
        </p:spPr>
        <p:txBody>
          <a:bodyPr>
            <a:normAutofit/>
          </a:bodyPr>
          <a:lstStyle/>
          <a:p>
            <a:pPr marL="0" indent="0">
              <a:buNone/>
            </a:pPr>
            <a:r>
              <a:rPr lang="es-ES" sz="2000" dirty="0">
                <a:solidFill>
                  <a:schemeClr val="accent1">
                    <a:lumMod val="75000"/>
                  </a:schemeClr>
                </a:solidFill>
              </a:rPr>
              <a:t>Condiciones ambientales de riesgo</a:t>
            </a:r>
          </a:p>
        </p:txBody>
      </p:sp>
      <p:sp>
        <p:nvSpPr>
          <p:cNvPr id="7" name="Marcador de contenido 4"/>
          <p:cNvSpPr txBox="1">
            <a:spLocks/>
          </p:cNvSpPr>
          <p:nvPr/>
        </p:nvSpPr>
        <p:spPr>
          <a:xfrm>
            <a:off x="263352" y="1672007"/>
            <a:ext cx="11809312" cy="31683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Font typeface="Arial" pitchFamily="34" charset="0"/>
              <a:buNone/>
            </a:pPr>
            <a:r>
              <a:rPr lang="es-ES" sz="2000" dirty="0" smtClean="0"/>
              <a:t>Se deben al exceso de calor en el cuerpo humano que no pueden regularse rápidamente por medio natural</a:t>
            </a:r>
            <a:endParaRPr lang="es-ES" sz="2000" dirty="0"/>
          </a:p>
        </p:txBody>
      </p:sp>
      <p:sp>
        <p:nvSpPr>
          <p:cNvPr id="8" name="Rectángulo redondeado 7"/>
          <p:cNvSpPr/>
          <p:nvPr/>
        </p:nvSpPr>
        <p:spPr>
          <a:xfrm>
            <a:off x="917169" y="2505887"/>
            <a:ext cx="3535692" cy="447386"/>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Marcador de contenido 5"/>
          <p:cNvSpPr>
            <a:spLocks noGrp="1"/>
          </p:cNvSpPr>
          <p:nvPr>
            <p:ph sz="half" idx="2"/>
          </p:nvPr>
        </p:nvSpPr>
        <p:spPr>
          <a:xfrm>
            <a:off x="1066800" y="2551912"/>
            <a:ext cx="3528392" cy="431820"/>
          </a:xfrm>
        </p:spPr>
        <p:txBody>
          <a:bodyPr>
            <a:noAutofit/>
          </a:bodyPr>
          <a:lstStyle/>
          <a:p>
            <a:pPr marL="0" indent="0">
              <a:buNone/>
            </a:pPr>
            <a:r>
              <a:rPr lang="es-ES" sz="2000" dirty="0" smtClean="0">
                <a:solidFill>
                  <a:schemeClr val="accent1">
                    <a:lumMod val="75000"/>
                  </a:schemeClr>
                </a:solidFill>
              </a:rPr>
              <a:t>Formas de eliminación (piel)</a:t>
            </a:r>
            <a:endParaRPr lang="es-ES" sz="2000" dirty="0">
              <a:solidFill>
                <a:schemeClr val="accent1">
                  <a:lumMod val="75000"/>
                </a:schemeClr>
              </a:solidFill>
            </a:endParaRPr>
          </a:p>
        </p:txBody>
      </p:sp>
      <p:sp>
        <p:nvSpPr>
          <p:cNvPr id="10" name="Marcador de contenido 5"/>
          <p:cNvSpPr txBox="1">
            <a:spLocks/>
          </p:cNvSpPr>
          <p:nvPr/>
        </p:nvSpPr>
        <p:spPr>
          <a:xfrm>
            <a:off x="407368" y="2708921"/>
            <a:ext cx="5040560" cy="1800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a:lnSpc>
                <a:spcPct val="100000"/>
              </a:lnSpc>
            </a:pPr>
            <a:endParaRPr lang="es-ES" sz="1800" dirty="0"/>
          </a:p>
        </p:txBody>
      </p:sp>
      <p:sp>
        <p:nvSpPr>
          <p:cNvPr id="11" name="Marcador de contenido 5"/>
          <p:cNvSpPr txBox="1">
            <a:spLocks/>
          </p:cNvSpPr>
          <p:nvPr/>
        </p:nvSpPr>
        <p:spPr>
          <a:xfrm>
            <a:off x="1252966" y="3127862"/>
            <a:ext cx="2610785" cy="22453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a:lnSpc>
                <a:spcPct val="100000"/>
              </a:lnSpc>
            </a:pPr>
            <a:r>
              <a:rPr lang="es-ES" sz="2000" dirty="0" smtClean="0"/>
              <a:t>Radiación</a:t>
            </a:r>
          </a:p>
          <a:p>
            <a:pPr>
              <a:lnSpc>
                <a:spcPct val="100000"/>
              </a:lnSpc>
            </a:pPr>
            <a:r>
              <a:rPr lang="es-ES" sz="2000" dirty="0" smtClean="0"/>
              <a:t>Evaporación</a:t>
            </a:r>
          </a:p>
          <a:p>
            <a:pPr>
              <a:lnSpc>
                <a:spcPct val="100000"/>
              </a:lnSpc>
            </a:pPr>
            <a:r>
              <a:rPr lang="es-ES" sz="2000" dirty="0" smtClean="0"/>
              <a:t>Convección</a:t>
            </a:r>
          </a:p>
          <a:p>
            <a:pPr>
              <a:lnSpc>
                <a:spcPct val="100000"/>
              </a:lnSpc>
            </a:pPr>
            <a:r>
              <a:rPr lang="es-ES" sz="2000" dirty="0" smtClean="0"/>
              <a:t>Conducción</a:t>
            </a:r>
          </a:p>
        </p:txBody>
      </p:sp>
      <p:sp>
        <p:nvSpPr>
          <p:cNvPr id="2" name="Flecha abajo 1"/>
          <p:cNvSpPr/>
          <p:nvPr/>
        </p:nvSpPr>
        <p:spPr>
          <a:xfrm>
            <a:off x="7575888" y="3046589"/>
            <a:ext cx="792088"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Marcador de contenido 5"/>
          <p:cNvSpPr txBox="1">
            <a:spLocks/>
          </p:cNvSpPr>
          <p:nvPr/>
        </p:nvSpPr>
        <p:spPr>
          <a:xfrm>
            <a:off x="5735960" y="4077072"/>
            <a:ext cx="4536504" cy="1080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lnSpc>
                <a:spcPct val="100000"/>
              </a:lnSpc>
              <a:buNone/>
            </a:pPr>
            <a:r>
              <a:rPr lang="es-ES" sz="2000" b="1" dirty="0" smtClean="0"/>
              <a:t>Temperatura ambiente &gt; 30 – 35 </a:t>
            </a:r>
            <a:r>
              <a:rPr lang="es-ES" sz="2000" b="1" dirty="0" err="1" smtClean="0"/>
              <a:t>ºC</a:t>
            </a:r>
            <a:endParaRPr lang="es-ES" sz="2000" b="1" dirty="0" smtClean="0"/>
          </a:p>
          <a:p>
            <a:pPr marL="0" indent="0">
              <a:lnSpc>
                <a:spcPct val="100000"/>
              </a:lnSpc>
              <a:buNone/>
            </a:pPr>
            <a:r>
              <a:rPr lang="es-ES" sz="2000" b="1" dirty="0" smtClean="0"/>
              <a:t>Humedad relativa &gt; 75%</a:t>
            </a:r>
          </a:p>
        </p:txBody>
      </p:sp>
      <p:pic>
        <p:nvPicPr>
          <p:cNvPr id="14" name="Imagen 13"/>
          <p:cNvPicPr>
            <a:picLocks noChangeAspect="1"/>
          </p:cNvPicPr>
          <p:nvPr/>
        </p:nvPicPr>
        <p:blipFill rotWithShape="1">
          <a:blip r:embed="rId3"/>
          <a:srcRect l="25096" t="29329" r="59408" b="47046"/>
          <a:stretch/>
        </p:blipFill>
        <p:spPr>
          <a:xfrm>
            <a:off x="7276968" y="5430474"/>
            <a:ext cx="1454488" cy="1246704"/>
          </a:xfrm>
          <a:prstGeom prst="rect">
            <a:avLst/>
          </a:prstGeom>
        </p:spPr>
      </p:pic>
    </p:spTree>
    <p:extLst>
      <p:ext uri="{BB962C8B-B14F-4D97-AF65-F5344CB8AC3E}">
        <p14:creationId xmlns:p14="http://schemas.microsoft.com/office/powerpoint/2010/main" val="155582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mbo 9"/>
          <p:cNvSpPr/>
          <p:nvPr/>
        </p:nvSpPr>
        <p:spPr>
          <a:xfrm>
            <a:off x="213490" y="3528291"/>
            <a:ext cx="1728192" cy="1152128"/>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ítulo 3"/>
          <p:cNvSpPr>
            <a:spLocks noGrp="1"/>
          </p:cNvSpPr>
          <p:nvPr>
            <p:ph type="title"/>
          </p:nvPr>
        </p:nvSpPr>
        <p:spPr/>
        <p:txBody>
          <a:bodyPr>
            <a:normAutofit/>
          </a:bodyPr>
          <a:lstStyle/>
          <a:p>
            <a:pPr algn="ctr"/>
            <a:r>
              <a:rPr lang="es-ES" sz="4000" dirty="0" smtClean="0"/>
              <a:t>TRASTORNOS POR CALOR</a:t>
            </a:r>
            <a:endParaRPr lang="es-ES" sz="4000" dirty="0"/>
          </a:p>
        </p:txBody>
      </p:sp>
      <p:sp>
        <p:nvSpPr>
          <p:cNvPr id="5" name="Marcador de contenido 4"/>
          <p:cNvSpPr>
            <a:spLocks noGrp="1"/>
          </p:cNvSpPr>
          <p:nvPr>
            <p:ph sz="half" idx="1"/>
          </p:nvPr>
        </p:nvSpPr>
        <p:spPr>
          <a:xfrm>
            <a:off x="449932" y="3923591"/>
            <a:ext cx="1500808" cy="379240"/>
          </a:xfrm>
        </p:spPr>
        <p:txBody>
          <a:bodyPr>
            <a:normAutofit fontScale="92500" lnSpcReduction="10000"/>
          </a:bodyPr>
          <a:lstStyle/>
          <a:p>
            <a:pPr marL="0" indent="0">
              <a:buNone/>
            </a:pPr>
            <a:r>
              <a:rPr lang="es-ES" dirty="0" smtClean="0">
                <a:solidFill>
                  <a:schemeClr val="bg1"/>
                </a:solidFill>
              </a:rPr>
              <a:t>Síntomas</a:t>
            </a:r>
            <a:endParaRPr lang="es-ES" dirty="0">
              <a:solidFill>
                <a:schemeClr val="bg1"/>
              </a:solidFill>
            </a:endParaRPr>
          </a:p>
        </p:txBody>
      </p:sp>
      <p:sp>
        <p:nvSpPr>
          <p:cNvPr id="6" name="Marcador de contenido 5"/>
          <p:cNvSpPr>
            <a:spLocks noGrp="1"/>
          </p:cNvSpPr>
          <p:nvPr>
            <p:ph sz="half" idx="2"/>
          </p:nvPr>
        </p:nvSpPr>
        <p:spPr>
          <a:xfrm>
            <a:off x="2382436" y="2485486"/>
            <a:ext cx="1992159" cy="709022"/>
          </a:xfrm>
        </p:spPr>
        <p:txBody>
          <a:bodyPr>
            <a:normAutofit fontScale="92500" lnSpcReduction="10000"/>
          </a:bodyPr>
          <a:lstStyle/>
          <a:p>
            <a:pPr marL="0" indent="0">
              <a:buNone/>
            </a:pPr>
            <a:r>
              <a:rPr lang="es-ES" dirty="0" smtClean="0">
                <a:solidFill>
                  <a:srgbClr val="EC3314"/>
                </a:solidFill>
              </a:rPr>
              <a:t>Agotamiento por calor</a:t>
            </a:r>
            <a:endParaRPr lang="es-ES" dirty="0">
              <a:solidFill>
                <a:srgbClr val="EC3314"/>
              </a:solidFill>
            </a:endParaRPr>
          </a:p>
        </p:txBody>
      </p:sp>
      <p:sp>
        <p:nvSpPr>
          <p:cNvPr id="2" name="Abrir llave 1"/>
          <p:cNvSpPr/>
          <p:nvPr/>
        </p:nvSpPr>
        <p:spPr>
          <a:xfrm>
            <a:off x="2022396" y="1763351"/>
            <a:ext cx="360040" cy="469972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 name="Marcador de contenido 5"/>
          <p:cNvSpPr txBox="1">
            <a:spLocks/>
          </p:cNvSpPr>
          <p:nvPr/>
        </p:nvSpPr>
        <p:spPr>
          <a:xfrm>
            <a:off x="2382436" y="5085184"/>
            <a:ext cx="4093096" cy="37924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None/>
            </a:pPr>
            <a:r>
              <a:rPr lang="es-ES" dirty="0" smtClean="0">
                <a:solidFill>
                  <a:srgbClr val="EC3314"/>
                </a:solidFill>
              </a:rPr>
              <a:t>Golpe por calor</a:t>
            </a:r>
            <a:endParaRPr lang="es-ES" dirty="0">
              <a:solidFill>
                <a:srgbClr val="EC3314"/>
              </a:solidFill>
            </a:endParaRPr>
          </a:p>
        </p:txBody>
      </p:sp>
      <p:sp>
        <p:nvSpPr>
          <p:cNvPr id="8" name="Marcador de contenido 5"/>
          <p:cNvSpPr txBox="1">
            <a:spLocks/>
          </p:cNvSpPr>
          <p:nvPr/>
        </p:nvSpPr>
        <p:spPr>
          <a:xfrm>
            <a:off x="4943872" y="1763351"/>
            <a:ext cx="5057396" cy="216024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lvl="2"/>
            <a:r>
              <a:rPr lang="es-ES" dirty="0"/>
              <a:t>Calambres musculares.</a:t>
            </a:r>
            <a:endParaRPr lang="es-ES" sz="2000" dirty="0"/>
          </a:p>
          <a:p>
            <a:pPr lvl="2"/>
            <a:r>
              <a:rPr lang="es-ES" dirty="0"/>
              <a:t>Sudoración abundante.</a:t>
            </a:r>
            <a:endParaRPr lang="es-ES" sz="2000" dirty="0"/>
          </a:p>
          <a:p>
            <a:pPr lvl="2"/>
            <a:r>
              <a:rPr lang="es-ES" dirty="0"/>
              <a:t>Piel pálida o fría.</a:t>
            </a:r>
            <a:endParaRPr lang="es-ES" sz="2000" dirty="0"/>
          </a:p>
          <a:p>
            <a:pPr lvl="2"/>
            <a:r>
              <a:rPr lang="es-ES" dirty="0"/>
              <a:t>Debilidad y/o confusión.</a:t>
            </a:r>
            <a:endParaRPr lang="es-ES" sz="2000" dirty="0"/>
          </a:p>
          <a:p>
            <a:pPr lvl="2"/>
            <a:r>
              <a:rPr lang="es-ES" dirty="0"/>
              <a:t>Mareos.</a:t>
            </a:r>
            <a:endParaRPr lang="es-ES" sz="2000" dirty="0"/>
          </a:p>
          <a:p>
            <a:pPr lvl="2"/>
            <a:r>
              <a:rPr lang="es-ES" dirty="0"/>
              <a:t>Dolor de cabeza.</a:t>
            </a:r>
            <a:endParaRPr lang="es-ES" sz="2000" dirty="0"/>
          </a:p>
          <a:p>
            <a:pPr lvl="2"/>
            <a:r>
              <a:rPr lang="es-ES" dirty="0"/>
              <a:t>Náuseas o vómitos.</a:t>
            </a:r>
          </a:p>
          <a:p>
            <a:pPr lvl="2"/>
            <a:r>
              <a:rPr lang="es-ES" dirty="0"/>
              <a:t>Latidos cardíacos acelerados.</a:t>
            </a:r>
            <a:endParaRPr lang="es-ES" sz="2000" dirty="0"/>
          </a:p>
          <a:p>
            <a:pPr lvl="2"/>
            <a:r>
              <a:rPr lang="es-ES" dirty="0"/>
              <a:t>Orina de color </a:t>
            </a:r>
            <a:r>
              <a:rPr lang="es-ES" dirty="0" smtClean="0"/>
              <a:t>oscuro por deshidratación.</a:t>
            </a:r>
            <a:endParaRPr lang="es-ES" sz="2000" dirty="0"/>
          </a:p>
        </p:txBody>
      </p:sp>
      <p:sp>
        <p:nvSpPr>
          <p:cNvPr id="3" name="Abrir llave 2"/>
          <p:cNvSpPr/>
          <p:nvPr/>
        </p:nvSpPr>
        <p:spPr>
          <a:xfrm>
            <a:off x="4536024" y="1763351"/>
            <a:ext cx="180020" cy="216024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 name="Abrir llave 8"/>
          <p:cNvSpPr/>
          <p:nvPr/>
        </p:nvSpPr>
        <p:spPr>
          <a:xfrm>
            <a:off x="4536024" y="4194684"/>
            <a:ext cx="180020" cy="216024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1" name="Rectángulo 10"/>
          <p:cNvSpPr/>
          <p:nvPr/>
        </p:nvSpPr>
        <p:spPr>
          <a:xfrm>
            <a:off x="4975464" y="4549605"/>
            <a:ext cx="4720936" cy="1446550"/>
          </a:xfrm>
          <a:prstGeom prst="rect">
            <a:avLst/>
          </a:prstGeom>
        </p:spPr>
        <p:txBody>
          <a:bodyPr wrap="square">
            <a:spAutoFit/>
          </a:bodyPr>
          <a:lstStyle/>
          <a:p>
            <a:pPr marL="685800" lvl="2" indent="-182880">
              <a:lnSpc>
                <a:spcPct val="70000"/>
              </a:lnSpc>
              <a:spcBef>
                <a:spcPts val="600"/>
              </a:spcBef>
              <a:spcAft>
                <a:spcPts val="0"/>
              </a:spcAft>
              <a:buSzPct val="100000"/>
              <a:buFont typeface="Arial" pitchFamily="34" charset="0"/>
              <a:buChar char="▪"/>
              <a:tabLst>
                <a:tab pos="796925" algn="l"/>
                <a:tab pos="797560" algn="l"/>
              </a:tabLst>
            </a:pPr>
            <a:r>
              <a:rPr lang="es-ES" sz="1500" dirty="0">
                <a:solidFill>
                  <a:schemeClr val="tx1">
                    <a:lumMod val="75000"/>
                    <a:lumOff val="25000"/>
                  </a:schemeClr>
                </a:solidFill>
              </a:rPr>
              <a:t>Fiebre de </a:t>
            </a:r>
            <a:r>
              <a:rPr lang="es-ES" sz="1500" dirty="0" smtClean="0">
                <a:solidFill>
                  <a:schemeClr val="tx1">
                    <a:lumMod val="75000"/>
                    <a:lumOff val="25000"/>
                  </a:schemeClr>
                </a:solidFill>
              </a:rPr>
              <a:t>40 °C o </a:t>
            </a:r>
            <a:r>
              <a:rPr lang="es-ES" sz="1500" dirty="0">
                <a:solidFill>
                  <a:schemeClr val="tx1">
                    <a:lumMod val="75000"/>
                    <a:lumOff val="25000"/>
                  </a:schemeClr>
                </a:solidFill>
              </a:rPr>
              <a:t>más</a:t>
            </a:r>
          </a:p>
          <a:p>
            <a:pPr marL="685800" lvl="2" indent="-182880">
              <a:lnSpc>
                <a:spcPct val="70000"/>
              </a:lnSpc>
              <a:spcBef>
                <a:spcPts val="600"/>
              </a:spcBef>
              <a:spcAft>
                <a:spcPts val="0"/>
              </a:spcAft>
              <a:buSzPct val="100000"/>
              <a:buFont typeface="Arial" pitchFamily="34" charset="0"/>
              <a:buChar char="▪"/>
              <a:tabLst>
                <a:tab pos="796925" algn="l"/>
                <a:tab pos="797560" algn="l"/>
              </a:tabLst>
            </a:pPr>
            <a:r>
              <a:rPr lang="es-ES" sz="1500" dirty="0">
                <a:solidFill>
                  <a:schemeClr val="tx1">
                    <a:lumMod val="75000"/>
                    <a:lumOff val="25000"/>
                  </a:schemeClr>
                </a:solidFill>
              </a:rPr>
              <a:t>Piel enrojecida o roja</a:t>
            </a:r>
          </a:p>
          <a:p>
            <a:pPr marL="685800" lvl="2" indent="-182880">
              <a:lnSpc>
                <a:spcPct val="70000"/>
              </a:lnSpc>
              <a:spcBef>
                <a:spcPts val="600"/>
              </a:spcBef>
              <a:spcAft>
                <a:spcPts val="0"/>
              </a:spcAft>
              <a:buSzPct val="100000"/>
              <a:buFont typeface="Arial" pitchFamily="34" charset="0"/>
              <a:buChar char="▪"/>
              <a:tabLst>
                <a:tab pos="796925" algn="l"/>
                <a:tab pos="797560" algn="l"/>
              </a:tabLst>
            </a:pPr>
            <a:r>
              <a:rPr lang="es-ES" sz="1500" dirty="0">
                <a:solidFill>
                  <a:schemeClr val="tx1">
                    <a:lumMod val="75000"/>
                    <a:lumOff val="25000"/>
                  </a:schemeClr>
                </a:solidFill>
              </a:rPr>
              <a:t>Falta de sudoración</a:t>
            </a:r>
          </a:p>
          <a:p>
            <a:pPr marL="685800" lvl="2" indent="-182880">
              <a:lnSpc>
                <a:spcPct val="70000"/>
              </a:lnSpc>
              <a:spcBef>
                <a:spcPts val="600"/>
              </a:spcBef>
              <a:spcAft>
                <a:spcPts val="0"/>
              </a:spcAft>
              <a:buSzPct val="100000"/>
              <a:buFont typeface="Arial" pitchFamily="34" charset="0"/>
              <a:buChar char="▪"/>
              <a:tabLst>
                <a:tab pos="796925" algn="l"/>
                <a:tab pos="797560" algn="l"/>
              </a:tabLst>
            </a:pPr>
            <a:r>
              <a:rPr lang="es-ES" sz="1500" dirty="0">
                <a:solidFill>
                  <a:schemeClr val="tx1">
                    <a:lumMod val="75000"/>
                    <a:lumOff val="25000"/>
                  </a:schemeClr>
                </a:solidFill>
              </a:rPr>
              <a:t>Dificultad para respirar</a:t>
            </a:r>
          </a:p>
          <a:p>
            <a:pPr marL="685800" lvl="2" indent="-182880">
              <a:lnSpc>
                <a:spcPct val="70000"/>
              </a:lnSpc>
              <a:spcBef>
                <a:spcPts val="600"/>
              </a:spcBef>
              <a:spcAft>
                <a:spcPts val="0"/>
              </a:spcAft>
              <a:buSzPct val="100000"/>
              <a:buFont typeface="Arial" pitchFamily="34" charset="0"/>
              <a:buChar char="▪"/>
              <a:tabLst>
                <a:tab pos="796925" algn="l"/>
                <a:tab pos="797560" algn="l"/>
              </a:tabLst>
            </a:pPr>
            <a:r>
              <a:rPr lang="es-ES" sz="1500" dirty="0">
                <a:solidFill>
                  <a:schemeClr val="tx1">
                    <a:lumMod val="75000"/>
                    <a:lumOff val="25000"/>
                  </a:schemeClr>
                </a:solidFill>
              </a:rPr>
              <a:t>Desmayos</a:t>
            </a:r>
          </a:p>
          <a:p>
            <a:pPr marL="685800" lvl="2" indent="-182880">
              <a:lnSpc>
                <a:spcPct val="70000"/>
              </a:lnSpc>
              <a:spcBef>
                <a:spcPts val="600"/>
              </a:spcBef>
              <a:spcAft>
                <a:spcPts val="0"/>
              </a:spcAft>
              <a:buSzPct val="100000"/>
              <a:buFont typeface="Arial" pitchFamily="34" charset="0"/>
              <a:buChar char="▪"/>
              <a:tabLst>
                <a:tab pos="796925" algn="l"/>
                <a:tab pos="797560" algn="l"/>
              </a:tabLst>
            </a:pPr>
            <a:r>
              <a:rPr lang="es-ES" sz="1500" dirty="0">
                <a:solidFill>
                  <a:schemeClr val="tx1">
                    <a:lumMod val="75000"/>
                    <a:lumOff val="25000"/>
                  </a:schemeClr>
                </a:solidFill>
              </a:rPr>
              <a:t>Convulsiones</a:t>
            </a:r>
          </a:p>
        </p:txBody>
      </p:sp>
      <p:sp>
        <p:nvSpPr>
          <p:cNvPr id="13" name="Triángulo isósceles 12"/>
          <p:cNvSpPr/>
          <p:nvPr/>
        </p:nvSpPr>
        <p:spPr>
          <a:xfrm rot="10800000">
            <a:off x="5806155" y="3927597"/>
            <a:ext cx="2054818" cy="441244"/>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Marcador de contenido 4"/>
          <p:cNvSpPr txBox="1">
            <a:spLocks/>
          </p:cNvSpPr>
          <p:nvPr/>
        </p:nvSpPr>
        <p:spPr>
          <a:xfrm>
            <a:off x="6360165" y="3914735"/>
            <a:ext cx="1500808" cy="3792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Font typeface="Arial" pitchFamily="34" charset="0"/>
              <a:buNone/>
            </a:pPr>
            <a:r>
              <a:rPr lang="es-ES" sz="1800" dirty="0" smtClean="0">
                <a:solidFill>
                  <a:schemeClr val="tx1"/>
                </a:solidFill>
              </a:rPr>
              <a:t>Además</a:t>
            </a:r>
            <a:endParaRPr lang="es-ES" sz="1800" dirty="0">
              <a:solidFill>
                <a:schemeClr val="tx1"/>
              </a:solidFill>
            </a:endParaRPr>
          </a:p>
        </p:txBody>
      </p:sp>
    </p:spTree>
    <p:extLst>
      <p:ext uri="{BB962C8B-B14F-4D97-AF65-F5344CB8AC3E}">
        <p14:creationId xmlns:p14="http://schemas.microsoft.com/office/powerpoint/2010/main" val="146389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ángulo 23"/>
          <p:cNvSpPr/>
          <p:nvPr/>
        </p:nvSpPr>
        <p:spPr>
          <a:xfrm>
            <a:off x="6206124" y="2869603"/>
            <a:ext cx="5544616" cy="374441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ángulo 22"/>
          <p:cNvSpPr/>
          <p:nvPr/>
        </p:nvSpPr>
        <p:spPr>
          <a:xfrm>
            <a:off x="335360" y="2852936"/>
            <a:ext cx="5544616" cy="374441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dondear rectángulo de esquina diagonal 17"/>
          <p:cNvSpPr/>
          <p:nvPr/>
        </p:nvSpPr>
        <p:spPr>
          <a:xfrm>
            <a:off x="1343472" y="2015706"/>
            <a:ext cx="2880320" cy="576064"/>
          </a:xfrm>
          <a:prstGeom prst="round2Diag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ítulo 3"/>
          <p:cNvSpPr>
            <a:spLocks noGrp="1"/>
          </p:cNvSpPr>
          <p:nvPr>
            <p:ph type="title"/>
          </p:nvPr>
        </p:nvSpPr>
        <p:spPr/>
        <p:txBody>
          <a:bodyPr>
            <a:normAutofit/>
          </a:bodyPr>
          <a:lstStyle/>
          <a:p>
            <a:pPr algn="ctr"/>
            <a:r>
              <a:rPr lang="es-ES" sz="4000" dirty="0" smtClean="0"/>
              <a:t>TRASTORNOS POR CALOR</a:t>
            </a:r>
            <a:endParaRPr lang="es-ES" sz="4000" dirty="0"/>
          </a:p>
        </p:txBody>
      </p:sp>
      <p:sp>
        <p:nvSpPr>
          <p:cNvPr id="6" name="Marcador de contenido 5"/>
          <p:cNvSpPr>
            <a:spLocks noGrp="1"/>
          </p:cNvSpPr>
          <p:nvPr>
            <p:ph sz="half" idx="2"/>
          </p:nvPr>
        </p:nvSpPr>
        <p:spPr>
          <a:xfrm>
            <a:off x="1630764" y="2084009"/>
            <a:ext cx="2593028" cy="439458"/>
          </a:xfrm>
        </p:spPr>
        <p:txBody>
          <a:bodyPr>
            <a:normAutofit/>
          </a:bodyPr>
          <a:lstStyle/>
          <a:p>
            <a:pPr marL="0" indent="0">
              <a:buNone/>
            </a:pPr>
            <a:r>
              <a:rPr lang="es-ES" dirty="0" smtClean="0">
                <a:solidFill>
                  <a:schemeClr val="tx1"/>
                </a:solidFill>
              </a:rPr>
              <a:t>Medidas a tomar</a:t>
            </a:r>
            <a:endParaRPr lang="es-ES" dirty="0">
              <a:solidFill>
                <a:schemeClr val="tx1"/>
              </a:solidFill>
            </a:endParaRPr>
          </a:p>
        </p:txBody>
      </p:sp>
      <p:sp>
        <p:nvSpPr>
          <p:cNvPr id="19" name="Redondear rectángulo de esquina diagonal 18"/>
          <p:cNvSpPr/>
          <p:nvPr/>
        </p:nvSpPr>
        <p:spPr>
          <a:xfrm>
            <a:off x="6888828" y="2015706"/>
            <a:ext cx="2880320" cy="576064"/>
          </a:xfrm>
          <a:prstGeom prst="round2Diag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Marcador de contenido 5"/>
          <p:cNvSpPr>
            <a:spLocks noGrp="1"/>
          </p:cNvSpPr>
          <p:nvPr>
            <p:ph sz="half" idx="2"/>
          </p:nvPr>
        </p:nvSpPr>
        <p:spPr>
          <a:xfrm>
            <a:off x="7500896" y="2084009"/>
            <a:ext cx="1656184" cy="439458"/>
          </a:xfrm>
        </p:spPr>
        <p:txBody>
          <a:bodyPr>
            <a:normAutofit/>
          </a:bodyPr>
          <a:lstStyle/>
          <a:p>
            <a:pPr marL="0" indent="0">
              <a:buNone/>
            </a:pPr>
            <a:r>
              <a:rPr lang="es-ES" dirty="0" smtClean="0">
                <a:solidFill>
                  <a:schemeClr val="tx1"/>
                </a:solidFill>
              </a:rPr>
              <a:t>No Hacer</a:t>
            </a:r>
            <a:endParaRPr lang="es-ES" dirty="0">
              <a:solidFill>
                <a:schemeClr val="tx1"/>
              </a:solidFill>
            </a:endParaRPr>
          </a:p>
        </p:txBody>
      </p:sp>
      <p:sp>
        <p:nvSpPr>
          <p:cNvPr id="21" name="Marcador de contenido 5"/>
          <p:cNvSpPr txBox="1">
            <a:spLocks/>
          </p:cNvSpPr>
          <p:nvPr/>
        </p:nvSpPr>
        <p:spPr>
          <a:xfrm>
            <a:off x="479376" y="2852936"/>
            <a:ext cx="5544616" cy="38884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a:lnSpc>
                <a:spcPct val="100000"/>
              </a:lnSpc>
            </a:pPr>
            <a:r>
              <a:rPr lang="es-ES" sz="1800" dirty="0" smtClean="0">
                <a:solidFill>
                  <a:schemeClr val="tx1"/>
                </a:solidFill>
              </a:rPr>
              <a:t>Acostar en lugar fresco</a:t>
            </a:r>
          </a:p>
          <a:p>
            <a:pPr>
              <a:lnSpc>
                <a:spcPct val="100000"/>
              </a:lnSpc>
            </a:pPr>
            <a:r>
              <a:rPr lang="es-ES" sz="1800" dirty="0" smtClean="0">
                <a:solidFill>
                  <a:schemeClr val="tx1"/>
                </a:solidFill>
              </a:rPr>
              <a:t>Quitar ropa innecesaria</a:t>
            </a:r>
          </a:p>
          <a:p>
            <a:pPr>
              <a:lnSpc>
                <a:spcPct val="100000"/>
              </a:lnSpc>
            </a:pPr>
            <a:r>
              <a:rPr lang="es-ES" sz="1800" dirty="0" smtClean="0">
                <a:solidFill>
                  <a:schemeClr val="tx1"/>
                </a:solidFill>
              </a:rPr>
              <a:t>Ver si hay señales de shock</a:t>
            </a:r>
          </a:p>
          <a:p>
            <a:pPr>
              <a:lnSpc>
                <a:spcPct val="100000"/>
              </a:lnSpc>
            </a:pPr>
            <a:r>
              <a:rPr lang="es-ES" sz="1800" dirty="0" smtClean="0">
                <a:solidFill>
                  <a:schemeClr val="tx1"/>
                </a:solidFill>
              </a:rPr>
              <a:t>Llamar a emergencias</a:t>
            </a:r>
          </a:p>
          <a:p>
            <a:pPr>
              <a:lnSpc>
                <a:spcPct val="100000"/>
              </a:lnSpc>
            </a:pPr>
            <a:r>
              <a:rPr lang="es-ES" sz="1800" dirty="0" smtClean="0">
                <a:solidFill>
                  <a:schemeClr val="tx1"/>
                </a:solidFill>
              </a:rPr>
              <a:t>Sumergir a la persona en agua fría o aplicar compresas </a:t>
            </a:r>
          </a:p>
          <a:p>
            <a:pPr>
              <a:lnSpc>
                <a:spcPct val="100000"/>
              </a:lnSpc>
            </a:pPr>
            <a:r>
              <a:rPr lang="es-ES" sz="1800" dirty="0" smtClean="0">
                <a:solidFill>
                  <a:schemeClr val="tx1"/>
                </a:solidFill>
              </a:rPr>
              <a:t>Darle de beber en sorbos agua corriente o con sal </a:t>
            </a:r>
          </a:p>
          <a:p>
            <a:pPr>
              <a:lnSpc>
                <a:spcPct val="100000"/>
              </a:lnSpc>
            </a:pPr>
            <a:r>
              <a:rPr lang="es-ES" sz="1800" dirty="0" smtClean="0">
                <a:solidFill>
                  <a:schemeClr val="tx1"/>
                </a:solidFill>
              </a:rPr>
              <a:t>Masajear con firmeza músculos con calambres</a:t>
            </a:r>
          </a:p>
        </p:txBody>
      </p:sp>
      <p:sp>
        <p:nvSpPr>
          <p:cNvPr id="22" name="Marcador de contenido 5"/>
          <p:cNvSpPr txBox="1">
            <a:spLocks/>
          </p:cNvSpPr>
          <p:nvPr/>
        </p:nvSpPr>
        <p:spPr>
          <a:xfrm>
            <a:off x="6312024" y="2996952"/>
            <a:ext cx="5328592" cy="35283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a:lnSpc>
                <a:spcPct val="100000"/>
              </a:lnSpc>
            </a:pPr>
            <a:r>
              <a:rPr lang="es-ES" sz="1800" dirty="0" smtClean="0"/>
              <a:t>Suministrar medicamentos para la fiebre o paracetamol</a:t>
            </a:r>
          </a:p>
          <a:p>
            <a:pPr>
              <a:lnSpc>
                <a:spcPct val="100000"/>
              </a:lnSpc>
            </a:pPr>
            <a:r>
              <a:rPr lang="es-ES" sz="1800" dirty="0" smtClean="0"/>
              <a:t>Suministrar tabletas de sales</a:t>
            </a:r>
          </a:p>
          <a:p>
            <a:pPr>
              <a:lnSpc>
                <a:spcPct val="100000"/>
              </a:lnSpc>
            </a:pPr>
            <a:r>
              <a:rPr lang="es-ES" sz="1800" dirty="0" smtClean="0"/>
              <a:t>Suministrar alcohol o cafeína</a:t>
            </a:r>
          </a:p>
          <a:p>
            <a:pPr>
              <a:lnSpc>
                <a:spcPct val="100000"/>
              </a:lnSpc>
            </a:pPr>
            <a:r>
              <a:rPr lang="es-ES" sz="1800" dirty="0" smtClean="0"/>
              <a:t>No aplicar alcohol antiséptico sobre la piel</a:t>
            </a:r>
          </a:p>
          <a:p>
            <a:pPr>
              <a:lnSpc>
                <a:spcPct val="100000"/>
              </a:lnSpc>
            </a:pPr>
            <a:r>
              <a:rPr lang="es-ES" sz="1800" dirty="0" smtClean="0"/>
              <a:t>Administrar bebidas vía oral si esta vomitando o inconsciente </a:t>
            </a:r>
          </a:p>
          <a:p>
            <a:pPr>
              <a:lnSpc>
                <a:spcPct val="100000"/>
              </a:lnSpc>
            </a:pPr>
            <a:endParaRPr lang="es-ES" sz="1800" dirty="0" smtClean="0"/>
          </a:p>
        </p:txBody>
      </p:sp>
    </p:spTree>
    <p:extLst>
      <p:ext uri="{BB962C8B-B14F-4D97-AF65-F5344CB8AC3E}">
        <p14:creationId xmlns:p14="http://schemas.microsoft.com/office/powerpoint/2010/main" val="340810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695400" y="2060848"/>
            <a:ext cx="259228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ítulo 3"/>
          <p:cNvSpPr>
            <a:spLocks noGrp="1"/>
          </p:cNvSpPr>
          <p:nvPr>
            <p:ph type="title"/>
          </p:nvPr>
        </p:nvSpPr>
        <p:spPr/>
        <p:txBody>
          <a:bodyPr>
            <a:normAutofit/>
          </a:bodyPr>
          <a:lstStyle/>
          <a:p>
            <a:pPr algn="ctr"/>
            <a:r>
              <a:rPr lang="es-ES" sz="4000" dirty="0" smtClean="0"/>
              <a:t>LESIONES POR FRÍO</a:t>
            </a:r>
            <a:endParaRPr lang="es-ES" sz="4000" dirty="0"/>
          </a:p>
        </p:txBody>
      </p:sp>
      <p:sp>
        <p:nvSpPr>
          <p:cNvPr id="5" name="Marcador de contenido 4"/>
          <p:cNvSpPr>
            <a:spLocks noGrp="1"/>
          </p:cNvSpPr>
          <p:nvPr>
            <p:ph sz="half" idx="1"/>
          </p:nvPr>
        </p:nvSpPr>
        <p:spPr>
          <a:xfrm>
            <a:off x="677044" y="2123256"/>
            <a:ext cx="2580928" cy="451248"/>
          </a:xfrm>
        </p:spPr>
        <p:txBody>
          <a:bodyPr/>
          <a:lstStyle/>
          <a:p>
            <a:pPr marL="0" indent="0">
              <a:buNone/>
            </a:pPr>
            <a:r>
              <a:rPr lang="es-ES" dirty="0" smtClean="0">
                <a:solidFill>
                  <a:schemeClr val="bg1"/>
                </a:solidFill>
              </a:rPr>
              <a:t>Tipos de Lesiones</a:t>
            </a:r>
            <a:endParaRPr lang="es-ES" dirty="0">
              <a:solidFill>
                <a:schemeClr val="bg1"/>
              </a:solidFill>
            </a:endParaRPr>
          </a:p>
        </p:txBody>
      </p:sp>
      <p:sp>
        <p:nvSpPr>
          <p:cNvPr id="6" name="Marcador de contenido 5"/>
          <p:cNvSpPr>
            <a:spLocks noGrp="1"/>
          </p:cNvSpPr>
          <p:nvPr>
            <p:ph sz="half" idx="2"/>
          </p:nvPr>
        </p:nvSpPr>
        <p:spPr>
          <a:xfrm>
            <a:off x="1271464" y="2924944"/>
            <a:ext cx="3083768" cy="3331568"/>
          </a:xfrm>
        </p:spPr>
        <p:txBody>
          <a:bodyPr>
            <a:normAutofit/>
          </a:bodyPr>
          <a:lstStyle/>
          <a:p>
            <a:r>
              <a:rPr lang="es-ES" sz="1800" dirty="0" smtClean="0"/>
              <a:t>Hipotermia</a:t>
            </a:r>
          </a:p>
          <a:p>
            <a:r>
              <a:rPr lang="es-ES" sz="1800" dirty="0" smtClean="0"/>
              <a:t>Congelamiento parcial</a:t>
            </a:r>
          </a:p>
          <a:p>
            <a:r>
              <a:rPr lang="es-ES" sz="1800" dirty="0" smtClean="0"/>
              <a:t>Sabañones</a:t>
            </a:r>
          </a:p>
          <a:p>
            <a:r>
              <a:rPr lang="es-ES" sz="1800" dirty="0" smtClean="0"/>
              <a:t>Pie de trinchera</a:t>
            </a:r>
          </a:p>
          <a:p>
            <a:r>
              <a:rPr lang="es-ES" sz="1800" dirty="0" smtClean="0"/>
              <a:t>Congelación</a:t>
            </a:r>
          </a:p>
          <a:p>
            <a:r>
              <a:rPr lang="es-ES" sz="1800" dirty="0" smtClean="0"/>
              <a:t>Síndrome de </a:t>
            </a:r>
            <a:r>
              <a:rPr lang="es-ES" sz="1800" dirty="0" err="1" smtClean="0"/>
              <a:t>Raynauld</a:t>
            </a:r>
            <a:endParaRPr lang="es-ES" sz="1800" dirty="0" smtClean="0"/>
          </a:p>
          <a:p>
            <a:r>
              <a:rPr lang="es-ES" sz="1800" dirty="0" smtClean="0"/>
              <a:t>Reacciones alérgicas</a:t>
            </a:r>
            <a:endParaRPr lang="es-ES" sz="1800" dirty="0"/>
          </a:p>
        </p:txBody>
      </p:sp>
      <p:sp>
        <p:nvSpPr>
          <p:cNvPr id="7" name="Marcador de contenido 4"/>
          <p:cNvSpPr txBox="1">
            <a:spLocks/>
          </p:cNvSpPr>
          <p:nvPr/>
        </p:nvSpPr>
        <p:spPr>
          <a:xfrm>
            <a:off x="191344" y="1628800"/>
            <a:ext cx="11881320" cy="43204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Font typeface="Arial" pitchFamily="34" charset="0"/>
              <a:buNone/>
            </a:pPr>
            <a:r>
              <a:rPr lang="es-ES" sz="2000" dirty="0" smtClean="0">
                <a:solidFill>
                  <a:schemeClr val="tx1"/>
                </a:solidFill>
              </a:rPr>
              <a:t>Son las lesiones que sobrevienen de una disminución de la temperatura corporal cuando se expone al cuerpo a ambientes fríos</a:t>
            </a:r>
            <a:endParaRPr lang="es-ES" sz="2000" dirty="0">
              <a:solidFill>
                <a:schemeClr val="tx1"/>
              </a:solidFill>
            </a:endParaRPr>
          </a:p>
        </p:txBody>
      </p:sp>
      <p:sp>
        <p:nvSpPr>
          <p:cNvPr id="2" name="Flecha doblada 1"/>
          <p:cNvSpPr/>
          <p:nvPr/>
        </p:nvSpPr>
        <p:spPr>
          <a:xfrm flipV="1">
            <a:off x="695400" y="2730662"/>
            <a:ext cx="371400" cy="57606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8" name="Imagen 7"/>
          <p:cNvPicPr>
            <a:picLocks noChangeAspect="1"/>
          </p:cNvPicPr>
          <p:nvPr/>
        </p:nvPicPr>
        <p:blipFill rotWithShape="1">
          <a:blip r:embed="rId3"/>
          <a:srcRect l="3512" t="63780" r="74351" b="10626"/>
          <a:stretch/>
        </p:blipFill>
        <p:spPr>
          <a:xfrm>
            <a:off x="4655840" y="2071719"/>
            <a:ext cx="2880320" cy="1872208"/>
          </a:xfrm>
          <a:prstGeom prst="rect">
            <a:avLst/>
          </a:prstGeom>
        </p:spPr>
      </p:pic>
      <p:pic>
        <p:nvPicPr>
          <p:cNvPr id="9" name="Imagen 8"/>
          <p:cNvPicPr>
            <a:picLocks noChangeAspect="1"/>
          </p:cNvPicPr>
          <p:nvPr/>
        </p:nvPicPr>
        <p:blipFill rotWithShape="1">
          <a:blip r:embed="rId4"/>
          <a:srcRect l="40038" t="28344" r="42806" b="46062"/>
          <a:stretch/>
        </p:blipFill>
        <p:spPr>
          <a:xfrm>
            <a:off x="8112224" y="2022196"/>
            <a:ext cx="2796730" cy="1932602"/>
          </a:xfrm>
          <a:prstGeom prst="rect">
            <a:avLst/>
          </a:prstGeom>
        </p:spPr>
      </p:pic>
      <p:pic>
        <p:nvPicPr>
          <p:cNvPr id="10" name="Imagen 9"/>
          <p:cNvPicPr>
            <a:picLocks noChangeAspect="1"/>
          </p:cNvPicPr>
          <p:nvPr/>
        </p:nvPicPr>
        <p:blipFill rotWithShape="1">
          <a:blip r:embed="rId5"/>
          <a:srcRect l="35782" t="41141" r="45572" b="34250"/>
          <a:stretch/>
        </p:blipFill>
        <p:spPr>
          <a:xfrm>
            <a:off x="4655840" y="4294498"/>
            <a:ext cx="2880320" cy="2137275"/>
          </a:xfrm>
          <a:prstGeom prst="rect">
            <a:avLst/>
          </a:prstGeom>
        </p:spPr>
      </p:pic>
      <p:pic>
        <p:nvPicPr>
          <p:cNvPr id="11" name="Imagen 10"/>
          <p:cNvPicPr>
            <a:picLocks noChangeAspect="1"/>
          </p:cNvPicPr>
          <p:nvPr/>
        </p:nvPicPr>
        <p:blipFill rotWithShape="1">
          <a:blip r:embed="rId6"/>
          <a:srcRect l="25096" t="61812" r="56088" b="12594"/>
          <a:stretch/>
        </p:blipFill>
        <p:spPr>
          <a:xfrm>
            <a:off x="8112223" y="4293096"/>
            <a:ext cx="2796731" cy="2138677"/>
          </a:xfrm>
          <a:prstGeom prst="rect">
            <a:avLst/>
          </a:prstGeom>
        </p:spPr>
      </p:pic>
      <p:sp>
        <p:nvSpPr>
          <p:cNvPr id="12" name="Marcador de contenido 5"/>
          <p:cNvSpPr txBox="1">
            <a:spLocks/>
          </p:cNvSpPr>
          <p:nvPr/>
        </p:nvSpPr>
        <p:spPr>
          <a:xfrm>
            <a:off x="5380112" y="3954798"/>
            <a:ext cx="1431776" cy="3612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None/>
            </a:pPr>
            <a:r>
              <a:rPr lang="es-ES" sz="1800" dirty="0" smtClean="0"/>
              <a:t>Sabañones</a:t>
            </a:r>
            <a:endParaRPr lang="es-ES" sz="1800" dirty="0"/>
          </a:p>
        </p:txBody>
      </p:sp>
      <p:sp>
        <p:nvSpPr>
          <p:cNvPr id="13" name="Marcador de contenido 5"/>
          <p:cNvSpPr txBox="1">
            <a:spLocks/>
          </p:cNvSpPr>
          <p:nvPr/>
        </p:nvSpPr>
        <p:spPr>
          <a:xfrm>
            <a:off x="8688288" y="3954798"/>
            <a:ext cx="1728192" cy="33829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None/>
            </a:pPr>
            <a:r>
              <a:rPr lang="es-ES" sz="1800" dirty="0" smtClean="0"/>
              <a:t>Pie de trinchera</a:t>
            </a:r>
            <a:endParaRPr lang="es-ES" sz="1800" dirty="0"/>
          </a:p>
        </p:txBody>
      </p:sp>
      <p:sp>
        <p:nvSpPr>
          <p:cNvPr id="14" name="Marcador de contenido 5"/>
          <p:cNvSpPr txBox="1">
            <a:spLocks/>
          </p:cNvSpPr>
          <p:nvPr/>
        </p:nvSpPr>
        <p:spPr>
          <a:xfrm>
            <a:off x="5231904" y="6501292"/>
            <a:ext cx="1728192" cy="33829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None/>
            </a:pPr>
            <a:endParaRPr lang="es-ES" sz="1800" dirty="0"/>
          </a:p>
        </p:txBody>
      </p:sp>
      <p:sp>
        <p:nvSpPr>
          <p:cNvPr id="15" name="Marcador de contenido 5"/>
          <p:cNvSpPr txBox="1">
            <a:spLocks/>
          </p:cNvSpPr>
          <p:nvPr/>
        </p:nvSpPr>
        <p:spPr>
          <a:xfrm>
            <a:off x="4871864" y="6431773"/>
            <a:ext cx="2448272" cy="3397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None/>
            </a:pPr>
            <a:r>
              <a:rPr lang="es-ES" sz="1800" dirty="0"/>
              <a:t>Síndrome de </a:t>
            </a:r>
            <a:r>
              <a:rPr lang="es-ES" sz="1800" dirty="0" err="1"/>
              <a:t>Raynauld</a:t>
            </a:r>
            <a:endParaRPr lang="es-ES" sz="1800" dirty="0"/>
          </a:p>
        </p:txBody>
      </p:sp>
      <p:sp>
        <p:nvSpPr>
          <p:cNvPr id="16" name="Marcador de contenido 5"/>
          <p:cNvSpPr txBox="1">
            <a:spLocks/>
          </p:cNvSpPr>
          <p:nvPr/>
        </p:nvSpPr>
        <p:spPr>
          <a:xfrm>
            <a:off x="8286452" y="6430371"/>
            <a:ext cx="2448272" cy="3397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None/>
            </a:pPr>
            <a:r>
              <a:rPr lang="es-ES" sz="1800" dirty="0" smtClean="0"/>
              <a:t>Reacciones alérgicas</a:t>
            </a:r>
            <a:endParaRPr lang="es-ES" sz="1800" dirty="0"/>
          </a:p>
        </p:txBody>
      </p:sp>
    </p:spTree>
    <p:extLst>
      <p:ext uri="{BB962C8B-B14F-4D97-AF65-F5344CB8AC3E}">
        <p14:creationId xmlns:p14="http://schemas.microsoft.com/office/powerpoint/2010/main" val="199626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p:cNvSpPr/>
          <p:nvPr/>
        </p:nvSpPr>
        <p:spPr>
          <a:xfrm>
            <a:off x="10189096" y="1869177"/>
            <a:ext cx="1847564" cy="1487209"/>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p:cNvSpPr/>
          <p:nvPr/>
        </p:nvSpPr>
        <p:spPr>
          <a:xfrm>
            <a:off x="191344" y="2480890"/>
            <a:ext cx="5328592" cy="2748312"/>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redondeado 2"/>
          <p:cNvSpPr/>
          <p:nvPr/>
        </p:nvSpPr>
        <p:spPr>
          <a:xfrm>
            <a:off x="1775520" y="1700808"/>
            <a:ext cx="1512168" cy="5760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p:cNvSpPr/>
          <p:nvPr/>
        </p:nvSpPr>
        <p:spPr>
          <a:xfrm>
            <a:off x="5015880" y="1628800"/>
            <a:ext cx="2010544" cy="57606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ítulo 3"/>
          <p:cNvSpPr>
            <a:spLocks noGrp="1"/>
          </p:cNvSpPr>
          <p:nvPr>
            <p:ph type="title"/>
          </p:nvPr>
        </p:nvSpPr>
        <p:spPr>
          <a:xfrm>
            <a:off x="1066800" y="129220"/>
            <a:ext cx="10058400" cy="1325563"/>
          </a:xfrm>
        </p:spPr>
        <p:txBody>
          <a:bodyPr>
            <a:normAutofit/>
          </a:bodyPr>
          <a:lstStyle/>
          <a:p>
            <a:pPr algn="ctr"/>
            <a:r>
              <a:rPr lang="es-ES" sz="4000" dirty="0" smtClean="0"/>
              <a:t>LESIONES POR FRÍO</a:t>
            </a:r>
            <a:endParaRPr lang="es-ES" sz="4000" dirty="0"/>
          </a:p>
        </p:txBody>
      </p:sp>
      <p:sp>
        <p:nvSpPr>
          <p:cNvPr id="5" name="Marcador de contenido 4"/>
          <p:cNvSpPr>
            <a:spLocks noGrp="1"/>
          </p:cNvSpPr>
          <p:nvPr>
            <p:ph sz="half" idx="1"/>
          </p:nvPr>
        </p:nvSpPr>
        <p:spPr>
          <a:xfrm>
            <a:off x="5165576" y="1700808"/>
            <a:ext cx="1860848" cy="451247"/>
          </a:xfrm>
        </p:spPr>
        <p:txBody>
          <a:bodyPr>
            <a:normAutofit/>
          </a:bodyPr>
          <a:lstStyle/>
          <a:p>
            <a:pPr marL="0" indent="0">
              <a:buNone/>
            </a:pPr>
            <a:r>
              <a:rPr lang="es-ES" dirty="0" smtClean="0">
                <a:solidFill>
                  <a:schemeClr val="tx1"/>
                </a:solidFill>
              </a:rPr>
              <a:t>Hipotermia</a:t>
            </a:r>
            <a:endParaRPr lang="es-ES" dirty="0">
              <a:solidFill>
                <a:schemeClr val="tx1"/>
              </a:solidFill>
            </a:endParaRPr>
          </a:p>
        </p:txBody>
      </p:sp>
      <p:sp>
        <p:nvSpPr>
          <p:cNvPr id="6" name="Marcador de contenido 5"/>
          <p:cNvSpPr>
            <a:spLocks noGrp="1"/>
          </p:cNvSpPr>
          <p:nvPr>
            <p:ph sz="half" idx="2"/>
          </p:nvPr>
        </p:nvSpPr>
        <p:spPr>
          <a:xfrm>
            <a:off x="1919536" y="1772816"/>
            <a:ext cx="1152128" cy="432048"/>
          </a:xfrm>
        </p:spPr>
        <p:txBody>
          <a:bodyPr>
            <a:normAutofit/>
          </a:bodyPr>
          <a:lstStyle/>
          <a:p>
            <a:pPr marL="0" indent="0">
              <a:buNone/>
            </a:pPr>
            <a:r>
              <a:rPr lang="es-ES" dirty="0" smtClean="0">
                <a:solidFill>
                  <a:schemeClr val="tx1"/>
                </a:solidFill>
              </a:rPr>
              <a:t>Causas</a:t>
            </a:r>
            <a:endParaRPr lang="es-ES" dirty="0">
              <a:solidFill>
                <a:schemeClr val="tx1"/>
              </a:solidFill>
            </a:endParaRPr>
          </a:p>
        </p:txBody>
      </p:sp>
      <p:cxnSp>
        <p:nvCxnSpPr>
          <p:cNvPr id="11" name="Conector recto de flecha 10"/>
          <p:cNvCxnSpPr/>
          <p:nvPr/>
        </p:nvCxnSpPr>
        <p:spPr>
          <a:xfrm flipH="1">
            <a:off x="3431704" y="1916832"/>
            <a:ext cx="1368152" cy="720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Marcador de contenido 5"/>
          <p:cNvSpPr txBox="1">
            <a:spLocks/>
          </p:cNvSpPr>
          <p:nvPr/>
        </p:nvSpPr>
        <p:spPr>
          <a:xfrm>
            <a:off x="191344" y="2520965"/>
            <a:ext cx="5328592" cy="27082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a:lnSpc>
                <a:spcPct val="100000"/>
              </a:lnSpc>
            </a:pPr>
            <a:r>
              <a:rPr lang="es-ES" sz="1800" dirty="0" smtClean="0">
                <a:solidFill>
                  <a:schemeClr val="tx1"/>
                </a:solidFill>
              </a:rPr>
              <a:t>Permanecer al aire libre en invierno sin suficiente ropa protectora</a:t>
            </a:r>
          </a:p>
          <a:p>
            <a:pPr>
              <a:lnSpc>
                <a:spcPct val="100000"/>
              </a:lnSpc>
            </a:pPr>
            <a:r>
              <a:rPr lang="es-ES" sz="1800" dirty="0" smtClean="0">
                <a:solidFill>
                  <a:schemeClr val="tx1"/>
                </a:solidFill>
              </a:rPr>
              <a:t>Caer en aguas frías</a:t>
            </a:r>
          </a:p>
          <a:p>
            <a:pPr>
              <a:lnSpc>
                <a:spcPct val="100000"/>
              </a:lnSpc>
            </a:pPr>
            <a:r>
              <a:rPr lang="es-ES" sz="1800" dirty="0" smtClean="0">
                <a:solidFill>
                  <a:schemeClr val="tx1"/>
                </a:solidFill>
              </a:rPr>
              <a:t>Usar ropas húmedas cuando hay viento o hace frio</a:t>
            </a:r>
          </a:p>
          <a:p>
            <a:pPr>
              <a:lnSpc>
                <a:spcPct val="100000"/>
              </a:lnSpc>
            </a:pPr>
            <a:r>
              <a:rPr lang="es-ES" sz="1800" dirty="0" smtClean="0">
                <a:solidFill>
                  <a:schemeClr val="tx1"/>
                </a:solidFill>
              </a:rPr>
              <a:t>Hacer esfuerzos agotadores y no hacer ingerir alimentos en climas fríos</a:t>
            </a:r>
          </a:p>
          <a:p>
            <a:pPr marL="0" indent="0">
              <a:lnSpc>
                <a:spcPct val="100000"/>
              </a:lnSpc>
              <a:buNone/>
            </a:pPr>
            <a:endParaRPr lang="es-ES" sz="1800" dirty="0" smtClean="0">
              <a:solidFill>
                <a:schemeClr val="tx1"/>
              </a:solidFill>
            </a:endParaRPr>
          </a:p>
        </p:txBody>
      </p:sp>
      <p:sp>
        <p:nvSpPr>
          <p:cNvPr id="13" name="Flecha abajo 12"/>
          <p:cNvSpPr/>
          <p:nvPr/>
        </p:nvSpPr>
        <p:spPr>
          <a:xfrm>
            <a:off x="2531604" y="5358028"/>
            <a:ext cx="432048" cy="4320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Marcador de contenido 5"/>
          <p:cNvSpPr txBox="1">
            <a:spLocks/>
          </p:cNvSpPr>
          <p:nvPr/>
        </p:nvSpPr>
        <p:spPr>
          <a:xfrm>
            <a:off x="587388" y="5918902"/>
            <a:ext cx="5400600" cy="7328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Font typeface="Arial" pitchFamily="34" charset="0"/>
              <a:buNone/>
            </a:pPr>
            <a:r>
              <a:rPr lang="es-ES" sz="2000" dirty="0" smtClean="0">
                <a:solidFill>
                  <a:srgbClr val="C00000"/>
                </a:solidFill>
              </a:rPr>
              <a:t>Adultos mayores y niño los mas vulnerables</a:t>
            </a:r>
            <a:endParaRPr lang="es-ES" sz="2000" dirty="0">
              <a:solidFill>
                <a:srgbClr val="C00000"/>
              </a:solidFill>
            </a:endParaRPr>
          </a:p>
        </p:txBody>
      </p:sp>
      <p:sp>
        <p:nvSpPr>
          <p:cNvPr id="15" name="Rectángulo redondeado 14"/>
          <p:cNvSpPr/>
          <p:nvPr/>
        </p:nvSpPr>
        <p:spPr>
          <a:xfrm>
            <a:off x="8347197" y="2220320"/>
            <a:ext cx="1512168" cy="5760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Marcador de contenido 5"/>
          <p:cNvSpPr txBox="1">
            <a:spLocks/>
          </p:cNvSpPr>
          <p:nvPr/>
        </p:nvSpPr>
        <p:spPr>
          <a:xfrm>
            <a:off x="8707237" y="2292328"/>
            <a:ext cx="1152128" cy="4320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Font typeface="Arial" pitchFamily="34" charset="0"/>
              <a:buNone/>
            </a:pPr>
            <a:r>
              <a:rPr lang="es-ES" dirty="0" smtClean="0">
                <a:solidFill>
                  <a:schemeClr val="tx1"/>
                </a:solidFill>
              </a:rPr>
              <a:t>Tipos</a:t>
            </a:r>
            <a:endParaRPr lang="es-ES" dirty="0">
              <a:solidFill>
                <a:schemeClr val="tx1"/>
              </a:solidFill>
            </a:endParaRPr>
          </a:p>
        </p:txBody>
      </p:sp>
      <p:cxnSp>
        <p:nvCxnSpPr>
          <p:cNvPr id="17" name="Conector recto de flecha 16"/>
          <p:cNvCxnSpPr/>
          <p:nvPr/>
        </p:nvCxnSpPr>
        <p:spPr>
          <a:xfrm>
            <a:off x="7134436" y="1926018"/>
            <a:ext cx="1029435" cy="2260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Marcador de contenido 5"/>
          <p:cNvSpPr txBox="1">
            <a:spLocks/>
          </p:cNvSpPr>
          <p:nvPr/>
        </p:nvSpPr>
        <p:spPr>
          <a:xfrm>
            <a:off x="10381438" y="1988840"/>
            <a:ext cx="1487524" cy="13675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a:lnSpc>
                <a:spcPct val="100000"/>
              </a:lnSpc>
            </a:pPr>
            <a:r>
              <a:rPr lang="es-ES" sz="1800" dirty="0" smtClean="0">
                <a:solidFill>
                  <a:schemeClr val="tx1"/>
                </a:solidFill>
              </a:rPr>
              <a:t>Leve</a:t>
            </a:r>
          </a:p>
          <a:p>
            <a:pPr>
              <a:lnSpc>
                <a:spcPct val="100000"/>
              </a:lnSpc>
            </a:pPr>
            <a:r>
              <a:rPr lang="es-ES" sz="1800" dirty="0" smtClean="0">
                <a:solidFill>
                  <a:schemeClr val="tx1"/>
                </a:solidFill>
              </a:rPr>
              <a:t>Moderada</a:t>
            </a:r>
          </a:p>
          <a:p>
            <a:pPr>
              <a:lnSpc>
                <a:spcPct val="100000"/>
              </a:lnSpc>
            </a:pPr>
            <a:r>
              <a:rPr lang="es-ES" sz="1800" dirty="0" smtClean="0">
                <a:solidFill>
                  <a:schemeClr val="tx1"/>
                </a:solidFill>
              </a:rPr>
              <a:t>Alta</a:t>
            </a:r>
          </a:p>
          <a:p>
            <a:pPr marL="0" indent="0">
              <a:lnSpc>
                <a:spcPct val="100000"/>
              </a:lnSpc>
              <a:buNone/>
            </a:pPr>
            <a:endParaRPr lang="es-ES" sz="1800" dirty="0" smtClean="0">
              <a:solidFill>
                <a:schemeClr val="tx1"/>
              </a:solidFill>
            </a:endParaRPr>
          </a:p>
        </p:txBody>
      </p:sp>
      <p:cxnSp>
        <p:nvCxnSpPr>
          <p:cNvPr id="24" name="Conector recto de flecha 23"/>
          <p:cNvCxnSpPr/>
          <p:nvPr/>
        </p:nvCxnSpPr>
        <p:spPr>
          <a:xfrm>
            <a:off x="6417196" y="2342900"/>
            <a:ext cx="717240" cy="6942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6" name="Rectángulo redondeado 25"/>
          <p:cNvSpPr/>
          <p:nvPr/>
        </p:nvSpPr>
        <p:spPr>
          <a:xfrm>
            <a:off x="7133254" y="3205203"/>
            <a:ext cx="1512168" cy="5760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Marcador de contenido 5"/>
          <p:cNvSpPr txBox="1">
            <a:spLocks/>
          </p:cNvSpPr>
          <p:nvPr/>
        </p:nvSpPr>
        <p:spPr>
          <a:xfrm>
            <a:off x="7255947" y="3329370"/>
            <a:ext cx="1293304" cy="43204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Font typeface="Arial" pitchFamily="34" charset="0"/>
              <a:buNone/>
            </a:pPr>
            <a:r>
              <a:rPr lang="es-ES" dirty="0" smtClean="0">
                <a:solidFill>
                  <a:schemeClr val="tx1"/>
                </a:solidFill>
              </a:rPr>
              <a:t>Síntomas</a:t>
            </a:r>
            <a:endParaRPr lang="es-ES" dirty="0">
              <a:solidFill>
                <a:schemeClr val="tx1"/>
              </a:solidFill>
            </a:endParaRPr>
          </a:p>
        </p:txBody>
      </p:sp>
      <p:sp>
        <p:nvSpPr>
          <p:cNvPr id="30" name="Marcador de contenido 5"/>
          <p:cNvSpPr txBox="1">
            <a:spLocks/>
          </p:cNvSpPr>
          <p:nvPr/>
        </p:nvSpPr>
        <p:spPr>
          <a:xfrm>
            <a:off x="6400491" y="4435957"/>
            <a:ext cx="5328592" cy="27082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lnSpc>
                <a:spcPct val="100000"/>
              </a:lnSpc>
              <a:buNone/>
            </a:pPr>
            <a:endParaRPr lang="es-ES" sz="1800" dirty="0" smtClean="0">
              <a:solidFill>
                <a:schemeClr val="tx1"/>
              </a:solidFill>
            </a:endParaRPr>
          </a:p>
        </p:txBody>
      </p:sp>
      <p:sp>
        <p:nvSpPr>
          <p:cNvPr id="32" name="Rectángulo 31"/>
          <p:cNvSpPr/>
          <p:nvPr/>
        </p:nvSpPr>
        <p:spPr>
          <a:xfrm>
            <a:off x="5987988" y="3844130"/>
            <a:ext cx="5741095" cy="2748312"/>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Marcador de contenido 5"/>
          <p:cNvSpPr txBox="1">
            <a:spLocks/>
          </p:cNvSpPr>
          <p:nvPr/>
        </p:nvSpPr>
        <p:spPr>
          <a:xfrm>
            <a:off x="5981126" y="3885585"/>
            <a:ext cx="5587482" cy="2697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a:lnSpc>
                <a:spcPct val="100000"/>
              </a:lnSpc>
            </a:pPr>
            <a:r>
              <a:rPr lang="es-ES" sz="1600" dirty="0" smtClean="0">
                <a:solidFill>
                  <a:schemeClr val="tx1"/>
                </a:solidFill>
              </a:rPr>
              <a:t>Escalofríos intensos y rechinamiento de los dientes</a:t>
            </a:r>
          </a:p>
          <a:p>
            <a:pPr>
              <a:lnSpc>
                <a:spcPct val="100000"/>
              </a:lnSpc>
            </a:pPr>
            <a:r>
              <a:rPr lang="es-ES" sz="1600" dirty="0" smtClean="0">
                <a:solidFill>
                  <a:schemeClr val="tx1"/>
                </a:solidFill>
              </a:rPr>
              <a:t>Escalofríos cesan</a:t>
            </a:r>
          </a:p>
          <a:p>
            <a:pPr>
              <a:lnSpc>
                <a:spcPct val="100000"/>
              </a:lnSpc>
            </a:pPr>
            <a:r>
              <a:rPr lang="es-ES" sz="1600" dirty="0" smtClean="0">
                <a:solidFill>
                  <a:schemeClr val="tx1"/>
                </a:solidFill>
              </a:rPr>
              <a:t>Los movimientos se vuelven lentos y torpes</a:t>
            </a:r>
          </a:p>
          <a:p>
            <a:pPr>
              <a:lnSpc>
                <a:spcPct val="100000"/>
              </a:lnSpc>
            </a:pPr>
            <a:r>
              <a:rPr lang="es-ES" sz="1600" dirty="0" smtClean="0">
                <a:solidFill>
                  <a:schemeClr val="tx1"/>
                </a:solidFill>
              </a:rPr>
              <a:t>Tiempo de reacción mayor</a:t>
            </a:r>
          </a:p>
          <a:p>
            <a:pPr>
              <a:lnSpc>
                <a:spcPct val="100000"/>
              </a:lnSpc>
            </a:pPr>
            <a:r>
              <a:rPr lang="es-ES" sz="1600" dirty="0" smtClean="0">
                <a:solidFill>
                  <a:schemeClr val="tx1"/>
                </a:solidFill>
              </a:rPr>
              <a:t>Mente se embota</a:t>
            </a:r>
          </a:p>
          <a:p>
            <a:pPr>
              <a:lnSpc>
                <a:spcPct val="100000"/>
              </a:lnSpc>
            </a:pPr>
            <a:r>
              <a:rPr lang="es-ES" sz="1600" dirty="0" smtClean="0">
                <a:solidFill>
                  <a:schemeClr val="tx1"/>
                </a:solidFill>
              </a:rPr>
              <a:t>Capacidad de juicio deteriorada</a:t>
            </a:r>
          </a:p>
          <a:p>
            <a:pPr marL="0" indent="0">
              <a:lnSpc>
                <a:spcPct val="100000"/>
              </a:lnSpc>
              <a:buNone/>
            </a:pPr>
            <a:endParaRPr lang="es-ES" sz="1800" dirty="0" smtClean="0">
              <a:solidFill>
                <a:schemeClr val="tx1"/>
              </a:solidFill>
            </a:endParaRPr>
          </a:p>
        </p:txBody>
      </p:sp>
    </p:spTree>
    <p:extLst>
      <p:ext uri="{BB962C8B-B14F-4D97-AF65-F5344CB8AC3E}">
        <p14:creationId xmlns:p14="http://schemas.microsoft.com/office/powerpoint/2010/main" val="108351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335360" y="2415586"/>
            <a:ext cx="5472608" cy="4325782"/>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redondeado 2"/>
          <p:cNvSpPr/>
          <p:nvPr/>
        </p:nvSpPr>
        <p:spPr>
          <a:xfrm>
            <a:off x="944588" y="1619345"/>
            <a:ext cx="2664296" cy="50459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p:cNvSpPr/>
          <p:nvPr/>
        </p:nvSpPr>
        <p:spPr>
          <a:xfrm>
            <a:off x="5015880" y="1628800"/>
            <a:ext cx="2010544" cy="57606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ítulo 3"/>
          <p:cNvSpPr>
            <a:spLocks noGrp="1"/>
          </p:cNvSpPr>
          <p:nvPr>
            <p:ph type="title"/>
          </p:nvPr>
        </p:nvSpPr>
        <p:spPr/>
        <p:txBody>
          <a:bodyPr>
            <a:normAutofit/>
          </a:bodyPr>
          <a:lstStyle/>
          <a:p>
            <a:pPr algn="ctr"/>
            <a:r>
              <a:rPr lang="es-ES" sz="4000" dirty="0" smtClean="0"/>
              <a:t>LESIONES POR FRÍO</a:t>
            </a:r>
            <a:endParaRPr lang="es-ES" sz="4000" dirty="0"/>
          </a:p>
        </p:txBody>
      </p:sp>
      <p:sp>
        <p:nvSpPr>
          <p:cNvPr id="5" name="Marcador de contenido 4"/>
          <p:cNvSpPr>
            <a:spLocks noGrp="1"/>
          </p:cNvSpPr>
          <p:nvPr>
            <p:ph sz="half" idx="1"/>
          </p:nvPr>
        </p:nvSpPr>
        <p:spPr>
          <a:xfrm>
            <a:off x="5165576" y="1700808"/>
            <a:ext cx="1860848" cy="451247"/>
          </a:xfrm>
        </p:spPr>
        <p:txBody>
          <a:bodyPr>
            <a:normAutofit fontScale="92500"/>
          </a:bodyPr>
          <a:lstStyle/>
          <a:p>
            <a:pPr marL="0" indent="0">
              <a:buNone/>
            </a:pPr>
            <a:r>
              <a:rPr lang="es-ES" dirty="0" smtClean="0">
                <a:solidFill>
                  <a:schemeClr val="tx1"/>
                </a:solidFill>
              </a:rPr>
              <a:t>Hipotermia</a:t>
            </a:r>
            <a:endParaRPr lang="es-ES" dirty="0">
              <a:solidFill>
                <a:schemeClr val="tx1"/>
              </a:solidFill>
            </a:endParaRPr>
          </a:p>
        </p:txBody>
      </p:sp>
      <p:sp>
        <p:nvSpPr>
          <p:cNvPr id="6" name="Marcador de contenido 5"/>
          <p:cNvSpPr>
            <a:spLocks noGrp="1"/>
          </p:cNvSpPr>
          <p:nvPr>
            <p:ph sz="half" idx="2"/>
          </p:nvPr>
        </p:nvSpPr>
        <p:spPr>
          <a:xfrm>
            <a:off x="1091436" y="1687817"/>
            <a:ext cx="2376264" cy="504056"/>
          </a:xfrm>
        </p:spPr>
        <p:txBody>
          <a:bodyPr>
            <a:normAutofit fontScale="92500"/>
          </a:bodyPr>
          <a:lstStyle/>
          <a:p>
            <a:pPr marL="0" indent="0">
              <a:buNone/>
            </a:pPr>
            <a:r>
              <a:rPr lang="es-ES" dirty="0" smtClean="0">
                <a:solidFill>
                  <a:schemeClr val="tx1"/>
                </a:solidFill>
              </a:rPr>
              <a:t>Primeros Auxilios</a:t>
            </a:r>
            <a:endParaRPr lang="es-ES" dirty="0">
              <a:solidFill>
                <a:schemeClr val="tx1"/>
              </a:solidFill>
            </a:endParaRPr>
          </a:p>
        </p:txBody>
      </p:sp>
      <p:sp>
        <p:nvSpPr>
          <p:cNvPr id="8" name="Marcador de contenido 5"/>
          <p:cNvSpPr txBox="1">
            <a:spLocks/>
          </p:cNvSpPr>
          <p:nvPr/>
        </p:nvSpPr>
        <p:spPr>
          <a:xfrm>
            <a:off x="476536" y="2547595"/>
            <a:ext cx="5544616" cy="38884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a:lnSpc>
                <a:spcPct val="100000"/>
              </a:lnSpc>
            </a:pPr>
            <a:r>
              <a:rPr lang="es-ES" sz="1800" dirty="0" smtClean="0">
                <a:solidFill>
                  <a:schemeClr val="tx1"/>
                </a:solidFill>
              </a:rPr>
              <a:t>Llamar a servicios médicos ante síntomas</a:t>
            </a:r>
          </a:p>
          <a:p>
            <a:pPr>
              <a:lnSpc>
                <a:spcPct val="100000"/>
              </a:lnSpc>
            </a:pPr>
            <a:r>
              <a:rPr lang="es-ES" sz="1800" dirty="0" smtClean="0">
                <a:solidFill>
                  <a:schemeClr val="tx1"/>
                </a:solidFill>
              </a:rPr>
              <a:t>Realizar el procedimiento de primeros auxilios</a:t>
            </a:r>
          </a:p>
          <a:p>
            <a:pPr>
              <a:lnSpc>
                <a:spcPct val="100000"/>
              </a:lnSpc>
            </a:pPr>
            <a:r>
              <a:rPr lang="es-ES" sz="1800" dirty="0" smtClean="0">
                <a:solidFill>
                  <a:schemeClr val="tx1"/>
                </a:solidFill>
              </a:rPr>
              <a:t>Llevar a la persona a lugar techado y cubrir con mantas</a:t>
            </a:r>
          </a:p>
          <a:p>
            <a:pPr>
              <a:lnSpc>
                <a:spcPct val="100000"/>
              </a:lnSpc>
            </a:pPr>
            <a:r>
              <a:rPr lang="es-ES" sz="1800" dirty="0" smtClean="0">
                <a:solidFill>
                  <a:schemeClr val="tx1"/>
                </a:solidFill>
              </a:rPr>
              <a:t>Cubrir cabeza y cuello</a:t>
            </a:r>
          </a:p>
          <a:p>
            <a:pPr>
              <a:lnSpc>
                <a:spcPct val="100000"/>
              </a:lnSpc>
            </a:pPr>
            <a:r>
              <a:rPr lang="es-ES" sz="1800" dirty="0" smtClean="0">
                <a:solidFill>
                  <a:schemeClr val="tx1"/>
                </a:solidFill>
              </a:rPr>
              <a:t>Retirarla de lugar con el menor esfuerzo posible (Hipotermia severa)</a:t>
            </a:r>
          </a:p>
          <a:p>
            <a:pPr>
              <a:lnSpc>
                <a:spcPct val="100000"/>
              </a:lnSpc>
            </a:pPr>
            <a:r>
              <a:rPr lang="es-ES" sz="1800" dirty="0" smtClean="0">
                <a:solidFill>
                  <a:schemeClr val="tx1"/>
                </a:solidFill>
              </a:rPr>
              <a:t>Calentar a la persona de manera gradual</a:t>
            </a:r>
          </a:p>
          <a:p>
            <a:pPr>
              <a:lnSpc>
                <a:spcPct val="100000"/>
              </a:lnSpc>
            </a:pPr>
            <a:r>
              <a:rPr lang="es-ES" sz="1800" dirty="0" smtClean="0">
                <a:solidFill>
                  <a:schemeClr val="tx1"/>
                </a:solidFill>
              </a:rPr>
              <a:t>Aplicar compresas tibias en el cuerpo, pared torácica e ingle</a:t>
            </a:r>
          </a:p>
        </p:txBody>
      </p:sp>
      <p:sp>
        <p:nvSpPr>
          <p:cNvPr id="9" name="Rectángulo redondeado 8"/>
          <p:cNvSpPr/>
          <p:nvPr/>
        </p:nvSpPr>
        <p:spPr>
          <a:xfrm>
            <a:off x="7680176" y="2946572"/>
            <a:ext cx="2664296" cy="50459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Marcador de contenido 5"/>
          <p:cNvSpPr txBox="1">
            <a:spLocks/>
          </p:cNvSpPr>
          <p:nvPr/>
        </p:nvSpPr>
        <p:spPr>
          <a:xfrm>
            <a:off x="8328248" y="3016443"/>
            <a:ext cx="1869376" cy="5040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Font typeface="Arial" pitchFamily="34" charset="0"/>
              <a:buNone/>
            </a:pPr>
            <a:r>
              <a:rPr lang="es-ES" dirty="0" smtClean="0">
                <a:solidFill>
                  <a:schemeClr val="tx1"/>
                </a:solidFill>
              </a:rPr>
              <a:t>No hacer</a:t>
            </a:r>
            <a:endParaRPr lang="es-ES" dirty="0">
              <a:solidFill>
                <a:schemeClr val="tx1"/>
              </a:solidFill>
            </a:endParaRPr>
          </a:p>
        </p:txBody>
      </p:sp>
      <p:sp>
        <p:nvSpPr>
          <p:cNvPr id="11" name="Rectángulo 10"/>
          <p:cNvSpPr/>
          <p:nvPr/>
        </p:nvSpPr>
        <p:spPr>
          <a:xfrm>
            <a:off x="6602896" y="3650935"/>
            <a:ext cx="4965712" cy="201622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Marcador de contenido 5"/>
          <p:cNvSpPr txBox="1">
            <a:spLocks/>
          </p:cNvSpPr>
          <p:nvPr/>
        </p:nvSpPr>
        <p:spPr>
          <a:xfrm>
            <a:off x="7032104" y="3794952"/>
            <a:ext cx="4752528" cy="20108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a:lnSpc>
                <a:spcPct val="100000"/>
              </a:lnSpc>
            </a:pPr>
            <a:r>
              <a:rPr lang="es-ES" sz="1800" dirty="0" smtClean="0">
                <a:solidFill>
                  <a:schemeClr val="tx1"/>
                </a:solidFill>
              </a:rPr>
              <a:t>NO suponer que si esta inmóvil en el frío entonces se encuentra muerta</a:t>
            </a:r>
          </a:p>
          <a:p>
            <a:pPr>
              <a:lnSpc>
                <a:spcPct val="100000"/>
              </a:lnSpc>
            </a:pPr>
            <a:r>
              <a:rPr lang="es-ES" sz="1800" dirty="0" smtClean="0">
                <a:solidFill>
                  <a:schemeClr val="tx1"/>
                </a:solidFill>
              </a:rPr>
              <a:t>No usar calor directo</a:t>
            </a:r>
          </a:p>
          <a:p>
            <a:pPr>
              <a:lnSpc>
                <a:spcPct val="100000"/>
              </a:lnSpc>
            </a:pPr>
            <a:r>
              <a:rPr lang="es-ES" sz="1800" dirty="0" smtClean="0">
                <a:solidFill>
                  <a:schemeClr val="tx1"/>
                </a:solidFill>
              </a:rPr>
              <a:t>NO darle alcohol </a:t>
            </a:r>
          </a:p>
        </p:txBody>
      </p:sp>
    </p:spTree>
    <p:extLst>
      <p:ext uri="{BB962C8B-B14F-4D97-AF65-F5344CB8AC3E}">
        <p14:creationId xmlns:p14="http://schemas.microsoft.com/office/powerpoint/2010/main" val="3245004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5735960" y="1988840"/>
            <a:ext cx="5472608" cy="2875667"/>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redondeado 2"/>
          <p:cNvSpPr/>
          <p:nvPr/>
        </p:nvSpPr>
        <p:spPr>
          <a:xfrm>
            <a:off x="3095014" y="2852936"/>
            <a:ext cx="1859522" cy="59045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p:cNvSpPr/>
          <p:nvPr/>
        </p:nvSpPr>
        <p:spPr>
          <a:xfrm>
            <a:off x="458530" y="4149080"/>
            <a:ext cx="2010544" cy="57606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ítulo 3"/>
          <p:cNvSpPr>
            <a:spLocks noGrp="1"/>
          </p:cNvSpPr>
          <p:nvPr>
            <p:ph type="title"/>
          </p:nvPr>
        </p:nvSpPr>
        <p:spPr/>
        <p:txBody>
          <a:bodyPr>
            <a:normAutofit/>
          </a:bodyPr>
          <a:lstStyle/>
          <a:p>
            <a:pPr algn="ctr"/>
            <a:r>
              <a:rPr lang="es-ES" sz="4000" dirty="0" smtClean="0"/>
              <a:t>LESIONES POR FRÍO</a:t>
            </a:r>
            <a:endParaRPr lang="es-ES" sz="4000" dirty="0"/>
          </a:p>
        </p:txBody>
      </p:sp>
      <p:sp>
        <p:nvSpPr>
          <p:cNvPr id="5" name="Marcador de contenido 4"/>
          <p:cNvSpPr>
            <a:spLocks noGrp="1"/>
          </p:cNvSpPr>
          <p:nvPr>
            <p:ph sz="half" idx="1"/>
          </p:nvPr>
        </p:nvSpPr>
        <p:spPr>
          <a:xfrm>
            <a:off x="608226" y="4221088"/>
            <a:ext cx="1860848" cy="451247"/>
          </a:xfrm>
        </p:spPr>
        <p:txBody>
          <a:bodyPr>
            <a:normAutofit/>
          </a:bodyPr>
          <a:lstStyle/>
          <a:p>
            <a:pPr marL="0" indent="0">
              <a:buNone/>
            </a:pPr>
            <a:r>
              <a:rPr lang="es-ES" dirty="0" smtClean="0">
                <a:solidFill>
                  <a:schemeClr val="tx1"/>
                </a:solidFill>
              </a:rPr>
              <a:t>Congelación</a:t>
            </a:r>
            <a:endParaRPr lang="es-ES" dirty="0">
              <a:solidFill>
                <a:schemeClr val="tx1"/>
              </a:solidFill>
            </a:endParaRPr>
          </a:p>
        </p:txBody>
      </p:sp>
      <p:sp>
        <p:nvSpPr>
          <p:cNvPr id="6" name="Marcador de contenido 5"/>
          <p:cNvSpPr>
            <a:spLocks noGrp="1"/>
          </p:cNvSpPr>
          <p:nvPr>
            <p:ph sz="half" idx="2"/>
          </p:nvPr>
        </p:nvSpPr>
        <p:spPr>
          <a:xfrm>
            <a:off x="3258979" y="2939332"/>
            <a:ext cx="1531591" cy="589826"/>
          </a:xfrm>
        </p:spPr>
        <p:txBody>
          <a:bodyPr>
            <a:normAutofit/>
          </a:bodyPr>
          <a:lstStyle/>
          <a:p>
            <a:pPr marL="0" indent="0">
              <a:buNone/>
            </a:pPr>
            <a:r>
              <a:rPr lang="es-ES" dirty="0" smtClean="0">
                <a:solidFill>
                  <a:schemeClr val="tx1"/>
                </a:solidFill>
              </a:rPr>
              <a:t>Síntomas</a:t>
            </a:r>
            <a:endParaRPr lang="es-ES" dirty="0">
              <a:solidFill>
                <a:schemeClr val="tx1"/>
              </a:solidFill>
            </a:endParaRPr>
          </a:p>
        </p:txBody>
      </p:sp>
      <p:sp>
        <p:nvSpPr>
          <p:cNvPr id="8" name="Marcador de contenido 5"/>
          <p:cNvSpPr txBox="1">
            <a:spLocks/>
          </p:cNvSpPr>
          <p:nvPr/>
        </p:nvSpPr>
        <p:spPr>
          <a:xfrm>
            <a:off x="5926297" y="2077561"/>
            <a:ext cx="5198903" cy="27316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a:lnSpc>
                <a:spcPct val="100000"/>
              </a:lnSpc>
            </a:pPr>
            <a:r>
              <a:rPr lang="es-ES" sz="1800" dirty="0" smtClean="0">
                <a:solidFill>
                  <a:schemeClr val="tx1"/>
                </a:solidFill>
              </a:rPr>
              <a:t>Sensación de hormigueo y posterior entumecimiento</a:t>
            </a:r>
          </a:p>
          <a:p>
            <a:pPr>
              <a:lnSpc>
                <a:spcPct val="100000"/>
              </a:lnSpc>
            </a:pPr>
            <a:r>
              <a:rPr lang="es-ES" sz="1800" dirty="0" smtClean="0">
                <a:solidFill>
                  <a:schemeClr val="tx1"/>
                </a:solidFill>
              </a:rPr>
              <a:t>Piel Fría, pálida y dura expuesta mucho tiempo al frio</a:t>
            </a:r>
          </a:p>
          <a:p>
            <a:pPr>
              <a:lnSpc>
                <a:spcPct val="100000"/>
              </a:lnSpc>
            </a:pPr>
            <a:r>
              <a:rPr lang="es-ES" sz="1800" dirty="0" smtClean="0">
                <a:solidFill>
                  <a:schemeClr val="tx1"/>
                </a:solidFill>
              </a:rPr>
              <a:t>Dolor palpitación o falta de sensibilidad </a:t>
            </a:r>
          </a:p>
          <a:p>
            <a:pPr>
              <a:lnSpc>
                <a:spcPct val="100000"/>
              </a:lnSpc>
            </a:pPr>
            <a:r>
              <a:rPr lang="es-ES" sz="1800" dirty="0">
                <a:solidFill>
                  <a:schemeClr val="tx1"/>
                </a:solidFill>
              </a:rPr>
              <a:t>Piel y músculo rojos y con mucho dolor a medida que la zona se descongela</a:t>
            </a:r>
            <a:endParaRPr lang="es-ES" sz="1800" dirty="0" smtClean="0">
              <a:solidFill>
                <a:schemeClr val="tx1"/>
              </a:solidFill>
            </a:endParaRPr>
          </a:p>
        </p:txBody>
      </p:sp>
      <p:sp>
        <p:nvSpPr>
          <p:cNvPr id="16" name="Abrir llave 15"/>
          <p:cNvSpPr/>
          <p:nvPr/>
        </p:nvSpPr>
        <p:spPr>
          <a:xfrm>
            <a:off x="2633038" y="1988840"/>
            <a:ext cx="258597" cy="468051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7" name="Abrir llave 16"/>
          <p:cNvSpPr/>
          <p:nvPr/>
        </p:nvSpPr>
        <p:spPr>
          <a:xfrm>
            <a:off x="5231904" y="1988840"/>
            <a:ext cx="417025" cy="287566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8" name="Rectángulo 17"/>
          <p:cNvSpPr/>
          <p:nvPr/>
        </p:nvSpPr>
        <p:spPr>
          <a:xfrm>
            <a:off x="5735960" y="5019696"/>
            <a:ext cx="5472608" cy="171845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redondeado 18"/>
          <p:cNvSpPr/>
          <p:nvPr/>
        </p:nvSpPr>
        <p:spPr>
          <a:xfrm>
            <a:off x="3112335" y="5814999"/>
            <a:ext cx="1859522" cy="59045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Marcador de contenido 5"/>
          <p:cNvSpPr txBox="1">
            <a:spLocks/>
          </p:cNvSpPr>
          <p:nvPr/>
        </p:nvSpPr>
        <p:spPr>
          <a:xfrm>
            <a:off x="3481950" y="5900770"/>
            <a:ext cx="1531591" cy="589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Font typeface="Arial" pitchFamily="34" charset="0"/>
              <a:buNone/>
            </a:pPr>
            <a:r>
              <a:rPr lang="es-ES" dirty="0" smtClean="0">
                <a:solidFill>
                  <a:schemeClr val="tx1"/>
                </a:solidFill>
              </a:rPr>
              <a:t>Causar</a:t>
            </a:r>
            <a:endParaRPr lang="es-ES" dirty="0">
              <a:solidFill>
                <a:schemeClr val="tx1"/>
              </a:solidFill>
            </a:endParaRPr>
          </a:p>
        </p:txBody>
      </p:sp>
      <p:sp>
        <p:nvSpPr>
          <p:cNvPr id="21" name="Marcador de contenido 5"/>
          <p:cNvSpPr txBox="1">
            <a:spLocks/>
          </p:cNvSpPr>
          <p:nvPr/>
        </p:nvSpPr>
        <p:spPr>
          <a:xfrm>
            <a:off x="5943618" y="5039624"/>
            <a:ext cx="5198903" cy="27316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a:lnSpc>
                <a:spcPct val="100000"/>
              </a:lnSpc>
            </a:pPr>
            <a:r>
              <a:rPr lang="es-ES" sz="1800" dirty="0" smtClean="0">
                <a:solidFill>
                  <a:schemeClr val="tx1"/>
                </a:solidFill>
              </a:rPr>
              <a:t>Gangrena</a:t>
            </a:r>
          </a:p>
          <a:p>
            <a:pPr>
              <a:lnSpc>
                <a:spcPct val="100000"/>
              </a:lnSpc>
            </a:pPr>
            <a:r>
              <a:rPr lang="es-ES" sz="1800" dirty="0" smtClean="0">
                <a:solidFill>
                  <a:schemeClr val="tx1"/>
                </a:solidFill>
              </a:rPr>
              <a:t>Ampollas</a:t>
            </a:r>
          </a:p>
          <a:p>
            <a:pPr>
              <a:lnSpc>
                <a:spcPct val="100000"/>
              </a:lnSpc>
            </a:pPr>
            <a:r>
              <a:rPr lang="es-ES" sz="1800" dirty="0" smtClean="0">
                <a:solidFill>
                  <a:schemeClr val="tx1"/>
                </a:solidFill>
              </a:rPr>
              <a:t>Daños a tendones, músculos, nervios y huesos</a:t>
            </a:r>
          </a:p>
        </p:txBody>
      </p:sp>
      <p:sp>
        <p:nvSpPr>
          <p:cNvPr id="22" name="Abrir llave 21"/>
          <p:cNvSpPr/>
          <p:nvPr/>
        </p:nvSpPr>
        <p:spPr>
          <a:xfrm>
            <a:off x="5256979" y="4983440"/>
            <a:ext cx="312508" cy="180993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2866431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335360" y="2415586"/>
            <a:ext cx="5685792" cy="4325782"/>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redondeado 2"/>
          <p:cNvSpPr/>
          <p:nvPr/>
        </p:nvSpPr>
        <p:spPr>
          <a:xfrm>
            <a:off x="944588" y="1619345"/>
            <a:ext cx="2664296" cy="50459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p:cNvSpPr/>
          <p:nvPr/>
        </p:nvSpPr>
        <p:spPr>
          <a:xfrm>
            <a:off x="5015880" y="1628800"/>
            <a:ext cx="2010544" cy="57606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ítulo 3"/>
          <p:cNvSpPr>
            <a:spLocks noGrp="1"/>
          </p:cNvSpPr>
          <p:nvPr>
            <p:ph type="title"/>
          </p:nvPr>
        </p:nvSpPr>
        <p:spPr/>
        <p:txBody>
          <a:bodyPr>
            <a:normAutofit/>
          </a:bodyPr>
          <a:lstStyle/>
          <a:p>
            <a:pPr algn="ctr"/>
            <a:r>
              <a:rPr lang="es-ES" sz="4000" dirty="0" smtClean="0"/>
              <a:t>LESIONES POR FRÍO</a:t>
            </a:r>
            <a:endParaRPr lang="es-ES" sz="4000" dirty="0"/>
          </a:p>
        </p:txBody>
      </p:sp>
      <p:sp>
        <p:nvSpPr>
          <p:cNvPr id="5" name="Marcador de contenido 4"/>
          <p:cNvSpPr>
            <a:spLocks noGrp="1"/>
          </p:cNvSpPr>
          <p:nvPr>
            <p:ph sz="half" idx="1"/>
          </p:nvPr>
        </p:nvSpPr>
        <p:spPr>
          <a:xfrm>
            <a:off x="5165576" y="1700808"/>
            <a:ext cx="1860848" cy="451247"/>
          </a:xfrm>
        </p:spPr>
        <p:txBody>
          <a:bodyPr>
            <a:normAutofit fontScale="92500"/>
          </a:bodyPr>
          <a:lstStyle/>
          <a:p>
            <a:pPr marL="0" indent="0">
              <a:buNone/>
            </a:pPr>
            <a:r>
              <a:rPr lang="es-ES" dirty="0" smtClean="0">
                <a:solidFill>
                  <a:schemeClr val="tx1"/>
                </a:solidFill>
              </a:rPr>
              <a:t>Congelación</a:t>
            </a:r>
            <a:endParaRPr lang="es-ES" dirty="0">
              <a:solidFill>
                <a:schemeClr val="tx1"/>
              </a:solidFill>
            </a:endParaRPr>
          </a:p>
        </p:txBody>
      </p:sp>
      <p:sp>
        <p:nvSpPr>
          <p:cNvPr id="6" name="Marcador de contenido 5"/>
          <p:cNvSpPr>
            <a:spLocks noGrp="1"/>
          </p:cNvSpPr>
          <p:nvPr>
            <p:ph sz="half" idx="2"/>
          </p:nvPr>
        </p:nvSpPr>
        <p:spPr>
          <a:xfrm>
            <a:off x="1091436" y="1687817"/>
            <a:ext cx="2376264" cy="504056"/>
          </a:xfrm>
        </p:spPr>
        <p:txBody>
          <a:bodyPr>
            <a:normAutofit fontScale="92500"/>
          </a:bodyPr>
          <a:lstStyle/>
          <a:p>
            <a:pPr marL="0" indent="0">
              <a:buNone/>
            </a:pPr>
            <a:r>
              <a:rPr lang="es-ES" dirty="0" smtClean="0">
                <a:solidFill>
                  <a:schemeClr val="tx1"/>
                </a:solidFill>
              </a:rPr>
              <a:t>Primeros Auxilios</a:t>
            </a:r>
            <a:endParaRPr lang="es-ES" dirty="0">
              <a:solidFill>
                <a:schemeClr val="tx1"/>
              </a:solidFill>
            </a:endParaRPr>
          </a:p>
        </p:txBody>
      </p:sp>
      <p:sp>
        <p:nvSpPr>
          <p:cNvPr id="8" name="Marcador de contenido 5"/>
          <p:cNvSpPr txBox="1">
            <a:spLocks/>
          </p:cNvSpPr>
          <p:nvPr/>
        </p:nvSpPr>
        <p:spPr>
          <a:xfrm>
            <a:off x="476536" y="2547594"/>
            <a:ext cx="5544616" cy="37617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a:lnSpc>
                <a:spcPct val="100000"/>
              </a:lnSpc>
            </a:pPr>
            <a:r>
              <a:rPr lang="es-ES" sz="1600" dirty="0" smtClean="0">
                <a:solidFill>
                  <a:schemeClr val="tx1"/>
                </a:solidFill>
              </a:rPr>
              <a:t>Verificar si la persona tiene hipotermia también y si tiene se debe tratarla primero</a:t>
            </a:r>
          </a:p>
          <a:p>
            <a:pPr>
              <a:lnSpc>
                <a:spcPct val="100000"/>
              </a:lnSpc>
            </a:pPr>
            <a:r>
              <a:rPr lang="es-ES" sz="1600" dirty="0" smtClean="0">
                <a:solidFill>
                  <a:schemeClr val="tx1"/>
                </a:solidFill>
              </a:rPr>
              <a:t>Llamar a emergencias medicas y trasladarla con celeridad</a:t>
            </a:r>
          </a:p>
          <a:p>
            <a:pPr>
              <a:lnSpc>
                <a:spcPct val="100000"/>
              </a:lnSpc>
            </a:pPr>
            <a:r>
              <a:rPr lang="es-ES" sz="1600" dirty="0" smtClean="0">
                <a:solidFill>
                  <a:schemeClr val="tx1"/>
                </a:solidFill>
              </a:rPr>
              <a:t>Separar los dedos de las manos y los pies</a:t>
            </a:r>
          </a:p>
          <a:p>
            <a:pPr>
              <a:lnSpc>
                <a:spcPct val="100000"/>
              </a:lnSpc>
            </a:pPr>
            <a:r>
              <a:rPr lang="es-ES" sz="1600" dirty="0" smtClean="0">
                <a:solidFill>
                  <a:schemeClr val="tx1"/>
                </a:solidFill>
              </a:rPr>
              <a:t>Sumergir las zonas afectadas en agua tibia</a:t>
            </a:r>
            <a:r>
              <a:rPr lang="es-ES" sz="1600" dirty="0">
                <a:solidFill>
                  <a:schemeClr val="tx1"/>
                </a:solidFill>
              </a:rPr>
              <a:t> </a:t>
            </a:r>
            <a:r>
              <a:rPr lang="es-ES" sz="1600" dirty="0" smtClean="0">
                <a:solidFill>
                  <a:schemeClr val="tx1"/>
                </a:solidFill>
              </a:rPr>
              <a:t>20 – 30 min</a:t>
            </a:r>
          </a:p>
          <a:p>
            <a:pPr>
              <a:lnSpc>
                <a:spcPct val="100000"/>
              </a:lnSpc>
            </a:pPr>
            <a:r>
              <a:rPr lang="es-ES" sz="1600" dirty="0" smtClean="0">
                <a:solidFill>
                  <a:schemeClr val="tx1"/>
                </a:solidFill>
              </a:rPr>
              <a:t>Aplicar compresas secas y estériles en zonas congeladas</a:t>
            </a:r>
          </a:p>
          <a:p>
            <a:pPr>
              <a:lnSpc>
                <a:spcPct val="100000"/>
              </a:lnSpc>
            </a:pPr>
            <a:r>
              <a:rPr lang="es-ES" sz="1600" dirty="0" smtClean="0">
                <a:solidFill>
                  <a:schemeClr val="tx1"/>
                </a:solidFill>
              </a:rPr>
              <a:t>Evitar que se congelen nuevamente las zonas congeladas</a:t>
            </a:r>
          </a:p>
          <a:p>
            <a:pPr>
              <a:lnSpc>
                <a:spcPct val="100000"/>
              </a:lnSpc>
            </a:pPr>
            <a:r>
              <a:rPr lang="es-ES" sz="1600" dirty="0" smtClean="0">
                <a:solidFill>
                  <a:schemeClr val="tx1"/>
                </a:solidFill>
              </a:rPr>
              <a:t>Brindarle líquidos calientes en caso que el proceso sea extenso</a:t>
            </a:r>
          </a:p>
        </p:txBody>
      </p:sp>
      <p:sp>
        <p:nvSpPr>
          <p:cNvPr id="9" name="Rectángulo redondeado 8"/>
          <p:cNvSpPr/>
          <p:nvPr/>
        </p:nvSpPr>
        <p:spPr>
          <a:xfrm>
            <a:off x="7680176" y="2946572"/>
            <a:ext cx="2664296" cy="50459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Marcador de contenido 5"/>
          <p:cNvSpPr txBox="1">
            <a:spLocks/>
          </p:cNvSpPr>
          <p:nvPr/>
        </p:nvSpPr>
        <p:spPr>
          <a:xfrm>
            <a:off x="8328248" y="3016443"/>
            <a:ext cx="1869376" cy="5040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Font typeface="Arial" pitchFamily="34" charset="0"/>
              <a:buNone/>
            </a:pPr>
            <a:r>
              <a:rPr lang="es-ES" dirty="0" smtClean="0">
                <a:solidFill>
                  <a:schemeClr val="tx1"/>
                </a:solidFill>
              </a:rPr>
              <a:t>No hacer</a:t>
            </a:r>
            <a:endParaRPr lang="es-ES" dirty="0">
              <a:solidFill>
                <a:schemeClr val="tx1"/>
              </a:solidFill>
            </a:endParaRPr>
          </a:p>
        </p:txBody>
      </p:sp>
      <p:sp>
        <p:nvSpPr>
          <p:cNvPr id="11" name="Rectángulo 10"/>
          <p:cNvSpPr/>
          <p:nvPr/>
        </p:nvSpPr>
        <p:spPr>
          <a:xfrm>
            <a:off x="6602896" y="3650935"/>
            <a:ext cx="5325752" cy="265838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Marcador de contenido 5"/>
          <p:cNvSpPr txBox="1">
            <a:spLocks/>
          </p:cNvSpPr>
          <p:nvPr/>
        </p:nvSpPr>
        <p:spPr>
          <a:xfrm>
            <a:off x="7032104" y="3794952"/>
            <a:ext cx="4752528" cy="25143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a:lnSpc>
                <a:spcPct val="100000"/>
              </a:lnSpc>
            </a:pPr>
            <a:r>
              <a:rPr lang="es-ES" sz="1800" dirty="0" smtClean="0">
                <a:solidFill>
                  <a:schemeClr val="tx1"/>
                </a:solidFill>
              </a:rPr>
              <a:t>Usar calor seco y directo porque puede quemar los tejidos</a:t>
            </a:r>
          </a:p>
          <a:p>
            <a:pPr>
              <a:lnSpc>
                <a:spcPct val="100000"/>
              </a:lnSpc>
            </a:pPr>
            <a:r>
              <a:rPr lang="es-ES" sz="1800" dirty="0" smtClean="0">
                <a:solidFill>
                  <a:schemeClr val="tx1"/>
                </a:solidFill>
              </a:rPr>
              <a:t>Frotar o masajear la zona afectada</a:t>
            </a:r>
          </a:p>
          <a:p>
            <a:pPr>
              <a:lnSpc>
                <a:spcPct val="100000"/>
              </a:lnSpc>
            </a:pPr>
            <a:r>
              <a:rPr lang="es-ES" sz="1800" dirty="0" smtClean="0">
                <a:solidFill>
                  <a:schemeClr val="tx1"/>
                </a:solidFill>
              </a:rPr>
              <a:t>Molestar las ampollas sobre la piel congelada</a:t>
            </a:r>
          </a:p>
          <a:p>
            <a:pPr>
              <a:lnSpc>
                <a:spcPct val="100000"/>
              </a:lnSpc>
            </a:pPr>
            <a:r>
              <a:rPr lang="es-ES" sz="1800" dirty="0" smtClean="0">
                <a:solidFill>
                  <a:schemeClr val="tx1"/>
                </a:solidFill>
              </a:rPr>
              <a:t>Fumar ni beber alcohol</a:t>
            </a:r>
          </a:p>
          <a:p>
            <a:pPr marL="0" indent="0">
              <a:lnSpc>
                <a:spcPct val="100000"/>
              </a:lnSpc>
              <a:buNone/>
            </a:pPr>
            <a:endParaRPr lang="es-ES" sz="1800" dirty="0" smtClean="0">
              <a:solidFill>
                <a:schemeClr val="tx1"/>
              </a:solidFill>
            </a:endParaRPr>
          </a:p>
        </p:txBody>
      </p:sp>
      <p:cxnSp>
        <p:nvCxnSpPr>
          <p:cNvPr id="14" name="Conector recto de flecha 13"/>
          <p:cNvCxnSpPr/>
          <p:nvPr/>
        </p:nvCxnSpPr>
        <p:spPr>
          <a:xfrm>
            <a:off x="7176120" y="2123935"/>
            <a:ext cx="1008112" cy="65699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p:nvPr/>
        </p:nvCxnSpPr>
        <p:spPr>
          <a:xfrm flipH="1">
            <a:off x="3935760" y="1916832"/>
            <a:ext cx="93893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47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posición de contenido 2"/>
          <p:cNvSpPr>
            <a:spLocks noGrp="1"/>
          </p:cNvSpPr>
          <p:nvPr>
            <p:ph sz="half" idx="1"/>
          </p:nvPr>
        </p:nvSpPr>
        <p:spPr>
          <a:xfrm>
            <a:off x="653716" y="1673424"/>
            <a:ext cx="11346940" cy="5184576"/>
          </a:xfrm>
        </p:spPr>
        <p:txBody>
          <a:bodyPr rtlCol="0">
            <a:normAutofit/>
          </a:bodyPr>
          <a:lstStyle/>
          <a:p>
            <a:pPr rtl="0"/>
            <a:r>
              <a:rPr lang="es-ES" dirty="0" smtClean="0"/>
              <a:t>¿QUE SON LOS ACCIDENTES DE TRABAJO?</a:t>
            </a:r>
          </a:p>
          <a:p>
            <a:pPr marL="0" indent="0" algn="just">
              <a:buNone/>
            </a:pPr>
            <a:r>
              <a:rPr lang="es-AR" dirty="0"/>
              <a:t>Según la Ley de Riesgo del Trabajo (Ley Nº 24557) en el Capítulo III - Art 6º define a los accidentes de trabajo de la siguiente forma: </a:t>
            </a:r>
            <a:endParaRPr lang="es-AR" dirty="0" smtClean="0"/>
          </a:p>
          <a:p>
            <a:pPr marL="0" indent="0" algn="just">
              <a:buNone/>
            </a:pPr>
            <a:r>
              <a:rPr lang="es-AR" dirty="0" smtClean="0"/>
              <a:t>“</a:t>
            </a:r>
            <a:r>
              <a:rPr lang="es-AR" dirty="0"/>
              <a:t>S</a:t>
            </a:r>
            <a:r>
              <a:rPr lang="es-AR" dirty="0" smtClean="0"/>
              <a:t>e </a:t>
            </a:r>
            <a:r>
              <a:rPr lang="es-AR" dirty="0"/>
              <a:t>llama accidente de trabajo a todo acontecimiento súbito y violento ocurrido por el hecho u en ocasión del trabajo, o en el trayecto entre el domicilio del trabajador y el lugar del trabajo, siempre y cuando el damnificado no hubiere interrumpido o alterado dicho trayecto por causas ajenas al trabajo”.</a:t>
            </a:r>
          </a:p>
          <a:p>
            <a:pPr marL="0" indent="0" rtl="0">
              <a:buNone/>
            </a:pPr>
            <a:endParaRPr lang="es-ES" dirty="0"/>
          </a:p>
        </p:txBody>
      </p:sp>
      <p:sp>
        <p:nvSpPr>
          <p:cNvPr id="9" name="Título 1"/>
          <p:cNvSpPr>
            <a:spLocks noGrp="1"/>
          </p:cNvSpPr>
          <p:nvPr>
            <p:ph type="title"/>
          </p:nvPr>
        </p:nvSpPr>
        <p:spPr>
          <a:xfrm>
            <a:off x="3287688" y="116632"/>
            <a:ext cx="5101208" cy="1325563"/>
          </a:xfrm>
        </p:spPr>
        <p:txBody>
          <a:bodyPr rtlCol="0">
            <a:normAutofit/>
          </a:bodyPr>
          <a:lstStyle/>
          <a:p>
            <a:pPr algn="ctr" rtl="0"/>
            <a:r>
              <a:rPr lang="es-ES" sz="4800" dirty="0" smtClean="0"/>
              <a:t>INTRODUCCIÓN</a:t>
            </a:r>
            <a:endParaRPr lang="es-ES" sz="4800" dirty="0"/>
          </a:p>
        </p:txBody>
      </p:sp>
    </p:spTree>
    <p:extLst>
      <p:ext uri="{BB962C8B-B14F-4D97-AF65-F5344CB8AC3E}">
        <p14:creationId xmlns:p14="http://schemas.microsoft.com/office/powerpoint/2010/main" val="285686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redondeado 9"/>
          <p:cNvSpPr/>
          <p:nvPr/>
        </p:nvSpPr>
        <p:spPr>
          <a:xfrm>
            <a:off x="1066800" y="2852936"/>
            <a:ext cx="3535692" cy="447386"/>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redondeado 1"/>
          <p:cNvSpPr/>
          <p:nvPr/>
        </p:nvSpPr>
        <p:spPr>
          <a:xfrm>
            <a:off x="6528048" y="2852936"/>
            <a:ext cx="3528392" cy="447386"/>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ítulo 3"/>
          <p:cNvSpPr>
            <a:spLocks noGrp="1"/>
          </p:cNvSpPr>
          <p:nvPr>
            <p:ph type="title"/>
          </p:nvPr>
        </p:nvSpPr>
        <p:spPr>
          <a:xfrm>
            <a:off x="1066800" y="60583"/>
            <a:ext cx="10058400" cy="1325563"/>
          </a:xfrm>
        </p:spPr>
        <p:txBody>
          <a:bodyPr>
            <a:normAutofit/>
          </a:bodyPr>
          <a:lstStyle/>
          <a:p>
            <a:pPr algn="ctr"/>
            <a:r>
              <a:rPr lang="es-ES" sz="4000" dirty="0" smtClean="0"/>
              <a:t>ELECTROCUCIÓN</a:t>
            </a:r>
            <a:endParaRPr lang="es-ES" sz="4000" dirty="0"/>
          </a:p>
        </p:txBody>
      </p:sp>
      <p:sp>
        <p:nvSpPr>
          <p:cNvPr id="5" name="Marcador de contenido 4"/>
          <p:cNvSpPr>
            <a:spLocks noGrp="1"/>
          </p:cNvSpPr>
          <p:nvPr>
            <p:ph sz="half" idx="1"/>
          </p:nvPr>
        </p:nvSpPr>
        <p:spPr>
          <a:xfrm>
            <a:off x="623392" y="1885164"/>
            <a:ext cx="12097344" cy="432049"/>
          </a:xfrm>
        </p:spPr>
        <p:txBody>
          <a:bodyPr>
            <a:normAutofit/>
          </a:bodyPr>
          <a:lstStyle/>
          <a:p>
            <a:pPr marL="0" indent="0">
              <a:buNone/>
            </a:pPr>
            <a:r>
              <a:rPr lang="es-ES" sz="2000" dirty="0" smtClean="0"/>
              <a:t>Es el contacto directo de una persona con una corriente eléctrica que genera diversas lesiones.</a:t>
            </a:r>
            <a:endParaRPr lang="es-ES" sz="2000" dirty="0"/>
          </a:p>
        </p:txBody>
      </p:sp>
      <p:sp>
        <p:nvSpPr>
          <p:cNvPr id="6" name="Marcador de contenido 5"/>
          <p:cNvSpPr>
            <a:spLocks noGrp="1"/>
          </p:cNvSpPr>
          <p:nvPr>
            <p:ph sz="half" idx="2"/>
          </p:nvPr>
        </p:nvSpPr>
        <p:spPr>
          <a:xfrm>
            <a:off x="1358482" y="2898847"/>
            <a:ext cx="2952328" cy="431820"/>
          </a:xfrm>
        </p:spPr>
        <p:txBody>
          <a:bodyPr>
            <a:noAutofit/>
          </a:bodyPr>
          <a:lstStyle/>
          <a:p>
            <a:pPr marL="0" indent="0">
              <a:buNone/>
            </a:pPr>
            <a:r>
              <a:rPr lang="es-ES" sz="2000" dirty="0" smtClean="0">
                <a:solidFill>
                  <a:schemeClr val="accent1">
                    <a:lumMod val="75000"/>
                  </a:schemeClr>
                </a:solidFill>
              </a:rPr>
              <a:t>Los efectos dependerán</a:t>
            </a:r>
            <a:endParaRPr lang="es-ES" sz="2000" dirty="0">
              <a:solidFill>
                <a:schemeClr val="accent1">
                  <a:lumMod val="75000"/>
                </a:schemeClr>
              </a:solidFill>
            </a:endParaRPr>
          </a:p>
        </p:txBody>
      </p:sp>
      <p:sp>
        <p:nvSpPr>
          <p:cNvPr id="7" name="Marcador de contenido 5"/>
          <p:cNvSpPr txBox="1">
            <a:spLocks/>
          </p:cNvSpPr>
          <p:nvPr/>
        </p:nvSpPr>
        <p:spPr>
          <a:xfrm>
            <a:off x="878015" y="3558543"/>
            <a:ext cx="7992888" cy="36724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r>
              <a:rPr lang="es-ES" sz="1800" dirty="0" smtClean="0"/>
              <a:t>Intensidad del voltaje de la fuente</a:t>
            </a:r>
          </a:p>
          <a:p>
            <a:r>
              <a:rPr lang="es-ES" sz="1800" dirty="0" smtClean="0"/>
              <a:t>La dirección de la corriente </a:t>
            </a:r>
          </a:p>
          <a:p>
            <a:r>
              <a:rPr lang="es-ES" sz="1800" dirty="0" smtClean="0"/>
              <a:t>Estado de salud</a:t>
            </a:r>
          </a:p>
          <a:p>
            <a:r>
              <a:rPr lang="es-ES" sz="1800" dirty="0" smtClean="0"/>
              <a:t>Rapidez y eficacia de tratamiento</a:t>
            </a:r>
            <a:endParaRPr lang="es-ES" sz="1800" dirty="0"/>
          </a:p>
        </p:txBody>
      </p:sp>
      <p:sp>
        <p:nvSpPr>
          <p:cNvPr id="8" name="Marcador de contenido 5"/>
          <p:cNvSpPr txBox="1">
            <a:spLocks/>
          </p:cNvSpPr>
          <p:nvPr/>
        </p:nvSpPr>
        <p:spPr>
          <a:xfrm>
            <a:off x="7680176" y="2889641"/>
            <a:ext cx="2952328" cy="4318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Font typeface="Arial" pitchFamily="34" charset="0"/>
              <a:buNone/>
            </a:pPr>
            <a:r>
              <a:rPr lang="es-ES" sz="2000" dirty="0" smtClean="0">
                <a:solidFill>
                  <a:schemeClr val="accent1">
                    <a:lumMod val="75000"/>
                  </a:schemeClr>
                </a:solidFill>
              </a:rPr>
              <a:t>Lesiones</a:t>
            </a:r>
            <a:endParaRPr lang="es-ES" sz="2000" dirty="0">
              <a:solidFill>
                <a:schemeClr val="accent1">
                  <a:lumMod val="75000"/>
                </a:schemeClr>
              </a:solidFill>
            </a:endParaRPr>
          </a:p>
        </p:txBody>
      </p:sp>
      <p:sp>
        <p:nvSpPr>
          <p:cNvPr id="9" name="Marcador de contenido 5"/>
          <p:cNvSpPr txBox="1">
            <a:spLocks/>
          </p:cNvSpPr>
          <p:nvPr/>
        </p:nvSpPr>
        <p:spPr>
          <a:xfrm>
            <a:off x="6384032" y="3542977"/>
            <a:ext cx="5184576" cy="30697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r>
              <a:rPr lang="es-ES" sz="1800" dirty="0" smtClean="0"/>
              <a:t>Paro cardio - respiratorio</a:t>
            </a:r>
          </a:p>
          <a:p>
            <a:r>
              <a:rPr lang="es-ES" sz="1800" dirty="0" smtClean="0"/>
              <a:t>Destrucción muscular, nerviosa y de tejidos </a:t>
            </a:r>
          </a:p>
          <a:p>
            <a:r>
              <a:rPr lang="es-ES" sz="1800" dirty="0" smtClean="0"/>
              <a:t>Quemaduras por contacto directo.</a:t>
            </a:r>
          </a:p>
        </p:txBody>
      </p:sp>
    </p:spTree>
    <p:extLst>
      <p:ext uri="{BB962C8B-B14F-4D97-AF65-F5344CB8AC3E}">
        <p14:creationId xmlns:p14="http://schemas.microsoft.com/office/powerpoint/2010/main" val="269872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redondeado 14"/>
          <p:cNvSpPr/>
          <p:nvPr/>
        </p:nvSpPr>
        <p:spPr>
          <a:xfrm>
            <a:off x="1246769" y="2277828"/>
            <a:ext cx="2977023" cy="359084"/>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Triángulo isósceles 12"/>
          <p:cNvSpPr/>
          <p:nvPr/>
        </p:nvSpPr>
        <p:spPr>
          <a:xfrm rot="10800000">
            <a:off x="6229738" y="1710535"/>
            <a:ext cx="4042726" cy="571240"/>
          </a:xfrm>
          <a:prstGeom prst="triangle">
            <a:avLst>
              <a:gd name="adj" fmla="val 48471"/>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Triángulo isósceles 10"/>
          <p:cNvSpPr/>
          <p:nvPr/>
        </p:nvSpPr>
        <p:spPr>
          <a:xfrm rot="10800000">
            <a:off x="1014737" y="1681675"/>
            <a:ext cx="3466662" cy="571240"/>
          </a:xfrm>
          <a:prstGeom prst="triangle">
            <a:avLst>
              <a:gd name="adj" fmla="val 48471"/>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ítulo 3"/>
          <p:cNvSpPr>
            <a:spLocks noGrp="1"/>
          </p:cNvSpPr>
          <p:nvPr>
            <p:ph type="title"/>
          </p:nvPr>
        </p:nvSpPr>
        <p:spPr/>
        <p:txBody>
          <a:bodyPr>
            <a:normAutofit/>
          </a:bodyPr>
          <a:lstStyle/>
          <a:p>
            <a:pPr algn="ctr"/>
            <a:r>
              <a:rPr lang="es-ES" sz="4000" dirty="0" smtClean="0"/>
              <a:t>ELECTROCUCIÓN</a:t>
            </a:r>
            <a:endParaRPr lang="es-ES" sz="4000" dirty="0"/>
          </a:p>
        </p:txBody>
      </p:sp>
      <p:sp>
        <p:nvSpPr>
          <p:cNvPr id="5" name="Marcador de contenido 4"/>
          <p:cNvSpPr>
            <a:spLocks noGrp="1"/>
          </p:cNvSpPr>
          <p:nvPr>
            <p:ph sz="half" idx="1"/>
          </p:nvPr>
        </p:nvSpPr>
        <p:spPr>
          <a:xfrm>
            <a:off x="2116495" y="1733919"/>
            <a:ext cx="2940968" cy="379239"/>
          </a:xfrm>
        </p:spPr>
        <p:txBody>
          <a:bodyPr>
            <a:normAutofit fontScale="92500" lnSpcReduction="10000"/>
          </a:bodyPr>
          <a:lstStyle/>
          <a:p>
            <a:pPr marL="0" indent="0">
              <a:buNone/>
            </a:pPr>
            <a:r>
              <a:rPr lang="es-ES" dirty="0" smtClean="0">
                <a:solidFill>
                  <a:schemeClr val="accent1">
                    <a:lumMod val="50000"/>
                  </a:schemeClr>
                </a:solidFill>
              </a:rPr>
              <a:t>Medidas</a:t>
            </a:r>
            <a:endParaRPr lang="es-ES" dirty="0">
              <a:solidFill>
                <a:schemeClr val="accent1">
                  <a:lumMod val="50000"/>
                </a:schemeClr>
              </a:solidFill>
            </a:endParaRPr>
          </a:p>
        </p:txBody>
      </p:sp>
      <p:sp>
        <p:nvSpPr>
          <p:cNvPr id="6" name="Marcador de contenido 5"/>
          <p:cNvSpPr>
            <a:spLocks noGrp="1"/>
          </p:cNvSpPr>
          <p:nvPr>
            <p:ph sz="half" idx="2"/>
          </p:nvPr>
        </p:nvSpPr>
        <p:spPr>
          <a:xfrm>
            <a:off x="7104112" y="1710535"/>
            <a:ext cx="2736304" cy="379239"/>
          </a:xfrm>
        </p:spPr>
        <p:txBody>
          <a:bodyPr>
            <a:normAutofit fontScale="92500" lnSpcReduction="10000"/>
          </a:bodyPr>
          <a:lstStyle/>
          <a:p>
            <a:pPr marL="0" indent="0">
              <a:buNone/>
            </a:pPr>
            <a:r>
              <a:rPr lang="es-ES" dirty="0" smtClean="0">
                <a:solidFill>
                  <a:schemeClr val="accent1">
                    <a:lumMod val="50000"/>
                  </a:schemeClr>
                </a:solidFill>
              </a:rPr>
              <a:t>NO se debe hacer</a:t>
            </a:r>
            <a:endParaRPr lang="es-ES" dirty="0">
              <a:solidFill>
                <a:schemeClr val="accent1">
                  <a:lumMod val="50000"/>
                </a:schemeClr>
              </a:solidFill>
            </a:endParaRPr>
          </a:p>
        </p:txBody>
      </p:sp>
      <p:sp>
        <p:nvSpPr>
          <p:cNvPr id="12" name="Marcador de contenido 5"/>
          <p:cNvSpPr txBox="1">
            <a:spLocks/>
          </p:cNvSpPr>
          <p:nvPr/>
        </p:nvSpPr>
        <p:spPr>
          <a:xfrm>
            <a:off x="407368" y="2708921"/>
            <a:ext cx="5040560" cy="18002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a:lnSpc>
                <a:spcPct val="100000"/>
              </a:lnSpc>
            </a:pPr>
            <a:r>
              <a:rPr lang="es-ES" sz="1800" dirty="0" smtClean="0"/>
              <a:t>Bajar la llave general de electricidad </a:t>
            </a:r>
          </a:p>
          <a:p>
            <a:pPr>
              <a:lnSpc>
                <a:spcPct val="100000"/>
              </a:lnSpc>
            </a:pPr>
            <a:r>
              <a:rPr lang="es-ES" sz="1800" dirty="0" smtClean="0"/>
              <a:t>Apartar a la persona de la fuente </a:t>
            </a:r>
          </a:p>
          <a:p>
            <a:pPr>
              <a:lnSpc>
                <a:spcPct val="100000"/>
              </a:lnSpc>
            </a:pPr>
            <a:r>
              <a:rPr lang="es-ES" sz="1800" dirty="0" smtClean="0"/>
              <a:t>No intentar el rescate en líneas de alto voltaje</a:t>
            </a:r>
          </a:p>
          <a:p>
            <a:pPr>
              <a:lnSpc>
                <a:spcPct val="100000"/>
              </a:lnSpc>
            </a:pPr>
            <a:r>
              <a:rPr lang="es-ES" sz="1800" dirty="0" smtClean="0"/>
              <a:t>Llamar a los servicios de emergencia</a:t>
            </a:r>
            <a:endParaRPr lang="es-ES" sz="1800" dirty="0"/>
          </a:p>
        </p:txBody>
      </p:sp>
      <p:sp>
        <p:nvSpPr>
          <p:cNvPr id="14" name="Marcador de contenido 4"/>
          <p:cNvSpPr txBox="1">
            <a:spLocks/>
          </p:cNvSpPr>
          <p:nvPr/>
        </p:nvSpPr>
        <p:spPr>
          <a:xfrm>
            <a:off x="1246769" y="2277828"/>
            <a:ext cx="3361757" cy="4639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Font typeface="Arial" pitchFamily="34" charset="0"/>
              <a:buNone/>
            </a:pPr>
            <a:r>
              <a:rPr lang="es-ES" sz="2000" dirty="0" smtClean="0">
                <a:solidFill>
                  <a:schemeClr val="accent1">
                    <a:lumMod val="50000"/>
                  </a:schemeClr>
                </a:solidFill>
              </a:rPr>
              <a:t>Victima ligada a la fuente</a:t>
            </a:r>
            <a:endParaRPr lang="es-ES" sz="2000" dirty="0">
              <a:solidFill>
                <a:schemeClr val="accent1">
                  <a:lumMod val="50000"/>
                </a:schemeClr>
              </a:solidFill>
            </a:endParaRPr>
          </a:p>
        </p:txBody>
      </p:sp>
      <p:sp>
        <p:nvSpPr>
          <p:cNvPr id="16" name="Rectángulo redondeado 15"/>
          <p:cNvSpPr/>
          <p:nvPr/>
        </p:nvSpPr>
        <p:spPr>
          <a:xfrm>
            <a:off x="1119642" y="4509120"/>
            <a:ext cx="3361757" cy="359084"/>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Marcador de contenido 4"/>
          <p:cNvSpPr txBox="1">
            <a:spLocks/>
          </p:cNvSpPr>
          <p:nvPr/>
        </p:nvSpPr>
        <p:spPr>
          <a:xfrm>
            <a:off x="1119642" y="4509120"/>
            <a:ext cx="3361757" cy="4639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marL="0" indent="0">
              <a:buFont typeface="Arial" pitchFamily="34" charset="0"/>
              <a:buNone/>
            </a:pPr>
            <a:r>
              <a:rPr lang="es-ES" sz="2000" dirty="0" smtClean="0">
                <a:solidFill>
                  <a:schemeClr val="accent1">
                    <a:lumMod val="50000"/>
                  </a:schemeClr>
                </a:solidFill>
              </a:rPr>
              <a:t>Victima no ligada a la fuente</a:t>
            </a:r>
            <a:endParaRPr lang="es-ES" sz="2000" dirty="0">
              <a:solidFill>
                <a:schemeClr val="accent1">
                  <a:lumMod val="50000"/>
                </a:schemeClr>
              </a:solidFill>
            </a:endParaRPr>
          </a:p>
        </p:txBody>
      </p:sp>
      <p:sp>
        <p:nvSpPr>
          <p:cNvPr id="18" name="Marcador de contenido 5"/>
          <p:cNvSpPr txBox="1">
            <a:spLocks/>
          </p:cNvSpPr>
          <p:nvPr/>
        </p:nvSpPr>
        <p:spPr>
          <a:xfrm>
            <a:off x="280240" y="4940214"/>
            <a:ext cx="5311704" cy="180115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a:lnSpc>
                <a:spcPct val="100000"/>
              </a:lnSpc>
            </a:pPr>
            <a:r>
              <a:rPr lang="es-ES" sz="1800" dirty="0" smtClean="0"/>
              <a:t>Controlar respiración y conciencia (RCP)</a:t>
            </a:r>
          </a:p>
          <a:p>
            <a:pPr>
              <a:lnSpc>
                <a:spcPct val="100000"/>
              </a:lnSpc>
            </a:pPr>
            <a:r>
              <a:rPr lang="es-ES" sz="1800" dirty="0" smtClean="0"/>
              <a:t>Quitar ropa y lavar quemaduras según el grado</a:t>
            </a:r>
          </a:p>
          <a:p>
            <a:pPr>
              <a:lnSpc>
                <a:spcPct val="100000"/>
              </a:lnSpc>
            </a:pPr>
            <a:r>
              <a:rPr lang="es-ES" sz="1800" dirty="0" smtClean="0"/>
              <a:t>Recostar en zona seca, cómoda y tapar</a:t>
            </a:r>
          </a:p>
          <a:p>
            <a:pPr>
              <a:lnSpc>
                <a:spcPct val="100000"/>
              </a:lnSpc>
            </a:pPr>
            <a:r>
              <a:rPr lang="es-ES" sz="1800" dirty="0" smtClean="0"/>
              <a:t>Evitar mover la cabeza si sospecha daño de columna</a:t>
            </a:r>
            <a:endParaRPr lang="es-ES" sz="1800" dirty="0"/>
          </a:p>
        </p:txBody>
      </p:sp>
      <p:sp>
        <p:nvSpPr>
          <p:cNvPr id="19" name="Marcador de contenido 5"/>
          <p:cNvSpPr txBox="1">
            <a:spLocks/>
          </p:cNvSpPr>
          <p:nvPr/>
        </p:nvSpPr>
        <p:spPr>
          <a:xfrm>
            <a:off x="6303624" y="2636912"/>
            <a:ext cx="5040560" cy="28083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a:lstStyle>
          <a:p>
            <a:pPr>
              <a:lnSpc>
                <a:spcPct val="100000"/>
              </a:lnSpc>
            </a:pPr>
            <a:r>
              <a:rPr lang="es-ES" sz="1800" dirty="0" smtClean="0"/>
              <a:t>Acercarse menos de 6 m si hay alta tensión  porque el arco eléctrico puede alcanzar a las personas del entorno</a:t>
            </a:r>
          </a:p>
          <a:p>
            <a:pPr>
              <a:lnSpc>
                <a:spcPct val="100000"/>
              </a:lnSpc>
            </a:pPr>
            <a:r>
              <a:rPr lang="es-ES" sz="1800" dirty="0" smtClean="0"/>
              <a:t>Colocar hielo, manteca, ungüentos, algodón o vendas</a:t>
            </a:r>
          </a:p>
          <a:p>
            <a:pPr>
              <a:lnSpc>
                <a:spcPct val="100000"/>
              </a:lnSpc>
            </a:pPr>
            <a:r>
              <a:rPr lang="es-ES" sz="1800" dirty="0" smtClean="0"/>
              <a:t>Mover a la persona electrocutada a menos que haya otro riesgo</a:t>
            </a:r>
          </a:p>
          <a:p>
            <a:pPr>
              <a:lnSpc>
                <a:spcPct val="100000"/>
              </a:lnSpc>
            </a:pPr>
            <a:endParaRPr lang="es-ES" sz="1800" dirty="0" smtClean="0"/>
          </a:p>
        </p:txBody>
      </p:sp>
    </p:spTree>
    <p:extLst>
      <p:ext uri="{BB962C8B-B14F-4D97-AF65-F5344CB8AC3E}">
        <p14:creationId xmlns:p14="http://schemas.microsoft.com/office/powerpoint/2010/main" val="3263253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AR" dirty="0"/>
              <a:t>QUEMADURAS</a:t>
            </a:r>
          </a:p>
        </p:txBody>
      </p:sp>
      <p:sp>
        <p:nvSpPr>
          <p:cNvPr id="3" name="2 Marcador de contenido"/>
          <p:cNvSpPr>
            <a:spLocks noGrp="1"/>
          </p:cNvSpPr>
          <p:nvPr>
            <p:ph sz="half" idx="1"/>
          </p:nvPr>
        </p:nvSpPr>
        <p:spPr>
          <a:xfrm>
            <a:off x="119336" y="1556792"/>
            <a:ext cx="5832648" cy="5184576"/>
          </a:xfrm>
        </p:spPr>
        <p:txBody>
          <a:bodyPr>
            <a:normAutofit fontScale="25000" lnSpcReduction="20000"/>
          </a:bodyPr>
          <a:lstStyle/>
          <a:p>
            <a:pPr marL="0" indent="0">
              <a:buNone/>
            </a:pPr>
            <a:r>
              <a:rPr lang="es-ES" sz="5600" dirty="0"/>
              <a:t>Son las lesiones traumáticas producidas por el calor, en cualquiera de sus formas, así como por sustancias químicas, cáusticas o corrosivas</a:t>
            </a:r>
            <a:r>
              <a:rPr lang="es-ES" sz="5600" dirty="0" smtClean="0"/>
              <a:t>.</a:t>
            </a:r>
            <a:endParaRPr lang="es-AR" sz="5600" dirty="0"/>
          </a:p>
          <a:p>
            <a:pPr marL="0" indent="0">
              <a:buNone/>
            </a:pPr>
            <a:r>
              <a:rPr lang="es-ES" sz="5600" b="1" dirty="0"/>
              <a:t>Gravedad de las quemaduras</a:t>
            </a:r>
            <a:endParaRPr lang="es-AR" sz="5600" dirty="0"/>
          </a:p>
          <a:p>
            <a:pPr marL="0" indent="0">
              <a:buNone/>
            </a:pPr>
            <a:r>
              <a:rPr lang="es-ES" sz="5600" u="sng" dirty="0"/>
              <a:t>Depende de los siguientes factores:</a:t>
            </a:r>
            <a:endParaRPr lang="es-AR" sz="5600" dirty="0"/>
          </a:p>
          <a:p>
            <a:pPr lvl="0"/>
            <a:r>
              <a:rPr lang="es-ES" sz="5600" dirty="0" smtClean="0"/>
              <a:t>Extensión.</a:t>
            </a:r>
            <a:endParaRPr lang="es-AR" sz="5600" dirty="0"/>
          </a:p>
          <a:p>
            <a:pPr lvl="0"/>
            <a:r>
              <a:rPr lang="es-ES" sz="5600" dirty="0" smtClean="0"/>
              <a:t>Profundidad.</a:t>
            </a:r>
            <a:endParaRPr lang="es-AR" sz="5600" dirty="0"/>
          </a:p>
          <a:p>
            <a:pPr lvl="0"/>
            <a:r>
              <a:rPr lang="es-ES" sz="5600" dirty="0" smtClean="0"/>
              <a:t>Edad.</a:t>
            </a:r>
            <a:endParaRPr lang="es-AR" sz="5600" dirty="0"/>
          </a:p>
          <a:p>
            <a:pPr lvl="0"/>
            <a:r>
              <a:rPr lang="es-ES" sz="5600" dirty="0"/>
              <a:t>Localización de las lesiones. </a:t>
            </a:r>
            <a:endParaRPr lang="es-AR" sz="5600" dirty="0"/>
          </a:p>
          <a:p>
            <a:pPr lvl="0"/>
            <a:r>
              <a:rPr lang="es-ES" sz="5600" dirty="0"/>
              <a:t>Agente </a:t>
            </a:r>
            <a:r>
              <a:rPr lang="es-ES" sz="5600" dirty="0" smtClean="0"/>
              <a:t>causante (Calor, frío, químicas, eléctricas, radiaciones).</a:t>
            </a:r>
            <a:endParaRPr lang="es-AR" sz="5600" dirty="0"/>
          </a:p>
          <a:p>
            <a:pPr marL="0" indent="0" algn="just">
              <a:buNone/>
            </a:pPr>
            <a:r>
              <a:rPr lang="es-ES" sz="5600" b="1" dirty="0"/>
              <a:t>1er Grado ERITEMA</a:t>
            </a:r>
            <a:r>
              <a:rPr lang="es-ES" sz="5600" dirty="0"/>
              <a:t>: afectan a la epidermis solamente. </a:t>
            </a:r>
          </a:p>
          <a:p>
            <a:pPr lvl="0" algn="just"/>
            <a:r>
              <a:rPr lang="es-ES" sz="5600" dirty="0"/>
              <a:t>Colocar el área quemada bajo un chorro de agua fría. </a:t>
            </a:r>
            <a:endParaRPr lang="es-AR" sz="5600" dirty="0"/>
          </a:p>
          <a:p>
            <a:pPr lvl="0" algn="just"/>
            <a:r>
              <a:rPr lang="es-ES" sz="5600" dirty="0"/>
              <a:t>Aplicar compresas húmedas. </a:t>
            </a:r>
            <a:endParaRPr lang="es-AR" sz="5600" dirty="0"/>
          </a:p>
          <a:p>
            <a:pPr lvl="0" algn="just"/>
            <a:r>
              <a:rPr lang="es-ES" sz="5600" dirty="0"/>
              <a:t>No aplicar pomadas. </a:t>
            </a:r>
            <a:endParaRPr lang="es-AR" sz="5600" dirty="0"/>
          </a:p>
          <a:p>
            <a:pPr algn="just"/>
            <a:r>
              <a:rPr lang="es-ES" sz="5600" dirty="0"/>
              <a:t>Sí la causa de la quemadura es un sustancia ácida, lavar con abundante agua bicarbonatada. Si la causa de la quemadura es una sustancia álcali, lavar con abundante agua y vinagre</a:t>
            </a:r>
          </a:p>
          <a:p>
            <a:pPr algn="just"/>
            <a:endParaRPr lang="es-AR" dirty="0"/>
          </a:p>
          <a:p>
            <a:pPr marL="0" indent="0">
              <a:buNone/>
            </a:pPr>
            <a:endParaRPr lang="es-AR" dirty="0"/>
          </a:p>
        </p:txBody>
      </p:sp>
      <p:sp>
        <p:nvSpPr>
          <p:cNvPr id="4" name="3 Marcador de contenido"/>
          <p:cNvSpPr>
            <a:spLocks noGrp="1"/>
          </p:cNvSpPr>
          <p:nvPr>
            <p:ph sz="half" idx="2"/>
          </p:nvPr>
        </p:nvSpPr>
        <p:spPr>
          <a:xfrm>
            <a:off x="5951984" y="1556792"/>
            <a:ext cx="4896544" cy="5184576"/>
          </a:xfrm>
        </p:spPr>
        <p:txBody>
          <a:bodyPr>
            <a:normAutofit fontScale="25000" lnSpcReduction="20000"/>
          </a:bodyPr>
          <a:lstStyle/>
          <a:p>
            <a:pPr marL="0" indent="0" algn="just">
              <a:buNone/>
            </a:pPr>
            <a:r>
              <a:rPr lang="es-ES" sz="5500" b="1" dirty="0" smtClean="0"/>
              <a:t>2do </a:t>
            </a:r>
            <a:r>
              <a:rPr lang="es-ES" sz="5500" b="1" dirty="0"/>
              <a:t>Grado AMPOLLAS</a:t>
            </a:r>
            <a:r>
              <a:rPr lang="es-ES" sz="5500" dirty="0"/>
              <a:t>: afectan a la epidermis y a la dermis. </a:t>
            </a:r>
          </a:p>
          <a:p>
            <a:pPr algn="just"/>
            <a:r>
              <a:rPr lang="es-ES" sz="5500" dirty="0"/>
              <a:t>Mismo procedimiento que 1er grado</a:t>
            </a:r>
          </a:p>
          <a:p>
            <a:pPr lvl="0" algn="just"/>
            <a:r>
              <a:rPr lang="es-ES" sz="5500" dirty="0"/>
              <a:t>No intentar romper las ampollas. </a:t>
            </a:r>
            <a:endParaRPr lang="es-AR" sz="5500" dirty="0"/>
          </a:p>
          <a:p>
            <a:pPr marL="0" indent="0" algn="just">
              <a:buNone/>
            </a:pPr>
            <a:r>
              <a:rPr lang="es-ES" sz="5500" b="1" dirty="0"/>
              <a:t>3er Grado ESCARA: </a:t>
            </a:r>
            <a:r>
              <a:rPr lang="es-ES" sz="5500" dirty="0"/>
              <a:t>afectan a toda la piel y tejidos subyacentes. </a:t>
            </a:r>
            <a:endParaRPr lang="es-AR" sz="5500" dirty="0"/>
          </a:p>
          <a:p>
            <a:pPr lvl="0" algn="just"/>
            <a:r>
              <a:rPr lang="es-ES" sz="5500" dirty="0"/>
              <a:t>No quitar las ropas que estén adheridas a las quemaduras. En caso de que las quemaduras abarquen más del 25% se usará una manta térmica.</a:t>
            </a:r>
            <a:endParaRPr lang="es-AR" sz="5500" dirty="0"/>
          </a:p>
          <a:p>
            <a:pPr lvl="0" algn="just"/>
            <a:r>
              <a:rPr lang="es-ES" sz="5500" dirty="0"/>
              <a:t>No aplicar pomadas, ni antisépticos colorantes.</a:t>
            </a:r>
            <a:endParaRPr lang="es-AR" sz="5500" dirty="0"/>
          </a:p>
          <a:p>
            <a:pPr lvl="0" algn="just"/>
            <a:r>
              <a:rPr lang="es-ES" sz="5500" dirty="0"/>
              <a:t>Enfriar las zonas quemadas con paños húmedos.  </a:t>
            </a:r>
            <a:endParaRPr lang="es-AR" sz="5500" dirty="0"/>
          </a:p>
          <a:p>
            <a:pPr lvl="0" algn="just"/>
            <a:r>
              <a:rPr lang="es-ES" sz="5500" dirty="0"/>
              <a:t>Si se observan dificultades respiratorias, reanimación respiratoria. </a:t>
            </a:r>
            <a:endParaRPr lang="es-AR" sz="5500" dirty="0"/>
          </a:p>
          <a:p>
            <a:pPr marL="0" indent="0">
              <a:buNone/>
            </a:pPr>
            <a:endParaRPr lang="es-AR"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3888" y="2636912"/>
            <a:ext cx="1408112" cy="422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845" t="34142" r="30351" b="25186"/>
          <a:stretch/>
        </p:blipFill>
        <p:spPr bwMode="auto">
          <a:xfrm>
            <a:off x="5951984" y="5013176"/>
            <a:ext cx="4843343" cy="184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934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Pronóstico de las quemaduras según su extensión </a:t>
            </a:r>
            <a:endParaRPr lang="es-AR" dirty="0"/>
          </a:p>
        </p:txBody>
      </p:sp>
      <p:sp>
        <p:nvSpPr>
          <p:cNvPr id="3" name="2 Marcador de contenido"/>
          <p:cNvSpPr>
            <a:spLocks noGrp="1"/>
          </p:cNvSpPr>
          <p:nvPr>
            <p:ph sz="half" idx="1"/>
          </p:nvPr>
        </p:nvSpPr>
        <p:spPr>
          <a:xfrm>
            <a:off x="263352" y="1844824"/>
            <a:ext cx="11581928" cy="5013176"/>
          </a:xfrm>
        </p:spPr>
        <p:txBody>
          <a:bodyPr/>
          <a:lstStyle/>
          <a:p>
            <a:pPr algn="just"/>
            <a:r>
              <a:rPr lang="es-ES" sz="2000" dirty="0"/>
              <a:t>10% Leve.</a:t>
            </a:r>
            <a:endParaRPr lang="es-AR" sz="2000" dirty="0"/>
          </a:p>
          <a:p>
            <a:pPr algn="just"/>
            <a:r>
              <a:rPr lang="es-ES" sz="2000" dirty="0"/>
              <a:t> 10% al 30% Grave. </a:t>
            </a:r>
            <a:endParaRPr lang="es-AR" sz="2000" dirty="0"/>
          </a:p>
          <a:p>
            <a:pPr algn="just"/>
            <a:r>
              <a:rPr lang="es-ES" sz="2000" dirty="0"/>
              <a:t> 30% al 50% Muy grave. </a:t>
            </a:r>
            <a:endParaRPr lang="es-AR" sz="2000" dirty="0"/>
          </a:p>
          <a:p>
            <a:pPr algn="just"/>
            <a:r>
              <a:rPr lang="es-ES" sz="2000" dirty="0"/>
              <a:t> 50% al 70% Gravísimo. </a:t>
            </a:r>
            <a:endParaRPr lang="es-AR" sz="2000" dirty="0"/>
          </a:p>
          <a:p>
            <a:pPr algn="just"/>
            <a:r>
              <a:rPr lang="es-ES" sz="2000" dirty="0"/>
              <a:t> más de 70% Teóricamente irreversible. </a:t>
            </a:r>
            <a:endParaRPr lang="es-AR" sz="2000" dirty="0"/>
          </a:p>
          <a:p>
            <a:pPr marL="0" indent="0">
              <a:buNone/>
            </a:pPr>
            <a:endParaRPr lang="es-AR" dirty="0"/>
          </a:p>
          <a:p>
            <a:pPr marL="0" indent="0">
              <a:buNone/>
            </a:pPr>
            <a:endParaRPr lang="es-AR"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888" y="1844824"/>
            <a:ext cx="5976664"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9722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AR" dirty="0"/>
              <a:t>QUEMADURAS</a:t>
            </a:r>
          </a:p>
        </p:txBody>
      </p:sp>
      <p:sp>
        <p:nvSpPr>
          <p:cNvPr id="3" name="2 Marcador de contenido"/>
          <p:cNvSpPr>
            <a:spLocks noGrp="1"/>
          </p:cNvSpPr>
          <p:nvPr>
            <p:ph sz="half" idx="1"/>
          </p:nvPr>
        </p:nvSpPr>
        <p:spPr>
          <a:xfrm>
            <a:off x="0" y="1556792"/>
            <a:ext cx="12192000" cy="5301208"/>
          </a:xfrm>
        </p:spPr>
        <p:txBody>
          <a:bodyPr>
            <a:normAutofit fontScale="77500" lnSpcReduction="20000"/>
          </a:bodyPr>
          <a:lstStyle/>
          <a:p>
            <a:pPr marL="0" indent="0">
              <a:buNone/>
            </a:pPr>
            <a:r>
              <a:rPr lang="es-ES" sz="2600" u="sng" dirty="0"/>
              <a:t>Que no hacer frente a una quemadura</a:t>
            </a:r>
            <a:r>
              <a:rPr lang="es-ES" sz="2600" dirty="0" smtClean="0"/>
              <a:t>:</a:t>
            </a:r>
            <a:endParaRPr lang="es-AR" sz="2600" dirty="0"/>
          </a:p>
          <a:p>
            <a:pPr lvl="1"/>
            <a:r>
              <a:rPr lang="es-ES" sz="2600" dirty="0"/>
              <a:t>No coloques ningún remedio, crema, hielo, dentífrico u otro producto casero en la zona, ya que puede agravar el daño.</a:t>
            </a:r>
            <a:endParaRPr lang="es-AR" sz="2600" dirty="0"/>
          </a:p>
          <a:p>
            <a:pPr lvl="1"/>
            <a:endParaRPr lang="es-ES" sz="2600" dirty="0" smtClean="0"/>
          </a:p>
          <a:p>
            <a:pPr lvl="1"/>
            <a:r>
              <a:rPr lang="es-ES" sz="2600" dirty="0" smtClean="0"/>
              <a:t>Si </a:t>
            </a:r>
            <a:r>
              <a:rPr lang="es-ES" sz="2600" dirty="0"/>
              <a:t>aparecen ampollas, no las abras ya que puede infectarse.</a:t>
            </a:r>
            <a:endParaRPr lang="es-AR" sz="2600" dirty="0"/>
          </a:p>
          <a:p>
            <a:pPr lvl="1"/>
            <a:endParaRPr lang="es-ES" sz="2600" dirty="0" smtClean="0"/>
          </a:p>
          <a:p>
            <a:pPr lvl="1"/>
            <a:r>
              <a:rPr lang="es-ES" sz="2600" dirty="0" smtClean="0"/>
              <a:t>No </a:t>
            </a:r>
            <a:r>
              <a:rPr lang="es-ES" sz="2600" dirty="0"/>
              <a:t>apagar el fuego sobre una persona con un extintor porque su contenido es altamente toxico.</a:t>
            </a:r>
            <a:endParaRPr lang="es-AR" sz="2600" dirty="0"/>
          </a:p>
          <a:p>
            <a:pPr marL="0" indent="0">
              <a:buNone/>
            </a:pPr>
            <a:r>
              <a:rPr lang="es-ES" sz="2600" b="1" u="sng" dirty="0" smtClean="0"/>
              <a:t>Tratamiento</a:t>
            </a:r>
            <a:endParaRPr lang="es-AR" sz="2600" u="sng" dirty="0"/>
          </a:p>
          <a:p>
            <a:r>
              <a:rPr lang="es-ES" u="sng" dirty="0"/>
              <a:t>Para el manejo de quemaduras leves:</a:t>
            </a:r>
            <a:r>
              <a:rPr lang="es-ES" dirty="0"/>
              <a:t> sólo se debe aplicar en la zona lesionada agua a temperatura de la canilla (nunca agua caliente o muy fría). Esto calma el dolor y evita el avance de la lesión.</a:t>
            </a:r>
            <a:endParaRPr lang="es-AR" dirty="0"/>
          </a:p>
          <a:p>
            <a:r>
              <a:rPr lang="es-ES" dirty="0"/>
              <a:t>Frente a una quemadura con fuego directo los primeros auxilios consisten en:</a:t>
            </a:r>
            <a:endParaRPr lang="es-AR" dirty="0"/>
          </a:p>
          <a:p>
            <a:pPr lvl="0"/>
            <a:r>
              <a:rPr lang="es-ES" dirty="0"/>
              <a:t>Tranquilizar a la víctima.</a:t>
            </a:r>
            <a:endParaRPr lang="es-AR" dirty="0"/>
          </a:p>
          <a:p>
            <a:pPr lvl="0"/>
            <a:r>
              <a:rPr lang="es-ES" dirty="0"/>
              <a:t>Retirar ropa, anillos, pulseras y cinturones no adheridos a las lesiones.</a:t>
            </a:r>
            <a:endParaRPr lang="es-AR" dirty="0"/>
          </a:p>
          <a:p>
            <a:pPr lvl="0"/>
            <a:r>
              <a:rPr lang="es-ES" dirty="0"/>
              <a:t>Aplicar agua sobre la lesión.</a:t>
            </a:r>
            <a:endParaRPr lang="es-AR" dirty="0"/>
          </a:p>
          <a:p>
            <a:pPr lvl="0"/>
            <a:r>
              <a:rPr lang="es-ES" dirty="0"/>
              <a:t>Llamar al servicio de emergencias médicas o acudir al centro de salud más cercano.</a:t>
            </a:r>
            <a:endParaRPr lang="es-AR" dirty="0"/>
          </a:p>
          <a:p>
            <a:pPr marL="0" indent="0">
              <a:buNone/>
            </a:pPr>
            <a:endParaRPr lang="es-AR" dirty="0"/>
          </a:p>
        </p:txBody>
      </p:sp>
    </p:spTree>
    <p:extLst>
      <p:ext uri="{BB962C8B-B14F-4D97-AF65-F5344CB8AC3E}">
        <p14:creationId xmlns:p14="http://schemas.microsoft.com/office/powerpoint/2010/main" val="425013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smtClean="0"/>
              <a:t>CONTUSIONES</a:t>
            </a:r>
            <a:r>
              <a:rPr lang="es-AR" b="1" dirty="0"/>
              <a:t/>
            </a:r>
            <a:br>
              <a:rPr lang="es-AR" b="1" dirty="0"/>
            </a:br>
            <a:endParaRPr lang="es-AR" dirty="0"/>
          </a:p>
        </p:txBody>
      </p:sp>
      <p:sp>
        <p:nvSpPr>
          <p:cNvPr id="3" name="2 Marcador de contenido"/>
          <p:cNvSpPr>
            <a:spLocks noGrp="1"/>
          </p:cNvSpPr>
          <p:nvPr>
            <p:ph sz="half" idx="1"/>
          </p:nvPr>
        </p:nvSpPr>
        <p:spPr>
          <a:xfrm>
            <a:off x="335360" y="1628800"/>
            <a:ext cx="5532040" cy="5112568"/>
          </a:xfrm>
        </p:spPr>
        <p:txBody>
          <a:bodyPr>
            <a:normAutofit fontScale="85000" lnSpcReduction="20000"/>
          </a:bodyPr>
          <a:lstStyle/>
          <a:p>
            <a:pPr marL="0" indent="0">
              <a:buNone/>
            </a:pPr>
            <a:r>
              <a:rPr lang="es-ES" sz="1800" dirty="0"/>
              <a:t>Es una lesión física no penetrante sobre el cuerpo de la persona causada por la acción de objetos duros, de superficie obtusa, que actúan sobre el organismo por intermedio de una fuerza más o menos considerable produciendo la aparición de hematomas o fisura de los vasos sanguíneos que irrigan la zona afectada sin producir la rotura de la piel. </a:t>
            </a:r>
            <a:endParaRPr lang="es-AR" sz="1800" dirty="0"/>
          </a:p>
          <a:p>
            <a:pPr marL="0" indent="0" algn="ctr">
              <a:buNone/>
            </a:pPr>
            <a:r>
              <a:rPr lang="es-AR" sz="1800" i="1" u="sng" dirty="0" smtClean="0"/>
              <a:t>Clasificación</a:t>
            </a:r>
          </a:p>
          <a:p>
            <a:pPr marL="0" indent="0">
              <a:buNone/>
            </a:pPr>
            <a:r>
              <a:rPr lang="es-AR" sz="1800" u="sng" dirty="0" smtClean="0"/>
              <a:t>De 1° Grado</a:t>
            </a:r>
            <a:r>
              <a:rPr lang="es-AR" sz="1800" dirty="0" smtClean="0"/>
              <a:t>: Equimosis o Moretón.</a:t>
            </a:r>
          </a:p>
          <a:p>
            <a:pPr marL="0" indent="0">
              <a:buNone/>
            </a:pPr>
            <a:r>
              <a:rPr lang="es-AR" sz="1800" u="sng" dirty="0" smtClean="0"/>
              <a:t>De 2° Grado</a:t>
            </a:r>
            <a:r>
              <a:rPr lang="es-AR" sz="1800" dirty="0" smtClean="0"/>
              <a:t>: Hematoma. </a:t>
            </a:r>
            <a:endParaRPr lang="es-AR" sz="1800" u="sng" dirty="0" smtClean="0"/>
          </a:p>
          <a:p>
            <a:pPr marL="0" indent="0">
              <a:buNone/>
            </a:pPr>
            <a:r>
              <a:rPr lang="es-AR" sz="1800" u="sng" dirty="0" smtClean="0"/>
              <a:t>De 3° Grado</a:t>
            </a:r>
            <a:r>
              <a:rPr lang="es-AR" sz="1800" dirty="0" smtClean="0"/>
              <a:t>: Es la Herida Contusa propiamente dicha donde </a:t>
            </a:r>
            <a:r>
              <a:rPr lang="es-AR" sz="1800" dirty="0"/>
              <a:t>l</a:t>
            </a:r>
            <a:r>
              <a:rPr lang="es-AR" sz="1800" dirty="0" smtClean="0"/>
              <a:t>a </a:t>
            </a:r>
            <a:r>
              <a:rPr lang="es-AR" sz="1800" dirty="0"/>
              <a:t>piel es muy frágil y podría romperse. </a:t>
            </a:r>
            <a:endParaRPr lang="es-AR" sz="1800" dirty="0" smtClean="0"/>
          </a:p>
          <a:p>
            <a:pPr marL="0" indent="0" algn="ctr">
              <a:buNone/>
            </a:pPr>
            <a:r>
              <a:rPr lang="es-AR" sz="1800" i="1" u="sng" dirty="0" smtClean="0"/>
              <a:t>Primeros Auxilios </a:t>
            </a:r>
            <a:endParaRPr lang="es-AR" sz="1800" dirty="0" smtClean="0"/>
          </a:p>
          <a:p>
            <a:pPr marL="0" indent="0">
              <a:buNone/>
            </a:pPr>
            <a:r>
              <a:rPr lang="es-AR" sz="1800" dirty="0" smtClean="0"/>
              <a:t>1) Aplicar </a:t>
            </a:r>
            <a:r>
              <a:rPr lang="es-AR" sz="1800" dirty="0"/>
              <a:t>hielo o paños humedecidos con agua fría sobre la zona afectada durante periodos de 10 minutos con periodos de entre 15 y 20 minutos de descanso. </a:t>
            </a:r>
            <a:endParaRPr lang="es-AR" sz="1800" dirty="0" smtClean="0"/>
          </a:p>
          <a:p>
            <a:pPr marL="0" indent="0">
              <a:buNone/>
            </a:pPr>
            <a:r>
              <a:rPr lang="es-AR" sz="1800" dirty="0" smtClean="0"/>
              <a:t>2) Mantener </a:t>
            </a:r>
            <a:r>
              <a:rPr lang="es-AR" sz="1800" dirty="0"/>
              <a:t>en reposo la zona afectada y elevarla por arriba del corazón si se trata de una lesión en una extremidad</a:t>
            </a:r>
            <a:r>
              <a:rPr lang="es-AR" sz="1800" dirty="0" smtClean="0"/>
              <a:t>.</a:t>
            </a:r>
          </a:p>
          <a:p>
            <a:pPr marL="0" lvl="0" indent="0">
              <a:buNone/>
            </a:pPr>
            <a:r>
              <a:rPr lang="es-AR" sz="1800" dirty="0" smtClean="0"/>
              <a:t>3) </a:t>
            </a:r>
            <a:r>
              <a:rPr lang="es-ES" sz="1800" dirty="0"/>
              <a:t>Para lesiones en el tórax trasladar al centro médico.</a:t>
            </a:r>
            <a:endParaRPr lang="es-AR" sz="1800" dirty="0"/>
          </a:p>
          <a:p>
            <a:pPr marL="0" indent="0">
              <a:buNone/>
            </a:pPr>
            <a:endParaRPr lang="es-AR" sz="1800" dirty="0" smtClean="0"/>
          </a:p>
          <a:p>
            <a:pPr marL="0" indent="0">
              <a:buNone/>
            </a:pPr>
            <a:endParaRPr lang="es-AR" dirty="0"/>
          </a:p>
        </p:txBody>
      </p:sp>
      <p:sp>
        <p:nvSpPr>
          <p:cNvPr id="4" name="3 Marcador de contenido"/>
          <p:cNvSpPr>
            <a:spLocks noGrp="1"/>
          </p:cNvSpPr>
          <p:nvPr>
            <p:ph sz="half" idx="2"/>
          </p:nvPr>
        </p:nvSpPr>
        <p:spPr/>
        <p:txBody>
          <a:bodyPr>
            <a:normAutofit fontScale="85000" lnSpcReduction="20000"/>
          </a:bodyPr>
          <a:lstStyle/>
          <a:p>
            <a:pPr marL="0" lvl="0" indent="0">
              <a:buNone/>
            </a:pPr>
            <a:r>
              <a:rPr lang="es-AR" sz="1800" dirty="0" smtClean="0"/>
              <a:t>4) </a:t>
            </a:r>
            <a:r>
              <a:rPr lang="es-ES" sz="1800" dirty="0"/>
              <a:t>No pinchar y reventar el hematoma.</a:t>
            </a:r>
            <a:endParaRPr lang="es-AR" sz="1800" dirty="0"/>
          </a:p>
          <a:p>
            <a:pPr marL="0" lvl="0" indent="0">
              <a:buNone/>
            </a:pPr>
            <a:r>
              <a:rPr lang="es-AR" sz="1800" dirty="0" smtClean="0"/>
              <a:t>5) </a:t>
            </a:r>
            <a:r>
              <a:rPr lang="es-ES" sz="1800" dirty="0"/>
              <a:t>En caso de una herida contusa ver en primeros auxilios para heridas no sangrantes</a:t>
            </a:r>
            <a:r>
              <a:rPr lang="es-ES" sz="1800" dirty="0" smtClean="0"/>
              <a:t>.</a:t>
            </a:r>
          </a:p>
          <a:p>
            <a:pPr marL="0" lvl="0" indent="0">
              <a:buNone/>
            </a:pPr>
            <a:endParaRPr lang="es-ES" sz="1800" dirty="0" smtClean="0"/>
          </a:p>
          <a:p>
            <a:pPr marL="0" lvl="0" indent="0">
              <a:buNone/>
            </a:pPr>
            <a:endParaRPr lang="es-AR" sz="1800" dirty="0"/>
          </a:p>
          <a:p>
            <a:pPr marL="0" indent="0">
              <a:buNone/>
            </a:pPr>
            <a:endParaRPr lang="es-AR" sz="1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112" y="2852935"/>
            <a:ext cx="3381393" cy="397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497" t="17678" r="56049" b="27285"/>
          <a:stretch/>
        </p:blipFill>
        <p:spPr bwMode="auto">
          <a:xfrm>
            <a:off x="7104112" y="2852935"/>
            <a:ext cx="3381393" cy="3971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4112" y="2845951"/>
            <a:ext cx="3381393" cy="3978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899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5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TRASLADO DE </a:t>
            </a:r>
            <a:r>
              <a:rPr lang="es-AR" dirty="0" smtClean="0"/>
              <a:t>ACCIDENTADOS</a:t>
            </a:r>
            <a:endParaRPr lang="en-US" dirty="0"/>
          </a:p>
        </p:txBody>
      </p:sp>
      <p:sp>
        <p:nvSpPr>
          <p:cNvPr id="5" name="CuadroTexto 4"/>
          <p:cNvSpPr txBox="1"/>
          <p:nvPr/>
        </p:nvSpPr>
        <p:spPr>
          <a:xfrm>
            <a:off x="407368" y="1772816"/>
            <a:ext cx="11377264" cy="4801314"/>
          </a:xfrm>
          <a:prstGeom prst="rect">
            <a:avLst/>
          </a:prstGeom>
          <a:noFill/>
        </p:spPr>
        <p:txBody>
          <a:bodyPr wrap="square" rtlCol="0">
            <a:spAutoFit/>
          </a:bodyPr>
          <a:lstStyle/>
          <a:p>
            <a:r>
              <a:rPr lang="es-ES" dirty="0" smtClean="0"/>
              <a:t>Un </a:t>
            </a:r>
            <a:r>
              <a:rPr lang="es-ES" dirty="0"/>
              <a:t>transporte inadecuado o la falta de cuidado en los métodos, frecuentemente aumenta la gravedad de las lesiones y aun puede llegar a causar la muerte del paciente</a:t>
            </a:r>
            <a:r>
              <a:rPr lang="es-ES" dirty="0" smtClean="0"/>
              <a:t>.</a:t>
            </a:r>
          </a:p>
          <a:p>
            <a:endParaRPr lang="en-US" dirty="0"/>
          </a:p>
          <a:p>
            <a:r>
              <a:rPr lang="es-ES" dirty="0"/>
              <a:t>No se debe MOVILIZAR A UN HERIDO A MENOS QUE SEA ESTRICTAMENTE</a:t>
            </a:r>
            <a:endParaRPr lang="en-US" dirty="0"/>
          </a:p>
          <a:p>
            <a:r>
              <a:rPr lang="es-ES" dirty="0"/>
              <a:t>NECESARIO, ni tampoco se debe movilizar hasta que existan medios adecuados para hacerlo. Solo será urgente si existe peligro de fuego, explosión, derrumbe o atropello.</a:t>
            </a:r>
            <a:endParaRPr lang="en-US" dirty="0"/>
          </a:p>
          <a:p>
            <a:endParaRPr lang="es-ES" dirty="0" smtClean="0"/>
          </a:p>
          <a:p>
            <a:r>
              <a:rPr lang="es-ES" dirty="0" smtClean="0"/>
              <a:t>Los </a:t>
            </a:r>
            <a:r>
              <a:rPr lang="es-ES" dirty="0"/>
              <a:t>peligros de un transporte incorrecto son:</a:t>
            </a:r>
            <a:endParaRPr lang="en-US" dirty="0"/>
          </a:p>
          <a:p>
            <a:r>
              <a:rPr lang="es-ES" dirty="0"/>
              <a:t> </a:t>
            </a:r>
            <a:endParaRPr lang="en-US" dirty="0"/>
          </a:p>
          <a:p>
            <a:pPr marL="285750" lvl="0" indent="-285750">
              <a:buClr>
                <a:srgbClr val="FF0000"/>
              </a:buClr>
              <a:buFont typeface="Wingdings" panose="05000000000000000000" pitchFamily="2" charset="2"/>
              <a:buChar char="Ø"/>
            </a:pPr>
            <a:r>
              <a:rPr lang="es-ES" dirty="0"/>
              <a:t>Agravar el estado general.</a:t>
            </a:r>
            <a:endParaRPr lang="en-US" dirty="0"/>
          </a:p>
          <a:p>
            <a:pPr marL="285750" lvl="0" indent="-285750">
              <a:buClr>
                <a:srgbClr val="FF0000"/>
              </a:buClr>
              <a:buFont typeface="Wingdings" panose="05000000000000000000" pitchFamily="2" charset="2"/>
              <a:buChar char="Ø"/>
            </a:pPr>
            <a:r>
              <a:rPr lang="es-ES" dirty="0"/>
              <a:t>Provocar lesiones vasculares o nerviosas.</a:t>
            </a:r>
            <a:endParaRPr lang="en-US" dirty="0"/>
          </a:p>
          <a:p>
            <a:pPr marL="285750" lvl="0" indent="-285750">
              <a:buClr>
                <a:srgbClr val="FF0000"/>
              </a:buClr>
              <a:buFont typeface="Wingdings" panose="05000000000000000000" pitchFamily="2" charset="2"/>
              <a:buChar char="Ø"/>
            </a:pPr>
            <a:r>
              <a:rPr lang="es-ES" dirty="0"/>
              <a:t>Convertir fractura cerrada en abierta, incompleta en completa.</a:t>
            </a:r>
            <a:endParaRPr lang="en-US" dirty="0"/>
          </a:p>
          <a:p>
            <a:pPr marL="285750" lvl="0" indent="-285750">
              <a:buClr>
                <a:srgbClr val="FF0000"/>
              </a:buClr>
              <a:buFont typeface="Wingdings" panose="05000000000000000000" pitchFamily="2" charset="2"/>
              <a:buChar char="Ø"/>
            </a:pPr>
            <a:r>
              <a:rPr lang="es-ES" dirty="0"/>
              <a:t>Provocar mayor desviación de la fractura.</a:t>
            </a:r>
            <a:endParaRPr lang="en-US" dirty="0"/>
          </a:p>
          <a:p>
            <a:r>
              <a:rPr lang="es-ES" dirty="0"/>
              <a:t> </a:t>
            </a:r>
            <a:endParaRPr lang="en-US" dirty="0"/>
          </a:p>
          <a:p>
            <a:r>
              <a:rPr lang="es-ES" dirty="0"/>
              <a:t>El esfuerzo para levantar o arrastrar a la víctima, como se verá a continuación, debe hacerse con los brazos y piernas y el mínimo con la espalda, manteniendo la misma siempre recta.</a:t>
            </a:r>
            <a:endParaRPr lang="en-US" dirty="0"/>
          </a:p>
          <a:p>
            <a:endParaRPr lang="en-US" dirty="0"/>
          </a:p>
        </p:txBody>
      </p:sp>
    </p:spTree>
    <p:extLst>
      <p:ext uri="{BB962C8B-B14F-4D97-AF65-F5344CB8AC3E}">
        <p14:creationId xmlns:p14="http://schemas.microsoft.com/office/powerpoint/2010/main" val="310826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TRASLADO DE </a:t>
            </a:r>
            <a:r>
              <a:rPr lang="es-AR" dirty="0" smtClean="0"/>
              <a:t>ACCIDENTADOS - FORMAS</a:t>
            </a:r>
            <a:endParaRPr lang="en-US" dirty="0"/>
          </a:p>
        </p:txBody>
      </p:sp>
      <p:sp>
        <p:nvSpPr>
          <p:cNvPr id="5" name="CuadroTexto 4"/>
          <p:cNvSpPr txBox="1"/>
          <p:nvPr/>
        </p:nvSpPr>
        <p:spPr>
          <a:xfrm>
            <a:off x="767408" y="1988840"/>
            <a:ext cx="5688632" cy="400110"/>
          </a:xfrm>
          <a:prstGeom prst="rect">
            <a:avLst/>
          </a:prstGeom>
          <a:noFill/>
        </p:spPr>
        <p:txBody>
          <a:bodyPr wrap="square" rtlCol="0">
            <a:spAutoFit/>
          </a:bodyPr>
          <a:lstStyle/>
          <a:p>
            <a:r>
              <a:rPr lang="es-AR" sz="2000" b="1" u="sng" dirty="0" smtClean="0"/>
              <a:t>TRASLADO CON UNA UNICA PERSONA</a:t>
            </a:r>
          </a:p>
        </p:txBody>
      </p:sp>
      <p:sp>
        <p:nvSpPr>
          <p:cNvPr id="7" name="CuadroTexto 6"/>
          <p:cNvSpPr txBox="1"/>
          <p:nvPr/>
        </p:nvSpPr>
        <p:spPr>
          <a:xfrm>
            <a:off x="457019" y="2647945"/>
            <a:ext cx="4680520" cy="923330"/>
          </a:xfrm>
          <a:prstGeom prst="rect">
            <a:avLst/>
          </a:prstGeom>
          <a:noFill/>
        </p:spPr>
        <p:txBody>
          <a:bodyPr wrap="square" rtlCol="0">
            <a:spAutoFit/>
          </a:bodyPr>
          <a:lstStyle/>
          <a:p>
            <a:pPr marL="285750" indent="-285750">
              <a:buClr>
                <a:srgbClr val="FF0000"/>
              </a:buClr>
              <a:buFont typeface="Wingdings" panose="05000000000000000000" pitchFamily="2" charset="2"/>
              <a:buChar char="Ø"/>
            </a:pPr>
            <a:r>
              <a:rPr lang="es-AR" dirty="0"/>
              <a:t>Apoyada sobre tu hombro, método de la muleta humana o </a:t>
            </a:r>
            <a:r>
              <a:rPr lang="es-AR" dirty="0" smtClean="0"/>
              <a:t>técnica de </a:t>
            </a:r>
            <a:r>
              <a:rPr lang="es-AR" dirty="0" err="1"/>
              <a:t>ruteck</a:t>
            </a:r>
            <a:endParaRPr lang="en-US" dirty="0"/>
          </a:p>
          <a:p>
            <a:endParaRPr lang="en-US" dirty="0"/>
          </a:p>
        </p:txBody>
      </p:sp>
      <p:pic>
        <p:nvPicPr>
          <p:cNvPr id="8" name="Imagen 7"/>
          <p:cNvPicPr/>
          <p:nvPr/>
        </p:nvPicPr>
        <p:blipFill>
          <a:blip r:embed="rId2">
            <a:extLst>
              <a:ext uri="{28A0092B-C50C-407E-A947-70E740481C1C}">
                <a14:useLocalDpi xmlns:a14="http://schemas.microsoft.com/office/drawing/2010/main" val="0"/>
              </a:ext>
            </a:extLst>
          </a:blip>
          <a:srcRect/>
          <a:stretch>
            <a:fillRect/>
          </a:stretch>
        </p:blipFill>
        <p:spPr bwMode="auto">
          <a:xfrm>
            <a:off x="767408" y="3429000"/>
            <a:ext cx="3838575" cy="2410460"/>
          </a:xfrm>
          <a:prstGeom prst="rect">
            <a:avLst/>
          </a:prstGeom>
          <a:noFill/>
          <a:ln>
            <a:noFill/>
          </a:ln>
        </p:spPr>
      </p:pic>
      <p:sp>
        <p:nvSpPr>
          <p:cNvPr id="9" name="CuadroTexto 8"/>
          <p:cNvSpPr txBox="1"/>
          <p:nvPr/>
        </p:nvSpPr>
        <p:spPr>
          <a:xfrm>
            <a:off x="6240015" y="2008768"/>
            <a:ext cx="4680520" cy="369332"/>
          </a:xfrm>
          <a:prstGeom prst="rect">
            <a:avLst/>
          </a:prstGeom>
          <a:noFill/>
        </p:spPr>
        <p:txBody>
          <a:bodyPr wrap="square" rtlCol="0">
            <a:spAutoFit/>
          </a:bodyPr>
          <a:lstStyle/>
          <a:p>
            <a:pPr marL="285750" indent="-285750">
              <a:buClr>
                <a:srgbClr val="FF0000"/>
              </a:buClr>
              <a:buFont typeface="Wingdings" panose="05000000000000000000" pitchFamily="2" charset="2"/>
              <a:buChar char="Ø"/>
            </a:pPr>
            <a:r>
              <a:rPr lang="es-AR" dirty="0"/>
              <a:t>C</a:t>
            </a:r>
            <a:r>
              <a:rPr lang="es-AR" dirty="0" smtClean="0"/>
              <a:t>arga sobre los hombros: </a:t>
            </a:r>
            <a:endParaRPr lang="en-US" dirty="0"/>
          </a:p>
        </p:txBody>
      </p:sp>
      <p:pic>
        <p:nvPicPr>
          <p:cNvPr id="10" name="Imagen 9"/>
          <p:cNvPicPr/>
          <p:nvPr/>
        </p:nvPicPr>
        <p:blipFill>
          <a:blip r:embed="rId3">
            <a:extLst>
              <a:ext uri="{28A0092B-C50C-407E-A947-70E740481C1C}">
                <a14:useLocalDpi xmlns:a14="http://schemas.microsoft.com/office/drawing/2010/main" val="0"/>
              </a:ext>
            </a:extLst>
          </a:blip>
          <a:srcRect/>
          <a:stretch>
            <a:fillRect/>
          </a:stretch>
        </p:blipFill>
        <p:spPr bwMode="auto">
          <a:xfrm>
            <a:off x="5454358" y="2647945"/>
            <a:ext cx="2165303" cy="2122511"/>
          </a:xfrm>
          <a:prstGeom prst="rect">
            <a:avLst/>
          </a:prstGeom>
          <a:noFill/>
          <a:ln>
            <a:noFill/>
          </a:ln>
        </p:spPr>
      </p:pic>
      <p:pic>
        <p:nvPicPr>
          <p:cNvPr id="11" name="Imagen 10"/>
          <p:cNvPicPr/>
          <p:nvPr/>
        </p:nvPicPr>
        <p:blipFill>
          <a:blip r:embed="rId4">
            <a:extLst>
              <a:ext uri="{28A0092B-C50C-407E-A947-70E740481C1C}">
                <a14:useLocalDpi xmlns:a14="http://schemas.microsoft.com/office/drawing/2010/main" val="0"/>
              </a:ext>
            </a:extLst>
          </a:blip>
          <a:srcRect/>
          <a:stretch>
            <a:fillRect/>
          </a:stretch>
        </p:blipFill>
        <p:spPr bwMode="auto">
          <a:xfrm>
            <a:off x="7613914" y="2647945"/>
            <a:ext cx="1944217" cy="2122511"/>
          </a:xfrm>
          <a:prstGeom prst="rect">
            <a:avLst/>
          </a:prstGeom>
          <a:noFill/>
          <a:ln>
            <a:noFill/>
          </a:ln>
        </p:spPr>
      </p:pic>
      <p:pic>
        <p:nvPicPr>
          <p:cNvPr id="12" name="Imagen 11"/>
          <p:cNvPicPr/>
          <p:nvPr/>
        </p:nvPicPr>
        <p:blipFill>
          <a:blip r:embed="rId5">
            <a:extLst>
              <a:ext uri="{28A0092B-C50C-407E-A947-70E740481C1C}">
                <a14:useLocalDpi xmlns:a14="http://schemas.microsoft.com/office/drawing/2010/main" val="0"/>
              </a:ext>
            </a:extLst>
          </a:blip>
          <a:srcRect/>
          <a:stretch>
            <a:fillRect/>
          </a:stretch>
        </p:blipFill>
        <p:spPr bwMode="auto">
          <a:xfrm>
            <a:off x="5468458" y="4765131"/>
            <a:ext cx="2145456" cy="2122511"/>
          </a:xfrm>
          <a:prstGeom prst="rect">
            <a:avLst/>
          </a:prstGeom>
          <a:noFill/>
          <a:ln>
            <a:noFill/>
          </a:ln>
        </p:spPr>
      </p:pic>
      <p:pic>
        <p:nvPicPr>
          <p:cNvPr id="13" name="Imagen 1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73143" y="4752273"/>
            <a:ext cx="2257799" cy="2087543"/>
          </a:xfrm>
          <a:prstGeom prst="rect">
            <a:avLst/>
          </a:prstGeom>
          <a:noFill/>
          <a:ln>
            <a:noFill/>
          </a:ln>
        </p:spPr>
      </p:pic>
      <p:pic>
        <p:nvPicPr>
          <p:cNvPr id="14" name="Imagen 13"/>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56760" y="3122062"/>
            <a:ext cx="2262004" cy="3024336"/>
          </a:xfrm>
          <a:prstGeom prst="rect">
            <a:avLst/>
          </a:prstGeom>
          <a:noFill/>
          <a:ln>
            <a:noFill/>
          </a:ln>
        </p:spPr>
      </p:pic>
    </p:spTree>
    <p:extLst>
      <p:ext uri="{BB962C8B-B14F-4D97-AF65-F5344CB8AC3E}">
        <p14:creationId xmlns:p14="http://schemas.microsoft.com/office/powerpoint/2010/main" val="264449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TRASLADO DE </a:t>
            </a:r>
            <a:r>
              <a:rPr lang="es-AR" dirty="0" smtClean="0"/>
              <a:t>ACCIDENTADOS - FORMAS</a:t>
            </a:r>
            <a:endParaRPr lang="en-US" dirty="0"/>
          </a:p>
        </p:txBody>
      </p:sp>
      <p:sp>
        <p:nvSpPr>
          <p:cNvPr id="5" name="CuadroTexto 4"/>
          <p:cNvSpPr txBox="1"/>
          <p:nvPr/>
        </p:nvSpPr>
        <p:spPr>
          <a:xfrm>
            <a:off x="767408" y="1988840"/>
            <a:ext cx="5688632" cy="400110"/>
          </a:xfrm>
          <a:prstGeom prst="rect">
            <a:avLst/>
          </a:prstGeom>
          <a:noFill/>
        </p:spPr>
        <p:txBody>
          <a:bodyPr wrap="square" rtlCol="0">
            <a:spAutoFit/>
          </a:bodyPr>
          <a:lstStyle/>
          <a:p>
            <a:r>
              <a:rPr lang="es-AR" sz="2000" b="1" u="sng" dirty="0" smtClean="0"/>
              <a:t>TRASLADO CON UNA UNICA PERSONA</a:t>
            </a:r>
          </a:p>
        </p:txBody>
      </p:sp>
      <p:sp>
        <p:nvSpPr>
          <p:cNvPr id="7" name="CuadroTexto 6"/>
          <p:cNvSpPr txBox="1"/>
          <p:nvPr/>
        </p:nvSpPr>
        <p:spPr>
          <a:xfrm>
            <a:off x="6023992" y="1804174"/>
            <a:ext cx="4680520" cy="369332"/>
          </a:xfrm>
          <a:prstGeom prst="rect">
            <a:avLst/>
          </a:prstGeom>
          <a:noFill/>
        </p:spPr>
        <p:txBody>
          <a:bodyPr wrap="square" rtlCol="0">
            <a:spAutoFit/>
          </a:bodyPr>
          <a:lstStyle/>
          <a:p>
            <a:pPr marL="285750" indent="-285750">
              <a:buClr>
                <a:srgbClr val="FF0000"/>
              </a:buClr>
              <a:buFont typeface="Wingdings" panose="05000000000000000000" pitchFamily="2" charset="2"/>
              <a:buChar char="Ø"/>
            </a:pPr>
            <a:r>
              <a:rPr lang="es-AR" dirty="0"/>
              <a:t>C</a:t>
            </a:r>
            <a:r>
              <a:rPr lang="es-AR" dirty="0" smtClean="0"/>
              <a:t>arga a caballo</a:t>
            </a:r>
            <a:endParaRPr lang="en-US" dirty="0"/>
          </a:p>
        </p:txBody>
      </p:sp>
      <p:sp>
        <p:nvSpPr>
          <p:cNvPr id="9" name="CuadroTexto 8"/>
          <p:cNvSpPr txBox="1"/>
          <p:nvPr/>
        </p:nvSpPr>
        <p:spPr>
          <a:xfrm>
            <a:off x="170809" y="2388950"/>
            <a:ext cx="4680520" cy="1477328"/>
          </a:xfrm>
          <a:prstGeom prst="rect">
            <a:avLst/>
          </a:prstGeom>
          <a:noFill/>
        </p:spPr>
        <p:txBody>
          <a:bodyPr wrap="square" rtlCol="0">
            <a:spAutoFit/>
          </a:bodyPr>
          <a:lstStyle/>
          <a:p>
            <a:pPr marL="285750" indent="-285750">
              <a:buClr>
                <a:srgbClr val="FF0000"/>
              </a:buClr>
              <a:buFont typeface="Wingdings" panose="05000000000000000000" pitchFamily="2" charset="2"/>
              <a:buChar char="Ø"/>
            </a:pPr>
            <a:r>
              <a:rPr lang="es-AR" dirty="0" smtClean="0"/>
              <a:t>Arrastre:</a:t>
            </a:r>
          </a:p>
          <a:p>
            <a:pPr marL="342900" indent="-342900">
              <a:buClr>
                <a:srgbClr val="FF0000"/>
              </a:buClr>
              <a:buFont typeface="+mj-lt"/>
              <a:buAutoNum type="arabicPeriod"/>
            </a:pPr>
            <a:r>
              <a:rPr lang="es-ES" dirty="0" smtClean="0"/>
              <a:t>arrastre axilar o por los pies: </a:t>
            </a:r>
          </a:p>
          <a:p>
            <a:pPr marL="342900" indent="-342900">
              <a:buClr>
                <a:srgbClr val="FF0000"/>
              </a:buClr>
              <a:buFont typeface="+mj-lt"/>
              <a:buAutoNum type="arabicPeriod"/>
            </a:pPr>
            <a:r>
              <a:rPr lang="es-ES" dirty="0" err="1" smtClean="0"/>
              <a:t>arastre</a:t>
            </a:r>
            <a:r>
              <a:rPr lang="es-ES" dirty="0" smtClean="0"/>
              <a:t> por medio de una frazada</a:t>
            </a:r>
          </a:p>
          <a:p>
            <a:pPr marL="342900" indent="-342900">
              <a:buClr>
                <a:srgbClr val="FF0000"/>
              </a:buClr>
              <a:buFont typeface="+mj-lt"/>
              <a:buAutoNum type="arabicPeriod"/>
            </a:pPr>
            <a:r>
              <a:rPr lang="es-ES" dirty="0"/>
              <a:t>arrastre de bombero </a:t>
            </a:r>
            <a:endParaRPr lang="es-ES" dirty="0" smtClean="0"/>
          </a:p>
          <a:p>
            <a:pPr marL="342900" indent="-342900">
              <a:buClr>
                <a:srgbClr val="FF0000"/>
              </a:buClr>
              <a:buFont typeface="+mj-lt"/>
              <a:buAutoNum type="arabicPeriod"/>
            </a:pPr>
            <a:r>
              <a:rPr lang="es-ES" dirty="0" smtClean="0"/>
              <a:t>sujeción de </a:t>
            </a:r>
            <a:r>
              <a:rPr lang="es-ES" dirty="0" err="1" smtClean="0"/>
              <a:t>rautek</a:t>
            </a:r>
            <a:r>
              <a:rPr lang="es-AR" dirty="0" smtClean="0"/>
              <a:t>    </a:t>
            </a:r>
            <a:endParaRPr lang="en-US" dirty="0"/>
          </a:p>
        </p:txBody>
      </p:sp>
      <p:pic>
        <p:nvPicPr>
          <p:cNvPr id="15" name="Imagen 14"/>
          <p:cNvPicPr/>
          <p:nvPr/>
        </p:nvPicPr>
        <p:blipFill>
          <a:blip r:embed="rId2">
            <a:extLst>
              <a:ext uri="{28A0092B-C50C-407E-A947-70E740481C1C}">
                <a14:useLocalDpi xmlns:a14="http://schemas.microsoft.com/office/drawing/2010/main" val="0"/>
              </a:ext>
            </a:extLst>
          </a:blip>
          <a:srcRect/>
          <a:stretch>
            <a:fillRect/>
          </a:stretch>
        </p:blipFill>
        <p:spPr bwMode="auto">
          <a:xfrm>
            <a:off x="6017187" y="2173506"/>
            <a:ext cx="2069465" cy="2600325"/>
          </a:xfrm>
          <a:prstGeom prst="rect">
            <a:avLst/>
          </a:prstGeom>
          <a:noFill/>
          <a:ln>
            <a:noFill/>
          </a:ln>
        </p:spPr>
      </p:pic>
      <p:pic>
        <p:nvPicPr>
          <p:cNvPr id="16" name="Imagen 15"/>
          <p:cNvPicPr/>
          <p:nvPr/>
        </p:nvPicPr>
        <p:blipFill>
          <a:blip r:embed="rId3">
            <a:extLst>
              <a:ext uri="{28A0092B-C50C-407E-A947-70E740481C1C}">
                <a14:useLocalDpi xmlns:a14="http://schemas.microsoft.com/office/drawing/2010/main" val="0"/>
              </a:ext>
            </a:extLst>
          </a:blip>
          <a:srcRect/>
          <a:stretch>
            <a:fillRect/>
          </a:stretch>
        </p:blipFill>
        <p:spPr bwMode="auto">
          <a:xfrm>
            <a:off x="8096161" y="2173505"/>
            <a:ext cx="3990975" cy="2600325"/>
          </a:xfrm>
          <a:prstGeom prst="rect">
            <a:avLst/>
          </a:prstGeom>
          <a:noFill/>
          <a:ln>
            <a:noFill/>
          </a:ln>
        </p:spPr>
      </p:pic>
      <p:pic>
        <p:nvPicPr>
          <p:cNvPr id="17" name="image52.jpeg" descr="C:\Users\andre_000\AppData\Local\Microsoft\Windows\INetCache\Content.MSO\207CC680.tmp"/>
          <p:cNvPicPr/>
          <p:nvPr/>
        </p:nvPicPr>
        <p:blipFill>
          <a:blip r:embed="rId4" cstate="print"/>
          <a:stretch>
            <a:fillRect/>
          </a:stretch>
        </p:blipFill>
        <p:spPr>
          <a:xfrm>
            <a:off x="161300" y="3861959"/>
            <a:ext cx="2687955" cy="1563370"/>
          </a:xfrm>
          <a:prstGeom prst="rect">
            <a:avLst/>
          </a:prstGeom>
        </p:spPr>
      </p:pic>
      <p:pic>
        <p:nvPicPr>
          <p:cNvPr id="18" name="image53.jpeg" descr="Imagen relacionada"/>
          <p:cNvPicPr/>
          <p:nvPr/>
        </p:nvPicPr>
        <p:blipFill>
          <a:blip r:embed="rId5" cstate="print"/>
          <a:stretch>
            <a:fillRect/>
          </a:stretch>
        </p:blipFill>
        <p:spPr>
          <a:xfrm>
            <a:off x="2878783" y="3861542"/>
            <a:ext cx="2209165" cy="1546225"/>
          </a:xfrm>
          <a:prstGeom prst="rect">
            <a:avLst/>
          </a:prstGeom>
        </p:spPr>
      </p:pic>
      <p:pic>
        <p:nvPicPr>
          <p:cNvPr id="20" name="image55.jpeg" descr="Resultado de imagen para ARRASTRE POR MEDIO DE UNA FRAZADA"/>
          <p:cNvPicPr/>
          <p:nvPr/>
        </p:nvPicPr>
        <p:blipFill>
          <a:blip r:embed="rId6" cstate="print"/>
          <a:stretch>
            <a:fillRect/>
          </a:stretch>
        </p:blipFill>
        <p:spPr>
          <a:xfrm>
            <a:off x="1476662" y="5407767"/>
            <a:ext cx="2606040" cy="1405890"/>
          </a:xfrm>
          <a:prstGeom prst="rect">
            <a:avLst/>
          </a:prstGeom>
        </p:spPr>
      </p:pic>
      <p:pic>
        <p:nvPicPr>
          <p:cNvPr id="8194" name="Picture 2" descr="Técnicas de traslado | Mi Super Blo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4687" y="4943475"/>
            <a:ext cx="1905000" cy="1914525"/>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56.png" descr="imagen-3"/>
          <p:cNvPicPr/>
          <p:nvPr/>
        </p:nvPicPr>
        <p:blipFill>
          <a:blip r:embed="rId8" cstate="print"/>
          <a:stretch>
            <a:fillRect/>
          </a:stretch>
        </p:blipFill>
        <p:spPr>
          <a:xfrm>
            <a:off x="7051919" y="4819430"/>
            <a:ext cx="2804160" cy="2019300"/>
          </a:xfrm>
          <a:prstGeom prst="rect">
            <a:avLst/>
          </a:prstGeom>
        </p:spPr>
      </p:pic>
    </p:spTree>
    <p:extLst>
      <p:ext uri="{BB962C8B-B14F-4D97-AF65-F5344CB8AC3E}">
        <p14:creationId xmlns:p14="http://schemas.microsoft.com/office/powerpoint/2010/main" val="256311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TRASLADO DE </a:t>
            </a:r>
            <a:r>
              <a:rPr lang="es-AR" dirty="0" smtClean="0"/>
              <a:t>ACCIDENTADOS - FORMAS</a:t>
            </a:r>
            <a:endParaRPr lang="en-US" dirty="0"/>
          </a:p>
        </p:txBody>
      </p:sp>
      <p:sp>
        <p:nvSpPr>
          <p:cNvPr id="5" name="CuadroTexto 4"/>
          <p:cNvSpPr txBox="1"/>
          <p:nvPr/>
        </p:nvSpPr>
        <p:spPr>
          <a:xfrm>
            <a:off x="234903" y="1749789"/>
            <a:ext cx="5688632" cy="400110"/>
          </a:xfrm>
          <a:prstGeom prst="rect">
            <a:avLst/>
          </a:prstGeom>
          <a:noFill/>
        </p:spPr>
        <p:txBody>
          <a:bodyPr wrap="square" rtlCol="0">
            <a:spAutoFit/>
          </a:bodyPr>
          <a:lstStyle/>
          <a:p>
            <a:r>
              <a:rPr lang="es-AR" sz="2000" b="1" u="sng" dirty="0" smtClean="0"/>
              <a:t>TRASLADO CON CARGA CON 2 AUXILIADORES </a:t>
            </a:r>
          </a:p>
        </p:txBody>
      </p:sp>
      <p:sp>
        <p:nvSpPr>
          <p:cNvPr id="9" name="CuadroTexto 8"/>
          <p:cNvSpPr txBox="1"/>
          <p:nvPr/>
        </p:nvSpPr>
        <p:spPr>
          <a:xfrm>
            <a:off x="170809" y="2388950"/>
            <a:ext cx="4680520" cy="369332"/>
          </a:xfrm>
          <a:prstGeom prst="rect">
            <a:avLst/>
          </a:prstGeom>
          <a:noFill/>
        </p:spPr>
        <p:txBody>
          <a:bodyPr wrap="square" rtlCol="0">
            <a:spAutoFit/>
          </a:bodyPr>
          <a:lstStyle/>
          <a:p>
            <a:pPr marL="285750" indent="-285750">
              <a:buClr>
                <a:srgbClr val="FF0000"/>
              </a:buClr>
              <a:buFont typeface="Wingdings" panose="05000000000000000000" pitchFamily="2" charset="2"/>
              <a:buChar char="Ø"/>
            </a:pPr>
            <a:r>
              <a:rPr lang="es-ES" dirty="0"/>
              <a:t>SILLA DE 2 MANOS: </a:t>
            </a:r>
            <a:endParaRPr lang="en-US" dirty="0"/>
          </a:p>
        </p:txBody>
      </p:sp>
      <p:pic>
        <p:nvPicPr>
          <p:cNvPr id="13" name="Imagen 12"/>
          <p:cNvPicPr/>
          <p:nvPr/>
        </p:nvPicPr>
        <p:blipFill>
          <a:blip r:embed="rId2">
            <a:extLst>
              <a:ext uri="{28A0092B-C50C-407E-A947-70E740481C1C}">
                <a14:useLocalDpi xmlns:a14="http://schemas.microsoft.com/office/drawing/2010/main" val="0"/>
              </a:ext>
            </a:extLst>
          </a:blip>
          <a:srcRect/>
          <a:stretch>
            <a:fillRect/>
          </a:stretch>
        </p:blipFill>
        <p:spPr bwMode="auto">
          <a:xfrm>
            <a:off x="2711624" y="4693285"/>
            <a:ext cx="2781300" cy="2164715"/>
          </a:xfrm>
          <a:prstGeom prst="rect">
            <a:avLst/>
          </a:prstGeom>
          <a:noFill/>
          <a:ln>
            <a:noFill/>
          </a:ln>
        </p:spPr>
      </p:pic>
      <p:pic>
        <p:nvPicPr>
          <p:cNvPr id="14" name="Imagen 13"/>
          <p:cNvPicPr/>
          <p:nvPr/>
        </p:nvPicPr>
        <p:blipFill>
          <a:blip r:embed="rId3">
            <a:extLst>
              <a:ext uri="{28A0092B-C50C-407E-A947-70E740481C1C}">
                <a14:useLocalDpi xmlns:a14="http://schemas.microsoft.com/office/drawing/2010/main" val="0"/>
              </a:ext>
            </a:extLst>
          </a:blip>
          <a:srcRect/>
          <a:stretch>
            <a:fillRect/>
          </a:stretch>
        </p:blipFill>
        <p:spPr bwMode="auto">
          <a:xfrm>
            <a:off x="5492924" y="4703292"/>
            <a:ext cx="2985344" cy="2167217"/>
          </a:xfrm>
          <a:prstGeom prst="rect">
            <a:avLst/>
          </a:prstGeom>
          <a:noFill/>
          <a:ln>
            <a:noFill/>
          </a:ln>
        </p:spPr>
      </p:pic>
      <p:pic>
        <p:nvPicPr>
          <p:cNvPr id="19" name="image57.jpeg" descr="Resultado de imagen para silla humana en primeros auxilios"/>
          <p:cNvPicPr/>
          <p:nvPr/>
        </p:nvPicPr>
        <p:blipFill>
          <a:blip r:embed="rId4" cstate="print"/>
          <a:stretch>
            <a:fillRect/>
          </a:stretch>
        </p:blipFill>
        <p:spPr>
          <a:xfrm>
            <a:off x="424918" y="2807515"/>
            <a:ext cx="3294817" cy="1845621"/>
          </a:xfrm>
          <a:prstGeom prst="rect">
            <a:avLst/>
          </a:prstGeom>
        </p:spPr>
      </p:pic>
      <p:sp>
        <p:nvSpPr>
          <p:cNvPr id="22" name="CuadroTexto 21"/>
          <p:cNvSpPr txBox="1"/>
          <p:nvPr/>
        </p:nvSpPr>
        <p:spPr>
          <a:xfrm>
            <a:off x="170809" y="4757972"/>
            <a:ext cx="4680520" cy="369332"/>
          </a:xfrm>
          <a:prstGeom prst="rect">
            <a:avLst/>
          </a:prstGeom>
          <a:noFill/>
        </p:spPr>
        <p:txBody>
          <a:bodyPr wrap="square" rtlCol="0">
            <a:spAutoFit/>
          </a:bodyPr>
          <a:lstStyle/>
          <a:p>
            <a:pPr marL="285750" indent="-285750">
              <a:buClr>
                <a:srgbClr val="FF0000"/>
              </a:buClr>
              <a:buFont typeface="Wingdings" panose="05000000000000000000" pitchFamily="2" charset="2"/>
              <a:buChar char="Ø"/>
            </a:pPr>
            <a:r>
              <a:rPr lang="es-ES" dirty="0"/>
              <a:t>SILLA DE </a:t>
            </a:r>
            <a:r>
              <a:rPr lang="es-ES" dirty="0" smtClean="0"/>
              <a:t>3 </a:t>
            </a:r>
            <a:r>
              <a:rPr lang="es-ES" dirty="0"/>
              <a:t>MANOS: </a:t>
            </a:r>
            <a:endParaRPr lang="en-US" dirty="0"/>
          </a:p>
        </p:txBody>
      </p:sp>
      <p:pic>
        <p:nvPicPr>
          <p:cNvPr id="23" name="Imagen 22"/>
          <p:cNvPicPr/>
          <p:nvPr/>
        </p:nvPicPr>
        <p:blipFill>
          <a:blip r:embed="rId5">
            <a:extLst>
              <a:ext uri="{28A0092B-C50C-407E-A947-70E740481C1C}">
                <a14:useLocalDpi xmlns:a14="http://schemas.microsoft.com/office/drawing/2010/main" val="0"/>
              </a:ext>
            </a:extLst>
          </a:blip>
          <a:srcRect/>
          <a:stretch>
            <a:fillRect/>
          </a:stretch>
        </p:blipFill>
        <p:spPr bwMode="auto">
          <a:xfrm>
            <a:off x="5159896" y="2221015"/>
            <a:ext cx="3105150" cy="2132330"/>
          </a:xfrm>
          <a:prstGeom prst="rect">
            <a:avLst/>
          </a:prstGeom>
          <a:noFill/>
          <a:ln>
            <a:noFill/>
          </a:ln>
        </p:spPr>
      </p:pic>
      <p:pic>
        <p:nvPicPr>
          <p:cNvPr id="24" name="Imagen 23"/>
          <p:cNvPicPr/>
          <p:nvPr/>
        </p:nvPicPr>
        <p:blipFill>
          <a:blip r:embed="rId6">
            <a:extLst>
              <a:ext uri="{28A0092B-C50C-407E-A947-70E740481C1C}">
                <a14:useLocalDpi xmlns:a14="http://schemas.microsoft.com/office/drawing/2010/main" val="0"/>
              </a:ext>
            </a:extLst>
          </a:blip>
          <a:srcRect/>
          <a:stretch>
            <a:fillRect/>
          </a:stretch>
        </p:blipFill>
        <p:spPr bwMode="auto">
          <a:xfrm>
            <a:off x="8265046" y="2223472"/>
            <a:ext cx="3000375" cy="2129873"/>
          </a:xfrm>
          <a:prstGeom prst="rect">
            <a:avLst/>
          </a:prstGeom>
          <a:noFill/>
          <a:ln>
            <a:noFill/>
          </a:ln>
        </p:spPr>
      </p:pic>
      <p:sp>
        <p:nvSpPr>
          <p:cNvPr id="25" name="CuadroTexto 24"/>
          <p:cNvSpPr txBox="1"/>
          <p:nvPr/>
        </p:nvSpPr>
        <p:spPr>
          <a:xfrm>
            <a:off x="6312024" y="1780567"/>
            <a:ext cx="4680520" cy="369332"/>
          </a:xfrm>
          <a:prstGeom prst="rect">
            <a:avLst/>
          </a:prstGeom>
          <a:noFill/>
        </p:spPr>
        <p:txBody>
          <a:bodyPr wrap="square" rtlCol="0">
            <a:spAutoFit/>
          </a:bodyPr>
          <a:lstStyle/>
          <a:p>
            <a:pPr marL="285750" indent="-285750">
              <a:buClr>
                <a:srgbClr val="FF0000"/>
              </a:buClr>
              <a:buFont typeface="Wingdings" panose="05000000000000000000" pitchFamily="2" charset="2"/>
              <a:buChar char="Ø"/>
            </a:pPr>
            <a:r>
              <a:rPr lang="es-ES" dirty="0"/>
              <a:t>SILLA DE </a:t>
            </a:r>
            <a:r>
              <a:rPr lang="es-ES" dirty="0" smtClean="0"/>
              <a:t>4 </a:t>
            </a:r>
            <a:r>
              <a:rPr lang="es-ES" dirty="0"/>
              <a:t>MANOS: </a:t>
            </a:r>
            <a:endParaRPr lang="en-US" dirty="0"/>
          </a:p>
        </p:txBody>
      </p:sp>
    </p:spTree>
    <p:extLst>
      <p:ext uri="{BB962C8B-B14F-4D97-AF65-F5344CB8AC3E}">
        <p14:creationId xmlns:p14="http://schemas.microsoft.com/office/powerpoint/2010/main" val="4212105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i="1" dirty="0"/>
              <a:t>ACTORES INTERVINIENTES</a:t>
            </a:r>
            <a:r>
              <a:rPr lang="es-AR" b="1" i="1" dirty="0"/>
              <a:t/>
            </a:r>
            <a:br>
              <a:rPr lang="es-AR" b="1" i="1" dirty="0"/>
            </a:br>
            <a:endParaRPr lang="es-AR" b="1" dirty="0"/>
          </a:p>
        </p:txBody>
      </p:sp>
      <p:sp>
        <p:nvSpPr>
          <p:cNvPr id="3" name="2 Marcador de contenido"/>
          <p:cNvSpPr>
            <a:spLocks noGrp="1"/>
          </p:cNvSpPr>
          <p:nvPr>
            <p:ph sz="half" idx="1"/>
          </p:nvPr>
        </p:nvSpPr>
        <p:spPr/>
        <p:txBody>
          <a:bodyPr/>
          <a:lstStyle/>
          <a:p>
            <a:r>
              <a:rPr lang="es-AR" u="sng" dirty="0"/>
              <a:t>PRIMER RESPONDIENTE:</a:t>
            </a:r>
            <a:r>
              <a:rPr lang="es-AR" dirty="0"/>
              <a:t> Es la primera persona que decide participar en la atención de un </a:t>
            </a:r>
            <a:r>
              <a:rPr lang="es-AR" dirty="0" smtClean="0"/>
              <a:t>lesionado</a:t>
            </a:r>
            <a:r>
              <a:rPr lang="es-AR" dirty="0"/>
              <a:t>. </a:t>
            </a:r>
            <a:endParaRPr lang="es-AR" dirty="0" smtClean="0"/>
          </a:p>
          <a:p>
            <a:r>
              <a:rPr lang="es-AR" u="sng" dirty="0"/>
              <a:t>SERVICIOS DE EMERGENCIAS SANITARIAS: </a:t>
            </a:r>
            <a:r>
              <a:rPr lang="es-AR" dirty="0"/>
              <a:t>El Sistema de Emergencias Sanitarias, consiste en los mecanismos y procedimientos por medio de los que se atiende una emergencia. </a:t>
            </a:r>
          </a:p>
        </p:txBody>
      </p:sp>
      <p:sp>
        <p:nvSpPr>
          <p:cNvPr id="4" name="3 Marcador de contenido"/>
          <p:cNvSpPr>
            <a:spLocks noGrp="1"/>
          </p:cNvSpPr>
          <p:nvPr>
            <p:ph sz="half" idx="2"/>
          </p:nvPr>
        </p:nvSpPr>
        <p:spPr/>
        <p:txBody>
          <a:bodyPr/>
          <a:lstStyle/>
          <a:p>
            <a:pPr lvl="0"/>
            <a:r>
              <a:rPr lang="es-ES" u="sng" dirty="0" smtClean="0"/>
              <a:t>TESTIGOS:</a:t>
            </a:r>
            <a:r>
              <a:rPr lang="es-ES" dirty="0" smtClean="0"/>
              <a:t> </a:t>
            </a:r>
            <a:r>
              <a:rPr lang="es-AR" dirty="0" smtClean="0"/>
              <a:t>El </a:t>
            </a:r>
            <a:r>
              <a:rPr lang="es-AR" dirty="0"/>
              <a:t>testigo es aquella persona que ve que es lo que está pasando o que tiene la información correcta acerca de </a:t>
            </a:r>
            <a:r>
              <a:rPr lang="es-AR" dirty="0" smtClean="0"/>
              <a:t>que </a:t>
            </a:r>
            <a:r>
              <a:rPr lang="es-AR" dirty="0"/>
              <a:t>sucedió en el lugar. </a:t>
            </a:r>
            <a:endParaRPr lang="es-AR" dirty="0" smtClean="0"/>
          </a:p>
          <a:p>
            <a:pPr lvl="0"/>
            <a:endParaRPr lang="es-AR" dirty="0"/>
          </a:p>
        </p:txBody>
      </p:sp>
    </p:spTree>
    <p:extLst>
      <p:ext uri="{BB962C8B-B14F-4D97-AF65-F5344CB8AC3E}">
        <p14:creationId xmlns:p14="http://schemas.microsoft.com/office/powerpoint/2010/main" val="342538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TRASLADO DE </a:t>
            </a:r>
            <a:r>
              <a:rPr lang="es-AR" dirty="0" smtClean="0"/>
              <a:t>ACCIDENTADOS - FORMAS</a:t>
            </a:r>
            <a:endParaRPr lang="en-US" dirty="0"/>
          </a:p>
        </p:txBody>
      </p:sp>
      <p:sp>
        <p:nvSpPr>
          <p:cNvPr id="5" name="CuadroTexto 4"/>
          <p:cNvSpPr txBox="1"/>
          <p:nvPr/>
        </p:nvSpPr>
        <p:spPr>
          <a:xfrm>
            <a:off x="234902" y="1749789"/>
            <a:ext cx="9173465" cy="400110"/>
          </a:xfrm>
          <a:prstGeom prst="rect">
            <a:avLst/>
          </a:prstGeom>
          <a:noFill/>
        </p:spPr>
        <p:txBody>
          <a:bodyPr wrap="square" rtlCol="0">
            <a:spAutoFit/>
          </a:bodyPr>
          <a:lstStyle/>
          <a:p>
            <a:r>
              <a:rPr lang="es-AR" sz="2000" b="1" u="sng" dirty="0" smtClean="0"/>
              <a:t>TRASLADO CON CARGA CON </a:t>
            </a:r>
            <a:r>
              <a:rPr lang="es-ES" sz="2000" b="1" u="sng" dirty="0" smtClean="0"/>
              <a:t>3 AUXILIADORES O MÉTODO DE LA CUCHARA</a:t>
            </a:r>
            <a:endParaRPr lang="es-AR" sz="2000" b="1" u="sng" dirty="0" smtClean="0"/>
          </a:p>
        </p:txBody>
      </p:sp>
      <p:pic>
        <p:nvPicPr>
          <p:cNvPr id="12" name="Imagen 11"/>
          <p:cNvPicPr/>
          <p:nvPr/>
        </p:nvPicPr>
        <p:blipFill>
          <a:blip r:embed="rId2">
            <a:extLst>
              <a:ext uri="{28A0092B-C50C-407E-A947-70E740481C1C}">
                <a14:useLocalDpi xmlns:a14="http://schemas.microsoft.com/office/drawing/2010/main" val="0"/>
              </a:ext>
            </a:extLst>
          </a:blip>
          <a:srcRect/>
          <a:stretch>
            <a:fillRect/>
          </a:stretch>
        </p:blipFill>
        <p:spPr bwMode="auto">
          <a:xfrm>
            <a:off x="479376" y="2348880"/>
            <a:ext cx="3244215" cy="2228850"/>
          </a:xfrm>
          <a:prstGeom prst="rect">
            <a:avLst/>
          </a:prstGeom>
          <a:noFill/>
          <a:ln>
            <a:noFill/>
          </a:ln>
        </p:spPr>
      </p:pic>
      <p:pic>
        <p:nvPicPr>
          <p:cNvPr id="15" name="Imagen 1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5760" y="2348880"/>
            <a:ext cx="3312795" cy="2276475"/>
          </a:xfrm>
          <a:prstGeom prst="rect">
            <a:avLst/>
          </a:prstGeom>
          <a:noFill/>
          <a:ln>
            <a:noFill/>
          </a:ln>
        </p:spPr>
      </p:pic>
      <p:pic>
        <p:nvPicPr>
          <p:cNvPr id="16" name="Imagen 15"/>
          <p:cNvPicPr/>
          <p:nvPr/>
        </p:nvPicPr>
        <p:blipFill>
          <a:blip r:embed="rId4">
            <a:extLst>
              <a:ext uri="{28A0092B-C50C-407E-A947-70E740481C1C}">
                <a14:useLocalDpi xmlns:a14="http://schemas.microsoft.com/office/drawing/2010/main" val="0"/>
              </a:ext>
            </a:extLst>
          </a:blip>
          <a:srcRect/>
          <a:stretch>
            <a:fillRect/>
          </a:stretch>
        </p:blipFill>
        <p:spPr bwMode="auto">
          <a:xfrm>
            <a:off x="7457343" y="2339355"/>
            <a:ext cx="3258185" cy="2238375"/>
          </a:xfrm>
          <a:prstGeom prst="rect">
            <a:avLst/>
          </a:prstGeom>
          <a:noFill/>
          <a:ln>
            <a:noFill/>
          </a:ln>
        </p:spPr>
      </p:pic>
      <p:pic>
        <p:nvPicPr>
          <p:cNvPr id="17" name="Imagen 16"/>
          <p:cNvPicPr/>
          <p:nvPr/>
        </p:nvPicPr>
        <p:blipFill>
          <a:blip r:embed="rId5">
            <a:extLst>
              <a:ext uri="{28A0092B-C50C-407E-A947-70E740481C1C}">
                <a14:useLocalDpi xmlns:a14="http://schemas.microsoft.com/office/drawing/2010/main" val="0"/>
              </a:ext>
            </a:extLst>
          </a:blip>
          <a:srcRect/>
          <a:stretch>
            <a:fillRect/>
          </a:stretch>
        </p:blipFill>
        <p:spPr bwMode="auto">
          <a:xfrm>
            <a:off x="3949095" y="4641244"/>
            <a:ext cx="3299460" cy="2238375"/>
          </a:xfrm>
          <a:prstGeom prst="rect">
            <a:avLst/>
          </a:prstGeom>
          <a:noFill/>
          <a:ln>
            <a:noFill/>
          </a:ln>
        </p:spPr>
      </p:pic>
    </p:spTree>
    <p:extLst>
      <p:ext uri="{BB962C8B-B14F-4D97-AF65-F5344CB8AC3E}">
        <p14:creationId xmlns:p14="http://schemas.microsoft.com/office/powerpoint/2010/main" val="123650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TRASLADO DE </a:t>
            </a:r>
            <a:r>
              <a:rPr lang="es-AR" dirty="0" smtClean="0"/>
              <a:t>ACCIDENTADOS - FORMAS</a:t>
            </a:r>
            <a:endParaRPr lang="en-US" dirty="0"/>
          </a:p>
        </p:txBody>
      </p:sp>
      <p:sp>
        <p:nvSpPr>
          <p:cNvPr id="5" name="CuadroTexto 4"/>
          <p:cNvSpPr txBox="1"/>
          <p:nvPr/>
        </p:nvSpPr>
        <p:spPr>
          <a:xfrm>
            <a:off x="234902" y="1749789"/>
            <a:ext cx="9173465" cy="400110"/>
          </a:xfrm>
          <a:prstGeom prst="rect">
            <a:avLst/>
          </a:prstGeom>
          <a:noFill/>
        </p:spPr>
        <p:txBody>
          <a:bodyPr wrap="square" rtlCol="0">
            <a:spAutoFit/>
          </a:bodyPr>
          <a:lstStyle/>
          <a:p>
            <a:r>
              <a:rPr lang="es-AR" sz="2000" b="1" u="sng" dirty="0" smtClean="0"/>
              <a:t>TRASLADO POR MEDIO DE ELEMENTOS</a:t>
            </a:r>
          </a:p>
        </p:txBody>
      </p:sp>
      <p:sp>
        <p:nvSpPr>
          <p:cNvPr id="3" name="CuadroTexto 2"/>
          <p:cNvSpPr txBox="1"/>
          <p:nvPr/>
        </p:nvSpPr>
        <p:spPr>
          <a:xfrm>
            <a:off x="234902" y="2456266"/>
            <a:ext cx="3960440" cy="369332"/>
          </a:xfrm>
          <a:prstGeom prst="rect">
            <a:avLst/>
          </a:prstGeom>
          <a:noFill/>
        </p:spPr>
        <p:txBody>
          <a:bodyPr wrap="square" rtlCol="0">
            <a:spAutoFit/>
          </a:bodyPr>
          <a:lstStyle/>
          <a:p>
            <a:pPr marL="285750" indent="-285750">
              <a:buClr>
                <a:srgbClr val="FF0000"/>
              </a:buClr>
              <a:buFont typeface="Wingdings" panose="05000000000000000000" pitchFamily="2" charset="2"/>
              <a:buChar char="Ø"/>
            </a:pPr>
            <a:r>
              <a:rPr lang="en-US" dirty="0" smtClean="0"/>
              <a:t>TRANSPORTE EN SILLA</a:t>
            </a:r>
            <a:endParaRPr lang="en-US" dirty="0"/>
          </a:p>
        </p:txBody>
      </p:sp>
      <p:pic>
        <p:nvPicPr>
          <p:cNvPr id="9218" name="Picture 2" descr="MANUAL DE PRIMEROS AUXILIOS : marzo 2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00" y="2825599"/>
            <a:ext cx="4755481" cy="2979666"/>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p:cNvSpPr txBox="1"/>
          <p:nvPr/>
        </p:nvSpPr>
        <p:spPr>
          <a:xfrm>
            <a:off x="5365098" y="1602686"/>
            <a:ext cx="6048672" cy="1200329"/>
          </a:xfrm>
          <a:prstGeom prst="rect">
            <a:avLst/>
          </a:prstGeom>
          <a:noFill/>
        </p:spPr>
        <p:txBody>
          <a:bodyPr wrap="square" rtlCol="0">
            <a:spAutoFit/>
          </a:bodyPr>
          <a:lstStyle/>
          <a:p>
            <a:pPr marL="285750" indent="-285750">
              <a:buClr>
                <a:srgbClr val="FF0000"/>
              </a:buClr>
              <a:buFont typeface="Wingdings" panose="05000000000000000000" pitchFamily="2" charset="2"/>
              <a:buChar char="Ø"/>
            </a:pPr>
            <a:r>
              <a:rPr lang="en-US" dirty="0" smtClean="0"/>
              <a:t>TRANSPORTE EN CAMILLA (LONA, RIGIDA, CON RUEDAS, CON PATAS Y RUEDAS PLEGABLES, CUCHARA, IMPROVISADAS CON CHAQUETAS O FRAZADAS):</a:t>
            </a:r>
          </a:p>
          <a:p>
            <a:pPr>
              <a:buClr>
                <a:srgbClr val="FF0000"/>
              </a:buClr>
            </a:pPr>
            <a:r>
              <a:rPr lang="en-US" dirty="0"/>
              <a:t> </a:t>
            </a:r>
            <a:r>
              <a:rPr lang="en-US" dirty="0" smtClean="0"/>
              <a:t>    * </a:t>
            </a:r>
            <a:r>
              <a:rPr lang="es-ES" dirty="0" smtClean="0"/>
              <a:t>método del puente holandés</a:t>
            </a:r>
            <a:endParaRPr lang="en-US" dirty="0"/>
          </a:p>
        </p:txBody>
      </p:sp>
      <p:pic>
        <p:nvPicPr>
          <p:cNvPr id="13" name="image61.jpeg"/>
          <p:cNvPicPr/>
          <p:nvPr/>
        </p:nvPicPr>
        <p:blipFill>
          <a:blip r:embed="rId3" cstate="print"/>
          <a:stretch>
            <a:fillRect/>
          </a:stretch>
        </p:blipFill>
        <p:spPr>
          <a:xfrm>
            <a:off x="5340061" y="2978268"/>
            <a:ext cx="4068306" cy="1800200"/>
          </a:xfrm>
          <a:prstGeom prst="rect">
            <a:avLst/>
          </a:prstGeom>
        </p:spPr>
      </p:pic>
      <p:pic>
        <p:nvPicPr>
          <p:cNvPr id="9220" name="Picture 4" descr="Los cigarrillos se tarjeta de camillas improvisadas de capas Fotografía de  stock - Alam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96" t="4607" r="2595" b="16278"/>
          <a:stretch/>
        </p:blipFill>
        <p:spPr bwMode="auto">
          <a:xfrm rot="5400000">
            <a:off x="8682887" y="3710144"/>
            <a:ext cx="3790470" cy="189523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64.jpeg"/>
          <p:cNvPicPr/>
          <p:nvPr/>
        </p:nvPicPr>
        <p:blipFill>
          <a:blip r:embed="rId5" cstate="print"/>
          <a:stretch>
            <a:fillRect/>
          </a:stretch>
        </p:blipFill>
        <p:spPr>
          <a:xfrm>
            <a:off x="5369216" y="4924256"/>
            <a:ext cx="3834130" cy="1529080"/>
          </a:xfrm>
          <a:prstGeom prst="rect">
            <a:avLst/>
          </a:prstGeom>
        </p:spPr>
      </p:pic>
    </p:spTree>
    <p:extLst>
      <p:ext uri="{BB962C8B-B14F-4D97-AF65-F5344CB8AC3E}">
        <p14:creationId xmlns:p14="http://schemas.microsoft.com/office/powerpoint/2010/main" val="122152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a:spLocks noGrp="1"/>
          </p:cNvSpPr>
          <p:nvPr>
            <p:ph type="title"/>
          </p:nvPr>
        </p:nvSpPr>
        <p:spPr>
          <a:xfrm>
            <a:off x="454696" y="476672"/>
            <a:ext cx="11737304" cy="864096"/>
          </a:xfrm>
        </p:spPr>
        <p:txBody>
          <a:bodyPr rtlCol="0">
            <a:normAutofit fontScale="90000"/>
          </a:bodyPr>
          <a:lstStyle/>
          <a:p>
            <a:pPr algn="ctr"/>
            <a:r>
              <a:rPr lang="es-AR" sz="4400" b="1" dirty="0"/>
              <a:t>PAUTA GENERAL DE ACTUACIÓN: CONDUCTA “PAS”</a:t>
            </a:r>
            <a:r>
              <a:rPr lang="es-AR" sz="4800" dirty="0"/>
              <a:t/>
            </a:r>
            <a:br>
              <a:rPr lang="es-AR" sz="4800" dirty="0"/>
            </a:br>
            <a:endParaRPr lang="es-ES" sz="4800" dirty="0"/>
          </a:p>
        </p:txBody>
      </p:sp>
      <p:pic>
        <p:nvPicPr>
          <p:cNvPr id="9" name="Imagen 8" descr="C:\Users\Ivan\AppData\Local\Microsoft\Windows\INetCache\Content.Word\de6451eec87e29213efea08e1fef4a5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1" y="1628800"/>
            <a:ext cx="6019131" cy="4824536"/>
          </a:xfrm>
          <a:prstGeom prst="rect">
            <a:avLst/>
          </a:prstGeom>
          <a:noFill/>
          <a:ln>
            <a:noFill/>
          </a:ln>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4684" y="2943326"/>
            <a:ext cx="6240016" cy="3510010"/>
          </a:xfrm>
          <a:prstGeom prst="rect">
            <a:avLst/>
          </a:prstGeom>
        </p:spPr>
      </p:pic>
    </p:spTree>
    <p:extLst>
      <p:ext uri="{BB962C8B-B14F-4D97-AF65-F5344CB8AC3E}">
        <p14:creationId xmlns:p14="http://schemas.microsoft.com/office/powerpoint/2010/main" val="20163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2423592" y="332656"/>
            <a:ext cx="7488832" cy="707886"/>
          </a:xfrm>
          <a:prstGeom prst="rect">
            <a:avLst/>
          </a:prstGeom>
        </p:spPr>
        <p:txBody>
          <a:bodyPr wrap="square">
            <a:spAutoFit/>
          </a:bodyPr>
          <a:lstStyle/>
          <a:p>
            <a:pPr marL="114300" algn="just">
              <a:spcAft>
                <a:spcPts val="0"/>
              </a:spcAft>
            </a:pPr>
            <a:r>
              <a:rPr lang="es-AR" sz="4000" b="1" kern="0" dirty="0">
                <a:solidFill>
                  <a:schemeClr val="bg1">
                    <a:lumMod val="95000"/>
                  </a:schemeClr>
                </a:solidFill>
                <a:latin typeface="Arial" panose="020B0604020202020204" pitchFamily="34" charset="0"/>
                <a:ea typeface="Arial" panose="020B0604020202020204" pitchFamily="34" charset="0"/>
              </a:rPr>
              <a:t>SEGURIDAD PERSONAL</a:t>
            </a:r>
            <a:endParaRPr lang="es-AR" sz="4000" b="1" kern="0" dirty="0">
              <a:solidFill>
                <a:schemeClr val="bg1">
                  <a:lumMod val="95000"/>
                </a:schemeClr>
              </a:solidFill>
              <a:effectLst/>
              <a:latin typeface="Arial" panose="020B0604020202020204" pitchFamily="34" charset="0"/>
              <a:ea typeface="Arial" panose="020B0604020202020204" pitchFamily="34" charset="0"/>
            </a:endParaRPr>
          </a:p>
        </p:txBody>
      </p:sp>
      <p:sp>
        <p:nvSpPr>
          <p:cNvPr id="4" name="Marcador de posición de contenido 2"/>
          <p:cNvSpPr txBox="1">
            <a:spLocks/>
          </p:cNvSpPr>
          <p:nvPr/>
        </p:nvSpPr>
        <p:spPr>
          <a:xfrm>
            <a:off x="695400" y="1196752"/>
            <a:ext cx="10626860" cy="47971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800"/>
              </a:spcBef>
              <a:buSzPct val="100000"/>
              <a:buFont typeface="Arial" pitchFamily="34" charset="0"/>
              <a:buNone/>
              <a:defRPr sz="2000" kern="1200" cap="all" baseline="0">
                <a:solidFill>
                  <a:schemeClr val="bg1"/>
                </a:solidFill>
                <a:latin typeface="+mn-lt"/>
                <a:ea typeface="+mn-ea"/>
                <a:cs typeface="+mn-cs"/>
              </a:defRPr>
            </a:lvl1pPr>
            <a:lvl2pPr marL="457200" indent="0" algn="l" defTabSz="914400" rtl="0" eaLnBrk="1" latinLnBrk="0" hangingPunct="1">
              <a:lnSpc>
                <a:spcPct val="90000"/>
              </a:lnSpc>
              <a:spcBef>
                <a:spcPts val="600"/>
              </a:spcBef>
              <a:buSzPct val="100000"/>
              <a:buFont typeface="Arial" pitchFamily="34" charset="0"/>
              <a:buNone/>
              <a:defRPr sz="20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600"/>
              </a:spcBef>
              <a:buSzPct val="100000"/>
              <a:buFont typeface="Arial" pitchFamily="34" charset="0"/>
              <a:buNone/>
              <a:defRPr sz="18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600"/>
              </a:spcBef>
              <a:buSzPct val="100000"/>
              <a:buFont typeface="Arial" pitchFamily="34" charset="0"/>
              <a:buNone/>
              <a:defRPr sz="16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600"/>
              </a:spcBef>
              <a:buSzPct val="100000"/>
              <a:buFont typeface="Arial" pitchFamily="34" charset="0"/>
              <a:buNone/>
              <a:defRPr sz="16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400"/>
              </a:spcBef>
              <a:buSzPct val="100000"/>
              <a:buFont typeface="Arial" pitchFamily="34" charset="0"/>
              <a:buNone/>
              <a:defRPr sz="16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400"/>
              </a:spcBef>
              <a:buSzPct val="100000"/>
              <a:buFont typeface="Arial" pitchFamily="34" charset="0"/>
              <a:buNone/>
              <a:defRPr sz="16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400"/>
              </a:spcBef>
              <a:buSzPct val="100000"/>
              <a:buFont typeface="Arial" pitchFamily="34" charset="0"/>
              <a:buNone/>
              <a:defRPr sz="16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400"/>
              </a:spcBef>
              <a:buSzPct val="100000"/>
              <a:buFont typeface="Arial" pitchFamily="34" charset="0"/>
              <a:buNone/>
              <a:defRPr sz="1600" kern="1200">
                <a:solidFill>
                  <a:schemeClr val="tx1">
                    <a:lumMod val="75000"/>
                    <a:lumOff val="25000"/>
                  </a:schemeClr>
                </a:solidFill>
                <a:latin typeface="+mn-lt"/>
                <a:ea typeface="+mn-ea"/>
                <a:cs typeface="+mn-cs"/>
              </a:defRPr>
            </a:lvl9pPr>
          </a:lstStyle>
          <a:p>
            <a:endParaRPr lang="es-ES" dirty="0"/>
          </a:p>
        </p:txBody>
      </p:sp>
      <p:pic>
        <p:nvPicPr>
          <p:cNvPr id="3" name="Imagen 2"/>
          <p:cNvPicPr>
            <a:picLocks noChangeAspect="1"/>
          </p:cNvPicPr>
          <p:nvPr/>
        </p:nvPicPr>
        <p:blipFill>
          <a:blip r:embed="rId3"/>
          <a:stretch>
            <a:fillRect/>
          </a:stretch>
        </p:blipFill>
        <p:spPr>
          <a:xfrm>
            <a:off x="332189" y="1556792"/>
            <a:ext cx="4182806" cy="3649216"/>
          </a:xfrm>
          <a:prstGeom prst="rect">
            <a:avLst/>
          </a:prstGeom>
        </p:spPr>
      </p:pic>
      <p:sp>
        <p:nvSpPr>
          <p:cNvPr id="6" name="Marcador de posición de contenido 2"/>
          <p:cNvSpPr txBox="1">
            <a:spLocks/>
          </p:cNvSpPr>
          <p:nvPr/>
        </p:nvSpPr>
        <p:spPr>
          <a:xfrm>
            <a:off x="4510537" y="1486983"/>
            <a:ext cx="7344817" cy="470021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800"/>
              </a:spcBef>
              <a:buSzPct val="100000"/>
              <a:buFont typeface="Arial" pitchFamily="34" charset="0"/>
              <a:buNone/>
              <a:defRPr sz="2000" kern="1200" cap="all" baseline="0">
                <a:solidFill>
                  <a:schemeClr val="bg1"/>
                </a:solidFill>
                <a:latin typeface="+mn-lt"/>
                <a:ea typeface="+mn-ea"/>
                <a:cs typeface="+mn-cs"/>
              </a:defRPr>
            </a:lvl1pPr>
            <a:lvl2pPr marL="457200" indent="0" algn="l" defTabSz="914400" rtl="0" eaLnBrk="1" latinLnBrk="0" hangingPunct="1">
              <a:lnSpc>
                <a:spcPct val="90000"/>
              </a:lnSpc>
              <a:spcBef>
                <a:spcPts val="600"/>
              </a:spcBef>
              <a:buSzPct val="100000"/>
              <a:buFont typeface="Arial" pitchFamily="34" charset="0"/>
              <a:buNone/>
              <a:defRPr sz="20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600"/>
              </a:spcBef>
              <a:buSzPct val="100000"/>
              <a:buFont typeface="Arial" pitchFamily="34" charset="0"/>
              <a:buNone/>
              <a:defRPr sz="18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600"/>
              </a:spcBef>
              <a:buSzPct val="100000"/>
              <a:buFont typeface="Arial" pitchFamily="34" charset="0"/>
              <a:buNone/>
              <a:defRPr sz="16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600"/>
              </a:spcBef>
              <a:buSzPct val="100000"/>
              <a:buFont typeface="Arial" pitchFamily="34" charset="0"/>
              <a:buNone/>
              <a:defRPr sz="16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400"/>
              </a:spcBef>
              <a:buSzPct val="100000"/>
              <a:buFont typeface="Arial" pitchFamily="34" charset="0"/>
              <a:buNone/>
              <a:defRPr sz="16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400"/>
              </a:spcBef>
              <a:buSzPct val="100000"/>
              <a:buFont typeface="Arial" pitchFamily="34" charset="0"/>
              <a:buNone/>
              <a:defRPr sz="16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400"/>
              </a:spcBef>
              <a:buSzPct val="100000"/>
              <a:buFont typeface="Arial" pitchFamily="34" charset="0"/>
              <a:buNone/>
              <a:defRPr sz="16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400"/>
              </a:spcBef>
              <a:buSzPct val="100000"/>
              <a:buFont typeface="Arial" pitchFamily="34" charset="0"/>
              <a:buNone/>
              <a:defRPr sz="1600" kern="1200">
                <a:solidFill>
                  <a:schemeClr val="tx1">
                    <a:lumMod val="75000"/>
                    <a:lumOff val="25000"/>
                  </a:schemeClr>
                </a:solidFill>
                <a:latin typeface="+mn-lt"/>
                <a:ea typeface="+mn-ea"/>
                <a:cs typeface="+mn-cs"/>
              </a:defRPr>
            </a:lvl9pPr>
          </a:lstStyle>
          <a:p>
            <a:pPr marL="342900" indent="-342900" algn="just">
              <a:buFont typeface="Arial" panose="020B0604020202020204" pitchFamily="34" charset="0"/>
              <a:buChar char="•"/>
            </a:pPr>
            <a:r>
              <a:rPr lang="es-ES" dirty="0" smtClean="0"/>
              <a:t>PARA brindar ayuda-socorrer es fundamental estar libres de riesgos PARA NO CONVERTIRSE EN VICTIMAS, APLICAR LA REGLO DEL “YO”:</a:t>
            </a:r>
          </a:p>
          <a:p>
            <a:pPr algn="just"/>
            <a:r>
              <a:rPr lang="es-ES" dirty="0" smtClean="0"/>
              <a:t>	“PRIMERO YO, LUEGO YO Y SIEMPRE YO”</a:t>
            </a:r>
          </a:p>
          <a:p>
            <a:pPr marL="342900" indent="-342900" algn="just">
              <a:buFont typeface="Arial" panose="020B0604020202020204" pitchFamily="34" charset="0"/>
              <a:buChar char="•"/>
            </a:pPr>
            <a:r>
              <a:rPr lang="es-ES" dirty="0" smtClean="0"/>
              <a:t>ES IMPORTANTE CONTAR CON “EPP” (EQUIPO DE PROTECCION PERSONAL): GUANTES, BARBIJOS, ETC</a:t>
            </a:r>
          </a:p>
          <a:p>
            <a:pPr marL="342900" indent="-342900" algn="just">
              <a:buFont typeface="Arial" panose="020B0604020202020204" pitchFamily="34" charset="0"/>
              <a:buChar char="•"/>
            </a:pPr>
            <a:r>
              <a:rPr lang="es-ES" dirty="0" smtClean="0"/>
              <a:t>EVITAR LA VISION DE TUNEL DE LA ESCENA: EVALUAR CON UNA VISTA PANORAMICA </a:t>
            </a:r>
          </a:p>
          <a:p>
            <a:pPr marL="342900" indent="-342900" algn="just">
              <a:buFont typeface="Arial" panose="020B0604020202020204" pitchFamily="34" charset="0"/>
              <a:buChar char="•"/>
            </a:pPr>
            <a:r>
              <a:rPr lang="es-ES" dirty="0" smtClean="0"/>
              <a:t>HACERSE LAS PREGUNTAS: ¿Qué </a:t>
            </a:r>
            <a:r>
              <a:rPr lang="es-ES" dirty="0" smtClean="0"/>
              <a:t>PASO</a:t>
            </a:r>
            <a:r>
              <a:rPr lang="es-ES" dirty="0" smtClean="0"/>
              <a:t>? ¿Cómo PASO?</a:t>
            </a:r>
          </a:p>
          <a:p>
            <a:pPr marL="342900" indent="-342900" algn="just">
              <a:buFont typeface="Arial" panose="020B0604020202020204" pitchFamily="34" charset="0"/>
              <a:buChar char="•"/>
            </a:pPr>
            <a:r>
              <a:rPr lang="es-ES" dirty="0" smtClean="0"/>
              <a:t>UNA VEZ DESCARTADOS PELIGROS POTENCIALES, SE PROCEDE LA APROXIMACION AL ACCIDENTADO.</a:t>
            </a:r>
          </a:p>
        </p:txBody>
      </p:sp>
    </p:spTree>
    <p:extLst>
      <p:ext uri="{BB962C8B-B14F-4D97-AF65-F5344CB8AC3E}">
        <p14:creationId xmlns:p14="http://schemas.microsoft.com/office/powerpoint/2010/main" val="274465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iseño médico 16 x 9">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530164_TF02901024_TF02901024.potx" id="{9626F3DF-E93D-4CDE-BA2B-DA9222261E73}" vid="{27B682E8-A091-4944-A540-BE55DE120214}"/>
    </a:ext>
  </a:extLst>
</a:theme>
</file>

<file path=ppt/theme/theme2.xml><?xml version="1.0" encoding="utf-8"?>
<a:theme xmlns:a="http://schemas.openxmlformats.org/drawingml/2006/main" name="Tema de Office">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Presentación de diseño médico (panorámica)</Template>
  <TotalTime>1821</TotalTime>
  <Words>5856</Words>
  <Application>Microsoft Office PowerPoint</Application>
  <PresentationFormat>Panorámica</PresentationFormat>
  <Paragraphs>892</Paragraphs>
  <Slides>71</Slides>
  <Notes>31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71</vt:i4>
      </vt:variant>
    </vt:vector>
  </HeadingPairs>
  <TitlesOfParts>
    <vt:vector size="76" baseType="lpstr">
      <vt:lpstr>Arial</vt:lpstr>
      <vt:lpstr>Courier New</vt:lpstr>
      <vt:lpstr>Franklin Gothic Medium</vt:lpstr>
      <vt:lpstr>Wingdings</vt:lpstr>
      <vt:lpstr>Diseño médico 16 x 9</vt:lpstr>
      <vt:lpstr>“ACCIDENTOLOGIA Y PRIMEROS AUXILIOS”</vt:lpstr>
      <vt:lpstr>INTRODUCCIÓN</vt:lpstr>
      <vt:lpstr>INTRODUCCIÓN</vt:lpstr>
      <vt:lpstr>MARCO LEGAL</vt:lpstr>
      <vt:lpstr>MARCO LEGAL</vt:lpstr>
      <vt:lpstr>INTRODUCCIÓN</vt:lpstr>
      <vt:lpstr>ACTORES INTERVINIENTES </vt:lpstr>
      <vt:lpstr>PAUTA GENERAL DE ACTUACIÓN: CONDUCTA “PAS” </vt:lpstr>
      <vt:lpstr>Presentación de PowerPoint</vt:lpstr>
      <vt:lpstr>LLAMADO AL SISTEMA DE EMERGENCIAS </vt:lpstr>
      <vt:lpstr>EVALUACION INICIAL DEL LESIONADO</vt:lpstr>
      <vt:lpstr>PROCEDIMIENTO “ABC” PRIMEROS AUXILIOS</vt:lpstr>
      <vt:lpstr>ACCIDENTES PARTE SUPERIOR (Cabeza)</vt:lpstr>
      <vt:lpstr>CONVULSIONES</vt:lpstr>
      <vt:lpstr>CONVULSIONES</vt:lpstr>
      <vt:lpstr>CONVULSIONES</vt:lpstr>
      <vt:lpstr>DESMAYO</vt:lpstr>
      <vt:lpstr>SHOCK</vt:lpstr>
      <vt:lpstr>TRAUMATISMO CRANEAL</vt:lpstr>
      <vt:lpstr>TRAUMATISMO CRANEAL</vt:lpstr>
      <vt:lpstr>TRAUMATISMO CRANEAL</vt:lpstr>
      <vt:lpstr> ACCIDENTE CEREBRO VASCULAR (ACV) </vt:lpstr>
      <vt:lpstr>HEMORRAGIAS EXTERIORIZADAS</vt:lpstr>
      <vt:lpstr>HEMORRAGIAS EXTERIORIZADAS</vt:lpstr>
      <vt:lpstr>POSICION DE RECUPERACION</vt:lpstr>
      <vt:lpstr>REANIMACION CARDIO PULMONAR “RCP”</vt:lpstr>
      <vt:lpstr>“RCP” EN ADULTOS Y NIÑOS</vt:lpstr>
      <vt:lpstr>RESPIRACIÓN AUXILIAR – RESPIRAR POR LA PERSONA</vt:lpstr>
      <vt:lpstr>DESOBSTRUCCIÓN DE LA VÍA AÉREA  MANIOBRA DE HEIMLICH</vt:lpstr>
      <vt:lpstr>DESOBSTRUCCIÓN DE LA VÍA AÉREA</vt:lpstr>
      <vt:lpstr>TRAUMATISMO COLUMNA VERTEBRAL</vt:lpstr>
      <vt:lpstr>TRAUMATISMO DE LA COLUMNA VERTEBRAL</vt:lpstr>
      <vt:lpstr>HEMORRAGIAS INTERNAS</vt:lpstr>
      <vt:lpstr>HEMORRAGIAS EXTERIORIZADAS</vt:lpstr>
      <vt:lpstr>HEMORRAGIAS EXTERIORIZADAS</vt:lpstr>
      <vt:lpstr>HEMORRAGIAS EXTERNAS – PRIMEROS AUXILIOS</vt:lpstr>
      <vt:lpstr>VENDAJES</vt:lpstr>
      <vt:lpstr>VENDAJES</vt:lpstr>
      <vt:lpstr>VENDAJES</vt:lpstr>
      <vt:lpstr>VENDAJES</vt:lpstr>
      <vt:lpstr>USO DE TORNIQUETE</vt:lpstr>
      <vt:lpstr>TRAUMATISMOS ARTICULARES ESGUINCES</vt:lpstr>
      <vt:lpstr>ESGUINCES</vt:lpstr>
      <vt:lpstr>LUXACIONES</vt:lpstr>
      <vt:lpstr>TRAUMATISMO EN HUESOS  FRACTURA</vt:lpstr>
      <vt:lpstr>BOTIQUÍN DE PRIMEROS AUXILIOS</vt:lpstr>
      <vt:lpstr>BOTIQUÍN DE PRIMEROS AUXILIOS</vt:lpstr>
      <vt:lpstr>ALERGIAS</vt:lpstr>
      <vt:lpstr>ALERGIAS</vt:lpstr>
      <vt:lpstr>INTOXICACION</vt:lpstr>
      <vt:lpstr>INTOXICACION</vt:lpstr>
      <vt:lpstr>TRASTORNOS POR CALOR</vt:lpstr>
      <vt:lpstr>TRASTORNOS POR CALOR</vt:lpstr>
      <vt:lpstr>TRASTORNOS POR CALOR</vt:lpstr>
      <vt:lpstr>LESIONES POR FRÍO</vt:lpstr>
      <vt:lpstr>LESIONES POR FRÍO</vt:lpstr>
      <vt:lpstr>LESIONES POR FRÍO</vt:lpstr>
      <vt:lpstr>LESIONES POR FRÍO</vt:lpstr>
      <vt:lpstr>LESIONES POR FRÍO</vt:lpstr>
      <vt:lpstr>ELECTROCUCIÓN</vt:lpstr>
      <vt:lpstr>ELECTROCUCIÓN</vt:lpstr>
      <vt:lpstr>QUEMADURAS</vt:lpstr>
      <vt:lpstr>Pronóstico de las quemaduras según su extensión </vt:lpstr>
      <vt:lpstr>QUEMADURAS</vt:lpstr>
      <vt:lpstr>CONTUSIONES </vt:lpstr>
      <vt:lpstr>TRASLADO DE ACCIDENTADOS</vt:lpstr>
      <vt:lpstr>TRASLADO DE ACCIDENTADOS - FORMAS</vt:lpstr>
      <vt:lpstr>TRASLADO DE ACCIDENTADOS - FORMAS</vt:lpstr>
      <vt:lpstr>TRASLADO DE ACCIDENTADOS - FORMAS</vt:lpstr>
      <vt:lpstr>TRASLADO DE ACCIDENTADOS - FORMAS</vt:lpstr>
      <vt:lpstr>TRASLADO DE ACCIDENTADOS - FORMAS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del título</dc:title>
  <dc:creator>Ivan Steeman</dc:creator>
  <cp:lastModifiedBy>Ivan Steeman</cp:lastModifiedBy>
  <cp:revision>107</cp:revision>
  <dcterms:created xsi:type="dcterms:W3CDTF">2020-10-12T19:50:11Z</dcterms:created>
  <dcterms:modified xsi:type="dcterms:W3CDTF">2020-10-19T20:46:46Z</dcterms:modified>
</cp:coreProperties>
</file>