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2"/>
  </p:notesMasterIdLst>
  <p:sldIdLst>
    <p:sldId id="272" r:id="rId2"/>
    <p:sldId id="278" r:id="rId3"/>
    <p:sldId id="418" r:id="rId4"/>
    <p:sldId id="419" r:id="rId5"/>
    <p:sldId id="420" r:id="rId6"/>
    <p:sldId id="421" r:id="rId7"/>
    <p:sldId id="358" r:id="rId8"/>
    <p:sldId id="422" r:id="rId9"/>
    <p:sldId id="423" r:id="rId10"/>
    <p:sldId id="360" r:id="rId11"/>
    <p:sldId id="359" r:id="rId12"/>
    <p:sldId id="361" r:id="rId13"/>
    <p:sldId id="362" r:id="rId14"/>
    <p:sldId id="363" r:id="rId15"/>
    <p:sldId id="364" r:id="rId16"/>
    <p:sldId id="365" r:id="rId17"/>
    <p:sldId id="366" r:id="rId18"/>
    <p:sldId id="367" r:id="rId19"/>
    <p:sldId id="368" r:id="rId20"/>
    <p:sldId id="369" r:id="rId21"/>
    <p:sldId id="372" r:id="rId22"/>
    <p:sldId id="371" r:id="rId23"/>
    <p:sldId id="374" r:id="rId24"/>
    <p:sldId id="373" r:id="rId25"/>
    <p:sldId id="375" r:id="rId26"/>
    <p:sldId id="376" r:id="rId27"/>
    <p:sldId id="370" r:id="rId28"/>
    <p:sldId id="377" r:id="rId29"/>
    <p:sldId id="379" r:id="rId30"/>
    <p:sldId id="378" r:id="rId31"/>
    <p:sldId id="380" r:id="rId32"/>
    <p:sldId id="381" r:id="rId33"/>
    <p:sldId id="383" r:id="rId34"/>
    <p:sldId id="382" r:id="rId35"/>
    <p:sldId id="384" r:id="rId36"/>
    <p:sldId id="385" r:id="rId37"/>
    <p:sldId id="386" r:id="rId38"/>
    <p:sldId id="388" r:id="rId39"/>
    <p:sldId id="389" r:id="rId40"/>
    <p:sldId id="391" r:id="rId41"/>
    <p:sldId id="392" r:id="rId42"/>
    <p:sldId id="390" r:id="rId43"/>
    <p:sldId id="393" r:id="rId44"/>
    <p:sldId id="394" r:id="rId45"/>
    <p:sldId id="396" r:id="rId46"/>
    <p:sldId id="395" r:id="rId47"/>
    <p:sldId id="397" r:id="rId48"/>
    <p:sldId id="398" r:id="rId49"/>
    <p:sldId id="399" r:id="rId50"/>
    <p:sldId id="400" r:id="rId51"/>
    <p:sldId id="357" r:id="rId52"/>
    <p:sldId id="424"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284" r:id="rId70"/>
    <p:sldId id="289" r:id="rId71"/>
    <p:sldId id="292" r:id="rId72"/>
    <p:sldId id="293" r:id="rId73"/>
    <p:sldId id="294" r:id="rId74"/>
    <p:sldId id="295" r:id="rId75"/>
    <p:sldId id="297" r:id="rId76"/>
    <p:sldId id="301" r:id="rId77"/>
    <p:sldId id="302" r:id="rId78"/>
    <p:sldId id="303" r:id="rId79"/>
    <p:sldId id="304" r:id="rId80"/>
    <p:sldId id="306" r:id="rId81"/>
    <p:sldId id="341" r:id="rId82"/>
    <p:sldId id="345" r:id="rId83"/>
    <p:sldId id="350" r:id="rId84"/>
    <p:sldId id="352" r:id="rId85"/>
    <p:sldId id="355" r:id="rId86"/>
    <p:sldId id="356" r:id="rId87"/>
    <p:sldId id="353" r:id="rId88"/>
    <p:sldId id="347" r:id="rId89"/>
    <p:sldId id="351" r:id="rId90"/>
    <p:sldId id="335"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HP\Mis%20documentos\Back%20up%20201210_CLO\CLAUDIA\Documento\Salidas%20tesis%20VIII.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S" sz="1000" b="1" i="0" u="none" strike="noStrike" baseline="0">
                <a:solidFill>
                  <a:srgbClr val="000000"/>
                </a:solidFill>
                <a:latin typeface="Arial"/>
                <a:ea typeface="Arial"/>
                <a:cs typeface="Arial"/>
              </a:defRPr>
            </a:pPr>
            <a:r>
              <a:rPr lang="es-ES" sz="1000" b="1" i="0" baseline="0"/>
              <a:t>RENDIMIENTOS CON OPCIONES</a:t>
            </a:r>
          </a:p>
          <a:p>
            <a:pPr>
              <a:defRPr lang="es-ES" sz="1000" b="1" i="0" u="none" strike="noStrike" baseline="0">
                <a:solidFill>
                  <a:srgbClr val="000000"/>
                </a:solidFill>
                <a:latin typeface="Arial"/>
                <a:ea typeface="Arial"/>
                <a:cs typeface="Arial"/>
              </a:defRPr>
            </a:pPr>
            <a:r>
              <a:rPr lang="es-ES" sz="1000" b="1" i="0" baseline="0"/>
              <a:t>DE ADAPTACIÓN</a:t>
            </a:r>
          </a:p>
        </c:rich>
      </c:tx>
      <c:layout>
        <c:manualLayout>
          <c:xMode val="edge"/>
          <c:yMode val="edge"/>
          <c:x val="0.29574013774593966"/>
          <c:y val="3.5714285714285712E-2"/>
        </c:manualLayout>
      </c:layout>
      <c:overlay val="0"/>
      <c:spPr>
        <a:noFill/>
        <a:ln w="25400">
          <a:noFill/>
        </a:ln>
      </c:spPr>
    </c:title>
    <c:autoTitleDeleted val="0"/>
    <c:plotArea>
      <c:layout>
        <c:manualLayout>
          <c:layoutTarget val="inner"/>
          <c:xMode val="edge"/>
          <c:yMode val="edge"/>
          <c:x val="0.12030104631952518"/>
          <c:y val="0.13928595718114894"/>
          <c:w val="0.83709478064002962"/>
          <c:h val="0.67857261190815465"/>
        </c:manualLayout>
      </c:layout>
      <c:barChart>
        <c:barDir val="col"/>
        <c:grouping val="clustered"/>
        <c:varyColors val="0"/>
        <c:ser>
          <c:idx val="0"/>
          <c:order val="0"/>
          <c:tx>
            <c:strRef>
              <c:f>Tablas!$L$14</c:f>
              <c:strCache>
                <c:ptCount val="1"/>
                <c:pt idx="0">
                  <c:v>Viacha</c:v>
                </c:pt>
              </c:strCache>
            </c:strRef>
          </c:tx>
          <c:spPr>
            <a:solidFill>
              <a:srgbClr val="FFFFFF"/>
            </a:solidFill>
            <a:ln w="12700">
              <a:solidFill>
                <a:srgbClr val="000000"/>
              </a:solidFill>
              <a:prstDash val="solid"/>
            </a:ln>
          </c:spPr>
          <c:invertIfNegative val="0"/>
          <c:cat>
            <c:multiLvlStrRef>
              <c:f>Tablas!$J$15:$K$20</c:f>
              <c:multiLvlStrCache>
                <c:ptCount val="6"/>
                <c:lvl>
                  <c:pt idx="0">
                    <c:v>Año Húmedo</c:v>
                  </c:pt>
                  <c:pt idx="1">
                    <c:v>Año Normal</c:v>
                  </c:pt>
                  <c:pt idx="2">
                    <c:v>Año Seco</c:v>
                  </c:pt>
                  <c:pt idx="3">
                    <c:v>Año Húmedo</c:v>
                  </c:pt>
                  <c:pt idx="4">
                    <c:v>Año Normal</c:v>
                  </c:pt>
                  <c:pt idx="5">
                    <c:v>Año Seco</c:v>
                  </c:pt>
                </c:lvl>
                <c:lvl>
                  <c:pt idx="0">
                    <c:v>AÑO DE REFERENCIA</c:v>
                  </c:pt>
                  <c:pt idx="3">
                    <c:v>2050</c:v>
                  </c:pt>
                </c:lvl>
              </c:multiLvlStrCache>
            </c:multiLvlStrRef>
          </c:cat>
          <c:val>
            <c:numRef>
              <c:f>Tablas!$L$15:$L$20</c:f>
              <c:numCache>
                <c:formatCode>0.0</c:formatCode>
                <c:ptCount val="6"/>
                <c:pt idx="0">
                  <c:v>1.6701999999999999</c:v>
                </c:pt>
                <c:pt idx="1">
                  <c:v>1.434999999999981</c:v>
                </c:pt>
                <c:pt idx="2">
                  <c:v>1.5147999999999857</c:v>
                </c:pt>
                <c:pt idx="3">
                  <c:v>2.2938999999999998</c:v>
                </c:pt>
                <c:pt idx="4">
                  <c:v>2.2959999999999998</c:v>
                </c:pt>
                <c:pt idx="5">
                  <c:v>2.2959999999999998</c:v>
                </c:pt>
              </c:numCache>
            </c:numRef>
          </c:val>
          <c:extLst>
            <c:ext xmlns:c16="http://schemas.microsoft.com/office/drawing/2014/chart" uri="{C3380CC4-5D6E-409C-BE32-E72D297353CC}">
              <c16:uniqueId val="{00000000-CAAA-49EC-859F-9DCD3E99CE60}"/>
            </c:ext>
          </c:extLst>
        </c:ser>
        <c:ser>
          <c:idx val="1"/>
          <c:order val="1"/>
          <c:tx>
            <c:strRef>
              <c:f>Tablas!$M$14</c:f>
              <c:strCache>
                <c:ptCount val="1"/>
                <c:pt idx="0">
                  <c:v>Patacamaya</c:v>
                </c:pt>
              </c:strCache>
            </c:strRef>
          </c:tx>
          <c:spPr>
            <a:pattFill prst="wdUpDiag">
              <a:fgClr>
                <a:srgbClr val="000000"/>
              </a:fgClr>
              <a:bgClr>
                <a:srgbClr val="FFFFFF"/>
              </a:bgClr>
            </a:pattFill>
            <a:ln w="12700">
              <a:solidFill>
                <a:srgbClr val="000000"/>
              </a:solidFill>
              <a:prstDash val="solid"/>
            </a:ln>
          </c:spPr>
          <c:invertIfNegative val="0"/>
          <c:cat>
            <c:multiLvlStrRef>
              <c:f>Tablas!$J$15:$K$20</c:f>
              <c:multiLvlStrCache>
                <c:ptCount val="6"/>
                <c:lvl>
                  <c:pt idx="0">
                    <c:v>Año Húmedo</c:v>
                  </c:pt>
                  <c:pt idx="1">
                    <c:v>Año Normal</c:v>
                  </c:pt>
                  <c:pt idx="2">
                    <c:v>Año Seco</c:v>
                  </c:pt>
                  <c:pt idx="3">
                    <c:v>Año Húmedo</c:v>
                  </c:pt>
                  <c:pt idx="4">
                    <c:v>Año Normal</c:v>
                  </c:pt>
                  <c:pt idx="5">
                    <c:v>Año Seco</c:v>
                  </c:pt>
                </c:lvl>
                <c:lvl>
                  <c:pt idx="0">
                    <c:v>AÑO DE REFERENCIA</c:v>
                  </c:pt>
                  <c:pt idx="3">
                    <c:v>2050</c:v>
                  </c:pt>
                </c:lvl>
              </c:multiLvlStrCache>
            </c:multiLvlStrRef>
          </c:cat>
          <c:val>
            <c:numRef>
              <c:f>Tablas!$M$15:$M$20</c:f>
              <c:numCache>
                <c:formatCode>0.0</c:formatCode>
                <c:ptCount val="6"/>
                <c:pt idx="0">
                  <c:v>1.4566999999999846</c:v>
                </c:pt>
                <c:pt idx="1">
                  <c:v>1.8592</c:v>
                </c:pt>
                <c:pt idx="2">
                  <c:v>1.8311999999999862</c:v>
                </c:pt>
                <c:pt idx="3">
                  <c:v>2.6361999999999997</c:v>
                </c:pt>
                <c:pt idx="4">
                  <c:v>2.6361999999999997</c:v>
                </c:pt>
                <c:pt idx="5">
                  <c:v>2.6361999999999997</c:v>
                </c:pt>
              </c:numCache>
            </c:numRef>
          </c:val>
          <c:extLst>
            <c:ext xmlns:c16="http://schemas.microsoft.com/office/drawing/2014/chart" uri="{C3380CC4-5D6E-409C-BE32-E72D297353CC}">
              <c16:uniqueId val="{00000001-CAAA-49EC-859F-9DCD3E99CE60}"/>
            </c:ext>
          </c:extLst>
        </c:ser>
        <c:ser>
          <c:idx val="2"/>
          <c:order val="2"/>
          <c:tx>
            <c:strRef>
              <c:f>Tablas!$N$14</c:f>
              <c:strCache>
                <c:ptCount val="1"/>
                <c:pt idx="0">
                  <c:v>Uyuni</c:v>
                </c:pt>
              </c:strCache>
            </c:strRef>
          </c:tx>
          <c:spPr>
            <a:solidFill>
              <a:srgbClr val="C0C0C0"/>
            </a:solidFill>
            <a:ln w="12700">
              <a:solidFill>
                <a:srgbClr val="000000"/>
              </a:solidFill>
              <a:prstDash val="solid"/>
            </a:ln>
          </c:spPr>
          <c:invertIfNegative val="0"/>
          <c:cat>
            <c:multiLvlStrRef>
              <c:f>Tablas!$J$15:$K$20</c:f>
              <c:multiLvlStrCache>
                <c:ptCount val="6"/>
                <c:lvl>
                  <c:pt idx="0">
                    <c:v>Año Húmedo</c:v>
                  </c:pt>
                  <c:pt idx="1">
                    <c:v>Año Normal</c:v>
                  </c:pt>
                  <c:pt idx="2">
                    <c:v>Año Seco</c:v>
                  </c:pt>
                  <c:pt idx="3">
                    <c:v>Año Húmedo</c:v>
                  </c:pt>
                  <c:pt idx="4">
                    <c:v>Año Normal</c:v>
                  </c:pt>
                  <c:pt idx="5">
                    <c:v>Año Seco</c:v>
                  </c:pt>
                </c:lvl>
                <c:lvl>
                  <c:pt idx="0">
                    <c:v>AÑO DE REFERENCIA</c:v>
                  </c:pt>
                  <c:pt idx="3">
                    <c:v>2050</c:v>
                  </c:pt>
                </c:lvl>
              </c:multiLvlStrCache>
            </c:multiLvlStrRef>
          </c:cat>
          <c:val>
            <c:numRef>
              <c:f>Tablas!$N$15:$N$20</c:f>
              <c:numCache>
                <c:formatCode>0.0</c:formatCode>
                <c:ptCount val="6"/>
                <c:pt idx="0">
                  <c:v>1.5946</c:v>
                </c:pt>
                <c:pt idx="1">
                  <c:v>1.5680000000000001</c:v>
                </c:pt>
                <c:pt idx="2">
                  <c:v>2.1076999999999999</c:v>
                </c:pt>
                <c:pt idx="3">
                  <c:v>2.6851999999999996</c:v>
                </c:pt>
                <c:pt idx="4">
                  <c:v>2.6851999999999996</c:v>
                </c:pt>
                <c:pt idx="5">
                  <c:v>2.6851999999999996</c:v>
                </c:pt>
              </c:numCache>
            </c:numRef>
          </c:val>
          <c:extLst>
            <c:ext xmlns:c16="http://schemas.microsoft.com/office/drawing/2014/chart" uri="{C3380CC4-5D6E-409C-BE32-E72D297353CC}">
              <c16:uniqueId val="{00000002-CAAA-49EC-859F-9DCD3E99CE60}"/>
            </c:ext>
          </c:extLst>
        </c:ser>
        <c:dLbls>
          <c:showLegendKey val="0"/>
          <c:showVal val="0"/>
          <c:showCatName val="0"/>
          <c:showSerName val="0"/>
          <c:showPercent val="0"/>
          <c:showBubbleSize val="0"/>
        </c:dLbls>
        <c:gapWidth val="150"/>
        <c:axId val="178367104"/>
        <c:axId val="178372992"/>
      </c:barChart>
      <c:catAx>
        <c:axId val="178367104"/>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lang="es-ES" sz="600" b="1" i="0" u="none" strike="noStrike" baseline="0">
                <a:solidFill>
                  <a:srgbClr val="000000"/>
                </a:solidFill>
                <a:latin typeface="Arial"/>
                <a:ea typeface="Arial"/>
                <a:cs typeface="Arial"/>
              </a:defRPr>
            </a:pPr>
            <a:endParaRPr lang="en-US"/>
          </a:p>
        </c:txPr>
        <c:crossAx val="178372992"/>
        <c:crosses val="autoZero"/>
        <c:auto val="1"/>
        <c:lblAlgn val="ctr"/>
        <c:lblOffset val="100"/>
        <c:tickLblSkip val="1"/>
        <c:tickMarkSkip val="1"/>
        <c:noMultiLvlLbl val="0"/>
      </c:catAx>
      <c:valAx>
        <c:axId val="178372992"/>
        <c:scaling>
          <c:orientation val="minMax"/>
        </c:scaling>
        <c:delete val="0"/>
        <c:axPos val="l"/>
        <c:title>
          <c:tx>
            <c:rich>
              <a:bodyPr/>
              <a:lstStyle/>
              <a:p>
                <a:pPr>
                  <a:defRPr lang="es-ES" sz="800" b="1" i="0" u="none" strike="noStrike" baseline="0">
                    <a:solidFill>
                      <a:srgbClr val="000000"/>
                    </a:solidFill>
                    <a:latin typeface="Arial"/>
                    <a:ea typeface="Arial"/>
                    <a:cs typeface="Arial"/>
                  </a:defRPr>
                </a:pPr>
                <a:r>
                  <a:rPr lang="es-ES"/>
                  <a:t>Tm/Ha
</a:t>
                </a:r>
              </a:p>
            </c:rich>
          </c:tx>
          <c:layout>
            <c:manualLayout>
              <c:xMode val="edge"/>
              <c:yMode val="edge"/>
              <c:x val="1.0162677033791829E-2"/>
              <c:y val="0.42145744281965314"/>
            </c:manualLayout>
          </c:layout>
          <c:overlay val="0"/>
          <c:spPr>
            <a:noFill/>
            <a:ln w="25400">
              <a:noFill/>
            </a:ln>
          </c:spPr>
        </c:title>
        <c:numFmt formatCode="0.0" sourceLinked="1"/>
        <c:majorTickMark val="in"/>
        <c:minorTickMark val="none"/>
        <c:tickLblPos val="nextTo"/>
        <c:spPr>
          <a:ln w="12700">
            <a:solidFill>
              <a:srgbClr val="000000"/>
            </a:solidFill>
            <a:prstDash val="solid"/>
          </a:ln>
        </c:spPr>
        <c:txPr>
          <a:bodyPr rot="0" vert="horz"/>
          <a:lstStyle/>
          <a:p>
            <a:pPr>
              <a:defRPr lang="es-ES" sz="600" b="1" i="0" u="none" strike="noStrike" baseline="0">
                <a:solidFill>
                  <a:srgbClr val="000000"/>
                </a:solidFill>
                <a:latin typeface="Arial"/>
                <a:ea typeface="Arial"/>
                <a:cs typeface="Arial"/>
              </a:defRPr>
            </a:pPr>
            <a:endParaRPr lang="en-US"/>
          </a:p>
        </c:txPr>
        <c:crossAx val="178367104"/>
        <c:crosses val="autoZero"/>
        <c:crossBetween val="between"/>
      </c:valAx>
      <c:spPr>
        <a:solidFill>
          <a:srgbClr val="FFFFFF"/>
        </a:solidFill>
        <a:ln w="12700">
          <a:solidFill>
            <a:schemeClr val="bg1"/>
          </a:solidFill>
          <a:prstDash val="solid"/>
        </a:ln>
      </c:spPr>
    </c:plotArea>
    <c:legend>
      <c:legendPos val="r"/>
      <c:layout>
        <c:manualLayout>
          <c:xMode val="edge"/>
          <c:yMode val="edge"/>
          <c:x val="0.23057696735276509"/>
          <c:y val="0.17857180352455937"/>
          <c:w val="0.31829652872338321"/>
          <c:h val="0.15238095238095239"/>
        </c:manualLayout>
      </c:layout>
      <c:overlay val="0"/>
      <c:spPr>
        <a:solidFill>
          <a:srgbClr val="FFFFFF"/>
        </a:solidFill>
        <a:ln w="25400">
          <a:noFill/>
        </a:ln>
      </c:spPr>
      <c:txPr>
        <a:bodyPr/>
        <a:lstStyle/>
        <a:p>
          <a:pPr>
            <a:defRPr lang="es-ES" sz="7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FFFFFF"/>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85A7A-18CF-4BE2-AB9F-70511FDB4D4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667A942-075D-45C0-B71F-26E12EFE8163}">
      <dgm:prSet/>
      <dgm:spPr/>
      <dgm:t>
        <a:bodyPr/>
        <a:lstStyle/>
        <a:p>
          <a:r>
            <a:rPr lang="es-AR"/>
            <a:t>Es la combinación de dos procesos separados por los que el agua se pierde a través de la superficie del suelo por evaporación y por otra parte mediante transpiración del cultivo.</a:t>
          </a:r>
          <a:endParaRPr lang="en-US"/>
        </a:p>
      </dgm:t>
    </dgm:pt>
    <dgm:pt modelId="{E333AAA7-B5BD-41CC-9936-0B1F9BCCDA71}" type="parTrans" cxnId="{9F64BF97-D163-4025-90AA-F4F38323F083}">
      <dgm:prSet/>
      <dgm:spPr/>
      <dgm:t>
        <a:bodyPr/>
        <a:lstStyle/>
        <a:p>
          <a:endParaRPr lang="en-US"/>
        </a:p>
      </dgm:t>
    </dgm:pt>
    <dgm:pt modelId="{6EE68982-662C-4F6B-9ED6-BF6D7590948C}" type="sibTrans" cxnId="{9F64BF97-D163-4025-90AA-F4F38323F083}">
      <dgm:prSet/>
      <dgm:spPr/>
      <dgm:t>
        <a:bodyPr/>
        <a:lstStyle/>
        <a:p>
          <a:endParaRPr lang="en-US"/>
        </a:p>
      </dgm:t>
    </dgm:pt>
    <dgm:pt modelId="{1419FFCF-59AC-4973-AA2B-443CE6AD433C}">
      <dgm:prSet/>
      <dgm:spPr/>
      <dgm:t>
        <a:bodyPr/>
        <a:lstStyle/>
        <a:p>
          <a:r>
            <a:rPr lang="es-AR" u="sng"/>
            <a:t>Evaporación</a:t>
          </a:r>
          <a:r>
            <a:rPr lang="es-AR"/>
            <a:t>: es el proceso por el cual el agua líquida se convierte en vapor de agua (vaporización) y se retira de la superficie evaporante (remoción de vapor). El agua se evapora de una variedad de superficies, tales como lagos, ríos, caminos, suelos y la vegetación mojada.</a:t>
          </a:r>
          <a:endParaRPr lang="en-US"/>
        </a:p>
      </dgm:t>
    </dgm:pt>
    <dgm:pt modelId="{1A3214E4-300D-4CA6-9AD8-BED61EE875BE}" type="parTrans" cxnId="{A62E9678-4BDF-4562-A2FC-12B63E306F00}">
      <dgm:prSet/>
      <dgm:spPr/>
      <dgm:t>
        <a:bodyPr/>
        <a:lstStyle/>
        <a:p>
          <a:endParaRPr lang="en-US"/>
        </a:p>
      </dgm:t>
    </dgm:pt>
    <dgm:pt modelId="{A971326E-6EFF-4E8D-80F1-3DC249FF911B}" type="sibTrans" cxnId="{A62E9678-4BDF-4562-A2FC-12B63E306F00}">
      <dgm:prSet/>
      <dgm:spPr/>
      <dgm:t>
        <a:bodyPr/>
        <a:lstStyle/>
        <a:p>
          <a:endParaRPr lang="en-US"/>
        </a:p>
      </dgm:t>
    </dgm:pt>
    <dgm:pt modelId="{28010620-7F33-456A-BE8C-10E6518D9417}">
      <dgm:prSet/>
      <dgm:spPr/>
      <dgm:t>
        <a:bodyPr/>
        <a:lstStyle/>
        <a:p>
          <a:r>
            <a:rPr lang="es-AR" u="sng"/>
            <a:t>Transpiración</a:t>
          </a:r>
          <a:r>
            <a:rPr lang="es-AR"/>
            <a:t>: consiste en la vaporización del agua líquida contenida en los tejidos de la planta y su posterior remoción hacia la atmósfera.</a:t>
          </a:r>
          <a:endParaRPr lang="en-US"/>
        </a:p>
      </dgm:t>
    </dgm:pt>
    <dgm:pt modelId="{7804CF76-CD4C-471D-B63C-89990C370468}" type="parTrans" cxnId="{C3BF9454-CB88-4574-A034-4B60DF3BC7B1}">
      <dgm:prSet/>
      <dgm:spPr/>
      <dgm:t>
        <a:bodyPr/>
        <a:lstStyle/>
        <a:p>
          <a:endParaRPr lang="en-US"/>
        </a:p>
      </dgm:t>
    </dgm:pt>
    <dgm:pt modelId="{7C14BDA0-206A-4307-9799-1C05F0280E17}" type="sibTrans" cxnId="{C3BF9454-CB88-4574-A034-4B60DF3BC7B1}">
      <dgm:prSet/>
      <dgm:spPr/>
      <dgm:t>
        <a:bodyPr/>
        <a:lstStyle/>
        <a:p>
          <a:endParaRPr lang="en-US"/>
        </a:p>
      </dgm:t>
    </dgm:pt>
    <dgm:pt modelId="{B35FDC06-95D0-427F-94E6-58E91ADBC109}" type="pres">
      <dgm:prSet presAssocID="{66585A7A-18CF-4BE2-AB9F-70511FDB4D41}" presName="linear" presStyleCnt="0">
        <dgm:presLayoutVars>
          <dgm:animLvl val="lvl"/>
          <dgm:resizeHandles val="exact"/>
        </dgm:presLayoutVars>
      </dgm:prSet>
      <dgm:spPr/>
    </dgm:pt>
    <dgm:pt modelId="{E983AEAA-4032-42F0-ACE8-A34BF6F40515}" type="pres">
      <dgm:prSet presAssocID="{5667A942-075D-45C0-B71F-26E12EFE8163}" presName="parentText" presStyleLbl="node1" presStyleIdx="0" presStyleCnt="3">
        <dgm:presLayoutVars>
          <dgm:chMax val="0"/>
          <dgm:bulletEnabled val="1"/>
        </dgm:presLayoutVars>
      </dgm:prSet>
      <dgm:spPr/>
    </dgm:pt>
    <dgm:pt modelId="{F27FF2CF-1723-4E59-9B5C-A89E55A71C52}" type="pres">
      <dgm:prSet presAssocID="{6EE68982-662C-4F6B-9ED6-BF6D7590948C}" presName="spacer" presStyleCnt="0"/>
      <dgm:spPr/>
    </dgm:pt>
    <dgm:pt modelId="{23F288EE-F1F3-486F-9E85-BB47CA07E807}" type="pres">
      <dgm:prSet presAssocID="{1419FFCF-59AC-4973-AA2B-443CE6AD433C}" presName="parentText" presStyleLbl="node1" presStyleIdx="1" presStyleCnt="3">
        <dgm:presLayoutVars>
          <dgm:chMax val="0"/>
          <dgm:bulletEnabled val="1"/>
        </dgm:presLayoutVars>
      </dgm:prSet>
      <dgm:spPr/>
    </dgm:pt>
    <dgm:pt modelId="{82C5A73E-F9AC-4E9B-A871-6816B01737D6}" type="pres">
      <dgm:prSet presAssocID="{A971326E-6EFF-4E8D-80F1-3DC249FF911B}" presName="spacer" presStyleCnt="0"/>
      <dgm:spPr/>
    </dgm:pt>
    <dgm:pt modelId="{D18F80B5-1B0E-422E-BDA9-A509F00BB607}" type="pres">
      <dgm:prSet presAssocID="{28010620-7F33-456A-BE8C-10E6518D9417}" presName="parentText" presStyleLbl="node1" presStyleIdx="2" presStyleCnt="3">
        <dgm:presLayoutVars>
          <dgm:chMax val="0"/>
          <dgm:bulletEnabled val="1"/>
        </dgm:presLayoutVars>
      </dgm:prSet>
      <dgm:spPr/>
    </dgm:pt>
  </dgm:ptLst>
  <dgm:cxnLst>
    <dgm:cxn modelId="{0A6B922F-C4AF-4485-8D29-9BB3FC6524D1}" type="presOf" srcId="{66585A7A-18CF-4BE2-AB9F-70511FDB4D41}" destId="{B35FDC06-95D0-427F-94E6-58E91ADBC109}" srcOrd="0" destOrd="0" presId="urn:microsoft.com/office/officeart/2005/8/layout/vList2"/>
    <dgm:cxn modelId="{C5F3E831-8242-42A1-90A4-D9E4323BA5ED}" type="presOf" srcId="{1419FFCF-59AC-4973-AA2B-443CE6AD433C}" destId="{23F288EE-F1F3-486F-9E85-BB47CA07E807}" srcOrd="0" destOrd="0" presId="urn:microsoft.com/office/officeart/2005/8/layout/vList2"/>
    <dgm:cxn modelId="{C3BF9454-CB88-4574-A034-4B60DF3BC7B1}" srcId="{66585A7A-18CF-4BE2-AB9F-70511FDB4D41}" destId="{28010620-7F33-456A-BE8C-10E6518D9417}" srcOrd="2" destOrd="0" parTransId="{7804CF76-CD4C-471D-B63C-89990C370468}" sibTransId="{7C14BDA0-206A-4307-9799-1C05F0280E17}"/>
    <dgm:cxn modelId="{A62E9678-4BDF-4562-A2FC-12B63E306F00}" srcId="{66585A7A-18CF-4BE2-AB9F-70511FDB4D41}" destId="{1419FFCF-59AC-4973-AA2B-443CE6AD433C}" srcOrd="1" destOrd="0" parTransId="{1A3214E4-300D-4CA6-9AD8-BED61EE875BE}" sibTransId="{A971326E-6EFF-4E8D-80F1-3DC249FF911B}"/>
    <dgm:cxn modelId="{D893B358-2838-4A31-818E-0DEE9883C602}" type="presOf" srcId="{5667A942-075D-45C0-B71F-26E12EFE8163}" destId="{E983AEAA-4032-42F0-ACE8-A34BF6F40515}" srcOrd="0" destOrd="0" presId="urn:microsoft.com/office/officeart/2005/8/layout/vList2"/>
    <dgm:cxn modelId="{9F64BF97-D163-4025-90AA-F4F38323F083}" srcId="{66585A7A-18CF-4BE2-AB9F-70511FDB4D41}" destId="{5667A942-075D-45C0-B71F-26E12EFE8163}" srcOrd="0" destOrd="0" parTransId="{E333AAA7-B5BD-41CC-9936-0B1F9BCCDA71}" sibTransId="{6EE68982-662C-4F6B-9ED6-BF6D7590948C}"/>
    <dgm:cxn modelId="{1718ABEA-89B9-4F88-A70B-5C5CD456A876}" type="presOf" srcId="{28010620-7F33-456A-BE8C-10E6518D9417}" destId="{D18F80B5-1B0E-422E-BDA9-A509F00BB607}" srcOrd="0" destOrd="0" presId="urn:microsoft.com/office/officeart/2005/8/layout/vList2"/>
    <dgm:cxn modelId="{CA144784-D805-48FB-9F9F-013D2BE0447D}" type="presParOf" srcId="{B35FDC06-95D0-427F-94E6-58E91ADBC109}" destId="{E983AEAA-4032-42F0-ACE8-A34BF6F40515}" srcOrd="0" destOrd="0" presId="urn:microsoft.com/office/officeart/2005/8/layout/vList2"/>
    <dgm:cxn modelId="{2E5ADE23-DE56-4D8F-93DE-ECCE4F3123E0}" type="presParOf" srcId="{B35FDC06-95D0-427F-94E6-58E91ADBC109}" destId="{F27FF2CF-1723-4E59-9B5C-A89E55A71C52}" srcOrd="1" destOrd="0" presId="urn:microsoft.com/office/officeart/2005/8/layout/vList2"/>
    <dgm:cxn modelId="{DD3DA586-6376-4CAE-B265-CE66D0E1EB83}" type="presParOf" srcId="{B35FDC06-95D0-427F-94E6-58E91ADBC109}" destId="{23F288EE-F1F3-486F-9E85-BB47CA07E807}" srcOrd="2" destOrd="0" presId="urn:microsoft.com/office/officeart/2005/8/layout/vList2"/>
    <dgm:cxn modelId="{0344CDCC-B543-4117-93C5-96E2317B6339}" type="presParOf" srcId="{B35FDC06-95D0-427F-94E6-58E91ADBC109}" destId="{82C5A73E-F9AC-4E9B-A871-6816B01737D6}" srcOrd="3" destOrd="0" presId="urn:microsoft.com/office/officeart/2005/8/layout/vList2"/>
    <dgm:cxn modelId="{672DF38F-A45D-401D-97F5-B2D1C3B43E7E}" type="presParOf" srcId="{B35FDC06-95D0-427F-94E6-58E91ADBC109}" destId="{D18F80B5-1B0E-422E-BDA9-A509F00BB60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88CA5-D078-4E0B-B859-45B7E9C6531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925949F-E9E0-4D36-9B98-AE8FC5557D6F}">
      <dgm:prSet/>
      <dgm:spPr/>
      <dgm:t>
        <a:bodyPr/>
        <a:lstStyle/>
        <a:p>
          <a:r>
            <a:rPr lang="es-AR"/>
            <a:t>La cantidad de agua y nutrientes absorbida por el cultivo se encuentra en estrecha relación con el crecimiento del cultivo, que a su vez depende de la capacidad del mismo para interceptar radiación incidente.</a:t>
          </a:r>
          <a:endParaRPr lang="en-US"/>
        </a:p>
      </dgm:t>
    </dgm:pt>
    <dgm:pt modelId="{82CC8ED0-D94F-4E67-94C9-649BA747C8F3}" type="parTrans" cxnId="{28FBF997-4522-49D6-82B0-D9DE87EAE770}">
      <dgm:prSet/>
      <dgm:spPr/>
      <dgm:t>
        <a:bodyPr/>
        <a:lstStyle/>
        <a:p>
          <a:endParaRPr lang="en-US"/>
        </a:p>
      </dgm:t>
    </dgm:pt>
    <dgm:pt modelId="{B9414514-CBF8-44AC-94ED-BE2915ED0E58}" type="sibTrans" cxnId="{28FBF997-4522-49D6-82B0-D9DE87EAE770}">
      <dgm:prSet/>
      <dgm:spPr/>
      <dgm:t>
        <a:bodyPr/>
        <a:lstStyle/>
        <a:p>
          <a:endParaRPr lang="en-US"/>
        </a:p>
      </dgm:t>
    </dgm:pt>
    <dgm:pt modelId="{E1C46BB1-01B9-4946-B956-4B8A72A7008E}">
      <dgm:prSet/>
      <dgm:spPr/>
      <dgm:t>
        <a:bodyPr/>
        <a:lstStyle/>
        <a:p>
          <a:r>
            <a:rPr lang="es-AR"/>
            <a:t>Cualquier restricción hídrica o nutricional podrá resultar en una disminución del rendimiento dependiendo del momento ontogénico en que ocurra el estrés, la intensidad y duración del mismo.</a:t>
          </a:r>
          <a:endParaRPr lang="en-US"/>
        </a:p>
      </dgm:t>
    </dgm:pt>
    <dgm:pt modelId="{8062829A-C0C1-45D3-A985-F7A2FE187544}" type="parTrans" cxnId="{38D80C27-3325-4797-BDEA-C0F9E2B36700}">
      <dgm:prSet/>
      <dgm:spPr/>
      <dgm:t>
        <a:bodyPr/>
        <a:lstStyle/>
        <a:p>
          <a:endParaRPr lang="en-US"/>
        </a:p>
      </dgm:t>
    </dgm:pt>
    <dgm:pt modelId="{286044DA-690A-4D58-A70D-6524B0D20815}" type="sibTrans" cxnId="{38D80C27-3325-4797-BDEA-C0F9E2B36700}">
      <dgm:prSet/>
      <dgm:spPr/>
      <dgm:t>
        <a:bodyPr/>
        <a:lstStyle/>
        <a:p>
          <a:endParaRPr lang="en-US"/>
        </a:p>
      </dgm:t>
    </dgm:pt>
    <dgm:pt modelId="{616D2752-81B3-4A03-9D3E-6D993A682953}">
      <dgm:prSet/>
      <dgm:spPr/>
      <dgm:t>
        <a:bodyPr/>
        <a:lstStyle/>
        <a:p>
          <a:r>
            <a:rPr lang="es-AR"/>
            <a:t>Estos efectos son particularmente marcados si actúan sobre el crecimiento del cultivo entre 20 días pre- y 10 días post-floración que es el período crítico para la determinación del rendimiento en trigo.</a:t>
          </a:r>
          <a:endParaRPr lang="en-US"/>
        </a:p>
      </dgm:t>
    </dgm:pt>
    <dgm:pt modelId="{601C031B-239E-4D4B-9C8B-18138BDCE9D0}" type="parTrans" cxnId="{B6EEDF23-C322-4DA8-B7EF-418BDB98B96B}">
      <dgm:prSet/>
      <dgm:spPr/>
      <dgm:t>
        <a:bodyPr/>
        <a:lstStyle/>
        <a:p>
          <a:endParaRPr lang="en-US"/>
        </a:p>
      </dgm:t>
    </dgm:pt>
    <dgm:pt modelId="{51D1A8D8-905F-4CE9-9CBD-535BEDADE4E9}" type="sibTrans" cxnId="{B6EEDF23-C322-4DA8-B7EF-418BDB98B96B}">
      <dgm:prSet/>
      <dgm:spPr/>
      <dgm:t>
        <a:bodyPr/>
        <a:lstStyle/>
        <a:p>
          <a:endParaRPr lang="en-US"/>
        </a:p>
      </dgm:t>
    </dgm:pt>
    <dgm:pt modelId="{9CE68CFC-0791-4DE2-85C8-DB933547B6B2}" type="pres">
      <dgm:prSet presAssocID="{3AF88CA5-D078-4E0B-B859-45B7E9C65310}" presName="linear" presStyleCnt="0">
        <dgm:presLayoutVars>
          <dgm:animLvl val="lvl"/>
          <dgm:resizeHandles val="exact"/>
        </dgm:presLayoutVars>
      </dgm:prSet>
      <dgm:spPr/>
    </dgm:pt>
    <dgm:pt modelId="{9F16F3DD-D4E2-4FBF-9016-354574471ACF}" type="pres">
      <dgm:prSet presAssocID="{1925949F-E9E0-4D36-9B98-AE8FC5557D6F}" presName="parentText" presStyleLbl="node1" presStyleIdx="0" presStyleCnt="3">
        <dgm:presLayoutVars>
          <dgm:chMax val="0"/>
          <dgm:bulletEnabled val="1"/>
        </dgm:presLayoutVars>
      </dgm:prSet>
      <dgm:spPr/>
    </dgm:pt>
    <dgm:pt modelId="{23BD6000-D691-45DF-BB31-64A664EA75ED}" type="pres">
      <dgm:prSet presAssocID="{B9414514-CBF8-44AC-94ED-BE2915ED0E58}" presName="spacer" presStyleCnt="0"/>
      <dgm:spPr/>
    </dgm:pt>
    <dgm:pt modelId="{4E89F45E-BC02-4438-A393-2C8FF57BEBDB}" type="pres">
      <dgm:prSet presAssocID="{E1C46BB1-01B9-4946-B956-4B8A72A7008E}" presName="parentText" presStyleLbl="node1" presStyleIdx="1" presStyleCnt="3">
        <dgm:presLayoutVars>
          <dgm:chMax val="0"/>
          <dgm:bulletEnabled val="1"/>
        </dgm:presLayoutVars>
      </dgm:prSet>
      <dgm:spPr/>
    </dgm:pt>
    <dgm:pt modelId="{8672EF5D-9408-4D35-BCD7-B1FEBFEAE5E6}" type="pres">
      <dgm:prSet presAssocID="{286044DA-690A-4D58-A70D-6524B0D20815}" presName="spacer" presStyleCnt="0"/>
      <dgm:spPr/>
    </dgm:pt>
    <dgm:pt modelId="{1FE3FC91-C732-4AD0-83D2-4A2B6F9B1E10}" type="pres">
      <dgm:prSet presAssocID="{616D2752-81B3-4A03-9D3E-6D993A682953}" presName="parentText" presStyleLbl="node1" presStyleIdx="2" presStyleCnt="3">
        <dgm:presLayoutVars>
          <dgm:chMax val="0"/>
          <dgm:bulletEnabled val="1"/>
        </dgm:presLayoutVars>
      </dgm:prSet>
      <dgm:spPr/>
    </dgm:pt>
  </dgm:ptLst>
  <dgm:cxnLst>
    <dgm:cxn modelId="{4ADD771C-0F1F-4EE5-95A0-B7FC6FB5483E}" type="presOf" srcId="{E1C46BB1-01B9-4946-B956-4B8A72A7008E}" destId="{4E89F45E-BC02-4438-A393-2C8FF57BEBDB}" srcOrd="0" destOrd="0" presId="urn:microsoft.com/office/officeart/2005/8/layout/vList2"/>
    <dgm:cxn modelId="{B6EEDF23-C322-4DA8-B7EF-418BDB98B96B}" srcId="{3AF88CA5-D078-4E0B-B859-45B7E9C65310}" destId="{616D2752-81B3-4A03-9D3E-6D993A682953}" srcOrd="2" destOrd="0" parTransId="{601C031B-239E-4D4B-9C8B-18138BDCE9D0}" sibTransId="{51D1A8D8-905F-4CE9-9CBD-535BEDADE4E9}"/>
    <dgm:cxn modelId="{38D80C27-3325-4797-BDEA-C0F9E2B36700}" srcId="{3AF88CA5-D078-4E0B-B859-45B7E9C65310}" destId="{E1C46BB1-01B9-4946-B956-4B8A72A7008E}" srcOrd="1" destOrd="0" parTransId="{8062829A-C0C1-45D3-A985-F7A2FE187544}" sibTransId="{286044DA-690A-4D58-A70D-6524B0D20815}"/>
    <dgm:cxn modelId="{9BE14C77-8275-492F-A351-C96ABC38C29D}" type="presOf" srcId="{3AF88CA5-D078-4E0B-B859-45B7E9C65310}" destId="{9CE68CFC-0791-4DE2-85C8-DB933547B6B2}" srcOrd="0" destOrd="0" presId="urn:microsoft.com/office/officeart/2005/8/layout/vList2"/>
    <dgm:cxn modelId="{28FBF997-4522-49D6-82B0-D9DE87EAE770}" srcId="{3AF88CA5-D078-4E0B-B859-45B7E9C65310}" destId="{1925949F-E9E0-4D36-9B98-AE8FC5557D6F}" srcOrd="0" destOrd="0" parTransId="{82CC8ED0-D94F-4E67-94C9-649BA747C8F3}" sibTransId="{B9414514-CBF8-44AC-94ED-BE2915ED0E58}"/>
    <dgm:cxn modelId="{CBB4E8C4-4356-4580-AD69-654FC5B3E279}" type="presOf" srcId="{1925949F-E9E0-4D36-9B98-AE8FC5557D6F}" destId="{9F16F3DD-D4E2-4FBF-9016-354574471ACF}" srcOrd="0" destOrd="0" presId="urn:microsoft.com/office/officeart/2005/8/layout/vList2"/>
    <dgm:cxn modelId="{DA715EEF-FA4B-4FE1-A5D9-7A2F7465EE48}" type="presOf" srcId="{616D2752-81B3-4A03-9D3E-6D993A682953}" destId="{1FE3FC91-C732-4AD0-83D2-4A2B6F9B1E10}" srcOrd="0" destOrd="0" presId="urn:microsoft.com/office/officeart/2005/8/layout/vList2"/>
    <dgm:cxn modelId="{CFEC3A90-2A16-43A2-9BB2-A9C13F9BAC46}" type="presParOf" srcId="{9CE68CFC-0791-4DE2-85C8-DB933547B6B2}" destId="{9F16F3DD-D4E2-4FBF-9016-354574471ACF}" srcOrd="0" destOrd="0" presId="urn:microsoft.com/office/officeart/2005/8/layout/vList2"/>
    <dgm:cxn modelId="{006D1320-0372-464C-8D3F-18D194B52322}" type="presParOf" srcId="{9CE68CFC-0791-4DE2-85C8-DB933547B6B2}" destId="{23BD6000-D691-45DF-BB31-64A664EA75ED}" srcOrd="1" destOrd="0" presId="urn:microsoft.com/office/officeart/2005/8/layout/vList2"/>
    <dgm:cxn modelId="{38550490-8873-44A8-AA35-340BDED822F8}" type="presParOf" srcId="{9CE68CFC-0791-4DE2-85C8-DB933547B6B2}" destId="{4E89F45E-BC02-4438-A393-2C8FF57BEBDB}" srcOrd="2" destOrd="0" presId="urn:microsoft.com/office/officeart/2005/8/layout/vList2"/>
    <dgm:cxn modelId="{936D1F04-F2B5-48A5-BB37-E7C77859A044}" type="presParOf" srcId="{9CE68CFC-0791-4DE2-85C8-DB933547B6B2}" destId="{8672EF5D-9408-4D35-BCD7-B1FEBFEAE5E6}" srcOrd="3" destOrd="0" presId="urn:microsoft.com/office/officeart/2005/8/layout/vList2"/>
    <dgm:cxn modelId="{91F4B64B-5947-4F98-8819-0B7D1B946C94}" type="presParOf" srcId="{9CE68CFC-0791-4DE2-85C8-DB933547B6B2}" destId="{1FE3FC91-C732-4AD0-83D2-4A2B6F9B1E1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3AEAA-4032-42F0-ACE8-A34BF6F40515}">
      <dsp:nvSpPr>
        <dsp:cNvPr id="0" name=""/>
        <dsp:cNvSpPr/>
      </dsp:nvSpPr>
      <dsp:spPr>
        <a:xfrm>
          <a:off x="0" y="77995"/>
          <a:ext cx="6628804" cy="157138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Es la combinación de dos procesos separados por los que el agua se pierde a través de la superficie del suelo por evaporación y por otra parte mediante transpiración del cultivo.</a:t>
          </a:r>
          <a:endParaRPr lang="en-US" sz="1900" kern="1200"/>
        </a:p>
      </dsp:txBody>
      <dsp:txXfrm>
        <a:off x="76709" y="154704"/>
        <a:ext cx="6475386" cy="1417965"/>
      </dsp:txXfrm>
    </dsp:sp>
    <dsp:sp modelId="{23F288EE-F1F3-486F-9E85-BB47CA07E807}">
      <dsp:nvSpPr>
        <dsp:cNvPr id="0" name=""/>
        <dsp:cNvSpPr/>
      </dsp:nvSpPr>
      <dsp:spPr>
        <a:xfrm>
          <a:off x="0" y="1704098"/>
          <a:ext cx="6628804" cy="1571383"/>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u="sng" kern="1200"/>
            <a:t>Evaporación</a:t>
          </a:r>
          <a:r>
            <a:rPr lang="es-AR" sz="1900" kern="1200"/>
            <a:t>: es el proceso por el cual el agua líquida se convierte en vapor de agua (vaporización) y se retira de la superficie evaporante (remoción de vapor). El agua se evapora de una variedad de superficies, tales como lagos, ríos, caminos, suelos y la vegetación mojada.</a:t>
          </a:r>
          <a:endParaRPr lang="en-US" sz="1900" kern="1200"/>
        </a:p>
      </dsp:txBody>
      <dsp:txXfrm>
        <a:off x="76709" y="1780807"/>
        <a:ext cx="6475386" cy="1417965"/>
      </dsp:txXfrm>
    </dsp:sp>
    <dsp:sp modelId="{D18F80B5-1B0E-422E-BDA9-A509F00BB607}">
      <dsp:nvSpPr>
        <dsp:cNvPr id="0" name=""/>
        <dsp:cNvSpPr/>
      </dsp:nvSpPr>
      <dsp:spPr>
        <a:xfrm>
          <a:off x="0" y="3330202"/>
          <a:ext cx="6628804" cy="1571383"/>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u="sng" kern="1200"/>
            <a:t>Transpiración</a:t>
          </a:r>
          <a:r>
            <a:rPr lang="es-AR" sz="1900" kern="1200"/>
            <a:t>: consiste en la vaporización del agua líquida contenida en los tejidos de la planta y su posterior remoción hacia la atmósfera.</a:t>
          </a:r>
          <a:endParaRPr lang="en-US" sz="1900" kern="1200"/>
        </a:p>
      </dsp:txBody>
      <dsp:txXfrm>
        <a:off x="76709" y="3406911"/>
        <a:ext cx="6475386" cy="1417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6F3DD-D4E2-4FBF-9016-354574471ACF}">
      <dsp:nvSpPr>
        <dsp:cNvPr id="0" name=""/>
        <dsp:cNvSpPr/>
      </dsp:nvSpPr>
      <dsp:spPr>
        <a:xfrm>
          <a:off x="0" y="501060"/>
          <a:ext cx="6628804" cy="12893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La cantidad de agua y nutrientes absorbida por el cultivo se encuentra en estrecha relación con el crecimiento del cultivo, que a su vez depende de la capacidad del mismo para interceptar radiación incidente.</a:t>
          </a:r>
          <a:endParaRPr lang="en-US" sz="1900" kern="1200"/>
        </a:p>
      </dsp:txBody>
      <dsp:txXfrm>
        <a:off x="62940" y="564000"/>
        <a:ext cx="6502924" cy="1163460"/>
      </dsp:txXfrm>
    </dsp:sp>
    <dsp:sp modelId="{4E89F45E-BC02-4438-A393-2C8FF57BEBDB}">
      <dsp:nvSpPr>
        <dsp:cNvPr id="0" name=""/>
        <dsp:cNvSpPr/>
      </dsp:nvSpPr>
      <dsp:spPr>
        <a:xfrm>
          <a:off x="0" y="1845120"/>
          <a:ext cx="6628804" cy="12893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Cualquier restricción hídrica o nutricional podrá resultar en una disminución del rendimiento dependiendo del momento ontogénico en que ocurra el estrés, la intensidad y duración del mismo.</a:t>
          </a:r>
          <a:endParaRPr lang="en-US" sz="1900" kern="1200"/>
        </a:p>
      </dsp:txBody>
      <dsp:txXfrm>
        <a:off x="62940" y="1908060"/>
        <a:ext cx="6502924" cy="1163460"/>
      </dsp:txXfrm>
    </dsp:sp>
    <dsp:sp modelId="{1FE3FC91-C732-4AD0-83D2-4A2B6F9B1E10}">
      <dsp:nvSpPr>
        <dsp:cNvPr id="0" name=""/>
        <dsp:cNvSpPr/>
      </dsp:nvSpPr>
      <dsp:spPr>
        <a:xfrm>
          <a:off x="0" y="3189180"/>
          <a:ext cx="6628804" cy="12893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a:t>Estos efectos son particularmente marcados si actúan sobre el crecimiento del cultivo entre 20 días pre- y 10 días post-floración que es el período crítico para la determinación del rendimiento en trigo.</a:t>
          </a:r>
          <a:endParaRPr lang="en-US" sz="1900" kern="1200"/>
        </a:p>
      </dsp:txBody>
      <dsp:txXfrm>
        <a:off x="62940" y="3252120"/>
        <a:ext cx="6502924" cy="11634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B3F11-0E45-4D80-AA6D-E903D680D2D2}"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E2D62-7130-4E53-A9EF-4B820929A5F0}" type="slidenum">
              <a:rPr lang="en-US" smtClean="0"/>
              <a:t>‹#›</a:t>
            </a:fld>
            <a:endParaRPr lang="en-US"/>
          </a:p>
        </p:txBody>
      </p:sp>
    </p:spTree>
    <p:extLst>
      <p:ext uri="{BB962C8B-B14F-4D97-AF65-F5344CB8AC3E}">
        <p14:creationId xmlns:p14="http://schemas.microsoft.com/office/powerpoint/2010/main" val="236794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a:extLst>
              <a:ext uri="{FF2B5EF4-FFF2-40B4-BE49-F238E27FC236}">
                <a16:creationId xmlns:a16="http://schemas.microsoft.com/office/drawing/2014/main" id="{87B48D87-9597-4337-B7B1-41DE7FA80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Marcador de notas">
            <a:extLst>
              <a:ext uri="{FF2B5EF4-FFF2-40B4-BE49-F238E27FC236}">
                <a16:creationId xmlns:a16="http://schemas.microsoft.com/office/drawing/2014/main" id="{36BD0F22-C516-4F00-B50B-31A9B0887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10C44BAE-99FB-4518-824A-F31192A6829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3F2CE1-CD6B-41B9-8E75-4774B22651BC}"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a:extLst>
              <a:ext uri="{FF2B5EF4-FFF2-40B4-BE49-F238E27FC236}">
                <a16:creationId xmlns:a16="http://schemas.microsoft.com/office/drawing/2014/main" id="{CB2A2362-30D0-49D3-B550-C6D691E28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a:extLst>
              <a:ext uri="{FF2B5EF4-FFF2-40B4-BE49-F238E27FC236}">
                <a16:creationId xmlns:a16="http://schemas.microsoft.com/office/drawing/2014/main" id="{A867E7EE-07DF-4C1B-B3A6-7AE250544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3A0AC618-D570-40FF-9F07-FDDC92FB8F5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7516C6-2983-480A-AA8F-7762493158DA}"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a:extLst>
              <a:ext uri="{FF2B5EF4-FFF2-40B4-BE49-F238E27FC236}">
                <a16:creationId xmlns:a16="http://schemas.microsoft.com/office/drawing/2014/main" id="{169FEA8D-7D75-4A78-B08A-8E07F9B307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2 Marcador de notas">
            <a:extLst>
              <a:ext uri="{FF2B5EF4-FFF2-40B4-BE49-F238E27FC236}">
                <a16:creationId xmlns:a16="http://schemas.microsoft.com/office/drawing/2014/main" id="{0A6F93FA-D21F-4BF5-9FEE-780542F28C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EE40EA9C-EAC3-4C7C-B4DF-CABF2712DB5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646AE1-8433-42F6-AA00-1CCEF6937E3D}"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a:extLst>
              <a:ext uri="{FF2B5EF4-FFF2-40B4-BE49-F238E27FC236}">
                <a16:creationId xmlns:a16="http://schemas.microsoft.com/office/drawing/2014/main" id="{32B82F4D-FAD9-4939-9312-D7AA00D3C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2 Marcador de notas">
            <a:extLst>
              <a:ext uri="{FF2B5EF4-FFF2-40B4-BE49-F238E27FC236}">
                <a16:creationId xmlns:a16="http://schemas.microsoft.com/office/drawing/2014/main" id="{23A74D6A-AFF0-4C03-8C46-8D8E37764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F1530723-5BEE-4AAE-9AE7-8F48E8BA60F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06DAE-6F0F-4ECD-B634-EC6FD494AFA5}"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a:extLst>
              <a:ext uri="{FF2B5EF4-FFF2-40B4-BE49-F238E27FC236}">
                <a16:creationId xmlns:a16="http://schemas.microsoft.com/office/drawing/2014/main" id="{ECC90C28-174D-4CCF-93AE-136A3650C0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2 Marcador de notas">
            <a:extLst>
              <a:ext uri="{FF2B5EF4-FFF2-40B4-BE49-F238E27FC236}">
                <a16:creationId xmlns:a16="http://schemas.microsoft.com/office/drawing/2014/main" id="{E048D05E-6C51-4BE0-8456-D7E7735ACF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C0DD2665-6850-4B83-AAE6-A52B19C9F08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A0C75B-CAF6-4F12-AC0E-F9AA95170CCF}"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a:extLst>
              <a:ext uri="{FF2B5EF4-FFF2-40B4-BE49-F238E27FC236}">
                <a16:creationId xmlns:a16="http://schemas.microsoft.com/office/drawing/2014/main" id="{7B51B243-61F2-4B46-8E1B-ECE7741A0C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2 Marcador de notas">
            <a:extLst>
              <a:ext uri="{FF2B5EF4-FFF2-40B4-BE49-F238E27FC236}">
                <a16:creationId xmlns:a16="http://schemas.microsoft.com/office/drawing/2014/main" id="{7DED341A-FE2D-4427-861E-4AC5E7812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B2ADA80D-5940-4331-89DD-CD9D353A21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B5CFB-1982-4C18-9329-E8FD92C36ACE}"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a:extLst>
              <a:ext uri="{FF2B5EF4-FFF2-40B4-BE49-F238E27FC236}">
                <a16:creationId xmlns:a16="http://schemas.microsoft.com/office/drawing/2014/main" id="{4A02A5BD-4568-42C7-9061-C75798436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2 Marcador de notas">
            <a:extLst>
              <a:ext uri="{FF2B5EF4-FFF2-40B4-BE49-F238E27FC236}">
                <a16:creationId xmlns:a16="http://schemas.microsoft.com/office/drawing/2014/main" id="{B8E7E987-56B4-4594-A760-8E0D63C73F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3A271981-9588-42E9-8DD8-5401CC311B8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F059EA-1EA9-4FBE-AAB4-C2FB392DB74D}"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a:extLst>
              <a:ext uri="{FF2B5EF4-FFF2-40B4-BE49-F238E27FC236}">
                <a16:creationId xmlns:a16="http://schemas.microsoft.com/office/drawing/2014/main" id="{96901D7D-A5D5-433A-9CCA-FE83D404F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a:extLst>
              <a:ext uri="{FF2B5EF4-FFF2-40B4-BE49-F238E27FC236}">
                <a16:creationId xmlns:a16="http://schemas.microsoft.com/office/drawing/2014/main" id="{F91E4D2B-6E5B-4F8C-B8EE-F873542EFB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1A706A4F-C647-4EB8-95AE-85A78B02ED7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0200B-0109-439E-9C01-8C96417F7944}"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a:extLst>
              <a:ext uri="{FF2B5EF4-FFF2-40B4-BE49-F238E27FC236}">
                <a16:creationId xmlns:a16="http://schemas.microsoft.com/office/drawing/2014/main" id="{00C6D71C-AE30-4047-AE38-DFF40FF1E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2 Marcador de notas">
            <a:extLst>
              <a:ext uri="{FF2B5EF4-FFF2-40B4-BE49-F238E27FC236}">
                <a16:creationId xmlns:a16="http://schemas.microsoft.com/office/drawing/2014/main" id="{2E16CDF9-62DB-4BD8-AB1C-DB926759D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942DE5CF-24E9-4F80-8740-19E0D4D32F7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E32811-CD63-45DC-897C-9668DC2ABDE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a:extLst>
              <a:ext uri="{FF2B5EF4-FFF2-40B4-BE49-F238E27FC236}">
                <a16:creationId xmlns:a16="http://schemas.microsoft.com/office/drawing/2014/main" id="{526B0F71-1C4A-4DF0-AF53-7DAA88F2E8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2 Marcador de notas">
            <a:extLst>
              <a:ext uri="{FF2B5EF4-FFF2-40B4-BE49-F238E27FC236}">
                <a16:creationId xmlns:a16="http://schemas.microsoft.com/office/drawing/2014/main" id="{320E46C1-CE74-4F17-A29F-E45057184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818F1163-8E2C-40ED-B051-AFC9C8645C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6CA4E9-D15D-4ED4-9C9F-AC918D40E2EC}"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a:extLst>
              <a:ext uri="{FF2B5EF4-FFF2-40B4-BE49-F238E27FC236}">
                <a16:creationId xmlns:a16="http://schemas.microsoft.com/office/drawing/2014/main" id="{6DC2B9EB-2B76-4452-9245-B48498C45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2 Marcador de notas">
            <a:extLst>
              <a:ext uri="{FF2B5EF4-FFF2-40B4-BE49-F238E27FC236}">
                <a16:creationId xmlns:a16="http://schemas.microsoft.com/office/drawing/2014/main" id="{56DBE9AF-03B7-463C-97F5-F6F9E7827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17EE2FF9-FC8A-4F01-A666-7187E0A9848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535576-5085-40F3-B599-D8767FAFD456}"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a:extLst>
              <a:ext uri="{FF2B5EF4-FFF2-40B4-BE49-F238E27FC236}">
                <a16:creationId xmlns:a16="http://schemas.microsoft.com/office/drawing/2014/main" id="{08A1BD01-079C-431E-B82A-CBD5D996A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Marcador de notas">
            <a:extLst>
              <a:ext uri="{FF2B5EF4-FFF2-40B4-BE49-F238E27FC236}">
                <a16:creationId xmlns:a16="http://schemas.microsoft.com/office/drawing/2014/main" id="{D9E1C762-0D89-4C76-9954-992CC7D2D5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49D7C4F9-D70B-45F4-844E-115258CC04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128CFC-44C2-4CDA-B349-B7AFD52CA7C1}"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a:extLst>
              <a:ext uri="{FF2B5EF4-FFF2-40B4-BE49-F238E27FC236}">
                <a16:creationId xmlns:a16="http://schemas.microsoft.com/office/drawing/2014/main" id="{807BBAF9-B901-4183-8888-871C95284D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2 Marcador de notas">
            <a:extLst>
              <a:ext uri="{FF2B5EF4-FFF2-40B4-BE49-F238E27FC236}">
                <a16:creationId xmlns:a16="http://schemas.microsoft.com/office/drawing/2014/main" id="{9EDDFBD8-7623-4DA3-8108-5BA046416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0270A05D-0472-4C8D-8D81-B800E9D820D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8A3A76-C13F-43FE-98EB-38F1663FF48F}"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a:extLst>
              <a:ext uri="{FF2B5EF4-FFF2-40B4-BE49-F238E27FC236}">
                <a16:creationId xmlns:a16="http://schemas.microsoft.com/office/drawing/2014/main" id="{FECB80A4-0A6A-487B-93F8-C913607AD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a:extLst>
              <a:ext uri="{FF2B5EF4-FFF2-40B4-BE49-F238E27FC236}">
                <a16:creationId xmlns:a16="http://schemas.microsoft.com/office/drawing/2014/main" id="{36100C93-BE71-4D0A-988C-94E1547DD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5C712997-2793-4D97-B887-75E4EC16CB7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AEF7E2-4DD2-4D59-9340-0A46908BA03D}"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a:extLst>
              <a:ext uri="{FF2B5EF4-FFF2-40B4-BE49-F238E27FC236}">
                <a16:creationId xmlns:a16="http://schemas.microsoft.com/office/drawing/2014/main" id="{43B70804-8FE7-45F4-AB48-C470A73A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2 Marcador de notas">
            <a:extLst>
              <a:ext uri="{FF2B5EF4-FFF2-40B4-BE49-F238E27FC236}">
                <a16:creationId xmlns:a16="http://schemas.microsoft.com/office/drawing/2014/main" id="{AD7503D1-E965-4F2C-B86B-B99DA9539E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BAADF5B9-B116-47F0-8E68-29C1417D238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693E71-E7CA-4E5B-BC8C-482E117C07EB}"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a:extLst>
              <a:ext uri="{FF2B5EF4-FFF2-40B4-BE49-F238E27FC236}">
                <a16:creationId xmlns:a16="http://schemas.microsoft.com/office/drawing/2014/main" id="{253FD954-5533-4C96-AACE-9FB7AC3473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2 Marcador de notas">
            <a:extLst>
              <a:ext uri="{FF2B5EF4-FFF2-40B4-BE49-F238E27FC236}">
                <a16:creationId xmlns:a16="http://schemas.microsoft.com/office/drawing/2014/main" id="{89FB53FE-4986-46B9-8B66-6D328E948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2DD66590-4427-4814-9AFE-DAC96C164E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366F1A-41D3-497F-AE5A-87B535076261}"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a:extLst>
              <a:ext uri="{FF2B5EF4-FFF2-40B4-BE49-F238E27FC236}">
                <a16:creationId xmlns:a16="http://schemas.microsoft.com/office/drawing/2014/main" id="{7B400DB5-8741-4A19-8CEB-D40D86C2CB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2 Marcador de notas">
            <a:extLst>
              <a:ext uri="{FF2B5EF4-FFF2-40B4-BE49-F238E27FC236}">
                <a16:creationId xmlns:a16="http://schemas.microsoft.com/office/drawing/2014/main" id="{F9F6FA14-2B81-4FD8-B3B2-54FAC86206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23CCF7EC-6A59-4D55-850A-AC72B98285A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9E85CD-1AF6-40FF-93FA-946BF8FC2EC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a:extLst>
              <a:ext uri="{FF2B5EF4-FFF2-40B4-BE49-F238E27FC236}">
                <a16:creationId xmlns:a16="http://schemas.microsoft.com/office/drawing/2014/main" id="{220870FA-AD2A-440B-A189-4D7EA976E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Marcador de notas">
            <a:extLst>
              <a:ext uri="{FF2B5EF4-FFF2-40B4-BE49-F238E27FC236}">
                <a16:creationId xmlns:a16="http://schemas.microsoft.com/office/drawing/2014/main" id="{61E71329-8D8E-461D-B98F-A50A90439E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3C51852B-09A9-4AE7-AE52-CE79EA95788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143EE4-E2B2-4DA3-8642-5FB62114FAA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92D71E49-00F0-4EB6-81D7-C1555C759D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Marcador de notas">
            <a:extLst>
              <a:ext uri="{FF2B5EF4-FFF2-40B4-BE49-F238E27FC236}">
                <a16:creationId xmlns:a16="http://schemas.microsoft.com/office/drawing/2014/main" id="{2D58FD27-1DB4-4079-AB76-8C6F85D45B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CE6C323E-CF4B-48BB-AA3E-D92B8136B7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65BDCA-8B9E-4309-9508-DF11E26E46C3}"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a:extLst>
              <a:ext uri="{FF2B5EF4-FFF2-40B4-BE49-F238E27FC236}">
                <a16:creationId xmlns:a16="http://schemas.microsoft.com/office/drawing/2014/main" id="{44387E38-20AE-4DB1-B81A-B8D41DB324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Marcador de notas">
            <a:extLst>
              <a:ext uri="{FF2B5EF4-FFF2-40B4-BE49-F238E27FC236}">
                <a16:creationId xmlns:a16="http://schemas.microsoft.com/office/drawing/2014/main" id="{C537EEA3-D338-4755-BCEE-9B3F102C6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418AF263-6A29-4EC4-A60D-B7E5A74723E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E7D91-E346-4B27-95E8-FD94398CDBC3}"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a:extLst>
              <a:ext uri="{FF2B5EF4-FFF2-40B4-BE49-F238E27FC236}">
                <a16:creationId xmlns:a16="http://schemas.microsoft.com/office/drawing/2014/main" id="{29CBDAB4-A8F9-44ED-A0F7-38BD42129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Marcador de notas">
            <a:extLst>
              <a:ext uri="{FF2B5EF4-FFF2-40B4-BE49-F238E27FC236}">
                <a16:creationId xmlns:a16="http://schemas.microsoft.com/office/drawing/2014/main" id="{B485375D-DC17-40F1-93FD-FAC2F26E1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56CCCF82-6B37-46BD-9F57-1476E82A52C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6FDE0-8E7C-42D9-B8FC-79AB964CD76E}"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a:extLst>
              <a:ext uri="{FF2B5EF4-FFF2-40B4-BE49-F238E27FC236}">
                <a16:creationId xmlns:a16="http://schemas.microsoft.com/office/drawing/2014/main" id="{952B6528-745D-4700-8BD3-6866ADA903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Marcador de notas">
            <a:extLst>
              <a:ext uri="{FF2B5EF4-FFF2-40B4-BE49-F238E27FC236}">
                <a16:creationId xmlns:a16="http://schemas.microsoft.com/office/drawing/2014/main" id="{CEE98A1A-BDFC-4A10-9D64-9C3DB7F776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24FE2A40-D272-478B-8C57-EB2837674D1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35466F-8153-4DBD-A54D-01BBE0A0D054}"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a:extLst>
              <a:ext uri="{FF2B5EF4-FFF2-40B4-BE49-F238E27FC236}">
                <a16:creationId xmlns:a16="http://schemas.microsoft.com/office/drawing/2014/main" id="{F477660A-826F-4B2F-8F2C-04F6CE1EC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Marcador de notas">
            <a:extLst>
              <a:ext uri="{FF2B5EF4-FFF2-40B4-BE49-F238E27FC236}">
                <a16:creationId xmlns:a16="http://schemas.microsoft.com/office/drawing/2014/main" id="{2FC9B9FF-FD82-404C-9B9D-FA3943BA3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72AE84AE-6670-4557-9222-440E320DAA7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410319-0485-4C82-A66F-66E2616D7D2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a:extLst>
              <a:ext uri="{FF2B5EF4-FFF2-40B4-BE49-F238E27FC236}">
                <a16:creationId xmlns:a16="http://schemas.microsoft.com/office/drawing/2014/main" id="{9997696C-1E89-45E8-9DD6-7A38EAD78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2 Marcador de notas">
            <a:extLst>
              <a:ext uri="{FF2B5EF4-FFF2-40B4-BE49-F238E27FC236}">
                <a16:creationId xmlns:a16="http://schemas.microsoft.com/office/drawing/2014/main" id="{69E5DC68-4E29-464D-A120-66FC3D74A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A70F3B60-F2D0-4526-993E-4455FF3A566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F8E65-DAB9-4C1B-984B-B4D90B655F5E}"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a:extLst>
              <a:ext uri="{FF2B5EF4-FFF2-40B4-BE49-F238E27FC236}">
                <a16:creationId xmlns:a16="http://schemas.microsoft.com/office/drawing/2014/main" id="{3C563F4B-7146-414C-96A1-F59579F18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2 Marcador de notas">
            <a:extLst>
              <a:ext uri="{FF2B5EF4-FFF2-40B4-BE49-F238E27FC236}">
                <a16:creationId xmlns:a16="http://schemas.microsoft.com/office/drawing/2014/main" id="{5623258B-A17A-4AAB-A8E6-4530E90317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7DDE7750-1B76-4B68-92CC-0CAEBFE21F5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028C62-9F2D-474C-9D03-9CBB2155379D}"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a:extLst>
              <a:ext uri="{FF2B5EF4-FFF2-40B4-BE49-F238E27FC236}">
                <a16:creationId xmlns:a16="http://schemas.microsoft.com/office/drawing/2014/main" id="{C9D73ED7-77E3-4293-9B90-70F6A6336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Marcador de notas">
            <a:extLst>
              <a:ext uri="{FF2B5EF4-FFF2-40B4-BE49-F238E27FC236}">
                <a16:creationId xmlns:a16="http://schemas.microsoft.com/office/drawing/2014/main" id="{AC5D4E2F-6A3D-4C88-9E3D-7A96C6E61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7713B225-AB60-4963-AC82-7CFECE56B7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8642B0-BDC1-4D34-877B-87F91F9CD6A3}"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a:extLst>
              <a:ext uri="{FF2B5EF4-FFF2-40B4-BE49-F238E27FC236}">
                <a16:creationId xmlns:a16="http://schemas.microsoft.com/office/drawing/2014/main" id="{0BBB6B49-6098-4706-8524-D076A4B5B9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2 Marcador de notas">
            <a:extLst>
              <a:ext uri="{FF2B5EF4-FFF2-40B4-BE49-F238E27FC236}">
                <a16:creationId xmlns:a16="http://schemas.microsoft.com/office/drawing/2014/main" id="{D8B5B706-F085-4309-8444-CA0697BB8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8429D04C-8524-48A4-AE8A-60DE29C5ACD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3631D4-048A-4A5B-9AC3-A16526146949}"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a:extLst>
              <a:ext uri="{FF2B5EF4-FFF2-40B4-BE49-F238E27FC236}">
                <a16:creationId xmlns:a16="http://schemas.microsoft.com/office/drawing/2014/main" id="{B06EF0E4-58C9-4552-A66D-09A05FE9AB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2 Marcador de notas">
            <a:extLst>
              <a:ext uri="{FF2B5EF4-FFF2-40B4-BE49-F238E27FC236}">
                <a16:creationId xmlns:a16="http://schemas.microsoft.com/office/drawing/2014/main" id="{8B7FEC94-8E25-4BE8-B772-146474359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61EDB355-4592-46F1-B0FF-B965562E16E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740353-C7AF-4375-9061-BDB9B9E0992C}"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a:extLst>
              <a:ext uri="{FF2B5EF4-FFF2-40B4-BE49-F238E27FC236}">
                <a16:creationId xmlns:a16="http://schemas.microsoft.com/office/drawing/2014/main" id="{B91BCDB0-AC93-4E20-A9BE-42471588C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Marcador de notas">
            <a:extLst>
              <a:ext uri="{FF2B5EF4-FFF2-40B4-BE49-F238E27FC236}">
                <a16:creationId xmlns:a16="http://schemas.microsoft.com/office/drawing/2014/main" id="{475D5288-B21F-46EA-91D3-130838F7F3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02369AE6-9B69-4DA7-9B42-E94BD85C9E1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3F7541-6C94-4421-AFC6-DA443AFD4E51}"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a:extLst>
              <a:ext uri="{FF2B5EF4-FFF2-40B4-BE49-F238E27FC236}">
                <a16:creationId xmlns:a16="http://schemas.microsoft.com/office/drawing/2014/main" id="{63F83E4E-4968-4EBF-89DF-EB0DD3E342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Marcador de notas">
            <a:extLst>
              <a:ext uri="{FF2B5EF4-FFF2-40B4-BE49-F238E27FC236}">
                <a16:creationId xmlns:a16="http://schemas.microsoft.com/office/drawing/2014/main" id="{6E522A8A-7FEF-4746-B9FC-28978A1D30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07511B4B-60DD-47D2-92F9-68DBDEFCB72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0835AE-0801-409E-9789-2E945211DC68}"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a:extLst>
              <a:ext uri="{FF2B5EF4-FFF2-40B4-BE49-F238E27FC236}">
                <a16:creationId xmlns:a16="http://schemas.microsoft.com/office/drawing/2014/main" id="{7BE23E44-AEBB-4C47-BF3C-88C4C0DBEC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Marcador de notas">
            <a:extLst>
              <a:ext uri="{FF2B5EF4-FFF2-40B4-BE49-F238E27FC236}">
                <a16:creationId xmlns:a16="http://schemas.microsoft.com/office/drawing/2014/main" id="{592B1C97-27AC-4EFD-ADD9-C70332D4D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68FF8970-86C7-465E-8427-261335D3D7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AC6EC3-7B07-4253-8230-883FA55FFF4F}"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a:extLst>
              <a:ext uri="{FF2B5EF4-FFF2-40B4-BE49-F238E27FC236}">
                <a16:creationId xmlns:a16="http://schemas.microsoft.com/office/drawing/2014/main" id="{4F587A27-0E71-4F29-8EE7-757ACAE11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2 Marcador de notas">
            <a:extLst>
              <a:ext uri="{FF2B5EF4-FFF2-40B4-BE49-F238E27FC236}">
                <a16:creationId xmlns:a16="http://schemas.microsoft.com/office/drawing/2014/main" id="{448B2185-1C3B-4979-BF87-8628DB16C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951E9F0C-6D15-44E0-B554-E14B699054F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0D0E21-7087-46BC-92A4-12C01329F7B0}"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a:extLst>
              <a:ext uri="{FF2B5EF4-FFF2-40B4-BE49-F238E27FC236}">
                <a16:creationId xmlns:a16="http://schemas.microsoft.com/office/drawing/2014/main" id="{A469E650-D9D8-4764-8285-E4E2EBC86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Marcador de notas">
            <a:extLst>
              <a:ext uri="{FF2B5EF4-FFF2-40B4-BE49-F238E27FC236}">
                <a16:creationId xmlns:a16="http://schemas.microsoft.com/office/drawing/2014/main" id="{4634E48A-FB01-4E02-81B2-392C62AC2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963DCD84-BC3F-419C-B992-3B0752C66A0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3AB712-6BED-4DCA-B808-D1E61911F0E1}"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a:extLst>
              <a:ext uri="{FF2B5EF4-FFF2-40B4-BE49-F238E27FC236}">
                <a16:creationId xmlns:a16="http://schemas.microsoft.com/office/drawing/2014/main" id="{89E837A8-738D-4D39-BF4B-749E8D4A75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2 Marcador de notas">
            <a:extLst>
              <a:ext uri="{FF2B5EF4-FFF2-40B4-BE49-F238E27FC236}">
                <a16:creationId xmlns:a16="http://schemas.microsoft.com/office/drawing/2014/main" id="{CAE3E3E0-458B-40F7-B926-F3C3376FF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48A91AD0-3329-4C82-A499-8439B06E0F7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DBC1FD-7B69-4D8E-A009-9818A940F0E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a:extLst>
              <a:ext uri="{FF2B5EF4-FFF2-40B4-BE49-F238E27FC236}">
                <a16:creationId xmlns:a16="http://schemas.microsoft.com/office/drawing/2014/main" id="{CA65EF5C-77F2-4E6E-AFC8-052FAD28E3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2 Marcador de notas">
            <a:extLst>
              <a:ext uri="{FF2B5EF4-FFF2-40B4-BE49-F238E27FC236}">
                <a16:creationId xmlns:a16="http://schemas.microsoft.com/office/drawing/2014/main" id="{0BA4AC22-F944-47EA-B542-4AE46D226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2085F81B-4068-4F4C-B399-66395E7818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EACBCB-42DC-4875-B631-8389285619BE}"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a:extLst>
              <a:ext uri="{FF2B5EF4-FFF2-40B4-BE49-F238E27FC236}">
                <a16:creationId xmlns:a16="http://schemas.microsoft.com/office/drawing/2014/main" id="{2E37277B-FB4E-4871-B0E5-05A93E52D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Marcador de notas">
            <a:extLst>
              <a:ext uri="{FF2B5EF4-FFF2-40B4-BE49-F238E27FC236}">
                <a16:creationId xmlns:a16="http://schemas.microsoft.com/office/drawing/2014/main" id="{C866AB30-DB0D-4373-BA2C-35F3DF448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D73D4CB4-DD5D-41C2-A077-C90C60D3147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BD62AB-2AED-4E33-B233-8BC78C64ADB1}"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a:extLst>
              <a:ext uri="{FF2B5EF4-FFF2-40B4-BE49-F238E27FC236}">
                <a16:creationId xmlns:a16="http://schemas.microsoft.com/office/drawing/2014/main" id="{EE94C3C7-D7B7-48B9-BE07-550A6AF97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Marcador de notas">
            <a:extLst>
              <a:ext uri="{FF2B5EF4-FFF2-40B4-BE49-F238E27FC236}">
                <a16:creationId xmlns:a16="http://schemas.microsoft.com/office/drawing/2014/main" id="{CEC61355-36ED-4D65-A054-2C4D6B557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D32A6C48-3A05-4076-9BBC-4E8910DA910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7D720-8773-4074-9626-7DF1B9367055}"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a:extLst>
              <a:ext uri="{FF2B5EF4-FFF2-40B4-BE49-F238E27FC236}">
                <a16:creationId xmlns:a16="http://schemas.microsoft.com/office/drawing/2014/main" id="{3F044C4C-7A7E-4D68-AE57-9654FA8221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2 Marcador de notas">
            <a:extLst>
              <a:ext uri="{FF2B5EF4-FFF2-40B4-BE49-F238E27FC236}">
                <a16:creationId xmlns:a16="http://schemas.microsoft.com/office/drawing/2014/main" id="{8972ACFD-CCDF-4CFA-BA14-285F3C221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C2E4E5AF-EFA0-4204-A04A-CD88D1384D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BC7C26-D0FA-4EBF-B1EE-AF659956D1BD}"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a:extLst>
              <a:ext uri="{FF2B5EF4-FFF2-40B4-BE49-F238E27FC236}">
                <a16:creationId xmlns:a16="http://schemas.microsoft.com/office/drawing/2014/main" id="{F531BE6A-0B56-4742-8C76-54E95C48A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Marcador de notas">
            <a:extLst>
              <a:ext uri="{FF2B5EF4-FFF2-40B4-BE49-F238E27FC236}">
                <a16:creationId xmlns:a16="http://schemas.microsoft.com/office/drawing/2014/main" id="{C9F0F664-B45A-4101-ACD0-90AD06E77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F7772D32-291E-470D-B4F4-38306FD797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6C818D-D69D-4F39-A1DB-3B8CA4218CD0}"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6231BB-1A0A-4200-9CDE-AD45B4C35C30}"/>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44EE2E-3C07-4E6D-BA35-460AC06DFE32}" type="slidenum">
              <a:rPr lang="es-ES" altLang="en-US">
                <a:latin typeface="Calibri" panose="020F0502020204030204" pitchFamily="34" charset="0"/>
              </a:rPr>
              <a:pPr eaLnBrk="1" hangingPunct="1"/>
              <a:t>53</a:t>
            </a:fld>
            <a:endParaRPr lang="es-ES" altLang="en-US">
              <a:latin typeface="Calibri" panose="020F0502020204030204" pitchFamily="34" charset="0"/>
            </a:endParaRPr>
          </a:p>
        </p:txBody>
      </p:sp>
      <p:sp>
        <p:nvSpPr>
          <p:cNvPr id="153603" name="Rectangle 2">
            <a:extLst>
              <a:ext uri="{FF2B5EF4-FFF2-40B4-BE49-F238E27FC236}">
                <a16:creationId xmlns:a16="http://schemas.microsoft.com/office/drawing/2014/main" id="{90FBC815-AFE0-4E82-87E6-916B849F0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id="{D7F7874B-7069-4FD5-B6E2-7450413D10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 2: Can the water/irrigation systems meet the stress of changes in water supply/demand? </a:t>
            </a:r>
          </a:p>
          <a:p>
            <a:r>
              <a:rPr lang="en-US" altLang="en-US"/>
              <a:t>Some practical applications with the FAO CROPWAT irrigation model will help answer this question.</a:t>
            </a:r>
          </a:p>
          <a:p>
            <a:r>
              <a:rPr lang="en-US" altLang="en-US"/>
              <a:t>The training examples are with the CROPWAT model, although other models such may be equally useful.</a:t>
            </a:r>
          </a:p>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66BEDD-F07E-41DD-B1C1-9E5A1B49EED4}"/>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DB3D8E-67DB-4669-AFBB-57C2630445BF}" type="slidenum">
              <a:rPr lang="es-ES" altLang="en-US">
                <a:latin typeface="Calibri" panose="020F0502020204030204" pitchFamily="34" charset="0"/>
              </a:rPr>
              <a:pPr eaLnBrk="1" hangingPunct="1"/>
              <a:t>54</a:t>
            </a:fld>
            <a:endParaRPr lang="es-ES" altLang="en-US">
              <a:latin typeface="Calibri" panose="020F0502020204030204" pitchFamily="34" charset="0"/>
            </a:endParaRPr>
          </a:p>
        </p:txBody>
      </p:sp>
      <p:sp>
        <p:nvSpPr>
          <p:cNvPr id="154627" name="Rectangle 2">
            <a:extLst>
              <a:ext uri="{FF2B5EF4-FFF2-40B4-BE49-F238E27FC236}">
                <a16:creationId xmlns:a16="http://schemas.microsoft.com/office/drawing/2014/main" id="{18DD090D-DB64-42AA-8530-219819C207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a:extLst>
              <a:ext uri="{FF2B5EF4-FFF2-40B4-BE49-F238E27FC236}">
                <a16:creationId xmlns:a16="http://schemas.microsoft.com/office/drawing/2014/main" id="{DA60C08A-14C3-476C-9615-B00024863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CROPWAT is used here to calculate ET0, crop water requirements, and irrigation requirements for several crops in a farm.</a:t>
            </a:r>
          </a:p>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2CFC5-9A10-49B3-A231-F0601D65262B}"/>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569B15-4903-4B6D-BCCA-C14C245215D6}" type="slidenum">
              <a:rPr lang="es-ES" altLang="en-US">
                <a:latin typeface="Calibri" panose="020F0502020204030204" pitchFamily="34" charset="0"/>
              </a:rPr>
              <a:pPr eaLnBrk="1" hangingPunct="1"/>
              <a:t>55</a:t>
            </a:fld>
            <a:endParaRPr lang="es-ES" altLang="en-US">
              <a:latin typeface="Calibri" panose="020F0502020204030204" pitchFamily="34" charset="0"/>
            </a:endParaRPr>
          </a:p>
        </p:txBody>
      </p:sp>
      <p:sp>
        <p:nvSpPr>
          <p:cNvPr id="155651" name="Rectangle 2">
            <a:extLst>
              <a:ext uri="{FF2B5EF4-FFF2-40B4-BE49-F238E27FC236}">
                <a16:creationId xmlns:a16="http://schemas.microsoft.com/office/drawing/2014/main" id="{DFEFBE63-2312-478B-B152-403185FDF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a:extLst>
              <a:ext uri="{FF2B5EF4-FFF2-40B4-BE49-F238E27FC236}">
                <a16:creationId xmlns:a16="http://schemas.microsoft.com/office/drawing/2014/main" id="{80654803-1930-4912-A16D-08661C2544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59C56D-8839-4471-870B-57D99E2624E0}"/>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7A0A0D-D81D-488C-977D-16D851761EEF}" type="slidenum">
              <a:rPr lang="es-ES" altLang="en-US">
                <a:latin typeface="Calibri" panose="020F0502020204030204" pitchFamily="34" charset="0"/>
              </a:rPr>
              <a:pPr eaLnBrk="1" hangingPunct="1"/>
              <a:t>56</a:t>
            </a:fld>
            <a:endParaRPr lang="es-ES" altLang="en-US">
              <a:latin typeface="Calibri" panose="020F0502020204030204" pitchFamily="34" charset="0"/>
            </a:endParaRPr>
          </a:p>
        </p:txBody>
      </p:sp>
      <p:sp>
        <p:nvSpPr>
          <p:cNvPr id="156675" name="Rectangle 2">
            <a:extLst>
              <a:ext uri="{FF2B5EF4-FFF2-40B4-BE49-F238E27FC236}">
                <a16:creationId xmlns:a16="http://schemas.microsoft.com/office/drawing/2014/main" id="{F21E5E7A-48CE-49F8-BC5C-5B6ADE3BB8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a:extLst>
              <a:ext uri="{FF2B5EF4-FFF2-40B4-BE49-F238E27FC236}">
                <a16:creationId xmlns:a16="http://schemas.microsoft.com/office/drawing/2014/main" id="{228A44B3-7441-440E-93C8-C39CC035E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579106-2318-4B8E-9FDD-3E8299087813}"/>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341798-462D-441E-BC36-0C46D40A35F4}" type="slidenum">
              <a:rPr lang="es-ES" altLang="en-US">
                <a:latin typeface="Calibri" panose="020F0502020204030204" pitchFamily="34" charset="0"/>
              </a:rPr>
              <a:pPr eaLnBrk="1" hangingPunct="1"/>
              <a:t>57</a:t>
            </a:fld>
            <a:endParaRPr lang="es-ES" altLang="en-US">
              <a:latin typeface="Calibri" panose="020F0502020204030204" pitchFamily="34" charset="0"/>
            </a:endParaRPr>
          </a:p>
        </p:txBody>
      </p:sp>
      <p:sp>
        <p:nvSpPr>
          <p:cNvPr id="157699" name="Rectangle 2">
            <a:extLst>
              <a:ext uri="{FF2B5EF4-FFF2-40B4-BE49-F238E27FC236}">
                <a16:creationId xmlns:a16="http://schemas.microsoft.com/office/drawing/2014/main" id="{A4998575-D968-4B2F-8441-810D4C89D4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a:extLst>
              <a:ext uri="{FF2B5EF4-FFF2-40B4-BE49-F238E27FC236}">
                <a16:creationId xmlns:a16="http://schemas.microsoft.com/office/drawing/2014/main" id="{E76F9457-3703-45AE-9A0D-A1B1B549E8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a:extLst>
              <a:ext uri="{FF2B5EF4-FFF2-40B4-BE49-F238E27FC236}">
                <a16:creationId xmlns:a16="http://schemas.microsoft.com/office/drawing/2014/main" id="{3B5F4BB7-4A17-4F7C-9B1E-F20C4D367B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Marcador de notas">
            <a:extLst>
              <a:ext uri="{FF2B5EF4-FFF2-40B4-BE49-F238E27FC236}">
                <a16:creationId xmlns:a16="http://schemas.microsoft.com/office/drawing/2014/main" id="{5FCEDF50-43B3-4DBC-9255-C33B2176D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A85ED68C-CFD3-43B6-868C-27816156000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8E9E8A-0B14-4BDE-AA1B-92669DD7F24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2E01A6-7B36-40A3-A709-7BE8DEF6E79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CB691C-0B27-4A9A-B06E-55C1C79098C8}" type="slidenum">
              <a:rPr lang="es-ES" altLang="en-US">
                <a:latin typeface="Calibri" panose="020F0502020204030204" pitchFamily="34" charset="0"/>
              </a:rPr>
              <a:pPr eaLnBrk="1" hangingPunct="1"/>
              <a:t>58</a:t>
            </a:fld>
            <a:endParaRPr lang="es-ES" altLang="en-US">
              <a:latin typeface="Calibri" panose="020F0502020204030204" pitchFamily="34" charset="0"/>
            </a:endParaRPr>
          </a:p>
        </p:txBody>
      </p:sp>
      <p:sp>
        <p:nvSpPr>
          <p:cNvPr id="158723" name="Rectangle 2">
            <a:extLst>
              <a:ext uri="{FF2B5EF4-FFF2-40B4-BE49-F238E27FC236}">
                <a16:creationId xmlns:a16="http://schemas.microsoft.com/office/drawing/2014/main" id="{FD7DAAA7-5600-41B5-8D8F-0498954352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a:extLst>
              <a:ext uri="{FF2B5EF4-FFF2-40B4-BE49-F238E27FC236}">
                <a16:creationId xmlns:a16="http://schemas.microsoft.com/office/drawing/2014/main" id="{AAF4F6AA-24C4-4164-BB48-163BF9787F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Examine ETP . . .</a:t>
            </a:r>
          </a:p>
          <a:p>
            <a:r>
              <a:rPr lang="en-US" altLang="en-US"/>
              <a:t>Alternatively, the ETP can be calculated by a range of methods included in the model.</a:t>
            </a:r>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16BAED-F9F5-49F8-BFB5-4F996E4313D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771691-D6F2-4062-91F9-7411B6B3D28A}" type="slidenum">
              <a:rPr lang="es-ES" altLang="en-US">
                <a:latin typeface="Calibri" panose="020F0502020204030204" pitchFamily="34" charset="0"/>
              </a:rPr>
              <a:pPr eaLnBrk="1" hangingPunct="1"/>
              <a:t>59</a:t>
            </a:fld>
            <a:endParaRPr lang="es-ES" altLang="en-US">
              <a:latin typeface="Calibri" panose="020F0502020204030204" pitchFamily="34" charset="0"/>
            </a:endParaRPr>
          </a:p>
        </p:txBody>
      </p:sp>
      <p:sp>
        <p:nvSpPr>
          <p:cNvPr id="159747" name="Rectangle 2">
            <a:extLst>
              <a:ext uri="{FF2B5EF4-FFF2-40B4-BE49-F238E27FC236}">
                <a16:creationId xmlns:a16="http://schemas.microsoft.com/office/drawing/2014/main" id="{972E5F16-3D5B-45EB-9EFD-2C4CB7CD82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a:extLst>
              <a:ext uri="{FF2B5EF4-FFF2-40B4-BE49-F238E27FC236}">
                <a16:creationId xmlns:a16="http://schemas.microsoft.com/office/drawing/2014/main" id="{F8F9ED35-DF72-4DB6-862C-9E303DB86B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2012E4-33B5-472E-BA8E-859AF527FC81}"/>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2895D6-A795-429B-B176-5958E92D21FA}" type="slidenum">
              <a:rPr lang="es-ES" altLang="en-US">
                <a:latin typeface="Calibri" panose="020F0502020204030204" pitchFamily="34" charset="0"/>
              </a:rPr>
              <a:pPr eaLnBrk="1" hangingPunct="1"/>
              <a:t>60</a:t>
            </a:fld>
            <a:endParaRPr lang="es-ES" altLang="en-US">
              <a:latin typeface="Calibri" panose="020F0502020204030204" pitchFamily="34" charset="0"/>
            </a:endParaRPr>
          </a:p>
        </p:txBody>
      </p:sp>
      <p:sp>
        <p:nvSpPr>
          <p:cNvPr id="160771" name="Rectangle 2">
            <a:extLst>
              <a:ext uri="{FF2B5EF4-FFF2-40B4-BE49-F238E27FC236}">
                <a16:creationId xmlns:a16="http://schemas.microsoft.com/office/drawing/2014/main" id="{585597A1-7FB2-45A0-8057-9C1CF722B8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a:extLst>
              <a:ext uri="{FF2B5EF4-FFF2-40B4-BE49-F238E27FC236}">
                <a16:creationId xmlns:a16="http://schemas.microsoft.com/office/drawing/2014/main" id="{AB377B3D-FAD0-459E-B097-D73C215AA3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FB7FA8-44CA-4E2F-8705-537C1E2844EF}"/>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F09C43-2EDF-47A2-82B4-215B0750764F}" type="slidenum">
              <a:rPr lang="es-ES" altLang="en-US">
                <a:latin typeface="Calibri" panose="020F0502020204030204" pitchFamily="34" charset="0"/>
              </a:rPr>
              <a:pPr eaLnBrk="1" hangingPunct="1"/>
              <a:t>61</a:t>
            </a:fld>
            <a:endParaRPr lang="es-ES" altLang="en-US">
              <a:latin typeface="Calibri" panose="020F0502020204030204" pitchFamily="34" charset="0"/>
            </a:endParaRPr>
          </a:p>
        </p:txBody>
      </p:sp>
      <p:sp>
        <p:nvSpPr>
          <p:cNvPr id="161795" name="Rectangle 2">
            <a:extLst>
              <a:ext uri="{FF2B5EF4-FFF2-40B4-BE49-F238E27FC236}">
                <a16:creationId xmlns:a16="http://schemas.microsoft.com/office/drawing/2014/main" id="{A52777FD-A2EE-45C7-8287-F6061F0371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a:extLst>
              <a:ext uri="{FF2B5EF4-FFF2-40B4-BE49-F238E27FC236}">
                <a16:creationId xmlns:a16="http://schemas.microsoft.com/office/drawing/2014/main" id="{19F3CA08-BFE6-47EE-BA6C-9FF717F247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01780C-300E-4F64-8565-8CF258E37A3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5F6A7F-18E7-4986-9141-9F806CB74B96}" type="slidenum">
              <a:rPr lang="es-ES" altLang="en-US">
                <a:latin typeface="Calibri" panose="020F0502020204030204" pitchFamily="34" charset="0"/>
              </a:rPr>
              <a:pPr eaLnBrk="1" hangingPunct="1"/>
              <a:t>62</a:t>
            </a:fld>
            <a:endParaRPr lang="es-ES" altLang="en-US">
              <a:latin typeface="Calibri" panose="020F0502020204030204" pitchFamily="34" charset="0"/>
            </a:endParaRPr>
          </a:p>
        </p:txBody>
      </p:sp>
      <p:sp>
        <p:nvSpPr>
          <p:cNvPr id="162819" name="Rectangle 2">
            <a:extLst>
              <a:ext uri="{FF2B5EF4-FFF2-40B4-BE49-F238E27FC236}">
                <a16:creationId xmlns:a16="http://schemas.microsoft.com/office/drawing/2014/main" id="{C0564464-A2ED-4AD3-867F-531A5A81F3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9931C749-E68A-4A6B-9B9A-FAC74808E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B2337D-1B75-4B07-A8A6-4A87D7C64D3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44B57C-45E2-40C3-847A-05ED70BE2886}" type="slidenum">
              <a:rPr lang="es-ES" altLang="en-US">
                <a:latin typeface="Calibri" panose="020F0502020204030204" pitchFamily="34" charset="0"/>
              </a:rPr>
              <a:pPr eaLnBrk="1" hangingPunct="1"/>
              <a:t>63</a:t>
            </a:fld>
            <a:endParaRPr lang="es-ES" altLang="en-US">
              <a:latin typeface="Calibri" panose="020F0502020204030204" pitchFamily="34" charset="0"/>
            </a:endParaRPr>
          </a:p>
        </p:txBody>
      </p:sp>
      <p:sp>
        <p:nvSpPr>
          <p:cNvPr id="163843" name="Rectangle 2">
            <a:extLst>
              <a:ext uri="{FF2B5EF4-FFF2-40B4-BE49-F238E27FC236}">
                <a16:creationId xmlns:a16="http://schemas.microsoft.com/office/drawing/2014/main" id="{8946CC8E-0BB2-40B3-B8FF-2FEFB4555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4" name="Rectangle 3">
            <a:extLst>
              <a:ext uri="{FF2B5EF4-FFF2-40B4-BE49-F238E27FC236}">
                <a16:creationId xmlns:a16="http://schemas.microsoft.com/office/drawing/2014/main" id="{226E7102-D5BD-462B-8AE2-55661A77EB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76114E-B1CA-4460-8E74-28A3524DCE3B}"/>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E1587-EBA1-4582-85AF-D2C93AE052B8}" type="slidenum">
              <a:rPr lang="es-ES" altLang="en-US">
                <a:latin typeface="Calibri" panose="020F0502020204030204" pitchFamily="34" charset="0"/>
              </a:rPr>
              <a:pPr eaLnBrk="1" hangingPunct="1"/>
              <a:t>64</a:t>
            </a:fld>
            <a:endParaRPr lang="es-ES" altLang="en-US">
              <a:latin typeface="Calibri" panose="020F0502020204030204" pitchFamily="34" charset="0"/>
            </a:endParaRPr>
          </a:p>
        </p:txBody>
      </p:sp>
      <p:sp>
        <p:nvSpPr>
          <p:cNvPr id="164867" name="Rectangle 2">
            <a:extLst>
              <a:ext uri="{FF2B5EF4-FFF2-40B4-BE49-F238E27FC236}">
                <a16:creationId xmlns:a16="http://schemas.microsoft.com/office/drawing/2014/main" id="{DB6CAE08-690C-449D-81C4-6037AC421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a:extLst>
              <a:ext uri="{FF2B5EF4-FFF2-40B4-BE49-F238E27FC236}">
                <a16:creationId xmlns:a16="http://schemas.microsoft.com/office/drawing/2014/main" id="{CBCD7B11-36BD-4A89-A63D-33FAE68BC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E0475A-5908-4D69-87DF-33238F54E03A}"/>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136B0-ADB3-4C14-B99B-FA4AAEB0E49F}" type="slidenum">
              <a:rPr lang="es-ES" altLang="en-US">
                <a:latin typeface="Calibri" panose="020F0502020204030204" pitchFamily="34" charset="0"/>
              </a:rPr>
              <a:pPr eaLnBrk="1" hangingPunct="1"/>
              <a:t>65</a:t>
            </a:fld>
            <a:endParaRPr lang="es-ES" altLang="en-US">
              <a:latin typeface="Calibri" panose="020F0502020204030204" pitchFamily="34" charset="0"/>
            </a:endParaRPr>
          </a:p>
        </p:txBody>
      </p:sp>
      <p:sp>
        <p:nvSpPr>
          <p:cNvPr id="165891" name="Rectangle 2">
            <a:extLst>
              <a:ext uri="{FF2B5EF4-FFF2-40B4-BE49-F238E27FC236}">
                <a16:creationId xmlns:a16="http://schemas.microsoft.com/office/drawing/2014/main" id="{4BDBC2AA-A44F-471E-A5DF-8F7340515C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a:extLst>
              <a:ext uri="{FF2B5EF4-FFF2-40B4-BE49-F238E27FC236}">
                <a16:creationId xmlns:a16="http://schemas.microsoft.com/office/drawing/2014/main" id="{DC50FAEF-76B6-42BD-B534-202F574C40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that the input data are completed to start simulation.</a:t>
            </a:r>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29AE08-C893-41CB-A3E0-7152EC660C36}"/>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C8591C-4FB2-498D-A042-C243BD893928}" type="slidenum">
              <a:rPr lang="es-ES" altLang="en-US">
                <a:latin typeface="Calibri" panose="020F0502020204030204" pitchFamily="34" charset="0"/>
              </a:rPr>
              <a:pPr eaLnBrk="1" hangingPunct="1"/>
              <a:t>66</a:t>
            </a:fld>
            <a:endParaRPr lang="es-ES" altLang="en-US">
              <a:latin typeface="Calibri" panose="020F0502020204030204" pitchFamily="34" charset="0"/>
            </a:endParaRPr>
          </a:p>
        </p:txBody>
      </p:sp>
      <p:sp>
        <p:nvSpPr>
          <p:cNvPr id="166915" name="Rectangle 2">
            <a:extLst>
              <a:ext uri="{FF2B5EF4-FFF2-40B4-BE49-F238E27FC236}">
                <a16:creationId xmlns:a16="http://schemas.microsoft.com/office/drawing/2014/main" id="{A111DEFF-603E-4016-B64C-E3F76FD3C2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a:extLst>
              <a:ext uri="{FF2B5EF4-FFF2-40B4-BE49-F238E27FC236}">
                <a16:creationId xmlns:a16="http://schemas.microsoft.com/office/drawing/2014/main" id="{372F253A-869E-467B-854E-450B60BDDF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CF1D5A-57BC-42AB-9C6E-4473C176EAB7}"/>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6B1A35-885E-47F4-87FF-C20F07DEBA0F}" type="slidenum">
              <a:rPr lang="es-ES" altLang="en-US">
                <a:latin typeface="Calibri" panose="020F0502020204030204" pitchFamily="34" charset="0"/>
              </a:rPr>
              <a:pPr eaLnBrk="1" hangingPunct="1"/>
              <a:t>67</a:t>
            </a:fld>
            <a:endParaRPr lang="es-ES" altLang="en-US">
              <a:latin typeface="Calibri" panose="020F0502020204030204" pitchFamily="34" charset="0"/>
            </a:endParaRPr>
          </a:p>
        </p:txBody>
      </p:sp>
      <p:sp>
        <p:nvSpPr>
          <p:cNvPr id="167939" name="Rectangle 2">
            <a:extLst>
              <a:ext uri="{FF2B5EF4-FFF2-40B4-BE49-F238E27FC236}">
                <a16:creationId xmlns:a16="http://schemas.microsoft.com/office/drawing/2014/main" id="{12FD2658-9DF7-46A1-83DB-61D901E612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a:extLst>
              <a:ext uri="{FF2B5EF4-FFF2-40B4-BE49-F238E27FC236}">
                <a16:creationId xmlns:a16="http://schemas.microsoft.com/office/drawing/2014/main" id="{8C0D728A-038A-4920-B1A4-BDA031FD5C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a:extLst>
              <a:ext uri="{FF2B5EF4-FFF2-40B4-BE49-F238E27FC236}">
                <a16:creationId xmlns:a16="http://schemas.microsoft.com/office/drawing/2014/main" id="{78320E11-08FF-45AF-8B15-F1DC47F21A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Marcador de notas">
            <a:extLst>
              <a:ext uri="{FF2B5EF4-FFF2-40B4-BE49-F238E27FC236}">
                <a16:creationId xmlns:a16="http://schemas.microsoft.com/office/drawing/2014/main" id="{0E048356-7343-4CB0-815D-1C1272C2F3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8624D04D-AB8A-4487-A782-42C7069FB3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1CD4CA-0439-4EFE-B00E-C4AA69A8921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3DDE1B-8F2E-4AC3-A5A0-6A45B10268C8}"/>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F6DC0B-4BFD-45F1-8AA0-D0A23C5D01AE}" type="slidenum">
              <a:rPr lang="es-ES" altLang="en-US">
                <a:latin typeface="Calibri" panose="020F0502020204030204" pitchFamily="34" charset="0"/>
              </a:rPr>
              <a:pPr eaLnBrk="1" hangingPunct="1"/>
              <a:t>68</a:t>
            </a:fld>
            <a:endParaRPr lang="es-ES" altLang="en-US">
              <a:latin typeface="Calibri" panose="020F0502020204030204" pitchFamily="34" charset="0"/>
            </a:endParaRPr>
          </a:p>
        </p:txBody>
      </p:sp>
      <p:sp>
        <p:nvSpPr>
          <p:cNvPr id="168963" name="Rectangle 2">
            <a:extLst>
              <a:ext uri="{FF2B5EF4-FFF2-40B4-BE49-F238E27FC236}">
                <a16:creationId xmlns:a16="http://schemas.microsoft.com/office/drawing/2014/main" id="{79280474-9133-43FE-A23C-887680A2C2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a:extLst>
              <a:ext uri="{FF2B5EF4-FFF2-40B4-BE49-F238E27FC236}">
                <a16:creationId xmlns:a16="http://schemas.microsoft.com/office/drawing/2014/main" id="{CBEC5D2A-371B-40F7-B732-3F69A8C9D1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a:extLst>
              <a:ext uri="{FF2B5EF4-FFF2-40B4-BE49-F238E27FC236}">
                <a16:creationId xmlns:a16="http://schemas.microsoft.com/office/drawing/2014/main" id="{6EF66DB7-FE6F-4FAE-B035-71686A192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2 Marcador de notas">
            <a:extLst>
              <a:ext uri="{FF2B5EF4-FFF2-40B4-BE49-F238E27FC236}">
                <a16:creationId xmlns:a16="http://schemas.microsoft.com/office/drawing/2014/main" id="{3EE81337-7201-4DB6-9F86-6DCEF44C9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0180" name="3 Marcador de número de diapositiva">
            <a:extLst>
              <a:ext uri="{FF2B5EF4-FFF2-40B4-BE49-F238E27FC236}">
                <a16:creationId xmlns:a16="http://schemas.microsoft.com/office/drawing/2014/main" id="{382D4FE6-54D6-4EF0-B32C-35149A2EEC8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CE39F8-228D-434C-B474-B8CE604A57B5}"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a:extLst>
              <a:ext uri="{FF2B5EF4-FFF2-40B4-BE49-F238E27FC236}">
                <a16:creationId xmlns:a16="http://schemas.microsoft.com/office/drawing/2014/main" id="{1204D3F8-60A2-403D-8A56-875AA724A9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2 Marcador de notas">
            <a:extLst>
              <a:ext uri="{FF2B5EF4-FFF2-40B4-BE49-F238E27FC236}">
                <a16:creationId xmlns:a16="http://schemas.microsoft.com/office/drawing/2014/main" id="{46787EB1-7C8F-4A91-AA4E-FE8B55A96D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1204" name="3 Marcador de número de diapositiva">
            <a:extLst>
              <a:ext uri="{FF2B5EF4-FFF2-40B4-BE49-F238E27FC236}">
                <a16:creationId xmlns:a16="http://schemas.microsoft.com/office/drawing/2014/main" id="{DB685F6E-80DB-4E5B-BEEE-7A57F87A630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5EC2B9-57C0-4961-B1BA-E8FBB79E8F74}"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a:extLst>
              <a:ext uri="{FF2B5EF4-FFF2-40B4-BE49-F238E27FC236}">
                <a16:creationId xmlns:a16="http://schemas.microsoft.com/office/drawing/2014/main" id="{DE396C89-4199-4BF7-A437-62F97307B8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2 Marcador de notas">
            <a:extLst>
              <a:ext uri="{FF2B5EF4-FFF2-40B4-BE49-F238E27FC236}">
                <a16:creationId xmlns:a16="http://schemas.microsoft.com/office/drawing/2014/main" id="{2F739A60-F1B1-4FDE-8086-854AA4180E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2228" name="3 Marcador de número de diapositiva">
            <a:extLst>
              <a:ext uri="{FF2B5EF4-FFF2-40B4-BE49-F238E27FC236}">
                <a16:creationId xmlns:a16="http://schemas.microsoft.com/office/drawing/2014/main" id="{D0AAD098-0594-485A-965A-9332402358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43A6A-133C-48E5-BB41-D5009C089F83}"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a:extLst>
              <a:ext uri="{FF2B5EF4-FFF2-40B4-BE49-F238E27FC236}">
                <a16:creationId xmlns:a16="http://schemas.microsoft.com/office/drawing/2014/main" id="{7F4BDEBF-D294-4381-B464-B72D9D6E00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2 Marcador de notas">
            <a:extLst>
              <a:ext uri="{FF2B5EF4-FFF2-40B4-BE49-F238E27FC236}">
                <a16:creationId xmlns:a16="http://schemas.microsoft.com/office/drawing/2014/main" id="{C982AAE7-E212-440A-980A-CE563A87B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3252" name="3 Marcador de número de diapositiva">
            <a:extLst>
              <a:ext uri="{FF2B5EF4-FFF2-40B4-BE49-F238E27FC236}">
                <a16:creationId xmlns:a16="http://schemas.microsoft.com/office/drawing/2014/main" id="{CD7B71F4-3D89-489F-95A0-C77DBB523CC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8F2D0A-DFF1-46B4-930C-C320DE60E543}"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a:extLst>
              <a:ext uri="{FF2B5EF4-FFF2-40B4-BE49-F238E27FC236}">
                <a16:creationId xmlns:a16="http://schemas.microsoft.com/office/drawing/2014/main" id="{CC5965C6-E601-4BA2-8109-C88C4B5F3C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2 Marcador de notas">
            <a:extLst>
              <a:ext uri="{FF2B5EF4-FFF2-40B4-BE49-F238E27FC236}">
                <a16:creationId xmlns:a16="http://schemas.microsoft.com/office/drawing/2014/main" id="{5ED01484-8620-460B-B120-9DB19333A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4276" name="3 Marcador de número de diapositiva">
            <a:extLst>
              <a:ext uri="{FF2B5EF4-FFF2-40B4-BE49-F238E27FC236}">
                <a16:creationId xmlns:a16="http://schemas.microsoft.com/office/drawing/2014/main" id="{8A2D2535-DD1C-4774-90E0-4C4EE0572AE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6B500C-EE4A-44EE-9EC3-7BF4871BCB73}"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a:extLst>
              <a:ext uri="{FF2B5EF4-FFF2-40B4-BE49-F238E27FC236}">
                <a16:creationId xmlns:a16="http://schemas.microsoft.com/office/drawing/2014/main" id="{75130666-81D7-4954-BCB9-1FC25F863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2 Marcador de notas">
            <a:extLst>
              <a:ext uri="{FF2B5EF4-FFF2-40B4-BE49-F238E27FC236}">
                <a16:creationId xmlns:a16="http://schemas.microsoft.com/office/drawing/2014/main" id="{AF558891-DE3A-437A-92F0-090BD2526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5300" name="3 Marcador de número de diapositiva">
            <a:extLst>
              <a:ext uri="{FF2B5EF4-FFF2-40B4-BE49-F238E27FC236}">
                <a16:creationId xmlns:a16="http://schemas.microsoft.com/office/drawing/2014/main" id="{725D237A-08F0-4A23-869B-0B3FAD172ED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68DAA3-2454-4966-87B2-4033C6FD5FA6}" type="slidenum">
              <a:rPr lang="en-US" altLang="en-US">
                <a:latin typeface="Calibri" panose="020F0502020204030204" pitchFamily="34" charset="0"/>
              </a:rPr>
              <a:pPr eaLnBrk="1" hangingPunct="1"/>
              <a:t>74</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a:extLst>
              <a:ext uri="{FF2B5EF4-FFF2-40B4-BE49-F238E27FC236}">
                <a16:creationId xmlns:a16="http://schemas.microsoft.com/office/drawing/2014/main" id="{3E68C6D6-0279-4657-8756-1C3E46704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2 Marcador de notas">
            <a:extLst>
              <a:ext uri="{FF2B5EF4-FFF2-40B4-BE49-F238E27FC236}">
                <a16:creationId xmlns:a16="http://schemas.microsoft.com/office/drawing/2014/main" id="{BD6DD077-8280-4EBF-92AD-240ACAF89C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6324" name="3 Marcador de número de diapositiva">
            <a:extLst>
              <a:ext uri="{FF2B5EF4-FFF2-40B4-BE49-F238E27FC236}">
                <a16:creationId xmlns:a16="http://schemas.microsoft.com/office/drawing/2014/main" id="{9A586147-1519-4333-848C-06DA2B0F79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EF3A59-BE99-40F6-8ADE-328F24B2BC55}" type="slidenum">
              <a:rPr lang="en-US" altLang="en-US">
                <a:latin typeface="Calibri" panose="020F0502020204030204" pitchFamily="34" charset="0"/>
              </a:rPr>
              <a:pPr eaLnBrk="1" hangingPunct="1"/>
              <a:t>75</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a:extLst>
              <a:ext uri="{FF2B5EF4-FFF2-40B4-BE49-F238E27FC236}">
                <a16:creationId xmlns:a16="http://schemas.microsoft.com/office/drawing/2014/main" id="{4270D7E3-EE94-417B-A58F-4491F6BBC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2 Marcador de notas">
            <a:extLst>
              <a:ext uri="{FF2B5EF4-FFF2-40B4-BE49-F238E27FC236}">
                <a16:creationId xmlns:a16="http://schemas.microsoft.com/office/drawing/2014/main" id="{07724C25-79D8-4107-8A34-D68C99671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7348" name="3 Marcador de número de diapositiva">
            <a:extLst>
              <a:ext uri="{FF2B5EF4-FFF2-40B4-BE49-F238E27FC236}">
                <a16:creationId xmlns:a16="http://schemas.microsoft.com/office/drawing/2014/main" id="{4A4030E3-31F2-41E0-9925-80F2F107052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318030-165D-4803-AFD0-2BE7713A0F73}" type="slidenum">
              <a:rPr lang="en-US" altLang="en-US">
                <a:latin typeface="Calibri" panose="020F0502020204030204" pitchFamily="34" charset="0"/>
              </a:rPr>
              <a:pPr eaLnBrk="1" hangingPunct="1"/>
              <a:t>76</a:t>
            </a:fld>
            <a:endParaRPr lang="en-US" altLang="en-US">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a:extLst>
              <a:ext uri="{FF2B5EF4-FFF2-40B4-BE49-F238E27FC236}">
                <a16:creationId xmlns:a16="http://schemas.microsoft.com/office/drawing/2014/main" id="{44C2ABCB-6B0D-4002-A067-562C2DFE1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2 Marcador de notas">
            <a:extLst>
              <a:ext uri="{FF2B5EF4-FFF2-40B4-BE49-F238E27FC236}">
                <a16:creationId xmlns:a16="http://schemas.microsoft.com/office/drawing/2014/main" id="{09E97D09-5CFF-4BCE-AEC4-EA0350115B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8372" name="3 Marcador de número de diapositiva">
            <a:extLst>
              <a:ext uri="{FF2B5EF4-FFF2-40B4-BE49-F238E27FC236}">
                <a16:creationId xmlns:a16="http://schemas.microsoft.com/office/drawing/2014/main" id="{6BCC39D8-D3EE-4E20-86ED-03B0FA749E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D2B3D5-A01B-443D-AEEB-5BDED47B3AC5}" type="slidenum">
              <a:rPr lang="en-US" altLang="en-US">
                <a:latin typeface="Calibri" panose="020F0502020204030204" pitchFamily="34" charset="0"/>
              </a:rPr>
              <a:pPr eaLnBrk="1" hangingPunct="1"/>
              <a:t>77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a:extLst>
              <a:ext uri="{FF2B5EF4-FFF2-40B4-BE49-F238E27FC236}">
                <a16:creationId xmlns:a16="http://schemas.microsoft.com/office/drawing/2014/main" id="{3CEAAFEB-5639-4F0C-9FF9-52D4D4B3D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a:extLst>
              <a:ext uri="{FF2B5EF4-FFF2-40B4-BE49-F238E27FC236}">
                <a16:creationId xmlns:a16="http://schemas.microsoft.com/office/drawing/2014/main" id="{26AA7014-2CEA-47B1-B096-3DEA39C1BE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80951FB0-F752-4F44-BB84-51241EFF821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1D0EE7-7DC3-408C-82CF-96C3564A1A79}"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a:extLst>
              <a:ext uri="{FF2B5EF4-FFF2-40B4-BE49-F238E27FC236}">
                <a16:creationId xmlns:a16="http://schemas.microsoft.com/office/drawing/2014/main" id="{F46D8C0B-1AB7-4BFF-85BD-278CC5FFF8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2 Marcador de notas">
            <a:extLst>
              <a:ext uri="{FF2B5EF4-FFF2-40B4-BE49-F238E27FC236}">
                <a16:creationId xmlns:a16="http://schemas.microsoft.com/office/drawing/2014/main" id="{739749B8-273E-449A-99AC-FBA25BF3F9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59396" name="3 Marcador de número de diapositiva">
            <a:extLst>
              <a:ext uri="{FF2B5EF4-FFF2-40B4-BE49-F238E27FC236}">
                <a16:creationId xmlns:a16="http://schemas.microsoft.com/office/drawing/2014/main" id="{ED378468-5226-4EA2-B4A0-224738E1E9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62A331-E82F-47AD-AD62-7A85539C482D}" type="slidenum">
              <a:rPr lang="en-US" altLang="en-US">
                <a:latin typeface="Calibri" panose="020F0502020204030204" pitchFamily="34" charset="0"/>
              </a:rPr>
              <a:pPr eaLnBrk="1" hangingPunct="1"/>
              <a:t>78</a:t>
            </a:fld>
            <a:endParaRPr lang="en-US" altLang="en-US">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a:extLst>
              <a:ext uri="{FF2B5EF4-FFF2-40B4-BE49-F238E27FC236}">
                <a16:creationId xmlns:a16="http://schemas.microsoft.com/office/drawing/2014/main" id="{B74C24C8-8B94-4FEF-A783-470D61DD9D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2 Marcador de notas">
            <a:extLst>
              <a:ext uri="{FF2B5EF4-FFF2-40B4-BE49-F238E27FC236}">
                <a16:creationId xmlns:a16="http://schemas.microsoft.com/office/drawing/2014/main" id="{AC6C128C-B437-48A2-AC86-232C58BFD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0420" name="3 Marcador de número de diapositiva">
            <a:extLst>
              <a:ext uri="{FF2B5EF4-FFF2-40B4-BE49-F238E27FC236}">
                <a16:creationId xmlns:a16="http://schemas.microsoft.com/office/drawing/2014/main" id="{C1B516C1-6B63-4F76-8B01-33D860DD0F4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845706-101B-4C7F-8785-226980F36B55}" type="slidenum">
              <a:rPr lang="en-US" altLang="en-US">
                <a:latin typeface="Calibri" panose="020F0502020204030204" pitchFamily="34" charset="0"/>
              </a:rPr>
              <a:pPr eaLnBrk="1" hangingPunct="1"/>
              <a:t>79</a:t>
            </a:fld>
            <a:endParaRPr lang="en-US"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a:extLst>
              <a:ext uri="{FF2B5EF4-FFF2-40B4-BE49-F238E27FC236}">
                <a16:creationId xmlns:a16="http://schemas.microsoft.com/office/drawing/2014/main" id="{D6E4BDD1-BC45-43BF-83A7-C6A91EE4E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2 Marcador de notas">
            <a:extLst>
              <a:ext uri="{FF2B5EF4-FFF2-40B4-BE49-F238E27FC236}">
                <a16:creationId xmlns:a16="http://schemas.microsoft.com/office/drawing/2014/main" id="{3759846E-1763-44D1-A8CB-9417AA9E4A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1444" name="3 Marcador de número de diapositiva">
            <a:extLst>
              <a:ext uri="{FF2B5EF4-FFF2-40B4-BE49-F238E27FC236}">
                <a16:creationId xmlns:a16="http://schemas.microsoft.com/office/drawing/2014/main" id="{53340942-A6CB-401A-BBF8-56B5BADF19E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D7FEAA-91CE-43EE-A8CA-DB29D8873D72}" type="slidenum">
              <a:rPr lang="en-US" altLang="en-US">
                <a:latin typeface="Calibri" panose="020F0502020204030204" pitchFamily="34" charset="0"/>
              </a:rPr>
              <a:pPr eaLnBrk="1" hangingPunct="1"/>
              <a:t>80</a:t>
            </a:fld>
            <a:endParaRPr lang="en-US" altLang="en-US">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a:extLst>
              <a:ext uri="{FF2B5EF4-FFF2-40B4-BE49-F238E27FC236}">
                <a16:creationId xmlns:a16="http://schemas.microsoft.com/office/drawing/2014/main" id="{90C15B23-8AEC-4706-93A4-38D3C8245B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2 Marcador de notas">
            <a:extLst>
              <a:ext uri="{FF2B5EF4-FFF2-40B4-BE49-F238E27FC236}">
                <a16:creationId xmlns:a16="http://schemas.microsoft.com/office/drawing/2014/main" id="{173C3151-B5A3-4279-AFE8-B9E394ADA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2468" name="3 Marcador de número de diapositiva">
            <a:extLst>
              <a:ext uri="{FF2B5EF4-FFF2-40B4-BE49-F238E27FC236}">
                <a16:creationId xmlns:a16="http://schemas.microsoft.com/office/drawing/2014/main" id="{4F0A9D14-A5C9-4910-A5F8-2386760DE66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578FB6-1C4E-40B4-8E89-1AAC6ADB81CF}" type="slidenum">
              <a:rPr lang="en-US" altLang="en-US">
                <a:latin typeface="Calibri" panose="020F0502020204030204" pitchFamily="34" charset="0"/>
              </a:rPr>
              <a:pPr eaLnBrk="1" hangingPunct="1"/>
              <a:t>81</a:t>
            </a:fld>
            <a:endParaRPr lang="en-US" altLang="en-US">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a:extLst>
              <a:ext uri="{FF2B5EF4-FFF2-40B4-BE49-F238E27FC236}">
                <a16:creationId xmlns:a16="http://schemas.microsoft.com/office/drawing/2014/main" id="{30A23179-39AE-4720-BA95-383D73108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2 Marcador de notas">
            <a:extLst>
              <a:ext uri="{FF2B5EF4-FFF2-40B4-BE49-F238E27FC236}">
                <a16:creationId xmlns:a16="http://schemas.microsoft.com/office/drawing/2014/main" id="{0E6FF555-53DB-458B-BDFD-3B7347B6B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3492" name="3 Marcador de número de diapositiva">
            <a:extLst>
              <a:ext uri="{FF2B5EF4-FFF2-40B4-BE49-F238E27FC236}">
                <a16:creationId xmlns:a16="http://schemas.microsoft.com/office/drawing/2014/main" id="{80D9568A-6F3E-48A9-B860-E39D1CDF58D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F2EF93-FB72-46D6-B803-E5C10CBAB7DC}" type="slidenum">
              <a:rPr lang="en-US" altLang="en-US">
                <a:latin typeface="Calibri" panose="020F0502020204030204" pitchFamily="34" charset="0"/>
              </a:rPr>
              <a:pPr eaLnBrk="1" hangingPunct="1"/>
              <a:t>82</a:t>
            </a:fld>
            <a:endParaRPr lang="en-US" altLang="en-US">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a:extLst>
              <a:ext uri="{FF2B5EF4-FFF2-40B4-BE49-F238E27FC236}">
                <a16:creationId xmlns:a16="http://schemas.microsoft.com/office/drawing/2014/main" id="{C999F084-3D18-4A9F-8F72-1CE87E6906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2 Marcador de notas">
            <a:extLst>
              <a:ext uri="{FF2B5EF4-FFF2-40B4-BE49-F238E27FC236}">
                <a16:creationId xmlns:a16="http://schemas.microsoft.com/office/drawing/2014/main" id="{C131F991-3BAB-4690-B99A-F6BF3961EC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4516" name="3 Marcador de número de diapositiva">
            <a:extLst>
              <a:ext uri="{FF2B5EF4-FFF2-40B4-BE49-F238E27FC236}">
                <a16:creationId xmlns:a16="http://schemas.microsoft.com/office/drawing/2014/main" id="{D9CB2D35-BBF0-4602-9910-6C6AB810C5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5621A0-F45C-4359-9B2F-29840E13A440}"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a:extLst>
              <a:ext uri="{FF2B5EF4-FFF2-40B4-BE49-F238E27FC236}">
                <a16:creationId xmlns:a16="http://schemas.microsoft.com/office/drawing/2014/main" id="{B01413B9-9BED-45D0-845B-810671DF2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2 Marcador de notas">
            <a:extLst>
              <a:ext uri="{FF2B5EF4-FFF2-40B4-BE49-F238E27FC236}">
                <a16:creationId xmlns:a16="http://schemas.microsoft.com/office/drawing/2014/main" id="{8AA54808-14F4-437D-BEBC-4A591F93BE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5540" name="3 Marcador de número de diapositiva">
            <a:extLst>
              <a:ext uri="{FF2B5EF4-FFF2-40B4-BE49-F238E27FC236}">
                <a16:creationId xmlns:a16="http://schemas.microsoft.com/office/drawing/2014/main" id="{7F7F2EF2-F6D9-49E6-9A70-1E1592EC8B2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FC84E8-BB23-4551-95F6-92222DBDFEB9}" type="slidenum">
              <a:rPr lang="en-US" altLang="en-US">
                <a:latin typeface="Calibri" panose="020F0502020204030204" pitchFamily="34" charset="0"/>
              </a:rPr>
              <a:pPr eaLnBrk="1" hangingPunct="1"/>
              <a:t>84</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a:extLst>
              <a:ext uri="{FF2B5EF4-FFF2-40B4-BE49-F238E27FC236}">
                <a16:creationId xmlns:a16="http://schemas.microsoft.com/office/drawing/2014/main" id="{0F215536-7962-4FDA-9974-0773FDE57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2 Marcador de notas">
            <a:extLst>
              <a:ext uri="{FF2B5EF4-FFF2-40B4-BE49-F238E27FC236}">
                <a16:creationId xmlns:a16="http://schemas.microsoft.com/office/drawing/2014/main" id="{3B678D25-842B-4324-94A1-6807895E1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6564" name="3 Marcador de número de diapositiva">
            <a:extLst>
              <a:ext uri="{FF2B5EF4-FFF2-40B4-BE49-F238E27FC236}">
                <a16:creationId xmlns:a16="http://schemas.microsoft.com/office/drawing/2014/main" id="{C6407F9C-21F3-4036-B7E4-025181BD036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96D577-6B38-461E-B74A-452D7F904BBF}" type="slidenum">
              <a:rPr lang="en-US" altLang="en-US">
                <a:latin typeface="Calibri" panose="020F0502020204030204" pitchFamily="34" charset="0"/>
              </a:rPr>
              <a:pPr eaLnBrk="1" hangingPunct="1"/>
              <a:t>85</a:t>
            </a:fld>
            <a:endParaRPr lang="en-US"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a:extLst>
              <a:ext uri="{FF2B5EF4-FFF2-40B4-BE49-F238E27FC236}">
                <a16:creationId xmlns:a16="http://schemas.microsoft.com/office/drawing/2014/main" id="{494D8479-2B09-4EF3-8573-B7891D16E3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2 Marcador de notas">
            <a:extLst>
              <a:ext uri="{FF2B5EF4-FFF2-40B4-BE49-F238E27FC236}">
                <a16:creationId xmlns:a16="http://schemas.microsoft.com/office/drawing/2014/main" id="{A1E4A4E9-96ED-4A7A-A0C7-00F62C1962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7588" name="3 Marcador de número de diapositiva">
            <a:extLst>
              <a:ext uri="{FF2B5EF4-FFF2-40B4-BE49-F238E27FC236}">
                <a16:creationId xmlns:a16="http://schemas.microsoft.com/office/drawing/2014/main" id="{8828A743-C936-449D-9A8C-0CE40ACACC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92B65E-5720-4C6C-8930-1E9C5EA49B5F}" type="slidenum">
              <a:rPr lang="en-US" altLang="en-US">
                <a:latin typeface="Calibri" panose="020F0502020204030204" pitchFamily="34" charset="0"/>
              </a:rPr>
              <a:pPr eaLnBrk="1" hangingPunct="1"/>
              <a:t>86</a:t>
            </a:fld>
            <a:endParaRPr lang="en-US" altLang="en-US">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a:extLst>
              <a:ext uri="{FF2B5EF4-FFF2-40B4-BE49-F238E27FC236}">
                <a16:creationId xmlns:a16="http://schemas.microsoft.com/office/drawing/2014/main" id="{0D169A95-7115-45B5-B3D9-02FB66315C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2 Marcador de notas">
            <a:extLst>
              <a:ext uri="{FF2B5EF4-FFF2-40B4-BE49-F238E27FC236}">
                <a16:creationId xmlns:a16="http://schemas.microsoft.com/office/drawing/2014/main" id="{BF689F17-F552-4C6F-9527-1BE917389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8612" name="3 Marcador de número de diapositiva">
            <a:extLst>
              <a:ext uri="{FF2B5EF4-FFF2-40B4-BE49-F238E27FC236}">
                <a16:creationId xmlns:a16="http://schemas.microsoft.com/office/drawing/2014/main" id="{56DA88BE-6A04-42E1-B8B9-C3EFFB6C428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7A0956-E8EA-4967-8B6B-5DF48C01A6FB}" type="slidenum">
              <a:rPr lang="en-US" altLang="en-US">
                <a:latin typeface="Calibri" panose="020F0502020204030204" pitchFamily="34" charset="0"/>
              </a:rPr>
              <a:pPr eaLnBrk="1" hangingPunct="1"/>
              <a:t>87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a:extLst>
              <a:ext uri="{FF2B5EF4-FFF2-40B4-BE49-F238E27FC236}">
                <a16:creationId xmlns:a16="http://schemas.microsoft.com/office/drawing/2014/main" id="{5342FDD4-8F05-4A01-AFCF-E21805D04F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Marcador de notas">
            <a:extLst>
              <a:ext uri="{FF2B5EF4-FFF2-40B4-BE49-F238E27FC236}">
                <a16:creationId xmlns:a16="http://schemas.microsoft.com/office/drawing/2014/main" id="{BF72E911-6DB1-42F9-AA07-3CA007FE29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5326152D-EE1E-439A-8D65-79C8D86CEF5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5C485D-D5EB-4EED-B078-190FC7EAE3F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a:extLst>
              <a:ext uri="{FF2B5EF4-FFF2-40B4-BE49-F238E27FC236}">
                <a16:creationId xmlns:a16="http://schemas.microsoft.com/office/drawing/2014/main" id="{237CF2BB-D37F-494D-A1DA-00023B567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2 Marcador de notas">
            <a:extLst>
              <a:ext uri="{FF2B5EF4-FFF2-40B4-BE49-F238E27FC236}">
                <a16:creationId xmlns:a16="http://schemas.microsoft.com/office/drawing/2014/main" id="{DBA65D0C-E245-4AD6-A15B-B41B286D2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69636" name="3 Marcador de número de diapositiva">
            <a:extLst>
              <a:ext uri="{FF2B5EF4-FFF2-40B4-BE49-F238E27FC236}">
                <a16:creationId xmlns:a16="http://schemas.microsoft.com/office/drawing/2014/main" id="{719AB1C8-56CE-4AE8-9C1E-672FD1F0590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C31B38-6466-46FC-97AF-75F90DD10D89}" type="slidenum">
              <a:rPr lang="en-US" altLang="en-US">
                <a:latin typeface="Calibri" panose="020F0502020204030204" pitchFamily="34" charset="0"/>
              </a:rPr>
              <a:pPr eaLnBrk="1" hangingPunct="1"/>
              <a:t>88</a:t>
            </a:fld>
            <a:endParaRPr lang="en-US" altLang="en-US">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a:extLst>
              <a:ext uri="{FF2B5EF4-FFF2-40B4-BE49-F238E27FC236}">
                <a16:creationId xmlns:a16="http://schemas.microsoft.com/office/drawing/2014/main" id="{E379B06B-C488-4C72-897D-498B365E2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2 Marcador de notas">
            <a:extLst>
              <a:ext uri="{FF2B5EF4-FFF2-40B4-BE49-F238E27FC236}">
                <a16:creationId xmlns:a16="http://schemas.microsoft.com/office/drawing/2014/main" id="{673226E2-D145-4449-926B-CE9BDBD13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70660" name="3 Marcador de número de diapositiva">
            <a:extLst>
              <a:ext uri="{FF2B5EF4-FFF2-40B4-BE49-F238E27FC236}">
                <a16:creationId xmlns:a16="http://schemas.microsoft.com/office/drawing/2014/main" id="{9FF7193E-BA29-4CC6-AC28-AE63E095C12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04CE1-DEA5-4FE4-8870-4B293AF347C2}" type="slidenum">
              <a:rPr lang="en-US" altLang="en-US">
                <a:latin typeface="Calibri" panose="020F0502020204030204" pitchFamily="34" charset="0"/>
              </a:rPr>
              <a:pPr eaLnBrk="1" hangingPunct="1"/>
              <a:t>89</a:t>
            </a:fld>
            <a:endParaRPr lang="en-US"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a:extLst>
              <a:ext uri="{FF2B5EF4-FFF2-40B4-BE49-F238E27FC236}">
                <a16:creationId xmlns:a16="http://schemas.microsoft.com/office/drawing/2014/main" id="{56B0DB9A-7CCE-4E58-A0C6-63E1A1CCD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2 Marcador de notas">
            <a:extLst>
              <a:ext uri="{FF2B5EF4-FFF2-40B4-BE49-F238E27FC236}">
                <a16:creationId xmlns:a16="http://schemas.microsoft.com/office/drawing/2014/main" id="{73FB8E23-F164-451A-A698-71FCB80DB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71684" name="3 Marcador de número de diapositiva">
            <a:extLst>
              <a:ext uri="{FF2B5EF4-FFF2-40B4-BE49-F238E27FC236}">
                <a16:creationId xmlns:a16="http://schemas.microsoft.com/office/drawing/2014/main" id="{BBEF2E12-85A6-48AC-A77E-6C0B27263CA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DBAE43-0C37-4E23-A1BA-9F822DF8ED96}"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a:extLst>
              <a:ext uri="{FF2B5EF4-FFF2-40B4-BE49-F238E27FC236}">
                <a16:creationId xmlns:a16="http://schemas.microsoft.com/office/drawing/2014/main" id="{C3252D20-1D4C-4FEA-9AAD-1DF8AC0672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Marcador de notas">
            <a:extLst>
              <a:ext uri="{FF2B5EF4-FFF2-40B4-BE49-F238E27FC236}">
                <a16:creationId xmlns:a16="http://schemas.microsoft.com/office/drawing/2014/main" id="{C5BC7EF8-5A68-49D8-B6E9-C5D3B4D17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BO" altLang="en-US"/>
          </a:p>
        </p:txBody>
      </p:sp>
      <p:sp>
        <p:nvSpPr>
          <p:cNvPr id="49156" name="3 Marcador de número de diapositiva">
            <a:extLst>
              <a:ext uri="{FF2B5EF4-FFF2-40B4-BE49-F238E27FC236}">
                <a16:creationId xmlns:a16="http://schemas.microsoft.com/office/drawing/2014/main" id="{8BABF608-32A5-4932-9EC4-0E4758F8B2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E452E8-F24B-43A5-86BC-2361F619C71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329694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55304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8649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101458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7837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384369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28913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61708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88018" y="260351"/>
            <a:ext cx="10079567" cy="583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3" name="Rectangle 17">
            <a:extLst>
              <a:ext uri="{FF2B5EF4-FFF2-40B4-BE49-F238E27FC236}">
                <a16:creationId xmlns:a16="http://schemas.microsoft.com/office/drawing/2014/main" id="{274076C9-C2A7-4368-B6DA-71A109DFA693}"/>
              </a:ext>
            </a:extLst>
          </p:cNvPr>
          <p:cNvSpPr>
            <a:spLocks noGrp="1" noChangeArrowheads="1"/>
          </p:cNvSpPr>
          <p:nvPr>
            <p:ph type="dt" sz="half" idx="10"/>
          </p:nvPr>
        </p:nvSpPr>
        <p:spPr/>
        <p:txBody>
          <a:bodyPr/>
          <a:lstStyle>
            <a:lvl1pPr fontAlgn="auto">
              <a:spcBef>
                <a:spcPts val="0"/>
              </a:spcBef>
              <a:spcAft>
                <a:spcPts val="0"/>
              </a:spcAft>
              <a:defRPr>
                <a:solidFill>
                  <a:schemeClr val="tx2"/>
                </a:solidFill>
                <a:latin typeface="+mn-lt"/>
                <a:cs typeface="+mn-cs"/>
              </a:defRPr>
            </a:lvl1pPr>
          </a:lstStyle>
          <a:p>
            <a:pPr>
              <a:defRPr/>
            </a:pPr>
            <a:r>
              <a:rPr lang="en-US"/>
              <a:t>octubre 2006</a:t>
            </a:r>
          </a:p>
        </p:txBody>
      </p:sp>
      <p:sp>
        <p:nvSpPr>
          <p:cNvPr id="4" name="Rectangle 18">
            <a:extLst>
              <a:ext uri="{FF2B5EF4-FFF2-40B4-BE49-F238E27FC236}">
                <a16:creationId xmlns:a16="http://schemas.microsoft.com/office/drawing/2014/main" id="{B8CE6A6A-D970-47CD-B808-3B9EEC2319F9}"/>
              </a:ext>
            </a:extLst>
          </p:cNvPr>
          <p:cNvSpPr>
            <a:spLocks noGrp="1" noChangeArrowheads="1"/>
          </p:cNvSpPr>
          <p:nvPr>
            <p:ph type="ftr" sz="quarter" idx="11"/>
          </p:nvPr>
        </p:nvSpPr>
        <p:spPr/>
        <p:txBody>
          <a:bodyPr/>
          <a:lstStyle>
            <a:lvl1pPr fontAlgn="auto">
              <a:spcBef>
                <a:spcPts val="0"/>
              </a:spcBef>
              <a:spcAft>
                <a:spcPts val="0"/>
              </a:spcAft>
              <a:defRPr>
                <a:solidFill>
                  <a:schemeClr val="tx2"/>
                </a:solidFill>
                <a:latin typeface="+mn-lt"/>
                <a:cs typeface="+mn-cs"/>
              </a:defRPr>
            </a:lvl1pPr>
          </a:lstStyle>
          <a:p>
            <a:pPr>
              <a:defRPr/>
            </a:pPr>
            <a:r>
              <a:rPr lang="es-BO"/>
              <a:t>PhD Seminario de Sam Geerts    </a:t>
            </a:r>
          </a:p>
        </p:txBody>
      </p:sp>
      <p:sp>
        <p:nvSpPr>
          <p:cNvPr id="5" name="Rectangle 19">
            <a:extLst>
              <a:ext uri="{FF2B5EF4-FFF2-40B4-BE49-F238E27FC236}">
                <a16:creationId xmlns:a16="http://schemas.microsoft.com/office/drawing/2014/main" id="{844FA3FC-D2AA-46F4-9FE5-CE358887E44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endParaRPr lang="en-US" altLang="en-US"/>
          </a:p>
          <a:p>
            <a:fld id="{D0FEFD6D-3000-499C-A439-75522596505F}" type="slidenum">
              <a:rPr lang="en-US" altLang="en-US"/>
              <a:pPr/>
              <a:t>‹#›</a:t>
            </a:fld>
            <a:endParaRPr lang="en-US" altLang="en-US"/>
          </a:p>
        </p:txBody>
      </p:sp>
    </p:spTree>
    <p:extLst>
      <p:ext uri="{BB962C8B-B14F-4D97-AF65-F5344CB8AC3E}">
        <p14:creationId xmlns:p14="http://schemas.microsoft.com/office/powerpoint/2010/main" val="214387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768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40C77-8AA6-4F4C-9786-A8C8DEA38ED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50366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40C77-8AA6-4F4C-9786-A8C8DEA38ED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190831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40C77-8AA6-4F4C-9786-A8C8DEA38ED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306846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440C77-8AA6-4F4C-9786-A8C8DEA38ED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8186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40C77-8AA6-4F4C-9786-A8C8DEA38ED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418296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40C77-8AA6-4F4C-9786-A8C8DEA38ED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190894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40C77-8AA6-4F4C-9786-A8C8DEA38ED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3CF05-2C39-4DC9-BCAB-3E2C7E237055}" type="slidenum">
              <a:rPr lang="en-US" smtClean="0"/>
              <a:t>‹#›</a:t>
            </a:fld>
            <a:endParaRPr lang="en-US"/>
          </a:p>
        </p:txBody>
      </p:sp>
    </p:spTree>
    <p:extLst>
      <p:ext uri="{BB962C8B-B14F-4D97-AF65-F5344CB8AC3E}">
        <p14:creationId xmlns:p14="http://schemas.microsoft.com/office/powerpoint/2010/main" val="252520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440C77-8AA6-4F4C-9786-A8C8DEA38EDC}" type="datetimeFigureOut">
              <a:rPr lang="en-US" smtClean="0"/>
              <a:t>10/28/2020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13CF05-2C39-4DC9-BCAB-3E2C7E237055}" type="slidenum">
              <a:rPr lang="en-US" smtClean="0"/>
              <a:t>‹#›</a:t>
            </a:fld>
            <a:endParaRPr lang="en-US"/>
          </a:p>
        </p:txBody>
      </p:sp>
    </p:spTree>
    <p:extLst>
      <p:ext uri="{BB962C8B-B14F-4D97-AF65-F5344CB8AC3E}">
        <p14:creationId xmlns:p14="http://schemas.microsoft.com/office/powerpoint/2010/main" val="8313156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8.wmf"/></Relationships>
</file>

<file path=ppt/slides/_rels/slide76.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7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88.e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9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3" name="Picture 2" descr="F:\AGUA SUSTENTABLE 2010-2011 FLASH\FOTOS_ILLIMANI\FOTOS 2009\Mururata\IMG_9437.jpg">
            <a:extLst>
              <a:ext uri="{FF2B5EF4-FFF2-40B4-BE49-F238E27FC236}">
                <a16:creationId xmlns:a16="http://schemas.microsoft.com/office/drawing/2014/main" id="{032A3331-262B-4ED8-A523-4AE77428F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69900"/>
            <a:ext cx="2946400" cy="1892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6" descr="Soja">
            <a:extLst>
              <a:ext uri="{FF2B5EF4-FFF2-40B4-BE49-F238E27FC236}">
                <a16:creationId xmlns:a16="http://schemas.microsoft.com/office/drawing/2014/main" id="{9DEB3681-B7F5-4EFA-BC87-7999075AD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62" r="18204"/>
          <a:stretch>
            <a:fillRect/>
          </a:stretch>
        </p:blipFill>
        <p:spPr bwMode="auto">
          <a:xfrm>
            <a:off x="8521700" y="469900"/>
            <a:ext cx="2857500" cy="1892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C:\Users\Matilde\Desktop\Fotos AS\Illimani 4.jpg">
            <a:extLst>
              <a:ext uri="{FF2B5EF4-FFF2-40B4-BE49-F238E27FC236}">
                <a16:creationId xmlns:a16="http://schemas.microsoft.com/office/drawing/2014/main" id="{02719577-9EF8-41D9-AF59-C028395B3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25700"/>
            <a:ext cx="1778000" cy="1358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7" descr="DSCN1565">
            <a:extLst>
              <a:ext uri="{FF2B5EF4-FFF2-40B4-BE49-F238E27FC236}">
                <a16:creationId xmlns:a16="http://schemas.microsoft.com/office/drawing/2014/main" id="{EEC8B5AB-8664-4B04-8C04-6A98046E9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13" r="3790"/>
          <a:stretch>
            <a:fillRect/>
          </a:stretch>
        </p:blipFill>
        <p:spPr bwMode="auto">
          <a:xfrm>
            <a:off x="7340600" y="2425700"/>
            <a:ext cx="2070100" cy="1358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20 Imagen" descr="IMG_0133.JPG">
            <a:extLst>
              <a:ext uri="{FF2B5EF4-FFF2-40B4-BE49-F238E27FC236}">
                <a16:creationId xmlns:a16="http://schemas.microsoft.com/office/drawing/2014/main" id="{5773E64E-C36C-4C6D-87D0-9127D7F2493D}"/>
              </a:ext>
            </a:extLst>
          </p:cNvPr>
          <p:cNvPicPr>
            <a:picLocks noChangeAspect="1"/>
          </p:cNvPicPr>
          <p:nvPr/>
        </p:nvPicPr>
        <p:blipFill>
          <a:blip r:embed="rId6">
            <a:extLst>
              <a:ext uri="{28A0092B-C50C-407E-A947-70E740481C1C}">
                <a14:useLocalDpi xmlns:a14="http://schemas.microsoft.com/office/drawing/2010/main" val="0"/>
              </a:ext>
            </a:extLst>
          </a:blip>
          <a:srcRect r="11667"/>
          <a:stretch>
            <a:fillRect/>
          </a:stretch>
        </p:blipFill>
        <p:spPr bwMode="auto">
          <a:xfrm>
            <a:off x="9486900" y="2425700"/>
            <a:ext cx="1892300" cy="1358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a:extLst>
              <a:ext uri="{FF2B5EF4-FFF2-40B4-BE49-F238E27FC236}">
                <a16:creationId xmlns:a16="http://schemas.microsoft.com/office/drawing/2014/main" id="{71C4CEF0-471B-4E64-B5A5-26006B038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873500"/>
            <a:ext cx="1739900" cy="2463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a:extLst>
              <a:ext uri="{FF2B5EF4-FFF2-40B4-BE49-F238E27FC236}">
                <a16:creationId xmlns:a16="http://schemas.microsoft.com/office/drawing/2014/main" id="{F9161582-F7AA-48F2-9C51-ABF5691D92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00" y="3873500"/>
            <a:ext cx="4076700" cy="2463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a:extLst>
              <a:ext uri="{FF2B5EF4-FFF2-40B4-BE49-F238E27FC236}">
                <a16:creationId xmlns:a16="http://schemas.microsoft.com/office/drawing/2014/main" id="{9EE83421-D535-4D87-A5F6-169D94B5D587}"/>
              </a:ext>
            </a:extLst>
          </p:cNvPr>
          <p:cNvSpPr>
            <a:spLocks noGrp="1"/>
          </p:cNvSpPr>
          <p:nvPr>
            <p:ph type="ctrTitle"/>
          </p:nvPr>
        </p:nvSpPr>
        <p:spPr>
          <a:xfrm>
            <a:off x="863029" y="1012004"/>
            <a:ext cx="3416158" cy="4795408"/>
          </a:xfrm>
        </p:spPr>
        <p:txBody>
          <a:bodyPr vert="horz" lIns="91440" tIns="45720" rIns="91440" bIns="45720" rtlCol="0" anchor="ctr">
            <a:normAutofit/>
          </a:bodyPr>
          <a:lstStyle/>
          <a:p>
            <a:pPr algn="l">
              <a:defRPr/>
            </a:pPr>
            <a:br>
              <a:rPr lang="en-US" sz="4400" b="1" kern="1200" dirty="0">
                <a:solidFill>
                  <a:schemeClr val="tx1"/>
                </a:solidFill>
                <a:latin typeface="+mj-lt"/>
                <a:ea typeface="+mj-ea"/>
                <a:cs typeface="+mj-cs"/>
              </a:rPr>
            </a:br>
            <a:r>
              <a:rPr lang="en-US" sz="4400" b="1" kern="1200" dirty="0" err="1">
                <a:solidFill>
                  <a:schemeClr val="tx1"/>
                </a:solidFill>
                <a:latin typeface="+mj-lt"/>
                <a:ea typeface="+mj-ea"/>
                <a:cs typeface="+mj-cs"/>
              </a:rPr>
              <a:t>Coeficiente</a:t>
            </a:r>
            <a:r>
              <a:rPr lang="en-US" sz="4400" b="1" kern="1200" dirty="0">
                <a:solidFill>
                  <a:schemeClr val="tx1"/>
                </a:solidFill>
                <a:latin typeface="+mj-lt"/>
                <a:ea typeface="+mj-ea"/>
                <a:cs typeface="+mj-cs"/>
              </a:rPr>
              <a:t> </a:t>
            </a:r>
            <a:r>
              <a:rPr lang="en-US" sz="4400" b="1" kern="1200" dirty="0" err="1">
                <a:solidFill>
                  <a:schemeClr val="tx1"/>
                </a:solidFill>
                <a:latin typeface="+mj-lt"/>
                <a:ea typeface="+mj-ea"/>
                <a:cs typeface="+mj-cs"/>
              </a:rPr>
              <a:t>Único</a:t>
            </a:r>
            <a:r>
              <a:rPr lang="en-US" sz="4400" b="1" kern="1200" dirty="0">
                <a:solidFill>
                  <a:schemeClr val="tx1"/>
                </a:solidFill>
                <a:latin typeface="+mj-lt"/>
                <a:ea typeface="+mj-ea"/>
                <a:cs typeface="+mj-cs"/>
              </a:rPr>
              <a:t> del </a:t>
            </a:r>
            <a:r>
              <a:rPr lang="en-US" sz="4400" b="1" kern="1200" dirty="0" err="1">
                <a:solidFill>
                  <a:schemeClr val="tx1"/>
                </a:solidFill>
                <a:latin typeface="+mj-lt"/>
                <a:ea typeface="+mj-ea"/>
                <a:cs typeface="+mj-cs"/>
              </a:rPr>
              <a:t>Cultivo</a:t>
            </a:r>
            <a:br>
              <a:rPr lang="en-US"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B43F7EDE-EB57-4031-8E72-B04F7B49288F}"/>
              </a:ext>
            </a:extLst>
          </p:cNvPr>
          <p:cNvSpPr>
            <a:spLocks noGrp="1" noChangeArrowheads="1"/>
          </p:cNvSpPr>
          <p:nvPr>
            <p:ph type="title" idx="4294967295"/>
          </p:nvPr>
        </p:nvSpPr>
        <p:spPr>
          <a:xfrm>
            <a:off x="843116" y="412955"/>
            <a:ext cx="7848600" cy="685800"/>
          </a:xfrm>
        </p:spPr>
        <p:txBody>
          <a:bodyPr/>
          <a:lstStyle/>
          <a:p>
            <a:pPr algn="ctr">
              <a:defRPr/>
            </a:pPr>
            <a:r>
              <a:rPr lang="es-AR" sz="2400" b="1" dirty="0">
                <a:solidFill>
                  <a:schemeClr val="accent1">
                    <a:lumMod val="50000"/>
                  </a:schemeClr>
                </a:solidFill>
              </a:rPr>
              <a:t>PROCESO DE EVAPOTRANSPIRACIÓN</a:t>
            </a:r>
          </a:p>
        </p:txBody>
      </p:sp>
      <p:pic>
        <p:nvPicPr>
          <p:cNvPr id="24579" name="Picture 2">
            <a:extLst>
              <a:ext uri="{FF2B5EF4-FFF2-40B4-BE49-F238E27FC236}">
                <a16:creationId xmlns:a16="http://schemas.microsoft.com/office/drawing/2014/main" id="{C0AE62A5-4E31-41BB-A498-9B2F8B97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36"/>
          <a:stretch>
            <a:fillRect/>
          </a:stretch>
        </p:blipFill>
        <p:spPr bwMode="auto">
          <a:xfrm>
            <a:off x="2819400" y="1563688"/>
            <a:ext cx="67056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5" name="Group 7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5606" name="Rectangle 84">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Rectangle 3">
            <a:extLst>
              <a:ext uri="{FF2B5EF4-FFF2-40B4-BE49-F238E27FC236}">
                <a16:creationId xmlns:a16="http://schemas.microsoft.com/office/drawing/2014/main" id="{F79A60A5-ECD6-4967-BB09-7016947D4DC6}"/>
              </a:ext>
            </a:extLst>
          </p:cNvPr>
          <p:cNvSpPr>
            <a:spLocks noGrp="1" noChangeArrowheads="1"/>
          </p:cNvSpPr>
          <p:nvPr>
            <p:ph type="title" idx="4294967295"/>
          </p:nvPr>
        </p:nvSpPr>
        <p:spPr>
          <a:xfrm>
            <a:off x="1043950" y="1179151"/>
            <a:ext cx="3300646" cy="4463889"/>
          </a:xfrm>
        </p:spPr>
        <p:txBody>
          <a:bodyPr vert="horz" lIns="91440" tIns="45720" rIns="91440" bIns="45720" rtlCol="0" anchor="ctr">
            <a:normAutofit/>
          </a:bodyPr>
          <a:lstStyle/>
          <a:p>
            <a:pPr>
              <a:defRPr/>
            </a:pPr>
            <a:r>
              <a:rPr lang="en-US" b="1"/>
              <a:t>FACTORES DE CULTIVO</a:t>
            </a:r>
          </a:p>
        </p:txBody>
      </p:sp>
      <p:sp>
        <p:nvSpPr>
          <p:cNvPr id="87" name="Isosceles Triangle 86">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9" name="Straight Connector 88">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5603" name="11 Marcador de contenido">
            <a:extLst>
              <a:ext uri="{FF2B5EF4-FFF2-40B4-BE49-F238E27FC236}">
                <a16:creationId xmlns:a16="http://schemas.microsoft.com/office/drawing/2014/main" id="{938BF70C-497B-492E-8116-2BDC2910F25C}"/>
              </a:ext>
            </a:extLst>
          </p:cNvPr>
          <p:cNvSpPr>
            <a:spLocks noGrp="1"/>
          </p:cNvSpPr>
          <p:nvPr>
            <p:ph/>
          </p:nvPr>
        </p:nvSpPr>
        <p:spPr>
          <a:xfrm>
            <a:off x="4978918" y="1109145"/>
            <a:ext cx="6341016" cy="4603900"/>
          </a:xfrm>
        </p:spPr>
        <p:txBody>
          <a:bodyPr vert="horz" lIns="91440" tIns="45720" rIns="91440" bIns="45720" rtlCol="0" anchor="ctr">
            <a:normAutofit/>
          </a:bodyPr>
          <a:lstStyle/>
          <a:p>
            <a:r>
              <a:rPr lang="en-US" altLang="en-US"/>
              <a:t>Dependen de: </a:t>
            </a:r>
            <a:r>
              <a:rPr lang="en-US" altLang="en-US" i="1"/>
              <a:t>Tipo de cultivo, la variedad y la etapa de desarrollo</a:t>
            </a:r>
            <a:r>
              <a:rPr lang="en-US" altLang="en-US"/>
              <a:t>. </a:t>
            </a:r>
          </a:p>
          <a:p>
            <a:r>
              <a:rPr lang="en-US" altLang="en-US"/>
              <a:t>Es decir podemos tener distintos niveles de ET en diversos tipos de cultivos aunque se encuentren bajo condiciones ambientales idénticas. </a:t>
            </a:r>
          </a:p>
          <a:p>
            <a:r>
              <a:rPr lang="en-US" altLang="en-US"/>
              <a:t>La evapotranspiración del cultivo bajo condiciones estándar (ETc) se refiere a la demanda evaporativa de la atmósfera sobre cultivos que crecen en áreas grandes bajo condiciones óptimas de agua en el suelo, con características adecuadas tanto de manejo como ambientales, y que alcanzan la producción potencial bajo las condiciones climáticas dadas. </a:t>
            </a:r>
          </a:p>
        </p:txBody>
      </p:sp>
      <p:sp>
        <p:nvSpPr>
          <p:cNvPr id="91" name="Isosceles Triangle 90">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532" name="Rectangle 3">
            <a:extLst>
              <a:ext uri="{FF2B5EF4-FFF2-40B4-BE49-F238E27FC236}">
                <a16:creationId xmlns:a16="http://schemas.microsoft.com/office/drawing/2014/main" id="{74C9AEB0-6C21-4664-8872-AEA6AB9E0404}"/>
              </a:ext>
            </a:extLst>
          </p:cNvPr>
          <p:cNvSpPr>
            <a:spLocks noGrp="1" noChangeArrowheads="1"/>
          </p:cNvSpPr>
          <p:nvPr>
            <p:ph type="title" idx="4294967295"/>
          </p:nvPr>
        </p:nvSpPr>
        <p:spPr>
          <a:xfrm>
            <a:off x="677334" y="609600"/>
            <a:ext cx="8596668" cy="1320800"/>
          </a:xfrm>
        </p:spPr>
        <p:txBody>
          <a:bodyPr vert="horz" lIns="91440" tIns="45720" rIns="91440" bIns="45720" rtlCol="0" anchor="t">
            <a:normAutofit/>
          </a:bodyPr>
          <a:lstStyle/>
          <a:p>
            <a:pPr>
              <a:defRPr/>
            </a:pPr>
            <a:r>
              <a:rPr lang="en-US" b="1"/>
              <a:t>FACTORES DE CULTIVO</a:t>
            </a:r>
          </a:p>
        </p:txBody>
      </p:sp>
      <p:sp>
        <p:nvSpPr>
          <p:cNvPr id="26627" name="11 Marcador de contenido">
            <a:extLst>
              <a:ext uri="{FF2B5EF4-FFF2-40B4-BE49-F238E27FC236}">
                <a16:creationId xmlns:a16="http://schemas.microsoft.com/office/drawing/2014/main" id="{BF8365D9-58D1-4D4B-89CC-281686DD3D4D}"/>
              </a:ext>
            </a:extLst>
          </p:cNvPr>
          <p:cNvSpPr>
            <a:spLocks noGrp="1"/>
          </p:cNvSpPr>
          <p:nvPr>
            <p:ph/>
          </p:nvPr>
        </p:nvSpPr>
        <p:spPr>
          <a:xfrm>
            <a:off x="677334" y="2160589"/>
            <a:ext cx="5220430" cy="3880773"/>
          </a:xfrm>
        </p:spPr>
        <p:txBody>
          <a:bodyPr vert="horz" lIns="91440" tIns="45720" rIns="91440" bIns="45720" rtlCol="0">
            <a:normAutofit/>
          </a:bodyPr>
          <a:lstStyle/>
          <a:p>
            <a:r>
              <a:rPr lang="en-US" altLang="en-US" sz="1700"/>
              <a:t>Los factores tales como </a:t>
            </a:r>
            <a:r>
              <a:rPr lang="en-US" altLang="en-US" sz="1700" i="1"/>
              <a:t>salinidad o baja fertilidad del suelo, uso limitado de fertilizantes, presencia de horizontes duros o impenetrables en el suelo, ausencia de control de enfermedades y de parásitos y el mal manejo del suelo</a:t>
            </a:r>
            <a:r>
              <a:rPr lang="en-US" altLang="en-US" sz="1700"/>
              <a:t> pueden limitar el desarrollo del cultivo y reducir la evapotranspiración.</a:t>
            </a:r>
          </a:p>
          <a:p>
            <a:endParaRPr lang="en-US" altLang="en-US" sz="1700"/>
          </a:p>
          <a:p>
            <a:r>
              <a:rPr lang="en-US" altLang="en-US" sz="1700"/>
              <a:t>Otros factores que se deben evaluar son</a:t>
            </a:r>
          </a:p>
          <a:p>
            <a:r>
              <a:rPr lang="en-US" altLang="en-US" sz="1700" i="1"/>
              <a:t>cubierta del suelo, </a:t>
            </a:r>
          </a:p>
          <a:p>
            <a:r>
              <a:rPr lang="en-US" altLang="en-US" sz="1700" i="1"/>
              <a:t>densidad del cultivo </a:t>
            </a:r>
          </a:p>
          <a:p>
            <a:r>
              <a:rPr lang="en-US" altLang="en-US" sz="1700" i="1"/>
              <a:t>contenido de agua del suelo.</a:t>
            </a:r>
          </a:p>
        </p:txBody>
      </p:sp>
      <p:pic>
        <p:nvPicPr>
          <p:cNvPr id="26628" name="Picture 4">
            <a:extLst>
              <a:ext uri="{FF2B5EF4-FFF2-40B4-BE49-F238E27FC236}">
                <a16:creationId xmlns:a16="http://schemas.microsoft.com/office/drawing/2014/main" id="{E91DCF8C-FFBF-414F-94DB-1D6FC7E99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00" r="19133" b="-2"/>
          <a:stretch/>
        </p:blipFill>
        <p:spPr bwMode="auto">
          <a:xfrm>
            <a:off x="6127951" y="2159000"/>
            <a:ext cx="3145536" cy="3882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05C2AE2D-0151-45D9-A24C-81E50E618411}"/>
              </a:ext>
            </a:extLst>
          </p:cNvPr>
          <p:cNvSpPr>
            <a:spLocks noGrp="1" noChangeArrowheads="1"/>
          </p:cNvSpPr>
          <p:nvPr>
            <p:ph type="title" idx="4294967295"/>
          </p:nvPr>
        </p:nvSpPr>
        <p:spPr>
          <a:xfrm>
            <a:off x="0" y="152400"/>
            <a:ext cx="7848600" cy="685800"/>
          </a:xfrm>
        </p:spPr>
        <p:txBody>
          <a:bodyPr/>
          <a:lstStyle/>
          <a:p>
            <a:pPr algn="ctr">
              <a:defRPr/>
            </a:pPr>
            <a:r>
              <a:rPr lang="es-AR" sz="2400" b="1" dirty="0">
                <a:solidFill>
                  <a:schemeClr val="accent1">
                    <a:lumMod val="50000"/>
                  </a:schemeClr>
                </a:solidFill>
              </a:rPr>
              <a:t>PROCESO DE EVAPOTRANSPIRACIÓN</a:t>
            </a:r>
          </a:p>
        </p:txBody>
      </p:sp>
      <p:pic>
        <p:nvPicPr>
          <p:cNvPr id="27651" name="Picture 2">
            <a:extLst>
              <a:ext uri="{FF2B5EF4-FFF2-40B4-BE49-F238E27FC236}">
                <a16:creationId xmlns:a16="http://schemas.microsoft.com/office/drawing/2014/main" id="{5FB82495-DAC4-47C2-AB36-2A1A9713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02"/>
          <a:stretch>
            <a:fillRect/>
          </a:stretch>
        </p:blipFill>
        <p:spPr bwMode="auto">
          <a:xfrm>
            <a:off x="3857626" y="930276"/>
            <a:ext cx="4448175"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5" name="Rectangle 84">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Rectangle 3">
            <a:extLst>
              <a:ext uri="{FF2B5EF4-FFF2-40B4-BE49-F238E27FC236}">
                <a16:creationId xmlns:a16="http://schemas.microsoft.com/office/drawing/2014/main" id="{27BA8820-A8A5-456E-AA57-787CF7BC2A8E}"/>
              </a:ext>
            </a:extLst>
          </p:cNvPr>
          <p:cNvSpPr>
            <a:spLocks noGrp="1" noChangeArrowheads="1"/>
          </p:cNvSpPr>
          <p:nvPr>
            <p:ph type="title" idx="4294967295"/>
          </p:nvPr>
        </p:nvSpPr>
        <p:spPr>
          <a:xfrm>
            <a:off x="1043950" y="1179151"/>
            <a:ext cx="3300646" cy="4463889"/>
          </a:xfrm>
        </p:spPr>
        <p:txBody>
          <a:bodyPr vert="horz" lIns="91440" tIns="45720" rIns="91440" bIns="45720" rtlCol="0" anchor="ctr">
            <a:normAutofit/>
          </a:bodyPr>
          <a:lstStyle/>
          <a:p>
            <a:pPr>
              <a:defRPr/>
            </a:pPr>
            <a:r>
              <a:rPr lang="en-US" b="1"/>
              <a:t>ET</a:t>
            </a:r>
            <a:r>
              <a:rPr lang="en-US" b="1" baseline="-25000"/>
              <a:t>c</a:t>
            </a:r>
            <a:r>
              <a:rPr lang="en-US" b="1"/>
              <a:t> – COEFICIENTE ÚNICO DEL CULTIVO (K</a:t>
            </a:r>
            <a:r>
              <a:rPr lang="en-US" b="1" baseline="-25000"/>
              <a:t>c</a:t>
            </a:r>
            <a:r>
              <a:rPr lang="en-US" b="1"/>
              <a:t>)</a:t>
            </a:r>
          </a:p>
        </p:txBody>
      </p:sp>
      <p:sp>
        <p:nvSpPr>
          <p:cNvPr id="87" name="Isosceles Triangle 86">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9" name="Straight Connector 88">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8675" name="11 Marcador de contenido">
            <a:extLst>
              <a:ext uri="{FF2B5EF4-FFF2-40B4-BE49-F238E27FC236}">
                <a16:creationId xmlns:a16="http://schemas.microsoft.com/office/drawing/2014/main" id="{FE843D9E-EF68-4402-B390-7906F313E7A6}"/>
              </a:ext>
            </a:extLst>
          </p:cNvPr>
          <p:cNvSpPr>
            <a:spLocks noGrp="1"/>
          </p:cNvSpPr>
          <p:nvPr>
            <p:ph/>
          </p:nvPr>
        </p:nvSpPr>
        <p:spPr>
          <a:xfrm>
            <a:off x="4978918" y="1109145"/>
            <a:ext cx="6341016" cy="4603900"/>
          </a:xfrm>
        </p:spPr>
        <p:txBody>
          <a:bodyPr vert="horz" lIns="91440" tIns="45720" rIns="91440" bIns="45720" rtlCol="0" anchor="ctr">
            <a:normAutofit/>
          </a:bodyPr>
          <a:lstStyle/>
          <a:p>
            <a:r>
              <a:rPr lang="en-US" altLang="en-US"/>
              <a:t>El valor de ETc es calculado a través del enfoque del coeficiente del cultivo, donde los efectos de las condiciones del tiempo atmosférico son incorporados en ETo y las características del cultivo son incorporadas en el coeficiente Kc: </a:t>
            </a:r>
          </a:p>
          <a:p>
            <a:r>
              <a:rPr lang="en-US" altLang="en-US"/>
              <a:t>		ETc = Kc Eto</a:t>
            </a:r>
          </a:p>
          <a:p>
            <a:r>
              <a:rPr lang="en-US" altLang="en-US"/>
              <a:t>Los efectos combinados de la transpiración del cultivo y la evaporación del suelo se integran en un </a:t>
            </a:r>
            <a:r>
              <a:rPr lang="en-US" altLang="en-US" i="1"/>
              <a:t>coeficiente único del cultivo</a:t>
            </a:r>
            <a:r>
              <a:rPr lang="en-US" altLang="en-US"/>
              <a:t>. El coeficiente único </a:t>
            </a:r>
            <a:r>
              <a:rPr lang="en-US" altLang="en-US" i="1"/>
              <a:t>Kc</a:t>
            </a:r>
            <a:r>
              <a:rPr lang="en-US" altLang="en-US"/>
              <a:t> incorpora las características del cultivo y los efectos promedios de la evaporación en el suelo.</a:t>
            </a:r>
          </a:p>
        </p:txBody>
      </p:sp>
      <p:sp>
        <p:nvSpPr>
          <p:cNvPr id="91" name="Isosceles Triangle 90">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5" name="Straight Connector 7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532" name="Rectangle 3">
            <a:extLst>
              <a:ext uri="{FF2B5EF4-FFF2-40B4-BE49-F238E27FC236}">
                <a16:creationId xmlns:a16="http://schemas.microsoft.com/office/drawing/2014/main" id="{4EF13F79-5813-4735-8A0B-3A7EAC298A32}"/>
              </a:ext>
            </a:extLst>
          </p:cNvPr>
          <p:cNvSpPr>
            <a:spLocks noGrp="1" noChangeArrowheads="1"/>
          </p:cNvSpPr>
          <p:nvPr>
            <p:ph type="title" idx="4294967295"/>
          </p:nvPr>
        </p:nvSpPr>
        <p:spPr>
          <a:xfrm>
            <a:off x="677334" y="609600"/>
            <a:ext cx="8596668" cy="1320800"/>
          </a:xfrm>
        </p:spPr>
        <p:txBody>
          <a:bodyPr vert="horz" lIns="91440" tIns="45720" rIns="91440" bIns="45720" rtlCol="0" anchor="t">
            <a:normAutofit/>
          </a:bodyPr>
          <a:lstStyle/>
          <a:p>
            <a:pPr>
              <a:defRPr/>
            </a:pPr>
            <a:r>
              <a:rPr lang="en-US" b="1"/>
              <a:t>ET</a:t>
            </a:r>
            <a:r>
              <a:rPr lang="en-US" b="1" baseline="-25000"/>
              <a:t>c</a:t>
            </a:r>
            <a:r>
              <a:rPr lang="en-US" b="1"/>
              <a:t> – COEFICIENTE ÚNICO DEL CULTIVO (K</a:t>
            </a:r>
            <a:r>
              <a:rPr lang="en-US" b="1" baseline="-25000"/>
              <a:t>c</a:t>
            </a:r>
            <a:r>
              <a:rPr lang="en-US" b="1"/>
              <a:t>)</a:t>
            </a:r>
          </a:p>
        </p:txBody>
      </p:sp>
      <p:sp>
        <p:nvSpPr>
          <p:cNvPr id="29699" name="11 Marcador de contenido">
            <a:extLst>
              <a:ext uri="{FF2B5EF4-FFF2-40B4-BE49-F238E27FC236}">
                <a16:creationId xmlns:a16="http://schemas.microsoft.com/office/drawing/2014/main" id="{2BA69923-6F78-48C6-8516-F9FAC7112ECB}"/>
              </a:ext>
            </a:extLst>
          </p:cNvPr>
          <p:cNvSpPr>
            <a:spLocks noGrp="1"/>
          </p:cNvSpPr>
          <p:nvPr>
            <p:ph/>
          </p:nvPr>
        </p:nvSpPr>
        <p:spPr>
          <a:xfrm>
            <a:off x="677334" y="2160589"/>
            <a:ext cx="5220430" cy="3880773"/>
          </a:xfrm>
        </p:spPr>
        <p:txBody>
          <a:bodyPr vert="horz" lIns="91440" tIns="45720" rIns="91440" bIns="45720" rtlCol="0">
            <a:normAutofit/>
          </a:bodyPr>
          <a:lstStyle/>
          <a:p>
            <a:pPr>
              <a:lnSpc>
                <a:spcPct val="90000"/>
              </a:lnSpc>
            </a:pPr>
            <a:r>
              <a:rPr lang="en-US" altLang="en-US" sz="1700"/>
              <a:t>Procedimiento de cálculo de la evapotranspiración del cultivo :</a:t>
            </a:r>
          </a:p>
          <a:p>
            <a:pPr>
              <a:lnSpc>
                <a:spcPct val="90000"/>
              </a:lnSpc>
            </a:pPr>
            <a:r>
              <a:rPr lang="en-US" altLang="en-US" sz="1700"/>
              <a:t>1. identificar las etapas de desarrollo del cultivo, determinando la duración de cada etapa y seleccionando los valores correspondientes de Kc;</a:t>
            </a:r>
          </a:p>
          <a:p>
            <a:pPr>
              <a:lnSpc>
                <a:spcPct val="90000"/>
              </a:lnSpc>
            </a:pPr>
            <a:r>
              <a:rPr lang="en-US" altLang="en-US" sz="1700"/>
              <a:t>2. ajustar los valores de Kc seleccionados según la frecuencia de humedecimiento o las condiciones climáticas durante cada etapa;</a:t>
            </a:r>
          </a:p>
          <a:p>
            <a:pPr>
              <a:lnSpc>
                <a:spcPct val="90000"/>
              </a:lnSpc>
            </a:pPr>
            <a:r>
              <a:rPr lang="en-US" altLang="en-US" sz="1700"/>
              <a:t>3. construir la curva del coeficiente del cultivo (la cual permite la determinación de Kc para cualquier etapa durante el período de desarrollo;</a:t>
            </a:r>
          </a:p>
          <a:p>
            <a:pPr>
              <a:lnSpc>
                <a:spcPct val="90000"/>
              </a:lnSpc>
            </a:pPr>
            <a:r>
              <a:rPr lang="en-US" altLang="en-US" sz="1700"/>
              <a:t>4. calcular ETc como el producto de ETo y Kc.</a:t>
            </a:r>
          </a:p>
        </p:txBody>
      </p:sp>
      <p:pic>
        <p:nvPicPr>
          <p:cNvPr id="29700" name="Picture 4">
            <a:extLst>
              <a:ext uri="{FF2B5EF4-FFF2-40B4-BE49-F238E27FC236}">
                <a16:creationId xmlns:a16="http://schemas.microsoft.com/office/drawing/2014/main" id="{5822C30B-5043-4E03-BB06-27B4FC4AC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7" r="25675" b="-1"/>
          <a:stretch/>
        </p:blipFill>
        <p:spPr bwMode="auto">
          <a:xfrm>
            <a:off x="6127951" y="2159000"/>
            <a:ext cx="3145536" cy="3882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7" name="Straight Connector 25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5" name="Isosceles Triangle 26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Isosceles Triangle 26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532" name="Rectangle 3">
            <a:extLst>
              <a:ext uri="{FF2B5EF4-FFF2-40B4-BE49-F238E27FC236}">
                <a16:creationId xmlns:a16="http://schemas.microsoft.com/office/drawing/2014/main" id="{83220001-EEB2-413A-9954-F2C97DA26E08}"/>
              </a:ext>
            </a:extLst>
          </p:cNvPr>
          <p:cNvSpPr>
            <a:spLocks noGrp="1" noChangeArrowheads="1"/>
          </p:cNvSpPr>
          <p:nvPr>
            <p:ph type="title" idx="4294967295"/>
          </p:nvPr>
        </p:nvSpPr>
        <p:spPr>
          <a:xfrm>
            <a:off x="677334" y="609600"/>
            <a:ext cx="2938468" cy="5431762"/>
          </a:xfrm>
        </p:spPr>
        <p:txBody>
          <a:bodyPr vert="horz" lIns="91440" tIns="45720" rIns="91440" bIns="45720" rtlCol="0" anchor="ctr">
            <a:normAutofit/>
          </a:bodyPr>
          <a:lstStyle/>
          <a:p>
            <a:pPr>
              <a:defRPr/>
            </a:pPr>
            <a:r>
              <a:rPr lang="en-US" sz="3300" b="1"/>
              <a:t>DURACIÓN DE LAS ETAPAS DE CRECIMIENTO</a:t>
            </a:r>
          </a:p>
        </p:txBody>
      </p:sp>
      <p:sp>
        <p:nvSpPr>
          <p:cNvPr id="30723" name="11 Marcador de contenido">
            <a:extLst>
              <a:ext uri="{FF2B5EF4-FFF2-40B4-BE49-F238E27FC236}">
                <a16:creationId xmlns:a16="http://schemas.microsoft.com/office/drawing/2014/main" id="{206E2FB4-F6EB-455A-A41E-B1C2B25C194F}"/>
              </a:ext>
            </a:extLst>
          </p:cNvPr>
          <p:cNvSpPr>
            <a:spLocks noGrp="1"/>
          </p:cNvSpPr>
          <p:nvPr>
            <p:ph/>
          </p:nvPr>
        </p:nvSpPr>
        <p:spPr>
          <a:xfrm>
            <a:off x="3846889" y="609602"/>
            <a:ext cx="5424112" cy="1750140"/>
          </a:xfrm>
        </p:spPr>
        <p:txBody>
          <a:bodyPr vert="horz" lIns="91440" tIns="45720" rIns="91440" bIns="45720" rtlCol="0">
            <a:normAutofit/>
          </a:bodyPr>
          <a:lstStyle/>
          <a:p>
            <a:pPr marL="179388"/>
            <a:r>
              <a:rPr lang="en-US" altLang="en-US" i="1" dirty="0"/>
              <a:t>Serie de </a:t>
            </a:r>
            <a:r>
              <a:rPr lang="en-US" altLang="en-US" i="1" dirty="0" err="1"/>
              <a:t>Riego</a:t>
            </a:r>
            <a:r>
              <a:rPr lang="en-US" altLang="en-US" i="1" dirty="0"/>
              <a:t> y </a:t>
            </a:r>
            <a:r>
              <a:rPr lang="en-US" altLang="en-US" i="1" dirty="0" err="1"/>
              <a:t>Drenaje</a:t>
            </a:r>
            <a:r>
              <a:rPr lang="en-US" altLang="en-US" i="1" dirty="0"/>
              <a:t> No. 24 (FAO) </a:t>
            </a:r>
            <a:r>
              <a:rPr lang="en-US" altLang="en-US" dirty="0" err="1"/>
              <a:t>incluye</a:t>
            </a:r>
            <a:r>
              <a:rPr lang="en-US" altLang="en-US" dirty="0"/>
              <a:t> </a:t>
            </a:r>
            <a:r>
              <a:rPr lang="en-US" altLang="en-US" dirty="0" err="1"/>
              <a:t>duraciones</a:t>
            </a:r>
            <a:r>
              <a:rPr lang="en-US" altLang="en-US" dirty="0"/>
              <a:t> </a:t>
            </a:r>
            <a:r>
              <a:rPr lang="en-US" altLang="en-US" dirty="0" err="1"/>
              <a:t>generales</a:t>
            </a:r>
            <a:r>
              <a:rPr lang="en-US" altLang="en-US" dirty="0"/>
              <a:t> para las </a:t>
            </a:r>
            <a:r>
              <a:rPr lang="en-US" altLang="en-US" dirty="0" err="1"/>
              <a:t>cuatro</a:t>
            </a:r>
            <a:r>
              <a:rPr lang="en-US" altLang="en-US" dirty="0"/>
              <a:t> </a:t>
            </a:r>
            <a:r>
              <a:rPr lang="en-US" altLang="en-US" dirty="0" err="1"/>
              <a:t>etapas</a:t>
            </a:r>
            <a:r>
              <a:rPr lang="en-US" altLang="en-US" dirty="0"/>
              <a:t> de </a:t>
            </a:r>
            <a:r>
              <a:rPr lang="en-US" altLang="en-US" dirty="0" err="1"/>
              <a:t>crecimiento</a:t>
            </a:r>
            <a:r>
              <a:rPr lang="en-US" altLang="en-US" dirty="0"/>
              <a:t> de </a:t>
            </a:r>
            <a:r>
              <a:rPr lang="en-US" altLang="en-US" dirty="0" err="1"/>
              <a:t>distintos</a:t>
            </a:r>
            <a:r>
              <a:rPr lang="en-US" altLang="en-US" dirty="0"/>
              <a:t> </a:t>
            </a:r>
            <a:r>
              <a:rPr lang="en-US" altLang="en-US" dirty="0" err="1"/>
              <a:t>cultivos</a:t>
            </a:r>
            <a:r>
              <a:rPr lang="en-US" altLang="en-US" dirty="0"/>
              <a:t>, </a:t>
            </a:r>
            <a:r>
              <a:rPr lang="en-US" altLang="en-US" dirty="0" err="1"/>
              <a:t>así</a:t>
            </a:r>
            <a:r>
              <a:rPr lang="en-US" altLang="en-US" dirty="0"/>
              <a:t> </a:t>
            </a:r>
            <a:r>
              <a:rPr lang="en-US" altLang="en-US" dirty="0" err="1"/>
              <a:t>como</a:t>
            </a:r>
            <a:r>
              <a:rPr lang="en-US" altLang="en-US" dirty="0"/>
              <a:t> la </a:t>
            </a:r>
            <a:r>
              <a:rPr lang="en-US" altLang="en-US" dirty="0" err="1"/>
              <a:t>duración</a:t>
            </a:r>
            <a:r>
              <a:rPr lang="en-US" altLang="en-US" dirty="0"/>
              <a:t> total de la </a:t>
            </a:r>
            <a:r>
              <a:rPr lang="en-US" altLang="en-US" dirty="0" err="1"/>
              <a:t>temporada</a:t>
            </a:r>
            <a:r>
              <a:rPr lang="en-US" altLang="en-US" dirty="0"/>
              <a:t> de </a:t>
            </a:r>
            <a:r>
              <a:rPr lang="en-US" altLang="en-US" dirty="0" err="1"/>
              <a:t>crecimiento</a:t>
            </a:r>
            <a:r>
              <a:rPr lang="en-US" altLang="en-US" dirty="0"/>
              <a:t> de </a:t>
            </a:r>
            <a:r>
              <a:rPr lang="en-US" altLang="en-US" dirty="0" err="1"/>
              <a:t>cada</a:t>
            </a:r>
            <a:r>
              <a:rPr lang="en-US" altLang="en-US" dirty="0"/>
              <a:t> </a:t>
            </a:r>
            <a:r>
              <a:rPr lang="en-US" altLang="en-US" dirty="0" err="1"/>
              <a:t>cultivo</a:t>
            </a:r>
            <a:r>
              <a:rPr lang="en-US" altLang="en-US" dirty="0"/>
              <a:t>, para </a:t>
            </a:r>
            <a:r>
              <a:rPr lang="en-US" altLang="en-US" dirty="0" err="1"/>
              <a:t>distintos</a:t>
            </a:r>
            <a:r>
              <a:rPr lang="en-US" altLang="en-US" dirty="0"/>
              <a:t> </a:t>
            </a:r>
            <a:r>
              <a:rPr lang="en-US" altLang="en-US" dirty="0" err="1"/>
              <a:t>tipos</a:t>
            </a:r>
            <a:r>
              <a:rPr lang="en-US" altLang="en-US" dirty="0"/>
              <a:t> de </a:t>
            </a:r>
            <a:r>
              <a:rPr lang="en-US" altLang="en-US" dirty="0" err="1"/>
              <a:t>clima</a:t>
            </a:r>
            <a:r>
              <a:rPr lang="en-US" altLang="en-US" dirty="0"/>
              <a:t> y </a:t>
            </a:r>
            <a:r>
              <a:rPr lang="en-US" altLang="en-US" dirty="0" err="1"/>
              <a:t>diferentes</a:t>
            </a:r>
            <a:r>
              <a:rPr lang="en-US" altLang="en-US" dirty="0"/>
              <a:t> </a:t>
            </a:r>
            <a:r>
              <a:rPr lang="en-US" altLang="en-US" dirty="0" err="1"/>
              <a:t>localidades</a:t>
            </a:r>
            <a:r>
              <a:rPr lang="en-US" altLang="en-US" dirty="0"/>
              <a:t>. </a:t>
            </a:r>
          </a:p>
        </p:txBody>
      </p:sp>
      <p:pic>
        <p:nvPicPr>
          <p:cNvPr id="30724" name="Picture 2">
            <a:extLst>
              <a:ext uri="{FF2B5EF4-FFF2-40B4-BE49-F238E27FC236}">
                <a16:creationId xmlns:a16="http://schemas.microsoft.com/office/drawing/2014/main" id="{BCFD72A8-3A37-46DD-BBFD-AF37A6844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6"/>
          <a:stretch>
            <a:fillRect/>
          </a:stretch>
        </p:blipFill>
        <p:spPr bwMode="auto">
          <a:xfrm>
            <a:off x="3679301" y="2476876"/>
            <a:ext cx="6383847" cy="4081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Marcador de contenido">
            <a:extLst>
              <a:ext uri="{FF2B5EF4-FFF2-40B4-BE49-F238E27FC236}">
                <a16:creationId xmlns:a16="http://schemas.microsoft.com/office/drawing/2014/main" id="{C126EAEB-80A1-414C-A2EC-D3696B5612B2}"/>
              </a:ext>
            </a:extLst>
          </p:cNvPr>
          <p:cNvSpPr>
            <a:spLocks noGrp="1"/>
          </p:cNvSpPr>
          <p:nvPr>
            <p:ph/>
          </p:nvPr>
        </p:nvSpPr>
        <p:spPr>
          <a:xfrm>
            <a:off x="1752600" y="1524000"/>
            <a:ext cx="8686800" cy="4343400"/>
          </a:xfrm>
        </p:spPr>
        <p:txBody>
          <a:bodyPr>
            <a:normAutofit fontScale="92500" lnSpcReduction="10000"/>
          </a:bodyPr>
          <a:lstStyle/>
          <a:p>
            <a:pPr marL="179388">
              <a:buNone/>
            </a:pPr>
            <a:r>
              <a:rPr lang="es-AR" altLang="en-US" sz="2400">
                <a:solidFill>
                  <a:srgbClr val="FF0000"/>
                </a:solidFill>
              </a:rPr>
              <a:t>COEFICIENTES DEL CULTIVO</a:t>
            </a:r>
          </a:p>
          <a:p>
            <a:pPr marL="179388">
              <a:buNone/>
            </a:pPr>
            <a:r>
              <a:rPr lang="es-AR" altLang="en-US" sz="2400"/>
              <a:t>Durante el período de crecimiento del cultivo, la variación del coeficiente del cultivo Kc expresa los cambios en la vegetación y en el grado de cobertura del suelo. Esta variación del coeficiente Kc a lo largo del crecimiento del cultivo está representada por la curva del coeficiente del cultivo. </a:t>
            </a:r>
          </a:p>
          <a:p>
            <a:pPr marL="179388">
              <a:buNone/>
            </a:pPr>
            <a:r>
              <a:rPr lang="es-AR" altLang="en-US" sz="2400"/>
              <a:t>Para describir y construir la curva del coeficiente del cultivo se necesitan solamente tres valores de Kc: </a:t>
            </a:r>
          </a:p>
          <a:p>
            <a:pPr marL="179388">
              <a:buNone/>
            </a:pPr>
            <a:r>
              <a:rPr lang="es-AR" altLang="en-US" sz="2400"/>
              <a:t>- los correspondientes a la </a:t>
            </a:r>
            <a:r>
              <a:rPr lang="es-AR" altLang="en-US" sz="2400" i="1">
                <a:solidFill>
                  <a:srgbClr val="FF0000"/>
                </a:solidFill>
              </a:rPr>
              <a:t>etapa inicial </a:t>
            </a:r>
            <a:r>
              <a:rPr lang="es-AR" altLang="en-US" sz="2400"/>
              <a:t>(Kc ini), </a:t>
            </a:r>
          </a:p>
          <a:p>
            <a:pPr marL="179388">
              <a:buNone/>
            </a:pPr>
            <a:r>
              <a:rPr lang="es-AR" altLang="en-US" sz="2400"/>
              <a:t>- la </a:t>
            </a:r>
            <a:r>
              <a:rPr lang="es-AR" altLang="en-US" sz="2400" i="1">
                <a:solidFill>
                  <a:srgbClr val="FF0000"/>
                </a:solidFill>
              </a:rPr>
              <a:t>etapa de mediados </a:t>
            </a:r>
            <a:r>
              <a:rPr lang="es-AR" altLang="en-US" sz="2400"/>
              <a:t>de temporada (Kc med) y</a:t>
            </a:r>
          </a:p>
          <a:p>
            <a:pPr marL="179388">
              <a:buNone/>
            </a:pPr>
            <a:r>
              <a:rPr lang="es-AR" altLang="en-US" sz="2400"/>
              <a:t>- la </a:t>
            </a:r>
            <a:r>
              <a:rPr lang="es-AR" altLang="en-US" sz="2400" i="1">
                <a:solidFill>
                  <a:srgbClr val="FF0000"/>
                </a:solidFill>
              </a:rPr>
              <a:t>etapa final </a:t>
            </a:r>
            <a:r>
              <a:rPr lang="es-AR" altLang="en-US" sz="2400"/>
              <a:t>(Kc fin).</a:t>
            </a:r>
          </a:p>
        </p:txBody>
      </p:sp>
      <p:sp>
        <p:nvSpPr>
          <p:cNvPr id="22532" name="Rectangle 3">
            <a:extLst>
              <a:ext uri="{FF2B5EF4-FFF2-40B4-BE49-F238E27FC236}">
                <a16:creationId xmlns:a16="http://schemas.microsoft.com/office/drawing/2014/main" id="{50A42395-6414-4D76-B254-73A218F00EFE}"/>
              </a:ext>
            </a:extLst>
          </p:cNvPr>
          <p:cNvSpPr>
            <a:spLocks noGrp="1" noChangeArrowheads="1"/>
          </p:cNvSpPr>
          <p:nvPr>
            <p:ph type="title" idx="4294967295"/>
          </p:nvPr>
        </p:nvSpPr>
        <p:spPr>
          <a:xfrm>
            <a:off x="0" y="152400"/>
            <a:ext cx="7848600" cy="685800"/>
          </a:xfrm>
        </p:spPr>
        <p:txBody>
          <a:bodyPr/>
          <a:lstStyle/>
          <a:p>
            <a:pPr algn="ctr">
              <a:defRPr/>
            </a:pPr>
            <a:r>
              <a:rPr lang="es-AR" sz="2400" b="1" dirty="0">
                <a:solidFill>
                  <a:schemeClr val="accent1">
                    <a:lumMod val="50000"/>
                  </a:schemeClr>
                </a:solidFill>
              </a:rPr>
              <a:t>DURACIÓN DE LAS ETAPAS DE CRECIMIENTO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491106E0-1850-4C9D-924C-32DD593A6261}"/>
              </a:ext>
            </a:extLst>
          </p:cNvPr>
          <p:cNvSpPr>
            <a:spLocks noGrp="1" noChangeArrowheads="1"/>
          </p:cNvSpPr>
          <p:nvPr>
            <p:ph type="title" idx="4294967295"/>
          </p:nvPr>
        </p:nvSpPr>
        <p:spPr>
          <a:xfrm>
            <a:off x="0" y="0"/>
            <a:ext cx="7848600" cy="685800"/>
          </a:xfrm>
        </p:spPr>
        <p:txBody>
          <a:bodyPr/>
          <a:lstStyle/>
          <a:p>
            <a:pPr algn="ctr">
              <a:defRPr/>
            </a:pPr>
            <a:r>
              <a:rPr lang="es-AR" sz="2400" dirty="0">
                <a:solidFill>
                  <a:schemeClr val="accent1">
                    <a:lumMod val="50000"/>
                  </a:schemeClr>
                </a:solidFill>
              </a:rPr>
              <a:t>VALORES TABULADOS DE KC</a:t>
            </a:r>
          </a:p>
        </p:txBody>
      </p:sp>
      <p:pic>
        <p:nvPicPr>
          <p:cNvPr id="32771" name="Picture 3">
            <a:extLst>
              <a:ext uri="{FF2B5EF4-FFF2-40B4-BE49-F238E27FC236}">
                <a16:creationId xmlns:a16="http://schemas.microsoft.com/office/drawing/2014/main" id="{AC4C1AC3-B804-4F85-95DF-A1B0A6D82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62100"/>
            <a:ext cx="86106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6 CuadroTexto">
            <a:extLst>
              <a:ext uri="{FF2B5EF4-FFF2-40B4-BE49-F238E27FC236}">
                <a16:creationId xmlns:a16="http://schemas.microsoft.com/office/drawing/2014/main" id="{EB29BAC8-07AD-4DEF-ADF7-38A5136060D8}"/>
              </a:ext>
            </a:extLst>
          </p:cNvPr>
          <p:cNvSpPr txBox="1">
            <a:spLocks noChangeArrowheads="1"/>
          </p:cNvSpPr>
          <p:nvPr/>
        </p:nvSpPr>
        <p:spPr bwMode="auto">
          <a:xfrm>
            <a:off x="1752600" y="457201"/>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n-US" sz="1600">
                <a:solidFill>
                  <a:srgbClr val="FF0000"/>
                </a:solidFill>
              </a:rPr>
              <a:t>CUADRO 12</a:t>
            </a:r>
            <a:r>
              <a:rPr lang="es-AR" altLang="en-US" sz="1600"/>
              <a:t>: Valores del coeficiente único (promedio temporal) del cultivo, Kc y alturas medias máximas de las plantas para cultivos no estresados y bien manejados en climas sub-húmedos (HRmin ≈ 45%, u2 ≈ 2 m s-1) para usar en la formula de la FAO Penman-Monteith ETo.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11 Marcador de contenido">
            <a:extLst>
              <a:ext uri="{FF2B5EF4-FFF2-40B4-BE49-F238E27FC236}">
                <a16:creationId xmlns:a16="http://schemas.microsoft.com/office/drawing/2014/main" id="{63757598-C8F8-4435-B170-6F833D5BB7B1}"/>
              </a:ext>
            </a:extLst>
          </p:cNvPr>
          <p:cNvSpPr>
            <a:spLocks noGrp="1"/>
          </p:cNvSpPr>
          <p:nvPr>
            <p:ph/>
          </p:nvPr>
        </p:nvSpPr>
        <p:spPr>
          <a:xfrm>
            <a:off x="1752600" y="914400"/>
            <a:ext cx="8686800" cy="4343400"/>
          </a:xfrm>
        </p:spPr>
        <p:txBody>
          <a:bodyPr>
            <a:normAutofit fontScale="85000" lnSpcReduction="10000"/>
          </a:bodyPr>
          <a:lstStyle/>
          <a:p>
            <a:pPr marL="179388">
              <a:buNone/>
            </a:pPr>
            <a:r>
              <a:rPr lang="es-AR" altLang="en-US" sz="2400"/>
              <a:t>Debe considerarse lo siguiente:</a:t>
            </a:r>
          </a:p>
          <a:p>
            <a:pPr marL="179388">
              <a:buFont typeface="Tw Cen MT" panose="020B0602020104020603" pitchFamily="34" charset="0"/>
              <a:buChar char="√"/>
            </a:pPr>
            <a:r>
              <a:rPr lang="es-AR" altLang="en-US" sz="2400" i="1">
                <a:solidFill>
                  <a:srgbClr val="FF0000"/>
                </a:solidFill>
              </a:rPr>
              <a:t>Intervalo de tiempo entre eventos de humedecimiento</a:t>
            </a:r>
          </a:p>
          <a:p>
            <a:pPr marL="179388">
              <a:buFont typeface="Tw Cen MT" panose="020B0602020104020603" pitchFamily="34" charset="0"/>
              <a:buChar char="√"/>
            </a:pPr>
            <a:r>
              <a:rPr lang="es-AR" altLang="en-US" sz="2400" i="1">
                <a:solidFill>
                  <a:srgbClr val="FF0000"/>
                </a:solidFill>
              </a:rPr>
              <a:t>Poder evaporante de la atmósfera</a:t>
            </a:r>
            <a:r>
              <a:rPr lang="es-AR" altLang="en-US" sz="2400"/>
              <a:t>: El valor de Kc ini resulta afectado por el poder evaporante de la atmósfera, representado por ETo. Mientras mayor sea el poder evaporante de la atmósfera, el suelo se secará más rápidamente entre aplicaciones de agua y menor será el valor promedio temporal de Kc para un período dado.</a:t>
            </a:r>
          </a:p>
          <a:p>
            <a:pPr marL="179388">
              <a:buFont typeface="Tw Cen MT" panose="020B0602020104020603" pitchFamily="34" charset="0"/>
              <a:buChar char="√"/>
            </a:pPr>
            <a:r>
              <a:rPr lang="es-AR" altLang="en-US" sz="2400" i="1">
                <a:solidFill>
                  <a:srgbClr val="FF0000"/>
                </a:solidFill>
              </a:rPr>
              <a:t>Magnitud del evento de humedecimiento</a:t>
            </a:r>
            <a:r>
              <a:rPr lang="es-AR" altLang="en-US" sz="2400"/>
              <a:t>: la cantidad de agua disponible en la parte superior del suelo, y por lo tanto el tiempo que tardará el suelo en secarse, es una función de la magnitud del evento de humedecimiento.</a:t>
            </a:r>
          </a:p>
          <a:p>
            <a:pPr marL="179388">
              <a:buNone/>
            </a:pPr>
            <a:r>
              <a:rPr lang="es-AR" altLang="en-US" sz="2400"/>
              <a:t>Dependiendo de estos factores, el valor de Kc ini puede variar entre 0,1 y 1,15.</a:t>
            </a:r>
          </a:p>
          <a:p>
            <a:pPr marL="179388">
              <a:buFont typeface="Tw Cen MT" panose="020B0602020104020603" pitchFamily="34" charset="0"/>
              <a:buChar char="√"/>
            </a:pPr>
            <a:endParaRPr lang="es-AR" altLang="en-US" sz="2400"/>
          </a:p>
          <a:p>
            <a:pPr marL="179388">
              <a:buFont typeface="Tw Cen MT" panose="020B0602020104020603" pitchFamily="34" charset="0"/>
              <a:buChar char="√"/>
            </a:pPr>
            <a:endParaRPr lang="es-AR" altLang="en-US" sz="2400"/>
          </a:p>
        </p:txBody>
      </p:sp>
      <p:sp>
        <p:nvSpPr>
          <p:cNvPr id="22532" name="Rectangle 3">
            <a:extLst>
              <a:ext uri="{FF2B5EF4-FFF2-40B4-BE49-F238E27FC236}">
                <a16:creationId xmlns:a16="http://schemas.microsoft.com/office/drawing/2014/main" id="{9E9C2ACF-FEAF-456D-8E0A-9F52421C1B3F}"/>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7" name="Rectangle 8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Rectangle 3">
            <a:extLst>
              <a:ext uri="{FF2B5EF4-FFF2-40B4-BE49-F238E27FC236}">
                <a16:creationId xmlns:a16="http://schemas.microsoft.com/office/drawing/2014/main" id="{C5BB731B-09A0-492F-993B-DCFBCAD74507}"/>
              </a:ext>
            </a:extLst>
          </p:cNvPr>
          <p:cNvSpPr>
            <a:spLocks noGrp="1" noChangeArrowheads="1"/>
          </p:cNvSpPr>
          <p:nvPr>
            <p:ph type="title" idx="4294967295"/>
          </p:nvPr>
        </p:nvSpPr>
        <p:spPr>
          <a:xfrm>
            <a:off x="652481" y="1382486"/>
            <a:ext cx="3547581" cy="4093028"/>
          </a:xfrm>
        </p:spPr>
        <p:txBody>
          <a:bodyPr vert="horz" lIns="91440" tIns="45720" rIns="91440" bIns="45720" rtlCol="0" anchor="ctr">
            <a:normAutofit/>
          </a:bodyPr>
          <a:lstStyle/>
          <a:p>
            <a:pPr>
              <a:defRPr/>
            </a:pPr>
            <a:r>
              <a:rPr lang="en-US" sz="2400" b="1"/>
              <a:t>PROCESO DE EVAPOTRANSPIRACIÓN</a:t>
            </a:r>
          </a:p>
        </p:txBody>
      </p:sp>
      <p:grpSp>
        <p:nvGrpSpPr>
          <p:cNvPr id="89" name="Group 8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90" name="Straight Connector 8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0" name="Rectangle 9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34" name="11 Marcador de contenido">
            <a:extLst>
              <a:ext uri="{FF2B5EF4-FFF2-40B4-BE49-F238E27FC236}">
                <a16:creationId xmlns:a16="http://schemas.microsoft.com/office/drawing/2014/main" id="{6A2FB638-F2F3-4877-8946-C6CA692A6368}"/>
              </a:ext>
            </a:extLst>
          </p:cNvPr>
          <p:cNvGraphicFramePr>
            <a:graphicFrameLocks noGrp="1"/>
          </p:cNvGraphicFramePr>
          <p:nvPr>
            <p:ph/>
            <p:extLst>
              <p:ext uri="{D42A27DB-BD31-4B8C-83A1-F6EECF244321}">
                <p14:modId xmlns:p14="http://schemas.microsoft.com/office/powerpoint/2010/main" val="139293323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11 Marcador de contenido">
            <a:extLst>
              <a:ext uri="{FF2B5EF4-FFF2-40B4-BE49-F238E27FC236}">
                <a16:creationId xmlns:a16="http://schemas.microsoft.com/office/drawing/2014/main" id="{9AAAB40F-D714-4837-B9BE-BE34BAC5A42B}"/>
              </a:ext>
            </a:extLst>
          </p:cNvPr>
          <p:cNvSpPr>
            <a:spLocks noGrp="1"/>
          </p:cNvSpPr>
          <p:nvPr>
            <p:ph/>
          </p:nvPr>
        </p:nvSpPr>
        <p:spPr>
          <a:xfrm>
            <a:off x="1752600" y="1524000"/>
            <a:ext cx="8686800" cy="4343400"/>
          </a:xfrm>
        </p:spPr>
        <p:txBody>
          <a:bodyPr>
            <a:normAutofit lnSpcReduction="10000"/>
          </a:bodyPr>
          <a:lstStyle/>
          <a:p>
            <a:pPr marL="179388">
              <a:buNone/>
            </a:pPr>
            <a:r>
              <a:rPr lang="es-AR" altLang="en-US" sz="2400" i="1">
                <a:solidFill>
                  <a:srgbClr val="FF0000"/>
                </a:solidFill>
              </a:rPr>
              <a:t>Intervalo de tiempo entre eventos de humedecimiento</a:t>
            </a:r>
          </a:p>
          <a:p>
            <a:pPr marL="179388">
              <a:buNone/>
            </a:pPr>
            <a:endParaRPr lang="es-AR" altLang="en-US" sz="2400" i="1">
              <a:solidFill>
                <a:srgbClr val="FF0000"/>
              </a:solidFill>
            </a:endParaRPr>
          </a:p>
          <a:p>
            <a:pPr marL="179388">
              <a:buNone/>
            </a:pPr>
            <a:r>
              <a:rPr lang="es-AR" altLang="en-US" sz="2400"/>
              <a:t>El intervalo promedio entre eventos de humedecimiento se estima contando </a:t>
            </a:r>
            <a:r>
              <a:rPr lang="es-AR" altLang="en-US" sz="2400" i="1">
                <a:solidFill>
                  <a:srgbClr val="FF0000"/>
                </a:solidFill>
              </a:rPr>
              <a:t>todos los eventos de lluvia y riego mayores </a:t>
            </a:r>
            <a:r>
              <a:rPr lang="es-AR" altLang="en-US" sz="2400"/>
              <a:t>a unos </a:t>
            </a:r>
            <a:r>
              <a:rPr lang="es-AR" altLang="en-US" sz="2400" i="1">
                <a:solidFill>
                  <a:srgbClr val="FF0000"/>
                </a:solidFill>
              </a:rPr>
              <a:t>pocos milímetros</a:t>
            </a:r>
            <a:r>
              <a:rPr lang="es-AR" altLang="en-US" sz="2400"/>
              <a:t> que ocurren durante la etapa inicial. </a:t>
            </a:r>
          </a:p>
          <a:p>
            <a:pPr marL="179388">
              <a:buNone/>
            </a:pPr>
            <a:r>
              <a:rPr lang="es-AR" altLang="en-US" sz="2400"/>
              <a:t>Cuando los eventos de humedecimiento ocurran en días sucesivos, estos serán contados como un sólo evento. </a:t>
            </a:r>
          </a:p>
          <a:p>
            <a:pPr marL="179388">
              <a:buNone/>
            </a:pPr>
            <a:r>
              <a:rPr lang="es-AR" altLang="en-US" sz="2400"/>
              <a:t>El intervalo promedio de humedecimiento se estimará </a:t>
            </a:r>
            <a:r>
              <a:rPr lang="es-AR" altLang="en-US" sz="2400" i="1">
                <a:solidFill>
                  <a:srgbClr val="FF0000"/>
                </a:solidFill>
              </a:rPr>
              <a:t>dividiendo la duración de la etapa inicial entre el número de eventos</a:t>
            </a:r>
            <a:r>
              <a:rPr lang="es-AR" altLang="en-US" sz="2400"/>
              <a:t>.</a:t>
            </a:r>
          </a:p>
        </p:txBody>
      </p:sp>
      <p:sp>
        <p:nvSpPr>
          <p:cNvPr id="22532" name="Rectangle 3">
            <a:extLst>
              <a:ext uri="{FF2B5EF4-FFF2-40B4-BE49-F238E27FC236}">
                <a16:creationId xmlns:a16="http://schemas.microsoft.com/office/drawing/2014/main" id="{F3229817-47CE-40DE-B22D-EB0C78DC7519}"/>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11 Marcador de contenido">
            <a:extLst>
              <a:ext uri="{FF2B5EF4-FFF2-40B4-BE49-F238E27FC236}">
                <a16:creationId xmlns:a16="http://schemas.microsoft.com/office/drawing/2014/main" id="{6FC725CA-1ACA-4A42-BF52-EBA57F172486}"/>
              </a:ext>
            </a:extLst>
          </p:cNvPr>
          <p:cNvSpPr>
            <a:spLocks noGrp="1"/>
          </p:cNvSpPr>
          <p:nvPr>
            <p:ph/>
          </p:nvPr>
        </p:nvSpPr>
        <p:spPr>
          <a:xfrm>
            <a:off x="1752600" y="1676400"/>
            <a:ext cx="8686800" cy="4343400"/>
          </a:xfrm>
        </p:spPr>
        <p:txBody>
          <a:bodyPr>
            <a:normAutofit lnSpcReduction="10000"/>
          </a:bodyPr>
          <a:lstStyle/>
          <a:p>
            <a:pPr marL="179388">
              <a:buNone/>
            </a:pPr>
            <a:r>
              <a:rPr lang="es-AR" altLang="en-US" sz="2400"/>
              <a:t>Cuando solamente se disponga de </a:t>
            </a:r>
            <a:r>
              <a:rPr lang="es-AR" altLang="en-US" sz="2400" i="1">
                <a:solidFill>
                  <a:srgbClr val="FF0000"/>
                </a:solidFill>
              </a:rPr>
              <a:t>valores de mensuales de precipitación</a:t>
            </a:r>
            <a:r>
              <a:rPr lang="es-AR" altLang="en-US" sz="2400"/>
              <a:t>, sin información acerca del número de días con lluvia, se puede estimar el número de eventos </a:t>
            </a:r>
            <a:r>
              <a:rPr lang="es-AR" altLang="en-US" sz="2400" i="1">
                <a:solidFill>
                  <a:srgbClr val="FF0000"/>
                </a:solidFill>
              </a:rPr>
              <a:t>dividiendo</a:t>
            </a:r>
            <a:r>
              <a:rPr lang="es-AR" altLang="en-US" sz="2400"/>
              <a:t> el valor de </a:t>
            </a:r>
            <a:r>
              <a:rPr lang="es-AR" altLang="en-US" sz="2400" i="1">
                <a:solidFill>
                  <a:srgbClr val="FF0000"/>
                </a:solidFill>
              </a:rPr>
              <a:t>precipitación mensual </a:t>
            </a:r>
            <a:r>
              <a:rPr lang="es-AR" altLang="en-US" sz="2400"/>
              <a:t>entre la </a:t>
            </a:r>
            <a:r>
              <a:rPr lang="es-AR" altLang="en-US" sz="2400" i="1">
                <a:solidFill>
                  <a:srgbClr val="FF0000"/>
                </a:solidFill>
              </a:rPr>
              <a:t>lámina de lluvia de</a:t>
            </a:r>
            <a:r>
              <a:rPr lang="es-AR" altLang="en-US" sz="2400"/>
              <a:t> </a:t>
            </a:r>
            <a:r>
              <a:rPr lang="es-AR" altLang="en-US" sz="2400" i="1">
                <a:solidFill>
                  <a:srgbClr val="FF0000"/>
                </a:solidFill>
              </a:rPr>
              <a:t>un evento típico </a:t>
            </a:r>
            <a:r>
              <a:rPr lang="es-AR" altLang="en-US" sz="2400"/>
              <a:t>de lluvia.</a:t>
            </a:r>
          </a:p>
          <a:p>
            <a:pPr marL="179388">
              <a:buNone/>
            </a:pPr>
            <a:r>
              <a:rPr lang="es-AR" altLang="en-US" sz="2400"/>
              <a:t>Esta lámina típica, de existir, puede variar ampliamente de clima en clima, de región a región y de temporada a temporada.</a:t>
            </a:r>
          </a:p>
          <a:p>
            <a:pPr marL="179388">
              <a:buNone/>
            </a:pPr>
            <a:r>
              <a:rPr lang="es-AR" altLang="en-US" sz="2400"/>
              <a:t>Después de decidir que lluvia puede ser considerada como típica de una región y momento del año, se puede estimar el número de días lluviosos y el intervalo promedio entre humedecimientos.</a:t>
            </a:r>
          </a:p>
        </p:txBody>
      </p:sp>
      <p:sp>
        <p:nvSpPr>
          <p:cNvPr id="22532" name="Rectangle 3">
            <a:extLst>
              <a:ext uri="{FF2B5EF4-FFF2-40B4-BE49-F238E27FC236}">
                <a16:creationId xmlns:a16="http://schemas.microsoft.com/office/drawing/2014/main" id="{1385A690-C060-400C-A574-71C0BA6D181D}"/>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89BF8199-4C2E-4A5C-B385-5DD21F848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524001"/>
            <a:ext cx="65341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a:extLst>
              <a:ext uri="{FF2B5EF4-FFF2-40B4-BE49-F238E27FC236}">
                <a16:creationId xmlns:a16="http://schemas.microsoft.com/office/drawing/2014/main" id="{9064047A-C7B0-4A91-A42F-9FEE2798D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3733800"/>
            <a:ext cx="79629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837A6488-A8A5-4D78-94D1-DDE6C6FED0B8}"/>
              </a:ext>
            </a:extLst>
          </p:cNvPr>
          <p:cNvSpPr txBox="1">
            <a:spLocks noChangeArrowheads="1"/>
          </p:cNvSpPr>
          <p:nvPr/>
        </p:nvSpPr>
        <p:spPr bwMode="auto">
          <a:xfrm>
            <a:off x="2157413" y="152400"/>
            <a:ext cx="7848600" cy="685800"/>
          </a:xfrm>
          <a:prstGeom prst="rect">
            <a:avLst/>
          </a:prstGeom>
          <a:noFill/>
          <a:ln w="9525">
            <a:noFill/>
            <a:miter lim="800000"/>
            <a:headEnd/>
            <a:tailEnd/>
          </a:ln>
        </p:spPr>
        <p:txBody>
          <a:bodyPr anchor="ctr"/>
          <a:lstStyle/>
          <a:p>
            <a:pPr algn="ctr" eaLnBrk="0" hangingPunct="0">
              <a:defRPr/>
            </a:pPr>
            <a:r>
              <a:rPr lang="es-AR" sz="2400">
                <a:solidFill>
                  <a:schemeClr val="accent1">
                    <a:lumMod val="50000"/>
                  </a:schemeClr>
                </a:solidFill>
                <a:latin typeface="+mj-lt"/>
                <a:ea typeface="+mj-ea"/>
                <a:cs typeface="+mj-cs"/>
              </a:rPr>
              <a:t>Coeficiente del cultivo para la etapa inicial (Kc ini)</a:t>
            </a:r>
            <a:endParaRPr lang="es-AR" sz="2400" dirty="0">
              <a:solidFill>
                <a:schemeClr val="accent1">
                  <a:lumMod val="50000"/>
                </a:schemeClr>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1 Marcador de contenido">
            <a:extLst>
              <a:ext uri="{FF2B5EF4-FFF2-40B4-BE49-F238E27FC236}">
                <a16:creationId xmlns:a16="http://schemas.microsoft.com/office/drawing/2014/main" id="{AFF999AE-7669-4425-9317-3741F75B7369}"/>
              </a:ext>
            </a:extLst>
          </p:cNvPr>
          <p:cNvSpPr>
            <a:spLocks noGrp="1"/>
          </p:cNvSpPr>
          <p:nvPr>
            <p:ph/>
          </p:nvPr>
        </p:nvSpPr>
        <p:spPr>
          <a:xfrm>
            <a:off x="1752600" y="1752600"/>
            <a:ext cx="8686800" cy="4343400"/>
          </a:xfrm>
        </p:spPr>
        <p:txBody>
          <a:bodyPr/>
          <a:lstStyle/>
          <a:p>
            <a:pPr marL="179388">
              <a:buNone/>
            </a:pPr>
            <a:r>
              <a:rPr lang="es-AR" altLang="en-US" sz="2400"/>
              <a:t>El valor del coeficiente del cultivo para la etapa inicial de crecimiento puede ser determinado a partir de las figuras en función de</a:t>
            </a:r>
          </a:p>
          <a:p>
            <a:pPr marL="179388">
              <a:buNone/>
            </a:pPr>
            <a:endParaRPr lang="es-AR" altLang="en-US" sz="2400"/>
          </a:p>
          <a:p>
            <a:pPr marL="179388">
              <a:buSzPct val="100000"/>
              <a:buFont typeface="Tw Cen MT" panose="020B0602020104020603" pitchFamily="34" charset="0"/>
              <a:buChar char="√"/>
            </a:pPr>
            <a:r>
              <a:rPr lang="es-AR" altLang="en-US" sz="2400"/>
              <a:t>El intervalo promedio entre los eventos de humedecimiento, </a:t>
            </a:r>
          </a:p>
          <a:p>
            <a:pPr marL="179388">
              <a:buSzPct val="100000"/>
              <a:buFont typeface="Tw Cen MT" panose="020B0602020104020603" pitchFamily="34" charset="0"/>
              <a:buChar char="√"/>
            </a:pPr>
            <a:r>
              <a:rPr lang="es-AR" altLang="en-US" sz="2400"/>
              <a:t>El poder evaporante ETo y </a:t>
            </a:r>
          </a:p>
          <a:p>
            <a:pPr marL="179388">
              <a:buSzPct val="100000"/>
              <a:buFont typeface="Tw Cen MT" panose="020B0602020104020603" pitchFamily="34" charset="0"/>
              <a:buChar char="√"/>
            </a:pPr>
            <a:r>
              <a:rPr lang="es-AR" altLang="en-US" sz="2400"/>
              <a:t>la magnitud del evento de humedecimiento.</a:t>
            </a:r>
          </a:p>
        </p:txBody>
      </p:sp>
      <p:sp>
        <p:nvSpPr>
          <p:cNvPr id="22532" name="Rectangle 3">
            <a:extLst>
              <a:ext uri="{FF2B5EF4-FFF2-40B4-BE49-F238E27FC236}">
                <a16:creationId xmlns:a16="http://schemas.microsoft.com/office/drawing/2014/main" id="{6CB712B9-9E6D-4C18-90D2-C4679D0BBA3D}"/>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Determinación del valor de Kc </a:t>
            </a:r>
            <a:r>
              <a:rPr lang="es-AR" sz="2400" dirty="0" err="1">
                <a:solidFill>
                  <a:schemeClr val="accent1">
                    <a:lumMod val="50000"/>
                  </a:schemeClr>
                </a:solidFill>
              </a:rPr>
              <a:t>ini</a:t>
            </a:r>
            <a:endParaRPr lang="es-AR" sz="2400"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EB2EF8A5-ED08-4E35-8B9D-143B643416DD}"/>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VALORES TABULADOS DE KC</a:t>
            </a:r>
          </a:p>
        </p:txBody>
      </p:sp>
      <p:pic>
        <p:nvPicPr>
          <p:cNvPr id="38915" name="Picture 2">
            <a:extLst>
              <a:ext uri="{FF2B5EF4-FFF2-40B4-BE49-F238E27FC236}">
                <a16:creationId xmlns:a16="http://schemas.microsoft.com/office/drawing/2014/main" id="{D356EE50-2E6E-4CB8-B17A-E218ADF07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28"/>
          <a:stretch>
            <a:fillRect/>
          </a:stretch>
        </p:blipFill>
        <p:spPr bwMode="auto">
          <a:xfrm>
            <a:off x="1752600" y="879476"/>
            <a:ext cx="6243638"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a:extLst>
              <a:ext uri="{FF2B5EF4-FFF2-40B4-BE49-F238E27FC236}">
                <a16:creationId xmlns:a16="http://schemas.microsoft.com/office/drawing/2014/main" id="{694AB4DB-B4C4-46FB-B584-273B08EC7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4841876"/>
            <a:ext cx="74152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a:extLst>
              <a:ext uri="{FF2B5EF4-FFF2-40B4-BE49-F238E27FC236}">
                <a16:creationId xmlns:a16="http://schemas.microsoft.com/office/drawing/2014/main" id="{08C1718D-7700-4AA8-912D-A2B92DA29433}"/>
              </a:ext>
            </a:extLst>
          </p:cNvPr>
          <p:cNvSpPr/>
          <p:nvPr/>
        </p:nvSpPr>
        <p:spPr>
          <a:xfrm>
            <a:off x="2133600" y="1219200"/>
            <a:ext cx="5638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8918" name="5 CuadroTexto">
            <a:extLst>
              <a:ext uri="{FF2B5EF4-FFF2-40B4-BE49-F238E27FC236}">
                <a16:creationId xmlns:a16="http://schemas.microsoft.com/office/drawing/2014/main" id="{BFBFFA0D-E7FC-47E5-BC4C-14C44AC71D84}"/>
              </a:ext>
            </a:extLst>
          </p:cNvPr>
          <p:cNvSpPr txBox="1">
            <a:spLocks noChangeArrowheads="1"/>
          </p:cNvSpPr>
          <p:nvPr/>
        </p:nvSpPr>
        <p:spPr bwMode="auto">
          <a:xfrm>
            <a:off x="8077200" y="4267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n-US">
                <a:solidFill>
                  <a:srgbClr val="FF0000"/>
                </a:solidFill>
              </a:rPr>
              <a:t>Figura 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1FB7F335-E566-4CA3-9272-38C879663E44}"/>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VALORES TABULADOS DE KC</a:t>
            </a:r>
          </a:p>
        </p:txBody>
      </p:sp>
      <p:sp>
        <p:nvSpPr>
          <p:cNvPr id="39939" name="5 CuadroTexto">
            <a:extLst>
              <a:ext uri="{FF2B5EF4-FFF2-40B4-BE49-F238E27FC236}">
                <a16:creationId xmlns:a16="http://schemas.microsoft.com/office/drawing/2014/main" id="{4CDD6283-580A-437D-BA13-FDDB83DE6C66}"/>
              </a:ext>
            </a:extLst>
          </p:cNvPr>
          <p:cNvSpPr txBox="1">
            <a:spLocks noChangeArrowheads="1"/>
          </p:cNvSpPr>
          <p:nvPr/>
        </p:nvSpPr>
        <p:spPr bwMode="auto">
          <a:xfrm>
            <a:off x="1676400" y="1524001"/>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n-US"/>
              <a:t>Eventos promedios de humedecimiento (láminas de infiltración entre los 10 y 40 mm)</a:t>
            </a:r>
          </a:p>
          <a:p>
            <a:pPr eaLnBrk="1" hangingPunct="1"/>
            <a:r>
              <a:rPr lang="es-AR" altLang="en-US"/>
              <a:t> </a:t>
            </a:r>
          </a:p>
          <a:p>
            <a:pPr eaLnBrk="1" hangingPunct="1"/>
            <a:r>
              <a:rPr lang="es-AR" altLang="en-US"/>
              <a:t>Se utilizan las Figuras 29 y 30:</a:t>
            </a:r>
          </a:p>
        </p:txBody>
      </p:sp>
      <p:pic>
        <p:nvPicPr>
          <p:cNvPr id="39940" name="Picture 2">
            <a:extLst>
              <a:ext uri="{FF2B5EF4-FFF2-40B4-BE49-F238E27FC236}">
                <a16:creationId xmlns:a16="http://schemas.microsoft.com/office/drawing/2014/main" id="{01FB6BEC-EC5B-4EC0-868B-638EE47B1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4" y="2371726"/>
            <a:ext cx="5934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a:extLst>
              <a:ext uri="{FF2B5EF4-FFF2-40B4-BE49-F238E27FC236}">
                <a16:creationId xmlns:a16="http://schemas.microsoft.com/office/drawing/2014/main" id="{7D558208-ADBC-469F-B704-83D0469D9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79" t="21863"/>
          <a:stretch>
            <a:fillRect/>
          </a:stretch>
        </p:blipFill>
        <p:spPr bwMode="auto">
          <a:xfrm>
            <a:off x="1585914" y="3429001"/>
            <a:ext cx="45100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a:extLst>
              <a:ext uri="{FF2B5EF4-FFF2-40B4-BE49-F238E27FC236}">
                <a16:creationId xmlns:a16="http://schemas.microsoft.com/office/drawing/2014/main" id="{F655D0EE-3CD2-4D23-8C43-67C7B3115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93" t="7143"/>
          <a:stretch>
            <a:fillRect/>
          </a:stretch>
        </p:blipFill>
        <p:spPr bwMode="auto">
          <a:xfrm>
            <a:off x="6111876" y="3429001"/>
            <a:ext cx="45561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a:extLst>
              <a:ext uri="{FF2B5EF4-FFF2-40B4-BE49-F238E27FC236}">
                <a16:creationId xmlns:a16="http://schemas.microsoft.com/office/drawing/2014/main" id="{92EB7779-F103-4CAC-87A7-0B39660E3AE9}"/>
              </a:ext>
            </a:extLst>
          </p:cNvPr>
          <p:cNvSpPr/>
          <p:nvPr/>
        </p:nvSpPr>
        <p:spPr>
          <a:xfrm>
            <a:off x="2133600" y="5638800"/>
            <a:ext cx="1447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1" name="10 Rectángulo">
            <a:extLst>
              <a:ext uri="{FF2B5EF4-FFF2-40B4-BE49-F238E27FC236}">
                <a16:creationId xmlns:a16="http://schemas.microsoft.com/office/drawing/2014/main" id="{1F89F948-DA2E-43C8-A8B9-1668DB96D366}"/>
              </a:ext>
            </a:extLst>
          </p:cNvPr>
          <p:cNvSpPr/>
          <p:nvPr/>
        </p:nvSpPr>
        <p:spPr>
          <a:xfrm>
            <a:off x="4114800" y="3581400"/>
            <a:ext cx="1676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2" name="11 Rectángulo">
            <a:extLst>
              <a:ext uri="{FF2B5EF4-FFF2-40B4-BE49-F238E27FC236}">
                <a16:creationId xmlns:a16="http://schemas.microsoft.com/office/drawing/2014/main" id="{C1BAFB6A-B90C-40AA-8C4B-5DF496A331BA}"/>
              </a:ext>
            </a:extLst>
          </p:cNvPr>
          <p:cNvSpPr/>
          <p:nvPr/>
        </p:nvSpPr>
        <p:spPr>
          <a:xfrm>
            <a:off x="8839200" y="37338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3" name="12 Rectángulo">
            <a:extLst>
              <a:ext uri="{FF2B5EF4-FFF2-40B4-BE49-F238E27FC236}">
                <a16:creationId xmlns:a16="http://schemas.microsoft.com/office/drawing/2014/main" id="{98AADF64-DFC8-4E1E-82BC-43316514F0C5}"/>
              </a:ext>
            </a:extLst>
          </p:cNvPr>
          <p:cNvSpPr/>
          <p:nvPr/>
        </p:nvSpPr>
        <p:spPr>
          <a:xfrm>
            <a:off x="6858000" y="5673725"/>
            <a:ext cx="1447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9947" name="13 CuadroTexto">
            <a:extLst>
              <a:ext uri="{FF2B5EF4-FFF2-40B4-BE49-F238E27FC236}">
                <a16:creationId xmlns:a16="http://schemas.microsoft.com/office/drawing/2014/main" id="{F4A6C1CB-D5B6-4685-9485-550338620F4D}"/>
              </a:ext>
            </a:extLst>
          </p:cNvPr>
          <p:cNvSpPr txBox="1">
            <a:spLocks noChangeArrowheads="1"/>
          </p:cNvSpPr>
          <p:nvPr/>
        </p:nvSpPr>
        <p:spPr bwMode="auto">
          <a:xfrm>
            <a:off x="1676400" y="6529389"/>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n-US">
                <a:solidFill>
                  <a:srgbClr val="FF0000"/>
                </a:solidFill>
              </a:rPr>
              <a:t>Figura 30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F480A722-A12C-4101-B3D7-DEE154B8F023}"/>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VALORES TABULADOS DE KC</a:t>
            </a:r>
          </a:p>
        </p:txBody>
      </p:sp>
      <p:pic>
        <p:nvPicPr>
          <p:cNvPr id="40963" name="Picture 2">
            <a:extLst>
              <a:ext uri="{FF2B5EF4-FFF2-40B4-BE49-F238E27FC236}">
                <a16:creationId xmlns:a16="http://schemas.microsoft.com/office/drawing/2014/main" id="{53AA69A3-101C-4923-82A6-997AEDEF9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0"/>
            <a:ext cx="635793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a:extLst>
              <a:ext uri="{FF2B5EF4-FFF2-40B4-BE49-F238E27FC236}">
                <a16:creationId xmlns:a16="http://schemas.microsoft.com/office/drawing/2014/main" id="{7E416690-B41A-4362-9ACB-162461685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79" t="21863"/>
          <a:stretch>
            <a:fillRect/>
          </a:stretch>
        </p:blipFill>
        <p:spPr bwMode="auto">
          <a:xfrm>
            <a:off x="6096000" y="3633788"/>
            <a:ext cx="4510088"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a:extLst>
              <a:ext uri="{FF2B5EF4-FFF2-40B4-BE49-F238E27FC236}">
                <a16:creationId xmlns:a16="http://schemas.microsoft.com/office/drawing/2014/main" id="{97B313D2-BEF3-4DAB-A372-ED515A273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102" t="18314" r="10909"/>
          <a:stretch>
            <a:fillRect/>
          </a:stretch>
        </p:blipFill>
        <p:spPr bwMode="auto">
          <a:xfrm>
            <a:off x="1524000" y="3630614"/>
            <a:ext cx="45720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11 Marcador de contenido">
            <a:extLst>
              <a:ext uri="{FF2B5EF4-FFF2-40B4-BE49-F238E27FC236}">
                <a16:creationId xmlns:a16="http://schemas.microsoft.com/office/drawing/2014/main" id="{ADABB905-7ED3-4702-B25B-01365E8336BF}"/>
              </a:ext>
            </a:extLst>
          </p:cNvPr>
          <p:cNvSpPr>
            <a:spLocks noGrp="1"/>
          </p:cNvSpPr>
          <p:nvPr>
            <p:ph/>
          </p:nvPr>
        </p:nvSpPr>
        <p:spPr>
          <a:xfrm>
            <a:off x="1752600" y="914400"/>
            <a:ext cx="8686800" cy="4343400"/>
          </a:xfrm>
        </p:spPr>
        <p:txBody>
          <a:bodyPr/>
          <a:lstStyle/>
          <a:p>
            <a:pPr marL="179388">
              <a:buNone/>
            </a:pPr>
            <a:r>
              <a:rPr lang="es-AR" altLang="en-US" sz="2400"/>
              <a:t>Ajuste por humedecimiento parcial del riego</a:t>
            </a:r>
          </a:p>
          <a:p>
            <a:pPr marL="179388">
              <a:buNone/>
            </a:pPr>
            <a:r>
              <a:rPr lang="es-AR" altLang="en-US" sz="2400"/>
              <a:t>Algunos sistemas de riego humedecen solamente una fracción de la superficie del suelo (por ej. para un sistema de riego por goteo la fracción de humedecimiento podría ser tan pequeña como 0,4). </a:t>
            </a:r>
          </a:p>
          <a:p>
            <a:pPr marL="179388">
              <a:buNone/>
            </a:pPr>
            <a:r>
              <a:rPr lang="es-AR" altLang="en-US" sz="2400"/>
              <a:t>Cuando solamente se humedece una fracción de la superficie del suelo, el valor de Kc ini obtenido a partir de Tablas o del uso de las Figuras, deberá ser multiplicado por la fracción de la superficie humedecida, para hacer un ajuste por el humedecimiento parcial del suelo:</a:t>
            </a:r>
          </a:p>
        </p:txBody>
      </p:sp>
      <p:sp>
        <p:nvSpPr>
          <p:cNvPr id="22532" name="Rectangle 3">
            <a:extLst>
              <a:ext uri="{FF2B5EF4-FFF2-40B4-BE49-F238E27FC236}">
                <a16:creationId xmlns:a16="http://schemas.microsoft.com/office/drawing/2014/main" id="{54058E2E-5CF8-4C0C-A5B0-05DED6CCB63C}"/>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pic>
        <p:nvPicPr>
          <p:cNvPr id="41988" name="Picture 2">
            <a:extLst>
              <a:ext uri="{FF2B5EF4-FFF2-40B4-BE49-F238E27FC236}">
                <a16:creationId xmlns:a16="http://schemas.microsoft.com/office/drawing/2014/main" id="{B99D2C00-ABBD-4929-8D9A-3E50714A0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9" y="4705350"/>
            <a:ext cx="8391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11 Marcador de contenido">
            <a:extLst>
              <a:ext uri="{FF2B5EF4-FFF2-40B4-BE49-F238E27FC236}">
                <a16:creationId xmlns:a16="http://schemas.microsoft.com/office/drawing/2014/main" id="{5AC97A9E-4ABF-421B-BA93-1B893F04B1FE}"/>
              </a:ext>
            </a:extLst>
          </p:cNvPr>
          <p:cNvSpPr>
            <a:spLocks noGrp="1"/>
          </p:cNvSpPr>
          <p:nvPr>
            <p:ph/>
          </p:nvPr>
        </p:nvSpPr>
        <p:spPr>
          <a:xfrm>
            <a:off x="1752600" y="1524000"/>
            <a:ext cx="8686800" cy="2362200"/>
          </a:xfrm>
        </p:spPr>
        <p:txBody>
          <a:bodyPr/>
          <a:lstStyle/>
          <a:p>
            <a:pPr marL="179388">
              <a:buNone/>
            </a:pPr>
            <a:r>
              <a:rPr lang="es-AR" altLang="en-US" sz="2400"/>
              <a:t>Por otra parte, al momento de seleccionar la figura a utilizar (ósea, Figura 29 ó 30), la lámina infiltrada promedio, expresada en milímetros sobre la superficie total del campo, deberá ser dividida entre fh con el objeto de representar la lámina infiltrada verdadera en la porción de la superficie humedecida.</a:t>
            </a:r>
          </a:p>
        </p:txBody>
      </p:sp>
      <p:sp>
        <p:nvSpPr>
          <p:cNvPr id="22532" name="Rectangle 3">
            <a:extLst>
              <a:ext uri="{FF2B5EF4-FFF2-40B4-BE49-F238E27FC236}">
                <a16:creationId xmlns:a16="http://schemas.microsoft.com/office/drawing/2014/main" id="{8B7A85B1-B142-4A00-A20C-61CD5353C1F0}"/>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pic>
        <p:nvPicPr>
          <p:cNvPr id="43012" name="Picture 2">
            <a:extLst>
              <a:ext uri="{FF2B5EF4-FFF2-40B4-BE49-F238E27FC236}">
                <a16:creationId xmlns:a16="http://schemas.microsoft.com/office/drawing/2014/main" id="{28E6161F-15AD-473F-BBB3-44452FB84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4" y="3581400"/>
            <a:ext cx="84486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DC2AB502-1269-4132-B68D-DA98C18EEC17}"/>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pic>
        <p:nvPicPr>
          <p:cNvPr id="44035" name="Picture 2">
            <a:extLst>
              <a:ext uri="{FF2B5EF4-FFF2-40B4-BE49-F238E27FC236}">
                <a16:creationId xmlns:a16="http://schemas.microsoft.com/office/drawing/2014/main" id="{6C6A8B11-AC11-4069-BD9A-117E44047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1676400"/>
            <a:ext cx="70294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3CF05-4BE0-4448-9A07-BC35FAAC9118}"/>
              </a:ext>
            </a:extLst>
          </p:cNvPr>
          <p:cNvSpPr>
            <a:spLocks noGrp="1"/>
          </p:cNvSpPr>
          <p:nvPr>
            <p:ph type="title"/>
          </p:nvPr>
        </p:nvSpPr>
        <p:spPr>
          <a:xfrm>
            <a:off x="2849562" y="609600"/>
            <a:ext cx="6424440" cy="1320800"/>
          </a:xfrm>
        </p:spPr>
        <p:txBody>
          <a:bodyPr>
            <a:normAutofit/>
          </a:bodyPr>
          <a:lstStyle/>
          <a:p>
            <a:r>
              <a:rPr lang="en-US"/>
              <a:t>Índice de área foliar</a:t>
            </a:r>
            <a:endParaRPr lang="en-US" dirty="0"/>
          </a:p>
        </p:txBody>
      </p:sp>
      <p:pic>
        <p:nvPicPr>
          <p:cNvPr id="24" name="Picture 4">
            <a:extLst>
              <a:ext uri="{FF2B5EF4-FFF2-40B4-BE49-F238E27FC236}">
                <a16:creationId xmlns:a16="http://schemas.microsoft.com/office/drawing/2014/main" id="{51B7FA76-0686-464E-B3FE-98565E151B7C}"/>
              </a:ext>
            </a:extLst>
          </p:cNvPr>
          <p:cNvPicPr>
            <a:picLocks noChangeAspect="1"/>
          </p:cNvPicPr>
          <p:nvPr/>
        </p:nvPicPr>
        <p:blipFill rotWithShape="1">
          <a:blip r:embed="rId2"/>
          <a:srcRect l="60852" r="106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5"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1 Marcador de contenido">
            <a:extLst>
              <a:ext uri="{FF2B5EF4-FFF2-40B4-BE49-F238E27FC236}">
                <a16:creationId xmlns:a16="http://schemas.microsoft.com/office/drawing/2014/main" id="{E4094376-9EAE-4FA2-9C3B-0F7AA6665C27}"/>
              </a:ext>
            </a:extLst>
          </p:cNvPr>
          <p:cNvSpPr>
            <a:spLocks noGrp="1"/>
          </p:cNvSpPr>
          <p:nvPr>
            <p:ph idx="1"/>
          </p:nvPr>
        </p:nvSpPr>
        <p:spPr>
          <a:xfrm>
            <a:off x="2849562" y="2160589"/>
            <a:ext cx="6992528" cy="3880773"/>
          </a:xfrm>
        </p:spPr>
        <p:txBody>
          <a:bodyPr>
            <a:normAutofit/>
          </a:bodyPr>
          <a:lstStyle/>
          <a:p>
            <a:pPr>
              <a:defRPr/>
            </a:pPr>
            <a:r>
              <a:rPr lang="es-AR" sz="2000" dirty="0"/>
              <a:t>La cantidad y disposición de hojas se encuentra relacionada con la capacidad del cultivo de interceptar la radiación incidente.</a:t>
            </a:r>
          </a:p>
          <a:p>
            <a:pPr>
              <a:defRPr/>
            </a:pPr>
            <a:r>
              <a:rPr lang="es-AR" sz="2000" dirty="0"/>
              <a:t> Como ni las plantas están perfectamente distribuidas en el espacio (los sistemas de siembra son rectangulares con distancias entre plantas mucho mas pequeñas que la distancia entre hileras), ni las hojas están dispuestas de modo ideal (en términos de evitar el sombreo mutuo) dentro de cada planta, el índice de área foliar que logra una cobertura total del suelo es sustancialmente mayor a 1.</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FDF6C1D7-A7D4-4DAA-BD86-7EC270792A54}"/>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pic>
        <p:nvPicPr>
          <p:cNvPr id="45059" name="Picture 2">
            <a:extLst>
              <a:ext uri="{FF2B5EF4-FFF2-40B4-BE49-F238E27FC236}">
                <a16:creationId xmlns:a16="http://schemas.microsoft.com/office/drawing/2014/main" id="{50AE0977-460C-47E6-876D-3BE6DFA85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914401"/>
            <a:ext cx="79629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11 Marcador de contenido">
            <a:extLst>
              <a:ext uri="{FF2B5EF4-FFF2-40B4-BE49-F238E27FC236}">
                <a16:creationId xmlns:a16="http://schemas.microsoft.com/office/drawing/2014/main" id="{889B6BF0-DC07-4B8B-8B0A-BA2E4F4F0267}"/>
              </a:ext>
            </a:extLst>
          </p:cNvPr>
          <p:cNvSpPr>
            <a:spLocks noGrp="1"/>
          </p:cNvSpPr>
          <p:nvPr>
            <p:ph/>
          </p:nvPr>
        </p:nvSpPr>
        <p:spPr>
          <a:xfrm>
            <a:off x="1752600" y="1524000"/>
            <a:ext cx="8686800" cy="2362200"/>
          </a:xfrm>
        </p:spPr>
        <p:txBody>
          <a:bodyPr>
            <a:normAutofit fontScale="85000" lnSpcReduction="20000"/>
          </a:bodyPr>
          <a:lstStyle/>
          <a:p>
            <a:pPr marL="179388">
              <a:buNone/>
            </a:pPr>
            <a:r>
              <a:rPr lang="es-AR" altLang="en-US" sz="2400"/>
              <a:t>Kc ini para arroz inundado (se desarrolla en campos inundados con una lámina de agua de 0,10- 0,20 m): el valor de ETc durante la etapa inicial consistirá principalmente de la evaporación que ocurre de la superficie del agua. </a:t>
            </a:r>
          </a:p>
          <a:p>
            <a:pPr marL="179388">
              <a:buNone/>
            </a:pPr>
            <a:r>
              <a:rPr lang="es-AR" altLang="en-US" sz="2400"/>
              <a:t>El valor de Kc ini incluido en cuadro 12 es de 1,05 para un clima sub-húmedo con vientos ligeros a moderados. </a:t>
            </a:r>
          </a:p>
          <a:p>
            <a:pPr marL="179388">
              <a:buNone/>
            </a:pPr>
            <a:r>
              <a:rPr lang="es-AR" altLang="en-US" sz="2400"/>
              <a:t>El valor de Kc ini deberá ser ajustado de acuerdo al clima de la localidad, tal como se indica en la siguiente tabla.</a:t>
            </a:r>
          </a:p>
        </p:txBody>
      </p:sp>
      <p:sp>
        <p:nvSpPr>
          <p:cNvPr id="22532" name="Rectangle 3">
            <a:extLst>
              <a:ext uri="{FF2B5EF4-FFF2-40B4-BE49-F238E27FC236}">
                <a16:creationId xmlns:a16="http://schemas.microsoft.com/office/drawing/2014/main" id="{47E95E0C-A3A8-49CF-82FF-DAD8370A6757}"/>
              </a:ext>
            </a:extLst>
          </p:cNvPr>
          <p:cNvSpPr>
            <a:spLocks noGrp="1" noChangeArrowheads="1"/>
          </p:cNvSpPr>
          <p:nvPr>
            <p:ph type="title" idx="4294967295"/>
          </p:nvPr>
        </p:nvSpPr>
        <p:spPr>
          <a:xfrm>
            <a:off x="0" y="152400"/>
            <a:ext cx="7848600" cy="685800"/>
          </a:xfrm>
        </p:spPr>
        <p:txBody>
          <a:bodyPr/>
          <a:lstStyle/>
          <a:p>
            <a:pPr algn="ctr">
              <a:defRPr/>
            </a:pPr>
            <a:r>
              <a:rPr lang="es-AR" sz="2400" dirty="0">
                <a:solidFill>
                  <a:schemeClr val="accent1">
                    <a:lumMod val="50000"/>
                  </a:schemeClr>
                </a:solidFill>
              </a:rPr>
              <a:t>Coeficiente del cultivo para la etapa inicial (Kc </a:t>
            </a:r>
            <a:r>
              <a:rPr lang="es-AR" sz="2400" dirty="0" err="1">
                <a:solidFill>
                  <a:schemeClr val="accent1">
                    <a:lumMod val="50000"/>
                  </a:schemeClr>
                </a:solidFill>
              </a:rPr>
              <a:t>ini</a:t>
            </a:r>
            <a:r>
              <a:rPr lang="es-AR" sz="2400" dirty="0">
                <a:solidFill>
                  <a:schemeClr val="accent1">
                    <a:lumMod val="50000"/>
                  </a:schemeClr>
                </a:solidFill>
              </a:rPr>
              <a:t>)</a:t>
            </a:r>
          </a:p>
        </p:txBody>
      </p:sp>
      <p:pic>
        <p:nvPicPr>
          <p:cNvPr id="46084" name="Picture 2">
            <a:extLst>
              <a:ext uri="{FF2B5EF4-FFF2-40B4-BE49-F238E27FC236}">
                <a16:creationId xmlns:a16="http://schemas.microsoft.com/office/drawing/2014/main" id="{7C890FFD-CDD8-44BB-9308-BA17F215D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4" y="4905376"/>
            <a:ext cx="7648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11 Marcador de contenido">
            <a:extLst>
              <a:ext uri="{FF2B5EF4-FFF2-40B4-BE49-F238E27FC236}">
                <a16:creationId xmlns:a16="http://schemas.microsoft.com/office/drawing/2014/main" id="{37AF64D5-9773-4E5E-A03A-2CE8B0C7B6C0}"/>
              </a:ext>
            </a:extLst>
          </p:cNvPr>
          <p:cNvSpPr>
            <a:spLocks noGrp="1"/>
          </p:cNvSpPr>
          <p:nvPr>
            <p:ph/>
          </p:nvPr>
        </p:nvSpPr>
        <p:spPr>
          <a:xfrm>
            <a:off x="1752600" y="914400"/>
            <a:ext cx="8686800" cy="2362200"/>
          </a:xfrm>
        </p:spPr>
        <p:txBody>
          <a:bodyPr>
            <a:normAutofit fontScale="92500" lnSpcReduction="10000"/>
          </a:bodyPr>
          <a:lstStyle/>
          <a:p>
            <a:pPr marL="179388">
              <a:buNone/>
            </a:pPr>
            <a:r>
              <a:rPr lang="es-AR" altLang="en-US" sz="2400"/>
              <a:t>En el Cuadro 12 se presentaron valores típicos del coeficiente del cultivo para la etapa de mediados de temporada, Kc med, para diferentes cultivos. El impacto relativo del clima en el valor de Kc med se ilustra en la </a:t>
            </a:r>
            <a:r>
              <a:rPr lang="es-AR" altLang="en-US" sz="2400">
                <a:solidFill>
                  <a:srgbClr val="FF0000"/>
                </a:solidFill>
              </a:rPr>
              <a:t>Figura 32</a:t>
            </a:r>
            <a:r>
              <a:rPr lang="es-AR" altLang="en-US" sz="2400"/>
              <a:t>, donde se incluyen los ajustes a los valores del Cuadro 12 para varios tipos de clima, valores promedios diarios de la velocidad del viento y diferentes alturas del cultivo</a:t>
            </a:r>
          </a:p>
        </p:txBody>
      </p:sp>
      <p:sp>
        <p:nvSpPr>
          <p:cNvPr id="22532" name="Rectangle 3">
            <a:extLst>
              <a:ext uri="{FF2B5EF4-FFF2-40B4-BE49-F238E27FC236}">
                <a16:creationId xmlns:a16="http://schemas.microsoft.com/office/drawing/2014/main" id="{FB449CD3-7E10-49DE-89B3-58B332789303}"/>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47108" name="Picture 2">
            <a:extLst>
              <a:ext uri="{FF2B5EF4-FFF2-40B4-BE49-F238E27FC236}">
                <a16:creationId xmlns:a16="http://schemas.microsoft.com/office/drawing/2014/main" id="{F5A658A3-285F-48A3-BD02-2EB365C4D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49614"/>
            <a:ext cx="56578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a:extLst>
              <a:ext uri="{FF2B5EF4-FFF2-40B4-BE49-F238E27FC236}">
                <a16:creationId xmlns:a16="http://schemas.microsoft.com/office/drawing/2014/main" id="{7BCE2877-60B4-4421-AC35-5D4E4182580E}"/>
              </a:ext>
            </a:extLst>
          </p:cNvPr>
          <p:cNvSpPr/>
          <p:nvPr/>
        </p:nvSpPr>
        <p:spPr>
          <a:xfrm>
            <a:off x="4343400" y="5105400"/>
            <a:ext cx="1524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BDE39E02-4E60-4BBE-8257-6D78878686A4}"/>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48131" name="Picture 2">
            <a:extLst>
              <a:ext uri="{FF2B5EF4-FFF2-40B4-BE49-F238E27FC236}">
                <a16:creationId xmlns:a16="http://schemas.microsoft.com/office/drawing/2014/main" id="{C2FF4664-7798-4F5C-AC51-A0DDDE8F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990600"/>
            <a:ext cx="53403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a:extLst>
              <a:ext uri="{FF2B5EF4-FFF2-40B4-BE49-F238E27FC236}">
                <a16:creationId xmlns:a16="http://schemas.microsoft.com/office/drawing/2014/main" id="{DEEC0330-111D-4EE3-A115-154B1A8B3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49664"/>
            <a:ext cx="49530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8 CuadroTexto">
            <a:extLst>
              <a:ext uri="{FF2B5EF4-FFF2-40B4-BE49-F238E27FC236}">
                <a16:creationId xmlns:a16="http://schemas.microsoft.com/office/drawing/2014/main" id="{2DC6E2B3-5CDC-4F50-BDE7-428C3FB85244}"/>
              </a:ext>
            </a:extLst>
          </p:cNvPr>
          <p:cNvSpPr txBox="1">
            <a:spLocks noChangeArrowheads="1"/>
          </p:cNvSpPr>
          <p:nvPr/>
        </p:nvSpPr>
        <p:spPr bwMode="auto">
          <a:xfrm>
            <a:off x="7620000" y="22098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AR" altLang="en-US">
                <a:solidFill>
                  <a:srgbClr val="FF0000"/>
                </a:solidFill>
              </a:rPr>
              <a:t>Figura 32</a:t>
            </a:r>
          </a:p>
        </p:txBody>
      </p:sp>
      <p:sp>
        <p:nvSpPr>
          <p:cNvPr id="10" name="9 Rectángulo">
            <a:extLst>
              <a:ext uri="{FF2B5EF4-FFF2-40B4-BE49-F238E27FC236}">
                <a16:creationId xmlns:a16="http://schemas.microsoft.com/office/drawing/2014/main" id="{65873194-EE7B-400D-8E28-34D282D3054B}"/>
              </a:ext>
            </a:extLst>
          </p:cNvPr>
          <p:cNvSpPr/>
          <p:nvPr/>
        </p:nvSpPr>
        <p:spPr>
          <a:xfrm>
            <a:off x="2427288" y="2732088"/>
            <a:ext cx="1295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1" name="10 Rectángulo">
            <a:extLst>
              <a:ext uri="{FF2B5EF4-FFF2-40B4-BE49-F238E27FC236}">
                <a16:creationId xmlns:a16="http://schemas.microsoft.com/office/drawing/2014/main" id="{5466BABF-DF8E-4D5B-98D2-FAE7296F3FBA}"/>
              </a:ext>
            </a:extLst>
          </p:cNvPr>
          <p:cNvSpPr/>
          <p:nvPr/>
        </p:nvSpPr>
        <p:spPr>
          <a:xfrm>
            <a:off x="6324600" y="5181600"/>
            <a:ext cx="1295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896FFD8C-4010-4DA8-BE03-F0B4C2E9EF16}"/>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49155" name="Picture 2">
            <a:extLst>
              <a:ext uri="{FF2B5EF4-FFF2-40B4-BE49-F238E27FC236}">
                <a16:creationId xmlns:a16="http://schemas.microsoft.com/office/drawing/2014/main" id="{35D4AA28-36F6-4AEF-9943-159DE18D3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2241550"/>
            <a:ext cx="74818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5373B302-1455-4386-A4FA-4B29B2DFD2A6}"/>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50179" name="Picture 2">
            <a:extLst>
              <a:ext uri="{FF2B5EF4-FFF2-40B4-BE49-F238E27FC236}">
                <a16:creationId xmlns:a16="http://schemas.microsoft.com/office/drawing/2014/main" id="{5E55FD10-E2A2-4A09-A396-8CEC25CC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135064"/>
            <a:ext cx="7339013"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8C6EFD07-1AE7-482F-846A-CAC9225C9BCD}"/>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51203" name="Picture 2">
            <a:extLst>
              <a:ext uri="{FF2B5EF4-FFF2-40B4-BE49-F238E27FC236}">
                <a16:creationId xmlns:a16="http://schemas.microsoft.com/office/drawing/2014/main" id="{1CDC8E97-D708-40FB-9568-855F84290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704976"/>
            <a:ext cx="76581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93FBA8C3-E57F-4EA6-9748-ECC98360C62D}"/>
              </a:ext>
            </a:extLst>
          </p:cNvPr>
          <p:cNvSpPr>
            <a:spLocks noGrp="1" noChangeArrowheads="1"/>
          </p:cNvSpPr>
          <p:nvPr>
            <p:ph type="title" idx="4294967295"/>
          </p:nvPr>
        </p:nvSpPr>
        <p:spPr>
          <a:xfrm>
            <a:off x="0" y="152400"/>
            <a:ext cx="7848600" cy="685800"/>
          </a:xfrm>
        </p:spPr>
        <p:txBody>
          <a:bodyPr>
            <a:normAutofit fontScale="90000"/>
          </a:bodyPr>
          <a:lstStyle/>
          <a:p>
            <a:pPr algn="ctr">
              <a:defRPr/>
            </a:pPr>
            <a:r>
              <a:rPr lang="es-AR" sz="2400" dirty="0">
                <a:solidFill>
                  <a:schemeClr val="accent1">
                    <a:lumMod val="50000"/>
                  </a:schemeClr>
                </a:solidFill>
              </a:rPr>
              <a:t>Coeficiente del cultivo para la etapa de mediados de temporada (Kc </a:t>
            </a:r>
            <a:r>
              <a:rPr lang="es-AR" sz="2400" dirty="0" err="1">
                <a:solidFill>
                  <a:schemeClr val="accent1">
                    <a:lumMod val="50000"/>
                  </a:schemeClr>
                </a:solidFill>
              </a:rPr>
              <a:t>med</a:t>
            </a:r>
            <a:r>
              <a:rPr lang="es-AR" sz="2400" dirty="0">
                <a:solidFill>
                  <a:schemeClr val="accent1">
                    <a:lumMod val="50000"/>
                  </a:schemeClr>
                </a:solidFill>
              </a:rPr>
              <a:t>)</a:t>
            </a:r>
          </a:p>
        </p:txBody>
      </p:sp>
      <p:pic>
        <p:nvPicPr>
          <p:cNvPr id="52227" name="Picture 2">
            <a:extLst>
              <a:ext uri="{FF2B5EF4-FFF2-40B4-BE49-F238E27FC236}">
                <a16:creationId xmlns:a16="http://schemas.microsoft.com/office/drawing/2014/main" id="{E8A3ECE9-51FE-4E80-98A0-DD4B8D66F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9" y="2009776"/>
            <a:ext cx="78962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11 Marcador de contenido">
            <a:extLst>
              <a:ext uri="{FF2B5EF4-FFF2-40B4-BE49-F238E27FC236}">
                <a16:creationId xmlns:a16="http://schemas.microsoft.com/office/drawing/2014/main" id="{D2FFC708-C4AF-42E8-9DBF-2087D2465660}"/>
              </a:ext>
            </a:extLst>
          </p:cNvPr>
          <p:cNvSpPr>
            <a:spLocks noGrp="1"/>
          </p:cNvSpPr>
          <p:nvPr>
            <p:ph/>
          </p:nvPr>
        </p:nvSpPr>
        <p:spPr>
          <a:xfrm>
            <a:off x="1752600" y="1524000"/>
            <a:ext cx="8686800" cy="5029200"/>
          </a:xfrm>
        </p:spPr>
        <p:txBody>
          <a:bodyPr>
            <a:normAutofit fontScale="92500"/>
          </a:bodyPr>
          <a:lstStyle/>
          <a:p>
            <a:pPr marL="179388">
              <a:buNone/>
            </a:pPr>
            <a:r>
              <a:rPr lang="es-AR" altLang="en-US" sz="2400"/>
              <a:t>El valor de Kc med resulta </a:t>
            </a:r>
            <a:r>
              <a:rPr lang="es-AR" altLang="en-US" sz="2400" i="1">
                <a:solidFill>
                  <a:srgbClr val="FF0000"/>
                </a:solidFill>
              </a:rPr>
              <a:t>menos afectado por la frecuencia de humedecimiento</a:t>
            </a:r>
            <a:r>
              <a:rPr lang="es-AR" altLang="en-US" sz="2400"/>
              <a:t> que el valor de Kc ini, debido a que la vegetación en esta etapa se encuentra generalmente en condiciones de cobertura completa, por lo que se reducen los efectos de la evaporación en la superficie del suelo en el valor de Kc. </a:t>
            </a:r>
          </a:p>
          <a:p>
            <a:pPr marL="179388">
              <a:buNone/>
            </a:pPr>
            <a:r>
              <a:rPr lang="es-AR" altLang="en-US" sz="2400"/>
              <a:t>Para condiciones de </a:t>
            </a:r>
            <a:r>
              <a:rPr lang="es-AR" altLang="en-US" sz="2400">
                <a:solidFill>
                  <a:srgbClr val="FF0000"/>
                </a:solidFill>
              </a:rPr>
              <a:t>cultivos regados frecuentemente </a:t>
            </a:r>
            <a:r>
              <a:rPr lang="es-AR" altLang="en-US" sz="2400"/>
              <a:t>(frecuencia mayor a 3 días) y donde el valor de Kc med del Cuadro 12 sea menor a 1,0, este valor puede ser aproximado a 1,1-1,3 para tomar en cuenta el efecto combinado del suelo continuamente humedecido, la evaporación que ocurre por intercepción (riego por aspersión) y la rugosidad de la vegetación; especialmente en los casos donde el sistema de riego humedece una fracción importante de la superficie del suelo (fh &gt; 0,3).</a:t>
            </a:r>
          </a:p>
        </p:txBody>
      </p:sp>
      <p:sp>
        <p:nvSpPr>
          <p:cNvPr id="22532" name="Rectangle 3">
            <a:extLst>
              <a:ext uri="{FF2B5EF4-FFF2-40B4-BE49-F238E27FC236}">
                <a16:creationId xmlns:a16="http://schemas.microsoft.com/office/drawing/2014/main" id="{3DD1D663-7A6D-4005-851D-8BD2FBAD3088}"/>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11 Marcador de contenido">
            <a:extLst>
              <a:ext uri="{FF2B5EF4-FFF2-40B4-BE49-F238E27FC236}">
                <a16:creationId xmlns:a16="http://schemas.microsoft.com/office/drawing/2014/main" id="{99C54815-411D-4545-9F5A-D9821A7D7319}"/>
              </a:ext>
            </a:extLst>
          </p:cNvPr>
          <p:cNvSpPr>
            <a:spLocks noGrp="1"/>
          </p:cNvSpPr>
          <p:nvPr>
            <p:ph/>
          </p:nvPr>
        </p:nvSpPr>
        <p:spPr>
          <a:xfrm>
            <a:off x="1752600" y="1524000"/>
            <a:ext cx="8686800" cy="2362200"/>
          </a:xfrm>
        </p:spPr>
        <p:txBody>
          <a:bodyPr>
            <a:normAutofit fontScale="62500" lnSpcReduction="20000"/>
          </a:bodyPr>
          <a:lstStyle/>
          <a:p>
            <a:pPr marL="179388">
              <a:buNone/>
            </a:pPr>
            <a:r>
              <a:rPr lang="es-AR" altLang="en-US" sz="2400"/>
              <a:t>En el Cuadro 12 se presentaron valores típicos del coeficiente del cultivo, correspondientes al final de la etapa final de crecimiento, Kc fin, para varios cultivos agrícolas. </a:t>
            </a:r>
          </a:p>
          <a:p>
            <a:pPr marL="179388">
              <a:buNone/>
            </a:pPr>
            <a:r>
              <a:rPr lang="es-AR" altLang="en-US" sz="2400"/>
              <a:t>Los valores de Kc fin reflejan las prácticas de manejo del cultivo y del agua que son particulares de cada cultivo. </a:t>
            </a:r>
          </a:p>
          <a:p>
            <a:pPr marL="179388">
              <a:buNone/>
            </a:pPr>
            <a:r>
              <a:rPr lang="es-AR" altLang="en-US" sz="2400"/>
              <a:t>Si el cultivo se riega frecuentemente hasta que se cosecha fresco, la capa superficial del suelo permanecerá húmeda y el valor de Kc fin será relativamente alto. </a:t>
            </a:r>
          </a:p>
          <a:p>
            <a:pPr marL="179388">
              <a:buNone/>
            </a:pPr>
            <a:r>
              <a:rPr lang="es-AR" altLang="en-US" sz="2400"/>
              <a:t>Por otro lado, en los casos de los cultivos que se dejan morir y secar antes de ser cosechados, los mismos reciben riegos menos frecuentes o no reciben riego durante la etapa final de desarrollo. Consecuentemente, tanto la superficie del suelo como la vegetación permanecerán secas y el valor de Kc fin será relativamente bajos.</a:t>
            </a:r>
          </a:p>
        </p:txBody>
      </p:sp>
      <p:sp>
        <p:nvSpPr>
          <p:cNvPr id="22532" name="Rectangle 3">
            <a:extLst>
              <a:ext uri="{FF2B5EF4-FFF2-40B4-BE49-F238E27FC236}">
                <a16:creationId xmlns:a16="http://schemas.microsoft.com/office/drawing/2014/main" id="{CE12CE35-A4D9-4014-9C05-3D8899C45AD4}"/>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a:extLst>
              <a:ext uri="{FF2B5EF4-FFF2-40B4-BE49-F238E27FC236}">
                <a16:creationId xmlns:a16="http://schemas.microsoft.com/office/drawing/2014/main" id="{2548F111-491A-4E20-AA61-7A961B17BE96}"/>
              </a:ext>
            </a:extLst>
          </p:cNvPr>
          <p:cNvSpPr>
            <a:spLocks noGrp="1"/>
          </p:cNvSpPr>
          <p:nvPr>
            <p:ph/>
          </p:nvPr>
        </p:nvSpPr>
        <p:spPr>
          <a:xfrm>
            <a:off x="1600200" y="260350"/>
            <a:ext cx="8915400" cy="6521450"/>
          </a:xfrm>
        </p:spPr>
        <p:txBody>
          <a:bodyPr>
            <a:normAutofit fontScale="92500" lnSpcReduction="10000"/>
          </a:bodyPr>
          <a:lstStyle/>
          <a:p>
            <a:pPr>
              <a:defRPr/>
            </a:pPr>
            <a:r>
              <a:rPr lang="es-AR" sz="2400" b="1" dirty="0">
                <a:solidFill>
                  <a:schemeClr val="accent1">
                    <a:lumMod val="50000"/>
                  </a:schemeClr>
                </a:solidFill>
                <a:latin typeface="+mj-lt"/>
                <a:ea typeface="+mj-ea"/>
                <a:cs typeface="+mj-cs"/>
              </a:rPr>
              <a:t>Índice de área foliar</a:t>
            </a:r>
          </a:p>
          <a:p>
            <a:pPr>
              <a:defRPr/>
            </a:pPr>
            <a:endParaRPr lang="es-AR" sz="2000" dirty="0"/>
          </a:p>
          <a:p>
            <a:pPr>
              <a:defRPr/>
            </a:pPr>
            <a:endParaRPr lang="es-AR" sz="2000" dirty="0"/>
          </a:p>
          <a:p>
            <a:pPr>
              <a:defRPr/>
            </a:pPr>
            <a:r>
              <a:rPr lang="es-AR" sz="2400" dirty="0"/>
              <a:t>El índice área foliar es cuantificado como la superficie de láminas foliares </a:t>
            </a:r>
            <a:r>
              <a:rPr lang="es-AR" sz="2200" dirty="0"/>
              <a:t>por unidad de área de suelo cultivado</a:t>
            </a:r>
          </a:p>
          <a:p>
            <a:pPr>
              <a:defRPr/>
            </a:pPr>
            <a:endParaRPr lang="es-AR" sz="2200" dirty="0"/>
          </a:p>
          <a:p>
            <a:pPr>
              <a:defRPr/>
            </a:pPr>
            <a:endParaRPr lang="es-AR" sz="2200" dirty="0"/>
          </a:p>
          <a:p>
            <a:pPr>
              <a:defRPr/>
            </a:pPr>
            <a:endParaRPr lang="es-AR" sz="2200" dirty="0"/>
          </a:p>
          <a:p>
            <a:pPr>
              <a:defRPr/>
            </a:pPr>
            <a:endParaRPr lang="es-AR" sz="2200" dirty="0"/>
          </a:p>
          <a:p>
            <a:pPr>
              <a:defRPr/>
            </a:pPr>
            <a:endParaRPr lang="es-AR" sz="2200" dirty="0"/>
          </a:p>
          <a:p>
            <a:pPr>
              <a:defRPr/>
            </a:pPr>
            <a:endParaRPr lang="es-AR" sz="2200" dirty="0"/>
          </a:p>
          <a:p>
            <a:pPr>
              <a:defRPr/>
            </a:pPr>
            <a:r>
              <a:rPr lang="es-AR" sz="2200" dirty="0"/>
              <a:t>El esquema representa un cultivo con un índice de área foliar de 1,5. </a:t>
            </a:r>
          </a:p>
          <a:p>
            <a:pPr>
              <a:defRPr/>
            </a:pPr>
            <a:r>
              <a:rPr lang="es-AR" sz="2200" dirty="0"/>
              <a:t>A pesar que hay un 50% más de área foliar que de área del suelo la cobertura no es completa (se puede ver el suelo a través de las plantas, es decir que parte de la radiación incidente no es interceptada por el cultivo, y parte del agua perdida lo es por evaporación directa del suelo).</a:t>
            </a:r>
            <a:endParaRPr lang="en-US" sz="2200" dirty="0"/>
          </a:p>
        </p:txBody>
      </p:sp>
      <p:pic>
        <p:nvPicPr>
          <p:cNvPr id="18435" name="Picture 2">
            <a:extLst>
              <a:ext uri="{FF2B5EF4-FFF2-40B4-BE49-F238E27FC236}">
                <a16:creationId xmlns:a16="http://schemas.microsoft.com/office/drawing/2014/main" id="{2110FDDF-0947-4C08-83B9-0338A49C0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1"/>
            <a:ext cx="5715000"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3B912EAE-470B-49B9-BDAE-1D62BE026421}"/>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pic>
        <p:nvPicPr>
          <p:cNvPr id="55299" name="Picture 2">
            <a:extLst>
              <a:ext uri="{FF2B5EF4-FFF2-40B4-BE49-F238E27FC236}">
                <a16:creationId xmlns:a16="http://schemas.microsoft.com/office/drawing/2014/main" id="{DA95532F-3AD6-4368-9304-489427DEC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33500"/>
            <a:ext cx="6096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2AB80BF0-1ABD-4EE2-987D-3F9DF20F8B4D}"/>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pic>
        <p:nvPicPr>
          <p:cNvPr id="56323" name="Picture 2">
            <a:extLst>
              <a:ext uri="{FF2B5EF4-FFF2-40B4-BE49-F238E27FC236}">
                <a16:creationId xmlns:a16="http://schemas.microsoft.com/office/drawing/2014/main" id="{A18D9930-DEE1-4C18-B0BE-8EB1B0B10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9" y="1152526"/>
            <a:ext cx="67913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11 Marcador de contenido">
            <a:extLst>
              <a:ext uri="{FF2B5EF4-FFF2-40B4-BE49-F238E27FC236}">
                <a16:creationId xmlns:a16="http://schemas.microsoft.com/office/drawing/2014/main" id="{0FB81049-C7FE-4121-BEC3-117D332AD345}"/>
              </a:ext>
            </a:extLst>
          </p:cNvPr>
          <p:cNvSpPr>
            <a:spLocks noGrp="1"/>
          </p:cNvSpPr>
          <p:nvPr>
            <p:ph/>
          </p:nvPr>
        </p:nvSpPr>
        <p:spPr>
          <a:xfrm>
            <a:off x="1752600" y="1371600"/>
            <a:ext cx="8686800" cy="2362200"/>
          </a:xfrm>
        </p:spPr>
        <p:txBody>
          <a:bodyPr>
            <a:normAutofit fontScale="92500" lnSpcReduction="20000"/>
          </a:bodyPr>
          <a:lstStyle/>
          <a:p>
            <a:pPr marL="179388">
              <a:buNone/>
            </a:pPr>
            <a:r>
              <a:rPr lang="es-AR" altLang="en-US" sz="2400"/>
              <a:t>Los valores de Kc fin incluidos en el Cuadro 12 representan valores típicos esperados de Kc fin bajo condiciones climáticas estándar. En climas de mayor aridez y condiciones de velocidades de viento mayores se presentarán valores más altos de Kc fin. Por otra parte, climas más húmedos y velocidades de viento menores resultarán en valores menores de Kc fin. Para ajustes para climas donde la HR</a:t>
            </a:r>
            <a:r>
              <a:rPr lang="es-AR" altLang="en-US" sz="2400" baseline="-25000"/>
              <a:t>min</a:t>
            </a:r>
            <a:r>
              <a:rPr lang="es-AR" altLang="en-US" sz="2400"/>
              <a:t> sea diferente de 45% y donde u</a:t>
            </a:r>
            <a:r>
              <a:rPr lang="es-AR" altLang="en-US" sz="2400" baseline="-25000"/>
              <a:t>2</a:t>
            </a:r>
            <a:r>
              <a:rPr lang="es-AR" altLang="en-US" sz="2400"/>
              <a:t> sea mayor o menor a 2,0 m s</a:t>
            </a:r>
            <a:r>
              <a:rPr lang="es-AR" altLang="en-US" sz="2400" baseline="30000"/>
              <a:t>-1</a:t>
            </a:r>
            <a:r>
              <a:rPr lang="es-AR" altLang="en-US" sz="2400"/>
              <a:t> :</a:t>
            </a:r>
          </a:p>
        </p:txBody>
      </p:sp>
      <p:sp>
        <p:nvSpPr>
          <p:cNvPr id="22532" name="Rectangle 3">
            <a:extLst>
              <a:ext uri="{FF2B5EF4-FFF2-40B4-BE49-F238E27FC236}">
                <a16:creationId xmlns:a16="http://schemas.microsoft.com/office/drawing/2014/main" id="{4EA7D91C-E075-4C2F-903E-4E0CBEDE9696}"/>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pic>
        <p:nvPicPr>
          <p:cNvPr id="57348" name="Picture 2">
            <a:extLst>
              <a:ext uri="{FF2B5EF4-FFF2-40B4-BE49-F238E27FC236}">
                <a16:creationId xmlns:a16="http://schemas.microsoft.com/office/drawing/2014/main" id="{801E54D9-0A80-4881-A44E-3F0B5D5C7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6" y="3886200"/>
            <a:ext cx="673417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11 Marcador de contenido">
            <a:extLst>
              <a:ext uri="{FF2B5EF4-FFF2-40B4-BE49-F238E27FC236}">
                <a16:creationId xmlns:a16="http://schemas.microsoft.com/office/drawing/2014/main" id="{34EE0546-5D66-4D5F-A227-0EA426AC0F5D}"/>
              </a:ext>
            </a:extLst>
          </p:cNvPr>
          <p:cNvSpPr>
            <a:spLocks noGrp="1"/>
          </p:cNvSpPr>
          <p:nvPr>
            <p:ph/>
          </p:nvPr>
        </p:nvSpPr>
        <p:spPr>
          <a:xfrm>
            <a:off x="1752600" y="1600200"/>
            <a:ext cx="8686800" cy="2362200"/>
          </a:xfrm>
        </p:spPr>
        <p:txBody>
          <a:bodyPr>
            <a:normAutofit fontScale="77500" lnSpcReduction="20000"/>
          </a:bodyPr>
          <a:lstStyle/>
          <a:p>
            <a:pPr marL="179388">
              <a:buNone/>
            </a:pPr>
            <a:r>
              <a:rPr lang="es-AR" altLang="en-US" sz="2400"/>
              <a:t>No se necesitan ajustes para los casos donde Kc fin (Cua) &lt; 0,45 (ósea, se toma Kc fin = Kc fin (Cua)). </a:t>
            </a:r>
          </a:p>
          <a:p>
            <a:pPr marL="179388">
              <a:buNone/>
            </a:pPr>
            <a:r>
              <a:rPr lang="es-AR" altLang="en-US" sz="2400"/>
              <a:t>En los casos donde los cultivos se dejan entrar en senescencia y secar en el campo (como se evidencia cuando Kc fin &lt; 0,45), los valores de u</a:t>
            </a:r>
            <a:r>
              <a:rPr lang="es-AR" altLang="en-US" sz="2400" baseline="-25000"/>
              <a:t>2</a:t>
            </a:r>
            <a:r>
              <a:rPr lang="es-AR" altLang="en-US" sz="2400"/>
              <a:t> y HR</a:t>
            </a:r>
            <a:r>
              <a:rPr lang="es-AR" altLang="en-US" sz="2400" baseline="-25000"/>
              <a:t>min</a:t>
            </a:r>
            <a:r>
              <a:rPr lang="es-AR" altLang="en-US" sz="2400"/>
              <a:t> tendrán un efecto menor en Kc fin por lo que no se requerirá de ajustes. </a:t>
            </a:r>
          </a:p>
          <a:p>
            <a:pPr marL="179388">
              <a:buNone/>
            </a:pPr>
            <a:r>
              <a:rPr lang="es-AR" altLang="en-US" sz="2400"/>
              <a:t>En realidad Kc fin podría disminuir a medida que HR</a:t>
            </a:r>
            <a:r>
              <a:rPr lang="es-AR" altLang="en-US" sz="2400" baseline="-25000"/>
              <a:t>min</a:t>
            </a:r>
            <a:r>
              <a:rPr lang="es-AR" altLang="en-US" sz="2400"/>
              <a:t> disminuye para cultivos que se encuentran maduros y secos para el momento de la cosecha, debido a que la menor humedad relativa acelera el proceso de secado.</a:t>
            </a:r>
          </a:p>
        </p:txBody>
      </p:sp>
      <p:sp>
        <p:nvSpPr>
          <p:cNvPr id="22532" name="Rectangle 3">
            <a:extLst>
              <a:ext uri="{FF2B5EF4-FFF2-40B4-BE49-F238E27FC236}">
                <a16:creationId xmlns:a16="http://schemas.microsoft.com/office/drawing/2014/main" id="{C15E2C93-520D-4D04-96A8-FBF53A02F430}"/>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a:solidFill>
                  <a:schemeClr val="accent1">
                    <a:lumMod val="50000"/>
                  </a:schemeClr>
                </a:solidFill>
              </a:rPr>
              <a:t>Coeficiente del cultivo para el término de la etapa final (Kc fin)</a:t>
            </a:r>
          </a:p>
        </p:txBody>
      </p:sp>
      <p:pic>
        <p:nvPicPr>
          <p:cNvPr id="58372" name="Picture 4">
            <a:extLst>
              <a:ext uri="{FF2B5EF4-FFF2-40B4-BE49-F238E27FC236}">
                <a16:creationId xmlns:a16="http://schemas.microsoft.com/office/drawing/2014/main" id="{8165B77F-AA0A-407B-A66F-B28712CB3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0" y="5257801"/>
            <a:ext cx="23304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contenido">
            <a:extLst>
              <a:ext uri="{FF2B5EF4-FFF2-40B4-BE49-F238E27FC236}">
                <a16:creationId xmlns:a16="http://schemas.microsoft.com/office/drawing/2014/main" id="{2597457F-FC64-4961-BCDC-4BDACC337382}"/>
              </a:ext>
            </a:extLst>
          </p:cNvPr>
          <p:cNvSpPr>
            <a:spLocks noGrp="1"/>
          </p:cNvSpPr>
          <p:nvPr>
            <p:ph/>
          </p:nvPr>
        </p:nvSpPr>
        <p:spPr>
          <a:xfrm>
            <a:off x="1752600" y="1600200"/>
            <a:ext cx="8686800" cy="2362200"/>
          </a:xfrm>
        </p:spPr>
        <p:txBody>
          <a:bodyPr>
            <a:normAutofit fontScale="62500" lnSpcReduction="20000"/>
          </a:bodyPr>
          <a:lstStyle/>
          <a:p>
            <a:pPr marL="180000">
              <a:buNone/>
              <a:defRPr/>
            </a:pPr>
            <a:r>
              <a:rPr lang="es-AR" sz="2400" dirty="0"/>
              <a:t>La curva Kc, se construye a través de los pasos siguientes:</a:t>
            </a:r>
          </a:p>
          <a:p>
            <a:pPr marL="318112" indent="-457200">
              <a:buFont typeface="Wingdings" panose="05000000000000000000" pitchFamily="2" charset="2"/>
              <a:buAutoNum type="arabicPeriod"/>
              <a:defRPr/>
            </a:pPr>
            <a:r>
              <a:rPr lang="es-AR" sz="2400" dirty="0"/>
              <a:t>Dividir el período de crecimiento en las cuatro etapas (inicial, desarrollo del cultivo, mediados de temporada y final); determinar las duraciones de las cuatro etapas de crecimiento e identificar los tres valores de Kc que corresponden a Kc </a:t>
            </a:r>
            <a:r>
              <a:rPr lang="es-AR" sz="2400" dirty="0" err="1"/>
              <a:t>ini</a:t>
            </a:r>
            <a:r>
              <a:rPr lang="es-AR" sz="2400" dirty="0"/>
              <a:t>, Kc </a:t>
            </a:r>
            <a:r>
              <a:rPr lang="es-AR" sz="2400" dirty="0" err="1"/>
              <a:t>med</a:t>
            </a:r>
            <a:r>
              <a:rPr lang="es-AR" sz="2400" dirty="0"/>
              <a:t> y Kc fin a partir del Cuadro 12.</a:t>
            </a:r>
          </a:p>
          <a:p>
            <a:pPr marL="318112" indent="-457200">
              <a:buFont typeface="Wingdings" panose="05000000000000000000" pitchFamily="2" charset="2"/>
              <a:buAutoNum type="arabicPeriod"/>
              <a:defRPr/>
            </a:pPr>
            <a:r>
              <a:rPr lang="es-AR" sz="2400" dirty="0"/>
              <a:t>Ajustar los valores de Kc según la frecuencia del humedecimiento o las condiciones climáticas de las etapas de crecimiento, tal como se explicó en la sección anterior.</a:t>
            </a:r>
          </a:p>
          <a:p>
            <a:pPr marL="318112" indent="-457200">
              <a:buFont typeface="Wingdings" panose="05000000000000000000" pitchFamily="2" charset="2"/>
              <a:buAutoNum type="arabicPeriod"/>
              <a:defRPr/>
            </a:pPr>
            <a:r>
              <a:rPr lang="es-AR" sz="2400" dirty="0"/>
              <a:t>Construir una curva uniendo segmentos de línea recta a través de cada una de las etapas de crecimiento.</a:t>
            </a:r>
          </a:p>
        </p:txBody>
      </p:sp>
      <p:sp>
        <p:nvSpPr>
          <p:cNvPr id="22532" name="Rectangle 3">
            <a:extLst>
              <a:ext uri="{FF2B5EF4-FFF2-40B4-BE49-F238E27FC236}">
                <a16:creationId xmlns:a16="http://schemas.microsoft.com/office/drawing/2014/main" id="{F5265D57-D435-4542-9319-40BD92AF6475}"/>
              </a:ext>
            </a:extLst>
          </p:cNvPr>
          <p:cNvSpPr>
            <a:spLocks noGrp="1" noChangeArrowheads="1"/>
          </p:cNvSpPr>
          <p:nvPr>
            <p:ph type="title" idx="4294967295"/>
          </p:nvPr>
        </p:nvSpPr>
        <p:spPr>
          <a:xfrm>
            <a:off x="4138613" y="152400"/>
            <a:ext cx="8053387" cy="685800"/>
          </a:xfrm>
        </p:spPr>
        <p:txBody>
          <a:bodyPr/>
          <a:lstStyle/>
          <a:p>
            <a:pPr algn="ctr">
              <a:defRPr/>
            </a:pPr>
            <a:r>
              <a:rPr lang="es-AR" sz="2400" dirty="0">
                <a:solidFill>
                  <a:schemeClr val="accent1">
                    <a:lumMod val="50000"/>
                  </a:schemeClr>
                </a:solidFill>
              </a:rPr>
              <a:t>ELABORACIÓN DE LA CURVA DE KC: Cultivos anuales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11 Marcador de contenido">
            <a:extLst>
              <a:ext uri="{FF2B5EF4-FFF2-40B4-BE49-F238E27FC236}">
                <a16:creationId xmlns:a16="http://schemas.microsoft.com/office/drawing/2014/main" id="{75847BC3-D994-4B3E-A071-9A28080958C7}"/>
              </a:ext>
            </a:extLst>
          </p:cNvPr>
          <p:cNvSpPr>
            <a:spLocks noGrp="1"/>
          </p:cNvSpPr>
          <p:nvPr>
            <p:ph/>
          </p:nvPr>
        </p:nvSpPr>
        <p:spPr>
          <a:xfrm>
            <a:off x="1752600" y="1676400"/>
            <a:ext cx="8686800" cy="2362200"/>
          </a:xfrm>
        </p:spPr>
        <p:txBody>
          <a:bodyPr>
            <a:normAutofit fontScale="70000" lnSpcReduction="20000"/>
          </a:bodyPr>
          <a:lstStyle/>
          <a:p>
            <a:pPr marL="179388">
              <a:buNone/>
            </a:pPr>
            <a:r>
              <a:rPr lang="es-AR" altLang="en-US" sz="2400"/>
              <a:t>Muchos cultivos que son utilizados para forraje o heno </a:t>
            </a:r>
            <a:r>
              <a:rPr lang="es-AR" altLang="en-US" sz="2400" i="1">
                <a:solidFill>
                  <a:srgbClr val="FF0000"/>
                </a:solidFill>
              </a:rPr>
              <a:t>son cosechados en varias ocasiones</a:t>
            </a:r>
            <a:r>
              <a:rPr lang="es-AR" altLang="en-US" sz="2400"/>
              <a:t> durante la temporada de crecimiento. </a:t>
            </a:r>
          </a:p>
          <a:p>
            <a:pPr marL="179388">
              <a:buNone/>
            </a:pPr>
            <a:r>
              <a:rPr lang="es-AR" altLang="en-US" sz="2400"/>
              <a:t>En esencia cada cosecha finaliza una «sub» temporada de crecimiento y por ende una curva de Kc asociada a la misma. </a:t>
            </a:r>
          </a:p>
          <a:p>
            <a:pPr marL="179388">
              <a:buNone/>
            </a:pPr>
            <a:r>
              <a:rPr lang="es-AR" altLang="en-US" sz="2400"/>
              <a:t>La curva de Kc resultante para la temporada será compuesta por una serie de curvas de Kc asociadas con cada sub-ciclo. </a:t>
            </a:r>
          </a:p>
          <a:p>
            <a:pPr marL="179388">
              <a:buNone/>
            </a:pPr>
            <a:r>
              <a:rPr lang="es-AR" altLang="en-US" sz="2400"/>
              <a:t>En la Figura 35 se presenta una curva de Kc para la totalidad de la temporada de crecimiento, construida para un cultivo de alfalfa destinada a la producción de heno en el sur de Idaho.</a:t>
            </a:r>
          </a:p>
        </p:txBody>
      </p:sp>
      <p:sp>
        <p:nvSpPr>
          <p:cNvPr id="22532" name="Rectangle 3">
            <a:extLst>
              <a:ext uri="{FF2B5EF4-FFF2-40B4-BE49-F238E27FC236}">
                <a16:creationId xmlns:a16="http://schemas.microsoft.com/office/drawing/2014/main" id="{D59897F6-EE47-4B4B-BC9B-F9784B59969A}"/>
              </a:ext>
            </a:extLst>
          </p:cNvPr>
          <p:cNvSpPr>
            <a:spLocks noGrp="1" noChangeArrowheads="1"/>
          </p:cNvSpPr>
          <p:nvPr>
            <p:ph type="title" idx="4294967295"/>
          </p:nvPr>
        </p:nvSpPr>
        <p:spPr>
          <a:xfrm>
            <a:off x="4138613" y="152400"/>
            <a:ext cx="8053387" cy="685800"/>
          </a:xfrm>
        </p:spPr>
        <p:txBody>
          <a:bodyPr/>
          <a:lstStyle/>
          <a:p>
            <a:pPr algn="ctr">
              <a:defRPr/>
            </a:pPr>
            <a:r>
              <a:rPr lang="es-AR" sz="2400" dirty="0">
                <a:solidFill>
                  <a:schemeClr val="accent1">
                    <a:lumMod val="50000"/>
                  </a:schemeClr>
                </a:solidFill>
              </a:rPr>
              <a:t>Curva de Kc para cultivos forrajeros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787CFE85-7231-4229-996A-03D98251F5EF}"/>
              </a:ext>
            </a:extLst>
          </p:cNvPr>
          <p:cNvSpPr>
            <a:spLocks noGrp="1" noChangeArrowheads="1"/>
          </p:cNvSpPr>
          <p:nvPr>
            <p:ph type="title" idx="4294967295"/>
          </p:nvPr>
        </p:nvSpPr>
        <p:spPr>
          <a:xfrm>
            <a:off x="4138613" y="152400"/>
            <a:ext cx="8053387" cy="685800"/>
          </a:xfrm>
        </p:spPr>
        <p:txBody>
          <a:bodyPr/>
          <a:lstStyle/>
          <a:p>
            <a:pPr algn="ctr">
              <a:defRPr/>
            </a:pPr>
            <a:r>
              <a:rPr lang="es-AR" sz="2400" dirty="0">
                <a:solidFill>
                  <a:schemeClr val="accent1">
                    <a:lumMod val="50000"/>
                  </a:schemeClr>
                </a:solidFill>
              </a:rPr>
              <a:t>ELABORACIÓN DE LA CURVA DE KC: Cultivos anuales</a:t>
            </a:r>
          </a:p>
        </p:txBody>
      </p:sp>
      <p:pic>
        <p:nvPicPr>
          <p:cNvPr id="61443" name="Picture 2">
            <a:extLst>
              <a:ext uri="{FF2B5EF4-FFF2-40B4-BE49-F238E27FC236}">
                <a16:creationId xmlns:a16="http://schemas.microsoft.com/office/drawing/2014/main" id="{508DFB5E-0F12-4C0E-8DBC-C7088C23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1676400"/>
            <a:ext cx="74866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11 Marcador de contenido">
            <a:extLst>
              <a:ext uri="{FF2B5EF4-FFF2-40B4-BE49-F238E27FC236}">
                <a16:creationId xmlns:a16="http://schemas.microsoft.com/office/drawing/2014/main" id="{05479B58-1553-427E-86F8-6FCF8C23ABD5}"/>
              </a:ext>
            </a:extLst>
          </p:cNvPr>
          <p:cNvSpPr>
            <a:spLocks noGrp="1"/>
          </p:cNvSpPr>
          <p:nvPr>
            <p:ph/>
          </p:nvPr>
        </p:nvSpPr>
        <p:spPr>
          <a:xfrm>
            <a:off x="1752600" y="2057400"/>
            <a:ext cx="8686800" cy="2362200"/>
          </a:xfrm>
        </p:spPr>
        <p:txBody>
          <a:bodyPr>
            <a:normAutofit fontScale="92500"/>
          </a:bodyPr>
          <a:lstStyle/>
          <a:p>
            <a:pPr marL="179388">
              <a:buNone/>
            </a:pPr>
            <a:r>
              <a:rPr lang="es-AR" altLang="en-US" sz="2400"/>
              <a:t>A partir de la curva del coeficiente del cultivo se puede determinar el valor de Kc para cualquier período en forma gráfica o numérica.</a:t>
            </a:r>
          </a:p>
          <a:p>
            <a:pPr marL="179388">
              <a:buNone/>
            </a:pPr>
            <a:r>
              <a:rPr lang="es-AR" altLang="en-US" sz="2400"/>
              <a:t> Una vez determinados los valores de Kc, la evapotranspiración del cultivo ETc puede ser calculada multiplicando los valores de Kc por los valores correspondientes de ETo.</a:t>
            </a:r>
          </a:p>
          <a:p>
            <a:pPr marL="179388">
              <a:buNone/>
            </a:pPr>
            <a:endParaRPr lang="es-AR" altLang="en-US" sz="2400"/>
          </a:p>
        </p:txBody>
      </p:sp>
      <p:sp>
        <p:nvSpPr>
          <p:cNvPr id="22532" name="Rectangle 3">
            <a:extLst>
              <a:ext uri="{FF2B5EF4-FFF2-40B4-BE49-F238E27FC236}">
                <a16:creationId xmlns:a16="http://schemas.microsoft.com/office/drawing/2014/main" id="{C2E97E2E-0060-41BF-AD9C-286A81E70A9F}"/>
              </a:ext>
            </a:extLst>
          </p:cNvPr>
          <p:cNvSpPr>
            <a:spLocks noGrp="1" noChangeArrowheads="1"/>
          </p:cNvSpPr>
          <p:nvPr>
            <p:ph type="title" idx="4294967295"/>
          </p:nvPr>
        </p:nvSpPr>
        <p:spPr>
          <a:xfrm>
            <a:off x="4138613" y="152400"/>
            <a:ext cx="8053387" cy="685800"/>
          </a:xfrm>
        </p:spPr>
        <p:txBody>
          <a:bodyPr/>
          <a:lstStyle/>
          <a:p>
            <a:pPr algn="ctr">
              <a:defRPr/>
            </a:pPr>
            <a:r>
              <a:rPr lang="es-AR" sz="2400" dirty="0">
                <a:solidFill>
                  <a:schemeClr val="accent1">
                    <a:lumMod val="50000"/>
                  </a:schemeClr>
                </a:solidFill>
              </a:rPr>
              <a:t>CÁLCULO DE LA </a:t>
            </a:r>
            <a:r>
              <a:rPr lang="es-AR" sz="2400" dirty="0" err="1">
                <a:solidFill>
                  <a:schemeClr val="accent1">
                    <a:lumMod val="50000"/>
                  </a:schemeClr>
                </a:solidFill>
              </a:rPr>
              <a:t>ETC</a:t>
            </a:r>
            <a:endParaRPr lang="es-AR" sz="2400" dirty="0">
              <a:solidFill>
                <a:schemeClr val="accent1">
                  <a:lumMod val="50000"/>
                </a:schemeClr>
              </a:solidFill>
            </a:endParaRPr>
          </a:p>
        </p:txBody>
      </p:sp>
      <p:pic>
        <p:nvPicPr>
          <p:cNvPr id="62468" name="Picture 4">
            <a:extLst>
              <a:ext uri="{FF2B5EF4-FFF2-40B4-BE49-F238E27FC236}">
                <a16:creationId xmlns:a16="http://schemas.microsoft.com/office/drawing/2014/main" id="{E6AAA3F1-59E7-4BB0-BE76-04A615CBB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4" y="3733800"/>
            <a:ext cx="1944687"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1 Marcador de contenido">
            <a:extLst>
              <a:ext uri="{FF2B5EF4-FFF2-40B4-BE49-F238E27FC236}">
                <a16:creationId xmlns:a16="http://schemas.microsoft.com/office/drawing/2014/main" id="{E61F95FF-5503-4266-9E24-8879ECD8B489}"/>
              </a:ext>
            </a:extLst>
          </p:cNvPr>
          <p:cNvSpPr>
            <a:spLocks noGrp="1"/>
          </p:cNvSpPr>
          <p:nvPr>
            <p:ph/>
          </p:nvPr>
        </p:nvSpPr>
        <p:spPr>
          <a:xfrm>
            <a:off x="1752600" y="1676400"/>
            <a:ext cx="8686800" cy="2362200"/>
          </a:xfrm>
        </p:spPr>
        <p:txBody>
          <a:bodyPr>
            <a:normAutofit fontScale="85000" lnSpcReduction="20000"/>
          </a:bodyPr>
          <a:lstStyle/>
          <a:p>
            <a:pPr marL="179388">
              <a:buNone/>
            </a:pPr>
            <a:r>
              <a:rPr lang="es-AR" altLang="en-US" sz="2400"/>
              <a:t>Se estudia ahora el cálculo de la evapotranspiración del cultivo (ETc) bajo condiciones estándar (no existen limitaciones al crecimiento del cultivo o la evapotranspiración). </a:t>
            </a:r>
          </a:p>
          <a:p>
            <a:pPr marL="179388">
              <a:buNone/>
            </a:pPr>
            <a:r>
              <a:rPr lang="es-AR" altLang="en-US" sz="2400"/>
              <a:t>El procedimiento a seguir para predecir los efectos generados por los eventos individuales de humedecimiento del suelo en el valor del coeficiente del cultivo Kc, consiste en dividir Kc en dos coeficientes: uno para la transpiración del cultivo, denominado coeficiente basal del cultivo (Kcb), y otro para la evaporación del suelo (Ke):</a:t>
            </a:r>
          </a:p>
        </p:txBody>
      </p:sp>
      <p:sp>
        <p:nvSpPr>
          <p:cNvPr id="22532" name="Rectangle 3">
            <a:extLst>
              <a:ext uri="{FF2B5EF4-FFF2-40B4-BE49-F238E27FC236}">
                <a16:creationId xmlns:a16="http://schemas.microsoft.com/office/drawing/2014/main" id="{F08F8C36-1607-47ED-97F1-2D657AF50AB9}"/>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err="1">
                <a:solidFill>
                  <a:schemeClr val="accent1">
                    <a:lumMod val="50000"/>
                  </a:schemeClr>
                </a:solidFill>
              </a:rPr>
              <a:t>ETc</a:t>
            </a:r>
            <a:r>
              <a:rPr lang="es-AR" sz="2400" dirty="0">
                <a:solidFill>
                  <a:schemeClr val="accent1">
                    <a:lumMod val="50000"/>
                  </a:schemeClr>
                </a:solidFill>
              </a:rPr>
              <a:t> – coeficiente dual del cultivo</a:t>
            </a:r>
            <a:br>
              <a:rPr lang="es-AR" sz="2400" dirty="0">
                <a:solidFill>
                  <a:schemeClr val="accent1">
                    <a:lumMod val="50000"/>
                  </a:schemeClr>
                </a:solidFill>
              </a:rPr>
            </a:br>
            <a:r>
              <a:rPr lang="es-AR" sz="2400" dirty="0">
                <a:solidFill>
                  <a:schemeClr val="accent1">
                    <a:lumMod val="50000"/>
                  </a:schemeClr>
                </a:solidFill>
              </a:rPr>
              <a:t>(Kc = </a:t>
            </a:r>
            <a:r>
              <a:rPr lang="es-AR" sz="2400" dirty="0" err="1">
                <a:solidFill>
                  <a:schemeClr val="accent1">
                    <a:lumMod val="50000"/>
                  </a:schemeClr>
                </a:solidFill>
              </a:rPr>
              <a:t>Kcb</a:t>
            </a:r>
            <a:r>
              <a:rPr lang="es-AR" sz="2400" dirty="0">
                <a:solidFill>
                  <a:schemeClr val="accent1">
                    <a:lumMod val="50000"/>
                  </a:schemeClr>
                </a:solidFill>
              </a:rPr>
              <a:t> + </a:t>
            </a:r>
            <a:r>
              <a:rPr lang="es-AR" sz="2400" dirty="0" err="1">
                <a:solidFill>
                  <a:schemeClr val="accent1">
                    <a:lumMod val="50000"/>
                  </a:schemeClr>
                </a:solidFill>
              </a:rPr>
              <a:t>Ke</a:t>
            </a:r>
            <a:r>
              <a:rPr lang="es-AR" sz="2400" dirty="0">
                <a:solidFill>
                  <a:schemeClr val="accent1">
                    <a:lumMod val="50000"/>
                  </a:schemeClr>
                </a:solidFill>
              </a:rPr>
              <a:t>)</a:t>
            </a:r>
          </a:p>
        </p:txBody>
      </p:sp>
      <p:pic>
        <p:nvPicPr>
          <p:cNvPr id="63492" name="Picture 2">
            <a:extLst>
              <a:ext uri="{FF2B5EF4-FFF2-40B4-BE49-F238E27FC236}">
                <a16:creationId xmlns:a16="http://schemas.microsoft.com/office/drawing/2014/main" id="{B5701593-3CD2-4CBF-A169-437681DCB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5200650"/>
            <a:ext cx="3867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a:extLst>
              <a:ext uri="{FF2B5EF4-FFF2-40B4-BE49-F238E27FC236}">
                <a16:creationId xmlns:a16="http://schemas.microsoft.com/office/drawing/2014/main" id="{3F03FFB5-9015-4D8A-AA2D-4C2A8EF12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852989"/>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11 Marcador de contenido">
            <a:extLst>
              <a:ext uri="{FF2B5EF4-FFF2-40B4-BE49-F238E27FC236}">
                <a16:creationId xmlns:a16="http://schemas.microsoft.com/office/drawing/2014/main" id="{AA17797C-5EF9-4221-A173-F21200CE4D9D}"/>
              </a:ext>
            </a:extLst>
          </p:cNvPr>
          <p:cNvSpPr>
            <a:spLocks noGrp="1"/>
          </p:cNvSpPr>
          <p:nvPr>
            <p:ph/>
          </p:nvPr>
        </p:nvSpPr>
        <p:spPr>
          <a:xfrm>
            <a:off x="1752600" y="1676400"/>
            <a:ext cx="8686800" cy="2362200"/>
          </a:xfrm>
        </p:spPr>
        <p:txBody>
          <a:bodyPr>
            <a:normAutofit fontScale="55000" lnSpcReduction="20000"/>
          </a:bodyPr>
          <a:lstStyle/>
          <a:p>
            <a:pPr marL="179388">
              <a:buNone/>
            </a:pPr>
            <a:r>
              <a:rPr lang="es-AR" altLang="en-US" sz="2400"/>
              <a:t>El procedimiento del coeficiente dual del cultivo es mas complicado que el procedimiento del coeficiente único del cultivo (Kc)</a:t>
            </a:r>
          </a:p>
          <a:p>
            <a:pPr marL="179388">
              <a:buNone/>
            </a:pPr>
            <a:r>
              <a:rPr lang="es-AR" altLang="en-US" sz="2400"/>
              <a:t>1. identificar las duraciones de las etapas de desarrollo del cultivo y seleccionar los valores de Kcb correspondientes;</a:t>
            </a:r>
          </a:p>
          <a:p>
            <a:pPr marL="179388">
              <a:buNone/>
            </a:pPr>
            <a:r>
              <a:rPr lang="es-AR" altLang="en-US" sz="2400"/>
              <a:t>2. ajustar los valores de los coeficientes Kcb seleccionados de acuerdo a las condiciones climáticas en cada etapa;</a:t>
            </a:r>
          </a:p>
          <a:p>
            <a:pPr marL="179388">
              <a:buNone/>
            </a:pPr>
            <a:r>
              <a:rPr lang="es-AR" altLang="en-US" sz="2400"/>
              <a:t>3. construir la curva del coeficiente basal del cultivo (lo que permite determinar los valores de Kcb para cualquier período durante la temporada de crecimiento);</a:t>
            </a:r>
          </a:p>
          <a:p>
            <a:pPr marL="179388">
              <a:buNone/>
            </a:pPr>
            <a:r>
              <a:rPr lang="es-AR" altLang="en-US" sz="2400"/>
              <a:t>4. determinar los valores diarios de Ke para la evaporación en la superficie del suelo; y</a:t>
            </a:r>
          </a:p>
          <a:p>
            <a:pPr marL="179388">
              <a:buNone/>
            </a:pPr>
            <a:r>
              <a:rPr lang="es-AR" altLang="en-US" sz="2400"/>
              <a:t>5. calcular ETc como el producto de ETo y (Kcb + Ke).</a:t>
            </a:r>
          </a:p>
        </p:txBody>
      </p:sp>
      <p:sp>
        <p:nvSpPr>
          <p:cNvPr id="22532" name="Rectangle 3">
            <a:extLst>
              <a:ext uri="{FF2B5EF4-FFF2-40B4-BE49-F238E27FC236}">
                <a16:creationId xmlns:a16="http://schemas.microsoft.com/office/drawing/2014/main" id="{6F3A1D46-4848-459D-92A8-A9B63A7D56F7}"/>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err="1">
                <a:solidFill>
                  <a:schemeClr val="accent1">
                    <a:lumMod val="50000"/>
                  </a:schemeClr>
                </a:solidFill>
              </a:rPr>
              <a:t>ETc</a:t>
            </a:r>
            <a:r>
              <a:rPr lang="es-AR" sz="2400" dirty="0">
                <a:solidFill>
                  <a:schemeClr val="accent1">
                    <a:lumMod val="50000"/>
                  </a:schemeClr>
                </a:solidFill>
              </a:rPr>
              <a:t> – coeficiente dual del cultivo</a:t>
            </a:r>
            <a:br>
              <a:rPr lang="es-AR" sz="2400" dirty="0">
                <a:solidFill>
                  <a:schemeClr val="accent1">
                    <a:lumMod val="50000"/>
                  </a:schemeClr>
                </a:solidFill>
              </a:rPr>
            </a:br>
            <a:r>
              <a:rPr lang="es-AR" sz="2400" dirty="0">
                <a:solidFill>
                  <a:schemeClr val="accent1">
                    <a:lumMod val="50000"/>
                  </a:schemeClr>
                </a:solidFill>
              </a:rPr>
              <a:t>(Kc = </a:t>
            </a:r>
            <a:r>
              <a:rPr lang="es-AR" sz="2400" dirty="0" err="1">
                <a:solidFill>
                  <a:schemeClr val="accent1">
                    <a:lumMod val="50000"/>
                  </a:schemeClr>
                </a:solidFill>
              </a:rPr>
              <a:t>Kcb</a:t>
            </a:r>
            <a:r>
              <a:rPr lang="es-AR" sz="2400" dirty="0">
                <a:solidFill>
                  <a:schemeClr val="accent1">
                    <a:lumMod val="50000"/>
                  </a:schemeClr>
                </a:solidFill>
              </a:rPr>
              <a:t> + </a:t>
            </a:r>
            <a:r>
              <a:rPr lang="es-AR" sz="2400" dirty="0" err="1">
                <a:solidFill>
                  <a:schemeClr val="accent1">
                    <a:lumMod val="50000"/>
                  </a:schemeClr>
                </a:solidFill>
              </a:rPr>
              <a:t>Ke</a:t>
            </a:r>
            <a:r>
              <a:rPr lang="es-AR" sz="2400" dirty="0">
                <a:solidFill>
                  <a:schemeClr val="accent1">
                    <a:lumMod val="50000"/>
                  </a:schemeClr>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B775-D81C-4929-8405-B2D429204754}"/>
              </a:ext>
            </a:extLst>
          </p:cNvPr>
          <p:cNvSpPr>
            <a:spLocks noGrp="1"/>
          </p:cNvSpPr>
          <p:nvPr>
            <p:ph type="title"/>
          </p:nvPr>
        </p:nvSpPr>
        <p:spPr>
          <a:xfrm>
            <a:off x="677334" y="609600"/>
            <a:ext cx="8596668" cy="1320800"/>
          </a:xfrm>
        </p:spPr>
        <p:txBody>
          <a:bodyPr anchor="t">
            <a:normAutofit/>
          </a:bodyPr>
          <a:lstStyle/>
          <a:p>
            <a:r>
              <a:rPr lang="en-US" dirty="0" err="1"/>
              <a:t>Índice</a:t>
            </a:r>
            <a:r>
              <a:rPr lang="en-US" dirty="0"/>
              <a:t> de </a:t>
            </a:r>
            <a:r>
              <a:rPr lang="en-US" dirty="0" err="1"/>
              <a:t>área</a:t>
            </a:r>
            <a:r>
              <a:rPr lang="en-US" dirty="0"/>
              <a:t> foliar</a:t>
            </a:r>
          </a:p>
        </p:txBody>
      </p:sp>
      <p:pic>
        <p:nvPicPr>
          <p:cNvPr id="19459" name="Picture 2">
            <a:extLst>
              <a:ext uri="{FF2B5EF4-FFF2-40B4-BE49-F238E27FC236}">
                <a16:creationId xmlns:a16="http://schemas.microsoft.com/office/drawing/2014/main" id="{C14A5AA8-F413-4F05-9773-5A336DB33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06" r="10982" b="-1"/>
          <a:stretch/>
        </p:blipFill>
        <p:spPr bwMode="auto">
          <a:xfrm>
            <a:off x="817474" y="2159331"/>
            <a:ext cx="2915973" cy="36000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1 Marcador de contenido">
            <a:extLst>
              <a:ext uri="{FF2B5EF4-FFF2-40B4-BE49-F238E27FC236}">
                <a16:creationId xmlns:a16="http://schemas.microsoft.com/office/drawing/2014/main" id="{0A9EA3E7-2947-422B-B536-400A7826CCC1}"/>
              </a:ext>
            </a:extLst>
          </p:cNvPr>
          <p:cNvSpPr>
            <a:spLocks noGrp="1"/>
          </p:cNvSpPr>
          <p:nvPr>
            <p:ph idx="1"/>
          </p:nvPr>
        </p:nvSpPr>
        <p:spPr>
          <a:xfrm>
            <a:off x="4063160" y="1930401"/>
            <a:ext cx="5621614" cy="4110962"/>
          </a:xfrm>
        </p:spPr>
        <p:txBody>
          <a:bodyPr>
            <a:noAutofit/>
          </a:bodyPr>
          <a:lstStyle/>
          <a:p>
            <a:pPr>
              <a:lnSpc>
                <a:spcPct val="90000"/>
              </a:lnSpc>
            </a:pPr>
            <a:r>
              <a:rPr lang="es-AR" altLang="en-US" sz="2000"/>
              <a:t>El aumento del índice de área foliar permite la interceptación de una proporción cada vez mayor de la radiación que llega a la superficie del cultivo. </a:t>
            </a:r>
          </a:p>
          <a:p>
            <a:pPr>
              <a:lnSpc>
                <a:spcPct val="90000"/>
              </a:lnSpc>
            </a:pPr>
            <a:r>
              <a:rPr lang="es-AR" altLang="en-US" sz="2000"/>
              <a:t>Esto es así hasta que se alcanza el IAF crítico cuando la máxima interceptación posible (virtualmente toda la radiación es interceptada por el </a:t>
            </a:r>
            <a:r>
              <a:rPr lang="es-AR" altLang="en-US" sz="2000" err="1"/>
              <a:t>canopeo</a:t>
            </a:r>
            <a:r>
              <a:rPr lang="es-AR" altLang="en-US" sz="2000"/>
              <a:t> (no llega luz al suelo).</a:t>
            </a:r>
          </a:p>
          <a:p>
            <a:pPr>
              <a:lnSpc>
                <a:spcPct val="90000"/>
              </a:lnSpc>
            </a:pPr>
            <a:r>
              <a:rPr lang="es-AR" altLang="en-US" sz="2000"/>
              <a:t>Si las condiciones de crecimiento (disponibilidad de recursos) y de manejo (adecuada fecha y densidad de siembra) son buenas, el índice de área foliar máximo es muy superior al crítico (entre 6 y 7). </a:t>
            </a:r>
            <a:endParaRPr lang="en-US" altLang="en-US"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11 Marcador de contenido">
            <a:extLst>
              <a:ext uri="{FF2B5EF4-FFF2-40B4-BE49-F238E27FC236}">
                <a16:creationId xmlns:a16="http://schemas.microsoft.com/office/drawing/2014/main" id="{13E2599B-3C1A-48C4-8762-61114B9F0C9B}"/>
              </a:ext>
            </a:extLst>
          </p:cNvPr>
          <p:cNvSpPr>
            <a:spLocks noGrp="1"/>
          </p:cNvSpPr>
          <p:nvPr>
            <p:ph/>
          </p:nvPr>
        </p:nvSpPr>
        <p:spPr>
          <a:xfrm>
            <a:off x="1752600" y="1676400"/>
            <a:ext cx="8686800" cy="2362200"/>
          </a:xfrm>
        </p:spPr>
        <p:txBody>
          <a:bodyPr>
            <a:normAutofit fontScale="55000" lnSpcReduction="20000"/>
          </a:bodyPr>
          <a:lstStyle/>
          <a:p>
            <a:pPr marL="179388">
              <a:buNone/>
            </a:pPr>
            <a:r>
              <a:rPr lang="es-AR" altLang="en-US" sz="2400"/>
              <a:t>El procedimiento del coeficiente dual del cultivo es mas complicado que el procedimiento del coeficiente único del cultivo (Kc)</a:t>
            </a:r>
          </a:p>
          <a:p>
            <a:pPr marL="179388">
              <a:buNone/>
            </a:pPr>
            <a:r>
              <a:rPr lang="es-AR" altLang="en-US" sz="2400"/>
              <a:t>1. identificar las duraciones de las etapas de desarrollo del cultivo y seleccionar los valores de Kcb correspondientes;</a:t>
            </a:r>
          </a:p>
          <a:p>
            <a:pPr marL="179388">
              <a:buNone/>
            </a:pPr>
            <a:r>
              <a:rPr lang="es-AR" altLang="en-US" sz="2400"/>
              <a:t>2. ajustar los valores de los coeficientes Kcb seleccionados de acuerdo a las condiciones climáticas en cada etapa;</a:t>
            </a:r>
          </a:p>
          <a:p>
            <a:pPr marL="179388">
              <a:buNone/>
            </a:pPr>
            <a:r>
              <a:rPr lang="es-AR" altLang="en-US" sz="2400"/>
              <a:t>3. construir la curva del coeficiente basal del cultivo (lo que permite determinar los valores de Kcb para cualquier período durante la temporada de crecimiento);</a:t>
            </a:r>
          </a:p>
          <a:p>
            <a:pPr marL="179388">
              <a:buNone/>
            </a:pPr>
            <a:r>
              <a:rPr lang="es-AR" altLang="en-US" sz="2400"/>
              <a:t>4. determinar los valores diarios de Ke para la evaporación en la superficie del suelo; y</a:t>
            </a:r>
          </a:p>
          <a:p>
            <a:pPr marL="179388">
              <a:buNone/>
            </a:pPr>
            <a:r>
              <a:rPr lang="es-AR" altLang="en-US" sz="2400"/>
              <a:t>5. calcular ETc como el producto de ETo y (Kcb + Ke).</a:t>
            </a:r>
          </a:p>
        </p:txBody>
      </p:sp>
      <p:sp>
        <p:nvSpPr>
          <p:cNvPr id="22532" name="Rectangle 3">
            <a:extLst>
              <a:ext uri="{FF2B5EF4-FFF2-40B4-BE49-F238E27FC236}">
                <a16:creationId xmlns:a16="http://schemas.microsoft.com/office/drawing/2014/main" id="{E82285C9-B00F-4911-9753-C74AB27F21BB}"/>
              </a:ext>
            </a:extLst>
          </p:cNvPr>
          <p:cNvSpPr>
            <a:spLocks noGrp="1" noChangeArrowheads="1"/>
          </p:cNvSpPr>
          <p:nvPr>
            <p:ph type="title" idx="4294967295"/>
          </p:nvPr>
        </p:nvSpPr>
        <p:spPr>
          <a:xfrm>
            <a:off x="4138613" y="152400"/>
            <a:ext cx="8053387" cy="685800"/>
          </a:xfrm>
        </p:spPr>
        <p:txBody>
          <a:bodyPr>
            <a:normAutofit fontScale="90000"/>
          </a:bodyPr>
          <a:lstStyle/>
          <a:p>
            <a:pPr algn="ctr">
              <a:defRPr/>
            </a:pPr>
            <a:r>
              <a:rPr lang="es-AR" sz="2400" dirty="0" err="1">
                <a:solidFill>
                  <a:schemeClr val="accent1">
                    <a:lumMod val="50000"/>
                  </a:schemeClr>
                </a:solidFill>
              </a:rPr>
              <a:t>ETc</a:t>
            </a:r>
            <a:r>
              <a:rPr lang="es-AR" sz="2400" dirty="0">
                <a:solidFill>
                  <a:schemeClr val="accent1">
                    <a:lumMod val="50000"/>
                  </a:schemeClr>
                </a:solidFill>
              </a:rPr>
              <a:t> – coeficiente dual del cultivo</a:t>
            </a:r>
            <a:br>
              <a:rPr lang="es-AR" sz="2400" dirty="0">
                <a:solidFill>
                  <a:schemeClr val="accent1">
                    <a:lumMod val="50000"/>
                  </a:schemeClr>
                </a:solidFill>
              </a:rPr>
            </a:br>
            <a:r>
              <a:rPr lang="es-AR" sz="2400" dirty="0">
                <a:solidFill>
                  <a:schemeClr val="accent1">
                    <a:lumMod val="50000"/>
                  </a:schemeClr>
                </a:solidFill>
              </a:rPr>
              <a:t>(Kc = </a:t>
            </a:r>
            <a:r>
              <a:rPr lang="es-AR" sz="2400" dirty="0" err="1">
                <a:solidFill>
                  <a:schemeClr val="accent1">
                    <a:lumMod val="50000"/>
                  </a:schemeClr>
                </a:solidFill>
              </a:rPr>
              <a:t>Kcb</a:t>
            </a:r>
            <a:r>
              <a:rPr lang="es-AR" sz="2400" dirty="0">
                <a:solidFill>
                  <a:schemeClr val="accent1">
                    <a:lumMod val="50000"/>
                  </a:schemeClr>
                </a:solidFill>
              </a:rPr>
              <a:t> + </a:t>
            </a:r>
            <a:r>
              <a:rPr lang="es-AR" sz="2400" dirty="0" err="1">
                <a:solidFill>
                  <a:schemeClr val="accent1">
                    <a:lumMod val="50000"/>
                  </a:schemeClr>
                </a:solidFill>
              </a:rPr>
              <a:t>Ke</a:t>
            </a:r>
            <a:r>
              <a:rPr lang="es-AR" sz="2400" dirty="0">
                <a:solidFill>
                  <a:schemeClr val="accent1">
                    <a:lumMod val="50000"/>
                  </a:schemeClr>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2">
            <a:extLst>
              <a:ext uri="{FF2B5EF4-FFF2-40B4-BE49-F238E27FC236}">
                <a16:creationId xmlns:a16="http://schemas.microsoft.com/office/drawing/2014/main" id="{C8ADA346-2BED-4ED7-B9E0-B1CC16C17FA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l="3801" t="11105" r="4745" b="2477"/>
          <a:stretch>
            <a:fillRect/>
          </a:stretch>
        </p:blipFill>
        <p:spPr>
          <a:xfrm>
            <a:off x="2895601" y="1817688"/>
            <a:ext cx="6913563" cy="5040312"/>
          </a:xfrm>
        </p:spPr>
      </p:pic>
      <p:sp>
        <p:nvSpPr>
          <p:cNvPr id="15362" name="Slide Number Placeholder 4">
            <a:extLst>
              <a:ext uri="{FF2B5EF4-FFF2-40B4-BE49-F238E27FC236}">
                <a16:creationId xmlns:a16="http://schemas.microsoft.com/office/drawing/2014/main" id="{0645969C-9D38-45B6-8E0A-1FDC419F8C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600">
              <a:solidFill>
                <a:srgbClr val="FFFFFF"/>
              </a:solidFill>
              <a:latin typeface="Tw Cen MT" panose="020B0602020104020603" pitchFamily="34" charset="0"/>
            </a:endParaRPr>
          </a:p>
          <a:p>
            <a:pPr eaLnBrk="1" hangingPunct="1">
              <a:lnSpc>
                <a:spcPct val="80000"/>
              </a:lnSpc>
            </a:pPr>
            <a:fld id="{31C93EF8-35AA-4A58-A945-AA12C5447390}" type="slidenum">
              <a:rPr lang="en-US" altLang="en-US" sz="600">
                <a:solidFill>
                  <a:srgbClr val="FFFFFF"/>
                </a:solidFill>
                <a:latin typeface="Tw Cen MT" panose="020B0602020104020603" pitchFamily="34" charset="0"/>
              </a:rPr>
              <a:pPr eaLnBrk="1" hangingPunct="1">
                <a:lnSpc>
                  <a:spcPct val="80000"/>
                </a:lnSpc>
              </a:pPr>
              <a:t>51</a:t>
            </a:fld>
            <a:endParaRPr lang="en-US" altLang="en-US" sz="600">
              <a:solidFill>
                <a:srgbClr val="FFFFFF"/>
              </a:solidFill>
              <a:latin typeface="Tw Cen MT" panose="020B0602020104020603" pitchFamily="34" charset="0"/>
            </a:endParaRPr>
          </a:p>
        </p:txBody>
      </p:sp>
      <p:sp>
        <p:nvSpPr>
          <p:cNvPr id="66564" name="Rectangle 3">
            <a:extLst>
              <a:ext uri="{FF2B5EF4-FFF2-40B4-BE49-F238E27FC236}">
                <a16:creationId xmlns:a16="http://schemas.microsoft.com/office/drawing/2014/main" id="{9A8DA885-7AEC-428C-84A5-E3E2B1FAA09F}"/>
              </a:ext>
            </a:extLst>
          </p:cNvPr>
          <p:cNvSpPr>
            <a:spLocks noGrp="1" noChangeArrowheads="1"/>
          </p:cNvSpPr>
          <p:nvPr>
            <p:ph type="title" idx="4294967295"/>
          </p:nvPr>
        </p:nvSpPr>
        <p:spPr>
          <a:xfrm>
            <a:off x="4343400" y="304800"/>
            <a:ext cx="7848600" cy="503238"/>
          </a:xfrm>
        </p:spPr>
        <p:txBody>
          <a:bodyPr>
            <a:normAutofit fontScale="90000"/>
          </a:bodyPr>
          <a:lstStyle/>
          <a:p>
            <a:pPr eaLnBrk="1" hangingPunct="1"/>
            <a:r>
              <a:rPr lang="en-US" altLang="en-US" sz="2400">
                <a:latin typeface="Footlight MT Light" panose="0204060206030A020304" pitchFamily="18" charset="0"/>
              </a:rPr>
              <a:t>En el caso de Aquacrop: Para evitar sobre o sub irrigar~ Función Ks y para reducir el tiempo de experimentación </a:t>
            </a:r>
          </a:p>
        </p:txBody>
      </p:sp>
      <p:sp>
        <p:nvSpPr>
          <p:cNvPr id="66565" name="Text Box 4">
            <a:extLst>
              <a:ext uri="{FF2B5EF4-FFF2-40B4-BE49-F238E27FC236}">
                <a16:creationId xmlns:a16="http://schemas.microsoft.com/office/drawing/2014/main" id="{E5698BC3-3FA2-4B87-A93E-6FD34E9561BF}"/>
              </a:ext>
            </a:extLst>
          </p:cNvPr>
          <p:cNvSpPr txBox="1">
            <a:spLocks noChangeArrowheads="1"/>
          </p:cNvSpPr>
          <p:nvPr/>
        </p:nvSpPr>
        <p:spPr bwMode="auto">
          <a:xfrm>
            <a:off x="4800600" y="914401"/>
            <a:ext cx="4256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000000"/>
                </a:solidFill>
                <a:latin typeface="Tw Cen MT" panose="020B0602020104020603" pitchFamily="34" charset="0"/>
              </a:rPr>
              <a:t>ETc adj = ET</a:t>
            </a:r>
            <a:r>
              <a:rPr lang="en-US" altLang="en-US" sz="3600" baseline="-25000">
                <a:solidFill>
                  <a:srgbClr val="000000"/>
                </a:solidFill>
                <a:latin typeface="Tw Cen MT" panose="020B0602020104020603" pitchFamily="34" charset="0"/>
              </a:rPr>
              <a:t>o</a:t>
            </a:r>
            <a:r>
              <a:rPr lang="en-US" altLang="en-US" sz="3600">
                <a:solidFill>
                  <a:srgbClr val="000000"/>
                </a:solidFill>
                <a:latin typeface="Tw Cen MT" panose="020B0602020104020603" pitchFamily="34" charset="0"/>
              </a:rPr>
              <a:t> * K</a:t>
            </a:r>
            <a:r>
              <a:rPr lang="en-US" altLang="en-US" sz="3600" baseline="-25000">
                <a:solidFill>
                  <a:srgbClr val="000000"/>
                </a:solidFill>
                <a:latin typeface="Tw Cen MT" panose="020B0602020104020603" pitchFamily="34" charset="0"/>
              </a:rPr>
              <a:t>c</a:t>
            </a:r>
            <a:r>
              <a:rPr lang="en-US" altLang="en-US" sz="3600">
                <a:solidFill>
                  <a:srgbClr val="000000"/>
                </a:solidFill>
                <a:latin typeface="Tw Cen MT" panose="020B0602020104020603" pitchFamily="34" charset="0"/>
              </a:rPr>
              <a:t> * K</a:t>
            </a:r>
            <a:r>
              <a:rPr lang="en-US" altLang="en-US" sz="3600" baseline="-25000">
                <a:solidFill>
                  <a:srgbClr val="000000"/>
                </a:solidFill>
                <a:latin typeface="Tw Cen MT" panose="020B0602020104020603" pitchFamily="34" charset="0"/>
              </a:rPr>
              <a:t>S</a:t>
            </a:r>
            <a:endParaRPr lang="en-US" altLang="en-US" sz="3600">
              <a:solidFill>
                <a:srgbClr val="000000"/>
              </a:solidFill>
              <a:latin typeface="Tw Cen MT" panose="020B0602020104020603" pitchFamily="34" charset="0"/>
            </a:endParaRPr>
          </a:p>
        </p:txBody>
      </p:sp>
      <p:grpSp>
        <p:nvGrpSpPr>
          <p:cNvPr id="2" name="Group 5">
            <a:extLst>
              <a:ext uri="{FF2B5EF4-FFF2-40B4-BE49-F238E27FC236}">
                <a16:creationId xmlns:a16="http://schemas.microsoft.com/office/drawing/2014/main" id="{61399E14-FCD4-4843-B7DE-922C8423A86F}"/>
              </a:ext>
            </a:extLst>
          </p:cNvPr>
          <p:cNvGrpSpPr>
            <a:grpSpLocks/>
          </p:cNvGrpSpPr>
          <p:nvPr/>
        </p:nvGrpSpPr>
        <p:grpSpPr bwMode="auto">
          <a:xfrm>
            <a:off x="4419601" y="838201"/>
            <a:ext cx="4824413" cy="2879725"/>
            <a:chOff x="1791" y="482"/>
            <a:chExt cx="3039" cy="1814"/>
          </a:xfrm>
        </p:grpSpPr>
        <p:sp>
          <p:nvSpPr>
            <p:cNvPr id="66569" name="Oval 6">
              <a:extLst>
                <a:ext uri="{FF2B5EF4-FFF2-40B4-BE49-F238E27FC236}">
                  <a16:creationId xmlns:a16="http://schemas.microsoft.com/office/drawing/2014/main" id="{94EDAD82-847B-4813-B9C0-B76DF2505519}"/>
                </a:ext>
              </a:extLst>
            </p:cNvPr>
            <p:cNvSpPr>
              <a:spLocks noChangeArrowheads="1"/>
            </p:cNvSpPr>
            <p:nvPr/>
          </p:nvSpPr>
          <p:spPr bwMode="auto">
            <a:xfrm>
              <a:off x="4286" y="482"/>
              <a:ext cx="544" cy="54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BE" altLang="en-US">
                <a:latin typeface="Tw Cen MT" panose="020B0602020104020603" pitchFamily="34" charset="0"/>
              </a:endParaRPr>
            </a:p>
          </p:txBody>
        </p:sp>
        <p:sp>
          <p:nvSpPr>
            <p:cNvPr id="66570" name="Line 7">
              <a:extLst>
                <a:ext uri="{FF2B5EF4-FFF2-40B4-BE49-F238E27FC236}">
                  <a16:creationId xmlns:a16="http://schemas.microsoft.com/office/drawing/2014/main" id="{AFE8A7E2-023A-4685-934D-432CA31188E0}"/>
                </a:ext>
              </a:extLst>
            </p:cNvPr>
            <p:cNvSpPr>
              <a:spLocks noChangeShapeType="1"/>
            </p:cNvSpPr>
            <p:nvPr/>
          </p:nvSpPr>
          <p:spPr bwMode="auto">
            <a:xfrm flipH="1">
              <a:off x="1791" y="845"/>
              <a:ext cx="2541" cy="1451"/>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sp>
          <p:nvSpPr>
            <p:cNvPr id="66571" name="Line 8">
              <a:extLst>
                <a:ext uri="{FF2B5EF4-FFF2-40B4-BE49-F238E27FC236}">
                  <a16:creationId xmlns:a16="http://schemas.microsoft.com/office/drawing/2014/main" id="{DB537575-4727-4E28-90E8-C6B73714A162}"/>
                </a:ext>
              </a:extLst>
            </p:cNvPr>
            <p:cNvSpPr>
              <a:spLocks noChangeShapeType="1"/>
            </p:cNvSpPr>
            <p:nvPr/>
          </p:nvSpPr>
          <p:spPr bwMode="auto">
            <a:xfrm flipH="1">
              <a:off x="3923" y="981"/>
              <a:ext cx="545" cy="1315"/>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nchor="ctr"/>
            <a:lstStyle/>
            <a:p>
              <a:endParaRPr lang="en-US"/>
            </a:p>
          </p:txBody>
        </p:sp>
      </p:grpSp>
      <p:sp>
        <p:nvSpPr>
          <p:cNvPr id="15367" name="Rectangle 9">
            <a:extLst>
              <a:ext uri="{FF2B5EF4-FFF2-40B4-BE49-F238E27FC236}">
                <a16:creationId xmlns:a16="http://schemas.microsoft.com/office/drawing/2014/main" id="{67307C96-BD27-4C5A-B3E2-B792904D9293}"/>
              </a:ext>
            </a:extLst>
          </p:cNvPr>
          <p:cNvSpPr>
            <a:spLocks noChangeArrowheads="1"/>
          </p:cNvSpPr>
          <p:nvPr/>
        </p:nvSpPr>
        <p:spPr bwMode="auto">
          <a:xfrm>
            <a:off x="3124200" y="1981200"/>
            <a:ext cx="2376488" cy="4464050"/>
          </a:xfrm>
          <a:prstGeom prst="rect">
            <a:avLst/>
          </a:prstGeom>
          <a:noFill/>
          <a:ln w="50800" algn="ctr">
            <a:solidFill>
              <a:schemeClr val="accent1">
                <a:lumMod val="75000"/>
              </a:schemeClr>
            </a:solidFill>
            <a:miter lim="800000"/>
            <a:headEnd/>
            <a:tailEnd/>
          </a:ln>
        </p:spPr>
        <p:txBody>
          <a:bodyPr wrap="none" anchor="ctr"/>
          <a:lstStyle/>
          <a:p>
            <a:pPr>
              <a:defRPr/>
            </a:pPr>
            <a:endParaRPr lang="nl-BE"/>
          </a:p>
        </p:txBody>
      </p:sp>
      <p:sp>
        <p:nvSpPr>
          <p:cNvPr id="13" name="12 Rectángulo">
            <a:extLst>
              <a:ext uri="{FF2B5EF4-FFF2-40B4-BE49-F238E27FC236}">
                <a16:creationId xmlns:a16="http://schemas.microsoft.com/office/drawing/2014/main" id="{4E559574-4995-40F4-9E7B-3AC1C64BE0D2}"/>
              </a:ext>
            </a:extLst>
          </p:cNvPr>
          <p:cNvSpPr/>
          <p:nvPr/>
        </p:nvSpPr>
        <p:spPr>
          <a:xfrm>
            <a:off x="4572000" y="6477000"/>
            <a:ext cx="502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Disminución del agua en la zona radicular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contenido">
            <a:extLst>
              <a:ext uri="{FF2B5EF4-FFF2-40B4-BE49-F238E27FC236}">
                <a16:creationId xmlns:a16="http://schemas.microsoft.com/office/drawing/2014/main" id="{942285EF-DB51-472D-B534-CE69D02B90D1}"/>
              </a:ext>
            </a:extLst>
          </p:cNvPr>
          <p:cNvSpPr>
            <a:spLocks noGrp="1"/>
          </p:cNvSpPr>
          <p:nvPr>
            <p:ph/>
          </p:nvPr>
        </p:nvSpPr>
        <p:spPr/>
        <p:txBody>
          <a:bodyPr/>
          <a:lstStyle/>
          <a:p>
            <a:endParaRPr lang="en-US" altLang="en-US"/>
          </a:p>
        </p:txBody>
      </p:sp>
      <p:pic>
        <p:nvPicPr>
          <p:cNvPr id="67587" name="Picture 2">
            <a:extLst>
              <a:ext uri="{FF2B5EF4-FFF2-40B4-BE49-F238E27FC236}">
                <a16:creationId xmlns:a16="http://schemas.microsoft.com/office/drawing/2014/main" id="{6722CC5A-0492-4E03-B25B-1D1C703B4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50" t="4546" r="17764" b="11852"/>
          <a:stretch>
            <a:fillRect/>
          </a:stretch>
        </p:blipFill>
        <p:spPr bwMode="auto">
          <a:xfrm>
            <a:off x="2095500" y="228601"/>
            <a:ext cx="7848600"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2 Rectángulo">
            <a:extLst>
              <a:ext uri="{FF2B5EF4-FFF2-40B4-BE49-F238E27FC236}">
                <a16:creationId xmlns:a16="http://schemas.microsoft.com/office/drawing/2014/main" id="{4C94AB76-9190-47C2-8558-6F212949F840}"/>
              </a:ext>
            </a:extLst>
          </p:cNvPr>
          <p:cNvSpPr>
            <a:spLocks noChangeArrowheads="1"/>
          </p:cNvSpPr>
          <p:nvPr/>
        </p:nvSpPr>
        <p:spPr bwMode="auto">
          <a:xfrm>
            <a:off x="2362200" y="6142038"/>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http://www.fao.org/land-water/databases-and-software/eto-calculator/es/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4">
            <a:extLst>
              <a:ext uri="{FF2B5EF4-FFF2-40B4-BE49-F238E27FC236}">
                <a16:creationId xmlns:a16="http://schemas.microsoft.com/office/drawing/2014/main" id="{EFF7384A-D61F-4897-97D8-455C9FEB494E}"/>
              </a:ext>
            </a:extLst>
          </p:cNvPr>
          <p:cNvGrpSpPr>
            <a:grpSpLocks/>
          </p:cNvGrpSpPr>
          <p:nvPr/>
        </p:nvGrpSpPr>
        <p:grpSpPr bwMode="auto">
          <a:xfrm>
            <a:off x="1992313" y="1600201"/>
            <a:ext cx="8621712" cy="4955715"/>
            <a:chOff x="295" y="1785"/>
            <a:chExt cx="5431" cy="2152"/>
          </a:xfrm>
        </p:grpSpPr>
        <p:sp>
          <p:nvSpPr>
            <p:cNvPr id="68614" name="Rectangle 5">
              <a:extLst>
                <a:ext uri="{FF2B5EF4-FFF2-40B4-BE49-F238E27FC236}">
                  <a16:creationId xmlns:a16="http://schemas.microsoft.com/office/drawing/2014/main" id="{7BA5BDB6-8C74-4D82-B707-00ED71008C46}"/>
                </a:ext>
              </a:extLst>
            </p:cNvPr>
            <p:cNvSpPr>
              <a:spLocks noChangeArrowheads="1"/>
            </p:cNvSpPr>
            <p:nvPr/>
          </p:nvSpPr>
          <p:spPr bwMode="auto">
            <a:xfrm>
              <a:off x="2620" y="3790"/>
              <a:ext cx="27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537CFF"/>
                  </a:solidFill>
                </a:rPr>
                <a:t>http://www.fao.org/ag/agl/aglw/cropwat.htm</a:t>
              </a:r>
            </a:p>
          </p:txBody>
        </p:sp>
        <p:pic>
          <p:nvPicPr>
            <p:cNvPr id="68615" name="Picture 6" descr="agl">
              <a:extLst>
                <a:ext uri="{FF2B5EF4-FFF2-40B4-BE49-F238E27FC236}">
                  <a16:creationId xmlns:a16="http://schemas.microsoft.com/office/drawing/2014/main" id="{F2118D8C-6EAF-4EE8-937B-BD5C8F95A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785"/>
              <a:ext cx="100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7" descr="b_aglw08">
              <a:extLst>
                <a:ext uri="{FF2B5EF4-FFF2-40B4-BE49-F238E27FC236}">
                  <a16:creationId xmlns:a16="http://schemas.microsoft.com/office/drawing/2014/main" id="{F2D10474-8A1F-4142-8AB1-F2926E8CB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 y="1810"/>
              <a:ext cx="4301"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8">
              <a:extLst>
                <a:ext uri="{FF2B5EF4-FFF2-40B4-BE49-F238E27FC236}">
                  <a16:creationId xmlns:a16="http://schemas.microsoft.com/office/drawing/2014/main" id="{D83BBFA6-794B-4E5B-9AD5-6C78CEE8ADDE}"/>
                </a:ext>
              </a:extLst>
            </p:cNvPr>
            <p:cNvSpPr>
              <a:spLocks noChangeArrowheads="1"/>
            </p:cNvSpPr>
            <p:nvPr/>
          </p:nvSpPr>
          <p:spPr bwMode="auto">
            <a:xfrm>
              <a:off x="440" y="3719"/>
              <a:ext cx="192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600" b="1"/>
            </a:p>
          </p:txBody>
        </p:sp>
        <p:sp>
          <p:nvSpPr>
            <p:cNvPr id="68618" name="Rectangle 9">
              <a:extLst>
                <a:ext uri="{FF2B5EF4-FFF2-40B4-BE49-F238E27FC236}">
                  <a16:creationId xmlns:a16="http://schemas.microsoft.com/office/drawing/2014/main" id="{6D433D74-CE10-4170-8F5C-E26FDE44C440}"/>
                </a:ext>
              </a:extLst>
            </p:cNvPr>
            <p:cNvSpPr>
              <a:spLocks noChangeArrowheads="1"/>
            </p:cNvSpPr>
            <p:nvPr/>
          </p:nvSpPr>
          <p:spPr bwMode="auto">
            <a:xfrm>
              <a:off x="480" y="2304"/>
              <a:ext cx="516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CROPWAT es un sistema de decisión para el planeamiento y manejo del riego.  </a:t>
              </a:r>
            </a:p>
          </p:txBody>
        </p:sp>
      </p:grpSp>
      <p:sp>
        <p:nvSpPr>
          <p:cNvPr id="68611" name="Rectangle 10">
            <a:extLst>
              <a:ext uri="{FF2B5EF4-FFF2-40B4-BE49-F238E27FC236}">
                <a16:creationId xmlns:a16="http://schemas.microsoft.com/office/drawing/2014/main" id="{1813C6C8-F0E9-4F96-9E07-BCA70B6F9AC9}"/>
              </a:ext>
            </a:extLst>
          </p:cNvPr>
          <p:cNvSpPr>
            <a:spLocks noChangeArrowheads="1"/>
          </p:cNvSpPr>
          <p:nvPr/>
        </p:nvSpPr>
        <p:spPr bwMode="auto">
          <a:xfrm>
            <a:off x="2368550" y="304801"/>
            <a:ext cx="6629400" cy="646331"/>
          </a:xfrm>
          <a:prstGeom prst="rect">
            <a:avLst/>
          </a:prstGeom>
          <a:solidFill>
            <a:srgbClr val="E7F4F5"/>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ct val="50000"/>
              </a:spcAft>
              <a:buFont typeface="Wingdings" panose="05000000000000000000" pitchFamily="2" charset="2"/>
              <a:buChar char="§"/>
            </a:pPr>
            <a:r>
              <a:rPr lang="en-US" altLang="en-US" b="1">
                <a:ea typeface="MS Mincho" panose="02020609040205080304" pitchFamily="49" charset="-128"/>
              </a:rPr>
              <a:t>Cambios en oferta/demanda de agua.  </a:t>
            </a:r>
            <a:r>
              <a:rPr lang="en-US" altLang="en-US" b="1">
                <a:solidFill>
                  <a:schemeClr val="accent2"/>
                </a:solidFill>
                <a:ea typeface="MS Mincho" panose="02020609040205080304" pitchFamily="49" charset="-128"/>
              </a:rPr>
              <a:t>Modelos de riego suplementario (e.g., CROPWAT)</a:t>
            </a:r>
          </a:p>
        </p:txBody>
      </p:sp>
      <p:sp>
        <p:nvSpPr>
          <p:cNvPr id="68612" name="Rectangle 11">
            <a:extLst>
              <a:ext uri="{FF2B5EF4-FFF2-40B4-BE49-F238E27FC236}">
                <a16:creationId xmlns:a16="http://schemas.microsoft.com/office/drawing/2014/main" id="{FAD24B4E-8EA8-4817-AAEB-942DEEE158E3}"/>
              </a:ext>
            </a:extLst>
          </p:cNvPr>
          <p:cNvSpPr>
            <a:spLocks noChangeArrowheads="1"/>
          </p:cNvSpPr>
          <p:nvPr/>
        </p:nvSpPr>
        <p:spPr bwMode="auto">
          <a:xfrm>
            <a:off x="2590801" y="6191250"/>
            <a:ext cx="2390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537CFF"/>
                </a:solidFill>
              </a:rPr>
              <a:t>http://www.clac.edu.eg</a:t>
            </a:r>
          </a:p>
        </p:txBody>
      </p:sp>
      <p:pic>
        <p:nvPicPr>
          <p:cNvPr id="68613" name="Picture 12">
            <a:extLst>
              <a:ext uri="{FF2B5EF4-FFF2-40B4-BE49-F238E27FC236}">
                <a16:creationId xmlns:a16="http://schemas.microsoft.com/office/drawing/2014/main" id="{C95A122E-F1AA-453A-8CA2-6D18F4282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128"/>
          <a:stretch>
            <a:fillRect/>
          </a:stretch>
        </p:blipFill>
        <p:spPr bwMode="auto">
          <a:xfrm>
            <a:off x="3200400" y="3276601"/>
            <a:ext cx="6400800"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a:extLst>
              <a:ext uri="{FF2B5EF4-FFF2-40B4-BE49-F238E27FC236}">
                <a16:creationId xmlns:a16="http://schemas.microsoft.com/office/drawing/2014/main" id="{98F31C00-7996-42A5-9259-A4112A8E4699}"/>
              </a:ext>
            </a:extLst>
          </p:cNvPr>
          <p:cNvSpPr>
            <a:spLocks noGrp="1" noChangeArrowheads="1"/>
          </p:cNvSpPr>
          <p:nvPr>
            <p:ph type="title"/>
          </p:nvPr>
        </p:nvSpPr>
        <p:spPr>
          <a:xfrm>
            <a:off x="2565400" y="228601"/>
            <a:ext cx="7183438" cy="830263"/>
          </a:xfrm>
          <a:noFill/>
        </p:spPr>
        <p:txBody>
          <a:bodyPr/>
          <a:lstStyle/>
          <a:p>
            <a:r>
              <a:rPr lang="en-US" altLang="en-US" sz="3400"/>
              <a:t>Ejemplos</a:t>
            </a:r>
          </a:p>
        </p:txBody>
      </p:sp>
      <p:sp>
        <p:nvSpPr>
          <p:cNvPr id="69635" name="Rectangle 2051">
            <a:extLst>
              <a:ext uri="{FF2B5EF4-FFF2-40B4-BE49-F238E27FC236}">
                <a16:creationId xmlns:a16="http://schemas.microsoft.com/office/drawing/2014/main" id="{DB0B4766-E0BE-4606-8BB2-138EF7B6C048}"/>
              </a:ext>
            </a:extLst>
          </p:cNvPr>
          <p:cNvSpPr>
            <a:spLocks noGrp="1" noChangeArrowheads="1"/>
          </p:cNvSpPr>
          <p:nvPr>
            <p:ph idx="1"/>
          </p:nvPr>
        </p:nvSpPr>
        <p:spPr>
          <a:xfrm>
            <a:off x="2136775" y="1600200"/>
            <a:ext cx="8153400" cy="4495800"/>
          </a:xfrm>
        </p:spPr>
        <p:txBody>
          <a:bodyPr/>
          <a:lstStyle/>
          <a:p>
            <a:pPr marL="495300" indent="-495300">
              <a:buFont typeface="Wingdings" panose="05000000000000000000" pitchFamily="2" charset="2"/>
              <a:buAutoNum type="arabicPeriod"/>
            </a:pPr>
            <a:r>
              <a:rPr lang="en-US" altLang="en-US"/>
              <a:t>Calculo de la  ET0</a:t>
            </a:r>
          </a:p>
          <a:p>
            <a:pPr marL="495300" indent="-495300">
              <a:buFont typeface="Wingdings" panose="05000000000000000000" pitchFamily="2" charset="2"/>
              <a:buAutoNum type="arabicPeriod"/>
            </a:pPr>
            <a:r>
              <a:rPr lang="en-US" altLang="en-US"/>
              <a:t>Calculo de los requerimientos del cultivo</a:t>
            </a:r>
          </a:p>
          <a:p>
            <a:pPr marL="495300" indent="-495300">
              <a:buFont typeface="Wingdings" panose="05000000000000000000" pitchFamily="2" charset="2"/>
              <a:buAutoNum type="arabicPeriod"/>
            </a:pPr>
            <a:r>
              <a:rPr lang="en-US" altLang="en-US"/>
              <a:t>Calculo de requerimientos de riego para varios cultivos </a:t>
            </a:r>
          </a:p>
        </p:txBody>
      </p:sp>
      <p:pic>
        <p:nvPicPr>
          <p:cNvPr id="69636" name="Picture 4">
            <a:extLst>
              <a:ext uri="{FF2B5EF4-FFF2-40B4-BE49-F238E27FC236}">
                <a16:creationId xmlns:a16="http://schemas.microsoft.com/office/drawing/2014/main" id="{53D6332D-A726-4847-8081-F85DF8D95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27601"/>
            <a:ext cx="24765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500FCDD1-649C-4A41-97A0-3A03F0C29A44}"/>
              </a:ext>
            </a:extLst>
          </p:cNvPr>
          <p:cNvSpPr>
            <a:spLocks noGrp="1" noChangeArrowheads="1"/>
          </p:cNvSpPr>
          <p:nvPr>
            <p:ph type="title"/>
          </p:nvPr>
        </p:nvSpPr>
        <p:spPr>
          <a:noFill/>
        </p:spPr>
        <p:txBody>
          <a:bodyPr/>
          <a:lstStyle/>
          <a:p>
            <a:r>
              <a:rPr lang="en-US" altLang="en-US" sz="3400"/>
              <a:t>Comenzando con CROPWAT …</a:t>
            </a:r>
            <a:endParaRPr lang="es-ES" altLang="en-US" sz="3400"/>
          </a:p>
        </p:txBody>
      </p:sp>
      <p:pic>
        <p:nvPicPr>
          <p:cNvPr id="70659" name="Picture 4">
            <a:extLst>
              <a:ext uri="{FF2B5EF4-FFF2-40B4-BE49-F238E27FC236}">
                <a16:creationId xmlns:a16="http://schemas.microsoft.com/office/drawing/2014/main" id="{E3A797C0-3998-47C1-A633-6DC23E449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46"/>
          <a:stretch>
            <a:fillRect/>
          </a:stretch>
        </p:blipFill>
        <p:spPr bwMode="auto">
          <a:xfrm>
            <a:off x="1676400" y="1600201"/>
            <a:ext cx="8839200"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0ADC81BC-1B4E-43D4-8D23-76BBC08CECBE}"/>
              </a:ext>
            </a:extLst>
          </p:cNvPr>
          <p:cNvSpPr>
            <a:spLocks noGrp="1" noChangeArrowheads="1"/>
          </p:cNvSpPr>
          <p:nvPr>
            <p:ph type="title"/>
          </p:nvPr>
        </p:nvSpPr>
        <p:spPr>
          <a:xfrm>
            <a:off x="2136775" y="228600"/>
            <a:ext cx="8153400" cy="990600"/>
          </a:xfrm>
          <a:noFill/>
        </p:spPr>
        <p:txBody>
          <a:bodyPr/>
          <a:lstStyle/>
          <a:p>
            <a:r>
              <a:rPr lang="en-US" altLang="en-US" sz="3400"/>
              <a:t>Rescatar datos de clima. .</a:t>
            </a:r>
            <a:endParaRPr lang="es-ES" altLang="en-US" sz="3400"/>
          </a:p>
        </p:txBody>
      </p:sp>
      <p:sp>
        <p:nvSpPr>
          <p:cNvPr id="71683" name="1 Marcador de contenido">
            <a:extLst>
              <a:ext uri="{FF2B5EF4-FFF2-40B4-BE49-F238E27FC236}">
                <a16:creationId xmlns:a16="http://schemas.microsoft.com/office/drawing/2014/main" id="{E250ADF5-8F89-44DB-B2DE-432826851BBE}"/>
              </a:ext>
            </a:extLst>
          </p:cNvPr>
          <p:cNvSpPr>
            <a:spLocks noGrp="1"/>
          </p:cNvSpPr>
          <p:nvPr>
            <p:ph idx="1"/>
          </p:nvPr>
        </p:nvSpPr>
        <p:spPr>
          <a:xfrm>
            <a:off x="2136775" y="1600200"/>
            <a:ext cx="8153400" cy="4495800"/>
          </a:xfrm>
        </p:spPr>
        <p:txBody>
          <a:bodyPr/>
          <a:lstStyle/>
          <a:p>
            <a:endParaRPr lang="en-US" altLang="en-US"/>
          </a:p>
        </p:txBody>
      </p:sp>
      <p:pic>
        <p:nvPicPr>
          <p:cNvPr id="71684" name="Picture 4">
            <a:extLst>
              <a:ext uri="{FF2B5EF4-FFF2-40B4-BE49-F238E27FC236}">
                <a16:creationId xmlns:a16="http://schemas.microsoft.com/office/drawing/2014/main" id="{BC580D4F-AE49-46F7-869F-0DF8C746B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573"/>
          <a:stretch>
            <a:fillRect/>
          </a:stretch>
        </p:blipFill>
        <p:spPr bwMode="auto">
          <a:xfrm>
            <a:off x="1600200" y="1585914"/>
            <a:ext cx="8877300"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34DAC14B-8B8E-4241-9670-50C14B121C43}"/>
              </a:ext>
            </a:extLst>
          </p:cNvPr>
          <p:cNvSpPr>
            <a:spLocks noGrp="1" noChangeArrowheads="1"/>
          </p:cNvSpPr>
          <p:nvPr>
            <p:ph type="title"/>
          </p:nvPr>
        </p:nvSpPr>
        <p:spPr>
          <a:xfrm>
            <a:off x="2136775" y="228600"/>
            <a:ext cx="8153400" cy="990600"/>
          </a:xfrm>
          <a:noFill/>
        </p:spPr>
        <p:txBody>
          <a:bodyPr/>
          <a:lstStyle/>
          <a:p>
            <a:r>
              <a:rPr lang="en-US" altLang="en-US" sz="3400"/>
              <a:t>Analizar  Temperature . . .</a:t>
            </a:r>
            <a:endParaRPr lang="es-ES" altLang="en-US" sz="3400"/>
          </a:p>
        </p:txBody>
      </p:sp>
      <p:pic>
        <p:nvPicPr>
          <p:cNvPr id="72707" name="Picture 4">
            <a:extLst>
              <a:ext uri="{FF2B5EF4-FFF2-40B4-BE49-F238E27FC236}">
                <a16:creationId xmlns:a16="http://schemas.microsoft.com/office/drawing/2014/main" id="{BED9419B-F349-4D71-921E-F8C097EFD8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8753" b="25003"/>
          <a:stretch>
            <a:fillRect/>
          </a:stretch>
        </p:blipFill>
        <p:spPr>
          <a:xfrm>
            <a:off x="2819400" y="1600200"/>
            <a:ext cx="6248400" cy="4325938"/>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CD7949D4-2F4B-4EFD-B6BD-03C1F463C708}"/>
              </a:ext>
            </a:extLst>
          </p:cNvPr>
          <p:cNvSpPr>
            <a:spLocks noGrp="1" noChangeArrowheads="1"/>
          </p:cNvSpPr>
          <p:nvPr>
            <p:ph type="title"/>
          </p:nvPr>
        </p:nvSpPr>
        <p:spPr>
          <a:xfrm>
            <a:off x="2136775" y="228600"/>
            <a:ext cx="8153400" cy="990600"/>
          </a:xfrm>
          <a:noFill/>
        </p:spPr>
        <p:txBody>
          <a:bodyPr/>
          <a:lstStyle/>
          <a:p>
            <a:r>
              <a:rPr lang="en-US" altLang="en-US" sz="3400"/>
              <a:t>Analizar  ET0 . . .</a:t>
            </a:r>
            <a:endParaRPr lang="es-ES" altLang="en-US" sz="3400"/>
          </a:p>
        </p:txBody>
      </p:sp>
      <p:pic>
        <p:nvPicPr>
          <p:cNvPr id="73731" name="Picture 4">
            <a:extLst>
              <a:ext uri="{FF2B5EF4-FFF2-40B4-BE49-F238E27FC236}">
                <a16:creationId xmlns:a16="http://schemas.microsoft.com/office/drawing/2014/main" id="{9EB1FA2B-CE94-4457-A419-5770B03901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8753" b="25003"/>
          <a:stretch>
            <a:fillRect/>
          </a:stretch>
        </p:blipFill>
        <p:spPr>
          <a:xfrm>
            <a:off x="2667000" y="1524000"/>
            <a:ext cx="6477000" cy="448310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050">
            <a:extLst>
              <a:ext uri="{FF2B5EF4-FFF2-40B4-BE49-F238E27FC236}">
                <a16:creationId xmlns:a16="http://schemas.microsoft.com/office/drawing/2014/main" id="{E7077F45-D2AA-415E-A642-7E37885D8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600201"/>
            <a:ext cx="6243638"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2051">
            <a:extLst>
              <a:ext uri="{FF2B5EF4-FFF2-40B4-BE49-F238E27FC236}">
                <a16:creationId xmlns:a16="http://schemas.microsoft.com/office/drawing/2014/main" id="{2816CB92-F02C-4D40-BA27-17D936A67A9C}"/>
              </a:ext>
            </a:extLst>
          </p:cNvPr>
          <p:cNvSpPr>
            <a:spLocks noGrp="1" noChangeArrowheads="1"/>
          </p:cNvSpPr>
          <p:nvPr>
            <p:ph type="title"/>
          </p:nvPr>
        </p:nvSpPr>
        <p:spPr>
          <a:noFill/>
        </p:spPr>
        <p:txBody>
          <a:bodyPr/>
          <a:lstStyle/>
          <a:p>
            <a:r>
              <a:rPr lang="en-US" altLang="en-US" sz="3400"/>
              <a:t>Calcular ET0 . . .</a:t>
            </a:r>
            <a:endParaRPr lang="es-ES" altLang="en-US" sz="3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D3A9-84BE-4F39-9D9F-884FD0541CB9}"/>
              </a:ext>
            </a:extLst>
          </p:cNvPr>
          <p:cNvSpPr>
            <a:spLocks noGrp="1"/>
          </p:cNvSpPr>
          <p:nvPr>
            <p:ph type="title"/>
          </p:nvPr>
        </p:nvSpPr>
        <p:spPr>
          <a:xfrm>
            <a:off x="677334" y="609600"/>
            <a:ext cx="2938468" cy="5431762"/>
          </a:xfrm>
        </p:spPr>
        <p:txBody>
          <a:bodyPr anchor="ctr">
            <a:normAutofit/>
          </a:bodyPr>
          <a:lstStyle/>
          <a:p>
            <a:r>
              <a:rPr lang="en-US" dirty="0" err="1"/>
              <a:t>Índice</a:t>
            </a:r>
            <a:r>
              <a:rPr lang="en-US" dirty="0"/>
              <a:t> de </a:t>
            </a:r>
            <a:r>
              <a:rPr lang="en-US" dirty="0" err="1"/>
              <a:t>área</a:t>
            </a:r>
            <a:r>
              <a:rPr lang="en-US" dirty="0"/>
              <a:t> foliar (IAF)</a:t>
            </a:r>
          </a:p>
        </p:txBody>
      </p:sp>
      <p:sp>
        <p:nvSpPr>
          <p:cNvPr id="20482" name="1 Marcador de contenido">
            <a:extLst>
              <a:ext uri="{FF2B5EF4-FFF2-40B4-BE49-F238E27FC236}">
                <a16:creationId xmlns:a16="http://schemas.microsoft.com/office/drawing/2014/main" id="{2A333A38-5BF0-4BC9-B8FC-27B34C38F1A3}"/>
              </a:ext>
            </a:extLst>
          </p:cNvPr>
          <p:cNvSpPr>
            <a:spLocks noGrp="1"/>
          </p:cNvSpPr>
          <p:nvPr>
            <p:ph idx="1"/>
          </p:nvPr>
        </p:nvSpPr>
        <p:spPr>
          <a:xfrm>
            <a:off x="3846889" y="609602"/>
            <a:ext cx="5424112" cy="3208334"/>
          </a:xfrm>
        </p:spPr>
        <p:txBody>
          <a:bodyPr>
            <a:normAutofit/>
          </a:bodyPr>
          <a:lstStyle/>
          <a:p>
            <a:r>
              <a:rPr lang="es-AR" altLang="en-US" dirty="0"/>
              <a:t>IAF máximo mayor que el crítico, resulta necesario para lograr elevados rendimientos: </a:t>
            </a:r>
          </a:p>
          <a:p>
            <a:r>
              <a:rPr lang="es-AR" altLang="en-US" dirty="0"/>
              <a:t>mientras el índice de área foliar sea mayor al crítico la interceptación de radiación es máxima y esto a su vez maximiza la tasa de crecimiento del cultivo. </a:t>
            </a:r>
          </a:p>
          <a:p>
            <a:r>
              <a:rPr lang="es-AR" altLang="en-US" dirty="0"/>
              <a:t>cuanto mayor sea el índice de área foliar máximo, más rápido se llegará al nivel crítico, y por ello el crecimiento temprano se vera favorecido también.</a:t>
            </a:r>
            <a:endParaRPr lang="en-US" altLang="en-US" dirty="0"/>
          </a:p>
        </p:txBody>
      </p:sp>
      <p:pic>
        <p:nvPicPr>
          <p:cNvPr id="20483" name="Picture 2">
            <a:extLst>
              <a:ext uri="{FF2B5EF4-FFF2-40B4-BE49-F238E27FC236}">
                <a16:creationId xmlns:a16="http://schemas.microsoft.com/office/drawing/2014/main" id="{EB9F37C0-B5E8-4906-BA65-6DB222C092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6889" y="4048918"/>
            <a:ext cx="5068279" cy="19924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2B7458A9-BE11-4B04-BAE6-990B9842142E}"/>
              </a:ext>
            </a:extLst>
          </p:cNvPr>
          <p:cNvSpPr>
            <a:spLocks noGrp="1" noChangeArrowheads="1"/>
          </p:cNvSpPr>
          <p:nvPr>
            <p:ph type="title"/>
          </p:nvPr>
        </p:nvSpPr>
        <p:spPr>
          <a:xfrm>
            <a:off x="2136775" y="228600"/>
            <a:ext cx="8153400" cy="990600"/>
          </a:xfrm>
          <a:noFill/>
        </p:spPr>
        <p:txBody>
          <a:bodyPr/>
          <a:lstStyle/>
          <a:p>
            <a:r>
              <a:rPr lang="en-US" altLang="en-US" sz="3400"/>
              <a:t>Analizar Lluvias . . .</a:t>
            </a:r>
            <a:endParaRPr lang="es-ES" altLang="en-US" sz="3400"/>
          </a:p>
        </p:txBody>
      </p:sp>
      <p:pic>
        <p:nvPicPr>
          <p:cNvPr id="75779" name="Picture 4">
            <a:extLst>
              <a:ext uri="{FF2B5EF4-FFF2-40B4-BE49-F238E27FC236}">
                <a16:creationId xmlns:a16="http://schemas.microsoft.com/office/drawing/2014/main" id="{4B25588D-FCE4-42D7-BFED-8820C6CEA5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8753" b="25003"/>
          <a:stretch>
            <a:fillRect/>
          </a:stretch>
        </p:blipFill>
        <p:spPr>
          <a:xfrm>
            <a:off x="2362200" y="1447800"/>
            <a:ext cx="6781800" cy="4694238"/>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86EF7F94-8AE6-4CF7-84E1-697344651273}"/>
              </a:ext>
            </a:extLst>
          </p:cNvPr>
          <p:cNvSpPr>
            <a:spLocks noGrp="1" noChangeArrowheads="1"/>
          </p:cNvSpPr>
          <p:nvPr>
            <p:ph type="title"/>
          </p:nvPr>
        </p:nvSpPr>
        <p:spPr>
          <a:xfrm>
            <a:off x="2136775" y="228600"/>
            <a:ext cx="8153400" cy="990600"/>
          </a:xfrm>
          <a:noFill/>
        </p:spPr>
        <p:txBody>
          <a:bodyPr/>
          <a:lstStyle/>
          <a:p>
            <a:r>
              <a:rPr lang="en-US" altLang="en-US" sz="3000"/>
              <a:t>Rescatar parametros del cultivo . . .</a:t>
            </a:r>
            <a:endParaRPr lang="es-ES" altLang="en-US" sz="3000"/>
          </a:p>
        </p:txBody>
      </p:sp>
      <p:pic>
        <p:nvPicPr>
          <p:cNvPr id="76803" name="Picture 4">
            <a:extLst>
              <a:ext uri="{FF2B5EF4-FFF2-40B4-BE49-F238E27FC236}">
                <a16:creationId xmlns:a16="http://schemas.microsoft.com/office/drawing/2014/main" id="{178679CB-066A-4AE7-8586-2D37D77EA9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37505"/>
          <a:stretch>
            <a:fillRect/>
          </a:stretch>
        </p:blipFill>
        <p:spPr>
          <a:xfrm>
            <a:off x="2667000" y="1524001"/>
            <a:ext cx="6553200" cy="4913313"/>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a:extLst>
              <a:ext uri="{FF2B5EF4-FFF2-40B4-BE49-F238E27FC236}">
                <a16:creationId xmlns:a16="http://schemas.microsoft.com/office/drawing/2014/main" id="{2F0B295D-82D9-4F55-B8BA-4CC37C0180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88394" y="2160588"/>
            <a:ext cx="5175249" cy="3881437"/>
          </a:xfrm>
          <a:noFill/>
        </p:spPr>
      </p:pic>
      <p:sp>
        <p:nvSpPr>
          <p:cNvPr id="77827" name="Rectangle 6">
            <a:extLst>
              <a:ext uri="{FF2B5EF4-FFF2-40B4-BE49-F238E27FC236}">
                <a16:creationId xmlns:a16="http://schemas.microsoft.com/office/drawing/2014/main" id="{0A37AAA0-F36C-4E4F-A3BE-37AA02D3EDB5}"/>
              </a:ext>
            </a:extLst>
          </p:cNvPr>
          <p:cNvSpPr>
            <a:spLocks noChangeArrowheads="1"/>
          </p:cNvSpPr>
          <p:nvPr/>
        </p:nvSpPr>
        <p:spPr bwMode="auto">
          <a:xfrm>
            <a:off x="2590800" y="457201"/>
            <a:ext cx="7183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400" b="1">
                <a:solidFill>
                  <a:srgbClr val="8CBE00"/>
                </a:solidFill>
                <a:cs typeface="Times New Roman" panose="02020603050405020304" pitchFamily="18" charset="0"/>
              </a:rPr>
              <a:t>Ver los datos cargados . . .</a:t>
            </a:r>
            <a:endParaRPr lang="es-ES" altLang="en-US" sz="3400" b="1">
              <a:solidFill>
                <a:srgbClr val="8CBE00"/>
              </a:solidFill>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A6ECFC77-C254-45B0-9277-6A9D397A2F4F}"/>
              </a:ext>
            </a:extLst>
          </p:cNvPr>
          <p:cNvSpPr>
            <a:spLocks noGrp="1" noChangeArrowheads="1"/>
          </p:cNvSpPr>
          <p:nvPr>
            <p:ph type="title"/>
          </p:nvPr>
        </p:nvSpPr>
        <p:spPr>
          <a:xfrm>
            <a:off x="2136775" y="228600"/>
            <a:ext cx="8153400" cy="990600"/>
          </a:xfrm>
          <a:noFill/>
        </p:spPr>
        <p:txBody>
          <a:bodyPr/>
          <a:lstStyle/>
          <a:p>
            <a:r>
              <a:rPr lang="en-US" altLang="en-US" sz="3400"/>
              <a:t>Definir y ver areas de cultivos. . .</a:t>
            </a:r>
            <a:endParaRPr lang="es-ES" altLang="en-US" sz="3400"/>
          </a:p>
        </p:txBody>
      </p:sp>
      <p:pic>
        <p:nvPicPr>
          <p:cNvPr id="78851" name="Picture 4">
            <a:extLst>
              <a:ext uri="{FF2B5EF4-FFF2-40B4-BE49-F238E27FC236}">
                <a16:creationId xmlns:a16="http://schemas.microsoft.com/office/drawing/2014/main" id="{82B345EE-12E2-4211-855D-33AAE70762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25003"/>
          <a:stretch>
            <a:fillRect/>
          </a:stretch>
        </p:blipFill>
        <p:spPr>
          <a:xfrm>
            <a:off x="3352800" y="1752601"/>
            <a:ext cx="4800600" cy="4321175"/>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7">
            <a:extLst>
              <a:ext uri="{FF2B5EF4-FFF2-40B4-BE49-F238E27FC236}">
                <a16:creationId xmlns:a16="http://schemas.microsoft.com/office/drawing/2014/main" id="{968A6513-61A6-49E6-B54E-491D28A1317C}"/>
              </a:ext>
            </a:extLst>
          </p:cNvPr>
          <p:cNvSpPr>
            <a:spLocks noGrp="1" noChangeArrowheads="1"/>
          </p:cNvSpPr>
          <p:nvPr>
            <p:ph type="title"/>
          </p:nvPr>
        </p:nvSpPr>
        <p:spPr>
          <a:xfrm>
            <a:off x="2362200" y="228601"/>
            <a:ext cx="7183438" cy="830263"/>
          </a:xfrm>
          <a:noFill/>
        </p:spPr>
        <p:txBody>
          <a:bodyPr/>
          <a:lstStyle/>
          <a:p>
            <a:r>
              <a:rPr lang="en-US" altLang="en-US"/>
              <a:t>Definir el metodo de riego. . .</a:t>
            </a:r>
            <a:endParaRPr lang="es-ES" altLang="en-US"/>
          </a:p>
        </p:txBody>
      </p:sp>
      <p:pic>
        <p:nvPicPr>
          <p:cNvPr id="79874" name="Picture 4">
            <a:extLst>
              <a:ext uri="{FF2B5EF4-FFF2-40B4-BE49-F238E27FC236}">
                <a16:creationId xmlns:a16="http://schemas.microsoft.com/office/drawing/2014/main" id="{326AFA81-8635-4058-9638-3B288A898D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25003"/>
          <a:stretch>
            <a:fillRect/>
          </a:stretch>
        </p:blipFill>
        <p:spPr>
          <a:xfrm>
            <a:off x="3124200" y="1447801"/>
            <a:ext cx="5486400" cy="4938713"/>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FC0239CC-9189-4298-984C-3E79CC4BCB5B}"/>
              </a:ext>
            </a:extLst>
          </p:cNvPr>
          <p:cNvSpPr>
            <a:spLocks noGrp="1" noChangeArrowheads="1"/>
          </p:cNvSpPr>
          <p:nvPr>
            <p:ph type="title"/>
          </p:nvPr>
        </p:nvSpPr>
        <p:spPr>
          <a:xfrm>
            <a:off x="2136775" y="228600"/>
            <a:ext cx="8153400" cy="990600"/>
          </a:xfrm>
        </p:spPr>
        <p:txBody>
          <a:bodyPr/>
          <a:lstStyle/>
          <a:p>
            <a:r>
              <a:rPr lang="en-US" altLang="en-US" sz="3400"/>
              <a:t>Datos de entrada completados</a:t>
            </a:r>
            <a:r>
              <a:rPr lang="en-US" altLang="en-US"/>
              <a:t> . . .</a:t>
            </a:r>
            <a:endParaRPr lang="es-ES" altLang="en-US"/>
          </a:p>
        </p:txBody>
      </p:sp>
      <p:pic>
        <p:nvPicPr>
          <p:cNvPr id="80899" name="Picture 4">
            <a:extLst>
              <a:ext uri="{FF2B5EF4-FFF2-40B4-BE49-F238E27FC236}">
                <a16:creationId xmlns:a16="http://schemas.microsoft.com/office/drawing/2014/main" id="{CDABBAD1-B323-4763-A91C-67B84729DC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25003"/>
          <a:stretch>
            <a:fillRect/>
          </a:stretch>
        </p:blipFill>
        <p:spPr>
          <a:xfrm>
            <a:off x="3505200" y="1577976"/>
            <a:ext cx="5105400" cy="4594225"/>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6CC1E1F3-77DB-4BCE-97DF-EECF3B55FD03}"/>
              </a:ext>
            </a:extLst>
          </p:cNvPr>
          <p:cNvSpPr>
            <a:spLocks noGrp="1" noChangeArrowheads="1"/>
          </p:cNvSpPr>
          <p:nvPr>
            <p:ph type="title"/>
          </p:nvPr>
        </p:nvSpPr>
        <p:spPr>
          <a:xfrm>
            <a:off x="2136775" y="228600"/>
            <a:ext cx="8153400" cy="990600"/>
          </a:xfrm>
        </p:spPr>
        <p:txBody>
          <a:bodyPr/>
          <a:lstStyle/>
          <a:p>
            <a:r>
              <a:rPr lang="en-US" altLang="en-US" sz="3000"/>
              <a:t>Calculo de Necesidades de riego</a:t>
            </a:r>
            <a:r>
              <a:rPr lang="en-US" altLang="en-US" sz="2800"/>
              <a:t> . . .</a:t>
            </a:r>
            <a:endParaRPr lang="es-ES" altLang="en-US" sz="2800"/>
          </a:p>
        </p:txBody>
      </p:sp>
      <p:pic>
        <p:nvPicPr>
          <p:cNvPr id="81923" name="Picture 4">
            <a:extLst>
              <a:ext uri="{FF2B5EF4-FFF2-40B4-BE49-F238E27FC236}">
                <a16:creationId xmlns:a16="http://schemas.microsoft.com/office/drawing/2014/main" id="{832FAA94-F212-49AF-B79C-16B248B1F9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31255"/>
          <a:stretch>
            <a:fillRect/>
          </a:stretch>
        </p:blipFill>
        <p:spPr>
          <a:xfrm>
            <a:off x="3048000" y="1582738"/>
            <a:ext cx="5562600" cy="4589462"/>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B441553-C64C-459B-878E-D8F68B66020E}"/>
              </a:ext>
            </a:extLst>
          </p:cNvPr>
          <p:cNvSpPr>
            <a:spLocks noGrp="1" noChangeArrowheads="1"/>
          </p:cNvSpPr>
          <p:nvPr>
            <p:ph type="title"/>
          </p:nvPr>
        </p:nvSpPr>
        <p:spPr>
          <a:xfrm>
            <a:off x="2136775" y="228600"/>
            <a:ext cx="8153400" cy="990600"/>
          </a:xfrm>
        </p:spPr>
        <p:txBody>
          <a:bodyPr/>
          <a:lstStyle/>
          <a:p>
            <a:r>
              <a:rPr lang="en-US" altLang="en-US" sz="3400"/>
              <a:t>Calculo de Esquema de riego . . .</a:t>
            </a:r>
            <a:endParaRPr lang="es-ES" altLang="en-US" sz="3400"/>
          </a:p>
        </p:txBody>
      </p:sp>
      <p:pic>
        <p:nvPicPr>
          <p:cNvPr id="82947" name="Picture 4">
            <a:extLst>
              <a:ext uri="{FF2B5EF4-FFF2-40B4-BE49-F238E27FC236}">
                <a16:creationId xmlns:a16="http://schemas.microsoft.com/office/drawing/2014/main" id="{992E86F1-C1AA-46C7-85E7-5EC5680B21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37505" b="31255"/>
          <a:stretch>
            <a:fillRect/>
          </a:stretch>
        </p:blipFill>
        <p:spPr>
          <a:xfrm>
            <a:off x="2819400" y="1447800"/>
            <a:ext cx="6096000" cy="5029200"/>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98890330-0537-4070-B321-494421E044B9}"/>
              </a:ext>
            </a:extLst>
          </p:cNvPr>
          <p:cNvSpPr>
            <a:spLocks noGrp="1" noChangeArrowheads="1"/>
          </p:cNvSpPr>
          <p:nvPr>
            <p:ph type="title"/>
          </p:nvPr>
        </p:nvSpPr>
        <p:spPr>
          <a:xfrm>
            <a:off x="2136775" y="228600"/>
            <a:ext cx="8153400" cy="990600"/>
          </a:xfrm>
        </p:spPr>
        <p:txBody>
          <a:bodyPr/>
          <a:lstStyle/>
          <a:p>
            <a:r>
              <a:rPr lang="en-US" altLang="en-US" sz="3400"/>
              <a:t>Resumen de  Resultados . . .</a:t>
            </a:r>
            <a:endParaRPr lang="es-ES" altLang="en-US" sz="3400"/>
          </a:p>
        </p:txBody>
      </p:sp>
      <p:pic>
        <p:nvPicPr>
          <p:cNvPr id="83971" name="Picture 4">
            <a:extLst>
              <a:ext uri="{FF2B5EF4-FFF2-40B4-BE49-F238E27FC236}">
                <a16:creationId xmlns:a16="http://schemas.microsoft.com/office/drawing/2014/main" id="{C9012653-A74F-486B-A778-0B6CEBF13C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8128" b="31255"/>
          <a:stretch>
            <a:fillRect/>
          </a:stretch>
        </p:blipFill>
        <p:spPr>
          <a:xfrm>
            <a:off x="2819400" y="1524000"/>
            <a:ext cx="6400800" cy="4592638"/>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8E3633AA-9B94-48A0-80AE-694977B11AA7}"/>
              </a:ext>
            </a:extLst>
          </p:cNvPr>
          <p:cNvSpPr>
            <a:spLocks noGrp="1" noChangeArrowheads="1"/>
          </p:cNvSpPr>
          <p:nvPr>
            <p:ph type="title"/>
          </p:nvPr>
        </p:nvSpPr>
        <p:spPr>
          <a:xfrm>
            <a:off x="3048001" y="228600"/>
            <a:ext cx="5635625" cy="990600"/>
          </a:xfrm>
        </p:spPr>
        <p:txBody>
          <a:bodyPr/>
          <a:lstStyle/>
          <a:p>
            <a:pPr eaLnBrk="1" hangingPunct="1"/>
            <a:r>
              <a:rPr lang="en-US" altLang="en-US" sz="3600">
                <a:latin typeface="Footlight MT Light" panose="0204060206030A020304" pitchFamily="18" charset="0"/>
              </a:rPr>
              <a:t>Bases del AquaCrop (FAO)</a:t>
            </a:r>
          </a:p>
        </p:txBody>
      </p:sp>
      <p:sp>
        <p:nvSpPr>
          <p:cNvPr id="21506" name="Slide Number Placeholder 5">
            <a:extLst>
              <a:ext uri="{FF2B5EF4-FFF2-40B4-BE49-F238E27FC236}">
                <a16:creationId xmlns:a16="http://schemas.microsoft.com/office/drawing/2014/main" id="{970C403C-4E83-4BF5-BF24-0C421DF96C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600">
              <a:solidFill>
                <a:srgbClr val="FFFFFF"/>
              </a:solidFill>
              <a:latin typeface="Tw Cen MT" panose="020B0602020104020603" pitchFamily="34" charset="0"/>
            </a:endParaRPr>
          </a:p>
          <a:p>
            <a:pPr eaLnBrk="1" hangingPunct="1">
              <a:lnSpc>
                <a:spcPct val="80000"/>
              </a:lnSpc>
            </a:pPr>
            <a:fld id="{06DB58FA-1999-4D79-9743-4320C97FA3D0}" type="slidenum">
              <a:rPr lang="en-US" altLang="en-US" sz="600">
                <a:solidFill>
                  <a:srgbClr val="FFFFFF"/>
                </a:solidFill>
                <a:latin typeface="Tw Cen MT" panose="020B0602020104020603" pitchFamily="34" charset="0"/>
              </a:rPr>
              <a:pPr eaLnBrk="1" hangingPunct="1">
                <a:lnSpc>
                  <a:spcPct val="80000"/>
                </a:lnSpc>
              </a:pPr>
              <a:t>69</a:t>
            </a:fld>
            <a:endParaRPr lang="en-US" altLang="en-US" sz="600">
              <a:solidFill>
                <a:srgbClr val="FFFFFF"/>
              </a:solidFill>
              <a:latin typeface="Tw Cen MT" panose="020B0602020104020603" pitchFamily="34" charset="0"/>
            </a:endParaRPr>
          </a:p>
        </p:txBody>
      </p:sp>
      <p:pic>
        <p:nvPicPr>
          <p:cNvPr id="84996" name="Picture 3">
            <a:extLst>
              <a:ext uri="{FF2B5EF4-FFF2-40B4-BE49-F238E27FC236}">
                <a16:creationId xmlns:a16="http://schemas.microsoft.com/office/drawing/2014/main" id="{2BA4DCB3-D0C6-4AED-ADBC-CB4FDE16B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752600"/>
            <a:ext cx="37830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4">
            <a:extLst>
              <a:ext uri="{FF2B5EF4-FFF2-40B4-BE49-F238E27FC236}">
                <a16:creationId xmlns:a16="http://schemas.microsoft.com/office/drawing/2014/main" id="{75EB295F-65B5-429E-985A-C86127285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52600"/>
            <a:ext cx="46482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5">
            <a:extLst>
              <a:ext uri="{FF2B5EF4-FFF2-40B4-BE49-F238E27FC236}">
                <a16:creationId xmlns:a16="http://schemas.microsoft.com/office/drawing/2014/main" id="{D97E0EE1-7661-4D28-8229-027FCA9497C7}"/>
              </a:ext>
            </a:extLst>
          </p:cNvPr>
          <p:cNvSpPr txBox="1">
            <a:spLocks noChangeArrowheads="1"/>
          </p:cNvSpPr>
          <p:nvPr/>
        </p:nvSpPr>
        <p:spPr bwMode="auto">
          <a:xfrm>
            <a:off x="3276600" y="5715001"/>
            <a:ext cx="240665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
              </a:spcBef>
            </a:pPr>
            <a:r>
              <a:rPr lang="en-US" altLang="en-US" sz="2400" b="1">
                <a:solidFill>
                  <a:srgbClr val="000000"/>
                </a:solidFill>
                <a:latin typeface="Tw Cen MT" panose="020B0602020104020603" pitchFamily="34" charset="0"/>
              </a:rPr>
              <a:t>Balance hídrico </a:t>
            </a:r>
          </a:p>
          <a:p>
            <a:pPr eaLnBrk="1" hangingPunct="1">
              <a:spcBef>
                <a:spcPct val="5000"/>
              </a:spcBef>
            </a:pPr>
            <a:r>
              <a:rPr lang="en-US" altLang="en-US" sz="2400" b="1">
                <a:solidFill>
                  <a:srgbClr val="000000"/>
                </a:solidFill>
                <a:latin typeface="Tw Cen MT" panose="020B0602020104020603" pitchFamily="34" charset="0"/>
              </a:rPr>
              <a:t>del suelo</a:t>
            </a:r>
          </a:p>
        </p:txBody>
      </p:sp>
      <p:sp>
        <p:nvSpPr>
          <p:cNvPr id="84999" name="Text Box 6">
            <a:extLst>
              <a:ext uri="{FF2B5EF4-FFF2-40B4-BE49-F238E27FC236}">
                <a16:creationId xmlns:a16="http://schemas.microsoft.com/office/drawing/2014/main" id="{08FAB3DD-F63C-4F88-AB07-A921122975EB}"/>
              </a:ext>
            </a:extLst>
          </p:cNvPr>
          <p:cNvSpPr txBox="1">
            <a:spLocks noChangeArrowheads="1"/>
          </p:cNvSpPr>
          <p:nvPr/>
        </p:nvSpPr>
        <p:spPr bwMode="auto">
          <a:xfrm>
            <a:off x="6934200" y="5715001"/>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BO" altLang="en-US" sz="2400" b="1">
                <a:solidFill>
                  <a:srgbClr val="000000"/>
                </a:solidFill>
                <a:latin typeface="Tw Cen MT" panose="020B0602020104020603" pitchFamily="34" charset="0"/>
              </a:rPr>
              <a:t>Productividad de agua del cultivo</a:t>
            </a:r>
          </a:p>
        </p:txBody>
      </p:sp>
      <p:sp>
        <p:nvSpPr>
          <p:cNvPr id="85000" name="Text Box 7">
            <a:extLst>
              <a:ext uri="{FF2B5EF4-FFF2-40B4-BE49-F238E27FC236}">
                <a16:creationId xmlns:a16="http://schemas.microsoft.com/office/drawing/2014/main" id="{2B4402FB-3BC9-47AB-863E-1C6E6220E884}"/>
              </a:ext>
            </a:extLst>
          </p:cNvPr>
          <p:cNvSpPr txBox="1">
            <a:spLocks noChangeArrowheads="1"/>
          </p:cNvSpPr>
          <p:nvPr/>
        </p:nvSpPr>
        <p:spPr bwMode="auto">
          <a:xfrm>
            <a:off x="5867400" y="5791201"/>
            <a:ext cx="76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sz="4800">
                <a:solidFill>
                  <a:srgbClr val="000000"/>
                </a:solidFill>
                <a:latin typeface="Tw Cen MT" panose="020B0602020104020603"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4" name="Group 13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532" name="Rectangle 3">
            <a:extLst>
              <a:ext uri="{FF2B5EF4-FFF2-40B4-BE49-F238E27FC236}">
                <a16:creationId xmlns:a16="http://schemas.microsoft.com/office/drawing/2014/main" id="{25B82382-15EE-4B45-B96A-7E2FB5992003}"/>
              </a:ext>
            </a:extLst>
          </p:cNvPr>
          <p:cNvSpPr>
            <a:spLocks noGrp="1" noChangeArrowheads="1"/>
          </p:cNvSpPr>
          <p:nvPr>
            <p:ph type="title" idx="4294967295"/>
          </p:nvPr>
        </p:nvSpPr>
        <p:spPr>
          <a:xfrm>
            <a:off x="1600199" y="4571999"/>
            <a:ext cx="7673801" cy="1087656"/>
          </a:xfrm>
        </p:spPr>
        <p:txBody>
          <a:bodyPr vert="horz" lIns="91440" tIns="45720" rIns="91440" bIns="45720" rtlCol="0" anchor="b">
            <a:normAutofit/>
          </a:bodyPr>
          <a:lstStyle/>
          <a:p>
            <a:pPr>
              <a:lnSpc>
                <a:spcPct val="90000"/>
              </a:lnSpc>
              <a:defRPr/>
            </a:pPr>
            <a:r>
              <a:rPr lang="en-US" sz="3400" b="1" kern="1200">
                <a:solidFill>
                  <a:schemeClr val="accent1"/>
                </a:solidFill>
                <a:latin typeface="+mj-lt"/>
                <a:ea typeface="+mj-ea"/>
                <a:cs typeface="+mj-cs"/>
              </a:rPr>
              <a:t>PROCESO DE EVAPOTRANSPIRACIÓN</a:t>
            </a:r>
          </a:p>
        </p:txBody>
      </p:sp>
      <p:pic>
        <p:nvPicPr>
          <p:cNvPr id="21507" name="Picture 2">
            <a:extLst>
              <a:ext uri="{FF2B5EF4-FFF2-40B4-BE49-F238E27FC236}">
                <a16:creationId xmlns:a16="http://schemas.microsoft.com/office/drawing/2014/main" id="{BD606EC4-670D-41FB-9238-7C5A9C232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93"/>
          <a:stretch>
            <a:fillRect/>
          </a:stretch>
        </p:blipFill>
        <p:spPr bwMode="auto">
          <a:xfrm>
            <a:off x="1600201" y="609600"/>
            <a:ext cx="6206612" cy="435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7">
            <a:extLst>
              <a:ext uri="{FF2B5EF4-FFF2-40B4-BE49-F238E27FC236}">
                <a16:creationId xmlns:a16="http://schemas.microsoft.com/office/drawing/2014/main" id="{98B66CE7-3DF3-4BA5-BAAE-24DD26D587EC}"/>
              </a:ext>
            </a:extLst>
          </p:cNvPr>
          <p:cNvSpPr>
            <a:spLocks noChangeArrowheads="1"/>
          </p:cNvSpPr>
          <p:nvPr/>
        </p:nvSpPr>
        <p:spPr bwMode="auto">
          <a:xfrm>
            <a:off x="1905000" y="642938"/>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latin typeface="Footlight MT Light" panose="0204060206030A020304" pitchFamily="18" charset="0"/>
              </a:rPr>
              <a:t> EVAPOTRANSPIRACIÓN</a:t>
            </a:r>
          </a:p>
        </p:txBody>
      </p:sp>
      <p:sp>
        <p:nvSpPr>
          <p:cNvPr id="86019" name="Rectangle 17">
            <a:extLst>
              <a:ext uri="{FF2B5EF4-FFF2-40B4-BE49-F238E27FC236}">
                <a16:creationId xmlns:a16="http://schemas.microsoft.com/office/drawing/2014/main" id="{FE0F7BC1-45B5-45C6-A2AD-9BC72C9F22AF}"/>
              </a:ext>
            </a:extLst>
          </p:cNvPr>
          <p:cNvSpPr>
            <a:spLocks noChangeArrowheads="1"/>
          </p:cNvSpPr>
          <p:nvPr/>
        </p:nvSpPr>
        <p:spPr bwMode="auto">
          <a:xfrm>
            <a:off x="6238876" y="1966913"/>
            <a:ext cx="4143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Transpiración </a:t>
            </a:r>
          </a:p>
        </p:txBody>
      </p:sp>
      <p:sp>
        <p:nvSpPr>
          <p:cNvPr id="86020" name="Rectangle 17">
            <a:extLst>
              <a:ext uri="{FF2B5EF4-FFF2-40B4-BE49-F238E27FC236}">
                <a16:creationId xmlns:a16="http://schemas.microsoft.com/office/drawing/2014/main" id="{8D42DC57-48B0-4AB1-A899-2244AFB2774B}"/>
              </a:ext>
            </a:extLst>
          </p:cNvPr>
          <p:cNvSpPr>
            <a:spLocks noChangeArrowheads="1"/>
          </p:cNvSpPr>
          <p:nvPr/>
        </p:nvSpPr>
        <p:spPr bwMode="auto">
          <a:xfrm>
            <a:off x="1738313" y="3109913"/>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Clima</a:t>
            </a:r>
          </a:p>
        </p:txBody>
      </p:sp>
      <p:sp>
        <p:nvSpPr>
          <p:cNvPr id="86021" name="Rectangle 17">
            <a:extLst>
              <a:ext uri="{FF2B5EF4-FFF2-40B4-BE49-F238E27FC236}">
                <a16:creationId xmlns:a16="http://schemas.microsoft.com/office/drawing/2014/main" id="{73106AC5-A05E-48CD-92EA-B07025BF8341}"/>
              </a:ext>
            </a:extLst>
          </p:cNvPr>
          <p:cNvSpPr>
            <a:spLocks noChangeArrowheads="1"/>
          </p:cNvSpPr>
          <p:nvPr/>
        </p:nvSpPr>
        <p:spPr bwMode="auto">
          <a:xfrm>
            <a:off x="1952625" y="1966913"/>
            <a:ext cx="483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Evaporación</a:t>
            </a:r>
          </a:p>
        </p:txBody>
      </p:sp>
      <p:sp>
        <p:nvSpPr>
          <p:cNvPr id="86022" name="Rectangle 17">
            <a:extLst>
              <a:ext uri="{FF2B5EF4-FFF2-40B4-BE49-F238E27FC236}">
                <a16:creationId xmlns:a16="http://schemas.microsoft.com/office/drawing/2014/main" id="{64BFC66F-5BBA-4CB2-B443-504B60A4B3A8}"/>
              </a:ext>
            </a:extLst>
          </p:cNvPr>
          <p:cNvSpPr>
            <a:spLocks noChangeArrowheads="1"/>
          </p:cNvSpPr>
          <p:nvPr/>
        </p:nvSpPr>
        <p:spPr bwMode="auto">
          <a:xfrm>
            <a:off x="1905000" y="3824288"/>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Cultivo</a:t>
            </a:r>
          </a:p>
        </p:txBody>
      </p:sp>
      <p:sp>
        <p:nvSpPr>
          <p:cNvPr id="86023" name="Rectangle 17">
            <a:extLst>
              <a:ext uri="{FF2B5EF4-FFF2-40B4-BE49-F238E27FC236}">
                <a16:creationId xmlns:a16="http://schemas.microsoft.com/office/drawing/2014/main" id="{C14C67F9-E854-4ACD-8E13-257C66535695}"/>
              </a:ext>
            </a:extLst>
          </p:cNvPr>
          <p:cNvSpPr>
            <a:spLocks noChangeArrowheads="1"/>
          </p:cNvSpPr>
          <p:nvPr/>
        </p:nvSpPr>
        <p:spPr bwMode="auto">
          <a:xfrm>
            <a:off x="1905000" y="4395788"/>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Manejo</a:t>
            </a:r>
          </a:p>
        </p:txBody>
      </p:sp>
      <p:cxnSp>
        <p:nvCxnSpPr>
          <p:cNvPr id="86024" name="15 Conector recto">
            <a:extLst>
              <a:ext uri="{FF2B5EF4-FFF2-40B4-BE49-F238E27FC236}">
                <a16:creationId xmlns:a16="http://schemas.microsoft.com/office/drawing/2014/main" id="{F0D36C96-8FFE-4610-8977-03BA44DE2865}"/>
              </a:ext>
            </a:extLst>
          </p:cNvPr>
          <p:cNvCxnSpPr>
            <a:cxnSpLocks noChangeShapeType="1"/>
          </p:cNvCxnSpPr>
          <p:nvPr/>
        </p:nvCxnSpPr>
        <p:spPr bwMode="auto">
          <a:xfrm rot="5400000">
            <a:off x="2951164" y="3643314"/>
            <a:ext cx="2287587" cy="1587"/>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25" name="17 Conector recto">
            <a:extLst>
              <a:ext uri="{FF2B5EF4-FFF2-40B4-BE49-F238E27FC236}">
                <a16:creationId xmlns:a16="http://schemas.microsoft.com/office/drawing/2014/main" id="{083731EB-8122-4DD3-8296-6F2B4CD8D590}"/>
              </a:ext>
            </a:extLst>
          </p:cNvPr>
          <p:cNvCxnSpPr>
            <a:cxnSpLocks noChangeShapeType="1"/>
          </p:cNvCxnSpPr>
          <p:nvPr/>
        </p:nvCxnSpPr>
        <p:spPr bwMode="auto">
          <a:xfrm>
            <a:off x="4095750" y="4786314"/>
            <a:ext cx="1428750" cy="1587"/>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26" name="22 Conector recto">
            <a:extLst>
              <a:ext uri="{FF2B5EF4-FFF2-40B4-BE49-F238E27FC236}">
                <a16:creationId xmlns:a16="http://schemas.microsoft.com/office/drawing/2014/main" id="{4EC36C9E-1C90-4238-BA67-CFB0BCC877C1}"/>
              </a:ext>
            </a:extLst>
          </p:cNvPr>
          <p:cNvCxnSpPr>
            <a:cxnSpLocks noChangeShapeType="1"/>
          </p:cNvCxnSpPr>
          <p:nvPr/>
        </p:nvCxnSpPr>
        <p:spPr bwMode="auto">
          <a:xfrm rot="5400000">
            <a:off x="7382669" y="3571081"/>
            <a:ext cx="228600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27" name="25 Conector recto">
            <a:extLst>
              <a:ext uri="{FF2B5EF4-FFF2-40B4-BE49-F238E27FC236}">
                <a16:creationId xmlns:a16="http://schemas.microsoft.com/office/drawing/2014/main" id="{4C3BEAD2-6B83-4DCE-A550-0C88E3F4E639}"/>
              </a:ext>
            </a:extLst>
          </p:cNvPr>
          <p:cNvCxnSpPr>
            <a:cxnSpLocks noChangeShapeType="1"/>
          </p:cNvCxnSpPr>
          <p:nvPr/>
        </p:nvCxnSpPr>
        <p:spPr bwMode="auto">
          <a:xfrm>
            <a:off x="4095750" y="3429000"/>
            <a:ext cx="142875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28" name="26 Conector recto">
            <a:extLst>
              <a:ext uri="{FF2B5EF4-FFF2-40B4-BE49-F238E27FC236}">
                <a16:creationId xmlns:a16="http://schemas.microsoft.com/office/drawing/2014/main" id="{BB87EEB2-93E5-43BD-B92C-63D9C065195A}"/>
              </a:ext>
            </a:extLst>
          </p:cNvPr>
          <p:cNvCxnSpPr>
            <a:cxnSpLocks noChangeShapeType="1"/>
          </p:cNvCxnSpPr>
          <p:nvPr/>
        </p:nvCxnSpPr>
        <p:spPr bwMode="auto">
          <a:xfrm>
            <a:off x="7096125" y="4714875"/>
            <a:ext cx="142875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29" name="27 Conector recto">
            <a:extLst>
              <a:ext uri="{FF2B5EF4-FFF2-40B4-BE49-F238E27FC236}">
                <a16:creationId xmlns:a16="http://schemas.microsoft.com/office/drawing/2014/main" id="{DC03C854-0E3D-43A0-9BA5-82100C75B8CE}"/>
              </a:ext>
            </a:extLst>
          </p:cNvPr>
          <p:cNvCxnSpPr>
            <a:cxnSpLocks noChangeShapeType="1"/>
          </p:cNvCxnSpPr>
          <p:nvPr/>
        </p:nvCxnSpPr>
        <p:spPr bwMode="auto">
          <a:xfrm>
            <a:off x="7096125" y="3429000"/>
            <a:ext cx="142875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86030" name="28 Conector recto">
            <a:extLst>
              <a:ext uri="{FF2B5EF4-FFF2-40B4-BE49-F238E27FC236}">
                <a16:creationId xmlns:a16="http://schemas.microsoft.com/office/drawing/2014/main" id="{D7DEBB6F-4764-405C-9FBF-45E23A4241C0}"/>
              </a:ext>
            </a:extLst>
          </p:cNvPr>
          <p:cNvCxnSpPr>
            <a:cxnSpLocks noChangeShapeType="1"/>
          </p:cNvCxnSpPr>
          <p:nvPr/>
        </p:nvCxnSpPr>
        <p:spPr bwMode="auto">
          <a:xfrm>
            <a:off x="7096125" y="4143375"/>
            <a:ext cx="142875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8FC01F49-0DC8-4078-B02B-43FC8D233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34" r="833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2 Rectángulo">
            <a:extLst>
              <a:ext uri="{FF2B5EF4-FFF2-40B4-BE49-F238E27FC236}">
                <a16:creationId xmlns:a16="http://schemas.microsoft.com/office/drawing/2014/main" id="{FEFA1118-C5F5-4D48-82F6-468B3444E0E2}"/>
              </a:ext>
            </a:extLst>
          </p:cNvPr>
          <p:cNvSpPr/>
          <p:nvPr/>
        </p:nvSpPr>
        <p:spPr>
          <a:xfrm>
            <a:off x="3657600" y="3581400"/>
            <a:ext cx="7010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s-ES" sz="2000" dirty="0">
                <a:solidFill>
                  <a:schemeClr val="tx1"/>
                </a:solidFill>
              </a:rPr>
              <a:t>Evapotranspiración de referencia (mm día</a:t>
            </a:r>
            <a:r>
              <a:rPr lang="es-ES" sz="2000" baseline="30000" dirty="0">
                <a:solidFill>
                  <a:schemeClr val="tx1"/>
                </a:solidFill>
              </a:rPr>
              <a:t>-1</a:t>
            </a:r>
            <a:r>
              <a:rPr lang="es-ES" sz="2000" dirty="0">
                <a:solidFill>
                  <a:schemeClr val="tx1"/>
                </a:solidFill>
              </a:rPr>
              <a:t>)</a:t>
            </a:r>
          </a:p>
          <a:p>
            <a:pPr>
              <a:defRPr/>
            </a:pPr>
            <a:r>
              <a:rPr lang="es-ES" sz="2000" dirty="0">
                <a:solidFill>
                  <a:schemeClr val="tx1"/>
                </a:solidFill>
              </a:rPr>
              <a:t>Radiación neta en la superficie de referencia (MJ m</a:t>
            </a:r>
            <a:r>
              <a:rPr lang="es-ES" sz="2000" baseline="30000" dirty="0">
                <a:solidFill>
                  <a:schemeClr val="tx1"/>
                </a:solidFill>
              </a:rPr>
              <a:t>-2</a:t>
            </a:r>
            <a:r>
              <a:rPr lang="es-ES" sz="2000" dirty="0">
                <a:solidFill>
                  <a:schemeClr val="tx1"/>
                </a:solidFill>
              </a:rPr>
              <a:t> día</a:t>
            </a:r>
            <a:r>
              <a:rPr lang="es-ES" sz="2000" baseline="30000" dirty="0">
                <a:solidFill>
                  <a:schemeClr val="tx1"/>
                </a:solidFill>
              </a:rPr>
              <a:t>-1</a:t>
            </a:r>
            <a:r>
              <a:rPr lang="es-ES" sz="2000" dirty="0">
                <a:solidFill>
                  <a:schemeClr val="tx1"/>
                </a:solidFill>
              </a:rPr>
              <a:t>)</a:t>
            </a:r>
          </a:p>
          <a:p>
            <a:pPr>
              <a:defRPr/>
            </a:pPr>
            <a:r>
              <a:rPr lang="es-ES" sz="2000" dirty="0">
                <a:solidFill>
                  <a:schemeClr val="tx1"/>
                </a:solidFill>
              </a:rPr>
              <a:t>Densidad del flujo del calor del suelo (MJ m</a:t>
            </a:r>
            <a:r>
              <a:rPr lang="es-ES" sz="2000" baseline="30000" dirty="0">
                <a:solidFill>
                  <a:schemeClr val="tx1"/>
                </a:solidFill>
              </a:rPr>
              <a:t>-2</a:t>
            </a:r>
            <a:r>
              <a:rPr lang="es-ES" sz="2000" dirty="0">
                <a:solidFill>
                  <a:schemeClr val="tx1"/>
                </a:solidFill>
              </a:rPr>
              <a:t> día</a:t>
            </a:r>
            <a:r>
              <a:rPr lang="es-ES" sz="2000" baseline="30000" dirty="0">
                <a:solidFill>
                  <a:schemeClr val="tx1"/>
                </a:solidFill>
              </a:rPr>
              <a:t>-1</a:t>
            </a:r>
            <a:r>
              <a:rPr lang="es-ES" sz="2000" dirty="0">
                <a:solidFill>
                  <a:schemeClr val="tx1"/>
                </a:solidFill>
              </a:rPr>
              <a:t>)</a:t>
            </a:r>
          </a:p>
          <a:p>
            <a:pPr>
              <a:defRPr/>
            </a:pPr>
            <a:r>
              <a:rPr lang="es-ES" sz="2000" dirty="0">
                <a:solidFill>
                  <a:schemeClr val="tx1"/>
                </a:solidFill>
              </a:rPr>
              <a:t>Temperatura (ºC) media del aire a 2 m. de altitud</a:t>
            </a:r>
          </a:p>
          <a:p>
            <a:pPr>
              <a:defRPr/>
            </a:pPr>
            <a:r>
              <a:rPr lang="es-ES" sz="2000" dirty="0">
                <a:solidFill>
                  <a:schemeClr val="tx1"/>
                </a:solidFill>
              </a:rPr>
              <a:t>Promedio horario de la velocidad del viento (ms</a:t>
            </a:r>
            <a:r>
              <a:rPr lang="es-ES" sz="2000" baseline="30000" dirty="0">
                <a:solidFill>
                  <a:schemeClr val="tx1"/>
                </a:solidFill>
              </a:rPr>
              <a:t>-1</a:t>
            </a:r>
            <a:r>
              <a:rPr lang="es-ES" sz="2000" dirty="0">
                <a:solidFill>
                  <a:schemeClr val="tx1"/>
                </a:solidFill>
              </a:rPr>
              <a:t>)</a:t>
            </a:r>
          </a:p>
          <a:p>
            <a:pPr>
              <a:defRPr/>
            </a:pPr>
            <a:r>
              <a:rPr lang="es-ES" sz="2000" dirty="0">
                <a:solidFill>
                  <a:schemeClr val="tx1"/>
                </a:solidFill>
              </a:rPr>
              <a:t>Presión de saturación del vapor (</a:t>
            </a:r>
            <a:r>
              <a:rPr lang="es-ES" sz="2000" dirty="0" err="1">
                <a:solidFill>
                  <a:schemeClr val="tx1"/>
                </a:solidFill>
              </a:rPr>
              <a:t>kPa</a:t>
            </a:r>
            <a:r>
              <a:rPr lang="es-ES" sz="2000" dirty="0">
                <a:solidFill>
                  <a:schemeClr val="tx1"/>
                </a:solidFill>
              </a:rPr>
              <a:t>)</a:t>
            </a:r>
          </a:p>
          <a:p>
            <a:pPr>
              <a:defRPr/>
            </a:pPr>
            <a:r>
              <a:rPr lang="es-ES" sz="2000" dirty="0">
                <a:solidFill>
                  <a:schemeClr val="tx1"/>
                </a:solidFill>
              </a:rPr>
              <a:t>Presión de vapor real (</a:t>
            </a:r>
            <a:r>
              <a:rPr lang="es-ES" sz="2000" dirty="0" err="1">
                <a:solidFill>
                  <a:schemeClr val="tx1"/>
                </a:solidFill>
              </a:rPr>
              <a:t>kPa</a:t>
            </a:r>
            <a:r>
              <a:rPr lang="es-ES" sz="2000" dirty="0">
                <a:solidFill>
                  <a:schemeClr val="tx1"/>
                </a:solidFill>
              </a:rPr>
              <a:t>)</a:t>
            </a:r>
          </a:p>
          <a:p>
            <a:pPr>
              <a:defRPr/>
            </a:pPr>
            <a:r>
              <a:rPr lang="es-ES" sz="2000" dirty="0">
                <a:solidFill>
                  <a:schemeClr val="tx1"/>
                </a:solidFill>
              </a:rPr>
              <a:t>Déficit de presión de saturación del vapor (</a:t>
            </a:r>
            <a:r>
              <a:rPr lang="es-ES" sz="2000" dirty="0" err="1">
                <a:solidFill>
                  <a:schemeClr val="tx1"/>
                </a:solidFill>
              </a:rPr>
              <a:t>kPa</a:t>
            </a:r>
            <a:r>
              <a:rPr lang="es-ES" sz="2000" dirty="0">
                <a:solidFill>
                  <a:schemeClr val="tx1"/>
                </a:solidFill>
              </a:rPr>
              <a:t>)</a:t>
            </a:r>
          </a:p>
          <a:p>
            <a:pPr>
              <a:defRPr/>
            </a:pPr>
            <a:r>
              <a:rPr lang="es-ES" sz="2000" dirty="0">
                <a:solidFill>
                  <a:schemeClr val="tx1"/>
                </a:solidFill>
              </a:rPr>
              <a:t>Pendiente de la curva de presión de saturación de vapor (kPaºC</a:t>
            </a:r>
            <a:r>
              <a:rPr lang="es-ES" sz="2000" baseline="30000" dirty="0">
                <a:solidFill>
                  <a:schemeClr val="tx1"/>
                </a:solidFill>
              </a:rPr>
              <a:t>-1</a:t>
            </a:r>
            <a:r>
              <a:rPr lang="es-ES" sz="2000" dirty="0">
                <a:solidFill>
                  <a:schemeClr val="tx1"/>
                </a:solidFill>
              </a:rPr>
              <a:t>)</a:t>
            </a:r>
          </a:p>
          <a:p>
            <a:pPr>
              <a:defRPr/>
            </a:pPr>
            <a:r>
              <a:rPr lang="es-ES" sz="2000" dirty="0">
                <a:solidFill>
                  <a:schemeClr val="tx1"/>
                </a:solidFill>
              </a:rPr>
              <a:t>Constante psicométrica (kPaºC</a:t>
            </a:r>
            <a:r>
              <a:rPr lang="es-ES" sz="2000" baseline="30000" dirty="0">
                <a:solidFill>
                  <a:schemeClr val="tx1"/>
                </a:solidFill>
              </a:rPr>
              <a:t>-1</a:t>
            </a:r>
            <a:r>
              <a:rPr lang="es-ES" sz="2000" dirty="0">
                <a:solidFill>
                  <a:schemeClr val="tx1"/>
                </a:solidFill>
              </a:rPr>
              <a:t>)</a:t>
            </a:r>
          </a:p>
          <a:p>
            <a:pPr>
              <a:defRPr/>
            </a:pPr>
            <a:endParaRPr lang="es-ES" sz="2000" dirty="0">
              <a:solidFill>
                <a:schemeClr val="tx1"/>
              </a:solidFill>
            </a:endParaRPr>
          </a:p>
          <a:p>
            <a:pPr>
              <a:defRPr/>
            </a:pPr>
            <a:endParaRPr lang="es-ES" sz="2000" dirty="0">
              <a:solidFill>
                <a:schemeClr val="tx1"/>
              </a:solidFill>
            </a:endParaRPr>
          </a:p>
          <a:p>
            <a:pPr>
              <a:defRPr/>
            </a:pPr>
            <a:endParaRPr lang="es-ES" sz="20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D4D90E10-921C-4FC8-BD44-7FEEC77B5EE2}"/>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133737-C8B2-4FE3-8CC5-1D6DD8A4F8D5}" type="slidenum">
              <a:rPr lang="en-US" altLang="en-US">
                <a:solidFill>
                  <a:schemeClr val="tx2"/>
                </a:solidFill>
                <a:latin typeface="Tw Cen MT" panose="020B0602020104020603" pitchFamily="34" charset="0"/>
              </a:rPr>
              <a:pPr eaLnBrk="1" hangingPunct="1"/>
              <a:t>72</a:t>
            </a:fld>
            <a:endParaRPr lang="en-US" altLang="en-US">
              <a:solidFill>
                <a:schemeClr val="tx2"/>
              </a:solidFill>
              <a:latin typeface="Tw Cen MT" panose="020B0602020104020603" pitchFamily="34" charset="0"/>
            </a:endParaRPr>
          </a:p>
        </p:txBody>
      </p:sp>
      <p:sp>
        <p:nvSpPr>
          <p:cNvPr id="88067" name="Line 2">
            <a:extLst>
              <a:ext uri="{FF2B5EF4-FFF2-40B4-BE49-F238E27FC236}">
                <a16:creationId xmlns:a16="http://schemas.microsoft.com/office/drawing/2014/main" id="{80935D80-E92C-4886-B236-8862D59B2D2C}"/>
              </a:ext>
            </a:extLst>
          </p:cNvPr>
          <p:cNvSpPr>
            <a:spLocks noChangeShapeType="1"/>
          </p:cNvSpPr>
          <p:nvPr/>
        </p:nvSpPr>
        <p:spPr bwMode="auto">
          <a:xfrm>
            <a:off x="1981200" y="8382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68" name="Rectangle 3">
            <a:extLst>
              <a:ext uri="{FF2B5EF4-FFF2-40B4-BE49-F238E27FC236}">
                <a16:creationId xmlns:a16="http://schemas.microsoft.com/office/drawing/2014/main" id="{44DC9CF6-B00F-4B9D-8E87-68F4B251B753}"/>
              </a:ext>
            </a:extLst>
          </p:cNvPr>
          <p:cNvSpPr>
            <a:spLocks noChangeArrowheads="1"/>
          </p:cNvSpPr>
          <p:nvPr/>
        </p:nvSpPr>
        <p:spPr bwMode="auto">
          <a:xfrm>
            <a:off x="2057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Transpiración del cultivo</a:t>
            </a:r>
          </a:p>
        </p:txBody>
      </p:sp>
      <p:sp>
        <p:nvSpPr>
          <p:cNvPr id="88069" name="Text Box 4">
            <a:extLst>
              <a:ext uri="{FF2B5EF4-FFF2-40B4-BE49-F238E27FC236}">
                <a16:creationId xmlns:a16="http://schemas.microsoft.com/office/drawing/2014/main" id="{12A43D07-B5B1-49C3-AE4C-AE18CED16B8E}"/>
              </a:ext>
            </a:extLst>
          </p:cNvPr>
          <p:cNvSpPr txBox="1">
            <a:spLocks noChangeArrowheads="1"/>
          </p:cNvSpPr>
          <p:nvPr/>
        </p:nvSpPr>
        <p:spPr bwMode="auto">
          <a:xfrm>
            <a:off x="2057400" y="2362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sz="2400" b="1">
                <a:solidFill>
                  <a:schemeClr val="accent2"/>
                </a:solidFill>
                <a:latin typeface="Tw Cen MT" panose="020B0602020104020603" pitchFamily="34" charset="0"/>
              </a:rPr>
              <a:t>EvapoTranspiración</a:t>
            </a:r>
            <a:r>
              <a:rPr lang="nl-BE" altLang="en-US" sz="2400">
                <a:solidFill>
                  <a:schemeClr val="accent2"/>
                </a:solidFill>
                <a:latin typeface="Tw Cen MT" panose="020B0602020104020603" pitchFamily="34" charset="0"/>
              </a:rPr>
              <a:t> =   </a:t>
            </a:r>
            <a:r>
              <a:rPr lang="nl-BE" altLang="en-US" sz="2400">
                <a:solidFill>
                  <a:srgbClr val="009900"/>
                </a:solidFill>
                <a:latin typeface="Tw Cen MT" panose="020B0602020104020603" pitchFamily="34" charset="0"/>
              </a:rPr>
              <a:t>Kc</a:t>
            </a:r>
            <a:r>
              <a:rPr lang="nl-BE" altLang="en-US" sz="2400">
                <a:solidFill>
                  <a:schemeClr val="accent2"/>
                </a:solidFill>
                <a:latin typeface="Tw Cen MT" panose="020B0602020104020603" pitchFamily="34" charset="0"/>
              </a:rPr>
              <a:t> x  ETo</a:t>
            </a:r>
          </a:p>
        </p:txBody>
      </p:sp>
      <p:sp>
        <p:nvSpPr>
          <p:cNvPr id="88070" name="Text Box 5">
            <a:extLst>
              <a:ext uri="{FF2B5EF4-FFF2-40B4-BE49-F238E27FC236}">
                <a16:creationId xmlns:a16="http://schemas.microsoft.com/office/drawing/2014/main" id="{14D49372-B8CA-4874-937C-531EEC529C0B}"/>
              </a:ext>
            </a:extLst>
          </p:cNvPr>
          <p:cNvSpPr txBox="1">
            <a:spLocks noChangeArrowheads="1"/>
          </p:cNvSpPr>
          <p:nvPr/>
        </p:nvSpPr>
        <p:spPr bwMode="auto">
          <a:xfrm>
            <a:off x="2057400" y="6096001"/>
            <a:ext cx="3424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BO" altLang="en-US" sz="3600" b="1">
                <a:solidFill>
                  <a:srgbClr val="0070C0"/>
                </a:solidFill>
                <a:latin typeface="Tw Cen MT" panose="020B0602020104020603" pitchFamily="34" charset="0"/>
              </a:rPr>
              <a:t>Sin estrés hídrico</a:t>
            </a:r>
          </a:p>
        </p:txBody>
      </p:sp>
      <p:sp>
        <p:nvSpPr>
          <p:cNvPr id="88071" name="Text Box 6">
            <a:extLst>
              <a:ext uri="{FF2B5EF4-FFF2-40B4-BE49-F238E27FC236}">
                <a16:creationId xmlns:a16="http://schemas.microsoft.com/office/drawing/2014/main" id="{9FB3FCE1-40D9-4E3F-ACDA-FC98C7D9EFDE}"/>
              </a:ext>
            </a:extLst>
          </p:cNvPr>
          <p:cNvSpPr txBox="1">
            <a:spLocks noChangeArrowheads="1"/>
          </p:cNvSpPr>
          <p:nvPr/>
        </p:nvSpPr>
        <p:spPr bwMode="auto">
          <a:xfrm>
            <a:off x="5486401" y="1066800"/>
            <a:ext cx="333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accent2"/>
                </a:solidFill>
                <a:latin typeface="Tw Cen MT" panose="020B0602020104020603" pitchFamily="34" charset="0"/>
              </a:rPr>
              <a:t>Evapotranspiración de referencia</a:t>
            </a:r>
            <a:endParaRPr lang="en-US" altLang="en-US" b="1">
              <a:solidFill>
                <a:srgbClr val="3366FF"/>
              </a:solidFill>
              <a:latin typeface="Tw Cen MT" panose="020B0602020104020603" pitchFamily="34" charset="0"/>
            </a:endParaRPr>
          </a:p>
        </p:txBody>
      </p:sp>
      <p:sp>
        <p:nvSpPr>
          <p:cNvPr id="88072" name="Text Box 7">
            <a:extLst>
              <a:ext uri="{FF2B5EF4-FFF2-40B4-BE49-F238E27FC236}">
                <a16:creationId xmlns:a16="http://schemas.microsoft.com/office/drawing/2014/main" id="{C864337C-E3A1-427B-A7EE-5AED2A0B6492}"/>
              </a:ext>
            </a:extLst>
          </p:cNvPr>
          <p:cNvSpPr txBox="1">
            <a:spLocks noChangeArrowheads="1"/>
          </p:cNvSpPr>
          <p:nvPr/>
        </p:nvSpPr>
        <p:spPr bwMode="auto">
          <a:xfrm>
            <a:off x="3276600" y="1447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en-US" b="1">
                <a:solidFill>
                  <a:srgbClr val="009900"/>
                </a:solidFill>
                <a:latin typeface="Tw Cen MT" panose="020B0602020104020603" pitchFamily="34" charset="0"/>
              </a:rPr>
              <a:t>Coeficiente de cultivo</a:t>
            </a:r>
            <a:endParaRPr lang="en-US" altLang="en-US" b="1">
              <a:solidFill>
                <a:srgbClr val="009900"/>
              </a:solidFill>
              <a:latin typeface="Tw Cen MT" panose="020B0602020104020603" pitchFamily="34" charset="0"/>
            </a:endParaRPr>
          </a:p>
        </p:txBody>
      </p:sp>
      <p:sp>
        <p:nvSpPr>
          <p:cNvPr id="88073" name="Oval 8">
            <a:extLst>
              <a:ext uri="{FF2B5EF4-FFF2-40B4-BE49-F238E27FC236}">
                <a16:creationId xmlns:a16="http://schemas.microsoft.com/office/drawing/2014/main" id="{8577803D-8B26-4FCE-BB7D-3454F46CA75B}"/>
              </a:ext>
            </a:extLst>
          </p:cNvPr>
          <p:cNvSpPr>
            <a:spLocks noChangeArrowheads="1"/>
          </p:cNvSpPr>
          <p:nvPr/>
        </p:nvSpPr>
        <p:spPr bwMode="auto">
          <a:xfrm>
            <a:off x="5029200" y="2209800"/>
            <a:ext cx="533400" cy="609600"/>
          </a:xfrm>
          <a:prstGeom prst="ellipse">
            <a:avLst/>
          </a:prstGeom>
          <a:noFill/>
          <a:ln w="38100">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BE" altLang="en-US">
              <a:latin typeface="Tw Cen MT" panose="020B0602020104020603" pitchFamily="34" charset="0"/>
            </a:endParaRPr>
          </a:p>
        </p:txBody>
      </p:sp>
      <p:sp>
        <p:nvSpPr>
          <p:cNvPr id="88074" name="Line 9">
            <a:extLst>
              <a:ext uri="{FF2B5EF4-FFF2-40B4-BE49-F238E27FC236}">
                <a16:creationId xmlns:a16="http://schemas.microsoft.com/office/drawing/2014/main" id="{BF6EA88C-2196-44C1-BF44-BDD5E337B224}"/>
              </a:ext>
            </a:extLst>
          </p:cNvPr>
          <p:cNvSpPr>
            <a:spLocks noChangeShapeType="1"/>
          </p:cNvSpPr>
          <p:nvPr/>
        </p:nvSpPr>
        <p:spPr bwMode="auto">
          <a:xfrm flipH="1" flipV="1">
            <a:off x="4724400" y="19050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5" name="Oval 10">
            <a:extLst>
              <a:ext uri="{FF2B5EF4-FFF2-40B4-BE49-F238E27FC236}">
                <a16:creationId xmlns:a16="http://schemas.microsoft.com/office/drawing/2014/main" id="{64B62D0F-43A0-4ED7-BC7A-3C849F179F36}"/>
              </a:ext>
            </a:extLst>
          </p:cNvPr>
          <p:cNvSpPr>
            <a:spLocks noChangeArrowheads="1"/>
          </p:cNvSpPr>
          <p:nvPr/>
        </p:nvSpPr>
        <p:spPr bwMode="auto">
          <a:xfrm>
            <a:off x="5791200" y="2209800"/>
            <a:ext cx="685800" cy="609600"/>
          </a:xfrm>
          <a:prstGeom prst="ellipse">
            <a:avLst/>
          </a:pr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BE" altLang="en-US">
              <a:latin typeface="Tw Cen MT" panose="020B0602020104020603" pitchFamily="34" charset="0"/>
            </a:endParaRPr>
          </a:p>
        </p:txBody>
      </p:sp>
      <p:sp>
        <p:nvSpPr>
          <p:cNvPr id="88076" name="Line 11">
            <a:extLst>
              <a:ext uri="{FF2B5EF4-FFF2-40B4-BE49-F238E27FC236}">
                <a16:creationId xmlns:a16="http://schemas.microsoft.com/office/drawing/2014/main" id="{5B3B7000-D46E-44C7-B9BD-46C5D2C307B2}"/>
              </a:ext>
            </a:extLst>
          </p:cNvPr>
          <p:cNvSpPr>
            <a:spLocks noChangeShapeType="1"/>
          </p:cNvSpPr>
          <p:nvPr/>
        </p:nvSpPr>
        <p:spPr bwMode="auto">
          <a:xfrm flipH="1">
            <a:off x="6400800" y="1447800"/>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00" name="Text Box 12">
            <a:extLst>
              <a:ext uri="{FF2B5EF4-FFF2-40B4-BE49-F238E27FC236}">
                <a16:creationId xmlns:a16="http://schemas.microsoft.com/office/drawing/2014/main" id="{6C2CE4C8-C3BD-44CB-A534-B6358EA56DF9}"/>
              </a:ext>
            </a:extLst>
          </p:cNvPr>
          <p:cNvSpPr txBox="1">
            <a:spLocks noChangeArrowheads="1"/>
          </p:cNvSpPr>
          <p:nvPr/>
        </p:nvSpPr>
        <p:spPr bwMode="auto">
          <a:xfrm>
            <a:off x="1981200" y="3810001"/>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sz="2400">
                <a:solidFill>
                  <a:schemeClr val="accent2"/>
                </a:solidFill>
                <a:latin typeface="Tw Cen MT" panose="020B0602020104020603" pitchFamily="34" charset="0"/>
              </a:rPr>
              <a:t>=     Transpiración potencial :   </a:t>
            </a:r>
            <a:r>
              <a:rPr lang="nl-BE" altLang="en-US" sz="2400">
                <a:solidFill>
                  <a:srgbClr val="009900"/>
                </a:solidFill>
                <a:latin typeface="Tw Cen MT" panose="020B0602020104020603" pitchFamily="34" charset="0"/>
              </a:rPr>
              <a:t>[Kc</a:t>
            </a:r>
            <a:r>
              <a:rPr lang="nl-BE" altLang="en-US" sz="2400" baseline="-25000">
                <a:solidFill>
                  <a:srgbClr val="009900"/>
                </a:solidFill>
                <a:latin typeface="Tw Cen MT" panose="020B0602020104020603" pitchFamily="34" charset="0"/>
              </a:rPr>
              <a:t>top</a:t>
            </a:r>
            <a:r>
              <a:rPr lang="nl-BE" altLang="en-US" sz="2400">
                <a:solidFill>
                  <a:srgbClr val="009900"/>
                </a:solidFill>
                <a:latin typeface="Tw Cen MT" panose="020B0602020104020603" pitchFamily="34" charset="0"/>
              </a:rPr>
              <a:t> CC*]</a:t>
            </a:r>
            <a:r>
              <a:rPr lang="nl-BE" altLang="en-US" sz="2400">
                <a:solidFill>
                  <a:schemeClr val="accent2"/>
                </a:solidFill>
                <a:latin typeface="Tw Cen MT" panose="020B0602020104020603" pitchFamily="34" charset="0"/>
              </a:rPr>
              <a:t>  x  ETo</a:t>
            </a:r>
            <a:endParaRPr lang="en-US" altLang="en-US" sz="2400">
              <a:solidFill>
                <a:schemeClr val="accent2"/>
              </a:solidFill>
              <a:latin typeface="Tw Cen MT" panose="020B0602020104020603" pitchFamily="34" charset="0"/>
            </a:endParaRPr>
          </a:p>
          <a:p>
            <a:pPr eaLnBrk="1" hangingPunct="1">
              <a:spcBef>
                <a:spcPct val="50000"/>
              </a:spcBef>
            </a:pPr>
            <a:r>
              <a:rPr lang="nl-BE" altLang="en-US" sz="2400">
                <a:solidFill>
                  <a:schemeClr val="accent2"/>
                </a:solidFill>
                <a:latin typeface="Tw Cen MT" panose="020B0602020104020603" pitchFamily="34" charset="0"/>
              </a:rPr>
              <a:t>   +  Evaporación potencial:  </a:t>
            </a:r>
            <a:r>
              <a:rPr lang="nl-BE" altLang="en-US" sz="2400">
                <a:solidFill>
                  <a:srgbClr val="009900"/>
                </a:solidFill>
                <a:latin typeface="Tw Cen MT" panose="020B0602020104020603" pitchFamily="34" charset="0"/>
              </a:rPr>
              <a:t>[Kc</a:t>
            </a:r>
            <a:r>
              <a:rPr lang="nl-BE" altLang="en-US" sz="2400" baseline="-25000">
                <a:solidFill>
                  <a:srgbClr val="009900"/>
                </a:solidFill>
                <a:latin typeface="Tw Cen MT" panose="020B0602020104020603" pitchFamily="34" charset="0"/>
              </a:rPr>
              <a:t>bare</a:t>
            </a:r>
            <a:r>
              <a:rPr lang="nl-BE" altLang="en-US" sz="2400">
                <a:solidFill>
                  <a:srgbClr val="009900"/>
                </a:solidFill>
                <a:latin typeface="Tw Cen MT" panose="020B0602020104020603" pitchFamily="34" charset="0"/>
              </a:rPr>
              <a:t> (1-CC*)]</a:t>
            </a:r>
            <a:r>
              <a:rPr lang="nl-BE" altLang="en-US" sz="2400">
                <a:solidFill>
                  <a:schemeClr val="accent2"/>
                </a:solidFill>
                <a:latin typeface="Tw Cen MT" panose="020B0602020104020603" pitchFamily="34" charset="0"/>
              </a:rPr>
              <a:t> x  ETo</a:t>
            </a:r>
          </a:p>
          <a:p>
            <a:pPr eaLnBrk="1" hangingPunct="1">
              <a:spcBef>
                <a:spcPct val="50000"/>
              </a:spcBef>
            </a:pPr>
            <a:endParaRPr lang="en-US" altLang="en-US">
              <a:solidFill>
                <a:srgbClr val="009900"/>
              </a:solidFill>
              <a:latin typeface="Tw Cen MT" panose="020B0602020104020603" pitchFamily="34" charset="0"/>
            </a:endParaRPr>
          </a:p>
        </p:txBody>
      </p:sp>
      <p:sp>
        <p:nvSpPr>
          <p:cNvPr id="1241101" name="Text Box 13">
            <a:extLst>
              <a:ext uri="{FF2B5EF4-FFF2-40B4-BE49-F238E27FC236}">
                <a16:creationId xmlns:a16="http://schemas.microsoft.com/office/drawing/2014/main" id="{40E398CF-A79C-43B7-B781-87686AE7A978}"/>
              </a:ext>
            </a:extLst>
          </p:cNvPr>
          <p:cNvSpPr txBox="1">
            <a:spLocks noChangeArrowheads="1"/>
          </p:cNvSpPr>
          <p:nvPr/>
        </p:nvSpPr>
        <p:spPr bwMode="auto">
          <a:xfrm>
            <a:off x="7391400" y="1600201"/>
            <a:ext cx="287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b="1">
                <a:solidFill>
                  <a:srgbClr val="009900"/>
                </a:solidFill>
                <a:latin typeface="Tw Cen MT" panose="020B0602020104020603" pitchFamily="34" charset="0"/>
              </a:rPr>
              <a:t>CC = Cobertura del cultivo</a:t>
            </a:r>
            <a:endParaRPr lang="en-US" altLang="en-US" b="1">
              <a:solidFill>
                <a:srgbClr val="009900"/>
              </a:solidFill>
              <a:latin typeface="Tw Cen MT" panose="020B0602020104020603" pitchFamily="34" charset="0"/>
            </a:endParaRPr>
          </a:p>
          <a:p>
            <a:pPr eaLnBrk="1" hangingPunct="1"/>
            <a:endParaRPr lang="en-US" altLang="en-US">
              <a:latin typeface="Tw Cen MT" panose="020B0602020104020603" pitchFamily="34" charset="0"/>
            </a:endParaRPr>
          </a:p>
        </p:txBody>
      </p:sp>
      <p:sp>
        <p:nvSpPr>
          <p:cNvPr id="1241102" name="Line 14">
            <a:extLst>
              <a:ext uri="{FF2B5EF4-FFF2-40B4-BE49-F238E27FC236}">
                <a16:creationId xmlns:a16="http://schemas.microsoft.com/office/drawing/2014/main" id="{53559068-0A4A-4E9E-A474-AB22CC55FC58}"/>
              </a:ext>
            </a:extLst>
          </p:cNvPr>
          <p:cNvSpPr>
            <a:spLocks noChangeShapeType="1"/>
          </p:cNvSpPr>
          <p:nvPr/>
        </p:nvSpPr>
        <p:spPr bwMode="auto">
          <a:xfrm flipH="1">
            <a:off x="8382001" y="1928814"/>
            <a:ext cx="519113" cy="1785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41103" name="Picture 15" descr="Barley">
            <a:extLst>
              <a:ext uri="{FF2B5EF4-FFF2-40B4-BE49-F238E27FC236}">
                <a16:creationId xmlns:a16="http://schemas.microsoft.com/office/drawing/2014/main" id="{A3AAE890-F8B6-40DC-8839-5AA62733D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857500"/>
            <a:ext cx="838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1100"/>
                                        </p:tgtEl>
                                        <p:attrNameLst>
                                          <p:attrName>style.visibility</p:attrName>
                                        </p:attrNameLst>
                                      </p:cBhvr>
                                      <p:to>
                                        <p:strVal val="visible"/>
                                      </p:to>
                                    </p:set>
                                    <p:animEffect transition="in" filter="blinds(horizontal)">
                                      <p:cBhvr>
                                        <p:cTn id="7" dur="500"/>
                                        <p:tgtEl>
                                          <p:spTgt spid="1241100"/>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241102"/>
                                        </p:tgtEl>
                                        <p:attrNameLst>
                                          <p:attrName>style.visibility</p:attrName>
                                        </p:attrNameLst>
                                      </p:cBhvr>
                                      <p:to>
                                        <p:strVal val="visible"/>
                                      </p:to>
                                    </p:set>
                                    <p:animEffect transition="in" filter="checkerboard(across)">
                                      <p:cBhvr>
                                        <p:cTn id="11" dur="500"/>
                                        <p:tgtEl>
                                          <p:spTgt spid="124110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41101"/>
                                        </p:tgtEl>
                                        <p:attrNameLst>
                                          <p:attrName>style.visibility</p:attrName>
                                        </p:attrNameLst>
                                      </p:cBhvr>
                                      <p:to>
                                        <p:strVal val="visible"/>
                                      </p:to>
                                    </p:set>
                                    <p:animEffect transition="in" filter="checkerboard(across)">
                                      <p:cBhvr>
                                        <p:cTn id="15" dur="500"/>
                                        <p:tgtEl>
                                          <p:spTgt spid="1241101"/>
                                        </p:tgtEl>
                                      </p:cBhvr>
                                    </p:animEffect>
                                  </p:childTnLst>
                                </p:cTn>
                              </p:par>
                              <p:par>
                                <p:cTn id="16" presetID="5" presetClass="exit" presetSubtype="10" fill="hold" nodeType="withEffect">
                                  <p:stCondLst>
                                    <p:cond delay="0"/>
                                  </p:stCondLst>
                                  <p:childTnLst>
                                    <p:animEffect transition="out" filter="checkerboard(across)">
                                      <p:cBhvr>
                                        <p:cTn id="17" dur="500"/>
                                        <p:tgtEl>
                                          <p:spTgt spid="1241103"/>
                                        </p:tgtEl>
                                      </p:cBhvr>
                                    </p:animEffect>
                                    <p:set>
                                      <p:cBhvr>
                                        <p:cTn id="18" dur="1" fill="hold">
                                          <p:stCondLst>
                                            <p:cond delay="499"/>
                                          </p:stCondLst>
                                        </p:cTn>
                                        <p:tgtEl>
                                          <p:spTgt spid="1241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100" grpId="0"/>
      <p:bldP spid="124110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63CE192B-98DA-49C6-9A68-332549C4A71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74D2D5-B3C6-4098-AAEC-1A739544D118}" type="slidenum">
              <a:rPr lang="en-US" altLang="en-US">
                <a:solidFill>
                  <a:schemeClr val="tx2"/>
                </a:solidFill>
                <a:latin typeface="Tw Cen MT" panose="020B0602020104020603" pitchFamily="34" charset="0"/>
              </a:rPr>
              <a:pPr eaLnBrk="1" hangingPunct="1"/>
              <a:t>73</a:t>
            </a:fld>
            <a:endParaRPr lang="en-US" altLang="en-US">
              <a:solidFill>
                <a:schemeClr val="tx2"/>
              </a:solidFill>
              <a:latin typeface="Tw Cen MT" panose="020B0602020104020603" pitchFamily="34" charset="0"/>
            </a:endParaRPr>
          </a:p>
        </p:txBody>
      </p:sp>
      <p:sp>
        <p:nvSpPr>
          <p:cNvPr id="89091" name="Line 2">
            <a:extLst>
              <a:ext uri="{FF2B5EF4-FFF2-40B4-BE49-F238E27FC236}">
                <a16:creationId xmlns:a16="http://schemas.microsoft.com/office/drawing/2014/main" id="{1527EAF9-D9D0-4CAC-B0BE-7B544593F021}"/>
              </a:ext>
            </a:extLst>
          </p:cNvPr>
          <p:cNvSpPr>
            <a:spLocks noChangeShapeType="1"/>
          </p:cNvSpPr>
          <p:nvPr/>
        </p:nvSpPr>
        <p:spPr bwMode="auto">
          <a:xfrm>
            <a:off x="1981200" y="8382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2" name="Rectangle 3">
            <a:extLst>
              <a:ext uri="{FF2B5EF4-FFF2-40B4-BE49-F238E27FC236}">
                <a16:creationId xmlns:a16="http://schemas.microsoft.com/office/drawing/2014/main" id="{E25244D0-6222-4D76-A1D1-0CE5182B3485}"/>
              </a:ext>
            </a:extLst>
          </p:cNvPr>
          <p:cNvSpPr>
            <a:spLocks noChangeArrowheads="1"/>
          </p:cNvSpPr>
          <p:nvPr/>
        </p:nvSpPr>
        <p:spPr bwMode="auto">
          <a:xfrm>
            <a:off x="2057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Transpiración del cultivo</a:t>
            </a:r>
          </a:p>
        </p:txBody>
      </p:sp>
      <p:pic>
        <p:nvPicPr>
          <p:cNvPr id="89093" name="Picture 2">
            <a:extLst>
              <a:ext uri="{FF2B5EF4-FFF2-40B4-BE49-F238E27FC236}">
                <a16:creationId xmlns:a16="http://schemas.microsoft.com/office/drawing/2014/main" id="{E3E60B28-9FFB-48A5-9936-D0DB60CA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3" t="24167" r="16666" b="17500"/>
          <a:stretch>
            <a:fillRect/>
          </a:stretch>
        </p:blipFill>
        <p:spPr bwMode="auto">
          <a:xfrm>
            <a:off x="2895600" y="990601"/>
            <a:ext cx="6858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F6027689-A757-4CEF-A6B4-C1547F4D0D3F}"/>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84BB3-EC2B-4D65-88DC-066FE27BAE68}" type="slidenum">
              <a:rPr lang="en-US" altLang="en-US">
                <a:solidFill>
                  <a:schemeClr val="tx2"/>
                </a:solidFill>
                <a:latin typeface="Tw Cen MT" panose="020B0602020104020603" pitchFamily="34" charset="0"/>
              </a:rPr>
              <a:pPr eaLnBrk="1" hangingPunct="1"/>
              <a:t>74</a:t>
            </a:fld>
            <a:endParaRPr lang="en-US" altLang="en-US">
              <a:solidFill>
                <a:schemeClr val="tx2"/>
              </a:solidFill>
              <a:latin typeface="Tw Cen MT" panose="020B0602020104020603" pitchFamily="34" charset="0"/>
            </a:endParaRPr>
          </a:p>
        </p:txBody>
      </p:sp>
      <p:sp>
        <p:nvSpPr>
          <p:cNvPr id="90115" name="Line 2">
            <a:extLst>
              <a:ext uri="{FF2B5EF4-FFF2-40B4-BE49-F238E27FC236}">
                <a16:creationId xmlns:a16="http://schemas.microsoft.com/office/drawing/2014/main" id="{526585EB-4205-4AA2-8EE5-F08136DCCCEF}"/>
              </a:ext>
            </a:extLst>
          </p:cNvPr>
          <p:cNvSpPr>
            <a:spLocks noChangeShapeType="1"/>
          </p:cNvSpPr>
          <p:nvPr/>
        </p:nvSpPr>
        <p:spPr bwMode="auto">
          <a:xfrm>
            <a:off x="1981200" y="8382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6" name="Rectangle 3">
            <a:extLst>
              <a:ext uri="{FF2B5EF4-FFF2-40B4-BE49-F238E27FC236}">
                <a16:creationId xmlns:a16="http://schemas.microsoft.com/office/drawing/2014/main" id="{721B0FCC-7370-43A3-8056-2DA182F0BDAA}"/>
              </a:ext>
            </a:extLst>
          </p:cNvPr>
          <p:cNvSpPr>
            <a:spLocks noChangeArrowheads="1"/>
          </p:cNvSpPr>
          <p:nvPr/>
        </p:nvSpPr>
        <p:spPr bwMode="auto">
          <a:xfrm>
            <a:off x="2057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Transpiración del cultivo</a:t>
            </a:r>
          </a:p>
        </p:txBody>
      </p:sp>
      <p:pic>
        <p:nvPicPr>
          <p:cNvPr id="32773" name="Picture 2">
            <a:extLst>
              <a:ext uri="{FF2B5EF4-FFF2-40B4-BE49-F238E27FC236}">
                <a16:creationId xmlns:a16="http://schemas.microsoft.com/office/drawing/2014/main" id="{669A1064-74D6-4FD6-8C8D-86F56E8F147E}"/>
              </a:ext>
            </a:extLst>
          </p:cNvPr>
          <p:cNvPicPr>
            <a:picLocks noChangeAspect="1" noChangeArrowheads="1"/>
          </p:cNvPicPr>
          <p:nvPr/>
        </p:nvPicPr>
        <p:blipFill>
          <a:blip r:embed="rId3"/>
          <a:srcRect l="33855" t="25000" r="17188" b="15833"/>
          <a:stretch>
            <a:fillRect/>
          </a:stretch>
        </p:blipFill>
        <p:spPr bwMode="auto">
          <a:xfrm>
            <a:off x="2133600" y="1044576"/>
            <a:ext cx="7696200" cy="5813425"/>
          </a:xfrm>
          <a:prstGeom prst="rect">
            <a:avLst/>
          </a:prstGeom>
          <a:solidFill>
            <a:schemeClr val="bg2">
              <a:lumMod val="75000"/>
            </a:schemeClr>
          </a:solidFill>
          <a:ln w="9525" algn="ctr">
            <a:noFill/>
            <a:miter lim="800000"/>
            <a:headEnd/>
            <a:tailEnd/>
          </a:ln>
        </p:spPr>
      </p:pic>
      <p:sp>
        <p:nvSpPr>
          <p:cNvPr id="6" name="5 Rectángulo">
            <a:extLst>
              <a:ext uri="{FF2B5EF4-FFF2-40B4-BE49-F238E27FC236}">
                <a16:creationId xmlns:a16="http://schemas.microsoft.com/office/drawing/2014/main" id="{703B8855-49D7-494F-AC2A-9EBF84F69562}"/>
              </a:ext>
            </a:extLst>
          </p:cNvPr>
          <p:cNvSpPr/>
          <p:nvPr/>
        </p:nvSpPr>
        <p:spPr>
          <a:xfrm>
            <a:off x="7924800" y="1066800"/>
            <a:ext cx="1905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Medida de las secciones de la sombra con una regla a medio día</a:t>
            </a:r>
          </a:p>
        </p:txBody>
      </p:sp>
      <p:sp>
        <p:nvSpPr>
          <p:cNvPr id="7" name="6 Rectángulo">
            <a:extLst>
              <a:ext uri="{FF2B5EF4-FFF2-40B4-BE49-F238E27FC236}">
                <a16:creationId xmlns:a16="http://schemas.microsoft.com/office/drawing/2014/main" id="{66F86C6C-7B69-44A8-8D2D-B4D0779987D0}"/>
              </a:ext>
            </a:extLst>
          </p:cNvPr>
          <p:cNvSpPr/>
          <p:nvPr/>
        </p:nvSpPr>
        <p:spPr>
          <a:xfrm>
            <a:off x="7924800" y="2362200"/>
            <a:ext cx="1905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t>Cobertura del cultivo estimado a simple vista</a:t>
            </a:r>
          </a:p>
        </p:txBody>
      </p:sp>
      <p:sp>
        <p:nvSpPr>
          <p:cNvPr id="8" name="7 Rectángulo">
            <a:extLst>
              <a:ext uri="{FF2B5EF4-FFF2-40B4-BE49-F238E27FC236}">
                <a16:creationId xmlns:a16="http://schemas.microsoft.com/office/drawing/2014/main" id="{ECF8A8C9-F782-4AC7-9516-0C7CDCF50638}"/>
              </a:ext>
            </a:extLst>
          </p:cNvPr>
          <p:cNvSpPr/>
          <p:nvPr/>
        </p:nvSpPr>
        <p:spPr>
          <a:xfrm>
            <a:off x="2133600" y="1143000"/>
            <a:ext cx="3962400" cy="6858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a:t>Cobertura del cultivo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12EF7653-B83F-4547-9FAE-C1EB4A3020B6}"/>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F5EAEB-B57D-427B-81A3-CFFCC7D9F597}" type="slidenum">
              <a:rPr lang="en-US" altLang="en-US">
                <a:solidFill>
                  <a:schemeClr val="tx2"/>
                </a:solidFill>
                <a:latin typeface="Tw Cen MT" panose="020B0602020104020603" pitchFamily="34" charset="0"/>
              </a:rPr>
              <a:pPr eaLnBrk="1" hangingPunct="1"/>
              <a:t>75</a:t>
            </a:fld>
            <a:endParaRPr lang="en-US" altLang="en-US">
              <a:solidFill>
                <a:schemeClr val="tx2"/>
              </a:solidFill>
              <a:latin typeface="Tw Cen MT" panose="020B0602020104020603" pitchFamily="34" charset="0"/>
            </a:endParaRPr>
          </a:p>
        </p:txBody>
      </p:sp>
      <p:pic>
        <p:nvPicPr>
          <p:cNvPr id="91139" name="Picture 4" descr="Kc">
            <a:extLst>
              <a:ext uri="{FF2B5EF4-FFF2-40B4-BE49-F238E27FC236}">
                <a16:creationId xmlns:a16="http://schemas.microsoft.com/office/drawing/2014/main" id="{B9E4D350-0A19-4457-B7FA-B86CDC36C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4224338"/>
            <a:ext cx="6096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a:extLst>
              <a:ext uri="{FF2B5EF4-FFF2-40B4-BE49-F238E27FC236}">
                <a16:creationId xmlns:a16="http://schemas.microsoft.com/office/drawing/2014/main" id="{DCD4E3E1-E2FF-491D-A2A0-6CF83FBA6429}"/>
              </a:ext>
            </a:extLst>
          </p:cNvPr>
          <p:cNvSpPr txBox="1">
            <a:spLocks noChangeArrowheads="1"/>
          </p:cNvSpPr>
          <p:nvPr/>
        </p:nvSpPr>
        <p:spPr bwMode="auto">
          <a:xfrm>
            <a:off x="2057400" y="2786064"/>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solidFill>
                  <a:schemeClr val="accent2"/>
                </a:solidFill>
                <a:latin typeface="Times New Roman" panose="02020603050405020304" pitchFamily="18" charset="0"/>
              </a:rPr>
              <a:t> </a:t>
            </a:r>
            <a:r>
              <a:rPr lang="en-GB" altLang="en-US" sz="2800" b="1">
                <a:solidFill>
                  <a:schemeClr val="accent2"/>
                </a:solidFill>
                <a:latin typeface="Times New Roman" panose="02020603050405020304" pitchFamily="18" charset="0"/>
              </a:rPr>
              <a:t>Transpiración del cultivo</a:t>
            </a:r>
            <a:r>
              <a:rPr lang="en-GB" altLang="en-US" sz="2800" b="1">
                <a:solidFill>
                  <a:schemeClr val="accent2"/>
                </a:solidFill>
                <a:latin typeface="Tw Cen MT" panose="020B0602020104020603" pitchFamily="34" charset="0"/>
              </a:rPr>
              <a:t>= </a:t>
            </a:r>
            <a:r>
              <a:rPr lang="en-GB" altLang="en-US" sz="2800" b="1">
                <a:solidFill>
                  <a:srgbClr val="336600"/>
                </a:solidFill>
                <a:latin typeface="Tw Cen MT" panose="020B0602020104020603" pitchFamily="34" charset="0"/>
              </a:rPr>
              <a:t>Kc</a:t>
            </a:r>
            <a:r>
              <a:rPr lang="en-GB" altLang="en-US" sz="2800" b="1">
                <a:solidFill>
                  <a:schemeClr val="accent2"/>
                </a:solidFill>
                <a:latin typeface="Tw Cen MT" panose="020B0602020104020603" pitchFamily="34" charset="0"/>
              </a:rPr>
              <a:t> x ETo</a:t>
            </a:r>
          </a:p>
        </p:txBody>
      </p:sp>
      <p:sp>
        <p:nvSpPr>
          <p:cNvPr id="91141" name="Text Box 6">
            <a:extLst>
              <a:ext uri="{FF2B5EF4-FFF2-40B4-BE49-F238E27FC236}">
                <a16:creationId xmlns:a16="http://schemas.microsoft.com/office/drawing/2014/main" id="{42E1A87F-AC91-417C-A83D-F88C566AAB1B}"/>
              </a:ext>
            </a:extLst>
          </p:cNvPr>
          <p:cNvSpPr txBox="1">
            <a:spLocks noChangeArrowheads="1"/>
          </p:cNvSpPr>
          <p:nvPr/>
        </p:nvSpPr>
        <p:spPr bwMode="auto">
          <a:xfrm>
            <a:off x="3505200" y="3505201"/>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a:solidFill>
                  <a:srgbClr val="33CC33"/>
                </a:solidFill>
                <a:latin typeface="Tw Cen MT" panose="020B0602020104020603" pitchFamily="34" charset="0"/>
              </a:rPr>
              <a:t>x  cobertura del cultivo aj.</a:t>
            </a:r>
            <a:endParaRPr lang="en-GB" altLang="en-US" sz="2800" baseline="-25000">
              <a:solidFill>
                <a:srgbClr val="33CC33"/>
              </a:solidFill>
              <a:latin typeface="Tw Cen MT" panose="020B0602020104020603" pitchFamily="34" charset="0"/>
            </a:endParaRPr>
          </a:p>
        </p:txBody>
      </p:sp>
      <p:sp>
        <p:nvSpPr>
          <p:cNvPr id="91142" name="Text Box 7">
            <a:extLst>
              <a:ext uri="{FF2B5EF4-FFF2-40B4-BE49-F238E27FC236}">
                <a16:creationId xmlns:a16="http://schemas.microsoft.com/office/drawing/2014/main" id="{6B51C674-0FE3-4360-8E74-7B65C54EADCA}"/>
              </a:ext>
            </a:extLst>
          </p:cNvPr>
          <p:cNvSpPr txBox="1">
            <a:spLocks noChangeArrowheads="1"/>
          </p:cNvSpPr>
          <p:nvPr/>
        </p:nvSpPr>
        <p:spPr bwMode="auto">
          <a:xfrm>
            <a:off x="1371600" y="2071688"/>
            <a:ext cx="58674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50000"/>
              </a:lnSpc>
              <a:spcBef>
                <a:spcPct val="50000"/>
              </a:spcBef>
            </a:pPr>
            <a:r>
              <a:rPr lang="en-US" altLang="en-US" sz="2400" b="1">
                <a:solidFill>
                  <a:schemeClr val="accent2"/>
                </a:solidFill>
                <a:latin typeface="Tw Cen MT" panose="020B0602020104020603" pitchFamily="34" charset="0"/>
              </a:rPr>
              <a:t>Demanda evaporativa de la atmósfera </a:t>
            </a:r>
          </a:p>
        </p:txBody>
      </p:sp>
      <p:sp>
        <p:nvSpPr>
          <p:cNvPr id="91143" name="Line 8">
            <a:extLst>
              <a:ext uri="{FF2B5EF4-FFF2-40B4-BE49-F238E27FC236}">
                <a16:creationId xmlns:a16="http://schemas.microsoft.com/office/drawing/2014/main" id="{F8036263-B8A3-4BEB-8CC4-8227393D5BAE}"/>
              </a:ext>
            </a:extLst>
          </p:cNvPr>
          <p:cNvSpPr>
            <a:spLocks noChangeShapeType="1"/>
          </p:cNvSpPr>
          <p:nvPr/>
        </p:nvSpPr>
        <p:spPr bwMode="auto">
          <a:xfrm flipV="1">
            <a:off x="7239000" y="2214563"/>
            <a:ext cx="0" cy="6286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4" name="Line 9">
            <a:extLst>
              <a:ext uri="{FF2B5EF4-FFF2-40B4-BE49-F238E27FC236}">
                <a16:creationId xmlns:a16="http://schemas.microsoft.com/office/drawing/2014/main" id="{555C4F6F-62D1-428A-AF38-32D9D82FD697}"/>
              </a:ext>
            </a:extLst>
          </p:cNvPr>
          <p:cNvSpPr>
            <a:spLocks noChangeShapeType="1"/>
          </p:cNvSpPr>
          <p:nvPr/>
        </p:nvSpPr>
        <p:spPr bwMode="auto">
          <a:xfrm>
            <a:off x="6538913" y="4048125"/>
            <a:ext cx="0" cy="1295400"/>
          </a:xfrm>
          <a:prstGeom prst="line">
            <a:avLst/>
          </a:prstGeom>
          <a:noFill/>
          <a:ln w="57150">
            <a:solidFill>
              <a:srgbClr val="33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1145" name="Text Box 10">
            <a:extLst>
              <a:ext uri="{FF2B5EF4-FFF2-40B4-BE49-F238E27FC236}">
                <a16:creationId xmlns:a16="http://schemas.microsoft.com/office/drawing/2014/main" id="{38891F45-DAD6-49C1-9028-B92A37FB626C}"/>
              </a:ext>
            </a:extLst>
          </p:cNvPr>
          <p:cNvSpPr txBox="1">
            <a:spLocks noChangeArrowheads="1"/>
          </p:cNvSpPr>
          <p:nvPr/>
        </p:nvSpPr>
        <p:spPr bwMode="auto">
          <a:xfrm>
            <a:off x="2438400" y="3505200"/>
            <a:ext cx="1104900" cy="7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a:solidFill>
                  <a:srgbClr val="CC0000"/>
                </a:solidFill>
                <a:latin typeface="Tw Cen MT" panose="020B0602020104020603" pitchFamily="34" charset="0"/>
              </a:rPr>
              <a:t>Kc</a:t>
            </a:r>
            <a:r>
              <a:rPr lang="en-GB" altLang="en-US" sz="2800" baseline="-25000">
                <a:solidFill>
                  <a:srgbClr val="CC0000"/>
                </a:solidFill>
                <a:latin typeface="Tw Cen MT" panose="020B0602020104020603" pitchFamily="34" charset="0"/>
              </a:rPr>
              <a:t>top</a:t>
            </a:r>
          </a:p>
          <a:p>
            <a:pPr eaLnBrk="1" hangingPunct="1">
              <a:lnSpc>
                <a:spcPct val="55000"/>
              </a:lnSpc>
            </a:pPr>
            <a:endParaRPr lang="en-GB" altLang="en-US" sz="2800">
              <a:solidFill>
                <a:srgbClr val="33CC33"/>
              </a:solidFill>
              <a:latin typeface="Tw Cen MT" panose="020B0602020104020603" pitchFamily="34" charset="0"/>
            </a:endParaRPr>
          </a:p>
        </p:txBody>
      </p:sp>
      <p:sp>
        <p:nvSpPr>
          <p:cNvPr id="91146" name="Line 11">
            <a:extLst>
              <a:ext uri="{FF2B5EF4-FFF2-40B4-BE49-F238E27FC236}">
                <a16:creationId xmlns:a16="http://schemas.microsoft.com/office/drawing/2014/main" id="{F1E15997-19D3-46DB-B2E1-2265BF00F265}"/>
              </a:ext>
            </a:extLst>
          </p:cNvPr>
          <p:cNvSpPr>
            <a:spLocks noChangeShapeType="1"/>
          </p:cNvSpPr>
          <p:nvPr/>
        </p:nvSpPr>
        <p:spPr bwMode="auto">
          <a:xfrm>
            <a:off x="2609850" y="6051550"/>
            <a:ext cx="6419850" cy="1588"/>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1147" name="Text Box 12">
            <a:extLst>
              <a:ext uri="{FF2B5EF4-FFF2-40B4-BE49-F238E27FC236}">
                <a16:creationId xmlns:a16="http://schemas.microsoft.com/office/drawing/2014/main" id="{DCC9E267-3EEE-46BE-9C12-50CB2A4E2DE6}"/>
              </a:ext>
            </a:extLst>
          </p:cNvPr>
          <p:cNvSpPr txBox="1">
            <a:spLocks noChangeArrowheads="1"/>
          </p:cNvSpPr>
          <p:nvPr/>
        </p:nvSpPr>
        <p:spPr bwMode="auto">
          <a:xfrm>
            <a:off x="7167564" y="5519738"/>
            <a:ext cx="1633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accent2"/>
                </a:solidFill>
                <a:latin typeface="Tw Cen MT" panose="020B0602020104020603" pitchFamily="34" charset="0"/>
              </a:rPr>
              <a:t>tiempo</a:t>
            </a:r>
          </a:p>
        </p:txBody>
      </p:sp>
      <p:sp>
        <p:nvSpPr>
          <p:cNvPr id="91148" name="Line 13">
            <a:extLst>
              <a:ext uri="{FF2B5EF4-FFF2-40B4-BE49-F238E27FC236}">
                <a16:creationId xmlns:a16="http://schemas.microsoft.com/office/drawing/2014/main" id="{4D1A4A25-F4C6-48FD-ABB5-A6BA56F6C435}"/>
              </a:ext>
            </a:extLst>
          </p:cNvPr>
          <p:cNvSpPr>
            <a:spLocks noChangeShapeType="1"/>
          </p:cNvSpPr>
          <p:nvPr/>
        </p:nvSpPr>
        <p:spPr bwMode="auto">
          <a:xfrm flipH="1">
            <a:off x="2033588" y="3524251"/>
            <a:ext cx="5815012" cy="9525"/>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9" name="Line 14">
            <a:extLst>
              <a:ext uri="{FF2B5EF4-FFF2-40B4-BE49-F238E27FC236}">
                <a16:creationId xmlns:a16="http://schemas.microsoft.com/office/drawing/2014/main" id="{8375297C-B50F-4582-92AA-6622112970C9}"/>
              </a:ext>
            </a:extLst>
          </p:cNvPr>
          <p:cNvSpPr>
            <a:spLocks noChangeShapeType="1"/>
          </p:cNvSpPr>
          <p:nvPr/>
        </p:nvSpPr>
        <p:spPr bwMode="auto">
          <a:xfrm>
            <a:off x="2019300" y="4062413"/>
            <a:ext cx="5867400" cy="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15">
            <a:extLst>
              <a:ext uri="{FF2B5EF4-FFF2-40B4-BE49-F238E27FC236}">
                <a16:creationId xmlns:a16="http://schemas.microsoft.com/office/drawing/2014/main" id="{3E547492-D202-4D5B-91E5-5DB5792A6A95}"/>
              </a:ext>
            </a:extLst>
          </p:cNvPr>
          <p:cNvSpPr>
            <a:spLocks noChangeShapeType="1"/>
          </p:cNvSpPr>
          <p:nvPr/>
        </p:nvSpPr>
        <p:spPr bwMode="auto">
          <a:xfrm flipH="1" flipV="1">
            <a:off x="6881813" y="2214563"/>
            <a:ext cx="381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Text Box 16">
            <a:extLst>
              <a:ext uri="{FF2B5EF4-FFF2-40B4-BE49-F238E27FC236}">
                <a16:creationId xmlns:a16="http://schemas.microsoft.com/office/drawing/2014/main" id="{54F5A1CE-FA7F-44CA-A073-A80A42D3E306}"/>
              </a:ext>
            </a:extLst>
          </p:cNvPr>
          <p:cNvSpPr txBox="1">
            <a:spLocks noChangeArrowheads="1"/>
          </p:cNvSpPr>
          <p:nvPr/>
        </p:nvSpPr>
        <p:spPr bwMode="auto">
          <a:xfrm>
            <a:off x="8229600" y="27051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sz="3600" b="1">
                <a:solidFill>
                  <a:srgbClr val="CC0000"/>
                </a:solidFill>
                <a:latin typeface="Tw Cen MT" panose="020B0602020104020603" pitchFamily="34" charset="0"/>
              </a:rPr>
              <a:t>x Ks</a:t>
            </a:r>
            <a:endParaRPr lang="en-US" altLang="en-US" sz="3600" b="1">
              <a:solidFill>
                <a:srgbClr val="CC0000"/>
              </a:solidFill>
              <a:latin typeface="Tw Cen MT" panose="020B0602020104020603" pitchFamily="34" charset="0"/>
            </a:endParaRPr>
          </a:p>
        </p:txBody>
      </p:sp>
      <p:pic>
        <p:nvPicPr>
          <p:cNvPr id="1242129" name="Picture 17">
            <a:extLst>
              <a:ext uri="{FF2B5EF4-FFF2-40B4-BE49-F238E27FC236}">
                <a16:creationId xmlns:a16="http://schemas.microsoft.com/office/drawing/2014/main" id="{0E820F1D-7F72-4C88-A366-04004B367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800" y="0"/>
            <a:ext cx="261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Line 18">
            <a:extLst>
              <a:ext uri="{FF2B5EF4-FFF2-40B4-BE49-F238E27FC236}">
                <a16:creationId xmlns:a16="http://schemas.microsoft.com/office/drawing/2014/main" id="{0A41653B-C43A-4B77-930A-2E0A278A6B8E}"/>
              </a:ext>
            </a:extLst>
          </p:cNvPr>
          <p:cNvSpPr>
            <a:spLocks noChangeShapeType="1"/>
          </p:cNvSpPr>
          <p:nvPr/>
        </p:nvSpPr>
        <p:spPr bwMode="auto">
          <a:xfrm>
            <a:off x="2043113" y="3524250"/>
            <a:ext cx="0" cy="53340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4" name="Line 19">
            <a:extLst>
              <a:ext uri="{FF2B5EF4-FFF2-40B4-BE49-F238E27FC236}">
                <a16:creationId xmlns:a16="http://schemas.microsoft.com/office/drawing/2014/main" id="{215EEC49-44B4-479F-A1EE-4D5304263916}"/>
              </a:ext>
            </a:extLst>
          </p:cNvPr>
          <p:cNvSpPr>
            <a:spLocks noChangeShapeType="1"/>
          </p:cNvSpPr>
          <p:nvPr/>
        </p:nvSpPr>
        <p:spPr bwMode="auto">
          <a:xfrm>
            <a:off x="7848600" y="3529013"/>
            <a:ext cx="0" cy="533400"/>
          </a:xfrm>
          <a:prstGeom prst="line">
            <a:avLst/>
          </a:prstGeom>
          <a:noFill/>
          <a:ln w="28575">
            <a:solidFill>
              <a:srgbClr val="33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5" name="Line 20">
            <a:extLst>
              <a:ext uri="{FF2B5EF4-FFF2-40B4-BE49-F238E27FC236}">
                <a16:creationId xmlns:a16="http://schemas.microsoft.com/office/drawing/2014/main" id="{B6D89385-4B91-4BE1-8793-436185053E5C}"/>
              </a:ext>
            </a:extLst>
          </p:cNvPr>
          <p:cNvSpPr>
            <a:spLocks noChangeShapeType="1"/>
          </p:cNvSpPr>
          <p:nvPr/>
        </p:nvSpPr>
        <p:spPr bwMode="auto">
          <a:xfrm flipV="1">
            <a:off x="6553200" y="3276600"/>
            <a:ext cx="0" cy="228600"/>
          </a:xfrm>
          <a:prstGeom prst="line">
            <a:avLst/>
          </a:prstGeom>
          <a:noFill/>
          <a:ln w="38100">
            <a:solidFill>
              <a:srgbClr val="33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33" name="Oval 21">
            <a:extLst>
              <a:ext uri="{FF2B5EF4-FFF2-40B4-BE49-F238E27FC236}">
                <a16:creationId xmlns:a16="http://schemas.microsoft.com/office/drawing/2014/main" id="{27015FFD-9C0F-4CA8-8567-0DAA78E7763B}"/>
              </a:ext>
            </a:extLst>
          </p:cNvPr>
          <p:cNvSpPr>
            <a:spLocks noChangeArrowheads="1"/>
          </p:cNvSpPr>
          <p:nvPr/>
        </p:nvSpPr>
        <p:spPr bwMode="auto">
          <a:xfrm>
            <a:off x="8458200" y="1219200"/>
            <a:ext cx="1524000" cy="12192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BE" altLang="en-US">
              <a:latin typeface="Tw Cen MT" panose="020B0602020104020603" pitchFamily="34" charset="0"/>
            </a:endParaRPr>
          </a:p>
        </p:txBody>
      </p:sp>
      <p:sp>
        <p:nvSpPr>
          <p:cNvPr id="1242134" name="Line 22">
            <a:extLst>
              <a:ext uri="{FF2B5EF4-FFF2-40B4-BE49-F238E27FC236}">
                <a16:creationId xmlns:a16="http://schemas.microsoft.com/office/drawing/2014/main" id="{E6EB3089-14C6-4750-A7B6-6912DCDA05E6}"/>
              </a:ext>
            </a:extLst>
          </p:cNvPr>
          <p:cNvSpPr>
            <a:spLocks noChangeShapeType="1"/>
          </p:cNvSpPr>
          <p:nvPr/>
        </p:nvSpPr>
        <p:spPr bwMode="auto">
          <a:xfrm flipH="1">
            <a:off x="9336088" y="2420938"/>
            <a:ext cx="144462" cy="647700"/>
          </a:xfrm>
          <a:prstGeom prst="line">
            <a:avLst/>
          </a:prstGeom>
          <a:noFill/>
          <a:ln w="38100">
            <a:solidFill>
              <a:srgbClr val="CC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1158" name="Text Box 23">
            <a:extLst>
              <a:ext uri="{FF2B5EF4-FFF2-40B4-BE49-F238E27FC236}">
                <a16:creationId xmlns:a16="http://schemas.microsoft.com/office/drawing/2014/main" id="{E302776C-B586-46AE-9971-CD61A8426556}"/>
              </a:ext>
            </a:extLst>
          </p:cNvPr>
          <p:cNvSpPr txBox="1">
            <a:spLocks noChangeArrowheads="1"/>
          </p:cNvSpPr>
          <p:nvPr/>
        </p:nvSpPr>
        <p:spPr bwMode="auto">
          <a:xfrm>
            <a:off x="1981201" y="1066801"/>
            <a:ext cx="2817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en-US" sz="4000">
                <a:solidFill>
                  <a:srgbClr val="3366FF"/>
                </a:solidFill>
                <a:latin typeface="Tw Cen MT" panose="020B0602020104020603" pitchFamily="34" charset="0"/>
              </a:rPr>
              <a:t>Estr</a:t>
            </a:r>
            <a:r>
              <a:rPr lang="en-US" altLang="en-US" sz="4000">
                <a:solidFill>
                  <a:srgbClr val="3366FF"/>
                </a:solidFill>
                <a:latin typeface="Tw Cen MT" panose="020B0602020104020603" pitchFamily="34" charset="0"/>
              </a:rPr>
              <a:t>és hídrico</a:t>
            </a:r>
            <a:endParaRPr lang="nl-BE" altLang="en-US" sz="4000">
              <a:solidFill>
                <a:srgbClr val="3366FF"/>
              </a:solidFill>
              <a:latin typeface="Tw Cen MT" panose="020B0602020104020603" pitchFamily="34" charset="0"/>
            </a:endParaRPr>
          </a:p>
        </p:txBody>
      </p:sp>
      <p:sp>
        <p:nvSpPr>
          <p:cNvPr id="91159" name="Line 24">
            <a:extLst>
              <a:ext uri="{FF2B5EF4-FFF2-40B4-BE49-F238E27FC236}">
                <a16:creationId xmlns:a16="http://schemas.microsoft.com/office/drawing/2014/main" id="{A4835C47-F1FD-4A5D-9CA9-4E0157EC9263}"/>
              </a:ext>
            </a:extLst>
          </p:cNvPr>
          <p:cNvSpPr>
            <a:spLocks noChangeShapeType="1"/>
          </p:cNvSpPr>
          <p:nvPr/>
        </p:nvSpPr>
        <p:spPr bwMode="auto">
          <a:xfrm>
            <a:off x="1981200" y="838200"/>
            <a:ext cx="57150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0" name="Rectangle 25">
            <a:extLst>
              <a:ext uri="{FF2B5EF4-FFF2-40B4-BE49-F238E27FC236}">
                <a16:creationId xmlns:a16="http://schemas.microsoft.com/office/drawing/2014/main" id="{475AA3CD-95BD-4A4B-B290-6F6FD041E6B0}"/>
              </a:ext>
            </a:extLst>
          </p:cNvPr>
          <p:cNvSpPr>
            <a:spLocks noChangeArrowheads="1"/>
          </p:cNvSpPr>
          <p:nvPr/>
        </p:nvSpPr>
        <p:spPr bwMode="auto">
          <a:xfrm>
            <a:off x="2057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chemeClr val="accent2"/>
                </a:solidFill>
                <a:latin typeface="Times New Roman" panose="02020603050405020304" pitchFamily="18" charset="0"/>
              </a:rPr>
              <a:t> Transpiración del cultivo</a:t>
            </a:r>
          </a:p>
        </p:txBody>
      </p:sp>
      <p:sp>
        <p:nvSpPr>
          <p:cNvPr id="91161" name="Text Box 26">
            <a:extLst>
              <a:ext uri="{FF2B5EF4-FFF2-40B4-BE49-F238E27FC236}">
                <a16:creationId xmlns:a16="http://schemas.microsoft.com/office/drawing/2014/main" id="{CDC307D4-150B-45FB-B012-50546222F8B0}"/>
              </a:ext>
            </a:extLst>
          </p:cNvPr>
          <p:cNvSpPr txBox="1">
            <a:spLocks noChangeArrowheads="1"/>
          </p:cNvSpPr>
          <p:nvPr/>
        </p:nvSpPr>
        <p:spPr bwMode="auto">
          <a:xfrm>
            <a:off x="7953375" y="3686175"/>
            <a:ext cx="255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a:solidFill>
                  <a:srgbClr val="CC0000"/>
                </a:solidFill>
                <a:latin typeface="Tw Cen MT" panose="020B0602020104020603" pitchFamily="34" charset="0"/>
              </a:rPr>
              <a:t>Coeficiente de estrés</a:t>
            </a:r>
          </a:p>
        </p:txBody>
      </p:sp>
      <p:sp>
        <p:nvSpPr>
          <p:cNvPr id="91162" name="Line 27">
            <a:extLst>
              <a:ext uri="{FF2B5EF4-FFF2-40B4-BE49-F238E27FC236}">
                <a16:creationId xmlns:a16="http://schemas.microsoft.com/office/drawing/2014/main" id="{ED952F91-3F96-4C66-A426-EC26CF95F06C}"/>
              </a:ext>
            </a:extLst>
          </p:cNvPr>
          <p:cNvSpPr>
            <a:spLocks noChangeShapeType="1"/>
          </p:cNvSpPr>
          <p:nvPr/>
        </p:nvSpPr>
        <p:spPr bwMode="auto">
          <a:xfrm>
            <a:off x="8915400" y="3276600"/>
            <a:ext cx="0" cy="4572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42129"/>
                                        </p:tgtEl>
                                        <p:attrNameLst>
                                          <p:attrName>style.visibility</p:attrName>
                                        </p:attrNameLst>
                                      </p:cBhvr>
                                      <p:to>
                                        <p:strVal val="visible"/>
                                      </p:to>
                                    </p:set>
                                    <p:animEffect transition="in" filter="blinds(horizontal)">
                                      <p:cBhvr>
                                        <p:cTn id="7" dur="500"/>
                                        <p:tgtEl>
                                          <p:spTgt spid="1242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2133"/>
                                        </p:tgtEl>
                                        <p:attrNameLst>
                                          <p:attrName>style.visibility</p:attrName>
                                        </p:attrNameLst>
                                      </p:cBhvr>
                                      <p:to>
                                        <p:strVal val="visible"/>
                                      </p:to>
                                    </p:set>
                                    <p:animEffect transition="in" filter="checkerboard(across)">
                                      <p:cBhvr>
                                        <p:cTn id="12" dur="500"/>
                                        <p:tgtEl>
                                          <p:spTgt spid="1242133"/>
                                        </p:tgtEl>
                                      </p:cBhvr>
                                    </p:animEffect>
                                  </p:childTnLst>
                                </p:cTn>
                              </p:par>
                              <p:par>
                                <p:cTn id="13" presetID="5" presetClass="entr" presetSubtype="10" fill="hold" nodeType="withEffect">
                                  <p:stCondLst>
                                    <p:cond delay="0"/>
                                  </p:stCondLst>
                                  <p:childTnLst>
                                    <p:set>
                                      <p:cBhvr>
                                        <p:cTn id="14" dur="1" fill="hold">
                                          <p:stCondLst>
                                            <p:cond delay="0"/>
                                          </p:stCondLst>
                                        </p:cTn>
                                        <p:tgtEl>
                                          <p:spTgt spid="1242134"/>
                                        </p:tgtEl>
                                        <p:attrNameLst>
                                          <p:attrName>style.visibility</p:attrName>
                                        </p:attrNameLst>
                                      </p:cBhvr>
                                      <p:to>
                                        <p:strVal val="visible"/>
                                      </p:to>
                                    </p:set>
                                    <p:animEffect transition="in" filter="checkerboard(across)">
                                      <p:cBhvr>
                                        <p:cTn id="15" dur="500"/>
                                        <p:tgtEl>
                                          <p:spTgt spid="124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3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C81DB7D1-711D-464B-BB62-849F1978E6E2}"/>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958F61-D54A-4025-B768-0E25B4CA1017}" type="slidenum">
              <a:rPr lang="en-US" altLang="en-US">
                <a:solidFill>
                  <a:schemeClr val="tx2"/>
                </a:solidFill>
                <a:latin typeface="Tw Cen MT" panose="020B0602020104020603" pitchFamily="34" charset="0"/>
              </a:rPr>
              <a:pPr eaLnBrk="1" hangingPunct="1"/>
              <a:t>76</a:t>
            </a:fld>
            <a:endParaRPr lang="en-US" altLang="en-US">
              <a:solidFill>
                <a:schemeClr val="tx2"/>
              </a:solidFill>
              <a:latin typeface="Tw Cen MT" panose="020B0602020104020603" pitchFamily="34" charset="0"/>
            </a:endParaRPr>
          </a:p>
        </p:txBody>
      </p:sp>
      <p:pic>
        <p:nvPicPr>
          <p:cNvPr id="92163" name="Picture 2">
            <a:extLst>
              <a:ext uri="{FF2B5EF4-FFF2-40B4-BE49-F238E27FC236}">
                <a16:creationId xmlns:a16="http://schemas.microsoft.com/office/drawing/2014/main" id="{E11464C8-36EF-490E-9F4A-A78BEAA72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6176"/>
            <a:ext cx="85344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3">
            <a:extLst>
              <a:ext uri="{FF2B5EF4-FFF2-40B4-BE49-F238E27FC236}">
                <a16:creationId xmlns:a16="http://schemas.microsoft.com/office/drawing/2014/main" id="{97CB564F-833B-43B5-9EAE-498300863114}"/>
              </a:ext>
            </a:extLst>
          </p:cNvPr>
          <p:cNvSpPr txBox="1">
            <a:spLocks noChangeArrowheads="1"/>
          </p:cNvSpPr>
          <p:nvPr/>
        </p:nvSpPr>
        <p:spPr bwMode="auto">
          <a:xfrm>
            <a:off x="5562600" y="6324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latin typeface="Tw Cen MT" panose="020B0602020104020603" pitchFamily="34" charset="0"/>
              </a:rPr>
              <a:t>Sum (Tr)         (mm(agua))</a:t>
            </a:r>
          </a:p>
        </p:txBody>
      </p:sp>
      <p:sp>
        <p:nvSpPr>
          <p:cNvPr id="92165" name="Line 4">
            <a:extLst>
              <a:ext uri="{FF2B5EF4-FFF2-40B4-BE49-F238E27FC236}">
                <a16:creationId xmlns:a16="http://schemas.microsoft.com/office/drawing/2014/main" id="{366C50A3-4A4F-41FE-B401-999A9F2C8BBA}"/>
              </a:ext>
            </a:extLst>
          </p:cNvPr>
          <p:cNvSpPr>
            <a:spLocks noChangeShapeType="1"/>
          </p:cNvSpPr>
          <p:nvPr/>
        </p:nvSpPr>
        <p:spPr bwMode="auto">
          <a:xfrm>
            <a:off x="2895600" y="6019800"/>
            <a:ext cx="7543800"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166" name="Line 5">
            <a:extLst>
              <a:ext uri="{FF2B5EF4-FFF2-40B4-BE49-F238E27FC236}">
                <a16:creationId xmlns:a16="http://schemas.microsoft.com/office/drawing/2014/main" id="{EC09B535-8EAF-4791-B1A4-DA89AF664808}"/>
              </a:ext>
            </a:extLst>
          </p:cNvPr>
          <p:cNvSpPr>
            <a:spLocks noChangeShapeType="1"/>
          </p:cNvSpPr>
          <p:nvPr/>
        </p:nvSpPr>
        <p:spPr bwMode="auto">
          <a:xfrm flipV="1">
            <a:off x="2971800" y="1066800"/>
            <a:ext cx="0" cy="495300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167" name="Line 6">
            <a:extLst>
              <a:ext uri="{FF2B5EF4-FFF2-40B4-BE49-F238E27FC236}">
                <a16:creationId xmlns:a16="http://schemas.microsoft.com/office/drawing/2014/main" id="{1008DF1E-3523-4A9E-874B-302C367D0DF0}"/>
              </a:ext>
            </a:extLst>
          </p:cNvPr>
          <p:cNvSpPr>
            <a:spLocks noChangeShapeType="1"/>
          </p:cNvSpPr>
          <p:nvPr/>
        </p:nvSpPr>
        <p:spPr bwMode="auto">
          <a:xfrm>
            <a:off x="1981200" y="8382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8" name="Rectangle 7">
            <a:extLst>
              <a:ext uri="{FF2B5EF4-FFF2-40B4-BE49-F238E27FC236}">
                <a16:creationId xmlns:a16="http://schemas.microsoft.com/office/drawing/2014/main" id="{9D71AA19-0BFB-4A6A-81A1-F2B1DEEE94A5}"/>
              </a:ext>
            </a:extLst>
          </p:cNvPr>
          <p:cNvSpPr>
            <a:spLocks noChangeArrowheads="1"/>
          </p:cNvSpPr>
          <p:nvPr/>
        </p:nvSpPr>
        <p:spPr bwMode="auto">
          <a:xfrm>
            <a:off x="2057400" y="1524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Productividad de agua de la biomasa: WP</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0BCA9E2-1290-48E7-8B41-5235C5E0845B}"/>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68D527-E51C-4A67-AF6C-F81134B12B2D}" type="slidenum">
              <a:rPr lang="en-US" altLang="en-US">
                <a:solidFill>
                  <a:schemeClr val="tx2"/>
                </a:solidFill>
                <a:latin typeface="Tw Cen MT" panose="020B0602020104020603" pitchFamily="34" charset="0"/>
              </a:rPr>
              <a:pPr eaLnBrk="1" hangingPunct="1"/>
              <a:t>77</a:t>
            </a:fld>
            <a:endParaRPr lang="en-US" altLang="en-US">
              <a:solidFill>
                <a:schemeClr val="tx2"/>
              </a:solidFill>
              <a:latin typeface="Tw Cen MT" panose="020B0602020104020603" pitchFamily="34" charset="0"/>
            </a:endParaRPr>
          </a:p>
        </p:txBody>
      </p:sp>
      <p:sp>
        <p:nvSpPr>
          <p:cNvPr id="93187" name="Rectangle 3">
            <a:extLst>
              <a:ext uri="{FF2B5EF4-FFF2-40B4-BE49-F238E27FC236}">
                <a16:creationId xmlns:a16="http://schemas.microsoft.com/office/drawing/2014/main" id="{DADE47D0-93EF-41F0-93E6-11221B5C4593}"/>
              </a:ext>
            </a:extLst>
          </p:cNvPr>
          <p:cNvSpPr>
            <a:spLocks noChangeArrowheads="1"/>
          </p:cNvSpPr>
          <p:nvPr/>
        </p:nvSpPr>
        <p:spPr bwMode="auto">
          <a:xfrm>
            <a:off x="2286000" y="212725"/>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BO" altLang="en-US" sz="2400">
                <a:solidFill>
                  <a:schemeClr val="accent2"/>
                </a:solidFill>
                <a:latin typeface="Footlight MT Light" panose="0204060206030A020304" pitchFamily="18" charset="0"/>
              </a:rPr>
              <a:t>WP: Demostrada relación conservativa y estable entre la biomasa y la transpiración del cultivo acumulada</a:t>
            </a:r>
          </a:p>
        </p:txBody>
      </p:sp>
      <p:sp>
        <p:nvSpPr>
          <p:cNvPr id="93188" name="Text Box 4">
            <a:extLst>
              <a:ext uri="{FF2B5EF4-FFF2-40B4-BE49-F238E27FC236}">
                <a16:creationId xmlns:a16="http://schemas.microsoft.com/office/drawing/2014/main" id="{C35B7400-CD0F-4FC3-8B5D-393B7BC0F034}"/>
              </a:ext>
            </a:extLst>
          </p:cNvPr>
          <p:cNvSpPr txBox="1">
            <a:spLocks noChangeArrowheads="1"/>
          </p:cNvSpPr>
          <p:nvPr/>
        </p:nvSpPr>
        <p:spPr bwMode="auto">
          <a:xfrm>
            <a:off x="1752600" y="6324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w Cen MT" panose="020B0602020104020603" pitchFamily="34" charset="0"/>
              </a:rPr>
              <a:t>Data from Steduto and Albrizio (2005)</a:t>
            </a:r>
            <a:endParaRPr lang="en-GB" altLang="en-US">
              <a:latin typeface="Tw Cen MT" panose="020B0602020104020603" pitchFamily="34" charset="0"/>
            </a:endParaRPr>
          </a:p>
        </p:txBody>
      </p:sp>
      <p:sp>
        <p:nvSpPr>
          <p:cNvPr id="1248261" name="Rectangle 5">
            <a:extLst>
              <a:ext uri="{FF2B5EF4-FFF2-40B4-BE49-F238E27FC236}">
                <a16:creationId xmlns:a16="http://schemas.microsoft.com/office/drawing/2014/main" id="{9BB2DE04-676F-4B8E-B461-6F91AAA081DC}"/>
              </a:ext>
            </a:extLst>
          </p:cNvPr>
          <p:cNvSpPr>
            <a:spLocks noChangeArrowheads="1"/>
          </p:cNvSpPr>
          <p:nvPr/>
        </p:nvSpPr>
        <p:spPr bwMode="auto">
          <a:xfrm>
            <a:off x="6324600" y="1371600"/>
            <a:ext cx="388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BO" altLang="zh-TW" b="1">
                <a:solidFill>
                  <a:schemeClr val="accent2"/>
                </a:solidFill>
                <a:latin typeface="Tw Cen MT" panose="020B0602020104020603" pitchFamily="34" charset="0"/>
                <a:ea typeface="新細明體" panose="02020500000000000000" pitchFamily="18" charset="-120"/>
              </a:rPr>
              <a:t>Dividiendo entre la ETo se normaliza WP para eliminar la variabilidad climática</a:t>
            </a:r>
          </a:p>
          <a:p>
            <a:pPr eaLnBrk="1" hangingPunct="1"/>
            <a:endParaRPr lang="es-BO" altLang="zh-TW" b="1">
              <a:solidFill>
                <a:schemeClr val="accent2"/>
              </a:solidFill>
              <a:latin typeface="Tw Cen MT" panose="020B0602020104020603" pitchFamily="34" charset="0"/>
              <a:ea typeface="新細明體" panose="02020500000000000000" pitchFamily="18" charset="-120"/>
            </a:endParaRPr>
          </a:p>
          <a:p>
            <a:pPr eaLnBrk="1" hangingPunct="1"/>
            <a:r>
              <a:rPr lang="es-BO" altLang="zh-TW" b="1">
                <a:solidFill>
                  <a:schemeClr val="accent2"/>
                </a:solidFill>
                <a:latin typeface="Tw Cen MT" panose="020B0602020104020603" pitchFamily="34" charset="0"/>
                <a:ea typeface="新細明體" panose="02020500000000000000" pitchFamily="18" charset="-120"/>
              </a:rPr>
              <a:t>Los cultivos se agrupan en clases con similar WP</a:t>
            </a:r>
            <a:endParaRPr lang="es-BO" altLang="en-US" b="1">
              <a:solidFill>
                <a:schemeClr val="accent2"/>
              </a:solidFill>
              <a:latin typeface="Tw Cen MT" panose="020B0602020104020603" pitchFamily="34" charset="0"/>
            </a:endParaRPr>
          </a:p>
        </p:txBody>
      </p:sp>
      <p:pic>
        <p:nvPicPr>
          <p:cNvPr id="93190" name="Picture 8">
            <a:extLst>
              <a:ext uri="{FF2B5EF4-FFF2-40B4-BE49-F238E27FC236}">
                <a16:creationId xmlns:a16="http://schemas.microsoft.com/office/drawing/2014/main" id="{F7F6D005-27D0-4673-8CE4-64BC1CD8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75" t="2499" r="34895" b="32500"/>
          <a:stretch>
            <a:fillRect/>
          </a:stretch>
        </p:blipFill>
        <p:spPr bwMode="auto">
          <a:xfrm>
            <a:off x="1738314" y="1214438"/>
            <a:ext cx="4143375"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48262" name="Picture 6">
            <a:extLst>
              <a:ext uri="{FF2B5EF4-FFF2-40B4-BE49-F238E27FC236}">
                <a16:creationId xmlns:a16="http://schemas.microsoft.com/office/drawing/2014/main" id="{196327C0-3D3C-470A-9FFC-2CFD377D2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71875"/>
            <a:ext cx="5257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8261"/>
                                        </p:tgtEl>
                                        <p:attrNameLst>
                                          <p:attrName>style.visibility</p:attrName>
                                        </p:attrNameLst>
                                      </p:cBhvr>
                                      <p:to>
                                        <p:strVal val="visible"/>
                                      </p:to>
                                    </p:set>
                                    <p:animEffect transition="in" filter="blinds(horizontal)">
                                      <p:cBhvr>
                                        <p:cTn id="7" dur="500"/>
                                        <p:tgtEl>
                                          <p:spTgt spid="1248261"/>
                                        </p:tgtEl>
                                      </p:cBhvr>
                                    </p:animEffect>
                                  </p:childTnLst>
                                </p:cTn>
                              </p:par>
                              <p:par>
                                <p:cTn id="8" presetID="3" presetClass="entr" presetSubtype="10" fill="hold" nodeType="withEffect">
                                  <p:stCondLst>
                                    <p:cond delay="0"/>
                                  </p:stCondLst>
                                  <p:childTnLst>
                                    <p:set>
                                      <p:cBhvr>
                                        <p:cTn id="9" dur="1" fill="hold">
                                          <p:stCondLst>
                                            <p:cond delay="0"/>
                                          </p:stCondLst>
                                        </p:cTn>
                                        <p:tgtEl>
                                          <p:spTgt spid="1248262"/>
                                        </p:tgtEl>
                                        <p:attrNameLst>
                                          <p:attrName>style.visibility</p:attrName>
                                        </p:attrNameLst>
                                      </p:cBhvr>
                                      <p:to>
                                        <p:strVal val="visible"/>
                                      </p:to>
                                    </p:set>
                                    <p:animEffect transition="in" filter="blinds(horizontal)">
                                      <p:cBhvr>
                                        <p:cTn id="10" dur="500"/>
                                        <p:tgtEl>
                                          <p:spTgt spid="124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BD1607C0-2872-470F-8A74-38398E1B245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1D514-721A-4CB7-AB55-8BAD88A4B672}" type="slidenum">
              <a:rPr lang="en-US" altLang="en-US">
                <a:solidFill>
                  <a:schemeClr val="tx2"/>
                </a:solidFill>
                <a:latin typeface="Tw Cen MT" panose="020B0602020104020603" pitchFamily="34" charset="0"/>
              </a:rPr>
              <a:pPr eaLnBrk="1" hangingPunct="1"/>
              <a:t>78</a:t>
            </a:fld>
            <a:endParaRPr lang="en-US" altLang="en-US">
              <a:solidFill>
                <a:schemeClr val="tx2"/>
              </a:solidFill>
              <a:latin typeface="Tw Cen MT" panose="020B0602020104020603" pitchFamily="34" charset="0"/>
            </a:endParaRPr>
          </a:p>
        </p:txBody>
      </p:sp>
      <p:pic>
        <p:nvPicPr>
          <p:cNvPr id="94211" name="Picture 2">
            <a:extLst>
              <a:ext uri="{FF2B5EF4-FFF2-40B4-BE49-F238E27FC236}">
                <a16:creationId xmlns:a16="http://schemas.microsoft.com/office/drawing/2014/main" id="{70E28447-4A0E-457A-AA89-88234D23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526"/>
            <a:ext cx="86106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3">
            <a:extLst>
              <a:ext uri="{FF2B5EF4-FFF2-40B4-BE49-F238E27FC236}">
                <a16:creationId xmlns:a16="http://schemas.microsoft.com/office/drawing/2014/main" id="{374B4823-360D-4C78-8A15-287AAB1C741D}"/>
              </a:ext>
            </a:extLst>
          </p:cNvPr>
          <p:cNvSpPr txBox="1">
            <a:spLocks noChangeArrowheads="1"/>
          </p:cNvSpPr>
          <p:nvPr/>
        </p:nvSpPr>
        <p:spPr bwMode="auto">
          <a:xfrm>
            <a:off x="8001000" y="5334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latin typeface="Tw Cen MT" panose="020B0602020104020603" pitchFamily="34" charset="0"/>
              </a:rPr>
              <a:t>Suma (Ta/ETo)        </a:t>
            </a:r>
          </a:p>
        </p:txBody>
      </p:sp>
      <p:sp>
        <p:nvSpPr>
          <p:cNvPr id="94213" name="Text Box 4">
            <a:extLst>
              <a:ext uri="{FF2B5EF4-FFF2-40B4-BE49-F238E27FC236}">
                <a16:creationId xmlns:a16="http://schemas.microsoft.com/office/drawing/2014/main" id="{0D83CEC5-A0EF-45E5-A48E-DC53A31312FC}"/>
              </a:ext>
            </a:extLst>
          </p:cNvPr>
          <p:cNvSpPr txBox="1">
            <a:spLocks noChangeArrowheads="1"/>
          </p:cNvSpPr>
          <p:nvPr/>
        </p:nvSpPr>
        <p:spPr bwMode="auto">
          <a:xfrm>
            <a:off x="1752600" y="59436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n-US" sz="2400">
                <a:solidFill>
                  <a:schemeClr val="accent2"/>
                </a:solidFill>
                <a:latin typeface="Tw Cen MT" panose="020B0602020104020603" pitchFamily="34" charset="0"/>
              </a:rPr>
              <a:t>una normalización climática permite extrapolar simulaciones de crecimiento entre zonas y épocas </a:t>
            </a:r>
          </a:p>
        </p:txBody>
      </p:sp>
      <p:sp>
        <p:nvSpPr>
          <p:cNvPr id="94214" name="Line 5">
            <a:extLst>
              <a:ext uri="{FF2B5EF4-FFF2-40B4-BE49-F238E27FC236}">
                <a16:creationId xmlns:a16="http://schemas.microsoft.com/office/drawing/2014/main" id="{41261D01-A44F-4358-9C50-C68BBED4E6CB}"/>
              </a:ext>
            </a:extLst>
          </p:cNvPr>
          <p:cNvSpPr>
            <a:spLocks noChangeShapeType="1"/>
          </p:cNvSpPr>
          <p:nvPr/>
        </p:nvSpPr>
        <p:spPr bwMode="auto">
          <a:xfrm>
            <a:off x="2895600" y="4953000"/>
            <a:ext cx="7543800" cy="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4215" name="Line 6">
            <a:extLst>
              <a:ext uri="{FF2B5EF4-FFF2-40B4-BE49-F238E27FC236}">
                <a16:creationId xmlns:a16="http://schemas.microsoft.com/office/drawing/2014/main" id="{C6761C3C-9D5B-428D-941B-144B754523B4}"/>
              </a:ext>
            </a:extLst>
          </p:cNvPr>
          <p:cNvSpPr>
            <a:spLocks noChangeShapeType="1"/>
          </p:cNvSpPr>
          <p:nvPr/>
        </p:nvSpPr>
        <p:spPr bwMode="auto">
          <a:xfrm flipV="1">
            <a:off x="2971800" y="228600"/>
            <a:ext cx="0" cy="4724400"/>
          </a:xfrm>
          <a:prstGeom prst="line">
            <a:avLst/>
          </a:prstGeom>
          <a:noFill/>
          <a:ln w="5715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4216" name="Text Box 7">
            <a:extLst>
              <a:ext uri="{FF2B5EF4-FFF2-40B4-BE49-F238E27FC236}">
                <a16:creationId xmlns:a16="http://schemas.microsoft.com/office/drawing/2014/main" id="{4ADD4294-6559-4246-8E03-951ED5E736C1}"/>
              </a:ext>
            </a:extLst>
          </p:cNvPr>
          <p:cNvSpPr txBox="1">
            <a:spLocks noChangeArrowheads="1"/>
          </p:cNvSpPr>
          <p:nvPr/>
        </p:nvSpPr>
        <p:spPr bwMode="auto">
          <a:xfrm>
            <a:off x="6858001" y="3962400"/>
            <a:ext cx="338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a:latin typeface="Tw Cen MT" panose="020B0602020104020603" pitchFamily="34" charset="0"/>
              </a:rPr>
              <a:t>10 – 15 g/m</a:t>
            </a:r>
            <a:r>
              <a:rPr lang="nl-BE" altLang="en-US" baseline="30000">
                <a:latin typeface="Tw Cen MT" panose="020B0602020104020603" pitchFamily="34" charset="0"/>
              </a:rPr>
              <a:t>2</a:t>
            </a:r>
            <a:r>
              <a:rPr lang="nl-BE" altLang="en-US">
                <a:latin typeface="Tw Cen MT" panose="020B0602020104020603" pitchFamily="34" charset="0"/>
              </a:rPr>
              <a:t> para cultivos  C3</a:t>
            </a:r>
            <a:endParaRPr lang="en-US" altLang="en-US">
              <a:latin typeface="Tw Cen MT" panose="020B0602020104020603" pitchFamily="34" charset="0"/>
            </a:endParaRPr>
          </a:p>
        </p:txBody>
      </p:sp>
      <p:sp>
        <p:nvSpPr>
          <p:cNvPr id="94217" name="Text Box 8">
            <a:extLst>
              <a:ext uri="{FF2B5EF4-FFF2-40B4-BE49-F238E27FC236}">
                <a16:creationId xmlns:a16="http://schemas.microsoft.com/office/drawing/2014/main" id="{6B495204-E75A-4328-B38A-21519BB715E1}"/>
              </a:ext>
            </a:extLst>
          </p:cNvPr>
          <p:cNvSpPr txBox="1">
            <a:spLocks noChangeArrowheads="1"/>
          </p:cNvSpPr>
          <p:nvPr/>
        </p:nvSpPr>
        <p:spPr bwMode="auto">
          <a:xfrm>
            <a:off x="6781800" y="1600200"/>
            <a:ext cx="338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l-BE" altLang="en-US">
                <a:latin typeface="Tw Cen MT" panose="020B0602020104020603" pitchFamily="34" charset="0"/>
              </a:rPr>
              <a:t>26 – 30 g/m</a:t>
            </a:r>
            <a:r>
              <a:rPr lang="nl-BE" altLang="en-US" baseline="30000">
                <a:latin typeface="Tw Cen MT" panose="020B0602020104020603" pitchFamily="34" charset="0"/>
              </a:rPr>
              <a:t>2</a:t>
            </a:r>
            <a:r>
              <a:rPr lang="nl-BE" altLang="en-US">
                <a:latin typeface="Tw Cen MT" panose="020B0602020104020603" pitchFamily="34" charset="0"/>
              </a:rPr>
              <a:t> para cultivos  C4</a:t>
            </a:r>
            <a:endParaRPr lang="en-US" altLang="en-US">
              <a:latin typeface="Tw Cen MT" panose="020B0602020104020603"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a:extLst>
              <a:ext uri="{FF2B5EF4-FFF2-40B4-BE49-F238E27FC236}">
                <a16:creationId xmlns:a16="http://schemas.microsoft.com/office/drawing/2014/main" id="{9A9B333A-7CDE-46AC-A81A-DC0E90EA86D1}"/>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F4CAB6-FCD9-47BC-8FDD-E141A819863D}" type="slidenum">
              <a:rPr lang="en-US" altLang="en-US">
                <a:solidFill>
                  <a:schemeClr val="tx2"/>
                </a:solidFill>
                <a:latin typeface="Tw Cen MT" panose="020B0602020104020603" pitchFamily="34" charset="0"/>
              </a:rPr>
              <a:pPr eaLnBrk="1" hangingPunct="1"/>
              <a:t>79</a:t>
            </a:fld>
            <a:endParaRPr lang="en-US" altLang="en-US">
              <a:solidFill>
                <a:schemeClr val="tx2"/>
              </a:solidFill>
              <a:latin typeface="Tw Cen MT" panose="020B0602020104020603" pitchFamily="34" charset="0"/>
            </a:endParaRPr>
          </a:p>
        </p:txBody>
      </p:sp>
      <p:graphicFrame>
        <p:nvGraphicFramePr>
          <p:cNvPr id="95235" name="Object 10">
            <a:extLst>
              <a:ext uri="{FF2B5EF4-FFF2-40B4-BE49-F238E27FC236}">
                <a16:creationId xmlns:a16="http://schemas.microsoft.com/office/drawing/2014/main" id="{C45586EC-958F-4F22-B4ED-705395A991A5}"/>
              </a:ext>
            </a:extLst>
          </p:cNvPr>
          <p:cNvGraphicFramePr>
            <a:graphicFrameLocks noChangeAspect="1"/>
          </p:cNvGraphicFramePr>
          <p:nvPr/>
        </p:nvGraphicFramePr>
        <p:xfrm>
          <a:off x="2271714" y="1114426"/>
          <a:ext cx="7648575" cy="5057775"/>
        </p:xfrm>
        <a:graphic>
          <a:graphicData uri="http://schemas.openxmlformats.org/presentationml/2006/ole">
            <mc:AlternateContent xmlns:mc="http://schemas.openxmlformats.org/markup-compatibility/2006">
              <mc:Choice xmlns:v="urn:schemas-microsoft-com:vml" Requires="v">
                <p:oleObj spid="_x0000_s1028" name="Chart" r:id="rId4" imgW="7648651" imgH="5057851" progId="Excel.Sheet.8">
                  <p:embed/>
                </p:oleObj>
              </mc:Choice>
              <mc:Fallback>
                <p:oleObj name="Chart" r:id="rId4" imgW="7648651" imgH="5057851" progId="Excel.Sheet.8">
                  <p:embed/>
                  <p:pic>
                    <p:nvPicPr>
                      <p:cNvPr id="95235" name="Object 10">
                        <a:extLst>
                          <a:ext uri="{FF2B5EF4-FFF2-40B4-BE49-F238E27FC236}">
                            <a16:creationId xmlns:a16="http://schemas.microsoft.com/office/drawing/2014/main" id="{C45586EC-958F-4F22-B4ED-705395A99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4" y="1114426"/>
                        <a:ext cx="76485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6" name="Rectangle 3">
            <a:extLst>
              <a:ext uri="{FF2B5EF4-FFF2-40B4-BE49-F238E27FC236}">
                <a16:creationId xmlns:a16="http://schemas.microsoft.com/office/drawing/2014/main" id="{57A9E725-5660-4881-8AC5-0D8A9376EAEE}"/>
              </a:ext>
            </a:extLst>
          </p:cNvPr>
          <p:cNvSpPr>
            <a:spLocks noChangeArrowheads="1"/>
          </p:cNvSpPr>
          <p:nvPr/>
        </p:nvSpPr>
        <p:spPr bwMode="auto">
          <a:xfrm>
            <a:off x="3886200" y="3048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3333CC"/>
                </a:solidFill>
                <a:latin typeface="Times New Roman" panose="02020603050405020304" pitchFamily="18" charset="0"/>
              </a:rPr>
              <a:t>WP combinada de maíz</a:t>
            </a:r>
            <a:endParaRPr lang="en-GB" altLang="en-US" sz="2800">
              <a:solidFill>
                <a:srgbClr val="3333CC"/>
              </a:solidFill>
              <a:latin typeface="Times New Roman" panose="02020603050405020304" pitchFamily="18" charset="0"/>
            </a:endParaRPr>
          </a:p>
        </p:txBody>
      </p:sp>
      <p:sp>
        <p:nvSpPr>
          <p:cNvPr id="95237" name="Text Box 4">
            <a:extLst>
              <a:ext uri="{FF2B5EF4-FFF2-40B4-BE49-F238E27FC236}">
                <a16:creationId xmlns:a16="http://schemas.microsoft.com/office/drawing/2014/main" id="{B790485D-4A35-4363-BA60-1971A7C2F830}"/>
              </a:ext>
            </a:extLst>
          </p:cNvPr>
          <p:cNvSpPr txBox="1">
            <a:spLocks noChangeArrowheads="1"/>
          </p:cNvSpPr>
          <p:nvPr/>
        </p:nvSpPr>
        <p:spPr bwMode="auto">
          <a:xfrm>
            <a:off x="5757863" y="62484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9900"/>
                </a:solidFill>
                <a:latin typeface="Tw Cen MT" panose="020B0602020104020603" pitchFamily="34" charset="0"/>
              </a:rPr>
              <a:t>from L. Heng et al. (unpublished)</a:t>
            </a:r>
            <a:endParaRPr lang="en-GB" altLang="en-US">
              <a:solidFill>
                <a:srgbClr val="009900"/>
              </a:solidFill>
              <a:latin typeface="Tw Cen MT" panose="020B0602020104020603" pitchFamily="34" charset="0"/>
            </a:endParaRPr>
          </a:p>
        </p:txBody>
      </p:sp>
      <p:sp>
        <p:nvSpPr>
          <p:cNvPr id="95238" name="Line 5">
            <a:extLst>
              <a:ext uri="{FF2B5EF4-FFF2-40B4-BE49-F238E27FC236}">
                <a16:creationId xmlns:a16="http://schemas.microsoft.com/office/drawing/2014/main" id="{CCC050B3-275F-4C5C-A426-A472940F1E78}"/>
              </a:ext>
            </a:extLst>
          </p:cNvPr>
          <p:cNvSpPr>
            <a:spLocks noChangeShapeType="1"/>
          </p:cNvSpPr>
          <p:nvPr/>
        </p:nvSpPr>
        <p:spPr bwMode="auto">
          <a:xfrm flipV="1">
            <a:off x="3529014" y="1981200"/>
            <a:ext cx="5157787" cy="3176588"/>
          </a:xfrm>
          <a:prstGeom prst="lin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27A0-41FB-4F68-8B83-18FFC7074A0A}"/>
              </a:ext>
            </a:extLst>
          </p:cNvPr>
          <p:cNvSpPr>
            <a:spLocks noGrp="1"/>
          </p:cNvSpPr>
          <p:nvPr>
            <p:ph type="title"/>
          </p:nvPr>
        </p:nvSpPr>
        <p:spPr>
          <a:xfrm>
            <a:off x="677334" y="609600"/>
            <a:ext cx="8596668" cy="1320800"/>
          </a:xfrm>
        </p:spPr>
        <p:txBody>
          <a:bodyPr anchor="t">
            <a:normAutofit/>
          </a:bodyPr>
          <a:lstStyle/>
          <a:p>
            <a:r>
              <a:rPr lang="es-ES" dirty="0"/>
              <a:t>Crecimiento del cultivo – Absorción de radiación</a:t>
            </a:r>
            <a:endParaRPr lang="en-US" dirty="0"/>
          </a:p>
        </p:txBody>
      </p:sp>
      <p:pic>
        <p:nvPicPr>
          <p:cNvPr id="22531" name="Picture 2">
            <a:extLst>
              <a:ext uri="{FF2B5EF4-FFF2-40B4-BE49-F238E27FC236}">
                <a16:creationId xmlns:a16="http://schemas.microsoft.com/office/drawing/2014/main" id="{7D3D9195-C615-4518-A27B-AC8A9122D5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2159331"/>
            <a:ext cx="3854481" cy="26918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1 Marcador de contenido">
            <a:extLst>
              <a:ext uri="{FF2B5EF4-FFF2-40B4-BE49-F238E27FC236}">
                <a16:creationId xmlns:a16="http://schemas.microsoft.com/office/drawing/2014/main" id="{15EC21F9-2D60-44A4-BFCB-2818BBF52B0D}"/>
              </a:ext>
            </a:extLst>
          </p:cNvPr>
          <p:cNvSpPr>
            <a:spLocks noGrp="1"/>
          </p:cNvSpPr>
          <p:nvPr>
            <p:ph idx="1"/>
          </p:nvPr>
        </p:nvSpPr>
        <p:spPr>
          <a:xfrm>
            <a:off x="4860322" y="2160589"/>
            <a:ext cx="4745793" cy="4299205"/>
          </a:xfrm>
        </p:spPr>
        <p:txBody>
          <a:bodyPr>
            <a:normAutofit/>
          </a:bodyPr>
          <a:lstStyle/>
          <a:p>
            <a:pPr>
              <a:lnSpc>
                <a:spcPct val="90000"/>
              </a:lnSpc>
            </a:pPr>
            <a:r>
              <a:rPr lang="es-AR" altLang="en-US" sz="1900" dirty="0"/>
              <a:t>El crecimiento del cultivo está determinado por la fotosíntesis.</a:t>
            </a:r>
          </a:p>
          <a:p>
            <a:pPr>
              <a:lnSpc>
                <a:spcPct val="90000"/>
              </a:lnSpc>
            </a:pPr>
            <a:r>
              <a:rPr lang="es-AR" altLang="en-US" sz="1900" dirty="0"/>
              <a:t>Existe una relación lineal entre la biomasa total acumulada y la cantidad de radiación fotosintéticamente activa interceptada.</a:t>
            </a:r>
          </a:p>
          <a:p>
            <a:pPr>
              <a:lnSpc>
                <a:spcPct val="90000"/>
              </a:lnSpc>
            </a:pPr>
            <a:r>
              <a:rPr lang="es-AR" altLang="en-US" sz="1900" dirty="0"/>
              <a:t>La acumulación de biomasa es variable a lo largo del ciclo del cultivo observándose una primera etapa de lento crecimiento seguida por un periodo de máxima acumulación de biomasa durante la </a:t>
            </a:r>
            <a:r>
              <a:rPr lang="es-AR" altLang="en-US" sz="1900" dirty="0" err="1"/>
              <a:t>encañazón</a:t>
            </a:r>
            <a:r>
              <a:rPr lang="es-AR" altLang="en-US" sz="1900" dirty="0"/>
              <a:t>, correspondería aproximadamente a 70 días desde la siembra (para la figura).</a:t>
            </a:r>
            <a:endParaRPr lang="en-US" altLang="en-US" sz="19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620EDDBE-5525-4561-B402-7E7350180772}"/>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68FEC9-17CF-4468-9857-DCD5C36FB723}" type="slidenum">
              <a:rPr lang="en-US" altLang="en-US">
                <a:solidFill>
                  <a:schemeClr val="tx2"/>
                </a:solidFill>
                <a:latin typeface="Tw Cen MT" panose="020B0602020104020603" pitchFamily="34" charset="0"/>
              </a:rPr>
              <a:pPr eaLnBrk="1" hangingPunct="1"/>
              <a:t>80</a:t>
            </a:fld>
            <a:endParaRPr lang="en-US" altLang="en-US">
              <a:solidFill>
                <a:schemeClr val="tx2"/>
              </a:solidFill>
              <a:latin typeface="Tw Cen MT" panose="020B0602020104020603" pitchFamily="34" charset="0"/>
            </a:endParaRPr>
          </a:p>
        </p:txBody>
      </p:sp>
      <p:sp>
        <p:nvSpPr>
          <p:cNvPr id="96259" name="Text Box 2">
            <a:extLst>
              <a:ext uri="{FF2B5EF4-FFF2-40B4-BE49-F238E27FC236}">
                <a16:creationId xmlns:a16="http://schemas.microsoft.com/office/drawing/2014/main" id="{4DB68385-9EDF-4D3B-BEDE-F0F2BBD0CC5D}"/>
              </a:ext>
            </a:extLst>
          </p:cNvPr>
          <p:cNvSpPr txBox="1">
            <a:spLocks noChangeArrowheads="1"/>
          </p:cNvSpPr>
          <p:nvPr/>
        </p:nvSpPr>
        <p:spPr bwMode="auto">
          <a:xfrm>
            <a:off x="2133600" y="32766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FF0000"/>
              </a:buClr>
              <a:buFontTx/>
              <a:buChar char="•"/>
            </a:pPr>
            <a:r>
              <a:rPr lang="es-ES" altLang="en-US" sz="2200">
                <a:solidFill>
                  <a:srgbClr val="000066"/>
                </a:solidFill>
                <a:latin typeface="Times New Roman" panose="02020603050405020304" pitchFamily="18" charset="0"/>
              </a:rPr>
              <a:t> </a:t>
            </a:r>
            <a:r>
              <a:rPr lang="es-ES" altLang="en-US" sz="2200">
                <a:solidFill>
                  <a:schemeClr val="accent2"/>
                </a:solidFill>
                <a:latin typeface="Times New Roman" panose="02020603050405020304" pitchFamily="18" charset="0"/>
                <a:sym typeface="Symbol" panose="05050102010706020507" pitchFamily="18" charset="2"/>
              </a:rPr>
              <a:t>WP</a:t>
            </a:r>
            <a:r>
              <a:rPr lang="es-ES" altLang="en-US" sz="2200" i="1">
                <a:solidFill>
                  <a:schemeClr val="accent2"/>
                </a:solidFill>
                <a:latin typeface="Times New Roman" panose="02020603050405020304" pitchFamily="18" charset="0"/>
              </a:rPr>
              <a:t> </a:t>
            </a:r>
            <a:r>
              <a:rPr lang="es-ES" altLang="en-US" sz="2200">
                <a:solidFill>
                  <a:schemeClr val="accent2"/>
                </a:solidFill>
                <a:latin typeface="Times New Roman" panose="02020603050405020304" pitchFamily="18" charset="0"/>
                <a:sym typeface="Symbol" panose="05050102010706020507" pitchFamily="18" charset="2"/>
              </a:rPr>
              <a:t>es muy constante incluso bajo estreses (agua, salinidad)</a:t>
            </a:r>
            <a:endParaRPr lang="es-ES" altLang="en-US" sz="2200">
              <a:solidFill>
                <a:schemeClr val="accent2"/>
              </a:solidFill>
              <a:latin typeface="Times New Roman" panose="02020603050405020304" pitchFamily="18" charset="0"/>
            </a:endParaRPr>
          </a:p>
          <a:p>
            <a:pPr eaLnBrk="1" hangingPunct="1">
              <a:buClr>
                <a:srgbClr val="FF0000"/>
              </a:buClr>
              <a:buFontTx/>
              <a:buChar char="•"/>
            </a:pPr>
            <a:endParaRPr lang="es-ES" altLang="en-US" sz="800">
              <a:solidFill>
                <a:schemeClr val="accent2"/>
              </a:solidFill>
              <a:latin typeface="Times New Roman" panose="02020603050405020304" pitchFamily="18" charset="0"/>
            </a:endParaRPr>
          </a:p>
          <a:p>
            <a:pPr eaLnBrk="1" hangingPunct="1">
              <a:buClr>
                <a:srgbClr val="FF0000"/>
              </a:buClr>
              <a:buFontTx/>
              <a:buChar char="•"/>
            </a:pPr>
            <a:r>
              <a:rPr lang="es-ES" altLang="en-US" sz="2200">
                <a:solidFill>
                  <a:schemeClr val="accent2"/>
                </a:solidFill>
                <a:latin typeface="Times New Roman" panose="02020603050405020304" pitchFamily="18" charset="0"/>
                <a:sym typeface="Symbol" panose="05050102010706020507" pitchFamily="18" charset="2"/>
              </a:rPr>
              <a:t> WP </a:t>
            </a:r>
            <a:r>
              <a:rPr lang="es-ES" altLang="en-US" sz="2200">
                <a:solidFill>
                  <a:schemeClr val="accent2"/>
                </a:solidFill>
                <a:latin typeface="Times New Roman" panose="02020603050405020304" pitchFamily="18" charset="0"/>
              </a:rPr>
              <a:t>se normaliza para el clima disminuyendo la interacción ambiental</a:t>
            </a:r>
          </a:p>
          <a:p>
            <a:pPr eaLnBrk="1" hangingPunct="1">
              <a:buClr>
                <a:srgbClr val="FF0000"/>
              </a:buClr>
            </a:pPr>
            <a:endParaRPr lang="es-ES" altLang="en-US" sz="800">
              <a:solidFill>
                <a:schemeClr val="accent2"/>
              </a:solidFill>
              <a:latin typeface="Times New Roman" panose="02020603050405020304" pitchFamily="18" charset="0"/>
            </a:endParaRPr>
          </a:p>
          <a:p>
            <a:pPr eaLnBrk="1" hangingPunct="1">
              <a:buClr>
                <a:srgbClr val="FF0000"/>
              </a:buClr>
            </a:pPr>
            <a:endParaRPr lang="es-ES" altLang="en-US" sz="800">
              <a:solidFill>
                <a:schemeClr val="accent2"/>
              </a:solidFill>
              <a:latin typeface="Times New Roman" panose="02020603050405020304" pitchFamily="18" charset="0"/>
            </a:endParaRPr>
          </a:p>
          <a:p>
            <a:pPr eaLnBrk="1" hangingPunct="1">
              <a:buClr>
                <a:srgbClr val="FF0000"/>
              </a:buClr>
              <a:buFontTx/>
              <a:buChar char="•"/>
            </a:pPr>
            <a:r>
              <a:rPr lang="es-ES" altLang="en-US" sz="2200">
                <a:solidFill>
                  <a:schemeClr val="accent2"/>
                </a:solidFill>
                <a:latin typeface="Times New Roman" panose="02020603050405020304" pitchFamily="18" charset="0"/>
              </a:rPr>
              <a:t> WP muestra diferencias entre grupos de cultivos (C3 &amp; C4)</a:t>
            </a:r>
          </a:p>
          <a:p>
            <a:pPr eaLnBrk="1" hangingPunct="1">
              <a:buClr>
                <a:srgbClr val="FF0000"/>
              </a:buClr>
            </a:pPr>
            <a:endParaRPr lang="es-ES" altLang="en-US" sz="800">
              <a:solidFill>
                <a:schemeClr val="accent2"/>
              </a:solidFill>
              <a:latin typeface="Times New Roman" panose="02020603050405020304" pitchFamily="18" charset="0"/>
            </a:endParaRPr>
          </a:p>
        </p:txBody>
      </p:sp>
      <p:sp>
        <p:nvSpPr>
          <p:cNvPr id="96260" name="Line 4">
            <a:extLst>
              <a:ext uri="{FF2B5EF4-FFF2-40B4-BE49-F238E27FC236}">
                <a16:creationId xmlns:a16="http://schemas.microsoft.com/office/drawing/2014/main" id="{812EF14A-D9F1-4163-9055-803E2DC8B7AA}"/>
              </a:ext>
            </a:extLst>
          </p:cNvPr>
          <p:cNvSpPr>
            <a:spLocks noChangeShapeType="1"/>
          </p:cNvSpPr>
          <p:nvPr/>
        </p:nvSpPr>
        <p:spPr bwMode="auto">
          <a:xfrm>
            <a:off x="1981200" y="8382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1" name="Rectangle 5">
            <a:extLst>
              <a:ext uri="{FF2B5EF4-FFF2-40B4-BE49-F238E27FC236}">
                <a16:creationId xmlns:a16="http://schemas.microsoft.com/office/drawing/2014/main" id="{82C5A64A-9CEC-4174-9AAC-5F1C0AF68923}"/>
              </a:ext>
            </a:extLst>
          </p:cNvPr>
          <p:cNvSpPr>
            <a:spLocks noChangeArrowheads="1"/>
          </p:cNvSpPr>
          <p:nvPr/>
        </p:nvSpPr>
        <p:spPr bwMode="auto">
          <a:xfrm>
            <a:off x="2057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accent2"/>
                </a:solidFill>
                <a:latin typeface="Times New Roman" panose="02020603050405020304" pitchFamily="18" charset="0"/>
              </a:rPr>
              <a:t> Productividad de agua del cult.: WP</a:t>
            </a:r>
          </a:p>
        </p:txBody>
      </p:sp>
      <p:sp>
        <p:nvSpPr>
          <p:cNvPr id="96262" name="Rectangle 6">
            <a:extLst>
              <a:ext uri="{FF2B5EF4-FFF2-40B4-BE49-F238E27FC236}">
                <a16:creationId xmlns:a16="http://schemas.microsoft.com/office/drawing/2014/main" id="{7876EFFD-C3DC-4F33-B890-B4A8CD62236A}"/>
              </a:ext>
            </a:extLst>
          </p:cNvPr>
          <p:cNvSpPr>
            <a:spLocks noChangeArrowheads="1"/>
          </p:cNvSpPr>
          <p:nvPr/>
        </p:nvSpPr>
        <p:spPr bwMode="auto">
          <a:xfrm>
            <a:off x="2057400" y="1981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chemeClr val="accent2"/>
                </a:solidFill>
                <a:latin typeface="Times New Roman" panose="02020603050405020304" pitchFamily="18" charset="0"/>
              </a:rPr>
              <a:t> </a:t>
            </a:r>
            <a:r>
              <a:rPr lang="es-ES" altLang="en-US" sz="2400">
                <a:solidFill>
                  <a:schemeClr val="accent2"/>
                </a:solidFill>
                <a:latin typeface="Times New Roman" panose="02020603050405020304" pitchFamily="18" charset="0"/>
              </a:rPr>
              <a:t>Ventaja en comparación de otros indicadores de eficiencia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a:extLst>
              <a:ext uri="{FF2B5EF4-FFF2-40B4-BE49-F238E27FC236}">
                <a16:creationId xmlns:a16="http://schemas.microsoft.com/office/drawing/2014/main" id="{0A217A89-D227-46CA-972F-F8D245F4BE74}"/>
              </a:ext>
            </a:extLst>
          </p:cNvPr>
          <p:cNvSpPr>
            <a:spLocks noGrp="1" noChangeArrowheads="1"/>
          </p:cNvSpPr>
          <p:nvPr>
            <p:ph type="title"/>
          </p:nvPr>
        </p:nvSpPr>
        <p:spPr>
          <a:xfrm>
            <a:off x="2895601" y="228600"/>
            <a:ext cx="6245225" cy="990600"/>
          </a:xfrm>
        </p:spPr>
        <p:txBody>
          <a:bodyPr/>
          <a:lstStyle/>
          <a:p>
            <a:pPr eaLnBrk="1" hangingPunct="1"/>
            <a:r>
              <a:rPr lang="en-US" altLang="en-US" sz="3600">
                <a:latin typeface="Footlight MT Light" panose="0204060206030A020304" pitchFamily="18" charset="0"/>
              </a:rPr>
              <a:t>Esquema de AquaCrop (FAO)</a:t>
            </a:r>
          </a:p>
        </p:txBody>
      </p:sp>
      <p:sp>
        <p:nvSpPr>
          <p:cNvPr id="22530" name="Slide Number Placeholder 5">
            <a:extLst>
              <a:ext uri="{FF2B5EF4-FFF2-40B4-BE49-F238E27FC236}">
                <a16:creationId xmlns:a16="http://schemas.microsoft.com/office/drawing/2014/main" id="{2EEB2FF8-0FA3-4E13-9ABA-065CF24AF3C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600">
              <a:solidFill>
                <a:srgbClr val="FFFFFF"/>
              </a:solidFill>
              <a:latin typeface="Tw Cen MT" panose="020B0602020104020603" pitchFamily="34" charset="0"/>
            </a:endParaRPr>
          </a:p>
          <a:p>
            <a:pPr eaLnBrk="1" hangingPunct="1">
              <a:lnSpc>
                <a:spcPct val="80000"/>
              </a:lnSpc>
            </a:pPr>
            <a:fld id="{0B1EDC9B-D776-42B7-849D-0763AA8C9349}" type="slidenum">
              <a:rPr lang="en-US" altLang="en-US" sz="600">
                <a:solidFill>
                  <a:srgbClr val="FFFFFF"/>
                </a:solidFill>
                <a:latin typeface="Tw Cen MT" panose="020B0602020104020603" pitchFamily="34" charset="0"/>
              </a:rPr>
              <a:pPr eaLnBrk="1" hangingPunct="1">
                <a:lnSpc>
                  <a:spcPct val="80000"/>
                </a:lnSpc>
              </a:pPr>
              <a:t>81</a:t>
            </a:fld>
            <a:endParaRPr lang="en-US" altLang="en-US" sz="600">
              <a:solidFill>
                <a:srgbClr val="FFFFFF"/>
              </a:solidFill>
              <a:latin typeface="Tw Cen MT" panose="020B0602020104020603" pitchFamily="34" charset="0"/>
            </a:endParaRPr>
          </a:p>
        </p:txBody>
      </p:sp>
      <p:pic>
        <p:nvPicPr>
          <p:cNvPr id="97284" name="4 Imagen">
            <a:extLst>
              <a:ext uri="{FF2B5EF4-FFF2-40B4-BE49-F238E27FC236}">
                <a16:creationId xmlns:a16="http://schemas.microsoft.com/office/drawing/2014/main" id="{8C635B1D-1041-4F78-BC01-B26C99C57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7482F1C9-7C3F-4A1F-B06D-2DED302CFE45}"/>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F4E525-2966-428E-AE69-73BF7CC8AC3F}" type="slidenum">
              <a:rPr lang="en-US" altLang="en-US">
                <a:solidFill>
                  <a:schemeClr val="tx2"/>
                </a:solidFill>
                <a:latin typeface="Tw Cen MT" panose="020B0602020104020603" pitchFamily="34" charset="0"/>
              </a:rPr>
              <a:pPr eaLnBrk="1" hangingPunct="1"/>
              <a:t>82</a:t>
            </a:fld>
            <a:endParaRPr lang="en-US" altLang="en-US">
              <a:solidFill>
                <a:schemeClr val="tx2"/>
              </a:solidFill>
              <a:latin typeface="Tw Cen MT" panose="020B0602020104020603" pitchFamily="34" charset="0"/>
            </a:endParaRPr>
          </a:p>
        </p:txBody>
      </p:sp>
      <p:pic>
        <p:nvPicPr>
          <p:cNvPr id="98307" name="Picture 1">
            <a:extLst>
              <a:ext uri="{FF2B5EF4-FFF2-40B4-BE49-F238E27FC236}">
                <a16:creationId xmlns:a16="http://schemas.microsoft.com/office/drawing/2014/main" id="{FDEE3CDB-514A-446F-95AF-E1E222455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250" b="25999"/>
          <a:stretch>
            <a:fillRect/>
          </a:stretch>
        </p:blipFill>
        <p:spPr bwMode="auto">
          <a:xfrm>
            <a:off x="2667001" y="0"/>
            <a:ext cx="721677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F9F8A22E-6C07-4197-BA8E-E0C3B13A1DC7}"/>
              </a:ext>
            </a:extLst>
          </p:cNvPr>
          <p:cNvSpPr>
            <a:spLocks noChangeArrowheads="1"/>
          </p:cNvSpPr>
          <p:nvPr/>
        </p:nvSpPr>
        <p:spPr bwMode="auto">
          <a:xfrm>
            <a:off x="15240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solidFill>
                  <a:schemeClr val="accent2"/>
                </a:solidFill>
                <a:latin typeface="Times New Roman" panose="02020603050405020304" pitchFamily="18" charset="0"/>
              </a:rPr>
              <a:t>Posibles aplicaciones para evaluación de CC</a:t>
            </a:r>
          </a:p>
        </p:txBody>
      </p:sp>
      <p:sp>
        <p:nvSpPr>
          <p:cNvPr id="99331" name="Line 5">
            <a:extLst>
              <a:ext uri="{FF2B5EF4-FFF2-40B4-BE49-F238E27FC236}">
                <a16:creationId xmlns:a16="http://schemas.microsoft.com/office/drawing/2014/main" id="{12E381A0-9218-4FC1-9B9A-8FCD617C8316}"/>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9332" name="Picture 2">
            <a:extLst>
              <a:ext uri="{FF2B5EF4-FFF2-40B4-BE49-F238E27FC236}">
                <a16:creationId xmlns:a16="http://schemas.microsoft.com/office/drawing/2014/main" id="{251B572E-ED13-4762-87DD-213948723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4">
            <a:extLst>
              <a:ext uri="{FF2B5EF4-FFF2-40B4-BE49-F238E27FC236}">
                <a16:creationId xmlns:a16="http://schemas.microsoft.com/office/drawing/2014/main" id="{9A265074-2335-40C8-A5EF-C743193CE2C5}"/>
              </a:ext>
            </a:extLst>
          </p:cNvPr>
          <p:cNvSpPr>
            <a:spLocks noChangeArrowheads="1"/>
          </p:cNvSpPr>
          <p:nvPr/>
        </p:nvSpPr>
        <p:spPr bwMode="auto">
          <a:xfrm>
            <a:off x="1524000" y="4953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latin typeface="Times New Roman" panose="02020603050405020304" pitchFamily="18" charset="0"/>
              </a:rPr>
              <a:t>Generación de calendarios de riego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8CE6460D-3651-44D2-82A3-2B80079D865A}"/>
              </a:ext>
            </a:extLst>
          </p:cNvPr>
          <p:cNvSpPr>
            <a:spLocks noChangeArrowheads="1"/>
          </p:cNvSpPr>
          <p:nvPr/>
        </p:nvSpPr>
        <p:spPr bwMode="auto">
          <a:xfrm>
            <a:off x="15240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solidFill>
                  <a:schemeClr val="accent2"/>
                </a:solidFill>
                <a:latin typeface="Times New Roman" panose="02020603050405020304" pitchFamily="18" charset="0"/>
              </a:rPr>
              <a:t>Posibles aplicaciones para evaluación de CC</a:t>
            </a:r>
          </a:p>
        </p:txBody>
      </p:sp>
      <p:sp>
        <p:nvSpPr>
          <p:cNvPr id="100355" name="Line 5">
            <a:extLst>
              <a:ext uri="{FF2B5EF4-FFF2-40B4-BE49-F238E27FC236}">
                <a16:creationId xmlns:a16="http://schemas.microsoft.com/office/drawing/2014/main" id="{D069B983-A976-4827-B4B4-32B553E8B279}"/>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56" name="Rectangle 4">
            <a:extLst>
              <a:ext uri="{FF2B5EF4-FFF2-40B4-BE49-F238E27FC236}">
                <a16:creationId xmlns:a16="http://schemas.microsoft.com/office/drawing/2014/main" id="{84C66462-C808-4DE4-A7ED-B0A626F3D363}"/>
              </a:ext>
            </a:extLst>
          </p:cNvPr>
          <p:cNvSpPr>
            <a:spLocks noChangeArrowheads="1"/>
          </p:cNvSpPr>
          <p:nvPr/>
        </p:nvSpPr>
        <p:spPr bwMode="auto">
          <a:xfrm>
            <a:off x="1524000" y="5715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latin typeface="Times New Roman" panose="02020603050405020304" pitchFamily="18" charset="0"/>
              </a:rPr>
              <a:t>Evaluación de vulnerabilidad y opciones de adaptación</a:t>
            </a:r>
          </a:p>
        </p:txBody>
      </p:sp>
      <p:pic>
        <p:nvPicPr>
          <p:cNvPr id="100357" name="Picture 2">
            <a:extLst>
              <a:ext uri="{FF2B5EF4-FFF2-40B4-BE49-F238E27FC236}">
                <a16:creationId xmlns:a16="http://schemas.microsoft.com/office/drawing/2014/main" id="{B8B1C9A5-14E3-4A6B-A130-AFF2C1BA3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779" t="20444" r="22221" b="25627"/>
          <a:stretch>
            <a:fillRect/>
          </a:stretch>
        </p:blipFill>
        <p:spPr bwMode="auto">
          <a:xfrm>
            <a:off x="3048000" y="838200"/>
            <a:ext cx="5715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a:extLst>
              <a:ext uri="{FF2B5EF4-FFF2-40B4-BE49-F238E27FC236}">
                <a16:creationId xmlns:a16="http://schemas.microsoft.com/office/drawing/2014/main" id="{4029F591-CACD-4ED3-A11E-4E1F5E97AE6C}"/>
              </a:ext>
            </a:extLst>
          </p:cNvPr>
          <p:cNvSpPr>
            <a:spLocks noChangeArrowheads="1"/>
          </p:cNvSpPr>
          <p:nvPr/>
        </p:nvSpPr>
        <p:spPr bwMode="auto">
          <a:xfrm>
            <a:off x="15240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solidFill>
                  <a:schemeClr val="accent2"/>
                </a:solidFill>
                <a:latin typeface="Times New Roman" panose="02020603050405020304" pitchFamily="18" charset="0"/>
              </a:rPr>
              <a:t>Posibles aplicaciones para evaluación de CC</a:t>
            </a:r>
          </a:p>
        </p:txBody>
      </p:sp>
      <p:sp>
        <p:nvSpPr>
          <p:cNvPr id="101379" name="Line 5">
            <a:extLst>
              <a:ext uri="{FF2B5EF4-FFF2-40B4-BE49-F238E27FC236}">
                <a16:creationId xmlns:a16="http://schemas.microsoft.com/office/drawing/2014/main" id="{1A826B40-7414-4971-8FB3-BDAA876AFB7B}"/>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0" name="Rectangle 4">
            <a:extLst>
              <a:ext uri="{FF2B5EF4-FFF2-40B4-BE49-F238E27FC236}">
                <a16:creationId xmlns:a16="http://schemas.microsoft.com/office/drawing/2014/main" id="{9AC9BFA6-BEC9-461C-9373-76E04C3360DD}"/>
              </a:ext>
            </a:extLst>
          </p:cNvPr>
          <p:cNvSpPr>
            <a:spLocks noChangeArrowheads="1"/>
          </p:cNvSpPr>
          <p:nvPr/>
        </p:nvSpPr>
        <p:spPr bwMode="auto">
          <a:xfrm>
            <a:off x="1524000" y="5715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latin typeface="Times New Roman" panose="02020603050405020304" pitchFamily="18" charset="0"/>
              </a:rPr>
              <a:t>Evaluación de opciones de vulnerabilidad y opciones de adaptación</a:t>
            </a:r>
          </a:p>
        </p:txBody>
      </p:sp>
      <p:pic>
        <p:nvPicPr>
          <p:cNvPr id="101381" name="Picture 2">
            <a:extLst>
              <a:ext uri="{FF2B5EF4-FFF2-40B4-BE49-F238E27FC236}">
                <a16:creationId xmlns:a16="http://schemas.microsoft.com/office/drawing/2014/main" id="{24E5C7E7-9031-4A4A-B24C-C7C2F4A36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34" t="13715" r="24318" b="14754"/>
          <a:stretch>
            <a:fillRect/>
          </a:stretch>
        </p:blipFill>
        <p:spPr bwMode="auto">
          <a:xfrm>
            <a:off x="2819400" y="1044576"/>
            <a:ext cx="70866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00D47C95-5312-4AD0-831F-1B58B935485E}"/>
              </a:ext>
            </a:extLst>
          </p:cNvPr>
          <p:cNvSpPr>
            <a:spLocks noChangeArrowheads="1"/>
          </p:cNvSpPr>
          <p:nvPr/>
        </p:nvSpPr>
        <p:spPr bwMode="auto">
          <a:xfrm>
            <a:off x="15240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solidFill>
                  <a:schemeClr val="accent2"/>
                </a:solidFill>
                <a:latin typeface="Times New Roman" panose="02020603050405020304" pitchFamily="18" charset="0"/>
              </a:rPr>
              <a:t>Posibles aplicaciones para evaluación de CC</a:t>
            </a:r>
          </a:p>
        </p:txBody>
      </p:sp>
      <p:sp>
        <p:nvSpPr>
          <p:cNvPr id="102403" name="Line 5">
            <a:extLst>
              <a:ext uri="{FF2B5EF4-FFF2-40B4-BE49-F238E27FC236}">
                <a16:creationId xmlns:a16="http://schemas.microsoft.com/office/drawing/2014/main" id="{B0DB58E9-BC1E-48FF-9257-299FC34E3B12}"/>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4" name="Rectangle 4">
            <a:extLst>
              <a:ext uri="{FF2B5EF4-FFF2-40B4-BE49-F238E27FC236}">
                <a16:creationId xmlns:a16="http://schemas.microsoft.com/office/drawing/2014/main" id="{3ABCCABB-B54F-4884-9ABC-D34ABC8ACD07}"/>
              </a:ext>
            </a:extLst>
          </p:cNvPr>
          <p:cNvSpPr>
            <a:spLocks noChangeArrowheads="1"/>
          </p:cNvSpPr>
          <p:nvPr/>
        </p:nvSpPr>
        <p:spPr bwMode="auto">
          <a:xfrm>
            <a:off x="1524000" y="5715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latin typeface="Times New Roman" panose="02020603050405020304" pitchFamily="18" charset="0"/>
              </a:rPr>
              <a:t>Evaluación de opciones de vulnerabilidad y opciones de adaptación</a:t>
            </a:r>
          </a:p>
        </p:txBody>
      </p:sp>
      <p:pic>
        <p:nvPicPr>
          <p:cNvPr id="102405" name="Picture 2">
            <a:extLst>
              <a:ext uri="{FF2B5EF4-FFF2-40B4-BE49-F238E27FC236}">
                <a16:creationId xmlns:a16="http://schemas.microsoft.com/office/drawing/2014/main" id="{771068E8-BB4D-40A9-9D2B-D2F569FFD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23" t="10442" r="25000" b="11325"/>
          <a:stretch>
            <a:fillRect/>
          </a:stretch>
        </p:blipFill>
        <p:spPr bwMode="auto">
          <a:xfrm>
            <a:off x="3200401" y="1066800"/>
            <a:ext cx="522922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a:extLst>
              <a:ext uri="{FF2B5EF4-FFF2-40B4-BE49-F238E27FC236}">
                <a16:creationId xmlns:a16="http://schemas.microsoft.com/office/drawing/2014/main" id="{AF845010-9070-442F-85D6-0541996D5B7F}"/>
              </a:ext>
            </a:extLst>
          </p:cNvPr>
          <p:cNvSpPr>
            <a:spLocks noChangeArrowheads="1"/>
          </p:cNvSpPr>
          <p:nvPr/>
        </p:nvSpPr>
        <p:spPr bwMode="auto">
          <a:xfrm>
            <a:off x="152400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a:solidFill>
                  <a:schemeClr val="accent2"/>
                </a:solidFill>
                <a:latin typeface="Times New Roman" panose="02020603050405020304" pitchFamily="18" charset="0"/>
              </a:rPr>
              <a:t>Posibles aplicaciones para evaluación de CC</a:t>
            </a:r>
          </a:p>
        </p:txBody>
      </p:sp>
      <p:sp>
        <p:nvSpPr>
          <p:cNvPr id="103427" name="Line 5">
            <a:extLst>
              <a:ext uri="{FF2B5EF4-FFF2-40B4-BE49-F238E27FC236}">
                <a16:creationId xmlns:a16="http://schemas.microsoft.com/office/drawing/2014/main" id="{E39D4ED4-AB4A-461A-9BF2-FE57E155EF92}"/>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Rectangle 4">
            <a:extLst>
              <a:ext uri="{FF2B5EF4-FFF2-40B4-BE49-F238E27FC236}">
                <a16:creationId xmlns:a16="http://schemas.microsoft.com/office/drawing/2014/main" id="{09EF08F3-2B07-4CEA-8AC5-6B74DAAC193B}"/>
              </a:ext>
            </a:extLst>
          </p:cNvPr>
          <p:cNvSpPr>
            <a:spLocks noChangeArrowheads="1"/>
          </p:cNvSpPr>
          <p:nvPr/>
        </p:nvSpPr>
        <p:spPr bwMode="auto">
          <a:xfrm>
            <a:off x="1295400" y="5029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a:latin typeface="Times New Roman" panose="02020603050405020304" pitchFamily="18" charset="0"/>
              </a:rPr>
              <a:t>Manejo de variedades y épocas de siembra</a:t>
            </a:r>
          </a:p>
        </p:txBody>
      </p:sp>
      <p:grpSp>
        <p:nvGrpSpPr>
          <p:cNvPr id="103429" name="Group 3">
            <a:extLst>
              <a:ext uri="{FF2B5EF4-FFF2-40B4-BE49-F238E27FC236}">
                <a16:creationId xmlns:a16="http://schemas.microsoft.com/office/drawing/2014/main" id="{C47CAB31-89E9-44EC-A0E4-6ABFDDBB0398}"/>
              </a:ext>
            </a:extLst>
          </p:cNvPr>
          <p:cNvGrpSpPr>
            <a:grpSpLocks noChangeAspect="1"/>
          </p:cNvGrpSpPr>
          <p:nvPr/>
        </p:nvGrpSpPr>
        <p:grpSpPr bwMode="auto">
          <a:xfrm>
            <a:off x="2438400" y="1676400"/>
            <a:ext cx="7086600" cy="2895600"/>
            <a:chOff x="3327" y="6330"/>
            <a:chExt cx="11069" cy="4171"/>
          </a:xfrm>
        </p:grpSpPr>
        <p:sp>
          <p:nvSpPr>
            <p:cNvPr id="103430" name="AutoShape 4">
              <a:extLst>
                <a:ext uri="{FF2B5EF4-FFF2-40B4-BE49-F238E27FC236}">
                  <a16:creationId xmlns:a16="http://schemas.microsoft.com/office/drawing/2014/main" id="{67C9DEEA-94B4-4DBF-845B-F9082B1DB5F3}"/>
                </a:ext>
              </a:extLst>
            </p:cNvPr>
            <p:cNvSpPr>
              <a:spLocks noChangeAspect="1" noChangeArrowheads="1"/>
            </p:cNvSpPr>
            <p:nvPr/>
          </p:nvSpPr>
          <p:spPr bwMode="auto">
            <a:xfrm>
              <a:off x="3327" y="6330"/>
              <a:ext cx="11069" cy="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BO" altLang="en-US">
                <a:latin typeface="Tw Cen MT" panose="020B0602020104020603" pitchFamily="34" charset="0"/>
              </a:endParaRPr>
            </a:p>
          </p:txBody>
        </p:sp>
        <p:pic>
          <p:nvPicPr>
            <p:cNvPr id="103431" name="Picture 5">
              <a:extLst>
                <a:ext uri="{FF2B5EF4-FFF2-40B4-BE49-F238E27FC236}">
                  <a16:creationId xmlns:a16="http://schemas.microsoft.com/office/drawing/2014/main" id="{8D5231E4-EAE0-496B-BBBE-20EA10B62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 y="8577"/>
              <a:ext cx="11069" cy="1924"/>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432" name="Picture 6" descr="Ciclo fenologico papa1">
              <a:extLst>
                <a:ext uri="{FF2B5EF4-FFF2-40B4-BE49-F238E27FC236}">
                  <a16:creationId xmlns:a16="http://schemas.microsoft.com/office/drawing/2014/main" id="{6648D5E6-C365-4E0E-9E13-37F640E86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8" t="20880" b="11256"/>
            <a:stretch>
              <a:fillRect/>
            </a:stretch>
          </p:blipFill>
          <p:spPr bwMode="auto">
            <a:xfrm>
              <a:off x="6364" y="6330"/>
              <a:ext cx="6563"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Oval 7">
              <a:extLst>
                <a:ext uri="{FF2B5EF4-FFF2-40B4-BE49-F238E27FC236}">
                  <a16:creationId xmlns:a16="http://schemas.microsoft.com/office/drawing/2014/main" id="{BAEAEAA0-6D4E-47C6-B2E7-A2F903E70CFD}"/>
                </a:ext>
              </a:extLst>
            </p:cNvPr>
            <p:cNvSpPr>
              <a:spLocks noChangeArrowheads="1"/>
            </p:cNvSpPr>
            <p:nvPr/>
          </p:nvSpPr>
          <p:spPr bwMode="auto">
            <a:xfrm>
              <a:off x="6037" y="7902"/>
              <a:ext cx="196" cy="199"/>
            </a:xfrm>
            <a:prstGeom prst="ellipse">
              <a:avLst/>
            </a:prstGeom>
            <a:solidFill>
              <a:srgbClr val="E5CBB1"/>
            </a:solidFill>
            <a:ln w="9525">
              <a:solidFill>
                <a:srgbClr val="663300"/>
              </a:solidFill>
              <a:round/>
              <a:headEnd/>
              <a:tailEnd/>
            </a:ln>
          </p:spPr>
          <p:txBody>
            <a:bodyPr lIns="59436" tIns="29718" rIns="59436" bIns="2971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BO" altLang="en-US">
                <a:cs typeface="Arial" panose="020B0604020202020204" pitchFamily="34" charset="0"/>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a:extLst>
              <a:ext uri="{FF2B5EF4-FFF2-40B4-BE49-F238E27FC236}">
                <a16:creationId xmlns:a16="http://schemas.microsoft.com/office/drawing/2014/main" id="{7476E48D-0B72-4686-9ACB-206ADAA9F14F}"/>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DD9B75-596D-4F31-95A5-CAB06E591B29}" type="slidenum">
              <a:rPr lang="en-US" altLang="en-US">
                <a:solidFill>
                  <a:schemeClr val="tx2"/>
                </a:solidFill>
                <a:latin typeface="Tw Cen MT" panose="020B0602020104020603" pitchFamily="34" charset="0"/>
              </a:rPr>
              <a:pPr eaLnBrk="1" hangingPunct="1"/>
              <a:t>88</a:t>
            </a:fld>
            <a:endParaRPr lang="en-US" altLang="en-US">
              <a:solidFill>
                <a:schemeClr val="tx2"/>
              </a:solidFill>
              <a:latin typeface="Tw Cen MT" panose="020B0602020104020603" pitchFamily="34" charset="0"/>
            </a:endParaRPr>
          </a:p>
        </p:txBody>
      </p:sp>
      <p:sp>
        <p:nvSpPr>
          <p:cNvPr id="104451" name="Rectangle 4">
            <a:extLst>
              <a:ext uri="{FF2B5EF4-FFF2-40B4-BE49-F238E27FC236}">
                <a16:creationId xmlns:a16="http://schemas.microsoft.com/office/drawing/2014/main" id="{8D1670BE-74B5-4C68-86EA-A7E04D246490}"/>
              </a:ext>
            </a:extLst>
          </p:cNvPr>
          <p:cNvSpPr>
            <a:spLocks noChangeArrowheads="1"/>
          </p:cNvSpPr>
          <p:nvPr/>
        </p:nvSpPr>
        <p:spPr bwMode="auto">
          <a:xfrm>
            <a:off x="1752600" y="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3200" b="1">
                <a:solidFill>
                  <a:schemeClr val="accent2"/>
                </a:solidFill>
                <a:latin typeface="Footlight MT Light" panose="0204060206030A020304" pitchFamily="18" charset="0"/>
              </a:rPr>
              <a:t>Rendimiento de quinua en diferentes épocas</a:t>
            </a:r>
          </a:p>
        </p:txBody>
      </p:sp>
      <p:sp>
        <p:nvSpPr>
          <p:cNvPr id="104452" name="Line 5">
            <a:extLst>
              <a:ext uri="{FF2B5EF4-FFF2-40B4-BE49-F238E27FC236}">
                <a16:creationId xmlns:a16="http://schemas.microsoft.com/office/drawing/2014/main" id="{BCC95B00-29D4-44E1-9507-E1591AC4A12A}"/>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3" name="Rectangle 2">
            <a:extLst>
              <a:ext uri="{FF2B5EF4-FFF2-40B4-BE49-F238E27FC236}">
                <a16:creationId xmlns:a16="http://schemas.microsoft.com/office/drawing/2014/main" id="{9EA2D933-80A4-47CA-BFF5-D8E6F035FCF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n-US">
              <a:latin typeface="Tw Cen MT" panose="020B0602020104020603" pitchFamily="34" charset="0"/>
            </a:endParaRPr>
          </a:p>
        </p:txBody>
      </p:sp>
      <p:graphicFrame>
        <p:nvGraphicFramePr>
          <p:cNvPr id="104454" name="Object 10">
            <a:extLst>
              <a:ext uri="{FF2B5EF4-FFF2-40B4-BE49-F238E27FC236}">
                <a16:creationId xmlns:a16="http://schemas.microsoft.com/office/drawing/2014/main" id="{DCAB67C6-19A4-464D-9A1B-703AEDC9A76C}"/>
              </a:ext>
            </a:extLst>
          </p:cNvPr>
          <p:cNvGraphicFramePr>
            <a:graphicFrameLocks noChangeAspect="1"/>
          </p:cNvGraphicFramePr>
          <p:nvPr/>
        </p:nvGraphicFramePr>
        <p:xfrm>
          <a:off x="1524000" y="990601"/>
          <a:ext cx="4267200" cy="2987675"/>
        </p:xfrm>
        <a:graphic>
          <a:graphicData uri="http://schemas.openxmlformats.org/presentationml/2006/ole">
            <mc:AlternateContent xmlns:mc="http://schemas.openxmlformats.org/markup-compatibility/2006">
              <mc:Choice xmlns:v="urn:schemas-microsoft-com:vml" Requires="v">
                <p:oleObj spid="_x0000_s2052" name="Hoja de cálculo" r:id="rId4" imgW="3819525" imgH="2533650" progId="Excel.Sheet.8">
                  <p:embed/>
                </p:oleObj>
              </mc:Choice>
              <mc:Fallback>
                <p:oleObj name="Hoja de cálculo" r:id="rId4" imgW="3819525" imgH="2533650" progId="Excel.Sheet.8">
                  <p:embed/>
                  <p:pic>
                    <p:nvPicPr>
                      <p:cNvPr id="104454" name="Object 10">
                        <a:extLst>
                          <a:ext uri="{FF2B5EF4-FFF2-40B4-BE49-F238E27FC236}">
                            <a16:creationId xmlns:a16="http://schemas.microsoft.com/office/drawing/2014/main" id="{DCAB67C6-19A4-464D-9A1B-703AEDC9A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90601"/>
                        <a:ext cx="4267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6 Gráfico">
            <a:extLst>
              <a:ext uri="{FF2B5EF4-FFF2-40B4-BE49-F238E27FC236}">
                <a16:creationId xmlns:a16="http://schemas.microsoft.com/office/drawing/2014/main" id="{7E7DF639-434D-4677-8517-90FC91320899}"/>
              </a:ext>
            </a:extLst>
          </p:cNvPr>
          <p:cNvGraphicFramePr/>
          <p:nvPr/>
        </p:nvGraphicFramePr>
        <p:xfrm>
          <a:off x="5638800" y="2438400"/>
          <a:ext cx="4572000" cy="3352800"/>
        </p:xfrm>
        <a:graphic>
          <a:graphicData uri="http://schemas.openxmlformats.org/drawingml/2006/chart">
            <c:chart xmlns:c="http://schemas.openxmlformats.org/drawingml/2006/chart" xmlns:r="http://schemas.openxmlformats.org/officeDocument/2006/relationships" r:id="rId6"/>
          </a:graphicData>
        </a:graphic>
      </p:graphicFrame>
      <p:sp>
        <p:nvSpPr>
          <p:cNvPr id="8" name="7 Rectángulo">
            <a:extLst>
              <a:ext uri="{FF2B5EF4-FFF2-40B4-BE49-F238E27FC236}">
                <a16:creationId xmlns:a16="http://schemas.microsoft.com/office/drawing/2014/main" id="{9C081ED0-DE0D-4609-A342-D52C6CC953EB}"/>
              </a:ext>
            </a:extLst>
          </p:cNvPr>
          <p:cNvSpPr/>
          <p:nvPr/>
        </p:nvSpPr>
        <p:spPr>
          <a:xfrm>
            <a:off x="2286000" y="57150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Datos: Claudia Saavedra (Bolivia)</a:t>
            </a:r>
          </a:p>
        </p:txBody>
      </p:sp>
      <p:sp>
        <p:nvSpPr>
          <p:cNvPr id="10" name="9 Rectángulo">
            <a:extLst>
              <a:ext uri="{FF2B5EF4-FFF2-40B4-BE49-F238E27FC236}">
                <a16:creationId xmlns:a16="http://schemas.microsoft.com/office/drawing/2014/main" id="{221CF830-9A02-4992-9478-8137B0F6C224}"/>
              </a:ext>
            </a:extLst>
          </p:cNvPr>
          <p:cNvSpPr/>
          <p:nvPr/>
        </p:nvSpPr>
        <p:spPr>
          <a:xfrm>
            <a:off x="2057400" y="4267200"/>
            <a:ext cx="3581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Ahora AQUACROP incorpora escenarios A1B, A2, B1 y B2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E43FD697-9259-4E6E-B41C-256FFF054D1A}"/>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A3805-3D03-4841-A30A-652B34589162}" type="slidenum">
              <a:rPr lang="en-US" altLang="en-US">
                <a:solidFill>
                  <a:schemeClr val="tx2"/>
                </a:solidFill>
                <a:latin typeface="Tw Cen MT" panose="020B0602020104020603" pitchFamily="34" charset="0"/>
              </a:rPr>
              <a:pPr eaLnBrk="1" hangingPunct="1"/>
              <a:t>89</a:t>
            </a:fld>
            <a:endParaRPr lang="en-US" altLang="en-US">
              <a:solidFill>
                <a:schemeClr val="tx2"/>
              </a:solidFill>
              <a:latin typeface="Tw Cen MT" panose="020B0602020104020603" pitchFamily="34" charset="0"/>
            </a:endParaRPr>
          </a:p>
        </p:txBody>
      </p:sp>
      <p:sp>
        <p:nvSpPr>
          <p:cNvPr id="105475" name="Rectangle 4">
            <a:extLst>
              <a:ext uri="{FF2B5EF4-FFF2-40B4-BE49-F238E27FC236}">
                <a16:creationId xmlns:a16="http://schemas.microsoft.com/office/drawing/2014/main" id="{8F58C241-7B99-4B05-AA05-06614FC3AF8F}"/>
              </a:ext>
            </a:extLst>
          </p:cNvPr>
          <p:cNvSpPr>
            <a:spLocks noChangeArrowheads="1"/>
          </p:cNvSpPr>
          <p:nvPr/>
        </p:nvSpPr>
        <p:spPr bwMode="auto">
          <a:xfrm>
            <a:off x="1752600" y="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n-US" sz="3200" b="1">
                <a:solidFill>
                  <a:schemeClr val="accent2"/>
                </a:solidFill>
                <a:latin typeface="Footlight MT Light" panose="0204060206030A020304" pitchFamily="18" charset="0"/>
              </a:rPr>
              <a:t>Rendimiento de quinua bajo diferentes estrategias de manejo</a:t>
            </a:r>
          </a:p>
        </p:txBody>
      </p:sp>
      <p:sp>
        <p:nvSpPr>
          <p:cNvPr id="105476" name="Line 5">
            <a:extLst>
              <a:ext uri="{FF2B5EF4-FFF2-40B4-BE49-F238E27FC236}">
                <a16:creationId xmlns:a16="http://schemas.microsoft.com/office/drawing/2014/main" id="{02027949-11F4-4300-A595-B6D81B009BAA}"/>
              </a:ext>
            </a:extLst>
          </p:cNvPr>
          <p:cNvSpPr>
            <a:spLocks noChangeShapeType="1"/>
          </p:cNvSpPr>
          <p:nvPr/>
        </p:nvSpPr>
        <p:spPr bwMode="auto">
          <a:xfrm>
            <a:off x="1981200" y="914400"/>
            <a:ext cx="8153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77" name="Rectangle 2">
            <a:extLst>
              <a:ext uri="{FF2B5EF4-FFF2-40B4-BE49-F238E27FC236}">
                <a16:creationId xmlns:a16="http://schemas.microsoft.com/office/drawing/2014/main" id="{F54A29E7-FA13-499F-A8E1-5DC9C85DD47E}"/>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n-US">
              <a:latin typeface="Tw Cen MT" panose="020B0602020104020603" pitchFamily="34" charset="0"/>
            </a:endParaRPr>
          </a:p>
        </p:txBody>
      </p:sp>
      <p:sp>
        <p:nvSpPr>
          <p:cNvPr id="105478" name="Rectangle 5">
            <a:extLst>
              <a:ext uri="{FF2B5EF4-FFF2-40B4-BE49-F238E27FC236}">
                <a16:creationId xmlns:a16="http://schemas.microsoft.com/office/drawing/2014/main" id="{880FB220-CDB8-4AD7-B79C-84EDDCAB885F}"/>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BO" altLang="en-US">
              <a:latin typeface="Tw Cen MT" panose="020B0602020104020603" pitchFamily="34" charset="0"/>
            </a:endParaRPr>
          </a:p>
        </p:txBody>
      </p:sp>
      <p:pic>
        <p:nvPicPr>
          <p:cNvPr id="105479" name="Picture 4">
            <a:extLst>
              <a:ext uri="{FF2B5EF4-FFF2-40B4-BE49-F238E27FC236}">
                <a16:creationId xmlns:a16="http://schemas.microsoft.com/office/drawing/2014/main" id="{7CB843A5-D60A-43C5-9D5A-39CC90C02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52601"/>
            <a:ext cx="64389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Rectangle 6">
            <a:extLst>
              <a:ext uri="{FF2B5EF4-FFF2-40B4-BE49-F238E27FC236}">
                <a16:creationId xmlns:a16="http://schemas.microsoft.com/office/drawing/2014/main" id="{2B30562E-4FFA-438D-80C6-7D1848EB81FB}"/>
              </a:ext>
            </a:extLst>
          </p:cNvPr>
          <p:cNvSpPr>
            <a:spLocks noChangeArrowheads="1"/>
          </p:cNvSpPr>
          <p:nvPr/>
        </p:nvSpPr>
        <p:spPr bwMode="auto">
          <a:xfrm>
            <a:off x="4724400" y="5357813"/>
            <a:ext cx="3810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BO" altLang="en-US" sz="1100">
                <a:latin typeface="Times New Roman" panose="02020603050405020304" pitchFamily="18" charset="0"/>
                <a:ea typeface="Calibri" panose="020F0502020204030204" pitchFamily="34" charset="0"/>
                <a:cs typeface="Times New Roman" panose="02020603050405020304" pitchFamily="18" charset="0"/>
              </a:rPr>
              <a:t>Función de producción de agua del cultivo de quinoa en Patacamaya (Altiplano Central) bajo a) cultivo a secano y b) bajo la estrategia de riego deficitario de referencia (RDo) con indicación de la curva logística (línea sólida) y el intervalo de confianza del 95%.</a:t>
            </a:r>
            <a:endParaRPr lang="es-BO" altLang="en-US">
              <a:ea typeface="Calibri" panose="020F050202020403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8" name="Rectangle 7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B253F-4356-4CD1-8094-9B05AF544CAC}"/>
              </a:ext>
            </a:extLst>
          </p:cNvPr>
          <p:cNvSpPr>
            <a:spLocks noGrp="1"/>
          </p:cNvSpPr>
          <p:nvPr>
            <p:ph type="title"/>
          </p:nvPr>
        </p:nvSpPr>
        <p:spPr>
          <a:xfrm>
            <a:off x="652481" y="1382486"/>
            <a:ext cx="3547581" cy="4093028"/>
          </a:xfrm>
        </p:spPr>
        <p:txBody>
          <a:bodyPr anchor="ctr">
            <a:normAutofit/>
          </a:bodyPr>
          <a:lstStyle/>
          <a:p>
            <a:r>
              <a:rPr lang="en-US" sz="4400"/>
              <a:t>Procesos</a:t>
            </a:r>
          </a:p>
        </p:txBody>
      </p:sp>
      <p:grpSp>
        <p:nvGrpSpPr>
          <p:cNvPr id="74" name="Group 7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5" name="Straight Connector 7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5" name="Rectangle 8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559" name="1 Marcador de contenido">
            <a:extLst>
              <a:ext uri="{FF2B5EF4-FFF2-40B4-BE49-F238E27FC236}">
                <a16:creationId xmlns:a16="http://schemas.microsoft.com/office/drawing/2014/main" id="{C3F861CB-46B9-46A7-AC47-D94209C707BD}"/>
              </a:ext>
            </a:extLst>
          </p:cNvPr>
          <p:cNvGraphicFramePr>
            <a:graphicFrameLocks noGrp="1"/>
          </p:cNvGraphicFramePr>
          <p:nvPr>
            <p:ph idx="1"/>
            <p:extLst>
              <p:ext uri="{D42A27DB-BD31-4B8C-83A1-F6EECF244321}">
                <p14:modId xmlns:p14="http://schemas.microsoft.com/office/powerpoint/2010/main" val="234229875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B3460A7E-159E-4320-92DA-50CD0698982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endParaRPr lang="en-US" altLang="en-US" sz="1100">
              <a:solidFill>
                <a:schemeClr val="tx2"/>
              </a:solidFill>
              <a:latin typeface="Tw Cen MT" panose="020B0602020104020603" pitchFamily="34" charset="0"/>
            </a:endParaRPr>
          </a:p>
          <a:p>
            <a:pPr eaLnBrk="1" hangingPunct="1">
              <a:lnSpc>
                <a:spcPct val="80000"/>
              </a:lnSpc>
            </a:pPr>
            <a:fld id="{CF359BFD-13E2-4BC9-8980-C3666499B19F}" type="slidenum">
              <a:rPr lang="en-US" altLang="en-US" sz="1100">
                <a:solidFill>
                  <a:schemeClr val="tx2"/>
                </a:solidFill>
                <a:latin typeface="Tw Cen MT" panose="020B0602020104020603" pitchFamily="34" charset="0"/>
              </a:rPr>
              <a:pPr eaLnBrk="1" hangingPunct="1">
                <a:lnSpc>
                  <a:spcPct val="80000"/>
                </a:lnSpc>
              </a:pPr>
              <a:t>90</a:t>
            </a:fld>
            <a:endParaRPr lang="en-US" altLang="en-US" sz="1100">
              <a:solidFill>
                <a:schemeClr val="tx2"/>
              </a:solidFill>
              <a:latin typeface="Tw Cen MT" panose="020B0602020104020603" pitchFamily="34" charset="0"/>
            </a:endParaRPr>
          </a:p>
        </p:txBody>
      </p:sp>
      <p:sp>
        <p:nvSpPr>
          <p:cNvPr id="106499" name="Text Box 2">
            <a:extLst>
              <a:ext uri="{FF2B5EF4-FFF2-40B4-BE49-F238E27FC236}">
                <a16:creationId xmlns:a16="http://schemas.microsoft.com/office/drawing/2014/main" id="{E1D0C613-A62B-4FAA-8D40-FBE617E6E457}"/>
              </a:ext>
            </a:extLst>
          </p:cNvPr>
          <p:cNvSpPr txBox="1">
            <a:spLocks noChangeArrowheads="1"/>
          </p:cNvSpPr>
          <p:nvPr/>
        </p:nvSpPr>
        <p:spPr bwMode="auto">
          <a:xfrm>
            <a:off x="1981200" y="1143001"/>
            <a:ext cx="85344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65000"/>
              </a:lnSpc>
              <a:spcBef>
                <a:spcPct val="50000"/>
              </a:spcBef>
            </a:pPr>
            <a:endParaRPr lang="en-US" altLang="en-US" sz="2400">
              <a:solidFill>
                <a:srgbClr val="000000"/>
              </a:solidFill>
              <a:latin typeface="Tw Cen MT" panose="020B0602020104020603" pitchFamily="34" charset="0"/>
            </a:endParaRPr>
          </a:p>
          <a:p>
            <a:pPr eaLnBrk="1" hangingPunct="1">
              <a:lnSpc>
                <a:spcPct val="65000"/>
              </a:lnSpc>
              <a:spcBef>
                <a:spcPct val="50000"/>
              </a:spcBef>
            </a:pPr>
            <a:endParaRPr lang="en-US" altLang="en-US" sz="2400">
              <a:solidFill>
                <a:srgbClr val="000000"/>
              </a:solidFill>
              <a:latin typeface="Tw Cen MT" panose="020B0602020104020603" pitchFamily="34" charset="0"/>
            </a:endParaRPr>
          </a:p>
          <a:p>
            <a:pPr eaLnBrk="1" hangingPunct="1">
              <a:lnSpc>
                <a:spcPct val="65000"/>
              </a:lnSpc>
              <a:spcBef>
                <a:spcPct val="50000"/>
              </a:spcBef>
            </a:pPr>
            <a:endParaRPr lang="en-US" altLang="en-US" sz="2400">
              <a:solidFill>
                <a:srgbClr val="000000"/>
              </a:solidFill>
              <a:latin typeface="Tw Cen MT" panose="020B0602020104020603" pitchFamily="34" charset="0"/>
            </a:endParaRPr>
          </a:p>
          <a:p>
            <a:pPr eaLnBrk="1" hangingPunct="1">
              <a:spcBef>
                <a:spcPts val="200"/>
              </a:spcBef>
              <a:spcAft>
                <a:spcPts val="200"/>
              </a:spcAft>
              <a:buSzPct val="75000"/>
              <a:buFont typeface="Wingdings" panose="05000000000000000000" pitchFamily="2" charset="2"/>
              <a:buChar char="v"/>
            </a:pPr>
            <a:r>
              <a:rPr lang="es-ES" altLang="en-US">
                <a:solidFill>
                  <a:srgbClr val="000000"/>
                </a:solidFill>
                <a:latin typeface="Tw Cen MT" panose="020B0602020104020603" pitchFamily="34" charset="0"/>
              </a:rPr>
              <a:t>Permite evaluar la influencia combinada de la elevación de CO2 y temperatura en forma realística</a:t>
            </a:r>
          </a:p>
          <a:p>
            <a:pPr eaLnBrk="1" hangingPunct="1">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ea typeface="Calibri" panose="020F0502020204030204" pitchFamily="34" charset="0"/>
                <a:cs typeface="Arial" panose="020B0604020202020204" pitchFamily="34" charset="0"/>
              </a:rPr>
              <a:t>Determina el déficit de agua, permitiendo la programación de riego suplementario.</a:t>
            </a:r>
            <a:endParaRPr lang="es-ES" altLang="en-US">
              <a:latin typeface="Tw Cen MT" panose="020B0602020104020603" pitchFamily="34" charset="0"/>
            </a:endParaRPr>
          </a:p>
          <a:p>
            <a:pPr algn="just">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cs typeface="Calibri" panose="020F0502020204030204" pitchFamily="34" charset="0"/>
              </a:rPr>
              <a:t>Permite la evaluación del impacto del calendario de riego de lamina fija o de intervalos fijos y bajo diferentes métodos de riego.</a:t>
            </a:r>
          </a:p>
          <a:p>
            <a:pPr algn="just">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rPr>
              <a:t> </a:t>
            </a:r>
            <a:r>
              <a:rPr lang="es-ES" altLang="en-US">
                <a:latin typeface="Tw Cen MT" panose="020B0602020104020603" pitchFamily="34" charset="0"/>
                <a:cs typeface="Calibri" panose="020F0502020204030204" pitchFamily="34" charset="0"/>
              </a:rPr>
              <a:t>Lleva a cabo análisis de escenarios climáticos futuros.</a:t>
            </a:r>
            <a:endParaRPr lang="es-ES" altLang="en-US">
              <a:latin typeface="Tw Cen MT" panose="020B0602020104020603" pitchFamily="34" charset="0"/>
            </a:endParaRPr>
          </a:p>
          <a:p>
            <a:pPr algn="just">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cs typeface="Calibri" panose="020F0502020204030204" pitchFamily="34" charset="0"/>
              </a:rPr>
              <a:t>Permite analizar estrategias de adaptación bajo condiciones de CC, como ser manejo de variedades y/o épocas de siembra.</a:t>
            </a:r>
          </a:p>
          <a:p>
            <a:pPr algn="just">
              <a:spcBef>
                <a:spcPts val="200"/>
              </a:spcBef>
              <a:spcAft>
                <a:spcPts val="200"/>
              </a:spcAft>
              <a:buSzPct val="75000"/>
            </a:pPr>
            <a:r>
              <a:rPr lang="es-ES" altLang="en-US" b="1">
                <a:latin typeface="Tw Cen MT" panose="020B0602020104020603" pitchFamily="34" charset="0"/>
                <a:cs typeface="Calibri" panose="020F0502020204030204" pitchFamily="34" charset="0"/>
              </a:rPr>
              <a:t>LIMITACIONES</a:t>
            </a:r>
            <a:endParaRPr lang="es-ES" altLang="en-US">
              <a:latin typeface="Tw Cen MT" panose="020B0602020104020603" pitchFamily="34" charset="0"/>
              <a:cs typeface="Calibri" panose="020F0502020204030204" pitchFamily="34" charset="0"/>
            </a:endParaRPr>
          </a:p>
          <a:p>
            <a:pPr algn="just">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cs typeface="Calibri" panose="020F0502020204030204" pitchFamily="34" charset="0"/>
              </a:rPr>
              <a:t>Su evaluación es puntual, no permitiendo análisis geográficos.</a:t>
            </a:r>
          </a:p>
          <a:p>
            <a:pPr algn="just">
              <a:spcBef>
                <a:spcPts val="200"/>
              </a:spcBef>
              <a:spcAft>
                <a:spcPts val="200"/>
              </a:spcAft>
              <a:buSzPct val="75000"/>
              <a:buFont typeface="Wingdings" panose="05000000000000000000" pitchFamily="2" charset="2"/>
              <a:buChar char="v"/>
            </a:pPr>
            <a:r>
              <a:rPr lang="es-ES" altLang="en-US">
                <a:latin typeface="Tw Cen MT" panose="020B0602020104020603" pitchFamily="34" charset="0"/>
                <a:cs typeface="Calibri" panose="020F0502020204030204" pitchFamily="34" charset="0"/>
              </a:rPr>
              <a:t>No incluye muchos tipos de cultivos.</a:t>
            </a:r>
          </a:p>
          <a:p>
            <a:pPr eaLnBrk="1" hangingPunct="1">
              <a:lnSpc>
                <a:spcPct val="65000"/>
              </a:lnSpc>
              <a:spcBef>
                <a:spcPct val="25000"/>
              </a:spcBef>
              <a:buSzPct val="75000"/>
              <a:buFont typeface="Wingdings" panose="05000000000000000000" pitchFamily="2" charset="2"/>
              <a:buChar char="v"/>
            </a:pPr>
            <a:r>
              <a:rPr lang="es-ES" altLang="en-US">
                <a:solidFill>
                  <a:srgbClr val="000000"/>
                </a:solidFill>
                <a:latin typeface="Tw Cen MT" panose="020B0602020104020603" pitchFamily="34" charset="0"/>
              </a:rPr>
              <a:t>No incluye módulos de plagas y enfermedades ni de salinidad de suelos.</a:t>
            </a:r>
          </a:p>
        </p:txBody>
      </p:sp>
      <p:grpSp>
        <p:nvGrpSpPr>
          <p:cNvPr id="106500" name="Group 3">
            <a:extLst>
              <a:ext uri="{FF2B5EF4-FFF2-40B4-BE49-F238E27FC236}">
                <a16:creationId xmlns:a16="http://schemas.microsoft.com/office/drawing/2014/main" id="{788D9AB7-BFAF-4868-A314-B24BEB13EB54}"/>
              </a:ext>
            </a:extLst>
          </p:cNvPr>
          <p:cNvGrpSpPr>
            <a:grpSpLocks/>
          </p:cNvGrpSpPr>
          <p:nvPr/>
        </p:nvGrpSpPr>
        <p:grpSpPr bwMode="auto">
          <a:xfrm>
            <a:off x="8077200" y="0"/>
            <a:ext cx="2362200" cy="2376488"/>
            <a:chOff x="2784" y="336"/>
            <a:chExt cx="2496" cy="2145"/>
          </a:xfrm>
        </p:grpSpPr>
        <p:sp>
          <p:nvSpPr>
            <p:cNvPr id="106503" name="Rectangle 4">
              <a:extLst>
                <a:ext uri="{FF2B5EF4-FFF2-40B4-BE49-F238E27FC236}">
                  <a16:creationId xmlns:a16="http://schemas.microsoft.com/office/drawing/2014/main" id="{D8DA05E5-684D-43FC-98B7-5FCC598F73BC}"/>
                </a:ext>
              </a:extLst>
            </p:cNvPr>
            <p:cNvSpPr>
              <a:spLocks noChangeArrowheads="1"/>
            </p:cNvSpPr>
            <p:nvPr/>
          </p:nvSpPr>
          <p:spPr bwMode="auto">
            <a:xfrm>
              <a:off x="2784" y="2064"/>
              <a:ext cx="129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n-US" sz="2400">
                  <a:latin typeface="Tw Cen MT" panose="020B0602020104020603" pitchFamily="34" charset="0"/>
                </a:rPr>
                <a:t>secano </a:t>
              </a:r>
            </a:p>
          </p:txBody>
        </p:sp>
        <p:sp>
          <p:nvSpPr>
            <p:cNvPr id="106504" name="Rectangle 5">
              <a:extLst>
                <a:ext uri="{FF2B5EF4-FFF2-40B4-BE49-F238E27FC236}">
                  <a16:creationId xmlns:a16="http://schemas.microsoft.com/office/drawing/2014/main" id="{2EC31982-B8D4-47CF-BD0C-EBCA9892EBEB}"/>
                </a:ext>
              </a:extLst>
            </p:cNvPr>
            <p:cNvSpPr>
              <a:spLocks noChangeArrowheads="1"/>
            </p:cNvSpPr>
            <p:nvPr/>
          </p:nvSpPr>
          <p:spPr bwMode="auto">
            <a:xfrm>
              <a:off x="4128" y="2063"/>
              <a:ext cx="1104"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n-US" sz="2400">
                  <a:solidFill>
                    <a:schemeClr val="accent2"/>
                  </a:solidFill>
                  <a:latin typeface="Tw Cen MT" panose="020B0602020104020603" pitchFamily="34" charset="0"/>
                </a:rPr>
                <a:t>riego</a:t>
              </a:r>
              <a:endParaRPr lang="es-ES" altLang="en-US" sz="2400">
                <a:latin typeface="Tw Cen MT" panose="020B0602020104020603" pitchFamily="34" charset="0"/>
              </a:endParaRPr>
            </a:p>
          </p:txBody>
        </p:sp>
        <p:sp>
          <p:nvSpPr>
            <p:cNvPr id="106505" name="Rectangle 6">
              <a:extLst>
                <a:ext uri="{FF2B5EF4-FFF2-40B4-BE49-F238E27FC236}">
                  <a16:creationId xmlns:a16="http://schemas.microsoft.com/office/drawing/2014/main" id="{DCFE8160-AB0D-4C9B-95D8-CE0DE06CFF2D}"/>
                </a:ext>
              </a:extLst>
            </p:cNvPr>
            <p:cNvSpPr>
              <a:spLocks noChangeArrowheads="1"/>
            </p:cNvSpPr>
            <p:nvPr/>
          </p:nvSpPr>
          <p:spPr bwMode="auto">
            <a:xfrm>
              <a:off x="3216" y="336"/>
              <a:ext cx="163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n-US">
                  <a:solidFill>
                    <a:schemeClr val="accent2"/>
                  </a:solidFill>
                  <a:latin typeface="Tw Cen MT" panose="020B0602020104020603" pitchFamily="34" charset="0"/>
                </a:rPr>
                <a:t>condiciones</a:t>
              </a:r>
              <a:endParaRPr lang="es-ES" altLang="en-US">
                <a:latin typeface="Tw Cen MT" panose="020B0602020104020603" pitchFamily="34" charset="0"/>
              </a:endParaRPr>
            </a:p>
          </p:txBody>
        </p:sp>
        <p:sp>
          <p:nvSpPr>
            <p:cNvPr id="106506" name="Line 7">
              <a:extLst>
                <a:ext uri="{FF2B5EF4-FFF2-40B4-BE49-F238E27FC236}">
                  <a16:creationId xmlns:a16="http://schemas.microsoft.com/office/drawing/2014/main" id="{E0D2BB26-E196-406F-8E91-12F2F190259D}"/>
                </a:ext>
              </a:extLst>
            </p:cNvPr>
            <p:cNvSpPr>
              <a:spLocks noChangeShapeType="1"/>
            </p:cNvSpPr>
            <p:nvPr/>
          </p:nvSpPr>
          <p:spPr bwMode="auto">
            <a:xfrm>
              <a:off x="2784" y="720"/>
              <a:ext cx="24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7" name="Line 8">
              <a:extLst>
                <a:ext uri="{FF2B5EF4-FFF2-40B4-BE49-F238E27FC236}">
                  <a16:creationId xmlns:a16="http://schemas.microsoft.com/office/drawing/2014/main" id="{EE2EB27B-039B-415E-96D7-B86984CA787E}"/>
                </a:ext>
              </a:extLst>
            </p:cNvPr>
            <p:cNvSpPr>
              <a:spLocks noChangeShapeType="1"/>
            </p:cNvSpPr>
            <p:nvPr/>
          </p:nvSpPr>
          <p:spPr bwMode="auto">
            <a:xfrm>
              <a:off x="2784" y="2064"/>
              <a:ext cx="24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8" name="Line 9">
              <a:extLst>
                <a:ext uri="{FF2B5EF4-FFF2-40B4-BE49-F238E27FC236}">
                  <a16:creationId xmlns:a16="http://schemas.microsoft.com/office/drawing/2014/main" id="{9CEFE376-F3F4-4220-AF3C-274544A6E900}"/>
                </a:ext>
              </a:extLst>
            </p:cNvPr>
            <p:cNvSpPr>
              <a:spLocks noChangeShapeType="1"/>
            </p:cNvSpPr>
            <p:nvPr/>
          </p:nvSpPr>
          <p:spPr bwMode="auto">
            <a:xfrm>
              <a:off x="2784" y="2400"/>
              <a:ext cx="24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9" name="Line 10">
              <a:extLst>
                <a:ext uri="{FF2B5EF4-FFF2-40B4-BE49-F238E27FC236}">
                  <a16:creationId xmlns:a16="http://schemas.microsoft.com/office/drawing/2014/main" id="{CA8F21C7-76B2-44DA-94B9-42A489CA66AE}"/>
                </a:ext>
              </a:extLst>
            </p:cNvPr>
            <p:cNvSpPr>
              <a:spLocks noChangeShapeType="1"/>
            </p:cNvSpPr>
            <p:nvPr/>
          </p:nvSpPr>
          <p:spPr bwMode="auto">
            <a:xfrm>
              <a:off x="2784" y="336"/>
              <a:ext cx="0" cy="20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0" name="Line 11">
              <a:extLst>
                <a:ext uri="{FF2B5EF4-FFF2-40B4-BE49-F238E27FC236}">
                  <a16:creationId xmlns:a16="http://schemas.microsoft.com/office/drawing/2014/main" id="{06C14BB7-A8E4-4A9A-BD87-105E3F0BC6DF}"/>
                </a:ext>
              </a:extLst>
            </p:cNvPr>
            <p:cNvSpPr>
              <a:spLocks noChangeShapeType="1"/>
            </p:cNvSpPr>
            <p:nvPr/>
          </p:nvSpPr>
          <p:spPr bwMode="auto">
            <a:xfrm>
              <a:off x="4080" y="720"/>
              <a:ext cx="0" cy="1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1" name="Line 12">
              <a:extLst>
                <a:ext uri="{FF2B5EF4-FFF2-40B4-BE49-F238E27FC236}">
                  <a16:creationId xmlns:a16="http://schemas.microsoft.com/office/drawing/2014/main" id="{57CEC552-56B3-4D9F-801E-79007D63E465}"/>
                </a:ext>
              </a:extLst>
            </p:cNvPr>
            <p:cNvSpPr>
              <a:spLocks noChangeShapeType="1"/>
            </p:cNvSpPr>
            <p:nvPr/>
          </p:nvSpPr>
          <p:spPr bwMode="auto">
            <a:xfrm>
              <a:off x="5280" y="336"/>
              <a:ext cx="0" cy="206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2" name="Line 13">
              <a:extLst>
                <a:ext uri="{FF2B5EF4-FFF2-40B4-BE49-F238E27FC236}">
                  <a16:creationId xmlns:a16="http://schemas.microsoft.com/office/drawing/2014/main" id="{D733FFE2-8F85-4697-B705-BF886D4E63D6}"/>
                </a:ext>
              </a:extLst>
            </p:cNvPr>
            <p:cNvSpPr>
              <a:spLocks noChangeShapeType="1"/>
            </p:cNvSpPr>
            <p:nvPr/>
          </p:nvSpPr>
          <p:spPr bwMode="auto">
            <a:xfrm>
              <a:off x="2784" y="336"/>
              <a:ext cx="24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513" name="Picture 14" descr="climatelarge">
              <a:extLst>
                <a:ext uri="{FF2B5EF4-FFF2-40B4-BE49-F238E27FC236}">
                  <a16:creationId xmlns:a16="http://schemas.microsoft.com/office/drawing/2014/main" id="{E336371C-AA72-46BD-90E6-CC78AAD8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912"/>
              <a:ext cx="1144"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4" name="Picture 15" descr="irrigationlarge">
              <a:extLst>
                <a:ext uri="{FF2B5EF4-FFF2-40B4-BE49-F238E27FC236}">
                  <a16:creationId xmlns:a16="http://schemas.microsoft.com/office/drawing/2014/main" id="{E79DCE1F-4BEC-4338-93D5-1E3A3BFDE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912"/>
              <a:ext cx="106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01" name="Rectangle 17">
            <a:extLst>
              <a:ext uri="{FF2B5EF4-FFF2-40B4-BE49-F238E27FC236}">
                <a16:creationId xmlns:a16="http://schemas.microsoft.com/office/drawing/2014/main" id="{E0505885-5E21-48D6-9DB8-129F45EC4B89}"/>
              </a:ext>
            </a:extLst>
          </p:cNvPr>
          <p:cNvSpPr>
            <a:spLocks noChangeArrowheads="1"/>
          </p:cNvSpPr>
          <p:nvPr/>
        </p:nvSpPr>
        <p:spPr bwMode="auto">
          <a:xfrm>
            <a:off x="2927350" y="76200"/>
            <a:ext cx="3702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GB" altLang="en-US" sz="3600">
                <a:solidFill>
                  <a:srgbClr val="000000"/>
                </a:solidFill>
                <a:latin typeface="Footlight MT Light" panose="0204060206030A020304" pitchFamily="18" charset="0"/>
              </a:rPr>
              <a:t>Conclusiones</a:t>
            </a:r>
          </a:p>
        </p:txBody>
      </p:sp>
      <p:sp>
        <p:nvSpPr>
          <p:cNvPr id="106502" name="Line 18">
            <a:extLst>
              <a:ext uri="{FF2B5EF4-FFF2-40B4-BE49-F238E27FC236}">
                <a16:creationId xmlns:a16="http://schemas.microsoft.com/office/drawing/2014/main" id="{24D1FB2E-F231-4EB7-B55F-012937BF9ED8}"/>
              </a:ext>
            </a:extLst>
          </p:cNvPr>
          <p:cNvSpPr>
            <a:spLocks noChangeShapeType="1"/>
          </p:cNvSpPr>
          <p:nvPr/>
        </p:nvSpPr>
        <p:spPr bwMode="auto">
          <a:xfrm flipV="1">
            <a:off x="3071814" y="762001"/>
            <a:ext cx="7215187" cy="3175"/>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image" Target="../media/image89.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
    <a:dk1>
      <a:sysClr val="windowText" lastClr="000000"/>
    </a:dk1>
    <a:lt1>
      <a:srgbClr val="FFFFFF"/>
    </a:lt1>
    <a:dk2>
      <a:srgbClr val="FFFFFF"/>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5</TotalTime>
  <Words>4531</Words>
  <Application>Microsoft Office PowerPoint</Application>
  <PresentationFormat>Widescreen</PresentationFormat>
  <Paragraphs>404</Paragraphs>
  <Slides>90</Slides>
  <Notes>82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101" baseType="lpstr">
      <vt:lpstr>Arial</vt:lpstr>
      <vt:lpstr>Calibri</vt:lpstr>
      <vt:lpstr>Footlight MT Light</vt:lpstr>
      <vt:lpstr>Times New Roman</vt:lpstr>
      <vt:lpstr>Trebuchet MS</vt:lpstr>
      <vt:lpstr>Tw Cen MT</vt:lpstr>
      <vt:lpstr>Wingdings</vt:lpstr>
      <vt:lpstr>Wingdings 3</vt:lpstr>
      <vt:lpstr>Facet</vt:lpstr>
      <vt:lpstr>Hoja de cálculo</vt:lpstr>
      <vt:lpstr>Chart</vt:lpstr>
      <vt:lpstr> Coeficiente Único del Cultivo </vt:lpstr>
      <vt:lpstr>PROCESO DE EVAPOTRANSPIRACIÓN</vt:lpstr>
      <vt:lpstr>Índice de área foliar</vt:lpstr>
      <vt:lpstr>PowerPoint Presentation</vt:lpstr>
      <vt:lpstr>Índice de área foliar</vt:lpstr>
      <vt:lpstr>Índice de área foliar (IAF)</vt:lpstr>
      <vt:lpstr>PROCESO DE EVAPOTRANSPIRACIÓN</vt:lpstr>
      <vt:lpstr>Crecimiento del cultivo – Absorción de radiación</vt:lpstr>
      <vt:lpstr>Procesos</vt:lpstr>
      <vt:lpstr>PROCESO DE EVAPOTRANSPIRACIÓN</vt:lpstr>
      <vt:lpstr>FACTORES DE CULTIVO</vt:lpstr>
      <vt:lpstr>FACTORES DE CULTIVO</vt:lpstr>
      <vt:lpstr>PROCESO DE EVAPOTRANSPIRACIÓN</vt:lpstr>
      <vt:lpstr>ETc – COEFICIENTE ÚNICO DEL CULTIVO (Kc)</vt:lpstr>
      <vt:lpstr>ETc – COEFICIENTE ÚNICO DEL CULTIVO (Kc)</vt:lpstr>
      <vt:lpstr>DURACIÓN DE LAS ETAPAS DE CRECIMIENTO</vt:lpstr>
      <vt:lpstr>DURACIÓN DE LAS ETAPAS DE CRECIMIENTO</vt:lpstr>
      <vt:lpstr>VALORES TABULADOS DE KC</vt:lpstr>
      <vt:lpstr>Coeficiente del cultivo para la etapa inicial (Kc ini)</vt:lpstr>
      <vt:lpstr>Coeficiente del cultivo para la etapa inicial (Kc ini)</vt:lpstr>
      <vt:lpstr>Coeficiente del cultivo para la etapa inicial (Kc ini)</vt:lpstr>
      <vt:lpstr>PowerPoint Presentation</vt:lpstr>
      <vt:lpstr>Determinación del valor de Kc ini</vt:lpstr>
      <vt:lpstr>VALORES TABULADOS DE KC</vt:lpstr>
      <vt:lpstr>VALORES TABULADOS DE KC</vt:lpstr>
      <vt:lpstr>VALORES TABULADOS DE KC</vt:lpstr>
      <vt:lpstr>Coeficiente del cultivo para la etapa inicial (Kc ini)</vt:lpstr>
      <vt:lpstr>Coeficiente del cultivo para la etapa inicial (Kc ini)</vt:lpstr>
      <vt:lpstr>Coeficiente del cultivo para la etapa inicial (Kc ini)</vt:lpstr>
      <vt:lpstr>Coeficiente del cultivo para la etapa inicial (Kc ini)</vt:lpstr>
      <vt:lpstr>Coeficiente del cultivo para la etapa inicial (Kc ini)</vt:lpstr>
      <vt:lpstr>Coeficiente del cultivo para la etapa de mediados de temporada (Kc med)</vt:lpstr>
      <vt:lpstr>Coeficiente del cultivo para la etapa de mediados de temporada (Kc med)</vt:lpstr>
      <vt:lpstr>Coeficiente del cultivo para la etapa de mediados de temporada (Kc med)</vt:lpstr>
      <vt:lpstr>Coeficiente del cultivo para la etapa de mediados de temporada (Kc med)</vt:lpstr>
      <vt:lpstr>Coeficiente del cultivo para la etapa de mediados de temporada (Kc med)</vt:lpstr>
      <vt:lpstr>Coeficiente del cultivo para la etapa de mediados de temporada (Kc med)</vt:lpstr>
      <vt:lpstr>Coeficiente del cultivo para el término de la etapa final (Kc fin)</vt:lpstr>
      <vt:lpstr>Coeficiente del cultivo para el término de la etapa final (Kc fin)</vt:lpstr>
      <vt:lpstr>Coeficiente del cultivo para el término de la etapa final (Kc fin)</vt:lpstr>
      <vt:lpstr>Coeficiente del cultivo para el término de la etapa final (Kc fin)</vt:lpstr>
      <vt:lpstr>Coeficiente del cultivo para el término de la etapa final (Kc fin)</vt:lpstr>
      <vt:lpstr>Coeficiente del cultivo para el término de la etapa final (Kc fin)</vt:lpstr>
      <vt:lpstr>ELABORACIÓN DE LA CURVA DE KC: Cultivos anuales</vt:lpstr>
      <vt:lpstr>Curva de Kc para cultivos forrajeros</vt:lpstr>
      <vt:lpstr>ELABORACIÓN DE LA CURVA DE KC: Cultivos anuales</vt:lpstr>
      <vt:lpstr>CÁLCULO DE LA ETC</vt:lpstr>
      <vt:lpstr>ETc – coeficiente dual del cultivo (Kc = Kcb + Ke)</vt:lpstr>
      <vt:lpstr>ETc – coeficiente dual del cultivo (Kc = Kcb + Ke)</vt:lpstr>
      <vt:lpstr>ETc – coeficiente dual del cultivo (Kc = Kcb + Ke)</vt:lpstr>
      <vt:lpstr>En el caso de Aquacrop: Para evitar sobre o sub irrigar~ Función Ks y para reducir el tiempo de experimentación </vt:lpstr>
      <vt:lpstr>PowerPoint Presentation</vt:lpstr>
      <vt:lpstr>PowerPoint Presentation</vt:lpstr>
      <vt:lpstr>Ejemplos</vt:lpstr>
      <vt:lpstr>Comenzando con CROPWAT …</vt:lpstr>
      <vt:lpstr>Rescatar datos de clima. .</vt:lpstr>
      <vt:lpstr>Analizar  Temperature . . .</vt:lpstr>
      <vt:lpstr>Analizar  ET0 . . .</vt:lpstr>
      <vt:lpstr>Calcular ET0 . . .</vt:lpstr>
      <vt:lpstr>Analizar Lluvias . . .</vt:lpstr>
      <vt:lpstr>Rescatar parametros del cultivo . . .</vt:lpstr>
      <vt:lpstr>PowerPoint Presentation</vt:lpstr>
      <vt:lpstr>Definir y ver areas de cultivos. . .</vt:lpstr>
      <vt:lpstr>Definir el metodo de riego. . .</vt:lpstr>
      <vt:lpstr>Datos de entrada completados . . .</vt:lpstr>
      <vt:lpstr>Calculo de Necesidades de riego . . .</vt:lpstr>
      <vt:lpstr>Calculo de Esquema de riego . . .</vt:lpstr>
      <vt:lpstr>Resumen de  Resultados . . .</vt:lpstr>
      <vt:lpstr>Bases del AquaCrop (FAO)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Esquema de AquaCrop (FAO)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Reyna</dc:creator>
  <cp:lastModifiedBy>Teresa Reyna</cp:lastModifiedBy>
  <cp:revision>2</cp:revision>
  <dcterms:created xsi:type="dcterms:W3CDTF">2020-10-22T16:11:14Z</dcterms:created>
  <dcterms:modified xsi:type="dcterms:W3CDTF">2020-10-28T22:38:52Z</dcterms:modified>
</cp:coreProperties>
</file>