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 id="304"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85" d="100"/>
          <a:sy n="85" d="100"/>
        </p:scale>
        <p:origin x="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270000" y="1638300"/>
            <a:ext cx="10464800" cy="33020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López"/>
          <p:cNvSpPr txBox="1">
            <a:spLocks noGrp="1"/>
          </p:cNvSpPr>
          <p:nvPr>
            <p:ph type="body" sz="quarter" idx="21"/>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 Juan López</a:t>
            </a:r>
          </a:p>
        </p:txBody>
      </p:sp>
      <p:sp>
        <p:nvSpPr>
          <p:cNvPr id="94" name="“Escribir una cita aquí”"/>
          <p:cNvSpPr txBox="1">
            <a:spLocks noGrp="1"/>
          </p:cNvSpPr>
          <p:nvPr>
            <p:ph type="body" sz="quarter" idx="22"/>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“Escribir una cita aquí”</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21"/>
          </p:nvPr>
        </p:nvSpPr>
        <p:spPr>
          <a:xfrm>
            <a:off x="-812800" y="0"/>
            <a:ext cx="14630400" cy="97536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1600200" y="330200"/>
            <a:ext cx="9779001" cy="6519334"/>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1270000" y="6718300"/>
            <a:ext cx="10464800" cy="14224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270000" y="3225800"/>
            <a:ext cx="10464800" cy="33020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21"/>
          </p:nvPr>
        </p:nvSpPr>
        <p:spPr>
          <a:xfrm>
            <a:off x="6642100" y="762000"/>
            <a:ext cx="5494867" cy="82423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952500" y="762000"/>
            <a:ext cx="5334000" cy="4000500"/>
          </a:xfrm>
          <a:prstGeom prst="rect">
            <a:avLst/>
          </a:prstGeom>
        </p:spPr>
        <p:txBody>
          <a:bodyPr anchor="b"/>
          <a:lstStyle>
            <a:lvl1pPr>
              <a:defRPr sz="6000"/>
            </a:lvl1pPr>
          </a:lstStyle>
          <a:p>
            <a:r>
              <a:t>Texto del título</a:t>
            </a:r>
          </a:p>
        </p:txBody>
      </p:sp>
      <p:sp>
        <p:nvSpPr>
          <p:cNvPr id="40" name="Nivel de texto 1…"/>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21"/>
          </p:nvPr>
        </p:nvSpPr>
        <p:spPr>
          <a:xfrm>
            <a:off x="6718300" y="1054100"/>
            <a:ext cx="5334000" cy="80010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952500" y="1270000"/>
            <a:ext cx="11099800" cy="7213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21"/>
          </p:nvPr>
        </p:nvSpPr>
        <p:spPr>
          <a:xfrm>
            <a:off x="6464300" y="5067300"/>
            <a:ext cx="5943600" cy="3962400"/>
          </a:xfrm>
          <a:prstGeom prst="rect">
            <a:avLst/>
          </a:prstGeom>
        </p:spPr>
        <p:txBody>
          <a:bodyPr lIns="91439" tIns="45719" rIns="91439" bIns="45719" anchor="t">
            <a:noAutofit/>
          </a:bodyPr>
          <a:lstStyle/>
          <a:p>
            <a:endParaRPr/>
          </a:p>
        </p:txBody>
      </p:sp>
      <p:sp>
        <p:nvSpPr>
          <p:cNvPr id="84" name="Imagen"/>
          <p:cNvSpPr>
            <a:spLocks noGrp="1"/>
          </p:cNvSpPr>
          <p:nvPr>
            <p:ph type="pic" sz="quarter" idx="22"/>
          </p:nvPr>
        </p:nvSpPr>
        <p:spPr>
          <a:xfrm>
            <a:off x="6464300" y="762000"/>
            <a:ext cx="5848350" cy="3898900"/>
          </a:xfrm>
          <a:prstGeom prst="rect">
            <a:avLst/>
          </a:prstGeom>
        </p:spPr>
        <p:txBody>
          <a:bodyPr lIns="91439" tIns="45719" rIns="91439" bIns="45719" anchor="t">
            <a:noAutofit/>
          </a:bodyPr>
          <a:lstStyle/>
          <a:p>
            <a:endParaRPr/>
          </a:p>
        </p:txBody>
      </p:sp>
      <p:sp>
        <p:nvSpPr>
          <p:cNvPr id="85" name="Imagen"/>
          <p:cNvSpPr>
            <a:spLocks noGrp="1"/>
          </p:cNvSpPr>
          <p:nvPr>
            <p:ph type="pic" sz="half" idx="23"/>
          </p:nvPr>
        </p:nvSpPr>
        <p:spPr>
          <a:xfrm>
            <a:off x="723900" y="723900"/>
            <a:ext cx="5638801" cy="84582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19" name="Adaptación"/>
          <p:cNvSpPr txBox="1"/>
          <p:nvPr/>
        </p:nvSpPr>
        <p:spPr>
          <a:xfrm>
            <a:off x="546747" y="292100"/>
            <a:ext cx="6399505" cy="1270000"/>
          </a:xfrm>
          <a:prstGeom prst="rect">
            <a:avLst/>
          </a:prstGeom>
          <a:ln w="12700">
            <a:miter lim="400000"/>
          </a:ln>
          <a:effectLst>
            <a:outerShdw blurRad="63500" dist="76200" dir="5400000" rotWithShape="0">
              <a:srgbClr val="000000">
                <a:alpha val="50000"/>
              </a:srgbClr>
            </a:outerShdw>
            <a:reflection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700" i="1" cap="all">
                <a:latin typeface="Helvetica"/>
                <a:ea typeface="Helvetica"/>
                <a:cs typeface="Helvetica"/>
                <a:sym typeface="Helvetica"/>
              </a:defRPr>
            </a:lvl1pPr>
          </a:lstStyle>
          <a:p>
            <a:r>
              <a:t>Adaptación</a:t>
            </a:r>
          </a:p>
        </p:txBody>
      </p:sp>
      <p:sp>
        <p:nvSpPr>
          <p:cNvPr id="120" name="Gustavo Pigino Ph. D"/>
          <p:cNvSpPr txBox="1"/>
          <p:nvPr/>
        </p:nvSpPr>
        <p:spPr>
          <a:xfrm>
            <a:off x="2746882" y="1562100"/>
            <a:ext cx="1999233" cy="365607"/>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600">
                <a:latin typeface="Chalkboard"/>
                <a:ea typeface="Chalkboard"/>
                <a:cs typeface="Chalkboard"/>
                <a:sym typeface="Chalkboard"/>
              </a:defRPr>
            </a:lvl1pPr>
          </a:lstStyle>
          <a:p>
            <a:r>
              <a:rPr dirty="0"/>
              <a:t>Gustavo Pigino Ph. 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60" name="Definiciones no históricas de adaptación"/>
          <p:cNvSpPr txBox="1"/>
          <p:nvPr/>
        </p:nvSpPr>
        <p:spPr>
          <a:xfrm>
            <a:off x="2231986" y="866294"/>
            <a:ext cx="8540828" cy="679570"/>
          </a:xfrm>
          <a:prstGeom prst="rect">
            <a:avLst/>
          </a:prstGeom>
          <a:ln w="12700">
            <a:miter lim="400000"/>
          </a:ln>
          <a:effectLst>
            <a:outerShdw blurRad="25400" dist="25400" dir="5400000" rotWithShape="0">
              <a:srgbClr val="DCDEE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700">
                <a:solidFill>
                  <a:srgbClr val="CBF0FF"/>
                </a:solidFill>
                <a:latin typeface="Chalkboard"/>
                <a:ea typeface="Chalkboard"/>
                <a:cs typeface="Chalkboard"/>
                <a:sym typeface="Chalkboard"/>
              </a:defRPr>
            </a:lvl1pPr>
          </a:lstStyle>
          <a:p>
            <a:r>
              <a:t>Definiciones no históricas de adaptación</a:t>
            </a:r>
          </a:p>
        </p:txBody>
      </p:sp>
      <p:sp>
        <p:nvSpPr>
          <p:cNvPr id="161" name="El concepto de adaptación Darwiniano esta intimamente vinculado al concepto de selección: Quienes se adapten mejor serán los elegidos.."/>
          <p:cNvSpPr txBox="1"/>
          <p:nvPr/>
        </p:nvSpPr>
        <p:spPr>
          <a:xfrm>
            <a:off x="187980" y="7915636"/>
            <a:ext cx="12342058" cy="1086981"/>
          </a:xfrm>
          <a:prstGeom prst="rect">
            <a:avLst/>
          </a:prstGeom>
          <a:ln w="12700">
            <a:miter lim="400000"/>
          </a:ln>
          <a:effectLst>
            <a:outerShdw blurRad="127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3100">
                <a:solidFill>
                  <a:schemeClr val="accent3">
                    <a:satOff val="-13807"/>
                    <a:lumOff val="19329"/>
                  </a:schemeClr>
                </a:solidFill>
                <a:latin typeface="Chalkboard"/>
                <a:ea typeface="Chalkboard"/>
                <a:cs typeface="Chalkboard"/>
                <a:sym typeface="Chalkboard"/>
              </a:defRPr>
            </a:lvl1pPr>
          </a:lstStyle>
          <a:p>
            <a:r>
              <a:t>El concepto de adaptación Darwiniano esta intimamente vinculado al concepto de selección: Quienes se adapten mejor serán los elegidos..</a:t>
            </a:r>
          </a:p>
        </p:txBody>
      </p:sp>
      <p:sp>
        <p:nvSpPr>
          <p:cNvPr id="162" name="Bock (1979) Una adaptación es una característica de un organismo, la cual interactúa operacionalmente con algún factor del ambiente, de manera tal que el individuo sobrevive y se reproduce."/>
          <p:cNvSpPr txBox="1"/>
          <p:nvPr/>
        </p:nvSpPr>
        <p:spPr>
          <a:xfrm>
            <a:off x="231911" y="1957989"/>
            <a:ext cx="12909278" cy="1722822"/>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latin typeface="Chalkboard"/>
                <a:ea typeface="Chalkboard"/>
                <a:cs typeface="Chalkboard"/>
                <a:sym typeface="Chalkboard"/>
              </a:defRPr>
            </a:lvl1pPr>
          </a:lstStyle>
          <a:p>
            <a:r>
              <a:t>Bock (1979) Una adaptación es una característica de un organismo, la cual interactúa operacionalmente con algún factor del ambiente, de manera tal que el individuo sobrevive y se reproduce.</a:t>
            </a:r>
          </a:p>
        </p:txBody>
      </p:sp>
      <p:sp>
        <p:nvSpPr>
          <p:cNvPr id="163" name="Mayr (1988) Adaptación es una mayor eficiencia ecológico-fisiológica (reproductiva) la que es adquirida por otros miembros de la población."/>
          <p:cNvSpPr txBox="1"/>
          <p:nvPr/>
        </p:nvSpPr>
        <p:spPr>
          <a:xfrm>
            <a:off x="191959" y="3850289"/>
            <a:ext cx="12989182" cy="1316422"/>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latin typeface="Chalkboard"/>
                <a:ea typeface="Chalkboard"/>
                <a:cs typeface="Chalkboard"/>
                <a:sym typeface="Chalkboard"/>
              </a:defRPr>
            </a:lvl1pPr>
          </a:lstStyle>
          <a:p>
            <a:r>
              <a:t>Mayr (1988) Adaptación es una mayor eficiencia ecológico-fisiológica (reproductiva) la que es adquirida por otros miembros de la población.</a:t>
            </a:r>
          </a:p>
        </p:txBody>
      </p:sp>
      <p:sp>
        <p:nvSpPr>
          <p:cNvPr id="164" name="Reeve &amp; Sherman (1993) Una adaptación es una variante fenotípica que resulta en el mas alto éxito reproductivo entre un conjunto especifico de variantes en un determinado ambiente."/>
          <p:cNvSpPr txBox="1"/>
          <p:nvPr/>
        </p:nvSpPr>
        <p:spPr>
          <a:xfrm>
            <a:off x="223155" y="5787712"/>
            <a:ext cx="12926790" cy="131642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latin typeface="Chalkboard"/>
                <a:ea typeface="Chalkboard"/>
                <a:cs typeface="Chalkboard"/>
                <a:sym typeface="Chalkboard"/>
              </a:defRPr>
            </a:lvl1pPr>
          </a:lstStyle>
          <a:p>
            <a:r>
              <a:t>Reeve &amp; Sherman (1993) Una adaptación es una variante fenotípica que resulta en el mas alto éxito reproductivo entre un conjunto especifico de variantes en un determinado ambiente.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64"/>
                                        </p:tgtEl>
                                        <p:attrNameLst>
                                          <p:attrName>style.visibility</p:attrName>
                                        </p:attrNameLst>
                                      </p:cBhvr>
                                      <p:to>
                                        <p:strVal val="visible"/>
                                      </p:to>
                                    </p:set>
                                    <p:animEffect transition="in" filter="fade">
                                      <p:cBhvr>
                                        <p:cTn id="12" dur="10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61"/>
                                        </p:tgtEl>
                                        <p:attrNameLst>
                                          <p:attrName>style.visibility</p:attrName>
                                        </p:attrNameLst>
                                      </p:cBhvr>
                                      <p:to>
                                        <p:strVal val="visible"/>
                                      </p:to>
                                    </p:set>
                                    <p:animEffect transition="in" filter="fade">
                                      <p:cBhvr>
                                        <p:cTn id="1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3" animBg="1" advAuto="0"/>
      <p:bldP spid="163" grpId="1" animBg="1" advAuto="0"/>
      <p:bldP spid="164"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66" name="Tipos de Selección"/>
          <p:cNvSpPr txBox="1"/>
          <p:nvPr/>
        </p:nvSpPr>
        <p:spPr>
          <a:xfrm>
            <a:off x="4046142" y="403418"/>
            <a:ext cx="4277656" cy="742564"/>
          </a:xfrm>
          <a:prstGeom prst="rect">
            <a:avLst/>
          </a:prstGeom>
          <a:ln w="12700">
            <a:miter lim="400000"/>
          </a:ln>
          <a:effectLst>
            <a:outerShdw blurRad="25400" dist="25400" dir="5400000" rotWithShape="0">
              <a:srgbClr val="DCDEE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000">
                <a:solidFill>
                  <a:srgbClr val="CBF0FF"/>
                </a:solidFill>
                <a:latin typeface="Chalkboard"/>
                <a:ea typeface="Chalkboard"/>
                <a:cs typeface="Chalkboard"/>
                <a:sym typeface="Chalkboard"/>
              </a:defRPr>
            </a:lvl1pPr>
          </a:lstStyle>
          <a:p>
            <a:r>
              <a:t>Tipos de Selección</a:t>
            </a:r>
          </a:p>
        </p:txBody>
      </p:sp>
      <p:sp>
        <p:nvSpPr>
          <p:cNvPr id="167" name="a) Natural: Toda variación que aparezca se conserva, si es provechosa a los individuos de la especie en su relación con otros individuos, y además tienden a la conservación de la especie"/>
          <p:cNvSpPr txBox="1"/>
          <p:nvPr/>
        </p:nvSpPr>
        <p:spPr>
          <a:xfrm>
            <a:off x="23821" y="1342376"/>
            <a:ext cx="13055601" cy="1684048"/>
          </a:xfrm>
          <a:prstGeom prst="rect">
            <a:avLst/>
          </a:prstGeom>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4000">
                <a:solidFill>
                  <a:srgbClr val="CBF0FF"/>
                </a:solidFill>
                <a:latin typeface="Chalkboard"/>
                <a:ea typeface="Chalkboard"/>
                <a:cs typeface="Chalkboard"/>
                <a:sym typeface="Chalkboard"/>
              </a:defRPr>
            </a:pPr>
            <a:r>
              <a:t>a) </a:t>
            </a:r>
            <a:r>
              <a:rPr>
                <a:solidFill>
                  <a:srgbClr val="FFEE89"/>
                </a:solidFill>
              </a:rPr>
              <a:t>Natural:</a:t>
            </a:r>
            <a:r>
              <a:t> </a:t>
            </a:r>
            <a:r>
              <a:rPr sz="3000"/>
              <a:t>Toda </a:t>
            </a:r>
            <a:r>
              <a:rPr sz="3000">
                <a:solidFill>
                  <a:schemeClr val="accent6">
                    <a:hueOff val="105381"/>
                    <a:satOff val="14341"/>
                    <a:lumOff val="10801"/>
                  </a:schemeClr>
                </a:solidFill>
              </a:rPr>
              <a:t>variación</a:t>
            </a:r>
            <a:r>
              <a:rPr sz="3000"/>
              <a:t> que aparezca se conserva, si es provechosa a los individuos de la especie en su relación con otros individuos, y además tienden a la conservación de la especie</a:t>
            </a:r>
          </a:p>
        </p:txBody>
      </p:sp>
      <p:sp>
        <p:nvSpPr>
          <p:cNvPr id="168" name="b) Estado Doméstico: Proceso por el cual el hombre selecciona y elige caracteres útiles a su capricho o su necesidad, y al acumular estas variaciones durante generaciones, en una dirección, llegan a producir diferencias apreciables. Ej, vacas lecheras de"/>
          <p:cNvSpPr txBox="1"/>
          <p:nvPr/>
        </p:nvSpPr>
        <p:spPr>
          <a:xfrm>
            <a:off x="106757" y="3564876"/>
            <a:ext cx="12791286" cy="2623849"/>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4000">
                <a:solidFill>
                  <a:srgbClr val="CBF0FF"/>
                </a:solidFill>
                <a:latin typeface="Chalkboard"/>
                <a:ea typeface="Chalkboard"/>
                <a:cs typeface="Chalkboard"/>
                <a:sym typeface="Chalkboard"/>
              </a:defRPr>
            </a:pPr>
            <a:r>
              <a:t>b) </a:t>
            </a:r>
            <a:r>
              <a:rPr>
                <a:solidFill>
                  <a:srgbClr val="FFF491"/>
                </a:solidFill>
              </a:rPr>
              <a:t>Estado Doméstico</a:t>
            </a:r>
            <a:r>
              <a:t>: </a:t>
            </a:r>
            <a:r>
              <a:rPr sz="3000"/>
              <a:t>Proceso por el cual el hombre selecciona y elige caracteres útiles a su capricho o su necesidad, y al acumular estas variaciones durante generaciones, en una dirección, llegan a producir diferencias apreciables. Ej, vacas lecheras de grandes ubres, árboles frutales, caballos de carrera, etc</a:t>
            </a:r>
          </a:p>
        </p:txBody>
      </p:sp>
      <p:sp>
        <p:nvSpPr>
          <p:cNvPr id="169" name="c) Sexual: explica cómo los caracteres sexuales secundarios, que aparentemente tienen la función de distinguir los sexos, cumplen la función de favorecer a los individuos, NO en la lucha por la existencia, sino en la lucha por las hembras"/>
          <p:cNvSpPr txBox="1"/>
          <p:nvPr/>
        </p:nvSpPr>
        <p:spPr>
          <a:xfrm>
            <a:off x="100021" y="6619226"/>
            <a:ext cx="12406919" cy="2153948"/>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4000">
                <a:solidFill>
                  <a:srgbClr val="CBF0FF"/>
                </a:solidFill>
                <a:latin typeface="Chalkboard"/>
                <a:ea typeface="Chalkboard"/>
                <a:cs typeface="Chalkboard"/>
                <a:sym typeface="Chalkboard"/>
              </a:defRPr>
            </a:pPr>
            <a:r>
              <a:t>c) </a:t>
            </a:r>
            <a:r>
              <a:rPr>
                <a:solidFill>
                  <a:srgbClr val="FFF491"/>
                </a:solidFill>
              </a:rPr>
              <a:t>Sexual</a:t>
            </a:r>
            <a:r>
              <a:rPr>
                <a:solidFill>
                  <a:srgbClr val="FFEE89"/>
                </a:solidFill>
              </a:rPr>
              <a:t>:</a:t>
            </a:r>
            <a:r>
              <a:t> </a:t>
            </a:r>
            <a:r>
              <a:rPr sz="3000"/>
              <a:t>explica cómo los caracteres sexuales secundarios, que aparentemente tienen la función de distinguir los sexos, </a:t>
            </a:r>
            <a:r>
              <a:rPr sz="3000">
                <a:solidFill>
                  <a:srgbClr val="000000"/>
                </a:solidFill>
              </a:rPr>
              <a:t>cumplen la función de favorecer a los individuos</a:t>
            </a:r>
            <a:r>
              <a:rPr sz="3000"/>
              <a:t>, </a:t>
            </a:r>
            <a:r>
              <a:rPr sz="3000" u="sng"/>
              <a:t>NO en la lucha por la existencia</a:t>
            </a:r>
            <a:r>
              <a:rPr sz="3000"/>
              <a:t>, </a:t>
            </a:r>
            <a:r>
              <a:rPr sz="3000">
                <a:solidFill>
                  <a:srgbClr val="000000"/>
                </a:solidFill>
              </a:rPr>
              <a:t>sino en la lucha por las hembras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P spid="169"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71" name="Identificando Caracteres Adaptativos"/>
          <p:cNvSpPr txBox="1"/>
          <p:nvPr/>
        </p:nvSpPr>
        <p:spPr>
          <a:xfrm>
            <a:off x="3729339" y="542589"/>
            <a:ext cx="5875835" cy="554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2600">
                <a:latin typeface="Chalkboard SE Bold"/>
                <a:ea typeface="Chalkboard SE Bold"/>
                <a:cs typeface="Chalkboard SE Bold"/>
                <a:sym typeface="Chalkboard SE Bold"/>
              </a:defRPr>
            </a:lvl1pPr>
          </a:lstStyle>
          <a:p>
            <a:r>
              <a:t>Identificando Caracteres Adaptativos</a:t>
            </a:r>
          </a:p>
        </p:txBody>
      </p:sp>
      <p:sp>
        <p:nvSpPr>
          <p:cNvPr id="172" name="-Rasgos que originalmente eran de adaptación para un problema, ahora se utilizan para otro"/>
          <p:cNvSpPr txBox="1"/>
          <p:nvPr/>
        </p:nvSpPr>
        <p:spPr>
          <a:xfrm>
            <a:off x="87896" y="3476913"/>
            <a:ext cx="12829008"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-Rasgos que originalmente eran de adaptación para un problema, ahora se utilizan para otro</a:t>
            </a:r>
          </a:p>
        </p:txBody>
      </p:sp>
      <p:sp>
        <p:nvSpPr>
          <p:cNvPr id="173" name="-Rasgos que no tienen ningún beneficio actual hacia la aptitud, es decir, deriva genética molecular"/>
          <p:cNvSpPr txBox="1"/>
          <p:nvPr/>
        </p:nvSpPr>
        <p:spPr>
          <a:xfrm>
            <a:off x="155580" y="5149146"/>
            <a:ext cx="12396899" cy="96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-Rasgos que no tienen ningún beneficio actual hacia la aptitud, es decir, deriva genética molecular</a:t>
            </a:r>
          </a:p>
        </p:txBody>
      </p:sp>
      <p:sp>
        <p:nvSpPr>
          <p:cNvPr id="174" name="•No todos los rasgos son adaptativos:"/>
          <p:cNvSpPr txBox="1"/>
          <p:nvPr/>
        </p:nvSpPr>
        <p:spPr>
          <a:xfrm>
            <a:off x="4075214" y="1804681"/>
            <a:ext cx="5184084" cy="529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solidFill>
                  <a:srgbClr val="FBFF65"/>
                </a:solidFill>
                <a:latin typeface="Chalkboard SE Regular"/>
                <a:ea typeface="Chalkboard SE Regular"/>
                <a:cs typeface="Chalkboard SE Regular"/>
                <a:sym typeface="Chalkboard SE Regular"/>
              </a:defRPr>
            </a:lvl1pPr>
          </a:lstStyle>
          <a:p>
            <a:r>
              <a:t>•No todos los rasgos son adaptativos: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fade">
                                      <p:cBhvr>
                                        <p:cTn id="12"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animBg="1" advAuto="0"/>
      <p:bldP spid="173"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76" name="Definiciones filogenética de adaptación"/>
          <p:cNvSpPr txBox="1"/>
          <p:nvPr/>
        </p:nvSpPr>
        <p:spPr>
          <a:xfrm>
            <a:off x="1946994" y="289118"/>
            <a:ext cx="8889510" cy="742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000">
                <a:solidFill>
                  <a:srgbClr val="CBF0FF"/>
                </a:solidFill>
                <a:latin typeface="Chalkboard"/>
                <a:ea typeface="Chalkboard"/>
                <a:cs typeface="Chalkboard"/>
                <a:sym typeface="Chalkboard"/>
              </a:defRPr>
            </a:lvl1pPr>
          </a:lstStyle>
          <a:p>
            <a:r>
              <a:t>Definiciones filogenética de adaptación</a:t>
            </a:r>
          </a:p>
        </p:txBody>
      </p:sp>
      <p:sp>
        <p:nvSpPr>
          <p:cNvPr id="177" name="Greene (1986), Coddington (1988), Bam&amp;Larson (1991), Harvey &amp; Pagel (1991) Adaptacion es una función apomórfica (estado derivado de un rasgo) promovida por selección natural, en comparación con la función plesiomórfica (estado ancestral de un rasgo)."/>
          <p:cNvSpPr txBox="1"/>
          <p:nvPr/>
        </p:nvSpPr>
        <p:spPr>
          <a:xfrm>
            <a:off x="23601" y="1374531"/>
            <a:ext cx="13051574" cy="1926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latin typeface="Chalkboard SE Regular"/>
                <a:ea typeface="Chalkboard SE Regular"/>
                <a:cs typeface="Chalkboard SE Regular"/>
                <a:sym typeface="Chalkboard SE Regular"/>
              </a:defRPr>
            </a:pPr>
            <a:r>
              <a:t>Greene (1986), Coddington (1988), Bam&amp;Larson (1991), Harvey &amp; Pagel (1991) Adaptacion es una función apomórfica (estado </a:t>
            </a:r>
            <a:r>
              <a:rPr>
                <a:solidFill>
                  <a:srgbClr val="FFF2A6"/>
                </a:solidFill>
              </a:rPr>
              <a:t>derivado</a:t>
            </a:r>
            <a:r>
              <a:t> de un rasgo) promovida por selección natural, en comparación con la función plesiomórfica (estado </a:t>
            </a:r>
            <a:r>
              <a:rPr>
                <a:solidFill>
                  <a:srgbClr val="FFD99C"/>
                </a:solidFill>
              </a:rPr>
              <a:t>ancestral</a:t>
            </a:r>
            <a:r>
              <a:t> de un rasgo).</a:t>
            </a:r>
          </a:p>
        </p:txBody>
      </p:sp>
      <p:grpSp>
        <p:nvGrpSpPr>
          <p:cNvPr id="182" name="Grupo"/>
          <p:cNvGrpSpPr/>
          <p:nvPr/>
        </p:nvGrpSpPr>
        <p:grpSpPr>
          <a:xfrm>
            <a:off x="167927" y="3053224"/>
            <a:ext cx="12721145" cy="5906998"/>
            <a:chOff x="0" y="-139700"/>
            <a:chExt cx="12721144" cy="5906996"/>
          </a:xfrm>
        </p:grpSpPr>
        <p:grpSp>
          <p:nvGrpSpPr>
            <p:cNvPr id="180" name="Imagen"/>
            <p:cNvGrpSpPr/>
            <p:nvPr/>
          </p:nvGrpSpPr>
          <p:grpSpPr>
            <a:xfrm>
              <a:off x="5354967" y="-139700"/>
              <a:ext cx="7366178" cy="5906997"/>
              <a:chOff x="0" y="0"/>
              <a:chExt cx="7366176" cy="5906996"/>
            </a:xfrm>
          </p:grpSpPr>
          <p:pic>
            <p:nvPicPr>
              <p:cNvPr id="179" name="Imagen" descr="Imagen"/>
              <p:cNvPicPr>
                <a:picLocks noChangeAspect="1"/>
              </p:cNvPicPr>
              <p:nvPr/>
            </p:nvPicPr>
            <p:blipFill>
              <a:blip r:embed="rId2"/>
              <a:stretch>
                <a:fillRect/>
              </a:stretch>
            </p:blipFill>
            <p:spPr>
              <a:xfrm>
                <a:off x="215900" y="139700"/>
                <a:ext cx="6934377" cy="5348197"/>
              </a:xfrm>
              <a:prstGeom prst="rect">
                <a:avLst/>
              </a:prstGeom>
              <a:ln>
                <a:noFill/>
              </a:ln>
              <a:effectLst/>
            </p:spPr>
          </p:pic>
          <p:pic>
            <p:nvPicPr>
              <p:cNvPr id="178" name="Imagen" descr="Imagen"/>
              <p:cNvPicPr>
                <a:picLocks/>
              </p:cNvPicPr>
              <p:nvPr/>
            </p:nvPicPr>
            <p:blipFill>
              <a:blip r:embed="rId3"/>
              <a:stretch>
                <a:fillRect/>
              </a:stretch>
            </p:blipFill>
            <p:spPr>
              <a:xfrm>
                <a:off x="0" y="0"/>
                <a:ext cx="7366177" cy="5906997"/>
              </a:xfrm>
              <a:prstGeom prst="rect">
                <a:avLst/>
              </a:prstGeom>
              <a:effectLst/>
            </p:spPr>
          </p:pic>
        </p:grpSp>
        <p:sp>
          <p:nvSpPr>
            <p:cNvPr id="181" name="Ej. El carácter derivado M1 (adaptación) surge a tiempo t en el ancestro de C, D y E vía selección para la función derivada F1 con respecto al carácter primitivo Mo con la función F0 en los taxa A y B."/>
            <p:cNvSpPr txBox="1"/>
            <p:nvPr/>
          </p:nvSpPr>
          <p:spPr>
            <a:xfrm>
              <a:off x="0" y="1507634"/>
              <a:ext cx="5354067" cy="2612328"/>
            </a:xfrm>
            <a:prstGeom prst="rect">
              <a:avLst/>
            </a:prstGeom>
            <a:noFill/>
            <a:ln w="12700" cap="flat">
              <a:noFill/>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2300">
                  <a:latin typeface="Chalkboard SE Regular"/>
                  <a:ea typeface="Chalkboard SE Regular"/>
                  <a:cs typeface="Chalkboard SE Regular"/>
                  <a:sym typeface="Chalkboard SE Regular"/>
                </a:defRPr>
              </a:lvl1pPr>
            </a:lstStyle>
            <a:p>
              <a:r>
                <a:t>Ej. El carácter derivado M1 (adaptación) surge a tiempo t en el ancestro de C, D y E vía selección para la función derivada F1 con respecto al carácter primitivo Mo con la función F0 en los taxa A y B.</a:t>
              </a:r>
            </a:p>
          </p:txBody>
        </p:sp>
      </p:grpSp>
      <p:sp>
        <p:nvSpPr>
          <p:cNvPr id="183" name="Problema: se necesita conocer la filogenia y como actúa la SN a tiempo t"/>
          <p:cNvSpPr txBox="1"/>
          <p:nvPr/>
        </p:nvSpPr>
        <p:spPr>
          <a:xfrm>
            <a:off x="149187" y="8998894"/>
            <a:ext cx="12319885" cy="617418"/>
          </a:xfrm>
          <a:prstGeom prst="rect">
            <a:avLst/>
          </a:prstGeom>
          <a:ln w="12700">
            <a:miter lim="400000"/>
          </a:ln>
          <a:effectLst>
            <a:outerShdw blurRad="25400"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900">
                <a:latin typeface="Chalkboard SE Regular"/>
                <a:ea typeface="Chalkboard SE Regular"/>
                <a:cs typeface="Chalkboard SE Regular"/>
                <a:sym typeface="Chalkboard SE Regular"/>
              </a:defRPr>
            </a:pPr>
            <a:r>
              <a:rPr>
                <a:solidFill>
                  <a:srgbClr val="FFF771"/>
                </a:solidFill>
              </a:rPr>
              <a:t>Problema</a:t>
            </a:r>
            <a:r>
              <a:rPr>
                <a:solidFill>
                  <a:schemeClr val="accent5">
                    <a:hueOff val="100859"/>
                    <a:satOff val="-13629"/>
                    <a:lumOff val="23879"/>
                  </a:schemeClr>
                </a:solidFill>
              </a:rPr>
              <a:t>:</a:t>
            </a:r>
            <a:r>
              <a:t> se necesita conocer la filogenia y como actúa la SN a tiempo 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2"/>
                                        </p:tgtEl>
                                        <p:attrNameLst>
                                          <p:attrName>style.visibility</p:attrName>
                                        </p:attrNameLst>
                                      </p:cBhvr>
                                      <p:to>
                                        <p:strVal val="visible"/>
                                      </p:to>
                                    </p:set>
                                    <p:animEffect transition="in" filter="wipe(left)">
                                      <p:cBhvr>
                                        <p:cTn id="7" dur="10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83"/>
                                        </p:tgtEl>
                                        <p:attrNameLst>
                                          <p:attrName>style.visibility</p:attrName>
                                        </p:attrNameLst>
                                      </p:cBhvr>
                                      <p:to>
                                        <p:strVal val="visible"/>
                                      </p:to>
                                    </p:set>
                                    <p:animEffect transition="in" filter="fade">
                                      <p:cBhvr>
                                        <p:cTn id="12"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187" name="Imagen"/>
          <p:cNvGrpSpPr/>
          <p:nvPr/>
        </p:nvGrpSpPr>
        <p:grpSpPr>
          <a:xfrm>
            <a:off x="3041650" y="1530350"/>
            <a:ext cx="9944100" cy="8318500"/>
            <a:chOff x="0" y="0"/>
            <a:chExt cx="9944100" cy="8318500"/>
          </a:xfrm>
        </p:grpSpPr>
        <p:pic>
          <p:nvPicPr>
            <p:cNvPr id="186" name="Imagen" descr="Imagen"/>
            <p:cNvPicPr>
              <a:picLocks noChangeAspect="1"/>
            </p:cNvPicPr>
            <p:nvPr/>
          </p:nvPicPr>
          <p:blipFill>
            <a:blip r:embed="rId2"/>
            <a:stretch>
              <a:fillRect/>
            </a:stretch>
          </p:blipFill>
          <p:spPr>
            <a:xfrm>
              <a:off x="215900" y="139700"/>
              <a:ext cx="9512300" cy="7759700"/>
            </a:xfrm>
            <a:prstGeom prst="rect">
              <a:avLst/>
            </a:prstGeom>
            <a:ln>
              <a:noFill/>
            </a:ln>
            <a:effectLst/>
          </p:spPr>
        </p:pic>
        <p:pic>
          <p:nvPicPr>
            <p:cNvPr id="185" name="Imagen" descr="Imagen"/>
            <p:cNvPicPr>
              <a:picLocks/>
            </p:cNvPicPr>
            <p:nvPr/>
          </p:nvPicPr>
          <p:blipFill>
            <a:blip r:embed="rId3"/>
            <a:stretch>
              <a:fillRect/>
            </a:stretch>
          </p:blipFill>
          <p:spPr>
            <a:xfrm>
              <a:off x="0" y="0"/>
              <a:ext cx="9944100" cy="8318500"/>
            </a:xfrm>
            <a:prstGeom prst="rect">
              <a:avLst/>
            </a:prstGeom>
            <a:effectLst/>
          </p:spPr>
        </p:pic>
      </p:grpSp>
      <p:pic>
        <p:nvPicPr>
          <p:cNvPr id="188" name="Imagen" descr="Imagen"/>
          <p:cNvPicPr>
            <a:picLocks noChangeAspect="1"/>
          </p:cNvPicPr>
          <p:nvPr/>
        </p:nvPicPr>
        <p:blipFill>
          <a:blip r:embed="rId4"/>
          <a:stretch>
            <a:fillRect/>
          </a:stretch>
        </p:blipFill>
        <p:spPr>
          <a:xfrm>
            <a:off x="96711" y="370456"/>
            <a:ext cx="4919789" cy="3884044"/>
          </a:xfrm>
          <a:prstGeom prst="rect">
            <a:avLst/>
          </a:prstGeom>
          <a:ln w="12700">
            <a:miter lim="400000"/>
          </a:ln>
        </p:spPr>
      </p:pic>
      <p:pic>
        <p:nvPicPr>
          <p:cNvPr id="189" name="Imagen" descr="Imagen"/>
          <p:cNvPicPr>
            <a:picLocks noChangeAspect="1"/>
          </p:cNvPicPr>
          <p:nvPr/>
        </p:nvPicPr>
        <p:blipFill>
          <a:blip r:embed="rId5"/>
          <a:stretch>
            <a:fillRect/>
          </a:stretch>
        </p:blipFill>
        <p:spPr>
          <a:xfrm>
            <a:off x="38464" y="5787006"/>
            <a:ext cx="5036284" cy="388404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91" name="Coddington (1994) distingue dos aproximaciones al estudio de la adaptación:"/>
          <p:cNvSpPr txBox="1"/>
          <p:nvPr/>
        </p:nvSpPr>
        <p:spPr>
          <a:xfrm>
            <a:off x="364963" y="637526"/>
            <a:ext cx="11188561" cy="1036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000">
                <a:latin typeface="Chalkboard"/>
                <a:ea typeface="Chalkboard"/>
                <a:cs typeface="Chalkboard"/>
                <a:sym typeface="Chalkboard"/>
              </a:defRPr>
            </a:lvl1pPr>
          </a:lstStyle>
          <a:p>
            <a:r>
              <a:t>Coddington (1994) distingue dos aproximaciones al estudio de la adaptación:</a:t>
            </a:r>
          </a:p>
        </p:txBody>
      </p:sp>
      <p:sp>
        <p:nvSpPr>
          <p:cNvPr id="192" name="- Homology Approach: Analiza novedades únicas (apomorfias). Analiza cada evento con mucho detalle."/>
          <p:cNvSpPr txBox="1"/>
          <p:nvPr/>
        </p:nvSpPr>
        <p:spPr>
          <a:xfrm>
            <a:off x="65844" y="2592989"/>
            <a:ext cx="12966925" cy="1392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b="1">
                <a:latin typeface="Chalkboard"/>
                <a:ea typeface="Chalkboard"/>
                <a:cs typeface="Chalkboard"/>
                <a:sym typeface="Chalkboard"/>
              </a:defRPr>
            </a:pPr>
            <a:r>
              <a:rPr b="0">
                <a:solidFill>
                  <a:srgbClr val="FFCA00"/>
                </a:solidFill>
              </a:rPr>
              <a:t>- </a:t>
            </a:r>
            <a:r>
              <a:rPr>
                <a:solidFill>
                  <a:srgbClr val="FFCA00"/>
                </a:solidFill>
              </a:rPr>
              <a:t>Homology Approach</a:t>
            </a:r>
            <a:r>
              <a:t>: Analiza novedades únicas (apomorfias). </a:t>
            </a:r>
            <a:r>
              <a:rPr b="0"/>
              <a:t>Analiza cada evento con mucho detalle.</a:t>
            </a:r>
          </a:p>
        </p:txBody>
      </p:sp>
      <p:sp>
        <p:nvSpPr>
          <p:cNvPr id="193" name="- Convergence Approach: enfatiza el análisis de coincidencias (homoplasias). Mayor énfasis en el patrón estadístico que en los casos particulares y en los datos de performance."/>
          <p:cNvSpPr txBox="1"/>
          <p:nvPr/>
        </p:nvSpPr>
        <p:spPr>
          <a:xfrm>
            <a:off x="121952" y="4307489"/>
            <a:ext cx="13055601" cy="179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latin typeface="Chalkboard"/>
                <a:ea typeface="Chalkboard"/>
                <a:cs typeface="Chalkboard"/>
                <a:sym typeface="Chalkboard"/>
              </a:defRPr>
            </a:pPr>
            <a:r>
              <a:rPr>
                <a:solidFill>
                  <a:srgbClr val="FFCA00"/>
                </a:solidFill>
              </a:rPr>
              <a:t>- </a:t>
            </a:r>
            <a:r>
              <a:rPr b="1">
                <a:solidFill>
                  <a:srgbClr val="FFCA00"/>
                </a:solidFill>
              </a:rPr>
              <a:t>Convergence Approach</a:t>
            </a:r>
            <a:r>
              <a:rPr b="1"/>
              <a:t>: enfatiza el análisis de coincidencias </a:t>
            </a:r>
            <a:r>
              <a:t>(homoplasias). Mayor énfasis en el patrón estadístico que en los casos particulares y en los datos de performance.</a:t>
            </a:r>
          </a:p>
        </p:txBody>
      </p:sp>
      <p:sp>
        <p:nvSpPr>
          <p:cNvPr id="194" name="Ambos enfoques son complementarios y requieren de la existencia de hipótesis filogenéticas solidas."/>
          <p:cNvSpPr txBox="1"/>
          <p:nvPr/>
        </p:nvSpPr>
        <p:spPr>
          <a:xfrm>
            <a:off x="378166" y="7680181"/>
            <a:ext cx="11660495" cy="1810038"/>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3600">
                <a:solidFill>
                  <a:schemeClr val="accent3">
                    <a:satOff val="-13807"/>
                    <a:lumOff val="19329"/>
                  </a:schemeClr>
                </a:solidFill>
                <a:latin typeface="Chalkboard"/>
                <a:ea typeface="Chalkboard"/>
                <a:cs typeface="Chalkboard"/>
                <a:sym typeface="Chalkboard"/>
              </a:defRPr>
            </a:lvl1pPr>
          </a:lstStyle>
          <a:p>
            <a:r>
              <a:t>Ambos enfoques son complementarios y requieren de la existencia de hipótesis filogenéticas solidas.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96" name="Definiciones históricas de adaptación"/>
          <p:cNvSpPr txBox="1"/>
          <p:nvPr/>
        </p:nvSpPr>
        <p:spPr>
          <a:xfrm>
            <a:off x="1583704" y="352870"/>
            <a:ext cx="9140942" cy="792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300">
                <a:solidFill>
                  <a:srgbClr val="CBF0FF"/>
                </a:solidFill>
                <a:latin typeface="Chalkboard"/>
                <a:ea typeface="Chalkboard"/>
                <a:cs typeface="Chalkboard"/>
                <a:sym typeface="Chalkboard"/>
              </a:defRPr>
            </a:lvl1pPr>
          </a:lstStyle>
          <a:p>
            <a:r>
              <a:t>Definiciones históricas de adaptación</a:t>
            </a:r>
          </a:p>
        </p:txBody>
      </p:sp>
      <p:sp>
        <p:nvSpPr>
          <p:cNvPr id="197" name="Gould &amp; Vrba (1982) Adaptación es toda aquella característica construida por la selección natural para su función actual."/>
          <p:cNvSpPr txBox="1"/>
          <p:nvPr/>
        </p:nvSpPr>
        <p:spPr>
          <a:xfrm>
            <a:off x="169868" y="2731952"/>
            <a:ext cx="12161764" cy="9144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latin typeface="Corbel"/>
                <a:ea typeface="Corbel"/>
                <a:cs typeface="Corbel"/>
                <a:sym typeface="Corbel"/>
              </a:defRPr>
            </a:lvl1pPr>
          </a:lstStyle>
          <a:p>
            <a:r>
              <a:t>Gould &amp; Vrba (1982) Adaptación es toda aquella característica construida por la selección natural para su función actual.</a:t>
            </a:r>
          </a:p>
        </p:txBody>
      </p:sp>
      <p:sp>
        <p:nvSpPr>
          <p:cNvPr id="198" name="Exaptación es toda aquella característica construida originalmente para algún otro rol distinto del actual."/>
          <p:cNvSpPr txBox="1"/>
          <p:nvPr/>
        </p:nvSpPr>
        <p:spPr>
          <a:xfrm>
            <a:off x="185712" y="4419599"/>
            <a:ext cx="12867148" cy="9144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latin typeface="Corbel"/>
                <a:ea typeface="Corbel"/>
                <a:cs typeface="Corbel"/>
                <a:sym typeface="Corbel"/>
              </a:defRPr>
            </a:pPr>
            <a:r>
              <a:rPr>
                <a:solidFill>
                  <a:srgbClr val="FFCA00"/>
                </a:solidFill>
              </a:rPr>
              <a:t>Exaptación </a:t>
            </a:r>
            <a:r>
              <a:t>es toda aquella característica construida originalmente para algún otro rol distinto del actual.</a:t>
            </a:r>
          </a:p>
        </p:txBody>
      </p:sp>
      <p:sp>
        <p:nvSpPr>
          <p:cNvPr id="199" name="Aptación es el término que se utiliza para referirse tanto a la adaptacion como a la exaptación."/>
          <p:cNvSpPr txBox="1"/>
          <p:nvPr/>
        </p:nvSpPr>
        <p:spPr>
          <a:xfrm>
            <a:off x="202319" y="5904047"/>
            <a:ext cx="12833934" cy="5080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latin typeface="Corbel"/>
                <a:ea typeface="Corbel"/>
                <a:cs typeface="Corbel"/>
                <a:sym typeface="Corbel"/>
              </a:defRPr>
            </a:pPr>
            <a:r>
              <a:rPr>
                <a:solidFill>
                  <a:srgbClr val="FFCA00"/>
                </a:solidFill>
              </a:rPr>
              <a:t>Aptación </a:t>
            </a:r>
            <a:r>
              <a:t>es el término que se utiliza para referirse tanto a la adaptacion como a la exaptación.</a:t>
            </a:r>
          </a:p>
        </p:txBody>
      </p:sp>
      <p:sp>
        <p:nvSpPr>
          <p:cNvPr id="200" name="Críticas:"/>
          <p:cNvSpPr txBox="1"/>
          <p:nvPr/>
        </p:nvSpPr>
        <p:spPr>
          <a:xfrm>
            <a:off x="1044301" y="7693295"/>
            <a:ext cx="1264197" cy="5080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b="1">
                <a:solidFill>
                  <a:srgbClr val="00BDF2"/>
                </a:solidFill>
                <a:latin typeface="Corbel"/>
                <a:ea typeface="Corbel"/>
                <a:cs typeface="Corbel"/>
                <a:sym typeface="Corbel"/>
              </a:defRPr>
            </a:pPr>
            <a:r>
              <a:t>Críticas</a:t>
            </a:r>
            <a:r>
              <a:rPr>
                <a:solidFill>
                  <a:srgbClr val="FFFFFF"/>
                </a:solidFill>
              </a:rPr>
              <a:t>:</a:t>
            </a:r>
          </a:p>
        </p:txBody>
      </p:sp>
      <p:sp>
        <p:nvSpPr>
          <p:cNvPr id="201" name="Confunde producto con proceso.…"/>
          <p:cNvSpPr txBox="1"/>
          <p:nvPr/>
        </p:nvSpPr>
        <p:spPr>
          <a:xfrm>
            <a:off x="2675295" y="7425055"/>
            <a:ext cx="5708828" cy="145669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spcBef>
                <a:spcPts val="1000"/>
              </a:spcBef>
              <a:defRPr sz="2600">
                <a:latin typeface="Corbel"/>
                <a:ea typeface="Corbel"/>
                <a:cs typeface="Corbel"/>
                <a:sym typeface="Corbel"/>
              </a:defRPr>
            </a:pPr>
            <a:r>
              <a:rPr sz="2450">
                <a:solidFill>
                  <a:srgbClr val="DDEFFF"/>
                </a:solidFill>
                <a:latin typeface="Wingdings"/>
                <a:ea typeface="Wingdings"/>
                <a:cs typeface="Wingdings"/>
                <a:sym typeface="Wingdings"/>
              </a:rPr>
              <a:t></a:t>
            </a:r>
            <a:r>
              <a:t>Confunde producto con proceso.</a:t>
            </a:r>
          </a:p>
          <a:p>
            <a:pPr algn="l" defTabSz="457200">
              <a:defRPr sz="2600">
                <a:latin typeface="Corbel"/>
                <a:ea typeface="Corbel"/>
                <a:cs typeface="Corbel"/>
                <a:sym typeface="Corbel"/>
              </a:defRPr>
            </a:pPr>
            <a:r>
              <a:rPr sz="2450">
                <a:solidFill>
                  <a:srgbClr val="DDEFFF"/>
                </a:solidFill>
                <a:latin typeface="Wingdings"/>
                <a:ea typeface="Wingdings"/>
                <a:cs typeface="Wingdings"/>
                <a:sym typeface="Wingdings"/>
              </a:rPr>
              <a:t></a:t>
            </a:r>
            <a:r>
              <a:t>Resulta difícil conocer la función original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05" name="Imagen"/>
          <p:cNvGrpSpPr/>
          <p:nvPr/>
        </p:nvGrpSpPr>
        <p:grpSpPr>
          <a:xfrm>
            <a:off x="432028" y="664055"/>
            <a:ext cx="12140744" cy="4343786"/>
            <a:chOff x="0" y="0"/>
            <a:chExt cx="12140743" cy="4343784"/>
          </a:xfrm>
        </p:grpSpPr>
        <p:pic>
          <p:nvPicPr>
            <p:cNvPr id="204" name="Imagen" descr="Imagen"/>
            <p:cNvPicPr>
              <a:picLocks noChangeAspect="1"/>
            </p:cNvPicPr>
            <p:nvPr/>
          </p:nvPicPr>
          <p:blipFill>
            <a:blip r:embed="rId2"/>
            <a:stretch>
              <a:fillRect/>
            </a:stretch>
          </p:blipFill>
          <p:spPr>
            <a:xfrm>
              <a:off x="215900" y="139700"/>
              <a:ext cx="11708944" cy="3784985"/>
            </a:xfrm>
            <a:prstGeom prst="rect">
              <a:avLst/>
            </a:prstGeom>
            <a:ln>
              <a:noFill/>
            </a:ln>
            <a:effectLst/>
          </p:spPr>
        </p:pic>
        <p:pic>
          <p:nvPicPr>
            <p:cNvPr id="203" name="Imagen" descr="Imagen"/>
            <p:cNvPicPr>
              <a:picLocks/>
            </p:cNvPicPr>
            <p:nvPr/>
          </p:nvPicPr>
          <p:blipFill>
            <a:blip r:embed="rId3"/>
            <a:stretch>
              <a:fillRect/>
            </a:stretch>
          </p:blipFill>
          <p:spPr>
            <a:xfrm>
              <a:off x="0" y="0"/>
              <a:ext cx="12140744" cy="4343785"/>
            </a:xfrm>
            <a:prstGeom prst="rect">
              <a:avLst/>
            </a:prstGeom>
            <a:effectLst/>
          </p:spPr>
        </p:pic>
      </p:grpSp>
      <p:sp>
        <p:nvSpPr>
          <p:cNvPr id="206" name="Gould &amp; Lewontin (1979) en su ya clásica critica al paradigma adaptacionista, llaman la atención sobre la existencia de “spandrels”.…"/>
          <p:cNvSpPr txBox="1"/>
          <p:nvPr/>
        </p:nvSpPr>
        <p:spPr>
          <a:xfrm>
            <a:off x="123886" y="5499100"/>
            <a:ext cx="12858280" cy="2540000"/>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a:latin typeface="Corbel"/>
                <a:ea typeface="Corbel"/>
                <a:cs typeface="Corbel"/>
                <a:sym typeface="Corbel"/>
              </a:defRPr>
            </a:pPr>
            <a:r>
              <a:t>Gould &amp; Lewontin (1979) en su ya clásica critica al paradigma adaptacionista, llaman la atención sobre la existencia de </a:t>
            </a:r>
            <a:r>
              <a:rPr>
                <a:solidFill>
                  <a:schemeClr val="accent6">
                    <a:hueOff val="105381"/>
                    <a:satOff val="14341"/>
                    <a:lumOff val="10801"/>
                  </a:schemeClr>
                </a:solidFill>
              </a:rPr>
              <a:t>“spandrels”</a:t>
            </a:r>
            <a:r>
              <a:t>. </a:t>
            </a:r>
          </a:p>
          <a:p>
            <a:pPr algn="l" defTabSz="457200">
              <a:defRPr sz="2600">
                <a:latin typeface="Corbel"/>
                <a:ea typeface="Corbel"/>
                <a:cs typeface="Corbel"/>
                <a:sym typeface="Corbel"/>
              </a:defRPr>
            </a:pPr>
            <a:endParaRPr/>
          </a:p>
          <a:p>
            <a:pPr algn="l" defTabSz="457200">
              <a:defRPr sz="2600">
                <a:latin typeface="Corbel"/>
                <a:ea typeface="Corbel"/>
                <a:cs typeface="Corbel"/>
                <a:sym typeface="Corbel"/>
              </a:defRPr>
            </a:pPr>
            <a:r>
              <a:rPr>
                <a:solidFill>
                  <a:srgbClr val="FFCA00"/>
                </a:solidFill>
              </a:rPr>
              <a:t>Spandrel:  </a:t>
            </a:r>
            <a:r>
              <a:t>es un concepto tomado de la arquitectura que Gould &amp; Lewontin definen como una propiedad física -forma, posición, constitución, o número - que debe surgir como un producto forzoso de la </a:t>
            </a:r>
            <a:r>
              <a:rPr>
                <a:solidFill>
                  <a:srgbClr val="FFA5FE"/>
                </a:solidFill>
              </a:rPr>
              <a:t>razón primaria </a:t>
            </a:r>
            <a:r>
              <a:rPr>
                <a:solidFill>
                  <a:srgbClr val="FAFFF6"/>
                </a:solidFill>
              </a:rPr>
              <a:t>para construir o alterar una estructura compleja.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08" name="Spandrels (Enjunta)"/>
          <p:cNvSpPr txBox="1"/>
          <p:nvPr/>
        </p:nvSpPr>
        <p:spPr>
          <a:xfrm>
            <a:off x="5102165" y="920749"/>
            <a:ext cx="2790727"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solidFill>
                  <a:schemeClr val="accent6">
                    <a:hueOff val="105381"/>
                    <a:satOff val="14341"/>
                    <a:lumOff val="10801"/>
                  </a:schemeClr>
                </a:solidFill>
                <a:latin typeface="Corbel"/>
                <a:ea typeface="Corbel"/>
                <a:cs typeface="Corbel"/>
                <a:sym typeface="Corbel"/>
              </a:defRPr>
            </a:lvl1pPr>
          </a:lstStyle>
          <a:p>
            <a:pPr>
              <a:defRPr>
                <a:solidFill>
                  <a:srgbClr val="FFFFFF"/>
                </a:solidFill>
              </a:defRPr>
            </a:pPr>
            <a:r>
              <a:rPr>
                <a:solidFill>
                  <a:schemeClr val="accent6">
                    <a:hueOff val="105381"/>
                    <a:satOff val="14341"/>
                    <a:lumOff val="10801"/>
                  </a:schemeClr>
                </a:solidFill>
              </a:rPr>
              <a:t>Spandrels (Enjunta)</a:t>
            </a:r>
          </a:p>
        </p:txBody>
      </p:sp>
      <p:grpSp>
        <p:nvGrpSpPr>
          <p:cNvPr id="211" name="Imagen"/>
          <p:cNvGrpSpPr/>
          <p:nvPr/>
        </p:nvGrpSpPr>
        <p:grpSpPr>
          <a:xfrm>
            <a:off x="523533" y="1883571"/>
            <a:ext cx="11692468" cy="6705601"/>
            <a:chOff x="0" y="0"/>
            <a:chExt cx="11692466" cy="6705600"/>
          </a:xfrm>
        </p:grpSpPr>
        <p:pic>
          <p:nvPicPr>
            <p:cNvPr id="210" name="Imagen" descr="Imagen"/>
            <p:cNvPicPr>
              <a:picLocks noChangeAspect="1"/>
            </p:cNvPicPr>
            <p:nvPr/>
          </p:nvPicPr>
          <p:blipFill>
            <a:blip r:embed="rId2"/>
            <a:stretch>
              <a:fillRect/>
            </a:stretch>
          </p:blipFill>
          <p:spPr>
            <a:xfrm>
              <a:off x="88900" y="50800"/>
              <a:ext cx="11514667" cy="6477000"/>
            </a:xfrm>
            <a:prstGeom prst="rect">
              <a:avLst/>
            </a:prstGeom>
            <a:ln>
              <a:noFill/>
            </a:ln>
            <a:effectLst/>
          </p:spPr>
        </p:pic>
        <p:pic>
          <p:nvPicPr>
            <p:cNvPr id="209" name="Imagen" descr="Imagen"/>
            <p:cNvPicPr>
              <a:picLocks/>
            </p:cNvPicPr>
            <p:nvPr/>
          </p:nvPicPr>
          <p:blipFill>
            <a:blip r:embed="rId3"/>
            <a:stretch>
              <a:fillRect/>
            </a:stretch>
          </p:blipFill>
          <p:spPr>
            <a:xfrm>
              <a:off x="0" y="0"/>
              <a:ext cx="11692467" cy="6705600"/>
            </a:xfrm>
            <a:prstGeom prst="rect">
              <a:avLst/>
            </a:prstGeom>
            <a:effectLst/>
          </p:spPr>
        </p:pic>
      </p:grpSp>
      <p:sp>
        <p:nvSpPr>
          <p:cNvPr id="212" name="Gould &amp; Lewontin (1979)"/>
          <p:cNvSpPr txBox="1"/>
          <p:nvPr/>
        </p:nvSpPr>
        <p:spPr>
          <a:xfrm>
            <a:off x="5033022" y="9043993"/>
            <a:ext cx="3474989"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600">
                <a:latin typeface="Corbel"/>
                <a:ea typeface="Corbel"/>
                <a:cs typeface="Corbel"/>
                <a:sym typeface="Corbel"/>
              </a:defRPr>
            </a:lvl1pPr>
          </a:lstStyle>
          <a:p>
            <a:r>
              <a:t>Gould &amp; Lewontin (1979)</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16" name="Imagen"/>
          <p:cNvGrpSpPr/>
          <p:nvPr/>
        </p:nvGrpSpPr>
        <p:grpSpPr>
          <a:xfrm>
            <a:off x="7682224" y="5260652"/>
            <a:ext cx="4820926" cy="4467548"/>
            <a:chOff x="0" y="0"/>
            <a:chExt cx="4820925" cy="4467547"/>
          </a:xfrm>
        </p:grpSpPr>
        <p:pic>
          <p:nvPicPr>
            <p:cNvPr id="215" name="Imagen" descr="Imagen"/>
            <p:cNvPicPr>
              <a:picLocks noChangeAspect="1"/>
            </p:cNvPicPr>
            <p:nvPr/>
          </p:nvPicPr>
          <p:blipFill>
            <a:blip r:embed="rId2"/>
            <a:stretch>
              <a:fillRect/>
            </a:stretch>
          </p:blipFill>
          <p:spPr>
            <a:xfrm>
              <a:off x="88900" y="50800"/>
              <a:ext cx="4643126" cy="4238948"/>
            </a:xfrm>
            <a:prstGeom prst="rect">
              <a:avLst/>
            </a:prstGeom>
            <a:ln>
              <a:noFill/>
            </a:ln>
            <a:effectLst/>
          </p:spPr>
        </p:pic>
        <p:pic>
          <p:nvPicPr>
            <p:cNvPr id="214" name="Imagen" descr="Imagen"/>
            <p:cNvPicPr>
              <a:picLocks/>
            </p:cNvPicPr>
            <p:nvPr/>
          </p:nvPicPr>
          <p:blipFill>
            <a:blip r:embed="rId3"/>
            <a:stretch>
              <a:fillRect/>
            </a:stretch>
          </p:blipFill>
          <p:spPr>
            <a:xfrm>
              <a:off x="0" y="0"/>
              <a:ext cx="4820926" cy="4467548"/>
            </a:xfrm>
            <a:prstGeom prst="rect">
              <a:avLst/>
            </a:prstGeom>
            <a:effectLst/>
          </p:spPr>
        </p:pic>
      </p:grpSp>
      <p:sp>
        <p:nvSpPr>
          <p:cNvPr id="217" name="Si el cuello de jirafa en realidad fue seleccionado como medio para derrotar a otros machos en una batalla sobre las hembras, el cuello está cooptado para su uso en la alimentación más alta en los árboles de lo que otros organismos pueden.…"/>
          <p:cNvSpPr txBox="1"/>
          <p:nvPr/>
        </p:nvSpPr>
        <p:spPr>
          <a:xfrm>
            <a:off x="122344" y="213926"/>
            <a:ext cx="12990911" cy="50700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Arial"/>
                <a:ea typeface="Arial"/>
                <a:cs typeface="Arial"/>
                <a:sym typeface="Arial"/>
              </a:defRPr>
            </a:pPr>
            <a:r>
              <a:t>Si el cuello de jirafa en realidad fue seleccionado como medio para derrotar a otros machos en una batalla sobre las hembras, el cuello está </a:t>
            </a:r>
            <a:r>
              <a:rPr b="1"/>
              <a:t>cooptado </a:t>
            </a:r>
            <a:r>
              <a:t>para su uso en la alimentación más alta en los árboles de lo que otros organismos pueden. </a:t>
            </a:r>
          </a:p>
          <a:p>
            <a:pPr algn="l" defTabSz="457200">
              <a:defRPr sz="2400">
                <a:latin typeface="Arial"/>
                <a:ea typeface="Arial"/>
                <a:cs typeface="Arial"/>
                <a:sym typeface="Arial"/>
              </a:defRPr>
            </a:pPr>
            <a:endParaRPr/>
          </a:p>
          <a:p>
            <a:pPr algn="l" defTabSz="457200">
              <a:defRPr sz="2400">
                <a:latin typeface="Arial"/>
                <a:ea typeface="Arial"/>
                <a:cs typeface="Arial"/>
                <a:sym typeface="Arial"/>
              </a:defRPr>
            </a:pPr>
            <a:endParaRPr/>
          </a:p>
          <a:p>
            <a:pPr algn="l" defTabSz="457200">
              <a:defRPr sz="2400">
                <a:latin typeface="Arial"/>
                <a:ea typeface="Arial"/>
                <a:cs typeface="Arial"/>
                <a:sym typeface="Arial"/>
              </a:defRPr>
            </a:pPr>
            <a:r>
              <a:t>¿Qué es una adaptación?</a:t>
            </a:r>
          </a:p>
          <a:p>
            <a:pPr algn="l" defTabSz="457200">
              <a:defRPr sz="2400">
                <a:latin typeface="Arial"/>
                <a:ea typeface="Arial"/>
                <a:cs typeface="Arial"/>
                <a:sym typeface="Arial"/>
              </a:defRPr>
            </a:pPr>
            <a:endParaRPr/>
          </a:p>
          <a:p>
            <a:pPr algn="l" defTabSz="457200">
              <a:defRPr sz="2400">
                <a:latin typeface="Arial"/>
                <a:ea typeface="Arial"/>
                <a:cs typeface="Arial"/>
                <a:sym typeface="Arial"/>
              </a:defRPr>
            </a:pPr>
            <a:r>
              <a:t>Un caracter o conjunto integrado de caracteres que ha evolucionado en respuesta a la selección para la función que actualemente realiza y que aumenta el fitness de su poseedor. (lucha por las hembras o sobrevivir)</a:t>
            </a:r>
          </a:p>
          <a:p>
            <a:pPr algn="l" defTabSz="457200">
              <a:defRPr sz="2400">
                <a:latin typeface="Arial"/>
                <a:ea typeface="Arial"/>
                <a:cs typeface="Arial"/>
                <a:sym typeface="Arial"/>
              </a:defRPr>
            </a:pPr>
            <a:endParaRPr/>
          </a:p>
          <a:p>
            <a:pPr algn="l" defTabSz="457200">
              <a:defRPr sz="2400">
                <a:latin typeface="Arial"/>
                <a:ea typeface="Arial"/>
                <a:cs typeface="Arial"/>
                <a:sym typeface="Arial"/>
              </a:defRPr>
            </a:pPr>
            <a:r>
              <a:t>•El cuello de la jirafa es una </a:t>
            </a:r>
            <a:r>
              <a:rPr b="1"/>
              <a:t>exaptation </a:t>
            </a:r>
            <a:r>
              <a:t>(exaptación) cuando es usado para comer hojas de árboles altos.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23" name="Adaptación…"/>
          <p:cNvSpPr txBox="1"/>
          <p:nvPr/>
        </p:nvSpPr>
        <p:spPr>
          <a:xfrm>
            <a:off x="108609" y="-150603"/>
            <a:ext cx="3627079" cy="1964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3200">
                <a:latin typeface="Chalkboard SE Bold"/>
                <a:ea typeface="Chalkboard SE Bold"/>
                <a:cs typeface="Chalkboard SE Bold"/>
                <a:sym typeface="Chalkboard SE Bold"/>
              </a:defRPr>
            </a:pPr>
            <a:r>
              <a:rPr dirty="0" err="1"/>
              <a:t>Adaptación</a:t>
            </a:r>
            <a:endParaRPr dirty="0">
              <a:latin typeface="Chalkboard SE Regular"/>
              <a:ea typeface="Chalkboard SE Regular"/>
              <a:cs typeface="Chalkboard SE Regular"/>
              <a:sym typeface="Chalkboard SE Regular"/>
            </a:endParaRPr>
          </a:p>
          <a:p>
            <a:pPr algn="l" defTabSz="457200">
              <a:defRPr sz="2400">
                <a:latin typeface="Chalkboard SE Regular"/>
                <a:ea typeface="Chalkboard SE Regular"/>
                <a:cs typeface="Chalkboard SE Regular"/>
                <a:sym typeface="Chalkboard SE Regular"/>
              </a:defRPr>
            </a:pPr>
            <a:endParaRPr dirty="0">
              <a:latin typeface="Chalkboard SE Regular"/>
              <a:ea typeface="Chalkboard SE Regular"/>
              <a:cs typeface="Chalkboard SE Regular"/>
              <a:sym typeface="Chalkboard SE Regular"/>
            </a:endParaRPr>
          </a:p>
          <a:p>
            <a:pPr algn="l" defTabSz="457200">
              <a:defRPr sz="2400">
                <a:latin typeface="Chalkboard SE Regular"/>
                <a:ea typeface="Chalkboard SE Regular"/>
                <a:cs typeface="Chalkboard SE Regular"/>
                <a:sym typeface="Chalkboard SE Regular"/>
              </a:defRPr>
            </a:pPr>
            <a:r>
              <a:rPr dirty="0"/>
              <a:t>¿</a:t>
            </a:r>
            <a:r>
              <a:rPr dirty="0" err="1"/>
              <a:t>Qué</a:t>
            </a:r>
            <a:r>
              <a:rPr dirty="0"/>
              <a:t> es una </a:t>
            </a:r>
            <a:r>
              <a:rPr dirty="0" err="1">
                <a:latin typeface="Chalkboard SE Bold"/>
                <a:ea typeface="Chalkboard SE Bold"/>
                <a:cs typeface="Chalkboard SE Bold"/>
                <a:sym typeface="Chalkboard SE Bold"/>
              </a:rPr>
              <a:t>adaptacion</a:t>
            </a:r>
            <a:r>
              <a:rPr dirty="0"/>
              <a:t>?</a:t>
            </a:r>
          </a:p>
        </p:txBody>
      </p:sp>
      <p:sp>
        <p:nvSpPr>
          <p:cNvPr id="124" name="Es un rasgo genético, o un conjunto integrado de caracteres que incrementa…"/>
          <p:cNvSpPr txBox="1"/>
          <p:nvPr/>
        </p:nvSpPr>
        <p:spPr>
          <a:xfrm>
            <a:off x="72404" y="2148320"/>
            <a:ext cx="10628386"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Es un rasgo genético, o un conjunto integrado de caracteres que incrementa </a:t>
            </a:r>
          </a:p>
          <a:p>
            <a:pPr algn="l" defTabSz="457200">
              <a:defRPr sz="2400">
                <a:latin typeface="Chalkboard SE Regular"/>
                <a:ea typeface="Chalkboard SE Regular"/>
                <a:cs typeface="Chalkboard SE Regular"/>
                <a:sym typeface="Chalkboard SE Regular"/>
              </a:defRPr>
            </a:pPr>
            <a:r>
              <a:t>el fitness de su poseedor. </a:t>
            </a:r>
          </a:p>
        </p:txBody>
      </p:sp>
      <p:sp>
        <p:nvSpPr>
          <p:cNvPr id="125" name="Las adaptaciones se producen en respuesta a un problema. Es decir que se logran mediante un proceso de selección natural."/>
          <p:cNvSpPr txBox="1"/>
          <p:nvPr/>
        </p:nvSpPr>
        <p:spPr>
          <a:xfrm>
            <a:off x="108609" y="3146423"/>
            <a:ext cx="12787582"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Las adaptaciones se producen en respuesta a un problema. Es decir que se logran mediante un proceso de selección natural.</a:t>
            </a:r>
          </a:p>
        </p:txBody>
      </p:sp>
      <p:sp>
        <p:nvSpPr>
          <p:cNvPr id="126" name="Es através de las adaptaciones provocadas por la selección natural que los organismos parecen estar bien diseñados."/>
          <p:cNvSpPr txBox="1"/>
          <p:nvPr/>
        </p:nvSpPr>
        <p:spPr>
          <a:xfrm>
            <a:off x="61917" y="4307376"/>
            <a:ext cx="12051347" cy="96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Es através de las adaptaciones provocadas por la selección natural que los organismos parecen estar bien diseñados.</a:t>
            </a:r>
          </a:p>
        </p:txBody>
      </p:sp>
      <p:sp>
        <p:nvSpPr>
          <p:cNvPr id="127" name="La selección natural implica interacciones entre organismos individuales, su ambiente físico…"/>
          <p:cNvSpPr txBox="1"/>
          <p:nvPr/>
        </p:nvSpPr>
        <p:spPr>
          <a:xfrm>
            <a:off x="61917" y="5342482"/>
            <a:ext cx="12506694" cy="96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La selección natural implica interacciones entre organismos individuales, su ambiente físico</a:t>
            </a:r>
          </a:p>
          <a:p>
            <a:pPr algn="l" defTabSz="457200">
              <a:defRPr sz="2400">
                <a:latin typeface="Chalkboard SE Regular"/>
                <a:ea typeface="Chalkboard SE Regular"/>
                <a:cs typeface="Chalkboard SE Regular"/>
                <a:sym typeface="Chalkboard SE Regular"/>
              </a:defRPr>
            </a:pPr>
            <a:r>
              <a:t>y su ambiente biológico.</a:t>
            </a:r>
          </a:p>
        </p:txBody>
      </p:sp>
      <p:sp>
        <p:nvSpPr>
          <p:cNvPr id="128" name="Algunas adaptaciones pueden correlacionarse claramente con presiones selectivas dadas por factores ambientales o por relaciones que se establecen con otros organismos."/>
          <p:cNvSpPr txBox="1"/>
          <p:nvPr/>
        </p:nvSpPr>
        <p:spPr>
          <a:xfrm>
            <a:off x="101032" y="6507818"/>
            <a:ext cx="12877843"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Algunas adaptaciones pueden correlacionarse claramente con presiones selectivas dadas por factores ambientales o por relaciones que se establecen con otros organismos. </a:t>
            </a:r>
          </a:p>
        </p:txBody>
      </p:sp>
      <p:sp>
        <p:nvSpPr>
          <p:cNvPr id="129" name="En muchos casos las adaptaciones son el resultado de interacciones complejas entre diversas presiones selectivas, lo que resulta más difícil de identificar."/>
          <p:cNvSpPr txBox="1"/>
          <p:nvPr/>
        </p:nvSpPr>
        <p:spPr>
          <a:xfrm>
            <a:off x="72404" y="7803441"/>
            <a:ext cx="12935098" cy="961159"/>
          </a:xfrm>
          <a:prstGeom prst="rect">
            <a:avLst/>
          </a:prstGeom>
          <a:ln w="12700">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solidFill>
                  <a:schemeClr val="accent5">
                    <a:hueOff val="100859"/>
                    <a:satOff val="-13629"/>
                    <a:lumOff val="23879"/>
                  </a:schemeClr>
                </a:solidFill>
                <a:latin typeface="Chalkboard SE Regular"/>
                <a:ea typeface="Chalkboard SE Regular"/>
                <a:cs typeface="Chalkboard SE Regular"/>
                <a:sym typeface="Chalkboard SE Regular"/>
              </a:defRPr>
            </a:lvl1pPr>
          </a:lstStyle>
          <a:p>
            <a:r>
              <a:t>En muchos casos las adaptaciones son el resultado de interacciones complejas entre diversas presiones selectivas, lo que resulta más difícil de identificar.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25"/>
                                        </p:tgtEl>
                                        <p:attrNameLst>
                                          <p:attrName>style.visibility</p:attrName>
                                        </p:attrNameLst>
                                      </p:cBhvr>
                                      <p:to>
                                        <p:strVal val="visible"/>
                                      </p:to>
                                    </p:set>
                                    <p:animEffect transition="in" filter="fade">
                                      <p:cBhvr>
                                        <p:cTn id="12" dur="10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26"/>
                                        </p:tgtEl>
                                        <p:attrNameLst>
                                          <p:attrName>style.visibility</p:attrName>
                                        </p:attrNameLst>
                                      </p:cBhvr>
                                      <p:to>
                                        <p:strVal val="visible"/>
                                      </p:to>
                                    </p:set>
                                    <p:animEffect transition="in" filter="fade">
                                      <p:cBhvr>
                                        <p:cTn id="17" dur="1000"/>
                                        <p:tgtEl>
                                          <p:spTgt spid="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127"/>
                                        </p:tgtEl>
                                        <p:attrNameLst>
                                          <p:attrName>style.visibility</p:attrName>
                                        </p:attrNameLst>
                                      </p:cBhvr>
                                      <p:to>
                                        <p:strVal val="visible"/>
                                      </p:to>
                                    </p:set>
                                    <p:animEffect transition="in" filter="fade">
                                      <p:cBhvr>
                                        <p:cTn id="22" dur="1000"/>
                                        <p:tgtEl>
                                          <p:spTgt spid="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128"/>
                                        </p:tgtEl>
                                        <p:attrNameLst>
                                          <p:attrName>style.visibility</p:attrName>
                                        </p:attrNameLst>
                                      </p:cBhvr>
                                      <p:to>
                                        <p:strVal val="visible"/>
                                      </p:to>
                                    </p:set>
                                    <p:animEffect transition="in" filter="fade">
                                      <p:cBhvr>
                                        <p:cTn id="27" dur="1000"/>
                                        <p:tgtEl>
                                          <p:spTgt spid="1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129"/>
                                        </p:tgtEl>
                                        <p:attrNameLst>
                                          <p:attrName>style.visibility</p:attrName>
                                        </p:attrNameLst>
                                      </p:cBhvr>
                                      <p:to>
                                        <p:strVal val="visible"/>
                                      </p:to>
                                    </p:set>
                                    <p:animEffect transition="in" filter="fade">
                                      <p:cBhvr>
                                        <p:cTn id="32"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P spid="125" grpId="2" animBg="1" advAuto="0"/>
      <p:bldP spid="126" grpId="3" animBg="1" advAuto="0"/>
      <p:bldP spid="127" grpId="4" animBg="1" advAuto="0"/>
      <p:bldP spid="128" grpId="5" animBg="1" advAuto="0"/>
      <p:bldP spid="129" grpId="6"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19" name="Ejemplo de Exaptación: las plumas y el vuelo de las aves."/>
          <p:cNvSpPr txBox="1"/>
          <p:nvPr/>
        </p:nvSpPr>
        <p:spPr>
          <a:xfrm>
            <a:off x="1928700" y="228599"/>
            <a:ext cx="8131164"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b="1">
                <a:solidFill>
                  <a:srgbClr val="FFCA00"/>
                </a:solidFill>
                <a:latin typeface="Corbel"/>
                <a:ea typeface="Corbel"/>
                <a:cs typeface="Corbel"/>
                <a:sym typeface="Corbel"/>
              </a:defRPr>
            </a:pPr>
            <a:r>
              <a:rPr>
                <a:solidFill>
                  <a:srgbClr val="FFFFFF"/>
                </a:solidFill>
              </a:rPr>
              <a:t>Ejemplo de </a:t>
            </a:r>
            <a:r>
              <a:rPr>
                <a:solidFill>
                  <a:schemeClr val="accent3">
                    <a:satOff val="-13807"/>
                    <a:lumOff val="19329"/>
                  </a:schemeClr>
                </a:solidFill>
              </a:rPr>
              <a:t>Exaptación</a:t>
            </a:r>
            <a:r>
              <a:rPr>
                <a:solidFill>
                  <a:srgbClr val="FFFFFF"/>
                </a:solidFill>
              </a:rPr>
              <a:t>: </a:t>
            </a:r>
            <a:r>
              <a:t>las plumas y el vuelo de las aves.</a:t>
            </a:r>
          </a:p>
        </p:txBody>
      </p:sp>
      <p:sp>
        <p:nvSpPr>
          <p:cNvPr id="220" name="La transición entre la locomoción terrestre y la aérea implica una de las transformaciones morfo-funcionales más espectaculares que ha tenido lugar en la evolución de los vertebrados. Esta transformación ha ocurrido en al menos tres oportunidades indepen"/>
          <p:cNvSpPr txBox="1"/>
          <p:nvPr/>
        </p:nvSpPr>
        <p:spPr>
          <a:xfrm>
            <a:off x="156845" y="1466214"/>
            <a:ext cx="12587735" cy="4331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orbel"/>
                <a:ea typeface="Corbel"/>
                <a:cs typeface="Corbel"/>
                <a:sym typeface="Corbel"/>
              </a:defRPr>
            </a:pPr>
            <a:r>
              <a:t>La transición entre la locomoción terrestre y la aérea implica una de las transformaciones morfo-funcionales más espectaculares que ha tenido lugar en la evolución de los vertebrados. Esta transformación ha ocurrido en al menos tres oportunidades independientes, en las líneas evolutivas que dieron origen a:</a:t>
            </a:r>
          </a:p>
          <a:p>
            <a:pPr algn="l" defTabSz="457200">
              <a:defRPr sz="2400">
                <a:latin typeface="Corbel"/>
                <a:ea typeface="Corbel"/>
                <a:cs typeface="Corbel"/>
                <a:sym typeface="Corbel"/>
              </a:defRPr>
            </a:pPr>
            <a:endParaRPr/>
          </a:p>
          <a:p>
            <a:pPr algn="l" defTabSz="457200">
              <a:defRPr sz="2400">
                <a:latin typeface="Corbel"/>
                <a:ea typeface="Corbel"/>
                <a:cs typeface="Corbel"/>
                <a:sym typeface="Corbel"/>
              </a:defRPr>
            </a:pPr>
            <a:endParaRPr/>
          </a:p>
          <a:p>
            <a:pPr algn="l" defTabSz="457200">
              <a:lnSpc>
                <a:spcPct val="120000"/>
              </a:lnSpc>
              <a:defRPr sz="2400">
                <a:latin typeface="Corbel"/>
                <a:ea typeface="Corbel"/>
                <a:cs typeface="Corbel"/>
                <a:sym typeface="Corbel"/>
              </a:defRPr>
            </a:pPr>
            <a:r>
              <a:t>-Pterosaurios (200 m.a.)</a:t>
            </a:r>
          </a:p>
          <a:p>
            <a:pPr algn="l" defTabSz="457200">
              <a:lnSpc>
                <a:spcPct val="120000"/>
              </a:lnSpc>
              <a:spcBef>
                <a:spcPts val="1200"/>
              </a:spcBef>
              <a:defRPr sz="2400">
                <a:latin typeface="Corbel"/>
                <a:ea typeface="Corbel"/>
                <a:cs typeface="Corbel"/>
                <a:sym typeface="Corbel"/>
              </a:defRPr>
            </a:pPr>
            <a:r>
              <a:t>-Aves (150 m.a)</a:t>
            </a:r>
          </a:p>
          <a:p>
            <a:pPr algn="l" defTabSz="457200">
              <a:lnSpc>
                <a:spcPct val="120000"/>
              </a:lnSpc>
              <a:spcBef>
                <a:spcPts val="1200"/>
              </a:spcBef>
              <a:defRPr sz="2400">
                <a:latin typeface="Corbel"/>
                <a:ea typeface="Corbel"/>
                <a:cs typeface="Corbel"/>
                <a:sym typeface="Corbel"/>
              </a:defRPr>
            </a:pPr>
            <a:r>
              <a:t>-Quirópteros (85 m.a.).</a:t>
            </a:r>
          </a:p>
        </p:txBody>
      </p:sp>
      <p:pic>
        <p:nvPicPr>
          <p:cNvPr id="221" name="Imagen" descr="Imagen"/>
          <p:cNvPicPr>
            <a:picLocks noChangeAspect="1"/>
          </p:cNvPicPr>
          <p:nvPr/>
        </p:nvPicPr>
        <p:blipFill>
          <a:blip r:embed="rId2"/>
          <a:stretch>
            <a:fillRect/>
          </a:stretch>
        </p:blipFill>
        <p:spPr>
          <a:xfrm>
            <a:off x="5710294" y="3585218"/>
            <a:ext cx="7121670" cy="5863582"/>
          </a:xfrm>
          <a:prstGeom prst="rect">
            <a:avLst/>
          </a:prstGeom>
          <a:ln w="12700">
            <a:miter lim="400000"/>
          </a:ln>
        </p:spPr>
      </p:pic>
      <p:sp>
        <p:nvSpPr>
          <p:cNvPr id="222" name="Óvalo"/>
          <p:cNvSpPr/>
          <p:nvPr/>
        </p:nvSpPr>
        <p:spPr>
          <a:xfrm rot="2246805">
            <a:off x="6613872" y="5092700"/>
            <a:ext cx="777528" cy="1524000"/>
          </a:xfrm>
          <a:prstGeom prst="ellipse">
            <a:avLst/>
          </a:prstGeom>
          <a:ln w="38100">
            <a:solidFill>
              <a:schemeClr val="accent5">
                <a:hueOff val="100859"/>
                <a:satOff val="-13629"/>
                <a:lumOff val="23879"/>
              </a:schemeClr>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23" name="Óvalo"/>
          <p:cNvSpPr/>
          <p:nvPr/>
        </p:nvSpPr>
        <p:spPr>
          <a:xfrm rot="2246805">
            <a:off x="10957272" y="5207000"/>
            <a:ext cx="777528" cy="1524000"/>
          </a:xfrm>
          <a:prstGeom prst="ellipse">
            <a:avLst/>
          </a:prstGeom>
          <a:ln w="38100">
            <a:solidFill>
              <a:schemeClr val="accent5">
                <a:hueOff val="100859"/>
                <a:satOff val="-13629"/>
                <a:lumOff val="23879"/>
              </a:schemeClr>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24" name="Óvalo"/>
          <p:cNvSpPr/>
          <p:nvPr/>
        </p:nvSpPr>
        <p:spPr>
          <a:xfrm rot="2246805">
            <a:off x="11988543" y="5547107"/>
            <a:ext cx="777529" cy="1181346"/>
          </a:xfrm>
          <a:prstGeom prst="ellipse">
            <a:avLst/>
          </a:prstGeom>
          <a:ln w="38100">
            <a:solidFill>
              <a:schemeClr val="accent5">
                <a:hueOff val="100859"/>
                <a:satOff val="-13629"/>
                <a:lumOff val="23879"/>
              </a:schemeClr>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225" name="Imagen" descr="Imagen"/>
          <p:cNvPicPr>
            <a:picLocks noChangeAspect="1"/>
          </p:cNvPicPr>
          <p:nvPr/>
        </p:nvPicPr>
        <p:blipFill>
          <a:blip r:embed="rId3"/>
          <a:stretch>
            <a:fillRect/>
          </a:stretch>
        </p:blipFill>
        <p:spPr>
          <a:xfrm>
            <a:off x="44450" y="5435600"/>
            <a:ext cx="5626100" cy="40005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27" name="Ejemplo de Exaptación: las plumas y el vuelo de las aves."/>
          <p:cNvSpPr txBox="1"/>
          <p:nvPr/>
        </p:nvSpPr>
        <p:spPr>
          <a:xfrm>
            <a:off x="1928700" y="228599"/>
            <a:ext cx="8131164"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b="1">
                <a:solidFill>
                  <a:srgbClr val="FFCA00"/>
                </a:solidFill>
                <a:latin typeface="Corbel"/>
                <a:ea typeface="Corbel"/>
                <a:cs typeface="Corbel"/>
                <a:sym typeface="Corbel"/>
              </a:defRPr>
            </a:pPr>
            <a:r>
              <a:rPr>
                <a:solidFill>
                  <a:srgbClr val="FFFFFF"/>
                </a:solidFill>
              </a:rPr>
              <a:t>Ejemplo de </a:t>
            </a:r>
            <a:r>
              <a:rPr>
                <a:solidFill>
                  <a:schemeClr val="accent3">
                    <a:satOff val="-13807"/>
                    <a:lumOff val="19329"/>
                  </a:schemeClr>
                </a:solidFill>
              </a:rPr>
              <a:t>Exaptación</a:t>
            </a:r>
            <a:r>
              <a:rPr>
                <a:solidFill>
                  <a:srgbClr val="FFFFFF"/>
                </a:solidFill>
              </a:rPr>
              <a:t>: </a:t>
            </a:r>
            <a:r>
              <a:t>las plumas y el vuelo de las aves.</a:t>
            </a:r>
          </a:p>
        </p:txBody>
      </p:sp>
      <p:sp>
        <p:nvSpPr>
          <p:cNvPr id="228" name="El vuelo permitió la explotación de un nuevo espacio adaptativo y esto a su vez puede haber sido una de las causas responsables de la diversificación (radiación) que exhiben los grupos mencionados…"/>
          <p:cNvSpPr txBox="1"/>
          <p:nvPr/>
        </p:nvSpPr>
        <p:spPr>
          <a:xfrm>
            <a:off x="316234" y="1720850"/>
            <a:ext cx="12727932" cy="12065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orbel"/>
                <a:ea typeface="Corbel"/>
                <a:cs typeface="Corbel"/>
                <a:sym typeface="Corbel"/>
              </a:defRPr>
            </a:pPr>
            <a:r>
              <a:t>El vuelo permitió la explotación de un nuevo espacio adaptativo y esto a su vez puede haber sido una de las causas responsables de la diversificación (radiación) que exhiben los grupos mencionados</a:t>
            </a:r>
          </a:p>
          <a:p>
            <a:pPr algn="l" defTabSz="457200">
              <a:defRPr sz="2400">
                <a:latin typeface="Corbel"/>
                <a:ea typeface="Corbel"/>
                <a:cs typeface="Corbel"/>
                <a:sym typeface="Corbel"/>
              </a:defRPr>
            </a:pPr>
            <a:r>
              <a:t>precedentemente.</a:t>
            </a:r>
          </a:p>
        </p:txBody>
      </p:sp>
      <p:pic>
        <p:nvPicPr>
          <p:cNvPr id="229" name="Imagen" descr="Imagen"/>
          <p:cNvPicPr>
            <a:picLocks noChangeAspect="1"/>
          </p:cNvPicPr>
          <p:nvPr/>
        </p:nvPicPr>
        <p:blipFill>
          <a:blip r:embed="rId2"/>
          <a:stretch>
            <a:fillRect/>
          </a:stretch>
        </p:blipFill>
        <p:spPr>
          <a:xfrm>
            <a:off x="4425121" y="2823927"/>
            <a:ext cx="8427279" cy="6318770"/>
          </a:xfrm>
          <a:prstGeom prst="rect">
            <a:avLst/>
          </a:prstGeom>
          <a:ln w="12700">
            <a:miter lim="400000"/>
          </a:ln>
        </p:spPr>
      </p:pic>
      <p:sp>
        <p:nvSpPr>
          <p:cNvPr id="230" name="El origen del vuelo en las…"/>
          <p:cNvSpPr txBox="1"/>
          <p:nvPr/>
        </p:nvSpPr>
        <p:spPr>
          <a:xfrm>
            <a:off x="398288" y="4444999"/>
            <a:ext cx="3536604" cy="2311401"/>
          </a:xfrm>
          <a:prstGeom prst="rect">
            <a:avLst/>
          </a:prstGeom>
          <a:ln w="12700">
            <a:miter lim="400000"/>
          </a:ln>
          <a:effectLst>
            <a:outerShdw blurRad="254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orbel"/>
                <a:ea typeface="Corbel"/>
                <a:cs typeface="Corbel"/>
                <a:sym typeface="Corbel"/>
              </a:defRPr>
            </a:pPr>
            <a:r>
              <a:t>El origen del vuelo en las</a:t>
            </a:r>
          </a:p>
          <a:p>
            <a:pPr algn="l" defTabSz="457200">
              <a:defRPr sz="2400">
                <a:latin typeface="Corbel"/>
                <a:ea typeface="Corbel"/>
                <a:cs typeface="Corbel"/>
                <a:sym typeface="Corbel"/>
              </a:defRPr>
            </a:pPr>
            <a:r>
              <a:t>aves ilustra un problema</a:t>
            </a:r>
          </a:p>
          <a:p>
            <a:pPr algn="l" defTabSz="457200">
              <a:defRPr sz="2400">
                <a:latin typeface="Corbel"/>
                <a:ea typeface="Corbel"/>
                <a:cs typeface="Corbel"/>
                <a:sym typeface="Corbel"/>
              </a:defRPr>
            </a:pPr>
            <a:r>
              <a:t>mas general de la biología </a:t>
            </a:r>
          </a:p>
          <a:p>
            <a:pPr algn="l" defTabSz="457200">
              <a:defRPr sz="2400">
                <a:latin typeface="Corbel"/>
                <a:ea typeface="Corbel"/>
                <a:cs typeface="Corbel"/>
                <a:sym typeface="Corbel"/>
              </a:defRPr>
            </a:pPr>
            <a:r>
              <a:t>evolutiva como el de la</a:t>
            </a:r>
          </a:p>
          <a:p>
            <a:pPr algn="l" defTabSz="457200">
              <a:defRPr sz="2400">
                <a:latin typeface="Corbel"/>
                <a:ea typeface="Corbel"/>
                <a:cs typeface="Corbel"/>
                <a:sym typeface="Corbel"/>
              </a:defRPr>
            </a:pPr>
            <a:r>
              <a:t>distinción entre adaptación</a:t>
            </a:r>
          </a:p>
          <a:p>
            <a:pPr algn="l" defTabSz="457200">
              <a:defRPr sz="2400">
                <a:latin typeface="Corbel"/>
                <a:ea typeface="Corbel"/>
                <a:cs typeface="Corbel"/>
                <a:sym typeface="Corbel"/>
              </a:defRPr>
            </a:pPr>
            <a:r>
              <a:t>y exaptación.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32" name="Cual es la ventaja de Volar?"/>
          <p:cNvSpPr txBox="1"/>
          <p:nvPr/>
        </p:nvSpPr>
        <p:spPr>
          <a:xfrm>
            <a:off x="3637918" y="3803194"/>
            <a:ext cx="6033764" cy="768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latin typeface="Chalkboard"/>
                <a:ea typeface="Chalkboard"/>
                <a:cs typeface="Chalkboard"/>
                <a:sym typeface="Chalkboard"/>
              </a:defRPr>
            </a:lvl1pPr>
          </a:lstStyle>
          <a:p>
            <a:pPr>
              <a:defRPr>
                <a:solidFill>
                  <a:srgbClr val="FFCA00"/>
                </a:solidFill>
              </a:defRPr>
            </a:pPr>
            <a:r>
              <a:rPr>
                <a:solidFill>
                  <a:srgbClr val="FFFFFF"/>
                </a:solidFill>
              </a:rPr>
              <a:t>Cual es la ventaja de Volar?</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36" name="Imagen"/>
          <p:cNvGrpSpPr/>
          <p:nvPr/>
        </p:nvGrpSpPr>
        <p:grpSpPr>
          <a:xfrm>
            <a:off x="1175218" y="1072632"/>
            <a:ext cx="10654364" cy="5144536"/>
            <a:chOff x="0" y="0"/>
            <a:chExt cx="10654362" cy="5144535"/>
          </a:xfrm>
        </p:grpSpPr>
        <p:pic>
          <p:nvPicPr>
            <p:cNvPr id="235" name="Imagen" descr="Imagen"/>
            <p:cNvPicPr>
              <a:picLocks noChangeAspect="1"/>
            </p:cNvPicPr>
            <p:nvPr/>
          </p:nvPicPr>
          <p:blipFill>
            <a:blip r:embed="rId2"/>
            <a:stretch>
              <a:fillRect/>
            </a:stretch>
          </p:blipFill>
          <p:spPr>
            <a:xfrm>
              <a:off x="215900" y="139700"/>
              <a:ext cx="10222563" cy="4585736"/>
            </a:xfrm>
            <a:prstGeom prst="rect">
              <a:avLst/>
            </a:prstGeom>
            <a:ln>
              <a:noFill/>
            </a:ln>
            <a:effectLst/>
          </p:spPr>
        </p:pic>
        <p:pic>
          <p:nvPicPr>
            <p:cNvPr id="234" name="Imagen" descr="Imagen"/>
            <p:cNvPicPr>
              <a:picLocks/>
            </p:cNvPicPr>
            <p:nvPr/>
          </p:nvPicPr>
          <p:blipFill>
            <a:blip r:embed="rId3"/>
            <a:stretch>
              <a:fillRect/>
            </a:stretch>
          </p:blipFill>
          <p:spPr>
            <a:xfrm>
              <a:off x="0" y="0"/>
              <a:ext cx="10654363" cy="5144536"/>
            </a:xfrm>
            <a:prstGeom prst="rect">
              <a:avLst/>
            </a:prstGeom>
            <a:effectLst/>
          </p:spPr>
        </p:pic>
      </p:grpSp>
      <p:grpSp>
        <p:nvGrpSpPr>
          <p:cNvPr id="239" name="Imagen"/>
          <p:cNvGrpSpPr/>
          <p:nvPr/>
        </p:nvGrpSpPr>
        <p:grpSpPr>
          <a:xfrm>
            <a:off x="54494" y="6289922"/>
            <a:ext cx="12895812" cy="3439372"/>
            <a:chOff x="0" y="0"/>
            <a:chExt cx="12895811" cy="3439371"/>
          </a:xfrm>
        </p:grpSpPr>
        <p:pic>
          <p:nvPicPr>
            <p:cNvPr id="238" name="Imagen" descr="Imagen"/>
            <p:cNvPicPr>
              <a:picLocks noChangeAspect="1"/>
            </p:cNvPicPr>
            <p:nvPr/>
          </p:nvPicPr>
          <p:blipFill>
            <a:blip r:embed="rId4"/>
            <a:stretch>
              <a:fillRect/>
            </a:stretch>
          </p:blipFill>
          <p:spPr>
            <a:xfrm>
              <a:off x="215900" y="139700"/>
              <a:ext cx="12464012" cy="2880572"/>
            </a:xfrm>
            <a:prstGeom prst="rect">
              <a:avLst/>
            </a:prstGeom>
            <a:ln>
              <a:noFill/>
            </a:ln>
            <a:effectLst/>
          </p:spPr>
        </p:pic>
        <p:pic>
          <p:nvPicPr>
            <p:cNvPr id="237" name="Imagen" descr="Imagen"/>
            <p:cNvPicPr>
              <a:picLocks/>
            </p:cNvPicPr>
            <p:nvPr/>
          </p:nvPicPr>
          <p:blipFill>
            <a:blip r:embed="rId5"/>
            <a:stretch>
              <a:fillRect/>
            </a:stretch>
          </p:blipFill>
          <p:spPr>
            <a:xfrm>
              <a:off x="0" y="0"/>
              <a:ext cx="12895812" cy="3439372"/>
            </a:xfrm>
            <a:prstGeom prst="rect">
              <a:avLst/>
            </a:prstGeom>
            <a:effectLst/>
          </p:spPr>
        </p:pic>
      </p:grpSp>
      <p:sp>
        <p:nvSpPr>
          <p:cNvPr id="240" name="Relación: costo metabólico/masa corporal"/>
          <p:cNvSpPr txBox="1"/>
          <p:nvPr/>
        </p:nvSpPr>
        <p:spPr>
          <a:xfrm>
            <a:off x="2130898" y="112979"/>
            <a:ext cx="8743004" cy="768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latin typeface="Chalkboard"/>
                <a:ea typeface="Chalkboard"/>
                <a:cs typeface="Chalkboard"/>
                <a:sym typeface="Chalkboard"/>
              </a:defRPr>
            </a:lvl1pPr>
          </a:lstStyle>
          <a:p>
            <a:pPr>
              <a:defRPr>
                <a:solidFill>
                  <a:srgbClr val="FFCA00"/>
                </a:solidFill>
              </a:defRPr>
            </a:pPr>
            <a:r>
              <a:rPr>
                <a:solidFill>
                  <a:srgbClr val="FFFFFF"/>
                </a:solidFill>
              </a:rPr>
              <a:t>Relación: costo metabólico/masa corporal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42" name="Principales modificacionesAnatómicas"/>
          <p:cNvSpPr txBox="1"/>
          <p:nvPr/>
        </p:nvSpPr>
        <p:spPr>
          <a:xfrm>
            <a:off x="3611860" y="90920"/>
            <a:ext cx="5159835"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Principales modificacionesAnatómicas</a:t>
            </a:r>
          </a:p>
        </p:txBody>
      </p:sp>
      <p:sp>
        <p:nvSpPr>
          <p:cNvPr id="243" name="Remodelación de la cinturapectoral."/>
          <p:cNvSpPr txBox="1"/>
          <p:nvPr/>
        </p:nvSpPr>
        <p:spPr>
          <a:xfrm>
            <a:off x="76324" y="1424420"/>
            <a:ext cx="4977965"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Remodelación de la cinturapectoral.</a:t>
            </a:r>
          </a:p>
        </p:txBody>
      </p:sp>
      <p:sp>
        <p:nvSpPr>
          <p:cNvPr id="244" name="-Modificación de la cintura pélvica."/>
          <p:cNvSpPr txBox="1"/>
          <p:nvPr/>
        </p:nvSpPr>
        <p:spPr>
          <a:xfrm>
            <a:off x="2913" y="2053070"/>
            <a:ext cx="4902523"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-Modificación de la cintura pélvica.</a:t>
            </a:r>
          </a:p>
        </p:txBody>
      </p:sp>
      <p:sp>
        <p:nvSpPr>
          <p:cNvPr id="245" name="Reducción de elementos óseos (vertebras…"/>
          <p:cNvSpPr txBox="1"/>
          <p:nvPr/>
        </p:nvSpPr>
        <p:spPr>
          <a:xfrm>
            <a:off x="76324" y="2681720"/>
            <a:ext cx="5859023"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Reducción de elementos óseos (vertebras </a:t>
            </a:r>
          </a:p>
          <a:p>
            <a:pPr algn="l" defTabSz="457200">
              <a:defRPr sz="2400">
                <a:latin typeface="Chalkboard SE Regular"/>
                <a:ea typeface="Chalkboard SE Regular"/>
                <a:cs typeface="Chalkboard SE Regular"/>
                <a:sym typeface="Chalkboard SE Regular"/>
              </a:defRPr>
            </a:pPr>
            <a:r>
              <a:t>caudales).</a:t>
            </a:r>
          </a:p>
        </p:txBody>
      </p:sp>
      <p:sp>
        <p:nvSpPr>
          <p:cNvPr id="246" name="-Pérdida de dientes."/>
          <p:cNvSpPr txBox="1"/>
          <p:nvPr/>
        </p:nvSpPr>
        <p:spPr>
          <a:xfrm>
            <a:off x="76324" y="3799320"/>
            <a:ext cx="2877035"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-Pérdida de dientes.</a:t>
            </a:r>
          </a:p>
        </p:txBody>
      </p:sp>
      <p:sp>
        <p:nvSpPr>
          <p:cNvPr id="247" name="Fusión de huesos del cráneo."/>
          <p:cNvSpPr txBox="1"/>
          <p:nvPr/>
        </p:nvSpPr>
        <p:spPr>
          <a:xfrm>
            <a:off x="76324" y="4739120"/>
            <a:ext cx="4053798"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Fusión de huesos del cráneo.</a:t>
            </a:r>
          </a:p>
        </p:txBody>
      </p:sp>
      <p:sp>
        <p:nvSpPr>
          <p:cNvPr id="248" name="Huesos pneumáticos."/>
          <p:cNvSpPr txBox="1"/>
          <p:nvPr/>
        </p:nvSpPr>
        <p:spPr>
          <a:xfrm>
            <a:off x="76324" y="5551920"/>
            <a:ext cx="2908693"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Huesos pneumáticos.</a:t>
            </a:r>
          </a:p>
        </p:txBody>
      </p:sp>
      <p:sp>
        <p:nvSpPr>
          <p:cNvPr id="249" name="Alargamiento de los segmentos distales del…"/>
          <p:cNvSpPr txBox="1"/>
          <p:nvPr/>
        </p:nvSpPr>
        <p:spPr>
          <a:xfrm>
            <a:off x="76324" y="6132945"/>
            <a:ext cx="6063794" cy="1392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Alargamiento de los segmentos distales del </a:t>
            </a:r>
          </a:p>
          <a:p>
            <a:pPr algn="l" defTabSz="457200">
              <a:defRPr sz="2400">
                <a:latin typeface="Chalkboard SE Regular"/>
                <a:ea typeface="Chalkboard SE Regular"/>
                <a:cs typeface="Chalkboard SE Regular"/>
                <a:sym typeface="Chalkboard SE Regular"/>
              </a:defRPr>
            </a:pPr>
            <a:r>
              <a:t>miembro anterior.</a:t>
            </a:r>
          </a:p>
        </p:txBody>
      </p:sp>
      <p:sp>
        <p:nvSpPr>
          <p:cNvPr id="250" name="Fusión de elementos."/>
          <p:cNvSpPr txBox="1"/>
          <p:nvPr/>
        </p:nvSpPr>
        <p:spPr>
          <a:xfrm>
            <a:off x="76324" y="7577570"/>
            <a:ext cx="2930585"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Fusión de elementos.</a:t>
            </a:r>
          </a:p>
        </p:txBody>
      </p:sp>
      <p:pic>
        <p:nvPicPr>
          <p:cNvPr id="251" name="Imagen" descr="Imagen"/>
          <p:cNvPicPr>
            <a:picLocks noChangeAspect="1"/>
          </p:cNvPicPr>
          <p:nvPr/>
        </p:nvPicPr>
        <p:blipFill>
          <a:blip r:embed="rId2"/>
          <a:stretch>
            <a:fillRect/>
          </a:stretch>
        </p:blipFill>
        <p:spPr>
          <a:xfrm>
            <a:off x="6715748" y="902293"/>
            <a:ext cx="6257073" cy="7314607"/>
          </a:xfrm>
          <a:prstGeom prst="rect">
            <a:avLst/>
          </a:prstGeom>
          <a:ln w="12700">
            <a:miter lim="400000"/>
          </a:ln>
        </p:spPr>
      </p:pic>
      <p:sp>
        <p:nvSpPr>
          <p:cNvPr id="252" name="Gran desarrollo del esternón."/>
          <p:cNvSpPr txBox="1"/>
          <p:nvPr/>
        </p:nvSpPr>
        <p:spPr>
          <a:xfrm>
            <a:off x="76324" y="8758670"/>
            <a:ext cx="4142039"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Gran desarrollo del esternón.</a:t>
            </a:r>
          </a:p>
        </p:txBody>
      </p:sp>
      <p:sp>
        <p:nvSpPr>
          <p:cNvPr id="253" name="Modificaciones al patron ancestral"/>
          <p:cNvSpPr txBox="1"/>
          <p:nvPr/>
        </p:nvSpPr>
        <p:spPr>
          <a:xfrm>
            <a:off x="1430334" y="687820"/>
            <a:ext cx="4818998" cy="529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solidFill>
                  <a:schemeClr val="accent6">
                    <a:hueOff val="105381"/>
                    <a:satOff val="14341"/>
                    <a:lumOff val="10801"/>
                  </a:schemeClr>
                </a:solidFill>
                <a:latin typeface="Chalkboard SE Regular"/>
                <a:ea typeface="Chalkboard SE Regular"/>
                <a:cs typeface="Chalkboard SE Regular"/>
                <a:sym typeface="Chalkboard SE Regular"/>
              </a:defRPr>
            </a:lvl1pPr>
          </a:lstStyle>
          <a:p>
            <a:r>
              <a:t>Modificaciones al patron ancestral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57" name="Imagen"/>
          <p:cNvGrpSpPr/>
          <p:nvPr/>
        </p:nvGrpSpPr>
        <p:grpSpPr>
          <a:xfrm>
            <a:off x="294592" y="153816"/>
            <a:ext cx="12415616" cy="9725368"/>
            <a:chOff x="0" y="0"/>
            <a:chExt cx="12415615" cy="9725367"/>
          </a:xfrm>
        </p:grpSpPr>
        <p:pic>
          <p:nvPicPr>
            <p:cNvPr id="256" name="Imagen" descr="Imagen"/>
            <p:cNvPicPr>
              <a:picLocks noChangeAspect="1"/>
            </p:cNvPicPr>
            <p:nvPr/>
          </p:nvPicPr>
          <p:blipFill>
            <a:blip r:embed="rId2"/>
            <a:stretch>
              <a:fillRect/>
            </a:stretch>
          </p:blipFill>
          <p:spPr>
            <a:xfrm>
              <a:off x="215900" y="139700"/>
              <a:ext cx="11983816" cy="9166568"/>
            </a:xfrm>
            <a:prstGeom prst="rect">
              <a:avLst/>
            </a:prstGeom>
            <a:ln>
              <a:noFill/>
            </a:ln>
            <a:effectLst/>
          </p:spPr>
        </p:pic>
        <p:pic>
          <p:nvPicPr>
            <p:cNvPr id="255" name="Imagen" descr="Imagen"/>
            <p:cNvPicPr>
              <a:picLocks/>
            </p:cNvPicPr>
            <p:nvPr/>
          </p:nvPicPr>
          <p:blipFill>
            <a:blip r:embed="rId3"/>
            <a:stretch>
              <a:fillRect/>
            </a:stretch>
          </p:blipFill>
          <p:spPr>
            <a:xfrm>
              <a:off x="0" y="0"/>
              <a:ext cx="12415616" cy="9725368"/>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59" name="Forma de un ala ¨Airfoils¨"/>
          <p:cNvSpPr txBox="1"/>
          <p:nvPr/>
        </p:nvSpPr>
        <p:spPr>
          <a:xfrm>
            <a:off x="3667493" y="678994"/>
            <a:ext cx="5669814" cy="768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latin typeface="Chalkboard"/>
                <a:ea typeface="Chalkboard"/>
                <a:cs typeface="Chalkboard"/>
                <a:sym typeface="Chalkboard"/>
              </a:defRPr>
            </a:lvl1pPr>
          </a:lstStyle>
          <a:p>
            <a:pPr>
              <a:defRPr>
                <a:solidFill>
                  <a:srgbClr val="FFCA00"/>
                </a:solidFill>
              </a:defRPr>
            </a:pPr>
            <a:r>
              <a:rPr>
                <a:solidFill>
                  <a:srgbClr val="FFFFFF"/>
                </a:solidFill>
              </a:rPr>
              <a:t>Forma de un ala ¨Airfoils¨</a:t>
            </a:r>
          </a:p>
        </p:txBody>
      </p:sp>
      <p:sp>
        <p:nvSpPr>
          <p:cNvPr id="260" name="Rectángulo"/>
          <p:cNvSpPr/>
          <p:nvPr/>
        </p:nvSpPr>
        <p:spPr>
          <a:xfrm>
            <a:off x="967581" y="2394198"/>
            <a:ext cx="11507590" cy="5334497"/>
          </a:xfrm>
          <a:prstGeom prst="rect">
            <a:avLst/>
          </a:prstGeom>
          <a:solidFill>
            <a:srgbClr val="FFFFFF"/>
          </a:solidFill>
          <a:ln w="12700">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grpSp>
        <p:nvGrpSpPr>
          <p:cNvPr id="263" name="Imagen"/>
          <p:cNvGrpSpPr/>
          <p:nvPr/>
        </p:nvGrpSpPr>
        <p:grpSpPr>
          <a:xfrm>
            <a:off x="1121235" y="2995418"/>
            <a:ext cx="11200281" cy="4524764"/>
            <a:chOff x="0" y="0"/>
            <a:chExt cx="11200280" cy="4524763"/>
          </a:xfrm>
        </p:grpSpPr>
        <p:pic>
          <p:nvPicPr>
            <p:cNvPr id="262" name="Imagen" descr="Imagen"/>
            <p:cNvPicPr>
              <a:picLocks noChangeAspect="1"/>
            </p:cNvPicPr>
            <p:nvPr/>
          </p:nvPicPr>
          <p:blipFill>
            <a:blip r:embed="rId2"/>
            <a:stretch>
              <a:fillRect/>
            </a:stretch>
          </p:blipFill>
          <p:spPr>
            <a:xfrm>
              <a:off x="88900" y="50800"/>
              <a:ext cx="11022481" cy="4296164"/>
            </a:xfrm>
            <a:prstGeom prst="rect">
              <a:avLst/>
            </a:prstGeom>
            <a:ln>
              <a:noFill/>
            </a:ln>
            <a:effectLst/>
          </p:spPr>
        </p:pic>
        <p:pic>
          <p:nvPicPr>
            <p:cNvPr id="261" name="Imagen" descr="Imagen"/>
            <p:cNvPicPr>
              <a:picLocks/>
            </p:cNvPicPr>
            <p:nvPr/>
          </p:nvPicPr>
          <p:blipFill>
            <a:blip r:embed="rId3"/>
            <a:stretch>
              <a:fillRect/>
            </a:stretch>
          </p:blipFill>
          <p:spPr>
            <a:xfrm>
              <a:off x="0" y="0"/>
              <a:ext cx="11200281" cy="4524764"/>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67" name="Imagen"/>
          <p:cNvGrpSpPr/>
          <p:nvPr/>
        </p:nvGrpSpPr>
        <p:grpSpPr>
          <a:xfrm>
            <a:off x="70092" y="25400"/>
            <a:ext cx="12864616" cy="9883413"/>
            <a:chOff x="0" y="0"/>
            <a:chExt cx="12864615" cy="9883412"/>
          </a:xfrm>
        </p:grpSpPr>
        <p:pic>
          <p:nvPicPr>
            <p:cNvPr id="266" name="Imagen" descr="Imagen"/>
            <p:cNvPicPr>
              <a:picLocks noChangeAspect="1"/>
            </p:cNvPicPr>
            <p:nvPr/>
          </p:nvPicPr>
          <p:blipFill>
            <a:blip r:embed="rId2"/>
            <a:srcRect/>
            <a:stretch>
              <a:fillRect/>
            </a:stretch>
          </p:blipFill>
          <p:spPr>
            <a:xfrm>
              <a:off x="215900" y="139700"/>
              <a:ext cx="12432816" cy="9324613"/>
            </a:xfrm>
            <a:prstGeom prst="rect">
              <a:avLst/>
            </a:prstGeom>
            <a:ln>
              <a:noFill/>
            </a:ln>
            <a:effectLst/>
          </p:spPr>
        </p:pic>
        <p:pic>
          <p:nvPicPr>
            <p:cNvPr id="265" name="Imagen" descr="Imagen"/>
            <p:cNvPicPr>
              <a:picLocks/>
            </p:cNvPicPr>
            <p:nvPr/>
          </p:nvPicPr>
          <p:blipFill>
            <a:blip r:embed="rId3"/>
            <a:stretch>
              <a:fillRect/>
            </a:stretch>
          </p:blipFill>
          <p:spPr>
            <a:xfrm>
              <a:off x="0" y="0"/>
              <a:ext cx="12864616" cy="9883413"/>
            </a:xfrm>
            <a:prstGeom prst="rect">
              <a:avLst/>
            </a:prstGeom>
            <a:effectLst/>
          </p:spPr>
        </p:pic>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269" name="Rectángulo"/>
          <p:cNvSpPr/>
          <p:nvPr/>
        </p:nvSpPr>
        <p:spPr>
          <a:xfrm>
            <a:off x="164653" y="548158"/>
            <a:ext cx="12472293" cy="6371284"/>
          </a:xfrm>
          <a:prstGeom prst="rect">
            <a:avLst/>
          </a:prstGeom>
          <a:solidFill>
            <a:srgbClr val="FFFFFF"/>
          </a:solidFill>
          <a:ln w="25400">
            <a:solidFill>
              <a:srgbClr val="FFFFFF"/>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270" name="Imagen" descr="Imagen"/>
          <p:cNvPicPr>
            <a:picLocks noChangeAspect="1"/>
          </p:cNvPicPr>
          <p:nvPr/>
        </p:nvPicPr>
        <p:blipFill>
          <a:blip r:embed="rId2"/>
          <a:stretch>
            <a:fillRect/>
          </a:stretch>
        </p:blipFill>
        <p:spPr>
          <a:xfrm>
            <a:off x="127000" y="581136"/>
            <a:ext cx="13004800" cy="5826152"/>
          </a:xfrm>
          <a:prstGeom prst="rect">
            <a:avLst/>
          </a:prstGeom>
          <a:ln w="12700">
            <a:miter lim="400000"/>
          </a:ln>
        </p:spPr>
      </p:pic>
      <p:grpSp>
        <p:nvGrpSpPr>
          <p:cNvPr id="273" name="Imagen"/>
          <p:cNvGrpSpPr/>
          <p:nvPr/>
        </p:nvGrpSpPr>
        <p:grpSpPr>
          <a:xfrm>
            <a:off x="8597900" y="7054850"/>
            <a:ext cx="4191000" cy="2908300"/>
            <a:chOff x="0" y="0"/>
            <a:chExt cx="4191000" cy="2908300"/>
          </a:xfrm>
        </p:grpSpPr>
        <p:pic>
          <p:nvPicPr>
            <p:cNvPr id="272" name="Imagen" descr="Imagen"/>
            <p:cNvPicPr>
              <a:picLocks noChangeAspect="1"/>
            </p:cNvPicPr>
            <p:nvPr/>
          </p:nvPicPr>
          <p:blipFill>
            <a:blip r:embed="rId3"/>
            <a:stretch>
              <a:fillRect/>
            </a:stretch>
          </p:blipFill>
          <p:spPr>
            <a:xfrm>
              <a:off x="215900" y="139700"/>
              <a:ext cx="3759200" cy="2349500"/>
            </a:xfrm>
            <a:prstGeom prst="rect">
              <a:avLst/>
            </a:prstGeom>
            <a:ln>
              <a:noFill/>
            </a:ln>
            <a:effectLst/>
          </p:spPr>
        </p:pic>
        <p:pic>
          <p:nvPicPr>
            <p:cNvPr id="271" name="Imagen" descr="Imagen"/>
            <p:cNvPicPr>
              <a:picLocks/>
            </p:cNvPicPr>
            <p:nvPr/>
          </p:nvPicPr>
          <p:blipFill>
            <a:blip r:embed="rId4"/>
            <a:stretch>
              <a:fillRect/>
            </a:stretch>
          </p:blipFill>
          <p:spPr>
            <a:xfrm>
              <a:off x="0" y="0"/>
              <a:ext cx="4191000" cy="2908300"/>
            </a:xfrm>
            <a:prstGeom prst="rect">
              <a:avLst/>
            </a:prstGeom>
            <a:effectLst/>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75" name="Imagen" descr="Imagen"/>
          <p:cNvPicPr>
            <a:picLocks noChangeAspect="1"/>
          </p:cNvPicPr>
          <p:nvPr/>
        </p:nvPicPr>
        <p:blipFill>
          <a:blip r:embed="rId2"/>
          <a:stretch>
            <a:fillRect/>
          </a:stretch>
        </p:blipFill>
        <p:spPr>
          <a:xfrm>
            <a:off x="800094" y="560265"/>
            <a:ext cx="11856629" cy="904093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31" name="“Nada tiene sentido en biología sino es a la luz de la evolución”, decía Theodosius…"/>
          <p:cNvSpPr txBox="1"/>
          <p:nvPr/>
        </p:nvSpPr>
        <p:spPr>
          <a:xfrm>
            <a:off x="118882" y="2527299"/>
            <a:ext cx="11448187" cy="152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2350">
                <a:latin typeface="Helvetica"/>
                <a:ea typeface="Helvetica"/>
                <a:cs typeface="Helvetica"/>
                <a:sym typeface="Helvetica"/>
              </a:defRPr>
            </a:pPr>
            <a:r>
              <a:t>“Nada tiene sentido en biología sino es a la luz de la evolución”, decía Theodosius</a:t>
            </a:r>
          </a:p>
          <a:p>
            <a:pPr algn="l" defTabSz="457200">
              <a:defRPr sz="2350">
                <a:latin typeface="Helvetica"/>
                <a:ea typeface="Helvetica"/>
                <a:cs typeface="Helvetica"/>
                <a:sym typeface="Helvetica"/>
              </a:defRPr>
            </a:pPr>
            <a:r>
              <a:t>Dobzhansky, uno de los fundadores de la teoría neodarwinista de la evolución que</a:t>
            </a:r>
          </a:p>
          <a:p>
            <a:pPr algn="l" defTabSz="457200">
              <a:defRPr sz="2350">
                <a:latin typeface="Helvetica"/>
                <a:ea typeface="Helvetica"/>
                <a:cs typeface="Helvetica"/>
                <a:sym typeface="Helvetica"/>
              </a:defRPr>
            </a:pPr>
            <a:r>
              <a:t>afirma que</a:t>
            </a:r>
            <a:r>
              <a:rPr>
                <a:solidFill>
                  <a:srgbClr val="000000"/>
                </a:solidFill>
              </a:rPr>
              <a:t> las especies animales y vegetales deben su existencia a la selección natural.</a:t>
            </a:r>
          </a:p>
        </p:txBody>
      </p:sp>
      <p:sp>
        <p:nvSpPr>
          <p:cNvPr id="132" name="Adaptación"/>
          <p:cNvSpPr txBox="1"/>
          <p:nvPr/>
        </p:nvSpPr>
        <p:spPr>
          <a:xfrm>
            <a:off x="546747" y="292100"/>
            <a:ext cx="6399505" cy="1270000"/>
          </a:xfrm>
          <a:prstGeom prst="rect">
            <a:avLst/>
          </a:prstGeom>
          <a:ln w="12700">
            <a:miter lim="400000"/>
          </a:ln>
          <a:effectLst>
            <a:outerShdw blurRad="63500" dist="76200" dir="5400000" rotWithShape="0">
              <a:srgbClr val="000000">
                <a:alpha val="50000"/>
              </a:srgbClr>
            </a:outerShdw>
            <a:reflection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700" i="1" cap="all">
                <a:latin typeface="Helvetica"/>
                <a:ea typeface="Helvetica"/>
                <a:cs typeface="Helvetica"/>
                <a:sym typeface="Helvetica"/>
              </a:defRPr>
            </a:lvl1pPr>
          </a:lstStyle>
          <a:p>
            <a:r>
              <a:t>Adaptación</a:t>
            </a:r>
          </a:p>
        </p:txBody>
      </p:sp>
      <p:sp>
        <p:nvSpPr>
          <p:cNvPr id="133" name="Comprender un organismo viviente a la luz de la evolución consiste, pues, de acuerdo con este espíritu, en comprender cómo su anatomía, su fisiología, su comportamiento, son configurados por la selección natural, es decir, de qué manera están adaptados s"/>
          <p:cNvSpPr txBox="1"/>
          <p:nvPr/>
        </p:nvSpPr>
        <p:spPr>
          <a:xfrm>
            <a:off x="148492" y="4838699"/>
            <a:ext cx="12938616" cy="152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350">
                <a:latin typeface="Helvetica"/>
                <a:ea typeface="Helvetica"/>
                <a:cs typeface="Helvetica"/>
                <a:sym typeface="Helvetica"/>
              </a:defRPr>
            </a:pPr>
            <a:r>
              <a:t>Comprender un organismo viviente a la luz de la evolución consiste, pues, de acuerdo con este espíritu, en comprender cómo su anatomía, su fisiología, su comportamiento, </a:t>
            </a:r>
            <a:r>
              <a:rPr>
                <a:solidFill>
                  <a:srgbClr val="000000"/>
                </a:solidFill>
              </a:rPr>
              <a:t>son configurados por la selección natural</a:t>
            </a:r>
            <a:r>
              <a:t>, es decir, </a:t>
            </a:r>
            <a:r>
              <a:rPr>
                <a:solidFill>
                  <a:srgbClr val="000000"/>
                </a:solidFill>
              </a:rPr>
              <a:t>de qué manera están adaptados sus caracteres para conferirle las mayores posibilidades de supervivencia.</a:t>
            </a:r>
          </a:p>
        </p:txBody>
      </p:sp>
      <p:sp>
        <p:nvSpPr>
          <p:cNvPr id="134" name="■ Sin embargo, Stephen J. Gould y Richard C. Lewontin muestran aquí algunos defectos de este punto de vista: no todos los caracteres de un organismo son adaptativos. La búsqueda de un sentido de éste caracter para todas las partes de un organismo es con "/>
          <p:cNvSpPr txBox="1"/>
          <p:nvPr/>
        </p:nvSpPr>
        <p:spPr>
          <a:xfrm>
            <a:off x="117379" y="6918054"/>
            <a:ext cx="13000841" cy="1885284"/>
          </a:xfrm>
          <a:prstGeom prst="rect">
            <a:avLst/>
          </a:prstGeom>
          <a:ln w="12700">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350">
                <a:latin typeface="Helvetica"/>
                <a:ea typeface="Helvetica"/>
                <a:cs typeface="Helvetica"/>
                <a:sym typeface="Helvetica"/>
              </a:defRPr>
            </a:lvl1pPr>
          </a:lstStyle>
          <a:p>
            <a:r>
              <a:t>■ Sin embargo, Stephen J. Gould y Richard C. Lewontin muestran aquí algunos defectos de este punto de vista: no todos los caracteres de un organismo son adaptativos. La búsqueda de un sentido de éste caracter para todas las partes de un organismo es con frecuencia inadecuada, errónea, incluso perjudicial, ya que conduce a explicaciones exageradas, dudosas o carentes de fundamento.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77" name="Imagen" descr="Imagen"/>
          <p:cNvPicPr>
            <a:picLocks noChangeAspect="1"/>
          </p:cNvPicPr>
          <p:nvPr/>
        </p:nvPicPr>
        <p:blipFill>
          <a:blip r:embed="rId2"/>
          <a:stretch>
            <a:fillRect/>
          </a:stretch>
        </p:blipFill>
        <p:spPr>
          <a:xfrm>
            <a:off x="279306" y="198082"/>
            <a:ext cx="12446188" cy="935743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79" name="Imagen" descr="Imagen"/>
          <p:cNvPicPr>
            <a:picLocks noChangeAspect="1"/>
          </p:cNvPicPr>
          <p:nvPr/>
        </p:nvPicPr>
        <p:blipFill>
          <a:blip r:embed="rId2"/>
          <a:stretch>
            <a:fillRect/>
          </a:stretch>
        </p:blipFill>
        <p:spPr>
          <a:xfrm>
            <a:off x="284032" y="149597"/>
            <a:ext cx="12436736" cy="945440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81" name="Imagen" descr="Imagen"/>
          <p:cNvPicPr>
            <a:picLocks noChangeAspect="1"/>
          </p:cNvPicPr>
          <p:nvPr/>
        </p:nvPicPr>
        <p:blipFill>
          <a:blip r:embed="rId2"/>
          <a:stretch>
            <a:fillRect/>
          </a:stretch>
        </p:blipFill>
        <p:spPr>
          <a:xfrm>
            <a:off x="199417" y="250523"/>
            <a:ext cx="12605966" cy="925255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83" name="Imagen" descr="Imagen"/>
          <p:cNvPicPr>
            <a:picLocks noChangeAspect="1"/>
          </p:cNvPicPr>
          <p:nvPr/>
        </p:nvPicPr>
        <p:blipFill>
          <a:blip r:embed="rId2"/>
          <a:stretch>
            <a:fillRect/>
          </a:stretch>
        </p:blipFill>
        <p:spPr>
          <a:xfrm>
            <a:off x="222667" y="251292"/>
            <a:ext cx="12559466" cy="9251016"/>
          </a:xfrm>
          <a:prstGeom prst="rect">
            <a:avLst/>
          </a:prstGeom>
          <a:ln w="12700">
            <a:miter lim="400000"/>
          </a:ln>
        </p:spPr>
      </p:pic>
      <p:sp>
        <p:nvSpPr>
          <p:cNvPr id="284" name="Rectángulo"/>
          <p:cNvSpPr/>
          <p:nvPr/>
        </p:nvSpPr>
        <p:spPr>
          <a:xfrm>
            <a:off x="421927" y="390376"/>
            <a:ext cx="10506622" cy="961480"/>
          </a:xfrm>
          <a:prstGeom prst="rect">
            <a:avLst/>
          </a:prstGeom>
          <a:ln w="50800">
            <a:solidFill>
              <a:schemeClr val="accent3">
                <a:satOff val="-13807"/>
                <a:lumOff val="19329"/>
              </a:schemeClr>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86" name="Imagen" descr="Imagen"/>
          <p:cNvPicPr>
            <a:picLocks noChangeAspect="1"/>
          </p:cNvPicPr>
          <p:nvPr/>
        </p:nvPicPr>
        <p:blipFill>
          <a:blip r:embed="rId2"/>
          <a:stretch>
            <a:fillRect/>
          </a:stretch>
        </p:blipFill>
        <p:spPr>
          <a:xfrm>
            <a:off x="401615" y="865572"/>
            <a:ext cx="12438085" cy="802245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290" name="Imagen"/>
          <p:cNvGrpSpPr/>
          <p:nvPr/>
        </p:nvGrpSpPr>
        <p:grpSpPr>
          <a:xfrm>
            <a:off x="201510" y="1246274"/>
            <a:ext cx="12601780" cy="8105489"/>
            <a:chOff x="0" y="0"/>
            <a:chExt cx="12601779" cy="8105487"/>
          </a:xfrm>
        </p:grpSpPr>
        <p:pic>
          <p:nvPicPr>
            <p:cNvPr id="289" name="Imagen" descr="Imagen"/>
            <p:cNvPicPr>
              <a:picLocks noChangeAspect="1"/>
            </p:cNvPicPr>
            <p:nvPr/>
          </p:nvPicPr>
          <p:blipFill>
            <a:blip r:embed="rId2"/>
            <a:stretch>
              <a:fillRect/>
            </a:stretch>
          </p:blipFill>
          <p:spPr>
            <a:xfrm>
              <a:off x="215900" y="139700"/>
              <a:ext cx="12169980" cy="7546688"/>
            </a:xfrm>
            <a:prstGeom prst="rect">
              <a:avLst/>
            </a:prstGeom>
            <a:ln>
              <a:noFill/>
            </a:ln>
            <a:effectLst/>
          </p:spPr>
        </p:pic>
        <p:pic>
          <p:nvPicPr>
            <p:cNvPr id="288" name="Imagen" descr="Imagen"/>
            <p:cNvPicPr>
              <a:picLocks/>
            </p:cNvPicPr>
            <p:nvPr/>
          </p:nvPicPr>
          <p:blipFill>
            <a:blip r:embed="rId3"/>
            <a:stretch>
              <a:fillRect/>
            </a:stretch>
          </p:blipFill>
          <p:spPr>
            <a:xfrm>
              <a:off x="0" y="0"/>
              <a:ext cx="12601780" cy="8105488"/>
            </a:xfrm>
            <a:prstGeom prst="rect">
              <a:avLst/>
            </a:prstGeom>
            <a:effectLst/>
          </p:spPr>
        </p:pic>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92" name="Imagen" descr="Imagen"/>
          <p:cNvPicPr>
            <a:picLocks noChangeAspect="1"/>
          </p:cNvPicPr>
          <p:nvPr/>
        </p:nvPicPr>
        <p:blipFill>
          <a:blip r:embed="rId2"/>
          <a:stretch>
            <a:fillRect/>
          </a:stretch>
        </p:blipFill>
        <p:spPr>
          <a:xfrm>
            <a:off x="372800" y="330429"/>
            <a:ext cx="4048336" cy="8877071"/>
          </a:xfrm>
          <a:prstGeom prst="rect">
            <a:avLst/>
          </a:prstGeom>
          <a:ln w="12700">
            <a:miter lim="400000"/>
          </a:ln>
        </p:spPr>
      </p:pic>
      <p:pic>
        <p:nvPicPr>
          <p:cNvPr id="293" name="Imagen" descr="Imagen"/>
          <p:cNvPicPr>
            <a:picLocks noChangeAspect="1"/>
          </p:cNvPicPr>
          <p:nvPr/>
        </p:nvPicPr>
        <p:blipFill>
          <a:blip r:embed="rId3"/>
          <a:stretch>
            <a:fillRect/>
          </a:stretch>
        </p:blipFill>
        <p:spPr>
          <a:xfrm>
            <a:off x="4333445" y="684866"/>
            <a:ext cx="8502873" cy="816819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95" name="Imagen" descr="Imagen"/>
          <p:cNvPicPr>
            <a:picLocks noChangeAspect="1"/>
          </p:cNvPicPr>
          <p:nvPr/>
        </p:nvPicPr>
        <p:blipFill>
          <a:blip r:embed="rId2"/>
          <a:stretch>
            <a:fillRect/>
          </a:stretch>
        </p:blipFill>
        <p:spPr>
          <a:xfrm>
            <a:off x="710666" y="1183463"/>
            <a:ext cx="11875034" cy="7386674"/>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297" name="Imagen" descr="Imagen"/>
          <p:cNvPicPr>
            <a:picLocks noChangeAspect="1"/>
          </p:cNvPicPr>
          <p:nvPr/>
        </p:nvPicPr>
        <p:blipFill>
          <a:blip r:embed="rId2"/>
          <a:stretch>
            <a:fillRect/>
          </a:stretch>
        </p:blipFill>
        <p:spPr>
          <a:xfrm>
            <a:off x="386875" y="823551"/>
            <a:ext cx="12231050" cy="8708190"/>
          </a:xfrm>
          <a:prstGeom prst="rect">
            <a:avLst/>
          </a:prstGeom>
          <a:ln w="12700">
            <a:miter lim="400000"/>
          </a:ln>
        </p:spPr>
      </p:pic>
      <p:sp>
        <p:nvSpPr>
          <p:cNvPr id="298" name="Wing Assisted Inclineed Running"/>
          <p:cNvSpPr txBox="1"/>
          <p:nvPr/>
        </p:nvSpPr>
        <p:spPr>
          <a:xfrm>
            <a:off x="3134093" y="-57606"/>
            <a:ext cx="6981703" cy="768807"/>
          </a:xfrm>
          <a:prstGeom prst="rect">
            <a:avLst/>
          </a:prstGeom>
          <a:ln w="12700">
            <a:miter lim="400000"/>
          </a:ln>
          <a:effectLst>
            <a:outerShdw blurRad="25400" dist="12700" dir="18900000" rotWithShape="0">
              <a:srgbClr val="DCDEE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latin typeface="Chalkboard"/>
                <a:ea typeface="Chalkboard"/>
                <a:cs typeface="Chalkboard"/>
                <a:sym typeface="Chalkboard"/>
              </a:defRPr>
            </a:lvl1pPr>
          </a:lstStyle>
          <a:p>
            <a:pPr>
              <a:defRPr>
                <a:solidFill>
                  <a:srgbClr val="FFCA00"/>
                </a:solidFill>
              </a:defRPr>
            </a:pPr>
            <a:r>
              <a:rPr>
                <a:solidFill>
                  <a:srgbClr val="FFFFFF"/>
                </a:solidFill>
              </a:rPr>
              <a:t>Wing Assisted Inclineed Running</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300" name="Imagen" descr="Imagen"/>
          <p:cNvPicPr>
            <a:picLocks noChangeAspect="1"/>
          </p:cNvPicPr>
          <p:nvPr/>
        </p:nvPicPr>
        <p:blipFill>
          <a:blip r:embed="rId2"/>
          <a:stretch>
            <a:fillRect/>
          </a:stretch>
        </p:blipFill>
        <p:spPr>
          <a:xfrm>
            <a:off x="680275" y="484847"/>
            <a:ext cx="11644250" cy="911635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36" name="El cuello de la Jirafa"/>
          <p:cNvSpPr txBox="1"/>
          <p:nvPr/>
        </p:nvSpPr>
        <p:spPr>
          <a:xfrm>
            <a:off x="2679833" y="4448957"/>
            <a:ext cx="7645134" cy="855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700">
                <a:latin typeface="Chalkduster"/>
                <a:ea typeface="Chalkduster"/>
                <a:cs typeface="Chalkduster"/>
                <a:sym typeface="Chalkduster"/>
              </a:defRPr>
            </a:lvl1pPr>
          </a:lstStyle>
          <a:p>
            <a:r>
              <a:t>El cuello de la Jirafa</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302" name="Imagen" descr="Imagen"/>
          <p:cNvPicPr>
            <a:picLocks noChangeAspect="1"/>
          </p:cNvPicPr>
          <p:nvPr/>
        </p:nvPicPr>
        <p:blipFill>
          <a:blip r:embed="rId2"/>
          <a:stretch>
            <a:fillRect/>
          </a:stretch>
        </p:blipFill>
        <p:spPr>
          <a:xfrm>
            <a:off x="642957" y="844918"/>
            <a:ext cx="11718886" cy="7802312"/>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304" name="Imagen" descr="Imagen"/>
          <p:cNvPicPr>
            <a:picLocks noChangeAspect="1"/>
          </p:cNvPicPr>
          <p:nvPr/>
        </p:nvPicPr>
        <p:blipFill>
          <a:blip r:embed="rId2"/>
          <a:stretch>
            <a:fillRect/>
          </a:stretch>
        </p:blipFill>
        <p:spPr>
          <a:xfrm>
            <a:off x="707007" y="607318"/>
            <a:ext cx="11590786" cy="8816082"/>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306" name="Para destacar:"/>
          <p:cNvSpPr txBox="1"/>
          <p:nvPr/>
        </p:nvSpPr>
        <p:spPr>
          <a:xfrm>
            <a:off x="422554" y="638789"/>
            <a:ext cx="3967031" cy="830622"/>
          </a:xfrm>
          <a:prstGeom prst="rect">
            <a:avLst/>
          </a:prstGeom>
          <a:ln w="12700">
            <a:miter lim="400000"/>
          </a:ln>
          <a:effectLst>
            <a:outerShdw blurRad="25400" dist="12700" dir="18900000" rotWithShape="0">
              <a:srgbClr val="FFFFFF"/>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4500" b="1">
                <a:solidFill>
                  <a:srgbClr val="FFCA00"/>
                </a:solidFill>
                <a:latin typeface="Chalkboard"/>
                <a:ea typeface="Chalkboard"/>
                <a:cs typeface="Chalkboard"/>
                <a:sym typeface="Chalkboard"/>
              </a:defRPr>
            </a:lvl1pPr>
          </a:lstStyle>
          <a:p>
            <a:r>
              <a:t>Para destacar:</a:t>
            </a:r>
          </a:p>
        </p:txBody>
      </p:sp>
      <p:sp>
        <p:nvSpPr>
          <p:cNvPr id="307" name="El valor de supervivencia de un carácter puede ser distinto en la actualidad del que tenia en el pasado. De ahí la distinción entre adaptación y exaptación."/>
          <p:cNvSpPr txBox="1"/>
          <p:nvPr/>
        </p:nvSpPr>
        <p:spPr>
          <a:xfrm>
            <a:off x="148065" y="2351689"/>
            <a:ext cx="12914750" cy="1062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600" b="1">
                <a:latin typeface="Chalkboard"/>
                <a:ea typeface="Chalkboard"/>
                <a:cs typeface="Chalkboard"/>
                <a:sym typeface="Chalkboard"/>
              </a:defRPr>
            </a:pPr>
            <a:r>
              <a:t>El valor de supervivencia de un carácter puede ser distinto en la actualidad del que tenia en el pasado. De ahí la distinción entre </a:t>
            </a:r>
            <a:r>
              <a:rPr>
                <a:solidFill>
                  <a:srgbClr val="FFCA00"/>
                </a:solidFill>
              </a:rPr>
              <a:t>adaptación </a:t>
            </a:r>
            <a:r>
              <a:t>y </a:t>
            </a:r>
            <a:r>
              <a:rPr>
                <a:solidFill>
                  <a:srgbClr val="FFCA00"/>
                </a:solidFill>
              </a:rPr>
              <a:t>exaptación</a:t>
            </a:r>
            <a:r>
              <a:t>.</a:t>
            </a:r>
          </a:p>
        </p:txBody>
      </p:sp>
      <p:sp>
        <p:nvSpPr>
          <p:cNvPr id="308" name="Muchos de los cambios evolutivos ocurren a través de la modificación de las características preexistentes para cumplir funciones derivadas (apomórficas)."/>
          <p:cNvSpPr txBox="1"/>
          <p:nvPr/>
        </p:nvSpPr>
        <p:spPr>
          <a:xfrm>
            <a:off x="391776" y="5569727"/>
            <a:ext cx="11767905" cy="1899780"/>
          </a:xfrm>
          <a:prstGeom prst="rect">
            <a:avLst/>
          </a:prstGeom>
          <a:ln w="12700">
            <a:solidFill>
              <a:schemeClr val="accent5"/>
            </a:solidFill>
            <a:miter lim="400000"/>
          </a:ln>
          <a:effectLst>
            <a:outerShdw blurRad="12700" dist="12700" dir="189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3100" b="1">
                <a:latin typeface="Chalkboard"/>
                <a:ea typeface="Chalkboard"/>
                <a:cs typeface="Chalkboard"/>
                <a:sym typeface="Chalkboard"/>
              </a:defRPr>
            </a:lvl1pPr>
          </a:lstStyle>
          <a:p>
            <a:r>
              <a:t>Muchos de los cambios evolutivos ocurren a través de la modificación de las características preexistentes para cumplir funciones derivadas (apomórficas).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310" name="TIPOS de ADAPTACIÓN:"/>
          <p:cNvSpPr txBox="1"/>
          <p:nvPr/>
        </p:nvSpPr>
        <p:spPr>
          <a:xfrm>
            <a:off x="164659" y="263297"/>
            <a:ext cx="5263134" cy="768807"/>
          </a:xfrm>
          <a:prstGeom prst="rect">
            <a:avLst/>
          </a:prstGeom>
          <a:ln w="12700">
            <a:miter lim="400000"/>
          </a:ln>
          <a:effectLst>
            <a:outerShdw blurRad="12700" dist="12700" dir="18900000" rotWithShape="0">
              <a:srgbClr val="FFFFFF"/>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solidFill>
                  <a:srgbClr val="FFCA00"/>
                </a:solidFill>
                <a:latin typeface="Chalkboard"/>
                <a:ea typeface="Chalkboard"/>
                <a:cs typeface="Chalkboard"/>
                <a:sym typeface="Chalkboard"/>
              </a:defRPr>
            </a:lvl1pPr>
          </a:lstStyle>
          <a:p>
            <a:r>
              <a:t>TIPOS de ADAPTACIÓN:</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314" name="Imagen"/>
          <p:cNvGrpSpPr/>
          <p:nvPr/>
        </p:nvGrpSpPr>
        <p:grpSpPr>
          <a:xfrm>
            <a:off x="211750" y="100877"/>
            <a:ext cx="12581300" cy="9704246"/>
            <a:chOff x="0" y="0"/>
            <a:chExt cx="12581298" cy="9704245"/>
          </a:xfrm>
        </p:grpSpPr>
        <p:pic>
          <p:nvPicPr>
            <p:cNvPr id="313" name="Imagen" descr="Imagen"/>
            <p:cNvPicPr>
              <a:picLocks noChangeAspect="1"/>
            </p:cNvPicPr>
            <p:nvPr/>
          </p:nvPicPr>
          <p:blipFill>
            <a:blip r:embed="rId2"/>
            <a:stretch>
              <a:fillRect/>
            </a:stretch>
          </p:blipFill>
          <p:spPr>
            <a:xfrm>
              <a:off x="215900" y="139700"/>
              <a:ext cx="12149499" cy="9145446"/>
            </a:xfrm>
            <a:prstGeom prst="rect">
              <a:avLst/>
            </a:prstGeom>
            <a:ln>
              <a:noFill/>
            </a:ln>
            <a:effectLst/>
          </p:spPr>
        </p:pic>
        <p:pic>
          <p:nvPicPr>
            <p:cNvPr id="312" name="Imagen" descr="Imagen"/>
            <p:cNvPicPr>
              <a:picLocks/>
            </p:cNvPicPr>
            <p:nvPr/>
          </p:nvPicPr>
          <p:blipFill>
            <a:blip r:embed="rId3"/>
            <a:stretch>
              <a:fillRect/>
            </a:stretch>
          </p:blipFill>
          <p:spPr>
            <a:xfrm>
              <a:off x="0" y="0"/>
              <a:ext cx="12581299" cy="9704246"/>
            </a:xfrm>
            <a:prstGeom prst="rect">
              <a:avLst/>
            </a:prstGeom>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318" name="Imagen"/>
          <p:cNvGrpSpPr/>
          <p:nvPr/>
        </p:nvGrpSpPr>
        <p:grpSpPr>
          <a:xfrm>
            <a:off x="156182" y="80690"/>
            <a:ext cx="12692436" cy="9795420"/>
            <a:chOff x="0" y="0"/>
            <a:chExt cx="12692434" cy="9795419"/>
          </a:xfrm>
        </p:grpSpPr>
        <p:pic>
          <p:nvPicPr>
            <p:cNvPr id="317" name="Imagen" descr="Imagen"/>
            <p:cNvPicPr>
              <a:picLocks noChangeAspect="1"/>
            </p:cNvPicPr>
            <p:nvPr/>
          </p:nvPicPr>
          <p:blipFill>
            <a:blip r:embed="rId2"/>
            <a:stretch>
              <a:fillRect/>
            </a:stretch>
          </p:blipFill>
          <p:spPr>
            <a:xfrm>
              <a:off x="215900" y="139700"/>
              <a:ext cx="12260635" cy="9236620"/>
            </a:xfrm>
            <a:prstGeom prst="rect">
              <a:avLst/>
            </a:prstGeom>
            <a:ln>
              <a:noFill/>
            </a:ln>
            <a:effectLst/>
          </p:spPr>
        </p:pic>
        <p:pic>
          <p:nvPicPr>
            <p:cNvPr id="316" name="Imagen" descr="Imagen"/>
            <p:cNvPicPr>
              <a:picLocks/>
            </p:cNvPicPr>
            <p:nvPr/>
          </p:nvPicPr>
          <p:blipFill>
            <a:blip r:embed="rId3"/>
            <a:stretch>
              <a:fillRect/>
            </a:stretch>
          </p:blipFill>
          <p:spPr>
            <a:xfrm>
              <a:off x="0" y="0"/>
              <a:ext cx="12692435" cy="9795420"/>
            </a:xfrm>
            <a:prstGeom prst="rect">
              <a:avLst/>
            </a:prstGeom>
            <a:effectLst/>
          </p:spPr>
        </p:pic>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grpSp>
        <p:nvGrpSpPr>
          <p:cNvPr id="322" name="Imagen"/>
          <p:cNvGrpSpPr/>
          <p:nvPr/>
        </p:nvGrpSpPr>
        <p:grpSpPr>
          <a:xfrm>
            <a:off x="314040" y="230896"/>
            <a:ext cx="12376720" cy="9504995"/>
            <a:chOff x="0" y="0"/>
            <a:chExt cx="12376718" cy="9504993"/>
          </a:xfrm>
        </p:grpSpPr>
        <p:pic>
          <p:nvPicPr>
            <p:cNvPr id="321" name="Imagen" descr="Imagen"/>
            <p:cNvPicPr>
              <a:picLocks noChangeAspect="1"/>
            </p:cNvPicPr>
            <p:nvPr/>
          </p:nvPicPr>
          <p:blipFill>
            <a:blip r:embed="rId2"/>
            <a:stretch>
              <a:fillRect/>
            </a:stretch>
          </p:blipFill>
          <p:spPr>
            <a:xfrm>
              <a:off x="215900" y="139700"/>
              <a:ext cx="11944919" cy="8946194"/>
            </a:xfrm>
            <a:prstGeom prst="rect">
              <a:avLst/>
            </a:prstGeom>
            <a:ln>
              <a:noFill/>
            </a:ln>
            <a:effectLst/>
          </p:spPr>
        </p:pic>
        <p:pic>
          <p:nvPicPr>
            <p:cNvPr id="320" name="Imagen" descr="Imagen"/>
            <p:cNvPicPr>
              <a:picLocks/>
            </p:cNvPicPr>
            <p:nvPr/>
          </p:nvPicPr>
          <p:blipFill>
            <a:blip r:embed="rId3"/>
            <a:stretch>
              <a:fillRect/>
            </a:stretch>
          </p:blipFill>
          <p:spPr>
            <a:xfrm>
              <a:off x="0" y="0"/>
              <a:ext cx="12376719" cy="9504994"/>
            </a:xfrm>
            <a:prstGeom prst="rect">
              <a:avLst/>
            </a:prstGeom>
            <a:effectLst/>
          </p:spPr>
        </p:pic>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327" name="Fin"/>
          <p:cNvSpPr txBox="1"/>
          <p:nvPr/>
        </p:nvSpPr>
        <p:spPr>
          <a:xfrm>
            <a:off x="6531571" y="4640838"/>
            <a:ext cx="102657"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endParaRPr dirty="0"/>
          </a:p>
        </p:txBody>
      </p:sp>
      <p:sp>
        <p:nvSpPr>
          <p:cNvPr id="2" name="Rectángulo 1">
            <a:extLst>
              <a:ext uri="{FF2B5EF4-FFF2-40B4-BE49-F238E27FC236}">
                <a16:creationId xmlns:a16="http://schemas.microsoft.com/office/drawing/2014/main" id="{FC5C0759-2C21-1F4F-A2D0-91790D6178F8}"/>
              </a:ext>
            </a:extLst>
          </p:cNvPr>
          <p:cNvSpPr/>
          <p:nvPr/>
        </p:nvSpPr>
        <p:spPr>
          <a:xfrm>
            <a:off x="3280371" y="2492008"/>
            <a:ext cx="6502400" cy="1261884"/>
          </a:xfrm>
          <a:prstGeom prst="rect">
            <a:avLst/>
          </a:prstGeom>
        </p:spPr>
        <p:txBody>
          <a:bodyPr>
            <a:spAutoFit/>
          </a:bodyPr>
          <a:lstStyle/>
          <a:p>
            <a:r>
              <a:rPr lang="es-ES_tradnl" dirty="0">
                <a:latin typeface="Chalkboard" panose="03050602040202020205" pitchFamily="66" charset="77"/>
              </a:rPr>
              <a:t>Cuan rápido pueden ocurrir las adaptaciones?</a:t>
            </a:r>
          </a:p>
        </p:txBody>
      </p:sp>
      <p:pic>
        <p:nvPicPr>
          <p:cNvPr id="4" name="Imagen 3">
            <a:extLst>
              <a:ext uri="{FF2B5EF4-FFF2-40B4-BE49-F238E27FC236}">
                <a16:creationId xmlns:a16="http://schemas.microsoft.com/office/drawing/2014/main" id="{4CA97950-DC75-0647-B06F-6E4287FDFFF9}"/>
              </a:ext>
            </a:extLst>
          </p:cNvPr>
          <p:cNvPicPr>
            <a:picLocks noChangeAspect="1"/>
          </p:cNvPicPr>
          <p:nvPr/>
        </p:nvPicPr>
        <p:blipFill>
          <a:blip r:embed="rId2"/>
          <a:stretch>
            <a:fillRect/>
          </a:stretch>
        </p:blipFill>
        <p:spPr>
          <a:xfrm>
            <a:off x="335028" y="6139512"/>
            <a:ext cx="12598400" cy="22987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324" name="The Evolution of Bacteria on a “Mega Plate” Petri Dish | Harvard Medical School.MP4" descr="The Evolution of Bacteria on a “Mega Plate” Petri Dish | Harvard Medical School.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712872" y="1771657"/>
            <a:ext cx="12028493" cy="6766028"/>
          </a:xfrm>
          <a:prstGeom prst="rect">
            <a:avLst/>
          </a:prstGeom>
          <a:ln w="12700">
            <a:miter lim="400000"/>
          </a:ln>
        </p:spPr>
      </p:pic>
      <p:sp>
        <p:nvSpPr>
          <p:cNvPr id="325" name="Adaptación Molecular"/>
          <p:cNvSpPr txBox="1"/>
          <p:nvPr/>
        </p:nvSpPr>
        <p:spPr>
          <a:xfrm>
            <a:off x="4197209" y="369781"/>
            <a:ext cx="4610382" cy="768807"/>
          </a:xfrm>
          <a:prstGeom prst="rect">
            <a:avLst/>
          </a:prstGeom>
          <a:ln w="12700">
            <a:miter lim="400000"/>
          </a:ln>
          <a:effectLst>
            <a:outerShdw blurRad="38100" dist="25400" dir="18900000" rotWithShape="0">
              <a:srgbClr val="DCDEE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3500" b="1">
                <a:solidFill>
                  <a:srgbClr val="C9FB93"/>
                </a:solidFill>
                <a:latin typeface="Chalkboard"/>
                <a:ea typeface="Chalkboard"/>
                <a:cs typeface="Chalkboard"/>
                <a:sym typeface="Chalkboard"/>
              </a:defRPr>
            </a:lvl1pPr>
          </a:lstStyle>
          <a:p>
            <a:r>
              <a:t>Adaptación Molecular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75" fill="hold"/>
                                        <p:tgtEl>
                                          <p:spTgt spid="3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4"/>
                </p:tgtEl>
              </p:cMediaNode>
            </p:video>
            <p:seq concurrent="1" prevAc="none" nextAc="seek">
              <p:cTn id="8" restart="whenNotActive" fill="hold" evtFilter="cancelBubble" nodeType="interactiveSeq">
                <p:stCondLst>
                  <p:cond evt="onClick" delay="0">
                    <p:tgtEl>
                      <p:spTgt spid="3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4"/>
                                        </p:tgtEl>
                                      </p:cBhvr>
                                    </p:cmd>
                                  </p:childTnLst>
                                </p:cTn>
                              </p:par>
                            </p:childTnLst>
                          </p:cTn>
                        </p:par>
                      </p:childTnLst>
                    </p:cTn>
                  </p:par>
                </p:childTnLst>
              </p:cTn>
              <p:nextCondLst>
                <p:cond evt="onClick" delay="0">
                  <p:tgtEl>
                    <p:spTgt spid="32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327" name="Fin"/>
          <p:cNvSpPr txBox="1"/>
          <p:nvPr/>
        </p:nvSpPr>
        <p:spPr>
          <a:xfrm>
            <a:off x="6531571" y="4612120"/>
            <a:ext cx="498584" cy="5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rPr dirty="0"/>
              <a:t>Fin</a:t>
            </a:r>
          </a:p>
        </p:txBody>
      </p:sp>
    </p:spTree>
    <p:extLst>
      <p:ext uri="{BB962C8B-B14F-4D97-AF65-F5344CB8AC3E}">
        <p14:creationId xmlns:p14="http://schemas.microsoft.com/office/powerpoint/2010/main" val="11608296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38" name="Lo extraño de las Girafas:"/>
          <p:cNvSpPr txBox="1"/>
          <p:nvPr/>
        </p:nvSpPr>
        <p:spPr>
          <a:xfrm>
            <a:off x="6180298" y="1246957"/>
            <a:ext cx="4245155" cy="604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800">
                <a:latin typeface="Chalkboard SE Regular"/>
                <a:ea typeface="Chalkboard SE Regular"/>
                <a:cs typeface="Chalkboard SE Regular"/>
                <a:sym typeface="Chalkboard SE Regular"/>
              </a:defRPr>
            </a:lvl1pPr>
          </a:lstStyle>
          <a:p>
            <a:r>
              <a:t>Lo extraño de las Girafas:</a:t>
            </a:r>
          </a:p>
        </p:txBody>
      </p:sp>
      <p:pic>
        <p:nvPicPr>
          <p:cNvPr id="139" name="Imagen" descr="Imagen"/>
          <p:cNvPicPr>
            <a:picLocks noChangeAspect="1"/>
          </p:cNvPicPr>
          <p:nvPr/>
        </p:nvPicPr>
        <p:blipFill>
          <a:blip r:embed="rId2"/>
          <a:stretch>
            <a:fillRect/>
          </a:stretch>
        </p:blipFill>
        <p:spPr>
          <a:xfrm>
            <a:off x="57150" y="1295400"/>
            <a:ext cx="4419600" cy="6400800"/>
          </a:xfrm>
          <a:prstGeom prst="rect">
            <a:avLst/>
          </a:prstGeom>
          <a:ln w="12700">
            <a:miter lim="400000"/>
          </a:ln>
        </p:spPr>
      </p:pic>
      <p:sp>
        <p:nvSpPr>
          <p:cNvPr id="140" name="¿Es una adaptación?"/>
          <p:cNvSpPr txBox="1"/>
          <p:nvPr/>
        </p:nvSpPr>
        <p:spPr>
          <a:xfrm>
            <a:off x="6006400" y="3380557"/>
            <a:ext cx="3343385" cy="604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800">
                <a:latin typeface="Chalkboard SE Regular"/>
                <a:ea typeface="Chalkboard SE Regular"/>
                <a:cs typeface="Chalkboard SE Regular"/>
                <a:sym typeface="Chalkboard SE Regular"/>
              </a:defRPr>
            </a:lvl1pPr>
          </a:lstStyle>
          <a:p>
            <a:r>
              <a:t>¿Es una adaptación?</a:t>
            </a:r>
          </a:p>
        </p:txBody>
      </p:sp>
      <p:sp>
        <p:nvSpPr>
          <p:cNvPr id="141" name="¿Una adaptación para qué?"/>
          <p:cNvSpPr txBox="1"/>
          <p:nvPr/>
        </p:nvSpPr>
        <p:spPr>
          <a:xfrm>
            <a:off x="6117430" y="4193357"/>
            <a:ext cx="4426687" cy="604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800">
                <a:latin typeface="Chalkboard SE Regular"/>
                <a:ea typeface="Chalkboard SE Regular"/>
                <a:cs typeface="Chalkboard SE Regular"/>
                <a:sym typeface="Chalkboard SE Regular"/>
              </a:defRPr>
            </a:lvl1pPr>
          </a:lstStyle>
          <a:p>
            <a:r>
              <a:t>¿Una adaptación para qué?</a:t>
            </a:r>
          </a:p>
        </p:txBody>
      </p:sp>
      <p:sp>
        <p:nvSpPr>
          <p:cNvPr id="142" name="¿Por qué son tan altas?"/>
          <p:cNvSpPr txBox="1"/>
          <p:nvPr/>
        </p:nvSpPr>
        <p:spPr>
          <a:xfrm>
            <a:off x="6047459" y="2567757"/>
            <a:ext cx="3843582" cy="604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800">
                <a:latin typeface="Chalkboard SE Regular"/>
                <a:ea typeface="Chalkboard SE Regular"/>
                <a:cs typeface="Chalkboard SE Regular"/>
                <a:sym typeface="Chalkboard SE Regular"/>
              </a:defRPr>
            </a:lvl1pPr>
          </a:lstStyle>
          <a:p>
            <a:r>
              <a:t>¿Por qué son tan altas?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42"/>
                                        </p:tgtEl>
                                        <p:attrNameLst>
                                          <p:attrName>style.visibility</p:attrName>
                                        </p:attrNameLst>
                                      </p:cBhvr>
                                      <p:to>
                                        <p:strVal val="visible"/>
                                      </p:to>
                                    </p:set>
                                    <p:animEffect transition="in" filter="fade">
                                      <p:cBhvr>
                                        <p:cTn id="7" dur="10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40"/>
                                        </p:tgtEl>
                                        <p:attrNameLst>
                                          <p:attrName>style.visibility</p:attrName>
                                        </p:attrNameLst>
                                      </p:cBhvr>
                                      <p:to>
                                        <p:strVal val="visible"/>
                                      </p:to>
                                    </p:set>
                                    <p:animEffect transition="in" filter="fade">
                                      <p:cBhvr>
                                        <p:cTn id="12" dur="10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41"/>
                                        </p:tgtEl>
                                        <p:attrNameLst>
                                          <p:attrName>style.visibility</p:attrName>
                                        </p:attrNameLst>
                                      </p:cBhvr>
                                      <p:to>
                                        <p:strVal val="visible"/>
                                      </p:to>
                                    </p:set>
                                    <p:animEffect transition="in" filter="fade">
                                      <p:cBhvr>
                                        <p:cTn id="1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2" animBg="1" advAuto="0"/>
      <p:bldP spid="141" grpId="3" animBg="1" advAuto="0"/>
      <p:bldP spid="14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44" name="El cuello reconsiderado…"/>
          <p:cNvSpPr txBox="1"/>
          <p:nvPr/>
        </p:nvSpPr>
        <p:spPr>
          <a:xfrm>
            <a:off x="165191" y="1170420"/>
            <a:ext cx="12674418" cy="2535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defRPr sz="3200">
                <a:latin typeface="Chalkboard SE Regular"/>
                <a:ea typeface="Chalkboard SE Regular"/>
                <a:cs typeface="Chalkboard SE Regular"/>
                <a:sym typeface="Chalkboard SE Regular"/>
              </a:defRPr>
            </a:pPr>
            <a:r>
              <a:t>El cuello reconsiderado</a:t>
            </a:r>
          </a:p>
          <a:p>
            <a:pPr algn="l" defTabSz="457200">
              <a:defRPr sz="3200">
                <a:latin typeface="Chalkboard SE Regular"/>
                <a:ea typeface="Chalkboard SE Regular"/>
                <a:cs typeface="Chalkboard SE Regular"/>
                <a:sym typeface="Chalkboard SE Regular"/>
              </a:defRPr>
            </a:pPr>
            <a:endParaRPr/>
          </a:p>
          <a:p>
            <a:pPr algn="l" defTabSz="457200">
              <a:defRPr sz="2400">
                <a:latin typeface="Chalkboard SE Regular"/>
                <a:ea typeface="Chalkboard SE Regular"/>
                <a:cs typeface="Chalkboard SE Regular"/>
                <a:sym typeface="Chalkboard SE Regular"/>
              </a:defRPr>
            </a:pPr>
            <a:r>
              <a:t>•Simmons and Scheepers hicieron estudios para observar si el largo del cuello de la jirafa era usado como una ventaja para el forrajeo.</a:t>
            </a:r>
          </a:p>
        </p:txBody>
      </p:sp>
      <p:pic>
        <p:nvPicPr>
          <p:cNvPr id="145" name="Imagen" descr="Imagen"/>
          <p:cNvPicPr>
            <a:picLocks noChangeAspect="1"/>
          </p:cNvPicPr>
          <p:nvPr/>
        </p:nvPicPr>
        <p:blipFill>
          <a:blip r:embed="rId2"/>
          <a:stretch>
            <a:fillRect/>
          </a:stretch>
        </p:blipFill>
        <p:spPr>
          <a:xfrm>
            <a:off x="9071662" y="4409521"/>
            <a:ext cx="3583889" cy="5032929"/>
          </a:xfrm>
          <a:prstGeom prst="rect">
            <a:avLst/>
          </a:prstGeom>
          <a:ln w="12700">
            <a:miter lim="400000"/>
          </a:ln>
        </p:spPr>
      </p:pic>
      <p:sp>
        <p:nvSpPr>
          <p:cNvPr id="146" name="•Encontraron que las jirafas más a menudo se alimentan con…"/>
          <p:cNvSpPr txBox="1"/>
          <p:nvPr/>
        </p:nvSpPr>
        <p:spPr>
          <a:xfrm>
            <a:off x="146595" y="4053320"/>
            <a:ext cx="8512299"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•Encontraron que las jirafas más a menudo se alimentan con </a:t>
            </a:r>
          </a:p>
          <a:p>
            <a:pPr algn="l" defTabSz="457200">
              <a:defRPr sz="2400">
                <a:latin typeface="Chalkboard SE Regular"/>
                <a:ea typeface="Chalkboard SE Regular"/>
                <a:cs typeface="Chalkboard SE Regular"/>
                <a:sym typeface="Chalkboard SE Regular"/>
              </a:defRPr>
            </a:pPr>
            <a:r>
              <a:t>follaje a la altura de sus hombros.</a:t>
            </a:r>
          </a:p>
        </p:txBody>
      </p:sp>
      <p:sp>
        <p:nvSpPr>
          <p:cNvPr id="147" name="•En épocas de sequía cuando el follaje es escaso se alimentan…"/>
          <p:cNvSpPr txBox="1"/>
          <p:nvPr/>
        </p:nvSpPr>
        <p:spPr>
          <a:xfrm>
            <a:off x="184348" y="5602720"/>
            <a:ext cx="8758160" cy="961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2400">
                <a:latin typeface="Chalkboard SE Regular"/>
                <a:ea typeface="Chalkboard SE Regular"/>
                <a:cs typeface="Chalkboard SE Regular"/>
                <a:sym typeface="Chalkboard SE Regular"/>
              </a:defRPr>
            </a:pPr>
            <a:r>
              <a:t>•En épocas de sequía cuando el follaje es escaso se alimentan </a:t>
            </a:r>
          </a:p>
          <a:p>
            <a:pPr algn="l" defTabSz="457200">
              <a:defRPr sz="2400">
                <a:latin typeface="Chalkboard SE Regular"/>
                <a:ea typeface="Chalkboard SE Regular"/>
                <a:cs typeface="Chalkboard SE Regular"/>
                <a:sym typeface="Chalkboard SE Regular"/>
              </a:defRPr>
            </a:pPr>
            <a:r>
              <a:t>en arbustos bajos.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49" name="Entonces cual es la ventaja adaptativa de tener cuellos largos?"/>
          <p:cNvSpPr txBox="1"/>
          <p:nvPr/>
        </p:nvSpPr>
        <p:spPr>
          <a:xfrm>
            <a:off x="-25400" y="2480457"/>
            <a:ext cx="13055601" cy="161768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4700">
                <a:latin typeface="Chalkboard"/>
                <a:ea typeface="Chalkboard"/>
                <a:cs typeface="Chalkboard"/>
                <a:sym typeface="Chalkboard"/>
              </a:defRPr>
            </a:lvl1pPr>
          </a:lstStyle>
          <a:p>
            <a:r>
              <a:t>Entonces cual es la ventaja adaptativa de tener cuellos largos?</a:t>
            </a:r>
          </a:p>
        </p:txBody>
      </p:sp>
      <p:sp>
        <p:nvSpPr>
          <p:cNvPr id="150" name="Cual es una presión selectiva de las girafas que les conferiría mejor fitness al tener cuellos largos?"/>
          <p:cNvSpPr txBox="1"/>
          <p:nvPr/>
        </p:nvSpPr>
        <p:spPr>
          <a:xfrm>
            <a:off x="205888" y="6093857"/>
            <a:ext cx="12032514" cy="2379686"/>
          </a:xfrm>
          <a:prstGeom prst="rect">
            <a:avLst/>
          </a:prstGeom>
          <a:ln w="12700">
            <a:miter lim="400000"/>
          </a:ln>
          <a:effectLst>
            <a:outerShdw dist="254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4700">
                <a:latin typeface="Chalkboard"/>
                <a:ea typeface="Chalkboard"/>
                <a:cs typeface="Chalkboard"/>
                <a:sym typeface="Chalkboard"/>
              </a:defRPr>
            </a:lvl1pPr>
          </a:lstStyle>
          <a:p>
            <a:r>
              <a:t>Cual es una presión selectiva de las girafas que les conferiría mejor fitness al tener cuellos largos?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sp>
        <p:nvSpPr>
          <p:cNvPr id="152" name="•El cuello de la jirafa realmente se adaptó como medio para vencer a otros machos…"/>
          <p:cNvSpPr txBox="1"/>
          <p:nvPr/>
        </p:nvSpPr>
        <p:spPr>
          <a:xfrm>
            <a:off x="279073" y="401702"/>
            <a:ext cx="11721287" cy="1177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457200">
              <a:defRPr sz="1200">
                <a:latin typeface="Chalkboard SE Regular"/>
                <a:ea typeface="Chalkboard SE Regular"/>
                <a:cs typeface="Chalkboard SE Regular"/>
                <a:sym typeface="Chalkboard SE Regular"/>
              </a:defRPr>
            </a:pPr>
            <a:endParaRPr/>
          </a:p>
          <a:p>
            <a:pPr algn="l" defTabSz="457200">
              <a:defRPr sz="2400">
                <a:latin typeface="Chalkboard SE Regular"/>
                <a:ea typeface="Chalkboard SE Regular"/>
                <a:cs typeface="Chalkboard SE Regular"/>
                <a:sym typeface="Chalkboard SE Regular"/>
              </a:defRPr>
            </a:pPr>
            <a:r>
              <a:t>•El cuello de la jirafa realmente se adaptó como medio para vencer a otros machos </a:t>
            </a:r>
          </a:p>
          <a:p>
            <a:pPr algn="l" defTabSz="457200">
              <a:defRPr sz="2400">
                <a:latin typeface="Chalkboard SE Regular"/>
                <a:ea typeface="Chalkboard SE Regular"/>
                <a:cs typeface="Chalkboard SE Regular"/>
                <a:sym typeface="Chalkboard SE Regular"/>
              </a:defRPr>
            </a:pPr>
            <a:r>
              <a:t>en la lucha por las hembras. </a:t>
            </a:r>
          </a:p>
        </p:txBody>
      </p:sp>
      <p:grpSp>
        <p:nvGrpSpPr>
          <p:cNvPr id="155" name="Imagen"/>
          <p:cNvGrpSpPr/>
          <p:nvPr/>
        </p:nvGrpSpPr>
        <p:grpSpPr>
          <a:xfrm>
            <a:off x="3509460" y="3525894"/>
            <a:ext cx="6617167" cy="6107429"/>
            <a:chOff x="0" y="0"/>
            <a:chExt cx="6617166" cy="6107427"/>
          </a:xfrm>
        </p:grpSpPr>
        <p:pic>
          <p:nvPicPr>
            <p:cNvPr id="154" name="Imagen" descr="Imagen"/>
            <p:cNvPicPr>
              <a:picLocks noChangeAspect="1"/>
            </p:cNvPicPr>
            <p:nvPr/>
          </p:nvPicPr>
          <p:blipFill>
            <a:blip r:embed="rId2"/>
            <a:stretch>
              <a:fillRect/>
            </a:stretch>
          </p:blipFill>
          <p:spPr>
            <a:xfrm>
              <a:off x="88900" y="50800"/>
              <a:ext cx="6439367" cy="5878828"/>
            </a:xfrm>
            <a:prstGeom prst="rect">
              <a:avLst/>
            </a:prstGeom>
            <a:ln>
              <a:noFill/>
            </a:ln>
            <a:effectLst/>
          </p:spPr>
        </p:pic>
        <p:pic>
          <p:nvPicPr>
            <p:cNvPr id="153" name="Imagen" descr="Imagen"/>
            <p:cNvPicPr>
              <a:picLocks/>
            </p:cNvPicPr>
            <p:nvPr/>
          </p:nvPicPr>
          <p:blipFill>
            <a:blip r:embed="rId3"/>
            <a:stretch>
              <a:fillRect/>
            </a:stretch>
          </p:blipFill>
          <p:spPr>
            <a:xfrm>
              <a:off x="0" y="0"/>
              <a:ext cx="6617167" cy="6107428"/>
            </a:xfrm>
            <a:prstGeom prst="rect">
              <a:avLst/>
            </a:prstGeom>
            <a:effectLst/>
          </p:spPr>
        </p:pic>
      </p:grpSp>
      <p:sp>
        <p:nvSpPr>
          <p:cNvPr id="156" name="•Emplean sus cabezas y cuellos como si fuesen bates… las luchas pueden matar incluso a uno de los machos…"/>
          <p:cNvSpPr txBox="1"/>
          <p:nvPr/>
        </p:nvSpPr>
        <p:spPr>
          <a:xfrm>
            <a:off x="307025" y="2071749"/>
            <a:ext cx="12503664" cy="961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2400">
                <a:latin typeface="Chalkboard SE Regular"/>
                <a:ea typeface="Chalkboard SE Regular"/>
                <a:cs typeface="Chalkboard SE Regular"/>
                <a:sym typeface="Chalkboard SE Regular"/>
              </a:defRPr>
            </a:lvl1pPr>
          </a:lstStyle>
          <a:p>
            <a:r>
              <a:t>•Emplean sus cabezas y cuellos como si fuesen bates… las luchas pueden matar incluso a uno de los machos…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0513"/>
            </a:gs>
            <a:gs pos="100000">
              <a:srgbClr val="0B80DB"/>
            </a:gs>
          </a:gsLst>
          <a:lin ang="5400000" scaled="0"/>
        </a:gradFill>
        <a:effectLst/>
      </p:bgPr>
    </p:bg>
    <p:spTree>
      <p:nvGrpSpPr>
        <p:cNvPr id="1" name=""/>
        <p:cNvGrpSpPr/>
        <p:nvPr/>
      </p:nvGrpSpPr>
      <p:grpSpPr>
        <a:xfrm>
          <a:off x="0" y="0"/>
          <a:ext cx="0" cy="0"/>
          <a:chOff x="0" y="0"/>
          <a:chExt cx="0" cy="0"/>
        </a:xfrm>
      </p:grpSpPr>
      <p:pic>
        <p:nvPicPr>
          <p:cNvPr id="158" name="Jirafas peleando en kapama.MP4" descr="Jirafas peleando en kapama.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77553" y="765472"/>
            <a:ext cx="13459208" cy="756489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07"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8"/>
                </p:tgtEl>
              </p:cMediaNode>
            </p:video>
            <p:seq concurrent="1" prevAc="none" nextAc="seek">
              <p:cTn id="8" restart="whenNotActive" fill="hold" evtFilter="cancelBubble" nodeType="interactiveSeq">
                <p:stCondLst>
                  <p:cond evt="onClick" delay="0">
                    <p:tgtEl>
                      <p:spTgt spid="1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8"/>
                                        </p:tgtEl>
                                      </p:cBhvr>
                                    </p:cmd>
                                  </p:childTnLst>
                                </p:cTn>
                              </p:par>
                            </p:childTnLst>
                          </p:cTn>
                        </p:par>
                      </p:childTnLst>
                    </p:cTn>
                  </p:par>
                </p:childTnLst>
              </p:cTn>
              <p:nextCondLst>
                <p:cond evt="onClick" delay="0">
                  <p:tgtEl>
                    <p:spTgt spid="158"/>
                  </p:tgtEl>
                </p:cond>
              </p:nextCondLst>
            </p:seq>
          </p:childTnLst>
        </p:cTn>
      </p:par>
    </p:tnLst>
  </p:timing>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1543</Words>
  <Application>Microsoft Macintosh PowerPoint</Application>
  <PresentationFormat>Personalizado</PresentationFormat>
  <Paragraphs>118</Paragraphs>
  <Slides>49</Slides>
  <Notes>0</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49</vt:i4>
      </vt:variant>
    </vt:vector>
  </HeadingPairs>
  <TitlesOfParts>
    <vt:vector size="60" baseType="lpstr">
      <vt:lpstr>Arial</vt:lpstr>
      <vt:lpstr>Chalkboard</vt:lpstr>
      <vt:lpstr>Chalkboard SE Bold</vt:lpstr>
      <vt:lpstr>Chalkboard SE Regular</vt:lpstr>
      <vt:lpstr>Chalkduster</vt:lpstr>
      <vt:lpstr>Corbel</vt:lpstr>
      <vt:lpstr>Helvetica</vt:lpstr>
      <vt:lpstr>Helvetica Light</vt:lpstr>
      <vt:lpstr>Helvetica Neue</vt:lpstr>
      <vt:lpstr>Wingdings</vt:lpstr>
      <vt:lpstr>Gradient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Pigino, Gustavo</cp:lastModifiedBy>
  <cp:revision>2</cp:revision>
  <dcterms:modified xsi:type="dcterms:W3CDTF">2020-10-29T23:37:13Z</dcterms:modified>
</cp:coreProperties>
</file>