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63" r:id="rId5"/>
    <p:sldId id="288" r:id="rId6"/>
    <p:sldId id="289" r:id="rId7"/>
    <p:sldId id="290" r:id="rId8"/>
    <p:sldId id="292" r:id="rId9"/>
    <p:sldId id="293" r:id="rId10"/>
    <p:sldId id="294" r:id="rId11"/>
    <p:sldId id="271" r:id="rId12"/>
    <p:sldId id="269" r:id="rId13"/>
    <p:sldId id="270" r:id="rId14"/>
    <p:sldId id="295" r:id="rId15"/>
    <p:sldId id="273" r:id="rId16"/>
    <p:sldId id="274" r:id="rId17"/>
    <p:sldId id="275" r:id="rId18"/>
    <p:sldId id="279" r:id="rId19"/>
    <p:sldId id="280" r:id="rId20"/>
    <p:sldId id="282" r:id="rId21"/>
    <p:sldId id="283" r:id="rId22"/>
    <p:sldId id="286" r:id="rId23"/>
    <p:sldId id="284" r:id="rId24"/>
    <p:sldId id="29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it-I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234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50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5945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tabla 2"/>
          <p:cNvSpPr>
            <a:spLocks noGrp="1"/>
          </p:cNvSpPr>
          <p:nvPr>
            <p:ph type="tbl" idx="1"/>
          </p:nvPr>
        </p:nvSpPr>
        <p:spPr>
          <a:xfrm>
            <a:off x="402167" y="1676401"/>
            <a:ext cx="11387667" cy="442277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56A6-3882-48BF-9D9D-B47472B4DA88}" type="slidenum">
              <a:rPr lang="es-ES_tradnl" altLang="it-IT"/>
              <a:pPr>
                <a:defRPr/>
              </a:pPr>
              <a:t>‹Nº›</a:t>
            </a:fld>
            <a:endParaRPr lang="es-ES_tradnl" altLang="it-IT"/>
          </a:p>
        </p:txBody>
      </p:sp>
    </p:spTree>
    <p:extLst>
      <p:ext uri="{BB962C8B-B14F-4D97-AF65-F5344CB8AC3E}">
        <p14:creationId xmlns:p14="http://schemas.microsoft.com/office/powerpoint/2010/main" val="119082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12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77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27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19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41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987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49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66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it-I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it-I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EB0BE-10AF-4733-B4E2-BA5DBEC41483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A855E-48A6-4B09-9A4E-B68FAF1CACCC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2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s.wikipedia.org/wiki/Ley_de_la_oferta_y_la_demanda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es.wikipedia.org/wiki/Econom%C3%ADa_de_mercado" TargetMode="External"/><Relationship Id="rId5" Type="http://schemas.openxmlformats.org/officeDocument/2006/relationships/hyperlink" Target="http://es.wikipedia.org/wiki/Econom%C3%ADa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hyperlink" Target="https://www.infobae.com/tecno/2017/02/11/los-10-inventos-de-thomas-edison-que-cambiaron-el-mundo-para-siempr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699751" y="548443"/>
            <a:ext cx="9144000" cy="2387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INTRODUCCION A LA INGENIERIA</a:t>
            </a:r>
            <a:b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es-ES_tradnl" altLang="it-IT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/>
            </a:r>
            <a:br>
              <a:rPr lang="es-ES_tradnl" altLang="it-IT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LA TECNOLOGÍA , LA ESTRUCTURA PRODUCTIVA</a:t>
            </a:r>
            <a:b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</a:b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               Y  LA ECONOMÍA.</a:t>
            </a:r>
            <a:r>
              <a:rPr lang="es-AR" altLang="it-IT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/>
            </a:r>
            <a:br>
              <a:rPr lang="es-AR" altLang="it-IT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</a:br>
            <a:r>
              <a:rPr lang="es-ES_tradnl" altLang="it-IT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s-ES_tradnl" altLang="it-IT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</a:br>
            <a: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</a:br>
            <a:endParaRPr lang="es-ES_tradnl" altLang="it-IT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2" y="2420888"/>
            <a:ext cx="4328328" cy="34511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36" y="2588682"/>
            <a:ext cx="4478368" cy="298266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65945" y="6108383"/>
            <a:ext cx="5478810" cy="566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AR" sz="2000" b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EVOLUCIÓN </a:t>
            </a:r>
            <a:r>
              <a:rPr lang="es-AR" sz="2000" b="1" dirty="0" smtClean="0">
                <a:solidFill>
                  <a:schemeClr val="accent1">
                    <a:lumMod val="50000"/>
                  </a:schemeClr>
                </a:solidFill>
              </a:rPr>
              <a:t>DE LA ESTRUCTURA PRODUCTIVA</a:t>
            </a:r>
            <a:endParaRPr lang="es-A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38951" y="432516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3785" y="1238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1835133" y="967810"/>
            <a:ext cx="8225606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JORGE A SABATO Y MICKEL MACKENZIE, EN SU LIBRO, LA PRODUCCION DE TECNOLOGIA DICEN:</a:t>
            </a:r>
          </a:p>
          <a:p>
            <a:r>
              <a:rPr lang="es-AR" alt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</a:t>
            </a: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 CARACTERISTICA DE LA TECNOLOGIA QUE </a:t>
            </a:r>
            <a:r>
              <a:rPr lang="es-AR" alt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 INTERESANTES:</a:t>
            </a:r>
          </a:p>
          <a:p>
            <a:endParaRPr lang="es-AR" altLang="en-US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PAQUETE TECNOLOGICO</a:t>
            </a:r>
          </a:p>
          <a:p>
            <a:endParaRPr lang="es-ES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MERCANCÍA TIENE UN VALOR DE USO Y DE CAMBIO.</a:t>
            </a:r>
          </a:p>
          <a:p>
            <a:endParaRPr lang="es-ES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SE PRODUCE EN FORMA ORGANIZADA, DIFERENCIADA Y CONTINUA EN LABORATORIOS O EMPRESAS I + D</a:t>
            </a:r>
          </a:p>
          <a:p>
            <a:endParaRPr lang="es-ES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8211" y="598205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8" y="4150351"/>
            <a:ext cx="4552107" cy="261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PAQUETE TECNOLOGICO</a:t>
            </a:r>
            <a:endParaRPr lang="es-ES_tradnl" altLang="it-IT" sz="24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PAQUETE ORGANIZADO DE CONOCIMIENTOS PROVENIENTES DE DIVERSAS FUENTES (INVESTIGACION, DESCUBRIMIENTOS EMPIRICOS, CONOCIMIENTOS TEORICOS Y PRACTICOS, INVENCIONES, ADAPTACIONES, COPIAS, DISEÑO INDUSTRIAL) A TRAVES DE METODOS DIFERENTES INVESTIGACION, DESARROLLO, ADAPTACION, ETC.   </a:t>
            </a:r>
            <a:endParaRPr lang="es-ES_tradnl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8821" y="633664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487" y="3354745"/>
            <a:ext cx="4562013" cy="26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6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alt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VALOR DE LA TECNOLOGIA</a:t>
            </a:r>
            <a:r>
              <a:rPr lang="es-MX" altLang="it-IT" sz="4000" b="1" dirty="0"/>
              <a:t/>
            </a:r>
            <a:br>
              <a:rPr lang="es-MX" altLang="it-IT" sz="4000" b="1" dirty="0"/>
            </a:br>
            <a:endParaRPr lang="es-ES_tradnl" altLang="it-IT" sz="4000" b="1" dirty="0"/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1196976"/>
            <a:ext cx="8540750" cy="525621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VE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VALOR </a:t>
            </a:r>
            <a:r>
              <a:rPr lang="es-VE" altLang="it-IT" sz="2000" b="1" dirty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s-VE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USO: CAPACIDAD PARA SATISFACER DETERMINADAS NECESIDADES O REQUERIMIENTOS</a:t>
            </a:r>
          </a:p>
          <a:p>
            <a:pPr eaLnBrk="1" hangingPunct="1">
              <a:lnSpc>
                <a:spcPct val="80000"/>
              </a:lnSpc>
              <a:defRPr/>
            </a:pPr>
            <a:endParaRPr lang="es-VE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VE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VALOR </a:t>
            </a:r>
            <a:r>
              <a:rPr lang="es-VE" altLang="it-IT" sz="2000" b="1" dirty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es-VE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CAMBIO: VALOR QUE TIENE COMO MERCANCIA</a:t>
            </a:r>
          </a:p>
          <a:p>
            <a:pPr eaLnBrk="1" hangingPunct="1">
              <a:lnSpc>
                <a:spcPct val="80000"/>
              </a:lnSpc>
              <a:defRPr/>
            </a:pPr>
            <a:endParaRPr lang="es-VE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VE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VALOR DE SIGNO: VALOR INCORPORADO DE UN OBJETO (STATUS)</a:t>
            </a:r>
          </a:p>
          <a:p>
            <a:pPr eaLnBrk="1" hangingPunct="1">
              <a:lnSpc>
                <a:spcPct val="80000"/>
              </a:lnSpc>
              <a:defRPr/>
            </a:pPr>
            <a:endParaRPr lang="es-VE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VE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VALOR DE SIMBOLO O SIMBOLICO</a:t>
            </a:r>
            <a:r>
              <a:rPr lang="es-VE" altLang="it-IT" sz="2000" b="1" i="1" dirty="0" smtClean="0">
                <a:solidFill>
                  <a:schemeClr val="accent1">
                    <a:lumMod val="50000"/>
                  </a:schemeClr>
                </a:solidFill>
              </a:rPr>
              <a:t> ES EN RELACION DE UNA RELACION DE SIMBOLICACION MOTIVADA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VE" altLang="it-IT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9452" y="418306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24" y="4498820"/>
            <a:ext cx="2776380" cy="2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6943" y="426720"/>
            <a:ext cx="10515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_tradnl" altLang="it-IT" sz="1800" b="1" dirty="0" smtClean="0">
                <a:solidFill>
                  <a:schemeClr val="accent1">
                    <a:lumMod val="50000"/>
                  </a:schemeClr>
                </a:solidFill>
              </a:rPr>
              <a:t>ACTIVIDAD</a:t>
            </a:r>
            <a:r>
              <a:rPr lang="es-ES_tradnl" altLang="it-IT" sz="1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_tradnl" altLang="it-IT" sz="1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_tradnl" altLang="it-IT" sz="1800" b="1" dirty="0" smtClean="0">
                <a:solidFill>
                  <a:schemeClr val="accent1">
                    <a:lumMod val="50000"/>
                  </a:schemeClr>
                </a:solidFill>
              </a:rPr>
              <a:t>¿</a:t>
            </a:r>
            <a:r>
              <a:rPr lang="es-ES_tradnl" altLang="it-IT" sz="1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EXISTE ALGUNA RELACION ENTRE </a:t>
            </a:r>
            <a:br>
              <a:rPr lang="es-ES_tradnl" altLang="it-IT" sz="1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lang="es-ES_tradnl" altLang="it-IT" sz="1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LOS </a:t>
            </a:r>
            <a:r>
              <a:rPr lang="es-ES_tradnl" altLang="it-IT" sz="18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VALORES DE USO, DE CAMBIO Y DE SIGNO?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3969" y="609600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7" y="1266130"/>
            <a:ext cx="5886518" cy="54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914401"/>
            <a:ext cx="8540750" cy="5199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CONCEPTOS</a:t>
            </a:r>
          </a:p>
          <a:p>
            <a:pPr marL="609600" indent="-609600"/>
            <a:endParaRPr lang="es-AR" altLang="it-IT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INDEPENDENCIA TECNOLOGICA.</a:t>
            </a:r>
          </a:p>
          <a:p>
            <a:pPr marL="609600" indent="-609600">
              <a:buNone/>
            </a:pPr>
            <a:endParaRPr lang="es-AR" altLang="it-IT" sz="2400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DEPENDENCIA TECNOLÓGICA.</a:t>
            </a:r>
          </a:p>
          <a:p>
            <a:pPr marL="609600" indent="-609600"/>
            <a:endParaRPr lang="es-AR" altLang="it-IT" sz="2400" b="1" i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AUTARQUÍA TECNOLÓGICA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375" y="609601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57" y="2081894"/>
            <a:ext cx="48768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476250"/>
            <a:ext cx="8540750" cy="61928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s-AR" altLang="it-IT" sz="2400" b="1" i="1" dirty="0">
                <a:solidFill>
                  <a:schemeClr val="accent1">
                    <a:lumMod val="50000"/>
                  </a:schemeClr>
                </a:solidFill>
              </a:rPr>
              <a:t>ANALISIS ECONOMICO: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s-AR" altLang="it-IT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s-AR" altLang="it-IT" sz="2000" b="1" i="1" dirty="0" smtClean="0">
                <a:solidFill>
                  <a:schemeClr val="accent1">
                    <a:lumMod val="50000"/>
                  </a:schemeClr>
                </a:solidFill>
              </a:rPr>
              <a:t>GENERALMENTE </a:t>
            </a: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GRAN PARTE DEL CRECIMIENTO ECONOMICO DE LOS PAISES INDUSTRIALIZADOS PUEDE ATRIBUIRSE AL PRODUCCION DE TECNOLOGIA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INCLUIMOS: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PRODUCTOS.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TECNOLOGIAS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MEJOR ORGANIZACION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MEJOR ADMINISTRACION.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FUERZA DE TRABAJO MAS HABIL Y EFICAZ (EDUCACION).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MEJORES MATERIAS PRIMAS.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MEJORES PROCESOS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i="1" dirty="0">
                <a:solidFill>
                  <a:schemeClr val="accent1">
                    <a:lumMod val="50000"/>
                  </a:schemeClr>
                </a:solidFill>
              </a:rPr>
              <a:t>MEJORES EQUIPOS</a:t>
            </a:r>
            <a:r>
              <a:rPr lang="es-AR" alt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ES_tradnl" alt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1575" y="573505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437174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1625935"/>
            <a:ext cx="8540750" cy="52625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altLang="it-IT" sz="2400" b="1" i="1" dirty="0" smtClean="0">
                <a:solidFill>
                  <a:schemeClr val="accent1">
                    <a:lumMod val="50000"/>
                  </a:schemeClr>
                </a:solidFill>
              </a:rPr>
              <a:t>PAISES DESARROLLADOS REALIZAN INVERSIONES EN:</a:t>
            </a:r>
          </a:p>
          <a:p>
            <a:pPr marL="0" indent="0" eaLnBrk="1" hangingPunct="1">
              <a:buNone/>
              <a:defRPr/>
            </a:pPr>
            <a:endParaRPr lang="es-AR" altLang="it-IT" b="1" i="1" dirty="0" smtClean="0"/>
          </a:p>
          <a:p>
            <a:pPr eaLnBrk="1" hangingPunct="1">
              <a:defRPr/>
            </a:pPr>
            <a:r>
              <a:rPr lang="es-AR" altLang="it-IT" sz="2000" b="1" i="1" dirty="0" smtClean="0">
                <a:solidFill>
                  <a:schemeClr val="accent1">
                    <a:lumMod val="50000"/>
                  </a:schemeClr>
                </a:solidFill>
              </a:rPr>
              <a:t>EDUCACION Y ENTRENAMIENTO.</a:t>
            </a:r>
          </a:p>
          <a:p>
            <a:pPr eaLnBrk="1" hangingPunct="1">
              <a:defRPr/>
            </a:pPr>
            <a:endParaRPr lang="es-AR" altLang="it-IT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s-AR" altLang="it-IT" sz="2000" b="1" i="1" dirty="0" smtClean="0">
                <a:solidFill>
                  <a:schemeClr val="accent1">
                    <a:lumMod val="50000"/>
                  </a:schemeClr>
                </a:solidFill>
              </a:rPr>
              <a:t>INVESTIGACION Y DESARROLLO</a:t>
            </a:r>
          </a:p>
          <a:p>
            <a:pPr eaLnBrk="1" hangingPunct="1">
              <a:defRPr/>
            </a:pPr>
            <a:endParaRPr lang="es-AR" altLang="it-IT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s-AR" altLang="it-IT" sz="2000" b="1" i="1" dirty="0" smtClean="0">
                <a:solidFill>
                  <a:schemeClr val="accent1">
                    <a:lumMod val="50000"/>
                  </a:schemeClr>
                </a:solidFill>
              </a:rPr>
              <a:t>TECNOLOGIA.</a:t>
            </a:r>
          </a:p>
          <a:p>
            <a:pPr eaLnBrk="1" hangingPunct="1">
              <a:defRPr/>
            </a:pPr>
            <a:endParaRPr lang="es-AR" altLang="it-IT" b="1" i="1" dirty="0" smtClean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altLang="it-IT" b="1" i="1" dirty="0" smtClean="0"/>
              <a:t>        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altLang="it-IT" b="1" i="1" dirty="0" smtClean="0"/>
              <a:t>             </a:t>
            </a:r>
            <a:endParaRPr lang="es-ES_tradnl" altLang="it-IT" b="1" i="1" dirty="0" smtClean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8701" y="657726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79" y="3209470"/>
            <a:ext cx="5579835" cy="31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653" y="476250"/>
            <a:ext cx="8540750" cy="59769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s-AR" altLang="it-IT" sz="2000" b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es-AR" altLang="it-IT" sz="2000" b="1" dirty="0"/>
          </a:p>
          <a:p>
            <a:pPr eaLnBrk="1" hangingPunct="1">
              <a:lnSpc>
                <a:spcPct val="80000"/>
              </a:lnSpc>
              <a:defRPr/>
            </a:pPr>
            <a:endParaRPr lang="es-AR" altLang="it-IT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REALIZAR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INVERSIONES EN I Y D NO IMPLICA CRECIMIENTO ECONOMICO SALVO QUE  LAS INVENCIONES SE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APLIQUEN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AL SISTEMA PRODUCTIVO.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ECONOMIA DE MERCADO, EXPLOTA EL CONOCIMIENTO TECNICO, PARA </a:t>
            </a:r>
            <a:endParaRPr lang="es-AR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alt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GANAR NUEVOS MERCADOS.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CONSERVAR EXISTENTES.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BAJAR COSTOS DE PRODUCCION.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INTRODUCCION DE MEJORAS EN BIENES CONVENCIONALES.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INTRODUCCION DE NUEVOS BIENES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s-AR" alt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INNOVACION NO NECESARIAMENTE VIENE SIEMPRE DE I  Y D, SINO TAMBIEN MEJORAS DE OPERACION DERIVADAS DEL PERSONAL DE ADMINISTRACION Y PRODUCCION.</a:t>
            </a:r>
            <a:endParaRPr lang="es-ES_tradnl" alt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947" y="669758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997" y="2524125"/>
            <a:ext cx="300990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02167" y="-119742"/>
            <a:ext cx="11347451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</a:rPr>
              <a:t>LA TECNOLOGIA COMO FACTOR ECONOMICO.</a:t>
            </a:r>
            <a:endParaRPr lang="es-ES_tradnl" altLang="it-IT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8684" y="417096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47" y="3808295"/>
            <a:ext cx="2692307" cy="2243589"/>
          </a:xfrm>
          <a:prstGeom prst="rect">
            <a:avLst/>
          </a:prstGeom>
        </p:spPr>
      </p:pic>
      <p:graphicFrame>
        <p:nvGraphicFramePr>
          <p:cNvPr id="31872" name="Group 1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792257"/>
              </p:ext>
            </p:extLst>
          </p:nvPr>
        </p:nvGraphicFramePr>
        <p:xfrm>
          <a:off x="562882" y="934404"/>
          <a:ext cx="8540750" cy="5302886"/>
        </p:xfrm>
        <a:graphic>
          <a:graphicData uri="http://schemas.openxmlformats.org/drawingml/2006/table">
            <a:tbl>
              <a:tblPr/>
              <a:tblGrid>
                <a:gridCol w="427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PAISES DESARROLLADOS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PAISES MEDIANAMENTE DESARROLLADOS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57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INVERSION EN I Y D</a:t>
                      </a:r>
                      <a:endParaRPr kumimoji="0" lang="es-AR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CIENCIA Y TECNOLOGIA NO CONTRIBUYEN AL CRECIMIENTO SINO SE ACOMPAÑAN DE POLITICAS  ECONOMICAS COHERENTES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INGENIEROS Y PERSONAL ADMINISTRATIVO CAPACITADO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INGENIEROS </a:t>
                      </a: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kumimoji="0" lang="es-AR" altLang="it-IT" sz="20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PERSONAL </a:t>
                      </a: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ADMINISTRATIVO LIMITADO.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ESTRUCTURA DE PRODUCCION CREA DEMANDA DE INNOVACIONES</a:t>
                      </a:r>
                      <a:endParaRPr kumimoji="0" lang="es-AR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ESTRUCTURA DE PRODUCCION NO CREA DEMANDA DE INNOVACIONES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COMBINACION DE TECNOLOGIA EXTRANJERA CON NACIONAL. ASIMILACION</a:t>
                      </a:r>
                      <a:endParaRPr kumimoji="0" lang="es-AR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DEPENDENCIA EN UNA PRIMERA ETAPA DE TECNOLOGIA EXTRANJERA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MECANISMO ACEITADO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altLang="it-IT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POLITICA DE ASIMILACION Y DIFUSION DE LA TECNOLOGIA EXTRANJERA</a:t>
                      </a:r>
                      <a:endParaRPr kumimoji="0" lang="es-AR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9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59" name="Group 6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423972516"/>
              </p:ext>
            </p:extLst>
          </p:nvPr>
        </p:nvGraphicFramePr>
        <p:xfrm>
          <a:off x="542246" y="258186"/>
          <a:ext cx="9780849" cy="5814026"/>
        </p:xfrm>
        <a:graphic>
          <a:graphicData uri="http://schemas.openxmlformats.org/drawingml/2006/table">
            <a:tbl>
              <a:tblPr/>
              <a:tblGrid>
                <a:gridCol w="42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2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8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MECANISMO ACEITADO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ADAPTACION DE LA TECNOLOGIA EXTRANJERA A LA REALIDAD NACIONAL</a:t>
                      </a:r>
                      <a:r>
                        <a:rPr kumimoji="0" lang="es-ES_tradnl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1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MECANISMO ACEITADO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 MEDIDA QUE CONTINUA EL DESARROLLO LA INCORPORACION Y ADAPTACION, RECURSOS LOCALES DESTINADOS A I + D.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GENERALMENTE NO PRESENTA ESTE OBSTACULO.</a:t>
                      </a:r>
                      <a:r>
                        <a:rPr kumimoji="0" lang="es-ES_tradnl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OBSTACULO EN LA INNOVACION FACTORES SOCIALES DENTRO DE LAS ORGANIZACIONES </a:t>
                      </a:r>
                      <a:endParaRPr kumimoji="0" lang="es-ES_tradnl" alt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0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GENERALMENTE NO PRESENTA ESTE OBSTACULO</a:t>
                      </a:r>
                      <a:r>
                        <a:rPr kumimoji="0" lang="es-ES_tradnl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IMPORTANCIA DEL TALENTO ADMINISTRATIVO Y EMPRESARIAL PARA EL EMPLEO CREATIVO DE LOS RECURSOS EXISTENTES (INCLUSIVE TECNOLOGICOS)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0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INVERSION YA REALIZADA, EN MARCHA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INVERSION EN CALIFICACION DE MANO DE OBRA (QUE IMPLICA PROCESO LENTO Y CAPACITADORES, PERSONAS ENTRENADAS FUERA DE MERCADO LABORAL)</a:t>
                      </a:r>
                      <a:endParaRPr kumimoji="0" lang="es-ES_tradnl" alt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6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YA EXISTEN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s-AR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PRIORIDAD EN POLITICAS EDUCATIVAS Y CIENTIFICAS</a:t>
                      </a:r>
                      <a:r>
                        <a:rPr kumimoji="0" lang="es-ES_tradnl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8212" y="377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ES_tradnl" altLang="it-IT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Conocimientos previos:</a:t>
            </a:r>
            <a:endParaRPr lang="es-ES_tradnl" altLang="it-IT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s-ES_tradnl" altLang="it-IT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es-ES_tradnl" altLang="it-IT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Ciencia, la Técnica y la Tecnología.</a:t>
            </a:r>
          </a:p>
          <a:p>
            <a:pPr eaLnBrk="1" hangingPunct="1">
              <a:defRPr/>
            </a:pPr>
            <a:r>
              <a:rPr lang="es-ES_tradnl" altLang="it-IT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Técnica, Tecnología y Civilización</a:t>
            </a:r>
            <a:r>
              <a:rPr lang="es-AR" altLang="it-IT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Revolución Industrial. Revolución  Tecnológica. La Revolución  Científico-Tecnológica y la </a:t>
            </a:r>
            <a:r>
              <a:rPr lang="es-ES_tradnl" altLang="it-IT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Sociedad de la Información.</a:t>
            </a:r>
          </a:p>
          <a:p>
            <a:pPr eaLnBrk="1" hangingPunct="1">
              <a:defRPr/>
            </a:pPr>
            <a:r>
              <a:rPr lang="es-ES_tradnl" altLang="it-IT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tecnología, la sociedad y el ingeniero</a:t>
            </a:r>
            <a:r>
              <a:rPr lang="es-ES_tradnl" altLang="it-IT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r>
              <a:rPr lang="es-ES_tradnl" altLang="it-IT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Definición de Ingeniería y Ética Profesional.</a:t>
            </a:r>
            <a:endParaRPr lang="es-ES_tradnl" altLang="it-IT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9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POLITICA TECNOLOGICA</a:t>
            </a:r>
            <a:r>
              <a:rPr lang="es-ES_tradnl" altLang="it-IT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CONJUNTO DE REGLAS Y DECISIONES QUE EXPLÍCITA O IMPLÍCITAMENTE, GUÍAN LA PRODUCCIÓN, IMPORTACIÓN, DIFUSIÓN, UTILIZACIÓN Y EXPORTACIÓN DE LA TECNOLOGÍA.</a:t>
            </a:r>
            <a:r>
              <a:rPr lang="es-AR" altLang="it-IT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endParaRPr lang="es-AR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PARA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MANEJAR EL FLUJO TECNOLÓGICO SE DEBE DEFINIR UN CONJUNTO DE GUÍAS Y PRESCRIPCIONES DE POLÍTICA TECNOLÓGICA E IMPLEMENTADAS A TRAVÉS DE DIVERSOS INSTRUMENTOS LEGALES, OPERATIVOS E INSTITUCIONALES.</a:t>
            </a:r>
            <a:endParaRPr lang="es-ES_tradnl" alt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7716" y="365125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5" y="4414838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620713"/>
            <a:ext cx="8540750" cy="5478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s-AR" altLang="it-IT" sz="2000" dirty="0"/>
              <a:t> </a:t>
            </a:r>
            <a:r>
              <a:rPr lang="es-AR" altLang="it-IT" sz="2400" b="1" dirty="0">
                <a:solidFill>
                  <a:schemeClr val="accent1">
                    <a:lumMod val="50000"/>
                  </a:schemeClr>
                </a:solidFill>
              </a:rPr>
              <a:t>EL DISEÑO DE UNA POLÍTICA PARA EL </a:t>
            </a: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</a:rPr>
              <a:t>BUEN MANEJO </a:t>
            </a:r>
            <a:r>
              <a:rPr lang="es-AR" altLang="it-IT" sz="2400" b="1" dirty="0">
                <a:solidFill>
                  <a:schemeClr val="accent1">
                    <a:lumMod val="50000"/>
                  </a:schemeClr>
                </a:solidFill>
              </a:rPr>
              <a:t>DE LA TECNOLOGÍA </a:t>
            </a: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</a:rPr>
              <a:t>DEBE </a:t>
            </a:r>
            <a:r>
              <a:rPr lang="es-AR" altLang="it-IT" sz="2400" b="1" dirty="0">
                <a:solidFill>
                  <a:schemeClr val="accent1">
                    <a:lumMod val="50000"/>
                  </a:schemeClr>
                </a:solidFill>
              </a:rPr>
              <a:t>TENER EN CUENTA: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s-AR" altLang="it-IT" sz="20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PRODUCCIÓN DE TÉCNICAS EN EL ORDEN INTERNO.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SU IMPORTACIÓN.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SU MODIFICACIÓN.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ADAPTACIÓN, ARRAIGO.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DIFUSIÓN.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MEJORAMIENTO.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EXPORTACIÓN.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RELACIONADAS CON ACTIVIDADES PRODUCTIVAS QUE NO DEPENDAN ABRUMADORAMENTE DEL EXTRANJERO (AUTONOMÍA).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IMPULSAR LA CREACIÓN DE TECNOLOGÍAS PROPIAS RELACIONADAS CON LOS RECURSOS NATURALES DE PAÍS PRODUCIENDO UNA GRADUAL “SUSTITUCIÓN TECNOLÓGICA”, ES DECIR DISMINUCION DE REGALIAS QUE SE PAGAN Y AUMENTAR LA EXPORTACION DE TECNOLOGIA.</a:t>
            </a:r>
            <a:endParaRPr lang="es-ES_tradnl" alt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558" y="327945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21" y="1616528"/>
            <a:ext cx="3299279" cy="21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1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CONCLUSIONES</a:t>
            </a:r>
            <a:endParaRPr lang="es-ES_tradnl" altLang="it-IT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1412875"/>
            <a:ext cx="8540750" cy="46863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NO SE PUEDE PRODUCIR TODA LA TECNOLOGIA QUE REQUIERE LA ESTRUCTURA PRODUCTIVA DE BIENES Y SERVICIOS DE UN PAIS.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SE DEBE IMPORTAR LO QUE NO SE PRODUCE.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NO PODEMOS HABLAR DE AUTARQUIA TECNOLOGICA,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NINGUN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PAIS ES CAPAZ DE PRODUCIR TODA LA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TECNOLOGIA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QUE NECESITA.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LA TECNOLOGIA, EN LA ACTUALIDAD, ES UNO DE LOS MAYORES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FACTORES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DE PODER.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NO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DEBEMOS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CAER EN DEPENDENCIA TECNOLOGICA.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FORMAR MIX, TECNOLOGIA NACIONAL-TECNOLOGIA EXTRANJERA.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HACE FALTA UNA POLITICA TECNOLOGICA PARA DESARROLLAR UNA CAPACIDAD DE TECNOLOGIA AUTONOMA, QUE NO QUIERE DECIR AUTARQUICA.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PAISES EN VIAS DE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DESARROLLO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PAGAN EN CONCEPTO DE REGALIAS SUMAS MUY SIGNIFICATIVAS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EN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SU BALANZA COMERCIAL Y MUCHO MAS GRAVE ES LA FALTA DE ADAPTACION DE ESAS TECNOLOGIAS A LOS </a:t>
            </a:r>
            <a:r>
              <a:rPr lang="es-AR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REQUERIMIENTOS</a:t>
            </a:r>
            <a:r>
              <a:rPr lang="es-AR" altLang="it-IT" sz="20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AR" altLang="it-IT" sz="2000" b="1" dirty="0">
                <a:solidFill>
                  <a:schemeClr val="accent1">
                    <a:lumMod val="50000"/>
                  </a:schemeClr>
                </a:solidFill>
              </a:rPr>
              <a:t>LOCALES, ADQUISICION DE TECNOLOGIAS OBSOLETAS, SOBREFACTURACION DE INSUMOS, ETC.</a:t>
            </a:r>
            <a:endParaRPr lang="es-ES_tradnl" alt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2884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5972" y="1062790"/>
            <a:ext cx="10515600" cy="4351338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s-AR" altLang="it-IT" sz="2600" b="1" dirty="0" smtClean="0">
                <a:solidFill>
                  <a:schemeClr val="accent1">
                    <a:lumMod val="50000"/>
                  </a:schemeClr>
                </a:solidFill>
              </a:rPr>
              <a:t>DEPENDENCIA TECNOLOGICA</a:t>
            </a:r>
          </a:p>
          <a:p>
            <a:pPr eaLnBrk="1" hangingPunct="1">
              <a:lnSpc>
                <a:spcPct val="90000"/>
              </a:lnSpc>
              <a:defRPr/>
            </a:pPr>
            <a:endParaRPr lang="es-AR" altLang="it-IT" b="1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AR" altLang="it-IT" sz="2200" b="1" dirty="0" smtClean="0">
                <a:solidFill>
                  <a:schemeClr val="accent1">
                    <a:lumMod val="50000"/>
                  </a:schemeClr>
                </a:solidFill>
              </a:rPr>
              <a:t>PROBLEMA COMPLEJO, MULTIFACETICO Y MAYORES ALCANCES QUE LO ECONOMICO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AR" altLang="it-IT" sz="2200" b="1" dirty="0" smtClean="0">
                <a:solidFill>
                  <a:schemeClr val="accent1">
                    <a:lumMod val="50000"/>
                  </a:schemeClr>
                </a:solidFill>
              </a:rPr>
              <a:t>VINCULADO A LA POLITICA TECNOLOGICA E INTEGRADA DENTRO DE LA POLITICA ECONOMICA GLOBAL.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AR" altLang="it-IT" sz="2200" b="1" dirty="0" smtClean="0">
                <a:solidFill>
                  <a:schemeClr val="accent1">
                    <a:lumMod val="50000"/>
                  </a:schemeClr>
                </a:solidFill>
              </a:rPr>
              <a:t>PARA AMINORAR </a:t>
            </a:r>
            <a:r>
              <a:rPr lang="es-AR" altLang="it-IT" sz="2200" b="1" dirty="0">
                <a:solidFill>
                  <a:schemeClr val="accent1">
                    <a:lumMod val="50000"/>
                  </a:schemeClr>
                </a:solidFill>
              </a:rPr>
              <a:t>LA DEPENDENCIA TECNOLOGICA DEL </a:t>
            </a:r>
            <a:r>
              <a:rPr lang="es-AR" altLang="it-IT" sz="2200" b="1" dirty="0" smtClean="0">
                <a:solidFill>
                  <a:schemeClr val="accent1">
                    <a:lumMod val="50000"/>
                  </a:schemeClr>
                </a:solidFill>
              </a:rPr>
              <a:t>PAIS SE DEBE  IMPLEMENTAR UNA </a:t>
            </a:r>
            <a:r>
              <a:rPr lang="es-AR" altLang="it-IT" sz="2200" b="1" dirty="0">
                <a:solidFill>
                  <a:schemeClr val="accent1">
                    <a:lumMod val="50000"/>
                  </a:schemeClr>
                </a:solidFill>
              </a:rPr>
              <a:t>ACCION FUERTE Y PROFUNDA DESTINADA A CONSTRUIR UNA CAPACIDAD PROPIA DE </a:t>
            </a:r>
            <a:r>
              <a:rPr lang="es-AR" altLang="it-IT" sz="2200" b="1" dirty="0" smtClean="0">
                <a:solidFill>
                  <a:schemeClr val="accent1">
                    <a:lumMod val="50000"/>
                  </a:schemeClr>
                </a:solidFill>
              </a:rPr>
              <a:t>DECISION TECNOLOGICA, CREAR TECNOLOGIA PROPIA, INCORPORARLA </a:t>
            </a:r>
            <a:r>
              <a:rPr lang="es-AR" altLang="it-IT" sz="2200" b="1" dirty="0">
                <a:solidFill>
                  <a:schemeClr val="accent1">
                    <a:lumMod val="50000"/>
                  </a:schemeClr>
                </a:solidFill>
              </a:rPr>
              <a:t>AL SISTEMA PRODUCTIVO Y EXPORTARLA AL EXTERIOR. QUIZA NO RENTABLE AL CORTO PLAZO, PERO NECESARIA AL LARGO PLAZO</a:t>
            </a:r>
            <a:r>
              <a:rPr lang="es-AR" altLang="it-IT" sz="2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AR" altLang="it-IT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5074" y="453190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62" y="4862325"/>
            <a:ext cx="3082181" cy="17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4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67" y="2400937"/>
            <a:ext cx="5562599" cy="3701657"/>
          </a:xfrm>
          <a:prstGeom prst="rect">
            <a:avLst/>
          </a:prstGeom>
        </p:spPr>
      </p:pic>
      <p:sp>
        <p:nvSpPr>
          <p:cNvPr id="41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1801" y="809897"/>
            <a:ext cx="10515600" cy="6052687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  <a:defRPr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</a:rPr>
              <a:t>MUCHAS GRACIAS</a:t>
            </a:r>
            <a:endParaRPr lang="es-AR" alt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74825" y="1125539"/>
            <a:ext cx="8540750" cy="44227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s-AR" altLang="it-IT" b="1" u="sng" dirty="0" smtClean="0">
                <a:solidFill>
                  <a:schemeClr val="accent1">
                    <a:lumMod val="50000"/>
                  </a:schemeClr>
                </a:solidFill>
              </a:rPr>
              <a:t>Temario</a:t>
            </a:r>
            <a:endParaRPr lang="es-AR" altLang="it-IT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es-AR" altLang="it-IT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altLang="it-IT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s-AR" altLang="it-IT" b="1" dirty="0">
                <a:solidFill>
                  <a:schemeClr val="accent1">
                    <a:lumMod val="50000"/>
                  </a:schemeClr>
                </a:solidFill>
              </a:rPr>
              <a:t>Producción de la Tecnología - Paquete Tecnológico.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altLang="it-IT" b="1" dirty="0">
                <a:solidFill>
                  <a:schemeClr val="accent1">
                    <a:lumMod val="50000"/>
                  </a:schemeClr>
                </a:solidFill>
              </a:rPr>
              <a:t>-Valor de uso, valor de cambio y valor de signo.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AR" altLang="it-IT" b="1" dirty="0">
                <a:solidFill>
                  <a:schemeClr val="accent1">
                    <a:lumMod val="50000"/>
                  </a:schemeClr>
                </a:solidFill>
              </a:rPr>
              <a:t>-Autarquía, autonomía y dependencia tecnológica.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s-AR" altLang="it-IT" b="1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s-ES_tradnl" altLang="it-IT" b="1" dirty="0"/>
          </a:p>
        </p:txBody>
      </p:sp>
    </p:spTree>
    <p:extLst>
      <p:ext uri="{BB962C8B-B14F-4D97-AF65-F5344CB8AC3E}">
        <p14:creationId xmlns:p14="http://schemas.microsoft.com/office/powerpoint/2010/main" val="15884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03388" y="908051"/>
            <a:ext cx="8540750" cy="442277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s-AR" altLang="it-IT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indent="0" eaLnBrk="1" hangingPunct="1">
              <a:buNone/>
              <a:defRPr/>
            </a:pPr>
            <a:r>
              <a:rPr lang="es-AR" altLang="it-IT" sz="2400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Estructura Productiva</a:t>
            </a:r>
          </a:p>
          <a:p>
            <a:pPr marL="457200" lvl="1" indent="0" eaLnBrk="1" hangingPunct="1">
              <a:buNone/>
              <a:defRPr/>
            </a:pPr>
            <a:endParaRPr lang="es-AR" altLang="it-IT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457200" lvl="1" indent="0" eaLnBrk="1" hangingPunct="1">
              <a:buNone/>
              <a:defRPr/>
            </a:pPr>
            <a:r>
              <a:rPr lang="es-AR" altLang="it-IT" b="1" dirty="0" smtClean="0">
                <a:solidFill>
                  <a:schemeClr val="accent1">
                    <a:lumMod val="50000"/>
                  </a:schemeClr>
                </a:solidFill>
              </a:rPr>
              <a:t>Transformada</a:t>
            </a:r>
            <a:endParaRPr lang="es-AR" altLang="it-IT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914400" lvl="2" indent="0" eaLnBrk="1" hangingPunct="1">
              <a:buNone/>
              <a:defRPr/>
            </a:pPr>
            <a:endParaRPr lang="es-AR" altLang="it-IT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914400" lvl="2" indent="0" eaLnBrk="1" hangingPunct="1">
              <a:buNone/>
              <a:defRPr/>
            </a:pPr>
            <a:r>
              <a:rPr lang="es-AR" altLang="it-IT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Desarrollo Tecnológico.</a:t>
            </a:r>
          </a:p>
          <a:p>
            <a:pPr marL="914400" lvl="2" indent="0" eaLnBrk="1" hangingPunct="1">
              <a:buNone/>
              <a:defRPr/>
            </a:pPr>
            <a:endParaRPr lang="es-AR" altLang="it-IT" b="1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914400" lvl="2" indent="0" eaLnBrk="1" hangingPunct="1">
              <a:buNone/>
              <a:defRPr/>
            </a:pPr>
            <a:r>
              <a:rPr lang="es-AR" altLang="it-IT" b="1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Estructura Económica.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1779" y="705852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63" y="2804143"/>
            <a:ext cx="5316502" cy="34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476251"/>
            <a:ext cx="8540750" cy="562292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s-ES_tradnl" altLang="it-IT" sz="2400" b="1" i="1" dirty="0" smtClean="0">
                <a:solidFill>
                  <a:schemeClr val="accent1">
                    <a:lumMod val="50000"/>
                  </a:schemeClr>
                </a:solidFill>
              </a:rPr>
              <a:t>Sociedad medieval y sociedad de mercado</a:t>
            </a:r>
            <a:endParaRPr lang="es-ES_tradnl" altLang="it-IT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375" y="645695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0" y="3496481"/>
            <a:ext cx="3425829" cy="24186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65" y="4403513"/>
            <a:ext cx="2614620" cy="1603633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89933"/>
              </p:ext>
            </p:extLst>
          </p:nvPr>
        </p:nvGraphicFramePr>
        <p:xfrm>
          <a:off x="2617919" y="1501935"/>
          <a:ext cx="6956162" cy="47548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78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8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0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20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SOCIEDAD MEDIEVAL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20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SOCIEDAD DE MERCADO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SOCIEDAD TRADICIONAL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CAMBIA EL SISTEMA DE RELACIONES SOCIALES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FUERTEMENTE AFERRADA AL CONCEPTO DE AUTORIDAD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CONCEPTO DE MERCANCIA TOMA OTRA DIMENSION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21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TRABAJO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STATUS SOCIAL (DEBER QUE LA SOCIEDAD EXIGE A CIERTOS INTEGRANTES, VASALLOS O ESCLAVOS, A QUIEN NO SE LES PAGA POR EL TRABAJO)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TRABAJADOR RURAL, SIERVO A SERVICIO DE SU SENOR.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ARTESANO, ATADO A SUS TAREAS DE POR VIDA.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RIGIDAS REGLAS QUE LIMITAN LA POSIBILIDAD DE REALIZAR ACTIVIDDES ARTESANALES. 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TRABAJO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DEJA DE SER PARTE DE UNA RELACION SOCIAL SE CONVIERTE EN MERCANCIA (DESTINO SER VENDIDA EN EL MERCADO)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SE LIBERAN LAS ATADURAS QUE NO LO DEJAN CAMBIAR DE ACTIVIDAD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8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RIQUEZA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GENERALMENTE NO PROVIENE DE ACTIVIDAD COMERCIAL.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PRIVILEGIOS QUE ALGUNOS RECIBEN POR SISTEMA O POR FUERZA MILITAR O POLITICA 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it-IT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GANAR DINERO COMERCIANDO NO ERA UNA TAREA DIGNA (SI MEDIANTE LA GUERRA Y CONQUISTA).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it-IT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CRISTIANO, PRESTAR DINERO NO ERA DIGNO.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LO ECONOMICO SE INTEGRA A LA VIDA SOCIAL, SE CARACTERIZA POR UNA MONETIZACION GENERAL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457200" algn="l"/>
                        </a:tabLs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APARICION DE BANCOS (AHORRO E INVERSION VA AL APARATO PRODUCTIVO)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AR" sz="12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PROPIEDAD PRIVADA</a:t>
                      </a:r>
                      <a:endParaRPr lang="it-IT" sz="12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APARICION DE UNA NUEVA CLASE SOCIAL, LA BURGUESIA 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AR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077" marR="520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5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04" y="4923199"/>
            <a:ext cx="3265654" cy="1836714"/>
          </a:xfrm>
          <a:prstGeom prst="rect">
            <a:avLst/>
          </a:prstGeom>
        </p:spPr>
      </p:pic>
      <p:sp>
        <p:nvSpPr>
          <p:cNvPr id="184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333375"/>
            <a:ext cx="8540750" cy="59753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_tradnl" altLang="it-IT" sz="2400" b="1" dirty="0" smtClean="0">
                <a:solidFill>
                  <a:schemeClr val="accent1">
                    <a:lumMod val="50000"/>
                  </a:schemeClr>
                </a:solidFill>
              </a:rPr>
              <a:t>SOCIEDAD DE MERCADO</a:t>
            </a:r>
          </a:p>
          <a:p>
            <a:pPr>
              <a:lnSpc>
                <a:spcPct val="90000"/>
              </a:lnSpc>
            </a:pP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VINCULADA</a:t>
            </a:r>
          </a:p>
          <a:p>
            <a:pPr lvl="1">
              <a:lnSpc>
                <a:spcPct val="90000"/>
              </a:lnSpc>
            </a:pPr>
            <a:endParaRPr lang="es-ES_tradnl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FENÓMENO DE URBANIZACIÓN </a:t>
            </a:r>
          </a:p>
          <a:p>
            <a:pPr lvl="1">
              <a:lnSpc>
                <a:spcPct val="90000"/>
              </a:lnSpc>
            </a:pP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MEJORAMIENTO DE LAS COMUNICACIONES Y DEL TRANSPORTE.</a:t>
            </a:r>
          </a:p>
          <a:p>
            <a:pPr lvl="2">
              <a:lnSpc>
                <a:spcPct val="90000"/>
              </a:lnSpc>
            </a:pPr>
            <a:endParaRPr lang="es-ES_tradnl" altLang="it-IT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SISTEMA DE MERCADO: ABRE LAS PUERTAS AL CAPITALISMO.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s-ES_tradnl" alt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 algn="just">
              <a:buNone/>
            </a:pP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EL CAPITALISMO SE BASA EN UNA 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  <a:hlinkClick r:id="rId5" tooltip="Economía"/>
              </a:rPr>
              <a:t>ECONOMÍA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 EN LA CUAL EL 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  <a:hlinkClick r:id="rId6" tooltip="Economía de mercado"/>
              </a:rPr>
              <a:t>MERCADO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 PREDOMINA, EN DONDE SE LLEVAN A CABO LAS TRANSACCIONES ECONÓMICAS ENTRE PERSONAS, EMPRESAS Y ORGANIZACIONES QUE OFRECEN PRODUCTOS Y LAS QUE LOS DEMANDAN. EL MERCADO, POR MEDIO DE LAS 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  <a:hlinkClick r:id="rId7" tooltip="Ley de la oferta y la demanda"/>
              </a:rPr>
              <a:t>LEYES DE LA OFERTA Y LA DEMANDA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</a:rPr>
              <a:t>, REGULA LOS PRECIOS SEGÚN LOS CUALES SE INTERCAMBIAN LAS MERCANCÍAS (BIENES Y SERVICIOS).</a:t>
            </a:r>
            <a:endParaRPr lang="es-ES_tradnl" alt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6158" y="333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8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358" y="417094"/>
            <a:ext cx="609600" cy="6096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70" y="4397391"/>
            <a:ext cx="3863602" cy="2174656"/>
          </a:xfrm>
          <a:prstGeom prst="rect">
            <a:avLst/>
          </a:prstGeom>
        </p:spPr>
      </p:pic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1952907" y="529516"/>
            <a:ext cx="8225606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AR" alt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AR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CAPITALISMO</a:t>
            </a:r>
          </a:p>
          <a:p>
            <a:pPr algn="ctr"/>
            <a:endParaRPr lang="es-AR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CONSOLIDACION DE LA SOCIEDAD DE MERCADO Y EL CAPITALISMO SE </a:t>
            </a:r>
            <a:r>
              <a:rPr lang="es-AR" alt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ESTABLECE </a:t>
            </a: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SIGLO XVI</a:t>
            </a:r>
          </a:p>
          <a:p>
            <a:endParaRPr lang="es-AR" altLang="en-US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NUEVA CLASE SOCIAL: BURGUESÍA (REEMPLAZA NOBLEZA).</a:t>
            </a:r>
          </a:p>
          <a:p>
            <a:endParaRPr lang="es-AR" altLang="en-US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TECNOLOGICO ESTIMULA LA PRODUCCION DE LA TECNOLOGIA DE LA </a:t>
            </a:r>
            <a:r>
              <a:rPr lang="es-AR" alt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PRODUCCION </a:t>
            </a:r>
            <a:r>
              <a:rPr lang="es-ES_tradnl" altLang="en-US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POR RAZONES ECONOMICAS</a:t>
            </a:r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s-AR" altLang="en-US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_tradnl" altLang="it-IT" sz="2000" b="1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es-ES_tradnl" altLang="it-IT" sz="20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FINES DEL SIGLO XVIII CON LA REVOLUCIÓN INDUSTRIAL SE PRODUCEN TRANSFORMACIONES EN EL ESQUEMA PRODUCTIVO (PRODUCCIÓN GRAN ESCALA).</a:t>
            </a:r>
          </a:p>
          <a:p>
            <a:pPr algn="ctr"/>
            <a:endParaRPr lang="es-AR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AR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2252" y="501316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5" y="123368"/>
            <a:ext cx="2825839" cy="1589534"/>
          </a:xfrm>
          <a:prstGeom prst="rect">
            <a:avLst/>
          </a:prstGeom>
        </p:spPr>
      </p:pic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1296085" y="1289370"/>
            <a:ext cx="8225606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AR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REVOLUCION INDUSTRIAL</a:t>
            </a:r>
          </a:p>
          <a:p>
            <a:pPr algn="ctr"/>
            <a:endParaRPr lang="es-AR" altLang="en-US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TRANSFORMACION DEL ESQUEMA PRODUCTIVO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RELACION ENTRE DESARROLLO ECONOMICO Y DESARROLLO 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REEMPLAZO DEL TRABAJO HUMANO REPETITIVO POR LA MAQUINA</a:t>
            </a:r>
            <a:endParaRPr lang="en-US" alt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PRODUCCION A GRAN ESCALA</a:t>
            </a: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REALIDAD ECONOMICA SOCIAL IMPULSA CAMBIOS TECNICO TECNOLOGICOS Y SE PRODUCEN TRASFORMACIONES SOCIALES.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 LOGICA DE PRODUCCION: GRAN ESCALA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SEPARA CAPITAL DEL TRABAJO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SEPARACION DE LAS TAREAS DE CONCEPCION DE LAS DE FABRICACION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FRAGMENTACION DEL TRABAJO Y DESCALIFICACION DEL OBRERO.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ESPECIALIZADO.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alt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ACELERADO DESARROLLO TECNOLOGICO A PARTIR DE MEDIADOS DEL SIGLO XIX</a:t>
            </a:r>
          </a:p>
          <a:p>
            <a:pPr algn="ctr"/>
            <a:endParaRPr lang="en-US" altLang="en-US" sz="24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"/>
          <p:cNvSpPr>
            <a:spLocks noChangeArrowheads="1"/>
          </p:cNvSpPr>
          <p:nvPr/>
        </p:nvSpPr>
        <p:spPr bwMode="auto">
          <a:xfrm>
            <a:off x="1643815" y="362091"/>
            <a:ext cx="822560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AR" altLang="en-US" sz="24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PRODUCCION DE TECNOLOGIA</a:t>
            </a:r>
          </a:p>
          <a:p>
            <a:pPr algn="ctr"/>
            <a:endParaRPr lang="es-AR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CONVIERTE EN UN PROCESO SISTEMATICO, CONTINUO E </a:t>
            </a:r>
            <a:r>
              <a:rPr lang="es-AR" alt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</a:t>
            </a:r>
            <a:endParaRPr lang="es-AR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PRODUCE (EN GENERAL) EN LABORATORIOS O EMPRESAS DE </a:t>
            </a:r>
            <a:r>
              <a:rPr lang="es-AR" alt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I+D (INVESTIGACION Y DESARROLLO)</a:t>
            </a:r>
            <a:endParaRPr lang="es-AR" altLang="en-US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TOMAS EDISON, EN 1880 , ORGANIZA SU LABORATORIO, PATENTANDO </a:t>
            </a:r>
            <a:r>
              <a:rPr lang="es-AR" alt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APROXIMADAMENTE </a:t>
            </a:r>
            <a:r>
              <a:rPr lang="es-AR" alt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1300 INVENTOS.</a:t>
            </a:r>
          </a:p>
          <a:p>
            <a:r>
              <a:rPr lang="it-IT" sz="2400" dirty="0" smtClean="0">
                <a:hlinkClick r:id="rId4"/>
              </a:rPr>
              <a:t>https</a:t>
            </a:r>
            <a:r>
              <a:rPr lang="it-IT" sz="2400" dirty="0">
                <a:hlinkClick r:id="rId4"/>
              </a:rPr>
              <a:t>://www.infobae.com/tecno/2017/02/11/los-10-inventos-de-thomas-edison-que-cambiaron-el-mundo-para-siempre/</a:t>
            </a:r>
            <a:endParaRPr lang="en-US" altLang="en-US" sz="24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altLang="en-US" sz="24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6021" y="598204"/>
            <a:ext cx="609600" cy="609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5" y="4247218"/>
            <a:ext cx="59912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1446</Words>
  <Application>Microsoft Office PowerPoint</Application>
  <PresentationFormat>Panorámica</PresentationFormat>
  <Paragraphs>200</Paragraphs>
  <Slides>24</Slides>
  <Notes>0</Notes>
  <HiddenSlides>0</HiddenSlides>
  <MMClips>22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Tema de Office</vt:lpstr>
      <vt:lpstr>INTRODUCCION A LA INGENIERIA  LA TECNOLOGÍA , LA ESTRUCTURA PRODUCTIVA                  Y  LA ECONOMÍA.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PAQUETE TECNOLOGICO</vt:lpstr>
      <vt:lpstr>VALOR DE LA TECNOLOGIA </vt:lpstr>
      <vt:lpstr> ACTIVIDAD ¿EXISTE ALGUNA RELACION ENTRE  LOS VALORES DE USO, DE CAMBIO Y DE SIGNO?</vt:lpstr>
      <vt:lpstr>Presentación de PowerPoint</vt:lpstr>
      <vt:lpstr>Presentación de PowerPoint</vt:lpstr>
      <vt:lpstr>Presentación de PowerPoint</vt:lpstr>
      <vt:lpstr>Presentación de PowerPoint</vt:lpstr>
      <vt:lpstr>LA TECNOLOGIA COMO FACTOR ECONOMICO.</vt:lpstr>
      <vt:lpstr>Presentación de PowerPoint</vt:lpstr>
      <vt:lpstr>POLITICA TECNOLOGICA </vt:lpstr>
      <vt:lpstr>Presentación de PowerPoint</vt:lpstr>
      <vt:lpstr>CONCLUSIONES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Tecnología , la Estructura Productiva   y  la Economía.</dc:title>
  <dc:creator>Liliana</dc:creator>
  <cp:lastModifiedBy>Usuario</cp:lastModifiedBy>
  <cp:revision>83</cp:revision>
  <dcterms:created xsi:type="dcterms:W3CDTF">2020-04-03T19:45:56Z</dcterms:created>
  <dcterms:modified xsi:type="dcterms:W3CDTF">2020-04-07T18:17:56Z</dcterms:modified>
</cp:coreProperties>
</file>