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7" r:id="rId2"/>
    <p:sldId id="279" r:id="rId3"/>
    <p:sldId id="280" r:id="rId4"/>
    <p:sldId id="300" r:id="rId5"/>
    <p:sldId id="301" r:id="rId6"/>
    <p:sldId id="302" r:id="rId7"/>
    <p:sldId id="264" r:id="rId8"/>
    <p:sldId id="265" r:id="rId9"/>
    <p:sldId id="267" r:id="rId10"/>
    <p:sldId id="268" r:id="rId11"/>
    <p:sldId id="269" r:id="rId12"/>
    <p:sldId id="270" r:id="rId13"/>
    <p:sldId id="281" r:id="rId14"/>
    <p:sldId id="275" r:id="rId15"/>
    <p:sldId id="278" r:id="rId16"/>
    <p:sldId id="304" r:id="rId17"/>
    <p:sldId id="294" r:id="rId18"/>
    <p:sldId id="293" r:id="rId19"/>
    <p:sldId id="295" r:id="rId20"/>
    <p:sldId id="297" r:id="rId21"/>
    <p:sldId id="299" r:id="rId22"/>
  </p:sldIdLst>
  <p:sldSz cx="9144000" cy="6858000" type="screen4x3"/>
  <p:notesSz cx="6858000" cy="9144000"/>
  <p:defaultTextStyle>
    <a:defPPr>
      <a:defRPr lang="es-ES_trad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E1C"/>
    <a:srgbClr val="FF0066"/>
    <a:srgbClr val="8D3223"/>
    <a:srgbClr val="99CCFF"/>
    <a:srgbClr val="CC99FF"/>
    <a:srgbClr val="006666"/>
    <a:srgbClr val="00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1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3051CCB3-391F-4820-93F3-639273BC2265}" type="datetimeFigureOut">
              <a:rPr lang="es-ES"/>
              <a:pPr>
                <a:defRPr/>
              </a:pPr>
              <a:t>08/03/2021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3C2B4A-1C5B-491E-A649-E6DE1798F8FD}" type="slidenum">
              <a:rPr lang="es-ES" altLang="en-US"/>
              <a:pPr>
                <a:defRPr/>
              </a:pPr>
              <a:t>‹Nº›</a:t>
            </a:fld>
            <a:endParaRPr lang="es-ES" altLang="en-US"/>
          </a:p>
        </p:txBody>
      </p:sp>
    </p:spTree>
    <p:extLst>
      <p:ext uri="{BB962C8B-B14F-4D97-AF65-F5344CB8AC3E}">
        <p14:creationId xmlns:p14="http://schemas.microsoft.com/office/powerpoint/2010/main" val="3087060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p>
        </p:txBody>
      </p:sp>
      <p:sp>
        <p:nvSpPr>
          <p:cNvPr id="4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355DE8-0113-4603-88E4-94F1F890D9BD}" type="slidenum">
              <a:rPr lang="es-ES" altLang="en-US" smtClean="0">
                <a:latin typeface="Arial" panose="020B0604020202020204" pitchFamily="34" charset="0"/>
              </a:rPr>
              <a:pPr>
                <a:spcBef>
                  <a:spcPct val="0"/>
                </a:spcBef>
              </a:pPr>
              <a:t>1</a:t>
            </a:fld>
            <a:endParaRPr lang="es-ES" altLang="en-US" smtClean="0">
              <a:latin typeface="Arial" panose="020B0604020202020204" pitchFamily="34" charset="0"/>
            </a:endParaRPr>
          </a:p>
        </p:txBody>
      </p:sp>
    </p:spTree>
    <p:extLst>
      <p:ext uri="{BB962C8B-B14F-4D97-AF65-F5344CB8AC3E}">
        <p14:creationId xmlns:p14="http://schemas.microsoft.com/office/powerpoint/2010/main" val="306230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E664E0-003C-4E5F-8377-467A59947B0D}" type="slidenum">
              <a:rPr lang="es-ES" altLang="en-US" smtClean="0">
                <a:latin typeface="Arial" panose="020B0604020202020204" pitchFamily="34" charset="0"/>
              </a:rPr>
              <a:pPr>
                <a:spcBef>
                  <a:spcPct val="0"/>
                </a:spcBef>
              </a:pPr>
              <a:t>10</a:t>
            </a:fld>
            <a:endParaRPr lang="es-ES" altLang="en-US" smtClean="0">
              <a:latin typeface="Arial" panose="020B0604020202020204" pitchFamily="34" charset="0"/>
            </a:endParaRPr>
          </a:p>
        </p:txBody>
      </p:sp>
    </p:spTree>
    <p:extLst>
      <p:ext uri="{BB962C8B-B14F-4D97-AF65-F5344CB8AC3E}">
        <p14:creationId xmlns:p14="http://schemas.microsoft.com/office/powerpoint/2010/main" val="837640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22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A7DC91-7673-4E83-BDAE-A8479B0F0BCA}" type="slidenum">
              <a:rPr lang="es-ES" altLang="en-US" smtClean="0">
                <a:latin typeface="Arial" panose="020B0604020202020204" pitchFamily="34" charset="0"/>
              </a:rPr>
              <a:pPr>
                <a:spcBef>
                  <a:spcPct val="0"/>
                </a:spcBef>
              </a:pPr>
              <a:t>11</a:t>
            </a:fld>
            <a:endParaRPr lang="es-ES" altLang="en-US" smtClean="0">
              <a:latin typeface="Arial" panose="020B0604020202020204" pitchFamily="34" charset="0"/>
            </a:endParaRPr>
          </a:p>
        </p:txBody>
      </p:sp>
    </p:spTree>
    <p:extLst>
      <p:ext uri="{BB962C8B-B14F-4D97-AF65-F5344CB8AC3E}">
        <p14:creationId xmlns:p14="http://schemas.microsoft.com/office/powerpoint/2010/main" val="289156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24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50D535-779C-4CF3-828E-B81085A66513}" type="slidenum">
              <a:rPr lang="es-ES" altLang="en-US" smtClean="0">
                <a:latin typeface="Arial" panose="020B0604020202020204" pitchFamily="34" charset="0"/>
              </a:rPr>
              <a:pPr>
                <a:spcBef>
                  <a:spcPct val="0"/>
                </a:spcBef>
              </a:pPr>
              <a:t>12</a:t>
            </a:fld>
            <a:endParaRPr lang="es-ES" altLang="en-US" smtClean="0">
              <a:latin typeface="Arial" panose="020B0604020202020204" pitchFamily="34" charset="0"/>
            </a:endParaRPr>
          </a:p>
        </p:txBody>
      </p:sp>
    </p:spTree>
    <p:extLst>
      <p:ext uri="{BB962C8B-B14F-4D97-AF65-F5344CB8AC3E}">
        <p14:creationId xmlns:p14="http://schemas.microsoft.com/office/powerpoint/2010/main" val="374608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p>
        </p:txBody>
      </p:sp>
      <p:sp>
        <p:nvSpPr>
          <p:cNvPr id="26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4285F0-2189-40CA-902B-1186DEB7965E}" type="slidenum">
              <a:rPr lang="es-ES" altLang="en-US" smtClean="0">
                <a:latin typeface="Arial" panose="020B0604020202020204" pitchFamily="34" charset="0"/>
              </a:rPr>
              <a:pPr>
                <a:spcBef>
                  <a:spcPct val="0"/>
                </a:spcBef>
              </a:pPr>
              <a:t>13</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9084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522903-278D-49F1-A853-E3CD39A6A2ED}" type="slidenum">
              <a:rPr lang="es-ES" altLang="en-US" smtClean="0">
                <a:latin typeface="Arial" panose="020B0604020202020204" pitchFamily="34" charset="0"/>
              </a:rPr>
              <a:pPr>
                <a:spcBef>
                  <a:spcPct val="0"/>
                </a:spcBef>
              </a:pPr>
              <a:t>14</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9682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68444-8E8D-4462-990A-4D38A83569E0}" type="slidenum">
              <a:rPr lang="es-ES" altLang="en-US" smtClean="0">
                <a:latin typeface="Arial" panose="020B0604020202020204" pitchFamily="34" charset="0"/>
              </a:rPr>
              <a:pPr>
                <a:spcBef>
                  <a:spcPct val="0"/>
                </a:spcBef>
              </a:pPr>
              <a:t>15</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280673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9CA2FD-313F-4AF7-9FDD-0F1577FBDD79}" type="slidenum">
              <a:rPr lang="it-IT" altLang="en-US" smtClean="0"/>
              <a:pPr/>
              <a:t>16</a:t>
            </a:fld>
            <a:endParaRPr lang="it-IT" altLang="en-US" smtClean="0"/>
          </a:p>
        </p:txBody>
      </p:sp>
      <p:sp>
        <p:nvSpPr>
          <p:cNvPr id="45059"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1F3513F5-7120-4644-B67E-BE1EDF66D13D}"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16</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45060"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01821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60D9AC-A260-487C-9B09-07ED2D48C8B0}" type="slidenum">
              <a:rPr lang="it-IT" altLang="en-US" smtClean="0"/>
              <a:pPr/>
              <a:t>17</a:t>
            </a:fld>
            <a:endParaRPr lang="it-IT" altLang="en-US" smtClean="0"/>
          </a:p>
        </p:txBody>
      </p:sp>
      <p:sp>
        <p:nvSpPr>
          <p:cNvPr id="49155"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1A0BC673-5DB9-4E2F-8BE4-ABFD3DA6F19C}"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17</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49156"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42892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83031B-E819-443B-8348-5499982DEB06}" type="slidenum">
              <a:rPr lang="it-IT" altLang="en-US" smtClean="0"/>
              <a:pPr/>
              <a:t>18</a:t>
            </a:fld>
            <a:endParaRPr lang="it-IT" altLang="en-US" smtClean="0"/>
          </a:p>
        </p:txBody>
      </p:sp>
      <p:sp>
        <p:nvSpPr>
          <p:cNvPr id="47107"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EA92F9DA-7925-4234-A0AF-D27B16F5C632}"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18</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47108"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560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6BD319-6F19-4FC2-9274-C637842E7643}" type="slidenum">
              <a:rPr lang="it-IT" altLang="en-US" smtClean="0"/>
              <a:pPr/>
              <a:t>19</a:t>
            </a:fld>
            <a:endParaRPr lang="it-IT" altLang="en-US" smtClean="0"/>
          </a:p>
        </p:txBody>
      </p:sp>
      <p:sp>
        <p:nvSpPr>
          <p:cNvPr id="51203"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AF295FD8-893A-4CE9-AB50-A4A89FD50D30}"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19</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51204"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93494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p>
        </p:txBody>
      </p:sp>
      <p:sp>
        <p:nvSpPr>
          <p:cNvPr id="61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1B56F1-0D76-4B68-8446-441DD003C821}" type="slidenum">
              <a:rPr lang="es-ES" altLang="en-US" smtClean="0">
                <a:latin typeface="Arial" panose="020B0604020202020204" pitchFamily="34" charset="0"/>
              </a:rPr>
              <a:pPr>
                <a:spcBef>
                  <a:spcPct val="0"/>
                </a:spcBef>
              </a:pPr>
              <a:t>2</a:t>
            </a:fld>
            <a:endParaRPr lang="es-ES" altLang="en-US" smtClean="0">
              <a:latin typeface="Arial" panose="020B0604020202020204" pitchFamily="34" charset="0"/>
            </a:endParaRPr>
          </a:p>
        </p:txBody>
      </p:sp>
    </p:spTree>
    <p:extLst>
      <p:ext uri="{BB962C8B-B14F-4D97-AF65-F5344CB8AC3E}">
        <p14:creationId xmlns:p14="http://schemas.microsoft.com/office/powerpoint/2010/main" val="985058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4217EF-8ECD-4E08-8338-F252C9A1DC1B}" type="slidenum">
              <a:rPr lang="it-IT" altLang="en-US" smtClean="0"/>
              <a:pPr/>
              <a:t>20</a:t>
            </a:fld>
            <a:endParaRPr lang="it-IT" altLang="en-US" smtClean="0"/>
          </a:p>
        </p:txBody>
      </p:sp>
      <p:sp>
        <p:nvSpPr>
          <p:cNvPr id="55299"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BDA5F662-2BF4-4C04-8B6B-D0FDD515CCCF}"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20</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55300"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940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89F7C6-4992-4CD7-ADCD-CFDAA5D98CA1}" type="slidenum">
              <a:rPr lang="it-IT" altLang="en-US" smtClean="0"/>
              <a:pPr/>
              <a:t>21</a:t>
            </a:fld>
            <a:endParaRPr lang="it-IT" altLang="en-US" smtClean="0"/>
          </a:p>
        </p:txBody>
      </p:sp>
      <p:sp>
        <p:nvSpPr>
          <p:cNvPr id="57347"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23995CE6-BC8C-4CAA-846F-D25A0DBFC5CE}"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21</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57348"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0520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p>
        </p:txBody>
      </p:sp>
      <p:sp>
        <p:nvSpPr>
          <p:cNvPr id="8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1BAD93-0423-4E8C-924E-5191C764B7D5}" type="slidenum">
              <a:rPr lang="es-ES" altLang="en-US" smtClean="0">
                <a:latin typeface="Arial" panose="020B0604020202020204" pitchFamily="34" charset="0"/>
              </a:rPr>
              <a:pPr>
                <a:spcBef>
                  <a:spcPct val="0"/>
                </a:spcBef>
              </a:pPr>
              <a:t>3</a:t>
            </a:fld>
            <a:endParaRPr lang="es-ES" altLang="en-US" smtClean="0">
              <a:latin typeface="Arial" panose="020B0604020202020204" pitchFamily="34" charset="0"/>
            </a:endParaRPr>
          </a:p>
        </p:txBody>
      </p:sp>
    </p:spTree>
    <p:extLst>
      <p:ext uri="{BB962C8B-B14F-4D97-AF65-F5344CB8AC3E}">
        <p14:creationId xmlns:p14="http://schemas.microsoft.com/office/powerpoint/2010/main" val="266627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3B59B2-DB56-43A4-9141-E6B7F430572C}" type="slidenum">
              <a:rPr lang="it-IT" altLang="en-US" smtClean="0"/>
              <a:pPr/>
              <a:t>4</a:t>
            </a:fld>
            <a:endParaRPr lang="it-IT" altLang="en-US" smtClean="0"/>
          </a:p>
        </p:txBody>
      </p:sp>
      <p:sp>
        <p:nvSpPr>
          <p:cNvPr id="36867"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0B40BCCB-EEB2-42C1-AF5D-2B5054FB6C53}"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4</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36868"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6140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01A05F-4135-426C-8B25-BDD4C407DCC8}" type="slidenum">
              <a:rPr lang="it-IT" altLang="en-US" smtClean="0"/>
              <a:pPr/>
              <a:t>5</a:t>
            </a:fld>
            <a:endParaRPr lang="it-IT" altLang="en-US" smtClean="0"/>
          </a:p>
        </p:txBody>
      </p:sp>
      <p:sp>
        <p:nvSpPr>
          <p:cNvPr id="38915"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5DB4D444-513E-4348-AE97-BB95B5B6D473}"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5</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38916"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26234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84FBA1-BE2B-46AF-A3C2-A02B4550F091}" type="slidenum">
              <a:rPr lang="it-IT" altLang="en-US" smtClean="0"/>
              <a:pPr/>
              <a:t>6</a:t>
            </a:fld>
            <a:endParaRPr lang="it-IT" altLang="en-US" smtClean="0"/>
          </a:p>
        </p:txBody>
      </p:sp>
      <p:sp>
        <p:nvSpPr>
          <p:cNvPr id="40963"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r" eaLnBrk="1">
              <a:lnSpc>
                <a:spcPct val="95000"/>
              </a:lnSpc>
            </a:pPr>
            <a:fld id="{F05CFCD7-346C-4871-8674-46FF21A22F1C}" type="slidenum">
              <a:rPr lang="it-IT" altLang="en-US" sz="1400">
                <a:solidFill>
                  <a:srgbClr val="000000"/>
                </a:solidFill>
                <a:latin typeface="Times New Roman" panose="02020603050405020304" pitchFamily="18" charset="0"/>
                <a:ea typeface="Microsoft YaHei" panose="020B0503020204020204" pitchFamily="34" charset="-122"/>
              </a:rPr>
              <a:pPr algn="r" eaLnBrk="1">
                <a:lnSpc>
                  <a:spcPct val="95000"/>
                </a:lnSpc>
              </a:pPr>
              <a:t>6</a:t>
            </a:fld>
            <a:endParaRPr lang="it-IT" altLang="en-US" sz="1400">
              <a:solidFill>
                <a:srgbClr val="000000"/>
              </a:solidFill>
              <a:latin typeface="Times New Roman" panose="02020603050405020304" pitchFamily="18" charset="0"/>
              <a:ea typeface="Microsoft YaHei" panose="020B0503020204020204" pitchFamily="34" charset="-122"/>
            </a:endParaRPr>
          </a:p>
        </p:txBody>
      </p:sp>
      <p:sp>
        <p:nvSpPr>
          <p:cNvPr id="40964" name="Rectangle 2"/>
          <p:cNvSpPr>
            <a:spLocks noGrp="1" noRot="1" noChangeAspect="1" noChangeArrowheads="1" noTextEdit="1"/>
          </p:cNvSpPr>
          <p:nvPr>
            <p:ph type="sldImg"/>
          </p:nvPr>
        </p:nvSpPr>
        <p:spPr bwMode="auto">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Rectangle 3"/>
          <p:cNvSpPr>
            <a:spLocks noGrp="1" noChangeArrowheads="1"/>
          </p:cNvSpPr>
          <p:nvPr>
            <p:ph type="body" idx="1"/>
          </p:nvPr>
        </p:nvSpPr>
        <p:spPr bwMode="auto">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702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12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F8E4DD-7345-41D0-AE69-823C5D4164ED}" type="slidenum">
              <a:rPr lang="es-ES" altLang="en-US" smtClean="0">
                <a:latin typeface="Arial" panose="020B0604020202020204" pitchFamily="34" charset="0"/>
              </a:rPr>
              <a:pPr>
                <a:spcBef>
                  <a:spcPct val="0"/>
                </a:spcBef>
              </a:pPr>
              <a:t>7</a:t>
            </a:fld>
            <a:endParaRPr lang="es-ES" altLang="en-US" smtClean="0">
              <a:latin typeface="Arial" panose="020B0604020202020204" pitchFamily="34" charset="0"/>
            </a:endParaRPr>
          </a:p>
        </p:txBody>
      </p:sp>
    </p:spTree>
    <p:extLst>
      <p:ext uri="{BB962C8B-B14F-4D97-AF65-F5344CB8AC3E}">
        <p14:creationId xmlns:p14="http://schemas.microsoft.com/office/powerpoint/2010/main" val="100396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143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FFADA-9CD5-49B6-9DF4-3904F268E5C2}" type="slidenum">
              <a:rPr lang="es-ES" altLang="en-US" smtClean="0">
                <a:latin typeface="Arial" panose="020B0604020202020204" pitchFamily="34" charset="0"/>
              </a:rPr>
              <a:pPr>
                <a:spcBef>
                  <a:spcPct val="0"/>
                </a:spcBef>
              </a:pPr>
              <a:t>8</a:t>
            </a:fld>
            <a:endParaRPr lang="es-ES" altLang="en-US" smtClean="0">
              <a:latin typeface="Arial" panose="020B0604020202020204" pitchFamily="34" charset="0"/>
            </a:endParaRPr>
          </a:p>
        </p:txBody>
      </p:sp>
    </p:spTree>
    <p:extLst>
      <p:ext uri="{BB962C8B-B14F-4D97-AF65-F5344CB8AC3E}">
        <p14:creationId xmlns:p14="http://schemas.microsoft.com/office/powerpoint/2010/main" val="3936168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n-US"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288692-6646-4542-8734-E3B0487C5C44}" type="slidenum">
              <a:rPr lang="es-ES" altLang="en-US" smtClean="0">
                <a:latin typeface="Arial" panose="020B0604020202020204" pitchFamily="34" charset="0"/>
              </a:rPr>
              <a:pPr>
                <a:spcBef>
                  <a:spcPct val="0"/>
                </a:spcBef>
              </a:pPr>
              <a:t>9</a:t>
            </a:fld>
            <a:endParaRPr lang="es-ES" altLang="en-US" smtClean="0">
              <a:latin typeface="Arial" panose="020B0604020202020204" pitchFamily="34" charset="0"/>
            </a:endParaRPr>
          </a:p>
        </p:txBody>
      </p:sp>
    </p:spTree>
    <p:extLst>
      <p:ext uri="{BB962C8B-B14F-4D97-AF65-F5344CB8AC3E}">
        <p14:creationId xmlns:p14="http://schemas.microsoft.com/office/powerpoint/2010/main" val="364569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4E7A2DF0-42B3-4C97-B591-D6429C053090}" type="slidenum">
              <a:rPr lang="es-ES_tradnl" altLang="en-US"/>
              <a:pPr>
                <a:defRPr/>
              </a:pPr>
              <a:t>‹Nº›</a:t>
            </a:fld>
            <a:endParaRPr lang="es-ES_tradnl" altLang="en-US"/>
          </a:p>
        </p:txBody>
      </p:sp>
    </p:spTree>
    <p:extLst>
      <p:ext uri="{BB962C8B-B14F-4D97-AF65-F5344CB8AC3E}">
        <p14:creationId xmlns:p14="http://schemas.microsoft.com/office/powerpoint/2010/main" val="160515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87707F8-AE1A-4F75-B0AE-2D7B03571EF7}" type="slidenum">
              <a:rPr lang="es-ES_tradnl" altLang="en-US"/>
              <a:pPr>
                <a:defRPr/>
              </a:pPr>
              <a:t>‹Nº›</a:t>
            </a:fld>
            <a:endParaRPr lang="es-ES_tradnl" altLang="en-US"/>
          </a:p>
        </p:txBody>
      </p:sp>
    </p:spTree>
    <p:extLst>
      <p:ext uri="{BB962C8B-B14F-4D97-AF65-F5344CB8AC3E}">
        <p14:creationId xmlns:p14="http://schemas.microsoft.com/office/powerpoint/2010/main" val="246625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7ACA6E73-B393-4EDF-802F-D711270005BA}" type="slidenum">
              <a:rPr lang="es-ES_tradnl" altLang="en-US"/>
              <a:pPr>
                <a:defRPr/>
              </a:pPr>
              <a:t>‹Nº›</a:t>
            </a:fld>
            <a:endParaRPr lang="es-ES_tradnl" altLang="en-US"/>
          </a:p>
        </p:txBody>
      </p:sp>
    </p:spTree>
    <p:extLst>
      <p:ext uri="{BB962C8B-B14F-4D97-AF65-F5344CB8AC3E}">
        <p14:creationId xmlns:p14="http://schemas.microsoft.com/office/powerpoint/2010/main" val="97334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F4AE1C55-4D85-4BC1-9B2D-8693BCF2F5F8}" type="slidenum">
              <a:rPr lang="es-ES_tradnl" altLang="en-US"/>
              <a:pPr>
                <a:defRPr/>
              </a:pPr>
              <a:t>‹Nº›</a:t>
            </a:fld>
            <a:endParaRPr lang="es-ES_tradnl" altLang="en-US"/>
          </a:p>
        </p:txBody>
      </p:sp>
    </p:spTree>
    <p:extLst>
      <p:ext uri="{BB962C8B-B14F-4D97-AF65-F5344CB8AC3E}">
        <p14:creationId xmlns:p14="http://schemas.microsoft.com/office/powerpoint/2010/main" val="195027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03B1378-9D8D-4775-819C-F112157588C5}" type="slidenum">
              <a:rPr lang="es-ES_tradnl" altLang="en-US"/>
              <a:pPr>
                <a:defRPr/>
              </a:pPr>
              <a:t>‹Nº›</a:t>
            </a:fld>
            <a:endParaRPr lang="es-ES_tradnl" altLang="en-US"/>
          </a:p>
        </p:txBody>
      </p:sp>
    </p:spTree>
    <p:extLst>
      <p:ext uri="{BB962C8B-B14F-4D97-AF65-F5344CB8AC3E}">
        <p14:creationId xmlns:p14="http://schemas.microsoft.com/office/powerpoint/2010/main" val="72751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61505A5A-2181-42FC-8AF3-49767147C2FC}" type="slidenum">
              <a:rPr lang="es-ES_tradnl" altLang="en-US"/>
              <a:pPr>
                <a:defRPr/>
              </a:pPr>
              <a:t>‹Nº›</a:t>
            </a:fld>
            <a:endParaRPr lang="es-ES_tradnl" altLang="en-US"/>
          </a:p>
        </p:txBody>
      </p:sp>
    </p:spTree>
    <p:extLst>
      <p:ext uri="{BB962C8B-B14F-4D97-AF65-F5344CB8AC3E}">
        <p14:creationId xmlns:p14="http://schemas.microsoft.com/office/powerpoint/2010/main" val="386149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6DA67BE5-7C36-402E-A2A9-A9C25BCA251E}" type="slidenum">
              <a:rPr lang="es-ES_tradnl" altLang="en-US"/>
              <a:pPr>
                <a:defRPr/>
              </a:pPr>
              <a:t>‹Nº›</a:t>
            </a:fld>
            <a:endParaRPr lang="es-ES_tradnl" altLang="en-US"/>
          </a:p>
        </p:txBody>
      </p:sp>
    </p:spTree>
    <p:extLst>
      <p:ext uri="{BB962C8B-B14F-4D97-AF65-F5344CB8AC3E}">
        <p14:creationId xmlns:p14="http://schemas.microsoft.com/office/powerpoint/2010/main" val="42676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E5141AFA-6C3D-43CF-84F5-8E15DB266227}" type="slidenum">
              <a:rPr lang="es-ES_tradnl" altLang="en-US"/>
              <a:pPr>
                <a:defRPr/>
              </a:pPr>
              <a:t>‹Nº›</a:t>
            </a:fld>
            <a:endParaRPr lang="es-ES_tradnl" altLang="en-US"/>
          </a:p>
        </p:txBody>
      </p:sp>
    </p:spTree>
    <p:extLst>
      <p:ext uri="{BB962C8B-B14F-4D97-AF65-F5344CB8AC3E}">
        <p14:creationId xmlns:p14="http://schemas.microsoft.com/office/powerpoint/2010/main" val="4086713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37B3B1BC-9B04-4759-9C20-D499C09F50FF}" type="slidenum">
              <a:rPr lang="es-ES_tradnl" altLang="en-US"/>
              <a:pPr>
                <a:defRPr/>
              </a:pPr>
              <a:t>‹Nº›</a:t>
            </a:fld>
            <a:endParaRPr lang="es-ES_tradnl" altLang="en-US"/>
          </a:p>
        </p:txBody>
      </p:sp>
    </p:spTree>
    <p:extLst>
      <p:ext uri="{BB962C8B-B14F-4D97-AF65-F5344CB8AC3E}">
        <p14:creationId xmlns:p14="http://schemas.microsoft.com/office/powerpoint/2010/main" val="373202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EF1F48CF-9A15-4981-87F0-BD573F27C7BC}" type="slidenum">
              <a:rPr lang="es-ES_tradnl" altLang="en-US"/>
              <a:pPr>
                <a:defRPr/>
              </a:pPr>
              <a:t>‹Nº›</a:t>
            </a:fld>
            <a:endParaRPr lang="es-ES_tradnl" altLang="en-US"/>
          </a:p>
        </p:txBody>
      </p:sp>
    </p:spTree>
    <p:extLst>
      <p:ext uri="{BB962C8B-B14F-4D97-AF65-F5344CB8AC3E}">
        <p14:creationId xmlns:p14="http://schemas.microsoft.com/office/powerpoint/2010/main" val="196233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44D6C6A-D3BA-4B71-9798-F4831A640B8C}" type="slidenum">
              <a:rPr lang="es-ES_tradnl" altLang="en-US"/>
              <a:pPr>
                <a:defRPr/>
              </a:pPr>
              <a:t>‹Nº›</a:t>
            </a:fld>
            <a:endParaRPr lang="es-ES_tradnl" altLang="en-US"/>
          </a:p>
        </p:txBody>
      </p:sp>
    </p:spTree>
    <p:extLst>
      <p:ext uri="{BB962C8B-B14F-4D97-AF65-F5344CB8AC3E}">
        <p14:creationId xmlns:p14="http://schemas.microsoft.com/office/powerpoint/2010/main" val="269247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smtClean="0"/>
              <a:t>Haga clic para modificar el estilo de texto del patrón</a:t>
            </a:r>
          </a:p>
          <a:p>
            <a:pPr lvl="1"/>
            <a:r>
              <a:rPr lang="es-ES_tradnl" altLang="en-US" smtClean="0"/>
              <a:t>Segundo nivel</a:t>
            </a:r>
          </a:p>
          <a:p>
            <a:pPr lvl="2"/>
            <a:r>
              <a:rPr lang="es-ES_tradnl" altLang="en-US" smtClean="0"/>
              <a:t>Tercer nivel</a:t>
            </a:r>
          </a:p>
          <a:p>
            <a:pPr lvl="3"/>
            <a:r>
              <a:rPr lang="es-ES_tradnl" altLang="en-US" smtClean="0"/>
              <a:t>Cuarto nivel</a:t>
            </a:r>
          </a:p>
          <a:p>
            <a:pPr lvl="4"/>
            <a:r>
              <a:rPr lang="es-ES_tradnl"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s-ES_trad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s-ES_trad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5AD2F29-664E-4281-B9AD-6DCC38C194CB}" type="slidenum">
              <a:rPr lang="es-ES_tradnl" altLang="en-US"/>
              <a:pPr>
                <a:defRPr/>
              </a:pPr>
              <a:t>‹Nº›</a:t>
            </a:fld>
            <a:endParaRPr lang="es-ES_tradnl"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mapa conceptual"/>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n-US" sz="1800"/>
          </a:p>
        </p:txBody>
      </p:sp>
      <p:sp>
        <p:nvSpPr>
          <p:cNvPr id="3075" name="AutoShape 4" descr="mapa conceptual"/>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n-US" sz="1800"/>
          </a:p>
        </p:txBody>
      </p:sp>
      <p:sp>
        <p:nvSpPr>
          <p:cNvPr id="3076" name="AutoShape 6" descr="mapa conceptual"/>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n-US" sz="1800"/>
          </a:p>
        </p:txBody>
      </p:sp>
      <p:pic>
        <p:nvPicPr>
          <p:cNvPr id="3077" name="6 Imagen" descr="mapa conceptua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298575"/>
            <a:ext cx="91440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2606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s-ES_tradnl" altLang="en-US" sz="3200" b="1" smtClean="0"/>
              <a:t>INVENCIÓN</a:t>
            </a:r>
            <a:endParaRPr lang="es-AR" altLang="en-US" sz="3200" smtClean="0"/>
          </a:p>
        </p:txBody>
      </p:sp>
      <p:sp>
        <p:nvSpPr>
          <p:cNvPr id="14339" name="Rectangle 3"/>
          <p:cNvSpPr>
            <a:spLocks noGrp="1" noChangeArrowheads="1"/>
          </p:cNvSpPr>
          <p:nvPr>
            <p:ph idx="1"/>
          </p:nvPr>
        </p:nvSpPr>
        <p:spPr/>
        <p:txBody>
          <a:bodyPr/>
          <a:lstStyle/>
          <a:p>
            <a:pPr eaLnBrk="1" hangingPunct="1">
              <a:lnSpc>
                <a:spcPct val="90000"/>
              </a:lnSpc>
            </a:pPr>
            <a:r>
              <a:rPr lang="es-ES_tradnl" altLang="en-US" sz="2400" smtClean="0">
                <a:solidFill>
                  <a:srgbClr val="7030A0"/>
                </a:solidFill>
              </a:rPr>
              <a:t>Es todo nuevo dispositivo, mecanismo o procedimiento concebido por el espíritu humano; </a:t>
            </a:r>
          </a:p>
          <a:p>
            <a:pPr eaLnBrk="1" hangingPunct="1">
              <a:lnSpc>
                <a:spcPct val="90000"/>
              </a:lnSpc>
              <a:buFontTx/>
              <a:buNone/>
            </a:pPr>
            <a:endParaRPr lang="es-ES_tradnl" altLang="en-US" sz="2400" smtClean="0">
              <a:solidFill>
                <a:srgbClr val="7030A0"/>
              </a:solidFill>
            </a:endParaRPr>
          </a:p>
          <a:p>
            <a:pPr eaLnBrk="1" hangingPunct="1">
              <a:lnSpc>
                <a:spcPct val="90000"/>
              </a:lnSpc>
            </a:pPr>
            <a:r>
              <a:rPr lang="es-ES_tradnl" altLang="en-US" sz="2400" smtClean="0">
                <a:solidFill>
                  <a:srgbClr val="7030A0"/>
                </a:solidFill>
              </a:rPr>
              <a:t>En otras palabras es la acción y el efecto de encontrar la idea de un nuevo producto o procedimiento. </a:t>
            </a:r>
          </a:p>
          <a:p>
            <a:pPr eaLnBrk="1" hangingPunct="1">
              <a:lnSpc>
                <a:spcPct val="90000"/>
              </a:lnSpc>
            </a:pPr>
            <a:endParaRPr lang="es-ES_tradnl" altLang="en-US" sz="2400" smtClean="0"/>
          </a:p>
          <a:p>
            <a:pPr eaLnBrk="1" hangingPunct="1">
              <a:lnSpc>
                <a:spcPct val="90000"/>
              </a:lnSpc>
            </a:pPr>
            <a:r>
              <a:rPr lang="es-ES_tradnl" altLang="en-US" sz="2400" smtClean="0"/>
              <a:t> Edison inventó la lámpara incandescente</a:t>
            </a:r>
          </a:p>
          <a:p>
            <a:pPr eaLnBrk="1" hangingPunct="1">
              <a:lnSpc>
                <a:spcPct val="90000"/>
              </a:lnSpc>
            </a:pPr>
            <a:r>
              <a:rPr lang="es-ES_tradnl" altLang="en-US" sz="2400" smtClean="0"/>
              <a:t>Watt inventó la máquina de vapor.</a:t>
            </a:r>
          </a:p>
          <a:p>
            <a:pPr eaLnBrk="1" hangingPunct="1">
              <a:lnSpc>
                <a:spcPct val="90000"/>
              </a:lnSpc>
            </a:pPr>
            <a:r>
              <a:rPr lang="es-ES_tradnl" altLang="en-US" sz="2400" smtClean="0"/>
              <a:t> En general </a:t>
            </a:r>
            <a:r>
              <a:rPr lang="es-ES_tradnl" altLang="en-US" sz="2400" b="1" smtClean="0"/>
              <a:t>la invención es un hecho técnico</a:t>
            </a:r>
            <a:r>
              <a:rPr lang="es-ES_tradnl" altLang="en-US" sz="2400" smtClean="0"/>
              <a:t>. </a:t>
            </a:r>
          </a:p>
          <a:p>
            <a:pPr eaLnBrk="1" hangingPunct="1">
              <a:lnSpc>
                <a:spcPct val="90000"/>
              </a:lnSpc>
            </a:pPr>
            <a:r>
              <a:rPr lang="es-ES_tradnl" altLang="en-US" sz="2400" smtClean="0"/>
              <a:t>«</a:t>
            </a:r>
            <a:r>
              <a:rPr lang="es-ES_tradnl" altLang="en-US" sz="2400" smtClean="0">
                <a:solidFill>
                  <a:srgbClr val="FF0000"/>
                </a:solidFill>
              </a:rPr>
              <a:t>La invención es artística y difícil de planificar, en tanto que la tecnología depende esencialmente de la buena planificación y de la aplicación de técnicas conocidas.»</a:t>
            </a:r>
          </a:p>
          <a:p>
            <a:pPr eaLnBrk="1" hangingPunct="1">
              <a:lnSpc>
                <a:spcPct val="90000"/>
              </a:lnSpc>
            </a:pPr>
            <a:endParaRPr lang="es-ES_tradnl" altLang="en-US" sz="2400" smtClean="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3000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ox(in)">
                                      <p:cBhvr>
                                        <p:cTn id="7" dur="500"/>
                                        <p:tgtEl>
                                          <p:spTgt spid="14339">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339">
                                            <p:txEl>
                                              <p:pRg st="2" end="2"/>
                                            </p:txEl>
                                          </p:spTgt>
                                        </p:tgtEl>
                                        <p:attrNameLst>
                                          <p:attrName>style.visibility</p:attrName>
                                        </p:attrNameLst>
                                      </p:cBhvr>
                                      <p:to>
                                        <p:strVal val="visible"/>
                                      </p:to>
                                    </p:set>
                                    <p:animEffect transition="in" filter="box(in)">
                                      <p:cBhvr>
                                        <p:cTn id="10" dur="500"/>
                                        <p:tgtEl>
                                          <p:spTgt spid="14339">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animEffect transition="in" filter="box(in)">
                                      <p:cBhvr>
                                        <p:cTn id="15" dur="500"/>
                                        <p:tgtEl>
                                          <p:spTgt spid="14339">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4339">
                                            <p:txEl>
                                              <p:pRg st="5" end="5"/>
                                            </p:txEl>
                                          </p:spTgt>
                                        </p:tgtEl>
                                        <p:attrNameLst>
                                          <p:attrName>style.visibility</p:attrName>
                                        </p:attrNameLst>
                                      </p:cBhvr>
                                      <p:to>
                                        <p:strVal val="visible"/>
                                      </p:to>
                                    </p:set>
                                    <p:animEffect transition="in" filter="box(in)">
                                      <p:cBhvr>
                                        <p:cTn id="18" dur="500"/>
                                        <p:tgtEl>
                                          <p:spTgt spid="14339">
                                            <p:txEl>
                                              <p:pRg st="5" end="5"/>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4339">
                                            <p:txEl>
                                              <p:pRg st="6" end="6"/>
                                            </p:txEl>
                                          </p:spTgt>
                                        </p:tgtEl>
                                        <p:attrNameLst>
                                          <p:attrName>style.visibility</p:attrName>
                                        </p:attrNameLst>
                                      </p:cBhvr>
                                      <p:to>
                                        <p:strVal val="visible"/>
                                      </p:to>
                                    </p:set>
                                    <p:animEffect transition="in" filter="box(in)">
                                      <p:cBhvr>
                                        <p:cTn id="21" dur="500"/>
                                        <p:tgtEl>
                                          <p:spTgt spid="14339">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4339">
                                            <p:txEl>
                                              <p:pRg st="7" end="7"/>
                                            </p:txEl>
                                          </p:spTgt>
                                        </p:tgtEl>
                                        <p:attrNameLst>
                                          <p:attrName>style.visibility</p:attrName>
                                        </p:attrNameLst>
                                      </p:cBhvr>
                                      <p:to>
                                        <p:strVal val="visible"/>
                                      </p:to>
                                    </p:set>
                                    <p:animEffect transition="in" filter="box(in)">
                                      <p:cBhvr>
                                        <p:cTn id="26" dur="500"/>
                                        <p:tgtEl>
                                          <p:spTgt spid="14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722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457200" y="476250"/>
            <a:ext cx="8229600" cy="5649913"/>
          </a:xfrm>
        </p:spPr>
        <p:txBody>
          <a:bodyPr/>
          <a:lstStyle/>
          <a:p>
            <a:pPr algn="ctr" eaLnBrk="1" hangingPunct="1">
              <a:buFontTx/>
              <a:buNone/>
            </a:pPr>
            <a:r>
              <a:rPr lang="es-ES_tradnl" altLang="en-US" sz="2800" b="1" dirty="0" smtClean="0"/>
              <a:t>INNOVACIÓN </a:t>
            </a:r>
          </a:p>
          <a:p>
            <a:pPr eaLnBrk="1" hangingPunct="1"/>
            <a:endParaRPr lang="es-ES_tradnl" altLang="en-US" sz="2800" dirty="0" smtClean="0"/>
          </a:p>
          <a:p>
            <a:pPr eaLnBrk="1" hangingPunct="1"/>
            <a:r>
              <a:rPr lang="es-ES_tradnl" altLang="en-US" sz="2800" dirty="0" smtClean="0">
                <a:solidFill>
                  <a:srgbClr val="006666"/>
                </a:solidFill>
              </a:rPr>
              <a:t>(en el campo técnico-tecnológico) es la incorporación de un invento al proceso de producción. </a:t>
            </a:r>
          </a:p>
          <a:p>
            <a:pPr eaLnBrk="1" hangingPunct="1"/>
            <a:r>
              <a:rPr lang="es-ES_tradnl" altLang="en-US" sz="2800" dirty="0" err="1" smtClean="0">
                <a:solidFill>
                  <a:srgbClr val="002060"/>
                </a:solidFill>
              </a:rPr>
              <a:t>Schumpeter</a:t>
            </a:r>
            <a:r>
              <a:rPr lang="es-ES_tradnl" altLang="en-US" sz="2800" dirty="0" smtClean="0">
                <a:solidFill>
                  <a:srgbClr val="002060"/>
                </a:solidFill>
              </a:rPr>
              <a:t>, al distinguir invención de innovación, </a:t>
            </a:r>
            <a:r>
              <a:rPr lang="es-ES_tradnl" altLang="en-US" sz="2800" b="1" dirty="0" smtClean="0">
                <a:solidFill>
                  <a:srgbClr val="002060"/>
                </a:solidFill>
              </a:rPr>
              <a:t>planteó que la invención puede</a:t>
            </a:r>
            <a:r>
              <a:rPr lang="es-ES_tradnl" altLang="en-US" sz="2800" dirty="0" smtClean="0">
                <a:solidFill>
                  <a:srgbClr val="002060"/>
                </a:solidFill>
              </a:rPr>
              <a:t> convertirse en "fruto y parte de la vida económica", con tal de que sea "explotada económicamente". </a:t>
            </a:r>
          </a:p>
          <a:p>
            <a:pPr eaLnBrk="1" hangingPunct="1"/>
            <a:r>
              <a:rPr lang="es-ES_tradnl" altLang="en-US" sz="2800" b="1" dirty="0" smtClean="0">
                <a:solidFill>
                  <a:srgbClr val="FF0000"/>
                </a:solidFill>
              </a:rPr>
              <a:t>La innovación es un hecho tecnológico</a:t>
            </a:r>
            <a:r>
              <a:rPr lang="es-ES_tradnl" altLang="en-US" sz="2800" dirty="0" smtClean="0">
                <a:solidFill>
                  <a:srgbClr val="FF0000"/>
                </a:solidFill>
              </a:rPr>
              <a:t>.</a:t>
            </a:r>
          </a:p>
          <a:p>
            <a:pPr eaLnBrk="1" hangingPunct="1"/>
            <a:endParaRPr lang="es-ES_tradnl" altLang="en-US" sz="2800" dirty="0" smtClean="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1714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box(in)">
                                      <p:cBhvr>
                                        <p:cTn id="7" dur="500"/>
                                        <p:tgtEl>
                                          <p:spTgt spid="153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363">
                                            <p:txEl>
                                              <p:pRg st="3" end="3"/>
                                            </p:txEl>
                                          </p:spTgt>
                                        </p:tgtEl>
                                        <p:attrNameLst>
                                          <p:attrName>style.visibility</p:attrName>
                                        </p:attrNameLst>
                                      </p:cBhvr>
                                      <p:to>
                                        <p:strVal val="visible"/>
                                      </p:to>
                                    </p:set>
                                    <p:animEffect transition="in" filter="box(in)">
                                      <p:cBhvr>
                                        <p:cTn id="12" dur="500"/>
                                        <p:tgtEl>
                                          <p:spTgt spid="1536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animEffect transition="in" filter="box(in)">
                                      <p:cBhvr>
                                        <p:cTn id="17"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481"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765175"/>
            <a:ext cx="8229600" cy="5360988"/>
          </a:xfrm>
        </p:spPr>
        <p:txBody>
          <a:bodyPr/>
          <a:lstStyle/>
          <a:p>
            <a:pPr algn="ctr" eaLnBrk="1" hangingPunct="1">
              <a:buFontTx/>
              <a:buNone/>
            </a:pPr>
            <a:r>
              <a:rPr lang="es-ES_tradnl" altLang="en-US" b="1" dirty="0" smtClean="0"/>
              <a:t>DIFUSIÓN</a:t>
            </a:r>
          </a:p>
          <a:p>
            <a:pPr eaLnBrk="1" hangingPunct="1">
              <a:buFontTx/>
              <a:buNone/>
            </a:pPr>
            <a:r>
              <a:rPr lang="es-ES_tradnl" altLang="en-US" dirty="0" smtClean="0"/>
              <a:t>	</a:t>
            </a:r>
          </a:p>
          <a:p>
            <a:pPr eaLnBrk="1" hangingPunct="1">
              <a:buFontTx/>
              <a:buNone/>
            </a:pPr>
            <a:r>
              <a:rPr lang="es-ES_tradnl" altLang="en-US" sz="2400" dirty="0" smtClean="0"/>
              <a:t>	La innovación en sí misma puede no tener mucha importancia social; para que el impacto sea significativo tiene que tener gran aceptación, es decir tiene que tener difusión. La difusión es lo que transforma, en última instancia, la innovación en un hecho económico-social.</a:t>
            </a:r>
          </a:p>
          <a:p>
            <a:pPr eaLnBrk="1" hangingPunct="1"/>
            <a:endParaRPr lang="es-ES_tradnl" altLang="en-US" dirty="0" smtClean="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3326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790062855"/>
              </p:ext>
            </p:extLst>
          </p:nvPr>
        </p:nvGraphicFramePr>
        <p:xfrm>
          <a:off x="457200" y="428625"/>
          <a:ext cx="8291264" cy="6217952"/>
        </p:xfrm>
        <a:graphic>
          <a:graphicData uri="http://schemas.openxmlformats.org/drawingml/2006/table">
            <a:tbl>
              <a:tblPr firstRow="1" bandRow="1">
                <a:tableStyleId>{5C22544A-7EE6-4342-B048-85BDC9FD1C3A}</a:tableStyleId>
              </a:tblPr>
              <a:tblGrid>
                <a:gridCol w="4145632">
                  <a:extLst>
                    <a:ext uri="{9D8B030D-6E8A-4147-A177-3AD203B41FA5}">
                      <a16:colId xmlns:a16="http://schemas.microsoft.com/office/drawing/2014/main" val="20000"/>
                    </a:ext>
                  </a:extLst>
                </a:gridCol>
                <a:gridCol w="4145632">
                  <a:extLst>
                    <a:ext uri="{9D8B030D-6E8A-4147-A177-3AD203B41FA5}">
                      <a16:colId xmlns:a16="http://schemas.microsoft.com/office/drawing/2014/main" val="20001"/>
                    </a:ext>
                  </a:extLst>
                </a:gridCol>
              </a:tblGrid>
              <a:tr h="821400">
                <a:tc>
                  <a:txBody>
                    <a:bodyPr/>
                    <a:lstStyle/>
                    <a:p>
                      <a:pPr algn="ctr"/>
                      <a:endParaRPr lang="es-ES" sz="1800" dirty="0" smtClean="0">
                        <a:solidFill>
                          <a:schemeClr val="tx1">
                            <a:lumMod val="85000"/>
                            <a:lumOff val="15000"/>
                          </a:schemeClr>
                        </a:solidFill>
                      </a:endParaRPr>
                    </a:p>
                    <a:p>
                      <a:pPr algn="ctr"/>
                      <a:r>
                        <a:rPr lang="es-ES" sz="1800" dirty="0" smtClean="0">
                          <a:solidFill>
                            <a:schemeClr val="tx1">
                              <a:lumMod val="85000"/>
                              <a:lumOff val="15000"/>
                            </a:schemeClr>
                          </a:solidFill>
                        </a:rPr>
                        <a:t>Previsión tecnológica</a:t>
                      </a:r>
                    </a:p>
                    <a:p>
                      <a:pPr algn="ctr"/>
                      <a:endParaRPr lang="es-ES" sz="1800" dirty="0" smtClean="0">
                        <a:solidFill>
                          <a:schemeClr val="tx1">
                            <a:lumMod val="85000"/>
                            <a:lumOff val="15000"/>
                          </a:schemeClr>
                        </a:solidFill>
                      </a:endParaRPr>
                    </a:p>
                    <a:p>
                      <a:pPr algn="ctr"/>
                      <a:endParaRPr lang="es-ES" sz="1800" dirty="0">
                        <a:solidFill>
                          <a:schemeClr val="tx1">
                            <a:lumMod val="85000"/>
                            <a:lumOff val="15000"/>
                          </a:schemeClr>
                        </a:solidFill>
                      </a:endParaRPr>
                    </a:p>
                  </a:txBody>
                  <a:tcPr marT="45728" marB="45728"/>
                </a:tc>
                <a:tc>
                  <a:txBody>
                    <a:bodyPr/>
                    <a:lstStyle/>
                    <a:p>
                      <a:pPr algn="ctr"/>
                      <a:endParaRPr lang="es-ES" sz="1800" dirty="0" smtClean="0">
                        <a:solidFill>
                          <a:schemeClr val="tx1">
                            <a:lumMod val="85000"/>
                            <a:lumOff val="15000"/>
                          </a:schemeClr>
                        </a:solidFill>
                      </a:endParaRPr>
                    </a:p>
                    <a:p>
                      <a:pPr algn="ctr"/>
                      <a:r>
                        <a:rPr lang="es-ES" sz="1800" dirty="0" smtClean="0">
                          <a:solidFill>
                            <a:schemeClr val="tx1">
                              <a:lumMod val="85000"/>
                              <a:lumOff val="15000"/>
                            </a:schemeClr>
                          </a:solidFill>
                        </a:rPr>
                        <a:t>Predicción científica</a:t>
                      </a:r>
                      <a:endParaRPr lang="es-ES" sz="1800" dirty="0">
                        <a:solidFill>
                          <a:schemeClr val="tx1">
                            <a:lumMod val="85000"/>
                            <a:lumOff val="15000"/>
                          </a:schemeClr>
                        </a:solidFill>
                      </a:endParaRPr>
                    </a:p>
                  </a:txBody>
                  <a:tcPr marT="45728" marB="45728"/>
                </a:tc>
                <a:extLst>
                  <a:ext uri="{0D108BD9-81ED-4DB2-BD59-A6C34878D82A}">
                    <a16:rowId xmlns:a16="http://schemas.microsoft.com/office/drawing/2014/main" val="10000"/>
                  </a:ext>
                </a:extLst>
              </a:tr>
              <a:tr h="3475119">
                <a:tc>
                  <a:txBody>
                    <a:bodyPr/>
                    <a:lstStyle/>
                    <a:p>
                      <a:pPr algn="l"/>
                      <a:r>
                        <a:rPr lang="es-ES" sz="1800" dirty="0" smtClean="0">
                          <a:solidFill>
                            <a:schemeClr val="tx1">
                              <a:lumMod val="85000"/>
                              <a:lumOff val="15000"/>
                            </a:schemeClr>
                          </a:solidFill>
                        </a:rPr>
                        <a:t> </a:t>
                      </a:r>
                    </a:p>
                    <a:p>
                      <a:pPr algn="ctr"/>
                      <a:r>
                        <a:rPr lang="es-ES" sz="1800" dirty="0" smtClean="0">
                          <a:solidFill>
                            <a:schemeClr val="tx1">
                              <a:lumMod val="85000"/>
                              <a:lumOff val="15000"/>
                            </a:schemeClr>
                          </a:solidFill>
                        </a:rPr>
                        <a:t>Sugiere</a:t>
                      </a:r>
                      <a:r>
                        <a:rPr lang="es-ES" sz="1800" baseline="0" dirty="0" smtClean="0">
                          <a:solidFill>
                            <a:schemeClr val="tx1">
                              <a:lumMod val="85000"/>
                              <a:lumOff val="15000"/>
                            </a:schemeClr>
                          </a:solidFill>
                        </a:rPr>
                        <a:t> como influir en las circunstancias para poder producir ciertos  hechos ( ejemplo: construcciones antisísmicas)</a:t>
                      </a:r>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txBody>
                  <a:tcPr marT="45728" marB="45728"/>
                </a:tc>
                <a:tc>
                  <a:txBody>
                    <a:bodyPr/>
                    <a:lstStyle/>
                    <a:p>
                      <a:endParaRPr lang="es-ES" sz="1800" dirty="0" smtClean="0">
                        <a:solidFill>
                          <a:schemeClr val="tx1">
                            <a:lumMod val="85000"/>
                            <a:lumOff val="15000"/>
                          </a:schemeClr>
                        </a:solidFill>
                      </a:endParaRPr>
                    </a:p>
                    <a:p>
                      <a:pPr algn="ctr"/>
                      <a:r>
                        <a:rPr lang="es-ES" sz="1800" dirty="0" smtClean="0">
                          <a:solidFill>
                            <a:schemeClr val="tx1">
                              <a:lumMod val="85000"/>
                              <a:lumOff val="15000"/>
                            </a:schemeClr>
                          </a:solidFill>
                        </a:rPr>
                        <a:t>Dice lo que ocurrirá o puede ocurrir si se cumplen determinadas circunstancias. Ejemplo: determinar zonas </a:t>
                      </a:r>
                      <a:r>
                        <a:rPr lang="es-ES" sz="1800" dirty="0" smtClean="0">
                          <a:solidFill>
                            <a:schemeClr val="tx1">
                              <a:lumMod val="85000"/>
                              <a:lumOff val="15000"/>
                            </a:schemeClr>
                          </a:solidFill>
                        </a:rPr>
                        <a:t>sísmicas)</a:t>
                      </a:r>
                      <a:endParaRPr lang="es-ES" sz="1800" dirty="0" smtClean="0">
                        <a:solidFill>
                          <a:schemeClr val="tx1">
                            <a:lumMod val="85000"/>
                            <a:lumOff val="15000"/>
                          </a:schemeClr>
                        </a:solidFill>
                      </a:endParaRPr>
                    </a:p>
                    <a:p>
                      <a:endParaRPr lang="es-ES" sz="1800" dirty="0" smtClean="0">
                        <a:solidFill>
                          <a:schemeClr val="tx1">
                            <a:lumMod val="85000"/>
                            <a:lumOff val="15000"/>
                          </a:schemeClr>
                        </a:solidFill>
                      </a:endParaRPr>
                    </a:p>
                    <a:p>
                      <a:endParaRPr lang="it-IT" sz="1800" dirty="0" smtClean="0">
                        <a:solidFill>
                          <a:schemeClr val="tx1">
                            <a:lumMod val="85000"/>
                            <a:lumOff val="15000"/>
                          </a:schemeClr>
                        </a:solidFill>
                      </a:endParaRPr>
                    </a:p>
                    <a:p>
                      <a:endParaRPr lang="it-IT" sz="1800" dirty="0" smtClean="0">
                        <a:solidFill>
                          <a:schemeClr val="tx1">
                            <a:lumMod val="85000"/>
                            <a:lumOff val="15000"/>
                          </a:schemeClr>
                        </a:solidFill>
                      </a:endParaRPr>
                    </a:p>
                    <a:p>
                      <a:endParaRPr lang="es-ES" sz="1800" dirty="0">
                        <a:solidFill>
                          <a:schemeClr val="tx1">
                            <a:lumMod val="85000"/>
                            <a:lumOff val="15000"/>
                          </a:schemeClr>
                        </a:solidFill>
                      </a:endParaRPr>
                    </a:p>
                  </a:txBody>
                  <a:tcPr marT="45728" marB="45728"/>
                </a:tc>
                <a:extLst>
                  <a:ext uri="{0D108BD9-81ED-4DB2-BD59-A6C34878D82A}">
                    <a16:rowId xmlns:a16="http://schemas.microsoft.com/office/drawing/2014/main" val="10001"/>
                  </a:ext>
                </a:extLst>
              </a:tr>
            </a:tbl>
          </a:graphicData>
        </a:graphic>
      </p:graphicFrame>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3326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r>
              <a:rPr lang="es-ES" sz="2500" cap="small" dirty="0" smtClean="0">
                <a:solidFill>
                  <a:schemeClr val="accent6">
                    <a:lumMod val="75000"/>
                  </a:schemeClr>
                </a:solidFill>
              </a:rPr>
              <a:t>Ejercicio:</a:t>
            </a:r>
            <a:br>
              <a:rPr lang="es-ES" sz="2500" cap="small" dirty="0" smtClean="0">
                <a:solidFill>
                  <a:schemeClr val="accent6">
                    <a:lumMod val="75000"/>
                  </a:schemeClr>
                </a:solidFill>
              </a:rPr>
            </a:br>
            <a:r>
              <a:rPr lang="es-ES" sz="2500" cap="small" dirty="0" smtClean="0">
                <a:solidFill>
                  <a:schemeClr val="accent6">
                    <a:lumMod val="75000"/>
                  </a:schemeClr>
                </a:solidFill>
              </a:rPr>
              <a:t>Indique si los siguientes sucesos corresponden a una innovación, invención o un descubrimiento</a:t>
            </a:r>
            <a:endParaRPr lang="es-AR" sz="2500" cap="small" dirty="0" smtClean="0">
              <a:solidFill>
                <a:schemeClr val="accent6">
                  <a:lumMod val="75000"/>
                </a:schemeClr>
              </a:solidFill>
            </a:endParaRPr>
          </a:p>
        </p:txBody>
      </p:sp>
      <p:graphicFrame>
        <p:nvGraphicFramePr>
          <p:cNvPr id="4" name="3 Marcador de contenido"/>
          <p:cNvGraphicFramePr>
            <a:graphicFrameLocks noGrp="1"/>
          </p:cNvGraphicFramePr>
          <p:nvPr>
            <p:ph idx="1"/>
          </p:nvPr>
        </p:nvGraphicFramePr>
        <p:xfrm>
          <a:off x="323850" y="1916113"/>
          <a:ext cx="8229600" cy="3887785"/>
        </p:xfrm>
        <a:graphic>
          <a:graphicData uri="http://schemas.openxmlformats.org/drawingml/2006/table">
            <a:tbl>
              <a:tblPr firstRow="1" bandRow="1">
                <a:tableStyleId>{ED083AE6-46FA-4A59-8FB0-9F97EB10719F}</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77557">
                <a:tc>
                  <a:txBody>
                    <a:bodyPr/>
                    <a:lstStyle/>
                    <a:p>
                      <a:r>
                        <a:rPr lang="es-ES" sz="1800" dirty="0" smtClean="0"/>
                        <a:t>Creación de una</a:t>
                      </a:r>
                      <a:r>
                        <a:rPr lang="es-ES" sz="1800" baseline="0" dirty="0" smtClean="0"/>
                        <a:t> nueva instrumento para escribir</a:t>
                      </a:r>
                      <a:endParaRPr lang="es-AR" sz="1800" dirty="0"/>
                    </a:p>
                  </a:txBody>
                  <a:tcPr marT="45712" marB="45712">
                    <a:solidFill>
                      <a:srgbClr val="99CCFF"/>
                    </a:solidFill>
                  </a:tcPr>
                </a:tc>
                <a:tc>
                  <a:txBody>
                    <a:bodyPr/>
                    <a:lstStyle/>
                    <a:p>
                      <a:endParaRPr lang="es-AR" sz="1800" dirty="0"/>
                    </a:p>
                  </a:txBody>
                  <a:tcPr marT="45712" marB="45712">
                    <a:solidFill>
                      <a:srgbClr val="99CCFF"/>
                    </a:solidFill>
                  </a:tcPr>
                </a:tc>
                <a:extLst>
                  <a:ext uri="{0D108BD9-81ED-4DB2-BD59-A6C34878D82A}">
                    <a16:rowId xmlns:a16="http://schemas.microsoft.com/office/drawing/2014/main" val="10000"/>
                  </a:ext>
                </a:extLst>
              </a:tr>
              <a:tr h="777557">
                <a:tc>
                  <a:txBody>
                    <a:bodyPr/>
                    <a:lstStyle/>
                    <a:p>
                      <a:r>
                        <a:rPr lang="es-ES" sz="1800" b="1" i="0" dirty="0" smtClean="0"/>
                        <a:t>Identificación </a:t>
                      </a:r>
                      <a:r>
                        <a:rPr lang="es-ES" sz="1800" b="1" i="0" baseline="0" dirty="0" smtClean="0"/>
                        <a:t> del virus del sida</a:t>
                      </a:r>
                      <a:endParaRPr lang="es-AR" sz="1800" b="1" i="0" dirty="0"/>
                    </a:p>
                  </a:txBody>
                  <a:tcPr marT="45712" marB="45712">
                    <a:solidFill>
                      <a:srgbClr val="99CCFF"/>
                    </a:solidFill>
                  </a:tcPr>
                </a:tc>
                <a:tc>
                  <a:txBody>
                    <a:bodyPr/>
                    <a:lstStyle/>
                    <a:p>
                      <a:endParaRPr lang="es-AR" sz="1800" dirty="0"/>
                    </a:p>
                  </a:txBody>
                  <a:tcPr marT="45712" marB="45712">
                    <a:solidFill>
                      <a:srgbClr val="99CCFF"/>
                    </a:solidFill>
                  </a:tcPr>
                </a:tc>
                <a:extLst>
                  <a:ext uri="{0D108BD9-81ED-4DB2-BD59-A6C34878D82A}">
                    <a16:rowId xmlns:a16="http://schemas.microsoft.com/office/drawing/2014/main" val="10001"/>
                  </a:ext>
                </a:extLst>
              </a:tr>
              <a:tr h="777557">
                <a:tc>
                  <a:txBody>
                    <a:bodyPr/>
                    <a:lstStyle/>
                    <a:p>
                      <a:r>
                        <a:rPr lang="es-ES" sz="1800" b="1" i="0" dirty="0" smtClean="0"/>
                        <a:t>Fabricación</a:t>
                      </a:r>
                      <a:r>
                        <a:rPr lang="es-ES" sz="1800" b="1" i="0" baseline="0" dirty="0" smtClean="0"/>
                        <a:t> de la vacuna contra el sida</a:t>
                      </a:r>
                      <a:endParaRPr lang="es-AR" sz="1800" b="1" i="0" dirty="0"/>
                    </a:p>
                  </a:txBody>
                  <a:tcPr marT="45712" marB="45712">
                    <a:solidFill>
                      <a:srgbClr val="99CCFF"/>
                    </a:solidFill>
                  </a:tcPr>
                </a:tc>
                <a:tc>
                  <a:txBody>
                    <a:bodyPr/>
                    <a:lstStyle/>
                    <a:p>
                      <a:endParaRPr lang="es-AR" sz="1800" dirty="0"/>
                    </a:p>
                  </a:txBody>
                  <a:tcPr marT="45712" marB="45712">
                    <a:solidFill>
                      <a:srgbClr val="99CCFF"/>
                    </a:solidFill>
                  </a:tcPr>
                </a:tc>
                <a:extLst>
                  <a:ext uri="{0D108BD9-81ED-4DB2-BD59-A6C34878D82A}">
                    <a16:rowId xmlns:a16="http://schemas.microsoft.com/office/drawing/2014/main" val="10002"/>
                  </a:ext>
                </a:extLst>
              </a:tr>
              <a:tr h="777557">
                <a:tc>
                  <a:txBody>
                    <a:bodyPr/>
                    <a:lstStyle/>
                    <a:p>
                      <a:r>
                        <a:rPr lang="es-ES" sz="1800" b="1" i="0" dirty="0" smtClean="0"/>
                        <a:t>Producción</a:t>
                      </a:r>
                      <a:r>
                        <a:rPr lang="es-ES" sz="1800" b="1" i="0" baseline="0" dirty="0" smtClean="0"/>
                        <a:t> masiva de fragancias ambientales</a:t>
                      </a:r>
                      <a:endParaRPr lang="es-AR" sz="1800" b="1" i="0" dirty="0"/>
                    </a:p>
                  </a:txBody>
                  <a:tcPr marT="45712" marB="45712">
                    <a:solidFill>
                      <a:srgbClr val="99CCFF"/>
                    </a:solidFill>
                  </a:tcPr>
                </a:tc>
                <a:tc>
                  <a:txBody>
                    <a:bodyPr/>
                    <a:lstStyle/>
                    <a:p>
                      <a:endParaRPr lang="es-AR" sz="1800" dirty="0"/>
                    </a:p>
                  </a:txBody>
                  <a:tcPr marT="45712" marB="45712">
                    <a:solidFill>
                      <a:srgbClr val="99CCFF"/>
                    </a:solidFill>
                  </a:tcPr>
                </a:tc>
                <a:extLst>
                  <a:ext uri="{0D108BD9-81ED-4DB2-BD59-A6C34878D82A}">
                    <a16:rowId xmlns:a16="http://schemas.microsoft.com/office/drawing/2014/main" val="10003"/>
                  </a:ext>
                </a:extLst>
              </a:tr>
              <a:tr h="777557">
                <a:tc>
                  <a:txBody>
                    <a:bodyPr/>
                    <a:lstStyle/>
                    <a:p>
                      <a:r>
                        <a:rPr lang="es-ES" sz="1800" b="1" i="0" baseline="0" dirty="0" smtClean="0"/>
                        <a:t>Determinación de la trayectoria de un cometa</a:t>
                      </a:r>
                      <a:endParaRPr lang="es-AR" sz="1800" b="1" i="0" baseline="0" dirty="0"/>
                    </a:p>
                  </a:txBody>
                  <a:tcPr marT="45712" marB="45712">
                    <a:solidFill>
                      <a:srgbClr val="99CCFF"/>
                    </a:solidFill>
                  </a:tcPr>
                </a:tc>
                <a:tc>
                  <a:txBody>
                    <a:bodyPr/>
                    <a:lstStyle/>
                    <a:p>
                      <a:endParaRPr lang="es-AR" sz="1800" dirty="0"/>
                    </a:p>
                  </a:txBody>
                  <a:tcPr marT="45712" marB="45712">
                    <a:solidFill>
                      <a:srgbClr val="99CCFF"/>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p:txBody>
          <a:bodyPr/>
          <a:lstStyle/>
          <a:p>
            <a:r>
              <a:rPr lang="es-ES" altLang="en-US" b="1" smtClean="0">
                <a:solidFill>
                  <a:srgbClr val="6E1E1C"/>
                </a:solidFill>
              </a:rPr>
              <a:t>ACTIVIDADES</a:t>
            </a:r>
          </a:p>
        </p:txBody>
      </p:sp>
      <p:sp>
        <p:nvSpPr>
          <p:cNvPr id="29699" name="2 Marcador de contenido"/>
          <p:cNvSpPr>
            <a:spLocks noGrp="1"/>
          </p:cNvSpPr>
          <p:nvPr>
            <p:ph idx="1"/>
          </p:nvPr>
        </p:nvSpPr>
        <p:spPr/>
        <p:txBody>
          <a:bodyPr/>
          <a:lstStyle/>
          <a:p>
            <a:r>
              <a:rPr lang="es-ES" altLang="en-US" smtClean="0"/>
              <a:t>Plantee tres actividades productivas contemporáneas y busque las principales aéreas de la ciencia y la tecnología que se vinculan en las mismas.</a:t>
            </a:r>
          </a:p>
          <a:p>
            <a:endParaRPr lang="es-ES"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131763"/>
            <a:ext cx="8032750"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3266" b="1" smtClean="0">
                <a:cs typeface="Arial Unicode MS" charset="0"/>
              </a:rPr>
              <a:t>INGENIERIA Y CIENCIA</a:t>
            </a:r>
          </a:p>
        </p:txBody>
      </p:sp>
      <p:sp>
        <p:nvSpPr>
          <p:cNvPr id="13314" name="Text Box 2"/>
          <p:cNvSpPr txBox="1">
            <a:spLocks noChangeArrowheads="1"/>
          </p:cNvSpPr>
          <p:nvPr/>
        </p:nvSpPr>
        <p:spPr bwMode="auto">
          <a:xfrm>
            <a:off x="719138" y="1795463"/>
            <a:ext cx="7510462" cy="359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endParaRPr lang="it-IT" altLang="en-US" sz="2903" smtClean="0">
              <a:cs typeface="Arial Unicode MS" charset="0"/>
            </a:endParaRPr>
          </a:p>
          <a:p>
            <a:pPr algn="ctr" eaLnBrk="1">
              <a:lnSpc>
                <a:spcPct val="93000"/>
              </a:lnSpc>
              <a:defRPr/>
            </a:pPr>
            <a:endParaRPr lang="it-IT" altLang="en-US" sz="2903" smtClean="0">
              <a:cs typeface="Arial Unicode MS" charset="0"/>
            </a:endParaRPr>
          </a:p>
        </p:txBody>
      </p:sp>
      <p:graphicFrame>
        <p:nvGraphicFramePr>
          <p:cNvPr id="13315" name="Group 3"/>
          <p:cNvGraphicFramePr>
            <a:graphicFrameLocks noGrp="1"/>
          </p:cNvGraphicFramePr>
          <p:nvPr/>
        </p:nvGraphicFramePr>
        <p:xfrm>
          <a:off x="627063" y="1033463"/>
          <a:ext cx="7785101" cy="5164154"/>
        </p:xfrm>
        <a:graphic>
          <a:graphicData uri="http://schemas.openxmlformats.org/drawingml/2006/table">
            <a:tbl>
              <a:tblPr/>
              <a:tblGrid>
                <a:gridCol w="2218761">
                  <a:extLst>
                    <a:ext uri="{9D8B030D-6E8A-4147-A177-3AD203B41FA5}">
                      <a16:colId xmlns:a16="http://schemas.microsoft.com/office/drawing/2014/main" val="20000"/>
                    </a:ext>
                  </a:extLst>
                </a:gridCol>
                <a:gridCol w="2783170">
                  <a:extLst>
                    <a:ext uri="{9D8B030D-6E8A-4147-A177-3AD203B41FA5}">
                      <a16:colId xmlns:a16="http://schemas.microsoft.com/office/drawing/2014/main" val="20001"/>
                    </a:ext>
                  </a:extLst>
                </a:gridCol>
                <a:gridCol w="2783170">
                  <a:extLst>
                    <a:ext uri="{9D8B030D-6E8A-4147-A177-3AD203B41FA5}">
                      <a16:colId xmlns:a16="http://schemas.microsoft.com/office/drawing/2014/main" val="20002"/>
                    </a:ext>
                  </a:extLst>
                </a:gridCol>
              </a:tblGrid>
              <a:tr h="474861">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en-US" sz="1600" b="0"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endParaRPr>
                    </a:p>
                  </a:txBody>
                  <a:tcPr marL="81628" marR="81628" marT="172155" marB="42452"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6633"/>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1" u="sng"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INGENIERIA</a:t>
                      </a:r>
                    </a:p>
                  </a:txBody>
                  <a:tcPr marL="81628" marR="81628" marT="200762" marB="42452"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6633"/>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1800" b="1" i="1" u="sng"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CIENCIA</a:t>
                      </a:r>
                    </a:p>
                  </a:txBody>
                  <a:tcPr marL="81628" marR="81628" marT="186459" marB="42452"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6633"/>
                    </a:solidFill>
                  </a:tcPr>
                </a:tc>
                <a:extLst>
                  <a:ext uri="{0D108BD9-81ED-4DB2-BD59-A6C34878D82A}">
                    <a16:rowId xmlns:a16="http://schemas.microsoft.com/office/drawing/2014/main" val="10000"/>
                  </a:ext>
                </a:extLst>
              </a:tr>
              <a:tr h="934889">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1"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rPr>
                        <a:t>Objetivo</a:t>
                      </a:r>
                    </a:p>
                  </a:txBody>
                  <a:tcPr marL="81628" marR="81628" marT="200762"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Crear algo que no existe o modificar algo existente</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Comprender el mundo</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extLst>
                  <a:ext uri="{0D108BD9-81ED-4DB2-BD59-A6C34878D82A}">
                    <a16:rowId xmlns:a16="http://schemas.microsoft.com/office/drawing/2014/main" val="10001"/>
                  </a:ext>
                </a:extLst>
              </a:tr>
              <a:tr h="706508">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cs typeface="Lucida Sans Unicode" panose="020B0602030504020204" pitchFamily="34" charset="0"/>
                        </a:rPr>
                        <a:t>Posición frente al mundo natural</a:t>
                      </a:r>
                    </a:p>
                  </a:txBody>
                  <a:tcPr marL="81628" marR="81628" marT="200762"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Modificar</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Descripción del mundo natural</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704875">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rPr>
                        <a:t>Actividad principal</a:t>
                      </a:r>
                    </a:p>
                  </a:txBody>
                  <a:tcPr marL="81628" marR="81628" marT="199129"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Diseño, mantener, crear,  etc.</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Investigación</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extLst>
                  <a:ext uri="{0D108BD9-81ED-4DB2-BD59-A6C34878D82A}">
                    <a16:rowId xmlns:a16="http://schemas.microsoft.com/office/drawing/2014/main" val="10003"/>
                  </a:ext>
                </a:extLst>
              </a:tr>
              <a:tr h="934889">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rPr>
                        <a:t>Unidad de logro</a:t>
                      </a:r>
                    </a:p>
                  </a:txBody>
                  <a:tcPr marL="81628" marR="81628" marT="199129"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Solución de problemas,  crear objetos o procesos</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Descubrimiento</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4"/>
                  </a:ext>
                </a:extLst>
              </a:tr>
              <a:tr h="704875">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rPr>
                        <a:t>Relación con la sociedad</a:t>
                      </a:r>
                    </a:p>
                  </a:txBody>
                  <a:tcPr marL="81628" marR="81628" marT="199129"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Satisfacer demandas</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Observar y comprender</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9966"/>
                    </a:solidFill>
                  </a:tcPr>
                </a:tc>
                <a:extLst>
                  <a:ext uri="{0D108BD9-81ED-4DB2-BD59-A6C34878D82A}">
                    <a16:rowId xmlns:a16="http://schemas.microsoft.com/office/drawing/2014/main" val="10005"/>
                  </a:ext>
                </a:extLst>
              </a:tr>
              <a:tr h="703242">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sng" strike="noStrike" cap="none" normalizeH="0" baseline="0" smtClean="0">
                          <a:ln>
                            <a:noFill/>
                          </a:ln>
                          <a:solidFill>
                            <a:srgbClr val="22228B"/>
                          </a:solidFill>
                          <a:effectLst/>
                          <a:latin typeface="Arial" panose="020B0604020202020204" pitchFamily="34" charset="0"/>
                          <a:ea typeface="Microsoft YaHei" panose="020B0503020204020204" pitchFamily="34" charset="-122"/>
                        </a:rPr>
                        <a:t>Responsabilidad</a:t>
                      </a:r>
                    </a:p>
                  </a:txBody>
                  <a:tcPr marL="81628" marR="81628" marT="199129"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ctr"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14511"/>
                          </a:solidFill>
                          <a:effectLst/>
                          <a:latin typeface="Arial" panose="020B0604020202020204" pitchFamily="34" charset="0"/>
                          <a:ea typeface="Microsoft YaHei" panose="020B0503020204020204" pitchFamily="34" charset="-122"/>
                        </a:rPr>
                        <a:t>Servir  a la sociedad </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80"/>
                          </a:solidFill>
                          <a:latin typeface="Arial" panose="020B0604020202020204" pitchFamily="34" charset="0"/>
                          <a:cs typeface="Arial Unicode MS" charset="0"/>
                        </a:defRPr>
                      </a:lvl1pPr>
                      <a:lvl2pPr>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cs typeface="Arial Unicode MS" charset="0"/>
                        </a:defRPr>
                      </a:lvl2pPr>
                      <a:lvl3pPr>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cs typeface="Arial Unicode MS" charset="0"/>
                        </a:defRPr>
                      </a:lvl3pPr>
                      <a:lvl4pPr>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4pPr>
                      <a:lvl5pPr>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cs typeface="Arial Unicode MS" charset="0"/>
                        </a:defRPr>
                      </a:lvl9pPr>
                    </a:lstStyle>
                    <a:p>
                      <a:pPr marL="0" marR="0" lvl="0" indent="0" algn="l" defTabSz="449263" rtl="0" eaLnBrk="1"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en-US" sz="2000" b="1" i="0" u="none" strike="noStrike" cap="none" normalizeH="0" baseline="0" smtClean="0">
                          <a:ln>
                            <a:noFill/>
                          </a:ln>
                          <a:solidFill>
                            <a:srgbClr val="000000"/>
                          </a:solidFill>
                          <a:effectLst/>
                          <a:latin typeface="Arial" panose="020B0604020202020204" pitchFamily="34" charset="0"/>
                          <a:ea typeface="Microsoft YaHei" panose="020B0503020204020204" pitchFamily="34" charset="-122"/>
                        </a:rPr>
                        <a:t>Enriquecer conocimientos</a:t>
                      </a:r>
                    </a:p>
                  </a:txBody>
                  <a:tcPr marL="81628" marR="81628" marT="197496" marB="42452"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6"/>
                  </a:ext>
                </a:extLst>
              </a:tr>
            </a:tbl>
          </a:graphicData>
        </a:graphic>
      </p:graphicFrame>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8656" y="265113"/>
            <a:ext cx="609600" cy="609600"/>
          </a:xfrm>
          <a:prstGeom prst="rect">
            <a:avLst/>
          </a:prstGeom>
        </p:spPr>
      </p:pic>
    </p:spTree>
    <p:extLst>
      <p:ext uri="{BB962C8B-B14F-4D97-AF65-F5344CB8AC3E}">
        <p14:creationId xmlns:p14="http://schemas.microsoft.com/office/powerpoint/2010/main" val="1345131218"/>
      </p:ext>
    </p:extLst>
  </p:cSld>
  <p:clrMapOvr>
    <a:masterClrMapping/>
  </p:clrMapOvr>
  <p:transition spd="med">
    <p:wheel spokes="3"/>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245"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7200" y="503238"/>
            <a:ext cx="8032750"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3991" b="1" smtClean="0">
                <a:cs typeface="Arial Unicode MS" charset="0"/>
              </a:rPr>
              <a:t>INGENIERIA</a:t>
            </a:r>
          </a:p>
        </p:txBody>
      </p:sp>
      <p:sp>
        <p:nvSpPr>
          <p:cNvPr id="15362" name="Text Box 2"/>
          <p:cNvSpPr txBox="1">
            <a:spLocks noChangeArrowheads="1"/>
          </p:cNvSpPr>
          <p:nvPr/>
        </p:nvSpPr>
        <p:spPr bwMode="auto">
          <a:xfrm>
            <a:off x="654050" y="1371600"/>
            <a:ext cx="7510463" cy="359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endParaRPr lang="it-IT" altLang="en-US" sz="2903" smtClean="0">
              <a:cs typeface="Arial Unicode MS" charset="0"/>
            </a:endParaRPr>
          </a:p>
          <a:p>
            <a:pPr algn="ctr" eaLnBrk="1">
              <a:lnSpc>
                <a:spcPct val="93000"/>
              </a:lnSpc>
              <a:defRPr/>
            </a:pPr>
            <a:endParaRPr lang="it-IT" altLang="en-US" sz="2903" smtClean="0">
              <a:cs typeface="Arial Unicode MS" charset="0"/>
            </a:endParaRPr>
          </a:p>
        </p:txBody>
      </p:sp>
      <p:sp>
        <p:nvSpPr>
          <p:cNvPr id="15363" name="Text Box 3"/>
          <p:cNvSpPr txBox="1">
            <a:spLocks noChangeArrowheads="1"/>
          </p:cNvSpPr>
          <p:nvPr/>
        </p:nvSpPr>
        <p:spPr bwMode="auto">
          <a:xfrm>
            <a:off x="457200" y="1414463"/>
            <a:ext cx="7637463" cy="257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8453"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150000"/>
              </a:lnSpc>
              <a:defRPr/>
            </a:pPr>
            <a:r>
              <a:rPr lang="es-AR" altLang="en-US" sz="1996" b="1" dirty="0" smtClean="0">
                <a:solidFill>
                  <a:srgbClr val="404040"/>
                </a:solidFill>
                <a:cs typeface="Arial Unicode MS" charset="0"/>
              </a:rPr>
              <a:t>La ingeniería es la disciplina que utiliza</a:t>
            </a:r>
            <a:r>
              <a:rPr lang="es-AR" altLang="en-US" sz="1996" b="1" dirty="0" smtClean="0">
                <a:cs typeface="Arial Unicode MS" charset="0"/>
              </a:rPr>
              <a:t>:</a:t>
            </a:r>
          </a:p>
          <a:p>
            <a:pPr eaLnBrk="1">
              <a:lnSpc>
                <a:spcPct val="150000"/>
              </a:lnSpc>
              <a:defRPr/>
            </a:pPr>
            <a:r>
              <a:rPr lang="es-AR" altLang="en-US" sz="1996" b="1" dirty="0" smtClean="0">
                <a:solidFill>
                  <a:srgbClr val="0070C0"/>
                </a:solidFill>
                <a:cs typeface="Arial Unicode MS" charset="0"/>
              </a:rPr>
              <a:t>Todo tipo de recurso, sea humano, de </a:t>
            </a:r>
          </a:p>
          <a:p>
            <a:pPr eaLnBrk="1">
              <a:lnSpc>
                <a:spcPct val="150000"/>
              </a:lnSpc>
              <a:defRPr/>
            </a:pPr>
            <a:r>
              <a:rPr lang="es-AR" altLang="en-US" sz="1996" b="1" dirty="0" smtClean="0">
                <a:solidFill>
                  <a:srgbClr val="0070C0"/>
                </a:solidFill>
                <a:cs typeface="Arial Unicode MS" charset="0"/>
              </a:rPr>
              <a:t>conocimientos, físico, natural, financiero y de información,</a:t>
            </a:r>
          </a:p>
          <a:p>
            <a:pPr eaLnBrk="1">
              <a:lnSpc>
                <a:spcPct val="150000"/>
              </a:lnSpc>
              <a:defRPr/>
            </a:pPr>
            <a:r>
              <a:rPr lang="es-AR" altLang="en-US" sz="1996" b="1" dirty="0" smtClean="0">
                <a:solidFill>
                  <a:srgbClr val="FF0000"/>
                </a:solidFill>
                <a:cs typeface="Arial Unicode MS" charset="0"/>
              </a:rPr>
              <a:t>Para crear y dirigir con ciencia y arte, sistemas físicos y sociables, </a:t>
            </a:r>
          </a:p>
          <a:p>
            <a:pPr eaLnBrk="1">
              <a:lnSpc>
                <a:spcPct val="150000"/>
              </a:lnSpc>
              <a:defRPr/>
            </a:pPr>
            <a:r>
              <a:rPr lang="es-AR" altLang="en-US" sz="1996" b="1" dirty="0" smtClean="0">
                <a:solidFill>
                  <a:srgbClr val="FF0000"/>
                </a:solidFill>
                <a:cs typeface="Arial Unicode MS" charset="0"/>
              </a:rPr>
              <a:t>que proveen bienes y servicios, mediante el conocimiento y </a:t>
            </a:r>
          </a:p>
          <a:p>
            <a:pPr eaLnBrk="1">
              <a:lnSpc>
                <a:spcPct val="150000"/>
              </a:lnSpc>
              <a:defRPr/>
            </a:pPr>
            <a:r>
              <a:rPr lang="es-AR" altLang="en-US" sz="1996" b="1" dirty="0" smtClean="0">
                <a:solidFill>
                  <a:srgbClr val="FF0000"/>
                </a:solidFill>
                <a:cs typeface="Arial Unicode MS" charset="0"/>
              </a:rPr>
              <a:t>Perfeccionamiento de los atributos y relaciones de dichos recursos </a:t>
            </a:r>
          </a:p>
          <a:p>
            <a:pPr eaLnBrk="1">
              <a:lnSpc>
                <a:spcPct val="150000"/>
              </a:lnSpc>
              <a:defRPr/>
            </a:pPr>
            <a:r>
              <a:rPr lang="es-AR" altLang="en-US" sz="1996" b="1" dirty="0" smtClean="0">
                <a:solidFill>
                  <a:srgbClr val="FF0000"/>
                </a:solidFill>
                <a:cs typeface="Arial Unicode MS" charset="0"/>
              </a:rPr>
              <a:t>apoyada en las matemáticas, ciencias naturales y ciencias sociales</a:t>
            </a:r>
            <a:r>
              <a:rPr lang="es-AR" altLang="en-US" sz="1996" b="1" dirty="0" smtClean="0">
                <a:solidFill>
                  <a:srgbClr val="22228B"/>
                </a:solidFill>
                <a:cs typeface="Arial Unicode MS" charset="0"/>
              </a:rPr>
              <a:t>,</a:t>
            </a:r>
          </a:p>
          <a:p>
            <a:pPr eaLnBrk="1">
              <a:lnSpc>
                <a:spcPct val="150000"/>
              </a:lnSpc>
              <a:defRPr/>
            </a:pPr>
            <a:r>
              <a:rPr lang="es-AR" altLang="en-US" sz="1996" b="1" dirty="0" smtClean="0">
                <a:solidFill>
                  <a:srgbClr val="FF0000"/>
                </a:solidFill>
                <a:cs typeface="Arial Unicode MS" charset="0"/>
              </a:rPr>
              <a:t> </a:t>
            </a:r>
            <a:r>
              <a:rPr lang="es-AR" altLang="en-US" sz="1996" b="1" dirty="0" smtClean="0">
                <a:solidFill>
                  <a:srgbClr val="009973"/>
                </a:solidFill>
                <a:cs typeface="Arial Unicode MS" charset="0"/>
              </a:rPr>
              <a:t>con el fin de elevar la calidad de vida de la humanidad</a:t>
            </a:r>
          </a:p>
          <a:p>
            <a:pPr eaLnBrk="1">
              <a:lnSpc>
                <a:spcPct val="150000"/>
              </a:lnSpc>
              <a:defRPr/>
            </a:pPr>
            <a:r>
              <a:rPr lang="es-AR" altLang="en-US" sz="1996" b="1" dirty="0" smtClean="0">
                <a:cs typeface="Arial Unicode MS" charset="0"/>
              </a:rPr>
              <a:t>(</a:t>
            </a:r>
            <a:r>
              <a:rPr lang="es-AR" altLang="en-US" sz="1996" dirty="0" smtClean="0">
                <a:cs typeface="Arial Unicode MS" charset="0"/>
              </a:rPr>
              <a:t>Comisión de enseñanza CAI-Centro Argentino de Ingenieros)</a:t>
            </a:r>
          </a:p>
          <a:p>
            <a:pPr eaLnBrk="1">
              <a:lnSpc>
                <a:spcPct val="93000"/>
              </a:lnSpc>
              <a:defRPr/>
            </a:pPr>
            <a:endParaRPr lang="es-AR" altLang="en-US" sz="1996" dirty="0" smtClean="0">
              <a:cs typeface="Arial Unicode MS" charset="0"/>
            </a:endParaRP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8208" y="804863"/>
            <a:ext cx="609600" cy="609600"/>
          </a:xfrm>
          <a:prstGeom prst="rect">
            <a:avLst/>
          </a:prstGeom>
        </p:spPr>
      </p:pic>
      <p:pic>
        <p:nvPicPr>
          <p:cNvPr id="2"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85063" y="131763"/>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5318"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5561"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1"/>
          <p:cNvSpPr>
            <a:spLocks noChangeArrowheads="1"/>
          </p:cNvSpPr>
          <p:nvPr/>
        </p:nvSpPr>
        <p:spPr bwMode="auto">
          <a:xfrm>
            <a:off x="5605463" y="2249488"/>
            <a:ext cx="2822575" cy="2133600"/>
          </a:xfrm>
          <a:prstGeom prst="roundRect">
            <a:avLst>
              <a:gd name="adj" fmla="val 56"/>
            </a:avLst>
          </a:prstGeom>
          <a:solidFill>
            <a:srgbClr val="CFE7F5"/>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nchor="ct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a:spcBef>
                <a:spcPct val="0"/>
              </a:spcBef>
              <a:buFontTx/>
              <a:buNone/>
            </a:pPr>
            <a:r>
              <a:rPr lang="it-IT" altLang="en-US" sz="1800" b="1">
                <a:solidFill>
                  <a:srgbClr val="000000"/>
                </a:solidFill>
                <a:ea typeface="Microsoft YaHei" panose="020B0503020204020204" pitchFamily="34" charset="-122"/>
              </a:rPr>
              <a:t>PRODUCTOS</a:t>
            </a:r>
          </a:p>
          <a:p>
            <a:pPr algn="ctr" eaLnBrk="1">
              <a:spcBef>
                <a:spcPct val="0"/>
              </a:spcBef>
              <a:buFontTx/>
              <a:buNone/>
            </a:pPr>
            <a:r>
              <a:rPr lang="it-IT" altLang="en-US" sz="1800" b="1">
                <a:solidFill>
                  <a:srgbClr val="000000"/>
                </a:solidFill>
                <a:ea typeface="Microsoft YaHei" panose="020B0503020204020204" pitchFamily="34" charset="-122"/>
              </a:rPr>
              <a:t>O</a:t>
            </a:r>
          </a:p>
          <a:p>
            <a:pPr algn="ctr" eaLnBrk="1">
              <a:spcBef>
                <a:spcPct val="0"/>
              </a:spcBef>
              <a:buFontTx/>
              <a:buNone/>
            </a:pPr>
            <a:r>
              <a:rPr lang="it-IT" altLang="en-US" sz="1800" b="1">
                <a:solidFill>
                  <a:srgbClr val="000000"/>
                </a:solidFill>
                <a:ea typeface="Microsoft YaHei" panose="020B0503020204020204" pitchFamily="34" charset="-122"/>
              </a:rPr>
              <a:t>PROCESOS</a:t>
            </a:r>
          </a:p>
          <a:p>
            <a:pPr algn="ctr" eaLnBrk="1">
              <a:spcBef>
                <a:spcPct val="0"/>
              </a:spcBef>
              <a:buFontTx/>
              <a:buNone/>
            </a:pPr>
            <a:r>
              <a:rPr lang="it-IT" altLang="en-US" sz="1800" b="1">
                <a:solidFill>
                  <a:srgbClr val="000000"/>
                </a:solidFill>
                <a:ea typeface="Microsoft YaHei" panose="020B0503020204020204" pitchFamily="34" charset="-122"/>
              </a:rPr>
              <a:t>TECNOLOGICOS</a:t>
            </a:r>
          </a:p>
        </p:txBody>
      </p:sp>
      <p:sp>
        <p:nvSpPr>
          <p:cNvPr id="14338" name="Text Box 2"/>
          <p:cNvSpPr txBox="1">
            <a:spLocks noChangeArrowheads="1"/>
          </p:cNvSpPr>
          <p:nvPr/>
        </p:nvSpPr>
        <p:spPr bwMode="auto">
          <a:xfrm>
            <a:off x="782638" y="538163"/>
            <a:ext cx="4183062" cy="103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3991" b="1" smtClean="0">
                <a:solidFill>
                  <a:srgbClr val="262699"/>
                </a:solidFill>
                <a:cs typeface="Arial Unicode MS" charset="0"/>
              </a:rPr>
              <a:t>EL INGENIERO</a:t>
            </a:r>
          </a:p>
        </p:txBody>
      </p:sp>
      <p:sp>
        <p:nvSpPr>
          <p:cNvPr id="14339" name="Text Box 3"/>
          <p:cNvSpPr txBox="1">
            <a:spLocks noChangeArrowheads="1"/>
          </p:cNvSpPr>
          <p:nvPr/>
        </p:nvSpPr>
        <p:spPr bwMode="auto">
          <a:xfrm>
            <a:off x="782638" y="1795463"/>
            <a:ext cx="3135312"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marL="215900" indent="-21113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996" b="1" smtClean="0">
                <a:cs typeface="Arial Unicode MS" charset="0"/>
              </a:rPr>
              <a:t>ACTIVIDADES ESPECÍFICAS:</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Proyectar.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Calcular.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Asesorar.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Peritar.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Planificar.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Fabricar.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Comercializar</a:t>
            </a:r>
          </a:p>
          <a:p>
            <a:pPr marL="191523" indent="-187203" eaLnBrk="1">
              <a:lnSpc>
                <a:spcPct val="140000"/>
              </a:lnSpc>
              <a:buClr>
                <a:srgbClr val="FF0000"/>
              </a:buClr>
              <a:buSzPct val="45000"/>
              <a:buFont typeface="Wingdings" panose="05000000000000000000" pitchFamily="2" charset="2"/>
              <a:buChar char=""/>
              <a:defRPr/>
            </a:pPr>
            <a:r>
              <a:rPr lang="it-IT" altLang="en-US" sz="1996" b="1" smtClean="0">
                <a:cs typeface="Arial Unicode MS" charset="0"/>
              </a:rPr>
              <a:t>Entre otras</a:t>
            </a:r>
          </a:p>
          <a:p>
            <a:pPr eaLnBrk="1">
              <a:lnSpc>
                <a:spcPct val="140000"/>
              </a:lnSpc>
              <a:defRPr/>
            </a:pPr>
            <a:endParaRPr lang="it-IT" altLang="en-US" sz="1996" b="1" smtClean="0">
              <a:cs typeface="Arial Unicode MS" charset="0"/>
            </a:endParaRPr>
          </a:p>
          <a:p>
            <a:pPr eaLnBrk="1">
              <a:lnSpc>
                <a:spcPct val="93000"/>
              </a:lnSpc>
              <a:defRPr/>
            </a:pPr>
            <a:endParaRPr lang="it-IT" altLang="en-US" sz="1996" b="1" smtClean="0">
              <a:cs typeface="Arial Unicode MS" charset="0"/>
            </a:endParaRPr>
          </a:p>
        </p:txBody>
      </p:sp>
      <p:sp>
        <p:nvSpPr>
          <p:cNvPr id="46085" name="AutoShape 4"/>
          <p:cNvSpPr>
            <a:spLocks noChangeArrowheads="1"/>
          </p:cNvSpPr>
          <p:nvPr/>
        </p:nvSpPr>
        <p:spPr bwMode="auto">
          <a:xfrm>
            <a:off x="3070225" y="2960688"/>
            <a:ext cx="2439988" cy="860425"/>
          </a:xfrm>
          <a:prstGeom prst="rightArrow">
            <a:avLst>
              <a:gd name="adj1" fmla="val 50000"/>
              <a:gd name="adj2" fmla="val 27478"/>
            </a:avLst>
          </a:prstGeom>
          <a:solidFill>
            <a:srgbClr val="7878DE"/>
          </a:solidFill>
          <a:ln w="9360" cap="sq">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ES" sz="1800"/>
          </a:p>
        </p:txBody>
      </p:sp>
      <p:pic>
        <p:nvPicPr>
          <p:cNvPr id="46086" name="Picture 5"/>
          <p:cNvPicPr>
            <a:picLocks noChangeAspect="1" noChangeArrowheads="1"/>
          </p:cNvPicPr>
          <p:nvPr/>
        </p:nvPicPr>
        <p:blipFill>
          <a:blip r:embed="rId5">
            <a:extLst>
              <a:ext uri="{28A0092B-C50C-407E-A947-70E740481C1C}">
                <a14:useLocalDpi xmlns:a14="http://schemas.microsoft.com/office/drawing/2010/main" val="0"/>
              </a:ext>
            </a:extLst>
          </a:blip>
          <a:srcRect l="21477" t="11200" r="5504" b="10977"/>
          <a:stretch>
            <a:fillRect/>
          </a:stretch>
        </p:blipFill>
        <p:spPr bwMode="auto">
          <a:xfrm>
            <a:off x="5605463" y="631825"/>
            <a:ext cx="2822575" cy="1882775"/>
          </a:xfrm>
          <a:prstGeom prst="rect">
            <a:avLst/>
          </a:prstGeom>
          <a:noFill/>
          <a:ln>
            <a:noFill/>
          </a:ln>
          <a:effectLst/>
          <a:extLst>
            <a:ext uri="{909E8E84-426E-40DD-AFC4-6F175D3DCCD1}">
              <a14:hiddenFill xmlns:a14="http://schemas.microsoft.com/office/drawing/2010/main">
                <a:blipFill dpi="0" rotWithShape="0">
                  <a:blip/>
                  <a:srcRect l="21477" t="11200" r="5504" b="1097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7" name="Picture 6"/>
          <p:cNvPicPr>
            <a:picLocks noChangeAspect="1" noChangeArrowheads="1"/>
          </p:cNvPicPr>
          <p:nvPr/>
        </p:nvPicPr>
        <p:blipFill>
          <a:blip r:embed="rId6">
            <a:extLst>
              <a:ext uri="{28A0092B-C50C-407E-A947-70E740481C1C}">
                <a14:useLocalDpi xmlns:a14="http://schemas.microsoft.com/office/drawing/2010/main" val="0"/>
              </a:ext>
            </a:extLst>
          </a:blip>
          <a:srcRect l="30775" t="-4808" r="-4816" b="20145"/>
          <a:stretch>
            <a:fillRect/>
          </a:stretch>
        </p:blipFill>
        <p:spPr bwMode="auto">
          <a:xfrm>
            <a:off x="5610225" y="3983038"/>
            <a:ext cx="2913063" cy="2254250"/>
          </a:xfrm>
          <a:prstGeom prst="rect">
            <a:avLst/>
          </a:prstGeom>
          <a:noFill/>
          <a:ln>
            <a:noFill/>
          </a:ln>
          <a:effectLst/>
          <a:extLst>
            <a:ext uri="{909E8E84-426E-40DD-AFC4-6F175D3DCCD1}">
              <a14:hiddenFill xmlns:a14="http://schemas.microsoft.com/office/drawing/2010/main">
                <a:blipFill dpi="0" rotWithShape="0">
                  <a:blip/>
                  <a:srcRect l="30775" t="-4808" r="-4816" b="2014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8438" y="17145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019"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587375" y="1077913"/>
            <a:ext cx="7315200" cy="355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3991" b="1" smtClean="0">
                <a:cs typeface="Arial Unicode MS" charset="0"/>
              </a:rPr>
              <a:t>¿EL INGENIERO ES EL HOMBRE DE LA TECNOLOGIA?</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332656"/>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9142"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S" sz="3200" dirty="0" smtClean="0">
                <a:solidFill>
                  <a:schemeClr val="accent6">
                    <a:lumMod val="75000"/>
                  </a:schemeClr>
                </a:solidFill>
              </a:rPr>
              <a:t>ACREDITACION DE INTRODUCCION A LA INGENIERIA</a:t>
            </a:r>
            <a:endParaRPr lang="es-ES" sz="3200" dirty="0">
              <a:solidFill>
                <a:schemeClr val="accent6">
                  <a:lumMod val="75000"/>
                </a:schemeClr>
              </a:solidFill>
            </a:endParaRPr>
          </a:p>
        </p:txBody>
      </p:sp>
      <p:sp>
        <p:nvSpPr>
          <p:cNvPr id="3" name="2 Marcador de contenido"/>
          <p:cNvSpPr>
            <a:spLocks noGrp="1"/>
          </p:cNvSpPr>
          <p:nvPr>
            <p:ph idx="1"/>
          </p:nvPr>
        </p:nvSpPr>
        <p:spPr>
          <a:xfrm>
            <a:off x="357188" y="1500188"/>
            <a:ext cx="8229600" cy="4525962"/>
          </a:xfrm>
        </p:spPr>
        <p:txBody>
          <a:bodyPr/>
          <a:lstStyle/>
          <a:p>
            <a:r>
              <a:rPr lang="es-ES" altLang="en-US" sz="2400" b="1" dirty="0" smtClean="0"/>
              <a:t>Promoción sin examen final</a:t>
            </a:r>
          </a:p>
          <a:p>
            <a:r>
              <a:rPr lang="es-ES" altLang="en-US" sz="1800" dirty="0" smtClean="0">
                <a:solidFill>
                  <a:srgbClr val="FF0066"/>
                </a:solidFill>
              </a:rPr>
              <a:t>80% de la </a:t>
            </a:r>
            <a:r>
              <a:rPr lang="es-ES" altLang="en-US" sz="1800" dirty="0">
                <a:solidFill>
                  <a:srgbClr val="FF0066"/>
                </a:solidFill>
              </a:rPr>
              <a:t>m</a:t>
            </a:r>
            <a:r>
              <a:rPr lang="es-ES" altLang="en-US" sz="1800" dirty="0" smtClean="0">
                <a:solidFill>
                  <a:srgbClr val="FF0066"/>
                </a:solidFill>
              </a:rPr>
              <a:t>ateria asistencia (actividades obligatorias).</a:t>
            </a:r>
            <a:endParaRPr lang="es-ES" altLang="en-US" sz="1800" dirty="0" smtClean="0">
              <a:solidFill>
                <a:srgbClr val="FF0066"/>
              </a:solidFill>
            </a:endParaRPr>
          </a:p>
          <a:p>
            <a:r>
              <a:rPr lang="es-ES" altLang="en-US" sz="1800" dirty="0" smtClean="0">
                <a:solidFill>
                  <a:srgbClr val="FF0066"/>
                </a:solidFill>
              </a:rPr>
              <a:t>2 parciales aprobados ( posibilidad de 1 recuperado) ( Ningún parcial con nota inferior a 60 puntos</a:t>
            </a:r>
            <a:r>
              <a:rPr lang="es-ES" altLang="en-US" sz="1800" dirty="0" smtClean="0">
                <a:solidFill>
                  <a:srgbClr val="FF0066"/>
                </a:solidFill>
              </a:rPr>
              <a:t>).</a:t>
            </a:r>
            <a:endParaRPr lang="es-ES" altLang="en-US" sz="1800" dirty="0" smtClean="0">
              <a:solidFill>
                <a:srgbClr val="FF0066"/>
              </a:solidFill>
            </a:endParaRPr>
          </a:p>
          <a:p>
            <a:r>
              <a:rPr lang="es-ES" altLang="en-US" sz="1800" dirty="0" smtClean="0">
                <a:solidFill>
                  <a:srgbClr val="FF0066"/>
                </a:solidFill>
              </a:rPr>
              <a:t>Trabajo final </a:t>
            </a:r>
            <a:r>
              <a:rPr lang="es-ES" altLang="en-US" sz="1800" dirty="0" smtClean="0">
                <a:solidFill>
                  <a:srgbClr val="FF0066"/>
                </a:solidFill>
              </a:rPr>
              <a:t>aprobado.</a:t>
            </a:r>
            <a:endParaRPr lang="es-ES" altLang="en-US" sz="1800" dirty="0" smtClean="0">
              <a:solidFill>
                <a:srgbClr val="FF0066"/>
              </a:solidFill>
            </a:endParaRPr>
          </a:p>
          <a:p>
            <a:r>
              <a:rPr lang="es-ES" altLang="en-US" sz="1800" dirty="0" smtClean="0">
                <a:solidFill>
                  <a:srgbClr val="FF0066"/>
                </a:solidFill>
              </a:rPr>
              <a:t>Promedio general no inferior a 60 </a:t>
            </a:r>
            <a:r>
              <a:rPr lang="es-ES" altLang="en-US" sz="1800" dirty="0" smtClean="0">
                <a:solidFill>
                  <a:srgbClr val="FF0066"/>
                </a:solidFill>
              </a:rPr>
              <a:t>puntos.</a:t>
            </a:r>
            <a:endParaRPr lang="es-ES" altLang="en-US" sz="1800" dirty="0" smtClean="0">
              <a:solidFill>
                <a:srgbClr val="FF0066"/>
              </a:solidFill>
            </a:endParaRPr>
          </a:p>
          <a:p>
            <a:r>
              <a:rPr lang="es-ES" altLang="en-US" sz="2400" b="1" dirty="0" smtClean="0">
                <a:solidFill>
                  <a:srgbClr val="6E1E1C"/>
                </a:solidFill>
              </a:rPr>
              <a:t>Examen final </a:t>
            </a:r>
            <a:r>
              <a:rPr lang="es-ES" altLang="en-US" sz="2400" b="1" dirty="0" smtClean="0">
                <a:solidFill>
                  <a:srgbClr val="6E1E1C"/>
                </a:solidFill>
              </a:rPr>
              <a:t>para alumnos regulares</a:t>
            </a:r>
          </a:p>
          <a:p>
            <a:r>
              <a:rPr lang="es-ES" altLang="en-US" sz="1800" dirty="0" smtClean="0">
                <a:solidFill>
                  <a:srgbClr val="6E1E1C"/>
                </a:solidFill>
              </a:rPr>
              <a:t>80% de la </a:t>
            </a:r>
            <a:r>
              <a:rPr lang="es-ES" altLang="en-US" sz="1800" dirty="0" smtClean="0">
                <a:solidFill>
                  <a:srgbClr val="6E1E1C"/>
                </a:solidFill>
              </a:rPr>
              <a:t>materia </a:t>
            </a:r>
            <a:r>
              <a:rPr lang="es-ES" altLang="en-US" sz="1800" dirty="0">
                <a:solidFill>
                  <a:schemeClr val="tx1">
                    <a:lumMod val="95000"/>
                    <a:lumOff val="5000"/>
                  </a:schemeClr>
                </a:solidFill>
              </a:rPr>
              <a:t>asistencia (actividades obligatorias</a:t>
            </a:r>
            <a:r>
              <a:rPr lang="es-ES" altLang="en-US" sz="1800" dirty="0" smtClean="0">
                <a:solidFill>
                  <a:schemeClr val="tx1">
                    <a:lumMod val="95000"/>
                    <a:lumOff val="5000"/>
                  </a:schemeClr>
                </a:solidFill>
              </a:rPr>
              <a:t>).</a:t>
            </a:r>
            <a:endParaRPr lang="es-ES" altLang="en-US" sz="1800" dirty="0" smtClean="0">
              <a:solidFill>
                <a:srgbClr val="6E1E1C"/>
              </a:solidFill>
            </a:endParaRPr>
          </a:p>
          <a:p>
            <a:r>
              <a:rPr lang="es-ES" altLang="en-US" sz="1800" dirty="0" smtClean="0">
                <a:solidFill>
                  <a:srgbClr val="6E1E1C"/>
                </a:solidFill>
              </a:rPr>
              <a:t>1 parciales aprobados ( posibilidad de 1 recuperado), con mas de 60 puntos</a:t>
            </a:r>
          </a:p>
          <a:p>
            <a:r>
              <a:rPr lang="es-ES" altLang="en-US" sz="1800" dirty="0" smtClean="0">
                <a:solidFill>
                  <a:srgbClr val="6E1E1C"/>
                </a:solidFill>
              </a:rPr>
              <a:t>Trabajo final aprobado</a:t>
            </a:r>
          </a:p>
          <a:p>
            <a:r>
              <a:rPr lang="es-ES" altLang="en-US" sz="1800" dirty="0" smtClean="0">
                <a:solidFill>
                  <a:srgbClr val="6E1E1C"/>
                </a:solidFill>
              </a:rPr>
              <a:t>Para aprobar la materia deberá rendir un examen teórico practico en los próximos </a:t>
            </a:r>
            <a:r>
              <a:rPr lang="es-ES" altLang="en-US" sz="1800" dirty="0" smtClean="0">
                <a:solidFill>
                  <a:srgbClr val="6E1E1C"/>
                </a:solidFill>
              </a:rPr>
              <a:t>2 años </a:t>
            </a:r>
            <a:r>
              <a:rPr lang="es-ES" altLang="en-US" sz="1800" dirty="0" smtClean="0">
                <a:solidFill>
                  <a:srgbClr val="6E1E1C"/>
                </a:solidFill>
              </a:rPr>
              <a:t>turnos de examen después del cursado</a:t>
            </a:r>
          </a:p>
          <a:p>
            <a:r>
              <a:rPr lang="es-ES" altLang="en-US" sz="2400" b="1" dirty="0" smtClean="0"/>
              <a:t>Examen Final</a:t>
            </a:r>
          </a:p>
          <a:p>
            <a:pPr marL="0" indent="0">
              <a:buNone/>
            </a:pPr>
            <a:endParaRPr lang="es-ES" altLang="en-US" sz="1800" dirty="0" smtClean="0"/>
          </a:p>
          <a:p>
            <a:endParaRPr lang="es-E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4" dur="500"/>
                                        <p:tgtEl>
                                          <p:spTgt spid="3">
                                            <p:txEl>
                                              <p:pRg st="6" end="6"/>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0" dur="500"/>
                                        <p:tgtEl>
                                          <p:spTgt spid="3">
                                            <p:txEl>
                                              <p:pRg st="8" end="8"/>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3" dur="500"/>
                                        <p:tgtEl>
                                          <p:spTgt spid="3">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503238"/>
            <a:ext cx="8032750"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3991" b="1" dirty="0" smtClean="0">
                <a:cs typeface="Arial Unicode MS" charset="0"/>
              </a:rPr>
              <a:t>PRODUCTO Y PROCESOS </a:t>
            </a:r>
            <a:br>
              <a:rPr lang="it-IT" altLang="en-US" sz="3991" b="1" dirty="0" smtClean="0">
                <a:cs typeface="Arial Unicode MS" charset="0"/>
              </a:rPr>
            </a:br>
            <a:r>
              <a:rPr lang="it-IT" altLang="en-US" sz="3991" b="1" dirty="0" smtClean="0">
                <a:cs typeface="Arial Unicode MS" charset="0"/>
              </a:rPr>
              <a:t>TECNOLÓGICOS</a:t>
            </a:r>
          </a:p>
        </p:txBody>
      </p:sp>
      <p:sp>
        <p:nvSpPr>
          <p:cNvPr id="18434" name="Text Box 2"/>
          <p:cNvSpPr txBox="1">
            <a:spLocks noChangeArrowheads="1"/>
          </p:cNvSpPr>
          <p:nvPr/>
        </p:nvSpPr>
        <p:spPr bwMode="auto">
          <a:xfrm>
            <a:off x="719138" y="1795463"/>
            <a:ext cx="5876925" cy="359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endParaRPr lang="it-IT" altLang="en-US" sz="2903" smtClean="0">
              <a:cs typeface="Arial Unicode MS" charset="0"/>
            </a:endParaRPr>
          </a:p>
          <a:p>
            <a:pPr algn="ctr" eaLnBrk="1">
              <a:lnSpc>
                <a:spcPct val="93000"/>
              </a:lnSpc>
              <a:defRPr/>
            </a:pPr>
            <a:endParaRPr lang="it-IT" altLang="en-US" sz="2903" smtClean="0">
              <a:cs typeface="Arial Unicode MS" charset="0"/>
            </a:endParaRPr>
          </a:p>
        </p:txBody>
      </p:sp>
      <p:sp>
        <p:nvSpPr>
          <p:cNvPr id="18435" name="Text Box 3"/>
          <p:cNvSpPr txBox="1">
            <a:spLocks noChangeArrowheads="1"/>
          </p:cNvSpPr>
          <p:nvPr/>
        </p:nvSpPr>
        <p:spPr bwMode="auto">
          <a:xfrm>
            <a:off x="719138" y="1624013"/>
            <a:ext cx="7053262" cy="213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899"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2358" b="1" smtClean="0">
                <a:cs typeface="Arial Unicode MS" charset="0"/>
              </a:rPr>
              <a:t/>
            </a:r>
            <a:br>
              <a:rPr lang="it-IT" altLang="en-US" sz="2358" b="1" smtClean="0">
                <a:cs typeface="Arial Unicode MS" charset="0"/>
              </a:rPr>
            </a:br>
            <a:r>
              <a:rPr lang="it-IT" altLang="en-US" sz="2358" b="1" smtClean="0">
                <a:cs typeface="Arial Unicode MS" charset="0"/>
              </a:rPr>
              <a:t/>
            </a:r>
            <a:br>
              <a:rPr lang="it-IT" altLang="en-US" sz="2358" b="1" smtClean="0">
                <a:cs typeface="Arial Unicode MS" charset="0"/>
              </a:rPr>
            </a:br>
            <a:r>
              <a:rPr lang="it-IT" altLang="en-US" sz="2177" b="1" smtClean="0">
                <a:cs typeface="Arial Unicode MS" charset="0"/>
              </a:rPr>
              <a:t> LA CREACIÓN TECNOLÓGICA ES UNA SÍNTESIS DE RECURSOS Y CONOCIMIENTO.</a:t>
            </a:r>
            <a:br>
              <a:rPr lang="it-IT" altLang="en-US" sz="2177" b="1" smtClean="0">
                <a:cs typeface="Arial Unicode MS" charset="0"/>
              </a:rPr>
            </a:br>
            <a:r>
              <a:rPr lang="it-IT" altLang="en-US" sz="2177" b="1" smtClean="0">
                <a:cs typeface="Arial Unicode MS" charset="0"/>
              </a:rPr>
              <a:t/>
            </a:r>
            <a:br>
              <a:rPr lang="it-IT" altLang="en-US" sz="2177" b="1" smtClean="0">
                <a:cs typeface="Arial Unicode MS" charset="0"/>
              </a:rPr>
            </a:br>
            <a:r>
              <a:rPr lang="it-IT" altLang="en-US" sz="2177" b="1" smtClean="0">
                <a:solidFill>
                  <a:srgbClr val="FF0000"/>
                </a:solidFill>
                <a:cs typeface="Arial Unicode MS" charset="0"/>
              </a:rPr>
              <a:t>TEMPORAL.</a:t>
            </a:r>
            <a:r>
              <a:rPr lang="it-IT" altLang="en-US" sz="2358" b="1" smtClean="0">
                <a:cs typeface="Arial Unicode MS" charset="0"/>
              </a:rPr>
              <a:t/>
            </a:r>
            <a:br>
              <a:rPr lang="it-IT" altLang="en-US" sz="2358" b="1" smtClean="0">
                <a:cs typeface="Arial Unicode MS" charset="0"/>
              </a:rPr>
            </a:br>
            <a:endParaRPr lang="it-IT" altLang="en-US" sz="2358" b="1" smtClean="0">
              <a:cs typeface="Arial Unicode MS" charset="0"/>
            </a:endParaRPr>
          </a:p>
        </p:txBody>
      </p:sp>
      <p:pic>
        <p:nvPicPr>
          <p:cNvPr id="542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325" y="3667125"/>
            <a:ext cx="2825750" cy="2119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663" y="3724275"/>
            <a:ext cx="2895600" cy="2039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9" name="Rectangle 6"/>
          <p:cNvSpPr>
            <a:spLocks noChangeArrowheads="1"/>
          </p:cNvSpPr>
          <p:nvPr/>
        </p:nvSpPr>
        <p:spPr bwMode="auto">
          <a:xfrm>
            <a:off x="949325" y="5786438"/>
            <a:ext cx="2825750" cy="320675"/>
          </a:xfrm>
          <a:prstGeom prst="rec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a:lnSpc>
                <a:spcPct val="93000"/>
              </a:lnSpc>
              <a:spcBef>
                <a:spcPct val="0"/>
              </a:spcBef>
              <a:buFontTx/>
              <a:buNone/>
            </a:pPr>
            <a:r>
              <a:rPr lang="es-ES" altLang="en-US" sz="1800">
                <a:solidFill>
                  <a:srgbClr val="000000"/>
                </a:solidFill>
                <a:ea typeface="Microsoft YaHei" panose="020B0503020204020204" pitchFamily="34" charset="-122"/>
              </a:rPr>
              <a:t> </a:t>
            </a:r>
            <a:r>
              <a:rPr lang="es-ES" altLang="en-US" sz="1800" b="1">
                <a:solidFill>
                  <a:srgbClr val="000000"/>
                </a:solidFill>
                <a:ea typeface="Microsoft YaHei" panose="020B0503020204020204" pitchFamily="34" charset="-122"/>
              </a:rPr>
              <a:t>FORD T 1908</a:t>
            </a:r>
          </a:p>
        </p:txBody>
      </p:sp>
      <p:sp>
        <p:nvSpPr>
          <p:cNvPr id="54280" name="Rectangle 7"/>
          <p:cNvSpPr>
            <a:spLocks noChangeArrowheads="1"/>
          </p:cNvSpPr>
          <p:nvPr/>
        </p:nvSpPr>
        <p:spPr bwMode="auto">
          <a:xfrm>
            <a:off x="4919663" y="5764213"/>
            <a:ext cx="2895600" cy="342900"/>
          </a:xfrm>
          <a:prstGeom prst="rec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a:lnSpc>
                <a:spcPct val="93000"/>
              </a:lnSpc>
              <a:spcBef>
                <a:spcPct val="0"/>
              </a:spcBef>
              <a:buFontTx/>
              <a:buNone/>
            </a:pPr>
            <a:r>
              <a:rPr lang="es-ES" altLang="en-US" sz="1800">
                <a:solidFill>
                  <a:srgbClr val="000000"/>
                </a:solidFill>
                <a:ea typeface="Microsoft YaHei" panose="020B0503020204020204" pitchFamily="34" charset="-122"/>
              </a:rPr>
              <a:t>BMW 2019</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5263" y="198438"/>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4312"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719138" y="1795463"/>
            <a:ext cx="7510462" cy="359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spcAft>
                <a:spcPts val="1293"/>
              </a:spcAft>
              <a:defRPr/>
            </a:pPr>
            <a:r>
              <a:rPr lang="es-AR" altLang="en-US" sz="2903" dirty="0" smtClean="0">
                <a:solidFill>
                  <a:srgbClr val="000080"/>
                </a:solidFill>
                <a:cs typeface="Arial Unicode MS" charset="0"/>
              </a:rPr>
              <a:t> </a:t>
            </a:r>
            <a:r>
              <a:rPr lang="es-ES" altLang="en-US" sz="2903" b="1" dirty="0" smtClean="0">
                <a:solidFill>
                  <a:srgbClr val="000080"/>
                </a:solidFill>
                <a:cs typeface="Arial Unicode MS" charset="0"/>
              </a:rPr>
              <a:t>Actividades :</a:t>
            </a:r>
          </a:p>
          <a:p>
            <a:pPr eaLnBrk="1">
              <a:lnSpc>
                <a:spcPct val="93000"/>
              </a:lnSpc>
              <a:spcAft>
                <a:spcPts val="1293"/>
              </a:spcAft>
              <a:defRPr/>
            </a:pPr>
            <a:r>
              <a:rPr lang="es-ES" altLang="en-US" sz="2903" dirty="0" smtClean="0">
                <a:solidFill>
                  <a:srgbClr val="000080"/>
                </a:solidFill>
                <a:cs typeface="Arial Unicode MS" charset="0"/>
              </a:rPr>
              <a:t>1.- </a:t>
            </a:r>
            <a:r>
              <a:rPr lang="es-ES" altLang="en-US" sz="2177" dirty="0" smtClean="0">
                <a:solidFill>
                  <a:srgbClr val="000080"/>
                </a:solidFill>
                <a:cs typeface="Arial Unicode MS" charset="0"/>
              </a:rPr>
              <a:t>Enuncien tres problemas actuales de la sociedad, en los cuales considere relevante la participación de los Ingenieros, ¿ demandan enfoque interdisciplinario para abordar la solución? ¿Podría enunciar las disciplinas?</a:t>
            </a:r>
          </a:p>
          <a:p>
            <a:pPr eaLnBrk="1">
              <a:lnSpc>
                <a:spcPct val="93000"/>
              </a:lnSpc>
              <a:spcAft>
                <a:spcPts val="1293"/>
              </a:spcAft>
              <a:defRPr/>
            </a:pPr>
            <a:r>
              <a:rPr lang="es-ES" altLang="en-US" sz="2903" dirty="0" smtClean="0">
                <a:solidFill>
                  <a:srgbClr val="32946A"/>
                </a:solidFill>
                <a:cs typeface="Arial Unicode MS" charset="0"/>
              </a:rPr>
              <a:t>2.- </a:t>
            </a:r>
            <a:r>
              <a:rPr lang="es-ES" altLang="en-US" sz="2177" dirty="0" smtClean="0">
                <a:solidFill>
                  <a:srgbClr val="32946A"/>
                </a:solidFill>
                <a:cs typeface="Arial Unicode MS" charset="0"/>
              </a:rPr>
              <a:t>Imaginen un escenario ideal para el desarrollo de su profesión, describan sintéticamente, el ámbito y las actividades que imagina realizar. </a:t>
            </a:r>
          </a:p>
          <a:p>
            <a:pPr algn="ctr" eaLnBrk="1">
              <a:lnSpc>
                <a:spcPct val="93000"/>
              </a:lnSpc>
              <a:defRPr/>
            </a:pPr>
            <a:endParaRPr lang="it-IT" altLang="en-US" sz="2903" dirty="0" smtClean="0">
              <a:cs typeface="Arial Unicode MS" charset="0"/>
            </a:endParaRPr>
          </a:p>
          <a:p>
            <a:pPr algn="ctr" eaLnBrk="1">
              <a:lnSpc>
                <a:spcPct val="93000"/>
              </a:lnSpc>
              <a:defRPr/>
            </a:pPr>
            <a:endParaRPr lang="it-IT" altLang="en-US" sz="2903" dirty="0" smtClean="0">
              <a:cs typeface="Arial Unicode MS" charset="0"/>
            </a:endParaRP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363" y="54868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8656"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p:txBody>
          <a:bodyPr/>
          <a:lstStyle/>
          <a:p>
            <a:r>
              <a:rPr lang="es-ES" altLang="en-US" sz="3600" smtClean="0">
                <a:solidFill>
                  <a:srgbClr val="C00000"/>
                </a:solidFill>
              </a:rPr>
              <a:t>TRABAJO FINAL</a:t>
            </a:r>
          </a:p>
        </p:txBody>
      </p:sp>
      <p:sp>
        <p:nvSpPr>
          <p:cNvPr id="7171" name="2 Marcador de contenido"/>
          <p:cNvSpPr>
            <a:spLocks noGrp="1"/>
          </p:cNvSpPr>
          <p:nvPr>
            <p:ph idx="1"/>
          </p:nvPr>
        </p:nvSpPr>
        <p:spPr/>
        <p:txBody>
          <a:bodyPr/>
          <a:lstStyle/>
          <a:p>
            <a:r>
              <a:rPr lang="es-ES" altLang="en-US" dirty="0" smtClean="0"/>
              <a:t> Grupo de  6 personas</a:t>
            </a:r>
          </a:p>
          <a:p>
            <a:pPr lvl="2"/>
            <a:r>
              <a:rPr lang="es-ES" altLang="en-US" dirty="0" smtClean="0"/>
              <a:t>Descripción del producto o proyecto</a:t>
            </a:r>
          </a:p>
          <a:p>
            <a:pPr lvl="2"/>
            <a:r>
              <a:rPr lang="es-ES" altLang="en-US" dirty="0" smtClean="0"/>
              <a:t>Aspectos favorables</a:t>
            </a:r>
          </a:p>
          <a:p>
            <a:pPr lvl="2"/>
            <a:r>
              <a:rPr lang="es-ES" altLang="en-US" dirty="0" smtClean="0"/>
              <a:t>Aspectos desfavorables</a:t>
            </a:r>
          </a:p>
          <a:p>
            <a:pPr lvl="2"/>
            <a:r>
              <a:rPr lang="es-ES" altLang="en-US" dirty="0" smtClean="0"/>
              <a:t>Debate</a:t>
            </a:r>
          </a:p>
          <a:p>
            <a:pPr lvl="2"/>
            <a:r>
              <a:rPr lang="es-ES" altLang="en-US" dirty="0" smtClean="0"/>
              <a:t>Conclusión</a:t>
            </a:r>
            <a:endParaRPr lang="es-ES" altLang="en-US" dirty="0" smtClean="0"/>
          </a:p>
          <a:p>
            <a:pPr lvl="2"/>
            <a:r>
              <a:rPr lang="es-ES" altLang="en-US" dirty="0" smtClean="0"/>
              <a:t>Presentación, oral y escrita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587375" y="1111250"/>
            <a:ext cx="4244975" cy="450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endParaRPr lang="it-IT" altLang="en-US" smtClean="0">
              <a:cs typeface="Arial Unicode MS" charset="0"/>
            </a:endParaRPr>
          </a:p>
          <a:p>
            <a:pPr eaLnBrk="1">
              <a:lnSpc>
                <a:spcPct val="93000"/>
              </a:lnSpc>
              <a:defRPr/>
            </a:pPr>
            <a:endParaRPr lang="it-IT" altLang="en-US" sz="1996" smtClean="0">
              <a:cs typeface="Arial Unicode MS" charset="0"/>
            </a:endParaRPr>
          </a:p>
          <a:p>
            <a:pPr eaLnBrk="1">
              <a:lnSpc>
                <a:spcPct val="150000"/>
              </a:lnSpc>
              <a:defRPr/>
            </a:pPr>
            <a:r>
              <a:rPr lang="it-IT" altLang="en-US" sz="2358" b="1" smtClean="0">
                <a:cs typeface="Arial Unicode MS" charset="0"/>
              </a:rPr>
              <a:t>Conjunto ordenado de </a:t>
            </a:r>
          </a:p>
          <a:p>
            <a:pPr eaLnBrk="1">
              <a:lnSpc>
                <a:spcPct val="150000"/>
              </a:lnSpc>
              <a:defRPr/>
            </a:pPr>
            <a:r>
              <a:rPr lang="it-IT" altLang="en-US" sz="2358" b="1" smtClean="0">
                <a:cs typeface="Arial Unicode MS" charset="0"/>
              </a:rPr>
              <a:t>Conocimientos y los correspondientes procesos, </a:t>
            </a:r>
          </a:p>
          <a:p>
            <a:pPr eaLnBrk="1">
              <a:lnSpc>
                <a:spcPct val="150000"/>
              </a:lnSpc>
              <a:defRPr/>
            </a:pPr>
            <a:r>
              <a:rPr lang="it-IT" altLang="en-US" sz="2358" b="1" smtClean="0">
                <a:cs typeface="Arial Unicode MS" charset="0"/>
              </a:rPr>
              <a:t>Que tienen como objetivo la producción de bienes y </a:t>
            </a:r>
          </a:p>
          <a:p>
            <a:pPr eaLnBrk="1">
              <a:lnSpc>
                <a:spcPct val="150000"/>
              </a:lnSpc>
              <a:defRPr/>
            </a:pPr>
            <a:r>
              <a:rPr lang="it-IT" altLang="en-US" sz="2358" b="1" smtClean="0">
                <a:cs typeface="Arial Unicode MS" charset="0"/>
              </a:rPr>
              <a:t>Servicios, teniendo en cuenta la técnica, la ciencia </a:t>
            </a:r>
          </a:p>
          <a:p>
            <a:pPr eaLnBrk="1">
              <a:lnSpc>
                <a:spcPct val="150000"/>
              </a:lnSpc>
              <a:defRPr/>
            </a:pPr>
            <a:r>
              <a:rPr lang="it-IT" altLang="en-US" sz="2358" b="1" smtClean="0">
                <a:cs typeface="Arial Unicode MS" charset="0"/>
              </a:rPr>
              <a:t> </a:t>
            </a:r>
          </a:p>
        </p:txBody>
      </p:sp>
      <p:sp>
        <p:nvSpPr>
          <p:cNvPr id="6146" name="Text Box 2"/>
          <p:cNvSpPr txBox="1">
            <a:spLocks noChangeArrowheads="1"/>
          </p:cNvSpPr>
          <p:nvPr/>
        </p:nvSpPr>
        <p:spPr bwMode="auto">
          <a:xfrm>
            <a:off x="979488" y="1174750"/>
            <a:ext cx="633571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r>
              <a:rPr lang="it-IT" altLang="en-US" sz="2540" b="1" dirty="0" smtClean="0">
                <a:solidFill>
                  <a:srgbClr val="001812"/>
                </a:solidFill>
                <a:cs typeface="Arial Unicode MS" charset="0"/>
              </a:rPr>
              <a:t>Retomando conocimientos previos</a:t>
            </a:r>
            <a:r>
              <a:rPr lang="it-IT" altLang="en-US" sz="2177" b="1" dirty="0" smtClean="0">
                <a:solidFill>
                  <a:srgbClr val="001812"/>
                </a:solidFill>
                <a:cs typeface="Arial Unicode MS" charset="0"/>
              </a:rPr>
              <a:t/>
            </a:r>
            <a:br>
              <a:rPr lang="it-IT" altLang="en-US" sz="2177" b="1" dirty="0" smtClean="0">
                <a:solidFill>
                  <a:srgbClr val="001812"/>
                </a:solidFill>
                <a:cs typeface="Arial Unicode MS" charset="0"/>
              </a:rPr>
            </a:br>
            <a:endParaRPr lang="it-IT" altLang="en-US" sz="2177" b="1" dirty="0" smtClean="0">
              <a:solidFill>
                <a:srgbClr val="001812"/>
              </a:solidFill>
              <a:cs typeface="Arial Unicode MS" charset="0"/>
            </a:endParaRPr>
          </a:p>
        </p:txBody>
      </p:sp>
      <p:sp>
        <p:nvSpPr>
          <p:cNvPr id="6147" name="Text Box 3"/>
          <p:cNvSpPr txBox="1">
            <a:spLocks noChangeArrowheads="1"/>
          </p:cNvSpPr>
          <p:nvPr/>
        </p:nvSpPr>
        <p:spPr bwMode="auto">
          <a:xfrm>
            <a:off x="1143000" y="3602038"/>
            <a:ext cx="6858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endParaRPr lang="it-IT" altLang="en-US" sz="2177" smtClean="0">
              <a:cs typeface="Arial Unicode MS" charset="0"/>
            </a:endParaRPr>
          </a:p>
          <a:p>
            <a:pPr algn="ctr" eaLnBrk="1">
              <a:lnSpc>
                <a:spcPct val="93000"/>
              </a:lnSpc>
              <a:defRPr/>
            </a:pPr>
            <a:endParaRPr lang="it-IT" altLang="en-US" sz="2177" smtClean="0">
              <a:cs typeface="Arial Unicode MS" charset="0"/>
            </a:endParaRPr>
          </a:p>
          <a:p>
            <a:pPr algn="ctr" eaLnBrk="1">
              <a:lnSpc>
                <a:spcPct val="93000"/>
              </a:lnSpc>
              <a:defRPr/>
            </a:pPr>
            <a:endParaRPr lang="it-IT" altLang="en-US" sz="2177" smtClean="0">
              <a:cs typeface="Arial Unicode MS" charset="0"/>
            </a:endParaRPr>
          </a:p>
        </p:txBody>
      </p:sp>
      <p:pic>
        <p:nvPicPr>
          <p:cNvPr id="358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4113" y="2906713"/>
            <a:ext cx="3163887" cy="194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 Box 5"/>
          <p:cNvSpPr txBox="1">
            <a:spLocks noChangeArrowheads="1"/>
          </p:cNvSpPr>
          <p:nvPr/>
        </p:nvSpPr>
        <p:spPr bwMode="auto">
          <a:xfrm>
            <a:off x="798513" y="1371600"/>
            <a:ext cx="233680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2358" b="1" i="1" u="sng" smtClean="0">
                <a:solidFill>
                  <a:srgbClr val="000080"/>
                </a:solidFill>
                <a:cs typeface="Arial Unicode MS" charset="0"/>
              </a:rPr>
              <a:t>TECNOLOGIA</a:t>
            </a:r>
            <a:r>
              <a:rPr lang="it-IT" altLang="en-US" sz="2358" b="1" smtClean="0">
                <a:cs typeface="Arial Unicode MS" charset="0"/>
              </a:rPr>
              <a:t>:</a:t>
            </a:r>
            <a:r>
              <a:rPr lang="it-IT" altLang="en-US" sz="1996" smtClean="0">
                <a:cs typeface="Arial Unicode MS" charset="0"/>
              </a:rPr>
              <a:t> </a:t>
            </a:r>
          </a:p>
        </p:txBody>
      </p:sp>
      <p:sp>
        <p:nvSpPr>
          <p:cNvPr id="6150" name="Text Box 6"/>
          <p:cNvSpPr txBox="1">
            <a:spLocks noChangeArrowheads="1"/>
          </p:cNvSpPr>
          <p:nvPr/>
        </p:nvSpPr>
        <p:spPr bwMode="auto">
          <a:xfrm>
            <a:off x="471488" y="5257800"/>
            <a:ext cx="7169150"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150000"/>
              </a:lnSpc>
              <a:defRPr/>
            </a:pPr>
            <a:r>
              <a:rPr lang="it-IT" altLang="en-US" sz="2358" b="1" smtClean="0">
                <a:cs typeface="Arial Unicode MS" charset="0"/>
              </a:rPr>
              <a:t>y los aspectos económicos, sociales y culturales</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4100" y="332656"/>
            <a:ext cx="609600" cy="609600"/>
          </a:xfrm>
          <a:prstGeom prst="rect">
            <a:avLst/>
          </a:prstGeom>
        </p:spPr>
      </p:pic>
    </p:spTree>
    <p:extLst>
      <p:ext uri="{BB962C8B-B14F-4D97-AF65-F5344CB8AC3E}">
        <p14:creationId xmlns:p14="http://schemas.microsoft.com/office/powerpoint/2010/main" val="984975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2222"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392113" y="1046163"/>
            <a:ext cx="2952750" cy="3525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996" b="1" i="1" u="sng" smtClean="0">
                <a:solidFill>
                  <a:srgbClr val="000080"/>
                </a:solidFill>
                <a:cs typeface="Arial Unicode MS" charset="0"/>
              </a:rPr>
              <a:t>TECNOLOGIA</a:t>
            </a:r>
            <a:r>
              <a:rPr lang="it-IT" altLang="en-US" sz="1996" b="1" smtClean="0">
                <a:cs typeface="Arial Unicode MS" charset="0"/>
              </a:rPr>
              <a:t>:</a:t>
            </a:r>
            <a:r>
              <a:rPr lang="it-IT" altLang="en-US" sz="1996" smtClean="0">
                <a:cs typeface="Arial Unicode MS" charset="0"/>
              </a:rPr>
              <a:t> </a:t>
            </a:r>
          </a:p>
          <a:p>
            <a:pPr eaLnBrk="1">
              <a:lnSpc>
                <a:spcPct val="93000"/>
              </a:lnSpc>
              <a:defRPr/>
            </a:pPr>
            <a:endParaRPr lang="it-IT" altLang="en-US" sz="1996" b="1" smtClean="0">
              <a:solidFill>
                <a:srgbClr val="262699"/>
              </a:solidFill>
              <a:cs typeface="Arial Unicode MS" charset="0"/>
            </a:endParaRPr>
          </a:p>
          <a:p>
            <a:pPr eaLnBrk="1">
              <a:lnSpc>
                <a:spcPct val="150000"/>
              </a:lnSpc>
              <a:defRPr/>
            </a:pPr>
            <a:r>
              <a:rPr lang="it-IT" altLang="en-US" sz="1996" b="1" smtClean="0">
                <a:cs typeface="Arial Unicode MS" charset="0"/>
              </a:rPr>
              <a:t>El término se hace extensivo a los </a:t>
            </a:r>
          </a:p>
          <a:p>
            <a:pPr eaLnBrk="1">
              <a:lnSpc>
                <a:spcPct val="150000"/>
              </a:lnSpc>
              <a:defRPr/>
            </a:pPr>
            <a:r>
              <a:rPr lang="it-IT" altLang="en-US" sz="1996" b="1" smtClean="0">
                <a:solidFill>
                  <a:srgbClr val="FF0000"/>
                </a:solidFill>
                <a:cs typeface="Arial Unicode MS" charset="0"/>
              </a:rPr>
              <a:t>Productos  resultantes  </a:t>
            </a:r>
            <a:r>
              <a:rPr lang="it-IT" altLang="en-US" sz="1996" b="1" smtClean="0">
                <a:cs typeface="Arial Unicode MS" charset="0"/>
              </a:rPr>
              <a:t>de estos procesos, los que deben responder a necesidades o deseos de la Sociedad y</a:t>
            </a:r>
          </a:p>
          <a:p>
            <a:pPr eaLnBrk="1">
              <a:lnSpc>
                <a:spcPct val="150000"/>
              </a:lnSpc>
              <a:defRPr/>
            </a:pPr>
            <a:r>
              <a:rPr lang="it-IT" altLang="en-US" sz="1996" b="1" smtClean="0">
                <a:cs typeface="Arial Unicode MS" charset="0"/>
              </a:rPr>
              <a:t>contribuir a mejorar la calidad de vida. </a:t>
            </a:r>
          </a:p>
          <a:p>
            <a:pPr algn="ctr" eaLnBrk="1">
              <a:lnSpc>
                <a:spcPct val="93000"/>
              </a:lnSpc>
              <a:defRPr/>
            </a:pPr>
            <a:endParaRPr lang="it-IT" altLang="en-US" sz="1996" b="1" smtClean="0">
              <a:cs typeface="Arial Unicode MS" charset="0"/>
            </a:endParaRPr>
          </a:p>
        </p:txBody>
      </p:sp>
      <p:pic>
        <p:nvPicPr>
          <p:cNvPr id="378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338" y="1641475"/>
            <a:ext cx="5091112" cy="338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4"/>
          <p:cNvSpPr txBox="1">
            <a:spLocks noChangeArrowheads="1"/>
          </p:cNvSpPr>
          <p:nvPr/>
        </p:nvSpPr>
        <p:spPr bwMode="auto">
          <a:xfrm>
            <a:off x="4572000" y="5195888"/>
            <a:ext cx="2243138" cy="6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140000"/>
              </a:lnSpc>
              <a:defRPr/>
            </a:pPr>
            <a:r>
              <a:rPr lang="it-IT" altLang="en-US" sz="2540" b="1" smtClean="0">
                <a:cs typeface="Arial Unicode MS" charset="0"/>
              </a:rPr>
              <a:t>Presa Hoover</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411039"/>
            <a:ext cx="609600" cy="609600"/>
          </a:xfrm>
          <a:prstGeom prst="rect">
            <a:avLst/>
          </a:prstGeom>
        </p:spPr>
      </p:pic>
    </p:spTree>
    <p:extLst>
      <p:ext uri="{BB962C8B-B14F-4D97-AF65-F5344CB8AC3E}">
        <p14:creationId xmlns:p14="http://schemas.microsoft.com/office/powerpoint/2010/main" val="1174950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784"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614363" y="447675"/>
            <a:ext cx="80343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3991" b="1" i="1" u="sng" smtClean="0">
                <a:solidFill>
                  <a:srgbClr val="262699"/>
                </a:solidFill>
                <a:cs typeface="Arial Unicode MS" charset="0"/>
              </a:rPr>
              <a:t>TECNOLOGIA</a:t>
            </a:r>
          </a:p>
        </p:txBody>
      </p:sp>
      <p:sp>
        <p:nvSpPr>
          <p:cNvPr id="8194" name="Text Box 2"/>
          <p:cNvSpPr txBox="1">
            <a:spLocks noChangeArrowheads="1"/>
          </p:cNvSpPr>
          <p:nvPr/>
        </p:nvSpPr>
        <p:spPr bwMode="auto">
          <a:xfrm>
            <a:off x="752475" y="1404938"/>
            <a:ext cx="7412038" cy="228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93000"/>
              </a:lnSpc>
              <a:defRPr/>
            </a:pPr>
            <a:endParaRPr lang="it-IT" altLang="en-US" sz="2903" smtClean="0">
              <a:cs typeface="Arial Unicode MS" charset="0"/>
            </a:endParaRPr>
          </a:p>
          <a:p>
            <a:pPr algn="ctr" eaLnBrk="1">
              <a:lnSpc>
                <a:spcPct val="93000"/>
              </a:lnSpc>
              <a:defRPr/>
            </a:pPr>
            <a:endParaRPr lang="it-IT" altLang="en-US" sz="2903" smtClean="0">
              <a:cs typeface="Arial Unicode MS" charset="0"/>
            </a:endParaRPr>
          </a:p>
        </p:txBody>
      </p:sp>
      <p:sp>
        <p:nvSpPr>
          <p:cNvPr id="39940" name="AutoShape 3"/>
          <p:cNvSpPr>
            <a:spLocks noChangeArrowheads="1"/>
          </p:cNvSpPr>
          <p:nvPr/>
        </p:nvSpPr>
        <p:spPr bwMode="auto">
          <a:xfrm>
            <a:off x="3521075" y="2024063"/>
            <a:ext cx="2220913" cy="1436687"/>
          </a:xfrm>
          <a:prstGeom prst="roundRect">
            <a:avLst>
              <a:gd name="adj" fmla="val 97"/>
            </a:avLst>
          </a:prstGeom>
          <a:solidFill>
            <a:srgbClr val="CFE7F5"/>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ES" sz="1800"/>
          </a:p>
        </p:txBody>
      </p:sp>
      <p:sp>
        <p:nvSpPr>
          <p:cNvPr id="39941" name="AutoShape 4"/>
          <p:cNvSpPr>
            <a:spLocks noChangeArrowheads="1"/>
          </p:cNvSpPr>
          <p:nvPr/>
        </p:nvSpPr>
        <p:spPr bwMode="auto">
          <a:xfrm>
            <a:off x="6140450" y="2044700"/>
            <a:ext cx="1922463" cy="1438275"/>
          </a:xfrm>
          <a:prstGeom prst="roundRect">
            <a:avLst>
              <a:gd name="adj" fmla="val 97"/>
            </a:avLst>
          </a:prstGeom>
          <a:solidFill>
            <a:srgbClr val="CFE7F5"/>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ES" sz="1800"/>
          </a:p>
        </p:txBody>
      </p:sp>
      <p:grpSp>
        <p:nvGrpSpPr>
          <p:cNvPr id="39942" name="Group 5"/>
          <p:cNvGrpSpPr>
            <a:grpSpLocks/>
          </p:cNvGrpSpPr>
          <p:nvPr/>
        </p:nvGrpSpPr>
        <p:grpSpPr bwMode="auto">
          <a:xfrm>
            <a:off x="752475" y="1624013"/>
            <a:ext cx="7231063" cy="1890712"/>
            <a:chOff x="523" y="1127"/>
            <a:chExt cx="5021" cy="1313"/>
          </a:xfrm>
        </p:grpSpPr>
        <p:grpSp>
          <p:nvGrpSpPr>
            <p:cNvPr id="39945" name="Group 6"/>
            <p:cNvGrpSpPr>
              <a:grpSpLocks/>
            </p:cNvGrpSpPr>
            <p:nvPr/>
          </p:nvGrpSpPr>
          <p:grpSpPr bwMode="auto">
            <a:xfrm>
              <a:off x="523" y="1173"/>
              <a:ext cx="1539" cy="1267"/>
              <a:chOff x="523" y="1173"/>
              <a:chExt cx="1539" cy="1267"/>
            </a:xfrm>
          </p:grpSpPr>
          <p:sp>
            <p:nvSpPr>
              <p:cNvPr id="39954" name="AutoShape 7"/>
              <p:cNvSpPr>
                <a:spLocks noChangeArrowheads="1"/>
              </p:cNvSpPr>
              <p:nvPr/>
            </p:nvSpPr>
            <p:spPr bwMode="auto">
              <a:xfrm>
                <a:off x="523" y="1445"/>
                <a:ext cx="1539" cy="995"/>
              </a:xfrm>
              <a:prstGeom prst="roundRect">
                <a:avLst>
                  <a:gd name="adj" fmla="val 97"/>
                </a:avLst>
              </a:prstGeom>
              <a:solidFill>
                <a:srgbClr val="CFE7F5"/>
              </a:solidFill>
              <a:ln w="9360" cap="sq">
                <a:solidFill>
                  <a:srgbClr val="80808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s-ES" sz="1800"/>
              </a:p>
            </p:txBody>
          </p:sp>
          <p:sp>
            <p:nvSpPr>
              <p:cNvPr id="8200" name="Text Box 8"/>
              <p:cNvSpPr txBox="1">
                <a:spLocks noChangeArrowheads="1"/>
              </p:cNvSpPr>
              <p:nvPr/>
            </p:nvSpPr>
            <p:spPr bwMode="auto">
              <a:xfrm>
                <a:off x="606" y="1539"/>
                <a:ext cx="1293" cy="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6820"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814" b="1" smtClean="0">
                    <a:cs typeface="Arial Unicode MS" charset="0"/>
                  </a:rPr>
                  <a:t>SATISFACCIÓN</a:t>
                </a:r>
              </a:p>
              <a:p>
                <a:pPr eaLnBrk="1">
                  <a:lnSpc>
                    <a:spcPct val="93000"/>
                  </a:lnSpc>
                  <a:defRPr/>
                </a:pPr>
                <a:r>
                  <a:rPr lang="it-IT" altLang="en-US" sz="1814" b="1" smtClean="0">
                    <a:cs typeface="Arial Unicode MS" charset="0"/>
                  </a:rPr>
                  <a:t>DE </a:t>
                </a:r>
              </a:p>
              <a:p>
                <a:pPr eaLnBrk="1">
                  <a:lnSpc>
                    <a:spcPct val="93000"/>
                  </a:lnSpc>
                  <a:defRPr/>
                </a:pPr>
                <a:r>
                  <a:rPr lang="it-IT" altLang="en-US" sz="1814" b="1" smtClean="0">
                    <a:cs typeface="Arial Unicode MS" charset="0"/>
                  </a:rPr>
                  <a:t>NECESIDADES</a:t>
                </a:r>
              </a:p>
              <a:p>
                <a:pPr eaLnBrk="1">
                  <a:lnSpc>
                    <a:spcPct val="93000"/>
                  </a:lnSpc>
                  <a:defRPr/>
                </a:pPr>
                <a:r>
                  <a:rPr lang="it-IT" altLang="en-US" sz="1814" b="1" smtClean="0">
                    <a:cs typeface="Arial Unicode MS" charset="0"/>
                  </a:rPr>
                  <a:t>O DESEOS</a:t>
                </a:r>
              </a:p>
            </p:txBody>
          </p:sp>
          <p:sp>
            <p:nvSpPr>
              <p:cNvPr id="8201" name="Text Box 9"/>
              <p:cNvSpPr txBox="1">
                <a:spLocks noChangeArrowheads="1"/>
              </p:cNvSpPr>
              <p:nvPr/>
            </p:nvSpPr>
            <p:spPr bwMode="auto">
              <a:xfrm>
                <a:off x="678" y="1173"/>
                <a:ext cx="1217" cy="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8453"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996" b="1" smtClean="0">
                    <a:cs typeface="Arial Unicode MS" charset="0"/>
                  </a:rPr>
                  <a:t>MOTIVACIÓN</a:t>
                </a:r>
              </a:p>
            </p:txBody>
          </p:sp>
        </p:grpSp>
        <p:grpSp>
          <p:nvGrpSpPr>
            <p:cNvPr id="39946" name="Group 10"/>
            <p:cNvGrpSpPr>
              <a:grpSpLocks/>
            </p:cNvGrpSpPr>
            <p:nvPr/>
          </p:nvGrpSpPr>
          <p:grpSpPr bwMode="auto">
            <a:xfrm>
              <a:off x="2556" y="1127"/>
              <a:ext cx="1234" cy="1192"/>
              <a:chOff x="2556" y="1127"/>
              <a:chExt cx="1234" cy="1192"/>
            </a:xfrm>
          </p:grpSpPr>
          <p:sp>
            <p:nvSpPr>
              <p:cNvPr id="8203" name="Text Box 11"/>
              <p:cNvSpPr txBox="1">
                <a:spLocks noChangeArrowheads="1"/>
              </p:cNvSpPr>
              <p:nvPr/>
            </p:nvSpPr>
            <p:spPr bwMode="auto">
              <a:xfrm>
                <a:off x="2671" y="1127"/>
                <a:ext cx="1069" cy="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8453"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996" b="1" smtClean="0">
                    <a:cs typeface="Arial Unicode MS" charset="0"/>
                  </a:rPr>
                  <a:t>ACTIVIDAD</a:t>
                </a:r>
              </a:p>
            </p:txBody>
          </p:sp>
          <p:sp>
            <p:nvSpPr>
              <p:cNvPr id="8204" name="Text Box 12"/>
              <p:cNvSpPr txBox="1">
                <a:spLocks noChangeArrowheads="1"/>
              </p:cNvSpPr>
              <p:nvPr/>
            </p:nvSpPr>
            <p:spPr bwMode="auto">
              <a:xfrm>
                <a:off x="2556" y="1536"/>
                <a:ext cx="1236" cy="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814" b="1" smtClean="0">
                    <a:cs typeface="Arial Unicode MS" charset="0"/>
                  </a:rPr>
                  <a:t>DESARROLLO</a:t>
                </a:r>
              </a:p>
              <a:p>
                <a:pPr eaLnBrk="1">
                  <a:lnSpc>
                    <a:spcPct val="93000"/>
                  </a:lnSpc>
                  <a:defRPr/>
                </a:pPr>
                <a:r>
                  <a:rPr lang="it-IT" altLang="en-US" sz="1814" b="1" smtClean="0">
                    <a:cs typeface="Arial Unicode MS" charset="0"/>
                  </a:rPr>
                  <a:t>DISEÑO</a:t>
                </a:r>
              </a:p>
              <a:p>
                <a:pPr eaLnBrk="1">
                  <a:lnSpc>
                    <a:spcPct val="93000"/>
                  </a:lnSpc>
                  <a:defRPr/>
                </a:pPr>
                <a:r>
                  <a:rPr lang="it-IT" altLang="en-US" sz="1814" b="1" smtClean="0">
                    <a:cs typeface="Arial Unicode MS" charset="0"/>
                  </a:rPr>
                  <a:t>EJECUCION</a:t>
                </a:r>
              </a:p>
            </p:txBody>
          </p:sp>
        </p:grpSp>
        <p:grpSp>
          <p:nvGrpSpPr>
            <p:cNvPr id="39947" name="Group 13"/>
            <p:cNvGrpSpPr>
              <a:grpSpLocks/>
            </p:cNvGrpSpPr>
            <p:nvPr/>
          </p:nvGrpSpPr>
          <p:grpSpPr bwMode="auto">
            <a:xfrm>
              <a:off x="4397" y="1153"/>
              <a:ext cx="1147" cy="1166"/>
              <a:chOff x="4397" y="1153"/>
              <a:chExt cx="1147" cy="1166"/>
            </a:xfrm>
          </p:grpSpPr>
          <p:sp>
            <p:nvSpPr>
              <p:cNvPr id="8206" name="Text Box 14"/>
              <p:cNvSpPr txBox="1">
                <a:spLocks noChangeArrowheads="1"/>
              </p:cNvSpPr>
              <p:nvPr/>
            </p:nvSpPr>
            <p:spPr bwMode="auto">
              <a:xfrm>
                <a:off x="4432" y="1153"/>
                <a:ext cx="1112" cy="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8453"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996" b="1" smtClean="0">
                    <a:cs typeface="Arial Unicode MS" charset="0"/>
                  </a:rPr>
                  <a:t>PRODUCTO</a:t>
                </a:r>
              </a:p>
            </p:txBody>
          </p:sp>
          <p:sp>
            <p:nvSpPr>
              <p:cNvPr id="8207" name="Text Box 15"/>
              <p:cNvSpPr txBox="1">
                <a:spLocks noChangeArrowheads="1"/>
              </p:cNvSpPr>
              <p:nvPr/>
            </p:nvSpPr>
            <p:spPr bwMode="auto">
              <a:xfrm>
                <a:off x="4397" y="1536"/>
                <a:ext cx="1066" cy="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6820"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defRPr/>
                </a:pPr>
                <a:r>
                  <a:rPr lang="it-IT" altLang="en-US" sz="1814" b="1" smtClean="0">
                    <a:cs typeface="Arial Unicode MS" charset="0"/>
                  </a:rPr>
                  <a:t>BIENES Y</a:t>
                </a:r>
              </a:p>
              <a:p>
                <a:pPr eaLnBrk="1">
                  <a:lnSpc>
                    <a:spcPct val="93000"/>
                  </a:lnSpc>
                  <a:defRPr/>
                </a:pPr>
                <a:r>
                  <a:rPr lang="it-IT" altLang="en-US" sz="1814" b="1" smtClean="0">
                    <a:cs typeface="Arial Unicode MS" charset="0"/>
                  </a:rPr>
                  <a:t>SERVICIOS.</a:t>
                </a:r>
              </a:p>
              <a:p>
                <a:pPr eaLnBrk="1">
                  <a:lnSpc>
                    <a:spcPct val="93000"/>
                  </a:lnSpc>
                  <a:defRPr/>
                </a:pPr>
                <a:r>
                  <a:rPr lang="it-IT" altLang="en-US" sz="1814" b="1" smtClean="0">
                    <a:cs typeface="Arial Unicode MS" charset="0"/>
                  </a:rPr>
                  <a:t>MÉTODOS Y</a:t>
                </a:r>
              </a:p>
              <a:p>
                <a:pPr eaLnBrk="1">
                  <a:lnSpc>
                    <a:spcPct val="93000"/>
                  </a:lnSpc>
                  <a:defRPr/>
                </a:pPr>
                <a:r>
                  <a:rPr lang="it-IT" altLang="en-US" sz="1814" b="1" smtClean="0">
                    <a:cs typeface="Arial Unicode MS" charset="0"/>
                  </a:rPr>
                  <a:t>PROCESOS</a:t>
                </a:r>
              </a:p>
            </p:txBody>
          </p:sp>
        </p:grpSp>
        <p:sp>
          <p:nvSpPr>
            <p:cNvPr id="39948" name="Line 16"/>
            <p:cNvSpPr>
              <a:spLocks noChangeShapeType="1"/>
            </p:cNvSpPr>
            <p:nvPr/>
          </p:nvSpPr>
          <p:spPr bwMode="auto">
            <a:xfrm>
              <a:off x="2084" y="1853"/>
              <a:ext cx="360" cy="0"/>
            </a:xfrm>
            <a:prstGeom prst="line">
              <a:avLst/>
            </a:prstGeom>
            <a:noFill/>
            <a:ln w="1260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39949" name="Line 17"/>
            <p:cNvSpPr>
              <a:spLocks noChangeShapeType="1"/>
            </p:cNvSpPr>
            <p:nvPr/>
          </p:nvSpPr>
          <p:spPr bwMode="auto">
            <a:xfrm>
              <a:off x="3988" y="1898"/>
              <a:ext cx="269" cy="0"/>
            </a:xfrm>
            <a:prstGeom prst="line">
              <a:avLst/>
            </a:prstGeom>
            <a:noFill/>
            <a:ln w="1260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grpSp>
      <p:pic>
        <p:nvPicPr>
          <p:cNvPr id="3994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288" y="3856038"/>
            <a:ext cx="4087812" cy="212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007" y="305186"/>
            <a:ext cx="609600" cy="609600"/>
          </a:xfrm>
          <a:prstGeom prst="rect">
            <a:avLst/>
          </a:prstGeom>
        </p:spPr>
      </p:pic>
    </p:spTree>
    <p:extLst>
      <p:ext uri="{BB962C8B-B14F-4D97-AF65-F5344CB8AC3E}">
        <p14:creationId xmlns:p14="http://schemas.microsoft.com/office/powerpoint/2010/main" val="2828278059"/>
      </p:ext>
    </p:extLst>
  </p:cSld>
  <p:clrMapOvr>
    <a:masterClrMapping/>
  </p:clrMapOvr>
  <p:transition spd="med">
    <p:wip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993"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765175"/>
            <a:ext cx="8229600" cy="5360988"/>
          </a:xfrm>
        </p:spPr>
        <p:txBody>
          <a:bodyPr/>
          <a:lstStyle/>
          <a:p>
            <a:pPr eaLnBrk="1" hangingPunct="1"/>
            <a:r>
              <a:rPr lang="es-ES_tradnl" altLang="en-US" b="1" smtClean="0">
                <a:solidFill>
                  <a:srgbClr val="FF0066"/>
                </a:solidFill>
              </a:rPr>
              <a:t>Las tecnologías "duras"</a:t>
            </a:r>
            <a:r>
              <a:rPr lang="es-ES_tradnl" altLang="en-US" b="1" smtClean="0"/>
              <a:t> son las que tienen como propósito la </a:t>
            </a:r>
            <a:r>
              <a:rPr lang="es-ES_tradnl" altLang="en-US" b="1" u="sng" smtClean="0"/>
              <a:t>transformación de la materia</a:t>
            </a:r>
            <a:r>
              <a:rPr lang="es-ES_tradnl" altLang="en-US" b="1" smtClean="0"/>
              <a:t> con el fin de producir bienes y servicios.</a:t>
            </a:r>
          </a:p>
          <a:p>
            <a:pPr eaLnBrk="1" hangingPunct="1"/>
            <a:endParaRPr lang="es-ES_tradnl" altLang="en-US" smtClean="0"/>
          </a:p>
          <a:p>
            <a:pPr eaLnBrk="1" hangingPunct="1"/>
            <a:r>
              <a:rPr lang="es-ES_tradnl" altLang="en-US" b="1" smtClean="0">
                <a:solidFill>
                  <a:schemeClr val="accent2"/>
                </a:solidFill>
              </a:rPr>
              <a:t>Las tecnologías "blandas",</a:t>
            </a:r>
            <a:r>
              <a:rPr lang="es-ES_tradnl" altLang="en-US" b="1" smtClean="0"/>
              <a:t> o "Tecnologías de Organización y de Gestión" (TOG), </a:t>
            </a:r>
            <a:r>
              <a:rPr lang="es-ES_tradnl" altLang="en-US" b="1" u="sng" smtClean="0"/>
              <a:t>se ocupan de la transformación de elementos simbólicos</a:t>
            </a:r>
            <a:r>
              <a:rPr lang="es-ES_tradnl" altLang="en-US" b="1" smtClean="0"/>
              <a:t> en bienes y servicios;</a:t>
            </a:r>
            <a:endParaRPr lang="es-ES_tradnl" altLang="en-US" smtClean="0"/>
          </a:p>
          <a:p>
            <a:pPr eaLnBrk="1" hangingPunct="1"/>
            <a:endParaRPr lang="es-ES_tradnl" altLang="en-US" smtClean="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1597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49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5"/>
          <a:stretch>
            <a:fillRect/>
          </a:stretch>
        </p:blipFill>
        <p:spPr>
          <a:xfrm>
            <a:off x="4427984" y="3717032"/>
            <a:ext cx="4716016" cy="2877601"/>
          </a:xfrm>
          <a:prstGeom prst="rect">
            <a:avLst/>
          </a:prstGeom>
        </p:spPr>
      </p:pic>
      <p:sp>
        <p:nvSpPr>
          <p:cNvPr id="13314" name="Rectangle 2"/>
          <p:cNvSpPr>
            <a:spLocks noGrp="1" noChangeArrowheads="1"/>
          </p:cNvSpPr>
          <p:nvPr>
            <p:ph type="title"/>
          </p:nvPr>
        </p:nvSpPr>
        <p:spPr/>
        <p:txBody>
          <a:bodyPr/>
          <a:lstStyle/>
          <a:p>
            <a:pPr eaLnBrk="1" hangingPunct="1"/>
            <a:r>
              <a:rPr lang="es-ES_tradnl" altLang="en-US" sz="2800" dirty="0" smtClean="0"/>
              <a:t>¿ Que surge primero: la ciencia o la tecnología</a:t>
            </a:r>
          </a:p>
        </p:txBody>
      </p:sp>
      <p:pic>
        <p:nvPicPr>
          <p:cNvPr id="13315"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79511" y="1111752"/>
            <a:ext cx="4409717" cy="3325360"/>
          </a:xfrm>
          <a:noFill/>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4328" y="8747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s-ES_tradnl" altLang="en-US" sz="4000" smtClean="0">
                <a:solidFill>
                  <a:srgbClr val="FF0066"/>
                </a:solidFill>
              </a:rPr>
              <a:t>Descubrimiento, invención e innovación</a:t>
            </a:r>
          </a:p>
        </p:txBody>
      </p:sp>
      <p:sp>
        <p:nvSpPr>
          <p:cNvPr id="13315" name="Rectangle 3"/>
          <p:cNvSpPr>
            <a:spLocks noGrp="1" noChangeArrowheads="1"/>
          </p:cNvSpPr>
          <p:nvPr>
            <p:ph idx="1"/>
          </p:nvPr>
        </p:nvSpPr>
        <p:spPr/>
        <p:txBody>
          <a:bodyPr/>
          <a:lstStyle/>
          <a:p>
            <a:pPr eaLnBrk="1" hangingPunct="1">
              <a:defRPr/>
            </a:pPr>
            <a:r>
              <a:rPr lang="es-ES_tradnl" b="1" dirty="0" smtClean="0"/>
              <a:t>DESCUBRIMIENTO:</a:t>
            </a:r>
          </a:p>
          <a:p>
            <a:pPr eaLnBrk="1" hangingPunct="1">
              <a:buFontTx/>
              <a:buNone/>
              <a:defRPr/>
            </a:pPr>
            <a:r>
              <a:rPr lang="es-ES_tradnl" b="1" dirty="0" smtClean="0"/>
              <a:t>	</a:t>
            </a:r>
            <a:r>
              <a:rPr lang="es-ES_tradnl" b="1" i="1" dirty="0" smtClean="0"/>
              <a:t>E</a:t>
            </a:r>
            <a:r>
              <a:rPr lang="es-ES_tradnl" sz="2400" i="1" dirty="0" smtClean="0"/>
              <a:t>s el hallazgo de algo que era desconocido, pero que existía. </a:t>
            </a:r>
          </a:p>
          <a:p>
            <a:pPr eaLnBrk="1" hangingPunct="1">
              <a:buFontTx/>
              <a:buNone/>
              <a:defRPr/>
            </a:pPr>
            <a:r>
              <a:rPr lang="es-ES_tradnl" sz="2400" i="1" dirty="0" smtClean="0"/>
              <a:t>	Es la puesta en evidencia de una estructura (una ley) de la naturaleza ejemplo:</a:t>
            </a:r>
          </a:p>
          <a:p>
            <a:pPr eaLnBrk="1" hangingPunct="1">
              <a:buFontTx/>
              <a:buNone/>
              <a:defRPr/>
            </a:pPr>
            <a:r>
              <a:rPr lang="es-ES_tradnl" sz="2400" i="1" dirty="0" smtClean="0"/>
              <a:t>	</a:t>
            </a:r>
            <a:r>
              <a:rPr lang="es-ES_tradnl" sz="2400" i="1" dirty="0" smtClean="0">
                <a:solidFill>
                  <a:schemeClr val="accent6">
                    <a:lumMod val="75000"/>
                  </a:schemeClr>
                </a:solidFill>
              </a:rPr>
              <a:t>Newton descubrió la gravitación universal, </a:t>
            </a:r>
          </a:p>
          <a:p>
            <a:pPr eaLnBrk="1" hangingPunct="1">
              <a:buFontTx/>
              <a:buNone/>
              <a:defRPr/>
            </a:pPr>
            <a:r>
              <a:rPr lang="es-ES_tradnl" sz="2400" i="1" dirty="0" smtClean="0">
                <a:solidFill>
                  <a:schemeClr val="accent6">
                    <a:lumMod val="75000"/>
                  </a:schemeClr>
                </a:solidFill>
              </a:rPr>
              <a:t>	Copérnico descubrió que la tierra gira alrededor del sol. La ciencia progresa gracias a los descubrimientos.</a:t>
            </a:r>
          </a:p>
          <a:p>
            <a:pPr eaLnBrk="1" hangingPunct="1">
              <a:defRPr/>
            </a:pPr>
            <a:endParaRPr lang="es-ES_tradnl" sz="2400" i="1" dirty="0" smtClean="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01136" y="1189999"/>
            <a:ext cx="609600" cy="609600"/>
          </a:xfrm>
          <a:prstGeom prst="rect">
            <a:avLst/>
          </a:prstGeom>
        </p:spPr>
      </p:pic>
      <p:pic>
        <p:nvPicPr>
          <p:cNvPr id="2"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01136" y="2746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Effect transition="in" filter="box(in)">
                                      <p:cBhvr>
                                        <p:cTn id="7" dur="500"/>
                                        <p:tgtEl>
                                          <p:spTgt spid="13315">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3315">
                                            <p:txEl>
                                              <p:pRg st="4" end="4"/>
                                            </p:txEl>
                                          </p:spTgt>
                                        </p:tgtEl>
                                        <p:attrNameLst>
                                          <p:attrName>style.visibility</p:attrName>
                                        </p:attrNameLst>
                                      </p:cBhvr>
                                      <p:to>
                                        <p:strVal val="visible"/>
                                      </p:to>
                                    </p:set>
                                    <p:animEffect transition="in" filter="box(in)">
                                      <p:cBhvr>
                                        <p:cTn id="10"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524"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333"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TotalTime>
  <Words>842</Words>
  <Application>Microsoft Office PowerPoint</Application>
  <PresentationFormat>Presentación en pantalla (4:3)</PresentationFormat>
  <Paragraphs>191</Paragraphs>
  <Slides>21</Slides>
  <Notes>21</Notes>
  <HiddenSlides>0</HiddenSlides>
  <MMClips>19</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21</vt:i4>
      </vt:variant>
    </vt:vector>
  </HeadingPairs>
  <TitlesOfParts>
    <vt:vector size="29" baseType="lpstr">
      <vt:lpstr>Microsoft YaHei</vt:lpstr>
      <vt:lpstr>Arial</vt:lpstr>
      <vt:lpstr>Arial Unicode MS</vt:lpstr>
      <vt:lpstr>Calibri</vt:lpstr>
      <vt:lpstr>Lucida Sans Unicode</vt:lpstr>
      <vt:lpstr>Times New Roman</vt:lpstr>
      <vt:lpstr>Wingdings</vt:lpstr>
      <vt:lpstr>Diseño predeterminado</vt:lpstr>
      <vt:lpstr>Presentación de PowerPoint</vt:lpstr>
      <vt:lpstr>ACREDITACION DE INTRODUCCION A LA INGENIERIA</vt:lpstr>
      <vt:lpstr>TRABAJO FINAL</vt:lpstr>
      <vt:lpstr>Presentación de PowerPoint</vt:lpstr>
      <vt:lpstr>Presentación de PowerPoint</vt:lpstr>
      <vt:lpstr>Presentación de PowerPoint</vt:lpstr>
      <vt:lpstr>Presentación de PowerPoint</vt:lpstr>
      <vt:lpstr>¿ Que surge primero: la ciencia o la tecnología</vt:lpstr>
      <vt:lpstr>Descubrimiento, invención e innovación</vt:lpstr>
      <vt:lpstr>INVENCIÓN</vt:lpstr>
      <vt:lpstr>Presentación de PowerPoint</vt:lpstr>
      <vt:lpstr>Presentación de PowerPoint</vt:lpstr>
      <vt:lpstr>Presentación de PowerPoint</vt:lpstr>
      <vt:lpstr>Ejercicio: Indique si los siguientes sucesos corresponden a una innovación, invención o un descubrimiento</vt:lpstr>
      <vt:lpstr>ACTIVIDADES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The houze!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TÉCNICA, CIENCIA, TECNOLOGÍA</dc:title>
  <dc:creator>WinuE</dc:creator>
  <cp:lastModifiedBy>Usuario</cp:lastModifiedBy>
  <cp:revision>47</cp:revision>
  <dcterms:created xsi:type="dcterms:W3CDTF">2011-03-10T20:56:59Z</dcterms:created>
  <dcterms:modified xsi:type="dcterms:W3CDTF">2021-03-08T15:46:16Z</dcterms:modified>
</cp:coreProperties>
</file>