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0"/>
  </p:notesMasterIdLst>
  <p:sldIdLst>
    <p:sldId id="261" r:id="rId2"/>
    <p:sldId id="256" r:id="rId3"/>
    <p:sldId id="260" r:id="rId4"/>
    <p:sldId id="258" r:id="rId5"/>
    <p:sldId id="259" r:id="rId6"/>
    <p:sldId id="257" r:id="rId7"/>
    <p:sldId id="262" r:id="rId8"/>
    <p:sldId id="263" r:id="rId9"/>
  </p:sldIdLst>
  <p:sldSz cx="9144000" cy="6858000" type="screen4x3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CC00"/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86" autoAdjust="0"/>
    <p:restoredTop sz="94660"/>
  </p:normalViewPr>
  <p:slideViewPr>
    <p:cSldViewPr>
      <p:cViewPr varScale="1">
        <p:scale>
          <a:sx n="80" d="100"/>
          <a:sy n="80" d="100"/>
        </p:scale>
        <p:origin x="9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4943715-8B87-4625-94AE-497731BC4B37}" type="datetimeFigureOut">
              <a:rPr lang="es-ES"/>
              <a:pPr>
                <a:defRPr/>
              </a:pPr>
              <a:t>15/03/2021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5F09EDC-6F1D-471B-B7C2-C174E7EB7533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6EEEE8-CAEE-455C-AE6E-6B806AFC81CD}" type="slidenum">
              <a:rPr lang="es-ES" altLang="es-E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lang="es-ES" altLang="es-E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9893D7-61F1-4E8C-85CD-3908903FF1E0}" type="slidenum">
              <a:rPr lang="es-ES" altLang="es-E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lang="es-ES" altLang="es-E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2BA8C6-99EE-46D2-A5BE-13E6E0354848}" type="slidenum">
              <a:rPr lang="es-ES" altLang="es-E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lang="es-ES" altLang="es-E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030697-AC31-4462-BD04-F0363A2768E0}" type="slidenum">
              <a:rPr lang="es-ES" altLang="es-E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lang="es-ES" altLang="es-E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658656-6666-4909-B486-3135A51367B5}" type="slidenum">
              <a:rPr lang="es-ES" altLang="es-E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lang="es-ES" altLang="es-E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7C874D-4560-4DBD-9D6F-58556D370947}" type="slidenum">
              <a:rPr lang="es-ES" altLang="es-E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lang="es-ES" altLang="es-E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BCB0A2-4436-44AD-8EFD-024782FEB5FE}" type="slidenum">
              <a:rPr lang="es-ES" altLang="es-E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lang="es-ES" altLang="es-E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935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507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157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485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7145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9413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407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308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2586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2117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9179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029" name="Rectangle 3" descr="Narrow vertical"/>
            <p:cNvSpPr>
              <a:spLocks noChangeArrowheads="1"/>
            </p:cNvSpPr>
            <p:nvPr/>
          </p:nvSpPr>
          <p:spPr bwMode="auto">
            <a:xfrm>
              <a:off x="288" y="48"/>
              <a:ext cx="5184" cy="240"/>
            </a:xfrm>
            <a:prstGeom prst="rect">
              <a:avLst/>
            </a:prstGeom>
            <a:pattFill prst="narVert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endParaRPr lang="es-ES" altLang="es-ES" sz="2400" smtClean="0"/>
            </a:p>
          </p:txBody>
        </p:sp>
        <p:sp>
          <p:nvSpPr>
            <p:cNvPr id="1030" name="Rectangle 4" descr="Narrow horizontal"/>
            <p:cNvSpPr>
              <a:spLocks noChangeArrowheads="1"/>
            </p:cNvSpPr>
            <p:nvPr/>
          </p:nvSpPr>
          <p:spPr bwMode="auto">
            <a:xfrm>
              <a:off x="48" y="288"/>
              <a:ext cx="240" cy="3744"/>
            </a:xfrm>
            <a:prstGeom prst="rect">
              <a:avLst/>
            </a:prstGeom>
            <a:pattFill prst="narHorz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endParaRPr lang="es-ES" altLang="es-ES" sz="2400" smtClean="0"/>
            </a:p>
          </p:txBody>
        </p:sp>
        <p:sp>
          <p:nvSpPr>
            <p:cNvPr id="1031" name="Rectangle 5" descr="Narrow vertical"/>
            <p:cNvSpPr>
              <a:spLocks noChangeArrowheads="1"/>
            </p:cNvSpPr>
            <p:nvPr/>
          </p:nvSpPr>
          <p:spPr bwMode="auto">
            <a:xfrm>
              <a:off x="288" y="4032"/>
              <a:ext cx="5184" cy="240"/>
            </a:xfrm>
            <a:prstGeom prst="rect">
              <a:avLst/>
            </a:prstGeom>
            <a:pattFill prst="narVert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endParaRPr lang="es-ES" altLang="es-ES" sz="2400" smtClean="0"/>
            </a:p>
          </p:txBody>
        </p:sp>
        <p:sp>
          <p:nvSpPr>
            <p:cNvPr id="1032" name="Rectangle 6" descr="Narrow horizontal"/>
            <p:cNvSpPr>
              <a:spLocks noChangeArrowheads="1"/>
            </p:cNvSpPr>
            <p:nvPr/>
          </p:nvSpPr>
          <p:spPr bwMode="auto">
            <a:xfrm>
              <a:off x="5472" y="288"/>
              <a:ext cx="240" cy="3744"/>
            </a:xfrm>
            <a:prstGeom prst="rect">
              <a:avLst/>
            </a:prstGeom>
            <a:pattFill prst="narHorz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endParaRPr lang="es-ES" altLang="es-ES" sz="2400" smtClean="0"/>
            </a:p>
          </p:txBody>
        </p:sp>
        <p:sp>
          <p:nvSpPr>
            <p:cNvPr id="1033" name="Rectangle 7"/>
            <p:cNvSpPr>
              <a:spLocks noChangeArrowheads="1"/>
            </p:cNvSpPr>
            <p:nvPr/>
          </p:nvSpPr>
          <p:spPr bwMode="auto">
            <a:xfrm>
              <a:off x="288" y="288"/>
              <a:ext cx="5184" cy="3744"/>
            </a:xfrm>
            <a:prstGeom prst="rect">
              <a:avLst/>
            </a:prstGeom>
            <a:noFill/>
            <a:ln w="57150" cap="sq" cmpd="tri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endParaRPr lang="es-ES" altLang="es-ES" sz="2400" smtClean="0"/>
            </a:p>
          </p:txBody>
        </p:sp>
        <p:sp>
          <p:nvSpPr>
            <p:cNvPr id="1034" name="Rectangle 8"/>
            <p:cNvSpPr>
              <a:spLocks noChangeArrowheads="1"/>
            </p:cNvSpPr>
            <p:nvPr/>
          </p:nvSpPr>
          <p:spPr bwMode="auto">
            <a:xfrm>
              <a:off x="48" y="48"/>
              <a:ext cx="5664" cy="4224"/>
            </a:xfrm>
            <a:prstGeom prst="rect">
              <a:avLst/>
            </a:prstGeom>
            <a:noFill/>
            <a:ln w="12700" cap="sq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endParaRPr lang="es-ES" altLang="es-ES" sz="2400" smtClean="0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>
              <a:off x="0" y="0"/>
              <a:ext cx="384" cy="384"/>
              <a:chOff x="0" y="0"/>
              <a:chExt cx="384" cy="384"/>
            </a:xfrm>
          </p:grpSpPr>
          <p:sp>
            <p:nvSpPr>
              <p:cNvPr id="1045" name="Rectangle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ES" altLang="es-ES" smtClean="0"/>
              </a:p>
            </p:txBody>
          </p:sp>
          <p:sp>
            <p:nvSpPr>
              <p:cNvPr id="11275" name="Oval 11"/>
              <p:cNvSpPr>
                <a:spLocks noChangeArrowheads="1"/>
              </p:cNvSpPr>
              <p:nvPr/>
            </p:nvSpPr>
            <p:spPr bwMode="auto">
              <a:xfrm>
                <a:off x="101" y="101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</p:grpSp>
        <p:grpSp>
          <p:nvGrpSpPr>
            <p:cNvPr id="1036" name="Group 12"/>
            <p:cNvGrpSpPr>
              <a:grpSpLocks/>
            </p:cNvGrpSpPr>
            <p:nvPr/>
          </p:nvGrpSpPr>
          <p:grpSpPr bwMode="auto">
            <a:xfrm>
              <a:off x="0" y="3935"/>
              <a:ext cx="384" cy="384"/>
              <a:chOff x="0" y="3935"/>
              <a:chExt cx="384" cy="384"/>
            </a:xfrm>
          </p:grpSpPr>
          <p:sp>
            <p:nvSpPr>
              <p:cNvPr id="1043" name="Rectangle 13"/>
              <p:cNvSpPr>
                <a:spLocks noChangeArrowheads="1"/>
              </p:cNvSpPr>
              <p:nvPr/>
            </p:nvSpPr>
            <p:spPr bwMode="auto">
              <a:xfrm>
                <a:off x="0" y="3935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ES" altLang="es-ES" smtClean="0"/>
              </a:p>
            </p:txBody>
          </p:sp>
          <p:sp>
            <p:nvSpPr>
              <p:cNvPr id="11278" name="Oval 14"/>
              <p:cNvSpPr>
                <a:spLocks noChangeArrowheads="1"/>
              </p:cNvSpPr>
              <p:nvPr/>
            </p:nvSpPr>
            <p:spPr bwMode="auto">
              <a:xfrm>
                <a:off x="101" y="4036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</p:grpSp>
        <p:grpSp>
          <p:nvGrpSpPr>
            <p:cNvPr id="1037" name="Group 15"/>
            <p:cNvGrpSpPr>
              <a:grpSpLocks/>
            </p:cNvGrpSpPr>
            <p:nvPr/>
          </p:nvGrpSpPr>
          <p:grpSpPr bwMode="auto">
            <a:xfrm>
              <a:off x="5375" y="3935"/>
              <a:ext cx="384" cy="384"/>
              <a:chOff x="5375" y="3935"/>
              <a:chExt cx="384" cy="384"/>
            </a:xfrm>
          </p:grpSpPr>
          <p:sp>
            <p:nvSpPr>
              <p:cNvPr id="1041" name="Rectangle 16"/>
              <p:cNvSpPr>
                <a:spLocks noChangeArrowheads="1"/>
              </p:cNvSpPr>
              <p:nvPr/>
            </p:nvSpPr>
            <p:spPr bwMode="auto">
              <a:xfrm>
                <a:off x="5375" y="3935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ES" altLang="es-ES" smtClean="0"/>
              </a:p>
            </p:txBody>
          </p:sp>
          <p:sp>
            <p:nvSpPr>
              <p:cNvPr id="11281" name="Oval 17"/>
              <p:cNvSpPr>
                <a:spLocks noChangeArrowheads="1"/>
              </p:cNvSpPr>
              <p:nvPr/>
            </p:nvSpPr>
            <p:spPr bwMode="auto">
              <a:xfrm>
                <a:off x="5476" y="4036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</p:grpSp>
        <p:grpSp>
          <p:nvGrpSpPr>
            <p:cNvPr id="1038" name="Group 18"/>
            <p:cNvGrpSpPr>
              <a:grpSpLocks/>
            </p:cNvGrpSpPr>
            <p:nvPr/>
          </p:nvGrpSpPr>
          <p:grpSpPr bwMode="auto">
            <a:xfrm>
              <a:off x="5375" y="0"/>
              <a:ext cx="384" cy="384"/>
              <a:chOff x="5375" y="0"/>
              <a:chExt cx="384" cy="384"/>
            </a:xfrm>
          </p:grpSpPr>
          <p:sp>
            <p:nvSpPr>
              <p:cNvPr id="1039" name="Rectangle 19"/>
              <p:cNvSpPr>
                <a:spLocks noChangeArrowheads="1"/>
              </p:cNvSpPr>
              <p:nvPr/>
            </p:nvSpPr>
            <p:spPr bwMode="auto">
              <a:xfrm>
                <a:off x="5375" y="0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ES" altLang="es-ES" smtClean="0"/>
              </a:p>
            </p:txBody>
          </p:sp>
          <p:sp>
            <p:nvSpPr>
              <p:cNvPr id="11284" name="Oval 20"/>
              <p:cNvSpPr>
                <a:spLocks noChangeArrowheads="1"/>
              </p:cNvSpPr>
              <p:nvPr/>
            </p:nvSpPr>
            <p:spPr bwMode="auto">
              <a:xfrm>
                <a:off x="5476" y="101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</p:grpSp>
      </p:grpSp>
      <p:sp>
        <p:nvSpPr>
          <p:cNvPr id="102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Haga clic para modificar el estilo de título del patrón</a:t>
            </a:r>
          </a:p>
        </p:txBody>
      </p:sp>
      <p:sp>
        <p:nvSpPr>
          <p:cNvPr id="102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Haga clic para modificar el estilo de texto del patrón</a:t>
            </a:r>
          </a:p>
          <a:p>
            <a:pPr lvl="1"/>
            <a:r>
              <a:rPr lang="es-ES_tradnl" altLang="es-ES" smtClean="0"/>
              <a:t>Segundo nivel</a:t>
            </a:r>
          </a:p>
          <a:p>
            <a:pPr lvl="2"/>
            <a:r>
              <a:rPr lang="es-ES_tradnl" altLang="es-ES" smtClean="0"/>
              <a:t>Tercer nivel</a:t>
            </a:r>
          </a:p>
          <a:p>
            <a:pPr lvl="3"/>
            <a:r>
              <a:rPr lang="es-ES_tradnl" altLang="es-ES" smtClean="0"/>
              <a:t>Cuarto nivel</a:t>
            </a:r>
          </a:p>
          <a:p>
            <a:pPr lvl="4"/>
            <a:r>
              <a:rPr lang="es-ES_tradnl" altLang="es-ES" smtClean="0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4.m4a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hyperlink" Target="http://www.uadi.org.ar/etica.htm#_ftn2#_ftn2" TargetMode="Externa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jpeg"/><Relationship Id="rId5" Type="http://schemas.openxmlformats.org/officeDocument/2006/relationships/hyperlink" Target="http://es.wikipedia.org/wiki/Archivo:Burj_dubai_3.11.08.jpg" TargetMode="Externa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_tradnl" altLang="es-ES" sz="4800" smtClean="0">
                <a:solidFill>
                  <a:srgbClr val="0000FF"/>
                </a:solidFill>
              </a:rPr>
              <a:t>Ética profesional</a:t>
            </a:r>
          </a:p>
        </p:txBody>
      </p:sp>
      <p:pic>
        <p:nvPicPr>
          <p:cNvPr id="3076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2855913"/>
            <a:ext cx="650875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21575" y="93424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77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620713"/>
            <a:ext cx="7772400" cy="1470025"/>
          </a:xfrm>
        </p:spPr>
        <p:txBody>
          <a:bodyPr/>
          <a:lstStyle/>
          <a:p>
            <a:pPr eaLnBrk="1" hangingPunct="1"/>
            <a:r>
              <a:rPr lang="es-AR" altLang="es-ES" sz="2800" smtClean="0"/>
              <a:t>¿</a:t>
            </a:r>
            <a:r>
              <a:rPr lang="es-AR" altLang="es-ES" sz="2800" b="1" smtClean="0"/>
              <a:t>Son necesarios “valores” para un accionar ético?,</a:t>
            </a:r>
            <a:br>
              <a:rPr lang="es-AR" altLang="es-ES" sz="2800" b="1" smtClean="0"/>
            </a:br>
            <a:r>
              <a:rPr lang="es-AR" altLang="es-ES" sz="2800" b="1" smtClean="0"/>
              <a:t> ¿El profesional debe cumplir y ser transmisor de estos valores a la sociedad?</a:t>
            </a:r>
            <a:endParaRPr lang="es-ES_tradnl" altLang="es-ES" sz="2800" b="1" smtClean="0"/>
          </a:p>
        </p:txBody>
      </p:sp>
      <p:pic>
        <p:nvPicPr>
          <p:cNvPr id="512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420938"/>
            <a:ext cx="3848100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84368" y="98072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96975"/>
            <a:ext cx="7305675" cy="2447925"/>
          </a:xfrm>
        </p:spPr>
        <p:txBody>
          <a:bodyPr/>
          <a:lstStyle/>
          <a:p>
            <a:pPr eaLnBrk="1" hangingPunct="1"/>
            <a:r>
              <a:rPr lang="es-ES_tradnl" altLang="es-ES" sz="3200" smtClean="0"/>
              <a:t> </a:t>
            </a:r>
            <a:r>
              <a:rPr lang="es-ES_tradnl" altLang="es-ES" sz="3200" b="1" smtClean="0"/>
              <a:t>CODIGO DE ETICA FMOI</a:t>
            </a:r>
            <a:br>
              <a:rPr lang="es-ES_tradnl" altLang="es-ES" sz="3200" b="1" smtClean="0"/>
            </a:br>
            <a:r>
              <a:rPr lang="es-ES_tradnl" altLang="es-ES" sz="2000" smtClean="0">
                <a:solidFill>
                  <a:srgbClr val="0000FF"/>
                </a:solidFill>
              </a:rPr>
              <a:t>Establece una filosofía del comportamiento basada en los “principios amplios de sinceridad, honestidad y honradez, de respeto a la vida y al bienestar, de justicia, de franqueza, de competencia y de responsabilidad</a:t>
            </a:r>
            <a:r>
              <a:rPr lang="es-ES_tradnl" altLang="es-ES" sz="3200" b="1" smtClean="0">
                <a:solidFill>
                  <a:srgbClr val="0000FF"/>
                </a:solidFill>
              </a:rPr>
              <a:t/>
            </a:r>
            <a:br>
              <a:rPr lang="es-ES_tradnl" altLang="es-ES" sz="3200" b="1" smtClean="0">
                <a:solidFill>
                  <a:srgbClr val="0000FF"/>
                </a:solidFill>
              </a:rPr>
            </a:br>
            <a:r>
              <a:rPr lang="es-ES_tradnl" altLang="es-ES" sz="3200" smtClean="0"/>
              <a:t>Pautas de</a:t>
            </a:r>
            <a:r>
              <a:rPr lang="es-ES_tradnl" altLang="es-ES" sz="4400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4535487" cy="2124075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s-ES_tradnl" altLang="es-ES" sz="2800" b="1" dirty="0" smtClean="0">
                <a:solidFill>
                  <a:schemeClr val="accent5">
                    <a:lumMod val="25000"/>
                  </a:schemeClr>
                </a:solidFill>
              </a:rPr>
              <a:t>Responsabilidad ambiental</a:t>
            </a:r>
          </a:p>
          <a:p>
            <a:pPr eaLnBrk="1" hangingPunct="1">
              <a:buFontTx/>
              <a:buChar char="•"/>
              <a:defRPr/>
            </a:pPr>
            <a:r>
              <a:rPr lang="es-ES_tradnl" altLang="es-ES" sz="2800" b="1" dirty="0" smtClean="0">
                <a:solidFill>
                  <a:schemeClr val="accent5">
                    <a:lumMod val="25000"/>
                  </a:schemeClr>
                </a:solidFill>
              </a:rPr>
              <a:t>Seguridad de las personas</a:t>
            </a:r>
          </a:p>
          <a:p>
            <a:pPr eaLnBrk="1" hangingPunct="1">
              <a:buFontTx/>
              <a:buChar char="•"/>
              <a:defRPr/>
            </a:pPr>
            <a:r>
              <a:rPr lang="es-ES_tradnl" altLang="es-ES" sz="2800" b="1" dirty="0" smtClean="0">
                <a:solidFill>
                  <a:schemeClr val="accent5">
                    <a:lumMod val="25000"/>
                  </a:schemeClr>
                </a:solidFill>
              </a:rPr>
              <a:t>Promover y mantener la equidad social</a:t>
            </a:r>
          </a:p>
          <a:p>
            <a:pPr eaLnBrk="1" hangingPunct="1">
              <a:buFontTx/>
              <a:buChar char="•"/>
              <a:defRPr/>
            </a:pPr>
            <a:r>
              <a:rPr lang="es-ES_tradnl" altLang="es-ES" sz="2800" b="1" dirty="0" smtClean="0">
                <a:solidFill>
                  <a:schemeClr val="accent5">
                    <a:lumMod val="25000"/>
                  </a:schemeClr>
                </a:solidFill>
              </a:rPr>
              <a:t>Prosperidad económica</a:t>
            </a:r>
          </a:p>
        </p:txBody>
      </p:sp>
      <p:pic>
        <p:nvPicPr>
          <p:cNvPr id="717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357563"/>
            <a:ext cx="3556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34263" y="677863"/>
            <a:ext cx="609600" cy="609600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88238" y="13779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61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19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31838"/>
          </a:xfrm>
        </p:spPr>
        <p:txBody>
          <a:bodyPr/>
          <a:lstStyle/>
          <a:p>
            <a:pPr eaLnBrk="1" hangingPunct="1"/>
            <a:r>
              <a:rPr lang="es-ES" altLang="es-ES" sz="2000" smtClean="0"/>
              <a:t>Código de Ética. Federación Mundial de Organizaciones de Ingenieros</a:t>
            </a:r>
            <a:r>
              <a:rPr lang="es-ES" altLang="es-ES" sz="4400" smtClean="0"/>
              <a:t> </a:t>
            </a:r>
            <a:endParaRPr lang="es-ES_tradnl" altLang="es-ES" sz="44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7772400" cy="5516562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s-ES" altLang="es-ES" sz="900" b="1" smtClean="0">
                <a:solidFill>
                  <a:srgbClr val="0000FF"/>
                </a:solidFill>
                <a:latin typeface="Arial" panose="020B0604020202020204" pitchFamily="34" charset="0"/>
              </a:rPr>
              <a:t> - </a:t>
            </a:r>
            <a:r>
              <a:rPr lang="es-ES" altLang="es-ES" sz="1200" b="1" smtClean="0">
                <a:solidFill>
                  <a:srgbClr val="0000FF"/>
                </a:solidFill>
                <a:latin typeface="Arial" panose="020B0604020202020204" pitchFamily="34" charset="0"/>
              </a:rPr>
              <a:t>Conceder la máxima importancia a la seguridad, salud y bienestar del público y a la protección del entorno natural y construido en concordancia con los Principios del Desarrollo Sostenible .</a:t>
            </a:r>
          </a:p>
          <a:p>
            <a:pPr algn="l" eaLnBrk="1" hangingPunct="1">
              <a:lnSpc>
                <a:spcPct val="80000"/>
              </a:lnSpc>
            </a:pPr>
            <a:endParaRPr lang="es-ES" altLang="es-ES" sz="1200" b="1" smtClean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es-ES" altLang="es-ES" sz="1200" b="1" smtClean="0">
                <a:solidFill>
                  <a:srgbClr val="0000FF"/>
                </a:solidFill>
                <a:latin typeface="Arial" panose="020B0604020202020204" pitchFamily="34" charset="0"/>
              </a:rPr>
              <a:t> - Fomentar la salud y seguridad en el lugar de trabajo.</a:t>
            </a:r>
          </a:p>
          <a:p>
            <a:pPr algn="l" eaLnBrk="1" hangingPunct="1">
              <a:lnSpc>
                <a:spcPct val="80000"/>
              </a:lnSpc>
            </a:pPr>
            <a:endParaRPr lang="es-ES" altLang="es-ES" sz="1200" b="1" smtClean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es-ES" altLang="es-ES" sz="1200" b="1" smtClean="0">
                <a:solidFill>
                  <a:srgbClr val="0000FF"/>
                </a:solidFill>
                <a:latin typeface="Arial" panose="020B0604020202020204" pitchFamily="34" charset="0"/>
              </a:rPr>
              <a:t> - Ofrecer servicios, informar o acometer trabajos de ingeniería sólo en áreas de su competencia y ejercer su profesión de una manera cuidadosa y diligente.</a:t>
            </a:r>
          </a:p>
          <a:p>
            <a:pPr algn="l" eaLnBrk="1" hangingPunct="1">
              <a:lnSpc>
                <a:spcPct val="80000"/>
              </a:lnSpc>
            </a:pPr>
            <a:endParaRPr lang="es-ES" altLang="es-ES" sz="1200" b="1" smtClean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es-ES" altLang="es-ES" sz="1200" b="1" smtClean="0">
                <a:solidFill>
                  <a:srgbClr val="0000FF"/>
                </a:solidFill>
                <a:latin typeface="Arial" panose="020B0604020202020204" pitchFamily="34" charset="0"/>
              </a:rPr>
              <a:t> - Actuar como agentes fieles de sus clientes y patrones</a:t>
            </a:r>
            <a:r>
              <a:rPr lang="es-ES" altLang="es-ES" sz="1200" b="1" smtClean="0">
                <a:solidFill>
                  <a:srgbClr val="0000FF"/>
                </a:solidFill>
                <a:latin typeface="Arial" panose="020B0604020202020204" pitchFamily="34" charset="0"/>
                <a:hlinkClick r:id="rId5"/>
              </a:rPr>
              <a:t>*</a:t>
            </a:r>
            <a:r>
              <a:rPr lang="es-ES" altLang="es-ES" sz="1200" b="1" smtClean="0">
                <a:solidFill>
                  <a:srgbClr val="0000FF"/>
                </a:solidFill>
                <a:latin typeface="Arial" panose="020B0604020202020204" pitchFamily="34" charset="0"/>
              </a:rPr>
              <a:t>, respetar la confidencialidad y dar a conocer los conflictos de intereses.</a:t>
            </a:r>
          </a:p>
          <a:p>
            <a:pPr algn="l" eaLnBrk="1" hangingPunct="1">
              <a:lnSpc>
                <a:spcPct val="80000"/>
              </a:lnSpc>
            </a:pPr>
            <a:endParaRPr lang="es-ES" altLang="es-ES" sz="1200" b="1" smtClean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es-ES" altLang="es-ES" sz="1200" smtClean="0"/>
              <a:t> -</a:t>
            </a:r>
            <a:r>
              <a:rPr lang="es-ES" altLang="es-ES" sz="1200" b="1" smtClean="0">
                <a:solidFill>
                  <a:srgbClr val="FF3300"/>
                </a:solidFill>
                <a:latin typeface="Arial" panose="020B0604020202020204" pitchFamily="34" charset="0"/>
              </a:rPr>
              <a:t>Mantenerse informados para conservar su competencia, esforzarse en hacer avanzar los conocimientos útiles a su profesión y proporcionar oportunidades para el desarrollo profesional de sus subordinados y colegas.</a:t>
            </a:r>
          </a:p>
          <a:p>
            <a:pPr algn="l" eaLnBrk="1" hangingPunct="1">
              <a:lnSpc>
                <a:spcPct val="80000"/>
              </a:lnSpc>
            </a:pPr>
            <a:endParaRPr lang="es-ES" altLang="es-ES" sz="1200" b="1" smtClean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es-ES" altLang="es-ES" sz="1200" b="1" smtClean="0">
                <a:solidFill>
                  <a:srgbClr val="FF3300"/>
                </a:solidFill>
                <a:latin typeface="Arial" panose="020B0604020202020204" pitchFamily="34" charset="0"/>
              </a:rPr>
              <a:t> - Tener un comportamiento justo y bien intencionado con los clientes, compañeros y otros, reconocer el mérito donde sea preciso, y aceptar las críticas profesionales justas y honestas, o hacerlas.</a:t>
            </a:r>
          </a:p>
          <a:p>
            <a:pPr algn="l" eaLnBrk="1" hangingPunct="1">
              <a:lnSpc>
                <a:spcPct val="80000"/>
              </a:lnSpc>
            </a:pPr>
            <a:endParaRPr lang="es-ES" altLang="es-ES" sz="1200" b="1" smtClean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es-ES" altLang="es-ES" sz="1200" b="1" smtClean="0">
                <a:solidFill>
                  <a:srgbClr val="FF3300"/>
                </a:solidFill>
                <a:latin typeface="Arial" panose="020B0604020202020204" pitchFamily="34" charset="0"/>
              </a:rPr>
              <a:t> - Ser conscientes de las consecuencias de su elección de tecnologías y de sus actividades o proyectos sobre la sociedad y el medio ambiente biofísico y socio-económico,  hacer que sus clientes y patrones sean igualmente conscientes, y esforzarse en presentar de forma objetiva y veraz los temas técnicos al público.</a:t>
            </a:r>
          </a:p>
          <a:p>
            <a:pPr algn="l" eaLnBrk="1" hangingPunct="1">
              <a:lnSpc>
                <a:spcPct val="80000"/>
              </a:lnSpc>
            </a:pPr>
            <a:endParaRPr lang="es-ES" altLang="es-ES" sz="1200" b="1" smtClean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es-ES" altLang="es-ES" sz="1200" b="1" smtClean="0">
                <a:solidFill>
                  <a:srgbClr val="FF3300"/>
                </a:solidFill>
                <a:latin typeface="Arial" panose="020B0604020202020204" pitchFamily="34" charset="0"/>
              </a:rPr>
              <a:t> - Explicar claramente a sus patrones y clientes las posibles consecuencias de todo rechazo o inobservancia  de las decisiones u opiniones técnicas.</a:t>
            </a:r>
          </a:p>
          <a:p>
            <a:pPr algn="l" eaLnBrk="1" hangingPunct="1">
              <a:lnSpc>
                <a:spcPct val="80000"/>
              </a:lnSpc>
            </a:pPr>
            <a:endParaRPr lang="es-ES" altLang="es-ES" sz="1200" b="1" smtClean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es-ES" altLang="es-ES" sz="1200" b="1" smtClean="0">
                <a:solidFill>
                  <a:srgbClr val="FF3300"/>
                </a:solidFill>
                <a:latin typeface="Arial" panose="020B0604020202020204" pitchFamily="34" charset="0"/>
              </a:rPr>
              <a:t> - Comunicar a sus asociaciones y/o a las organizaciones competentes cualquier decisión o práctica ilegal de la ingeniería o contraria a la ética por parte de los ingenieros u otros.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ES" sz="1200" b="1" smtClean="0"/>
              <a:t> </a:t>
            </a:r>
            <a:endParaRPr lang="es-ES_tradnl" altLang="es-ES" sz="1200" b="1" smtClean="0"/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40352" y="67071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58813"/>
          </a:xfrm>
        </p:spPr>
        <p:txBody>
          <a:bodyPr/>
          <a:lstStyle/>
          <a:p>
            <a:pPr eaLnBrk="1" hangingPunct="1"/>
            <a:r>
              <a:rPr lang="es-ES" altLang="es-ES" sz="2400" b="1" smtClean="0"/>
              <a:t>ÉTICA MEDIOAMBIENTAL PARA EL INGENIERO.</a:t>
            </a:r>
            <a:r>
              <a:rPr lang="es-ES" altLang="es-ES" sz="2400" smtClean="0"/>
              <a:t/>
            </a:r>
            <a:br>
              <a:rPr lang="es-ES" altLang="es-ES" sz="2400" smtClean="0"/>
            </a:br>
            <a:endParaRPr lang="es-ES_tradnl" altLang="es-ES" sz="24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08050"/>
            <a:ext cx="7772400" cy="57610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s-ES" altLang="es-ES" sz="1400" smtClean="0"/>
          </a:p>
          <a:p>
            <a:pPr algn="l" eaLnBrk="1" hangingPunct="1">
              <a:lnSpc>
                <a:spcPct val="80000"/>
              </a:lnSpc>
            </a:pPr>
            <a:r>
              <a:rPr lang="es-ES" altLang="es-ES" sz="1400" smtClean="0"/>
              <a:t> - </a:t>
            </a:r>
            <a:r>
              <a:rPr lang="es-ES" altLang="es-ES" sz="1400" smtClean="0">
                <a:latin typeface="Arial" panose="020B0604020202020204" pitchFamily="34" charset="0"/>
              </a:rPr>
              <a:t>Poner toda la capacidad, coraje, entusiasmo y dedicación para obtener resultados técnicos superiores, contribuyendo a promover y obtener </a:t>
            </a:r>
            <a:r>
              <a:rPr lang="es-ES" altLang="es-ES" sz="1400" b="1" smtClean="0">
                <a:latin typeface="Arial" panose="020B0604020202020204" pitchFamily="34" charset="0"/>
              </a:rPr>
              <a:t>un entorno más sano y agradable</a:t>
            </a:r>
            <a:r>
              <a:rPr lang="es-ES" altLang="es-ES" sz="1400" smtClean="0">
                <a:latin typeface="Arial" panose="020B0604020202020204" pitchFamily="34" charset="0"/>
              </a:rPr>
              <a:t> para todos los hombres, ya sea en espacios abiertos como en el interior de los edificios.</a:t>
            </a:r>
          </a:p>
          <a:p>
            <a:pPr algn="l" eaLnBrk="1" hangingPunct="1">
              <a:lnSpc>
                <a:spcPct val="80000"/>
              </a:lnSpc>
            </a:pPr>
            <a:endParaRPr lang="es-ES" altLang="es-ES" sz="1400" smtClean="0">
              <a:latin typeface="Arial" panose="020B0604020202020204" pitchFamily="34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es-ES" altLang="es-ES" sz="1400" smtClean="0">
                <a:latin typeface="Arial" panose="020B0604020202020204" pitchFamily="34" charset="0"/>
              </a:rPr>
              <a:t> - Esforzarse para alcanzar los objetivos beneficiosos de su trabajo con el </a:t>
            </a:r>
            <a:r>
              <a:rPr lang="es-ES" altLang="es-ES" sz="1400" b="1" smtClean="0">
                <a:latin typeface="Arial" panose="020B0604020202020204" pitchFamily="34" charset="0"/>
              </a:rPr>
              <a:t>menor consumo posible de materias primas y  energía y con la menor producción de residuos y cualquier clase de contaminantes.</a:t>
            </a:r>
          </a:p>
          <a:p>
            <a:pPr algn="l" eaLnBrk="1" hangingPunct="1">
              <a:lnSpc>
                <a:spcPct val="80000"/>
              </a:lnSpc>
            </a:pPr>
            <a:endParaRPr lang="es-ES" altLang="es-ES" sz="1400" b="1" smtClean="0">
              <a:latin typeface="Arial" panose="020B0604020202020204" pitchFamily="34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es-ES" altLang="es-ES" sz="1400" smtClean="0">
                <a:latin typeface="Arial" panose="020B0604020202020204" pitchFamily="34" charset="0"/>
              </a:rPr>
              <a:t> - </a:t>
            </a:r>
            <a:r>
              <a:rPr lang="es-ES" altLang="es-ES" sz="1400" b="1" smtClean="0">
                <a:latin typeface="Arial" panose="020B0604020202020204" pitchFamily="34" charset="0"/>
              </a:rPr>
              <a:t>Discutir en particular las consecuencias de sus propuestas</a:t>
            </a:r>
            <a:r>
              <a:rPr lang="es-ES" altLang="es-ES" sz="1400" smtClean="0">
                <a:latin typeface="Arial" panose="020B0604020202020204" pitchFamily="34" charset="0"/>
              </a:rPr>
              <a:t> y acciones, directas o indirectas, inmediatas o a largo plazo, sobre la salud humana, la equidad social y el sistema local de valores.</a:t>
            </a:r>
          </a:p>
          <a:p>
            <a:pPr algn="l" eaLnBrk="1" hangingPunct="1">
              <a:lnSpc>
                <a:spcPct val="80000"/>
              </a:lnSpc>
            </a:pPr>
            <a:endParaRPr lang="es-ES" altLang="es-ES" sz="1400" smtClean="0">
              <a:latin typeface="Arial" panose="020B0604020202020204" pitchFamily="34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es-ES" altLang="es-ES" sz="1400" smtClean="0">
                <a:latin typeface="Arial" panose="020B0604020202020204" pitchFamily="34" charset="0"/>
              </a:rPr>
              <a:t> - </a:t>
            </a:r>
            <a:r>
              <a:rPr lang="es-ES" altLang="es-ES" sz="1400" b="1" smtClean="0">
                <a:latin typeface="Arial" panose="020B0604020202020204" pitchFamily="34" charset="0"/>
              </a:rPr>
              <a:t>Estudiar cuidadosamente el ambiente que será afectado</a:t>
            </a:r>
            <a:r>
              <a:rPr lang="es-ES" altLang="es-ES" sz="1400" smtClean="0">
                <a:latin typeface="Arial" panose="020B0604020202020204" pitchFamily="34" charset="0"/>
              </a:rPr>
              <a:t>, evaluar los impactos o daños que puedan sobrevenir en la estructura, dinámica y estética de los ecosistemas involucrados, urbanizados o naturales, incluido el entorno socioeconómico, y seleccionar la mejor alternativa para contribuir a un desarrollo ambientalmente sano y sostenible.</a:t>
            </a:r>
          </a:p>
          <a:p>
            <a:pPr algn="l" eaLnBrk="1" hangingPunct="1">
              <a:lnSpc>
                <a:spcPct val="80000"/>
              </a:lnSpc>
            </a:pPr>
            <a:endParaRPr lang="es-ES" altLang="es-ES" sz="1400" smtClean="0">
              <a:latin typeface="Arial" panose="020B0604020202020204" pitchFamily="34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es-ES" altLang="es-ES" sz="1400" smtClean="0">
                <a:latin typeface="Arial" panose="020B0604020202020204" pitchFamily="34" charset="0"/>
              </a:rPr>
              <a:t> - Promover un claro entendimiento de las acciones requeridas para restaurar y, si es posible, mejorar el ambiente que pueda ser perturbado, e incluirlo en sus propuestas.</a:t>
            </a:r>
          </a:p>
          <a:p>
            <a:pPr algn="l" eaLnBrk="1" hangingPunct="1">
              <a:lnSpc>
                <a:spcPct val="80000"/>
              </a:lnSpc>
            </a:pPr>
            <a:endParaRPr lang="es-ES" altLang="es-ES" sz="1400" smtClean="0">
              <a:latin typeface="Arial" panose="020B0604020202020204" pitchFamily="34" charset="0"/>
            </a:endParaRPr>
          </a:p>
          <a:p>
            <a:pPr algn="l" eaLnBrk="1" hangingPunct="1">
              <a:lnSpc>
                <a:spcPct val="80000"/>
              </a:lnSpc>
            </a:pPr>
            <a:endParaRPr lang="es-ES" altLang="es-ES" sz="1400" smtClean="0">
              <a:latin typeface="Arial" panose="020B0604020202020204" pitchFamily="34" charset="0"/>
            </a:endParaRPr>
          </a:p>
          <a:p>
            <a:pPr algn="l" eaLnBrk="1" hangingPunct="1">
              <a:lnSpc>
                <a:spcPct val="80000"/>
              </a:lnSpc>
            </a:pPr>
            <a:endParaRPr lang="es-ES" altLang="es-ES" sz="1400" smtClean="0">
              <a:latin typeface="Arial" panose="020B0604020202020204" pitchFamily="34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es-ES" altLang="es-ES" sz="1400" smtClean="0">
                <a:latin typeface="Arial" panose="020B0604020202020204" pitchFamily="34" charset="0"/>
              </a:rPr>
              <a:t> -Tener en claro que los principios de interdependencia, diversidad, mantenimiento, recuperación de recursos y armonía interrelacional de los ecosistemas forman las bases de la continuidad de nuestra existencia, y que cada una de esas bases posee un umbral de sustentabilidad que no debe ser transgredido.</a:t>
            </a:r>
            <a:endParaRPr lang="es-ES_tradnl" altLang="es-ES" sz="14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7772400" cy="4114800"/>
          </a:xfrm>
        </p:spPr>
        <p:txBody>
          <a:bodyPr/>
          <a:lstStyle/>
          <a:p>
            <a:pPr eaLnBrk="1" hangingPunct="1"/>
            <a:r>
              <a:rPr lang="es-ES_tradnl" altLang="es-ES" smtClean="0"/>
              <a:t>Código de Ética, Ley emanada del Congreso Nacional.</a:t>
            </a:r>
          </a:p>
          <a:p>
            <a:pPr eaLnBrk="1" hangingPunct="1"/>
            <a:r>
              <a:rPr lang="es-ES_tradnl" altLang="es-ES" smtClean="0"/>
              <a:t>Código de Ética: fija normas</a:t>
            </a:r>
          </a:p>
          <a:p>
            <a:pPr eaLnBrk="1" hangingPunct="1"/>
            <a:r>
              <a:rPr lang="es-ES_tradnl" altLang="es-ES" smtClean="0"/>
              <a:t>Pretende la autoregulación de los profesionales</a:t>
            </a:r>
          </a:p>
        </p:txBody>
      </p:sp>
      <p:pic>
        <p:nvPicPr>
          <p:cNvPr id="13316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221163"/>
            <a:ext cx="32400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52320" y="98072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5110163" cy="1143000"/>
          </a:xfrm>
        </p:spPr>
        <p:txBody>
          <a:bodyPr/>
          <a:lstStyle/>
          <a:p>
            <a:pPr eaLnBrk="1" hangingPunct="1"/>
            <a:r>
              <a:rPr lang="es-ES_tradnl" altLang="es-ES" sz="1800" smtClean="0"/>
              <a:t>El Burj Khalifa llegó a los 818 metros desde el nivel de suelo hasta la punta de la antena.. Tiene 186 pisos,.</a:t>
            </a:r>
            <a:br>
              <a:rPr lang="es-ES_tradnl" altLang="es-ES" sz="1800" smtClean="0"/>
            </a:br>
            <a:r>
              <a:rPr lang="es-ES_tradnl" altLang="es-ES" sz="1800" smtClean="0"/>
              <a:t>Tiene 162 plantas que llegan a los 624 metros. La fachada de vidrio fue concluida 1/10/09</a:t>
            </a:r>
            <a:endParaRPr lang="es-ES_tradnl" altLang="es-ES" sz="44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altLang="es-ES" smtClean="0"/>
          </a:p>
        </p:txBody>
      </p:sp>
      <p:pic>
        <p:nvPicPr>
          <p:cNvPr id="15364" name="Picture 5" descr="800px-Burj_dubai_3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76200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92280" y="76470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mtClean="0"/>
              <a:t>Caso CITICORP  New York</a:t>
            </a:r>
          </a:p>
        </p:txBody>
      </p:sp>
      <p:pic>
        <p:nvPicPr>
          <p:cNvPr id="17411" name="1 Marcador de contenido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989138"/>
            <a:ext cx="3175000" cy="2387600"/>
          </a:xfrm>
        </p:spPr>
      </p:pic>
      <p:sp>
        <p:nvSpPr>
          <p:cNvPr id="3" name="2 Rectángulo"/>
          <p:cNvSpPr/>
          <p:nvPr/>
        </p:nvSpPr>
        <p:spPr bwMode="auto">
          <a:xfrm>
            <a:off x="827088" y="1773238"/>
            <a:ext cx="4032250" cy="42481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es-ES" dirty="0"/>
              <a:t>Cargas Horizontales se fijaron según el reglamento dos direcciones ortogonales, no simultaneas.</a:t>
            </a: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es-ES" dirty="0"/>
              <a:t>Plantel ejercicio a los estudiantes de viento a 45º</a:t>
            </a:r>
          </a:p>
          <a:p>
            <a:pPr marL="285750" indent="-285750" eaLnBrk="1" hangingPunct="1">
              <a:buFont typeface="Arial" charset="0"/>
              <a:buChar char="•"/>
              <a:defRPr/>
            </a:pPr>
            <a:endParaRPr lang="es-ES" dirty="0"/>
          </a:p>
          <a:p>
            <a:pPr eaLnBrk="1" hangingPunct="1">
              <a:defRPr/>
            </a:pPr>
            <a:endParaRPr lang="es-ES" dirty="0"/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es-ES" b="1" dirty="0"/>
              <a:t>Opciones</a:t>
            </a: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es-ES" dirty="0"/>
              <a:t>Callar</a:t>
            </a: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es-ES" dirty="0"/>
              <a:t>Suicidarse</a:t>
            </a: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es-ES" dirty="0"/>
              <a:t>Contar al comité los errores  y proponer medidas correctivas. </a:t>
            </a:r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0312" y="92055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ertificate">
  <a:themeElements>
    <a:clrScheme name="Certificat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33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ADCA"/>
      </a:accent5>
      <a:accent6>
        <a:srgbClr val="2D2DB9"/>
      </a:accent6>
      <a:hlink>
        <a:srgbClr val="FFCC00"/>
      </a:hlink>
      <a:folHlink>
        <a:srgbClr val="B2B2B2"/>
      </a:folHlink>
    </a:clrScheme>
    <a:fontScheme name="Certificate">
      <a:majorFont>
        <a:latin typeface="Arial Narrow"/>
        <a:ea typeface=""/>
        <a:cs typeface=""/>
      </a:majorFont>
      <a:minorFont>
        <a:latin typeface="Monotype Corsi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s-ES_trad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s-ES_trad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ertificate 1">
        <a:dk1>
          <a:srgbClr val="000000"/>
        </a:dk1>
        <a:lt1>
          <a:srgbClr val="FFFFCC"/>
        </a:lt1>
        <a:dk2>
          <a:srgbClr val="333300"/>
        </a:dk2>
        <a:lt2>
          <a:srgbClr val="808000"/>
        </a:lt2>
        <a:accent1>
          <a:srgbClr val="339933"/>
        </a:accent1>
        <a:accent2>
          <a:srgbClr val="A50021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95001D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33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2D2DB9"/>
        </a:accent6>
        <a:hlink>
          <a:srgbClr val="FF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DDDDDD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Certificate</Template>
  <TotalTime>318</TotalTime>
  <Words>141</Words>
  <Application>Microsoft Office PowerPoint</Application>
  <PresentationFormat>Presentación en pantalla (4:3)</PresentationFormat>
  <Paragraphs>61</Paragraphs>
  <Slides>8</Slides>
  <Notes>7</Notes>
  <HiddenSlides>0</HiddenSlides>
  <MMClips>8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Monotype Corsiva</vt:lpstr>
      <vt:lpstr>Times New Roman</vt:lpstr>
      <vt:lpstr>Certificate</vt:lpstr>
      <vt:lpstr>Presentación de PowerPoint</vt:lpstr>
      <vt:lpstr>¿Son necesarios “valores” para un accionar ético?,  ¿El profesional debe cumplir y ser transmisor de estos valores a la sociedad?</vt:lpstr>
      <vt:lpstr> CODIGO DE ETICA FMOI Establece una filosofía del comportamiento basada en los “principios amplios de sinceridad, honestidad y honradez, de respeto a la vida y al bienestar, de justicia, de franqueza, de competencia y de responsabilidad Pautas de </vt:lpstr>
      <vt:lpstr>Código de Ética. Federación Mundial de Organizaciones de Ingenieros </vt:lpstr>
      <vt:lpstr>ÉTICA MEDIOAMBIENTAL PARA EL INGENIERO. </vt:lpstr>
      <vt:lpstr>Presentación de PowerPoint</vt:lpstr>
      <vt:lpstr>El Burj Khalifa llegó a los 818 metros desde el nivel de suelo hasta la punta de la antena.. Tiene 186 pisos,. Tiene 162 plantas que llegan a los 624 metros. La fachada de vidrio fue concluida 1/10/09</vt:lpstr>
      <vt:lpstr>Caso CITICORP  New York</vt:lpstr>
    </vt:vector>
  </TitlesOfParts>
  <Company>The houze!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¿Son necesarios “valores” para un accionar ético?,  ¿El profesional debe cumplir y ser transmisor de estos valores a la sociedad?</dc:title>
  <dc:creator>WinuE</dc:creator>
  <cp:lastModifiedBy>Usuario</cp:lastModifiedBy>
  <cp:revision>19</cp:revision>
  <dcterms:created xsi:type="dcterms:W3CDTF">2010-04-30T19:49:42Z</dcterms:created>
  <dcterms:modified xsi:type="dcterms:W3CDTF">2021-03-15T16:30:40Z</dcterms:modified>
</cp:coreProperties>
</file>