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7" r:id="rId3"/>
    <p:sldId id="314" r:id="rId4"/>
    <p:sldId id="315" r:id="rId5"/>
    <p:sldId id="316" r:id="rId6"/>
    <p:sldId id="317" r:id="rId7"/>
    <p:sldId id="318" r:id="rId8"/>
    <p:sldId id="328" r:id="rId9"/>
    <p:sldId id="319" r:id="rId10"/>
    <p:sldId id="320" r:id="rId11"/>
    <p:sldId id="303" r:id="rId12"/>
    <p:sldId id="297" r:id="rId13"/>
    <p:sldId id="310" r:id="rId14"/>
    <p:sldId id="312" r:id="rId15"/>
    <p:sldId id="309" r:id="rId16"/>
    <p:sldId id="311" r:id="rId17"/>
    <p:sldId id="322" r:id="rId18"/>
    <p:sldId id="323" r:id="rId19"/>
    <p:sldId id="324" r:id="rId20"/>
    <p:sldId id="325" r:id="rId21"/>
    <p:sldId id="326" r:id="rId22"/>
    <p:sldId id="329" r:id="rId2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6A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523AF-F3E2-4921-AC86-8DF9D5FC8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30130E-F2D0-4E71-822A-0450256D8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6AE593-58A0-4E01-8379-937AF923B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2F76-A0E2-4759-90F2-E519FCAC8308}" type="datetimeFigureOut">
              <a:rPr lang="es-AR" smtClean="0"/>
              <a:t>25/3/2021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D97619-E554-464F-BFF1-587D22296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3DAB7F-3638-4C6B-AF89-491B93634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E530-A424-4FFD-ADB1-745C6C5670D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50516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BDDE1-3D5D-4423-960B-442532483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45F85BA-D31C-47EC-A3AD-FA7267936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11AF84-5E0B-4F15-9731-F8BB9A59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2F76-A0E2-4759-90F2-E519FCAC8308}" type="datetimeFigureOut">
              <a:rPr lang="es-AR" smtClean="0"/>
              <a:t>25/3/2021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3EF628-377A-49C9-8CFF-F442CF003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BC812D-FA39-4276-94ED-0C3A70F5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E530-A424-4FFD-ADB1-745C6C5670D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8267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E0C457-50A0-4CAA-AB85-4FB331C551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2079CA-E56B-4036-9C87-61A0C9F58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D996F7-FEEF-4695-A222-2A96FF2B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2F76-A0E2-4759-90F2-E519FCAC8308}" type="datetimeFigureOut">
              <a:rPr lang="es-AR" smtClean="0"/>
              <a:t>25/3/2021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3B3405-0334-44AD-80BF-84F612AE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38EA49-2E1E-4EEE-8A7E-0B5BD95B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E530-A424-4FFD-ADB1-745C6C5670D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015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FFBBA7-F86C-4392-9431-7F1811C11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3BD062-CB7A-40AD-8403-501B2D3C8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B6D515-9C7D-4D0F-88AE-F66E667D7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2F76-A0E2-4759-90F2-E519FCAC8308}" type="datetimeFigureOut">
              <a:rPr lang="es-AR" smtClean="0"/>
              <a:t>25/3/2021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45A10F-A081-497F-8E40-D4B9F3EB1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56A239-47B2-4F54-8ABF-B8E2D5240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E530-A424-4FFD-ADB1-745C6C5670D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89990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D9F841-7F24-443B-9CBC-AC79AA66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94166F-E430-42AD-8586-E6B6303DB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984A95-5FC3-4EDF-AE39-FF5ADF5B5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2F76-A0E2-4759-90F2-E519FCAC8308}" type="datetimeFigureOut">
              <a:rPr lang="es-AR" smtClean="0"/>
              <a:t>25/3/2021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59D4EA-6F9E-427D-A50B-2F2F086C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E97E5F-AA63-4971-AAB2-D6C51829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E530-A424-4FFD-ADB1-745C6C5670D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8547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3C7EBD-ED4A-40CE-8829-2D950316F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63B19C-0DEB-435E-8F25-71734F319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97C415-5EC4-4818-92A1-C87525EE4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24E7DC-158D-44EE-B242-A35C40A6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2F76-A0E2-4759-90F2-E519FCAC8308}" type="datetimeFigureOut">
              <a:rPr lang="es-AR" smtClean="0"/>
              <a:t>25/3/2021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9D0FAD-82AF-49E2-8686-E0AAC77D6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0C666F-153F-4DA3-952C-9290CF32C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E530-A424-4FFD-ADB1-745C6C5670D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99761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477C9E-46A4-4A11-A423-6D81075B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5EBFAB-D7A1-4321-A257-F922FEE98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7F9505E-BFF7-41F6-A914-263FA5932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FE5AF3A-0568-4248-B68B-67A6C985ED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EFF8A54-768D-4679-B553-1F9349F4FA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8A39227-3183-4C68-8801-422A5FE47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2F76-A0E2-4759-90F2-E519FCAC8308}" type="datetimeFigureOut">
              <a:rPr lang="es-AR" smtClean="0"/>
              <a:t>25/3/2021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D8F4DB5-45CE-4C1F-AF8D-73909FE7C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C452146-368D-4B7A-A73A-0B9FD3D3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E530-A424-4FFD-ADB1-745C6C5670D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7268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2774E-69AE-4DA5-9E24-A471A6E03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78432B-23BE-4EE2-B096-560C66147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2F76-A0E2-4759-90F2-E519FCAC8308}" type="datetimeFigureOut">
              <a:rPr lang="es-AR" smtClean="0"/>
              <a:t>25/3/2021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3EC4402-8C77-4993-9BBF-BE58A155A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750E271-9A85-4C4B-809F-E179FBDE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E530-A424-4FFD-ADB1-745C6C5670D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48159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1CBB062-D6CA-41AD-9458-EBBFDD2EB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2F76-A0E2-4759-90F2-E519FCAC8308}" type="datetimeFigureOut">
              <a:rPr lang="es-AR" smtClean="0"/>
              <a:t>25/3/2021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2927E48-DA36-460C-929C-C6E5E37AC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915164-BEC7-4E1F-B5B4-82D62016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E530-A424-4FFD-ADB1-745C6C5670D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166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AD7692-0A35-40A7-8DF7-7D96D467A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DF22E5-D431-4590-AC08-0F82CBC90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BF6AB1-403A-4CF9-8444-B33298284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F3EAE0-2690-4F3E-BD4A-FEFDB51C1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2F76-A0E2-4759-90F2-E519FCAC8308}" type="datetimeFigureOut">
              <a:rPr lang="es-AR" smtClean="0"/>
              <a:t>25/3/2021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292510-457B-4E96-97F1-B2F3C4F76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0185D4-860D-4CFE-9B1D-542D9101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E530-A424-4FFD-ADB1-745C6C5670D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45559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4F6A3-AF4D-4955-BBF1-4E334056D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CE9B085-AE9D-429E-9CC1-70A08359B8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7FCA5F-AE26-469F-9F99-B614FA474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2A44BD-3353-46B9-B6A5-F11D9AA9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2F76-A0E2-4759-90F2-E519FCAC8308}" type="datetimeFigureOut">
              <a:rPr lang="es-AR" smtClean="0"/>
              <a:t>25/3/2021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8B41CE-7EB6-4B58-89A9-90752999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1EBE51-D7B6-40DE-866D-2C521DEAA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E530-A424-4FFD-ADB1-745C6C5670D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313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81D2809-FC65-4E15-9C71-BDD4303DB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83DE97-ABF8-4AC1-AEF0-E9E2D41AD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13AD8-ED1D-4594-AFDC-02AF125026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22F76-A0E2-4759-90F2-E519FCAC8308}" type="datetimeFigureOut">
              <a:rPr lang="es-AR" smtClean="0"/>
              <a:t>25/3/2021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7EBE6C-5BF7-4A6E-A380-982CA9DCF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46E909-9540-4181-916D-9E7D0FC6E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0E530-A424-4FFD-ADB1-745C6C5670D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405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0.jpg"/><Relationship Id="rId4" Type="http://schemas.openxmlformats.org/officeDocument/2006/relationships/image" Target="../media/image29.jf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18" Type="http://schemas.openxmlformats.org/officeDocument/2006/relationships/image" Target="../media/image14.jpeg"/><Relationship Id="rId3" Type="http://schemas.openxmlformats.org/officeDocument/2006/relationships/image" Target="../media/image20.jpeg"/><Relationship Id="rId21" Type="http://schemas.openxmlformats.org/officeDocument/2006/relationships/image" Target="../media/image17.jpeg"/><Relationship Id="rId7" Type="http://schemas.openxmlformats.org/officeDocument/2006/relationships/image" Target="../media/image3.jpeg"/><Relationship Id="rId12" Type="http://schemas.openxmlformats.org/officeDocument/2006/relationships/image" Target="../media/image8.jpeg"/><Relationship Id="rId1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jpeg"/><Relationship Id="rId20" Type="http://schemas.openxmlformats.org/officeDocument/2006/relationships/image" Target="../media/image16.jpeg"/><Relationship Id="rId1" Type="http://schemas.openxmlformats.org/officeDocument/2006/relationships/tags" Target="../tags/tag3.xml"/><Relationship Id="rId6" Type="http://schemas.openxmlformats.org/officeDocument/2006/relationships/image" Target="../media/image2.jpeg"/><Relationship Id="rId11" Type="http://schemas.openxmlformats.org/officeDocument/2006/relationships/image" Target="../media/image7.jpeg"/><Relationship Id="rId5" Type="http://schemas.openxmlformats.org/officeDocument/2006/relationships/image" Target="../media/image22.jpeg"/><Relationship Id="rId15" Type="http://schemas.openxmlformats.org/officeDocument/2006/relationships/image" Target="../media/image11.jpeg"/><Relationship Id="rId23" Type="http://schemas.openxmlformats.org/officeDocument/2006/relationships/image" Target="../media/image19.jpeg"/><Relationship Id="rId10" Type="http://schemas.openxmlformats.org/officeDocument/2006/relationships/image" Target="../media/image6.jpeg"/><Relationship Id="rId19" Type="http://schemas.openxmlformats.org/officeDocument/2006/relationships/image" Target="../media/image15.jpeg"/><Relationship Id="rId4" Type="http://schemas.openxmlformats.org/officeDocument/2006/relationships/image" Target="../media/image21.JPG"/><Relationship Id="rId9" Type="http://schemas.openxmlformats.org/officeDocument/2006/relationships/image" Target="../media/image5.jpeg"/><Relationship Id="rId14" Type="http://schemas.openxmlformats.org/officeDocument/2006/relationships/image" Target="../media/image10.jpeg"/><Relationship Id="rId22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70EC6-17AE-4703-8DC9-EAF567B63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7176"/>
            <a:ext cx="9144000" cy="1340618"/>
          </a:xfrm>
        </p:spPr>
        <p:txBody>
          <a:bodyPr>
            <a:normAutofit fontScale="90000"/>
          </a:bodyPr>
          <a:lstStyle/>
          <a:p>
            <a:r>
              <a:rPr lang="es-AR" dirty="0"/>
              <a:t>Comunidades Clase 1. Parte b.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B4DED5-100A-4828-9C87-583FE098D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881472"/>
          </a:xfrm>
        </p:spPr>
        <p:txBody>
          <a:bodyPr>
            <a:normAutofit/>
          </a:bodyPr>
          <a:lstStyle/>
          <a:p>
            <a:r>
              <a:rPr lang="es-AR" sz="3200" dirty="0"/>
              <a:t>Ensamblaje y estructura de las comunidades</a:t>
            </a:r>
          </a:p>
        </p:txBody>
      </p:sp>
    </p:spTree>
    <p:extLst>
      <p:ext uri="{BB962C8B-B14F-4D97-AF65-F5344CB8AC3E}">
        <p14:creationId xmlns:p14="http://schemas.microsoft.com/office/powerpoint/2010/main" val="338735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90"/>
    </mc:Choice>
    <mc:Fallback xmlns="">
      <p:transition spd="slow" advTm="173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C5F1A8-876E-4123-8F2E-2816FDE7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5" y="365126"/>
            <a:ext cx="10515600" cy="998162"/>
          </a:xfrm>
        </p:spPr>
        <p:txBody>
          <a:bodyPr>
            <a:noAutofit/>
          </a:bodyPr>
          <a:lstStyle/>
          <a:p>
            <a:r>
              <a:rPr lang="es-AR" sz="3200" dirty="0"/>
              <a:t>Una vez establecidas las especies: entran en juego otros procesos que definen la estructura de las comunidades: competencia u otras interacciones biológicas 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772B0AB3-5160-4CCE-B2C2-424DF74AD148}"/>
              </a:ext>
            </a:extLst>
          </p:cNvPr>
          <p:cNvSpPr txBox="1">
            <a:spLocks/>
          </p:cNvSpPr>
          <p:nvPr/>
        </p:nvSpPr>
        <p:spPr>
          <a:xfrm>
            <a:off x="6662840" y="3212238"/>
            <a:ext cx="5024855" cy="998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dirty="0"/>
              <a:t>La </a:t>
            </a:r>
            <a:r>
              <a:rPr lang="es-AR" sz="2800" b="1" dirty="0"/>
              <a:t>competencia o la depredación </a:t>
            </a:r>
            <a:r>
              <a:rPr lang="es-AR" sz="2800" dirty="0"/>
              <a:t>definen que </a:t>
            </a:r>
            <a:r>
              <a:rPr lang="es-AR" sz="2800" b="1" dirty="0"/>
              <a:t>especies son más o menos abundantes</a:t>
            </a:r>
          </a:p>
          <a:p>
            <a:endParaRPr lang="es-AR" sz="2800" dirty="0"/>
          </a:p>
          <a:p>
            <a:r>
              <a:rPr lang="es-AR" sz="2800" dirty="0"/>
              <a:t>Pueden determinar</a:t>
            </a:r>
            <a:r>
              <a:rPr lang="es-AR" sz="2800" b="1" dirty="0"/>
              <a:t> la exclusión de una especie</a:t>
            </a:r>
            <a:r>
              <a:rPr lang="es-AR" sz="2800" dirty="0"/>
              <a:t> por parte de otra</a:t>
            </a:r>
          </a:p>
          <a:p>
            <a:endParaRPr lang="es-AR" sz="2800" dirty="0"/>
          </a:p>
          <a:p>
            <a:r>
              <a:rPr lang="es-AR" sz="2800" dirty="0"/>
              <a:t>Procesos relacionados al nicho realizado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7CA5128-6B9D-495E-A844-CD29C0289B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72"/>
          <a:stretch/>
        </p:blipFill>
        <p:spPr>
          <a:xfrm>
            <a:off x="504305" y="2305640"/>
            <a:ext cx="6127862" cy="249049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5F77B61-4050-4B11-98CB-6023CAE3A5A6}"/>
              </a:ext>
            </a:extLst>
          </p:cNvPr>
          <p:cNvSpPr/>
          <p:nvPr/>
        </p:nvSpPr>
        <p:spPr>
          <a:xfrm>
            <a:off x="721825" y="5586170"/>
            <a:ext cx="109658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b="1" dirty="0"/>
              <a:t>Para que esto ocurra primero las especies deben poder establecerse (atravesar el proceso de filtrado por el ambiente)!!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42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16"/>
    </mc:Choice>
    <mc:Fallback xmlns="">
      <p:transition spd="slow" advTm="106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464" y="135111"/>
            <a:ext cx="11503741" cy="1325563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/>
              <a:t>Estructura</a:t>
            </a:r>
            <a:r>
              <a:rPr lang="es-ES" b="1" dirty="0"/>
              <a:t> de las comunidades: cómo la caracterizamos y qué procesos la moldean</a:t>
            </a:r>
          </a:p>
        </p:txBody>
      </p:sp>
      <p:pic>
        <p:nvPicPr>
          <p:cNvPr id="1034" name="Picture 10" descr="No hay texto alternativo automÃ¡tico disponible.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7024" y="1842245"/>
            <a:ext cx="4437530" cy="332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a imagen puede contener: nube y exteri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0554" y="1842245"/>
            <a:ext cx="4437529" cy="332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6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67"/>
    </mc:Choice>
    <mc:Fallback xmlns="">
      <p:transition spd="slow" advTm="2856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663678" y="1502259"/>
            <a:ext cx="11135032" cy="46183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200" dirty="0">
                <a:solidFill>
                  <a:schemeClr val="accent6">
                    <a:lumMod val="50000"/>
                  </a:schemeClr>
                </a:solidFill>
              </a:rPr>
              <a:t>Las comunidades tienen atributos y propiedades emergentes que van más allá de las poblaciones individuales que las componen</a:t>
            </a:r>
          </a:p>
          <a:p>
            <a:endParaRPr lang="es-ES" sz="3200" dirty="0"/>
          </a:p>
          <a:p>
            <a:r>
              <a:rPr lang="es-ES" sz="3200" dirty="0"/>
              <a:t>Propiedades que tienen significado con referencia al conjunto:</a:t>
            </a:r>
          </a:p>
          <a:p>
            <a:endParaRPr lang="es-ES" sz="3200" dirty="0"/>
          </a:p>
          <a:p>
            <a:r>
              <a:rPr lang="es-ES" sz="3200" dirty="0"/>
              <a:t>El número de especies, la diversidad de formas de vida, la dominancia numérica de las especies, las redes de interacciones que se generan entre las especies etc..</a:t>
            </a:r>
          </a:p>
          <a:p>
            <a:pPr marL="0" indent="0">
              <a:buNone/>
            </a:pPr>
            <a:endParaRPr lang="es-ES" sz="320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461932" y="1"/>
            <a:ext cx="7886700" cy="1325563"/>
          </a:xfrm>
        </p:spPr>
        <p:txBody>
          <a:bodyPr/>
          <a:lstStyle/>
          <a:p>
            <a:pPr algn="ctr"/>
            <a:r>
              <a:rPr lang="es-ES" sz="4000" b="1" dirty="0"/>
              <a:t>Estructura</a:t>
            </a:r>
            <a:r>
              <a:rPr lang="es-ES" b="1" dirty="0"/>
              <a:t> de las comunidades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8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68"/>
    </mc:Choice>
    <mc:Fallback xmlns="">
      <p:transition spd="slow" advTm="29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2650" y="13652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chemeClr val="accent4">
                    <a:lumMod val="50000"/>
                  </a:schemeClr>
                </a:solidFill>
              </a:rPr>
              <a:t>La diversidad como propiedad de las comunidades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0219" y="1825626"/>
            <a:ext cx="11651226" cy="46166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dirty="0">
                <a:solidFill>
                  <a:srgbClr val="00B050"/>
                </a:solidFill>
              </a:rPr>
              <a:t>¿¿La forma más simple e intuitiva de caracterizar la diversidad??</a:t>
            </a:r>
          </a:p>
          <a:p>
            <a:pPr marL="0" indent="0" algn="ctr">
              <a:buNone/>
            </a:pP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2412716" y="6024283"/>
            <a:ext cx="7366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</a:rPr>
              <a:t>S= número de especies que coexisten en una comunidad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4E3C47E-552C-4A77-B709-7619D8A4E47E}"/>
              </a:ext>
            </a:extLst>
          </p:cNvPr>
          <p:cNvSpPr/>
          <p:nvPr/>
        </p:nvSpPr>
        <p:spPr>
          <a:xfrm>
            <a:off x="280219" y="5032385"/>
            <a:ext cx="11651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La riqueza de especies: Indicador sencillo de diversidad y la forma más simple de caracterizar la estructura de una comunidad</a:t>
            </a:r>
          </a:p>
        </p:txBody>
      </p:sp>
      <p:pic>
        <p:nvPicPr>
          <p:cNvPr id="1026" name="Picture 2" descr="Fauna y flora de la cordillera - Aventura Salvajes De Colombia">
            <a:extLst>
              <a:ext uri="{FF2B5EF4-FFF2-40B4-BE49-F238E27FC236}">
                <a16:creationId xmlns:a16="http://schemas.microsoft.com/office/drawing/2014/main" id="{36ACD73D-71C0-4C53-AC5C-98B5C05F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9" y="2508267"/>
            <a:ext cx="3266936" cy="24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780FFC9-6AB1-4A25-92B6-8ADD7D24C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85" y="2508267"/>
            <a:ext cx="3258224" cy="244366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28F8AE0-C4FE-429D-9925-26A84D55E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237" y="2508267"/>
            <a:ext cx="4342094" cy="2443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81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78"/>
    </mc:Choice>
    <mc:Fallback xmlns="">
      <p:transition spd="slow" advTm="163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2650" y="-253439"/>
            <a:ext cx="78867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Comunidades de anfibios en cuerpos de agua 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409454"/>
              </p:ext>
            </p:extLst>
          </p:nvPr>
        </p:nvGraphicFramePr>
        <p:xfrm>
          <a:off x="2006414" y="647273"/>
          <a:ext cx="7543374" cy="54900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3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8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9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30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423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P=presente; A= ausente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Sitio 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Sitio 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Sitio 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Sitio 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Sitio 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98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Chacophrys</a:t>
                      </a:r>
                      <a:r>
                        <a:rPr lang="es-ES" sz="2000" i="1" u="none" strike="noStrike" dirty="0">
                          <a:effectLst/>
                        </a:rPr>
                        <a:t> </a:t>
                      </a:r>
                      <a:r>
                        <a:rPr lang="es-ES" sz="2000" i="1" u="none" strike="noStrike" dirty="0" err="1">
                          <a:effectLst/>
                        </a:rPr>
                        <a:t>pierottii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A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98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Leptodactylus</a:t>
                      </a:r>
                      <a:r>
                        <a:rPr lang="es-ES" sz="2000" i="1" u="none" strike="noStrike" baseline="0" dirty="0">
                          <a:effectLst/>
                        </a:rPr>
                        <a:t> </a:t>
                      </a:r>
                      <a:r>
                        <a:rPr lang="es-ES" sz="2000" i="1" u="none" strike="noStrike" baseline="0" dirty="0" err="1">
                          <a:effectLst/>
                        </a:rPr>
                        <a:t>bufonius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98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Leptodactylus</a:t>
                      </a:r>
                      <a:r>
                        <a:rPr lang="es-ES" sz="2000" i="1" u="none" strike="noStrike" baseline="0" dirty="0">
                          <a:effectLst/>
                        </a:rPr>
                        <a:t> </a:t>
                      </a:r>
                      <a:r>
                        <a:rPr lang="es-ES" sz="2000" i="1" u="none" strike="noStrike" baseline="0" dirty="0" err="1">
                          <a:effectLst/>
                        </a:rPr>
                        <a:t>latrans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98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Lepidobatrachus</a:t>
                      </a:r>
                      <a:r>
                        <a:rPr lang="es-ES" sz="2000" i="1" u="none" strike="noStrike" baseline="0" dirty="0">
                          <a:effectLst/>
                        </a:rPr>
                        <a:t> </a:t>
                      </a:r>
                      <a:r>
                        <a:rPr lang="es-ES" sz="2000" i="1" u="none" strike="noStrike" baseline="0" dirty="0" err="1">
                          <a:effectLst/>
                        </a:rPr>
                        <a:t>llanensis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A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P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P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98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Leptodactylus</a:t>
                      </a:r>
                      <a:r>
                        <a:rPr lang="es-ES" sz="2000" i="1" u="none" strike="noStrike" baseline="0" dirty="0">
                          <a:effectLst/>
                        </a:rPr>
                        <a:t> </a:t>
                      </a:r>
                      <a:r>
                        <a:rPr lang="es-ES" sz="2000" i="1" u="none" strike="noStrike" baseline="0" dirty="0" err="1">
                          <a:effectLst/>
                        </a:rPr>
                        <a:t>mystacinus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98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Physalaemus</a:t>
                      </a:r>
                      <a:r>
                        <a:rPr lang="es-ES" sz="2000" i="1" u="none" strike="noStrike" baseline="0" dirty="0">
                          <a:effectLst/>
                        </a:rPr>
                        <a:t> </a:t>
                      </a:r>
                      <a:r>
                        <a:rPr lang="es-ES" sz="2000" i="1" u="none" strike="noStrike" baseline="0" dirty="0" err="1">
                          <a:effectLst/>
                        </a:rPr>
                        <a:t>biligonigerus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98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Pleurodema</a:t>
                      </a:r>
                      <a:r>
                        <a:rPr lang="es-ES" sz="2000" i="1" u="none" strike="noStrike" baseline="0" dirty="0">
                          <a:effectLst/>
                        </a:rPr>
                        <a:t> </a:t>
                      </a:r>
                      <a:r>
                        <a:rPr lang="es-ES" sz="2000" i="1" u="none" strike="noStrike" baseline="0" dirty="0" err="1">
                          <a:effectLst/>
                        </a:rPr>
                        <a:t>guayapae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98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Phyllomedusa</a:t>
                      </a:r>
                      <a:r>
                        <a:rPr lang="es-ES" sz="2000" i="1" u="none" strike="noStrike" baseline="0" dirty="0">
                          <a:effectLst/>
                        </a:rPr>
                        <a:t> </a:t>
                      </a:r>
                      <a:r>
                        <a:rPr lang="es-ES" sz="2000" i="1" u="none" strike="noStrike" baseline="0" dirty="0" err="1">
                          <a:effectLst/>
                        </a:rPr>
                        <a:t>sauvagii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598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Pleurodema</a:t>
                      </a:r>
                      <a:r>
                        <a:rPr lang="es-ES" sz="2000" i="1" u="none" strike="noStrike" baseline="0" dirty="0">
                          <a:effectLst/>
                        </a:rPr>
                        <a:t> </a:t>
                      </a:r>
                      <a:r>
                        <a:rPr lang="es-ES" sz="2000" i="1" u="none" strike="noStrike" baseline="0" dirty="0" err="1">
                          <a:effectLst/>
                        </a:rPr>
                        <a:t>tucumanum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598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Rhinella</a:t>
                      </a:r>
                      <a:r>
                        <a:rPr lang="es-ES" sz="2000" i="1" u="none" strike="noStrike" baseline="0" dirty="0">
                          <a:effectLst/>
                        </a:rPr>
                        <a:t> arenarum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598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Riqueza de especies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5314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23"/>
    </mc:Choice>
    <mc:Fallback xmlns="">
      <p:transition spd="slow" advTm="28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913964" y="-253437"/>
            <a:ext cx="8659906" cy="1325563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/>
              <a:t>No todas las especies que </a:t>
            </a:r>
            <a:r>
              <a:rPr lang="es-ES" sz="2400" b="1" dirty="0" err="1"/>
              <a:t>co</a:t>
            </a:r>
            <a:r>
              <a:rPr lang="es-ES" sz="2400" b="1" dirty="0"/>
              <a:t>-existen en una comunidad son igualmente abundantes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370021"/>
              </p:ext>
            </p:extLst>
          </p:nvPr>
        </p:nvGraphicFramePr>
        <p:xfrm>
          <a:off x="1913964" y="757756"/>
          <a:ext cx="7611036" cy="5345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9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1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9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261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Abundancia</a:t>
                      </a:r>
                      <a:r>
                        <a:rPr lang="es-ES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relativa</a:t>
                      </a:r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de cada especie en cada sitio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Sitio 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Sitio 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Sitio 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Sitio 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effectLst/>
                        </a:rPr>
                        <a:t>Sitio 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61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Chacophrys</a:t>
                      </a:r>
                      <a:r>
                        <a:rPr lang="es-ES" sz="2000" i="1" u="none" strike="noStrike" dirty="0">
                          <a:effectLst/>
                        </a:rPr>
                        <a:t> </a:t>
                      </a:r>
                      <a:r>
                        <a:rPr lang="es-ES" sz="2000" i="1" u="none" strike="noStrike" dirty="0" err="1">
                          <a:effectLst/>
                        </a:rPr>
                        <a:t>pierottii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0.00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0.00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0.00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0.00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0.40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61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Leptodactylus</a:t>
                      </a:r>
                      <a:r>
                        <a:rPr lang="es-ES" sz="2000" i="1" u="none" strike="noStrike" baseline="0" dirty="0">
                          <a:effectLst/>
                        </a:rPr>
                        <a:t> </a:t>
                      </a:r>
                      <a:r>
                        <a:rPr lang="es-ES" sz="2000" i="1" u="none" strike="noStrike" baseline="0" dirty="0" err="1">
                          <a:effectLst/>
                        </a:rPr>
                        <a:t>bufonius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0.25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0.32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0.42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0.17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0.35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61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Leptodactylus</a:t>
                      </a:r>
                      <a:r>
                        <a:rPr lang="es-ES" sz="2000" i="1" u="none" strike="noStrike" baseline="0" dirty="0">
                          <a:effectLst/>
                        </a:rPr>
                        <a:t> </a:t>
                      </a:r>
                      <a:r>
                        <a:rPr lang="es-ES" sz="2000" i="1" u="none" strike="noStrike" baseline="0" dirty="0" err="1">
                          <a:effectLst/>
                        </a:rPr>
                        <a:t>latrans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0.00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0.00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0.00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0.00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0.00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61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Lepidobatrachus</a:t>
                      </a:r>
                      <a:r>
                        <a:rPr lang="es-ES" sz="2000" i="1" u="none" strike="noStrike" baseline="0" dirty="0">
                          <a:effectLst/>
                        </a:rPr>
                        <a:t> </a:t>
                      </a:r>
                      <a:r>
                        <a:rPr lang="es-ES" sz="2000" i="1" u="none" strike="noStrike" baseline="0" dirty="0" err="1">
                          <a:effectLst/>
                        </a:rPr>
                        <a:t>llanensis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0.00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0.14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0.13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0.04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0.18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61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Leptodactylus</a:t>
                      </a:r>
                      <a:r>
                        <a:rPr lang="es-ES" sz="2000" i="1" u="none" strike="noStrike" baseline="0" dirty="0">
                          <a:effectLst/>
                        </a:rPr>
                        <a:t> </a:t>
                      </a:r>
                      <a:r>
                        <a:rPr lang="es-ES" sz="2000" i="1" u="none" strike="noStrike" baseline="0" dirty="0" err="1">
                          <a:effectLst/>
                        </a:rPr>
                        <a:t>mystacinus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0.17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0.11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0.00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0.00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0.00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61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Physalaemus</a:t>
                      </a:r>
                      <a:r>
                        <a:rPr lang="es-ES" sz="2000" i="1" u="none" strike="noStrike" baseline="0" dirty="0">
                          <a:effectLst/>
                        </a:rPr>
                        <a:t> </a:t>
                      </a:r>
                      <a:r>
                        <a:rPr lang="es-ES" sz="2000" i="1" u="none" strike="noStrike" baseline="0" dirty="0" err="1">
                          <a:effectLst/>
                        </a:rPr>
                        <a:t>biligonigerus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0.27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0.22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0.00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0.13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0.00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61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Pleurodema</a:t>
                      </a:r>
                      <a:r>
                        <a:rPr lang="es-ES" sz="2000" i="1" u="none" strike="noStrike" baseline="0" dirty="0">
                          <a:effectLst/>
                        </a:rPr>
                        <a:t> </a:t>
                      </a:r>
                      <a:r>
                        <a:rPr lang="es-ES" sz="2000" i="1" u="none" strike="noStrike" baseline="0" dirty="0" err="1">
                          <a:effectLst/>
                        </a:rPr>
                        <a:t>guayapae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0.08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0.14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0.25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0.50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0.00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61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Phyllomedusa</a:t>
                      </a:r>
                      <a:r>
                        <a:rPr lang="es-ES" sz="2000" i="1" u="none" strike="noStrike" baseline="0" dirty="0">
                          <a:effectLst/>
                        </a:rPr>
                        <a:t> </a:t>
                      </a:r>
                      <a:r>
                        <a:rPr lang="es-ES" sz="2000" i="1" u="none" strike="noStrike" baseline="0" dirty="0" err="1">
                          <a:effectLst/>
                        </a:rPr>
                        <a:t>sauvagii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0.00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0.07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0.00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0.05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0.00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61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Pleurodema</a:t>
                      </a:r>
                      <a:r>
                        <a:rPr lang="es-ES" sz="2000" i="1" u="none" strike="noStrike" baseline="0" dirty="0">
                          <a:effectLst/>
                        </a:rPr>
                        <a:t> </a:t>
                      </a:r>
                      <a:r>
                        <a:rPr lang="es-ES" sz="2000" i="1" u="none" strike="noStrike" baseline="0" dirty="0" err="1">
                          <a:effectLst/>
                        </a:rPr>
                        <a:t>tucumanum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0.10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0.00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0.12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0.06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0.00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261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i="1" u="none" strike="noStrike" dirty="0" err="1">
                          <a:effectLst/>
                        </a:rPr>
                        <a:t>Rhinella</a:t>
                      </a:r>
                      <a:r>
                        <a:rPr lang="es-ES" sz="2000" i="1" u="none" strike="noStrike" baseline="0" dirty="0">
                          <a:effectLst/>
                        </a:rPr>
                        <a:t> arenarum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0.13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0.00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0.08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0.05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0.07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1765704" y="6202688"/>
            <a:ext cx="890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</a:rPr>
              <a:t>Abundancia relativa: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</a:rPr>
              <a:t>nro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</a:rPr>
              <a:t> individuos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</a:rPr>
              <a:t>sp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</a:rPr>
              <a:t>. </a:t>
            </a:r>
            <a:r>
              <a:rPr lang="es-ES" b="1" i="1" dirty="0">
                <a:solidFill>
                  <a:srgbClr val="C00000"/>
                </a:solidFill>
                <a:latin typeface="Arial" panose="020B0604020202020204" pitchFamily="34" charset="0"/>
              </a:rPr>
              <a:t>i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</a:rPr>
              <a:t> en un sitio </a:t>
            </a:r>
            <a:r>
              <a:rPr lang="es-ES" b="1" i="1" dirty="0">
                <a:solidFill>
                  <a:srgbClr val="C00000"/>
                </a:solidFill>
                <a:latin typeface="Arial" panose="020B0604020202020204" pitchFamily="34" charset="0"/>
              </a:rPr>
              <a:t>x 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</a:rPr>
              <a:t>/ total de individuos en el sitio </a:t>
            </a:r>
            <a:r>
              <a:rPr lang="es-ES" b="1" i="1" dirty="0">
                <a:solidFill>
                  <a:srgbClr val="C00000"/>
                </a:solidFill>
                <a:latin typeface="Arial" panose="020B0604020202020204" pitchFamily="34" charset="0"/>
              </a:rPr>
              <a:t>x </a:t>
            </a:r>
            <a:endParaRPr lang="es-ES" b="1" i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6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70"/>
    </mc:Choice>
    <mc:Fallback xmlns="">
      <p:transition spd="slow" advTm="101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type="title"/>
          </p:nvPr>
        </p:nvSpPr>
        <p:spPr>
          <a:xfrm>
            <a:off x="2152650" y="-382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s-ES" sz="2800" dirty="0"/>
              <a:t>Una forma sencilla de apreciar y comparar la distribución de las abundancias relativas es mediante </a:t>
            </a:r>
            <a:r>
              <a:rPr lang="es-ES" sz="2800" b="1" dirty="0"/>
              <a:t>las curvas de rango abundancia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845" y="1496881"/>
            <a:ext cx="8717482" cy="52683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74" y="1496881"/>
            <a:ext cx="48660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</a:rPr>
              <a:t>Podemos comparar visualmente el número de especies y la posición relativa de las especies (en el “ranking de abundancias”) en distintos sitios o momentos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663EA7-CE62-438B-9C71-786788400312}"/>
              </a:ext>
            </a:extLst>
          </p:cNvPr>
          <p:cNvSpPr txBox="1"/>
          <p:nvPr/>
        </p:nvSpPr>
        <p:spPr>
          <a:xfrm>
            <a:off x="7075742" y="4370019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9 especies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2D5FFD9-0F2B-4BD0-8E0E-A1AF4D7299BA}"/>
              </a:ext>
            </a:extLst>
          </p:cNvPr>
          <p:cNvSpPr txBox="1"/>
          <p:nvPr/>
        </p:nvSpPr>
        <p:spPr>
          <a:xfrm>
            <a:off x="10360204" y="5036311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12 especies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08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21"/>
    </mc:Choice>
    <mc:Fallback xmlns="">
      <p:transition spd="slow" advTm="113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>
                <a:solidFill>
                  <a:schemeClr val="accent6">
                    <a:lumMod val="75000"/>
                  </a:schemeClr>
                </a:solidFill>
              </a:rPr>
              <a:t>¿Qué nos indica el cambio en la pendiente de estas curvas de rango abundancia?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73" y="1325564"/>
            <a:ext cx="7468496" cy="414451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0367" y="5662911"/>
            <a:ext cx="11384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Además del numero de especies y la posición relativa de las especies de acuerdo a su abundancia, </a:t>
            </a:r>
            <a:r>
              <a:rPr lang="es-ES" sz="2400" b="1" dirty="0"/>
              <a:t>la </a:t>
            </a:r>
            <a:r>
              <a:rPr lang="es-ES" sz="2400" b="1" dirty="0" err="1"/>
              <a:t>equitatividad</a:t>
            </a:r>
            <a:r>
              <a:rPr lang="es-ES" sz="2400" b="1" dirty="0"/>
              <a:t> o uniformidad en la distribución de las abundancias es distinta </a:t>
            </a:r>
            <a:r>
              <a:rPr lang="es-ES" sz="2400" dirty="0"/>
              <a:t>entre comunidades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A93A6C34-F884-42C7-B87E-B64E5B00F2A8}"/>
              </a:ext>
            </a:extLst>
          </p:cNvPr>
          <p:cNvCxnSpPr>
            <a:cxnSpLocks/>
          </p:cNvCxnSpPr>
          <p:nvPr/>
        </p:nvCxnSpPr>
        <p:spPr>
          <a:xfrm flipV="1">
            <a:off x="6112572" y="4479085"/>
            <a:ext cx="1309119" cy="37554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500FC859-17A4-44A5-AFD6-0BCA9CC309FB}"/>
              </a:ext>
            </a:extLst>
          </p:cNvPr>
          <p:cNvCxnSpPr/>
          <p:nvPr/>
        </p:nvCxnSpPr>
        <p:spPr>
          <a:xfrm flipV="1">
            <a:off x="2423651" y="2356159"/>
            <a:ext cx="2109019" cy="294968"/>
          </a:xfrm>
          <a:prstGeom prst="straightConnector1">
            <a:avLst/>
          </a:prstGeom>
          <a:ln w="76200">
            <a:solidFill>
              <a:srgbClr val="F36A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01BC92F7-04BF-4D78-9C80-0624E922FADD}"/>
              </a:ext>
            </a:extLst>
          </p:cNvPr>
          <p:cNvSpPr txBox="1"/>
          <p:nvPr/>
        </p:nvSpPr>
        <p:spPr>
          <a:xfrm>
            <a:off x="4532670" y="1325107"/>
            <a:ext cx="72721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/>
              <a:t>La abundancia esta concentrada en una especie: poca equitatividad en la distribución de las abundancias entre las especies de esta comunidad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1E1641D-AB73-4255-9012-77B3608A07F7}"/>
              </a:ext>
            </a:extLst>
          </p:cNvPr>
          <p:cNvSpPr txBox="1"/>
          <p:nvPr/>
        </p:nvSpPr>
        <p:spPr>
          <a:xfrm>
            <a:off x="7421691" y="3571144"/>
            <a:ext cx="4195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/>
              <a:t>La abundancia esta distribuida de forma mas equitativa entre las especies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33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58"/>
    </mc:Choice>
    <mc:Fallback xmlns="">
      <p:transition spd="slow" advTm="134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3162" y="1"/>
            <a:ext cx="8590083" cy="1325563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/>
              <a:t>Índices que nos permiten sintetizar la uniformidad en la distribución de las abundancias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43161" y="1325563"/>
            <a:ext cx="7886700" cy="4351338"/>
          </a:xfrm>
        </p:spPr>
        <p:txBody>
          <a:bodyPr/>
          <a:lstStyle/>
          <a:p>
            <a:r>
              <a:rPr lang="es-ES" dirty="0"/>
              <a:t>Índice de dominancia de Simpson:</a:t>
            </a:r>
          </a:p>
          <a:p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/>
              <p:cNvSpPr txBox="1"/>
              <p:nvPr/>
            </p:nvSpPr>
            <p:spPr>
              <a:xfrm>
                <a:off x="2093392" y="2750344"/>
                <a:ext cx="6514041" cy="12569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8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sz="2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S" sz="2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  <m:e>
                          <m:d>
                            <m:d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sz="2800" i="1" baseline="-250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ES" sz="28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s-ES" sz="2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  <m:sSup>
                            <m:sSupPr>
                              <m:ctrlPr>
                                <a:rPr lang="pt-BR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2800" i="1" baseline="30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/>
                          </m:sSup>
                        </m:e>
                      </m:nary>
                    </m:oMath>
                  </m:oMathPara>
                </a14:m>
                <a:endParaRPr lang="es-ES" sz="2800" dirty="0"/>
              </a:p>
            </p:txBody>
          </p:sp>
        </mc:Choice>
        <mc:Fallback xmlns=""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392" y="2750344"/>
                <a:ext cx="6514041" cy="12569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lamada rectangular 5"/>
          <p:cNvSpPr/>
          <p:nvPr/>
        </p:nvSpPr>
        <p:spPr>
          <a:xfrm>
            <a:off x="4759570" y="1726629"/>
            <a:ext cx="2391507" cy="819073"/>
          </a:xfrm>
          <a:prstGeom prst="wedgeRectCallout">
            <a:avLst>
              <a:gd name="adj1" fmla="val -19362"/>
              <a:gd name="adj2" fmla="val 1482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Número de individuos de la especie i</a:t>
            </a:r>
          </a:p>
        </p:txBody>
      </p:sp>
      <p:sp>
        <p:nvSpPr>
          <p:cNvPr id="7" name="Llamada rectangular 6"/>
          <p:cNvSpPr/>
          <p:nvPr/>
        </p:nvSpPr>
        <p:spPr>
          <a:xfrm>
            <a:off x="7282080" y="2438679"/>
            <a:ext cx="3151164" cy="703937"/>
          </a:xfrm>
          <a:prstGeom prst="wedgeRectCallout">
            <a:avLst>
              <a:gd name="adj1" fmla="val -86458"/>
              <a:gd name="adj2" fmla="val 944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Número total de individuos de todas las especies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60857" y="3908577"/>
            <a:ext cx="115546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</a:rPr>
              <a:t>Mide la probabilidad de que dos individuos seleccionados al azar en una muestra pertenezcan a la misma especie</a:t>
            </a:r>
          </a:p>
          <a:p>
            <a:endParaRPr lang="es-ES" sz="2400" dirty="0">
              <a:solidFill>
                <a:srgbClr val="002060"/>
              </a:solidFill>
            </a:endParaRPr>
          </a:p>
          <a:p>
            <a:r>
              <a:rPr lang="es-ES" sz="2400" dirty="0">
                <a:solidFill>
                  <a:srgbClr val="002060"/>
                </a:solidFill>
              </a:rPr>
              <a:t>Probabilidad: varía entre 0 y 1. </a:t>
            </a:r>
            <a:r>
              <a:rPr lang="es-ES" sz="2400" b="1" dirty="0">
                <a:solidFill>
                  <a:srgbClr val="002060"/>
                </a:solidFill>
              </a:rPr>
              <a:t>Si solo hay una especie entonces D = 1 (no hay diversidad)</a:t>
            </a:r>
          </a:p>
          <a:p>
            <a:endParaRPr lang="es-ES" sz="2400" dirty="0">
              <a:solidFill>
                <a:srgbClr val="002060"/>
              </a:solidFill>
            </a:endParaRPr>
          </a:p>
          <a:p>
            <a:r>
              <a:rPr lang="es-ES" sz="2400" dirty="0">
                <a:solidFill>
                  <a:srgbClr val="002060"/>
                </a:solidFill>
              </a:rPr>
              <a:t>Mientras más cercano a 1 sea el valor mayor es la probabilidad de que dos individuos pertenezcan a la misma especie: Abundancia concentrada en una o pocas especies. </a:t>
            </a:r>
            <a:r>
              <a:rPr lang="es-ES" sz="2400" b="1" dirty="0">
                <a:solidFill>
                  <a:srgbClr val="002060"/>
                </a:solidFill>
              </a:rPr>
              <a:t>Alta Dominancia </a:t>
            </a:r>
          </a:p>
        </p:txBody>
      </p:sp>
      <p:sp>
        <p:nvSpPr>
          <p:cNvPr id="9" name="Llamada rectangular 8"/>
          <p:cNvSpPr/>
          <p:nvPr/>
        </p:nvSpPr>
        <p:spPr>
          <a:xfrm>
            <a:off x="1931552" y="1993582"/>
            <a:ext cx="2124635" cy="578224"/>
          </a:xfrm>
          <a:prstGeom prst="wedgeRectCallout">
            <a:avLst>
              <a:gd name="adj1" fmla="val 84863"/>
              <a:gd name="adj2" fmla="val 973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Número de especies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267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32"/>
    </mc:Choice>
    <mc:Fallback xmlns="">
      <p:transition spd="slow" advTm="13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 animBg="1"/>
      <p:bldP spid="7" grpId="0" animBg="1"/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A89B02-6C76-4782-85BD-8A01F84A0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0" y="3140637"/>
            <a:ext cx="6043960" cy="36937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chemeClr val="accent4">
                    <a:lumMod val="50000"/>
                  </a:schemeClr>
                </a:solidFill>
              </a:rPr>
              <a:t>Mientras más uniformemente distribuida esté la abundancia menor será el valor de D.</a:t>
            </a:r>
            <a:r>
              <a:rPr lang="es-ES" sz="2800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8929" y="1325563"/>
            <a:ext cx="10663084" cy="4351338"/>
          </a:xfrm>
        </p:spPr>
        <p:txBody>
          <a:bodyPr/>
          <a:lstStyle/>
          <a:p>
            <a:r>
              <a:rPr lang="es-ES" dirty="0">
                <a:solidFill>
                  <a:srgbClr val="002060"/>
                </a:solidFill>
              </a:rPr>
              <a:t>Índice de diversidad de Simpson= 1-D</a:t>
            </a:r>
          </a:p>
          <a:p>
            <a:pPr marL="0" indent="0">
              <a:buNone/>
            </a:pPr>
            <a:r>
              <a:rPr lang="es-ES" dirty="0">
                <a:solidFill>
                  <a:srgbClr val="002060"/>
                </a:solidFill>
              </a:rPr>
              <a:t>Varía entre 0 y 1. Al ser el complemento de D entonces mientras más alto el valor, mayor es la diversidad (o sea: hay menos dominancia)</a:t>
            </a:r>
          </a:p>
          <a:p>
            <a:pPr marL="0" indent="0" algn="ctr">
              <a:buNone/>
            </a:pPr>
            <a:r>
              <a:rPr lang="es-ES" dirty="0">
                <a:solidFill>
                  <a:schemeClr val="accent4">
                    <a:lumMod val="50000"/>
                  </a:schemeClr>
                </a:solidFill>
              </a:rPr>
              <a:t>Podemos entonces decir que 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</a:rPr>
              <a:t>la Dominancia </a:t>
            </a:r>
            <a:r>
              <a:rPr lang="es-ES" dirty="0">
                <a:solidFill>
                  <a:schemeClr val="accent4">
                    <a:lumMod val="50000"/>
                  </a:schemeClr>
                </a:solidFill>
              </a:rPr>
              <a:t>(la abundancia concentrada en una o unas pocas especies) es 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</a:rPr>
              <a:t>opuesta a la Diversidad</a:t>
            </a:r>
          </a:p>
          <a:p>
            <a:pPr marL="0" indent="0">
              <a:buNone/>
            </a:pPr>
            <a:endParaRPr lang="es-ES" dirty="0">
              <a:solidFill>
                <a:srgbClr val="002060"/>
              </a:solidFill>
            </a:endParaRP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DC2735FC-A25B-4FC9-A6C8-99004D56F6F1}"/>
              </a:ext>
            </a:extLst>
          </p:cNvPr>
          <p:cNvCxnSpPr>
            <a:cxnSpLocks/>
          </p:cNvCxnSpPr>
          <p:nvPr/>
        </p:nvCxnSpPr>
        <p:spPr>
          <a:xfrm>
            <a:off x="5673213" y="6405494"/>
            <a:ext cx="16764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EF67D956-7E45-4DF4-B062-A0EDDC224AD3}"/>
              </a:ext>
            </a:extLst>
          </p:cNvPr>
          <p:cNvCxnSpPr>
            <a:cxnSpLocks/>
          </p:cNvCxnSpPr>
          <p:nvPr/>
        </p:nvCxnSpPr>
        <p:spPr>
          <a:xfrm>
            <a:off x="1603272" y="4457925"/>
            <a:ext cx="2157567" cy="0"/>
          </a:xfrm>
          <a:prstGeom prst="straightConnector1">
            <a:avLst/>
          </a:prstGeom>
          <a:ln w="76200">
            <a:solidFill>
              <a:srgbClr val="F36A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4479CF7-8C8F-42A1-9AB4-6CF76F728670}"/>
              </a:ext>
            </a:extLst>
          </p:cNvPr>
          <p:cNvSpPr txBox="1"/>
          <p:nvPr/>
        </p:nvSpPr>
        <p:spPr>
          <a:xfrm>
            <a:off x="3937819" y="4218039"/>
            <a:ext cx="496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/>
              <a:t>Mayor dominancia (menor diversidad)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A4383AA-40A0-4204-9BEA-BCC4E16C4A4F}"/>
              </a:ext>
            </a:extLst>
          </p:cNvPr>
          <p:cNvSpPr txBox="1"/>
          <p:nvPr/>
        </p:nvSpPr>
        <p:spPr>
          <a:xfrm>
            <a:off x="7482210" y="6003428"/>
            <a:ext cx="4709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/>
              <a:t>Dominancia menos marcada (mayor diversidad)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15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04"/>
    </mc:Choice>
    <mc:Fallback xmlns="">
      <p:transition spd="slow" advTm="100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iper-volume de n dimensões que engloba a amplitude dascondições físicas e biológicas necessárias a uma espécie quepermite...">
            <a:extLst>
              <a:ext uri="{FF2B5EF4-FFF2-40B4-BE49-F238E27FC236}">
                <a16:creationId xmlns:a16="http://schemas.microsoft.com/office/drawing/2014/main" id="{882BBE6B-EAE4-4886-9D7C-9179EEFC6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928" y="1663018"/>
            <a:ext cx="5613195" cy="43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EF8191D-84DE-468D-988C-E5574889288B}"/>
              </a:ext>
            </a:extLst>
          </p:cNvPr>
          <p:cNvSpPr/>
          <p:nvPr/>
        </p:nvSpPr>
        <p:spPr>
          <a:xfrm>
            <a:off x="5737123" y="1851378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2800" dirty="0">
                <a:solidFill>
                  <a:srgbClr val="002060"/>
                </a:solidFill>
              </a:rPr>
              <a:t>Nicho fundamental: Requerimientos y limites de tolerancia de una especie para mantenerse en el tiempo</a:t>
            </a:r>
          </a:p>
          <a:p>
            <a:r>
              <a:rPr lang="es-AR" sz="2800" dirty="0">
                <a:solidFill>
                  <a:srgbClr val="002060"/>
                </a:solidFill>
              </a:rPr>
              <a:t> </a:t>
            </a:r>
          </a:p>
          <a:p>
            <a:r>
              <a:rPr lang="es-AR" sz="2800" dirty="0">
                <a:solidFill>
                  <a:srgbClr val="002060"/>
                </a:solidFill>
              </a:rPr>
              <a:t>Nicho realizado: condiciones en las que la especie existe en presencia de especies interactuantes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CB331C-D37D-4E5C-B106-461A92C4EE93}"/>
              </a:ext>
            </a:extLst>
          </p:cNvPr>
          <p:cNvSpPr txBox="1"/>
          <p:nvPr/>
        </p:nvSpPr>
        <p:spPr>
          <a:xfrm>
            <a:off x="4110844" y="235449"/>
            <a:ext cx="3252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chemeClr val="accent6">
                    <a:lumMod val="50000"/>
                  </a:schemeClr>
                </a:solidFill>
              </a:rPr>
              <a:t>El concepto de nicho</a:t>
            </a:r>
          </a:p>
        </p:txBody>
      </p:sp>
    </p:spTree>
    <p:extLst>
      <p:ext uri="{BB962C8B-B14F-4D97-AF65-F5344CB8AC3E}">
        <p14:creationId xmlns:p14="http://schemas.microsoft.com/office/powerpoint/2010/main" val="4017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11"/>
    </mc:Choice>
    <mc:Fallback xmlns="">
      <p:transition spd="slow" advTm="3401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 imagen puede contener: montaÃ±a, exterior y naturale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032812" cy="39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a imagen puede contener: cielo, nube, exterior y ag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872753"/>
            <a:ext cx="7032813" cy="39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891554" y="5042647"/>
            <a:ext cx="1945341" cy="101301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4208931" y="2653553"/>
            <a:ext cx="1945341" cy="101301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1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76"/>
    </mc:Choice>
    <mc:Fallback xmlns="">
      <p:transition spd="slow" advTm="10617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2685" y="215547"/>
            <a:ext cx="7886700" cy="1325563"/>
          </a:xfrm>
        </p:spPr>
        <p:txBody>
          <a:bodyPr>
            <a:normAutofit/>
          </a:bodyPr>
          <a:lstStyle/>
          <a:p>
            <a:r>
              <a:rPr lang="es-ES" sz="3200" b="1" dirty="0"/>
              <a:t>El índice de Shannon-</a:t>
            </a:r>
            <a:r>
              <a:rPr lang="es-ES" sz="3200" b="1" dirty="0" err="1"/>
              <a:t>Weinner</a:t>
            </a:r>
            <a:endParaRPr lang="es-ES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057" y="2995054"/>
            <a:ext cx="5126691" cy="1389477"/>
          </a:xfrm>
          <a:prstGeom prst="rect">
            <a:avLst/>
          </a:prstGeom>
        </p:spPr>
      </p:pic>
      <p:sp>
        <p:nvSpPr>
          <p:cNvPr id="6" name="Llamada rectangular 5"/>
          <p:cNvSpPr/>
          <p:nvPr/>
        </p:nvSpPr>
        <p:spPr>
          <a:xfrm>
            <a:off x="1931552" y="1993582"/>
            <a:ext cx="2124635" cy="578224"/>
          </a:xfrm>
          <a:prstGeom prst="wedgeRectCallout">
            <a:avLst>
              <a:gd name="adj1" fmla="val 86129"/>
              <a:gd name="adj2" fmla="val 2229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Número de especies</a:t>
            </a:r>
          </a:p>
        </p:txBody>
      </p:sp>
      <p:sp>
        <p:nvSpPr>
          <p:cNvPr id="7" name="Llamada rectangular 6"/>
          <p:cNvSpPr/>
          <p:nvPr/>
        </p:nvSpPr>
        <p:spPr>
          <a:xfrm>
            <a:off x="5835334" y="1752734"/>
            <a:ext cx="2391507" cy="819073"/>
          </a:xfrm>
          <a:prstGeom prst="wedgeRectCallout">
            <a:avLst>
              <a:gd name="adj1" fmla="val -19362"/>
              <a:gd name="adj2" fmla="val 1482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Abundancia relativa de la especie i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762686" y="4199864"/>
            <a:ext cx="86498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</a:rPr>
              <a:t>También informa </a:t>
            </a:r>
            <a:r>
              <a:rPr lang="es-ES" sz="2400" dirty="0" err="1">
                <a:solidFill>
                  <a:srgbClr val="002060"/>
                </a:solidFill>
              </a:rPr>
              <a:t>equitatividad</a:t>
            </a:r>
            <a:r>
              <a:rPr lang="es-ES" sz="2400" dirty="0">
                <a:solidFill>
                  <a:srgbClr val="002060"/>
                </a:solidFill>
              </a:rPr>
              <a:t> o uniformidad y por ende mide diversidad</a:t>
            </a:r>
          </a:p>
          <a:p>
            <a:endParaRPr lang="es-ES" sz="2400" dirty="0">
              <a:solidFill>
                <a:srgbClr val="002060"/>
              </a:solidFill>
            </a:endParaRPr>
          </a:p>
          <a:p>
            <a:r>
              <a:rPr lang="es-ES" sz="2400" dirty="0">
                <a:solidFill>
                  <a:srgbClr val="002060"/>
                </a:solidFill>
              </a:rPr>
              <a:t>Fue el índice más utilizado durante muchos años</a:t>
            </a:r>
          </a:p>
          <a:p>
            <a:endParaRPr lang="es-ES" sz="2400" dirty="0">
              <a:solidFill>
                <a:srgbClr val="002060"/>
              </a:solidFill>
            </a:endParaRPr>
          </a:p>
          <a:p>
            <a:r>
              <a:rPr lang="es-ES" sz="2400" dirty="0">
                <a:solidFill>
                  <a:srgbClr val="002060"/>
                </a:solidFill>
              </a:rPr>
              <a:t>Por distintas razones es un índice que ya no se utiliza demasiado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6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53"/>
    </mc:Choice>
    <mc:Fallback xmlns="">
      <p:transition spd="slow" advTm="85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7D7A36-4A9E-4629-8971-70DB3ED88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Estructura de las comunidades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60F85C-410A-43B0-9A4E-6DF280BAD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AR" dirty="0"/>
              <a:t>La diversidad como forma de caracterizar la estructura </a:t>
            </a:r>
            <a:r>
              <a:rPr lang="es-AR" dirty="0" err="1"/>
              <a:t>comunitria</a:t>
            </a:r>
            <a:endParaRPr lang="es-AR" dirty="0"/>
          </a:p>
          <a:p>
            <a:endParaRPr lang="es-AR" dirty="0"/>
          </a:p>
          <a:p>
            <a:r>
              <a:rPr lang="es-AR" dirty="0"/>
              <a:t>El número de especies o riqueza de especies es un indicador sencillo de diversidad</a:t>
            </a:r>
          </a:p>
          <a:p>
            <a:endParaRPr lang="es-AR" dirty="0"/>
          </a:p>
          <a:p>
            <a:r>
              <a:rPr lang="es-AR" dirty="0"/>
              <a:t>La distribución de las abundancias es relevante: comunidades dominadas por una o pocas especies son menos diversas</a:t>
            </a:r>
          </a:p>
          <a:p>
            <a:endParaRPr lang="es-AR" dirty="0"/>
          </a:p>
          <a:p>
            <a:r>
              <a:rPr lang="es-AR" dirty="0"/>
              <a:t>Podemos caracterizar la distribución de las abundancias utilizando curvas de rango-abundancia o calculando índices de diversidad o dominancia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64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94"/>
    </mc:Choice>
    <mc:Fallback xmlns="">
      <p:transition spd="slow" advTm="74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CA5292-2910-419E-95D9-F6A97C96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El ensamblaje de las comunidades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60C09B-FFA0-489B-9DC2-CF0C4983E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>
                <a:solidFill>
                  <a:srgbClr val="002060"/>
                </a:solidFill>
              </a:rPr>
              <a:t>¿Porque en un sitio particular encontramos las especies que encontramos y no otras?</a:t>
            </a:r>
          </a:p>
          <a:p>
            <a:pPr marL="0" indent="0">
              <a:buNone/>
            </a:pPr>
            <a:endParaRPr lang="es-AR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AR" dirty="0">
                <a:solidFill>
                  <a:srgbClr val="002060"/>
                </a:solidFill>
              </a:rPr>
              <a:t>La secuencia de procesos o factores que operan sobre un pool  de  especies regional y determinan que  </a:t>
            </a:r>
            <a:r>
              <a:rPr lang="es-AR" dirty="0" err="1">
                <a:solidFill>
                  <a:srgbClr val="002060"/>
                </a:solidFill>
              </a:rPr>
              <a:t>sub-conjunto</a:t>
            </a:r>
            <a:r>
              <a:rPr lang="es-AR" dirty="0">
                <a:solidFill>
                  <a:srgbClr val="002060"/>
                </a:solidFill>
              </a:rPr>
              <a:t> de  dicho pool  coexiste en un sitio específico (o sea: una comunidad)</a:t>
            </a:r>
            <a:endParaRPr lang="es-ES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s-A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769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46"/>
    </mc:Choice>
    <mc:Fallback xmlns="">
      <p:transition spd="slow" advTm="90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2A24B-001E-4906-87FD-671201D2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592"/>
            <a:ext cx="10515600" cy="1325563"/>
          </a:xfrm>
        </p:spPr>
        <p:txBody>
          <a:bodyPr>
            <a:noAutofit/>
          </a:bodyPr>
          <a:lstStyle/>
          <a:p>
            <a:r>
              <a:rPr lang="es-AR" sz="2800" b="1" dirty="0"/>
              <a:t>Pool de especies o biota potencial: Son la totalidad de especies de una región que pueden potencialmente formar parte de las comunidades 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005292B-D974-4A35-9C12-D160F83DDD8B}"/>
              </a:ext>
            </a:extLst>
          </p:cNvPr>
          <p:cNvSpPr/>
          <p:nvPr/>
        </p:nvSpPr>
        <p:spPr>
          <a:xfrm>
            <a:off x="867695" y="2256501"/>
            <a:ext cx="3055375" cy="3229897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5C5B0BA-75B5-4A30-A84A-858BC819439C}"/>
              </a:ext>
            </a:extLst>
          </p:cNvPr>
          <p:cNvSpPr/>
          <p:nvPr/>
        </p:nvSpPr>
        <p:spPr>
          <a:xfrm>
            <a:off x="1312606" y="3170903"/>
            <a:ext cx="442452" cy="4719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Triángulo isósceles 7">
            <a:extLst>
              <a:ext uri="{FF2B5EF4-FFF2-40B4-BE49-F238E27FC236}">
                <a16:creationId xmlns:a16="http://schemas.microsoft.com/office/drawing/2014/main" id="{AC560BD1-0135-47C2-80CE-817876EDCA87}"/>
              </a:ext>
            </a:extLst>
          </p:cNvPr>
          <p:cNvSpPr/>
          <p:nvPr/>
        </p:nvSpPr>
        <p:spPr>
          <a:xfrm>
            <a:off x="2949677" y="3038168"/>
            <a:ext cx="442452" cy="3908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Círculo parcial 8">
            <a:extLst>
              <a:ext uri="{FF2B5EF4-FFF2-40B4-BE49-F238E27FC236}">
                <a16:creationId xmlns:a16="http://schemas.microsoft.com/office/drawing/2014/main" id="{F3894E1A-F720-4D63-B261-A7A50A22F340}"/>
              </a:ext>
            </a:extLst>
          </p:cNvPr>
          <p:cNvSpPr/>
          <p:nvPr/>
        </p:nvSpPr>
        <p:spPr>
          <a:xfrm>
            <a:off x="2403987" y="4476136"/>
            <a:ext cx="545690" cy="528943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0" name="Forma en L 9">
            <a:extLst>
              <a:ext uri="{FF2B5EF4-FFF2-40B4-BE49-F238E27FC236}">
                <a16:creationId xmlns:a16="http://schemas.microsoft.com/office/drawing/2014/main" id="{0A903E39-477F-4EFB-8550-77046F6241EC}"/>
              </a:ext>
            </a:extLst>
          </p:cNvPr>
          <p:cNvSpPr/>
          <p:nvPr/>
        </p:nvSpPr>
        <p:spPr>
          <a:xfrm>
            <a:off x="3274141" y="4247535"/>
            <a:ext cx="324464" cy="390832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Círculo: vacío 10">
            <a:extLst>
              <a:ext uri="{FF2B5EF4-FFF2-40B4-BE49-F238E27FC236}">
                <a16:creationId xmlns:a16="http://schemas.microsoft.com/office/drawing/2014/main" id="{5C08D3EE-3AA7-4BD8-9164-4C7295683A97}"/>
              </a:ext>
            </a:extLst>
          </p:cNvPr>
          <p:cNvSpPr/>
          <p:nvPr/>
        </p:nvSpPr>
        <p:spPr>
          <a:xfrm>
            <a:off x="1209368" y="4109424"/>
            <a:ext cx="545690" cy="528943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2" name="Cruz 11">
            <a:extLst>
              <a:ext uri="{FF2B5EF4-FFF2-40B4-BE49-F238E27FC236}">
                <a16:creationId xmlns:a16="http://schemas.microsoft.com/office/drawing/2014/main" id="{9A977A4D-1CB5-4BD1-8F75-CF57E27456D0}"/>
              </a:ext>
            </a:extLst>
          </p:cNvPr>
          <p:cNvSpPr/>
          <p:nvPr/>
        </p:nvSpPr>
        <p:spPr>
          <a:xfrm>
            <a:off x="2079522" y="2607087"/>
            <a:ext cx="560438" cy="563816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ombo 12">
            <a:extLst>
              <a:ext uri="{FF2B5EF4-FFF2-40B4-BE49-F238E27FC236}">
                <a16:creationId xmlns:a16="http://schemas.microsoft.com/office/drawing/2014/main" id="{6F14573E-1AEC-4AEC-9325-1BB3F6F51FBC}"/>
              </a:ext>
            </a:extLst>
          </p:cNvPr>
          <p:cNvSpPr/>
          <p:nvPr/>
        </p:nvSpPr>
        <p:spPr>
          <a:xfrm>
            <a:off x="2079522" y="3642852"/>
            <a:ext cx="560438" cy="563816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9FE2AFB-4BB1-4CC6-85BE-5246D6753007}"/>
              </a:ext>
            </a:extLst>
          </p:cNvPr>
          <p:cNvSpPr/>
          <p:nvPr/>
        </p:nvSpPr>
        <p:spPr>
          <a:xfrm>
            <a:off x="6779344" y="2226213"/>
            <a:ext cx="1489587" cy="132556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90DFBBF-CE57-4E46-B894-165AB74A9EFB}"/>
              </a:ext>
            </a:extLst>
          </p:cNvPr>
          <p:cNvSpPr/>
          <p:nvPr/>
        </p:nvSpPr>
        <p:spPr>
          <a:xfrm>
            <a:off x="6779344" y="4481512"/>
            <a:ext cx="1489587" cy="132556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Círculo parcial 15">
            <a:extLst>
              <a:ext uri="{FF2B5EF4-FFF2-40B4-BE49-F238E27FC236}">
                <a16:creationId xmlns:a16="http://schemas.microsoft.com/office/drawing/2014/main" id="{A1CDA848-E625-4A7C-8BA3-C5DC4545CBAE}"/>
              </a:ext>
            </a:extLst>
          </p:cNvPr>
          <p:cNvSpPr/>
          <p:nvPr/>
        </p:nvSpPr>
        <p:spPr>
          <a:xfrm>
            <a:off x="7656874" y="2908785"/>
            <a:ext cx="545690" cy="528943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8" name="Círculo: vacío 17">
            <a:extLst>
              <a:ext uri="{FF2B5EF4-FFF2-40B4-BE49-F238E27FC236}">
                <a16:creationId xmlns:a16="http://schemas.microsoft.com/office/drawing/2014/main" id="{F482E3C7-3166-423A-BF24-E293C5E6CC2C}"/>
              </a:ext>
            </a:extLst>
          </p:cNvPr>
          <p:cNvSpPr/>
          <p:nvPr/>
        </p:nvSpPr>
        <p:spPr>
          <a:xfrm>
            <a:off x="6764598" y="2606888"/>
            <a:ext cx="545690" cy="528943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9" name="Cruz 18">
            <a:extLst>
              <a:ext uri="{FF2B5EF4-FFF2-40B4-BE49-F238E27FC236}">
                <a16:creationId xmlns:a16="http://schemas.microsoft.com/office/drawing/2014/main" id="{12F63475-596F-46A9-8D9D-1DBB4E8DECF5}"/>
              </a:ext>
            </a:extLst>
          </p:cNvPr>
          <p:cNvSpPr/>
          <p:nvPr/>
        </p:nvSpPr>
        <p:spPr>
          <a:xfrm>
            <a:off x="7310288" y="2240374"/>
            <a:ext cx="560438" cy="563816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62FD92F1-9FB4-45CC-AEE1-D23F772B0060}"/>
              </a:ext>
            </a:extLst>
          </p:cNvPr>
          <p:cNvSpPr/>
          <p:nvPr/>
        </p:nvSpPr>
        <p:spPr>
          <a:xfrm>
            <a:off x="6786720" y="4963727"/>
            <a:ext cx="442452" cy="4719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8B0788C-918A-48A8-A3A2-65C327E79D38}"/>
              </a:ext>
            </a:extLst>
          </p:cNvPr>
          <p:cNvSpPr txBox="1"/>
          <p:nvPr/>
        </p:nvSpPr>
        <p:spPr>
          <a:xfrm>
            <a:off x="469493" y="1844924"/>
            <a:ext cx="3332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/>
              <a:t>Pool regional de especies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41C9410-9BCA-4E13-869C-27D24CAE17CB}"/>
              </a:ext>
            </a:extLst>
          </p:cNvPr>
          <p:cNvSpPr txBox="1"/>
          <p:nvPr/>
        </p:nvSpPr>
        <p:spPr>
          <a:xfrm>
            <a:off x="5857943" y="1659953"/>
            <a:ext cx="430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/>
              <a:t>Comunidades en sitios puntuales</a:t>
            </a:r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BA0F63F0-7FFC-40FA-ABFB-61C46113FC90}"/>
              </a:ext>
            </a:extLst>
          </p:cNvPr>
          <p:cNvSpPr/>
          <p:nvPr/>
        </p:nvSpPr>
        <p:spPr>
          <a:xfrm rot="20886785">
            <a:off x="3976164" y="2808385"/>
            <a:ext cx="2531811" cy="654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A070F379-42CF-4504-B5BF-DAD8EE61ED25}"/>
              </a:ext>
            </a:extLst>
          </p:cNvPr>
          <p:cNvSpPr/>
          <p:nvPr/>
        </p:nvSpPr>
        <p:spPr>
          <a:xfrm rot="673071">
            <a:off x="3963371" y="4148689"/>
            <a:ext cx="2531811" cy="654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Rombo 27">
            <a:extLst>
              <a:ext uri="{FF2B5EF4-FFF2-40B4-BE49-F238E27FC236}">
                <a16:creationId xmlns:a16="http://schemas.microsoft.com/office/drawing/2014/main" id="{3C6598A1-B85B-4D76-ABE3-37A8080374E1}"/>
              </a:ext>
            </a:extLst>
          </p:cNvPr>
          <p:cNvSpPr/>
          <p:nvPr/>
        </p:nvSpPr>
        <p:spPr>
          <a:xfrm>
            <a:off x="7656874" y="5196808"/>
            <a:ext cx="560438" cy="563816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Triángulo isósceles 28">
            <a:extLst>
              <a:ext uri="{FF2B5EF4-FFF2-40B4-BE49-F238E27FC236}">
                <a16:creationId xmlns:a16="http://schemas.microsoft.com/office/drawing/2014/main" id="{7D915330-E533-43DC-A288-C4D7F7C8F84E}"/>
              </a:ext>
            </a:extLst>
          </p:cNvPr>
          <p:cNvSpPr/>
          <p:nvPr/>
        </p:nvSpPr>
        <p:spPr>
          <a:xfrm>
            <a:off x="7369281" y="4542533"/>
            <a:ext cx="442452" cy="3908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15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48"/>
    </mc:Choice>
    <mc:Fallback xmlns="">
      <p:transition spd="slow" advTm="74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3" grpId="0" animBg="1"/>
      <p:bldP spid="24" grpId="0"/>
      <p:bldP spid="26" grpId="0"/>
      <p:bldP spid="27" grpId="0" animBg="1"/>
      <p:bldP spid="25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4CBCB-A9B7-4FEB-AD7E-3B52928BA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10515600" cy="1325563"/>
          </a:xfrm>
        </p:spPr>
        <p:txBody>
          <a:bodyPr>
            <a:normAutofit/>
          </a:bodyPr>
          <a:lstStyle/>
          <a:p>
            <a:r>
              <a:rPr lang="es-AR" sz="3200" dirty="0"/>
              <a:t>Ejemplo: Comunidades de anfibios en las sierras de Córdoba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704476-922C-4F83-8636-36B557D5D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8241"/>
            <a:ext cx="10515600" cy="4351338"/>
          </a:xfrm>
        </p:spPr>
        <p:txBody>
          <a:bodyPr/>
          <a:lstStyle/>
          <a:p>
            <a:r>
              <a:rPr lang="es-AR" dirty="0"/>
              <a:t>Unas 18 especies de anfibios (sapos y ranas) habitan las sierras de Córdoba: </a:t>
            </a:r>
            <a:r>
              <a:rPr lang="es-AR" b="1" dirty="0"/>
              <a:t>Pool de especies de la región</a:t>
            </a:r>
          </a:p>
          <a:p>
            <a:pPr marL="0" indent="0">
              <a:buNone/>
            </a:pPr>
            <a:endParaRPr lang="es-AR" dirty="0"/>
          </a:p>
        </p:txBody>
      </p:sp>
      <p:pic>
        <p:nvPicPr>
          <p:cNvPr id="4" name="Picture 3" descr="D:\Fotos\fotos herpetofauna\Anuros\Ceratophrydae\Ceratophrys\P3210115.JPG">
            <a:extLst>
              <a:ext uri="{FF2B5EF4-FFF2-40B4-BE49-F238E27FC236}">
                <a16:creationId xmlns:a16="http://schemas.microsoft.com/office/drawing/2014/main" id="{3CBE202D-BED5-4573-8A38-53897688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91" y="2226629"/>
            <a:ext cx="1767008" cy="132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C311191">
            <a:extLst>
              <a:ext uri="{FF2B5EF4-FFF2-40B4-BE49-F238E27FC236}">
                <a16:creationId xmlns:a16="http://schemas.microsoft.com/office/drawing/2014/main" id="{C050A002-15F5-4BAE-AD26-539223711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356" y="2226322"/>
            <a:ext cx="176700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cinax">
            <a:extLst>
              <a:ext uri="{FF2B5EF4-FFF2-40B4-BE49-F238E27FC236}">
                <a16:creationId xmlns:a16="http://schemas.microsoft.com/office/drawing/2014/main" id="{C63F88AB-25F3-4967-A2ED-5F8313705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21" y="2226322"/>
            <a:ext cx="176700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Leptodactylus latinasus">
            <a:extLst>
              <a:ext uri="{FF2B5EF4-FFF2-40B4-BE49-F238E27FC236}">
                <a16:creationId xmlns:a16="http://schemas.microsoft.com/office/drawing/2014/main" id="{68906F46-7BB9-4C61-BEBA-852F0167C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086" y="2226322"/>
            <a:ext cx="176700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C100043">
            <a:extLst>
              <a:ext uri="{FF2B5EF4-FFF2-40B4-BE49-F238E27FC236}">
                <a16:creationId xmlns:a16="http://schemas.microsoft.com/office/drawing/2014/main" id="{DF5D861B-3C2B-4575-BDA4-753F32F7F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951" y="2226322"/>
            <a:ext cx="1767826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1101249">
            <a:extLst>
              <a:ext uri="{FF2B5EF4-FFF2-40B4-BE49-F238E27FC236}">
                <a16:creationId xmlns:a16="http://schemas.microsoft.com/office/drawing/2014/main" id="{3DBFE162-D601-467E-9C4A-CBED09821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634" y="2226321"/>
            <a:ext cx="1767006" cy="132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L">
            <a:extLst>
              <a:ext uri="{FF2B5EF4-FFF2-40B4-BE49-F238E27FC236}">
                <a16:creationId xmlns:a16="http://schemas.microsoft.com/office/drawing/2014/main" id="{5FB371CC-4442-4779-A580-1A621DBB0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91" y="3867491"/>
            <a:ext cx="1767010" cy="132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P3300008">
            <a:extLst>
              <a:ext uri="{FF2B5EF4-FFF2-40B4-BE49-F238E27FC236}">
                <a16:creationId xmlns:a16="http://schemas.microsoft.com/office/drawing/2014/main" id="{15EB9F8A-518C-4673-BF57-94F497463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356" y="3866571"/>
            <a:ext cx="1767827" cy="132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B070401">
            <a:extLst>
              <a:ext uri="{FF2B5EF4-FFF2-40B4-BE49-F238E27FC236}">
                <a16:creationId xmlns:a16="http://schemas.microsoft.com/office/drawing/2014/main" id="{05B523EA-D8B1-4FC7-8FC5-7CEE62002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21" y="3866571"/>
            <a:ext cx="1767826" cy="132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Bufo arenarum 3bañados del dulce">
            <a:extLst>
              <a:ext uri="{FF2B5EF4-FFF2-40B4-BE49-F238E27FC236}">
                <a16:creationId xmlns:a16="http://schemas.microsoft.com/office/drawing/2014/main" id="{2BFF2B19-75B0-464D-875C-1D198F3A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085" y="3866571"/>
            <a:ext cx="1767826" cy="132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Fotos\fotos herpetofauna\Anuros\Bufonidae\Melanophryniscus\M. stelzneri\PC020979.JPG">
            <a:extLst>
              <a:ext uri="{FF2B5EF4-FFF2-40B4-BE49-F238E27FC236}">
                <a16:creationId xmlns:a16="http://schemas.microsoft.com/office/drawing/2014/main" id="{5629740E-F452-40FA-8731-22C217129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950" y="3866571"/>
            <a:ext cx="1767827" cy="132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E:\Julián\Julian Disco D\Julian (D)\Julián datos\fotos\Co colorado\PB160026.JPG">
            <a:extLst>
              <a:ext uri="{FF2B5EF4-FFF2-40B4-BE49-F238E27FC236}">
                <a16:creationId xmlns:a16="http://schemas.microsoft.com/office/drawing/2014/main" id="{EB339598-3EC4-4D05-997C-BEC412D24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816" y="3866570"/>
            <a:ext cx="1767828" cy="132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1120149">
            <a:extLst>
              <a:ext uri="{FF2B5EF4-FFF2-40B4-BE49-F238E27FC236}">
                <a16:creationId xmlns:a16="http://schemas.microsoft.com/office/drawing/2014/main" id="{DEAA9B3C-5899-42C9-834B-C381F57F6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91" y="5378937"/>
            <a:ext cx="1767828" cy="132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D:\Fotos\achala\Agosto 2010\P8210148.JPG">
            <a:extLst>
              <a:ext uri="{FF2B5EF4-FFF2-40B4-BE49-F238E27FC236}">
                <a16:creationId xmlns:a16="http://schemas.microsoft.com/office/drawing/2014/main" id="{1542C459-2E41-44A6-B82C-F1C3726DF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356" y="5378937"/>
            <a:ext cx="1767829" cy="132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P3200103">
            <a:extLst>
              <a:ext uri="{FF2B5EF4-FFF2-40B4-BE49-F238E27FC236}">
                <a16:creationId xmlns:a16="http://schemas.microsoft.com/office/drawing/2014/main" id="{59CC8F53-6BD6-4B7C-BF67-41DF00323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21" y="5378937"/>
            <a:ext cx="1767830" cy="132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D:\Fotos\fotos herpetofauna\Anuros\Cycloramphidae\odontophrynus\O. cordobae\Odontophrynus cordobae(tanti).JPG">
            <a:extLst>
              <a:ext uri="{FF2B5EF4-FFF2-40B4-BE49-F238E27FC236}">
                <a16:creationId xmlns:a16="http://schemas.microsoft.com/office/drawing/2014/main" id="{19AEA85A-0361-4518-97F6-6FC4ABBAB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085" y="5378934"/>
            <a:ext cx="1767832" cy="132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PC310016">
            <a:extLst>
              <a:ext uri="{FF2B5EF4-FFF2-40B4-BE49-F238E27FC236}">
                <a16:creationId xmlns:a16="http://schemas.microsoft.com/office/drawing/2014/main" id="{7E95963E-0709-43AD-882B-4162DA52B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950" y="5378934"/>
            <a:ext cx="1767424" cy="13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D:\Fotos\fotos herpetofauna\Anuros\Bufonidae\Melanophryniscus\M. stelzneri\P9200083.JPG">
            <a:extLst>
              <a:ext uri="{FF2B5EF4-FFF2-40B4-BE49-F238E27FC236}">
                <a16:creationId xmlns:a16="http://schemas.microsoft.com/office/drawing/2014/main" id="{75359484-32EF-4DDA-856F-6B790075E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806" y="5378934"/>
            <a:ext cx="1767834" cy="13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57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08"/>
    </mc:Choice>
    <mc:Fallback xmlns="">
      <p:transition spd="slow" advTm="3650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D54AB-19CC-432A-BB94-255EDEF4C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Las sierras van desde los 600 a los 2800 m </a:t>
            </a:r>
            <a:r>
              <a:rPr lang="es-AR" dirty="0" err="1"/>
              <a:t>s.n.m</a:t>
            </a:r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9D520FD-9CC2-47AA-B6C8-57A30D50B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14" y="2562562"/>
            <a:ext cx="4748760" cy="26709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A75C1C-A8B6-4BB6-811A-9514F2B62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60433"/>
            <a:ext cx="3564139" cy="26731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606BD1C-9E4C-45AE-A8B3-2A8AD44EB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312" y="2555188"/>
            <a:ext cx="3844128" cy="2673104"/>
          </a:xfrm>
          <a:prstGeom prst="rect">
            <a:avLst/>
          </a:prstGeom>
        </p:spPr>
      </p:pic>
      <p:pic>
        <p:nvPicPr>
          <p:cNvPr id="10" name="Picture 3" descr="D:\Fotos\fotos herpetofauna\Anuros\Ceratophrydae\Ceratophrys\P3210115.JPG">
            <a:extLst>
              <a:ext uri="{FF2B5EF4-FFF2-40B4-BE49-F238E27FC236}">
                <a16:creationId xmlns:a16="http://schemas.microsoft.com/office/drawing/2014/main" id="{63C631F4-277B-4528-8C47-F3C5F8A71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5997"/>
            <a:ext cx="571479" cy="42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PC311191">
            <a:extLst>
              <a:ext uri="{FF2B5EF4-FFF2-40B4-BE49-F238E27FC236}">
                <a16:creationId xmlns:a16="http://schemas.microsoft.com/office/drawing/2014/main" id="{06C2D707-78E0-44DC-AA4D-211BD8665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68" y="5335691"/>
            <a:ext cx="571479" cy="42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Scinax">
            <a:extLst>
              <a:ext uri="{FF2B5EF4-FFF2-40B4-BE49-F238E27FC236}">
                <a16:creationId xmlns:a16="http://schemas.microsoft.com/office/drawing/2014/main" id="{6681A940-CFBC-4032-9DCD-34138033A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72" y="5335691"/>
            <a:ext cx="571479" cy="42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Leptodactylus latinasus">
            <a:extLst>
              <a:ext uri="{FF2B5EF4-FFF2-40B4-BE49-F238E27FC236}">
                <a16:creationId xmlns:a16="http://schemas.microsoft.com/office/drawing/2014/main" id="{3814A626-F0D6-4E8D-A0F5-0C36028BC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287" y="5335691"/>
            <a:ext cx="571479" cy="42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PC100043">
            <a:extLst>
              <a:ext uri="{FF2B5EF4-FFF2-40B4-BE49-F238E27FC236}">
                <a16:creationId xmlns:a16="http://schemas.microsoft.com/office/drawing/2014/main" id="{87BD95DF-6F03-4B1A-A21A-9B72A304B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306" y="5335691"/>
            <a:ext cx="571743" cy="42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P1101249">
            <a:extLst>
              <a:ext uri="{FF2B5EF4-FFF2-40B4-BE49-F238E27FC236}">
                <a16:creationId xmlns:a16="http://schemas.microsoft.com/office/drawing/2014/main" id="{8DCDDB59-8C26-4A4E-A9D8-7C1F3519A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141" y="5335690"/>
            <a:ext cx="571478" cy="42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L">
            <a:extLst>
              <a:ext uri="{FF2B5EF4-FFF2-40B4-BE49-F238E27FC236}">
                <a16:creationId xmlns:a16="http://schemas.microsoft.com/office/drawing/2014/main" id="{474C69D1-C8D2-4FDD-809C-CF4AA72FA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96995"/>
            <a:ext cx="571480" cy="42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P3300008">
            <a:extLst>
              <a:ext uri="{FF2B5EF4-FFF2-40B4-BE49-F238E27FC236}">
                <a16:creationId xmlns:a16="http://schemas.microsoft.com/office/drawing/2014/main" id="{64D7264C-E54A-4F4F-92C9-F85BF3483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68" y="5796076"/>
            <a:ext cx="571743" cy="42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PB070401">
            <a:extLst>
              <a:ext uri="{FF2B5EF4-FFF2-40B4-BE49-F238E27FC236}">
                <a16:creationId xmlns:a16="http://schemas.microsoft.com/office/drawing/2014/main" id="{D7FD84AB-C53C-45F8-9510-BF1C45A90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72" y="5796076"/>
            <a:ext cx="571743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Bufo arenarum 3bañados del dulce">
            <a:extLst>
              <a:ext uri="{FF2B5EF4-FFF2-40B4-BE49-F238E27FC236}">
                <a16:creationId xmlns:a16="http://schemas.microsoft.com/office/drawing/2014/main" id="{26DA296B-00C6-4E7D-AD15-792F6E959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286" y="5796076"/>
            <a:ext cx="571743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D:\Fotos\fotos herpetofauna\Anuros\Bufonidae\Melanophryniscus\M. stelzneri\PC020979.JPG">
            <a:extLst>
              <a:ext uri="{FF2B5EF4-FFF2-40B4-BE49-F238E27FC236}">
                <a16:creationId xmlns:a16="http://schemas.microsoft.com/office/drawing/2014/main" id="{F2615BBD-4589-4F7E-9C46-9F3C6C8A1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305" y="5796075"/>
            <a:ext cx="571743" cy="42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E:\Julián\Julian Disco D\Julian (D)\Julián datos\fotos\Co colorado\PB160026.JPG">
            <a:extLst>
              <a:ext uri="{FF2B5EF4-FFF2-40B4-BE49-F238E27FC236}">
                <a16:creationId xmlns:a16="http://schemas.microsoft.com/office/drawing/2014/main" id="{77957B4E-C8BE-4176-96D3-DECCE13C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322" y="5796075"/>
            <a:ext cx="571744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P1120149">
            <a:extLst>
              <a:ext uri="{FF2B5EF4-FFF2-40B4-BE49-F238E27FC236}">
                <a16:creationId xmlns:a16="http://schemas.microsoft.com/office/drawing/2014/main" id="{27B22561-5B57-4E88-80FB-559341439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6566"/>
            <a:ext cx="571744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D:\Fotos\achala\Agosto 2010\P8210148.JPG">
            <a:extLst>
              <a:ext uri="{FF2B5EF4-FFF2-40B4-BE49-F238E27FC236}">
                <a16:creationId xmlns:a16="http://schemas.microsoft.com/office/drawing/2014/main" id="{9F568C44-16D5-4111-B4F6-C51BBC484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69" y="6246566"/>
            <a:ext cx="571744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P3200103">
            <a:extLst>
              <a:ext uri="{FF2B5EF4-FFF2-40B4-BE49-F238E27FC236}">
                <a16:creationId xmlns:a16="http://schemas.microsoft.com/office/drawing/2014/main" id="{C09779FD-136D-420C-9C65-9725A6C97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73" y="6246566"/>
            <a:ext cx="571744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D:\Fotos\fotos herpetofauna\Anuros\Cycloramphidae\odontophrynus\O. cordobae\Odontophrynus cordobae(tanti).JPG">
            <a:extLst>
              <a:ext uri="{FF2B5EF4-FFF2-40B4-BE49-F238E27FC236}">
                <a16:creationId xmlns:a16="http://schemas.microsoft.com/office/drawing/2014/main" id="{89AC2B84-2A7C-4071-BA7D-10D5A7D54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286" y="6246562"/>
            <a:ext cx="571745" cy="42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PC310016">
            <a:extLst>
              <a:ext uri="{FF2B5EF4-FFF2-40B4-BE49-F238E27FC236}">
                <a16:creationId xmlns:a16="http://schemas.microsoft.com/office/drawing/2014/main" id="{432E6B09-0CDD-4E02-BEAA-4FDFAD4E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305" y="6246562"/>
            <a:ext cx="571613" cy="42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D:\Fotos\fotos herpetofauna\Anuros\Bufonidae\Melanophryniscus\M. stelzneri\P9200083.JPG">
            <a:extLst>
              <a:ext uri="{FF2B5EF4-FFF2-40B4-BE49-F238E27FC236}">
                <a16:creationId xmlns:a16="http://schemas.microsoft.com/office/drawing/2014/main" id="{F70F00B6-CC99-4988-99C3-1AA36C3D7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313" y="6246562"/>
            <a:ext cx="571746" cy="42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D:\Fotos\fotos herpetofauna\Anuros\Ceratophrydae\Ceratophrys\P3210115.JPG">
            <a:extLst>
              <a:ext uri="{FF2B5EF4-FFF2-40B4-BE49-F238E27FC236}">
                <a16:creationId xmlns:a16="http://schemas.microsoft.com/office/drawing/2014/main" id="{F4653229-64CB-435E-87D9-7A331EEB7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27" y="5326169"/>
            <a:ext cx="571479" cy="42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PC311191">
            <a:extLst>
              <a:ext uri="{FF2B5EF4-FFF2-40B4-BE49-F238E27FC236}">
                <a16:creationId xmlns:a16="http://schemas.microsoft.com/office/drawing/2014/main" id="{5723266E-1E7C-48D2-B87D-D87D5397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995" y="5325863"/>
            <a:ext cx="571479" cy="42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Scinax">
            <a:extLst>
              <a:ext uri="{FF2B5EF4-FFF2-40B4-BE49-F238E27FC236}">
                <a16:creationId xmlns:a16="http://schemas.microsoft.com/office/drawing/2014/main" id="{4F4F7DF4-35EC-40EB-B8E6-FB38E8831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99" y="5325863"/>
            <a:ext cx="571479" cy="42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Leptodactylus latinasus">
            <a:extLst>
              <a:ext uri="{FF2B5EF4-FFF2-40B4-BE49-F238E27FC236}">
                <a16:creationId xmlns:a16="http://schemas.microsoft.com/office/drawing/2014/main" id="{BCECC634-A770-49CA-88AE-50A636E19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014" y="5325863"/>
            <a:ext cx="571479" cy="42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 descr="PC100043">
            <a:extLst>
              <a:ext uri="{FF2B5EF4-FFF2-40B4-BE49-F238E27FC236}">
                <a16:creationId xmlns:a16="http://schemas.microsoft.com/office/drawing/2014/main" id="{6B4FC6E5-C439-4CE2-86F2-B33BE081B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33" y="5325863"/>
            <a:ext cx="571743" cy="42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P1101249">
            <a:extLst>
              <a:ext uri="{FF2B5EF4-FFF2-40B4-BE49-F238E27FC236}">
                <a16:creationId xmlns:a16="http://schemas.microsoft.com/office/drawing/2014/main" id="{3BBA34F3-E735-4C0F-81FA-F28475DD0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868" y="5325862"/>
            <a:ext cx="571478" cy="42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7" descr="L">
            <a:extLst>
              <a:ext uri="{FF2B5EF4-FFF2-40B4-BE49-F238E27FC236}">
                <a16:creationId xmlns:a16="http://schemas.microsoft.com/office/drawing/2014/main" id="{B164B843-0E3F-48BB-B261-ABD0B5EF2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28" y="5787167"/>
            <a:ext cx="571480" cy="42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P3300008">
            <a:extLst>
              <a:ext uri="{FF2B5EF4-FFF2-40B4-BE49-F238E27FC236}">
                <a16:creationId xmlns:a16="http://schemas.microsoft.com/office/drawing/2014/main" id="{57B4FCFC-52C4-456E-8ACA-9E0D0178C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995" y="5786248"/>
            <a:ext cx="571743" cy="42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PB070401">
            <a:extLst>
              <a:ext uri="{FF2B5EF4-FFF2-40B4-BE49-F238E27FC236}">
                <a16:creationId xmlns:a16="http://schemas.microsoft.com/office/drawing/2014/main" id="{45713445-2C17-454B-A200-3A53872CF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99" y="5786248"/>
            <a:ext cx="571743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Bufo arenarum 3bañados del dulce">
            <a:extLst>
              <a:ext uri="{FF2B5EF4-FFF2-40B4-BE49-F238E27FC236}">
                <a16:creationId xmlns:a16="http://schemas.microsoft.com/office/drawing/2014/main" id="{3E1269CA-9E32-453C-9B40-7DADB527C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013" y="5786248"/>
            <a:ext cx="571743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D:\Fotos\fotos herpetofauna\Anuros\Bufonidae\Melanophryniscus\M. stelzneri\PC020979.JPG">
            <a:extLst>
              <a:ext uri="{FF2B5EF4-FFF2-40B4-BE49-F238E27FC236}">
                <a16:creationId xmlns:a16="http://schemas.microsoft.com/office/drawing/2014/main" id="{372880CB-853B-44D0-B1C9-C68723CFF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32" y="5786247"/>
            <a:ext cx="571743" cy="42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 descr="E:\Julián\Julian Disco D\Julian (D)\Julián datos\fotos\Co colorado\PB160026.JPG">
            <a:extLst>
              <a:ext uri="{FF2B5EF4-FFF2-40B4-BE49-F238E27FC236}">
                <a16:creationId xmlns:a16="http://schemas.microsoft.com/office/drawing/2014/main" id="{771CB0E5-32C2-44C6-BC14-0C5B1B5B7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049" y="5786247"/>
            <a:ext cx="571744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 descr="P1120149">
            <a:extLst>
              <a:ext uri="{FF2B5EF4-FFF2-40B4-BE49-F238E27FC236}">
                <a16:creationId xmlns:a16="http://schemas.microsoft.com/office/drawing/2014/main" id="{0E534045-9EF7-4C05-981E-490233F57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27" y="6236738"/>
            <a:ext cx="571744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D:\Fotos\achala\Agosto 2010\P8210148.JPG">
            <a:extLst>
              <a:ext uri="{FF2B5EF4-FFF2-40B4-BE49-F238E27FC236}">
                <a16:creationId xmlns:a16="http://schemas.microsoft.com/office/drawing/2014/main" id="{12711977-76EC-4E46-A466-0DF63B557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996" y="6236738"/>
            <a:ext cx="571744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 descr="P3200103">
            <a:extLst>
              <a:ext uri="{FF2B5EF4-FFF2-40B4-BE49-F238E27FC236}">
                <a16:creationId xmlns:a16="http://schemas.microsoft.com/office/drawing/2014/main" id="{B3CCC812-602A-4C6E-A97D-FE6D3AC58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000" y="6236738"/>
            <a:ext cx="571744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 descr="D:\Fotos\fotos herpetofauna\Anuros\Cycloramphidae\odontophrynus\O. cordobae\Odontophrynus cordobae(tanti).JPG">
            <a:extLst>
              <a:ext uri="{FF2B5EF4-FFF2-40B4-BE49-F238E27FC236}">
                <a16:creationId xmlns:a16="http://schemas.microsoft.com/office/drawing/2014/main" id="{60E66DB3-78CE-4EB8-9C47-78872F4C7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013" y="6236734"/>
            <a:ext cx="571745" cy="42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 descr="PC310016">
            <a:extLst>
              <a:ext uri="{FF2B5EF4-FFF2-40B4-BE49-F238E27FC236}">
                <a16:creationId xmlns:a16="http://schemas.microsoft.com/office/drawing/2014/main" id="{F1CB07B9-415A-42B8-9D6D-F573BC71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32" y="6236734"/>
            <a:ext cx="571613" cy="42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D:\Fotos\fotos herpetofauna\Anuros\Bufonidae\Melanophryniscus\M. stelzneri\P9200083.JPG">
            <a:extLst>
              <a:ext uri="{FF2B5EF4-FFF2-40B4-BE49-F238E27FC236}">
                <a16:creationId xmlns:a16="http://schemas.microsoft.com/office/drawing/2014/main" id="{AE029B5C-E529-4A5E-9E9A-D6A5C34E1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040" y="6236734"/>
            <a:ext cx="571746" cy="42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D:\Fotos\fotos herpetofauna\Anuros\Ceratophrydae\Ceratophrys\P3210115.JPG">
            <a:extLst>
              <a:ext uri="{FF2B5EF4-FFF2-40B4-BE49-F238E27FC236}">
                <a16:creationId xmlns:a16="http://schemas.microsoft.com/office/drawing/2014/main" id="{510B9D42-43E5-4871-BB74-ACC61CB8E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162" y="5331089"/>
            <a:ext cx="571479" cy="42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" descr="PC311191">
            <a:extLst>
              <a:ext uri="{FF2B5EF4-FFF2-40B4-BE49-F238E27FC236}">
                <a16:creationId xmlns:a16="http://schemas.microsoft.com/office/drawing/2014/main" id="{142A92F0-6D85-4B22-82B8-28CFA8294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430" y="5330783"/>
            <a:ext cx="571479" cy="42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" descr="Scinax">
            <a:extLst>
              <a:ext uri="{FF2B5EF4-FFF2-40B4-BE49-F238E27FC236}">
                <a16:creationId xmlns:a16="http://schemas.microsoft.com/office/drawing/2014/main" id="{D8087A06-4A53-4B7E-B58F-08925CEB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434" y="5330783"/>
            <a:ext cx="571479" cy="42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 descr="Leptodactylus latinasus">
            <a:extLst>
              <a:ext uri="{FF2B5EF4-FFF2-40B4-BE49-F238E27FC236}">
                <a16:creationId xmlns:a16="http://schemas.microsoft.com/office/drawing/2014/main" id="{80B6453A-85B1-46CC-81E0-F6927C80D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449" y="5330783"/>
            <a:ext cx="571479" cy="42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6" descr="PC100043">
            <a:extLst>
              <a:ext uri="{FF2B5EF4-FFF2-40B4-BE49-F238E27FC236}">
                <a16:creationId xmlns:a16="http://schemas.microsoft.com/office/drawing/2014/main" id="{8D4C938D-15FF-4AC1-81B2-CEDB84210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468" y="5330783"/>
            <a:ext cx="571743" cy="42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" descr="P1101249">
            <a:extLst>
              <a:ext uri="{FF2B5EF4-FFF2-40B4-BE49-F238E27FC236}">
                <a16:creationId xmlns:a16="http://schemas.microsoft.com/office/drawing/2014/main" id="{6FB9A53D-3054-49C9-8730-E6343A03E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303" y="5330782"/>
            <a:ext cx="571478" cy="42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 descr="L">
            <a:extLst>
              <a:ext uri="{FF2B5EF4-FFF2-40B4-BE49-F238E27FC236}">
                <a16:creationId xmlns:a16="http://schemas.microsoft.com/office/drawing/2014/main" id="{093ECB7B-193C-4E38-945F-16B9DE3D7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163" y="5792087"/>
            <a:ext cx="571480" cy="42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P3300008">
            <a:extLst>
              <a:ext uri="{FF2B5EF4-FFF2-40B4-BE49-F238E27FC236}">
                <a16:creationId xmlns:a16="http://schemas.microsoft.com/office/drawing/2014/main" id="{9A57FE53-8715-461A-885C-7FC32DC3C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430" y="5791168"/>
            <a:ext cx="571743" cy="42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" descr="PB070401">
            <a:extLst>
              <a:ext uri="{FF2B5EF4-FFF2-40B4-BE49-F238E27FC236}">
                <a16:creationId xmlns:a16="http://schemas.microsoft.com/office/drawing/2014/main" id="{E5F92C16-0CC5-4FF7-A1C1-195008147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434" y="5791168"/>
            <a:ext cx="571743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 descr="Bufo arenarum 3bañados del dulce">
            <a:extLst>
              <a:ext uri="{FF2B5EF4-FFF2-40B4-BE49-F238E27FC236}">
                <a16:creationId xmlns:a16="http://schemas.microsoft.com/office/drawing/2014/main" id="{EEACD444-DDC4-45B4-815F-44A78B644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448" y="5791168"/>
            <a:ext cx="571743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 descr="D:\Fotos\fotos herpetofauna\Anuros\Bufonidae\Melanophryniscus\M. stelzneri\PC020979.JPG">
            <a:extLst>
              <a:ext uri="{FF2B5EF4-FFF2-40B4-BE49-F238E27FC236}">
                <a16:creationId xmlns:a16="http://schemas.microsoft.com/office/drawing/2014/main" id="{F7439562-642E-449D-9737-B22999A12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467" y="5791167"/>
            <a:ext cx="571743" cy="42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" descr="E:\Julián\Julian Disco D\Julian (D)\Julián datos\fotos\Co colorado\PB160026.JPG">
            <a:extLst>
              <a:ext uri="{FF2B5EF4-FFF2-40B4-BE49-F238E27FC236}">
                <a16:creationId xmlns:a16="http://schemas.microsoft.com/office/drawing/2014/main" id="{1A23897A-678B-4F84-8B9C-01872DE4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484" y="5791167"/>
            <a:ext cx="571744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" descr="P1120149">
            <a:extLst>
              <a:ext uri="{FF2B5EF4-FFF2-40B4-BE49-F238E27FC236}">
                <a16:creationId xmlns:a16="http://schemas.microsoft.com/office/drawing/2014/main" id="{621BFA63-AE79-4B4F-86BB-0B7539F29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162" y="6241658"/>
            <a:ext cx="571744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" descr="D:\Fotos\achala\Agosto 2010\P8210148.JPG">
            <a:extLst>
              <a:ext uri="{FF2B5EF4-FFF2-40B4-BE49-F238E27FC236}">
                <a16:creationId xmlns:a16="http://schemas.microsoft.com/office/drawing/2014/main" id="{CA13F983-CF5A-4EFF-BB81-622A2E552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431" y="6241658"/>
            <a:ext cx="571744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7" descr="P3200103">
            <a:extLst>
              <a:ext uri="{FF2B5EF4-FFF2-40B4-BE49-F238E27FC236}">
                <a16:creationId xmlns:a16="http://schemas.microsoft.com/office/drawing/2014/main" id="{E42F8E71-0AA5-4EBC-8445-76B81BC2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435" y="6241658"/>
            <a:ext cx="571744" cy="4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" descr="D:\Fotos\fotos herpetofauna\Anuros\Cycloramphidae\odontophrynus\O. cordobae\Odontophrynus cordobae(tanti).JPG">
            <a:extLst>
              <a:ext uri="{FF2B5EF4-FFF2-40B4-BE49-F238E27FC236}">
                <a16:creationId xmlns:a16="http://schemas.microsoft.com/office/drawing/2014/main" id="{5DF535DD-BE10-404B-8991-A4C1D2B7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448" y="6241654"/>
            <a:ext cx="571745" cy="42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 descr="PC310016">
            <a:extLst>
              <a:ext uri="{FF2B5EF4-FFF2-40B4-BE49-F238E27FC236}">
                <a16:creationId xmlns:a16="http://schemas.microsoft.com/office/drawing/2014/main" id="{D5C4F1DC-9679-4832-BF9C-952B10AE3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467" y="6241654"/>
            <a:ext cx="571613" cy="42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 descr="D:\Fotos\fotos herpetofauna\Anuros\Bufonidae\Melanophryniscus\M. stelzneri\P9200083.JPG">
            <a:extLst>
              <a:ext uri="{FF2B5EF4-FFF2-40B4-BE49-F238E27FC236}">
                <a16:creationId xmlns:a16="http://schemas.microsoft.com/office/drawing/2014/main" id="{58064346-83AD-4758-90A6-6EB1AB930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475" y="6241654"/>
            <a:ext cx="571746" cy="42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650C4A85-768B-4036-BDD3-F18DB34A131F}"/>
              </a:ext>
            </a:extLst>
          </p:cNvPr>
          <p:cNvCxnSpPr/>
          <p:nvPr/>
        </p:nvCxnSpPr>
        <p:spPr>
          <a:xfrm>
            <a:off x="418205" y="2277687"/>
            <a:ext cx="1080654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uadroTexto 65">
            <a:extLst>
              <a:ext uri="{FF2B5EF4-FFF2-40B4-BE49-F238E27FC236}">
                <a16:creationId xmlns:a16="http://schemas.microsoft.com/office/drawing/2014/main" id="{1F2C88EE-ADC2-438C-B34E-E144D090D208}"/>
              </a:ext>
            </a:extLst>
          </p:cNvPr>
          <p:cNvSpPr txBox="1"/>
          <p:nvPr/>
        </p:nvSpPr>
        <p:spPr>
          <a:xfrm>
            <a:off x="3530936" y="1712848"/>
            <a:ext cx="4792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/>
              <a:t>Disminución de la temperatura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40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98"/>
    </mc:Choice>
    <mc:Fallback xmlns="">
      <p:transition spd="slow" advTm="114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55B1E06-B0C6-4A2C-B1F0-9456F210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537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AR" sz="3600" b="1" dirty="0"/>
              <a:t>Los sectores más altos de las sierras poseen condiciones térmicas que están por fuera de las tolerancias fisiológicas de las especies que habitan los lugares bajos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F76FD93-9472-44C0-BD50-B98131957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01" y="1667835"/>
            <a:ext cx="6262395" cy="352233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F87AA43-BE9B-4A3D-86E5-965F42B8F296}"/>
              </a:ext>
            </a:extLst>
          </p:cNvPr>
          <p:cNvSpPr txBox="1">
            <a:spLocks/>
          </p:cNvSpPr>
          <p:nvPr/>
        </p:nvSpPr>
        <p:spPr>
          <a:xfrm>
            <a:off x="838198" y="52058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3600" b="1" dirty="0"/>
              <a:t>No coinciden con el nicho fundamental de dichas especies: no permiten su establecimiento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29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79"/>
    </mc:Choice>
    <mc:Fallback xmlns="">
      <p:transition spd="slow" advTm="56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2A1A1-84FE-404C-91A3-AB632E201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En las distintas franjas de altura encontramos comunidades que representan subconjuntos del pool regional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8A25F6-E195-4354-88A2-C28A300DE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7815"/>
            <a:ext cx="2752898" cy="4115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dirty="0"/>
              <a:t>A medida que las condiciones son mas severas el número de especies que puede establecerse en las comunidades disminuye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E865FB-F350-425F-9FFC-CAA6BB5E2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647" y="2078182"/>
            <a:ext cx="7330327" cy="45083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368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24"/>
    </mc:Choice>
    <mc:Fallback xmlns="">
      <p:transition spd="slow" advTm="42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CB4CB9-52EC-408C-BF6B-DA8A4AEF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Proceso conocido como filtrado ambiental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B8DF98-8E6E-4C0B-B44A-D8D49F651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Factores abióticos limitantes que representan un primer “filtro” que opera sobre el pool regional de especies definiendo que especies van a formar parte de las comunidades en un lugar determinado</a:t>
            </a:r>
          </a:p>
          <a:p>
            <a:endParaRPr lang="es-AR" dirty="0"/>
          </a:p>
          <a:p>
            <a:r>
              <a:rPr lang="es-AR" dirty="0"/>
              <a:t>Las condiciones ambientales resultan limitantes para el establecimiento de ciertas especies cuando están fuera de su nicho fundamental: temperaturas, tipos de suelos, disponibilidad de hábitat o agua, salinidad etc.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2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18"/>
    </mc:Choice>
    <mc:Fallback xmlns="">
      <p:transition spd="slow" advTm="73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4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|31|28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31|3.7|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21.7|3|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|0.8|34.6|1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6.1|7.6|1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9.5|6.9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9.4|43.5|7.5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|31.3|2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3.4|88.8|27.6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2534</TotalTime>
  <Words>1185</Words>
  <Application>Microsoft Office PowerPoint</Application>
  <PresentationFormat>Panorámica</PresentationFormat>
  <Paragraphs>225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Tema de Office</vt:lpstr>
      <vt:lpstr>Comunidades Clase 1. Parte b.</vt:lpstr>
      <vt:lpstr>Presentación de PowerPoint</vt:lpstr>
      <vt:lpstr>El ensamblaje de las comunidades</vt:lpstr>
      <vt:lpstr>Pool de especies o biota potencial: Son la totalidad de especies de una región que pueden potencialmente formar parte de las comunidades </vt:lpstr>
      <vt:lpstr>Ejemplo: Comunidades de anfibios en las sierras de Córdoba</vt:lpstr>
      <vt:lpstr>Las sierras van desde los 600 a los 2800 m s.n.m</vt:lpstr>
      <vt:lpstr>Los sectores más altos de las sierras poseen condiciones térmicas que están por fuera de las tolerancias fisiológicas de las especies que habitan los lugares bajos</vt:lpstr>
      <vt:lpstr>En las distintas franjas de altura encontramos comunidades que representan subconjuntos del pool regional </vt:lpstr>
      <vt:lpstr>Proceso conocido como filtrado ambiental</vt:lpstr>
      <vt:lpstr>Una vez establecidas las especies: entran en juego otros procesos que definen la estructura de las comunidades: competencia u otras interacciones biológicas </vt:lpstr>
      <vt:lpstr>Estructura de las comunidades: cómo la caracterizamos y qué procesos la moldean</vt:lpstr>
      <vt:lpstr>Estructura de las comunidades</vt:lpstr>
      <vt:lpstr>La diversidad como propiedad de las comunidades</vt:lpstr>
      <vt:lpstr>Comunidades de anfibios en cuerpos de agua </vt:lpstr>
      <vt:lpstr>No todas las especies que co-existen en una comunidad son igualmente abundantes</vt:lpstr>
      <vt:lpstr>Una forma sencilla de apreciar y comparar la distribución de las abundancias relativas es mediante las curvas de rango abundancia</vt:lpstr>
      <vt:lpstr>¿Qué nos indica el cambio en la pendiente de estas curvas de rango abundancia?</vt:lpstr>
      <vt:lpstr>Índices que nos permiten sintetizar la uniformidad en la distribución de las abundancias</vt:lpstr>
      <vt:lpstr>Mientras más uniformemente distribuida esté la abundancia menor será el valor de D. </vt:lpstr>
      <vt:lpstr>Presentación de PowerPoint</vt:lpstr>
      <vt:lpstr>El índice de Shannon-Weinner</vt:lpstr>
      <vt:lpstr>Estructura de las comunidades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Comunidades Clase 1. Parte b.</dc:title>
  <dc:creator>001</dc:creator>
  <cp:lastModifiedBy>001</cp:lastModifiedBy>
  <cp:revision>48</cp:revision>
  <dcterms:created xsi:type="dcterms:W3CDTF">2020-03-24T14:55:16Z</dcterms:created>
  <dcterms:modified xsi:type="dcterms:W3CDTF">2021-03-25T15:56:37Z</dcterms:modified>
</cp:coreProperties>
</file>