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3" r:id="rId4"/>
    <p:sldId id="262" r:id="rId5"/>
    <p:sldId id="264" r:id="rId6"/>
    <p:sldId id="259" r:id="rId7"/>
    <p:sldId id="260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quín Latorre" initials="jL" lastIdx="1" clrIdx="0">
    <p:extLst>
      <p:ext uri="{19B8F6BF-5375-455C-9EA6-DF929625EA0E}">
        <p15:presenceInfo xmlns:p15="http://schemas.microsoft.com/office/powerpoint/2012/main" userId="89c21f353f8c60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8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54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23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550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9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75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27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848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985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00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952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A007C8-6B9F-4405-91FC-28F71C2DD18D}" type="datetimeFigureOut">
              <a:rPr lang="es-AR" smtClean="0"/>
              <a:t>17/9/2021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2F290E5-7B42-4683-921A-DE5F036CB047}" type="slidenum">
              <a:rPr lang="es-AR" smtClean="0"/>
              <a:t>‹Nº›</a:t>
            </a:fld>
            <a:endParaRPr lang="es-A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07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90113" y="905773"/>
            <a:ext cx="3284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VENTILACIONES</a:t>
            </a:r>
            <a:r>
              <a:rPr lang="es-ES" b="1" dirty="0" smtClean="0"/>
              <a:t> </a:t>
            </a:r>
            <a:endParaRPr lang="es-AR" b="1" dirty="0"/>
          </a:p>
        </p:txBody>
      </p:sp>
      <p:sp>
        <p:nvSpPr>
          <p:cNvPr id="3" name="Rectángulo 2"/>
          <p:cNvSpPr/>
          <p:nvPr/>
        </p:nvSpPr>
        <p:spPr>
          <a:xfrm>
            <a:off x="765539" y="1966792"/>
            <a:ext cx="298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Cátedra: Higiene y Seguridad </a:t>
            </a:r>
            <a:endParaRPr lang="es-AR" b="1" dirty="0"/>
          </a:p>
        </p:txBody>
      </p:sp>
      <p:pic>
        <p:nvPicPr>
          <p:cNvPr id="4" name="Picture 2" descr="Resultado de imagen para soldadura banco fijo">
            <a:extLst>
              <a:ext uri="{FF2B5EF4-FFF2-40B4-BE49-F238E27FC236}">
                <a16:creationId xmlns:a16="http://schemas.microsoft.com/office/drawing/2014/main" xmlns="" id="{75D33929-80BF-4DA4-AA8C-C67B8629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29096"/>
          <a:stretch>
            <a:fillRect/>
          </a:stretch>
        </p:blipFill>
        <p:spPr bwMode="auto">
          <a:xfrm>
            <a:off x="0" y="3120144"/>
            <a:ext cx="4517409" cy="31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para VENTILACIÃN MECANICA INDUSTRIAL">
            <a:extLst>
              <a:ext uri="{FF2B5EF4-FFF2-40B4-BE49-F238E27FC236}">
                <a16:creationId xmlns:a16="http://schemas.microsoft.com/office/drawing/2014/main" xmlns="" id="{399C21CE-799D-4FAE-9997-53D1CFEB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0"/>
            <a:ext cx="6372225" cy="35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952226" y="4097547"/>
            <a:ext cx="2676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INTEGRANTES</a:t>
            </a:r>
            <a:r>
              <a:rPr lang="es-AR" dirty="0" smtClean="0"/>
              <a:t>:</a:t>
            </a:r>
          </a:p>
          <a:p>
            <a:pPr lvl="0"/>
            <a:r>
              <a:rPr lang="es-AR" dirty="0" smtClean="0"/>
              <a:t>- Latorre</a:t>
            </a:r>
            <a:r>
              <a:rPr lang="es-AR" dirty="0"/>
              <a:t>, </a:t>
            </a:r>
            <a:r>
              <a:rPr lang="es-AR" dirty="0" err="1"/>
              <a:t>Joaquin</a:t>
            </a:r>
            <a:r>
              <a:rPr lang="es-AR" dirty="0"/>
              <a:t> </a:t>
            </a:r>
            <a:r>
              <a:rPr lang="es-AR" dirty="0" err="1"/>
              <a:t>Tabare</a:t>
            </a:r>
            <a:endParaRPr lang="es-AR" dirty="0"/>
          </a:p>
          <a:p>
            <a:pPr lvl="0"/>
            <a:r>
              <a:rPr lang="es-AR" dirty="0" smtClean="0"/>
              <a:t>- </a:t>
            </a:r>
            <a:r>
              <a:rPr lang="es-AR" dirty="0" err="1" smtClean="0"/>
              <a:t>Pedernera</a:t>
            </a:r>
            <a:r>
              <a:rPr lang="es-AR" dirty="0"/>
              <a:t>, Rudy Gonzalo</a:t>
            </a:r>
          </a:p>
          <a:p>
            <a:pPr lvl="0"/>
            <a:r>
              <a:rPr lang="es-AR" dirty="0" smtClean="0"/>
              <a:t>- Ruarte</a:t>
            </a:r>
            <a:r>
              <a:rPr lang="es-AR" dirty="0"/>
              <a:t>, Candela Lucia</a:t>
            </a:r>
          </a:p>
          <a:p>
            <a:pPr marL="285750" lvl="0" indent="-285750">
              <a:buFontTx/>
              <a:buChar char="-"/>
            </a:pPr>
            <a:r>
              <a:rPr lang="es-AR" dirty="0" smtClean="0"/>
              <a:t>Torres</a:t>
            </a:r>
            <a:r>
              <a:rPr lang="es-AR" dirty="0"/>
              <a:t>, Yago </a:t>
            </a:r>
            <a:r>
              <a:rPr lang="es-AR" dirty="0" smtClean="0"/>
              <a:t>Emanuel</a:t>
            </a:r>
          </a:p>
          <a:p>
            <a:pPr marL="285750" lvl="0" indent="-285750">
              <a:buFontTx/>
              <a:buChar char="-"/>
            </a:pP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10740294" y="5852676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 smtClean="0"/>
              <a:t>Grupo 22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76766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FB6C67B5-E82E-469A-8190-43D4E189D4CE}"/>
              </a:ext>
            </a:extLst>
          </p:cNvPr>
          <p:cNvSpPr/>
          <p:nvPr/>
        </p:nvSpPr>
        <p:spPr>
          <a:xfrm>
            <a:off x="365052" y="1824049"/>
            <a:ext cx="74352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Este tipo de ventilación no consume energía.</a:t>
            </a:r>
          </a:p>
          <a:p>
            <a:pPr algn="just">
              <a:buFont typeface="Wingdings" pitchFamily="2" charset="2"/>
              <a:buChar char="ü"/>
            </a:pPr>
            <a:endParaRPr lang="es-MX" sz="2800" dirty="0"/>
          </a:p>
          <a:p>
            <a:pPr algn="just"/>
            <a:r>
              <a:rPr lang="es-MX" sz="2800" dirty="0"/>
              <a:t>Funciona por diferencias de presiones y de temperaturas entre  el interior y exterior de la edificación.</a:t>
            </a:r>
          </a:p>
          <a:p>
            <a:pPr algn="just">
              <a:buFont typeface="Wingdings" pitchFamily="2" charset="2"/>
              <a:buChar char="ü"/>
            </a:pPr>
            <a:endParaRPr lang="es-MX" sz="2800" dirty="0"/>
          </a:p>
          <a:p>
            <a:pPr algn="just"/>
            <a:r>
              <a:rPr lang="es-MX" sz="2800" dirty="0"/>
              <a:t>Se recomienda aperturas en muros enfrentados  para una corriente de aire cruzada.</a:t>
            </a:r>
            <a:endParaRPr lang="es-AR" sz="2800" dirty="0"/>
          </a:p>
        </p:txBody>
      </p:sp>
      <p:pic>
        <p:nvPicPr>
          <p:cNvPr id="4098" name="Picture 2" descr="Resultado de imagen para ventilacion general">
            <a:extLst>
              <a:ext uri="{FF2B5EF4-FFF2-40B4-BE49-F238E27FC236}">
                <a16:creationId xmlns:a16="http://schemas.microsoft.com/office/drawing/2014/main" xmlns="" id="{B43124C1-2332-4DE2-9D36-8CD56360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174" y="2507206"/>
            <a:ext cx="4217303" cy="270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905774" y="698740"/>
            <a:ext cx="244342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 smtClean="0"/>
              <a:t>VENTILACION NATURAL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3528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VENTILACIÃN NATURAL INDUSTRIA">
            <a:extLst>
              <a:ext uri="{FF2B5EF4-FFF2-40B4-BE49-F238E27FC236}">
                <a16:creationId xmlns:a16="http://schemas.microsoft.com/office/drawing/2014/main" xmlns="" id="{6DACA4B6-2465-4D8C-95AF-0D69B9C0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-338820"/>
            <a:ext cx="6326870" cy="316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n relacionada">
            <a:extLst>
              <a:ext uri="{FF2B5EF4-FFF2-40B4-BE49-F238E27FC236}">
                <a16:creationId xmlns:a16="http://schemas.microsoft.com/office/drawing/2014/main" xmlns="" id="{492B238C-AFE2-47BB-BD4B-DD83F8DB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085850"/>
            <a:ext cx="4425950" cy="442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VENTILACIÃN MECANICA INDUSTRIAL">
            <a:extLst>
              <a:ext uri="{FF2B5EF4-FFF2-40B4-BE49-F238E27FC236}">
                <a16:creationId xmlns:a16="http://schemas.microsoft.com/office/drawing/2014/main" xmlns="" id="{399C21CE-799D-4FAE-9997-53D1CFEB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49668"/>
            <a:ext cx="6372225" cy="35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65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440E366-AF3C-4D0D-B8D2-8442E0B81D8B}"/>
              </a:ext>
            </a:extLst>
          </p:cNvPr>
          <p:cNvSpPr/>
          <p:nvPr/>
        </p:nvSpPr>
        <p:spPr>
          <a:xfrm>
            <a:off x="883213" y="647877"/>
            <a:ext cx="2584682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b="1" dirty="0"/>
              <a:t>VENTILACIÓN </a:t>
            </a:r>
            <a:r>
              <a:rPr lang="es-AR" b="1" dirty="0" smtClean="0"/>
              <a:t>MECANICA</a:t>
            </a:r>
            <a:endParaRPr lang="es-AR" b="1" dirty="0"/>
          </a:p>
        </p:txBody>
      </p:sp>
      <p:sp>
        <p:nvSpPr>
          <p:cNvPr id="8" name="Rectángulo 7"/>
          <p:cNvSpPr/>
          <p:nvPr/>
        </p:nvSpPr>
        <p:spPr>
          <a:xfrm>
            <a:off x="632602" y="2441124"/>
            <a:ext cx="8839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Controlar el caudal y velocidad de circulación del aire.</a:t>
            </a:r>
          </a:p>
          <a:p>
            <a:endParaRPr lang="es-E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segurar en todo momento el caudal necesario de renovación.</a:t>
            </a:r>
          </a:p>
          <a:p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eficiencia para eliminar ciertos tóxicos o sustancias peligrosas</a:t>
            </a:r>
            <a:endParaRPr lang="es-AR" sz="2400" dirty="0"/>
          </a:p>
        </p:txBody>
      </p:sp>
      <p:sp>
        <p:nvSpPr>
          <p:cNvPr id="10" name="Rectángulo 9"/>
          <p:cNvSpPr/>
          <p:nvPr/>
        </p:nvSpPr>
        <p:spPr>
          <a:xfrm>
            <a:off x="632603" y="1402338"/>
            <a:ext cx="8330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suministra o extrae aire utilizando dispositivos mecánicos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1317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866AC4E-5802-4BAA-B668-E78CCBB09F0E}"/>
              </a:ext>
            </a:extLst>
          </p:cNvPr>
          <p:cNvSpPr/>
          <p:nvPr/>
        </p:nvSpPr>
        <p:spPr>
          <a:xfrm>
            <a:off x="3882801" y="417059"/>
            <a:ext cx="4578305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2400" b="1" dirty="0"/>
              <a:t>VENTILACIÓN POR SOBREPRESIÓN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719392C-A124-41F5-AF8E-A83DC239AD53}"/>
              </a:ext>
            </a:extLst>
          </p:cNvPr>
          <p:cNvSpPr/>
          <p:nvPr/>
        </p:nvSpPr>
        <p:spPr>
          <a:xfrm>
            <a:off x="5951649" y="2323374"/>
            <a:ext cx="5949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dirty="0"/>
              <a:t>SE OBTIENE INSUFLANDO AIRE</a:t>
            </a:r>
            <a:r>
              <a:rPr lang="es-AR" sz="2500" dirty="0"/>
              <a:t> A UN LOCAL, PONIÉNDOLE EN SOBREPRESIÓN INTERIOR RESPECTO A LA PRESIÓN ATMOSFÉRICA. </a:t>
            </a:r>
          </a:p>
          <a:p>
            <a:pPr algn="just"/>
            <a:r>
              <a:rPr lang="es-AR" sz="2500" dirty="0"/>
              <a:t>EL AIRE FLUYE HACIA EL EXTERIOR POR LAS ABERTURAS DISPUESTAS PARA ELLO.</a:t>
            </a:r>
            <a:endParaRPr lang="es-MX" sz="2500" dirty="0"/>
          </a:p>
        </p:txBody>
      </p:sp>
      <p:pic>
        <p:nvPicPr>
          <p:cNvPr id="1028" name="Picture 4" descr="Imagen relacionada">
            <a:extLst>
              <a:ext uri="{FF2B5EF4-FFF2-40B4-BE49-F238E27FC236}">
                <a16:creationId xmlns:a16="http://schemas.microsoft.com/office/drawing/2014/main" xmlns="" id="{6D841213-46C3-4086-B19D-3DF01C35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836738"/>
            <a:ext cx="5022673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1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6D9D885-5329-4B61-A29E-526DF45FA64A}"/>
              </a:ext>
            </a:extLst>
          </p:cNvPr>
          <p:cNvSpPr/>
          <p:nvPr/>
        </p:nvSpPr>
        <p:spPr>
          <a:xfrm>
            <a:off x="4054495" y="354870"/>
            <a:ext cx="407175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2400" b="1" dirty="0"/>
              <a:t>VENTILACIÓN POR DEPRESIÓN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0B353B3-5699-4003-959D-772C2A3E1AAE}"/>
              </a:ext>
            </a:extLst>
          </p:cNvPr>
          <p:cNvSpPr/>
          <p:nvPr/>
        </p:nvSpPr>
        <p:spPr>
          <a:xfrm>
            <a:off x="5826240" y="1789987"/>
            <a:ext cx="59244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dirty="0"/>
              <a:t>SE LOGRA COLOCANDO UN VENTILADOR QUE EXTRAE EL AIRE DEL LOCAL, LO QUE PROVOCA QUE ÉSTE QUEDE CON UNA PRESIÓN MENOR QUE LA ATMOSFÉRICA. </a:t>
            </a:r>
          </a:p>
          <a:p>
            <a:pPr algn="just"/>
            <a:r>
              <a:rPr lang="es-AR" sz="2500" dirty="0"/>
              <a:t>EL AIRE PENETRA DESDE FUERA POR LA ABERTURA ADECUADA, EFECTUANDO UNA VENTILACIÓN DE IGUALES EFECTOS QUE LA ANTERIOR.</a:t>
            </a:r>
          </a:p>
        </p:txBody>
      </p:sp>
      <p:pic>
        <p:nvPicPr>
          <p:cNvPr id="8194" name="Picture 2" descr="Resultado de imagen para VENTILACION POR SOBREPRESION">
            <a:extLst>
              <a:ext uri="{FF2B5EF4-FFF2-40B4-BE49-F238E27FC236}">
                <a16:creationId xmlns:a16="http://schemas.microsoft.com/office/drawing/2014/main" xmlns="" id="{0AB4E8FA-DD6E-418E-97CB-6C6EB493D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" y="1735137"/>
            <a:ext cx="5738077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4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607ADA6-DFE8-4E60-96B4-69DEE5AA6858}"/>
              </a:ext>
            </a:extLst>
          </p:cNvPr>
          <p:cNvSpPr/>
          <p:nvPr/>
        </p:nvSpPr>
        <p:spPr>
          <a:xfrm>
            <a:off x="3486164" y="429423"/>
            <a:ext cx="4967578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2400" b="1" dirty="0"/>
              <a:t>VENTILACIÓN POR SISTEMAS MIXTOS</a:t>
            </a:r>
          </a:p>
        </p:txBody>
      </p:sp>
      <p:pic>
        <p:nvPicPr>
          <p:cNvPr id="10242" name="Picture 2" descr="Resultado de imagen para sistemas mixtos de ventilacion mecanica">
            <a:extLst>
              <a:ext uri="{FF2B5EF4-FFF2-40B4-BE49-F238E27FC236}">
                <a16:creationId xmlns:a16="http://schemas.microsoft.com/office/drawing/2014/main" xmlns="" id="{89AE6B6E-2015-462D-8BE3-79A75447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7" y="1946219"/>
            <a:ext cx="5520235" cy="2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331C2BF-4448-474C-8DAA-F32350210AED}"/>
              </a:ext>
            </a:extLst>
          </p:cNvPr>
          <p:cNvSpPr/>
          <p:nvPr/>
        </p:nvSpPr>
        <p:spPr>
          <a:xfrm>
            <a:off x="254000" y="2311400"/>
            <a:ext cx="54507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dirty="0"/>
              <a:t>TANTO EL INGRESO DEL AIRE DESDE EL EXTERIOR, COMO LA SALIDA DEL MISMO DESDE SU INTERIOR, SE REALIZAN POR MEDIOS MECÁNICOS.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A836DA9-5D07-4E47-BB3A-68C6BF408B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7" y="4267944"/>
            <a:ext cx="5753029" cy="1850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908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4F57CC9A-2B5D-4823-8F0A-16DD44C07D6B}"/>
              </a:ext>
            </a:extLst>
          </p:cNvPr>
          <p:cNvSpPr/>
          <p:nvPr/>
        </p:nvSpPr>
        <p:spPr>
          <a:xfrm>
            <a:off x="287588" y="1891359"/>
            <a:ext cx="51470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u="sng" dirty="0"/>
              <a:t>Principal función:</a:t>
            </a:r>
            <a:r>
              <a:rPr lang="es-AR" sz="2800" dirty="0"/>
              <a:t> </a:t>
            </a:r>
            <a:r>
              <a:rPr lang="es-AR" sz="2800" dirty="0" smtClean="0"/>
              <a:t> Captar </a:t>
            </a:r>
            <a:r>
              <a:rPr lang="es-AR" sz="2800" dirty="0"/>
              <a:t>el contaminante cerca del foco y evitar que se propague en el medio interno.</a:t>
            </a:r>
          </a:p>
          <a:p>
            <a:pPr algn="just"/>
            <a:endParaRPr lang="es-AR" sz="2800" u="sng" dirty="0"/>
          </a:p>
          <a:p>
            <a:endParaRPr lang="es-AR" sz="2800" dirty="0"/>
          </a:p>
        </p:txBody>
      </p:sp>
      <p:pic>
        <p:nvPicPr>
          <p:cNvPr id="9218" name="Picture 2" descr="Resultado de imagen para VENTILACION LOCALIZADA">
            <a:extLst>
              <a:ext uri="{FF2B5EF4-FFF2-40B4-BE49-F238E27FC236}">
                <a16:creationId xmlns:a16="http://schemas.microsoft.com/office/drawing/2014/main" xmlns="" id="{D6AC07CF-5C64-4B32-8914-7423140C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537829"/>
            <a:ext cx="6667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87589" y="577908"/>
            <a:ext cx="3588739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2400" b="1" dirty="0" smtClean="0"/>
              <a:t>VENTILACIÓN LOCALIZADA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05622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809412B-D872-4D6E-BB67-524C684512F3}"/>
              </a:ext>
            </a:extLst>
          </p:cNvPr>
          <p:cNvSpPr/>
          <p:nvPr/>
        </p:nvSpPr>
        <p:spPr>
          <a:xfrm>
            <a:off x="278921" y="407120"/>
            <a:ext cx="103187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/>
              <a:t>Exige </a:t>
            </a:r>
            <a:r>
              <a:rPr lang="es-ES" sz="3000" dirty="0"/>
              <a:t>un menor caudal de aire que la ventilación por dilución, ya que retira el contaminante antes que se disperse en el medio. </a:t>
            </a:r>
          </a:p>
          <a:p>
            <a:pPr algn="just"/>
            <a:endParaRPr lang="es-ES" sz="3000" dirty="0"/>
          </a:p>
          <a:p>
            <a:pPr algn="just"/>
            <a:r>
              <a:rPr lang="es-ES" sz="3000" dirty="0" smtClean="0"/>
              <a:t>Retira </a:t>
            </a:r>
            <a:r>
              <a:rPr lang="es-ES" sz="3000" dirty="0"/>
              <a:t>el contaminante sin que haya fugas del mismo y es un medio eficaz.</a:t>
            </a:r>
          </a:p>
          <a:p>
            <a:pPr algn="just"/>
            <a:endParaRPr lang="es-ES" sz="3000" dirty="0"/>
          </a:p>
          <a:p>
            <a:pPr algn="just"/>
            <a:r>
              <a:rPr lang="es-ES" sz="3000" dirty="0" smtClean="0"/>
              <a:t>Conviene </a:t>
            </a:r>
            <a:r>
              <a:rPr lang="es-ES" sz="3000" dirty="0"/>
              <a:t>que el foco esté lo más contenido posible.</a:t>
            </a:r>
          </a:p>
          <a:p>
            <a:pPr algn="just"/>
            <a:endParaRPr lang="es-ES" sz="3000" dirty="0"/>
          </a:p>
          <a:p>
            <a:pPr algn="just"/>
            <a:r>
              <a:rPr lang="es-ES" sz="3000" dirty="0" smtClean="0"/>
              <a:t>Se </a:t>
            </a:r>
            <a:r>
              <a:rPr lang="es-ES" sz="3000" dirty="0"/>
              <a:t>necesita crear una corriente de aire dirigida hacia y desde el foco de emisión. 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052784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663" y="1908081"/>
            <a:ext cx="5021014" cy="296584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9178" y="528280"/>
            <a:ext cx="3096882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PRINCIPALES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Campana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A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Conductos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Ciclón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E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Ventilador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8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6776" y="405188"/>
            <a:ext cx="3376245" cy="470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ES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TIPOS DE VENTILADORES</a:t>
            </a:r>
            <a:endParaRPr lang="es-AR" sz="2400" b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64414" y="1690524"/>
            <a:ext cx="3629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¿</a:t>
            </a:r>
            <a:r>
              <a:rPr lang="es-ES" dirty="0" smtClean="0"/>
              <a:t>QUE TIPOS DE VENTILADORES HAY?</a:t>
            </a:r>
          </a:p>
          <a:p>
            <a:pPr algn="ctr"/>
            <a:r>
              <a:rPr lang="es-ES" dirty="0" smtClean="0"/>
              <a:t> </a:t>
            </a:r>
          </a:p>
          <a:p>
            <a:pPr algn="ctr"/>
            <a:r>
              <a:rPr lang="es-ES" dirty="0" smtClean="0"/>
              <a:t>¿CUAL ELEGIR?</a:t>
            </a:r>
            <a:endParaRPr lang="es-AR" dirty="0"/>
          </a:p>
        </p:txBody>
      </p:sp>
      <p:pic>
        <p:nvPicPr>
          <p:cNvPr id="2050" name="Picture 2" descr="Extractor Helico Centrifugo - Ventiladores Helico Centrífugos - BoosTer -  VentDepo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1" y="405188"/>
            <a:ext cx="2570672" cy="257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ntilador axial ER-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75" y="4054415"/>
            <a:ext cx="2881570" cy="18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6287" y="623239"/>
            <a:ext cx="3670180" cy="1835090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5270739" y="2893934"/>
            <a:ext cx="563593" cy="733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9"/>
          <p:cNvSpPr txBox="1"/>
          <p:nvPr/>
        </p:nvSpPr>
        <p:spPr>
          <a:xfrm>
            <a:off x="4023006" y="3830129"/>
            <a:ext cx="314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DEPENDE DE: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CAUDAL A MOVER</a:t>
            </a:r>
          </a:p>
          <a:p>
            <a:pPr algn="ctr"/>
            <a:r>
              <a:rPr lang="es-ES" dirty="0" smtClean="0"/>
              <a:t>RESISTENCIA A VENCER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350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43252" y="2476858"/>
            <a:ext cx="6130842" cy="9814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denomina ventilación a la renovación del aire del interior de una edificación mediante extracción o inyección de aire, de manera natural o mecánica.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0" y="4097548"/>
            <a:ext cx="3471001" cy="19787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076" y="3015651"/>
            <a:ext cx="3247844" cy="3247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490" y="86264"/>
            <a:ext cx="3003429" cy="22525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283" cy="21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4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9428" y="910888"/>
            <a:ext cx="72648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AXIAL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19952" y="238027"/>
            <a:ext cx="1378904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CENTRIFIGO </a:t>
            </a:r>
            <a:endParaRPr lang="es-ES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9030698" y="910888"/>
            <a:ext cx="2101409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dirty="0" smtClean="0"/>
              <a:t>HELICOCENTRIFUGO</a:t>
            </a:r>
            <a:endParaRPr lang="es-AR" dirty="0"/>
          </a:p>
        </p:txBody>
      </p:sp>
      <p:pic>
        <p:nvPicPr>
          <p:cNvPr id="5" name="image4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9113" y="3485072"/>
            <a:ext cx="4811471" cy="2759595"/>
          </a:xfrm>
          <a:prstGeom prst="rect">
            <a:avLst/>
          </a:prstGeom>
        </p:spPr>
      </p:pic>
      <p:pic>
        <p:nvPicPr>
          <p:cNvPr id="6" name="Picture 2" descr="Resultado de imagen para ventiladores axiales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C2392857-FB1F-4DEC-8E3C-9705DA6D09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4" y="1624342"/>
            <a:ext cx="2139950" cy="1987550"/>
          </a:xfrm>
          <a:prstGeom prst="rect">
            <a:avLst/>
          </a:prstGeom>
          <a:noFill/>
          <a:extLst/>
        </p:spPr>
      </p:pic>
      <p:pic>
        <p:nvPicPr>
          <p:cNvPr id="7" name="Picture 2" descr="Resultado de imagen para ventiladores centrifugos wikipedia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E9A909DF-64F5-471B-864D-2FD63BAD85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52" y="1400990"/>
            <a:ext cx="1573589" cy="1462980"/>
          </a:xfrm>
          <a:prstGeom prst="rect">
            <a:avLst/>
          </a:prstGeom>
          <a:noFill/>
          <a:extLst/>
        </p:spPr>
      </p:pic>
      <p:pic>
        <p:nvPicPr>
          <p:cNvPr id="1026" name="Picture 2" descr="▷ Ventilador helicocentrifugo turbo e150 - Cocina Blau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70" y="1624342"/>
            <a:ext cx="1785967" cy="17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1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E63BEC-9939-4833-9BF0-45D6502209BB}"/>
              </a:ext>
            </a:extLst>
          </p:cNvPr>
          <p:cNvSpPr/>
          <p:nvPr/>
        </p:nvSpPr>
        <p:spPr>
          <a:xfrm>
            <a:off x="1278147" y="1987774"/>
            <a:ext cx="34750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500" dirty="0"/>
              <a:t> Filtro mecánico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00A3D71-75E4-467C-8DC1-8ADA733F0783}"/>
              </a:ext>
            </a:extLst>
          </p:cNvPr>
          <p:cNvSpPr/>
          <p:nvPr/>
        </p:nvSpPr>
        <p:spPr>
          <a:xfrm>
            <a:off x="828468" y="772866"/>
            <a:ext cx="1886478" cy="630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3500" dirty="0"/>
              <a:t>Filtrantes</a:t>
            </a:r>
            <a:endParaRPr lang="es-AR" sz="3500" dirty="0"/>
          </a:p>
        </p:txBody>
      </p:sp>
      <p:cxnSp>
        <p:nvCxnSpPr>
          <p:cNvPr id="6" name="5 Conector recto de flecha"/>
          <p:cNvCxnSpPr>
            <a:stCxn id="3" idx="3"/>
          </p:cNvCxnSpPr>
          <p:nvPr/>
        </p:nvCxnSpPr>
        <p:spPr>
          <a:xfrm flipV="1">
            <a:off x="2714946" y="1086928"/>
            <a:ext cx="1417107" cy="14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4477109" y="828136"/>
            <a:ext cx="4382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latin typeface="Arial" pitchFamily="34" charset="0"/>
                <a:cs typeface="Arial" pitchFamily="34" charset="0"/>
              </a:rPr>
              <a:t>Dependen del medio ambiente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CDBEA91-1EFE-4ED0-A64B-A844138AE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9"/>
          <a:stretch/>
        </p:blipFill>
        <p:spPr bwMode="auto">
          <a:xfrm>
            <a:off x="779783" y="2816287"/>
            <a:ext cx="3870325" cy="33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651630" y="1915065"/>
            <a:ext cx="238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Cartucho químico</a:t>
            </a:r>
          </a:p>
        </p:txBody>
      </p:sp>
      <p:pic>
        <p:nvPicPr>
          <p:cNvPr id="10" name="Picture 2" descr="Imagen relacionada">
            <a:extLst>
              <a:ext uri="{FF2B5EF4-FFF2-40B4-BE49-F238E27FC236}">
                <a16:creationId xmlns:a16="http://schemas.microsoft.com/office/drawing/2014/main" xmlns="" id="{62BEE075-6910-44E4-96A9-EE07EA9B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900" y="2587326"/>
            <a:ext cx="4785583" cy="35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48810" y="149856"/>
            <a:ext cx="3883243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 smtClean="0"/>
              <a:t>ELEMENTOS DE PROTECCION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27458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F60FAC9-E075-4F68-9E82-2E7214B1FA01}"/>
              </a:ext>
            </a:extLst>
          </p:cNvPr>
          <p:cNvSpPr/>
          <p:nvPr/>
        </p:nvSpPr>
        <p:spPr>
          <a:xfrm>
            <a:off x="859629" y="576615"/>
            <a:ext cx="1817164" cy="630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AR" sz="3500" dirty="0"/>
              <a:t>Aislantes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01CA20B-6183-4799-8589-C02B38F76B99}"/>
              </a:ext>
            </a:extLst>
          </p:cNvPr>
          <p:cNvSpPr/>
          <p:nvPr/>
        </p:nvSpPr>
        <p:spPr>
          <a:xfrm>
            <a:off x="2010937" y="1410351"/>
            <a:ext cx="2558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u="sng" dirty="0"/>
              <a:t>Semiautónomos</a:t>
            </a:r>
            <a:endParaRPr lang="es-AR" sz="2500" u="sng" dirty="0"/>
          </a:p>
        </p:txBody>
      </p:sp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xmlns="" id="{0C2FFFFA-3225-47B5-9494-411C565E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40" y="2058636"/>
            <a:ext cx="4287576" cy="36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 flipV="1">
            <a:off x="2689067" y="879894"/>
            <a:ext cx="1417107" cy="14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451230" y="621102"/>
            <a:ext cx="4810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>
                <a:latin typeface="Arial" pitchFamily="34" charset="0"/>
                <a:cs typeface="Arial" pitchFamily="34" charset="0"/>
              </a:rPr>
              <a:t>No dependen del medio ambiente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xmlns="" id="{801CA20B-6183-4799-8589-C02B38F76B99}"/>
              </a:ext>
            </a:extLst>
          </p:cNvPr>
          <p:cNvSpPr/>
          <p:nvPr/>
        </p:nvSpPr>
        <p:spPr>
          <a:xfrm>
            <a:off x="7477261" y="1407474"/>
            <a:ext cx="1883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u="sng" dirty="0"/>
              <a:t>Autónomos</a:t>
            </a:r>
            <a:endParaRPr lang="es-AR" sz="2500" u="sng" dirty="0"/>
          </a:p>
        </p:txBody>
      </p:sp>
      <p:pic>
        <p:nvPicPr>
          <p:cNvPr id="11" name="Picture 4" descr="Resultado de imagen para protecciÃ³n respiratoria autonomos">
            <a:extLst>
              <a:ext uri="{FF2B5EF4-FFF2-40B4-BE49-F238E27FC236}">
                <a16:creationId xmlns:a16="http://schemas.microsoft.com/office/drawing/2014/main" xmlns="" id="{F114FE0A-4492-41F6-B49F-C5822877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51" y="2128212"/>
            <a:ext cx="3123612" cy="378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 rot="20207483">
            <a:off x="3363240" y="3260763"/>
            <a:ext cx="513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rgbClr val="FF0000"/>
                </a:solidFill>
                <a:latin typeface="Impact" pitchFamily="34" charset="0"/>
              </a:rPr>
              <a:t>LIBERTAD DE MOVIMIENTO</a:t>
            </a:r>
          </a:p>
        </p:txBody>
      </p:sp>
    </p:spTree>
    <p:extLst>
      <p:ext uri="{BB962C8B-B14F-4D97-AF65-F5344CB8AC3E}">
        <p14:creationId xmlns:p14="http://schemas.microsoft.com/office/powerpoint/2010/main" val="3713858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4569" y="303907"/>
            <a:ext cx="7599453" cy="470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DISPOSICIONES</a:t>
            </a:r>
            <a:r>
              <a:rPr lang="es-AR" sz="2400" b="1" spc="18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400" b="1" spc="18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TENER</a:t>
            </a:r>
            <a:r>
              <a:rPr lang="es-AR" sz="2400" b="1" spc="185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AR" sz="2400" b="1" spc="19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CUENTRA</a:t>
            </a:r>
            <a:r>
              <a:rPr lang="es-AR" sz="2400" b="1" spc="18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es-AR" sz="2400" b="1" spc="18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AR" sz="2400" b="1" spc="-415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COVID-­19</a:t>
            </a:r>
            <a:endParaRPr lang="es-AR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9" y="3886828"/>
            <a:ext cx="3747099" cy="2160317"/>
          </a:xfrm>
          <a:prstGeom prst="rect">
            <a:avLst/>
          </a:prstGeom>
        </p:spPr>
      </p:pic>
      <p:pic>
        <p:nvPicPr>
          <p:cNvPr id="3074" name="Picture 2" descr="Contagio por Covid 19: ventilar los ambientes es vital - Centro de Salud P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93" y="1267333"/>
            <a:ext cx="4500646" cy="30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b="17451"/>
          <a:stretch/>
        </p:blipFill>
        <p:spPr>
          <a:xfrm>
            <a:off x="1295309" y="1389149"/>
            <a:ext cx="2362291" cy="20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2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3196E0F-99DF-4E67-B206-FE8DB197235D}"/>
              </a:ext>
            </a:extLst>
          </p:cNvPr>
          <p:cNvSpPr/>
          <p:nvPr/>
        </p:nvSpPr>
        <p:spPr>
          <a:xfrm>
            <a:off x="596993" y="1024331"/>
            <a:ext cx="11109277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800" u="sng" dirty="0"/>
              <a:t>Trabajos habituales:</a:t>
            </a:r>
            <a:r>
              <a:rPr lang="es-AR" sz="2800" dirty="0"/>
              <a:t> soldadura, pintura, lijado, aserrado, etcétera.</a:t>
            </a:r>
          </a:p>
          <a:p>
            <a:endParaRPr lang="es-AR" sz="2800" dirty="0"/>
          </a:p>
          <a:p>
            <a:r>
              <a:rPr lang="es-AR" sz="2800" u="sng" dirty="0"/>
              <a:t>Trabajos – Casos particulares:</a:t>
            </a:r>
            <a:r>
              <a:rPr lang="es-AR" sz="2800" dirty="0"/>
              <a:t> Estacionamientos, túneles. </a:t>
            </a:r>
          </a:p>
          <a:p>
            <a:endParaRPr lang="es-AR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239" t="37321" r="13759" b="24107"/>
          <a:stretch>
            <a:fillRect/>
          </a:stretch>
        </p:blipFill>
        <p:spPr bwMode="auto">
          <a:xfrm>
            <a:off x="2643134" y="3087349"/>
            <a:ext cx="6635931" cy="282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784058" y="5033715"/>
            <a:ext cx="235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Ángulo de la campana no menor a 45°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40336" y="243522"/>
            <a:ext cx="2933945" cy="48750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AR" sz="2400" b="1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CASOS DE APLICACION</a:t>
            </a:r>
            <a:endParaRPr lang="es-AR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48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soldadura banco fijo">
            <a:extLst>
              <a:ext uri="{FF2B5EF4-FFF2-40B4-BE49-F238E27FC236}">
                <a16:creationId xmlns:a16="http://schemas.microsoft.com/office/drawing/2014/main" xmlns="" id="{75D33929-80BF-4DA4-AA8C-C67B8629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29096"/>
          <a:stretch>
            <a:fillRect/>
          </a:stretch>
        </p:blipFill>
        <p:spPr bwMode="auto">
          <a:xfrm>
            <a:off x="1064517" y="2559334"/>
            <a:ext cx="4517409" cy="315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AAE6191-DC26-4846-8B18-FF9935F3866D}"/>
              </a:ext>
            </a:extLst>
          </p:cNvPr>
          <p:cNvSpPr/>
          <p:nvPr/>
        </p:nvSpPr>
        <p:spPr>
          <a:xfrm>
            <a:off x="5094226" y="90280"/>
            <a:ext cx="2015680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Soldadura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2C4A1D4-E44F-4F12-8AD8-86A3204C716D}"/>
              </a:ext>
            </a:extLst>
          </p:cNvPr>
          <p:cNvSpPr/>
          <p:nvPr/>
        </p:nvSpPr>
        <p:spPr>
          <a:xfrm>
            <a:off x="958849" y="789285"/>
            <a:ext cx="10314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dirty="0">
                <a:solidFill>
                  <a:srgbClr val="333333"/>
                </a:solidFill>
                <a:latin typeface="Helvetica Neue"/>
              </a:rPr>
              <a:t>Los soldadores expuestos a vapores de soldadura de manera continua corren un riesgo significativo de tener problemas de salud.</a:t>
            </a:r>
          </a:p>
          <a:p>
            <a:pPr algn="just"/>
            <a:endParaRPr lang="es-MX" dirty="0">
              <a:solidFill>
                <a:srgbClr val="FF0000"/>
              </a:solidFill>
            </a:endParaRPr>
          </a:p>
          <a:p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5759355" y="2893333"/>
            <a:ext cx="586853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/>
              <a:t>Soluciones para trabajo de soldadura:</a:t>
            </a:r>
          </a:p>
          <a:p>
            <a:pPr lvl="1"/>
            <a:endParaRPr lang="es-AR" sz="2500" dirty="0"/>
          </a:p>
          <a:p>
            <a:pPr lvl="1">
              <a:buFont typeface="Arial" pitchFamily="34" charset="0"/>
              <a:buChar char="•"/>
            </a:pPr>
            <a:r>
              <a:rPr lang="es-AR" sz="2500" dirty="0"/>
              <a:t>   Ventilación para soldadura sobre banco fijo</a:t>
            </a:r>
          </a:p>
          <a:p>
            <a:pPr lvl="1"/>
            <a:endParaRPr lang="es-AR" sz="2500" dirty="0"/>
          </a:p>
          <a:p>
            <a:pPr lvl="1">
              <a:buFont typeface="Arial" pitchFamily="34" charset="0"/>
              <a:buChar char="•"/>
            </a:pPr>
            <a:r>
              <a:rPr lang="es-AR" sz="2500" dirty="0"/>
              <a:t>   Extracción localizada portátil para soldadura</a:t>
            </a:r>
          </a:p>
        </p:txBody>
      </p:sp>
    </p:spTree>
    <p:extLst>
      <p:ext uri="{BB962C8B-B14F-4D97-AF65-F5344CB8AC3E}">
        <p14:creationId xmlns:p14="http://schemas.microsoft.com/office/powerpoint/2010/main" val="177131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C5B36F4-919B-4D90-B550-B4AAEF7F1EBC}"/>
              </a:ext>
            </a:extLst>
          </p:cNvPr>
          <p:cNvSpPr/>
          <p:nvPr/>
        </p:nvSpPr>
        <p:spPr>
          <a:xfrm>
            <a:off x="4852857" y="234434"/>
            <a:ext cx="1500154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Pintura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63DBF86-F9FF-456A-A491-C6B355CE8289}"/>
              </a:ext>
            </a:extLst>
          </p:cNvPr>
          <p:cNvSpPr/>
          <p:nvPr/>
        </p:nvSpPr>
        <p:spPr>
          <a:xfrm>
            <a:off x="559557" y="1812146"/>
            <a:ext cx="57934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dirty="0">
                <a:cs typeface="Times New Roman" panose="02020603050405020304" pitchFamily="18" charset="0"/>
              </a:rPr>
              <a:t>Las pinturas emiten COV, por lo que es importante saberlos usar, aunque la gran mayoría no sean en extremo tóxicos, los efectos negativos en las personas son acumulativos.</a:t>
            </a:r>
          </a:p>
          <a:p>
            <a:pPr algn="just"/>
            <a:r>
              <a:rPr lang="es-MX" sz="2500" dirty="0">
                <a:cs typeface="Times New Roman" panose="02020603050405020304" pitchFamily="18" charset="0"/>
              </a:rPr>
              <a:t>Es imprescindible que el área donde se hagan trabajos de pintura esté muy bien ventilada.</a:t>
            </a:r>
            <a:endParaRPr lang="es-AR" sz="2500" dirty="0">
              <a:cs typeface="Times New Roman" panose="02020603050405020304" pitchFamily="18" charset="0"/>
            </a:endParaRPr>
          </a:p>
        </p:txBody>
      </p:sp>
      <p:pic>
        <p:nvPicPr>
          <p:cNvPr id="7170" name="Picture 2" descr="Resultado de imagen para pintor con pistola">
            <a:extLst>
              <a:ext uri="{FF2B5EF4-FFF2-40B4-BE49-F238E27FC236}">
                <a16:creationId xmlns:a16="http://schemas.microsoft.com/office/drawing/2014/main" xmlns="" id="{0B29861E-7C54-471B-AD16-3B02279C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050" y="1916705"/>
            <a:ext cx="5304700" cy="27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3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E1FCE24-A94C-46CE-9F66-A3108C0984A7}"/>
              </a:ext>
            </a:extLst>
          </p:cNvPr>
          <p:cNvSpPr/>
          <p:nvPr/>
        </p:nvSpPr>
        <p:spPr>
          <a:xfrm>
            <a:off x="5012743" y="234434"/>
            <a:ext cx="1271502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Lijado</a:t>
            </a:r>
          </a:p>
        </p:txBody>
      </p:sp>
      <p:pic>
        <p:nvPicPr>
          <p:cNvPr id="8194" name="Picture 2" descr="Resultado de imagen para polvo al lijar">
            <a:extLst>
              <a:ext uri="{FF2B5EF4-FFF2-40B4-BE49-F238E27FC236}">
                <a16:creationId xmlns:a16="http://schemas.microsoft.com/office/drawing/2014/main" xmlns="" id="{47361D9B-7223-4C79-9FCF-8BF243EE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5" y="1299147"/>
            <a:ext cx="5664279" cy="42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62365B6-5E1B-4588-A30C-65E52E63F7DB}"/>
              </a:ext>
            </a:extLst>
          </p:cNvPr>
          <p:cNvSpPr/>
          <p:nvPr/>
        </p:nvSpPr>
        <p:spPr>
          <a:xfrm>
            <a:off x="655093" y="1565915"/>
            <a:ext cx="499507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dirty="0"/>
              <a:t>Actividad que produce grandes cantidades de polvos que se transportan por el aire y pueden significar problemas de salud.</a:t>
            </a:r>
          </a:p>
          <a:p>
            <a:pPr algn="just"/>
            <a:endParaRPr lang="es-AR" sz="2500" dirty="0"/>
          </a:p>
          <a:p>
            <a:pPr algn="just"/>
            <a:r>
              <a:rPr lang="es-AR" sz="2500" dirty="0"/>
              <a:t>La magnitud de dichos problemas va a depender del material a lijado en cuestión: Maderas, metales, pinturas, etc. </a:t>
            </a:r>
          </a:p>
          <a:p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345019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2FF2AC7-5080-45AA-A835-582016AA6D56}"/>
              </a:ext>
            </a:extLst>
          </p:cNvPr>
          <p:cNvSpPr/>
          <p:nvPr/>
        </p:nvSpPr>
        <p:spPr>
          <a:xfrm>
            <a:off x="4900190" y="247134"/>
            <a:ext cx="1836144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Aserrado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14F9170-066F-4F40-BDCD-F2EBFF3CD04C}"/>
              </a:ext>
            </a:extLst>
          </p:cNvPr>
          <p:cNvSpPr/>
          <p:nvPr/>
        </p:nvSpPr>
        <p:spPr>
          <a:xfrm>
            <a:off x="584200" y="3840701"/>
            <a:ext cx="5611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33"/>
                </a:solidFill>
                <a:latin typeface="Verdana" panose="020B0604030504040204" pitchFamily="34" charset="0"/>
              </a:rPr>
              <a:t>La concentración de partículas pequeñas de polvo en el aire puede formar una mezcla que explota si se incendia.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9332A0B-41E2-41F8-844E-F63ED4C79E41}"/>
              </a:ext>
            </a:extLst>
          </p:cNvPr>
          <p:cNvSpPr/>
          <p:nvPr/>
        </p:nvSpPr>
        <p:spPr>
          <a:xfrm>
            <a:off x="527050" y="2452985"/>
            <a:ext cx="5641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33"/>
                </a:solidFill>
                <a:latin typeface="Verdana" panose="020B0604030504040204" pitchFamily="34" charset="0"/>
              </a:rPr>
              <a:t>La madera también puede contener contaminantes biológicos o químicos. Los contaminantes biológicos incluyen moho y hongos</a:t>
            </a:r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BD9773F-F758-4B1A-95F8-FA19258C8DD7}"/>
              </a:ext>
            </a:extLst>
          </p:cNvPr>
          <p:cNvSpPr/>
          <p:nvPr/>
        </p:nvSpPr>
        <p:spPr>
          <a:xfrm>
            <a:off x="527050" y="1399739"/>
            <a:ext cx="575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>
                <a:latin typeface="Verdana" panose="020B0604030504040204" pitchFamily="34" charset="0"/>
                <a:ea typeface="Verdana" panose="020B0604030504040204" pitchFamily="34" charset="0"/>
              </a:rPr>
              <a:t>El polvo de aserrín contiene micropartículas de </a:t>
            </a:r>
          </a:p>
          <a:p>
            <a:pPr algn="just">
              <a:buNone/>
            </a:pPr>
            <a:r>
              <a:rPr lang="es-AR" dirty="0">
                <a:latin typeface="Verdana" panose="020B0604030504040204" pitchFamily="34" charset="0"/>
                <a:ea typeface="Verdana" panose="020B0604030504040204" pitchFamily="34" charset="0"/>
              </a:rPr>
              <a:t>madera.</a:t>
            </a:r>
          </a:p>
        </p:txBody>
      </p:sp>
      <p:pic>
        <p:nvPicPr>
          <p:cNvPr id="9218" name="Picture 2" descr="Imagen relacionada">
            <a:extLst>
              <a:ext uri="{FF2B5EF4-FFF2-40B4-BE49-F238E27FC236}">
                <a16:creationId xmlns:a16="http://schemas.microsoft.com/office/drawing/2014/main" xmlns="" id="{A0DCD05D-46F5-4F1F-B4D3-25A86F99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1215031"/>
            <a:ext cx="5212800" cy="38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84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AEC81E4-0B83-467D-9150-561750259F88}"/>
              </a:ext>
            </a:extLst>
          </p:cNvPr>
          <p:cNvSpPr/>
          <p:nvPr/>
        </p:nvSpPr>
        <p:spPr>
          <a:xfrm>
            <a:off x="839518" y="2698850"/>
            <a:ext cx="107998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AR" sz="3000" dirty="0"/>
              <a:t>En construcción</a:t>
            </a:r>
          </a:p>
          <a:p>
            <a:pPr lvl="2"/>
            <a:r>
              <a:rPr lang="es-AR" sz="2500" dirty="0"/>
              <a:t>- Ventilación donde estén los trabajadores.</a:t>
            </a:r>
          </a:p>
          <a:p>
            <a:pPr lvl="2"/>
            <a:r>
              <a:rPr lang="es-AR" sz="2500" dirty="0"/>
              <a:t>- Una sola entrada de aire</a:t>
            </a:r>
          </a:p>
          <a:p>
            <a:pPr lvl="2"/>
            <a:endParaRPr lang="es-AR" sz="2500" dirty="0"/>
          </a:p>
          <a:p>
            <a:pPr lvl="2"/>
            <a:endParaRPr lang="es-AR" sz="2500" dirty="0"/>
          </a:p>
          <a:p>
            <a:pPr lvl="1"/>
            <a:r>
              <a:rPr lang="es-AR" sz="3000" dirty="0"/>
              <a:t>En operación</a:t>
            </a:r>
          </a:p>
          <a:p>
            <a:pPr lvl="2"/>
            <a:r>
              <a:rPr lang="es-AR" sz="2500" dirty="0"/>
              <a:t>- Eliminación de gases de los vehículos.</a:t>
            </a:r>
          </a:p>
          <a:p>
            <a:pPr lvl="2"/>
            <a:r>
              <a:rPr lang="es-AR" sz="2500" dirty="0"/>
              <a:t>- Eliminación de humo en caso de incendios</a:t>
            </a:r>
            <a:r>
              <a:rPr lang="es-AR" dirty="0"/>
              <a:t>.</a:t>
            </a:r>
          </a:p>
          <a:p>
            <a:pPr lvl="2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70C15431-D17B-4ED8-8089-9DBECA41224D}"/>
              </a:ext>
            </a:extLst>
          </p:cNvPr>
          <p:cNvSpPr/>
          <p:nvPr/>
        </p:nvSpPr>
        <p:spPr>
          <a:xfrm>
            <a:off x="5122827" y="1276897"/>
            <a:ext cx="1812811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AR" sz="4000" dirty="0" smtClean="0"/>
              <a:t>Túneles</a:t>
            </a:r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2FF2AC7-5080-45AA-A835-582016AA6D56}"/>
              </a:ext>
            </a:extLst>
          </p:cNvPr>
          <p:cNvSpPr/>
          <p:nvPr/>
        </p:nvSpPr>
        <p:spPr>
          <a:xfrm>
            <a:off x="293684" y="208888"/>
            <a:ext cx="4829143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 smtClean="0"/>
              <a:t>TRABAJOS PARTICULARES</a:t>
            </a:r>
            <a:endParaRPr lang="es-AR" sz="3500" dirty="0"/>
          </a:p>
        </p:txBody>
      </p:sp>
    </p:spTree>
    <p:extLst>
      <p:ext uri="{BB962C8B-B14F-4D97-AF65-F5344CB8AC3E}">
        <p14:creationId xmlns:p14="http://schemas.microsoft.com/office/powerpoint/2010/main" val="34555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F40590-957A-4093-8D42-61B489444E89}"/>
              </a:ext>
            </a:extLst>
          </p:cNvPr>
          <p:cNvSpPr/>
          <p:nvPr/>
        </p:nvSpPr>
        <p:spPr>
          <a:xfrm>
            <a:off x="697646" y="1287429"/>
            <a:ext cx="7204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222222"/>
                </a:solidFill>
                <a:effectLst/>
              </a:rPr>
              <a:t>Asegurar la calidad </a:t>
            </a:r>
            <a:r>
              <a:rPr lang="es-MX" sz="2400" dirty="0">
                <a:solidFill>
                  <a:srgbClr val="222222"/>
                </a:solidFill>
              </a:rPr>
              <a:t>y salubridad </a:t>
            </a:r>
            <a:r>
              <a:rPr lang="es-MX" sz="2400" b="0" i="0" dirty="0">
                <a:solidFill>
                  <a:srgbClr val="222222"/>
                </a:solidFill>
                <a:effectLst/>
              </a:rPr>
              <a:t>del aire interior.</a:t>
            </a:r>
          </a:p>
          <a:p>
            <a:pPr algn="just"/>
            <a:endParaRPr lang="es-MX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222222"/>
                </a:solidFill>
                <a:effectLst/>
              </a:rPr>
              <a:t>Luchar contra los humos en caso de incendio.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s-MX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222222"/>
                </a:solidFill>
                <a:effectLst/>
              </a:rPr>
              <a:t>Disminuir las concentraciones de gases o partículas a niveles adecuados para el funcionamiento de maquinaria o instalaciones.</a:t>
            </a:r>
          </a:p>
          <a:p>
            <a:pPr algn="just"/>
            <a:endParaRPr lang="es-MX" sz="2400" b="0" i="0" dirty="0">
              <a:solidFill>
                <a:srgbClr val="222222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400" b="0" i="0" dirty="0">
                <a:solidFill>
                  <a:srgbClr val="222222"/>
                </a:solidFill>
                <a:effectLst/>
              </a:rPr>
              <a:t>Proteger determinadas áreas de patógenos que puedan penetrar vía aire.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252E336-181B-4787-8865-EEBE351A15F1}"/>
              </a:ext>
            </a:extLst>
          </p:cNvPr>
          <p:cNvSpPr/>
          <p:nvPr/>
        </p:nvSpPr>
        <p:spPr>
          <a:xfrm>
            <a:off x="1181100" y="517009"/>
            <a:ext cx="5489003" cy="5539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000" b="1" dirty="0">
                <a:latin typeface="Comic Sans MS" panose="030F0702030302020204" pitchFamily="66" charset="0"/>
              </a:rPr>
              <a:t>¿</a:t>
            </a:r>
            <a:r>
              <a:rPr lang="es-ES" sz="3000" b="1" dirty="0">
                <a:latin typeface="Comic Sans MS" panose="030F0702030302020204" pitchFamily="66" charset="0"/>
              </a:rPr>
              <a:t>CUÁL ES SU FINALIDAD?</a:t>
            </a:r>
            <a:endParaRPr lang="es-AR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27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421399A-0822-459B-B481-917311118FF8}"/>
              </a:ext>
            </a:extLst>
          </p:cNvPr>
          <p:cNvSpPr/>
          <p:nvPr/>
        </p:nvSpPr>
        <p:spPr>
          <a:xfrm>
            <a:off x="3256480" y="399534"/>
            <a:ext cx="4557914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Túneles en construcción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21F9E83-F970-48D3-8315-211EC5173AAE}"/>
              </a:ext>
            </a:extLst>
          </p:cNvPr>
          <p:cNvSpPr/>
          <p:nvPr/>
        </p:nvSpPr>
        <p:spPr>
          <a:xfrm>
            <a:off x="492622" y="1537424"/>
            <a:ext cx="35755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AR" sz="2000" u="sng" dirty="0"/>
              <a:t>Aspirante</a:t>
            </a:r>
          </a:p>
          <a:p>
            <a:pPr algn="just"/>
            <a:r>
              <a:rPr lang="es-AR" sz="2000" dirty="0"/>
              <a:t>El aire fresco entra por la boca del túnel y llega al frente de avance.</a:t>
            </a:r>
          </a:p>
          <a:p>
            <a:pPr algn="just"/>
            <a:r>
              <a:rPr lang="es-AR" sz="2000" dirty="0"/>
              <a:t>Ventiladores en el medio.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BCE0846-F1C4-4130-B891-A4FA84E1270F}"/>
              </a:ext>
            </a:extLst>
          </p:cNvPr>
          <p:cNvSpPr/>
          <p:nvPr/>
        </p:nvSpPr>
        <p:spPr>
          <a:xfrm>
            <a:off x="4367652" y="1426651"/>
            <a:ext cx="37313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AR" sz="2000" u="sng" dirty="0"/>
              <a:t>Soplante</a:t>
            </a:r>
          </a:p>
          <a:p>
            <a:pPr algn="just"/>
            <a:r>
              <a:rPr lang="es-AR" sz="2000" dirty="0"/>
              <a:t>Se alimenta el frente de ataque.</a:t>
            </a:r>
          </a:p>
          <a:p>
            <a:pPr algn="just"/>
            <a:r>
              <a:rPr lang="es-AR" sz="2000" dirty="0"/>
              <a:t>El aire sucio sale a través de la galería, si hay operarios puede dañar su salud</a:t>
            </a:r>
            <a:r>
              <a:rPr lang="es-AR" dirty="0"/>
              <a:t>.</a:t>
            </a:r>
          </a:p>
        </p:txBody>
      </p:sp>
      <p:pic>
        <p:nvPicPr>
          <p:cNvPr id="6" name="3 Imagen">
            <a:extLst>
              <a:ext uri="{FF2B5EF4-FFF2-40B4-BE49-F238E27FC236}">
                <a16:creationId xmlns:a16="http://schemas.microsoft.com/office/drawing/2014/main" xmlns="" id="{152A9F1F-343F-453D-951A-6A79DE776D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7" y="3437720"/>
            <a:ext cx="3572619" cy="2067341"/>
          </a:xfrm>
          <a:prstGeom prst="rect">
            <a:avLst/>
          </a:prstGeom>
        </p:spPr>
      </p:pic>
      <p:pic>
        <p:nvPicPr>
          <p:cNvPr id="7" name="3 Imagen" descr="http://www.construmatica.com/construpedia/images/0/0f/Venti1.png">
            <a:extLst>
              <a:ext uri="{FF2B5EF4-FFF2-40B4-BE49-F238E27FC236}">
                <a16:creationId xmlns:a16="http://schemas.microsoft.com/office/drawing/2014/main" xmlns="" id="{93B5DE5F-D6E6-4B78-9BF5-4E91BE9C6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18" y="3395385"/>
            <a:ext cx="3594120" cy="21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3">
            <a:extLst>
              <a:ext uri="{FF2B5EF4-FFF2-40B4-BE49-F238E27FC236}">
                <a16:creationId xmlns:a16="http://schemas.microsoft.com/office/drawing/2014/main" xmlns="" id="{8BCE0846-F1C4-4130-B891-A4FA84E1270F}"/>
              </a:ext>
            </a:extLst>
          </p:cNvPr>
          <p:cNvSpPr/>
          <p:nvPr/>
        </p:nvSpPr>
        <p:spPr>
          <a:xfrm>
            <a:off x="8304246" y="1355115"/>
            <a:ext cx="3572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AR" sz="2000" u="sng" dirty="0"/>
              <a:t>Mixto</a:t>
            </a:r>
          </a:p>
          <a:p>
            <a:pPr algn="just"/>
            <a:r>
              <a:rPr lang="es-AR" sz="2000" dirty="0"/>
              <a:t>Luego de voladuras aspira. Mas tarde, invierte el sentido.</a:t>
            </a:r>
          </a:p>
          <a:p>
            <a:pPr algn="just"/>
            <a:r>
              <a:rPr lang="es-AR" sz="2000" dirty="0"/>
              <a:t>Necesita elementos auxiliares de expulsión.</a:t>
            </a:r>
            <a:endParaRPr lang="es-AR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 l="8418" t="57959" r="72143" b="22177"/>
          <a:stretch>
            <a:fillRect/>
          </a:stretch>
        </p:blipFill>
        <p:spPr bwMode="auto">
          <a:xfrm>
            <a:off x="8136294" y="3359021"/>
            <a:ext cx="3713584" cy="21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0360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44D999A-3AD1-4DA7-92E9-E46A87DA6C14}"/>
              </a:ext>
            </a:extLst>
          </p:cNvPr>
          <p:cNvSpPr/>
          <p:nvPr/>
        </p:nvSpPr>
        <p:spPr>
          <a:xfrm>
            <a:off x="3898744" y="266184"/>
            <a:ext cx="5117619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Túneles en funcionamiento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EDAA1DC-60D4-441C-950B-EA0B22E75EAF}"/>
              </a:ext>
            </a:extLst>
          </p:cNvPr>
          <p:cNvSpPr/>
          <p:nvPr/>
        </p:nvSpPr>
        <p:spPr>
          <a:xfrm>
            <a:off x="382137" y="1992682"/>
            <a:ext cx="43126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dirty="0" smtClean="0"/>
              <a:t>NATURAL:</a:t>
            </a:r>
          </a:p>
          <a:p>
            <a:pPr algn="just"/>
            <a:endParaRPr lang="es-AR" sz="2500" dirty="0"/>
          </a:p>
          <a:p>
            <a:pPr algn="just"/>
            <a:r>
              <a:rPr lang="es-AR" sz="2500" dirty="0" smtClean="0"/>
              <a:t>Ventilación </a:t>
            </a:r>
            <a:r>
              <a:rPr lang="es-AR" sz="2500" dirty="0"/>
              <a:t>que recorre todo el largo del túnel sin utilización algún mecanismo forzoso. </a:t>
            </a:r>
          </a:p>
          <a:p>
            <a:pPr algn="just"/>
            <a:endParaRPr lang="es-AR" sz="2500" dirty="0"/>
          </a:p>
          <a:p>
            <a:pPr algn="just"/>
            <a:r>
              <a:rPr lang="es-AR" sz="2500" dirty="0"/>
              <a:t>Recomendado en túneles de </a:t>
            </a:r>
          </a:p>
          <a:p>
            <a:pPr algn="just"/>
            <a:r>
              <a:rPr lang="es-AR" sz="2500" dirty="0"/>
              <a:t>escaza longitud. </a:t>
            </a:r>
          </a:p>
        </p:txBody>
      </p:sp>
      <p:pic>
        <p:nvPicPr>
          <p:cNvPr id="10244" name="Picture 4" descr="Imagen relacionada">
            <a:extLst>
              <a:ext uri="{FF2B5EF4-FFF2-40B4-BE49-F238E27FC236}">
                <a16:creationId xmlns:a16="http://schemas.microsoft.com/office/drawing/2014/main" xmlns="" id="{81D3AF37-592F-45BF-A90F-514EBBC4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30" y="1587034"/>
            <a:ext cx="6835170" cy="38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99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13669D8-FDCA-4378-B972-3936763A570E}"/>
              </a:ext>
            </a:extLst>
          </p:cNvPr>
          <p:cNvSpPr/>
          <p:nvPr/>
        </p:nvSpPr>
        <p:spPr>
          <a:xfrm>
            <a:off x="4406578" y="259834"/>
            <a:ext cx="202093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500" dirty="0"/>
              <a:t>Mecánica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BDEE4BD-FEDC-40A6-86C7-C44E198623ED}"/>
              </a:ext>
            </a:extLst>
          </p:cNvPr>
          <p:cNvSpPr/>
          <p:nvPr/>
        </p:nvSpPr>
        <p:spPr>
          <a:xfrm>
            <a:off x="391894" y="1441439"/>
            <a:ext cx="718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500" dirty="0" smtClean="0"/>
              <a:t>MECANICA:</a:t>
            </a:r>
          </a:p>
          <a:p>
            <a:pPr algn="just"/>
            <a:endParaRPr lang="es-AR" sz="2500" dirty="0" smtClean="0"/>
          </a:p>
          <a:p>
            <a:pPr algn="just"/>
            <a:r>
              <a:rPr lang="es-AR" sz="2500" dirty="0" smtClean="0"/>
              <a:t>Longitudinal</a:t>
            </a:r>
            <a:r>
              <a:rPr lang="es-AR" sz="2500" dirty="0"/>
              <a:t>: Ventiladores axiales en la parte superior.</a:t>
            </a:r>
          </a:p>
          <a:p>
            <a:pPr algn="just"/>
            <a:r>
              <a:rPr lang="es-AR" sz="2500" dirty="0"/>
              <a:t>La sección completa del túnel transporta viento a velocidad constante permanentemente. </a:t>
            </a:r>
          </a:p>
          <a:p>
            <a:pPr algn="just"/>
            <a:endParaRPr lang="es-AR" sz="2500" dirty="0"/>
          </a:p>
        </p:txBody>
      </p:sp>
      <p:pic>
        <p:nvPicPr>
          <p:cNvPr id="11266" name="Picture 2" descr="Resultado de imagen para tunel con ventilador axial">
            <a:extLst>
              <a:ext uri="{FF2B5EF4-FFF2-40B4-BE49-F238E27FC236}">
                <a16:creationId xmlns:a16="http://schemas.microsoft.com/office/drawing/2014/main" xmlns="" id="{282C273C-2C15-4B7A-A2E6-366276B3F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54" y="933430"/>
            <a:ext cx="3753139" cy="250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2">
            <a:extLst>
              <a:ext uri="{FF2B5EF4-FFF2-40B4-BE49-F238E27FC236}">
                <a16:creationId xmlns:a16="http://schemas.microsoft.com/office/drawing/2014/main" xmlns="" id="{84BBDAB6-8D5C-4575-8113-5C098D5FED75}"/>
              </a:ext>
            </a:extLst>
          </p:cNvPr>
          <p:cNvSpPr/>
          <p:nvPr/>
        </p:nvSpPr>
        <p:spPr>
          <a:xfrm>
            <a:off x="409429" y="4139924"/>
            <a:ext cx="71650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dirty="0"/>
              <a:t>Transversal: Sistema de conductos, mientras un grupo de estos se encargan de inyectan aire nuevo desde el exterior, otro grupo es el responsable de la salida del aire contaminado.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 l="9818" t="30249" r="64179" b="38905"/>
          <a:stretch>
            <a:fillRect/>
          </a:stretch>
        </p:blipFill>
        <p:spPr bwMode="auto">
          <a:xfrm>
            <a:off x="7779224" y="3684896"/>
            <a:ext cx="3889611" cy="25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44D999A-3AD1-4DA7-92E9-E46A87DA6C14}"/>
              </a:ext>
            </a:extLst>
          </p:cNvPr>
          <p:cNvSpPr/>
          <p:nvPr/>
        </p:nvSpPr>
        <p:spPr>
          <a:xfrm>
            <a:off x="3312147" y="177020"/>
            <a:ext cx="5117619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Túneles en funcionamiento</a:t>
            </a:r>
          </a:p>
        </p:txBody>
      </p:sp>
    </p:spTree>
    <p:extLst>
      <p:ext uri="{BB962C8B-B14F-4D97-AF65-F5344CB8AC3E}">
        <p14:creationId xmlns:p14="http://schemas.microsoft.com/office/powerpoint/2010/main" val="341889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8DB9307-1D9D-45CE-8A0C-3D3B9C344A00}"/>
              </a:ext>
            </a:extLst>
          </p:cNvPr>
          <p:cNvSpPr/>
          <p:nvPr/>
        </p:nvSpPr>
        <p:spPr>
          <a:xfrm>
            <a:off x="3030940" y="283624"/>
            <a:ext cx="6076600" cy="63094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sz="3500" dirty="0"/>
              <a:t>Ventilación en estacionamientos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51B2D59-1C17-4166-93AB-1E0DC20BE9C5}"/>
              </a:ext>
            </a:extLst>
          </p:cNvPr>
          <p:cNvSpPr/>
          <p:nvPr/>
        </p:nvSpPr>
        <p:spPr>
          <a:xfrm>
            <a:off x="471224" y="2958198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500" dirty="0">
                <a:cs typeface="Times New Roman" panose="02020603050405020304" pitchFamily="18" charset="0"/>
              </a:rPr>
              <a:t>Los sistemas de ventilación mecánica en estacionamientos, éstos se pueden dividir en tres tipos: por </a:t>
            </a:r>
            <a:r>
              <a:rPr lang="es-MX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extracción</a:t>
            </a:r>
            <a:r>
              <a:rPr lang="es-MX" sz="2500" dirty="0">
                <a:cs typeface="Times New Roman" panose="02020603050405020304" pitchFamily="18" charset="0"/>
              </a:rPr>
              <a:t>, por </a:t>
            </a:r>
            <a:r>
              <a:rPr lang="es-MX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impulsión</a:t>
            </a:r>
            <a:r>
              <a:rPr lang="es-MX" sz="2500" dirty="0">
                <a:cs typeface="Times New Roman" panose="02020603050405020304" pitchFamily="18" charset="0"/>
              </a:rPr>
              <a:t> o </a:t>
            </a:r>
            <a:r>
              <a:rPr lang="es-MX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inyección</a:t>
            </a:r>
            <a:r>
              <a:rPr lang="es-MX" sz="2500" dirty="0">
                <a:cs typeface="Times New Roman" panose="02020603050405020304" pitchFamily="18" charset="0"/>
              </a:rPr>
              <a:t>, y los </a:t>
            </a:r>
            <a:r>
              <a:rPr lang="es-MX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sistemas mixtos</a:t>
            </a:r>
            <a:r>
              <a:rPr lang="es-MX" sz="2500" dirty="0">
                <a:cs typeface="Times New Roman" panose="02020603050405020304" pitchFamily="18" charset="0"/>
              </a:rPr>
              <a:t>, que combinan sistemas de impulsión y de extracción</a:t>
            </a:r>
            <a:endParaRPr lang="es-AR" sz="2500" dirty="0"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980F383E-2ACC-44B4-84B7-FBE4CD7BE48C}"/>
              </a:ext>
            </a:extLst>
          </p:cNvPr>
          <p:cNvSpPr/>
          <p:nvPr/>
        </p:nvSpPr>
        <p:spPr>
          <a:xfrm>
            <a:off x="508000" y="1120507"/>
            <a:ext cx="111335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500" dirty="0"/>
              <a:t>Las emisiones de monóxido de carbono, dióxido de carbono, aldehídos, formaldehídos, óxidos de nitrógeno y dióxidos de azufre son los principales contaminantes que se generan en los motores de gasolina.</a:t>
            </a:r>
            <a:endParaRPr lang="es-AR" sz="2500" dirty="0"/>
          </a:p>
        </p:txBody>
      </p:sp>
      <p:pic>
        <p:nvPicPr>
          <p:cNvPr id="12290" name="Picture 2" descr="Resultado de imagen para estacionamiento ventilacion">
            <a:extLst>
              <a:ext uri="{FF2B5EF4-FFF2-40B4-BE49-F238E27FC236}">
                <a16:creationId xmlns:a16="http://schemas.microsoft.com/office/drawing/2014/main" xmlns="" id="{7EB2F63C-E665-446A-B33D-B46EF891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7" y="2799030"/>
            <a:ext cx="4842847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53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FIG-4.jpg">
            <a:extLst>
              <a:ext uri="{FF2B5EF4-FFF2-40B4-BE49-F238E27FC236}">
                <a16:creationId xmlns:a16="http://schemas.microsoft.com/office/drawing/2014/main" xmlns="" id="{4F45A84E-3579-4E87-8F23-17224574DD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882" r="-3961" b="28"/>
          <a:stretch>
            <a:fillRect/>
          </a:stretch>
        </p:blipFill>
        <p:spPr>
          <a:xfrm>
            <a:off x="256822" y="283370"/>
            <a:ext cx="6204363" cy="1753407"/>
          </a:xfrm>
          <a:prstGeom prst="rect">
            <a:avLst/>
          </a:prstGeom>
        </p:spPr>
      </p:pic>
      <p:pic>
        <p:nvPicPr>
          <p:cNvPr id="3" name="3 Marcador de contenido" descr="FIG-4.jpg">
            <a:extLst>
              <a:ext uri="{FF2B5EF4-FFF2-40B4-BE49-F238E27FC236}">
                <a16:creationId xmlns:a16="http://schemas.microsoft.com/office/drawing/2014/main" xmlns="" id="{DB7AC24F-9F55-4070-B9DB-FA99838D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9" b="71613"/>
          <a:stretch>
            <a:fillRect/>
          </a:stretch>
        </p:blipFill>
        <p:spPr>
          <a:xfrm>
            <a:off x="5286333" y="2326572"/>
            <a:ext cx="6462844" cy="1689152"/>
          </a:xfrm>
          <a:prstGeom prst="rect">
            <a:avLst/>
          </a:prstGeom>
        </p:spPr>
      </p:pic>
      <p:pic>
        <p:nvPicPr>
          <p:cNvPr id="4" name="3 Marcador de contenido" descr="FIG-4.jpg">
            <a:extLst>
              <a:ext uri="{FF2B5EF4-FFF2-40B4-BE49-F238E27FC236}">
                <a16:creationId xmlns:a16="http://schemas.microsoft.com/office/drawing/2014/main" xmlns="" id="{376A0311-BE39-47D0-A474-C8AA8E0C58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387" r="-1701" b="33352"/>
          <a:stretch>
            <a:fillRect/>
          </a:stretch>
        </p:blipFill>
        <p:spPr>
          <a:xfrm>
            <a:off x="256822" y="4169746"/>
            <a:ext cx="5936944" cy="20449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608936" y="790741"/>
            <a:ext cx="368415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dirty="0" smtClean="0"/>
              <a:t>Ventilación por impulsión o inyección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1514499" y="2959479"/>
            <a:ext cx="262418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AR" dirty="0" smtClean="0"/>
              <a:t>Ventilación por extracción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6769999" y="5323121"/>
            <a:ext cx="3793346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dirty="0" smtClean="0"/>
              <a:t>Sistema mixto (impulsión y extracción)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2821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4424" y="379308"/>
            <a:ext cx="6553717" cy="470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Errores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comunes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AR" sz="2400" b="1" kern="0" spc="14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2400" b="1" kern="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ventilación:</a:t>
            </a:r>
            <a:endParaRPr lang="es-AR" sz="2400" b="1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8" y="1401936"/>
            <a:ext cx="2857500" cy="2095500"/>
          </a:xfrm>
          <a:prstGeom prst="rect">
            <a:avLst/>
          </a:prstGeom>
          <a:noFill/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12" y="1596246"/>
            <a:ext cx="3477260" cy="1706880"/>
          </a:xfrm>
          <a:prstGeom prst="rect">
            <a:avLst/>
          </a:prstGeom>
          <a:noFill/>
        </p:spPr>
      </p:pic>
      <p:pic>
        <p:nvPicPr>
          <p:cNvPr id="5" name="image3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15" y="408600"/>
            <a:ext cx="2030095" cy="2609850"/>
          </a:xfrm>
          <a:prstGeom prst="rect">
            <a:avLst/>
          </a:prstGeom>
        </p:spPr>
      </p:pic>
      <p:pic>
        <p:nvPicPr>
          <p:cNvPr id="6" name="image40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39540" y="4539825"/>
            <a:ext cx="3416300" cy="1401445"/>
          </a:xfrm>
          <a:prstGeom prst="rect">
            <a:avLst/>
          </a:prstGeom>
        </p:spPr>
      </p:pic>
      <p:pic>
        <p:nvPicPr>
          <p:cNvPr id="7" name="image4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58030" y="4191905"/>
            <a:ext cx="2235200" cy="17145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28113" y="3571156"/>
            <a:ext cx="2876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Inexistencia</a:t>
            </a:r>
            <a:r>
              <a:rPr lang="es-AR" sz="11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entrada de aire o</a:t>
            </a:r>
            <a:r>
              <a:rPr lang="es-AR" sz="1100" spc="-5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entrada de aire  insuficiente</a:t>
            </a:r>
            <a:endParaRPr lang="es-AR" sz="1100" dirty="0"/>
          </a:p>
        </p:txBody>
      </p:sp>
      <p:sp>
        <p:nvSpPr>
          <p:cNvPr id="9" name="Rectángulo 8"/>
          <p:cNvSpPr/>
          <p:nvPr/>
        </p:nvSpPr>
        <p:spPr>
          <a:xfrm>
            <a:off x="4579189" y="3366292"/>
            <a:ext cx="2930106" cy="635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Incorrecta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ubicación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entradas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respecto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es-AR" sz="1100" spc="80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salidas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(creación</a:t>
            </a:r>
            <a:r>
              <a:rPr lang="es-AR" sz="1100" spc="3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AR" sz="1100" spc="-320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"zonas muertas")</a:t>
            </a:r>
            <a:endParaRPr lang="es-AR" sz="1100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85849" y="3116544"/>
            <a:ext cx="3206151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Ubicación de las entradas y salidas muy próximas  ("cortocircuitos")</a:t>
            </a:r>
            <a:endParaRPr lang="es-AR" sz="1100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25107" y="5953827"/>
            <a:ext cx="6096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Incorrecta ubicación de las entradas de aire (Introducción de aire contaminado):</a:t>
            </a:r>
            <a:endParaRPr lang="es-AR" sz="1100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121107" y="5968750"/>
            <a:ext cx="5042140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100" spc="75" dirty="0" smtClean="0">
                <a:solidFill>
                  <a:srgbClr val="5A5A5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Colocación de obstáculos por delante de los  extractores o las entradas:</a:t>
            </a:r>
            <a:endParaRPr lang="es-AR" sz="1100" spc="75" dirty="0">
              <a:solidFill>
                <a:srgbClr val="5A5A5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12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8921" y="420908"/>
            <a:ext cx="6466936" cy="38869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s-AR" b="1" kern="0" dirty="0" smtClean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 DE CÁLCULO DE UN SISTEMA DE VENTILACION LOCALIZADA </a:t>
            </a:r>
            <a:endParaRPr lang="es-AR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2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159" y="1276710"/>
            <a:ext cx="2859022" cy="482611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28769" y="1494343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2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8324" y="1494343"/>
            <a:ext cx="6193767" cy="43908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8324" y="5918157"/>
            <a:ext cx="557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Velocidad de captación según la fuente de contaminación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99081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913" y="439949"/>
            <a:ext cx="4025900" cy="34486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0724" y="439949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1527" y="4146284"/>
            <a:ext cx="526067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calcula el caudal de captación según el tipo de campana.</a:t>
            </a:r>
            <a:endParaRPr lang="es-A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2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13633" y="530279"/>
            <a:ext cx="5400040" cy="21570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54029" y="439949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434261" y="29419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adopta la velocidad en el conducto que transporta el aire contaminado.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71291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8196" y="481827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2222" y="4219119"/>
            <a:ext cx="3822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Calculamos y adoptamos el diámetro del conducto</a:t>
            </a:r>
            <a:endParaRPr lang="es-AR" dirty="0"/>
          </a:p>
        </p:txBody>
      </p:sp>
      <p:pic>
        <p:nvPicPr>
          <p:cNvPr id="5" name="Imagen 4" descr="D:\Descargas\descarg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481826"/>
            <a:ext cx="3666226" cy="36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7553594" y="5419546"/>
            <a:ext cx="238930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A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Pérdidas de carga lineal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47661" y="481827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39859" y="481826"/>
            <a:ext cx="3643492" cy="48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2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8196" y="481827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819780" y="481827"/>
            <a:ext cx="3389912" cy="422819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91610" y="4753479"/>
            <a:ext cx="3811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Perdida de carga en accesorios y cambios de dirección </a:t>
            </a:r>
            <a:endParaRPr lang="es-AR" dirty="0"/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977166" y="394220"/>
            <a:ext cx="2320781" cy="2123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34342" y="4009078"/>
            <a:ext cx="450342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4894789" y="2517570"/>
            <a:ext cx="2403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Pérdidas de la campana</a:t>
            </a:r>
            <a:endParaRPr lang="es-AR" dirty="0"/>
          </a:p>
        </p:txBody>
      </p:sp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8902816" y="392782"/>
            <a:ext cx="1937698" cy="3105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8902816" y="3650506"/>
            <a:ext cx="264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Pérdidas en el sombrerete</a:t>
            </a:r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4669335" y="5685478"/>
            <a:ext cx="201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Pérdidas en el codo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15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9C2924-C5F7-4885-991D-446072CB9A61}"/>
              </a:ext>
            </a:extLst>
          </p:cNvPr>
          <p:cNvSpPr/>
          <p:nvPr/>
        </p:nvSpPr>
        <p:spPr>
          <a:xfrm>
            <a:off x="214573" y="1197514"/>
            <a:ext cx="108013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u="sng" dirty="0"/>
              <a:t>Visión:</a:t>
            </a:r>
            <a:r>
              <a:rPr lang="es-ES" sz="2400" dirty="0"/>
              <a:t> Irritación, escozor, lagrimeo, etc</a:t>
            </a:r>
            <a:r>
              <a:rPr lang="es-ES" sz="2400" dirty="0" smtClean="0"/>
              <a:t>.</a:t>
            </a:r>
          </a:p>
          <a:p>
            <a:pPr algn="just"/>
            <a:endParaRPr lang="es-AR" sz="2400" dirty="0"/>
          </a:p>
          <a:p>
            <a:pPr algn="just"/>
            <a:r>
              <a:rPr lang="es-ES" sz="2400" u="sng" dirty="0"/>
              <a:t>Respiratorios:</a:t>
            </a:r>
            <a:r>
              <a:rPr lang="es-ES" sz="2400" dirty="0"/>
              <a:t> Mucosidad, congestión, estornudos</a:t>
            </a:r>
            <a:r>
              <a:rPr lang="es-ES" sz="2400" dirty="0" smtClean="0"/>
              <a:t>.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ES" sz="2400" u="sng" dirty="0" smtClean="0"/>
              <a:t>Garganta</a:t>
            </a:r>
            <a:r>
              <a:rPr lang="es-ES" sz="2400" u="sng" dirty="0"/>
              <a:t>:</a:t>
            </a:r>
            <a:r>
              <a:rPr lang="es-ES" sz="2400" dirty="0"/>
              <a:t> Dolor, inflamación, sequedad</a:t>
            </a:r>
            <a:r>
              <a:rPr lang="es-ES" sz="2400" dirty="0" smtClean="0"/>
              <a:t>.</a:t>
            </a:r>
          </a:p>
          <a:p>
            <a:pPr algn="just"/>
            <a:endParaRPr lang="es-AR" sz="2400" dirty="0"/>
          </a:p>
          <a:p>
            <a:pPr algn="just"/>
            <a:r>
              <a:rPr lang="es-ES" sz="2400" u="sng" dirty="0"/>
              <a:t>Pulmonares:</a:t>
            </a:r>
            <a:r>
              <a:rPr lang="es-ES" sz="2400" dirty="0"/>
              <a:t> Opresión torácica, sensación de ahogo, tos seca</a:t>
            </a:r>
            <a:r>
              <a:rPr lang="es-ES" sz="2400" dirty="0" smtClean="0"/>
              <a:t>.</a:t>
            </a:r>
          </a:p>
          <a:p>
            <a:pPr algn="just"/>
            <a:endParaRPr lang="es-AR" sz="2400" dirty="0"/>
          </a:p>
          <a:p>
            <a:pPr algn="just"/>
            <a:r>
              <a:rPr lang="es-ES" sz="2400" u="sng" dirty="0"/>
              <a:t>Dolores de cabeza: </a:t>
            </a:r>
            <a:r>
              <a:rPr lang="es-ES" sz="2400" dirty="0"/>
              <a:t>Dolor, somnolencia, dificultad para la concentración, mareos. </a:t>
            </a:r>
            <a:endParaRPr lang="es-ES" sz="2400" dirty="0" smtClean="0"/>
          </a:p>
          <a:p>
            <a:pPr algn="just"/>
            <a:endParaRPr lang="es-AR" sz="2400" dirty="0"/>
          </a:p>
          <a:p>
            <a:pPr algn="just"/>
            <a:r>
              <a:rPr lang="es-ES" sz="2400" u="sng" dirty="0"/>
              <a:t>Cutáneos:</a:t>
            </a:r>
            <a:r>
              <a:rPr lang="es-ES" sz="2400" dirty="0"/>
              <a:t> Eritema, erupciones, sequedad</a:t>
            </a:r>
            <a:endParaRPr lang="es-AR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95FAD84-9A9A-4601-A7AD-442F7F84FF5E}"/>
              </a:ext>
            </a:extLst>
          </p:cNvPr>
          <p:cNvSpPr/>
          <p:nvPr/>
        </p:nvSpPr>
        <p:spPr>
          <a:xfrm>
            <a:off x="214573" y="353683"/>
            <a:ext cx="9886644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800" b="1" dirty="0" smtClean="0"/>
              <a:t>Efectos generados por una mala ventilación sobre las personas: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3374817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8196" y="481827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07367" y="488047"/>
            <a:ext cx="432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Determinación de perdida de carga total, siendo esta la suma de todas las anteriores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96" y="2068888"/>
            <a:ext cx="4477375" cy="40486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71" y="331116"/>
            <a:ext cx="4505954" cy="40391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48257" y="4723148"/>
            <a:ext cx="380232" cy="37555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8°</a:t>
            </a:r>
            <a:endParaRPr lang="es-A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681933" y="4723148"/>
            <a:ext cx="432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Conociendo P y Q determinamos el ventilador que mejor se adapte a nuestras necesidades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3648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7AF4932-5509-4FD1-BD05-0BCF6007917F}"/>
              </a:ext>
            </a:extLst>
          </p:cNvPr>
          <p:cNvSpPr/>
          <p:nvPr/>
        </p:nvSpPr>
        <p:spPr>
          <a:xfrm>
            <a:off x="297993" y="1517861"/>
            <a:ext cx="8569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/>
              <a:t>“SINDROME DE LA OFICINA ENFERMA (OMS)”</a:t>
            </a:r>
          </a:p>
          <a:p>
            <a:endParaRPr lang="es-ES" sz="3000" dirty="0" smtClean="0"/>
          </a:p>
          <a:p>
            <a:r>
              <a:rPr lang="es-ES" sz="3000" dirty="0" smtClean="0"/>
              <a:t>-Malestar</a:t>
            </a:r>
            <a:endParaRPr lang="es-AR" sz="3000" dirty="0"/>
          </a:p>
          <a:p>
            <a:r>
              <a:rPr lang="es-ES" sz="3000" dirty="0" smtClean="0"/>
              <a:t>-Estrés</a:t>
            </a:r>
            <a:endParaRPr lang="es-AR" sz="3000" dirty="0"/>
          </a:p>
          <a:p>
            <a:r>
              <a:rPr lang="es-ES" sz="3000" dirty="0" smtClean="0"/>
              <a:t>-Absentismo</a:t>
            </a:r>
            <a:endParaRPr lang="es-AR" sz="3000" dirty="0"/>
          </a:p>
          <a:p>
            <a:r>
              <a:rPr lang="es-ES" sz="3000" dirty="0" smtClean="0"/>
              <a:t>-Pérdida </a:t>
            </a:r>
            <a:r>
              <a:rPr lang="es-ES" sz="3000" dirty="0"/>
              <a:t>de productividad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5CD644E-EDB0-4E1B-8425-958CDAC351DA}"/>
              </a:ext>
            </a:extLst>
          </p:cNvPr>
          <p:cNvSpPr/>
          <p:nvPr/>
        </p:nvSpPr>
        <p:spPr>
          <a:xfrm>
            <a:off x="1732973" y="272534"/>
            <a:ext cx="3589188" cy="63094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sz="3500" b="1" dirty="0"/>
              <a:t>Ambiente Laboral </a:t>
            </a:r>
            <a:endParaRPr lang="es-AR" sz="3500" b="1" dirty="0"/>
          </a:p>
        </p:txBody>
      </p:sp>
      <p:pic>
        <p:nvPicPr>
          <p:cNvPr id="2052" name="Picture 4" descr="Resultado de imagen para ESTRES">
            <a:extLst>
              <a:ext uri="{FF2B5EF4-FFF2-40B4-BE49-F238E27FC236}">
                <a16:creationId xmlns:a16="http://schemas.microsoft.com/office/drawing/2014/main" xmlns="" id="{048B1EE6-3618-4528-8113-8224647F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93" y="2949022"/>
            <a:ext cx="5633156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8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18C24EE-F671-46F2-81B5-8A474148A931}"/>
              </a:ext>
            </a:extLst>
          </p:cNvPr>
          <p:cNvSpPr/>
          <p:nvPr/>
        </p:nvSpPr>
        <p:spPr>
          <a:xfrm>
            <a:off x="4536047" y="0"/>
            <a:ext cx="484113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500" b="1" dirty="0"/>
              <a:t>M</a:t>
            </a:r>
            <a:r>
              <a:rPr lang="es-AR" sz="4500" b="1" dirty="0"/>
              <a:t>arco </a:t>
            </a:r>
            <a:r>
              <a:rPr lang="es-AR" sz="4500" b="1" dirty="0" smtClean="0"/>
              <a:t>teórico-legal</a:t>
            </a:r>
            <a:endParaRPr lang="es-AR" sz="4500" dirty="0"/>
          </a:p>
        </p:txBody>
      </p:sp>
      <p:pic>
        <p:nvPicPr>
          <p:cNvPr id="3074" name="Picture 2" descr="Resultado de imagen para pila de libros">
            <a:extLst>
              <a:ext uri="{FF2B5EF4-FFF2-40B4-BE49-F238E27FC236}">
                <a16:creationId xmlns:a16="http://schemas.microsoft.com/office/drawing/2014/main" xmlns="" id="{BD284807-C47D-47CB-98C7-9425CE8E4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9" y="1127759"/>
            <a:ext cx="3294741" cy="49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E46F771-2EEA-4B30-8C7E-4C8184C174A6}"/>
              </a:ext>
            </a:extLst>
          </p:cNvPr>
          <p:cNvSpPr/>
          <p:nvPr/>
        </p:nvSpPr>
        <p:spPr>
          <a:xfrm>
            <a:off x="4466197" y="1558289"/>
            <a:ext cx="682918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 </a:t>
            </a:r>
            <a:endParaRPr lang="es-ES" dirty="0"/>
          </a:p>
          <a:p>
            <a:pPr algn="just"/>
            <a:r>
              <a:rPr lang="es-ES" b="1" dirty="0" smtClean="0"/>
              <a:t>CÓDIGO DE EDIFICACIÓN DE LA PROVINCIA DE CÓRDOBA.</a:t>
            </a:r>
          </a:p>
          <a:p>
            <a:pPr algn="just"/>
            <a:endParaRPr lang="es-AR" b="1" dirty="0" smtClean="0"/>
          </a:p>
          <a:p>
            <a:pPr algn="just"/>
            <a:endParaRPr lang="es-MX" dirty="0"/>
          </a:p>
          <a:p>
            <a:pPr algn="just"/>
            <a:r>
              <a:rPr lang="es-MX" b="1" dirty="0" smtClean="0"/>
              <a:t>LEY </a:t>
            </a:r>
            <a:r>
              <a:rPr lang="es-MX" b="1" dirty="0"/>
              <a:t>DE HIGIENE Y </a:t>
            </a:r>
            <a:r>
              <a:rPr lang="es-MX" b="1" dirty="0" smtClean="0"/>
              <a:t>SEGURIDAD N°19587</a:t>
            </a:r>
          </a:p>
          <a:p>
            <a:pPr algn="just"/>
            <a:endParaRPr lang="es-MX" dirty="0"/>
          </a:p>
          <a:p>
            <a:pPr algn="just"/>
            <a:endParaRPr lang="es-AR" b="1" dirty="0" smtClean="0"/>
          </a:p>
          <a:p>
            <a:pPr algn="just"/>
            <a:endParaRPr lang="es-AR" b="1" dirty="0"/>
          </a:p>
          <a:p>
            <a:pPr algn="just"/>
            <a:endParaRPr lang="es-AR" b="1" dirty="0" smtClean="0"/>
          </a:p>
          <a:p>
            <a:pPr algn="just"/>
            <a:endParaRPr lang="es-AR" b="1" dirty="0"/>
          </a:p>
          <a:p>
            <a:pPr algn="just"/>
            <a:endParaRPr lang="es-AR" b="1" dirty="0" smtClean="0"/>
          </a:p>
          <a:p>
            <a:pPr algn="just"/>
            <a:r>
              <a:rPr lang="es-AR" b="1" dirty="0" smtClean="0"/>
              <a:t>DECRETO </a:t>
            </a:r>
            <a:r>
              <a:rPr lang="es-AR" b="1" dirty="0"/>
              <a:t>351/79</a:t>
            </a:r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AR" b="1" dirty="0" smtClean="0"/>
              <a:t>DECRETO 911/96</a:t>
            </a:r>
          </a:p>
          <a:p>
            <a:pPr algn="just"/>
            <a:endParaRPr lang="es-MX" sz="25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0478DC1-FC83-457B-8CC1-8EB7B33B05EA}"/>
              </a:ext>
            </a:extLst>
          </p:cNvPr>
          <p:cNvSpPr/>
          <p:nvPr/>
        </p:nvSpPr>
        <p:spPr>
          <a:xfrm>
            <a:off x="4375150" y="1558289"/>
            <a:ext cx="7245350" cy="4454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errar llave 4"/>
          <p:cNvSpPr/>
          <p:nvPr/>
        </p:nvSpPr>
        <p:spPr>
          <a:xfrm>
            <a:off x="6329912" y="4496476"/>
            <a:ext cx="500332" cy="9920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14 CuadroTexto"/>
          <p:cNvSpPr txBox="1"/>
          <p:nvPr/>
        </p:nvSpPr>
        <p:spPr>
          <a:xfrm>
            <a:off x="7073929" y="4330775"/>
            <a:ext cx="2199735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600" dirty="0">
                <a:latin typeface="Arial" pitchFamily="34" charset="0"/>
                <a:cs typeface="Arial" pitchFamily="34" charset="0"/>
              </a:rPr>
              <a:t>Natural</a:t>
            </a:r>
          </a:p>
          <a:p>
            <a:pPr algn="ctr"/>
            <a:endParaRPr lang="es-A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AR" sz="1600" dirty="0">
                <a:latin typeface="Arial" pitchFamily="34" charset="0"/>
                <a:cs typeface="Arial" pitchFamily="34" charset="0"/>
              </a:rPr>
              <a:t>Ventilación mínima</a:t>
            </a:r>
          </a:p>
          <a:p>
            <a:pPr algn="ctr"/>
            <a:endParaRPr lang="es-AR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AR" sz="1600" dirty="0">
                <a:latin typeface="Arial" pitchFamily="34" charset="0"/>
                <a:cs typeface="Arial" pitchFamily="34" charset="0"/>
              </a:rPr>
              <a:t>Condiciones del aire</a:t>
            </a:r>
          </a:p>
        </p:txBody>
      </p:sp>
      <p:sp>
        <p:nvSpPr>
          <p:cNvPr id="6" name="Cerrar llave 5"/>
          <p:cNvSpPr/>
          <p:nvPr/>
        </p:nvSpPr>
        <p:spPr>
          <a:xfrm>
            <a:off x="8246853" y="2596551"/>
            <a:ext cx="336430" cy="5348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/>
          <p:cNvSpPr txBox="1"/>
          <p:nvPr/>
        </p:nvSpPr>
        <p:spPr>
          <a:xfrm>
            <a:off x="8674330" y="2402305"/>
            <a:ext cx="1019831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Prevenir </a:t>
            </a:r>
          </a:p>
          <a:p>
            <a:r>
              <a:rPr lang="es-ES" dirty="0" smtClean="0"/>
              <a:t>Reducir</a:t>
            </a:r>
          </a:p>
          <a:p>
            <a:r>
              <a:rPr lang="es-ES" dirty="0" smtClean="0"/>
              <a:t>Eliminar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49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9837" y="1583107"/>
            <a:ext cx="176715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AR" b="1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</a:t>
            </a:r>
            <a:r>
              <a:rPr lang="es-AR" b="1" spc="185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b="1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351/79</a:t>
            </a:r>
            <a:endParaRPr lang="es-AR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9588" y="1080898"/>
            <a:ext cx="3967480" cy="2289810"/>
          </a:xfrm>
          <a:prstGeom prst="rect">
            <a:avLst/>
          </a:prstGeom>
        </p:spPr>
      </p:pic>
      <p:pic>
        <p:nvPicPr>
          <p:cNvPr id="4" name="image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4707" y="1080898"/>
            <a:ext cx="3519520" cy="22898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3561" y="5234465"/>
            <a:ext cx="174342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s-ES" b="1" dirty="0" smtClean="0">
                <a:solidFill>
                  <a:srgbClr val="2E74B5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DECRETO 911/96</a:t>
            </a:r>
            <a:endParaRPr lang="es-AR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3343" y="3791061"/>
            <a:ext cx="5400040" cy="25107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3412" y="198880"/>
            <a:ext cx="3060903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RENOVACION DE AIRE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2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E935346-1F1C-414F-90D7-8D5CBC65C105}"/>
              </a:ext>
            </a:extLst>
          </p:cNvPr>
          <p:cNvSpPr/>
          <p:nvPr/>
        </p:nvSpPr>
        <p:spPr>
          <a:xfrm>
            <a:off x="554127" y="1028330"/>
            <a:ext cx="9588500" cy="493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puede ventilar mediante extracción, impulsión o una combinación de ambas.</a:t>
            </a:r>
            <a:endParaRPr lang="es-AR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aire debe circular del lugar menos contaminado al más contaminado.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aire de entrada debe pasar primero por las zonas ocupadas y después por las zonas de emisión de contaminantes.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conocerse el origen del aire de sustitución.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AR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 conocerse el destino del aire saliente.</a:t>
            </a:r>
            <a:endParaRPr lang="es-AR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9F0111-9C29-4ACD-A38B-A95C0ECE40EE}"/>
              </a:ext>
            </a:extLst>
          </p:cNvPr>
          <p:cNvSpPr/>
          <p:nvPr/>
        </p:nvSpPr>
        <p:spPr>
          <a:xfrm>
            <a:off x="2226982" y="172221"/>
            <a:ext cx="6518836" cy="5587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básicos de la ventilación general</a:t>
            </a:r>
            <a:endParaRPr lang="es-A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1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983413"/>
            <a:ext cx="6375256" cy="4266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</TotalTime>
  <Words>1268</Words>
  <Application>Microsoft Office PowerPoint</Application>
  <PresentationFormat>Panorámica</PresentationFormat>
  <Paragraphs>224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Helvetica Neue</vt:lpstr>
      <vt:lpstr>Impact</vt:lpstr>
      <vt:lpstr>Times New Roman</vt:lpstr>
      <vt:lpstr>Verdana</vt:lpstr>
      <vt:lpstr>Wingdings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joaquín Latorre</dc:creator>
  <cp:lastModifiedBy>joaquín Latorre</cp:lastModifiedBy>
  <cp:revision>11</cp:revision>
  <dcterms:created xsi:type="dcterms:W3CDTF">2021-09-17T18:47:17Z</dcterms:created>
  <dcterms:modified xsi:type="dcterms:W3CDTF">2021-09-17T20:21:08Z</dcterms:modified>
</cp:coreProperties>
</file>