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Nunito"/>
      <p:regular r:id="rId48"/>
      <p:bold r:id="rId49"/>
      <p:italic r:id="rId50"/>
      <p:boldItalic r:id="rId51"/>
    </p:embeddedFont>
    <p:embeddedFont>
      <p:font typeface="Lat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Nunito-regular.fntdata"/><Relationship Id="rId47" Type="http://schemas.openxmlformats.org/officeDocument/2006/relationships/slide" Target="slides/slide42.xml"/><Relationship Id="rId49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unito-boldItalic.fntdata"/><Relationship Id="rId50" Type="http://schemas.openxmlformats.org/officeDocument/2006/relationships/font" Target="fonts/Nunito-italic.fntdata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6.xml"/><Relationship Id="rId55" Type="http://schemas.openxmlformats.org/officeDocument/2006/relationships/font" Target="fonts/Lato-boldItalic.fntdata"/><Relationship Id="rId10" Type="http://schemas.openxmlformats.org/officeDocument/2006/relationships/slide" Target="slides/slide5.xml"/><Relationship Id="rId54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0b0816f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0b0816f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0b0816f6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0b0816f6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f0b0816f6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f0b0816f6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0b0816f6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f0b0816f6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0b0816f68_1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0b0816f68_1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0b0816f68_1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0b0816f68_1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0b0816f68_1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0b0816f68_1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0b0816f68_1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0b0816f68_1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2e92304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2e92304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0b0816f68_1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0b0816f68_1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0b0816f68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0b0816f68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0b0816f68_1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0b0816f68_1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0d6c5ce7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0d6c5ce7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0c578cfd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0c578cf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0d6c5ce7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f0d6c5ce7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0b0816f68_1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f0b0816f68_1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f0b0816f68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f0b0816f68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0b0816f68_1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0b0816f68_1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0b0816f68_1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f0b0816f68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0b0816f68_1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0b0816f68_1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0b0816f68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0b0816f68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0b0816f6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0b0816f6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0b0816f68_2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f0b0816f68_2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0d6c5ce7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0d6c5ce7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0d6c5ce7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f0d6c5ce7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0b0816f68_2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f0b0816f68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0b0816f68_2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0b0816f68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0b0816f68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0b0816f6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0e1cd5b3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0e1cd5b3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0e1cd5b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0e1cd5b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0e1cd5b3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f0e1cd5b3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0e1cd5b3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f0e1cd5b3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0b0816f6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0b0816f6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0e1cd5b3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f0e1cd5b3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0e1cd5b3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f0e1cd5b3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0e1cd5b3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f0e1cd5b3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0b0816f6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0b0816f6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0b0816f6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0b0816f6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0b0816f6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0b0816f6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0b0816f6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0b0816f6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0b0816f6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0b0816f6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jp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3767928" y="1676325"/>
            <a:ext cx="50643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SELECCION        CAPACITACION Y   CONCIENTIZACION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518100" y="1169850"/>
            <a:ext cx="7688700" cy="28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5- </a:t>
            </a:r>
            <a:r>
              <a:rPr b="1" lang="es" sz="1400"/>
              <a:t>RECEPCIÓN</a:t>
            </a:r>
            <a:r>
              <a:rPr b="1" lang="es" sz="1400"/>
              <a:t> DE SOLICITUD DE EMPLEO: </a:t>
            </a:r>
            <a:r>
              <a:rPr lang="es"/>
              <a:t>área</a:t>
            </a:r>
            <a:r>
              <a:rPr lang="es"/>
              <a:t> donde se </a:t>
            </a:r>
            <a:r>
              <a:rPr lang="es"/>
              <a:t>hará</a:t>
            </a:r>
            <a:r>
              <a:rPr lang="es"/>
              <a:t> la entrevista grupal a los </a:t>
            </a:r>
            <a:r>
              <a:rPr lang="es"/>
              <a:t>postulantes. (CV)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6- ENTREVISTA :</a:t>
            </a:r>
            <a:r>
              <a:rPr lang="es"/>
              <a:t> determinar a grandes rasgos quién es apto para el puesto, en poco tiempo y teniendo en cuenta los aspectos MÁS importantes. Para pasar a una entrevista más detenida y con menos postulantes.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275" y="2571752"/>
            <a:ext cx="6019800" cy="16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>
            <p:ph idx="1" type="body"/>
          </p:nvPr>
        </p:nvSpPr>
        <p:spPr>
          <a:xfrm>
            <a:off x="819150" y="1235400"/>
            <a:ext cx="7505700" cy="19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Tipos de entrevistas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25" y="2662238"/>
            <a:ext cx="49911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680025" y="534075"/>
            <a:ext cx="7688700" cy="43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7- PRUEBAS PSICOLÓGICAS</a:t>
            </a:r>
            <a:r>
              <a:rPr lang="es"/>
              <a:t>: se evalúa la potencialidad del individuo y su conducta bajo situaciones especiales.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8- PRUEBAS DE CONOCIMIENTO:</a:t>
            </a:r>
            <a:r>
              <a:rPr lang="es"/>
              <a:t> opcional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9- EXAMEN MÉDICO:</a:t>
            </a:r>
            <a:r>
              <a:rPr lang="es"/>
              <a:t> obligatorio, para evaluar que esté en condiciones óptimas para el desarrollo de cierto trabajo.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477" y="1996825"/>
            <a:ext cx="6144650" cy="17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750" y="3815925"/>
            <a:ext cx="53721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727650" y="667425"/>
            <a:ext cx="7688700" cy="4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10- </a:t>
            </a:r>
            <a:r>
              <a:rPr b="1" lang="es" sz="1400"/>
              <a:t>VERIFICACIÓN</a:t>
            </a:r>
            <a:r>
              <a:rPr b="1" lang="es" sz="1400"/>
              <a:t> DE DATOS:</a:t>
            </a:r>
            <a:r>
              <a:rPr lang="es"/>
              <a:t> corroborar datos de trabajos anteriores, relaciones humanas, y profesionales.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11- </a:t>
            </a:r>
            <a:r>
              <a:rPr b="1" lang="es" sz="1400"/>
              <a:t>DECISIÓN</a:t>
            </a:r>
            <a:r>
              <a:rPr b="1" lang="es" sz="1400"/>
              <a:t> FINAL:</a:t>
            </a:r>
            <a:r>
              <a:rPr lang="es"/>
              <a:t> se encarga el Jefe inmediato del futuro empleado.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12- </a:t>
            </a:r>
            <a:r>
              <a:rPr b="1" lang="es" sz="1400"/>
              <a:t>ADAPTACIÓN</a:t>
            </a:r>
            <a:r>
              <a:rPr b="1" lang="es" sz="1400"/>
              <a:t>:</a:t>
            </a:r>
            <a:r>
              <a:rPr lang="es"/>
              <a:t> tiene con fin la </a:t>
            </a:r>
            <a:r>
              <a:rPr lang="es"/>
              <a:t>incorporación</a:t>
            </a:r>
            <a:r>
              <a:rPr lang="es"/>
              <a:t> y </a:t>
            </a:r>
            <a:r>
              <a:rPr lang="es"/>
              <a:t>familiarización</a:t>
            </a:r>
            <a:r>
              <a:rPr lang="es"/>
              <a:t> del empleado con su nuevo empleo y la formas de trabajar de la empresa.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250" y="1882528"/>
            <a:ext cx="5698150" cy="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>
            <p:ph idx="4294967295" type="ctrTitle"/>
          </p:nvPr>
        </p:nvSpPr>
        <p:spPr>
          <a:xfrm>
            <a:off x="2723750" y="1754554"/>
            <a:ext cx="5361300" cy="8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</a:t>
            </a:r>
            <a:r>
              <a:rPr lang="es" sz="3900" u="sng"/>
              <a:t>CAPACITACIÓN</a:t>
            </a:r>
            <a:r>
              <a:rPr lang="es"/>
              <a:t> </a:t>
            </a:r>
            <a:endParaRPr/>
          </a:p>
        </p:txBody>
      </p:sp>
      <p:sp>
        <p:nvSpPr>
          <p:cNvPr id="210" name="Google Shape;210;p26"/>
          <p:cNvSpPr txBox="1"/>
          <p:nvPr/>
        </p:nvSpPr>
        <p:spPr>
          <a:xfrm>
            <a:off x="636900" y="3434500"/>
            <a:ext cx="787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 u="sng">
                <a:latin typeface="Nunito"/>
                <a:ea typeface="Nunito"/>
                <a:cs typeface="Nunito"/>
                <a:sym typeface="Nunito"/>
              </a:rPr>
              <a:t>Principio General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:  Entender al factor humano como el principal recurso.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975" y="1159613"/>
            <a:ext cx="3016650" cy="200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DEFINICIÓN</a:t>
            </a:r>
            <a:endParaRPr u="sng"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729450" y="1665525"/>
            <a:ext cx="78843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 capacitación es un </a:t>
            </a:r>
            <a:r>
              <a:rPr b="1" lang="e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proceso Planificado, Sistemático y Organizado</a:t>
            </a:r>
            <a:r>
              <a:rPr lang="e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que busca: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634400" y="2470675"/>
            <a:ext cx="20325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Modificar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Mejorar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Ampliar 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9" name="Google Shape;219;p27"/>
          <p:cNvSpPr/>
          <p:nvPr/>
        </p:nvSpPr>
        <p:spPr>
          <a:xfrm>
            <a:off x="2352800" y="2626975"/>
            <a:ext cx="1112100" cy="68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3577050" y="2470675"/>
            <a:ext cx="23301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onocimientos 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Actitudes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Seguridad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729450" y="3719575"/>
            <a:ext cx="78843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del personal,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nuevo o actual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, como consecuencia de su natural proceso de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cambio, crecimiento y adaptación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a nuevas circunstancias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internas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y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 externas.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5709775" y="2626975"/>
            <a:ext cx="1112100" cy="68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6250700" y="2612275"/>
            <a:ext cx="24474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CONCEPTO DE HABILIDAD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716100" y="649375"/>
            <a:ext cx="7711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MARCO LEGAL - Ley 19.587 “Ley de H y S”</a:t>
            </a:r>
            <a:endParaRPr u="sng"/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716100" y="1358100"/>
            <a:ext cx="79074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208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Todo establecimiento estará </a:t>
            </a: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obligado a capacitar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 su personal en materia de higiene y seguridad: enfermedades profesionales y de accidentes del trabajo.</a:t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b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209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La capacitación del personal deberá efectuarse </a:t>
            </a: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por medio de conferencias, cursos y  clases,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y se complementarán con </a:t>
            </a: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material educativo gráfico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medios audiovisuales, etc.</a:t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210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Recibirán capacitación </a:t>
            </a:r>
            <a:r>
              <a:rPr b="1"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todos los sectores del establecimiento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en sus distintos niveles:</a:t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52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1. </a:t>
            </a:r>
            <a:r>
              <a:rPr lang="es" sz="6007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Nivel superior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   (dirección, gerencias y jefaturas).</a:t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2. </a:t>
            </a:r>
            <a:r>
              <a:rPr lang="es" sz="6007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Nivel intermedio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(supervisión de línea y encargados).</a:t>
            </a:r>
            <a:endParaRPr sz="600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3. </a:t>
            </a:r>
            <a:r>
              <a:rPr lang="es" sz="6007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Nivel operativo</a:t>
            </a:r>
            <a:r>
              <a:rPr lang="es" sz="600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 (trabajadores de producción y administrativos).</a:t>
            </a:r>
            <a:endParaRPr sz="21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727650" y="694050"/>
            <a:ext cx="7688700" cy="34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211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Todo establecimiento planificará en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forma anual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programas de capacitación para los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distintos niveles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que presentarán a la Autoridad.</a:t>
            </a: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s" sz="6000">
                <a:latin typeface="Nunito"/>
                <a:ea typeface="Nunito"/>
                <a:cs typeface="Nunito"/>
                <a:sym typeface="Nunito"/>
              </a:rPr>
            </a:br>
            <a:r>
              <a:rPr b="1" lang="es" sz="6000">
                <a:latin typeface="Nunito"/>
                <a:ea typeface="Nunito"/>
                <a:cs typeface="Nunito"/>
                <a:sym typeface="Nunito"/>
              </a:rPr>
              <a:t>Art. 212 </a:t>
            </a:r>
            <a:r>
              <a:rPr lang="es" sz="6000">
                <a:latin typeface="Nunito"/>
                <a:ea typeface="Nunito"/>
                <a:cs typeface="Nunito"/>
                <a:sym typeface="Nunito"/>
              </a:rPr>
              <a:t>- Los planes anuales de capacitación serán programados y desarrollados por los Servicios de Medicina, Higiene y Seguridad en el Trabajo en las </a:t>
            </a:r>
            <a:r>
              <a:rPr b="1" lang="es" sz="6000">
                <a:latin typeface="Nunito"/>
                <a:ea typeface="Nunito"/>
                <a:cs typeface="Nunito"/>
                <a:sym typeface="Nunito"/>
              </a:rPr>
              <a:t>áreas de su competencia.</a:t>
            </a:r>
            <a:endParaRPr b="1" sz="6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213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Todo establecimiento deberá entregar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por escrito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 su personal las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medidas preventivas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tendientes a evitar las enfermedades profesionales y accidentes del trabajo.</a:t>
            </a: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Art. 214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- La autoridad nacional competente podrá, por los diferentes medios de difusión, realizar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campañas educativas e informativas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con la finalidad de disminuir o evitar las enfermedades profesionales y accidentes del trabajo.</a:t>
            </a: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727650" y="694050"/>
            <a:ext cx="7688700" cy="3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Decreto 911/96: “Reglamento para la industria de la construcción”</a:t>
            </a:r>
            <a:endParaRPr b="1" sz="6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Artículo 11 - “Derechos y Obligaciones de los Trabajadores”</a:t>
            </a:r>
            <a:endParaRPr b="1" sz="6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f)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Asistir a los cursos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 capacitación que se dicten durante las horas de trabajo</a:t>
            </a: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g)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Usar los equipos de protección</a:t>
            </a: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personal o colectiva y observar las medidas de   </a:t>
            </a:r>
            <a:b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sz="6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   prevención.</a:t>
            </a:r>
            <a:endParaRPr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h)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Utilizar en forma correcta los materiales, máquinas, herramientas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, dispositivos y </a:t>
            </a:r>
            <a:b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    cualquier otro medio o elemento con que se desarrolle su actividad laboral.</a:t>
            </a:r>
            <a:endParaRPr sz="6000">
              <a:solidFill>
                <a:srgbClr val="000000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i)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Observar las indicaciones de los carteles y avisos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que indiquen medidas de </a:t>
            </a:r>
            <a:b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   protección y colaborar en el cuidado de los mismos</a:t>
            </a:r>
            <a:endParaRPr sz="6000">
              <a:solidFill>
                <a:srgbClr val="000000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j)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Colaborar en la organización de programas de formación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y educación en materia de </a:t>
            </a:r>
            <a:b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   salud y seguridad.</a:t>
            </a:r>
            <a:endParaRPr sz="6000">
              <a:solidFill>
                <a:srgbClr val="000000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k)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Informar al empleador todo hecho o circunstancia riesgosa</a:t>
            </a: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inherente a sus puestos </a:t>
            </a:r>
            <a:b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s" sz="6000">
                <a:solidFill>
                  <a:srgbClr val="00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   de trabajo.</a:t>
            </a:r>
            <a:endParaRPr sz="6000">
              <a:solidFill>
                <a:srgbClr val="000000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type="title"/>
          </p:nvPr>
        </p:nvSpPr>
        <p:spPr>
          <a:xfrm>
            <a:off x="819150" y="622500"/>
            <a:ext cx="7505700" cy="6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OBJETIVOS</a:t>
            </a:r>
            <a:r>
              <a:rPr lang="es"/>
              <a:t> </a:t>
            </a:r>
            <a:endParaRPr/>
          </a:p>
        </p:txBody>
      </p:sp>
      <p:sp>
        <p:nvSpPr>
          <p:cNvPr id="245" name="Google Shape;245;p31"/>
          <p:cNvSpPr txBox="1"/>
          <p:nvPr>
            <p:ph idx="1" type="body"/>
          </p:nvPr>
        </p:nvSpPr>
        <p:spPr>
          <a:xfrm>
            <a:off x="727650" y="1318125"/>
            <a:ext cx="7688700" cy="3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7264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b="1"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Preparar </a:t>
            </a: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 personal (Prevencion - Habilidades - Incidente/Accidente)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Proporcionar </a:t>
            </a:r>
            <a:r>
              <a:rPr b="1"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oportunidades para el</a:t>
            </a: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desarrollo </a:t>
            </a: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personal y profesional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b="1"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Cambiar la actitud</a:t>
            </a: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 las personas para:</a:t>
            </a:r>
            <a:b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➔"/>
            </a:pP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Interrelación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➔"/>
            </a:pP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Clima Laboral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➔"/>
            </a:pP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Motivación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7264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➔"/>
            </a:pPr>
            <a:r>
              <a:rPr lang="es" sz="185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Receptividad</a:t>
            </a:r>
            <a:endParaRPr sz="185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850" y="2486263"/>
            <a:ext cx="3021998" cy="21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550" y="2733238"/>
            <a:ext cx="3125449" cy="166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 </a:t>
            </a:r>
            <a:endParaRPr/>
          </a:p>
        </p:txBody>
      </p:sp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Diferenciar los conceptos de selección, capacitación y </a:t>
            </a:r>
            <a:b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concientización</a:t>
            </a:r>
            <a:b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075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Entender la importancia del PROCESO INTEGRADO.</a:t>
            </a:r>
            <a:b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075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Concientizar sobre la IMPORTANCIA seguridad en el ambiente de trabajo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917325" y="9143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¿CUANDO ES NECESARIO?</a:t>
            </a:r>
            <a:endParaRPr/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819150" y="1990725"/>
            <a:ext cx="7505700" cy="21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Brecha en la performance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Potencialidad en la persona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Cambio dentro de la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organización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Nuevas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tecnologías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Nuevos materiales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425" y="1990713"/>
            <a:ext cx="3561600" cy="20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819150" y="1100800"/>
            <a:ext cx="7505700" cy="6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</a:t>
            </a:r>
            <a:r>
              <a:rPr lang="es"/>
              <a:t>QUIÉN</a:t>
            </a:r>
            <a:r>
              <a:rPr lang="es"/>
              <a:t> LO DETERMINA?</a:t>
            </a:r>
            <a:endParaRPr/>
          </a:p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819150" y="2022675"/>
            <a:ext cx="7505700" cy="26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49">
                <a:latin typeface="Nunito"/>
                <a:ea typeface="Nunito"/>
                <a:cs typeface="Nunito"/>
                <a:sym typeface="Nunito"/>
              </a:rPr>
              <a:t>La detección de esta necesidad está a cargo del profesional que supervisa las diferentes áreas, y si bien existen </a:t>
            </a:r>
            <a:r>
              <a:rPr lang="es" sz="1549">
                <a:latin typeface="Nunito"/>
                <a:ea typeface="Nunito"/>
                <a:cs typeface="Nunito"/>
                <a:sym typeface="Nunito"/>
              </a:rPr>
              <a:t>métodos</a:t>
            </a:r>
            <a:r>
              <a:rPr lang="es" sz="1549">
                <a:latin typeface="Nunito"/>
                <a:ea typeface="Nunito"/>
                <a:cs typeface="Nunito"/>
                <a:sym typeface="Nunito"/>
              </a:rPr>
              <a:t> para la detección, la misma no deja de ser una habilidad de quien supervisa. Por lo que también es necesaria la </a:t>
            </a:r>
            <a:r>
              <a:rPr b="1" lang="es" sz="1549">
                <a:latin typeface="Nunito"/>
                <a:ea typeface="Nunito"/>
                <a:cs typeface="Nunito"/>
                <a:sym typeface="Nunito"/>
              </a:rPr>
              <a:t>capacitación de quien supervisa</a:t>
            </a:r>
            <a:r>
              <a:rPr lang="es" sz="1549">
                <a:latin typeface="Nunito"/>
                <a:ea typeface="Nunito"/>
                <a:cs typeface="Nunito"/>
                <a:sym typeface="Nunito"/>
              </a:rPr>
              <a:t> un área.</a:t>
            </a:r>
            <a:endParaRPr sz="1549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49">
                <a:latin typeface="Nunito"/>
                <a:ea typeface="Nunito"/>
                <a:cs typeface="Nunito"/>
                <a:sym typeface="Nunito"/>
              </a:rPr>
              <a:t>Una de las principales responsabilidades de la supervisión es </a:t>
            </a:r>
            <a:r>
              <a:rPr b="1" lang="es" sz="1549">
                <a:latin typeface="Nunito"/>
                <a:ea typeface="Nunito"/>
                <a:cs typeface="Nunito"/>
                <a:sym typeface="Nunito"/>
              </a:rPr>
              <a:t>adelantarse a los cambios</a:t>
            </a:r>
            <a:r>
              <a:rPr lang="es" sz="1549">
                <a:latin typeface="Nunito"/>
                <a:ea typeface="Nunito"/>
                <a:cs typeface="Nunito"/>
                <a:sym typeface="Nunito"/>
              </a:rPr>
              <a:t> previendo demandas futuras, y hacerlo según las </a:t>
            </a:r>
            <a:r>
              <a:rPr b="1" lang="es" sz="1549">
                <a:latin typeface="Nunito"/>
                <a:ea typeface="Nunito"/>
                <a:cs typeface="Nunito"/>
                <a:sym typeface="Nunito"/>
              </a:rPr>
              <a:t>aptitudes y el potencial de cada persona.</a:t>
            </a:r>
            <a:endParaRPr b="1" sz="1549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La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supervisión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es el input de quienes desarrollan la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planificación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de los objetivos y estrategias de la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organización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9500" y="372150"/>
            <a:ext cx="2287100" cy="16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917325" y="9143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¿EN QUÉ ETAPA SE DEBE APLICAR</a:t>
            </a:r>
            <a:r>
              <a:rPr lang="es"/>
              <a:t>?</a:t>
            </a:r>
            <a:endParaRPr/>
          </a:p>
        </p:txBody>
      </p:sp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917325" y="2110238"/>
            <a:ext cx="7505700" cy="16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Inducción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/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Incorporación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Entrenamiento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Capacitación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Promocional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Formación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Básica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225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Desarrollo de Jefes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8" name="Google Shape;2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850" y="1590125"/>
            <a:ext cx="2748724" cy="287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>
            <p:ph type="title"/>
          </p:nvPr>
        </p:nvSpPr>
        <p:spPr>
          <a:xfrm>
            <a:off x="819150" y="6001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</a:t>
            </a:r>
            <a:r>
              <a:rPr lang="es"/>
              <a:t>CAPACITACIÓN</a:t>
            </a:r>
            <a:r>
              <a:rPr lang="es"/>
              <a:t> COMO </a:t>
            </a:r>
            <a:r>
              <a:rPr lang="es"/>
              <a:t>INVERSIÓN</a:t>
            </a:r>
            <a:endParaRPr/>
          </a:p>
        </p:txBody>
      </p:sp>
      <p:sp>
        <p:nvSpPr>
          <p:cNvPr id="274" name="Google Shape;274;p35"/>
          <p:cNvSpPr txBox="1"/>
          <p:nvPr>
            <p:ph idx="1" type="body"/>
          </p:nvPr>
        </p:nvSpPr>
        <p:spPr>
          <a:xfrm>
            <a:off x="819150" y="1146575"/>
            <a:ext cx="7505700" cy="17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La organización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invierte recursos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con cada colaborador al seleccionarlo, incorporarlo, y capacitarlo, lo cual puede inducir a pensar que destinar recursos a la capacitación representa un gasto. Sin embargo, se debe pensar como una inversión, ya que el entorno actual donde se deben desenvolver las organizaciones cada vez es más dinámico y la demanda de mano de obra calificada cada vez es mayor.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5" name="Google Shape;2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26" y="2571750"/>
            <a:ext cx="3514500" cy="21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/>
              <a:t>BENEFICIOS</a:t>
            </a:r>
            <a:endParaRPr u="sng"/>
          </a:p>
        </p:txBody>
      </p:sp>
      <p:sp>
        <p:nvSpPr>
          <p:cNvPr id="281" name="Google Shape;281;p36"/>
          <p:cNvSpPr txBox="1"/>
          <p:nvPr>
            <p:ph idx="1" type="body"/>
          </p:nvPr>
        </p:nvSpPr>
        <p:spPr>
          <a:xfrm>
            <a:off x="819150" y="19077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b="1" lang="es" sz="2000">
                <a:solidFill>
                  <a:schemeClr val="dk2"/>
                </a:solidFill>
              </a:rPr>
              <a:t>PARA EL INDIVIDUO</a:t>
            </a: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b="1" lang="es" sz="2000">
                <a:solidFill>
                  <a:schemeClr val="dk2"/>
                </a:solidFill>
              </a:rPr>
              <a:t>PARA LA </a:t>
            </a:r>
            <a:r>
              <a:rPr b="1" lang="es" sz="2000">
                <a:solidFill>
                  <a:schemeClr val="dk2"/>
                </a:solidFill>
              </a:rPr>
              <a:t>ORGANIZACIÓN</a:t>
            </a: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b="1" lang="es" sz="2000">
                <a:solidFill>
                  <a:schemeClr val="dk2"/>
                </a:solidFill>
              </a:rPr>
              <a:t>PARA LAS RELACIONES HUMANAS (INTERNAS O EXTERNAS)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idx="1" type="body"/>
          </p:nvPr>
        </p:nvSpPr>
        <p:spPr>
          <a:xfrm>
            <a:off x="657650" y="579125"/>
            <a:ext cx="8245200" cy="4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2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PARA EL INDIVIDUO:</a:t>
            </a:r>
            <a:br>
              <a:rPr b="1" lang="es" sz="2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b="1" sz="2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Ayuda al individuo en la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solución de problemas y toma de decisiones</a:t>
            </a:r>
            <a:endParaRPr b="1" sz="19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Aumenta la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confianza</a:t>
            </a: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y la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seguridad</a:t>
            </a:r>
            <a:endParaRPr b="1" sz="19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Forja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líderes</a:t>
            </a:r>
            <a:endParaRPr b="1" sz="19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Mejoras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aptitudes comunicativas</a:t>
            </a:r>
            <a:endParaRPr b="1" sz="19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Sube el nivel de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satisfacción del puesto</a:t>
            </a:r>
            <a:endParaRPr b="1" sz="19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unito"/>
              <a:buChar char="●"/>
            </a:pPr>
            <a:r>
              <a:rPr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Permite logro de </a:t>
            </a:r>
            <a:r>
              <a:rPr b="1" lang="es" sz="19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metas individuales</a:t>
            </a:r>
            <a:endParaRPr b="1" sz="2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125" y="1970850"/>
            <a:ext cx="3163375" cy="22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>
            <p:ph idx="1" type="body"/>
          </p:nvPr>
        </p:nvSpPr>
        <p:spPr>
          <a:xfrm>
            <a:off x="649125" y="733050"/>
            <a:ext cx="5377800" cy="3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b="1" lang="es" sz="2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b="1" sz="2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 la </a:t>
            </a: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comunicación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entre grupos e individuos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Ayuda a </a:t>
            </a: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orientar nuevos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empleados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Alienta la </a:t>
            </a: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formación de grupos</a:t>
            </a:r>
            <a:endParaRPr b="1"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Proporciona </a:t>
            </a: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buena </a:t>
            </a: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atmósfera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para el aprendizaje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8"/>
          <p:cNvSpPr txBox="1"/>
          <p:nvPr/>
        </p:nvSpPr>
        <p:spPr>
          <a:xfrm>
            <a:off x="824550" y="922700"/>
            <a:ext cx="792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2000" u="sng">
                <a:latin typeface="Nunito"/>
                <a:ea typeface="Nunito"/>
                <a:cs typeface="Nunito"/>
                <a:sym typeface="Nunito"/>
              </a:rPr>
              <a:t>PARA LAS RELACIONES HUMANAS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325" y="1508728"/>
            <a:ext cx="3152825" cy="263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>
            <p:ph idx="1" type="body"/>
          </p:nvPr>
        </p:nvSpPr>
        <p:spPr>
          <a:xfrm>
            <a:off x="504275" y="373800"/>
            <a:ext cx="4560600" cy="42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8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PARA LA ORGANIZACIÓN:</a:t>
            </a:r>
            <a:endParaRPr b="1" sz="8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 la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calidad del trabajo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 el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conocimiento del puesto</a:t>
            </a: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 todos los niveles</a:t>
            </a:r>
            <a:endParaRPr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 la moral y crea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sentido de pertenencia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Ayuda al personal 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identificarse</a:t>
            </a: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con los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objetivos de la organización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Mejora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relación jefes - subordinados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Elimina costos de recurrir 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consultores externos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Char char="●"/>
            </a:pPr>
            <a:r>
              <a:rPr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Incrementa la </a:t>
            </a:r>
            <a:r>
              <a:rPr b="1" lang="es" sz="7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productividad</a:t>
            </a:r>
            <a:endParaRPr b="1" sz="72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392" y="736174"/>
            <a:ext cx="3355534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275" y="2771700"/>
            <a:ext cx="3355526" cy="18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PROCESO DE </a:t>
            </a:r>
            <a:r>
              <a:rPr lang="es"/>
              <a:t>CAPACITACIÓN</a:t>
            </a:r>
            <a:endParaRPr/>
          </a:p>
        </p:txBody>
      </p:sp>
      <p:sp>
        <p:nvSpPr>
          <p:cNvPr id="307" name="Google Shape;307;p4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0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ETAPAS:</a:t>
            </a:r>
            <a:endParaRPr sz="20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AutoNum type="arabicPeriod"/>
            </a:pP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Determinación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 las necesidades de 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capacitación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AutoNum type="arabicPeriod"/>
            </a:pP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Programación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 la capacitación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AutoNum type="arabicPeriod"/>
            </a:pP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Implementación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del programa de capacitación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60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unito"/>
              <a:buAutoNum type="arabicPeriod"/>
            </a:pPr>
            <a:r>
              <a:rPr b="1"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Evaluación</a:t>
            </a:r>
            <a:r>
              <a:rPr lang="es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del programa de capacitación 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/>
          <p:nvPr>
            <p:ph type="title"/>
          </p:nvPr>
        </p:nvSpPr>
        <p:spPr>
          <a:xfrm>
            <a:off x="392625" y="562600"/>
            <a:ext cx="8363100" cy="7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00"/>
                </a:solidFill>
              </a:rPr>
              <a:t>1. DETERMINACIÓN DE LAS NECESIDADES DE CAPACITACIÓN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1"/>
          <p:cNvSpPr txBox="1"/>
          <p:nvPr>
            <p:ph idx="1" type="body"/>
          </p:nvPr>
        </p:nvSpPr>
        <p:spPr>
          <a:xfrm>
            <a:off x="1036750" y="1396963"/>
            <a:ext cx="1637700" cy="4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500">
                <a:latin typeface="Nunito"/>
                <a:ea typeface="Nunito"/>
                <a:cs typeface="Nunito"/>
                <a:sym typeface="Nunito"/>
              </a:rPr>
              <a:t>NECESIDADES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4" name="Google Shape;314;p41"/>
          <p:cNvSpPr/>
          <p:nvPr/>
        </p:nvSpPr>
        <p:spPr>
          <a:xfrm>
            <a:off x="2826700" y="1476163"/>
            <a:ext cx="788400" cy="33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1"/>
          <p:cNvSpPr txBox="1"/>
          <p:nvPr>
            <p:ph idx="1" type="body"/>
          </p:nvPr>
        </p:nvSpPr>
        <p:spPr>
          <a:xfrm>
            <a:off x="3825375" y="1396963"/>
            <a:ext cx="1637700" cy="4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500">
                <a:latin typeface="Nunito"/>
                <a:ea typeface="Nunito"/>
                <a:cs typeface="Nunito"/>
                <a:sym typeface="Nunito"/>
              </a:rPr>
              <a:t>F ( DEMANDA)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6" name="Google Shape;316;p41"/>
          <p:cNvSpPr txBox="1"/>
          <p:nvPr/>
        </p:nvSpPr>
        <p:spPr>
          <a:xfrm>
            <a:off x="1078263" y="2645063"/>
            <a:ext cx="117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ANÁLISIS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2804813" y="2025363"/>
            <a:ext cx="221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ORGANIZACIONAL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>
            <a:off x="2804813" y="2645063"/>
            <a:ext cx="169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DE TAREAS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9" name="Google Shape;319;p41"/>
          <p:cNvSpPr txBox="1"/>
          <p:nvPr/>
        </p:nvSpPr>
        <p:spPr>
          <a:xfrm>
            <a:off x="2804813" y="3264763"/>
            <a:ext cx="180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DE PERSONAS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0" name="Google Shape;3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763" y="2025362"/>
            <a:ext cx="391600" cy="16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/>
          <p:cNvSpPr txBox="1"/>
          <p:nvPr/>
        </p:nvSpPr>
        <p:spPr>
          <a:xfrm>
            <a:off x="1078275" y="3879650"/>
            <a:ext cx="7250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Algunos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MEDIOS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para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determinar las necesidades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de 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capacitación</a:t>
            </a:r>
            <a:r>
              <a:rPr lang="es" sz="1600">
                <a:latin typeface="Nunito"/>
                <a:ea typeface="Nunito"/>
                <a:cs typeface="Nunito"/>
                <a:sym typeface="Nunito"/>
              </a:rPr>
              <a:t> son: </a:t>
            </a:r>
            <a:br>
              <a:rPr lang="es" sz="1600" u="sng">
                <a:latin typeface="Nunito"/>
                <a:ea typeface="Nunito"/>
                <a:cs typeface="Nunito"/>
                <a:sym typeface="Nunito"/>
              </a:rPr>
            </a:br>
            <a:endParaRPr sz="16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Observación, Cuestionarios, Examen, Entrevistas con supervisores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775" y="1887750"/>
            <a:ext cx="3376125" cy="1914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CONCEPTOS </a:t>
            </a:r>
            <a:r>
              <a:rPr lang="es"/>
              <a:t>BÁSICOS</a:t>
            </a:r>
            <a:r>
              <a:rPr lang="es"/>
              <a:t> </a:t>
            </a:r>
            <a:endParaRPr/>
          </a:p>
        </p:txBody>
      </p:sp>
      <p:sp>
        <p:nvSpPr>
          <p:cNvPr id="140" name="Google Shape;140;p1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16"/>
              <a:t>*SELECCION</a:t>
            </a:r>
            <a:r>
              <a:rPr b="1" lang="es"/>
              <a:t>: </a:t>
            </a:r>
            <a:r>
              <a:rPr lang="es"/>
              <a:t>procedimiento para encontrar al personal ADECUADO para el puesto vacante.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516"/>
              <a:t>*</a:t>
            </a:r>
            <a:r>
              <a:rPr b="1" lang="es" sz="1516"/>
              <a:t>CAPACITACION </a:t>
            </a:r>
            <a:r>
              <a:rPr lang="es"/>
              <a:t>: tarea que realiza la empresa con el fin de mejorar el rendimiento, aptitud y desempeño del empleado.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516"/>
              <a:t>*</a:t>
            </a:r>
            <a:r>
              <a:rPr b="1" lang="es" sz="1516"/>
              <a:t>CONCIENTIZACIO</a:t>
            </a:r>
            <a:r>
              <a:rPr lang="es"/>
              <a:t>N: </a:t>
            </a:r>
            <a:r>
              <a:rPr lang="es"/>
              <a:t> Es educar al empleado con la información necesaria para que realice sus actividades de manera segura.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idx="1" type="body"/>
          </p:nvPr>
        </p:nvSpPr>
        <p:spPr>
          <a:xfrm>
            <a:off x="819150" y="540625"/>
            <a:ext cx="750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2. PROGRAMACIÓN DE CAPACITACIÓN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8" name="Google Shape;328;p42"/>
          <p:cNvSpPr txBox="1"/>
          <p:nvPr/>
        </p:nvSpPr>
        <p:spPr>
          <a:xfrm>
            <a:off x="405600" y="1603900"/>
            <a:ext cx="32814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¿QUÉ debe enseñarse?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¿QUIÉN debe aprender?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¿CUÁNDO debe enseñarse?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¿DÓNDE debe enseñarse?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¿CÓMO debe enseñarse?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¿QUIÉN debe enseñar?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3793013" y="2415000"/>
            <a:ext cx="903300" cy="516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2"/>
          <p:cNvSpPr txBox="1"/>
          <p:nvPr/>
        </p:nvSpPr>
        <p:spPr>
          <a:xfrm>
            <a:off x="4802350" y="1973200"/>
            <a:ext cx="4056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Conocimiento y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habilidades técnicas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Habilidades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administrativas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Habilidades en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relaciones humanas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Habilidades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conceptuales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s" sz="1600">
                <a:latin typeface="Nunito"/>
                <a:ea typeface="Nunito"/>
                <a:cs typeface="Nunito"/>
                <a:sym typeface="Nunito"/>
              </a:rPr>
              <a:t>Desarrollo de </a:t>
            </a:r>
            <a:r>
              <a:rPr b="1" lang="es" sz="1600">
                <a:latin typeface="Nunito"/>
                <a:ea typeface="Nunito"/>
                <a:cs typeface="Nunito"/>
                <a:sym typeface="Nunito"/>
              </a:rPr>
              <a:t>actitudes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idx="1" type="body"/>
          </p:nvPr>
        </p:nvSpPr>
        <p:spPr>
          <a:xfrm>
            <a:off x="819150" y="1176675"/>
            <a:ext cx="750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DISEÑO DE LA </a:t>
            </a: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PROGRAMACIÓN: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43"/>
          <p:cNvSpPr txBox="1"/>
          <p:nvPr/>
        </p:nvSpPr>
        <p:spPr>
          <a:xfrm>
            <a:off x="737450" y="1976750"/>
            <a:ext cx="70515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/>
              <a:t>Definición</a:t>
            </a:r>
            <a:r>
              <a:rPr lang="es" sz="1600" u="sng"/>
              <a:t> de aspectos importantes:</a:t>
            </a:r>
            <a:br>
              <a:rPr lang="es" sz="1600"/>
            </a:b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Resultados esperados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Disposición</a:t>
            </a:r>
            <a:r>
              <a:rPr lang="es" sz="1600"/>
              <a:t> y </a:t>
            </a:r>
            <a:r>
              <a:rPr lang="es" sz="1600"/>
              <a:t>motivación</a:t>
            </a:r>
            <a:r>
              <a:rPr lang="es" sz="1600"/>
              <a:t> de la persona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Principios de aprendizaje a utilizar en </a:t>
            </a:r>
            <a:r>
              <a:rPr lang="es" sz="1600"/>
              <a:t>función</a:t>
            </a:r>
            <a:r>
              <a:rPr lang="es" sz="1600"/>
              <a:t> del objetivo.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Características</a:t>
            </a:r>
            <a:r>
              <a:rPr lang="es" sz="1600"/>
              <a:t> de los instructores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/>
        </p:nvSpPr>
        <p:spPr>
          <a:xfrm>
            <a:off x="654450" y="863250"/>
            <a:ext cx="79641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latin typeface="Calibri"/>
                <a:ea typeface="Calibri"/>
                <a:cs typeface="Calibri"/>
                <a:sym typeface="Calibri"/>
              </a:rPr>
              <a:t>Pasos para la </a:t>
            </a:r>
            <a:r>
              <a:rPr b="1" lang="es" u="sng">
                <a:latin typeface="Calibri"/>
                <a:ea typeface="Calibri"/>
                <a:cs typeface="Calibri"/>
                <a:sym typeface="Calibri"/>
              </a:rPr>
              <a:t>programación</a:t>
            </a:r>
            <a:r>
              <a:rPr b="1" lang="es" u="sng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b="1" lang="es" u="sng">
                <a:latin typeface="Calibri"/>
                <a:ea typeface="Calibri"/>
                <a:cs typeface="Calibri"/>
                <a:sym typeface="Calibri"/>
              </a:rPr>
              <a:t>capacitación (Síntesis)</a:t>
            </a:r>
            <a:r>
              <a:rPr b="1" lang="es" u="sng">
                <a:latin typeface="Calibri"/>
                <a:ea typeface="Calibri"/>
                <a:cs typeface="Calibri"/>
                <a:sym typeface="Calibri"/>
              </a:rPr>
              <a:t>: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Definición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objetivo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 capacitar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Elección de los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métodos de capacitación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, considerando la tecnología disponible.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Definición de los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recursos necesarios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para la implementación de la capacitación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b="1" lang="es">
                <a:latin typeface="Calibri"/>
                <a:ea typeface="Calibri"/>
                <a:cs typeface="Calibri"/>
                <a:sym typeface="Calibri"/>
              </a:rPr>
              <a:t>Definición del personal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que va a ser capacitado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Determinación del local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donde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efectuará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la capacitación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Determinación de la época  o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periodicidad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 la capacitación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Cálculo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relación costo-beneficio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del programa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Control y </a:t>
            </a:r>
            <a:r>
              <a:rPr b="1" lang="es">
                <a:latin typeface="Calibri"/>
                <a:ea typeface="Calibri"/>
                <a:cs typeface="Calibri"/>
                <a:sym typeface="Calibri"/>
              </a:rPr>
              <a:t>evaluación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 de los resultados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/>
          <p:nvPr>
            <p:ph idx="1" type="body"/>
          </p:nvPr>
        </p:nvSpPr>
        <p:spPr>
          <a:xfrm>
            <a:off x="392650" y="706450"/>
            <a:ext cx="8255100" cy="5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3. </a:t>
            </a: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IMPLEMENTACIÓN</a:t>
            </a: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DEL PROGRAMA DE </a:t>
            </a:r>
            <a:r>
              <a:rPr lang="es" sz="2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CAPACITACIÓN</a:t>
            </a:r>
            <a:endParaRPr sz="2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7" name="Google Shape;347;p45"/>
          <p:cNvSpPr txBox="1"/>
          <p:nvPr/>
        </p:nvSpPr>
        <p:spPr>
          <a:xfrm>
            <a:off x="941850" y="1524525"/>
            <a:ext cx="73830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Factores a considerar:</a:t>
            </a:r>
            <a:br>
              <a:rPr b="1" i="1" lang="es" sz="2000">
                <a:latin typeface="Nunito"/>
                <a:ea typeface="Nunito"/>
                <a:cs typeface="Nunito"/>
                <a:sym typeface="Nunito"/>
              </a:rPr>
            </a:br>
            <a:endParaRPr b="1" i="1" sz="20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es" sz="2000">
                <a:latin typeface="Nunito"/>
                <a:ea typeface="Nunito"/>
                <a:cs typeface="Nunito"/>
                <a:sym typeface="Nunito"/>
              </a:rPr>
              <a:t>Adecuación a las necesidades de la organización.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es" sz="2000">
                <a:latin typeface="Nunito"/>
                <a:ea typeface="Nunito"/>
                <a:cs typeface="Nunito"/>
                <a:sym typeface="Nunito"/>
              </a:rPr>
              <a:t>La calidad del entrenamiento presentado.</a:t>
            </a:r>
            <a:endParaRPr sz="1600">
              <a:solidFill>
                <a:srgbClr val="00B05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es" sz="2000">
                <a:latin typeface="Nunito"/>
                <a:ea typeface="Nunito"/>
                <a:cs typeface="Nunito"/>
                <a:sym typeface="Nunito"/>
              </a:rPr>
              <a:t>La calidad y preparación de los instructores.</a:t>
            </a:r>
            <a:endParaRPr sz="1600">
              <a:solidFill>
                <a:srgbClr val="00B05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Char char="●"/>
            </a:pPr>
            <a:r>
              <a:rPr lang="es" sz="2000">
                <a:latin typeface="Nunito"/>
                <a:ea typeface="Nunito"/>
                <a:cs typeface="Nunito"/>
                <a:sym typeface="Nunito"/>
              </a:rPr>
              <a:t>La calidad de los aprendices.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/>
          <p:nvPr>
            <p:ph idx="1" type="body"/>
          </p:nvPr>
        </p:nvSpPr>
        <p:spPr>
          <a:xfrm>
            <a:off x="819150" y="627375"/>
            <a:ext cx="7505700" cy="7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4. EVALUACIÓN DEL PROGRAMA DE CAPACITACIÓN</a:t>
            </a:r>
            <a:r>
              <a:rPr lang="es" sz="3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6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6"/>
          <p:cNvSpPr txBox="1"/>
          <p:nvPr/>
        </p:nvSpPr>
        <p:spPr>
          <a:xfrm>
            <a:off x="819150" y="1412925"/>
            <a:ext cx="7505700" cy="3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800" u="sng">
                <a:latin typeface="Nunito"/>
                <a:ea typeface="Nunito"/>
                <a:cs typeface="Nunito"/>
                <a:sym typeface="Nunito"/>
              </a:rPr>
              <a:t>Intenta responder preguntas tales como</a:t>
            </a:r>
            <a:r>
              <a:rPr i="1" lang="es" sz="1800" u="sng">
                <a:latin typeface="Nunito"/>
                <a:ea typeface="Nunito"/>
                <a:cs typeface="Nunito"/>
                <a:sym typeface="Nunito"/>
              </a:rPr>
              <a:t>:</a:t>
            </a:r>
            <a:br>
              <a:rPr i="1" lang="es" sz="1800">
                <a:latin typeface="Nunito"/>
                <a:ea typeface="Nunito"/>
                <a:cs typeface="Nunito"/>
                <a:sym typeface="Nunito"/>
              </a:rPr>
            </a:br>
            <a:endParaRPr i="1"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s" sz="1800">
                <a:latin typeface="Nunito"/>
                <a:ea typeface="Nunito"/>
                <a:cs typeface="Nunito"/>
                <a:sym typeface="Nunito"/>
              </a:rPr>
              <a:t>¿Qué estamos obteniendo de los programas de capacitación?</a:t>
            </a:r>
            <a:br>
              <a:rPr lang="es" sz="1800">
                <a:latin typeface="Nunito"/>
                <a:ea typeface="Nunito"/>
                <a:cs typeface="Nunito"/>
                <a:sym typeface="Nunito"/>
              </a:rPr>
            </a:b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s" sz="1800">
                <a:latin typeface="Nunito"/>
                <a:ea typeface="Nunito"/>
                <a:cs typeface="Nunito"/>
                <a:sym typeface="Nunito"/>
              </a:rPr>
              <a:t>¿Estamos usando productivamente nuestro tiempo y nuestro dinero?</a:t>
            </a:r>
            <a:br>
              <a:rPr lang="es" sz="1800">
                <a:latin typeface="Nunito"/>
                <a:ea typeface="Nunito"/>
                <a:cs typeface="Nunito"/>
                <a:sym typeface="Nunito"/>
              </a:rPr>
            </a:b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s" sz="1800">
                <a:latin typeface="Nunito"/>
                <a:ea typeface="Nunito"/>
                <a:cs typeface="Nunito"/>
                <a:sym typeface="Nunito"/>
              </a:rPr>
              <a:t>¿Hay alguna manera de demostrar que la formación que impartimos es la adecuada?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 txBox="1"/>
          <p:nvPr>
            <p:ph type="title"/>
          </p:nvPr>
        </p:nvSpPr>
        <p:spPr>
          <a:xfrm>
            <a:off x="2535150" y="698350"/>
            <a:ext cx="40737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</a:t>
            </a:r>
            <a:r>
              <a:rPr lang="es"/>
              <a:t>CONCIENTIZACIÓN</a:t>
            </a:r>
            <a:r>
              <a:rPr lang="es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 </a:t>
            </a:r>
            <a:endParaRPr/>
          </a:p>
        </p:txBody>
      </p:sp>
      <p:pic>
        <p:nvPicPr>
          <p:cNvPr id="360" name="Google Shape;3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838" y="1841525"/>
            <a:ext cx="2110325" cy="21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765850" y="6501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</a:t>
            </a:r>
            <a:r>
              <a:rPr b="1" lang="es" sz="2200">
                <a:solidFill>
                  <a:srgbClr val="000000"/>
                </a:solidFill>
              </a:rPr>
              <a:t> DEL PERSONAL</a:t>
            </a:r>
            <a:endParaRPr b="1" sz="1300">
              <a:solidFill>
                <a:srgbClr val="000000"/>
              </a:solidFill>
            </a:endParaRPr>
          </a:p>
        </p:txBody>
      </p:sp>
      <p:sp>
        <p:nvSpPr>
          <p:cNvPr id="366" name="Google Shape;366;p48"/>
          <p:cNvSpPr txBox="1"/>
          <p:nvPr>
            <p:ph idx="1" type="body"/>
          </p:nvPr>
        </p:nvSpPr>
        <p:spPr>
          <a:xfrm>
            <a:off x="765850" y="138665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/>
              <a:t>Concientización</a:t>
            </a:r>
            <a:r>
              <a:rPr b="1" lang="es" sz="1800"/>
              <a:t>: </a:t>
            </a:r>
            <a:r>
              <a:rPr lang="es" sz="1800"/>
              <a:t>Es educar al empleado con la </a:t>
            </a:r>
            <a:r>
              <a:rPr lang="es" sz="1800"/>
              <a:t>información</a:t>
            </a:r>
            <a:r>
              <a:rPr lang="es" sz="1800"/>
              <a:t> necesaria para que realice sus actividades de manera segura.</a:t>
            </a:r>
            <a:endParaRPr b="1"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/>
          </a:p>
        </p:txBody>
      </p:sp>
      <p:pic>
        <p:nvPicPr>
          <p:cNvPr id="367" name="Google Shape;3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250" y="2325525"/>
            <a:ext cx="2618875" cy="20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 DEL PERSONAL</a:t>
            </a:r>
            <a:endParaRPr sz="2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373" name="Google Shape;373;p49"/>
          <p:cNvSpPr txBox="1"/>
          <p:nvPr>
            <p:ph idx="1" type="body"/>
          </p:nvPr>
        </p:nvSpPr>
        <p:spPr>
          <a:xfrm>
            <a:off x="712550" y="18002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OBJETIVOS: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Modificar las conductas de las persona en lo grupal y en lo </a:t>
            </a:r>
            <a:r>
              <a:rPr lang="es" sz="1800"/>
              <a:t>individual</a:t>
            </a:r>
            <a:r>
              <a:rPr lang="es" sz="1800"/>
              <a:t>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Generar la </a:t>
            </a:r>
            <a:r>
              <a:rPr lang="es" sz="1800"/>
              <a:t>naturalización</a:t>
            </a:r>
            <a:r>
              <a:rPr lang="es" sz="1800"/>
              <a:t> de los actos que queremos lograr.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Crear conciencia a todo el personal con la importancia de la seguridad.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Incentivar a las personas a seguir </a:t>
            </a:r>
            <a:r>
              <a:rPr lang="es" sz="1800"/>
              <a:t>capacitándose en cuanto a seguridad para disminuir los accidentes y enfermedades.</a:t>
            </a:r>
            <a:endParaRPr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 DEL PERSONAL</a:t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¿CÓMO CREAR CONCIENCIA DE SEGURIDAD?</a:t>
            </a:r>
            <a:endParaRPr b="1" sz="2200">
              <a:solidFill>
                <a:srgbClr val="000000"/>
              </a:solidFill>
            </a:endParaRPr>
          </a:p>
        </p:txBody>
      </p:sp>
      <p:sp>
        <p:nvSpPr>
          <p:cNvPr id="379" name="Google Shape;379;p50"/>
          <p:cNvSpPr txBox="1"/>
          <p:nvPr>
            <p:ph idx="1" type="body"/>
          </p:nvPr>
        </p:nvSpPr>
        <p:spPr>
          <a:xfrm>
            <a:off x="819150" y="1617625"/>
            <a:ext cx="5894700" cy="28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Mediante conferencias.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Auditorias para mostrar los errores y los cambios luego de la </a:t>
            </a:r>
            <a:r>
              <a:rPr lang="es" sz="1800"/>
              <a:t>capacitación</a:t>
            </a:r>
            <a:r>
              <a:rPr lang="es" sz="1800"/>
              <a:t>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Capacitación</a:t>
            </a:r>
            <a:r>
              <a:rPr lang="es" sz="1800"/>
              <a:t> </a:t>
            </a:r>
            <a:r>
              <a:rPr lang="es" sz="1800"/>
              <a:t>periódica para que se naturalice la información.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Colocar letreros con información para enseñar al personal los procedimiento de seguridad.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Colocar carteles en los que se haga notar los que puede pasar si no se respeta las normas establecidas.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Evaluar el personal en materia de seguridad.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/>
          <p:cNvSpPr txBox="1"/>
          <p:nvPr>
            <p:ph type="title"/>
          </p:nvPr>
        </p:nvSpPr>
        <p:spPr>
          <a:xfrm>
            <a:off x="819150" y="6945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 DEL PERSONAL</a:t>
            </a:r>
            <a:endParaRPr/>
          </a:p>
        </p:txBody>
      </p:sp>
      <p:sp>
        <p:nvSpPr>
          <p:cNvPr id="385" name="Google Shape;385;p5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425" y="1190625"/>
            <a:ext cx="2436675" cy="34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1649175"/>
            <a:ext cx="4503925" cy="23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</a:t>
            </a:r>
            <a:r>
              <a:rPr lang="es"/>
              <a:t> DEL PERSONAL </a:t>
            </a:r>
            <a:endParaRPr/>
          </a:p>
        </p:txBody>
      </p:sp>
      <p:sp>
        <p:nvSpPr>
          <p:cNvPr id="146" name="Google Shape;146;p16"/>
          <p:cNvSpPr txBox="1"/>
          <p:nvPr>
            <p:ph idx="1" type="body"/>
          </p:nvPr>
        </p:nvSpPr>
        <p:spPr>
          <a:xfrm>
            <a:off x="729450" y="2078875"/>
            <a:ext cx="7688700" cy="24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*</a:t>
            </a:r>
            <a:r>
              <a:rPr b="1" lang="es" sz="1400"/>
              <a:t>ADECUADA</a:t>
            </a:r>
            <a:r>
              <a:rPr lang="es"/>
              <a:t> </a:t>
            </a:r>
            <a:r>
              <a:rPr lang="es"/>
              <a:t>selección</a:t>
            </a:r>
            <a:r>
              <a:rPr lang="es"/>
              <a:t> del personal </a:t>
            </a:r>
            <a:r>
              <a:rPr b="1" lang="es" sz="1400"/>
              <a:t>IDÓNEO</a:t>
            </a:r>
            <a:r>
              <a:rPr lang="es"/>
              <a:t> para el cargo.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*</a:t>
            </a:r>
            <a:r>
              <a:rPr b="1" lang="es" sz="1400"/>
              <a:t>ADECUADA:</a:t>
            </a:r>
            <a:r>
              <a:rPr lang="es"/>
              <a:t> en </a:t>
            </a:r>
            <a:r>
              <a:rPr lang="es"/>
              <a:t>función</a:t>
            </a:r>
            <a:r>
              <a:rPr lang="es"/>
              <a:t> del puesto vacante, de las cualidades y aptitudes necesarias para el desarrollo de la tarea.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*</a:t>
            </a:r>
            <a:r>
              <a:rPr b="1" lang="es" sz="1400"/>
              <a:t>IDONEO</a:t>
            </a:r>
            <a:r>
              <a:rPr lang="es"/>
              <a:t>: que cumple con la totalidad de los requisitos para el cargo al que aspira. </a:t>
            </a:r>
            <a:endParaRPr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525" y="3530350"/>
            <a:ext cx="5420450" cy="7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 DEL PERSONAL</a:t>
            </a:r>
            <a:endParaRPr/>
          </a:p>
        </p:txBody>
      </p:sp>
      <p:sp>
        <p:nvSpPr>
          <p:cNvPr id="393" name="Google Shape;393;p5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25" y="1943725"/>
            <a:ext cx="4664425" cy="22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2"/>
          <p:cNvPicPr preferRelativeResize="0"/>
          <p:nvPr/>
        </p:nvPicPr>
        <p:blipFill rotWithShape="1">
          <a:blip r:embed="rId4">
            <a:alphaModFix/>
          </a:blip>
          <a:srcRect b="2419" l="0" r="0" t="0"/>
          <a:stretch/>
        </p:blipFill>
        <p:spPr>
          <a:xfrm>
            <a:off x="6459675" y="1903300"/>
            <a:ext cx="2397600" cy="1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500" y="3015838"/>
            <a:ext cx="1790700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000000"/>
                </a:solidFill>
              </a:rPr>
              <a:t>CONCIENTIZACIÓN DEL PERSONAL</a:t>
            </a:r>
            <a:endParaRPr/>
          </a:p>
        </p:txBody>
      </p:sp>
      <p:sp>
        <p:nvSpPr>
          <p:cNvPr id="402" name="Google Shape;402;p53"/>
          <p:cNvSpPr txBox="1"/>
          <p:nvPr>
            <p:ph idx="1" type="body"/>
          </p:nvPr>
        </p:nvSpPr>
        <p:spPr>
          <a:xfrm>
            <a:off x="819150" y="1423050"/>
            <a:ext cx="7505700" cy="30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/>
              <a:t>INCENTIVOS:</a:t>
            </a:r>
            <a:endParaRPr b="1"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800"/>
              <a:t>La meta de los </a:t>
            </a:r>
            <a:r>
              <a:rPr lang="es" sz="1800"/>
              <a:t>programas</a:t>
            </a:r>
            <a:r>
              <a:rPr lang="es" sz="1800"/>
              <a:t> de incentivos es reducir los accidentes y hacer del lugar de trabajo un sitio </a:t>
            </a:r>
            <a:r>
              <a:rPr lang="es" sz="1800"/>
              <a:t>más</a:t>
            </a:r>
            <a:r>
              <a:rPr lang="es" sz="1800"/>
              <a:t> seguro. Esto se logra de manera </a:t>
            </a:r>
            <a:r>
              <a:rPr lang="es" sz="1800"/>
              <a:t>más</a:t>
            </a:r>
            <a:r>
              <a:rPr lang="es" sz="1800"/>
              <a:t> efectiva retroalimentando de manera </a:t>
            </a:r>
            <a:r>
              <a:rPr lang="es" sz="1800"/>
              <a:t>positiva</a:t>
            </a:r>
            <a:r>
              <a:rPr lang="es" sz="1800"/>
              <a:t> al empleado.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2200"/>
              <a:t>TIPOS:</a:t>
            </a:r>
            <a:endParaRPr b="1" sz="2200"/>
          </a:p>
        </p:txBody>
      </p:sp>
      <p:pic>
        <p:nvPicPr>
          <p:cNvPr id="403" name="Google Shape;40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225" y="3560303"/>
            <a:ext cx="4704600" cy="115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125" y="2761143"/>
            <a:ext cx="2755100" cy="19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>
            <p:ph type="title"/>
          </p:nvPr>
        </p:nvSpPr>
        <p:spPr>
          <a:xfrm>
            <a:off x="819150" y="18460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s" sz="2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MUCHAS GRACIAS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Procedimiento para la </a:t>
            </a:r>
            <a:r>
              <a:rPr lang="es"/>
              <a:t>selección</a:t>
            </a:r>
            <a:r>
              <a:rPr lang="e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	*</a:t>
            </a:r>
            <a:r>
              <a:rPr b="1" lang="es" sz="1400"/>
              <a:t>OPOSICIÓN</a:t>
            </a:r>
            <a:r>
              <a:rPr b="1" lang="es" sz="1400"/>
              <a:t>:</a:t>
            </a:r>
            <a:r>
              <a:rPr lang="es"/>
              <a:t> evaluar </a:t>
            </a:r>
            <a:r>
              <a:rPr lang="es"/>
              <a:t>mediante</a:t>
            </a:r>
            <a:r>
              <a:rPr lang="es"/>
              <a:t> pruebas la capacidad de los aspirantes ( </a:t>
            </a:r>
            <a:r>
              <a:rPr lang="es"/>
              <a:t>puntuación</a:t>
            </a:r>
            <a:r>
              <a:rPr lang="es"/>
              <a:t>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	*</a:t>
            </a:r>
            <a:r>
              <a:rPr b="1" lang="es" sz="1400"/>
              <a:t>CONCURSO:</a:t>
            </a:r>
            <a:r>
              <a:rPr lang="es"/>
              <a:t> evaluar </a:t>
            </a:r>
            <a:r>
              <a:rPr lang="es"/>
              <a:t>mérito</a:t>
            </a:r>
            <a:r>
              <a:rPr lang="es"/>
              <a:t> con ( tabla </a:t>
            </a:r>
            <a:r>
              <a:rPr lang="es"/>
              <a:t>de cálculo</a:t>
            </a:r>
            <a:r>
              <a:rPr lang="es"/>
              <a:t> ) para su </a:t>
            </a:r>
            <a:r>
              <a:rPr lang="es"/>
              <a:t>puntuación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	*</a:t>
            </a:r>
            <a:r>
              <a:rPr b="1" lang="es" sz="1400"/>
              <a:t>CONCURSO-</a:t>
            </a:r>
            <a:r>
              <a:rPr b="1" lang="es" sz="1400"/>
              <a:t>OPOSICIÓN</a:t>
            </a:r>
            <a:r>
              <a:rPr b="1" lang="es" sz="1400"/>
              <a:t>:</a:t>
            </a:r>
            <a:r>
              <a:rPr lang="es"/>
              <a:t> </a:t>
            </a:r>
            <a:r>
              <a:rPr lang="es"/>
              <a:t>combinación</a:t>
            </a:r>
            <a:r>
              <a:rPr lang="es"/>
              <a:t> de los anteriores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Pautas a tener en cuenta para la </a:t>
            </a:r>
            <a:r>
              <a:rPr lang="es"/>
              <a:t>selección</a:t>
            </a:r>
            <a:r>
              <a:rPr lang="es"/>
              <a:t>: </a:t>
            </a:r>
            <a:endParaRPr/>
          </a:p>
        </p:txBody>
      </p:sp>
      <p:sp>
        <p:nvSpPr>
          <p:cNvPr id="159" name="Google Shape;159;p1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1-</a:t>
            </a:r>
            <a:r>
              <a:rPr b="1" lang="es" sz="1400"/>
              <a:t> El cargo vacante es de nivel:</a:t>
            </a:r>
            <a:r>
              <a:rPr lang="es"/>
              <a:t> EJECUTIVO - EMPLEADO - OBREROS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2-</a:t>
            </a:r>
            <a:r>
              <a:rPr b="1" lang="es" sz="1400"/>
              <a:t>Fijar CLARAMENTE los REQUISITOS</a:t>
            </a:r>
            <a:r>
              <a:rPr lang="es"/>
              <a:t> necesarios para los postulantes.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3- </a:t>
            </a:r>
            <a:r>
              <a:rPr b="1" lang="es" sz="1400"/>
              <a:t>Posibilidades de desarrollo</a:t>
            </a:r>
            <a:r>
              <a:rPr lang="es"/>
              <a:t> que se ofrece a los candidatos.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 </a:t>
            </a:r>
            <a:r>
              <a:rPr b="1" lang="es" sz="1400"/>
              <a:t>INICIO-FIN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Este proceso de </a:t>
            </a:r>
            <a:r>
              <a:rPr lang="es"/>
              <a:t>selección</a:t>
            </a:r>
            <a:r>
              <a:rPr lang="es"/>
              <a:t> </a:t>
            </a:r>
            <a:r>
              <a:rPr lang="es"/>
              <a:t>inicia</a:t>
            </a:r>
            <a:r>
              <a:rPr lang="es"/>
              <a:t> cuando se solicita el empleo y finaliza cuando se decide la contratacion.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PRINCIPIOS de </a:t>
            </a:r>
            <a:r>
              <a:rPr lang="es"/>
              <a:t>selección</a:t>
            </a:r>
            <a:r>
              <a:rPr lang="es"/>
              <a:t> </a:t>
            </a:r>
            <a:endParaRPr/>
          </a:p>
        </p:txBody>
      </p:sp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1- HABILIDADES</a:t>
            </a:r>
            <a:r>
              <a:rPr lang="es"/>
              <a:t>: </a:t>
            </a:r>
            <a:r>
              <a:rPr lang="es"/>
              <a:t>visión</a:t>
            </a:r>
            <a:r>
              <a:rPr lang="es"/>
              <a:t> para la </a:t>
            </a:r>
            <a:r>
              <a:rPr lang="es"/>
              <a:t>selección</a:t>
            </a:r>
            <a:r>
              <a:rPr lang="es"/>
              <a:t> de personal con las habilidades justas para ESE puesto de trabajo, que puedan aumentar el capital humano de la empresa.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2- </a:t>
            </a:r>
            <a:r>
              <a:rPr b="1" lang="es" sz="1400"/>
              <a:t>ORIENTACIÓN</a:t>
            </a:r>
            <a:r>
              <a:rPr lang="es"/>
              <a:t>:en caso de que el candidato no sea apto para ESE puesto </a:t>
            </a:r>
            <a:r>
              <a:rPr lang="es"/>
              <a:t>orientarlo</a:t>
            </a:r>
            <a:r>
              <a:rPr lang="es"/>
              <a:t> para que </a:t>
            </a:r>
            <a:r>
              <a:rPr lang="es"/>
              <a:t>continúe</a:t>
            </a:r>
            <a:r>
              <a:rPr lang="es"/>
              <a:t> su </a:t>
            </a:r>
            <a:r>
              <a:rPr lang="es"/>
              <a:t>búsqueda</a:t>
            </a:r>
            <a:r>
              <a:rPr lang="es"/>
              <a:t> de empleo.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400"/>
              <a:t>3- </a:t>
            </a:r>
            <a:r>
              <a:rPr b="1" lang="es" sz="1400"/>
              <a:t>ÉTICA</a:t>
            </a:r>
            <a:r>
              <a:rPr b="1" lang="es" sz="1400"/>
              <a:t> PROFESIONAL:</a:t>
            </a:r>
            <a:r>
              <a:rPr lang="es"/>
              <a:t> actuar con valores,  responsabilidad y respeto, dejando de la lado el </a:t>
            </a:r>
            <a:r>
              <a:rPr lang="es"/>
              <a:t>beneficio</a:t>
            </a:r>
            <a:r>
              <a:rPr lang="es"/>
              <a:t> </a:t>
            </a:r>
            <a:r>
              <a:rPr lang="es"/>
              <a:t>individual</a:t>
            </a:r>
            <a:r>
              <a:rPr lang="es"/>
              <a:t> y pensar en el beneficio colectivo.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Selección</a:t>
            </a:r>
            <a:r>
              <a:rPr lang="es"/>
              <a:t> </a:t>
            </a:r>
            <a:r>
              <a:rPr lang="es"/>
              <a:t>TÉCNICA</a:t>
            </a:r>
            <a:endParaRPr/>
          </a:p>
        </p:txBody>
      </p:sp>
      <p:sp>
        <p:nvSpPr>
          <p:cNvPr id="171" name="Google Shape;171;p20"/>
          <p:cNvSpPr txBox="1"/>
          <p:nvPr>
            <p:ph idx="1" type="body"/>
          </p:nvPr>
        </p:nvSpPr>
        <p:spPr>
          <a:xfrm>
            <a:off x="342225" y="1758475"/>
            <a:ext cx="7990200" cy="3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1- VACANTE:</a:t>
            </a:r>
            <a:r>
              <a:rPr lang="es"/>
              <a:t> puesto que no tiene un titular, </a:t>
            </a:r>
            <a:r>
              <a:rPr lang="es"/>
              <a:t>éste</a:t>
            </a:r>
            <a:r>
              <a:rPr lang="es"/>
              <a:t> puede ser un nuevo puesto de trabajo creado en la empresa, o uno ya existente.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2-</a:t>
            </a:r>
            <a:r>
              <a:rPr b="1" lang="es" sz="1400"/>
              <a:t>VALUACIÓN</a:t>
            </a:r>
            <a:r>
              <a:rPr b="1" lang="es" sz="1400"/>
              <a:t> DE PUESTOS:</a:t>
            </a:r>
            <a:r>
              <a:rPr lang="es"/>
              <a:t> determinar requisitos para los postulantes, salario ofrecido.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/>
              <a:t>3- </a:t>
            </a:r>
            <a:r>
              <a:rPr b="1" lang="es" sz="1400"/>
              <a:t>INVENTARIO</a:t>
            </a:r>
            <a:r>
              <a:rPr b="1" lang="es" sz="1400"/>
              <a:t> DE RRHH: </a:t>
            </a:r>
            <a:r>
              <a:rPr lang="es"/>
              <a:t>determinar si es posible que personal perteneciente a la empresa ocupe el cargo (implica un ascenso de personal existente), o si es necesario convocar a postulantes.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 </a:t>
            </a: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3377875"/>
            <a:ext cx="4233825" cy="8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076" y="3377875"/>
            <a:ext cx="3752575" cy="10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idx="1" type="body"/>
          </p:nvPr>
        </p:nvSpPr>
        <p:spPr>
          <a:xfrm>
            <a:off x="729450" y="1299550"/>
            <a:ext cx="76887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/>
              <a:t>4- FUENTES DE RECLUTAMIENTO</a:t>
            </a:r>
            <a:r>
              <a:rPr lang="es"/>
              <a:t>: medio que usa la empresa para atraer a candidatos adecuados.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s"/>
              <a:t>Archivo de candidatos: bolsa de trabajo ( datos de contactos posibles de anteriores valoraciones)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s"/>
              <a:t>Presentación de candidatos por parte del personal de la empresa ( “recomendación”)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s"/>
              <a:t>Carteles y avisos. </a:t>
            </a:r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25" y="2571750"/>
            <a:ext cx="477202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