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59" r:id="rId6"/>
    <p:sldId id="270" r:id="rId7"/>
    <p:sldId id="261" r:id="rId8"/>
    <p:sldId id="265" r:id="rId9"/>
    <p:sldId id="263" r:id="rId10"/>
    <p:sldId id="262" r:id="rId11"/>
    <p:sldId id="266" r:id="rId12"/>
    <p:sldId id="264" r:id="rId13"/>
    <p:sldId id="267" r:id="rId14"/>
    <p:sldId id="271" r:id="rId15"/>
    <p:sldId id="269" r:id="rId16"/>
    <p:sldId id="268" r:id="rId17"/>
    <p:sldId id="274" r:id="rId1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5DD58F-68CA-478C-B17B-307554410D99}"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s-AR"/>
        </a:p>
      </dgm:t>
    </dgm:pt>
    <dgm:pt modelId="{3E9D6A3E-0692-414C-B998-674CAE99014F}">
      <dgm:prSet phldrT="[Texto]"/>
      <dgm:spPr/>
      <dgm:t>
        <a:bodyPr/>
        <a:lstStyle/>
        <a:p>
          <a:r>
            <a:rPr lang="es-AR" dirty="0" smtClean="0"/>
            <a:t>Pesados</a:t>
          </a:r>
          <a:endParaRPr lang="es-AR" dirty="0"/>
        </a:p>
      </dgm:t>
    </dgm:pt>
    <dgm:pt modelId="{3E51B1E4-05FF-4A9C-82C7-2FA655FC7B95}" type="parTrans" cxnId="{2B9C9256-6FD0-4D06-B96B-558C9AC4B00E}">
      <dgm:prSet/>
      <dgm:spPr/>
      <dgm:t>
        <a:bodyPr/>
        <a:lstStyle/>
        <a:p>
          <a:endParaRPr lang="es-AR"/>
        </a:p>
      </dgm:t>
    </dgm:pt>
    <dgm:pt modelId="{D47A258B-2278-4748-8B8A-169C57FC8CBF}" type="sibTrans" cxnId="{2B9C9256-6FD0-4D06-B96B-558C9AC4B00E}">
      <dgm:prSet/>
      <dgm:spPr/>
      <dgm:t>
        <a:bodyPr/>
        <a:lstStyle/>
        <a:p>
          <a:endParaRPr lang="es-AR"/>
        </a:p>
      </dgm:t>
    </dgm:pt>
    <dgm:pt modelId="{B0F857BA-421B-4633-B7E0-5374D80B503B}">
      <dgm:prSet phldrT="[Texto]" custT="1"/>
      <dgm:spPr/>
      <dgm:t>
        <a:bodyPr/>
        <a:lstStyle/>
        <a:p>
          <a:r>
            <a:rPr lang="es-AR" sz="1600" dirty="0" smtClean="0"/>
            <a:t>D˃5 kg/dm³</a:t>
          </a:r>
          <a:endParaRPr lang="es-AR" sz="1600" dirty="0"/>
        </a:p>
      </dgm:t>
    </dgm:pt>
    <dgm:pt modelId="{CD2EFC64-81C6-4F61-A63E-14B32F23637B}" type="parTrans" cxnId="{CFFFFAAF-5EBA-4C31-B025-9FCB4BA6C98C}">
      <dgm:prSet/>
      <dgm:spPr/>
      <dgm:t>
        <a:bodyPr/>
        <a:lstStyle/>
        <a:p>
          <a:endParaRPr lang="es-AR"/>
        </a:p>
      </dgm:t>
    </dgm:pt>
    <dgm:pt modelId="{B398C4F9-290A-48F4-89F4-EFB810BBE053}" type="sibTrans" cxnId="{CFFFFAAF-5EBA-4C31-B025-9FCB4BA6C98C}">
      <dgm:prSet/>
      <dgm:spPr/>
      <dgm:t>
        <a:bodyPr/>
        <a:lstStyle/>
        <a:p>
          <a:endParaRPr lang="es-AR"/>
        </a:p>
      </dgm:t>
    </dgm:pt>
    <dgm:pt modelId="{862B2120-4BCA-4F84-AB66-2F621EE70C9D}">
      <dgm:prSet phldrT="[Texto]"/>
      <dgm:spPr/>
      <dgm:t>
        <a:bodyPr/>
        <a:lstStyle/>
        <a:p>
          <a:r>
            <a:rPr lang="es-AR" dirty="0" smtClean="0"/>
            <a:t>Livianos</a:t>
          </a:r>
          <a:endParaRPr lang="es-AR" dirty="0"/>
        </a:p>
      </dgm:t>
    </dgm:pt>
    <dgm:pt modelId="{A411B2EC-1924-4A67-A37D-E7AF6BF01C6B}" type="parTrans" cxnId="{9133D32F-426D-4639-88FF-7B88D6B6FEFF}">
      <dgm:prSet/>
      <dgm:spPr/>
      <dgm:t>
        <a:bodyPr/>
        <a:lstStyle/>
        <a:p>
          <a:endParaRPr lang="es-AR"/>
        </a:p>
      </dgm:t>
    </dgm:pt>
    <dgm:pt modelId="{7863F99F-9FC9-48FA-B742-4D23E0C0A4E0}" type="sibTrans" cxnId="{9133D32F-426D-4639-88FF-7B88D6B6FEFF}">
      <dgm:prSet/>
      <dgm:spPr/>
      <dgm:t>
        <a:bodyPr/>
        <a:lstStyle/>
        <a:p>
          <a:endParaRPr lang="es-AR"/>
        </a:p>
      </dgm:t>
    </dgm:pt>
    <dgm:pt modelId="{2C4CCCA7-53E7-4006-9F5B-190E92E1F4C1}">
      <dgm:prSet phldrT="[Texto]" custT="1"/>
      <dgm:spPr/>
      <dgm:t>
        <a:bodyPr/>
        <a:lstStyle/>
        <a:p>
          <a:r>
            <a:rPr lang="es-AR" sz="1600" dirty="0" smtClean="0"/>
            <a:t>D2/5 kg/dm³</a:t>
          </a:r>
          <a:endParaRPr lang="es-AR" sz="1600" dirty="0"/>
        </a:p>
      </dgm:t>
    </dgm:pt>
    <dgm:pt modelId="{9D521E94-E352-4517-9B13-02F0BAA7F2E2}" type="parTrans" cxnId="{A26221D0-3546-4269-8269-10FCB87DD733}">
      <dgm:prSet/>
      <dgm:spPr/>
      <dgm:t>
        <a:bodyPr/>
        <a:lstStyle/>
        <a:p>
          <a:endParaRPr lang="es-AR"/>
        </a:p>
      </dgm:t>
    </dgm:pt>
    <dgm:pt modelId="{CC0B3E63-C783-4282-A417-3CA7C621BC7B}" type="sibTrans" cxnId="{A26221D0-3546-4269-8269-10FCB87DD733}">
      <dgm:prSet/>
      <dgm:spPr/>
      <dgm:t>
        <a:bodyPr/>
        <a:lstStyle/>
        <a:p>
          <a:endParaRPr lang="es-AR"/>
        </a:p>
      </dgm:t>
    </dgm:pt>
    <dgm:pt modelId="{A043E500-665F-4615-B335-4207E50E1C68}">
      <dgm:prSet phldrT="[Texto]"/>
      <dgm:spPr/>
      <dgm:t>
        <a:bodyPr/>
        <a:lstStyle/>
        <a:p>
          <a:r>
            <a:rPr lang="es-AR" sz="2100" dirty="0" smtClean="0"/>
            <a:t>Al (2,7)</a:t>
          </a:r>
          <a:endParaRPr lang="es-AR" sz="2100" dirty="0"/>
        </a:p>
      </dgm:t>
    </dgm:pt>
    <dgm:pt modelId="{C3CC2B18-5D78-4E8C-9600-6C738D67E222}" type="parTrans" cxnId="{CA6EE983-2D7A-4680-BCDA-63A12A115246}">
      <dgm:prSet/>
      <dgm:spPr/>
      <dgm:t>
        <a:bodyPr/>
        <a:lstStyle/>
        <a:p>
          <a:endParaRPr lang="es-AR"/>
        </a:p>
      </dgm:t>
    </dgm:pt>
    <dgm:pt modelId="{DB1D3066-47DA-4C46-9AEE-63205D484E32}" type="sibTrans" cxnId="{CA6EE983-2D7A-4680-BCDA-63A12A115246}">
      <dgm:prSet/>
      <dgm:spPr/>
      <dgm:t>
        <a:bodyPr/>
        <a:lstStyle/>
        <a:p>
          <a:endParaRPr lang="es-AR"/>
        </a:p>
      </dgm:t>
    </dgm:pt>
    <dgm:pt modelId="{EF8991D3-63E1-4CCB-A6A1-119AC800143E}">
      <dgm:prSet phldrT="[Texto]"/>
      <dgm:spPr/>
      <dgm:t>
        <a:bodyPr/>
        <a:lstStyle/>
        <a:p>
          <a:r>
            <a:rPr lang="es-AR" dirty="0" smtClean="0"/>
            <a:t>ultralivianos</a:t>
          </a:r>
          <a:endParaRPr lang="es-AR" dirty="0"/>
        </a:p>
      </dgm:t>
    </dgm:pt>
    <dgm:pt modelId="{0F84481E-EA51-45F3-8DB1-699092648F90}" type="parTrans" cxnId="{9D6C261F-7E03-4F3C-B7A6-82E10062461B}">
      <dgm:prSet/>
      <dgm:spPr/>
      <dgm:t>
        <a:bodyPr/>
        <a:lstStyle/>
        <a:p>
          <a:endParaRPr lang="es-AR"/>
        </a:p>
      </dgm:t>
    </dgm:pt>
    <dgm:pt modelId="{B9008905-AE28-4F1E-A4D0-9ED0C67C9480}" type="sibTrans" cxnId="{9D6C261F-7E03-4F3C-B7A6-82E10062461B}">
      <dgm:prSet/>
      <dgm:spPr/>
      <dgm:t>
        <a:bodyPr/>
        <a:lstStyle/>
        <a:p>
          <a:endParaRPr lang="es-AR"/>
        </a:p>
      </dgm:t>
    </dgm:pt>
    <dgm:pt modelId="{785D2D53-879C-4CCB-8FC6-4BDADE0DFCB1}">
      <dgm:prSet phldrT="[Texto]" custT="1"/>
      <dgm:spPr/>
      <dgm:t>
        <a:bodyPr/>
        <a:lstStyle/>
        <a:p>
          <a:r>
            <a:rPr lang="es-AR" sz="1600" dirty="0" smtClean="0"/>
            <a:t>D</a:t>
          </a:r>
          <a:r>
            <a:rPr lang="es-AR" sz="1600" dirty="0" smtClean="0">
              <a:latin typeface="Times New Roman"/>
              <a:cs typeface="Times New Roman"/>
            </a:rPr>
            <a:t>˂2</a:t>
          </a:r>
          <a:r>
            <a:rPr lang="es-AR" sz="1600" dirty="0" smtClean="0"/>
            <a:t> kg/dm³</a:t>
          </a:r>
          <a:endParaRPr lang="es-AR" sz="1600" dirty="0"/>
        </a:p>
      </dgm:t>
    </dgm:pt>
    <dgm:pt modelId="{C9809C44-E051-4D01-9FF2-61A265975988}" type="parTrans" cxnId="{35D17345-85EB-48EF-8196-3D17E992F5C2}">
      <dgm:prSet/>
      <dgm:spPr/>
      <dgm:t>
        <a:bodyPr/>
        <a:lstStyle/>
        <a:p>
          <a:endParaRPr lang="es-AR"/>
        </a:p>
      </dgm:t>
    </dgm:pt>
    <dgm:pt modelId="{860FBEF3-3682-443B-82D4-FFEB9C17271B}" type="sibTrans" cxnId="{35D17345-85EB-48EF-8196-3D17E992F5C2}">
      <dgm:prSet/>
      <dgm:spPr/>
      <dgm:t>
        <a:bodyPr/>
        <a:lstStyle/>
        <a:p>
          <a:endParaRPr lang="es-AR"/>
        </a:p>
      </dgm:t>
    </dgm:pt>
    <dgm:pt modelId="{DF9695C6-E2F1-4603-9577-BF8E81BD2CFF}">
      <dgm:prSet phldrT="[Texto]"/>
      <dgm:spPr/>
      <dgm:t>
        <a:bodyPr/>
        <a:lstStyle/>
        <a:p>
          <a:r>
            <a:rPr lang="es-AR" sz="2100" dirty="0" smtClean="0"/>
            <a:t>Mg (1,74)</a:t>
          </a:r>
          <a:endParaRPr lang="es-AR" sz="2100" dirty="0"/>
        </a:p>
      </dgm:t>
    </dgm:pt>
    <dgm:pt modelId="{6EDF9A88-7FA1-4999-913E-D466A1D276F1}" type="parTrans" cxnId="{A18849F4-646E-4E73-A7AA-47CE337575E1}">
      <dgm:prSet/>
      <dgm:spPr/>
      <dgm:t>
        <a:bodyPr/>
        <a:lstStyle/>
        <a:p>
          <a:endParaRPr lang="es-AR"/>
        </a:p>
      </dgm:t>
    </dgm:pt>
    <dgm:pt modelId="{953E8B30-CABE-4540-B473-513D2570D2C4}" type="sibTrans" cxnId="{A18849F4-646E-4E73-A7AA-47CE337575E1}">
      <dgm:prSet/>
      <dgm:spPr/>
      <dgm:t>
        <a:bodyPr/>
        <a:lstStyle/>
        <a:p>
          <a:endParaRPr lang="es-AR"/>
        </a:p>
      </dgm:t>
    </dgm:pt>
    <dgm:pt modelId="{58F14AC2-3007-4BD0-96A8-7F324B40F58C}">
      <dgm:prSet phldrT="[Texto]" custT="1"/>
      <dgm:spPr/>
      <dgm:t>
        <a:bodyPr/>
        <a:lstStyle/>
        <a:p>
          <a:r>
            <a:rPr lang="es-AR" sz="2000" dirty="0" smtClean="0"/>
            <a:t>Sn (7,28)</a:t>
          </a:r>
          <a:endParaRPr lang="es-AR" sz="2000" dirty="0"/>
        </a:p>
      </dgm:t>
    </dgm:pt>
    <dgm:pt modelId="{039BF8E2-AC83-4AE9-8B03-50BD1B6D3DF5}" type="parTrans" cxnId="{9B5B195D-B8A4-4806-A539-5C5A4A88483D}">
      <dgm:prSet/>
      <dgm:spPr/>
      <dgm:t>
        <a:bodyPr/>
        <a:lstStyle/>
        <a:p>
          <a:endParaRPr lang="es-AR"/>
        </a:p>
      </dgm:t>
    </dgm:pt>
    <dgm:pt modelId="{8EF79AC2-74B3-4F94-A9E2-7F8706848ECF}" type="sibTrans" cxnId="{9B5B195D-B8A4-4806-A539-5C5A4A88483D}">
      <dgm:prSet/>
      <dgm:spPr/>
      <dgm:t>
        <a:bodyPr/>
        <a:lstStyle/>
        <a:p>
          <a:endParaRPr lang="es-AR"/>
        </a:p>
      </dgm:t>
    </dgm:pt>
    <dgm:pt modelId="{5D8ECB82-54E5-4B9A-92EC-34B146FD659E}">
      <dgm:prSet phldrT="[Texto]" custT="1"/>
      <dgm:spPr/>
      <dgm:t>
        <a:bodyPr/>
        <a:lstStyle/>
        <a:p>
          <a:r>
            <a:rPr lang="es-AR" sz="2000" dirty="0" smtClean="0"/>
            <a:t>Cu (8,9)</a:t>
          </a:r>
          <a:endParaRPr lang="es-AR" sz="2000" dirty="0"/>
        </a:p>
      </dgm:t>
    </dgm:pt>
    <dgm:pt modelId="{0AEF7173-8881-478A-BC77-41F1DC0BA57C}" type="parTrans" cxnId="{6971F2C4-9761-427D-A21D-919928F0CFED}">
      <dgm:prSet/>
      <dgm:spPr/>
      <dgm:t>
        <a:bodyPr/>
        <a:lstStyle/>
        <a:p>
          <a:endParaRPr lang="es-AR"/>
        </a:p>
      </dgm:t>
    </dgm:pt>
    <dgm:pt modelId="{B21ECF11-303E-4D7E-8695-E5B52D983C3A}" type="sibTrans" cxnId="{6971F2C4-9761-427D-A21D-919928F0CFED}">
      <dgm:prSet/>
      <dgm:spPr/>
      <dgm:t>
        <a:bodyPr/>
        <a:lstStyle/>
        <a:p>
          <a:endParaRPr lang="es-AR"/>
        </a:p>
      </dgm:t>
    </dgm:pt>
    <dgm:pt modelId="{B8574FB5-A370-4278-8DA6-70AB2B044959}">
      <dgm:prSet phldrT="[Texto]" custT="1"/>
      <dgm:spPr/>
      <dgm:t>
        <a:bodyPr/>
        <a:lstStyle/>
        <a:p>
          <a:r>
            <a:rPr lang="es-AR" sz="2000" dirty="0" smtClean="0"/>
            <a:t>Zn (7,14)</a:t>
          </a:r>
          <a:endParaRPr lang="es-AR" sz="2000" dirty="0"/>
        </a:p>
      </dgm:t>
    </dgm:pt>
    <dgm:pt modelId="{7B908180-DD38-4579-8AB0-348D9CFF1958}" type="parTrans" cxnId="{0ABAEAE8-0DC1-4A12-9BF4-B53E2D5353F7}">
      <dgm:prSet/>
      <dgm:spPr/>
      <dgm:t>
        <a:bodyPr/>
        <a:lstStyle/>
        <a:p>
          <a:endParaRPr lang="es-AR"/>
        </a:p>
      </dgm:t>
    </dgm:pt>
    <dgm:pt modelId="{3A242996-3B80-4110-A79C-A200D267FA85}" type="sibTrans" cxnId="{0ABAEAE8-0DC1-4A12-9BF4-B53E2D5353F7}">
      <dgm:prSet/>
      <dgm:spPr/>
      <dgm:t>
        <a:bodyPr/>
        <a:lstStyle/>
        <a:p>
          <a:endParaRPr lang="es-AR"/>
        </a:p>
      </dgm:t>
    </dgm:pt>
    <dgm:pt modelId="{0283703C-B576-45EF-ABEC-E62F6D9ADFDD}">
      <dgm:prSet phldrT="[Texto]" custT="1"/>
      <dgm:spPr/>
      <dgm:t>
        <a:bodyPr/>
        <a:lstStyle/>
        <a:p>
          <a:r>
            <a:rPr lang="es-AR" sz="2000" dirty="0" smtClean="0"/>
            <a:t>Pb (11,34)</a:t>
          </a:r>
          <a:endParaRPr lang="es-AR" sz="2000" dirty="0"/>
        </a:p>
      </dgm:t>
    </dgm:pt>
    <dgm:pt modelId="{48B69A8A-428D-46A6-80E3-A0226655C5B1}" type="parTrans" cxnId="{46AD256C-9636-4A9D-A618-06F30EAE5AD2}">
      <dgm:prSet/>
      <dgm:spPr/>
      <dgm:t>
        <a:bodyPr/>
        <a:lstStyle/>
        <a:p>
          <a:endParaRPr lang="es-AR"/>
        </a:p>
      </dgm:t>
    </dgm:pt>
    <dgm:pt modelId="{AFDD0BF8-68E1-4311-B774-967596F40F62}" type="sibTrans" cxnId="{46AD256C-9636-4A9D-A618-06F30EAE5AD2}">
      <dgm:prSet/>
      <dgm:spPr/>
      <dgm:t>
        <a:bodyPr/>
        <a:lstStyle/>
        <a:p>
          <a:endParaRPr lang="es-AR"/>
        </a:p>
      </dgm:t>
    </dgm:pt>
    <dgm:pt modelId="{C85FCEA8-79AA-46AA-9941-6D48EBAA2432}">
      <dgm:prSet phldrT="[Texto]" custT="1"/>
      <dgm:spPr/>
      <dgm:t>
        <a:bodyPr/>
        <a:lstStyle/>
        <a:p>
          <a:r>
            <a:rPr lang="es-AR" sz="2000" dirty="0" smtClean="0"/>
            <a:t>Ni (8,85)</a:t>
          </a:r>
          <a:endParaRPr lang="es-AR" sz="2000" dirty="0"/>
        </a:p>
      </dgm:t>
    </dgm:pt>
    <dgm:pt modelId="{78C14565-8204-43EE-A2BC-712B5406BDFA}" type="parTrans" cxnId="{B7420778-97EF-4417-BE0F-F95BD23BA0E0}">
      <dgm:prSet/>
      <dgm:spPr/>
      <dgm:t>
        <a:bodyPr/>
        <a:lstStyle/>
        <a:p>
          <a:endParaRPr lang="es-AR"/>
        </a:p>
      </dgm:t>
    </dgm:pt>
    <dgm:pt modelId="{46BB1260-5570-4BFB-B542-A0BD94A6AC01}" type="sibTrans" cxnId="{B7420778-97EF-4417-BE0F-F95BD23BA0E0}">
      <dgm:prSet/>
      <dgm:spPr/>
      <dgm:t>
        <a:bodyPr/>
        <a:lstStyle/>
        <a:p>
          <a:endParaRPr lang="es-AR"/>
        </a:p>
      </dgm:t>
    </dgm:pt>
    <dgm:pt modelId="{6465471E-994C-47E2-9B0A-5958E6B06108}">
      <dgm:prSet phldrT="[Texto]"/>
      <dgm:spPr/>
      <dgm:t>
        <a:bodyPr/>
        <a:lstStyle/>
        <a:p>
          <a:r>
            <a:rPr lang="es-AR" sz="2100" dirty="0" smtClean="0"/>
            <a:t>Ti (4,45)</a:t>
          </a:r>
          <a:endParaRPr lang="es-AR" sz="2100" dirty="0"/>
        </a:p>
      </dgm:t>
    </dgm:pt>
    <dgm:pt modelId="{F934C23C-9B5E-457C-A0E2-FF5675D6479A}" type="parTrans" cxnId="{7C70F958-5CBE-46EB-934A-7F750C33B77A}">
      <dgm:prSet/>
      <dgm:spPr/>
      <dgm:t>
        <a:bodyPr/>
        <a:lstStyle/>
        <a:p>
          <a:endParaRPr lang="es-AR"/>
        </a:p>
      </dgm:t>
    </dgm:pt>
    <dgm:pt modelId="{9A5FAA3B-24B7-4D85-B9BC-CAF2E6C45980}" type="sibTrans" cxnId="{7C70F958-5CBE-46EB-934A-7F750C33B77A}">
      <dgm:prSet/>
      <dgm:spPr/>
      <dgm:t>
        <a:bodyPr/>
        <a:lstStyle/>
        <a:p>
          <a:endParaRPr lang="es-AR"/>
        </a:p>
      </dgm:t>
    </dgm:pt>
    <dgm:pt modelId="{246237AE-18C7-4353-BD07-DAF83FA19646}" type="pres">
      <dgm:prSet presAssocID="{785DD58F-68CA-478C-B17B-307554410D99}" presName="linearFlow" presStyleCnt="0">
        <dgm:presLayoutVars>
          <dgm:dir/>
          <dgm:animLvl val="lvl"/>
          <dgm:resizeHandles/>
        </dgm:presLayoutVars>
      </dgm:prSet>
      <dgm:spPr/>
      <dgm:t>
        <a:bodyPr/>
        <a:lstStyle/>
        <a:p>
          <a:endParaRPr lang="es-AR"/>
        </a:p>
      </dgm:t>
    </dgm:pt>
    <dgm:pt modelId="{487403C6-454A-4E1D-8AAF-0D38961CFA6B}" type="pres">
      <dgm:prSet presAssocID="{3E9D6A3E-0692-414C-B998-674CAE99014F}" presName="compositeNode" presStyleCnt="0">
        <dgm:presLayoutVars>
          <dgm:bulletEnabled val="1"/>
        </dgm:presLayoutVars>
      </dgm:prSet>
      <dgm:spPr/>
    </dgm:pt>
    <dgm:pt modelId="{71ABA191-56BD-4A6F-9B83-0C26A3716F60}" type="pres">
      <dgm:prSet presAssocID="{3E9D6A3E-0692-414C-B998-674CAE99014F}" presName="image" presStyleLbl="fgImgPlace1" presStyleIdx="0" presStyleCnt="3" custLinFactNeighborX="-7602" custLinFactNeighborY="-16580"/>
      <dgm:spPr>
        <a:blipFill rotWithShape="0">
          <a:blip xmlns:r="http://schemas.openxmlformats.org/officeDocument/2006/relationships" r:embed="rId1"/>
          <a:stretch>
            <a:fillRect/>
          </a:stretch>
        </a:blipFill>
      </dgm:spPr>
    </dgm:pt>
    <dgm:pt modelId="{56589755-3022-46C2-AB07-59A9962E55D6}" type="pres">
      <dgm:prSet presAssocID="{3E9D6A3E-0692-414C-B998-674CAE99014F}" presName="childNode" presStyleLbl="node1" presStyleIdx="0" presStyleCnt="3" custScaleX="182247" custLinFactNeighborX="-5029" custLinFactNeighborY="5878">
        <dgm:presLayoutVars>
          <dgm:bulletEnabled val="1"/>
        </dgm:presLayoutVars>
      </dgm:prSet>
      <dgm:spPr/>
      <dgm:t>
        <a:bodyPr/>
        <a:lstStyle/>
        <a:p>
          <a:endParaRPr lang="es-AR"/>
        </a:p>
      </dgm:t>
    </dgm:pt>
    <dgm:pt modelId="{11FFCA8D-79A1-4251-AA39-36B5147EE820}" type="pres">
      <dgm:prSet presAssocID="{3E9D6A3E-0692-414C-B998-674CAE99014F}" presName="parentNode" presStyleLbl="revTx" presStyleIdx="0" presStyleCnt="3" custFlipVert="1" custScaleX="207748" custScaleY="74352" custLinFactX="-100000" custLinFactNeighborX="-197186" custLinFactNeighborY="-5016">
        <dgm:presLayoutVars>
          <dgm:chMax val="0"/>
          <dgm:bulletEnabled val="1"/>
        </dgm:presLayoutVars>
      </dgm:prSet>
      <dgm:spPr/>
      <dgm:t>
        <a:bodyPr/>
        <a:lstStyle/>
        <a:p>
          <a:endParaRPr lang="es-AR"/>
        </a:p>
      </dgm:t>
    </dgm:pt>
    <dgm:pt modelId="{28140452-957E-42D5-AC81-1A991D934ABF}" type="pres">
      <dgm:prSet presAssocID="{D47A258B-2278-4748-8B8A-169C57FC8CBF}" presName="sibTrans" presStyleCnt="0"/>
      <dgm:spPr/>
    </dgm:pt>
    <dgm:pt modelId="{16B4CC87-37ED-4E94-9AEC-75A14995DC8E}" type="pres">
      <dgm:prSet presAssocID="{862B2120-4BCA-4F84-AB66-2F621EE70C9D}" presName="compositeNode" presStyleCnt="0">
        <dgm:presLayoutVars>
          <dgm:bulletEnabled val="1"/>
        </dgm:presLayoutVars>
      </dgm:prSet>
      <dgm:spPr/>
    </dgm:pt>
    <dgm:pt modelId="{6C3E42A3-D69B-470E-AEBE-CF8B79EDC4FA}" type="pres">
      <dgm:prSet presAssocID="{862B2120-4BCA-4F84-AB66-2F621EE70C9D}" presName="image" presStyleLbl="fgImgPlace1" presStyleIdx="1" presStyleCnt="3"/>
      <dgm:spPr>
        <a:blipFill rotWithShape="0">
          <a:blip xmlns:r="http://schemas.openxmlformats.org/officeDocument/2006/relationships" r:embed="rId2"/>
          <a:stretch>
            <a:fillRect/>
          </a:stretch>
        </a:blipFill>
      </dgm:spPr>
    </dgm:pt>
    <dgm:pt modelId="{7FE67C7F-6305-4893-A9D8-CFB10AB5B08A}" type="pres">
      <dgm:prSet presAssocID="{862B2120-4BCA-4F84-AB66-2F621EE70C9D}" presName="childNode" presStyleLbl="node1" presStyleIdx="1" presStyleCnt="3" custScaleX="198189" custLinFactNeighborX="-5854" custLinFactNeighborY="7873">
        <dgm:presLayoutVars>
          <dgm:bulletEnabled val="1"/>
        </dgm:presLayoutVars>
      </dgm:prSet>
      <dgm:spPr/>
      <dgm:t>
        <a:bodyPr/>
        <a:lstStyle/>
        <a:p>
          <a:endParaRPr lang="es-AR"/>
        </a:p>
      </dgm:t>
    </dgm:pt>
    <dgm:pt modelId="{EA936AB7-AE20-4F0E-BFC8-AA19FCF80982}" type="pres">
      <dgm:prSet presAssocID="{862B2120-4BCA-4F84-AB66-2F621EE70C9D}" presName="parentNode" presStyleLbl="revTx" presStyleIdx="1" presStyleCnt="3" custLinFactX="-100000" custLinFactNeighborX="-194890" custLinFactNeighborY="4256">
        <dgm:presLayoutVars>
          <dgm:chMax val="0"/>
          <dgm:bulletEnabled val="1"/>
        </dgm:presLayoutVars>
      </dgm:prSet>
      <dgm:spPr/>
      <dgm:t>
        <a:bodyPr/>
        <a:lstStyle/>
        <a:p>
          <a:endParaRPr lang="es-AR"/>
        </a:p>
      </dgm:t>
    </dgm:pt>
    <dgm:pt modelId="{C585D05A-999F-40CA-9D5A-AA471DF160C2}" type="pres">
      <dgm:prSet presAssocID="{7863F99F-9FC9-48FA-B742-4D23E0C0A4E0}" presName="sibTrans" presStyleCnt="0"/>
      <dgm:spPr/>
    </dgm:pt>
    <dgm:pt modelId="{2BF44E7C-375C-4E2D-8D97-483A881A1A7D}" type="pres">
      <dgm:prSet presAssocID="{EF8991D3-63E1-4CCB-A6A1-119AC800143E}" presName="compositeNode" presStyleCnt="0">
        <dgm:presLayoutVars>
          <dgm:bulletEnabled val="1"/>
        </dgm:presLayoutVars>
      </dgm:prSet>
      <dgm:spPr/>
    </dgm:pt>
    <dgm:pt modelId="{0256FC9B-8AC5-44EE-8C77-B373BEE3AC35}" type="pres">
      <dgm:prSet presAssocID="{EF8991D3-63E1-4CCB-A6A1-119AC800143E}" presName="image" presStyleLbl="fgImgPlace1" presStyleIdx="2" presStyleCnt="3"/>
      <dgm:spPr>
        <a:blipFill rotWithShape="0">
          <a:blip xmlns:r="http://schemas.openxmlformats.org/officeDocument/2006/relationships" r:embed="rId3"/>
          <a:stretch>
            <a:fillRect/>
          </a:stretch>
        </a:blipFill>
      </dgm:spPr>
    </dgm:pt>
    <dgm:pt modelId="{41B8182A-EF6B-409E-A687-B8FD6FD44B77}" type="pres">
      <dgm:prSet presAssocID="{EF8991D3-63E1-4CCB-A6A1-119AC800143E}" presName="childNode" presStyleLbl="node1" presStyleIdx="2" presStyleCnt="3" custScaleX="186496" custLinFactNeighborX="6299" custLinFactNeighborY="6914">
        <dgm:presLayoutVars>
          <dgm:bulletEnabled val="1"/>
        </dgm:presLayoutVars>
      </dgm:prSet>
      <dgm:spPr/>
      <dgm:t>
        <a:bodyPr/>
        <a:lstStyle/>
        <a:p>
          <a:endParaRPr lang="es-AR"/>
        </a:p>
      </dgm:t>
    </dgm:pt>
    <dgm:pt modelId="{7CC750D5-40B1-4038-A035-B0D74E02511D}" type="pres">
      <dgm:prSet presAssocID="{EF8991D3-63E1-4CCB-A6A1-119AC800143E}" presName="parentNode" presStyleLbl="revTx" presStyleIdx="2" presStyleCnt="3" custLinFactX="-100000" custLinFactNeighborX="-105236" custLinFactNeighborY="3297">
        <dgm:presLayoutVars>
          <dgm:chMax val="0"/>
          <dgm:bulletEnabled val="1"/>
        </dgm:presLayoutVars>
      </dgm:prSet>
      <dgm:spPr/>
      <dgm:t>
        <a:bodyPr/>
        <a:lstStyle/>
        <a:p>
          <a:endParaRPr lang="es-AR"/>
        </a:p>
      </dgm:t>
    </dgm:pt>
  </dgm:ptLst>
  <dgm:cxnLst>
    <dgm:cxn modelId="{8B638B87-41AC-4309-9780-0E97DB97CA98}" type="presOf" srcId="{58F14AC2-3007-4BD0-96A8-7F324B40F58C}" destId="{56589755-3022-46C2-AB07-59A9962E55D6}" srcOrd="0" destOrd="1" presId="urn:microsoft.com/office/officeart/2005/8/layout/hList2"/>
    <dgm:cxn modelId="{2B9C9256-6FD0-4D06-B96B-558C9AC4B00E}" srcId="{785DD58F-68CA-478C-B17B-307554410D99}" destId="{3E9D6A3E-0692-414C-B998-674CAE99014F}" srcOrd="0" destOrd="0" parTransId="{3E51B1E4-05FF-4A9C-82C7-2FA655FC7B95}" sibTransId="{D47A258B-2278-4748-8B8A-169C57FC8CBF}"/>
    <dgm:cxn modelId="{9133D32F-426D-4639-88FF-7B88D6B6FEFF}" srcId="{785DD58F-68CA-478C-B17B-307554410D99}" destId="{862B2120-4BCA-4F84-AB66-2F621EE70C9D}" srcOrd="1" destOrd="0" parTransId="{A411B2EC-1924-4A67-A37D-E7AF6BF01C6B}" sibTransId="{7863F99F-9FC9-48FA-B742-4D23E0C0A4E0}"/>
    <dgm:cxn modelId="{488F8CCD-61F6-43A0-B481-4FD1596CEA6E}" type="presOf" srcId="{785DD58F-68CA-478C-B17B-307554410D99}" destId="{246237AE-18C7-4353-BD07-DAF83FA19646}" srcOrd="0" destOrd="0" presId="urn:microsoft.com/office/officeart/2005/8/layout/hList2"/>
    <dgm:cxn modelId="{1311C2E4-0196-47EF-B2DE-8122349718BF}" type="presOf" srcId="{3E9D6A3E-0692-414C-B998-674CAE99014F}" destId="{11FFCA8D-79A1-4251-AA39-36B5147EE820}" srcOrd="0" destOrd="0" presId="urn:microsoft.com/office/officeart/2005/8/layout/hList2"/>
    <dgm:cxn modelId="{51D96FC3-2FF6-44B5-A7D1-EDEDD547F477}" type="presOf" srcId="{EF8991D3-63E1-4CCB-A6A1-119AC800143E}" destId="{7CC750D5-40B1-4038-A035-B0D74E02511D}" srcOrd="0" destOrd="0" presId="urn:microsoft.com/office/officeart/2005/8/layout/hList2"/>
    <dgm:cxn modelId="{4CA6A090-135D-4232-A0B3-1701EB5D4D8F}" type="presOf" srcId="{2C4CCCA7-53E7-4006-9F5B-190E92E1F4C1}" destId="{7FE67C7F-6305-4893-A9D8-CFB10AB5B08A}" srcOrd="0" destOrd="0" presId="urn:microsoft.com/office/officeart/2005/8/layout/hList2"/>
    <dgm:cxn modelId="{0ABAEAE8-0DC1-4A12-9BF4-B53E2D5353F7}" srcId="{3E9D6A3E-0692-414C-B998-674CAE99014F}" destId="{B8574FB5-A370-4278-8DA6-70AB2B044959}" srcOrd="3" destOrd="0" parTransId="{7B908180-DD38-4579-8AB0-348D9CFF1958}" sibTransId="{3A242996-3B80-4110-A79C-A200D267FA85}"/>
    <dgm:cxn modelId="{778B440C-70B1-4F79-AB71-21D4F03F7FDC}" type="presOf" srcId="{0283703C-B576-45EF-ABEC-E62F6D9ADFDD}" destId="{56589755-3022-46C2-AB07-59A9962E55D6}" srcOrd="0" destOrd="4" presId="urn:microsoft.com/office/officeart/2005/8/layout/hList2"/>
    <dgm:cxn modelId="{A26221D0-3546-4269-8269-10FCB87DD733}" srcId="{862B2120-4BCA-4F84-AB66-2F621EE70C9D}" destId="{2C4CCCA7-53E7-4006-9F5B-190E92E1F4C1}" srcOrd="0" destOrd="0" parTransId="{9D521E94-E352-4517-9B13-02F0BAA7F2E2}" sibTransId="{CC0B3E63-C783-4282-A417-3CA7C621BC7B}"/>
    <dgm:cxn modelId="{E3E6ACB1-C10E-4B51-9B7C-F47C6CDC1D82}" type="presOf" srcId="{B0F857BA-421B-4633-B7E0-5374D80B503B}" destId="{56589755-3022-46C2-AB07-59A9962E55D6}" srcOrd="0" destOrd="0" presId="urn:microsoft.com/office/officeart/2005/8/layout/hList2"/>
    <dgm:cxn modelId="{CFFFFAAF-5EBA-4C31-B025-9FCB4BA6C98C}" srcId="{3E9D6A3E-0692-414C-B998-674CAE99014F}" destId="{B0F857BA-421B-4633-B7E0-5374D80B503B}" srcOrd="0" destOrd="0" parTransId="{CD2EFC64-81C6-4F61-A63E-14B32F23637B}" sibTransId="{B398C4F9-290A-48F4-89F4-EFB810BBE053}"/>
    <dgm:cxn modelId="{B7420778-97EF-4417-BE0F-F95BD23BA0E0}" srcId="{3E9D6A3E-0692-414C-B998-674CAE99014F}" destId="{C85FCEA8-79AA-46AA-9941-6D48EBAA2432}" srcOrd="5" destOrd="0" parTransId="{78C14565-8204-43EE-A2BC-712B5406BDFA}" sibTransId="{46BB1260-5570-4BFB-B542-A0BD94A6AC01}"/>
    <dgm:cxn modelId="{A18849F4-646E-4E73-A7AA-47CE337575E1}" srcId="{EF8991D3-63E1-4CCB-A6A1-119AC800143E}" destId="{DF9695C6-E2F1-4603-9577-BF8E81BD2CFF}" srcOrd="1" destOrd="0" parTransId="{6EDF9A88-7FA1-4999-913E-D466A1D276F1}" sibTransId="{953E8B30-CABE-4540-B473-513D2570D2C4}"/>
    <dgm:cxn modelId="{87983C5E-A7CE-4CD0-8E7A-CCD1373BDD77}" type="presOf" srcId="{862B2120-4BCA-4F84-AB66-2F621EE70C9D}" destId="{EA936AB7-AE20-4F0E-BFC8-AA19FCF80982}" srcOrd="0" destOrd="0" presId="urn:microsoft.com/office/officeart/2005/8/layout/hList2"/>
    <dgm:cxn modelId="{35D17345-85EB-48EF-8196-3D17E992F5C2}" srcId="{EF8991D3-63E1-4CCB-A6A1-119AC800143E}" destId="{785D2D53-879C-4CCB-8FC6-4BDADE0DFCB1}" srcOrd="0" destOrd="0" parTransId="{C9809C44-E051-4D01-9FF2-61A265975988}" sibTransId="{860FBEF3-3682-443B-82D4-FFEB9C17271B}"/>
    <dgm:cxn modelId="{A9B678A5-2B04-4384-A945-1847ABFB78D5}" type="presOf" srcId="{A043E500-665F-4615-B335-4207E50E1C68}" destId="{7FE67C7F-6305-4893-A9D8-CFB10AB5B08A}" srcOrd="0" destOrd="1" presId="urn:microsoft.com/office/officeart/2005/8/layout/hList2"/>
    <dgm:cxn modelId="{9B335FA4-1905-4BDE-91CC-8D6CD07B1281}" type="presOf" srcId="{DF9695C6-E2F1-4603-9577-BF8E81BD2CFF}" destId="{41B8182A-EF6B-409E-A687-B8FD6FD44B77}" srcOrd="0" destOrd="1" presId="urn:microsoft.com/office/officeart/2005/8/layout/hList2"/>
    <dgm:cxn modelId="{B3CEE8FC-6163-4BF6-875D-550A8D4A21C0}" type="presOf" srcId="{5D8ECB82-54E5-4B9A-92EC-34B146FD659E}" destId="{56589755-3022-46C2-AB07-59A9962E55D6}" srcOrd="0" destOrd="2" presId="urn:microsoft.com/office/officeart/2005/8/layout/hList2"/>
    <dgm:cxn modelId="{FB6F4D80-5A57-4B4D-AFF9-FEBFE0A39E15}" type="presOf" srcId="{6465471E-994C-47E2-9B0A-5958E6B06108}" destId="{7FE67C7F-6305-4893-A9D8-CFB10AB5B08A}" srcOrd="0" destOrd="2" presId="urn:microsoft.com/office/officeart/2005/8/layout/hList2"/>
    <dgm:cxn modelId="{6971F2C4-9761-427D-A21D-919928F0CFED}" srcId="{3E9D6A3E-0692-414C-B998-674CAE99014F}" destId="{5D8ECB82-54E5-4B9A-92EC-34B146FD659E}" srcOrd="2" destOrd="0" parTransId="{0AEF7173-8881-478A-BC77-41F1DC0BA57C}" sibTransId="{B21ECF11-303E-4D7E-8695-E5B52D983C3A}"/>
    <dgm:cxn modelId="{9D6C261F-7E03-4F3C-B7A6-82E10062461B}" srcId="{785DD58F-68CA-478C-B17B-307554410D99}" destId="{EF8991D3-63E1-4CCB-A6A1-119AC800143E}" srcOrd="2" destOrd="0" parTransId="{0F84481E-EA51-45F3-8DB1-699092648F90}" sibTransId="{B9008905-AE28-4F1E-A4D0-9ED0C67C9480}"/>
    <dgm:cxn modelId="{0D22B41F-E1AF-497E-BA70-CF69D784A339}" type="presOf" srcId="{C85FCEA8-79AA-46AA-9941-6D48EBAA2432}" destId="{56589755-3022-46C2-AB07-59A9962E55D6}" srcOrd="0" destOrd="5" presId="urn:microsoft.com/office/officeart/2005/8/layout/hList2"/>
    <dgm:cxn modelId="{7C70F958-5CBE-46EB-934A-7F750C33B77A}" srcId="{862B2120-4BCA-4F84-AB66-2F621EE70C9D}" destId="{6465471E-994C-47E2-9B0A-5958E6B06108}" srcOrd="2" destOrd="0" parTransId="{F934C23C-9B5E-457C-A0E2-FF5675D6479A}" sibTransId="{9A5FAA3B-24B7-4D85-B9BC-CAF2E6C45980}"/>
    <dgm:cxn modelId="{46AD256C-9636-4A9D-A618-06F30EAE5AD2}" srcId="{3E9D6A3E-0692-414C-B998-674CAE99014F}" destId="{0283703C-B576-45EF-ABEC-E62F6D9ADFDD}" srcOrd="4" destOrd="0" parTransId="{48B69A8A-428D-46A6-80E3-A0226655C5B1}" sibTransId="{AFDD0BF8-68E1-4311-B774-967596F40F62}"/>
    <dgm:cxn modelId="{CA6EE983-2D7A-4680-BCDA-63A12A115246}" srcId="{862B2120-4BCA-4F84-AB66-2F621EE70C9D}" destId="{A043E500-665F-4615-B335-4207E50E1C68}" srcOrd="1" destOrd="0" parTransId="{C3CC2B18-5D78-4E8C-9600-6C738D67E222}" sibTransId="{DB1D3066-47DA-4C46-9AEE-63205D484E32}"/>
    <dgm:cxn modelId="{3EA7F408-658A-4B50-8E82-021FA85514E9}" type="presOf" srcId="{B8574FB5-A370-4278-8DA6-70AB2B044959}" destId="{56589755-3022-46C2-AB07-59A9962E55D6}" srcOrd="0" destOrd="3" presId="urn:microsoft.com/office/officeart/2005/8/layout/hList2"/>
    <dgm:cxn modelId="{6B84D1D8-4633-46EF-9801-59B945EB4008}" type="presOf" srcId="{785D2D53-879C-4CCB-8FC6-4BDADE0DFCB1}" destId="{41B8182A-EF6B-409E-A687-B8FD6FD44B77}" srcOrd="0" destOrd="0" presId="urn:microsoft.com/office/officeart/2005/8/layout/hList2"/>
    <dgm:cxn modelId="{9B5B195D-B8A4-4806-A539-5C5A4A88483D}" srcId="{3E9D6A3E-0692-414C-B998-674CAE99014F}" destId="{58F14AC2-3007-4BD0-96A8-7F324B40F58C}" srcOrd="1" destOrd="0" parTransId="{039BF8E2-AC83-4AE9-8B03-50BD1B6D3DF5}" sibTransId="{8EF79AC2-74B3-4F94-A9E2-7F8706848ECF}"/>
    <dgm:cxn modelId="{D834B957-35B1-4E14-8DD4-648A65F20860}" type="presParOf" srcId="{246237AE-18C7-4353-BD07-DAF83FA19646}" destId="{487403C6-454A-4E1D-8AAF-0D38961CFA6B}" srcOrd="0" destOrd="0" presId="urn:microsoft.com/office/officeart/2005/8/layout/hList2"/>
    <dgm:cxn modelId="{16374BC9-FF5E-4E6F-95AF-C29F091C4B10}" type="presParOf" srcId="{487403C6-454A-4E1D-8AAF-0D38961CFA6B}" destId="{71ABA191-56BD-4A6F-9B83-0C26A3716F60}" srcOrd="0" destOrd="0" presId="urn:microsoft.com/office/officeart/2005/8/layout/hList2"/>
    <dgm:cxn modelId="{D3596A80-A8DD-4627-B68E-6BF17B77FAC0}" type="presParOf" srcId="{487403C6-454A-4E1D-8AAF-0D38961CFA6B}" destId="{56589755-3022-46C2-AB07-59A9962E55D6}" srcOrd="1" destOrd="0" presId="urn:microsoft.com/office/officeart/2005/8/layout/hList2"/>
    <dgm:cxn modelId="{D6C447C2-6841-49C6-9A07-75EED27A7274}" type="presParOf" srcId="{487403C6-454A-4E1D-8AAF-0D38961CFA6B}" destId="{11FFCA8D-79A1-4251-AA39-36B5147EE820}" srcOrd="2" destOrd="0" presId="urn:microsoft.com/office/officeart/2005/8/layout/hList2"/>
    <dgm:cxn modelId="{239575DB-BBE1-4B57-B675-283A56A36882}" type="presParOf" srcId="{246237AE-18C7-4353-BD07-DAF83FA19646}" destId="{28140452-957E-42D5-AC81-1A991D934ABF}" srcOrd="1" destOrd="0" presId="urn:microsoft.com/office/officeart/2005/8/layout/hList2"/>
    <dgm:cxn modelId="{E9F5568C-A0BD-495B-8B51-22A05B5B7F33}" type="presParOf" srcId="{246237AE-18C7-4353-BD07-DAF83FA19646}" destId="{16B4CC87-37ED-4E94-9AEC-75A14995DC8E}" srcOrd="2" destOrd="0" presId="urn:microsoft.com/office/officeart/2005/8/layout/hList2"/>
    <dgm:cxn modelId="{26EB78BF-77ED-4141-BACD-7D9F9CDC0B31}" type="presParOf" srcId="{16B4CC87-37ED-4E94-9AEC-75A14995DC8E}" destId="{6C3E42A3-D69B-470E-AEBE-CF8B79EDC4FA}" srcOrd="0" destOrd="0" presId="urn:microsoft.com/office/officeart/2005/8/layout/hList2"/>
    <dgm:cxn modelId="{82F0C4BC-268E-4D6F-A7BE-5C84322F2268}" type="presParOf" srcId="{16B4CC87-37ED-4E94-9AEC-75A14995DC8E}" destId="{7FE67C7F-6305-4893-A9D8-CFB10AB5B08A}" srcOrd="1" destOrd="0" presId="urn:microsoft.com/office/officeart/2005/8/layout/hList2"/>
    <dgm:cxn modelId="{BF2589FC-7288-4DC4-82F3-EF6CF406BFEA}" type="presParOf" srcId="{16B4CC87-37ED-4E94-9AEC-75A14995DC8E}" destId="{EA936AB7-AE20-4F0E-BFC8-AA19FCF80982}" srcOrd="2" destOrd="0" presId="urn:microsoft.com/office/officeart/2005/8/layout/hList2"/>
    <dgm:cxn modelId="{7839EAB3-EC97-4217-BAD0-76FBE20997A6}" type="presParOf" srcId="{246237AE-18C7-4353-BD07-DAF83FA19646}" destId="{C585D05A-999F-40CA-9D5A-AA471DF160C2}" srcOrd="3" destOrd="0" presId="urn:microsoft.com/office/officeart/2005/8/layout/hList2"/>
    <dgm:cxn modelId="{3547E81B-F2E6-4D7B-804E-EDAFEDC44524}" type="presParOf" srcId="{246237AE-18C7-4353-BD07-DAF83FA19646}" destId="{2BF44E7C-375C-4E2D-8D97-483A881A1A7D}" srcOrd="4" destOrd="0" presId="urn:microsoft.com/office/officeart/2005/8/layout/hList2"/>
    <dgm:cxn modelId="{AA36C4D7-CDC6-4C26-B988-F874F9D60BEF}" type="presParOf" srcId="{2BF44E7C-375C-4E2D-8D97-483A881A1A7D}" destId="{0256FC9B-8AC5-44EE-8C77-B373BEE3AC35}" srcOrd="0" destOrd="0" presId="urn:microsoft.com/office/officeart/2005/8/layout/hList2"/>
    <dgm:cxn modelId="{E77B5E1C-67BF-45BE-B395-89CDDBB8BB6F}" type="presParOf" srcId="{2BF44E7C-375C-4E2D-8D97-483A881A1A7D}" destId="{41B8182A-EF6B-409E-A687-B8FD6FD44B77}" srcOrd="1" destOrd="0" presId="urn:microsoft.com/office/officeart/2005/8/layout/hList2"/>
    <dgm:cxn modelId="{8D448044-27C1-4972-868A-F4ACFB4EF846}" type="presParOf" srcId="{2BF44E7C-375C-4E2D-8D97-483A881A1A7D}" destId="{7CC750D5-40B1-4038-A035-B0D74E02511D}" srcOrd="2" destOrd="0" presId="urn:microsoft.com/office/officeart/2005/8/layout/hList2"/>
  </dgm:cxnLst>
  <dgm:bg/>
  <dgm:whole/>
</dgm:dataModel>
</file>

<file path=ppt/diagrams/layout1.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15/10/2021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15/10/2021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15/10/2021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15/10/2021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pPr/>
              <a:t>15/10/2021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7A847CFC-816F-41D0-AAC0-9BF4FEBC753E}" type="datetimeFigureOut">
              <a:rPr lang="es-ES" smtClean="0"/>
              <a:pPr/>
              <a:t>15/10/2021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7A847CFC-816F-41D0-AAC0-9BF4FEBC753E}" type="datetimeFigureOut">
              <a:rPr lang="es-ES" smtClean="0"/>
              <a:pPr/>
              <a:t>15/10/2021</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7A847CFC-816F-41D0-AAC0-9BF4FEBC753E}" type="datetimeFigureOut">
              <a:rPr lang="es-ES" smtClean="0"/>
              <a:pPr/>
              <a:t>15/10/2021</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pPr/>
              <a:t>15/10/2021</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15/10/2021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15/10/2021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47CFC-816F-41D0-AAC0-9BF4FEBC753E}" type="datetimeFigureOut">
              <a:rPr lang="es-ES" smtClean="0"/>
              <a:pPr/>
              <a:t>15/10/2021</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FADFE-3B8F-471C-ABF0-DBC7717ECBBC}"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lum bright="20000" contrast="10000"/>
          </a:blip>
          <a:srcRect/>
          <a:stretch>
            <a:fillRect/>
          </a:stretch>
        </p:blipFill>
        <p:spPr bwMode="auto">
          <a:xfrm>
            <a:off x="952475" y="714356"/>
            <a:ext cx="7524802" cy="5643602"/>
          </a:xfrm>
          <a:prstGeom prst="rect">
            <a:avLst/>
          </a:prstGeom>
          <a:noFill/>
          <a:ln w="9525">
            <a:noFill/>
            <a:miter lim="800000"/>
            <a:headEnd/>
            <a:tailEnd/>
          </a:ln>
          <a:effectLst/>
        </p:spPr>
      </p:pic>
      <p:sp>
        <p:nvSpPr>
          <p:cNvPr id="2" name="1 Título"/>
          <p:cNvSpPr>
            <a:spLocks noGrp="1"/>
          </p:cNvSpPr>
          <p:nvPr>
            <p:ph type="ctrTitle"/>
          </p:nvPr>
        </p:nvSpPr>
        <p:spPr>
          <a:xfrm>
            <a:off x="642910" y="642918"/>
            <a:ext cx="7772400" cy="1470025"/>
          </a:xfrm>
        </p:spPr>
        <p:txBody>
          <a:bodyPr/>
          <a:lstStyle/>
          <a:p>
            <a:r>
              <a:rPr lang="es-AR" dirty="0" smtClean="0"/>
              <a:t>Fundición de no-ferrosos</a:t>
            </a:r>
            <a:endParaRPr lang="es-AR" dirty="0"/>
          </a:p>
        </p:txBody>
      </p:sp>
      <p:sp>
        <p:nvSpPr>
          <p:cNvPr id="3" name="2 Subtítulo"/>
          <p:cNvSpPr>
            <a:spLocks noGrp="1"/>
          </p:cNvSpPr>
          <p:nvPr>
            <p:ph type="subTitle" idx="1"/>
          </p:nvPr>
        </p:nvSpPr>
        <p:spPr>
          <a:xfrm>
            <a:off x="2285984" y="4643446"/>
            <a:ext cx="5486416" cy="995354"/>
          </a:xfrm>
        </p:spPr>
        <p:txBody>
          <a:bodyPr>
            <a:normAutofit fontScale="62500" lnSpcReduction="20000"/>
          </a:bodyPr>
          <a:lstStyle/>
          <a:p>
            <a:r>
              <a:rPr lang="es-AR" dirty="0" err="1" smtClean="0">
                <a:solidFill>
                  <a:schemeClr val="tx1"/>
                </a:solidFill>
              </a:rPr>
              <a:t>FCEFyN</a:t>
            </a:r>
            <a:r>
              <a:rPr lang="es-AR" dirty="0" smtClean="0">
                <a:solidFill>
                  <a:schemeClr val="tx1"/>
                </a:solidFill>
              </a:rPr>
              <a:t>, Departamento de Materiales</a:t>
            </a:r>
          </a:p>
          <a:p>
            <a:r>
              <a:rPr lang="es-AR" dirty="0" smtClean="0">
                <a:solidFill>
                  <a:schemeClr val="tx1"/>
                </a:solidFill>
              </a:rPr>
              <a:t>Cátedra de Tecnología Mecánica I</a:t>
            </a:r>
          </a:p>
          <a:p>
            <a:r>
              <a:rPr lang="es-AR" dirty="0" smtClean="0">
                <a:solidFill>
                  <a:schemeClr val="tx1"/>
                </a:solidFill>
              </a:rPr>
              <a:t>Lic. Luis Guillermo </a:t>
            </a:r>
            <a:r>
              <a:rPr lang="es-AR" dirty="0" err="1" smtClean="0">
                <a:solidFill>
                  <a:schemeClr val="tx1"/>
                </a:solidFill>
              </a:rPr>
              <a:t>Losano</a:t>
            </a:r>
            <a:endParaRPr lang="es-AR" dirty="0">
              <a:solidFill>
                <a:schemeClr val="tx1"/>
              </a:solidFill>
            </a:endParaRPr>
          </a:p>
        </p:txBody>
      </p:sp>
      <p:sp>
        <p:nvSpPr>
          <p:cNvPr id="4" name="3 CuadroTexto"/>
          <p:cNvSpPr txBox="1"/>
          <p:nvPr/>
        </p:nvSpPr>
        <p:spPr>
          <a:xfrm>
            <a:off x="928662" y="2357430"/>
            <a:ext cx="7000924" cy="1384995"/>
          </a:xfrm>
          <a:prstGeom prst="rect">
            <a:avLst/>
          </a:prstGeom>
          <a:noFill/>
        </p:spPr>
        <p:txBody>
          <a:bodyPr wrap="square" rtlCol="0">
            <a:spAutoFit/>
          </a:bodyPr>
          <a:lstStyle/>
          <a:p>
            <a:r>
              <a:rPr lang="es-AR" sz="2800" dirty="0" smtClean="0"/>
              <a:t>A mediados del Siglo XVIII el hombre conocía apenas siete metales: oro, plata, cobre, plomo, estaño, hierro y zinc.</a:t>
            </a:r>
            <a:endParaRPr lang="es-AR"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Resultado de imagen para diagrama de fases cobre zinc"/>
          <p:cNvPicPr>
            <a:picLocks noChangeAspect="1" noChangeArrowheads="1"/>
          </p:cNvPicPr>
          <p:nvPr/>
        </p:nvPicPr>
        <p:blipFill>
          <a:blip r:embed="rId2"/>
          <a:srcRect/>
          <a:stretch>
            <a:fillRect/>
          </a:stretch>
        </p:blipFill>
        <p:spPr bwMode="auto">
          <a:xfrm>
            <a:off x="5429256" y="2428868"/>
            <a:ext cx="2762250" cy="2924176"/>
          </a:xfrm>
          <a:prstGeom prst="rect">
            <a:avLst/>
          </a:prstGeom>
          <a:noFill/>
        </p:spPr>
      </p:pic>
      <p:sp>
        <p:nvSpPr>
          <p:cNvPr id="4" name="3 Título"/>
          <p:cNvSpPr>
            <a:spLocks noGrp="1"/>
          </p:cNvSpPr>
          <p:nvPr>
            <p:ph type="title"/>
          </p:nvPr>
        </p:nvSpPr>
        <p:spPr/>
        <p:txBody>
          <a:bodyPr/>
          <a:lstStyle/>
          <a:p>
            <a:r>
              <a:rPr lang="es-AR" dirty="0" smtClean="0"/>
              <a:t>Bronces al níquel y alpacas</a:t>
            </a:r>
            <a:endParaRPr lang="es-AR" dirty="0"/>
          </a:p>
        </p:txBody>
      </p:sp>
      <p:sp>
        <p:nvSpPr>
          <p:cNvPr id="5" name="4 CuadroTexto"/>
          <p:cNvSpPr txBox="1"/>
          <p:nvPr/>
        </p:nvSpPr>
        <p:spPr>
          <a:xfrm>
            <a:off x="500034" y="2214554"/>
            <a:ext cx="4429156" cy="2031325"/>
          </a:xfrm>
          <a:prstGeom prst="rect">
            <a:avLst/>
          </a:prstGeom>
          <a:noFill/>
        </p:spPr>
        <p:txBody>
          <a:bodyPr wrap="square" rtlCol="0">
            <a:spAutoFit/>
          </a:bodyPr>
          <a:lstStyle/>
          <a:p>
            <a:r>
              <a:rPr lang="es-AR" dirty="0" smtClean="0"/>
              <a:t>El cobre y el níquel son solubles en todo el rango de aleaciones. Algunos bronces al níquel conteniendo Al y Si tienen buena dureza , resistencia al desgaste y la corrosión, con una resistencia a la tracción de 80 Kg/mm2.</a:t>
            </a:r>
          </a:p>
          <a:p>
            <a:endParaRPr lang="es-AR" dirty="0"/>
          </a:p>
        </p:txBody>
      </p:sp>
      <p:sp>
        <p:nvSpPr>
          <p:cNvPr id="6" name="5 CuadroTexto"/>
          <p:cNvSpPr txBox="1"/>
          <p:nvPr/>
        </p:nvSpPr>
        <p:spPr>
          <a:xfrm>
            <a:off x="571472" y="4214818"/>
            <a:ext cx="4500594" cy="2308324"/>
          </a:xfrm>
          <a:prstGeom prst="rect">
            <a:avLst/>
          </a:prstGeom>
          <a:noFill/>
        </p:spPr>
        <p:txBody>
          <a:bodyPr wrap="square" rtlCol="0">
            <a:spAutoFit/>
          </a:bodyPr>
          <a:lstStyle/>
          <a:p>
            <a:r>
              <a:rPr lang="es-AR" dirty="0" smtClean="0"/>
              <a:t>En los latones con níquel los porcentajes de zinc varían entre 20 y 45% y los de níquel entre 10 y 30%. Cuando el níquel es elevado las aleaciones tienen un color blanco plateado, en este caso se denominan alpacas. Estas aleaciones tienen buena resistencia mecánica y a la corrosión (fabricación de utensilios de mesa)</a:t>
            </a:r>
            <a:endParaRPr lang="es-A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Aleaciones base níquel</a:t>
            </a:r>
            <a:endParaRPr lang="es-AR" dirty="0"/>
          </a:p>
        </p:txBody>
      </p:sp>
      <p:sp>
        <p:nvSpPr>
          <p:cNvPr id="3" name="2 CuadroTexto"/>
          <p:cNvSpPr txBox="1"/>
          <p:nvPr/>
        </p:nvSpPr>
        <p:spPr>
          <a:xfrm>
            <a:off x="571472" y="1214422"/>
            <a:ext cx="8215370" cy="4801314"/>
          </a:xfrm>
          <a:prstGeom prst="rect">
            <a:avLst/>
          </a:prstGeom>
          <a:noFill/>
        </p:spPr>
        <p:txBody>
          <a:bodyPr wrap="square" rtlCol="0">
            <a:spAutoFit/>
          </a:bodyPr>
          <a:lstStyle/>
          <a:p>
            <a:r>
              <a:rPr lang="es-AR" dirty="0" smtClean="0"/>
              <a:t>El níquel es un material tenaz, de densidad semejante a la del cobre pero con un costo superior. Presenta buena resistencia a la oxidación y a la corrosión, especialmente a temperaturas elevadas. </a:t>
            </a:r>
          </a:p>
          <a:p>
            <a:r>
              <a:rPr lang="es-AR" dirty="0" smtClean="0"/>
              <a:t>Con el nombre de </a:t>
            </a:r>
            <a:r>
              <a:rPr lang="es-AR" b="1" dirty="0" err="1" smtClean="0"/>
              <a:t>Monel</a:t>
            </a:r>
            <a:r>
              <a:rPr lang="es-AR" dirty="0" smtClean="0"/>
              <a:t> se conocen una serie de aleaciones con las dos terceras partes de níquel y el resto principalmente cobre. </a:t>
            </a:r>
            <a:r>
              <a:rPr lang="es-AR" smtClean="0"/>
              <a:t>El agregado </a:t>
            </a:r>
            <a:r>
              <a:rPr lang="es-AR" dirty="0" smtClean="0"/>
              <a:t>de Al y Si permite el aumento de resistencia mecánica por tratamientos térmicos de precipitación y el Si también mejora la </a:t>
            </a:r>
            <a:r>
              <a:rPr lang="es-AR" dirty="0" err="1" smtClean="0"/>
              <a:t>colabilidad</a:t>
            </a:r>
            <a:r>
              <a:rPr lang="es-AR" dirty="0" smtClean="0"/>
              <a:t> de estas aleaciones que presenta bastantes dificultades. Las piezas fundidas sometidas a tratamientos térmicos pueden alcanzar resistencias de 60 Kg/mm2 con 12% de alargamiento. El metal </a:t>
            </a:r>
            <a:r>
              <a:rPr lang="es-AR" dirty="0" err="1" smtClean="0"/>
              <a:t>monel</a:t>
            </a:r>
            <a:r>
              <a:rPr lang="es-AR" dirty="0" smtClean="0"/>
              <a:t> se usa en contacto con vapores o gases a alta temperatura por su elevada resistencia a la erosión y a la corrosión, siendo aplicaciones típicas válvulas y paletas de turbina. Puede sustituir a los aceros en todas las aplicaciones sometidas a corrosión, oxidación y temperaturas elevadas, pero a mayores costos.</a:t>
            </a:r>
          </a:p>
          <a:p>
            <a:r>
              <a:rPr lang="es-AR" b="1" dirty="0" err="1" smtClean="0"/>
              <a:t>Inconel</a:t>
            </a:r>
            <a:r>
              <a:rPr lang="es-AR" dirty="0" smtClean="0"/>
              <a:t> es el nombre de aleaciones con aprox. 14% de cromo y hasta 6%de hierro, utilizados para fabricar conductos para gases calientes. El metal fundido tiene una resistencia de 47 Kg/mm2 y 12% de alargamiento, pero con tratamientos mecánicos se puede llevar a 100 Kg/mm2. No endurecen por tratamientos térmicos.</a:t>
            </a:r>
            <a:endParaRPr lang="es-A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Aleaciones de estaño</a:t>
            </a:r>
            <a:endParaRPr lang="es-AR" dirty="0"/>
          </a:p>
        </p:txBody>
      </p:sp>
      <p:pic>
        <p:nvPicPr>
          <p:cNvPr id="20482" name="Picture 2" descr="Resultado de imagen para diagrama de fases cobre zinc"/>
          <p:cNvPicPr>
            <a:picLocks noChangeAspect="1" noChangeArrowheads="1"/>
          </p:cNvPicPr>
          <p:nvPr/>
        </p:nvPicPr>
        <p:blipFill>
          <a:blip r:embed="rId2"/>
          <a:srcRect/>
          <a:stretch>
            <a:fillRect/>
          </a:stretch>
        </p:blipFill>
        <p:spPr bwMode="auto">
          <a:xfrm>
            <a:off x="4514850" y="1928802"/>
            <a:ext cx="4629150" cy="3476626"/>
          </a:xfrm>
          <a:prstGeom prst="rect">
            <a:avLst/>
          </a:prstGeom>
          <a:noFill/>
        </p:spPr>
      </p:pic>
      <p:sp>
        <p:nvSpPr>
          <p:cNvPr id="4" name="3 CuadroTexto"/>
          <p:cNvSpPr txBox="1"/>
          <p:nvPr/>
        </p:nvSpPr>
        <p:spPr>
          <a:xfrm>
            <a:off x="428596" y="1785926"/>
            <a:ext cx="3786214" cy="3416320"/>
          </a:xfrm>
          <a:prstGeom prst="rect">
            <a:avLst/>
          </a:prstGeom>
          <a:noFill/>
        </p:spPr>
        <p:txBody>
          <a:bodyPr wrap="square" rtlCol="0">
            <a:spAutoFit/>
          </a:bodyPr>
          <a:lstStyle/>
          <a:p>
            <a:r>
              <a:rPr lang="es-AR" dirty="0" smtClean="0"/>
              <a:t>Las aleaciones de estaño con plomo son las más comunes. Se emplean en operaciones de “</a:t>
            </a:r>
            <a:r>
              <a:rPr lang="es-AR" dirty="0" err="1" smtClean="0"/>
              <a:t>soldering</a:t>
            </a:r>
            <a:r>
              <a:rPr lang="es-AR" dirty="0" smtClean="0"/>
              <a:t>” que es un proceso de soldadura por capilaridad cuando la temperatura de fusión del aporte es inferior a los 450°C. También se utilizan en la fabricación de cojinetes anti fricción. La resistencia mecánica de estas aleaciones no es muy elevada (entre 5 y 12 Kg/mm2 pero la resistencia a la corrosión es muy buena.</a:t>
            </a:r>
            <a:endParaRPr lang="es-A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Aleaciones de zinc</a:t>
            </a:r>
            <a:endParaRPr lang="es-AR" dirty="0"/>
          </a:p>
        </p:txBody>
      </p:sp>
      <p:sp>
        <p:nvSpPr>
          <p:cNvPr id="3" name="2 CuadroTexto"/>
          <p:cNvSpPr txBox="1"/>
          <p:nvPr/>
        </p:nvSpPr>
        <p:spPr>
          <a:xfrm>
            <a:off x="500034" y="2000240"/>
            <a:ext cx="8215370" cy="3139321"/>
          </a:xfrm>
          <a:prstGeom prst="rect">
            <a:avLst/>
          </a:prstGeom>
          <a:noFill/>
        </p:spPr>
        <p:txBody>
          <a:bodyPr wrap="square" rtlCol="0">
            <a:spAutoFit/>
          </a:bodyPr>
          <a:lstStyle/>
          <a:p>
            <a:r>
              <a:rPr lang="es-AR" dirty="0" smtClean="0"/>
              <a:t>El zinc se emplea principalmente por su costo reducido, su resistencia a la corrosión y por impartir buenas propiedades a aleaciones (principalmente con cobre).</a:t>
            </a:r>
          </a:p>
          <a:p>
            <a:r>
              <a:rPr lang="es-AR" b="1" dirty="0" err="1" smtClean="0"/>
              <a:t>Zamac</a:t>
            </a:r>
            <a:r>
              <a:rPr lang="es-AR" dirty="0" smtClean="0"/>
              <a:t>: con este nombre se conoce a un grupo de aleaciones de zinc con un 4% de Al pudiendo contener cobre y magnesio. Presentan resistencias de 30 Kg/mm2 con alargamientos menores al 12% cuya aplicación más importante es la fundición de piezas por inyección o de cámara fría en moldes metálicos, raramente en arena.</a:t>
            </a:r>
          </a:p>
          <a:p>
            <a:r>
              <a:rPr lang="es-AR" dirty="0" smtClean="0"/>
              <a:t>Su amplia utilización obedece a bajo costo, buena </a:t>
            </a:r>
            <a:r>
              <a:rPr lang="es-AR" dirty="0" err="1" smtClean="0"/>
              <a:t>colabilidad</a:t>
            </a:r>
            <a:r>
              <a:rPr lang="es-AR" dirty="0" smtClean="0"/>
              <a:t>, baja temperatura de fusión (menor a 400°C), facilidad de mecanización y resistencia aceptable comparada con otras opciones.</a:t>
            </a:r>
          </a:p>
          <a:p>
            <a:r>
              <a:rPr lang="es-AR" dirty="0" smtClean="0"/>
              <a:t>Las principales aplicaciones del </a:t>
            </a:r>
            <a:r>
              <a:rPr lang="es-AR" dirty="0" err="1" smtClean="0"/>
              <a:t>zamac</a:t>
            </a:r>
            <a:r>
              <a:rPr lang="es-AR" dirty="0" smtClean="0"/>
              <a:t> se relacionan con la fabricación de piezas no estructurales para automóviles, máquinas de lavar, refrigeradoras, etc.</a:t>
            </a:r>
            <a:endParaRPr lang="es-A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Resultado de imagen para aleaciones de aluminio para fundición"/>
          <p:cNvPicPr>
            <a:picLocks noChangeAspect="1" noChangeArrowheads="1"/>
          </p:cNvPicPr>
          <p:nvPr/>
        </p:nvPicPr>
        <p:blipFill>
          <a:blip r:embed="rId2"/>
          <a:srcRect/>
          <a:stretch>
            <a:fillRect/>
          </a:stretch>
        </p:blipFill>
        <p:spPr bwMode="auto">
          <a:xfrm>
            <a:off x="214282" y="2071678"/>
            <a:ext cx="8429625" cy="26670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0"/>
            <a:ext cx="8229600" cy="1143000"/>
          </a:xfrm>
        </p:spPr>
        <p:txBody>
          <a:bodyPr/>
          <a:lstStyle/>
          <a:p>
            <a:r>
              <a:rPr lang="es-AR" dirty="0" smtClean="0"/>
              <a:t>Fundiciones de titanio</a:t>
            </a:r>
            <a:endParaRPr lang="es-AR" dirty="0"/>
          </a:p>
        </p:txBody>
      </p:sp>
      <p:sp>
        <p:nvSpPr>
          <p:cNvPr id="3" name="2 Rectángulo"/>
          <p:cNvSpPr/>
          <p:nvPr/>
        </p:nvSpPr>
        <p:spPr>
          <a:xfrm>
            <a:off x="571472" y="785794"/>
            <a:ext cx="8001056" cy="2308324"/>
          </a:xfrm>
          <a:prstGeom prst="rect">
            <a:avLst/>
          </a:prstGeom>
        </p:spPr>
        <p:txBody>
          <a:bodyPr wrap="square">
            <a:spAutoFit/>
          </a:bodyPr>
          <a:lstStyle/>
          <a:p>
            <a:r>
              <a:rPr lang="es-AR" dirty="0" smtClean="0"/>
              <a:t>El titanio tiene una densidad de 4,45 Kg/dm</a:t>
            </a:r>
            <a:r>
              <a:rPr lang="es-AR" baseline="30000" dirty="0" smtClean="0"/>
              <a:t>3 </a:t>
            </a:r>
            <a:r>
              <a:rPr lang="es-AR" dirty="0" smtClean="0"/>
              <a:t> una temperatura de fusión de 1650°C y resistencia a la tracción de 63.000 psi (en algunas aleaciones se puede llegar a 200.000psi) y presenta una buena resistencia a la corrosión.</a:t>
            </a:r>
          </a:p>
          <a:p>
            <a:r>
              <a:rPr lang="es-AR" dirty="0" smtClean="0"/>
              <a:t>Los problemas en la fusión y la fundición de las aleaciones de titanio se derivan de su gran reactividad química con el crisol, el material del molde y su afinidad por los gases atmosféricos. En la construcción y fabricación todas las soldaduras deben hacerse bajo atmósfera inerte de Ar o He para evitar la contaminación de gases como oxígeno, nitrógeno e hidrógeno que fragilizan el material.</a:t>
            </a:r>
            <a:endParaRPr lang="es-AR" dirty="0"/>
          </a:p>
        </p:txBody>
      </p:sp>
      <p:sp>
        <p:nvSpPr>
          <p:cNvPr id="4" name="3 Rectángulo"/>
          <p:cNvSpPr/>
          <p:nvPr/>
        </p:nvSpPr>
        <p:spPr>
          <a:xfrm>
            <a:off x="571472" y="3000372"/>
            <a:ext cx="8001056" cy="1477328"/>
          </a:xfrm>
          <a:prstGeom prst="rect">
            <a:avLst/>
          </a:prstGeom>
        </p:spPr>
        <p:txBody>
          <a:bodyPr wrap="square">
            <a:spAutoFit/>
          </a:bodyPr>
          <a:lstStyle/>
          <a:p>
            <a:r>
              <a:rPr lang="es-AR" dirty="0" smtClean="0"/>
              <a:t>La práctica actual de fabricación de moldes incluye moldes de grafito apisonado y moldes invertidos con recubrimientos de metal refractario. Los componentes fundidos hasta 700 kg se fabrican en moldes de grafito apisonado para las industrias de transformación química y los moldes invertidos con un peso de hasta 30 kg se fabrican para aplicaciones críticas en la industria aeroespacial y biomédica.</a:t>
            </a:r>
            <a:endParaRPr lang="es-AR" dirty="0"/>
          </a:p>
        </p:txBody>
      </p:sp>
      <p:sp>
        <p:nvSpPr>
          <p:cNvPr id="5" name="4 Rectángulo"/>
          <p:cNvSpPr/>
          <p:nvPr/>
        </p:nvSpPr>
        <p:spPr>
          <a:xfrm>
            <a:off x="571472" y="4643446"/>
            <a:ext cx="8072494" cy="2031325"/>
          </a:xfrm>
          <a:prstGeom prst="rect">
            <a:avLst/>
          </a:prstGeom>
        </p:spPr>
        <p:txBody>
          <a:bodyPr wrap="square">
            <a:spAutoFit/>
          </a:bodyPr>
          <a:lstStyle/>
          <a:p>
            <a:r>
              <a:rPr lang="es-AR" b="1" dirty="0" smtClean="0"/>
              <a:t>Moldes de Arena </a:t>
            </a:r>
            <a:r>
              <a:rPr lang="es-AR" dirty="0" smtClean="0"/>
              <a:t>Entre las arenas de fundición común, el zircón (ZrSiO4) es el único material que se puede utilizar para la fundición de titanio. El zircón tiene un punto de fusión de 2427 °C con una buena fluidez, una conductividad relativamente alta y una mejor estabilidad dimensional comparada con el grafito. Además los moldes de arena de zircón se han utilizado durante muchos años en las fundiciones de metales ferrosos y no ferrosos, con buenos resultados para la fundición de piezas de paredes gruesas. </a:t>
            </a:r>
            <a:endParaRPr lang="es-A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Aleaciones de magnesio</a:t>
            </a:r>
            <a:endParaRPr lang="es-AR" dirty="0"/>
          </a:p>
        </p:txBody>
      </p:sp>
      <p:sp>
        <p:nvSpPr>
          <p:cNvPr id="3" name="2 CuadroTexto"/>
          <p:cNvSpPr txBox="1"/>
          <p:nvPr/>
        </p:nvSpPr>
        <p:spPr>
          <a:xfrm>
            <a:off x="428596" y="2143116"/>
            <a:ext cx="8286808" cy="3416320"/>
          </a:xfrm>
          <a:prstGeom prst="rect">
            <a:avLst/>
          </a:prstGeom>
          <a:noFill/>
        </p:spPr>
        <p:txBody>
          <a:bodyPr wrap="square" rtlCol="0">
            <a:spAutoFit/>
          </a:bodyPr>
          <a:lstStyle/>
          <a:p>
            <a:r>
              <a:rPr lang="es-AR" dirty="0" smtClean="0"/>
              <a:t>La principal característica es su baja densidad, una tercera parte de la del aluminio.</a:t>
            </a:r>
          </a:p>
          <a:p>
            <a:r>
              <a:rPr lang="es-AR" dirty="0" smtClean="0"/>
              <a:t>El aluminio es el principal elemento de aleación, aumentando la resistencia mecánica y obteniendo aleaciones susceptibles de bonificación por tratamientos térmicos.</a:t>
            </a:r>
          </a:p>
          <a:p>
            <a:r>
              <a:rPr lang="es-AR" dirty="0" smtClean="0"/>
              <a:t>Muchas de las aleaciones de magnesio presentan resistencia igual o superior a muchas aleaciones de aluminio, teniendo relaciones resistencia-peso superiores. (el punto de fusión es de 650°C comparado con los 660°C del aluminio).</a:t>
            </a:r>
          </a:p>
          <a:p>
            <a:r>
              <a:rPr lang="es-AR" dirty="0" smtClean="0"/>
              <a:t>Se prefieren los procesos de fundición en moldes metálicos por gravedad o a presión.</a:t>
            </a:r>
          </a:p>
          <a:p>
            <a:r>
              <a:rPr lang="es-AR" dirty="0" smtClean="0"/>
              <a:t>Las ventajas en fundiciones son: baja temperatura de fusión, rápida solidificación en ciclos de colada cortos, baja viscosidad y alta fluidez que permite fabricar piezas intrincadas o con paredes delgadas (1 mm); bajo desgaste de las matrices de acero utilizadas para los procesos de inyección </a:t>
            </a:r>
            <a:r>
              <a:rPr lang="es-AR" smtClean="0"/>
              <a:t>a presión; alta </a:t>
            </a:r>
            <a:r>
              <a:rPr lang="es-AR" dirty="0" smtClean="0"/>
              <a:t>velocidad de maquinado para lograr las dimensiones y tolerancias de </a:t>
            </a:r>
            <a:r>
              <a:rPr lang="es-AR" smtClean="0"/>
              <a:t>las piezas.</a:t>
            </a:r>
            <a:endParaRPr lang="es-A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1500166" y="0"/>
          <a:ext cx="6096000" cy="6675120"/>
        </p:xfrm>
        <a:graphic>
          <a:graphicData uri="http://schemas.openxmlformats.org/drawingml/2006/table">
            <a:tbl>
              <a:tblPr firstRow="1" bandRow="1">
                <a:tableStyleId>{5C22544A-7EE6-4342-B048-85BDC9FD1C3A}</a:tableStyleId>
              </a:tblPr>
              <a:tblGrid>
                <a:gridCol w="3048000"/>
                <a:gridCol w="3048000"/>
              </a:tblGrid>
              <a:tr h="370840">
                <a:tc>
                  <a:txBody>
                    <a:bodyPr/>
                    <a:lstStyle/>
                    <a:p>
                      <a:pPr algn="ctr"/>
                      <a:r>
                        <a:rPr lang="es-AR" dirty="0" smtClean="0"/>
                        <a:t>Metal</a:t>
                      </a:r>
                      <a:endParaRPr lang="es-AR" dirty="0"/>
                    </a:p>
                  </a:txBody>
                  <a:tcPr/>
                </a:tc>
                <a:tc>
                  <a:txBody>
                    <a:bodyPr/>
                    <a:lstStyle/>
                    <a:p>
                      <a:pPr algn="ctr"/>
                      <a:r>
                        <a:rPr lang="es-AR" dirty="0" smtClean="0"/>
                        <a:t>p.fus. (°C)</a:t>
                      </a:r>
                      <a:endParaRPr lang="es-AR" dirty="0"/>
                    </a:p>
                  </a:txBody>
                  <a:tcPr/>
                </a:tc>
              </a:tr>
              <a:tr h="370840">
                <a:tc>
                  <a:txBody>
                    <a:bodyPr/>
                    <a:lstStyle/>
                    <a:p>
                      <a:r>
                        <a:rPr lang="es-AR" dirty="0" smtClean="0"/>
                        <a:t>Estaño (Sn)</a:t>
                      </a:r>
                      <a:endParaRPr lang="es-AR" dirty="0"/>
                    </a:p>
                  </a:txBody>
                  <a:tcPr/>
                </a:tc>
                <a:tc>
                  <a:txBody>
                    <a:bodyPr/>
                    <a:lstStyle/>
                    <a:p>
                      <a:pPr algn="ctr"/>
                      <a:r>
                        <a:rPr lang="es-AR" dirty="0" smtClean="0"/>
                        <a:t>240</a:t>
                      </a:r>
                      <a:endParaRPr lang="es-AR" dirty="0"/>
                    </a:p>
                  </a:txBody>
                  <a:tcPr/>
                </a:tc>
              </a:tr>
              <a:tr h="370840">
                <a:tc>
                  <a:txBody>
                    <a:bodyPr/>
                    <a:lstStyle/>
                    <a:p>
                      <a:r>
                        <a:rPr lang="es-AR" dirty="0" smtClean="0"/>
                        <a:t>Plomo (Pb)</a:t>
                      </a:r>
                      <a:endParaRPr lang="es-AR" dirty="0"/>
                    </a:p>
                  </a:txBody>
                  <a:tcPr/>
                </a:tc>
                <a:tc>
                  <a:txBody>
                    <a:bodyPr/>
                    <a:lstStyle/>
                    <a:p>
                      <a:pPr algn="ctr"/>
                      <a:r>
                        <a:rPr lang="es-AR" dirty="0" smtClean="0"/>
                        <a:t>340</a:t>
                      </a:r>
                      <a:endParaRPr lang="es-AR" dirty="0"/>
                    </a:p>
                  </a:txBody>
                  <a:tcPr/>
                </a:tc>
              </a:tr>
              <a:tr h="370840">
                <a:tc>
                  <a:txBody>
                    <a:bodyPr/>
                    <a:lstStyle/>
                    <a:p>
                      <a:r>
                        <a:rPr lang="es-AR" dirty="0" smtClean="0"/>
                        <a:t>Cinc (Zn)</a:t>
                      </a:r>
                      <a:endParaRPr lang="es-AR" dirty="0"/>
                    </a:p>
                  </a:txBody>
                  <a:tcPr/>
                </a:tc>
                <a:tc>
                  <a:txBody>
                    <a:bodyPr/>
                    <a:lstStyle/>
                    <a:p>
                      <a:pPr algn="ctr"/>
                      <a:r>
                        <a:rPr lang="es-AR" dirty="0" smtClean="0"/>
                        <a:t>420</a:t>
                      </a:r>
                      <a:endParaRPr lang="es-AR" dirty="0"/>
                    </a:p>
                  </a:txBody>
                  <a:tcPr/>
                </a:tc>
              </a:tr>
              <a:tr h="370840">
                <a:tc>
                  <a:txBody>
                    <a:bodyPr/>
                    <a:lstStyle/>
                    <a:p>
                      <a:r>
                        <a:rPr lang="es-AR" dirty="0" smtClean="0"/>
                        <a:t>Aluminio (Al)</a:t>
                      </a:r>
                      <a:endParaRPr lang="es-AR" dirty="0"/>
                    </a:p>
                  </a:txBody>
                  <a:tcPr/>
                </a:tc>
                <a:tc>
                  <a:txBody>
                    <a:bodyPr/>
                    <a:lstStyle/>
                    <a:p>
                      <a:pPr algn="ctr"/>
                      <a:r>
                        <a:rPr lang="es-AR" dirty="0" smtClean="0"/>
                        <a:t>620-660</a:t>
                      </a:r>
                      <a:endParaRPr lang="es-AR" dirty="0"/>
                    </a:p>
                  </a:txBody>
                  <a:tcPr/>
                </a:tc>
              </a:tr>
              <a:tr h="370840">
                <a:tc>
                  <a:txBody>
                    <a:bodyPr/>
                    <a:lstStyle/>
                    <a:p>
                      <a:r>
                        <a:rPr lang="es-AR" dirty="0" smtClean="0"/>
                        <a:t>Bronce (Cu-Sn)</a:t>
                      </a:r>
                      <a:endParaRPr lang="es-AR" dirty="0"/>
                    </a:p>
                  </a:txBody>
                  <a:tcPr/>
                </a:tc>
                <a:tc>
                  <a:txBody>
                    <a:bodyPr/>
                    <a:lstStyle/>
                    <a:p>
                      <a:pPr algn="ctr"/>
                      <a:r>
                        <a:rPr lang="es-AR" dirty="0" smtClean="0"/>
                        <a:t>880-920</a:t>
                      </a:r>
                      <a:endParaRPr lang="es-AR" dirty="0"/>
                    </a:p>
                  </a:txBody>
                  <a:tcPr/>
                </a:tc>
              </a:tr>
              <a:tr h="370840">
                <a:tc>
                  <a:txBody>
                    <a:bodyPr/>
                    <a:lstStyle/>
                    <a:p>
                      <a:r>
                        <a:rPr lang="es-AR" dirty="0" smtClean="0"/>
                        <a:t>Latón (Cu-Zn)</a:t>
                      </a:r>
                      <a:endParaRPr lang="es-AR" dirty="0"/>
                    </a:p>
                  </a:txBody>
                  <a:tcPr/>
                </a:tc>
                <a:tc>
                  <a:txBody>
                    <a:bodyPr/>
                    <a:lstStyle/>
                    <a:p>
                      <a:pPr algn="ctr"/>
                      <a:r>
                        <a:rPr lang="es-AR" dirty="0" smtClean="0"/>
                        <a:t>930-980</a:t>
                      </a:r>
                      <a:endParaRPr lang="es-AR" dirty="0"/>
                    </a:p>
                  </a:txBody>
                  <a:tcPr/>
                </a:tc>
              </a:tr>
              <a:tr h="370840">
                <a:tc>
                  <a:txBody>
                    <a:bodyPr/>
                    <a:lstStyle/>
                    <a:p>
                      <a:r>
                        <a:rPr lang="es-AR" dirty="0" smtClean="0"/>
                        <a:t>Plata (Ag)</a:t>
                      </a:r>
                      <a:endParaRPr lang="es-AR" dirty="0"/>
                    </a:p>
                  </a:txBody>
                  <a:tcPr/>
                </a:tc>
                <a:tc>
                  <a:txBody>
                    <a:bodyPr/>
                    <a:lstStyle/>
                    <a:p>
                      <a:pPr algn="ctr"/>
                      <a:r>
                        <a:rPr lang="es-AR" dirty="0" smtClean="0"/>
                        <a:t>960</a:t>
                      </a:r>
                      <a:endParaRPr lang="es-AR" dirty="0"/>
                    </a:p>
                  </a:txBody>
                  <a:tcPr/>
                </a:tc>
              </a:tr>
              <a:tr h="370840">
                <a:tc>
                  <a:txBody>
                    <a:bodyPr/>
                    <a:lstStyle/>
                    <a:p>
                      <a:r>
                        <a:rPr lang="es-AR" dirty="0" smtClean="0"/>
                        <a:t>Cobre (Cu)</a:t>
                      </a:r>
                      <a:endParaRPr lang="es-AR" dirty="0"/>
                    </a:p>
                  </a:txBody>
                  <a:tcPr/>
                </a:tc>
                <a:tc>
                  <a:txBody>
                    <a:bodyPr/>
                    <a:lstStyle/>
                    <a:p>
                      <a:pPr algn="ctr"/>
                      <a:r>
                        <a:rPr lang="es-AR" dirty="0" smtClean="0"/>
                        <a:t>1050</a:t>
                      </a:r>
                      <a:endParaRPr lang="es-AR" dirty="0"/>
                    </a:p>
                  </a:txBody>
                  <a:tcPr/>
                </a:tc>
              </a:tr>
              <a:tr h="370840">
                <a:tc>
                  <a:txBody>
                    <a:bodyPr/>
                    <a:lstStyle/>
                    <a:p>
                      <a:r>
                        <a:rPr lang="es-AR" dirty="0" smtClean="0"/>
                        <a:t>Hierro colado</a:t>
                      </a:r>
                      <a:endParaRPr lang="es-AR" dirty="0"/>
                    </a:p>
                  </a:txBody>
                  <a:tcPr/>
                </a:tc>
                <a:tc>
                  <a:txBody>
                    <a:bodyPr/>
                    <a:lstStyle/>
                    <a:p>
                      <a:pPr algn="ctr"/>
                      <a:r>
                        <a:rPr lang="es-AR" dirty="0" smtClean="0"/>
                        <a:t>1220</a:t>
                      </a:r>
                      <a:endParaRPr lang="es-AR" dirty="0"/>
                    </a:p>
                  </a:txBody>
                  <a:tcPr/>
                </a:tc>
              </a:tr>
              <a:tr h="370840">
                <a:tc>
                  <a:txBody>
                    <a:bodyPr/>
                    <a:lstStyle/>
                    <a:p>
                      <a:r>
                        <a:rPr lang="es-AR" dirty="0" smtClean="0"/>
                        <a:t>“</a:t>
                      </a:r>
                      <a:r>
                        <a:rPr lang="es-AR" dirty="0" err="1" smtClean="0"/>
                        <a:t>Monel</a:t>
                      </a:r>
                      <a:r>
                        <a:rPr lang="es-AR" dirty="0" smtClean="0"/>
                        <a:t>” (Ni-Cu)</a:t>
                      </a:r>
                      <a:endParaRPr lang="es-AR" dirty="0"/>
                    </a:p>
                  </a:txBody>
                  <a:tcPr/>
                </a:tc>
                <a:tc>
                  <a:txBody>
                    <a:bodyPr/>
                    <a:lstStyle/>
                    <a:p>
                      <a:pPr algn="ctr"/>
                      <a:r>
                        <a:rPr lang="es-AR" dirty="0" smtClean="0"/>
                        <a:t>1340</a:t>
                      </a:r>
                      <a:endParaRPr lang="es-AR" dirty="0"/>
                    </a:p>
                  </a:txBody>
                  <a:tcPr/>
                </a:tc>
              </a:tr>
              <a:tr h="370840">
                <a:tc>
                  <a:txBody>
                    <a:bodyPr/>
                    <a:lstStyle/>
                    <a:p>
                      <a:r>
                        <a:rPr lang="es-AR" dirty="0" smtClean="0"/>
                        <a:t>Acero alto C</a:t>
                      </a:r>
                      <a:endParaRPr lang="es-AR" dirty="0"/>
                    </a:p>
                  </a:txBody>
                  <a:tcPr/>
                </a:tc>
                <a:tc>
                  <a:txBody>
                    <a:bodyPr/>
                    <a:lstStyle/>
                    <a:p>
                      <a:pPr algn="ctr"/>
                      <a:r>
                        <a:rPr lang="es-AR" dirty="0" smtClean="0"/>
                        <a:t>1370</a:t>
                      </a:r>
                      <a:endParaRPr lang="es-AR" dirty="0"/>
                    </a:p>
                  </a:txBody>
                  <a:tcPr/>
                </a:tc>
              </a:tr>
              <a:tr h="370840">
                <a:tc>
                  <a:txBody>
                    <a:bodyPr/>
                    <a:lstStyle/>
                    <a:p>
                      <a:r>
                        <a:rPr lang="es-AR" dirty="0" smtClean="0"/>
                        <a:t>Acero medio C</a:t>
                      </a:r>
                      <a:endParaRPr lang="es-AR" dirty="0"/>
                    </a:p>
                  </a:txBody>
                  <a:tcPr/>
                </a:tc>
                <a:tc>
                  <a:txBody>
                    <a:bodyPr/>
                    <a:lstStyle/>
                    <a:p>
                      <a:pPr algn="ctr"/>
                      <a:r>
                        <a:rPr lang="es-AR" dirty="0" smtClean="0"/>
                        <a:t>1430</a:t>
                      </a:r>
                      <a:endParaRPr lang="es-AR" dirty="0"/>
                    </a:p>
                  </a:txBody>
                  <a:tcPr/>
                </a:tc>
              </a:tr>
              <a:tr h="370840">
                <a:tc>
                  <a:txBody>
                    <a:bodyPr/>
                    <a:lstStyle/>
                    <a:p>
                      <a:r>
                        <a:rPr lang="es-AR" dirty="0" smtClean="0"/>
                        <a:t>Acero inoxidable</a:t>
                      </a:r>
                      <a:endParaRPr lang="es-AR" dirty="0"/>
                    </a:p>
                  </a:txBody>
                  <a:tcPr/>
                </a:tc>
                <a:tc>
                  <a:txBody>
                    <a:bodyPr/>
                    <a:lstStyle/>
                    <a:p>
                      <a:pPr algn="ctr"/>
                      <a:r>
                        <a:rPr lang="es-AR" dirty="0" smtClean="0"/>
                        <a:t>1430</a:t>
                      </a:r>
                      <a:endParaRPr lang="es-AR" dirty="0"/>
                    </a:p>
                  </a:txBody>
                  <a:tcPr/>
                </a:tc>
              </a:tr>
              <a:tr h="370840">
                <a:tc>
                  <a:txBody>
                    <a:bodyPr/>
                    <a:lstStyle/>
                    <a:p>
                      <a:r>
                        <a:rPr lang="es-AR" dirty="0" smtClean="0"/>
                        <a:t>Níquel (Ni)</a:t>
                      </a:r>
                      <a:endParaRPr lang="es-AR" dirty="0"/>
                    </a:p>
                  </a:txBody>
                  <a:tcPr/>
                </a:tc>
                <a:tc>
                  <a:txBody>
                    <a:bodyPr/>
                    <a:lstStyle/>
                    <a:p>
                      <a:pPr algn="ctr"/>
                      <a:r>
                        <a:rPr lang="es-AR" dirty="0" smtClean="0"/>
                        <a:t>1450</a:t>
                      </a:r>
                      <a:endParaRPr lang="es-AR" dirty="0"/>
                    </a:p>
                  </a:txBody>
                  <a:tcPr/>
                </a:tc>
              </a:tr>
              <a:tr h="370840">
                <a:tc>
                  <a:txBody>
                    <a:bodyPr/>
                    <a:lstStyle/>
                    <a:p>
                      <a:r>
                        <a:rPr lang="es-AR" dirty="0" smtClean="0"/>
                        <a:t>Acero bajo C</a:t>
                      </a:r>
                      <a:endParaRPr lang="es-AR" dirty="0"/>
                    </a:p>
                  </a:txBody>
                  <a:tcPr/>
                </a:tc>
                <a:tc>
                  <a:txBody>
                    <a:bodyPr/>
                    <a:lstStyle/>
                    <a:p>
                      <a:pPr algn="ctr"/>
                      <a:r>
                        <a:rPr lang="es-AR" dirty="0" smtClean="0"/>
                        <a:t>1510</a:t>
                      </a:r>
                      <a:endParaRPr lang="es-AR" dirty="0"/>
                    </a:p>
                  </a:txBody>
                  <a:tcPr/>
                </a:tc>
              </a:tr>
              <a:tr h="370840">
                <a:tc>
                  <a:txBody>
                    <a:bodyPr/>
                    <a:lstStyle/>
                    <a:p>
                      <a:r>
                        <a:rPr lang="es-AR" dirty="0" smtClean="0"/>
                        <a:t>Titanio (Ti)</a:t>
                      </a:r>
                      <a:endParaRPr lang="es-AR" dirty="0"/>
                    </a:p>
                  </a:txBody>
                  <a:tcPr/>
                </a:tc>
                <a:tc>
                  <a:txBody>
                    <a:bodyPr/>
                    <a:lstStyle/>
                    <a:p>
                      <a:pPr algn="ctr"/>
                      <a:r>
                        <a:rPr lang="es-AR" dirty="0" smtClean="0"/>
                        <a:t>1825</a:t>
                      </a:r>
                      <a:endParaRPr lang="es-AR" dirty="0"/>
                    </a:p>
                  </a:txBody>
                  <a:tcPr/>
                </a:tc>
              </a:tr>
              <a:tr h="370840">
                <a:tc>
                  <a:txBody>
                    <a:bodyPr/>
                    <a:lstStyle/>
                    <a:p>
                      <a:r>
                        <a:rPr lang="es-AR" dirty="0" smtClean="0"/>
                        <a:t>Tungsteno (W)</a:t>
                      </a:r>
                      <a:endParaRPr lang="es-AR" dirty="0"/>
                    </a:p>
                  </a:txBody>
                  <a:tcPr/>
                </a:tc>
                <a:tc>
                  <a:txBody>
                    <a:bodyPr/>
                    <a:lstStyle/>
                    <a:p>
                      <a:pPr algn="ctr"/>
                      <a:r>
                        <a:rPr lang="es-AR" dirty="0" smtClean="0"/>
                        <a:t>3396</a:t>
                      </a:r>
                      <a:endParaRPr lang="es-AR" dirty="0"/>
                    </a:p>
                  </a:txBody>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Metales no ferrosos</a:t>
            </a:r>
            <a:endParaRPr lang="es-AR" dirty="0"/>
          </a:p>
        </p:txBody>
      </p:sp>
      <p:graphicFrame>
        <p:nvGraphicFramePr>
          <p:cNvPr id="3" name="2 Diagrama"/>
          <p:cNvGraphicFramePr/>
          <p:nvPr/>
        </p:nvGraphicFramePr>
        <p:xfrm>
          <a:off x="928662" y="1397000"/>
          <a:ext cx="7500990" cy="47466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para fundiciones de cobre"/>
          <p:cNvPicPr>
            <a:picLocks noChangeAspect="1" noChangeArrowheads="1"/>
          </p:cNvPicPr>
          <p:nvPr/>
        </p:nvPicPr>
        <p:blipFill>
          <a:blip r:embed="rId2"/>
          <a:srcRect/>
          <a:stretch>
            <a:fillRect/>
          </a:stretch>
        </p:blipFill>
        <p:spPr bwMode="auto">
          <a:xfrm>
            <a:off x="0" y="0"/>
            <a:ext cx="2571750" cy="1600200"/>
          </a:xfrm>
          <a:prstGeom prst="rect">
            <a:avLst/>
          </a:prstGeom>
          <a:noFill/>
        </p:spPr>
      </p:pic>
      <p:sp>
        <p:nvSpPr>
          <p:cNvPr id="3" name="2 Título"/>
          <p:cNvSpPr>
            <a:spLocks noGrp="1"/>
          </p:cNvSpPr>
          <p:nvPr>
            <p:ph type="title"/>
          </p:nvPr>
        </p:nvSpPr>
        <p:spPr>
          <a:xfrm>
            <a:off x="857224" y="274638"/>
            <a:ext cx="7829576" cy="1143000"/>
          </a:xfrm>
        </p:spPr>
        <p:txBody>
          <a:bodyPr/>
          <a:lstStyle/>
          <a:p>
            <a:r>
              <a:rPr lang="es-AR" dirty="0" smtClean="0"/>
              <a:t>Fundición e aleaciones de cobre</a:t>
            </a:r>
            <a:endParaRPr lang="es-AR" dirty="0"/>
          </a:p>
        </p:txBody>
      </p:sp>
      <p:graphicFrame>
        <p:nvGraphicFramePr>
          <p:cNvPr id="4" name="3 Tabla"/>
          <p:cNvGraphicFramePr>
            <a:graphicFrameLocks noGrp="1"/>
          </p:cNvGraphicFramePr>
          <p:nvPr/>
        </p:nvGraphicFramePr>
        <p:xfrm>
          <a:off x="1785918" y="1643050"/>
          <a:ext cx="6619900" cy="4930008"/>
        </p:xfrm>
        <a:graphic>
          <a:graphicData uri="http://schemas.openxmlformats.org/drawingml/2006/table">
            <a:tbl>
              <a:tblPr firstRow="1" bandRow="1">
                <a:tableStyleId>{5C22544A-7EE6-4342-B048-85BDC9FD1C3A}</a:tableStyleId>
              </a:tblPr>
              <a:tblGrid>
                <a:gridCol w="2857520"/>
                <a:gridCol w="3762380"/>
              </a:tblGrid>
              <a:tr h="540888">
                <a:tc>
                  <a:txBody>
                    <a:bodyPr/>
                    <a:lstStyle/>
                    <a:p>
                      <a:r>
                        <a:rPr lang="es-AR" dirty="0" smtClean="0"/>
                        <a:t>Aleación</a:t>
                      </a:r>
                      <a:endParaRPr lang="es-AR" dirty="0"/>
                    </a:p>
                  </a:txBody>
                  <a:tcPr/>
                </a:tc>
                <a:tc>
                  <a:txBody>
                    <a:bodyPr/>
                    <a:lstStyle/>
                    <a:p>
                      <a:r>
                        <a:rPr lang="es-AR" dirty="0" smtClean="0"/>
                        <a:t>Propiedades</a:t>
                      </a:r>
                      <a:endParaRPr lang="es-AR" dirty="0"/>
                    </a:p>
                  </a:txBody>
                  <a:tcPr/>
                </a:tc>
              </a:tr>
              <a:tr h="540888">
                <a:tc>
                  <a:txBody>
                    <a:bodyPr/>
                    <a:lstStyle/>
                    <a:p>
                      <a:r>
                        <a:rPr lang="es-AR" dirty="0" smtClean="0"/>
                        <a:t>Cobre</a:t>
                      </a:r>
                      <a:endParaRPr lang="es-AR" dirty="0"/>
                    </a:p>
                  </a:txBody>
                  <a:tcPr/>
                </a:tc>
                <a:tc>
                  <a:txBody>
                    <a:bodyPr/>
                    <a:lstStyle/>
                    <a:p>
                      <a:r>
                        <a:rPr lang="es-AR" dirty="0" smtClean="0"/>
                        <a:t>Densidad </a:t>
                      </a:r>
                      <a:r>
                        <a:rPr lang="es-AR" smtClean="0"/>
                        <a:t>8,9 Kg/dm</a:t>
                      </a:r>
                      <a:r>
                        <a:rPr lang="es-AR" baseline="30000" smtClean="0"/>
                        <a:t>3 </a:t>
                      </a:r>
                      <a:endParaRPr lang="es-AR" baseline="0" dirty="0" smtClean="0"/>
                    </a:p>
                    <a:p>
                      <a:r>
                        <a:rPr lang="es-AR" baseline="0" dirty="0" smtClean="0"/>
                        <a:t>Punto fusión 1083°C</a:t>
                      </a:r>
                    </a:p>
                    <a:p>
                      <a:r>
                        <a:rPr lang="es-AR" baseline="0" dirty="0" smtClean="0"/>
                        <a:t>Resistencia 18 Kg/mm</a:t>
                      </a:r>
                      <a:r>
                        <a:rPr lang="es-AR" baseline="30000" dirty="0" smtClean="0"/>
                        <a:t>2</a:t>
                      </a:r>
                    </a:p>
                    <a:p>
                      <a:r>
                        <a:rPr lang="es-AR" baseline="0" dirty="0" smtClean="0"/>
                        <a:t>Conductores eléctricos</a:t>
                      </a:r>
                      <a:endParaRPr lang="es-AR" baseline="0" dirty="0"/>
                    </a:p>
                  </a:txBody>
                  <a:tcPr/>
                </a:tc>
              </a:tr>
              <a:tr h="540888">
                <a:tc>
                  <a:txBody>
                    <a:bodyPr/>
                    <a:lstStyle/>
                    <a:p>
                      <a:r>
                        <a:rPr lang="es-AR" dirty="0" smtClean="0"/>
                        <a:t>Bronces </a:t>
                      </a:r>
                    </a:p>
                    <a:p>
                      <a:r>
                        <a:rPr lang="es-AR" dirty="0" err="1" smtClean="0"/>
                        <a:t>Cu+Sn</a:t>
                      </a:r>
                      <a:r>
                        <a:rPr lang="es-AR" baseline="0" dirty="0" smtClean="0"/>
                        <a:t> (5 a 30%)</a:t>
                      </a:r>
                      <a:endParaRPr lang="es-AR" dirty="0"/>
                    </a:p>
                  </a:txBody>
                  <a:tcPr/>
                </a:tc>
                <a:tc>
                  <a:txBody>
                    <a:bodyPr/>
                    <a:lstStyle/>
                    <a:p>
                      <a:r>
                        <a:rPr lang="es-AR" dirty="0" smtClean="0"/>
                        <a:t>Piezas resistentes a la corrosión</a:t>
                      </a:r>
                    </a:p>
                    <a:p>
                      <a:r>
                        <a:rPr lang="es-AR" dirty="0" smtClean="0"/>
                        <a:t>Esculturas</a:t>
                      </a:r>
                      <a:endParaRPr lang="es-AR" dirty="0"/>
                    </a:p>
                  </a:txBody>
                  <a:tcPr/>
                </a:tc>
              </a:tr>
              <a:tr h="540888">
                <a:tc>
                  <a:txBody>
                    <a:bodyPr/>
                    <a:lstStyle/>
                    <a:p>
                      <a:r>
                        <a:rPr lang="es-AR" dirty="0" smtClean="0"/>
                        <a:t>Latones</a:t>
                      </a:r>
                    </a:p>
                    <a:p>
                      <a:r>
                        <a:rPr lang="es-AR" dirty="0" err="1" smtClean="0"/>
                        <a:t>Cu+Zn</a:t>
                      </a:r>
                      <a:r>
                        <a:rPr lang="es-AR" dirty="0" smtClean="0"/>
                        <a:t> (30 a 55%)</a:t>
                      </a:r>
                      <a:endParaRPr lang="es-AR" dirty="0"/>
                    </a:p>
                  </a:txBody>
                  <a:tcPr/>
                </a:tc>
                <a:tc>
                  <a:txBody>
                    <a:bodyPr/>
                    <a:lstStyle/>
                    <a:p>
                      <a:r>
                        <a:rPr lang="es-AR" dirty="0" smtClean="0"/>
                        <a:t>Tornillos, tuercas, grifería</a:t>
                      </a:r>
                      <a:endParaRPr lang="es-AR" dirty="0"/>
                    </a:p>
                  </a:txBody>
                  <a:tcPr/>
                </a:tc>
              </a:tr>
              <a:tr h="540888">
                <a:tc>
                  <a:txBody>
                    <a:bodyPr/>
                    <a:lstStyle/>
                    <a:p>
                      <a:r>
                        <a:rPr lang="es-AR" dirty="0" err="1" smtClean="0"/>
                        <a:t>Cuproaluminios</a:t>
                      </a:r>
                      <a:endParaRPr lang="es-AR" dirty="0" smtClean="0"/>
                    </a:p>
                    <a:p>
                      <a:r>
                        <a:rPr lang="es-AR" dirty="0" err="1" smtClean="0"/>
                        <a:t>Cu+Al</a:t>
                      </a:r>
                      <a:endParaRPr lang="es-AR" dirty="0"/>
                    </a:p>
                  </a:txBody>
                  <a:tcPr/>
                </a:tc>
                <a:tc>
                  <a:txBody>
                    <a:bodyPr/>
                    <a:lstStyle/>
                    <a:p>
                      <a:r>
                        <a:rPr lang="es-AR" dirty="0" smtClean="0"/>
                        <a:t>Hélices de barcos, turbinas</a:t>
                      </a:r>
                      <a:endParaRPr lang="es-AR" dirty="0"/>
                    </a:p>
                  </a:txBody>
                  <a:tcPr/>
                </a:tc>
              </a:tr>
              <a:tr h="540888">
                <a:tc>
                  <a:txBody>
                    <a:bodyPr/>
                    <a:lstStyle/>
                    <a:p>
                      <a:r>
                        <a:rPr lang="es-AR" dirty="0" smtClean="0"/>
                        <a:t>Alpacas</a:t>
                      </a:r>
                    </a:p>
                    <a:p>
                      <a:r>
                        <a:rPr lang="es-AR" dirty="0" err="1" smtClean="0"/>
                        <a:t>Cu+Ni+Zn</a:t>
                      </a:r>
                      <a:r>
                        <a:rPr lang="es-AR" dirty="0" smtClean="0"/>
                        <a:t> (color plateado)</a:t>
                      </a:r>
                      <a:endParaRPr lang="es-AR" dirty="0"/>
                    </a:p>
                  </a:txBody>
                  <a:tcPr/>
                </a:tc>
                <a:tc>
                  <a:txBody>
                    <a:bodyPr/>
                    <a:lstStyle/>
                    <a:p>
                      <a:r>
                        <a:rPr lang="es-AR" dirty="0" smtClean="0"/>
                        <a:t>Joyería de bajo costo, cubiertos</a:t>
                      </a:r>
                      <a:endParaRPr lang="es-AR" dirty="0"/>
                    </a:p>
                  </a:txBody>
                  <a:tcPr/>
                </a:tc>
              </a:tr>
              <a:tr h="540888">
                <a:tc>
                  <a:txBody>
                    <a:bodyPr/>
                    <a:lstStyle/>
                    <a:p>
                      <a:r>
                        <a:rPr lang="es-AR" dirty="0" smtClean="0"/>
                        <a:t>Cuproníqueles</a:t>
                      </a:r>
                    </a:p>
                    <a:p>
                      <a:r>
                        <a:rPr lang="es-AR" dirty="0" err="1" smtClean="0"/>
                        <a:t>Cu+Ni</a:t>
                      </a:r>
                      <a:r>
                        <a:rPr lang="es-AR" dirty="0" smtClean="0"/>
                        <a:t> (40 a 50%)</a:t>
                      </a:r>
                      <a:endParaRPr lang="es-AR" dirty="0"/>
                    </a:p>
                  </a:txBody>
                  <a:tcPr/>
                </a:tc>
                <a:tc>
                  <a:txBody>
                    <a:bodyPr/>
                    <a:lstStyle/>
                    <a:p>
                      <a:r>
                        <a:rPr lang="es-AR" dirty="0" smtClean="0"/>
                        <a:t>Monedas, contactos eléctricos</a:t>
                      </a:r>
                      <a:endParaRPr lang="es-AR" dirty="0"/>
                    </a:p>
                  </a:txBody>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Cobre puro</a:t>
            </a:r>
            <a:endParaRPr lang="es-AR" dirty="0"/>
          </a:p>
        </p:txBody>
      </p:sp>
      <p:pic>
        <p:nvPicPr>
          <p:cNvPr id="17410" name="Picture 2" descr="Resultado de imagen para fundiciones de cobre"/>
          <p:cNvPicPr>
            <a:picLocks noChangeAspect="1" noChangeArrowheads="1"/>
          </p:cNvPicPr>
          <p:nvPr/>
        </p:nvPicPr>
        <p:blipFill>
          <a:blip r:embed="rId2"/>
          <a:srcRect/>
          <a:stretch>
            <a:fillRect/>
          </a:stretch>
        </p:blipFill>
        <p:spPr bwMode="auto">
          <a:xfrm>
            <a:off x="1500166" y="3214686"/>
            <a:ext cx="5905500" cy="3314700"/>
          </a:xfrm>
          <a:prstGeom prst="rect">
            <a:avLst/>
          </a:prstGeom>
          <a:noFill/>
        </p:spPr>
      </p:pic>
      <p:sp>
        <p:nvSpPr>
          <p:cNvPr id="5" name="4 CuadroTexto"/>
          <p:cNvSpPr txBox="1"/>
          <p:nvPr/>
        </p:nvSpPr>
        <p:spPr>
          <a:xfrm>
            <a:off x="928662" y="1357298"/>
            <a:ext cx="7715304" cy="1200329"/>
          </a:xfrm>
          <a:prstGeom prst="rect">
            <a:avLst/>
          </a:prstGeom>
          <a:noFill/>
        </p:spPr>
        <p:txBody>
          <a:bodyPr wrap="square" rtlCol="0">
            <a:spAutoFit/>
          </a:bodyPr>
          <a:lstStyle/>
          <a:p>
            <a:r>
              <a:rPr lang="es-AR" dirty="0" smtClean="0"/>
              <a:t>La fundición del cobre está asociada principalmente a la refinación de los concentrados que se obtienen desde la minera. Por ello las fundidoras de cobre se encuentran en los países productores. Este material se utiliza para la elaboración de aleaciones que se utilizan para la fabricación de piezas fundidas.</a:t>
            </a:r>
            <a:endParaRPr lang="es-A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Resultado de imagen para fundiciones de cobre"/>
          <p:cNvPicPr>
            <a:picLocks noChangeAspect="1" noChangeArrowheads="1"/>
          </p:cNvPicPr>
          <p:nvPr/>
        </p:nvPicPr>
        <p:blipFill>
          <a:blip r:embed="rId2"/>
          <a:srcRect/>
          <a:stretch>
            <a:fillRect/>
          </a:stretch>
        </p:blipFill>
        <p:spPr bwMode="auto">
          <a:xfrm>
            <a:off x="0" y="-1"/>
            <a:ext cx="9144000" cy="6858001"/>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para aleaciones de aluminio para fundición"/>
          <p:cNvPicPr>
            <a:picLocks noChangeAspect="1" noChangeArrowheads="1"/>
          </p:cNvPicPr>
          <p:nvPr/>
        </p:nvPicPr>
        <p:blipFill>
          <a:blip r:embed="rId2"/>
          <a:srcRect/>
          <a:stretch>
            <a:fillRect/>
          </a:stretch>
        </p:blipFill>
        <p:spPr bwMode="auto">
          <a:xfrm>
            <a:off x="571472" y="928670"/>
            <a:ext cx="8086725" cy="5105401"/>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Latones (aleaciones Cu-Zn)</a:t>
            </a:r>
            <a:endParaRPr lang="es-AR" dirty="0"/>
          </a:p>
        </p:txBody>
      </p:sp>
      <p:sp>
        <p:nvSpPr>
          <p:cNvPr id="18434" name="AutoShape 2" descr="Resultado de imagen para diagrama de fases cobre zin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AR"/>
          </a:p>
        </p:txBody>
      </p:sp>
      <p:sp>
        <p:nvSpPr>
          <p:cNvPr id="18436" name="AutoShape 4" descr="Resultado de imagen para diagrama de fases cobre zin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AR"/>
          </a:p>
        </p:txBody>
      </p:sp>
      <p:pic>
        <p:nvPicPr>
          <p:cNvPr id="18438" name="Picture 6" descr="Imagen relacionada"/>
          <p:cNvPicPr>
            <a:picLocks noChangeAspect="1" noChangeArrowheads="1"/>
          </p:cNvPicPr>
          <p:nvPr/>
        </p:nvPicPr>
        <p:blipFill>
          <a:blip r:embed="rId2"/>
          <a:srcRect/>
          <a:stretch>
            <a:fillRect/>
          </a:stretch>
        </p:blipFill>
        <p:spPr bwMode="auto">
          <a:xfrm>
            <a:off x="4005273" y="1714488"/>
            <a:ext cx="5138727" cy="4983902"/>
          </a:xfrm>
          <a:prstGeom prst="rect">
            <a:avLst/>
          </a:prstGeom>
          <a:noFill/>
        </p:spPr>
      </p:pic>
      <p:sp>
        <p:nvSpPr>
          <p:cNvPr id="6" name="5 CuadroTexto"/>
          <p:cNvSpPr txBox="1"/>
          <p:nvPr/>
        </p:nvSpPr>
        <p:spPr>
          <a:xfrm>
            <a:off x="500034" y="1714488"/>
            <a:ext cx="3286148" cy="4801314"/>
          </a:xfrm>
          <a:prstGeom prst="rect">
            <a:avLst/>
          </a:prstGeom>
          <a:noFill/>
        </p:spPr>
        <p:txBody>
          <a:bodyPr wrap="square" rtlCol="0">
            <a:spAutoFit/>
          </a:bodyPr>
          <a:lstStyle/>
          <a:p>
            <a:r>
              <a:rPr lang="es-AR" dirty="0" smtClean="0"/>
              <a:t>Latones son básicamente aleaciones de cobre con zinc, que pueden tener otros </a:t>
            </a:r>
            <a:r>
              <a:rPr lang="es-AR" dirty="0" err="1" smtClean="0"/>
              <a:t>aleantes</a:t>
            </a:r>
            <a:r>
              <a:rPr lang="es-AR" dirty="0" smtClean="0"/>
              <a:t>. La fase </a:t>
            </a:r>
            <a:r>
              <a:rPr lang="el-GR" dirty="0" smtClean="0"/>
              <a:t>α</a:t>
            </a:r>
            <a:r>
              <a:rPr lang="es-AR" dirty="0" smtClean="0"/>
              <a:t> es blanda y dúctil, mientras que la </a:t>
            </a:r>
            <a:r>
              <a:rPr lang="el-GR" dirty="0" smtClean="0"/>
              <a:t>β</a:t>
            </a:r>
            <a:r>
              <a:rPr lang="es-AR" dirty="0" smtClean="0"/>
              <a:t>’ es dura y frágil. Una adecuada combinación de </a:t>
            </a:r>
            <a:r>
              <a:rPr lang="es-AR" dirty="0" err="1" smtClean="0"/>
              <a:t>aleantes</a:t>
            </a:r>
            <a:r>
              <a:rPr lang="es-AR" dirty="0" smtClean="0"/>
              <a:t> permite obtener buenas propiedades mecánicas sin demasiada fragilidad. Los latones más usuales tienen entre 15 y 40% </a:t>
            </a:r>
            <a:r>
              <a:rPr lang="es-AR" dirty="0" err="1" smtClean="0"/>
              <a:t>Zn.</a:t>
            </a:r>
            <a:r>
              <a:rPr lang="es-AR" dirty="0" smtClean="0"/>
              <a:t> Latones con 30% tienen buena plasticidad, que disminuye al aumentar el </a:t>
            </a:r>
            <a:r>
              <a:rPr lang="es-AR" dirty="0" err="1" smtClean="0"/>
              <a:t>Zn.</a:t>
            </a:r>
            <a:endParaRPr lang="es-AR" dirty="0" smtClean="0"/>
          </a:p>
          <a:p>
            <a:r>
              <a:rPr lang="es-AR" dirty="0" smtClean="0"/>
              <a:t>Latones al Manganeso presentan elevada resistencia, superior a los aceros comunes.</a:t>
            </a:r>
            <a:endParaRPr lang="es-A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Bronces (aleaciones Cu-Sn)</a:t>
            </a:r>
            <a:endParaRPr lang="es-AR" dirty="0"/>
          </a:p>
        </p:txBody>
      </p:sp>
      <p:pic>
        <p:nvPicPr>
          <p:cNvPr id="22530" name="Picture 2" descr="Resultado de imagen para diagrama de fases cobre zinc"/>
          <p:cNvPicPr>
            <a:picLocks noChangeAspect="1" noChangeArrowheads="1"/>
          </p:cNvPicPr>
          <p:nvPr/>
        </p:nvPicPr>
        <p:blipFill>
          <a:blip r:embed="rId2"/>
          <a:srcRect/>
          <a:stretch>
            <a:fillRect/>
          </a:stretch>
        </p:blipFill>
        <p:spPr bwMode="auto">
          <a:xfrm>
            <a:off x="4156509" y="1714488"/>
            <a:ext cx="4987491" cy="4857760"/>
          </a:xfrm>
          <a:prstGeom prst="rect">
            <a:avLst/>
          </a:prstGeom>
          <a:noFill/>
        </p:spPr>
      </p:pic>
      <p:sp>
        <p:nvSpPr>
          <p:cNvPr id="4" name="3 CuadroTexto"/>
          <p:cNvSpPr txBox="1"/>
          <p:nvPr/>
        </p:nvSpPr>
        <p:spPr>
          <a:xfrm>
            <a:off x="285720" y="1285860"/>
            <a:ext cx="3714776" cy="5355312"/>
          </a:xfrm>
          <a:prstGeom prst="rect">
            <a:avLst/>
          </a:prstGeom>
          <a:noFill/>
        </p:spPr>
        <p:txBody>
          <a:bodyPr wrap="square" rtlCol="0">
            <a:spAutoFit/>
          </a:bodyPr>
          <a:lstStyle/>
          <a:p>
            <a:r>
              <a:rPr lang="es-AR" dirty="0" smtClean="0"/>
              <a:t>Los bronces con contenidos bajos de Sn solidifican como fase </a:t>
            </a:r>
            <a:r>
              <a:rPr lang="el-GR" dirty="0" smtClean="0"/>
              <a:t>α</a:t>
            </a:r>
            <a:r>
              <a:rPr lang="es-AR" dirty="0" smtClean="0"/>
              <a:t> que es blanda y plástica, pero en estado sólido transforma parcialmente en otra fase dura y frágil. Bronces con contenidos de Sn mayores a 14% sólo se utilizan en aplicaciones especiales por su fragilidad. Los bronces más comunes tienen entre 7 y 14% de </a:t>
            </a:r>
            <a:r>
              <a:rPr lang="es-AR" dirty="0" err="1" smtClean="0"/>
              <a:t>Sn.</a:t>
            </a:r>
            <a:endParaRPr lang="es-AR" dirty="0" smtClean="0"/>
          </a:p>
          <a:p>
            <a:r>
              <a:rPr lang="es-AR" dirty="0" smtClean="0"/>
              <a:t>Un bronce para fundiciones clásico llamado “cañón” tiene 10%Sn y 2%Zn, que fundido en arena queda un material de 30Kg/mm</a:t>
            </a:r>
            <a:r>
              <a:rPr lang="es-AR" baseline="30000" dirty="0" smtClean="0"/>
              <a:t>2 </a:t>
            </a:r>
            <a:r>
              <a:rPr lang="es-AR" dirty="0" smtClean="0"/>
              <a:t> de resistencia a la tracción con 16% de alargamiento. Los bronces comunes se emplean para fabricar bujes, engranajes, piezas de deslizamiento y rodamiento, válvulas, artefactos sanitarios, bombas hidráulicas, etc.</a:t>
            </a:r>
            <a:endParaRPr lang="es-A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Bronces al aluminio</a:t>
            </a:r>
            <a:endParaRPr lang="es-AR" dirty="0"/>
          </a:p>
        </p:txBody>
      </p:sp>
      <p:pic>
        <p:nvPicPr>
          <p:cNvPr id="3" name="Picture 4" descr="Resultado de imagen para diagrama de fases cobre zinc"/>
          <p:cNvPicPr>
            <a:picLocks noChangeAspect="1" noChangeArrowheads="1"/>
          </p:cNvPicPr>
          <p:nvPr/>
        </p:nvPicPr>
        <p:blipFill>
          <a:blip r:embed="rId2"/>
          <a:srcRect/>
          <a:stretch>
            <a:fillRect/>
          </a:stretch>
        </p:blipFill>
        <p:spPr bwMode="auto">
          <a:xfrm>
            <a:off x="3270235" y="1857364"/>
            <a:ext cx="5873765" cy="4714908"/>
          </a:xfrm>
          <a:prstGeom prst="rect">
            <a:avLst/>
          </a:prstGeom>
          <a:noFill/>
        </p:spPr>
      </p:pic>
      <p:sp>
        <p:nvSpPr>
          <p:cNvPr id="4" name="3 CuadroTexto"/>
          <p:cNvSpPr txBox="1"/>
          <p:nvPr/>
        </p:nvSpPr>
        <p:spPr>
          <a:xfrm>
            <a:off x="285720" y="1643050"/>
            <a:ext cx="2786082" cy="4524315"/>
          </a:xfrm>
          <a:prstGeom prst="rect">
            <a:avLst/>
          </a:prstGeom>
          <a:noFill/>
        </p:spPr>
        <p:txBody>
          <a:bodyPr wrap="square" rtlCol="0">
            <a:spAutoFit/>
          </a:bodyPr>
          <a:lstStyle/>
          <a:p>
            <a:r>
              <a:rPr lang="es-AR" dirty="0" smtClean="0"/>
              <a:t>Los bronces al </a:t>
            </a:r>
            <a:r>
              <a:rPr lang="es-AR" dirty="0" err="1" smtClean="0"/>
              <a:t>Al</a:t>
            </a:r>
            <a:r>
              <a:rPr lang="es-AR" dirty="0" smtClean="0"/>
              <a:t> contienen habitualmente entre 4 y 7% de este elemento. Son aleaciones de gran ductilidad, su resistencia mecánica no es superior a los latones comunes, pero su resistencia a la corrosión y al desgaste son mucho más elevadas.</a:t>
            </a:r>
          </a:p>
          <a:p>
            <a:r>
              <a:rPr lang="es-AR" dirty="0" smtClean="0"/>
              <a:t>Se fabrican engranajes y piñones de gran resistencia, cojinetes para cargas elevadas, piezas estructurales para ambientes marinos.</a:t>
            </a:r>
            <a:endParaRPr lang="es-A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807</TotalTime>
  <Words>1592</Words>
  <PresentationFormat>Presentación en pantalla (4:3)</PresentationFormat>
  <Paragraphs>116</Paragraphs>
  <Slides>17</Slides>
  <Notes>0</Notes>
  <HiddenSlides>0</HiddenSlides>
  <MMClips>0</MMClips>
  <ScaleCrop>false</ScaleCrop>
  <HeadingPairs>
    <vt:vector size="4" baseType="variant">
      <vt:variant>
        <vt:lpstr>Tema</vt:lpstr>
      </vt:variant>
      <vt:variant>
        <vt:i4>1</vt:i4>
      </vt:variant>
      <vt:variant>
        <vt:lpstr>Títulos de diapositiva</vt:lpstr>
      </vt:variant>
      <vt:variant>
        <vt:i4>17</vt:i4>
      </vt:variant>
    </vt:vector>
  </HeadingPairs>
  <TitlesOfParts>
    <vt:vector size="18" baseType="lpstr">
      <vt:lpstr>Tema de Office</vt:lpstr>
      <vt:lpstr>Fundición de no-ferrosos</vt:lpstr>
      <vt:lpstr>Metales no ferrosos</vt:lpstr>
      <vt:lpstr>Fundición e aleaciones de cobre</vt:lpstr>
      <vt:lpstr>Cobre puro</vt:lpstr>
      <vt:lpstr>Diapositiva 5</vt:lpstr>
      <vt:lpstr>Diapositiva 6</vt:lpstr>
      <vt:lpstr>Latones (aleaciones Cu-Zn)</vt:lpstr>
      <vt:lpstr>Bronces (aleaciones Cu-Sn)</vt:lpstr>
      <vt:lpstr>Bronces al aluminio</vt:lpstr>
      <vt:lpstr>Bronces al níquel y alpacas</vt:lpstr>
      <vt:lpstr>Aleaciones base níquel</vt:lpstr>
      <vt:lpstr>Aleaciones de estaño</vt:lpstr>
      <vt:lpstr>Aleaciones de zinc</vt:lpstr>
      <vt:lpstr>Diapositiva 14</vt:lpstr>
      <vt:lpstr>Fundiciones de titanio</vt:lpstr>
      <vt:lpstr>Aleaciones de magnesio</vt:lpstr>
      <vt:lpstr>Diapositiva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Fundición de no-ferrosos</dc:title>
  <dc:creator>Guille</dc:creator>
  <cp:lastModifiedBy>Guille</cp:lastModifiedBy>
  <cp:revision>60</cp:revision>
  <dcterms:created xsi:type="dcterms:W3CDTF">2017-08-15T16:13:59Z</dcterms:created>
  <dcterms:modified xsi:type="dcterms:W3CDTF">2021-10-15T13:18:20Z</dcterms:modified>
</cp:coreProperties>
</file>