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7" r:id="rId3"/>
    <p:sldId id="284" r:id="rId4"/>
    <p:sldId id="289" r:id="rId5"/>
    <p:sldId id="288" r:id="rId6"/>
    <p:sldId id="258" r:id="rId7"/>
    <p:sldId id="279" r:id="rId8"/>
    <p:sldId id="283" r:id="rId9"/>
    <p:sldId id="271" r:id="rId10"/>
    <p:sldId id="285" r:id="rId11"/>
    <p:sldId id="286" r:id="rId12"/>
    <p:sldId id="293" r:id="rId13"/>
    <p:sldId id="265" r:id="rId14"/>
    <p:sldId id="300" r:id="rId15"/>
    <p:sldId id="264" r:id="rId16"/>
    <p:sldId id="274" r:id="rId17"/>
    <p:sldId id="290" r:id="rId18"/>
    <p:sldId id="268" r:id="rId19"/>
    <p:sldId id="294" r:id="rId20"/>
    <p:sldId id="295" r:id="rId21"/>
    <p:sldId id="297" r:id="rId22"/>
    <p:sldId id="298" r:id="rId23"/>
    <p:sldId id="275" r:id="rId24"/>
    <p:sldId id="269" r:id="rId25"/>
    <p:sldId id="277" r:id="rId26"/>
    <p:sldId id="267" r:id="rId27"/>
    <p:sldId id="280" r:id="rId28"/>
    <p:sldId id="291" r:id="rId29"/>
    <p:sldId id="299" r:id="rId30"/>
    <p:sldId id="292" r:id="rId31"/>
    <p:sldId id="281" r:id="rId32"/>
    <p:sldId id="270"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15178-2BF2-4519-A955-7B7620D90A6E}"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s-AR"/>
        </a:p>
      </dgm:t>
    </dgm:pt>
    <dgm:pt modelId="{52A2D2FC-D567-443E-87A8-8C6957AF116D}">
      <dgm:prSet phldrT="[Texto]"/>
      <dgm:spPr/>
      <dgm:t>
        <a:bodyPr/>
        <a:lstStyle/>
        <a:p>
          <a:r>
            <a:rPr lang="es-AR" dirty="0" smtClean="0"/>
            <a:t>Llenado lento</a:t>
          </a:r>
          <a:endParaRPr lang="es-AR" dirty="0"/>
        </a:p>
      </dgm:t>
    </dgm:pt>
    <dgm:pt modelId="{59D7132F-0D89-4117-8C4B-CB2E6941FB62}" type="parTrans" cxnId="{AE2857FF-734F-4FF5-880A-7359565E677B}">
      <dgm:prSet/>
      <dgm:spPr/>
      <dgm:t>
        <a:bodyPr/>
        <a:lstStyle/>
        <a:p>
          <a:endParaRPr lang="es-AR"/>
        </a:p>
      </dgm:t>
    </dgm:pt>
    <dgm:pt modelId="{253D2497-82E8-4B3F-BB63-91EEF5006299}" type="sibTrans" cxnId="{AE2857FF-734F-4FF5-880A-7359565E677B}">
      <dgm:prSet/>
      <dgm:spPr/>
      <dgm:t>
        <a:bodyPr/>
        <a:lstStyle/>
        <a:p>
          <a:endParaRPr lang="es-AR"/>
        </a:p>
      </dgm:t>
    </dgm:pt>
    <dgm:pt modelId="{60160807-EE15-430F-9352-7132F8DE2CCC}">
      <dgm:prSet phldrT="[Texto]"/>
      <dgm:spPr/>
      <dgm:t>
        <a:bodyPr/>
        <a:lstStyle/>
        <a:p>
          <a:r>
            <a:rPr lang="es-AR" dirty="0" smtClean="0"/>
            <a:t>Juntas frías</a:t>
          </a:r>
        </a:p>
      </dgm:t>
    </dgm:pt>
    <dgm:pt modelId="{F8582184-7E4A-460F-91CB-1C753513856E}" type="parTrans" cxnId="{458392DD-360F-4053-AF51-25DF3B2D8497}">
      <dgm:prSet/>
      <dgm:spPr/>
      <dgm:t>
        <a:bodyPr/>
        <a:lstStyle/>
        <a:p>
          <a:endParaRPr lang="es-AR"/>
        </a:p>
      </dgm:t>
    </dgm:pt>
    <dgm:pt modelId="{80032393-40E1-47E0-88EB-6A3A2807CC63}" type="sibTrans" cxnId="{458392DD-360F-4053-AF51-25DF3B2D8497}">
      <dgm:prSet/>
      <dgm:spPr/>
      <dgm:t>
        <a:bodyPr/>
        <a:lstStyle/>
        <a:p>
          <a:endParaRPr lang="es-AR"/>
        </a:p>
      </dgm:t>
    </dgm:pt>
    <dgm:pt modelId="{66500B64-6D6D-4F84-96BA-F8926F8AC697}">
      <dgm:prSet phldrT="[Texto]"/>
      <dgm:spPr/>
      <dgm:t>
        <a:bodyPr/>
        <a:lstStyle/>
        <a:p>
          <a:r>
            <a:rPr lang="es-AR" dirty="0" smtClean="0"/>
            <a:t>Faltas de llenado</a:t>
          </a:r>
          <a:endParaRPr lang="es-AR" dirty="0"/>
        </a:p>
      </dgm:t>
    </dgm:pt>
    <dgm:pt modelId="{009065C9-408D-41F8-AE01-97C293938D5A}" type="parTrans" cxnId="{13652984-F67F-4EB3-85BB-E825D9EC8B25}">
      <dgm:prSet/>
      <dgm:spPr/>
      <dgm:t>
        <a:bodyPr/>
        <a:lstStyle/>
        <a:p>
          <a:endParaRPr lang="es-AR"/>
        </a:p>
      </dgm:t>
    </dgm:pt>
    <dgm:pt modelId="{3602DA42-1D5C-48D1-9C9D-72B241126BB4}" type="sibTrans" cxnId="{13652984-F67F-4EB3-85BB-E825D9EC8B25}">
      <dgm:prSet/>
      <dgm:spPr/>
      <dgm:t>
        <a:bodyPr/>
        <a:lstStyle/>
        <a:p>
          <a:endParaRPr lang="es-AR"/>
        </a:p>
      </dgm:t>
    </dgm:pt>
    <dgm:pt modelId="{7A1DEC2A-D3CD-4B5A-8607-249EB36D3284}">
      <dgm:prSet phldrT="[Texto]"/>
      <dgm:spPr/>
      <dgm:t>
        <a:bodyPr/>
        <a:lstStyle/>
        <a:p>
          <a:r>
            <a:rPr lang="es-AR" dirty="0" smtClean="0"/>
            <a:t>Llenado rápido</a:t>
          </a:r>
          <a:endParaRPr lang="es-AR" dirty="0"/>
        </a:p>
      </dgm:t>
    </dgm:pt>
    <dgm:pt modelId="{A5881E4C-01FB-4A4F-ABB1-E761B72D3EC5}" type="parTrans" cxnId="{088127B5-51F0-4546-916D-9CF898015125}">
      <dgm:prSet/>
      <dgm:spPr/>
      <dgm:t>
        <a:bodyPr/>
        <a:lstStyle/>
        <a:p>
          <a:endParaRPr lang="es-AR"/>
        </a:p>
      </dgm:t>
    </dgm:pt>
    <dgm:pt modelId="{F8DE27AF-BD03-4E53-B71D-0167B6567D57}" type="sibTrans" cxnId="{088127B5-51F0-4546-916D-9CF898015125}">
      <dgm:prSet/>
      <dgm:spPr/>
      <dgm:t>
        <a:bodyPr/>
        <a:lstStyle/>
        <a:p>
          <a:endParaRPr lang="es-AR"/>
        </a:p>
      </dgm:t>
    </dgm:pt>
    <dgm:pt modelId="{748C1538-410E-4D7E-ACDD-C809E7F3F457}">
      <dgm:prSet phldrT="[Texto]"/>
      <dgm:spPr/>
      <dgm:t>
        <a:bodyPr/>
        <a:lstStyle/>
        <a:p>
          <a:r>
            <a:rPr lang="es-AR" dirty="0" smtClean="0"/>
            <a:t>Inclusiones, óxidos</a:t>
          </a:r>
          <a:endParaRPr lang="es-AR" dirty="0"/>
        </a:p>
      </dgm:t>
    </dgm:pt>
    <dgm:pt modelId="{F5F773B1-0698-4E65-8B8B-87EBDA183FBE}" type="parTrans" cxnId="{BF784E18-1452-4A8E-A3D3-E28280B6D422}">
      <dgm:prSet/>
      <dgm:spPr/>
      <dgm:t>
        <a:bodyPr/>
        <a:lstStyle/>
        <a:p>
          <a:endParaRPr lang="es-AR"/>
        </a:p>
      </dgm:t>
    </dgm:pt>
    <dgm:pt modelId="{74CCF122-A1DE-4DEF-A35E-88BE6A26C98F}" type="sibTrans" cxnId="{BF784E18-1452-4A8E-A3D3-E28280B6D422}">
      <dgm:prSet/>
      <dgm:spPr/>
      <dgm:t>
        <a:bodyPr/>
        <a:lstStyle/>
        <a:p>
          <a:endParaRPr lang="es-AR"/>
        </a:p>
      </dgm:t>
    </dgm:pt>
    <dgm:pt modelId="{B54ACD88-5CFF-4EFD-AECE-8F983097031D}">
      <dgm:prSet phldrT="[Texto]"/>
      <dgm:spPr/>
      <dgm:t>
        <a:bodyPr/>
        <a:lstStyle/>
        <a:p>
          <a:r>
            <a:rPr lang="es-AR" dirty="0" smtClean="0"/>
            <a:t>Burbujas y poros</a:t>
          </a:r>
          <a:endParaRPr lang="es-AR" dirty="0"/>
        </a:p>
      </dgm:t>
    </dgm:pt>
    <dgm:pt modelId="{9E1842C4-AFA3-4AD1-8ED9-BD135ADD5A45}" type="parTrans" cxnId="{1219110B-B80E-4285-B187-B1CD2C38A9DD}">
      <dgm:prSet/>
      <dgm:spPr/>
      <dgm:t>
        <a:bodyPr/>
        <a:lstStyle/>
        <a:p>
          <a:endParaRPr lang="es-AR"/>
        </a:p>
      </dgm:t>
    </dgm:pt>
    <dgm:pt modelId="{4D6CA413-79D3-4F79-BE9A-529ED49AE41B}" type="sibTrans" cxnId="{1219110B-B80E-4285-B187-B1CD2C38A9DD}">
      <dgm:prSet/>
      <dgm:spPr/>
      <dgm:t>
        <a:bodyPr/>
        <a:lstStyle/>
        <a:p>
          <a:endParaRPr lang="es-AR"/>
        </a:p>
      </dgm:t>
    </dgm:pt>
    <dgm:pt modelId="{EFB27C93-A5FA-44F7-8A9A-AEE61AEE1987}">
      <dgm:prSet phldrT="[Texto]"/>
      <dgm:spPr/>
      <dgm:t>
        <a:bodyPr/>
        <a:lstStyle/>
        <a:p>
          <a:r>
            <a:rPr lang="es-AR" dirty="0" smtClean="0"/>
            <a:t>Solidificación prematura</a:t>
          </a:r>
          <a:endParaRPr lang="es-AR" dirty="0"/>
        </a:p>
      </dgm:t>
    </dgm:pt>
    <dgm:pt modelId="{60D82962-6035-4F97-84F9-66F3BDD47F45}" type="parTrans" cxnId="{11EA498F-3077-40E8-BDDD-82BBC51C8879}">
      <dgm:prSet/>
      <dgm:spPr/>
      <dgm:t>
        <a:bodyPr/>
        <a:lstStyle/>
        <a:p>
          <a:endParaRPr lang="es-AR"/>
        </a:p>
      </dgm:t>
    </dgm:pt>
    <dgm:pt modelId="{50A90442-0383-4DD5-870B-30CC205F10C8}" type="sibTrans" cxnId="{11EA498F-3077-40E8-BDDD-82BBC51C8879}">
      <dgm:prSet/>
      <dgm:spPr/>
      <dgm:t>
        <a:bodyPr/>
        <a:lstStyle/>
        <a:p>
          <a:endParaRPr lang="es-AR"/>
        </a:p>
      </dgm:t>
    </dgm:pt>
    <dgm:pt modelId="{42EA4773-E0BC-42B1-9096-EBB16CF43E95}">
      <dgm:prSet phldrT="[Texto]"/>
      <dgm:spPr/>
      <dgm:t>
        <a:bodyPr/>
        <a:lstStyle/>
        <a:p>
          <a:r>
            <a:rPr lang="es-AR" dirty="0" smtClean="0"/>
            <a:t>Erosión del molde</a:t>
          </a:r>
          <a:endParaRPr lang="es-AR" dirty="0"/>
        </a:p>
      </dgm:t>
    </dgm:pt>
    <dgm:pt modelId="{41955367-3445-4884-AC1F-4D8D114E5F4E}" type="parTrans" cxnId="{6DA9B66C-CE44-47C2-B504-F6719214AEE9}">
      <dgm:prSet/>
      <dgm:spPr/>
      <dgm:t>
        <a:bodyPr/>
        <a:lstStyle/>
        <a:p>
          <a:endParaRPr lang="es-AR"/>
        </a:p>
      </dgm:t>
    </dgm:pt>
    <dgm:pt modelId="{DEAD8ACC-3D70-4A92-850B-598547F8B1BB}" type="sibTrans" cxnId="{6DA9B66C-CE44-47C2-B504-F6719214AEE9}">
      <dgm:prSet/>
      <dgm:spPr/>
      <dgm:t>
        <a:bodyPr/>
        <a:lstStyle/>
        <a:p>
          <a:endParaRPr lang="es-AR"/>
        </a:p>
      </dgm:t>
    </dgm:pt>
    <dgm:pt modelId="{3DC04096-3B4A-4E62-9EAB-D861BAEFC7BA}">
      <dgm:prSet phldrT="[Texto]"/>
      <dgm:spPr/>
      <dgm:t>
        <a:bodyPr/>
        <a:lstStyle/>
        <a:p>
          <a:r>
            <a:rPr lang="es-AR" dirty="0" smtClean="0"/>
            <a:t>Enfriamiento prematuro</a:t>
          </a:r>
        </a:p>
      </dgm:t>
    </dgm:pt>
    <dgm:pt modelId="{5D4CB450-34FB-4932-9AD8-67F8B17C897D}" type="parTrans" cxnId="{6F3C9597-25EB-4B49-8A36-54C68792D477}">
      <dgm:prSet/>
      <dgm:spPr/>
      <dgm:t>
        <a:bodyPr/>
        <a:lstStyle/>
        <a:p>
          <a:endParaRPr lang="es-AR"/>
        </a:p>
      </dgm:t>
    </dgm:pt>
    <dgm:pt modelId="{E017F18C-2BCF-4503-B763-DE6543EB04B5}" type="sibTrans" cxnId="{6F3C9597-25EB-4B49-8A36-54C68792D477}">
      <dgm:prSet/>
      <dgm:spPr/>
      <dgm:t>
        <a:bodyPr/>
        <a:lstStyle/>
        <a:p>
          <a:endParaRPr lang="es-AR"/>
        </a:p>
      </dgm:t>
    </dgm:pt>
    <dgm:pt modelId="{A51E7ABE-D102-41FA-A54A-C75FF7BEA8EA}">
      <dgm:prSet phldrT="[Texto]"/>
      <dgm:spPr/>
      <dgm:t>
        <a:bodyPr/>
        <a:lstStyle/>
        <a:p>
          <a:r>
            <a:rPr lang="es-AR" dirty="0" smtClean="0"/>
            <a:t>Turbulencias</a:t>
          </a:r>
          <a:endParaRPr lang="es-AR" dirty="0"/>
        </a:p>
      </dgm:t>
    </dgm:pt>
    <dgm:pt modelId="{69A95F4E-B9A3-4663-A71A-0414B59197A3}" type="parTrans" cxnId="{707258BB-C971-4772-9D97-8664C6B28369}">
      <dgm:prSet/>
      <dgm:spPr/>
      <dgm:t>
        <a:bodyPr/>
        <a:lstStyle/>
        <a:p>
          <a:endParaRPr lang="es-AR"/>
        </a:p>
      </dgm:t>
    </dgm:pt>
    <dgm:pt modelId="{E947AF45-3599-4FE3-A2AB-D9C64DA3C51C}" type="sibTrans" cxnId="{707258BB-C971-4772-9D97-8664C6B28369}">
      <dgm:prSet/>
      <dgm:spPr/>
      <dgm:t>
        <a:bodyPr/>
        <a:lstStyle/>
        <a:p>
          <a:endParaRPr lang="es-AR"/>
        </a:p>
      </dgm:t>
    </dgm:pt>
    <dgm:pt modelId="{E69AC9A7-A274-46FD-9B21-01A628183E22}" type="pres">
      <dgm:prSet presAssocID="{8D115178-2BF2-4519-A955-7B7620D90A6E}" presName="diagram" presStyleCnt="0">
        <dgm:presLayoutVars>
          <dgm:chPref val="1"/>
          <dgm:dir/>
          <dgm:animOne val="branch"/>
          <dgm:animLvl val="lvl"/>
          <dgm:resizeHandles/>
        </dgm:presLayoutVars>
      </dgm:prSet>
      <dgm:spPr/>
      <dgm:t>
        <a:bodyPr/>
        <a:lstStyle/>
        <a:p>
          <a:endParaRPr lang="es-AR"/>
        </a:p>
      </dgm:t>
    </dgm:pt>
    <dgm:pt modelId="{0734F4BF-6F55-4307-BED4-D07A90C622DC}" type="pres">
      <dgm:prSet presAssocID="{52A2D2FC-D567-443E-87A8-8C6957AF116D}" presName="root" presStyleCnt="0"/>
      <dgm:spPr/>
    </dgm:pt>
    <dgm:pt modelId="{FBD2B841-C1FC-4740-80CE-A88495BA87B5}" type="pres">
      <dgm:prSet presAssocID="{52A2D2FC-D567-443E-87A8-8C6957AF116D}" presName="rootComposite" presStyleCnt="0"/>
      <dgm:spPr/>
    </dgm:pt>
    <dgm:pt modelId="{FB3E6FD6-79E3-4710-AD66-F1B98F81E9B3}" type="pres">
      <dgm:prSet presAssocID="{52A2D2FC-D567-443E-87A8-8C6957AF116D}" presName="rootText" presStyleLbl="node1" presStyleIdx="0" presStyleCnt="2"/>
      <dgm:spPr/>
      <dgm:t>
        <a:bodyPr/>
        <a:lstStyle/>
        <a:p>
          <a:endParaRPr lang="es-AR"/>
        </a:p>
      </dgm:t>
    </dgm:pt>
    <dgm:pt modelId="{84057352-9B7E-40F4-9361-63DAC01E6781}" type="pres">
      <dgm:prSet presAssocID="{52A2D2FC-D567-443E-87A8-8C6957AF116D}" presName="rootConnector" presStyleLbl="node1" presStyleIdx="0" presStyleCnt="2"/>
      <dgm:spPr/>
      <dgm:t>
        <a:bodyPr/>
        <a:lstStyle/>
        <a:p>
          <a:endParaRPr lang="es-AR"/>
        </a:p>
      </dgm:t>
    </dgm:pt>
    <dgm:pt modelId="{BE7972BE-A3F0-49C4-BA59-11B99F63C49C}" type="pres">
      <dgm:prSet presAssocID="{52A2D2FC-D567-443E-87A8-8C6957AF116D}" presName="childShape" presStyleCnt="0"/>
      <dgm:spPr/>
    </dgm:pt>
    <dgm:pt modelId="{0FB5BFFF-DE7F-4BA1-A64F-EC427EBECC93}" type="pres">
      <dgm:prSet presAssocID="{5D4CB450-34FB-4932-9AD8-67F8B17C897D}" presName="Name13" presStyleLbl="parChTrans1D2" presStyleIdx="0" presStyleCnt="8"/>
      <dgm:spPr/>
      <dgm:t>
        <a:bodyPr/>
        <a:lstStyle/>
        <a:p>
          <a:endParaRPr lang="es-AR"/>
        </a:p>
      </dgm:t>
    </dgm:pt>
    <dgm:pt modelId="{12CC3EC1-11E7-4E94-94D6-92404AF85A3D}" type="pres">
      <dgm:prSet presAssocID="{3DC04096-3B4A-4E62-9EAB-D861BAEFC7BA}" presName="childText" presStyleLbl="bgAcc1" presStyleIdx="0" presStyleCnt="8">
        <dgm:presLayoutVars>
          <dgm:bulletEnabled val="1"/>
        </dgm:presLayoutVars>
      </dgm:prSet>
      <dgm:spPr/>
      <dgm:t>
        <a:bodyPr/>
        <a:lstStyle/>
        <a:p>
          <a:endParaRPr lang="es-AR"/>
        </a:p>
      </dgm:t>
    </dgm:pt>
    <dgm:pt modelId="{1C85AA30-57BD-4E34-BB94-2AAB2D13A2BC}" type="pres">
      <dgm:prSet presAssocID="{F8582184-7E4A-460F-91CB-1C753513856E}" presName="Name13" presStyleLbl="parChTrans1D2" presStyleIdx="1" presStyleCnt="8"/>
      <dgm:spPr/>
      <dgm:t>
        <a:bodyPr/>
        <a:lstStyle/>
        <a:p>
          <a:endParaRPr lang="es-AR"/>
        </a:p>
      </dgm:t>
    </dgm:pt>
    <dgm:pt modelId="{A1999375-1BEA-4B5F-8A4F-03CE2242CBCE}" type="pres">
      <dgm:prSet presAssocID="{60160807-EE15-430F-9352-7132F8DE2CCC}" presName="childText" presStyleLbl="bgAcc1" presStyleIdx="1" presStyleCnt="8">
        <dgm:presLayoutVars>
          <dgm:bulletEnabled val="1"/>
        </dgm:presLayoutVars>
      </dgm:prSet>
      <dgm:spPr/>
      <dgm:t>
        <a:bodyPr/>
        <a:lstStyle/>
        <a:p>
          <a:endParaRPr lang="es-AR"/>
        </a:p>
      </dgm:t>
    </dgm:pt>
    <dgm:pt modelId="{8793E8B0-FF51-44D3-A4B4-C3117F093702}" type="pres">
      <dgm:prSet presAssocID="{009065C9-408D-41F8-AE01-97C293938D5A}" presName="Name13" presStyleLbl="parChTrans1D2" presStyleIdx="2" presStyleCnt="8"/>
      <dgm:spPr/>
      <dgm:t>
        <a:bodyPr/>
        <a:lstStyle/>
        <a:p>
          <a:endParaRPr lang="es-AR"/>
        </a:p>
      </dgm:t>
    </dgm:pt>
    <dgm:pt modelId="{003762A8-79CB-4B15-A94F-BF64C90DA14D}" type="pres">
      <dgm:prSet presAssocID="{66500B64-6D6D-4F84-96BA-F8926F8AC697}" presName="childText" presStyleLbl="bgAcc1" presStyleIdx="2" presStyleCnt="8">
        <dgm:presLayoutVars>
          <dgm:bulletEnabled val="1"/>
        </dgm:presLayoutVars>
      </dgm:prSet>
      <dgm:spPr/>
      <dgm:t>
        <a:bodyPr/>
        <a:lstStyle/>
        <a:p>
          <a:endParaRPr lang="es-AR"/>
        </a:p>
      </dgm:t>
    </dgm:pt>
    <dgm:pt modelId="{EBF21680-E1C3-4D9D-8CB6-4BEE5A410F44}" type="pres">
      <dgm:prSet presAssocID="{60D82962-6035-4F97-84F9-66F3BDD47F45}" presName="Name13" presStyleLbl="parChTrans1D2" presStyleIdx="3" presStyleCnt="8"/>
      <dgm:spPr/>
      <dgm:t>
        <a:bodyPr/>
        <a:lstStyle/>
        <a:p>
          <a:endParaRPr lang="es-AR"/>
        </a:p>
      </dgm:t>
    </dgm:pt>
    <dgm:pt modelId="{A540F786-4CCA-4915-B987-0DD9EA799441}" type="pres">
      <dgm:prSet presAssocID="{EFB27C93-A5FA-44F7-8A9A-AEE61AEE1987}" presName="childText" presStyleLbl="bgAcc1" presStyleIdx="3" presStyleCnt="8">
        <dgm:presLayoutVars>
          <dgm:bulletEnabled val="1"/>
        </dgm:presLayoutVars>
      </dgm:prSet>
      <dgm:spPr/>
      <dgm:t>
        <a:bodyPr/>
        <a:lstStyle/>
        <a:p>
          <a:endParaRPr lang="es-AR"/>
        </a:p>
      </dgm:t>
    </dgm:pt>
    <dgm:pt modelId="{B429B46C-12FC-4A3F-9C6D-45E76A3E7358}" type="pres">
      <dgm:prSet presAssocID="{7A1DEC2A-D3CD-4B5A-8607-249EB36D3284}" presName="root" presStyleCnt="0"/>
      <dgm:spPr/>
    </dgm:pt>
    <dgm:pt modelId="{C273D0D8-4E7F-487D-97A4-9EB43643A7FE}" type="pres">
      <dgm:prSet presAssocID="{7A1DEC2A-D3CD-4B5A-8607-249EB36D3284}" presName="rootComposite" presStyleCnt="0"/>
      <dgm:spPr/>
    </dgm:pt>
    <dgm:pt modelId="{3A32F83F-2DC6-43F8-9495-D6ED6BB41ABE}" type="pres">
      <dgm:prSet presAssocID="{7A1DEC2A-D3CD-4B5A-8607-249EB36D3284}" presName="rootText" presStyleLbl="node1" presStyleIdx="1" presStyleCnt="2"/>
      <dgm:spPr/>
      <dgm:t>
        <a:bodyPr/>
        <a:lstStyle/>
        <a:p>
          <a:endParaRPr lang="es-AR"/>
        </a:p>
      </dgm:t>
    </dgm:pt>
    <dgm:pt modelId="{01CD706F-AC42-4BC4-BD2A-7EA5328B1B47}" type="pres">
      <dgm:prSet presAssocID="{7A1DEC2A-D3CD-4B5A-8607-249EB36D3284}" presName="rootConnector" presStyleLbl="node1" presStyleIdx="1" presStyleCnt="2"/>
      <dgm:spPr/>
      <dgm:t>
        <a:bodyPr/>
        <a:lstStyle/>
        <a:p>
          <a:endParaRPr lang="es-AR"/>
        </a:p>
      </dgm:t>
    </dgm:pt>
    <dgm:pt modelId="{E31410A8-5AC9-4FD2-A841-1230B7ACFCE0}" type="pres">
      <dgm:prSet presAssocID="{7A1DEC2A-D3CD-4B5A-8607-249EB36D3284}" presName="childShape" presStyleCnt="0"/>
      <dgm:spPr/>
    </dgm:pt>
    <dgm:pt modelId="{AC768939-AF0E-4EA5-ACE1-094F809EE165}" type="pres">
      <dgm:prSet presAssocID="{69A95F4E-B9A3-4663-A71A-0414B59197A3}" presName="Name13" presStyleLbl="parChTrans1D2" presStyleIdx="4" presStyleCnt="8"/>
      <dgm:spPr/>
      <dgm:t>
        <a:bodyPr/>
        <a:lstStyle/>
        <a:p>
          <a:endParaRPr lang="es-AR"/>
        </a:p>
      </dgm:t>
    </dgm:pt>
    <dgm:pt modelId="{E5D4B86D-24DE-4421-833A-9D6449D632CA}" type="pres">
      <dgm:prSet presAssocID="{A51E7ABE-D102-41FA-A54A-C75FF7BEA8EA}" presName="childText" presStyleLbl="bgAcc1" presStyleIdx="4" presStyleCnt="8">
        <dgm:presLayoutVars>
          <dgm:bulletEnabled val="1"/>
        </dgm:presLayoutVars>
      </dgm:prSet>
      <dgm:spPr/>
      <dgm:t>
        <a:bodyPr/>
        <a:lstStyle/>
        <a:p>
          <a:endParaRPr lang="es-AR"/>
        </a:p>
      </dgm:t>
    </dgm:pt>
    <dgm:pt modelId="{5778D7BF-53CB-4C44-B7B5-5592BF6176C7}" type="pres">
      <dgm:prSet presAssocID="{F5F773B1-0698-4E65-8B8B-87EBDA183FBE}" presName="Name13" presStyleLbl="parChTrans1D2" presStyleIdx="5" presStyleCnt="8"/>
      <dgm:spPr/>
      <dgm:t>
        <a:bodyPr/>
        <a:lstStyle/>
        <a:p>
          <a:endParaRPr lang="es-AR"/>
        </a:p>
      </dgm:t>
    </dgm:pt>
    <dgm:pt modelId="{1ED0995D-44E1-4956-9C51-189AFFE30320}" type="pres">
      <dgm:prSet presAssocID="{748C1538-410E-4D7E-ACDD-C809E7F3F457}" presName="childText" presStyleLbl="bgAcc1" presStyleIdx="5" presStyleCnt="8">
        <dgm:presLayoutVars>
          <dgm:bulletEnabled val="1"/>
        </dgm:presLayoutVars>
      </dgm:prSet>
      <dgm:spPr/>
      <dgm:t>
        <a:bodyPr/>
        <a:lstStyle/>
        <a:p>
          <a:endParaRPr lang="es-AR"/>
        </a:p>
      </dgm:t>
    </dgm:pt>
    <dgm:pt modelId="{D1054BE7-FC26-4A9E-BA39-5C73ECE89FFD}" type="pres">
      <dgm:prSet presAssocID="{9E1842C4-AFA3-4AD1-8ED9-BD135ADD5A45}" presName="Name13" presStyleLbl="parChTrans1D2" presStyleIdx="6" presStyleCnt="8"/>
      <dgm:spPr/>
      <dgm:t>
        <a:bodyPr/>
        <a:lstStyle/>
        <a:p>
          <a:endParaRPr lang="es-AR"/>
        </a:p>
      </dgm:t>
    </dgm:pt>
    <dgm:pt modelId="{522ABFAC-D999-44F1-88E9-4F9EF53E9276}" type="pres">
      <dgm:prSet presAssocID="{B54ACD88-5CFF-4EFD-AECE-8F983097031D}" presName="childText" presStyleLbl="bgAcc1" presStyleIdx="6" presStyleCnt="8">
        <dgm:presLayoutVars>
          <dgm:bulletEnabled val="1"/>
        </dgm:presLayoutVars>
      </dgm:prSet>
      <dgm:spPr/>
      <dgm:t>
        <a:bodyPr/>
        <a:lstStyle/>
        <a:p>
          <a:endParaRPr lang="es-AR"/>
        </a:p>
      </dgm:t>
    </dgm:pt>
    <dgm:pt modelId="{BCC47C07-BB65-4F58-81C6-1342AA9F6B36}" type="pres">
      <dgm:prSet presAssocID="{41955367-3445-4884-AC1F-4D8D114E5F4E}" presName="Name13" presStyleLbl="parChTrans1D2" presStyleIdx="7" presStyleCnt="8"/>
      <dgm:spPr/>
      <dgm:t>
        <a:bodyPr/>
        <a:lstStyle/>
        <a:p>
          <a:endParaRPr lang="es-AR"/>
        </a:p>
      </dgm:t>
    </dgm:pt>
    <dgm:pt modelId="{772238ED-B46B-46FB-83CA-3A808125E539}" type="pres">
      <dgm:prSet presAssocID="{42EA4773-E0BC-42B1-9096-EBB16CF43E95}" presName="childText" presStyleLbl="bgAcc1" presStyleIdx="7" presStyleCnt="8">
        <dgm:presLayoutVars>
          <dgm:bulletEnabled val="1"/>
        </dgm:presLayoutVars>
      </dgm:prSet>
      <dgm:spPr/>
      <dgm:t>
        <a:bodyPr/>
        <a:lstStyle/>
        <a:p>
          <a:endParaRPr lang="es-AR"/>
        </a:p>
      </dgm:t>
    </dgm:pt>
  </dgm:ptLst>
  <dgm:cxnLst>
    <dgm:cxn modelId="{B18841E8-4142-442D-BAD6-4F420D98A435}" type="presOf" srcId="{748C1538-410E-4D7E-ACDD-C809E7F3F457}" destId="{1ED0995D-44E1-4956-9C51-189AFFE30320}" srcOrd="0" destOrd="0" presId="urn:microsoft.com/office/officeart/2005/8/layout/hierarchy3"/>
    <dgm:cxn modelId="{8606A2E8-4542-419C-8E44-B057C24BD891}" type="presOf" srcId="{EFB27C93-A5FA-44F7-8A9A-AEE61AEE1987}" destId="{A540F786-4CCA-4915-B987-0DD9EA799441}" srcOrd="0" destOrd="0" presId="urn:microsoft.com/office/officeart/2005/8/layout/hierarchy3"/>
    <dgm:cxn modelId="{F807E993-55CB-47B4-8BD1-BD80B24D519D}" type="presOf" srcId="{42EA4773-E0BC-42B1-9096-EBB16CF43E95}" destId="{772238ED-B46B-46FB-83CA-3A808125E539}" srcOrd="0" destOrd="0" presId="urn:microsoft.com/office/officeart/2005/8/layout/hierarchy3"/>
    <dgm:cxn modelId="{E7333CAE-D45B-4180-AA7E-2FEE1140F708}" type="presOf" srcId="{7A1DEC2A-D3CD-4B5A-8607-249EB36D3284}" destId="{01CD706F-AC42-4BC4-BD2A-7EA5328B1B47}" srcOrd="1" destOrd="0" presId="urn:microsoft.com/office/officeart/2005/8/layout/hierarchy3"/>
    <dgm:cxn modelId="{1219110B-B80E-4285-B187-B1CD2C38A9DD}" srcId="{7A1DEC2A-D3CD-4B5A-8607-249EB36D3284}" destId="{B54ACD88-5CFF-4EFD-AECE-8F983097031D}" srcOrd="2" destOrd="0" parTransId="{9E1842C4-AFA3-4AD1-8ED9-BD135ADD5A45}" sibTransId="{4D6CA413-79D3-4F79-BE9A-529ED49AE41B}"/>
    <dgm:cxn modelId="{C636F00E-F56F-4786-871E-C3AF00176BF7}" type="presOf" srcId="{52A2D2FC-D567-443E-87A8-8C6957AF116D}" destId="{FB3E6FD6-79E3-4710-AD66-F1B98F81E9B3}" srcOrd="0" destOrd="0" presId="urn:microsoft.com/office/officeart/2005/8/layout/hierarchy3"/>
    <dgm:cxn modelId="{13652984-F67F-4EB3-85BB-E825D9EC8B25}" srcId="{52A2D2FC-D567-443E-87A8-8C6957AF116D}" destId="{66500B64-6D6D-4F84-96BA-F8926F8AC697}" srcOrd="2" destOrd="0" parTransId="{009065C9-408D-41F8-AE01-97C293938D5A}" sibTransId="{3602DA42-1D5C-48D1-9C9D-72B241126BB4}"/>
    <dgm:cxn modelId="{AE2857FF-734F-4FF5-880A-7359565E677B}" srcId="{8D115178-2BF2-4519-A955-7B7620D90A6E}" destId="{52A2D2FC-D567-443E-87A8-8C6957AF116D}" srcOrd="0" destOrd="0" parTransId="{59D7132F-0D89-4117-8C4B-CB2E6941FB62}" sibTransId="{253D2497-82E8-4B3F-BB63-91EEF5006299}"/>
    <dgm:cxn modelId="{BA81D41D-7AE2-4D75-B5AB-80E319BF6D90}" type="presOf" srcId="{B54ACD88-5CFF-4EFD-AECE-8F983097031D}" destId="{522ABFAC-D999-44F1-88E9-4F9EF53E9276}" srcOrd="0" destOrd="0" presId="urn:microsoft.com/office/officeart/2005/8/layout/hierarchy3"/>
    <dgm:cxn modelId="{0C5CD45E-FE68-4F90-8E4B-89FB9E1A56F4}" type="presOf" srcId="{60160807-EE15-430F-9352-7132F8DE2CCC}" destId="{A1999375-1BEA-4B5F-8A4F-03CE2242CBCE}" srcOrd="0" destOrd="0" presId="urn:microsoft.com/office/officeart/2005/8/layout/hierarchy3"/>
    <dgm:cxn modelId="{458392DD-360F-4053-AF51-25DF3B2D8497}" srcId="{52A2D2FC-D567-443E-87A8-8C6957AF116D}" destId="{60160807-EE15-430F-9352-7132F8DE2CCC}" srcOrd="1" destOrd="0" parTransId="{F8582184-7E4A-460F-91CB-1C753513856E}" sibTransId="{80032393-40E1-47E0-88EB-6A3A2807CC63}"/>
    <dgm:cxn modelId="{707258BB-C971-4772-9D97-8664C6B28369}" srcId="{7A1DEC2A-D3CD-4B5A-8607-249EB36D3284}" destId="{A51E7ABE-D102-41FA-A54A-C75FF7BEA8EA}" srcOrd="0" destOrd="0" parTransId="{69A95F4E-B9A3-4663-A71A-0414B59197A3}" sibTransId="{E947AF45-3599-4FE3-A2AB-D9C64DA3C51C}"/>
    <dgm:cxn modelId="{8D205BE5-33DE-411D-B1F3-0DDA6DE02A09}" type="presOf" srcId="{7A1DEC2A-D3CD-4B5A-8607-249EB36D3284}" destId="{3A32F83F-2DC6-43F8-9495-D6ED6BB41ABE}" srcOrd="0" destOrd="0" presId="urn:microsoft.com/office/officeart/2005/8/layout/hierarchy3"/>
    <dgm:cxn modelId="{A665CFEB-B9BC-4A62-9C4A-F573CCD98A2D}" type="presOf" srcId="{52A2D2FC-D567-443E-87A8-8C6957AF116D}" destId="{84057352-9B7E-40F4-9361-63DAC01E6781}" srcOrd="1" destOrd="0" presId="urn:microsoft.com/office/officeart/2005/8/layout/hierarchy3"/>
    <dgm:cxn modelId="{22CAB379-1706-439C-92CB-C94A23D9BE03}" type="presOf" srcId="{8D115178-2BF2-4519-A955-7B7620D90A6E}" destId="{E69AC9A7-A274-46FD-9B21-01A628183E22}" srcOrd="0" destOrd="0" presId="urn:microsoft.com/office/officeart/2005/8/layout/hierarchy3"/>
    <dgm:cxn modelId="{2C854932-04C0-4BA9-B07F-BF2D035A1A7F}" type="presOf" srcId="{9E1842C4-AFA3-4AD1-8ED9-BD135ADD5A45}" destId="{D1054BE7-FC26-4A9E-BA39-5C73ECE89FFD}" srcOrd="0" destOrd="0" presId="urn:microsoft.com/office/officeart/2005/8/layout/hierarchy3"/>
    <dgm:cxn modelId="{CE4BC6A1-AE49-47C9-B86B-9B4BAA54BB2B}" type="presOf" srcId="{009065C9-408D-41F8-AE01-97C293938D5A}" destId="{8793E8B0-FF51-44D3-A4B4-C3117F093702}" srcOrd="0" destOrd="0" presId="urn:microsoft.com/office/officeart/2005/8/layout/hierarchy3"/>
    <dgm:cxn modelId="{721BAC97-8EE4-4F9C-BE20-22C3F0CBA5B7}" type="presOf" srcId="{F5F773B1-0698-4E65-8B8B-87EBDA183FBE}" destId="{5778D7BF-53CB-4C44-B7B5-5592BF6176C7}" srcOrd="0" destOrd="0" presId="urn:microsoft.com/office/officeart/2005/8/layout/hierarchy3"/>
    <dgm:cxn modelId="{3AEDCF49-CA7A-475B-8169-6A454D833F3B}" type="presOf" srcId="{41955367-3445-4884-AC1F-4D8D114E5F4E}" destId="{BCC47C07-BB65-4F58-81C6-1342AA9F6B36}" srcOrd="0" destOrd="0" presId="urn:microsoft.com/office/officeart/2005/8/layout/hierarchy3"/>
    <dgm:cxn modelId="{088127B5-51F0-4546-916D-9CF898015125}" srcId="{8D115178-2BF2-4519-A955-7B7620D90A6E}" destId="{7A1DEC2A-D3CD-4B5A-8607-249EB36D3284}" srcOrd="1" destOrd="0" parTransId="{A5881E4C-01FB-4A4F-ABB1-E761B72D3EC5}" sibTransId="{F8DE27AF-BD03-4E53-B71D-0167B6567D57}"/>
    <dgm:cxn modelId="{5FF1EA7A-3CE2-483B-A08A-244A5CA64DD5}" type="presOf" srcId="{F8582184-7E4A-460F-91CB-1C753513856E}" destId="{1C85AA30-57BD-4E34-BB94-2AAB2D13A2BC}" srcOrd="0" destOrd="0" presId="urn:microsoft.com/office/officeart/2005/8/layout/hierarchy3"/>
    <dgm:cxn modelId="{11EA498F-3077-40E8-BDDD-82BBC51C8879}" srcId="{52A2D2FC-D567-443E-87A8-8C6957AF116D}" destId="{EFB27C93-A5FA-44F7-8A9A-AEE61AEE1987}" srcOrd="3" destOrd="0" parTransId="{60D82962-6035-4F97-84F9-66F3BDD47F45}" sibTransId="{50A90442-0383-4DD5-870B-30CC205F10C8}"/>
    <dgm:cxn modelId="{6F3C9597-25EB-4B49-8A36-54C68792D477}" srcId="{52A2D2FC-D567-443E-87A8-8C6957AF116D}" destId="{3DC04096-3B4A-4E62-9EAB-D861BAEFC7BA}" srcOrd="0" destOrd="0" parTransId="{5D4CB450-34FB-4932-9AD8-67F8B17C897D}" sibTransId="{E017F18C-2BCF-4503-B763-DE6543EB04B5}"/>
    <dgm:cxn modelId="{BF784E18-1452-4A8E-A3D3-E28280B6D422}" srcId="{7A1DEC2A-D3CD-4B5A-8607-249EB36D3284}" destId="{748C1538-410E-4D7E-ACDD-C809E7F3F457}" srcOrd="1" destOrd="0" parTransId="{F5F773B1-0698-4E65-8B8B-87EBDA183FBE}" sibTransId="{74CCF122-A1DE-4DEF-A35E-88BE6A26C98F}"/>
    <dgm:cxn modelId="{8556AC21-B5BB-4CA6-B47E-9DBCF0431299}" type="presOf" srcId="{69A95F4E-B9A3-4663-A71A-0414B59197A3}" destId="{AC768939-AF0E-4EA5-ACE1-094F809EE165}" srcOrd="0" destOrd="0" presId="urn:microsoft.com/office/officeart/2005/8/layout/hierarchy3"/>
    <dgm:cxn modelId="{45590657-C8A8-4DE4-8835-3B441061B3F5}" type="presOf" srcId="{5D4CB450-34FB-4932-9AD8-67F8B17C897D}" destId="{0FB5BFFF-DE7F-4BA1-A64F-EC427EBECC93}" srcOrd="0" destOrd="0" presId="urn:microsoft.com/office/officeart/2005/8/layout/hierarchy3"/>
    <dgm:cxn modelId="{54233D7D-B550-4E96-9CA1-0A3B60DA7380}" type="presOf" srcId="{60D82962-6035-4F97-84F9-66F3BDD47F45}" destId="{EBF21680-E1C3-4D9D-8CB6-4BEE5A410F44}" srcOrd="0" destOrd="0" presId="urn:microsoft.com/office/officeart/2005/8/layout/hierarchy3"/>
    <dgm:cxn modelId="{7F3AC60E-92A5-4DFA-87F5-C2630F50D534}" type="presOf" srcId="{A51E7ABE-D102-41FA-A54A-C75FF7BEA8EA}" destId="{E5D4B86D-24DE-4421-833A-9D6449D632CA}" srcOrd="0" destOrd="0" presId="urn:microsoft.com/office/officeart/2005/8/layout/hierarchy3"/>
    <dgm:cxn modelId="{BAB870BB-B185-4590-9415-41599ACC8ECB}" type="presOf" srcId="{66500B64-6D6D-4F84-96BA-F8926F8AC697}" destId="{003762A8-79CB-4B15-A94F-BF64C90DA14D}" srcOrd="0" destOrd="0" presId="urn:microsoft.com/office/officeart/2005/8/layout/hierarchy3"/>
    <dgm:cxn modelId="{DE622760-B99A-4057-8370-EB077AF8E3AA}" type="presOf" srcId="{3DC04096-3B4A-4E62-9EAB-D861BAEFC7BA}" destId="{12CC3EC1-11E7-4E94-94D6-92404AF85A3D}" srcOrd="0" destOrd="0" presId="urn:microsoft.com/office/officeart/2005/8/layout/hierarchy3"/>
    <dgm:cxn modelId="{6DA9B66C-CE44-47C2-B504-F6719214AEE9}" srcId="{7A1DEC2A-D3CD-4B5A-8607-249EB36D3284}" destId="{42EA4773-E0BC-42B1-9096-EBB16CF43E95}" srcOrd="3" destOrd="0" parTransId="{41955367-3445-4884-AC1F-4D8D114E5F4E}" sibTransId="{DEAD8ACC-3D70-4A92-850B-598547F8B1BB}"/>
    <dgm:cxn modelId="{E9CFE5FC-4606-4B19-9A35-6A83AD73461B}" type="presParOf" srcId="{E69AC9A7-A274-46FD-9B21-01A628183E22}" destId="{0734F4BF-6F55-4307-BED4-D07A90C622DC}" srcOrd="0" destOrd="0" presId="urn:microsoft.com/office/officeart/2005/8/layout/hierarchy3"/>
    <dgm:cxn modelId="{DDC8FC85-2348-4FDD-978C-E454119A9B17}" type="presParOf" srcId="{0734F4BF-6F55-4307-BED4-D07A90C622DC}" destId="{FBD2B841-C1FC-4740-80CE-A88495BA87B5}" srcOrd="0" destOrd="0" presId="urn:microsoft.com/office/officeart/2005/8/layout/hierarchy3"/>
    <dgm:cxn modelId="{9C8938AB-145F-4A83-9369-5EE8BBCDC750}" type="presParOf" srcId="{FBD2B841-C1FC-4740-80CE-A88495BA87B5}" destId="{FB3E6FD6-79E3-4710-AD66-F1B98F81E9B3}" srcOrd="0" destOrd="0" presId="urn:microsoft.com/office/officeart/2005/8/layout/hierarchy3"/>
    <dgm:cxn modelId="{C4EC9DB5-73FB-4FF3-98C6-FF5E373A3103}" type="presParOf" srcId="{FBD2B841-C1FC-4740-80CE-A88495BA87B5}" destId="{84057352-9B7E-40F4-9361-63DAC01E6781}" srcOrd="1" destOrd="0" presId="urn:microsoft.com/office/officeart/2005/8/layout/hierarchy3"/>
    <dgm:cxn modelId="{F07B7DE9-49B2-45C8-AAFF-68615195CD17}" type="presParOf" srcId="{0734F4BF-6F55-4307-BED4-D07A90C622DC}" destId="{BE7972BE-A3F0-49C4-BA59-11B99F63C49C}" srcOrd="1" destOrd="0" presId="urn:microsoft.com/office/officeart/2005/8/layout/hierarchy3"/>
    <dgm:cxn modelId="{3BCC9FE3-FC19-4458-9068-8CD304B59ECF}" type="presParOf" srcId="{BE7972BE-A3F0-49C4-BA59-11B99F63C49C}" destId="{0FB5BFFF-DE7F-4BA1-A64F-EC427EBECC93}" srcOrd="0" destOrd="0" presId="urn:microsoft.com/office/officeart/2005/8/layout/hierarchy3"/>
    <dgm:cxn modelId="{10C35356-78D0-4070-8393-19A54FBC5C3A}" type="presParOf" srcId="{BE7972BE-A3F0-49C4-BA59-11B99F63C49C}" destId="{12CC3EC1-11E7-4E94-94D6-92404AF85A3D}" srcOrd="1" destOrd="0" presId="urn:microsoft.com/office/officeart/2005/8/layout/hierarchy3"/>
    <dgm:cxn modelId="{95D4EF33-253C-4951-B42C-E8057D34F000}" type="presParOf" srcId="{BE7972BE-A3F0-49C4-BA59-11B99F63C49C}" destId="{1C85AA30-57BD-4E34-BB94-2AAB2D13A2BC}" srcOrd="2" destOrd="0" presId="urn:microsoft.com/office/officeart/2005/8/layout/hierarchy3"/>
    <dgm:cxn modelId="{0A283B7E-68D4-4E5F-81B1-CBBA8BCB652B}" type="presParOf" srcId="{BE7972BE-A3F0-49C4-BA59-11B99F63C49C}" destId="{A1999375-1BEA-4B5F-8A4F-03CE2242CBCE}" srcOrd="3" destOrd="0" presId="urn:microsoft.com/office/officeart/2005/8/layout/hierarchy3"/>
    <dgm:cxn modelId="{484ABBDA-7038-4E82-979B-B87FB052142A}" type="presParOf" srcId="{BE7972BE-A3F0-49C4-BA59-11B99F63C49C}" destId="{8793E8B0-FF51-44D3-A4B4-C3117F093702}" srcOrd="4" destOrd="0" presId="urn:microsoft.com/office/officeart/2005/8/layout/hierarchy3"/>
    <dgm:cxn modelId="{D6969B81-51D7-456E-B9BF-8C44F72BA25A}" type="presParOf" srcId="{BE7972BE-A3F0-49C4-BA59-11B99F63C49C}" destId="{003762A8-79CB-4B15-A94F-BF64C90DA14D}" srcOrd="5" destOrd="0" presId="urn:microsoft.com/office/officeart/2005/8/layout/hierarchy3"/>
    <dgm:cxn modelId="{42F0A7DA-A832-4032-915D-17F80EDBD3BC}" type="presParOf" srcId="{BE7972BE-A3F0-49C4-BA59-11B99F63C49C}" destId="{EBF21680-E1C3-4D9D-8CB6-4BEE5A410F44}" srcOrd="6" destOrd="0" presId="urn:microsoft.com/office/officeart/2005/8/layout/hierarchy3"/>
    <dgm:cxn modelId="{0C0E9487-BC9C-4D74-8FC8-AD1BE23F7509}" type="presParOf" srcId="{BE7972BE-A3F0-49C4-BA59-11B99F63C49C}" destId="{A540F786-4CCA-4915-B987-0DD9EA799441}" srcOrd="7" destOrd="0" presId="urn:microsoft.com/office/officeart/2005/8/layout/hierarchy3"/>
    <dgm:cxn modelId="{21221961-DD93-4C7E-8E45-689F8EEF4FA5}" type="presParOf" srcId="{E69AC9A7-A274-46FD-9B21-01A628183E22}" destId="{B429B46C-12FC-4A3F-9C6D-45E76A3E7358}" srcOrd="1" destOrd="0" presId="urn:microsoft.com/office/officeart/2005/8/layout/hierarchy3"/>
    <dgm:cxn modelId="{28A49A11-9FB7-47DA-9BEB-EF36433A6DDC}" type="presParOf" srcId="{B429B46C-12FC-4A3F-9C6D-45E76A3E7358}" destId="{C273D0D8-4E7F-487D-97A4-9EB43643A7FE}" srcOrd="0" destOrd="0" presId="urn:microsoft.com/office/officeart/2005/8/layout/hierarchy3"/>
    <dgm:cxn modelId="{F5871F7F-9FB8-41A5-85FA-5FA254C456C3}" type="presParOf" srcId="{C273D0D8-4E7F-487D-97A4-9EB43643A7FE}" destId="{3A32F83F-2DC6-43F8-9495-D6ED6BB41ABE}" srcOrd="0" destOrd="0" presId="urn:microsoft.com/office/officeart/2005/8/layout/hierarchy3"/>
    <dgm:cxn modelId="{05C65094-E249-4F03-AF2A-1876C6BF4846}" type="presParOf" srcId="{C273D0D8-4E7F-487D-97A4-9EB43643A7FE}" destId="{01CD706F-AC42-4BC4-BD2A-7EA5328B1B47}" srcOrd="1" destOrd="0" presId="urn:microsoft.com/office/officeart/2005/8/layout/hierarchy3"/>
    <dgm:cxn modelId="{A505319C-10CF-4C07-814E-6F9F86A66842}" type="presParOf" srcId="{B429B46C-12FC-4A3F-9C6D-45E76A3E7358}" destId="{E31410A8-5AC9-4FD2-A841-1230B7ACFCE0}" srcOrd="1" destOrd="0" presId="urn:microsoft.com/office/officeart/2005/8/layout/hierarchy3"/>
    <dgm:cxn modelId="{79B98483-833D-4122-91B2-992F6BC10534}" type="presParOf" srcId="{E31410A8-5AC9-4FD2-A841-1230B7ACFCE0}" destId="{AC768939-AF0E-4EA5-ACE1-094F809EE165}" srcOrd="0" destOrd="0" presId="urn:microsoft.com/office/officeart/2005/8/layout/hierarchy3"/>
    <dgm:cxn modelId="{760F86CD-2A01-4525-92A1-6C2FCF213585}" type="presParOf" srcId="{E31410A8-5AC9-4FD2-A841-1230B7ACFCE0}" destId="{E5D4B86D-24DE-4421-833A-9D6449D632CA}" srcOrd="1" destOrd="0" presId="urn:microsoft.com/office/officeart/2005/8/layout/hierarchy3"/>
    <dgm:cxn modelId="{B9440AEA-BEE0-4B95-9F38-D457706016E4}" type="presParOf" srcId="{E31410A8-5AC9-4FD2-A841-1230B7ACFCE0}" destId="{5778D7BF-53CB-4C44-B7B5-5592BF6176C7}" srcOrd="2" destOrd="0" presId="urn:microsoft.com/office/officeart/2005/8/layout/hierarchy3"/>
    <dgm:cxn modelId="{E3E0F0D5-965C-49C5-8B66-1857D2394203}" type="presParOf" srcId="{E31410A8-5AC9-4FD2-A841-1230B7ACFCE0}" destId="{1ED0995D-44E1-4956-9C51-189AFFE30320}" srcOrd="3" destOrd="0" presId="urn:microsoft.com/office/officeart/2005/8/layout/hierarchy3"/>
    <dgm:cxn modelId="{B47E443D-F7E9-465E-8BB2-D96C04059648}" type="presParOf" srcId="{E31410A8-5AC9-4FD2-A841-1230B7ACFCE0}" destId="{D1054BE7-FC26-4A9E-BA39-5C73ECE89FFD}" srcOrd="4" destOrd="0" presId="urn:microsoft.com/office/officeart/2005/8/layout/hierarchy3"/>
    <dgm:cxn modelId="{BD0A242C-6F27-43FE-AE6C-EEB1F389CA24}" type="presParOf" srcId="{E31410A8-5AC9-4FD2-A841-1230B7ACFCE0}" destId="{522ABFAC-D999-44F1-88E9-4F9EF53E9276}" srcOrd="5" destOrd="0" presId="urn:microsoft.com/office/officeart/2005/8/layout/hierarchy3"/>
    <dgm:cxn modelId="{967C48C5-668E-4D43-BFE5-9C71B8E1C77F}" type="presParOf" srcId="{E31410A8-5AC9-4FD2-A841-1230B7ACFCE0}" destId="{BCC47C07-BB65-4F58-81C6-1342AA9F6B36}" srcOrd="6" destOrd="0" presId="urn:microsoft.com/office/officeart/2005/8/layout/hierarchy3"/>
    <dgm:cxn modelId="{092D5769-7D51-422F-8E0D-22EF2213D5FD}" type="presParOf" srcId="{E31410A8-5AC9-4FD2-A841-1230B7ACFCE0}" destId="{772238ED-B46B-46FB-83CA-3A808125E539}" srcOrd="7" destOrd="0" presId="urn:microsoft.com/office/officeart/2005/8/layout/hierarchy3"/>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15/10/2021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Guille\Documents\Tecnologia Mecanica I\FV CAST _ Production_files\shell-molding-FILEminimizer.jpg"/>
          <p:cNvPicPr>
            <a:picLocks noChangeAspect="1" noChangeArrowheads="1"/>
          </p:cNvPicPr>
          <p:nvPr/>
        </p:nvPicPr>
        <p:blipFill>
          <a:blip r:embed="rId2"/>
          <a:srcRect/>
          <a:stretch>
            <a:fillRect/>
          </a:stretch>
        </p:blipFill>
        <p:spPr bwMode="auto">
          <a:xfrm>
            <a:off x="0" y="0"/>
            <a:ext cx="9144000" cy="6858000"/>
          </a:xfrm>
          <a:prstGeom prst="rect">
            <a:avLst/>
          </a:prstGeom>
          <a:noFill/>
          <a:effectLst>
            <a:softEdge rad="635000"/>
          </a:effectLst>
        </p:spPr>
      </p:pic>
      <p:sp>
        <p:nvSpPr>
          <p:cNvPr id="2" name="1 Título"/>
          <p:cNvSpPr>
            <a:spLocks noGrp="1"/>
          </p:cNvSpPr>
          <p:nvPr>
            <p:ph type="title"/>
          </p:nvPr>
        </p:nvSpPr>
        <p:spPr>
          <a:xfrm>
            <a:off x="785786" y="5143512"/>
            <a:ext cx="7772400" cy="1362075"/>
          </a:xfrm>
        </p:spPr>
        <p:txBody>
          <a:bodyPr>
            <a:normAutofit/>
          </a:bodyPr>
          <a:lstStyle/>
          <a:p>
            <a:r>
              <a:rPr lang="es-AR" sz="44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Diseños de sistemas de colada</a:t>
            </a:r>
            <a:endParaRPr lang="es-AR" sz="4400" dirty="0"/>
          </a:p>
        </p:txBody>
      </p:sp>
      <p:sp>
        <p:nvSpPr>
          <p:cNvPr id="3" name="2 Marcador de texto"/>
          <p:cNvSpPr>
            <a:spLocks noGrp="1"/>
          </p:cNvSpPr>
          <p:nvPr>
            <p:ph type="body" idx="1"/>
          </p:nvPr>
        </p:nvSpPr>
        <p:spPr/>
        <p:txBody>
          <a:bodyPr/>
          <a:lstStyle/>
          <a:p>
            <a:r>
              <a:rPr lang="es-AR" b="1" i="1" dirty="0" smtClean="0">
                <a:solidFill>
                  <a:schemeClr val="bg1"/>
                </a:solidFill>
              </a:rPr>
              <a:t>Cátedra de Tecnología Mecánica I</a:t>
            </a:r>
          </a:p>
          <a:p>
            <a:r>
              <a:rPr lang="es-AR" b="1" i="1" dirty="0" err="1" smtClean="0">
                <a:solidFill>
                  <a:schemeClr val="bg1"/>
                </a:solidFill>
              </a:rPr>
              <a:t>FCEFyN</a:t>
            </a:r>
            <a:endParaRPr lang="es-AR" b="1" i="1" dirty="0" smtClean="0">
              <a:solidFill>
                <a:schemeClr val="bg1"/>
              </a:solidFill>
            </a:endParaRPr>
          </a:p>
          <a:p>
            <a:r>
              <a:rPr lang="es-AR" b="1" i="1" dirty="0" smtClean="0">
                <a:solidFill>
                  <a:schemeClr val="bg1"/>
                </a:solidFill>
              </a:rPr>
              <a:t>L.G. </a:t>
            </a:r>
            <a:r>
              <a:rPr lang="es-AR" b="1" i="1" dirty="0" err="1" smtClean="0">
                <a:solidFill>
                  <a:schemeClr val="bg1"/>
                </a:solidFill>
              </a:rPr>
              <a:t>Losano</a:t>
            </a:r>
            <a:endParaRPr lang="es-AR" b="1"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114800" cy="1143000"/>
          </a:xfrm>
        </p:spPr>
        <p:txBody>
          <a:bodyPr>
            <a:normAutofit fontScale="90000"/>
          </a:bodyPr>
          <a:lstStyle/>
          <a:p>
            <a:r>
              <a:rPr lang="es-A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Sistema de alimentación</a:t>
            </a:r>
            <a:endParaRPr lang="es-AR" dirty="0"/>
          </a:p>
        </p:txBody>
      </p:sp>
      <p:sp>
        <p:nvSpPr>
          <p:cNvPr id="3" name="2 CuadroTexto"/>
          <p:cNvSpPr txBox="1"/>
          <p:nvPr/>
        </p:nvSpPr>
        <p:spPr>
          <a:xfrm>
            <a:off x="500034" y="2214554"/>
            <a:ext cx="8286808" cy="4524315"/>
          </a:xfrm>
          <a:prstGeom prst="rect">
            <a:avLst/>
          </a:prstGeom>
          <a:noFill/>
        </p:spPr>
        <p:txBody>
          <a:bodyPr wrap="square" rtlCol="0">
            <a:spAutoFit/>
          </a:bodyPr>
          <a:lstStyle/>
          <a:p>
            <a:r>
              <a:rPr lang="es-AR" b="1" i="1" dirty="0" smtClean="0"/>
              <a:t>El bacín de colada </a:t>
            </a:r>
            <a:r>
              <a:rPr lang="es-AR" dirty="0" smtClean="0"/>
              <a:t>sirve en un primer momento para que el operador pueda embocar el chorro de metal fundido, pero además</a:t>
            </a:r>
          </a:p>
          <a:p>
            <a:pPr algn="ctr"/>
            <a:r>
              <a:rPr lang="es-AR" dirty="0" smtClean="0"/>
              <a:t>Mantiene el flujo requerido</a:t>
            </a:r>
          </a:p>
          <a:p>
            <a:pPr algn="ctr"/>
            <a:r>
              <a:rPr lang="es-AR" dirty="0" smtClean="0"/>
              <a:t>Minimiza turbulencias</a:t>
            </a:r>
          </a:p>
          <a:p>
            <a:pPr algn="ctr"/>
            <a:r>
              <a:rPr lang="es-AR" dirty="0" smtClean="0"/>
              <a:t>Separa escorias e inclusiones</a:t>
            </a:r>
          </a:p>
          <a:p>
            <a:r>
              <a:rPr lang="es-AR" dirty="0" smtClean="0"/>
              <a:t>El </a:t>
            </a:r>
            <a:r>
              <a:rPr lang="es-AR" b="1" i="1" dirty="0" smtClean="0"/>
              <a:t>bebedero o canal principal </a:t>
            </a:r>
            <a:r>
              <a:rPr lang="es-AR" dirty="0" smtClean="0"/>
              <a:t>es el encargado de llevar el metal hacia el canal (o los canales) de distribuidores en condiciones adecuadas. Su disposición sensiblemente vertical hace que a lo largo de él se manifieste la mayor porción del salto de presión </a:t>
            </a:r>
            <a:r>
              <a:rPr lang="es-AR" dirty="0" err="1" smtClean="0"/>
              <a:t>metalostática</a:t>
            </a:r>
            <a:r>
              <a:rPr lang="es-AR" dirty="0" smtClean="0"/>
              <a:t>.</a:t>
            </a:r>
          </a:p>
          <a:p>
            <a:r>
              <a:rPr lang="es-AR" dirty="0" smtClean="0"/>
              <a:t>El </a:t>
            </a:r>
            <a:r>
              <a:rPr lang="es-AR" b="1" i="1" dirty="0" smtClean="0"/>
              <a:t>pocillo del bebedero</a:t>
            </a:r>
            <a:r>
              <a:rPr lang="es-AR" dirty="0" smtClean="0"/>
              <a:t> tiene por función disminuir la energía cinética de caída del líquido en el bebedero desviando a 90° el flujo de metal líquido ya que se produce una gran turbulencia en esa zona siguiendo luego en una forma más calma por los distribuidores.</a:t>
            </a:r>
          </a:p>
          <a:p>
            <a:r>
              <a:rPr lang="es-AR" b="1" i="1" dirty="0" smtClean="0"/>
              <a:t>Canal distribuidor o canal </a:t>
            </a:r>
            <a:r>
              <a:rPr lang="es-AR" b="1" i="1" dirty="0" err="1" smtClean="0"/>
              <a:t>descorificador</a:t>
            </a:r>
            <a:r>
              <a:rPr lang="es-AR" b="1" i="1" dirty="0" smtClean="0"/>
              <a:t>, </a:t>
            </a:r>
            <a:r>
              <a:rPr lang="es-AR" dirty="0" smtClean="0"/>
              <a:t>su función es distribuir el metal líquido a los ataques de la pieza, siendo el último elemento con que se cuenta para eliminar turbulencias, gases, óxidos, inclusiones, escorias.</a:t>
            </a:r>
            <a:endParaRPr lang="es-AR" dirty="0"/>
          </a:p>
        </p:txBody>
      </p:sp>
      <p:pic>
        <p:nvPicPr>
          <p:cNvPr id="4" name="3 Imagen" descr="fig 31.jpg"/>
          <p:cNvPicPr>
            <a:picLocks noChangeAspect="1"/>
          </p:cNvPicPr>
          <p:nvPr/>
        </p:nvPicPr>
        <p:blipFill>
          <a:blip r:embed="rId2" cstate="print"/>
          <a:stretch>
            <a:fillRect/>
          </a:stretch>
        </p:blipFill>
        <p:spPr>
          <a:xfrm>
            <a:off x="6072198" y="1"/>
            <a:ext cx="2882053" cy="223924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114800" cy="1143000"/>
          </a:xfrm>
        </p:spPr>
        <p:txBody>
          <a:bodyPr>
            <a:normAutofit fontScale="90000"/>
          </a:bodyPr>
          <a:lstStyle/>
          <a:p>
            <a:r>
              <a:rPr lang="es-A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Sistema de alimentación</a:t>
            </a:r>
            <a:endParaRPr lang="es-AR" dirty="0"/>
          </a:p>
        </p:txBody>
      </p:sp>
      <p:sp>
        <p:nvSpPr>
          <p:cNvPr id="3" name="2 CuadroTexto"/>
          <p:cNvSpPr txBox="1"/>
          <p:nvPr/>
        </p:nvSpPr>
        <p:spPr>
          <a:xfrm>
            <a:off x="571472" y="3786190"/>
            <a:ext cx="8286808" cy="2862322"/>
          </a:xfrm>
          <a:prstGeom prst="rect">
            <a:avLst/>
          </a:prstGeom>
          <a:noFill/>
        </p:spPr>
        <p:txBody>
          <a:bodyPr wrap="square" rtlCol="0">
            <a:spAutoFit/>
          </a:bodyPr>
          <a:lstStyle/>
          <a:p>
            <a:r>
              <a:rPr lang="es-AR" dirty="0" smtClean="0"/>
              <a:t>Partiendo de un bebedero puede haber uno o varios canales distribuidores. Pueden ser de sección rectangular, trapezoidal, redondos, etc. Pueden contar con filtros o secciones con diente de sierra para atrapar escorias y regular la velocidad de flujo. </a:t>
            </a:r>
          </a:p>
          <a:p>
            <a:r>
              <a:rPr lang="es-AR" dirty="0" smtClean="0"/>
              <a:t>Donde termina el canal, pasando el último ataque, se encuentra una parte denominada </a:t>
            </a:r>
            <a:r>
              <a:rPr lang="es-AR" b="1" i="1" dirty="0" smtClean="0"/>
              <a:t>trampa de escoria, </a:t>
            </a:r>
            <a:r>
              <a:rPr lang="es-AR" dirty="0" smtClean="0"/>
              <a:t>cuya finalidad es la de acumular el primer material entrante que es el que lleva mayor cantidad de impurezas.</a:t>
            </a:r>
          </a:p>
          <a:p>
            <a:r>
              <a:rPr lang="es-AR" b="1" i="1" dirty="0" smtClean="0"/>
              <a:t>Ataques o entradas </a:t>
            </a:r>
            <a:r>
              <a:rPr lang="es-AR" dirty="0" smtClean="0"/>
              <a:t>conducen el metal del canal </a:t>
            </a:r>
            <a:r>
              <a:rPr lang="es-AR" dirty="0" err="1" smtClean="0"/>
              <a:t>descorificador</a:t>
            </a:r>
            <a:r>
              <a:rPr lang="es-AR" dirty="0" smtClean="0"/>
              <a:t> a la pieza.</a:t>
            </a:r>
          </a:p>
          <a:p>
            <a:r>
              <a:rPr lang="es-AR" dirty="0" smtClean="0"/>
              <a:t>En cualquier sección de los canales se pueden colocar </a:t>
            </a:r>
            <a:r>
              <a:rPr lang="es-AR" b="1" i="1" dirty="0" smtClean="0"/>
              <a:t>filtros </a:t>
            </a:r>
            <a:r>
              <a:rPr lang="es-AR" dirty="0" smtClean="0"/>
              <a:t>cerámicos o metálicos para atrapar escorias para lo cual se produce un ensanchamiento de la zona donde se aloja el filtro.</a:t>
            </a:r>
            <a:endParaRPr lang="es-AR" dirty="0"/>
          </a:p>
        </p:txBody>
      </p:sp>
      <p:pic>
        <p:nvPicPr>
          <p:cNvPr id="4" name="3 Imagen" descr="fig 31.jpg"/>
          <p:cNvPicPr>
            <a:picLocks noChangeAspect="1"/>
          </p:cNvPicPr>
          <p:nvPr/>
        </p:nvPicPr>
        <p:blipFill>
          <a:blip r:embed="rId2" cstate="print"/>
          <a:stretch>
            <a:fillRect/>
          </a:stretch>
        </p:blipFill>
        <p:spPr>
          <a:xfrm>
            <a:off x="4071934" y="-1"/>
            <a:ext cx="4882317" cy="379336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1143000"/>
          </a:xfrm>
        </p:spPr>
        <p:txBody>
          <a:bodyPr/>
          <a:lstStyle/>
          <a:p>
            <a:r>
              <a:rPr lang="es-AR" dirty="0" smtClean="0"/>
              <a:t>Sistemas de coladas</a:t>
            </a:r>
            <a:endParaRPr lang="es-AR" dirty="0"/>
          </a:p>
        </p:txBody>
      </p:sp>
      <p:sp>
        <p:nvSpPr>
          <p:cNvPr id="3" name="2 CuadroTexto"/>
          <p:cNvSpPr txBox="1"/>
          <p:nvPr/>
        </p:nvSpPr>
        <p:spPr>
          <a:xfrm>
            <a:off x="714348" y="1214422"/>
            <a:ext cx="8001056" cy="5447645"/>
          </a:xfrm>
          <a:prstGeom prst="rect">
            <a:avLst/>
          </a:prstGeom>
          <a:noFill/>
        </p:spPr>
        <p:txBody>
          <a:bodyPr wrap="square" rtlCol="0">
            <a:spAutoFit/>
          </a:bodyPr>
          <a:lstStyle/>
          <a:p>
            <a:r>
              <a:rPr lang="es-AR" sz="2400" dirty="0" smtClean="0"/>
              <a:t>Consideraciones de:</a:t>
            </a:r>
          </a:p>
          <a:p>
            <a:pPr marL="342900" indent="-342900">
              <a:buFont typeface="Arial" pitchFamily="34" charset="0"/>
              <a:buChar char="•"/>
            </a:pPr>
            <a:r>
              <a:rPr lang="es-AR" b="1" dirty="0" smtClean="0"/>
              <a:t>Modelo</a:t>
            </a:r>
            <a:r>
              <a:rPr lang="es-AR" dirty="0" smtClean="0"/>
              <a:t>. Se debe alimentar por la parte más gruesa del modelo para garantizar solidificación dirigida. Para modelos pequeños se prefiere alimentar por un solo punto de ataque.</a:t>
            </a:r>
          </a:p>
          <a:p>
            <a:pPr marL="342900" indent="-342900">
              <a:buFont typeface="Arial" pitchFamily="34" charset="0"/>
              <a:buChar char="•"/>
            </a:pPr>
            <a:r>
              <a:rPr lang="es-AR" b="1" dirty="0" smtClean="0"/>
              <a:t>Morfología</a:t>
            </a:r>
            <a:r>
              <a:rPr lang="es-AR" dirty="0" smtClean="0"/>
              <a:t>. El vaciado no debe ser perpendicular a partes del molde. Por esto el sistema de alimentación se diseña con ataques en los extremos de la pieza.</a:t>
            </a:r>
          </a:p>
          <a:p>
            <a:pPr marL="342900" indent="-342900">
              <a:buFont typeface="Arial" pitchFamily="34" charset="0"/>
              <a:buChar char="•"/>
            </a:pPr>
            <a:r>
              <a:rPr lang="es-AR" b="1" dirty="0" smtClean="0"/>
              <a:t>Dimensionado</a:t>
            </a:r>
            <a:r>
              <a:rPr lang="es-AR" dirty="0" smtClean="0"/>
              <a:t>. Los canales deben ser lo más cortos posibles para evitar enfriamientos prematuros. La distancia mínima del canal de colada y ataque es de 30mm con una sobre longitud del canal de colada tras el ataque de 50mm para evitar turbulencias extremas por el cambio de dirección entre el canal de colada y ataque, además de servir para acumular posibles residuos.</a:t>
            </a:r>
          </a:p>
          <a:p>
            <a:pPr marL="342900" indent="-342900">
              <a:buFont typeface="Arial" pitchFamily="34" charset="0"/>
              <a:buChar char="•"/>
            </a:pPr>
            <a:r>
              <a:rPr lang="es-AR" b="1" dirty="0" smtClean="0"/>
              <a:t>Posicionamiento</a:t>
            </a:r>
            <a:r>
              <a:rPr lang="es-AR" dirty="0" smtClean="0"/>
              <a:t>. Los canales de colada deben alejarse de las zonas calientes y de las paredes de la caja de moldeo. En este punto influyen las dimensiones de la caja de moldeo y las distancias mínimas entre los sistemas y las paredes de la caja, así como la facilidad de moldeo y </a:t>
            </a:r>
            <a:r>
              <a:rPr lang="es-AR" dirty="0" err="1" smtClean="0"/>
              <a:t>desmoldeo</a:t>
            </a:r>
            <a:r>
              <a:rPr lang="es-AR" dirty="0" smtClean="0"/>
              <a:t>. Para fundiciones pequeñas se recomienda que la distancia mínima entre la pieza y sistemas de alimentación con las paredes del molde supere en cualquier caso los 30mm.</a:t>
            </a:r>
          </a:p>
          <a:p>
            <a:pPr marL="342900" indent="-342900">
              <a:buFont typeface="Arial" pitchFamily="34" charset="0"/>
              <a:buChar char="•"/>
            </a:pPr>
            <a:r>
              <a:rPr lang="es-AR" dirty="0" smtClean="0"/>
              <a:t>A priori, el peso del sistema de alimentación se supone como el 15% del peso de la pieza y la mazarota juntos.</a:t>
            </a:r>
            <a:endParaRPr lang="es-A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sultado de imagen para teorema de bernoulli en fundicion"/>
          <p:cNvPicPr>
            <a:picLocks noChangeAspect="1" noChangeArrowheads="1"/>
          </p:cNvPicPr>
          <p:nvPr/>
        </p:nvPicPr>
        <p:blipFill>
          <a:blip r:embed="rId2"/>
          <a:srcRect/>
          <a:stretch>
            <a:fillRect/>
          </a:stretch>
        </p:blipFill>
        <p:spPr bwMode="auto">
          <a:xfrm>
            <a:off x="382065" y="428604"/>
            <a:ext cx="8278156" cy="621510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Teorema de </a:t>
            </a:r>
            <a:r>
              <a:rPr lang="es-AR" dirty="0" err="1" smtClean="0"/>
              <a:t>Bernoulli</a:t>
            </a:r>
            <a:endParaRPr lang="es-AR" dirty="0"/>
          </a:p>
        </p:txBody>
      </p:sp>
      <p:sp>
        <p:nvSpPr>
          <p:cNvPr id="3" name="2 CuadroTexto"/>
          <p:cNvSpPr txBox="1"/>
          <p:nvPr/>
        </p:nvSpPr>
        <p:spPr>
          <a:xfrm>
            <a:off x="785786" y="1785926"/>
            <a:ext cx="7429552" cy="1508105"/>
          </a:xfrm>
          <a:prstGeom prst="rect">
            <a:avLst/>
          </a:prstGeom>
          <a:noFill/>
        </p:spPr>
        <p:txBody>
          <a:bodyPr wrap="square" rtlCol="0">
            <a:spAutoFit/>
          </a:bodyPr>
          <a:lstStyle/>
          <a:p>
            <a:r>
              <a:rPr lang="es-AR" dirty="0" smtClean="0"/>
              <a:t>Con corriente uniforme, sin pérdidas, la altura de presión, altura de velocidad y altura de posición del líquido pueden variar, pero de modo que su suma permanezca constante</a:t>
            </a:r>
          </a:p>
          <a:p>
            <a:endParaRPr lang="es-AR" dirty="0" smtClean="0"/>
          </a:p>
          <a:p>
            <a:pPr algn="ctr"/>
            <a:r>
              <a:rPr lang="es-AR" sz="2000" dirty="0" smtClean="0">
                <a:latin typeface="Arial" pitchFamily="34" charset="0"/>
                <a:cs typeface="Arial" pitchFamily="34" charset="0"/>
              </a:rPr>
              <a:t>h + p/</a:t>
            </a:r>
            <a:r>
              <a:rPr lang="el-GR" sz="2000" dirty="0" smtClean="0">
                <a:latin typeface="Arial" pitchFamily="34" charset="0"/>
                <a:cs typeface="Arial" pitchFamily="34" charset="0"/>
              </a:rPr>
              <a:t>ρ</a:t>
            </a:r>
            <a:r>
              <a:rPr lang="es-AR" sz="2000" dirty="0" smtClean="0">
                <a:latin typeface="Arial" pitchFamily="34" charset="0"/>
                <a:cs typeface="Arial" pitchFamily="34" charset="0"/>
              </a:rPr>
              <a:t>g + v</a:t>
            </a:r>
            <a:r>
              <a:rPr lang="es-AR" sz="2000" baseline="30000" dirty="0" smtClean="0">
                <a:latin typeface="Arial" pitchFamily="34" charset="0"/>
                <a:cs typeface="Arial" pitchFamily="34" charset="0"/>
              </a:rPr>
              <a:t>2</a:t>
            </a:r>
            <a:r>
              <a:rPr lang="es-AR" sz="2000" dirty="0" smtClean="0">
                <a:latin typeface="Arial" pitchFamily="34" charset="0"/>
                <a:cs typeface="Arial" pitchFamily="34" charset="0"/>
              </a:rPr>
              <a:t> /2g = cte.</a:t>
            </a:r>
            <a:endParaRPr lang="es-AR" sz="20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esultado de imagen para teorema de bernoulli en fundicion"/>
          <p:cNvPicPr>
            <a:picLocks noChangeAspect="1" noChangeArrowheads="1"/>
          </p:cNvPicPr>
          <p:nvPr/>
        </p:nvPicPr>
        <p:blipFill>
          <a:blip r:embed="rId2"/>
          <a:srcRect/>
          <a:stretch>
            <a:fillRect/>
          </a:stretch>
        </p:blipFill>
        <p:spPr bwMode="auto">
          <a:xfrm>
            <a:off x="1142976" y="285728"/>
            <a:ext cx="7120683" cy="5346094"/>
          </a:xfrm>
          <a:prstGeom prst="rect">
            <a:avLst/>
          </a:prstGeom>
          <a:noFill/>
        </p:spPr>
      </p:pic>
      <p:pic>
        <p:nvPicPr>
          <p:cNvPr id="2050" name="Picture 2"/>
          <p:cNvPicPr>
            <a:picLocks noChangeAspect="1" noChangeArrowheads="1"/>
          </p:cNvPicPr>
          <p:nvPr/>
        </p:nvPicPr>
        <p:blipFill>
          <a:blip r:embed="rId3"/>
          <a:srcRect/>
          <a:stretch>
            <a:fillRect/>
          </a:stretch>
        </p:blipFill>
        <p:spPr bwMode="auto">
          <a:xfrm>
            <a:off x="-2" y="4761068"/>
            <a:ext cx="9144001" cy="20969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esultado de imagen para teorema de bernoulli en fundicion"/>
          <p:cNvPicPr>
            <a:picLocks noChangeAspect="1" noChangeArrowheads="1"/>
          </p:cNvPicPr>
          <p:nvPr/>
        </p:nvPicPr>
        <p:blipFill>
          <a:blip r:embed="rId2"/>
          <a:srcRect b="75947"/>
          <a:stretch>
            <a:fillRect/>
          </a:stretch>
        </p:blipFill>
        <p:spPr bwMode="auto">
          <a:xfrm>
            <a:off x="1142976" y="285728"/>
            <a:ext cx="7120683" cy="1285884"/>
          </a:xfrm>
          <a:prstGeom prst="rect">
            <a:avLst/>
          </a:prstGeom>
          <a:noFill/>
        </p:spPr>
      </p:pic>
      <p:sp>
        <p:nvSpPr>
          <p:cNvPr id="4" name="3 CuadroTexto"/>
          <p:cNvSpPr txBox="1"/>
          <p:nvPr/>
        </p:nvSpPr>
        <p:spPr>
          <a:xfrm>
            <a:off x="857224" y="1643050"/>
            <a:ext cx="7358114" cy="1477328"/>
          </a:xfrm>
          <a:prstGeom prst="rect">
            <a:avLst/>
          </a:prstGeom>
          <a:noFill/>
        </p:spPr>
        <p:txBody>
          <a:bodyPr wrap="square" rtlCol="0">
            <a:spAutoFit/>
          </a:bodyPr>
          <a:lstStyle/>
          <a:p>
            <a:r>
              <a:rPr lang="es-AR" dirty="0" smtClean="0"/>
              <a:t>Definamos un punto (1) en la parte superior del bebedero y un punto (2) en la base. Si el punto (2) se usa como referencia, entonces la altura de ese punto es cero (h</a:t>
            </a:r>
            <a:r>
              <a:rPr lang="es-AR" baseline="-25000" dirty="0" smtClean="0"/>
              <a:t>2</a:t>
            </a:r>
            <a:r>
              <a:rPr lang="es-AR" dirty="0" smtClean="0"/>
              <a:t> = 0) y h</a:t>
            </a:r>
            <a:r>
              <a:rPr lang="es-AR" baseline="-25000" dirty="0" smtClean="0"/>
              <a:t>1</a:t>
            </a:r>
            <a:r>
              <a:rPr lang="es-AR" dirty="0" smtClean="0"/>
              <a:t> es la altura (longitud) del bebedero. Cuando se vierte el metal en la copa de vaciado y fluye hacia abajo, su velocidad inicial en la parte superior es cero (v</a:t>
            </a:r>
            <a:r>
              <a:rPr lang="es-AR" baseline="-25000" dirty="0" smtClean="0"/>
              <a:t>1</a:t>
            </a:r>
            <a:r>
              <a:rPr lang="es-AR" dirty="0" smtClean="0"/>
              <a:t>=0). Entonces la ecuación se simplifica a:</a:t>
            </a:r>
            <a:endParaRPr lang="es-AR" dirty="0"/>
          </a:p>
        </p:txBody>
      </p:sp>
      <p:pic>
        <p:nvPicPr>
          <p:cNvPr id="5" name="Picture 2" descr="Resultado de imagen para teorema de bernoulli en fundicion"/>
          <p:cNvPicPr>
            <a:picLocks noChangeAspect="1" noChangeArrowheads="1"/>
          </p:cNvPicPr>
          <p:nvPr/>
        </p:nvPicPr>
        <p:blipFill>
          <a:blip r:embed="rId3"/>
          <a:srcRect t="83334" r="52344"/>
          <a:stretch>
            <a:fillRect/>
          </a:stretch>
        </p:blipFill>
        <p:spPr bwMode="auto">
          <a:xfrm>
            <a:off x="2143108" y="3357562"/>
            <a:ext cx="4357686" cy="1142984"/>
          </a:xfrm>
          <a:prstGeom prst="rect">
            <a:avLst/>
          </a:prstGeom>
          <a:noFill/>
        </p:spPr>
      </p:pic>
      <p:sp>
        <p:nvSpPr>
          <p:cNvPr id="6" name="5 CuadroTexto"/>
          <p:cNvSpPr txBox="1"/>
          <p:nvPr/>
        </p:nvSpPr>
        <p:spPr>
          <a:xfrm>
            <a:off x="1214414" y="5786454"/>
            <a:ext cx="7143800" cy="369332"/>
          </a:xfrm>
          <a:prstGeom prst="rect">
            <a:avLst/>
          </a:prstGeom>
          <a:noFill/>
        </p:spPr>
        <p:txBody>
          <a:bodyPr wrap="square" rtlCol="0">
            <a:spAutoFit/>
          </a:bodyPr>
          <a:lstStyle/>
          <a:p>
            <a:r>
              <a:rPr lang="es-AR" dirty="0" smtClean="0"/>
              <a:t>La altura del bebedero va a modificar la velocidad de llenado del molde.</a:t>
            </a:r>
            <a:endParaRPr lang="es-AR" dirty="0"/>
          </a:p>
        </p:txBody>
      </p:sp>
      <p:pic>
        <p:nvPicPr>
          <p:cNvPr id="3074" name="Picture 2"/>
          <p:cNvPicPr>
            <a:picLocks noChangeAspect="1" noChangeArrowheads="1"/>
          </p:cNvPicPr>
          <p:nvPr/>
        </p:nvPicPr>
        <p:blipFill>
          <a:blip r:embed="rId4"/>
          <a:srcRect/>
          <a:stretch>
            <a:fillRect/>
          </a:stretch>
        </p:blipFill>
        <p:spPr bwMode="auto">
          <a:xfrm>
            <a:off x="1928794" y="4572008"/>
            <a:ext cx="5324475" cy="1133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38163" y="676275"/>
            <a:ext cx="8067675" cy="5505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42910" y="5000636"/>
            <a:ext cx="8072494" cy="1754326"/>
          </a:xfrm>
          <a:prstGeom prst="rect">
            <a:avLst/>
          </a:prstGeom>
          <a:noFill/>
        </p:spPr>
        <p:txBody>
          <a:bodyPr wrap="square" rtlCol="0">
            <a:spAutoFit/>
          </a:bodyPr>
          <a:lstStyle/>
          <a:p>
            <a:r>
              <a:rPr lang="es-AR" dirty="0" smtClean="0"/>
              <a:t>Un aumento del área se corresponde con una disminución de la velocidad del fluido.</a:t>
            </a:r>
          </a:p>
          <a:p>
            <a:r>
              <a:rPr lang="es-AR" dirty="0" smtClean="0"/>
              <a:t>Por este motivo el bebedero debe ser cónico, el área de la sección transversal del canal debe reducirse conforme el metal se acelera durante el descenso. De otra manera puede aspirar aire. El bebedero se diseña con un ahusamiento de manera que la </a:t>
            </a:r>
            <a:r>
              <a:rPr lang="es-AR" b="1" i="1" dirty="0" smtClean="0"/>
              <a:t>velocidad volumétrica de flujo (Q) </a:t>
            </a:r>
            <a:r>
              <a:rPr lang="es-AR" dirty="0" smtClean="0"/>
              <a:t>sea la misma en la parte superior y en el fondo del bebedero.</a:t>
            </a:r>
            <a:endParaRPr lang="es-AR" dirty="0"/>
          </a:p>
        </p:txBody>
      </p:sp>
      <p:pic>
        <p:nvPicPr>
          <p:cNvPr id="1026" name="Picture 2"/>
          <p:cNvPicPr>
            <a:picLocks noChangeAspect="1" noChangeArrowheads="1"/>
          </p:cNvPicPr>
          <p:nvPr/>
        </p:nvPicPr>
        <p:blipFill>
          <a:blip r:embed="rId2"/>
          <a:srcRect/>
          <a:stretch>
            <a:fillRect/>
          </a:stretch>
        </p:blipFill>
        <p:spPr bwMode="auto">
          <a:xfrm>
            <a:off x="0" y="357166"/>
            <a:ext cx="6400800" cy="4581525"/>
          </a:xfrm>
          <a:prstGeom prst="rect">
            <a:avLst/>
          </a:prstGeom>
          <a:noFill/>
          <a:ln w="9525">
            <a:noFill/>
            <a:miter lim="800000"/>
            <a:headEnd/>
            <a:tailEnd/>
          </a:ln>
          <a:effectLst/>
        </p:spPr>
      </p:pic>
      <p:pic>
        <p:nvPicPr>
          <p:cNvPr id="2" name="Picture 2"/>
          <p:cNvPicPr>
            <a:picLocks noChangeAspect="1" noChangeArrowheads="1"/>
          </p:cNvPicPr>
          <p:nvPr/>
        </p:nvPicPr>
        <p:blipFill>
          <a:blip r:embed="rId3"/>
          <a:srcRect l="55476" t="27477" r="4178" b="4955"/>
          <a:stretch>
            <a:fillRect/>
          </a:stretch>
        </p:blipFill>
        <p:spPr bwMode="auto">
          <a:xfrm>
            <a:off x="5143472" y="1857364"/>
            <a:ext cx="4000528" cy="2143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Sistemas de coladas</a:t>
            </a:r>
            <a:endParaRPr lang="es-AR" dirty="0"/>
          </a:p>
        </p:txBody>
      </p:sp>
      <p:sp>
        <p:nvSpPr>
          <p:cNvPr id="3" name="2 CuadroTexto"/>
          <p:cNvSpPr txBox="1"/>
          <p:nvPr/>
        </p:nvSpPr>
        <p:spPr>
          <a:xfrm>
            <a:off x="500034" y="1928802"/>
            <a:ext cx="8215370" cy="2031325"/>
          </a:xfrm>
          <a:prstGeom prst="rect">
            <a:avLst/>
          </a:prstGeom>
          <a:noFill/>
        </p:spPr>
        <p:txBody>
          <a:bodyPr wrap="square" rtlCol="0">
            <a:spAutoFit/>
          </a:bodyPr>
          <a:lstStyle/>
          <a:p>
            <a:r>
              <a:rPr lang="es-AR" dirty="0" smtClean="0"/>
              <a:t>Se habla de sistemas a presión cuando el área final del bebedero es mayor que el área del canal de colada, y esta a su vez mayor que el área del canal de ataque. Con esto se consigue que el metal fundido aumente de velocidad, pues la reducción de las secciones de paso para mantener el caudal de metal hace aumentar la presión. </a:t>
            </a:r>
          </a:p>
          <a:p>
            <a:pPr algn="ctr"/>
            <a:r>
              <a:rPr lang="es-AR" dirty="0" smtClean="0"/>
              <a:t>Sección de bebedero˃ Sección de canal de colada˃ Sección ataque</a:t>
            </a:r>
          </a:p>
          <a:p>
            <a:r>
              <a:rPr lang="es-AR" dirty="0" smtClean="0"/>
              <a:t>El dimensionado de los conductos desde la taza de colada al ataque es mediante la ecuación de </a:t>
            </a:r>
            <a:r>
              <a:rPr lang="es-AR" dirty="0" err="1" smtClean="0"/>
              <a:t>Bernoulli</a:t>
            </a:r>
            <a:r>
              <a:rPr lang="es-AR" dirty="0" smtClean="0"/>
              <a:t> </a:t>
            </a:r>
            <a:endParaRPr lang="es-AR" dirty="0"/>
          </a:p>
        </p:txBody>
      </p:sp>
      <p:pic>
        <p:nvPicPr>
          <p:cNvPr id="1026" name="Picture 2"/>
          <p:cNvPicPr>
            <a:picLocks noChangeAspect="1" noChangeArrowheads="1"/>
          </p:cNvPicPr>
          <p:nvPr/>
        </p:nvPicPr>
        <p:blipFill>
          <a:blip r:embed="rId2"/>
          <a:srcRect/>
          <a:stretch>
            <a:fillRect/>
          </a:stretch>
        </p:blipFill>
        <p:spPr bwMode="auto">
          <a:xfrm>
            <a:off x="642910" y="4052435"/>
            <a:ext cx="2571768" cy="2805565"/>
          </a:xfrm>
          <a:prstGeom prst="rect">
            <a:avLst/>
          </a:prstGeom>
          <a:noFill/>
          <a:ln w="9525">
            <a:noFill/>
            <a:miter lim="800000"/>
            <a:headEnd/>
            <a:tailEnd/>
          </a:ln>
          <a:effectLst/>
        </p:spPr>
      </p:pic>
      <p:sp>
        <p:nvSpPr>
          <p:cNvPr id="5" name="4 CuadroTexto"/>
          <p:cNvSpPr txBox="1"/>
          <p:nvPr/>
        </p:nvSpPr>
        <p:spPr>
          <a:xfrm>
            <a:off x="4714876" y="4214818"/>
            <a:ext cx="3929090" cy="2031325"/>
          </a:xfrm>
          <a:prstGeom prst="rect">
            <a:avLst/>
          </a:prstGeom>
          <a:noFill/>
        </p:spPr>
        <p:txBody>
          <a:bodyPr wrap="square" rtlCol="0">
            <a:spAutoFit/>
          </a:bodyPr>
          <a:lstStyle/>
          <a:p>
            <a:r>
              <a:rPr lang="es-AR" dirty="0" smtClean="0"/>
              <a:t>Mediante esta ecuación se calcula la sección de cada subsistema de alimentación sabiendo la altura de cada una de las secciones dentro del conjunto.</a:t>
            </a:r>
          </a:p>
          <a:p>
            <a:r>
              <a:rPr lang="es-AR" dirty="0" smtClean="0"/>
              <a:t>El objetivo es asegurar la continuidad del flujo de metal fundido.</a:t>
            </a:r>
            <a:endParaRPr lang="es-A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20000" contrast="-20000"/>
          </a:blip>
          <a:srcRect/>
          <a:stretch>
            <a:fillRect/>
          </a:stretch>
        </p:blipFill>
        <p:spPr bwMode="auto">
          <a:xfrm>
            <a:off x="0" y="0"/>
            <a:ext cx="9144000" cy="6858024"/>
          </a:xfrm>
          <a:prstGeom prst="rect">
            <a:avLst/>
          </a:prstGeom>
          <a:noFill/>
          <a:ln w="9525">
            <a:noFill/>
            <a:miter lim="800000"/>
            <a:headEnd/>
            <a:tailEnd/>
          </a:ln>
          <a:effectLst/>
        </p:spPr>
      </p:pic>
      <p:sp>
        <p:nvSpPr>
          <p:cNvPr id="2" name="1 Título"/>
          <p:cNvSpPr>
            <a:spLocks noGrp="1"/>
          </p:cNvSpPr>
          <p:nvPr>
            <p:ph type="title"/>
          </p:nvPr>
        </p:nvSpPr>
        <p:spPr/>
        <p:txBody>
          <a:bodyPr/>
          <a:lstStyle/>
          <a:p>
            <a:r>
              <a:rPr lang="es-A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Diseños de sistemas de coladas</a:t>
            </a:r>
            <a:endParaRPr lang="es-A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1643042" y="1643050"/>
            <a:ext cx="5429288" cy="4154984"/>
          </a:xfrm>
          <a:prstGeom prst="rect">
            <a:avLst/>
          </a:prstGeom>
          <a:noFill/>
        </p:spPr>
        <p:txBody>
          <a:bodyPr wrap="square" rtlCol="0">
            <a:spAutoFit/>
          </a:bodyPr>
          <a:lstStyle/>
          <a:p>
            <a:pPr algn="ctr"/>
            <a:r>
              <a:rPr lang="es-AR" sz="2400" dirty="0" smtClean="0"/>
              <a:t>Se denomina </a:t>
            </a:r>
            <a:r>
              <a:rPr lang="es-AR" sz="2400" b="1" dirty="0" smtClean="0">
                <a:effectLst>
                  <a:outerShdw blurRad="38100" dist="38100" dir="2700000" algn="tl">
                    <a:srgbClr val="000000">
                      <a:alpha val="43137"/>
                    </a:srgbClr>
                  </a:outerShdw>
                </a:effectLst>
              </a:rPr>
              <a:t>Sistemas de colada </a:t>
            </a:r>
            <a:r>
              <a:rPr lang="es-AR" sz="2400" dirty="0" smtClean="0"/>
              <a:t>al conjunto de conductos y canales que conducen al metal líquido hasta la cavidad del molde para el llenado del mismo. </a:t>
            </a:r>
          </a:p>
          <a:p>
            <a:pPr algn="ctr"/>
            <a:r>
              <a:rPr lang="es-AR" sz="2400" dirty="0" smtClean="0"/>
              <a:t>Existen varias formas de llenado del molde dependiendo de la disposición de los canales.</a:t>
            </a:r>
          </a:p>
          <a:p>
            <a:pPr algn="ctr"/>
            <a:r>
              <a:rPr lang="es-AR" sz="2400" dirty="0" smtClean="0"/>
              <a:t>El sistema de colada está compuesto de bebedero, cono o taza de colada, pozo de colada, canal de colada y canal de ataque o entrada.</a:t>
            </a:r>
            <a:endParaRPr lang="es-A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Bebedero</a:t>
            </a:r>
            <a:endParaRPr lang="es-AR" dirty="0"/>
          </a:p>
        </p:txBody>
      </p:sp>
      <p:sp>
        <p:nvSpPr>
          <p:cNvPr id="3" name="2 CuadroTexto"/>
          <p:cNvSpPr txBox="1"/>
          <p:nvPr/>
        </p:nvSpPr>
        <p:spPr>
          <a:xfrm>
            <a:off x="571472" y="1357298"/>
            <a:ext cx="4429156" cy="3754874"/>
          </a:xfrm>
          <a:prstGeom prst="rect">
            <a:avLst/>
          </a:prstGeom>
          <a:noFill/>
        </p:spPr>
        <p:txBody>
          <a:bodyPr wrap="square" rtlCol="0">
            <a:spAutoFit/>
          </a:bodyPr>
          <a:lstStyle/>
          <a:p>
            <a:r>
              <a:rPr lang="es-AR" dirty="0" smtClean="0"/>
              <a:t>El bebedero es la zona vertical del sistema de alimentación, el cual dota al metal fundido de la energía potencial y cinética necesaria para ocupar la cavidad del molde.</a:t>
            </a:r>
          </a:p>
          <a:p>
            <a:r>
              <a:rPr lang="es-AR" dirty="0" smtClean="0"/>
              <a:t>El bebedero se diseña de forma que imite la conicidad de la caída de la corriente de forma natural como resultado de la gravedad.</a:t>
            </a:r>
          </a:p>
          <a:p>
            <a:r>
              <a:rPr lang="es-AR" sz="1400" dirty="0" smtClean="0"/>
              <a:t>En un líquido en caída libre (como el agua de un grifo), el área de la sección transversal de la corriente disminuye al ganar velocidad. Si diseñamos un bebedero con una sección transversal de área constante y vaciamos el metal dentro de ella, se puede desarrollar regiones en las que el líquido pierda contacto con las paredes del bebedero. A causa de ello puede darse un efecto de succión de aire (</a:t>
            </a:r>
            <a:r>
              <a:rPr lang="es-AR" sz="1400" dirty="0" err="1" smtClean="0"/>
              <a:t>ventury</a:t>
            </a:r>
            <a:r>
              <a:rPr lang="es-AR" sz="1400" dirty="0" smtClean="0"/>
              <a:t>). </a:t>
            </a:r>
            <a:endParaRPr lang="es-AR" sz="1400" dirty="0"/>
          </a:p>
        </p:txBody>
      </p:sp>
      <p:pic>
        <p:nvPicPr>
          <p:cNvPr id="2050" name="Picture 2"/>
          <p:cNvPicPr>
            <a:picLocks noChangeAspect="1" noChangeArrowheads="1"/>
          </p:cNvPicPr>
          <p:nvPr/>
        </p:nvPicPr>
        <p:blipFill>
          <a:blip r:embed="rId2"/>
          <a:srcRect/>
          <a:stretch>
            <a:fillRect/>
          </a:stretch>
        </p:blipFill>
        <p:spPr bwMode="auto">
          <a:xfrm>
            <a:off x="5143504" y="1428736"/>
            <a:ext cx="3648075" cy="3505200"/>
          </a:xfrm>
          <a:prstGeom prst="rect">
            <a:avLst/>
          </a:prstGeom>
          <a:noFill/>
          <a:ln w="9525">
            <a:noFill/>
            <a:miter lim="800000"/>
            <a:headEnd/>
            <a:tailEnd/>
          </a:ln>
          <a:effectLst/>
        </p:spPr>
      </p:pic>
      <p:sp>
        <p:nvSpPr>
          <p:cNvPr id="5" name="4 CuadroTexto"/>
          <p:cNvSpPr txBox="1"/>
          <p:nvPr/>
        </p:nvSpPr>
        <p:spPr>
          <a:xfrm>
            <a:off x="1714480" y="5500702"/>
            <a:ext cx="6286544" cy="923330"/>
          </a:xfrm>
          <a:prstGeom prst="rect">
            <a:avLst/>
          </a:prstGeom>
          <a:noFill/>
        </p:spPr>
        <p:txBody>
          <a:bodyPr wrap="square" rtlCol="0">
            <a:spAutoFit/>
          </a:bodyPr>
          <a:lstStyle/>
          <a:p>
            <a:r>
              <a:rPr lang="es-AR" dirty="0" smtClean="0"/>
              <a:t>En la práctica la entrada al bebedero se hace alrededor de un 20% mayor en área, para optimizar tiempo de llenado y velocidad de </a:t>
            </a:r>
            <a:r>
              <a:rPr lang="es-AR" dirty="0" smtClean="0"/>
              <a:t>flujo.</a:t>
            </a:r>
            <a:endParaRPr lang="es-A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Taza y pozo de colada</a:t>
            </a:r>
            <a:endParaRPr lang="es-AR" dirty="0"/>
          </a:p>
        </p:txBody>
      </p:sp>
      <p:sp>
        <p:nvSpPr>
          <p:cNvPr id="4" name="3 CuadroTexto"/>
          <p:cNvSpPr txBox="1"/>
          <p:nvPr/>
        </p:nvSpPr>
        <p:spPr>
          <a:xfrm>
            <a:off x="428596" y="1571612"/>
            <a:ext cx="4714908" cy="5078313"/>
          </a:xfrm>
          <a:prstGeom prst="rect">
            <a:avLst/>
          </a:prstGeom>
          <a:noFill/>
        </p:spPr>
        <p:txBody>
          <a:bodyPr wrap="square" rtlCol="0">
            <a:spAutoFit/>
          </a:bodyPr>
          <a:lstStyle/>
          <a:p>
            <a:r>
              <a:rPr lang="es-AR" dirty="0" smtClean="0"/>
              <a:t>La taza de colada se localiza en la parte superior del bebedero para estabilizar la entrada del flujo de metal fundido en el sistema de colada. Existen varias geometrías de diseño de la taza de colada, el más común en piezas pequeñas es de taza cónica, que en ciertos casos puede no ser conveniente porque es difícil controlar la velocidad de flujo.</a:t>
            </a:r>
          </a:p>
          <a:p>
            <a:r>
              <a:rPr lang="es-AR" dirty="0" smtClean="0"/>
              <a:t>El pozo de colada es la parte de unión entre el fondo del bebedero y el canal de colada. Debe asegurar una transición suave del flujo de metal fundido, pues es el que recibe al metal líquido con mayor velocidad en su bajada desde el bebedero y lo debe </a:t>
            </a:r>
            <a:r>
              <a:rPr lang="es-AR" dirty="0" smtClean="0"/>
              <a:t>re direccionar </a:t>
            </a:r>
            <a:r>
              <a:rPr lang="es-AR" dirty="0" smtClean="0"/>
              <a:t>horizontalmente hacia los canales de colada. Un diseño muy usado es un cilindro de área 5 veces la del canal y altura el doble que el canal de colada.</a:t>
            </a:r>
          </a:p>
        </p:txBody>
      </p:sp>
      <p:pic>
        <p:nvPicPr>
          <p:cNvPr id="4098" name="Picture 2"/>
          <p:cNvPicPr>
            <a:picLocks noChangeAspect="1" noChangeArrowheads="1"/>
          </p:cNvPicPr>
          <p:nvPr/>
        </p:nvPicPr>
        <p:blipFill>
          <a:blip r:embed="rId2"/>
          <a:srcRect/>
          <a:stretch>
            <a:fillRect/>
          </a:stretch>
        </p:blipFill>
        <p:spPr bwMode="auto">
          <a:xfrm>
            <a:off x="5143504" y="3929066"/>
            <a:ext cx="3810000" cy="27336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500694" y="1643050"/>
            <a:ext cx="3043236" cy="21889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Canales de colada y ataque</a:t>
            </a:r>
            <a:endParaRPr lang="es-AR" dirty="0"/>
          </a:p>
        </p:txBody>
      </p:sp>
      <p:sp>
        <p:nvSpPr>
          <p:cNvPr id="3" name="2 CuadroTexto"/>
          <p:cNvSpPr txBox="1"/>
          <p:nvPr/>
        </p:nvSpPr>
        <p:spPr>
          <a:xfrm>
            <a:off x="500034" y="2143116"/>
            <a:ext cx="8286808" cy="2308324"/>
          </a:xfrm>
          <a:prstGeom prst="rect">
            <a:avLst/>
          </a:prstGeom>
          <a:noFill/>
        </p:spPr>
        <p:txBody>
          <a:bodyPr wrap="square" rtlCol="0">
            <a:spAutoFit/>
          </a:bodyPr>
          <a:lstStyle/>
          <a:p>
            <a:r>
              <a:rPr lang="es-AR" dirty="0" smtClean="0"/>
              <a:t>Los canales de colada son los encargados de distribuir horizontalmente el metal fundido hasta la cavidad del molde.</a:t>
            </a:r>
          </a:p>
          <a:p>
            <a:r>
              <a:rPr lang="es-AR" dirty="0" smtClean="0"/>
              <a:t>Normalmente los canales son horizontales, aunque también pueden ser verticales o con cierto ángulo de inclinación. Generalmente se localizan en la línea de partición para moldes en cajas bipartidas facilitando la generación del modelo y su extracción.</a:t>
            </a:r>
          </a:p>
          <a:p>
            <a:r>
              <a:rPr lang="es-AR" dirty="0" smtClean="0"/>
              <a:t>El número de canales depende de las dimensiones de la fundición. Para piezas simples y de poco volumen en los que existan caras rectas y de fácil acceso, se puede alimentar con un canal de colada y ataque. La longitud no debe ser </a:t>
            </a:r>
            <a:r>
              <a:rPr lang="es-AR" dirty="0" smtClean="0"/>
              <a:t>excesiva.</a:t>
            </a:r>
            <a:endParaRPr lang="es-A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   Ley de continuidad de la masa.- establece que    para líquidos incomprensibles y en un sistema con paredes    impermea..."/>
          <p:cNvPicPr>
            <a:picLocks noChangeAspect="1" noChangeArrowheads="1"/>
          </p:cNvPicPr>
          <p:nvPr/>
        </p:nvPicPr>
        <p:blipFill>
          <a:blip r:embed="rId2"/>
          <a:srcRect b="76513"/>
          <a:stretch>
            <a:fillRect/>
          </a:stretch>
        </p:blipFill>
        <p:spPr bwMode="auto">
          <a:xfrm>
            <a:off x="1428728" y="571480"/>
            <a:ext cx="6076950" cy="1071570"/>
          </a:xfrm>
          <a:prstGeom prst="rect">
            <a:avLst/>
          </a:prstGeom>
          <a:noFill/>
        </p:spPr>
      </p:pic>
      <p:pic>
        <p:nvPicPr>
          <p:cNvPr id="4098" name="Picture 2"/>
          <p:cNvPicPr>
            <a:picLocks noChangeAspect="1" noChangeArrowheads="1"/>
          </p:cNvPicPr>
          <p:nvPr/>
        </p:nvPicPr>
        <p:blipFill>
          <a:blip r:embed="rId3"/>
          <a:srcRect/>
          <a:stretch>
            <a:fillRect/>
          </a:stretch>
        </p:blipFill>
        <p:spPr bwMode="auto">
          <a:xfrm>
            <a:off x="928662" y="2000240"/>
            <a:ext cx="7429500" cy="21812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1000100" y="4371975"/>
            <a:ext cx="7629525" cy="2486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   Un factor a considerarse en el fluido por los canales de    alimentación es la turbulencia. El numero de Reynolds    (..."/>
          <p:cNvPicPr>
            <a:picLocks noChangeAspect="1" noChangeArrowheads="1"/>
          </p:cNvPicPr>
          <p:nvPr/>
        </p:nvPicPr>
        <p:blipFill>
          <a:blip r:embed="rId2"/>
          <a:srcRect/>
          <a:stretch>
            <a:fillRect/>
          </a:stretch>
        </p:blipFill>
        <p:spPr bwMode="auto">
          <a:xfrm>
            <a:off x="1571604" y="0"/>
            <a:ext cx="6076950" cy="4562476"/>
          </a:xfrm>
          <a:prstGeom prst="rect">
            <a:avLst/>
          </a:prstGeom>
          <a:noFill/>
        </p:spPr>
      </p:pic>
      <p:sp>
        <p:nvSpPr>
          <p:cNvPr id="3" name="2 CuadroTexto"/>
          <p:cNvSpPr txBox="1"/>
          <p:nvPr/>
        </p:nvSpPr>
        <p:spPr>
          <a:xfrm>
            <a:off x="428596" y="4643446"/>
            <a:ext cx="8358246" cy="1477328"/>
          </a:xfrm>
          <a:prstGeom prst="rect">
            <a:avLst/>
          </a:prstGeom>
          <a:noFill/>
        </p:spPr>
        <p:txBody>
          <a:bodyPr wrap="square" rtlCol="0">
            <a:spAutoFit/>
          </a:bodyPr>
          <a:lstStyle/>
          <a:p>
            <a:r>
              <a:rPr lang="es-AR" dirty="0" smtClean="0"/>
              <a:t>El número de Reynolds es </a:t>
            </a:r>
            <a:r>
              <a:rPr lang="es-AR" dirty="0" err="1" smtClean="0"/>
              <a:t>adimensional</a:t>
            </a:r>
            <a:r>
              <a:rPr lang="es-AR" dirty="0" smtClean="0"/>
              <a:t>, aplicable a flujos incompresibles.</a:t>
            </a:r>
          </a:p>
          <a:p>
            <a:r>
              <a:rPr lang="es-AR" dirty="0" smtClean="0"/>
              <a:t>Un número de Reynolds de 2000 o menor corresponde a un flujo laminar.</a:t>
            </a:r>
          </a:p>
          <a:p>
            <a:r>
              <a:rPr lang="es-AR" dirty="0" smtClean="0"/>
              <a:t>Hasta 20000 el régimen es transitorio</a:t>
            </a:r>
          </a:p>
          <a:p>
            <a:r>
              <a:rPr lang="es-AR" dirty="0" smtClean="0"/>
              <a:t>Valores mayores corresponden a flujos turbulentos, con riesgos en porosidad e inclusiones.</a:t>
            </a:r>
            <a:endParaRPr lang="es-A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4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Fluidez:</a:t>
            </a:r>
            <a:endParaRPr lang="es-AR" sz="4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 name="2 CuadroTexto"/>
          <p:cNvSpPr txBox="1"/>
          <p:nvPr/>
        </p:nvSpPr>
        <p:spPr>
          <a:xfrm>
            <a:off x="1000100" y="1500174"/>
            <a:ext cx="7358114" cy="4154984"/>
          </a:xfrm>
          <a:prstGeom prst="rect">
            <a:avLst/>
          </a:prstGeom>
          <a:noFill/>
        </p:spPr>
        <p:txBody>
          <a:bodyPr wrap="square" rtlCol="0">
            <a:spAutoFit/>
          </a:bodyPr>
          <a:lstStyle/>
          <a:p>
            <a:r>
              <a:rPr lang="es-A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Una medida de la capacidad del metal para llenar el molde antes de enfriar.</a:t>
            </a:r>
          </a:p>
          <a:p>
            <a:endParaRPr lang="es-AR" dirty="0" smtClean="0"/>
          </a:p>
          <a:p>
            <a:r>
              <a:rPr lang="es-AR" dirty="0" smtClean="0"/>
              <a:t>Factores que afectan la fluidez:</a:t>
            </a:r>
          </a:p>
          <a:p>
            <a:pPr algn="ctr"/>
            <a:r>
              <a:rPr lang="es-AR" dirty="0" smtClean="0"/>
              <a:t>Temperatura de vaciado</a:t>
            </a:r>
          </a:p>
          <a:p>
            <a:pPr algn="ctr"/>
            <a:r>
              <a:rPr lang="es-AR" dirty="0" smtClean="0"/>
              <a:t>Composición del metal</a:t>
            </a:r>
          </a:p>
          <a:p>
            <a:pPr algn="ctr"/>
            <a:r>
              <a:rPr lang="es-AR" dirty="0" smtClean="0"/>
              <a:t>Viscosidad del metal líquido</a:t>
            </a:r>
          </a:p>
          <a:p>
            <a:pPr algn="ctr"/>
            <a:r>
              <a:rPr lang="es-AR" dirty="0" smtClean="0"/>
              <a:t>Calor transferido de los alrededores</a:t>
            </a:r>
          </a:p>
          <a:p>
            <a:endParaRPr lang="es-AR" dirty="0" smtClean="0"/>
          </a:p>
          <a:p>
            <a:r>
              <a:rPr lang="es-AR" dirty="0" smtClean="0"/>
              <a:t>Si bien el sobrecalentamiento favorece la fluidez, tiene los inconvenientes de formación de óxidos, porosidad gaseosa y penetración del metal líquido en los espacios intersticiales entre los granos de arena del molde. Este último hace que la superficie de la fundición incorpore partículas de arena que la hacen más rugosa y abrasiva que lo normal.</a:t>
            </a:r>
            <a:endParaRPr lang="es-A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egla de ChvorinovC = Constante que refleja el material del molde, propiedades del metal  y temperatura.n = valor entre 1...."/>
          <p:cNvPicPr>
            <a:picLocks noChangeAspect="1" noChangeArrowheads="1"/>
          </p:cNvPicPr>
          <p:nvPr/>
        </p:nvPicPr>
        <p:blipFill>
          <a:blip r:embed="rId2"/>
          <a:srcRect b="27974"/>
          <a:stretch>
            <a:fillRect/>
          </a:stretch>
        </p:blipFill>
        <p:spPr bwMode="auto">
          <a:xfrm>
            <a:off x="1571604" y="1857364"/>
            <a:ext cx="6076950" cy="3286148"/>
          </a:xfrm>
          <a:prstGeom prst="rect">
            <a:avLst/>
          </a:prstGeom>
          <a:noFill/>
        </p:spPr>
      </p:pic>
      <p:sp>
        <p:nvSpPr>
          <p:cNvPr id="3" name="2 CuadroTexto"/>
          <p:cNvSpPr txBox="1"/>
          <p:nvPr/>
        </p:nvSpPr>
        <p:spPr>
          <a:xfrm>
            <a:off x="500034" y="285728"/>
            <a:ext cx="8143932" cy="1477328"/>
          </a:xfrm>
          <a:prstGeom prst="rect">
            <a:avLst/>
          </a:prstGeom>
          <a:noFill/>
        </p:spPr>
        <p:txBody>
          <a:bodyPr wrap="square" rtlCol="0">
            <a:spAutoFit/>
          </a:bodyPr>
          <a:lstStyle/>
          <a:p>
            <a:r>
              <a:rPr lang="es-AR" dirty="0" smtClean="0"/>
              <a:t>La composición y las velocidades de enfriamiento del metal fundido afectan el tamaño y la forma de los granos y de las dendritas en la aleación que está solidificando. A su vez, el tamaño y la estructura de los granos y las dendritas influyen en las propiedades de la fundición una vez que ha solidificado. El tiempo de solidificación está en función del volumen de la fundición y de su área superficial.</a:t>
            </a:r>
            <a:endParaRPr lang="es-AR" dirty="0"/>
          </a:p>
        </p:txBody>
      </p:sp>
      <p:pic>
        <p:nvPicPr>
          <p:cNvPr id="2050" name="Picture 2"/>
          <p:cNvPicPr>
            <a:picLocks noChangeAspect="1" noChangeArrowheads="1"/>
          </p:cNvPicPr>
          <p:nvPr/>
        </p:nvPicPr>
        <p:blipFill>
          <a:blip r:embed="rId3"/>
          <a:srcRect/>
          <a:stretch>
            <a:fillRect/>
          </a:stretch>
        </p:blipFill>
        <p:spPr bwMode="auto">
          <a:xfrm>
            <a:off x="2571736" y="5643578"/>
            <a:ext cx="3952875" cy="581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Dónde colocar las mazarotas</a:t>
            </a:r>
            <a:endParaRPr lang="es-AR" dirty="0"/>
          </a:p>
        </p:txBody>
      </p:sp>
      <p:sp>
        <p:nvSpPr>
          <p:cNvPr id="3" name="2 CuadroTexto"/>
          <p:cNvSpPr txBox="1"/>
          <p:nvPr/>
        </p:nvSpPr>
        <p:spPr>
          <a:xfrm>
            <a:off x="500034" y="1502688"/>
            <a:ext cx="8215370" cy="5355312"/>
          </a:xfrm>
          <a:prstGeom prst="rect">
            <a:avLst/>
          </a:prstGeom>
          <a:noFill/>
        </p:spPr>
        <p:txBody>
          <a:bodyPr wrap="square" rtlCol="0">
            <a:spAutoFit/>
          </a:bodyPr>
          <a:lstStyle/>
          <a:p>
            <a:pPr marL="342900" indent="-342900">
              <a:buFont typeface="+mj-lt"/>
              <a:buAutoNum type="arabicPeriod"/>
            </a:pPr>
            <a:r>
              <a:rPr lang="es-AR" dirty="0" smtClean="0"/>
              <a:t>Las mazarotas se colocan sobre las partes más densas, los nudos térmicos de las piezas, en las cuales, como resultado de una solidificación lenta, se forman los rechupes y se manifiesta una aguda porosidad.</a:t>
            </a:r>
          </a:p>
          <a:p>
            <a:pPr marL="342900" indent="-342900">
              <a:buFont typeface="+mj-lt"/>
              <a:buAutoNum type="arabicPeriod"/>
            </a:pPr>
            <a:r>
              <a:rPr lang="es-AR" dirty="0" smtClean="0"/>
              <a:t>Los rechupes se forman en los puntos de la pieza que enfrían último, como son las partes más densas, los engrosamientos locales, los nudos, articulación de las paredes y también los puntos de las piezas de las que se dificulta la extracción de calor.</a:t>
            </a:r>
          </a:p>
          <a:p>
            <a:pPr marL="342900" indent="-342900">
              <a:buFont typeface="+mj-lt"/>
              <a:buAutoNum type="arabicPeriod"/>
            </a:pPr>
            <a:r>
              <a:rPr lang="es-AR" dirty="0" smtClean="0"/>
              <a:t>Los rechupes tienden a formarse en la parte superior de la pieza.</a:t>
            </a:r>
          </a:p>
          <a:p>
            <a:pPr marL="342900" indent="-342900">
              <a:buFont typeface="+mj-lt"/>
              <a:buAutoNum type="arabicPeriod"/>
            </a:pPr>
            <a:r>
              <a:rPr lang="es-AR" dirty="0" smtClean="0"/>
              <a:t>Las mazarotas tienen diversas funciones: actúan como reserva del metal líquido para las diferentes partes de la pieza hasta el fin de la solidificación, propicia evacuación e gases y recolecta inclusiones no metálicas.</a:t>
            </a:r>
          </a:p>
          <a:p>
            <a:pPr marL="342900" indent="-342900">
              <a:buFont typeface="+mj-lt"/>
              <a:buAutoNum type="arabicPeriod"/>
            </a:pPr>
            <a:r>
              <a:rPr lang="es-AR" dirty="0" smtClean="0"/>
              <a:t>Para la acción efectiva de la mazarota es necesario garantizar el principio de solidificación dirigida, o sea que la temperatura aumente en el sentido de la mazarota.</a:t>
            </a:r>
          </a:p>
          <a:p>
            <a:pPr marL="342900" indent="-342900">
              <a:buFont typeface="+mj-lt"/>
              <a:buAutoNum type="arabicPeriod"/>
            </a:pPr>
            <a:r>
              <a:rPr lang="es-AR" dirty="0" smtClean="0"/>
              <a:t>Si la pieza tiene varios nudos térmicos separados por paredes finas, cada uno de ellos debe tener su propia mazarota, sin embargo debe tratar de alimentarse con una sola mazarota el máximo número de nodos posible.</a:t>
            </a:r>
          </a:p>
          <a:p>
            <a:pPr marL="342900" indent="-342900">
              <a:buFont typeface="+mj-lt"/>
              <a:buAutoNum type="arabicPeriod"/>
            </a:pPr>
            <a:r>
              <a:rPr lang="es-AR" dirty="0" smtClean="0"/>
              <a:t>Para piezas fundidas pequeñas, el sistema de alimentación puede ser eliminado y el molde puede llenarse a través de una mazarota.</a:t>
            </a:r>
            <a:endParaRPr lang="es-A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Disposición de mazarotas</a:t>
            </a:r>
            <a:endParaRPr lang="es-AR" dirty="0"/>
          </a:p>
        </p:txBody>
      </p:sp>
      <p:pic>
        <p:nvPicPr>
          <p:cNvPr id="4098" name="Picture 2"/>
          <p:cNvPicPr>
            <a:picLocks noChangeAspect="1" noChangeArrowheads="1"/>
          </p:cNvPicPr>
          <p:nvPr/>
        </p:nvPicPr>
        <p:blipFill>
          <a:blip r:embed="rId2"/>
          <a:srcRect b="15909"/>
          <a:stretch>
            <a:fillRect/>
          </a:stretch>
        </p:blipFill>
        <p:spPr bwMode="auto">
          <a:xfrm>
            <a:off x="605892" y="2066925"/>
            <a:ext cx="8112221" cy="32194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18456" y="1428736"/>
            <a:ext cx="6434250" cy="42148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Sistema de alimentación</a:t>
            </a:r>
            <a:endParaRPr lang="es-AR" dirty="0"/>
          </a:p>
        </p:txBody>
      </p:sp>
      <p:pic>
        <p:nvPicPr>
          <p:cNvPr id="4" name="3 Imagen" descr="fig 31.jpg"/>
          <p:cNvPicPr>
            <a:picLocks noChangeAspect="1"/>
          </p:cNvPicPr>
          <p:nvPr/>
        </p:nvPicPr>
        <p:blipFill>
          <a:blip r:embed="rId2" cstate="print"/>
          <a:stretch>
            <a:fillRect/>
          </a:stretch>
        </p:blipFill>
        <p:spPr>
          <a:xfrm>
            <a:off x="857224" y="1319828"/>
            <a:ext cx="7127994" cy="553817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14282" y="2357430"/>
            <a:ext cx="8772586" cy="300039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642910" y="571480"/>
            <a:ext cx="7296150" cy="3619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785786" y="857232"/>
            <a:ext cx="7191375" cy="1276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 tamaño de las mazarotas</a:t>
            </a:r>
            <a:endParaRPr lang="es-AR" dirty="0"/>
          </a:p>
        </p:txBody>
      </p:sp>
      <p:pic>
        <p:nvPicPr>
          <p:cNvPr id="1026" name="Picture 2"/>
          <p:cNvPicPr>
            <a:picLocks noChangeAspect="1" noChangeArrowheads="1"/>
          </p:cNvPicPr>
          <p:nvPr/>
        </p:nvPicPr>
        <p:blipFill>
          <a:blip r:embed="rId2"/>
          <a:srcRect/>
          <a:stretch>
            <a:fillRect/>
          </a:stretch>
        </p:blipFill>
        <p:spPr bwMode="auto">
          <a:xfrm>
            <a:off x="6000760" y="2857496"/>
            <a:ext cx="2867025" cy="1609725"/>
          </a:xfrm>
          <a:prstGeom prst="rect">
            <a:avLst/>
          </a:prstGeom>
          <a:noFill/>
          <a:ln w="9525">
            <a:noFill/>
            <a:miter lim="800000"/>
            <a:headEnd/>
            <a:tailEnd/>
          </a:ln>
          <a:effectLst/>
        </p:spPr>
      </p:pic>
      <p:sp>
        <p:nvSpPr>
          <p:cNvPr id="5" name="4 CuadroTexto"/>
          <p:cNvSpPr txBox="1"/>
          <p:nvPr/>
        </p:nvSpPr>
        <p:spPr>
          <a:xfrm>
            <a:off x="214282" y="1214422"/>
            <a:ext cx="8715404" cy="646331"/>
          </a:xfrm>
          <a:prstGeom prst="rect">
            <a:avLst/>
          </a:prstGeom>
          <a:noFill/>
        </p:spPr>
        <p:txBody>
          <a:bodyPr wrap="square" rtlCol="0">
            <a:spAutoFit/>
          </a:bodyPr>
          <a:lstStyle/>
          <a:p>
            <a:r>
              <a:rPr lang="es-AR" dirty="0" smtClean="0"/>
              <a:t>Habíamos dicho que la relación Volumen/área la llamábamos </a:t>
            </a:r>
            <a:r>
              <a:rPr lang="es-AR" b="1" i="1" dirty="0" smtClean="0"/>
              <a:t>módulo de enfriamiento (M) </a:t>
            </a:r>
          </a:p>
          <a:p>
            <a:endParaRPr lang="es-AR" dirty="0"/>
          </a:p>
        </p:txBody>
      </p:sp>
      <p:pic>
        <p:nvPicPr>
          <p:cNvPr id="1028" name="Picture 4"/>
          <p:cNvPicPr>
            <a:picLocks noChangeAspect="1" noChangeArrowheads="1"/>
          </p:cNvPicPr>
          <p:nvPr/>
        </p:nvPicPr>
        <p:blipFill>
          <a:blip r:embed="rId3"/>
          <a:srcRect/>
          <a:stretch>
            <a:fillRect/>
          </a:stretch>
        </p:blipFill>
        <p:spPr bwMode="auto">
          <a:xfrm>
            <a:off x="1000100" y="1857364"/>
            <a:ext cx="7210425" cy="1666875"/>
          </a:xfrm>
          <a:prstGeom prst="rect">
            <a:avLst/>
          </a:prstGeom>
          <a:noFill/>
          <a:ln w="9525">
            <a:noFill/>
            <a:miter lim="800000"/>
            <a:headEnd/>
            <a:tailEnd/>
          </a:ln>
          <a:effectLst/>
        </p:spPr>
      </p:pic>
      <p:sp>
        <p:nvSpPr>
          <p:cNvPr id="7" name="6 CuadroTexto"/>
          <p:cNvSpPr txBox="1"/>
          <p:nvPr/>
        </p:nvSpPr>
        <p:spPr>
          <a:xfrm>
            <a:off x="642910" y="4714884"/>
            <a:ext cx="7786742" cy="1477328"/>
          </a:xfrm>
          <a:prstGeom prst="rect">
            <a:avLst/>
          </a:prstGeom>
          <a:noFill/>
        </p:spPr>
        <p:txBody>
          <a:bodyPr wrap="square" rtlCol="0">
            <a:spAutoFit/>
          </a:bodyPr>
          <a:lstStyle/>
          <a:p>
            <a:r>
              <a:rPr lang="es-AR" dirty="0" smtClean="0"/>
              <a:t>Tomando como aceptable que el tiempo de solidificación de la mazarota debe ser un 20% superior al tiempo de solidificación de la pieza.</a:t>
            </a:r>
          </a:p>
          <a:p>
            <a:r>
              <a:rPr lang="es-AR" dirty="0" smtClean="0"/>
              <a:t>Este criterio es utilizado para calcular la relación volumen/área de las mazarotas, luego se opta por una geometría (habitualmente cilíndrica con diámetro igual a su altura) y se utilizan estas medidas.</a:t>
            </a:r>
            <a:endParaRPr lang="es-A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UNDICIONES"/>
          <p:cNvPicPr>
            <a:picLocks noChangeAspect="1" noChangeArrowheads="1"/>
          </p:cNvPicPr>
          <p:nvPr/>
        </p:nvPicPr>
        <p:blipFill>
          <a:blip r:embed="rId2"/>
          <a:srcRect/>
          <a:stretch>
            <a:fillRect/>
          </a:stretch>
        </p:blipFill>
        <p:spPr bwMode="auto">
          <a:xfrm>
            <a:off x="1142976" y="714356"/>
            <a:ext cx="6357982" cy="477347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Vaciado</a:t>
            </a:r>
            <a:endParaRPr lang="es-AR" dirty="0"/>
          </a:p>
        </p:txBody>
      </p:sp>
      <p:pic>
        <p:nvPicPr>
          <p:cNvPr id="2051" name="Picture 3"/>
          <p:cNvPicPr>
            <a:picLocks noChangeAspect="1" noChangeArrowheads="1"/>
          </p:cNvPicPr>
          <p:nvPr/>
        </p:nvPicPr>
        <p:blipFill>
          <a:blip r:embed="rId2"/>
          <a:srcRect/>
          <a:stretch>
            <a:fillRect/>
          </a:stretch>
        </p:blipFill>
        <p:spPr bwMode="auto">
          <a:xfrm>
            <a:off x="1214414" y="3643314"/>
            <a:ext cx="6667500" cy="3009900"/>
          </a:xfrm>
          <a:prstGeom prst="rect">
            <a:avLst/>
          </a:prstGeom>
          <a:noFill/>
          <a:ln w="9525">
            <a:noFill/>
            <a:miter lim="800000"/>
            <a:headEnd/>
            <a:tailEnd/>
          </a:ln>
          <a:effectLst/>
        </p:spPr>
      </p:pic>
      <p:sp>
        <p:nvSpPr>
          <p:cNvPr id="5" name="4 CuadroTexto"/>
          <p:cNvSpPr txBox="1"/>
          <p:nvPr/>
        </p:nvSpPr>
        <p:spPr>
          <a:xfrm>
            <a:off x="500034" y="1714488"/>
            <a:ext cx="8215370" cy="1477328"/>
          </a:xfrm>
          <a:prstGeom prst="rect">
            <a:avLst/>
          </a:prstGeom>
          <a:noFill/>
        </p:spPr>
        <p:txBody>
          <a:bodyPr wrap="square" rtlCol="0">
            <a:spAutoFit/>
          </a:bodyPr>
          <a:lstStyle/>
          <a:p>
            <a:r>
              <a:rPr lang="es-AR" dirty="0" smtClean="0"/>
              <a:t>La introducción del metal fundido en el molde y su flujo dentro del sistema de vaciado y de la cavidad es un paso crítico. Para el éxito de este proceso el metal debe fluir antes de solidificarse en todos los rincones del molde. Los factores que afectan la operación de vaciado son la temperatura de vaciado, la velocidad de vaciado y la turbulencia generada durante el llenado del molde.</a:t>
            </a:r>
            <a:endParaRPr lang="es-A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Diseño de sistemas de coladas</a:t>
            </a:r>
            <a:endParaRPr lang="es-AR" dirty="0"/>
          </a:p>
        </p:txBody>
      </p:sp>
      <p:sp>
        <p:nvSpPr>
          <p:cNvPr id="3" name="2 CuadroTexto"/>
          <p:cNvSpPr txBox="1"/>
          <p:nvPr/>
        </p:nvSpPr>
        <p:spPr>
          <a:xfrm>
            <a:off x="571472" y="2214554"/>
            <a:ext cx="8072494" cy="2739211"/>
          </a:xfrm>
          <a:prstGeom prst="rect">
            <a:avLst/>
          </a:prstGeom>
          <a:noFill/>
        </p:spPr>
        <p:txBody>
          <a:bodyPr wrap="square" rtlCol="0">
            <a:spAutoFit/>
          </a:bodyPr>
          <a:lstStyle/>
          <a:p>
            <a:r>
              <a:rPr lang="es-AR" dirty="0" smtClean="0"/>
              <a:t>Un buen flujo de metal caliente depende de la distribución y el dimensionado adecuado de la red de canales y demás elementos necesarios, como mazarotas, respiraderos, enfriadores, etc.</a:t>
            </a:r>
          </a:p>
          <a:p>
            <a:r>
              <a:rPr lang="es-AR" dirty="0" smtClean="0"/>
              <a:t>La </a:t>
            </a:r>
            <a:r>
              <a:rPr lang="es-AR" sz="2800" b="1" dirty="0" smtClean="0"/>
              <a:t>solidificación direccional </a:t>
            </a:r>
            <a:r>
              <a:rPr lang="es-AR" dirty="0" smtClean="0"/>
              <a:t>es una acción controlada de solidificación del metal fundido por medio del diseño del sistema de colada. Los canales de alimentación deben contener un volumen de metal líquido suficiente para alimentar toda la pieza. El diseño y las cantidades de canales deben permitir que la solidificación comience en la pieza y prosiga a través del sistema hasta el bebedero, evitando porosidades y defectos. </a:t>
            </a:r>
            <a:endParaRPr lang="es-A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AR" dirty="0" smtClean="0"/>
              <a:t>Sector moldes </a:t>
            </a:r>
            <a:endParaRPr lang="es-AR" dirty="0"/>
          </a:p>
        </p:txBody>
      </p:sp>
      <p:sp>
        <p:nvSpPr>
          <p:cNvPr id="3" name="2 CuadroTexto"/>
          <p:cNvSpPr txBox="1"/>
          <p:nvPr/>
        </p:nvSpPr>
        <p:spPr>
          <a:xfrm>
            <a:off x="1500166" y="2000240"/>
            <a:ext cx="6715172" cy="4124206"/>
          </a:xfrm>
          <a:prstGeom prst="rect">
            <a:avLst/>
          </a:prstGeom>
          <a:noFill/>
        </p:spPr>
        <p:txBody>
          <a:bodyPr wrap="square" rtlCol="0">
            <a:spAutoFit/>
          </a:bodyPr>
          <a:lstStyle/>
          <a:p>
            <a:r>
              <a:rPr lang="es-AR" dirty="0" smtClean="0"/>
              <a:t>Factores a considerar</a:t>
            </a:r>
          </a:p>
          <a:p>
            <a:r>
              <a:rPr lang="es-AR" dirty="0" smtClean="0"/>
              <a:t>Material del molde (Tipos temporarios o permanentes)</a:t>
            </a:r>
          </a:p>
          <a:p>
            <a:r>
              <a:rPr lang="es-AR" dirty="0" smtClean="0"/>
              <a:t>Viscosidad del metal a fundir, sobrecalentamiento</a:t>
            </a:r>
          </a:p>
          <a:p>
            <a:r>
              <a:rPr lang="es-AR" dirty="0" smtClean="0"/>
              <a:t>Patrón de solidificación de la aleación, control de tamaño de grano, solidificación dirigida</a:t>
            </a:r>
          </a:p>
          <a:p>
            <a:r>
              <a:rPr lang="es-AR" dirty="0" smtClean="0"/>
              <a:t>Diseño de bebederos, canales, mazarotas, enfriadores, etc.</a:t>
            </a:r>
          </a:p>
          <a:p>
            <a:r>
              <a:rPr lang="es-AR" dirty="0" smtClean="0"/>
              <a:t>Velocidad de vaciado</a:t>
            </a:r>
          </a:p>
          <a:p>
            <a:r>
              <a:rPr lang="es-AR" dirty="0" smtClean="0"/>
              <a:t>Eliminación de escorias</a:t>
            </a:r>
          </a:p>
          <a:p>
            <a:r>
              <a:rPr lang="es-AR" dirty="0" smtClean="0"/>
              <a:t>Empuje del metal líquido</a:t>
            </a:r>
          </a:p>
          <a:p>
            <a:r>
              <a:rPr lang="es-AR" dirty="0" smtClean="0"/>
              <a:t>Tiempo de solidificación </a:t>
            </a:r>
            <a:r>
              <a:rPr lang="es-AR" b="1" dirty="0" smtClean="0"/>
              <a:t>Tiempo= c(volumen/área)</a:t>
            </a:r>
            <a:r>
              <a:rPr lang="es-AR" b="1" baseline="30000" dirty="0" smtClean="0"/>
              <a:t>n</a:t>
            </a:r>
            <a:endParaRPr lang="es-AR" b="1" dirty="0" smtClean="0"/>
          </a:p>
          <a:p>
            <a:endParaRPr lang="es-AR" dirty="0" smtClean="0"/>
          </a:p>
          <a:p>
            <a:pPr algn="ctr"/>
            <a:r>
              <a:rPr lang="es-AR" sz="3200" dirty="0" smtClean="0"/>
              <a:t>Buen sistema de coladas</a:t>
            </a:r>
          </a:p>
          <a:p>
            <a:pPr algn="ctr"/>
            <a:r>
              <a:rPr lang="es-AR" sz="3200" b="1" dirty="0" smtClean="0"/>
              <a:t>Localización	Diseño	Tamaño</a:t>
            </a:r>
          </a:p>
        </p:txBody>
      </p:sp>
      <p:pic>
        <p:nvPicPr>
          <p:cNvPr id="4098" name="Picture 2"/>
          <p:cNvPicPr>
            <a:picLocks noChangeAspect="1" noChangeArrowheads="1"/>
          </p:cNvPicPr>
          <p:nvPr/>
        </p:nvPicPr>
        <p:blipFill>
          <a:blip r:embed="rId2"/>
          <a:srcRect/>
          <a:stretch>
            <a:fillRect/>
          </a:stretch>
        </p:blipFill>
        <p:spPr bwMode="auto">
          <a:xfrm>
            <a:off x="4579402" y="0"/>
            <a:ext cx="4564597" cy="20716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928662" y="642918"/>
            <a:ext cx="6705600" cy="351472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1357290" y="4733925"/>
            <a:ext cx="6410325" cy="2124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Sistema de alimentación</a:t>
            </a:r>
            <a:endParaRPr lang="es-A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714348" y="1357298"/>
            <a:ext cx="7929618" cy="4524315"/>
          </a:xfrm>
          <a:prstGeom prst="rect">
            <a:avLst/>
          </a:prstGeom>
          <a:noFill/>
        </p:spPr>
        <p:txBody>
          <a:bodyPr wrap="square" rtlCol="0">
            <a:spAutoFit/>
          </a:bodyPr>
          <a:lstStyle/>
          <a:p>
            <a:r>
              <a:rPr lang="es-A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 la parte del molde en que es vertido el metal para llenar la cavidad correspondiente a la pieza a obtener. Su diseño tiene por objeto imponer las siguientes condiciones:</a:t>
            </a:r>
          </a:p>
          <a:p>
            <a:pPr>
              <a:buFont typeface="Arial" pitchFamily="34" charset="0"/>
              <a:buChar char="•"/>
            </a:pPr>
            <a:endParaRPr lang="es-AR" dirty="0" smtClean="0"/>
          </a:p>
          <a:p>
            <a:pPr>
              <a:buFont typeface="Arial" pitchFamily="34" charset="0"/>
              <a:buChar char="•"/>
            </a:pPr>
            <a:r>
              <a:rPr lang="es-AR" dirty="0" smtClean="0"/>
              <a:t>El flujo del metal líquido debe ser suave y uniforme sin turbulencia para así disminuir la oxidación, el </a:t>
            </a:r>
            <a:r>
              <a:rPr lang="es-AR" dirty="0" err="1" smtClean="0"/>
              <a:t>atrapamiento</a:t>
            </a:r>
            <a:r>
              <a:rPr lang="es-AR" dirty="0" smtClean="0"/>
              <a:t> de gases, la erosión del molde y las gotas frías.</a:t>
            </a:r>
          </a:p>
          <a:p>
            <a:pPr>
              <a:buFont typeface="Arial" pitchFamily="34" charset="0"/>
              <a:buChar char="•"/>
            </a:pPr>
            <a:r>
              <a:rPr lang="es-AR" dirty="0" smtClean="0"/>
              <a:t>La velocidad y dirección del flujo metálico debe asegurar un completo llenado del molde antes de la solidificación.</a:t>
            </a:r>
          </a:p>
          <a:p>
            <a:pPr>
              <a:buFont typeface="Arial" pitchFamily="34" charset="0"/>
              <a:buChar char="•"/>
            </a:pPr>
            <a:r>
              <a:rPr lang="es-AR" dirty="0" smtClean="0"/>
              <a:t>Establecer un gradiente térmico favorable de manera que el enfriamiento favorezca el llenado.</a:t>
            </a:r>
          </a:p>
          <a:p>
            <a:pPr>
              <a:buFont typeface="Arial" pitchFamily="34" charset="0"/>
              <a:buChar char="•"/>
            </a:pPr>
            <a:r>
              <a:rPr lang="es-AR" dirty="0" smtClean="0"/>
              <a:t>Alimentar las zonas de posibles rechupes.</a:t>
            </a:r>
          </a:p>
          <a:p>
            <a:pPr>
              <a:buFont typeface="Arial" pitchFamily="34" charset="0"/>
              <a:buChar char="•"/>
            </a:pPr>
            <a:r>
              <a:rPr lang="es-AR" dirty="0" smtClean="0"/>
              <a:t>Debe atrapar escorias e inclusiones no metálicas mediante trampas (filtros, mazarotas, superficies dentadas, canales </a:t>
            </a:r>
            <a:r>
              <a:rPr lang="es-AR" dirty="0" err="1" smtClean="0"/>
              <a:t>descorificadores</a:t>
            </a:r>
            <a:r>
              <a:rPr lang="es-AR" dirty="0" smtClean="0"/>
              <a:t>, etc.</a:t>
            </a:r>
          </a:p>
          <a:p>
            <a:endParaRPr lang="es-A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214414" y="571480"/>
          <a:ext cx="6929486"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p:cNvPicPr>
            <a:picLocks noChangeAspect="1" noChangeArrowheads="1"/>
          </p:cNvPicPr>
          <p:nvPr/>
        </p:nvPicPr>
        <p:blipFill>
          <a:blip r:embed="rId6"/>
          <a:srcRect/>
          <a:stretch>
            <a:fillRect/>
          </a:stretch>
        </p:blipFill>
        <p:spPr bwMode="auto">
          <a:xfrm>
            <a:off x="285720" y="2357430"/>
            <a:ext cx="1905000" cy="1428750"/>
          </a:xfrm>
          <a:prstGeom prst="rect">
            <a:avLst/>
          </a:prstGeom>
          <a:noFill/>
          <a:ln w="9525">
            <a:noFill/>
            <a:miter lim="800000"/>
            <a:headEnd/>
            <a:tailEnd/>
          </a:ln>
          <a:effectLst/>
        </p:spPr>
      </p:pic>
      <p:pic>
        <p:nvPicPr>
          <p:cNvPr id="6147" name="Picture 3"/>
          <p:cNvPicPr>
            <a:picLocks noChangeAspect="1" noChangeArrowheads="1"/>
          </p:cNvPicPr>
          <p:nvPr/>
        </p:nvPicPr>
        <p:blipFill>
          <a:blip r:embed="rId7"/>
          <a:srcRect/>
          <a:stretch>
            <a:fillRect/>
          </a:stretch>
        </p:blipFill>
        <p:spPr bwMode="auto">
          <a:xfrm>
            <a:off x="500034" y="4714884"/>
            <a:ext cx="1905000" cy="1428750"/>
          </a:xfrm>
          <a:prstGeom prst="rect">
            <a:avLst/>
          </a:prstGeom>
          <a:noFill/>
          <a:ln w="9525">
            <a:noFill/>
            <a:miter lim="800000"/>
            <a:headEnd/>
            <a:tailEnd/>
          </a:ln>
          <a:effectLst/>
        </p:spPr>
      </p:pic>
      <p:pic>
        <p:nvPicPr>
          <p:cNvPr id="6148" name="Picture 4"/>
          <p:cNvPicPr>
            <a:picLocks noChangeAspect="1" noChangeArrowheads="1"/>
          </p:cNvPicPr>
          <p:nvPr/>
        </p:nvPicPr>
        <p:blipFill>
          <a:blip r:embed="rId8"/>
          <a:srcRect/>
          <a:stretch>
            <a:fillRect/>
          </a:stretch>
        </p:blipFill>
        <p:spPr bwMode="auto">
          <a:xfrm>
            <a:off x="6884316" y="571480"/>
            <a:ext cx="2259684" cy="22336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1395</TotalTime>
  <Words>2374</Words>
  <PresentationFormat>Presentación en pantalla (4:3)</PresentationFormat>
  <Paragraphs>119</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Diseños de sistemas de colada</vt:lpstr>
      <vt:lpstr>Diseños de sistemas de coladas</vt:lpstr>
      <vt:lpstr>Sistema de alimentación</vt:lpstr>
      <vt:lpstr>Vaciado</vt:lpstr>
      <vt:lpstr>Diseño de sistemas de coladas</vt:lpstr>
      <vt:lpstr>Sector moldes </vt:lpstr>
      <vt:lpstr>Diapositiva 7</vt:lpstr>
      <vt:lpstr>Sistema de alimentación</vt:lpstr>
      <vt:lpstr>Diapositiva 9</vt:lpstr>
      <vt:lpstr>Sistema de alimentación</vt:lpstr>
      <vt:lpstr>Sistema de alimentación</vt:lpstr>
      <vt:lpstr>Sistemas de coladas</vt:lpstr>
      <vt:lpstr>Diapositiva 13</vt:lpstr>
      <vt:lpstr>Teorema de Bernoulli</vt:lpstr>
      <vt:lpstr>Diapositiva 15</vt:lpstr>
      <vt:lpstr>Diapositiva 16</vt:lpstr>
      <vt:lpstr>Diapositiva 17</vt:lpstr>
      <vt:lpstr>Diapositiva 18</vt:lpstr>
      <vt:lpstr>Sistemas de coladas</vt:lpstr>
      <vt:lpstr>Bebedero</vt:lpstr>
      <vt:lpstr>Taza y pozo de colada</vt:lpstr>
      <vt:lpstr>Canales de colada y ataque</vt:lpstr>
      <vt:lpstr>Diapositiva 23</vt:lpstr>
      <vt:lpstr>Diapositiva 24</vt:lpstr>
      <vt:lpstr>Fluidez:</vt:lpstr>
      <vt:lpstr>Diapositiva 26</vt:lpstr>
      <vt:lpstr>Dónde colocar las mazarotas</vt:lpstr>
      <vt:lpstr>Disposición de mazarotas</vt:lpstr>
      <vt:lpstr>Diapositiva 29</vt:lpstr>
      <vt:lpstr>Diapositiva 30</vt:lpstr>
      <vt:lpstr>El tamaño de las mazarotas</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Guille</dc:creator>
  <cp:lastModifiedBy>Guille</cp:lastModifiedBy>
  <cp:revision>134</cp:revision>
  <dcterms:created xsi:type="dcterms:W3CDTF">2017-08-15T16:14:54Z</dcterms:created>
  <dcterms:modified xsi:type="dcterms:W3CDTF">2021-10-15T14:34:08Z</dcterms:modified>
</cp:coreProperties>
</file>