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7" r:id="rId2"/>
    <p:sldId id="270" r:id="rId3"/>
    <p:sldId id="274" r:id="rId4"/>
    <p:sldId id="27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3" r:id="rId18"/>
    <p:sldId id="271" r:id="rId19"/>
    <p:sldId id="272" r:id="rId20"/>
    <p:sldId id="276" r:id="rId21"/>
    <p:sldId id="277"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73142-1225-48D5-8BCA-C6FAE9F39E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B45EFC-15AB-40D3-A057-81B910BBFEC5}">
      <dgm:prSet/>
      <dgm:spPr/>
      <dgm:t>
        <a:bodyPr/>
        <a:lstStyle/>
        <a:p>
          <a:r>
            <a:rPr lang="es-AR"/>
            <a:t>Los sistemas hídricos de la actualidad enfrentan varios desafíos que se pueden categorizar en técnicos,</a:t>
          </a:r>
          <a:endParaRPr lang="en-US"/>
        </a:p>
      </dgm:t>
    </dgm:pt>
    <dgm:pt modelId="{65E01F81-1B79-4755-AAEB-A6DC070AB4A2}" type="parTrans" cxnId="{30AFD46E-8E19-4216-9E7A-A2558C2EA6F7}">
      <dgm:prSet/>
      <dgm:spPr/>
      <dgm:t>
        <a:bodyPr/>
        <a:lstStyle/>
        <a:p>
          <a:endParaRPr lang="en-US"/>
        </a:p>
      </dgm:t>
    </dgm:pt>
    <dgm:pt modelId="{80F0BB7B-077F-420D-A69E-E1EC3027BA93}" type="sibTrans" cxnId="{30AFD46E-8E19-4216-9E7A-A2558C2EA6F7}">
      <dgm:prSet/>
      <dgm:spPr/>
      <dgm:t>
        <a:bodyPr/>
        <a:lstStyle/>
        <a:p>
          <a:endParaRPr lang="en-US"/>
        </a:p>
      </dgm:t>
    </dgm:pt>
    <dgm:pt modelId="{B123CCBC-F3E7-4DDD-871A-2426F5A53D63}">
      <dgm:prSet/>
      <dgm:spPr/>
      <dgm:t>
        <a:bodyPr/>
        <a:lstStyle/>
        <a:p>
          <a:r>
            <a:rPr lang="es-AR"/>
            <a:t>institucionales, políticos, financieros y relativos al ámbito de la información. Estos desafíos se ven agravados</a:t>
          </a:r>
          <a:endParaRPr lang="en-US"/>
        </a:p>
      </dgm:t>
    </dgm:pt>
    <dgm:pt modelId="{DC43E43A-308E-41DA-9079-88983F003EAE}" type="parTrans" cxnId="{57A189F2-0F3D-4B6A-99A7-DDCC49C49D3A}">
      <dgm:prSet/>
      <dgm:spPr/>
      <dgm:t>
        <a:bodyPr/>
        <a:lstStyle/>
        <a:p>
          <a:endParaRPr lang="en-US"/>
        </a:p>
      </dgm:t>
    </dgm:pt>
    <dgm:pt modelId="{148B59A5-C0BA-492C-95E7-CCF8FC4993DE}" type="sibTrans" cxnId="{57A189F2-0F3D-4B6A-99A7-DDCC49C49D3A}">
      <dgm:prSet/>
      <dgm:spPr/>
      <dgm:t>
        <a:bodyPr/>
        <a:lstStyle/>
        <a:p>
          <a:endParaRPr lang="en-US"/>
        </a:p>
      </dgm:t>
    </dgm:pt>
    <dgm:pt modelId="{20A59937-34DE-4E5E-A3FB-47CCED71041A}">
      <dgm:prSet/>
      <dgm:spPr/>
      <dgm:t>
        <a:bodyPr/>
        <a:lstStyle/>
        <a:p>
          <a:r>
            <a:rPr lang="es-AR"/>
            <a:t>por las presiones del cambio global y regional, y los riesgos y factores de incertidumbre asociados. El manejo</a:t>
          </a:r>
          <a:endParaRPr lang="en-US"/>
        </a:p>
      </dgm:t>
    </dgm:pt>
    <dgm:pt modelId="{EBF1BD25-F12F-4831-9836-BE1374D4CA55}" type="parTrans" cxnId="{DF423E1C-9E38-47E6-9ECB-0CDEA394BD2F}">
      <dgm:prSet/>
      <dgm:spPr/>
      <dgm:t>
        <a:bodyPr/>
        <a:lstStyle/>
        <a:p>
          <a:endParaRPr lang="en-US"/>
        </a:p>
      </dgm:t>
    </dgm:pt>
    <dgm:pt modelId="{9A060FF1-B519-4378-94F4-20D57B10E33C}" type="sibTrans" cxnId="{DF423E1C-9E38-47E6-9ECB-0CDEA394BD2F}">
      <dgm:prSet/>
      <dgm:spPr/>
      <dgm:t>
        <a:bodyPr/>
        <a:lstStyle/>
        <a:p>
          <a:endParaRPr lang="en-US"/>
        </a:p>
      </dgm:t>
    </dgm:pt>
    <dgm:pt modelId="{0DA0CFC7-86C1-4225-8A6F-7DD98F3D90B8}">
      <dgm:prSet/>
      <dgm:spPr/>
      <dgm:t>
        <a:bodyPr/>
        <a:lstStyle/>
        <a:p>
          <a:r>
            <a:rPr lang="es-AR"/>
            <a:t>sustentable de los recursos hídricos en el futuro requiere que respondamos eficazmente a estos desafíos.</a:t>
          </a:r>
          <a:endParaRPr lang="en-US"/>
        </a:p>
      </dgm:t>
    </dgm:pt>
    <dgm:pt modelId="{2780CB26-EE0A-49D9-8ABA-6310815F5538}" type="parTrans" cxnId="{8EF474E3-6691-458B-9279-D6E57DE8A5E6}">
      <dgm:prSet/>
      <dgm:spPr/>
      <dgm:t>
        <a:bodyPr/>
        <a:lstStyle/>
        <a:p>
          <a:endParaRPr lang="en-US"/>
        </a:p>
      </dgm:t>
    </dgm:pt>
    <dgm:pt modelId="{65DDDAFC-AC34-4A39-BCD0-9643FE5D3215}" type="sibTrans" cxnId="{8EF474E3-6691-458B-9279-D6E57DE8A5E6}">
      <dgm:prSet/>
      <dgm:spPr/>
      <dgm:t>
        <a:bodyPr/>
        <a:lstStyle/>
        <a:p>
          <a:endParaRPr lang="en-US"/>
        </a:p>
      </dgm:t>
    </dgm:pt>
    <dgm:pt modelId="{8CC2504A-AC2F-439A-9D0F-7363BDB9D746}" type="pres">
      <dgm:prSet presAssocID="{E3973142-1225-48D5-8BCA-C6FAE9F39E47}" presName="root" presStyleCnt="0">
        <dgm:presLayoutVars>
          <dgm:dir/>
          <dgm:resizeHandles val="exact"/>
        </dgm:presLayoutVars>
      </dgm:prSet>
      <dgm:spPr/>
    </dgm:pt>
    <dgm:pt modelId="{4FB53429-4362-46AA-90AE-6C04DF013A8C}" type="pres">
      <dgm:prSet presAssocID="{7CB45EFC-15AB-40D3-A057-81B910BBFEC5}" presName="compNode" presStyleCnt="0"/>
      <dgm:spPr/>
    </dgm:pt>
    <dgm:pt modelId="{0B801585-A349-4CA6-B24A-89987F720414}" type="pres">
      <dgm:prSet presAssocID="{7CB45EFC-15AB-40D3-A057-81B910BBFEC5}" presName="bgRect" presStyleLbl="bgShp" presStyleIdx="0" presStyleCnt="4"/>
      <dgm:spPr/>
    </dgm:pt>
    <dgm:pt modelId="{AD2A5BDC-77D4-4FEC-8F33-18D78C6AE016}" type="pres">
      <dgm:prSet presAssocID="{7CB45EFC-15AB-40D3-A057-81B910BBFE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4E90D581-77A2-4087-9A12-2F1F978FE049}" type="pres">
      <dgm:prSet presAssocID="{7CB45EFC-15AB-40D3-A057-81B910BBFEC5}" presName="spaceRect" presStyleCnt="0"/>
      <dgm:spPr/>
    </dgm:pt>
    <dgm:pt modelId="{A617A310-3948-4287-9C02-02D3C3098015}" type="pres">
      <dgm:prSet presAssocID="{7CB45EFC-15AB-40D3-A057-81B910BBFEC5}" presName="parTx" presStyleLbl="revTx" presStyleIdx="0" presStyleCnt="4">
        <dgm:presLayoutVars>
          <dgm:chMax val="0"/>
          <dgm:chPref val="0"/>
        </dgm:presLayoutVars>
      </dgm:prSet>
      <dgm:spPr/>
    </dgm:pt>
    <dgm:pt modelId="{F683F233-EA11-4429-92FA-F2CA55F337C7}" type="pres">
      <dgm:prSet presAssocID="{80F0BB7B-077F-420D-A69E-E1EC3027BA93}" presName="sibTrans" presStyleCnt="0"/>
      <dgm:spPr/>
    </dgm:pt>
    <dgm:pt modelId="{2EBB1BE0-C192-4C0A-BBD3-86E23B9F08BA}" type="pres">
      <dgm:prSet presAssocID="{B123CCBC-F3E7-4DDD-871A-2426F5A53D63}" presName="compNode" presStyleCnt="0"/>
      <dgm:spPr/>
    </dgm:pt>
    <dgm:pt modelId="{48466EE8-C70A-4D98-BC7D-69C787487489}" type="pres">
      <dgm:prSet presAssocID="{B123CCBC-F3E7-4DDD-871A-2426F5A53D63}" presName="bgRect" presStyleLbl="bgShp" presStyleIdx="1" presStyleCnt="4"/>
      <dgm:spPr/>
    </dgm:pt>
    <dgm:pt modelId="{D47383F2-1ACC-46B6-8B5A-6B7037E13F1D}" type="pres">
      <dgm:prSet presAssocID="{B123CCBC-F3E7-4DDD-871A-2426F5A53D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951A97F1-E3A4-4F41-B488-F3E97515A02C}" type="pres">
      <dgm:prSet presAssocID="{B123CCBC-F3E7-4DDD-871A-2426F5A53D63}" presName="spaceRect" presStyleCnt="0"/>
      <dgm:spPr/>
    </dgm:pt>
    <dgm:pt modelId="{969F0E39-50D4-4860-9CD8-1D771D9FB282}" type="pres">
      <dgm:prSet presAssocID="{B123CCBC-F3E7-4DDD-871A-2426F5A53D63}" presName="parTx" presStyleLbl="revTx" presStyleIdx="1" presStyleCnt="4">
        <dgm:presLayoutVars>
          <dgm:chMax val="0"/>
          <dgm:chPref val="0"/>
        </dgm:presLayoutVars>
      </dgm:prSet>
      <dgm:spPr/>
    </dgm:pt>
    <dgm:pt modelId="{F18468A6-7F76-4BEA-8916-98633C9D78D6}" type="pres">
      <dgm:prSet presAssocID="{148B59A5-C0BA-492C-95E7-CCF8FC4993DE}" presName="sibTrans" presStyleCnt="0"/>
      <dgm:spPr/>
    </dgm:pt>
    <dgm:pt modelId="{37EF5360-B866-4413-9C20-28A8CF83ACD9}" type="pres">
      <dgm:prSet presAssocID="{20A59937-34DE-4E5E-A3FB-47CCED71041A}" presName="compNode" presStyleCnt="0"/>
      <dgm:spPr/>
    </dgm:pt>
    <dgm:pt modelId="{0D5DAB60-3938-4633-AF3D-2BE00DA0A413}" type="pres">
      <dgm:prSet presAssocID="{20A59937-34DE-4E5E-A3FB-47CCED71041A}" presName="bgRect" presStyleLbl="bgShp" presStyleIdx="2" presStyleCnt="4"/>
      <dgm:spPr/>
    </dgm:pt>
    <dgm:pt modelId="{8001138F-E593-46A8-80D5-1AB80065F136}" type="pres">
      <dgm:prSet presAssocID="{20A59937-34DE-4E5E-A3FB-47CCED71041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E0F68193-D8FC-4AD7-983B-D1517C87E557}" type="pres">
      <dgm:prSet presAssocID="{20A59937-34DE-4E5E-A3FB-47CCED71041A}" presName="spaceRect" presStyleCnt="0"/>
      <dgm:spPr/>
    </dgm:pt>
    <dgm:pt modelId="{C3762BF9-BF50-4D8E-82C3-C408155BFB5F}" type="pres">
      <dgm:prSet presAssocID="{20A59937-34DE-4E5E-A3FB-47CCED71041A}" presName="parTx" presStyleLbl="revTx" presStyleIdx="2" presStyleCnt="4">
        <dgm:presLayoutVars>
          <dgm:chMax val="0"/>
          <dgm:chPref val="0"/>
        </dgm:presLayoutVars>
      </dgm:prSet>
      <dgm:spPr/>
    </dgm:pt>
    <dgm:pt modelId="{F39E5AC9-D1FF-454F-B456-E9053BF01C47}" type="pres">
      <dgm:prSet presAssocID="{9A060FF1-B519-4378-94F4-20D57B10E33C}" presName="sibTrans" presStyleCnt="0"/>
      <dgm:spPr/>
    </dgm:pt>
    <dgm:pt modelId="{E1B48AB7-CC0C-4CFE-82DF-5688528EC051}" type="pres">
      <dgm:prSet presAssocID="{0DA0CFC7-86C1-4225-8A6F-7DD98F3D90B8}" presName="compNode" presStyleCnt="0"/>
      <dgm:spPr/>
    </dgm:pt>
    <dgm:pt modelId="{3D3FFDD1-A318-4345-AF01-090657CDAB49}" type="pres">
      <dgm:prSet presAssocID="{0DA0CFC7-86C1-4225-8A6F-7DD98F3D90B8}" presName="bgRect" presStyleLbl="bgShp" presStyleIdx="3" presStyleCnt="4"/>
      <dgm:spPr/>
    </dgm:pt>
    <dgm:pt modelId="{2C67B231-E8A3-4B2D-AE96-6645E2717BE4}" type="pres">
      <dgm:prSet presAssocID="{0DA0CFC7-86C1-4225-8A6F-7DD98F3D90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stainability"/>
        </a:ext>
      </dgm:extLst>
    </dgm:pt>
    <dgm:pt modelId="{F08105E4-0AE8-4CA7-92C4-86BCE6F77898}" type="pres">
      <dgm:prSet presAssocID="{0DA0CFC7-86C1-4225-8A6F-7DD98F3D90B8}" presName="spaceRect" presStyleCnt="0"/>
      <dgm:spPr/>
    </dgm:pt>
    <dgm:pt modelId="{817B9B3A-AEB7-426C-8DC3-21D85037DD13}" type="pres">
      <dgm:prSet presAssocID="{0DA0CFC7-86C1-4225-8A6F-7DD98F3D90B8}" presName="parTx" presStyleLbl="revTx" presStyleIdx="3" presStyleCnt="4">
        <dgm:presLayoutVars>
          <dgm:chMax val="0"/>
          <dgm:chPref val="0"/>
        </dgm:presLayoutVars>
      </dgm:prSet>
      <dgm:spPr/>
    </dgm:pt>
  </dgm:ptLst>
  <dgm:cxnLst>
    <dgm:cxn modelId="{DF423E1C-9E38-47E6-9ECB-0CDEA394BD2F}" srcId="{E3973142-1225-48D5-8BCA-C6FAE9F39E47}" destId="{20A59937-34DE-4E5E-A3FB-47CCED71041A}" srcOrd="2" destOrd="0" parTransId="{EBF1BD25-F12F-4831-9836-BE1374D4CA55}" sibTransId="{9A060FF1-B519-4378-94F4-20D57B10E33C}"/>
    <dgm:cxn modelId="{B8ACDF20-F48F-45A6-9A61-D3BDAB5AB5B8}" type="presOf" srcId="{0DA0CFC7-86C1-4225-8A6F-7DD98F3D90B8}" destId="{817B9B3A-AEB7-426C-8DC3-21D85037DD13}" srcOrd="0" destOrd="0" presId="urn:microsoft.com/office/officeart/2018/2/layout/IconVerticalSolidList"/>
    <dgm:cxn modelId="{C9482269-B4B2-4C1B-9393-1D29D6AE1297}" type="presOf" srcId="{20A59937-34DE-4E5E-A3FB-47CCED71041A}" destId="{C3762BF9-BF50-4D8E-82C3-C408155BFB5F}" srcOrd="0" destOrd="0" presId="urn:microsoft.com/office/officeart/2018/2/layout/IconVerticalSolidList"/>
    <dgm:cxn modelId="{30AFD46E-8E19-4216-9E7A-A2558C2EA6F7}" srcId="{E3973142-1225-48D5-8BCA-C6FAE9F39E47}" destId="{7CB45EFC-15AB-40D3-A057-81B910BBFEC5}" srcOrd="0" destOrd="0" parTransId="{65E01F81-1B79-4755-AAEB-A6DC070AB4A2}" sibTransId="{80F0BB7B-077F-420D-A69E-E1EC3027BA93}"/>
    <dgm:cxn modelId="{F0134E91-7E00-4232-AB95-17FA2B4E07D6}" type="presOf" srcId="{7CB45EFC-15AB-40D3-A057-81B910BBFEC5}" destId="{A617A310-3948-4287-9C02-02D3C3098015}" srcOrd="0" destOrd="0" presId="urn:microsoft.com/office/officeart/2018/2/layout/IconVerticalSolidList"/>
    <dgm:cxn modelId="{EF4C8AA2-3BA6-483A-B59A-5D49CF29686C}" type="presOf" srcId="{B123CCBC-F3E7-4DDD-871A-2426F5A53D63}" destId="{969F0E39-50D4-4860-9CD8-1D771D9FB282}" srcOrd="0" destOrd="0" presId="urn:microsoft.com/office/officeart/2018/2/layout/IconVerticalSolidList"/>
    <dgm:cxn modelId="{8EF474E3-6691-458B-9279-D6E57DE8A5E6}" srcId="{E3973142-1225-48D5-8BCA-C6FAE9F39E47}" destId="{0DA0CFC7-86C1-4225-8A6F-7DD98F3D90B8}" srcOrd="3" destOrd="0" parTransId="{2780CB26-EE0A-49D9-8ABA-6310815F5538}" sibTransId="{65DDDAFC-AC34-4A39-BCD0-9643FE5D3215}"/>
    <dgm:cxn modelId="{2F42D7E5-859D-4D94-A152-F78D09F18CFA}" type="presOf" srcId="{E3973142-1225-48D5-8BCA-C6FAE9F39E47}" destId="{8CC2504A-AC2F-439A-9D0F-7363BDB9D746}" srcOrd="0" destOrd="0" presId="urn:microsoft.com/office/officeart/2018/2/layout/IconVerticalSolidList"/>
    <dgm:cxn modelId="{57A189F2-0F3D-4B6A-99A7-DDCC49C49D3A}" srcId="{E3973142-1225-48D5-8BCA-C6FAE9F39E47}" destId="{B123CCBC-F3E7-4DDD-871A-2426F5A53D63}" srcOrd="1" destOrd="0" parTransId="{DC43E43A-308E-41DA-9079-88983F003EAE}" sibTransId="{148B59A5-C0BA-492C-95E7-CCF8FC4993DE}"/>
    <dgm:cxn modelId="{3D72EE1C-7C80-400D-B68B-BEBDF3D55CED}" type="presParOf" srcId="{8CC2504A-AC2F-439A-9D0F-7363BDB9D746}" destId="{4FB53429-4362-46AA-90AE-6C04DF013A8C}" srcOrd="0" destOrd="0" presId="urn:microsoft.com/office/officeart/2018/2/layout/IconVerticalSolidList"/>
    <dgm:cxn modelId="{BE72D1C4-504E-4B6F-8007-4F65D63953E3}" type="presParOf" srcId="{4FB53429-4362-46AA-90AE-6C04DF013A8C}" destId="{0B801585-A349-4CA6-B24A-89987F720414}" srcOrd="0" destOrd="0" presId="urn:microsoft.com/office/officeart/2018/2/layout/IconVerticalSolidList"/>
    <dgm:cxn modelId="{DF484E3F-C3E0-4E1F-A757-527A46D94252}" type="presParOf" srcId="{4FB53429-4362-46AA-90AE-6C04DF013A8C}" destId="{AD2A5BDC-77D4-4FEC-8F33-18D78C6AE016}" srcOrd="1" destOrd="0" presId="urn:microsoft.com/office/officeart/2018/2/layout/IconVerticalSolidList"/>
    <dgm:cxn modelId="{48FF9775-D3A6-4BA9-B749-98663C3DBFFE}" type="presParOf" srcId="{4FB53429-4362-46AA-90AE-6C04DF013A8C}" destId="{4E90D581-77A2-4087-9A12-2F1F978FE049}" srcOrd="2" destOrd="0" presId="urn:microsoft.com/office/officeart/2018/2/layout/IconVerticalSolidList"/>
    <dgm:cxn modelId="{1D8A2D7E-C69C-493B-A81C-689899AE9D83}" type="presParOf" srcId="{4FB53429-4362-46AA-90AE-6C04DF013A8C}" destId="{A617A310-3948-4287-9C02-02D3C3098015}" srcOrd="3" destOrd="0" presId="urn:microsoft.com/office/officeart/2018/2/layout/IconVerticalSolidList"/>
    <dgm:cxn modelId="{D8C4D38D-D0EE-4F9A-AE8D-CCBA4086EF0D}" type="presParOf" srcId="{8CC2504A-AC2F-439A-9D0F-7363BDB9D746}" destId="{F683F233-EA11-4429-92FA-F2CA55F337C7}" srcOrd="1" destOrd="0" presId="urn:microsoft.com/office/officeart/2018/2/layout/IconVerticalSolidList"/>
    <dgm:cxn modelId="{70E6DDD1-579E-461A-9462-9FC011E20905}" type="presParOf" srcId="{8CC2504A-AC2F-439A-9D0F-7363BDB9D746}" destId="{2EBB1BE0-C192-4C0A-BBD3-86E23B9F08BA}" srcOrd="2" destOrd="0" presId="urn:microsoft.com/office/officeart/2018/2/layout/IconVerticalSolidList"/>
    <dgm:cxn modelId="{DE6F737B-F035-440E-BDF7-E433D23A8FE9}" type="presParOf" srcId="{2EBB1BE0-C192-4C0A-BBD3-86E23B9F08BA}" destId="{48466EE8-C70A-4D98-BC7D-69C787487489}" srcOrd="0" destOrd="0" presId="urn:microsoft.com/office/officeart/2018/2/layout/IconVerticalSolidList"/>
    <dgm:cxn modelId="{A786EDF0-6A7E-4540-ACCC-BD3CE4E9BB54}" type="presParOf" srcId="{2EBB1BE0-C192-4C0A-BBD3-86E23B9F08BA}" destId="{D47383F2-1ACC-46B6-8B5A-6B7037E13F1D}" srcOrd="1" destOrd="0" presId="urn:microsoft.com/office/officeart/2018/2/layout/IconVerticalSolidList"/>
    <dgm:cxn modelId="{9872B6C2-E809-4D77-9CFC-A431B909AAE1}" type="presParOf" srcId="{2EBB1BE0-C192-4C0A-BBD3-86E23B9F08BA}" destId="{951A97F1-E3A4-4F41-B488-F3E97515A02C}" srcOrd="2" destOrd="0" presId="urn:microsoft.com/office/officeart/2018/2/layout/IconVerticalSolidList"/>
    <dgm:cxn modelId="{1B264A1C-AA12-4808-8BA9-87A5BBC0FE2C}" type="presParOf" srcId="{2EBB1BE0-C192-4C0A-BBD3-86E23B9F08BA}" destId="{969F0E39-50D4-4860-9CD8-1D771D9FB282}" srcOrd="3" destOrd="0" presId="urn:microsoft.com/office/officeart/2018/2/layout/IconVerticalSolidList"/>
    <dgm:cxn modelId="{F849DA97-014D-4CCA-B05A-7418B9F9EE29}" type="presParOf" srcId="{8CC2504A-AC2F-439A-9D0F-7363BDB9D746}" destId="{F18468A6-7F76-4BEA-8916-98633C9D78D6}" srcOrd="3" destOrd="0" presId="urn:microsoft.com/office/officeart/2018/2/layout/IconVerticalSolidList"/>
    <dgm:cxn modelId="{17A335E6-334A-432A-A9F5-337AA411432F}" type="presParOf" srcId="{8CC2504A-AC2F-439A-9D0F-7363BDB9D746}" destId="{37EF5360-B866-4413-9C20-28A8CF83ACD9}" srcOrd="4" destOrd="0" presId="urn:microsoft.com/office/officeart/2018/2/layout/IconVerticalSolidList"/>
    <dgm:cxn modelId="{01CF6877-1E60-4390-BD07-029CFAE34A6A}" type="presParOf" srcId="{37EF5360-B866-4413-9C20-28A8CF83ACD9}" destId="{0D5DAB60-3938-4633-AF3D-2BE00DA0A413}" srcOrd="0" destOrd="0" presId="urn:microsoft.com/office/officeart/2018/2/layout/IconVerticalSolidList"/>
    <dgm:cxn modelId="{2923E6B8-B86F-4A95-B954-6350776B8806}" type="presParOf" srcId="{37EF5360-B866-4413-9C20-28A8CF83ACD9}" destId="{8001138F-E593-46A8-80D5-1AB80065F136}" srcOrd="1" destOrd="0" presId="urn:microsoft.com/office/officeart/2018/2/layout/IconVerticalSolidList"/>
    <dgm:cxn modelId="{CF733642-4056-4D64-81DE-73DF42233A42}" type="presParOf" srcId="{37EF5360-B866-4413-9C20-28A8CF83ACD9}" destId="{E0F68193-D8FC-4AD7-983B-D1517C87E557}" srcOrd="2" destOrd="0" presId="urn:microsoft.com/office/officeart/2018/2/layout/IconVerticalSolidList"/>
    <dgm:cxn modelId="{446B6C91-9BF2-4B7D-BB5D-D8CCB6AE50E5}" type="presParOf" srcId="{37EF5360-B866-4413-9C20-28A8CF83ACD9}" destId="{C3762BF9-BF50-4D8E-82C3-C408155BFB5F}" srcOrd="3" destOrd="0" presId="urn:microsoft.com/office/officeart/2018/2/layout/IconVerticalSolidList"/>
    <dgm:cxn modelId="{CFE2D405-51CA-456F-B518-FCD9A2886BFC}" type="presParOf" srcId="{8CC2504A-AC2F-439A-9D0F-7363BDB9D746}" destId="{F39E5AC9-D1FF-454F-B456-E9053BF01C47}" srcOrd="5" destOrd="0" presId="urn:microsoft.com/office/officeart/2018/2/layout/IconVerticalSolidList"/>
    <dgm:cxn modelId="{BDBF85CE-600D-469E-B243-E9B1757B623F}" type="presParOf" srcId="{8CC2504A-AC2F-439A-9D0F-7363BDB9D746}" destId="{E1B48AB7-CC0C-4CFE-82DF-5688528EC051}" srcOrd="6" destOrd="0" presId="urn:microsoft.com/office/officeart/2018/2/layout/IconVerticalSolidList"/>
    <dgm:cxn modelId="{382219BA-103D-4943-97B3-9825777C7E6C}" type="presParOf" srcId="{E1B48AB7-CC0C-4CFE-82DF-5688528EC051}" destId="{3D3FFDD1-A318-4345-AF01-090657CDAB49}" srcOrd="0" destOrd="0" presId="urn:microsoft.com/office/officeart/2018/2/layout/IconVerticalSolidList"/>
    <dgm:cxn modelId="{9407E881-0A4A-498E-991B-BFB4C2948DC1}" type="presParOf" srcId="{E1B48AB7-CC0C-4CFE-82DF-5688528EC051}" destId="{2C67B231-E8A3-4B2D-AE96-6645E2717BE4}" srcOrd="1" destOrd="0" presId="urn:microsoft.com/office/officeart/2018/2/layout/IconVerticalSolidList"/>
    <dgm:cxn modelId="{BF4BE011-F227-498A-9C43-95313E0497AB}" type="presParOf" srcId="{E1B48AB7-CC0C-4CFE-82DF-5688528EC051}" destId="{F08105E4-0AE8-4CA7-92C4-86BCE6F77898}" srcOrd="2" destOrd="0" presId="urn:microsoft.com/office/officeart/2018/2/layout/IconVerticalSolidList"/>
    <dgm:cxn modelId="{11732AEA-5E76-477A-9DC0-A72498C307B8}" type="presParOf" srcId="{E1B48AB7-CC0C-4CFE-82DF-5688528EC051}" destId="{817B9B3A-AEB7-426C-8DC3-21D85037DD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7EEAA-A565-4CE6-84D8-0469EB3A18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DB603A-55BF-4299-A8FB-F4C9CCDB6A15}">
      <dgm:prSet/>
      <dgm:spPr/>
      <dgm:t>
        <a:bodyPr/>
        <a:lstStyle/>
        <a:p>
          <a:r>
            <a:rPr lang="es-ES"/>
            <a:t>PRINCIPIOS GENERALES</a:t>
          </a:r>
          <a:endParaRPr lang="en-US"/>
        </a:p>
      </dgm:t>
    </dgm:pt>
    <dgm:pt modelId="{04A68BE9-735D-48F8-AA96-414214B24C7B}" type="parTrans" cxnId="{313432AF-818F-44B4-8242-329FA1147643}">
      <dgm:prSet/>
      <dgm:spPr/>
      <dgm:t>
        <a:bodyPr/>
        <a:lstStyle/>
        <a:p>
          <a:endParaRPr lang="en-US"/>
        </a:p>
      </dgm:t>
    </dgm:pt>
    <dgm:pt modelId="{B0E7EBE2-7578-4605-950D-8BC4B87F6801}" type="sibTrans" cxnId="{313432AF-818F-44B4-8242-329FA1147643}">
      <dgm:prSet/>
      <dgm:spPr/>
      <dgm:t>
        <a:bodyPr/>
        <a:lstStyle/>
        <a:p>
          <a:endParaRPr lang="en-US"/>
        </a:p>
      </dgm:t>
    </dgm:pt>
    <dgm:pt modelId="{31D27C1E-65DE-4F8D-9C0D-0993C4913EA4}">
      <dgm:prSet/>
      <dgm:spPr/>
      <dgm:t>
        <a:bodyPr/>
        <a:lstStyle/>
        <a:p>
          <a:r>
            <a:rPr lang="es-ES"/>
            <a:t>El plan deberá evaluarse tomando como base el avance tecnológico alcanzado en el tiempo en que se llevó a cabo el estudio de planeación, y no en relación con el avance tecnológico actual. </a:t>
          </a:r>
          <a:endParaRPr lang="en-US"/>
        </a:p>
      </dgm:t>
    </dgm:pt>
    <dgm:pt modelId="{900C98BF-3949-4D62-8631-2AC0B385153E}" type="parTrans" cxnId="{CE4A7223-73CF-4C13-B921-59318AF0DA1E}">
      <dgm:prSet/>
      <dgm:spPr/>
      <dgm:t>
        <a:bodyPr/>
        <a:lstStyle/>
        <a:p>
          <a:endParaRPr lang="en-US"/>
        </a:p>
      </dgm:t>
    </dgm:pt>
    <dgm:pt modelId="{F8D106C7-6026-430D-A93E-1042938A1B25}" type="sibTrans" cxnId="{CE4A7223-73CF-4C13-B921-59318AF0DA1E}">
      <dgm:prSet/>
      <dgm:spPr/>
      <dgm:t>
        <a:bodyPr/>
        <a:lstStyle/>
        <a:p>
          <a:endParaRPr lang="en-US"/>
        </a:p>
      </dgm:t>
    </dgm:pt>
    <dgm:pt modelId="{0FD881E4-CB80-4BD4-8F10-0121A4F4544F}">
      <dgm:prSet/>
      <dgm:spPr/>
      <dgm:t>
        <a:bodyPr/>
        <a:lstStyle/>
        <a:p>
          <a:r>
            <a:rPr lang="es-ES"/>
            <a:t>El segundo principio general considera la naturaleza probabilista de las salidas anticipadas del proyecto.</a:t>
          </a:r>
          <a:endParaRPr lang="en-US"/>
        </a:p>
      </dgm:t>
    </dgm:pt>
    <dgm:pt modelId="{B74ABFB7-8D40-4FF8-A884-0981AD7D8B90}" type="parTrans" cxnId="{C27E6ED4-0F03-4782-B1F3-B31558811704}">
      <dgm:prSet/>
      <dgm:spPr/>
      <dgm:t>
        <a:bodyPr/>
        <a:lstStyle/>
        <a:p>
          <a:endParaRPr lang="en-US"/>
        </a:p>
      </dgm:t>
    </dgm:pt>
    <dgm:pt modelId="{DA5C1318-53F6-42A6-93C1-991ACEFA64D6}" type="sibTrans" cxnId="{C27E6ED4-0F03-4782-B1F3-B31558811704}">
      <dgm:prSet/>
      <dgm:spPr/>
      <dgm:t>
        <a:bodyPr/>
        <a:lstStyle/>
        <a:p>
          <a:endParaRPr lang="en-US"/>
        </a:p>
      </dgm:t>
    </dgm:pt>
    <dgm:pt modelId="{7E4EB628-A622-41DE-96BC-997567A7D12B}">
      <dgm:prSet/>
      <dgm:spPr/>
      <dgm:t>
        <a:bodyPr/>
        <a:lstStyle/>
        <a:p>
          <a:r>
            <a:rPr lang="es-ES"/>
            <a:t>El tercer principio es recordar las dificultades incluidas en la medición de las externalidades no cuantificables directamente.</a:t>
          </a:r>
          <a:endParaRPr lang="en-US"/>
        </a:p>
      </dgm:t>
    </dgm:pt>
    <dgm:pt modelId="{E9DD1A8E-8886-4029-B23D-CA6605FF494A}" type="parTrans" cxnId="{69761D50-F4BA-48B4-838F-5CE1B016E6B8}">
      <dgm:prSet/>
      <dgm:spPr/>
      <dgm:t>
        <a:bodyPr/>
        <a:lstStyle/>
        <a:p>
          <a:endParaRPr lang="en-US"/>
        </a:p>
      </dgm:t>
    </dgm:pt>
    <dgm:pt modelId="{650BC040-E767-476B-B34E-1EAC870B5740}" type="sibTrans" cxnId="{69761D50-F4BA-48B4-838F-5CE1B016E6B8}">
      <dgm:prSet/>
      <dgm:spPr/>
      <dgm:t>
        <a:bodyPr/>
        <a:lstStyle/>
        <a:p>
          <a:endParaRPr lang="en-US"/>
        </a:p>
      </dgm:t>
    </dgm:pt>
    <dgm:pt modelId="{B602B5F8-9497-47B9-8F74-954E436DB85B}">
      <dgm:prSet/>
      <dgm:spPr/>
      <dgm:t>
        <a:bodyPr/>
        <a:lstStyle/>
        <a:p>
          <a:r>
            <a:rPr lang="es-ES"/>
            <a:t>El cuarto principio general es dejar que pase un período adecuado entre la terminación del proyecto y el análisis posterior. </a:t>
          </a:r>
          <a:endParaRPr lang="en-US"/>
        </a:p>
      </dgm:t>
    </dgm:pt>
    <dgm:pt modelId="{81824919-9EFD-481E-9FB0-2BA2D25ADD14}" type="parTrans" cxnId="{1371E29E-113D-4C27-8317-7282762A7C98}">
      <dgm:prSet/>
      <dgm:spPr/>
      <dgm:t>
        <a:bodyPr/>
        <a:lstStyle/>
        <a:p>
          <a:endParaRPr lang="en-US"/>
        </a:p>
      </dgm:t>
    </dgm:pt>
    <dgm:pt modelId="{417C2DC3-5AA3-48D7-A1AF-B9A22898275E}" type="sibTrans" cxnId="{1371E29E-113D-4C27-8317-7282762A7C98}">
      <dgm:prSet/>
      <dgm:spPr/>
      <dgm:t>
        <a:bodyPr/>
        <a:lstStyle/>
        <a:p>
          <a:endParaRPr lang="en-US"/>
        </a:p>
      </dgm:t>
    </dgm:pt>
    <dgm:pt modelId="{270B2AB5-B9D5-4341-A543-B1C56A7F564C}" type="pres">
      <dgm:prSet presAssocID="{D217EEAA-A565-4CE6-84D8-0469EB3A1850}" presName="linear" presStyleCnt="0">
        <dgm:presLayoutVars>
          <dgm:animLvl val="lvl"/>
          <dgm:resizeHandles val="exact"/>
        </dgm:presLayoutVars>
      </dgm:prSet>
      <dgm:spPr/>
    </dgm:pt>
    <dgm:pt modelId="{6A17D257-A382-4CC3-9958-4FD4A3A5908B}" type="pres">
      <dgm:prSet presAssocID="{ECDB603A-55BF-4299-A8FB-F4C9CCDB6A15}" presName="parentText" presStyleLbl="node1" presStyleIdx="0" presStyleCnt="1">
        <dgm:presLayoutVars>
          <dgm:chMax val="0"/>
          <dgm:bulletEnabled val="1"/>
        </dgm:presLayoutVars>
      </dgm:prSet>
      <dgm:spPr/>
    </dgm:pt>
    <dgm:pt modelId="{C1C852B4-C24D-4D1D-A7CB-13847F53F952}" type="pres">
      <dgm:prSet presAssocID="{ECDB603A-55BF-4299-A8FB-F4C9CCDB6A15}" presName="childText" presStyleLbl="revTx" presStyleIdx="0" presStyleCnt="1">
        <dgm:presLayoutVars>
          <dgm:bulletEnabled val="1"/>
        </dgm:presLayoutVars>
      </dgm:prSet>
      <dgm:spPr/>
    </dgm:pt>
  </dgm:ptLst>
  <dgm:cxnLst>
    <dgm:cxn modelId="{CE4A7223-73CF-4C13-B921-59318AF0DA1E}" srcId="{ECDB603A-55BF-4299-A8FB-F4C9CCDB6A15}" destId="{31D27C1E-65DE-4F8D-9C0D-0993C4913EA4}" srcOrd="0" destOrd="0" parTransId="{900C98BF-3949-4D62-8631-2AC0B385153E}" sibTransId="{F8D106C7-6026-430D-A93E-1042938A1B25}"/>
    <dgm:cxn modelId="{69761D50-F4BA-48B4-838F-5CE1B016E6B8}" srcId="{ECDB603A-55BF-4299-A8FB-F4C9CCDB6A15}" destId="{7E4EB628-A622-41DE-96BC-997567A7D12B}" srcOrd="2" destOrd="0" parTransId="{E9DD1A8E-8886-4029-B23D-CA6605FF494A}" sibTransId="{650BC040-E767-476B-B34E-1EAC870B5740}"/>
    <dgm:cxn modelId="{561E1C54-A01F-4BF1-80A7-92C14774715D}" type="presOf" srcId="{B602B5F8-9497-47B9-8F74-954E436DB85B}" destId="{C1C852B4-C24D-4D1D-A7CB-13847F53F952}" srcOrd="0" destOrd="3" presId="urn:microsoft.com/office/officeart/2005/8/layout/vList2"/>
    <dgm:cxn modelId="{307BC477-D104-4320-841D-F0B4E2364485}" type="presOf" srcId="{D217EEAA-A565-4CE6-84D8-0469EB3A1850}" destId="{270B2AB5-B9D5-4341-A543-B1C56A7F564C}" srcOrd="0" destOrd="0" presId="urn:microsoft.com/office/officeart/2005/8/layout/vList2"/>
    <dgm:cxn modelId="{BEE92696-1743-4F21-85DF-6F5CAEA9033E}" type="presOf" srcId="{31D27C1E-65DE-4F8D-9C0D-0993C4913EA4}" destId="{C1C852B4-C24D-4D1D-A7CB-13847F53F952}" srcOrd="0" destOrd="0" presId="urn:microsoft.com/office/officeart/2005/8/layout/vList2"/>
    <dgm:cxn modelId="{1371E29E-113D-4C27-8317-7282762A7C98}" srcId="{ECDB603A-55BF-4299-A8FB-F4C9CCDB6A15}" destId="{B602B5F8-9497-47B9-8F74-954E436DB85B}" srcOrd="3" destOrd="0" parTransId="{81824919-9EFD-481E-9FB0-2BA2D25ADD14}" sibTransId="{417C2DC3-5AA3-48D7-A1AF-B9A22898275E}"/>
    <dgm:cxn modelId="{D3DE39AB-4FAE-4687-9F71-AF2C530DAB9C}" type="presOf" srcId="{ECDB603A-55BF-4299-A8FB-F4C9CCDB6A15}" destId="{6A17D257-A382-4CC3-9958-4FD4A3A5908B}" srcOrd="0" destOrd="0" presId="urn:microsoft.com/office/officeart/2005/8/layout/vList2"/>
    <dgm:cxn modelId="{61F6EDAE-0BC7-411C-A203-3CB757EB3329}" type="presOf" srcId="{0FD881E4-CB80-4BD4-8F10-0121A4F4544F}" destId="{C1C852B4-C24D-4D1D-A7CB-13847F53F952}" srcOrd="0" destOrd="1" presId="urn:microsoft.com/office/officeart/2005/8/layout/vList2"/>
    <dgm:cxn modelId="{313432AF-818F-44B4-8242-329FA1147643}" srcId="{D217EEAA-A565-4CE6-84D8-0469EB3A1850}" destId="{ECDB603A-55BF-4299-A8FB-F4C9CCDB6A15}" srcOrd="0" destOrd="0" parTransId="{04A68BE9-735D-48F8-AA96-414214B24C7B}" sibTransId="{B0E7EBE2-7578-4605-950D-8BC4B87F6801}"/>
    <dgm:cxn modelId="{C27E6ED4-0F03-4782-B1F3-B31558811704}" srcId="{ECDB603A-55BF-4299-A8FB-F4C9CCDB6A15}" destId="{0FD881E4-CB80-4BD4-8F10-0121A4F4544F}" srcOrd="1" destOrd="0" parTransId="{B74ABFB7-8D40-4FF8-A884-0981AD7D8B90}" sibTransId="{DA5C1318-53F6-42A6-93C1-991ACEFA64D6}"/>
    <dgm:cxn modelId="{A8D916D8-4543-4F39-B100-6026605ECF0B}" type="presOf" srcId="{7E4EB628-A622-41DE-96BC-997567A7D12B}" destId="{C1C852B4-C24D-4D1D-A7CB-13847F53F952}" srcOrd="0" destOrd="2" presId="urn:microsoft.com/office/officeart/2005/8/layout/vList2"/>
    <dgm:cxn modelId="{3A5B4892-1223-43EC-810F-6EF816AC2111}" type="presParOf" srcId="{270B2AB5-B9D5-4341-A543-B1C56A7F564C}" destId="{6A17D257-A382-4CC3-9958-4FD4A3A5908B}" srcOrd="0" destOrd="0" presId="urn:microsoft.com/office/officeart/2005/8/layout/vList2"/>
    <dgm:cxn modelId="{83E9051B-AEDF-427B-A4F5-38D96805D5CE}" type="presParOf" srcId="{270B2AB5-B9D5-4341-A543-B1C56A7F564C}" destId="{C1C852B4-C24D-4D1D-A7CB-13847F53F9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01585-A349-4CA6-B24A-89987F720414}">
      <dsp:nvSpPr>
        <dsp:cNvPr id="0" name=""/>
        <dsp:cNvSpPr/>
      </dsp:nvSpPr>
      <dsp:spPr>
        <a:xfrm>
          <a:off x="0" y="2096"/>
          <a:ext cx="6910387" cy="1062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A5BDC-77D4-4FEC-8F33-18D78C6AE016}">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17A310-3948-4287-9C02-02D3C3098015}">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s-AR" sz="2000" kern="1200"/>
            <a:t>Los sistemas hídricos de la actualidad enfrentan varios desafíos que se pueden categorizar en técnicos,</a:t>
          </a:r>
          <a:endParaRPr lang="en-US" sz="2000" kern="1200"/>
        </a:p>
      </dsp:txBody>
      <dsp:txXfrm>
        <a:off x="1227274" y="2096"/>
        <a:ext cx="5683112" cy="1062575"/>
      </dsp:txXfrm>
    </dsp:sp>
    <dsp:sp modelId="{48466EE8-C70A-4D98-BC7D-69C787487489}">
      <dsp:nvSpPr>
        <dsp:cNvPr id="0" name=""/>
        <dsp:cNvSpPr/>
      </dsp:nvSpPr>
      <dsp:spPr>
        <a:xfrm>
          <a:off x="0" y="1330315"/>
          <a:ext cx="6910387" cy="1062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383F2-1ACC-46B6-8B5A-6B7037E13F1D}">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9F0E39-50D4-4860-9CD8-1D771D9FB282}">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s-AR" sz="2000" kern="1200"/>
            <a:t>institucionales, políticos, financieros y relativos al ámbito de la información. Estos desafíos se ven agravados</a:t>
          </a:r>
          <a:endParaRPr lang="en-US" sz="2000" kern="1200"/>
        </a:p>
      </dsp:txBody>
      <dsp:txXfrm>
        <a:off x="1227274" y="1330315"/>
        <a:ext cx="5683112" cy="1062575"/>
      </dsp:txXfrm>
    </dsp:sp>
    <dsp:sp modelId="{0D5DAB60-3938-4633-AF3D-2BE00DA0A413}">
      <dsp:nvSpPr>
        <dsp:cNvPr id="0" name=""/>
        <dsp:cNvSpPr/>
      </dsp:nvSpPr>
      <dsp:spPr>
        <a:xfrm>
          <a:off x="0" y="2658534"/>
          <a:ext cx="6910387" cy="10625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1138F-E593-46A8-80D5-1AB80065F136}">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762BF9-BF50-4D8E-82C3-C408155BFB5F}">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s-AR" sz="2000" kern="1200"/>
            <a:t>por las presiones del cambio global y regional, y los riesgos y factores de incertidumbre asociados. El manejo</a:t>
          </a:r>
          <a:endParaRPr lang="en-US" sz="2000" kern="1200"/>
        </a:p>
      </dsp:txBody>
      <dsp:txXfrm>
        <a:off x="1227274" y="2658534"/>
        <a:ext cx="5683112" cy="1062575"/>
      </dsp:txXfrm>
    </dsp:sp>
    <dsp:sp modelId="{3D3FFDD1-A318-4345-AF01-090657CDAB49}">
      <dsp:nvSpPr>
        <dsp:cNvPr id="0" name=""/>
        <dsp:cNvSpPr/>
      </dsp:nvSpPr>
      <dsp:spPr>
        <a:xfrm>
          <a:off x="0" y="3986753"/>
          <a:ext cx="6910387" cy="10625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7B231-E8A3-4B2D-AE96-6645E2717BE4}">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7B9B3A-AEB7-426C-8DC3-21D85037DD13}">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89000">
            <a:lnSpc>
              <a:spcPct val="90000"/>
            </a:lnSpc>
            <a:spcBef>
              <a:spcPct val="0"/>
            </a:spcBef>
            <a:spcAft>
              <a:spcPct val="35000"/>
            </a:spcAft>
            <a:buNone/>
          </a:pPr>
          <a:r>
            <a:rPr lang="es-AR" sz="2000" kern="1200"/>
            <a:t>sustentable de los recursos hídricos en el futuro requiere que respondamos eficazmente a estos desafíos.</a:t>
          </a:r>
          <a:endParaRPr lang="en-US" sz="2000" kern="1200"/>
        </a:p>
      </dsp:txBody>
      <dsp:txXfrm>
        <a:off x="1227274" y="3986753"/>
        <a:ext cx="5683112" cy="1062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D257-A382-4CC3-9958-4FD4A3A5908B}">
      <dsp:nvSpPr>
        <dsp:cNvPr id="0" name=""/>
        <dsp:cNvSpPr/>
      </dsp:nvSpPr>
      <dsp:spPr>
        <a:xfrm>
          <a:off x="0" y="21309"/>
          <a:ext cx="10058399" cy="6715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a:t>PRINCIPIOS GENERALES</a:t>
          </a:r>
          <a:endParaRPr lang="en-US" sz="2800" kern="1200"/>
        </a:p>
      </dsp:txBody>
      <dsp:txXfrm>
        <a:off x="32784" y="54093"/>
        <a:ext cx="9992831" cy="606012"/>
      </dsp:txXfrm>
    </dsp:sp>
    <dsp:sp modelId="{C1C852B4-C24D-4D1D-A7CB-13847F53F952}">
      <dsp:nvSpPr>
        <dsp:cNvPr id="0" name=""/>
        <dsp:cNvSpPr/>
      </dsp:nvSpPr>
      <dsp:spPr>
        <a:xfrm>
          <a:off x="0" y="692890"/>
          <a:ext cx="10058399" cy="307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a:t>El plan deberá evaluarse tomando como base el avance tecnológico alcanzado en el tiempo en que se llevó a cabo el estudio de planeación, y no en relación con el avance tecnológico actual. </a:t>
          </a:r>
          <a:endParaRPr lang="en-US" sz="2200" kern="1200"/>
        </a:p>
        <a:p>
          <a:pPr marL="228600" lvl="1" indent="-228600" algn="l" defTabSz="977900">
            <a:lnSpc>
              <a:spcPct val="90000"/>
            </a:lnSpc>
            <a:spcBef>
              <a:spcPct val="0"/>
            </a:spcBef>
            <a:spcAft>
              <a:spcPct val="20000"/>
            </a:spcAft>
            <a:buChar char="•"/>
          </a:pPr>
          <a:r>
            <a:rPr lang="es-ES" sz="2200" kern="1200"/>
            <a:t>El segundo principio general considera la naturaleza probabilista de las salidas anticipadas del proyecto.</a:t>
          </a:r>
          <a:endParaRPr lang="en-US" sz="2200" kern="1200"/>
        </a:p>
        <a:p>
          <a:pPr marL="228600" lvl="1" indent="-228600" algn="l" defTabSz="977900">
            <a:lnSpc>
              <a:spcPct val="90000"/>
            </a:lnSpc>
            <a:spcBef>
              <a:spcPct val="0"/>
            </a:spcBef>
            <a:spcAft>
              <a:spcPct val="20000"/>
            </a:spcAft>
            <a:buChar char="•"/>
          </a:pPr>
          <a:r>
            <a:rPr lang="es-ES" sz="2200" kern="1200"/>
            <a:t>El tercer principio es recordar las dificultades incluidas en la medición de las externalidades no cuantificables directamente.</a:t>
          </a:r>
          <a:endParaRPr lang="en-US" sz="2200" kern="1200"/>
        </a:p>
        <a:p>
          <a:pPr marL="228600" lvl="1" indent="-228600" algn="l" defTabSz="977900">
            <a:lnSpc>
              <a:spcPct val="90000"/>
            </a:lnSpc>
            <a:spcBef>
              <a:spcPct val="0"/>
            </a:spcBef>
            <a:spcAft>
              <a:spcPct val="20000"/>
            </a:spcAft>
            <a:buChar char="•"/>
          </a:pPr>
          <a:r>
            <a:rPr lang="es-ES" sz="2200" kern="1200"/>
            <a:t>El cuarto principio general es dejar que pase un período adecuado entre la terminación del proyecto y el análisis posterior. </a:t>
          </a:r>
          <a:endParaRPr lang="en-US" sz="2200" kern="1200"/>
        </a:p>
      </dsp:txBody>
      <dsp:txXfrm>
        <a:off x="0" y="692890"/>
        <a:ext cx="10058399" cy="3071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3CEE0-FDCD-45BB-987D-287888E63BD8}"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B3210-8E98-4FB4-B28F-5FDF7522BD36}" type="slidenum">
              <a:rPr lang="en-US" smtClean="0"/>
              <a:t>‹#›</a:t>
            </a:fld>
            <a:endParaRPr lang="en-US"/>
          </a:p>
        </p:txBody>
      </p:sp>
    </p:spTree>
    <p:extLst>
      <p:ext uri="{BB962C8B-B14F-4D97-AF65-F5344CB8AC3E}">
        <p14:creationId xmlns:p14="http://schemas.microsoft.com/office/powerpoint/2010/main" val="174634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6CCD602D-0233-48B4-9743-84F92B65727D}"/>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24579" name="Rectangle 2">
            <a:extLst>
              <a:ext uri="{FF2B5EF4-FFF2-40B4-BE49-F238E27FC236}">
                <a16:creationId xmlns:a16="http://schemas.microsoft.com/office/drawing/2014/main" id="{6A615106-C450-464A-9FBE-1B9454A42AA7}"/>
              </a:ext>
            </a:extLst>
          </p:cNvPr>
          <p:cNvSpPr>
            <a:spLocks noGrp="1" noChangeArrowheads="1"/>
          </p:cNvSpPr>
          <p:nvPr>
            <p:ph type="body"/>
          </p:nvPr>
        </p:nvSpPr>
        <p:spPr>
          <a:xfrm>
            <a:off x="1169988" y="5086350"/>
            <a:ext cx="5175250"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16659E92-FBC0-41CE-9698-8DD785365975}"/>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3795" name="Rectangle 2">
            <a:extLst>
              <a:ext uri="{FF2B5EF4-FFF2-40B4-BE49-F238E27FC236}">
                <a16:creationId xmlns:a16="http://schemas.microsoft.com/office/drawing/2014/main" id="{82916118-E5E6-4716-BA52-37AB4A166BBE}"/>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9BFB3F52-606E-4238-9011-F7CA45AB2C55}"/>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4819" name="Rectangle 2">
            <a:extLst>
              <a:ext uri="{FF2B5EF4-FFF2-40B4-BE49-F238E27FC236}">
                <a16:creationId xmlns:a16="http://schemas.microsoft.com/office/drawing/2014/main" id="{DFD5B948-A8CA-4468-A1A8-04CADBA3D6A7}"/>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8D3B6AB3-042B-4194-A30D-8267EFA14D72}"/>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5843" name="Rectangle 2">
            <a:extLst>
              <a:ext uri="{FF2B5EF4-FFF2-40B4-BE49-F238E27FC236}">
                <a16:creationId xmlns:a16="http://schemas.microsoft.com/office/drawing/2014/main" id="{4DAF2CE5-CDDF-4A43-B338-0BFE21349C1F}"/>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E304911-F14B-4445-81D0-135791CCADDC}"/>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6867" name="Rectangle 2">
            <a:extLst>
              <a:ext uri="{FF2B5EF4-FFF2-40B4-BE49-F238E27FC236}">
                <a16:creationId xmlns:a16="http://schemas.microsoft.com/office/drawing/2014/main" id="{FCF1174D-BAA4-444C-952B-960E9D1E69C3}"/>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CAAEF120-1742-4FA2-9CC9-C7A09CEB3BFC}"/>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7891" name="Rectangle 2">
            <a:extLst>
              <a:ext uri="{FF2B5EF4-FFF2-40B4-BE49-F238E27FC236}">
                <a16:creationId xmlns:a16="http://schemas.microsoft.com/office/drawing/2014/main" id="{BDF48E93-C1AE-49A8-9FFB-B3712D5EC426}"/>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82E39A0B-7C49-48C6-A812-4CF092EA9AFC}"/>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8915" name="Rectangle 2">
            <a:extLst>
              <a:ext uri="{FF2B5EF4-FFF2-40B4-BE49-F238E27FC236}">
                <a16:creationId xmlns:a16="http://schemas.microsoft.com/office/drawing/2014/main" id="{A46DD628-E0E0-42ED-9637-BFC1E7A3DB40}"/>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3E940532-A159-4636-B8D3-CA4F46792605}"/>
              </a:ext>
            </a:extLst>
          </p:cNvPr>
          <p:cNvSpPr>
            <a:spLocks noGrp="1" noChangeArrowheads="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AC52EE57-030D-4886-A9E9-EA4A9BA018E3}" type="slidenum">
              <a:rPr lang="fr-FR" altLang="en-US" sz="1400">
                <a:solidFill>
                  <a:schemeClr val="tx1"/>
                </a:solidFill>
                <a:latin typeface="Arial" panose="020B0604020202020204" pitchFamily="34" charset="0"/>
              </a:rPr>
              <a:pPr/>
              <a:t>18</a:t>
            </a:fld>
            <a:endParaRPr lang="fr-FR" altLang="en-US" sz="1400">
              <a:solidFill>
                <a:schemeClr val="tx1"/>
              </a:solidFill>
              <a:latin typeface="Arial" panose="020B0604020202020204" pitchFamily="34" charset="0"/>
            </a:endParaRPr>
          </a:p>
        </p:txBody>
      </p:sp>
      <p:sp>
        <p:nvSpPr>
          <p:cNvPr id="39939" name="Rectangle 2">
            <a:extLst>
              <a:ext uri="{FF2B5EF4-FFF2-40B4-BE49-F238E27FC236}">
                <a16:creationId xmlns:a16="http://schemas.microsoft.com/office/drawing/2014/main" id="{F822C5DE-10AD-4B64-BD48-9E27FEC099DF}"/>
              </a:ext>
            </a:extLst>
          </p:cNvPr>
          <p:cNvSpPr>
            <a:spLocks noGrp="1" noRot="1" noChangeAspect="1" noChangeArrowheads="1" noTextEdit="1"/>
          </p:cNvSpPr>
          <p:nvPr>
            <p:ph type="sldImg"/>
          </p:nvPr>
        </p:nvSpPr>
        <p:spPr>
          <a:xfrm>
            <a:off x="1017588" y="1027113"/>
            <a:ext cx="5472112" cy="3648075"/>
          </a:xfrm>
        </p:spPr>
      </p:sp>
      <p:sp>
        <p:nvSpPr>
          <p:cNvPr id="39940" name="Rectangle 3">
            <a:extLst>
              <a:ext uri="{FF2B5EF4-FFF2-40B4-BE49-F238E27FC236}">
                <a16:creationId xmlns:a16="http://schemas.microsoft.com/office/drawing/2014/main" id="{DA564053-57BB-438A-87D0-A9BF933C5D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A7502DD9-F080-4C1E-804A-1A0ADF2A5547}"/>
              </a:ext>
            </a:extLst>
          </p:cNvPr>
          <p:cNvSpPr>
            <a:spLocks noGrp="1" noChangeArrowheads="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7C7CC49C-5A6E-44E2-B84A-3C9FD738A489}" type="slidenum">
              <a:rPr lang="fr-FR" altLang="en-US" sz="1400">
                <a:solidFill>
                  <a:schemeClr val="tx1"/>
                </a:solidFill>
                <a:latin typeface="Arial" panose="020B0604020202020204" pitchFamily="34" charset="0"/>
              </a:rPr>
              <a:pPr/>
              <a:t>2</a:t>
            </a:fld>
            <a:endParaRPr lang="fr-FR" altLang="en-US" sz="1400">
              <a:solidFill>
                <a:schemeClr val="tx1"/>
              </a:solidFill>
              <a:latin typeface="Arial" panose="020B0604020202020204" pitchFamily="34" charset="0"/>
            </a:endParaRPr>
          </a:p>
        </p:txBody>
      </p:sp>
      <p:sp>
        <p:nvSpPr>
          <p:cNvPr id="25603" name="Rectangle 2">
            <a:extLst>
              <a:ext uri="{FF2B5EF4-FFF2-40B4-BE49-F238E27FC236}">
                <a16:creationId xmlns:a16="http://schemas.microsoft.com/office/drawing/2014/main" id="{FD206295-8E3F-4491-863B-6B16C4100A55}"/>
              </a:ext>
            </a:extLst>
          </p:cNvPr>
          <p:cNvSpPr>
            <a:spLocks noGrp="1" noRot="1" noChangeAspect="1" noChangeArrowheads="1" noTextEdit="1"/>
          </p:cNvSpPr>
          <p:nvPr>
            <p:ph type="sldImg"/>
          </p:nvPr>
        </p:nvSpPr>
        <p:spPr>
          <a:xfrm>
            <a:off x="1017588" y="1027113"/>
            <a:ext cx="5472112" cy="3648075"/>
          </a:xfrm>
        </p:spPr>
      </p:sp>
      <p:sp>
        <p:nvSpPr>
          <p:cNvPr id="25604" name="Rectangle 3">
            <a:extLst>
              <a:ext uri="{FF2B5EF4-FFF2-40B4-BE49-F238E27FC236}">
                <a16:creationId xmlns:a16="http://schemas.microsoft.com/office/drawing/2014/main" id="{D3B40E84-A757-4FB7-9DAB-62A2C4B11C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40DF022F-3993-43C7-837C-9BCD3A88D932}"/>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26627" name="Rectangle 2">
            <a:extLst>
              <a:ext uri="{FF2B5EF4-FFF2-40B4-BE49-F238E27FC236}">
                <a16:creationId xmlns:a16="http://schemas.microsoft.com/office/drawing/2014/main" id="{A551EED6-5C26-448B-82E9-9064D96D7FCC}"/>
              </a:ext>
            </a:extLst>
          </p:cNvPr>
          <p:cNvSpPr>
            <a:spLocks noGrp="1" noChangeArrowheads="1"/>
          </p:cNvSpPr>
          <p:nvPr>
            <p:ph type="body"/>
          </p:nvPr>
        </p:nvSpPr>
        <p:spPr>
          <a:xfrm>
            <a:off x="1169988" y="5086350"/>
            <a:ext cx="5175250"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CD541C8C-DB45-4304-834E-A26572A593F7}"/>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27651" name="Rectangle 2">
            <a:extLst>
              <a:ext uri="{FF2B5EF4-FFF2-40B4-BE49-F238E27FC236}">
                <a16:creationId xmlns:a16="http://schemas.microsoft.com/office/drawing/2014/main" id="{97A82C93-5128-4A6E-84A0-80DFA52DD150}"/>
              </a:ext>
            </a:extLst>
          </p:cNvPr>
          <p:cNvSpPr>
            <a:spLocks noGrp="1" noChangeArrowheads="1"/>
          </p:cNvSpPr>
          <p:nvPr>
            <p:ph type="body"/>
          </p:nvPr>
        </p:nvSpPr>
        <p:spPr>
          <a:xfrm>
            <a:off x="1169988" y="5086350"/>
            <a:ext cx="5175250"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43EA4E48-EEB0-4F53-AA5F-89AD8CBD251F}"/>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28675" name="Rectangle 2">
            <a:extLst>
              <a:ext uri="{FF2B5EF4-FFF2-40B4-BE49-F238E27FC236}">
                <a16:creationId xmlns:a16="http://schemas.microsoft.com/office/drawing/2014/main" id="{734F4B76-B6EA-4E7E-8D04-56A2BB371A2A}"/>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5F81C458-FF02-47E9-BDE5-16DD6A0F2B47}"/>
              </a:ext>
            </a:extLst>
          </p:cNvPr>
          <p:cNvSpPr>
            <a:spLocks noGrp="1" noRot="1" noChangeAspect="1" noChangeArrowheads="1" noTextEdit="1"/>
          </p:cNvSpPr>
          <p:nvPr>
            <p:ph type="sldImg"/>
          </p:nvPr>
        </p:nvSpPr>
        <p:spPr>
          <a:xfrm>
            <a:off x="511175" y="1027113"/>
            <a:ext cx="6486525" cy="3649662"/>
          </a:xfrm>
          <a:solidFill>
            <a:srgbClr val="FFFFFF"/>
          </a:solidFill>
          <a:ln>
            <a:solidFill>
              <a:srgbClr val="000000"/>
            </a:solidFill>
            <a:miter lim="800000"/>
            <a:headEnd/>
            <a:tailEnd/>
          </a:ln>
        </p:spPr>
      </p:sp>
      <p:sp>
        <p:nvSpPr>
          <p:cNvPr id="29699" name="Rectangle 2">
            <a:extLst>
              <a:ext uri="{FF2B5EF4-FFF2-40B4-BE49-F238E27FC236}">
                <a16:creationId xmlns:a16="http://schemas.microsoft.com/office/drawing/2014/main" id="{2F5195F0-1BE9-4749-966E-491573235E5E}"/>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FA24B50F-6E66-4D3A-922C-03BBE3B33E3F}"/>
              </a:ext>
            </a:extLst>
          </p:cNvPr>
          <p:cNvSpPr>
            <a:spLocks noGrp="1" noRot="1" noChangeAspect="1" noChangeArrowheads="1" noTextEdit="1"/>
          </p:cNvSpPr>
          <p:nvPr>
            <p:ph type="sldImg"/>
          </p:nvPr>
        </p:nvSpPr>
        <p:spPr>
          <a:xfrm>
            <a:off x="511175" y="1027113"/>
            <a:ext cx="6486525" cy="3649662"/>
          </a:xfrm>
          <a:solidFill>
            <a:srgbClr val="FFFFFF"/>
          </a:solidFill>
          <a:ln>
            <a:solidFill>
              <a:srgbClr val="000000"/>
            </a:solidFill>
            <a:miter lim="800000"/>
            <a:headEnd/>
            <a:tailEnd/>
          </a:ln>
        </p:spPr>
      </p:sp>
      <p:sp>
        <p:nvSpPr>
          <p:cNvPr id="30723" name="Rectangle 2">
            <a:extLst>
              <a:ext uri="{FF2B5EF4-FFF2-40B4-BE49-F238E27FC236}">
                <a16:creationId xmlns:a16="http://schemas.microsoft.com/office/drawing/2014/main" id="{EF609685-1758-4084-AAC1-6170CD6E16FE}"/>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F104C166-BB07-4904-9D4F-F1698839A601}"/>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934106B8-BD35-4BC0-B355-D5AF0DD3F270}"/>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B6CBBA01-790F-4500-B481-72B67F77CCF0}"/>
              </a:ext>
            </a:extLst>
          </p:cNvPr>
          <p:cNvSpPr>
            <a:spLocks noGrp="1" noRot="1" noChangeAspect="1" noChangeArrowheads="1" noTextEdit="1"/>
          </p:cNvSpPr>
          <p:nvPr>
            <p:ph type="sldImg"/>
          </p:nvPr>
        </p:nvSpPr>
        <p:spPr>
          <a:xfrm>
            <a:off x="1017588" y="1027113"/>
            <a:ext cx="5473700" cy="3649662"/>
          </a:xfrm>
          <a:solidFill>
            <a:srgbClr val="FFFFFF"/>
          </a:solidFill>
          <a:ln>
            <a:solidFill>
              <a:srgbClr val="000000"/>
            </a:solidFill>
            <a:miter lim="800000"/>
            <a:headEnd/>
            <a:tailEnd/>
          </a:ln>
        </p:spPr>
      </p:sp>
      <p:sp>
        <p:nvSpPr>
          <p:cNvPr id="32771" name="Rectangle 2">
            <a:extLst>
              <a:ext uri="{FF2B5EF4-FFF2-40B4-BE49-F238E27FC236}">
                <a16:creationId xmlns:a16="http://schemas.microsoft.com/office/drawing/2014/main" id="{E3228AA3-B72D-415D-BE9D-83EB79C5B938}"/>
              </a:ext>
            </a:extLst>
          </p:cNvPr>
          <p:cNvSpPr>
            <a:spLocks noGrp="1" noChangeArrowheads="1"/>
          </p:cNvSpPr>
          <p:nvPr>
            <p:ph type="body" idx="1"/>
          </p:nvPr>
        </p:nvSpPr>
        <p:spPr>
          <a:xfrm>
            <a:off x="1169988" y="5086350"/>
            <a:ext cx="5175250"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D91BF-26F7-4EC0-B4FC-6A3AC069DD55}"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4964B-45FB-487B-AA68-4E9848D413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6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D91BF-26F7-4EC0-B4FC-6A3AC069DD55}"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309685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D91BF-26F7-4EC0-B4FC-6A3AC069DD55}"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139013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896031" y="225128"/>
            <a:ext cx="10346175" cy="1197882"/>
          </a:xfrm>
        </p:spPr>
        <p:txBody>
          <a:bodyPr/>
          <a:lstStyle/>
          <a:p>
            <a:r>
              <a:rPr lang="es-ES"/>
              <a:t>Haga clic para modificar el estilo de título del patrón</a:t>
            </a:r>
            <a:endParaRPr lang="es-AR"/>
          </a:p>
        </p:txBody>
      </p:sp>
    </p:spTree>
    <p:extLst>
      <p:ext uri="{BB962C8B-B14F-4D97-AF65-F5344CB8AC3E}">
        <p14:creationId xmlns:p14="http://schemas.microsoft.com/office/powerpoint/2010/main" val="383254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D91BF-26F7-4EC0-B4FC-6A3AC069DD55}"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372493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D91BF-26F7-4EC0-B4FC-6A3AC069DD55}"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4964B-45FB-487B-AA68-4E9848D413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67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D91BF-26F7-4EC0-B4FC-6A3AC069DD55}"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106331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D91BF-26F7-4EC0-B4FC-6A3AC069DD55}"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320920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D91BF-26F7-4EC0-B4FC-6A3AC069DD55}"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30207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DD91BF-26F7-4EC0-B4FC-6A3AC069DD55}" type="datetimeFigureOut">
              <a:rPr lang="en-US" smtClean="0"/>
              <a:t>4/20/2022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212815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DD91BF-26F7-4EC0-B4FC-6A3AC069DD55}" type="datetimeFigureOut">
              <a:rPr lang="en-US" smtClean="0"/>
              <a:t>4/20/2022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B4964B-45FB-487B-AA68-4E9848D41321}" type="slidenum">
              <a:rPr lang="en-US" smtClean="0"/>
              <a:t>‹#›</a:t>
            </a:fld>
            <a:endParaRPr lang="en-US"/>
          </a:p>
        </p:txBody>
      </p:sp>
    </p:spTree>
    <p:extLst>
      <p:ext uri="{BB962C8B-B14F-4D97-AF65-F5344CB8AC3E}">
        <p14:creationId xmlns:p14="http://schemas.microsoft.com/office/powerpoint/2010/main" val="15739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D91BF-26F7-4EC0-B4FC-6A3AC069DD55}"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4964B-45FB-487B-AA68-4E9848D41321}" type="slidenum">
              <a:rPr lang="en-US" smtClean="0"/>
              <a:t>‹#›</a:t>
            </a:fld>
            <a:endParaRPr lang="en-US"/>
          </a:p>
        </p:txBody>
      </p:sp>
    </p:spTree>
    <p:extLst>
      <p:ext uri="{BB962C8B-B14F-4D97-AF65-F5344CB8AC3E}">
        <p14:creationId xmlns:p14="http://schemas.microsoft.com/office/powerpoint/2010/main" val="46356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DD91BF-26F7-4EC0-B4FC-6A3AC069DD55}" type="datetimeFigureOut">
              <a:rPr lang="en-US" smtClean="0"/>
              <a:t>4/20/2022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B4964B-45FB-487B-AA68-4E9848D4132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931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a:extLst>
              <a:ext uri="{FF2B5EF4-FFF2-40B4-BE49-F238E27FC236}">
                <a16:creationId xmlns:a16="http://schemas.microsoft.com/office/drawing/2014/main" id="{64E54C1E-7DB6-432C-810E-1094FC790751}"/>
              </a:ext>
            </a:extLst>
          </p:cNvPr>
          <p:cNvSpPr txBox="1">
            <a:spLocks noChangeArrowheads="1"/>
          </p:cNvSpPr>
          <p:nvPr/>
        </p:nvSpPr>
        <p:spPr bwMode="auto">
          <a:xfrm>
            <a:off x="2019337" y="420013"/>
            <a:ext cx="8534699" cy="256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6669"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br>
              <a:rPr lang="en-US" altLang="en-US" sz="4022" b="1" dirty="0">
                <a:solidFill>
                  <a:schemeClr val="tx1"/>
                </a:solidFill>
                <a:latin typeface="Arial" panose="020B0604020202020204" pitchFamily="34" charset="0"/>
              </a:rPr>
            </a:br>
            <a:r>
              <a:rPr lang="en-US" altLang="en-US" sz="4022" b="1" dirty="0">
                <a:solidFill>
                  <a:schemeClr val="tx1"/>
                </a:solidFill>
                <a:latin typeface="Arial" panose="020B0604020202020204" pitchFamily="34" charset="0"/>
              </a:rPr>
              <a:t>PLANIFICACIÓN DE LOS </a:t>
            </a:r>
          </a:p>
          <a:p>
            <a:pPr algn="ctr" eaLnBrk="1"/>
            <a:r>
              <a:rPr lang="en-US" altLang="en-US" sz="4022" b="1" dirty="0">
                <a:solidFill>
                  <a:schemeClr val="tx1"/>
                </a:solidFill>
                <a:latin typeface="Arial" panose="020B0604020202020204" pitchFamily="34" charset="0"/>
              </a:rPr>
              <a:t>RECURSOS HÍDRICOS – GESTION DE LOS RECURSOS HÍDRICOS</a:t>
            </a:r>
            <a:endParaRPr lang="en-US" altLang="en-US" sz="4233" b="1" dirty="0">
              <a:solidFill>
                <a:schemeClr val="tx1"/>
              </a:solidFill>
              <a:latin typeface="Arial" panose="020B0604020202020204" pitchFamily="34" charset="0"/>
            </a:endParaRPr>
          </a:p>
        </p:txBody>
      </p:sp>
      <p:pic>
        <p:nvPicPr>
          <p:cNvPr id="2052" name="Picture 4">
            <a:extLst>
              <a:ext uri="{FF2B5EF4-FFF2-40B4-BE49-F238E27FC236}">
                <a16:creationId xmlns:a16="http://schemas.microsoft.com/office/drawing/2014/main" id="{9788D826-2250-4D2B-802D-0A0041A04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631" y="3657490"/>
            <a:ext cx="2268079" cy="22680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extLst>
              <a:ext uri="{FF2B5EF4-FFF2-40B4-BE49-F238E27FC236}">
                <a16:creationId xmlns:a16="http://schemas.microsoft.com/office/drawing/2014/main" id="{6D282C4A-B2F3-4A88-874F-882931BAF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598" y="3990141"/>
            <a:ext cx="2419285" cy="21067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id="{D46FAF15-8369-4894-984E-8FC943AD0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305" y="4114466"/>
            <a:ext cx="2594011" cy="20580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a:extLst>
              <a:ext uri="{FF2B5EF4-FFF2-40B4-BE49-F238E27FC236}">
                <a16:creationId xmlns:a16="http://schemas.microsoft.com/office/drawing/2014/main" id="{E72EC7EF-4CDB-48FA-AD70-9B377C20EF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743" y="3062556"/>
            <a:ext cx="3106428" cy="17455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B97970E7-523B-4939-98A3-845B422031F6}"/>
              </a:ext>
            </a:extLst>
          </p:cNvPr>
          <p:cNvSpPr txBox="1">
            <a:spLocks noChangeArrowheads="1"/>
          </p:cNvSpPr>
          <p:nvPr/>
        </p:nvSpPr>
        <p:spPr bwMode="auto">
          <a:xfrm>
            <a:off x="597160" y="838348"/>
            <a:ext cx="10035840" cy="548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rPr>
              <a:t>    - </a:t>
            </a:r>
            <a:r>
              <a:rPr lang="es-ES" altLang="en-US" sz="2540" u="sng" dirty="0">
                <a:solidFill>
                  <a:schemeClr val="tx1"/>
                </a:solidFill>
                <a:latin typeface="Arial" panose="020B0604020202020204" pitchFamily="34" charset="0"/>
              </a:rPr>
              <a:t>Datos ambientales</a:t>
            </a:r>
            <a:r>
              <a:rPr lang="es-ES" altLang="en-US" sz="2540" dirty="0">
                <a:solidFill>
                  <a:schemeClr val="tx1"/>
                </a:solidFill>
                <a:latin typeface="Arial" panose="020B0604020202020204" pitchFamily="34" charset="0"/>
              </a:rPr>
              <a:t>. </a:t>
            </a: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    - </a:t>
            </a:r>
            <a:r>
              <a:rPr lang="es-ES" altLang="en-US" sz="2540" u="sng" dirty="0">
                <a:solidFill>
                  <a:schemeClr val="tx1"/>
                </a:solidFill>
                <a:latin typeface="Arial" panose="020B0604020202020204" pitchFamily="34" charset="0"/>
              </a:rPr>
              <a:t>Datos técnicos</a:t>
            </a:r>
            <a:r>
              <a:rPr lang="es-ES" altLang="en-US" sz="2540" dirty="0">
                <a:solidFill>
                  <a:schemeClr val="tx1"/>
                </a:solidFill>
                <a:latin typeface="Arial" panose="020B0604020202020204" pitchFamily="34" charset="0"/>
              </a:rPr>
              <a:t>. </a:t>
            </a: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Se buscan en esta etapa las imperfecciones en el diseño. Considerar, por ejemplo, los planes de políticas.</a:t>
            </a: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    - </a:t>
            </a:r>
            <a:r>
              <a:rPr lang="es-ES" altLang="en-US" sz="2540" u="sng" dirty="0">
                <a:solidFill>
                  <a:schemeClr val="tx1"/>
                </a:solidFill>
                <a:latin typeface="Arial" panose="020B0604020202020204" pitchFamily="34" charset="0"/>
              </a:rPr>
              <a:t>Otros datos</a:t>
            </a:r>
            <a:r>
              <a:rPr lang="es-ES" altLang="en-US" sz="2540" dirty="0">
                <a:solidFill>
                  <a:schemeClr val="tx1"/>
                </a:solidFill>
                <a:latin typeface="Arial" panose="020B0604020202020204" pitchFamily="34" charset="0"/>
              </a:rPr>
              <a:t>. </a:t>
            </a:r>
          </a:p>
          <a:p>
            <a:pPr eaLnBrk="1"/>
            <a:r>
              <a:rPr lang="es-ES" altLang="en-US" sz="2540" dirty="0">
                <a:solidFill>
                  <a:schemeClr val="tx1"/>
                </a:solidFill>
                <a:latin typeface="Arial" panose="020B0604020202020204" pitchFamily="34" charset="0"/>
              </a:rPr>
              <a:t>Pueden ser necesario investigar otras áreas:</a:t>
            </a:r>
          </a:p>
          <a:p>
            <a:pPr eaLnBrk="1"/>
            <a:r>
              <a:rPr lang="es-ES" altLang="en-US" sz="2540" dirty="0">
                <a:solidFill>
                  <a:schemeClr val="tx1"/>
                </a:solidFill>
                <a:latin typeface="Arial" panose="020B0604020202020204" pitchFamily="34" charset="0"/>
              </a:rPr>
              <a:t>La población, la utilización del agua, el desarrollo de un área, etc.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F02DA55B-1C19-44F3-9CD6-E3C72C5EDF84}"/>
              </a:ext>
            </a:extLst>
          </p:cNvPr>
          <p:cNvSpPr txBox="1">
            <a:spLocks noChangeArrowheads="1"/>
          </p:cNvSpPr>
          <p:nvPr/>
        </p:nvSpPr>
        <p:spPr bwMode="auto">
          <a:xfrm>
            <a:off x="587829" y="1461696"/>
            <a:ext cx="10719520" cy="49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rPr>
              <a:t>ANÁLISIS POSTERIOR DE UN PLAN DE EJECUCIÓN DE CONTROL DE AVENIDAS</a:t>
            </a: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La presa John H. Kerr (construida en 1948-1949), presenta servicios tanto para proporcionar energía hidroeléctrica para controlar las avenidas. </a:t>
            </a:r>
          </a:p>
          <a:p>
            <a:pPr eaLnBrk="1"/>
            <a:r>
              <a:rPr lang="es-ES" altLang="en-US" sz="2540" dirty="0">
                <a:solidFill>
                  <a:schemeClr val="tx1"/>
                </a:solidFill>
                <a:latin typeface="Arial" panose="020B0604020202020204" pitchFamily="34" charset="0"/>
              </a:rPr>
              <a:t>Los daños que hubieran podido ocurrir, si no se hubiera construido el proyecto, fueron estimados mediante la aplicación de un conjunto de factores que proyectaban el crecimiento natural de los valores de las cosechas y de la propiedad. De este modo se comparan las estimaciones originales y el análisis posterior de los beneficios reales del proyecto.   </a:t>
            </a:r>
          </a:p>
        </p:txBody>
      </p:sp>
      <p:sp>
        <p:nvSpPr>
          <p:cNvPr id="12291" name="Text Box 2">
            <a:extLst>
              <a:ext uri="{FF2B5EF4-FFF2-40B4-BE49-F238E27FC236}">
                <a16:creationId xmlns:a16="http://schemas.microsoft.com/office/drawing/2014/main" id="{17643048-61EC-4C2E-B2C9-B86A19753A6E}"/>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chemeClr val="tx1"/>
                </a:solidFill>
                <a:latin typeface="Arial" panose="020B0604020202020204" pitchFamily="34" charset="0"/>
              </a:rPr>
              <a:t>CASOS DE ESTUDIO</a:t>
            </a:r>
          </a:p>
        </p:txBody>
      </p:sp>
      <p:sp>
        <p:nvSpPr>
          <p:cNvPr id="12292" name="Line 3">
            <a:extLst>
              <a:ext uri="{FF2B5EF4-FFF2-40B4-BE49-F238E27FC236}">
                <a16:creationId xmlns:a16="http://schemas.microsoft.com/office/drawing/2014/main" id="{82E811AF-C0FC-4478-B5F2-4358C021CD53}"/>
              </a:ext>
            </a:extLst>
          </p:cNvPr>
          <p:cNvSpPr>
            <a:spLocks noChangeShapeType="1"/>
          </p:cNvSpPr>
          <p:nvPr/>
        </p:nvSpPr>
        <p:spPr bwMode="auto">
          <a:xfrm flipV="1">
            <a:off x="1333874" y="838350"/>
            <a:ext cx="8648943" cy="5040"/>
          </a:xfrm>
          <a:prstGeom prst="line">
            <a:avLst/>
          </a:prstGeom>
          <a:noFill/>
          <a:ln w="36000">
            <a:solidFill>
              <a:srgbClr val="FF9966"/>
            </a:solidFill>
            <a:miter lim="800000"/>
            <a:headEnd/>
            <a:tailEnd/>
          </a:ln>
          <a:extLst>
            <a:ext uri="{909E8E84-426E-40DD-AFC4-6F175D3DCCD1}">
              <a14:hiddenFill xmlns:a14="http://schemas.microsoft.com/office/drawing/2010/main">
                <a:noFill/>
              </a14:hiddenFill>
            </a:ext>
          </a:extLst>
        </p:spPr>
        <p:txBody>
          <a:bodyPr/>
          <a:lstStyle/>
          <a:p>
            <a:endParaRPr lang="en-US" sz="1905"/>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61AB59EE-A519-44D0-A10F-FE19C9F44BBC}"/>
              </a:ext>
            </a:extLst>
          </p:cNvPr>
          <p:cNvSpPr txBox="1">
            <a:spLocks noChangeArrowheads="1"/>
          </p:cNvSpPr>
          <p:nvPr/>
        </p:nvSpPr>
        <p:spPr bwMode="auto">
          <a:xfrm>
            <a:off x="447869" y="1399592"/>
            <a:ext cx="10972799" cy="51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200" dirty="0">
                <a:solidFill>
                  <a:schemeClr val="tx1"/>
                </a:solidFill>
                <a:latin typeface="Arial" panose="020B0604020202020204" pitchFamily="34" charset="0"/>
              </a:rPr>
              <a:t>Se pueden hacer otras dos observaciones acerca de los estudios de control de avenidas:</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1- La mayor parte de los proyectos para el control de avenidas han demostrado ser muy efectivos en lo que respecta al costo. </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2- sus beneficios son a menudo subestimados.  </a:t>
            </a:r>
          </a:p>
          <a:p>
            <a:pPr eaLnBrk="1"/>
            <a:endParaRPr lang="es-ES" altLang="en-US" sz="2200" dirty="0">
              <a:solidFill>
                <a:schemeClr val="tx1"/>
              </a:solidFill>
              <a:latin typeface="Arial" panose="020B0604020202020204" pitchFamily="34" charset="0"/>
            </a:endParaRPr>
          </a:p>
          <a:p>
            <a:pPr eaLnBrk="1"/>
            <a:endParaRPr lang="es-ES" altLang="en-US" sz="2200" dirty="0">
              <a:solidFill>
                <a:schemeClr val="tx1"/>
              </a:solidFill>
              <a:latin typeface="Arial" panose="020B0604020202020204" pitchFamily="34" charset="0"/>
            </a:endParaRPr>
          </a:p>
          <a:p>
            <a:pPr eaLnBrk="1"/>
            <a:endParaRPr lang="es-ES" altLang="en-US" sz="2200" dirty="0">
              <a:solidFill>
                <a:schemeClr val="tx1"/>
              </a:solidFill>
              <a:latin typeface="Arial" panose="020B0604020202020204" pitchFamily="34" charset="0"/>
            </a:endParaRPr>
          </a:p>
          <a:p>
            <a:pPr eaLnBrk="1"/>
            <a:endParaRPr lang="es-ES" altLang="en-US" sz="2200" dirty="0">
              <a:solidFill>
                <a:schemeClr val="tx1"/>
              </a:solidFill>
              <a:latin typeface="Arial" panose="020B0604020202020204" pitchFamily="34" charset="0"/>
            </a:endParaRPr>
          </a:p>
          <a:p>
            <a:pPr eaLnBrk="1"/>
            <a:endParaRPr lang="es-ES" altLang="en-US" sz="2200" dirty="0">
              <a:solidFill>
                <a:schemeClr val="tx1"/>
              </a:solidFill>
              <a:latin typeface="Arial" panose="020B0604020202020204" pitchFamily="34" charset="0"/>
            </a:endParaRPr>
          </a:p>
          <a:p>
            <a:pPr eaLnBrk="1"/>
            <a:endParaRPr lang="es-ES" altLang="en-US" sz="2200" dirty="0">
              <a:solidFill>
                <a:schemeClr val="tx1"/>
              </a:solidFill>
              <a:latin typeface="Arial" panose="020B0604020202020204" pitchFamily="34" charset="0"/>
            </a:endParaRPr>
          </a:p>
        </p:txBody>
      </p:sp>
      <p:pic>
        <p:nvPicPr>
          <p:cNvPr id="13315" name="Picture 3">
            <a:extLst>
              <a:ext uri="{FF2B5EF4-FFF2-40B4-BE49-F238E27FC236}">
                <a16:creationId xmlns:a16="http://schemas.microsoft.com/office/drawing/2014/main" id="{64B9D306-6F9B-4F30-A2C9-5E713CAE1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45" y="4191748"/>
            <a:ext cx="2772097" cy="18447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a:extLst>
              <a:ext uri="{FF2B5EF4-FFF2-40B4-BE49-F238E27FC236}">
                <a16:creationId xmlns:a16="http://schemas.microsoft.com/office/drawing/2014/main" id="{D03DE333-78B5-4722-8E4E-538D36D3E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648" y="4571441"/>
            <a:ext cx="2772097" cy="18447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a:extLst>
              <a:ext uri="{FF2B5EF4-FFF2-40B4-BE49-F238E27FC236}">
                <a16:creationId xmlns:a16="http://schemas.microsoft.com/office/drawing/2014/main" id="{B6E98F86-1814-420F-91B4-0DA6848B1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476" y="4191748"/>
            <a:ext cx="2620892" cy="1955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78150B21-8D89-4617-8836-D4F890CE2EDB}"/>
              </a:ext>
            </a:extLst>
          </p:cNvPr>
          <p:cNvSpPr txBox="1">
            <a:spLocks noChangeArrowheads="1"/>
          </p:cNvSpPr>
          <p:nvPr/>
        </p:nvSpPr>
        <p:spPr bwMode="auto">
          <a:xfrm>
            <a:off x="494522" y="228489"/>
            <a:ext cx="11224727" cy="624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rPr>
              <a:t>El análisis posterior más completo fue el realizado por la firma Arthur D. Little Company en el valle del río Missouri. </a:t>
            </a: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Este proyecto estaba destinado a eliminar el desempleo que se esperaba en la cuenca del Río Missouri, un área deprimida. </a:t>
            </a: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Por lo tanto, los objetivos del proyecto tenían más que ver con el bienestar social que  con el desarrollo económico. </a:t>
            </a:r>
          </a:p>
          <a:p>
            <a:pPr eaLnBrk="1"/>
            <a:r>
              <a:rPr lang="es-ES" altLang="en-US" sz="2540" dirty="0">
                <a:solidFill>
                  <a:schemeClr val="tx1"/>
                </a:solidFill>
                <a:latin typeface="Arial" panose="020B0604020202020204" pitchFamily="34" charset="0"/>
              </a:rPr>
              <a:t>Se tenía además el deseo de crear condiciones mediante las cuales el área crecería en población y experimentaría una expansión económica. </a:t>
            </a:r>
          </a:p>
          <a:p>
            <a:pPr eaLnBrk="1"/>
            <a:r>
              <a:rPr lang="es-ES" altLang="en-US" sz="2540" dirty="0">
                <a:solidFill>
                  <a:schemeClr val="tx1"/>
                </a:solidFill>
                <a:latin typeface="Arial" panose="020B0604020202020204" pitchFamily="34" charset="0"/>
              </a:rPr>
              <a:t>Para tener una percepción de la cuenca, dicha cuenca es muy diversa, no solo geográficamente, sino también políticamente.</a:t>
            </a:r>
          </a:p>
          <a:p>
            <a:pPr eaLnBrk="1"/>
            <a:r>
              <a:rPr lang="es-ES" altLang="en-US" sz="2540" dirty="0">
                <a:solidFill>
                  <a:schemeClr val="tx1"/>
                </a:solidFill>
                <a:latin typeface="Arial" panose="020B0604020202020204" pitchFamily="34" charset="0"/>
              </a:rPr>
              <a:t>El informe de auditoría posterior tiene un fascinante relato de la política e instituciones que existían en el tiempo en que fue planeado el proyecto.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9E7D80EA-255C-467B-A1C1-3E5C0F208A2A}"/>
              </a:ext>
            </a:extLst>
          </p:cNvPr>
          <p:cNvSpPr txBox="1">
            <a:spLocks noChangeArrowheads="1"/>
          </p:cNvSpPr>
          <p:nvPr/>
        </p:nvSpPr>
        <p:spPr bwMode="auto">
          <a:xfrm>
            <a:off x="674210" y="691865"/>
            <a:ext cx="11124499" cy="582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dirty="0">
                <a:solidFill>
                  <a:schemeClr val="tx1"/>
                </a:solidFill>
                <a:latin typeface="Arial" panose="020B0604020202020204" pitchFamily="34" charset="0"/>
              </a:rPr>
              <a:t>Para empezar, la política nacional se orientaba hacia el desarrollo.</a:t>
            </a:r>
          </a:p>
          <a:p>
            <a:pPr eaLnBrk="1"/>
            <a:r>
              <a:rPr lang="es-ES" altLang="en-US" dirty="0">
                <a:solidFill>
                  <a:schemeClr val="tx1"/>
                </a:solidFill>
                <a:latin typeface="Arial" panose="020B0604020202020204" pitchFamily="34" charset="0"/>
              </a:rPr>
              <a:t>Quienes prepararon las normas apreciaban el concepto de la factibilidad económica, pero no la optimización económica. </a:t>
            </a:r>
          </a:p>
          <a:p>
            <a:pPr eaLnBrk="1"/>
            <a:r>
              <a:rPr lang="es-ES" altLang="en-US" dirty="0">
                <a:solidFill>
                  <a:schemeClr val="tx1"/>
                </a:solidFill>
                <a:latin typeface="Arial" panose="020B0604020202020204" pitchFamily="34" charset="0"/>
              </a:rPr>
              <a:t>Las estimaciones originales, de los beneficios del proyecto, excedían a los beneficios reales en un 75% aproximadamente.</a:t>
            </a:r>
          </a:p>
          <a:p>
            <a:pPr eaLnBrk="1"/>
            <a:r>
              <a:rPr lang="es-ES" altLang="en-US" dirty="0">
                <a:solidFill>
                  <a:schemeClr val="tx1"/>
                </a:solidFill>
                <a:latin typeface="Arial" panose="020B0604020202020204" pitchFamily="34" charset="0"/>
              </a:rPr>
              <a:t>La función energía hidroeléctrica fue estorbada por las restricciones técnicas y políticas.</a:t>
            </a:r>
          </a:p>
          <a:p>
            <a:pPr eaLnBrk="1"/>
            <a:r>
              <a:rPr lang="es-ES" altLang="en-US" dirty="0">
                <a:solidFill>
                  <a:schemeClr val="tx1"/>
                </a:solidFill>
                <a:latin typeface="Arial" panose="020B0604020202020204" pitchFamily="34" charset="0"/>
              </a:rPr>
              <a:t>En este proyecto, una gran cantidad de energía eléctrica se reservó para la irrigación, y el potencial real para el desarrollo de  la energía fue reconocido hasta mucho más tarde. </a:t>
            </a:r>
          </a:p>
          <a:p>
            <a:pPr eaLnBrk="1"/>
            <a:endParaRPr lang="es-ES" altLang="en-US" dirty="0">
              <a:solidFill>
                <a:schemeClr val="tx1"/>
              </a:solidFill>
              <a:latin typeface="Arial" panose="020B0604020202020204" pitchFamily="34" charset="0"/>
            </a:endParaRPr>
          </a:p>
          <a:p>
            <a:pPr eaLnBrk="1"/>
            <a:r>
              <a:rPr lang="es-ES" altLang="en-US" dirty="0">
                <a:solidFill>
                  <a:schemeClr val="tx1"/>
                </a:solidFill>
                <a:latin typeface="Arial" panose="020B0604020202020204" pitchFamily="34" charset="0"/>
              </a:rPr>
              <a:t>La demanda de la energía eléctrica fue subestimada, y la energía estimada para la irrigación por bombeo, nunca se materializó.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C2EAC688-F612-47C9-BCCB-CFAD13F77D2E}"/>
              </a:ext>
            </a:extLst>
          </p:cNvPr>
          <p:cNvSpPr txBox="1">
            <a:spLocks noChangeArrowheads="1"/>
          </p:cNvSpPr>
          <p:nvPr/>
        </p:nvSpPr>
        <p:spPr bwMode="auto">
          <a:xfrm>
            <a:off x="992113" y="698758"/>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dirty="0">
                <a:solidFill>
                  <a:schemeClr val="tx1"/>
                </a:solidFill>
                <a:latin typeface="Arial" panose="020B0604020202020204" pitchFamily="34" charset="0"/>
              </a:rPr>
              <a:t>LECCIONES</a:t>
            </a:r>
            <a:r>
              <a:rPr lang="es-ES" altLang="en-US" sz="2752" dirty="0">
                <a:solidFill>
                  <a:srgbClr val="FFFFFF"/>
                </a:solidFill>
                <a:latin typeface="Arial" panose="020B0604020202020204" pitchFamily="34" charset="0"/>
              </a:rPr>
              <a:t> DEL ANÁLISIS POSTERIOR</a:t>
            </a:r>
          </a:p>
        </p:txBody>
      </p:sp>
      <p:sp>
        <p:nvSpPr>
          <p:cNvPr id="16388" name="Text Box 3">
            <a:extLst>
              <a:ext uri="{FF2B5EF4-FFF2-40B4-BE49-F238E27FC236}">
                <a16:creationId xmlns:a16="http://schemas.microsoft.com/office/drawing/2014/main" id="{6BD5CB8B-E31F-4DA4-AB39-E1D71F77F298}"/>
              </a:ext>
            </a:extLst>
          </p:cNvPr>
          <p:cNvSpPr txBox="1">
            <a:spLocks noChangeArrowheads="1"/>
          </p:cNvSpPr>
          <p:nvPr/>
        </p:nvSpPr>
        <p:spPr bwMode="auto">
          <a:xfrm>
            <a:off x="522514" y="1670180"/>
            <a:ext cx="10795519" cy="496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200" dirty="0">
                <a:solidFill>
                  <a:schemeClr val="tx1"/>
                </a:solidFill>
                <a:latin typeface="Arial" panose="020B0604020202020204" pitchFamily="34" charset="0"/>
              </a:rPr>
              <a:t>- No importa cual sea la estimación futura, se puede tener la seguridad de que estará equivocada. </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 La meta del planificador será minimizar los errores y planear para el mismo. </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 Uno de los beneficios secundarios del análisis  posterior consiste en que conduce a los planificadores a emprender el proyecto con mayor humildad y tener un poco menos de confianza en los números que se generen.</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 Otra lección es evitar la tendencia a malgastar una cantidad desordenada de tiempo en refinar aspectos cuantitativos, cuando los datos sean inciertos.</a:t>
            </a:r>
          </a:p>
          <a:p>
            <a:pPr eaLnBrk="1"/>
            <a:r>
              <a:rPr lang="es-ES" altLang="en-US" sz="2200" dirty="0">
                <a:solidFill>
                  <a:schemeClr val="tx1"/>
                </a:solidFill>
                <a:latin typeface="Arial" panose="020B060402020202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CCA62C85-BEC4-42B6-BC7A-FF238B610B32}"/>
              </a:ext>
            </a:extLst>
          </p:cNvPr>
          <p:cNvSpPr txBox="1">
            <a:spLocks noChangeArrowheads="1"/>
          </p:cNvSpPr>
          <p:nvPr/>
        </p:nvSpPr>
        <p:spPr bwMode="auto">
          <a:xfrm>
            <a:off x="786581" y="1877961"/>
            <a:ext cx="10943303" cy="382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eaLnBrk="1">
              <a:defRPr/>
            </a:pPr>
            <a:endParaRPr lang="es-ES" sz="2540" dirty="0">
              <a:solidFill>
                <a:schemeClr val="tx1"/>
              </a:solidFill>
              <a:latin typeface="Arial" pitchFamily="34" charset="0"/>
            </a:endParaRPr>
          </a:p>
          <a:p>
            <a:pPr marL="362891" indent="-362891" eaLnBrk="1">
              <a:buFontTx/>
              <a:buChar char="-"/>
              <a:defRPr/>
            </a:pPr>
            <a:r>
              <a:rPr lang="es-ES" sz="2540" dirty="0">
                <a:solidFill>
                  <a:schemeClr val="tx1"/>
                </a:solidFill>
                <a:latin typeface="Arial" pitchFamily="34" charset="0"/>
              </a:rPr>
              <a:t>Algunos errores en la planeación financiera</a:t>
            </a:r>
          </a:p>
          <a:p>
            <a:pPr marL="362891" indent="-362891" eaLnBrk="1">
              <a:buFontTx/>
              <a:buChar char="-"/>
              <a:defRPr/>
            </a:pPr>
            <a:endParaRPr lang="es-ES" sz="2540" dirty="0">
              <a:solidFill>
                <a:schemeClr val="tx1"/>
              </a:solidFill>
              <a:latin typeface="Arial" pitchFamily="34" charset="0"/>
            </a:endParaRPr>
          </a:p>
          <a:p>
            <a:pPr marL="362891" indent="-362891" eaLnBrk="1">
              <a:buFontTx/>
              <a:buChar char="-"/>
              <a:defRPr/>
            </a:pPr>
            <a:r>
              <a:rPr lang="es-ES" sz="2540" dirty="0">
                <a:solidFill>
                  <a:schemeClr val="tx1"/>
                </a:solidFill>
                <a:latin typeface="Arial" pitchFamily="34" charset="0"/>
              </a:rPr>
              <a:t>La tendencia natural en la planeación financiera es la de subestimar los costos. </a:t>
            </a:r>
          </a:p>
          <a:p>
            <a:pPr marL="362891" indent="-362891" eaLnBrk="1">
              <a:buFontTx/>
              <a:buChar char="-"/>
              <a:defRPr/>
            </a:pPr>
            <a:endParaRPr lang="es-ES" sz="2540" dirty="0">
              <a:solidFill>
                <a:schemeClr val="tx1"/>
              </a:solidFill>
              <a:latin typeface="Arial" pitchFamily="34" charset="0"/>
            </a:endParaRPr>
          </a:p>
          <a:p>
            <a:pPr marL="362891" indent="-362891" eaLnBrk="1">
              <a:buFontTx/>
              <a:buChar char="-"/>
              <a:defRPr/>
            </a:pPr>
            <a:r>
              <a:rPr lang="es-ES" sz="2540" dirty="0">
                <a:solidFill>
                  <a:schemeClr val="tx1"/>
                </a:solidFill>
                <a:latin typeface="Arial" pitchFamily="34" charset="0"/>
              </a:rPr>
              <a:t>Los planificadores tratan de mantener los costos a un mínimo, y aplican así suposiciones fuera de la realidad al ahorro en los costos. </a:t>
            </a:r>
          </a:p>
          <a:p>
            <a:pPr marL="362891" indent="-362891" eaLnBrk="1">
              <a:buFontTx/>
              <a:buChar char="-"/>
              <a:defRPr/>
            </a:pPr>
            <a:endParaRPr lang="es-ES" sz="2540" dirty="0">
              <a:solidFill>
                <a:schemeClr val="tx1"/>
              </a:solidFill>
              <a:latin typeface="Arial" pitchFamily="34" charset="0"/>
            </a:endParaRPr>
          </a:p>
          <a:p>
            <a:pPr marL="362891" indent="-362891" eaLnBrk="1">
              <a:buFontTx/>
              <a:buChar char="-"/>
              <a:defRPr/>
            </a:pPr>
            <a:r>
              <a:rPr lang="es-ES" sz="2540" dirty="0">
                <a:solidFill>
                  <a:schemeClr val="tx1"/>
                </a:solidFill>
                <a:latin typeface="Arial" pitchFamily="34" charset="0"/>
              </a:rPr>
              <a:t>Además, se suelen olvidar de calcular la inflación en los costos.  </a:t>
            </a:r>
          </a:p>
          <a:p>
            <a:pPr eaLnBrk="1">
              <a:defRPr/>
            </a:pPr>
            <a:endParaRPr lang="es-ES" sz="2540" dirty="0">
              <a:solidFill>
                <a:schemeClr val="tx1"/>
              </a:solidFill>
              <a:latin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F352E8D0-53B1-45D2-8CA5-E51457CEE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4" y="342733"/>
            <a:ext cx="8872250" cy="594404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Text Box 1028">
            <a:extLst>
              <a:ext uri="{FF2B5EF4-FFF2-40B4-BE49-F238E27FC236}">
                <a16:creationId xmlns:a16="http://schemas.microsoft.com/office/drawing/2014/main" id="{EE5313FE-2599-441C-BC89-313786C18023}"/>
              </a:ext>
            </a:extLst>
          </p:cNvPr>
          <p:cNvSpPr txBox="1">
            <a:spLocks noChangeArrowheads="1"/>
          </p:cNvSpPr>
          <p:nvPr/>
        </p:nvSpPr>
        <p:spPr bwMode="auto">
          <a:xfrm>
            <a:off x="796957" y="388230"/>
            <a:ext cx="9761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r>
              <a:rPr lang="es-AR" altLang="en-US" sz="2400" b="1">
                <a:solidFill>
                  <a:srgbClr val="000000"/>
                </a:solidFill>
                <a:latin typeface="+mj-lt"/>
              </a:rPr>
              <a:t>ACCIONES LEGALES, INSTITUCIONALES Y DE GESTION</a:t>
            </a:r>
            <a:endParaRPr lang="es-ES" altLang="en-US" sz="2400" b="1">
              <a:solidFill>
                <a:srgbClr val="000000"/>
              </a:solidFill>
              <a:latin typeface="+mj-lt"/>
            </a:endParaRPr>
          </a:p>
        </p:txBody>
      </p:sp>
      <p:pic>
        <p:nvPicPr>
          <p:cNvPr id="19460" name="Picture 2">
            <a:extLst>
              <a:ext uri="{FF2B5EF4-FFF2-40B4-BE49-F238E27FC236}">
                <a16:creationId xmlns:a16="http://schemas.microsoft.com/office/drawing/2014/main" id="{7B9075C6-FF35-4690-84C0-08062C038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17" t="2" r="15889" b="19411"/>
          <a:stretch>
            <a:fillRect/>
          </a:stretch>
        </p:blipFill>
        <p:spPr bwMode="auto">
          <a:xfrm>
            <a:off x="1706006" y="1313794"/>
            <a:ext cx="8779987" cy="483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2435AFBB-2BE4-4FB3-9DAE-DD9FA4B6E58D}"/>
              </a:ext>
            </a:extLst>
          </p:cNvPr>
          <p:cNvSpPr>
            <a:spLocks noGrp="1"/>
          </p:cNvSpPr>
          <p:nvPr>
            <p:ph type="title"/>
          </p:nvPr>
        </p:nvSpPr>
        <p:spPr/>
        <p:txBody>
          <a:bodyPr/>
          <a:lstStyle/>
          <a:p>
            <a:r>
              <a:rPr lang="es-AR" altLang="en-US" sz="3387" dirty="0"/>
              <a:t>Impacto Acumulado de las Intervenciones en una cuenca </a:t>
            </a:r>
            <a:endParaRPr lang="en-US" altLang="en-US" sz="3387" dirty="0"/>
          </a:p>
        </p:txBody>
      </p:sp>
      <p:sp>
        <p:nvSpPr>
          <p:cNvPr id="3" name="2 CuadroTexto">
            <a:extLst>
              <a:ext uri="{FF2B5EF4-FFF2-40B4-BE49-F238E27FC236}">
                <a16:creationId xmlns:a16="http://schemas.microsoft.com/office/drawing/2014/main" id="{CE97B973-9D73-4B14-AE8D-20E45C8F53D0}"/>
              </a:ext>
            </a:extLst>
          </p:cNvPr>
          <p:cNvSpPr txBox="1"/>
          <p:nvPr/>
        </p:nvSpPr>
        <p:spPr>
          <a:xfrm>
            <a:off x="1327779" y="2010205"/>
            <a:ext cx="9144561" cy="1323439"/>
          </a:xfrm>
          <a:prstGeom prst="rect">
            <a:avLst/>
          </a:prstGeom>
          <a:noFill/>
        </p:spPr>
        <p:txBody>
          <a:bodyPr>
            <a:spAutoFit/>
          </a:bodyPr>
          <a:lstStyle/>
          <a:p>
            <a:pPr>
              <a:defRPr/>
            </a:pPr>
            <a:r>
              <a:rPr lang="es-AR" sz="2000" dirty="0">
                <a:latin typeface="+mj-lt"/>
              </a:rPr>
              <a:t>En las cuencas hidrográficas los impactos no ocurren en forma aislada sino que son la resultante de los efectos de Todos los usos del agua y la tierra. </a:t>
            </a:r>
          </a:p>
          <a:p>
            <a:pPr>
              <a:defRPr/>
            </a:pPr>
            <a:r>
              <a:rPr lang="es-AR" sz="2000" dirty="0">
                <a:latin typeface="+mj-lt"/>
              </a:rPr>
              <a:t>Los impactos que ocurren en una cuenca son integrados.</a:t>
            </a:r>
          </a:p>
          <a:p>
            <a:pPr>
              <a:defRPr/>
            </a:pPr>
            <a:r>
              <a:rPr lang="es-AR" sz="2000" dirty="0">
                <a:latin typeface="+mj-lt"/>
              </a:rPr>
              <a:t>La gestión ambiental integrada debe considerar  estos efectos en forma integrada.</a:t>
            </a:r>
            <a:endParaRPr lang="en-US" sz="2000" dirty="0">
              <a:latin typeface="+mj-lt"/>
            </a:endParaRPr>
          </a:p>
        </p:txBody>
      </p:sp>
      <p:pic>
        <p:nvPicPr>
          <p:cNvPr id="4" name="Picture 3">
            <a:extLst>
              <a:ext uri="{FF2B5EF4-FFF2-40B4-BE49-F238E27FC236}">
                <a16:creationId xmlns:a16="http://schemas.microsoft.com/office/drawing/2014/main" id="{AAE85C4B-4AA2-47BC-865F-2E589544AB30}"/>
              </a:ext>
            </a:extLst>
          </p:cNvPr>
          <p:cNvPicPr>
            <a:picLocks noChangeAspect="1"/>
          </p:cNvPicPr>
          <p:nvPr/>
        </p:nvPicPr>
        <p:blipFill>
          <a:blip r:embed="rId2"/>
          <a:stretch>
            <a:fillRect/>
          </a:stretch>
        </p:blipFill>
        <p:spPr>
          <a:xfrm>
            <a:off x="4414159" y="3333644"/>
            <a:ext cx="2971800" cy="1971675"/>
          </a:xfrm>
          <a:prstGeom prst="rect">
            <a:avLst/>
          </a:prstGeom>
        </p:spPr>
      </p:pic>
      <p:pic>
        <p:nvPicPr>
          <p:cNvPr id="6" name="Picture 5">
            <a:extLst>
              <a:ext uri="{FF2B5EF4-FFF2-40B4-BE49-F238E27FC236}">
                <a16:creationId xmlns:a16="http://schemas.microsoft.com/office/drawing/2014/main" id="{5DF5BA1F-A6AB-42B4-85BD-4DBCC5299A5A}"/>
              </a:ext>
            </a:extLst>
          </p:cNvPr>
          <p:cNvPicPr>
            <a:picLocks noChangeAspect="1"/>
          </p:cNvPicPr>
          <p:nvPr/>
        </p:nvPicPr>
        <p:blipFill>
          <a:blip r:embed="rId3"/>
          <a:stretch>
            <a:fillRect/>
          </a:stretch>
        </p:blipFill>
        <p:spPr>
          <a:xfrm>
            <a:off x="1665320" y="3920839"/>
            <a:ext cx="2609850" cy="1971675"/>
          </a:xfrm>
          <a:prstGeom prst="rect">
            <a:avLst/>
          </a:prstGeom>
        </p:spPr>
      </p:pic>
      <p:pic>
        <p:nvPicPr>
          <p:cNvPr id="8" name="Picture 7">
            <a:extLst>
              <a:ext uri="{FF2B5EF4-FFF2-40B4-BE49-F238E27FC236}">
                <a16:creationId xmlns:a16="http://schemas.microsoft.com/office/drawing/2014/main" id="{D55D1EB4-9FD4-4F28-A64B-4DE565C17F8F}"/>
              </a:ext>
            </a:extLst>
          </p:cNvPr>
          <p:cNvPicPr>
            <a:picLocks noChangeAspect="1"/>
          </p:cNvPicPr>
          <p:nvPr/>
        </p:nvPicPr>
        <p:blipFill>
          <a:blip r:embed="rId4"/>
          <a:stretch>
            <a:fillRect/>
          </a:stretch>
        </p:blipFill>
        <p:spPr>
          <a:xfrm>
            <a:off x="7460781" y="3876801"/>
            <a:ext cx="3781425" cy="2143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Line 1027">
            <a:extLst>
              <a:ext uri="{FF2B5EF4-FFF2-40B4-BE49-F238E27FC236}">
                <a16:creationId xmlns:a16="http://schemas.microsoft.com/office/drawing/2014/main" id="{033AB0FA-7476-4BFB-8DA8-B19C73720CC8}"/>
              </a:ext>
            </a:extLst>
          </p:cNvPr>
          <p:cNvSpPr>
            <a:spLocks noChangeShapeType="1"/>
          </p:cNvSpPr>
          <p:nvPr/>
        </p:nvSpPr>
        <p:spPr bwMode="auto">
          <a:xfrm>
            <a:off x="1444758" y="714026"/>
            <a:ext cx="6965524" cy="0"/>
          </a:xfrm>
          <a:prstGeom prst="line">
            <a:avLst/>
          </a:prstGeom>
          <a:noFill/>
          <a:ln w="22225">
            <a:solidFill>
              <a:srgbClr val="0B9ACC"/>
            </a:solidFill>
            <a:round/>
            <a:headEnd/>
            <a:tailEnd/>
          </a:ln>
          <a:extLst>
            <a:ext uri="{909E8E84-426E-40DD-AFC4-6F175D3DCCD1}">
              <a14:hiddenFill xmlns:a14="http://schemas.microsoft.com/office/drawing/2010/main">
                <a:noFill/>
              </a14:hiddenFill>
            </a:ext>
          </a:extLst>
        </p:spPr>
        <p:txBody>
          <a:bodyPr/>
          <a:lstStyle/>
          <a:p>
            <a:endParaRPr lang="en-US" sz="1905"/>
          </a:p>
        </p:txBody>
      </p:sp>
      <p:sp>
        <p:nvSpPr>
          <p:cNvPr id="15363" name="Text Box 1028">
            <a:extLst>
              <a:ext uri="{FF2B5EF4-FFF2-40B4-BE49-F238E27FC236}">
                <a16:creationId xmlns:a16="http://schemas.microsoft.com/office/drawing/2014/main" id="{4B113EC1-7E7C-4F0D-BAEC-C0340C68BA05}"/>
              </a:ext>
            </a:extLst>
          </p:cNvPr>
          <p:cNvSpPr txBox="1">
            <a:spLocks noChangeArrowheads="1"/>
          </p:cNvSpPr>
          <p:nvPr/>
        </p:nvSpPr>
        <p:spPr bwMode="auto">
          <a:xfrm>
            <a:off x="1357395" y="260411"/>
            <a:ext cx="9761142"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accent2"/>
                </a:solidFill>
                <a:latin typeface="Arial" pitchFamily="34" charset="0"/>
              </a:defRPr>
            </a:lvl1pPr>
            <a:lvl2pPr marL="742950" indent="-285750">
              <a:defRPr sz="2000">
                <a:solidFill>
                  <a:schemeClr val="accent2"/>
                </a:solidFill>
                <a:latin typeface="Arial" pitchFamily="34" charset="0"/>
              </a:defRPr>
            </a:lvl2pPr>
            <a:lvl3pPr marL="1143000" indent="-228600">
              <a:defRPr sz="2000">
                <a:solidFill>
                  <a:schemeClr val="accent2"/>
                </a:solidFill>
                <a:latin typeface="Arial" pitchFamily="34" charset="0"/>
              </a:defRPr>
            </a:lvl3pPr>
            <a:lvl4pPr marL="1600200" indent="-228600">
              <a:defRPr sz="2000">
                <a:solidFill>
                  <a:schemeClr val="accent2"/>
                </a:solidFill>
                <a:latin typeface="Arial" pitchFamily="34" charset="0"/>
              </a:defRPr>
            </a:lvl4pPr>
            <a:lvl5pPr marL="2057400" indent="-228600">
              <a:defRPr sz="2000">
                <a:solidFill>
                  <a:schemeClr val="accent2"/>
                </a:solidFill>
                <a:latin typeface="Arial" pitchFamily="34" charset="0"/>
              </a:defRPr>
            </a:lvl5pPr>
            <a:lvl6pPr marL="2514600" indent="-228600" eaLnBrk="0" fontAlgn="base" hangingPunct="0">
              <a:spcBef>
                <a:spcPct val="0"/>
              </a:spcBef>
              <a:spcAft>
                <a:spcPct val="0"/>
              </a:spcAft>
              <a:defRPr sz="2000">
                <a:solidFill>
                  <a:schemeClr val="accent2"/>
                </a:solidFill>
                <a:latin typeface="Arial" pitchFamily="34" charset="0"/>
              </a:defRPr>
            </a:lvl6pPr>
            <a:lvl7pPr marL="2971800" indent="-228600" eaLnBrk="0" fontAlgn="base" hangingPunct="0">
              <a:spcBef>
                <a:spcPct val="0"/>
              </a:spcBef>
              <a:spcAft>
                <a:spcPct val="0"/>
              </a:spcAft>
              <a:defRPr sz="2000">
                <a:solidFill>
                  <a:schemeClr val="accent2"/>
                </a:solidFill>
                <a:latin typeface="Arial" pitchFamily="34" charset="0"/>
              </a:defRPr>
            </a:lvl7pPr>
            <a:lvl8pPr marL="3429000" indent="-228600" eaLnBrk="0" fontAlgn="base" hangingPunct="0">
              <a:spcBef>
                <a:spcPct val="0"/>
              </a:spcBef>
              <a:spcAft>
                <a:spcPct val="0"/>
              </a:spcAft>
              <a:defRPr sz="2000">
                <a:solidFill>
                  <a:schemeClr val="accent2"/>
                </a:solidFill>
                <a:latin typeface="Arial" pitchFamily="34" charset="0"/>
              </a:defRPr>
            </a:lvl8pPr>
            <a:lvl9pPr marL="3886200" indent="-228600" eaLnBrk="0" fontAlgn="base" hangingPunct="0">
              <a:spcBef>
                <a:spcPct val="0"/>
              </a:spcBef>
              <a:spcAft>
                <a:spcPct val="0"/>
              </a:spcAft>
              <a:defRPr sz="2000">
                <a:solidFill>
                  <a:schemeClr val="accent2"/>
                </a:solidFill>
                <a:latin typeface="Arial" pitchFamily="34" charset="0"/>
              </a:defRPr>
            </a:lvl9pPr>
          </a:lstStyle>
          <a:p>
            <a:pPr hangingPunct="1">
              <a:defRPr/>
            </a:pPr>
            <a:r>
              <a:rPr lang="es-AR" sz="2540" b="1" dirty="0">
                <a:solidFill>
                  <a:schemeClr val="tx1"/>
                </a:solidFill>
                <a:latin typeface="+mj-lt"/>
              </a:rPr>
              <a:t>CICLO DE PLANEAMIENTO</a:t>
            </a:r>
            <a:endParaRPr lang="es-ES" sz="2540" b="1" dirty="0">
              <a:solidFill>
                <a:schemeClr val="tx1"/>
              </a:solidFill>
              <a:latin typeface="+mj-lt"/>
            </a:endParaRPr>
          </a:p>
        </p:txBody>
      </p:sp>
      <p:pic>
        <p:nvPicPr>
          <p:cNvPr id="3076" name="Picture 2">
            <a:extLst>
              <a:ext uri="{FF2B5EF4-FFF2-40B4-BE49-F238E27FC236}">
                <a16:creationId xmlns:a16="http://schemas.microsoft.com/office/drawing/2014/main" id="{EE8B277B-51FE-4864-927A-F879BB05F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96" t="23611" r="39487" b="20779"/>
          <a:stretch>
            <a:fillRect/>
          </a:stretch>
        </p:blipFill>
        <p:spPr bwMode="auto">
          <a:xfrm>
            <a:off x="1851333" y="836670"/>
            <a:ext cx="8773267" cy="559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rgbClr val="FF0000"/>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a:extLst>
              <a:ext uri="{FF2B5EF4-FFF2-40B4-BE49-F238E27FC236}">
                <a16:creationId xmlns:a16="http://schemas.microsoft.com/office/drawing/2014/main" id="{B6363A88-1483-4195-83DD-AEDD74C5F1C8}"/>
              </a:ext>
            </a:extLst>
          </p:cNvPr>
          <p:cNvSpPr>
            <a:spLocks noGrp="1"/>
          </p:cNvSpPr>
          <p:nvPr>
            <p:ph idx="1"/>
          </p:nvPr>
        </p:nvSpPr>
        <p:spPr>
          <a:xfrm>
            <a:off x="511277" y="1721908"/>
            <a:ext cx="10304623" cy="2887415"/>
          </a:xfrm>
        </p:spPr>
        <p:txBody>
          <a:bodyPr>
            <a:normAutofit/>
          </a:bodyPr>
          <a:lstStyle/>
          <a:p>
            <a:pPr algn="ctr" eaLnBrk="1" hangingPunct="1">
              <a:buFont typeface="Arial" panose="020B0604020202020204" pitchFamily="34" charset="0"/>
              <a:buNone/>
            </a:pPr>
            <a:r>
              <a:rPr lang="es-AR" altLang="en-US" sz="2200" dirty="0">
                <a:solidFill>
                  <a:schemeClr val="tx1"/>
                </a:solidFill>
                <a:latin typeface="Arial" panose="020B0604020202020204" pitchFamily="34" charset="0"/>
                <a:cs typeface="Arial" panose="020B0604020202020204" pitchFamily="34" charset="0"/>
              </a:rPr>
              <a:t>Históricamente se ha gestionado el agua a partir de una perspectiva de oferta y demanda con énfasis en maximizar el crecimiento económico a corto plazo en base a su utilización. </a:t>
            </a:r>
          </a:p>
          <a:p>
            <a:pPr algn="ctr" eaLnBrk="1" hangingPunct="1">
              <a:buFont typeface="Arial" panose="020B0604020202020204" pitchFamily="34" charset="0"/>
              <a:buNone/>
            </a:pPr>
            <a:endParaRPr lang="es-AR" altLang="en-US" sz="2200" dirty="0">
              <a:solidFill>
                <a:schemeClr val="tx1"/>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es-AR" altLang="en-US" sz="2200" dirty="0">
                <a:solidFill>
                  <a:schemeClr val="tx1"/>
                </a:solidFill>
                <a:latin typeface="Arial" panose="020B0604020202020204" pitchFamily="34" charset="0"/>
                <a:cs typeface="Arial" panose="020B0604020202020204" pitchFamily="34" charset="0"/>
              </a:rPr>
              <a:t>Actualmente los gestores del recurso hídrico están asumiendo un punto de vista más integral del sistema fluvial utilizando el paradigma de la Gestión Integrada del Recurso Hídrico entendiendo que el cuidado  de los ecosistemas acuáticos y de los recursos proveerá un uso del recurso sustentable a largo plazo. </a:t>
            </a:r>
          </a:p>
        </p:txBody>
      </p:sp>
      <p:sp>
        <p:nvSpPr>
          <p:cNvPr id="4" name="1 Título">
            <a:extLst>
              <a:ext uri="{FF2B5EF4-FFF2-40B4-BE49-F238E27FC236}">
                <a16:creationId xmlns:a16="http://schemas.microsoft.com/office/drawing/2014/main" id="{0021A0E5-9DD1-44D4-BE52-20D01B2649D0}"/>
              </a:ext>
            </a:extLst>
          </p:cNvPr>
          <p:cNvSpPr txBox="1">
            <a:spLocks/>
          </p:cNvSpPr>
          <p:nvPr/>
        </p:nvSpPr>
        <p:spPr>
          <a:xfrm>
            <a:off x="1160625" y="500604"/>
            <a:ext cx="4171585" cy="64850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normAutofit/>
          </a:bodyPr>
          <a:lstStyle/>
          <a:p>
            <a:pPr>
              <a:defRPr/>
            </a:pPr>
            <a:r>
              <a:rPr lang="es-AR" sz="2963" b="1" dirty="0">
                <a:solidFill>
                  <a:schemeClr val="tx1"/>
                </a:solidFill>
                <a:latin typeface="Arial" pitchFamily="34" charset="0"/>
                <a:cs typeface="Arial" pitchFamily="34" charset="0"/>
              </a:rPr>
              <a:t>Conclusiones</a:t>
            </a:r>
            <a:endParaRPr lang="es-ES" sz="2963" b="1" cap="all"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F752D878-751C-49A0-A784-15139E3339DD}"/>
              </a:ext>
            </a:extLst>
          </p:cNvPr>
          <p:cNvPicPr>
            <a:picLocks noChangeAspect="1"/>
          </p:cNvPicPr>
          <p:nvPr/>
        </p:nvPicPr>
        <p:blipFill>
          <a:blip r:embed="rId2"/>
          <a:stretch>
            <a:fillRect/>
          </a:stretch>
        </p:blipFill>
        <p:spPr>
          <a:xfrm>
            <a:off x="8509126" y="4681974"/>
            <a:ext cx="3328704" cy="1487553"/>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a:extLst>
              <a:ext uri="{FF2B5EF4-FFF2-40B4-BE49-F238E27FC236}">
                <a16:creationId xmlns:a16="http://schemas.microsoft.com/office/drawing/2014/main" id="{BA12AA2B-DD37-4C3A-8126-34ADFDE6C850}"/>
              </a:ext>
            </a:extLst>
          </p:cNvPr>
          <p:cNvSpPr txBox="1">
            <a:spLocks/>
          </p:cNvSpPr>
          <p:nvPr/>
        </p:nvSpPr>
        <p:spPr>
          <a:xfrm>
            <a:off x="5144679" y="634946"/>
            <a:ext cx="6405063" cy="1450757"/>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defTabSz="914400">
              <a:lnSpc>
                <a:spcPct val="85000"/>
              </a:lnSpc>
              <a:spcBef>
                <a:spcPct val="0"/>
              </a:spcBef>
              <a:spcAft>
                <a:spcPts val="600"/>
              </a:spcAft>
              <a:defRPr/>
            </a:pPr>
            <a:r>
              <a:rPr lang="en-US" sz="4800" b="1" spc="-50">
                <a:solidFill>
                  <a:schemeClr val="tx1">
                    <a:lumMod val="75000"/>
                    <a:lumOff val="25000"/>
                  </a:schemeClr>
                </a:solidFill>
                <a:latin typeface="+mj-lt"/>
                <a:ea typeface="+mj-ea"/>
                <a:cs typeface="+mj-cs"/>
              </a:rPr>
              <a:t>Conclusiones</a:t>
            </a:r>
            <a:endParaRPr lang="en-US" sz="4800" b="1" cap="all" spc="-50">
              <a:solidFill>
                <a:schemeClr val="tx1">
                  <a:lumMod val="75000"/>
                  <a:lumOff val="25000"/>
                </a:schemeClr>
              </a:solidFill>
              <a:latin typeface="+mj-lt"/>
              <a:ea typeface="+mj-ea"/>
              <a:cs typeface="+mj-cs"/>
            </a:endParaRPr>
          </a:p>
        </p:txBody>
      </p:sp>
      <p:pic>
        <p:nvPicPr>
          <p:cNvPr id="8" name="Picture 7">
            <a:extLst>
              <a:ext uri="{FF2B5EF4-FFF2-40B4-BE49-F238E27FC236}">
                <a16:creationId xmlns:a16="http://schemas.microsoft.com/office/drawing/2014/main" id="{D936C97C-71F1-4B9B-9A16-07F797BA8336}"/>
              </a:ext>
            </a:extLst>
          </p:cNvPr>
          <p:cNvPicPr>
            <a:picLocks noChangeAspect="1"/>
          </p:cNvPicPr>
          <p:nvPr/>
        </p:nvPicPr>
        <p:blipFill rotWithShape="1">
          <a:blip r:embed="rId2"/>
          <a:srcRect r="3" b="7170"/>
          <a:stretch/>
        </p:blipFill>
        <p:spPr>
          <a:xfrm>
            <a:off x="633999" y="581098"/>
            <a:ext cx="4020297" cy="2476136"/>
          </a:xfrm>
          <a:prstGeom prst="rect">
            <a:avLst/>
          </a:prstGeom>
        </p:spPr>
      </p:pic>
      <p:cxnSp>
        <p:nvCxnSpPr>
          <p:cNvPr id="137" name="Straight Connector 136">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06D480B-0BAA-40BD-8398-F5D825C9F3A2}"/>
              </a:ext>
            </a:extLst>
          </p:cNvPr>
          <p:cNvPicPr>
            <a:picLocks noChangeAspect="1"/>
          </p:cNvPicPr>
          <p:nvPr/>
        </p:nvPicPr>
        <p:blipFill rotWithShape="1">
          <a:blip r:embed="rId3"/>
          <a:srcRect l="7442" r="15434" b="-2"/>
          <a:stretch/>
        </p:blipFill>
        <p:spPr>
          <a:xfrm>
            <a:off x="633999" y="3218101"/>
            <a:ext cx="4020296" cy="2476136"/>
          </a:xfrm>
          <a:prstGeom prst="rect">
            <a:avLst/>
          </a:prstGeom>
        </p:spPr>
      </p:pic>
      <p:sp>
        <p:nvSpPr>
          <p:cNvPr id="22530" name="2 Marcador de contenido">
            <a:extLst>
              <a:ext uri="{FF2B5EF4-FFF2-40B4-BE49-F238E27FC236}">
                <a16:creationId xmlns:a16="http://schemas.microsoft.com/office/drawing/2014/main" id="{533DA390-90BC-461D-91F8-473B0D66692F}"/>
              </a:ext>
            </a:extLst>
          </p:cNvPr>
          <p:cNvSpPr>
            <a:spLocks noGrp="1"/>
          </p:cNvSpPr>
          <p:nvPr>
            <p:ph idx="1"/>
          </p:nvPr>
        </p:nvSpPr>
        <p:spPr>
          <a:xfrm>
            <a:off x="5144679" y="2198914"/>
            <a:ext cx="6405063" cy="3670180"/>
          </a:xfrm>
        </p:spPr>
        <p:txBody>
          <a:bodyPr vert="horz" lIns="0" tIns="45720" rIns="0" bIns="45720" rtlCol="0">
            <a:normAutofit/>
          </a:bodyPr>
          <a:lstStyle/>
          <a:p>
            <a:pPr>
              <a:buFont typeface="Calibri" panose="020F0502020204030204" pitchFamily="34" charset="0"/>
              <a:buNone/>
            </a:pPr>
            <a:r>
              <a:rPr lang="en-US" altLang="en-US"/>
              <a:t>Abordar las necesidades hídricas de ecosistemas acuáticos implica a menudo disminuir el empleo de agua por parte de uno o más sectores. </a:t>
            </a:r>
          </a:p>
          <a:p>
            <a:pPr>
              <a:buFont typeface="Calibri" panose="020F0502020204030204" pitchFamily="34" charset="0"/>
              <a:buNone/>
            </a:pPr>
            <a:r>
              <a:rPr lang="en-US" altLang="en-US"/>
              <a:t>Se trata de elecciones difíciles, pero que tendrán que adoptarse para asegurar la salud a largo plazo de las cuencas y de las actividades vinculadas al recurso que se desarrollan en la misma.</a:t>
            </a:r>
            <a:endParaRPr lang="en-US" altLang="en-US" i="1"/>
          </a:p>
        </p:txBody>
      </p:sp>
      <p:sp>
        <p:nvSpPr>
          <p:cNvPr id="139" name="Rectangle 138">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24C4F-62B7-4FEF-B147-083C718E8D57}"/>
              </a:ext>
            </a:extLst>
          </p:cNvPr>
          <p:cNvSpPr>
            <a:spLocks noGrp="1"/>
          </p:cNvSpPr>
          <p:nvPr>
            <p:ph type="title"/>
          </p:nvPr>
        </p:nvSpPr>
        <p:spPr/>
        <p:txBody>
          <a:bodyPr/>
          <a:lstStyle/>
          <a:p>
            <a:r>
              <a:rPr lang="es-ES" dirty="0"/>
              <a:t>ANALISIS POSTERIOR</a:t>
            </a:r>
            <a:endParaRPr lang="en-US" dirty="0"/>
          </a:p>
        </p:txBody>
      </p:sp>
      <p:pic>
        <p:nvPicPr>
          <p:cNvPr id="7" name="Picture Placeholder 6">
            <a:extLst>
              <a:ext uri="{FF2B5EF4-FFF2-40B4-BE49-F238E27FC236}">
                <a16:creationId xmlns:a16="http://schemas.microsoft.com/office/drawing/2014/main" id="{210E5B59-2A5A-46B3-AC95-AB86FEC7CE1E}"/>
              </a:ext>
            </a:extLst>
          </p:cNvPr>
          <p:cNvPicPr>
            <a:picLocks noGrp="1" noChangeAspect="1"/>
          </p:cNvPicPr>
          <p:nvPr>
            <p:ph type="pic" idx="1"/>
          </p:nvPr>
        </p:nvPicPr>
        <p:blipFill>
          <a:blip r:embed="rId2"/>
          <a:srcRect t="19711" b="19711"/>
          <a:stretch>
            <a:fillRect/>
          </a:stretch>
        </p:blipFill>
        <p:spPr>
          <a:xfrm>
            <a:off x="5780253" y="1371864"/>
            <a:ext cx="6411747" cy="2584831"/>
          </a:xfrm>
          <a:prstGeom prst="rect">
            <a:avLst/>
          </a:prstGeom>
        </p:spPr>
      </p:pic>
      <p:sp>
        <p:nvSpPr>
          <p:cNvPr id="6" name="Text Placeholder 5">
            <a:extLst>
              <a:ext uri="{FF2B5EF4-FFF2-40B4-BE49-F238E27FC236}">
                <a16:creationId xmlns:a16="http://schemas.microsoft.com/office/drawing/2014/main" id="{1B875F87-3B79-4F2D-B612-A247272CE1D5}"/>
              </a:ext>
            </a:extLst>
          </p:cNvPr>
          <p:cNvSpPr>
            <a:spLocks noGrp="1"/>
          </p:cNvSpPr>
          <p:nvPr>
            <p:ph type="body" sz="half" idx="2"/>
          </p:nvPr>
        </p:nvSpPr>
        <p:spPr/>
        <p:txBody>
          <a:bodyPr>
            <a:normAutofit/>
          </a:bodyPr>
          <a:lstStyle/>
          <a:p>
            <a:r>
              <a:rPr lang="es-ES" sz="2000" dirty="0"/>
              <a:t>GESTIÓN DE RECURSOS HÍDRICOS</a:t>
            </a:r>
            <a:endParaRPr lang="en-US" sz="2000" dirty="0"/>
          </a:p>
        </p:txBody>
      </p:sp>
      <p:pic>
        <p:nvPicPr>
          <p:cNvPr id="11" name="Picture 10">
            <a:extLst>
              <a:ext uri="{FF2B5EF4-FFF2-40B4-BE49-F238E27FC236}">
                <a16:creationId xmlns:a16="http://schemas.microsoft.com/office/drawing/2014/main" id="{31A50D16-05AC-4DFE-B7EE-E6981F7E0CD7}"/>
              </a:ext>
            </a:extLst>
          </p:cNvPr>
          <p:cNvPicPr>
            <a:picLocks noChangeAspect="1"/>
          </p:cNvPicPr>
          <p:nvPr/>
        </p:nvPicPr>
        <p:blipFill>
          <a:blip r:embed="rId3"/>
          <a:stretch>
            <a:fillRect/>
          </a:stretch>
        </p:blipFill>
        <p:spPr>
          <a:xfrm>
            <a:off x="507059" y="1365895"/>
            <a:ext cx="5019675" cy="2590800"/>
          </a:xfrm>
          <a:prstGeom prst="rect">
            <a:avLst/>
          </a:prstGeom>
        </p:spPr>
      </p:pic>
    </p:spTree>
    <p:extLst>
      <p:ext uri="{BB962C8B-B14F-4D97-AF65-F5344CB8AC3E}">
        <p14:creationId xmlns:p14="http://schemas.microsoft.com/office/powerpoint/2010/main" val="113037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1 Título">
            <a:extLst>
              <a:ext uri="{FF2B5EF4-FFF2-40B4-BE49-F238E27FC236}">
                <a16:creationId xmlns:a16="http://schemas.microsoft.com/office/drawing/2014/main" id="{A8E76ADA-E1F3-4549-A784-D4F329D653D3}"/>
              </a:ext>
            </a:extLst>
          </p:cNvPr>
          <p:cNvSpPr>
            <a:spLocks noGrp="1"/>
          </p:cNvSpPr>
          <p:nvPr>
            <p:ph type="title"/>
          </p:nvPr>
        </p:nvSpPr>
        <p:spPr>
          <a:xfrm>
            <a:off x="8177212" y="634946"/>
            <a:ext cx="3372529" cy="5055904"/>
          </a:xfrm>
        </p:spPr>
        <p:txBody>
          <a:bodyPr anchor="ctr">
            <a:normAutofit/>
          </a:bodyPr>
          <a:lstStyle/>
          <a:p>
            <a:r>
              <a:rPr lang="es-AR" altLang="en-US"/>
              <a:t>Gestión de los Recursos Hídricos - desafíos</a:t>
            </a:r>
            <a:endParaRPr lang="en-US" altLang="en-US"/>
          </a:p>
        </p:txBody>
      </p:sp>
      <p:cxnSp>
        <p:nvCxnSpPr>
          <p:cNvPr id="74" name="Straight Connector 73">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100" name="2 Marcador de contenido">
            <a:extLst>
              <a:ext uri="{FF2B5EF4-FFF2-40B4-BE49-F238E27FC236}">
                <a16:creationId xmlns:a16="http://schemas.microsoft.com/office/drawing/2014/main" id="{24C2EEDB-0FB0-44B0-8A79-F38CC746C5B0}"/>
              </a:ext>
            </a:extLst>
          </p:cNvPr>
          <p:cNvGraphicFramePr>
            <a:graphicFrameLocks noGrp="1"/>
          </p:cNvGraphicFramePr>
          <p:nvPr>
            <p:ph idx="1"/>
            <p:extLst>
              <p:ext uri="{D42A27DB-BD31-4B8C-83A1-F6EECF244321}">
                <p14:modId xmlns:p14="http://schemas.microsoft.com/office/powerpoint/2010/main" val="4116957754"/>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20136764-CEC5-462E-AEA9-4AA1CF15E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2E2F1EB-DD93-49F9-8F7D-3DE282902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2" name="Text Box 1">
            <a:extLst>
              <a:ext uri="{FF2B5EF4-FFF2-40B4-BE49-F238E27FC236}">
                <a16:creationId xmlns:a16="http://schemas.microsoft.com/office/drawing/2014/main" id="{8729A7A0-958F-4FC8-9A4C-54391035307F}"/>
              </a:ext>
            </a:extLst>
          </p:cNvPr>
          <p:cNvSpPr txBox="1">
            <a:spLocks noChangeArrowheads="1"/>
          </p:cNvSpPr>
          <p:nvPr/>
        </p:nvSpPr>
        <p:spPr bwMode="auto">
          <a:xfrm>
            <a:off x="457200" y="640080"/>
            <a:ext cx="3659246" cy="29260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4400" b="1" spc="-50">
                <a:solidFill>
                  <a:srgbClr val="FFFFFF"/>
                </a:solidFill>
                <a:latin typeface="+mj-lt"/>
                <a:ea typeface="+mj-ea"/>
                <a:cs typeface="+mj-cs"/>
              </a:rPr>
              <a:t>ANÁLISIS POSTERIOR</a:t>
            </a:r>
          </a:p>
          <a:p>
            <a:pPr defTabSz="914400" eaLnBrk="1">
              <a:lnSpc>
                <a:spcPct val="85000"/>
              </a:lnSpc>
              <a:spcBef>
                <a:spcPct val="0"/>
              </a:spcBef>
              <a:spcAft>
                <a:spcPts val="600"/>
              </a:spcAft>
            </a:pPr>
            <a:br>
              <a:rPr lang="en-US" altLang="en-US" sz="4400" b="1" spc="-50">
                <a:solidFill>
                  <a:srgbClr val="FFFFFF"/>
                </a:solidFill>
                <a:latin typeface="+mj-lt"/>
                <a:ea typeface="+mj-ea"/>
                <a:cs typeface="+mj-cs"/>
              </a:rPr>
            </a:br>
            <a:endParaRPr lang="en-US" altLang="en-US" sz="4400" b="1" spc="-50">
              <a:solidFill>
                <a:srgbClr val="FFFFFF"/>
              </a:solidFill>
              <a:latin typeface="+mj-lt"/>
              <a:ea typeface="+mj-ea"/>
              <a:cs typeface="+mj-cs"/>
            </a:endParaRPr>
          </a:p>
        </p:txBody>
      </p:sp>
      <p:sp>
        <p:nvSpPr>
          <p:cNvPr id="83" name="Rectangle 82">
            <a:extLst>
              <a:ext uri="{FF2B5EF4-FFF2-40B4-BE49-F238E27FC236}">
                <a16:creationId xmlns:a16="http://schemas.microsoft.com/office/drawing/2014/main" id="{10D82C66-EAC6-46C6-AC04-27A5632D4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DCF2CA89-CD8C-40CF-8273-C3FA6690B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a:extLst>
              <a:ext uri="{FF2B5EF4-FFF2-40B4-BE49-F238E27FC236}">
                <a16:creationId xmlns:a16="http://schemas.microsoft.com/office/drawing/2014/main" id="{5DA6B0A8-0324-49FE-82E8-C45D8931BA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8565" y="1413988"/>
            <a:ext cx="3328416" cy="149033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a:extLst>
              <a:ext uri="{FF2B5EF4-FFF2-40B4-BE49-F238E27FC236}">
                <a16:creationId xmlns:a16="http://schemas.microsoft.com/office/drawing/2014/main" id="{1A82F9E0-1CBD-4E82-B740-B329F65F5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8EE5F1E-8455-462D-8415-D85B2D4B9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6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404E500-F0A1-42F1-8F1A-179948E39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5">
            <a:extLst>
              <a:ext uri="{FF2B5EF4-FFF2-40B4-BE49-F238E27FC236}">
                <a16:creationId xmlns:a16="http://schemas.microsoft.com/office/drawing/2014/main" id="{AA684293-4E63-41CE-A6B5-4A2F6CBEDA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61038" y="3606593"/>
            <a:ext cx="2743200" cy="1831086"/>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6" name="Text Box 1">
            <a:extLst>
              <a:ext uri="{FF2B5EF4-FFF2-40B4-BE49-F238E27FC236}">
                <a16:creationId xmlns:a16="http://schemas.microsoft.com/office/drawing/2014/main" id="{58A0BCB9-64C3-44D2-9E05-86B4D2136C62}"/>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3600" spc="-50">
                <a:solidFill>
                  <a:srgbClr val="FFFFFF"/>
                </a:solidFill>
                <a:latin typeface="+mj-lt"/>
                <a:ea typeface="+mj-ea"/>
                <a:cs typeface="+mj-cs"/>
              </a:rPr>
              <a:t>INTRODUCCIÓN</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8" name="Text Box 3">
            <a:extLst>
              <a:ext uri="{FF2B5EF4-FFF2-40B4-BE49-F238E27FC236}">
                <a16:creationId xmlns:a16="http://schemas.microsoft.com/office/drawing/2014/main" id="{5F78A29A-2C96-4472-BDDC-8A55FE7D8F9B}"/>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El proceso de avaluar  los resultados de los proyectos de recursos hidráulicos se conoce como análisis posterior o evaluación posterior.</a:t>
            </a: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DESCUIDO HISTÓRICO</a:t>
            </a: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Lamentablemente, el análisis posterior ha recibido poca atención de las dependencias gubernamentales y casi ninguna de las firmas privadas.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F2726C74-231F-4B38-A0F3-81C0E248BEF7}"/>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altLang="en-US" sz="3600" spc="-50">
                <a:solidFill>
                  <a:srgbClr val="FFFFFF"/>
                </a:solidFill>
                <a:latin typeface="+mj-lt"/>
                <a:ea typeface="+mj-ea"/>
                <a:cs typeface="+mj-cs"/>
              </a:rPr>
              <a:t>DEFINICIÓN</a:t>
            </a:r>
          </a:p>
        </p:txBody>
      </p:sp>
      <p:sp>
        <p:nvSpPr>
          <p:cNvPr id="81" name="Rectangle 8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0" name="Text Box 1">
            <a:extLst>
              <a:ext uri="{FF2B5EF4-FFF2-40B4-BE49-F238E27FC236}">
                <a16:creationId xmlns:a16="http://schemas.microsoft.com/office/drawing/2014/main" id="{367F97A7-4A4D-4F7C-B332-37EA1F8A0DB2}"/>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endParaRPr lang="en-US" altLang="en-US" sz="220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2200">
                <a:solidFill>
                  <a:schemeClr val="tx1">
                    <a:lumMod val="75000"/>
                    <a:lumOff val="25000"/>
                  </a:schemeClr>
                </a:solidFill>
                <a:latin typeface="+mn-lt"/>
              </a:rPr>
              <a:t>El análisis posterior, además de comparar los resultados pronosticados con los reales, evalúa la metodología de la planeación. Para lograrlo el planificador deberá hacer un estudio histórico del ambiente que rodea al proyecto. </a:t>
            </a:r>
          </a:p>
          <a:p>
            <a:pPr defTabSz="914400" eaLnBrk="1">
              <a:lnSpc>
                <a:spcPct val="90000"/>
              </a:lnSpc>
              <a:spcAft>
                <a:spcPts val="600"/>
              </a:spcAft>
              <a:buClr>
                <a:schemeClr val="accent1"/>
              </a:buClr>
              <a:buFont typeface="Calibri" panose="020F0502020204030204" pitchFamily="34" charset="0"/>
            </a:pPr>
            <a:endParaRPr lang="en-US" altLang="en-US" sz="220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2200">
                <a:solidFill>
                  <a:schemeClr val="tx1">
                    <a:lumMod val="75000"/>
                    <a:lumOff val="25000"/>
                  </a:schemeClr>
                </a:solidFill>
                <a:latin typeface="+mn-lt"/>
              </a:rPr>
              <a:t>¿Cuál es el clima político? ¿Cómo ha reaccionado la sociedad ante el plan? ¿Qué cambios institucionales se hicieron durante la ejecución del plan?  ¿Cómo han cambiado las metas de la sociedad durante el tiempo?</a:t>
            </a:r>
          </a:p>
          <a:p>
            <a:pPr defTabSz="914400" eaLnBrk="1">
              <a:lnSpc>
                <a:spcPct val="90000"/>
              </a:lnSpc>
              <a:spcAft>
                <a:spcPts val="600"/>
              </a:spcAft>
              <a:buClr>
                <a:schemeClr val="accent1"/>
              </a:buClr>
              <a:buFont typeface="Calibri" panose="020F0502020204030204" pitchFamily="34" charset="0"/>
            </a:pPr>
            <a:endParaRPr lang="en-US" altLang="en-US" sz="220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2200">
                <a:solidFill>
                  <a:schemeClr val="tx1">
                    <a:lumMod val="75000"/>
                    <a:lumOff val="25000"/>
                  </a:schemeClr>
                </a:solidFill>
                <a:latin typeface="+mn-lt"/>
              </a:rPr>
              <a:t>Las respuestas a estas preguntas no sólo ofrecen una estructura dentro de la cual se puede juzgar el plan, sino que también dan una visión valiosa dentro de las tendencias de la sociedad, relacionadas con los proyectos contemporáneos de planeación. </a:t>
            </a:r>
          </a:p>
          <a:p>
            <a:pPr defTabSz="914400" eaLnBrk="1">
              <a:lnSpc>
                <a:spcPct val="90000"/>
              </a:lnSpc>
              <a:spcAft>
                <a:spcPts val="600"/>
              </a:spcAft>
              <a:buClr>
                <a:schemeClr val="accent1"/>
              </a:buClr>
              <a:buFont typeface="Calibri" panose="020F0502020204030204" pitchFamily="34" charset="0"/>
            </a:pPr>
            <a:endParaRPr lang="en-US" altLang="en-US" sz="220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endParaRPr lang="en-US" altLang="en-US" sz="220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endParaRPr lang="en-US" altLang="en-US" sz="2200">
              <a:solidFill>
                <a:schemeClr val="tx1">
                  <a:lumMod val="75000"/>
                  <a:lumOff val="25000"/>
                </a:schemeClr>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73">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1" name="Rectangle 75">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02" name="Straight Connector 77">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94" name="Text Box 1">
            <a:extLst>
              <a:ext uri="{FF2B5EF4-FFF2-40B4-BE49-F238E27FC236}">
                <a16:creationId xmlns:a16="http://schemas.microsoft.com/office/drawing/2014/main" id="{A04A7F38-A019-4254-9448-E7E5D4E69C8E}"/>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EL PROCESO</a:t>
            </a:r>
          </a:p>
        </p:txBody>
      </p:sp>
      <p:graphicFrame>
        <p:nvGraphicFramePr>
          <p:cNvPr id="8203" name="Text Box 3">
            <a:extLst>
              <a:ext uri="{FF2B5EF4-FFF2-40B4-BE49-F238E27FC236}">
                <a16:creationId xmlns:a16="http://schemas.microsoft.com/office/drawing/2014/main" id="{44BA4D7D-AEA9-D2FB-707D-22CB3A747246}"/>
              </a:ext>
            </a:extLst>
          </p:cNvPr>
          <p:cNvGraphicFramePr/>
          <p:nvPr>
            <p:extLst>
              <p:ext uri="{D42A27DB-BD31-4B8C-83A1-F6EECF244321}">
                <p14:modId xmlns:p14="http://schemas.microsoft.com/office/powerpoint/2010/main" val="37972965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7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8D7173-8C67-4EAB-8CA7-8564341B3547}"/>
              </a:ext>
            </a:extLst>
          </p:cNvPr>
          <p:cNvSpPr txBox="1"/>
          <p:nvPr/>
        </p:nvSpPr>
        <p:spPr>
          <a:xfrm>
            <a:off x="5181601" y="634946"/>
            <a:ext cx="6368142"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ETAPAS EN EL PROCESO</a:t>
            </a:r>
          </a:p>
        </p:txBody>
      </p:sp>
      <p:pic>
        <p:nvPicPr>
          <p:cNvPr id="9220" name="Picture 9219" descr="Lupa resalta un rendimiento económico decreciente">
            <a:extLst>
              <a:ext uri="{FF2B5EF4-FFF2-40B4-BE49-F238E27FC236}">
                <a16:creationId xmlns:a16="http://schemas.microsoft.com/office/drawing/2014/main" id="{D8530A86-1106-1B54-A202-4038AD807267}"/>
              </a:ext>
            </a:extLst>
          </p:cNvPr>
          <p:cNvPicPr>
            <a:picLocks noChangeAspect="1"/>
          </p:cNvPicPr>
          <p:nvPr/>
        </p:nvPicPr>
        <p:blipFill rotWithShape="1">
          <a:blip r:embed="rId3"/>
          <a:srcRect l="12107" r="42672" b="1"/>
          <a:stretch/>
        </p:blipFill>
        <p:spPr>
          <a:xfrm>
            <a:off x="20" y="-12128"/>
            <a:ext cx="4654276" cy="6870127"/>
          </a:xfrm>
          <a:prstGeom prst="rect">
            <a:avLst/>
          </a:prstGeom>
        </p:spPr>
      </p:pic>
      <p:cxnSp>
        <p:nvCxnSpPr>
          <p:cNvPr id="82" name="Straight Connector 8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218" name="Text Box 1">
            <a:extLst>
              <a:ext uri="{FF2B5EF4-FFF2-40B4-BE49-F238E27FC236}">
                <a16:creationId xmlns:a16="http://schemas.microsoft.com/office/drawing/2014/main" id="{B80C9AB4-5125-46DD-999B-0AF92A6A462E}"/>
              </a:ext>
            </a:extLst>
          </p:cNvPr>
          <p:cNvSpPr txBox="1">
            <a:spLocks noChangeArrowheads="1"/>
          </p:cNvSpPr>
          <p:nvPr/>
        </p:nvSpPr>
        <p:spPr bwMode="auto">
          <a:xfrm>
            <a:off x="5181601" y="2198914"/>
            <a:ext cx="6368142"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sz="2200" dirty="0">
                <a:solidFill>
                  <a:schemeClr val="tx1">
                    <a:lumMod val="75000"/>
                    <a:lumOff val="25000"/>
                  </a:schemeClr>
                </a:solidFill>
                <a:latin typeface="+mn-lt"/>
              </a:rPr>
              <a:t> -  Recolección de los documentos de la planificación y los datos disponibles.</a:t>
            </a:r>
          </a:p>
          <a:p>
            <a:pPr defTabSz="914400" eaLnBrk="1">
              <a:lnSpc>
                <a:spcPct val="90000"/>
              </a:lnSpc>
              <a:spcAft>
                <a:spcPts val="600"/>
              </a:spcAft>
              <a:buClr>
                <a:schemeClr val="accent1"/>
              </a:buClr>
              <a:buFont typeface="Calibri" panose="020F0502020204030204" pitchFamily="34" charset="0"/>
            </a:pPr>
            <a:r>
              <a:rPr lang="en-US" altLang="en-US" sz="2200" dirty="0">
                <a:solidFill>
                  <a:schemeClr val="tx1">
                    <a:lumMod val="75000"/>
                    <a:lumOff val="25000"/>
                  </a:schemeClr>
                </a:solidFill>
                <a:latin typeface="+mn-lt"/>
              </a:rPr>
              <a:t>- Metas y objetivos</a:t>
            </a:r>
          </a:p>
          <a:p>
            <a:pPr defTabSz="914400" eaLnBrk="1">
              <a:lnSpc>
                <a:spcPct val="90000"/>
              </a:lnSpc>
              <a:spcAft>
                <a:spcPts val="600"/>
              </a:spcAft>
              <a:buClr>
                <a:schemeClr val="accent1"/>
              </a:buClr>
              <a:buFont typeface="Calibri" panose="020F0502020204030204" pitchFamily="34" charset="0"/>
            </a:pPr>
            <a:r>
              <a:rPr lang="en-US" altLang="en-US" sz="2200" dirty="0">
                <a:solidFill>
                  <a:schemeClr val="tx1">
                    <a:lumMod val="75000"/>
                    <a:lumOff val="25000"/>
                  </a:schemeClr>
                </a:solidFill>
                <a:latin typeface="+mn-lt"/>
              </a:rPr>
              <a:t>- Administración de los datos.</a:t>
            </a:r>
          </a:p>
          <a:p>
            <a:pPr defTabSz="914400" eaLnBrk="1">
              <a:lnSpc>
                <a:spcPct val="90000"/>
              </a:lnSpc>
              <a:spcAft>
                <a:spcPts val="600"/>
              </a:spcAft>
              <a:buClr>
                <a:schemeClr val="accent1"/>
              </a:buClr>
              <a:buFont typeface="Calibri" panose="020F0502020204030204" pitchFamily="34" charset="0"/>
            </a:pPr>
            <a:endParaRPr lang="en-US" altLang="en-US" sz="22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2200" dirty="0">
                <a:solidFill>
                  <a:schemeClr val="tx1">
                    <a:lumMod val="75000"/>
                    <a:lumOff val="25000"/>
                  </a:schemeClr>
                </a:solidFill>
                <a:latin typeface="+mn-lt"/>
              </a:rPr>
              <a:t>    - </a:t>
            </a:r>
            <a:r>
              <a:rPr lang="en-US" altLang="en-US" sz="2200" u="sng" dirty="0">
                <a:solidFill>
                  <a:schemeClr val="tx1">
                    <a:lumMod val="75000"/>
                    <a:lumOff val="25000"/>
                  </a:schemeClr>
                </a:solidFill>
                <a:latin typeface="+mn-lt"/>
              </a:rPr>
              <a:t>Datos físicos</a:t>
            </a:r>
            <a:r>
              <a:rPr lang="en-US" altLang="en-US" sz="2200" dirty="0">
                <a:solidFill>
                  <a:schemeClr val="tx1">
                    <a:lumMod val="75000"/>
                    <a:lumOff val="25000"/>
                  </a:schemeClr>
                </a:solidFill>
                <a:latin typeface="+mn-lt"/>
              </a:rPr>
              <a:t>. El problema que generalmente se descubre en esta etapa no es el de la ignorancia de lo que era necesario hacer, sino el no haber hecho lo que el planificador debería haber sabido que era necesario.</a:t>
            </a:r>
          </a:p>
          <a:p>
            <a:pPr defTabSz="914400" eaLnBrk="1">
              <a:lnSpc>
                <a:spcPct val="90000"/>
              </a:lnSpc>
              <a:spcAft>
                <a:spcPts val="600"/>
              </a:spcAft>
              <a:buClr>
                <a:schemeClr val="accent1"/>
              </a:buClr>
              <a:buFont typeface="Calibri" panose="020F0502020204030204" pitchFamily="34" charset="0"/>
            </a:pPr>
            <a:endParaRPr lang="en-US" altLang="en-US" sz="2200" dirty="0">
              <a:solidFill>
                <a:schemeClr val="tx1">
                  <a:lumMod val="75000"/>
                  <a:lumOff val="25000"/>
                </a:schemeClr>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1290340A-3286-4320-A72C-9C3091C2CE3A}"/>
              </a:ext>
            </a:extLst>
          </p:cNvPr>
          <p:cNvSpPr txBox="1">
            <a:spLocks noChangeArrowheads="1"/>
          </p:cNvSpPr>
          <p:nvPr/>
        </p:nvSpPr>
        <p:spPr bwMode="auto">
          <a:xfrm>
            <a:off x="522515" y="1296955"/>
            <a:ext cx="11327363" cy="540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endParaRPr lang="es-ES" altLang="en-US" sz="2200" dirty="0">
              <a:solidFill>
                <a:schemeClr val="tx1"/>
              </a:solidFill>
              <a:latin typeface="Arial" panose="020B0604020202020204" pitchFamily="34" charset="0"/>
            </a:endParaRP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    - </a:t>
            </a:r>
            <a:r>
              <a:rPr lang="es-ES" altLang="en-US" sz="2200" u="sng" dirty="0">
                <a:solidFill>
                  <a:schemeClr val="tx1"/>
                </a:solidFill>
                <a:latin typeface="Arial" panose="020B0604020202020204" pitchFamily="34" charset="0"/>
              </a:rPr>
              <a:t>Datos financieros</a:t>
            </a:r>
            <a:r>
              <a:rPr lang="es-ES" altLang="en-US" sz="2200" dirty="0">
                <a:solidFill>
                  <a:schemeClr val="tx1"/>
                </a:solidFill>
                <a:latin typeface="Arial" panose="020B0604020202020204" pitchFamily="34" charset="0"/>
              </a:rPr>
              <a:t>. Se evalúa la precisión de las proyecciones  financieras, las estimaciones de costos, programas de costos compartidos, planes de reembolsos y arreglos financieros. </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    - </a:t>
            </a:r>
            <a:r>
              <a:rPr lang="es-ES" altLang="en-US" sz="2200" u="sng" dirty="0">
                <a:solidFill>
                  <a:schemeClr val="tx1"/>
                </a:solidFill>
                <a:latin typeface="Arial" panose="020B0604020202020204" pitchFamily="34" charset="0"/>
              </a:rPr>
              <a:t>Datos económicos</a:t>
            </a:r>
            <a:r>
              <a:rPr lang="es-ES" altLang="en-US" sz="2200" dirty="0">
                <a:solidFill>
                  <a:schemeClr val="tx1"/>
                </a:solidFill>
                <a:latin typeface="Arial" panose="020B0604020202020204" pitchFamily="34" charset="0"/>
              </a:rPr>
              <a:t>. Es más difícil recolectar datos económicos que financieros, debido que para los primeros es necesario calcular o estimar los beneficios.</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    - </a:t>
            </a:r>
            <a:r>
              <a:rPr lang="es-ES" altLang="en-US" sz="2200" u="sng" dirty="0">
                <a:solidFill>
                  <a:schemeClr val="tx1"/>
                </a:solidFill>
                <a:latin typeface="Arial" panose="020B0604020202020204" pitchFamily="34" charset="0"/>
              </a:rPr>
              <a:t>Datos legales e institucionales</a:t>
            </a:r>
            <a:r>
              <a:rPr lang="es-ES" altLang="en-US" sz="2200" dirty="0">
                <a:solidFill>
                  <a:schemeClr val="tx1"/>
                </a:solidFill>
                <a:latin typeface="Arial" panose="020B0604020202020204" pitchFamily="34" charset="0"/>
              </a:rPr>
              <a:t>. Se examinan las instituciones establecidas para ejecutar y administrar el proyecto. </a:t>
            </a:r>
          </a:p>
          <a:p>
            <a:pPr eaLnBrk="1"/>
            <a:r>
              <a:rPr lang="es-ES" altLang="en-US" sz="2200" dirty="0">
                <a:solidFill>
                  <a:schemeClr val="tx1"/>
                </a:solidFill>
                <a:latin typeface="Arial" panose="020B0604020202020204" pitchFamily="34" charset="0"/>
              </a:rPr>
              <a:t>En esta etapa se investiga el análisis institucional llevado a cabo por el estudio original de planeación.</a:t>
            </a:r>
          </a:p>
          <a:p>
            <a:pPr eaLnBrk="1"/>
            <a:r>
              <a:rPr lang="es-ES" altLang="en-US" sz="2200" dirty="0">
                <a:solidFill>
                  <a:schemeClr val="tx1"/>
                </a:solidFill>
                <a:latin typeface="Arial" panose="020B0604020202020204" pitchFamily="34" charset="0"/>
              </a:rPr>
              <a:t>Los datos legales pueden ser acelerados cuando los proyectos principales necesiten ser autorizados por una acción legislativa.</a:t>
            </a:r>
          </a:p>
          <a:p>
            <a:pPr eaLnBrk="1"/>
            <a:endParaRPr lang="es-ES" altLang="en-US" sz="2200" dirty="0">
              <a:solidFill>
                <a:schemeClr val="tx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1373</Words>
  <Application>Microsoft Office PowerPoint</Application>
  <PresentationFormat>Widescreen</PresentationFormat>
  <Paragraphs>116</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Retrospect</vt:lpstr>
      <vt:lpstr>PowerPoint Presentation</vt:lpstr>
      <vt:lpstr>PowerPoint Presentation</vt:lpstr>
      <vt:lpstr>Gestión de los Recursos Hídricos - desafíos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Impacto Acumulado de las Intervenciones en una cuenca </vt:lpstr>
      <vt:lpstr>PowerPoint Presentation</vt:lpstr>
      <vt:lpstr>PowerPoint Presentation</vt:lpstr>
      <vt:lpstr>ANALISIS POSTERIOR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Reyna</dc:creator>
  <cp:lastModifiedBy>Teresa Reyna</cp:lastModifiedBy>
  <cp:revision>3</cp:revision>
  <dcterms:created xsi:type="dcterms:W3CDTF">2020-09-12T20:25:22Z</dcterms:created>
  <dcterms:modified xsi:type="dcterms:W3CDTF">2022-04-20T21:09:20Z</dcterms:modified>
</cp:coreProperties>
</file>