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08" r:id="rId3"/>
    <p:sldId id="342" r:id="rId4"/>
    <p:sldId id="309" r:id="rId5"/>
    <p:sldId id="298" r:id="rId6"/>
    <p:sldId id="311" r:id="rId7"/>
    <p:sldId id="313" r:id="rId8"/>
    <p:sldId id="341" r:id="rId9"/>
    <p:sldId id="310" r:id="rId10"/>
    <p:sldId id="314" r:id="rId11"/>
    <p:sldId id="315" r:id="rId12"/>
    <p:sldId id="316" r:id="rId13"/>
    <p:sldId id="317" r:id="rId14"/>
    <p:sldId id="318" r:id="rId15"/>
    <p:sldId id="319" r:id="rId16"/>
    <p:sldId id="343" r:id="rId17"/>
    <p:sldId id="320" r:id="rId18"/>
    <p:sldId id="321" r:id="rId19"/>
    <p:sldId id="322" r:id="rId20"/>
    <p:sldId id="323" r:id="rId21"/>
    <p:sldId id="345" r:id="rId22"/>
    <p:sldId id="346" r:id="rId23"/>
    <p:sldId id="347" r:id="rId24"/>
    <p:sldId id="325" r:id="rId25"/>
    <p:sldId id="326" r:id="rId26"/>
    <p:sldId id="327" r:id="rId27"/>
    <p:sldId id="348" r:id="rId28"/>
    <p:sldId id="349" r:id="rId29"/>
    <p:sldId id="328" r:id="rId30"/>
    <p:sldId id="329" r:id="rId31"/>
    <p:sldId id="330" r:id="rId32"/>
    <p:sldId id="331" r:id="rId33"/>
    <p:sldId id="332" r:id="rId34"/>
    <p:sldId id="333" r:id="rId35"/>
    <p:sldId id="334" r:id="rId36"/>
    <p:sldId id="339" r:id="rId37"/>
    <p:sldId id="338" r:id="rId38"/>
    <p:sldId id="335" r:id="rId39"/>
    <p:sldId id="336" r:id="rId40"/>
    <p:sldId id="337" r:id="rId41"/>
    <p:sldId id="351" r:id="rId42"/>
    <p:sldId id="340" r:id="rId43"/>
    <p:sldId id="305" r:id="rId44"/>
    <p:sldId id="266" r:id="rId45"/>
    <p:sldId id="257" r:id="rId46"/>
    <p:sldId id="352" r:id="rId47"/>
    <p:sldId id="268" r:id="rId48"/>
    <p:sldId id="295" r:id="rId49"/>
    <p:sldId id="270" r:id="rId50"/>
    <p:sldId id="269" r:id="rId51"/>
    <p:sldId id="271" r:id="rId52"/>
    <p:sldId id="261" r:id="rId53"/>
    <p:sldId id="272" r:id="rId54"/>
    <p:sldId id="273" r:id="rId55"/>
    <p:sldId id="274" r:id="rId56"/>
    <p:sldId id="275" r:id="rId57"/>
    <p:sldId id="276" r:id="rId58"/>
    <p:sldId id="278" r:id="rId59"/>
    <p:sldId id="258" r:id="rId60"/>
    <p:sldId id="279" r:id="rId61"/>
    <p:sldId id="281" r:id="rId62"/>
    <p:sldId id="282" r:id="rId63"/>
    <p:sldId id="283" r:id="rId64"/>
    <p:sldId id="286" r:id="rId65"/>
    <p:sldId id="284" r:id="rId66"/>
    <p:sldId id="285" r:id="rId67"/>
    <p:sldId id="287" r:id="rId68"/>
    <p:sldId id="306" r:id="rId69"/>
    <p:sldId id="288" r:id="rId70"/>
    <p:sldId id="289" r:id="rId71"/>
    <p:sldId id="290" r:id="rId72"/>
    <p:sldId id="291" r:id="rId73"/>
    <p:sldId id="354" r:id="rId74"/>
    <p:sldId id="353" r:id="rId7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718B2-9DE1-4CD5-6486-6E1CEF79BA01}" v="24" dt="2022-08-15T16:02:42.97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B5173-7215-4FCE-8244-5B1810B5129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AR"/>
        </a:p>
      </dgm:t>
    </dgm:pt>
    <dgm:pt modelId="{02F69A63-F14D-47A3-84D8-2DD739D6CAB8}">
      <dgm:prSet phldrT="[Texto]"/>
      <dgm:spPr/>
      <dgm:t>
        <a:bodyPr/>
        <a:lstStyle/>
        <a:p>
          <a:r>
            <a:rPr lang="es-AR" dirty="0"/>
            <a:t>Metal puro</a:t>
          </a:r>
        </a:p>
      </dgm:t>
    </dgm:pt>
    <dgm:pt modelId="{662A5098-076B-409F-9BD6-7BD2B055536D}" type="parTrans" cxnId="{5C286706-C874-4786-8CA3-39DCEE191E1E}">
      <dgm:prSet/>
      <dgm:spPr/>
      <dgm:t>
        <a:bodyPr/>
        <a:lstStyle/>
        <a:p>
          <a:endParaRPr lang="es-AR"/>
        </a:p>
      </dgm:t>
    </dgm:pt>
    <dgm:pt modelId="{0A3A67E4-20ED-44F2-A789-DA4A9500C8BB}" type="sibTrans" cxnId="{5C286706-C874-4786-8CA3-39DCEE191E1E}">
      <dgm:prSet/>
      <dgm:spPr/>
      <dgm:t>
        <a:bodyPr/>
        <a:lstStyle/>
        <a:p>
          <a:endParaRPr lang="es-AR"/>
        </a:p>
      </dgm:t>
    </dgm:pt>
    <dgm:pt modelId="{07B5B3C6-1069-49B9-879E-C83AD81BDB2E}">
      <dgm:prSet phldrT="[Texto]"/>
      <dgm:spPr/>
      <dgm:t>
        <a:bodyPr/>
        <a:lstStyle/>
        <a:p>
          <a:r>
            <a:rPr lang="es-AR" dirty="0"/>
            <a:t>Cuando se funde un metal puro (solamente un elemento químico), la solidificación ocurre a una temperatura específica.</a:t>
          </a:r>
        </a:p>
      </dgm:t>
    </dgm:pt>
    <dgm:pt modelId="{F72E6002-59E3-4761-9E7D-0B619B10C1D6}" type="parTrans" cxnId="{929E69F5-202A-4C28-907E-BF90CB6565E4}">
      <dgm:prSet/>
      <dgm:spPr/>
      <dgm:t>
        <a:bodyPr/>
        <a:lstStyle/>
        <a:p>
          <a:endParaRPr lang="es-AR"/>
        </a:p>
      </dgm:t>
    </dgm:pt>
    <dgm:pt modelId="{3D793777-3D48-48A6-9185-A3C8D9D0EB04}" type="sibTrans" cxnId="{929E69F5-202A-4C28-907E-BF90CB6565E4}">
      <dgm:prSet/>
      <dgm:spPr/>
      <dgm:t>
        <a:bodyPr/>
        <a:lstStyle/>
        <a:p>
          <a:endParaRPr lang="es-AR"/>
        </a:p>
      </dgm:t>
    </dgm:pt>
    <dgm:pt modelId="{ADCB67CF-9F7C-49AF-9D80-0CCE49087D19}">
      <dgm:prSet phldrT="[Texto]"/>
      <dgm:spPr/>
      <dgm:t>
        <a:bodyPr/>
        <a:lstStyle/>
        <a:p>
          <a:r>
            <a:rPr lang="es-AR" dirty="0"/>
            <a:t>Aleación</a:t>
          </a:r>
        </a:p>
      </dgm:t>
    </dgm:pt>
    <dgm:pt modelId="{7B6FF269-DE98-413F-A08E-E5EA592FB94E}" type="parTrans" cxnId="{E1BFBFB1-E852-477D-B4D4-E9E1C2C6689C}">
      <dgm:prSet/>
      <dgm:spPr/>
      <dgm:t>
        <a:bodyPr/>
        <a:lstStyle/>
        <a:p>
          <a:endParaRPr lang="es-AR"/>
        </a:p>
      </dgm:t>
    </dgm:pt>
    <dgm:pt modelId="{0285C931-1320-4A28-9648-A5D3566DD37D}" type="sibTrans" cxnId="{E1BFBFB1-E852-477D-B4D4-E9E1C2C6689C}">
      <dgm:prSet/>
      <dgm:spPr/>
      <dgm:t>
        <a:bodyPr/>
        <a:lstStyle/>
        <a:p>
          <a:endParaRPr lang="es-AR"/>
        </a:p>
      </dgm:t>
    </dgm:pt>
    <dgm:pt modelId="{78D61FD9-1A4F-4472-AFC5-472315677BDB}">
      <dgm:prSet phldrT="[Texto]"/>
      <dgm:spPr/>
      <dgm:t>
        <a:bodyPr/>
        <a:lstStyle/>
        <a:p>
          <a:r>
            <a:rPr lang="es-AR" dirty="0"/>
            <a:t>Cuando se funde una aleación (compuesta por varios elementos químicos), la solidificación ocurre en un rango de temperaturas llamado “zona pastosa”, o sea una mezcla entre sólido y líquido.</a:t>
          </a:r>
        </a:p>
      </dgm:t>
    </dgm:pt>
    <dgm:pt modelId="{860C62C0-BF92-4C9F-A8C7-AD7A8F0751CC}" type="parTrans" cxnId="{561716D3-2555-4A31-8A02-72B997D1D5AF}">
      <dgm:prSet/>
      <dgm:spPr/>
      <dgm:t>
        <a:bodyPr/>
        <a:lstStyle/>
        <a:p>
          <a:endParaRPr lang="es-AR"/>
        </a:p>
      </dgm:t>
    </dgm:pt>
    <dgm:pt modelId="{ABD47CEE-98FA-4F27-97A2-A28ACF88C9A5}" type="sibTrans" cxnId="{561716D3-2555-4A31-8A02-72B997D1D5AF}">
      <dgm:prSet/>
      <dgm:spPr/>
      <dgm:t>
        <a:bodyPr/>
        <a:lstStyle/>
        <a:p>
          <a:endParaRPr lang="es-AR"/>
        </a:p>
      </dgm:t>
    </dgm:pt>
    <dgm:pt modelId="{238923E6-4CB9-46D3-AA00-E5AB2B4ED2D9}" type="pres">
      <dgm:prSet presAssocID="{4C4B5173-7215-4FCE-8244-5B1810B5129D}" presName="Name0" presStyleCnt="0">
        <dgm:presLayoutVars>
          <dgm:dir/>
          <dgm:animLvl val="lvl"/>
          <dgm:resizeHandles/>
        </dgm:presLayoutVars>
      </dgm:prSet>
      <dgm:spPr/>
    </dgm:pt>
    <dgm:pt modelId="{B421390C-594C-4DAE-AAE3-46F012175CC2}" type="pres">
      <dgm:prSet presAssocID="{02F69A63-F14D-47A3-84D8-2DD739D6CAB8}" presName="linNode" presStyleCnt="0"/>
      <dgm:spPr/>
    </dgm:pt>
    <dgm:pt modelId="{99F4BAD4-5704-4CE8-969A-D5ED72DF1AA1}" type="pres">
      <dgm:prSet presAssocID="{02F69A63-F14D-47A3-84D8-2DD739D6CAB8}" presName="parentShp" presStyleLbl="node1" presStyleIdx="0" presStyleCnt="2" custLinFactNeighborY="-26">
        <dgm:presLayoutVars>
          <dgm:bulletEnabled val="1"/>
        </dgm:presLayoutVars>
      </dgm:prSet>
      <dgm:spPr/>
    </dgm:pt>
    <dgm:pt modelId="{6E34BE28-977B-4DCB-9B32-C04EC2DF5E0E}" type="pres">
      <dgm:prSet presAssocID="{02F69A63-F14D-47A3-84D8-2DD739D6CAB8}" presName="childShp" presStyleLbl="bgAccFollowNode1" presStyleIdx="0" presStyleCnt="2">
        <dgm:presLayoutVars>
          <dgm:bulletEnabled val="1"/>
        </dgm:presLayoutVars>
      </dgm:prSet>
      <dgm:spPr/>
    </dgm:pt>
    <dgm:pt modelId="{6C8482FF-A38F-469B-883F-F775FA10252C}" type="pres">
      <dgm:prSet presAssocID="{0A3A67E4-20ED-44F2-A789-DA4A9500C8BB}" presName="spacing" presStyleCnt="0"/>
      <dgm:spPr/>
    </dgm:pt>
    <dgm:pt modelId="{AA882EC7-EFDB-49BE-90FE-B89EDFD9E4A0}" type="pres">
      <dgm:prSet presAssocID="{ADCB67CF-9F7C-49AF-9D80-0CCE49087D19}" presName="linNode" presStyleCnt="0"/>
      <dgm:spPr/>
    </dgm:pt>
    <dgm:pt modelId="{1C63E88A-D515-45CE-BC32-BC3F4DAE0E5A}" type="pres">
      <dgm:prSet presAssocID="{ADCB67CF-9F7C-49AF-9D80-0CCE49087D19}" presName="parentShp" presStyleLbl="node1" presStyleIdx="1" presStyleCnt="2">
        <dgm:presLayoutVars>
          <dgm:bulletEnabled val="1"/>
        </dgm:presLayoutVars>
      </dgm:prSet>
      <dgm:spPr/>
    </dgm:pt>
    <dgm:pt modelId="{F43F4966-D5BA-4436-909B-0CD7CDB94226}" type="pres">
      <dgm:prSet presAssocID="{ADCB67CF-9F7C-49AF-9D80-0CCE49087D19}" presName="childShp" presStyleLbl="bgAccFollowNode1" presStyleIdx="1" presStyleCnt="2">
        <dgm:presLayoutVars>
          <dgm:bulletEnabled val="1"/>
        </dgm:presLayoutVars>
      </dgm:prSet>
      <dgm:spPr/>
    </dgm:pt>
  </dgm:ptLst>
  <dgm:cxnLst>
    <dgm:cxn modelId="{5C286706-C874-4786-8CA3-39DCEE191E1E}" srcId="{4C4B5173-7215-4FCE-8244-5B1810B5129D}" destId="{02F69A63-F14D-47A3-84D8-2DD739D6CAB8}" srcOrd="0" destOrd="0" parTransId="{662A5098-076B-409F-9BD6-7BD2B055536D}" sibTransId="{0A3A67E4-20ED-44F2-A789-DA4A9500C8BB}"/>
    <dgm:cxn modelId="{4375F119-9A15-4BF0-8E91-E35572BD42EA}" type="presOf" srcId="{02F69A63-F14D-47A3-84D8-2DD739D6CAB8}" destId="{99F4BAD4-5704-4CE8-969A-D5ED72DF1AA1}" srcOrd="0" destOrd="0" presId="urn:microsoft.com/office/officeart/2005/8/layout/vList6"/>
    <dgm:cxn modelId="{1762611E-2AB9-4238-A38F-F918DDD0257F}" type="presOf" srcId="{4C4B5173-7215-4FCE-8244-5B1810B5129D}" destId="{238923E6-4CB9-46D3-AA00-E5AB2B4ED2D9}" srcOrd="0" destOrd="0" presId="urn:microsoft.com/office/officeart/2005/8/layout/vList6"/>
    <dgm:cxn modelId="{0BEDBB5D-BAD5-4915-BF87-DCC184819848}" type="presOf" srcId="{78D61FD9-1A4F-4472-AFC5-472315677BDB}" destId="{F43F4966-D5BA-4436-909B-0CD7CDB94226}" srcOrd="0" destOrd="0" presId="urn:microsoft.com/office/officeart/2005/8/layout/vList6"/>
    <dgm:cxn modelId="{356438A8-48D5-4E6B-9204-E7FFD9DC0F28}" type="presOf" srcId="{ADCB67CF-9F7C-49AF-9D80-0CCE49087D19}" destId="{1C63E88A-D515-45CE-BC32-BC3F4DAE0E5A}" srcOrd="0" destOrd="0" presId="urn:microsoft.com/office/officeart/2005/8/layout/vList6"/>
    <dgm:cxn modelId="{E1BFBFB1-E852-477D-B4D4-E9E1C2C6689C}" srcId="{4C4B5173-7215-4FCE-8244-5B1810B5129D}" destId="{ADCB67CF-9F7C-49AF-9D80-0CCE49087D19}" srcOrd="1" destOrd="0" parTransId="{7B6FF269-DE98-413F-A08E-E5EA592FB94E}" sibTransId="{0285C931-1320-4A28-9648-A5D3566DD37D}"/>
    <dgm:cxn modelId="{561716D3-2555-4A31-8A02-72B997D1D5AF}" srcId="{ADCB67CF-9F7C-49AF-9D80-0CCE49087D19}" destId="{78D61FD9-1A4F-4472-AFC5-472315677BDB}" srcOrd="0" destOrd="0" parTransId="{860C62C0-BF92-4C9F-A8C7-AD7A8F0751CC}" sibTransId="{ABD47CEE-98FA-4F27-97A2-A28ACF88C9A5}"/>
    <dgm:cxn modelId="{AC3C35DC-B286-4897-8913-C08B5E27B473}" type="presOf" srcId="{07B5B3C6-1069-49B9-879E-C83AD81BDB2E}" destId="{6E34BE28-977B-4DCB-9B32-C04EC2DF5E0E}" srcOrd="0" destOrd="0" presId="urn:microsoft.com/office/officeart/2005/8/layout/vList6"/>
    <dgm:cxn modelId="{929E69F5-202A-4C28-907E-BF90CB6565E4}" srcId="{02F69A63-F14D-47A3-84D8-2DD739D6CAB8}" destId="{07B5B3C6-1069-49B9-879E-C83AD81BDB2E}" srcOrd="0" destOrd="0" parTransId="{F72E6002-59E3-4761-9E7D-0B619B10C1D6}" sibTransId="{3D793777-3D48-48A6-9185-A3C8D9D0EB04}"/>
    <dgm:cxn modelId="{85E605E9-962C-4569-9048-D1CD638EADB3}" type="presParOf" srcId="{238923E6-4CB9-46D3-AA00-E5AB2B4ED2D9}" destId="{B421390C-594C-4DAE-AAE3-46F012175CC2}" srcOrd="0" destOrd="0" presId="urn:microsoft.com/office/officeart/2005/8/layout/vList6"/>
    <dgm:cxn modelId="{6F900308-A838-4BEC-8C07-895B121B0104}" type="presParOf" srcId="{B421390C-594C-4DAE-AAE3-46F012175CC2}" destId="{99F4BAD4-5704-4CE8-969A-D5ED72DF1AA1}" srcOrd="0" destOrd="0" presId="urn:microsoft.com/office/officeart/2005/8/layout/vList6"/>
    <dgm:cxn modelId="{1228357D-A095-46F1-B3AD-59BFB82AA7B1}" type="presParOf" srcId="{B421390C-594C-4DAE-AAE3-46F012175CC2}" destId="{6E34BE28-977B-4DCB-9B32-C04EC2DF5E0E}" srcOrd="1" destOrd="0" presId="urn:microsoft.com/office/officeart/2005/8/layout/vList6"/>
    <dgm:cxn modelId="{88D015AA-2F31-4E65-AFC4-A9B5FBE1804B}" type="presParOf" srcId="{238923E6-4CB9-46D3-AA00-E5AB2B4ED2D9}" destId="{6C8482FF-A38F-469B-883F-F775FA10252C}" srcOrd="1" destOrd="0" presId="urn:microsoft.com/office/officeart/2005/8/layout/vList6"/>
    <dgm:cxn modelId="{F7103238-45E4-400C-B2D8-5EB75B6CE0DA}" type="presParOf" srcId="{238923E6-4CB9-46D3-AA00-E5AB2B4ED2D9}" destId="{AA882EC7-EFDB-49BE-90FE-B89EDFD9E4A0}" srcOrd="2" destOrd="0" presId="urn:microsoft.com/office/officeart/2005/8/layout/vList6"/>
    <dgm:cxn modelId="{F708C085-0070-42B3-90BC-68CFEA93E5A6}" type="presParOf" srcId="{AA882EC7-EFDB-49BE-90FE-B89EDFD9E4A0}" destId="{1C63E88A-D515-45CE-BC32-BC3F4DAE0E5A}" srcOrd="0" destOrd="0" presId="urn:microsoft.com/office/officeart/2005/8/layout/vList6"/>
    <dgm:cxn modelId="{B6DEAF61-60F3-498E-951D-8F8D7AADB3C4}" type="presParOf" srcId="{AA882EC7-EFDB-49BE-90FE-B89EDFD9E4A0}" destId="{F43F4966-D5BA-4436-909B-0CD7CDB9422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BAD1AB-7ACE-433A-8709-3C4B231356C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s-AR"/>
        </a:p>
      </dgm:t>
    </dgm:pt>
    <dgm:pt modelId="{0FDB5558-59AB-429A-B442-907A757B242B}">
      <dgm:prSet phldrT="[Texto]" custT="1"/>
      <dgm:spPr/>
      <dgm:t>
        <a:bodyPr/>
        <a:lstStyle/>
        <a:p>
          <a:r>
            <a:rPr lang="es-AR" sz="4600" dirty="0"/>
            <a:t>Rango de solidificación</a:t>
          </a:r>
        </a:p>
        <a:p>
          <a:r>
            <a:rPr lang="es-AR" sz="2000" dirty="0"/>
            <a:t>Rango corto		Rango amplio</a:t>
          </a:r>
        </a:p>
      </dgm:t>
    </dgm:pt>
    <dgm:pt modelId="{2EA3DDE9-4B9B-48EE-8DAC-41C5F1F94FE5}" type="parTrans" cxnId="{74C3CAFE-D5E5-490C-9718-8D20E337179A}">
      <dgm:prSet/>
      <dgm:spPr/>
      <dgm:t>
        <a:bodyPr/>
        <a:lstStyle/>
        <a:p>
          <a:endParaRPr lang="es-AR"/>
        </a:p>
      </dgm:t>
    </dgm:pt>
    <dgm:pt modelId="{D4496C23-2544-46D7-8D8B-F4C1EEA58936}" type="sibTrans" cxnId="{74C3CAFE-D5E5-490C-9718-8D20E337179A}">
      <dgm:prSet/>
      <dgm:spPr/>
      <dgm:t>
        <a:bodyPr/>
        <a:lstStyle/>
        <a:p>
          <a:endParaRPr lang="es-AR"/>
        </a:p>
      </dgm:t>
    </dgm:pt>
    <dgm:pt modelId="{72AE8E3C-CFE5-4ED4-B348-5E48E4EA013E}">
      <dgm:prSet phldrT="[Texto]"/>
      <dgm:spPr/>
      <dgm:t>
        <a:bodyPr/>
        <a:lstStyle/>
        <a:p>
          <a:r>
            <a:rPr lang="es-AR" dirty="0"/>
            <a:t>Metales puros</a:t>
          </a:r>
        </a:p>
        <a:p>
          <a:r>
            <a:rPr lang="es-AR" dirty="0"/>
            <a:t>Aleaciones eutécticas</a:t>
          </a:r>
        </a:p>
        <a:p>
          <a:r>
            <a:rPr lang="es-AR" dirty="0"/>
            <a:t>Aceros de bajo carbono</a:t>
          </a:r>
        </a:p>
        <a:p>
          <a:r>
            <a:rPr lang="es-AR" dirty="0"/>
            <a:t>Cu comerciales</a:t>
          </a:r>
        </a:p>
        <a:p>
          <a:r>
            <a:rPr lang="es-AR" dirty="0"/>
            <a:t>Al comerciales (99,5)</a:t>
          </a:r>
        </a:p>
        <a:p>
          <a:r>
            <a:rPr lang="es-AR" dirty="0"/>
            <a:t>Aleaciones Al-Si (8-10%Si)</a:t>
          </a:r>
        </a:p>
        <a:p>
          <a:r>
            <a:rPr lang="es-AR" dirty="0"/>
            <a:t>Zn comerciales</a:t>
          </a:r>
        </a:p>
        <a:p>
          <a:r>
            <a:rPr lang="es-AR" dirty="0"/>
            <a:t>Sn comerciales</a:t>
          </a:r>
        </a:p>
        <a:p>
          <a:r>
            <a:rPr lang="es-AR" dirty="0"/>
            <a:t>Bronces al Si</a:t>
          </a:r>
        </a:p>
        <a:p>
          <a:r>
            <a:rPr lang="es-AR" dirty="0"/>
            <a:t>Aleaciones Cu-Ni</a:t>
          </a:r>
        </a:p>
      </dgm:t>
    </dgm:pt>
    <dgm:pt modelId="{896CBA75-000B-4698-8718-1D656989233E}" type="parTrans" cxnId="{D24777A3-A7AF-4F00-83CE-EAC74916B925}">
      <dgm:prSet/>
      <dgm:spPr/>
      <dgm:t>
        <a:bodyPr/>
        <a:lstStyle/>
        <a:p>
          <a:endParaRPr lang="es-AR"/>
        </a:p>
      </dgm:t>
    </dgm:pt>
    <dgm:pt modelId="{55EF6267-D195-48C6-9547-BF89504BF2C2}" type="sibTrans" cxnId="{D24777A3-A7AF-4F00-83CE-EAC74916B925}">
      <dgm:prSet/>
      <dgm:spPr/>
      <dgm:t>
        <a:bodyPr/>
        <a:lstStyle/>
        <a:p>
          <a:endParaRPr lang="es-AR"/>
        </a:p>
      </dgm:t>
    </dgm:pt>
    <dgm:pt modelId="{9D0A5C86-E0C3-4569-BF10-1E5EAA66C6DD}">
      <dgm:prSet phldrT="[Texto]"/>
      <dgm:spPr/>
      <dgm:t>
        <a:bodyPr/>
        <a:lstStyle/>
        <a:p>
          <a:r>
            <a:rPr lang="es-AR" dirty="0"/>
            <a:t>Aleaciones de aluminio</a:t>
          </a:r>
        </a:p>
        <a:p>
          <a:r>
            <a:rPr lang="es-AR" dirty="0"/>
            <a:t>Aleaciones de Magnesio</a:t>
          </a:r>
        </a:p>
        <a:p>
          <a:r>
            <a:rPr lang="es-AR" dirty="0"/>
            <a:t>Aleaciones de Estaño</a:t>
          </a:r>
        </a:p>
        <a:p>
          <a:r>
            <a:rPr lang="es-AR" dirty="0"/>
            <a:t>Latones rojos (Cu Sn Pb)</a:t>
          </a:r>
        </a:p>
        <a:p>
          <a:r>
            <a:rPr lang="es-AR" dirty="0"/>
            <a:t>Latones amarillos (Zn Cu)</a:t>
          </a:r>
        </a:p>
        <a:p>
          <a:r>
            <a:rPr lang="es-AR" dirty="0"/>
            <a:t>Bronces al Pb</a:t>
          </a:r>
        </a:p>
        <a:p>
          <a:r>
            <a:rPr lang="es-AR" dirty="0"/>
            <a:t>Aleaciones Ni-Ag</a:t>
          </a:r>
        </a:p>
        <a:p>
          <a:r>
            <a:rPr lang="es-AR" dirty="0"/>
            <a:t>Fundiciones de hierro</a:t>
          </a:r>
        </a:p>
      </dgm:t>
    </dgm:pt>
    <dgm:pt modelId="{CAEBD733-78EB-49E6-BA11-4C7778848798}" type="parTrans" cxnId="{66971D86-4FF6-4DD8-9628-7358AB0F9734}">
      <dgm:prSet/>
      <dgm:spPr/>
      <dgm:t>
        <a:bodyPr/>
        <a:lstStyle/>
        <a:p>
          <a:endParaRPr lang="es-AR"/>
        </a:p>
      </dgm:t>
    </dgm:pt>
    <dgm:pt modelId="{89F9239D-DFD3-4D82-85C1-2FA4DE928589}" type="sibTrans" cxnId="{66971D86-4FF6-4DD8-9628-7358AB0F9734}">
      <dgm:prSet/>
      <dgm:spPr/>
      <dgm:t>
        <a:bodyPr/>
        <a:lstStyle/>
        <a:p>
          <a:endParaRPr lang="es-AR"/>
        </a:p>
      </dgm:t>
    </dgm:pt>
    <dgm:pt modelId="{4FAA43D8-B555-494F-9E98-978754DB2EBB}">
      <dgm:prSet phldrT="[Texto]"/>
      <dgm:spPr/>
      <dgm:t>
        <a:bodyPr/>
        <a:lstStyle/>
        <a:p>
          <a:endParaRPr lang="es-AR" dirty="0"/>
        </a:p>
      </dgm:t>
    </dgm:pt>
    <dgm:pt modelId="{EA84E376-CE60-40D2-B8D9-BAB6320EE0CF}" type="parTrans" cxnId="{396DDF8B-0739-4689-91C9-DEA8581BBACF}">
      <dgm:prSet/>
      <dgm:spPr/>
      <dgm:t>
        <a:bodyPr/>
        <a:lstStyle/>
        <a:p>
          <a:endParaRPr lang="es-AR"/>
        </a:p>
      </dgm:t>
    </dgm:pt>
    <dgm:pt modelId="{95AD1241-1844-472B-A9C7-F56F534AB643}" type="sibTrans" cxnId="{396DDF8B-0739-4689-91C9-DEA8581BBACF}">
      <dgm:prSet/>
      <dgm:spPr/>
      <dgm:t>
        <a:bodyPr/>
        <a:lstStyle/>
        <a:p>
          <a:endParaRPr lang="es-AR"/>
        </a:p>
      </dgm:t>
    </dgm:pt>
    <dgm:pt modelId="{4ABBFEB9-0E17-4FA6-8AD9-669440E85146}" type="pres">
      <dgm:prSet presAssocID="{74BAD1AB-7ACE-433A-8709-3C4B231356C7}" presName="composite" presStyleCnt="0">
        <dgm:presLayoutVars>
          <dgm:chMax val="1"/>
          <dgm:dir/>
          <dgm:resizeHandles val="exact"/>
        </dgm:presLayoutVars>
      </dgm:prSet>
      <dgm:spPr/>
    </dgm:pt>
    <dgm:pt modelId="{0610BB60-7BDA-4BE7-A80B-FD0C896AA1DC}" type="pres">
      <dgm:prSet presAssocID="{0FDB5558-59AB-429A-B442-907A757B242B}" presName="roof" presStyleLbl="dkBgShp" presStyleIdx="0" presStyleCnt="2"/>
      <dgm:spPr/>
    </dgm:pt>
    <dgm:pt modelId="{68CDABBC-9E71-4859-BCC9-1C64A55DD5EB}" type="pres">
      <dgm:prSet presAssocID="{0FDB5558-59AB-429A-B442-907A757B242B}" presName="pillars" presStyleCnt="0"/>
      <dgm:spPr/>
    </dgm:pt>
    <dgm:pt modelId="{FBC84923-65F4-4751-9EEC-3B9B013D6739}" type="pres">
      <dgm:prSet presAssocID="{0FDB5558-59AB-429A-B442-907A757B242B}" presName="pillar1" presStyleLbl="node1" presStyleIdx="0" presStyleCnt="2">
        <dgm:presLayoutVars>
          <dgm:bulletEnabled val="1"/>
        </dgm:presLayoutVars>
      </dgm:prSet>
      <dgm:spPr/>
    </dgm:pt>
    <dgm:pt modelId="{E39F4454-E184-45F2-844D-CB600F45F338}" type="pres">
      <dgm:prSet presAssocID="{9D0A5C86-E0C3-4569-BF10-1E5EAA66C6DD}" presName="pillarX" presStyleLbl="node1" presStyleIdx="1" presStyleCnt="2">
        <dgm:presLayoutVars>
          <dgm:bulletEnabled val="1"/>
        </dgm:presLayoutVars>
      </dgm:prSet>
      <dgm:spPr/>
    </dgm:pt>
    <dgm:pt modelId="{4538A05F-06C1-454A-BDE8-F03FCDD5D69B}" type="pres">
      <dgm:prSet presAssocID="{0FDB5558-59AB-429A-B442-907A757B242B}" presName="base" presStyleLbl="dkBgShp" presStyleIdx="1" presStyleCnt="2"/>
      <dgm:spPr/>
    </dgm:pt>
  </dgm:ptLst>
  <dgm:cxnLst>
    <dgm:cxn modelId="{F6304771-075A-4AA4-8846-4704C83B3D79}" type="presOf" srcId="{0FDB5558-59AB-429A-B442-907A757B242B}" destId="{0610BB60-7BDA-4BE7-A80B-FD0C896AA1DC}" srcOrd="0" destOrd="0" presId="urn:microsoft.com/office/officeart/2005/8/layout/hList3"/>
    <dgm:cxn modelId="{0E180D74-64B6-4608-9D77-0BB69FED6219}" type="presOf" srcId="{9D0A5C86-E0C3-4569-BF10-1E5EAA66C6DD}" destId="{E39F4454-E184-45F2-844D-CB600F45F338}" srcOrd="0" destOrd="0" presId="urn:microsoft.com/office/officeart/2005/8/layout/hList3"/>
    <dgm:cxn modelId="{C5117076-F9A5-466C-A565-79388C3B7124}" type="presOf" srcId="{72AE8E3C-CFE5-4ED4-B348-5E48E4EA013E}" destId="{FBC84923-65F4-4751-9EEC-3B9B013D6739}" srcOrd="0" destOrd="0" presId="urn:microsoft.com/office/officeart/2005/8/layout/hList3"/>
    <dgm:cxn modelId="{66971D86-4FF6-4DD8-9628-7358AB0F9734}" srcId="{0FDB5558-59AB-429A-B442-907A757B242B}" destId="{9D0A5C86-E0C3-4569-BF10-1E5EAA66C6DD}" srcOrd="1" destOrd="0" parTransId="{CAEBD733-78EB-49E6-BA11-4C7778848798}" sibTransId="{89F9239D-DFD3-4D82-85C1-2FA4DE928589}"/>
    <dgm:cxn modelId="{EF3F7487-752A-4258-BBCD-8FA9E0D19175}" type="presOf" srcId="{74BAD1AB-7ACE-433A-8709-3C4B231356C7}" destId="{4ABBFEB9-0E17-4FA6-8AD9-669440E85146}" srcOrd="0" destOrd="0" presId="urn:microsoft.com/office/officeart/2005/8/layout/hList3"/>
    <dgm:cxn modelId="{396DDF8B-0739-4689-91C9-DEA8581BBACF}" srcId="{74BAD1AB-7ACE-433A-8709-3C4B231356C7}" destId="{4FAA43D8-B555-494F-9E98-978754DB2EBB}" srcOrd="1" destOrd="0" parTransId="{EA84E376-CE60-40D2-B8D9-BAB6320EE0CF}" sibTransId="{95AD1241-1844-472B-A9C7-F56F534AB643}"/>
    <dgm:cxn modelId="{D24777A3-A7AF-4F00-83CE-EAC74916B925}" srcId="{0FDB5558-59AB-429A-B442-907A757B242B}" destId="{72AE8E3C-CFE5-4ED4-B348-5E48E4EA013E}" srcOrd="0" destOrd="0" parTransId="{896CBA75-000B-4698-8718-1D656989233E}" sibTransId="{55EF6267-D195-48C6-9547-BF89504BF2C2}"/>
    <dgm:cxn modelId="{74C3CAFE-D5E5-490C-9718-8D20E337179A}" srcId="{74BAD1AB-7ACE-433A-8709-3C4B231356C7}" destId="{0FDB5558-59AB-429A-B442-907A757B242B}" srcOrd="0" destOrd="0" parTransId="{2EA3DDE9-4B9B-48EE-8DAC-41C5F1F94FE5}" sibTransId="{D4496C23-2544-46D7-8D8B-F4C1EEA58936}"/>
    <dgm:cxn modelId="{276F84DE-2DD7-4983-BDF5-ABD612C20BB2}" type="presParOf" srcId="{4ABBFEB9-0E17-4FA6-8AD9-669440E85146}" destId="{0610BB60-7BDA-4BE7-A80B-FD0C896AA1DC}" srcOrd="0" destOrd="0" presId="urn:microsoft.com/office/officeart/2005/8/layout/hList3"/>
    <dgm:cxn modelId="{2F8A2497-8A87-4855-BE31-951152E4FE27}" type="presParOf" srcId="{4ABBFEB9-0E17-4FA6-8AD9-669440E85146}" destId="{68CDABBC-9E71-4859-BCC9-1C64A55DD5EB}" srcOrd="1" destOrd="0" presId="urn:microsoft.com/office/officeart/2005/8/layout/hList3"/>
    <dgm:cxn modelId="{2B2F84ED-3F9B-460B-9A43-C85A5D08345A}" type="presParOf" srcId="{68CDABBC-9E71-4859-BCC9-1C64A55DD5EB}" destId="{FBC84923-65F4-4751-9EEC-3B9B013D6739}" srcOrd="0" destOrd="0" presId="urn:microsoft.com/office/officeart/2005/8/layout/hList3"/>
    <dgm:cxn modelId="{1AF3D18E-392F-4BE3-8216-9AEACAFFF286}" type="presParOf" srcId="{68CDABBC-9E71-4859-BCC9-1C64A55DD5EB}" destId="{E39F4454-E184-45F2-844D-CB600F45F338}" srcOrd="1" destOrd="0" presId="urn:microsoft.com/office/officeart/2005/8/layout/hList3"/>
    <dgm:cxn modelId="{AC00D541-9888-4BB2-A435-313A0FB6982C}" type="presParOf" srcId="{4ABBFEB9-0E17-4FA6-8AD9-669440E85146}" destId="{4538A05F-06C1-454A-BDE8-F03FCDD5D69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539EC-296A-485A-B2F6-0160437D33EF}"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AR"/>
        </a:p>
      </dgm:t>
    </dgm:pt>
    <dgm:pt modelId="{46320791-48A1-4219-A68D-1486C974E418}">
      <dgm:prSet phldrT="[Texto]" custT="1"/>
      <dgm:spPr/>
      <dgm:t>
        <a:bodyPr/>
        <a:lstStyle/>
        <a:p>
          <a:r>
            <a:rPr lang="es-AR" sz="3200" dirty="0"/>
            <a:t>Disminuye tamaño de grano</a:t>
          </a:r>
        </a:p>
      </dgm:t>
    </dgm:pt>
    <dgm:pt modelId="{F01718C8-E2C9-4829-B658-2733BD1352F3}" type="parTrans" cxnId="{A4CA66FF-7E71-4532-B9FC-0F1105B3DCD2}">
      <dgm:prSet/>
      <dgm:spPr/>
      <dgm:t>
        <a:bodyPr/>
        <a:lstStyle/>
        <a:p>
          <a:endParaRPr lang="es-AR"/>
        </a:p>
      </dgm:t>
    </dgm:pt>
    <dgm:pt modelId="{DA6DB113-7712-4D4B-8808-5F4EA61CB1F3}" type="sibTrans" cxnId="{A4CA66FF-7E71-4532-B9FC-0F1105B3DCD2}">
      <dgm:prSet/>
      <dgm:spPr/>
      <dgm:t>
        <a:bodyPr/>
        <a:lstStyle/>
        <a:p>
          <a:endParaRPr lang="es-AR"/>
        </a:p>
      </dgm:t>
    </dgm:pt>
    <dgm:pt modelId="{049BCD30-224F-4507-990C-2E9D93FD41B7}">
      <dgm:prSet phldrT="[Texto]"/>
      <dgm:spPr/>
      <dgm:t>
        <a:bodyPr/>
        <a:lstStyle/>
        <a:p>
          <a:r>
            <a:rPr lang="es-AR" dirty="0"/>
            <a:t>Aumenta resistencia</a:t>
          </a:r>
        </a:p>
      </dgm:t>
    </dgm:pt>
    <dgm:pt modelId="{1DC01841-A854-43A6-9C8A-287FA2B5524E}" type="parTrans" cxnId="{3B664AFA-2612-4D7D-B68C-F403E40B8976}">
      <dgm:prSet/>
      <dgm:spPr/>
      <dgm:t>
        <a:bodyPr/>
        <a:lstStyle/>
        <a:p>
          <a:endParaRPr lang="es-AR"/>
        </a:p>
      </dgm:t>
    </dgm:pt>
    <dgm:pt modelId="{2907B1C6-9598-4A71-9BA7-811A8FBB4560}" type="sibTrans" cxnId="{3B664AFA-2612-4D7D-B68C-F403E40B8976}">
      <dgm:prSet/>
      <dgm:spPr/>
      <dgm:t>
        <a:bodyPr/>
        <a:lstStyle/>
        <a:p>
          <a:endParaRPr lang="es-AR"/>
        </a:p>
      </dgm:t>
    </dgm:pt>
    <dgm:pt modelId="{1FD4BAB4-1C14-407B-89E4-AD88B0A856A2}">
      <dgm:prSet phldrT="[Texto]"/>
      <dgm:spPr/>
      <dgm:t>
        <a:bodyPr/>
        <a:lstStyle/>
        <a:p>
          <a:r>
            <a:rPr lang="es-AR" dirty="0"/>
            <a:t>Aumenta ductilidad</a:t>
          </a:r>
        </a:p>
      </dgm:t>
    </dgm:pt>
    <dgm:pt modelId="{6599E281-758B-4E35-B598-77678A012AC1}" type="parTrans" cxnId="{63C4D4CA-727D-4FE3-9109-9DAB2DECE015}">
      <dgm:prSet/>
      <dgm:spPr/>
      <dgm:t>
        <a:bodyPr/>
        <a:lstStyle/>
        <a:p>
          <a:endParaRPr lang="es-AR"/>
        </a:p>
      </dgm:t>
    </dgm:pt>
    <dgm:pt modelId="{94C9C342-08F0-450D-B93E-513EDD2ED5FE}" type="sibTrans" cxnId="{63C4D4CA-727D-4FE3-9109-9DAB2DECE015}">
      <dgm:prSet/>
      <dgm:spPr/>
      <dgm:t>
        <a:bodyPr/>
        <a:lstStyle/>
        <a:p>
          <a:endParaRPr lang="es-AR"/>
        </a:p>
      </dgm:t>
    </dgm:pt>
    <dgm:pt modelId="{16A3E13A-8F23-482D-AEDF-30AAC6BF83D0}">
      <dgm:prSet phldrT="[Texto]"/>
      <dgm:spPr/>
      <dgm:t>
        <a:bodyPr/>
        <a:lstStyle/>
        <a:p>
          <a:r>
            <a:rPr lang="es-AR" dirty="0"/>
            <a:t>Se reduce </a:t>
          </a:r>
          <a:r>
            <a:rPr lang="es-AR" dirty="0" err="1"/>
            <a:t>microporosidad</a:t>
          </a:r>
          <a:r>
            <a:rPr lang="es-AR" dirty="0"/>
            <a:t> (huecos por contracción entre dendritas</a:t>
          </a:r>
        </a:p>
      </dgm:t>
    </dgm:pt>
    <dgm:pt modelId="{C2AB2105-7DB0-4390-836A-8EE17B7B19D5}" type="parTrans" cxnId="{CC347845-56C7-4C6A-BFAC-B6C8973E9C85}">
      <dgm:prSet/>
      <dgm:spPr/>
      <dgm:t>
        <a:bodyPr/>
        <a:lstStyle/>
        <a:p>
          <a:endParaRPr lang="es-AR"/>
        </a:p>
      </dgm:t>
    </dgm:pt>
    <dgm:pt modelId="{F4337301-68F6-4DF4-ADF1-CF29E601846F}" type="sibTrans" cxnId="{CC347845-56C7-4C6A-BFAC-B6C8973E9C85}">
      <dgm:prSet/>
      <dgm:spPr/>
      <dgm:t>
        <a:bodyPr/>
        <a:lstStyle/>
        <a:p>
          <a:endParaRPr lang="es-AR"/>
        </a:p>
      </dgm:t>
    </dgm:pt>
    <dgm:pt modelId="{9F8E4792-A7BA-4F7F-8F4E-755B09239890}">
      <dgm:prSet phldrT="[Texto]"/>
      <dgm:spPr/>
      <dgm:t>
        <a:bodyPr/>
        <a:lstStyle/>
        <a:p>
          <a:r>
            <a:rPr lang="es-AR" dirty="0"/>
            <a:t>Se reduce la tendencia al agrietamiento en caliente</a:t>
          </a:r>
        </a:p>
      </dgm:t>
    </dgm:pt>
    <dgm:pt modelId="{F3B7852B-8B57-4F54-8F92-84580456BAF6}" type="parTrans" cxnId="{60E29735-F548-4CA5-A1DB-7D1FE667F4E4}">
      <dgm:prSet/>
      <dgm:spPr/>
      <dgm:t>
        <a:bodyPr/>
        <a:lstStyle/>
        <a:p>
          <a:endParaRPr lang="es-AR"/>
        </a:p>
      </dgm:t>
    </dgm:pt>
    <dgm:pt modelId="{792E6344-D77D-4DA6-969B-B838119F546D}" type="sibTrans" cxnId="{60E29735-F548-4CA5-A1DB-7D1FE667F4E4}">
      <dgm:prSet/>
      <dgm:spPr/>
      <dgm:t>
        <a:bodyPr/>
        <a:lstStyle/>
        <a:p>
          <a:endParaRPr lang="es-AR"/>
        </a:p>
      </dgm:t>
    </dgm:pt>
    <dgm:pt modelId="{98E275F8-E605-4A39-9734-E74AC0898BC0}" type="pres">
      <dgm:prSet presAssocID="{993539EC-296A-485A-B2F6-0160437D33EF}" presName="Name0" presStyleCnt="0">
        <dgm:presLayoutVars>
          <dgm:dir/>
          <dgm:animLvl val="lvl"/>
          <dgm:resizeHandles/>
        </dgm:presLayoutVars>
      </dgm:prSet>
      <dgm:spPr/>
    </dgm:pt>
    <dgm:pt modelId="{A803DB65-9E10-463C-8E32-D23DA2B20978}" type="pres">
      <dgm:prSet presAssocID="{46320791-48A1-4219-A68D-1486C974E418}" presName="linNode" presStyleCnt="0"/>
      <dgm:spPr/>
    </dgm:pt>
    <dgm:pt modelId="{95E4FA30-89DC-495C-863C-56C1CD41D72D}" type="pres">
      <dgm:prSet presAssocID="{46320791-48A1-4219-A68D-1486C974E418}" presName="parentShp" presStyleLbl="node1" presStyleIdx="0" presStyleCnt="1">
        <dgm:presLayoutVars>
          <dgm:bulletEnabled val="1"/>
        </dgm:presLayoutVars>
      </dgm:prSet>
      <dgm:spPr/>
    </dgm:pt>
    <dgm:pt modelId="{59E057AB-660F-4664-B822-28FF3B815191}" type="pres">
      <dgm:prSet presAssocID="{46320791-48A1-4219-A68D-1486C974E418}" presName="childShp" presStyleLbl="bgAccFollowNode1" presStyleIdx="0" presStyleCnt="1">
        <dgm:presLayoutVars>
          <dgm:bulletEnabled val="1"/>
        </dgm:presLayoutVars>
      </dgm:prSet>
      <dgm:spPr/>
    </dgm:pt>
  </dgm:ptLst>
  <dgm:cxnLst>
    <dgm:cxn modelId="{26C72209-A5F5-4721-AC6A-50E2924ACE03}" type="presOf" srcId="{993539EC-296A-485A-B2F6-0160437D33EF}" destId="{98E275F8-E605-4A39-9734-E74AC0898BC0}" srcOrd="0" destOrd="0" presId="urn:microsoft.com/office/officeart/2005/8/layout/vList6"/>
    <dgm:cxn modelId="{B3AD5D1F-82F9-4E82-8A20-F1DAF58E5023}" type="presOf" srcId="{46320791-48A1-4219-A68D-1486C974E418}" destId="{95E4FA30-89DC-495C-863C-56C1CD41D72D}" srcOrd="0" destOrd="0" presId="urn:microsoft.com/office/officeart/2005/8/layout/vList6"/>
    <dgm:cxn modelId="{7C7C7831-A02E-4AEC-8F82-52647C8FBFF9}" type="presOf" srcId="{9F8E4792-A7BA-4F7F-8F4E-755B09239890}" destId="{59E057AB-660F-4664-B822-28FF3B815191}" srcOrd="0" destOrd="3" presId="urn:microsoft.com/office/officeart/2005/8/layout/vList6"/>
    <dgm:cxn modelId="{60E29735-F548-4CA5-A1DB-7D1FE667F4E4}" srcId="{46320791-48A1-4219-A68D-1486C974E418}" destId="{9F8E4792-A7BA-4F7F-8F4E-755B09239890}" srcOrd="3" destOrd="0" parTransId="{F3B7852B-8B57-4F54-8F92-84580456BAF6}" sibTransId="{792E6344-D77D-4DA6-969B-B838119F546D}"/>
    <dgm:cxn modelId="{CC347845-56C7-4C6A-BFAC-B6C8973E9C85}" srcId="{46320791-48A1-4219-A68D-1486C974E418}" destId="{16A3E13A-8F23-482D-AEDF-30AAC6BF83D0}" srcOrd="2" destOrd="0" parTransId="{C2AB2105-7DB0-4390-836A-8EE17B7B19D5}" sibTransId="{F4337301-68F6-4DF4-ADF1-CF29E601846F}"/>
    <dgm:cxn modelId="{18009270-27D2-44C9-8762-053CB10B89B3}" type="presOf" srcId="{049BCD30-224F-4507-990C-2E9D93FD41B7}" destId="{59E057AB-660F-4664-B822-28FF3B815191}" srcOrd="0" destOrd="0" presId="urn:microsoft.com/office/officeart/2005/8/layout/vList6"/>
    <dgm:cxn modelId="{63C4D4CA-727D-4FE3-9109-9DAB2DECE015}" srcId="{46320791-48A1-4219-A68D-1486C974E418}" destId="{1FD4BAB4-1C14-407B-89E4-AD88B0A856A2}" srcOrd="1" destOrd="0" parTransId="{6599E281-758B-4E35-B598-77678A012AC1}" sibTransId="{94C9C342-08F0-450D-B93E-513EDD2ED5FE}"/>
    <dgm:cxn modelId="{6EA2B7DE-2A54-4208-94EF-1495AC1EB5E4}" type="presOf" srcId="{16A3E13A-8F23-482D-AEDF-30AAC6BF83D0}" destId="{59E057AB-660F-4664-B822-28FF3B815191}" srcOrd="0" destOrd="2" presId="urn:microsoft.com/office/officeart/2005/8/layout/vList6"/>
    <dgm:cxn modelId="{0AAEAFE2-19D8-4DE9-9552-3F64EA2A6363}" type="presOf" srcId="{1FD4BAB4-1C14-407B-89E4-AD88B0A856A2}" destId="{59E057AB-660F-4664-B822-28FF3B815191}" srcOrd="0" destOrd="1" presId="urn:microsoft.com/office/officeart/2005/8/layout/vList6"/>
    <dgm:cxn modelId="{3B664AFA-2612-4D7D-B68C-F403E40B8976}" srcId="{46320791-48A1-4219-A68D-1486C974E418}" destId="{049BCD30-224F-4507-990C-2E9D93FD41B7}" srcOrd="0" destOrd="0" parTransId="{1DC01841-A854-43A6-9C8A-287FA2B5524E}" sibTransId="{2907B1C6-9598-4A71-9BA7-811A8FBB4560}"/>
    <dgm:cxn modelId="{A4CA66FF-7E71-4532-B9FC-0F1105B3DCD2}" srcId="{993539EC-296A-485A-B2F6-0160437D33EF}" destId="{46320791-48A1-4219-A68D-1486C974E418}" srcOrd="0" destOrd="0" parTransId="{F01718C8-E2C9-4829-B658-2733BD1352F3}" sibTransId="{DA6DB113-7712-4D4B-8808-5F4EA61CB1F3}"/>
    <dgm:cxn modelId="{BFFE9212-DA34-4D94-97A4-55DF6023E9BE}" type="presParOf" srcId="{98E275F8-E605-4A39-9734-E74AC0898BC0}" destId="{A803DB65-9E10-463C-8E32-D23DA2B20978}" srcOrd="0" destOrd="0" presId="urn:microsoft.com/office/officeart/2005/8/layout/vList6"/>
    <dgm:cxn modelId="{ED895A82-1B38-4EAB-BA3C-9B00CBA0FCB5}" type="presParOf" srcId="{A803DB65-9E10-463C-8E32-D23DA2B20978}" destId="{95E4FA30-89DC-495C-863C-56C1CD41D72D}" srcOrd="0" destOrd="0" presId="urn:microsoft.com/office/officeart/2005/8/layout/vList6"/>
    <dgm:cxn modelId="{73AB7874-6B49-4D5B-8D47-82C2B269BDE2}" type="presParOf" srcId="{A803DB65-9E10-463C-8E32-D23DA2B20978}" destId="{59E057AB-660F-4664-B822-28FF3B81519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BE28-977B-4DCB-9B32-C04EC2DF5E0E}">
      <dsp:nvSpPr>
        <dsp:cNvPr id="0" name=""/>
        <dsp:cNvSpPr/>
      </dsp:nvSpPr>
      <dsp:spPr>
        <a:xfrm>
          <a:off x="2971820" y="662"/>
          <a:ext cx="4457731" cy="258474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s-AR" sz="1900" kern="1200" dirty="0"/>
            <a:t>Cuando se funde un metal puro (solamente un elemento químico), la solidificación ocurre a una temperatura específica.</a:t>
          </a:r>
        </a:p>
      </dsp:txBody>
      <dsp:txXfrm>
        <a:off x="2971820" y="323755"/>
        <a:ext cx="3488452" cy="1938558"/>
      </dsp:txXfrm>
    </dsp:sp>
    <dsp:sp modelId="{99F4BAD4-5704-4CE8-969A-D5ED72DF1AA1}">
      <dsp:nvSpPr>
        <dsp:cNvPr id="0" name=""/>
        <dsp:cNvSpPr/>
      </dsp:nvSpPr>
      <dsp:spPr>
        <a:xfrm>
          <a:off x="0" y="0"/>
          <a:ext cx="2971820" cy="25847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s-AR" sz="5100" kern="1200" dirty="0"/>
            <a:t>Metal puro</a:t>
          </a:r>
        </a:p>
      </dsp:txBody>
      <dsp:txXfrm>
        <a:off x="126177" y="126177"/>
        <a:ext cx="2719466" cy="2332390"/>
      </dsp:txXfrm>
    </dsp:sp>
    <dsp:sp modelId="{F43F4966-D5BA-4436-909B-0CD7CDB94226}">
      <dsp:nvSpPr>
        <dsp:cNvPr id="0" name=""/>
        <dsp:cNvSpPr/>
      </dsp:nvSpPr>
      <dsp:spPr>
        <a:xfrm>
          <a:off x="2971820" y="2843881"/>
          <a:ext cx="4457731" cy="258474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s-AR" sz="1900" kern="1200" dirty="0"/>
            <a:t>Cuando se funde una aleación (compuesta por varios elementos químicos), la solidificación ocurre en un rango de temperaturas llamado “zona pastosa”, o sea una mezcla entre sólido y líquido.</a:t>
          </a:r>
        </a:p>
      </dsp:txBody>
      <dsp:txXfrm>
        <a:off x="2971820" y="3166974"/>
        <a:ext cx="3488452" cy="1938558"/>
      </dsp:txXfrm>
    </dsp:sp>
    <dsp:sp modelId="{1C63E88A-D515-45CE-BC32-BC3F4DAE0E5A}">
      <dsp:nvSpPr>
        <dsp:cNvPr id="0" name=""/>
        <dsp:cNvSpPr/>
      </dsp:nvSpPr>
      <dsp:spPr>
        <a:xfrm>
          <a:off x="0" y="2843881"/>
          <a:ext cx="2971820" cy="25847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s-AR" sz="5100" kern="1200" dirty="0"/>
            <a:t>Aleación</a:t>
          </a:r>
        </a:p>
      </dsp:txBody>
      <dsp:txXfrm>
        <a:off x="126177" y="2970058"/>
        <a:ext cx="2719466" cy="2332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0BB60-7BDA-4BE7-A80B-FD0C896AA1DC}">
      <dsp:nvSpPr>
        <dsp:cNvPr id="0" name=""/>
        <dsp:cNvSpPr/>
      </dsp:nvSpPr>
      <dsp:spPr>
        <a:xfrm>
          <a:off x="0" y="0"/>
          <a:ext cx="7358114" cy="188596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s-AR" sz="4600" kern="1200" dirty="0"/>
            <a:t>Rango de solidificación</a:t>
          </a:r>
        </a:p>
        <a:p>
          <a:pPr marL="0" lvl="0" indent="0" algn="ctr" defTabSz="2044700">
            <a:lnSpc>
              <a:spcPct val="90000"/>
            </a:lnSpc>
            <a:spcBef>
              <a:spcPct val="0"/>
            </a:spcBef>
            <a:spcAft>
              <a:spcPct val="35000"/>
            </a:spcAft>
            <a:buNone/>
          </a:pPr>
          <a:r>
            <a:rPr lang="es-AR" sz="2000" kern="1200" dirty="0"/>
            <a:t>Rango corto		Rango amplio</a:t>
          </a:r>
        </a:p>
      </dsp:txBody>
      <dsp:txXfrm>
        <a:off x="0" y="0"/>
        <a:ext cx="7358114" cy="1885963"/>
      </dsp:txXfrm>
    </dsp:sp>
    <dsp:sp modelId="{FBC84923-65F4-4751-9EEC-3B9B013D6739}">
      <dsp:nvSpPr>
        <dsp:cNvPr id="0" name=""/>
        <dsp:cNvSpPr/>
      </dsp:nvSpPr>
      <dsp:spPr>
        <a:xfrm>
          <a:off x="0" y="1885963"/>
          <a:ext cx="3679057" cy="39605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t>Metales puros</a:t>
          </a:r>
        </a:p>
        <a:p>
          <a:pPr marL="0" lvl="0" indent="0" algn="ctr" defTabSz="889000">
            <a:lnSpc>
              <a:spcPct val="90000"/>
            </a:lnSpc>
            <a:spcBef>
              <a:spcPct val="0"/>
            </a:spcBef>
            <a:spcAft>
              <a:spcPct val="35000"/>
            </a:spcAft>
            <a:buNone/>
          </a:pPr>
          <a:r>
            <a:rPr lang="es-AR" sz="2000" kern="1200" dirty="0"/>
            <a:t>Aleaciones eutécticas</a:t>
          </a:r>
        </a:p>
        <a:p>
          <a:pPr marL="0" lvl="0" indent="0" algn="ctr" defTabSz="889000">
            <a:lnSpc>
              <a:spcPct val="90000"/>
            </a:lnSpc>
            <a:spcBef>
              <a:spcPct val="0"/>
            </a:spcBef>
            <a:spcAft>
              <a:spcPct val="35000"/>
            </a:spcAft>
            <a:buNone/>
          </a:pPr>
          <a:r>
            <a:rPr lang="es-AR" sz="2000" kern="1200" dirty="0"/>
            <a:t>Aceros de bajo carbono</a:t>
          </a:r>
        </a:p>
        <a:p>
          <a:pPr marL="0" lvl="0" indent="0" algn="ctr" defTabSz="889000">
            <a:lnSpc>
              <a:spcPct val="90000"/>
            </a:lnSpc>
            <a:spcBef>
              <a:spcPct val="0"/>
            </a:spcBef>
            <a:spcAft>
              <a:spcPct val="35000"/>
            </a:spcAft>
            <a:buNone/>
          </a:pPr>
          <a:r>
            <a:rPr lang="es-AR" sz="2000" kern="1200" dirty="0"/>
            <a:t>Cu comerciales</a:t>
          </a:r>
        </a:p>
        <a:p>
          <a:pPr marL="0" lvl="0" indent="0" algn="ctr" defTabSz="889000">
            <a:lnSpc>
              <a:spcPct val="90000"/>
            </a:lnSpc>
            <a:spcBef>
              <a:spcPct val="0"/>
            </a:spcBef>
            <a:spcAft>
              <a:spcPct val="35000"/>
            </a:spcAft>
            <a:buNone/>
          </a:pPr>
          <a:r>
            <a:rPr lang="es-AR" sz="2000" kern="1200" dirty="0"/>
            <a:t>Al comerciales (99,5)</a:t>
          </a:r>
        </a:p>
        <a:p>
          <a:pPr marL="0" lvl="0" indent="0" algn="ctr" defTabSz="889000">
            <a:lnSpc>
              <a:spcPct val="90000"/>
            </a:lnSpc>
            <a:spcBef>
              <a:spcPct val="0"/>
            </a:spcBef>
            <a:spcAft>
              <a:spcPct val="35000"/>
            </a:spcAft>
            <a:buNone/>
          </a:pPr>
          <a:r>
            <a:rPr lang="es-AR" sz="2000" kern="1200" dirty="0"/>
            <a:t>Aleaciones Al-Si (8-10%Si)</a:t>
          </a:r>
        </a:p>
        <a:p>
          <a:pPr marL="0" lvl="0" indent="0" algn="ctr" defTabSz="889000">
            <a:lnSpc>
              <a:spcPct val="90000"/>
            </a:lnSpc>
            <a:spcBef>
              <a:spcPct val="0"/>
            </a:spcBef>
            <a:spcAft>
              <a:spcPct val="35000"/>
            </a:spcAft>
            <a:buNone/>
          </a:pPr>
          <a:r>
            <a:rPr lang="es-AR" sz="2000" kern="1200" dirty="0"/>
            <a:t>Zn comerciales</a:t>
          </a:r>
        </a:p>
        <a:p>
          <a:pPr marL="0" lvl="0" indent="0" algn="ctr" defTabSz="889000">
            <a:lnSpc>
              <a:spcPct val="90000"/>
            </a:lnSpc>
            <a:spcBef>
              <a:spcPct val="0"/>
            </a:spcBef>
            <a:spcAft>
              <a:spcPct val="35000"/>
            </a:spcAft>
            <a:buNone/>
          </a:pPr>
          <a:r>
            <a:rPr lang="es-AR" sz="2000" kern="1200" dirty="0"/>
            <a:t>Sn comerciales</a:t>
          </a:r>
        </a:p>
        <a:p>
          <a:pPr marL="0" lvl="0" indent="0" algn="ctr" defTabSz="889000">
            <a:lnSpc>
              <a:spcPct val="90000"/>
            </a:lnSpc>
            <a:spcBef>
              <a:spcPct val="0"/>
            </a:spcBef>
            <a:spcAft>
              <a:spcPct val="35000"/>
            </a:spcAft>
            <a:buNone/>
          </a:pPr>
          <a:r>
            <a:rPr lang="es-AR" sz="2000" kern="1200" dirty="0"/>
            <a:t>Bronces al Si</a:t>
          </a:r>
        </a:p>
        <a:p>
          <a:pPr marL="0" lvl="0" indent="0" algn="ctr" defTabSz="889000">
            <a:lnSpc>
              <a:spcPct val="90000"/>
            </a:lnSpc>
            <a:spcBef>
              <a:spcPct val="0"/>
            </a:spcBef>
            <a:spcAft>
              <a:spcPct val="35000"/>
            </a:spcAft>
            <a:buNone/>
          </a:pPr>
          <a:r>
            <a:rPr lang="es-AR" sz="2000" kern="1200" dirty="0"/>
            <a:t>Aleaciones Cu-Ni</a:t>
          </a:r>
        </a:p>
      </dsp:txBody>
      <dsp:txXfrm>
        <a:off x="0" y="1885963"/>
        <a:ext cx="3679057" cy="3960522"/>
      </dsp:txXfrm>
    </dsp:sp>
    <dsp:sp modelId="{E39F4454-E184-45F2-844D-CB600F45F338}">
      <dsp:nvSpPr>
        <dsp:cNvPr id="0" name=""/>
        <dsp:cNvSpPr/>
      </dsp:nvSpPr>
      <dsp:spPr>
        <a:xfrm>
          <a:off x="3679057" y="1885963"/>
          <a:ext cx="3679057" cy="39605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t>Aleaciones de aluminio</a:t>
          </a:r>
        </a:p>
        <a:p>
          <a:pPr marL="0" lvl="0" indent="0" algn="ctr" defTabSz="889000">
            <a:lnSpc>
              <a:spcPct val="90000"/>
            </a:lnSpc>
            <a:spcBef>
              <a:spcPct val="0"/>
            </a:spcBef>
            <a:spcAft>
              <a:spcPct val="35000"/>
            </a:spcAft>
            <a:buNone/>
          </a:pPr>
          <a:r>
            <a:rPr lang="es-AR" sz="2000" kern="1200" dirty="0"/>
            <a:t>Aleaciones de Magnesio</a:t>
          </a:r>
        </a:p>
        <a:p>
          <a:pPr marL="0" lvl="0" indent="0" algn="ctr" defTabSz="889000">
            <a:lnSpc>
              <a:spcPct val="90000"/>
            </a:lnSpc>
            <a:spcBef>
              <a:spcPct val="0"/>
            </a:spcBef>
            <a:spcAft>
              <a:spcPct val="35000"/>
            </a:spcAft>
            <a:buNone/>
          </a:pPr>
          <a:r>
            <a:rPr lang="es-AR" sz="2000" kern="1200" dirty="0"/>
            <a:t>Aleaciones de Estaño</a:t>
          </a:r>
        </a:p>
        <a:p>
          <a:pPr marL="0" lvl="0" indent="0" algn="ctr" defTabSz="889000">
            <a:lnSpc>
              <a:spcPct val="90000"/>
            </a:lnSpc>
            <a:spcBef>
              <a:spcPct val="0"/>
            </a:spcBef>
            <a:spcAft>
              <a:spcPct val="35000"/>
            </a:spcAft>
            <a:buNone/>
          </a:pPr>
          <a:r>
            <a:rPr lang="es-AR" sz="2000" kern="1200" dirty="0"/>
            <a:t>Latones rojos (Cu Sn Pb)</a:t>
          </a:r>
        </a:p>
        <a:p>
          <a:pPr marL="0" lvl="0" indent="0" algn="ctr" defTabSz="889000">
            <a:lnSpc>
              <a:spcPct val="90000"/>
            </a:lnSpc>
            <a:spcBef>
              <a:spcPct val="0"/>
            </a:spcBef>
            <a:spcAft>
              <a:spcPct val="35000"/>
            </a:spcAft>
            <a:buNone/>
          </a:pPr>
          <a:r>
            <a:rPr lang="es-AR" sz="2000" kern="1200" dirty="0"/>
            <a:t>Latones amarillos (Zn Cu)</a:t>
          </a:r>
        </a:p>
        <a:p>
          <a:pPr marL="0" lvl="0" indent="0" algn="ctr" defTabSz="889000">
            <a:lnSpc>
              <a:spcPct val="90000"/>
            </a:lnSpc>
            <a:spcBef>
              <a:spcPct val="0"/>
            </a:spcBef>
            <a:spcAft>
              <a:spcPct val="35000"/>
            </a:spcAft>
            <a:buNone/>
          </a:pPr>
          <a:r>
            <a:rPr lang="es-AR" sz="2000" kern="1200" dirty="0"/>
            <a:t>Bronces al Pb</a:t>
          </a:r>
        </a:p>
        <a:p>
          <a:pPr marL="0" lvl="0" indent="0" algn="ctr" defTabSz="889000">
            <a:lnSpc>
              <a:spcPct val="90000"/>
            </a:lnSpc>
            <a:spcBef>
              <a:spcPct val="0"/>
            </a:spcBef>
            <a:spcAft>
              <a:spcPct val="35000"/>
            </a:spcAft>
            <a:buNone/>
          </a:pPr>
          <a:r>
            <a:rPr lang="es-AR" sz="2000" kern="1200" dirty="0"/>
            <a:t>Aleaciones Ni-Ag</a:t>
          </a:r>
        </a:p>
        <a:p>
          <a:pPr marL="0" lvl="0" indent="0" algn="ctr" defTabSz="889000">
            <a:lnSpc>
              <a:spcPct val="90000"/>
            </a:lnSpc>
            <a:spcBef>
              <a:spcPct val="0"/>
            </a:spcBef>
            <a:spcAft>
              <a:spcPct val="35000"/>
            </a:spcAft>
            <a:buNone/>
          </a:pPr>
          <a:r>
            <a:rPr lang="es-AR" sz="2000" kern="1200" dirty="0"/>
            <a:t>Fundiciones de hierro</a:t>
          </a:r>
        </a:p>
      </dsp:txBody>
      <dsp:txXfrm>
        <a:off x="3679057" y="1885963"/>
        <a:ext cx="3679057" cy="3960522"/>
      </dsp:txXfrm>
    </dsp:sp>
    <dsp:sp modelId="{4538A05F-06C1-454A-BDE8-F03FCDD5D69B}">
      <dsp:nvSpPr>
        <dsp:cNvPr id="0" name=""/>
        <dsp:cNvSpPr/>
      </dsp:nvSpPr>
      <dsp:spPr>
        <a:xfrm>
          <a:off x="0" y="5846485"/>
          <a:ext cx="7358114" cy="440058"/>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057AB-660F-4664-B822-28FF3B815191}">
      <dsp:nvSpPr>
        <dsp:cNvPr id="0" name=""/>
        <dsp:cNvSpPr/>
      </dsp:nvSpPr>
      <dsp:spPr>
        <a:xfrm>
          <a:off x="3228997" y="0"/>
          <a:ext cx="4843496" cy="406400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s-AR" sz="2300" kern="1200" dirty="0"/>
            <a:t>Aumenta resistencia</a:t>
          </a:r>
        </a:p>
        <a:p>
          <a:pPr marL="228600" lvl="1" indent="-228600" algn="l" defTabSz="1022350">
            <a:lnSpc>
              <a:spcPct val="90000"/>
            </a:lnSpc>
            <a:spcBef>
              <a:spcPct val="0"/>
            </a:spcBef>
            <a:spcAft>
              <a:spcPct val="15000"/>
            </a:spcAft>
            <a:buChar char="•"/>
          </a:pPr>
          <a:r>
            <a:rPr lang="es-AR" sz="2300" kern="1200" dirty="0"/>
            <a:t>Aumenta ductilidad</a:t>
          </a:r>
        </a:p>
        <a:p>
          <a:pPr marL="228600" lvl="1" indent="-228600" algn="l" defTabSz="1022350">
            <a:lnSpc>
              <a:spcPct val="90000"/>
            </a:lnSpc>
            <a:spcBef>
              <a:spcPct val="0"/>
            </a:spcBef>
            <a:spcAft>
              <a:spcPct val="15000"/>
            </a:spcAft>
            <a:buChar char="•"/>
          </a:pPr>
          <a:r>
            <a:rPr lang="es-AR" sz="2300" kern="1200" dirty="0"/>
            <a:t>Se reduce </a:t>
          </a:r>
          <a:r>
            <a:rPr lang="es-AR" sz="2300" kern="1200" dirty="0" err="1"/>
            <a:t>microporosidad</a:t>
          </a:r>
          <a:r>
            <a:rPr lang="es-AR" sz="2300" kern="1200" dirty="0"/>
            <a:t> (huecos por contracción entre dendritas</a:t>
          </a:r>
        </a:p>
        <a:p>
          <a:pPr marL="228600" lvl="1" indent="-228600" algn="l" defTabSz="1022350">
            <a:lnSpc>
              <a:spcPct val="90000"/>
            </a:lnSpc>
            <a:spcBef>
              <a:spcPct val="0"/>
            </a:spcBef>
            <a:spcAft>
              <a:spcPct val="15000"/>
            </a:spcAft>
            <a:buChar char="•"/>
          </a:pPr>
          <a:r>
            <a:rPr lang="es-AR" sz="2300" kern="1200" dirty="0"/>
            <a:t>Se reduce la tendencia al agrietamiento en caliente</a:t>
          </a:r>
        </a:p>
      </dsp:txBody>
      <dsp:txXfrm>
        <a:off x="3228997" y="508000"/>
        <a:ext cx="3319496" cy="3048000"/>
      </dsp:txXfrm>
    </dsp:sp>
    <dsp:sp modelId="{95E4FA30-89DC-495C-863C-56C1CD41D72D}">
      <dsp:nvSpPr>
        <dsp:cNvPr id="0" name=""/>
        <dsp:cNvSpPr/>
      </dsp:nvSpPr>
      <dsp:spPr>
        <a:xfrm>
          <a:off x="0" y="0"/>
          <a:ext cx="3228997" cy="4064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AR" sz="3200" kern="1200" dirty="0"/>
            <a:t>Disminuye tamaño de grano</a:t>
          </a:r>
        </a:p>
      </dsp:txBody>
      <dsp:txXfrm>
        <a:off x="157627" y="157627"/>
        <a:ext cx="2913743" cy="374874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F889CE-5D91-429A-9B76-4881B522E38C}" type="datetimeFigureOut">
              <a:rPr lang="es-AR" smtClean="0"/>
              <a:pPr/>
              <a:t>15/8/2022</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771458-CD58-4507-99F8-AF6E918EBF28}" type="slidenum">
              <a:rPr lang="es-AR" smtClean="0"/>
              <a:pPr/>
              <a:t>‹Nº›</a:t>
            </a:fld>
            <a:endParaRPr lang="es-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4074157-7404-49C8-BDD4-D346B9E3FDA5}" type="slidenum">
              <a:rPr lang="es-ES" smtClean="0"/>
              <a:pPr/>
              <a:t>25</a:t>
            </a:fld>
            <a:endParaRPr lang="es-E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B1FA677-55E1-4119-B17B-90CF72660410}" type="slidenum">
              <a:rPr lang="es-ES" smtClean="0"/>
              <a:pPr/>
              <a:t>26</a:t>
            </a:fld>
            <a:endParaRPr lang="es-E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pPr>
              <a:defRPr/>
            </a:pPr>
            <a:fld id="{713671FE-AF4B-4A65-A863-A57B456BCFAA}"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213BE525-199E-4DF6-9AE2-C3BF87E5D813}"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15/08/2022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15/08/2022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13.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oleObject" Target="../embeddings/oleObject7.bin"/><Relationship Id="rId1" Type="http://schemas.openxmlformats.org/officeDocument/2006/relationships/slideLayout" Target="../slideLayouts/slideLayout6.xml"/><Relationship Id="rId6" Type="http://schemas.openxmlformats.org/officeDocument/2006/relationships/oleObject" Target="../embeddings/oleObject9.bin"/><Relationship Id="rId5" Type="http://schemas.openxmlformats.org/officeDocument/2006/relationships/image" Target="../media/image35.png"/><Relationship Id="rId4" Type="http://schemas.openxmlformats.org/officeDocument/2006/relationships/oleObject" Target="../embeddings/oleObject8.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0.wmf"/></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6.wmf"/></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11.bin"/><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71472" y="857232"/>
            <a:ext cx="7772400" cy="1470025"/>
          </a:xfrm>
        </p:spPr>
        <p:txBody>
          <a:bodyPr>
            <a:normAutofit/>
          </a:bodyPr>
          <a:lstStyle/>
          <a:p>
            <a:r>
              <a:rPr lang="es-AR" sz="4000" dirty="0"/>
              <a:t>Fusión y Solidificación de Metales</a:t>
            </a:r>
          </a:p>
        </p:txBody>
      </p:sp>
      <p:sp>
        <p:nvSpPr>
          <p:cNvPr id="3" name="2 Subtítulo"/>
          <p:cNvSpPr>
            <a:spLocks noGrp="1"/>
          </p:cNvSpPr>
          <p:nvPr>
            <p:ph type="subTitle" idx="1"/>
          </p:nvPr>
        </p:nvSpPr>
        <p:spPr>
          <a:xfrm>
            <a:off x="1357290" y="2285992"/>
            <a:ext cx="5557854" cy="1423982"/>
          </a:xfrm>
        </p:spPr>
        <p:txBody>
          <a:bodyPr>
            <a:normAutofit fontScale="62500" lnSpcReduction="20000"/>
          </a:bodyPr>
          <a:lstStyle/>
          <a:p>
            <a:r>
              <a:rPr lang="es-AR" dirty="0"/>
              <a:t>El estudio de la solidificación de los metales permitirá comprender gran parte de los defectos que pueden ocurrir en el proceso de fundición y tomar las medidas correctivas pertinentes</a:t>
            </a:r>
          </a:p>
        </p:txBody>
      </p:sp>
      <p:pic>
        <p:nvPicPr>
          <p:cNvPr id="10241" name="Picture 1"/>
          <p:cNvPicPr>
            <a:picLocks noChangeAspect="1" noChangeArrowheads="1"/>
          </p:cNvPicPr>
          <p:nvPr/>
        </p:nvPicPr>
        <p:blipFill>
          <a:blip r:embed="rId2"/>
          <a:srcRect/>
          <a:stretch>
            <a:fillRect/>
          </a:stretch>
        </p:blipFill>
        <p:spPr bwMode="auto">
          <a:xfrm>
            <a:off x="5486400" y="4114800"/>
            <a:ext cx="3657600" cy="2743200"/>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a:srcRect/>
          <a:stretch>
            <a:fillRect/>
          </a:stretch>
        </p:blipFill>
        <p:spPr bwMode="auto">
          <a:xfrm>
            <a:off x="1000100" y="4114800"/>
            <a:ext cx="3657600" cy="274320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066800" y="304800"/>
            <a:ext cx="7772400" cy="1143000"/>
          </a:xfrm>
          <a:prstGeom prst="rect">
            <a:avLst/>
          </a:prstGeom>
          <a:noFill/>
          <a:ln w="9525">
            <a:noFill/>
            <a:miter lim="800000"/>
            <a:headEnd/>
            <a:tailEnd/>
          </a:ln>
        </p:spPr>
        <p:txBody>
          <a:bodyPr anchor="ctr"/>
          <a:lstStyle/>
          <a:p>
            <a:pPr algn="ctr"/>
            <a:r>
              <a:rPr lang="es-ES" sz="4000">
                <a:solidFill>
                  <a:schemeClr val="tx2"/>
                </a:solidFill>
              </a:rPr>
              <a:t>Formación de núcleos estables en metales líquidos</a:t>
            </a:r>
          </a:p>
        </p:txBody>
      </p:sp>
      <p:sp>
        <p:nvSpPr>
          <p:cNvPr id="14339" name="Rectangle 3"/>
          <p:cNvSpPr>
            <a:spLocks noChangeArrowheads="1"/>
          </p:cNvSpPr>
          <p:nvPr/>
        </p:nvSpPr>
        <p:spPr bwMode="auto">
          <a:xfrm>
            <a:off x="1066800" y="1676400"/>
            <a:ext cx="7772400" cy="4114800"/>
          </a:xfrm>
          <a:prstGeom prst="rect">
            <a:avLst/>
          </a:prstGeom>
          <a:noFill/>
          <a:ln w="9525">
            <a:noFill/>
            <a:miter lim="800000"/>
            <a:headEnd/>
            <a:tailEnd/>
          </a:ln>
        </p:spPr>
        <p:txBody>
          <a:bodyPr/>
          <a:lstStyle/>
          <a:p>
            <a:pPr marL="342900" indent="-342900">
              <a:spcBef>
                <a:spcPct val="20000"/>
              </a:spcBef>
              <a:buFontTx/>
              <a:buChar char="•"/>
            </a:pPr>
            <a:r>
              <a:rPr lang="es-ES" sz="4800" dirty="0"/>
              <a:t>Existen dos mecanismos:</a:t>
            </a:r>
          </a:p>
          <a:p>
            <a:pPr marL="742950" lvl="1" indent="-285750">
              <a:spcBef>
                <a:spcPct val="20000"/>
              </a:spcBef>
              <a:buFontTx/>
              <a:buChar char="–"/>
            </a:pPr>
            <a:r>
              <a:rPr lang="es-ES" sz="4800" dirty="0" err="1"/>
              <a:t>Nucleación</a:t>
            </a:r>
            <a:r>
              <a:rPr lang="es-ES" sz="4800" dirty="0"/>
              <a:t> homogénea</a:t>
            </a:r>
          </a:p>
          <a:p>
            <a:pPr marL="742950" lvl="1" indent="-285750">
              <a:spcBef>
                <a:spcPct val="20000"/>
              </a:spcBef>
              <a:buFontTx/>
              <a:buChar char="–"/>
            </a:pPr>
            <a:r>
              <a:rPr lang="es-ES" sz="4800" dirty="0" err="1"/>
              <a:t>Nucleación</a:t>
            </a:r>
            <a:r>
              <a:rPr lang="es-ES" sz="4800" dirty="0"/>
              <a:t> heterogénea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srcRect/>
          <a:stretch>
            <a:fillRect/>
          </a:stretch>
        </p:blipFill>
        <p:spPr bwMode="auto">
          <a:xfrm>
            <a:off x="428625" y="0"/>
            <a:ext cx="7848600" cy="6111875"/>
          </a:xfrm>
          <a:prstGeom prst="rect">
            <a:avLst/>
          </a:prstGeom>
          <a:noFill/>
          <a:ln w="9525">
            <a:noFill/>
            <a:miter lim="800000"/>
            <a:headEnd/>
            <a:tailEnd/>
          </a:ln>
        </p:spPr>
      </p:pic>
      <p:sp>
        <p:nvSpPr>
          <p:cNvPr id="3" name="2 CuadroTexto"/>
          <p:cNvSpPr txBox="1"/>
          <p:nvPr/>
        </p:nvSpPr>
        <p:spPr>
          <a:xfrm>
            <a:off x="6572264" y="2285992"/>
            <a:ext cx="1785950" cy="369332"/>
          </a:xfrm>
          <a:prstGeom prst="rect">
            <a:avLst/>
          </a:prstGeom>
          <a:solidFill>
            <a:schemeClr val="bg1"/>
          </a:solidFill>
          <a:scene3d>
            <a:camera prst="orthographicFront">
              <a:rot lat="1200000" lon="0" rev="0"/>
            </a:camera>
            <a:lightRig rig="threePt" dir="t"/>
          </a:scene3d>
        </p:spPr>
        <p:txBody>
          <a:bodyPr>
            <a:spAutoFit/>
          </a:bodyPr>
          <a:lstStyle/>
          <a:p>
            <a:pPr>
              <a:defRPr/>
            </a:pPr>
            <a:r>
              <a:rPr lang="es-ES" dirty="0">
                <a:latin typeface="Arial" pitchFamily="34" charset="0"/>
              </a:rPr>
              <a:t>Fluctuaciones</a:t>
            </a:r>
          </a:p>
        </p:txBody>
      </p:sp>
      <p:cxnSp>
        <p:nvCxnSpPr>
          <p:cNvPr id="5" name="4 Conector recto de flecha"/>
          <p:cNvCxnSpPr>
            <a:stCxn id="3" idx="1"/>
          </p:cNvCxnSpPr>
          <p:nvPr/>
        </p:nvCxnSpPr>
        <p:spPr>
          <a:xfrm rot="10800000" flipV="1">
            <a:off x="5214938" y="2470150"/>
            <a:ext cx="1357312" cy="10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066800" y="304800"/>
            <a:ext cx="7772400" cy="1143000"/>
          </a:xfrm>
          <a:prstGeom prst="rect">
            <a:avLst/>
          </a:prstGeom>
          <a:noFill/>
          <a:ln w="9525">
            <a:noFill/>
            <a:miter lim="800000"/>
            <a:headEnd/>
            <a:tailEnd/>
          </a:ln>
        </p:spPr>
        <p:txBody>
          <a:bodyPr anchor="ctr"/>
          <a:lstStyle/>
          <a:p>
            <a:pPr algn="ctr"/>
            <a:r>
              <a:rPr lang="es-ES" sz="4400">
                <a:solidFill>
                  <a:schemeClr val="tx2"/>
                </a:solidFill>
              </a:rPr>
              <a:t>Nucleación homogénea</a:t>
            </a:r>
          </a:p>
        </p:txBody>
      </p:sp>
      <p:sp>
        <p:nvSpPr>
          <p:cNvPr id="16387" name="Rectangle 3"/>
          <p:cNvSpPr>
            <a:spLocks noChangeArrowheads="1"/>
          </p:cNvSpPr>
          <p:nvPr/>
        </p:nvSpPr>
        <p:spPr bwMode="auto">
          <a:xfrm>
            <a:off x="1066800" y="1676400"/>
            <a:ext cx="7772400" cy="4114800"/>
          </a:xfrm>
          <a:prstGeom prst="rect">
            <a:avLst/>
          </a:prstGeom>
          <a:noFill/>
          <a:ln w="9525">
            <a:noFill/>
            <a:miter lim="800000"/>
            <a:headEnd/>
            <a:tailEnd/>
          </a:ln>
        </p:spPr>
        <p:txBody>
          <a:bodyPr/>
          <a:lstStyle/>
          <a:p>
            <a:pPr marL="342900" indent="-342900">
              <a:lnSpc>
                <a:spcPct val="90000"/>
              </a:lnSpc>
              <a:spcBef>
                <a:spcPct val="20000"/>
              </a:spcBef>
              <a:buFontTx/>
              <a:buChar char="•"/>
            </a:pPr>
            <a:r>
              <a:rPr lang="es-ES" sz="2400"/>
              <a:t>La nucleación homogénea en el líquido tiene lugar cuando los átomos son proporcionados por el propio metal.</a:t>
            </a:r>
          </a:p>
          <a:p>
            <a:pPr marL="342900" indent="-342900">
              <a:lnSpc>
                <a:spcPct val="90000"/>
              </a:lnSpc>
              <a:spcBef>
                <a:spcPct val="20000"/>
              </a:spcBef>
              <a:buFontTx/>
              <a:buChar char="•"/>
            </a:pPr>
            <a:r>
              <a:rPr lang="es-ES" sz="2400"/>
              <a:t>Cuando se enfría un metal puro por debajo de su temperatura de solidificación de equilibrio en un grado suficiente, se crean numerosos núcleos homogéneos   por movimiento lento de átomos que se mantienen unidos</a:t>
            </a:r>
          </a:p>
          <a:p>
            <a:pPr marL="342900" indent="-342900">
              <a:lnSpc>
                <a:spcPct val="90000"/>
              </a:lnSpc>
              <a:spcBef>
                <a:spcPct val="20000"/>
              </a:spcBef>
              <a:buFontTx/>
              <a:buChar char="•"/>
            </a:pPr>
            <a:r>
              <a:rPr lang="es-ES" sz="2400"/>
              <a:t>Para que un núcleo estable pueda transformarse en cristal, debe alcanzar un tamaño crítico: se llama embrión; uno mayor que el tamaño crítico se llama núcleo.</a:t>
            </a:r>
          </a:p>
          <a:p>
            <a:pPr marL="342900" indent="-342900">
              <a:lnSpc>
                <a:spcPct val="90000"/>
              </a:lnSpc>
              <a:spcBef>
                <a:spcPct val="20000"/>
              </a:spcBef>
              <a:buFontTx/>
              <a:buChar char="•"/>
            </a:pPr>
            <a:r>
              <a:rPr lang="es-ES" sz="2400"/>
              <a:t>Los embriones se crean y se destruyen  por la agitación de los átomos.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539750" y="476250"/>
            <a:ext cx="7416800" cy="457200"/>
          </a:xfrm>
          <a:prstGeom prst="rect">
            <a:avLst/>
          </a:prstGeom>
          <a:noFill/>
          <a:ln w="9525">
            <a:noFill/>
            <a:miter lim="800000"/>
            <a:headEnd/>
            <a:tailEnd/>
          </a:ln>
        </p:spPr>
        <p:txBody>
          <a:bodyPr>
            <a:spAutoFit/>
          </a:bodyPr>
          <a:lstStyle/>
          <a:p>
            <a:pPr>
              <a:spcBef>
                <a:spcPct val="50000"/>
              </a:spcBef>
            </a:pPr>
            <a:r>
              <a:rPr lang="es-CO" sz="2400" dirty="0">
                <a:latin typeface="Verdana" pitchFamily="34" charset="0"/>
              </a:rPr>
              <a:t>Se deben considerar dos tipos de energía:</a:t>
            </a:r>
            <a:r>
              <a:rPr lang="es-CO" dirty="0">
                <a:latin typeface="Verdana" pitchFamily="34" charset="0"/>
              </a:rPr>
              <a:t> </a:t>
            </a:r>
            <a:endParaRPr lang="es-ES" dirty="0">
              <a:latin typeface="Verdana" pitchFamily="34" charset="0"/>
            </a:endParaRPr>
          </a:p>
        </p:txBody>
      </p:sp>
      <p:sp>
        <p:nvSpPr>
          <p:cNvPr id="2053" name="Text Box 4"/>
          <p:cNvSpPr txBox="1">
            <a:spLocks noChangeArrowheads="1"/>
          </p:cNvSpPr>
          <p:nvPr/>
        </p:nvSpPr>
        <p:spPr bwMode="auto">
          <a:xfrm>
            <a:off x="395288" y="1052513"/>
            <a:ext cx="8101012" cy="457200"/>
          </a:xfrm>
          <a:prstGeom prst="rect">
            <a:avLst/>
          </a:prstGeom>
          <a:noFill/>
          <a:ln w="9525">
            <a:noFill/>
            <a:miter lim="800000"/>
            <a:headEnd/>
            <a:tailEnd/>
          </a:ln>
        </p:spPr>
        <p:txBody>
          <a:bodyPr>
            <a:spAutoFit/>
          </a:bodyPr>
          <a:lstStyle/>
          <a:p>
            <a:pPr>
              <a:spcBef>
                <a:spcPct val="50000"/>
              </a:spcBef>
            </a:pPr>
            <a:r>
              <a:rPr lang="es-CO" sz="2400" dirty="0"/>
              <a:t>1. Energía libre volumétrica o global  (núcleo sólido),  </a:t>
            </a:r>
            <a:r>
              <a:rPr lang="el-GR" sz="2400" dirty="0">
                <a:cs typeface="Arial" charset="0"/>
              </a:rPr>
              <a:t>Δ</a:t>
            </a:r>
            <a:r>
              <a:rPr lang="es-CO" sz="2400" dirty="0" err="1">
                <a:cs typeface="Arial" charset="0"/>
              </a:rPr>
              <a:t>G</a:t>
            </a:r>
            <a:r>
              <a:rPr lang="es-CO" sz="2400" baseline="-25000" dirty="0" err="1">
                <a:cs typeface="Arial" charset="0"/>
              </a:rPr>
              <a:t>v</a:t>
            </a:r>
            <a:r>
              <a:rPr lang="es-CO" sz="2400" dirty="0"/>
              <a:t> </a:t>
            </a:r>
            <a:endParaRPr lang="es-ES" sz="2400" dirty="0"/>
          </a:p>
        </p:txBody>
      </p:sp>
      <p:sp>
        <p:nvSpPr>
          <p:cNvPr id="2054" name="Text Box 5"/>
          <p:cNvSpPr txBox="1">
            <a:spLocks noChangeArrowheads="1"/>
          </p:cNvSpPr>
          <p:nvPr/>
        </p:nvSpPr>
        <p:spPr bwMode="auto">
          <a:xfrm>
            <a:off x="395288" y="1557338"/>
            <a:ext cx="8497887" cy="822325"/>
          </a:xfrm>
          <a:prstGeom prst="rect">
            <a:avLst/>
          </a:prstGeom>
          <a:noFill/>
          <a:ln w="9525">
            <a:noFill/>
            <a:miter lim="800000"/>
            <a:headEnd/>
            <a:tailEnd/>
          </a:ln>
        </p:spPr>
        <p:txBody>
          <a:bodyPr>
            <a:spAutoFit/>
          </a:bodyPr>
          <a:lstStyle/>
          <a:p>
            <a:pPr>
              <a:spcBef>
                <a:spcPct val="50000"/>
              </a:spcBef>
            </a:pPr>
            <a:r>
              <a:rPr lang="es-CO" sz="2400" dirty="0"/>
              <a:t>2. Energía libre superficial (</a:t>
            </a:r>
            <a:r>
              <a:rPr lang="es-CO" sz="2400" dirty="0" err="1"/>
              <a:t>interfase</a:t>
            </a:r>
            <a:r>
              <a:rPr lang="es-CO" sz="2400" dirty="0"/>
              <a:t>): aumenta con el radio del núcleo, </a:t>
            </a:r>
            <a:r>
              <a:rPr lang="el-GR" sz="2400" dirty="0">
                <a:cs typeface="Arial" charset="0"/>
              </a:rPr>
              <a:t>σ</a:t>
            </a:r>
            <a:r>
              <a:rPr lang="es-CO" sz="2400" baseline="-25000" dirty="0" err="1">
                <a:cs typeface="Arial" charset="0"/>
              </a:rPr>
              <a:t>sl</a:t>
            </a:r>
            <a:endParaRPr lang="el-GR" sz="2400" baseline="-25000" dirty="0">
              <a:cs typeface="Arial" charset="0"/>
            </a:endParaRPr>
          </a:p>
        </p:txBody>
      </p:sp>
      <p:grpSp>
        <p:nvGrpSpPr>
          <p:cNvPr id="2" name="Group 6"/>
          <p:cNvGrpSpPr>
            <a:grpSpLocks/>
          </p:cNvGrpSpPr>
          <p:nvPr/>
        </p:nvGrpSpPr>
        <p:grpSpPr bwMode="auto">
          <a:xfrm>
            <a:off x="1331913" y="2492375"/>
            <a:ext cx="4178300" cy="3959225"/>
            <a:chOff x="1700" y="1797"/>
            <a:chExt cx="2632" cy="2494"/>
          </a:xfrm>
        </p:grpSpPr>
        <p:sp>
          <p:nvSpPr>
            <p:cNvPr id="2066" name="Line 7"/>
            <p:cNvSpPr>
              <a:spLocks noChangeShapeType="1"/>
            </p:cNvSpPr>
            <p:nvPr/>
          </p:nvSpPr>
          <p:spPr bwMode="auto">
            <a:xfrm flipH="1">
              <a:off x="1700" y="1842"/>
              <a:ext cx="1" cy="2449"/>
            </a:xfrm>
            <a:prstGeom prst="line">
              <a:avLst/>
            </a:prstGeom>
            <a:noFill/>
            <a:ln w="28575">
              <a:solidFill>
                <a:schemeClr val="tx1"/>
              </a:solidFill>
              <a:round/>
              <a:headEnd/>
              <a:tailEnd/>
            </a:ln>
          </p:spPr>
          <p:txBody>
            <a:bodyPr/>
            <a:lstStyle/>
            <a:p>
              <a:endParaRPr lang="es-AR"/>
            </a:p>
          </p:txBody>
        </p:sp>
        <p:sp>
          <p:nvSpPr>
            <p:cNvPr id="2067" name="Line 8"/>
            <p:cNvSpPr>
              <a:spLocks noChangeShapeType="1"/>
            </p:cNvSpPr>
            <p:nvPr/>
          </p:nvSpPr>
          <p:spPr bwMode="auto">
            <a:xfrm>
              <a:off x="1701" y="3294"/>
              <a:ext cx="2631" cy="0"/>
            </a:xfrm>
            <a:prstGeom prst="line">
              <a:avLst/>
            </a:prstGeom>
            <a:noFill/>
            <a:ln w="28575">
              <a:solidFill>
                <a:schemeClr val="tx1"/>
              </a:solidFill>
              <a:round/>
              <a:headEnd/>
              <a:tailEnd/>
            </a:ln>
          </p:spPr>
          <p:txBody>
            <a:bodyPr/>
            <a:lstStyle/>
            <a:p>
              <a:endParaRPr lang="es-AR"/>
            </a:p>
          </p:txBody>
        </p:sp>
        <p:sp>
          <p:nvSpPr>
            <p:cNvPr id="2068" name="Line 9"/>
            <p:cNvSpPr>
              <a:spLocks noChangeShapeType="1"/>
            </p:cNvSpPr>
            <p:nvPr/>
          </p:nvSpPr>
          <p:spPr bwMode="auto">
            <a:xfrm>
              <a:off x="3334" y="2205"/>
              <a:ext cx="0" cy="1044"/>
            </a:xfrm>
            <a:prstGeom prst="line">
              <a:avLst/>
            </a:prstGeom>
            <a:noFill/>
            <a:ln w="19050">
              <a:solidFill>
                <a:schemeClr val="tx1"/>
              </a:solidFill>
              <a:prstDash val="dash"/>
              <a:round/>
              <a:headEnd/>
              <a:tailEnd/>
            </a:ln>
          </p:spPr>
          <p:txBody>
            <a:bodyPr/>
            <a:lstStyle/>
            <a:p>
              <a:endParaRPr lang="es-AR"/>
            </a:p>
          </p:txBody>
        </p:sp>
        <p:grpSp>
          <p:nvGrpSpPr>
            <p:cNvPr id="3" name="Group 10"/>
            <p:cNvGrpSpPr>
              <a:grpSpLocks/>
            </p:cNvGrpSpPr>
            <p:nvPr/>
          </p:nvGrpSpPr>
          <p:grpSpPr bwMode="auto">
            <a:xfrm>
              <a:off x="1701" y="2478"/>
              <a:ext cx="2404" cy="1096"/>
              <a:chOff x="1701" y="2659"/>
              <a:chExt cx="2086" cy="869"/>
            </a:xfrm>
          </p:grpSpPr>
          <p:sp>
            <p:nvSpPr>
              <p:cNvPr id="2072" name="Freeform 11"/>
              <p:cNvSpPr>
                <a:spLocks/>
              </p:cNvSpPr>
              <p:nvPr/>
            </p:nvSpPr>
            <p:spPr bwMode="auto">
              <a:xfrm>
                <a:off x="3061" y="2659"/>
                <a:ext cx="726" cy="869"/>
              </a:xfrm>
              <a:custGeom>
                <a:avLst/>
                <a:gdLst>
                  <a:gd name="T0" fmla="*/ 0 w 680"/>
                  <a:gd name="T1" fmla="*/ 7 h 869"/>
                  <a:gd name="T2" fmla="*/ 116 w 680"/>
                  <a:gd name="T3" fmla="*/ 7 h 869"/>
                  <a:gd name="T4" fmla="*/ 235 w 680"/>
                  <a:gd name="T5" fmla="*/ 52 h 869"/>
                  <a:gd name="T6" fmla="*/ 353 w 680"/>
                  <a:gd name="T7" fmla="*/ 143 h 869"/>
                  <a:gd name="T8" fmla="*/ 648 w 680"/>
                  <a:gd name="T9" fmla="*/ 506 h 869"/>
                  <a:gd name="T10" fmla="*/ 825 w 680"/>
                  <a:gd name="T11" fmla="*/ 778 h 869"/>
                  <a:gd name="T12" fmla="*/ 883 w 680"/>
                  <a:gd name="T13" fmla="*/ 869 h 869"/>
                  <a:gd name="T14" fmla="*/ 0 60000 65536"/>
                  <a:gd name="T15" fmla="*/ 0 60000 65536"/>
                  <a:gd name="T16" fmla="*/ 0 60000 65536"/>
                  <a:gd name="T17" fmla="*/ 0 60000 65536"/>
                  <a:gd name="T18" fmla="*/ 0 60000 65536"/>
                  <a:gd name="T19" fmla="*/ 0 60000 65536"/>
                  <a:gd name="T20" fmla="*/ 0 60000 65536"/>
                  <a:gd name="T21" fmla="*/ 0 w 680"/>
                  <a:gd name="T22" fmla="*/ 0 h 869"/>
                  <a:gd name="T23" fmla="*/ 680 w 680"/>
                  <a:gd name="T24" fmla="*/ 869 h 8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0" h="869">
                    <a:moveTo>
                      <a:pt x="0" y="7"/>
                    </a:moveTo>
                    <a:cubicBezTo>
                      <a:pt x="30" y="3"/>
                      <a:pt x="60" y="0"/>
                      <a:pt x="90" y="7"/>
                    </a:cubicBezTo>
                    <a:cubicBezTo>
                      <a:pt x="120" y="14"/>
                      <a:pt x="151" y="29"/>
                      <a:pt x="181" y="52"/>
                    </a:cubicBezTo>
                    <a:cubicBezTo>
                      <a:pt x="211" y="75"/>
                      <a:pt x="219" y="68"/>
                      <a:pt x="272" y="143"/>
                    </a:cubicBezTo>
                    <a:cubicBezTo>
                      <a:pt x="325" y="218"/>
                      <a:pt x="438" y="400"/>
                      <a:pt x="499" y="506"/>
                    </a:cubicBezTo>
                    <a:cubicBezTo>
                      <a:pt x="560" y="612"/>
                      <a:pt x="605" y="718"/>
                      <a:pt x="635" y="778"/>
                    </a:cubicBezTo>
                    <a:cubicBezTo>
                      <a:pt x="665" y="838"/>
                      <a:pt x="672" y="853"/>
                      <a:pt x="680" y="869"/>
                    </a:cubicBezTo>
                  </a:path>
                </a:pathLst>
              </a:custGeom>
              <a:noFill/>
              <a:ln w="9525">
                <a:solidFill>
                  <a:schemeClr val="tx1"/>
                </a:solidFill>
                <a:round/>
                <a:headEnd/>
                <a:tailEnd/>
              </a:ln>
            </p:spPr>
            <p:txBody>
              <a:bodyPr/>
              <a:lstStyle/>
              <a:p>
                <a:endParaRPr lang="es-AR"/>
              </a:p>
            </p:txBody>
          </p:sp>
          <p:sp>
            <p:nvSpPr>
              <p:cNvPr id="2073" name="Freeform 12"/>
              <p:cNvSpPr>
                <a:spLocks/>
              </p:cNvSpPr>
              <p:nvPr/>
            </p:nvSpPr>
            <p:spPr bwMode="auto">
              <a:xfrm>
                <a:off x="1701" y="2659"/>
                <a:ext cx="1360" cy="635"/>
              </a:xfrm>
              <a:custGeom>
                <a:avLst/>
                <a:gdLst>
                  <a:gd name="T0" fmla="*/ 0 w 1330"/>
                  <a:gd name="T1" fmla="*/ 550 h 666"/>
                  <a:gd name="T2" fmla="*/ 246 w 1330"/>
                  <a:gd name="T3" fmla="*/ 513 h 666"/>
                  <a:gd name="T4" fmla="*/ 743 w 1330"/>
                  <a:gd name="T5" fmla="*/ 400 h 666"/>
                  <a:gd name="T6" fmla="*/ 1339 w 1330"/>
                  <a:gd name="T7" fmla="*/ 63 h 666"/>
                  <a:gd name="T8" fmla="*/ 1438 w 1330"/>
                  <a:gd name="T9" fmla="*/ 27 h 666"/>
                  <a:gd name="T10" fmla="*/ 0 60000 65536"/>
                  <a:gd name="T11" fmla="*/ 0 60000 65536"/>
                  <a:gd name="T12" fmla="*/ 0 60000 65536"/>
                  <a:gd name="T13" fmla="*/ 0 60000 65536"/>
                  <a:gd name="T14" fmla="*/ 0 60000 65536"/>
                  <a:gd name="T15" fmla="*/ 0 w 1330"/>
                  <a:gd name="T16" fmla="*/ 0 h 666"/>
                  <a:gd name="T17" fmla="*/ 1330 w 1330"/>
                  <a:gd name="T18" fmla="*/ 666 h 666"/>
                </a:gdLst>
                <a:ahLst/>
                <a:cxnLst>
                  <a:cxn ang="T10">
                    <a:pos x="T0" y="T1"/>
                  </a:cxn>
                  <a:cxn ang="T11">
                    <a:pos x="T2" y="T3"/>
                  </a:cxn>
                  <a:cxn ang="T12">
                    <a:pos x="T4" y="T5"/>
                  </a:cxn>
                  <a:cxn ang="T13">
                    <a:pos x="T6" y="T7"/>
                  </a:cxn>
                  <a:cxn ang="T14">
                    <a:pos x="T8" y="T9"/>
                  </a:cxn>
                </a:cxnLst>
                <a:rect l="T15" t="T16" r="T17" b="T18"/>
                <a:pathLst>
                  <a:path w="1330" h="666">
                    <a:moveTo>
                      <a:pt x="0" y="666"/>
                    </a:moveTo>
                    <a:cubicBezTo>
                      <a:pt x="56" y="658"/>
                      <a:pt x="113" y="651"/>
                      <a:pt x="226" y="621"/>
                    </a:cubicBezTo>
                    <a:cubicBezTo>
                      <a:pt x="339" y="591"/>
                      <a:pt x="514" y="576"/>
                      <a:pt x="680" y="485"/>
                    </a:cubicBezTo>
                    <a:cubicBezTo>
                      <a:pt x="846" y="394"/>
                      <a:pt x="1118" y="152"/>
                      <a:pt x="1224" y="76"/>
                    </a:cubicBezTo>
                    <a:cubicBezTo>
                      <a:pt x="1330" y="0"/>
                      <a:pt x="1322" y="15"/>
                      <a:pt x="1315" y="31"/>
                    </a:cubicBezTo>
                  </a:path>
                </a:pathLst>
              </a:custGeom>
              <a:noFill/>
              <a:ln w="9525">
                <a:solidFill>
                  <a:schemeClr val="tx1"/>
                </a:solidFill>
                <a:round/>
                <a:headEnd/>
                <a:tailEnd/>
              </a:ln>
            </p:spPr>
            <p:txBody>
              <a:bodyPr/>
              <a:lstStyle/>
              <a:p>
                <a:endParaRPr lang="es-AR"/>
              </a:p>
            </p:txBody>
          </p:sp>
        </p:grpSp>
        <p:sp>
          <p:nvSpPr>
            <p:cNvPr id="2070" name="Freeform 13"/>
            <p:cNvSpPr>
              <a:spLocks/>
            </p:cNvSpPr>
            <p:nvPr/>
          </p:nvSpPr>
          <p:spPr bwMode="auto">
            <a:xfrm>
              <a:off x="1701" y="1797"/>
              <a:ext cx="1451" cy="1497"/>
            </a:xfrm>
            <a:custGeom>
              <a:avLst/>
              <a:gdLst>
                <a:gd name="T0" fmla="*/ 0 w 1360"/>
                <a:gd name="T1" fmla="*/ 1497 h 1497"/>
                <a:gd name="T2" fmla="*/ 411 w 1360"/>
                <a:gd name="T3" fmla="*/ 1361 h 1497"/>
                <a:gd name="T4" fmla="*/ 940 w 1360"/>
                <a:gd name="T5" fmla="*/ 998 h 1497"/>
                <a:gd name="T6" fmla="*/ 1528 w 1360"/>
                <a:gd name="T7" fmla="*/ 318 h 1497"/>
                <a:gd name="T8" fmla="*/ 1763 w 1360"/>
                <a:gd name="T9" fmla="*/ 0 h 1497"/>
                <a:gd name="T10" fmla="*/ 0 60000 65536"/>
                <a:gd name="T11" fmla="*/ 0 60000 65536"/>
                <a:gd name="T12" fmla="*/ 0 60000 65536"/>
                <a:gd name="T13" fmla="*/ 0 60000 65536"/>
                <a:gd name="T14" fmla="*/ 0 60000 65536"/>
                <a:gd name="T15" fmla="*/ 0 w 1360"/>
                <a:gd name="T16" fmla="*/ 0 h 1497"/>
                <a:gd name="T17" fmla="*/ 1360 w 1360"/>
                <a:gd name="T18" fmla="*/ 1497 h 1497"/>
              </a:gdLst>
              <a:ahLst/>
              <a:cxnLst>
                <a:cxn ang="T10">
                  <a:pos x="T0" y="T1"/>
                </a:cxn>
                <a:cxn ang="T11">
                  <a:pos x="T2" y="T3"/>
                </a:cxn>
                <a:cxn ang="T12">
                  <a:pos x="T4" y="T5"/>
                </a:cxn>
                <a:cxn ang="T13">
                  <a:pos x="T6" y="T7"/>
                </a:cxn>
                <a:cxn ang="T14">
                  <a:pos x="T8" y="T9"/>
                </a:cxn>
              </a:cxnLst>
              <a:rect l="T15" t="T16" r="T17" b="T18"/>
              <a:pathLst>
                <a:path w="1360" h="1497">
                  <a:moveTo>
                    <a:pt x="0" y="1497"/>
                  </a:moveTo>
                  <a:cubicBezTo>
                    <a:pt x="98" y="1470"/>
                    <a:pt x="196" y="1444"/>
                    <a:pt x="317" y="1361"/>
                  </a:cubicBezTo>
                  <a:cubicBezTo>
                    <a:pt x="438" y="1278"/>
                    <a:pt x="581" y="1172"/>
                    <a:pt x="725" y="998"/>
                  </a:cubicBezTo>
                  <a:cubicBezTo>
                    <a:pt x="869" y="824"/>
                    <a:pt x="1073" y="484"/>
                    <a:pt x="1179" y="318"/>
                  </a:cubicBezTo>
                  <a:cubicBezTo>
                    <a:pt x="1285" y="152"/>
                    <a:pt x="1322" y="76"/>
                    <a:pt x="1360" y="0"/>
                  </a:cubicBezTo>
                </a:path>
              </a:pathLst>
            </a:custGeom>
            <a:noFill/>
            <a:ln w="9525">
              <a:solidFill>
                <a:schemeClr val="tx1"/>
              </a:solidFill>
              <a:prstDash val="lgDash"/>
              <a:round/>
              <a:headEnd/>
              <a:tailEnd/>
            </a:ln>
          </p:spPr>
          <p:txBody>
            <a:bodyPr/>
            <a:lstStyle/>
            <a:p>
              <a:endParaRPr lang="es-AR"/>
            </a:p>
          </p:txBody>
        </p:sp>
        <p:sp>
          <p:nvSpPr>
            <p:cNvPr id="2071" name="Freeform 14"/>
            <p:cNvSpPr>
              <a:spLocks/>
            </p:cNvSpPr>
            <p:nvPr/>
          </p:nvSpPr>
          <p:spPr bwMode="auto">
            <a:xfrm flipV="1">
              <a:off x="1746" y="3294"/>
              <a:ext cx="1452" cy="907"/>
            </a:xfrm>
            <a:custGeom>
              <a:avLst/>
              <a:gdLst>
                <a:gd name="T0" fmla="*/ 0 w 1360"/>
                <a:gd name="T1" fmla="*/ 202 h 1497"/>
                <a:gd name="T2" fmla="*/ 411 w 1360"/>
                <a:gd name="T3" fmla="*/ 184 h 1497"/>
                <a:gd name="T4" fmla="*/ 942 w 1360"/>
                <a:gd name="T5" fmla="*/ 135 h 1497"/>
                <a:gd name="T6" fmla="*/ 1532 w 1360"/>
                <a:gd name="T7" fmla="*/ 43 h 1497"/>
                <a:gd name="T8" fmla="*/ 1767 w 1360"/>
                <a:gd name="T9" fmla="*/ 0 h 1497"/>
                <a:gd name="T10" fmla="*/ 0 60000 65536"/>
                <a:gd name="T11" fmla="*/ 0 60000 65536"/>
                <a:gd name="T12" fmla="*/ 0 60000 65536"/>
                <a:gd name="T13" fmla="*/ 0 60000 65536"/>
                <a:gd name="T14" fmla="*/ 0 60000 65536"/>
                <a:gd name="T15" fmla="*/ 0 w 1360"/>
                <a:gd name="T16" fmla="*/ 0 h 1497"/>
                <a:gd name="T17" fmla="*/ 1360 w 1360"/>
                <a:gd name="T18" fmla="*/ 1497 h 1497"/>
              </a:gdLst>
              <a:ahLst/>
              <a:cxnLst>
                <a:cxn ang="T10">
                  <a:pos x="T0" y="T1"/>
                </a:cxn>
                <a:cxn ang="T11">
                  <a:pos x="T2" y="T3"/>
                </a:cxn>
                <a:cxn ang="T12">
                  <a:pos x="T4" y="T5"/>
                </a:cxn>
                <a:cxn ang="T13">
                  <a:pos x="T6" y="T7"/>
                </a:cxn>
                <a:cxn ang="T14">
                  <a:pos x="T8" y="T9"/>
                </a:cxn>
              </a:cxnLst>
              <a:rect l="T15" t="T16" r="T17" b="T18"/>
              <a:pathLst>
                <a:path w="1360" h="1497">
                  <a:moveTo>
                    <a:pt x="0" y="1497"/>
                  </a:moveTo>
                  <a:cubicBezTo>
                    <a:pt x="98" y="1470"/>
                    <a:pt x="196" y="1444"/>
                    <a:pt x="317" y="1361"/>
                  </a:cubicBezTo>
                  <a:cubicBezTo>
                    <a:pt x="438" y="1278"/>
                    <a:pt x="581" y="1172"/>
                    <a:pt x="725" y="998"/>
                  </a:cubicBezTo>
                  <a:cubicBezTo>
                    <a:pt x="869" y="824"/>
                    <a:pt x="1073" y="484"/>
                    <a:pt x="1179" y="318"/>
                  </a:cubicBezTo>
                  <a:cubicBezTo>
                    <a:pt x="1285" y="152"/>
                    <a:pt x="1322" y="76"/>
                    <a:pt x="1360" y="0"/>
                  </a:cubicBezTo>
                </a:path>
              </a:pathLst>
            </a:custGeom>
            <a:noFill/>
            <a:ln w="9525">
              <a:solidFill>
                <a:schemeClr val="tx1"/>
              </a:solidFill>
              <a:prstDash val="lgDash"/>
              <a:round/>
              <a:headEnd/>
              <a:tailEnd/>
            </a:ln>
          </p:spPr>
          <p:txBody>
            <a:bodyPr/>
            <a:lstStyle/>
            <a:p>
              <a:endParaRPr lang="es-AR"/>
            </a:p>
          </p:txBody>
        </p:sp>
      </p:grpSp>
      <p:sp>
        <p:nvSpPr>
          <p:cNvPr id="2056" name="Text Box 15"/>
          <p:cNvSpPr txBox="1">
            <a:spLocks noChangeArrowheads="1"/>
          </p:cNvSpPr>
          <p:nvPr/>
        </p:nvSpPr>
        <p:spPr bwMode="auto">
          <a:xfrm rot="-5400000">
            <a:off x="-771525" y="4451351"/>
            <a:ext cx="3563937" cy="366712"/>
          </a:xfrm>
          <a:prstGeom prst="rect">
            <a:avLst/>
          </a:prstGeom>
          <a:noFill/>
          <a:ln w="9525">
            <a:noFill/>
            <a:miter lim="800000"/>
            <a:headEnd/>
            <a:tailEnd/>
          </a:ln>
        </p:spPr>
        <p:txBody>
          <a:bodyPr>
            <a:spAutoFit/>
          </a:bodyPr>
          <a:lstStyle/>
          <a:p>
            <a:pPr>
              <a:spcBef>
                <a:spcPct val="50000"/>
              </a:spcBef>
            </a:pPr>
            <a:r>
              <a:rPr lang="es-CO"/>
              <a:t>-← Cambio de energía libre </a:t>
            </a:r>
            <a:r>
              <a:rPr lang="es-CO">
                <a:cs typeface="Arial" charset="0"/>
              </a:rPr>
              <a:t>→+</a:t>
            </a:r>
            <a:endParaRPr lang="es-ES">
              <a:cs typeface="Arial" charset="0"/>
            </a:endParaRPr>
          </a:p>
        </p:txBody>
      </p:sp>
      <p:sp>
        <p:nvSpPr>
          <p:cNvPr id="2057" name="Text Box 16"/>
          <p:cNvSpPr txBox="1">
            <a:spLocks noChangeArrowheads="1"/>
          </p:cNvSpPr>
          <p:nvPr/>
        </p:nvSpPr>
        <p:spPr bwMode="auto">
          <a:xfrm>
            <a:off x="3708400" y="6021388"/>
            <a:ext cx="3887788" cy="641350"/>
          </a:xfrm>
          <a:prstGeom prst="rect">
            <a:avLst/>
          </a:prstGeom>
          <a:noFill/>
          <a:ln w="9525">
            <a:noFill/>
            <a:miter lim="800000"/>
            <a:headEnd/>
            <a:tailEnd/>
          </a:ln>
        </p:spPr>
        <p:txBody>
          <a:bodyPr>
            <a:spAutoFit/>
          </a:bodyPr>
          <a:lstStyle/>
          <a:p>
            <a:pPr>
              <a:spcBef>
                <a:spcPct val="50000"/>
              </a:spcBef>
            </a:pPr>
            <a:r>
              <a:rPr lang="es-CO"/>
              <a:t>Cambio de energía libre de volumen: 4/3 </a:t>
            </a:r>
            <a:r>
              <a:rPr lang="el-GR">
                <a:cs typeface="Arial" charset="0"/>
              </a:rPr>
              <a:t>π</a:t>
            </a:r>
            <a:r>
              <a:rPr lang="es-CO">
                <a:cs typeface="Arial" charset="0"/>
              </a:rPr>
              <a:t>r</a:t>
            </a:r>
            <a:r>
              <a:rPr lang="es-CO" baseline="30000">
                <a:cs typeface="Arial" charset="0"/>
              </a:rPr>
              <a:t>3</a:t>
            </a:r>
            <a:r>
              <a:rPr lang="es-CO">
                <a:cs typeface="Arial" charset="0"/>
              </a:rPr>
              <a:t>.</a:t>
            </a:r>
            <a:r>
              <a:rPr lang="el-GR">
                <a:cs typeface="Arial" charset="0"/>
              </a:rPr>
              <a:t>Δ</a:t>
            </a:r>
            <a:r>
              <a:rPr lang="es-CO">
                <a:cs typeface="Arial" charset="0"/>
              </a:rPr>
              <a:t>G</a:t>
            </a:r>
            <a:r>
              <a:rPr lang="es-CO" baseline="-25000">
                <a:cs typeface="Arial" charset="0"/>
              </a:rPr>
              <a:t>V</a:t>
            </a:r>
            <a:endParaRPr lang="el-GR" baseline="-25000">
              <a:cs typeface="Arial" charset="0"/>
            </a:endParaRPr>
          </a:p>
        </p:txBody>
      </p:sp>
      <p:sp>
        <p:nvSpPr>
          <p:cNvPr id="2058" name="Text Box 17"/>
          <p:cNvSpPr txBox="1">
            <a:spLocks noChangeArrowheads="1"/>
          </p:cNvSpPr>
          <p:nvPr/>
        </p:nvSpPr>
        <p:spPr bwMode="auto">
          <a:xfrm>
            <a:off x="3635375" y="2349500"/>
            <a:ext cx="3887788" cy="641350"/>
          </a:xfrm>
          <a:prstGeom prst="rect">
            <a:avLst/>
          </a:prstGeom>
          <a:noFill/>
          <a:ln w="9525">
            <a:noFill/>
            <a:miter lim="800000"/>
            <a:headEnd/>
            <a:tailEnd/>
          </a:ln>
        </p:spPr>
        <p:txBody>
          <a:bodyPr>
            <a:spAutoFit/>
          </a:bodyPr>
          <a:lstStyle/>
          <a:p>
            <a:pPr>
              <a:spcBef>
                <a:spcPct val="50000"/>
              </a:spcBef>
            </a:pPr>
            <a:r>
              <a:rPr lang="es-CO"/>
              <a:t>Cambio de energía libre de superficie: 4</a:t>
            </a:r>
            <a:r>
              <a:rPr lang="el-GR">
                <a:cs typeface="Arial" charset="0"/>
              </a:rPr>
              <a:t>π</a:t>
            </a:r>
            <a:r>
              <a:rPr lang="es-CO">
                <a:cs typeface="Arial" charset="0"/>
              </a:rPr>
              <a:t>r</a:t>
            </a:r>
            <a:r>
              <a:rPr lang="es-CO" baseline="30000">
                <a:cs typeface="Arial" charset="0"/>
              </a:rPr>
              <a:t>2</a:t>
            </a:r>
            <a:r>
              <a:rPr lang="es-CO">
                <a:cs typeface="Arial" charset="0"/>
              </a:rPr>
              <a:t>. </a:t>
            </a:r>
            <a:r>
              <a:rPr lang="el-GR">
                <a:cs typeface="Arial" charset="0"/>
              </a:rPr>
              <a:t>σ</a:t>
            </a:r>
            <a:r>
              <a:rPr lang="es-CO" baseline="-25000">
                <a:cs typeface="Arial" charset="0"/>
              </a:rPr>
              <a:t>sl</a:t>
            </a:r>
            <a:endParaRPr lang="el-GR" baseline="-25000">
              <a:cs typeface="Arial" charset="0"/>
            </a:endParaRPr>
          </a:p>
        </p:txBody>
      </p:sp>
      <p:graphicFrame>
        <p:nvGraphicFramePr>
          <p:cNvPr id="2050" name="Object 18"/>
          <p:cNvGraphicFramePr>
            <a:graphicFrameLocks noChangeAspect="1"/>
          </p:cNvGraphicFramePr>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name="Ecuación" r:id="rId2" imgW="114151" imgH="215619" progId="Equation.3">
                  <p:embed/>
                </p:oleObj>
              </mc:Choice>
              <mc:Fallback>
                <p:oleObj name="Ecuación" r:id="rId2" imgW="114151" imgH="215619" progId="Equation.3">
                  <p:embed/>
                  <p:pic>
                    <p:nvPicPr>
                      <p:cNvPr id="2050" name="Object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9" name="Text Box 19"/>
          <p:cNvSpPr txBox="1">
            <a:spLocks noChangeArrowheads="1"/>
          </p:cNvSpPr>
          <p:nvPr/>
        </p:nvSpPr>
        <p:spPr bwMode="auto">
          <a:xfrm>
            <a:off x="3203575" y="5013325"/>
            <a:ext cx="4248150" cy="449263"/>
          </a:xfrm>
          <a:prstGeom prst="rect">
            <a:avLst/>
          </a:prstGeom>
          <a:noFill/>
          <a:ln w="9525">
            <a:noFill/>
            <a:miter lim="800000"/>
            <a:headEnd/>
            <a:tailEnd/>
          </a:ln>
        </p:spPr>
        <p:txBody>
          <a:bodyPr>
            <a:spAutoFit/>
          </a:bodyPr>
          <a:lstStyle/>
          <a:p>
            <a:pPr>
              <a:lnSpc>
                <a:spcPct val="40000"/>
              </a:lnSpc>
              <a:spcBef>
                <a:spcPct val="50000"/>
              </a:spcBef>
            </a:pPr>
            <a:r>
              <a:rPr lang="es-CO"/>
              <a:t>         r</a:t>
            </a:r>
            <a:r>
              <a:rPr lang="es-CO" baseline="30000"/>
              <a:t>*</a:t>
            </a:r>
            <a:endParaRPr lang="es-CO"/>
          </a:p>
          <a:p>
            <a:pPr>
              <a:lnSpc>
                <a:spcPct val="40000"/>
              </a:lnSpc>
              <a:spcBef>
                <a:spcPct val="50000"/>
              </a:spcBef>
            </a:pPr>
            <a:r>
              <a:rPr lang="es-CO" b="1"/>
              <a:t>Radio crítico</a:t>
            </a:r>
            <a:r>
              <a:rPr lang="es-CO"/>
              <a:t> </a:t>
            </a:r>
            <a:endParaRPr lang="es-ES"/>
          </a:p>
        </p:txBody>
      </p:sp>
      <p:sp>
        <p:nvSpPr>
          <p:cNvPr id="2060" name="Text Box 20"/>
          <p:cNvSpPr txBox="1">
            <a:spLocks noChangeArrowheads="1"/>
          </p:cNvSpPr>
          <p:nvPr/>
        </p:nvSpPr>
        <p:spPr bwMode="auto">
          <a:xfrm>
            <a:off x="5148263" y="4941888"/>
            <a:ext cx="3168650" cy="366712"/>
          </a:xfrm>
          <a:prstGeom prst="rect">
            <a:avLst/>
          </a:prstGeom>
          <a:noFill/>
          <a:ln w="9525">
            <a:noFill/>
            <a:miter lim="800000"/>
            <a:headEnd/>
            <a:tailEnd/>
          </a:ln>
        </p:spPr>
        <p:txBody>
          <a:bodyPr>
            <a:spAutoFit/>
          </a:bodyPr>
          <a:lstStyle/>
          <a:p>
            <a:pPr>
              <a:spcBef>
                <a:spcPct val="50000"/>
              </a:spcBef>
            </a:pPr>
            <a:r>
              <a:rPr lang="es-CO"/>
              <a:t>Radio de la partícula, r</a:t>
            </a:r>
            <a:endParaRPr lang="es-ES"/>
          </a:p>
        </p:txBody>
      </p:sp>
      <p:sp>
        <p:nvSpPr>
          <p:cNvPr id="2061" name="Line 21"/>
          <p:cNvSpPr>
            <a:spLocks noChangeShapeType="1"/>
          </p:cNvSpPr>
          <p:nvPr/>
        </p:nvSpPr>
        <p:spPr bwMode="auto">
          <a:xfrm>
            <a:off x="4284663" y="3860800"/>
            <a:ext cx="720725" cy="0"/>
          </a:xfrm>
          <a:prstGeom prst="line">
            <a:avLst/>
          </a:prstGeom>
          <a:noFill/>
          <a:ln w="28575">
            <a:solidFill>
              <a:schemeClr val="tx1"/>
            </a:solidFill>
            <a:round/>
            <a:headEnd/>
            <a:tailEnd type="triangle" w="med" len="med"/>
          </a:ln>
        </p:spPr>
        <p:txBody>
          <a:bodyPr/>
          <a:lstStyle/>
          <a:p>
            <a:endParaRPr lang="es-AR"/>
          </a:p>
        </p:txBody>
      </p:sp>
      <p:sp>
        <p:nvSpPr>
          <p:cNvPr id="2062" name="Text Box 22"/>
          <p:cNvSpPr txBox="1">
            <a:spLocks noChangeArrowheads="1"/>
          </p:cNvSpPr>
          <p:nvPr/>
        </p:nvSpPr>
        <p:spPr bwMode="auto">
          <a:xfrm>
            <a:off x="5076825" y="3500438"/>
            <a:ext cx="3095625" cy="641350"/>
          </a:xfrm>
          <a:prstGeom prst="rect">
            <a:avLst/>
          </a:prstGeom>
          <a:noFill/>
          <a:ln w="9525">
            <a:noFill/>
            <a:miter lim="800000"/>
            <a:headEnd/>
            <a:tailEnd/>
          </a:ln>
        </p:spPr>
        <p:txBody>
          <a:bodyPr>
            <a:spAutoFit/>
          </a:bodyPr>
          <a:lstStyle/>
          <a:p>
            <a:pPr>
              <a:spcBef>
                <a:spcPct val="50000"/>
              </a:spcBef>
            </a:pPr>
            <a:r>
              <a:rPr lang="es-CO"/>
              <a:t>Energía libre total del sistema sólido-líquido:</a:t>
            </a:r>
            <a:endParaRPr lang="es-ES"/>
          </a:p>
        </p:txBody>
      </p:sp>
      <p:graphicFrame>
        <p:nvGraphicFramePr>
          <p:cNvPr id="2051" name="Object 23"/>
          <p:cNvGraphicFramePr>
            <a:graphicFrameLocks noChangeAspect="1"/>
          </p:cNvGraphicFramePr>
          <p:nvPr/>
        </p:nvGraphicFramePr>
        <p:xfrm>
          <a:off x="5148263" y="4005263"/>
          <a:ext cx="3671887" cy="893762"/>
        </p:xfrm>
        <a:graphic>
          <a:graphicData uri="http://schemas.openxmlformats.org/presentationml/2006/ole">
            <mc:AlternateContent xmlns:mc="http://schemas.openxmlformats.org/markup-compatibility/2006">
              <mc:Choice xmlns:v="urn:schemas-microsoft-com:vml" Requires="v">
                <p:oleObj name="Ecuación" r:id="rId4" imgW="1586811" imgH="393529" progId="Equation.3">
                  <p:embed/>
                </p:oleObj>
              </mc:Choice>
              <mc:Fallback>
                <p:oleObj name="Ecuación" r:id="rId4" imgW="1586811" imgH="393529" progId="Equation.3">
                  <p:embed/>
                  <p:pic>
                    <p:nvPicPr>
                      <p:cNvPr id="2051"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4005263"/>
                        <a:ext cx="3671887"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3" name="Text Box 24"/>
          <p:cNvSpPr txBox="1">
            <a:spLocks noChangeArrowheads="1"/>
          </p:cNvSpPr>
          <p:nvPr/>
        </p:nvSpPr>
        <p:spPr bwMode="auto">
          <a:xfrm>
            <a:off x="2627313" y="4508500"/>
            <a:ext cx="1728787" cy="366713"/>
          </a:xfrm>
          <a:prstGeom prst="rect">
            <a:avLst/>
          </a:prstGeom>
          <a:noFill/>
          <a:ln w="9525">
            <a:noFill/>
            <a:miter lim="800000"/>
            <a:headEnd/>
            <a:tailEnd/>
          </a:ln>
        </p:spPr>
        <p:txBody>
          <a:bodyPr>
            <a:spAutoFit/>
          </a:bodyPr>
          <a:lstStyle/>
          <a:p>
            <a:pPr>
              <a:spcBef>
                <a:spcPct val="50000"/>
              </a:spcBef>
            </a:pPr>
            <a:r>
              <a:rPr lang="es-CO"/>
              <a:t>embrión</a:t>
            </a:r>
            <a:endParaRPr lang="es-ES"/>
          </a:p>
        </p:txBody>
      </p:sp>
      <p:sp>
        <p:nvSpPr>
          <p:cNvPr id="2064" name="Text Box 25"/>
          <p:cNvSpPr txBox="1">
            <a:spLocks noChangeArrowheads="1"/>
          </p:cNvSpPr>
          <p:nvPr/>
        </p:nvSpPr>
        <p:spPr bwMode="auto">
          <a:xfrm>
            <a:off x="3995738" y="4508500"/>
            <a:ext cx="1728787" cy="366713"/>
          </a:xfrm>
          <a:prstGeom prst="rect">
            <a:avLst/>
          </a:prstGeom>
          <a:noFill/>
          <a:ln w="9525">
            <a:noFill/>
            <a:miter lim="800000"/>
            <a:headEnd/>
            <a:tailEnd/>
          </a:ln>
        </p:spPr>
        <p:txBody>
          <a:bodyPr>
            <a:spAutoFit/>
          </a:bodyPr>
          <a:lstStyle/>
          <a:p>
            <a:pPr>
              <a:spcBef>
                <a:spcPct val="50000"/>
              </a:spcBef>
            </a:pPr>
            <a:r>
              <a:rPr lang="es-CO"/>
              <a:t>núcleo</a:t>
            </a:r>
            <a:endParaRPr lang="es-ES"/>
          </a:p>
        </p:txBody>
      </p:sp>
      <p:sp>
        <p:nvSpPr>
          <p:cNvPr id="2065" name="Text Box 26"/>
          <p:cNvSpPr txBox="1">
            <a:spLocks noChangeArrowheads="1"/>
          </p:cNvSpPr>
          <p:nvPr/>
        </p:nvSpPr>
        <p:spPr bwMode="auto">
          <a:xfrm>
            <a:off x="6659563" y="5373688"/>
            <a:ext cx="1800225" cy="366712"/>
          </a:xfrm>
          <a:prstGeom prst="rect">
            <a:avLst/>
          </a:prstGeom>
          <a:noFill/>
          <a:ln w="9525">
            <a:noFill/>
            <a:miter lim="800000"/>
            <a:headEnd/>
            <a:tailEnd/>
          </a:ln>
        </p:spPr>
        <p:txBody>
          <a:bodyPr>
            <a:spAutoFit/>
          </a:bodyPr>
          <a:lstStyle/>
          <a:p>
            <a:pPr>
              <a:spcBef>
                <a:spcPct val="50000"/>
              </a:spcBef>
            </a:pPr>
            <a:r>
              <a:rPr lang="el-GR"/>
              <a:t>Δ</a:t>
            </a:r>
            <a:r>
              <a:rPr lang="es-CO"/>
              <a:t>G</a:t>
            </a:r>
            <a:r>
              <a:rPr lang="es-CO" baseline="-25000"/>
              <a:t>V </a:t>
            </a:r>
            <a:r>
              <a:rPr lang="es-CO"/>
              <a:t>=G</a:t>
            </a:r>
            <a:r>
              <a:rPr lang="es-CO" baseline="-25000"/>
              <a:t>S</a:t>
            </a:r>
            <a:r>
              <a:rPr lang="es-CO"/>
              <a:t>-G</a:t>
            </a:r>
            <a:r>
              <a:rPr lang="es-CO" baseline="-25000"/>
              <a:t>L</a:t>
            </a:r>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468313" y="620713"/>
            <a:ext cx="8208962" cy="822325"/>
          </a:xfrm>
          <a:prstGeom prst="rect">
            <a:avLst/>
          </a:prstGeom>
          <a:noFill/>
          <a:ln w="9525">
            <a:noFill/>
            <a:miter lim="800000"/>
            <a:headEnd/>
            <a:tailEnd/>
          </a:ln>
        </p:spPr>
        <p:txBody>
          <a:bodyPr>
            <a:spAutoFit/>
          </a:bodyPr>
          <a:lstStyle/>
          <a:p>
            <a:pPr>
              <a:spcBef>
                <a:spcPct val="50000"/>
              </a:spcBef>
            </a:pPr>
            <a:r>
              <a:rPr lang="es-CO" sz="2400">
                <a:latin typeface="Verdana" pitchFamily="34" charset="0"/>
              </a:rPr>
              <a:t>Diferenciando </a:t>
            </a:r>
            <a:r>
              <a:rPr lang="el-GR" sz="2400">
                <a:latin typeface="Verdana" pitchFamily="34" charset="0"/>
              </a:rPr>
              <a:t>Δ</a:t>
            </a:r>
            <a:r>
              <a:rPr lang="es-CO" sz="2400">
                <a:latin typeface="Verdana" pitchFamily="34" charset="0"/>
              </a:rPr>
              <a:t>G con respecto a r, se logra una relación entre: r</a:t>
            </a:r>
            <a:r>
              <a:rPr lang="es-CO" sz="2400" baseline="30000">
                <a:latin typeface="Verdana" pitchFamily="34" charset="0"/>
              </a:rPr>
              <a:t>*</a:t>
            </a:r>
            <a:r>
              <a:rPr lang="es-CO" sz="2400">
                <a:latin typeface="Verdana" pitchFamily="34" charset="0"/>
              </a:rPr>
              <a:t>, </a:t>
            </a:r>
            <a:r>
              <a:rPr lang="el-GR" sz="2400">
                <a:cs typeface="Arial" charset="0"/>
              </a:rPr>
              <a:t>σ</a:t>
            </a:r>
            <a:r>
              <a:rPr lang="es-CO" sz="2400">
                <a:latin typeface="Verdana" pitchFamily="34" charset="0"/>
                <a:cs typeface="Arial" charset="0"/>
              </a:rPr>
              <a:t> y </a:t>
            </a:r>
            <a:r>
              <a:rPr lang="el-GR" sz="2400">
                <a:latin typeface="Verdana" pitchFamily="34" charset="0"/>
              </a:rPr>
              <a:t>Δ</a:t>
            </a:r>
            <a:r>
              <a:rPr lang="es-CO" sz="2400">
                <a:latin typeface="Verdana" pitchFamily="34" charset="0"/>
              </a:rPr>
              <a:t>G</a:t>
            </a:r>
            <a:r>
              <a:rPr lang="es-CO" sz="2400" baseline="-25000">
                <a:latin typeface="Verdana" pitchFamily="34" charset="0"/>
              </a:rPr>
              <a:t>v</a:t>
            </a:r>
            <a:r>
              <a:rPr lang="es-CO" sz="2400">
                <a:latin typeface="Verdana" pitchFamily="34" charset="0"/>
              </a:rPr>
              <a:t> </a:t>
            </a:r>
            <a:endParaRPr lang="el-GR" sz="2400">
              <a:latin typeface="Verdana" pitchFamily="34" charset="0"/>
            </a:endParaRPr>
          </a:p>
        </p:txBody>
      </p:sp>
      <p:graphicFrame>
        <p:nvGraphicFramePr>
          <p:cNvPr id="3074" name="Object 3"/>
          <p:cNvGraphicFramePr>
            <a:graphicFrameLocks noChangeAspect="1"/>
          </p:cNvGraphicFramePr>
          <p:nvPr/>
        </p:nvGraphicFramePr>
        <p:xfrm>
          <a:off x="1547813" y="1700213"/>
          <a:ext cx="5329237" cy="3001962"/>
        </p:xfrm>
        <a:graphic>
          <a:graphicData uri="http://schemas.openxmlformats.org/presentationml/2006/ole">
            <mc:AlternateContent xmlns:mc="http://schemas.openxmlformats.org/markup-compatibility/2006">
              <mc:Choice xmlns:v="urn:schemas-microsoft-com:vml" Requires="v">
                <p:oleObj name="Ecuación" r:id="rId2" imgW="2298700" imgH="1295400" progId="Equation.3">
                  <p:embed/>
                </p:oleObj>
              </mc:Choice>
              <mc:Fallback>
                <p:oleObj name="Ecuación" r:id="rId2" imgW="2298700" imgH="1295400" progId="Equation.3">
                  <p:embed/>
                  <p:pic>
                    <p:nvPicPr>
                      <p:cNvPr id="307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00213"/>
                        <a:ext cx="5329237" cy="300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 Box 4"/>
          <p:cNvSpPr txBox="1">
            <a:spLocks noChangeArrowheads="1"/>
          </p:cNvSpPr>
          <p:nvPr/>
        </p:nvSpPr>
        <p:spPr bwMode="auto">
          <a:xfrm>
            <a:off x="684213" y="4868863"/>
            <a:ext cx="7777162" cy="1735137"/>
          </a:xfrm>
          <a:prstGeom prst="rect">
            <a:avLst/>
          </a:prstGeom>
          <a:noFill/>
          <a:ln w="9525">
            <a:noFill/>
            <a:miter lim="800000"/>
            <a:headEnd/>
            <a:tailEnd/>
          </a:ln>
        </p:spPr>
        <p:txBody>
          <a:bodyPr>
            <a:spAutoFit/>
          </a:bodyPr>
          <a:lstStyle/>
          <a:p>
            <a:pPr algn="just">
              <a:spcBef>
                <a:spcPct val="50000"/>
              </a:spcBef>
              <a:buFontTx/>
              <a:buChar char="•"/>
            </a:pPr>
            <a:r>
              <a:rPr lang="es-CO" sz="2400">
                <a:latin typeface="Verdana" pitchFamily="34" charset="0"/>
              </a:rPr>
              <a:t>   ¿Por que a la temperatura de solidificación los embriones son termodinámicamente inestables ?</a:t>
            </a:r>
          </a:p>
          <a:p>
            <a:pPr algn="just">
              <a:spcBef>
                <a:spcPct val="50000"/>
              </a:spcBef>
              <a:buFontTx/>
              <a:buChar char="•"/>
            </a:pPr>
            <a:r>
              <a:rPr lang="es-CO" sz="2400">
                <a:latin typeface="Verdana" pitchFamily="34" charset="0"/>
              </a:rPr>
              <a:t>  La solidificación no comienza a la temperatura termodinámica de solidificación</a:t>
            </a:r>
            <a:endParaRPr lang="es-ES" sz="2400">
              <a:latin typeface="Verdana"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755650" y="260350"/>
            <a:ext cx="4679950" cy="457200"/>
          </a:xfrm>
          <a:prstGeom prst="rect">
            <a:avLst/>
          </a:prstGeom>
          <a:noFill/>
          <a:ln w="9525">
            <a:noFill/>
            <a:miter lim="800000"/>
            <a:headEnd/>
            <a:tailEnd/>
          </a:ln>
        </p:spPr>
        <p:txBody>
          <a:bodyPr>
            <a:spAutoFit/>
          </a:bodyPr>
          <a:lstStyle/>
          <a:p>
            <a:pPr>
              <a:spcBef>
                <a:spcPct val="50000"/>
              </a:spcBef>
            </a:pPr>
            <a:r>
              <a:rPr lang="es-CO" sz="2400">
                <a:solidFill>
                  <a:srgbClr val="FF0066"/>
                </a:solidFill>
                <a:latin typeface="Verdana" pitchFamily="34" charset="0"/>
              </a:rPr>
              <a:t>SUB-ENFRIAMIENTO: </a:t>
            </a:r>
            <a:r>
              <a:rPr lang="el-GR" sz="2400">
                <a:solidFill>
                  <a:srgbClr val="FF0066"/>
                </a:solidFill>
                <a:latin typeface="Verdana" pitchFamily="34" charset="0"/>
              </a:rPr>
              <a:t>Δ</a:t>
            </a:r>
            <a:r>
              <a:rPr lang="es-CO" sz="2400">
                <a:solidFill>
                  <a:srgbClr val="FF0066"/>
                </a:solidFill>
                <a:latin typeface="Verdana" pitchFamily="34" charset="0"/>
              </a:rPr>
              <a:t>T</a:t>
            </a:r>
            <a:endParaRPr lang="el-GR" sz="2400">
              <a:solidFill>
                <a:srgbClr val="FF0066"/>
              </a:solidFill>
              <a:latin typeface="Verdana" pitchFamily="34" charset="0"/>
            </a:endParaRPr>
          </a:p>
        </p:txBody>
      </p:sp>
      <p:sp>
        <p:nvSpPr>
          <p:cNvPr id="4100" name="Line 3"/>
          <p:cNvSpPr>
            <a:spLocks noChangeShapeType="1"/>
          </p:cNvSpPr>
          <p:nvPr/>
        </p:nvSpPr>
        <p:spPr bwMode="auto">
          <a:xfrm>
            <a:off x="395288" y="549275"/>
            <a:ext cx="360362" cy="0"/>
          </a:xfrm>
          <a:prstGeom prst="line">
            <a:avLst/>
          </a:prstGeom>
          <a:noFill/>
          <a:ln w="28575">
            <a:solidFill>
              <a:schemeClr val="tx1"/>
            </a:solidFill>
            <a:round/>
            <a:headEnd/>
            <a:tailEnd type="triangle" w="med" len="med"/>
          </a:ln>
        </p:spPr>
        <p:txBody>
          <a:bodyPr/>
          <a:lstStyle/>
          <a:p>
            <a:endParaRPr lang="es-AR"/>
          </a:p>
        </p:txBody>
      </p:sp>
      <p:sp>
        <p:nvSpPr>
          <p:cNvPr id="4101" name="Text Box 4"/>
          <p:cNvSpPr txBox="1">
            <a:spLocks noChangeArrowheads="1"/>
          </p:cNvSpPr>
          <p:nvPr/>
        </p:nvSpPr>
        <p:spPr bwMode="auto">
          <a:xfrm>
            <a:off x="539750" y="836613"/>
            <a:ext cx="8351838" cy="707886"/>
          </a:xfrm>
          <a:prstGeom prst="rect">
            <a:avLst/>
          </a:prstGeom>
          <a:noFill/>
          <a:ln w="9525">
            <a:noFill/>
            <a:miter lim="800000"/>
            <a:headEnd/>
            <a:tailEnd/>
          </a:ln>
        </p:spPr>
        <p:txBody>
          <a:bodyPr>
            <a:spAutoFit/>
          </a:bodyPr>
          <a:lstStyle/>
          <a:p>
            <a:pPr>
              <a:spcBef>
                <a:spcPct val="50000"/>
              </a:spcBef>
            </a:pPr>
            <a:r>
              <a:rPr lang="es-CO" sz="2000" dirty="0"/>
              <a:t>Cuando el sub enfriamiento es </a:t>
            </a:r>
            <a:r>
              <a:rPr lang="el-GR" sz="2000" dirty="0"/>
              <a:t>Δ</a:t>
            </a:r>
            <a:r>
              <a:rPr lang="es-AR" sz="2000" dirty="0"/>
              <a:t>T=</a:t>
            </a:r>
            <a:r>
              <a:rPr lang="es-CO" sz="2000" dirty="0"/>
              <a:t>0 (en la </a:t>
            </a:r>
            <a:r>
              <a:rPr lang="es-CO" sz="2000" dirty="0" err="1"/>
              <a:t>T</a:t>
            </a:r>
            <a:r>
              <a:rPr lang="es-CO" sz="1200" dirty="0" err="1"/>
              <a:t>fus</a:t>
            </a:r>
            <a:r>
              <a:rPr lang="es-CO" sz="2000" dirty="0"/>
              <a:t>), el radio del núcleo se hace infinito impidiendo la solidificación homogénea.</a:t>
            </a:r>
            <a:endParaRPr lang="es-ES" sz="2000" dirty="0"/>
          </a:p>
        </p:txBody>
      </p:sp>
      <p:sp>
        <p:nvSpPr>
          <p:cNvPr id="4102" name="Line 5"/>
          <p:cNvSpPr>
            <a:spLocks noChangeShapeType="1"/>
          </p:cNvSpPr>
          <p:nvPr/>
        </p:nvSpPr>
        <p:spPr bwMode="auto">
          <a:xfrm flipV="1">
            <a:off x="1042988" y="1484313"/>
            <a:ext cx="0" cy="360362"/>
          </a:xfrm>
          <a:prstGeom prst="line">
            <a:avLst/>
          </a:prstGeom>
          <a:noFill/>
          <a:ln w="9525">
            <a:solidFill>
              <a:schemeClr val="tx1"/>
            </a:solidFill>
            <a:round/>
            <a:headEnd/>
            <a:tailEnd type="triangle" w="med" len="med"/>
          </a:ln>
        </p:spPr>
        <p:txBody>
          <a:bodyPr/>
          <a:lstStyle/>
          <a:p>
            <a:endParaRPr lang="es-AR"/>
          </a:p>
        </p:txBody>
      </p:sp>
      <p:sp>
        <p:nvSpPr>
          <p:cNvPr id="4103" name="Rectangle 6"/>
          <p:cNvSpPr>
            <a:spLocks noChangeArrowheads="1"/>
          </p:cNvSpPr>
          <p:nvPr/>
        </p:nvSpPr>
        <p:spPr bwMode="auto">
          <a:xfrm>
            <a:off x="250825" y="1412875"/>
            <a:ext cx="8569325" cy="822325"/>
          </a:xfrm>
          <a:prstGeom prst="rect">
            <a:avLst/>
          </a:prstGeom>
          <a:noFill/>
          <a:ln w="9525">
            <a:noFill/>
            <a:miter lim="800000"/>
            <a:headEnd/>
            <a:tailEnd/>
          </a:ln>
        </p:spPr>
        <p:txBody>
          <a:bodyPr>
            <a:spAutoFit/>
          </a:bodyPr>
          <a:lstStyle/>
          <a:p>
            <a:r>
              <a:rPr lang="es-CO" sz="2400"/>
              <a:t> </a:t>
            </a:r>
            <a:r>
              <a:rPr lang="el-GR" sz="2400"/>
              <a:t>Δ</a:t>
            </a:r>
            <a:r>
              <a:rPr lang="es-CO" sz="2400"/>
              <a:t>T =   </a:t>
            </a:r>
            <a:r>
              <a:rPr lang="el-GR" sz="2400"/>
              <a:t>Δ</a:t>
            </a:r>
            <a:r>
              <a:rPr lang="es-CO" sz="2400"/>
              <a:t>G</a:t>
            </a:r>
            <a:r>
              <a:rPr lang="es-CO" sz="2400" baseline="-25000"/>
              <a:t>v</a:t>
            </a:r>
            <a:r>
              <a:rPr lang="es-CO" sz="2400"/>
              <a:t> , pero no cambia significativamente </a:t>
            </a:r>
            <a:r>
              <a:rPr lang="es-CO" sz="2400">
                <a:sym typeface="Symbol" pitchFamily="18" charset="2"/>
              </a:rPr>
              <a:t></a:t>
            </a:r>
            <a:r>
              <a:rPr lang="es-CO" sz="2400" baseline="-25000">
                <a:sym typeface="Symbol" pitchFamily="18" charset="2"/>
              </a:rPr>
              <a:t>SL</a:t>
            </a:r>
            <a:r>
              <a:rPr lang="es-CO" sz="2400">
                <a:sym typeface="Symbol" pitchFamily="18" charset="2"/>
              </a:rPr>
              <a:t> </a:t>
            </a:r>
          </a:p>
          <a:p>
            <a:r>
              <a:rPr lang="es-ES" sz="2400">
                <a:cs typeface="Arial" charset="0"/>
              </a:rPr>
              <a:t>(o  </a:t>
            </a:r>
            <a:r>
              <a:rPr lang="el-GR" sz="2400">
                <a:cs typeface="Arial" charset="0"/>
              </a:rPr>
              <a:t>σ</a:t>
            </a:r>
            <a:r>
              <a:rPr lang="es-CO" sz="2400"/>
              <a:t> como también se la llama) </a:t>
            </a:r>
            <a:r>
              <a:rPr lang="es-CO"/>
              <a:t>entonces, r*= f (</a:t>
            </a:r>
            <a:r>
              <a:rPr lang="el-GR"/>
              <a:t>Δ</a:t>
            </a:r>
            <a:r>
              <a:rPr lang="es-CO"/>
              <a:t>Gv) </a:t>
            </a:r>
            <a:endParaRPr lang="es-ES"/>
          </a:p>
        </p:txBody>
      </p:sp>
      <p:sp>
        <p:nvSpPr>
          <p:cNvPr id="4104" name="Line 7"/>
          <p:cNvSpPr>
            <a:spLocks noChangeShapeType="1"/>
          </p:cNvSpPr>
          <p:nvPr/>
        </p:nvSpPr>
        <p:spPr bwMode="auto">
          <a:xfrm flipV="1">
            <a:off x="1908175" y="1484313"/>
            <a:ext cx="0" cy="360362"/>
          </a:xfrm>
          <a:prstGeom prst="line">
            <a:avLst/>
          </a:prstGeom>
          <a:noFill/>
          <a:ln w="9525">
            <a:solidFill>
              <a:schemeClr val="tx1"/>
            </a:solidFill>
            <a:round/>
            <a:headEnd/>
            <a:tailEnd type="triangle" w="med" len="med"/>
          </a:ln>
        </p:spPr>
        <p:txBody>
          <a:bodyPr/>
          <a:lstStyle/>
          <a:p>
            <a:endParaRPr lang="es-AR"/>
          </a:p>
        </p:txBody>
      </p:sp>
      <p:grpSp>
        <p:nvGrpSpPr>
          <p:cNvPr id="2" name="Group 8"/>
          <p:cNvGrpSpPr>
            <a:grpSpLocks/>
          </p:cNvGrpSpPr>
          <p:nvPr/>
        </p:nvGrpSpPr>
        <p:grpSpPr bwMode="auto">
          <a:xfrm>
            <a:off x="395288" y="2349500"/>
            <a:ext cx="5040312" cy="3030538"/>
            <a:chOff x="204" y="2115"/>
            <a:chExt cx="3175" cy="1909"/>
          </a:xfrm>
        </p:grpSpPr>
        <p:sp>
          <p:nvSpPr>
            <p:cNvPr id="4136" name="Text Box 9"/>
            <p:cNvSpPr txBox="1">
              <a:spLocks noChangeArrowheads="1"/>
            </p:cNvSpPr>
            <p:nvPr/>
          </p:nvSpPr>
          <p:spPr bwMode="auto">
            <a:xfrm rot="-5400000">
              <a:off x="-21" y="2748"/>
              <a:ext cx="681" cy="231"/>
            </a:xfrm>
            <a:prstGeom prst="rect">
              <a:avLst/>
            </a:prstGeom>
            <a:noFill/>
            <a:ln w="9525">
              <a:noFill/>
              <a:miter lim="800000"/>
              <a:headEnd/>
              <a:tailEnd/>
            </a:ln>
          </p:spPr>
          <p:txBody>
            <a:bodyPr>
              <a:spAutoFit/>
            </a:bodyPr>
            <a:lstStyle/>
            <a:p>
              <a:pPr>
                <a:spcBef>
                  <a:spcPct val="50000"/>
                </a:spcBef>
              </a:pPr>
              <a:r>
                <a:rPr lang="el-GR">
                  <a:cs typeface="Arial" charset="0"/>
                </a:rPr>
                <a:t>Δ</a:t>
              </a:r>
              <a:r>
                <a:rPr lang="es-CO">
                  <a:cs typeface="Arial" charset="0"/>
                </a:rPr>
                <a:t>T °C</a:t>
              </a:r>
              <a:endParaRPr lang="el-GR">
                <a:cs typeface="Arial" charset="0"/>
              </a:endParaRPr>
            </a:p>
          </p:txBody>
        </p:sp>
        <p:grpSp>
          <p:nvGrpSpPr>
            <p:cNvPr id="3" name="Group 10"/>
            <p:cNvGrpSpPr>
              <a:grpSpLocks/>
            </p:cNvGrpSpPr>
            <p:nvPr/>
          </p:nvGrpSpPr>
          <p:grpSpPr bwMode="auto">
            <a:xfrm>
              <a:off x="431" y="2115"/>
              <a:ext cx="2314" cy="1633"/>
              <a:chOff x="385" y="2115"/>
              <a:chExt cx="2314" cy="1633"/>
            </a:xfrm>
          </p:grpSpPr>
          <p:sp>
            <p:nvSpPr>
              <p:cNvPr id="4142" name="Line 11"/>
              <p:cNvSpPr>
                <a:spLocks noChangeShapeType="1"/>
              </p:cNvSpPr>
              <p:nvPr/>
            </p:nvSpPr>
            <p:spPr bwMode="auto">
              <a:xfrm flipV="1">
                <a:off x="748" y="2115"/>
                <a:ext cx="0" cy="1633"/>
              </a:xfrm>
              <a:prstGeom prst="line">
                <a:avLst/>
              </a:prstGeom>
              <a:noFill/>
              <a:ln w="9525">
                <a:solidFill>
                  <a:schemeClr val="tx1"/>
                </a:solidFill>
                <a:round/>
                <a:headEnd/>
                <a:tailEnd type="triangle" w="med" len="med"/>
              </a:ln>
            </p:spPr>
            <p:txBody>
              <a:bodyPr/>
              <a:lstStyle/>
              <a:p>
                <a:endParaRPr lang="es-AR"/>
              </a:p>
            </p:txBody>
          </p:sp>
          <p:sp>
            <p:nvSpPr>
              <p:cNvPr id="4143" name="Line 12"/>
              <p:cNvSpPr>
                <a:spLocks noChangeShapeType="1"/>
              </p:cNvSpPr>
              <p:nvPr/>
            </p:nvSpPr>
            <p:spPr bwMode="auto">
              <a:xfrm>
                <a:off x="521" y="3748"/>
                <a:ext cx="2178" cy="0"/>
              </a:xfrm>
              <a:prstGeom prst="line">
                <a:avLst/>
              </a:prstGeom>
              <a:noFill/>
              <a:ln w="9525">
                <a:solidFill>
                  <a:schemeClr val="tx1"/>
                </a:solidFill>
                <a:round/>
                <a:headEnd/>
                <a:tailEnd type="triangle" w="med" len="med"/>
              </a:ln>
            </p:spPr>
            <p:txBody>
              <a:bodyPr/>
              <a:lstStyle/>
              <a:p>
                <a:endParaRPr lang="es-AR"/>
              </a:p>
            </p:txBody>
          </p:sp>
          <p:grpSp>
            <p:nvGrpSpPr>
              <p:cNvPr id="4" name="Group 13"/>
              <p:cNvGrpSpPr>
                <a:grpSpLocks/>
              </p:cNvGrpSpPr>
              <p:nvPr/>
            </p:nvGrpSpPr>
            <p:grpSpPr bwMode="auto">
              <a:xfrm>
                <a:off x="839" y="2296"/>
                <a:ext cx="1572" cy="1368"/>
                <a:chOff x="839" y="2296"/>
                <a:chExt cx="1572" cy="1368"/>
              </a:xfrm>
            </p:grpSpPr>
            <p:sp>
              <p:nvSpPr>
                <p:cNvPr id="4147" name="Freeform 14"/>
                <p:cNvSpPr>
                  <a:spLocks/>
                </p:cNvSpPr>
                <p:nvPr/>
              </p:nvSpPr>
              <p:spPr bwMode="auto">
                <a:xfrm>
                  <a:off x="839" y="2296"/>
                  <a:ext cx="363" cy="1134"/>
                </a:xfrm>
                <a:custGeom>
                  <a:avLst/>
                  <a:gdLst>
                    <a:gd name="T0" fmla="*/ 0 w 227"/>
                    <a:gd name="T1" fmla="*/ 0 h 544"/>
                    <a:gd name="T2" fmla="*/ 596 w 227"/>
                    <a:gd name="T3" fmla="*/ 6856 h 544"/>
                    <a:gd name="T4" fmla="*/ 1482 w 227"/>
                    <a:gd name="T5" fmla="*/ 10273 h 544"/>
                    <a:gd name="T6" fmla="*/ 0 60000 65536"/>
                    <a:gd name="T7" fmla="*/ 0 60000 65536"/>
                    <a:gd name="T8" fmla="*/ 0 60000 65536"/>
                    <a:gd name="T9" fmla="*/ 0 w 227"/>
                    <a:gd name="T10" fmla="*/ 0 h 544"/>
                    <a:gd name="T11" fmla="*/ 227 w 227"/>
                    <a:gd name="T12" fmla="*/ 544 h 544"/>
                  </a:gdLst>
                  <a:ahLst/>
                  <a:cxnLst>
                    <a:cxn ang="T6">
                      <a:pos x="T0" y="T1"/>
                    </a:cxn>
                    <a:cxn ang="T7">
                      <a:pos x="T2" y="T3"/>
                    </a:cxn>
                    <a:cxn ang="T8">
                      <a:pos x="T4" y="T5"/>
                    </a:cxn>
                  </a:cxnLst>
                  <a:rect l="T9" t="T10" r="T11" b="T12"/>
                  <a:pathLst>
                    <a:path w="227" h="544">
                      <a:moveTo>
                        <a:pt x="0" y="0"/>
                      </a:moveTo>
                      <a:cubicBezTo>
                        <a:pt x="26" y="136"/>
                        <a:pt x="53" y="272"/>
                        <a:pt x="91" y="363"/>
                      </a:cubicBezTo>
                      <a:cubicBezTo>
                        <a:pt x="129" y="454"/>
                        <a:pt x="178" y="499"/>
                        <a:pt x="227" y="544"/>
                      </a:cubicBezTo>
                    </a:path>
                  </a:pathLst>
                </a:custGeom>
                <a:noFill/>
                <a:ln w="9525">
                  <a:solidFill>
                    <a:schemeClr val="tx1"/>
                  </a:solidFill>
                  <a:round/>
                  <a:headEnd/>
                  <a:tailEnd/>
                </a:ln>
              </p:spPr>
              <p:txBody>
                <a:bodyPr/>
                <a:lstStyle/>
                <a:p>
                  <a:endParaRPr lang="es-AR"/>
                </a:p>
              </p:txBody>
            </p:sp>
            <p:sp>
              <p:nvSpPr>
                <p:cNvPr id="4148" name="Freeform 15"/>
                <p:cNvSpPr>
                  <a:spLocks/>
                </p:cNvSpPr>
                <p:nvPr/>
              </p:nvSpPr>
              <p:spPr bwMode="auto">
                <a:xfrm>
                  <a:off x="1202" y="3430"/>
                  <a:ext cx="1209" cy="234"/>
                </a:xfrm>
                <a:custGeom>
                  <a:avLst/>
                  <a:gdLst>
                    <a:gd name="T0" fmla="*/ 0 w 1209"/>
                    <a:gd name="T1" fmla="*/ 0 h 234"/>
                    <a:gd name="T2" fmla="*/ 136 w 1209"/>
                    <a:gd name="T3" fmla="*/ 91 h 234"/>
                    <a:gd name="T4" fmla="*/ 453 w 1209"/>
                    <a:gd name="T5" fmla="*/ 182 h 234"/>
                    <a:gd name="T6" fmla="*/ 1088 w 1209"/>
                    <a:gd name="T7" fmla="*/ 227 h 234"/>
                    <a:gd name="T8" fmla="*/ 1179 w 1209"/>
                    <a:gd name="T9" fmla="*/ 227 h 234"/>
                    <a:gd name="T10" fmla="*/ 0 60000 65536"/>
                    <a:gd name="T11" fmla="*/ 0 60000 65536"/>
                    <a:gd name="T12" fmla="*/ 0 60000 65536"/>
                    <a:gd name="T13" fmla="*/ 0 60000 65536"/>
                    <a:gd name="T14" fmla="*/ 0 60000 65536"/>
                    <a:gd name="T15" fmla="*/ 0 w 1209"/>
                    <a:gd name="T16" fmla="*/ 0 h 234"/>
                    <a:gd name="T17" fmla="*/ 1209 w 1209"/>
                    <a:gd name="T18" fmla="*/ 234 h 234"/>
                  </a:gdLst>
                  <a:ahLst/>
                  <a:cxnLst>
                    <a:cxn ang="T10">
                      <a:pos x="T0" y="T1"/>
                    </a:cxn>
                    <a:cxn ang="T11">
                      <a:pos x="T2" y="T3"/>
                    </a:cxn>
                    <a:cxn ang="T12">
                      <a:pos x="T4" y="T5"/>
                    </a:cxn>
                    <a:cxn ang="T13">
                      <a:pos x="T6" y="T7"/>
                    </a:cxn>
                    <a:cxn ang="T14">
                      <a:pos x="T8" y="T9"/>
                    </a:cxn>
                  </a:cxnLst>
                  <a:rect l="T15" t="T16" r="T17" b="T18"/>
                  <a:pathLst>
                    <a:path w="1209" h="234">
                      <a:moveTo>
                        <a:pt x="0" y="0"/>
                      </a:moveTo>
                      <a:cubicBezTo>
                        <a:pt x="30" y="30"/>
                        <a:pt x="60" y="61"/>
                        <a:pt x="136" y="91"/>
                      </a:cubicBezTo>
                      <a:cubicBezTo>
                        <a:pt x="212" y="121"/>
                        <a:pt x="294" y="159"/>
                        <a:pt x="453" y="182"/>
                      </a:cubicBezTo>
                      <a:cubicBezTo>
                        <a:pt x="612" y="205"/>
                        <a:pt x="967" y="220"/>
                        <a:pt x="1088" y="227"/>
                      </a:cubicBezTo>
                      <a:cubicBezTo>
                        <a:pt x="1209" y="234"/>
                        <a:pt x="1194" y="230"/>
                        <a:pt x="1179" y="227"/>
                      </a:cubicBezTo>
                    </a:path>
                  </a:pathLst>
                </a:custGeom>
                <a:noFill/>
                <a:ln w="9525">
                  <a:solidFill>
                    <a:schemeClr val="tx1"/>
                  </a:solidFill>
                  <a:round/>
                  <a:headEnd/>
                  <a:tailEnd/>
                </a:ln>
              </p:spPr>
              <p:txBody>
                <a:bodyPr/>
                <a:lstStyle/>
                <a:p>
                  <a:endParaRPr lang="es-AR"/>
                </a:p>
              </p:txBody>
            </p:sp>
          </p:grpSp>
          <p:sp>
            <p:nvSpPr>
              <p:cNvPr id="4145" name="Text Box 16"/>
              <p:cNvSpPr txBox="1">
                <a:spLocks noChangeArrowheads="1"/>
              </p:cNvSpPr>
              <p:nvPr/>
            </p:nvSpPr>
            <p:spPr bwMode="auto">
              <a:xfrm>
                <a:off x="1837" y="2251"/>
                <a:ext cx="590" cy="231"/>
              </a:xfrm>
              <a:prstGeom prst="rect">
                <a:avLst/>
              </a:prstGeom>
              <a:noFill/>
              <a:ln w="9525">
                <a:noFill/>
                <a:miter lim="800000"/>
                <a:headEnd/>
                <a:tailEnd/>
              </a:ln>
            </p:spPr>
            <p:txBody>
              <a:bodyPr>
                <a:spAutoFit/>
              </a:bodyPr>
              <a:lstStyle/>
              <a:p>
                <a:pPr>
                  <a:spcBef>
                    <a:spcPct val="50000"/>
                  </a:spcBef>
                </a:pPr>
                <a:endParaRPr lang="es-AR"/>
              </a:p>
            </p:txBody>
          </p:sp>
          <p:sp>
            <p:nvSpPr>
              <p:cNvPr id="4146" name="Text Box 17"/>
              <p:cNvSpPr txBox="1">
                <a:spLocks noChangeArrowheads="1"/>
              </p:cNvSpPr>
              <p:nvPr/>
            </p:nvSpPr>
            <p:spPr bwMode="auto">
              <a:xfrm>
                <a:off x="385" y="2296"/>
                <a:ext cx="726" cy="1136"/>
              </a:xfrm>
              <a:prstGeom prst="rect">
                <a:avLst/>
              </a:prstGeom>
              <a:noFill/>
              <a:ln w="9525">
                <a:noFill/>
                <a:miter lim="800000"/>
                <a:headEnd/>
                <a:tailEnd/>
              </a:ln>
            </p:spPr>
            <p:txBody>
              <a:bodyPr>
                <a:spAutoFit/>
              </a:bodyPr>
              <a:lstStyle/>
              <a:p>
                <a:pPr>
                  <a:spcBef>
                    <a:spcPct val="50000"/>
                  </a:spcBef>
                </a:pPr>
                <a:r>
                  <a:rPr lang="es-CO" sz="1600"/>
                  <a:t>500</a:t>
                </a:r>
              </a:p>
              <a:p>
                <a:pPr>
                  <a:spcBef>
                    <a:spcPct val="50000"/>
                  </a:spcBef>
                </a:pPr>
                <a:endParaRPr lang="es-CO" sz="1600"/>
              </a:p>
              <a:p>
                <a:pPr>
                  <a:spcBef>
                    <a:spcPct val="50000"/>
                  </a:spcBef>
                </a:pPr>
                <a:r>
                  <a:rPr lang="es-CO" sz="1600"/>
                  <a:t>300</a:t>
                </a:r>
              </a:p>
              <a:p>
                <a:pPr>
                  <a:spcBef>
                    <a:spcPct val="50000"/>
                  </a:spcBef>
                </a:pPr>
                <a:endParaRPr lang="es-CO" sz="1600"/>
              </a:p>
              <a:p>
                <a:pPr>
                  <a:spcBef>
                    <a:spcPct val="50000"/>
                  </a:spcBef>
                </a:pPr>
                <a:r>
                  <a:rPr lang="es-CO" sz="1600"/>
                  <a:t>100</a:t>
                </a:r>
                <a:endParaRPr lang="es-ES" sz="1600"/>
              </a:p>
            </p:txBody>
          </p:sp>
        </p:grpSp>
        <p:sp>
          <p:nvSpPr>
            <p:cNvPr id="4138" name="Text Box 18"/>
            <p:cNvSpPr txBox="1">
              <a:spLocks noChangeArrowheads="1"/>
            </p:cNvSpPr>
            <p:nvPr/>
          </p:nvSpPr>
          <p:spPr bwMode="auto">
            <a:xfrm>
              <a:off x="1610" y="3793"/>
              <a:ext cx="589" cy="231"/>
            </a:xfrm>
            <a:prstGeom prst="rect">
              <a:avLst/>
            </a:prstGeom>
            <a:noFill/>
            <a:ln w="9525">
              <a:noFill/>
              <a:miter lim="800000"/>
              <a:headEnd/>
              <a:tailEnd/>
            </a:ln>
          </p:spPr>
          <p:txBody>
            <a:bodyPr>
              <a:spAutoFit/>
            </a:bodyPr>
            <a:lstStyle/>
            <a:p>
              <a:pPr>
                <a:spcBef>
                  <a:spcPct val="50000"/>
                </a:spcBef>
              </a:pPr>
              <a:r>
                <a:rPr lang="es-CO"/>
                <a:t>r*</a:t>
              </a:r>
              <a:endParaRPr lang="es-ES"/>
            </a:p>
          </p:txBody>
        </p:sp>
        <p:sp>
          <p:nvSpPr>
            <p:cNvPr id="4139" name="Line 19"/>
            <p:cNvSpPr>
              <a:spLocks noChangeShapeType="1"/>
            </p:cNvSpPr>
            <p:nvPr/>
          </p:nvSpPr>
          <p:spPr bwMode="auto">
            <a:xfrm flipH="1">
              <a:off x="839" y="2840"/>
              <a:ext cx="317" cy="317"/>
            </a:xfrm>
            <a:prstGeom prst="line">
              <a:avLst/>
            </a:prstGeom>
            <a:noFill/>
            <a:ln w="9525">
              <a:solidFill>
                <a:schemeClr val="tx1"/>
              </a:solidFill>
              <a:round/>
              <a:headEnd/>
              <a:tailEnd type="triangle" w="med" len="med"/>
            </a:ln>
          </p:spPr>
          <p:txBody>
            <a:bodyPr/>
            <a:lstStyle/>
            <a:p>
              <a:endParaRPr lang="es-AR"/>
            </a:p>
          </p:txBody>
        </p:sp>
        <p:sp>
          <p:nvSpPr>
            <p:cNvPr id="4140" name="Text Box 20"/>
            <p:cNvSpPr txBox="1">
              <a:spLocks noChangeArrowheads="1"/>
            </p:cNvSpPr>
            <p:nvPr/>
          </p:nvSpPr>
          <p:spPr bwMode="auto">
            <a:xfrm>
              <a:off x="975" y="2614"/>
              <a:ext cx="2267" cy="231"/>
            </a:xfrm>
            <a:prstGeom prst="rect">
              <a:avLst/>
            </a:prstGeom>
            <a:noFill/>
            <a:ln w="9525">
              <a:noFill/>
              <a:miter lim="800000"/>
              <a:headEnd/>
              <a:tailEnd/>
            </a:ln>
          </p:spPr>
          <p:txBody>
            <a:bodyPr>
              <a:spAutoFit/>
            </a:bodyPr>
            <a:lstStyle/>
            <a:p>
              <a:pPr>
                <a:spcBef>
                  <a:spcPct val="50000"/>
                </a:spcBef>
              </a:pPr>
              <a:endParaRPr lang="es-AR"/>
            </a:p>
          </p:txBody>
        </p:sp>
        <p:sp>
          <p:nvSpPr>
            <p:cNvPr id="4141" name="Text Box 21"/>
            <p:cNvSpPr txBox="1">
              <a:spLocks noChangeArrowheads="1"/>
            </p:cNvSpPr>
            <p:nvPr/>
          </p:nvSpPr>
          <p:spPr bwMode="auto">
            <a:xfrm>
              <a:off x="1429" y="2976"/>
              <a:ext cx="1950" cy="231"/>
            </a:xfrm>
            <a:prstGeom prst="rect">
              <a:avLst/>
            </a:prstGeom>
            <a:noFill/>
            <a:ln w="9525">
              <a:noFill/>
              <a:miter lim="800000"/>
              <a:headEnd/>
              <a:tailEnd/>
            </a:ln>
          </p:spPr>
          <p:txBody>
            <a:bodyPr>
              <a:spAutoFit/>
            </a:bodyPr>
            <a:lstStyle/>
            <a:p>
              <a:pPr algn="just">
                <a:spcBef>
                  <a:spcPct val="50000"/>
                </a:spcBef>
              </a:pPr>
              <a:endParaRPr lang="es-AR"/>
            </a:p>
          </p:txBody>
        </p:sp>
      </p:grpSp>
      <p:graphicFrame>
        <p:nvGraphicFramePr>
          <p:cNvPr id="94230" name="Group 22"/>
          <p:cNvGraphicFramePr>
            <a:graphicFrameLocks noGrp="1"/>
          </p:cNvGraphicFramePr>
          <p:nvPr/>
        </p:nvGraphicFramePr>
        <p:xfrm>
          <a:off x="6300788" y="2492375"/>
          <a:ext cx="1882775" cy="3170240"/>
        </p:xfrm>
        <a:graphic>
          <a:graphicData uri="http://schemas.openxmlformats.org/drawingml/2006/table">
            <a:tbl>
              <a:tblPr/>
              <a:tblGrid>
                <a:gridCol w="941387">
                  <a:extLst>
                    <a:ext uri="{9D8B030D-6E8A-4147-A177-3AD203B41FA5}">
                      <a16:colId xmlns:a16="http://schemas.microsoft.com/office/drawing/2014/main" val="20000"/>
                    </a:ext>
                  </a:extLst>
                </a:gridCol>
                <a:gridCol w="941388">
                  <a:extLst>
                    <a:ext uri="{9D8B030D-6E8A-4147-A177-3AD203B41FA5}">
                      <a16:colId xmlns:a16="http://schemas.microsoft.com/office/drawing/2014/main" val="20001"/>
                    </a:ext>
                  </a:extLst>
                </a:gridCol>
              </a:tblGrid>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Metal</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Δ</a:t>
                      </a:r>
                      <a:r>
                        <a:rPr kumimoji="0" lang="es-CO" sz="2000" b="0" i="0" u="none" strike="noStrike" cap="none" normalizeH="0" baseline="0">
                          <a:ln>
                            <a:noFill/>
                          </a:ln>
                          <a:solidFill>
                            <a:schemeClr val="tx1"/>
                          </a:solidFill>
                          <a:effectLst/>
                          <a:latin typeface="Arial" charset="0"/>
                        </a:rPr>
                        <a:t>T °C</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Ga</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76</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Bi</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90</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Pb</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80</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Ag</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250</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Ni</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480</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Fe</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420</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H</a:t>
                      </a:r>
                      <a:r>
                        <a:rPr kumimoji="0" lang="es-CO" sz="2000" b="0" i="0" u="none" strike="noStrike" cap="none" normalizeH="0" baseline="-25000">
                          <a:ln>
                            <a:noFill/>
                          </a:ln>
                          <a:solidFill>
                            <a:schemeClr val="tx1"/>
                          </a:solidFill>
                          <a:effectLst/>
                          <a:latin typeface="Arial" charset="0"/>
                        </a:rPr>
                        <a:t>2</a:t>
                      </a:r>
                      <a:r>
                        <a:rPr kumimoji="0" lang="es-CO" sz="2000" b="0" i="0" u="none" strike="noStrike" cap="none" normalizeH="0" baseline="0">
                          <a:ln>
                            <a:noFill/>
                          </a:ln>
                          <a:solidFill>
                            <a:schemeClr val="tx1"/>
                          </a:solidFill>
                          <a:effectLst/>
                          <a:latin typeface="Arial" charset="0"/>
                        </a:rPr>
                        <a:t>0</a:t>
                      </a:r>
                      <a:endParaRPr kumimoji="0" lang="es-ES" sz="2000" b="0" i="0" u="none" strike="noStrike" cap="none" normalizeH="0" baseline="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CO" sz="2000" b="0" i="0" u="none" strike="noStrike" cap="none" normalizeH="0" baseline="0">
                          <a:ln>
                            <a:noFill/>
                          </a:ln>
                          <a:solidFill>
                            <a:schemeClr val="tx1"/>
                          </a:solidFill>
                          <a:effectLst/>
                          <a:latin typeface="Arial" charset="0"/>
                        </a:rPr>
                        <a:t>40</a:t>
                      </a:r>
                      <a:endParaRPr kumimoji="0" lang="es-ES" sz="2000" b="0" i="0" u="none" strike="noStrike" cap="none" normalizeH="0" baseline="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4098" name="Object 51"/>
          <p:cNvGraphicFramePr>
            <a:graphicFrameLocks noChangeAspect="1"/>
          </p:cNvGraphicFramePr>
          <p:nvPr/>
        </p:nvGraphicFramePr>
        <p:xfrm>
          <a:off x="2339975" y="5373688"/>
          <a:ext cx="1368425" cy="765175"/>
        </p:xfrm>
        <a:graphic>
          <a:graphicData uri="http://schemas.openxmlformats.org/presentationml/2006/ole">
            <mc:AlternateContent xmlns:mc="http://schemas.openxmlformats.org/markup-compatibility/2006">
              <mc:Choice xmlns:v="urn:schemas-microsoft-com:vml" Requires="v">
                <p:oleObj name="Ecuación" r:id="rId2" imgW="761669" imgH="393529" progId="Equation.3">
                  <p:embed/>
                </p:oleObj>
              </mc:Choice>
              <mc:Fallback>
                <p:oleObj name="Ecuación" r:id="rId2" imgW="761669" imgH="393529" progId="Equation.3">
                  <p:embed/>
                  <p:pic>
                    <p:nvPicPr>
                      <p:cNvPr id="4098" name="Object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5373688"/>
                        <a:ext cx="1368425"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35" name="Text Box 52"/>
          <p:cNvSpPr txBox="1">
            <a:spLocks noChangeArrowheads="1"/>
          </p:cNvSpPr>
          <p:nvPr/>
        </p:nvSpPr>
        <p:spPr bwMode="auto">
          <a:xfrm>
            <a:off x="1116013" y="6216650"/>
            <a:ext cx="6840537" cy="641350"/>
          </a:xfrm>
          <a:prstGeom prst="rect">
            <a:avLst/>
          </a:prstGeom>
          <a:noFill/>
          <a:ln w="9525">
            <a:noFill/>
            <a:miter lim="800000"/>
            <a:headEnd/>
            <a:tailEnd/>
          </a:ln>
        </p:spPr>
        <p:txBody>
          <a:bodyPr>
            <a:spAutoFit/>
          </a:bodyPr>
          <a:lstStyle/>
          <a:p>
            <a:pPr>
              <a:spcBef>
                <a:spcPct val="50000"/>
              </a:spcBef>
            </a:pPr>
            <a:r>
              <a:rPr lang="es-CO" sz="3600" b="1"/>
              <a:t>NUCLEACIÓN HOMOGÉNEA</a:t>
            </a:r>
            <a:endParaRPr lang="es-ES" sz="36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609600"/>
            <a:ext cx="9144000" cy="58959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8313" y="-100013"/>
            <a:ext cx="8229600" cy="1143001"/>
          </a:xfrm>
        </p:spPr>
        <p:txBody>
          <a:bodyPr/>
          <a:lstStyle/>
          <a:p>
            <a:pPr eaLnBrk="1" hangingPunct="1"/>
            <a:r>
              <a:rPr lang="es-CO" sz="3600"/>
              <a:t>NUCLEACIÓN HETEROGÉNEA</a:t>
            </a:r>
            <a:endParaRPr lang="es-ES" sz="3600"/>
          </a:p>
        </p:txBody>
      </p:sp>
      <p:sp>
        <p:nvSpPr>
          <p:cNvPr id="18435" name="Text Box 4"/>
          <p:cNvSpPr txBox="1">
            <a:spLocks noChangeArrowheads="1"/>
          </p:cNvSpPr>
          <p:nvPr/>
        </p:nvSpPr>
        <p:spPr bwMode="auto">
          <a:xfrm>
            <a:off x="755650" y="1989138"/>
            <a:ext cx="8353425" cy="822325"/>
          </a:xfrm>
          <a:prstGeom prst="rect">
            <a:avLst/>
          </a:prstGeom>
          <a:noFill/>
          <a:ln w="9525">
            <a:noFill/>
            <a:miter lim="800000"/>
            <a:headEnd/>
            <a:tailEnd/>
          </a:ln>
        </p:spPr>
        <p:txBody>
          <a:bodyPr>
            <a:spAutoFit/>
          </a:bodyPr>
          <a:lstStyle/>
          <a:p>
            <a:pPr>
              <a:spcBef>
                <a:spcPct val="50000"/>
              </a:spcBef>
            </a:pPr>
            <a:r>
              <a:rPr lang="es-CO" sz="2400"/>
              <a:t>Se utilizan  impurezas o las paredes de un molde o recipiente</a:t>
            </a:r>
            <a:endParaRPr lang="es-ES" sz="2400"/>
          </a:p>
        </p:txBody>
      </p:sp>
      <p:sp>
        <p:nvSpPr>
          <p:cNvPr id="18436" name="Text Box 5"/>
          <p:cNvSpPr txBox="1">
            <a:spLocks noChangeArrowheads="1"/>
          </p:cNvSpPr>
          <p:nvPr/>
        </p:nvSpPr>
        <p:spPr bwMode="auto">
          <a:xfrm>
            <a:off x="755650" y="1341438"/>
            <a:ext cx="6985000" cy="457200"/>
          </a:xfrm>
          <a:prstGeom prst="rect">
            <a:avLst/>
          </a:prstGeom>
          <a:noFill/>
          <a:ln w="9525">
            <a:noFill/>
            <a:miter lim="800000"/>
            <a:headEnd/>
            <a:tailEnd/>
          </a:ln>
        </p:spPr>
        <p:txBody>
          <a:bodyPr>
            <a:spAutoFit/>
          </a:bodyPr>
          <a:lstStyle/>
          <a:p>
            <a:pPr>
              <a:spcBef>
                <a:spcPct val="50000"/>
              </a:spcBef>
            </a:pPr>
            <a:r>
              <a:rPr lang="es-CO" sz="2400"/>
              <a:t>Es la forma real que nuclean los metales</a:t>
            </a:r>
            <a:endParaRPr lang="es-ES" sz="2400"/>
          </a:p>
        </p:txBody>
      </p:sp>
      <p:sp>
        <p:nvSpPr>
          <p:cNvPr id="18437" name="Line 6"/>
          <p:cNvSpPr>
            <a:spLocks noChangeShapeType="1"/>
          </p:cNvSpPr>
          <p:nvPr/>
        </p:nvSpPr>
        <p:spPr bwMode="auto">
          <a:xfrm>
            <a:off x="468313" y="1557338"/>
            <a:ext cx="358775" cy="0"/>
          </a:xfrm>
          <a:prstGeom prst="line">
            <a:avLst/>
          </a:prstGeom>
          <a:noFill/>
          <a:ln w="9525">
            <a:solidFill>
              <a:schemeClr val="tx1"/>
            </a:solidFill>
            <a:round/>
            <a:headEnd/>
            <a:tailEnd type="triangle" w="med" len="med"/>
          </a:ln>
        </p:spPr>
        <p:txBody>
          <a:bodyPr/>
          <a:lstStyle/>
          <a:p>
            <a:endParaRPr lang="es-AR"/>
          </a:p>
        </p:txBody>
      </p:sp>
      <p:sp>
        <p:nvSpPr>
          <p:cNvPr id="18438" name="Line 7"/>
          <p:cNvSpPr>
            <a:spLocks noChangeShapeType="1"/>
          </p:cNvSpPr>
          <p:nvPr/>
        </p:nvSpPr>
        <p:spPr bwMode="auto">
          <a:xfrm>
            <a:off x="395288" y="2205038"/>
            <a:ext cx="358775" cy="0"/>
          </a:xfrm>
          <a:prstGeom prst="line">
            <a:avLst/>
          </a:prstGeom>
          <a:noFill/>
          <a:ln w="9525">
            <a:solidFill>
              <a:schemeClr val="tx1"/>
            </a:solidFill>
            <a:round/>
            <a:headEnd/>
            <a:tailEnd type="triangle" w="med" len="med"/>
          </a:ln>
        </p:spPr>
        <p:txBody>
          <a:bodyPr/>
          <a:lstStyle/>
          <a:p>
            <a:endParaRPr lang="es-AR"/>
          </a:p>
        </p:txBody>
      </p:sp>
      <p:sp>
        <p:nvSpPr>
          <p:cNvPr id="18439" name="Text Box 8"/>
          <p:cNvSpPr txBox="1">
            <a:spLocks noChangeArrowheads="1"/>
          </p:cNvSpPr>
          <p:nvPr/>
        </p:nvSpPr>
        <p:spPr bwMode="auto">
          <a:xfrm>
            <a:off x="827088" y="2852738"/>
            <a:ext cx="7127875" cy="822325"/>
          </a:xfrm>
          <a:prstGeom prst="rect">
            <a:avLst/>
          </a:prstGeom>
          <a:noFill/>
          <a:ln w="9525">
            <a:noFill/>
            <a:miter lim="800000"/>
            <a:headEnd/>
            <a:tailEnd/>
          </a:ln>
        </p:spPr>
        <p:txBody>
          <a:bodyPr>
            <a:spAutoFit/>
          </a:bodyPr>
          <a:lstStyle/>
          <a:p>
            <a:pPr>
              <a:spcBef>
                <a:spcPct val="50000"/>
              </a:spcBef>
            </a:pPr>
            <a:r>
              <a:rPr lang="es-CO" sz="2400"/>
              <a:t>Se disminuye el sub-enfriamiento a valores  entre 0.1 y 10°C</a:t>
            </a:r>
            <a:endParaRPr lang="es-ES" sz="2400"/>
          </a:p>
        </p:txBody>
      </p:sp>
      <p:sp>
        <p:nvSpPr>
          <p:cNvPr id="18440" name="Line 9"/>
          <p:cNvSpPr>
            <a:spLocks noChangeShapeType="1"/>
          </p:cNvSpPr>
          <p:nvPr/>
        </p:nvSpPr>
        <p:spPr bwMode="auto">
          <a:xfrm>
            <a:off x="468313" y="3068638"/>
            <a:ext cx="358775" cy="0"/>
          </a:xfrm>
          <a:prstGeom prst="line">
            <a:avLst/>
          </a:prstGeom>
          <a:noFill/>
          <a:ln w="9525">
            <a:solidFill>
              <a:schemeClr val="tx1"/>
            </a:solidFill>
            <a:round/>
            <a:headEnd/>
            <a:tailEnd type="triangle" w="med" len="med"/>
          </a:ln>
        </p:spPr>
        <p:txBody>
          <a:bodyPr/>
          <a:lstStyle/>
          <a:p>
            <a:endParaRPr lang="es-AR"/>
          </a:p>
        </p:txBody>
      </p:sp>
      <p:grpSp>
        <p:nvGrpSpPr>
          <p:cNvPr id="2" name="Group 39"/>
          <p:cNvGrpSpPr>
            <a:grpSpLocks/>
          </p:cNvGrpSpPr>
          <p:nvPr/>
        </p:nvGrpSpPr>
        <p:grpSpPr bwMode="auto">
          <a:xfrm>
            <a:off x="2700338" y="3500438"/>
            <a:ext cx="3384550" cy="1944687"/>
            <a:chOff x="1791" y="2251"/>
            <a:chExt cx="2132" cy="1225"/>
          </a:xfrm>
        </p:grpSpPr>
        <p:grpSp>
          <p:nvGrpSpPr>
            <p:cNvPr id="3" name="Group 35"/>
            <p:cNvGrpSpPr>
              <a:grpSpLocks/>
            </p:cNvGrpSpPr>
            <p:nvPr/>
          </p:nvGrpSpPr>
          <p:grpSpPr bwMode="auto">
            <a:xfrm>
              <a:off x="1791" y="2251"/>
              <a:ext cx="1860" cy="1225"/>
              <a:chOff x="1791" y="2251"/>
              <a:chExt cx="1860" cy="1225"/>
            </a:xfrm>
          </p:grpSpPr>
          <p:sp>
            <p:nvSpPr>
              <p:cNvPr id="18447" name="Freeform 20"/>
              <p:cNvSpPr>
                <a:spLocks/>
              </p:cNvSpPr>
              <p:nvPr/>
            </p:nvSpPr>
            <p:spPr bwMode="auto">
              <a:xfrm>
                <a:off x="1953" y="2641"/>
                <a:ext cx="747" cy="668"/>
              </a:xfrm>
              <a:custGeom>
                <a:avLst/>
                <a:gdLst>
                  <a:gd name="T0" fmla="*/ 0 w 589"/>
                  <a:gd name="T1" fmla="*/ 3900 h 371"/>
                  <a:gd name="T2" fmla="*/ 233 w 589"/>
                  <a:gd name="T3" fmla="*/ 1997 h 371"/>
                  <a:gd name="T4" fmla="*/ 704 w 589"/>
                  <a:gd name="T5" fmla="*/ 567 h 371"/>
                  <a:gd name="T6" fmla="*/ 1291 w 589"/>
                  <a:gd name="T7" fmla="*/ 81 h 371"/>
                  <a:gd name="T8" fmla="*/ 1523 w 589"/>
                  <a:gd name="T9" fmla="*/ 81 h 371"/>
                  <a:gd name="T10" fmla="*/ 0 60000 65536"/>
                  <a:gd name="T11" fmla="*/ 0 60000 65536"/>
                  <a:gd name="T12" fmla="*/ 0 60000 65536"/>
                  <a:gd name="T13" fmla="*/ 0 60000 65536"/>
                  <a:gd name="T14" fmla="*/ 0 60000 65536"/>
                  <a:gd name="T15" fmla="*/ 0 w 589"/>
                  <a:gd name="T16" fmla="*/ 0 h 371"/>
                  <a:gd name="T17" fmla="*/ 589 w 589"/>
                  <a:gd name="T18" fmla="*/ 371 h 371"/>
                </a:gdLst>
                <a:ahLst/>
                <a:cxnLst>
                  <a:cxn ang="T10">
                    <a:pos x="T0" y="T1"/>
                  </a:cxn>
                  <a:cxn ang="T11">
                    <a:pos x="T2" y="T3"/>
                  </a:cxn>
                  <a:cxn ang="T12">
                    <a:pos x="T4" y="T5"/>
                  </a:cxn>
                  <a:cxn ang="T13">
                    <a:pos x="T6" y="T7"/>
                  </a:cxn>
                  <a:cxn ang="T14">
                    <a:pos x="T8" y="T9"/>
                  </a:cxn>
                </a:cxnLst>
                <a:rect l="T15" t="T16" r="T17" b="T18"/>
                <a:pathLst>
                  <a:path w="589" h="371">
                    <a:moveTo>
                      <a:pt x="0" y="371"/>
                    </a:moveTo>
                    <a:cubicBezTo>
                      <a:pt x="22" y="307"/>
                      <a:pt x="45" y="243"/>
                      <a:pt x="90" y="190"/>
                    </a:cubicBezTo>
                    <a:cubicBezTo>
                      <a:pt x="135" y="137"/>
                      <a:pt x="204" y="84"/>
                      <a:pt x="272" y="54"/>
                    </a:cubicBezTo>
                    <a:cubicBezTo>
                      <a:pt x="340" y="24"/>
                      <a:pt x="446" y="16"/>
                      <a:pt x="499" y="8"/>
                    </a:cubicBezTo>
                    <a:cubicBezTo>
                      <a:pt x="552" y="0"/>
                      <a:pt x="570" y="4"/>
                      <a:pt x="589" y="8"/>
                    </a:cubicBezTo>
                  </a:path>
                </a:pathLst>
              </a:custGeom>
              <a:noFill/>
              <a:ln w="28575">
                <a:solidFill>
                  <a:schemeClr val="tx1"/>
                </a:solidFill>
                <a:round/>
                <a:headEnd/>
                <a:tailEnd/>
              </a:ln>
            </p:spPr>
            <p:txBody>
              <a:bodyPr/>
              <a:lstStyle/>
              <a:p>
                <a:endParaRPr lang="es-AR"/>
              </a:p>
            </p:txBody>
          </p:sp>
          <p:sp>
            <p:nvSpPr>
              <p:cNvPr id="18448" name="Freeform 21"/>
              <p:cNvSpPr>
                <a:spLocks/>
              </p:cNvSpPr>
              <p:nvPr/>
            </p:nvSpPr>
            <p:spPr bwMode="auto">
              <a:xfrm flipH="1">
                <a:off x="2700" y="2641"/>
                <a:ext cx="747" cy="678"/>
              </a:xfrm>
              <a:custGeom>
                <a:avLst/>
                <a:gdLst>
                  <a:gd name="T0" fmla="*/ 0 w 589"/>
                  <a:gd name="T1" fmla="*/ 4137 h 371"/>
                  <a:gd name="T2" fmla="*/ 233 w 589"/>
                  <a:gd name="T3" fmla="*/ 2118 h 371"/>
                  <a:gd name="T4" fmla="*/ 704 w 589"/>
                  <a:gd name="T5" fmla="*/ 605 h 371"/>
                  <a:gd name="T6" fmla="*/ 1291 w 589"/>
                  <a:gd name="T7" fmla="*/ 90 h 371"/>
                  <a:gd name="T8" fmla="*/ 1523 w 589"/>
                  <a:gd name="T9" fmla="*/ 90 h 371"/>
                  <a:gd name="T10" fmla="*/ 0 60000 65536"/>
                  <a:gd name="T11" fmla="*/ 0 60000 65536"/>
                  <a:gd name="T12" fmla="*/ 0 60000 65536"/>
                  <a:gd name="T13" fmla="*/ 0 60000 65536"/>
                  <a:gd name="T14" fmla="*/ 0 60000 65536"/>
                  <a:gd name="T15" fmla="*/ 0 w 589"/>
                  <a:gd name="T16" fmla="*/ 0 h 371"/>
                  <a:gd name="T17" fmla="*/ 589 w 589"/>
                  <a:gd name="T18" fmla="*/ 371 h 371"/>
                </a:gdLst>
                <a:ahLst/>
                <a:cxnLst>
                  <a:cxn ang="T10">
                    <a:pos x="T0" y="T1"/>
                  </a:cxn>
                  <a:cxn ang="T11">
                    <a:pos x="T2" y="T3"/>
                  </a:cxn>
                  <a:cxn ang="T12">
                    <a:pos x="T4" y="T5"/>
                  </a:cxn>
                  <a:cxn ang="T13">
                    <a:pos x="T6" y="T7"/>
                  </a:cxn>
                  <a:cxn ang="T14">
                    <a:pos x="T8" y="T9"/>
                  </a:cxn>
                </a:cxnLst>
                <a:rect l="T15" t="T16" r="T17" b="T18"/>
                <a:pathLst>
                  <a:path w="589" h="371">
                    <a:moveTo>
                      <a:pt x="0" y="371"/>
                    </a:moveTo>
                    <a:cubicBezTo>
                      <a:pt x="22" y="307"/>
                      <a:pt x="45" y="243"/>
                      <a:pt x="90" y="190"/>
                    </a:cubicBezTo>
                    <a:cubicBezTo>
                      <a:pt x="135" y="137"/>
                      <a:pt x="204" y="84"/>
                      <a:pt x="272" y="54"/>
                    </a:cubicBezTo>
                    <a:cubicBezTo>
                      <a:pt x="340" y="24"/>
                      <a:pt x="446" y="16"/>
                      <a:pt x="499" y="8"/>
                    </a:cubicBezTo>
                    <a:cubicBezTo>
                      <a:pt x="552" y="0"/>
                      <a:pt x="570" y="4"/>
                      <a:pt x="589" y="8"/>
                    </a:cubicBezTo>
                  </a:path>
                </a:pathLst>
              </a:custGeom>
              <a:noFill/>
              <a:ln w="28575">
                <a:solidFill>
                  <a:schemeClr val="tx1"/>
                </a:solidFill>
                <a:round/>
                <a:headEnd/>
                <a:tailEnd/>
              </a:ln>
            </p:spPr>
            <p:txBody>
              <a:bodyPr/>
              <a:lstStyle/>
              <a:p>
                <a:endParaRPr lang="es-AR"/>
              </a:p>
            </p:txBody>
          </p:sp>
          <p:sp>
            <p:nvSpPr>
              <p:cNvPr id="18449" name="Line 24"/>
              <p:cNvSpPr>
                <a:spLocks noChangeShapeType="1"/>
              </p:cNvSpPr>
              <p:nvPr/>
            </p:nvSpPr>
            <p:spPr bwMode="auto">
              <a:xfrm flipV="1">
                <a:off x="2003" y="2251"/>
                <a:ext cx="448" cy="891"/>
              </a:xfrm>
              <a:prstGeom prst="line">
                <a:avLst/>
              </a:prstGeom>
              <a:noFill/>
              <a:ln w="28575">
                <a:solidFill>
                  <a:schemeClr val="tx1"/>
                </a:solidFill>
                <a:round/>
                <a:headEnd/>
                <a:tailEnd/>
              </a:ln>
            </p:spPr>
            <p:txBody>
              <a:bodyPr/>
              <a:lstStyle/>
              <a:p>
                <a:endParaRPr lang="es-AR"/>
              </a:p>
            </p:txBody>
          </p:sp>
          <p:sp>
            <p:nvSpPr>
              <p:cNvPr id="18450" name="Rectangle 10"/>
              <p:cNvSpPr>
                <a:spLocks noChangeArrowheads="1"/>
              </p:cNvSpPr>
              <p:nvPr/>
            </p:nvSpPr>
            <p:spPr bwMode="auto">
              <a:xfrm>
                <a:off x="1791" y="3142"/>
                <a:ext cx="1860" cy="334"/>
              </a:xfrm>
              <a:prstGeom prst="rect">
                <a:avLst/>
              </a:prstGeom>
              <a:solidFill>
                <a:srgbClr val="CCECFF"/>
              </a:solidFill>
              <a:ln w="9525">
                <a:solidFill>
                  <a:schemeClr val="tx1"/>
                </a:solidFill>
                <a:miter lim="800000"/>
                <a:headEnd/>
                <a:tailEnd/>
              </a:ln>
            </p:spPr>
            <p:txBody>
              <a:bodyPr wrap="none" anchor="ctr"/>
              <a:lstStyle/>
              <a:p>
                <a:endParaRPr lang="es-AR"/>
              </a:p>
            </p:txBody>
          </p:sp>
          <p:sp>
            <p:nvSpPr>
              <p:cNvPr id="18451" name="Text Box 23"/>
              <p:cNvSpPr txBox="1">
                <a:spLocks noChangeArrowheads="1"/>
              </p:cNvSpPr>
              <p:nvPr/>
            </p:nvSpPr>
            <p:spPr bwMode="auto">
              <a:xfrm>
                <a:off x="2245" y="3203"/>
                <a:ext cx="1294" cy="231"/>
              </a:xfrm>
              <a:prstGeom prst="rect">
                <a:avLst/>
              </a:prstGeom>
              <a:noFill/>
              <a:ln w="9525">
                <a:noFill/>
                <a:miter lim="800000"/>
                <a:headEnd/>
                <a:tailEnd/>
              </a:ln>
            </p:spPr>
            <p:txBody>
              <a:bodyPr>
                <a:spAutoFit/>
              </a:bodyPr>
              <a:lstStyle/>
              <a:p>
                <a:pPr>
                  <a:spcBef>
                    <a:spcPct val="50000"/>
                  </a:spcBef>
                </a:pPr>
                <a:r>
                  <a:rPr lang="es-CO" b="1"/>
                  <a:t>Impureza</a:t>
                </a:r>
                <a:endParaRPr lang="es-ES" b="1"/>
              </a:p>
            </p:txBody>
          </p:sp>
          <p:sp>
            <p:nvSpPr>
              <p:cNvPr id="18452" name="Arc 33"/>
              <p:cNvSpPr>
                <a:spLocks/>
              </p:cNvSpPr>
              <p:nvPr/>
            </p:nvSpPr>
            <p:spPr bwMode="auto">
              <a:xfrm>
                <a:off x="2103" y="2975"/>
                <a:ext cx="100" cy="16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a:ln>
            </p:spPr>
            <p:txBody>
              <a:bodyPr wrap="none" anchor="ctr"/>
              <a:lstStyle/>
              <a:p>
                <a:endParaRPr lang="es-AR"/>
              </a:p>
            </p:txBody>
          </p:sp>
        </p:grpSp>
        <p:sp>
          <p:nvSpPr>
            <p:cNvPr id="18444" name="Text Box 36"/>
            <p:cNvSpPr txBox="1">
              <a:spLocks noChangeArrowheads="1"/>
            </p:cNvSpPr>
            <p:nvPr/>
          </p:nvSpPr>
          <p:spPr bwMode="auto">
            <a:xfrm>
              <a:off x="2472" y="2840"/>
              <a:ext cx="1451" cy="231"/>
            </a:xfrm>
            <a:prstGeom prst="rect">
              <a:avLst/>
            </a:prstGeom>
            <a:noFill/>
            <a:ln w="9525">
              <a:noFill/>
              <a:miter lim="800000"/>
              <a:headEnd/>
              <a:tailEnd/>
            </a:ln>
          </p:spPr>
          <p:txBody>
            <a:bodyPr>
              <a:spAutoFit/>
            </a:bodyPr>
            <a:lstStyle/>
            <a:p>
              <a:pPr>
                <a:spcBef>
                  <a:spcPct val="50000"/>
                </a:spcBef>
              </a:pPr>
              <a:r>
                <a:rPr lang="es-CO"/>
                <a:t>Sólido</a:t>
              </a:r>
              <a:endParaRPr lang="es-ES"/>
            </a:p>
          </p:txBody>
        </p:sp>
        <p:sp>
          <p:nvSpPr>
            <p:cNvPr id="18445" name="Text Box 37"/>
            <p:cNvSpPr txBox="1">
              <a:spLocks noChangeArrowheads="1"/>
            </p:cNvSpPr>
            <p:nvPr/>
          </p:nvSpPr>
          <p:spPr bwMode="auto">
            <a:xfrm>
              <a:off x="2381" y="2341"/>
              <a:ext cx="772" cy="231"/>
            </a:xfrm>
            <a:prstGeom prst="rect">
              <a:avLst/>
            </a:prstGeom>
            <a:noFill/>
            <a:ln w="9525">
              <a:noFill/>
              <a:miter lim="800000"/>
              <a:headEnd/>
              <a:tailEnd/>
            </a:ln>
          </p:spPr>
          <p:txBody>
            <a:bodyPr>
              <a:spAutoFit/>
            </a:bodyPr>
            <a:lstStyle/>
            <a:p>
              <a:pPr>
                <a:spcBef>
                  <a:spcPct val="50000"/>
                </a:spcBef>
              </a:pPr>
              <a:r>
                <a:rPr lang="es-CO"/>
                <a:t>Líquido</a:t>
              </a:r>
              <a:endParaRPr lang="es-ES"/>
            </a:p>
          </p:txBody>
        </p:sp>
        <p:sp>
          <p:nvSpPr>
            <p:cNvPr id="18446" name="Text Box 38"/>
            <p:cNvSpPr txBox="1">
              <a:spLocks noChangeArrowheads="1"/>
            </p:cNvSpPr>
            <p:nvPr/>
          </p:nvSpPr>
          <p:spPr bwMode="auto">
            <a:xfrm>
              <a:off x="2154" y="2886"/>
              <a:ext cx="363" cy="231"/>
            </a:xfrm>
            <a:prstGeom prst="rect">
              <a:avLst/>
            </a:prstGeom>
            <a:noFill/>
            <a:ln w="9525">
              <a:noFill/>
              <a:miter lim="800000"/>
              <a:headEnd/>
              <a:tailEnd/>
            </a:ln>
          </p:spPr>
          <p:txBody>
            <a:bodyPr>
              <a:spAutoFit/>
            </a:bodyPr>
            <a:lstStyle/>
            <a:p>
              <a:pPr>
                <a:spcBef>
                  <a:spcPct val="50000"/>
                </a:spcBef>
              </a:pPr>
              <a:r>
                <a:rPr lang="el-GR">
                  <a:cs typeface="Arial" charset="0"/>
                </a:rPr>
                <a:t>θ</a:t>
              </a:r>
            </a:p>
          </p:txBody>
        </p:sp>
      </p:grpSp>
      <p:sp>
        <p:nvSpPr>
          <p:cNvPr id="18442" name="Text Box 40"/>
          <p:cNvSpPr txBox="1">
            <a:spLocks noChangeArrowheads="1"/>
          </p:cNvSpPr>
          <p:nvPr/>
        </p:nvSpPr>
        <p:spPr bwMode="auto">
          <a:xfrm>
            <a:off x="323850" y="5876925"/>
            <a:ext cx="8604250" cy="641350"/>
          </a:xfrm>
          <a:prstGeom prst="rect">
            <a:avLst/>
          </a:prstGeom>
          <a:noFill/>
          <a:ln w="9525">
            <a:noFill/>
            <a:miter lim="800000"/>
            <a:headEnd/>
            <a:tailEnd/>
          </a:ln>
        </p:spPr>
        <p:txBody>
          <a:bodyPr>
            <a:spAutoFit/>
          </a:bodyPr>
          <a:lstStyle/>
          <a:p>
            <a:pPr algn="just">
              <a:spcBef>
                <a:spcPct val="50000"/>
              </a:spcBef>
            </a:pPr>
            <a:r>
              <a:rPr lang="es-CO" b="1"/>
              <a:t>CONCLUSIÓN: Se disminuye la energía de superficie, entonces, el cambio de energía total para la formación de un núcleo estable, será menor.</a:t>
            </a:r>
            <a:r>
              <a:rPr lang="es-CO"/>
              <a:t> </a:t>
            </a:r>
            <a:endParaRPr lang="es-E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611188" y="128588"/>
            <a:ext cx="7921625" cy="6108700"/>
          </a:xfrm>
          <a:prstGeom prst="rect">
            <a:avLst/>
          </a:prstGeom>
          <a:noFill/>
          <a:ln w="9525">
            <a:noFill/>
            <a:miter lim="800000"/>
            <a:headEnd/>
            <a:tailEnd/>
          </a:ln>
        </p:spPr>
      </p:pic>
      <p:sp>
        <p:nvSpPr>
          <p:cNvPr id="19459" name="2 CuadroTexto"/>
          <p:cNvSpPr txBox="1">
            <a:spLocks noChangeArrowheads="1"/>
          </p:cNvSpPr>
          <p:nvPr/>
        </p:nvSpPr>
        <p:spPr bwMode="auto">
          <a:xfrm>
            <a:off x="6215063" y="3143250"/>
            <a:ext cx="1714500" cy="1169988"/>
          </a:xfrm>
          <a:prstGeom prst="rect">
            <a:avLst/>
          </a:prstGeom>
          <a:solidFill>
            <a:schemeClr val="bg1"/>
          </a:solidFill>
          <a:ln w="9525">
            <a:noFill/>
            <a:miter lim="800000"/>
            <a:headEnd/>
            <a:tailEnd/>
          </a:ln>
        </p:spPr>
        <p:txBody>
          <a:bodyPr>
            <a:spAutoFit/>
          </a:bodyPr>
          <a:lstStyle/>
          <a:p>
            <a:r>
              <a:rPr lang="es-ES" sz="1400"/>
              <a:t>Fundición de aluminio mostrando granos gruesos columnares</a:t>
            </a:r>
          </a:p>
        </p:txBody>
      </p:sp>
      <p:sp>
        <p:nvSpPr>
          <p:cNvPr id="19460" name="3 CuadroTexto"/>
          <p:cNvSpPr txBox="1">
            <a:spLocks noChangeArrowheads="1"/>
          </p:cNvSpPr>
          <p:nvPr/>
        </p:nvSpPr>
        <p:spPr bwMode="auto">
          <a:xfrm>
            <a:off x="857250" y="5072063"/>
            <a:ext cx="1857375" cy="954087"/>
          </a:xfrm>
          <a:prstGeom prst="rect">
            <a:avLst/>
          </a:prstGeom>
          <a:solidFill>
            <a:schemeClr val="bg1"/>
          </a:solidFill>
          <a:ln w="9525">
            <a:noFill/>
            <a:miter lim="800000"/>
            <a:headEnd/>
            <a:tailEnd/>
          </a:ln>
        </p:spPr>
        <p:txBody>
          <a:bodyPr>
            <a:spAutoFit/>
          </a:bodyPr>
          <a:lstStyle/>
          <a:p>
            <a:r>
              <a:rPr lang="es-ES" sz="1400"/>
              <a:t>Como arriba pero  granos refinados “sembrando “ el líquido con TiB2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42988" y="333375"/>
            <a:ext cx="7772400" cy="1143000"/>
          </a:xfrm>
          <a:prstGeom prst="rect">
            <a:avLst/>
          </a:prstGeom>
          <a:noFill/>
          <a:ln w="9525">
            <a:noFill/>
            <a:miter lim="800000"/>
            <a:headEnd/>
            <a:tailEnd/>
          </a:ln>
        </p:spPr>
        <p:txBody>
          <a:bodyPr anchor="ctr"/>
          <a:lstStyle/>
          <a:p>
            <a:pPr algn="ctr"/>
            <a:r>
              <a:rPr lang="es-ES" sz="4400">
                <a:solidFill>
                  <a:schemeClr val="tx2"/>
                </a:solidFill>
              </a:rPr>
              <a:t>Nucleación heterogénea</a:t>
            </a:r>
          </a:p>
        </p:txBody>
      </p:sp>
      <p:sp>
        <p:nvSpPr>
          <p:cNvPr id="21507" name="Rectangle 3"/>
          <p:cNvSpPr>
            <a:spLocks noChangeArrowheads="1"/>
          </p:cNvSpPr>
          <p:nvPr/>
        </p:nvSpPr>
        <p:spPr bwMode="auto">
          <a:xfrm>
            <a:off x="1066800" y="1676400"/>
            <a:ext cx="7772400" cy="4114800"/>
          </a:xfrm>
          <a:prstGeom prst="rect">
            <a:avLst/>
          </a:prstGeom>
          <a:noFill/>
          <a:ln w="9525">
            <a:noFill/>
            <a:miter lim="800000"/>
            <a:headEnd/>
            <a:tailEnd/>
          </a:ln>
        </p:spPr>
        <p:txBody>
          <a:bodyPr/>
          <a:lstStyle/>
          <a:p>
            <a:pPr marL="342900" indent="-342900">
              <a:spcBef>
                <a:spcPct val="20000"/>
              </a:spcBef>
              <a:buFontTx/>
              <a:buChar char="•"/>
            </a:pPr>
            <a:r>
              <a:rPr lang="es-ES" dirty="0"/>
              <a:t>Para que se produzca la </a:t>
            </a:r>
            <a:r>
              <a:rPr lang="es-ES" dirty="0" err="1"/>
              <a:t>nucleación</a:t>
            </a:r>
            <a:r>
              <a:rPr lang="es-ES" dirty="0"/>
              <a:t> heterogénea, el agente de </a:t>
            </a:r>
            <a:r>
              <a:rPr lang="es-ES" dirty="0" err="1"/>
              <a:t>nucleación</a:t>
            </a:r>
            <a:r>
              <a:rPr lang="es-ES" dirty="0"/>
              <a:t> sólido (impureza sólida o recipiente) debe ser humedecido por el metal líquido.</a:t>
            </a:r>
          </a:p>
        </p:txBody>
      </p:sp>
      <p:pic>
        <p:nvPicPr>
          <p:cNvPr id="4" name="Picture 3"/>
          <p:cNvPicPr>
            <a:picLocks noChangeAspect="1" noChangeArrowheads="1"/>
          </p:cNvPicPr>
          <p:nvPr/>
        </p:nvPicPr>
        <p:blipFill>
          <a:blip r:embed="rId2"/>
          <a:srcRect/>
          <a:stretch>
            <a:fillRect/>
          </a:stretch>
        </p:blipFill>
        <p:spPr bwMode="auto">
          <a:xfrm>
            <a:off x="819861" y="2714620"/>
            <a:ext cx="7928843" cy="334804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sz="3600" dirty="0"/>
              <a:t>Calentamiento del metal para fundiciones</a:t>
            </a:r>
          </a:p>
        </p:txBody>
      </p:sp>
      <p:pic>
        <p:nvPicPr>
          <p:cNvPr id="57346" name="Picture 2"/>
          <p:cNvPicPr>
            <a:picLocks noChangeAspect="1" noChangeArrowheads="1"/>
          </p:cNvPicPr>
          <p:nvPr/>
        </p:nvPicPr>
        <p:blipFill>
          <a:blip r:embed="rId2"/>
          <a:srcRect/>
          <a:stretch>
            <a:fillRect/>
          </a:stretch>
        </p:blipFill>
        <p:spPr bwMode="auto">
          <a:xfrm>
            <a:off x="976313" y="1552575"/>
            <a:ext cx="7191375" cy="3752850"/>
          </a:xfrm>
          <a:prstGeom prst="rect">
            <a:avLst/>
          </a:prstGeom>
          <a:noFill/>
          <a:ln w="9525">
            <a:noFill/>
            <a:miter lim="800000"/>
            <a:headEnd/>
            <a:tailEnd/>
          </a:ln>
          <a:effectLst/>
        </p:spPr>
      </p:pic>
      <p:sp>
        <p:nvSpPr>
          <p:cNvPr id="4" name="3 CuadroTexto"/>
          <p:cNvSpPr txBox="1"/>
          <p:nvPr/>
        </p:nvSpPr>
        <p:spPr>
          <a:xfrm>
            <a:off x="1214414" y="5500702"/>
            <a:ext cx="6786610" cy="1200329"/>
          </a:xfrm>
          <a:prstGeom prst="rect">
            <a:avLst/>
          </a:prstGeom>
          <a:noFill/>
        </p:spPr>
        <p:txBody>
          <a:bodyPr wrap="square" rtlCol="0">
            <a:spAutoFit/>
          </a:bodyPr>
          <a:lstStyle/>
          <a:p>
            <a:pPr>
              <a:buFont typeface="Arial" pitchFamily="34" charset="0"/>
              <a:buChar char="•"/>
            </a:pPr>
            <a:r>
              <a:rPr lang="es-AR" dirty="0"/>
              <a:t>Calor para elevar la temperatura hasta el punto de fusión</a:t>
            </a:r>
          </a:p>
          <a:p>
            <a:pPr>
              <a:buFont typeface="Arial" pitchFamily="34" charset="0"/>
              <a:buChar char="•"/>
            </a:pPr>
            <a:r>
              <a:rPr lang="es-AR" dirty="0"/>
              <a:t>Calor de fusión para convertir el metal sólido a líquido</a:t>
            </a:r>
          </a:p>
          <a:p>
            <a:pPr>
              <a:buFont typeface="Arial" pitchFamily="34" charset="0"/>
              <a:buChar char="•"/>
            </a:pPr>
            <a:r>
              <a:rPr lang="es-AR" dirty="0"/>
              <a:t>Calor para elevar al metal fundido hasta la temperatura de colada</a:t>
            </a:r>
          </a:p>
          <a:p>
            <a:pPr algn="ctr"/>
            <a:r>
              <a:rPr lang="es-AR" b="1" i="1" dirty="0"/>
              <a:t>sobrecalentamiento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66800" y="304800"/>
            <a:ext cx="7772400" cy="1143000"/>
          </a:xfrm>
          <a:prstGeom prst="rect">
            <a:avLst/>
          </a:prstGeom>
          <a:noFill/>
          <a:ln w="9525">
            <a:noFill/>
            <a:miter lim="800000"/>
            <a:headEnd/>
            <a:tailEnd/>
          </a:ln>
        </p:spPr>
        <p:txBody>
          <a:bodyPr anchor="ctr"/>
          <a:lstStyle/>
          <a:p>
            <a:pPr algn="ctr"/>
            <a:r>
              <a:rPr lang="es-ES" sz="4400">
                <a:solidFill>
                  <a:schemeClr val="tx2"/>
                </a:solidFill>
              </a:rPr>
              <a:t>Nucleación heterogénea</a:t>
            </a:r>
          </a:p>
        </p:txBody>
      </p:sp>
      <p:sp>
        <p:nvSpPr>
          <p:cNvPr id="22531" name="Rectangle 3"/>
          <p:cNvSpPr>
            <a:spLocks noChangeArrowheads="1"/>
          </p:cNvSpPr>
          <p:nvPr/>
        </p:nvSpPr>
        <p:spPr bwMode="auto">
          <a:xfrm>
            <a:off x="1066800" y="1676400"/>
            <a:ext cx="7772400" cy="4114800"/>
          </a:xfrm>
          <a:prstGeom prst="rect">
            <a:avLst/>
          </a:prstGeom>
          <a:noFill/>
          <a:ln w="9525">
            <a:noFill/>
            <a:miter lim="800000"/>
            <a:headEnd/>
            <a:tailEnd/>
          </a:ln>
        </p:spPr>
        <p:txBody>
          <a:bodyPr/>
          <a:lstStyle/>
          <a:p>
            <a:pPr marL="342900" indent="-342900">
              <a:spcBef>
                <a:spcPct val="20000"/>
              </a:spcBef>
              <a:buFontTx/>
              <a:buChar char="•"/>
            </a:pPr>
            <a:r>
              <a:rPr lang="es-ES" sz="2800"/>
              <a:t>La nucleación heterogénea tiene lugar sobre el agente de nucleación, porque  la energía superficial para formar un núcleo estable es más baja en este material que si el núcleo estuviera formado en el mismo líquido </a:t>
            </a:r>
          </a:p>
          <a:p>
            <a:pPr marL="342900" indent="-342900">
              <a:spcBef>
                <a:spcPct val="20000"/>
              </a:spcBef>
              <a:buFontTx/>
              <a:buChar char="•"/>
            </a:pPr>
            <a:r>
              <a:rPr lang="es-ES" sz="2800"/>
              <a:t>De este modo, la cantidad  de sub-enfriado requerido para formar un núcleo estable producido por nucleación heterogénea es mucho menor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066800" y="304800"/>
            <a:ext cx="7772400" cy="1143000"/>
          </a:xfrm>
          <a:prstGeom prst="rect">
            <a:avLst/>
          </a:prstGeom>
          <a:noFill/>
          <a:ln w="9525">
            <a:noFill/>
            <a:miter lim="800000"/>
            <a:headEnd/>
            <a:tailEnd/>
          </a:ln>
        </p:spPr>
        <p:txBody>
          <a:bodyPr anchor="ctr"/>
          <a:lstStyle/>
          <a:p>
            <a:pPr algn="ctr"/>
            <a:r>
              <a:rPr lang="es-ES" sz="4400">
                <a:solidFill>
                  <a:schemeClr val="tx2"/>
                </a:solidFill>
              </a:rPr>
              <a:t>Nucleación Heterogénea</a:t>
            </a:r>
          </a:p>
        </p:txBody>
      </p:sp>
      <p:sp>
        <p:nvSpPr>
          <p:cNvPr id="24579" name="Rectangle 3"/>
          <p:cNvSpPr>
            <a:spLocks noChangeArrowheads="1"/>
          </p:cNvSpPr>
          <p:nvPr/>
        </p:nvSpPr>
        <p:spPr bwMode="auto">
          <a:xfrm>
            <a:off x="1066800" y="1676400"/>
            <a:ext cx="7772400" cy="4114800"/>
          </a:xfrm>
          <a:prstGeom prst="rect">
            <a:avLst/>
          </a:prstGeom>
          <a:noFill/>
          <a:ln w="9525">
            <a:noFill/>
            <a:miter lim="800000"/>
            <a:headEnd/>
            <a:tailEnd/>
          </a:ln>
        </p:spPr>
        <p:txBody>
          <a:bodyPr/>
          <a:lstStyle/>
          <a:p>
            <a:pPr marL="342900" indent="-342900">
              <a:spcBef>
                <a:spcPct val="20000"/>
              </a:spcBef>
              <a:buFontTx/>
              <a:buChar char="•"/>
            </a:pPr>
            <a:r>
              <a:rPr lang="es-ES" sz="2400"/>
              <a:t>Un metal solidificado que contiene muchos cristales se denomina  policristal.</a:t>
            </a:r>
          </a:p>
          <a:p>
            <a:pPr marL="342900" indent="-342900">
              <a:spcBef>
                <a:spcPct val="20000"/>
              </a:spcBef>
              <a:buFontTx/>
              <a:buChar char="•"/>
            </a:pPr>
            <a:r>
              <a:rPr lang="es-ES" sz="2400"/>
              <a:t>Los cristales en el metal se llaman granos. </a:t>
            </a:r>
          </a:p>
        </p:txBody>
      </p:sp>
      <p:grpSp>
        <p:nvGrpSpPr>
          <p:cNvPr id="2" name="Group 4"/>
          <p:cNvGrpSpPr>
            <a:grpSpLocks/>
          </p:cNvGrpSpPr>
          <p:nvPr/>
        </p:nvGrpSpPr>
        <p:grpSpPr bwMode="auto">
          <a:xfrm>
            <a:off x="1619250" y="2852738"/>
            <a:ext cx="5907088" cy="3500437"/>
            <a:chOff x="2039" y="2115"/>
            <a:chExt cx="3721" cy="2205"/>
          </a:xfrm>
        </p:grpSpPr>
        <p:pic>
          <p:nvPicPr>
            <p:cNvPr id="24581" name="Picture 5"/>
            <p:cNvPicPr>
              <a:picLocks noChangeAspect="1" noChangeArrowheads="1"/>
            </p:cNvPicPr>
            <p:nvPr/>
          </p:nvPicPr>
          <p:blipFill>
            <a:blip r:embed="rId2"/>
            <a:srcRect/>
            <a:stretch>
              <a:fillRect/>
            </a:stretch>
          </p:blipFill>
          <p:spPr bwMode="auto">
            <a:xfrm>
              <a:off x="2039" y="2115"/>
              <a:ext cx="1982" cy="2205"/>
            </a:xfrm>
            <a:prstGeom prst="rect">
              <a:avLst/>
            </a:prstGeom>
            <a:noFill/>
            <a:ln w="9525">
              <a:noFill/>
              <a:miter lim="800000"/>
              <a:headEnd/>
              <a:tailEnd/>
            </a:ln>
          </p:spPr>
        </p:pic>
        <p:pic>
          <p:nvPicPr>
            <p:cNvPr id="24582" name="Picture 6"/>
            <p:cNvPicPr>
              <a:picLocks noChangeAspect="1" noChangeArrowheads="1"/>
            </p:cNvPicPr>
            <p:nvPr/>
          </p:nvPicPr>
          <p:blipFill>
            <a:blip r:embed="rId3"/>
            <a:srcRect/>
            <a:stretch>
              <a:fillRect/>
            </a:stretch>
          </p:blipFill>
          <p:spPr bwMode="auto">
            <a:xfrm>
              <a:off x="4040" y="2115"/>
              <a:ext cx="1720" cy="220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066800" y="304800"/>
            <a:ext cx="7772400" cy="1143000"/>
          </a:xfrm>
          <a:prstGeom prst="rect">
            <a:avLst/>
          </a:prstGeom>
          <a:noFill/>
          <a:ln w="9525">
            <a:noFill/>
            <a:miter lim="800000"/>
            <a:headEnd/>
            <a:tailEnd/>
          </a:ln>
        </p:spPr>
        <p:txBody>
          <a:bodyPr anchor="ctr"/>
          <a:lstStyle/>
          <a:p>
            <a:pPr algn="ctr"/>
            <a:r>
              <a:rPr lang="es-ES" sz="4400">
                <a:solidFill>
                  <a:schemeClr val="tx2"/>
                </a:solidFill>
              </a:rPr>
              <a:t>Granos y bordes de grano</a:t>
            </a:r>
          </a:p>
        </p:txBody>
      </p:sp>
      <p:sp>
        <p:nvSpPr>
          <p:cNvPr id="25603" name="Rectangle 3"/>
          <p:cNvSpPr>
            <a:spLocks noChangeArrowheads="1"/>
          </p:cNvSpPr>
          <p:nvPr/>
        </p:nvSpPr>
        <p:spPr bwMode="auto">
          <a:xfrm>
            <a:off x="1066800" y="1676400"/>
            <a:ext cx="7772400" cy="4114800"/>
          </a:xfrm>
          <a:prstGeom prst="rect">
            <a:avLst/>
          </a:prstGeom>
          <a:noFill/>
          <a:ln w="9525">
            <a:noFill/>
            <a:miter lim="800000"/>
            <a:headEnd/>
            <a:tailEnd/>
          </a:ln>
        </p:spPr>
        <p:txBody>
          <a:bodyPr/>
          <a:lstStyle/>
          <a:p>
            <a:pPr marL="342900" indent="-342900">
              <a:spcBef>
                <a:spcPct val="20000"/>
              </a:spcBef>
              <a:buFontTx/>
              <a:buChar char="•"/>
            </a:pPr>
            <a:r>
              <a:rPr lang="es-ES" sz="3200"/>
              <a:t>Si hay pocos puntos  de nucleación disponibles durante la solidificación, se producen una estructura de grano grueso y tosca.</a:t>
            </a:r>
          </a:p>
          <a:p>
            <a:pPr marL="342900" indent="-342900">
              <a:spcBef>
                <a:spcPct val="20000"/>
              </a:spcBef>
              <a:buFontTx/>
              <a:buChar char="•"/>
            </a:pPr>
            <a:r>
              <a:rPr lang="es-ES" sz="3200"/>
              <a:t>Si hay muchos, se dará una estructura de grano fino.</a:t>
            </a:r>
          </a:p>
          <a:p>
            <a:pPr marL="342900" indent="-342900">
              <a:spcBef>
                <a:spcPct val="20000"/>
              </a:spcBef>
              <a:buFontTx/>
              <a:buChar char="•"/>
            </a:pPr>
            <a:r>
              <a:rPr lang="es-ES" sz="2800"/>
              <a:t>En ingeniería, las estructuras  de granos finos son más resistentes  y uniformes.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structura granular"/>
          <p:cNvPicPr>
            <a:picLocks noChangeAspect="1" noChangeArrowheads="1"/>
          </p:cNvPicPr>
          <p:nvPr/>
        </p:nvPicPr>
        <p:blipFill>
          <a:blip r:embed="rId2"/>
          <a:srcRect/>
          <a:stretch>
            <a:fillRect/>
          </a:stretch>
        </p:blipFill>
        <p:spPr bwMode="auto">
          <a:xfrm>
            <a:off x="1258888" y="549275"/>
            <a:ext cx="7524750" cy="5734050"/>
          </a:xfrm>
          <a:prstGeom prst="rect">
            <a:avLst/>
          </a:prstGeom>
          <a:noFill/>
          <a:ln w="9525">
            <a:noFill/>
            <a:miter lim="800000"/>
            <a:headEnd/>
            <a:tailEnd/>
          </a:ln>
        </p:spPr>
      </p:pic>
      <p:sp>
        <p:nvSpPr>
          <p:cNvPr id="26627" name="2 CuadroTexto"/>
          <p:cNvSpPr txBox="1">
            <a:spLocks noChangeArrowheads="1"/>
          </p:cNvSpPr>
          <p:nvPr/>
        </p:nvSpPr>
        <p:spPr bwMode="auto">
          <a:xfrm>
            <a:off x="5572125" y="1000125"/>
            <a:ext cx="2428875" cy="830263"/>
          </a:xfrm>
          <a:prstGeom prst="rect">
            <a:avLst/>
          </a:prstGeom>
          <a:noFill/>
          <a:ln w="9525">
            <a:noFill/>
            <a:miter lim="800000"/>
            <a:headEnd/>
            <a:tailEnd/>
          </a:ln>
        </p:spPr>
        <p:txBody>
          <a:bodyPr>
            <a:spAutoFit/>
          </a:bodyPr>
          <a:lstStyle/>
          <a:p>
            <a:r>
              <a:rPr lang="es-ES" sz="1200"/>
              <a:t>Los granos crecen desde el líquido en la misma dirección que el flujo de calor pero en sentido opuesto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539750" y="0"/>
            <a:ext cx="7777163" cy="641350"/>
          </a:xfrm>
          <a:prstGeom prst="rect">
            <a:avLst/>
          </a:prstGeom>
          <a:noFill/>
          <a:ln w="9525">
            <a:noFill/>
            <a:miter lim="800000"/>
            <a:headEnd/>
            <a:tailEnd/>
          </a:ln>
        </p:spPr>
        <p:txBody>
          <a:bodyPr>
            <a:spAutoFit/>
          </a:bodyPr>
          <a:lstStyle/>
          <a:p>
            <a:pPr>
              <a:spcBef>
                <a:spcPct val="50000"/>
              </a:spcBef>
            </a:pPr>
            <a:r>
              <a:rPr lang="es-CO" sz="3600"/>
              <a:t>MECANISMOS DE CRECIMIENTO</a:t>
            </a:r>
            <a:endParaRPr lang="es-ES" sz="3600"/>
          </a:p>
        </p:txBody>
      </p:sp>
      <p:sp>
        <p:nvSpPr>
          <p:cNvPr id="27651" name="Text Box 5"/>
          <p:cNvSpPr txBox="1">
            <a:spLocks noChangeArrowheads="1"/>
          </p:cNvSpPr>
          <p:nvPr/>
        </p:nvSpPr>
        <p:spPr bwMode="auto">
          <a:xfrm>
            <a:off x="0" y="476250"/>
            <a:ext cx="6048375" cy="457200"/>
          </a:xfrm>
          <a:prstGeom prst="rect">
            <a:avLst/>
          </a:prstGeom>
          <a:noFill/>
          <a:ln w="9525">
            <a:noFill/>
            <a:miter lim="800000"/>
            <a:headEnd/>
            <a:tailEnd/>
          </a:ln>
        </p:spPr>
        <p:txBody>
          <a:bodyPr>
            <a:spAutoFit/>
          </a:bodyPr>
          <a:lstStyle/>
          <a:p>
            <a:pPr>
              <a:spcBef>
                <a:spcPct val="50000"/>
              </a:spcBef>
            </a:pPr>
            <a:r>
              <a:rPr lang="es-CO" sz="2400"/>
              <a:t>Depende de cómo se elimine el calor:</a:t>
            </a:r>
            <a:endParaRPr lang="es-ES" sz="2400"/>
          </a:p>
        </p:txBody>
      </p:sp>
      <p:sp>
        <p:nvSpPr>
          <p:cNvPr id="27652" name="Text Box 6"/>
          <p:cNvSpPr txBox="1">
            <a:spLocks noChangeArrowheads="1"/>
          </p:cNvSpPr>
          <p:nvPr/>
        </p:nvSpPr>
        <p:spPr bwMode="auto">
          <a:xfrm>
            <a:off x="468313" y="836613"/>
            <a:ext cx="7991475" cy="822325"/>
          </a:xfrm>
          <a:prstGeom prst="rect">
            <a:avLst/>
          </a:prstGeom>
          <a:noFill/>
          <a:ln w="9525">
            <a:noFill/>
            <a:miter lim="800000"/>
            <a:headEnd/>
            <a:tailEnd/>
          </a:ln>
        </p:spPr>
        <p:txBody>
          <a:bodyPr>
            <a:spAutoFit/>
          </a:bodyPr>
          <a:lstStyle/>
          <a:p>
            <a:pPr>
              <a:spcBef>
                <a:spcPct val="50000"/>
              </a:spcBef>
            </a:pPr>
            <a:r>
              <a:rPr lang="es-CO" sz="2400"/>
              <a:t>1. Calor especifico del sólido: se elimina por radiación o conducción hasta la temperatura de nucleación</a:t>
            </a:r>
            <a:endParaRPr lang="es-ES" sz="2400"/>
          </a:p>
        </p:txBody>
      </p:sp>
      <p:sp>
        <p:nvSpPr>
          <p:cNvPr id="27653" name="Text Box 7"/>
          <p:cNvSpPr txBox="1">
            <a:spLocks noChangeArrowheads="1"/>
          </p:cNvSpPr>
          <p:nvPr/>
        </p:nvSpPr>
        <p:spPr bwMode="auto">
          <a:xfrm>
            <a:off x="468313" y="1557338"/>
            <a:ext cx="7920037" cy="1187450"/>
          </a:xfrm>
          <a:prstGeom prst="rect">
            <a:avLst/>
          </a:prstGeom>
          <a:noFill/>
          <a:ln w="9525">
            <a:noFill/>
            <a:miter lim="800000"/>
            <a:headEnd/>
            <a:tailEnd/>
          </a:ln>
        </p:spPr>
        <p:txBody>
          <a:bodyPr>
            <a:spAutoFit/>
          </a:bodyPr>
          <a:lstStyle/>
          <a:p>
            <a:pPr algn="just">
              <a:spcBef>
                <a:spcPct val="50000"/>
              </a:spcBef>
            </a:pPr>
            <a:r>
              <a:rPr lang="es-CO" sz="2400"/>
              <a:t>2. Calor latente de fusión: La forma que se elimina el calor latente, determina el mecanismo de crecimiento del material</a:t>
            </a:r>
            <a:endParaRPr lang="es-ES" sz="2400"/>
          </a:p>
        </p:txBody>
      </p:sp>
      <p:sp>
        <p:nvSpPr>
          <p:cNvPr id="27654" name="Text Box 8"/>
          <p:cNvSpPr txBox="1">
            <a:spLocks noChangeArrowheads="1"/>
          </p:cNvSpPr>
          <p:nvPr/>
        </p:nvSpPr>
        <p:spPr bwMode="auto">
          <a:xfrm>
            <a:off x="250825" y="2708275"/>
            <a:ext cx="8893175" cy="457200"/>
          </a:xfrm>
          <a:prstGeom prst="rect">
            <a:avLst/>
          </a:prstGeom>
          <a:noFill/>
          <a:ln w="9525">
            <a:noFill/>
            <a:miter lim="800000"/>
            <a:headEnd/>
            <a:tailEnd/>
          </a:ln>
        </p:spPr>
        <p:txBody>
          <a:bodyPr>
            <a:spAutoFit/>
          </a:bodyPr>
          <a:lstStyle/>
          <a:p>
            <a:pPr>
              <a:spcBef>
                <a:spcPct val="50000"/>
              </a:spcBef>
            </a:pPr>
            <a:r>
              <a:rPr lang="es-CO" sz="2400" b="1"/>
              <a:t>CRECIMIENTO PLANO: Hay suficientes agentes nucleantes</a:t>
            </a:r>
            <a:endParaRPr lang="es-ES" sz="2400" b="1"/>
          </a:p>
        </p:txBody>
      </p:sp>
      <p:pic>
        <p:nvPicPr>
          <p:cNvPr id="27655" name="Picture 9" descr="plano"/>
          <p:cNvPicPr>
            <a:picLocks noGrp="1" noChangeAspect="1" noChangeArrowheads="1"/>
          </p:cNvPicPr>
          <p:nvPr>
            <p:ph/>
          </p:nvPr>
        </p:nvPicPr>
        <p:blipFill>
          <a:blip r:embed="rId2"/>
          <a:srcRect t="11635" r="60919" b="64972"/>
          <a:stretch>
            <a:fillRect/>
          </a:stretch>
        </p:blipFill>
        <p:spPr>
          <a:xfrm>
            <a:off x="2771775" y="3213100"/>
            <a:ext cx="3538538" cy="3387725"/>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214313" y="817563"/>
            <a:ext cx="8929687" cy="5043487"/>
          </a:xfrm>
          <a:prstGeom prst="rect">
            <a:avLst/>
          </a:prstGeom>
          <a:noFill/>
          <a:ln w="19050">
            <a:noFill/>
            <a:miter lim="800000"/>
            <a:headEnd/>
            <a:tailEnd/>
          </a:ln>
        </p:spPr>
      </p:pic>
      <p:sp>
        <p:nvSpPr>
          <p:cNvPr id="37891" name="Text Box 3"/>
          <p:cNvSpPr txBox="1">
            <a:spLocks noChangeArrowheads="1"/>
          </p:cNvSpPr>
          <p:nvPr/>
        </p:nvSpPr>
        <p:spPr bwMode="auto">
          <a:xfrm>
            <a:off x="444500" y="188913"/>
            <a:ext cx="7600950" cy="519112"/>
          </a:xfrm>
          <a:prstGeom prst="rect">
            <a:avLst/>
          </a:prstGeom>
          <a:noFill/>
          <a:ln w="19050">
            <a:noFill/>
            <a:miter lim="800000"/>
            <a:headEnd/>
            <a:tailEnd/>
          </a:ln>
          <a:effectLst/>
        </p:spPr>
        <p:txBody>
          <a:bodyPr wrap="none">
            <a:spAutoFit/>
          </a:bodyPr>
          <a:lstStyle/>
          <a:p>
            <a:pPr algn="ctr" eaLnBrk="0" hangingPunct="0">
              <a:defRPr/>
            </a:pPr>
            <a:r>
              <a:rPr lang="es-AR" sz="2800" u="sng">
                <a:solidFill>
                  <a:schemeClr val="accent2"/>
                </a:solidFill>
                <a:effectLst>
                  <a:outerShdw blurRad="38100" dist="38100" dir="2700000" algn="tl">
                    <a:srgbClr val="C0C0C0"/>
                  </a:outerShdw>
                </a:effectLst>
                <a:latin typeface="Times New Roman" pitchFamily="18" charset="0"/>
              </a:rPr>
              <a:t>Solidificación de un metal puro: Crecimiento Planar</a:t>
            </a:r>
            <a:endParaRPr lang="it-IT" sz="2800" u="sng">
              <a:solidFill>
                <a:schemeClr val="accent2"/>
              </a:solidFill>
              <a:effectLst>
                <a:outerShdw blurRad="38100" dist="38100" dir="2700000" algn="tl">
                  <a:srgbClr val="C0C0C0"/>
                </a:outerShdw>
              </a:effectLst>
              <a:latin typeface="Times New Roman" pitchFamily="18" charset="0"/>
            </a:endParaRPr>
          </a:p>
        </p:txBody>
      </p:sp>
      <p:sp>
        <p:nvSpPr>
          <p:cNvPr id="28676" name="Text Box 4"/>
          <p:cNvSpPr txBox="1">
            <a:spLocks noChangeArrowheads="1"/>
          </p:cNvSpPr>
          <p:nvPr/>
        </p:nvSpPr>
        <p:spPr bwMode="auto">
          <a:xfrm>
            <a:off x="4787900" y="1628775"/>
            <a:ext cx="3287713" cy="457200"/>
          </a:xfrm>
          <a:prstGeom prst="rect">
            <a:avLst/>
          </a:prstGeom>
          <a:noFill/>
          <a:ln w="19050">
            <a:noFill/>
            <a:miter lim="800000"/>
            <a:headEnd/>
            <a:tailEnd/>
          </a:ln>
        </p:spPr>
        <p:txBody>
          <a:bodyPr>
            <a:spAutoFit/>
          </a:bodyPr>
          <a:lstStyle/>
          <a:p>
            <a:pPr algn="ctr" eaLnBrk="0" hangingPunct="0"/>
            <a:r>
              <a:rPr lang="es-AR" sz="2400">
                <a:latin typeface="Times New Roman" pitchFamily="18" charset="0"/>
              </a:rPr>
              <a:t>Interfase sólido-líquido</a:t>
            </a:r>
            <a:endParaRPr lang="it-IT" sz="2400">
              <a:latin typeface="Times New Roman" pitchFamily="18" charset="0"/>
            </a:endParaRPr>
          </a:p>
        </p:txBody>
      </p:sp>
      <p:sp>
        <p:nvSpPr>
          <p:cNvPr id="28677" name="Line 5"/>
          <p:cNvSpPr>
            <a:spLocks noChangeShapeType="1"/>
          </p:cNvSpPr>
          <p:nvPr/>
        </p:nvSpPr>
        <p:spPr bwMode="auto">
          <a:xfrm flipH="1">
            <a:off x="2451100" y="1844675"/>
            <a:ext cx="2408238" cy="1263650"/>
          </a:xfrm>
          <a:prstGeom prst="line">
            <a:avLst/>
          </a:prstGeom>
          <a:noFill/>
          <a:ln w="19050">
            <a:solidFill>
              <a:srgbClr val="990000"/>
            </a:solidFill>
            <a:round/>
            <a:headEnd/>
            <a:tailEnd type="triangle" w="med" len="med"/>
          </a:ln>
        </p:spPr>
        <p:txBody>
          <a:bodyPr anchor="ctr">
            <a:spAutoFit/>
          </a:bodyPr>
          <a:lstStyle/>
          <a:p>
            <a:endParaRPr lang="es-AR"/>
          </a:p>
        </p:txBody>
      </p:sp>
      <p:sp>
        <p:nvSpPr>
          <p:cNvPr id="28678" name="Line 6"/>
          <p:cNvSpPr>
            <a:spLocks noChangeShapeType="1"/>
          </p:cNvSpPr>
          <p:nvPr/>
        </p:nvSpPr>
        <p:spPr bwMode="auto">
          <a:xfrm flipH="1">
            <a:off x="2451100" y="1844675"/>
            <a:ext cx="2408238" cy="398463"/>
          </a:xfrm>
          <a:prstGeom prst="line">
            <a:avLst/>
          </a:prstGeom>
          <a:noFill/>
          <a:ln w="19050">
            <a:solidFill>
              <a:srgbClr val="990000"/>
            </a:solidFill>
            <a:round/>
            <a:headEnd/>
            <a:tailEnd type="triangle" w="med" len="med"/>
          </a:ln>
        </p:spPr>
        <p:txBody>
          <a:bodyPr anchor="ctr">
            <a:spAutoFit/>
          </a:bodyPr>
          <a:lstStyle/>
          <a:p>
            <a:endParaRPr lang="es-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971550" y="584200"/>
            <a:ext cx="7362825" cy="6273800"/>
          </a:xfrm>
          <a:prstGeom prst="rect">
            <a:avLst/>
          </a:prstGeom>
          <a:noFill/>
          <a:ln w="19050">
            <a:noFill/>
            <a:miter lim="800000"/>
            <a:headEnd/>
            <a:tailEnd/>
          </a:ln>
        </p:spPr>
      </p:pic>
      <p:sp>
        <p:nvSpPr>
          <p:cNvPr id="40963" name="Text Box 3"/>
          <p:cNvSpPr txBox="1">
            <a:spLocks noChangeArrowheads="1"/>
          </p:cNvSpPr>
          <p:nvPr/>
        </p:nvSpPr>
        <p:spPr bwMode="auto">
          <a:xfrm>
            <a:off x="392113" y="188913"/>
            <a:ext cx="8212137" cy="519112"/>
          </a:xfrm>
          <a:prstGeom prst="rect">
            <a:avLst/>
          </a:prstGeom>
          <a:noFill/>
          <a:ln w="19050">
            <a:noFill/>
            <a:miter lim="800000"/>
            <a:headEnd/>
            <a:tailEnd/>
          </a:ln>
          <a:effectLst/>
        </p:spPr>
        <p:txBody>
          <a:bodyPr wrap="none">
            <a:spAutoFit/>
          </a:bodyPr>
          <a:lstStyle/>
          <a:p>
            <a:pPr algn="ctr" eaLnBrk="0" hangingPunct="0">
              <a:defRPr/>
            </a:pPr>
            <a:r>
              <a:rPr lang="es-AR" sz="2800" u="sng">
                <a:solidFill>
                  <a:schemeClr val="accent2"/>
                </a:solidFill>
                <a:effectLst>
                  <a:outerShdw blurRad="38100" dist="38100" dir="2700000" algn="tl">
                    <a:srgbClr val="C0C0C0"/>
                  </a:outerShdw>
                </a:effectLst>
                <a:latin typeface="Times New Roman" pitchFamily="18" charset="0"/>
              </a:rPr>
              <a:t>Solidificación de un metal puro: Crecimiento Dendrítico</a:t>
            </a:r>
            <a:endParaRPr lang="it-IT" sz="2800" u="sng">
              <a:solidFill>
                <a:schemeClr val="accent2"/>
              </a:solidFill>
              <a:effectLst>
                <a:outerShdw blurRad="38100" dist="38100" dir="2700000" algn="tl">
                  <a:srgbClr val="C0C0C0"/>
                </a:outerShdw>
              </a:effectLst>
              <a:latin typeface="Times New Roman" pitchFamily="18" charset="0"/>
            </a:endParaRPr>
          </a:p>
        </p:txBody>
      </p:sp>
      <p:grpSp>
        <p:nvGrpSpPr>
          <p:cNvPr id="2" name="Group 4"/>
          <p:cNvGrpSpPr>
            <a:grpSpLocks/>
          </p:cNvGrpSpPr>
          <p:nvPr/>
        </p:nvGrpSpPr>
        <p:grpSpPr bwMode="auto">
          <a:xfrm>
            <a:off x="2411413" y="4352925"/>
            <a:ext cx="1911350" cy="646113"/>
            <a:chOff x="1519" y="2742"/>
            <a:chExt cx="1204" cy="407"/>
          </a:xfrm>
        </p:grpSpPr>
        <p:grpSp>
          <p:nvGrpSpPr>
            <p:cNvPr id="3" name="Group 5"/>
            <p:cNvGrpSpPr>
              <a:grpSpLocks/>
            </p:cNvGrpSpPr>
            <p:nvPr/>
          </p:nvGrpSpPr>
          <p:grpSpPr bwMode="auto">
            <a:xfrm>
              <a:off x="1565" y="2742"/>
              <a:ext cx="1088" cy="227"/>
              <a:chOff x="1565" y="2659"/>
              <a:chExt cx="1088" cy="227"/>
            </a:xfrm>
          </p:grpSpPr>
          <p:sp>
            <p:nvSpPr>
              <p:cNvPr id="29707" name="Line 6"/>
              <p:cNvSpPr>
                <a:spLocks noChangeShapeType="1"/>
              </p:cNvSpPr>
              <p:nvPr/>
            </p:nvSpPr>
            <p:spPr bwMode="auto">
              <a:xfrm>
                <a:off x="1565" y="2840"/>
                <a:ext cx="1088" cy="0"/>
              </a:xfrm>
              <a:prstGeom prst="line">
                <a:avLst/>
              </a:prstGeom>
              <a:noFill/>
              <a:ln w="57150">
                <a:solidFill>
                  <a:srgbClr val="FFFF00"/>
                </a:solidFill>
                <a:round/>
                <a:headEnd type="triangle" w="med" len="med"/>
                <a:tailEnd type="triangle" w="med" len="med"/>
              </a:ln>
            </p:spPr>
            <p:txBody>
              <a:bodyPr wrap="none" anchor="ctr">
                <a:spAutoFit/>
              </a:bodyPr>
              <a:lstStyle/>
              <a:p>
                <a:endParaRPr lang="es-AR"/>
              </a:p>
            </p:txBody>
          </p:sp>
          <p:sp>
            <p:nvSpPr>
              <p:cNvPr id="29708" name="Line 7"/>
              <p:cNvSpPr>
                <a:spLocks noChangeShapeType="1"/>
              </p:cNvSpPr>
              <p:nvPr/>
            </p:nvSpPr>
            <p:spPr bwMode="auto">
              <a:xfrm>
                <a:off x="1565" y="2659"/>
                <a:ext cx="0" cy="227"/>
              </a:xfrm>
              <a:prstGeom prst="line">
                <a:avLst/>
              </a:prstGeom>
              <a:noFill/>
              <a:ln w="57150">
                <a:solidFill>
                  <a:srgbClr val="FFFF00"/>
                </a:solidFill>
                <a:round/>
                <a:headEnd/>
                <a:tailEnd/>
              </a:ln>
            </p:spPr>
            <p:txBody>
              <a:bodyPr wrap="none" anchor="ctr">
                <a:spAutoFit/>
              </a:bodyPr>
              <a:lstStyle/>
              <a:p>
                <a:endParaRPr lang="es-AR"/>
              </a:p>
            </p:txBody>
          </p:sp>
          <p:sp>
            <p:nvSpPr>
              <p:cNvPr id="29709" name="Line 8"/>
              <p:cNvSpPr>
                <a:spLocks noChangeShapeType="1"/>
              </p:cNvSpPr>
              <p:nvPr/>
            </p:nvSpPr>
            <p:spPr bwMode="auto">
              <a:xfrm>
                <a:off x="2653" y="2659"/>
                <a:ext cx="0" cy="227"/>
              </a:xfrm>
              <a:prstGeom prst="line">
                <a:avLst/>
              </a:prstGeom>
              <a:noFill/>
              <a:ln w="57150">
                <a:solidFill>
                  <a:srgbClr val="FFFF00"/>
                </a:solidFill>
                <a:round/>
                <a:headEnd/>
                <a:tailEnd/>
              </a:ln>
            </p:spPr>
            <p:txBody>
              <a:bodyPr wrap="none" anchor="ctr">
                <a:spAutoFit/>
              </a:bodyPr>
              <a:lstStyle/>
              <a:p>
                <a:endParaRPr lang="es-AR"/>
              </a:p>
            </p:txBody>
          </p:sp>
        </p:grpSp>
        <p:sp>
          <p:nvSpPr>
            <p:cNvPr id="29706" name="Text Box 9"/>
            <p:cNvSpPr txBox="1">
              <a:spLocks noChangeArrowheads="1"/>
            </p:cNvSpPr>
            <p:nvPr/>
          </p:nvSpPr>
          <p:spPr bwMode="auto">
            <a:xfrm>
              <a:off x="1519" y="2976"/>
              <a:ext cx="1204" cy="173"/>
            </a:xfrm>
            <a:prstGeom prst="rect">
              <a:avLst/>
            </a:prstGeom>
            <a:solidFill>
              <a:srgbClr val="FFFF00"/>
            </a:solidFill>
            <a:ln w="19050">
              <a:noFill/>
              <a:miter lim="800000"/>
              <a:headEnd/>
              <a:tailEnd/>
            </a:ln>
          </p:spPr>
          <p:txBody>
            <a:bodyPr wrap="none">
              <a:spAutoFit/>
            </a:bodyPr>
            <a:lstStyle/>
            <a:p>
              <a:pPr algn="ctr" eaLnBrk="0" hangingPunct="0"/>
              <a:r>
                <a:rPr lang="es-AR" sz="1200">
                  <a:latin typeface="Times New Roman" pitchFamily="18" charset="0"/>
                </a:rPr>
                <a:t>Zona de líquido subenfriado</a:t>
              </a:r>
              <a:endParaRPr lang="it-IT" sz="1200">
                <a:latin typeface="Times New Roman" pitchFamily="18" charset="0"/>
              </a:endParaRPr>
            </a:p>
          </p:txBody>
        </p:sp>
      </p:grpSp>
      <p:grpSp>
        <p:nvGrpSpPr>
          <p:cNvPr id="4" name="Group 10"/>
          <p:cNvGrpSpPr>
            <a:grpSpLocks/>
          </p:cNvGrpSpPr>
          <p:nvPr/>
        </p:nvGrpSpPr>
        <p:grpSpPr bwMode="auto">
          <a:xfrm>
            <a:off x="0" y="2559050"/>
            <a:ext cx="2771775" cy="1878013"/>
            <a:chOff x="0" y="1612"/>
            <a:chExt cx="1746" cy="1183"/>
          </a:xfrm>
        </p:grpSpPr>
        <p:sp>
          <p:nvSpPr>
            <p:cNvPr id="29702" name="Text Box 11"/>
            <p:cNvSpPr txBox="1">
              <a:spLocks noChangeArrowheads="1"/>
            </p:cNvSpPr>
            <p:nvPr/>
          </p:nvSpPr>
          <p:spPr bwMode="auto">
            <a:xfrm>
              <a:off x="0" y="1612"/>
              <a:ext cx="1543" cy="518"/>
            </a:xfrm>
            <a:prstGeom prst="rect">
              <a:avLst/>
            </a:prstGeom>
            <a:noFill/>
            <a:ln w="19050">
              <a:noFill/>
              <a:miter lim="800000"/>
              <a:headEnd/>
              <a:tailEnd/>
            </a:ln>
          </p:spPr>
          <p:txBody>
            <a:bodyPr wrap="none">
              <a:spAutoFit/>
            </a:bodyPr>
            <a:lstStyle/>
            <a:p>
              <a:pPr algn="ctr" eaLnBrk="0" hangingPunct="0"/>
              <a:r>
                <a:rPr lang="es-AR" sz="2400">
                  <a:latin typeface="Times New Roman" pitchFamily="18" charset="0"/>
                </a:rPr>
                <a:t>Gradiente </a:t>
              </a:r>
              <a:r>
                <a:rPr lang="es-AR" sz="2400">
                  <a:latin typeface="Symbol" pitchFamily="18" charset="2"/>
                </a:rPr>
                <a:t>D</a:t>
              </a:r>
              <a:r>
                <a:rPr lang="es-AR" sz="2400">
                  <a:latin typeface="Times New Roman" pitchFamily="18" charset="0"/>
                </a:rPr>
                <a:t>T/</a:t>
              </a:r>
              <a:r>
                <a:rPr lang="es-AR" sz="2400">
                  <a:latin typeface="Symbol" pitchFamily="18" charset="2"/>
                </a:rPr>
                <a:t>D</a:t>
              </a:r>
              <a:r>
                <a:rPr lang="es-AR" sz="2400">
                  <a:latin typeface="Times New Roman" pitchFamily="18" charset="0"/>
                </a:rPr>
                <a:t>x</a:t>
              </a:r>
            </a:p>
            <a:p>
              <a:pPr algn="ctr" eaLnBrk="0" hangingPunct="0"/>
              <a:r>
                <a:rPr lang="es-AR" sz="2400">
                  <a:latin typeface="Times New Roman" pitchFamily="18" charset="0"/>
                </a:rPr>
                <a:t>Negativo de Temp</a:t>
              </a:r>
              <a:endParaRPr lang="it-IT" sz="2400">
                <a:latin typeface="Times New Roman" pitchFamily="18" charset="0"/>
              </a:endParaRPr>
            </a:p>
          </p:txBody>
        </p:sp>
        <p:sp>
          <p:nvSpPr>
            <p:cNvPr id="29703" name="Line 12"/>
            <p:cNvSpPr>
              <a:spLocks noChangeShapeType="1"/>
            </p:cNvSpPr>
            <p:nvPr/>
          </p:nvSpPr>
          <p:spPr bwMode="auto">
            <a:xfrm>
              <a:off x="1202" y="2568"/>
              <a:ext cx="544" cy="227"/>
            </a:xfrm>
            <a:prstGeom prst="line">
              <a:avLst/>
            </a:prstGeom>
            <a:noFill/>
            <a:ln w="25400">
              <a:solidFill>
                <a:srgbClr val="FF0000"/>
              </a:solidFill>
              <a:round/>
              <a:headEnd/>
              <a:tailEnd/>
            </a:ln>
          </p:spPr>
          <p:txBody>
            <a:bodyPr wrap="none" anchor="ctr">
              <a:spAutoFit/>
            </a:bodyPr>
            <a:lstStyle/>
            <a:p>
              <a:endParaRPr lang="es-AR"/>
            </a:p>
          </p:txBody>
        </p:sp>
        <p:sp>
          <p:nvSpPr>
            <p:cNvPr id="29704" name="Freeform 13"/>
            <p:cNvSpPr>
              <a:spLocks/>
            </p:cNvSpPr>
            <p:nvPr/>
          </p:nvSpPr>
          <p:spPr bwMode="auto">
            <a:xfrm>
              <a:off x="1202" y="2069"/>
              <a:ext cx="223" cy="545"/>
            </a:xfrm>
            <a:custGeom>
              <a:avLst/>
              <a:gdLst>
                <a:gd name="T0" fmla="*/ 0 w 223"/>
                <a:gd name="T1" fmla="*/ 0 h 545"/>
                <a:gd name="T2" fmla="*/ 200 w 223"/>
                <a:gd name="T3" fmla="*/ 216 h 545"/>
                <a:gd name="T4" fmla="*/ 136 w 223"/>
                <a:gd name="T5" fmla="*/ 545 h 545"/>
                <a:gd name="T6" fmla="*/ 0 60000 65536"/>
                <a:gd name="T7" fmla="*/ 0 60000 65536"/>
                <a:gd name="T8" fmla="*/ 0 60000 65536"/>
                <a:gd name="T9" fmla="*/ 0 w 223"/>
                <a:gd name="T10" fmla="*/ 0 h 545"/>
                <a:gd name="T11" fmla="*/ 223 w 223"/>
                <a:gd name="T12" fmla="*/ 545 h 545"/>
              </a:gdLst>
              <a:ahLst/>
              <a:cxnLst>
                <a:cxn ang="T6">
                  <a:pos x="T0" y="T1"/>
                </a:cxn>
                <a:cxn ang="T7">
                  <a:pos x="T2" y="T3"/>
                </a:cxn>
                <a:cxn ang="T8">
                  <a:pos x="T4" y="T5"/>
                </a:cxn>
              </a:cxnLst>
              <a:rect l="T9" t="T10" r="T11" b="T12"/>
              <a:pathLst>
                <a:path w="223" h="545">
                  <a:moveTo>
                    <a:pt x="0" y="0"/>
                  </a:moveTo>
                  <a:cubicBezTo>
                    <a:pt x="33" y="36"/>
                    <a:pt x="177" y="125"/>
                    <a:pt x="200" y="216"/>
                  </a:cubicBezTo>
                  <a:cubicBezTo>
                    <a:pt x="223" y="307"/>
                    <a:pt x="149" y="477"/>
                    <a:pt x="136" y="545"/>
                  </a:cubicBezTo>
                </a:path>
              </a:pathLst>
            </a:custGeom>
            <a:noFill/>
            <a:ln w="19050">
              <a:solidFill>
                <a:srgbClr val="990000"/>
              </a:solidFill>
              <a:round/>
              <a:headEnd/>
              <a:tailEnd type="triangle" w="med" len="med"/>
            </a:ln>
          </p:spPr>
          <p:txBody>
            <a:bodyPr wrap="none" anchor="ctr">
              <a:spAutoFit/>
            </a:bodyPr>
            <a:lstStyle/>
            <a:p>
              <a:endParaRPr lang="es-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repeatCount="4000" fill="hold"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533400" y="609600"/>
            <a:ext cx="7848600" cy="59436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0" y="887413"/>
            <a:ext cx="8610600" cy="541813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11188" y="1125538"/>
            <a:ext cx="3168650" cy="1008062"/>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3795" name="Rectangle 3"/>
          <p:cNvSpPr>
            <a:spLocks noChangeArrowheads="1"/>
          </p:cNvSpPr>
          <p:nvPr/>
        </p:nvSpPr>
        <p:spPr bwMode="auto">
          <a:xfrm>
            <a:off x="611188" y="1125538"/>
            <a:ext cx="649287" cy="1008062"/>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grpSp>
        <p:nvGrpSpPr>
          <p:cNvPr id="2" name="Group 4"/>
          <p:cNvGrpSpPr>
            <a:grpSpLocks/>
          </p:cNvGrpSpPr>
          <p:nvPr/>
        </p:nvGrpSpPr>
        <p:grpSpPr bwMode="auto">
          <a:xfrm>
            <a:off x="2987675" y="3716338"/>
            <a:ext cx="3032125" cy="3076575"/>
            <a:chOff x="1882" y="1921"/>
            <a:chExt cx="1910" cy="2458"/>
          </a:xfrm>
        </p:grpSpPr>
        <p:pic>
          <p:nvPicPr>
            <p:cNvPr id="33839" name="Picture 5"/>
            <p:cNvPicPr>
              <a:picLocks noChangeAspect="1" noChangeArrowheads="1"/>
            </p:cNvPicPr>
            <p:nvPr/>
          </p:nvPicPr>
          <p:blipFill>
            <a:blip r:embed="rId2"/>
            <a:srcRect r="28317" b="23853"/>
            <a:stretch>
              <a:fillRect/>
            </a:stretch>
          </p:blipFill>
          <p:spPr bwMode="auto">
            <a:xfrm>
              <a:off x="1882" y="1921"/>
              <a:ext cx="1910" cy="2170"/>
            </a:xfrm>
            <a:prstGeom prst="rect">
              <a:avLst/>
            </a:prstGeom>
            <a:noFill/>
            <a:ln w="9525">
              <a:noFill/>
              <a:miter lim="800000"/>
              <a:headEnd/>
              <a:tailEnd/>
            </a:ln>
          </p:spPr>
        </p:pic>
        <p:sp>
          <p:nvSpPr>
            <p:cNvPr id="33840" name="Line 6"/>
            <p:cNvSpPr>
              <a:spLocks noChangeShapeType="1"/>
            </p:cNvSpPr>
            <p:nvPr/>
          </p:nvSpPr>
          <p:spPr bwMode="auto">
            <a:xfrm>
              <a:off x="2794" y="2011"/>
              <a:ext cx="0" cy="2080"/>
            </a:xfrm>
            <a:prstGeom prst="line">
              <a:avLst/>
            </a:prstGeom>
            <a:noFill/>
            <a:ln w="19050">
              <a:solidFill>
                <a:schemeClr val="accent2"/>
              </a:solidFill>
              <a:round/>
              <a:headEnd/>
              <a:tailEnd/>
            </a:ln>
          </p:spPr>
          <p:txBody>
            <a:bodyPr wrap="none" anchor="ctr"/>
            <a:lstStyle/>
            <a:p>
              <a:endParaRPr lang="es-AR"/>
            </a:p>
          </p:txBody>
        </p:sp>
        <p:sp>
          <p:nvSpPr>
            <p:cNvPr id="33841" name="Line 7"/>
            <p:cNvSpPr>
              <a:spLocks noChangeShapeType="1"/>
            </p:cNvSpPr>
            <p:nvPr/>
          </p:nvSpPr>
          <p:spPr bwMode="auto">
            <a:xfrm flipH="1">
              <a:off x="2218" y="2048"/>
              <a:ext cx="576" cy="0"/>
            </a:xfrm>
            <a:prstGeom prst="line">
              <a:avLst/>
            </a:prstGeom>
            <a:noFill/>
            <a:ln w="28575">
              <a:solidFill>
                <a:schemeClr val="accent2"/>
              </a:solidFill>
              <a:round/>
              <a:headEnd/>
              <a:tailEnd/>
            </a:ln>
          </p:spPr>
          <p:txBody>
            <a:bodyPr wrap="none" anchor="ctr"/>
            <a:lstStyle/>
            <a:p>
              <a:endParaRPr lang="es-AR"/>
            </a:p>
          </p:txBody>
        </p:sp>
        <p:sp>
          <p:nvSpPr>
            <p:cNvPr id="33842" name="Line 8"/>
            <p:cNvSpPr>
              <a:spLocks noChangeShapeType="1"/>
            </p:cNvSpPr>
            <p:nvPr/>
          </p:nvSpPr>
          <p:spPr bwMode="auto">
            <a:xfrm flipH="1">
              <a:off x="2794" y="2299"/>
              <a:ext cx="910" cy="1"/>
            </a:xfrm>
            <a:prstGeom prst="line">
              <a:avLst/>
            </a:prstGeom>
            <a:noFill/>
            <a:ln w="28575">
              <a:solidFill>
                <a:schemeClr val="accent2"/>
              </a:solidFill>
              <a:round/>
              <a:headEnd/>
              <a:tailEnd/>
            </a:ln>
          </p:spPr>
          <p:txBody>
            <a:bodyPr wrap="none" anchor="ctr"/>
            <a:lstStyle/>
            <a:p>
              <a:endParaRPr lang="es-AR"/>
            </a:p>
          </p:txBody>
        </p:sp>
        <p:sp>
          <p:nvSpPr>
            <p:cNvPr id="33843" name="Line 9"/>
            <p:cNvSpPr>
              <a:spLocks noChangeShapeType="1"/>
            </p:cNvSpPr>
            <p:nvPr/>
          </p:nvSpPr>
          <p:spPr bwMode="auto">
            <a:xfrm>
              <a:off x="2074" y="4091"/>
              <a:ext cx="1718" cy="0"/>
            </a:xfrm>
            <a:prstGeom prst="line">
              <a:avLst/>
            </a:prstGeom>
            <a:noFill/>
            <a:ln w="9525">
              <a:solidFill>
                <a:schemeClr val="tx1"/>
              </a:solidFill>
              <a:round/>
              <a:headEnd/>
              <a:tailEnd/>
            </a:ln>
          </p:spPr>
          <p:txBody>
            <a:bodyPr wrap="none" anchor="ctr"/>
            <a:lstStyle/>
            <a:p>
              <a:endParaRPr lang="es-AR"/>
            </a:p>
          </p:txBody>
        </p:sp>
        <p:sp>
          <p:nvSpPr>
            <p:cNvPr id="33844" name="Freeform 10"/>
            <p:cNvSpPr>
              <a:spLocks/>
            </p:cNvSpPr>
            <p:nvPr/>
          </p:nvSpPr>
          <p:spPr bwMode="auto">
            <a:xfrm>
              <a:off x="2794" y="2048"/>
              <a:ext cx="910" cy="251"/>
            </a:xfrm>
            <a:custGeom>
              <a:avLst/>
              <a:gdLst>
                <a:gd name="T0" fmla="*/ 0 w 910"/>
                <a:gd name="T1" fmla="*/ 0 h 251"/>
                <a:gd name="T2" fmla="*/ 552 w 910"/>
                <a:gd name="T3" fmla="*/ 119 h 251"/>
                <a:gd name="T4" fmla="*/ 910 w 910"/>
                <a:gd name="T5" fmla="*/ 251 h 251"/>
                <a:gd name="T6" fmla="*/ 0 60000 65536"/>
                <a:gd name="T7" fmla="*/ 0 60000 65536"/>
                <a:gd name="T8" fmla="*/ 0 60000 65536"/>
                <a:gd name="T9" fmla="*/ 0 w 910"/>
                <a:gd name="T10" fmla="*/ 0 h 251"/>
                <a:gd name="T11" fmla="*/ 910 w 910"/>
                <a:gd name="T12" fmla="*/ 251 h 251"/>
              </a:gdLst>
              <a:ahLst/>
              <a:cxnLst>
                <a:cxn ang="T6">
                  <a:pos x="T0" y="T1"/>
                </a:cxn>
                <a:cxn ang="T7">
                  <a:pos x="T2" y="T3"/>
                </a:cxn>
                <a:cxn ang="T8">
                  <a:pos x="T4" y="T5"/>
                </a:cxn>
              </a:cxnLst>
              <a:rect l="T9" t="T10" r="T11" b="T12"/>
              <a:pathLst>
                <a:path w="910" h="251">
                  <a:moveTo>
                    <a:pt x="0" y="0"/>
                  </a:moveTo>
                  <a:cubicBezTo>
                    <a:pt x="92" y="20"/>
                    <a:pt x="400" y="77"/>
                    <a:pt x="552" y="119"/>
                  </a:cubicBezTo>
                  <a:cubicBezTo>
                    <a:pt x="704" y="161"/>
                    <a:pt x="836" y="223"/>
                    <a:pt x="910" y="251"/>
                  </a:cubicBezTo>
                </a:path>
              </a:pathLst>
            </a:custGeom>
            <a:noFill/>
            <a:ln w="38100">
              <a:solidFill>
                <a:srgbClr val="FF6600"/>
              </a:solidFill>
              <a:round/>
              <a:headEnd/>
              <a:tailEnd/>
            </a:ln>
          </p:spPr>
          <p:txBody>
            <a:bodyPr wrap="none" anchor="ctr"/>
            <a:lstStyle/>
            <a:p>
              <a:endParaRPr lang="es-AR"/>
            </a:p>
          </p:txBody>
        </p:sp>
        <p:sp>
          <p:nvSpPr>
            <p:cNvPr id="33845" name="Freeform 11"/>
            <p:cNvSpPr>
              <a:spLocks/>
            </p:cNvSpPr>
            <p:nvPr/>
          </p:nvSpPr>
          <p:spPr bwMode="auto">
            <a:xfrm>
              <a:off x="2218" y="2048"/>
              <a:ext cx="576" cy="257"/>
            </a:xfrm>
            <a:custGeom>
              <a:avLst/>
              <a:gdLst>
                <a:gd name="T0" fmla="*/ 0 w 576"/>
                <a:gd name="T1" fmla="*/ 0 h 257"/>
                <a:gd name="T2" fmla="*/ 306 w 576"/>
                <a:gd name="T3" fmla="*/ 161 h 257"/>
                <a:gd name="T4" fmla="*/ 576 w 576"/>
                <a:gd name="T5" fmla="*/ 257 h 257"/>
                <a:gd name="T6" fmla="*/ 0 60000 65536"/>
                <a:gd name="T7" fmla="*/ 0 60000 65536"/>
                <a:gd name="T8" fmla="*/ 0 60000 65536"/>
                <a:gd name="T9" fmla="*/ 0 w 576"/>
                <a:gd name="T10" fmla="*/ 0 h 257"/>
                <a:gd name="T11" fmla="*/ 576 w 576"/>
                <a:gd name="T12" fmla="*/ 257 h 257"/>
              </a:gdLst>
              <a:ahLst/>
              <a:cxnLst>
                <a:cxn ang="T6">
                  <a:pos x="T0" y="T1"/>
                </a:cxn>
                <a:cxn ang="T7">
                  <a:pos x="T2" y="T3"/>
                </a:cxn>
                <a:cxn ang="T8">
                  <a:pos x="T4" y="T5"/>
                </a:cxn>
              </a:cxnLst>
              <a:rect l="T9" t="T10" r="T11" b="T12"/>
              <a:pathLst>
                <a:path w="576" h="257">
                  <a:moveTo>
                    <a:pt x="0" y="0"/>
                  </a:moveTo>
                  <a:cubicBezTo>
                    <a:pt x="51" y="27"/>
                    <a:pt x="210" y="118"/>
                    <a:pt x="306" y="161"/>
                  </a:cubicBezTo>
                  <a:cubicBezTo>
                    <a:pt x="402" y="203"/>
                    <a:pt x="520" y="237"/>
                    <a:pt x="576" y="257"/>
                  </a:cubicBezTo>
                </a:path>
              </a:pathLst>
            </a:custGeom>
            <a:noFill/>
            <a:ln w="38100">
              <a:solidFill>
                <a:srgbClr val="00B082"/>
              </a:solidFill>
              <a:round/>
              <a:headEnd/>
              <a:tailEnd/>
            </a:ln>
          </p:spPr>
          <p:txBody>
            <a:bodyPr wrap="none" anchor="ctr"/>
            <a:lstStyle/>
            <a:p>
              <a:endParaRPr lang="es-AR"/>
            </a:p>
          </p:txBody>
        </p:sp>
        <p:sp>
          <p:nvSpPr>
            <p:cNvPr id="33846" name="Line 12"/>
            <p:cNvSpPr>
              <a:spLocks noChangeShapeType="1"/>
            </p:cNvSpPr>
            <p:nvPr/>
          </p:nvSpPr>
          <p:spPr bwMode="auto">
            <a:xfrm>
              <a:off x="2218" y="2048"/>
              <a:ext cx="0" cy="2043"/>
            </a:xfrm>
            <a:prstGeom prst="line">
              <a:avLst/>
            </a:prstGeom>
            <a:noFill/>
            <a:ln w="19050">
              <a:solidFill>
                <a:schemeClr val="tx1"/>
              </a:solidFill>
              <a:round/>
              <a:headEnd/>
              <a:tailEnd/>
            </a:ln>
          </p:spPr>
          <p:txBody>
            <a:bodyPr wrap="none" anchor="ctr"/>
            <a:lstStyle/>
            <a:p>
              <a:endParaRPr lang="es-AR"/>
            </a:p>
          </p:txBody>
        </p:sp>
        <p:sp>
          <p:nvSpPr>
            <p:cNvPr id="33847" name="Line 13"/>
            <p:cNvSpPr>
              <a:spLocks noChangeShapeType="1"/>
            </p:cNvSpPr>
            <p:nvPr/>
          </p:nvSpPr>
          <p:spPr bwMode="auto">
            <a:xfrm>
              <a:off x="3704" y="2299"/>
              <a:ext cx="0" cy="1792"/>
            </a:xfrm>
            <a:prstGeom prst="line">
              <a:avLst/>
            </a:prstGeom>
            <a:noFill/>
            <a:ln w="19050">
              <a:solidFill>
                <a:schemeClr val="tx1"/>
              </a:solidFill>
              <a:round/>
              <a:headEnd/>
              <a:tailEnd/>
            </a:ln>
          </p:spPr>
          <p:txBody>
            <a:bodyPr wrap="none" anchor="ctr"/>
            <a:lstStyle/>
            <a:p>
              <a:endParaRPr lang="es-AR"/>
            </a:p>
          </p:txBody>
        </p:sp>
        <p:grpSp>
          <p:nvGrpSpPr>
            <p:cNvPr id="3" name="Group 14"/>
            <p:cNvGrpSpPr>
              <a:grpSpLocks/>
            </p:cNvGrpSpPr>
            <p:nvPr/>
          </p:nvGrpSpPr>
          <p:grpSpPr bwMode="auto">
            <a:xfrm>
              <a:off x="2218" y="4045"/>
              <a:ext cx="1486" cy="85"/>
              <a:chOff x="3984" y="2994"/>
              <a:chExt cx="1486" cy="85"/>
            </a:xfrm>
          </p:grpSpPr>
          <p:sp>
            <p:nvSpPr>
              <p:cNvPr id="33852" name="Line 15"/>
              <p:cNvSpPr>
                <a:spLocks noChangeShapeType="1"/>
              </p:cNvSpPr>
              <p:nvPr/>
            </p:nvSpPr>
            <p:spPr bwMode="auto">
              <a:xfrm>
                <a:off x="4560" y="3036"/>
                <a:ext cx="910" cy="0"/>
              </a:xfrm>
              <a:prstGeom prst="line">
                <a:avLst/>
              </a:prstGeom>
              <a:noFill/>
              <a:ln w="28575">
                <a:solidFill>
                  <a:srgbClr val="FF6600"/>
                </a:solidFill>
                <a:round/>
                <a:headEnd/>
                <a:tailEnd/>
              </a:ln>
            </p:spPr>
            <p:txBody>
              <a:bodyPr wrap="none" anchor="ctr"/>
              <a:lstStyle/>
              <a:p>
                <a:endParaRPr lang="es-AR"/>
              </a:p>
            </p:txBody>
          </p:sp>
          <p:sp>
            <p:nvSpPr>
              <p:cNvPr id="33853" name="Line 16"/>
              <p:cNvSpPr>
                <a:spLocks noChangeShapeType="1"/>
              </p:cNvSpPr>
              <p:nvPr/>
            </p:nvSpPr>
            <p:spPr bwMode="auto">
              <a:xfrm>
                <a:off x="3984" y="3036"/>
                <a:ext cx="576" cy="0"/>
              </a:xfrm>
              <a:prstGeom prst="line">
                <a:avLst/>
              </a:prstGeom>
              <a:noFill/>
              <a:ln w="28575">
                <a:solidFill>
                  <a:srgbClr val="00B082"/>
                </a:solidFill>
                <a:round/>
                <a:headEnd/>
                <a:tailEnd/>
              </a:ln>
            </p:spPr>
            <p:txBody>
              <a:bodyPr wrap="none" anchor="ctr"/>
              <a:lstStyle/>
              <a:p>
                <a:endParaRPr lang="es-AR"/>
              </a:p>
            </p:txBody>
          </p:sp>
          <p:sp>
            <p:nvSpPr>
              <p:cNvPr id="33854" name="AutoShape 17"/>
              <p:cNvSpPr>
                <a:spLocks noChangeArrowheads="1"/>
              </p:cNvSpPr>
              <p:nvPr/>
            </p:nvSpPr>
            <p:spPr bwMode="auto">
              <a:xfrm>
                <a:off x="4224" y="2994"/>
                <a:ext cx="144" cy="85"/>
              </a:xfrm>
              <a:prstGeom prst="notchedRightArrow">
                <a:avLst>
                  <a:gd name="adj1" fmla="val 50000"/>
                  <a:gd name="adj2" fmla="val 42353"/>
                </a:avLst>
              </a:prstGeom>
              <a:solidFill>
                <a:schemeClr val="accent1"/>
              </a:solidFill>
              <a:ln w="9525">
                <a:solidFill>
                  <a:schemeClr val="tx1"/>
                </a:solidFill>
                <a:miter lim="800000"/>
                <a:headEnd/>
                <a:tailEnd/>
              </a:ln>
            </p:spPr>
            <p:txBody>
              <a:bodyPr wrap="none" anchor="ctr"/>
              <a:lstStyle/>
              <a:p>
                <a:endParaRPr lang="es-AR"/>
              </a:p>
            </p:txBody>
          </p:sp>
          <p:sp>
            <p:nvSpPr>
              <p:cNvPr id="33855" name="AutoShape 18"/>
              <p:cNvSpPr>
                <a:spLocks noChangeArrowheads="1"/>
              </p:cNvSpPr>
              <p:nvPr/>
            </p:nvSpPr>
            <p:spPr bwMode="auto">
              <a:xfrm>
                <a:off x="4944" y="2994"/>
                <a:ext cx="144" cy="85"/>
              </a:xfrm>
              <a:prstGeom prst="notchedRightArrow">
                <a:avLst>
                  <a:gd name="adj1" fmla="val 50000"/>
                  <a:gd name="adj2" fmla="val 42353"/>
                </a:avLst>
              </a:prstGeom>
              <a:solidFill>
                <a:srgbClr val="FF6600"/>
              </a:solidFill>
              <a:ln w="9525">
                <a:solidFill>
                  <a:schemeClr val="tx1"/>
                </a:solidFill>
                <a:miter lim="800000"/>
                <a:headEnd/>
                <a:tailEnd/>
              </a:ln>
            </p:spPr>
            <p:txBody>
              <a:bodyPr wrap="none" anchor="ctr"/>
              <a:lstStyle/>
              <a:p>
                <a:endParaRPr lang="es-AR"/>
              </a:p>
            </p:txBody>
          </p:sp>
        </p:grpSp>
        <p:sp>
          <p:nvSpPr>
            <p:cNvPr id="33849" name="AutoShape 19"/>
            <p:cNvSpPr>
              <a:spLocks noChangeArrowheads="1"/>
            </p:cNvSpPr>
            <p:nvPr/>
          </p:nvSpPr>
          <p:spPr bwMode="auto">
            <a:xfrm rot="1238982">
              <a:off x="2410" y="2214"/>
              <a:ext cx="144" cy="85"/>
            </a:xfrm>
            <a:prstGeom prst="notchedRightArrow">
              <a:avLst>
                <a:gd name="adj1" fmla="val 50000"/>
                <a:gd name="adj2" fmla="val 42353"/>
              </a:avLst>
            </a:prstGeom>
            <a:solidFill>
              <a:schemeClr val="accent1"/>
            </a:solidFill>
            <a:ln w="9525">
              <a:solidFill>
                <a:schemeClr val="tx1"/>
              </a:solidFill>
              <a:miter lim="800000"/>
              <a:headEnd/>
              <a:tailEnd/>
            </a:ln>
          </p:spPr>
          <p:txBody>
            <a:bodyPr wrap="none" anchor="ctr"/>
            <a:lstStyle/>
            <a:p>
              <a:endParaRPr lang="es-AR"/>
            </a:p>
          </p:txBody>
        </p:sp>
        <p:sp>
          <p:nvSpPr>
            <p:cNvPr id="33850" name="AutoShape 20"/>
            <p:cNvSpPr>
              <a:spLocks noChangeArrowheads="1"/>
            </p:cNvSpPr>
            <p:nvPr/>
          </p:nvSpPr>
          <p:spPr bwMode="auto">
            <a:xfrm rot="1126479">
              <a:off x="3178" y="2048"/>
              <a:ext cx="144" cy="85"/>
            </a:xfrm>
            <a:prstGeom prst="notchedRightArrow">
              <a:avLst>
                <a:gd name="adj1" fmla="val 50000"/>
                <a:gd name="adj2" fmla="val 42353"/>
              </a:avLst>
            </a:prstGeom>
            <a:solidFill>
              <a:srgbClr val="FF6600"/>
            </a:solidFill>
            <a:ln w="9525">
              <a:solidFill>
                <a:schemeClr val="tx1"/>
              </a:solidFill>
              <a:miter lim="800000"/>
              <a:headEnd/>
              <a:tailEnd/>
            </a:ln>
          </p:spPr>
          <p:txBody>
            <a:bodyPr wrap="none" anchor="ctr"/>
            <a:lstStyle/>
            <a:p>
              <a:endParaRPr lang="es-AR"/>
            </a:p>
          </p:txBody>
        </p:sp>
        <p:sp>
          <p:nvSpPr>
            <p:cNvPr id="33851" name="Text Box 21"/>
            <p:cNvSpPr txBox="1">
              <a:spLocks noChangeArrowheads="1"/>
            </p:cNvSpPr>
            <p:nvPr/>
          </p:nvSpPr>
          <p:spPr bwMode="auto">
            <a:xfrm>
              <a:off x="2074" y="4110"/>
              <a:ext cx="1056" cy="269"/>
            </a:xfrm>
            <a:prstGeom prst="rect">
              <a:avLst/>
            </a:prstGeom>
            <a:noFill/>
            <a:ln w="9525">
              <a:noFill/>
              <a:miter lim="800000"/>
              <a:headEnd/>
              <a:tailEnd/>
            </a:ln>
          </p:spPr>
          <p:txBody>
            <a:bodyPr>
              <a:spAutoFit/>
            </a:bodyPr>
            <a:lstStyle/>
            <a:p>
              <a:pPr eaLnBrk="0" hangingPunct="0">
                <a:spcBef>
                  <a:spcPct val="50000"/>
                </a:spcBef>
              </a:pPr>
              <a:r>
                <a:rPr lang="es-AR" sz="1600" b="1"/>
                <a:t>C</a:t>
              </a:r>
              <a:r>
                <a:rPr lang="es-AR" sz="1600" b="1" baseline="-25000"/>
                <a:t>1 </a:t>
              </a:r>
              <a:r>
                <a:rPr lang="es-AR" sz="1600" b="1"/>
                <a:t>C</a:t>
              </a:r>
              <a:r>
                <a:rPr lang="es-AR" sz="1600" b="1" baseline="-25000"/>
                <a:t>2 </a:t>
              </a:r>
              <a:r>
                <a:rPr lang="es-AR" sz="1600" b="1"/>
                <a:t>C</a:t>
              </a:r>
              <a:r>
                <a:rPr lang="es-AR" sz="1600" b="1" baseline="-25000"/>
                <a:t>3 </a:t>
              </a:r>
              <a:r>
                <a:rPr lang="es-AR" sz="1600" b="1"/>
                <a:t>C</a:t>
              </a:r>
              <a:r>
                <a:rPr lang="es-AR" sz="1600" b="1" baseline="-25000"/>
                <a:t>4 </a:t>
              </a:r>
              <a:r>
                <a:rPr lang="es-AR" sz="1600" b="1"/>
                <a:t>C</a:t>
              </a:r>
              <a:r>
                <a:rPr lang="es-AR" sz="1600" b="1" baseline="-25000"/>
                <a:t>5</a:t>
              </a:r>
            </a:p>
          </p:txBody>
        </p:sp>
      </p:grpSp>
      <p:sp>
        <p:nvSpPr>
          <p:cNvPr id="33797" name="Line 22"/>
          <p:cNvSpPr>
            <a:spLocks noChangeShapeType="1"/>
          </p:cNvSpPr>
          <p:nvPr/>
        </p:nvSpPr>
        <p:spPr bwMode="auto">
          <a:xfrm>
            <a:off x="323850" y="1630363"/>
            <a:ext cx="403225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3798" name="Text Box 23"/>
          <p:cNvSpPr txBox="1">
            <a:spLocks noChangeArrowheads="1"/>
          </p:cNvSpPr>
          <p:nvPr/>
        </p:nvSpPr>
        <p:spPr bwMode="auto">
          <a:xfrm>
            <a:off x="736600" y="749300"/>
            <a:ext cx="2755900" cy="304800"/>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Solido  </a:t>
            </a:r>
            <a:r>
              <a:rPr lang="es-AR" sz="1400" b="1" i="1">
                <a:latin typeface="Times New Roman" pitchFamily="18" charset="0"/>
              </a:rPr>
              <a:t>Frente de Solidif.</a:t>
            </a:r>
            <a:r>
              <a:rPr lang="es-AR" sz="1400">
                <a:latin typeface="Times New Roman" pitchFamily="18" charset="0"/>
              </a:rPr>
              <a:t>    Líquido</a:t>
            </a:r>
            <a:endParaRPr lang="it-IT" sz="1400">
              <a:latin typeface="Times New Roman" pitchFamily="18" charset="0"/>
            </a:endParaRPr>
          </a:p>
        </p:txBody>
      </p:sp>
      <p:sp>
        <p:nvSpPr>
          <p:cNvPr id="33799" name="Line 24"/>
          <p:cNvSpPr>
            <a:spLocks noChangeShapeType="1"/>
          </p:cNvSpPr>
          <p:nvPr/>
        </p:nvSpPr>
        <p:spPr bwMode="auto">
          <a:xfrm flipH="1">
            <a:off x="827088" y="982663"/>
            <a:ext cx="73025" cy="358775"/>
          </a:xfrm>
          <a:prstGeom prst="line">
            <a:avLst/>
          </a:prstGeom>
          <a:noFill/>
          <a:ln w="19050">
            <a:solidFill>
              <a:schemeClr val="tx1"/>
            </a:solidFill>
            <a:round/>
            <a:headEnd/>
            <a:tailEnd type="triangle" w="med" len="med"/>
          </a:ln>
        </p:spPr>
        <p:txBody>
          <a:bodyPr anchor="ctr">
            <a:spAutoFit/>
          </a:bodyPr>
          <a:lstStyle/>
          <a:p>
            <a:endParaRPr lang="es-AR"/>
          </a:p>
        </p:txBody>
      </p:sp>
      <p:sp>
        <p:nvSpPr>
          <p:cNvPr id="33800" name="Line 25"/>
          <p:cNvSpPr>
            <a:spLocks noChangeShapeType="1"/>
          </p:cNvSpPr>
          <p:nvPr/>
        </p:nvSpPr>
        <p:spPr bwMode="auto">
          <a:xfrm flipH="1">
            <a:off x="1258888" y="982663"/>
            <a:ext cx="144462" cy="285750"/>
          </a:xfrm>
          <a:prstGeom prst="line">
            <a:avLst/>
          </a:prstGeom>
          <a:noFill/>
          <a:ln w="19050">
            <a:solidFill>
              <a:schemeClr val="tx1"/>
            </a:solidFill>
            <a:round/>
            <a:headEnd/>
            <a:tailEnd type="triangle" w="med" len="med"/>
          </a:ln>
        </p:spPr>
        <p:txBody>
          <a:bodyPr anchor="ctr">
            <a:spAutoFit/>
          </a:bodyPr>
          <a:lstStyle/>
          <a:p>
            <a:endParaRPr lang="es-AR"/>
          </a:p>
        </p:txBody>
      </p:sp>
      <p:sp>
        <p:nvSpPr>
          <p:cNvPr id="33801" name="Line 26"/>
          <p:cNvSpPr>
            <a:spLocks noChangeShapeType="1"/>
          </p:cNvSpPr>
          <p:nvPr/>
        </p:nvSpPr>
        <p:spPr bwMode="auto">
          <a:xfrm>
            <a:off x="3130550" y="982663"/>
            <a:ext cx="146050" cy="358775"/>
          </a:xfrm>
          <a:prstGeom prst="line">
            <a:avLst/>
          </a:prstGeom>
          <a:noFill/>
          <a:ln w="19050">
            <a:solidFill>
              <a:schemeClr val="tx1"/>
            </a:solidFill>
            <a:round/>
            <a:headEnd/>
            <a:tailEnd type="triangle" w="med" len="med"/>
          </a:ln>
        </p:spPr>
        <p:txBody>
          <a:bodyPr anchor="ctr">
            <a:spAutoFit/>
          </a:bodyPr>
          <a:lstStyle/>
          <a:p>
            <a:endParaRPr lang="es-AR"/>
          </a:p>
        </p:txBody>
      </p:sp>
      <p:grpSp>
        <p:nvGrpSpPr>
          <p:cNvPr id="4" name="Group 27"/>
          <p:cNvGrpSpPr>
            <a:grpSpLocks/>
          </p:cNvGrpSpPr>
          <p:nvPr/>
        </p:nvGrpSpPr>
        <p:grpSpPr bwMode="auto">
          <a:xfrm>
            <a:off x="-36513" y="838200"/>
            <a:ext cx="3836988" cy="1525588"/>
            <a:chOff x="-23" y="528"/>
            <a:chExt cx="2417" cy="961"/>
          </a:xfrm>
        </p:grpSpPr>
        <p:sp>
          <p:nvSpPr>
            <p:cNvPr id="33831" name="Freeform 28"/>
            <p:cNvSpPr>
              <a:spLocks/>
            </p:cNvSpPr>
            <p:nvPr/>
          </p:nvSpPr>
          <p:spPr bwMode="auto">
            <a:xfrm>
              <a:off x="385" y="943"/>
              <a:ext cx="2009" cy="311"/>
            </a:xfrm>
            <a:custGeom>
              <a:avLst/>
              <a:gdLst>
                <a:gd name="T0" fmla="*/ 0 w 2009"/>
                <a:gd name="T1" fmla="*/ 311 h 311"/>
                <a:gd name="T2" fmla="*/ 407 w 2009"/>
                <a:gd name="T3" fmla="*/ 300 h 311"/>
                <a:gd name="T4" fmla="*/ 413 w 2009"/>
                <a:gd name="T5" fmla="*/ 6 h 311"/>
                <a:gd name="T6" fmla="*/ 2009 w 2009"/>
                <a:gd name="T7" fmla="*/ 0 h 311"/>
                <a:gd name="T8" fmla="*/ 0 60000 65536"/>
                <a:gd name="T9" fmla="*/ 0 60000 65536"/>
                <a:gd name="T10" fmla="*/ 0 60000 65536"/>
                <a:gd name="T11" fmla="*/ 0 60000 65536"/>
                <a:gd name="T12" fmla="*/ 0 w 2009"/>
                <a:gd name="T13" fmla="*/ 0 h 311"/>
                <a:gd name="T14" fmla="*/ 2009 w 2009"/>
                <a:gd name="T15" fmla="*/ 311 h 311"/>
              </a:gdLst>
              <a:ahLst/>
              <a:cxnLst>
                <a:cxn ang="T8">
                  <a:pos x="T0" y="T1"/>
                </a:cxn>
                <a:cxn ang="T9">
                  <a:pos x="T2" y="T3"/>
                </a:cxn>
                <a:cxn ang="T10">
                  <a:pos x="T4" y="T5"/>
                </a:cxn>
                <a:cxn ang="T11">
                  <a:pos x="T6" y="T7"/>
                </a:cxn>
              </a:cxnLst>
              <a:rect l="T12" t="T13" r="T14" b="T15"/>
              <a:pathLst>
                <a:path w="2009" h="311">
                  <a:moveTo>
                    <a:pt x="0" y="311"/>
                  </a:moveTo>
                  <a:lnTo>
                    <a:pt x="407" y="300"/>
                  </a:lnTo>
                  <a:lnTo>
                    <a:pt x="413" y="6"/>
                  </a:lnTo>
                  <a:lnTo>
                    <a:pt x="2009" y="0"/>
                  </a:lnTo>
                </a:path>
              </a:pathLst>
            </a:custGeom>
            <a:noFill/>
            <a:ln w="25400">
              <a:solidFill>
                <a:srgbClr val="FF0000"/>
              </a:solidFill>
              <a:round/>
              <a:headEnd/>
              <a:tailEnd/>
            </a:ln>
          </p:spPr>
          <p:txBody>
            <a:bodyPr wrap="none" anchor="ctr">
              <a:spAutoFit/>
            </a:bodyPr>
            <a:lstStyle/>
            <a:p>
              <a:endParaRPr lang="es-AR"/>
            </a:p>
          </p:txBody>
        </p:sp>
        <p:grpSp>
          <p:nvGrpSpPr>
            <p:cNvPr id="5" name="Group 29"/>
            <p:cNvGrpSpPr>
              <a:grpSpLocks/>
            </p:cNvGrpSpPr>
            <p:nvPr/>
          </p:nvGrpSpPr>
          <p:grpSpPr bwMode="auto">
            <a:xfrm>
              <a:off x="-23" y="528"/>
              <a:ext cx="419" cy="961"/>
              <a:chOff x="-23" y="528"/>
              <a:chExt cx="419" cy="961"/>
            </a:xfrm>
          </p:grpSpPr>
          <p:sp>
            <p:nvSpPr>
              <p:cNvPr id="33833" name="Text Box 30"/>
              <p:cNvSpPr txBox="1">
                <a:spLocks noChangeArrowheads="1"/>
              </p:cNvSpPr>
              <p:nvPr/>
            </p:nvSpPr>
            <p:spPr bwMode="auto">
              <a:xfrm>
                <a:off x="-23" y="1163"/>
                <a:ext cx="418" cy="326"/>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Comp </a:t>
                </a:r>
              </a:p>
              <a:p>
                <a:pPr algn="ctr" eaLnBrk="0" hangingPunct="0"/>
                <a:r>
                  <a:rPr lang="es-AR" sz="1400">
                    <a:latin typeface="Times New Roman" pitchFamily="18" charset="0"/>
                  </a:rPr>
                  <a:t>Sol</a:t>
                </a:r>
                <a:r>
                  <a:rPr lang="es-AR" sz="1400" baseline="-25000">
                    <a:latin typeface="Times New Roman" pitchFamily="18" charset="0"/>
                  </a:rPr>
                  <a:t>0</a:t>
                </a:r>
                <a:endParaRPr lang="it-IT" sz="1400" baseline="-25000">
                  <a:latin typeface="Times New Roman" pitchFamily="18" charset="0"/>
                </a:endParaRPr>
              </a:p>
            </p:txBody>
          </p:sp>
          <p:sp>
            <p:nvSpPr>
              <p:cNvPr id="33834" name="Text Box 31"/>
              <p:cNvSpPr txBox="1">
                <a:spLocks noChangeArrowheads="1"/>
              </p:cNvSpPr>
              <p:nvPr/>
            </p:nvSpPr>
            <p:spPr bwMode="auto">
              <a:xfrm>
                <a:off x="-23" y="845"/>
                <a:ext cx="418" cy="326"/>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Comp </a:t>
                </a:r>
              </a:p>
              <a:p>
                <a:pPr algn="ctr" eaLnBrk="0" hangingPunct="0"/>
                <a:r>
                  <a:rPr lang="es-AR" sz="1400">
                    <a:latin typeface="Times New Roman" pitchFamily="18" charset="0"/>
                  </a:rPr>
                  <a:t>Sol</a:t>
                </a:r>
                <a:r>
                  <a:rPr lang="es-AR" sz="1400" baseline="-25000">
                    <a:latin typeface="Times New Roman" pitchFamily="18" charset="0"/>
                  </a:rPr>
                  <a:t>Final</a:t>
                </a:r>
                <a:endParaRPr lang="it-IT" sz="1400" baseline="-25000">
                  <a:latin typeface="Times New Roman" pitchFamily="18" charset="0"/>
                </a:endParaRPr>
              </a:p>
            </p:txBody>
          </p:sp>
          <p:sp>
            <p:nvSpPr>
              <p:cNvPr id="33835" name="Text Box 32"/>
              <p:cNvSpPr txBox="1">
                <a:spLocks noChangeArrowheads="1"/>
              </p:cNvSpPr>
              <p:nvPr/>
            </p:nvSpPr>
            <p:spPr bwMode="auto">
              <a:xfrm>
                <a:off x="-22" y="528"/>
                <a:ext cx="418" cy="326"/>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Comp </a:t>
                </a:r>
              </a:p>
              <a:p>
                <a:pPr algn="ctr" eaLnBrk="0" hangingPunct="0"/>
                <a:r>
                  <a:rPr lang="es-AR" sz="1400">
                    <a:latin typeface="Times New Roman" pitchFamily="18" charset="0"/>
                  </a:rPr>
                  <a:t>Liq</a:t>
                </a:r>
                <a:r>
                  <a:rPr lang="es-AR" sz="1400" baseline="-25000">
                    <a:latin typeface="Times New Roman" pitchFamily="18" charset="0"/>
                  </a:rPr>
                  <a:t>Final</a:t>
                </a:r>
                <a:endParaRPr lang="it-IT" sz="1400" baseline="-25000">
                  <a:latin typeface="Times New Roman" pitchFamily="18" charset="0"/>
                </a:endParaRPr>
              </a:p>
            </p:txBody>
          </p:sp>
          <p:sp>
            <p:nvSpPr>
              <p:cNvPr id="33836" name="Line 33"/>
              <p:cNvSpPr>
                <a:spLocks noChangeShapeType="1"/>
              </p:cNvSpPr>
              <p:nvPr/>
            </p:nvSpPr>
            <p:spPr bwMode="auto">
              <a:xfrm>
                <a:off x="113" y="709"/>
                <a:ext cx="226" cy="0"/>
              </a:xfrm>
              <a:prstGeom prst="line">
                <a:avLst/>
              </a:prstGeom>
              <a:noFill/>
              <a:ln w="19050">
                <a:solidFill>
                  <a:schemeClr val="tx1"/>
                </a:solidFill>
                <a:round/>
                <a:headEnd/>
                <a:tailEnd type="triangle" w="med" len="med"/>
              </a:ln>
            </p:spPr>
            <p:txBody>
              <a:bodyPr anchor="ctr">
                <a:spAutoFit/>
              </a:bodyPr>
              <a:lstStyle/>
              <a:p>
                <a:endParaRPr lang="es-AR"/>
              </a:p>
            </p:txBody>
          </p:sp>
          <p:sp>
            <p:nvSpPr>
              <p:cNvPr id="33837" name="Line 34"/>
              <p:cNvSpPr>
                <a:spLocks noChangeShapeType="1"/>
              </p:cNvSpPr>
              <p:nvPr/>
            </p:nvSpPr>
            <p:spPr bwMode="auto">
              <a:xfrm>
                <a:off x="113" y="1027"/>
                <a:ext cx="226" cy="0"/>
              </a:xfrm>
              <a:prstGeom prst="line">
                <a:avLst/>
              </a:prstGeom>
              <a:noFill/>
              <a:ln w="19050">
                <a:solidFill>
                  <a:schemeClr val="tx1"/>
                </a:solidFill>
                <a:round/>
                <a:headEnd/>
                <a:tailEnd type="triangle" w="med" len="med"/>
              </a:ln>
            </p:spPr>
            <p:txBody>
              <a:bodyPr anchor="ctr">
                <a:spAutoFit/>
              </a:bodyPr>
              <a:lstStyle/>
              <a:p>
                <a:endParaRPr lang="es-AR"/>
              </a:p>
            </p:txBody>
          </p:sp>
          <p:sp>
            <p:nvSpPr>
              <p:cNvPr id="33838" name="Line 35"/>
              <p:cNvSpPr>
                <a:spLocks noChangeShapeType="1"/>
              </p:cNvSpPr>
              <p:nvPr/>
            </p:nvSpPr>
            <p:spPr bwMode="auto">
              <a:xfrm>
                <a:off x="113" y="1344"/>
                <a:ext cx="226" cy="0"/>
              </a:xfrm>
              <a:prstGeom prst="line">
                <a:avLst/>
              </a:prstGeom>
              <a:noFill/>
              <a:ln w="19050">
                <a:solidFill>
                  <a:schemeClr val="tx1"/>
                </a:solidFill>
                <a:round/>
                <a:headEnd/>
                <a:tailEnd type="triangle" w="med" len="med"/>
              </a:ln>
            </p:spPr>
            <p:txBody>
              <a:bodyPr anchor="ctr">
                <a:spAutoFit/>
              </a:bodyPr>
              <a:lstStyle/>
              <a:p>
                <a:endParaRPr lang="es-AR"/>
              </a:p>
            </p:txBody>
          </p:sp>
        </p:grpSp>
      </p:grpSp>
      <p:grpSp>
        <p:nvGrpSpPr>
          <p:cNvPr id="6" name="Group 36"/>
          <p:cNvGrpSpPr>
            <a:grpSpLocks/>
          </p:cNvGrpSpPr>
          <p:nvPr/>
        </p:nvGrpSpPr>
        <p:grpSpPr bwMode="auto">
          <a:xfrm>
            <a:off x="4643438" y="1125538"/>
            <a:ext cx="4032250" cy="1008062"/>
            <a:chOff x="2925" y="709"/>
            <a:chExt cx="2540" cy="635"/>
          </a:xfrm>
        </p:grpSpPr>
        <p:sp>
          <p:nvSpPr>
            <p:cNvPr id="33827" name="Rectangle 37"/>
            <p:cNvSpPr>
              <a:spLocks noChangeArrowheads="1"/>
            </p:cNvSpPr>
            <p:nvPr/>
          </p:nvSpPr>
          <p:spPr bwMode="auto">
            <a:xfrm>
              <a:off x="3197" y="709"/>
              <a:ext cx="1996" cy="635"/>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3828" name="Rectangle 38"/>
            <p:cNvSpPr>
              <a:spLocks noChangeArrowheads="1"/>
            </p:cNvSpPr>
            <p:nvPr/>
          </p:nvSpPr>
          <p:spPr bwMode="auto">
            <a:xfrm>
              <a:off x="3197" y="709"/>
              <a:ext cx="1044" cy="635"/>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3829" name="Line 39"/>
            <p:cNvSpPr>
              <a:spLocks noChangeShapeType="1"/>
            </p:cNvSpPr>
            <p:nvPr/>
          </p:nvSpPr>
          <p:spPr bwMode="auto">
            <a:xfrm>
              <a:off x="2925" y="1027"/>
              <a:ext cx="254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3830" name="Freeform 40"/>
            <p:cNvSpPr>
              <a:spLocks/>
            </p:cNvSpPr>
            <p:nvPr/>
          </p:nvSpPr>
          <p:spPr bwMode="auto">
            <a:xfrm>
              <a:off x="3184" y="845"/>
              <a:ext cx="2009" cy="311"/>
            </a:xfrm>
            <a:custGeom>
              <a:avLst/>
              <a:gdLst>
                <a:gd name="T0" fmla="*/ 0 w 2009"/>
                <a:gd name="T1" fmla="*/ 311 h 311"/>
                <a:gd name="T2" fmla="*/ 1064 w 2009"/>
                <a:gd name="T3" fmla="*/ 302 h 311"/>
                <a:gd name="T4" fmla="*/ 1064 w 2009"/>
                <a:gd name="T5" fmla="*/ 2 h 311"/>
                <a:gd name="T6" fmla="*/ 2009 w 2009"/>
                <a:gd name="T7" fmla="*/ 0 h 311"/>
                <a:gd name="T8" fmla="*/ 0 60000 65536"/>
                <a:gd name="T9" fmla="*/ 0 60000 65536"/>
                <a:gd name="T10" fmla="*/ 0 60000 65536"/>
                <a:gd name="T11" fmla="*/ 0 60000 65536"/>
                <a:gd name="T12" fmla="*/ 0 w 2009"/>
                <a:gd name="T13" fmla="*/ 0 h 311"/>
                <a:gd name="T14" fmla="*/ 2009 w 2009"/>
                <a:gd name="T15" fmla="*/ 311 h 311"/>
              </a:gdLst>
              <a:ahLst/>
              <a:cxnLst>
                <a:cxn ang="T8">
                  <a:pos x="T0" y="T1"/>
                </a:cxn>
                <a:cxn ang="T9">
                  <a:pos x="T2" y="T3"/>
                </a:cxn>
                <a:cxn ang="T10">
                  <a:pos x="T4" y="T5"/>
                </a:cxn>
                <a:cxn ang="T11">
                  <a:pos x="T6" y="T7"/>
                </a:cxn>
              </a:cxnLst>
              <a:rect l="T12" t="T13" r="T14" b="T15"/>
              <a:pathLst>
                <a:path w="2009" h="311">
                  <a:moveTo>
                    <a:pt x="0" y="311"/>
                  </a:moveTo>
                  <a:lnTo>
                    <a:pt x="1064" y="302"/>
                  </a:lnTo>
                  <a:lnTo>
                    <a:pt x="1064" y="2"/>
                  </a:lnTo>
                  <a:lnTo>
                    <a:pt x="2009" y="0"/>
                  </a:lnTo>
                </a:path>
              </a:pathLst>
            </a:custGeom>
            <a:noFill/>
            <a:ln w="25400">
              <a:solidFill>
                <a:srgbClr val="FF0000"/>
              </a:solidFill>
              <a:round/>
              <a:headEnd/>
              <a:tailEnd/>
            </a:ln>
          </p:spPr>
          <p:txBody>
            <a:bodyPr wrap="none" anchor="ctr">
              <a:spAutoFit/>
            </a:bodyPr>
            <a:lstStyle/>
            <a:p>
              <a:endParaRPr lang="es-AR"/>
            </a:p>
          </p:txBody>
        </p:sp>
      </p:grpSp>
      <p:grpSp>
        <p:nvGrpSpPr>
          <p:cNvPr id="7" name="Group 41"/>
          <p:cNvGrpSpPr>
            <a:grpSpLocks/>
          </p:cNvGrpSpPr>
          <p:nvPr/>
        </p:nvGrpSpPr>
        <p:grpSpPr bwMode="auto">
          <a:xfrm>
            <a:off x="395288" y="2565400"/>
            <a:ext cx="4032250" cy="1008063"/>
            <a:chOff x="249" y="1616"/>
            <a:chExt cx="2540" cy="635"/>
          </a:xfrm>
        </p:grpSpPr>
        <p:sp>
          <p:nvSpPr>
            <p:cNvPr id="33823" name="Rectangle 42"/>
            <p:cNvSpPr>
              <a:spLocks noChangeArrowheads="1"/>
            </p:cNvSpPr>
            <p:nvPr/>
          </p:nvSpPr>
          <p:spPr bwMode="auto">
            <a:xfrm>
              <a:off x="385" y="1616"/>
              <a:ext cx="1996" cy="635"/>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3824" name="Rectangle 43"/>
            <p:cNvSpPr>
              <a:spLocks noChangeArrowheads="1"/>
            </p:cNvSpPr>
            <p:nvPr/>
          </p:nvSpPr>
          <p:spPr bwMode="auto">
            <a:xfrm>
              <a:off x="385" y="1616"/>
              <a:ext cx="1633" cy="635"/>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3825" name="Line 44"/>
            <p:cNvSpPr>
              <a:spLocks noChangeShapeType="1"/>
            </p:cNvSpPr>
            <p:nvPr/>
          </p:nvSpPr>
          <p:spPr bwMode="auto">
            <a:xfrm>
              <a:off x="249" y="1889"/>
              <a:ext cx="254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3826" name="Freeform 45"/>
            <p:cNvSpPr>
              <a:spLocks/>
            </p:cNvSpPr>
            <p:nvPr/>
          </p:nvSpPr>
          <p:spPr bwMode="auto">
            <a:xfrm>
              <a:off x="370" y="1668"/>
              <a:ext cx="2009" cy="311"/>
            </a:xfrm>
            <a:custGeom>
              <a:avLst/>
              <a:gdLst>
                <a:gd name="T0" fmla="*/ 0 w 2009"/>
                <a:gd name="T1" fmla="*/ 311 h 311"/>
                <a:gd name="T2" fmla="*/ 1652 w 2009"/>
                <a:gd name="T3" fmla="*/ 301 h 311"/>
                <a:gd name="T4" fmla="*/ 1646 w 2009"/>
                <a:gd name="T5" fmla="*/ 1 h 311"/>
                <a:gd name="T6" fmla="*/ 2009 w 2009"/>
                <a:gd name="T7" fmla="*/ 0 h 311"/>
                <a:gd name="T8" fmla="*/ 0 60000 65536"/>
                <a:gd name="T9" fmla="*/ 0 60000 65536"/>
                <a:gd name="T10" fmla="*/ 0 60000 65536"/>
                <a:gd name="T11" fmla="*/ 0 60000 65536"/>
                <a:gd name="T12" fmla="*/ 0 w 2009"/>
                <a:gd name="T13" fmla="*/ 0 h 311"/>
                <a:gd name="T14" fmla="*/ 2009 w 2009"/>
                <a:gd name="T15" fmla="*/ 311 h 311"/>
              </a:gdLst>
              <a:ahLst/>
              <a:cxnLst>
                <a:cxn ang="T8">
                  <a:pos x="T0" y="T1"/>
                </a:cxn>
                <a:cxn ang="T9">
                  <a:pos x="T2" y="T3"/>
                </a:cxn>
                <a:cxn ang="T10">
                  <a:pos x="T4" y="T5"/>
                </a:cxn>
                <a:cxn ang="T11">
                  <a:pos x="T6" y="T7"/>
                </a:cxn>
              </a:cxnLst>
              <a:rect l="T12" t="T13" r="T14" b="T15"/>
              <a:pathLst>
                <a:path w="2009" h="311">
                  <a:moveTo>
                    <a:pt x="0" y="311"/>
                  </a:moveTo>
                  <a:lnTo>
                    <a:pt x="1652" y="301"/>
                  </a:lnTo>
                  <a:lnTo>
                    <a:pt x="1646" y="1"/>
                  </a:lnTo>
                  <a:lnTo>
                    <a:pt x="2009" y="0"/>
                  </a:lnTo>
                </a:path>
              </a:pathLst>
            </a:custGeom>
            <a:noFill/>
            <a:ln w="25400">
              <a:solidFill>
                <a:srgbClr val="FF0000"/>
              </a:solidFill>
              <a:round/>
              <a:headEnd/>
              <a:tailEnd/>
            </a:ln>
          </p:spPr>
          <p:txBody>
            <a:bodyPr wrap="none" anchor="ctr">
              <a:spAutoFit/>
            </a:bodyPr>
            <a:lstStyle/>
            <a:p>
              <a:endParaRPr lang="es-AR"/>
            </a:p>
          </p:txBody>
        </p:sp>
      </p:grpSp>
      <p:grpSp>
        <p:nvGrpSpPr>
          <p:cNvPr id="8" name="Group 46"/>
          <p:cNvGrpSpPr>
            <a:grpSpLocks/>
          </p:cNvGrpSpPr>
          <p:nvPr/>
        </p:nvGrpSpPr>
        <p:grpSpPr bwMode="auto">
          <a:xfrm>
            <a:off x="4787900" y="2565400"/>
            <a:ext cx="4032250" cy="1008063"/>
            <a:chOff x="3016" y="1616"/>
            <a:chExt cx="2540" cy="635"/>
          </a:xfrm>
        </p:grpSpPr>
        <p:sp>
          <p:nvSpPr>
            <p:cNvPr id="33819" name="Rectangle 47"/>
            <p:cNvSpPr>
              <a:spLocks noChangeArrowheads="1"/>
            </p:cNvSpPr>
            <p:nvPr/>
          </p:nvSpPr>
          <p:spPr bwMode="auto">
            <a:xfrm>
              <a:off x="3197" y="1616"/>
              <a:ext cx="1996" cy="635"/>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3820" name="Rectangle 48"/>
            <p:cNvSpPr>
              <a:spLocks noChangeArrowheads="1"/>
            </p:cNvSpPr>
            <p:nvPr/>
          </p:nvSpPr>
          <p:spPr bwMode="auto">
            <a:xfrm>
              <a:off x="3197" y="1616"/>
              <a:ext cx="1951" cy="635"/>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3821" name="Line 49"/>
            <p:cNvSpPr>
              <a:spLocks noChangeShapeType="1"/>
            </p:cNvSpPr>
            <p:nvPr/>
          </p:nvSpPr>
          <p:spPr bwMode="auto">
            <a:xfrm>
              <a:off x="3016" y="1889"/>
              <a:ext cx="254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3822" name="Freeform 50"/>
            <p:cNvSpPr>
              <a:spLocks/>
            </p:cNvSpPr>
            <p:nvPr/>
          </p:nvSpPr>
          <p:spPr bwMode="auto">
            <a:xfrm>
              <a:off x="3204" y="1645"/>
              <a:ext cx="2010" cy="258"/>
            </a:xfrm>
            <a:custGeom>
              <a:avLst/>
              <a:gdLst>
                <a:gd name="T0" fmla="*/ 0 w 2010"/>
                <a:gd name="T1" fmla="*/ 258 h 258"/>
                <a:gd name="T2" fmla="*/ 1944 w 2010"/>
                <a:gd name="T3" fmla="*/ 258 h 258"/>
                <a:gd name="T4" fmla="*/ 1944 w 2010"/>
                <a:gd name="T5" fmla="*/ 0 h 258"/>
                <a:gd name="T6" fmla="*/ 2010 w 2010"/>
                <a:gd name="T7" fmla="*/ 0 h 258"/>
                <a:gd name="T8" fmla="*/ 0 60000 65536"/>
                <a:gd name="T9" fmla="*/ 0 60000 65536"/>
                <a:gd name="T10" fmla="*/ 0 60000 65536"/>
                <a:gd name="T11" fmla="*/ 0 60000 65536"/>
                <a:gd name="T12" fmla="*/ 0 w 2010"/>
                <a:gd name="T13" fmla="*/ 0 h 258"/>
                <a:gd name="T14" fmla="*/ 2010 w 2010"/>
                <a:gd name="T15" fmla="*/ 258 h 258"/>
              </a:gdLst>
              <a:ahLst/>
              <a:cxnLst>
                <a:cxn ang="T8">
                  <a:pos x="T0" y="T1"/>
                </a:cxn>
                <a:cxn ang="T9">
                  <a:pos x="T2" y="T3"/>
                </a:cxn>
                <a:cxn ang="T10">
                  <a:pos x="T4" y="T5"/>
                </a:cxn>
                <a:cxn ang="T11">
                  <a:pos x="T6" y="T7"/>
                </a:cxn>
              </a:cxnLst>
              <a:rect l="T12" t="T13" r="T14" b="T15"/>
              <a:pathLst>
                <a:path w="2010" h="258">
                  <a:moveTo>
                    <a:pt x="0" y="258"/>
                  </a:moveTo>
                  <a:lnTo>
                    <a:pt x="1944" y="258"/>
                  </a:lnTo>
                  <a:lnTo>
                    <a:pt x="1944" y="0"/>
                  </a:lnTo>
                  <a:lnTo>
                    <a:pt x="2010" y="0"/>
                  </a:lnTo>
                </a:path>
              </a:pathLst>
            </a:custGeom>
            <a:noFill/>
            <a:ln w="25400">
              <a:solidFill>
                <a:srgbClr val="FF0000"/>
              </a:solidFill>
              <a:round/>
              <a:headEnd/>
              <a:tailEnd/>
            </a:ln>
          </p:spPr>
          <p:txBody>
            <a:bodyPr wrap="none" anchor="ctr">
              <a:spAutoFit/>
            </a:bodyPr>
            <a:lstStyle/>
            <a:p>
              <a:endParaRPr lang="es-AR"/>
            </a:p>
          </p:txBody>
        </p:sp>
      </p:grpSp>
      <p:sp>
        <p:nvSpPr>
          <p:cNvPr id="43059" name="Text Box 51"/>
          <p:cNvSpPr txBox="1">
            <a:spLocks noChangeArrowheads="1"/>
          </p:cNvSpPr>
          <p:nvPr/>
        </p:nvSpPr>
        <p:spPr bwMode="auto">
          <a:xfrm>
            <a:off x="747713" y="44450"/>
            <a:ext cx="7510462" cy="519113"/>
          </a:xfrm>
          <a:prstGeom prst="rect">
            <a:avLst/>
          </a:prstGeom>
          <a:noFill/>
          <a:ln w="19050">
            <a:noFill/>
            <a:miter lim="800000"/>
            <a:headEnd/>
            <a:tailEnd/>
          </a:ln>
          <a:effectLst/>
        </p:spPr>
        <p:txBody>
          <a:bodyPr wrap="none">
            <a:spAutoFit/>
          </a:bodyPr>
          <a:lstStyle/>
          <a:p>
            <a:pPr algn="ctr" eaLnBrk="0" hangingPunct="0">
              <a:defRPr/>
            </a:pPr>
            <a:r>
              <a:rPr lang="es-AR" sz="2800" u="sng">
                <a:solidFill>
                  <a:schemeClr val="accent2"/>
                </a:solidFill>
                <a:effectLst>
                  <a:outerShdw blurRad="38100" dist="38100" dir="2700000" algn="tl">
                    <a:srgbClr val="C0C0C0"/>
                  </a:outerShdw>
                </a:effectLst>
                <a:latin typeface="Times New Roman" pitchFamily="18" charset="0"/>
              </a:rPr>
              <a:t>Solidificación de una Aleación: Crecimiento Planar</a:t>
            </a:r>
            <a:endParaRPr lang="it-IT" sz="2800" u="sng">
              <a:solidFill>
                <a:schemeClr val="accent2"/>
              </a:solidFill>
              <a:effectLst>
                <a:outerShdw blurRad="38100" dist="38100" dir="2700000" algn="tl">
                  <a:srgbClr val="C0C0C0"/>
                </a:outerShdw>
              </a:effectLst>
              <a:latin typeface="Times New Roman" pitchFamily="18" charset="0"/>
            </a:endParaRPr>
          </a:p>
        </p:txBody>
      </p:sp>
      <p:grpSp>
        <p:nvGrpSpPr>
          <p:cNvPr id="9" name="Group 52"/>
          <p:cNvGrpSpPr>
            <a:grpSpLocks/>
          </p:cNvGrpSpPr>
          <p:nvPr/>
        </p:nvGrpSpPr>
        <p:grpSpPr bwMode="auto">
          <a:xfrm>
            <a:off x="1042988" y="1373188"/>
            <a:ext cx="2597150" cy="760412"/>
            <a:chOff x="657" y="865"/>
            <a:chExt cx="1636" cy="479"/>
          </a:xfrm>
        </p:grpSpPr>
        <p:grpSp>
          <p:nvGrpSpPr>
            <p:cNvPr id="10" name="Group 53"/>
            <p:cNvGrpSpPr>
              <a:grpSpLocks/>
            </p:cNvGrpSpPr>
            <p:nvPr/>
          </p:nvGrpSpPr>
          <p:grpSpPr bwMode="auto">
            <a:xfrm flipH="1">
              <a:off x="657" y="865"/>
              <a:ext cx="273" cy="344"/>
              <a:chOff x="657" y="456"/>
              <a:chExt cx="273" cy="344"/>
            </a:xfrm>
          </p:grpSpPr>
          <p:sp>
            <p:nvSpPr>
              <p:cNvPr id="33816" name="Freeform 54"/>
              <p:cNvSpPr>
                <a:spLocks/>
              </p:cNvSpPr>
              <p:nvPr/>
            </p:nvSpPr>
            <p:spPr bwMode="auto">
              <a:xfrm>
                <a:off x="657" y="456"/>
                <a:ext cx="273" cy="72"/>
              </a:xfrm>
              <a:custGeom>
                <a:avLst/>
                <a:gdLst>
                  <a:gd name="T0" fmla="*/ 0 w 273"/>
                  <a:gd name="T1" fmla="*/ 71 h 72"/>
                  <a:gd name="T2" fmla="*/ 135 w 273"/>
                  <a:gd name="T3" fmla="*/ 0 h 72"/>
                  <a:gd name="T4" fmla="*/ 273 w 273"/>
                  <a:gd name="T5" fmla="*/ 72 h 72"/>
                  <a:gd name="T6" fmla="*/ 0 60000 65536"/>
                  <a:gd name="T7" fmla="*/ 0 60000 65536"/>
                  <a:gd name="T8" fmla="*/ 0 60000 65536"/>
                  <a:gd name="T9" fmla="*/ 0 w 273"/>
                  <a:gd name="T10" fmla="*/ 0 h 72"/>
                  <a:gd name="T11" fmla="*/ 273 w 273"/>
                  <a:gd name="T12" fmla="*/ 72 h 72"/>
                </a:gdLst>
                <a:ahLst/>
                <a:cxnLst>
                  <a:cxn ang="T6">
                    <a:pos x="T0" y="T1"/>
                  </a:cxn>
                  <a:cxn ang="T7">
                    <a:pos x="T2" y="T3"/>
                  </a:cxn>
                  <a:cxn ang="T8">
                    <a:pos x="T4" y="T5"/>
                  </a:cxn>
                </a:cxnLst>
                <a:rect l="T9" t="T10" r="T11" b="T12"/>
                <a:pathLst>
                  <a:path w="273" h="72">
                    <a:moveTo>
                      <a:pt x="0" y="71"/>
                    </a:moveTo>
                    <a:cubicBezTo>
                      <a:pt x="23" y="59"/>
                      <a:pt x="90" y="0"/>
                      <a:pt x="135" y="0"/>
                    </a:cubicBezTo>
                    <a:cubicBezTo>
                      <a:pt x="180" y="0"/>
                      <a:pt x="244" y="57"/>
                      <a:pt x="273" y="72"/>
                    </a:cubicBezTo>
                  </a:path>
                </a:pathLst>
              </a:custGeom>
              <a:noFill/>
              <a:ln w="19050">
                <a:solidFill>
                  <a:srgbClr val="990000"/>
                </a:solidFill>
                <a:round/>
                <a:headEnd/>
                <a:tailEnd type="triangle" w="med" len="med"/>
              </a:ln>
            </p:spPr>
            <p:txBody>
              <a:bodyPr anchor="ctr">
                <a:spAutoFit/>
              </a:bodyPr>
              <a:lstStyle/>
              <a:p>
                <a:endParaRPr lang="es-AR"/>
              </a:p>
            </p:txBody>
          </p:sp>
          <p:sp>
            <p:nvSpPr>
              <p:cNvPr id="33817" name="Freeform 55"/>
              <p:cNvSpPr>
                <a:spLocks/>
              </p:cNvSpPr>
              <p:nvPr/>
            </p:nvSpPr>
            <p:spPr bwMode="auto">
              <a:xfrm>
                <a:off x="657" y="592"/>
                <a:ext cx="273" cy="72"/>
              </a:xfrm>
              <a:custGeom>
                <a:avLst/>
                <a:gdLst>
                  <a:gd name="T0" fmla="*/ 0 w 273"/>
                  <a:gd name="T1" fmla="*/ 71 h 72"/>
                  <a:gd name="T2" fmla="*/ 135 w 273"/>
                  <a:gd name="T3" fmla="*/ 0 h 72"/>
                  <a:gd name="T4" fmla="*/ 273 w 273"/>
                  <a:gd name="T5" fmla="*/ 72 h 72"/>
                  <a:gd name="T6" fmla="*/ 0 60000 65536"/>
                  <a:gd name="T7" fmla="*/ 0 60000 65536"/>
                  <a:gd name="T8" fmla="*/ 0 60000 65536"/>
                  <a:gd name="T9" fmla="*/ 0 w 273"/>
                  <a:gd name="T10" fmla="*/ 0 h 72"/>
                  <a:gd name="T11" fmla="*/ 273 w 273"/>
                  <a:gd name="T12" fmla="*/ 72 h 72"/>
                </a:gdLst>
                <a:ahLst/>
                <a:cxnLst>
                  <a:cxn ang="T6">
                    <a:pos x="T0" y="T1"/>
                  </a:cxn>
                  <a:cxn ang="T7">
                    <a:pos x="T2" y="T3"/>
                  </a:cxn>
                  <a:cxn ang="T8">
                    <a:pos x="T4" y="T5"/>
                  </a:cxn>
                </a:cxnLst>
                <a:rect l="T9" t="T10" r="T11" b="T12"/>
                <a:pathLst>
                  <a:path w="273" h="72">
                    <a:moveTo>
                      <a:pt x="0" y="71"/>
                    </a:moveTo>
                    <a:cubicBezTo>
                      <a:pt x="23" y="59"/>
                      <a:pt x="90" y="0"/>
                      <a:pt x="135" y="0"/>
                    </a:cubicBezTo>
                    <a:cubicBezTo>
                      <a:pt x="180" y="0"/>
                      <a:pt x="244" y="57"/>
                      <a:pt x="273" y="72"/>
                    </a:cubicBezTo>
                  </a:path>
                </a:pathLst>
              </a:custGeom>
              <a:noFill/>
              <a:ln w="19050">
                <a:solidFill>
                  <a:srgbClr val="990000"/>
                </a:solidFill>
                <a:round/>
                <a:headEnd/>
                <a:tailEnd type="triangle" w="med" len="med"/>
              </a:ln>
            </p:spPr>
            <p:txBody>
              <a:bodyPr anchor="ctr">
                <a:spAutoFit/>
              </a:bodyPr>
              <a:lstStyle/>
              <a:p>
                <a:endParaRPr lang="es-AR"/>
              </a:p>
            </p:txBody>
          </p:sp>
          <p:sp>
            <p:nvSpPr>
              <p:cNvPr id="33818" name="Freeform 56"/>
              <p:cNvSpPr>
                <a:spLocks/>
              </p:cNvSpPr>
              <p:nvPr/>
            </p:nvSpPr>
            <p:spPr bwMode="auto">
              <a:xfrm>
                <a:off x="657" y="728"/>
                <a:ext cx="273" cy="72"/>
              </a:xfrm>
              <a:custGeom>
                <a:avLst/>
                <a:gdLst>
                  <a:gd name="T0" fmla="*/ 0 w 273"/>
                  <a:gd name="T1" fmla="*/ 71 h 72"/>
                  <a:gd name="T2" fmla="*/ 135 w 273"/>
                  <a:gd name="T3" fmla="*/ 0 h 72"/>
                  <a:gd name="T4" fmla="*/ 273 w 273"/>
                  <a:gd name="T5" fmla="*/ 72 h 72"/>
                  <a:gd name="T6" fmla="*/ 0 60000 65536"/>
                  <a:gd name="T7" fmla="*/ 0 60000 65536"/>
                  <a:gd name="T8" fmla="*/ 0 60000 65536"/>
                  <a:gd name="T9" fmla="*/ 0 w 273"/>
                  <a:gd name="T10" fmla="*/ 0 h 72"/>
                  <a:gd name="T11" fmla="*/ 273 w 273"/>
                  <a:gd name="T12" fmla="*/ 72 h 72"/>
                </a:gdLst>
                <a:ahLst/>
                <a:cxnLst>
                  <a:cxn ang="T6">
                    <a:pos x="T0" y="T1"/>
                  </a:cxn>
                  <a:cxn ang="T7">
                    <a:pos x="T2" y="T3"/>
                  </a:cxn>
                  <a:cxn ang="T8">
                    <a:pos x="T4" y="T5"/>
                  </a:cxn>
                </a:cxnLst>
                <a:rect l="T9" t="T10" r="T11" b="T12"/>
                <a:pathLst>
                  <a:path w="273" h="72">
                    <a:moveTo>
                      <a:pt x="0" y="71"/>
                    </a:moveTo>
                    <a:cubicBezTo>
                      <a:pt x="23" y="59"/>
                      <a:pt x="90" y="0"/>
                      <a:pt x="135" y="0"/>
                    </a:cubicBezTo>
                    <a:cubicBezTo>
                      <a:pt x="180" y="0"/>
                      <a:pt x="244" y="57"/>
                      <a:pt x="273" y="72"/>
                    </a:cubicBezTo>
                  </a:path>
                </a:pathLst>
              </a:custGeom>
              <a:noFill/>
              <a:ln w="19050">
                <a:solidFill>
                  <a:srgbClr val="990000"/>
                </a:solidFill>
                <a:round/>
                <a:headEnd/>
                <a:tailEnd type="triangle" w="med" len="med"/>
              </a:ln>
            </p:spPr>
            <p:txBody>
              <a:bodyPr anchor="ctr">
                <a:spAutoFit/>
              </a:bodyPr>
              <a:lstStyle/>
              <a:p>
                <a:endParaRPr lang="es-AR"/>
              </a:p>
            </p:txBody>
          </p:sp>
        </p:grpSp>
        <p:sp>
          <p:nvSpPr>
            <p:cNvPr id="33815" name="Text Box 57"/>
            <p:cNvSpPr txBox="1">
              <a:spLocks noChangeArrowheads="1"/>
            </p:cNvSpPr>
            <p:nvPr/>
          </p:nvSpPr>
          <p:spPr bwMode="auto">
            <a:xfrm>
              <a:off x="873" y="1018"/>
              <a:ext cx="1420" cy="326"/>
            </a:xfrm>
            <a:prstGeom prst="rect">
              <a:avLst/>
            </a:prstGeom>
            <a:noFill/>
            <a:ln w="19050">
              <a:noFill/>
              <a:miter lim="800000"/>
              <a:headEnd/>
              <a:tailEnd/>
            </a:ln>
          </p:spPr>
          <p:txBody>
            <a:bodyPr wrap="none">
              <a:spAutoFit/>
            </a:bodyPr>
            <a:lstStyle/>
            <a:p>
              <a:pPr eaLnBrk="0" hangingPunct="0"/>
              <a:r>
                <a:rPr lang="es-AR" sz="1400">
                  <a:latin typeface="Times New Roman" pitchFamily="18" charset="0"/>
                </a:rPr>
                <a:t>Entra soluto B en el sólido</a:t>
              </a:r>
            </a:p>
            <a:p>
              <a:pPr eaLnBrk="0" hangingPunct="0"/>
              <a:r>
                <a:rPr lang="es-AR" sz="1400">
                  <a:latin typeface="Times New Roman" pitchFamily="18" charset="0"/>
                </a:rPr>
                <a:t>El Líquido se enriquece de B</a:t>
              </a:r>
              <a:endParaRPr lang="it-IT" sz="1400">
                <a:latin typeface="Times New Roman" pitchFamily="18" charset="0"/>
              </a:endParaRPr>
            </a:p>
          </p:txBody>
        </p:sp>
      </p:grpSp>
      <p:grpSp>
        <p:nvGrpSpPr>
          <p:cNvPr id="11" name="Group 58"/>
          <p:cNvGrpSpPr>
            <a:grpSpLocks/>
          </p:cNvGrpSpPr>
          <p:nvPr/>
        </p:nvGrpSpPr>
        <p:grpSpPr bwMode="auto">
          <a:xfrm>
            <a:off x="828675" y="1484313"/>
            <a:ext cx="3959225" cy="2451100"/>
            <a:chOff x="522" y="935"/>
            <a:chExt cx="2494" cy="1544"/>
          </a:xfrm>
        </p:grpSpPr>
        <p:sp>
          <p:nvSpPr>
            <p:cNvPr id="33811" name="Freeform 59"/>
            <p:cNvSpPr>
              <a:spLocks/>
            </p:cNvSpPr>
            <p:nvPr/>
          </p:nvSpPr>
          <p:spPr bwMode="auto">
            <a:xfrm>
              <a:off x="522" y="1254"/>
              <a:ext cx="1815" cy="1225"/>
            </a:xfrm>
            <a:custGeom>
              <a:avLst/>
              <a:gdLst>
                <a:gd name="T0" fmla="*/ 1815 w 1815"/>
                <a:gd name="T1" fmla="*/ 1225 h 1225"/>
                <a:gd name="T2" fmla="*/ 553 w 1815"/>
                <a:gd name="T3" fmla="*/ 858 h 1225"/>
                <a:gd name="T4" fmla="*/ 0 w 1815"/>
                <a:gd name="T5" fmla="*/ 0 h 1225"/>
                <a:gd name="T6" fmla="*/ 0 60000 65536"/>
                <a:gd name="T7" fmla="*/ 0 60000 65536"/>
                <a:gd name="T8" fmla="*/ 0 60000 65536"/>
                <a:gd name="T9" fmla="*/ 0 w 1815"/>
                <a:gd name="T10" fmla="*/ 0 h 1225"/>
                <a:gd name="T11" fmla="*/ 1815 w 1815"/>
                <a:gd name="T12" fmla="*/ 1225 h 1225"/>
              </a:gdLst>
              <a:ahLst/>
              <a:cxnLst>
                <a:cxn ang="T6">
                  <a:pos x="T0" y="T1"/>
                </a:cxn>
                <a:cxn ang="T7">
                  <a:pos x="T2" y="T3"/>
                </a:cxn>
                <a:cxn ang="T8">
                  <a:pos x="T4" y="T5"/>
                </a:cxn>
              </a:cxnLst>
              <a:rect l="T9" t="T10" r="T11" b="T12"/>
              <a:pathLst>
                <a:path w="1815" h="1225">
                  <a:moveTo>
                    <a:pt x="1815" y="1225"/>
                  </a:moveTo>
                  <a:cubicBezTo>
                    <a:pt x="1605" y="1164"/>
                    <a:pt x="855" y="1062"/>
                    <a:pt x="553" y="858"/>
                  </a:cubicBezTo>
                  <a:cubicBezTo>
                    <a:pt x="251" y="654"/>
                    <a:pt x="115" y="179"/>
                    <a:pt x="0" y="0"/>
                  </a:cubicBezTo>
                </a:path>
              </a:pathLst>
            </a:custGeom>
            <a:noFill/>
            <a:ln w="19050">
              <a:solidFill>
                <a:schemeClr val="tx1"/>
              </a:solidFill>
              <a:round/>
              <a:headEnd/>
              <a:tailEnd type="triangle" w="med" len="med"/>
            </a:ln>
          </p:spPr>
          <p:txBody>
            <a:bodyPr wrap="none" anchor="ctr">
              <a:spAutoFit/>
            </a:bodyPr>
            <a:lstStyle/>
            <a:p>
              <a:endParaRPr lang="es-AR"/>
            </a:p>
          </p:txBody>
        </p:sp>
        <p:sp>
          <p:nvSpPr>
            <p:cNvPr id="33812" name="Line 60"/>
            <p:cNvSpPr>
              <a:spLocks noChangeShapeType="1"/>
            </p:cNvSpPr>
            <p:nvPr/>
          </p:nvSpPr>
          <p:spPr bwMode="auto">
            <a:xfrm>
              <a:off x="2336" y="2478"/>
              <a:ext cx="680" cy="0"/>
            </a:xfrm>
            <a:prstGeom prst="line">
              <a:avLst/>
            </a:prstGeom>
            <a:noFill/>
            <a:ln w="25400">
              <a:solidFill>
                <a:srgbClr val="800000"/>
              </a:solidFill>
              <a:round/>
              <a:headEnd/>
              <a:tailEnd/>
            </a:ln>
          </p:spPr>
          <p:txBody>
            <a:bodyPr wrap="none" anchor="ctr">
              <a:spAutoFit/>
            </a:bodyPr>
            <a:lstStyle/>
            <a:p>
              <a:endParaRPr lang="es-AR"/>
            </a:p>
          </p:txBody>
        </p:sp>
        <p:sp>
          <p:nvSpPr>
            <p:cNvPr id="33813" name="Line 61"/>
            <p:cNvSpPr>
              <a:spLocks noChangeShapeType="1"/>
            </p:cNvSpPr>
            <p:nvPr/>
          </p:nvSpPr>
          <p:spPr bwMode="auto">
            <a:xfrm flipH="1" flipV="1">
              <a:off x="2154" y="935"/>
              <a:ext cx="862" cy="1543"/>
            </a:xfrm>
            <a:prstGeom prst="line">
              <a:avLst/>
            </a:prstGeom>
            <a:noFill/>
            <a:ln w="19050">
              <a:solidFill>
                <a:schemeClr val="tx1"/>
              </a:solidFill>
              <a:round/>
              <a:headEnd/>
              <a:tailEnd type="triangle" w="med" len="med"/>
            </a:ln>
          </p:spPr>
          <p:txBody>
            <a:bodyPr anchor="ctr">
              <a:spAutoFit/>
            </a:bodyPr>
            <a:lstStyle/>
            <a:p>
              <a:endParaRPr lang="es-AR"/>
            </a:p>
          </p:txBody>
        </p:sp>
      </p:grpSp>
      <p:sp>
        <p:nvSpPr>
          <p:cNvPr id="33809" name="Text Box 62"/>
          <p:cNvSpPr txBox="1">
            <a:spLocks noChangeArrowheads="1"/>
          </p:cNvSpPr>
          <p:nvPr/>
        </p:nvSpPr>
        <p:spPr bwMode="auto">
          <a:xfrm>
            <a:off x="2570163" y="6329363"/>
            <a:ext cx="404812" cy="457200"/>
          </a:xfrm>
          <a:prstGeom prst="rect">
            <a:avLst/>
          </a:prstGeom>
          <a:noFill/>
          <a:ln w="19050" algn="ctr">
            <a:noFill/>
            <a:miter lim="800000"/>
            <a:headEnd/>
            <a:tailEnd/>
          </a:ln>
        </p:spPr>
        <p:txBody>
          <a:bodyPr wrap="none">
            <a:spAutoFit/>
          </a:bodyPr>
          <a:lstStyle/>
          <a:p>
            <a:pPr algn="ctr" eaLnBrk="0" hangingPunct="0"/>
            <a:r>
              <a:rPr lang="es-AR" sz="2400">
                <a:latin typeface="Times New Roman" pitchFamily="18" charset="0"/>
              </a:rPr>
              <a:t>A</a:t>
            </a:r>
            <a:endParaRPr lang="it-IT" sz="2400">
              <a:latin typeface="Times New Roman" pitchFamily="18" charset="0"/>
            </a:endParaRPr>
          </a:p>
        </p:txBody>
      </p:sp>
      <p:sp>
        <p:nvSpPr>
          <p:cNvPr id="33810" name="Text Box 63"/>
          <p:cNvSpPr txBox="1">
            <a:spLocks noChangeArrowheads="1"/>
          </p:cNvSpPr>
          <p:nvPr/>
        </p:nvSpPr>
        <p:spPr bwMode="auto">
          <a:xfrm>
            <a:off x="6164263" y="6237288"/>
            <a:ext cx="387350" cy="457200"/>
          </a:xfrm>
          <a:prstGeom prst="rect">
            <a:avLst/>
          </a:prstGeom>
          <a:noFill/>
          <a:ln w="19050" algn="ctr">
            <a:noFill/>
            <a:miter lim="800000"/>
            <a:headEnd/>
            <a:tailEnd/>
          </a:ln>
        </p:spPr>
        <p:txBody>
          <a:bodyPr wrap="none">
            <a:spAutoFit/>
          </a:bodyPr>
          <a:lstStyle/>
          <a:p>
            <a:pPr algn="ctr" eaLnBrk="0" hangingPunct="0"/>
            <a:r>
              <a:rPr lang="es-AR" sz="2400">
                <a:latin typeface="Times New Roman" pitchFamily="18" charset="0"/>
              </a:rPr>
              <a:t>B</a:t>
            </a:r>
            <a:endParaRPr lang="it-IT"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Bottom)">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8"/>
          <p:cNvSpPr txBox="1">
            <a:spLocks noChangeArrowheads="1"/>
          </p:cNvSpPr>
          <p:nvPr/>
        </p:nvSpPr>
        <p:spPr bwMode="auto">
          <a:xfrm>
            <a:off x="2771775" y="404813"/>
            <a:ext cx="4319588" cy="579437"/>
          </a:xfrm>
          <a:prstGeom prst="rect">
            <a:avLst/>
          </a:prstGeom>
          <a:noFill/>
          <a:ln w="9525">
            <a:noFill/>
            <a:miter lim="800000"/>
            <a:headEnd/>
            <a:tailEnd/>
          </a:ln>
        </p:spPr>
        <p:txBody>
          <a:bodyPr>
            <a:spAutoFit/>
          </a:bodyPr>
          <a:lstStyle/>
          <a:p>
            <a:pPr algn="ctr">
              <a:spcBef>
                <a:spcPct val="50000"/>
              </a:spcBef>
            </a:pPr>
            <a:r>
              <a:rPr lang="es-CO" sz="3200" b="1" dirty="0">
                <a:latin typeface="Verdana" pitchFamily="34" charset="0"/>
              </a:rPr>
              <a:t>SOLIDIFICACIÓN</a:t>
            </a:r>
            <a:endParaRPr lang="es-ES" sz="3200" b="1" dirty="0">
              <a:latin typeface="Verdana" pitchFamily="34" charset="0"/>
            </a:endParaRPr>
          </a:p>
        </p:txBody>
      </p:sp>
      <p:grpSp>
        <p:nvGrpSpPr>
          <p:cNvPr id="2" name="Group 70"/>
          <p:cNvGrpSpPr>
            <a:grpSpLocks/>
          </p:cNvGrpSpPr>
          <p:nvPr/>
        </p:nvGrpSpPr>
        <p:grpSpPr bwMode="auto">
          <a:xfrm>
            <a:off x="539750" y="3644900"/>
            <a:ext cx="7634288" cy="2586038"/>
            <a:chOff x="158" y="890"/>
            <a:chExt cx="4809" cy="1629"/>
          </a:xfrm>
        </p:grpSpPr>
        <p:sp>
          <p:nvSpPr>
            <p:cNvPr id="9222" name="Freeform 5"/>
            <p:cNvSpPr>
              <a:spLocks/>
            </p:cNvSpPr>
            <p:nvPr/>
          </p:nvSpPr>
          <p:spPr bwMode="auto">
            <a:xfrm>
              <a:off x="839" y="1207"/>
              <a:ext cx="1051" cy="1042"/>
            </a:xfrm>
            <a:custGeom>
              <a:avLst/>
              <a:gdLst>
                <a:gd name="T0" fmla="*/ 390 w 1051"/>
                <a:gd name="T1" fmla="*/ 32 h 1042"/>
                <a:gd name="T2" fmla="*/ 257 w 1051"/>
                <a:gd name="T3" fmla="*/ 147 h 1042"/>
                <a:gd name="T4" fmla="*/ 133 w 1051"/>
                <a:gd name="T5" fmla="*/ 271 h 1042"/>
                <a:gd name="T6" fmla="*/ 71 w 1051"/>
                <a:gd name="T7" fmla="*/ 342 h 1042"/>
                <a:gd name="T8" fmla="*/ 62 w 1051"/>
                <a:gd name="T9" fmla="*/ 368 h 1042"/>
                <a:gd name="T10" fmla="*/ 80 w 1051"/>
                <a:gd name="T11" fmla="*/ 421 h 1042"/>
                <a:gd name="T12" fmla="*/ 35 w 1051"/>
                <a:gd name="T13" fmla="*/ 483 h 1042"/>
                <a:gd name="T14" fmla="*/ 18 w 1051"/>
                <a:gd name="T15" fmla="*/ 510 h 1042"/>
                <a:gd name="T16" fmla="*/ 0 w 1051"/>
                <a:gd name="T17" fmla="*/ 563 h 1042"/>
                <a:gd name="T18" fmla="*/ 9 w 1051"/>
                <a:gd name="T19" fmla="*/ 661 h 1042"/>
                <a:gd name="T20" fmla="*/ 0 w 1051"/>
                <a:gd name="T21" fmla="*/ 696 h 1042"/>
                <a:gd name="T22" fmla="*/ 35 w 1051"/>
                <a:gd name="T23" fmla="*/ 785 h 1042"/>
                <a:gd name="T24" fmla="*/ 142 w 1051"/>
                <a:gd name="T25" fmla="*/ 820 h 1042"/>
                <a:gd name="T26" fmla="*/ 177 w 1051"/>
                <a:gd name="T27" fmla="*/ 856 h 1042"/>
                <a:gd name="T28" fmla="*/ 213 w 1051"/>
                <a:gd name="T29" fmla="*/ 909 h 1042"/>
                <a:gd name="T30" fmla="*/ 221 w 1051"/>
                <a:gd name="T31" fmla="*/ 935 h 1042"/>
                <a:gd name="T32" fmla="*/ 257 w 1051"/>
                <a:gd name="T33" fmla="*/ 989 h 1042"/>
                <a:gd name="T34" fmla="*/ 284 w 1051"/>
                <a:gd name="T35" fmla="*/ 997 h 1042"/>
                <a:gd name="T36" fmla="*/ 337 w 1051"/>
                <a:gd name="T37" fmla="*/ 1024 h 1042"/>
                <a:gd name="T38" fmla="*/ 496 w 1051"/>
                <a:gd name="T39" fmla="*/ 1015 h 1042"/>
                <a:gd name="T40" fmla="*/ 549 w 1051"/>
                <a:gd name="T41" fmla="*/ 1024 h 1042"/>
                <a:gd name="T42" fmla="*/ 603 w 1051"/>
                <a:gd name="T43" fmla="*/ 1042 h 1042"/>
                <a:gd name="T44" fmla="*/ 665 w 1051"/>
                <a:gd name="T45" fmla="*/ 1015 h 1042"/>
                <a:gd name="T46" fmla="*/ 691 w 1051"/>
                <a:gd name="T47" fmla="*/ 989 h 1042"/>
                <a:gd name="T48" fmla="*/ 780 w 1051"/>
                <a:gd name="T49" fmla="*/ 962 h 1042"/>
                <a:gd name="T50" fmla="*/ 966 w 1051"/>
                <a:gd name="T51" fmla="*/ 909 h 1042"/>
                <a:gd name="T52" fmla="*/ 984 w 1051"/>
                <a:gd name="T53" fmla="*/ 732 h 1042"/>
                <a:gd name="T54" fmla="*/ 1019 w 1051"/>
                <a:gd name="T55" fmla="*/ 678 h 1042"/>
                <a:gd name="T56" fmla="*/ 1037 w 1051"/>
                <a:gd name="T57" fmla="*/ 652 h 1042"/>
                <a:gd name="T58" fmla="*/ 1019 w 1051"/>
                <a:gd name="T59" fmla="*/ 457 h 1042"/>
                <a:gd name="T60" fmla="*/ 984 w 1051"/>
                <a:gd name="T61" fmla="*/ 404 h 1042"/>
                <a:gd name="T62" fmla="*/ 966 w 1051"/>
                <a:gd name="T63" fmla="*/ 351 h 1042"/>
                <a:gd name="T64" fmla="*/ 948 w 1051"/>
                <a:gd name="T65" fmla="*/ 271 h 1042"/>
                <a:gd name="T66" fmla="*/ 815 w 1051"/>
                <a:gd name="T67" fmla="*/ 209 h 1042"/>
                <a:gd name="T68" fmla="*/ 797 w 1051"/>
                <a:gd name="T69" fmla="*/ 67 h 1042"/>
                <a:gd name="T70" fmla="*/ 771 w 1051"/>
                <a:gd name="T71" fmla="*/ 58 h 1042"/>
                <a:gd name="T72" fmla="*/ 611 w 1051"/>
                <a:gd name="T73" fmla="*/ 14 h 1042"/>
                <a:gd name="T74" fmla="*/ 505 w 1051"/>
                <a:gd name="T75" fmla="*/ 14 h 1042"/>
                <a:gd name="T76" fmla="*/ 381 w 1051"/>
                <a:gd name="T77" fmla="*/ 49 h 1042"/>
                <a:gd name="T78" fmla="*/ 390 w 1051"/>
                <a:gd name="T79" fmla="*/ 32 h 10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51"/>
                <a:gd name="T121" fmla="*/ 0 h 1042"/>
                <a:gd name="T122" fmla="*/ 1051 w 1051"/>
                <a:gd name="T123" fmla="*/ 1042 h 10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51" h="1042">
                  <a:moveTo>
                    <a:pt x="390" y="32"/>
                  </a:moveTo>
                  <a:cubicBezTo>
                    <a:pt x="370" y="88"/>
                    <a:pt x="313" y="128"/>
                    <a:pt x="257" y="147"/>
                  </a:cubicBezTo>
                  <a:cubicBezTo>
                    <a:pt x="218" y="203"/>
                    <a:pt x="169" y="225"/>
                    <a:pt x="133" y="271"/>
                  </a:cubicBezTo>
                  <a:cubicBezTo>
                    <a:pt x="78" y="342"/>
                    <a:pt x="121" y="307"/>
                    <a:pt x="71" y="342"/>
                  </a:cubicBezTo>
                  <a:cubicBezTo>
                    <a:pt x="68" y="351"/>
                    <a:pt x="61" y="359"/>
                    <a:pt x="62" y="368"/>
                  </a:cubicBezTo>
                  <a:cubicBezTo>
                    <a:pt x="64" y="387"/>
                    <a:pt x="80" y="421"/>
                    <a:pt x="80" y="421"/>
                  </a:cubicBezTo>
                  <a:cubicBezTo>
                    <a:pt x="59" y="484"/>
                    <a:pt x="80" y="470"/>
                    <a:pt x="35" y="483"/>
                  </a:cubicBezTo>
                  <a:cubicBezTo>
                    <a:pt x="29" y="492"/>
                    <a:pt x="22" y="500"/>
                    <a:pt x="18" y="510"/>
                  </a:cubicBezTo>
                  <a:cubicBezTo>
                    <a:pt x="11" y="527"/>
                    <a:pt x="0" y="563"/>
                    <a:pt x="0" y="563"/>
                  </a:cubicBezTo>
                  <a:cubicBezTo>
                    <a:pt x="3" y="596"/>
                    <a:pt x="9" y="628"/>
                    <a:pt x="9" y="661"/>
                  </a:cubicBezTo>
                  <a:cubicBezTo>
                    <a:pt x="9" y="673"/>
                    <a:pt x="0" y="684"/>
                    <a:pt x="0" y="696"/>
                  </a:cubicBezTo>
                  <a:cubicBezTo>
                    <a:pt x="0" y="718"/>
                    <a:pt x="17" y="770"/>
                    <a:pt x="35" y="785"/>
                  </a:cubicBezTo>
                  <a:cubicBezTo>
                    <a:pt x="61" y="806"/>
                    <a:pt x="112" y="815"/>
                    <a:pt x="142" y="820"/>
                  </a:cubicBezTo>
                  <a:cubicBezTo>
                    <a:pt x="187" y="836"/>
                    <a:pt x="155" y="817"/>
                    <a:pt x="177" y="856"/>
                  </a:cubicBezTo>
                  <a:cubicBezTo>
                    <a:pt x="187" y="875"/>
                    <a:pt x="213" y="909"/>
                    <a:pt x="213" y="909"/>
                  </a:cubicBezTo>
                  <a:cubicBezTo>
                    <a:pt x="216" y="918"/>
                    <a:pt x="217" y="927"/>
                    <a:pt x="221" y="935"/>
                  </a:cubicBezTo>
                  <a:cubicBezTo>
                    <a:pt x="231" y="954"/>
                    <a:pt x="245" y="971"/>
                    <a:pt x="257" y="989"/>
                  </a:cubicBezTo>
                  <a:cubicBezTo>
                    <a:pt x="262" y="997"/>
                    <a:pt x="275" y="994"/>
                    <a:pt x="284" y="997"/>
                  </a:cubicBezTo>
                  <a:cubicBezTo>
                    <a:pt x="318" y="1008"/>
                    <a:pt x="306" y="1003"/>
                    <a:pt x="337" y="1024"/>
                  </a:cubicBezTo>
                  <a:cubicBezTo>
                    <a:pt x="390" y="1021"/>
                    <a:pt x="443" y="1015"/>
                    <a:pt x="496" y="1015"/>
                  </a:cubicBezTo>
                  <a:cubicBezTo>
                    <a:pt x="514" y="1015"/>
                    <a:pt x="532" y="1020"/>
                    <a:pt x="549" y="1024"/>
                  </a:cubicBezTo>
                  <a:cubicBezTo>
                    <a:pt x="567" y="1029"/>
                    <a:pt x="603" y="1042"/>
                    <a:pt x="603" y="1042"/>
                  </a:cubicBezTo>
                  <a:cubicBezTo>
                    <a:pt x="623" y="1032"/>
                    <a:pt x="646" y="1027"/>
                    <a:pt x="665" y="1015"/>
                  </a:cubicBezTo>
                  <a:cubicBezTo>
                    <a:pt x="675" y="1008"/>
                    <a:pt x="680" y="995"/>
                    <a:pt x="691" y="989"/>
                  </a:cubicBezTo>
                  <a:cubicBezTo>
                    <a:pt x="718" y="974"/>
                    <a:pt x="751" y="972"/>
                    <a:pt x="780" y="962"/>
                  </a:cubicBezTo>
                  <a:cubicBezTo>
                    <a:pt x="842" y="941"/>
                    <a:pt x="903" y="925"/>
                    <a:pt x="966" y="909"/>
                  </a:cubicBezTo>
                  <a:cubicBezTo>
                    <a:pt x="985" y="851"/>
                    <a:pt x="957" y="792"/>
                    <a:pt x="984" y="732"/>
                  </a:cubicBezTo>
                  <a:cubicBezTo>
                    <a:pt x="993" y="712"/>
                    <a:pt x="1007" y="696"/>
                    <a:pt x="1019" y="678"/>
                  </a:cubicBezTo>
                  <a:cubicBezTo>
                    <a:pt x="1025" y="669"/>
                    <a:pt x="1037" y="652"/>
                    <a:pt x="1037" y="652"/>
                  </a:cubicBezTo>
                  <a:cubicBezTo>
                    <a:pt x="1034" y="587"/>
                    <a:pt x="1051" y="514"/>
                    <a:pt x="1019" y="457"/>
                  </a:cubicBezTo>
                  <a:cubicBezTo>
                    <a:pt x="1009" y="439"/>
                    <a:pt x="991" y="424"/>
                    <a:pt x="984" y="404"/>
                  </a:cubicBezTo>
                  <a:cubicBezTo>
                    <a:pt x="978" y="386"/>
                    <a:pt x="966" y="351"/>
                    <a:pt x="966" y="351"/>
                  </a:cubicBezTo>
                  <a:cubicBezTo>
                    <a:pt x="966" y="349"/>
                    <a:pt x="958" y="283"/>
                    <a:pt x="948" y="271"/>
                  </a:cubicBezTo>
                  <a:cubicBezTo>
                    <a:pt x="936" y="256"/>
                    <a:pt x="841" y="218"/>
                    <a:pt x="815" y="209"/>
                  </a:cubicBezTo>
                  <a:cubicBezTo>
                    <a:pt x="811" y="161"/>
                    <a:pt x="830" y="101"/>
                    <a:pt x="797" y="67"/>
                  </a:cubicBezTo>
                  <a:cubicBezTo>
                    <a:pt x="791" y="60"/>
                    <a:pt x="779" y="62"/>
                    <a:pt x="771" y="58"/>
                  </a:cubicBezTo>
                  <a:cubicBezTo>
                    <a:pt x="670" y="2"/>
                    <a:pt x="770" y="27"/>
                    <a:pt x="611" y="14"/>
                  </a:cubicBezTo>
                  <a:cubicBezTo>
                    <a:pt x="554" y="4"/>
                    <a:pt x="562" y="0"/>
                    <a:pt x="505" y="14"/>
                  </a:cubicBezTo>
                  <a:cubicBezTo>
                    <a:pt x="479" y="21"/>
                    <a:pt x="409" y="55"/>
                    <a:pt x="381" y="49"/>
                  </a:cubicBezTo>
                  <a:cubicBezTo>
                    <a:pt x="375" y="48"/>
                    <a:pt x="387" y="38"/>
                    <a:pt x="390" y="32"/>
                  </a:cubicBezTo>
                  <a:close/>
                </a:path>
              </a:pathLst>
            </a:custGeom>
            <a:solidFill>
              <a:schemeClr val="accent1"/>
            </a:solidFill>
            <a:ln w="9525">
              <a:solidFill>
                <a:schemeClr val="tx1"/>
              </a:solidFill>
              <a:round/>
              <a:headEnd/>
              <a:tailEnd/>
            </a:ln>
          </p:spPr>
          <p:txBody>
            <a:bodyPr/>
            <a:lstStyle/>
            <a:p>
              <a:endParaRPr lang="es-AR"/>
            </a:p>
          </p:txBody>
        </p:sp>
        <p:sp>
          <p:nvSpPr>
            <p:cNvPr id="9223" name="Freeform 6"/>
            <p:cNvSpPr>
              <a:spLocks/>
            </p:cNvSpPr>
            <p:nvPr/>
          </p:nvSpPr>
          <p:spPr bwMode="auto">
            <a:xfrm>
              <a:off x="2290" y="1117"/>
              <a:ext cx="1206" cy="1070"/>
            </a:xfrm>
            <a:custGeom>
              <a:avLst/>
              <a:gdLst>
                <a:gd name="T0" fmla="*/ 382 w 1206"/>
                <a:gd name="T1" fmla="*/ 71 h 1070"/>
                <a:gd name="T2" fmla="*/ 346 w 1206"/>
                <a:gd name="T3" fmla="*/ 115 h 1070"/>
                <a:gd name="T4" fmla="*/ 293 w 1206"/>
                <a:gd name="T5" fmla="*/ 159 h 1070"/>
                <a:gd name="T6" fmla="*/ 169 w 1206"/>
                <a:gd name="T7" fmla="*/ 257 h 1070"/>
                <a:gd name="T8" fmla="*/ 116 w 1206"/>
                <a:gd name="T9" fmla="*/ 292 h 1070"/>
                <a:gd name="T10" fmla="*/ 45 w 1206"/>
                <a:gd name="T11" fmla="*/ 416 h 1070"/>
                <a:gd name="T12" fmla="*/ 27 w 1206"/>
                <a:gd name="T13" fmla="*/ 611 h 1070"/>
                <a:gd name="T14" fmla="*/ 240 w 1206"/>
                <a:gd name="T15" fmla="*/ 824 h 1070"/>
                <a:gd name="T16" fmla="*/ 293 w 1206"/>
                <a:gd name="T17" fmla="*/ 860 h 1070"/>
                <a:gd name="T18" fmla="*/ 302 w 1206"/>
                <a:gd name="T19" fmla="*/ 886 h 1070"/>
                <a:gd name="T20" fmla="*/ 382 w 1206"/>
                <a:gd name="T21" fmla="*/ 1010 h 1070"/>
                <a:gd name="T22" fmla="*/ 435 w 1206"/>
                <a:gd name="T23" fmla="*/ 1019 h 1070"/>
                <a:gd name="T24" fmla="*/ 807 w 1206"/>
                <a:gd name="T25" fmla="*/ 957 h 1070"/>
                <a:gd name="T26" fmla="*/ 1055 w 1206"/>
                <a:gd name="T27" fmla="*/ 886 h 1070"/>
                <a:gd name="T28" fmla="*/ 1073 w 1206"/>
                <a:gd name="T29" fmla="*/ 815 h 1070"/>
                <a:gd name="T30" fmla="*/ 1117 w 1206"/>
                <a:gd name="T31" fmla="*/ 762 h 1070"/>
                <a:gd name="T32" fmla="*/ 1161 w 1206"/>
                <a:gd name="T33" fmla="*/ 727 h 1070"/>
                <a:gd name="T34" fmla="*/ 1206 w 1206"/>
                <a:gd name="T35" fmla="*/ 611 h 1070"/>
                <a:gd name="T36" fmla="*/ 1144 w 1206"/>
                <a:gd name="T37" fmla="*/ 399 h 1070"/>
                <a:gd name="T38" fmla="*/ 1064 w 1206"/>
                <a:gd name="T39" fmla="*/ 337 h 1070"/>
                <a:gd name="T40" fmla="*/ 993 w 1206"/>
                <a:gd name="T41" fmla="*/ 275 h 1070"/>
                <a:gd name="T42" fmla="*/ 913 w 1206"/>
                <a:gd name="T43" fmla="*/ 221 h 1070"/>
                <a:gd name="T44" fmla="*/ 807 w 1206"/>
                <a:gd name="T45" fmla="*/ 115 h 1070"/>
                <a:gd name="T46" fmla="*/ 754 w 1206"/>
                <a:gd name="T47" fmla="*/ 97 h 1070"/>
                <a:gd name="T48" fmla="*/ 709 w 1206"/>
                <a:gd name="T49" fmla="*/ 62 h 1070"/>
                <a:gd name="T50" fmla="*/ 692 w 1206"/>
                <a:gd name="T51" fmla="*/ 35 h 1070"/>
                <a:gd name="T52" fmla="*/ 638 w 1206"/>
                <a:gd name="T53" fmla="*/ 0 h 1070"/>
                <a:gd name="T54" fmla="*/ 576 w 1206"/>
                <a:gd name="T55" fmla="*/ 9 h 1070"/>
                <a:gd name="T56" fmla="*/ 541 w 1206"/>
                <a:gd name="T57" fmla="*/ 62 h 1070"/>
                <a:gd name="T58" fmla="*/ 382 w 1206"/>
                <a:gd name="T59" fmla="*/ 97 h 1070"/>
                <a:gd name="T60" fmla="*/ 382 w 1206"/>
                <a:gd name="T61" fmla="*/ 71 h 10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06"/>
                <a:gd name="T94" fmla="*/ 0 h 1070"/>
                <a:gd name="T95" fmla="*/ 1206 w 1206"/>
                <a:gd name="T96" fmla="*/ 1070 h 10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06" h="1070">
                  <a:moveTo>
                    <a:pt x="382" y="71"/>
                  </a:moveTo>
                  <a:cubicBezTo>
                    <a:pt x="364" y="122"/>
                    <a:pt x="387" y="74"/>
                    <a:pt x="346" y="115"/>
                  </a:cubicBezTo>
                  <a:cubicBezTo>
                    <a:pt x="298" y="163"/>
                    <a:pt x="343" y="144"/>
                    <a:pt x="293" y="159"/>
                  </a:cubicBezTo>
                  <a:cubicBezTo>
                    <a:pt x="250" y="191"/>
                    <a:pt x="213" y="226"/>
                    <a:pt x="169" y="257"/>
                  </a:cubicBezTo>
                  <a:cubicBezTo>
                    <a:pt x="152" y="269"/>
                    <a:pt x="116" y="292"/>
                    <a:pt x="116" y="292"/>
                  </a:cubicBezTo>
                  <a:cubicBezTo>
                    <a:pt x="83" y="341"/>
                    <a:pt x="93" y="384"/>
                    <a:pt x="45" y="416"/>
                  </a:cubicBezTo>
                  <a:cubicBezTo>
                    <a:pt x="0" y="484"/>
                    <a:pt x="17" y="508"/>
                    <a:pt x="27" y="611"/>
                  </a:cubicBezTo>
                  <a:cubicBezTo>
                    <a:pt x="40" y="743"/>
                    <a:pt x="128" y="787"/>
                    <a:pt x="240" y="824"/>
                  </a:cubicBezTo>
                  <a:cubicBezTo>
                    <a:pt x="258" y="836"/>
                    <a:pt x="275" y="848"/>
                    <a:pt x="293" y="860"/>
                  </a:cubicBezTo>
                  <a:cubicBezTo>
                    <a:pt x="301" y="865"/>
                    <a:pt x="298" y="878"/>
                    <a:pt x="302" y="886"/>
                  </a:cubicBezTo>
                  <a:cubicBezTo>
                    <a:pt x="320" y="923"/>
                    <a:pt x="336" y="995"/>
                    <a:pt x="382" y="1010"/>
                  </a:cubicBezTo>
                  <a:cubicBezTo>
                    <a:pt x="399" y="1016"/>
                    <a:pt x="417" y="1016"/>
                    <a:pt x="435" y="1019"/>
                  </a:cubicBezTo>
                  <a:cubicBezTo>
                    <a:pt x="584" y="1070"/>
                    <a:pt x="676" y="976"/>
                    <a:pt x="807" y="957"/>
                  </a:cubicBezTo>
                  <a:cubicBezTo>
                    <a:pt x="890" y="928"/>
                    <a:pt x="980" y="936"/>
                    <a:pt x="1055" y="886"/>
                  </a:cubicBezTo>
                  <a:cubicBezTo>
                    <a:pt x="1063" y="863"/>
                    <a:pt x="1065" y="838"/>
                    <a:pt x="1073" y="815"/>
                  </a:cubicBezTo>
                  <a:cubicBezTo>
                    <a:pt x="1082" y="791"/>
                    <a:pt x="1101" y="781"/>
                    <a:pt x="1117" y="762"/>
                  </a:cubicBezTo>
                  <a:cubicBezTo>
                    <a:pt x="1148" y="725"/>
                    <a:pt x="1118" y="740"/>
                    <a:pt x="1161" y="727"/>
                  </a:cubicBezTo>
                  <a:cubicBezTo>
                    <a:pt x="1175" y="686"/>
                    <a:pt x="1195" y="654"/>
                    <a:pt x="1206" y="611"/>
                  </a:cubicBezTo>
                  <a:cubicBezTo>
                    <a:pt x="1197" y="567"/>
                    <a:pt x="1182" y="432"/>
                    <a:pt x="1144" y="399"/>
                  </a:cubicBezTo>
                  <a:cubicBezTo>
                    <a:pt x="1085" y="347"/>
                    <a:pt x="1102" y="383"/>
                    <a:pt x="1064" y="337"/>
                  </a:cubicBezTo>
                  <a:cubicBezTo>
                    <a:pt x="1039" y="307"/>
                    <a:pt x="1031" y="288"/>
                    <a:pt x="993" y="275"/>
                  </a:cubicBezTo>
                  <a:cubicBezTo>
                    <a:pt x="966" y="248"/>
                    <a:pt x="949" y="233"/>
                    <a:pt x="913" y="221"/>
                  </a:cubicBezTo>
                  <a:cubicBezTo>
                    <a:pt x="878" y="186"/>
                    <a:pt x="842" y="151"/>
                    <a:pt x="807" y="115"/>
                  </a:cubicBezTo>
                  <a:cubicBezTo>
                    <a:pt x="794" y="102"/>
                    <a:pt x="754" y="97"/>
                    <a:pt x="754" y="97"/>
                  </a:cubicBezTo>
                  <a:cubicBezTo>
                    <a:pt x="699" y="17"/>
                    <a:pt x="775" y="116"/>
                    <a:pt x="709" y="62"/>
                  </a:cubicBezTo>
                  <a:cubicBezTo>
                    <a:pt x="701" y="55"/>
                    <a:pt x="700" y="42"/>
                    <a:pt x="692" y="35"/>
                  </a:cubicBezTo>
                  <a:cubicBezTo>
                    <a:pt x="676" y="21"/>
                    <a:pt x="638" y="0"/>
                    <a:pt x="638" y="0"/>
                  </a:cubicBezTo>
                  <a:cubicBezTo>
                    <a:pt x="617" y="3"/>
                    <a:pt x="595" y="1"/>
                    <a:pt x="576" y="9"/>
                  </a:cubicBezTo>
                  <a:cubicBezTo>
                    <a:pt x="532" y="26"/>
                    <a:pt x="562" y="35"/>
                    <a:pt x="541" y="62"/>
                  </a:cubicBezTo>
                  <a:cubicBezTo>
                    <a:pt x="517" y="92"/>
                    <a:pt x="410" y="103"/>
                    <a:pt x="382" y="97"/>
                  </a:cubicBezTo>
                  <a:cubicBezTo>
                    <a:pt x="374" y="95"/>
                    <a:pt x="382" y="80"/>
                    <a:pt x="382" y="71"/>
                  </a:cubicBezTo>
                  <a:close/>
                </a:path>
              </a:pathLst>
            </a:custGeom>
            <a:solidFill>
              <a:schemeClr val="accent1"/>
            </a:solidFill>
            <a:ln w="9525">
              <a:solidFill>
                <a:schemeClr val="tx1"/>
              </a:solidFill>
              <a:round/>
              <a:headEnd/>
              <a:tailEnd/>
            </a:ln>
          </p:spPr>
          <p:txBody>
            <a:bodyPr/>
            <a:lstStyle/>
            <a:p>
              <a:endParaRPr lang="es-AR"/>
            </a:p>
          </p:txBody>
        </p:sp>
        <p:sp>
          <p:nvSpPr>
            <p:cNvPr id="9224" name="Text Box 9"/>
            <p:cNvSpPr txBox="1">
              <a:spLocks noChangeArrowheads="1"/>
            </p:cNvSpPr>
            <p:nvPr/>
          </p:nvSpPr>
          <p:spPr bwMode="auto">
            <a:xfrm>
              <a:off x="521" y="1026"/>
              <a:ext cx="771" cy="231"/>
            </a:xfrm>
            <a:prstGeom prst="rect">
              <a:avLst/>
            </a:prstGeom>
            <a:noFill/>
            <a:ln w="9525">
              <a:noFill/>
              <a:miter lim="800000"/>
              <a:headEnd/>
              <a:tailEnd/>
            </a:ln>
          </p:spPr>
          <p:txBody>
            <a:bodyPr>
              <a:spAutoFit/>
            </a:bodyPr>
            <a:lstStyle/>
            <a:p>
              <a:pPr>
                <a:spcBef>
                  <a:spcPct val="50000"/>
                </a:spcBef>
              </a:pPr>
              <a:r>
                <a:rPr lang="es-CO"/>
                <a:t>Líquido</a:t>
              </a:r>
              <a:endParaRPr lang="es-ES"/>
            </a:p>
          </p:txBody>
        </p:sp>
        <p:sp>
          <p:nvSpPr>
            <p:cNvPr id="9225" name="Text Box 10"/>
            <p:cNvSpPr txBox="1">
              <a:spLocks noChangeArrowheads="1"/>
            </p:cNvSpPr>
            <p:nvPr/>
          </p:nvSpPr>
          <p:spPr bwMode="auto">
            <a:xfrm>
              <a:off x="2154" y="935"/>
              <a:ext cx="771" cy="231"/>
            </a:xfrm>
            <a:prstGeom prst="rect">
              <a:avLst/>
            </a:prstGeom>
            <a:noFill/>
            <a:ln w="9525">
              <a:noFill/>
              <a:miter lim="800000"/>
              <a:headEnd/>
              <a:tailEnd/>
            </a:ln>
          </p:spPr>
          <p:txBody>
            <a:bodyPr>
              <a:spAutoFit/>
            </a:bodyPr>
            <a:lstStyle/>
            <a:p>
              <a:pPr>
                <a:spcBef>
                  <a:spcPct val="50000"/>
                </a:spcBef>
              </a:pPr>
              <a:r>
                <a:rPr lang="es-CO"/>
                <a:t>Líquido</a:t>
              </a:r>
              <a:endParaRPr lang="es-ES"/>
            </a:p>
          </p:txBody>
        </p:sp>
        <p:sp>
          <p:nvSpPr>
            <p:cNvPr id="9226" name="Text Box 11"/>
            <p:cNvSpPr txBox="1">
              <a:spLocks noChangeArrowheads="1"/>
            </p:cNvSpPr>
            <p:nvPr/>
          </p:nvSpPr>
          <p:spPr bwMode="auto">
            <a:xfrm>
              <a:off x="3606" y="890"/>
              <a:ext cx="1361" cy="231"/>
            </a:xfrm>
            <a:prstGeom prst="rect">
              <a:avLst/>
            </a:prstGeom>
            <a:noFill/>
            <a:ln w="9525">
              <a:noFill/>
              <a:miter lim="800000"/>
              <a:headEnd/>
              <a:tailEnd/>
            </a:ln>
          </p:spPr>
          <p:txBody>
            <a:bodyPr>
              <a:spAutoFit/>
            </a:bodyPr>
            <a:lstStyle/>
            <a:p>
              <a:pPr>
                <a:spcBef>
                  <a:spcPct val="50000"/>
                </a:spcBef>
              </a:pPr>
              <a:r>
                <a:rPr lang="es-CO"/>
                <a:t>Límites de grano</a:t>
              </a:r>
              <a:endParaRPr lang="es-ES"/>
            </a:p>
          </p:txBody>
        </p:sp>
        <p:sp>
          <p:nvSpPr>
            <p:cNvPr id="9227" name="Oval 12"/>
            <p:cNvSpPr>
              <a:spLocks noChangeArrowheads="1"/>
            </p:cNvSpPr>
            <p:nvPr/>
          </p:nvSpPr>
          <p:spPr bwMode="auto">
            <a:xfrm>
              <a:off x="1156" y="1389"/>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28" name="Oval 13"/>
            <p:cNvSpPr>
              <a:spLocks noChangeArrowheads="1"/>
            </p:cNvSpPr>
            <p:nvPr/>
          </p:nvSpPr>
          <p:spPr bwMode="auto">
            <a:xfrm>
              <a:off x="1020" y="1570"/>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29" name="Oval 14"/>
            <p:cNvSpPr>
              <a:spLocks noChangeArrowheads="1"/>
            </p:cNvSpPr>
            <p:nvPr/>
          </p:nvSpPr>
          <p:spPr bwMode="auto">
            <a:xfrm>
              <a:off x="1429" y="1434"/>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0" name="Oval 15"/>
            <p:cNvSpPr>
              <a:spLocks noChangeArrowheads="1"/>
            </p:cNvSpPr>
            <p:nvPr/>
          </p:nvSpPr>
          <p:spPr bwMode="auto">
            <a:xfrm>
              <a:off x="1247" y="1661"/>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1" name="Oval 16"/>
            <p:cNvSpPr>
              <a:spLocks noChangeArrowheads="1"/>
            </p:cNvSpPr>
            <p:nvPr/>
          </p:nvSpPr>
          <p:spPr bwMode="auto">
            <a:xfrm>
              <a:off x="1066" y="1797"/>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2" name="Oval 17"/>
            <p:cNvSpPr>
              <a:spLocks noChangeArrowheads="1"/>
            </p:cNvSpPr>
            <p:nvPr/>
          </p:nvSpPr>
          <p:spPr bwMode="auto">
            <a:xfrm>
              <a:off x="1519" y="1706"/>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3" name="Oval 18"/>
            <p:cNvSpPr>
              <a:spLocks noChangeArrowheads="1"/>
            </p:cNvSpPr>
            <p:nvPr/>
          </p:nvSpPr>
          <p:spPr bwMode="auto">
            <a:xfrm>
              <a:off x="1383" y="1933"/>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4" name="Oval 19"/>
            <p:cNvSpPr>
              <a:spLocks noChangeArrowheads="1"/>
            </p:cNvSpPr>
            <p:nvPr/>
          </p:nvSpPr>
          <p:spPr bwMode="auto">
            <a:xfrm>
              <a:off x="1292" y="1298"/>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5" name="Line 20"/>
            <p:cNvSpPr>
              <a:spLocks noChangeShapeType="1"/>
            </p:cNvSpPr>
            <p:nvPr/>
          </p:nvSpPr>
          <p:spPr bwMode="auto">
            <a:xfrm>
              <a:off x="930" y="1253"/>
              <a:ext cx="136" cy="272"/>
            </a:xfrm>
            <a:prstGeom prst="line">
              <a:avLst/>
            </a:prstGeom>
            <a:noFill/>
            <a:ln w="9525">
              <a:solidFill>
                <a:schemeClr val="tx1"/>
              </a:solidFill>
              <a:round/>
              <a:headEnd/>
              <a:tailEnd type="triangle" w="med" len="med"/>
            </a:ln>
          </p:spPr>
          <p:txBody>
            <a:bodyPr/>
            <a:lstStyle/>
            <a:p>
              <a:endParaRPr lang="es-AR"/>
            </a:p>
          </p:txBody>
        </p:sp>
        <p:sp>
          <p:nvSpPr>
            <p:cNvPr id="9236" name="Text Box 21"/>
            <p:cNvSpPr txBox="1">
              <a:spLocks noChangeArrowheads="1"/>
            </p:cNvSpPr>
            <p:nvPr/>
          </p:nvSpPr>
          <p:spPr bwMode="auto">
            <a:xfrm>
              <a:off x="158" y="1661"/>
              <a:ext cx="771" cy="231"/>
            </a:xfrm>
            <a:prstGeom prst="rect">
              <a:avLst/>
            </a:prstGeom>
            <a:noFill/>
            <a:ln w="9525">
              <a:noFill/>
              <a:miter lim="800000"/>
              <a:headEnd/>
              <a:tailEnd/>
            </a:ln>
          </p:spPr>
          <p:txBody>
            <a:bodyPr>
              <a:spAutoFit/>
            </a:bodyPr>
            <a:lstStyle/>
            <a:p>
              <a:pPr>
                <a:spcBef>
                  <a:spcPct val="50000"/>
                </a:spcBef>
              </a:pPr>
              <a:r>
                <a:rPr lang="es-CO"/>
                <a:t>Núcleo</a:t>
              </a:r>
              <a:endParaRPr lang="es-ES"/>
            </a:p>
          </p:txBody>
        </p:sp>
        <p:sp>
          <p:nvSpPr>
            <p:cNvPr id="9237" name="Oval 22"/>
            <p:cNvSpPr>
              <a:spLocks noChangeArrowheads="1"/>
            </p:cNvSpPr>
            <p:nvPr/>
          </p:nvSpPr>
          <p:spPr bwMode="auto">
            <a:xfrm>
              <a:off x="1519" y="2069"/>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8" name="Oval 23"/>
            <p:cNvSpPr>
              <a:spLocks noChangeArrowheads="1"/>
            </p:cNvSpPr>
            <p:nvPr/>
          </p:nvSpPr>
          <p:spPr bwMode="auto">
            <a:xfrm>
              <a:off x="1655" y="1842"/>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39" name="Oval 24"/>
            <p:cNvSpPr>
              <a:spLocks noChangeArrowheads="1"/>
            </p:cNvSpPr>
            <p:nvPr/>
          </p:nvSpPr>
          <p:spPr bwMode="auto">
            <a:xfrm>
              <a:off x="1156" y="1933"/>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40" name="Oval 25"/>
            <p:cNvSpPr>
              <a:spLocks noChangeArrowheads="1"/>
            </p:cNvSpPr>
            <p:nvPr/>
          </p:nvSpPr>
          <p:spPr bwMode="auto">
            <a:xfrm>
              <a:off x="1383" y="1570"/>
              <a:ext cx="91" cy="91"/>
            </a:xfrm>
            <a:prstGeom prst="ellipse">
              <a:avLst/>
            </a:prstGeom>
            <a:solidFill>
              <a:schemeClr val="tx1"/>
            </a:solidFill>
            <a:ln w="9525">
              <a:solidFill>
                <a:schemeClr val="tx1"/>
              </a:solidFill>
              <a:round/>
              <a:headEnd/>
              <a:tailEnd/>
            </a:ln>
          </p:spPr>
          <p:txBody>
            <a:bodyPr wrap="none" anchor="ctr"/>
            <a:lstStyle/>
            <a:p>
              <a:endParaRPr lang="es-AR"/>
            </a:p>
          </p:txBody>
        </p:sp>
        <p:sp>
          <p:nvSpPr>
            <p:cNvPr id="9241" name="Line 26"/>
            <p:cNvSpPr>
              <a:spLocks noChangeShapeType="1"/>
            </p:cNvSpPr>
            <p:nvPr/>
          </p:nvSpPr>
          <p:spPr bwMode="auto">
            <a:xfrm flipV="1">
              <a:off x="703" y="1616"/>
              <a:ext cx="317" cy="181"/>
            </a:xfrm>
            <a:prstGeom prst="line">
              <a:avLst/>
            </a:prstGeom>
            <a:noFill/>
            <a:ln w="9525">
              <a:solidFill>
                <a:schemeClr val="tx1"/>
              </a:solidFill>
              <a:round/>
              <a:headEnd/>
              <a:tailEnd type="triangle" w="med" len="med"/>
            </a:ln>
          </p:spPr>
          <p:txBody>
            <a:bodyPr/>
            <a:lstStyle/>
            <a:p>
              <a:endParaRPr lang="es-AR"/>
            </a:p>
          </p:txBody>
        </p:sp>
        <p:sp>
          <p:nvSpPr>
            <p:cNvPr id="9242" name="Line 27"/>
            <p:cNvSpPr>
              <a:spLocks noChangeShapeType="1"/>
            </p:cNvSpPr>
            <p:nvPr/>
          </p:nvSpPr>
          <p:spPr bwMode="auto">
            <a:xfrm>
              <a:off x="703" y="1797"/>
              <a:ext cx="363" cy="45"/>
            </a:xfrm>
            <a:prstGeom prst="line">
              <a:avLst/>
            </a:prstGeom>
            <a:noFill/>
            <a:ln w="9525">
              <a:solidFill>
                <a:schemeClr val="tx1"/>
              </a:solidFill>
              <a:round/>
              <a:headEnd/>
              <a:tailEnd type="triangle" w="med" len="med"/>
            </a:ln>
          </p:spPr>
          <p:txBody>
            <a:bodyPr/>
            <a:lstStyle/>
            <a:p>
              <a:endParaRPr lang="es-AR"/>
            </a:p>
          </p:txBody>
        </p:sp>
        <p:sp>
          <p:nvSpPr>
            <p:cNvPr id="9243" name="Freeform 28"/>
            <p:cNvSpPr>
              <a:spLocks/>
            </p:cNvSpPr>
            <p:nvPr/>
          </p:nvSpPr>
          <p:spPr bwMode="auto">
            <a:xfrm>
              <a:off x="2562" y="1389"/>
              <a:ext cx="167" cy="232"/>
            </a:xfrm>
            <a:custGeom>
              <a:avLst/>
              <a:gdLst>
                <a:gd name="T0" fmla="*/ 4 w 167"/>
                <a:gd name="T1" fmla="*/ 72 h 232"/>
                <a:gd name="T2" fmla="*/ 57 w 167"/>
                <a:gd name="T3" fmla="*/ 232 h 232"/>
                <a:gd name="T4" fmla="*/ 110 w 167"/>
                <a:gd name="T5" fmla="*/ 214 h 232"/>
                <a:gd name="T6" fmla="*/ 119 w 167"/>
                <a:gd name="T7" fmla="*/ 143 h 232"/>
                <a:gd name="T8" fmla="*/ 155 w 167"/>
                <a:gd name="T9" fmla="*/ 134 h 232"/>
                <a:gd name="T10" fmla="*/ 128 w 167"/>
                <a:gd name="T11" fmla="*/ 64 h 232"/>
                <a:gd name="T12" fmla="*/ 57 w 167"/>
                <a:gd name="T13" fmla="*/ 19 h 232"/>
                <a:gd name="T14" fmla="*/ 4 w 167"/>
                <a:gd name="T15" fmla="*/ 72 h 232"/>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232"/>
                <a:gd name="T26" fmla="*/ 167 w 167"/>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232">
                  <a:moveTo>
                    <a:pt x="4" y="72"/>
                  </a:moveTo>
                  <a:cubicBezTo>
                    <a:pt x="41" y="127"/>
                    <a:pt x="0" y="193"/>
                    <a:pt x="57" y="232"/>
                  </a:cubicBezTo>
                  <a:cubicBezTo>
                    <a:pt x="75" y="226"/>
                    <a:pt x="92" y="220"/>
                    <a:pt x="110" y="214"/>
                  </a:cubicBezTo>
                  <a:cubicBezTo>
                    <a:pt x="133" y="206"/>
                    <a:pt x="107" y="164"/>
                    <a:pt x="119" y="143"/>
                  </a:cubicBezTo>
                  <a:cubicBezTo>
                    <a:pt x="125" y="132"/>
                    <a:pt x="143" y="137"/>
                    <a:pt x="155" y="134"/>
                  </a:cubicBezTo>
                  <a:cubicBezTo>
                    <a:pt x="167" y="95"/>
                    <a:pt x="162" y="86"/>
                    <a:pt x="128" y="64"/>
                  </a:cubicBezTo>
                  <a:cubicBezTo>
                    <a:pt x="86" y="0"/>
                    <a:pt x="114" y="5"/>
                    <a:pt x="57" y="19"/>
                  </a:cubicBezTo>
                  <a:cubicBezTo>
                    <a:pt x="40" y="44"/>
                    <a:pt x="26" y="53"/>
                    <a:pt x="4" y="72"/>
                  </a:cubicBezTo>
                  <a:close/>
                </a:path>
              </a:pathLst>
            </a:custGeom>
            <a:solidFill>
              <a:schemeClr val="tx2"/>
            </a:solidFill>
            <a:ln w="9525">
              <a:solidFill>
                <a:schemeClr val="tx1"/>
              </a:solidFill>
              <a:round/>
              <a:headEnd/>
              <a:tailEnd/>
            </a:ln>
          </p:spPr>
          <p:txBody>
            <a:bodyPr/>
            <a:lstStyle/>
            <a:p>
              <a:endParaRPr lang="es-AR"/>
            </a:p>
          </p:txBody>
        </p:sp>
        <p:sp>
          <p:nvSpPr>
            <p:cNvPr id="9244" name="Freeform 29"/>
            <p:cNvSpPr>
              <a:spLocks/>
            </p:cNvSpPr>
            <p:nvPr/>
          </p:nvSpPr>
          <p:spPr bwMode="auto">
            <a:xfrm>
              <a:off x="2744" y="1706"/>
              <a:ext cx="156" cy="214"/>
            </a:xfrm>
            <a:custGeom>
              <a:avLst/>
              <a:gdLst>
                <a:gd name="T0" fmla="*/ 44 w 156"/>
                <a:gd name="T1" fmla="*/ 159 h 214"/>
                <a:gd name="T2" fmla="*/ 133 w 156"/>
                <a:gd name="T3" fmla="*/ 88 h 214"/>
                <a:gd name="T4" fmla="*/ 106 w 156"/>
                <a:gd name="T5" fmla="*/ 70 h 214"/>
                <a:gd name="T6" fmla="*/ 89 w 156"/>
                <a:gd name="T7" fmla="*/ 17 h 214"/>
                <a:gd name="T8" fmla="*/ 53 w 156"/>
                <a:gd name="T9" fmla="*/ 88 h 214"/>
                <a:gd name="T10" fmla="*/ 0 w 156"/>
                <a:gd name="T11" fmla="*/ 194 h 214"/>
                <a:gd name="T12" fmla="*/ 27 w 156"/>
                <a:gd name="T13" fmla="*/ 212 h 214"/>
                <a:gd name="T14" fmla="*/ 71 w 156"/>
                <a:gd name="T15" fmla="*/ 176 h 214"/>
                <a:gd name="T16" fmla="*/ 44 w 156"/>
                <a:gd name="T17" fmla="*/ 159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214"/>
                <a:gd name="T29" fmla="*/ 156 w 156"/>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214">
                  <a:moveTo>
                    <a:pt x="44" y="159"/>
                  </a:moveTo>
                  <a:cubicBezTo>
                    <a:pt x="96" y="146"/>
                    <a:pt x="115" y="141"/>
                    <a:pt x="133" y="88"/>
                  </a:cubicBezTo>
                  <a:cubicBezTo>
                    <a:pt x="124" y="82"/>
                    <a:pt x="109" y="80"/>
                    <a:pt x="106" y="70"/>
                  </a:cubicBezTo>
                  <a:cubicBezTo>
                    <a:pt x="82" y="0"/>
                    <a:pt x="156" y="63"/>
                    <a:pt x="89" y="17"/>
                  </a:cubicBezTo>
                  <a:cubicBezTo>
                    <a:pt x="52" y="41"/>
                    <a:pt x="38" y="43"/>
                    <a:pt x="53" y="88"/>
                  </a:cubicBezTo>
                  <a:cubicBezTo>
                    <a:pt x="40" y="126"/>
                    <a:pt x="13" y="156"/>
                    <a:pt x="0" y="194"/>
                  </a:cubicBezTo>
                  <a:cubicBezTo>
                    <a:pt x="9" y="200"/>
                    <a:pt x="16" y="210"/>
                    <a:pt x="27" y="212"/>
                  </a:cubicBezTo>
                  <a:cubicBezTo>
                    <a:pt x="41" y="214"/>
                    <a:pt x="74" y="193"/>
                    <a:pt x="71" y="176"/>
                  </a:cubicBezTo>
                  <a:cubicBezTo>
                    <a:pt x="69" y="166"/>
                    <a:pt x="53" y="165"/>
                    <a:pt x="44" y="159"/>
                  </a:cubicBezTo>
                  <a:close/>
                </a:path>
              </a:pathLst>
            </a:custGeom>
            <a:solidFill>
              <a:schemeClr val="tx2"/>
            </a:solidFill>
            <a:ln w="9525">
              <a:solidFill>
                <a:schemeClr val="tx1"/>
              </a:solidFill>
              <a:round/>
              <a:headEnd/>
              <a:tailEnd/>
            </a:ln>
          </p:spPr>
          <p:txBody>
            <a:bodyPr/>
            <a:lstStyle/>
            <a:p>
              <a:endParaRPr lang="es-AR"/>
            </a:p>
          </p:txBody>
        </p:sp>
        <p:sp>
          <p:nvSpPr>
            <p:cNvPr id="9245" name="Freeform 30"/>
            <p:cNvSpPr>
              <a:spLocks/>
            </p:cNvSpPr>
            <p:nvPr/>
          </p:nvSpPr>
          <p:spPr bwMode="auto">
            <a:xfrm>
              <a:off x="3198" y="1570"/>
              <a:ext cx="143" cy="230"/>
            </a:xfrm>
            <a:custGeom>
              <a:avLst/>
              <a:gdLst>
                <a:gd name="T0" fmla="*/ 99 w 143"/>
                <a:gd name="T1" fmla="*/ 0 h 230"/>
                <a:gd name="T2" fmla="*/ 10 w 143"/>
                <a:gd name="T3" fmla="*/ 71 h 230"/>
                <a:gd name="T4" fmla="*/ 1 w 143"/>
                <a:gd name="T5" fmla="*/ 97 h 230"/>
                <a:gd name="T6" fmla="*/ 19 w 143"/>
                <a:gd name="T7" fmla="*/ 150 h 230"/>
                <a:gd name="T8" fmla="*/ 46 w 143"/>
                <a:gd name="T9" fmla="*/ 230 h 230"/>
                <a:gd name="T10" fmla="*/ 99 w 143"/>
                <a:gd name="T11" fmla="*/ 203 h 230"/>
                <a:gd name="T12" fmla="*/ 117 w 143"/>
                <a:gd name="T13" fmla="*/ 150 h 230"/>
                <a:gd name="T14" fmla="*/ 108 w 143"/>
                <a:gd name="T15" fmla="*/ 88 h 230"/>
                <a:gd name="T16" fmla="*/ 134 w 143"/>
                <a:gd name="T17" fmla="*/ 79 h 230"/>
                <a:gd name="T18" fmla="*/ 143 w 143"/>
                <a:gd name="T19" fmla="*/ 53 h 230"/>
                <a:gd name="T20" fmla="*/ 99 w 143"/>
                <a:gd name="T21" fmla="*/ 0 h 2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230"/>
                <a:gd name="T35" fmla="*/ 143 w 143"/>
                <a:gd name="T36" fmla="*/ 230 h 2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230">
                  <a:moveTo>
                    <a:pt x="99" y="0"/>
                  </a:moveTo>
                  <a:cubicBezTo>
                    <a:pt x="66" y="21"/>
                    <a:pt x="43" y="49"/>
                    <a:pt x="10" y="71"/>
                  </a:cubicBezTo>
                  <a:cubicBezTo>
                    <a:pt x="7" y="80"/>
                    <a:pt x="0" y="88"/>
                    <a:pt x="1" y="97"/>
                  </a:cubicBezTo>
                  <a:cubicBezTo>
                    <a:pt x="3" y="116"/>
                    <a:pt x="19" y="150"/>
                    <a:pt x="19" y="150"/>
                  </a:cubicBezTo>
                  <a:cubicBezTo>
                    <a:pt x="8" y="195"/>
                    <a:pt x="7" y="204"/>
                    <a:pt x="46" y="230"/>
                  </a:cubicBezTo>
                  <a:cubicBezTo>
                    <a:pt x="61" y="225"/>
                    <a:pt x="90" y="217"/>
                    <a:pt x="99" y="203"/>
                  </a:cubicBezTo>
                  <a:cubicBezTo>
                    <a:pt x="109" y="187"/>
                    <a:pt x="117" y="150"/>
                    <a:pt x="117" y="150"/>
                  </a:cubicBezTo>
                  <a:cubicBezTo>
                    <a:pt x="114" y="129"/>
                    <a:pt x="103" y="108"/>
                    <a:pt x="108" y="88"/>
                  </a:cubicBezTo>
                  <a:cubicBezTo>
                    <a:pt x="110" y="79"/>
                    <a:pt x="128" y="85"/>
                    <a:pt x="134" y="79"/>
                  </a:cubicBezTo>
                  <a:cubicBezTo>
                    <a:pt x="140" y="73"/>
                    <a:pt x="140" y="62"/>
                    <a:pt x="143" y="53"/>
                  </a:cubicBezTo>
                  <a:cubicBezTo>
                    <a:pt x="124" y="40"/>
                    <a:pt x="99" y="27"/>
                    <a:pt x="99" y="0"/>
                  </a:cubicBezTo>
                  <a:close/>
                </a:path>
              </a:pathLst>
            </a:custGeom>
            <a:solidFill>
              <a:schemeClr val="tx2"/>
            </a:solidFill>
            <a:ln w="9525">
              <a:solidFill>
                <a:schemeClr val="tx1"/>
              </a:solidFill>
              <a:round/>
              <a:headEnd/>
              <a:tailEnd/>
            </a:ln>
          </p:spPr>
          <p:txBody>
            <a:bodyPr/>
            <a:lstStyle/>
            <a:p>
              <a:endParaRPr lang="es-AR"/>
            </a:p>
          </p:txBody>
        </p:sp>
        <p:sp>
          <p:nvSpPr>
            <p:cNvPr id="9246" name="Freeform 31"/>
            <p:cNvSpPr>
              <a:spLocks/>
            </p:cNvSpPr>
            <p:nvPr/>
          </p:nvSpPr>
          <p:spPr bwMode="auto">
            <a:xfrm>
              <a:off x="2835" y="1888"/>
              <a:ext cx="265" cy="154"/>
            </a:xfrm>
            <a:custGeom>
              <a:avLst/>
              <a:gdLst>
                <a:gd name="T0" fmla="*/ 185 w 265"/>
                <a:gd name="T1" fmla="*/ 12 h 154"/>
                <a:gd name="T2" fmla="*/ 61 w 265"/>
                <a:gd name="T3" fmla="*/ 30 h 154"/>
                <a:gd name="T4" fmla="*/ 26 w 265"/>
                <a:gd name="T5" fmla="*/ 65 h 154"/>
                <a:gd name="T6" fmla="*/ 44 w 265"/>
                <a:gd name="T7" fmla="*/ 154 h 154"/>
                <a:gd name="T8" fmla="*/ 168 w 265"/>
                <a:gd name="T9" fmla="*/ 145 h 154"/>
                <a:gd name="T10" fmla="*/ 194 w 265"/>
                <a:gd name="T11" fmla="*/ 154 h 154"/>
                <a:gd name="T12" fmla="*/ 203 w 265"/>
                <a:gd name="T13" fmla="*/ 38 h 154"/>
                <a:gd name="T14" fmla="*/ 177 w 265"/>
                <a:gd name="T15" fmla="*/ 21 h 154"/>
                <a:gd name="T16" fmla="*/ 185 w 265"/>
                <a:gd name="T17" fmla="*/ 12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154"/>
                <a:gd name="T29" fmla="*/ 265 w 265"/>
                <a:gd name="T30" fmla="*/ 154 h 1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154">
                  <a:moveTo>
                    <a:pt x="185" y="12"/>
                  </a:moveTo>
                  <a:cubicBezTo>
                    <a:pt x="143" y="16"/>
                    <a:pt x="91" y="0"/>
                    <a:pt x="61" y="30"/>
                  </a:cubicBezTo>
                  <a:cubicBezTo>
                    <a:pt x="14" y="77"/>
                    <a:pt x="100" y="40"/>
                    <a:pt x="26" y="65"/>
                  </a:cubicBezTo>
                  <a:cubicBezTo>
                    <a:pt x="0" y="105"/>
                    <a:pt x="4" y="128"/>
                    <a:pt x="44" y="154"/>
                  </a:cubicBezTo>
                  <a:cubicBezTo>
                    <a:pt x="120" y="128"/>
                    <a:pt x="78" y="134"/>
                    <a:pt x="168" y="145"/>
                  </a:cubicBezTo>
                  <a:cubicBezTo>
                    <a:pt x="177" y="148"/>
                    <a:pt x="185" y="154"/>
                    <a:pt x="194" y="154"/>
                  </a:cubicBezTo>
                  <a:cubicBezTo>
                    <a:pt x="265" y="154"/>
                    <a:pt x="236" y="71"/>
                    <a:pt x="203" y="38"/>
                  </a:cubicBezTo>
                  <a:cubicBezTo>
                    <a:pt x="196" y="31"/>
                    <a:pt x="183" y="30"/>
                    <a:pt x="177" y="21"/>
                  </a:cubicBezTo>
                  <a:cubicBezTo>
                    <a:pt x="175" y="18"/>
                    <a:pt x="182" y="15"/>
                    <a:pt x="185" y="12"/>
                  </a:cubicBezTo>
                  <a:close/>
                </a:path>
              </a:pathLst>
            </a:custGeom>
            <a:solidFill>
              <a:schemeClr val="tx2"/>
            </a:solidFill>
            <a:ln w="9525">
              <a:solidFill>
                <a:schemeClr val="tx1"/>
              </a:solidFill>
              <a:round/>
              <a:headEnd/>
              <a:tailEnd/>
            </a:ln>
          </p:spPr>
          <p:txBody>
            <a:bodyPr/>
            <a:lstStyle/>
            <a:p>
              <a:endParaRPr lang="es-AR"/>
            </a:p>
          </p:txBody>
        </p:sp>
        <p:sp>
          <p:nvSpPr>
            <p:cNvPr id="9247" name="Freeform 32"/>
            <p:cNvSpPr>
              <a:spLocks/>
            </p:cNvSpPr>
            <p:nvPr/>
          </p:nvSpPr>
          <p:spPr bwMode="auto">
            <a:xfrm>
              <a:off x="2472" y="1661"/>
              <a:ext cx="167" cy="232"/>
            </a:xfrm>
            <a:custGeom>
              <a:avLst/>
              <a:gdLst>
                <a:gd name="T0" fmla="*/ 4 w 167"/>
                <a:gd name="T1" fmla="*/ 72 h 232"/>
                <a:gd name="T2" fmla="*/ 57 w 167"/>
                <a:gd name="T3" fmla="*/ 232 h 232"/>
                <a:gd name="T4" fmla="*/ 110 w 167"/>
                <a:gd name="T5" fmla="*/ 214 h 232"/>
                <a:gd name="T6" fmla="*/ 119 w 167"/>
                <a:gd name="T7" fmla="*/ 143 h 232"/>
                <a:gd name="T8" fmla="*/ 155 w 167"/>
                <a:gd name="T9" fmla="*/ 134 h 232"/>
                <a:gd name="T10" fmla="*/ 128 w 167"/>
                <a:gd name="T11" fmla="*/ 64 h 232"/>
                <a:gd name="T12" fmla="*/ 57 w 167"/>
                <a:gd name="T13" fmla="*/ 19 h 232"/>
                <a:gd name="T14" fmla="*/ 4 w 167"/>
                <a:gd name="T15" fmla="*/ 72 h 232"/>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232"/>
                <a:gd name="T26" fmla="*/ 167 w 167"/>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232">
                  <a:moveTo>
                    <a:pt x="4" y="72"/>
                  </a:moveTo>
                  <a:cubicBezTo>
                    <a:pt x="41" y="127"/>
                    <a:pt x="0" y="193"/>
                    <a:pt x="57" y="232"/>
                  </a:cubicBezTo>
                  <a:cubicBezTo>
                    <a:pt x="75" y="226"/>
                    <a:pt x="92" y="220"/>
                    <a:pt x="110" y="214"/>
                  </a:cubicBezTo>
                  <a:cubicBezTo>
                    <a:pt x="133" y="206"/>
                    <a:pt x="107" y="164"/>
                    <a:pt x="119" y="143"/>
                  </a:cubicBezTo>
                  <a:cubicBezTo>
                    <a:pt x="125" y="132"/>
                    <a:pt x="143" y="137"/>
                    <a:pt x="155" y="134"/>
                  </a:cubicBezTo>
                  <a:cubicBezTo>
                    <a:pt x="167" y="95"/>
                    <a:pt x="162" y="86"/>
                    <a:pt x="128" y="64"/>
                  </a:cubicBezTo>
                  <a:cubicBezTo>
                    <a:pt x="86" y="0"/>
                    <a:pt x="114" y="5"/>
                    <a:pt x="57" y="19"/>
                  </a:cubicBezTo>
                  <a:cubicBezTo>
                    <a:pt x="40" y="44"/>
                    <a:pt x="26" y="53"/>
                    <a:pt x="4" y="72"/>
                  </a:cubicBezTo>
                  <a:close/>
                </a:path>
              </a:pathLst>
            </a:custGeom>
            <a:solidFill>
              <a:schemeClr val="tx2"/>
            </a:solidFill>
            <a:ln w="9525">
              <a:solidFill>
                <a:schemeClr val="tx1"/>
              </a:solidFill>
              <a:round/>
              <a:headEnd/>
              <a:tailEnd/>
            </a:ln>
          </p:spPr>
          <p:txBody>
            <a:bodyPr/>
            <a:lstStyle/>
            <a:p>
              <a:endParaRPr lang="es-AR"/>
            </a:p>
          </p:txBody>
        </p:sp>
        <p:sp>
          <p:nvSpPr>
            <p:cNvPr id="9248" name="Freeform 34"/>
            <p:cNvSpPr>
              <a:spLocks/>
            </p:cNvSpPr>
            <p:nvPr/>
          </p:nvSpPr>
          <p:spPr bwMode="auto">
            <a:xfrm>
              <a:off x="3016" y="1298"/>
              <a:ext cx="156" cy="214"/>
            </a:xfrm>
            <a:custGeom>
              <a:avLst/>
              <a:gdLst>
                <a:gd name="T0" fmla="*/ 44 w 156"/>
                <a:gd name="T1" fmla="*/ 159 h 214"/>
                <a:gd name="T2" fmla="*/ 133 w 156"/>
                <a:gd name="T3" fmla="*/ 88 h 214"/>
                <a:gd name="T4" fmla="*/ 106 w 156"/>
                <a:gd name="T5" fmla="*/ 70 h 214"/>
                <a:gd name="T6" fmla="*/ 89 w 156"/>
                <a:gd name="T7" fmla="*/ 17 h 214"/>
                <a:gd name="T8" fmla="*/ 53 w 156"/>
                <a:gd name="T9" fmla="*/ 88 h 214"/>
                <a:gd name="T10" fmla="*/ 0 w 156"/>
                <a:gd name="T11" fmla="*/ 194 h 214"/>
                <a:gd name="T12" fmla="*/ 27 w 156"/>
                <a:gd name="T13" fmla="*/ 212 h 214"/>
                <a:gd name="T14" fmla="*/ 71 w 156"/>
                <a:gd name="T15" fmla="*/ 176 h 214"/>
                <a:gd name="T16" fmla="*/ 44 w 156"/>
                <a:gd name="T17" fmla="*/ 159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214"/>
                <a:gd name="T29" fmla="*/ 156 w 156"/>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214">
                  <a:moveTo>
                    <a:pt x="44" y="159"/>
                  </a:moveTo>
                  <a:cubicBezTo>
                    <a:pt x="96" y="146"/>
                    <a:pt x="115" y="141"/>
                    <a:pt x="133" y="88"/>
                  </a:cubicBezTo>
                  <a:cubicBezTo>
                    <a:pt x="124" y="82"/>
                    <a:pt x="109" y="80"/>
                    <a:pt x="106" y="70"/>
                  </a:cubicBezTo>
                  <a:cubicBezTo>
                    <a:pt x="82" y="0"/>
                    <a:pt x="156" y="63"/>
                    <a:pt x="89" y="17"/>
                  </a:cubicBezTo>
                  <a:cubicBezTo>
                    <a:pt x="52" y="41"/>
                    <a:pt x="38" y="43"/>
                    <a:pt x="53" y="88"/>
                  </a:cubicBezTo>
                  <a:cubicBezTo>
                    <a:pt x="40" y="126"/>
                    <a:pt x="13" y="156"/>
                    <a:pt x="0" y="194"/>
                  </a:cubicBezTo>
                  <a:cubicBezTo>
                    <a:pt x="9" y="200"/>
                    <a:pt x="16" y="210"/>
                    <a:pt x="27" y="212"/>
                  </a:cubicBezTo>
                  <a:cubicBezTo>
                    <a:pt x="41" y="214"/>
                    <a:pt x="74" y="193"/>
                    <a:pt x="71" y="176"/>
                  </a:cubicBezTo>
                  <a:cubicBezTo>
                    <a:pt x="69" y="166"/>
                    <a:pt x="53" y="165"/>
                    <a:pt x="44" y="159"/>
                  </a:cubicBezTo>
                  <a:close/>
                </a:path>
              </a:pathLst>
            </a:custGeom>
            <a:solidFill>
              <a:schemeClr val="tx2"/>
            </a:solidFill>
            <a:ln w="9525">
              <a:solidFill>
                <a:schemeClr val="tx1"/>
              </a:solidFill>
              <a:round/>
              <a:headEnd/>
              <a:tailEnd/>
            </a:ln>
          </p:spPr>
          <p:txBody>
            <a:bodyPr/>
            <a:lstStyle/>
            <a:p>
              <a:endParaRPr lang="es-AR"/>
            </a:p>
          </p:txBody>
        </p:sp>
        <p:sp>
          <p:nvSpPr>
            <p:cNvPr id="9249" name="Freeform 35"/>
            <p:cNvSpPr>
              <a:spLocks/>
            </p:cNvSpPr>
            <p:nvPr/>
          </p:nvSpPr>
          <p:spPr bwMode="auto">
            <a:xfrm>
              <a:off x="2744" y="1207"/>
              <a:ext cx="265" cy="154"/>
            </a:xfrm>
            <a:custGeom>
              <a:avLst/>
              <a:gdLst>
                <a:gd name="T0" fmla="*/ 185 w 265"/>
                <a:gd name="T1" fmla="*/ 12 h 154"/>
                <a:gd name="T2" fmla="*/ 61 w 265"/>
                <a:gd name="T3" fmla="*/ 30 h 154"/>
                <a:gd name="T4" fmla="*/ 26 w 265"/>
                <a:gd name="T5" fmla="*/ 65 h 154"/>
                <a:gd name="T6" fmla="*/ 44 w 265"/>
                <a:gd name="T7" fmla="*/ 154 h 154"/>
                <a:gd name="T8" fmla="*/ 168 w 265"/>
                <a:gd name="T9" fmla="*/ 145 h 154"/>
                <a:gd name="T10" fmla="*/ 194 w 265"/>
                <a:gd name="T11" fmla="*/ 154 h 154"/>
                <a:gd name="T12" fmla="*/ 203 w 265"/>
                <a:gd name="T13" fmla="*/ 38 h 154"/>
                <a:gd name="T14" fmla="*/ 177 w 265"/>
                <a:gd name="T15" fmla="*/ 21 h 154"/>
                <a:gd name="T16" fmla="*/ 185 w 265"/>
                <a:gd name="T17" fmla="*/ 12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154"/>
                <a:gd name="T29" fmla="*/ 265 w 265"/>
                <a:gd name="T30" fmla="*/ 154 h 1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154">
                  <a:moveTo>
                    <a:pt x="185" y="12"/>
                  </a:moveTo>
                  <a:cubicBezTo>
                    <a:pt x="143" y="16"/>
                    <a:pt x="91" y="0"/>
                    <a:pt x="61" y="30"/>
                  </a:cubicBezTo>
                  <a:cubicBezTo>
                    <a:pt x="14" y="77"/>
                    <a:pt x="100" y="40"/>
                    <a:pt x="26" y="65"/>
                  </a:cubicBezTo>
                  <a:cubicBezTo>
                    <a:pt x="0" y="105"/>
                    <a:pt x="4" y="128"/>
                    <a:pt x="44" y="154"/>
                  </a:cubicBezTo>
                  <a:cubicBezTo>
                    <a:pt x="120" y="128"/>
                    <a:pt x="78" y="134"/>
                    <a:pt x="168" y="145"/>
                  </a:cubicBezTo>
                  <a:cubicBezTo>
                    <a:pt x="177" y="148"/>
                    <a:pt x="185" y="154"/>
                    <a:pt x="194" y="154"/>
                  </a:cubicBezTo>
                  <a:cubicBezTo>
                    <a:pt x="265" y="154"/>
                    <a:pt x="236" y="71"/>
                    <a:pt x="203" y="38"/>
                  </a:cubicBezTo>
                  <a:cubicBezTo>
                    <a:pt x="196" y="31"/>
                    <a:pt x="183" y="30"/>
                    <a:pt x="177" y="21"/>
                  </a:cubicBezTo>
                  <a:cubicBezTo>
                    <a:pt x="175" y="18"/>
                    <a:pt x="182" y="15"/>
                    <a:pt x="185" y="12"/>
                  </a:cubicBezTo>
                  <a:close/>
                </a:path>
              </a:pathLst>
            </a:custGeom>
            <a:solidFill>
              <a:schemeClr val="tx2"/>
            </a:solidFill>
            <a:ln w="9525">
              <a:solidFill>
                <a:schemeClr val="tx1"/>
              </a:solidFill>
              <a:round/>
              <a:headEnd/>
              <a:tailEnd/>
            </a:ln>
          </p:spPr>
          <p:txBody>
            <a:bodyPr/>
            <a:lstStyle/>
            <a:p>
              <a:endParaRPr lang="es-AR"/>
            </a:p>
          </p:txBody>
        </p:sp>
        <p:sp>
          <p:nvSpPr>
            <p:cNvPr id="9250" name="Line 36"/>
            <p:cNvSpPr>
              <a:spLocks noChangeShapeType="1"/>
            </p:cNvSpPr>
            <p:nvPr/>
          </p:nvSpPr>
          <p:spPr bwMode="auto">
            <a:xfrm>
              <a:off x="2426" y="1117"/>
              <a:ext cx="273" cy="227"/>
            </a:xfrm>
            <a:prstGeom prst="line">
              <a:avLst/>
            </a:prstGeom>
            <a:noFill/>
            <a:ln w="9525">
              <a:solidFill>
                <a:schemeClr val="tx1"/>
              </a:solidFill>
              <a:round/>
              <a:headEnd/>
              <a:tailEnd type="triangle" w="med" len="med"/>
            </a:ln>
          </p:spPr>
          <p:txBody>
            <a:bodyPr/>
            <a:lstStyle/>
            <a:p>
              <a:endParaRPr lang="es-AR"/>
            </a:p>
          </p:txBody>
        </p:sp>
        <p:sp>
          <p:nvSpPr>
            <p:cNvPr id="9251" name="Freeform 37"/>
            <p:cNvSpPr>
              <a:spLocks/>
            </p:cNvSpPr>
            <p:nvPr/>
          </p:nvSpPr>
          <p:spPr bwMode="auto">
            <a:xfrm>
              <a:off x="2789" y="1480"/>
              <a:ext cx="265" cy="154"/>
            </a:xfrm>
            <a:custGeom>
              <a:avLst/>
              <a:gdLst>
                <a:gd name="T0" fmla="*/ 185 w 265"/>
                <a:gd name="T1" fmla="*/ 12 h 154"/>
                <a:gd name="T2" fmla="*/ 61 w 265"/>
                <a:gd name="T3" fmla="*/ 30 h 154"/>
                <a:gd name="T4" fmla="*/ 26 w 265"/>
                <a:gd name="T5" fmla="*/ 65 h 154"/>
                <a:gd name="T6" fmla="*/ 44 w 265"/>
                <a:gd name="T7" fmla="*/ 154 h 154"/>
                <a:gd name="T8" fmla="*/ 168 w 265"/>
                <a:gd name="T9" fmla="*/ 145 h 154"/>
                <a:gd name="T10" fmla="*/ 194 w 265"/>
                <a:gd name="T11" fmla="*/ 154 h 154"/>
                <a:gd name="T12" fmla="*/ 203 w 265"/>
                <a:gd name="T13" fmla="*/ 38 h 154"/>
                <a:gd name="T14" fmla="*/ 177 w 265"/>
                <a:gd name="T15" fmla="*/ 21 h 154"/>
                <a:gd name="T16" fmla="*/ 185 w 265"/>
                <a:gd name="T17" fmla="*/ 12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154"/>
                <a:gd name="T29" fmla="*/ 265 w 265"/>
                <a:gd name="T30" fmla="*/ 154 h 1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154">
                  <a:moveTo>
                    <a:pt x="185" y="12"/>
                  </a:moveTo>
                  <a:cubicBezTo>
                    <a:pt x="143" y="16"/>
                    <a:pt x="91" y="0"/>
                    <a:pt x="61" y="30"/>
                  </a:cubicBezTo>
                  <a:cubicBezTo>
                    <a:pt x="14" y="77"/>
                    <a:pt x="100" y="40"/>
                    <a:pt x="26" y="65"/>
                  </a:cubicBezTo>
                  <a:cubicBezTo>
                    <a:pt x="0" y="105"/>
                    <a:pt x="4" y="128"/>
                    <a:pt x="44" y="154"/>
                  </a:cubicBezTo>
                  <a:cubicBezTo>
                    <a:pt x="120" y="128"/>
                    <a:pt x="78" y="134"/>
                    <a:pt x="168" y="145"/>
                  </a:cubicBezTo>
                  <a:cubicBezTo>
                    <a:pt x="177" y="148"/>
                    <a:pt x="185" y="154"/>
                    <a:pt x="194" y="154"/>
                  </a:cubicBezTo>
                  <a:cubicBezTo>
                    <a:pt x="265" y="154"/>
                    <a:pt x="236" y="71"/>
                    <a:pt x="203" y="38"/>
                  </a:cubicBezTo>
                  <a:cubicBezTo>
                    <a:pt x="196" y="31"/>
                    <a:pt x="183" y="30"/>
                    <a:pt x="177" y="21"/>
                  </a:cubicBezTo>
                  <a:cubicBezTo>
                    <a:pt x="175" y="18"/>
                    <a:pt x="182" y="15"/>
                    <a:pt x="185" y="12"/>
                  </a:cubicBezTo>
                  <a:close/>
                </a:path>
              </a:pathLst>
            </a:custGeom>
            <a:solidFill>
              <a:schemeClr val="tx2"/>
            </a:solidFill>
            <a:ln w="9525">
              <a:solidFill>
                <a:schemeClr val="tx1"/>
              </a:solidFill>
              <a:round/>
              <a:headEnd/>
              <a:tailEnd/>
            </a:ln>
          </p:spPr>
          <p:txBody>
            <a:bodyPr/>
            <a:lstStyle/>
            <a:p>
              <a:endParaRPr lang="es-AR"/>
            </a:p>
          </p:txBody>
        </p:sp>
        <p:sp>
          <p:nvSpPr>
            <p:cNvPr id="9252" name="Freeform 38"/>
            <p:cNvSpPr>
              <a:spLocks/>
            </p:cNvSpPr>
            <p:nvPr/>
          </p:nvSpPr>
          <p:spPr bwMode="auto">
            <a:xfrm>
              <a:off x="2971" y="1661"/>
              <a:ext cx="94" cy="180"/>
            </a:xfrm>
            <a:custGeom>
              <a:avLst/>
              <a:gdLst>
                <a:gd name="T0" fmla="*/ 0 w 94"/>
                <a:gd name="T1" fmla="*/ 74 h 180"/>
                <a:gd name="T2" fmla="*/ 18 w 94"/>
                <a:gd name="T3" fmla="*/ 127 h 180"/>
                <a:gd name="T4" fmla="*/ 27 w 94"/>
                <a:gd name="T5" fmla="*/ 154 h 180"/>
                <a:gd name="T6" fmla="*/ 80 w 94"/>
                <a:gd name="T7" fmla="*/ 180 h 180"/>
                <a:gd name="T8" fmla="*/ 80 w 94"/>
                <a:gd name="T9" fmla="*/ 101 h 180"/>
                <a:gd name="T10" fmla="*/ 62 w 94"/>
                <a:gd name="T11" fmla="*/ 48 h 180"/>
                <a:gd name="T12" fmla="*/ 71 w 94"/>
                <a:gd name="T13" fmla="*/ 21 h 180"/>
                <a:gd name="T14" fmla="*/ 18 w 94"/>
                <a:gd name="T15" fmla="*/ 21 h 180"/>
                <a:gd name="T16" fmla="*/ 0 w 94"/>
                <a:gd name="T17" fmla="*/ 74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180"/>
                <a:gd name="T29" fmla="*/ 94 w 9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180">
                  <a:moveTo>
                    <a:pt x="0" y="74"/>
                  </a:moveTo>
                  <a:cubicBezTo>
                    <a:pt x="6" y="92"/>
                    <a:pt x="12" y="109"/>
                    <a:pt x="18" y="127"/>
                  </a:cubicBezTo>
                  <a:cubicBezTo>
                    <a:pt x="21" y="136"/>
                    <a:pt x="18" y="151"/>
                    <a:pt x="27" y="154"/>
                  </a:cubicBezTo>
                  <a:cubicBezTo>
                    <a:pt x="63" y="166"/>
                    <a:pt x="45" y="158"/>
                    <a:pt x="80" y="180"/>
                  </a:cubicBezTo>
                  <a:cubicBezTo>
                    <a:pt x="93" y="142"/>
                    <a:pt x="94" y="154"/>
                    <a:pt x="80" y="101"/>
                  </a:cubicBezTo>
                  <a:cubicBezTo>
                    <a:pt x="75" y="83"/>
                    <a:pt x="62" y="48"/>
                    <a:pt x="62" y="48"/>
                  </a:cubicBezTo>
                  <a:cubicBezTo>
                    <a:pt x="65" y="39"/>
                    <a:pt x="75" y="30"/>
                    <a:pt x="71" y="21"/>
                  </a:cubicBezTo>
                  <a:cubicBezTo>
                    <a:pt x="61" y="0"/>
                    <a:pt x="28" y="18"/>
                    <a:pt x="18" y="21"/>
                  </a:cubicBezTo>
                  <a:cubicBezTo>
                    <a:pt x="6" y="57"/>
                    <a:pt x="12" y="39"/>
                    <a:pt x="0" y="74"/>
                  </a:cubicBezTo>
                  <a:close/>
                </a:path>
              </a:pathLst>
            </a:custGeom>
            <a:solidFill>
              <a:schemeClr val="tx2"/>
            </a:solidFill>
            <a:ln w="9525">
              <a:solidFill>
                <a:schemeClr val="tx1"/>
              </a:solidFill>
              <a:round/>
              <a:headEnd/>
              <a:tailEnd/>
            </a:ln>
          </p:spPr>
          <p:txBody>
            <a:bodyPr/>
            <a:lstStyle/>
            <a:p>
              <a:endParaRPr lang="es-AR"/>
            </a:p>
          </p:txBody>
        </p:sp>
        <p:sp>
          <p:nvSpPr>
            <p:cNvPr id="9253" name="Line 39"/>
            <p:cNvSpPr>
              <a:spLocks noChangeShapeType="1"/>
            </p:cNvSpPr>
            <p:nvPr/>
          </p:nvSpPr>
          <p:spPr bwMode="auto">
            <a:xfrm flipV="1">
              <a:off x="2472" y="1888"/>
              <a:ext cx="273" cy="272"/>
            </a:xfrm>
            <a:prstGeom prst="line">
              <a:avLst/>
            </a:prstGeom>
            <a:noFill/>
            <a:ln w="9525">
              <a:solidFill>
                <a:schemeClr val="tx1"/>
              </a:solidFill>
              <a:round/>
              <a:headEnd/>
              <a:tailEnd type="triangle" w="med" len="med"/>
            </a:ln>
          </p:spPr>
          <p:txBody>
            <a:bodyPr/>
            <a:lstStyle/>
            <a:p>
              <a:endParaRPr lang="es-AR"/>
            </a:p>
          </p:txBody>
        </p:sp>
        <p:sp>
          <p:nvSpPr>
            <p:cNvPr id="9254" name="Line 40"/>
            <p:cNvSpPr>
              <a:spLocks noChangeShapeType="1"/>
            </p:cNvSpPr>
            <p:nvPr/>
          </p:nvSpPr>
          <p:spPr bwMode="auto">
            <a:xfrm flipV="1">
              <a:off x="2472" y="2024"/>
              <a:ext cx="408" cy="136"/>
            </a:xfrm>
            <a:prstGeom prst="line">
              <a:avLst/>
            </a:prstGeom>
            <a:noFill/>
            <a:ln w="9525">
              <a:solidFill>
                <a:schemeClr val="tx1"/>
              </a:solidFill>
              <a:round/>
              <a:headEnd/>
              <a:tailEnd type="triangle" w="med" len="med"/>
            </a:ln>
          </p:spPr>
          <p:txBody>
            <a:bodyPr/>
            <a:lstStyle/>
            <a:p>
              <a:endParaRPr lang="es-AR"/>
            </a:p>
          </p:txBody>
        </p:sp>
        <p:sp>
          <p:nvSpPr>
            <p:cNvPr id="9255" name="Text Box 41"/>
            <p:cNvSpPr txBox="1">
              <a:spLocks noChangeArrowheads="1"/>
            </p:cNvSpPr>
            <p:nvPr/>
          </p:nvSpPr>
          <p:spPr bwMode="auto">
            <a:xfrm>
              <a:off x="1973" y="2115"/>
              <a:ext cx="1451" cy="404"/>
            </a:xfrm>
            <a:prstGeom prst="rect">
              <a:avLst/>
            </a:prstGeom>
            <a:noFill/>
            <a:ln w="9525">
              <a:noFill/>
              <a:miter lim="800000"/>
              <a:headEnd/>
              <a:tailEnd/>
            </a:ln>
          </p:spPr>
          <p:txBody>
            <a:bodyPr>
              <a:spAutoFit/>
            </a:bodyPr>
            <a:lstStyle/>
            <a:p>
              <a:pPr>
                <a:spcBef>
                  <a:spcPct val="50000"/>
                </a:spcBef>
              </a:pPr>
              <a:r>
                <a:rPr lang="es-CO"/>
                <a:t>Cristales que formarán granos</a:t>
              </a:r>
              <a:endParaRPr lang="es-ES"/>
            </a:p>
          </p:txBody>
        </p:sp>
        <p:grpSp>
          <p:nvGrpSpPr>
            <p:cNvPr id="3" name="Group 64"/>
            <p:cNvGrpSpPr>
              <a:grpSpLocks/>
            </p:cNvGrpSpPr>
            <p:nvPr/>
          </p:nvGrpSpPr>
          <p:grpSpPr bwMode="auto">
            <a:xfrm>
              <a:off x="3923" y="1162"/>
              <a:ext cx="1043" cy="1012"/>
              <a:chOff x="3969" y="1117"/>
              <a:chExt cx="1043" cy="1012"/>
            </a:xfrm>
          </p:grpSpPr>
          <p:sp>
            <p:nvSpPr>
              <p:cNvPr id="9262" name="Freeform 7"/>
              <p:cNvSpPr>
                <a:spLocks/>
              </p:cNvSpPr>
              <p:nvPr/>
            </p:nvSpPr>
            <p:spPr bwMode="auto">
              <a:xfrm>
                <a:off x="3969" y="1117"/>
                <a:ext cx="1043" cy="1012"/>
              </a:xfrm>
              <a:custGeom>
                <a:avLst/>
                <a:gdLst>
                  <a:gd name="T0" fmla="*/ 459 w 887"/>
                  <a:gd name="T1" fmla="*/ 84 h 967"/>
                  <a:gd name="T2" fmla="*/ 270 w 887"/>
                  <a:gd name="T3" fmla="*/ 202 h 967"/>
                  <a:gd name="T4" fmla="*/ 205 w 887"/>
                  <a:gd name="T5" fmla="*/ 265 h 967"/>
                  <a:gd name="T6" fmla="*/ 0 w 887"/>
                  <a:gd name="T7" fmla="*/ 572 h 967"/>
                  <a:gd name="T8" fmla="*/ 18 w 887"/>
                  <a:gd name="T9" fmla="*/ 785 h 967"/>
                  <a:gd name="T10" fmla="*/ 424 w 887"/>
                  <a:gd name="T11" fmla="*/ 979 h 967"/>
                  <a:gd name="T12" fmla="*/ 628 w 887"/>
                  <a:gd name="T13" fmla="*/ 1105 h 967"/>
                  <a:gd name="T14" fmla="*/ 730 w 887"/>
                  <a:gd name="T15" fmla="*/ 1137 h 967"/>
                  <a:gd name="T16" fmla="*/ 1085 w 887"/>
                  <a:gd name="T17" fmla="*/ 1083 h 967"/>
                  <a:gd name="T18" fmla="*/ 1154 w 887"/>
                  <a:gd name="T19" fmla="*/ 1019 h 967"/>
                  <a:gd name="T20" fmla="*/ 1272 w 887"/>
                  <a:gd name="T21" fmla="*/ 881 h 967"/>
                  <a:gd name="T22" fmla="*/ 1371 w 887"/>
                  <a:gd name="T23" fmla="*/ 860 h 967"/>
                  <a:gd name="T24" fmla="*/ 1525 w 887"/>
                  <a:gd name="T25" fmla="*/ 807 h 967"/>
                  <a:gd name="T26" fmla="*/ 1593 w 887"/>
                  <a:gd name="T27" fmla="*/ 680 h 967"/>
                  <a:gd name="T28" fmla="*/ 1610 w 887"/>
                  <a:gd name="T29" fmla="*/ 403 h 967"/>
                  <a:gd name="T30" fmla="*/ 1662 w 887"/>
                  <a:gd name="T31" fmla="*/ 309 h 967"/>
                  <a:gd name="T32" fmla="*/ 1696 w 887"/>
                  <a:gd name="T33" fmla="*/ 243 h 967"/>
                  <a:gd name="T34" fmla="*/ 1593 w 887"/>
                  <a:gd name="T35" fmla="*/ 21 h 967"/>
                  <a:gd name="T36" fmla="*/ 1491 w 887"/>
                  <a:gd name="T37" fmla="*/ 0 h 967"/>
                  <a:gd name="T38" fmla="*/ 1154 w 887"/>
                  <a:gd name="T39" fmla="*/ 43 h 967"/>
                  <a:gd name="T40" fmla="*/ 1052 w 887"/>
                  <a:gd name="T41" fmla="*/ 64 h 967"/>
                  <a:gd name="T42" fmla="*/ 999 w 887"/>
                  <a:gd name="T43" fmla="*/ 74 h 967"/>
                  <a:gd name="T44" fmla="*/ 863 w 887"/>
                  <a:gd name="T45" fmla="*/ 117 h 967"/>
                  <a:gd name="T46" fmla="*/ 762 w 887"/>
                  <a:gd name="T47" fmla="*/ 138 h 967"/>
                  <a:gd name="T48" fmla="*/ 644 w 887"/>
                  <a:gd name="T49" fmla="*/ 127 h 967"/>
                  <a:gd name="T50" fmla="*/ 543 w 887"/>
                  <a:gd name="T51" fmla="*/ 84 h 967"/>
                  <a:gd name="T52" fmla="*/ 490 w 887"/>
                  <a:gd name="T53" fmla="*/ 74 h 967"/>
                  <a:gd name="T54" fmla="*/ 459 w 887"/>
                  <a:gd name="T55" fmla="*/ 84 h 9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7"/>
                  <a:gd name="T85" fmla="*/ 0 h 967"/>
                  <a:gd name="T86" fmla="*/ 887 w 887"/>
                  <a:gd name="T87" fmla="*/ 967 h 9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7" h="967">
                    <a:moveTo>
                      <a:pt x="240" y="70"/>
                    </a:moveTo>
                    <a:cubicBezTo>
                      <a:pt x="215" y="108"/>
                      <a:pt x="175" y="135"/>
                      <a:pt x="142" y="168"/>
                    </a:cubicBezTo>
                    <a:cubicBezTo>
                      <a:pt x="127" y="183"/>
                      <a:pt x="107" y="221"/>
                      <a:pt x="107" y="221"/>
                    </a:cubicBezTo>
                    <a:cubicBezTo>
                      <a:pt x="85" y="310"/>
                      <a:pt x="23" y="387"/>
                      <a:pt x="0" y="478"/>
                    </a:cubicBezTo>
                    <a:cubicBezTo>
                      <a:pt x="3" y="537"/>
                      <a:pt x="2" y="596"/>
                      <a:pt x="9" y="655"/>
                    </a:cubicBezTo>
                    <a:cubicBezTo>
                      <a:pt x="22" y="766"/>
                      <a:pt x="149" y="766"/>
                      <a:pt x="222" y="815"/>
                    </a:cubicBezTo>
                    <a:cubicBezTo>
                      <a:pt x="270" y="888"/>
                      <a:pt x="259" y="886"/>
                      <a:pt x="328" y="921"/>
                    </a:cubicBezTo>
                    <a:cubicBezTo>
                      <a:pt x="394" y="955"/>
                      <a:pt x="317" y="926"/>
                      <a:pt x="382" y="948"/>
                    </a:cubicBezTo>
                    <a:cubicBezTo>
                      <a:pt x="464" y="943"/>
                      <a:pt x="526" y="967"/>
                      <a:pt x="568" y="903"/>
                    </a:cubicBezTo>
                    <a:cubicBezTo>
                      <a:pt x="586" y="844"/>
                      <a:pt x="561" y="912"/>
                      <a:pt x="603" y="850"/>
                    </a:cubicBezTo>
                    <a:cubicBezTo>
                      <a:pt x="626" y="816"/>
                      <a:pt x="625" y="758"/>
                      <a:pt x="665" y="735"/>
                    </a:cubicBezTo>
                    <a:cubicBezTo>
                      <a:pt x="681" y="726"/>
                      <a:pt x="702" y="727"/>
                      <a:pt x="718" y="717"/>
                    </a:cubicBezTo>
                    <a:cubicBezTo>
                      <a:pt x="745" y="700"/>
                      <a:pt x="772" y="691"/>
                      <a:pt x="798" y="673"/>
                    </a:cubicBezTo>
                    <a:cubicBezTo>
                      <a:pt x="821" y="639"/>
                      <a:pt x="821" y="605"/>
                      <a:pt x="833" y="567"/>
                    </a:cubicBezTo>
                    <a:cubicBezTo>
                      <a:pt x="836" y="490"/>
                      <a:pt x="835" y="413"/>
                      <a:pt x="842" y="336"/>
                    </a:cubicBezTo>
                    <a:cubicBezTo>
                      <a:pt x="842" y="334"/>
                      <a:pt x="864" y="271"/>
                      <a:pt x="869" y="257"/>
                    </a:cubicBezTo>
                    <a:cubicBezTo>
                      <a:pt x="875" y="239"/>
                      <a:pt x="887" y="203"/>
                      <a:pt x="887" y="203"/>
                    </a:cubicBezTo>
                    <a:cubicBezTo>
                      <a:pt x="878" y="159"/>
                      <a:pt x="871" y="48"/>
                      <a:pt x="833" y="17"/>
                    </a:cubicBezTo>
                    <a:cubicBezTo>
                      <a:pt x="830" y="14"/>
                      <a:pt x="784" y="1"/>
                      <a:pt x="780" y="0"/>
                    </a:cubicBezTo>
                    <a:cubicBezTo>
                      <a:pt x="684" y="7"/>
                      <a:pt x="676" y="2"/>
                      <a:pt x="603" y="35"/>
                    </a:cubicBezTo>
                    <a:cubicBezTo>
                      <a:pt x="586" y="43"/>
                      <a:pt x="568" y="47"/>
                      <a:pt x="550" y="53"/>
                    </a:cubicBezTo>
                    <a:cubicBezTo>
                      <a:pt x="541" y="56"/>
                      <a:pt x="523" y="62"/>
                      <a:pt x="523" y="62"/>
                    </a:cubicBezTo>
                    <a:cubicBezTo>
                      <a:pt x="481" y="104"/>
                      <a:pt x="515" y="80"/>
                      <a:pt x="452" y="97"/>
                    </a:cubicBezTo>
                    <a:cubicBezTo>
                      <a:pt x="434" y="102"/>
                      <a:pt x="399" y="115"/>
                      <a:pt x="399" y="115"/>
                    </a:cubicBezTo>
                    <a:cubicBezTo>
                      <a:pt x="378" y="112"/>
                      <a:pt x="356" y="114"/>
                      <a:pt x="337" y="106"/>
                    </a:cubicBezTo>
                    <a:cubicBezTo>
                      <a:pt x="317" y="98"/>
                      <a:pt x="304" y="76"/>
                      <a:pt x="284" y="70"/>
                    </a:cubicBezTo>
                    <a:cubicBezTo>
                      <a:pt x="275" y="67"/>
                      <a:pt x="266" y="65"/>
                      <a:pt x="257" y="62"/>
                    </a:cubicBezTo>
                    <a:cubicBezTo>
                      <a:pt x="228" y="71"/>
                      <a:pt x="222" y="70"/>
                      <a:pt x="240" y="70"/>
                    </a:cubicBezTo>
                    <a:close/>
                  </a:path>
                </a:pathLst>
              </a:custGeom>
              <a:solidFill>
                <a:schemeClr val="accent1"/>
              </a:solidFill>
              <a:ln w="9525">
                <a:solidFill>
                  <a:schemeClr val="tx1"/>
                </a:solidFill>
                <a:round/>
                <a:headEnd/>
                <a:tailEnd/>
              </a:ln>
            </p:spPr>
            <p:txBody>
              <a:bodyPr/>
              <a:lstStyle/>
              <a:p>
                <a:endParaRPr lang="es-AR"/>
              </a:p>
            </p:txBody>
          </p:sp>
          <p:sp>
            <p:nvSpPr>
              <p:cNvPr id="9263" name="Freeform 52"/>
              <p:cNvSpPr>
                <a:spLocks/>
              </p:cNvSpPr>
              <p:nvPr/>
            </p:nvSpPr>
            <p:spPr bwMode="auto">
              <a:xfrm>
                <a:off x="4694" y="1117"/>
                <a:ext cx="91" cy="363"/>
              </a:xfrm>
              <a:custGeom>
                <a:avLst/>
                <a:gdLst>
                  <a:gd name="T0" fmla="*/ 372 w 54"/>
                  <a:gd name="T1" fmla="*/ 0 h 318"/>
                  <a:gd name="T2" fmla="*/ 0 w 54"/>
                  <a:gd name="T3" fmla="*/ 231 h 318"/>
                  <a:gd name="T4" fmla="*/ 372 w 54"/>
                  <a:gd name="T5" fmla="*/ 309 h 318"/>
                  <a:gd name="T6" fmla="*/ 372 w 54"/>
                  <a:gd name="T7" fmla="*/ 540 h 318"/>
                  <a:gd name="T8" fmla="*/ 0 60000 65536"/>
                  <a:gd name="T9" fmla="*/ 0 60000 65536"/>
                  <a:gd name="T10" fmla="*/ 0 60000 65536"/>
                  <a:gd name="T11" fmla="*/ 0 60000 65536"/>
                  <a:gd name="T12" fmla="*/ 0 w 54"/>
                  <a:gd name="T13" fmla="*/ 0 h 318"/>
                  <a:gd name="T14" fmla="*/ 54 w 54"/>
                  <a:gd name="T15" fmla="*/ 318 h 318"/>
                </a:gdLst>
                <a:ahLst/>
                <a:cxnLst>
                  <a:cxn ang="T8">
                    <a:pos x="T0" y="T1"/>
                  </a:cxn>
                  <a:cxn ang="T9">
                    <a:pos x="T2" y="T3"/>
                  </a:cxn>
                  <a:cxn ang="T10">
                    <a:pos x="T4" y="T5"/>
                  </a:cxn>
                  <a:cxn ang="T11">
                    <a:pos x="T6" y="T7"/>
                  </a:cxn>
                </a:cxnLst>
                <a:rect l="T12" t="T13" r="T14" b="T15"/>
                <a:pathLst>
                  <a:path w="54" h="318">
                    <a:moveTo>
                      <a:pt x="46" y="0"/>
                    </a:moveTo>
                    <a:cubicBezTo>
                      <a:pt x="23" y="53"/>
                      <a:pt x="0" y="106"/>
                      <a:pt x="0" y="136"/>
                    </a:cubicBezTo>
                    <a:cubicBezTo>
                      <a:pt x="0" y="166"/>
                      <a:pt x="38" y="152"/>
                      <a:pt x="46" y="182"/>
                    </a:cubicBezTo>
                    <a:cubicBezTo>
                      <a:pt x="54" y="212"/>
                      <a:pt x="50" y="265"/>
                      <a:pt x="46" y="318"/>
                    </a:cubicBezTo>
                  </a:path>
                </a:pathLst>
              </a:custGeom>
              <a:noFill/>
              <a:ln w="9525">
                <a:solidFill>
                  <a:schemeClr val="tx1"/>
                </a:solidFill>
                <a:round/>
                <a:headEnd/>
                <a:tailEnd/>
              </a:ln>
            </p:spPr>
            <p:txBody>
              <a:bodyPr/>
              <a:lstStyle/>
              <a:p>
                <a:endParaRPr lang="es-AR"/>
              </a:p>
            </p:txBody>
          </p:sp>
          <p:sp>
            <p:nvSpPr>
              <p:cNvPr id="9264" name="Freeform 53"/>
              <p:cNvSpPr>
                <a:spLocks/>
              </p:cNvSpPr>
              <p:nvPr/>
            </p:nvSpPr>
            <p:spPr bwMode="auto">
              <a:xfrm>
                <a:off x="4263" y="1207"/>
                <a:ext cx="295" cy="862"/>
              </a:xfrm>
              <a:custGeom>
                <a:avLst/>
                <a:gdLst>
                  <a:gd name="T0" fmla="*/ 250 w 295"/>
                  <a:gd name="T1" fmla="*/ 0 h 816"/>
                  <a:gd name="T2" fmla="*/ 205 w 295"/>
                  <a:gd name="T3" fmla="*/ 113 h 816"/>
                  <a:gd name="T4" fmla="*/ 295 w 295"/>
                  <a:gd name="T5" fmla="*/ 283 h 816"/>
                  <a:gd name="T6" fmla="*/ 205 w 295"/>
                  <a:gd name="T7" fmla="*/ 508 h 816"/>
                  <a:gd name="T8" fmla="*/ 23 w 295"/>
                  <a:gd name="T9" fmla="*/ 565 h 816"/>
                  <a:gd name="T10" fmla="*/ 69 w 295"/>
                  <a:gd name="T11" fmla="*/ 791 h 816"/>
                  <a:gd name="T12" fmla="*/ 69 w 295"/>
                  <a:gd name="T13" fmla="*/ 1016 h 816"/>
                  <a:gd name="T14" fmla="*/ 0 60000 65536"/>
                  <a:gd name="T15" fmla="*/ 0 60000 65536"/>
                  <a:gd name="T16" fmla="*/ 0 60000 65536"/>
                  <a:gd name="T17" fmla="*/ 0 60000 65536"/>
                  <a:gd name="T18" fmla="*/ 0 60000 65536"/>
                  <a:gd name="T19" fmla="*/ 0 60000 65536"/>
                  <a:gd name="T20" fmla="*/ 0 60000 65536"/>
                  <a:gd name="T21" fmla="*/ 0 w 295"/>
                  <a:gd name="T22" fmla="*/ 0 h 816"/>
                  <a:gd name="T23" fmla="*/ 295 w 295"/>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816">
                    <a:moveTo>
                      <a:pt x="250" y="0"/>
                    </a:moveTo>
                    <a:cubicBezTo>
                      <a:pt x="224" y="26"/>
                      <a:pt x="198" y="53"/>
                      <a:pt x="205" y="91"/>
                    </a:cubicBezTo>
                    <a:cubicBezTo>
                      <a:pt x="212" y="129"/>
                      <a:pt x="295" y="174"/>
                      <a:pt x="295" y="227"/>
                    </a:cubicBezTo>
                    <a:cubicBezTo>
                      <a:pt x="295" y="280"/>
                      <a:pt x="250" y="370"/>
                      <a:pt x="205" y="408"/>
                    </a:cubicBezTo>
                    <a:cubicBezTo>
                      <a:pt x="160" y="446"/>
                      <a:pt x="46" y="415"/>
                      <a:pt x="23" y="453"/>
                    </a:cubicBezTo>
                    <a:cubicBezTo>
                      <a:pt x="0" y="491"/>
                      <a:pt x="61" y="575"/>
                      <a:pt x="69" y="635"/>
                    </a:cubicBezTo>
                    <a:cubicBezTo>
                      <a:pt x="77" y="695"/>
                      <a:pt x="73" y="755"/>
                      <a:pt x="69" y="816"/>
                    </a:cubicBezTo>
                  </a:path>
                </a:pathLst>
              </a:custGeom>
              <a:noFill/>
              <a:ln w="9525">
                <a:solidFill>
                  <a:schemeClr val="tx1"/>
                </a:solidFill>
                <a:round/>
                <a:headEnd/>
                <a:tailEnd/>
              </a:ln>
            </p:spPr>
            <p:txBody>
              <a:bodyPr/>
              <a:lstStyle/>
              <a:p>
                <a:endParaRPr lang="es-AR"/>
              </a:p>
            </p:txBody>
          </p:sp>
          <p:sp>
            <p:nvSpPr>
              <p:cNvPr id="9265" name="Freeform 55"/>
              <p:cNvSpPr>
                <a:spLocks/>
              </p:cNvSpPr>
              <p:nvPr/>
            </p:nvSpPr>
            <p:spPr bwMode="auto">
              <a:xfrm>
                <a:off x="4558" y="1434"/>
                <a:ext cx="227" cy="46"/>
              </a:xfrm>
              <a:custGeom>
                <a:avLst/>
                <a:gdLst>
                  <a:gd name="T0" fmla="*/ 0 w 182"/>
                  <a:gd name="T1" fmla="*/ 46 h 46"/>
                  <a:gd name="T2" fmla="*/ 329 w 182"/>
                  <a:gd name="T3" fmla="*/ 0 h 46"/>
                  <a:gd name="T4" fmla="*/ 440 w 182"/>
                  <a:gd name="T5" fmla="*/ 46 h 46"/>
                  <a:gd name="T6" fmla="*/ 0 60000 65536"/>
                  <a:gd name="T7" fmla="*/ 0 60000 65536"/>
                  <a:gd name="T8" fmla="*/ 0 60000 65536"/>
                  <a:gd name="T9" fmla="*/ 0 w 182"/>
                  <a:gd name="T10" fmla="*/ 0 h 46"/>
                  <a:gd name="T11" fmla="*/ 182 w 182"/>
                  <a:gd name="T12" fmla="*/ 46 h 46"/>
                </a:gdLst>
                <a:ahLst/>
                <a:cxnLst>
                  <a:cxn ang="T6">
                    <a:pos x="T0" y="T1"/>
                  </a:cxn>
                  <a:cxn ang="T7">
                    <a:pos x="T2" y="T3"/>
                  </a:cxn>
                  <a:cxn ang="T8">
                    <a:pos x="T4" y="T5"/>
                  </a:cxn>
                </a:cxnLst>
                <a:rect l="T9" t="T10" r="T11" b="T12"/>
                <a:pathLst>
                  <a:path w="182" h="46">
                    <a:moveTo>
                      <a:pt x="0" y="46"/>
                    </a:moveTo>
                    <a:cubicBezTo>
                      <a:pt x="53" y="23"/>
                      <a:pt x="106" y="0"/>
                      <a:pt x="136" y="0"/>
                    </a:cubicBezTo>
                    <a:cubicBezTo>
                      <a:pt x="166" y="0"/>
                      <a:pt x="174" y="23"/>
                      <a:pt x="182" y="46"/>
                    </a:cubicBezTo>
                  </a:path>
                </a:pathLst>
              </a:custGeom>
              <a:noFill/>
              <a:ln w="9525">
                <a:solidFill>
                  <a:schemeClr val="tx1"/>
                </a:solidFill>
                <a:round/>
                <a:headEnd/>
                <a:tailEnd/>
              </a:ln>
            </p:spPr>
            <p:txBody>
              <a:bodyPr/>
              <a:lstStyle/>
              <a:p>
                <a:endParaRPr lang="es-AR"/>
              </a:p>
            </p:txBody>
          </p:sp>
          <p:sp>
            <p:nvSpPr>
              <p:cNvPr id="9266" name="Freeform 56"/>
              <p:cNvSpPr>
                <a:spLocks/>
              </p:cNvSpPr>
              <p:nvPr/>
            </p:nvSpPr>
            <p:spPr bwMode="auto">
              <a:xfrm>
                <a:off x="4150" y="1253"/>
                <a:ext cx="363" cy="188"/>
              </a:xfrm>
              <a:custGeom>
                <a:avLst/>
                <a:gdLst>
                  <a:gd name="T0" fmla="*/ 540 w 318"/>
                  <a:gd name="T1" fmla="*/ 122 h 196"/>
                  <a:gd name="T2" fmla="*/ 386 w 318"/>
                  <a:gd name="T3" fmla="*/ 160 h 196"/>
                  <a:gd name="T4" fmla="*/ 155 w 318"/>
                  <a:gd name="T5" fmla="*/ 83 h 196"/>
                  <a:gd name="T6" fmla="*/ 80 w 318"/>
                  <a:gd name="T7" fmla="*/ 8 h 196"/>
                  <a:gd name="T8" fmla="*/ 0 w 318"/>
                  <a:gd name="T9" fmla="*/ 45 h 196"/>
                  <a:gd name="T10" fmla="*/ 0 60000 65536"/>
                  <a:gd name="T11" fmla="*/ 0 60000 65536"/>
                  <a:gd name="T12" fmla="*/ 0 60000 65536"/>
                  <a:gd name="T13" fmla="*/ 0 60000 65536"/>
                  <a:gd name="T14" fmla="*/ 0 60000 65536"/>
                  <a:gd name="T15" fmla="*/ 0 w 318"/>
                  <a:gd name="T16" fmla="*/ 0 h 196"/>
                  <a:gd name="T17" fmla="*/ 318 w 318"/>
                  <a:gd name="T18" fmla="*/ 196 h 196"/>
                </a:gdLst>
                <a:ahLst/>
                <a:cxnLst>
                  <a:cxn ang="T10">
                    <a:pos x="T0" y="T1"/>
                  </a:cxn>
                  <a:cxn ang="T11">
                    <a:pos x="T2" y="T3"/>
                  </a:cxn>
                  <a:cxn ang="T12">
                    <a:pos x="T4" y="T5"/>
                  </a:cxn>
                  <a:cxn ang="T13">
                    <a:pos x="T6" y="T7"/>
                  </a:cxn>
                  <a:cxn ang="T14">
                    <a:pos x="T8" y="T9"/>
                  </a:cxn>
                </a:cxnLst>
                <a:rect l="T15" t="T16" r="T17" b="T18"/>
                <a:pathLst>
                  <a:path w="318" h="196">
                    <a:moveTo>
                      <a:pt x="318" y="144"/>
                    </a:moveTo>
                    <a:cubicBezTo>
                      <a:pt x="291" y="170"/>
                      <a:pt x="265" y="196"/>
                      <a:pt x="227" y="189"/>
                    </a:cubicBezTo>
                    <a:cubicBezTo>
                      <a:pt x="189" y="182"/>
                      <a:pt x="121" y="129"/>
                      <a:pt x="91" y="99"/>
                    </a:cubicBezTo>
                    <a:cubicBezTo>
                      <a:pt x="61" y="69"/>
                      <a:pt x="61" y="16"/>
                      <a:pt x="46" y="8"/>
                    </a:cubicBezTo>
                    <a:cubicBezTo>
                      <a:pt x="31" y="0"/>
                      <a:pt x="15" y="26"/>
                      <a:pt x="0" y="53"/>
                    </a:cubicBezTo>
                  </a:path>
                </a:pathLst>
              </a:custGeom>
              <a:noFill/>
              <a:ln w="9525">
                <a:solidFill>
                  <a:schemeClr val="tx1"/>
                </a:solidFill>
                <a:round/>
                <a:headEnd/>
                <a:tailEnd/>
              </a:ln>
            </p:spPr>
            <p:txBody>
              <a:bodyPr/>
              <a:lstStyle/>
              <a:p>
                <a:endParaRPr lang="es-AR"/>
              </a:p>
            </p:txBody>
          </p:sp>
          <p:sp>
            <p:nvSpPr>
              <p:cNvPr id="9267" name="Freeform 57"/>
              <p:cNvSpPr>
                <a:spLocks/>
              </p:cNvSpPr>
              <p:nvPr/>
            </p:nvSpPr>
            <p:spPr bwMode="auto">
              <a:xfrm>
                <a:off x="4059" y="1389"/>
                <a:ext cx="272" cy="182"/>
              </a:xfrm>
              <a:custGeom>
                <a:avLst/>
                <a:gdLst>
                  <a:gd name="T0" fmla="*/ 272 w 272"/>
                  <a:gd name="T1" fmla="*/ 0 h 182"/>
                  <a:gd name="T2" fmla="*/ 181 w 272"/>
                  <a:gd name="T3" fmla="*/ 46 h 182"/>
                  <a:gd name="T4" fmla="*/ 181 w 272"/>
                  <a:gd name="T5" fmla="*/ 182 h 182"/>
                  <a:gd name="T6" fmla="*/ 0 w 272"/>
                  <a:gd name="T7" fmla="*/ 46 h 182"/>
                  <a:gd name="T8" fmla="*/ 0 60000 65536"/>
                  <a:gd name="T9" fmla="*/ 0 60000 65536"/>
                  <a:gd name="T10" fmla="*/ 0 60000 65536"/>
                  <a:gd name="T11" fmla="*/ 0 60000 65536"/>
                  <a:gd name="T12" fmla="*/ 0 w 272"/>
                  <a:gd name="T13" fmla="*/ 0 h 182"/>
                  <a:gd name="T14" fmla="*/ 272 w 272"/>
                  <a:gd name="T15" fmla="*/ 182 h 182"/>
                </a:gdLst>
                <a:ahLst/>
                <a:cxnLst>
                  <a:cxn ang="T8">
                    <a:pos x="T0" y="T1"/>
                  </a:cxn>
                  <a:cxn ang="T9">
                    <a:pos x="T2" y="T3"/>
                  </a:cxn>
                  <a:cxn ang="T10">
                    <a:pos x="T4" y="T5"/>
                  </a:cxn>
                  <a:cxn ang="T11">
                    <a:pos x="T6" y="T7"/>
                  </a:cxn>
                </a:cxnLst>
                <a:rect l="T12" t="T13" r="T14" b="T15"/>
                <a:pathLst>
                  <a:path w="272" h="182">
                    <a:moveTo>
                      <a:pt x="272" y="0"/>
                    </a:moveTo>
                    <a:cubicBezTo>
                      <a:pt x="234" y="8"/>
                      <a:pt x="196" y="16"/>
                      <a:pt x="181" y="46"/>
                    </a:cubicBezTo>
                    <a:cubicBezTo>
                      <a:pt x="166" y="76"/>
                      <a:pt x="211" y="182"/>
                      <a:pt x="181" y="182"/>
                    </a:cubicBezTo>
                    <a:cubicBezTo>
                      <a:pt x="151" y="182"/>
                      <a:pt x="75" y="114"/>
                      <a:pt x="0" y="46"/>
                    </a:cubicBezTo>
                  </a:path>
                </a:pathLst>
              </a:custGeom>
              <a:noFill/>
              <a:ln w="9525">
                <a:solidFill>
                  <a:schemeClr val="tx1"/>
                </a:solidFill>
                <a:round/>
                <a:headEnd/>
                <a:tailEnd/>
              </a:ln>
            </p:spPr>
            <p:txBody>
              <a:bodyPr/>
              <a:lstStyle/>
              <a:p>
                <a:endParaRPr lang="es-AR"/>
              </a:p>
            </p:txBody>
          </p:sp>
          <p:sp>
            <p:nvSpPr>
              <p:cNvPr id="9268" name="Freeform 58"/>
              <p:cNvSpPr>
                <a:spLocks/>
              </p:cNvSpPr>
              <p:nvPr/>
            </p:nvSpPr>
            <p:spPr bwMode="auto">
              <a:xfrm>
                <a:off x="4332" y="1570"/>
                <a:ext cx="377" cy="378"/>
              </a:xfrm>
              <a:custGeom>
                <a:avLst/>
                <a:gdLst>
                  <a:gd name="T0" fmla="*/ 181 w 377"/>
                  <a:gd name="T1" fmla="*/ 34 h 362"/>
                  <a:gd name="T2" fmla="*/ 272 w 377"/>
                  <a:gd name="T3" fmla="*/ 34 h 362"/>
                  <a:gd name="T4" fmla="*/ 362 w 377"/>
                  <a:gd name="T5" fmla="*/ 251 h 362"/>
                  <a:gd name="T6" fmla="*/ 181 w 377"/>
                  <a:gd name="T7" fmla="*/ 412 h 362"/>
                  <a:gd name="T8" fmla="*/ 0 w 377"/>
                  <a:gd name="T9" fmla="*/ 359 h 362"/>
                  <a:gd name="T10" fmla="*/ 0 60000 65536"/>
                  <a:gd name="T11" fmla="*/ 0 60000 65536"/>
                  <a:gd name="T12" fmla="*/ 0 60000 65536"/>
                  <a:gd name="T13" fmla="*/ 0 60000 65536"/>
                  <a:gd name="T14" fmla="*/ 0 60000 65536"/>
                  <a:gd name="T15" fmla="*/ 0 w 377"/>
                  <a:gd name="T16" fmla="*/ 0 h 362"/>
                  <a:gd name="T17" fmla="*/ 377 w 377"/>
                  <a:gd name="T18" fmla="*/ 362 h 362"/>
                </a:gdLst>
                <a:ahLst/>
                <a:cxnLst>
                  <a:cxn ang="T10">
                    <a:pos x="T0" y="T1"/>
                  </a:cxn>
                  <a:cxn ang="T11">
                    <a:pos x="T2" y="T3"/>
                  </a:cxn>
                  <a:cxn ang="T12">
                    <a:pos x="T4" y="T5"/>
                  </a:cxn>
                  <a:cxn ang="T13">
                    <a:pos x="T6" y="T7"/>
                  </a:cxn>
                  <a:cxn ang="T14">
                    <a:pos x="T8" y="T9"/>
                  </a:cxn>
                </a:cxnLst>
                <a:rect l="T15" t="T16" r="T17" b="T18"/>
                <a:pathLst>
                  <a:path w="377" h="362">
                    <a:moveTo>
                      <a:pt x="181" y="30"/>
                    </a:moveTo>
                    <a:cubicBezTo>
                      <a:pt x="211" y="15"/>
                      <a:pt x="242" y="0"/>
                      <a:pt x="272" y="30"/>
                    </a:cubicBezTo>
                    <a:cubicBezTo>
                      <a:pt x="302" y="60"/>
                      <a:pt x="377" y="158"/>
                      <a:pt x="362" y="211"/>
                    </a:cubicBezTo>
                    <a:cubicBezTo>
                      <a:pt x="347" y="264"/>
                      <a:pt x="241" y="332"/>
                      <a:pt x="181" y="347"/>
                    </a:cubicBezTo>
                    <a:cubicBezTo>
                      <a:pt x="121" y="362"/>
                      <a:pt x="30" y="317"/>
                      <a:pt x="0" y="302"/>
                    </a:cubicBezTo>
                  </a:path>
                </a:pathLst>
              </a:custGeom>
              <a:noFill/>
              <a:ln w="9525">
                <a:solidFill>
                  <a:schemeClr val="tx1"/>
                </a:solidFill>
                <a:round/>
                <a:headEnd/>
                <a:tailEnd/>
              </a:ln>
            </p:spPr>
            <p:txBody>
              <a:bodyPr/>
              <a:lstStyle/>
              <a:p>
                <a:endParaRPr lang="es-AR"/>
              </a:p>
            </p:txBody>
          </p:sp>
          <p:sp>
            <p:nvSpPr>
              <p:cNvPr id="9269" name="Freeform 59"/>
              <p:cNvSpPr>
                <a:spLocks/>
              </p:cNvSpPr>
              <p:nvPr/>
            </p:nvSpPr>
            <p:spPr bwMode="auto">
              <a:xfrm>
                <a:off x="4067" y="1547"/>
                <a:ext cx="265" cy="310"/>
              </a:xfrm>
              <a:custGeom>
                <a:avLst/>
                <a:gdLst>
                  <a:gd name="T0" fmla="*/ 265 w 265"/>
                  <a:gd name="T1" fmla="*/ 250 h 310"/>
                  <a:gd name="T2" fmla="*/ 38 w 265"/>
                  <a:gd name="T3" fmla="*/ 295 h 310"/>
                  <a:gd name="T4" fmla="*/ 38 w 265"/>
                  <a:gd name="T5" fmla="*/ 159 h 310"/>
                  <a:gd name="T6" fmla="*/ 83 w 265"/>
                  <a:gd name="T7" fmla="*/ 23 h 310"/>
                  <a:gd name="T8" fmla="*/ 174 w 265"/>
                  <a:gd name="T9" fmla="*/ 23 h 310"/>
                  <a:gd name="T10" fmla="*/ 265 w 265"/>
                  <a:gd name="T11" fmla="*/ 114 h 310"/>
                  <a:gd name="T12" fmla="*/ 0 60000 65536"/>
                  <a:gd name="T13" fmla="*/ 0 60000 65536"/>
                  <a:gd name="T14" fmla="*/ 0 60000 65536"/>
                  <a:gd name="T15" fmla="*/ 0 60000 65536"/>
                  <a:gd name="T16" fmla="*/ 0 60000 65536"/>
                  <a:gd name="T17" fmla="*/ 0 60000 65536"/>
                  <a:gd name="T18" fmla="*/ 0 w 265"/>
                  <a:gd name="T19" fmla="*/ 0 h 310"/>
                  <a:gd name="T20" fmla="*/ 265 w 265"/>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265" h="310">
                    <a:moveTo>
                      <a:pt x="265" y="250"/>
                    </a:moveTo>
                    <a:cubicBezTo>
                      <a:pt x="170" y="280"/>
                      <a:pt x="76" y="310"/>
                      <a:pt x="38" y="295"/>
                    </a:cubicBezTo>
                    <a:cubicBezTo>
                      <a:pt x="0" y="280"/>
                      <a:pt x="31" y="204"/>
                      <a:pt x="38" y="159"/>
                    </a:cubicBezTo>
                    <a:cubicBezTo>
                      <a:pt x="45" y="114"/>
                      <a:pt x="60" y="46"/>
                      <a:pt x="83" y="23"/>
                    </a:cubicBezTo>
                    <a:cubicBezTo>
                      <a:pt x="106" y="0"/>
                      <a:pt x="144" y="8"/>
                      <a:pt x="174" y="23"/>
                    </a:cubicBezTo>
                    <a:cubicBezTo>
                      <a:pt x="204" y="38"/>
                      <a:pt x="234" y="76"/>
                      <a:pt x="265" y="114"/>
                    </a:cubicBezTo>
                  </a:path>
                </a:pathLst>
              </a:custGeom>
              <a:noFill/>
              <a:ln w="9525">
                <a:solidFill>
                  <a:schemeClr val="tx1"/>
                </a:solidFill>
                <a:round/>
                <a:headEnd/>
                <a:tailEnd/>
              </a:ln>
            </p:spPr>
            <p:txBody>
              <a:bodyPr/>
              <a:lstStyle/>
              <a:p>
                <a:endParaRPr lang="es-AR"/>
              </a:p>
            </p:txBody>
          </p:sp>
          <p:sp>
            <p:nvSpPr>
              <p:cNvPr id="9270" name="Freeform 60"/>
              <p:cNvSpPr>
                <a:spLocks/>
              </p:cNvSpPr>
              <p:nvPr/>
            </p:nvSpPr>
            <p:spPr bwMode="auto">
              <a:xfrm>
                <a:off x="4694" y="1480"/>
                <a:ext cx="151" cy="317"/>
              </a:xfrm>
              <a:custGeom>
                <a:avLst/>
                <a:gdLst>
                  <a:gd name="T0" fmla="*/ 91 w 151"/>
                  <a:gd name="T1" fmla="*/ 0 h 317"/>
                  <a:gd name="T2" fmla="*/ 136 w 151"/>
                  <a:gd name="T3" fmla="*/ 90 h 317"/>
                  <a:gd name="T4" fmla="*/ 0 w 151"/>
                  <a:gd name="T5" fmla="*/ 317 h 317"/>
                  <a:gd name="T6" fmla="*/ 0 60000 65536"/>
                  <a:gd name="T7" fmla="*/ 0 60000 65536"/>
                  <a:gd name="T8" fmla="*/ 0 60000 65536"/>
                  <a:gd name="T9" fmla="*/ 0 w 151"/>
                  <a:gd name="T10" fmla="*/ 0 h 317"/>
                  <a:gd name="T11" fmla="*/ 151 w 151"/>
                  <a:gd name="T12" fmla="*/ 317 h 317"/>
                </a:gdLst>
                <a:ahLst/>
                <a:cxnLst>
                  <a:cxn ang="T6">
                    <a:pos x="T0" y="T1"/>
                  </a:cxn>
                  <a:cxn ang="T7">
                    <a:pos x="T2" y="T3"/>
                  </a:cxn>
                  <a:cxn ang="T8">
                    <a:pos x="T4" y="T5"/>
                  </a:cxn>
                </a:cxnLst>
                <a:rect l="T9" t="T10" r="T11" b="T12"/>
                <a:pathLst>
                  <a:path w="151" h="317">
                    <a:moveTo>
                      <a:pt x="91" y="0"/>
                    </a:moveTo>
                    <a:cubicBezTo>
                      <a:pt x="121" y="18"/>
                      <a:pt x="151" y="37"/>
                      <a:pt x="136" y="90"/>
                    </a:cubicBezTo>
                    <a:cubicBezTo>
                      <a:pt x="121" y="143"/>
                      <a:pt x="60" y="230"/>
                      <a:pt x="0" y="317"/>
                    </a:cubicBezTo>
                  </a:path>
                </a:pathLst>
              </a:custGeom>
              <a:noFill/>
              <a:ln w="9525">
                <a:solidFill>
                  <a:schemeClr val="tx1"/>
                </a:solidFill>
                <a:round/>
                <a:headEnd/>
                <a:tailEnd/>
              </a:ln>
            </p:spPr>
            <p:txBody>
              <a:bodyPr/>
              <a:lstStyle/>
              <a:p>
                <a:endParaRPr lang="es-AR"/>
              </a:p>
            </p:txBody>
          </p:sp>
          <p:sp>
            <p:nvSpPr>
              <p:cNvPr id="9271" name="Freeform 61"/>
              <p:cNvSpPr>
                <a:spLocks/>
              </p:cNvSpPr>
              <p:nvPr/>
            </p:nvSpPr>
            <p:spPr bwMode="auto">
              <a:xfrm flipV="1">
                <a:off x="4830" y="1474"/>
                <a:ext cx="137" cy="44"/>
              </a:xfrm>
              <a:custGeom>
                <a:avLst/>
                <a:gdLst>
                  <a:gd name="T0" fmla="*/ 0 w 318"/>
                  <a:gd name="T1" fmla="*/ 3 h 52"/>
                  <a:gd name="T2" fmla="*/ 5 w 318"/>
                  <a:gd name="T3" fmla="*/ 3 h 52"/>
                  <a:gd name="T4" fmla="*/ 8 w 318"/>
                  <a:gd name="T5" fmla="*/ 3 h 52"/>
                  <a:gd name="T6" fmla="*/ 11 w 318"/>
                  <a:gd name="T7" fmla="*/ 26 h 52"/>
                  <a:gd name="T8" fmla="*/ 0 60000 65536"/>
                  <a:gd name="T9" fmla="*/ 0 60000 65536"/>
                  <a:gd name="T10" fmla="*/ 0 60000 65536"/>
                  <a:gd name="T11" fmla="*/ 0 60000 65536"/>
                  <a:gd name="T12" fmla="*/ 0 w 318"/>
                  <a:gd name="T13" fmla="*/ 0 h 52"/>
                  <a:gd name="T14" fmla="*/ 318 w 318"/>
                  <a:gd name="T15" fmla="*/ 52 h 52"/>
                </a:gdLst>
                <a:ahLst/>
                <a:cxnLst>
                  <a:cxn ang="T8">
                    <a:pos x="T0" y="T1"/>
                  </a:cxn>
                  <a:cxn ang="T9">
                    <a:pos x="T2" y="T3"/>
                  </a:cxn>
                  <a:cxn ang="T10">
                    <a:pos x="T4" y="T5"/>
                  </a:cxn>
                  <a:cxn ang="T11">
                    <a:pos x="T6" y="T7"/>
                  </a:cxn>
                </a:cxnLst>
                <a:rect l="T12" t="T13" r="T14" b="T15"/>
                <a:pathLst>
                  <a:path w="318" h="52">
                    <a:moveTo>
                      <a:pt x="0" y="7"/>
                    </a:moveTo>
                    <a:cubicBezTo>
                      <a:pt x="49" y="7"/>
                      <a:pt x="99" y="7"/>
                      <a:pt x="137" y="7"/>
                    </a:cubicBezTo>
                    <a:cubicBezTo>
                      <a:pt x="175" y="7"/>
                      <a:pt x="197" y="0"/>
                      <a:pt x="227" y="7"/>
                    </a:cubicBezTo>
                    <a:cubicBezTo>
                      <a:pt x="257" y="14"/>
                      <a:pt x="287" y="33"/>
                      <a:pt x="318" y="52"/>
                    </a:cubicBezTo>
                  </a:path>
                </a:pathLst>
              </a:custGeom>
              <a:noFill/>
              <a:ln w="9525">
                <a:solidFill>
                  <a:schemeClr val="tx1"/>
                </a:solidFill>
                <a:round/>
                <a:headEnd/>
                <a:tailEnd/>
              </a:ln>
            </p:spPr>
            <p:txBody>
              <a:bodyPr/>
              <a:lstStyle/>
              <a:p>
                <a:endParaRPr lang="es-AR"/>
              </a:p>
            </p:txBody>
          </p:sp>
          <p:sp>
            <p:nvSpPr>
              <p:cNvPr id="9272" name="Freeform 63"/>
              <p:cNvSpPr>
                <a:spLocks/>
              </p:cNvSpPr>
              <p:nvPr/>
            </p:nvSpPr>
            <p:spPr bwMode="auto">
              <a:xfrm>
                <a:off x="4649" y="1842"/>
                <a:ext cx="91" cy="46"/>
              </a:xfrm>
              <a:custGeom>
                <a:avLst/>
                <a:gdLst>
                  <a:gd name="T0" fmla="*/ 0 w 91"/>
                  <a:gd name="T1" fmla="*/ 0 h 46"/>
                  <a:gd name="T2" fmla="*/ 91 w 91"/>
                  <a:gd name="T3" fmla="*/ 46 h 46"/>
                  <a:gd name="T4" fmla="*/ 0 60000 65536"/>
                  <a:gd name="T5" fmla="*/ 0 60000 65536"/>
                  <a:gd name="T6" fmla="*/ 0 w 91"/>
                  <a:gd name="T7" fmla="*/ 0 h 46"/>
                  <a:gd name="T8" fmla="*/ 91 w 91"/>
                  <a:gd name="T9" fmla="*/ 46 h 46"/>
                </a:gdLst>
                <a:ahLst/>
                <a:cxnLst>
                  <a:cxn ang="T4">
                    <a:pos x="T0" y="T1"/>
                  </a:cxn>
                  <a:cxn ang="T5">
                    <a:pos x="T2" y="T3"/>
                  </a:cxn>
                </a:cxnLst>
                <a:rect l="T6" t="T7" r="T8" b="T9"/>
                <a:pathLst>
                  <a:path w="91" h="46">
                    <a:moveTo>
                      <a:pt x="0" y="0"/>
                    </a:moveTo>
                    <a:cubicBezTo>
                      <a:pt x="0" y="0"/>
                      <a:pt x="45" y="23"/>
                      <a:pt x="91" y="46"/>
                    </a:cubicBezTo>
                  </a:path>
                </a:pathLst>
              </a:custGeom>
              <a:noFill/>
              <a:ln w="9525">
                <a:solidFill>
                  <a:schemeClr val="tx1"/>
                </a:solidFill>
                <a:round/>
                <a:headEnd/>
                <a:tailEnd/>
              </a:ln>
            </p:spPr>
            <p:txBody>
              <a:bodyPr/>
              <a:lstStyle/>
              <a:p>
                <a:endParaRPr lang="es-AR"/>
              </a:p>
            </p:txBody>
          </p:sp>
        </p:grpSp>
        <p:sp>
          <p:nvSpPr>
            <p:cNvPr id="9257" name="Text Box 65"/>
            <p:cNvSpPr txBox="1">
              <a:spLocks noChangeArrowheads="1"/>
            </p:cNvSpPr>
            <p:nvPr/>
          </p:nvSpPr>
          <p:spPr bwMode="auto">
            <a:xfrm>
              <a:off x="3878" y="2205"/>
              <a:ext cx="771" cy="231"/>
            </a:xfrm>
            <a:prstGeom prst="rect">
              <a:avLst/>
            </a:prstGeom>
            <a:noFill/>
            <a:ln w="9525">
              <a:noFill/>
              <a:miter lim="800000"/>
              <a:headEnd/>
              <a:tailEnd/>
            </a:ln>
          </p:spPr>
          <p:txBody>
            <a:bodyPr>
              <a:spAutoFit/>
            </a:bodyPr>
            <a:lstStyle/>
            <a:p>
              <a:pPr>
                <a:spcBef>
                  <a:spcPct val="50000"/>
                </a:spcBef>
              </a:pPr>
              <a:r>
                <a:rPr lang="es-CO"/>
                <a:t>Granos</a:t>
              </a:r>
              <a:endParaRPr lang="es-ES"/>
            </a:p>
          </p:txBody>
        </p:sp>
        <p:sp>
          <p:nvSpPr>
            <p:cNvPr id="9258" name="Line 66"/>
            <p:cNvSpPr>
              <a:spLocks noChangeShapeType="1"/>
            </p:cNvSpPr>
            <p:nvPr/>
          </p:nvSpPr>
          <p:spPr bwMode="auto">
            <a:xfrm flipV="1">
              <a:off x="4105" y="1933"/>
              <a:ext cx="90" cy="318"/>
            </a:xfrm>
            <a:prstGeom prst="line">
              <a:avLst/>
            </a:prstGeom>
            <a:noFill/>
            <a:ln w="9525">
              <a:solidFill>
                <a:schemeClr val="tx1"/>
              </a:solidFill>
              <a:round/>
              <a:headEnd/>
              <a:tailEnd type="triangle" w="med" len="med"/>
            </a:ln>
          </p:spPr>
          <p:txBody>
            <a:bodyPr/>
            <a:lstStyle/>
            <a:p>
              <a:endParaRPr lang="es-AR"/>
            </a:p>
          </p:txBody>
        </p:sp>
        <p:sp>
          <p:nvSpPr>
            <p:cNvPr id="9259" name="Line 67"/>
            <p:cNvSpPr>
              <a:spLocks noChangeShapeType="1"/>
            </p:cNvSpPr>
            <p:nvPr/>
          </p:nvSpPr>
          <p:spPr bwMode="auto">
            <a:xfrm flipV="1">
              <a:off x="4105" y="2024"/>
              <a:ext cx="317" cy="227"/>
            </a:xfrm>
            <a:prstGeom prst="line">
              <a:avLst/>
            </a:prstGeom>
            <a:noFill/>
            <a:ln w="9525">
              <a:solidFill>
                <a:schemeClr val="tx1"/>
              </a:solidFill>
              <a:round/>
              <a:headEnd/>
              <a:tailEnd type="triangle" w="med" len="med"/>
            </a:ln>
          </p:spPr>
          <p:txBody>
            <a:bodyPr/>
            <a:lstStyle/>
            <a:p>
              <a:endParaRPr lang="es-AR"/>
            </a:p>
          </p:txBody>
        </p:sp>
        <p:sp>
          <p:nvSpPr>
            <p:cNvPr id="9260" name="Line 68"/>
            <p:cNvSpPr>
              <a:spLocks noChangeShapeType="1"/>
            </p:cNvSpPr>
            <p:nvPr/>
          </p:nvSpPr>
          <p:spPr bwMode="auto">
            <a:xfrm>
              <a:off x="4150" y="1071"/>
              <a:ext cx="272" cy="273"/>
            </a:xfrm>
            <a:prstGeom prst="line">
              <a:avLst/>
            </a:prstGeom>
            <a:noFill/>
            <a:ln w="9525">
              <a:solidFill>
                <a:schemeClr val="tx1"/>
              </a:solidFill>
              <a:round/>
              <a:headEnd/>
              <a:tailEnd type="triangle" w="med" len="med"/>
            </a:ln>
          </p:spPr>
          <p:txBody>
            <a:bodyPr/>
            <a:lstStyle/>
            <a:p>
              <a:endParaRPr lang="es-AR"/>
            </a:p>
          </p:txBody>
        </p:sp>
        <p:sp>
          <p:nvSpPr>
            <p:cNvPr id="9261" name="Line 69"/>
            <p:cNvSpPr>
              <a:spLocks noChangeShapeType="1"/>
            </p:cNvSpPr>
            <p:nvPr/>
          </p:nvSpPr>
          <p:spPr bwMode="auto">
            <a:xfrm>
              <a:off x="4014" y="1071"/>
              <a:ext cx="181" cy="409"/>
            </a:xfrm>
            <a:prstGeom prst="line">
              <a:avLst/>
            </a:prstGeom>
            <a:noFill/>
            <a:ln w="9525">
              <a:solidFill>
                <a:schemeClr val="tx1"/>
              </a:solidFill>
              <a:round/>
              <a:headEnd/>
              <a:tailEnd type="triangle" w="med" len="med"/>
            </a:ln>
          </p:spPr>
          <p:txBody>
            <a:bodyPr/>
            <a:lstStyle/>
            <a:p>
              <a:endParaRPr lang="es-AR"/>
            </a:p>
          </p:txBody>
        </p:sp>
      </p:grpSp>
      <p:sp>
        <p:nvSpPr>
          <p:cNvPr id="9220" name="Text Box 71"/>
          <p:cNvSpPr txBox="1">
            <a:spLocks noChangeArrowheads="1"/>
          </p:cNvSpPr>
          <p:nvPr/>
        </p:nvSpPr>
        <p:spPr bwMode="auto">
          <a:xfrm>
            <a:off x="900113" y="1989138"/>
            <a:ext cx="8064500" cy="1466850"/>
          </a:xfrm>
          <a:prstGeom prst="rect">
            <a:avLst/>
          </a:prstGeom>
          <a:noFill/>
          <a:ln w="9525">
            <a:noFill/>
            <a:miter lim="800000"/>
            <a:headEnd/>
            <a:tailEnd/>
          </a:ln>
        </p:spPr>
        <p:txBody>
          <a:bodyPr>
            <a:spAutoFit/>
          </a:bodyPr>
          <a:lstStyle/>
          <a:p>
            <a:pPr marL="342900" indent="-342900">
              <a:spcBef>
                <a:spcPct val="50000"/>
              </a:spcBef>
            </a:pPr>
            <a:r>
              <a:rPr lang="es-CO" dirty="0">
                <a:latin typeface="Verdana" pitchFamily="34" charset="0"/>
              </a:rPr>
              <a:t>Hay solidificación cuando:</a:t>
            </a:r>
          </a:p>
          <a:p>
            <a:pPr marL="342900" indent="-342900">
              <a:spcBef>
                <a:spcPct val="50000"/>
              </a:spcBef>
              <a:buFontTx/>
              <a:buChar char="•"/>
            </a:pPr>
            <a:r>
              <a:rPr lang="es-CO" dirty="0">
                <a:latin typeface="Verdana" pitchFamily="34" charset="0"/>
              </a:rPr>
              <a:t>Se forma un núcleo con pequeños cristales</a:t>
            </a:r>
          </a:p>
          <a:p>
            <a:pPr marL="342900" indent="-342900">
              <a:spcBef>
                <a:spcPct val="50000"/>
              </a:spcBef>
              <a:buFontTx/>
              <a:buChar char="•"/>
            </a:pPr>
            <a:r>
              <a:rPr lang="es-CO" dirty="0">
                <a:latin typeface="Verdana" pitchFamily="34" charset="0"/>
              </a:rPr>
              <a:t>Hay crecimiento del núcleo hasta dar origen a cristales y la formación de una estructura granular</a:t>
            </a:r>
            <a:endParaRPr lang="es-ES" dirty="0">
              <a:latin typeface="Verdana" pitchFamily="34" charset="0"/>
            </a:endParaRPr>
          </a:p>
        </p:txBody>
      </p:sp>
      <p:sp>
        <p:nvSpPr>
          <p:cNvPr id="9221" name="Text Box 72"/>
          <p:cNvSpPr txBox="1">
            <a:spLocks noChangeArrowheads="1"/>
          </p:cNvSpPr>
          <p:nvPr/>
        </p:nvSpPr>
        <p:spPr bwMode="auto">
          <a:xfrm>
            <a:off x="179388" y="1125538"/>
            <a:ext cx="8604250" cy="457200"/>
          </a:xfrm>
          <a:prstGeom prst="rect">
            <a:avLst/>
          </a:prstGeom>
          <a:noFill/>
          <a:ln w="9525">
            <a:noFill/>
            <a:miter lim="800000"/>
            <a:headEnd/>
            <a:tailEnd/>
          </a:ln>
        </p:spPr>
        <p:txBody>
          <a:bodyPr>
            <a:spAutoFit/>
          </a:bodyPr>
          <a:lstStyle/>
          <a:p>
            <a:pPr>
              <a:spcBef>
                <a:spcPct val="50000"/>
              </a:spcBef>
            </a:pPr>
            <a:r>
              <a:rPr lang="es-CO" sz="2400" dirty="0"/>
              <a:t>Técnica de procesos de manufactura para obtener materiales</a:t>
            </a:r>
            <a:endParaRPr lang="es-E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11188" y="476250"/>
            <a:ext cx="3168650" cy="1008063"/>
          </a:xfrm>
          <a:prstGeom prst="rect">
            <a:avLst/>
          </a:prstGeom>
          <a:solidFill>
            <a:schemeClr val="hlink"/>
          </a:solidFill>
          <a:ln w="19050">
            <a:solidFill>
              <a:srgbClr val="990000"/>
            </a:solidFill>
            <a:miter lim="800000"/>
            <a:headEnd/>
            <a:tailEnd/>
          </a:ln>
        </p:spPr>
        <p:txBody>
          <a:bodyPr wrap="none" anchor="ctr">
            <a:spAutoFit/>
          </a:bodyPr>
          <a:lstStyle/>
          <a:p>
            <a:pPr algn="ctr" eaLnBrk="0" hangingPunct="0"/>
            <a:endParaRPr lang="it-IT" sz="2400">
              <a:latin typeface="Times New Roman" pitchFamily="18" charset="0"/>
            </a:endParaRPr>
          </a:p>
        </p:txBody>
      </p:sp>
      <p:sp>
        <p:nvSpPr>
          <p:cNvPr id="34819" name="Rectangle 3"/>
          <p:cNvSpPr>
            <a:spLocks noChangeArrowheads="1"/>
          </p:cNvSpPr>
          <p:nvPr/>
        </p:nvSpPr>
        <p:spPr bwMode="auto">
          <a:xfrm>
            <a:off x="611188" y="476250"/>
            <a:ext cx="649287" cy="1008063"/>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4820" name="Line 4"/>
          <p:cNvSpPr>
            <a:spLocks noChangeShapeType="1"/>
          </p:cNvSpPr>
          <p:nvPr/>
        </p:nvSpPr>
        <p:spPr bwMode="auto">
          <a:xfrm>
            <a:off x="4435475" y="3192463"/>
            <a:ext cx="0" cy="3302000"/>
          </a:xfrm>
          <a:prstGeom prst="line">
            <a:avLst/>
          </a:prstGeom>
          <a:noFill/>
          <a:ln w="19050">
            <a:solidFill>
              <a:schemeClr val="accent2"/>
            </a:solidFill>
            <a:round/>
            <a:headEnd/>
            <a:tailEnd/>
          </a:ln>
        </p:spPr>
        <p:txBody>
          <a:bodyPr wrap="none" anchor="ctr"/>
          <a:lstStyle/>
          <a:p>
            <a:endParaRPr lang="es-AR"/>
          </a:p>
        </p:txBody>
      </p:sp>
      <p:sp>
        <p:nvSpPr>
          <p:cNvPr id="34821" name="Line 5"/>
          <p:cNvSpPr>
            <a:spLocks noChangeShapeType="1"/>
          </p:cNvSpPr>
          <p:nvPr/>
        </p:nvSpPr>
        <p:spPr bwMode="auto">
          <a:xfrm flipH="1">
            <a:off x="3521075" y="3251200"/>
            <a:ext cx="914400" cy="0"/>
          </a:xfrm>
          <a:prstGeom prst="line">
            <a:avLst/>
          </a:prstGeom>
          <a:noFill/>
          <a:ln w="28575">
            <a:solidFill>
              <a:schemeClr val="accent2"/>
            </a:solidFill>
            <a:round/>
            <a:headEnd/>
            <a:tailEnd/>
          </a:ln>
        </p:spPr>
        <p:txBody>
          <a:bodyPr wrap="none" anchor="ctr"/>
          <a:lstStyle/>
          <a:p>
            <a:endParaRPr lang="es-AR"/>
          </a:p>
        </p:txBody>
      </p:sp>
      <p:sp>
        <p:nvSpPr>
          <p:cNvPr id="34822" name="Line 6"/>
          <p:cNvSpPr>
            <a:spLocks noChangeShapeType="1"/>
          </p:cNvSpPr>
          <p:nvPr/>
        </p:nvSpPr>
        <p:spPr bwMode="auto">
          <a:xfrm>
            <a:off x="3292475" y="6494463"/>
            <a:ext cx="2727325" cy="0"/>
          </a:xfrm>
          <a:prstGeom prst="line">
            <a:avLst/>
          </a:prstGeom>
          <a:noFill/>
          <a:ln w="9525">
            <a:solidFill>
              <a:schemeClr val="tx1"/>
            </a:solidFill>
            <a:round/>
            <a:headEnd/>
            <a:tailEnd/>
          </a:ln>
        </p:spPr>
        <p:txBody>
          <a:bodyPr wrap="none" anchor="ctr"/>
          <a:lstStyle/>
          <a:p>
            <a:endParaRPr lang="es-AR"/>
          </a:p>
        </p:txBody>
      </p:sp>
      <p:sp>
        <p:nvSpPr>
          <p:cNvPr id="34823" name="Freeform 7"/>
          <p:cNvSpPr>
            <a:spLocks/>
          </p:cNvSpPr>
          <p:nvPr/>
        </p:nvSpPr>
        <p:spPr bwMode="auto">
          <a:xfrm>
            <a:off x="4435475" y="3251200"/>
            <a:ext cx="1444625" cy="398463"/>
          </a:xfrm>
          <a:custGeom>
            <a:avLst/>
            <a:gdLst>
              <a:gd name="T0" fmla="*/ 0 w 910"/>
              <a:gd name="T1" fmla="*/ 0 h 251"/>
              <a:gd name="T2" fmla="*/ 2147483647 w 910"/>
              <a:gd name="T3" fmla="*/ 2147483647 h 251"/>
              <a:gd name="T4" fmla="*/ 2147483647 w 910"/>
              <a:gd name="T5" fmla="*/ 2147483647 h 251"/>
              <a:gd name="T6" fmla="*/ 0 60000 65536"/>
              <a:gd name="T7" fmla="*/ 0 60000 65536"/>
              <a:gd name="T8" fmla="*/ 0 60000 65536"/>
              <a:gd name="T9" fmla="*/ 0 w 910"/>
              <a:gd name="T10" fmla="*/ 0 h 251"/>
              <a:gd name="T11" fmla="*/ 910 w 910"/>
              <a:gd name="T12" fmla="*/ 251 h 251"/>
            </a:gdLst>
            <a:ahLst/>
            <a:cxnLst>
              <a:cxn ang="T6">
                <a:pos x="T0" y="T1"/>
              </a:cxn>
              <a:cxn ang="T7">
                <a:pos x="T2" y="T3"/>
              </a:cxn>
              <a:cxn ang="T8">
                <a:pos x="T4" y="T5"/>
              </a:cxn>
            </a:cxnLst>
            <a:rect l="T9" t="T10" r="T11" b="T12"/>
            <a:pathLst>
              <a:path w="910" h="251">
                <a:moveTo>
                  <a:pt x="0" y="0"/>
                </a:moveTo>
                <a:cubicBezTo>
                  <a:pt x="92" y="20"/>
                  <a:pt x="400" y="77"/>
                  <a:pt x="552" y="119"/>
                </a:cubicBezTo>
                <a:cubicBezTo>
                  <a:pt x="704" y="161"/>
                  <a:pt x="836" y="223"/>
                  <a:pt x="910" y="251"/>
                </a:cubicBezTo>
              </a:path>
            </a:pathLst>
          </a:custGeom>
          <a:noFill/>
          <a:ln w="38100">
            <a:solidFill>
              <a:srgbClr val="FF6600"/>
            </a:solidFill>
            <a:round/>
            <a:headEnd/>
            <a:tailEnd/>
          </a:ln>
        </p:spPr>
        <p:txBody>
          <a:bodyPr wrap="none" anchor="ctr"/>
          <a:lstStyle/>
          <a:p>
            <a:endParaRPr lang="es-AR"/>
          </a:p>
        </p:txBody>
      </p:sp>
      <p:grpSp>
        <p:nvGrpSpPr>
          <p:cNvPr id="2" name="Group 8"/>
          <p:cNvGrpSpPr>
            <a:grpSpLocks/>
          </p:cNvGrpSpPr>
          <p:nvPr/>
        </p:nvGrpSpPr>
        <p:grpSpPr bwMode="auto">
          <a:xfrm>
            <a:off x="3521075" y="3251200"/>
            <a:ext cx="2965450" cy="987425"/>
            <a:chOff x="2218" y="2048"/>
            <a:chExt cx="1868" cy="622"/>
          </a:xfrm>
        </p:grpSpPr>
        <p:sp>
          <p:nvSpPr>
            <p:cNvPr id="34887" name="Freeform 9"/>
            <p:cNvSpPr>
              <a:spLocks/>
            </p:cNvSpPr>
            <p:nvPr/>
          </p:nvSpPr>
          <p:spPr bwMode="auto">
            <a:xfrm>
              <a:off x="2568" y="2472"/>
              <a:ext cx="1518" cy="6"/>
            </a:xfrm>
            <a:custGeom>
              <a:avLst/>
              <a:gdLst>
                <a:gd name="T0" fmla="*/ 1518 w 1518"/>
                <a:gd name="T1" fmla="*/ 0 h 6"/>
                <a:gd name="T2" fmla="*/ 0 w 1518"/>
                <a:gd name="T3" fmla="*/ 6 h 6"/>
                <a:gd name="T4" fmla="*/ 0 60000 65536"/>
                <a:gd name="T5" fmla="*/ 0 60000 65536"/>
                <a:gd name="T6" fmla="*/ 0 w 1518"/>
                <a:gd name="T7" fmla="*/ 0 h 6"/>
                <a:gd name="T8" fmla="*/ 1518 w 1518"/>
                <a:gd name="T9" fmla="*/ 6 h 6"/>
              </a:gdLst>
              <a:ahLst/>
              <a:cxnLst>
                <a:cxn ang="T4">
                  <a:pos x="T0" y="T1"/>
                </a:cxn>
                <a:cxn ang="T5">
                  <a:pos x="T2" y="T3"/>
                </a:cxn>
              </a:cxnLst>
              <a:rect l="T6" t="T7" r="T8" b="T9"/>
              <a:pathLst>
                <a:path w="1518" h="6">
                  <a:moveTo>
                    <a:pt x="1518" y="0"/>
                  </a:moveTo>
                  <a:lnTo>
                    <a:pt x="0" y="6"/>
                  </a:lnTo>
                </a:path>
              </a:pathLst>
            </a:custGeom>
            <a:noFill/>
            <a:ln w="28575">
              <a:solidFill>
                <a:schemeClr val="accent2"/>
              </a:solidFill>
              <a:round/>
              <a:headEnd/>
              <a:tailEnd/>
            </a:ln>
          </p:spPr>
          <p:txBody>
            <a:bodyPr wrap="none" anchor="ctr"/>
            <a:lstStyle/>
            <a:p>
              <a:endParaRPr lang="es-AR"/>
            </a:p>
          </p:txBody>
        </p:sp>
        <p:sp>
          <p:nvSpPr>
            <p:cNvPr id="34888" name="Freeform 10"/>
            <p:cNvSpPr>
              <a:spLocks/>
            </p:cNvSpPr>
            <p:nvPr/>
          </p:nvSpPr>
          <p:spPr bwMode="auto">
            <a:xfrm>
              <a:off x="2218" y="2048"/>
              <a:ext cx="572" cy="622"/>
            </a:xfrm>
            <a:custGeom>
              <a:avLst/>
              <a:gdLst>
                <a:gd name="T0" fmla="*/ 0 w 572"/>
                <a:gd name="T1" fmla="*/ 0 h 622"/>
                <a:gd name="T2" fmla="*/ 224 w 572"/>
                <a:gd name="T3" fmla="*/ 280 h 622"/>
                <a:gd name="T4" fmla="*/ 572 w 572"/>
                <a:gd name="T5" fmla="*/ 622 h 622"/>
                <a:gd name="T6" fmla="*/ 0 60000 65536"/>
                <a:gd name="T7" fmla="*/ 0 60000 65536"/>
                <a:gd name="T8" fmla="*/ 0 60000 65536"/>
                <a:gd name="T9" fmla="*/ 0 w 572"/>
                <a:gd name="T10" fmla="*/ 0 h 622"/>
                <a:gd name="T11" fmla="*/ 572 w 572"/>
                <a:gd name="T12" fmla="*/ 622 h 622"/>
              </a:gdLst>
              <a:ahLst/>
              <a:cxnLst>
                <a:cxn ang="T6">
                  <a:pos x="T0" y="T1"/>
                </a:cxn>
                <a:cxn ang="T7">
                  <a:pos x="T2" y="T3"/>
                </a:cxn>
                <a:cxn ang="T8">
                  <a:pos x="T4" y="T5"/>
                </a:cxn>
              </a:cxnLst>
              <a:rect l="T9" t="T10" r="T11" b="T12"/>
              <a:pathLst>
                <a:path w="572" h="622">
                  <a:moveTo>
                    <a:pt x="0" y="0"/>
                  </a:moveTo>
                  <a:cubicBezTo>
                    <a:pt x="37" y="47"/>
                    <a:pt x="158" y="202"/>
                    <a:pt x="224" y="280"/>
                  </a:cubicBezTo>
                  <a:cubicBezTo>
                    <a:pt x="290" y="358"/>
                    <a:pt x="500" y="551"/>
                    <a:pt x="572" y="622"/>
                  </a:cubicBezTo>
                </a:path>
              </a:pathLst>
            </a:custGeom>
            <a:noFill/>
            <a:ln w="38100">
              <a:solidFill>
                <a:srgbClr val="00B082"/>
              </a:solidFill>
              <a:round/>
              <a:headEnd/>
              <a:tailEnd/>
            </a:ln>
          </p:spPr>
          <p:txBody>
            <a:bodyPr wrap="none" anchor="ctr"/>
            <a:lstStyle/>
            <a:p>
              <a:endParaRPr lang="es-AR"/>
            </a:p>
          </p:txBody>
        </p:sp>
      </p:grpSp>
      <p:sp>
        <p:nvSpPr>
          <p:cNvPr id="34825" name="Line 11"/>
          <p:cNvSpPr>
            <a:spLocks noChangeShapeType="1"/>
          </p:cNvSpPr>
          <p:nvPr/>
        </p:nvSpPr>
        <p:spPr bwMode="auto">
          <a:xfrm>
            <a:off x="3521075" y="3251200"/>
            <a:ext cx="0" cy="3243263"/>
          </a:xfrm>
          <a:prstGeom prst="line">
            <a:avLst/>
          </a:prstGeom>
          <a:noFill/>
          <a:ln w="19050">
            <a:solidFill>
              <a:schemeClr val="tx1"/>
            </a:solidFill>
            <a:round/>
            <a:headEnd/>
            <a:tailEnd/>
          </a:ln>
        </p:spPr>
        <p:txBody>
          <a:bodyPr wrap="none" anchor="ctr"/>
          <a:lstStyle/>
          <a:p>
            <a:endParaRPr lang="es-AR"/>
          </a:p>
        </p:txBody>
      </p:sp>
      <p:sp>
        <p:nvSpPr>
          <p:cNvPr id="34826" name="Line 12"/>
          <p:cNvSpPr>
            <a:spLocks noChangeShapeType="1"/>
          </p:cNvSpPr>
          <p:nvPr/>
        </p:nvSpPr>
        <p:spPr bwMode="auto">
          <a:xfrm>
            <a:off x="5880100" y="3649663"/>
            <a:ext cx="0" cy="2844800"/>
          </a:xfrm>
          <a:prstGeom prst="line">
            <a:avLst/>
          </a:prstGeom>
          <a:noFill/>
          <a:ln w="19050">
            <a:solidFill>
              <a:schemeClr val="tx1"/>
            </a:solidFill>
            <a:round/>
            <a:headEnd/>
            <a:tailEnd/>
          </a:ln>
        </p:spPr>
        <p:txBody>
          <a:bodyPr wrap="none" anchor="ctr"/>
          <a:lstStyle/>
          <a:p>
            <a:endParaRPr lang="es-AR"/>
          </a:p>
        </p:txBody>
      </p:sp>
      <p:grpSp>
        <p:nvGrpSpPr>
          <p:cNvPr id="3" name="Group 13"/>
          <p:cNvGrpSpPr>
            <a:grpSpLocks/>
          </p:cNvGrpSpPr>
          <p:nvPr/>
        </p:nvGrpSpPr>
        <p:grpSpPr bwMode="auto">
          <a:xfrm>
            <a:off x="3521075" y="6421438"/>
            <a:ext cx="2359025" cy="134937"/>
            <a:chOff x="3984" y="2994"/>
            <a:chExt cx="1486" cy="85"/>
          </a:xfrm>
        </p:grpSpPr>
        <p:sp>
          <p:nvSpPr>
            <p:cNvPr id="34883" name="Line 14"/>
            <p:cNvSpPr>
              <a:spLocks noChangeShapeType="1"/>
            </p:cNvSpPr>
            <p:nvPr/>
          </p:nvSpPr>
          <p:spPr bwMode="auto">
            <a:xfrm>
              <a:off x="4560" y="3036"/>
              <a:ext cx="910" cy="0"/>
            </a:xfrm>
            <a:prstGeom prst="line">
              <a:avLst/>
            </a:prstGeom>
            <a:noFill/>
            <a:ln w="28575">
              <a:solidFill>
                <a:srgbClr val="FF6600"/>
              </a:solidFill>
              <a:round/>
              <a:headEnd/>
              <a:tailEnd/>
            </a:ln>
          </p:spPr>
          <p:txBody>
            <a:bodyPr wrap="none" anchor="ctr"/>
            <a:lstStyle/>
            <a:p>
              <a:endParaRPr lang="es-AR"/>
            </a:p>
          </p:txBody>
        </p:sp>
        <p:sp>
          <p:nvSpPr>
            <p:cNvPr id="34884" name="Line 15"/>
            <p:cNvSpPr>
              <a:spLocks noChangeShapeType="1"/>
            </p:cNvSpPr>
            <p:nvPr/>
          </p:nvSpPr>
          <p:spPr bwMode="auto">
            <a:xfrm>
              <a:off x="3984" y="3036"/>
              <a:ext cx="576" cy="0"/>
            </a:xfrm>
            <a:prstGeom prst="line">
              <a:avLst/>
            </a:prstGeom>
            <a:noFill/>
            <a:ln w="28575">
              <a:solidFill>
                <a:srgbClr val="00B082"/>
              </a:solidFill>
              <a:round/>
              <a:headEnd/>
              <a:tailEnd/>
            </a:ln>
          </p:spPr>
          <p:txBody>
            <a:bodyPr wrap="none" anchor="ctr"/>
            <a:lstStyle/>
            <a:p>
              <a:endParaRPr lang="es-AR"/>
            </a:p>
          </p:txBody>
        </p:sp>
        <p:sp>
          <p:nvSpPr>
            <p:cNvPr id="34885" name="AutoShape 16"/>
            <p:cNvSpPr>
              <a:spLocks noChangeArrowheads="1"/>
            </p:cNvSpPr>
            <p:nvPr/>
          </p:nvSpPr>
          <p:spPr bwMode="auto">
            <a:xfrm>
              <a:off x="4224" y="2994"/>
              <a:ext cx="144" cy="85"/>
            </a:xfrm>
            <a:prstGeom prst="notchedRightArrow">
              <a:avLst>
                <a:gd name="adj1" fmla="val 50000"/>
                <a:gd name="adj2" fmla="val 42353"/>
              </a:avLst>
            </a:prstGeom>
            <a:solidFill>
              <a:schemeClr val="accent1"/>
            </a:solidFill>
            <a:ln w="9525">
              <a:solidFill>
                <a:schemeClr val="tx1"/>
              </a:solidFill>
              <a:miter lim="800000"/>
              <a:headEnd/>
              <a:tailEnd/>
            </a:ln>
          </p:spPr>
          <p:txBody>
            <a:bodyPr wrap="none" anchor="ctr"/>
            <a:lstStyle/>
            <a:p>
              <a:endParaRPr lang="es-AR"/>
            </a:p>
          </p:txBody>
        </p:sp>
        <p:sp>
          <p:nvSpPr>
            <p:cNvPr id="34886" name="AutoShape 17"/>
            <p:cNvSpPr>
              <a:spLocks noChangeArrowheads="1"/>
            </p:cNvSpPr>
            <p:nvPr/>
          </p:nvSpPr>
          <p:spPr bwMode="auto">
            <a:xfrm>
              <a:off x="4944" y="2994"/>
              <a:ext cx="144" cy="85"/>
            </a:xfrm>
            <a:prstGeom prst="notchedRightArrow">
              <a:avLst>
                <a:gd name="adj1" fmla="val 50000"/>
                <a:gd name="adj2" fmla="val 42353"/>
              </a:avLst>
            </a:prstGeom>
            <a:solidFill>
              <a:srgbClr val="FF6600"/>
            </a:solidFill>
            <a:ln w="9525">
              <a:solidFill>
                <a:schemeClr val="tx1"/>
              </a:solidFill>
              <a:miter lim="800000"/>
              <a:headEnd/>
              <a:tailEnd/>
            </a:ln>
          </p:spPr>
          <p:txBody>
            <a:bodyPr wrap="none" anchor="ctr"/>
            <a:lstStyle/>
            <a:p>
              <a:endParaRPr lang="es-AR"/>
            </a:p>
          </p:txBody>
        </p:sp>
      </p:grpSp>
      <p:sp>
        <p:nvSpPr>
          <p:cNvPr id="34828" name="AutoShape 18"/>
          <p:cNvSpPr>
            <a:spLocks noChangeArrowheads="1"/>
          </p:cNvSpPr>
          <p:nvPr/>
        </p:nvSpPr>
        <p:spPr bwMode="auto">
          <a:xfrm rot="3083112">
            <a:off x="3825082" y="3515519"/>
            <a:ext cx="228600" cy="134937"/>
          </a:xfrm>
          <a:prstGeom prst="notchedRightArrow">
            <a:avLst>
              <a:gd name="adj1" fmla="val 50000"/>
              <a:gd name="adj2" fmla="val 42353"/>
            </a:avLst>
          </a:prstGeom>
          <a:solidFill>
            <a:schemeClr val="accent1"/>
          </a:solidFill>
          <a:ln w="9525">
            <a:solidFill>
              <a:schemeClr val="tx1"/>
            </a:solidFill>
            <a:miter lim="800000"/>
            <a:headEnd/>
            <a:tailEnd/>
          </a:ln>
        </p:spPr>
        <p:txBody>
          <a:bodyPr wrap="none" anchor="ctr"/>
          <a:lstStyle/>
          <a:p>
            <a:endParaRPr lang="es-AR"/>
          </a:p>
        </p:txBody>
      </p:sp>
      <p:sp>
        <p:nvSpPr>
          <p:cNvPr id="34829" name="AutoShape 19"/>
          <p:cNvSpPr>
            <a:spLocks noChangeArrowheads="1"/>
          </p:cNvSpPr>
          <p:nvPr/>
        </p:nvSpPr>
        <p:spPr bwMode="auto">
          <a:xfrm rot="1126479">
            <a:off x="5045075" y="3251200"/>
            <a:ext cx="228600" cy="134938"/>
          </a:xfrm>
          <a:prstGeom prst="notchedRightArrow">
            <a:avLst>
              <a:gd name="adj1" fmla="val 50000"/>
              <a:gd name="adj2" fmla="val 42353"/>
            </a:avLst>
          </a:prstGeom>
          <a:solidFill>
            <a:srgbClr val="FF6600"/>
          </a:solidFill>
          <a:ln w="9525">
            <a:solidFill>
              <a:schemeClr val="tx1"/>
            </a:solidFill>
            <a:miter lim="800000"/>
            <a:headEnd/>
            <a:tailEnd/>
          </a:ln>
        </p:spPr>
        <p:txBody>
          <a:bodyPr wrap="none" anchor="ctr"/>
          <a:lstStyle/>
          <a:p>
            <a:endParaRPr lang="es-AR"/>
          </a:p>
        </p:txBody>
      </p:sp>
      <p:sp>
        <p:nvSpPr>
          <p:cNvPr id="34830" name="Text Box 20"/>
          <p:cNvSpPr txBox="1">
            <a:spLocks noChangeArrowheads="1"/>
          </p:cNvSpPr>
          <p:nvPr/>
        </p:nvSpPr>
        <p:spPr bwMode="auto">
          <a:xfrm>
            <a:off x="3292475" y="6524625"/>
            <a:ext cx="1676400" cy="336550"/>
          </a:xfrm>
          <a:prstGeom prst="rect">
            <a:avLst/>
          </a:prstGeom>
          <a:noFill/>
          <a:ln w="9525">
            <a:noFill/>
            <a:miter lim="800000"/>
            <a:headEnd/>
            <a:tailEnd/>
          </a:ln>
        </p:spPr>
        <p:txBody>
          <a:bodyPr>
            <a:spAutoFit/>
          </a:bodyPr>
          <a:lstStyle/>
          <a:p>
            <a:pPr eaLnBrk="0" hangingPunct="0">
              <a:spcBef>
                <a:spcPct val="50000"/>
              </a:spcBef>
            </a:pPr>
            <a:r>
              <a:rPr lang="es-AR" sz="1600" b="1"/>
              <a:t>C</a:t>
            </a:r>
            <a:r>
              <a:rPr lang="es-AR" sz="1600" b="1" baseline="-25000"/>
              <a:t>1 </a:t>
            </a:r>
            <a:r>
              <a:rPr lang="es-AR" sz="1600" b="1"/>
              <a:t>C</a:t>
            </a:r>
            <a:r>
              <a:rPr lang="es-AR" sz="1600" b="1" baseline="-25000"/>
              <a:t>2 </a:t>
            </a:r>
            <a:r>
              <a:rPr lang="es-AR" sz="1600" b="1"/>
              <a:t>C</a:t>
            </a:r>
            <a:r>
              <a:rPr lang="es-AR" sz="1600" b="1" baseline="-25000"/>
              <a:t>3 </a:t>
            </a:r>
            <a:r>
              <a:rPr lang="es-AR" sz="1600" b="1"/>
              <a:t>C</a:t>
            </a:r>
            <a:r>
              <a:rPr lang="es-AR" sz="1600" b="1" baseline="-25000"/>
              <a:t>4 </a:t>
            </a:r>
            <a:r>
              <a:rPr lang="es-AR" sz="1600" b="1"/>
              <a:t>C</a:t>
            </a:r>
            <a:r>
              <a:rPr lang="es-AR" sz="1600" b="1" baseline="-25000"/>
              <a:t>5</a:t>
            </a:r>
          </a:p>
        </p:txBody>
      </p:sp>
      <p:sp>
        <p:nvSpPr>
          <p:cNvPr id="34831" name="Line 21"/>
          <p:cNvSpPr>
            <a:spLocks noChangeShapeType="1"/>
          </p:cNvSpPr>
          <p:nvPr/>
        </p:nvSpPr>
        <p:spPr bwMode="auto">
          <a:xfrm>
            <a:off x="323850" y="981075"/>
            <a:ext cx="4032250" cy="0"/>
          </a:xfrm>
          <a:prstGeom prst="line">
            <a:avLst/>
          </a:prstGeom>
          <a:noFill/>
          <a:ln w="25400">
            <a:solidFill>
              <a:srgbClr val="0000FF"/>
            </a:solidFill>
            <a:prstDash val="dash"/>
            <a:round/>
            <a:headEnd/>
            <a:tailEnd/>
          </a:ln>
        </p:spPr>
        <p:txBody>
          <a:bodyPr wrap="none" anchor="ctr">
            <a:spAutoFit/>
          </a:bodyPr>
          <a:lstStyle/>
          <a:p>
            <a:endParaRPr lang="es-AR"/>
          </a:p>
        </p:txBody>
      </p:sp>
      <p:grpSp>
        <p:nvGrpSpPr>
          <p:cNvPr id="4" name="Group 22"/>
          <p:cNvGrpSpPr>
            <a:grpSpLocks/>
          </p:cNvGrpSpPr>
          <p:nvPr/>
        </p:nvGrpSpPr>
        <p:grpSpPr bwMode="auto">
          <a:xfrm>
            <a:off x="1042988" y="939800"/>
            <a:ext cx="3087687" cy="544513"/>
            <a:chOff x="657" y="592"/>
            <a:chExt cx="1945" cy="343"/>
          </a:xfrm>
        </p:grpSpPr>
        <p:sp>
          <p:nvSpPr>
            <p:cNvPr id="34881" name="Freeform 23"/>
            <p:cNvSpPr>
              <a:spLocks/>
            </p:cNvSpPr>
            <p:nvPr/>
          </p:nvSpPr>
          <p:spPr bwMode="auto">
            <a:xfrm flipH="1">
              <a:off x="657" y="592"/>
              <a:ext cx="273" cy="72"/>
            </a:xfrm>
            <a:custGeom>
              <a:avLst/>
              <a:gdLst>
                <a:gd name="T0" fmla="*/ 0 w 273"/>
                <a:gd name="T1" fmla="*/ 71 h 72"/>
                <a:gd name="T2" fmla="*/ 135 w 273"/>
                <a:gd name="T3" fmla="*/ 0 h 72"/>
                <a:gd name="T4" fmla="*/ 273 w 273"/>
                <a:gd name="T5" fmla="*/ 72 h 72"/>
                <a:gd name="T6" fmla="*/ 0 60000 65536"/>
                <a:gd name="T7" fmla="*/ 0 60000 65536"/>
                <a:gd name="T8" fmla="*/ 0 60000 65536"/>
                <a:gd name="T9" fmla="*/ 0 w 273"/>
                <a:gd name="T10" fmla="*/ 0 h 72"/>
                <a:gd name="T11" fmla="*/ 273 w 273"/>
                <a:gd name="T12" fmla="*/ 72 h 72"/>
              </a:gdLst>
              <a:ahLst/>
              <a:cxnLst>
                <a:cxn ang="T6">
                  <a:pos x="T0" y="T1"/>
                </a:cxn>
                <a:cxn ang="T7">
                  <a:pos x="T2" y="T3"/>
                </a:cxn>
                <a:cxn ang="T8">
                  <a:pos x="T4" y="T5"/>
                </a:cxn>
              </a:cxnLst>
              <a:rect l="T9" t="T10" r="T11" b="T12"/>
              <a:pathLst>
                <a:path w="273" h="72">
                  <a:moveTo>
                    <a:pt x="0" y="71"/>
                  </a:moveTo>
                  <a:cubicBezTo>
                    <a:pt x="23" y="59"/>
                    <a:pt x="90" y="0"/>
                    <a:pt x="135" y="0"/>
                  </a:cubicBezTo>
                  <a:cubicBezTo>
                    <a:pt x="180" y="0"/>
                    <a:pt x="244" y="57"/>
                    <a:pt x="273" y="72"/>
                  </a:cubicBezTo>
                </a:path>
              </a:pathLst>
            </a:custGeom>
            <a:noFill/>
            <a:ln w="19050">
              <a:solidFill>
                <a:srgbClr val="990000"/>
              </a:solidFill>
              <a:round/>
              <a:headEnd/>
              <a:tailEnd type="triangle" w="med" len="med"/>
            </a:ln>
          </p:spPr>
          <p:txBody>
            <a:bodyPr anchor="ctr">
              <a:spAutoFit/>
            </a:bodyPr>
            <a:lstStyle/>
            <a:p>
              <a:endParaRPr lang="es-AR"/>
            </a:p>
          </p:txBody>
        </p:sp>
        <p:sp>
          <p:nvSpPr>
            <p:cNvPr id="34882" name="Text Box 24"/>
            <p:cNvSpPr txBox="1">
              <a:spLocks noChangeArrowheads="1"/>
            </p:cNvSpPr>
            <p:nvPr/>
          </p:nvSpPr>
          <p:spPr bwMode="auto">
            <a:xfrm>
              <a:off x="961" y="609"/>
              <a:ext cx="1641" cy="326"/>
            </a:xfrm>
            <a:prstGeom prst="rect">
              <a:avLst/>
            </a:prstGeom>
            <a:noFill/>
            <a:ln w="19050">
              <a:noFill/>
              <a:miter lim="800000"/>
              <a:headEnd/>
              <a:tailEnd/>
            </a:ln>
          </p:spPr>
          <p:txBody>
            <a:bodyPr wrap="none">
              <a:spAutoFit/>
            </a:bodyPr>
            <a:lstStyle/>
            <a:p>
              <a:pPr eaLnBrk="0" hangingPunct="0"/>
              <a:r>
                <a:rPr lang="es-AR" sz="1400">
                  <a:latin typeface="Times New Roman" pitchFamily="18" charset="0"/>
                </a:rPr>
                <a:t>Entra</a:t>
              </a:r>
              <a:r>
                <a:rPr lang="es-AR" sz="1400" b="1">
                  <a:latin typeface="Times New Roman" pitchFamily="18" charset="0"/>
                </a:rPr>
                <a:t> menos </a:t>
              </a:r>
              <a:r>
                <a:rPr lang="es-AR" sz="1400">
                  <a:latin typeface="Times New Roman" pitchFamily="18" charset="0"/>
                </a:rPr>
                <a:t>soluto B en el sólido</a:t>
              </a:r>
            </a:p>
            <a:p>
              <a:pPr eaLnBrk="0" hangingPunct="0"/>
              <a:r>
                <a:rPr lang="es-AR" sz="1400">
                  <a:latin typeface="Times New Roman" pitchFamily="18" charset="0"/>
                </a:rPr>
                <a:t>El Líquido se enriquece</a:t>
              </a:r>
              <a:r>
                <a:rPr lang="es-AR" sz="1400" b="1">
                  <a:latin typeface="Times New Roman" pitchFamily="18" charset="0"/>
                </a:rPr>
                <a:t> más </a:t>
              </a:r>
              <a:r>
                <a:rPr lang="es-AR" sz="1400">
                  <a:latin typeface="Times New Roman" pitchFamily="18" charset="0"/>
                </a:rPr>
                <a:t>de B</a:t>
              </a:r>
              <a:endParaRPr lang="it-IT" sz="1400">
                <a:latin typeface="Times New Roman" pitchFamily="18" charset="0"/>
              </a:endParaRPr>
            </a:p>
          </p:txBody>
        </p:sp>
      </p:grpSp>
      <p:sp>
        <p:nvSpPr>
          <p:cNvPr id="34833" name="Text Box 25"/>
          <p:cNvSpPr txBox="1">
            <a:spLocks noChangeArrowheads="1"/>
          </p:cNvSpPr>
          <p:nvPr/>
        </p:nvSpPr>
        <p:spPr bwMode="auto">
          <a:xfrm>
            <a:off x="736600" y="100013"/>
            <a:ext cx="2755900" cy="304800"/>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Solido  </a:t>
            </a:r>
            <a:r>
              <a:rPr lang="es-AR" sz="1400" b="1" i="1">
                <a:latin typeface="Times New Roman" pitchFamily="18" charset="0"/>
              </a:rPr>
              <a:t>Frente de Solidif.</a:t>
            </a:r>
            <a:r>
              <a:rPr lang="es-AR" sz="1400">
                <a:latin typeface="Times New Roman" pitchFamily="18" charset="0"/>
              </a:rPr>
              <a:t>    Líquido</a:t>
            </a:r>
            <a:endParaRPr lang="it-IT" sz="1400">
              <a:latin typeface="Times New Roman" pitchFamily="18" charset="0"/>
            </a:endParaRPr>
          </a:p>
        </p:txBody>
      </p:sp>
      <p:sp>
        <p:nvSpPr>
          <p:cNvPr id="34834" name="Line 26"/>
          <p:cNvSpPr>
            <a:spLocks noChangeShapeType="1"/>
          </p:cNvSpPr>
          <p:nvPr/>
        </p:nvSpPr>
        <p:spPr bwMode="auto">
          <a:xfrm flipH="1">
            <a:off x="827088" y="333375"/>
            <a:ext cx="73025" cy="358775"/>
          </a:xfrm>
          <a:prstGeom prst="line">
            <a:avLst/>
          </a:prstGeom>
          <a:noFill/>
          <a:ln w="19050">
            <a:solidFill>
              <a:schemeClr val="tx1"/>
            </a:solidFill>
            <a:round/>
            <a:headEnd/>
            <a:tailEnd type="triangle" w="med" len="med"/>
          </a:ln>
        </p:spPr>
        <p:txBody>
          <a:bodyPr anchor="ctr">
            <a:spAutoFit/>
          </a:bodyPr>
          <a:lstStyle/>
          <a:p>
            <a:endParaRPr lang="es-AR"/>
          </a:p>
        </p:txBody>
      </p:sp>
      <p:sp>
        <p:nvSpPr>
          <p:cNvPr id="34835" name="Line 27"/>
          <p:cNvSpPr>
            <a:spLocks noChangeShapeType="1"/>
          </p:cNvSpPr>
          <p:nvPr/>
        </p:nvSpPr>
        <p:spPr bwMode="auto">
          <a:xfrm flipH="1">
            <a:off x="1258888" y="333375"/>
            <a:ext cx="144462" cy="285750"/>
          </a:xfrm>
          <a:prstGeom prst="line">
            <a:avLst/>
          </a:prstGeom>
          <a:noFill/>
          <a:ln w="19050">
            <a:solidFill>
              <a:schemeClr val="tx1"/>
            </a:solidFill>
            <a:round/>
            <a:headEnd/>
            <a:tailEnd type="triangle" w="med" len="med"/>
          </a:ln>
        </p:spPr>
        <p:txBody>
          <a:bodyPr anchor="ctr">
            <a:spAutoFit/>
          </a:bodyPr>
          <a:lstStyle/>
          <a:p>
            <a:endParaRPr lang="es-AR"/>
          </a:p>
        </p:txBody>
      </p:sp>
      <p:sp>
        <p:nvSpPr>
          <p:cNvPr id="34836" name="Line 28"/>
          <p:cNvSpPr>
            <a:spLocks noChangeShapeType="1"/>
          </p:cNvSpPr>
          <p:nvPr/>
        </p:nvSpPr>
        <p:spPr bwMode="auto">
          <a:xfrm>
            <a:off x="3130550" y="333375"/>
            <a:ext cx="146050" cy="358775"/>
          </a:xfrm>
          <a:prstGeom prst="line">
            <a:avLst/>
          </a:prstGeom>
          <a:noFill/>
          <a:ln w="19050">
            <a:solidFill>
              <a:schemeClr val="tx1"/>
            </a:solidFill>
            <a:round/>
            <a:headEnd/>
            <a:tailEnd type="triangle" w="med" len="med"/>
          </a:ln>
        </p:spPr>
        <p:txBody>
          <a:bodyPr anchor="ctr">
            <a:spAutoFit/>
          </a:bodyPr>
          <a:lstStyle/>
          <a:p>
            <a:endParaRPr lang="es-AR"/>
          </a:p>
        </p:txBody>
      </p:sp>
      <p:grpSp>
        <p:nvGrpSpPr>
          <p:cNvPr id="5" name="Group 29"/>
          <p:cNvGrpSpPr>
            <a:grpSpLocks/>
          </p:cNvGrpSpPr>
          <p:nvPr/>
        </p:nvGrpSpPr>
        <p:grpSpPr bwMode="auto">
          <a:xfrm>
            <a:off x="-36513" y="188913"/>
            <a:ext cx="3836988" cy="1525587"/>
            <a:chOff x="-23" y="119"/>
            <a:chExt cx="2417" cy="961"/>
          </a:xfrm>
        </p:grpSpPr>
        <p:sp>
          <p:nvSpPr>
            <p:cNvPr id="34873" name="Freeform 30"/>
            <p:cNvSpPr>
              <a:spLocks/>
            </p:cNvSpPr>
            <p:nvPr/>
          </p:nvSpPr>
          <p:spPr bwMode="auto">
            <a:xfrm>
              <a:off x="385" y="534"/>
              <a:ext cx="2009" cy="311"/>
            </a:xfrm>
            <a:custGeom>
              <a:avLst/>
              <a:gdLst>
                <a:gd name="T0" fmla="*/ 0 w 2009"/>
                <a:gd name="T1" fmla="*/ 311 h 311"/>
                <a:gd name="T2" fmla="*/ 407 w 2009"/>
                <a:gd name="T3" fmla="*/ 300 h 311"/>
                <a:gd name="T4" fmla="*/ 413 w 2009"/>
                <a:gd name="T5" fmla="*/ 6 h 311"/>
                <a:gd name="T6" fmla="*/ 2009 w 2009"/>
                <a:gd name="T7" fmla="*/ 0 h 311"/>
                <a:gd name="T8" fmla="*/ 0 60000 65536"/>
                <a:gd name="T9" fmla="*/ 0 60000 65536"/>
                <a:gd name="T10" fmla="*/ 0 60000 65536"/>
                <a:gd name="T11" fmla="*/ 0 60000 65536"/>
                <a:gd name="T12" fmla="*/ 0 w 2009"/>
                <a:gd name="T13" fmla="*/ 0 h 311"/>
                <a:gd name="T14" fmla="*/ 2009 w 2009"/>
                <a:gd name="T15" fmla="*/ 311 h 311"/>
              </a:gdLst>
              <a:ahLst/>
              <a:cxnLst>
                <a:cxn ang="T8">
                  <a:pos x="T0" y="T1"/>
                </a:cxn>
                <a:cxn ang="T9">
                  <a:pos x="T2" y="T3"/>
                </a:cxn>
                <a:cxn ang="T10">
                  <a:pos x="T4" y="T5"/>
                </a:cxn>
                <a:cxn ang="T11">
                  <a:pos x="T6" y="T7"/>
                </a:cxn>
              </a:cxnLst>
              <a:rect l="T12" t="T13" r="T14" b="T15"/>
              <a:pathLst>
                <a:path w="2009" h="311">
                  <a:moveTo>
                    <a:pt x="0" y="311"/>
                  </a:moveTo>
                  <a:lnTo>
                    <a:pt x="407" y="300"/>
                  </a:lnTo>
                  <a:lnTo>
                    <a:pt x="413" y="6"/>
                  </a:lnTo>
                  <a:lnTo>
                    <a:pt x="2009" y="0"/>
                  </a:lnTo>
                </a:path>
              </a:pathLst>
            </a:custGeom>
            <a:noFill/>
            <a:ln w="25400">
              <a:solidFill>
                <a:srgbClr val="FF0000"/>
              </a:solidFill>
              <a:round/>
              <a:headEnd/>
              <a:tailEnd/>
            </a:ln>
          </p:spPr>
          <p:txBody>
            <a:bodyPr wrap="none" anchor="ctr">
              <a:spAutoFit/>
            </a:bodyPr>
            <a:lstStyle/>
            <a:p>
              <a:endParaRPr lang="es-AR"/>
            </a:p>
          </p:txBody>
        </p:sp>
        <p:grpSp>
          <p:nvGrpSpPr>
            <p:cNvPr id="6" name="Group 31"/>
            <p:cNvGrpSpPr>
              <a:grpSpLocks/>
            </p:cNvGrpSpPr>
            <p:nvPr/>
          </p:nvGrpSpPr>
          <p:grpSpPr bwMode="auto">
            <a:xfrm>
              <a:off x="-23" y="119"/>
              <a:ext cx="419" cy="961"/>
              <a:chOff x="-23" y="119"/>
              <a:chExt cx="419" cy="961"/>
            </a:xfrm>
          </p:grpSpPr>
          <p:sp>
            <p:nvSpPr>
              <p:cNvPr id="34875" name="Text Box 32"/>
              <p:cNvSpPr txBox="1">
                <a:spLocks noChangeArrowheads="1"/>
              </p:cNvSpPr>
              <p:nvPr/>
            </p:nvSpPr>
            <p:spPr bwMode="auto">
              <a:xfrm>
                <a:off x="-23" y="754"/>
                <a:ext cx="418" cy="326"/>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Comp </a:t>
                </a:r>
              </a:p>
              <a:p>
                <a:pPr algn="ctr" eaLnBrk="0" hangingPunct="0"/>
                <a:r>
                  <a:rPr lang="es-AR" sz="1400">
                    <a:latin typeface="Times New Roman" pitchFamily="18" charset="0"/>
                  </a:rPr>
                  <a:t>Sol</a:t>
                </a:r>
                <a:r>
                  <a:rPr lang="es-AR" sz="1400" baseline="-25000">
                    <a:latin typeface="Times New Roman" pitchFamily="18" charset="0"/>
                  </a:rPr>
                  <a:t>0</a:t>
                </a:r>
                <a:endParaRPr lang="it-IT" sz="1400" baseline="-25000">
                  <a:latin typeface="Times New Roman" pitchFamily="18" charset="0"/>
                </a:endParaRPr>
              </a:p>
            </p:txBody>
          </p:sp>
          <p:sp>
            <p:nvSpPr>
              <p:cNvPr id="34876" name="Text Box 33"/>
              <p:cNvSpPr txBox="1">
                <a:spLocks noChangeArrowheads="1"/>
              </p:cNvSpPr>
              <p:nvPr/>
            </p:nvSpPr>
            <p:spPr bwMode="auto">
              <a:xfrm>
                <a:off x="-23" y="436"/>
                <a:ext cx="418" cy="326"/>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Comp </a:t>
                </a:r>
              </a:p>
              <a:p>
                <a:pPr algn="ctr" eaLnBrk="0" hangingPunct="0"/>
                <a:r>
                  <a:rPr lang="es-AR" sz="1400">
                    <a:latin typeface="Times New Roman" pitchFamily="18" charset="0"/>
                  </a:rPr>
                  <a:t>Sol</a:t>
                </a:r>
                <a:r>
                  <a:rPr lang="es-AR" sz="1400" baseline="-25000">
                    <a:latin typeface="Times New Roman" pitchFamily="18" charset="0"/>
                  </a:rPr>
                  <a:t>Final</a:t>
                </a:r>
                <a:endParaRPr lang="it-IT" sz="1400" baseline="-25000">
                  <a:latin typeface="Times New Roman" pitchFamily="18" charset="0"/>
                </a:endParaRPr>
              </a:p>
            </p:txBody>
          </p:sp>
          <p:sp>
            <p:nvSpPr>
              <p:cNvPr id="34877" name="Text Box 34"/>
              <p:cNvSpPr txBox="1">
                <a:spLocks noChangeArrowheads="1"/>
              </p:cNvSpPr>
              <p:nvPr/>
            </p:nvSpPr>
            <p:spPr bwMode="auto">
              <a:xfrm>
                <a:off x="-22" y="119"/>
                <a:ext cx="418" cy="326"/>
              </a:xfrm>
              <a:prstGeom prst="rect">
                <a:avLst/>
              </a:prstGeom>
              <a:noFill/>
              <a:ln w="19050">
                <a:noFill/>
                <a:miter lim="800000"/>
                <a:headEnd/>
                <a:tailEnd/>
              </a:ln>
            </p:spPr>
            <p:txBody>
              <a:bodyPr wrap="none">
                <a:spAutoFit/>
              </a:bodyPr>
              <a:lstStyle/>
              <a:p>
                <a:pPr algn="ctr" eaLnBrk="0" hangingPunct="0"/>
                <a:r>
                  <a:rPr lang="es-AR" sz="1400">
                    <a:latin typeface="Times New Roman" pitchFamily="18" charset="0"/>
                  </a:rPr>
                  <a:t>Comp </a:t>
                </a:r>
              </a:p>
              <a:p>
                <a:pPr algn="ctr" eaLnBrk="0" hangingPunct="0"/>
                <a:r>
                  <a:rPr lang="es-AR" sz="1400">
                    <a:latin typeface="Times New Roman" pitchFamily="18" charset="0"/>
                  </a:rPr>
                  <a:t>Liq</a:t>
                </a:r>
                <a:r>
                  <a:rPr lang="es-AR" sz="1400" baseline="-25000">
                    <a:latin typeface="Times New Roman" pitchFamily="18" charset="0"/>
                  </a:rPr>
                  <a:t>Final</a:t>
                </a:r>
                <a:endParaRPr lang="it-IT" sz="1400" baseline="-25000">
                  <a:latin typeface="Times New Roman" pitchFamily="18" charset="0"/>
                </a:endParaRPr>
              </a:p>
            </p:txBody>
          </p:sp>
          <p:sp>
            <p:nvSpPr>
              <p:cNvPr id="34878" name="Line 35"/>
              <p:cNvSpPr>
                <a:spLocks noChangeShapeType="1"/>
              </p:cNvSpPr>
              <p:nvPr/>
            </p:nvSpPr>
            <p:spPr bwMode="auto">
              <a:xfrm>
                <a:off x="113" y="300"/>
                <a:ext cx="226" cy="0"/>
              </a:xfrm>
              <a:prstGeom prst="line">
                <a:avLst/>
              </a:prstGeom>
              <a:noFill/>
              <a:ln w="19050">
                <a:solidFill>
                  <a:schemeClr val="tx1"/>
                </a:solidFill>
                <a:round/>
                <a:headEnd/>
                <a:tailEnd type="triangle" w="med" len="med"/>
              </a:ln>
            </p:spPr>
            <p:txBody>
              <a:bodyPr anchor="ctr">
                <a:spAutoFit/>
              </a:bodyPr>
              <a:lstStyle/>
              <a:p>
                <a:endParaRPr lang="es-AR"/>
              </a:p>
            </p:txBody>
          </p:sp>
          <p:sp>
            <p:nvSpPr>
              <p:cNvPr id="34879" name="Line 36"/>
              <p:cNvSpPr>
                <a:spLocks noChangeShapeType="1"/>
              </p:cNvSpPr>
              <p:nvPr/>
            </p:nvSpPr>
            <p:spPr bwMode="auto">
              <a:xfrm>
                <a:off x="113" y="618"/>
                <a:ext cx="226" cy="0"/>
              </a:xfrm>
              <a:prstGeom prst="line">
                <a:avLst/>
              </a:prstGeom>
              <a:noFill/>
              <a:ln w="19050">
                <a:solidFill>
                  <a:schemeClr val="tx1"/>
                </a:solidFill>
                <a:round/>
                <a:headEnd/>
                <a:tailEnd type="triangle" w="med" len="med"/>
              </a:ln>
            </p:spPr>
            <p:txBody>
              <a:bodyPr anchor="ctr">
                <a:spAutoFit/>
              </a:bodyPr>
              <a:lstStyle/>
              <a:p>
                <a:endParaRPr lang="es-AR"/>
              </a:p>
            </p:txBody>
          </p:sp>
          <p:sp>
            <p:nvSpPr>
              <p:cNvPr id="34880" name="Line 37"/>
              <p:cNvSpPr>
                <a:spLocks noChangeShapeType="1"/>
              </p:cNvSpPr>
              <p:nvPr/>
            </p:nvSpPr>
            <p:spPr bwMode="auto">
              <a:xfrm>
                <a:off x="113" y="935"/>
                <a:ext cx="226" cy="0"/>
              </a:xfrm>
              <a:prstGeom prst="line">
                <a:avLst/>
              </a:prstGeom>
              <a:noFill/>
              <a:ln w="19050">
                <a:solidFill>
                  <a:schemeClr val="tx1"/>
                </a:solidFill>
                <a:round/>
                <a:headEnd/>
                <a:tailEnd type="triangle" w="med" len="med"/>
              </a:ln>
            </p:spPr>
            <p:txBody>
              <a:bodyPr anchor="ctr">
                <a:spAutoFit/>
              </a:bodyPr>
              <a:lstStyle/>
              <a:p>
                <a:endParaRPr lang="es-AR"/>
              </a:p>
            </p:txBody>
          </p:sp>
        </p:grpSp>
      </p:grpSp>
      <p:sp>
        <p:nvSpPr>
          <p:cNvPr id="44070" name="Freeform 38"/>
          <p:cNvSpPr>
            <a:spLocks/>
          </p:cNvSpPr>
          <p:nvPr/>
        </p:nvSpPr>
        <p:spPr bwMode="auto">
          <a:xfrm>
            <a:off x="611188" y="609600"/>
            <a:ext cx="3168650" cy="874713"/>
          </a:xfrm>
          <a:custGeom>
            <a:avLst/>
            <a:gdLst>
              <a:gd name="T0" fmla="*/ 0 w 1996"/>
              <a:gd name="T1" fmla="*/ 2147483647 h 551"/>
              <a:gd name="T2" fmla="*/ 2147483647 w 1996"/>
              <a:gd name="T3" fmla="*/ 2147483647 h 551"/>
              <a:gd name="T4" fmla="*/ 2147483647 w 1996"/>
              <a:gd name="T5" fmla="*/ 2147483647 h 551"/>
              <a:gd name="T6" fmla="*/ 2147483647 w 1996"/>
              <a:gd name="T7" fmla="*/ 2147483647 h 551"/>
              <a:gd name="T8" fmla="*/ 2147483647 w 1996"/>
              <a:gd name="T9" fmla="*/ 2147483647 h 551"/>
              <a:gd name="T10" fmla="*/ 0 60000 65536"/>
              <a:gd name="T11" fmla="*/ 0 60000 65536"/>
              <a:gd name="T12" fmla="*/ 0 60000 65536"/>
              <a:gd name="T13" fmla="*/ 0 60000 65536"/>
              <a:gd name="T14" fmla="*/ 0 60000 65536"/>
              <a:gd name="T15" fmla="*/ 0 w 1996"/>
              <a:gd name="T16" fmla="*/ 0 h 551"/>
              <a:gd name="T17" fmla="*/ 1996 w 1996"/>
              <a:gd name="T18" fmla="*/ 551 h 551"/>
            </a:gdLst>
            <a:ahLst/>
            <a:cxnLst>
              <a:cxn ang="T10">
                <a:pos x="T0" y="T1"/>
              </a:cxn>
              <a:cxn ang="T11">
                <a:pos x="T2" y="T3"/>
              </a:cxn>
              <a:cxn ang="T12">
                <a:pos x="T4" y="T5"/>
              </a:cxn>
              <a:cxn ang="T13">
                <a:pos x="T6" y="T7"/>
              </a:cxn>
              <a:cxn ang="T14">
                <a:pos x="T8" y="T9"/>
              </a:cxn>
            </a:cxnLst>
            <a:rect l="T15" t="T16" r="T17" b="T18"/>
            <a:pathLst>
              <a:path w="1996" h="551">
                <a:moveTo>
                  <a:pt x="0" y="551"/>
                </a:moveTo>
                <a:lnTo>
                  <a:pt x="407" y="432"/>
                </a:lnTo>
                <a:lnTo>
                  <a:pt x="407" y="54"/>
                </a:lnTo>
                <a:cubicBezTo>
                  <a:pt x="433" y="0"/>
                  <a:pt x="298" y="93"/>
                  <a:pt x="563" y="108"/>
                </a:cubicBezTo>
                <a:cubicBezTo>
                  <a:pt x="828" y="123"/>
                  <a:pt x="1698" y="136"/>
                  <a:pt x="1996" y="143"/>
                </a:cubicBezTo>
              </a:path>
            </a:pathLst>
          </a:custGeom>
          <a:noFill/>
          <a:ln w="31750">
            <a:solidFill>
              <a:schemeClr val="tx1"/>
            </a:solidFill>
            <a:round/>
            <a:headEnd/>
            <a:tailEnd/>
          </a:ln>
        </p:spPr>
        <p:txBody>
          <a:bodyPr anchor="ctr">
            <a:spAutoFit/>
          </a:bodyPr>
          <a:lstStyle/>
          <a:p>
            <a:endParaRPr lang="es-AR"/>
          </a:p>
        </p:txBody>
      </p:sp>
      <p:grpSp>
        <p:nvGrpSpPr>
          <p:cNvPr id="7" name="Group 39"/>
          <p:cNvGrpSpPr>
            <a:grpSpLocks/>
          </p:cNvGrpSpPr>
          <p:nvPr/>
        </p:nvGrpSpPr>
        <p:grpSpPr bwMode="auto">
          <a:xfrm>
            <a:off x="4643438" y="476250"/>
            <a:ext cx="4032250" cy="1008063"/>
            <a:chOff x="2925" y="300"/>
            <a:chExt cx="2540" cy="635"/>
          </a:xfrm>
        </p:grpSpPr>
        <p:sp>
          <p:nvSpPr>
            <p:cNvPr id="34868" name="Rectangle 40"/>
            <p:cNvSpPr>
              <a:spLocks noChangeArrowheads="1"/>
            </p:cNvSpPr>
            <p:nvPr/>
          </p:nvSpPr>
          <p:spPr bwMode="auto">
            <a:xfrm>
              <a:off x="3197" y="300"/>
              <a:ext cx="1996" cy="635"/>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4869" name="Rectangle 41"/>
            <p:cNvSpPr>
              <a:spLocks noChangeArrowheads="1"/>
            </p:cNvSpPr>
            <p:nvPr/>
          </p:nvSpPr>
          <p:spPr bwMode="auto">
            <a:xfrm>
              <a:off x="3197" y="300"/>
              <a:ext cx="1044" cy="635"/>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4870" name="Line 42"/>
            <p:cNvSpPr>
              <a:spLocks noChangeShapeType="1"/>
            </p:cNvSpPr>
            <p:nvPr/>
          </p:nvSpPr>
          <p:spPr bwMode="auto">
            <a:xfrm>
              <a:off x="2925" y="618"/>
              <a:ext cx="254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4871" name="Freeform 43"/>
            <p:cNvSpPr>
              <a:spLocks/>
            </p:cNvSpPr>
            <p:nvPr/>
          </p:nvSpPr>
          <p:spPr bwMode="auto">
            <a:xfrm>
              <a:off x="3184" y="436"/>
              <a:ext cx="2009" cy="311"/>
            </a:xfrm>
            <a:custGeom>
              <a:avLst/>
              <a:gdLst>
                <a:gd name="T0" fmla="*/ 0 w 2009"/>
                <a:gd name="T1" fmla="*/ 311 h 311"/>
                <a:gd name="T2" fmla="*/ 1064 w 2009"/>
                <a:gd name="T3" fmla="*/ 302 h 311"/>
                <a:gd name="T4" fmla="*/ 1064 w 2009"/>
                <a:gd name="T5" fmla="*/ 2 h 311"/>
                <a:gd name="T6" fmla="*/ 2009 w 2009"/>
                <a:gd name="T7" fmla="*/ 0 h 311"/>
                <a:gd name="T8" fmla="*/ 0 60000 65536"/>
                <a:gd name="T9" fmla="*/ 0 60000 65536"/>
                <a:gd name="T10" fmla="*/ 0 60000 65536"/>
                <a:gd name="T11" fmla="*/ 0 60000 65536"/>
                <a:gd name="T12" fmla="*/ 0 w 2009"/>
                <a:gd name="T13" fmla="*/ 0 h 311"/>
                <a:gd name="T14" fmla="*/ 2009 w 2009"/>
                <a:gd name="T15" fmla="*/ 311 h 311"/>
              </a:gdLst>
              <a:ahLst/>
              <a:cxnLst>
                <a:cxn ang="T8">
                  <a:pos x="T0" y="T1"/>
                </a:cxn>
                <a:cxn ang="T9">
                  <a:pos x="T2" y="T3"/>
                </a:cxn>
                <a:cxn ang="T10">
                  <a:pos x="T4" y="T5"/>
                </a:cxn>
                <a:cxn ang="T11">
                  <a:pos x="T6" y="T7"/>
                </a:cxn>
              </a:cxnLst>
              <a:rect l="T12" t="T13" r="T14" b="T15"/>
              <a:pathLst>
                <a:path w="2009" h="311">
                  <a:moveTo>
                    <a:pt x="0" y="311"/>
                  </a:moveTo>
                  <a:lnTo>
                    <a:pt x="1064" y="302"/>
                  </a:lnTo>
                  <a:lnTo>
                    <a:pt x="1064" y="2"/>
                  </a:lnTo>
                  <a:lnTo>
                    <a:pt x="2009" y="0"/>
                  </a:lnTo>
                </a:path>
              </a:pathLst>
            </a:custGeom>
            <a:noFill/>
            <a:ln w="25400">
              <a:solidFill>
                <a:srgbClr val="FF0000"/>
              </a:solidFill>
              <a:round/>
              <a:headEnd/>
              <a:tailEnd/>
            </a:ln>
          </p:spPr>
          <p:txBody>
            <a:bodyPr wrap="none" anchor="ctr">
              <a:spAutoFit/>
            </a:bodyPr>
            <a:lstStyle/>
            <a:p>
              <a:endParaRPr lang="es-AR"/>
            </a:p>
          </p:txBody>
        </p:sp>
        <p:sp>
          <p:nvSpPr>
            <p:cNvPr id="34872" name="Freeform 44"/>
            <p:cNvSpPr>
              <a:spLocks/>
            </p:cNvSpPr>
            <p:nvPr/>
          </p:nvSpPr>
          <p:spPr bwMode="auto">
            <a:xfrm>
              <a:off x="3197" y="342"/>
              <a:ext cx="1993" cy="593"/>
            </a:xfrm>
            <a:custGeom>
              <a:avLst/>
              <a:gdLst>
                <a:gd name="T0" fmla="*/ 0 w 1993"/>
                <a:gd name="T1" fmla="*/ 593 h 593"/>
                <a:gd name="T2" fmla="*/ 1045 w 1993"/>
                <a:gd name="T3" fmla="*/ 462 h 593"/>
                <a:gd name="T4" fmla="*/ 1057 w 1993"/>
                <a:gd name="T5" fmla="*/ 0 h 593"/>
                <a:gd name="T6" fmla="*/ 1993 w 1993"/>
                <a:gd name="T7" fmla="*/ 60 h 593"/>
                <a:gd name="T8" fmla="*/ 0 60000 65536"/>
                <a:gd name="T9" fmla="*/ 0 60000 65536"/>
                <a:gd name="T10" fmla="*/ 0 60000 65536"/>
                <a:gd name="T11" fmla="*/ 0 60000 65536"/>
                <a:gd name="T12" fmla="*/ 0 w 1993"/>
                <a:gd name="T13" fmla="*/ 0 h 593"/>
                <a:gd name="T14" fmla="*/ 1993 w 1993"/>
                <a:gd name="T15" fmla="*/ 593 h 593"/>
              </a:gdLst>
              <a:ahLst/>
              <a:cxnLst>
                <a:cxn ang="T8">
                  <a:pos x="T0" y="T1"/>
                </a:cxn>
                <a:cxn ang="T9">
                  <a:pos x="T2" y="T3"/>
                </a:cxn>
                <a:cxn ang="T10">
                  <a:pos x="T4" y="T5"/>
                </a:cxn>
                <a:cxn ang="T11">
                  <a:pos x="T6" y="T7"/>
                </a:cxn>
              </a:cxnLst>
              <a:rect l="T12" t="T13" r="T14" b="T15"/>
              <a:pathLst>
                <a:path w="1993" h="593">
                  <a:moveTo>
                    <a:pt x="0" y="593"/>
                  </a:moveTo>
                  <a:cubicBezTo>
                    <a:pt x="0" y="593"/>
                    <a:pt x="522" y="527"/>
                    <a:pt x="1045" y="462"/>
                  </a:cubicBezTo>
                  <a:cubicBezTo>
                    <a:pt x="1051" y="354"/>
                    <a:pt x="1051" y="138"/>
                    <a:pt x="1057" y="0"/>
                  </a:cubicBezTo>
                  <a:cubicBezTo>
                    <a:pt x="1213" y="48"/>
                    <a:pt x="1798" y="48"/>
                    <a:pt x="1993" y="60"/>
                  </a:cubicBezTo>
                </a:path>
              </a:pathLst>
            </a:custGeom>
            <a:noFill/>
            <a:ln w="31750">
              <a:solidFill>
                <a:schemeClr val="tx1"/>
              </a:solidFill>
              <a:round/>
              <a:headEnd/>
              <a:tailEnd/>
            </a:ln>
          </p:spPr>
          <p:txBody>
            <a:bodyPr anchor="ctr">
              <a:spAutoFit/>
            </a:bodyPr>
            <a:lstStyle/>
            <a:p>
              <a:endParaRPr lang="es-AR"/>
            </a:p>
          </p:txBody>
        </p:sp>
      </p:grpSp>
      <p:grpSp>
        <p:nvGrpSpPr>
          <p:cNvPr id="8" name="Group 45"/>
          <p:cNvGrpSpPr>
            <a:grpSpLocks/>
          </p:cNvGrpSpPr>
          <p:nvPr/>
        </p:nvGrpSpPr>
        <p:grpSpPr bwMode="auto">
          <a:xfrm>
            <a:off x="395288" y="1647825"/>
            <a:ext cx="4032250" cy="1276350"/>
            <a:chOff x="249" y="1038"/>
            <a:chExt cx="2540" cy="804"/>
          </a:xfrm>
        </p:grpSpPr>
        <p:grpSp>
          <p:nvGrpSpPr>
            <p:cNvPr id="9" name="Group 46"/>
            <p:cNvGrpSpPr>
              <a:grpSpLocks/>
            </p:cNvGrpSpPr>
            <p:nvPr/>
          </p:nvGrpSpPr>
          <p:grpSpPr bwMode="auto">
            <a:xfrm>
              <a:off x="249" y="1207"/>
              <a:ext cx="2540" cy="635"/>
              <a:chOff x="249" y="1207"/>
              <a:chExt cx="2540" cy="635"/>
            </a:xfrm>
          </p:grpSpPr>
          <p:sp>
            <p:nvSpPr>
              <p:cNvPr id="34864" name="Rectangle 47"/>
              <p:cNvSpPr>
                <a:spLocks noChangeArrowheads="1"/>
              </p:cNvSpPr>
              <p:nvPr/>
            </p:nvSpPr>
            <p:spPr bwMode="auto">
              <a:xfrm>
                <a:off x="385" y="1207"/>
                <a:ext cx="1996" cy="635"/>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4865" name="Rectangle 48"/>
              <p:cNvSpPr>
                <a:spLocks noChangeArrowheads="1"/>
              </p:cNvSpPr>
              <p:nvPr/>
            </p:nvSpPr>
            <p:spPr bwMode="auto">
              <a:xfrm>
                <a:off x="385" y="1207"/>
                <a:ext cx="1633" cy="635"/>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4866" name="Line 49"/>
              <p:cNvSpPr>
                <a:spLocks noChangeShapeType="1"/>
              </p:cNvSpPr>
              <p:nvPr/>
            </p:nvSpPr>
            <p:spPr bwMode="auto">
              <a:xfrm>
                <a:off x="249" y="1480"/>
                <a:ext cx="254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4867" name="Freeform 50"/>
              <p:cNvSpPr>
                <a:spLocks/>
              </p:cNvSpPr>
              <p:nvPr/>
            </p:nvSpPr>
            <p:spPr bwMode="auto">
              <a:xfrm>
                <a:off x="370" y="1259"/>
                <a:ext cx="2009" cy="311"/>
              </a:xfrm>
              <a:custGeom>
                <a:avLst/>
                <a:gdLst>
                  <a:gd name="T0" fmla="*/ 0 w 2009"/>
                  <a:gd name="T1" fmla="*/ 311 h 311"/>
                  <a:gd name="T2" fmla="*/ 1652 w 2009"/>
                  <a:gd name="T3" fmla="*/ 301 h 311"/>
                  <a:gd name="T4" fmla="*/ 1646 w 2009"/>
                  <a:gd name="T5" fmla="*/ 1 h 311"/>
                  <a:gd name="T6" fmla="*/ 2009 w 2009"/>
                  <a:gd name="T7" fmla="*/ 0 h 311"/>
                  <a:gd name="T8" fmla="*/ 0 60000 65536"/>
                  <a:gd name="T9" fmla="*/ 0 60000 65536"/>
                  <a:gd name="T10" fmla="*/ 0 60000 65536"/>
                  <a:gd name="T11" fmla="*/ 0 60000 65536"/>
                  <a:gd name="T12" fmla="*/ 0 w 2009"/>
                  <a:gd name="T13" fmla="*/ 0 h 311"/>
                  <a:gd name="T14" fmla="*/ 2009 w 2009"/>
                  <a:gd name="T15" fmla="*/ 311 h 311"/>
                </a:gdLst>
                <a:ahLst/>
                <a:cxnLst>
                  <a:cxn ang="T8">
                    <a:pos x="T0" y="T1"/>
                  </a:cxn>
                  <a:cxn ang="T9">
                    <a:pos x="T2" y="T3"/>
                  </a:cxn>
                  <a:cxn ang="T10">
                    <a:pos x="T4" y="T5"/>
                  </a:cxn>
                  <a:cxn ang="T11">
                    <a:pos x="T6" y="T7"/>
                  </a:cxn>
                </a:cxnLst>
                <a:rect l="T12" t="T13" r="T14" b="T15"/>
                <a:pathLst>
                  <a:path w="2009" h="311">
                    <a:moveTo>
                      <a:pt x="0" y="311"/>
                    </a:moveTo>
                    <a:lnTo>
                      <a:pt x="1652" y="301"/>
                    </a:lnTo>
                    <a:lnTo>
                      <a:pt x="1646" y="1"/>
                    </a:lnTo>
                    <a:lnTo>
                      <a:pt x="2009" y="0"/>
                    </a:lnTo>
                  </a:path>
                </a:pathLst>
              </a:custGeom>
              <a:noFill/>
              <a:ln w="25400">
                <a:solidFill>
                  <a:srgbClr val="FF0000"/>
                </a:solidFill>
                <a:round/>
                <a:headEnd/>
                <a:tailEnd/>
              </a:ln>
            </p:spPr>
            <p:txBody>
              <a:bodyPr wrap="none" anchor="ctr">
                <a:spAutoFit/>
              </a:bodyPr>
              <a:lstStyle/>
              <a:p>
                <a:endParaRPr lang="es-AR"/>
              </a:p>
            </p:txBody>
          </p:sp>
        </p:grpSp>
        <p:sp>
          <p:nvSpPr>
            <p:cNvPr id="34863" name="Freeform 51"/>
            <p:cNvSpPr>
              <a:spLocks/>
            </p:cNvSpPr>
            <p:nvPr/>
          </p:nvSpPr>
          <p:spPr bwMode="auto">
            <a:xfrm>
              <a:off x="385" y="1038"/>
              <a:ext cx="1985" cy="804"/>
            </a:xfrm>
            <a:custGeom>
              <a:avLst/>
              <a:gdLst>
                <a:gd name="T0" fmla="*/ 0 w 1985"/>
                <a:gd name="T1" fmla="*/ 804 h 804"/>
                <a:gd name="T2" fmla="*/ 1637 w 1985"/>
                <a:gd name="T3" fmla="*/ 642 h 804"/>
                <a:gd name="T4" fmla="*/ 1625 w 1985"/>
                <a:gd name="T5" fmla="*/ 0 h 804"/>
                <a:gd name="T6" fmla="*/ 1985 w 1985"/>
                <a:gd name="T7" fmla="*/ 180 h 804"/>
                <a:gd name="T8" fmla="*/ 0 60000 65536"/>
                <a:gd name="T9" fmla="*/ 0 60000 65536"/>
                <a:gd name="T10" fmla="*/ 0 60000 65536"/>
                <a:gd name="T11" fmla="*/ 0 60000 65536"/>
                <a:gd name="T12" fmla="*/ 0 w 1985"/>
                <a:gd name="T13" fmla="*/ 0 h 804"/>
                <a:gd name="T14" fmla="*/ 1985 w 1985"/>
                <a:gd name="T15" fmla="*/ 804 h 804"/>
              </a:gdLst>
              <a:ahLst/>
              <a:cxnLst>
                <a:cxn ang="T8">
                  <a:pos x="T0" y="T1"/>
                </a:cxn>
                <a:cxn ang="T9">
                  <a:pos x="T2" y="T3"/>
                </a:cxn>
                <a:cxn ang="T10">
                  <a:pos x="T4" y="T5"/>
                </a:cxn>
                <a:cxn ang="T11">
                  <a:pos x="T6" y="T7"/>
                </a:cxn>
              </a:cxnLst>
              <a:rect l="T12" t="T13" r="T14" b="T15"/>
              <a:pathLst>
                <a:path w="1985" h="804">
                  <a:moveTo>
                    <a:pt x="0" y="804"/>
                  </a:moveTo>
                  <a:cubicBezTo>
                    <a:pt x="273" y="777"/>
                    <a:pt x="1343" y="642"/>
                    <a:pt x="1637" y="642"/>
                  </a:cubicBezTo>
                  <a:cubicBezTo>
                    <a:pt x="1643" y="534"/>
                    <a:pt x="1619" y="138"/>
                    <a:pt x="1625" y="0"/>
                  </a:cubicBezTo>
                  <a:cubicBezTo>
                    <a:pt x="1715" y="120"/>
                    <a:pt x="1910" y="142"/>
                    <a:pt x="1985" y="180"/>
                  </a:cubicBezTo>
                </a:path>
              </a:pathLst>
            </a:custGeom>
            <a:noFill/>
            <a:ln w="31750">
              <a:solidFill>
                <a:schemeClr val="tx1"/>
              </a:solidFill>
              <a:round/>
              <a:headEnd/>
              <a:tailEnd/>
            </a:ln>
          </p:spPr>
          <p:txBody>
            <a:bodyPr anchor="ctr">
              <a:spAutoFit/>
            </a:bodyPr>
            <a:lstStyle/>
            <a:p>
              <a:endParaRPr lang="es-AR"/>
            </a:p>
          </p:txBody>
        </p:sp>
      </p:grpSp>
      <p:grpSp>
        <p:nvGrpSpPr>
          <p:cNvPr id="10" name="Group 52"/>
          <p:cNvGrpSpPr>
            <a:grpSpLocks/>
          </p:cNvGrpSpPr>
          <p:nvPr/>
        </p:nvGrpSpPr>
        <p:grpSpPr bwMode="auto">
          <a:xfrm>
            <a:off x="4787900" y="1552575"/>
            <a:ext cx="4032250" cy="1371600"/>
            <a:chOff x="3016" y="978"/>
            <a:chExt cx="2540" cy="864"/>
          </a:xfrm>
        </p:grpSpPr>
        <p:sp>
          <p:nvSpPr>
            <p:cNvPr id="34857" name="Rectangle 53"/>
            <p:cNvSpPr>
              <a:spLocks noChangeArrowheads="1"/>
            </p:cNvSpPr>
            <p:nvPr/>
          </p:nvSpPr>
          <p:spPr bwMode="auto">
            <a:xfrm>
              <a:off x="3197" y="1207"/>
              <a:ext cx="1996" cy="635"/>
            </a:xfrm>
            <a:prstGeom prst="rect">
              <a:avLst/>
            </a:prstGeom>
            <a:solidFill>
              <a:schemeClr val="hlink"/>
            </a:solidFill>
            <a:ln w="19050">
              <a:solidFill>
                <a:srgbClr val="990000"/>
              </a:solidFill>
              <a:miter lim="800000"/>
              <a:headEnd/>
              <a:tailEnd/>
            </a:ln>
          </p:spPr>
          <p:txBody>
            <a:bodyPr wrap="none" anchor="ctr">
              <a:spAutoFit/>
            </a:bodyPr>
            <a:lstStyle/>
            <a:p>
              <a:endParaRPr lang="es-AR"/>
            </a:p>
          </p:txBody>
        </p:sp>
        <p:sp>
          <p:nvSpPr>
            <p:cNvPr id="34858" name="Rectangle 54"/>
            <p:cNvSpPr>
              <a:spLocks noChangeArrowheads="1"/>
            </p:cNvSpPr>
            <p:nvPr/>
          </p:nvSpPr>
          <p:spPr bwMode="auto">
            <a:xfrm>
              <a:off x="3197" y="1207"/>
              <a:ext cx="1951" cy="635"/>
            </a:xfrm>
            <a:prstGeom prst="rect">
              <a:avLst/>
            </a:prstGeom>
            <a:pattFill prst="ltUpDiag">
              <a:fgClr>
                <a:schemeClr val="bg2"/>
              </a:fgClr>
              <a:bgClr>
                <a:schemeClr val="bg1"/>
              </a:bgClr>
            </a:pattFill>
            <a:ln w="19050">
              <a:solidFill>
                <a:schemeClr val="tx1"/>
              </a:solidFill>
              <a:miter lim="800000"/>
              <a:headEnd/>
              <a:tailEnd/>
            </a:ln>
          </p:spPr>
          <p:txBody>
            <a:bodyPr anchor="ctr">
              <a:spAutoFit/>
            </a:bodyPr>
            <a:lstStyle/>
            <a:p>
              <a:endParaRPr lang="es-AR"/>
            </a:p>
          </p:txBody>
        </p:sp>
        <p:sp>
          <p:nvSpPr>
            <p:cNvPr id="34859" name="Line 55"/>
            <p:cNvSpPr>
              <a:spLocks noChangeShapeType="1"/>
            </p:cNvSpPr>
            <p:nvPr/>
          </p:nvSpPr>
          <p:spPr bwMode="auto">
            <a:xfrm>
              <a:off x="3016" y="1480"/>
              <a:ext cx="2540" cy="0"/>
            </a:xfrm>
            <a:prstGeom prst="line">
              <a:avLst/>
            </a:prstGeom>
            <a:noFill/>
            <a:ln w="25400">
              <a:solidFill>
                <a:srgbClr val="0000FF"/>
              </a:solidFill>
              <a:prstDash val="dash"/>
              <a:round/>
              <a:headEnd/>
              <a:tailEnd/>
            </a:ln>
          </p:spPr>
          <p:txBody>
            <a:bodyPr wrap="none" anchor="ctr">
              <a:spAutoFit/>
            </a:bodyPr>
            <a:lstStyle/>
            <a:p>
              <a:endParaRPr lang="es-AR"/>
            </a:p>
          </p:txBody>
        </p:sp>
        <p:sp>
          <p:nvSpPr>
            <p:cNvPr id="34860" name="Freeform 56"/>
            <p:cNvSpPr>
              <a:spLocks/>
            </p:cNvSpPr>
            <p:nvPr/>
          </p:nvSpPr>
          <p:spPr bwMode="auto">
            <a:xfrm>
              <a:off x="3204" y="1236"/>
              <a:ext cx="2010" cy="258"/>
            </a:xfrm>
            <a:custGeom>
              <a:avLst/>
              <a:gdLst>
                <a:gd name="T0" fmla="*/ 0 w 2010"/>
                <a:gd name="T1" fmla="*/ 258 h 258"/>
                <a:gd name="T2" fmla="*/ 1944 w 2010"/>
                <a:gd name="T3" fmla="*/ 258 h 258"/>
                <a:gd name="T4" fmla="*/ 1944 w 2010"/>
                <a:gd name="T5" fmla="*/ 0 h 258"/>
                <a:gd name="T6" fmla="*/ 2010 w 2010"/>
                <a:gd name="T7" fmla="*/ 0 h 258"/>
                <a:gd name="T8" fmla="*/ 0 60000 65536"/>
                <a:gd name="T9" fmla="*/ 0 60000 65536"/>
                <a:gd name="T10" fmla="*/ 0 60000 65536"/>
                <a:gd name="T11" fmla="*/ 0 60000 65536"/>
                <a:gd name="T12" fmla="*/ 0 w 2010"/>
                <a:gd name="T13" fmla="*/ 0 h 258"/>
                <a:gd name="T14" fmla="*/ 2010 w 2010"/>
                <a:gd name="T15" fmla="*/ 258 h 258"/>
              </a:gdLst>
              <a:ahLst/>
              <a:cxnLst>
                <a:cxn ang="T8">
                  <a:pos x="T0" y="T1"/>
                </a:cxn>
                <a:cxn ang="T9">
                  <a:pos x="T2" y="T3"/>
                </a:cxn>
                <a:cxn ang="T10">
                  <a:pos x="T4" y="T5"/>
                </a:cxn>
                <a:cxn ang="T11">
                  <a:pos x="T6" y="T7"/>
                </a:cxn>
              </a:cxnLst>
              <a:rect l="T12" t="T13" r="T14" b="T15"/>
              <a:pathLst>
                <a:path w="2010" h="258">
                  <a:moveTo>
                    <a:pt x="0" y="258"/>
                  </a:moveTo>
                  <a:lnTo>
                    <a:pt x="1944" y="258"/>
                  </a:lnTo>
                  <a:lnTo>
                    <a:pt x="1944" y="0"/>
                  </a:lnTo>
                  <a:lnTo>
                    <a:pt x="2010" y="0"/>
                  </a:lnTo>
                </a:path>
              </a:pathLst>
            </a:custGeom>
            <a:noFill/>
            <a:ln w="25400">
              <a:solidFill>
                <a:srgbClr val="FF0000"/>
              </a:solidFill>
              <a:round/>
              <a:headEnd/>
              <a:tailEnd/>
            </a:ln>
          </p:spPr>
          <p:txBody>
            <a:bodyPr wrap="none" anchor="ctr">
              <a:spAutoFit/>
            </a:bodyPr>
            <a:lstStyle/>
            <a:p>
              <a:endParaRPr lang="es-AR"/>
            </a:p>
          </p:txBody>
        </p:sp>
        <p:sp>
          <p:nvSpPr>
            <p:cNvPr id="34861" name="Freeform 57"/>
            <p:cNvSpPr>
              <a:spLocks/>
            </p:cNvSpPr>
            <p:nvPr/>
          </p:nvSpPr>
          <p:spPr bwMode="auto">
            <a:xfrm>
              <a:off x="3200" y="978"/>
              <a:ext cx="1996" cy="843"/>
            </a:xfrm>
            <a:custGeom>
              <a:avLst/>
              <a:gdLst>
                <a:gd name="T0" fmla="*/ 0 w 1996"/>
                <a:gd name="T1" fmla="*/ 843 h 843"/>
                <a:gd name="T2" fmla="*/ 1942 w 1996"/>
                <a:gd name="T3" fmla="*/ 582 h 843"/>
                <a:gd name="T4" fmla="*/ 1942 w 1996"/>
                <a:gd name="T5" fmla="*/ 0 h 843"/>
                <a:gd name="T6" fmla="*/ 1996 w 1996"/>
                <a:gd name="T7" fmla="*/ 168 h 843"/>
                <a:gd name="T8" fmla="*/ 0 60000 65536"/>
                <a:gd name="T9" fmla="*/ 0 60000 65536"/>
                <a:gd name="T10" fmla="*/ 0 60000 65536"/>
                <a:gd name="T11" fmla="*/ 0 60000 65536"/>
                <a:gd name="T12" fmla="*/ 0 w 1996"/>
                <a:gd name="T13" fmla="*/ 0 h 843"/>
                <a:gd name="T14" fmla="*/ 1996 w 1996"/>
                <a:gd name="T15" fmla="*/ 843 h 843"/>
              </a:gdLst>
              <a:ahLst/>
              <a:cxnLst>
                <a:cxn ang="T8">
                  <a:pos x="T0" y="T1"/>
                </a:cxn>
                <a:cxn ang="T9">
                  <a:pos x="T2" y="T3"/>
                </a:cxn>
                <a:cxn ang="T10">
                  <a:pos x="T4" y="T5"/>
                </a:cxn>
                <a:cxn ang="T11">
                  <a:pos x="T6" y="T7"/>
                </a:cxn>
              </a:cxnLst>
              <a:rect l="T12" t="T13" r="T14" b="T15"/>
              <a:pathLst>
                <a:path w="1996" h="843">
                  <a:moveTo>
                    <a:pt x="0" y="843"/>
                  </a:moveTo>
                  <a:cubicBezTo>
                    <a:pt x="324" y="800"/>
                    <a:pt x="1618" y="722"/>
                    <a:pt x="1942" y="582"/>
                  </a:cubicBezTo>
                  <a:cubicBezTo>
                    <a:pt x="1948" y="474"/>
                    <a:pt x="1936" y="138"/>
                    <a:pt x="1942" y="0"/>
                  </a:cubicBezTo>
                  <a:cubicBezTo>
                    <a:pt x="1978" y="156"/>
                    <a:pt x="1985" y="133"/>
                    <a:pt x="1996" y="168"/>
                  </a:cubicBezTo>
                </a:path>
              </a:pathLst>
            </a:custGeom>
            <a:noFill/>
            <a:ln w="31750">
              <a:solidFill>
                <a:schemeClr val="tx1"/>
              </a:solidFill>
              <a:round/>
              <a:headEnd/>
              <a:tailEnd/>
            </a:ln>
          </p:spPr>
          <p:txBody>
            <a:bodyPr anchor="ctr">
              <a:spAutoFit/>
            </a:bodyPr>
            <a:lstStyle/>
            <a:p>
              <a:endParaRPr lang="es-AR"/>
            </a:p>
          </p:txBody>
        </p:sp>
      </p:grpSp>
      <p:sp>
        <p:nvSpPr>
          <p:cNvPr id="34842" name="Freeform 58"/>
          <p:cNvSpPr>
            <a:spLocks/>
          </p:cNvSpPr>
          <p:nvPr/>
        </p:nvSpPr>
        <p:spPr bwMode="auto">
          <a:xfrm>
            <a:off x="3305175" y="3140075"/>
            <a:ext cx="3667125" cy="917575"/>
          </a:xfrm>
          <a:custGeom>
            <a:avLst/>
            <a:gdLst>
              <a:gd name="T0" fmla="*/ 0 w 2310"/>
              <a:gd name="T1" fmla="*/ 0 h 578"/>
              <a:gd name="T2" fmla="*/ 2147483647 w 2310"/>
              <a:gd name="T3" fmla="*/ 2147483647 h 578"/>
              <a:gd name="T4" fmla="*/ 2147483647 w 2310"/>
              <a:gd name="T5" fmla="*/ 2147483647 h 578"/>
              <a:gd name="T6" fmla="*/ 2147483647 w 2310"/>
              <a:gd name="T7" fmla="*/ 2147483647 h 578"/>
              <a:gd name="T8" fmla="*/ 2147483647 w 2310"/>
              <a:gd name="T9" fmla="*/ 2147483647 h 578"/>
              <a:gd name="T10" fmla="*/ 2147483647 w 2310"/>
              <a:gd name="T11" fmla="*/ 2147483647 h 578"/>
              <a:gd name="T12" fmla="*/ 2147483647 w 2310"/>
              <a:gd name="T13" fmla="*/ 2147483647 h 578"/>
              <a:gd name="T14" fmla="*/ 2147483647 w 2310"/>
              <a:gd name="T15" fmla="*/ 2147483647 h 578"/>
              <a:gd name="T16" fmla="*/ 2147483647 w 2310"/>
              <a:gd name="T17" fmla="*/ 2147483647 h 578"/>
              <a:gd name="T18" fmla="*/ 2147483647 w 2310"/>
              <a:gd name="T19" fmla="*/ 2147483647 h 578"/>
              <a:gd name="T20" fmla="*/ 2147483647 w 2310"/>
              <a:gd name="T21" fmla="*/ 2147483647 h 578"/>
              <a:gd name="T22" fmla="*/ 2147483647 w 2310"/>
              <a:gd name="T23" fmla="*/ 2147483647 h 578"/>
              <a:gd name="T24" fmla="*/ 2147483647 w 2310"/>
              <a:gd name="T25" fmla="*/ 2147483647 h 578"/>
              <a:gd name="T26" fmla="*/ 2147483647 w 2310"/>
              <a:gd name="T27" fmla="*/ 2147483647 h 578"/>
              <a:gd name="T28" fmla="*/ 2147483647 w 2310"/>
              <a:gd name="T29" fmla="*/ 2147483647 h 578"/>
              <a:gd name="T30" fmla="*/ 2147483647 w 2310"/>
              <a:gd name="T31" fmla="*/ 2147483647 h 578"/>
              <a:gd name="T32" fmla="*/ 2147483647 w 2310"/>
              <a:gd name="T33" fmla="*/ 2147483647 h 578"/>
              <a:gd name="T34" fmla="*/ 2147483647 w 2310"/>
              <a:gd name="T35" fmla="*/ 2147483647 h 578"/>
              <a:gd name="T36" fmla="*/ 2147483647 w 2310"/>
              <a:gd name="T37" fmla="*/ 2147483647 h 578"/>
              <a:gd name="T38" fmla="*/ 2147483647 w 2310"/>
              <a:gd name="T39" fmla="*/ 2147483647 h 578"/>
              <a:gd name="T40" fmla="*/ 2147483647 w 2310"/>
              <a:gd name="T41" fmla="*/ 2147483647 h 578"/>
              <a:gd name="T42" fmla="*/ 2147483647 w 2310"/>
              <a:gd name="T43" fmla="*/ 2147483647 h 578"/>
              <a:gd name="T44" fmla="*/ 2147483647 w 2310"/>
              <a:gd name="T45" fmla="*/ 2147483647 h 578"/>
              <a:gd name="T46" fmla="*/ 2147483647 w 2310"/>
              <a:gd name="T47" fmla="*/ 2147483647 h 578"/>
              <a:gd name="T48" fmla="*/ 2147483647 w 2310"/>
              <a:gd name="T49" fmla="*/ 2147483647 h 578"/>
              <a:gd name="T50" fmla="*/ 2147483647 w 2310"/>
              <a:gd name="T51" fmla="*/ 2147483647 h 578"/>
              <a:gd name="T52" fmla="*/ 2147483647 w 2310"/>
              <a:gd name="T53" fmla="*/ 2147483647 h 578"/>
              <a:gd name="T54" fmla="*/ 2147483647 w 2310"/>
              <a:gd name="T55" fmla="*/ 2147483647 h 578"/>
              <a:gd name="T56" fmla="*/ 2147483647 w 2310"/>
              <a:gd name="T57" fmla="*/ 2147483647 h 578"/>
              <a:gd name="T58" fmla="*/ 2147483647 w 2310"/>
              <a:gd name="T59" fmla="*/ 2147483647 h 578"/>
              <a:gd name="T60" fmla="*/ 2147483647 w 2310"/>
              <a:gd name="T61" fmla="*/ 2147483647 h 578"/>
              <a:gd name="T62" fmla="*/ 2147483647 w 2310"/>
              <a:gd name="T63" fmla="*/ 2147483647 h 578"/>
              <a:gd name="T64" fmla="*/ 2147483647 w 2310"/>
              <a:gd name="T65" fmla="*/ 2147483647 h 578"/>
              <a:gd name="T66" fmla="*/ 2147483647 w 2310"/>
              <a:gd name="T67" fmla="*/ 2147483647 h 578"/>
              <a:gd name="T68" fmla="*/ 2147483647 w 2310"/>
              <a:gd name="T69" fmla="*/ 2147483647 h 578"/>
              <a:gd name="T70" fmla="*/ 2147483647 w 2310"/>
              <a:gd name="T71" fmla="*/ 2147483647 h 578"/>
              <a:gd name="T72" fmla="*/ 2147483647 w 2310"/>
              <a:gd name="T73" fmla="*/ 2147483647 h 578"/>
              <a:gd name="T74" fmla="*/ 2147483647 w 2310"/>
              <a:gd name="T75" fmla="*/ 2147483647 h 578"/>
              <a:gd name="T76" fmla="*/ 2147483647 w 2310"/>
              <a:gd name="T77" fmla="*/ 2147483647 h 578"/>
              <a:gd name="T78" fmla="*/ 2147483647 w 2310"/>
              <a:gd name="T79" fmla="*/ 2147483647 h 578"/>
              <a:gd name="T80" fmla="*/ 2147483647 w 2310"/>
              <a:gd name="T81" fmla="*/ 2147483647 h 578"/>
              <a:gd name="T82" fmla="*/ 2147483647 w 2310"/>
              <a:gd name="T83" fmla="*/ 2147483647 h 578"/>
              <a:gd name="T84" fmla="*/ 2147483647 w 2310"/>
              <a:gd name="T85" fmla="*/ 2147483647 h 578"/>
              <a:gd name="T86" fmla="*/ 2147483647 w 2310"/>
              <a:gd name="T87" fmla="*/ 2147483647 h 578"/>
              <a:gd name="T88" fmla="*/ 2147483647 w 2310"/>
              <a:gd name="T89" fmla="*/ 2147483647 h 578"/>
              <a:gd name="T90" fmla="*/ 2147483647 w 2310"/>
              <a:gd name="T91" fmla="*/ 2147483647 h 578"/>
              <a:gd name="T92" fmla="*/ 2147483647 w 2310"/>
              <a:gd name="T93" fmla="*/ 2147483647 h 578"/>
              <a:gd name="T94" fmla="*/ 2147483647 w 2310"/>
              <a:gd name="T95" fmla="*/ 2147483647 h 5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10"/>
              <a:gd name="T145" fmla="*/ 0 h 578"/>
              <a:gd name="T146" fmla="*/ 2310 w 2310"/>
              <a:gd name="T147" fmla="*/ 578 h 5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10" h="578">
                <a:moveTo>
                  <a:pt x="0" y="0"/>
                </a:moveTo>
                <a:lnTo>
                  <a:pt x="19" y="3"/>
                </a:lnTo>
                <a:lnTo>
                  <a:pt x="40" y="5"/>
                </a:lnTo>
                <a:lnTo>
                  <a:pt x="64" y="7"/>
                </a:lnTo>
                <a:lnTo>
                  <a:pt x="88" y="10"/>
                </a:lnTo>
                <a:lnTo>
                  <a:pt x="114" y="12"/>
                </a:lnTo>
                <a:lnTo>
                  <a:pt x="141" y="14"/>
                </a:lnTo>
                <a:lnTo>
                  <a:pt x="170" y="17"/>
                </a:lnTo>
                <a:lnTo>
                  <a:pt x="200" y="19"/>
                </a:lnTo>
                <a:lnTo>
                  <a:pt x="231" y="22"/>
                </a:lnTo>
                <a:lnTo>
                  <a:pt x="263" y="24"/>
                </a:lnTo>
                <a:lnTo>
                  <a:pt x="297" y="27"/>
                </a:lnTo>
                <a:lnTo>
                  <a:pt x="331" y="30"/>
                </a:lnTo>
                <a:lnTo>
                  <a:pt x="367" y="33"/>
                </a:lnTo>
                <a:lnTo>
                  <a:pt x="405" y="37"/>
                </a:lnTo>
                <a:lnTo>
                  <a:pt x="442" y="41"/>
                </a:lnTo>
                <a:lnTo>
                  <a:pt x="482" y="45"/>
                </a:lnTo>
                <a:lnTo>
                  <a:pt x="522" y="49"/>
                </a:lnTo>
                <a:lnTo>
                  <a:pt x="562" y="53"/>
                </a:lnTo>
                <a:lnTo>
                  <a:pt x="604" y="58"/>
                </a:lnTo>
                <a:lnTo>
                  <a:pt x="647" y="64"/>
                </a:lnTo>
                <a:lnTo>
                  <a:pt x="690" y="70"/>
                </a:lnTo>
                <a:lnTo>
                  <a:pt x="734" y="76"/>
                </a:lnTo>
                <a:lnTo>
                  <a:pt x="824" y="90"/>
                </a:lnTo>
                <a:lnTo>
                  <a:pt x="916" y="106"/>
                </a:lnTo>
                <a:lnTo>
                  <a:pt x="1010" y="125"/>
                </a:lnTo>
                <a:lnTo>
                  <a:pt x="1106" y="146"/>
                </a:lnTo>
                <a:lnTo>
                  <a:pt x="1202" y="170"/>
                </a:lnTo>
                <a:lnTo>
                  <a:pt x="1251" y="183"/>
                </a:lnTo>
                <a:lnTo>
                  <a:pt x="1298" y="197"/>
                </a:lnTo>
                <a:lnTo>
                  <a:pt x="1345" y="210"/>
                </a:lnTo>
                <a:lnTo>
                  <a:pt x="1391" y="224"/>
                </a:lnTo>
                <a:lnTo>
                  <a:pt x="1435" y="239"/>
                </a:lnTo>
                <a:lnTo>
                  <a:pt x="1480" y="253"/>
                </a:lnTo>
                <a:lnTo>
                  <a:pt x="1523" y="268"/>
                </a:lnTo>
                <a:lnTo>
                  <a:pt x="1566" y="283"/>
                </a:lnTo>
                <a:lnTo>
                  <a:pt x="1607" y="298"/>
                </a:lnTo>
                <a:lnTo>
                  <a:pt x="1648" y="314"/>
                </a:lnTo>
                <a:lnTo>
                  <a:pt x="1688" y="329"/>
                </a:lnTo>
                <a:lnTo>
                  <a:pt x="1728" y="344"/>
                </a:lnTo>
                <a:lnTo>
                  <a:pt x="1766" y="359"/>
                </a:lnTo>
                <a:lnTo>
                  <a:pt x="1803" y="375"/>
                </a:lnTo>
                <a:lnTo>
                  <a:pt x="1841" y="390"/>
                </a:lnTo>
                <a:lnTo>
                  <a:pt x="1877" y="405"/>
                </a:lnTo>
                <a:lnTo>
                  <a:pt x="1911" y="420"/>
                </a:lnTo>
                <a:lnTo>
                  <a:pt x="1980" y="482"/>
                </a:lnTo>
                <a:lnTo>
                  <a:pt x="2100" y="578"/>
                </a:lnTo>
                <a:lnTo>
                  <a:pt x="2310" y="416"/>
                </a:lnTo>
              </a:path>
            </a:pathLst>
          </a:custGeom>
          <a:noFill/>
          <a:ln w="7938">
            <a:solidFill>
              <a:srgbClr val="000000"/>
            </a:solidFill>
            <a:round/>
            <a:headEnd/>
            <a:tailEnd/>
          </a:ln>
        </p:spPr>
        <p:txBody>
          <a:bodyPr/>
          <a:lstStyle/>
          <a:p>
            <a:endParaRPr lang="es-AR"/>
          </a:p>
        </p:txBody>
      </p:sp>
      <p:sp>
        <p:nvSpPr>
          <p:cNvPr id="34843" name="Freeform 59"/>
          <p:cNvSpPr>
            <a:spLocks/>
          </p:cNvSpPr>
          <p:nvPr/>
        </p:nvSpPr>
        <p:spPr bwMode="auto">
          <a:xfrm>
            <a:off x="3305175" y="3155950"/>
            <a:ext cx="3695700" cy="912813"/>
          </a:xfrm>
          <a:custGeom>
            <a:avLst/>
            <a:gdLst>
              <a:gd name="T0" fmla="*/ 0 w 2328"/>
              <a:gd name="T1" fmla="*/ 0 h 575"/>
              <a:gd name="T2" fmla="*/ 2147483647 w 2328"/>
              <a:gd name="T3" fmla="*/ 2147483647 h 575"/>
              <a:gd name="T4" fmla="*/ 2147483647 w 2328"/>
              <a:gd name="T5" fmla="*/ 2147483647 h 575"/>
              <a:gd name="T6" fmla="*/ 2147483647 w 2328"/>
              <a:gd name="T7" fmla="*/ 2147483647 h 575"/>
              <a:gd name="T8" fmla="*/ 2147483647 w 2328"/>
              <a:gd name="T9" fmla="*/ 2147483647 h 575"/>
              <a:gd name="T10" fmla="*/ 2147483647 w 2328"/>
              <a:gd name="T11" fmla="*/ 2147483647 h 575"/>
              <a:gd name="T12" fmla="*/ 2147483647 w 2328"/>
              <a:gd name="T13" fmla="*/ 2147483647 h 575"/>
              <a:gd name="T14" fmla="*/ 2147483647 w 2328"/>
              <a:gd name="T15" fmla="*/ 2147483647 h 575"/>
              <a:gd name="T16" fmla="*/ 2147483647 w 2328"/>
              <a:gd name="T17" fmla="*/ 2147483647 h 575"/>
              <a:gd name="T18" fmla="*/ 2147483647 w 2328"/>
              <a:gd name="T19" fmla="*/ 2147483647 h 575"/>
              <a:gd name="T20" fmla="*/ 2147483647 w 2328"/>
              <a:gd name="T21" fmla="*/ 2147483647 h 575"/>
              <a:gd name="T22" fmla="*/ 2147483647 w 2328"/>
              <a:gd name="T23" fmla="*/ 2147483647 h 575"/>
              <a:gd name="T24" fmla="*/ 2147483647 w 2328"/>
              <a:gd name="T25" fmla="*/ 2147483647 h 575"/>
              <a:gd name="T26" fmla="*/ 2147483647 w 2328"/>
              <a:gd name="T27" fmla="*/ 2147483647 h 575"/>
              <a:gd name="T28" fmla="*/ 2147483647 w 2328"/>
              <a:gd name="T29" fmla="*/ 2147483647 h 575"/>
              <a:gd name="T30" fmla="*/ 2147483647 w 2328"/>
              <a:gd name="T31" fmla="*/ 2147483647 h 575"/>
              <a:gd name="T32" fmla="*/ 2147483647 w 2328"/>
              <a:gd name="T33" fmla="*/ 2147483647 h 575"/>
              <a:gd name="T34" fmla="*/ 2147483647 w 2328"/>
              <a:gd name="T35" fmla="*/ 2147483647 h 575"/>
              <a:gd name="T36" fmla="*/ 2147483647 w 2328"/>
              <a:gd name="T37" fmla="*/ 2147483647 h 575"/>
              <a:gd name="T38" fmla="*/ 2147483647 w 2328"/>
              <a:gd name="T39" fmla="*/ 2147483647 h 575"/>
              <a:gd name="T40" fmla="*/ 2147483647 w 2328"/>
              <a:gd name="T41" fmla="*/ 2147483647 h 575"/>
              <a:gd name="T42" fmla="*/ 2147483647 w 2328"/>
              <a:gd name="T43" fmla="*/ 2147483647 h 575"/>
              <a:gd name="T44" fmla="*/ 2147483647 w 2328"/>
              <a:gd name="T45" fmla="*/ 2147483647 h 575"/>
              <a:gd name="T46" fmla="*/ 2147483647 w 2328"/>
              <a:gd name="T47" fmla="*/ 2147483647 h 575"/>
              <a:gd name="T48" fmla="*/ 2147483647 w 2328"/>
              <a:gd name="T49" fmla="*/ 2147483647 h 575"/>
              <a:gd name="T50" fmla="*/ 2147483647 w 2328"/>
              <a:gd name="T51" fmla="*/ 2147483647 h 575"/>
              <a:gd name="T52" fmla="*/ 2147483647 w 2328"/>
              <a:gd name="T53" fmla="*/ 2147483647 h 575"/>
              <a:gd name="T54" fmla="*/ 2147483647 w 2328"/>
              <a:gd name="T55" fmla="*/ 2147483647 h 575"/>
              <a:gd name="T56" fmla="*/ 2147483647 w 2328"/>
              <a:gd name="T57" fmla="*/ 2147483647 h 575"/>
              <a:gd name="T58" fmla="*/ 2147483647 w 2328"/>
              <a:gd name="T59" fmla="*/ 2147483647 h 575"/>
              <a:gd name="T60" fmla="*/ 2147483647 w 2328"/>
              <a:gd name="T61" fmla="*/ 2147483647 h 575"/>
              <a:gd name="T62" fmla="*/ 2147483647 w 2328"/>
              <a:gd name="T63" fmla="*/ 2147483647 h 575"/>
              <a:gd name="T64" fmla="*/ 2147483647 w 2328"/>
              <a:gd name="T65" fmla="*/ 2147483647 h 575"/>
              <a:gd name="T66" fmla="*/ 2147483647 w 2328"/>
              <a:gd name="T67" fmla="*/ 2147483647 h 575"/>
              <a:gd name="T68" fmla="*/ 2147483647 w 2328"/>
              <a:gd name="T69" fmla="*/ 2147483647 h 575"/>
              <a:gd name="T70" fmla="*/ 2147483647 w 2328"/>
              <a:gd name="T71" fmla="*/ 2147483647 h 575"/>
              <a:gd name="T72" fmla="*/ 2147483647 w 2328"/>
              <a:gd name="T73" fmla="*/ 2147483647 h 575"/>
              <a:gd name="T74" fmla="*/ 2147483647 w 2328"/>
              <a:gd name="T75" fmla="*/ 2147483647 h 575"/>
              <a:gd name="T76" fmla="*/ 2147483647 w 2328"/>
              <a:gd name="T77" fmla="*/ 2147483647 h 575"/>
              <a:gd name="T78" fmla="*/ 2147483647 w 2328"/>
              <a:gd name="T79" fmla="*/ 2147483647 h 575"/>
              <a:gd name="T80" fmla="*/ 2147483647 w 2328"/>
              <a:gd name="T81" fmla="*/ 2147483647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28"/>
              <a:gd name="T124" fmla="*/ 0 h 575"/>
              <a:gd name="T125" fmla="*/ 2328 w 2328"/>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28" h="575">
                <a:moveTo>
                  <a:pt x="0" y="0"/>
                </a:moveTo>
                <a:lnTo>
                  <a:pt x="20" y="9"/>
                </a:lnTo>
                <a:lnTo>
                  <a:pt x="42" y="18"/>
                </a:lnTo>
                <a:lnTo>
                  <a:pt x="66" y="30"/>
                </a:lnTo>
                <a:lnTo>
                  <a:pt x="92" y="42"/>
                </a:lnTo>
                <a:lnTo>
                  <a:pt x="120" y="55"/>
                </a:lnTo>
                <a:lnTo>
                  <a:pt x="149" y="69"/>
                </a:lnTo>
                <a:lnTo>
                  <a:pt x="180" y="85"/>
                </a:lnTo>
                <a:lnTo>
                  <a:pt x="214" y="100"/>
                </a:lnTo>
                <a:lnTo>
                  <a:pt x="248" y="117"/>
                </a:lnTo>
                <a:lnTo>
                  <a:pt x="283" y="135"/>
                </a:lnTo>
                <a:lnTo>
                  <a:pt x="321" y="152"/>
                </a:lnTo>
                <a:lnTo>
                  <a:pt x="359" y="171"/>
                </a:lnTo>
                <a:lnTo>
                  <a:pt x="398" y="189"/>
                </a:lnTo>
                <a:lnTo>
                  <a:pt x="438" y="209"/>
                </a:lnTo>
                <a:lnTo>
                  <a:pt x="478" y="228"/>
                </a:lnTo>
                <a:lnTo>
                  <a:pt x="520" y="247"/>
                </a:lnTo>
                <a:lnTo>
                  <a:pt x="604" y="286"/>
                </a:lnTo>
                <a:lnTo>
                  <a:pt x="690" y="324"/>
                </a:lnTo>
                <a:lnTo>
                  <a:pt x="776" y="362"/>
                </a:lnTo>
                <a:lnTo>
                  <a:pt x="862" y="397"/>
                </a:lnTo>
                <a:lnTo>
                  <a:pt x="946" y="430"/>
                </a:lnTo>
                <a:lnTo>
                  <a:pt x="988" y="445"/>
                </a:lnTo>
                <a:lnTo>
                  <a:pt x="1029" y="460"/>
                </a:lnTo>
                <a:lnTo>
                  <a:pt x="1069" y="473"/>
                </a:lnTo>
                <a:lnTo>
                  <a:pt x="1108" y="486"/>
                </a:lnTo>
                <a:lnTo>
                  <a:pt x="1146" y="497"/>
                </a:lnTo>
                <a:lnTo>
                  <a:pt x="1183" y="507"/>
                </a:lnTo>
                <a:lnTo>
                  <a:pt x="1220" y="516"/>
                </a:lnTo>
                <a:lnTo>
                  <a:pt x="1258" y="524"/>
                </a:lnTo>
                <a:lnTo>
                  <a:pt x="1335" y="538"/>
                </a:lnTo>
                <a:lnTo>
                  <a:pt x="1414" y="549"/>
                </a:lnTo>
                <a:lnTo>
                  <a:pt x="1495" y="557"/>
                </a:lnTo>
                <a:lnTo>
                  <a:pt x="1576" y="563"/>
                </a:lnTo>
                <a:lnTo>
                  <a:pt x="1658" y="567"/>
                </a:lnTo>
                <a:lnTo>
                  <a:pt x="1738" y="570"/>
                </a:lnTo>
                <a:lnTo>
                  <a:pt x="1818" y="572"/>
                </a:lnTo>
                <a:lnTo>
                  <a:pt x="1896" y="573"/>
                </a:lnTo>
                <a:lnTo>
                  <a:pt x="1935" y="574"/>
                </a:lnTo>
                <a:lnTo>
                  <a:pt x="1972" y="575"/>
                </a:lnTo>
                <a:lnTo>
                  <a:pt x="2328" y="574"/>
                </a:lnTo>
              </a:path>
            </a:pathLst>
          </a:custGeom>
          <a:noFill/>
          <a:ln w="7938">
            <a:solidFill>
              <a:srgbClr val="000000"/>
            </a:solidFill>
            <a:round/>
            <a:headEnd/>
            <a:tailEnd/>
          </a:ln>
        </p:spPr>
        <p:txBody>
          <a:bodyPr/>
          <a:lstStyle/>
          <a:p>
            <a:endParaRPr lang="es-AR"/>
          </a:p>
        </p:txBody>
      </p:sp>
      <p:grpSp>
        <p:nvGrpSpPr>
          <p:cNvPr id="11" name="Group 60"/>
          <p:cNvGrpSpPr>
            <a:grpSpLocks/>
          </p:cNvGrpSpPr>
          <p:nvPr/>
        </p:nvGrpSpPr>
        <p:grpSpPr bwMode="auto">
          <a:xfrm>
            <a:off x="2938463" y="3063875"/>
            <a:ext cx="4287837" cy="4505325"/>
            <a:chOff x="1851" y="1930"/>
            <a:chExt cx="2701" cy="2838"/>
          </a:xfrm>
        </p:grpSpPr>
        <p:sp>
          <p:nvSpPr>
            <p:cNvPr id="34848" name="Rectangle 61"/>
            <p:cNvSpPr>
              <a:spLocks noChangeArrowheads="1"/>
            </p:cNvSpPr>
            <p:nvPr/>
          </p:nvSpPr>
          <p:spPr bwMode="auto">
            <a:xfrm rot="-5400000">
              <a:off x="1742" y="2585"/>
              <a:ext cx="447" cy="230"/>
            </a:xfrm>
            <a:prstGeom prst="rect">
              <a:avLst/>
            </a:prstGeom>
            <a:noFill/>
            <a:ln w="9525">
              <a:noFill/>
              <a:miter lim="800000"/>
              <a:headEnd/>
              <a:tailEnd/>
            </a:ln>
          </p:spPr>
          <p:txBody>
            <a:bodyPr wrap="none" lIns="0" tIns="0" rIns="0" bIns="0">
              <a:spAutoFit/>
            </a:bodyPr>
            <a:lstStyle/>
            <a:p>
              <a:pPr algn="ctr" eaLnBrk="0" hangingPunct="0"/>
              <a:r>
                <a:rPr lang="it-IT" sz="2400">
                  <a:solidFill>
                    <a:srgbClr val="000000"/>
                  </a:solidFill>
                  <a:latin typeface="Times New Roman" pitchFamily="18" charset="0"/>
                </a:rPr>
                <a:t>Temp</a:t>
              </a:r>
              <a:endParaRPr lang="it-IT" sz="2400">
                <a:latin typeface="Times New Roman" pitchFamily="18" charset="0"/>
              </a:endParaRPr>
            </a:p>
          </p:txBody>
        </p:sp>
        <p:grpSp>
          <p:nvGrpSpPr>
            <p:cNvPr id="12" name="Group 62"/>
            <p:cNvGrpSpPr>
              <a:grpSpLocks/>
            </p:cNvGrpSpPr>
            <p:nvPr/>
          </p:nvGrpSpPr>
          <p:grpSpPr bwMode="auto">
            <a:xfrm>
              <a:off x="2082" y="1930"/>
              <a:ext cx="2338" cy="2523"/>
              <a:chOff x="2082" y="1930"/>
              <a:chExt cx="2338" cy="2523"/>
            </a:xfrm>
          </p:grpSpPr>
          <p:sp>
            <p:nvSpPr>
              <p:cNvPr id="34854" name="Line 63"/>
              <p:cNvSpPr>
                <a:spLocks noChangeShapeType="1"/>
              </p:cNvSpPr>
              <p:nvPr/>
            </p:nvSpPr>
            <p:spPr bwMode="auto">
              <a:xfrm>
                <a:off x="2082" y="1930"/>
                <a:ext cx="0" cy="2523"/>
              </a:xfrm>
              <a:prstGeom prst="line">
                <a:avLst/>
              </a:prstGeom>
              <a:noFill/>
              <a:ln w="7938">
                <a:solidFill>
                  <a:srgbClr val="000000"/>
                </a:solidFill>
                <a:round/>
                <a:headEnd/>
                <a:tailEnd/>
              </a:ln>
            </p:spPr>
            <p:txBody>
              <a:bodyPr/>
              <a:lstStyle/>
              <a:p>
                <a:endParaRPr lang="es-AR"/>
              </a:p>
            </p:txBody>
          </p:sp>
          <p:sp>
            <p:nvSpPr>
              <p:cNvPr id="34855" name="Line 64"/>
              <p:cNvSpPr>
                <a:spLocks noChangeShapeType="1"/>
              </p:cNvSpPr>
              <p:nvPr/>
            </p:nvSpPr>
            <p:spPr bwMode="auto">
              <a:xfrm>
                <a:off x="2082" y="4453"/>
                <a:ext cx="2338" cy="0"/>
              </a:xfrm>
              <a:prstGeom prst="line">
                <a:avLst/>
              </a:prstGeom>
              <a:noFill/>
              <a:ln w="7938">
                <a:solidFill>
                  <a:srgbClr val="000000"/>
                </a:solidFill>
                <a:round/>
                <a:headEnd/>
                <a:tailEnd/>
              </a:ln>
            </p:spPr>
            <p:txBody>
              <a:bodyPr/>
              <a:lstStyle/>
              <a:p>
                <a:endParaRPr lang="es-AR"/>
              </a:p>
            </p:txBody>
          </p:sp>
          <p:sp>
            <p:nvSpPr>
              <p:cNvPr id="34856" name="Line 65"/>
              <p:cNvSpPr>
                <a:spLocks noChangeShapeType="1"/>
              </p:cNvSpPr>
              <p:nvPr/>
            </p:nvSpPr>
            <p:spPr bwMode="auto">
              <a:xfrm>
                <a:off x="4414" y="1930"/>
                <a:ext cx="0" cy="2523"/>
              </a:xfrm>
              <a:prstGeom prst="line">
                <a:avLst/>
              </a:prstGeom>
              <a:noFill/>
              <a:ln w="7938">
                <a:solidFill>
                  <a:srgbClr val="000000"/>
                </a:solidFill>
                <a:round/>
                <a:headEnd/>
                <a:tailEnd/>
              </a:ln>
            </p:spPr>
            <p:txBody>
              <a:bodyPr/>
              <a:lstStyle/>
              <a:p>
                <a:endParaRPr lang="es-AR"/>
              </a:p>
            </p:txBody>
          </p:sp>
        </p:grpSp>
        <p:sp>
          <p:nvSpPr>
            <p:cNvPr id="34850" name="Rectangle 66"/>
            <p:cNvSpPr>
              <a:spLocks noChangeArrowheads="1"/>
            </p:cNvSpPr>
            <p:nvPr/>
          </p:nvSpPr>
          <p:spPr bwMode="auto">
            <a:xfrm>
              <a:off x="2018" y="4479"/>
              <a:ext cx="170" cy="289"/>
            </a:xfrm>
            <a:prstGeom prst="rect">
              <a:avLst/>
            </a:prstGeom>
            <a:noFill/>
            <a:ln w="9525">
              <a:noFill/>
              <a:miter lim="800000"/>
              <a:headEnd/>
              <a:tailEnd/>
            </a:ln>
          </p:spPr>
          <p:txBody>
            <a:bodyPr/>
            <a:lstStyle/>
            <a:p>
              <a:endParaRPr lang="es-AR"/>
            </a:p>
          </p:txBody>
        </p:sp>
        <p:sp>
          <p:nvSpPr>
            <p:cNvPr id="34851" name="Rectangle 67"/>
            <p:cNvSpPr>
              <a:spLocks noChangeArrowheads="1"/>
            </p:cNvSpPr>
            <p:nvPr/>
          </p:nvSpPr>
          <p:spPr bwMode="auto">
            <a:xfrm>
              <a:off x="2058" y="4521"/>
              <a:ext cx="139" cy="230"/>
            </a:xfrm>
            <a:prstGeom prst="rect">
              <a:avLst/>
            </a:prstGeom>
            <a:noFill/>
            <a:ln w="9525">
              <a:noFill/>
              <a:miter lim="800000"/>
              <a:headEnd/>
              <a:tailEnd/>
            </a:ln>
          </p:spPr>
          <p:txBody>
            <a:bodyPr wrap="none" lIns="0" tIns="0" rIns="0" bIns="0">
              <a:spAutoFit/>
            </a:bodyPr>
            <a:lstStyle/>
            <a:p>
              <a:pPr algn="ctr" eaLnBrk="0" hangingPunct="0"/>
              <a:r>
                <a:rPr lang="it-IT" sz="2400">
                  <a:solidFill>
                    <a:srgbClr val="000000"/>
                  </a:solidFill>
                  <a:latin typeface="Times New Roman" pitchFamily="18" charset="0"/>
                </a:rPr>
                <a:t>A</a:t>
              </a:r>
              <a:endParaRPr lang="it-IT" sz="2400">
                <a:latin typeface="Times New Roman" pitchFamily="18" charset="0"/>
              </a:endParaRPr>
            </a:p>
          </p:txBody>
        </p:sp>
        <p:sp>
          <p:nvSpPr>
            <p:cNvPr id="34852" name="Rectangle 68"/>
            <p:cNvSpPr>
              <a:spLocks noChangeArrowheads="1"/>
            </p:cNvSpPr>
            <p:nvPr/>
          </p:nvSpPr>
          <p:spPr bwMode="auto">
            <a:xfrm>
              <a:off x="4382" y="4479"/>
              <a:ext cx="163" cy="289"/>
            </a:xfrm>
            <a:prstGeom prst="rect">
              <a:avLst/>
            </a:prstGeom>
            <a:noFill/>
            <a:ln w="9525">
              <a:noFill/>
              <a:miter lim="800000"/>
              <a:headEnd/>
              <a:tailEnd/>
            </a:ln>
          </p:spPr>
          <p:txBody>
            <a:bodyPr/>
            <a:lstStyle/>
            <a:p>
              <a:endParaRPr lang="es-AR"/>
            </a:p>
          </p:txBody>
        </p:sp>
        <p:sp>
          <p:nvSpPr>
            <p:cNvPr id="34853" name="Rectangle 69"/>
            <p:cNvSpPr>
              <a:spLocks noChangeArrowheads="1"/>
            </p:cNvSpPr>
            <p:nvPr/>
          </p:nvSpPr>
          <p:spPr bwMode="auto">
            <a:xfrm>
              <a:off x="4424" y="4521"/>
              <a:ext cx="128" cy="230"/>
            </a:xfrm>
            <a:prstGeom prst="rect">
              <a:avLst/>
            </a:prstGeom>
            <a:noFill/>
            <a:ln w="9525">
              <a:noFill/>
              <a:miter lim="800000"/>
              <a:headEnd/>
              <a:tailEnd/>
            </a:ln>
          </p:spPr>
          <p:txBody>
            <a:bodyPr wrap="none" lIns="0" tIns="0" rIns="0" bIns="0">
              <a:spAutoFit/>
            </a:bodyPr>
            <a:lstStyle/>
            <a:p>
              <a:pPr algn="ctr" eaLnBrk="0" hangingPunct="0"/>
              <a:r>
                <a:rPr lang="it-IT" sz="2400">
                  <a:solidFill>
                    <a:srgbClr val="000000"/>
                  </a:solidFill>
                  <a:latin typeface="Times New Roman" pitchFamily="18" charset="0"/>
                </a:rPr>
                <a:t>B</a:t>
              </a:r>
              <a:endParaRPr lang="it-IT" sz="2400">
                <a:latin typeface="Times New Roman" pitchFamily="18" charset="0"/>
              </a:endParaRPr>
            </a:p>
          </p:txBody>
        </p:sp>
      </p:grpSp>
      <p:sp>
        <p:nvSpPr>
          <p:cNvPr id="34845" name="Freeform 70"/>
          <p:cNvSpPr>
            <a:spLocks/>
          </p:cNvSpPr>
          <p:nvPr/>
        </p:nvSpPr>
        <p:spPr bwMode="auto">
          <a:xfrm>
            <a:off x="5292725" y="4076700"/>
            <a:ext cx="863600" cy="3024188"/>
          </a:xfrm>
          <a:custGeom>
            <a:avLst/>
            <a:gdLst>
              <a:gd name="T0" fmla="*/ 2147483647 w 544"/>
              <a:gd name="T1" fmla="*/ 0 h 1905"/>
              <a:gd name="T2" fmla="*/ 2147483647 w 544"/>
              <a:gd name="T3" fmla="*/ 2147483647 h 1905"/>
              <a:gd name="T4" fmla="*/ 0 w 544"/>
              <a:gd name="T5" fmla="*/ 2147483647 h 1905"/>
              <a:gd name="T6" fmla="*/ 0 60000 65536"/>
              <a:gd name="T7" fmla="*/ 0 60000 65536"/>
              <a:gd name="T8" fmla="*/ 0 60000 65536"/>
              <a:gd name="T9" fmla="*/ 0 w 544"/>
              <a:gd name="T10" fmla="*/ 0 h 1905"/>
              <a:gd name="T11" fmla="*/ 544 w 544"/>
              <a:gd name="T12" fmla="*/ 1905 h 1905"/>
            </a:gdLst>
            <a:ahLst/>
            <a:cxnLst>
              <a:cxn ang="T6">
                <a:pos x="T0" y="T1"/>
              </a:cxn>
              <a:cxn ang="T7">
                <a:pos x="T2" y="T3"/>
              </a:cxn>
              <a:cxn ang="T8">
                <a:pos x="T4" y="T5"/>
              </a:cxn>
            </a:cxnLst>
            <a:rect l="T9" t="T10" r="T11" b="T12"/>
            <a:pathLst>
              <a:path w="544" h="1905">
                <a:moveTo>
                  <a:pt x="544" y="0"/>
                </a:moveTo>
                <a:cubicBezTo>
                  <a:pt x="498" y="61"/>
                  <a:pt x="357" y="49"/>
                  <a:pt x="266" y="366"/>
                </a:cubicBezTo>
                <a:cubicBezTo>
                  <a:pt x="175" y="683"/>
                  <a:pt x="55" y="1585"/>
                  <a:pt x="0" y="1905"/>
                </a:cubicBezTo>
              </a:path>
            </a:pathLst>
          </a:custGeom>
          <a:noFill/>
          <a:ln w="12700">
            <a:solidFill>
              <a:schemeClr val="tx1"/>
            </a:solidFill>
            <a:round/>
            <a:headEnd/>
            <a:tailEnd/>
          </a:ln>
        </p:spPr>
        <p:txBody>
          <a:bodyPr wrap="none" anchor="ctr">
            <a:spAutoFit/>
          </a:bodyPr>
          <a:lstStyle/>
          <a:p>
            <a:endParaRPr lang="es-AR"/>
          </a:p>
        </p:txBody>
      </p:sp>
      <p:sp>
        <p:nvSpPr>
          <p:cNvPr id="44103" name="Text Box 71"/>
          <p:cNvSpPr txBox="1">
            <a:spLocks noChangeArrowheads="1"/>
          </p:cNvSpPr>
          <p:nvPr/>
        </p:nvSpPr>
        <p:spPr bwMode="auto">
          <a:xfrm>
            <a:off x="133350" y="3644900"/>
            <a:ext cx="2925763" cy="1800225"/>
          </a:xfrm>
          <a:prstGeom prst="rect">
            <a:avLst/>
          </a:prstGeom>
          <a:noFill/>
          <a:ln w="19050">
            <a:noFill/>
            <a:miter lim="800000"/>
            <a:headEnd/>
            <a:tailEnd/>
          </a:ln>
          <a:effectLst/>
        </p:spPr>
        <p:txBody>
          <a:bodyPr wrap="none">
            <a:spAutoFit/>
          </a:bodyPr>
          <a:lstStyle/>
          <a:p>
            <a:pPr algn="just" eaLnBrk="0" hangingPunct="0">
              <a:defRPr/>
            </a:pPr>
            <a:r>
              <a:rPr lang="es-AR" sz="2800" u="sng">
                <a:solidFill>
                  <a:schemeClr val="accent2"/>
                </a:solidFill>
                <a:effectLst>
                  <a:outerShdw blurRad="38100" dist="38100" dir="2700000" algn="tl">
                    <a:srgbClr val="C0C0C0"/>
                  </a:outerShdw>
                </a:effectLst>
                <a:latin typeface="Times New Roman" pitchFamily="18" charset="0"/>
              </a:rPr>
              <a:t>Solidificación </a:t>
            </a:r>
          </a:p>
          <a:p>
            <a:pPr algn="just" eaLnBrk="0" hangingPunct="0">
              <a:defRPr/>
            </a:pPr>
            <a:r>
              <a:rPr lang="es-AR" sz="2800" u="sng">
                <a:solidFill>
                  <a:schemeClr val="accent2"/>
                </a:solidFill>
                <a:effectLst>
                  <a:outerShdw blurRad="38100" dist="38100" dir="2700000" algn="tl">
                    <a:srgbClr val="C0C0C0"/>
                  </a:outerShdw>
                </a:effectLst>
                <a:latin typeface="Times New Roman" pitchFamily="18" charset="0"/>
              </a:rPr>
              <a:t>de una Aleación: </a:t>
            </a:r>
          </a:p>
          <a:p>
            <a:pPr algn="just" eaLnBrk="0" hangingPunct="0">
              <a:defRPr/>
            </a:pPr>
            <a:r>
              <a:rPr lang="es-AR" sz="2800" u="sng">
                <a:solidFill>
                  <a:schemeClr val="accent2"/>
                </a:solidFill>
                <a:effectLst>
                  <a:outerShdw blurRad="38100" dist="38100" dir="2700000" algn="tl">
                    <a:srgbClr val="C0C0C0"/>
                  </a:outerShdw>
                </a:effectLst>
                <a:latin typeface="Times New Roman" pitchFamily="18" charset="0"/>
              </a:rPr>
              <a:t>Crecimiento Fuera </a:t>
            </a:r>
          </a:p>
          <a:p>
            <a:pPr algn="just" eaLnBrk="0" hangingPunct="0">
              <a:defRPr/>
            </a:pPr>
            <a:r>
              <a:rPr lang="es-AR" sz="2800" u="sng">
                <a:solidFill>
                  <a:schemeClr val="accent2"/>
                </a:solidFill>
                <a:effectLst>
                  <a:outerShdw blurRad="38100" dist="38100" dir="2700000" algn="tl">
                    <a:srgbClr val="C0C0C0"/>
                  </a:outerShdw>
                </a:effectLst>
                <a:latin typeface="Times New Roman" pitchFamily="18" charset="0"/>
              </a:rPr>
              <a:t>del equilibrio</a:t>
            </a:r>
            <a:endParaRPr lang="it-IT" sz="2800" u="sng">
              <a:solidFill>
                <a:schemeClr val="accent2"/>
              </a:solidFill>
              <a:effectLst>
                <a:outerShdw blurRad="38100" dist="38100" dir="2700000" algn="tl">
                  <a:srgbClr val="C0C0C0"/>
                </a:outerShdw>
              </a:effectLst>
              <a:latin typeface="Times New Roman" pitchFamily="18" charset="0"/>
            </a:endParaRPr>
          </a:p>
        </p:txBody>
      </p:sp>
      <p:sp>
        <p:nvSpPr>
          <p:cNvPr id="44104" name="Freeform 72"/>
          <p:cNvSpPr>
            <a:spLocks/>
          </p:cNvSpPr>
          <p:nvPr/>
        </p:nvSpPr>
        <p:spPr bwMode="auto">
          <a:xfrm>
            <a:off x="6518275" y="1557338"/>
            <a:ext cx="1655763" cy="2303462"/>
          </a:xfrm>
          <a:custGeom>
            <a:avLst/>
            <a:gdLst>
              <a:gd name="T0" fmla="*/ 2147483647 w 1043"/>
              <a:gd name="T1" fmla="*/ 0 h 1451"/>
              <a:gd name="T2" fmla="*/ 2147483647 w 1043"/>
              <a:gd name="T3" fmla="*/ 2147483647 h 1451"/>
              <a:gd name="T4" fmla="*/ 0 w 1043"/>
              <a:gd name="T5" fmla="*/ 2147483647 h 1451"/>
              <a:gd name="T6" fmla="*/ 0 60000 65536"/>
              <a:gd name="T7" fmla="*/ 0 60000 65536"/>
              <a:gd name="T8" fmla="*/ 0 60000 65536"/>
              <a:gd name="T9" fmla="*/ 0 w 1043"/>
              <a:gd name="T10" fmla="*/ 0 h 1451"/>
              <a:gd name="T11" fmla="*/ 1043 w 1043"/>
              <a:gd name="T12" fmla="*/ 1451 h 1451"/>
            </a:gdLst>
            <a:ahLst/>
            <a:cxnLst>
              <a:cxn ang="T6">
                <a:pos x="T0" y="T1"/>
              </a:cxn>
              <a:cxn ang="T7">
                <a:pos x="T2" y="T3"/>
              </a:cxn>
              <a:cxn ang="T8">
                <a:pos x="T4" y="T5"/>
              </a:cxn>
            </a:cxnLst>
            <a:rect l="T9" t="T10" r="T11" b="T12"/>
            <a:pathLst>
              <a:path w="1043" h="1451">
                <a:moveTo>
                  <a:pt x="1043" y="0"/>
                </a:moveTo>
                <a:cubicBezTo>
                  <a:pt x="924" y="83"/>
                  <a:pt x="503" y="255"/>
                  <a:pt x="329" y="497"/>
                </a:cubicBezTo>
                <a:cubicBezTo>
                  <a:pt x="155" y="739"/>
                  <a:pt x="69" y="1252"/>
                  <a:pt x="0" y="1451"/>
                </a:cubicBezTo>
              </a:path>
            </a:pathLst>
          </a:custGeom>
          <a:noFill/>
          <a:ln w="19050">
            <a:solidFill>
              <a:schemeClr val="tx1"/>
            </a:solidFill>
            <a:round/>
            <a:headEnd/>
            <a:tailEnd type="triangle" w="med" len="med"/>
          </a:ln>
        </p:spPr>
        <p:txBody>
          <a:bodyPr wrap="none" anchor="ctr">
            <a:spAutoFit/>
          </a:bodyP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4070"/>
                                        </p:tgtEl>
                                        <p:attrNameLst>
                                          <p:attrName>style.visibility</p:attrName>
                                        </p:attrNameLst>
                                      </p:cBhvr>
                                      <p:to>
                                        <p:strVal val="visible"/>
                                      </p:to>
                                    </p:set>
                                    <p:animEffect transition="in" filter="slide(fromBottom)">
                                      <p:cBhvr>
                                        <p:cTn id="12" dur="500"/>
                                        <p:tgtEl>
                                          <p:spTgt spid="440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Bottom)">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lide(fromBottom)">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lide(fromBottom)">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44104"/>
                                        </p:tgtEl>
                                        <p:attrNameLst>
                                          <p:attrName>style.visibility</p:attrName>
                                        </p:attrNameLst>
                                      </p:cBhvr>
                                      <p:to>
                                        <p:strVal val="visible"/>
                                      </p:to>
                                    </p:set>
                                    <p:animEffect transition="in" filter="slide(fromBottom)">
                                      <p:cBhvr>
                                        <p:cTn id="42" dur="500"/>
                                        <p:tgtEl>
                                          <p:spTgt spid="4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0" grpId="0" animBg="1"/>
      <p:bldP spid="4410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68313" y="1046163"/>
            <a:ext cx="7991475" cy="3743325"/>
          </a:xfrm>
          <a:prstGeom prst="rect">
            <a:avLst/>
          </a:prstGeom>
          <a:noFill/>
          <a:ln w="9525">
            <a:noFill/>
            <a:miter lim="800000"/>
            <a:headEnd/>
            <a:tailEnd/>
          </a:ln>
        </p:spPr>
        <p:txBody>
          <a:bodyPr anchor="ctr">
            <a:spAutoFit/>
          </a:bodyPr>
          <a:lstStyle/>
          <a:p>
            <a:pPr algn="ctr"/>
            <a:r>
              <a:rPr lang="es-ES" altLang="zh-CN" sz="2400" b="1" i="1">
                <a:ea typeface="SimSun" pitchFamily="2" charset="-122"/>
              </a:rPr>
              <a:t>Redistribución del soluto en la solidificación de aleaciones</a:t>
            </a:r>
            <a:endParaRPr lang="es-ES" altLang="zh-CN" sz="2400">
              <a:ea typeface="SimSun" pitchFamily="2" charset="-122"/>
            </a:endParaRPr>
          </a:p>
          <a:p>
            <a:r>
              <a:rPr lang="es-ES" altLang="zh-CN" sz="2400">
                <a:ea typeface="SimSun" pitchFamily="2" charset="-122"/>
              </a:rPr>
              <a:t>Dependiendo de la velocidad de enfriamiento se presentan dos tipos de solidificación:</a:t>
            </a:r>
          </a:p>
          <a:p>
            <a:r>
              <a:rPr lang="es-ES" altLang="zh-CN" sz="2400">
                <a:ea typeface="SimSun" pitchFamily="2" charset="-122"/>
              </a:rPr>
              <a:t>1)  Si la solidificación es extraordinariamente lenta, ésta ocurre según el diagrama de equilibrio de fases.</a:t>
            </a:r>
          </a:p>
          <a:p>
            <a:r>
              <a:rPr lang="es-ES" altLang="zh-CN" sz="2400">
                <a:ea typeface="SimSun" pitchFamily="2" charset="-122"/>
              </a:rPr>
              <a:t>· 2) En la práctica la velocidad de enfriamiento es mayor a la ideal y por ello se produce una distribución inhomogénea del soluto en el sólido, esto es conocido como </a:t>
            </a:r>
            <a:r>
              <a:rPr lang="es-ES" altLang="zh-CN" sz="2400" b="1">
                <a:ea typeface="SimSun" pitchFamily="2" charset="-122"/>
              </a:rPr>
              <a:t>segregación</a:t>
            </a:r>
            <a:r>
              <a:rPr lang="es-ES" altLang="zh-CN" sz="2400">
                <a:ea typeface="SimSun" pitchFamily="2" charset="-122"/>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561"/>
          <p:cNvPicPr>
            <a:picLocks noChangeAspect="1" noChangeArrowheads="1"/>
          </p:cNvPicPr>
          <p:nvPr/>
        </p:nvPicPr>
        <p:blipFill>
          <a:blip r:embed="rId2"/>
          <a:srcRect/>
          <a:stretch>
            <a:fillRect/>
          </a:stretch>
        </p:blipFill>
        <p:spPr bwMode="auto">
          <a:xfrm>
            <a:off x="684213" y="404813"/>
            <a:ext cx="7704137" cy="46799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42988" y="549275"/>
            <a:ext cx="7273925" cy="3785652"/>
          </a:xfrm>
          <a:prstGeom prst="rect">
            <a:avLst/>
          </a:prstGeom>
          <a:noFill/>
          <a:ln w="9525">
            <a:noFill/>
            <a:miter lim="800000"/>
            <a:headEnd/>
            <a:tailEnd/>
          </a:ln>
        </p:spPr>
        <p:txBody>
          <a:bodyPr>
            <a:spAutoFit/>
          </a:bodyPr>
          <a:lstStyle/>
          <a:p>
            <a:pPr>
              <a:spcBef>
                <a:spcPct val="50000"/>
              </a:spcBef>
            </a:pPr>
            <a:r>
              <a:rPr lang="es-ES" altLang="zh-CN" sz="2400" dirty="0">
                <a:ea typeface="SimSun" pitchFamily="2" charset="-122"/>
              </a:rPr>
              <a:t>La segregación de soluto genera en las regiones solidificadas al final, zonas de menor punto de fusión que el esperado para la aleación; esto es peligroso si se hacen tratamientos térmicos posteriores, porque ciertos lugares pueden llegar aún al punto de fusión. Esta segregación puede reducirse mediante un tratamiento de homogenización, que consiste en calentar por tiempo prolongado(días) la pieza sólida, para que por difusión se homogenice el contenido de soluto. Como este proceso es caro, se realiza sólo si se justifica.</a:t>
            </a:r>
            <a:endParaRPr lang="es-E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258888" y="1341438"/>
            <a:ext cx="7561262" cy="3013075"/>
          </a:xfrm>
          <a:prstGeom prst="rect">
            <a:avLst/>
          </a:prstGeom>
          <a:noFill/>
          <a:ln w="9525">
            <a:noFill/>
            <a:miter lim="800000"/>
            <a:headEnd/>
            <a:tailEnd/>
          </a:ln>
        </p:spPr>
        <p:txBody>
          <a:bodyPr>
            <a:spAutoFit/>
          </a:bodyPr>
          <a:lstStyle/>
          <a:p>
            <a:pPr>
              <a:spcBef>
                <a:spcPct val="50000"/>
              </a:spcBef>
            </a:pPr>
            <a:r>
              <a:rPr lang="es-ES" altLang="zh-CN" sz="2400">
                <a:ea typeface="SimSun" pitchFamily="2" charset="-122"/>
              </a:rPr>
              <a:t>La variación en la composición de una estructura segregada entre los centros y bordes de los granos depende de la velocidad de enfriamiento, la separación entre curvas sólidus y líquidus, y la composición inicial de la aleación. De lo anterior se deduce que el gradiente de concentración crece con la velocidad de solidificación y con el aumento de la separación entre curvas sólidus y líquidus </a:t>
            </a:r>
            <a:endParaRPr lang="es-E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143000"/>
            <a:ext cx="5410200" cy="4419600"/>
            <a:chOff x="1200" y="720"/>
            <a:chExt cx="1812" cy="1920"/>
          </a:xfrm>
        </p:grpSpPr>
        <p:sp>
          <p:nvSpPr>
            <p:cNvPr id="45068" name="Freeform 3"/>
            <p:cNvSpPr>
              <a:spLocks/>
            </p:cNvSpPr>
            <p:nvPr/>
          </p:nvSpPr>
          <p:spPr bwMode="auto">
            <a:xfrm>
              <a:off x="1200" y="720"/>
              <a:ext cx="1812" cy="1920"/>
            </a:xfrm>
            <a:custGeom>
              <a:avLst/>
              <a:gdLst>
                <a:gd name="T0" fmla="*/ 744 w 1812"/>
                <a:gd name="T1" fmla="*/ 0 h 1920"/>
                <a:gd name="T2" fmla="*/ 984 w 1812"/>
                <a:gd name="T3" fmla="*/ 12 h 1920"/>
                <a:gd name="T4" fmla="*/ 1284 w 1812"/>
                <a:gd name="T5" fmla="*/ 120 h 1920"/>
                <a:gd name="T6" fmla="*/ 1404 w 1812"/>
                <a:gd name="T7" fmla="*/ 192 h 1920"/>
                <a:gd name="T8" fmla="*/ 1572 w 1812"/>
                <a:gd name="T9" fmla="*/ 240 h 1920"/>
                <a:gd name="T10" fmla="*/ 1716 w 1812"/>
                <a:gd name="T11" fmla="*/ 516 h 1920"/>
                <a:gd name="T12" fmla="*/ 1740 w 1812"/>
                <a:gd name="T13" fmla="*/ 696 h 1920"/>
                <a:gd name="T14" fmla="*/ 1764 w 1812"/>
                <a:gd name="T15" fmla="*/ 744 h 1920"/>
                <a:gd name="T16" fmla="*/ 1788 w 1812"/>
                <a:gd name="T17" fmla="*/ 816 h 1920"/>
                <a:gd name="T18" fmla="*/ 1812 w 1812"/>
                <a:gd name="T19" fmla="*/ 960 h 1920"/>
                <a:gd name="T20" fmla="*/ 1788 w 1812"/>
                <a:gd name="T21" fmla="*/ 1164 h 1920"/>
                <a:gd name="T22" fmla="*/ 1740 w 1812"/>
                <a:gd name="T23" fmla="*/ 1320 h 1920"/>
                <a:gd name="T24" fmla="*/ 1620 w 1812"/>
                <a:gd name="T25" fmla="*/ 1404 h 1920"/>
                <a:gd name="T26" fmla="*/ 1104 w 1812"/>
                <a:gd name="T27" fmla="*/ 1560 h 1920"/>
                <a:gd name="T28" fmla="*/ 1044 w 1812"/>
                <a:gd name="T29" fmla="*/ 1584 h 1920"/>
                <a:gd name="T30" fmla="*/ 972 w 1812"/>
                <a:gd name="T31" fmla="*/ 1764 h 1920"/>
                <a:gd name="T32" fmla="*/ 840 w 1812"/>
                <a:gd name="T33" fmla="*/ 1908 h 1920"/>
                <a:gd name="T34" fmla="*/ 768 w 1812"/>
                <a:gd name="T35" fmla="*/ 1920 h 1920"/>
                <a:gd name="T36" fmla="*/ 492 w 1812"/>
                <a:gd name="T37" fmla="*/ 1896 h 1920"/>
                <a:gd name="T38" fmla="*/ 264 w 1812"/>
                <a:gd name="T39" fmla="*/ 1776 h 1920"/>
                <a:gd name="T40" fmla="*/ 60 w 1812"/>
                <a:gd name="T41" fmla="*/ 1608 h 1920"/>
                <a:gd name="T42" fmla="*/ 0 w 1812"/>
                <a:gd name="T43" fmla="*/ 1404 h 1920"/>
                <a:gd name="T44" fmla="*/ 36 w 1812"/>
                <a:gd name="T45" fmla="*/ 1152 h 1920"/>
                <a:gd name="T46" fmla="*/ 228 w 1812"/>
                <a:gd name="T47" fmla="*/ 864 h 1920"/>
                <a:gd name="T48" fmla="*/ 312 w 1812"/>
                <a:gd name="T49" fmla="*/ 468 h 1920"/>
                <a:gd name="T50" fmla="*/ 408 w 1812"/>
                <a:gd name="T51" fmla="*/ 192 h 1920"/>
                <a:gd name="T52" fmla="*/ 744 w 1812"/>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12"/>
                <a:gd name="T82" fmla="*/ 0 h 1920"/>
                <a:gd name="T83" fmla="*/ 1812 w 1812"/>
                <a:gd name="T84" fmla="*/ 1920 h 19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12" h="1920">
                  <a:moveTo>
                    <a:pt x="744" y="0"/>
                  </a:moveTo>
                  <a:cubicBezTo>
                    <a:pt x="824" y="4"/>
                    <a:pt x="904" y="5"/>
                    <a:pt x="984" y="12"/>
                  </a:cubicBezTo>
                  <a:cubicBezTo>
                    <a:pt x="1076" y="20"/>
                    <a:pt x="1202" y="79"/>
                    <a:pt x="1284" y="120"/>
                  </a:cubicBezTo>
                  <a:cubicBezTo>
                    <a:pt x="1325" y="140"/>
                    <a:pt x="1362" y="174"/>
                    <a:pt x="1404" y="192"/>
                  </a:cubicBezTo>
                  <a:cubicBezTo>
                    <a:pt x="1456" y="214"/>
                    <a:pt x="1518" y="222"/>
                    <a:pt x="1572" y="240"/>
                  </a:cubicBezTo>
                  <a:cubicBezTo>
                    <a:pt x="1669" y="313"/>
                    <a:pt x="1693" y="402"/>
                    <a:pt x="1716" y="516"/>
                  </a:cubicBezTo>
                  <a:cubicBezTo>
                    <a:pt x="1722" y="587"/>
                    <a:pt x="1715" y="637"/>
                    <a:pt x="1740" y="696"/>
                  </a:cubicBezTo>
                  <a:cubicBezTo>
                    <a:pt x="1747" y="712"/>
                    <a:pt x="1757" y="727"/>
                    <a:pt x="1764" y="744"/>
                  </a:cubicBezTo>
                  <a:cubicBezTo>
                    <a:pt x="1773" y="767"/>
                    <a:pt x="1788" y="816"/>
                    <a:pt x="1788" y="816"/>
                  </a:cubicBezTo>
                  <a:cubicBezTo>
                    <a:pt x="1795" y="864"/>
                    <a:pt x="1812" y="911"/>
                    <a:pt x="1812" y="960"/>
                  </a:cubicBezTo>
                  <a:cubicBezTo>
                    <a:pt x="1812" y="1021"/>
                    <a:pt x="1799" y="1101"/>
                    <a:pt x="1788" y="1164"/>
                  </a:cubicBezTo>
                  <a:cubicBezTo>
                    <a:pt x="1780" y="1211"/>
                    <a:pt x="1773" y="1282"/>
                    <a:pt x="1740" y="1320"/>
                  </a:cubicBezTo>
                  <a:cubicBezTo>
                    <a:pt x="1709" y="1355"/>
                    <a:pt x="1659" y="1380"/>
                    <a:pt x="1620" y="1404"/>
                  </a:cubicBezTo>
                  <a:cubicBezTo>
                    <a:pt x="1461" y="1503"/>
                    <a:pt x="1287" y="1534"/>
                    <a:pt x="1104" y="1560"/>
                  </a:cubicBezTo>
                  <a:cubicBezTo>
                    <a:pt x="1084" y="1568"/>
                    <a:pt x="1061" y="1571"/>
                    <a:pt x="1044" y="1584"/>
                  </a:cubicBezTo>
                  <a:cubicBezTo>
                    <a:pt x="995" y="1621"/>
                    <a:pt x="985" y="1713"/>
                    <a:pt x="972" y="1764"/>
                  </a:cubicBezTo>
                  <a:cubicBezTo>
                    <a:pt x="963" y="1800"/>
                    <a:pt x="877" y="1896"/>
                    <a:pt x="840" y="1908"/>
                  </a:cubicBezTo>
                  <a:cubicBezTo>
                    <a:pt x="817" y="1916"/>
                    <a:pt x="792" y="1916"/>
                    <a:pt x="768" y="1920"/>
                  </a:cubicBezTo>
                  <a:cubicBezTo>
                    <a:pt x="728" y="1917"/>
                    <a:pt x="544" y="1904"/>
                    <a:pt x="492" y="1896"/>
                  </a:cubicBezTo>
                  <a:cubicBezTo>
                    <a:pt x="415" y="1884"/>
                    <a:pt x="323" y="1822"/>
                    <a:pt x="264" y="1776"/>
                  </a:cubicBezTo>
                  <a:cubicBezTo>
                    <a:pt x="192" y="1720"/>
                    <a:pt x="115" y="1682"/>
                    <a:pt x="60" y="1608"/>
                  </a:cubicBezTo>
                  <a:cubicBezTo>
                    <a:pt x="37" y="1539"/>
                    <a:pt x="18" y="1474"/>
                    <a:pt x="0" y="1404"/>
                  </a:cubicBezTo>
                  <a:cubicBezTo>
                    <a:pt x="6" y="1336"/>
                    <a:pt x="2" y="1221"/>
                    <a:pt x="36" y="1152"/>
                  </a:cubicBezTo>
                  <a:cubicBezTo>
                    <a:pt x="88" y="1049"/>
                    <a:pt x="176" y="968"/>
                    <a:pt x="228" y="864"/>
                  </a:cubicBezTo>
                  <a:cubicBezTo>
                    <a:pt x="288" y="744"/>
                    <a:pt x="296" y="597"/>
                    <a:pt x="312" y="468"/>
                  </a:cubicBezTo>
                  <a:cubicBezTo>
                    <a:pt x="323" y="379"/>
                    <a:pt x="305" y="226"/>
                    <a:pt x="408" y="192"/>
                  </a:cubicBezTo>
                  <a:cubicBezTo>
                    <a:pt x="480" y="114"/>
                    <a:pt x="648" y="30"/>
                    <a:pt x="744" y="0"/>
                  </a:cubicBezTo>
                  <a:close/>
                </a:path>
              </a:pathLst>
            </a:custGeom>
            <a:solidFill>
              <a:srgbClr val="A3FFE7"/>
            </a:solidFill>
            <a:ln w="9525">
              <a:solidFill>
                <a:schemeClr val="tx1"/>
              </a:solidFill>
              <a:round/>
              <a:headEnd/>
              <a:tailEnd/>
            </a:ln>
          </p:spPr>
          <p:txBody>
            <a:bodyPr wrap="none" anchor="ctr"/>
            <a:lstStyle/>
            <a:p>
              <a:endParaRPr lang="es-AR"/>
            </a:p>
          </p:txBody>
        </p:sp>
        <p:sp>
          <p:nvSpPr>
            <p:cNvPr id="45069" name="Freeform 4"/>
            <p:cNvSpPr>
              <a:spLocks noChangeAspect="1"/>
            </p:cNvSpPr>
            <p:nvPr/>
          </p:nvSpPr>
          <p:spPr bwMode="auto">
            <a:xfrm>
              <a:off x="1380" y="911"/>
              <a:ext cx="1451" cy="1537"/>
            </a:xfrm>
            <a:custGeom>
              <a:avLst/>
              <a:gdLst>
                <a:gd name="T0" fmla="*/ 306 w 1812"/>
                <a:gd name="T1" fmla="*/ 0 h 1920"/>
                <a:gd name="T2" fmla="*/ 404 w 1812"/>
                <a:gd name="T3" fmla="*/ 5 h 1920"/>
                <a:gd name="T4" fmla="*/ 528 w 1812"/>
                <a:gd name="T5" fmla="*/ 50 h 1920"/>
                <a:gd name="T6" fmla="*/ 577 w 1812"/>
                <a:gd name="T7" fmla="*/ 78 h 1920"/>
                <a:gd name="T8" fmla="*/ 646 w 1812"/>
                <a:gd name="T9" fmla="*/ 98 h 1920"/>
                <a:gd name="T10" fmla="*/ 705 w 1812"/>
                <a:gd name="T11" fmla="*/ 212 h 1920"/>
                <a:gd name="T12" fmla="*/ 715 w 1812"/>
                <a:gd name="T13" fmla="*/ 286 h 1920"/>
                <a:gd name="T14" fmla="*/ 726 w 1812"/>
                <a:gd name="T15" fmla="*/ 306 h 1920"/>
                <a:gd name="T16" fmla="*/ 735 w 1812"/>
                <a:gd name="T17" fmla="*/ 335 h 1920"/>
                <a:gd name="T18" fmla="*/ 745 w 1812"/>
                <a:gd name="T19" fmla="*/ 395 h 1920"/>
                <a:gd name="T20" fmla="*/ 735 w 1812"/>
                <a:gd name="T21" fmla="*/ 478 h 1920"/>
                <a:gd name="T22" fmla="*/ 715 w 1812"/>
                <a:gd name="T23" fmla="*/ 542 h 1920"/>
                <a:gd name="T24" fmla="*/ 666 w 1812"/>
                <a:gd name="T25" fmla="*/ 576 h 1920"/>
                <a:gd name="T26" fmla="*/ 454 w 1812"/>
                <a:gd name="T27" fmla="*/ 641 h 1920"/>
                <a:gd name="T28" fmla="*/ 429 w 1812"/>
                <a:gd name="T29" fmla="*/ 651 h 1920"/>
                <a:gd name="T30" fmla="*/ 400 w 1812"/>
                <a:gd name="T31" fmla="*/ 724 h 1920"/>
                <a:gd name="T32" fmla="*/ 346 w 1812"/>
                <a:gd name="T33" fmla="*/ 783 h 1920"/>
                <a:gd name="T34" fmla="*/ 316 w 1812"/>
                <a:gd name="T35" fmla="*/ 789 h 1920"/>
                <a:gd name="T36" fmla="*/ 203 w 1812"/>
                <a:gd name="T37" fmla="*/ 779 h 1920"/>
                <a:gd name="T38" fmla="*/ 108 w 1812"/>
                <a:gd name="T39" fmla="*/ 729 h 1920"/>
                <a:gd name="T40" fmla="*/ 24 w 1812"/>
                <a:gd name="T41" fmla="*/ 660 h 1920"/>
                <a:gd name="T42" fmla="*/ 0 w 1812"/>
                <a:gd name="T43" fmla="*/ 576 h 1920"/>
                <a:gd name="T44" fmla="*/ 14 w 1812"/>
                <a:gd name="T45" fmla="*/ 473 h 1920"/>
                <a:gd name="T46" fmla="*/ 94 w 1812"/>
                <a:gd name="T47" fmla="*/ 355 h 1920"/>
                <a:gd name="T48" fmla="*/ 128 w 1812"/>
                <a:gd name="T49" fmla="*/ 192 h 1920"/>
                <a:gd name="T50" fmla="*/ 168 w 1812"/>
                <a:gd name="T51" fmla="*/ 78 h 1920"/>
                <a:gd name="T52" fmla="*/ 306 w 1812"/>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12"/>
                <a:gd name="T82" fmla="*/ 0 h 1920"/>
                <a:gd name="T83" fmla="*/ 1812 w 1812"/>
                <a:gd name="T84" fmla="*/ 1920 h 19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12" h="1920">
                  <a:moveTo>
                    <a:pt x="744" y="0"/>
                  </a:moveTo>
                  <a:cubicBezTo>
                    <a:pt x="824" y="4"/>
                    <a:pt x="904" y="5"/>
                    <a:pt x="984" y="12"/>
                  </a:cubicBezTo>
                  <a:cubicBezTo>
                    <a:pt x="1076" y="20"/>
                    <a:pt x="1202" y="79"/>
                    <a:pt x="1284" y="120"/>
                  </a:cubicBezTo>
                  <a:cubicBezTo>
                    <a:pt x="1325" y="140"/>
                    <a:pt x="1362" y="174"/>
                    <a:pt x="1404" y="192"/>
                  </a:cubicBezTo>
                  <a:cubicBezTo>
                    <a:pt x="1456" y="214"/>
                    <a:pt x="1518" y="222"/>
                    <a:pt x="1572" y="240"/>
                  </a:cubicBezTo>
                  <a:cubicBezTo>
                    <a:pt x="1669" y="313"/>
                    <a:pt x="1693" y="402"/>
                    <a:pt x="1716" y="516"/>
                  </a:cubicBezTo>
                  <a:cubicBezTo>
                    <a:pt x="1722" y="587"/>
                    <a:pt x="1715" y="637"/>
                    <a:pt x="1740" y="696"/>
                  </a:cubicBezTo>
                  <a:cubicBezTo>
                    <a:pt x="1747" y="712"/>
                    <a:pt x="1757" y="727"/>
                    <a:pt x="1764" y="744"/>
                  </a:cubicBezTo>
                  <a:cubicBezTo>
                    <a:pt x="1773" y="767"/>
                    <a:pt x="1788" y="816"/>
                    <a:pt x="1788" y="816"/>
                  </a:cubicBezTo>
                  <a:cubicBezTo>
                    <a:pt x="1795" y="864"/>
                    <a:pt x="1812" y="911"/>
                    <a:pt x="1812" y="960"/>
                  </a:cubicBezTo>
                  <a:cubicBezTo>
                    <a:pt x="1812" y="1021"/>
                    <a:pt x="1799" y="1101"/>
                    <a:pt x="1788" y="1164"/>
                  </a:cubicBezTo>
                  <a:cubicBezTo>
                    <a:pt x="1780" y="1211"/>
                    <a:pt x="1773" y="1282"/>
                    <a:pt x="1740" y="1320"/>
                  </a:cubicBezTo>
                  <a:cubicBezTo>
                    <a:pt x="1709" y="1355"/>
                    <a:pt x="1659" y="1380"/>
                    <a:pt x="1620" y="1404"/>
                  </a:cubicBezTo>
                  <a:cubicBezTo>
                    <a:pt x="1461" y="1503"/>
                    <a:pt x="1287" y="1534"/>
                    <a:pt x="1104" y="1560"/>
                  </a:cubicBezTo>
                  <a:cubicBezTo>
                    <a:pt x="1084" y="1568"/>
                    <a:pt x="1061" y="1571"/>
                    <a:pt x="1044" y="1584"/>
                  </a:cubicBezTo>
                  <a:cubicBezTo>
                    <a:pt x="995" y="1621"/>
                    <a:pt x="985" y="1713"/>
                    <a:pt x="972" y="1764"/>
                  </a:cubicBezTo>
                  <a:cubicBezTo>
                    <a:pt x="963" y="1800"/>
                    <a:pt x="877" y="1896"/>
                    <a:pt x="840" y="1908"/>
                  </a:cubicBezTo>
                  <a:cubicBezTo>
                    <a:pt x="817" y="1916"/>
                    <a:pt x="792" y="1916"/>
                    <a:pt x="768" y="1920"/>
                  </a:cubicBezTo>
                  <a:cubicBezTo>
                    <a:pt x="728" y="1917"/>
                    <a:pt x="544" y="1904"/>
                    <a:pt x="492" y="1896"/>
                  </a:cubicBezTo>
                  <a:cubicBezTo>
                    <a:pt x="415" y="1884"/>
                    <a:pt x="323" y="1822"/>
                    <a:pt x="264" y="1776"/>
                  </a:cubicBezTo>
                  <a:cubicBezTo>
                    <a:pt x="192" y="1720"/>
                    <a:pt x="115" y="1682"/>
                    <a:pt x="60" y="1608"/>
                  </a:cubicBezTo>
                  <a:cubicBezTo>
                    <a:pt x="37" y="1539"/>
                    <a:pt x="18" y="1474"/>
                    <a:pt x="0" y="1404"/>
                  </a:cubicBezTo>
                  <a:cubicBezTo>
                    <a:pt x="6" y="1336"/>
                    <a:pt x="2" y="1221"/>
                    <a:pt x="36" y="1152"/>
                  </a:cubicBezTo>
                  <a:cubicBezTo>
                    <a:pt x="88" y="1049"/>
                    <a:pt x="176" y="968"/>
                    <a:pt x="228" y="864"/>
                  </a:cubicBezTo>
                  <a:cubicBezTo>
                    <a:pt x="288" y="744"/>
                    <a:pt x="296" y="597"/>
                    <a:pt x="312" y="468"/>
                  </a:cubicBezTo>
                  <a:cubicBezTo>
                    <a:pt x="323" y="379"/>
                    <a:pt x="305" y="226"/>
                    <a:pt x="408" y="192"/>
                  </a:cubicBezTo>
                  <a:cubicBezTo>
                    <a:pt x="480" y="114"/>
                    <a:pt x="648" y="30"/>
                    <a:pt x="744" y="0"/>
                  </a:cubicBezTo>
                  <a:close/>
                </a:path>
              </a:pathLst>
            </a:custGeom>
            <a:solidFill>
              <a:srgbClr val="29FFC7"/>
            </a:solidFill>
            <a:ln w="9525">
              <a:solidFill>
                <a:schemeClr val="tx1"/>
              </a:solidFill>
              <a:prstDash val="sysDot"/>
              <a:round/>
              <a:headEnd/>
              <a:tailEnd/>
            </a:ln>
          </p:spPr>
          <p:txBody>
            <a:bodyPr wrap="none" anchor="ctr"/>
            <a:lstStyle/>
            <a:p>
              <a:endParaRPr lang="es-AR"/>
            </a:p>
          </p:txBody>
        </p:sp>
        <p:sp>
          <p:nvSpPr>
            <p:cNvPr id="45070" name="Freeform 5"/>
            <p:cNvSpPr>
              <a:spLocks noChangeAspect="1"/>
            </p:cNvSpPr>
            <p:nvPr/>
          </p:nvSpPr>
          <p:spPr bwMode="auto">
            <a:xfrm>
              <a:off x="1516" y="1055"/>
              <a:ext cx="1179" cy="1249"/>
            </a:xfrm>
            <a:custGeom>
              <a:avLst/>
              <a:gdLst>
                <a:gd name="T0" fmla="*/ 133 w 1812"/>
                <a:gd name="T1" fmla="*/ 0 h 1920"/>
                <a:gd name="T2" fmla="*/ 176 w 1812"/>
                <a:gd name="T3" fmla="*/ 2 h 1920"/>
                <a:gd name="T4" fmla="*/ 230 w 1812"/>
                <a:gd name="T5" fmla="*/ 21 h 1920"/>
                <a:gd name="T6" fmla="*/ 252 w 1812"/>
                <a:gd name="T7" fmla="*/ 34 h 1920"/>
                <a:gd name="T8" fmla="*/ 282 w 1812"/>
                <a:gd name="T9" fmla="*/ 43 h 1920"/>
                <a:gd name="T10" fmla="*/ 308 w 1812"/>
                <a:gd name="T11" fmla="*/ 92 h 1920"/>
                <a:gd name="T12" fmla="*/ 312 w 1812"/>
                <a:gd name="T13" fmla="*/ 125 h 1920"/>
                <a:gd name="T14" fmla="*/ 316 w 1812"/>
                <a:gd name="T15" fmla="*/ 133 h 1920"/>
                <a:gd name="T16" fmla="*/ 321 w 1812"/>
                <a:gd name="T17" fmla="*/ 146 h 1920"/>
                <a:gd name="T18" fmla="*/ 325 w 1812"/>
                <a:gd name="T19" fmla="*/ 172 h 1920"/>
                <a:gd name="T20" fmla="*/ 321 w 1812"/>
                <a:gd name="T21" fmla="*/ 208 h 1920"/>
                <a:gd name="T22" fmla="*/ 312 w 1812"/>
                <a:gd name="T23" fmla="*/ 237 h 1920"/>
                <a:gd name="T24" fmla="*/ 290 w 1812"/>
                <a:gd name="T25" fmla="*/ 251 h 1920"/>
                <a:gd name="T26" fmla="*/ 198 w 1812"/>
                <a:gd name="T27" fmla="*/ 279 h 1920"/>
                <a:gd name="T28" fmla="*/ 187 w 1812"/>
                <a:gd name="T29" fmla="*/ 284 h 1920"/>
                <a:gd name="T30" fmla="*/ 174 w 1812"/>
                <a:gd name="T31" fmla="*/ 316 h 1920"/>
                <a:gd name="T32" fmla="*/ 151 w 1812"/>
                <a:gd name="T33" fmla="*/ 342 h 1920"/>
                <a:gd name="T34" fmla="*/ 137 w 1812"/>
                <a:gd name="T35" fmla="*/ 344 h 1920"/>
                <a:gd name="T36" fmla="*/ 88 w 1812"/>
                <a:gd name="T37" fmla="*/ 340 h 1920"/>
                <a:gd name="T38" fmla="*/ 47 w 1812"/>
                <a:gd name="T39" fmla="*/ 318 h 1920"/>
                <a:gd name="T40" fmla="*/ 10 w 1812"/>
                <a:gd name="T41" fmla="*/ 288 h 1920"/>
                <a:gd name="T42" fmla="*/ 0 w 1812"/>
                <a:gd name="T43" fmla="*/ 251 h 1920"/>
                <a:gd name="T44" fmla="*/ 7 w 1812"/>
                <a:gd name="T45" fmla="*/ 206 h 1920"/>
                <a:gd name="T46" fmla="*/ 40 w 1812"/>
                <a:gd name="T47" fmla="*/ 155 h 1920"/>
                <a:gd name="T48" fmla="*/ 56 w 1812"/>
                <a:gd name="T49" fmla="*/ 84 h 1920"/>
                <a:gd name="T50" fmla="*/ 73 w 1812"/>
                <a:gd name="T51" fmla="*/ 34 h 1920"/>
                <a:gd name="T52" fmla="*/ 133 w 1812"/>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12"/>
                <a:gd name="T82" fmla="*/ 0 h 1920"/>
                <a:gd name="T83" fmla="*/ 1812 w 1812"/>
                <a:gd name="T84" fmla="*/ 1920 h 19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12" h="1920">
                  <a:moveTo>
                    <a:pt x="744" y="0"/>
                  </a:moveTo>
                  <a:cubicBezTo>
                    <a:pt x="824" y="4"/>
                    <a:pt x="904" y="5"/>
                    <a:pt x="984" y="12"/>
                  </a:cubicBezTo>
                  <a:cubicBezTo>
                    <a:pt x="1076" y="20"/>
                    <a:pt x="1202" y="79"/>
                    <a:pt x="1284" y="120"/>
                  </a:cubicBezTo>
                  <a:cubicBezTo>
                    <a:pt x="1325" y="140"/>
                    <a:pt x="1362" y="174"/>
                    <a:pt x="1404" y="192"/>
                  </a:cubicBezTo>
                  <a:cubicBezTo>
                    <a:pt x="1456" y="214"/>
                    <a:pt x="1518" y="222"/>
                    <a:pt x="1572" y="240"/>
                  </a:cubicBezTo>
                  <a:cubicBezTo>
                    <a:pt x="1669" y="313"/>
                    <a:pt x="1693" y="402"/>
                    <a:pt x="1716" y="516"/>
                  </a:cubicBezTo>
                  <a:cubicBezTo>
                    <a:pt x="1722" y="587"/>
                    <a:pt x="1715" y="637"/>
                    <a:pt x="1740" y="696"/>
                  </a:cubicBezTo>
                  <a:cubicBezTo>
                    <a:pt x="1747" y="712"/>
                    <a:pt x="1757" y="727"/>
                    <a:pt x="1764" y="744"/>
                  </a:cubicBezTo>
                  <a:cubicBezTo>
                    <a:pt x="1773" y="767"/>
                    <a:pt x="1788" y="816"/>
                    <a:pt x="1788" y="816"/>
                  </a:cubicBezTo>
                  <a:cubicBezTo>
                    <a:pt x="1795" y="864"/>
                    <a:pt x="1812" y="911"/>
                    <a:pt x="1812" y="960"/>
                  </a:cubicBezTo>
                  <a:cubicBezTo>
                    <a:pt x="1812" y="1021"/>
                    <a:pt x="1799" y="1101"/>
                    <a:pt x="1788" y="1164"/>
                  </a:cubicBezTo>
                  <a:cubicBezTo>
                    <a:pt x="1780" y="1211"/>
                    <a:pt x="1773" y="1282"/>
                    <a:pt x="1740" y="1320"/>
                  </a:cubicBezTo>
                  <a:cubicBezTo>
                    <a:pt x="1709" y="1355"/>
                    <a:pt x="1659" y="1380"/>
                    <a:pt x="1620" y="1404"/>
                  </a:cubicBezTo>
                  <a:cubicBezTo>
                    <a:pt x="1461" y="1503"/>
                    <a:pt x="1287" y="1534"/>
                    <a:pt x="1104" y="1560"/>
                  </a:cubicBezTo>
                  <a:cubicBezTo>
                    <a:pt x="1084" y="1568"/>
                    <a:pt x="1061" y="1571"/>
                    <a:pt x="1044" y="1584"/>
                  </a:cubicBezTo>
                  <a:cubicBezTo>
                    <a:pt x="995" y="1621"/>
                    <a:pt x="985" y="1713"/>
                    <a:pt x="972" y="1764"/>
                  </a:cubicBezTo>
                  <a:cubicBezTo>
                    <a:pt x="963" y="1800"/>
                    <a:pt x="877" y="1896"/>
                    <a:pt x="840" y="1908"/>
                  </a:cubicBezTo>
                  <a:cubicBezTo>
                    <a:pt x="817" y="1916"/>
                    <a:pt x="792" y="1916"/>
                    <a:pt x="768" y="1920"/>
                  </a:cubicBezTo>
                  <a:cubicBezTo>
                    <a:pt x="728" y="1917"/>
                    <a:pt x="544" y="1904"/>
                    <a:pt x="492" y="1896"/>
                  </a:cubicBezTo>
                  <a:cubicBezTo>
                    <a:pt x="415" y="1884"/>
                    <a:pt x="323" y="1822"/>
                    <a:pt x="264" y="1776"/>
                  </a:cubicBezTo>
                  <a:cubicBezTo>
                    <a:pt x="192" y="1720"/>
                    <a:pt x="115" y="1682"/>
                    <a:pt x="60" y="1608"/>
                  </a:cubicBezTo>
                  <a:cubicBezTo>
                    <a:pt x="37" y="1539"/>
                    <a:pt x="18" y="1474"/>
                    <a:pt x="0" y="1404"/>
                  </a:cubicBezTo>
                  <a:cubicBezTo>
                    <a:pt x="6" y="1336"/>
                    <a:pt x="2" y="1221"/>
                    <a:pt x="36" y="1152"/>
                  </a:cubicBezTo>
                  <a:cubicBezTo>
                    <a:pt x="88" y="1049"/>
                    <a:pt x="176" y="968"/>
                    <a:pt x="228" y="864"/>
                  </a:cubicBezTo>
                  <a:cubicBezTo>
                    <a:pt x="288" y="744"/>
                    <a:pt x="296" y="597"/>
                    <a:pt x="312" y="468"/>
                  </a:cubicBezTo>
                  <a:cubicBezTo>
                    <a:pt x="323" y="379"/>
                    <a:pt x="305" y="226"/>
                    <a:pt x="408" y="192"/>
                  </a:cubicBezTo>
                  <a:cubicBezTo>
                    <a:pt x="480" y="114"/>
                    <a:pt x="648" y="30"/>
                    <a:pt x="744" y="0"/>
                  </a:cubicBezTo>
                  <a:close/>
                </a:path>
              </a:pathLst>
            </a:custGeom>
            <a:solidFill>
              <a:srgbClr val="00D69E"/>
            </a:solidFill>
            <a:ln w="9525">
              <a:solidFill>
                <a:schemeClr val="tx1"/>
              </a:solidFill>
              <a:prstDash val="sysDot"/>
              <a:round/>
              <a:headEnd/>
              <a:tailEnd/>
            </a:ln>
          </p:spPr>
          <p:txBody>
            <a:bodyPr wrap="none" anchor="ctr"/>
            <a:lstStyle/>
            <a:p>
              <a:endParaRPr lang="es-AR"/>
            </a:p>
          </p:txBody>
        </p:sp>
        <p:sp>
          <p:nvSpPr>
            <p:cNvPr id="45071" name="Freeform 6"/>
            <p:cNvSpPr>
              <a:spLocks noChangeAspect="1"/>
            </p:cNvSpPr>
            <p:nvPr/>
          </p:nvSpPr>
          <p:spPr bwMode="auto">
            <a:xfrm>
              <a:off x="1652" y="1199"/>
              <a:ext cx="907" cy="961"/>
            </a:xfrm>
            <a:custGeom>
              <a:avLst/>
              <a:gdLst>
                <a:gd name="T0" fmla="*/ 47 w 1812"/>
                <a:gd name="T1" fmla="*/ 0 h 1920"/>
                <a:gd name="T2" fmla="*/ 62 w 1812"/>
                <a:gd name="T3" fmla="*/ 1 h 1920"/>
                <a:gd name="T4" fmla="*/ 81 w 1812"/>
                <a:gd name="T5" fmla="*/ 8 h 1920"/>
                <a:gd name="T6" fmla="*/ 88 w 1812"/>
                <a:gd name="T7" fmla="*/ 12 h 1920"/>
                <a:gd name="T8" fmla="*/ 99 w 1812"/>
                <a:gd name="T9" fmla="*/ 15 h 1920"/>
                <a:gd name="T10" fmla="*/ 108 w 1812"/>
                <a:gd name="T11" fmla="*/ 33 h 1920"/>
                <a:gd name="T12" fmla="*/ 109 w 1812"/>
                <a:gd name="T13" fmla="*/ 44 h 1920"/>
                <a:gd name="T14" fmla="*/ 111 w 1812"/>
                <a:gd name="T15" fmla="*/ 47 h 1920"/>
                <a:gd name="T16" fmla="*/ 112 w 1812"/>
                <a:gd name="T17" fmla="*/ 51 h 1920"/>
                <a:gd name="T18" fmla="*/ 114 w 1812"/>
                <a:gd name="T19" fmla="*/ 61 h 1920"/>
                <a:gd name="T20" fmla="*/ 112 w 1812"/>
                <a:gd name="T21" fmla="*/ 73 h 1920"/>
                <a:gd name="T22" fmla="*/ 109 w 1812"/>
                <a:gd name="T23" fmla="*/ 83 h 1920"/>
                <a:gd name="T24" fmla="*/ 102 w 1812"/>
                <a:gd name="T25" fmla="*/ 88 h 1920"/>
                <a:gd name="T26" fmla="*/ 70 w 1812"/>
                <a:gd name="T27" fmla="*/ 98 h 1920"/>
                <a:gd name="T28" fmla="*/ 66 w 1812"/>
                <a:gd name="T29" fmla="*/ 100 h 1920"/>
                <a:gd name="T30" fmla="*/ 61 w 1812"/>
                <a:gd name="T31" fmla="*/ 111 h 1920"/>
                <a:gd name="T32" fmla="*/ 53 w 1812"/>
                <a:gd name="T33" fmla="*/ 120 h 1920"/>
                <a:gd name="T34" fmla="*/ 48 w 1812"/>
                <a:gd name="T35" fmla="*/ 121 h 1920"/>
                <a:gd name="T36" fmla="*/ 31 w 1812"/>
                <a:gd name="T37" fmla="*/ 119 h 1920"/>
                <a:gd name="T38" fmla="*/ 17 w 1812"/>
                <a:gd name="T39" fmla="*/ 112 h 1920"/>
                <a:gd name="T40" fmla="*/ 4 w 1812"/>
                <a:gd name="T41" fmla="*/ 101 h 1920"/>
                <a:gd name="T42" fmla="*/ 0 w 1812"/>
                <a:gd name="T43" fmla="*/ 88 h 1920"/>
                <a:gd name="T44" fmla="*/ 3 w 1812"/>
                <a:gd name="T45" fmla="*/ 73 h 1920"/>
                <a:gd name="T46" fmla="*/ 15 w 1812"/>
                <a:gd name="T47" fmla="*/ 54 h 1920"/>
                <a:gd name="T48" fmla="*/ 20 w 1812"/>
                <a:gd name="T49" fmla="*/ 30 h 1920"/>
                <a:gd name="T50" fmla="*/ 26 w 1812"/>
                <a:gd name="T51" fmla="*/ 12 h 1920"/>
                <a:gd name="T52" fmla="*/ 47 w 1812"/>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12"/>
                <a:gd name="T82" fmla="*/ 0 h 1920"/>
                <a:gd name="T83" fmla="*/ 1812 w 1812"/>
                <a:gd name="T84" fmla="*/ 1920 h 19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12" h="1920">
                  <a:moveTo>
                    <a:pt x="744" y="0"/>
                  </a:moveTo>
                  <a:cubicBezTo>
                    <a:pt x="824" y="4"/>
                    <a:pt x="904" y="5"/>
                    <a:pt x="984" y="12"/>
                  </a:cubicBezTo>
                  <a:cubicBezTo>
                    <a:pt x="1076" y="20"/>
                    <a:pt x="1202" y="79"/>
                    <a:pt x="1284" y="120"/>
                  </a:cubicBezTo>
                  <a:cubicBezTo>
                    <a:pt x="1325" y="140"/>
                    <a:pt x="1362" y="174"/>
                    <a:pt x="1404" y="192"/>
                  </a:cubicBezTo>
                  <a:cubicBezTo>
                    <a:pt x="1456" y="214"/>
                    <a:pt x="1518" y="222"/>
                    <a:pt x="1572" y="240"/>
                  </a:cubicBezTo>
                  <a:cubicBezTo>
                    <a:pt x="1669" y="313"/>
                    <a:pt x="1693" y="402"/>
                    <a:pt x="1716" y="516"/>
                  </a:cubicBezTo>
                  <a:cubicBezTo>
                    <a:pt x="1722" y="587"/>
                    <a:pt x="1715" y="637"/>
                    <a:pt x="1740" y="696"/>
                  </a:cubicBezTo>
                  <a:cubicBezTo>
                    <a:pt x="1747" y="712"/>
                    <a:pt x="1757" y="727"/>
                    <a:pt x="1764" y="744"/>
                  </a:cubicBezTo>
                  <a:cubicBezTo>
                    <a:pt x="1773" y="767"/>
                    <a:pt x="1788" y="816"/>
                    <a:pt x="1788" y="816"/>
                  </a:cubicBezTo>
                  <a:cubicBezTo>
                    <a:pt x="1795" y="864"/>
                    <a:pt x="1812" y="911"/>
                    <a:pt x="1812" y="960"/>
                  </a:cubicBezTo>
                  <a:cubicBezTo>
                    <a:pt x="1812" y="1021"/>
                    <a:pt x="1799" y="1101"/>
                    <a:pt x="1788" y="1164"/>
                  </a:cubicBezTo>
                  <a:cubicBezTo>
                    <a:pt x="1780" y="1211"/>
                    <a:pt x="1773" y="1282"/>
                    <a:pt x="1740" y="1320"/>
                  </a:cubicBezTo>
                  <a:cubicBezTo>
                    <a:pt x="1709" y="1355"/>
                    <a:pt x="1659" y="1380"/>
                    <a:pt x="1620" y="1404"/>
                  </a:cubicBezTo>
                  <a:cubicBezTo>
                    <a:pt x="1461" y="1503"/>
                    <a:pt x="1287" y="1534"/>
                    <a:pt x="1104" y="1560"/>
                  </a:cubicBezTo>
                  <a:cubicBezTo>
                    <a:pt x="1084" y="1568"/>
                    <a:pt x="1061" y="1571"/>
                    <a:pt x="1044" y="1584"/>
                  </a:cubicBezTo>
                  <a:cubicBezTo>
                    <a:pt x="995" y="1621"/>
                    <a:pt x="985" y="1713"/>
                    <a:pt x="972" y="1764"/>
                  </a:cubicBezTo>
                  <a:cubicBezTo>
                    <a:pt x="963" y="1800"/>
                    <a:pt x="877" y="1896"/>
                    <a:pt x="840" y="1908"/>
                  </a:cubicBezTo>
                  <a:cubicBezTo>
                    <a:pt x="817" y="1916"/>
                    <a:pt x="792" y="1916"/>
                    <a:pt x="768" y="1920"/>
                  </a:cubicBezTo>
                  <a:cubicBezTo>
                    <a:pt x="728" y="1917"/>
                    <a:pt x="544" y="1904"/>
                    <a:pt x="492" y="1896"/>
                  </a:cubicBezTo>
                  <a:cubicBezTo>
                    <a:pt x="415" y="1884"/>
                    <a:pt x="323" y="1822"/>
                    <a:pt x="264" y="1776"/>
                  </a:cubicBezTo>
                  <a:cubicBezTo>
                    <a:pt x="192" y="1720"/>
                    <a:pt x="115" y="1682"/>
                    <a:pt x="60" y="1608"/>
                  </a:cubicBezTo>
                  <a:cubicBezTo>
                    <a:pt x="37" y="1539"/>
                    <a:pt x="18" y="1474"/>
                    <a:pt x="0" y="1404"/>
                  </a:cubicBezTo>
                  <a:cubicBezTo>
                    <a:pt x="6" y="1336"/>
                    <a:pt x="2" y="1221"/>
                    <a:pt x="36" y="1152"/>
                  </a:cubicBezTo>
                  <a:cubicBezTo>
                    <a:pt x="88" y="1049"/>
                    <a:pt x="176" y="968"/>
                    <a:pt x="228" y="864"/>
                  </a:cubicBezTo>
                  <a:cubicBezTo>
                    <a:pt x="288" y="744"/>
                    <a:pt x="296" y="597"/>
                    <a:pt x="312" y="468"/>
                  </a:cubicBezTo>
                  <a:cubicBezTo>
                    <a:pt x="323" y="379"/>
                    <a:pt x="305" y="226"/>
                    <a:pt x="408" y="192"/>
                  </a:cubicBezTo>
                  <a:cubicBezTo>
                    <a:pt x="480" y="114"/>
                    <a:pt x="648" y="30"/>
                    <a:pt x="744" y="0"/>
                  </a:cubicBezTo>
                  <a:close/>
                </a:path>
              </a:pathLst>
            </a:custGeom>
            <a:solidFill>
              <a:srgbClr val="00B082"/>
            </a:solidFill>
            <a:ln w="9525">
              <a:solidFill>
                <a:schemeClr val="tx1"/>
              </a:solidFill>
              <a:prstDash val="sysDot"/>
              <a:round/>
              <a:headEnd/>
              <a:tailEnd/>
            </a:ln>
          </p:spPr>
          <p:txBody>
            <a:bodyPr wrap="none" anchor="ctr"/>
            <a:lstStyle/>
            <a:p>
              <a:endParaRPr lang="es-AR"/>
            </a:p>
          </p:txBody>
        </p:sp>
        <p:sp>
          <p:nvSpPr>
            <p:cNvPr id="45072" name="Freeform 7"/>
            <p:cNvSpPr>
              <a:spLocks noChangeAspect="1"/>
            </p:cNvSpPr>
            <p:nvPr/>
          </p:nvSpPr>
          <p:spPr bwMode="auto">
            <a:xfrm>
              <a:off x="1834" y="1392"/>
              <a:ext cx="544" cy="576"/>
            </a:xfrm>
            <a:custGeom>
              <a:avLst/>
              <a:gdLst>
                <a:gd name="T0" fmla="*/ 6 w 1812"/>
                <a:gd name="T1" fmla="*/ 0 h 1920"/>
                <a:gd name="T2" fmla="*/ 8 w 1812"/>
                <a:gd name="T3" fmla="*/ 0 h 1920"/>
                <a:gd name="T4" fmla="*/ 11 w 1812"/>
                <a:gd name="T5" fmla="*/ 1 h 1920"/>
                <a:gd name="T6" fmla="*/ 11 w 1812"/>
                <a:gd name="T7" fmla="*/ 2 h 1920"/>
                <a:gd name="T8" fmla="*/ 13 w 1812"/>
                <a:gd name="T9" fmla="*/ 2 h 1920"/>
                <a:gd name="T10" fmla="*/ 14 w 1812"/>
                <a:gd name="T11" fmla="*/ 4 h 1920"/>
                <a:gd name="T12" fmla="*/ 14 w 1812"/>
                <a:gd name="T13" fmla="*/ 6 h 1920"/>
                <a:gd name="T14" fmla="*/ 14 w 1812"/>
                <a:gd name="T15" fmla="*/ 6 h 1920"/>
                <a:gd name="T16" fmla="*/ 14 w 1812"/>
                <a:gd name="T17" fmla="*/ 7 h 1920"/>
                <a:gd name="T18" fmla="*/ 15 w 1812"/>
                <a:gd name="T19" fmla="*/ 8 h 1920"/>
                <a:gd name="T20" fmla="*/ 14 w 1812"/>
                <a:gd name="T21" fmla="*/ 10 h 1920"/>
                <a:gd name="T22" fmla="*/ 14 w 1812"/>
                <a:gd name="T23" fmla="*/ 11 h 1920"/>
                <a:gd name="T24" fmla="*/ 13 w 1812"/>
                <a:gd name="T25" fmla="*/ 11 h 1920"/>
                <a:gd name="T26" fmla="*/ 9 w 1812"/>
                <a:gd name="T27" fmla="*/ 13 h 1920"/>
                <a:gd name="T28" fmla="*/ 8 w 1812"/>
                <a:gd name="T29" fmla="*/ 13 h 1920"/>
                <a:gd name="T30" fmla="*/ 8 w 1812"/>
                <a:gd name="T31" fmla="*/ 14 h 1920"/>
                <a:gd name="T32" fmla="*/ 7 w 1812"/>
                <a:gd name="T33" fmla="*/ 16 h 1920"/>
                <a:gd name="T34" fmla="*/ 6 w 1812"/>
                <a:gd name="T35" fmla="*/ 16 h 1920"/>
                <a:gd name="T36" fmla="*/ 4 w 1812"/>
                <a:gd name="T37" fmla="*/ 15 h 1920"/>
                <a:gd name="T38" fmla="*/ 2 w 1812"/>
                <a:gd name="T39" fmla="*/ 14 h 1920"/>
                <a:gd name="T40" fmla="*/ 1 w 1812"/>
                <a:gd name="T41" fmla="*/ 13 h 1920"/>
                <a:gd name="T42" fmla="*/ 0 w 1812"/>
                <a:gd name="T43" fmla="*/ 11 h 1920"/>
                <a:gd name="T44" fmla="*/ 0 w 1812"/>
                <a:gd name="T45" fmla="*/ 9 h 1920"/>
                <a:gd name="T46" fmla="*/ 2 w 1812"/>
                <a:gd name="T47" fmla="*/ 7 h 1920"/>
                <a:gd name="T48" fmla="*/ 2 w 1812"/>
                <a:gd name="T49" fmla="*/ 4 h 1920"/>
                <a:gd name="T50" fmla="*/ 3 w 1812"/>
                <a:gd name="T51" fmla="*/ 2 h 1920"/>
                <a:gd name="T52" fmla="*/ 6 w 1812"/>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12"/>
                <a:gd name="T82" fmla="*/ 0 h 1920"/>
                <a:gd name="T83" fmla="*/ 1812 w 1812"/>
                <a:gd name="T84" fmla="*/ 1920 h 19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12" h="1920">
                  <a:moveTo>
                    <a:pt x="744" y="0"/>
                  </a:moveTo>
                  <a:cubicBezTo>
                    <a:pt x="824" y="4"/>
                    <a:pt x="904" y="5"/>
                    <a:pt x="984" y="12"/>
                  </a:cubicBezTo>
                  <a:cubicBezTo>
                    <a:pt x="1076" y="20"/>
                    <a:pt x="1202" y="79"/>
                    <a:pt x="1284" y="120"/>
                  </a:cubicBezTo>
                  <a:cubicBezTo>
                    <a:pt x="1325" y="140"/>
                    <a:pt x="1362" y="174"/>
                    <a:pt x="1404" y="192"/>
                  </a:cubicBezTo>
                  <a:cubicBezTo>
                    <a:pt x="1456" y="214"/>
                    <a:pt x="1518" y="222"/>
                    <a:pt x="1572" y="240"/>
                  </a:cubicBezTo>
                  <a:cubicBezTo>
                    <a:pt x="1669" y="313"/>
                    <a:pt x="1693" y="402"/>
                    <a:pt x="1716" y="516"/>
                  </a:cubicBezTo>
                  <a:cubicBezTo>
                    <a:pt x="1722" y="587"/>
                    <a:pt x="1715" y="637"/>
                    <a:pt x="1740" y="696"/>
                  </a:cubicBezTo>
                  <a:cubicBezTo>
                    <a:pt x="1747" y="712"/>
                    <a:pt x="1757" y="727"/>
                    <a:pt x="1764" y="744"/>
                  </a:cubicBezTo>
                  <a:cubicBezTo>
                    <a:pt x="1773" y="767"/>
                    <a:pt x="1788" y="816"/>
                    <a:pt x="1788" y="816"/>
                  </a:cubicBezTo>
                  <a:cubicBezTo>
                    <a:pt x="1795" y="864"/>
                    <a:pt x="1812" y="911"/>
                    <a:pt x="1812" y="960"/>
                  </a:cubicBezTo>
                  <a:cubicBezTo>
                    <a:pt x="1812" y="1021"/>
                    <a:pt x="1799" y="1101"/>
                    <a:pt x="1788" y="1164"/>
                  </a:cubicBezTo>
                  <a:cubicBezTo>
                    <a:pt x="1780" y="1211"/>
                    <a:pt x="1773" y="1282"/>
                    <a:pt x="1740" y="1320"/>
                  </a:cubicBezTo>
                  <a:cubicBezTo>
                    <a:pt x="1709" y="1355"/>
                    <a:pt x="1659" y="1380"/>
                    <a:pt x="1620" y="1404"/>
                  </a:cubicBezTo>
                  <a:cubicBezTo>
                    <a:pt x="1461" y="1503"/>
                    <a:pt x="1287" y="1534"/>
                    <a:pt x="1104" y="1560"/>
                  </a:cubicBezTo>
                  <a:cubicBezTo>
                    <a:pt x="1084" y="1568"/>
                    <a:pt x="1061" y="1571"/>
                    <a:pt x="1044" y="1584"/>
                  </a:cubicBezTo>
                  <a:cubicBezTo>
                    <a:pt x="995" y="1621"/>
                    <a:pt x="985" y="1713"/>
                    <a:pt x="972" y="1764"/>
                  </a:cubicBezTo>
                  <a:cubicBezTo>
                    <a:pt x="963" y="1800"/>
                    <a:pt x="877" y="1896"/>
                    <a:pt x="840" y="1908"/>
                  </a:cubicBezTo>
                  <a:cubicBezTo>
                    <a:pt x="817" y="1916"/>
                    <a:pt x="792" y="1916"/>
                    <a:pt x="768" y="1920"/>
                  </a:cubicBezTo>
                  <a:cubicBezTo>
                    <a:pt x="728" y="1917"/>
                    <a:pt x="544" y="1904"/>
                    <a:pt x="492" y="1896"/>
                  </a:cubicBezTo>
                  <a:cubicBezTo>
                    <a:pt x="415" y="1884"/>
                    <a:pt x="323" y="1822"/>
                    <a:pt x="264" y="1776"/>
                  </a:cubicBezTo>
                  <a:cubicBezTo>
                    <a:pt x="192" y="1720"/>
                    <a:pt x="115" y="1682"/>
                    <a:pt x="60" y="1608"/>
                  </a:cubicBezTo>
                  <a:cubicBezTo>
                    <a:pt x="37" y="1539"/>
                    <a:pt x="18" y="1474"/>
                    <a:pt x="0" y="1404"/>
                  </a:cubicBezTo>
                  <a:cubicBezTo>
                    <a:pt x="6" y="1336"/>
                    <a:pt x="2" y="1221"/>
                    <a:pt x="36" y="1152"/>
                  </a:cubicBezTo>
                  <a:cubicBezTo>
                    <a:pt x="88" y="1049"/>
                    <a:pt x="176" y="968"/>
                    <a:pt x="228" y="864"/>
                  </a:cubicBezTo>
                  <a:cubicBezTo>
                    <a:pt x="288" y="744"/>
                    <a:pt x="296" y="597"/>
                    <a:pt x="312" y="468"/>
                  </a:cubicBezTo>
                  <a:cubicBezTo>
                    <a:pt x="323" y="379"/>
                    <a:pt x="305" y="226"/>
                    <a:pt x="408" y="192"/>
                  </a:cubicBezTo>
                  <a:cubicBezTo>
                    <a:pt x="480" y="114"/>
                    <a:pt x="648" y="30"/>
                    <a:pt x="744" y="0"/>
                  </a:cubicBezTo>
                  <a:close/>
                </a:path>
              </a:pathLst>
            </a:custGeom>
            <a:solidFill>
              <a:srgbClr val="00946D"/>
            </a:solidFill>
            <a:ln w="9525">
              <a:solidFill>
                <a:schemeClr val="tx1"/>
              </a:solidFill>
              <a:prstDash val="sysDot"/>
              <a:round/>
              <a:headEnd/>
              <a:tailEnd/>
            </a:ln>
          </p:spPr>
          <p:txBody>
            <a:bodyPr wrap="none" anchor="ctr"/>
            <a:lstStyle/>
            <a:p>
              <a:endParaRPr lang="es-AR"/>
            </a:p>
          </p:txBody>
        </p:sp>
      </p:grpSp>
      <p:sp>
        <p:nvSpPr>
          <p:cNvPr id="45059" name="Text Box 8"/>
          <p:cNvSpPr txBox="1">
            <a:spLocks noChangeArrowheads="1"/>
          </p:cNvSpPr>
          <p:nvPr/>
        </p:nvSpPr>
        <p:spPr bwMode="auto">
          <a:xfrm>
            <a:off x="5251450" y="533400"/>
            <a:ext cx="3781425" cy="457200"/>
          </a:xfrm>
          <a:prstGeom prst="rect">
            <a:avLst/>
          </a:prstGeom>
          <a:noFill/>
          <a:ln w="9525">
            <a:noFill/>
            <a:miter lim="800000"/>
            <a:headEnd/>
            <a:tailEnd/>
          </a:ln>
        </p:spPr>
        <p:txBody>
          <a:bodyPr wrap="none">
            <a:spAutoFit/>
          </a:bodyPr>
          <a:lstStyle/>
          <a:p>
            <a:pPr eaLnBrk="0" hangingPunct="0"/>
            <a:r>
              <a:rPr lang="es-AR" sz="2400"/>
              <a:t>Primera región solidificada</a:t>
            </a:r>
          </a:p>
        </p:txBody>
      </p:sp>
      <p:sp>
        <p:nvSpPr>
          <p:cNvPr id="45060" name="Text Box 9"/>
          <p:cNvSpPr txBox="1">
            <a:spLocks noChangeArrowheads="1"/>
          </p:cNvSpPr>
          <p:nvPr/>
        </p:nvSpPr>
        <p:spPr bwMode="auto">
          <a:xfrm>
            <a:off x="3051175" y="5562600"/>
            <a:ext cx="3578225" cy="822325"/>
          </a:xfrm>
          <a:prstGeom prst="rect">
            <a:avLst/>
          </a:prstGeom>
          <a:noFill/>
          <a:ln w="9525">
            <a:noFill/>
            <a:miter lim="800000"/>
            <a:headEnd/>
            <a:tailEnd/>
          </a:ln>
        </p:spPr>
        <p:txBody>
          <a:bodyPr wrap="none">
            <a:spAutoFit/>
          </a:bodyPr>
          <a:lstStyle/>
          <a:p>
            <a:pPr eaLnBrk="0" hangingPunct="0"/>
            <a:r>
              <a:rPr lang="es-AR" sz="2400"/>
              <a:t>Borde de grano. </a:t>
            </a:r>
          </a:p>
          <a:p>
            <a:pPr eaLnBrk="0" hangingPunct="0"/>
            <a:r>
              <a:rPr lang="es-AR" sz="2400"/>
              <a:t>Última región solidificada</a:t>
            </a:r>
          </a:p>
        </p:txBody>
      </p:sp>
      <p:sp>
        <p:nvSpPr>
          <p:cNvPr id="45061" name="Freeform 10"/>
          <p:cNvSpPr>
            <a:spLocks/>
          </p:cNvSpPr>
          <p:nvPr/>
        </p:nvSpPr>
        <p:spPr bwMode="auto">
          <a:xfrm>
            <a:off x="3157538" y="679450"/>
            <a:ext cx="2093912" cy="2368550"/>
          </a:xfrm>
          <a:custGeom>
            <a:avLst/>
            <a:gdLst>
              <a:gd name="T0" fmla="*/ 2147483647 w 1319"/>
              <a:gd name="T1" fmla="*/ 2147483647 h 1492"/>
              <a:gd name="T2" fmla="*/ 2147483647 w 1319"/>
              <a:gd name="T3" fmla="*/ 2147483647 h 1492"/>
              <a:gd name="T4" fmla="*/ 2147483647 w 1319"/>
              <a:gd name="T5" fmla="*/ 2147483647 h 1492"/>
              <a:gd name="T6" fmla="*/ 0 60000 65536"/>
              <a:gd name="T7" fmla="*/ 0 60000 65536"/>
              <a:gd name="T8" fmla="*/ 0 60000 65536"/>
              <a:gd name="T9" fmla="*/ 0 w 1319"/>
              <a:gd name="T10" fmla="*/ 0 h 1492"/>
              <a:gd name="T11" fmla="*/ 1319 w 1319"/>
              <a:gd name="T12" fmla="*/ 1492 h 1492"/>
            </a:gdLst>
            <a:ahLst/>
            <a:cxnLst>
              <a:cxn ang="T6">
                <a:pos x="T0" y="T1"/>
              </a:cxn>
              <a:cxn ang="T7">
                <a:pos x="T2" y="T3"/>
              </a:cxn>
              <a:cxn ang="T8">
                <a:pos x="T4" y="T5"/>
              </a:cxn>
            </a:cxnLst>
            <a:rect l="T9" t="T10" r="T11" b="T12"/>
            <a:pathLst>
              <a:path w="1319" h="1492">
                <a:moveTo>
                  <a:pt x="1319" y="27"/>
                </a:moveTo>
                <a:cubicBezTo>
                  <a:pt x="1136" y="63"/>
                  <a:pt x="437" y="0"/>
                  <a:pt x="219" y="244"/>
                </a:cubicBezTo>
                <a:cubicBezTo>
                  <a:pt x="0" y="488"/>
                  <a:pt x="91" y="1274"/>
                  <a:pt x="7" y="1492"/>
                </a:cubicBezTo>
              </a:path>
            </a:pathLst>
          </a:custGeom>
          <a:noFill/>
          <a:ln w="38100">
            <a:solidFill>
              <a:srgbClr val="FF0000"/>
            </a:solidFill>
            <a:round/>
            <a:headEnd/>
            <a:tailEnd type="triangle" w="med" len="med"/>
          </a:ln>
        </p:spPr>
        <p:txBody>
          <a:bodyPr wrap="none" anchor="ctr"/>
          <a:lstStyle/>
          <a:p>
            <a:endParaRPr lang="es-AR"/>
          </a:p>
        </p:txBody>
      </p:sp>
      <p:sp>
        <p:nvSpPr>
          <p:cNvPr id="45062" name="Line 11"/>
          <p:cNvSpPr>
            <a:spLocks noChangeShapeType="1"/>
          </p:cNvSpPr>
          <p:nvPr/>
        </p:nvSpPr>
        <p:spPr bwMode="auto">
          <a:xfrm flipH="1" flipV="1">
            <a:off x="4735513" y="4572000"/>
            <a:ext cx="369887" cy="762000"/>
          </a:xfrm>
          <a:prstGeom prst="line">
            <a:avLst/>
          </a:prstGeom>
          <a:noFill/>
          <a:ln w="38100">
            <a:solidFill>
              <a:srgbClr val="FF0000"/>
            </a:solidFill>
            <a:round/>
            <a:headEnd/>
            <a:tailEnd type="triangle" w="med" len="med"/>
          </a:ln>
        </p:spPr>
        <p:txBody>
          <a:bodyPr wrap="none" anchor="ctr"/>
          <a:lstStyle/>
          <a:p>
            <a:endParaRPr lang="es-AR"/>
          </a:p>
        </p:txBody>
      </p:sp>
      <p:sp>
        <p:nvSpPr>
          <p:cNvPr id="45063" name="Text Box 12"/>
          <p:cNvSpPr txBox="1">
            <a:spLocks noChangeArrowheads="1"/>
          </p:cNvSpPr>
          <p:nvPr/>
        </p:nvSpPr>
        <p:spPr bwMode="auto">
          <a:xfrm>
            <a:off x="4892675" y="1524000"/>
            <a:ext cx="517525" cy="457200"/>
          </a:xfrm>
          <a:prstGeom prst="rect">
            <a:avLst/>
          </a:prstGeom>
          <a:noFill/>
          <a:ln w="9525">
            <a:noFill/>
            <a:miter lim="800000"/>
            <a:headEnd/>
            <a:tailEnd/>
          </a:ln>
        </p:spPr>
        <p:txBody>
          <a:bodyPr wrap="none">
            <a:spAutoFit/>
          </a:bodyPr>
          <a:lstStyle/>
          <a:p>
            <a:pPr eaLnBrk="0" hangingPunct="0"/>
            <a:r>
              <a:rPr lang="es-AR" sz="2400" b="1"/>
              <a:t>C</a:t>
            </a:r>
            <a:r>
              <a:rPr lang="es-AR" sz="2400" b="1" baseline="-25000"/>
              <a:t>5</a:t>
            </a:r>
            <a:endParaRPr lang="es-AR" sz="2400"/>
          </a:p>
        </p:txBody>
      </p:sp>
      <p:sp>
        <p:nvSpPr>
          <p:cNvPr id="45064" name="Text Box 13"/>
          <p:cNvSpPr txBox="1">
            <a:spLocks noChangeArrowheads="1"/>
          </p:cNvSpPr>
          <p:nvPr/>
        </p:nvSpPr>
        <p:spPr bwMode="auto">
          <a:xfrm>
            <a:off x="4416425" y="1851025"/>
            <a:ext cx="517525" cy="457200"/>
          </a:xfrm>
          <a:prstGeom prst="rect">
            <a:avLst/>
          </a:prstGeom>
          <a:noFill/>
          <a:ln w="9525">
            <a:noFill/>
            <a:miter lim="800000"/>
            <a:headEnd/>
            <a:tailEnd/>
          </a:ln>
        </p:spPr>
        <p:txBody>
          <a:bodyPr wrap="none">
            <a:spAutoFit/>
          </a:bodyPr>
          <a:lstStyle/>
          <a:p>
            <a:pPr eaLnBrk="0" hangingPunct="0"/>
            <a:r>
              <a:rPr lang="es-AR" sz="2400" b="1"/>
              <a:t>C</a:t>
            </a:r>
            <a:r>
              <a:rPr lang="es-AR" sz="2400" b="1" baseline="-25000"/>
              <a:t>4</a:t>
            </a:r>
            <a:endParaRPr lang="es-AR" sz="2400"/>
          </a:p>
        </p:txBody>
      </p:sp>
      <p:sp>
        <p:nvSpPr>
          <p:cNvPr id="45065" name="Text Box 14"/>
          <p:cNvSpPr txBox="1">
            <a:spLocks noChangeArrowheads="1"/>
          </p:cNvSpPr>
          <p:nvPr/>
        </p:nvSpPr>
        <p:spPr bwMode="auto">
          <a:xfrm>
            <a:off x="4198938" y="2133600"/>
            <a:ext cx="517525" cy="457200"/>
          </a:xfrm>
          <a:prstGeom prst="rect">
            <a:avLst/>
          </a:prstGeom>
          <a:noFill/>
          <a:ln w="9525">
            <a:noFill/>
            <a:miter lim="800000"/>
            <a:headEnd/>
            <a:tailEnd/>
          </a:ln>
        </p:spPr>
        <p:txBody>
          <a:bodyPr wrap="none">
            <a:spAutoFit/>
          </a:bodyPr>
          <a:lstStyle/>
          <a:p>
            <a:pPr eaLnBrk="0" hangingPunct="0"/>
            <a:r>
              <a:rPr lang="es-AR" sz="2400" b="1"/>
              <a:t>C</a:t>
            </a:r>
            <a:r>
              <a:rPr lang="es-AR" sz="2400" b="1" baseline="-25000"/>
              <a:t>3</a:t>
            </a:r>
            <a:endParaRPr lang="es-AR" sz="2400"/>
          </a:p>
        </p:txBody>
      </p:sp>
      <p:sp>
        <p:nvSpPr>
          <p:cNvPr id="45066" name="Text Box 15"/>
          <p:cNvSpPr txBox="1">
            <a:spLocks noChangeArrowheads="1"/>
          </p:cNvSpPr>
          <p:nvPr/>
        </p:nvSpPr>
        <p:spPr bwMode="auto">
          <a:xfrm>
            <a:off x="3886200" y="2362200"/>
            <a:ext cx="517525" cy="457200"/>
          </a:xfrm>
          <a:prstGeom prst="rect">
            <a:avLst/>
          </a:prstGeom>
          <a:noFill/>
          <a:ln w="9525">
            <a:noFill/>
            <a:miter lim="800000"/>
            <a:headEnd/>
            <a:tailEnd/>
          </a:ln>
        </p:spPr>
        <p:txBody>
          <a:bodyPr wrap="none">
            <a:spAutoFit/>
          </a:bodyPr>
          <a:lstStyle/>
          <a:p>
            <a:pPr eaLnBrk="0" hangingPunct="0"/>
            <a:r>
              <a:rPr lang="es-AR" sz="2400" b="1">
                <a:solidFill>
                  <a:schemeClr val="bg1"/>
                </a:solidFill>
              </a:rPr>
              <a:t>C</a:t>
            </a:r>
            <a:r>
              <a:rPr lang="es-AR" sz="2400" b="1" baseline="-25000">
                <a:solidFill>
                  <a:schemeClr val="bg1"/>
                </a:solidFill>
              </a:rPr>
              <a:t>2</a:t>
            </a:r>
            <a:endParaRPr lang="es-AR" sz="2400"/>
          </a:p>
        </p:txBody>
      </p:sp>
      <p:sp>
        <p:nvSpPr>
          <p:cNvPr id="45067" name="Text Box 16"/>
          <p:cNvSpPr txBox="1">
            <a:spLocks noChangeArrowheads="1"/>
          </p:cNvSpPr>
          <p:nvPr/>
        </p:nvSpPr>
        <p:spPr bwMode="auto">
          <a:xfrm>
            <a:off x="3381375" y="2689225"/>
            <a:ext cx="517525" cy="457200"/>
          </a:xfrm>
          <a:prstGeom prst="rect">
            <a:avLst/>
          </a:prstGeom>
          <a:noFill/>
          <a:ln w="9525">
            <a:noFill/>
            <a:miter lim="800000"/>
            <a:headEnd/>
            <a:tailEnd/>
          </a:ln>
        </p:spPr>
        <p:txBody>
          <a:bodyPr wrap="none">
            <a:spAutoFit/>
          </a:bodyPr>
          <a:lstStyle/>
          <a:p>
            <a:pPr eaLnBrk="0" hangingPunct="0"/>
            <a:r>
              <a:rPr lang="es-AR" sz="2400" b="1">
                <a:solidFill>
                  <a:schemeClr val="bg1"/>
                </a:solidFill>
              </a:rPr>
              <a:t>C</a:t>
            </a:r>
            <a:r>
              <a:rPr lang="es-AR" sz="2400" b="1" baseline="-25000">
                <a:solidFill>
                  <a:schemeClr val="bg1"/>
                </a:solidFill>
              </a:rPr>
              <a:t>1</a:t>
            </a:r>
            <a:endParaRPr lang="es-A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403350" y="476250"/>
            <a:ext cx="6840538" cy="4524315"/>
          </a:xfrm>
          <a:prstGeom prst="rect">
            <a:avLst/>
          </a:prstGeom>
          <a:noFill/>
          <a:ln w="9525">
            <a:noFill/>
            <a:miter lim="800000"/>
            <a:headEnd/>
            <a:tailEnd/>
          </a:ln>
        </p:spPr>
        <p:txBody>
          <a:bodyPr>
            <a:spAutoFit/>
          </a:bodyPr>
          <a:lstStyle/>
          <a:p>
            <a:pPr>
              <a:spcBef>
                <a:spcPct val="50000"/>
              </a:spcBef>
            </a:pPr>
            <a:r>
              <a:rPr lang="es-ES" altLang="zh-CN" sz="2400" dirty="0">
                <a:ea typeface="SimSun" pitchFamily="2" charset="-122"/>
              </a:rPr>
              <a:t>Si una protuberancia crece en la </a:t>
            </a:r>
            <a:r>
              <a:rPr lang="es-ES" altLang="zh-CN" sz="2400" dirty="0" err="1">
                <a:ea typeface="SimSun" pitchFamily="2" charset="-122"/>
              </a:rPr>
              <a:t>interfase</a:t>
            </a:r>
            <a:r>
              <a:rPr lang="es-ES" altLang="zh-CN" sz="2400" dirty="0">
                <a:ea typeface="SimSun" pitchFamily="2" charset="-122"/>
              </a:rPr>
              <a:t> S-L, ésta encontrará líquido </a:t>
            </a:r>
            <a:r>
              <a:rPr lang="es-ES" altLang="zh-CN" sz="2400" dirty="0" err="1">
                <a:ea typeface="SimSun" pitchFamily="2" charset="-122"/>
              </a:rPr>
              <a:t>sobreenfriado</a:t>
            </a:r>
            <a:r>
              <a:rPr lang="es-ES" altLang="zh-CN" sz="2400" dirty="0">
                <a:ea typeface="SimSun" pitchFamily="2" charset="-122"/>
              </a:rPr>
              <a:t> y tenderá a crecer aún más, produciéndose así un crecimiento inestable del sólido. El avance máximo de la protuberancia corresponde a la longitud de la zona de </a:t>
            </a:r>
            <a:r>
              <a:rPr lang="es-ES" altLang="zh-CN" sz="2400" dirty="0" err="1">
                <a:ea typeface="SimSun" pitchFamily="2" charset="-122"/>
              </a:rPr>
              <a:t>sobreenfriamiento</a:t>
            </a:r>
            <a:r>
              <a:rPr lang="es-ES" altLang="zh-CN" sz="2400" dirty="0">
                <a:ea typeface="SimSun" pitchFamily="2" charset="-122"/>
              </a:rPr>
              <a:t> constitucional, la cual normalmente puede variar entre 0,1 y 1 mm. Si esta zona es pequeña se produce un crecimiento tipo celular, con los bordes entre celdas más ricos en soluto que la región central, estos bordes quedarán destacados cuando se ataque con ácido una superficie pulida.</a:t>
            </a:r>
            <a:endParaRPr lang="es-ES" sz="2400" dirty="0">
              <a:ea typeface="SimSun"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042988" y="620713"/>
            <a:ext cx="7489825" cy="3093154"/>
          </a:xfrm>
          <a:prstGeom prst="rect">
            <a:avLst/>
          </a:prstGeom>
          <a:noFill/>
          <a:ln w="9525">
            <a:noFill/>
            <a:miter lim="800000"/>
            <a:headEnd/>
            <a:tailEnd/>
          </a:ln>
        </p:spPr>
        <p:txBody>
          <a:bodyPr>
            <a:spAutoFit/>
          </a:bodyPr>
          <a:lstStyle/>
          <a:p>
            <a:r>
              <a:rPr lang="es-ES" altLang="zh-CN" sz="2400" dirty="0">
                <a:ea typeface="SimSun" pitchFamily="2" charset="-122"/>
              </a:rPr>
              <a:t>La zona de </a:t>
            </a:r>
            <a:r>
              <a:rPr lang="es-ES" altLang="zh-CN" sz="2400" dirty="0" err="1">
                <a:ea typeface="SimSun" pitchFamily="2" charset="-122"/>
              </a:rPr>
              <a:t>sobreenfriamiento</a:t>
            </a:r>
            <a:r>
              <a:rPr lang="es-ES" altLang="zh-CN" sz="2400" dirty="0">
                <a:ea typeface="SimSun" pitchFamily="2" charset="-122"/>
              </a:rPr>
              <a:t> constitucional crece con las siguientes condiciones de solidificación:</a:t>
            </a:r>
          </a:p>
          <a:p>
            <a:pPr lvl="2"/>
            <a:r>
              <a:rPr lang="es-ES" altLang="zh-CN" sz="2400" dirty="0">
                <a:ea typeface="SimSun" pitchFamily="2" charset="-122"/>
              </a:rPr>
              <a:t>-Cuando G disminuye</a:t>
            </a:r>
          </a:p>
          <a:p>
            <a:pPr lvl="2"/>
            <a:r>
              <a:rPr lang="es-ES" altLang="zh-CN" sz="2400" dirty="0">
                <a:ea typeface="SimSun" pitchFamily="2" charset="-122"/>
              </a:rPr>
              <a:t>-Cuando la velocidad de solidificación R aumenta</a:t>
            </a:r>
          </a:p>
          <a:p>
            <a:pPr lvl="2"/>
            <a:r>
              <a:rPr lang="es-ES" altLang="zh-CN" sz="2400" dirty="0">
                <a:ea typeface="SimSun" pitchFamily="2" charset="-122"/>
              </a:rPr>
              <a:t>-Cuando el contenido de soluto en la aleación aumenta</a:t>
            </a:r>
            <a:r>
              <a:rPr lang="es-ES" altLang="zh-CN" dirty="0">
                <a:ea typeface="SimSun" pitchFamily="2" charset="-122"/>
              </a:rPr>
              <a:t>.</a:t>
            </a:r>
          </a:p>
          <a:p>
            <a:pPr>
              <a:spcBef>
                <a:spcPct val="50000"/>
              </a:spcBef>
            </a:pPr>
            <a:endParaRPr lang="es-E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62"/>
          <p:cNvPicPr>
            <a:picLocks noChangeAspect="1" noChangeArrowheads="1"/>
          </p:cNvPicPr>
          <p:nvPr/>
        </p:nvPicPr>
        <p:blipFill>
          <a:blip r:embed="rId2"/>
          <a:srcRect/>
          <a:stretch>
            <a:fillRect/>
          </a:stretch>
        </p:blipFill>
        <p:spPr bwMode="auto">
          <a:xfrm>
            <a:off x="1116013" y="1557338"/>
            <a:ext cx="7058025" cy="430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03350" y="333375"/>
            <a:ext cx="7345363" cy="62642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04800" y="685800"/>
            <a:ext cx="7796213" cy="5334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571500" y="285750"/>
            <a:ext cx="8353425" cy="6048375"/>
          </a:xfrm>
          <a:prstGeom prst="rect">
            <a:avLst/>
          </a:prstGeom>
          <a:noFill/>
          <a:ln w="9525">
            <a:noFill/>
            <a:miter lim="800000"/>
            <a:headEnd/>
            <a:tailEnd/>
          </a:ln>
        </p:spPr>
      </p:pic>
      <p:sp>
        <p:nvSpPr>
          <p:cNvPr id="58371" name="2 CuadroTexto"/>
          <p:cNvSpPr txBox="1">
            <a:spLocks noChangeArrowheads="1"/>
          </p:cNvSpPr>
          <p:nvPr/>
        </p:nvSpPr>
        <p:spPr bwMode="auto">
          <a:xfrm>
            <a:off x="5286375" y="1000125"/>
            <a:ext cx="3429000" cy="923925"/>
          </a:xfrm>
          <a:prstGeom prst="rect">
            <a:avLst/>
          </a:prstGeom>
          <a:noFill/>
          <a:ln w="9525">
            <a:noFill/>
            <a:miter lim="800000"/>
            <a:headEnd/>
            <a:tailEnd/>
          </a:ln>
        </p:spPr>
        <p:txBody>
          <a:bodyPr>
            <a:spAutoFit/>
          </a:bodyPr>
          <a:lstStyle/>
          <a:p>
            <a:r>
              <a:rPr lang="es-ES">
                <a:solidFill>
                  <a:srgbClr val="FF0000"/>
                </a:solidFill>
              </a:rPr>
              <a:t>Correlación entre el gradiente térmico en la interfaz y la morfología de la interfaz</a:t>
            </a:r>
          </a:p>
        </p:txBody>
      </p:sp>
      <p:sp>
        <p:nvSpPr>
          <p:cNvPr id="58372" name="3 CuadroTexto"/>
          <p:cNvSpPr txBox="1">
            <a:spLocks noChangeArrowheads="1"/>
          </p:cNvSpPr>
          <p:nvPr/>
        </p:nvSpPr>
        <p:spPr bwMode="auto">
          <a:xfrm>
            <a:off x="5572125" y="5715000"/>
            <a:ext cx="1857375" cy="369888"/>
          </a:xfrm>
          <a:prstGeom prst="rect">
            <a:avLst/>
          </a:prstGeom>
          <a:noFill/>
          <a:ln w="9525">
            <a:noFill/>
            <a:miter lim="800000"/>
            <a:headEnd/>
            <a:tailEnd/>
          </a:ln>
        </p:spPr>
        <p:txBody>
          <a:bodyPr>
            <a:spAutoFit/>
          </a:bodyPr>
          <a:lstStyle/>
          <a:p>
            <a:r>
              <a:rPr lang="es-ES"/>
              <a:t>Equiaxiado</a:t>
            </a:r>
          </a:p>
        </p:txBody>
      </p:sp>
      <p:sp>
        <p:nvSpPr>
          <p:cNvPr id="58373" name="4 CuadroTexto"/>
          <p:cNvSpPr txBox="1">
            <a:spLocks noChangeArrowheads="1"/>
          </p:cNvSpPr>
          <p:nvPr/>
        </p:nvSpPr>
        <p:spPr bwMode="auto">
          <a:xfrm>
            <a:off x="4786313" y="4429125"/>
            <a:ext cx="3500437" cy="369888"/>
          </a:xfrm>
          <a:prstGeom prst="rect">
            <a:avLst/>
          </a:prstGeom>
          <a:noFill/>
          <a:ln w="9525">
            <a:noFill/>
            <a:miter lim="800000"/>
            <a:headEnd/>
            <a:tailEnd/>
          </a:ln>
        </p:spPr>
        <p:txBody>
          <a:bodyPr>
            <a:spAutoFit/>
          </a:bodyPr>
          <a:lstStyle/>
          <a:p>
            <a:r>
              <a:rPr lang="es-ES"/>
              <a:t>Dendrítico</a:t>
            </a:r>
          </a:p>
        </p:txBody>
      </p:sp>
      <p:sp>
        <p:nvSpPr>
          <p:cNvPr id="58374" name="5 CuadroTexto"/>
          <p:cNvSpPr txBox="1">
            <a:spLocks noChangeArrowheads="1"/>
          </p:cNvSpPr>
          <p:nvPr/>
        </p:nvSpPr>
        <p:spPr bwMode="auto">
          <a:xfrm>
            <a:off x="4071938" y="3643313"/>
            <a:ext cx="2143125" cy="369887"/>
          </a:xfrm>
          <a:prstGeom prst="rect">
            <a:avLst/>
          </a:prstGeom>
          <a:noFill/>
          <a:ln w="9525">
            <a:noFill/>
            <a:miter lim="800000"/>
            <a:headEnd/>
            <a:tailEnd/>
          </a:ln>
        </p:spPr>
        <p:txBody>
          <a:bodyPr>
            <a:spAutoFit/>
          </a:bodyPr>
          <a:lstStyle/>
          <a:p>
            <a:r>
              <a:rPr lang="es-ES"/>
              <a:t>Celular</a:t>
            </a:r>
          </a:p>
        </p:txBody>
      </p:sp>
      <p:sp>
        <p:nvSpPr>
          <p:cNvPr id="58375" name="6 CuadroTexto"/>
          <p:cNvSpPr txBox="1">
            <a:spLocks noChangeArrowheads="1"/>
          </p:cNvSpPr>
          <p:nvPr/>
        </p:nvSpPr>
        <p:spPr bwMode="auto">
          <a:xfrm>
            <a:off x="3500438" y="2643188"/>
            <a:ext cx="857250" cy="369887"/>
          </a:xfrm>
          <a:prstGeom prst="rect">
            <a:avLst/>
          </a:prstGeom>
          <a:noFill/>
          <a:ln w="9525">
            <a:noFill/>
            <a:miter lim="800000"/>
            <a:headEnd/>
            <a:tailEnd/>
          </a:ln>
        </p:spPr>
        <p:txBody>
          <a:bodyPr>
            <a:spAutoFit/>
          </a:bodyPr>
          <a:lstStyle/>
          <a:p>
            <a:r>
              <a:rPr lang="es-ES"/>
              <a:t>Planar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r="39542" b="23210"/>
          <a:stretch>
            <a:fillRect/>
          </a:stretch>
        </p:blipFill>
        <p:spPr bwMode="auto">
          <a:xfrm>
            <a:off x="49213" y="-171450"/>
            <a:ext cx="4451350" cy="4818063"/>
          </a:xfrm>
          <a:prstGeom prst="rect">
            <a:avLst/>
          </a:prstGeom>
          <a:noFill/>
          <a:ln w="19050">
            <a:noFill/>
            <a:miter lim="800000"/>
            <a:headEnd/>
            <a:tailEnd/>
          </a:ln>
        </p:spPr>
      </p:pic>
      <p:grpSp>
        <p:nvGrpSpPr>
          <p:cNvPr id="2" name="Group 3"/>
          <p:cNvGrpSpPr>
            <a:grpSpLocks/>
          </p:cNvGrpSpPr>
          <p:nvPr/>
        </p:nvGrpSpPr>
        <p:grpSpPr bwMode="auto">
          <a:xfrm>
            <a:off x="1489075" y="3597275"/>
            <a:ext cx="1911350" cy="646113"/>
            <a:chOff x="1519" y="2742"/>
            <a:chExt cx="1204" cy="407"/>
          </a:xfrm>
        </p:grpSpPr>
        <p:grpSp>
          <p:nvGrpSpPr>
            <p:cNvPr id="3" name="Group 4"/>
            <p:cNvGrpSpPr>
              <a:grpSpLocks/>
            </p:cNvGrpSpPr>
            <p:nvPr/>
          </p:nvGrpSpPr>
          <p:grpSpPr bwMode="auto">
            <a:xfrm>
              <a:off x="1565" y="2742"/>
              <a:ext cx="1088" cy="227"/>
              <a:chOff x="1565" y="2659"/>
              <a:chExt cx="1088" cy="227"/>
            </a:xfrm>
          </p:grpSpPr>
          <p:sp>
            <p:nvSpPr>
              <p:cNvPr id="60459" name="Line 5"/>
              <p:cNvSpPr>
                <a:spLocks noChangeShapeType="1"/>
              </p:cNvSpPr>
              <p:nvPr/>
            </p:nvSpPr>
            <p:spPr bwMode="auto">
              <a:xfrm>
                <a:off x="1565" y="2840"/>
                <a:ext cx="1088" cy="0"/>
              </a:xfrm>
              <a:prstGeom prst="line">
                <a:avLst/>
              </a:prstGeom>
              <a:noFill/>
              <a:ln w="57150">
                <a:solidFill>
                  <a:srgbClr val="FFFF00"/>
                </a:solidFill>
                <a:round/>
                <a:headEnd type="triangle" w="med" len="med"/>
                <a:tailEnd type="triangle" w="med" len="med"/>
              </a:ln>
            </p:spPr>
            <p:txBody>
              <a:bodyPr wrap="none" anchor="ctr">
                <a:spAutoFit/>
              </a:bodyPr>
              <a:lstStyle/>
              <a:p>
                <a:endParaRPr lang="es-AR"/>
              </a:p>
            </p:txBody>
          </p:sp>
          <p:sp>
            <p:nvSpPr>
              <p:cNvPr id="60460" name="Line 6"/>
              <p:cNvSpPr>
                <a:spLocks noChangeShapeType="1"/>
              </p:cNvSpPr>
              <p:nvPr/>
            </p:nvSpPr>
            <p:spPr bwMode="auto">
              <a:xfrm>
                <a:off x="1565" y="2659"/>
                <a:ext cx="0" cy="227"/>
              </a:xfrm>
              <a:prstGeom prst="line">
                <a:avLst/>
              </a:prstGeom>
              <a:noFill/>
              <a:ln w="57150">
                <a:solidFill>
                  <a:srgbClr val="FFFF00"/>
                </a:solidFill>
                <a:round/>
                <a:headEnd/>
                <a:tailEnd/>
              </a:ln>
            </p:spPr>
            <p:txBody>
              <a:bodyPr wrap="none" anchor="ctr">
                <a:spAutoFit/>
              </a:bodyPr>
              <a:lstStyle/>
              <a:p>
                <a:endParaRPr lang="es-AR"/>
              </a:p>
            </p:txBody>
          </p:sp>
          <p:sp>
            <p:nvSpPr>
              <p:cNvPr id="60461" name="Line 7"/>
              <p:cNvSpPr>
                <a:spLocks noChangeShapeType="1"/>
              </p:cNvSpPr>
              <p:nvPr/>
            </p:nvSpPr>
            <p:spPr bwMode="auto">
              <a:xfrm>
                <a:off x="2653" y="2659"/>
                <a:ext cx="0" cy="227"/>
              </a:xfrm>
              <a:prstGeom prst="line">
                <a:avLst/>
              </a:prstGeom>
              <a:noFill/>
              <a:ln w="57150">
                <a:solidFill>
                  <a:srgbClr val="FFFF00"/>
                </a:solidFill>
                <a:round/>
                <a:headEnd/>
                <a:tailEnd/>
              </a:ln>
            </p:spPr>
            <p:txBody>
              <a:bodyPr wrap="none" anchor="ctr">
                <a:spAutoFit/>
              </a:bodyPr>
              <a:lstStyle/>
              <a:p>
                <a:endParaRPr lang="es-AR"/>
              </a:p>
            </p:txBody>
          </p:sp>
        </p:grpSp>
        <p:sp>
          <p:nvSpPr>
            <p:cNvPr id="60458" name="Text Box 8"/>
            <p:cNvSpPr txBox="1">
              <a:spLocks noChangeArrowheads="1"/>
            </p:cNvSpPr>
            <p:nvPr/>
          </p:nvSpPr>
          <p:spPr bwMode="auto">
            <a:xfrm>
              <a:off x="1519" y="2976"/>
              <a:ext cx="1204" cy="173"/>
            </a:xfrm>
            <a:prstGeom prst="rect">
              <a:avLst/>
            </a:prstGeom>
            <a:solidFill>
              <a:srgbClr val="FFFF00"/>
            </a:solidFill>
            <a:ln w="19050">
              <a:noFill/>
              <a:miter lim="800000"/>
              <a:headEnd/>
              <a:tailEnd/>
            </a:ln>
          </p:spPr>
          <p:txBody>
            <a:bodyPr wrap="none">
              <a:spAutoFit/>
            </a:bodyPr>
            <a:lstStyle/>
            <a:p>
              <a:pPr algn="ctr" eaLnBrk="0" hangingPunct="0"/>
              <a:r>
                <a:rPr lang="es-AR" sz="1200">
                  <a:latin typeface="Times New Roman" pitchFamily="18" charset="0"/>
                </a:rPr>
                <a:t>Zona de líquido subenfriado</a:t>
              </a:r>
              <a:endParaRPr lang="it-IT" sz="1200">
                <a:latin typeface="Times New Roman" pitchFamily="18" charset="0"/>
              </a:endParaRPr>
            </a:p>
          </p:txBody>
        </p:sp>
      </p:grpSp>
      <p:sp>
        <p:nvSpPr>
          <p:cNvPr id="60420" name="Text Box 9"/>
          <p:cNvSpPr txBox="1">
            <a:spLocks noChangeArrowheads="1"/>
          </p:cNvSpPr>
          <p:nvPr/>
        </p:nvSpPr>
        <p:spPr bwMode="auto">
          <a:xfrm>
            <a:off x="611188" y="4941888"/>
            <a:ext cx="2449512" cy="822325"/>
          </a:xfrm>
          <a:prstGeom prst="rect">
            <a:avLst/>
          </a:prstGeom>
          <a:noFill/>
          <a:ln w="19050">
            <a:noFill/>
            <a:miter lim="800000"/>
            <a:headEnd/>
            <a:tailEnd/>
          </a:ln>
        </p:spPr>
        <p:txBody>
          <a:bodyPr wrap="none">
            <a:spAutoFit/>
          </a:bodyPr>
          <a:lstStyle/>
          <a:p>
            <a:pPr algn="ctr" eaLnBrk="0" hangingPunct="0"/>
            <a:r>
              <a:rPr lang="es-AR" sz="2400">
                <a:latin typeface="Times New Roman" pitchFamily="18" charset="0"/>
              </a:rPr>
              <a:t>Gradiente </a:t>
            </a:r>
            <a:r>
              <a:rPr lang="es-AR" sz="2400">
                <a:latin typeface="Symbol" pitchFamily="18" charset="2"/>
              </a:rPr>
              <a:t>D</a:t>
            </a:r>
            <a:r>
              <a:rPr lang="es-AR" sz="2400">
                <a:latin typeface="Times New Roman" pitchFamily="18" charset="0"/>
              </a:rPr>
              <a:t>T/</a:t>
            </a:r>
            <a:r>
              <a:rPr lang="es-AR" sz="2400">
                <a:latin typeface="Symbol" pitchFamily="18" charset="2"/>
              </a:rPr>
              <a:t>D</a:t>
            </a:r>
            <a:r>
              <a:rPr lang="es-AR" sz="2400">
                <a:latin typeface="Times New Roman" pitchFamily="18" charset="0"/>
              </a:rPr>
              <a:t>x</a:t>
            </a:r>
          </a:p>
          <a:p>
            <a:pPr algn="ctr" eaLnBrk="0" hangingPunct="0"/>
            <a:r>
              <a:rPr lang="es-AR" sz="2400">
                <a:latin typeface="Times New Roman" pitchFamily="18" charset="0"/>
              </a:rPr>
              <a:t>Negativo de Temp</a:t>
            </a:r>
            <a:endParaRPr lang="it-IT" sz="2400">
              <a:latin typeface="Times New Roman" pitchFamily="18" charset="0"/>
            </a:endParaRPr>
          </a:p>
        </p:txBody>
      </p:sp>
      <p:sp>
        <p:nvSpPr>
          <p:cNvPr id="60421" name="Line 10"/>
          <p:cNvSpPr>
            <a:spLocks noChangeShapeType="1"/>
          </p:cNvSpPr>
          <p:nvPr/>
        </p:nvSpPr>
        <p:spPr bwMode="auto">
          <a:xfrm>
            <a:off x="992188" y="3306763"/>
            <a:ext cx="863600" cy="360362"/>
          </a:xfrm>
          <a:prstGeom prst="line">
            <a:avLst/>
          </a:prstGeom>
          <a:noFill/>
          <a:ln w="25400">
            <a:solidFill>
              <a:srgbClr val="00FF00"/>
            </a:solidFill>
            <a:round/>
            <a:headEnd/>
            <a:tailEnd/>
          </a:ln>
        </p:spPr>
        <p:txBody>
          <a:bodyPr wrap="none" anchor="ctr">
            <a:spAutoFit/>
          </a:bodyPr>
          <a:lstStyle/>
          <a:p>
            <a:endParaRPr lang="es-AR"/>
          </a:p>
        </p:txBody>
      </p:sp>
      <p:sp>
        <p:nvSpPr>
          <p:cNvPr id="60422" name="Freeform 11"/>
          <p:cNvSpPr>
            <a:spLocks/>
          </p:cNvSpPr>
          <p:nvPr/>
        </p:nvSpPr>
        <p:spPr bwMode="auto">
          <a:xfrm>
            <a:off x="1208088" y="3379788"/>
            <a:ext cx="131762" cy="1524000"/>
          </a:xfrm>
          <a:custGeom>
            <a:avLst/>
            <a:gdLst>
              <a:gd name="T0" fmla="*/ 2147483647 w 83"/>
              <a:gd name="T1" fmla="*/ 2147483647 h 960"/>
              <a:gd name="T2" fmla="*/ 2147483647 w 83"/>
              <a:gd name="T3" fmla="*/ 2147483647 h 960"/>
              <a:gd name="T4" fmla="*/ 0 w 83"/>
              <a:gd name="T5" fmla="*/ 0 h 960"/>
              <a:gd name="T6" fmla="*/ 0 60000 65536"/>
              <a:gd name="T7" fmla="*/ 0 60000 65536"/>
              <a:gd name="T8" fmla="*/ 0 60000 65536"/>
              <a:gd name="T9" fmla="*/ 0 w 83"/>
              <a:gd name="T10" fmla="*/ 0 h 960"/>
              <a:gd name="T11" fmla="*/ 83 w 83"/>
              <a:gd name="T12" fmla="*/ 960 h 960"/>
            </a:gdLst>
            <a:ahLst/>
            <a:cxnLst>
              <a:cxn ang="T6">
                <a:pos x="T0" y="T1"/>
              </a:cxn>
              <a:cxn ang="T7">
                <a:pos x="T2" y="T3"/>
              </a:cxn>
              <a:cxn ang="T8">
                <a:pos x="T4" y="T5"/>
              </a:cxn>
            </a:cxnLst>
            <a:rect l="T9" t="T10" r="T11" b="T12"/>
            <a:pathLst>
              <a:path w="83" h="960">
                <a:moveTo>
                  <a:pt x="83" y="960"/>
                </a:moveTo>
                <a:cubicBezTo>
                  <a:pt x="73" y="846"/>
                  <a:pt x="38" y="434"/>
                  <a:pt x="24" y="274"/>
                </a:cubicBezTo>
                <a:cubicBezTo>
                  <a:pt x="47" y="365"/>
                  <a:pt x="5" y="57"/>
                  <a:pt x="0" y="0"/>
                </a:cubicBezTo>
              </a:path>
            </a:pathLst>
          </a:custGeom>
          <a:noFill/>
          <a:ln w="19050">
            <a:solidFill>
              <a:srgbClr val="990000"/>
            </a:solidFill>
            <a:round/>
            <a:headEnd/>
            <a:tailEnd type="triangle" w="med" len="med"/>
          </a:ln>
        </p:spPr>
        <p:txBody>
          <a:bodyPr wrap="none" anchor="ctr">
            <a:spAutoFit/>
          </a:bodyPr>
          <a:lstStyle/>
          <a:p>
            <a:endParaRPr lang="es-AR"/>
          </a:p>
        </p:txBody>
      </p:sp>
      <p:grpSp>
        <p:nvGrpSpPr>
          <p:cNvPr id="4" name="Group 12"/>
          <p:cNvGrpSpPr>
            <a:grpSpLocks/>
          </p:cNvGrpSpPr>
          <p:nvPr/>
        </p:nvGrpSpPr>
        <p:grpSpPr bwMode="auto">
          <a:xfrm>
            <a:off x="4305300" y="1404938"/>
            <a:ext cx="5019675" cy="3319462"/>
            <a:chOff x="2517" y="523"/>
            <a:chExt cx="3162" cy="2091"/>
          </a:xfrm>
        </p:grpSpPr>
        <p:sp>
          <p:nvSpPr>
            <p:cNvPr id="60432" name="Rectangle 13" descr="Diagonali chiare verso l'alto"/>
            <p:cNvSpPr>
              <a:spLocks noChangeArrowheads="1"/>
            </p:cNvSpPr>
            <p:nvPr/>
          </p:nvSpPr>
          <p:spPr bwMode="auto">
            <a:xfrm>
              <a:off x="2744" y="841"/>
              <a:ext cx="680" cy="1587"/>
            </a:xfrm>
            <a:prstGeom prst="rect">
              <a:avLst/>
            </a:prstGeom>
            <a:pattFill prst="ltUpDiag">
              <a:fgClr>
                <a:srgbClr val="000000"/>
              </a:fgClr>
              <a:bgClr>
                <a:srgbClr val="FFFFFF"/>
              </a:bgClr>
            </a:pattFill>
            <a:ln w="19050" algn="ctr">
              <a:noFill/>
              <a:miter lim="800000"/>
              <a:headEnd/>
              <a:tailEnd/>
            </a:ln>
          </p:spPr>
          <p:txBody>
            <a:bodyPr wrap="none" anchor="ctr">
              <a:spAutoFit/>
            </a:bodyPr>
            <a:lstStyle/>
            <a:p>
              <a:endParaRPr lang="es-AR"/>
            </a:p>
          </p:txBody>
        </p:sp>
        <p:sp>
          <p:nvSpPr>
            <p:cNvPr id="60433" name="Line 14"/>
            <p:cNvSpPr>
              <a:spLocks noChangeShapeType="1"/>
            </p:cNvSpPr>
            <p:nvPr/>
          </p:nvSpPr>
          <p:spPr bwMode="auto">
            <a:xfrm>
              <a:off x="2744" y="977"/>
              <a:ext cx="0" cy="1452"/>
            </a:xfrm>
            <a:prstGeom prst="line">
              <a:avLst/>
            </a:prstGeom>
            <a:noFill/>
            <a:ln w="19050">
              <a:solidFill>
                <a:srgbClr val="0000FF"/>
              </a:solidFill>
              <a:round/>
              <a:headEnd/>
              <a:tailEnd/>
            </a:ln>
          </p:spPr>
          <p:txBody>
            <a:bodyPr anchor="ctr">
              <a:spAutoFit/>
            </a:bodyPr>
            <a:lstStyle/>
            <a:p>
              <a:endParaRPr lang="es-AR"/>
            </a:p>
          </p:txBody>
        </p:sp>
        <p:sp>
          <p:nvSpPr>
            <p:cNvPr id="60434" name="Line 15"/>
            <p:cNvSpPr>
              <a:spLocks noChangeShapeType="1"/>
            </p:cNvSpPr>
            <p:nvPr/>
          </p:nvSpPr>
          <p:spPr bwMode="auto">
            <a:xfrm>
              <a:off x="2744" y="2429"/>
              <a:ext cx="2630" cy="0"/>
            </a:xfrm>
            <a:prstGeom prst="line">
              <a:avLst/>
            </a:prstGeom>
            <a:noFill/>
            <a:ln w="19050">
              <a:solidFill>
                <a:schemeClr val="accent2"/>
              </a:solidFill>
              <a:round/>
              <a:headEnd/>
              <a:tailEnd/>
            </a:ln>
          </p:spPr>
          <p:txBody>
            <a:bodyPr wrap="none" anchor="ctr">
              <a:spAutoFit/>
            </a:bodyPr>
            <a:lstStyle/>
            <a:p>
              <a:endParaRPr lang="es-AR"/>
            </a:p>
          </p:txBody>
        </p:sp>
        <p:sp>
          <p:nvSpPr>
            <p:cNvPr id="60435" name="Line 16"/>
            <p:cNvSpPr>
              <a:spLocks noChangeShapeType="1"/>
            </p:cNvSpPr>
            <p:nvPr/>
          </p:nvSpPr>
          <p:spPr bwMode="auto">
            <a:xfrm>
              <a:off x="2744" y="1319"/>
              <a:ext cx="2449" cy="0"/>
            </a:xfrm>
            <a:prstGeom prst="line">
              <a:avLst/>
            </a:prstGeom>
            <a:noFill/>
            <a:ln w="19050">
              <a:solidFill>
                <a:srgbClr val="990000"/>
              </a:solidFill>
              <a:prstDash val="sysDot"/>
              <a:round/>
              <a:headEnd/>
              <a:tailEnd/>
            </a:ln>
          </p:spPr>
          <p:txBody>
            <a:bodyPr anchor="ctr">
              <a:spAutoFit/>
            </a:bodyPr>
            <a:lstStyle/>
            <a:p>
              <a:endParaRPr lang="es-AR"/>
            </a:p>
          </p:txBody>
        </p:sp>
        <p:sp>
          <p:nvSpPr>
            <p:cNvPr id="60436" name="Line 17"/>
            <p:cNvSpPr>
              <a:spLocks noChangeShapeType="1"/>
            </p:cNvSpPr>
            <p:nvPr/>
          </p:nvSpPr>
          <p:spPr bwMode="auto">
            <a:xfrm>
              <a:off x="2744" y="1839"/>
              <a:ext cx="725" cy="0"/>
            </a:xfrm>
            <a:prstGeom prst="line">
              <a:avLst/>
            </a:prstGeom>
            <a:noFill/>
            <a:ln w="19050">
              <a:solidFill>
                <a:srgbClr val="FF0000"/>
              </a:solidFill>
              <a:prstDash val="sysDot"/>
              <a:round/>
              <a:headEnd/>
              <a:tailEnd/>
            </a:ln>
          </p:spPr>
          <p:txBody>
            <a:bodyPr anchor="ctr">
              <a:spAutoFit/>
            </a:bodyPr>
            <a:lstStyle/>
            <a:p>
              <a:endParaRPr lang="es-AR"/>
            </a:p>
          </p:txBody>
        </p:sp>
        <p:sp>
          <p:nvSpPr>
            <p:cNvPr id="60437" name="Freeform 18"/>
            <p:cNvSpPr>
              <a:spLocks/>
            </p:cNvSpPr>
            <p:nvPr/>
          </p:nvSpPr>
          <p:spPr bwMode="auto">
            <a:xfrm>
              <a:off x="3442" y="1310"/>
              <a:ext cx="1723" cy="520"/>
            </a:xfrm>
            <a:custGeom>
              <a:avLst/>
              <a:gdLst>
                <a:gd name="T0" fmla="*/ 0 w 1723"/>
                <a:gd name="T1" fmla="*/ 520 h 520"/>
                <a:gd name="T2" fmla="*/ 250 w 1723"/>
                <a:gd name="T3" fmla="*/ 114 h 520"/>
                <a:gd name="T4" fmla="*/ 496 w 1723"/>
                <a:gd name="T5" fmla="*/ 3 h 520"/>
                <a:gd name="T6" fmla="*/ 1723 w 1723"/>
                <a:gd name="T7" fmla="*/ 4 h 520"/>
                <a:gd name="T8" fmla="*/ 0 60000 65536"/>
                <a:gd name="T9" fmla="*/ 0 60000 65536"/>
                <a:gd name="T10" fmla="*/ 0 60000 65536"/>
                <a:gd name="T11" fmla="*/ 0 60000 65536"/>
                <a:gd name="T12" fmla="*/ 0 w 1723"/>
                <a:gd name="T13" fmla="*/ 0 h 520"/>
                <a:gd name="T14" fmla="*/ 1723 w 1723"/>
                <a:gd name="T15" fmla="*/ 520 h 520"/>
              </a:gdLst>
              <a:ahLst/>
              <a:cxnLst>
                <a:cxn ang="T8">
                  <a:pos x="T0" y="T1"/>
                </a:cxn>
                <a:cxn ang="T9">
                  <a:pos x="T2" y="T3"/>
                </a:cxn>
                <a:cxn ang="T10">
                  <a:pos x="T4" y="T5"/>
                </a:cxn>
                <a:cxn ang="T11">
                  <a:pos x="T6" y="T7"/>
                </a:cxn>
              </a:cxnLst>
              <a:rect l="T12" t="T13" r="T14" b="T15"/>
              <a:pathLst>
                <a:path w="1723" h="520">
                  <a:moveTo>
                    <a:pt x="0" y="520"/>
                  </a:moveTo>
                  <a:cubicBezTo>
                    <a:pt x="0" y="520"/>
                    <a:pt x="157" y="177"/>
                    <a:pt x="250" y="114"/>
                  </a:cubicBezTo>
                  <a:cubicBezTo>
                    <a:pt x="343" y="51"/>
                    <a:pt x="433" y="0"/>
                    <a:pt x="496" y="3"/>
                  </a:cubicBezTo>
                  <a:cubicBezTo>
                    <a:pt x="559" y="6"/>
                    <a:pt x="1468" y="4"/>
                    <a:pt x="1723" y="4"/>
                  </a:cubicBezTo>
                </a:path>
              </a:pathLst>
            </a:custGeom>
            <a:noFill/>
            <a:ln w="25400">
              <a:solidFill>
                <a:srgbClr val="FF0000"/>
              </a:solidFill>
              <a:round/>
              <a:headEnd/>
              <a:tailEnd/>
            </a:ln>
          </p:spPr>
          <p:txBody>
            <a:bodyPr wrap="none" anchor="ctr">
              <a:spAutoFit/>
            </a:bodyPr>
            <a:lstStyle/>
            <a:p>
              <a:endParaRPr lang="es-AR"/>
            </a:p>
          </p:txBody>
        </p:sp>
        <p:grpSp>
          <p:nvGrpSpPr>
            <p:cNvPr id="5" name="Group 19"/>
            <p:cNvGrpSpPr>
              <a:grpSpLocks/>
            </p:cNvGrpSpPr>
            <p:nvPr/>
          </p:nvGrpSpPr>
          <p:grpSpPr bwMode="auto">
            <a:xfrm>
              <a:off x="3333" y="750"/>
              <a:ext cx="693" cy="1452"/>
              <a:chOff x="3424" y="2205"/>
              <a:chExt cx="693" cy="1452"/>
            </a:xfrm>
          </p:grpSpPr>
          <p:sp>
            <p:nvSpPr>
              <p:cNvPr id="60455" name="Line 20"/>
              <p:cNvSpPr>
                <a:spLocks noChangeShapeType="1"/>
              </p:cNvSpPr>
              <p:nvPr/>
            </p:nvSpPr>
            <p:spPr bwMode="auto">
              <a:xfrm flipH="1">
                <a:off x="3424" y="2432"/>
                <a:ext cx="363" cy="1225"/>
              </a:xfrm>
              <a:prstGeom prst="line">
                <a:avLst/>
              </a:prstGeom>
              <a:noFill/>
              <a:ln w="19050">
                <a:solidFill>
                  <a:srgbClr val="00FF00"/>
                </a:solidFill>
                <a:round/>
                <a:headEnd/>
                <a:tailEnd/>
              </a:ln>
            </p:spPr>
            <p:txBody>
              <a:bodyPr wrap="none" anchor="ctr">
                <a:spAutoFit/>
              </a:bodyPr>
              <a:lstStyle/>
              <a:p>
                <a:endParaRPr lang="es-AR"/>
              </a:p>
            </p:txBody>
          </p:sp>
          <p:sp>
            <p:nvSpPr>
              <p:cNvPr id="60456" name="Text Box 21"/>
              <p:cNvSpPr txBox="1">
                <a:spLocks noChangeArrowheads="1"/>
              </p:cNvSpPr>
              <p:nvPr/>
            </p:nvSpPr>
            <p:spPr bwMode="auto">
              <a:xfrm>
                <a:off x="3825" y="2205"/>
                <a:ext cx="292" cy="231"/>
              </a:xfrm>
              <a:prstGeom prst="rect">
                <a:avLst/>
              </a:prstGeom>
              <a:noFill/>
              <a:ln w="19050">
                <a:noFill/>
                <a:miter lim="800000"/>
                <a:headEnd/>
                <a:tailEnd/>
              </a:ln>
            </p:spPr>
            <p:txBody>
              <a:bodyPr wrap="none">
                <a:spAutoFit/>
              </a:bodyPr>
              <a:lstStyle/>
              <a:p>
                <a:pPr algn="ctr" eaLnBrk="0" hangingPunct="0"/>
                <a:r>
                  <a:rPr lang="es-AR">
                    <a:latin typeface="Times New Roman" pitchFamily="18" charset="0"/>
                  </a:rPr>
                  <a:t>G1</a:t>
                </a:r>
                <a:endParaRPr lang="it-IT">
                  <a:latin typeface="Times New Roman" pitchFamily="18" charset="0"/>
                </a:endParaRPr>
              </a:p>
            </p:txBody>
          </p:sp>
        </p:grpSp>
        <p:grpSp>
          <p:nvGrpSpPr>
            <p:cNvPr id="6" name="Group 22"/>
            <p:cNvGrpSpPr>
              <a:grpSpLocks/>
            </p:cNvGrpSpPr>
            <p:nvPr/>
          </p:nvGrpSpPr>
          <p:grpSpPr bwMode="auto">
            <a:xfrm>
              <a:off x="3107" y="841"/>
              <a:ext cx="2151" cy="1179"/>
              <a:chOff x="3198" y="2296"/>
              <a:chExt cx="2151" cy="1179"/>
            </a:xfrm>
          </p:grpSpPr>
          <p:sp>
            <p:nvSpPr>
              <p:cNvPr id="60453" name="Line 23"/>
              <p:cNvSpPr>
                <a:spLocks noChangeShapeType="1"/>
              </p:cNvSpPr>
              <p:nvPr/>
            </p:nvSpPr>
            <p:spPr bwMode="auto">
              <a:xfrm flipH="1">
                <a:off x="3198" y="2523"/>
                <a:ext cx="1905" cy="952"/>
              </a:xfrm>
              <a:prstGeom prst="line">
                <a:avLst/>
              </a:prstGeom>
              <a:noFill/>
              <a:ln w="19050">
                <a:solidFill>
                  <a:srgbClr val="00FF00"/>
                </a:solidFill>
                <a:round/>
                <a:headEnd/>
                <a:tailEnd/>
              </a:ln>
            </p:spPr>
            <p:txBody>
              <a:bodyPr anchor="ctr">
                <a:spAutoFit/>
              </a:bodyPr>
              <a:lstStyle/>
              <a:p>
                <a:endParaRPr lang="es-AR"/>
              </a:p>
            </p:txBody>
          </p:sp>
          <p:sp>
            <p:nvSpPr>
              <p:cNvPr id="60454" name="Text Box 24"/>
              <p:cNvSpPr txBox="1">
                <a:spLocks noChangeArrowheads="1"/>
              </p:cNvSpPr>
              <p:nvPr/>
            </p:nvSpPr>
            <p:spPr bwMode="auto">
              <a:xfrm>
                <a:off x="5057" y="2296"/>
                <a:ext cx="292" cy="231"/>
              </a:xfrm>
              <a:prstGeom prst="rect">
                <a:avLst/>
              </a:prstGeom>
              <a:noFill/>
              <a:ln w="19050">
                <a:noFill/>
                <a:miter lim="800000"/>
                <a:headEnd/>
                <a:tailEnd/>
              </a:ln>
            </p:spPr>
            <p:txBody>
              <a:bodyPr wrap="none">
                <a:spAutoFit/>
              </a:bodyPr>
              <a:lstStyle/>
              <a:p>
                <a:pPr algn="ctr" eaLnBrk="0" hangingPunct="0"/>
                <a:r>
                  <a:rPr lang="es-AR">
                    <a:latin typeface="Times New Roman" pitchFamily="18" charset="0"/>
                  </a:rPr>
                  <a:t>G2</a:t>
                </a:r>
                <a:endParaRPr lang="it-IT">
                  <a:latin typeface="Times New Roman" pitchFamily="18" charset="0"/>
                </a:endParaRPr>
              </a:p>
            </p:txBody>
          </p:sp>
        </p:grpSp>
        <p:sp>
          <p:nvSpPr>
            <p:cNvPr id="60440" name="Freeform 25"/>
            <p:cNvSpPr>
              <a:spLocks/>
            </p:cNvSpPr>
            <p:nvPr/>
          </p:nvSpPr>
          <p:spPr bwMode="auto">
            <a:xfrm>
              <a:off x="2739" y="1839"/>
              <a:ext cx="730" cy="235"/>
            </a:xfrm>
            <a:custGeom>
              <a:avLst/>
              <a:gdLst>
                <a:gd name="T0" fmla="*/ 0 w 730"/>
                <a:gd name="T1" fmla="*/ 235 h 235"/>
                <a:gd name="T2" fmla="*/ 189 w 730"/>
                <a:gd name="T3" fmla="*/ 205 h 235"/>
                <a:gd name="T4" fmla="*/ 447 w 730"/>
                <a:gd name="T5" fmla="*/ 116 h 235"/>
                <a:gd name="T6" fmla="*/ 730 w 730"/>
                <a:gd name="T7" fmla="*/ 0 h 235"/>
                <a:gd name="T8" fmla="*/ 0 60000 65536"/>
                <a:gd name="T9" fmla="*/ 0 60000 65536"/>
                <a:gd name="T10" fmla="*/ 0 60000 65536"/>
                <a:gd name="T11" fmla="*/ 0 60000 65536"/>
                <a:gd name="T12" fmla="*/ 0 w 730"/>
                <a:gd name="T13" fmla="*/ 0 h 235"/>
                <a:gd name="T14" fmla="*/ 730 w 730"/>
                <a:gd name="T15" fmla="*/ 235 h 235"/>
              </a:gdLst>
              <a:ahLst/>
              <a:cxnLst>
                <a:cxn ang="T8">
                  <a:pos x="T0" y="T1"/>
                </a:cxn>
                <a:cxn ang="T9">
                  <a:pos x="T2" y="T3"/>
                </a:cxn>
                <a:cxn ang="T10">
                  <a:pos x="T4" y="T5"/>
                </a:cxn>
                <a:cxn ang="T11">
                  <a:pos x="T6" y="T7"/>
                </a:cxn>
              </a:cxnLst>
              <a:rect l="T12" t="T13" r="T14" b="T15"/>
              <a:pathLst>
                <a:path w="730" h="235">
                  <a:moveTo>
                    <a:pt x="0" y="235"/>
                  </a:moveTo>
                  <a:cubicBezTo>
                    <a:pt x="31" y="230"/>
                    <a:pt x="114" y="225"/>
                    <a:pt x="189" y="205"/>
                  </a:cubicBezTo>
                  <a:cubicBezTo>
                    <a:pt x="264" y="185"/>
                    <a:pt x="357" y="150"/>
                    <a:pt x="447" y="116"/>
                  </a:cubicBezTo>
                  <a:cubicBezTo>
                    <a:pt x="537" y="82"/>
                    <a:pt x="671" y="24"/>
                    <a:pt x="730" y="0"/>
                  </a:cubicBezTo>
                </a:path>
              </a:pathLst>
            </a:custGeom>
            <a:noFill/>
            <a:ln w="19050">
              <a:solidFill>
                <a:srgbClr val="FF0000"/>
              </a:solidFill>
              <a:round/>
              <a:headEnd/>
              <a:tailEnd/>
            </a:ln>
          </p:spPr>
          <p:txBody>
            <a:bodyPr wrap="none" anchor="ctr">
              <a:spAutoFit/>
            </a:bodyPr>
            <a:lstStyle/>
            <a:p>
              <a:endParaRPr lang="es-AR"/>
            </a:p>
          </p:txBody>
        </p:sp>
        <p:sp>
          <p:nvSpPr>
            <p:cNvPr id="60441" name="Line 26"/>
            <p:cNvSpPr>
              <a:spLocks noChangeShapeType="1"/>
            </p:cNvSpPr>
            <p:nvPr/>
          </p:nvSpPr>
          <p:spPr bwMode="auto">
            <a:xfrm>
              <a:off x="3439" y="841"/>
              <a:ext cx="0" cy="1678"/>
            </a:xfrm>
            <a:prstGeom prst="line">
              <a:avLst/>
            </a:prstGeom>
            <a:noFill/>
            <a:ln w="19050">
              <a:solidFill>
                <a:schemeClr val="tx1"/>
              </a:solidFill>
              <a:prstDash val="dash"/>
              <a:round/>
              <a:headEnd/>
              <a:tailEnd/>
            </a:ln>
          </p:spPr>
          <p:txBody>
            <a:bodyPr wrap="none" anchor="ctr">
              <a:spAutoFit/>
            </a:bodyPr>
            <a:lstStyle/>
            <a:p>
              <a:endParaRPr lang="es-AR"/>
            </a:p>
          </p:txBody>
        </p:sp>
        <p:sp>
          <p:nvSpPr>
            <p:cNvPr id="60442" name="Text Box 27"/>
            <p:cNvSpPr txBox="1">
              <a:spLocks noChangeArrowheads="1"/>
            </p:cNvSpPr>
            <p:nvPr/>
          </p:nvSpPr>
          <p:spPr bwMode="auto">
            <a:xfrm>
              <a:off x="2834" y="1476"/>
              <a:ext cx="492" cy="231"/>
            </a:xfrm>
            <a:prstGeom prst="rect">
              <a:avLst/>
            </a:prstGeom>
            <a:solidFill>
              <a:schemeClr val="bg1"/>
            </a:solidFill>
            <a:ln w="19050" algn="ctr">
              <a:noFill/>
              <a:miter lim="800000"/>
              <a:headEnd/>
              <a:tailEnd/>
            </a:ln>
          </p:spPr>
          <p:txBody>
            <a:bodyPr wrap="none">
              <a:spAutoFit/>
            </a:bodyPr>
            <a:lstStyle/>
            <a:p>
              <a:pPr algn="ctr" eaLnBrk="0" hangingPunct="0"/>
              <a:r>
                <a:rPr lang="es-AR">
                  <a:latin typeface="Times New Roman" pitchFamily="18" charset="0"/>
                </a:rPr>
                <a:t>Sólido</a:t>
              </a:r>
              <a:endParaRPr lang="it-IT">
                <a:latin typeface="Times New Roman" pitchFamily="18" charset="0"/>
              </a:endParaRPr>
            </a:p>
          </p:txBody>
        </p:sp>
        <p:sp>
          <p:nvSpPr>
            <p:cNvPr id="60443" name="Text Box 28"/>
            <p:cNvSpPr txBox="1">
              <a:spLocks noChangeArrowheads="1"/>
            </p:cNvSpPr>
            <p:nvPr/>
          </p:nvSpPr>
          <p:spPr bwMode="auto">
            <a:xfrm>
              <a:off x="3974" y="977"/>
              <a:ext cx="572" cy="231"/>
            </a:xfrm>
            <a:prstGeom prst="rect">
              <a:avLst/>
            </a:prstGeom>
            <a:noFill/>
            <a:ln w="19050" algn="ctr">
              <a:noFill/>
              <a:miter lim="800000"/>
              <a:headEnd/>
              <a:tailEnd/>
            </a:ln>
          </p:spPr>
          <p:txBody>
            <a:bodyPr wrap="none">
              <a:spAutoFit/>
            </a:bodyPr>
            <a:lstStyle/>
            <a:p>
              <a:pPr algn="ctr" eaLnBrk="0" hangingPunct="0"/>
              <a:r>
                <a:rPr lang="es-AR">
                  <a:latin typeface="Times New Roman" pitchFamily="18" charset="0"/>
                </a:rPr>
                <a:t>Líquido</a:t>
              </a:r>
              <a:endParaRPr lang="it-IT">
                <a:latin typeface="Times New Roman" pitchFamily="18" charset="0"/>
              </a:endParaRPr>
            </a:p>
          </p:txBody>
        </p:sp>
        <p:sp>
          <p:nvSpPr>
            <p:cNvPr id="60444" name="Text Box 29"/>
            <p:cNvSpPr txBox="1">
              <a:spLocks noChangeArrowheads="1"/>
            </p:cNvSpPr>
            <p:nvPr/>
          </p:nvSpPr>
          <p:spPr bwMode="auto">
            <a:xfrm rot="-5400000">
              <a:off x="2407" y="1022"/>
              <a:ext cx="452" cy="231"/>
            </a:xfrm>
            <a:prstGeom prst="rect">
              <a:avLst/>
            </a:prstGeom>
            <a:noFill/>
            <a:ln w="19050" algn="ctr">
              <a:noFill/>
              <a:miter lim="800000"/>
              <a:headEnd/>
              <a:tailEnd/>
            </a:ln>
          </p:spPr>
          <p:txBody>
            <a:bodyPr wrap="none">
              <a:spAutoFit/>
            </a:bodyPr>
            <a:lstStyle/>
            <a:p>
              <a:pPr algn="ctr" eaLnBrk="0" hangingPunct="0"/>
              <a:r>
                <a:rPr lang="es-AR">
                  <a:latin typeface="Times New Roman" pitchFamily="18" charset="0"/>
                </a:rPr>
                <a:t>Temp</a:t>
              </a:r>
              <a:endParaRPr lang="it-IT">
                <a:latin typeface="Times New Roman" pitchFamily="18" charset="0"/>
              </a:endParaRPr>
            </a:p>
          </p:txBody>
        </p:sp>
        <p:sp>
          <p:nvSpPr>
            <p:cNvPr id="60445" name="Text Box 30"/>
            <p:cNvSpPr txBox="1">
              <a:spLocks noChangeArrowheads="1"/>
            </p:cNvSpPr>
            <p:nvPr/>
          </p:nvSpPr>
          <p:spPr bwMode="auto">
            <a:xfrm>
              <a:off x="3696" y="2383"/>
              <a:ext cx="660" cy="231"/>
            </a:xfrm>
            <a:prstGeom prst="rect">
              <a:avLst/>
            </a:prstGeom>
            <a:noFill/>
            <a:ln w="19050" algn="ctr">
              <a:noFill/>
              <a:miter lim="800000"/>
              <a:headEnd/>
              <a:tailEnd/>
            </a:ln>
          </p:spPr>
          <p:txBody>
            <a:bodyPr wrap="none">
              <a:spAutoFit/>
            </a:bodyPr>
            <a:lstStyle/>
            <a:p>
              <a:pPr algn="ctr" eaLnBrk="0" hangingPunct="0"/>
              <a:r>
                <a:rPr lang="es-AR">
                  <a:latin typeface="Times New Roman" pitchFamily="18" charset="0"/>
                </a:rPr>
                <a:t>Distancia</a:t>
              </a:r>
              <a:endParaRPr lang="it-IT">
                <a:latin typeface="Times New Roman" pitchFamily="18" charset="0"/>
              </a:endParaRPr>
            </a:p>
          </p:txBody>
        </p:sp>
        <p:sp>
          <p:nvSpPr>
            <p:cNvPr id="49183" name="Text Box 31"/>
            <p:cNvSpPr txBox="1">
              <a:spLocks noChangeArrowheads="1"/>
            </p:cNvSpPr>
            <p:nvPr/>
          </p:nvSpPr>
          <p:spPr bwMode="auto">
            <a:xfrm>
              <a:off x="2608" y="523"/>
              <a:ext cx="3071" cy="250"/>
            </a:xfrm>
            <a:prstGeom prst="rect">
              <a:avLst/>
            </a:prstGeom>
            <a:noFill/>
            <a:ln w="19050">
              <a:noFill/>
              <a:miter lim="800000"/>
              <a:headEnd/>
              <a:tailEnd/>
            </a:ln>
            <a:effectLst/>
          </p:spPr>
          <p:txBody>
            <a:bodyPr wrap="none">
              <a:spAutoFit/>
            </a:bodyPr>
            <a:lstStyle/>
            <a:p>
              <a:pPr algn="just" eaLnBrk="0" hangingPunct="0">
                <a:defRPr/>
              </a:pPr>
              <a:r>
                <a:rPr lang="es-AR" sz="2000" b="1">
                  <a:effectLst>
                    <a:outerShdw blurRad="38100" dist="38100" dir="2700000" algn="tl">
                      <a:srgbClr val="C0C0C0"/>
                    </a:outerShdw>
                  </a:effectLst>
                  <a:latin typeface="Times New Roman" pitchFamily="18" charset="0"/>
                </a:rPr>
                <a:t>Aleaciones: Temp de solidificación variable</a:t>
              </a:r>
              <a:endParaRPr lang="it-IT" sz="2000" b="1">
                <a:effectLst>
                  <a:outerShdw blurRad="38100" dist="38100" dir="2700000" algn="tl">
                    <a:srgbClr val="C0C0C0"/>
                  </a:outerShdw>
                </a:effectLst>
                <a:latin typeface="Times New Roman" pitchFamily="18" charset="0"/>
              </a:endParaRPr>
            </a:p>
          </p:txBody>
        </p:sp>
        <p:sp>
          <p:nvSpPr>
            <p:cNvPr id="60447" name="Line 32"/>
            <p:cNvSpPr>
              <a:spLocks noChangeShapeType="1"/>
            </p:cNvSpPr>
            <p:nvPr/>
          </p:nvSpPr>
          <p:spPr bwMode="auto">
            <a:xfrm>
              <a:off x="3445" y="1930"/>
              <a:ext cx="0" cy="227"/>
            </a:xfrm>
            <a:prstGeom prst="line">
              <a:avLst/>
            </a:prstGeom>
            <a:noFill/>
            <a:ln w="57150">
              <a:solidFill>
                <a:srgbClr val="FFFF00"/>
              </a:solidFill>
              <a:round/>
              <a:headEnd/>
              <a:tailEnd/>
            </a:ln>
          </p:spPr>
          <p:txBody>
            <a:bodyPr anchor="ctr">
              <a:spAutoFit/>
            </a:bodyPr>
            <a:lstStyle/>
            <a:p>
              <a:endParaRPr lang="es-AR"/>
            </a:p>
          </p:txBody>
        </p:sp>
        <p:grpSp>
          <p:nvGrpSpPr>
            <p:cNvPr id="7" name="Group 33"/>
            <p:cNvGrpSpPr>
              <a:grpSpLocks/>
            </p:cNvGrpSpPr>
            <p:nvPr/>
          </p:nvGrpSpPr>
          <p:grpSpPr bwMode="auto">
            <a:xfrm>
              <a:off x="3317" y="1340"/>
              <a:ext cx="1371" cy="817"/>
              <a:chOff x="3408" y="845"/>
              <a:chExt cx="1371" cy="817"/>
            </a:xfrm>
          </p:grpSpPr>
          <p:sp>
            <p:nvSpPr>
              <p:cNvPr id="60449" name="Line 34"/>
              <p:cNvSpPr>
                <a:spLocks noChangeShapeType="1"/>
              </p:cNvSpPr>
              <p:nvPr/>
            </p:nvSpPr>
            <p:spPr bwMode="auto">
              <a:xfrm>
                <a:off x="4604" y="845"/>
                <a:ext cx="20" cy="817"/>
              </a:xfrm>
              <a:prstGeom prst="line">
                <a:avLst/>
              </a:prstGeom>
              <a:noFill/>
              <a:ln w="57150">
                <a:solidFill>
                  <a:srgbClr val="FFFF00"/>
                </a:solidFill>
                <a:round/>
                <a:headEnd/>
                <a:tailEnd/>
              </a:ln>
            </p:spPr>
            <p:txBody>
              <a:bodyPr anchor="ctr">
                <a:spAutoFit/>
              </a:bodyPr>
              <a:lstStyle/>
              <a:p>
                <a:endParaRPr lang="es-AR"/>
              </a:p>
            </p:txBody>
          </p:sp>
          <p:grpSp>
            <p:nvGrpSpPr>
              <p:cNvPr id="8" name="Group 35"/>
              <p:cNvGrpSpPr>
                <a:grpSpLocks/>
              </p:cNvGrpSpPr>
              <p:nvPr/>
            </p:nvGrpSpPr>
            <p:grpSpPr bwMode="auto">
              <a:xfrm>
                <a:off x="3408" y="1298"/>
                <a:ext cx="1371" cy="318"/>
                <a:chOff x="3408" y="1298"/>
                <a:chExt cx="1371" cy="318"/>
              </a:xfrm>
            </p:grpSpPr>
            <p:sp>
              <p:nvSpPr>
                <p:cNvPr id="60451" name="Line 36"/>
                <p:cNvSpPr>
                  <a:spLocks noChangeShapeType="1"/>
                </p:cNvSpPr>
                <p:nvPr/>
              </p:nvSpPr>
              <p:spPr bwMode="auto">
                <a:xfrm>
                  <a:off x="3536" y="1616"/>
                  <a:ext cx="1088" cy="0"/>
                </a:xfrm>
                <a:prstGeom prst="line">
                  <a:avLst/>
                </a:prstGeom>
                <a:noFill/>
                <a:ln w="57150">
                  <a:solidFill>
                    <a:srgbClr val="FFFF00"/>
                  </a:solidFill>
                  <a:round/>
                  <a:headEnd type="triangle" w="med" len="med"/>
                  <a:tailEnd type="triangle" w="med" len="med"/>
                </a:ln>
              </p:spPr>
              <p:txBody>
                <a:bodyPr anchor="ctr">
                  <a:spAutoFit/>
                </a:bodyPr>
                <a:lstStyle/>
                <a:p>
                  <a:endParaRPr lang="es-AR"/>
                </a:p>
              </p:txBody>
            </p:sp>
            <p:sp>
              <p:nvSpPr>
                <p:cNvPr id="60452" name="Text Box 37"/>
                <p:cNvSpPr txBox="1">
                  <a:spLocks noChangeArrowheads="1"/>
                </p:cNvSpPr>
                <p:nvPr/>
              </p:nvSpPr>
              <p:spPr bwMode="auto">
                <a:xfrm>
                  <a:off x="3408" y="1298"/>
                  <a:ext cx="1371" cy="288"/>
                </a:xfrm>
                <a:prstGeom prst="rect">
                  <a:avLst/>
                </a:prstGeom>
                <a:solidFill>
                  <a:srgbClr val="FFFF00"/>
                </a:solidFill>
                <a:ln w="19050">
                  <a:noFill/>
                  <a:miter lim="800000"/>
                  <a:headEnd/>
                  <a:tailEnd/>
                </a:ln>
              </p:spPr>
              <p:txBody>
                <a:bodyPr wrap="none">
                  <a:spAutoFit/>
                </a:bodyPr>
                <a:lstStyle/>
                <a:p>
                  <a:pPr algn="ctr" eaLnBrk="0" hangingPunct="0"/>
                  <a:r>
                    <a:rPr lang="es-AR" sz="1200">
                      <a:latin typeface="Times New Roman" pitchFamily="18" charset="0"/>
                    </a:rPr>
                    <a:t>Zona de líquido subenfriado</a:t>
                  </a:r>
                </a:p>
                <a:p>
                  <a:pPr algn="ctr" eaLnBrk="0" hangingPunct="0"/>
                  <a:r>
                    <a:rPr lang="es-AR" sz="1200">
                      <a:latin typeface="Times New Roman" pitchFamily="18" charset="0"/>
                    </a:rPr>
                    <a:t>(subenfriamiento constitucional)</a:t>
                  </a:r>
                  <a:endParaRPr lang="it-IT" sz="1200">
                    <a:latin typeface="Times New Roman" pitchFamily="18" charset="0"/>
                  </a:endParaRPr>
                </a:p>
              </p:txBody>
            </p:sp>
          </p:grpSp>
        </p:grpSp>
      </p:grpSp>
      <p:sp>
        <p:nvSpPr>
          <p:cNvPr id="60424" name="Text Box 38"/>
          <p:cNvSpPr txBox="1">
            <a:spLocks noChangeArrowheads="1"/>
          </p:cNvSpPr>
          <p:nvPr/>
        </p:nvSpPr>
        <p:spPr bwMode="auto">
          <a:xfrm>
            <a:off x="5062538" y="5084763"/>
            <a:ext cx="2332037" cy="822325"/>
          </a:xfrm>
          <a:prstGeom prst="rect">
            <a:avLst/>
          </a:prstGeom>
          <a:noFill/>
          <a:ln w="19050">
            <a:noFill/>
            <a:miter lim="800000"/>
            <a:headEnd/>
            <a:tailEnd/>
          </a:ln>
        </p:spPr>
        <p:txBody>
          <a:bodyPr wrap="none">
            <a:spAutoFit/>
          </a:bodyPr>
          <a:lstStyle/>
          <a:p>
            <a:pPr algn="ctr" eaLnBrk="0" hangingPunct="0"/>
            <a:r>
              <a:rPr lang="es-AR" sz="2400">
                <a:latin typeface="Times New Roman" pitchFamily="18" charset="0"/>
              </a:rPr>
              <a:t>Gradiente </a:t>
            </a:r>
            <a:r>
              <a:rPr lang="es-AR" sz="2400">
                <a:latin typeface="Symbol" pitchFamily="18" charset="2"/>
              </a:rPr>
              <a:t>D</a:t>
            </a:r>
            <a:r>
              <a:rPr lang="es-AR" sz="2400">
                <a:latin typeface="Times New Roman" pitchFamily="18" charset="0"/>
              </a:rPr>
              <a:t>T/</a:t>
            </a:r>
            <a:r>
              <a:rPr lang="es-AR" sz="2400">
                <a:latin typeface="Symbol" pitchFamily="18" charset="2"/>
              </a:rPr>
              <a:t>D</a:t>
            </a:r>
            <a:r>
              <a:rPr lang="es-AR" sz="2400">
                <a:latin typeface="Times New Roman" pitchFamily="18" charset="0"/>
              </a:rPr>
              <a:t>x</a:t>
            </a:r>
          </a:p>
          <a:p>
            <a:pPr algn="ctr" eaLnBrk="0" hangingPunct="0"/>
            <a:r>
              <a:rPr lang="es-AR" sz="2400">
                <a:latin typeface="Times New Roman" pitchFamily="18" charset="0"/>
              </a:rPr>
              <a:t>Positivo de Temp</a:t>
            </a:r>
            <a:endParaRPr lang="it-IT" sz="2400">
              <a:latin typeface="Times New Roman" pitchFamily="18" charset="0"/>
            </a:endParaRPr>
          </a:p>
        </p:txBody>
      </p:sp>
      <p:sp>
        <p:nvSpPr>
          <p:cNvPr id="60425" name="Freeform 39"/>
          <p:cNvSpPr>
            <a:spLocks/>
          </p:cNvSpPr>
          <p:nvPr/>
        </p:nvSpPr>
        <p:spPr bwMode="auto">
          <a:xfrm>
            <a:off x="7367588" y="2554288"/>
            <a:ext cx="1271587" cy="2565400"/>
          </a:xfrm>
          <a:custGeom>
            <a:avLst/>
            <a:gdLst>
              <a:gd name="T0" fmla="*/ 0 w 801"/>
              <a:gd name="T1" fmla="*/ 2147483647 h 1616"/>
              <a:gd name="T2" fmla="*/ 2147483647 w 801"/>
              <a:gd name="T3" fmla="*/ 2147483647 h 1616"/>
              <a:gd name="T4" fmla="*/ 2147483647 w 801"/>
              <a:gd name="T5" fmla="*/ 0 h 1616"/>
              <a:gd name="T6" fmla="*/ 0 60000 65536"/>
              <a:gd name="T7" fmla="*/ 0 60000 65536"/>
              <a:gd name="T8" fmla="*/ 0 60000 65536"/>
              <a:gd name="T9" fmla="*/ 0 w 801"/>
              <a:gd name="T10" fmla="*/ 0 h 1616"/>
              <a:gd name="T11" fmla="*/ 801 w 801"/>
              <a:gd name="T12" fmla="*/ 1616 h 1616"/>
            </a:gdLst>
            <a:ahLst/>
            <a:cxnLst>
              <a:cxn ang="T6">
                <a:pos x="T0" y="T1"/>
              </a:cxn>
              <a:cxn ang="T7">
                <a:pos x="T2" y="T3"/>
              </a:cxn>
              <a:cxn ang="T8">
                <a:pos x="T4" y="T5"/>
              </a:cxn>
            </a:cxnLst>
            <a:rect l="T9" t="T10" r="T11" b="T12"/>
            <a:pathLst>
              <a:path w="801" h="1616">
                <a:moveTo>
                  <a:pt x="0" y="1616"/>
                </a:moveTo>
                <a:cubicBezTo>
                  <a:pt x="133" y="1484"/>
                  <a:pt x="752" y="1093"/>
                  <a:pt x="801" y="824"/>
                </a:cubicBezTo>
                <a:cubicBezTo>
                  <a:pt x="788" y="671"/>
                  <a:pt x="379" y="137"/>
                  <a:pt x="295" y="0"/>
                </a:cubicBezTo>
              </a:path>
            </a:pathLst>
          </a:custGeom>
          <a:noFill/>
          <a:ln w="19050">
            <a:solidFill>
              <a:srgbClr val="990000"/>
            </a:solidFill>
            <a:round/>
            <a:headEnd/>
            <a:tailEnd type="triangle" w="med" len="med"/>
          </a:ln>
        </p:spPr>
        <p:txBody>
          <a:bodyPr wrap="none" anchor="ctr">
            <a:spAutoFit/>
          </a:bodyPr>
          <a:lstStyle/>
          <a:p>
            <a:endParaRPr lang="es-AR"/>
          </a:p>
        </p:txBody>
      </p:sp>
      <p:sp>
        <p:nvSpPr>
          <p:cNvPr id="60426" name="Line 40"/>
          <p:cNvSpPr>
            <a:spLocks noChangeShapeType="1"/>
          </p:cNvSpPr>
          <p:nvPr/>
        </p:nvSpPr>
        <p:spPr bwMode="auto">
          <a:xfrm>
            <a:off x="1547813" y="3573463"/>
            <a:ext cx="2736850" cy="0"/>
          </a:xfrm>
          <a:prstGeom prst="line">
            <a:avLst/>
          </a:prstGeom>
          <a:noFill/>
          <a:ln w="31750">
            <a:solidFill>
              <a:srgbClr val="FF0000"/>
            </a:solidFill>
            <a:round/>
            <a:headEnd/>
            <a:tailEnd/>
          </a:ln>
        </p:spPr>
        <p:txBody>
          <a:bodyPr anchor="ctr">
            <a:spAutoFit/>
          </a:bodyPr>
          <a:lstStyle/>
          <a:p>
            <a:endParaRPr lang="es-AR"/>
          </a:p>
        </p:txBody>
      </p:sp>
      <p:sp>
        <p:nvSpPr>
          <p:cNvPr id="60427" name="Text Box 41"/>
          <p:cNvSpPr txBox="1">
            <a:spLocks noChangeArrowheads="1"/>
          </p:cNvSpPr>
          <p:nvPr/>
        </p:nvSpPr>
        <p:spPr bwMode="auto">
          <a:xfrm>
            <a:off x="4500563" y="692150"/>
            <a:ext cx="2114550" cy="581025"/>
          </a:xfrm>
          <a:prstGeom prst="rect">
            <a:avLst/>
          </a:prstGeom>
          <a:noFill/>
          <a:ln w="19050" algn="ctr">
            <a:noFill/>
            <a:miter lim="800000"/>
            <a:headEnd/>
            <a:tailEnd/>
          </a:ln>
        </p:spPr>
        <p:txBody>
          <a:bodyPr wrap="none">
            <a:spAutoFit/>
          </a:bodyPr>
          <a:lstStyle/>
          <a:p>
            <a:pPr algn="ctr" eaLnBrk="0" hangingPunct="0"/>
            <a:r>
              <a:rPr lang="es-AR" sz="1600">
                <a:latin typeface="Times New Roman" pitchFamily="18" charset="0"/>
              </a:rPr>
              <a:t>Temp. de solidificación</a:t>
            </a:r>
          </a:p>
          <a:p>
            <a:pPr algn="ctr" eaLnBrk="0" hangingPunct="0"/>
            <a:r>
              <a:rPr lang="es-AR" sz="1600">
                <a:latin typeface="Times New Roman" pitchFamily="18" charset="0"/>
              </a:rPr>
              <a:t>(líquidus)</a:t>
            </a:r>
            <a:endParaRPr lang="it-IT" sz="1600">
              <a:latin typeface="Times New Roman" pitchFamily="18" charset="0"/>
            </a:endParaRPr>
          </a:p>
        </p:txBody>
      </p:sp>
      <p:sp>
        <p:nvSpPr>
          <p:cNvPr id="60428" name="Line 42"/>
          <p:cNvSpPr>
            <a:spLocks noChangeShapeType="1"/>
          </p:cNvSpPr>
          <p:nvPr/>
        </p:nvSpPr>
        <p:spPr bwMode="auto">
          <a:xfrm>
            <a:off x="6011863" y="1125538"/>
            <a:ext cx="215900" cy="1655762"/>
          </a:xfrm>
          <a:prstGeom prst="line">
            <a:avLst/>
          </a:prstGeom>
          <a:noFill/>
          <a:ln w="19050">
            <a:solidFill>
              <a:schemeClr val="tx1"/>
            </a:solidFill>
            <a:round/>
            <a:headEnd/>
            <a:tailEnd type="triangle" w="med" len="med"/>
          </a:ln>
        </p:spPr>
        <p:txBody>
          <a:bodyPr anchor="ctr">
            <a:spAutoFit/>
          </a:bodyPr>
          <a:lstStyle/>
          <a:p>
            <a:endParaRPr lang="es-AR"/>
          </a:p>
        </p:txBody>
      </p:sp>
      <p:sp>
        <p:nvSpPr>
          <p:cNvPr id="60429" name="Freeform 43"/>
          <p:cNvSpPr>
            <a:spLocks/>
          </p:cNvSpPr>
          <p:nvPr/>
        </p:nvSpPr>
        <p:spPr bwMode="auto">
          <a:xfrm>
            <a:off x="4694238" y="2546350"/>
            <a:ext cx="3840162" cy="1339850"/>
          </a:xfrm>
          <a:custGeom>
            <a:avLst/>
            <a:gdLst>
              <a:gd name="T0" fmla="*/ 0 w 2419"/>
              <a:gd name="T1" fmla="*/ 2147483647 h 844"/>
              <a:gd name="T2" fmla="*/ 2147483647 w 2419"/>
              <a:gd name="T3" fmla="*/ 2147483647 h 844"/>
              <a:gd name="T4" fmla="*/ 2147483647 w 2419"/>
              <a:gd name="T5" fmla="*/ 2147483647 h 844"/>
              <a:gd name="T6" fmla="*/ 2147483647 w 2419"/>
              <a:gd name="T7" fmla="*/ 2147483647 h 844"/>
              <a:gd name="T8" fmla="*/ 0 60000 65536"/>
              <a:gd name="T9" fmla="*/ 0 60000 65536"/>
              <a:gd name="T10" fmla="*/ 0 60000 65536"/>
              <a:gd name="T11" fmla="*/ 0 60000 65536"/>
              <a:gd name="T12" fmla="*/ 0 w 2419"/>
              <a:gd name="T13" fmla="*/ 0 h 844"/>
              <a:gd name="T14" fmla="*/ 2419 w 2419"/>
              <a:gd name="T15" fmla="*/ 844 h 844"/>
            </a:gdLst>
            <a:ahLst/>
            <a:cxnLst>
              <a:cxn ang="T8">
                <a:pos x="T0" y="T1"/>
              </a:cxn>
              <a:cxn ang="T9">
                <a:pos x="T2" y="T3"/>
              </a:cxn>
              <a:cxn ang="T10">
                <a:pos x="T4" y="T5"/>
              </a:cxn>
              <a:cxn ang="T11">
                <a:pos x="T6" y="T7"/>
              </a:cxn>
            </a:cxnLst>
            <a:rect l="T12" t="T13" r="T14" b="T15"/>
            <a:pathLst>
              <a:path w="2419" h="844">
                <a:moveTo>
                  <a:pt x="0" y="844"/>
                </a:moveTo>
                <a:cubicBezTo>
                  <a:pt x="110" y="809"/>
                  <a:pt x="405" y="758"/>
                  <a:pt x="662" y="633"/>
                </a:cubicBezTo>
                <a:cubicBezTo>
                  <a:pt x="919" y="508"/>
                  <a:pt x="1252" y="188"/>
                  <a:pt x="1545" y="95"/>
                </a:cubicBezTo>
                <a:cubicBezTo>
                  <a:pt x="1840" y="0"/>
                  <a:pt x="2237" y="80"/>
                  <a:pt x="2419" y="76"/>
                </a:cubicBezTo>
              </a:path>
            </a:pathLst>
          </a:custGeom>
          <a:noFill/>
          <a:ln w="28575">
            <a:solidFill>
              <a:schemeClr val="tx1"/>
            </a:solidFill>
            <a:round/>
            <a:headEnd/>
            <a:tailEnd/>
          </a:ln>
        </p:spPr>
        <p:txBody>
          <a:bodyPr wrap="none" anchor="ctr">
            <a:spAutoFit/>
          </a:bodyPr>
          <a:lstStyle/>
          <a:p>
            <a:endParaRPr lang="es-AR"/>
          </a:p>
        </p:txBody>
      </p:sp>
      <p:sp>
        <p:nvSpPr>
          <p:cNvPr id="60430" name="Text Box 44"/>
          <p:cNvSpPr txBox="1">
            <a:spLocks noChangeArrowheads="1"/>
          </p:cNvSpPr>
          <p:nvPr/>
        </p:nvSpPr>
        <p:spPr bwMode="auto">
          <a:xfrm>
            <a:off x="6804025" y="765175"/>
            <a:ext cx="2030413" cy="336550"/>
          </a:xfrm>
          <a:prstGeom prst="rect">
            <a:avLst/>
          </a:prstGeom>
          <a:noFill/>
          <a:ln w="19050" algn="ctr">
            <a:noFill/>
            <a:miter lim="800000"/>
            <a:headEnd/>
            <a:tailEnd/>
          </a:ln>
        </p:spPr>
        <p:txBody>
          <a:bodyPr wrap="none">
            <a:spAutoFit/>
          </a:bodyPr>
          <a:lstStyle/>
          <a:p>
            <a:pPr algn="ctr" eaLnBrk="0" hangingPunct="0"/>
            <a:r>
              <a:rPr lang="es-AR" sz="1600">
                <a:latin typeface="Times New Roman" pitchFamily="18" charset="0"/>
              </a:rPr>
              <a:t>Temp. real del sistema</a:t>
            </a:r>
          </a:p>
        </p:txBody>
      </p:sp>
      <p:sp>
        <p:nvSpPr>
          <p:cNvPr id="60431" name="Line 45"/>
          <p:cNvSpPr>
            <a:spLocks noChangeShapeType="1"/>
          </p:cNvSpPr>
          <p:nvPr/>
        </p:nvSpPr>
        <p:spPr bwMode="auto">
          <a:xfrm flipH="1">
            <a:off x="6443663" y="1052513"/>
            <a:ext cx="1008062" cy="2016125"/>
          </a:xfrm>
          <a:prstGeom prst="line">
            <a:avLst/>
          </a:prstGeom>
          <a:noFill/>
          <a:ln w="19050">
            <a:solidFill>
              <a:schemeClr val="tx1"/>
            </a:solidFill>
            <a:round/>
            <a:headEnd/>
            <a:tailEnd type="triangle" w="med" len="med"/>
          </a:ln>
        </p:spPr>
        <p:txBody>
          <a:bodyPr wrap="none" anchor="ctr">
            <a:spAutoFit/>
          </a:bodyPr>
          <a:lstStyle/>
          <a:p>
            <a:endParaRPr lang="es-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endrite[1]"/>
          <p:cNvPicPr>
            <a:picLocks noChangeAspect="1" noChangeArrowheads="1"/>
          </p:cNvPicPr>
          <p:nvPr/>
        </p:nvPicPr>
        <p:blipFill>
          <a:blip r:embed="rId2"/>
          <a:srcRect/>
          <a:stretch>
            <a:fillRect/>
          </a:stretch>
        </p:blipFill>
        <p:spPr bwMode="auto">
          <a:xfrm>
            <a:off x="5364163" y="3313113"/>
            <a:ext cx="2981325" cy="3429000"/>
          </a:xfrm>
          <a:prstGeom prst="rect">
            <a:avLst/>
          </a:prstGeom>
          <a:noFill/>
          <a:ln w="9525">
            <a:noFill/>
            <a:miter lim="800000"/>
            <a:headEnd/>
            <a:tailEnd/>
          </a:ln>
        </p:spPr>
      </p:pic>
      <p:sp>
        <p:nvSpPr>
          <p:cNvPr id="57347" name="Text Box 3"/>
          <p:cNvSpPr txBox="1">
            <a:spLocks noChangeArrowheads="1"/>
          </p:cNvSpPr>
          <p:nvPr/>
        </p:nvSpPr>
        <p:spPr bwMode="auto">
          <a:xfrm>
            <a:off x="1946275" y="330200"/>
            <a:ext cx="4883150" cy="701675"/>
          </a:xfrm>
          <a:prstGeom prst="rect">
            <a:avLst/>
          </a:prstGeom>
          <a:noFill/>
          <a:ln w="19050">
            <a:noFill/>
            <a:miter lim="800000"/>
            <a:headEnd/>
            <a:tailEnd/>
          </a:ln>
          <a:effectLst/>
        </p:spPr>
        <p:txBody>
          <a:bodyPr wrap="none">
            <a:spAutoFit/>
          </a:bodyPr>
          <a:lstStyle/>
          <a:p>
            <a:pPr algn="ctr" eaLnBrk="0" hangingPunct="0">
              <a:defRPr/>
            </a:pPr>
            <a:r>
              <a:rPr lang="es-AR" sz="4000" u="sng">
                <a:solidFill>
                  <a:schemeClr val="accent2"/>
                </a:solidFill>
                <a:effectLst>
                  <a:outerShdw blurRad="38100" dist="38100" dir="2700000" algn="tl">
                    <a:srgbClr val="C0C0C0"/>
                  </a:outerShdw>
                </a:effectLst>
                <a:latin typeface="Times New Roman" pitchFamily="18" charset="0"/>
              </a:rPr>
              <a:t>Crecimiento dendrítico</a:t>
            </a:r>
            <a:endParaRPr lang="it-IT" sz="4000" u="sng">
              <a:solidFill>
                <a:schemeClr val="accent2"/>
              </a:solidFill>
              <a:effectLst>
                <a:outerShdw blurRad="38100" dist="38100" dir="2700000" algn="tl">
                  <a:srgbClr val="C0C0C0"/>
                </a:outerShdw>
              </a:effectLst>
              <a:latin typeface="Times New Roman" pitchFamily="18" charset="0"/>
            </a:endParaRPr>
          </a:p>
        </p:txBody>
      </p:sp>
      <p:sp>
        <p:nvSpPr>
          <p:cNvPr id="61444" name="Text Box 4"/>
          <p:cNvSpPr txBox="1">
            <a:spLocks noChangeArrowheads="1"/>
          </p:cNvSpPr>
          <p:nvPr/>
        </p:nvSpPr>
        <p:spPr bwMode="auto">
          <a:xfrm>
            <a:off x="539750" y="1341438"/>
            <a:ext cx="3589338" cy="822325"/>
          </a:xfrm>
          <a:prstGeom prst="rect">
            <a:avLst/>
          </a:prstGeom>
          <a:noFill/>
          <a:ln w="19050">
            <a:noFill/>
            <a:miter lim="800000"/>
            <a:headEnd/>
            <a:tailEnd/>
          </a:ln>
        </p:spPr>
        <p:txBody>
          <a:bodyPr wrap="none">
            <a:spAutoFit/>
          </a:bodyPr>
          <a:lstStyle/>
          <a:p>
            <a:pPr algn="ctr" eaLnBrk="0" hangingPunct="0"/>
            <a:r>
              <a:rPr lang="es-AR" sz="2400">
                <a:latin typeface="Times New Roman" pitchFamily="18" charset="0"/>
              </a:rPr>
              <a:t>Frente plano de crecimiento</a:t>
            </a:r>
          </a:p>
          <a:p>
            <a:pPr algn="ctr" eaLnBrk="0" hangingPunct="0"/>
            <a:r>
              <a:rPr lang="es-AR" sz="2400">
                <a:latin typeface="Times New Roman" pitchFamily="18" charset="0"/>
              </a:rPr>
              <a:t>(no dendritas)</a:t>
            </a:r>
            <a:endParaRPr lang="it-IT" sz="2400">
              <a:latin typeface="Times New Roman" pitchFamily="18" charset="0"/>
            </a:endParaRPr>
          </a:p>
        </p:txBody>
      </p:sp>
      <p:sp>
        <p:nvSpPr>
          <p:cNvPr id="61445" name="Text Box 5"/>
          <p:cNvSpPr txBox="1">
            <a:spLocks noChangeArrowheads="1"/>
          </p:cNvSpPr>
          <p:nvPr/>
        </p:nvSpPr>
        <p:spPr bwMode="auto">
          <a:xfrm>
            <a:off x="4849813" y="1341438"/>
            <a:ext cx="3970337" cy="822325"/>
          </a:xfrm>
          <a:prstGeom prst="rect">
            <a:avLst/>
          </a:prstGeom>
          <a:noFill/>
          <a:ln w="19050">
            <a:noFill/>
            <a:miter lim="800000"/>
            <a:headEnd/>
            <a:tailEnd/>
          </a:ln>
        </p:spPr>
        <p:txBody>
          <a:bodyPr wrap="none">
            <a:spAutoFit/>
          </a:bodyPr>
          <a:lstStyle/>
          <a:p>
            <a:pPr algn="ctr" eaLnBrk="0" hangingPunct="0"/>
            <a:r>
              <a:rPr lang="es-AR" sz="2400">
                <a:latin typeface="Times New Roman" pitchFamily="18" charset="0"/>
              </a:rPr>
              <a:t>Frente no plano de crecimiento</a:t>
            </a:r>
          </a:p>
          <a:p>
            <a:pPr algn="ctr" eaLnBrk="0" hangingPunct="0"/>
            <a:r>
              <a:rPr lang="es-AR" sz="2400">
                <a:latin typeface="Times New Roman" pitchFamily="18" charset="0"/>
              </a:rPr>
              <a:t>(dendritas)</a:t>
            </a:r>
            <a:endParaRPr lang="it-IT" sz="2400">
              <a:latin typeface="Times New Roman" pitchFamily="18" charset="0"/>
            </a:endParaRPr>
          </a:p>
        </p:txBody>
      </p:sp>
      <p:sp>
        <p:nvSpPr>
          <p:cNvPr id="61446" name="Text Box 6"/>
          <p:cNvSpPr txBox="1">
            <a:spLocks noChangeArrowheads="1"/>
          </p:cNvSpPr>
          <p:nvPr/>
        </p:nvSpPr>
        <p:spPr bwMode="auto">
          <a:xfrm>
            <a:off x="250825" y="2492375"/>
            <a:ext cx="4156075" cy="1552575"/>
          </a:xfrm>
          <a:prstGeom prst="rect">
            <a:avLst/>
          </a:prstGeom>
          <a:noFill/>
          <a:ln w="19050">
            <a:noFill/>
            <a:miter lim="800000"/>
            <a:headEnd/>
            <a:tailEnd/>
          </a:ln>
        </p:spPr>
        <p:txBody>
          <a:bodyPr wrap="none">
            <a:spAutoFit/>
          </a:bodyPr>
          <a:lstStyle/>
          <a:p>
            <a:pPr algn="just" eaLnBrk="0" hangingPunct="0"/>
            <a:r>
              <a:rPr lang="es-AR" sz="2400">
                <a:latin typeface="Times New Roman" pitchFamily="18" charset="0"/>
              </a:rPr>
              <a:t>Nucelación y crecimiento </a:t>
            </a:r>
          </a:p>
          <a:p>
            <a:pPr algn="just" eaLnBrk="0" hangingPunct="0"/>
            <a:r>
              <a:rPr lang="es-AR" sz="2400">
                <a:latin typeface="Times New Roman" pitchFamily="18" charset="0"/>
              </a:rPr>
              <a:t>bajo condiciones de estabilidad: </a:t>
            </a:r>
          </a:p>
          <a:p>
            <a:pPr lvl="1" algn="just" eaLnBrk="0" hangingPunct="0"/>
            <a:r>
              <a:rPr lang="es-AR" sz="2400">
                <a:latin typeface="Times New Roman" pitchFamily="18" charset="0"/>
              </a:rPr>
              <a:t>Velocidad de enfriamiento </a:t>
            </a:r>
          </a:p>
          <a:p>
            <a:pPr lvl="1" algn="just" eaLnBrk="0" hangingPunct="0"/>
            <a:r>
              <a:rPr lang="es-AR" sz="2400">
                <a:latin typeface="Times New Roman" pitchFamily="18" charset="0"/>
              </a:rPr>
              <a:t>“infinitamente” lenta</a:t>
            </a:r>
            <a:endParaRPr lang="it-IT" sz="2400">
              <a:latin typeface="Times New Roman" pitchFamily="18" charset="0"/>
            </a:endParaRPr>
          </a:p>
        </p:txBody>
      </p:sp>
      <p:sp>
        <p:nvSpPr>
          <p:cNvPr id="61447" name="Text Box 7"/>
          <p:cNvSpPr txBox="1">
            <a:spLocks noChangeArrowheads="1"/>
          </p:cNvSpPr>
          <p:nvPr/>
        </p:nvSpPr>
        <p:spPr bwMode="auto">
          <a:xfrm>
            <a:off x="4643438" y="2420938"/>
            <a:ext cx="4283075" cy="457200"/>
          </a:xfrm>
          <a:prstGeom prst="rect">
            <a:avLst/>
          </a:prstGeom>
          <a:noFill/>
          <a:ln w="19050">
            <a:noFill/>
            <a:miter lim="800000"/>
            <a:headEnd/>
            <a:tailEnd/>
          </a:ln>
        </p:spPr>
        <p:txBody>
          <a:bodyPr wrap="none">
            <a:spAutoFit/>
          </a:bodyPr>
          <a:lstStyle/>
          <a:p>
            <a:pPr algn="ctr" eaLnBrk="0" hangingPunct="0"/>
            <a:r>
              <a:rPr lang="es-AR" sz="2400">
                <a:latin typeface="Times New Roman" pitchFamily="18" charset="0"/>
              </a:rPr>
              <a:t>Bajo condiciones de inestabilidad</a:t>
            </a:r>
            <a:endParaRPr lang="it-IT" sz="2400">
              <a:latin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609600"/>
            <a:ext cx="7772400" cy="533400"/>
          </a:xfrm>
        </p:spPr>
        <p:txBody>
          <a:bodyPr/>
          <a:lstStyle/>
          <a:p>
            <a:r>
              <a:rPr lang="es-ES" sz="2800"/>
              <a:t>Macroestructura</a:t>
            </a:r>
          </a:p>
        </p:txBody>
      </p:sp>
      <p:sp>
        <p:nvSpPr>
          <p:cNvPr id="64515" name="Text Box 3"/>
          <p:cNvSpPr txBox="1">
            <a:spLocks noChangeArrowheads="1"/>
          </p:cNvSpPr>
          <p:nvPr/>
        </p:nvSpPr>
        <p:spPr bwMode="auto">
          <a:xfrm>
            <a:off x="4038600" y="4876800"/>
            <a:ext cx="4876800" cy="457200"/>
          </a:xfrm>
          <a:prstGeom prst="rect">
            <a:avLst/>
          </a:prstGeom>
          <a:noFill/>
          <a:ln w="9525">
            <a:noFill/>
            <a:miter lim="800000"/>
            <a:headEnd/>
            <a:tailEnd/>
          </a:ln>
          <a:effectLst/>
        </p:spPr>
        <p:txBody>
          <a:bodyPr>
            <a:spAutoFit/>
          </a:bodyPr>
          <a:lstStyle/>
          <a:p>
            <a:pPr>
              <a:spcBef>
                <a:spcPct val="50000"/>
              </a:spcBef>
            </a:pPr>
            <a:endParaRPr lang="es-AR"/>
          </a:p>
        </p:txBody>
      </p:sp>
      <p:graphicFrame>
        <p:nvGraphicFramePr>
          <p:cNvPr id="64519" name="Object 7"/>
          <p:cNvGraphicFramePr>
            <a:graphicFrameLocks noChangeAspect="1"/>
          </p:cNvGraphicFramePr>
          <p:nvPr/>
        </p:nvGraphicFramePr>
        <p:xfrm>
          <a:off x="914400" y="1371600"/>
          <a:ext cx="3151188" cy="4064000"/>
        </p:xfrm>
        <a:graphic>
          <a:graphicData uri="http://schemas.openxmlformats.org/presentationml/2006/ole">
            <mc:AlternateContent xmlns:mc="http://schemas.openxmlformats.org/markup-compatibility/2006">
              <mc:Choice xmlns:v="urn:schemas-microsoft-com:vml" Requires="v">
                <p:oleObj r:id="rId2" imgW="8849162" imgH="11411735" progId="">
                  <p:embed/>
                </p:oleObj>
              </mc:Choice>
              <mc:Fallback>
                <p:oleObj r:id="rId2" imgW="8849162" imgH="11411735" progId="">
                  <p:embed/>
                  <p:pic>
                    <p:nvPicPr>
                      <p:cNvPr id="64519"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31511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0" name="Text Box 8"/>
          <p:cNvSpPr txBox="1">
            <a:spLocks noChangeArrowheads="1"/>
          </p:cNvSpPr>
          <p:nvPr/>
        </p:nvSpPr>
        <p:spPr bwMode="auto">
          <a:xfrm>
            <a:off x="1600200" y="5562600"/>
            <a:ext cx="1524000" cy="274638"/>
          </a:xfrm>
          <a:prstGeom prst="rect">
            <a:avLst/>
          </a:prstGeom>
          <a:noFill/>
          <a:ln w="9525">
            <a:noFill/>
            <a:miter lim="800000"/>
            <a:headEnd/>
            <a:tailEnd/>
          </a:ln>
          <a:effectLst/>
        </p:spPr>
        <p:txBody>
          <a:bodyPr>
            <a:spAutoFit/>
          </a:bodyPr>
          <a:lstStyle/>
          <a:p>
            <a:pPr>
              <a:spcBef>
                <a:spcPct val="50000"/>
              </a:spcBef>
            </a:pPr>
            <a:r>
              <a:rPr lang="es-ES" sz="1200"/>
              <a:t>Cordón de soldadura</a:t>
            </a:r>
          </a:p>
        </p:txBody>
      </p:sp>
      <p:graphicFrame>
        <p:nvGraphicFramePr>
          <p:cNvPr id="64521" name="Object 9"/>
          <p:cNvGraphicFramePr>
            <a:graphicFrameLocks noChangeAspect="1"/>
          </p:cNvGraphicFramePr>
          <p:nvPr/>
        </p:nvGraphicFramePr>
        <p:xfrm>
          <a:off x="4114800" y="1981200"/>
          <a:ext cx="2765425" cy="2870200"/>
        </p:xfrm>
        <a:graphic>
          <a:graphicData uri="http://schemas.openxmlformats.org/presentationml/2006/ole">
            <mc:AlternateContent xmlns:mc="http://schemas.openxmlformats.org/markup-compatibility/2006">
              <mc:Choice xmlns:v="urn:schemas-microsoft-com:vml" Requires="v">
                <p:oleObj r:id="rId4" imgW="8524390" imgH="8849162" progId="">
                  <p:embed/>
                </p:oleObj>
              </mc:Choice>
              <mc:Fallback>
                <p:oleObj r:id="rId4" imgW="8524390" imgH="8849162" progId="">
                  <p:embed/>
                  <p:pic>
                    <p:nvPicPr>
                      <p:cNvPr id="6452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981200"/>
                        <a:ext cx="2765425"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2" name="Text Box 10"/>
          <p:cNvSpPr txBox="1">
            <a:spLocks noChangeArrowheads="1"/>
          </p:cNvSpPr>
          <p:nvPr/>
        </p:nvSpPr>
        <p:spPr bwMode="auto">
          <a:xfrm>
            <a:off x="4267200" y="5105400"/>
            <a:ext cx="2590800" cy="274638"/>
          </a:xfrm>
          <a:prstGeom prst="rect">
            <a:avLst/>
          </a:prstGeom>
          <a:noFill/>
          <a:ln w="9525">
            <a:noFill/>
            <a:miter lim="800000"/>
            <a:headEnd/>
            <a:tailEnd/>
          </a:ln>
          <a:effectLst/>
        </p:spPr>
        <p:txBody>
          <a:bodyPr>
            <a:spAutoFit/>
          </a:bodyPr>
          <a:lstStyle/>
          <a:p>
            <a:pPr>
              <a:spcBef>
                <a:spcPct val="50000"/>
              </a:spcBef>
            </a:pPr>
            <a:r>
              <a:rPr lang="es-ES" sz="1200"/>
              <a:t>Corte transversal de un tubo fundido</a:t>
            </a:r>
          </a:p>
        </p:txBody>
      </p:sp>
      <p:graphicFrame>
        <p:nvGraphicFramePr>
          <p:cNvPr id="64523" name="Object 11"/>
          <p:cNvGraphicFramePr>
            <a:graphicFrameLocks noChangeAspect="1"/>
          </p:cNvGraphicFramePr>
          <p:nvPr/>
        </p:nvGraphicFramePr>
        <p:xfrm>
          <a:off x="7315200" y="1447800"/>
          <a:ext cx="1268413" cy="4064000"/>
        </p:xfrm>
        <a:graphic>
          <a:graphicData uri="http://schemas.openxmlformats.org/presentationml/2006/ole">
            <mc:AlternateContent xmlns:mc="http://schemas.openxmlformats.org/markup-compatibility/2006">
              <mc:Choice xmlns:v="urn:schemas-microsoft-com:vml" Requires="v">
                <p:oleObj r:id="rId6" imgW="4210526" imgH="13496571" progId="">
                  <p:embed/>
                </p:oleObj>
              </mc:Choice>
              <mc:Fallback>
                <p:oleObj r:id="rId6" imgW="4210526" imgH="13496571" progId="">
                  <p:embed/>
                  <p:pic>
                    <p:nvPicPr>
                      <p:cNvPr id="6452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1447800"/>
                        <a:ext cx="12684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4" name="Text Box 12"/>
          <p:cNvSpPr txBox="1">
            <a:spLocks noChangeArrowheads="1"/>
          </p:cNvSpPr>
          <p:nvPr/>
        </p:nvSpPr>
        <p:spPr bwMode="auto">
          <a:xfrm>
            <a:off x="7315200" y="5715000"/>
            <a:ext cx="1295400" cy="274638"/>
          </a:xfrm>
          <a:prstGeom prst="rect">
            <a:avLst/>
          </a:prstGeom>
          <a:noFill/>
          <a:ln w="9525">
            <a:noFill/>
            <a:miter lim="800000"/>
            <a:headEnd/>
            <a:tailEnd/>
          </a:ln>
          <a:effectLst/>
        </p:spPr>
        <p:txBody>
          <a:bodyPr>
            <a:spAutoFit/>
          </a:bodyPr>
          <a:lstStyle/>
          <a:p>
            <a:pPr>
              <a:spcBef>
                <a:spcPct val="50000"/>
              </a:spcBef>
            </a:pPr>
            <a:r>
              <a:rPr lang="es-ES" sz="1200"/>
              <a:t>Alabe de turbina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Solidificación de los metales</a:t>
            </a:r>
          </a:p>
        </p:txBody>
      </p:sp>
      <p:sp>
        <p:nvSpPr>
          <p:cNvPr id="3" name="2 CuadroTexto"/>
          <p:cNvSpPr txBox="1"/>
          <p:nvPr/>
        </p:nvSpPr>
        <p:spPr>
          <a:xfrm>
            <a:off x="928662" y="1643050"/>
            <a:ext cx="7572428" cy="4524315"/>
          </a:xfrm>
          <a:prstGeom prst="rect">
            <a:avLst/>
          </a:prstGeom>
          <a:noFill/>
        </p:spPr>
        <p:txBody>
          <a:bodyPr wrap="square" rtlCol="0">
            <a:spAutoFit/>
          </a:bodyPr>
          <a:lstStyle/>
          <a:p>
            <a:r>
              <a:rPr lang="es-AR" dirty="0"/>
              <a:t>Una vez que se vacía el metal fundido en el molde, se solidifica y enfría; durante este proceso ocurren una serie de eventos que influyen  en el tamaño, forma, uniformidad y composición química de los granos 	  propiedades mecánicas</a:t>
            </a:r>
          </a:p>
          <a:p>
            <a:endParaRPr lang="es-AR" dirty="0"/>
          </a:p>
          <a:p>
            <a:r>
              <a:rPr lang="es-AR" b="1" dirty="0"/>
              <a:t>Núcleos</a:t>
            </a:r>
          </a:p>
          <a:p>
            <a:r>
              <a:rPr lang="es-AR" dirty="0"/>
              <a:t>Los metales comienzan a solidificar en agrupaciones cristalinas dentro del líquido</a:t>
            </a:r>
          </a:p>
          <a:p>
            <a:endParaRPr lang="es-AR" dirty="0"/>
          </a:p>
          <a:p>
            <a:r>
              <a:rPr lang="es-AR" b="1" dirty="0"/>
              <a:t>Velocidad de </a:t>
            </a:r>
            <a:r>
              <a:rPr lang="es-AR" b="1" dirty="0" err="1"/>
              <a:t>nucleación</a:t>
            </a:r>
            <a:r>
              <a:rPr lang="es-AR" b="1" dirty="0"/>
              <a:t> </a:t>
            </a:r>
            <a:r>
              <a:rPr lang="es-AR" b="1" dirty="0" err="1"/>
              <a:t>Vn</a:t>
            </a:r>
            <a:endParaRPr lang="es-AR" dirty="0"/>
          </a:p>
          <a:p>
            <a:r>
              <a:rPr lang="es-AR" dirty="0"/>
              <a:t>Cantidad de núcleos que se forman por unidad de tiempo y en una unidad de volumen de la masa líquida</a:t>
            </a:r>
          </a:p>
          <a:p>
            <a:endParaRPr lang="es-AR" dirty="0"/>
          </a:p>
          <a:p>
            <a:r>
              <a:rPr lang="es-AR" b="1" dirty="0"/>
              <a:t>Velocidad de cristalización </a:t>
            </a:r>
            <a:r>
              <a:rPr lang="es-AR" b="1" dirty="0" err="1"/>
              <a:t>Vc</a:t>
            </a:r>
            <a:endParaRPr lang="es-AR" b="1" dirty="0"/>
          </a:p>
          <a:p>
            <a:r>
              <a:rPr lang="es-AR" dirty="0"/>
              <a:t>Los granos cristalinos se forman por el crecimiento de los núcleos, que se hace según ciertos ejes cristalográficos característicos de cada metal</a:t>
            </a:r>
          </a:p>
        </p:txBody>
      </p:sp>
      <p:sp>
        <p:nvSpPr>
          <p:cNvPr id="4" name="3 Flecha derecha"/>
          <p:cNvSpPr/>
          <p:nvPr/>
        </p:nvSpPr>
        <p:spPr>
          <a:xfrm>
            <a:off x="6357950" y="2285992"/>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Fenómeno de cristalización</a:t>
            </a:r>
            <a:br>
              <a:rPr lang="es-AR" dirty="0"/>
            </a:br>
            <a:endParaRPr lang="es-AR" dirty="0"/>
          </a:p>
        </p:txBody>
      </p:sp>
      <p:sp>
        <p:nvSpPr>
          <p:cNvPr id="3" name="2 Marcador de contenido"/>
          <p:cNvSpPr>
            <a:spLocks noGrp="1"/>
          </p:cNvSpPr>
          <p:nvPr>
            <p:ph idx="1"/>
          </p:nvPr>
        </p:nvSpPr>
        <p:spPr/>
        <p:txBody>
          <a:bodyPr>
            <a:normAutofit lnSpcReduction="10000"/>
          </a:bodyPr>
          <a:lstStyle/>
          <a:p>
            <a:r>
              <a:rPr lang="es-AR" sz="2000" dirty="0"/>
              <a:t>Velocidad de </a:t>
            </a:r>
            <a:r>
              <a:rPr lang="es-AR" sz="2000" dirty="0" err="1"/>
              <a:t>nucleación</a:t>
            </a:r>
            <a:r>
              <a:rPr lang="es-AR" sz="2000" dirty="0"/>
              <a:t> (</a:t>
            </a:r>
            <a:r>
              <a:rPr lang="es-AR" sz="2000" dirty="0" err="1"/>
              <a:t>Vn</a:t>
            </a:r>
            <a:r>
              <a:rPr lang="es-AR" sz="2000" dirty="0"/>
              <a:t>)</a:t>
            </a:r>
          </a:p>
          <a:p>
            <a:r>
              <a:rPr lang="es-AR" sz="2000" dirty="0"/>
              <a:t>Velocidad de cristalización (</a:t>
            </a:r>
            <a:r>
              <a:rPr lang="es-AR" sz="2000" dirty="0" err="1"/>
              <a:t>Vc</a:t>
            </a:r>
            <a:r>
              <a:rPr lang="es-AR" sz="2000" dirty="0"/>
              <a:t>)</a:t>
            </a:r>
          </a:p>
          <a:p>
            <a:r>
              <a:rPr lang="es-AR" sz="2000" dirty="0"/>
              <a:t>Dependen de los metales considerados y de las condiciones de solidificación</a:t>
            </a:r>
          </a:p>
          <a:p>
            <a:r>
              <a:rPr lang="es-AR" sz="2000" dirty="0"/>
              <a:t>Si </a:t>
            </a:r>
            <a:r>
              <a:rPr lang="es-AR" sz="2000" dirty="0" err="1"/>
              <a:t>Vn</a:t>
            </a:r>
            <a:r>
              <a:rPr lang="es-AR" sz="2000" dirty="0"/>
              <a:t> es pequeña y </a:t>
            </a:r>
            <a:r>
              <a:rPr lang="es-AR" sz="2000" dirty="0" err="1"/>
              <a:t>Vc</a:t>
            </a:r>
            <a:r>
              <a:rPr lang="es-AR" sz="2000" dirty="0"/>
              <a:t> grande, se formarán pocos granos de tamaño grande</a:t>
            </a:r>
          </a:p>
          <a:p>
            <a:r>
              <a:rPr lang="es-AR" sz="2000" dirty="0"/>
              <a:t>Por el contrario si </a:t>
            </a:r>
            <a:r>
              <a:rPr lang="es-AR" sz="2000" dirty="0" err="1"/>
              <a:t>Vn</a:t>
            </a:r>
            <a:r>
              <a:rPr lang="es-AR" sz="2000" dirty="0"/>
              <a:t> es grande, los granos no pueden desarrollarse limitados por los granos vecinos, resultando grano pequeño</a:t>
            </a:r>
          </a:p>
          <a:p>
            <a:r>
              <a:rPr lang="es-AR" sz="2000" dirty="0"/>
              <a:t>Con SUB-ENFRIAMIENTO el metal solidifica a una temperatura menor a la fusión, aumentando </a:t>
            </a:r>
            <a:r>
              <a:rPr lang="es-AR" sz="2000" dirty="0" err="1"/>
              <a:t>Vn</a:t>
            </a:r>
            <a:r>
              <a:rPr lang="es-AR" sz="2000" dirty="0"/>
              <a:t> y reduciendo el tamaño de grano</a:t>
            </a:r>
          </a:p>
          <a:p>
            <a:r>
              <a:rPr lang="es-AR" sz="2000" dirty="0"/>
              <a:t>Zona 1: grano fino, enfriamiento brusco en las paredes del molde</a:t>
            </a:r>
          </a:p>
          <a:p>
            <a:r>
              <a:rPr lang="es-AR" sz="2000" dirty="0"/>
              <a:t>Zona 2: </a:t>
            </a:r>
            <a:r>
              <a:rPr lang="es-AR" sz="2000" dirty="0" err="1"/>
              <a:t>columnar</a:t>
            </a:r>
            <a:r>
              <a:rPr lang="es-AR" sz="2000" dirty="0"/>
              <a:t>, el crecimiento del grano según la dirección de extracción de calor</a:t>
            </a:r>
          </a:p>
          <a:p>
            <a:r>
              <a:rPr lang="es-AR" sz="2000" dirty="0"/>
              <a:t>Zona 3: en aleaciones, </a:t>
            </a:r>
            <a:r>
              <a:rPr lang="es-AR" sz="2000" dirty="0" err="1"/>
              <a:t>equiaxiada</a:t>
            </a:r>
            <a:r>
              <a:rPr lang="es-AR" sz="2000" dirty="0"/>
              <a:t> (menor extracción calórica, segregaciones)</a:t>
            </a:r>
          </a:p>
        </p:txBody>
      </p:sp>
      <p:pic>
        <p:nvPicPr>
          <p:cNvPr id="5" name="4 Imagen" descr="20170822_125230.jpg"/>
          <p:cNvPicPr>
            <a:picLocks noChangeAspect="1"/>
          </p:cNvPicPr>
          <p:nvPr/>
        </p:nvPicPr>
        <p:blipFill>
          <a:blip r:embed="rId2" cstate="print"/>
          <a:stretch>
            <a:fillRect/>
          </a:stretch>
        </p:blipFill>
        <p:spPr>
          <a:xfrm rot="5400000">
            <a:off x="3509" y="1997277"/>
            <a:ext cx="3707725" cy="371474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1433513" y="1223963"/>
            <a:ext cx="6276975" cy="44100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Metales puros</a:t>
            </a:r>
          </a:p>
        </p:txBody>
      </p:sp>
      <p:pic>
        <p:nvPicPr>
          <p:cNvPr id="3" name="2 Imagen" descr="fig 22.jpg"/>
          <p:cNvPicPr>
            <a:picLocks noChangeAspect="1"/>
          </p:cNvPicPr>
          <p:nvPr/>
        </p:nvPicPr>
        <p:blipFill>
          <a:blip r:embed="rId2" cstate="print"/>
          <a:srcRect b="14538"/>
          <a:stretch>
            <a:fillRect/>
          </a:stretch>
        </p:blipFill>
        <p:spPr>
          <a:xfrm>
            <a:off x="1214414" y="1214422"/>
            <a:ext cx="6643734" cy="3516142"/>
          </a:xfrm>
          <a:prstGeom prst="rect">
            <a:avLst/>
          </a:prstGeom>
        </p:spPr>
      </p:pic>
      <p:graphicFrame>
        <p:nvGraphicFramePr>
          <p:cNvPr id="109579" name="Object 11"/>
          <p:cNvGraphicFramePr>
            <a:graphicFrameLocks noChangeAspect="1"/>
          </p:cNvGraphicFramePr>
          <p:nvPr/>
        </p:nvGraphicFramePr>
        <p:xfrm>
          <a:off x="1785918" y="5857892"/>
          <a:ext cx="2233612" cy="576262"/>
        </p:xfrm>
        <a:graphic>
          <a:graphicData uri="http://schemas.openxmlformats.org/presentationml/2006/ole">
            <mc:AlternateContent xmlns:mc="http://schemas.openxmlformats.org/markup-compatibility/2006">
              <mc:Choice xmlns:v="urn:schemas-microsoft-com:vml" Requires="v">
                <p:oleObj name="Ecuación" r:id="rId3" imgW="685800" imgH="203040" progId="Equation.3">
                  <p:embed/>
                </p:oleObj>
              </mc:Choice>
              <mc:Fallback>
                <p:oleObj name="Ecuación" r:id="rId3" imgW="685800" imgH="203040" progId="Equation.3">
                  <p:embed/>
                  <p:pic>
                    <p:nvPicPr>
                      <p:cNvPr id="109579"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18" y="5857892"/>
                        <a:ext cx="2233612"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13"/>
          <p:cNvSpPr txBox="1">
            <a:spLocks noChangeArrowheads="1"/>
          </p:cNvSpPr>
          <p:nvPr/>
        </p:nvSpPr>
        <p:spPr bwMode="auto">
          <a:xfrm>
            <a:off x="4286248" y="5786454"/>
            <a:ext cx="3455988" cy="701675"/>
          </a:xfrm>
          <a:prstGeom prst="rect">
            <a:avLst/>
          </a:prstGeom>
          <a:noFill/>
          <a:ln w="9525">
            <a:noFill/>
            <a:miter lim="800000"/>
            <a:headEnd/>
            <a:tailEnd/>
          </a:ln>
        </p:spPr>
        <p:txBody>
          <a:bodyPr>
            <a:spAutoFit/>
          </a:bodyPr>
          <a:lstStyle/>
          <a:p>
            <a:pPr>
              <a:spcBef>
                <a:spcPct val="50000"/>
              </a:spcBef>
            </a:pPr>
            <a:r>
              <a:rPr lang="es-AR" sz="1000" dirty="0"/>
              <a:t>Q= cantidad de calor absorbida o liberada</a:t>
            </a:r>
          </a:p>
          <a:p>
            <a:pPr>
              <a:spcBef>
                <a:spcPct val="50000"/>
              </a:spcBef>
            </a:pPr>
            <a:r>
              <a:rPr lang="es-AR" sz="1000" dirty="0"/>
              <a:t>C= calor especifico (para elevar 1°C cada gr. De sustancia)</a:t>
            </a:r>
          </a:p>
          <a:p>
            <a:pPr>
              <a:spcBef>
                <a:spcPct val="50000"/>
              </a:spcBef>
            </a:pPr>
            <a:r>
              <a:rPr lang="es-AR" sz="1000" dirty="0"/>
              <a:t>M=masa</a:t>
            </a:r>
            <a:endParaRPr lang="es-ES" sz="1000" dirty="0"/>
          </a:p>
        </p:txBody>
      </p:sp>
      <p:sp>
        <p:nvSpPr>
          <p:cNvPr id="6" name="5 CuadroTexto"/>
          <p:cNvSpPr txBox="1"/>
          <p:nvPr/>
        </p:nvSpPr>
        <p:spPr>
          <a:xfrm>
            <a:off x="857224" y="4857760"/>
            <a:ext cx="7858180" cy="646331"/>
          </a:xfrm>
          <a:prstGeom prst="rect">
            <a:avLst/>
          </a:prstGeom>
          <a:noFill/>
        </p:spPr>
        <p:txBody>
          <a:bodyPr wrap="square" rtlCol="0">
            <a:spAutoFit/>
          </a:bodyPr>
          <a:lstStyle/>
          <a:p>
            <a:r>
              <a:rPr lang="es-AR" dirty="0"/>
              <a:t>Luego de que la temperatura del metal fundido desciende hasta su punto de solidificación, permanece constante mientras se disipa su calor latente de fusión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9"/>
                                        </p:tgtEl>
                                        <p:attrNameLst>
                                          <p:attrName>style.visibility</p:attrName>
                                        </p:attrNameLst>
                                      </p:cBhvr>
                                      <p:to>
                                        <p:strVal val="visible"/>
                                      </p:to>
                                    </p:set>
                                    <p:anim calcmode="lin" valueType="num">
                                      <p:cBhvr additive="base">
                                        <p:cTn id="7" dur="500" fill="hold"/>
                                        <p:tgtEl>
                                          <p:spTgt spid="109579"/>
                                        </p:tgtEl>
                                        <p:attrNameLst>
                                          <p:attrName>ppt_x</p:attrName>
                                        </p:attrNameLst>
                                      </p:cBhvr>
                                      <p:tavLst>
                                        <p:tav tm="0">
                                          <p:val>
                                            <p:strVal val="#ppt_x"/>
                                          </p:val>
                                        </p:tav>
                                        <p:tav tm="100000">
                                          <p:val>
                                            <p:strVal val="#ppt_x"/>
                                          </p:val>
                                        </p:tav>
                                      </p:tavLst>
                                    </p:anim>
                                    <p:anim calcmode="lin" valueType="num">
                                      <p:cBhvr additive="base">
                                        <p:cTn id="8" dur="500" fill="hold"/>
                                        <p:tgtEl>
                                          <p:spTgt spid="1095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928662" y="714356"/>
          <a:ext cx="7429552"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ig 23.jpg"/>
          <p:cNvPicPr>
            <a:picLocks noChangeAspect="1"/>
          </p:cNvPicPr>
          <p:nvPr/>
        </p:nvPicPr>
        <p:blipFill>
          <a:blip r:embed="rId2" cstate="print"/>
          <a:stretch>
            <a:fillRect/>
          </a:stretch>
        </p:blipFill>
        <p:spPr>
          <a:xfrm>
            <a:off x="2432599" y="0"/>
            <a:ext cx="4278802"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609600"/>
            <a:ext cx="7772400" cy="533400"/>
          </a:xfrm>
        </p:spPr>
        <p:txBody>
          <a:bodyPr/>
          <a:lstStyle/>
          <a:p>
            <a:r>
              <a:rPr lang="es-ES" sz="2800"/>
              <a:t>Etapas de la Solidificación</a:t>
            </a:r>
          </a:p>
        </p:txBody>
      </p:sp>
      <p:sp>
        <p:nvSpPr>
          <p:cNvPr id="27655" name="Text Box 7"/>
          <p:cNvSpPr txBox="1">
            <a:spLocks noChangeArrowheads="1"/>
          </p:cNvSpPr>
          <p:nvPr/>
        </p:nvSpPr>
        <p:spPr bwMode="auto">
          <a:xfrm>
            <a:off x="4038600" y="4876800"/>
            <a:ext cx="4876800" cy="457200"/>
          </a:xfrm>
          <a:prstGeom prst="rect">
            <a:avLst/>
          </a:prstGeom>
          <a:noFill/>
          <a:ln w="9525">
            <a:noFill/>
            <a:miter lim="800000"/>
            <a:headEnd/>
            <a:tailEnd/>
          </a:ln>
          <a:effectLst/>
        </p:spPr>
        <p:txBody>
          <a:bodyPr>
            <a:spAutoFit/>
          </a:bodyPr>
          <a:lstStyle/>
          <a:p>
            <a:pPr>
              <a:spcBef>
                <a:spcPct val="50000"/>
              </a:spcBef>
            </a:pPr>
            <a:endParaRPr lang="es-AR"/>
          </a:p>
        </p:txBody>
      </p:sp>
      <p:sp>
        <p:nvSpPr>
          <p:cNvPr id="27709" name="Rectangle 61"/>
          <p:cNvSpPr>
            <a:spLocks noChangeArrowheads="1"/>
          </p:cNvSpPr>
          <p:nvPr/>
        </p:nvSpPr>
        <p:spPr bwMode="auto">
          <a:xfrm>
            <a:off x="4148138" y="3233738"/>
            <a:ext cx="9144000" cy="0"/>
          </a:xfrm>
          <a:prstGeom prst="rect">
            <a:avLst/>
          </a:prstGeom>
          <a:noFill/>
          <a:ln w="9525">
            <a:noFill/>
            <a:miter lim="800000"/>
            <a:headEnd/>
            <a:tailEnd/>
          </a:ln>
          <a:effectLst/>
        </p:spPr>
        <p:txBody>
          <a:bodyPr>
            <a:spAutoFit/>
          </a:bodyPr>
          <a:lstStyle/>
          <a:p>
            <a:endParaRPr lang="es-AR"/>
          </a:p>
        </p:txBody>
      </p:sp>
      <p:sp>
        <p:nvSpPr>
          <p:cNvPr id="27711" name="Rectangle 63"/>
          <p:cNvSpPr>
            <a:spLocks noChangeArrowheads="1"/>
          </p:cNvSpPr>
          <p:nvPr/>
        </p:nvSpPr>
        <p:spPr bwMode="auto">
          <a:xfrm>
            <a:off x="4233863" y="3214688"/>
            <a:ext cx="9144000" cy="0"/>
          </a:xfrm>
          <a:prstGeom prst="rect">
            <a:avLst/>
          </a:prstGeom>
          <a:noFill/>
          <a:ln w="9525">
            <a:noFill/>
            <a:miter lim="800000"/>
            <a:headEnd/>
            <a:tailEnd/>
          </a:ln>
          <a:effectLst/>
        </p:spPr>
        <p:txBody>
          <a:bodyPr>
            <a:spAutoFit/>
          </a:bodyPr>
          <a:lstStyle/>
          <a:p>
            <a:endParaRPr lang="es-AR"/>
          </a:p>
        </p:txBody>
      </p:sp>
      <p:sp>
        <p:nvSpPr>
          <p:cNvPr id="27713" name="Rectangle 65"/>
          <p:cNvSpPr>
            <a:spLocks noChangeArrowheads="1"/>
          </p:cNvSpPr>
          <p:nvPr/>
        </p:nvSpPr>
        <p:spPr bwMode="auto">
          <a:xfrm>
            <a:off x="3981450" y="3200400"/>
            <a:ext cx="9144000" cy="0"/>
          </a:xfrm>
          <a:prstGeom prst="rect">
            <a:avLst/>
          </a:prstGeom>
          <a:noFill/>
          <a:ln w="9525">
            <a:noFill/>
            <a:miter lim="800000"/>
            <a:headEnd/>
            <a:tailEnd/>
          </a:ln>
          <a:effectLst/>
        </p:spPr>
        <p:txBody>
          <a:bodyPr>
            <a:spAutoFit/>
          </a:bodyPr>
          <a:lstStyle/>
          <a:p>
            <a:endParaRPr lang="es-AR"/>
          </a:p>
        </p:txBody>
      </p:sp>
      <p:sp>
        <p:nvSpPr>
          <p:cNvPr id="27715" name="Rectangle 67"/>
          <p:cNvSpPr>
            <a:spLocks noChangeArrowheads="1"/>
          </p:cNvSpPr>
          <p:nvPr/>
        </p:nvSpPr>
        <p:spPr bwMode="auto">
          <a:xfrm>
            <a:off x="4038600" y="3200400"/>
            <a:ext cx="9144000" cy="0"/>
          </a:xfrm>
          <a:prstGeom prst="rect">
            <a:avLst/>
          </a:prstGeom>
          <a:noFill/>
          <a:ln w="9525">
            <a:noFill/>
            <a:miter lim="800000"/>
            <a:headEnd/>
            <a:tailEnd/>
          </a:ln>
          <a:effectLst/>
        </p:spPr>
        <p:txBody>
          <a:bodyPr>
            <a:spAutoFit/>
          </a:bodyPr>
          <a:lstStyle/>
          <a:p>
            <a:endParaRPr lang="es-AR"/>
          </a:p>
        </p:txBody>
      </p:sp>
      <p:sp>
        <p:nvSpPr>
          <p:cNvPr id="27717" name="Rectangle 69"/>
          <p:cNvSpPr>
            <a:spLocks noChangeArrowheads="1"/>
          </p:cNvSpPr>
          <p:nvPr/>
        </p:nvSpPr>
        <p:spPr bwMode="auto">
          <a:xfrm>
            <a:off x="4114800" y="3200400"/>
            <a:ext cx="9144000" cy="0"/>
          </a:xfrm>
          <a:prstGeom prst="rect">
            <a:avLst/>
          </a:prstGeom>
          <a:noFill/>
          <a:ln w="9525">
            <a:noFill/>
            <a:miter lim="800000"/>
            <a:headEnd/>
            <a:tailEnd/>
          </a:ln>
          <a:effectLst/>
        </p:spPr>
        <p:txBody>
          <a:bodyPr>
            <a:spAutoFit/>
          </a:bodyPr>
          <a:lstStyle/>
          <a:p>
            <a:endParaRPr lang="es-AR"/>
          </a:p>
        </p:txBody>
      </p:sp>
      <p:sp>
        <p:nvSpPr>
          <p:cNvPr id="27718" name="Text Box 70"/>
          <p:cNvSpPr txBox="1">
            <a:spLocks noChangeArrowheads="1"/>
          </p:cNvSpPr>
          <p:nvPr/>
        </p:nvSpPr>
        <p:spPr bwMode="auto">
          <a:xfrm>
            <a:off x="1905000" y="2895600"/>
            <a:ext cx="5410200" cy="1552575"/>
          </a:xfrm>
          <a:prstGeom prst="rect">
            <a:avLst/>
          </a:prstGeom>
          <a:noFill/>
          <a:ln w="9525">
            <a:noFill/>
            <a:miter lim="800000"/>
            <a:headEnd/>
            <a:tailEnd/>
          </a:ln>
          <a:effectLst/>
        </p:spPr>
        <p:txBody>
          <a:bodyPr>
            <a:spAutoFit/>
          </a:bodyPr>
          <a:lstStyle/>
          <a:p>
            <a:pPr>
              <a:spcBef>
                <a:spcPct val="50000"/>
              </a:spcBef>
              <a:buFontTx/>
              <a:buChar char="•"/>
            </a:pPr>
            <a:r>
              <a:rPr lang="es-ES" b="1"/>
              <a:t>  </a:t>
            </a:r>
            <a:r>
              <a:rPr lang="es-ES" b="1">
                <a:solidFill>
                  <a:srgbClr val="0000FF"/>
                </a:solidFill>
              </a:rPr>
              <a:t>NUCLEACIÓN</a:t>
            </a:r>
          </a:p>
          <a:p>
            <a:pPr>
              <a:spcBef>
                <a:spcPct val="50000"/>
              </a:spcBef>
              <a:buFontTx/>
              <a:buChar char="•"/>
            </a:pPr>
            <a:endParaRPr lang="es-ES" b="1">
              <a:solidFill>
                <a:srgbClr val="0000FF"/>
              </a:solidFill>
            </a:endParaRPr>
          </a:p>
          <a:p>
            <a:pPr>
              <a:spcBef>
                <a:spcPct val="50000"/>
              </a:spcBef>
              <a:buFontTx/>
              <a:buChar char="•"/>
            </a:pPr>
            <a:r>
              <a:rPr lang="es-ES" b="1">
                <a:solidFill>
                  <a:srgbClr val="0000FF"/>
                </a:solidFill>
              </a:rPr>
              <a:t>  CRECIMIENTO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0004142425"/>
          <p:cNvPicPr>
            <a:picLocks noChangeAspect="1" noChangeArrowheads="1"/>
          </p:cNvPicPr>
          <p:nvPr/>
        </p:nvPicPr>
        <p:blipFill>
          <a:blip r:embed="rId2"/>
          <a:srcRect/>
          <a:stretch>
            <a:fillRect/>
          </a:stretch>
        </p:blipFill>
        <p:spPr bwMode="auto">
          <a:xfrm>
            <a:off x="428596" y="1571612"/>
            <a:ext cx="8534400" cy="4862513"/>
          </a:xfrm>
          <a:prstGeom prst="rect">
            <a:avLst/>
          </a:prstGeom>
          <a:noFill/>
          <a:ln w="9525">
            <a:noFill/>
            <a:miter lim="800000"/>
            <a:headEnd/>
            <a:tailEnd/>
          </a:ln>
        </p:spPr>
      </p:pic>
      <p:sp>
        <p:nvSpPr>
          <p:cNvPr id="3" name="2 Título"/>
          <p:cNvSpPr>
            <a:spLocks noGrp="1"/>
          </p:cNvSpPr>
          <p:nvPr>
            <p:ph type="title"/>
          </p:nvPr>
        </p:nvSpPr>
        <p:spPr/>
        <p:txBody>
          <a:bodyPr/>
          <a:lstStyle/>
          <a:p>
            <a:r>
              <a:rPr lang="es-AR" dirty="0"/>
              <a:t>Solidificación de aleaciones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AR" dirty="0"/>
              <a:t>Solidificación de aleaciones</a:t>
            </a:r>
          </a:p>
        </p:txBody>
      </p:sp>
      <p:pic>
        <p:nvPicPr>
          <p:cNvPr id="3" name="2 Imagen" descr="fig 24.jpg"/>
          <p:cNvPicPr>
            <a:picLocks noChangeAspect="1"/>
          </p:cNvPicPr>
          <p:nvPr/>
        </p:nvPicPr>
        <p:blipFill>
          <a:blip r:embed="rId2" cstate="print"/>
          <a:srcRect t="2493" b="10264"/>
          <a:stretch>
            <a:fillRect/>
          </a:stretch>
        </p:blipFill>
        <p:spPr>
          <a:xfrm>
            <a:off x="1071538" y="1142984"/>
            <a:ext cx="7252293" cy="4857784"/>
          </a:xfrm>
          <a:prstGeom prst="rect">
            <a:avLst/>
          </a:prstGeom>
        </p:spPr>
      </p:pic>
      <p:sp>
        <p:nvSpPr>
          <p:cNvPr id="4" name="3 CuadroTexto"/>
          <p:cNvSpPr txBox="1"/>
          <p:nvPr/>
        </p:nvSpPr>
        <p:spPr>
          <a:xfrm>
            <a:off x="642910" y="6357958"/>
            <a:ext cx="7929618" cy="369332"/>
          </a:xfrm>
          <a:prstGeom prst="rect">
            <a:avLst/>
          </a:prstGeom>
          <a:noFill/>
        </p:spPr>
        <p:txBody>
          <a:bodyPr wrap="square" rtlCol="0">
            <a:spAutoFit/>
          </a:bodyPr>
          <a:lstStyle/>
          <a:p>
            <a:r>
              <a:rPr lang="es-AR" dirty="0"/>
              <a:t>Entre Tl y </a:t>
            </a:r>
            <a:r>
              <a:rPr lang="es-AR" dirty="0" err="1"/>
              <a:t>Ts</a:t>
            </a:r>
            <a:r>
              <a:rPr lang="es-AR" dirty="0"/>
              <a:t> se encuentra el estado pastoso, formado por dendritas </a:t>
            </a:r>
            <a:r>
              <a:rPr lang="es-AR" dirty="0" err="1"/>
              <a:t>columnares</a:t>
            </a:r>
            <a:endParaRPr lang="es-A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714744" y="1928802"/>
            <a:ext cx="5236404" cy="4717481"/>
          </a:xfrm>
          <a:prstGeom prst="rect">
            <a:avLst/>
          </a:prstGeom>
          <a:noFill/>
          <a:ln w="9525">
            <a:noFill/>
            <a:miter lim="800000"/>
            <a:headEnd/>
            <a:tailEnd/>
          </a:ln>
          <a:effectLst/>
        </p:spPr>
      </p:pic>
      <p:sp>
        <p:nvSpPr>
          <p:cNvPr id="3" name="2 CuadroTexto"/>
          <p:cNvSpPr txBox="1"/>
          <p:nvPr/>
        </p:nvSpPr>
        <p:spPr>
          <a:xfrm>
            <a:off x="500034" y="285728"/>
            <a:ext cx="8501122" cy="1261884"/>
          </a:xfrm>
          <a:prstGeom prst="rect">
            <a:avLst/>
          </a:prstGeom>
          <a:noFill/>
        </p:spPr>
        <p:txBody>
          <a:bodyPr wrap="square" rtlCol="0">
            <a:spAutoFit/>
          </a:bodyPr>
          <a:lstStyle/>
          <a:p>
            <a:r>
              <a:rPr lang="es-AR" dirty="0"/>
              <a:t>Las </a:t>
            </a:r>
            <a:r>
              <a:rPr lang="es-AR" sz="2000" dirty="0"/>
              <a:t>estructuras</a:t>
            </a:r>
            <a:r>
              <a:rPr lang="es-AR" dirty="0"/>
              <a:t> dendríticas presentan variaciones en composición, segregación y </a:t>
            </a:r>
            <a:r>
              <a:rPr lang="es-AR" dirty="0" err="1"/>
              <a:t>microporosidad</a:t>
            </a:r>
            <a:r>
              <a:rPr lang="es-AR" dirty="0"/>
              <a:t>.</a:t>
            </a:r>
          </a:p>
          <a:p>
            <a:r>
              <a:rPr lang="es-AR" dirty="0"/>
              <a:t>Rango de solidificación T</a:t>
            </a:r>
            <a:r>
              <a:rPr lang="es-AR" sz="1200" dirty="0"/>
              <a:t>L</a:t>
            </a:r>
            <a:r>
              <a:rPr lang="es-AR" sz="2000" dirty="0"/>
              <a:t>-</a:t>
            </a:r>
            <a:r>
              <a:rPr lang="es-AR" dirty="0"/>
              <a:t>T</a:t>
            </a:r>
            <a:r>
              <a:rPr lang="es-AR" sz="1200" dirty="0"/>
              <a:t>S</a:t>
            </a:r>
          </a:p>
          <a:p>
            <a:endParaRPr lang="es-A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1071538" y="214290"/>
          <a:ext cx="7358114" cy="628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ig 25.jpg"/>
          <p:cNvPicPr>
            <a:picLocks noChangeAspect="1"/>
          </p:cNvPicPr>
          <p:nvPr/>
        </p:nvPicPr>
        <p:blipFill>
          <a:blip r:embed="rId2" cstate="print"/>
          <a:stretch>
            <a:fillRect/>
          </a:stretch>
        </p:blipFill>
        <p:spPr>
          <a:xfrm>
            <a:off x="535998" y="0"/>
            <a:ext cx="8072004"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a:t>Efectos de las velocidades de enfriamiento</a:t>
            </a:r>
          </a:p>
        </p:txBody>
      </p:sp>
      <p:sp>
        <p:nvSpPr>
          <p:cNvPr id="3" name="2 CuadroTexto"/>
          <p:cNvSpPr txBox="1"/>
          <p:nvPr/>
        </p:nvSpPr>
        <p:spPr>
          <a:xfrm>
            <a:off x="928662" y="1857364"/>
            <a:ext cx="7786742" cy="3139321"/>
          </a:xfrm>
          <a:prstGeom prst="rect">
            <a:avLst/>
          </a:prstGeom>
          <a:noFill/>
        </p:spPr>
        <p:txBody>
          <a:bodyPr wrap="square" rtlCol="0">
            <a:spAutoFit/>
          </a:bodyPr>
          <a:lstStyle/>
          <a:p>
            <a:r>
              <a:rPr lang="es-AR" b="1" dirty="0"/>
              <a:t>Velocidades de enfriamiento bajas (del orden de 10</a:t>
            </a:r>
            <a:r>
              <a:rPr lang="es-AR" b="1" baseline="30000" dirty="0"/>
              <a:t>2</a:t>
            </a:r>
            <a:r>
              <a:rPr lang="es-AR" b="1" dirty="0"/>
              <a:t>K/s)</a:t>
            </a:r>
          </a:p>
          <a:p>
            <a:r>
              <a:rPr lang="es-AR" dirty="0"/>
              <a:t>Tiempos locales de solidificación largos</a:t>
            </a:r>
          </a:p>
          <a:p>
            <a:r>
              <a:rPr lang="es-AR" dirty="0"/>
              <a:t>Estructuras dendríticas gruesas con grandes espaciados entre los brazos dendríticos</a:t>
            </a:r>
          </a:p>
          <a:p>
            <a:endParaRPr lang="es-AR" b="1" dirty="0"/>
          </a:p>
          <a:p>
            <a:r>
              <a:rPr lang="es-AR" b="1" dirty="0"/>
              <a:t>Velocidades de enfriamiento altas (del orden de 10</a:t>
            </a:r>
            <a:r>
              <a:rPr lang="es-AR" b="1" baseline="30000" dirty="0"/>
              <a:t>4</a:t>
            </a:r>
            <a:r>
              <a:rPr lang="es-AR" b="1" dirty="0"/>
              <a:t>K/s)</a:t>
            </a:r>
          </a:p>
          <a:p>
            <a:r>
              <a:rPr lang="es-AR" dirty="0"/>
              <a:t>Tiempos locales de solidificación cortos</a:t>
            </a:r>
          </a:p>
          <a:p>
            <a:r>
              <a:rPr lang="es-AR" dirty="0"/>
              <a:t>Estructura más fina, menor espaciado entre brazos dendríticos</a:t>
            </a:r>
          </a:p>
          <a:p>
            <a:endParaRPr lang="es-AR" dirty="0"/>
          </a:p>
          <a:p>
            <a:r>
              <a:rPr lang="es-AR" b="1" dirty="0"/>
              <a:t>Velocidades de enfriamiento muy altas (desde 10</a:t>
            </a:r>
            <a:r>
              <a:rPr lang="es-AR" b="1" baseline="30000" dirty="0"/>
              <a:t>6 </a:t>
            </a:r>
            <a:r>
              <a:rPr lang="es-AR" b="1" dirty="0"/>
              <a:t>hasta 10</a:t>
            </a:r>
            <a:r>
              <a:rPr lang="es-AR" b="1" baseline="30000" dirty="0"/>
              <a:t>8</a:t>
            </a:r>
            <a:r>
              <a:rPr lang="es-AR" b="1" dirty="0"/>
              <a:t> K/s)</a:t>
            </a:r>
          </a:p>
          <a:p>
            <a:r>
              <a:rPr lang="es-AR" dirty="0"/>
              <a:t>Las estructuras que se desarrollan son amorfas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71472" y="500042"/>
            <a:ext cx="2428892"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AR" sz="2400" dirty="0"/>
              <a:t>Estructuras</a:t>
            </a:r>
          </a:p>
          <a:p>
            <a:r>
              <a:rPr lang="es-AR" sz="2400" dirty="0"/>
              <a:t>Tamaño de grano</a:t>
            </a:r>
          </a:p>
        </p:txBody>
      </p:sp>
      <p:sp>
        <p:nvSpPr>
          <p:cNvPr id="3" name="2 Flecha derecha"/>
          <p:cNvSpPr/>
          <p:nvPr/>
        </p:nvSpPr>
        <p:spPr>
          <a:xfrm>
            <a:off x="3500430" y="642918"/>
            <a:ext cx="571504" cy="571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CuadroTexto"/>
          <p:cNvSpPr txBox="1"/>
          <p:nvPr/>
        </p:nvSpPr>
        <p:spPr>
          <a:xfrm>
            <a:off x="4572000" y="642918"/>
            <a:ext cx="371477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AR" sz="2400" dirty="0"/>
              <a:t>Propiedades de la fundición</a:t>
            </a:r>
          </a:p>
        </p:txBody>
      </p:sp>
      <p:graphicFrame>
        <p:nvGraphicFramePr>
          <p:cNvPr id="5" name="4 Diagrama"/>
          <p:cNvGraphicFramePr/>
          <p:nvPr/>
        </p:nvGraphicFramePr>
        <p:xfrm>
          <a:off x="571472" y="1643050"/>
          <a:ext cx="807249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500034" y="5857892"/>
            <a:ext cx="8286808" cy="646331"/>
          </a:xfrm>
          <a:prstGeom prst="rect">
            <a:avLst/>
          </a:prstGeom>
          <a:noFill/>
        </p:spPr>
        <p:txBody>
          <a:bodyPr wrap="square" rtlCol="0">
            <a:spAutoFit/>
          </a:bodyPr>
          <a:lstStyle/>
          <a:p>
            <a:r>
              <a:rPr lang="es-AR" dirty="0"/>
              <a:t>La falta de uniformidad del tamaño de grano y su distribución produce fundiciones con </a:t>
            </a:r>
            <a:r>
              <a:rPr lang="es-AR" b="1" i="1" dirty="0"/>
              <a:t>Propiedades </a:t>
            </a:r>
            <a:r>
              <a:rPr lang="es-AR" b="1" i="1" dirty="0" err="1"/>
              <a:t>anisotrópicas</a:t>
            </a:r>
            <a:endParaRPr lang="es-A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a:t>Cinética de la interfaz líquido-sólido</a:t>
            </a:r>
          </a:p>
        </p:txBody>
      </p:sp>
      <p:sp>
        <p:nvSpPr>
          <p:cNvPr id="3" name="2 CuadroTexto"/>
          <p:cNvSpPr txBox="1"/>
          <p:nvPr/>
        </p:nvSpPr>
        <p:spPr>
          <a:xfrm>
            <a:off x="642910" y="1928802"/>
            <a:ext cx="8001056" cy="923330"/>
          </a:xfrm>
          <a:prstGeom prst="rect">
            <a:avLst/>
          </a:prstGeom>
          <a:noFill/>
        </p:spPr>
        <p:txBody>
          <a:bodyPr wrap="square" rtlCol="0">
            <a:spAutoFit/>
          </a:bodyPr>
          <a:lstStyle/>
          <a:p>
            <a:r>
              <a:rPr lang="es-AR" dirty="0"/>
              <a:t>Relación G/R</a:t>
            </a:r>
          </a:p>
          <a:p>
            <a:r>
              <a:rPr lang="es-AR" dirty="0"/>
              <a:t>G= Gradiente térmico, valores típicos  de 10</a:t>
            </a:r>
            <a:r>
              <a:rPr lang="es-AR" baseline="30000" dirty="0"/>
              <a:t>2</a:t>
            </a:r>
            <a:r>
              <a:rPr lang="es-AR" dirty="0"/>
              <a:t> a 10</a:t>
            </a:r>
            <a:r>
              <a:rPr lang="es-AR" baseline="30000" dirty="0"/>
              <a:t>3</a:t>
            </a:r>
            <a:r>
              <a:rPr lang="es-AR" dirty="0"/>
              <a:t> K/m</a:t>
            </a:r>
          </a:p>
          <a:p>
            <a:r>
              <a:rPr lang="es-AR" dirty="0"/>
              <a:t>R= Velocidad a la que se mueve la interfaz, valores típicos de 10</a:t>
            </a:r>
            <a:r>
              <a:rPr lang="es-AR" baseline="30000" dirty="0"/>
              <a:t>-3</a:t>
            </a:r>
            <a:r>
              <a:rPr lang="es-AR" dirty="0"/>
              <a:t> a 10</a:t>
            </a:r>
            <a:r>
              <a:rPr lang="es-AR" baseline="30000" dirty="0"/>
              <a:t>-4</a:t>
            </a:r>
            <a:r>
              <a:rPr lang="es-AR" dirty="0"/>
              <a:t> m/s</a:t>
            </a:r>
          </a:p>
        </p:txBody>
      </p:sp>
      <p:pic>
        <p:nvPicPr>
          <p:cNvPr id="4" name="3 Imagen" descr="fig 26.jpg"/>
          <p:cNvPicPr>
            <a:picLocks noChangeAspect="1"/>
          </p:cNvPicPr>
          <p:nvPr/>
        </p:nvPicPr>
        <p:blipFill>
          <a:blip r:embed="rId2" cstate="print"/>
          <a:stretch>
            <a:fillRect/>
          </a:stretch>
        </p:blipFill>
        <p:spPr>
          <a:xfrm>
            <a:off x="4699634" y="2928934"/>
            <a:ext cx="4444366" cy="3714751"/>
          </a:xfrm>
          <a:prstGeom prst="rect">
            <a:avLst/>
          </a:prstGeom>
        </p:spPr>
      </p:pic>
      <p:sp>
        <p:nvSpPr>
          <p:cNvPr id="5" name="4 CuadroTexto"/>
          <p:cNvSpPr txBox="1"/>
          <p:nvPr/>
        </p:nvSpPr>
        <p:spPr>
          <a:xfrm>
            <a:off x="642910" y="3143248"/>
            <a:ext cx="3714776" cy="3170099"/>
          </a:xfrm>
          <a:prstGeom prst="rect">
            <a:avLst/>
          </a:prstGeom>
          <a:noFill/>
        </p:spPr>
        <p:txBody>
          <a:bodyPr wrap="square" rtlCol="0">
            <a:spAutoFit/>
          </a:bodyPr>
          <a:lstStyle/>
          <a:p>
            <a:r>
              <a:rPr lang="es-AR" sz="2000" dirty="0"/>
              <a:t>Las estructuras tipo dendrítico comúnmente tienen relación G/R entre 10</a:t>
            </a:r>
            <a:r>
              <a:rPr lang="es-AR" sz="2000" baseline="30000" dirty="0"/>
              <a:t>5</a:t>
            </a:r>
            <a:r>
              <a:rPr lang="es-AR" sz="2000" dirty="0"/>
              <a:t> y 10</a:t>
            </a:r>
            <a:r>
              <a:rPr lang="es-AR" sz="2000" baseline="30000" dirty="0"/>
              <a:t>7</a:t>
            </a:r>
            <a:endParaRPr lang="es-AR" sz="2000" dirty="0"/>
          </a:p>
          <a:p>
            <a:endParaRPr lang="es-AR" sz="2000" dirty="0"/>
          </a:p>
          <a:p>
            <a:endParaRPr lang="es-AR" sz="2000" dirty="0"/>
          </a:p>
          <a:p>
            <a:endParaRPr lang="es-AR" sz="2000" dirty="0"/>
          </a:p>
          <a:p>
            <a:endParaRPr lang="es-AR" sz="2000" dirty="0"/>
          </a:p>
          <a:p>
            <a:r>
              <a:rPr lang="es-AR" sz="2000" dirty="0"/>
              <a:t>Interfaz sólido-líquido  no dendrítica de frente plano G/R entre 10</a:t>
            </a:r>
            <a:r>
              <a:rPr lang="es-AR" sz="2000" baseline="30000" dirty="0"/>
              <a:t>10</a:t>
            </a:r>
            <a:r>
              <a:rPr lang="es-AR" sz="2000" dirty="0"/>
              <a:t> y 10</a:t>
            </a:r>
            <a:r>
              <a:rPr lang="es-AR" sz="2000" baseline="30000" dirty="0"/>
              <a:t>12</a:t>
            </a:r>
            <a:endParaRPr lang="es-AR" sz="2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AR" dirty="0"/>
              <a:t>Segregaciones</a:t>
            </a:r>
          </a:p>
        </p:txBody>
      </p:sp>
      <p:graphicFrame>
        <p:nvGraphicFramePr>
          <p:cNvPr id="3" name="2 Tabla"/>
          <p:cNvGraphicFramePr>
            <a:graphicFrameLocks noGrp="1"/>
          </p:cNvGraphicFramePr>
          <p:nvPr/>
        </p:nvGraphicFramePr>
        <p:xfrm>
          <a:off x="214282" y="1214422"/>
          <a:ext cx="8715436" cy="5151120"/>
        </p:xfrm>
        <a:graphic>
          <a:graphicData uri="http://schemas.openxmlformats.org/drawingml/2006/table">
            <a:tbl>
              <a:tblPr firstRow="1" bandRow="1">
                <a:tableStyleId>{5C22544A-7EE6-4342-B048-85BDC9FD1C3A}</a:tableStyleId>
              </a:tblPr>
              <a:tblGrid>
                <a:gridCol w="4357718">
                  <a:extLst>
                    <a:ext uri="{9D8B030D-6E8A-4147-A177-3AD203B41FA5}">
                      <a16:colId xmlns:a16="http://schemas.microsoft.com/office/drawing/2014/main" val="20000"/>
                    </a:ext>
                  </a:extLst>
                </a:gridCol>
                <a:gridCol w="4357718">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err="1"/>
                        <a:t>Microsegregaciones</a:t>
                      </a:r>
                      <a:endParaRPr lang="es-AR" sz="1400" dirty="0"/>
                    </a:p>
                    <a:p>
                      <a:endParaRPr lang="es-A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t>Con enfriamiento lento las dendritas tienen composición uniforme. Pero ante enfriamientos rápidos se forman dendritas con núcleo. Gradiente de concentración</a:t>
                      </a:r>
                    </a:p>
                    <a:p>
                      <a:endParaRPr lang="es-AR" sz="1400" dirty="0"/>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err="1"/>
                        <a:t>Macrosegregación</a:t>
                      </a:r>
                      <a:endParaRPr lang="es-AR" sz="1400" dirty="0"/>
                    </a:p>
                    <a:p>
                      <a:endParaRPr lang="es-AR" sz="1400" dirty="0"/>
                    </a:p>
                  </a:txBody>
                  <a:tcPr/>
                </a:tc>
                <a:tc>
                  <a:txBody>
                    <a:bodyPr/>
                    <a:lstStyle/>
                    <a:p>
                      <a:r>
                        <a:rPr lang="es-AR" sz="1400" dirty="0"/>
                        <a:t>Implica diferencias de composición a lo largo de la misma fundición</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t>Segregación normal</a:t>
                      </a:r>
                    </a:p>
                    <a:p>
                      <a:endParaRPr lang="es-A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t>El frente de solidificación se aleja de la superficie de una fundición como un frente plano, los constituyentes con punto de fusión mas bajo son empujados hacia el centro. Los elementos e aleación están más concentrados en el centro</a:t>
                      </a:r>
                    </a:p>
                    <a:p>
                      <a:endParaRPr lang="es-AR" sz="1400"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t>Segregación inversa</a:t>
                      </a:r>
                    </a:p>
                    <a:p>
                      <a:endParaRPr lang="es-AR" sz="14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AR" sz="1400" kern="1200" dirty="0"/>
                        <a:t>En las estructuras dendríticas ocurre lo contrario, el centro de la fundición tiene menos elementos de aleación que la superficie. El metal líquido, con mayor concentración de </a:t>
                      </a:r>
                      <a:r>
                        <a:rPr lang="es-AR" sz="1400" kern="1200" dirty="0" err="1"/>
                        <a:t>aleantes</a:t>
                      </a:r>
                      <a:r>
                        <a:rPr lang="es-AR" sz="1400" kern="1200" dirty="0"/>
                        <a:t>, entra en las cavidades desarrolladas al contraerse por solidificación los brazos de las dendritas que solidificaron antes</a:t>
                      </a:r>
                    </a:p>
                    <a:p>
                      <a:endParaRPr lang="es-AR" sz="1400" dirty="0"/>
                    </a:p>
                  </a:txBody>
                  <a:tcPr/>
                </a:tc>
                <a:extLst>
                  <a:ext uri="{0D108BD9-81ED-4DB2-BD59-A6C34878D82A}">
                    <a16:rowId xmlns:a16="http://schemas.microsoft.com/office/drawing/2014/main" val="10003"/>
                  </a:ext>
                </a:extLst>
              </a:tr>
              <a:tr h="370840">
                <a:tc>
                  <a:txBody>
                    <a:bodyPr/>
                    <a:lstStyle/>
                    <a:p>
                      <a:r>
                        <a:rPr lang="es-AR" sz="1400" dirty="0"/>
                        <a:t>Segregación por</a:t>
                      </a:r>
                      <a:r>
                        <a:rPr lang="es-AR" sz="1400" baseline="0" dirty="0"/>
                        <a:t> gravedad</a:t>
                      </a:r>
                      <a:endParaRPr lang="es-AR" sz="1400" dirty="0"/>
                    </a:p>
                  </a:txBody>
                  <a:tcPr/>
                </a:tc>
                <a:tc>
                  <a:txBody>
                    <a:bodyPr/>
                    <a:lstStyle/>
                    <a:p>
                      <a:r>
                        <a:rPr lang="es-AR" sz="1400" dirty="0"/>
                        <a:t>Inclusiones y compuestos  de mayor densidad que </a:t>
                      </a:r>
                      <a:r>
                        <a:rPr lang="es-AR" sz="1400" baseline="0" dirty="0"/>
                        <a:t> se hunden y los elementos ligeros flotan en la superficie</a:t>
                      </a:r>
                      <a:endParaRPr lang="es-AR" sz="1400"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srcRect r="27826" b="13465"/>
          <a:stretch>
            <a:fillRect/>
          </a:stretch>
        </p:blipFill>
        <p:spPr bwMode="auto">
          <a:xfrm>
            <a:off x="1214414" y="285728"/>
            <a:ext cx="7210447" cy="631564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539750" y="0"/>
            <a:ext cx="8229600" cy="1143000"/>
          </a:xfrm>
        </p:spPr>
        <p:txBody>
          <a:bodyPr/>
          <a:lstStyle/>
          <a:p>
            <a:pPr eaLnBrk="1" hangingPunct="1"/>
            <a:r>
              <a:rPr lang="es-CO" sz="3200" b="1" dirty="0"/>
              <a:t>NUCLEACIÓN</a:t>
            </a:r>
            <a:endParaRPr lang="es-ES" sz="3200" b="1" dirty="0"/>
          </a:p>
        </p:txBody>
      </p:sp>
      <p:sp>
        <p:nvSpPr>
          <p:cNvPr id="1029" name="Rectangle 3"/>
          <p:cNvSpPr>
            <a:spLocks noGrp="1" noChangeArrowheads="1"/>
          </p:cNvSpPr>
          <p:nvPr>
            <p:ph type="body" sz="half" idx="1"/>
          </p:nvPr>
        </p:nvSpPr>
        <p:spPr>
          <a:xfrm>
            <a:off x="827088" y="981075"/>
            <a:ext cx="7786687" cy="1541463"/>
          </a:xfrm>
        </p:spPr>
        <p:txBody>
          <a:bodyPr/>
          <a:lstStyle/>
          <a:p>
            <a:pPr algn="just" eaLnBrk="1" hangingPunct="1"/>
            <a:r>
              <a:rPr lang="es-CO" sz="2800"/>
              <a:t>Es la etapa inicial para la formación de una fase a partir de otra: está asociada con la transformaciones de fase</a:t>
            </a:r>
            <a:endParaRPr lang="es-ES" sz="2800"/>
          </a:p>
        </p:txBody>
      </p:sp>
      <p:grpSp>
        <p:nvGrpSpPr>
          <p:cNvPr id="2" name="Group 16"/>
          <p:cNvGrpSpPr>
            <a:grpSpLocks/>
          </p:cNvGrpSpPr>
          <p:nvPr/>
        </p:nvGrpSpPr>
        <p:grpSpPr bwMode="auto">
          <a:xfrm>
            <a:off x="3132138" y="2636838"/>
            <a:ext cx="3600450" cy="3455987"/>
            <a:chOff x="1973" y="1752"/>
            <a:chExt cx="2268" cy="2177"/>
          </a:xfrm>
        </p:grpSpPr>
        <p:sp>
          <p:nvSpPr>
            <p:cNvPr id="1035" name="Oval 5" descr="Papel periódico"/>
            <p:cNvSpPr>
              <a:spLocks noChangeArrowheads="1"/>
            </p:cNvSpPr>
            <p:nvPr/>
          </p:nvSpPr>
          <p:spPr bwMode="auto">
            <a:xfrm>
              <a:off x="1973" y="1752"/>
              <a:ext cx="2268" cy="2177"/>
            </a:xfrm>
            <a:prstGeom prst="ellipse">
              <a:avLst/>
            </a:prstGeom>
            <a:blipFill dpi="0" rotWithShape="1">
              <a:blip r:embed="rId2"/>
              <a:srcRect/>
              <a:tile tx="0" ty="0" sx="100000" sy="100000" flip="none" algn="tl"/>
            </a:blipFill>
            <a:ln w="3175">
              <a:solidFill>
                <a:schemeClr val="tx1"/>
              </a:solidFill>
              <a:round/>
              <a:headEnd/>
              <a:tailEnd/>
            </a:ln>
          </p:spPr>
          <p:txBody>
            <a:bodyPr wrap="none" anchor="ctr"/>
            <a:lstStyle/>
            <a:p>
              <a:endParaRPr lang="es-AR"/>
            </a:p>
          </p:txBody>
        </p:sp>
        <p:sp>
          <p:nvSpPr>
            <p:cNvPr id="1036" name="Oval 4"/>
            <p:cNvSpPr>
              <a:spLocks noChangeArrowheads="1"/>
            </p:cNvSpPr>
            <p:nvPr/>
          </p:nvSpPr>
          <p:spPr bwMode="auto">
            <a:xfrm>
              <a:off x="2608" y="2341"/>
              <a:ext cx="1043" cy="998"/>
            </a:xfrm>
            <a:prstGeom prst="ellipse">
              <a:avLst/>
            </a:prstGeom>
            <a:solidFill>
              <a:schemeClr val="bg2"/>
            </a:solidFill>
            <a:ln w="9525">
              <a:solidFill>
                <a:schemeClr val="tx1"/>
              </a:solidFill>
              <a:round/>
              <a:headEnd/>
              <a:tailEnd/>
            </a:ln>
          </p:spPr>
          <p:txBody>
            <a:bodyPr wrap="none" anchor="ctr"/>
            <a:lstStyle/>
            <a:p>
              <a:endParaRPr lang="es-AR"/>
            </a:p>
          </p:txBody>
        </p:sp>
        <p:sp>
          <p:nvSpPr>
            <p:cNvPr id="1037" name="Line 6" descr="Papel periódico"/>
            <p:cNvSpPr>
              <a:spLocks noChangeShapeType="1"/>
            </p:cNvSpPr>
            <p:nvPr/>
          </p:nvSpPr>
          <p:spPr bwMode="auto">
            <a:xfrm flipV="1">
              <a:off x="3152" y="2568"/>
              <a:ext cx="408" cy="272"/>
            </a:xfrm>
            <a:prstGeom prst="line">
              <a:avLst/>
            </a:prstGeom>
            <a:noFill/>
            <a:ln w="28575">
              <a:solidFill>
                <a:schemeClr val="tx1"/>
              </a:solidFill>
              <a:round/>
              <a:headEnd/>
              <a:tailEnd type="triangle" w="med" len="lg"/>
            </a:ln>
          </p:spPr>
          <p:txBody>
            <a:bodyPr/>
            <a:lstStyle/>
            <a:p>
              <a:endParaRPr lang="es-AR"/>
            </a:p>
          </p:txBody>
        </p:sp>
        <p:sp>
          <p:nvSpPr>
            <p:cNvPr id="1038" name="Line 9" descr="Papel periódico"/>
            <p:cNvSpPr>
              <a:spLocks noChangeShapeType="1"/>
            </p:cNvSpPr>
            <p:nvPr/>
          </p:nvSpPr>
          <p:spPr bwMode="auto">
            <a:xfrm flipH="1">
              <a:off x="2472" y="3113"/>
              <a:ext cx="227" cy="181"/>
            </a:xfrm>
            <a:prstGeom prst="line">
              <a:avLst/>
            </a:prstGeom>
            <a:noFill/>
            <a:ln w="28575">
              <a:solidFill>
                <a:schemeClr val="tx1"/>
              </a:solidFill>
              <a:round/>
              <a:headEnd/>
              <a:tailEnd/>
            </a:ln>
          </p:spPr>
          <p:txBody>
            <a:bodyPr/>
            <a:lstStyle/>
            <a:p>
              <a:endParaRPr lang="es-AR"/>
            </a:p>
          </p:txBody>
        </p:sp>
        <p:sp>
          <p:nvSpPr>
            <p:cNvPr id="1039" name="Line 10" descr="Papel periódico"/>
            <p:cNvSpPr>
              <a:spLocks noChangeShapeType="1"/>
            </p:cNvSpPr>
            <p:nvPr/>
          </p:nvSpPr>
          <p:spPr bwMode="auto">
            <a:xfrm flipH="1" flipV="1">
              <a:off x="2381" y="2568"/>
              <a:ext cx="363" cy="136"/>
            </a:xfrm>
            <a:prstGeom prst="line">
              <a:avLst/>
            </a:prstGeom>
            <a:noFill/>
            <a:ln w="28575">
              <a:solidFill>
                <a:schemeClr val="tx1"/>
              </a:solidFill>
              <a:round/>
              <a:headEnd/>
              <a:tailEnd/>
            </a:ln>
          </p:spPr>
          <p:txBody>
            <a:bodyPr/>
            <a:lstStyle/>
            <a:p>
              <a:endParaRPr lang="es-AR"/>
            </a:p>
          </p:txBody>
        </p:sp>
        <p:sp>
          <p:nvSpPr>
            <p:cNvPr id="1040" name="Line 11" descr="Papel periódico"/>
            <p:cNvSpPr>
              <a:spLocks noChangeShapeType="1"/>
            </p:cNvSpPr>
            <p:nvPr/>
          </p:nvSpPr>
          <p:spPr bwMode="auto">
            <a:xfrm flipV="1">
              <a:off x="3560" y="3113"/>
              <a:ext cx="181" cy="0"/>
            </a:xfrm>
            <a:prstGeom prst="line">
              <a:avLst/>
            </a:prstGeom>
            <a:noFill/>
            <a:ln w="28575">
              <a:solidFill>
                <a:schemeClr val="tx1"/>
              </a:solidFill>
              <a:round/>
              <a:headEnd/>
              <a:tailEnd/>
            </a:ln>
          </p:spPr>
          <p:txBody>
            <a:bodyPr/>
            <a:lstStyle/>
            <a:p>
              <a:endParaRPr lang="es-AR"/>
            </a:p>
          </p:txBody>
        </p:sp>
        <p:sp>
          <p:nvSpPr>
            <p:cNvPr id="1041" name="Line 12" descr="Papel periódico"/>
            <p:cNvSpPr>
              <a:spLocks noChangeShapeType="1"/>
            </p:cNvSpPr>
            <p:nvPr/>
          </p:nvSpPr>
          <p:spPr bwMode="auto">
            <a:xfrm flipH="1">
              <a:off x="3334" y="2750"/>
              <a:ext cx="408" cy="0"/>
            </a:xfrm>
            <a:prstGeom prst="line">
              <a:avLst/>
            </a:prstGeom>
            <a:noFill/>
            <a:ln w="28575">
              <a:solidFill>
                <a:schemeClr val="tx1"/>
              </a:solidFill>
              <a:round/>
              <a:headEnd/>
              <a:tailEnd/>
            </a:ln>
          </p:spPr>
          <p:txBody>
            <a:bodyPr/>
            <a:lstStyle/>
            <a:p>
              <a:endParaRPr lang="es-AR"/>
            </a:p>
          </p:txBody>
        </p:sp>
      </p:grpSp>
      <p:sp>
        <p:nvSpPr>
          <p:cNvPr id="1031" name="Text Box 17"/>
          <p:cNvSpPr txBox="1">
            <a:spLocks noChangeArrowheads="1"/>
          </p:cNvSpPr>
          <p:nvPr/>
        </p:nvSpPr>
        <p:spPr bwMode="auto">
          <a:xfrm>
            <a:off x="4356100" y="2924175"/>
            <a:ext cx="1296988" cy="366713"/>
          </a:xfrm>
          <a:prstGeom prst="rect">
            <a:avLst/>
          </a:prstGeom>
          <a:noFill/>
          <a:ln w="9525">
            <a:noFill/>
            <a:miter lim="800000"/>
            <a:headEnd/>
            <a:tailEnd/>
          </a:ln>
        </p:spPr>
        <p:txBody>
          <a:bodyPr>
            <a:spAutoFit/>
          </a:bodyPr>
          <a:lstStyle/>
          <a:p>
            <a:pPr>
              <a:spcBef>
                <a:spcPct val="50000"/>
              </a:spcBef>
            </a:pPr>
            <a:r>
              <a:rPr lang="es-CO" b="1"/>
              <a:t>Líquido</a:t>
            </a:r>
            <a:endParaRPr lang="es-ES" b="1"/>
          </a:p>
        </p:txBody>
      </p:sp>
      <p:sp>
        <p:nvSpPr>
          <p:cNvPr id="1032" name="Text Box 18"/>
          <p:cNvSpPr txBox="1">
            <a:spLocks noChangeArrowheads="1"/>
          </p:cNvSpPr>
          <p:nvPr/>
        </p:nvSpPr>
        <p:spPr bwMode="auto">
          <a:xfrm>
            <a:off x="5795963" y="3933825"/>
            <a:ext cx="1295400" cy="366713"/>
          </a:xfrm>
          <a:prstGeom prst="rect">
            <a:avLst/>
          </a:prstGeom>
          <a:noFill/>
          <a:ln w="9525">
            <a:noFill/>
            <a:miter lim="800000"/>
            <a:headEnd/>
            <a:tailEnd/>
          </a:ln>
        </p:spPr>
        <p:txBody>
          <a:bodyPr>
            <a:spAutoFit/>
          </a:bodyPr>
          <a:lstStyle/>
          <a:p>
            <a:pPr>
              <a:spcBef>
                <a:spcPct val="50000"/>
              </a:spcBef>
            </a:pPr>
            <a:r>
              <a:rPr lang="es-CO" b="1"/>
              <a:t>Radio r</a:t>
            </a:r>
            <a:endParaRPr lang="es-ES" b="1"/>
          </a:p>
        </p:txBody>
      </p:sp>
      <p:sp>
        <p:nvSpPr>
          <p:cNvPr id="1033" name="Text Box 19"/>
          <p:cNvSpPr txBox="1">
            <a:spLocks noChangeArrowheads="1"/>
          </p:cNvSpPr>
          <p:nvPr/>
        </p:nvSpPr>
        <p:spPr bwMode="auto">
          <a:xfrm>
            <a:off x="2843213" y="4652963"/>
            <a:ext cx="2016125" cy="779462"/>
          </a:xfrm>
          <a:prstGeom prst="rect">
            <a:avLst/>
          </a:prstGeom>
          <a:noFill/>
          <a:ln w="9525">
            <a:noFill/>
            <a:miter lim="800000"/>
            <a:headEnd/>
            <a:tailEnd/>
          </a:ln>
        </p:spPr>
        <p:txBody>
          <a:bodyPr>
            <a:spAutoFit/>
          </a:bodyPr>
          <a:lstStyle/>
          <a:p>
            <a:pPr>
              <a:spcBef>
                <a:spcPct val="50000"/>
              </a:spcBef>
            </a:pPr>
            <a:r>
              <a:rPr lang="es-CO" b="1"/>
              <a:t>Interfase </a:t>
            </a:r>
          </a:p>
          <a:p>
            <a:pPr>
              <a:spcBef>
                <a:spcPct val="50000"/>
              </a:spcBef>
            </a:pPr>
            <a:r>
              <a:rPr lang="es-CO" b="1"/>
              <a:t>Sólido-líquido</a:t>
            </a:r>
            <a:endParaRPr lang="es-ES" b="1"/>
          </a:p>
        </p:txBody>
      </p:sp>
      <p:graphicFrame>
        <p:nvGraphicFramePr>
          <p:cNvPr id="1026" name="Object 20"/>
          <p:cNvGraphicFramePr>
            <a:graphicFrameLocks noGrp="1" noChangeAspect="1"/>
          </p:cNvGraphicFramePr>
          <p:nvPr>
            <p:ph sz="quarter" idx="3"/>
          </p:nvPr>
        </p:nvGraphicFramePr>
        <p:xfrm>
          <a:off x="5940425" y="4581525"/>
          <a:ext cx="936625" cy="404813"/>
        </p:xfrm>
        <a:graphic>
          <a:graphicData uri="http://schemas.openxmlformats.org/presentationml/2006/ole">
            <mc:AlternateContent xmlns:mc="http://schemas.openxmlformats.org/markup-compatibility/2006">
              <mc:Choice xmlns:v="urn:schemas-microsoft-com:vml" Requires="v">
                <p:oleObj name="Ecuación" r:id="rId3" imgW="571252" imgH="203112" progId="Equation.3">
                  <p:embed/>
                </p:oleObj>
              </mc:Choice>
              <mc:Fallback>
                <p:oleObj name="Ecuación" r:id="rId3" imgW="571252" imgH="203112" progId="Equation.3">
                  <p:embed/>
                  <p:pic>
                    <p:nvPicPr>
                      <p:cNvPr id="1026"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4581525"/>
                        <a:ext cx="936625"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14"/>
          <p:cNvGraphicFramePr>
            <a:graphicFrameLocks noGrp="1" noChangeAspect="1"/>
          </p:cNvGraphicFramePr>
          <p:nvPr>
            <p:ph sz="quarter" idx="2"/>
          </p:nvPr>
        </p:nvGraphicFramePr>
        <p:xfrm>
          <a:off x="2843213" y="3500438"/>
          <a:ext cx="1081087" cy="698500"/>
        </p:xfrm>
        <a:graphic>
          <a:graphicData uri="http://schemas.openxmlformats.org/presentationml/2006/ole">
            <mc:AlternateContent xmlns:mc="http://schemas.openxmlformats.org/markup-compatibility/2006">
              <mc:Choice xmlns:v="urn:schemas-microsoft-com:vml" Requires="v">
                <p:oleObj name="Ecuación" r:id="rId5" imgW="609336" imgH="393529" progId="Equation.3">
                  <p:embed/>
                </p:oleObj>
              </mc:Choice>
              <mc:Fallback>
                <p:oleObj name="Ecuación" r:id="rId5" imgW="609336" imgH="393529" progId="Equation.3">
                  <p:embed/>
                  <p:pic>
                    <p:nvPicPr>
                      <p:cNvPr id="102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3500438"/>
                        <a:ext cx="1081087"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 name="Text Box 22"/>
          <p:cNvSpPr txBox="1">
            <a:spLocks noChangeArrowheads="1"/>
          </p:cNvSpPr>
          <p:nvPr/>
        </p:nvSpPr>
        <p:spPr bwMode="auto">
          <a:xfrm>
            <a:off x="4572000" y="4581525"/>
            <a:ext cx="1296988" cy="366713"/>
          </a:xfrm>
          <a:prstGeom prst="rect">
            <a:avLst/>
          </a:prstGeom>
          <a:noFill/>
          <a:ln w="9525">
            <a:noFill/>
            <a:miter lim="800000"/>
            <a:headEnd/>
            <a:tailEnd/>
          </a:ln>
        </p:spPr>
        <p:txBody>
          <a:bodyPr>
            <a:spAutoFit/>
          </a:bodyPr>
          <a:lstStyle/>
          <a:p>
            <a:pPr>
              <a:spcBef>
                <a:spcPct val="50000"/>
              </a:spcBef>
            </a:pPr>
            <a:r>
              <a:rPr lang="es-CO" b="1">
                <a:solidFill>
                  <a:schemeClr val="bg1"/>
                </a:solidFill>
              </a:rPr>
              <a:t>Sólido</a:t>
            </a:r>
            <a:endParaRPr lang="es-ES" b="1">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err="1"/>
              <a:t>Nucleación</a:t>
            </a:r>
            <a:r>
              <a:rPr lang="es-AR" dirty="0"/>
              <a:t> heterogénea</a:t>
            </a:r>
          </a:p>
        </p:txBody>
      </p:sp>
      <p:pic>
        <p:nvPicPr>
          <p:cNvPr id="3" name="2 Imagen" descr="fig 23.jpg"/>
          <p:cNvPicPr>
            <a:picLocks noChangeAspect="1"/>
          </p:cNvPicPr>
          <p:nvPr/>
        </p:nvPicPr>
        <p:blipFill>
          <a:blip r:embed="rId2" cstate="print">
            <a:lum bright="-20000" contrast="-40000"/>
          </a:blip>
          <a:srcRect l="63357" b="45833"/>
          <a:stretch>
            <a:fillRect/>
          </a:stretch>
        </p:blipFill>
        <p:spPr>
          <a:xfrm>
            <a:off x="785786" y="1281443"/>
            <a:ext cx="2353715" cy="5576557"/>
          </a:xfrm>
          <a:prstGeom prst="rect">
            <a:avLst/>
          </a:prstGeom>
        </p:spPr>
      </p:pic>
      <p:sp>
        <p:nvSpPr>
          <p:cNvPr id="4" name="3 CuadroTexto"/>
          <p:cNvSpPr txBox="1"/>
          <p:nvPr/>
        </p:nvSpPr>
        <p:spPr>
          <a:xfrm>
            <a:off x="3857620" y="1714488"/>
            <a:ext cx="4572032" cy="3416320"/>
          </a:xfrm>
          <a:prstGeom prst="rect">
            <a:avLst/>
          </a:prstGeom>
          <a:noFill/>
        </p:spPr>
        <p:txBody>
          <a:bodyPr wrap="square" rtlCol="0">
            <a:spAutoFit/>
          </a:bodyPr>
          <a:lstStyle/>
          <a:p>
            <a:r>
              <a:rPr lang="es-AR" sz="2400" dirty="0"/>
              <a:t>Las soluciones sólidas presentan una zona interior con granos </a:t>
            </a:r>
            <a:r>
              <a:rPr lang="es-AR" sz="2400" dirty="0" err="1"/>
              <a:t>equiaxiales</a:t>
            </a:r>
            <a:r>
              <a:rPr lang="es-AR" sz="2400" dirty="0"/>
              <a:t>. Esta zona interna se puede extender a través de la fundición agregando un agente </a:t>
            </a:r>
            <a:r>
              <a:rPr lang="es-AR" sz="2400" b="1" dirty="0"/>
              <a:t>inoculante</a:t>
            </a:r>
            <a:r>
              <a:rPr lang="es-AR" sz="2400" dirty="0"/>
              <a:t> (agente </a:t>
            </a:r>
            <a:r>
              <a:rPr lang="es-AR" sz="2400" dirty="0" err="1"/>
              <a:t>nucleante</a:t>
            </a:r>
            <a:r>
              <a:rPr lang="es-AR" sz="2400" dirty="0"/>
              <a:t>) en la aleación. Este agente induce la </a:t>
            </a:r>
            <a:r>
              <a:rPr lang="es-AR" sz="2400" dirty="0" err="1"/>
              <a:t>nucleación</a:t>
            </a:r>
            <a:r>
              <a:rPr lang="es-AR" sz="2400" dirty="0"/>
              <a:t> de los granos a través del metal líquido.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AR" dirty="0"/>
              <a:t>Fluidez</a:t>
            </a:r>
          </a:p>
        </p:txBody>
      </p:sp>
      <p:sp>
        <p:nvSpPr>
          <p:cNvPr id="3" name="2 CuadroTexto"/>
          <p:cNvSpPr txBox="1"/>
          <p:nvPr/>
        </p:nvSpPr>
        <p:spPr>
          <a:xfrm>
            <a:off x="642910" y="1214422"/>
            <a:ext cx="5286412" cy="3970318"/>
          </a:xfrm>
          <a:prstGeom prst="rect">
            <a:avLst/>
          </a:prstGeom>
          <a:noFill/>
        </p:spPr>
        <p:txBody>
          <a:bodyPr wrap="square" rtlCol="0">
            <a:spAutoFit/>
          </a:bodyPr>
          <a:lstStyle/>
          <a:p>
            <a:r>
              <a:rPr lang="es-AR" dirty="0"/>
              <a:t>La fluidez depende principalmente del modo de solidificación antes que de la viscosidad, el flujo cesa al ser bloqueado por la cristalización.</a:t>
            </a:r>
          </a:p>
          <a:p>
            <a:r>
              <a:rPr lang="es-AR" dirty="0"/>
              <a:t>Definimos fluidez como aquella propiedad que permite al metal fluir rápidamente a través de los pasajes del molde y llenar su cavidad.</a:t>
            </a:r>
          </a:p>
          <a:p>
            <a:r>
              <a:rPr lang="es-AR" dirty="0"/>
              <a:t>Si la fluidez es insuficiente se tendrán defectos tales como falta de llenado, juntas frías o definiciones pobres.</a:t>
            </a:r>
          </a:p>
          <a:p>
            <a:r>
              <a:rPr lang="es-AR" dirty="0"/>
              <a:t>La fluidez se puede aumentar por sobrecalentamiento, pero también se obtiene en metales puros o en composiciones eutécticas.</a:t>
            </a:r>
          </a:p>
          <a:p>
            <a:r>
              <a:rPr lang="es-AR" dirty="0"/>
              <a:t>Aleaciones de amplios rangos pastosos tienen menor fluidez.</a:t>
            </a:r>
          </a:p>
        </p:txBody>
      </p:sp>
      <p:pic>
        <p:nvPicPr>
          <p:cNvPr id="4" name="Picture 3"/>
          <p:cNvPicPr>
            <a:picLocks noChangeAspect="1" noChangeArrowheads="1"/>
          </p:cNvPicPr>
          <p:nvPr/>
        </p:nvPicPr>
        <p:blipFill>
          <a:blip r:embed="rId2" cstate="print"/>
          <a:srcRect l="32433" r="35135" b="60732"/>
          <a:stretch>
            <a:fillRect/>
          </a:stretch>
        </p:blipFill>
        <p:spPr bwMode="auto">
          <a:xfrm>
            <a:off x="6357950" y="428604"/>
            <a:ext cx="2571768" cy="1785950"/>
          </a:xfrm>
          <a:prstGeom prst="rect">
            <a:avLst/>
          </a:prstGeom>
          <a:noFill/>
          <a:ln w="9525">
            <a:noFill/>
            <a:miter lim="800000"/>
            <a:headEnd/>
            <a:tailEnd/>
          </a:ln>
          <a:effectLst/>
        </p:spPr>
      </p:pic>
      <p:pic>
        <p:nvPicPr>
          <p:cNvPr id="5" name="Picture 3"/>
          <p:cNvPicPr>
            <a:picLocks noChangeAspect="1" noChangeArrowheads="1"/>
          </p:cNvPicPr>
          <p:nvPr/>
        </p:nvPicPr>
        <p:blipFill>
          <a:blip r:embed="rId2" cstate="print"/>
          <a:srcRect r="68468" b="56020"/>
          <a:stretch>
            <a:fillRect/>
          </a:stretch>
        </p:blipFill>
        <p:spPr bwMode="auto">
          <a:xfrm>
            <a:off x="6000760" y="2571744"/>
            <a:ext cx="2500330" cy="2000264"/>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Fluidez</a:t>
            </a:r>
          </a:p>
        </p:txBody>
      </p:sp>
      <p:sp>
        <p:nvSpPr>
          <p:cNvPr id="3" name="2 CuadroTexto"/>
          <p:cNvSpPr txBox="1"/>
          <p:nvPr/>
        </p:nvSpPr>
        <p:spPr>
          <a:xfrm>
            <a:off x="357158" y="1285860"/>
            <a:ext cx="4500594" cy="5355312"/>
          </a:xfrm>
          <a:prstGeom prst="rect">
            <a:avLst/>
          </a:prstGeom>
          <a:noFill/>
        </p:spPr>
        <p:txBody>
          <a:bodyPr wrap="square" rtlCol="0">
            <a:spAutoFit/>
          </a:bodyPr>
          <a:lstStyle/>
          <a:p>
            <a:r>
              <a:rPr lang="es-AR" dirty="0"/>
              <a:t>La fluidez también es función de las propiedades térmicas del molde (la difusión calórica del material del molde) y de las características de la superficie del molde (restringido por la rugosidad del molde)</a:t>
            </a:r>
          </a:p>
          <a:p>
            <a:pPr>
              <a:buFont typeface="Arial" pitchFamily="34" charset="0"/>
              <a:buChar char="•"/>
            </a:pPr>
            <a:r>
              <a:rPr lang="es-AR" dirty="0"/>
              <a:t>Es preferible aumentar la fluidez acortando la longitud de los canales de alimentación antes que sobrecalentar el metal</a:t>
            </a:r>
          </a:p>
          <a:p>
            <a:pPr>
              <a:buFont typeface="Arial" pitchFamily="34" charset="0"/>
              <a:buChar char="•"/>
            </a:pPr>
            <a:r>
              <a:rPr lang="es-AR" dirty="0"/>
              <a:t>El sobrecalentamiento da lugar a porosidades, mayor contracción o rechupes de solidificación e inclusiones de escoria.</a:t>
            </a:r>
          </a:p>
          <a:p>
            <a:pPr>
              <a:buFont typeface="Arial" pitchFamily="34" charset="0"/>
              <a:buChar char="•"/>
            </a:pPr>
            <a:r>
              <a:rPr lang="es-AR" dirty="0"/>
              <a:t>La fluidez también puede ser incrementada por aumento de la altura de colada, lo cual aumenta la velocidad de flujo</a:t>
            </a:r>
          </a:p>
          <a:p>
            <a:pPr>
              <a:buFont typeface="Arial" pitchFamily="34" charset="0"/>
              <a:buChar char="•"/>
            </a:pPr>
            <a:r>
              <a:rPr lang="es-AR" dirty="0"/>
              <a:t>La tensión superficial elevada en el metal líquido reduce su fluidez</a:t>
            </a:r>
          </a:p>
          <a:p>
            <a:pPr>
              <a:buFont typeface="Arial" pitchFamily="34" charset="0"/>
              <a:buChar char="•"/>
            </a:pPr>
            <a:r>
              <a:rPr lang="es-AR" dirty="0"/>
              <a:t>Las inclusiones pueden afectar significativamente la fluidez debido a que son insolubles</a:t>
            </a:r>
          </a:p>
        </p:txBody>
      </p:sp>
      <p:pic>
        <p:nvPicPr>
          <p:cNvPr id="4" name="3 Imagen" descr="fig 28.jpg"/>
          <p:cNvPicPr>
            <a:picLocks noChangeAspect="1"/>
          </p:cNvPicPr>
          <p:nvPr/>
        </p:nvPicPr>
        <p:blipFill>
          <a:blip r:embed="rId2" cstate="print"/>
          <a:stretch>
            <a:fillRect/>
          </a:stretch>
        </p:blipFill>
        <p:spPr>
          <a:xfrm>
            <a:off x="5038320" y="1714488"/>
            <a:ext cx="4105680" cy="442913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					Fluidez</a:t>
            </a:r>
          </a:p>
        </p:txBody>
      </p:sp>
      <p:pic>
        <p:nvPicPr>
          <p:cNvPr id="3" name="2 Imagen" descr="fig 27.jpg"/>
          <p:cNvPicPr>
            <a:picLocks noChangeAspect="1"/>
          </p:cNvPicPr>
          <p:nvPr/>
        </p:nvPicPr>
        <p:blipFill>
          <a:blip r:embed="rId2" cstate="print"/>
          <a:stretch>
            <a:fillRect/>
          </a:stretch>
        </p:blipFill>
        <p:spPr>
          <a:xfrm>
            <a:off x="0" y="0"/>
            <a:ext cx="4564131" cy="3850923"/>
          </a:xfrm>
          <a:prstGeom prst="rect">
            <a:avLst/>
          </a:prstGeom>
        </p:spPr>
      </p:pic>
      <p:sp>
        <p:nvSpPr>
          <p:cNvPr id="4" name="3 CuadroTexto"/>
          <p:cNvSpPr txBox="1"/>
          <p:nvPr/>
        </p:nvSpPr>
        <p:spPr>
          <a:xfrm>
            <a:off x="357158" y="4000504"/>
            <a:ext cx="8286808" cy="2308324"/>
          </a:xfrm>
          <a:prstGeom prst="rect">
            <a:avLst/>
          </a:prstGeom>
          <a:noFill/>
        </p:spPr>
        <p:txBody>
          <a:bodyPr wrap="square" rtlCol="0">
            <a:spAutoFit/>
          </a:bodyPr>
          <a:lstStyle/>
          <a:p>
            <a:r>
              <a:rPr lang="es-AR" dirty="0"/>
              <a:t>En un sistema de fundición por gravedad el metal se vacía a través de la copa de vaciado (o bacín de colada). Una función importante del sistema de alimentación en la fundición en arena es atrapar contaminantes (óxidos, inclusiones).</a:t>
            </a:r>
          </a:p>
          <a:p>
            <a:r>
              <a:rPr lang="es-AR" dirty="0"/>
              <a:t>Después fluye a través del sistema de alimentación (bebedero, canales de alimentación) cuya finalidad es minimizar problemas como enfriamiento prematuro, turbulencias o gases atrapados).</a:t>
            </a:r>
          </a:p>
          <a:p>
            <a:r>
              <a:rPr lang="es-AR" dirty="0"/>
              <a:t>Las mazarotas sirven de depósitos para </a:t>
            </a:r>
            <a:r>
              <a:rPr lang="es-AR"/>
              <a:t>prevenir rechupes.</a:t>
            </a:r>
            <a:endParaRPr lang="es-AR" dirty="0"/>
          </a:p>
          <a:p>
            <a:endParaRPr lang="es-AR" dirty="0"/>
          </a:p>
        </p:txBody>
      </p:sp>
      <p:sp>
        <p:nvSpPr>
          <p:cNvPr id="5" name="4 CuadroTexto"/>
          <p:cNvSpPr txBox="1"/>
          <p:nvPr/>
        </p:nvSpPr>
        <p:spPr>
          <a:xfrm>
            <a:off x="5214942" y="1500174"/>
            <a:ext cx="3357586" cy="2123658"/>
          </a:xfrm>
          <a:prstGeom prst="rect">
            <a:avLst/>
          </a:prstGeom>
          <a:noFill/>
        </p:spPr>
        <p:txBody>
          <a:bodyPr wrap="square" rtlCol="0">
            <a:spAutoFit/>
          </a:bodyPr>
          <a:lstStyle/>
          <a:p>
            <a:r>
              <a:rPr lang="es-AR" dirty="0"/>
              <a:t>Diseño apropiado y control del proceso de solidificación para asegurar el flujo del fluido adecuado en el sistema.</a:t>
            </a:r>
          </a:p>
          <a:p>
            <a:r>
              <a:rPr lang="es-AR" sz="2000" dirty="0"/>
              <a:t>Evitar enfriamiento prematuro, turbulencias o gases atrapados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868346"/>
          </a:xfrm>
        </p:spPr>
        <p:txBody>
          <a:bodyPr/>
          <a:lstStyle/>
          <a:p>
            <a:r>
              <a:rPr lang="es-AR" dirty="0"/>
              <a:t>Fluidez</a:t>
            </a:r>
          </a:p>
        </p:txBody>
      </p:sp>
      <p:pic>
        <p:nvPicPr>
          <p:cNvPr id="3" name="Picture 2" descr="http://player.slideplayer.es/2/1033970/data/images/img36.jpg"/>
          <p:cNvPicPr>
            <a:picLocks noChangeAspect="1" noChangeArrowheads="1"/>
          </p:cNvPicPr>
          <p:nvPr/>
        </p:nvPicPr>
        <p:blipFill>
          <a:blip r:embed="rId2"/>
          <a:srcRect/>
          <a:stretch>
            <a:fillRect/>
          </a:stretch>
        </p:blipFill>
        <p:spPr bwMode="auto">
          <a:xfrm>
            <a:off x="214282" y="928670"/>
            <a:ext cx="2333628" cy="2100265"/>
          </a:xfrm>
          <a:prstGeom prst="rect">
            <a:avLst/>
          </a:prstGeom>
          <a:noFill/>
        </p:spPr>
      </p:pic>
      <p:pic>
        <p:nvPicPr>
          <p:cNvPr id="4" name="Picture 2" descr="http://player.slideplayer.es/2/1033970/data/images/img40.jpg"/>
          <p:cNvPicPr>
            <a:picLocks noChangeAspect="1" noChangeArrowheads="1"/>
          </p:cNvPicPr>
          <p:nvPr/>
        </p:nvPicPr>
        <p:blipFill>
          <a:blip r:embed="rId3"/>
          <a:srcRect/>
          <a:stretch>
            <a:fillRect/>
          </a:stretch>
        </p:blipFill>
        <p:spPr bwMode="auto">
          <a:xfrm>
            <a:off x="0" y="3357562"/>
            <a:ext cx="6076950" cy="1905000"/>
          </a:xfrm>
          <a:prstGeom prst="rect">
            <a:avLst/>
          </a:prstGeom>
          <a:noFill/>
        </p:spPr>
      </p:pic>
      <p:pic>
        <p:nvPicPr>
          <p:cNvPr id="5" name="Picture 2" descr="http://player.slideplayer.es/2/1033970/data/images/img38.jpg"/>
          <p:cNvPicPr>
            <a:picLocks noChangeAspect="1" noChangeArrowheads="1"/>
          </p:cNvPicPr>
          <p:nvPr/>
        </p:nvPicPr>
        <p:blipFill>
          <a:blip r:embed="rId4"/>
          <a:srcRect/>
          <a:stretch>
            <a:fillRect/>
          </a:stretch>
        </p:blipFill>
        <p:spPr bwMode="auto">
          <a:xfrm>
            <a:off x="6257925" y="4772024"/>
            <a:ext cx="2886075" cy="2085976"/>
          </a:xfrm>
          <a:prstGeom prst="rect">
            <a:avLst/>
          </a:prstGeom>
          <a:noFill/>
        </p:spPr>
      </p:pic>
      <p:sp>
        <p:nvSpPr>
          <p:cNvPr id="6" name="5 CuadroTexto"/>
          <p:cNvSpPr txBox="1"/>
          <p:nvPr/>
        </p:nvSpPr>
        <p:spPr>
          <a:xfrm>
            <a:off x="2643174" y="1000108"/>
            <a:ext cx="6000792" cy="2585323"/>
          </a:xfrm>
          <a:prstGeom prst="rect">
            <a:avLst/>
          </a:prstGeom>
          <a:noFill/>
        </p:spPr>
        <p:txBody>
          <a:bodyPr wrap="square" rtlCol="0">
            <a:spAutoFit/>
          </a:bodyPr>
          <a:lstStyle/>
          <a:p>
            <a:r>
              <a:rPr lang="es-AR" b="1" i="1" dirty="0"/>
              <a:t>Colada directa</a:t>
            </a:r>
          </a:p>
          <a:p>
            <a:r>
              <a:rPr lang="es-AR" dirty="0"/>
              <a:t>Favorece la solidificación direccional desde el fondo hacia el bebedero, donde se aloja el material más caliente.</a:t>
            </a:r>
          </a:p>
          <a:p>
            <a:r>
              <a:rPr lang="es-AR" dirty="0"/>
              <a:t>Pero el efecto erosivo del molde puede ser severo y el sistema tiene poca capacidad de retener impurezas.</a:t>
            </a:r>
          </a:p>
          <a:p>
            <a:endParaRPr lang="es-AR" dirty="0"/>
          </a:p>
          <a:p>
            <a:r>
              <a:rPr lang="es-AR" b="1" i="1" dirty="0"/>
              <a:t>Colada de costado</a:t>
            </a:r>
          </a:p>
          <a:p>
            <a:r>
              <a:rPr lang="es-AR" dirty="0"/>
              <a:t>Sistema intermedio entre colada directa y colada en fuente. El material accede con facilidad a los montantes (mazarotas). </a:t>
            </a:r>
          </a:p>
        </p:txBody>
      </p:sp>
      <p:sp>
        <p:nvSpPr>
          <p:cNvPr id="8" name="7 CuadroTexto"/>
          <p:cNvSpPr txBox="1"/>
          <p:nvPr/>
        </p:nvSpPr>
        <p:spPr>
          <a:xfrm>
            <a:off x="6286480" y="3500438"/>
            <a:ext cx="2857520" cy="1200329"/>
          </a:xfrm>
          <a:prstGeom prst="rect">
            <a:avLst/>
          </a:prstGeom>
          <a:noFill/>
        </p:spPr>
        <p:txBody>
          <a:bodyPr wrap="square" rtlCol="0">
            <a:spAutoFit/>
          </a:bodyPr>
          <a:lstStyle/>
          <a:p>
            <a:r>
              <a:rPr lang="es-AR" dirty="0"/>
              <a:t>El último material a entrar, el más caliente, irá a los montantes promoviendo solidificación dirigida</a:t>
            </a:r>
          </a:p>
        </p:txBody>
      </p:sp>
      <p:sp>
        <p:nvSpPr>
          <p:cNvPr id="9" name="8 CuadroTexto"/>
          <p:cNvSpPr txBox="1"/>
          <p:nvPr/>
        </p:nvSpPr>
        <p:spPr>
          <a:xfrm>
            <a:off x="357158" y="5715016"/>
            <a:ext cx="6000792" cy="923330"/>
          </a:xfrm>
          <a:prstGeom prst="rect">
            <a:avLst/>
          </a:prstGeom>
          <a:noFill/>
        </p:spPr>
        <p:txBody>
          <a:bodyPr wrap="square" rtlCol="0">
            <a:spAutoFit/>
          </a:bodyPr>
          <a:lstStyle/>
          <a:p>
            <a:r>
              <a:rPr lang="es-AR" b="1" i="1" dirty="0"/>
              <a:t>Colada en sifón </a:t>
            </a:r>
            <a:r>
              <a:rPr lang="es-AR" dirty="0"/>
              <a:t>(por el fondo)</a:t>
            </a:r>
          </a:p>
          <a:p>
            <a:r>
              <a:rPr lang="es-AR" dirty="0"/>
              <a:t>Entrada suave y sin turbulencias. El último material en entrar no va a los montantes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Transferencia de calor</a:t>
            </a:r>
          </a:p>
        </p:txBody>
      </p:sp>
      <p:pic>
        <p:nvPicPr>
          <p:cNvPr id="3" name="2 Imagen" descr="fig 29.jpg"/>
          <p:cNvPicPr>
            <a:picLocks noChangeAspect="1"/>
          </p:cNvPicPr>
          <p:nvPr/>
        </p:nvPicPr>
        <p:blipFill>
          <a:blip r:embed="rId2" cstate="print"/>
          <a:srcRect b="39583"/>
          <a:stretch>
            <a:fillRect/>
          </a:stretch>
        </p:blipFill>
        <p:spPr>
          <a:xfrm>
            <a:off x="2071670" y="1285860"/>
            <a:ext cx="5143504" cy="515512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Tiempo de solidificación</a:t>
            </a:r>
          </a:p>
        </p:txBody>
      </p:sp>
      <p:pic>
        <p:nvPicPr>
          <p:cNvPr id="4" name="3 Imagen" descr="fig 29.jpg"/>
          <p:cNvPicPr>
            <a:picLocks noChangeAspect="1"/>
          </p:cNvPicPr>
          <p:nvPr/>
        </p:nvPicPr>
        <p:blipFill>
          <a:blip r:embed="rId2" cstate="print"/>
          <a:srcRect t="61458"/>
          <a:stretch>
            <a:fillRect/>
          </a:stretch>
        </p:blipFill>
        <p:spPr>
          <a:xfrm>
            <a:off x="4786314" y="3500438"/>
            <a:ext cx="4134038" cy="2643182"/>
          </a:xfrm>
          <a:prstGeom prst="rect">
            <a:avLst/>
          </a:prstGeom>
        </p:spPr>
      </p:pic>
      <p:sp>
        <p:nvSpPr>
          <p:cNvPr id="5" name="4 CuadroTexto"/>
          <p:cNvSpPr txBox="1"/>
          <p:nvPr/>
        </p:nvSpPr>
        <p:spPr>
          <a:xfrm>
            <a:off x="357158" y="1285860"/>
            <a:ext cx="8501122" cy="1754326"/>
          </a:xfrm>
          <a:prstGeom prst="rect">
            <a:avLst/>
          </a:prstGeom>
          <a:noFill/>
        </p:spPr>
        <p:txBody>
          <a:bodyPr wrap="square" rtlCol="0">
            <a:spAutoFit/>
          </a:bodyPr>
          <a:lstStyle/>
          <a:p>
            <a:r>
              <a:rPr lang="es-AR" dirty="0"/>
              <a:t>La solidificación empieza como una capa delgada en las paredes frías del molde y, a medida que transcurre el tiempo, el espesor de la capa aumenta. Con las paredes rectas de los moldes este espesor es proporcional a la raíz cuadrada del tiempo, al duplicarse el tiempo el espesor se vuelve 41% más grueso.</a:t>
            </a:r>
          </a:p>
          <a:p>
            <a:r>
              <a:rPr lang="es-AR" dirty="0"/>
              <a:t>El tiempo de solidificación es directamente proporcional al volumen de la fundición e inversamente proporcional a su área superficial. (</a:t>
            </a:r>
            <a:r>
              <a:rPr lang="es-AR" dirty="0" err="1"/>
              <a:t>Chvorinov</a:t>
            </a:r>
            <a:r>
              <a:rPr lang="es-AR" dirty="0"/>
              <a:t>)</a:t>
            </a:r>
          </a:p>
        </p:txBody>
      </p:sp>
      <p:sp>
        <p:nvSpPr>
          <p:cNvPr id="6" name="5 CuadroTexto"/>
          <p:cNvSpPr txBox="1"/>
          <p:nvPr/>
        </p:nvSpPr>
        <p:spPr>
          <a:xfrm>
            <a:off x="500034" y="3714752"/>
            <a:ext cx="4071966" cy="400110"/>
          </a:xfrm>
          <a:prstGeom prst="rect">
            <a:avLst/>
          </a:prstGeom>
          <a:noFill/>
        </p:spPr>
        <p:txBody>
          <a:bodyPr wrap="square" rtlCol="0">
            <a:spAutoFit/>
          </a:bodyPr>
          <a:lstStyle/>
          <a:p>
            <a:r>
              <a:rPr lang="es-AR" sz="2000" b="1" dirty="0"/>
              <a:t>Tiempo= c(volumen/área)</a:t>
            </a:r>
            <a:r>
              <a:rPr lang="es-AR" sz="2000" b="1" baseline="30000" dirty="0"/>
              <a:t>n</a:t>
            </a:r>
            <a:endParaRPr lang="es-AR" sz="2000" b="1" dirty="0"/>
          </a:p>
        </p:txBody>
      </p:sp>
      <p:sp>
        <p:nvSpPr>
          <p:cNvPr id="7" name="6 CuadroTexto"/>
          <p:cNvSpPr txBox="1"/>
          <p:nvPr/>
        </p:nvSpPr>
        <p:spPr>
          <a:xfrm>
            <a:off x="500034" y="4357694"/>
            <a:ext cx="4071966" cy="2031325"/>
          </a:xfrm>
          <a:prstGeom prst="rect">
            <a:avLst/>
          </a:prstGeom>
          <a:noFill/>
        </p:spPr>
        <p:txBody>
          <a:bodyPr wrap="square" rtlCol="0">
            <a:spAutoFit/>
          </a:bodyPr>
          <a:lstStyle/>
          <a:p>
            <a:r>
              <a:rPr lang="es-AR" dirty="0"/>
              <a:t>Donde C es una constante que contempla el material del molde, las propiedades del metal y la temperatura. La potencia </a:t>
            </a:r>
            <a:r>
              <a:rPr lang="es-AR" b="1" dirty="0"/>
              <a:t>n</a:t>
            </a:r>
            <a:r>
              <a:rPr lang="es-AR" dirty="0"/>
              <a:t> tiene un valor entre 1,5 y 2, por lo general 2.</a:t>
            </a:r>
          </a:p>
          <a:p>
            <a:r>
              <a:rPr lang="es-AR" dirty="0"/>
              <a:t>Esto </a:t>
            </a:r>
            <a:r>
              <a:rPr lang="es-AR"/>
              <a:t>significa que el </a:t>
            </a:r>
            <a:r>
              <a:rPr lang="es-AR" dirty="0"/>
              <a:t>metal solidifica más rápido en una esfera de menor diámetro.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Contracción</a:t>
            </a:r>
          </a:p>
        </p:txBody>
      </p:sp>
      <p:sp>
        <p:nvSpPr>
          <p:cNvPr id="3" name="2 CuadroTexto"/>
          <p:cNvSpPr txBox="1"/>
          <p:nvPr/>
        </p:nvSpPr>
        <p:spPr>
          <a:xfrm>
            <a:off x="571472" y="1285860"/>
            <a:ext cx="8143932" cy="1754326"/>
          </a:xfrm>
          <a:prstGeom prst="rect">
            <a:avLst/>
          </a:prstGeom>
          <a:noFill/>
        </p:spPr>
        <p:txBody>
          <a:bodyPr wrap="square" rtlCol="0">
            <a:spAutoFit/>
          </a:bodyPr>
          <a:lstStyle/>
          <a:p>
            <a:r>
              <a:rPr lang="es-AR" dirty="0"/>
              <a:t>Debido a sus características de dilatación térmica, los metales en general se contraen durante la solidificación y enfriamiento a temperatura ambiente.</a:t>
            </a:r>
          </a:p>
          <a:p>
            <a:r>
              <a:rPr lang="es-AR" dirty="0"/>
              <a:t>La contracción provoca cambios dimensionales y a veces agrietamiento:</a:t>
            </a:r>
          </a:p>
          <a:p>
            <a:pPr algn="ctr">
              <a:buFont typeface="Arial" pitchFamily="34" charset="0"/>
              <a:buChar char="•"/>
            </a:pPr>
            <a:r>
              <a:rPr lang="es-AR" dirty="0"/>
              <a:t>El metal líquido se contrae al enfriar</a:t>
            </a:r>
          </a:p>
          <a:p>
            <a:pPr algn="ctr">
              <a:buFont typeface="Arial" pitchFamily="34" charset="0"/>
              <a:buChar char="•"/>
            </a:pPr>
            <a:r>
              <a:rPr lang="es-AR" dirty="0"/>
              <a:t>El metal contrae al solidificar</a:t>
            </a:r>
          </a:p>
          <a:p>
            <a:pPr algn="ctr">
              <a:buFont typeface="Arial" pitchFamily="34" charset="0"/>
              <a:buChar char="•"/>
            </a:pPr>
            <a:r>
              <a:rPr lang="es-AR" dirty="0"/>
              <a:t>El metal sólido contrae al enfriar hasta temperatura ambiente</a:t>
            </a:r>
          </a:p>
        </p:txBody>
      </p:sp>
      <p:graphicFrame>
        <p:nvGraphicFramePr>
          <p:cNvPr id="4" name="3 Tabla"/>
          <p:cNvGraphicFramePr>
            <a:graphicFrameLocks noGrp="1"/>
          </p:cNvGraphicFramePr>
          <p:nvPr/>
        </p:nvGraphicFramePr>
        <p:xfrm>
          <a:off x="857224" y="3357562"/>
          <a:ext cx="4857784" cy="2966720"/>
        </p:xfrm>
        <a:graphic>
          <a:graphicData uri="http://schemas.openxmlformats.org/drawingml/2006/table">
            <a:tbl>
              <a:tblPr firstRow="1" bandRow="1">
                <a:tableStyleId>{5C22544A-7EE6-4342-B048-85BDC9FD1C3A}</a:tableStyleId>
              </a:tblPr>
              <a:tblGrid>
                <a:gridCol w="2500330">
                  <a:extLst>
                    <a:ext uri="{9D8B030D-6E8A-4147-A177-3AD203B41FA5}">
                      <a16:colId xmlns:a16="http://schemas.microsoft.com/office/drawing/2014/main" val="20000"/>
                    </a:ext>
                  </a:extLst>
                </a:gridCol>
                <a:gridCol w="2357454">
                  <a:extLst>
                    <a:ext uri="{9D8B030D-6E8A-4147-A177-3AD203B41FA5}">
                      <a16:colId xmlns:a16="http://schemas.microsoft.com/office/drawing/2014/main" val="20001"/>
                    </a:ext>
                  </a:extLst>
                </a:gridCol>
              </a:tblGrid>
              <a:tr h="370840">
                <a:tc>
                  <a:txBody>
                    <a:bodyPr/>
                    <a:lstStyle/>
                    <a:p>
                      <a:pPr algn="ctr"/>
                      <a:r>
                        <a:rPr lang="es-AR" dirty="0"/>
                        <a:t>contracción (%)</a:t>
                      </a:r>
                    </a:p>
                  </a:txBody>
                  <a:tcPr/>
                </a:tc>
                <a:tc>
                  <a:txBody>
                    <a:bodyPr/>
                    <a:lstStyle/>
                    <a:p>
                      <a:pPr algn="ctr"/>
                      <a:r>
                        <a:rPr lang="es-AR" dirty="0"/>
                        <a:t>Dilatación (%)</a:t>
                      </a:r>
                    </a:p>
                  </a:txBody>
                  <a:tcPr/>
                </a:tc>
                <a:extLst>
                  <a:ext uri="{0D108BD9-81ED-4DB2-BD59-A6C34878D82A}">
                    <a16:rowId xmlns:a16="http://schemas.microsoft.com/office/drawing/2014/main" val="10000"/>
                  </a:ext>
                </a:extLst>
              </a:tr>
              <a:tr h="370840">
                <a:tc>
                  <a:txBody>
                    <a:bodyPr/>
                    <a:lstStyle/>
                    <a:p>
                      <a:r>
                        <a:rPr lang="es-AR" dirty="0"/>
                        <a:t>Aluminio              7.1</a:t>
                      </a:r>
                    </a:p>
                  </a:txBody>
                  <a:tcPr/>
                </a:tc>
                <a:tc>
                  <a:txBody>
                    <a:bodyPr/>
                    <a:lstStyle/>
                    <a:p>
                      <a:r>
                        <a:rPr lang="es-AR" dirty="0"/>
                        <a:t>Bismuto               3.3</a:t>
                      </a:r>
                    </a:p>
                  </a:txBody>
                  <a:tcPr/>
                </a:tc>
                <a:extLst>
                  <a:ext uri="{0D108BD9-81ED-4DB2-BD59-A6C34878D82A}">
                    <a16:rowId xmlns:a16="http://schemas.microsoft.com/office/drawing/2014/main" val="10001"/>
                  </a:ext>
                </a:extLst>
              </a:tr>
              <a:tr h="370840">
                <a:tc>
                  <a:txBody>
                    <a:bodyPr/>
                    <a:lstStyle/>
                    <a:p>
                      <a:r>
                        <a:rPr lang="es-AR" dirty="0"/>
                        <a:t>Zinc                       6.5</a:t>
                      </a:r>
                    </a:p>
                  </a:txBody>
                  <a:tcPr/>
                </a:tc>
                <a:tc>
                  <a:txBody>
                    <a:bodyPr/>
                    <a:lstStyle/>
                    <a:p>
                      <a:r>
                        <a:rPr lang="es-AR" dirty="0"/>
                        <a:t>Silicio                    2.9</a:t>
                      </a:r>
                    </a:p>
                  </a:txBody>
                  <a:tcPr/>
                </a:tc>
                <a:extLst>
                  <a:ext uri="{0D108BD9-81ED-4DB2-BD59-A6C34878D82A}">
                    <a16:rowId xmlns:a16="http://schemas.microsoft.com/office/drawing/2014/main" val="10002"/>
                  </a:ext>
                </a:extLst>
              </a:tr>
              <a:tr h="370840">
                <a:tc>
                  <a:txBody>
                    <a:bodyPr/>
                    <a:lstStyle/>
                    <a:p>
                      <a:r>
                        <a:rPr lang="es-AR" dirty="0"/>
                        <a:t>Oro                        5.5</a:t>
                      </a:r>
                    </a:p>
                  </a:txBody>
                  <a:tcPr/>
                </a:tc>
                <a:tc>
                  <a:txBody>
                    <a:bodyPr/>
                    <a:lstStyle/>
                    <a:p>
                      <a:r>
                        <a:rPr lang="es-AR" dirty="0"/>
                        <a:t>Hierro gris            2.5</a:t>
                      </a:r>
                    </a:p>
                  </a:txBody>
                  <a:tcPr/>
                </a:tc>
                <a:extLst>
                  <a:ext uri="{0D108BD9-81ED-4DB2-BD59-A6C34878D82A}">
                    <a16:rowId xmlns:a16="http://schemas.microsoft.com/office/drawing/2014/main" val="10003"/>
                  </a:ext>
                </a:extLst>
              </a:tr>
              <a:tr h="370840">
                <a:tc>
                  <a:txBody>
                    <a:bodyPr/>
                    <a:lstStyle/>
                    <a:p>
                      <a:r>
                        <a:rPr lang="es-AR" dirty="0"/>
                        <a:t>Hierro blanco      4-5.5</a:t>
                      </a:r>
                    </a:p>
                  </a:txBody>
                  <a:tcPr/>
                </a:tc>
                <a:tc>
                  <a:txBody>
                    <a:bodyPr/>
                    <a:lstStyle/>
                    <a:p>
                      <a:endParaRPr lang="es-AR"/>
                    </a:p>
                  </a:txBody>
                  <a:tcPr/>
                </a:tc>
                <a:extLst>
                  <a:ext uri="{0D108BD9-81ED-4DB2-BD59-A6C34878D82A}">
                    <a16:rowId xmlns:a16="http://schemas.microsoft.com/office/drawing/2014/main" val="10004"/>
                  </a:ext>
                </a:extLst>
              </a:tr>
              <a:tr h="370840">
                <a:tc>
                  <a:txBody>
                    <a:bodyPr/>
                    <a:lstStyle/>
                    <a:p>
                      <a:r>
                        <a:rPr lang="es-AR" dirty="0"/>
                        <a:t>Bronce (70-30)    4.5</a:t>
                      </a:r>
                    </a:p>
                  </a:txBody>
                  <a:tcPr/>
                </a:tc>
                <a:tc>
                  <a:txBody>
                    <a:bodyPr/>
                    <a:lstStyle/>
                    <a:p>
                      <a:endParaRPr lang="es-AR"/>
                    </a:p>
                  </a:txBody>
                  <a:tcPr/>
                </a:tc>
                <a:extLst>
                  <a:ext uri="{0D108BD9-81ED-4DB2-BD59-A6C34878D82A}">
                    <a16:rowId xmlns:a16="http://schemas.microsoft.com/office/drawing/2014/main" val="10005"/>
                  </a:ext>
                </a:extLst>
              </a:tr>
              <a:tr h="370840">
                <a:tc>
                  <a:txBody>
                    <a:bodyPr/>
                    <a:lstStyle/>
                    <a:p>
                      <a:r>
                        <a:rPr lang="es-AR" dirty="0"/>
                        <a:t>Aceros al C           2.5-4</a:t>
                      </a:r>
                    </a:p>
                  </a:txBody>
                  <a:tcPr/>
                </a:tc>
                <a:tc>
                  <a:txBody>
                    <a:bodyPr/>
                    <a:lstStyle/>
                    <a:p>
                      <a:endParaRPr lang="es-AR"/>
                    </a:p>
                  </a:txBody>
                  <a:tcPr/>
                </a:tc>
                <a:extLst>
                  <a:ext uri="{0D108BD9-81ED-4DB2-BD59-A6C34878D82A}">
                    <a16:rowId xmlns:a16="http://schemas.microsoft.com/office/drawing/2014/main" val="10006"/>
                  </a:ext>
                </a:extLst>
              </a:tr>
              <a:tr h="370840">
                <a:tc>
                  <a:txBody>
                    <a:bodyPr/>
                    <a:lstStyle/>
                    <a:p>
                      <a:r>
                        <a:rPr lang="es-AR" dirty="0"/>
                        <a:t>Al-12%Si               3.8</a:t>
                      </a:r>
                    </a:p>
                  </a:txBody>
                  <a:tcPr/>
                </a:tc>
                <a:tc>
                  <a:txBody>
                    <a:bodyPr/>
                    <a:lstStyle/>
                    <a:p>
                      <a:endParaRPr lang="es-AR" dirty="0"/>
                    </a:p>
                  </a:txBody>
                  <a:tcPr/>
                </a:tc>
                <a:extLst>
                  <a:ext uri="{0D108BD9-81ED-4DB2-BD59-A6C34878D82A}">
                    <a16:rowId xmlns:a16="http://schemas.microsoft.com/office/drawing/2014/main" val="10007"/>
                  </a:ext>
                </a:extLst>
              </a:tr>
            </a:tbl>
          </a:graphicData>
        </a:graphic>
      </p:graphicFrame>
      <p:sp>
        <p:nvSpPr>
          <p:cNvPr id="5" name="4 CuadroTexto"/>
          <p:cNvSpPr txBox="1"/>
          <p:nvPr/>
        </p:nvSpPr>
        <p:spPr>
          <a:xfrm>
            <a:off x="6143636" y="3571876"/>
            <a:ext cx="2643206" cy="2585323"/>
          </a:xfrm>
          <a:prstGeom prst="rect">
            <a:avLst/>
          </a:prstGeom>
          <a:noFill/>
        </p:spPr>
        <p:txBody>
          <a:bodyPr wrap="square" rtlCol="0">
            <a:spAutoFit/>
          </a:bodyPr>
          <a:lstStyle/>
          <a:p>
            <a:r>
              <a:rPr lang="es-AR" dirty="0"/>
              <a:t>Algunos metales dilatan, como la fundición gris, porque el grafito tiene un volumen específico relativamente alto y cuando se precipita en forma de </a:t>
            </a:r>
            <a:r>
              <a:rPr lang="es-AR" dirty="0" err="1"/>
              <a:t>flakes</a:t>
            </a:r>
            <a:r>
              <a:rPr lang="es-AR" dirty="0"/>
              <a:t> provoca una dilatación neta del metal.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609600"/>
            <a:ext cx="7772400" cy="533400"/>
          </a:xfrm>
        </p:spPr>
        <p:txBody>
          <a:bodyPr/>
          <a:lstStyle/>
          <a:p>
            <a:r>
              <a:rPr lang="es-ES" sz="2800"/>
              <a:t>Macroestructura: defectos de solidificación</a:t>
            </a:r>
          </a:p>
        </p:txBody>
      </p:sp>
      <p:sp>
        <p:nvSpPr>
          <p:cNvPr id="65539" name="Text Box 3"/>
          <p:cNvSpPr txBox="1">
            <a:spLocks noChangeArrowheads="1"/>
          </p:cNvSpPr>
          <p:nvPr/>
        </p:nvSpPr>
        <p:spPr bwMode="auto">
          <a:xfrm>
            <a:off x="4038600" y="4876800"/>
            <a:ext cx="4876800" cy="457200"/>
          </a:xfrm>
          <a:prstGeom prst="rect">
            <a:avLst/>
          </a:prstGeom>
          <a:noFill/>
          <a:ln w="9525">
            <a:noFill/>
            <a:miter lim="800000"/>
            <a:headEnd/>
            <a:tailEnd/>
          </a:ln>
          <a:effectLst/>
        </p:spPr>
        <p:txBody>
          <a:bodyPr>
            <a:spAutoFit/>
          </a:bodyPr>
          <a:lstStyle/>
          <a:p>
            <a:pPr>
              <a:spcBef>
                <a:spcPct val="50000"/>
              </a:spcBef>
            </a:pPr>
            <a:endParaRPr lang="es-AR"/>
          </a:p>
        </p:txBody>
      </p:sp>
      <p:graphicFrame>
        <p:nvGraphicFramePr>
          <p:cNvPr id="65546" name="Object 10"/>
          <p:cNvGraphicFramePr>
            <a:graphicFrameLocks noChangeAspect="1"/>
          </p:cNvGraphicFramePr>
          <p:nvPr/>
        </p:nvGraphicFramePr>
        <p:xfrm>
          <a:off x="3238500" y="1397000"/>
          <a:ext cx="3081338" cy="4699000"/>
        </p:xfrm>
        <a:graphic>
          <a:graphicData uri="http://schemas.openxmlformats.org/presentationml/2006/ole">
            <mc:AlternateContent xmlns:mc="http://schemas.openxmlformats.org/markup-compatibility/2006">
              <mc:Choice xmlns:v="urn:schemas-microsoft-com:vml" Requires="v">
                <p:oleObj r:id="rId2" imgW="7457730" imgH="11372270" progId="">
                  <p:embed/>
                </p:oleObj>
              </mc:Choice>
              <mc:Fallback>
                <p:oleObj r:id="rId2" imgW="7457730" imgH="11372270" progId="">
                  <p:embed/>
                  <p:pic>
                    <p:nvPicPr>
                      <p:cNvPr id="65546"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397000"/>
                        <a:ext cx="3081338"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Defectos</a:t>
            </a:r>
          </a:p>
        </p:txBody>
      </p:sp>
      <p:sp>
        <p:nvSpPr>
          <p:cNvPr id="3" name="2 CuadroTexto"/>
          <p:cNvSpPr txBox="1"/>
          <p:nvPr/>
        </p:nvSpPr>
        <p:spPr>
          <a:xfrm>
            <a:off x="357158" y="1357298"/>
            <a:ext cx="8286808" cy="1477328"/>
          </a:xfrm>
          <a:prstGeom prst="rect">
            <a:avLst/>
          </a:prstGeom>
          <a:noFill/>
        </p:spPr>
        <p:txBody>
          <a:bodyPr wrap="square" rtlCol="0">
            <a:spAutoFit/>
          </a:bodyPr>
          <a:lstStyle/>
          <a:p>
            <a:r>
              <a:rPr lang="es-AR" dirty="0"/>
              <a:t>Según el International </a:t>
            </a:r>
            <a:r>
              <a:rPr lang="es-AR" dirty="0" err="1"/>
              <a:t>Committee</a:t>
            </a:r>
            <a:r>
              <a:rPr lang="es-AR" dirty="0"/>
              <a:t> of </a:t>
            </a:r>
            <a:r>
              <a:rPr lang="es-AR" dirty="0" err="1"/>
              <a:t>Foundry</a:t>
            </a:r>
            <a:r>
              <a:rPr lang="es-AR" dirty="0"/>
              <a:t> </a:t>
            </a:r>
            <a:r>
              <a:rPr lang="es-AR" dirty="0" err="1"/>
              <a:t>Technical</a:t>
            </a:r>
            <a:r>
              <a:rPr lang="es-AR" dirty="0"/>
              <a:t> </a:t>
            </a:r>
            <a:r>
              <a:rPr lang="es-AR" dirty="0" err="1"/>
              <a:t>Association</a:t>
            </a:r>
            <a:endParaRPr lang="es-AR" dirty="0"/>
          </a:p>
          <a:p>
            <a:pPr marL="342900" indent="-342900"/>
            <a:r>
              <a:rPr lang="es-AR" b="1" dirty="0"/>
              <a:t>A. Proyecciones metálicas</a:t>
            </a:r>
            <a:r>
              <a:rPr lang="es-AR" dirty="0"/>
              <a:t>: aletas, rebabas o proyecciones como ampollas o superficies rugosas</a:t>
            </a:r>
          </a:p>
          <a:p>
            <a:pPr marL="342900" indent="-342900"/>
            <a:r>
              <a:rPr lang="es-AR" b="1" dirty="0"/>
              <a:t>B. Cavidades</a:t>
            </a:r>
            <a:r>
              <a:rPr lang="es-AR" dirty="0"/>
              <a:t>: redondeadas o rugosas, internas o expuestas, sopladuras, puntos de alfiler y cavidades por contracción (porosidades)</a:t>
            </a:r>
          </a:p>
        </p:txBody>
      </p:sp>
      <p:pic>
        <p:nvPicPr>
          <p:cNvPr id="4" name="Picture 3"/>
          <p:cNvPicPr>
            <a:picLocks noChangeAspect="1" noChangeArrowheads="1"/>
          </p:cNvPicPr>
          <p:nvPr/>
        </p:nvPicPr>
        <p:blipFill>
          <a:blip r:embed="rId2" cstate="print"/>
          <a:srcRect l="64706" r="11765" b="62900"/>
          <a:stretch>
            <a:fillRect/>
          </a:stretch>
        </p:blipFill>
        <p:spPr bwMode="auto">
          <a:xfrm>
            <a:off x="928662" y="3071810"/>
            <a:ext cx="1428760" cy="129213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t="47121" r="33333" b="12040"/>
          <a:stretch>
            <a:fillRect/>
          </a:stretch>
        </p:blipFill>
        <p:spPr bwMode="auto">
          <a:xfrm>
            <a:off x="3857588" y="3714752"/>
            <a:ext cx="5286412" cy="1857388"/>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r="73015" b="61765"/>
          <a:stretch>
            <a:fillRect/>
          </a:stretch>
        </p:blipFill>
        <p:spPr bwMode="auto">
          <a:xfrm>
            <a:off x="1428728" y="4786322"/>
            <a:ext cx="2357454" cy="1857388"/>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81000" y="804863"/>
            <a:ext cx="8077200" cy="5454650"/>
          </a:xfrm>
          <a:prstGeom prst="rect">
            <a:avLst/>
          </a:prstGeom>
          <a:noFill/>
          <a:ln w="9525">
            <a:noFill/>
            <a:miter lim="800000"/>
            <a:headEnd/>
            <a:tailEnd/>
          </a:ln>
        </p:spPr>
      </p:pic>
      <p:sp>
        <p:nvSpPr>
          <p:cNvPr id="11267" name="2 CuadroTexto"/>
          <p:cNvSpPr txBox="1">
            <a:spLocks noChangeArrowheads="1"/>
          </p:cNvSpPr>
          <p:nvPr/>
        </p:nvSpPr>
        <p:spPr bwMode="auto">
          <a:xfrm>
            <a:off x="1285875" y="3643313"/>
            <a:ext cx="1143000" cy="307975"/>
          </a:xfrm>
          <a:prstGeom prst="rect">
            <a:avLst/>
          </a:prstGeom>
          <a:solidFill>
            <a:schemeClr val="bg1"/>
          </a:solidFill>
          <a:ln w="9525">
            <a:noFill/>
            <a:miter lim="800000"/>
            <a:headEnd/>
            <a:tailEnd/>
          </a:ln>
        </p:spPr>
        <p:txBody>
          <a:bodyPr>
            <a:spAutoFit/>
          </a:bodyPr>
          <a:lstStyle/>
          <a:p>
            <a:r>
              <a:rPr lang="es-ES" sz="1400"/>
              <a:t>Presión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AR" dirty="0"/>
              <a:t>Defectos</a:t>
            </a:r>
          </a:p>
        </p:txBody>
      </p:sp>
      <p:sp>
        <p:nvSpPr>
          <p:cNvPr id="3" name="2 CuadroTexto"/>
          <p:cNvSpPr txBox="1"/>
          <p:nvPr/>
        </p:nvSpPr>
        <p:spPr>
          <a:xfrm>
            <a:off x="571472" y="1071546"/>
            <a:ext cx="8215370" cy="2031325"/>
          </a:xfrm>
          <a:prstGeom prst="rect">
            <a:avLst/>
          </a:prstGeom>
          <a:noFill/>
        </p:spPr>
        <p:txBody>
          <a:bodyPr wrap="square" rtlCol="0">
            <a:spAutoFit/>
          </a:bodyPr>
          <a:lstStyle/>
          <a:p>
            <a:r>
              <a:rPr lang="es-AR" b="1" dirty="0"/>
              <a:t>C. Discontinuidades </a:t>
            </a:r>
            <a:r>
              <a:rPr lang="es-AR" dirty="0"/>
              <a:t>como grietas, desgarramientos en frío o en caliente y puntos fríos.</a:t>
            </a:r>
          </a:p>
          <a:p>
            <a:r>
              <a:rPr lang="es-AR" dirty="0"/>
              <a:t>Si no se permite que el metal se contraiga libremente al solidificarse, pueden presentarse grietas y desgarres. Aunque varios factores están involucrados en el desgarramiento, el tamaño grueso de grano y la presencia de segregaciones de bajo punto de fusión a lo largo de los límites de grano incrementan la tendencia a la fisuración en caliente.</a:t>
            </a:r>
          </a:p>
        </p:txBody>
      </p:sp>
      <p:pic>
        <p:nvPicPr>
          <p:cNvPr id="4" name="Picture 3"/>
          <p:cNvPicPr>
            <a:picLocks noChangeAspect="1" noChangeArrowheads="1"/>
          </p:cNvPicPr>
          <p:nvPr/>
        </p:nvPicPr>
        <p:blipFill>
          <a:blip r:embed="rId2" cstate="print"/>
          <a:srcRect l="66667" t="45551" b="12040"/>
          <a:stretch>
            <a:fillRect/>
          </a:stretch>
        </p:blipFill>
        <p:spPr bwMode="auto">
          <a:xfrm>
            <a:off x="357158" y="3143248"/>
            <a:ext cx="2643206" cy="1928826"/>
          </a:xfrm>
          <a:prstGeom prst="rect">
            <a:avLst/>
          </a:prstGeom>
          <a:noFill/>
          <a:ln w="9525">
            <a:noFill/>
            <a:miter lim="800000"/>
            <a:headEnd/>
            <a:tailEnd/>
          </a:ln>
          <a:effectLst/>
        </p:spPr>
      </p:pic>
      <p:pic>
        <p:nvPicPr>
          <p:cNvPr id="5" name="Picture 3"/>
          <p:cNvPicPr>
            <a:picLocks noChangeAspect="1" noChangeArrowheads="1"/>
          </p:cNvPicPr>
          <p:nvPr/>
        </p:nvPicPr>
        <p:blipFill>
          <a:blip r:embed="rId2" cstate="print"/>
          <a:srcRect l="32433" r="35135" b="60732"/>
          <a:stretch>
            <a:fillRect/>
          </a:stretch>
        </p:blipFill>
        <p:spPr bwMode="auto">
          <a:xfrm>
            <a:off x="428596" y="4857760"/>
            <a:ext cx="2571768" cy="1785950"/>
          </a:xfrm>
          <a:prstGeom prst="rect">
            <a:avLst/>
          </a:prstGeom>
          <a:noFill/>
          <a:ln w="9525">
            <a:noFill/>
            <a:miter lim="800000"/>
            <a:headEnd/>
            <a:tailEnd/>
          </a:ln>
          <a:effectLst/>
        </p:spPr>
      </p:pic>
      <p:pic>
        <p:nvPicPr>
          <p:cNvPr id="6" name="5 Imagen" descr="fig 30.jpg"/>
          <p:cNvPicPr>
            <a:picLocks noChangeAspect="1"/>
          </p:cNvPicPr>
          <p:nvPr/>
        </p:nvPicPr>
        <p:blipFill>
          <a:blip r:embed="rId3" cstate="print">
            <a:lum bright="20000" contrast="20000"/>
          </a:blip>
          <a:srcRect l="17969" r="7031" b="26293"/>
          <a:stretch>
            <a:fillRect/>
          </a:stretch>
        </p:blipFill>
        <p:spPr>
          <a:xfrm>
            <a:off x="3357522" y="3071810"/>
            <a:ext cx="5786478" cy="356064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Defectos</a:t>
            </a:r>
          </a:p>
        </p:txBody>
      </p:sp>
      <p:sp>
        <p:nvSpPr>
          <p:cNvPr id="3" name="2 Rectángulo"/>
          <p:cNvSpPr/>
          <p:nvPr/>
        </p:nvSpPr>
        <p:spPr>
          <a:xfrm>
            <a:off x="714348" y="1571612"/>
            <a:ext cx="8072494" cy="1754326"/>
          </a:xfrm>
          <a:prstGeom prst="rect">
            <a:avLst/>
          </a:prstGeom>
        </p:spPr>
        <p:txBody>
          <a:bodyPr wrap="square">
            <a:spAutoFit/>
          </a:bodyPr>
          <a:lstStyle/>
          <a:p>
            <a:r>
              <a:rPr lang="es-AR" b="1" dirty="0"/>
              <a:t>D. Superficie defectuosa </a:t>
            </a:r>
            <a:r>
              <a:rPr lang="es-AR" dirty="0"/>
              <a:t>como pliegues, traslapes y cicatrices superficiales, capas de arena adherida y escamas de óxido.</a:t>
            </a:r>
          </a:p>
          <a:p>
            <a:r>
              <a:rPr lang="es-AR" b="1" dirty="0"/>
              <a:t>E. Fundición incompleta</a:t>
            </a:r>
            <a:r>
              <a:rPr lang="es-AR" dirty="0"/>
              <a:t>: como fallas debidas a solidificación prematura, volumen insuficiente de metal vaciado y fugas (pérdidas de metal el molde después de vaciado). Las fundiciones incompletas también pueden provenir de una temperatura muy baja del metal fundido o de un vaciado muy lento del mismo.</a:t>
            </a:r>
          </a:p>
        </p:txBody>
      </p:sp>
      <p:pic>
        <p:nvPicPr>
          <p:cNvPr id="5" name="Picture 3"/>
          <p:cNvPicPr>
            <a:picLocks noChangeAspect="1" noChangeArrowheads="1"/>
          </p:cNvPicPr>
          <p:nvPr/>
        </p:nvPicPr>
        <p:blipFill>
          <a:blip r:embed="rId2" cstate="print"/>
          <a:srcRect r="68468" b="63874"/>
          <a:stretch>
            <a:fillRect/>
          </a:stretch>
        </p:blipFill>
        <p:spPr bwMode="auto">
          <a:xfrm>
            <a:off x="642910" y="3500438"/>
            <a:ext cx="2500330" cy="1643074"/>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t="52941" r="82010" b="11765"/>
          <a:stretch>
            <a:fillRect/>
          </a:stretch>
        </p:blipFill>
        <p:spPr bwMode="auto">
          <a:xfrm>
            <a:off x="3214678" y="3500438"/>
            <a:ext cx="1571636" cy="1714512"/>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l="76868" t="7353" b="61765"/>
          <a:stretch>
            <a:fillRect/>
          </a:stretch>
        </p:blipFill>
        <p:spPr bwMode="auto">
          <a:xfrm>
            <a:off x="5429256" y="3714752"/>
            <a:ext cx="2020843" cy="1500198"/>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Defectos</a:t>
            </a:r>
          </a:p>
        </p:txBody>
      </p:sp>
      <p:sp>
        <p:nvSpPr>
          <p:cNvPr id="3" name="2 CuadroTexto"/>
          <p:cNvSpPr txBox="1"/>
          <p:nvPr/>
        </p:nvSpPr>
        <p:spPr>
          <a:xfrm>
            <a:off x="571472" y="1785926"/>
            <a:ext cx="8358246" cy="1754326"/>
          </a:xfrm>
          <a:prstGeom prst="rect">
            <a:avLst/>
          </a:prstGeom>
          <a:noFill/>
        </p:spPr>
        <p:txBody>
          <a:bodyPr wrap="square" rtlCol="0">
            <a:spAutoFit/>
          </a:bodyPr>
          <a:lstStyle/>
          <a:p>
            <a:r>
              <a:rPr lang="es-AR" b="1" dirty="0"/>
              <a:t>F. Dimensiones o formas incorrectas </a:t>
            </a:r>
            <a:r>
              <a:rPr lang="es-AR" dirty="0"/>
              <a:t>debido a factores como tolerancia inapropiada para la contracción, error de montaje del modelo, contracción irregular, modelo deformado o fundición alabeada</a:t>
            </a:r>
          </a:p>
          <a:p>
            <a:r>
              <a:rPr lang="es-AR" b="1" dirty="0"/>
              <a:t>G. Inclusiones</a:t>
            </a:r>
            <a:r>
              <a:rPr lang="es-AR" dirty="0"/>
              <a:t>: se forman durante la fusión, solidificación y moldeo; en general son no metálicas. Se consideran nocivas porque actúan como concentradores de esfuerzos reduciendo la resistencia de la fundición.</a:t>
            </a:r>
          </a:p>
        </p:txBody>
      </p:sp>
      <p:pic>
        <p:nvPicPr>
          <p:cNvPr id="4" name="Picture 2"/>
          <p:cNvPicPr>
            <a:picLocks noChangeAspect="1" noChangeArrowheads="1"/>
          </p:cNvPicPr>
          <p:nvPr/>
        </p:nvPicPr>
        <p:blipFill>
          <a:blip r:embed="rId2" cstate="print"/>
          <a:srcRect l="17173" t="48529" r="19861" b="10294"/>
          <a:stretch>
            <a:fillRect/>
          </a:stretch>
        </p:blipFill>
        <p:spPr bwMode="auto">
          <a:xfrm>
            <a:off x="1643042" y="3929066"/>
            <a:ext cx="5500726" cy="2000264"/>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14480" y="1428736"/>
            <a:ext cx="5717711" cy="3998660"/>
          </a:xfrm>
          <a:prstGeom prst="rect">
            <a:avLst/>
          </a:prstGeom>
          <a:noFill/>
          <a:ln w="9525">
            <a:noFill/>
            <a:miter lim="800000"/>
            <a:headEnd/>
            <a:tailEnd/>
          </a:ln>
          <a:effectLst/>
        </p:spPr>
      </p:pic>
      <p:sp>
        <p:nvSpPr>
          <p:cNvPr id="3" name="2 CuadroTexto"/>
          <p:cNvSpPr txBox="1"/>
          <p:nvPr/>
        </p:nvSpPr>
        <p:spPr>
          <a:xfrm>
            <a:off x="1785918" y="214290"/>
            <a:ext cx="5357850" cy="1200329"/>
          </a:xfrm>
          <a:prstGeom prst="rect">
            <a:avLst/>
          </a:prstGeom>
          <a:noFill/>
        </p:spPr>
        <p:txBody>
          <a:bodyPr wrap="square" rtlCol="0">
            <a:spAutoFit/>
          </a:bodyPr>
          <a:lstStyle/>
          <a:p>
            <a:r>
              <a:rPr lang="es-AR" sz="3600" dirty="0"/>
              <a:t>Cavidades de contracción (vacíos)</a:t>
            </a:r>
          </a:p>
        </p:txBody>
      </p:sp>
      <p:sp>
        <p:nvSpPr>
          <p:cNvPr id="4" name="3 Rectángulo"/>
          <p:cNvSpPr/>
          <p:nvPr/>
        </p:nvSpPr>
        <p:spPr>
          <a:xfrm>
            <a:off x="0" y="5657671"/>
            <a:ext cx="9144000" cy="1200329"/>
          </a:xfrm>
          <a:prstGeom prst="rect">
            <a:avLst/>
          </a:prstGeom>
        </p:spPr>
        <p:txBody>
          <a:bodyPr wrap="square">
            <a:spAutoFit/>
          </a:bodyPr>
          <a:lstStyle/>
          <a:p>
            <a:r>
              <a:rPr lang="es-AR" dirty="0"/>
              <a:t>Si no se vierte la suficiente cantidad de metal en un molde de fundición y este no esta adecuadamente llenado, las secciones gruesas se pueden contraer lo suficiente para formar una cavidad de contracción. La sección central oscura que vemos aquí es tal cavidad, e inicio una fractura en el interior de la parte.</a:t>
            </a:r>
          </a:p>
        </p:txBody>
      </p:sp>
    </p:spTree>
    <p:extLst>
      <p:ext uri="{BB962C8B-B14F-4D97-AF65-F5344CB8AC3E}">
        <p14:creationId xmlns:p14="http://schemas.microsoft.com/office/powerpoint/2010/main" val="931936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0"/>
            <a:ext cx="2258760" cy="707886"/>
          </a:xfrm>
          <a:prstGeom prst="rect">
            <a:avLst/>
          </a:prstGeom>
        </p:spPr>
        <p:txBody>
          <a:bodyPr wrap="none">
            <a:spAutoFit/>
          </a:bodyPr>
          <a:lstStyle/>
          <a:p>
            <a:r>
              <a:rPr lang="es-ES" sz="4000" b="1" dirty="0"/>
              <a:t>Dendritas</a:t>
            </a:r>
            <a:endParaRPr lang="es-AR" sz="4000" dirty="0"/>
          </a:p>
        </p:txBody>
      </p:sp>
      <p:pic>
        <p:nvPicPr>
          <p:cNvPr id="27650" name="Picture 2"/>
          <p:cNvPicPr>
            <a:picLocks noChangeAspect="1" noChangeArrowheads="1"/>
          </p:cNvPicPr>
          <p:nvPr/>
        </p:nvPicPr>
        <p:blipFill>
          <a:blip r:embed="rId2" cstate="print"/>
          <a:srcRect l="32619" t="34387" r="32616" b="36234"/>
          <a:stretch>
            <a:fillRect/>
          </a:stretch>
        </p:blipFill>
        <p:spPr bwMode="auto">
          <a:xfrm>
            <a:off x="1500166" y="714355"/>
            <a:ext cx="6072230" cy="3850845"/>
          </a:xfrm>
          <a:prstGeom prst="rect">
            <a:avLst/>
          </a:prstGeom>
          <a:noFill/>
          <a:ln w="15875">
            <a:solidFill>
              <a:srgbClr val="000000"/>
            </a:solidFill>
            <a:miter lim="800000"/>
            <a:headEnd/>
            <a:tailEnd/>
          </a:ln>
        </p:spPr>
      </p:pic>
      <p:sp>
        <p:nvSpPr>
          <p:cNvPr id="4" name="3 Rectángulo"/>
          <p:cNvSpPr/>
          <p:nvPr/>
        </p:nvSpPr>
        <p:spPr>
          <a:xfrm>
            <a:off x="357158" y="5143512"/>
            <a:ext cx="8358246" cy="923330"/>
          </a:xfrm>
          <a:prstGeom prst="rect">
            <a:avLst/>
          </a:prstGeom>
        </p:spPr>
        <p:txBody>
          <a:bodyPr wrap="square">
            <a:spAutoFit/>
          </a:bodyPr>
          <a:lstStyle/>
          <a:p>
            <a:r>
              <a:rPr lang="es-ES" dirty="0"/>
              <a:t>Una vista más cercana del vacío muestra la inusual apariencia de los granos. Esta estructura se llama dendritas y es un buen indicador de que ocurrió un problema de fundición</a:t>
            </a:r>
            <a:endParaRPr lang="es-AR" dirty="0"/>
          </a:p>
        </p:txBody>
      </p:sp>
    </p:spTree>
    <p:extLst>
      <p:ext uri="{BB962C8B-B14F-4D97-AF65-F5344CB8AC3E}">
        <p14:creationId xmlns:p14="http://schemas.microsoft.com/office/powerpoint/2010/main" val="7356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28596" y="428604"/>
            <a:ext cx="8229600" cy="57705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655638"/>
            <a:ext cx="8686800" cy="58547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1244</TotalTime>
  <Words>3792</Words>
  <Application>Microsoft Office PowerPoint</Application>
  <PresentationFormat>Presentación en pantalla (4:3)</PresentationFormat>
  <Paragraphs>407</Paragraphs>
  <Slides>74</Slides>
  <Notes>2</Notes>
  <HiddenSlides>0</HiddenSlides>
  <MMClips>0</MMClips>
  <ScaleCrop>false</ScaleCrop>
  <HeadingPairs>
    <vt:vector size="4" baseType="variant">
      <vt:variant>
        <vt:lpstr>Tema</vt:lpstr>
      </vt:variant>
      <vt:variant>
        <vt:i4>1</vt:i4>
      </vt:variant>
      <vt:variant>
        <vt:lpstr>Títulos de diapositiva</vt:lpstr>
      </vt:variant>
      <vt:variant>
        <vt:i4>74</vt:i4>
      </vt:variant>
    </vt:vector>
  </HeadingPairs>
  <TitlesOfParts>
    <vt:vector size="75" baseType="lpstr">
      <vt:lpstr>Tema de Office</vt:lpstr>
      <vt:lpstr>Fusión y Solidificación de Metales</vt:lpstr>
      <vt:lpstr>Calentamiento del metal para fundiciones</vt:lpstr>
      <vt:lpstr>Presentación de PowerPoint</vt:lpstr>
      <vt:lpstr>Presentación de PowerPoint</vt:lpstr>
      <vt:lpstr>Etapas de la Solidificación</vt:lpstr>
      <vt:lpstr>NUCLEACIÓN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NUCLEACIÓN HETEROGÉNEA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Macroestructura</vt:lpstr>
      <vt:lpstr>Solidificación de los metales</vt:lpstr>
      <vt:lpstr>Fenómeno de cristalización </vt:lpstr>
      <vt:lpstr>Presentación de PowerPoint</vt:lpstr>
      <vt:lpstr>Metales puros</vt:lpstr>
      <vt:lpstr>Presentación de PowerPoint</vt:lpstr>
      <vt:lpstr>Presentación de PowerPoint</vt:lpstr>
      <vt:lpstr>Solidificación de aleaciones</vt:lpstr>
      <vt:lpstr>Solidificación de aleaciones</vt:lpstr>
      <vt:lpstr>Presentación de PowerPoint</vt:lpstr>
      <vt:lpstr>Presentación de PowerPoint</vt:lpstr>
      <vt:lpstr>Presentación de PowerPoint</vt:lpstr>
      <vt:lpstr>Efectos de las velocidades de enfriamiento</vt:lpstr>
      <vt:lpstr>Presentación de PowerPoint</vt:lpstr>
      <vt:lpstr>Cinética de la interfaz líquido-sólido</vt:lpstr>
      <vt:lpstr>Segregaciones</vt:lpstr>
      <vt:lpstr>Presentación de PowerPoint</vt:lpstr>
      <vt:lpstr>Nucleación heterogénea</vt:lpstr>
      <vt:lpstr>Fluidez</vt:lpstr>
      <vt:lpstr>Fluidez</vt:lpstr>
      <vt:lpstr>     Fluidez</vt:lpstr>
      <vt:lpstr>Fluidez</vt:lpstr>
      <vt:lpstr>Transferencia de calor</vt:lpstr>
      <vt:lpstr>Tiempo de solidificación</vt:lpstr>
      <vt:lpstr>Contracción</vt:lpstr>
      <vt:lpstr>Macroestructura: defectos de solidificación</vt:lpstr>
      <vt:lpstr>Defectos</vt:lpstr>
      <vt:lpstr>Defectos</vt:lpstr>
      <vt:lpstr>Defectos</vt:lpstr>
      <vt:lpstr>Defectos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Fusión de Metales</dc:title>
  <dc:creator>Guille</dc:creator>
  <cp:lastModifiedBy>Guille</cp:lastModifiedBy>
  <cp:revision>137</cp:revision>
  <dcterms:created xsi:type="dcterms:W3CDTF">2017-08-15T16:05:27Z</dcterms:created>
  <dcterms:modified xsi:type="dcterms:W3CDTF">2022-08-15T16:09:23Z</dcterms:modified>
</cp:coreProperties>
</file>