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10692000" cx="15120000"/>
  <p:notesSz cx="6858000" cy="9144000"/>
  <p:embeddedFontLst>
    <p:embeddedFont>
      <p:font typeface="Nunito"/>
      <p:regular r:id="rId34"/>
      <p:bold r:id="rId35"/>
      <p:italic r:id="rId36"/>
      <p:boldItalic r:id="rId37"/>
    </p:embeddedFont>
    <p:embeddedFont>
      <p:font typeface="Comfortaa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985A75-ED95-423B-B016-7D46A45CE0B4}">
  <a:tblStyle styleId="{78985A75-ED95-423B-B016-7D46A45CE0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2BB6F2C-CAD8-4F71-B801-CE6E7336D4B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7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Nunito-bold.fntdata"/><Relationship Id="rId12" Type="http://schemas.openxmlformats.org/officeDocument/2006/relationships/slide" Target="slides/slide6.xml"/><Relationship Id="rId34" Type="http://schemas.openxmlformats.org/officeDocument/2006/relationships/font" Target="fonts/Nunito-regular.fntdata"/><Relationship Id="rId15" Type="http://schemas.openxmlformats.org/officeDocument/2006/relationships/slide" Target="slides/slide9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8.xml"/><Relationship Id="rId36" Type="http://schemas.openxmlformats.org/officeDocument/2006/relationships/font" Target="fonts/Nunito-italic.fntdata"/><Relationship Id="rId17" Type="http://schemas.openxmlformats.org/officeDocument/2006/relationships/slide" Target="slides/slide11.xml"/><Relationship Id="rId39" Type="http://schemas.openxmlformats.org/officeDocument/2006/relationships/font" Target="fonts/Comfortaa-bold.fntdata"/><Relationship Id="rId16" Type="http://schemas.openxmlformats.org/officeDocument/2006/relationships/slide" Target="slides/slide10.xml"/><Relationship Id="rId38" Type="http://schemas.openxmlformats.org/officeDocument/2006/relationships/font" Target="fonts/Comforta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11d61cf3_0_0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11d61c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dddcbb55e_4_54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dddcbb55e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dddcbb55e_4_50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dddcbb55e_4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dddcbb55e_1_30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dddcbb55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dddcbb55e_6_2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dddcbb55e_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dddcbb55e_4_58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dddcbb55e_4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dddcbb55e_1_52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dddcbb55e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dddcbb55e_1_63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dddcbb55e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dddcbb55e_4_119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dddcbb55e_4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dddcbb55e_2_79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dddcbb55e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dddcbb55e_4_87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dddcbb55e_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dddcbb55e_4_0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dddcbb55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711d61cf3_0_3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3711d61cf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451ca5f961_0_55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451ca5f96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451ca5f961_1_8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451ca5f96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451ca5f961_1_19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451ca5f96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51ca5f961_0_7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451ca5f96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451ca5f961_0_32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451ca5f96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51ca5f961_0_20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51ca5f96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451ca5f961_0_40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451ca5f96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dddcbb55e_4_14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dddcbb55e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35aaf9d19_0_0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35aaf9d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dddcbb55e_3_1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dddcbb55e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dddcbb55e_1_0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dddcbb55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dddcbb55e_4_24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dddcbb55e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dddcbb55e_1_11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dddcbb55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dddcbb55e_4_41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dddcbb55e_4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15409" y="2395696"/>
            <a:ext cx="6614100" cy="71019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990583" y="2395696"/>
            <a:ext cx="6614100" cy="71019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409" y="1154948"/>
            <a:ext cx="4643100" cy="1570800"/>
          </a:xfrm>
          <a:prstGeom prst="rect">
            <a:avLst/>
          </a:prstGeom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409" y="2888617"/>
            <a:ext cx="4643100" cy="66090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4125" lIns="164125" spcFirstLastPara="1" rIns="164125" wrap="square" tIns="164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9016" y="2563450"/>
            <a:ext cx="6688800" cy="3081300"/>
          </a:xfrm>
          <a:prstGeom prst="rect">
            <a:avLst/>
          </a:prstGeom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39016" y="5826865"/>
            <a:ext cx="6688800" cy="25674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167677" y="1505164"/>
            <a:ext cx="6344700" cy="76812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jACIvm5sBlY0htXB86CAT-z2osJdwiAw3D7eFrVn3Vc/edit#heading=h.841t72lbbgjm" TargetMode="External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jACIvm5sBlY0htXB86CAT-z2osJdwiAw3D7eFrVn3Vc/edit#heading=h.841t72lbbgjm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jACIvm5sBlY0htXB86CAT-z2osJdwiAw3D7eFrVn3Vc/edit#heading=h.841t72lbbgj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jACIvm5sBlY0htXB86CAT-z2osJdwiAw3D7eFrVn3Vc/edit#heading=h.841t72lbbgj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jACIvm5sBlY0htXB86CAT-z2osJdwiAw3D7eFrVn3Vc/edit#heading=h.841t72lbbgjm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hyperlink" Target="https://docs.google.com/document/d/1jACIvm5sBlY0htXB86CAT-z2osJdwiAw3D7eFrVn3Vc/edit#heading=h.841t72lbbgjm" TargetMode="External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hyperlink" Target="https://docs.google.com/document/d/1jACIvm5sBlY0htXB86CAT-z2osJdwiAw3D7eFrVn3Vc/edit#heading=h.f3w6b1ir93rj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hyperlink" Target="https://docs.google.com/document/d/1jACIvm5sBlY0htXB86CAT-z2osJdwiAw3D7eFrVn3Vc/edit#heading=h.f3w6b1ir93rj" TargetMode="External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jACIvm5sBlY0htXB86CAT-z2osJdwiAw3D7eFrVn3Vc/edit#heading=h.at5khvhenbcg" TargetMode="External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9675" y="3004900"/>
            <a:ext cx="14800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ART </a:t>
            </a:r>
            <a:endParaRPr b="1" sz="8000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s" sz="5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s" sz="6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es" sz="5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seguradoras de </a:t>
            </a:r>
            <a:r>
              <a:rPr b="1" lang="es" sz="6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es" sz="5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iesgos en el </a:t>
            </a:r>
            <a:r>
              <a:rPr b="1" lang="es" sz="6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es" sz="5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rabajo </a:t>
            </a:r>
            <a:r>
              <a:rPr b="1" lang="es" sz="5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s" sz="50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5000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908200" y="7697425"/>
            <a:ext cx="5022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 1</a:t>
            </a:r>
            <a:endParaRPr b="1"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Carnevalle Rafaela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González Jimena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Seleme Layla Lara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Silvi Melisa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8625" y="285550"/>
            <a:ext cx="740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Cátedra</a:t>
            </a:r>
            <a:r>
              <a:rPr lang="es" sz="3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:  </a:t>
            </a:r>
            <a:r>
              <a:rPr lang="es" sz="3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Higiene y</a:t>
            </a:r>
            <a:r>
              <a:rPr lang="es" sz="3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Seguridad </a:t>
            </a:r>
            <a:endParaRPr sz="3600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206000" y="436525"/>
            <a:ext cx="146847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¿Cómo actuar ante una accidente de trabajo?</a:t>
            </a:r>
            <a:endParaRPr b="1" sz="3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464900" y="1596088"/>
            <a:ext cx="8943600" cy="2678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 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informar a su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empleador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obligado a denunciarlo ante la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que esté afiliado.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" sz="24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El empleador debe entregarle una </a:t>
            </a:r>
            <a:r>
              <a:rPr lang="es" sz="2400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credencial de la ART</a:t>
            </a:r>
            <a:r>
              <a:rPr lang="es" sz="24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, la que el empleado debería llevar siempre, y ante un accidente o enfermedad profesional se llame al número telefónico </a:t>
            </a:r>
            <a:r>
              <a:rPr b="1" lang="es" sz="24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0-800 </a:t>
            </a:r>
            <a:r>
              <a:rPr lang="es" sz="24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que figura en la credencial</a:t>
            </a:r>
            <a:r>
              <a:rPr lang="es" sz="24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362125" y="7590200"/>
            <a:ext cx="6664500" cy="2795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r>
              <a:rPr lang="es" sz="2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debe brindarle inmediatamente al trabajador la </a:t>
            </a:r>
            <a:r>
              <a:rPr lang="es" sz="2600" u="sng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s" sz="2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" sz="2600" u="sng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prestaciones médicas</a:t>
            </a:r>
            <a:r>
              <a:rPr lang="es" sz="2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Además, debe iniciar una serie de 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investigaciones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fin de analizar qué fue lo que falló y así 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 que vuelva a suceder un accidente similar.</a:t>
            </a:r>
            <a:endParaRPr sz="2100"/>
          </a:p>
        </p:txBody>
      </p:sp>
      <p:sp>
        <p:nvSpPr>
          <p:cNvPr id="149" name="Google Shape;149;p22"/>
          <p:cNvSpPr txBox="1"/>
          <p:nvPr/>
        </p:nvSpPr>
        <p:spPr>
          <a:xfrm>
            <a:off x="464900" y="4833150"/>
            <a:ext cx="2427300" cy="1760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caso de </a:t>
            </a: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 problemas para concretar la denuncia</a:t>
            </a:r>
            <a:endParaRPr sz="1200"/>
          </a:p>
        </p:txBody>
      </p:sp>
      <p:sp>
        <p:nvSpPr>
          <p:cNvPr id="150" name="Google Shape;150;p22"/>
          <p:cNvSpPr txBox="1"/>
          <p:nvPr/>
        </p:nvSpPr>
        <p:spPr>
          <a:xfrm>
            <a:off x="3935450" y="4960200"/>
            <a:ext cx="5216700" cy="16917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ebería ser realizada a través de una </a:t>
            </a:r>
            <a:r>
              <a:rPr b="1" lang="e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notificación fehaciente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como por ejemplo, carta documento o por nota presentada ante la ART.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2826450" y="5488638"/>
            <a:ext cx="1006500" cy="44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B7B7B7"/>
              </a:highlight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10195400" y="2134800"/>
            <a:ext cx="4591800" cy="7729800"/>
          </a:xfrm>
          <a:prstGeom prst="rect">
            <a:avLst/>
          </a:prstGeom>
          <a:solidFill>
            <a:srgbClr val="CC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s" sz="31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Medidas Preventivas</a:t>
            </a:r>
            <a:endParaRPr b="1" i="1" sz="3100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Examinar el lugar de trabajo.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espacio ordenado y limpio para evitar riesgos de caídas.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 </a:t>
            </a: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elementos </a:t>
            </a: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cierto </a:t>
            </a: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 </a:t>
            </a: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intentar poner especial atención en ellos.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Solicitar a los técnicos o encargados que realicen mejora necesaria para evitar riesgos.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libres de obstáculos las salidas de emergencia</a:t>
            </a: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un posible incendio o evacuación de cualquier tipo.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Respetar y utilizar correctamente todas las </a:t>
            </a: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medidas de protección y seguridad </a:t>
            </a: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le ofrezcan.</a:t>
            </a:r>
            <a:endParaRPr sz="2300"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9000" y="7323150"/>
            <a:ext cx="2740862" cy="32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3"/>
          <p:cNvGraphicFramePr/>
          <p:nvPr/>
        </p:nvGraphicFramePr>
        <p:xfrm>
          <a:off x="1112075" y="28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{78985A75-ED95-423B-B016-7D46A45CE0B4}</a:tableStyleId>
              </a:tblPr>
              <a:tblGrid>
                <a:gridCol w="6607500"/>
                <a:gridCol w="6607500"/>
              </a:tblGrid>
              <a:tr h="628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/>
                        <a:t>OBLIGACIONES </a:t>
                      </a:r>
                      <a:endParaRPr b="1" sz="21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/>
                        <a:t>DERECHOS </a:t>
                      </a:r>
                      <a:endParaRPr b="1" sz="21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1585850">
                <a:tc>
                  <a:txBody>
                    <a:bodyPr/>
                    <a:lstStyle/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Denunciarán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 la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SRT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incumplimientos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sus afiliados de las normas de higiene y seguridad en el trabajo.</a:t>
                      </a:r>
                      <a:endParaRPr b="1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Promoverán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prevención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informando a la SRT acerca de los planes y programas exigidos a las empresas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Mantendrán un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registro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siniestralidad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 establecimiento.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Informarán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los interesados acerca de la composición de la entidad, de sus balances, de su régimen de alícuotas, y demás elementos que determine la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reglamentación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podrán fijar cuotas en violación a las normas de la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LRT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ni destinar recursos a objetos distintos de los previstos por esta ley.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podrán realizar exámenes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psicofísicos a los trabajadores, con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carácter previo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la celebración de un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contrato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aflicción.</a:t>
                      </a:r>
                      <a:endParaRPr sz="20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Tendrán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acceso a la información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necesaria para cumplir con las prestaciones de la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LRT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b="1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23"/>
          <p:cNvSpPr txBox="1"/>
          <p:nvPr/>
        </p:nvSpPr>
        <p:spPr>
          <a:xfrm>
            <a:off x="6065100" y="1959963"/>
            <a:ext cx="2989800" cy="7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1 - ART</a:t>
            </a:r>
            <a:endParaRPr b="1" sz="15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800425" y="125000"/>
            <a:ext cx="131655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latin typeface="Nunito"/>
                <a:ea typeface="Nunito"/>
                <a:cs typeface="Nunito"/>
                <a:sym typeface="Nunito"/>
              </a:rPr>
              <a:t>OBLIGACIONES Y DERECHOS DE LAS PARTES</a:t>
            </a:r>
            <a:endParaRPr sz="2800"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4325" y="5346000"/>
            <a:ext cx="5235950" cy="22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24"/>
          <p:cNvGraphicFramePr/>
          <p:nvPr/>
        </p:nvGraphicFramePr>
        <p:xfrm>
          <a:off x="1112075" y="28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{78985A75-ED95-423B-B016-7D46A45CE0B4}</a:tableStyleId>
              </a:tblPr>
              <a:tblGrid>
                <a:gridCol w="6607500"/>
                <a:gridCol w="6607500"/>
              </a:tblGrid>
              <a:tr h="628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/>
                        <a:t>OBLIGACIONES </a:t>
                      </a:r>
                      <a:endParaRPr b="1" sz="21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/>
                        <a:t>DERECHOS </a:t>
                      </a:r>
                      <a:endParaRPr b="1" sz="21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1585850">
                <a:tc>
                  <a:txBody>
                    <a:bodyPr/>
                    <a:lstStyle/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Notificarán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los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trabajadores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acerca de la identidad de la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la que se encuentren afiliados.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Denunciarán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la ART y a la SRT los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accidentes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enfermedades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profesionales que se produzcan en sus establecimientos.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Cumplirán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las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normas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higiene y seguridad, incluido el plan de mejoramiento.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Mantendrán un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registro de siniestralidad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por establecimiento.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Recibirán información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la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respecto del régimen de alícuotas y de las prestaciones, así como asesoramiento en materia de prevención de riesgos.</a:t>
                      </a:r>
                      <a:endParaRPr b="1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</a:tbl>
          </a:graphicData>
        </a:graphic>
      </p:graphicFrame>
      <p:sp>
        <p:nvSpPr>
          <p:cNvPr id="167" name="Google Shape;167;p24"/>
          <p:cNvSpPr txBox="1"/>
          <p:nvPr/>
        </p:nvSpPr>
        <p:spPr>
          <a:xfrm>
            <a:off x="5477375" y="1964300"/>
            <a:ext cx="4484400" cy="7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2 - EMPLEADORES</a:t>
            </a:r>
            <a:endParaRPr b="1" sz="3700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800425" y="125000"/>
            <a:ext cx="131655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latin typeface="Nunito"/>
                <a:ea typeface="Nunito"/>
                <a:cs typeface="Nunito"/>
                <a:sym typeface="Nunito"/>
              </a:rPr>
              <a:t>OBLIGACIONES Y DERECHOS DE LAS PARTES</a:t>
            </a:r>
            <a:endParaRPr sz="2800"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6225" y="7408988"/>
            <a:ext cx="6246350" cy="300750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1604" y="7409000"/>
            <a:ext cx="2250143" cy="3007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25"/>
          <p:cNvGraphicFramePr/>
          <p:nvPr/>
        </p:nvGraphicFramePr>
        <p:xfrm>
          <a:off x="1165675" y="2829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{78985A75-ED95-423B-B016-7D46A45CE0B4}</a:tableStyleId>
              </a:tblPr>
              <a:tblGrid>
                <a:gridCol w="6607500"/>
                <a:gridCol w="6607500"/>
              </a:tblGrid>
              <a:tr h="628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/>
                        <a:t>OBLIGACIONES </a:t>
                      </a:r>
                      <a:endParaRPr b="1" sz="21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/>
                        <a:t>DERECHOS </a:t>
                      </a:r>
                      <a:endParaRPr b="1" sz="21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1585850">
                <a:tc>
                  <a:txBody>
                    <a:bodyPr/>
                    <a:lstStyle/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Cumplirán con las normas de higiene y seguridad,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incluido el plan de mejoramiento, así como con las medidas de recalificación profesional.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Informaran al empleador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hechos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 conozcan relacionados con los riesgos del trabajo.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someterán a exámenes médicos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a tratamientos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rehabilitación.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Denunciarán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ante el empleador los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accidentes y enfermedades profesionales que sufran.</a:t>
                      </a:r>
                      <a:endParaRPr b="1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9144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Recibirán de su empleador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información y capacitación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 materia de </a:t>
                      </a:r>
                      <a:r>
                        <a:rPr b="1"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prevención de riesgos </a:t>
                      </a:r>
                      <a:r>
                        <a:rPr lang="e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 trabajo, debiendo participar en las acciones preventivas. </a:t>
                      </a:r>
                      <a:endParaRPr b="1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25"/>
          <p:cNvSpPr txBox="1"/>
          <p:nvPr/>
        </p:nvSpPr>
        <p:spPr>
          <a:xfrm>
            <a:off x="5555950" y="1959975"/>
            <a:ext cx="5243100" cy="7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b="1" lang="es"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- TRABAJADORES</a:t>
            </a:r>
            <a:endParaRPr b="1" sz="3700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977250" y="-23650"/>
            <a:ext cx="131655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latin typeface="Nunito"/>
                <a:ea typeface="Nunito"/>
                <a:cs typeface="Nunito"/>
                <a:sym typeface="Nunito"/>
              </a:rPr>
              <a:t>OBLIGACIONES Y DERECHOS DE LAS PARTES</a:t>
            </a:r>
            <a:endParaRPr sz="2800"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100" y="7163850"/>
            <a:ext cx="6011875" cy="33757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81725" y="4633625"/>
            <a:ext cx="3368595" cy="18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/>
        </p:nvSpPr>
        <p:spPr>
          <a:xfrm>
            <a:off x="126322" y="2142200"/>
            <a:ext cx="107532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¿QUÉ SON LAS PRESTACIONES DINERARIAS?</a:t>
            </a:r>
            <a:endParaRPr b="1" sz="16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259375" y="3164000"/>
            <a:ext cx="8634600" cy="13506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restaciones en 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dinero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debe abonar la ART al trabajador en ocasiones de accidentes de trabajo o enfermedades profesionales.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objetivo es</a:t>
            </a:r>
            <a:r>
              <a:rPr b="1" i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resarcir el daño sufrido por el trabajador.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PRESTACIONES DINERARIAS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240325" y="5655300"/>
            <a:ext cx="41883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INGRESO BASE</a:t>
            </a:r>
            <a:endParaRPr b="1" sz="16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3674" y="989450"/>
            <a:ext cx="3145200" cy="3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316525" y="6717600"/>
            <a:ext cx="12171600" cy="3649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⇉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para determinar la </a:t>
            </a:r>
            <a:r>
              <a:rPr i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cuantía de las prestaciones dinerarias </a:t>
            </a:r>
            <a:endParaRPr i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⇉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cantidad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resulte de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dividir la suma total de las remuneraciones sujetas a aportes y contribuciones 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devengadas en los DOCE (12) meses anteriores a la primera manifestación invalidante.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✓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valor mensual del ingreso base resulta de multiplicar la cantidad obtenida por 30,4.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4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Valor Ingreso Base = VIB = Remuneraciones sujetas a aportes y contribuciones * 30,4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/>
          <p:nvPr/>
        </p:nvSpPr>
        <p:spPr>
          <a:xfrm>
            <a:off x="6916075" y="5596675"/>
            <a:ext cx="6174000" cy="4603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PRESTACIONES DINERARIAS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038875" y="2578050"/>
            <a:ext cx="12358800" cy="2693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↝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damnificado percibirá una prestación de pago mensual, de cuantía igual al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mensual del ingreso base.</a:t>
            </a:r>
            <a:endParaRPr b="1" sz="25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pago de los primeros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 días 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estarán a cargo del 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empleador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de los 10 dìas  estará a cargo de la 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↝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Asumirá las </a:t>
            </a:r>
            <a:r>
              <a:rPr lang="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prestaciones en especie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caso de ser necesario.</a:t>
            </a:r>
            <a:endParaRPr b="1" sz="25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08296" y="3253350"/>
            <a:ext cx="1650600" cy="209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46275" y="1564000"/>
            <a:ext cx="151200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1 - PRESTACIONES por </a:t>
            </a:r>
            <a:r>
              <a:rPr b="1" lang="es" sz="38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INCAPACIDAD LABORAL TEMPORARIA</a:t>
            </a:r>
            <a:endParaRPr b="1" sz="1600" u="sng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6">
            <a:alphaModFix/>
          </a:blip>
          <a:srcRect b="0" l="0" r="0" t="6515"/>
          <a:stretch/>
        </p:blipFill>
        <p:spPr>
          <a:xfrm>
            <a:off x="1630975" y="5596675"/>
            <a:ext cx="4815300" cy="45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268" y="5698500"/>
            <a:ext cx="5367382" cy="45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PRESTACIONES DINERARIAS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46275" y="1564000"/>
            <a:ext cx="151200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</a:t>
            </a: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- PRESTACIONES por </a:t>
            </a:r>
            <a:r>
              <a:rPr b="1" lang="es" sz="38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INCAPACIDAD LABORAL PERMANENTE</a:t>
            </a:r>
            <a:endParaRPr b="1" sz="1600" u="sng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259375" y="2546200"/>
            <a:ext cx="14329800" cy="76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2.a - Prestaciones por Incapacidad Permanente Parcial (IPP)</a:t>
            </a:r>
            <a:endParaRPr b="1" sz="3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316950" y="3502500"/>
            <a:ext cx="14486100" cy="63939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damnificado percibirá una </a:t>
            </a:r>
            <a:r>
              <a:rPr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prestación de pago mensual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será igual al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mensual del ingreso base multiplicado por el porcentaje de incapacidad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además de las asignaciones familiares correspondientes,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la declaración del carácter definitivo de la incapacidad.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declarado el carácter definitivo de la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Incapacidad Laboral Permanente Parcial (IPP)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 damnificado percibirá las siguientes prestaciones: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AutoNum type="arabicPeriod"/>
            </a:pPr>
            <a:r>
              <a:rPr b="1" lang="e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Incapacidad inferior al 50%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indemnización de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 único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chemeClr val="dk1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4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Prestación dineraria =</a:t>
            </a:r>
            <a:r>
              <a:rPr b="1" i="1" lang="es"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53 x VIB con Ripte+tasa(*) x porcentaje de Incapacidad x 65 / Edad a la PMI (**)</a:t>
            </a:r>
            <a:endParaRPr sz="2400">
              <a:solidFill>
                <a:srgbClr val="333333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salarios mensuales tomados a fin de establecer el promedio se actualizarán mes a mes aplicándose la variación del índice RIPTE (Remuneraciones Imponibles Promedio de los Trabajadores Estables).</a:t>
            </a:r>
            <a:endParaRPr b="1" sz="3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AutoNum type="arabicPeriod"/>
            </a:pPr>
            <a:r>
              <a:rPr b="1" lang="e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Incapacidad superior al 50% e inferior al 66% </a:t>
            </a:r>
            <a:endParaRPr b="1" sz="2000">
              <a:solidFill>
                <a:schemeClr val="dk1"/>
              </a:solidFill>
              <a:highlight>
                <a:srgbClr val="CCCC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Renta Periódica cuya cuantía será igual al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valor mensual del ingreso base multiplicado por el porcentaje de incapacidad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Prestación dineraria = 53 x VIB con Ripte+tasa(*) x porcentaje de Incapacidad x 65 / Edad a la PMI(**)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/>
          <p:nvPr/>
        </p:nvSpPr>
        <p:spPr>
          <a:xfrm>
            <a:off x="322950" y="3580925"/>
            <a:ext cx="14645700" cy="6455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9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PRESTACIONES DINERARIAS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259375" y="3580925"/>
            <a:ext cx="14474100" cy="162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 dure la situación,el damnificado percibirá una prestación de </a:t>
            </a:r>
            <a:r>
              <a:rPr b="1" lang="e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 mensual equivalente al SETENTA POR CIENTO (70%) del valor mensual del ingreso base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Además, </a:t>
            </a:r>
            <a:r>
              <a:rPr b="1" lang="e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asignaciones familiares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correspondientes.</a:t>
            </a:r>
            <a:endParaRPr sz="2100"/>
          </a:p>
        </p:txBody>
      </p:sp>
      <p:sp>
        <p:nvSpPr>
          <p:cNvPr id="216" name="Google Shape;216;p29"/>
          <p:cNvSpPr txBox="1"/>
          <p:nvPr/>
        </p:nvSpPr>
        <p:spPr>
          <a:xfrm>
            <a:off x="1048500" y="5380513"/>
            <a:ext cx="3471000" cy="162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Declarado el carácter definitivo de la Incapacidad Laboral Permanente Total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(IPT)</a:t>
            </a:r>
            <a:endParaRPr sz="2100"/>
          </a:p>
        </p:txBody>
      </p:sp>
      <p:sp>
        <p:nvSpPr>
          <p:cNvPr id="217" name="Google Shape;217;p29"/>
          <p:cNvSpPr txBox="1"/>
          <p:nvPr/>
        </p:nvSpPr>
        <p:spPr>
          <a:xfrm>
            <a:off x="7261275" y="5135525"/>
            <a:ext cx="7472100" cy="1908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damnificado percibirá: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prestaciones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por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retiro definitivo por invalidez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establezca el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régimen previsional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que estuviere afiliado.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prestación de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 mensual complementaria a la correspondiente al régimen previsional. </a:t>
            </a:r>
            <a:endParaRPr sz="2000"/>
          </a:p>
        </p:txBody>
      </p:sp>
      <p:sp>
        <p:nvSpPr>
          <p:cNvPr id="218" name="Google Shape;218;p29"/>
          <p:cNvSpPr/>
          <p:nvPr/>
        </p:nvSpPr>
        <p:spPr>
          <a:xfrm>
            <a:off x="4295075" y="5891275"/>
            <a:ext cx="2791200" cy="44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4906725" y="7530400"/>
            <a:ext cx="9510600" cy="554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restación dineraria = 53 x VIB con Ripte+tasa(*) x 65 / Edad a la PMI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1240850" y="8498525"/>
            <a:ext cx="2685300" cy="1251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la </a:t>
            </a:r>
            <a:r>
              <a:rPr lang="es" sz="2100">
                <a:latin typeface="Calibri"/>
                <a:ea typeface="Calibri"/>
                <a:cs typeface="Calibri"/>
                <a:sym typeface="Calibri"/>
              </a:rPr>
              <a:t>Incapacidad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Permanente Total no deviniere en definitiva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7566075" y="8570775"/>
            <a:ext cx="4801500" cy="879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ART se hará cargo del </a:t>
            </a:r>
            <a:r>
              <a:rPr b="1" lang="e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 de recomposición correspondiente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4377025" y="8786025"/>
            <a:ext cx="2791200" cy="44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259375" y="2546200"/>
            <a:ext cx="14329800" cy="76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2.b - Prestaciones por Incapacidad Permanente Total (IPT)</a:t>
            </a:r>
            <a:endParaRPr b="1" sz="3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46275" y="1564000"/>
            <a:ext cx="151200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2 - PRESTACIONES por </a:t>
            </a:r>
            <a:r>
              <a:rPr b="1" lang="es" sz="38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INCAPACIDAD LABORAL PERMANENTE</a:t>
            </a:r>
            <a:endParaRPr b="1" sz="1600" u="sng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/>
          <p:nvPr/>
        </p:nvSpPr>
        <p:spPr>
          <a:xfrm>
            <a:off x="11302400" y="2670600"/>
            <a:ext cx="2524800" cy="2953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0"/>
          <p:cNvSpPr/>
          <p:nvPr/>
        </p:nvSpPr>
        <p:spPr>
          <a:xfrm>
            <a:off x="11394150" y="7021600"/>
            <a:ext cx="2333700" cy="35427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PRESTACIONES DINERARIAS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0" y="6085775"/>
            <a:ext cx="151200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4 - PRESTACIONES por MUERTE</a:t>
            </a:r>
            <a:endParaRPr b="1" sz="1600" u="sng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0" y="1404100"/>
            <a:ext cx="151200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- PRESTACIONES por </a:t>
            </a:r>
            <a:r>
              <a:rPr b="1" lang="es" sz="38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GRAN INVALIDEZ</a:t>
            </a:r>
            <a:endParaRPr b="1" sz="1600" u="sng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465200" y="2661425"/>
            <a:ext cx="10564200" cy="3041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ercibirán una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prestación mensual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damnificado declarado gran inválido percibirá: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AutoNum type="arabicPeriod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prestaciones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correspondientes a los distintos supuestos de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Incapacidad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Laboral Permanente Total (IPT).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AutoNum type="arabicPeriod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prestación de pago mensual equivalente a tres veces el valor del AMPO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(Aporte Medio Previsional Obligatorio), que se extinguirá a la muerte del damnificado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457200" y="7559825"/>
            <a:ext cx="10751700" cy="1036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Fallecido el trabajador por causas laborales, los derechohabientes percibirán un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 único.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 sz="24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Prestación dineraria =53 x VMIB x 65 / Edad a la PMI </a:t>
            </a:r>
            <a:endParaRPr b="1" sz="2400" u="sng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92075" y="7160075"/>
            <a:ext cx="2333625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13125" y="2764175"/>
            <a:ext cx="2333625" cy="273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274875" y="1424950"/>
            <a:ext cx="8077500" cy="1606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ART otorgaran a los trabajadores que sufran algunas de las contingencias previstas en esta ley las siguientes </a:t>
            </a:r>
            <a:r>
              <a:rPr b="1" lang="e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prestaciones en especie</a:t>
            </a:r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4925" y="1881375"/>
            <a:ext cx="4788025" cy="34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1049675" y="3342500"/>
            <a:ext cx="6510300" cy="3717300"/>
          </a:xfrm>
          <a:prstGeom prst="rect">
            <a:avLst/>
          </a:prstGeom>
          <a:solidFill>
            <a:srgbClr val="D0E0E3"/>
          </a:solidFill>
          <a:ln cap="flat" cmpd="sng" w="7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630000" spcFirstLastPara="1" rIns="91425" wrap="square" tIns="91425">
            <a:spAutoFit/>
          </a:bodyPr>
          <a:lstStyle/>
          <a:p>
            <a:pPr indent="-444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fortaa"/>
              <a:buAutoNum type="alphaUcPeriod"/>
            </a:pPr>
            <a:r>
              <a:rPr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Asistencia médica y farmacéutica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fortaa"/>
              <a:buAutoNum type="alphaUcPeriod"/>
            </a:pPr>
            <a:r>
              <a:rPr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Prótesis y ortopedia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fortaa"/>
              <a:buAutoNum type="alphaUcPeriod"/>
            </a:pPr>
            <a:r>
              <a:rPr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Rehabilitación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fortaa"/>
              <a:buAutoNum type="alphaUcPeriod"/>
            </a:pPr>
            <a:r>
              <a:rPr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Recalificación profesional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fortaa"/>
              <a:buAutoNum type="alphaUcPeriod"/>
            </a:pPr>
            <a:r>
              <a:rPr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 funerario</a:t>
            </a:r>
            <a:endParaRPr sz="2300"/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6575" y="5568275"/>
            <a:ext cx="4788024" cy="47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PRESTACIONES </a:t>
            </a: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ESPECIE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7088" y="7288150"/>
            <a:ext cx="5755475" cy="32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0" y="219700"/>
            <a:ext cx="15120000" cy="9543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¿QUÉ ES UNA ART?</a:t>
            </a:r>
            <a:endParaRPr b="1" sz="28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874200" y="1581025"/>
            <a:ext cx="13371600" cy="3894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Aseguradoras de Riesgos del Trabajo → ART</a:t>
            </a:r>
            <a:r>
              <a:rPr lang="e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b="1" lang="e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 privadas </a:t>
            </a:r>
            <a:r>
              <a:rPr lang="e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contratadas por los empleadores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Asesoran sobre las medidas de </a:t>
            </a:r>
            <a:r>
              <a:rPr b="1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prevención 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para </a:t>
            </a:r>
            <a:r>
              <a:rPr b="1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reparar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b="1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daños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casos de </a:t>
            </a:r>
            <a:r>
              <a:rPr lang="e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accidentes de trabajo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enfermedades profesionales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Brindan las prestaciones dispuestas por la </a:t>
            </a:r>
            <a:r>
              <a:rPr lang="e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 de Riesgo de Trabajo N° 24.557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(LRT)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472575" y="5579650"/>
            <a:ext cx="7996800" cy="2350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empleador </a:t>
            </a: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</a:t>
            </a:r>
            <a:r>
              <a:rPr b="1"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obligado </a:t>
            </a: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ley a: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b="1"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Contratar </a:t>
            </a: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aseguradora de Riesgos del Trabajo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3200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b="1"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Autoasegurarse </a:t>
            </a: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cubrir a todos sus empleados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030275" y="8109175"/>
            <a:ext cx="6155700" cy="2399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 autorizadas para funcionar por: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Superintendencia de Riesgos del Trabajo</a:t>
            </a: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SRT</a:t>
            </a: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Superintendencia de Seguros de la Nación</a:t>
            </a:r>
            <a:r>
              <a:rPr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600"/>
          </a:p>
        </p:txBody>
      </p:sp>
      <p:sp>
        <p:nvSpPr>
          <p:cNvPr id="65" name="Google Shape;65;p14"/>
          <p:cNvSpPr/>
          <p:nvPr/>
        </p:nvSpPr>
        <p:spPr>
          <a:xfrm>
            <a:off x="7483800" y="9060950"/>
            <a:ext cx="2791200" cy="44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27BA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0427325" y="8480600"/>
            <a:ext cx="4306800" cy="1791000"/>
          </a:xfrm>
          <a:prstGeom prst="rect">
            <a:avLst/>
          </a:prstGeom>
          <a:solidFill>
            <a:srgbClr val="EAD1DC"/>
          </a:solidFill>
          <a:ln cap="flat" cmpd="sng" w="1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 organismos verifican el cumplimiento de los requisitos de 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solvencia financiera y capacidad de gestión.</a:t>
            </a:r>
            <a:endParaRPr b="1"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/>
        </p:nvSpPr>
        <p:spPr>
          <a:xfrm>
            <a:off x="395100" y="4738050"/>
            <a:ext cx="143298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s" sz="67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CASOS PRÁCTICOS</a:t>
            </a:r>
            <a:endParaRPr b="1" sz="6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/>
        </p:nvSpPr>
        <p:spPr>
          <a:xfrm>
            <a:off x="259375" y="231400"/>
            <a:ext cx="143298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s" sz="50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CASO 1</a:t>
            </a: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= INCAPACIDAD LABORAL PERMANENTE PARCIAL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484700" y="1987000"/>
            <a:ext cx="12887400" cy="2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r>
              <a:rPr lang="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Sueldo base = 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$ 78.000 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Edad a la PMI (Primera Manifestación Invalidante) = 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años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81000" marR="381000" rtl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Decreto 659/96: Tabla de Evaluación de Incapacidades Laborales</a:t>
            </a:r>
            <a:r>
              <a:rPr b="1" lang="e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3"/>
          <p:cNvPicPr preferRelativeResize="0"/>
          <p:nvPr/>
        </p:nvPicPr>
        <p:blipFill rotWithShape="1">
          <a:blip r:embed="rId3">
            <a:alphaModFix/>
          </a:blip>
          <a:srcRect b="18046" l="0" r="0" t="0"/>
          <a:stretch/>
        </p:blipFill>
        <p:spPr>
          <a:xfrm>
            <a:off x="205875" y="4847048"/>
            <a:ext cx="14436775" cy="12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888" y="6524325"/>
            <a:ext cx="4029776" cy="342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5411" y="6524324"/>
            <a:ext cx="5141227" cy="34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/>
        </p:nvSpPr>
        <p:spPr>
          <a:xfrm>
            <a:off x="259375" y="231400"/>
            <a:ext cx="143298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s" sz="50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CASO 1</a:t>
            </a: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= INCAPACIDAD LABORAL PERMANENTE PARCIAL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1054950" y="1653700"/>
            <a:ext cx="147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484700" y="1529800"/>
            <a:ext cx="14245200" cy="3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ESOLUCIÓN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 a que se trata de una </a:t>
            </a:r>
            <a:r>
              <a:rPr b="1" lang="e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Incapacidad inferior al 50%: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1" lang="es"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Prestación dineraria =</a:t>
            </a:r>
            <a:r>
              <a:rPr b="1" i="1" lang="e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53 x </a:t>
            </a:r>
            <a:r>
              <a:rPr b="1" i="1" lang="es" sz="26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VIB </a:t>
            </a:r>
            <a:r>
              <a:rPr b="1" i="1" lang="e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 Ripte+tasa(*) x porcentaje de Incapacidad x 65 / Edad a la PMI (**)</a:t>
            </a:r>
            <a:endParaRPr b="1" i="1" sz="2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VIB</a:t>
            </a:r>
            <a:r>
              <a:rPr b="1" i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Valor del Ingreso Base: Promedio de remuneraciones sujetas a aportes de los doce (12) meses anteriores a la PMI, dividido por los días corridos, y multiplicado por el factor 30,4.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9" name="Google Shape;269;p34"/>
          <p:cNvGraphicFramePr/>
          <p:nvPr/>
        </p:nvGraphicFramePr>
        <p:xfrm>
          <a:off x="2552175" y="448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{A2BB6F2C-CAD8-4F71-B801-CE6E7336D4BF}</a:tableStyleId>
              </a:tblPr>
              <a:tblGrid>
                <a:gridCol w="2113550"/>
                <a:gridCol w="1542750"/>
                <a:gridCol w="1542750"/>
                <a:gridCol w="1743275"/>
                <a:gridCol w="1589025"/>
              </a:tblGrid>
              <a:tr h="6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Mes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Salario Base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Coeficiente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Sueldo actualizado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Agosto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$121,680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Septiembre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1.50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$117,000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Octubre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1.45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$113,100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Noviembre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1.40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$109,200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Diciembre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1.38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$107,640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Enero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$102,960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Febrero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$98,280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Marzo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$91,260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Abril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$85,800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Mayo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$82,680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Junio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Julio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Promedio=IBM=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$98,800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0" name="Google Shape;270;p34"/>
          <p:cNvSpPr txBox="1"/>
          <p:nvPr/>
        </p:nvSpPr>
        <p:spPr>
          <a:xfrm>
            <a:off x="11815600" y="4486200"/>
            <a:ext cx="2773500" cy="1262100"/>
          </a:xfrm>
          <a:prstGeom prst="rect">
            <a:avLst/>
          </a:prstGeom>
          <a:solidFill>
            <a:srgbClr val="20212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449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arenR"/>
            </a:pPr>
            <a:r>
              <a:rPr lang="e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del VIB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/>
        </p:nvSpPr>
        <p:spPr>
          <a:xfrm>
            <a:off x="259375" y="231400"/>
            <a:ext cx="143298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s" sz="50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CASO 1</a:t>
            </a: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= INCAPACIDAD LABORAL PERMANENTE PARCIAL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1054950" y="1653700"/>
            <a:ext cx="147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484700" y="1987000"/>
            <a:ext cx="14245200" cy="3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 a que se trata de una </a:t>
            </a:r>
            <a:r>
              <a:rPr b="1" lang="e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Incapacidad inferior al 50%: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i="1" sz="25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5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Prestación dineraria =</a:t>
            </a:r>
            <a:r>
              <a:rPr b="1" i="1" lang="e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53 x </a:t>
            </a:r>
            <a:r>
              <a:rPr b="1" i="1" lang="es" sz="26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VIB </a:t>
            </a:r>
            <a:r>
              <a:rPr b="1" i="1" lang="e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 Ripte+tasa(*) x porcentaje de Incapacidad x 65 / Edad a la PMI (**)</a:t>
            </a:r>
            <a:endParaRPr b="1" i="1" sz="2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VIB</a:t>
            </a:r>
            <a:r>
              <a:rPr b="1" i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Valor del Ingreso Base: Promedio de remuneraciones sujetas a aportes de los doce (12) meses anteriores a la PMI, dividido por los días corridos, y multiplicado por el factor 30,4.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9825900" y="2918575"/>
            <a:ext cx="4904100" cy="1262100"/>
          </a:xfrm>
          <a:prstGeom prst="rect">
            <a:avLst/>
          </a:prstGeom>
          <a:solidFill>
            <a:srgbClr val="20212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449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arenR" startAt="2"/>
            </a:pPr>
            <a:r>
              <a:rPr lang="e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la Prestación Dineraria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5"/>
          <p:cNvPicPr preferRelativeResize="0"/>
          <p:nvPr/>
        </p:nvPicPr>
        <p:blipFill rotWithShape="1">
          <a:blip r:embed="rId3">
            <a:alphaModFix/>
          </a:blip>
          <a:srcRect b="0" l="2171" r="0" t="0"/>
          <a:stretch/>
        </p:blipFill>
        <p:spPr>
          <a:xfrm>
            <a:off x="407412" y="5870250"/>
            <a:ext cx="14033725" cy="83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407400" y="6916475"/>
            <a:ext cx="13956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alibri"/>
                <a:ea typeface="Calibri"/>
                <a:cs typeface="Calibri"/>
                <a:sym typeface="Calibri"/>
              </a:rPr>
              <a:t>Se debe verificar que la prestación sea mayor al piso mínimo, que es  </a:t>
            </a:r>
            <a:r>
              <a:rPr lang="es" sz="2200">
                <a:latin typeface="Calibri"/>
                <a:ea typeface="Calibri"/>
                <a:cs typeface="Calibri"/>
                <a:sym typeface="Calibri"/>
              </a:rPr>
              <a:t>$ 6.123.338 x el grado de ILP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Como la prestación es mayor al piso mínimo, el monto de pago será de $1.944.949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250" y="7610350"/>
            <a:ext cx="12134700" cy="66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5"/>
          <p:cNvSpPr txBox="1"/>
          <p:nvPr/>
        </p:nvSpPr>
        <p:spPr>
          <a:xfrm>
            <a:off x="259375" y="9234875"/>
            <a:ext cx="4252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adicionará al resultado de la fórmula o el Piso Mínimo (el mayor de los dos), una indemnización adicional de pago único equivalente al veinte por ciento (20%).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4792375" y="9552775"/>
            <a:ext cx="2791200" cy="44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8085175" y="9500275"/>
            <a:ext cx="6744600" cy="7542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b="1" lang="e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1.944.949x 1,2=</a:t>
            </a:r>
            <a:r>
              <a:rPr b="1" lang="e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3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$2333938,8</a:t>
            </a:r>
            <a:endParaRPr b="1"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s" sz="50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CASO 2</a:t>
            </a: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= FALLECIMIENTO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484700" y="1987000"/>
            <a:ext cx="128874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r>
              <a:rPr lang="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Sueldo base = 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$ 78.000 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Edad de fallecimiento = 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años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81000" marR="381000" rtl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225" y="4854825"/>
            <a:ext cx="8180088" cy="46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s" sz="50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CASO 2</a:t>
            </a:r>
            <a:r>
              <a:rPr b="1" lang="es" sz="5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= FALLECIMIENTO 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1054950" y="1653700"/>
            <a:ext cx="147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 txBox="1"/>
          <p:nvPr/>
        </p:nvSpPr>
        <p:spPr>
          <a:xfrm>
            <a:off x="484700" y="1529800"/>
            <a:ext cx="14245200" cy="3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 a que se trata de </a:t>
            </a:r>
            <a:r>
              <a:rPr b="1" lang="e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FALLECIMIENTO: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s"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Prestación dineraria =</a:t>
            </a:r>
            <a:r>
              <a:rPr b="1" i="1" lang="e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53 x </a:t>
            </a:r>
            <a:r>
              <a:rPr b="1" i="1" lang="es" sz="26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VIB </a:t>
            </a:r>
            <a:r>
              <a:rPr b="1" i="1" lang="e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 Ripte+tasa(*) x porcentaje de Incapacidad x 65 / Edad a la PMI (**)</a:t>
            </a:r>
            <a:endParaRPr b="1" i="1" sz="2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VIB</a:t>
            </a:r>
            <a:r>
              <a:rPr b="1" i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Valor del Ingreso Base: Promedio de remuneraciones sujetas a aportes de los doce (12) meses anteriores a la PMI, divido por los días corridos, y multiplicado por el factor 30,4.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9" name="Google Shape;299;p37"/>
          <p:cNvGraphicFramePr/>
          <p:nvPr/>
        </p:nvGraphicFramePr>
        <p:xfrm>
          <a:off x="2552175" y="448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{A2BB6F2C-CAD8-4F71-B801-CE6E7336D4BF}</a:tableStyleId>
              </a:tblPr>
              <a:tblGrid>
                <a:gridCol w="2113550"/>
                <a:gridCol w="1542750"/>
                <a:gridCol w="1542750"/>
                <a:gridCol w="1743275"/>
                <a:gridCol w="1589025"/>
              </a:tblGrid>
              <a:tr h="6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Mes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Salario Base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Coeficiente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Sueldo actualizado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Agosto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$121,680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Septiembre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1.50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$117,000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Octubre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1.45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$113,100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Noviembre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1.40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$109,200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Diciembre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1.38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$107,640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Enero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$102,960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Febrero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$98,280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Marzo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$91,260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Abril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$85,800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Mayo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$82,680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Junio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Julio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1.00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$78,000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Promedio=IBM=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$98,800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0" name="Google Shape;300;p37"/>
          <p:cNvSpPr txBox="1"/>
          <p:nvPr/>
        </p:nvSpPr>
        <p:spPr>
          <a:xfrm>
            <a:off x="11815600" y="4486200"/>
            <a:ext cx="2773500" cy="1262100"/>
          </a:xfrm>
          <a:prstGeom prst="rect">
            <a:avLst/>
          </a:prstGeom>
          <a:solidFill>
            <a:srgbClr val="20212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449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arenR"/>
            </a:pPr>
            <a:r>
              <a:rPr lang="e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del VIB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s" sz="50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CASO 2</a:t>
            </a: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= FALLECIMIENTO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1054950" y="1653700"/>
            <a:ext cx="147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 txBox="1"/>
          <p:nvPr/>
        </p:nvSpPr>
        <p:spPr>
          <a:xfrm>
            <a:off x="484700" y="1987000"/>
            <a:ext cx="14245200" cy="7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Fallecido el trabajador por causas laborales, los derechohabientes percibirán un </a:t>
            </a:r>
            <a:r>
              <a:rPr b="1" lang="e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 único</a:t>
            </a:r>
            <a:endParaRPr b="1" sz="2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b="1" i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Prestación dineraria </a:t>
            </a:r>
            <a:endParaRPr b="1" i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Prestación dineraria = 53 x VMIB x 65 / Edad a la PMI </a:t>
            </a:r>
            <a:endParaRPr b="1" i="1" sz="25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VIB</a:t>
            </a:r>
            <a:r>
              <a:rPr b="1" i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Valor del Ingreso Base: Promedio de remuneraciones sujetas a aportes de los doce (12) meses anteriores a la PMI, dividido por los días corridos, y multiplicado por el factor 30,4.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b="1" i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Piso mínimo 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debe verificar que la prestación sea mayor al piso mínimo, que es  </a:t>
            </a:r>
            <a:r>
              <a:rPr b="1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$ 6.123.338.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Como la prestación es mayor al piso mínimo, el monto de pago será de $7.563.688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9825800" y="1653700"/>
            <a:ext cx="4904100" cy="1262100"/>
          </a:xfrm>
          <a:prstGeom prst="rect">
            <a:avLst/>
          </a:prstGeom>
          <a:solidFill>
            <a:srgbClr val="20212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449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arenR" startAt="2"/>
            </a:pPr>
            <a:r>
              <a:rPr lang="e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la Prestación Dineraria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087" y="5719000"/>
            <a:ext cx="11547030" cy="9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s" sz="50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CASO 2</a:t>
            </a: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= FALLECIMIENTO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1054950" y="1653700"/>
            <a:ext cx="147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 txBox="1"/>
          <p:nvPr/>
        </p:nvSpPr>
        <p:spPr>
          <a:xfrm>
            <a:off x="484700" y="1987000"/>
            <a:ext cx="14245200" cy="80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</a:t>
            </a:r>
            <a:r>
              <a:rPr b="1" lang="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 startAt="3"/>
            </a:pPr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forma complementaria, también cobrarán una</a:t>
            </a:r>
            <a:r>
              <a:rPr b="1"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Compensación Dineraria Adicional</a:t>
            </a:r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pago único de </a:t>
            </a:r>
            <a:r>
              <a:rPr b="1"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$4.082.225.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 startAt="3"/>
            </a:pPr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contingencia se trata de un accidente de trabajo o enfermedad profesional (excluido in itinere), se adicionará a la sumatoria de la fórmula o el Piso Mínimo (el mayor de los dos) y la compensación adicional, una indemnización adicional de pago único equivalente al veinte por ciento (20%).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 startAt="3"/>
            </a:pPr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monto de la prestación dineraria será: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13" y="6163850"/>
            <a:ext cx="13476325" cy="7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9"/>
          <p:cNvPicPr preferRelativeResize="0"/>
          <p:nvPr/>
        </p:nvPicPr>
        <p:blipFill rotWithShape="1">
          <a:blip r:embed="rId4">
            <a:alphaModFix/>
          </a:blip>
          <a:srcRect b="0" l="2056" r="0" t="44159"/>
          <a:stretch/>
        </p:blipFill>
        <p:spPr>
          <a:xfrm>
            <a:off x="673950" y="8287650"/>
            <a:ext cx="13744325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9"/>
          <p:cNvSpPr txBox="1"/>
          <p:nvPr/>
        </p:nvSpPr>
        <p:spPr>
          <a:xfrm>
            <a:off x="3057175" y="9068850"/>
            <a:ext cx="8943000" cy="8772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Prestación dineraria = </a:t>
            </a:r>
            <a:r>
              <a:rPr b="1" lang="es" sz="4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$13.975.095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61950" y="1179325"/>
            <a:ext cx="7773300" cy="2857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los empleadores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cumplen con los requisitos técnicos y financieros → 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SRT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permite que se auto aseguren, en vez de afiliarse a una ART.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★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Estado nacional, las provincias y sus municipios y la Municipalidad de la Ciudad de Buenos Aires podrán igualmente autoasegurarse.</a:t>
            </a:r>
            <a:endParaRPr sz="2500"/>
          </a:p>
        </p:txBody>
      </p:sp>
      <p:sp>
        <p:nvSpPr>
          <p:cNvPr id="72" name="Google Shape;72;p15"/>
          <p:cNvSpPr txBox="1"/>
          <p:nvPr/>
        </p:nvSpPr>
        <p:spPr>
          <a:xfrm>
            <a:off x="0" y="219700"/>
            <a:ext cx="84972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¿QUÉ ES EL AUTOSEGURO?</a:t>
            </a:r>
            <a:endParaRPr b="1" sz="3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61950" y="4820250"/>
            <a:ext cx="14358000" cy="1442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¿CUÁLES SON LOS ENTES DE </a:t>
            </a: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REGULACIÓN</a:t>
            </a: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Y </a:t>
            </a: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SUPERVISIÓN</a:t>
            </a: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DE LA LRT?</a:t>
            </a:r>
            <a:endParaRPr b="1" sz="3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21550" y="6341425"/>
            <a:ext cx="14065200" cy="42867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</a:t>
            </a:r>
            <a:r>
              <a:rPr b="1" i="1" lang="e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Superintendencia de Riesgos del Trabajo (SRT) </a:t>
            </a:r>
            <a:endParaRPr b="1" i="1" sz="2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SRT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entidad en jurisdicción del Ministerio de Trabajo, Empleo y Seguridad Social de la Nación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 el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de las Normas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Higiene y Seguridad en el Trabajo.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1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b="1" i="1" lang="e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Superintendencia de Seguros de la Nación (SSN)</a:t>
            </a:r>
            <a:endParaRPr b="1" i="1" sz="2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La </a:t>
            </a:r>
            <a:r>
              <a:rPr b="1" i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SSN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el organismo del Ministerio de Economía que 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supervisa las actividades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productores, intermediarios, entidades de seguros y reaseguros en la República Argentina.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1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i="1" lang="e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Secretaría de Trabajo de Córdoba </a:t>
            </a:r>
            <a:endParaRPr b="1" i="1" sz="2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organismo de aplicación en Córdoba y posee un grupo de empleados que son los responsables de salir a verificar las distintas empresas en todo el ámbito de la provincia.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4958" y="1617662"/>
            <a:ext cx="5417466" cy="30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2925" y="219701"/>
            <a:ext cx="4996725" cy="12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259375" y="231400"/>
            <a:ext cx="143298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MARCO NORMATIVO</a:t>
            </a:r>
            <a:endParaRPr b="1"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chemeClr val="dk1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LRT </a:t>
            </a:r>
            <a:r>
              <a:rPr lang="es" sz="3300">
                <a:solidFill>
                  <a:schemeClr val="dk1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→ Ley N° 24.557 - RIESGOS DEL TRABAJO</a:t>
            </a:r>
            <a:endParaRPr sz="2800">
              <a:solidFill>
                <a:schemeClr val="dk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59375" y="1979900"/>
            <a:ext cx="7998900" cy="5356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b="1" i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i="1" lang="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Reducir la siniestralidad laboral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través de la prevención de los riesgos derivados del trabajo.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i="1" lang="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Reparar los daños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derivados de accidentes de trabajo y de enfermedades profesionales, incluyendo la rehabilitación del damnificado.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la </a:t>
            </a:r>
            <a:r>
              <a:rPr i="1" lang="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recalificación y la recolocación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trabajadores damnificados.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la </a:t>
            </a:r>
            <a:r>
              <a:rPr i="1" lang="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negociación colectiva</a:t>
            </a:r>
            <a:r>
              <a:rPr i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laboral para la mejora de las medidas de prevención y de las prestaciones reparadoras.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7300" y="1211650"/>
            <a:ext cx="4978558" cy="53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6228425" y="7160075"/>
            <a:ext cx="8595300" cy="2998800"/>
          </a:xfrm>
          <a:prstGeom prst="rect">
            <a:avLst/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Sujetos comprendidos en la ley </a:t>
            </a:r>
            <a:endParaRPr b="1" i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Trabajadores en relación de dependencia correspondientes al 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privado, 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Funcionarios y empleados del 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público</a:t>
            </a: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nacional, provincial y municipal,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 persona obligada a prestar un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servicio de carga pública.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0" y="119575"/>
            <a:ext cx="15120000" cy="87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Obligaciones de la ART</a:t>
            </a:r>
            <a:endParaRPr b="1" sz="4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177450" y="1189425"/>
            <a:ext cx="14765100" cy="9319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ART tienen como </a:t>
            </a:r>
            <a:r>
              <a:rPr b="1" lang="es" sz="3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obligación</a:t>
            </a:r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Evaluar la verosimilitud de los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riesgos 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declare el empleador.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Brindar todas las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prestaciones</a:t>
            </a:r>
            <a:r>
              <a:rPr b="1"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dinerarias, sociales y de salud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evaluación periódica 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riesgos</a:t>
            </a:r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existentes en las empresas afiliadas y su evolución.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Efectuar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exámenes médicos periódicos.</a:t>
            </a:r>
            <a:endParaRPr b="1" sz="2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Controlar el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cumplimiento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normas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prevención de riesgos del trabajo.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la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prevención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un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registro de siniestralidad 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establecimiento.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Informar a los interesados acerca de la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composición de la entidad, de sus balances y de su régimen de alícuotas.</a:t>
            </a:r>
            <a:endParaRPr b="1" sz="2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Controlar la ejecución del </a:t>
            </a: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Plan de Acción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empleadores y denunciar ante la Superintendencia de Riesgos del Trabajo los incumplimientos.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Brindar asesoramiento y asistencia técnica</a:t>
            </a:r>
            <a:r>
              <a:rPr b="1"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los empleadores y a sus trabajadores en materia de prevención de riesgos del trabajo.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80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AutoNum type="arabicPeriod"/>
            </a:pPr>
            <a:r>
              <a:rPr b="1" lang="e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Denunciar los incumplimientos</a:t>
            </a: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empleadores a la Superintendencia de Riesgos del Trabajo.</a:t>
            </a:r>
            <a:endParaRPr b="1" sz="5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11079" l="0" r="0" t="0"/>
          <a:stretch/>
        </p:blipFill>
        <p:spPr>
          <a:xfrm>
            <a:off x="11676275" y="1189425"/>
            <a:ext cx="2787951" cy="240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203875" y="1229350"/>
            <a:ext cx="84972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AFILIACIÓN A UNA ART</a:t>
            </a:r>
            <a:endParaRPr b="1" sz="16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45600" y="2104300"/>
            <a:ext cx="7214400" cy="3041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AutoNum type="alphaLcPeriod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Empleadores deben </a:t>
            </a:r>
            <a:r>
              <a:rPr b="1" lang="e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afiliarse obligatoriamente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ART y declarar las altas y bajas que se produzcan en su plantel de trabajadores.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AutoNum type="alphaLcPeriod"/>
            </a:pPr>
            <a:r>
              <a:rPr b="1" lang="e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La ART no podrá rechazar la afiliación de ningún empleador incluido en su ámbito de actuación. </a:t>
            </a:r>
            <a:endParaRPr b="1"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AutoNum type="alphaLcPeriod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afiliación →</a:t>
            </a:r>
            <a:r>
              <a:rPr b="1" lang="e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Es un contrato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cuya forma, contenido, y plazo de vigencia determinará la SRT.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AutoNum type="alphaLcPeriod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renovación del contrato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 automática. </a:t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8879550" y="3549850"/>
            <a:ext cx="5640300" cy="47901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ser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ejercida por la ART o el Empleador.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el empleador adeude un monto equivalente a dos (2) cuotas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Empleador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cambio de aseguradora, habiendo transcurrido SEIS (6) meses desde la primera afiliación a una ASEGURADORA.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el cese de actividad del empleador,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no tenga más trabajadores en relación de dependencia.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7728900" y="2551900"/>
            <a:ext cx="73911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¿CÓMO ES LA RESCISIÓN?</a:t>
            </a:r>
            <a:endParaRPr b="1" sz="3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75625" y="7001525"/>
            <a:ext cx="8497200" cy="3432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empleador debe </a:t>
            </a:r>
            <a:r>
              <a:rPr b="1" lang="es" sz="2000">
                <a:solidFill>
                  <a:srgbClr val="DA0CDA"/>
                </a:solidFill>
                <a:latin typeface="Calibri"/>
                <a:ea typeface="Calibri"/>
                <a:cs typeface="Calibri"/>
                <a:sym typeface="Calibri"/>
              </a:rPr>
              <a:t>solicitar un Certificado de No objeción (CNO) a su ART actual.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ART sólo podrá rechazar la solicitud de CNO en caso que el empleador </a:t>
            </a:r>
            <a:r>
              <a:rPr b="1" lang="es" sz="2000">
                <a:solidFill>
                  <a:srgbClr val="DA0CDA"/>
                </a:solidFill>
                <a:latin typeface="Calibri"/>
                <a:ea typeface="Calibri"/>
                <a:cs typeface="Calibri"/>
                <a:sym typeface="Calibri"/>
              </a:rPr>
              <a:t>registre deuda.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que obtuvo el CNO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empleador deberá: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contactarse con la ART y  acordar las condiciones comerciales para la nueva afiliación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 continuar con el procedimiento de alta.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-12" y="5438900"/>
            <a:ext cx="8497200" cy="1442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¿CÓMO SE HACE EL TRASPASO DE LA ART?</a:t>
            </a:r>
            <a:endParaRPr b="1" sz="3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3700" y="8492352"/>
            <a:ext cx="5189275" cy="2115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59375" y="231400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GESTIÓN DE LAS PRESTACIONES</a:t>
            </a:r>
            <a:endParaRPr sz="2800"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412900" y="2078025"/>
            <a:ext cx="9879900" cy="43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Accidente de Trabajo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↪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Acontecimiento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◆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súbito y violento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◆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ocurrido por el hecho o en ocasión del trabajo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◆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en el trayecto entre el domicilio del trabajador y el lugar de trabajo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 y cuando el damnificado no hubiere interrumpido o alterado dicho trayecto por causas ajenas al trabajo.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Enfermedad Profesional</a:t>
            </a:r>
            <a:endParaRPr b="1"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Enfermedades que son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producidas en el ámbito o a causa del trabajo.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encuentran </a:t>
            </a:r>
            <a:r>
              <a:rPr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incluidas en el listado que elaborará y revisará el Poder Ejecutivo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b="3404" l="11748" r="14221" t="690"/>
          <a:stretch/>
        </p:blipFill>
        <p:spPr>
          <a:xfrm>
            <a:off x="11119925" y="1198521"/>
            <a:ext cx="3278700" cy="74401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206000" y="1198525"/>
            <a:ext cx="84732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¿QUÉ ES UN ACCIDENTE LABORAL?</a:t>
            </a:r>
            <a:endParaRPr b="1" sz="16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-17200" y="6982425"/>
            <a:ext cx="10736400" cy="738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r>
              <a:rPr b="1" lang="es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CÓMO</a:t>
            </a:r>
            <a:r>
              <a:rPr b="1" lang="es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SE CLASIFICAN LAS INCAPACIDADES?</a:t>
            </a:r>
            <a:endParaRPr b="1" sz="36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62700" y="8058875"/>
            <a:ext cx="5326800" cy="2253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AutoNum type="arabicPeriod"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Incapacidad laboral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temporaria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AutoNum type="arabicPeriod"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Incapacidad laboral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permanente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Parcial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AutoNum type="arabicPeriod"/>
            </a:pP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 invalidez </a:t>
            </a:r>
            <a:endParaRPr sz="2400"/>
          </a:p>
        </p:txBody>
      </p:sp>
      <p:sp>
        <p:nvSpPr>
          <p:cNvPr id="113" name="Google Shape;113;p19"/>
          <p:cNvSpPr txBox="1"/>
          <p:nvPr/>
        </p:nvSpPr>
        <p:spPr>
          <a:xfrm>
            <a:off x="8143000" y="8866775"/>
            <a:ext cx="5841000" cy="1720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grado de incapacidad permanente es determinado por las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Comisiones Médicas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Todas las Incapacidades Permanentes dan lugar al pago de una </a:t>
            </a: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prestación dineraria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pago único</a:t>
            </a:r>
            <a:endParaRPr sz="2000"/>
          </a:p>
        </p:txBody>
      </p:sp>
      <p:sp>
        <p:nvSpPr>
          <p:cNvPr id="114" name="Google Shape;114;p19"/>
          <p:cNvSpPr/>
          <p:nvPr/>
        </p:nvSpPr>
        <p:spPr>
          <a:xfrm>
            <a:off x="5009675" y="9326825"/>
            <a:ext cx="2791200" cy="44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7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206000" y="244225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CONTINGENCIAS Y SITUACIONES CUBIERTAS</a:t>
            </a:r>
            <a:endParaRPr sz="2800"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1279850" y="2090800"/>
            <a:ext cx="12027300" cy="2262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daño sufrido por el trabajador le impide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temporariamente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realización de sus tareas habituales.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Cesa por: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médica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Declaración de Incapacidad Laboral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Permanente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(ILP)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Transcurso de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año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la primera manifestación invalidante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damnificado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2106950" y="1214100"/>
            <a:ext cx="103728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1 - INCAPACIDAD LABORAL TEMPORARIA</a:t>
            </a:r>
            <a:endParaRPr b="1" sz="16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1500500" y="9624575"/>
            <a:ext cx="11586000" cy="8466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Cuando el trabajador en situación de Incapacidad Laboral Permanente total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necesite la asistencia continua de otra persona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realizar los actos elementales de su vida.</a:t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1279700" y="5518825"/>
            <a:ext cx="12027300" cy="2975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incapacidad laboral permanente (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ILP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es cuando el daño sufrido por el trabajador ocasiona una </a:t>
            </a:r>
            <a:r>
              <a:rPr b="1" lang="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disminución permanente de su capacidad laboral.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2.a - Incapacidad Laboral Permanente Total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la disminución de la capacidad laborativa permanente fuere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igual o superior al 66 %. 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2.b - Incapacidad Laboral Permanente Parcial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la disminución de la capacidad laborativa permanente es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inferior al 66%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grado de incapacidad laboral se determina  por las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comisiones médicas de esta ley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9275" y="2585500"/>
            <a:ext cx="1617074" cy="17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4789300" y="8772550"/>
            <a:ext cx="52734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- GRAN INVALIDEZ </a:t>
            </a:r>
            <a:endParaRPr b="1" sz="16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2107100" y="4690013"/>
            <a:ext cx="103728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2 - INCAPACIDAD LABORAL PERMANENTE</a:t>
            </a:r>
            <a:endParaRPr b="1" sz="1600">
              <a:solidFill>
                <a:schemeClr val="lt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06000" y="244225"/>
            <a:ext cx="1432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CONTINGENCIAS Y SITUACIONES CUBIERTAS</a:t>
            </a:r>
            <a:endParaRPr sz="2800"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45325" y="7243213"/>
            <a:ext cx="4198476" cy="209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/>
        </p:nvSpPr>
        <p:spPr>
          <a:xfrm>
            <a:off x="206000" y="2112925"/>
            <a:ext cx="8473200" cy="76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EXAMENES MÉDICOS LABORALES </a:t>
            </a:r>
            <a:endParaRPr b="1" sz="3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890100" y="3255475"/>
            <a:ext cx="6669900" cy="1783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y durante el inicio de la relación laboral todo empleador realiza exámenes médicos de control 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➔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objetivo de determinar las condiciones </a:t>
            </a:r>
            <a:r>
              <a:rPr b="1"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psicofísicas 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sus trabajadores. </a:t>
            </a:r>
            <a:endParaRPr sz="2200"/>
          </a:p>
        </p:txBody>
      </p:sp>
      <p:sp>
        <p:nvSpPr>
          <p:cNvPr id="135" name="Google Shape;135;p21"/>
          <p:cNvSpPr txBox="1"/>
          <p:nvPr/>
        </p:nvSpPr>
        <p:spPr>
          <a:xfrm>
            <a:off x="8726700" y="2239425"/>
            <a:ext cx="6324300" cy="4377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estudios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están regulados por la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Resolución SRT N° 37/10.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deben realizar 5 tipos de exámenes médicos laborales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 son: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AutoNum type="arabicPeriod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Preocupacionales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AutoNum type="arabicPeriod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Periódicos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AutoNum type="arabicPeriod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Cambio de Tareas (con exposición a riesgos diferentes)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AutoNum type="arabicPeriod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Ausencia prolongada 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AutoNum type="arabicPeriod"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Egreso</a:t>
            </a:r>
            <a:endParaRPr b="1" sz="2000"/>
          </a:p>
        </p:txBody>
      </p:sp>
      <p:sp>
        <p:nvSpPr>
          <p:cNvPr id="136" name="Google Shape;136;p21"/>
          <p:cNvSpPr txBox="1"/>
          <p:nvPr/>
        </p:nvSpPr>
        <p:spPr>
          <a:xfrm>
            <a:off x="800425" y="125000"/>
            <a:ext cx="131655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 LA PREVENCIÓN DE LOS RIESGOS DEL TRABAJO</a:t>
            </a:r>
            <a:endParaRPr sz="2800"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8933700" y="7436575"/>
            <a:ext cx="6186300" cy="132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exámenes médicos laborales obligatorios son: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Preocupacionales </a:t>
            </a:r>
            <a:r>
              <a:rPr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 cargo del empleador)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Periódicos </a:t>
            </a:r>
            <a:r>
              <a:rPr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 cargo de la ART)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8795700" y="8984825"/>
            <a:ext cx="6186300" cy="1554600"/>
          </a:xfrm>
          <a:prstGeom prst="rect">
            <a:avLst/>
          </a:prstGeom>
          <a:solidFill>
            <a:srgbClr val="D9D9D9"/>
          </a:solidFill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la ART no hace los exámenes debe ser denunciada ante la SRT.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ART debe dar a conocer los resultados de los exámenes</a:t>
            </a:r>
            <a:endParaRPr sz="2000"/>
          </a:p>
        </p:txBody>
      </p:sp>
      <p:sp>
        <p:nvSpPr>
          <p:cNvPr id="139" name="Google Shape;139;p21"/>
          <p:cNvSpPr/>
          <p:nvPr/>
        </p:nvSpPr>
        <p:spPr>
          <a:xfrm rot="5400000">
            <a:off x="12417650" y="6637250"/>
            <a:ext cx="1006500" cy="44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3809925" y="5570425"/>
            <a:ext cx="4354800" cy="4603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 como propósito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 si el postulante es apto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según sus condiciones psicofísicas,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las actividades que se le requerirán en el trabajo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pueden ser utilizados como elemento discriminatorio para el empleo. 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examenes sirven también para detectar las patologías preexistentes y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evaluar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función de ellas, la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ubicación del postulante en puestos de trabajo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teniendo en cuenta los agentes de riesgo presentes.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000" y="6519179"/>
            <a:ext cx="3318551" cy="2209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