
<file path=[Content_Types].xml><?xml version="1.0" encoding="utf-8"?>
<Types xmlns="http://schemas.openxmlformats.org/package/2006/content-types">
  <Default Extension="rels" ContentType="application/vnd.openxmlformats-package.relationships+xml"/>
  <Default Extension="xml" ContentType="application/xml"/>
  <Default Extension="vml" ContentType="application/vnd.openxmlformats-officedocument.vmlDrawing"/>
  <Default Extension="fntdata" ContentType="application/x-fontdata"/>
  <Default Extension="bmp" ContentType="image/bmp"/>
  <Default Extension="jpeg" ContentType="image/jpeg"/>
  <Default Extension="png" ContentType="image/png"/>
  <Default Extension="gif" ContentType="image/gif"/>
  <Default Extension="tif" ContentType="image/tif"/>
  <Default Extension="emf" ContentType="image/x-emf"/>
  <Default Extension="wmf" ContentType="image/x-wmf"/>
  <Default Extension="pct" ContentType="image/pct"/>
  <Default Extension="pcx" ContentType="image/pcx"/>
  <Default Extension="tga" ContentType="image/tga"/>
  <Default Extension="svg" ContentType="image/svg+xml"/>
  <Default Extension="avi" ContentType="video/avi"/>
  <Default Extension="wmv" ContentType="video/wmv"/>
  <Default Extension="mpg" ContentType="video/mpeg"/>
  <Default Extension="mpeg" ContentType="video/mpeg"/>
  <Default Extension="mp2" ContentType="video/mpeg"/>
  <Default Extension="mp4" ContentType="video/mpeg"/>
  <Default Extension="wma" ContentType="audio/x-ms-wma"/>
  <Default Extension="mid" ContentType="audio/unknown"/>
  <Default Extension="midi" ContentType="audio/unknown"/>
  <Default Extension="rmi" ContentType="audio/unknown"/>
  <Default Extension="mp3" ContentType="audio/unknown"/>
  <Default Extension="wav" ContentType="audio/wav"/>
  <Default Extension="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 ?>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dMasterIdLst>
    <p:sldMasterId id="2147483648" r:id="rId5"/>
  </p:sldMasterIdLst>
  <p:sldIdLst>
    <p:sldId id="257" r:id="rId6"/>
    <p:sldId id="258" r:id="rId7"/>
    <p:sldId id="259" r:id="rId8"/>
    <p:sldId id="260" r:id="rId9"/>
    <p:sldId id="261" r:id="rId10"/>
    <p:sldId id="262" r:id="rId11"/>
    <p:sldId id="256" r:id="rId12"/>
    <p:sldId id="264" r:id="rId13"/>
    <p:sldId id="265" r:id="rId14"/>
    <p:sldId id="266" r:id="rId15"/>
    <p:sldId id="267" r:id="rId16"/>
    <p:sldId id="268" r:id="rId17"/>
    <p:sldId id="269" r:id="rId18"/>
    <p:sldId id="270" r:id="rId19"/>
    <p:sldId id="271" r:id="rId20"/>
    <p:sldId id="272" r:id="rId21"/>
    <p:sldId id="274" r:id="rId22"/>
    <p:sldId id="273" r:id="rId23"/>
    <p:sldId id="281" r:id="rId24"/>
    <p:sldId id="263" r:id="rId25"/>
    <p:sldId id="278" r:id="rId26"/>
    <p:sldId id="279" r:id="rId27"/>
    <p:sldId id="282" r:id="rId28"/>
    <p:sldId id="283" r:id="rId29"/>
    <p:sldId id="284" r:id="rId30"/>
    <p:sldId id="285" r:id="rId31"/>
    <p:sldId id="286" r:id="rId32"/>
    <p:sldId id="287" r:id="rId33"/>
    <p:sldId id="288" r:id="rId34"/>
    <p:sldId id="293" r:id="rId35"/>
    <p:sldId id="280" r:id="rId36"/>
    <p:sldId id="295" r:id="rId37"/>
    <p:sldId id="294" r:id="rId38"/>
    <p:sldId id="297" r:id="rId39"/>
    <p:sldId id="298" r:id="rId40"/>
    <p:sldId id="296" r:id="rId41"/>
    <p:sldId id="275" r:id="rId42"/>
    <p:sldId id="289" r:id="rId43"/>
    <p:sldId id="291" r:id="rId44"/>
    <p:sldId id="292" r:id="rId45"/>
    <p:sldId id="299" r:id="rId46"/>
    <p:sldId id="300" r:id="rId47"/>
    <p:sldId id="301" r:id="rId48"/>
    <p:sldId id="302" r:id="rId49"/>
    <p:sldId id="290" r:id="rId50"/>
  </p:sldIdLst>
  <p:sldSz cx="12192000" cy="6858000"/>
  <p:notesSz cx="6858000" cy="12192000"/>
  <p:defaultTextStyle>
    <a:lvl1pPr marL="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9pPr>
  </p:defaultTextStyle>
</p:presentation>
</file>

<file path=ppt/presProps.xml><?xml version="1.0" encoding="utf-8"?>
<p:presentation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howPr showNarration="1">
    <p:penClr>
      <a:srgbClr val="0000FF"/>
    </p:penClr>
  </p:showPr>
  <p:extLst>
    <p:ext uri="smNativeData">
      <pr:smAppRevision xmlns:pr="smNativeData" xmlns="smNativeData" dt="1695148095" val="1066" revOS="4"/>
      <pr:smFileRevision xmlns:pr="smNativeData" xmlns="smNativeData" dt="1695148095" val="101"/>
      <pr:guideOptions xmlns:pr="smNativeData" xmlns="smNativeData" dt="1695148095" snapToGrid="1" snapToBorders="1" snapToGuides="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ideViewPr>
    <p:cSldViewPr snapToObjects="1" showGuides="1">
      <p:cViewPr varScale="1">
        <p:scale>
          <a:sx n="65" d="100"/>
          <a:sy n="65" d="100"/>
        </p:scale>
        <p:origin x="1232" y="213"/>
      </p:cViewPr>
      <p:guideLst x="0" y="0">
        <p:guide orient="horz" pos="2160"/>
        <p:guide pos="3840"/>
      </p:guideLst>
    </p:cSldViewPr>
  </p:slideViewPr>
  <p:outlineViewPr>
    <p:cViewPr>
      <p:scale>
        <a:sx n="33" d="100"/>
        <a:sy n="33" d="100"/>
      </p:scale>
      <p:origin x="0" y="0"/>
    </p:cViewPr>
  </p:outlineViewPr>
  <p:sorterViewPr>
    <p:cViewPr>
      <p:scale>
        <a:sx n="13" d="100"/>
        <a:sy n="13" d="100"/>
      </p:scale>
      <p:origin x="0" y="0"/>
    </p:cViewPr>
  </p:sorterViewPr>
  <p:notesViewPr>
    <p:cSldViewPr snapToObjects="1" showGuides="1">
      <p:cViewPr>
        <p:scale>
          <a:sx n="65" d="100"/>
          <a:sy n="65" d="100"/>
        </p:scale>
        <p:origin x="1232" y="213"/>
      </p:cViewPr>
    </p:cSldViewPr>
  </p:notesViewPr>
  <p:gridSpacing cx="73477120" cy="73477120"/>
</p:viewPr>
</file>

<file path=ppt/_rels/presentation.xml.rels><?xml version="1.0" encoding="UTF-8" standalone="yes" ?>
<Relationships xmlns="http://schemas.openxmlformats.org/package/2006/relationships"><Relationship Id="rId1" Type="http://schemas.openxmlformats.org/officeDocument/2006/relationships/theme" Target="theme/theme1.xml"/><Relationship Id="rId2" Type="http://schemas.openxmlformats.org/officeDocument/2006/relationships/tableStyles" Target="tableStyles.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40" Type="http://schemas.openxmlformats.org/officeDocument/2006/relationships/slide" Target="slides/slide35.xml"/><Relationship Id="rId41" Type="http://schemas.openxmlformats.org/officeDocument/2006/relationships/slide" Target="slides/slide36.xml"/><Relationship Id="rId42" Type="http://schemas.openxmlformats.org/officeDocument/2006/relationships/slide" Target="slides/slide37.xml"/><Relationship Id="rId43" Type="http://schemas.openxmlformats.org/officeDocument/2006/relationships/slide" Target="slides/slide38.xml"/><Relationship Id="rId44" Type="http://schemas.openxmlformats.org/officeDocument/2006/relationships/slide" Target="slides/slide39.xml"/><Relationship Id="rId45" Type="http://schemas.openxmlformats.org/officeDocument/2006/relationships/slide" Target="slides/slide40.xml"/><Relationship Id="rId46" Type="http://schemas.openxmlformats.org/officeDocument/2006/relationships/slide" Target="slides/slide41.xml"/><Relationship Id="rId47" Type="http://schemas.openxmlformats.org/officeDocument/2006/relationships/slide" Target="slides/slide42.xml"/><Relationship Id="rId48" Type="http://schemas.openxmlformats.org/officeDocument/2006/relationships/slide" Target="slides/slide43.xml"/><Relationship Id="rId49" Type="http://schemas.openxmlformats.org/officeDocument/2006/relationships/slide" Target="slides/slide44.xml"/><Relationship Id="rId50" Type="http://schemas.openxmlformats.org/officeDocument/2006/relationships/slide" Target="slides/slide45.xml"/></Relationships>
</file>

<file path=ppt/slideLayouts/_rels/slideLayout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
  <p:cSld name="Diapositiva de títul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AUAABoNAABgRQAAJhYAABAAAAAmAAAACAAAAAEAAAAAAAAA"/>
              </a:ext>
            </a:extLst>
          </p:cNvSpPr>
          <p:nvPr>
            <p:ph type="ctrTitle"/>
          </p:nvPr>
        </p:nvSpPr>
        <p:spPr>
          <a:xfrm>
            <a:off x="914400" y="2129790"/>
            <a:ext cx="10363200" cy="1470660"/>
          </a:xfrm>
        </p:spPr>
        <p:txBody>
          <a:bodyPr/>
          <a:lstStyle/>
          <a:p>
            <a:pPr/>
            <a:r>
              <a:t>Click to edit Master title style</a:t>
            </a:r>
          </a:p>
        </p:txBody>
      </p:sp>
      <p:sp>
        <p:nvSpPr>
          <p:cNvPr id="3" name="SlideSubtitle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QAsAAOgXAADAPwAAsCIAABAAAAAmAAAACAAAAAGAAAAAAAAA"/>
              </a:ext>
            </a:extLst>
          </p:cNvSpPr>
          <p:nvPr>
            <p:ph type="subTitle" idx="1"/>
          </p:nvPr>
        </p:nvSpPr>
        <p:spPr>
          <a:xfrm>
            <a:off x="1828800" y="3886200"/>
            <a:ext cx="8534400" cy="1752600"/>
          </a:xfrm>
        </p:spPr>
        <p:txBody>
          <a:bodyPr/>
          <a:lstStyle>
            <a:lvl1pPr marL="0" indent="0" algn="ctr">
              <a:buNone/>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r>
              <a:t>Click to edit Master subtitle style</a:t>
            </a:r>
          </a:p>
        </p:txBody>
      </p:sp>
      <p:sp>
        <p:nvSpPr>
          <p:cNvPr id="4"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41AF-E1ED-96B7-A37B-17E20F355542}" type="datetime1">
              <a:t/>
            </a:fld>
          </a:p>
        </p:txBody>
      </p:sp>
      <p:sp>
        <p:nvSpPr>
          <p:cNvPr id="5"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sAf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1D67-29ED-96EB-A37B-DFBE5335558A}" type="slidenum">
              <a:t/>
            </a:fld>
          </a:p>
        </p:txBody>
      </p:sp>
    </p:spTree>
  </p:cSld>
  <p:clrMapOvr>
    <a:masterClrMapping/>
  </p:clrMapOvr>
</p:sldLayout>
</file>

<file path=ppt/slideLayouts/slideLayout10.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x">
  <p:cSld name="Título y texto vertical">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49Ij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xmlns="smNativeData" val="SMDATA_15_P+gJZRMAAAAlAAAAZAAAAA8B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BAAAAAmAAAACAAAAAIAAAAAAAAA"/>
              </a:ext>
            </a:extLst>
          </p:cNvSpPr>
          <p:nvPr>
            <p:ph idx="1"/>
          </p:nvPr>
        </p:nvSpPr>
        <p:spPr/>
        <p:txBody>
          <a:bodyPr vert="vert"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131B-55ED-96E5-A37B-A3B05D3555F6}" type="datetime1">
              <a:t/>
            </a:fld>
          </a:p>
        </p:txBody>
      </p:sp>
      <p:sp>
        <p:nvSpPr>
          <p:cNvPr id="5"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E6c3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6402-4CED-9692-A37B-BAC72A3555EF}" type="slidenum">
              <a:t/>
            </a:fld>
          </a:p>
        </p:txBody>
      </p:sp>
    </p:spTree>
  </p:cSld>
  <p:clrMapOvr>
    <a:masterClrMapping/>
  </p:clrMapOvr>
</p:sldLayout>
</file>

<file path=ppt/slideLayouts/slideLayout1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itleAndTx">
  <p:cSld name="Título vertical y text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C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DYAALABAABARwAAsCUAABAAAAAmAAAACAAAAIMAAAAAAAAA"/>
              </a:ext>
            </a:extLst>
          </p:cNvSpPr>
          <p:nvPr>
            <p:ph type="title"/>
          </p:nvPr>
        </p:nvSpPr>
        <p:spPr>
          <a:xfrm>
            <a:off x="8839200" y="274320"/>
            <a:ext cx="2743200" cy="5852160"/>
          </a:xfrm>
        </p:spPr>
        <p:txBody>
          <a:bodyPr vert="vert" wrap="square" numCol="1" spcCol="215900" anchor="b">
            <a:prstTxWarp prst="textNoShape">
              <a:avLst/>
            </a:prstTxWarp>
          </a:bodyPr>
          <a:lstStyle/>
          <a:p>
            <a:pPr/>
            <a:r>
              <a:t>Click to edit Master title style</a:t>
            </a:r>
          </a:p>
        </p:txBody>
      </p:sp>
      <p:sp>
        <p:nvSpPr>
          <p:cNvPr id="3" name="SlideText1"/>
          <p:cNvSpPr>
            <a:spLocks noGrp="1" noChangeArrowheads="1"/>
            <a:extLst>
              <a:ext uri="smNativeData">
                <pr:smNativeData xmlns:pr="smNativeData" xmlns="smNativeData" val="SMDATA_15_P+gJZRMAAAAlAAAAZAAAAA8B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AfNQAAsCUAABAAAAAmAAAACAAAAAMAAAAAAAAA"/>
              </a:ext>
            </a:extLst>
          </p:cNvSpPr>
          <p:nvPr>
            <p:ph idx="1"/>
          </p:nvPr>
        </p:nvSpPr>
        <p:spPr>
          <a:xfrm>
            <a:off x="609600" y="274320"/>
            <a:ext cx="8025765" cy="5852160"/>
          </a:xfrm>
        </p:spPr>
        <p:txBody>
          <a:bodyPr vert="vert"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6C2E-60ED-969A-A37B-96CF223555C3}" type="datetime1">
              <a:t/>
            </a:fld>
          </a:p>
        </p:txBody>
      </p:sp>
      <p:sp>
        <p:nvSpPr>
          <p:cNvPr id="5"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39EC-A2ED-96CF-A37B-549A77355501}" type="slidenum">
              <a:t/>
            </a:fld>
          </a:p>
        </p:txBody>
      </p:sp>
    </p:spTree>
  </p:cSld>
  <p:clrMapOvr>
    <a:masterClrMapping/>
  </p:clrMapOvr>
</p:sldLayout>
</file>

<file path=ppt/slideLayouts/slideLayout2.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x">
  <p:cSld name="Título y contenid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BAAAAAmAAAACAAAAAAAAAAAAAAA"/>
              </a:ext>
            </a:extLst>
          </p:cNvSpPr>
          <p:nvPr>
            <p:ph idx="1"/>
          </p:nvPr>
        </p:nvSpPr>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5888-C6ED-96AE-A37B-30FB16355565}" type="datetime1">
              <a:t/>
            </a:fld>
          </a:p>
        </p:txBody>
      </p:sp>
      <p:sp>
        <p:nvSpPr>
          <p:cNvPr id="5"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0EAA-E4ED-96F8-A37B-12AD40355547}" type="slidenum">
              <a:t/>
            </a:fld>
          </a:p>
        </p:txBody>
      </p:sp>
    </p:spTree>
  </p:cSld>
  <p:clrMapOvr>
    <a:masterClrMapping/>
  </p:clrMapOvr>
</p:sldLayout>
</file>

<file path=ppt/slideLayouts/slideLayout3.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secHead">
  <p:cSld name="Encabezado de secció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7QUAABwbAACtRQAAfSMAABAAAAAmAAAACAAAAIGAAAAAAAAA"/>
              </a:ext>
            </a:extLst>
          </p:cNvSpPr>
          <p:nvPr>
            <p:ph type="title"/>
          </p:nvPr>
        </p:nvSpPr>
        <p:spPr>
          <a:xfrm>
            <a:off x="963295" y="4406900"/>
            <a:ext cx="10363200" cy="1362075"/>
          </a:xfrm>
        </p:spPr>
        <p:txBody>
          <a:bodyPr vert="horz" wrap="square" numCol="1" spcCol="215900" anchor="t">
            <a:prstTxWarp prst="textNoShape">
              <a:avLst/>
            </a:prstTxWarp>
          </a:bodyPr>
          <a:lstStyle>
            <a:lvl1pPr algn="l">
              <a:defRPr sz="4000" b="1" cap="all"/>
            </a:lvl1pPr>
          </a:lstStyle>
          <a:p>
            <a:pPr/>
            <a:r>
              <a:t>Click to edit Master title style</a:t>
            </a:r>
          </a:p>
        </p:txBody>
      </p:sp>
      <p:sp>
        <p:nvSpPr>
          <p:cNvPr id="3" name="SlideText1"/>
          <p:cNvSpPr>
            <a:spLocks noGrp="1" noChangeArrowheads="1"/>
            <a:extLst>
              <a:ext uri="smNativeData">
                <pr:smNativeData xmlns:pr="smNativeData" xmlns="smNativeData" val="SMDATA_15_P+gJ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7QUAAOERAACtRQAAHBsAABAAAAAmAAAACAAAAIGAAAAAAAAA"/>
              </a:ext>
            </a:extLst>
          </p:cNvSpPr>
          <p:nvPr>
            <p:ph idx="1"/>
          </p:nvPr>
        </p:nvSpPr>
        <p:spPr>
          <a:xfrm>
            <a:off x="963295" y="2906395"/>
            <a:ext cx="10363200" cy="1500505"/>
          </a:xfrm>
        </p:spPr>
        <p:txBody>
          <a:bodyPr vert="horz" wrap="square" numCol="1" spcCol="215900" anchor="b">
            <a:prstTxWarp prst="textNoShape">
              <a:avLst/>
            </a:prstTxWarp>
          </a:bodyPr>
          <a:lstStyle>
            <a:lvl1pPr marL="0" indent="0">
              <a:buNone/>
              <a:defRPr sz="2000" cap="none"/>
            </a:lvl1pPr>
            <a:lvl2pPr marL="457200" indent="0">
              <a:buNone/>
              <a:defRPr sz="1800" cap="none"/>
            </a:lvl2pPr>
            <a:lvl3pPr marL="914400" indent="0">
              <a:buNone/>
              <a:defRPr sz="1600" cap="none"/>
            </a:lvl3pPr>
            <a:lvl4pPr marL="1371600" indent="0">
              <a:buNone/>
              <a:defRPr sz="1400" cap="none"/>
            </a:lvl4pPr>
            <a:lvl5pPr marL="1828800" indent="0">
              <a:buNone/>
              <a:defRPr sz="1400" cap="none"/>
            </a:lvl5pPr>
            <a:lvl6pPr marL="2286000" indent="0">
              <a:buNone/>
              <a:defRPr sz="1400" cap="none"/>
            </a:lvl6pPr>
            <a:lvl7pPr marL="2743200" indent="0">
              <a:buNone/>
              <a:defRPr sz="1400" cap="none"/>
            </a:lvl7pPr>
            <a:lvl8pPr marL="3200400" indent="0">
              <a:buNone/>
              <a:defRPr sz="1400" cap="none"/>
            </a:lvl8pPr>
            <a:lvl9pPr marL="3657600" indent="0">
              <a:buNone/>
              <a:defRPr sz="1400" cap="none"/>
            </a:lvl9pPr>
          </a:lstStyle>
          <a:p>
            <a:pPr/>
            <a:r>
              <a:t>Click to edit Master text styles</a:t>
            </a:r>
          </a:p>
        </p:txBody>
      </p:sp>
      <p:sp>
        <p:nvSpPr>
          <p:cNvPr id="4"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7C46-08ED-968A-A37B-FEDF323555AB}" type="datetime1">
              <a:t/>
            </a:fld>
          </a:p>
        </p:txBody>
      </p:sp>
      <p:sp>
        <p:nvSpPr>
          <p:cNvPr id="5"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6ED6-98ED-9698-A37B-6ECD2035553B}" type="slidenum">
              <a:t/>
            </a:fld>
          </a:p>
        </p:txBody>
      </p:sp>
    </p:spTree>
  </p:cSld>
  <p:clrMapOvr>
    <a:masterClrMapping/>
  </p:clrMapOvr>
</p:sldLayout>
</file>

<file path=ppt/slideLayouts/slideLayout4.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ColTx">
  <p:cSld name="Título y dos contenidos">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SlideText2"/>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DhJAAAsCUAABAAAAAmAAAACAAAAAGAAAAAAAAA"/>
              </a:ext>
            </a:extLst>
          </p:cNvSpPr>
          <p:nvPr>
            <p:ph idx="1"/>
          </p:nvPr>
        </p:nvSpPr>
        <p:spPr>
          <a:xfrm>
            <a:off x="609600" y="1600200"/>
            <a:ext cx="5385435" cy="4526280"/>
          </a:xfrm>
        </p:spPr>
        <p:txBody>
          <a:bodyPr/>
          <a:lstStyle>
            <a:lvl1pPr>
              <a:defRPr sz="2800" cap="none"/>
            </a:lvl1pPr>
            <a:lvl2pPr>
              <a:defRPr sz="2400" cap="none"/>
            </a:lvl2pPr>
            <a:lvl3pPr>
              <a:defRPr sz="2000" cap="none"/>
            </a:lvl3pPr>
            <a:lvl4pPr>
              <a:defRPr sz="1800" cap="none"/>
            </a:lvl4pPr>
            <a:lvl5pPr>
              <a:defRPr sz="1800" cap="none"/>
            </a:lvl5pPr>
            <a:lvl6pPr>
              <a:defRPr sz="1800" cap="none"/>
            </a:lvl6pPr>
            <a:lvl7pPr>
              <a:defRPr sz="1800" cap="none"/>
            </a:lvl7pPr>
            <a:lvl8pPr>
              <a:defRPr sz="1800" cap="none"/>
            </a:lvl8pPr>
            <a:lvl9pPr>
              <a:defRPr sz="1800" cap="none"/>
            </a:lvl9p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yYAANgJAABARwAAsCUAABAAAAAmAAAACAAAAAGAAAAAAAAA"/>
              </a:ext>
            </a:extLst>
          </p:cNvSpPr>
          <p:nvPr>
            <p:ph idx="2"/>
          </p:nvPr>
        </p:nvSpPr>
        <p:spPr>
          <a:xfrm>
            <a:off x="6196965" y="1600200"/>
            <a:ext cx="5385435" cy="4526280"/>
          </a:xfrm>
        </p:spPr>
        <p:txBody>
          <a:bodyPr/>
          <a:lstStyle>
            <a:lvl1pPr>
              <a:defRPr sz="2800" cap="none"/>
            </a:lvl1pPr>
            <a:lvl2pPr>
              <a:defRPr sz="2400" cap="none"/>
            </a:lvl2pPr>
            <a:lvl3pPr>
              <a:defRPr sz="2000" cap="none"/>
            </a:lvl3pPr>
            <a:lvl4pPr>
              <a:defRPr sz="1800" cap="none"/>
            </a:lvl4pPr>
            <a:lvl5pPr>
              <a:defRPr sz="1800" cap="none"/>
            </a:lvl5pPr>
            <a:lvl6pPr>
              <a:defRPr sz="1800" cap="none"/>
            </a:lvl6pPr>
            <a:lvl7pPr>
              <a:defRPr sz="1800" cap="none"/>
            </a:lvl7pPr>
            <a:lvl8pPr>
              <a:defRPr sz="1800" cap="none"/>
            </a:lvl8pPr>
            <a:lvl9pPr>
              <a:defRPr sz="1800" cap="none"/>
            </a:lvl9pPr>
          </a:lstStyle>
          <a:p>
            <a:pPr/>
            <a:r>
              <a:t>Click to edit Master text styles</a:t>
            </a:r>
          </a:p>
          <a:p>
            <a:pPr lvl="1"/>
            <a:r>
              <a:t>Second level</a:t>
            </a:r>
          </a:p>
          <a:p>
            <a:pPr lvl="2"/>
            <a:r>
              <a:t>Third level</a:t>
            </a:r>
          </a:p>
          <a:p>
            <a:pPr lvl="3"/>
            <a:r>
              <a:t>Fourth level</a:t>
            </a:r>
          </a:p>
          <a:p>
            <a:pPr lvl="4"/>
            <a:r>
              <a:t>Fifth level</a:t>
            </a:r>
          </a:p>
        </p:txBody>
      </p:sp>
      <p:sp>
        <p:nvSpPr>
          <p:cNvPr id="5"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3C79-37ED-96CA-A37B-C19F72355594}" type="datetime1">
              <a:t/>
            </a:fld>
          </a:p>
        </p:txBody>
      </p:sp>
      <p:sp>
        <p:nvSpPr>
          <p:cNvPr id="6"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7"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1774-3AED-96E1-A37B-CCB459355599}" type="slidenum">
              <a:t/>
            </a:fld>
          </a:p>
        </p:txBody>
      </p:sp>
    </p:spTree>
  </p:cSld>
  <p:clrMapOvr>
    <a:masterClrMapping/>
  </p:clrMapOvr>
</p:sldLayout>
</file>

<file path=ppt/slideLayouts/slideLayout5.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TxTwoObj">
  <p:cSld name="Comparació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SlideText3"/>
          <p:cNvSpPr>
            <a:spLocks noGrp="1" noChangeArrowheads="1"/>
            <a:extLst>
              <a:ext uri="smNativeData">
                <pr:smNativeData xmlns:pr="smNativeData" xmlns="smNativeData" val="SMDATA_15_P+gJ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HEJAADjJAAAYQ0AABAAAAAmAAAACAAAAIGAAAAAAAAA"/>
              </a:ext>
            </a:extLst>
          </p:cNvSpPr>
          <p:nvPr>
            <p:ph idx="1"/>
          </p:nvPr>
        </p:nvSpPr>
        <p:spPr>
          <a:xfrm>
            <a:off x="609600" y="1534795"/>
            <a:ext cx="5386705" cy="640080"/>
          </a:xfrm>
        </p:spPr>
        <p:txBody>
          <a:bodyPr vert="horz" wrap="square" numCol="1" spcCol="215900" anchor="b">
            <a:prstTxWarp prst="textNoShape">
              <a:avLst/>
            </a:prstTxWarp>
          </a:bodyPr>
          <a:lstStyle>
            <a:lvl1pPr marL="0" indent="0">
              <a:buNone/>
              <a:defRPr sz="2400" b="1" cap="none"/>
            </a:lvl1pPr>
            <a:lvl2pPr marL="457200" indent="0">
              <a:buNone/>
              <a:defRPr sz="2000" b="1" cap="none"/>
            </a:lvl2pPr>
            <a:lvl3pPr marL="914400" indent="0">
              <a:buNone/>
              <a:defRPr sz="1800" b="1" cap="none"/>
            </a:lvl3pPr>
            <a:lvl4pPr marL="1371600" indent="0">
              <a:buNone/>
              <a:defRPr sz="1600" b="1" cap="none"/>
            </a:lvl4pPr>
            <a:lvl5pPr marL="1828800" indent="0">
              <a:buNone/>
              <a:defRPr sz="1600" b="1" cap="none"/>
            </a:lvl5pPr>
            <a:lvl6pPr marL="2286000" indent="0">
              <a:buNone/>
              <a:defRPr sz="1600" b="1" cap="none"/>
            </a:lvl6pPr>
            <a:lvl7pPr marL="2743200" indent="0">
              <a:buNone/>
              <a:defRPr sz="1600" b="1" cap="none"/>
            </a:lvl7pPr>
            <a:lvl8pPr marL="3200400" indent="0">
              <a:buNone/>
              <a:defRPr sz="1600" b="1" cap="none"/>
            </a:lvl8pPr>
            <a:lvl9pPr marL="3657600" indent="0">
              <a:buNone/>
              <a:defRPr sz="1600" b="1" cap="none"/>
            </a:lvl9pPr>
          </a:lstStyle>
          <a:p>
            <a:pPr/>
            <a:r>
              <a:t>Click to edit Master text styles</a:t>
            </a:r>
          </a:p>
        </p:txBody>
      </p:sp>
      <p:sp>
        <p:nvSpPr>
          <p:cNvPr id="4" name="SlideText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GENAADjJAAAsCUAABAAAAAmAAAACAAAAAGAAAAAAAAA"/>
              </a:ext>
            </a:extLst>
          </p:cNvSpPr>
          <p:nvPr>
            <p:ph idx="2"/>
          </p:nvPr>
        </p:nvSpPr>
        <p:spPr>
          <a:xfrm>
            <a:off x="609600" y="2174875"/>
            <a:ext cx="5386705" cy="3951605"/>
          </a:xfrm>
        </p:spPr>
        <p:txBody>
          <a:bodyPr/>
          <a:lstStyle>
            <a:lvl1pPr>
              <a:defRPr sz="2400" cap="none"/>
            </a:lvl1pPr>
            <a:lvl2pPr>
              <a:defRPr sz="2000" cap="none"/>
            </a:lvl2pPr>
            <a:lvl3pPr>
              <a:defRPr sz="1800" cap="none"/>
            </a:lvl3pPr>
            <a:lvl4pPr>
              <a:defRPr sz="1600" cap="none"/>
            </a:lvl4pPr>
            <a:lvl5pPr>
              <a:defRPr sz="1600" cap="none"/>
            </a:lvl5pPr>
            <a:lvl6pPr>
              <a:defRPr sz="1600" cap="none"/>
            </a:lvl6pPr>
            <a:lvl7pPr>
              <a:defRPr sz="1600" cap="none"/>
            </a:lvl7pPr>
            <a:lvl8pPr>
              <a:defRPr sz="1600" cap="none"/>
            </a:lvl8pPr>
            <a:lvl9pPr>
              <a:defRPr sz="1600" cap="none"/>
            </a:lvl9pPr>
          </a:lstStyle>
          <a:p>
            <a:pPr/>
            <a:r>
              <a:t>Click to edit Master text styles</a:t>
            </a:r>
          </a:p>
          <a:p>
            <a:pPr lvl="1"/>
            <a:r>
              <a:t>Second level</a:t>
            </a:r>
          </a:p>
          <a:p>
            <a:pPr lvl="2"/>
            <a:r>
              <a:t>Third level</a:t>
            </a:r>
          </a:p>
          <a:p>
            <a:pPr lvl="3"/>
            <a:r>
              <a:t>Fourth level</a:t>
            </a:r>
          </a:p>
          <a:p>
            <a:pPr lvl="4"/>
            <a:r>
              <a:t>Fifth level</a:t>
            </a:r>
          </a:p>
        </p:txBody>
      </p:sp>
      <p:sp>
        <p:nvSpPr>
          <p:cNvPr id="5" name="SlideText2"/>
          <p:cNvSpPr>
            <a:spLocks noGrp="1" noChangeArrowheads="1"/>
            <a:extLst>
              <a:ext uri="smNativeData">
                <pr:smNativeData xmlns:pr="smNativeData" xmlns="smNativeData" val="SMDATA_15_P+gJ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SYAAHEJAABARwAAYQ0AABAAAAAmAAAACAAAAIGAAAAAAAAA"/>
              </a:ext>
            </a:extLst>
          </p:cNvSpPr>
          <p:nvPr>
            <p:ph idx="3"/>
          </p:nvPr>
        </p:nvSpPr>
        <p:spPr>
          <a:xfrm>
            <a:off x="6195695" y="1534795"/>
            <a:ext cx="5386705" cy="640080"/>
          </a:xfrm>
        </p:spPr>
        <p:txBody>
          <a:bodyPr vert="horz" wrap="square" numCol="1" spcCol="215900" anchor="b">
            <a:prstTxWarp prst="textNoShape">
              <a:avLst/>
            </a:prstTxWarp>
          </a:bodyPr>
          <a:lstStyle>
            <a:lvl1pPr marL="0" indent="0">
              <a:buNone/>
              <a:defRPr sz="2400" b="1" cap="none"/>
            </a:lvl1pPr>
            <a:lvl2pPr marL="457200" indent="0">
              <a:buNone/>
              <a:defRPr sz="2000" b="1" cap="none"/>
            </a:lvl2pPr>
            <a:lvl3pPr marL="914400" indent="0">
              <a:buNone/>
              <a:defRPr sz="1800" b="1" cap="none"/>
            </a:lvl3pPr>
            <a:lvl4pPr marL="1371600" indent="0">
              <a:buNone/>
              <a:defRPr sz="1600" b="1" cap="none"/>
            </a:lvl4pPr>
            <a:lvl5pPr marL="1828800" indent="0">
              <a:buNone/>
              <a:defRPr sz="1600" b="1" cap="none"/>
            </a:lvl5pPr>
            <a:lvl6pPr marL="2286000" indent="0">
              <a:buNone/>
              <a:defRPr sz="1600" b="1" cap="none"/>
            </a:lvl6pPr>
            <a:lvl7pPr marL="2743200" indent="0">
              <a:buNone/>
              <a:defRPr sz="1600" b="1" cap="none"/>
            </a:lvl7pPr>
            <a:lvl8pPr marL="3200400" indent="0">
              <a:buNone/>
              <a:defRPr sz="1600" b="1" cap="none"/>
            </a:lvl8pPr>
            <a:lvl9pPr marL="3657600" indent="0">
              <a:buNone/>
              <a:defRPr sz="1600" b="1" cap="none"/>
            </a:lvl9pPr>
          </a:lstStyle>
          <a:p>
            <a:pPr/>
            <a:r>
              <a:t>Click to edit Master text styles</a:t>
            </a:r>
          </a:p>
        </p:txBody>
      </p:sp>
      <p:sp>
        <p:nvSpPr>
          <p:cNvPr id="6" name="SlideText4"/>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SYAAGENAABARwAAsCUAABAAAAAmAAAACAAAAAGAAAAAAAAA"/>
              </a:ext>
            </a:extLst>
          </p:cNvSpPr>
          <p:nvPr>
            <p:ph idx="4"/>
          </p:nvPr>
        </p:nvSpPr>
        <p:spPr>
          <a:xfrm>
            <a:off x="6195695" y="2174875"/>
            <a:ext cx="5386705" cy="3951605"/>
          </a:xfrm>
        </p:spPr>
        <p:txBody>
          <a:bodyPr/>
          <a:lstStyle>
            <a:lvl1pPr>
              <a:defRPr sz="2400" cap="none"/>
            </a:lvl1pPr>
            <a:lvl2pPr>
              <a:defRPr sz="2000" cap="none"/>
            </a:lvl2pPr>
            <a:lvl3pPr>
              <a:defRPr sz="1800" cap="none"/>
            </a:lvl3pPr>
            <a:lvl4pPr>
              <a:defRPr sz="1600" cap="none"/>
            </a:lvl4pPr>
            <a:lvl5pPr>
              <a:defRPr sz="1600" cap="none"/>
            </a:lvl5pPr>
            <a:lvl6pPr>
              <a:defRPr sz="1600" cap="none"/>
            </a:lvl6pPr>
            <a:lvl7pPr>
              <a:defRPr sz="1600" cap="none"/>
            </a:lvl7pPr>
            <a:lvl8pPr>
              <a:defRPr sz="1600" cap="none"/>
            </a:lvl8pPr>
            <a:lvl9pPr>
              <a:defRPr sz="1600" cap="none"/>
            </a:lvl9pPr>
          </a:lstStyle>
          <a:p>
            <a:pPr/>
            <a:r>
              <a:t>Click to edit Master text styles</a:t>
            </a:r>
          </a:p>
          <a:p>
            <a:pPr lvl="1"/>
            <a:r>
              <a:t>Second level</a:t>
            </a:r>
          </a:p>
          <a:p>
            <a:pPr lvl="2"/>
            <a:r>
              <a:t>Third level</a:t>
            </a:r>
          </a:p>
          <a:p>
            <a:pPr lvl="3"/>
            <a:r>
              <a:t>Fourth level</a:t>
            </a:r>
          </a:p>
          <a:p>
            <a:pPr lvl="4"/>
            <a:r>
              <a:t>Fifth level</a:t>
            </a:r>
          </a:p>
        </p:txBody>
      </p:sp>
      <p:sp>
        <p:nvSpPr>
          <p:cNvPr id="7"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5E83-CDED-96A8-A37B-3BFD1035556E}" type="datetime1">
              <a:t/>
            </a:fld>
          </a:p>
        </p:txBody>
      </p:sp>
      <p:sp>
        <p:nvSpPr>
          <p:cNvPr id="8"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9"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6072-3CED-9696-A37B-CAC32E35559F}" type="slidenum">
              <a:t/>
            </a:fld>
          </a:p>
        </p:txBody>
      </p:sp>
    </p:spTree>
  </p:cSld>
  <p:clrMapOvr>
    <a:masterClrMapping/>
  </p:clrMapOvr>
</p:sldLayout>
</file>

<file path=ppt/slideLayouts/slideLayout6.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Only">
  <p:cSld name="Solo títul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1B78-36ED-96ED-A37B-C0B855355595}" type="datetime1">
              <a:t/>
            </a:fld>
          </a:p>
        </p:txBody>
      </p:sp>
      <p:sp>
        <p:nvSpPr>
          <p:cNvPr id="4"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5"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2417-59ED-96D2-A37B-AF876A3555FA}" type="slidenum">
              <a:t/>
            </a:fld>
          </a:p>
        </p:txBody>
      </p:sp>
    </p:spTree>
  </p:cSld>
  <p:clrMapOvr>
    <a:masterClrMapping/>
  </p:clrMapOvr>
</p:sldLayout>
</file>

<file path=ppt/slideLayouts/slideLayout7.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blank">
  <p:cSld name="Vacío">
    <p:spTree>
      <p:nvGrpSpPr>
        <p:cNvPr id="1" name=""/>
        <p:cNvGrpSpPr/>
        <p:nvPr/>
      </p:nvGrpSpPr>
      <p:grpSpPr>
        <a:xfrm>
          <a:off x="0" y="0"/>
          <a:ext cx="0" cy="0"/>
          <a:chOff x="0" y="0"/>
          <a:chExt cx="0" cy="0"/>
        </a:xfrm>
      </p:grpSpPr>
      <p:sp>
        <p:nvSpPr>
          <p:cNvPr id="2"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2165-2BED-96D7-A37B-DD826F355588}" type="datetime1">
              <a:t/>
            </a:fld>
          </a:p>
        </p:txBody>
      </p:sp>
      <p:sp>
        <p:nvSpPr>
          <p:cNvPr id="3"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4"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0150-1EED-96F7-A37B-E8A24F3555BD}" type="slidenum">
              <a:t/>
            </a:fld>
          </a:p>
        </p:txBody>
      </p:sp>
    </p:spTree>
  </p:cSld>
  <p:clrMapOvr>
    <a:masterClrMapping/>
  </p:clrMapOvr>
</p:sldLayout>
</file>

<file path=ppt/slideLayouts/slideLayout8.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Tx">
  <p:cSld name="Contenido con títul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4BAABtHAAA1AgAABAAAAAmAAAACAAAAIGAAAAAAAAA"/>
              </a:ext>
            </a:extLst>
          </p:cNvSpPr>
          <p:nvPr>
            <p:ph type="title"/>
          </p:nvPr>
        </p:nvSpPr>
        <p:spPr>
          <a:xfrm>
            <a:off x="609600" y="273050"/>
            <a:ext cx="4011295" cy="1162050"/>
          </a:xfrm>
        </p:spPr>
        <p:txBody>
          <a:bodyPr vert="horz" wrap="square" numCol="1" spcCol="215900" anchor="b">
            <a:prstTxWarp prst="textNoShape">
              <a:avLst/>
            </a:prstTxWarp>
          </a:bodyPr>
          <a:lstStyle>
            <a:lvl1pPr algn="l">
              <a:defRPr sz="2000" b="1" cap="none"/>
            </a:lvl1pPr>
          </a:lstStyle>
          <a:p>
            <a:pPr/>
            <a:r>
              <a:t>Click to edit Master title style</a:t>
            </a:r>
          </a:p>
        </p:txBody>
      </p:sp>
      <p:sp>
        <p:nvSpPr>
          <p:cNvPr id="3" name="SlideText2"/>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Ux0AAK4BAABARwAAsCUAABAAAAAmAAAACAAAAAGAAAAAAAAA"/>
              </a:ext>
            </a:extLst>
          </p:cNvSpPr>
          <p:nvPr>
            <p:ph idx="1"/>
          </p:nvPr>
        </p:nvSpPr>
        <p:spPr>
          <a:xfrm>
            <a:off x="4766945" y="273050"/>
            <a:ext cx="6815455" cy="5853430"/>
          </a:xfrm>
        </p:spPr>
        <p:txBody>
          <a:bodyPr/>
          <a:lstStyle>
            <a:lvl1pPr>
              <a:defRPr sz="3200" cap="none"/>
            </a:lvl1pPr>
            <a:lvl2pPr>
              <a:defRPr sz="2800" cap="none"/>
            </a:lvl2pPr>
            <a:lvl3pPr>
              <a:defRPr sz="2400" cap="none"/>
            </a:lvl3pPr>
            <a:lvl4pPr>
              <a:defRPr sz="2000" cap="none"/>
            </a:lvl4pPr>
            <a:lvl5pPr>
              <a:defRPr sz="2000" cap="none"/>
            </a:lvl5pPr>
            <a:lvl6pPr>
              <a:defRPr sz="2000" cap="none"/>
            </a:lvl6pPr>
            <a:lvl7pPr>
              <a:defRPr sz="2000" cap="none"/>
            </a:lvl7pPr>
            <a:lvl8pPr>
              <a:defRPr sz="2000" cap="none"/>
            </a:lvl8pPr>
            <a:lvl9pPr>
              <a:defRPr sz="2000" cap="none"/>
            </a:lvl9p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QIAABtHAAAsCUAABAAAAAmAAAACAAAAAGAAAAAAAAA"/>
              </a:ext>
            </a:extLst>
          </p:cNvSpPr>
          <p:nvPr>
            <p:ph idx="2"/>
          </p:nvPr>
        </p:nvSpPr>
        <p:spPr>
          <a:xfrm>
            <a:off x="609600" y="1435100"/>
            <a:ext cx="4011295" cy="4691380"/>
          </a:xfrm>
        </p:spPr>
        <p:txBody>
          <a:bodyPr/>
          <a:lstStyle>
            <a:lvl1pPr marL="0" indent="0">
              <a:buNone/>
              <a:defRPr sz="1400" cap="none"/>
            </a:lvl1pPr>
            <a:lvl2pPr marL="457200" indent="0">
              <a:buNone/>
              <a:defRPr sz="1200" cap="none"/>
            </a:lvl2pPr>
            <a:lvl3pPr marL="914400" indent="0">
              <a:buNone/>
              <a:defRPr sz="1000" cap="none"/>
            </a:lvl3pPr>
            <a:lvl4pPr marL="1371600" indent="0">
              <a:buNone/>
              <a:defRPr sz="900" cap="none"/>
            </a:lvl4pPr>
            <a:lvl5pPr marL="1828800" indent="0">
              <a:buNone/>
              <a:defRPr sz="900" cap="none"/>
            </a:lvl5pPr>
            <a:lvl6pPr marL="2286000" indent="0">
              <a:buNone/>
              <a:defRPr sz="900" cap="none"/>
            </a:lvl6pPr>
            <a:lvl7pPr marL="2743200" indent="0">
              <a:buNone/>
              <a:defRPr sz="900" cap="none"/>
            </a:lvl7pPr>
            <a:lvl8pPr marL="3200400" indent="0">
              <a:buNone/>
              <a:defRPr sz="900" cap="none"/>
            </a:lvl8pPr>
            <a:lvl9pPr marL="3657600" indent="0">
              <a:buNone/>
              <a:defRPr sz="900" cap="none"/>
            </a:lvl9pPr>
          </a:lstStyle>
          <a:p>
            <a:pPr/>
            <a:r>
              <a:t>Click to edit Master text styles</a:t>
            </a:r>
          </a:p>
        </p:txBody>
      </p:sp>
      <p:sp>
        <p:nvSpPr>
          <p:cNvPr id="5"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0761-2FED-96F1-A37B-D9A44935558C}" type="datetime1">
              <a:t/>
            </a:fld>
          </a:p>
        </p:txBody>
      </p:sp>
      <p:sp>
        <p:nvSpPr>
          <p:cNvPr id="6"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NwY0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7"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7F5B-15ED-9689-A37B-E3DC313555B6}" type="slidenum">
              <a:t/>
            </a:fld>
          </a:p>
        </p:txBody>
      </p:sp>
    </p:spTree>
  </p:cSld>
  <p:clrMapOvr>
    <a:masterClrMapping/>
  </p:clrMapOvr>
</p:sldLayout>
</file>

<file path=ppt/slideLayouts/slideLayout9.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picTx">
  <p:cSld name="Imagen con títul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IgdAACzOwAABCEAABAAAAAmAAAACAAAAIGAAAAAAAAA"/>
              </a:ext>
            </a:extLst>
          </p:cNvSpPr>
          <p:nvPr>
            <p:ph type="title"/>
          </p:nvPr>
        </p:nvSpPr>
        <p:spPr>
          <a:xfrm>
            <a:off x="2389505" y="4800600"/>
            <a:ext cx="7315200" cy="566420"/>
          </a:xfrm>
        </p:spPr>
        <p:txBody>
          <a:bodyPr vert="horz" wrap="square" numCol="1" spcCol="215900" anchor="b">
            <a:prstTxWarp prst="textNoShape">
              <a:avLst/>
            </a:prstTxWarp>
          </a:bodyPr>
          <a:lstStyle>
            <a:lvl1pPr algn="l">
              <a:defRPr sz="2000" b="1" cap="none"/>
            </a:lvl1pPr>
          </a:lstStyle>
          <a:p>
            <a:pPr/>
            <a:r>
              <a:t>Click to edit Master title style</a:t>
            </a:r>
          </a:p>
        </p:txBody>
      </p:sp>
      <p:sp>
        <p:nvSpPr>
          <p:cNvPr id="3" name="SlideText2"/>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MYDAACzOwAAFh0AABAAAAAmAAAACAAAAAGAAAAAAAAA"/>
              </a:ext>
            </a:extLst>
          </p:cNvSpPr>
          <p:nvPr>
            <p:ph idx="1"/>
          </p:nvPr>
        </p:nvSpPr>
        <p:spPr>
          <a:xfrm>
            <a:off x="2389505" y="613410"/>
            <a:ext cx="7315200" cy="4114800"/>
          </a:xfrm>
        </p:spPr>
        <p:txBody>
          <a:bodyPr/>
          <a:lstStyle>
            <a:lvl1pPr marL="0" indent="0">
              <a:buNone/>
              <a:defRPr sz="3200" cap="none"/>
            </a:lvl1pPr>
            <a:lvl2pPr marL="457200" indent="0">
              <a:buNone/>
              <a:defRPr sz="2800" cap="none"/>
            </a:lvl2pPr>
            <a:lvl3pPr marL="914400" indent="0">
              <a:buNone/>
              <a:defRPr sz="2400" cap="none"/>
            </a:lvl3pPr>
            <a:lvl4pPr marL="1371600" indent="0">
              <a:buNone/>
              <a:defRPr sz="2000" cap="none"/>
            </a:lvl4pPr>
            <a:lvl5pPr marL="1828800" indent="0">
              <a:buNone/>
              <a:defRPr sz="2000" cap="none"/>
            </a:lvl5pPr>
            <a:lvl6pPr marL="2286000" indent="0">
              <a:buNone/>
              <a:defRPr sz="2000" cap="none"/>
            </a:lvl6pPr>
            <a:lvl7pPr marL="2743200" indent="0">
              <a:buNone/>
              <a:defRPr sz="2000" cap="none"/>
            </a:lvl7pPr>
            <a:lvl8pPr marL="3200400" indent="0">
              <a:buNone/>
              <a:defRPr sz="2000" cap="none"/>
            </a:lvl8pPr>
            <a:lvl9pPr marL="3657600" indent="0">
              <a:buNone/>
              <a:defRPr sz="2000" cap="none"/>
            </a:lvl9pPr>
          </a:lstStyle>
          <a:p>
            <a:pPr/>
            <a:r>
              <a:t>Click to edit Master text styles</a:t>
            </a:r>
          </a:p>
        </p:txBody>
      </p:sp>
      <p:sp>
        <p:nvSpPr>
          <p:cNvPr id="4" name="SlideText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AQhAACzOwAA+CUAABAAAAAmAAAACAAAAAGAAAAAAAAA"/>
              </a:ext>
            </a:extLst>
          </p:cNvSpPr>
          <p:nvPr>
            <p:ph idx="2"/>
          </p:nvPr>
        </p:nvSpPr>
        <p:spPr>
          <a:xfrm>
            <a:off x="2389505" y="5367020"/>
            <a:ext cx="7315200" cy="805180"/>
          </a:xfrm>
        </p:spPr>
        <p:txBody>
          <a:bodyPr/>
          <a:lstStyle>
            <a:lvl1pPr marL="0" indent="0">
              <a:buNone/>
              <a:defRPr sz="1400" cap="none"/>
            </a:lvl1pPr>
            <a:lvl2pPr marL="457200" indent="0">
              <a:buNone/>
              <a:defRPr sz="1200" cap="none"/>
            </a:lvl2pPr>
            <a:lvl3pPr marL="914400" indent="0">
              <a:buNone/>
              <a:defRPr sz="1000" cap="none"/>
            </a:lvl3pPr>
            <a:lvl4pPr marL="1371600" indent="0">
              <a:buNone/>
              <a:defRPr sz="900" cap="none"/>
            </a:lvl4pPr>
            <a:lvl5pPr marL="1828800" indent="0">
              <a:buNone/>
              <a:defRPr sz="900" cap="none"/>
            </a:lvl5pPr>
            <a:lvl6pPr marL="2286000" indent="0">
              <a:buNone/>
              <a:defRPr sz="900" cap="none"/>
            </a:lvl6pPr>
            <a:lvl7pPr marL="2743200" indent="0">
              <a:buNone/>
              <a:defRPr sz="900" cap="none"/>
            </a:lvl7pPr>
            <a:lvl8pPr marL="3200400" indent="0">
              <a:buNone/>
              <a:defRPr sz="900" cap="none"/>
            </a:lvl8pPr>
            <a:lvl9pPr marL="3657600" indent="0">
              <a:buNone/>
              <a:defRPr sz="900" cap="none"/>
            </a:lvl9pPr>
          </a:lstStyle>
          <a:p>
            <a:pPr/>
            <a:r>
              <a:t>Click to edit Master text styles</a:t>
            </a:r>
          </a:p>
        </p:txBody>
      </p:sp>
      <p:sp>
        <p:nvSpPr>
          <p:cNvPr id="5"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0C35593-DDED-96A3-A37B-2BF61B35557E}" type="datetime1">
              <a:t/>
            </a:fld>
          </a:p>
        </p:txBody>
      </p:sp>
      <p:sp>
        <p:nvSpPr>
          <p:cNvPr id="6"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7"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0C32BCD-83ED-96DD-A37B-758865355520}" type="slidenum">
              <a:t/>
            </a:fld>
          </a:p>
        </p:txBody>
      </p:sp>
    </p:spTree>
  </p:cSld>
  <p:clrMapOvr>
    <a:masterClrMapping/>
  </p:clrMapOvr>
</p:sldLayout>
</file>

<file path=ppt/slideMasters/_rels/slideMaster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name="Estilo predeterminado">
    <p:bg>
      <p:bgPr>
        <a:solidFill>
          <a:schemeClr val="bg1"/>
        </a:solid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sAf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P//////////"/>
              </a:ext>
            </a:extLst>
          </p:cNvSpPr>
          <p:nvPr>
            <p:ph type="title"/>
          </p:nvPr>
        </p:nvSpPr>
        <p:spPr>
          <a:xfrm>
            <a:off x="609600" y="274320"/>
            <a:ext cx="10972800" cy="1143000"/>
          </a:xfrm>
          <a:prstGeom prst="rect">
            <a:avLst/>
          </a:prstGeom>
          <a:noFill/>
          <a:ln>
            <a:noFill/>
          </a:ln>
          <a:effectLst/>
        </p:spPr>
        <p:txBody>
          <a:bodyPr vert="horz" wrap="square" numCol="1" spcCol="215900" anchor="ctr">
            <a:prstTxWarp prst="textNoShape">
              <a:avLst/>
            </a:prstTxWarp>
          </a:bodyPr>
          <a:lstStyle/>
          <a:p>
            <a:pPr/>
            <a:r>
              <a:t>Click to edit Master title style</a:t>
            </a:r>
          </a:p>
        </p:txBody>
      </p:sp>
      <p:sp>
        <p:nvSpPr>
          <p:cNvPr id="3" name="SlideText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sAf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BAAAAAmAAAACAAAAP//////////"/>
              </a:ext>
            </a:extLst>
          </p:cNvSpPr>
          <p:nvPr>
            <p:ph type="body" idx="1"/>
          </p:nvPr>
        </p:nvSpPr>
        <p:spPr>
          <a:xfrm>
            <a:off x="609600" y="1600200"/>
            <a:ext cx="10972800" cy="4526280"/>
          </a:xfrm>
          <a:prstGeom prst="rect">
            <a:avLst/>
          </a:prstGeom>
          <a:noFill/>
          <a:ln>
            <a:noFill/>
          </a:ln>
          <a:effectLst/>
        </p:spPr>
        <p:txBody>
          <a:bodyPr vert="horz"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sAf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P//////////"/>
              </a:ext>
            </a:extLst>
          </p:cNvSpPr>
          <p:nvPr>
            <p:ph type="dt" sz="quarter" idx="2"/>
          </p:nvPr>
        </p:nvSpPr>
        <p:spPr>
          <a:xfrm>
            <a:off x="609600" y="6356985"/>
            <a:ext cx="2844165" cy="364490"/>
          </a:xfrm>
          <a:prstGeom prst="rect">
            <a:avLst/>
          </a:prstGeom>
          <a:noFill/>
          <a:ln>
            <a:noFill/>
          </a:ln>
          <a:effectLst/>
        </p:spPr>
        <p:txBody>
          <a:bodyPr vert="horz" wrap="square" numCol="1" spcCol="215900" anchor="ctr">
            <a:prstTxWarp prst="textNoShape">
              <a:avLst/>
            </a:prstTxWarp>
          </a:bodyPr>
          <a:lstStyle>
            <a:lvl1pPr algn="l">
              <a:defRPr sz="1200" cap="none"/>
            </a:lvl1pPr>
          </a:lstStyle>
          <a:p>
            <a:pPr/>
            <a:fld id="{00C345DE-90ED-96B3-A37B-66E60B355533}" type="datetime1">
              <a:t/>
            </a:fld>
          </a:p>
        </p:txBody>
      </p:sp>
      <p:sp>
        <p:nvSpPr>
          <p:cNvPr id="5" name="Foot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P//////////"/>
              </a:ext>
            </a:extLst>
          </p:cNvSpPr>
          <p:nvPr>
            <p:ph type="ftr" sz="quarter" idx="3"/>
          </p:nvPr>
        </p:nvSpPr>
        <p:spPr>
          <a:xfrm>
            <a:off x="4166235" y="6356985"/>
            <a:ext cx="3859530" cy="364490"/>
          </a:xfrm>
          <a:prstGeom prst="rect">
            <a:avLst/>
          </a:prstGeom>
          <a:noFill/>
          <a:ln>
            <a:noFill/>
          </a:ln>
          <a:effectLst/>
        </p:spPr>
        <p:txBody>
          <a:bodyPr vert="horz" wrap="square" numCol="1" spcCol="215900" anchor="ctr">
            <a:prstTxWarp prst="textNoShape">
              <a:avLst/>
            </a:prstTxWarp>
          </a:bodyPr>
          <a:lstStyle>
            <a:lvl1pPr algn="ctr">
              <a:defRPr sz="1200" cap="none"/>
            </a:lvl1pPr>
          </a:lstStyle>
          <a:p>
            <a:pPr/>
            <a:r>
              <a:t/>
            </a:r>
          </a:p>
        </p:txBody>
      </p:sp>
      <p:sp>
        <p:nvSpPr>
          <p:cNvPr id="6" name="SlideNumberAre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P//////////"/>
              </a:ext>
            </a:extLst>
          </p:cNvSpPr>
          <p:nvPr>
            <p:ph type="sldNum" sz="quarter" idx="4"/>
          </p:nvPr>
        </p:nvSpPr>
        <p:spPr>
          <a:xfrm>
            <a:off x="8738235" y="6356985"/>
            <a:ext cx="2844165" cy="364490"/>
          </a:xfrm>
          <a:prstGeom prst="rect">
            <a:avLst/>
          </a:prstGeom>
          <a:noFill/>
          <a:ln>
            <a:noFill/>
          </a:ln>
          <a:effectLst/>
        </p:spPr>
        <p:txBody>
          <a:bodyPr vert="horz" wrap="square" numCol="1" spcCol="215900" anchor="ctr">
            <a:prstTxWarp prst="textNoShape">
              <a:avLst/>
            </a:prstTxWarp>
          </a:bodyPr>
          <a:lstStyle>
            <a:lvl1pPr algn="r">
              <a:defRPr sz="1200" cap="none"/>
            </a:lvl1pPr>
          </a:lstStyle>
          <a:p>
            <a:pPr/>
            <a:fld id="{00C32CEC-A2ED-96DA-A37B-548F62355501}" type="slidenum">
              <a:t/>
            </a:fl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marR="0" indent="0" algn="ctr" defTabSz="457200">
        <a:lnSpc>
          <a:spcPct val="100000"/>
        </a:lnSpc>
        <a:spcBef>
          <a:spcPts val="0"/>
        </a:spcBef>
        <a:spcAft>
          <a:spcPts val="0"/>
        </a:spcAft>
        <a:buNone/>
        <a:tabLst/>
        <a:defRPr sz="4400" b="0" i="0" u="none" strike="noStrike" kern="1" cap="none" spc="0" baseline="0">
          <a:solidFill>
            <a:schemeClr val="tx2"/>
          </a:solidFill>
          <a:effectLst/>
          <a:latin typeface="Calibri" pitchFamily="2" charset="0"/>
          <a:ea typeface="SimSun" pitchFamily="0" charset="0"/>
          <a:cs typeface="Times New Roman" pitchFamily="1"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9pPr>
    </p:titleStyle>
    <p:bodyStyle>
      <a:lvl1pPr marL="342900" marR="0" indent="-342900" algn="l" defTabSz="457200">
        <a:lnSpc>
          <a:spcPct val="100000"/>
        </a:lnSpc>
        <a:spcBef>
          <a:spcPts val="0"/>
        </a:spcBef>
        <a:spcAft>
          <a:spcPts val="0"/>
        </a:spcAft>
        <a:buClrTx/>
        <a:buSzTx/>
        <a:buFontTx/>
        <a:buChar char="•"/>
        <a:tabLst/>
        <a:defRPr sz="3200" b="0" i="0" u="none" strike="noStrike" kern="1" cap="none" spc="0" baseline="0">
          <a:solidFill>
            <a:schemeClr val="tx1"/>
          </a:solidFill>
          <a:effectLst/>
          <a:latin typeface="Calibri" pitchFamily="2" charset="0"/>
          <a:ea typeface="SimSun" pitchFamily="0" charset="0"/>
          <a:cs typeface="Times New Roman" pitchFamily="1" charset="0"/>
        </a:defRPr>
      </a:lvl1pPr>
      <a:lvl2pPr marL="742950" marR="0" indent="-285750" algn="l" defTabSz="457200">
        <a:lnSpc>
          <a:spcPct val="100000"/>
        </a:lnSpc>
        <a:spcBef>
          <a:spcPts val="0"/>
        </a:spcBef>
        <a:spcAft>
          <a:spcPts val="0"/>
        </a:spcAft>
        <a:buClrTx/>
        <a:buSzTx/>
        <a:buFontTx/>
        <a:buChar char="–"/>
        <a:tabLst/>
        <a:defRPr sz="2800" b="0" i="0" u="none" strike="noStrike" kern="1" cap="none" spc="0" baseline="0">
          <a:solidFill>
            <a:schemeClr val="tx1"/>
          </a:solidFill>
          <a:effectLst/>
          <a:latin typeface="Calibri" pitchFamily="2" charset="0"/>
          <a:ea typeface="SimSun" pitchFamily="0" charset="0"/>
          <a:cs typeface="Times New Roman" pitchFamily="1" charset="0"/>
        </a:defRPr>
      </a:lvl2pPr>
      <a:lvl3pPr marL="1143000" marR="0" indent="-228600" algn="l" defTabSz="457200">
        <a:lnSpc>
          <a:spcPct val="100000"/>
        </a:lnSpc>
        <a:spcBef>
          <a:spcPts val="0"/>
        </a:spcBef>
        <a:spcAft>
          <a:spcPts val="0"/>
        </a:spcAft>
        <a:buClrTx/>
        <a:buSzTx/>
        <a:buFontTx/>
        <a:buChar char="•"/>
        <a:tabLst/>
        <a:defRPr sz="2400" b="0" i="0" u="none" strike="noStrike" kern="1" cap="none" spc="0" baseline="0">
          <a:solidFill>
            <a:schemeClr val="tx1"/>
          </a:solidFill>
          <a:effectLst/>
          <a:latin typeface="Calibri" pitchFamily="2" charset="0"/>
          <a:ea typeface="SimSun" pitchFamily="0" charset="0"/>
          <a:cs typeface="Times New Roman" pitchFamily="1" charset="0"/>
        </a:defRPr>
      </a:lvl3pPr>
      <a:lvl4pPr marL="16002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4pPr>
      <a:lvl5pPr marL="20574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5pPr>
      <a:lvl6pPr marL="25146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6pPr>
      <a:lvl7pPr marL="29718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7pPr>
      <a:lvl8pPr marL="34290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8pPr>
      <a:lvl9pPr marL="38862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9pPr>
    </p:bodyStyle>
    <p:otherStyle>
      <a:lvl1pPr marL="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9pPr>
    </p:otherStyle>
  </p:txStyles>
</p:sldMaster>
</file>

<file path=ppt/slides/_rels/slide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2.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3.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4.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5.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6.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7.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8.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9.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2.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20.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1.png"/></Relationships>
</file>

<file path=ppt/slides/_rels/slide2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2.png"/></Relationships>
</file>

<file path=ppt/slides/_rels/slide22.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3.png"/></Relationships>
</file>

<file path=ppt/slides/_rels/slide23.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4.png"/></Relationships>
</file>

<file path=ppt/slides/_rels/slide24.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5.png"/></Relationships>
</file>

<file path=ppt/slides/_rels/slide25.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6.png"/></Relationships>
</file>

<file path=ppt/slides/_rels/slide26.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7.png"/></Relationships>
</file>

<file path=ppt/slides/_rels/slide27.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8.png"/></Relationships>
</file>

<file path=ppt/slides/_rels/slide28.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29.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3.png"/><Relationship Id="rId4" Type="http://schemas.openxmlformats.org/officeDocument/2006/relationships/image" Target="../media/image4.png"/></Relationships>
</file>

<file path=ppt/slides/_rels/slide30.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9.png"/></Relationships>
</file>

<file path=ppt/slides/_rels/slide32.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3.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4.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5.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6.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7.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8.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9.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40.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1.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2.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3.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4.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5.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5.png"/><Relationship Id="rId4" Type="http://schemas.openxmlformats.org/officeDocument/2006/relationships/image" Target="../media/image6.png"/></Relationships>
</file>

<file path=ppt/slides/_rels/slide6.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7.png"/><Relationship Id="rId4" Type="http://schemas.openxmlformats.org/officeDocument/2006/relationships/image" Target="../media/image8.png"/></Relationships>
</file>

<file path=ppt/slides/_rels/slide7.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9.png"/></Relationships>
</file>

<file path=ppt/slides/_rels/slide8.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0.png"/></Relationships>
</file>

<file path=ppt/slides/_rels/slide9.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slide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AUAABoNAABgRQAAJhYAAAAAAAAmAAAACAAAAAEAAAAAAAAA"/>
              </a:ext>
            </a:extLst>
          </p:cNvSpPr>
          <p:nvPr>
            <p:ph type="ctrTitle"/>
          </p:nvPr>
        </p:nvSpPr>
        <p:spPr>
          <a:xfrm>
            <a:off x="914400" y="2129790"/>
            <a:ext cx="10363200" cy="1470660"/>
          </a:xfrm>
        </p:spPr>
        <p:txBody>
          <a:bodyPr/>
          <a:lstStyle/>
          <a:p>
            <a:pPr>
              <a:defRPr b="1" cap="none">
                <a:solidFill>
                  <a:srgbClr val="FF0000"/>
                </a:solidFill>
                <a:effectLst>
                  <a:outerShdw dist="63500" dir="3600000" algn="tl" rotWithShape="0">
                    <a:srgbClr val="000000">
                      <a:alpha val="40000"/>
                    </a:srgbClr>
                  </a:outerShdw>
                </a:effectLst>
              </a:defRPr>
            </a:pPr>
            <a:r>
              <a:rPr sz="4800" cap="none"/>
              <a:t>Adhesivos industriales</a:t>
            </a:r>
            <a:endParaRPr sz="3600" cap="none"/>
          </a:p>
        </p:txBody>
      </p:sp>
      <p:sp>
        <p:nvSpPr>
          <p:cNvPr id="3" name="SlideSubtitle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QAsAAOgXAADAPwAAsCIAABAAAAAmAAAACAAAAAAAAAAAAAAA"/>
              </a:ext>
            </a:extLst>
          </p:cNvSpPr>
          <p:nvPr>
            <p:ph type="subTitle" idx="1"/>
          </p:nvPr>
        </p:nvSpPr>
        <p:spPr/>
        <p:txBody>
          <a:bodyPr/>
          <a:lstStyle/>
          <a:p>
            <a:pPr/>
          </a:p>
        </p:txBody>
      </p:sp>
    </p:spTree>
  </p:cSld>
  <p:clrMapOvr>
    <a:masterClrMapping/>
  </p:clrMapOvr>
  <p:timing>
    <p:tnLst>
      <p:par>
        <p:cTn id="1" dur="indefinite" restart="never" nodeType="tmRoot"/>
      </p:par>
    </p:tnLst>
  </p:timing>
</p:sld>
</file>

<file path=ppt/slides/slide10.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Arcilla: </a:t>
            </a:r>
            <a:r>
              <a:rPr cap="none">
                <a:solidFill>
                  <a:schemeClr val="tx1"/>
                </a:solidFill>
              </a:rPr>
              <a:t>La arcilla se utiliza como un espesante en adhesivos a base de agua. Ayuda a aumentar la viscosidad y a controlar el flujo del adhesivo. La bentonita es un tipo de arcilla comúnmente utilizada en esta aplicación.</a:t>
            </a:r>
          </a:p>
          <a:p>
            <a:pPr>
              <a:defRPr sz="1600" cap="none"/>
            </a:pPr>
          </a:p>
          <a:p>
            <a:pPr>
              <a:defRPr sz="1600" cap="none"/>
            </a:pPr>
          </a:p>
        </p:txBody>
      </p:sp>
    </p:spTree>
  </p:cSld>
  <p:clrMapOvr>
    <a:masterClrMapping/>
  </p:clrMapOvr>
  <p:timing>
    <p:tnLst>
      <p:par>
        <p:cTn id="1" dur="indefinite" restart="never" nodeType="tmRoot"/>
      </p:par>
    </p:tnLst>
  </p:timing>
</p:sld>
</file>

<file path=ppt/slides/slide1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Celulosa y derivados: </a:t>
            </a:r>
            <a:r>
              <a:rPr cap="none">
                <a:solidFill>
                  <a:srgbClr val="000000"/>
                </a:solidFill>
              </a:rPr>
              <a:t>La celulosa y sus derivados, como el carboximetilcelulosa (CMC) y el metilcelulosa, actúan como espesantes en adhesivos a base de agua. También pueden mejorar la adhesión y la cohesión.</a:t>
            </a:r>
          </a:p>
          <a:p>
            <a:pPr>
              <a:defRPr sz="1600" cap="none"/>
            </a:pPr>
          </a:p>
          <a:p>
            <a:pPr>
              <a:defRPr sz="1600" cap="none"/>
            </a:pPr>
          </a:p>
        </p:txBody>
      </p:sp>
    </p:spTree>
  </p:cSld>
  <p:clrMapOvr>
    <a:masterClrMapping/>
  </p:clrMapOvr>
  <p:timing>
    <p:tnLst>
      <p:par>
        <p:cTn id="1" dur="indefinite" restart="never" nodeType="tmRoot"/>
      </p:par>
    </p:tnLst>
  </p:timing>
</p:sld>
</file>

<file path=ppt/slides/slide1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Polímeros:</a:t>
            </a:r>
            <a:r>
              <a:rPr cap="none">
                <a:solidFill>
                  <a:srgbClr val="000000"/>
                </a:solidFill>
              </a:rPr>
              <a:t> Los polímeros, como el polietileno de alta densidad (HDPE) y el polipropileno, se utilizan en adhesivos para modificar sus propiedades reológicas y mejorar la resistencia al cizallamiento.</a:t>
            </a:r>
            <a:endParaRPr cap="none">
              <a:solidFill>
                <a:srgbClr val="000000"/>
              </a:solidFill>
            </a:endParaRPr>
          </a:p>
          <a:p>
            <a:pPr>
              <a:defRPr sz="1600" cap="none"/>
            </a:pPr>
          </a:p>
          <a:p>
            <a:pPr>
              <a:defRPr sz="1600" cap="none"/>
            </a:pPr>
          </a:p>
        </p:txBody>
      </p:sp>
    </p:spTree>
  </p:cSld>
  <p:clrMapOvr>
    <a:masterClrMapping/>
  </p:clrMapOvr>
  <p:timing>
    <p:tnLst>
      <p:par>
        <p:cTn id="1" dur="indefinite" restart="never" nodeType="tmRoot"/>
      </p:par>
    </p:tnLst>
  </p:timing>
</p:sld>
</file>

<file path=ppt/slides/slide1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Polvos de caucho:</a:t>
            </a:r>
            <a:r>
              <a:rPr cap="none">
                <a:solidFill>
                  <a:srgbClr val="000000"/>
                </a:solidFill>
              </a:rPr>
              <a:t> Estos polvos se utilizan en adhesivos para mejorar la resistencia al impacto y la flexibilidad. El caucho natural o sintético se puede utilizar en esta capacidad.</a:t>
            </a:r>
            <a:endParaRPr cap="none">
              <a:solidFill>
                <a:srgbClr val="000000"/>
              </a:solidFill>
            </a:endParaRPr>
          </a:p>
          <a:p>
            <a:pPr>
              <a:defRPr sz="1600" cap="none"/>
            </a:pPr>
          </a:p>
          <a:p>
            <a:pPr>
              <a:defRPr sz="1600" cap="none"/>
            </a:pPr>
          </a:p>
        </p:txBody>
      </p:sp>
    </p:spTree>
  </p:cSld>
  <p:clrMapOvr>
    <a:masterClrMapping/>
  </p:clrMapOvr>
  <p:timing>
    <p:tnLst>
      <p:par>
        <p:cTn id="1" dur="indefinite" restart="never" nodeType="tmRoot"/>
      </p:par>
    </p:tnLst>
  </p:timing>
</p:sld>
</file>

<file path=ppt/slides/slide1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Microesferas de vidrio: </a:t>
            </a:r>
            <a:r>
              <a:rPr cap="none">
                <a:solidFill>
                  <a:srgbClr val="000000"/>
                </a:solidFill>
              </a:rPr>
              <a:t>Las microesferas de vidrio se utilizan en adhesivos para reducir la densidad y mejorar la resistencia a la temperatura.</a:t>
            </a:r>
            <a:endParaRPr cap="none">
              <a:solidFill>
                <a:srgbClr val="000000"/>
              </a:solidFill>
            </a:endParaRPr>
          </a:p>
          <a:p>
            <a:pPr>
              <a:defRPr sz="1600" cap="none"/>
            </a:pPr>
          </a:p>
          <a:p>
            <a:pPr>
              <a:defRPr sz="1600" cap="none"/>
            </a:pPr>
          </a:p>
        </p:txBody>
      </p:sp>
    </p:spTree>
  </p:cSld>
  <p:clrMapOvr>
    <a:masterClrMapping/>
  </p:clrMapOvr>
  <p:timing>
    <p:tnLst>
      <p:par>
        <p:cTn id="1" dur="indefinite" restart="never" nodeType="tmRoot"/>
      </p:par>
    </p:tnLst>
  </p:timing>
</p:sld>
</file>

<file path=ppt/slides/slide1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pgIAACcKAABkSAAAbiIAAAAAAAAmAAAACAAAAP//////////"/>
              </a:ext>
            </a:extLst>
          </p:cNvSpPr>
          <p:nvPr/>
        </p:nvSpPr>
        <p:spPr>
          <a:xfrm>
            <a:off x="430530" y="1650365"/>
            <a:ext cx="11337290" cy="3946525"/>
          </a:xfrm>
          <a:prstGeom prst="rect">
            <a:avLst/>
          </a:prstGeom>
          <a:noFill/>
          <a:ln>
            <a:noFill/>
          </a:ln>
          <a:effectLst/>
        </p:spPr>
        <p:txBody>
          <a:bodyPr vert="horz" wrap="square" numCol="1" spcCol="215900" anchor="t"/>
          <a:lstStyle/>
          <a:p>
            <a:pPr>
              <a:defRPr sz="3600" cap="none">
                <a:solidFill>
                  <a:srgbClr val="7F007F"/>
                </a:solidFill>
              </a:defRPr>
            </a:pPr>
            <a:r>
              <a:t>Sílice pirogénica: </a:t>
            </a:r>
            <a:r>
              <a:rPr cap="none">
                <a:solidFill>
                  <a:srgbClr val="000000"/>
                </a:solidFill>
              </a:rPr>
              <a:t>Este material se utiliza como un espesante y para mejorar las propiedades reológicas de los adhesivos.</a:t>
            </a:r>
            <a:endParaRPr cap="none">
              <a:solidFill>
                <a:srgbClr val="000000"/>
              </a:solidFill>
            </a:endParaRPr>
          </a:p>
          <a:p>
            <a:pPr>
              <a:defRPr sz="3600" u="sng" cap="none">
                <a:solidFill>
                  <a:srgbClr val="7F0000"/>
                </a:solidFill>
              </a:defRPr>
            </a:pPr>
            <a:r>
              <a:rPr sz="2000" cap="none"/>
              <a:t>La sílice pirogénica es un tipo de sílice amorfa que se produce mediante procesos químicos y físicos a altas temperaturas en presencia de vapor de sílice. Alta superficie específica.</a:t>
            </a:r>
            <a:endParaRPr sz="2000" cap="none"/>
          </a:p>
          <a:p>
            <a:pPr>
              <a:defRPr sz="3600" u="sng" cap="none">
                <a:solidFill>
                  <a:srgbClr val="7F0000"/>
                </a:solidFill>
              </a:defRPr>
            </a:pPr>
          </a:p>
          <a:p>
            <a:pPr>
              <a:defRPr sz="3600" cap="none">
                <a:solidFill>
                  <a:srgbClr val="7F007F"/>
                </a:solidFill>
              </a:defRPr>
            </a:pPr>
            <a:r>
              <a:t>Sílice precipitada: </a:t>
            </a:r>
            <a:r>
              <a:rPr cap="none">
                <a:solidFill>
                  <a:srgbClr val="000000"/>
                </a:solidFill>
              </a:rPr>
              <a:t>Se utiliza en adhesivos para mejorar la adhesión y la resistencia al deslizamiento.</a:t>
            </a:r>
            <a:endParaRPr cap="none">
              <a:solidFill>
                <a:srgbClr val="000000"/>
              </a:solidFill>
            </a:endParaRPr>
          </a:p>
          <a:p>
            <a:pPr>
              <a:defRPr sz="3600" cap="none">
                <a:solidFill>
                  <a:srgbClr val="000000"/>
                </a:solidFill>
              </a:defRPr>
            </a:pPr>
          </a:p>
          <a:p>
            <a:pPr>
              <a:defRPr sz="1600" cap="none"/>
            </a:pPr>
          </a:p>
          <a:p>
            <a:pPr>
              <a:defRPr sz="1600" cap="none"/>
            </a:pPr>
          </a:p>
        </p:txBody>
      </p:sp>
    </p:spTree>
  </p:cSld>
  <p:clrMapOvr>
    <a:masterClrMapping/>
  </p:clrMapOvr>
  <p:timing>
    <p:tnLst>
      <p:par>
        <p:cTn id="1" dur="indefinite" restart="never" nodeType="tmRoot"/>
      </p:par>
    </p:tnLst>
  </p:timing>
</p:sld>
</file>

<file path=ppt/slides/slide1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AvRgAAbiIAAAAAAAAmAAAACAAAAP//////////"/>
              </a:ext>
            </a:extLst>
          </p:cNvSpPr>
          <p:nvPr/>
        </p:nvSpPr>
        <p:spPr>
          <a:xfrm>
            <a:off x="1577975" y="1650365"/>
            <a:ext cx="9831070" cy="3946525"/>
          </a:xfrm>
          <a:prstGeom prst="rect">
            <a:avLst/>
          </a:prstGeom>
          <a:noFill/>
          <a:ln>
            <a:noFill/>
          </a:ln>
          <a:effectLst/>
        </p:spPr>
        <p:txBody>
          <a:bodyPr vert="horz" wrap="square" numCol="1" spcCol="215900" anchor="t"/>
          <a:lstStyle/>
          <a:p>
            <a:pPr>
              <a:defRPr sz="3600" cap="none">
                <a:solidFill>
                  <a:srgbClr val="7F007F"/>
                </a:solidFill>
              </a:defRPr>
            </a:pPr>
            <a:r>
              <a:t>Sulfato de bario: </a:t>
            </a:r>
            <a:r>
              <a:rPr cap="none">
                <a:solidFill>
                  <a:srgbClr val="000000"/>
                </a:solidFill>
              </a:rPr>
              <a:t>Se utiliza como un agente de llenado y refuerzo en adhesivos, especialmente en adhesivos para aplicaciones de alta densidad y para mejorar la resistencia a la radiación.</a:t>
            </a:r>
          </a:p>
          <a:p>
            <a:pPr>
              <a:defRPr sz="3600" cap="none">
                <a:solidFill>
                  <a:srgbClr val="7F007F"/>
                </a:solidFill>
              </a:defRPr>
            </a:pPr>
          </a:p>
          <a:p>
            <a:pPr>
              <a:defRPr sz="3600" cap="none">
                <a:solidFill>
                  <a:srgbClr val="7F007F"/>
                </a:solidFill>
              </a:defRPr>
            </a:pPr>
            <a:r>
              <a:t>Cargas metálicas: </a:t>
            </a:r>
            <a:r>
              <a:rPr cap="none">
                <a:solidFill>
                  <a:srgbClr val="000000"/>
                </a:solidFill>
              </a:rPr>
              <a:t>En algunos adhesivos conductores, se pueden agregar cargas metálicas, como partículas de plata o cobre, para proporcionar conductividad eléctrica.</a:t>
            </a:r>
          </a:p>
          <a:p>
            <a:pPr>
              <a:defRPr sz="1600" cap="none"/>
            </a:pPr>
          </a:p>
          <a:p>
            <a:pPr>
              <a:defRPr sz="1600" cap="none"/>
            </a:pPr>
          </a:p>
        </p:txBody>
      </p:sp>
    </p:spTree>
  </p:cSld>
  <p:clrMapOvr>
    <a:masterClrMapping/>
  </p:clrMapOvr>
  <p:timing>
    <p:tnLst>
      <p:par>
        <p:cTn id="1" dur="indefinite" restart="never" nodeType="tmRoot"/>
      </p:par>
    </p:tnLst>
  </p:timing>
</p:sld>
</file>

<file path=ppt/slides/slide1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Comportamiento en la adhesión</a:t>
            </a:r>
          </a:p>
        </p:txBody>
      </p:sp>
      <p:sp>
        <p:nvSpPr>
          <p:cNvPr id="3"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FjQAAIgDAAARRwAAgQcAAAAAAAAmAAAACAAAAP//////////"/>
              </a:ext>
            </a:extLst>
          </p:cNvSpPr>
          <p:nvPr/>
        </p:nvSpPr>
        <p:spPr>
          <a:xfrm>
            <a:off x="8467090" y="574040"/>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Antes y después</a:t>
            </a:r>
            <a:r>
              <a:t>   </a:t>
            </a:r>
          </a:p>
        </p:txBody>
      </p:sp>
      <p:sp>
        <p:nvSpPr>
          <p:cNvPr id="4"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AvRgAAbiIAAAAAAAAmAAAACAAAAP//////////"/>
              </a:ext>
            </a:extLst>
          </p:cNvSpPr>
          <p:nvPr/>
        </p:nvSpPr>
        <p:spPr>
          <a:xfrm>
            <a:off x="1577975" y="1650365"/>
            <a:ext cx="9831070" cy="3946525"/>
          </a:xfrm>
          <a:prstGeom prst="rect">
            <a:avLst/>
          </a:prstGeom>
          <a:noFill/>
          <a:ln>
            <a:noFill/>
          </a:ln>
          <a:effectLst/>
        </p:spPr>
        <p:txBody>
          <a:bodyPr vert="horz" wrap="square" numCol="1" spcCol="215900" anchor="t"/>
          <a:lstStyle/>
          <a:p>
            <a:pPr>
              <a:defRPr sz="3600" cap="none">
                <a:solidFill>
                  <a:srgbClr val="7F007F"/>
                </a:solidFill>
              </a:defRPr>
            </a:pPr>
            <a:r>
              <a:t>Durante la aplicación: </a:t>
            </a:r>
            <a:r>
              <a:rPr cap="none">
                <a:solidFill>
                  <a:schemeClr val="tx1"/>
                </a:solidFill>
              </a:rPr>
              <a:t>debe ser flexible y mojar el sustrato. Adecuarse a la superficie. Penetrar cavidades.</a:t>
            </a:r>
            <a:endParaRPr cap="none">
              <a:solidFill>
                <a:schemeClr val="tx1"/>
              </a:solidFill>
            </a:endParaRPr>
          </a:p>
          <a:p>
            <a:pPr>
              <a:defRPr sz="3600" cap="none">
                <a:solidFill>
                  <a:srgbClr val="7F007F"/>
                </a:solidFill>
              </a:defRPr>
            </a:pPr>
          </a:p>
          <a:p>
            <a:pPr>
              <a:defRPr sz="3600" cap="none">
                <a:solidFill>
                  <a:srgbClr val="7F007F"/>
                </a:solidFill>
              </a:defRPr>
            </a:pPr>
            <a:r>
              <a:t>Después del curado: </a:t>
            </a:r>
            <a:r>
              <a:rPr cap="none">
                <a:solidFill>
                  <a:srgbClr val="000000"/>
                </a:solidFill>
              </a:rPr>
              <a:t>Mantener unidos los sustratos.</a:t>
            </a:r>
            <a:endParaRPr cap="none">
              <a:solidFill>
                <a:srgbClr val="000000"/>
              </a:solidFill>
            </a:endParaRPr>
          </a:p>
          <a:p>
            <a:pPr>
              <a:defRPr sz="3600" cap="none">
                <a:solidFill>
                  <a:srgbClr val="7F007F"/>
                </a:solidFill>
              </a:defRPr>
            </a:pPr>
            <a:r>
              <a:rPr cap="none">
                <a:solidFill>
                  <a:srgbClr val="000000"/>
                </a:solidFill>
              </a:rPr>
              <a:t>Sellar. No reaccionar adversamente. </a:t>
            </a:r>
            <a:endParaRPr cap="none">
              <a:solidFill>
                <a:srgbClr val="000000"/>
              </a:solidFill>
            </a:endParaRPr>
          </a:p>
          <a:p>
            <a:pPr>
              <a:defRPr sz="1600" cap="none"/>
            </a:pPr>
          </a:p>
          <a:p>
            <a:pPr>
              <a:defRPr sz="1600" cap="none"/>
            </a:pPr>
          </a:p>
        </p:txBody>
      </p:sp>
    </p:spTree>
  </p:cSld>
  <p:clrMapOvr>
    <a:masterClrMapping/>
  </p:clrMapOvr>
  <p:timing>
    <p:tnLst>
      <p:par>
        <p:cTn id="1" dur="indefinite" restart="never" nodeType="tmRoot"/>
      </p:par>
    </p:tnLst>
  </p:timing>
</p:sld>
</file>

<file path=ppt/slides/slide18.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Curado</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QAAACcKAAAvRgAAKygAAAAAAAAmAAAACAAAAP//////////"/>
              </a:ext>
            </a:extLst>
          </p:cNvSpPr>
          <p:nvPr/>
        </p:nvSpPr>
        <p:spPr>
          <a:xfrm>
            <a:off x="142875" y="1650365"/>
            <a:ext cx="11266170" cy="4879340"/>
          </a:xfrm>
          <a:prstGeom prst="rect">
            <a:avLst/>
          </a:prstGeom>
          <a:noFill/>
          <a:ln>
            <a:noFill/>
          </a:ln>
          <a:effectLst/>
        </p:spPr>
        <p:txBody>
          <a:bodyPr vert="horz" wrap="square" numCol="1" spcCol="215900" anchor="t"/>
          <a:lstStyle/>
          <a:p>
            <a:pPr>
              <a:defRPr sz="3000" cap="none">
                <a:solidFill>
                  <a:srgbClr val="000000"/>
                </a:solidFill>
              </a:defRPr>
            </a:pPr>
            <a:r>
              <a:t>Procesos físico-químicos durante los cuales el adhesivo pasa de líquido/viscoso a sólido mantenindo unión del sustrato. Excepto adhesivos de presión.</a:t>
            </a:r>
          </a:p>
          <a:p>
            <a:pPr>
              <a:defRPr sz="3000" cap="none">
                <a:solidFill>
                  <a:srgbClr val="000000"/>
                </a:solidFill>
              </a:defRPr>
            </a:pPr>
          </a:p>
          <a:p>
            <a:pPr>
              <a:defRPr sz="3000" cap="none">
                <a:solidFill>
                  <a:srgbClr val="000000"/>
                </a:solidFill>
              </a:defRPr>
            </a:pPr>
            <a:r>
              <a:t>Meanismos de curado:</a:t>
            </a:r>
          </a:p>
          <a:p>
            <a:pPr>
              <a:buAutoNum type="arabicPeriod"/>
              <a:defRPr sz="3000" cap="none">
                <a:solidFill>
                  <a:srgbClr val="7F007F"/>
                </a:solidFill>
              </a:defRPr>
            </a:pPr>
            <a:r>
              <a:t>químico - </a:t>
            </a:r>
            <a:r>
              <a:rPr cap="none">
                <a:solidFill>
                  <a:srgbClr val="7F0000"/>
                </a:solidFill>
              </a:rPr>
              <a:t>epoxis, fenol formaldehído, poliuretano, cianoacrilato</a:t>
            </a:r>
          </a:p>
          <a:p>
            <a:pPr>
              <a:buAutoNum type="arabicPeriod"/>
              <a:defRPr sz="3000" cap="none">
                <a:solidFill>
                  <a:srgbClr val="7F007F"/>
                </a:solidFill>
              </a:defRPr>
            </a:pPr>
            <a:r>
              <a:t>por radiación - </a:t>
            </a:r>
            <a:r>
              <a:rPr cap="none">
                <a:solidFill>
                  <a:srgbClr val="7F0000"/>
                </a:solidFill>
              </a:rPr>
              <a:t>acrílicos</a:t>
            </a:r>
          </a:p>
          <a:p>
            <a:pPr>
              <a:buAutoNum type="arabicPeriod"/>
              <a:defRPr sz="3000" cap="none">
                <a:solidFill>
                  <a:srgbClr val="7F007F"/>
                </a:solidFill>
              </a:defRPr>
            </a:pPr>
            <a:r>
              <a:t>por calor/enfriamiento -</a:t>
            </a:r>
            <a:r>
              <a:rPr cap="none">
                <a:solidFill>
                  <a:srgbClr val="7F0000"/>
                </a:solidFill>
              </a:rPr>
              <a:t> polietileno/polipropileno, EVA, poliamida</a:t>
            </a:r>
          </a:p>
          <a:p>
            <a:pPr>
              <a:buAutoNum type="arabicPeriod"/>
              <a:defRPr sz="3000" cap="none">
                <a:solidFill>
                  <a:srgbClr val="7F007F"/>
                </a:solidFill>
              </a:defRPr>
            </a:pPr>
            <a:r>
              <a:t>por evaporación - </a:t>
            </a:r>
            <a:r>
              <a:rPr cap="none">
                <a:solidFill>
                  <a:srgbClr val="7F0000"/>
                </a:solidFill>
              </a:rPr>
              <a:t>vinílicos, siliconas, PVC </a:t>
            </a:r>
          </a:p>
          <a:p>
            <a:pPr>
              <a:buAutoNum type="arabicPeriod"/>
              <a:defRPr sz="3000" cap="none">
                <a:solidFill>
                  <a:srgbClr val="7F007F"/>
                </a:solidFill>
              </a:defRPr>
            </a:pPr>
            <a:r>
              <a:t>por humedad ambiental - </a:t>
            </a:r>
            <a:r>
              <a:rPr cap="none">
                <a:solidFill>
                  <a:srgbClr val="7F0000"/>
                </a:solidFill>
              </a:rPr>
              <a:t>cianoacrilatos</a:t>
            </a:r>
          </a:p>
          <a:p>
            <a:pPr>
              <a:defRPr sz="1400" cap="none"/>
            </a:pPr>
          </a:p>
          <a:p>
            <a:pPr>
              <a:defRPr sz="1400" cap="none"/>
            </a:pPr>
          </a:p>
        </p:txBody>
      </p:sp>
    </p:spTree>
  </p:cSld>
  <p:clrMapOvr>
    <a:masterClrMapping/>
  </p:clrMapOvr>
  <p:timing>
    <p:tnLst>
      <p:par>
        <p:cTn id="1" dur="indefinite" restart="never" nodeType="tmRoot"/>
      </p:par>
    </p:tnLst>
  </p:timing>
</p:sld>
</file>

<file path=ppt/slides/slide19.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fikAAAAAAAAmAAAACAAAAP//////////"/>
              </a:ext>
            </a:extLst>
          </p:cNvSpPr>
          <p:nvPr/>
        </p:nvSpPr>
        <p:spPr>
          <a:xfrm>
            <a:off x="143510" y="1650365"/>
            <a:ext cx="11911330" cy="5094605"/>
          </a:xfrm>
          <a:prstGeom prst="rect">
            <a:avLst/>
          </a:prstGeom>
          <a:noFill/>
          <a:ln>
            <a:noFill/>
          </a:ln>
          <a:effectLst/>
        </p:spPr>
        <p:txBody>
          <a:bodyPr vert="horz" wrap="square" numCol="1" spcCol="215900" anchor="t"/>
          <a:lstStyle/>
          <a:p>
            <a:pPr>
              <a:defRPr sz="3600" cap="none">
                <a:solidFill>
                  <a:srgbClr val="7F0000"/>
                </a:solidFill>
              </a:defRPr>
            </a:pPr>
            <a:r>
              <a:t>Físicos: </a:t>
            </a:r>
          </a:p>
          <a:p>
            <a:pPr>
              <a:buFont typeface="Wingdings" pitchFamily="2" charset="2"/>
              <a:buChar char=""/>
              <a:defRPr sz="3600" cap="none">
                <a:solidFill>
                  <a:schemeClr val="tx1"/>
                </a:solidFill>
              </a:defRPr>
            </a:pPr>
            <a:r>
              <a:t>anclaje mecánico</a:t>
            </a:r>
          </a:p>
          <a:p>
            <a:pPr>
              <a:buFont typeface="Wingdings" pitchFamily="2" charset="2"/>
              <a:buChar char=""/>
              <a:defRPr sz="3600" cap="none">
                <a:solidFill>
                  <a:schemeClr val="tx1"/>
                </a:solidFill>
              </a:defRPr>
            </a:pPr>
            <a:r>
              <a:t>anclaje difusivo</a:t>
            </a:r>
          </a:p>
          <a:p>
            <a:pPr>
              <a:buFont typeface="Wingdings" pitchFamily="2" charset="2"/>
              <a:buChar char=""/>
              <a:defRPr sz="3600" cap="none">
                <a:solidFill>
                  <a:schemeClr val="tx1"/>
                </a:solidFill>
              </a:defRPr>
            </a:pPr>
            <a:r>
              <a:t>anclaje electrostático</a:t>
            </a:r>
          </a:p>
          <a:p>
            <a:pPr>
              <a:buFont typeface="Wingdings" pitchFamily="2" charset="2"/>
              <a:buChar char=""/>
              <a:defRPr sz="3600" cap="none">
                <a:solidFill>
                  <a:srgbClr val="7F0000"/>
                </a:solidFill>
              </a:defRPr>
            </a:pPr>
          </a:p>
          <a:p>
            <a:pPr>
              <a:defRPr sz="3600" cap="none">
                <a:solidFill>
                  <a:srgbClr val="7F0000"/>
                </a:solidFill>
              </a:defRPr>
            </a:pPr>
            <a:r>
              <a:t>Químicos:</a:t>
            </a:r>
          </a:p>
          <a:p>
            <a:pPr>
              <a:buFont typeface="Wingdings" pitchFamily="2" charset="2"/>
              <a:buChar char=""/>
              <a:defRPr sz="3600" cap="none">
                <a:solidFill>
                  <a:srgbClr val="000000"/>
                </a:solidFill>
              </a:defRPr>
            </a:pPr>
            <a:r>
              <a:t>anclaje termodinámico o mojado superficial</a:t>
            </a:r>
          </a:p>
          <a:p>
            <a:pPr>
              <a:defRPr sz="1600" cap="none"/>
            </a:pPr>
          </a:p>
          <a:p>
            <a:pPr>
              <a:defRPr sz="1600" cap="none"/>
            </a:pPr>
          </a:p>
        </p:txBody>
      </p:sp>
    </p:spTree>
  </p:cSld>
  <p:clrMapOvr>
    <a:masterClrMapping/>
  </p:clrMapOvr>
  <p:timing>
    <p:tnLst>
      <p:par>
        <p:cTn id="1" dur="indefinite" restart="never" nodeType="tmRoot"/>
      </p:par>
    </p:tnLst>
  </p:timing>
</p:sld>
</file>

<file path=ppt/slides/slide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zkAAABlFwAARQkAAAAAAAAmAAAACAAAAAEAAAAAAAAA"/>
              </a:ext>
            </a:extLst>
          </p:cNvSpPr>
          <p:nvPr>
            <p:ph type="ctrTitle"/>
          </p:nvPr>
        </p:nvSpPr>
        <p:spPr>
          <a:xfrm>
            <a:off x="-635" y="36195"/>
            <a:ext cx="3803650" cy="1470660"/>
          </a:xfrm>
        </p:spPr>
        <p:txBody>
          <a:bodyPr/>
          <a:lstStyle/>
          <a:p>
            <a:pPr algn="l">
              <a:defRPr sz="4800" b="1" cap="none">
                <a:solidFill>
                  <a:srgbClr val="FF0000"/>
                </a:solidFill>
                <a:effectLst>
                  <a:outerShdw dist="63500" dir="3600000" algn="tl" rotWithShape="0">
                    <a:srgbClr val="000000">
                      <a:alpha val="40000"/>
                    </a:srgbClr>
                  </a:outerShdw>
                </a:effectLst>
              </a:defRPr>
            </a:pPr>
            <a:r>
              <a:t>Definiciones</a:t>
            </a:r>
          </a:p>
        </p:txBody>
      </p:sp>
      <p:sp>
        <p:nvSpPr>
          <p:cNvPr id="3" name="SlideSubtitle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I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QAAOsLAABkSAAA2CYAAAAAAAAmAAAACAAAAAEAAAAAAAAA"/>
              </a:ext>
            </a:extLst>
          </p:cNvSpPr>
          <p:nvPr>
            <p:ph type="subTitle" idx="1"/>
          </p:nvPr>
        </p:nvSpPr>
        <p:spPr>
          <a:xfrm>
            <a:off x="717550" y="1937385"/>
            <a:ext cx="11050270" cy="4377055"/>
          </a:xfrm>
        </p:spPr>
        <p:txBody>
          <a:bodyPr/>
          <a:lstStyle/>
          <a:p>
            <a:pPr algn="just">
              <a:defRPr sz="2800" cap="none"/>
            </a:pPr>
            <a:r>
              <a:rPr b="1" cap="none">
                <a:solidFill>
                  <a:schemeClr val="accent2"/>
                </a:solidFill>
              </a:rPr>
              <a:t>Adhesivo</a:t>
            </a:r>
            <a:r>
              <a:t>: sustancia que aplicada entre las superficies de dos materiales permite una unión resistente a la separación. Adicionalmente cumple funciones de sellado.</a:t>
            </a:r>
          </a:p>
          <a:p>
            <a:pPr algn="just">
              <a:defRPr sz="2800" cap="none"/>
            </a:pPr>
          </a:p>
          <a:p>
            <a:pPr algn="just">
              <a:defRPr sz="2800" cap="none"/>
            </a:pPr>
            <a:r>
              <a:rPr b="1" cap="none">
                <a:solidFill>
                  <a:schemeClr val="accent2"/>
                </a:solidFill>
              </a:rPr>
              <a:t>Sustrato/adherentes</a:t>
            </a:r>
            <a:r>
              <a:t>: materiales que se adhieren</a:t>
            </a:r>
          </a:p>
          <a:p>
            <a:pPr algn="just">
              <a:defRPr sz="2800" cap="none"/>
            </a:pPr>
          </a:p>
          <a:p>
            <a:pPr algn="just">
              <a:defRPr sz="2800" cap="none"/>
            </a:pPr>
            <a:r>
              <a:rPr b="1" cap="none">
                <a:solidFill>
                  <a:schemeClr val="accent2"/>
                </a:solidFill>
              </a:rPr>
              <a:t>Adhesión</a:t>
            </a:r>
            <a:r>
              <a:t>: fenómenos físicoquímicos que generan las fuerzas adhesivas entre sustratos. También sustrato-adhesivo.</a:t>
            </a:r>
          </a:p>
          <a:p>
            <a:pPr algn="just">
              <a:defRPr sz="2800" cap="none"/>
            </a:pPr>
          </a:p>
          <a:p>
            <a:pPr algn="just">
              <a:defRPr sz="2800" cap="none"/>
            </a:pPr>
            <a:r>
              <a:rPr b="1" cap="none">
                <a:solidFill>
                  <a:schemeClr val="accent2"/>
                </a:solidFill>
              </a:rPr>
              <a:t>Cohesión</a:t>
            </a:r>
            <a:r>
              <a:t>: fuerza de unión o resistencia de la masa de adhesivo</a:t>
            </a:r>
          </a:p>
          <a:p>
            <a:pPr algn="just">
              <a:defRPr sz="2800" cap="none"/>
            </a:pPr>
          </a:p>
        </p:txBody>
      </p:sp>
    </p:spTree>
  </p:cSld>
  <p:clrMapOvr>
    <a:masterClrMapping/>
  </p:clrMapOvr>
  <p:timing>
    <p:tnLst>
      <p:par>
        <p:cTn id="1" dur="indefinite" restart="never" nodeType="tmRoot"/>
      </p:par>
    </p:tnLst>
  </p:timing>
</p:sld>
</file>

<file path=ppt/slides/slide20.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fikAAAAAAAAmAAAACAAAAP//////////"/>
              </a:ext>
            </a:extLst>
          </p:cNvSpPr>
          <p:nvPr/>
        </p:nvSpPr>
        <p:spPr>
          <a:xfrm>
            <a:off x="143510" y="1650365"/>
            <a:ext cx="11911330" cy="5094605"/>
          </a:xfrm>
          <a:prstGeom prst="rect">
            <a:avLst/>
          </a:prstGeom>
          <a:noFill/>
          <a:ln>
            <a:noFill/>
          </a:ln>
          <a:effectLst/>
        </p:spPr>
        <p:txBody>
          <a:bodyPr vert="horz" wrap="square" numCol="1" spcCol="215900" anchor="t"/>
          <a:lstStyle/>
          <a:p>
            <a:pPr>
              <a:defRPr sz="3600" cap="none">
                <a:solidFill>
                  <a:srgbClr val="7F0000"/>
                </a:solidFill>
              </a:defRPr>
            </a:pPr>
            <a:r>
              <a:t>Físicos: </a:t>
            </a:r>
          </a:p>
          <a:p>
            <a:pPr>
              <a:buFont typeface="Wingdings" pitchFamily="2" charset="2"/>
              <a:buChar char=""/>
              <a:defRPr sz="3600" cap="none">
                <a:solidFill>
                  <a:schemeClr val="tx1"/>
                </a:solidFill>
              </a:defRPr>
            </a:pPr>
            <a:r>
              <a:t>anclaje mecánico</a:t>
            </a:r>
          </a:p>
          <a:p>
            <a:pPr>
              <a:defRPr sz="1600" cap="none"/>
            </a:pPr>
          </a:p>
          <a:p>
            <a:pPr>
              <a:defRPr sz="1600" cap="none"/>
            </a:pPr>
          </a:p>
        </p:txBody>
      </p:sp>
      <p:pic>
        <p:nvPicPr>
          <p:cNvPr id="4"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ElAAB5DgAARkkAALonAAAAAAAAJgAAAAgAAAD//////////w=="/>
              </a:ext>
            </a:extLst>
          </p:cNvPicPr>
          <p:nvPr/>
        </p:nvPicPr>
        <p:blipFill>
          <a:blip r:embed="rId3"/>
          <a:stretch>
            <a:fillRect/>
          </a:stretch>
        </p:blipFill>
        <p:spPr>
          <a:xfrm>
            <a:off x="6167755" y="2352675"/>
            <a:ext cx="5743575" cy="4105275"/>
          </a:xfrm>
          <a:prstGeom prst="rect">
            <a:avLst/>
          </a:prstGeom>
          <a:noFill/>
          <a:ln>
            <a:noFill/>
          </a:ln>
          <a:effectLst/>
        </p:spPr>
      </p:pic>
      <p:sp>
        <p:nvSpPr>
          <p:cNvPr id="5" name="CuadroTexto2"/>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mAoAAIMWAACTHQAA8xsAAAAgAAAmAAAACAAAAP//////////"/>
              </a:ext>
            </a:extLst>
          </p:cNvSpPr>
          <p:nvPr/>
        </p:nvSpPr>
        <p:spPr>
          <a:xfrm>
            <a:off x="1722120" y="3659505"/>
            <a:ext cx="3085465" cy="883920"/>
          </a:xfrm>
          <a:prstGeom prst="rect">
            <a:avLst/>
          </a:prstGeom>
          <a:noFill/>
          <a:ln>
            <a:noFill/>
          </a:ln>
          <a:effectLst/>
        </p:spPr>
        <p:txBody>
          <a:bodyPr vert="horz" wrap="square" numCol="1" spcCol="215900" anchor="t"/>
          <a:lstStyle/>
          <a:p>
            <a:pPr algn="ctr">
              <a:defRPr sz="2600" cap="none">
                <a:solidFill>
                  <a:srgbClr val="7F007F"/>
                </a:solidFill>
              </a:defRPr>
            </a:pPr>
            <a:r>
              <a:t>rugosidad</a:t>
            </a:r>
          </a:p>
          <a:p>
            <a:pPr algn="ctr">
              <a:defRPr sz="2600" cap="none">
                <a:solidFill>
                  <a:srgbClr val="7F007F"/>
                </a:solidFill>
              </a:defRPr>
            </a:pPr>
            <a:r>
              <a:t>porosidad</a:t>
            </a:r>
          </a:p>
        </p:txBody>
      </p:sp>
    </p:spTree>
  </p:cSld>
  <p:clrMapOvr>
    <a:masterClrMapping/>
  </p:clrMapOvr>
  <p:timing>
    <p:tnLst>
      <p:par>
        <p:cTn id="1" dur="indefinite" restart="never" nodeType="tmRoot"/>
      </p:par>
    </p:tnLst>
  </p:timing>
</p:sld>
</file>

<file path=ppt/slides/slide2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fikAAAAAAAAmAAAACAAAAP//////////"/>
              </a:ext>
            </a:extLst>
          </p:cNvSpPr>
          <p:nvPr/>
        </p:nvSpPr>
        <p:spPr>
          <a:xfrm>
            <a:off x="143510" y="1650365"/>
            <a:ext cx="11911330" cy="5094605"/>
          </a:xfrm>
          <a:prstGeom prst="rect">
            <a:avLst/>
          </a:prstGeom>
          <a:noFill/>
          <a:ln>
            <a:noFill/>
          </a:ln>
          <a:effectLst/>
        </p:spPr>
        <p:txBody>
          <a:bodyPr vert="horz" wrap="square" numCol="1" spcCol="215900" anchor="t"/>
          <a:lstStyle/>
          <a:p>
            <a:pPr>
              <a:defRPr sz="3600" cap="none">
                <a:solidFill>
                  <a:srgbClr val="7F0000"/>
                </a:solidFill>
              </a:defRPr>
            </a:pPr>
            <a:r>
              <a:t>Físicos: </a:t>
            </a:r>
          </a:p>
          <a:p>
            <a:pPr>
              <a:buFont typeface="Wingdings" pitchFamily="2" charset="2"/>
              <a:buChar char=""/>
              <a:defRPr sz="3600" cap="none">
                <a:solidFill>
                  <a:schemeClr val="tx1"/>
                </a:solidFill>
              </a:defRPr>
            </a:pPr>
            <a:r>
              <a:t>anclaje difusivo</a:t>
            </a:r>
          </a:p>
          <a:p>
            <a:pPr>
              <a:buFont typeface="Wingdings" pitchFamily="2" charset="2"/>
              <a:buChar char=""/>
              <a:defRPr sz="3600" cap="none">
                <a:solidFill>
                  <a:srgbClr val="000000"/>
                </a:solidFill>
              </a:defRPr>
            </a:pPr>
          </a:p>
          <a:p>
            <a:pPr>
              <a:defRPr sz="1600" cap="none"/>
            </a:pPr>
          </a:p>
          <a:p>
            <a:pPr>
              <a:defRPr sz="1600" cap="none"/>
            </a:pPr>
          </a:p>
        </p:txBody>
      </p:sp>
      <p:pic>
        <p:nvPicPr>
          <p:cNvPr id="4"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AYfAABzDwAAwUkAAPsoAAAAAAAAJgAAAAgAAAD//////////w=="/>
              </a:ext>
            </a:extLst>
          </p:cNvPicPr>
          <p:nvPr/>
        </p:nvPicPr>
        <p:blipFill>
          <a:blip r:embed="rId3"/>
          <a:stretch>
            <a:fillRect/>
          </a:stretch>
        </p:blipFill>
        <p:spPr>
          <a:xfrm>
            <a:off x="5043170" y="2511425"/>
            <a:ext cx="6946265" cy="4150360"/>
          </a:xfrm>
          <a:prstGeom prst="rect">
            <a:avLst/>
          </a:prstGeom>
          <a:noFill/>
          <a:ln>
            <a:noFill/>
          </a:ln>
          <a:effectLst/>
        </p:spPr>
      </p:pic>
      <p:sp>
        <p:nvSpPr>
          <p:cNvPr id="5" name="CuadroTexto2"/>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EAcAAEcYAAALGgAAJyAAAAAgAAAmAAAACAAAAP//////////"/>
              </a:ext>
            </a:extLst>
          </p:cNvSpPr>
          <p:nvPr/>
        </p:nvSpPr>
        <p:spPr>
          <a:xfrm>
            <a:off x="1148080" y="3946525"/>
            <a:ext cx="3085465" cy="1280160"/>
          </a:xfrm>
          <a:prstGeom prst="rect">
            <a:avLst/>
          </a:prstGeom>
          <a:noFill/>
          <a:ln>
            <a:noFill/>
          </a:ln>
          <a:effectLst/>
        </p:spPr>
        <p:txBody>
          <a:bodyPr vert="horz" wrap="square" numCol="1" spcCol="215900" anchor="t"/>
          <a:lstStyle/>
          <a:p>
            <a:pPr algn="ctr">
              <a:defRPr sz="2600" cap="none">
                <a:solidFill>
                  <a:srgbClr val="7F007F"/>
                </a:solidFill>
              </a:defRPr>
            </a:pPr>
            <a:r>
              <a:t>polímeros</a:t>
            </a:r>
          </a:p>
          <a:p>
            <a:pPr algn="ctr">
              <a:defRPr sz="2600" cap="none">
                <a:solidFill>
                  <a:srgbClr val="7F007F"/>
                </a:solidFill>
              </a:defRPr>
            </a:pPr>
            <a:r>
              <a:t>(termoplásticos y solventes)</a:t>
            </a:r>
          </a:p>
        </p:txBody>
      </p:sp>
    </p:spTree>
  </p:cSld>
  <p:clrMapOvr>
    <a:masterClrMapping/>
  </p:clrMapOvr>
  <p:timing>
    <p:tnLst>
      <p:par>
        <p:cTn id="1" dur="indefinite" restart="never" nodeType="tmRoot"/>
      </p:par>
    </p:tnLst>
  </p:timing>
</p:sld>
</file>

<file path=ppt/slides/slide2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fikAAAAAAAAmAAAACAAAAP//////////"/>
              </a:ext>
            </a:extLst>
          </p:cNvSpPr>
          <p:nvPr/>
        </p:nvSpPr>
        <p:spPr>
          <a:xfrm>
            <a:off x="143510" y="1650365"/>
            <a:ext cx="11911330" cy="5094605"/>
          </a:xfrm>
          <a:prstGeom prst="rect">
            <a:avLst/>
          </a:prstGeom>
          <a:noFill/>
          <a:ln>
            <a:noFill/>
          </a:ln>
          <a:effectLst/>
        </p:spPr>
        <p:txBody>
          <a:bodyPr vert="horz" wrap="square" numCol="1" spcCol="215900" anchor="t"/>
          <a:lstStyle/>
          <a:p>
            <a:pPr>
              <a:defRPr sz="3600" cap="none">
                <a:solidFill>
                  <a:srgbClr val="7F0000"/>
                </a:solidFill>
              </a:defRPr>
            </a:pPr>
            <a:r>
              <a:t>Físicos: </a:t>
            </a:r>
          </a:p>
          <a:p>
            <a:pPr>
              <a:buFont typeface="Wingdings" pitchFamily="2" charset="2"/>
              <a:buChar char=""/>
              <a:defRPr sz="3600" cap="none">
                <a:solidFill>
                  <a:schemeClr val="tx1"/>
                </a:solidFill>
              </a:defRPr>
            </a:pPr>
            <a:r>
              <a:t>anclaje electrostático</a:t>
            </a:r>
          </a:p>
          <a:p>
            <a:pPr>
              <a:buFont typeface="Wingdings" pitchFamily="2" charset="2"/>
              <a:buChar char=""/>
              <a:defRPr sz="3600" cap="none">
                <a:solidFill>
                  <a:srgbClr val="7F0000"/>
                </a:solidFill>
              </a:defRPr>
            </a:pPr>
          </a:p>
          <a:p>
            <a:pPr>
              <a:buFont typeface="Wingdings" pitchFamily="2" charset="2"/>
              <a:buChar char=""/>
              <a:defRPr sz="3600" cap="none">
                <a:solidFill>
                  <a:srgbClr val="000000"/>
                </a:solidFill>
              </a:defRPr>
            </a:pPr>
          </a:p>
          <a:p>
            <a:pPr>
              <a:defRPr sz="1600" cap="none"/>
            </a:pPr>
          </a:p>
          <a:p>
            <a:pPr>
              <a:defRPr sz="1600" cap="none"/>
            </a:pPr>
          </a:p>
        </p:txBody>
      </p:sp>
      <p:pic>
        <p:nvPicPr>
          <p:cNvPr id="4"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MweAABzDwAAKEoAAF4pAAAAAAAAJgAAAAgAAAD//////////w=="/>
              </a:ext>
            </a:extLst>
          </p:cNvPicPr>
          <p:nvPr/>
        </p:nvPicPr>
        <p:blipFill>
          <a:blip r:embed="rId3"/>
          <a:stretch>
            <a:fillRect/>
          </a:stretch>
        </p:blipFill>
        <p:spPr>
          <a:xfrm>
            <a:off x="5006340" y="2511425"/>
            <a:ext cx="7048500" cy="4213225"/>
          </a:xfrm>
          <a:prstGeom prst="rect">
            <a:avLst/>
          </a:prstGeom>
          <a:noFill/>
          <a:ln>
            <a:noFill/>
          </a:ln>
          <a:effectLst/>
        </p:spPr>
      </p:pic>
      <p:sp>
        <p:nvSpPr>
          <p:cNvPr id="5" name="CuadroTexto2"/>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L28tg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mAoAAIMWAACTHQAA8xsAAAAgAAAmAAAACAAAAP//////////"/>
              </a:ext>
            </a:extLst>
          </p:cNvSpPr>
          <p:nvPr/>
        </p:nvSpPr>
        <p:spPr>
          <a:xfrm>
            <a:off x="1722120" y="3659505"/>
            <a:ext cx="3085465" cy="883920"/>
          </a:xfrm>
          <a:prstGeom prst="rect">
            <a:avLst/>
          </a:prstGeom>
          <a:noFill/>
          <a:ln>
            <a:noFill/>
          </a:ln>
          <a:effectLst/>
        </p:spPr>
        <p:txBody>
          <a:bodyPr vert="horz" wrap="square" numCol="1" spcCol="215900" anchor="t"/>
          <a:lstStyle/>
          <a:p>
            <a:pPr algn="ctr">
              <a:defRPr sz="2600" cap="none">
                <a:solidFill>
                  <a:srgbClr val="7F007F"/>
                </a:solidFill>
              </a:defRPr>
            </a:pPr>
            <a:r>
              <a:t>cargas superficiales</a:t>
            </a:r>
          </a:p>
          <a:p>
            <a:pPr algn="ctr">
              <a:defRPr sz="2600" cap="none">
                <a:solidFill>
                  <a:srgbClr val="7F007F"/>
                </a:solidFill>
              </a:defRPr>
            </a:pPr>
            <a:r>
              <a:t>van der Waals</a:t>
            </a:r>
          </a:p>
        </p:txBody>
      </p:sp>
    </p:spTree>
  </p:cSld>
  <p:clrMapOvr>
    <a:masterClrMapping/>
  </p:clrMapOvr>
  <p:timing>
    <p:tnLst>
      <p:par>
        <p:cTn id="1" dur="indefinite" restart="never" nodeType="tmRoot"/>
      </p:par>
    </p:tnLst>
  </p:timing>
</p:sld>
</file>

<file path=ppt/slides/slide2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yB8AAAAAAAAmAAAACAAAAP//////////"/>
              </a:ext>
            </a:extLst>
          </p:cNvSpPr>
          <p:nvPr/>
        </p:nvSpPr>
        <p:spPr>
          <a:xfrm>
            <a:off x="143510" y="1650365"/>
            <a:ext cx="11911330" cy="3515995"/>
          </a:xfrm>
          <a:prstGeom prst="rect">
            <a:avLst/>
          </a:prstGeom>
          <a:noFill/>
          <a:ln>
            <a:noFill/>
          </a:ln>
          <a:effectLst/>
        </p:spPr>
        <p:txBody>
          <a:bodyPr vert="horz" wrap="square" numCol="1" spcCol="215900" anchor="t"/>
          <a:lstStyle/>
          <a:p>
            <a:pPr>
              <a:defRPr sz="3600" cap="none">
                <a:solidFill>
                  <a:srgbClr val="7F0000"/>
                </a:solidFill>
              </a:defRPr>
            </a:pPr>
            <a:r>
              <a:t>Químicos:</a:t>
            </a:r>
          </a:p>
          <a:p>
            <a:pPr>
              <a:buFont typeface="Wingdings" pitchFamily="2" charset="2"/>
              <a:buChar char=""/>
              <a:defRPr sz="3600" cap="none">
                <a:solidFill>
                  <a:srgbClr val="000000"/>
                </a:solidFill>
              </a:defRPr>
            </a:pPr>
            <a:r>
              <a:t>anclaje </a:t>
            </a:r>
          </a:p>
          <a:p>
            <a:pPr>
              <a:buNone/>
              <a:defRPr sz="3600" cap="none">
                <a:solidFill>
                  <a:srgbClr val="000000"/>
                </a:solidFill>
              </a:defRPr>
            </a:pPr>
            <a:r>
              <a:t>termodinámico </a:t>
            </a:r>
          </a:p>
          <a:p>
            <a:pPr>
              <a:buNone/>
              <a:defRPr sz="3600" cap="none">
                <a:solidFill>
                  <a:srgbClr val="000000"/>
                </a:solidFill>
              </a:defRPr>
            </a:pPr>
            <a:r>
              <a:t>o mojado superficial</a:t>
            </a:r>
          </a:p>
          <a:p>
            <a:pPr>
              <a:defRPr sz="1600" cap="none"/>
            </a:pPr>
          </a:p>
          <a:p>
            <a:pPr>
              <a:defRPr sz="1600" cap="none"/>
            </a:pPr>
          </a:p>
        </p:txBody>
      </p:sp>
      <p:sp>
        <p:nvSpPr>
          <p:cNvPr id="4" name="CuadroTexto2"/>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pgIAAJoZAAChFQAAWiYAAAAgAAAmAAAACAAAAP//////////"/>
              </a:ext>
            </a:extLst>
          </p:cNvSpPr>
          <p:nvPr/>
        </p:nvSpPr>
        <p:spPr>
          <a:xfrm>
            <a:off x="430530" y="4161790"/>
            <a:ext cx="3085465" cy="2072640"/>
          </a:xfrm>
          <a:prstGeom prst="rect">
            <a:avLst/>
          </a:prstGeom>
          <a:noFill/>
          <a:ln>
            <a:noFill/>
          </a:ln>
          <a:effectLst/>
        </p:spPr>
        <p:txBody>
          <a:bodyPr vert="horz" wrap="square" numCol="1" spcCol="215900" anchor="t"/>
          <a:lstStyle/>
          <a:p>
            <a:pPr algn="ctr">
              <a:defRPr sz="2600" cap="none">
                <a:solidFill>
                  <a:srgbClr val="7F007F"/>
                </a:solidFill>
              </a:defRPr>
            </a:pPr>
            <a:r>
              <a:t>Enlaces: van der Waals</a:t>
            </a:r>
          </a:p>
          <a:p>
            <a:pPr algn="ctr">
              <a:defRPr sz="2600" cap="none">
                <a:solidFill>
                  <a:srgbClr val="7F007F"/>
                </a:solidFill>
              </a:defRPr>
            </a:pPr>
            <a:r>
              <a:t>electrostático</a:t>
            </a:r>
          </a:p>
          <a:p>
            <a:pPr algn="ctr">
              <a:defRPr sz="2600" cap="none">
                <a:solidFill>
                  <a:srgbClr val="7F007F"/>
                </a:solidFill>
              </a:defRPr>
            </a:pPr>
            <a:r>
              <a:t>iónico</a:t>
            </a:r>
          </a:p>
          <a:p>
            <a:pPr algn="ctr">
              <a:defRPr sz="2600" cap="none">
                <a:solidFill>
                  <a:srgbClr val="7F007F"/>
                </a:solidFill>
              </a:defRPr>
            </a:pPr>
            <a:r>
              <a:t>covalente</a:t>
            </a:r>
          </a:p>
        </p:txBody>
      </p:sp>
      <p:sp>
        <p:nvSpPr>
          <p:cNvPr id="5" name="CuadroTexto3"/>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mhkAAKEVAAC3SQAAZRcAAAAAAAAmAAAACAAAAP//////////"/>
              </a:ext>
            </a:extLst>
          </p:cNvSpPr>
          <p:nvPr/>
        </p:nvSpPr>
        <p:spPr>
          <a:xfrm>
            <a:off x="4161790" y="3515995"/>
            <a:ext cx="7821295" cy="287020"/>
          </a:xfrm>
          <a:prstGeom prst="rect">
            <a:avLst/>
          </a:prstGeom>
          <a:noFill/>
          <a:ln>
            <a:noFill/>
          </a:ln>
          <a:effectLst/>
        </p:spPr>
        <p:txBody>
          <a:bodyPr vert="horz" wrap="square" numCol="1" spcCol="215900" anchor="t"/>
          <a:lstStyle/>
          <a:p>
            <a:pPr algn="ctr">
              <a:defRPr sz="2600" cap="none">
                <a:solidFill>
                  <a:srgbClr val="7F007F"/>
                </a:solidFill>
              </a:defRPr>
            </a:pPr>
            <a:r>
              <a:t>mojabilidad - energía superficial - adsorción</a:t>
            </a:r>
          </a:p>
          <a:p>
            <a:pPr algn="ctr">
              <a:defRPr sz="2600" cap="none">
                <a:solidFill>
                  <a:srgbClr val="7F007F"/>
                </a:solidFill>
              </a:defRPr>
            </a:pPr>
          </a:p>
        </p:txBody>
      </p:sp>
      <p:grpSp>
        <p:nvGrpSpPr>
          <p:cNvPr id="6" name="Agrupar1"/>
          <p:cNvGrpSpPr>
            <a:extLst>
              <a:ext uri="smNativeData">
                <pr:smNativeData xmlns:pr="smNativeData" xmlns="smNativeData" val="SMDATA_6_P+gJZRMAAAAlAAAAAQAAAC8BAAAAkAAAAEgAAACQAAAASAAAAAAAAAAAAAAAAAAAABcAAAAUAAAAAAAAAAAAAAD/fwAA/38AAAAAAAAJAAAABAAAAAAAAAAfAAAAVAAAAAAAAAAAAAAAAAAAAAAAAAAAAAAAAAAAAAAAAAAAAAAAAAAAAAAAAAAAAAAAAAAAAAAAAAAAAAAAAAAAAAAAAAAAAAAAAAAAAAAAAAAAAAAAAAAAACEAAAAYAAAAFAAAAJoZAAApGQAAokoAANgoAAAAAAAAJgAAAAgAAAD/////AAAAAA=="/>
              </a:ext>
            </a:extLst>
          </p:cNvGrpSpPr>
          <p:nvPr/>
        </p:nvGrpSpPr>
        <p:grpSpPr>
          <a:xfrm>
            <a:off x="4161790" y="4090035"/>
            <a:ext cx="7970520" cy="2549525"/>
            <a:chOff x="4161790" y="4090035"/>
            <a:chExt cx="7970520" cy="2549525"/>
          </a:xfrm>
        </p:grpSpPr>
        <p:pic>
          <p:nvPicPr>
            <p:cNvPr id="10"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JoZAAApGQAAokoAANgoAAAAAAAAJgAAAAgAAAD//////////w=="/>
                </a:ext>
              </a:extLst>
            </p:cNvPicPr>
            <p:nvPr/>
          </p:nvPicPr>
          <p:blipFill>
            <a:blip r:embed="rId3"/>
            <a:stretch>
              <a:fillRect/>
            </a:stretch>
          </p:blipFill>
          <p:spPr>
            <a:xfrm>
              <a:off x="4161790" y="4090035"/>
              <a:ext cx="7970520" cy="2549525"/>
            </a:xfrm>
            <a:prstGeom prst="rect">
              <a:avLst/>
            </a:prstGeom>
            <a:noFill/>
            <a:ln>
              <a:noFill/>
            </a:ln>
            <a:effectLst/>
          </p:spPr>
        </p:pic>
        <p:sp>
          <p:nvSpPr>
            <p:cNvPr id="9" name="Línea1"/>
            <p:cNvSpPr>
              <a:extLst>
                <a:ext uri="smNativeData">
                  <pr:smNativeData xmlns:pr="smNativeData" xmlns="smNativeData" val="SMDATA_15_P+gJZRMAAAAlAAAAC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l4AAAAAQAAAAYAAAAAAAAAAAAAAAA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ZyYAAKogAABCKwAASScAAAAAAAAmAAAACAAAAP//////////"/>
                </a:ext>
              </a:extLst>
            </p:cNvSpPr>
            <p:nvPr/>
          </p:nvSpPr>
          <p:spPr>
            <a:xfrm flipV="1">
              <a:off x="6242685" y="5309870"/>
              <a:ext cx="789305" cy="1076325"/>
            </a:xfrm>
            <a:prstGeom prst="line">
              <a:avLst/>
            </a:prstGeom>
            <a:noFill/>
            <a:ln w="76200" cap="flat" cmpd="sng" algn="ctr">
              <a:solidFill>
                <a:schemeClr val="tx1"/>
              </a:solidFill>
              <a:prstDash val="solid"/>
              <a:headEnd type="none"/>
              <a:tailEnd type="none"/>
            </a:ln>
            <a:effectLst/>
          </p:spPr>
        </p:sp>
        <p:sp>
          <p:nvSpPr>
            <p:cNvPr id="8" name="Autoforma1"/>
            <p:cNvSpPr>
              <a:extLst>
                <a:ext uri="smNativeData">
                  <pr:smNativeData xmlns:pr="smNativeData" xmlns="smNativeData" val="SMDATA_15_P+gJZRMAAAAlAAAA5gAAAA8BAAAAkAAAAEgAAACQAAAASAAAAAAAAAAAAAAAAAAAAAEAAABQAAAAAAAAAAAA0D+ew/HLwhOrP8bjQNPDTu4/Ohy/LDyx4T88yS3ML4vUPwAAAAAAAOA/AAAAAAAA4D8AAAAAAADgPwAAAAAAAOA/AAAAAAAA4D8CAAAAjAAAAAEAAAAAAAAAAAAACf///wgAAAAAAAAAAAAAAAAAAAAAAAAAAAAAAAAAAAAAZAAAAAEAAABAAAAAAAAAAAAAAAAAAAAAAAAAAAAAAAAAAAAAAAAAAAAAAAAAAAAAAAAAAAAAAAAAAAAAAAAAAAAAAAAAAAAAAAAAAAAAAAAAAAAAAAAAAAAAAAAAAAAAFAAAADwAAAABAAAAAAAAAAAAAAl4AAAAAQAAAAYAAAAAAAAAAAAAAAA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D48YTo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v///wEAAAAAAAAAAAAAAAAAAAAAAAAAAAAAAAAAAAAAAAAAAAAAAAJ/f38AgICAA8zMzADAwP8Af39/AAAAAAAAAAAAAAAAAAAAAAAAAAAAIQAAABgAAAAUAAAAfiQAAKwjAABQKAAA0SgAAAAAAAAmAAAACAAAAP//////////"/>
                </a:ext>
              </a:extLst>
            </p:cNvSpPr>
            <p:nvPr/>
          </p:nvSpPr>
          <p:spPr>
            <a:xfrm rot="19312677">
              <a:off x="5932170" y="5798820"/>
              <a:ext cx="621030" cy="836295"/>
            </a:xfrm>
            <a:prstGeom prst="leftRightCircularArrow">
              <a:avLst>
                <a:gd name="adj1" fmla="val 12500"/>
                <a:gd name="adj2" fmla="val 1142319"/>
                <a:gd name="adj3" fmla="val 20457681"/>
                <a:gd name="adj4" fmla="val 11942319"/>
                <a:gd name="adj5" fmla="val 8025"/>
              </a:avLst>
            </a:prstGeom>
            <a:solidFill>
              <a:schemeClr val="tx1"/>
            </a:solidFill>
            <a:ln w="76200" cap="flat" cmpd="sng" algn="ctr">
              <a:solidFill>
                <a:schemeClr val="tx1"/>
              </a:solidFill>
              <a:prstDash val="solid"/>
              <a:headEnd type="none"/>
              <a:tailEnd type="none"/>
            </a:ln>
            <a:effectLst/>
          </p:spPr>
        </p:sp>
        <p:sp>
          <p:nvSpPr>
            <p:cNvPr id="7" name="Línea2"/>
            <p:cNvSpPr>
              <a:extLst>
                <a:ext uri="smNativeData">
                  <pr:smNativeData xmlns:pr="smNativeData" xmlns="smNativeData" val="SMDATA_15_P+gJZRMAAAAlAAAAC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l4AAAAAQAAAAYAAAAAAAAAAAAAAAA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VB0AAEgnAACZJgAASicAAAAAAAAmAAAACAAAAP//////////"/>
                </a:ext>
              </a:extLst>
            </p:cNvSpPr>
            <p:nvPr/>
          </p:nvSpPr>
          <p:spPr>
            <a:xfrm flipH="1" flipV="1">
              <a:off x="4767580" y="6385560"/>
              <a:ext cx="1506855" cy="1270"/>
            </a:xfrm>
            <a:prstGeom prst="line">
              <a:avLst/>
            </a:prstGeom>
            <a:noFill/>
            <a:ln w="76200" cap="flat" cmpd="sng" algn="ctr">
              <a:solidFill>
                <a:schemeClr val="tx1"/>
              </a:solidFill>
              <a:prstDash val="solid"/>
              <a:headEnd type="none"/>
              <a:tailEnd type="none"/>
            </a:ln>
            <a:effectLst/>
          </p:spPr>
        </p:sp>
      </p:grpSp>
    </p:spTree>
  </p:cSld>
  <p:clrMapOvr>
    <a:masterClrMapping/>
  </p:clrMapOvr>
  <p:timing>
    <p:tnLst>
      <p:par>
        <p:cTn id="1" dur="indefinite" restart="never" nodeType="tmRoot"/>
      </p:par>
    </p:tnLst>
  </p:timing>
</p:sld>
</file>

<file path=ppt/slides/slide2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pic>
        <p:nvPicPr>
          <p:cNvPr id="3"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C4BAAAnCgAAHTAAAEYnAAAAAAAAJgAAAAgAAAD//////////w=="/>
              </a:ext>
            </a:extLst>
          </p:cNvPicPr>
          <p:nvPr/>
        </p:nvPicPr>
        <p:blipFill>
          <a:blip r:embed="rId3"/>
          <a:stretch>
            <a:fillRect/>
          </a:stretch>
        </p:blipFill>
        <p:spPr>
          <a:xfrm>
            <a:off x="191770" y="1650365"/>
            <a:ext cx="7629525" cy="4733925"/>
          </a:xfrm>
          <a:prstGeom prst="rect">
            <a:avLst/>
          </a:prstGeom>
          <a:noFill/>
          <a:ln>
            <a:noFill/>
          </a:ln>
          <a:effectLst/>
        </p:spPr>
      </p:pic>
      <p:sp>
        <p:nvSpPr>
          <p:cNvPr id="4" name="CuadroTexto1"/>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pTMAAGwTAACgRgAALCAAAAAgAAAmAAAACAAAAP//////////"/>
              </a:ext>
            </a:extLst>
          </p:cNvSpPr>
          <p:nvPr/>
        </p:nvSpPr>
        <p:spPr>
          <a:xfrm>
            <a:off x="8395335" y="3157220"/>
            <a:ext cx="3085465" cy="2072640"/>
          </a:xfrm>
          <a:prstGeom prst="rect">
            <a:avLst/>
          </a:prstGeom>
          <a:noFill/>
          <a:ln>
            <a:noFill/>
          </a:ln>
          <a:effectLst/>
        </p:spPr>
        <p:txBody>
          <a:bodyPr vert="horz" wrap="square" numCol="1" spcCol="215900" anchor="t"/>
          <a:lstStyle/>
          <a:p>
            <a:pPr algn="ctr">
              <a:defRPr sz="2600" cap="none">
                <a:solidFill>
                  <a:srgbClr val="7F007F"/>
                </a:solidFill>
              </a:defRPr>
            </a:pPr>
            <a:r>
              <a:t>fuerza adhesiva </a:t>
            </a:r>
          </a:p>
          <a:p>
            <a:pPr algn="ctr">
              <a:defRPr sz="2600" cap="none">
                <a:solidFill>
                  <a:srgbClr val="7F007F"/>
                </a:solidFill>
              </a:defRPr>
            </a:pPr>
          </a:p>
          <a:p>
            <a:pPr algn="ctr">
              <a:defRPr sz="2600" cap="none">
                <a:solidFill>
                  <a:srgbClr val="7F007F"/>
                </a:solidFill>
              </a:defRPr>
            </a:pPr>
            <a:r>
              <a:t>menores </a:t>
            </a:r>
          </a:p>
          <a:p>
            <a:pPr algn="ctr">
              <a:defRPr sz="2600" cap="none">
                <a:solidFill>
                  <a:srgbClr val="7F007F"/>
                </a:solidFill>
              </a:defRPr>
            </a:pPr>
          </a:p>
          <a:p>
            <a:pPr algn="ctr">
              <a:defRPr sz="2600" cap="none">
                <a:solidFill>
                  <a:srgbClr val="7F007F"/>
                </a:solidFill>
              </a:defRPr>
            </a:pPr>
            <a:r>
              <a:t>a cohesivas</a:t>
            </a:r>
          </a:p>
        </p:txBody>
      </p:sp>
    </p:spTree>
  </p:cSld>
  <p:clrMapOvr>
    <a:masterClrMapping/>
  </p:clrMapOvr>
  <p:timing>
    <p:tnLst>
      <p:par>
        <p:cTn id="1" dur="indefinite" restart="never" nodeType="tmRoot"/>
      </p:par>
    </p:tnLst>
  </p:timing>
</p:sld>
</file>

<file path=ppt/slides/slide2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sp>
        <p:nvSpPr>
          <p:cNvPr id="3" name="CuadroTexto1"/>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zYAAIILAABGSQAAgg4AAAAgAAAmAAAACAAAAP//////////"/>
              </a:ext>
            </a:extLst>
          </p:cNvSpPr>
          <p:nvPr/>
        </p:nvSpPr>
        <p:spPr>
          <a:xfrm>
            <a:off x="8825865" y="1870710"/>
            <a:ext cx="3085465" cy="487680"/>
          </a:xfrm>
          <a:prstGeom prst="rect">
            <a:avLst/>
          </a:prstGeom>
          <a:noFill/>
          <a:ln>
            <a:noFill/>
          </a:ln>
          <a:effectLst/>
        </p:spPr>
        <p:txBody>
          <a:bodyPr vert="horz" wrap="square" numCol="1" spcCol="215900" anchor="t"/>
          <a:lstStyle/>
          <a:p>
            <a:pPr algn="ctr">
              <a:defRPr sz="2600" cap="none">
                <a:solidFill>
                  <a:srgbClr val="7F007F"/>
                </a:solidFill>
              </a:defRPr>
            </a:pPr>
            <a:r>
              <a:t> grosor del sustrato</a:t>
            </a:r>
          </a:p>
        </p:txBody>
      </p:sp>
      <p:pic>
        <p:nvPicPr>
          <p:cNvPr id="4"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PGE6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QAAAACDwAAgDgAALopAAAAAAAAJgAAAAgAAAD//////////w=="/>
              </a:ext>
            </a:extLst>
          </p:cNvPicPr>
          <p:nvPr/>
        </p:nvPicPr>
        <p:blipFill>
          <a:blip r:embed="rId3"/>
          <a:stretch>
            <a:fillRect/>
          </a:stretch>
        </p:blipFill>
        <p:spPr>
          <a:xfrm>
            <a:off x="154940" y="2439670"/>
            <a:ext cx="9029700" cy="4343400"/>
          </a:xfrm>
          <a:prstGeom prst="rect">
            <a:avLst/>
          </a:prstGeom>
          <a:noFill/>
          <a:ln>
            <a:noFill/>
          </a:ln>
          <a:effectLst/>
        </p:spPr>
      </p:pic>
    </p:spTree>
  </p:cSld>
  <p:clrMapOvr>
    <a:masterClrMapping/>
  </p:clrMapOvr>
  <p:timing>
    <p:tnLst>
      <p:par>
        <p:cTn id="1" dur="indefinite" restart="never" nodeType="tmRoot"/>
      </p:par>
    </p:tnLst>
  </p:timing>
</p:sld>
</file>

<file path=ppt/slides/slide2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pic>
        <p:nvPicPr>
          <p:cNvPr id="3"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FMBAACRDgAA6T0AAGcpAAAAAAAAJgAAAAgAAAD//////////w=="/>
              </a:ext>
            </a:extLst>
          </p:cNvPicPr>
          <p:nvPr/>
        </p:nvPicPr>
        <p:blipFill>
          <a:blip r:embed="rId3"/>
          <a:stretch>
            <a:fillRect/>
          </a:stretch>
        </p:blipFill>
        <p:spPr>
          <a:xfrm>
            <a:off x="215265" y="2367915"/>
            <a:ext cx="9848850" cy="4362450"/>
          </a:xfrm>
          <a:prstGeom prst="rect">
            <a:avLst/>
          </a:prstGeom>
          <a:noFill/>
          <a:ln>
            <a:noFill/>
          </a:ln>
          <a:effectLst/>
        </p:spPr>
      </p:pic>
      <p:sp>
        <p:nvSpPr>
          <p:cNvPr id="4" name="CuadroTexto1"/>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zYAAIILAABGSQAAIh0AAAAgAAAmAAAACAAAAP//////////"/>
              </a:ext>
            </a:extLst>
          </p:cNvSpPr>
          <p:nvPr/>
        </p:nvSpPr>
        <p:spPr>
          <a:xfrm>
            <a:off x="8825865" y="1870710"/>
            <a:ext cx="3085465" cy="2865120"/>
          </a:xfrm>
          <a:prstGeom prst="rect">
            <a:avLst/>
          </a:prstGeom>
          <a:noFill/>
          <a:ln>
            <a:noFill/>
          </a:ln>
          <a:effectLst/>
        </p:spPr>
        <p:txBody>
          <a:bodyPr vert="horz" wrap="square" numCol="1" spcCol="215900" anchor="t"/>
          <a:lstStyle/>
          <a:p>
            <a:pPr algn="ctr">
              <a:defRPr sz="2600" cap="none">
                <a:solidFill>
                  <a:srgbClr val="7F007F"/>
                </a:solidFill>
              </a:defRPr>
            </a:pPr>
            <a:r>
              <a:t>ancho de solapamiento</a:t>
            </a:r>
          </a:p>
          <a:p>
            <a:pPr algn="ctr">
              <a:defRPr sz="2600" cap="none">
                <a:solidFill>
                  <a:srgbClr val="7F007F"/>
                </a:solidFill>
              </a:defRPr>
            </a:pPr>
          </a:p>
          <a:p>
            <a:pPr algn="ctr">
              <a:defRPr sz="2600" cap="none">
                <a:solidFill>
                  <a:srgbClr val="7F007F"/>
                </a:solidFill>
              </a:defRPr>
            </a:pPr>
            <a:r>
              <a:t>longitud</a:t>
            </a:r>
          </a:p>
          <a:p>
            <a:pPr algn="ctr">
              <a:defRPr sz="2600" cap="none">
                <a:solidFill>
                  <a:srgbClr val="7F007F"/>
                </a:solidFill>
              </a:defRPr>
            </a:pPr>
          </a:p>
          <a:p>
            <a:pPr algn="ctr">
              <a:defRPr sz="2600" cap="none">
                <a:solidFill>
                  <a:srgbClr val="7F007F"/>
                </a:solidFill>
              </a:defRPr>
            </a:pPr>
            <a:r>
              <a:t>espesor de la unión y sustrato</a:t>
            </a:r>
          </a:p>
        </p:txBody>
      </p:sp>
    </p:spTree>
  </p:cSld>
  <p:clrMapOvr>
    <a:masterClrMapping/>
  </p:clrMapOvr>
  <p:timing>
    <p:tnLst>
      <p:par>
        <p:cTn id="1" dur="indefinite" restart="never" nodeType="tmRoot"/>
      </p:par>
    </p:tnLst>
  </p:timing>
</p:sld>
</file>

<file path=ppt/slides/slide2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sp>
        <p:nvSpPr>
          <p:cNvPr id="3" name="CuadroTexto1"/>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zYAAIILAABGSQAAgg4AAAAgAAAmAAAACAAAAP//////////"/>
              </a:ext>
            </a:extLst>
          </p:cNvSpPr>
          <p:nvPr/>
        </p:nvSpPr>
        <p:spPr>
          <a:xfrm>
            <a:off x="8825865" y="1870710"/>
            <a:ext cx="3085465" cy="487680"/>
          </a:xfrm>
          <a:prstGeom prst="rect">
            <a:avLst/>
          </a:prstGeom>
          <a:noFill/>
          <a:ln>
            <a:noFill/>
          </a:ln>
          <a:effectLst/>
        </p:spPr>
        <p:txBody>
          <a:bodyPr vert="horz" wrap="square" numCol="1" spcCol="215900" anchor="t"/>
          <a:lstStyle/>
          <a:p>
            <a:pPr algn="ctr">
              <a:defRPr sz="2600" cap="none">
                <a:solidFill>
                  <a:srgbClr val="7F007F"/>
                </a:solidFill>
              </a:defRPr>
            </a:pPr>
            <a:r>
              <a:t>factor de junta</a:t>
            </a:r>
          </a:p>
        </p:txBody>
      </p:sp>
      <p:pic>
        <p:nvPicPr>
          <p:cNvPr id="4"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GQAAAAgDgAAzD0AALkpAAAAAAAAJgAAAAgAAAD//////////w=="/>
              </a:ext>
            </a:extLst>
          </p:cNvPicPr>
          <p:nvPr/>
        </p:nvPicPr>
        <p:blipFill>
          <a:blip r:embed="rId3"/>
          <a:stretch>
            <a:fillRect/>
          </a:stretch>
        </p:blipFill>
        <p:spPr>
          <a:xfrm>
            <a:off x="63500" y="2296160"/>
            <a:ext cx="9982200" cy="4486275"/>
          </a:xfrm>
          <a:prstGeom prst="rect">
            <a:avLst/>
          </a:prstGeom>
          <a:noFill/>
          <a:ln>
            <a:noFill/>
          </a:ln>
          <a:effectLst/>
        </p:spPr>
      </p:pic>
    </p:spTree>
  </p:cSld>
  <p:clrMapOvr>
    <a:masterClrMapping/>
  </p:clrMapOvr>
  <p:timing>
    <p:tnLst>
      <p:par>
        <p:cTn id="1" dur="indefinite" restart="never" nodeType="tmRoot"/>
      </p:par>
    </p:tnLst>
  </p:timing>
</p:sld>
</file>

<file path=ppt/slides/slide28.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sp>
        <p:nvSpPr>
          <p:cNvPr id="3" name="CuadroTexto1"/>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nwYAACcKAACgRgAA1yYAAAAgAAAmAAAACAAAAP//////////"/>
              </a:ext>
            </a:extLst>
          </p:cNvSpPr>
          <p:nvPr/>
        </p:nvSpPr>
        <p:spPr>
          <a:xfrm>
            <a:off x="1076325" y="1650365"/>
            <a:ext cx="10404475" cy="4663440"/>
          </a:xfrm>
          <a:prstGeom prst="rect">
            <a:avLst/>
          </a:prstGeom>
          <a:noFill/>
          <a:ln>
            <a:noFill/>
          </a:ln>
          <a:effectLst/>
        </p:spPr>
        <p:txBody>
          <a:bodyPr vert="horz" wrap="square" numCol="1" spcCol="215900" anchor="t"/>
          <a:lstStyle/>
          <a:p>
            <a:pPr algn="just">
              <a:buFont typeface="Wingdings" pitchFamily="2" charset="2"/>
              <a:buChar char=""/>
              <a:defRPr sz="3000" cap="none"/>
            </a:pPr>
            <a:r>
              <a:t>Maximizar área del adhesivo / acabado grosero</a:t>
            </a:r>
          </a:p>
          <a:p>
            <a:pPr algn="just">
              <a:buFont typeface="Wingdings" pitchFamily="2" charset="2"/>
              <a:buChar char=""/>
              <a:defRPr sz="3000" cap="none"/>
            </a:pPr>
          </a:p>
          <a:p>
            <a:pPr algn="just">
              <a:buFont typeface="Wingdings" pitchFamily="2" charset="2"/>
              <a:buChar char=""/>
              <a:defRPr sz="3000" cap="none"/>
            </a:pPr>
            <a:r>
              <a:t>Evitar esfuerzos de pelado y desgarre</a:t>
            </a:r>
          </a:p>
          <a:p>
            <a:pPr algn="just">
              <a:buFont typeface="Wingdings" pitchFamily="2" charset="2"/>
              <a:buChar char=""/>
              <a:defRPr sz="3000" cap="none"/>
            </a:pPr>
          </a:p>
          <a:p>
            <a:pPr algn="just">
              <a:buFont typeface="Wingdings" pitchFamily="2" charset="2"/>
              <a:buChar char=""/>
              <a:defRPr sz="3000" cap="none"/>
            </a:pPr>
            <a:r>
              <a:t>Diseñar pieza y adhesión para maximizar esfuerzos en zona de mayor resistencia</a:t>
            </a:r>
          </a:p>
          <a:p>
            <a:pPr algn="just">
              <a:buFont typeface="Wingdings" pitchFamily="2" charset="2"/>
              <a:buChar char=""/>
              <a:defRPr sz="3000" cap="none"/>
            </a:pPr>
          </a:p>
          <a:p>
            <a:pPr algn="just">
              <a:buFont typeface="Wingdings" pitchFamily="2" charset="2"/>
              <a:buChar char=""/>
              <a:defRPr sz="3000" cap="none"/>
            </a:pPr>
            <a:r>
              <a:t>Evitar curvaturas complejas</a:t>
            </a:r>
          </a:p>
          <a:p>
            <a:pPr algn="just">
              <a:buFont typeface="Wingdings" pitchFamily="2" charset="2"/>
              <a:buChar char=""/>
              <a:defRPr sz="3000" cap="none"/>
            </a:pPr>
          </a:p>
          <a:p>
            <a:pPr algn="just">
              <a:buFont typeface="Wingdings" pitchFamily="2" charset="2"/>
              <a:buChar char=""/>
              <a:defRPr sz="3000" cap="none"/>
            </a:pPr>
            <a:r>
              <a:t>Analizar/Evitar zonas rugosas en adhesivos rígidos</a:t>
            </a:r>
          </a:p>
        </p:txBody>
      </p:sp>
    </p:spTree>
  </p:cSld>
  <p:clrMapOvr>
    <a:masterClrMapping/>
  </p:clrMapOvr>
  <p:timing>
    <p:tnLst>
      <p:par>
        <p:cTn id="1" dur="indefinite" restart="never" nodeType="tmRoot"/>
      </p:par>
    </p:tnLst>
  </p:timing>
</p:sld>
</file>

<file path=ppt/slides/slide29.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sp>
        <p:nvSpPr>
          <p:cNvPr id="3" name="CuadroTexto1"/>
          <p:cNvSpPr txBox="1">
            <a:extLst>
              <a:ext uri="smNativeData">
                <pr:smNativeData xmlns:pr="smNativeData" xmlns="smNativeData" val="SMDATA_15_P+gJ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nwYAACcKAACgRgAANyEAAAAgAAAmAAAACAAAAP//////////"/>
              </a:ext>
            </a:extLst>
          </p:cNvSpPr>
          <p:nvPr/>
        </p:nvSpPr>
        <p:spPr>
          <a:xfrm>
            <a:off x="1076325" y="1650365"/>
            <a:ext cx="10404475" cy="3749040"/>
          </a:xfrm>
          <a:prstGeom prst="rect">
            <a:avLst/>
          </a:prstGeom>
          <a:noFill/>
          <a:ln>
            <a:noFill/>
          </a:ln>
          <a:effectLst/>
        </p:spPr>
        <p:txBody>
          <a:bodyPr vert="horz" wrap="square" numCol="1" spcCol="215900" anchor="t"/>
          <a:lstStyle/>
          <a:p>
            <a:pPr algn="just">
              <a:buFont typeface="Wingdings" pitchFamily="2" charset="2"/>
              <a:buChar char=""/>
              <a:defRPr sz="3000" cap="none"/>
            </a:pPr>
            <a:r>
              <a:t>Maximizar área del adhesivo</a:t>
            </a:r>
          </a:p>
          <a:p>
            <a:pPr algn="just">
              <a:buFont typeface="Wingdings" pitchFamily="2" charset="2"/>
              <a:buChar char=""/>
              <a:defRPr sz="3000" cap="none"/>
            </a:pPr>
          </a:p>
          <a:p>
            <a:pPr algn="just">
              <a:buFont typeface="Wingdings" pitchFamily="2" charset="2"/>
              <a:buChar char=""/>
              <a:defRPr sz="3000" cap="none"/>
            </a:pPr>
            <a:r>
              <a:t>Evitar esfuerzos de pelado y desgarre</a:t>
            </a:r>
          </a:p>
          <a:p>
            <a:pPr algn="just">
              <a:buFont typeface="Wingdings" pitchFamily="2" charset="2"/>
              <a:buChar char=""/>
              <a:defRPr sz="3000" cap="none"/>
            </a:pPr>
          </a:p>
          <a:p>
            <a:pPr algn="just">
              <a:buFont typeface="Wingdings" pitchFamily="2" charset="2"/>
              <a:buChar char=""/>
              <a:defRPr sz="3000" cap="none"/>
            </a:pPr>
            <a:r>
              <a:t>Diseñar pieza y adhesión para maximizar esfuerzos en zona de mayor resistencia</a:t>
            </a:r>
          </a:p>
          <a:p>
            <a:pPr algn="just">
              <a:buFont typeface="Wingdings" pitchFamily="2" charset="2"/>
              <a:buChar char=""/>
              <a:defRPr sz="3000" cap="none"/>
            </a:pPr>
          </a:p>
          <a:p>
            <a:pPr algn="just">
              <a:buFont typeface="Wingdings" pitchFamily="2" charset="2"/>
              <a:buChar char=""/>
              <a:defRPr sz="3000" cap="none"/>
            </a:pPr>
            <a:r>
              <a:t>Evitar curvaturas complejas</a:t>
            </a:r>
          </a:p>
        </p:txBody>
      </p:sp>
    </p:spTree>
  </p:cSld>
  <p:clrMapOvr>
    <a:masterClrMapping/>
  </p:clrMapOvr>
  <p:timing>
    <p:tnLst>
      <p:par>
        <p:cTn id="1" dur="indefinite" restart="never" nodeType="tmRoot"/>
      </p:par>
    </p:tnLst>
  </p:timing>
</p:sld>
</file>

<file path=ppt/slides/slide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Formas de unión</a:t>
            </a:r>
          </a:p>
        </p:txBody>
      </p:sp>
      <p:pic>
        <p:nvPicPr>
          <p:cNvPr id="3" name="Imagen2"/>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C4nu8P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IsAADNDAAAKEoAAG4iAAAAAAAAJgAAAAgAAAD//////////w=="/>
              </a:ext>
            </a:extLst>
          </p:cNvPicPr>
          <p:nvPr/>
        </p:nvPicPr>
        <p:blipFill>
          <a:blip r:embed="rId3"/>
          <a:stretch>
            <a:fillRect/>
          </a:stretch>
        </p:blipFill>
        <p:spPr>
          <a:xfrm>
            <a:off x="7306310" y="2080895"/>
            <a:ext cx="4748530" cy="3515995"/>
          </a:xfrm>
          <a:prstGeom prst="rect">
            <a:avLst/>
          </a:prstGeom>
          <a:noFill/>
          <a:ln>
            <a:noFill/>
          </a:ln>
          <a:effectLst/>
        </p:spPr>
      </p:pic>
      <p:pic>
        <p:nvPicPr>
          <p:cNvPr id="4"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CYr+8P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GsAAACYCgAAlSwAAIUlAAAAAAAAJgAAAAgAAAD//////////w=="/>
              </a:ext>
            </a:extLst>
          </p:cNvPicPr>
          <p:nvPr/>
        </p:nvPicPr>
        <p:blipFill>
          <a:blip r:embed="rId4"/>
          <a:stretch>
            <a:fillRect/>
          </a:stretch>
        </p:blipFill>
        <p:spPr>
          <a:xfrm>
            <a:off x="67945" y="1722120"/>
            <a:ext cx="7179310" cy="4377055"/>
          </a:xfrm>
          <a:prstGeom prst="rect">
            <a:avLst/>
          </a:prstGeom>
          <a:noFill/>
          <a:ln>
            <a:noFill/>
          </a:ln>
          <a:effectLst/>
        </p:spPr>
      </p:pic>
    </p:spTree>
  </p:cSld>
  <p:clrMapOvr>
    <a:masterClrMapping/>
  </p:clrMapOvr>
  <p:timing>
    <p:tnLst>
      <p:par>
        <p:cTn id="1" dur="indefinite" restart="never" nodeType="tmRoot"/>
      </p:par>
    </p:tnLst>
  </p:timing>
</p:sld>
</file>

<file path=ppt/slides/slide30.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algn="just">
              <a:buFont typeface="Wingdings" pitchFamily="2" charset="2"/>
              <a:buChar char=""/>
              <a:defRPr sz="3000" cap="none"/>
            </a:pPr>
            <a:r>
              <a:t>Curan por poliadición o policondensación</a:t>
            </a:r>
          </a:p>
          <a:p>
            <a:pPr algn="just">
              <a:buFont typeface="Wingdings" pitchFamily="2" charset="2"/>
              <a:buChar char=""/>
              <a:defRPr sz="3000" cap="none"/>
            </a:pPr>
          </a:p>
          <a:p>
            <a:pPr algn="just">
              <a:buFont typeface="Wingdings" pitchFamily="2" charset="2"/>
              <a:buChar char=""/>
              <a:defRPr sz="3000" cap="none"/>
            </a:pPr>
            <a:r>
              <a:t>No pierden volúmen por evaporación de solvente</a:t>
            </a:r>
          </a:p>
          <a:p>
            <a:pPr algn="just">
              <a:buFont typeface="Wingdings" pitchFamily="2" charset="2"/>
              <a:buChar char=""/>
              <a:defRPr sz="3000" cap="none"/>
            </a:pPr>
          </a:p>
          <a:p>
            <a:pPr algn="just">
              <a:buFont typeface="Wingdings" pitchFamily="2" charset="2"/>
              <a:buChar char=""/>
              <a:defRPr sz="3000" cap="none"/>
            </a:pPr>
            <a:r>
              <a:t>Profundidad de curado: mono o bicomponente</a:t>
            </a:r>
          </a:p>
          <a:p>
            <a:pPr algn="just">
              <a:buFont typeface="Wingdings" pitchFamily="2" charset="2"/>
              <a:buChar char=""/>
              <a:defRPr sz="3000" cap="none"/>
            </a:pPr>
          </a:p>
          <a:p>
            <a:pPr algn="just">
              <a:buFont typeface="Wingdings" pitchFamily="2" charset="2"/>
              <a:buChar char=""/>
              <a:defRPr sz="3000" cap="none"/>
            </a:pPr>
            <a:r>
              <a:t>Poliadición: cianoacrilatos, acrílicos, anaeróbicos</a:t>
            </a:r>
          </a:p>
          <a:p>
            <a:pPr algn="just">
              <a:buFont typeface="Wingdings" pitchFamily="2" charset="2"/>
              <a:buChar char=""/>
              <a:defRPr sz="3000" cap="none"/>
            </a:pPr>
          </a:p>
          <a:p>
            <a:pPr algn="just">
              <a:buFont typeface="Wingdings" pitchFamily="2" charset="2"/>
              <a:buChar char=""/>
              <a:defRPr sz="3000" cap="none"/>
            </a:pPr>
            <a:r>
              <a:t>Policondensación: epoxis, metacrilatos, poliuretano</a:t>
            </a:r>
          </a:p>
          <a:p>
            <a:pPr algn="just">
              <a:buFont typeface="Wingdings" pitchFamily="2" charset="2"/>
              <a:buChar char=""/>
              <a:defRPr sz="3000" cap="none"/>
            </a:pPr>
          </a:p>
          <a:p>
            <a:pPr algn="just">
              <a:buFont typeface="Wingdings" pitchFamily="2" charset="2"/>
              <a:buChar char=""/>
              <a:defRPr sz="3000" cap="none"/>
            </a:pPr>
            <a:r>
              <a:t>Tiempo de curado</a:t>
            </a:r>
          </a:p>
        </p:txBody>
      </p:sp>
    </p:spTree>
  </p:cSld>
  <p:clrMapOvr>
    <a:masterClrMapping/>
  </p:clrMapOvr>
  <p:timing>
    <p:tnLst>
      <p:par>
        <p:cTn id="1" dur="indefinite" restart="never" nodeType="tmRoot"/>
      </p:par>
    </p:tnLst>
  </p:timing>
</p:sld>
</file>

<file path=ppt/slides/slide3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algn="just">
              <a:buFont typeface="Wingdings" pitchFamily="2" charset="2"/>
              <a:buChar char=""/>
              <a:defRPr sz="3000" cap="none"/>
            </a:pPr>
            <a:r>
              <a:t>Tiempo de curado</a:t>
            </a:r>
          </a:p>
          <a:p>
            <a:pPr algn="just">
              <a:buFont typeface="Wingdings" pitchFamily="2" charset="2"/>
              <a:buChar char=""/>
              <a:defRPr sz="3000" cap="none"/>
            </a:pPr>
          </a:p>
          <a:p>
            <a:pPr algn="just">
              <a:buFont typeface="Wingdings" pitchFamily="2" charset="2"/>
              <a:buChar char=""/>
              <a:defRPr sz="3000" cap="none"/>
            </a:pPr>
            <a:r>
              <a:t>Grado de polimerización</a:t>
            </a:r>
          </a:p>
        </p:txBody>
      </p:sp>
      <p:pic>
        <p:nvPicPr>
          <p:cNvPr id="4"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CkZAADhEQAAKEoAAJMpAAAAAAAAJgAAAAgAAAD//////////w=="/>
              </a:ext>
            </a:extLst>
          </p:cNvPicPr>
          <p:nvPr/>
        </p:nvPicPr>
        <p:blipFill>
          <a:blip r:embed="rId3"/>
          <a:stretch>
            <a:fillRect/>
          </a:stretch>
        </p:blipFill>
        <p:spPr>
          <a:xfrm>
            <a:off x="4090035" y="2906395"/>
            <a:ext cx="7964805" cy="3851910"/>
          </a:xfrm>
          <a:prstGeom prst="rect">
            <a:avLst/>
          </a:prstGeom>
          <a:noFill/>
          <a:ln>
            <a:noFill/>
          </a:ln>
          <a:effectLst/>
        </p:spPr>
      </p:pic>
    </p:spTree>
  </p:cSld>
  <p:clrMapOvr>
    <a:masterClrMapping/>
  </p:clrMapOvr>
  <p:timing>
    <p:tnLst>
      <p:par>
        <p:cTn id="1" dur="indefinite" restart="never" nodeType="tmRoot"/>
      </p:par>
    </p:tnLst>
  </p:timing>
</p:sld>
</file>

<file path=ppt/slides/slide3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rígidos:</a:t>
            </a:r>
          </a:p>
          <a:p>
            <a:pPr algn="r">
              <a:defRPr sz="4800" b="1" cap="none">
                <a:solidFill>
                  <a:srgbClr val="FF0000"/>
                </a:solidFill>
                <a:effectLst>
                  <a:outerShdw dist="63500" dir="3600000" algn="tl" rotWithShape="0">
                    <a:srgbClr val="000000">
                      <a:alpha val="40000"/>
                    </a:srgbClr>
                  </a:outerShdw>
                </a:effectLst>
              </a:defRPr>
            </a:pPr>
            <a:r>
              <a:t>Anaeróbicos</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rPr sz="2800" cap="none">
                <a:solidFill>
                  <a:srgbClr val="7F007F"/>
                </a:solidFill>
                <a:latin typeface="Calibri" pitchFamily="2" charset="0"/>
                <a:ea typeface="ArialMT" pitchFamily="0" charset="0"/>
                <a:cs typeface="ArialMT" pitchFamily="0" charset="0"/>
              </a:rPr>
              <a:t> </a:t>
            </a:r>
            <a:r>
              <a:rPr sz="3600" cap="none">
                <a:solidFill>
                  <a:srgbClr val="7F007F"/>
                </a:solidFill>
              </a:rPr>
              <a:t>A</a:t>
            </a:r>
            <a:r>
              <a:rPr sz="3600" cap="none">
                <a:solidFill>
                  <a:srgbClr val="7F007F"/>
                </a:solidFill>
              </a:rPr>
              <a:t>dhesivos monocomponentes y selladores</a:t>
            </a:r>
            <a:r>
              <a:rPr sz="3600" cap="none"/>
              <a:t> anaeróicos son sustancias que </a:t>
            </a:r>
            <a:r>
              <a:rPr sz="3600" cap="none">
                <a:solidFill>
                  <a:srgbClr val="7F007F"/>
                </a:solidFill>
              </a:rPr>
              <a:t>no reaccionan en presencia de oxíeno</a:t>
            </a:r>
            <a:r>
              <a:rPr sz="3600" cap="none"/>
              <a:t> (aire), pero que polimerizan en ausencia de aire y </a:t>
            </a:r>
            <a:r>
              <a:rPr sz="3600" cap="none">
                <a:solidFill>
                  <a:srgbClr val="7F007F"/>
                </a:solidFill>
              </a:rPr>
              <a:t>presencia de iones</a:t>
            </a:r>
            <a:r>
              <a:rPr sz="3600" cap="none"/>
              <a:t> metálicos</a:t>
            </a:r>
            <a:endParaRPr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Esfuerzos:</a:t>
            </a:r>
            <a:r>
              <a:rPr cap="none">
                <a:solidFill>
                  <a:srgbClr val="007F00"/>
                </a:solidFill>
              </a:rPr>
              <a:t> </a:t>
            </a:r>
            <a:r>
              <a:rPr b="1" cap="none">
                <a:solidFill>
                  <a:srgbClr val="007F00"/>
                </a:solidFill>
              </a:rPr>
              <a:t>Cizalla</a:t>
            </a:r>
            <a:r>
              <a:t>, </a:t>
            </a:r>
            <a:r>
              <a:rPr cap="none">
                <a:solidFill>
                  <a:srgbClr val="7F0000"/>
                </a:solidFill>
              </a:rPr>
              <a:t>tracción, pelado, torción, 250°C</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Metales pasivados, polímeros, cerámicos: </a:t>
            </a:r>
            <a:r>
              <a:rPr b="1" cap="none">
                <a:solidFill>
                  <a:srgbClr val="007F00"/>
                </a:solidFill>
              </a:rPr>
              <a:t>necesitan activador</a:t>
            </a:r>
            <a:endParaRPr b="1" cap="none">
              <a:solidFill>
                <a:srgbClr val="007F00"/>
              </a:solidFill>
            </a:endParaR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r>
              <a:t>Sellador: </a:t>
            </a:r>
            <a:r>
              <a:rPr b="0" cap="none">
                <a:solidFill>
                  <a:schemeClr val="tx1"/>
                </a:solidFill>
              </a:rPr>
              <a:t>buena resistencia química</a:t>
            </a:r>
            <a:endParaRPr cap="none">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rígidos:</a:t>
            </a:r>
          </a:p>
          <a:p>
            <a:pPr algn="r">
              <a:defRPr sz="4800" b="1" cap="none">
                <a:solidFill>
                  <a:srgbClr val="FF0000"/>
                </a:solidFill>
                <a:effectLst>
                  <a:outerShdw dist="63500" dir="3600000" algn="tl" rotWithShape="0">
                    <a:srgbClr val="000000">
                      <a:alpha val="40000"/>
                    </a:srgbClr>
                  </a:outerShdw>
                </a:effectLst>
              </a:defRPr>
            </a:pPr>
            <a:r>
              <a:t>Cianoacrilatos</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Calibri" pitchFamily="2" charset="0"/>
                <a:ea typeface="Calibri" pitchFamily="2" charset="0"/>
                <a:cs typeface="Calibri" pitchFamily="2" charset="0"/>
              </a:defRPr>
            </a:pPr>
            <a:r>
              <a:rPr cap="none"/>
              <a:t>A</a:t>
            </a:r>
            <a:r>
              <a:rPr b="1" cap="none">
                <a:solidFill>
                  <a:srgbClr val="7F007F"/>
                </a:solidFill>
              </a:rPr>
              <a:t>dhesivos monocomponentes</a:t>
            </a:r>
            <a:r>
              <a:rPr cap="none"/>
              <a:t> que polimerizan </a:t>
            </a:r>
            <a:r>
              <a:rPr b="1" cap="none">
                <a:solidFill>
                  <a:srgbClr val="7F007F"/>
                </a:solidFill>
              </a:rPr>
              <a:t>ráidamente</a:t>
            </a:r>
            <a:r>
              <a:rPr cap="none"/>
              <a:t> cuando son aprisionados en forma de una </a:t>
            </a:r>
            <a:r>
              <a:rPr b="1" cap="none">
                <a:solidFill>
                  <a:srgbClr val="7F007F"/>
                </a:solidFill>
              </a:rPr>
              <a:t>película fina</a:t>
            </a:r>
            <a:r>
              <a:rPr cap="none"/>
              <a:t> entre dos sustratos con </a:t>
            </a:r>
            <a:r>
              <a:rPr b="1" cap="none">
                <a:solidFill>
                  <a:srgbClr val="7F007F"/>
                </a:solidFill>
              </a:rPr>
              <a:t>puntos básicos</a:t>
            </a:r>
            <a:r>
              <a:rPr cap="none"/>
              <a:t> como la presencia de OH</a:t>
            </a:r>
            <a:r>
              <a:rPr cap="none" baseline="30000"/>
              <a:t>-</a:t>
            </a:r>
            <a:r>
              <a:rPr cap="none"/>
              <a:t> proveniente del agua.</a:t>
            </a:r>
            <a:endParaRPr sz="1200"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Esfuerzos:</a:t>
            </a:r>
            <a:r>
              <a:rPr cap="none">
                <a:solidFill>
                  <a:srgbClr val="007F00"/>
                </a:solidFill>
              </a:rPr>
              <a:t> </a:t>
            </a:r>
            <a:r>
              <a:rPr b="1" cap="none">
                <a:solidFill>
                  <a:srgbClr val="007F00"/>
                </a:solidFill>
              </a:rPr>
              <a:t>Cizalla</a:t>
            </a:r>
            <a:r>
              <a:t>, </a:t>
            </a:r>
            <a:r>
              <a:rPr cap="none">
                <a:solidFill>
                  <a:srgbClr val="7F0000"/>
                </a:solidFill>
              </a:rPr>
              <a:t>tracción, pelado, torción, 80°C. Rígidos y frágiles.</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Superficies ácidas como algunos cauchos, teflon y siliconas: </a:t>
            </a:r>
            <a:r>
              <a:rPr b="1" cap="none">
                <a:solidFill>
                  <a:srgbClr val="007F00"/>
                </a:solidFill>
              </a:rPr>
              <a:t>necesitan activador</a:t>
            </a:r>
            <a:endParaRPr b="1" cap="none">
              <a:solidFill>
                <a:srgbClr val="007F00"/>
              </a:solidFill>
            </a:endParaR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r>
              <a:t>Sellador: </a:t>
            </a:r>
            <a:r>
              <a:rPr b="0" cap="none">
                <a:solidFill>
                  <a:schemeClr val="tx1"/>
                </a:solidFill>
              </a:rPr>
              <a:t>No sella.</a:t>
            </a:r>
            <a:r>
              <a:rPr cap="none">
                <a:solidFill>
                  <a:schemeClr val="tx1"/>
                </a:solidFill>
              </a:rPr>
              <a:t> </a:t>
            </a:r>
            <a:r>
              <a:t>Blooming</a:t>
            </a:r>
            <a:r>
              <a:rPr b="0" cap="none"/>
              <a:t>: </a:t>
            </a:r>
            <a:r>
              <a:rPr b="0" cap="none">
                <a:solidFill>
                  <a:schemeClr val="tx1"/>
                </a:solidFill>
              </a:rPr>
              <a:t>empañado por vapores.</a:t>
            </a:r>
            <a:endParaRPr b="0" cap="none">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rígidos:</a:t>
            </a:r>
          </a:p>
          <a:p>
            <a:pPr algn="r">
              <a:defRPr sz="4800" b="1" cap="none">
                <a:solidFill>
                  <a:srgbClr val="FF0000"/>
                </a:solidFill>
                <a:effectLst>
                  <a:outerShdw dist="63500" dir="3600000" algn="tl" rotWithShape="0">
                    <a:srgbClr val="000000">
                      <a:alpha val="40000"/>
                    </a:srgbClr>
                  </a:outerShdw>
                </a:effectLst>
              </a:defRPr>
            </a:pPr>
            <a:r>
              <a:t>Epoxis</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Calibri" pitchFamily="2" charset="0"/>
                <a:ea typeface="Calibri" pitchFamily="2" charset="0"/>
                <a:cs typeface="Calibri" pitchFamily="2" charset="0"/>
              </a:defRPr>
            </a:pPr>
            <a:r>
              <a:rPr sz="2200" cap="none"/>
              <a:t> </a:t>
            </a:r>
            <a:r>
              <a:rPr b="1" cap="none">
                <a:solidFill>
                  <a:srgbClr val="7F007F"/>
                </a:solidFill>
              </a:rPr>
              <a:t>adhesivos bicomponentes</a:t>
            </a:r>
            <a:r>
              <a:rPr cap="none"/>
              <a:t> que polimerizan </a:t>
            </a:r>
            <a:r>
              <a:rPr b="1" cap="none">
                <a:solidFill>
                  <a:srgbClr val="7F007F"/>
                </a:solidFill>
              </a:rPr>
              <a:t>lentamente</a:t>
            </a:r>
            <a:r>
              <a:rPr cap="none"/>
              <a:t> cuando son se mezcla la base con el activador (etilenamina).</a:t>
            </a:r>
            <a:endParaRPr sz="1200"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Esfuerzos:</a:t>
            </a:r>
            <a:r>
              <a:rPr cap="none">
                <a:solidFill>
                  <a:srgbClr val="007F00"/>
                </a:solidFill>
              </a:rPr>
              <a:t> </a:t>
            </a:r>
            <a:r>
              <a:rPr b="1" cap="none">
                <a:solidFill>
                  <a:srgbClr val="007F00"/>
                </a:solidFill>
              </a:rPr>
              <a:t>Cizalla</a:t>
            </a:r>
            <a:r>
              <a:t>, </a:t>
            </a:r>
            <a:r>
              <a:rPr b="1" cap="none">
                <a:solidFill>
                  <a:srgbClr val="007F00"/>
                </a:solidFill>
              </a:rPr>
              <a:t>tracción</a:t>
            </a:r>
            <a:r>
              <a:rPr cap="none">
                <a:solidFill>
                  <a:srgbClr val="7F0000"/>
                </a:solidFill>
              </a:rPr>
              <a:t>, </a:t>
            </a:r>
            <a:r>
              <a:rPr cap="none">
                <a:solidFill>
                  <a:schemeClr val="tx1"/>
                </a:solidFill>
              </a:rPr>
              <a:t>pelado</a:t>
            </a:r>
            <a:r>
              <a:rPr cap="none">
                <a:solidFill>
                  <a:srgbClr val="7F0000"/>
                </a:solidFill>
              </a:rPr>
              <a:t>, torción. Rígidos o tenaces (caucho nitrilo). 180°C a 250°C.</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r>
              <a:t>Variedad de sustratos. Relleno. Mecanizable. Resistencia al impacto. </a:t>
            </a: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chemeClr val="tx1"/>
                </a:solidFill>
                <a:effectLst/>
                <a:latin typeface="ArialMT" pitchFamily="0" charset="0"/>
                <a:ea typeface="ArialMT" pitchFamily="0" charset="0"/>
                <a:cs typeface="ArialMT" pitchFamily="0" charset="0"/>
              </a:defRPr>
            </a:pPr>
            <a:r>
              <a:t>Algunas aplicaciones requieren curado por calor.</a:t>
            </a:r>
          </a:p>
        </p:txBody>
      </p:sp>
    </p:spTree>
  </p:cSld>
  <p:clrMapOvr>
    <a:masterClrMapping/>
  </p:clrMapOvr>
  <p:timing>
    <p:tnLst>
      <p:par>
        <p:cTn id="1" dur="indefinite" restart="never" nodeType="tmRoot"/>
      </p:par>
    </p:tnLst>
  </p:timing>
</p:sld>
</file>

<file path=ppt/slides/slide3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flexibles:</a:t>
            </a:r>
          </a:p>
          <a:p>
            <a:pPr algn="r">
              <a:defRPr sz="4800" b="1" cap="none">
                <a:solidFill>
                  <a:srgbClr val="FF0000"/>
                </a:solidFill>
                <a:effectLst>
                  <a:outerShdw dist="63500" dir="3600000" algn="tl" rotWithShape="0">
                    <a:srgbClr val="000000">
                      <a:alpha val="40000"/>
                    </a:srgbClr>
                  </a:outerShdw>
                </a:effectLst>
              </a:defRPr>
            </a:pPr>
            <a:r>
              <a:t>Siliconas</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Calibri" pitchFamily="2" charset="0"/>
                <a:ea typeface="Calibri" pitchFamily="2" charset="0"/>
                <a:cs typeface="Calibri" pitchFamily="2" charset="0"/>
              </a:defRPr>
            </a:pPr>
            <a:r>
              <a:rPr sz="2200" cap="none"/>
              <a:t> </a:t>
            </a:r>
            <a:r>
              <a:rPr b="1" cap="none">
                <a:solidFill>
                  <a:srgbClr val="7F007F"/>
                </a:solidFill>
              </a:rPr>
              <a:t>adhesivos mono o bicomponente</a:t>
            </a:r>
            <a:r>
              <a:rPr cap="none"/>
              <a:t> que polimerizan </a:t>
            </a:r>
            <a:r>
              <a:rPr b="1" cap="none">
                <a:solidFill>
                  <a:srgbClr val="7F007F"/>
                </a:solidFill>
              </a:rPr>
              <a:t>lentamente</a:t>
            </a:r>
            <a:r>
              <a:rPr cap="none"/>
              <a:t> por exposición a la humedad ambiente. Polimerización desde el exterior.</a:t>
            </a:r>
            <a:endParaRPr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rgbClr val="000000"/>
                </a:solidFill>
                <a:effectLst/>
                <a:latin typeface="ArialMT" pitchFamily="0" charset="0"/>
                <a:ea typeface="ArialMT" pitchFamily="0" charset="0"/>
                <a:cs typeface="ArialMT" pitchFamily="0" charset="0"/>
              </a:defRPr>
            </a:pPr>
            <a:r>
              <a:t>Esfuerzos moderados:</a:t>
            </a:r>
            <a:r>
              <a:rPr cap="none">
                <a:solidFill>
                  <a:srgbClr val="007F00"/>
                </a:solidFill>
              </a:rPr>
              <a:t> </a:t>
            </a:r>
            <a:r>
              <a:rPr cap="none">
                <a:solidFill>
                  <a:schemeClr val="tx1"/>
                </a:solidFill>
              </a:rPr>
              <a:t>Cizalla, tracción</a:t>
            </a:r>
            <a:r>
              <a:t>,</a:t>
            </a:r>
            <a:r>
              <a:rPr cap="none">
                <a:solidFill>
                  <a:srgbClr val="7F0000"/>
                </a:solidFill>
              </a:rPr>
              <a:t> </a:t>
            </a:r>
            <a:r>
              <a:t>pelado</a:t>
            </a:r>
            <a:r>
              <a:rPr cap="none">
                <a:solidFill>
                  <a:srgbClr val="7F0000"/>
                </a:solidFill>
              </a:rPr>
              <a:t>, torción. -55 a 350°C. </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1" i="0" u="none" strike="noStrike" kern="1" cap="none" spc="0" baseline="0">
                <a:solidFill>
                  <a:srgbClr val="007F00"/>
                </a:solidFill>
                <a:effectLst/>
                <a:latin typeface="ArialMT" pitchFamily="0" charset="0"/>
                <a:ea typeface="ArialMT" pitchFamily="0" charset="0"/>
                <a:cs typeface="ArialMT" pitchFamily="0" charset="0"/>
              </a:defRPr>
            </a:pPr>
            <a:r>
              <a:t>Principalmente selladores. Curado lento. No pintables.</a:t>
            </a:r>
          </a:p>
          <a:p>
            <a:pPr marL="0" marR="0" indent="0" algn="l" defTabSz="914400">
              <a:lnSpc>
                <a:spcPct val="100000"/>
              </a:lnSpc>
              <a:spcBef>
                <a:spcPts val="0"/>
              </a:spcBef>
              <a:spcAft>
                <a:spcPts val="0"/>
              </a:spcAft>
              <a:buClrTx/>
              <a:buSzTx/>
              <a:buFont typeface="Wingdings" pitchFamily="2" charset="2"/>
              <a:buChar char=""/>
              <a:tabLst/>
              <a:defRPr sz="28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chemeClr val="tx1"/>
                </a:solidFill>
                <a:effectLst/>
                <a:latin typeface="ArialMT" pitchFamily="0" charset="0"/>
                <a:ea typeface="ArialMT" pitchFamily="0" charset="0"/>
                <a:cs typeface="ArialMT" pitchFamily="0" charset="0"/>
              </a:defRPr>
            </a:pPr>
            <a:r>
              <a:t>Clasifican por productos de liberación en ácidas, básicas y neutras. Pueden corroer la superficie tratada.</a:t>
            </a: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chemeClr val="tx1"/>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chemeClr val="tx1"/>
                </a:solidFill>
                <a:effectLst/>
                <a:latin typeface="ArialMT" pitchFamily="0" charset="0"/>
                <a:ea typeface="ArialMT" pitchFamily="0" charset="0"/>
                <a:cs typeface="ArialMT" pitchFamily="0" charset="0"/>
              </a:defRPr>
            </a:pPr>
            <a:r>
              <a:rPr sz="2800" cap="none"/>
              <a:t>Vidrio, gomas, polímeros. Poca resistencia a aceites y organoclorados.</a:t>
            </a:r>
          </a:p>
        </p:txBody>
      </p:sp>
    </p:spTree>
  </p:cSld>
  <p:clrMapOvr>
    <a:masterClrMapping/>
  </p:clrMapOvr>
  <p:timing>
    <p:tnLst>
      <p:par>
        <p:cTn id="1" dur="indefinite" restart="never" nodeType="tmRoot"/>
      </p:par>
    </p:tnLst>
  </p:timing>
</p:sld>
</file>

<file path=ppt/slides/slide3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flexibles:</a:t>
            </a:r>
          </a:p>
          <a:p>
            <a:pPr algn="r">
              <a:defRPr sz="4800" b="1" cap="none">
                <a:solidFill>
                  <a:srgbClr val="FF0000"/>
                </a:solidFill>
                <a:effectLst>
                  <a:outerShdw dist="63500" dir="3600000" algn="tl" rotWithShape="0">
                    <a:srgbClr val="000000">
                      <a:alpha val="40000"/>
                    </a:srgbClr>
                  </a:outerShdw>
                </a:effectLst>
              </a:defRPr>
            </a:pPr>
            <a:r>
              <a:t>Poliuretanos</a:t>
            </a:r>
          </a:p>
        </p:txBody>
      </p:sp>
      <p:sp>
        <p:nvSpPr>
          <p:cNvPr id="3"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Calibri" pitchFamily="2" charset="0"/>
                <a:ea typeface="Calibri" pitchFamily="2" charset="0"/>
                <a:cs typeface="Calibri" pitchFamily="2" charset="0"/>
              </a:defRPr>
            </a:pPr>
            <a:r>
              <a:rPr sz="2200" cap="none"/>
              <a:t> </a:t>
            </a:r>
            <a:r>
              <a:rPr b="1" cap="none">
                <a:solidFill>
                  <a:srgbClr val="7F007F"/>
                </a:solidFill>
              </a:rPr>
              <a:t>adhesivos mono o bicomponente</a:t>
            </a:r>
            <a:r>
              <a:rPr cap="none"/>
              <a:t> que polimerizan con agua o polioles o aminas. Contienen isocianato (tóxico).</a:t>
            </a:r>
            <a:endParaRPr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rgbClr val="000000"/>
                </a:solidFill>
                <a:effectLst/>
                <a:latin typeface="ArialMT" pitchFamily="0" charset="0"/>
                <a:ea typeface="ArialMT" pitchFamily="0" charset="0"/>
                <a:cs typeface="ArialMT" pitchFamily="0" charset="0"/>
              </a:defRPr>
            </a:pPr>
            <a:r>
              <a:t>Esfuerzos moderados:</a:t>
            </a:r>
            <a:r>
              <a:rPr cap="none">
                <a:solidFill>
                  <a:srgbClr val="007F00"/>
                </a:solidFill>
              </a:rPr>
              <a:t> </a:t>
            </a:r>
            <a:r>
              <a:rPr cap="none">
                <a:solidFill>
                  <a:schemeClr val="tx1"/>
                </a:solidFill>
              </a:rPr>
              <a:t>Cizalla, tracción</a:t>
            </a:r>
            <a:r>
              <a:rPr cap="none">
                <a:solidFill>
                  <a:srgbClr val="7F0000"/>
                </a:solidFill>
              </a:rPr>
              <a:t>, pelado, torción. -40 a 80°C. </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1" i="0" u="none" strike="noStrike" kern="1" cap="none" spc="0" baseline="0">
                <a:solidFill>
                  <a:srgbClr val="007F00"/>
                </a:solidFill>
                <a:effectLst/>
                <a:latin typeface="ArialMT" pitchFamily="0" charset="0"/>
                <a:ea typeface="ArialMT" pitchFamily="0" charset="0"/>
                <a:cs typeface="ArialMT" pitchFamily="0" charset="0"/>
              </a:defRPr>
            </a:pPr>
            <a:r>
              <a:t>Principalmente selladores. Curado lento. Pintables.</a:t>
            </a:r>
          </a:p>
          <a:p>
            <a:pPr marL="0" marR="0" indent="0" algn="l" defTabSz="914400">
              <a:lnSpc>
                <a:spcPct val="100000"/>
              </a:lnSpc>
              <a:spcBef>
                <a:spcPts val="0"/>
              </a:spcBef>
              <a:spcAft>
                <a:spcPts val="0"/>
              </a:spcAft>
              <a:buClrTx/>
              <a:buSzTx/>
              <a:buFont typeface="Wingdings" pitchFamily="2" charset="2"/>
              <a:buChar char=""/>
              <a:tabLst/>
              <a:defRPr sz="28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chemeClr val="tx1"/>
                </a:solidFill>
                <a:effectLst/>
                <a:latin typeface="ArialMT" pitchFamily="0" charset="0"/>
                <a:ea typeface="ArialMT" pitchFamily="0" charset="0"/>
                <a:cs typeface="ArialMT" pitchFamily="0" charset="0"/>
              </a:defRPr>
            </a:pPr>
            <a:r>
              <a:t>Poco humectantes: imprimación con silanos o PU diluido. Amplia gama de sustratos. Poca resistencia al UV.</a:t>
            </a: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chemeClr val="tx1"/>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chemeClr val="tx1"/>
                </a:solidFill>
                <a:effectLst/>
                <a:latin typeface="ArialMT" pitchFamily="0" charset="0"/>
                <a:ea typeface="ArialMT" pitchFamily="0" charset="0"/>
                <a:cs typeface="ArialMT" pitchFamily="0" charset="0"/>
              </a:defRPr>
            </a:pPr>
            <a:r>
              <a:rPr sz="2800" cap="none"/>
              <a:t>Histéresis viscoelástica: amortiguador acústico.</a:t>
            </a:r>
          </a:p>
        </p:txBody>
      </p:sp>
    </p:spTree>
  </p:cSld>
  <p:clrMapOvr>
    <a:masterClrMapping/>
  </p:clrMapOvr>
  <p:timing>
    <p:tnLst>
      <p:par>
        <p:cTn id="1" dur="indefinite" restart="never" nodeType="tmRoot"/>
      </p:par>
    </p:tnLst>
  </p:timing>
</p:sld>
</file>

<file path=ppt/slides/slide3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a:defRPr sz="2600" cap="none"/>
            </a:pPr>
            <a:r>
              <a:t>Curado químico: En el curado químico, los componentes del adhesivo reaccionan entre sí o con un agente externo, como un catalizador, para formar enlaces químicos que endurecen el adhesivo. Este proceso puede ser exotérmico, es decir, puede liberar calor como resultado de la reacción química. Los adhesivos epoxi son un ejemplo común de adhesivos que experimentan curado químico.</a:t>
            </a:r>
          </a:p>
          <a:p>
            <a:pPr marL="0" indent="0">
              <a:buNone/>
              <a:defRPr sz="2200" cap="none"/>
            </a:pPr>
          </a:p>
          <a:p>
            <a:pPr>
              <a:defRPr sz="2600" cap="none"/>
            </a:pPr>
            <a:r>
              <a:t>Curado por exposición a la radiación: Algunos adhesivos, como los adhesivos acrílicos y los adhesivos cianocrilatos (superpegamentos), pueden curarse mediante la exposición a radiación ultravioleta (UV) o luz visible. La radiación activa un iniciador de polimerización en el adhesivo, lo que desencadena una reacción química que conduce al curado.</a:t>
            </a:r>
          </a:p>
        </p:txBody>
      </p:sp>
    </p:spTree>
  </p:cSld>
  <p:clrMapOvr>
    <a:masterClrMapping/>
  </p:clrMapOvr>
  <p:timing>
    <p:tnLst>
      <p:par>
        <p:cTn id="1" dur="indefinite" restart="never" nodeType="tmRoot"/>
      </p:par>
    </p:tnLst>
  </p:timing>
</p:sld>
</file>

<file path=ppt/slides/slide38.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a:defRPr sz="2400" cap="none"/>
            </a:pPr>
            <a:r>
              <a:t>Curado por calor: Muchos adhesivos, como los adhesivos termofusibles, curan mediante la aplicación de calor. El calor funde el adhesivo y, cuando se enfría, se solidifica y se adhiere a los materiales que se están uniendo.</a:t>
            </a:r>
          </a:p>
          <a:p>
            <a:pPr marL="0" indent="0">
              <a:buNone/>
              <a:defRPr sz="2400" cap="none"/>
            </a:pPr>
          </a:p>
          <a:p>
            <a:pPr>
              <a:defRPr sz="2400" cap="none"/>
            </a:pPr>
            <a:r>
              <a:t>Curado por humedad: Algunos adhesivos, como los adhesivos de cianoacrilato, curan en presencia de humedad ambiental. La humedad activa el adhesivo y lo endurece.</a:t>
            </a:r>
          </a:p>
          <a:p>
            <a:pPr>
              <a:defRPr sz="2400" cap="none"/>
            </a:pPr>
          </a:p>
          <a:p>
            <a:pPr>
              <a:defRPr sz="2400" cap="none"/>
            </a:pPr>
            <a:r>
              <a:t>Curado por evaporación de solventes: Algunos adhesivos, especialmente los adhesivos basados en solventes, curan cuando los solventes se evaporan. A medida que los solventes se desprenden, el adhesivo se vuelve más viscoso y finalmente se endurece.</a:t>
            </a:r>
          </a:p>
        </p:txBody>
      </p:sp>
    </p:spTree>
  </p:cSld>
  <p:clrMapOvr>
    <a:masterClrMapping/>
  </p:clrMapOvr>
  <p:timing>
    <p:tnLst>
      <p:par>
        <p:cTn id="1" dur="indefinite" restart="never" nodeType="tmRoot"/>
      </p:par>
    </p:tnLst>
  </p:timing>
</p:sld>
</file>

<file path=ppt/slides/slide39.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1600" cap="none">
                <a:solidFill>
                  <a:srgbClr val="7F007F"/>
                </a:solidFill>
              </a:defRPr>
            </a:pPr>
            <a:r>
              <a:t>CIANOACRILATO VS METACRILATO</a:t>
            </a:r>
          </a:p>
          <a:p>
            <a:pPr>
              <a:defRPr sz="1600" cap="none"/>
            </a:pPr>
          </a:p>
          <a:p>
            <a:pPr marL="0" indent="0">
              <a:buNone/>
              <a:defRPr sz="1600" cap="none"/>
            </a:pPr>
            <a:r>
              <a:t>Composición química:</a:t>
            </a:r>
          </a:p>
          <a:p>
            <a:pPr>
              <a:defRPr sz="1600" cap="none"/>
            </a:pPr>
          </a:p>
          <a:p>
            <a:pPr>
              <a:defRPr sz="1600" cap="none"/>
            </a:pPr>
            <a:r>
              <a:t>Cianoacrilato: El pegamento cianoacrilato es un adhesivo que contiene cianoacrilato como componente principal. Este tipo de adhesivo cura rápidamente cuando entra en contacto con superficies que contienen humedad, formando una unión fuerte y rígida.</a:t>
            </a:r>
          </a:p>
          <a:p>
            <a:pPr>
              <a:defRPr sz="1600" cap="none"/>
            </a:pPr>
            <a:r>
              <a:t>Metacrilato: El adhesivo de metacrilato, también conocido como adhesivo acrílico estructural, se basa en la polimerización de monómeros de metacrilato. Este tipo de adhesivo generalmente se mezcla con un endurecedor y requiere más tiempo para curar completamente.</a:t>
            </a:r>
          </a:p>
          <a:p>
            <a:pPr>
              <a:defRPr sz="1600" cap="none"/>
            </a:pPr>
          </a:p>
          <a:p>
            <a:pPr marL="0" indent="0">
              <a:buNone/>
              <a:defRPr sz="1600" cap="none"/>
            </a:pPr>
            <a:r>
              <a:t>Velocidad de curado:</a:t>
            </a:r>
          </a:p>
          <a:p>
            <a:pPr>
              <a:defRPr sz="1600" cap="none"/>
            </a:pPr>
          </a:p>
          <a:p>
            <a:pPr>
              <a:defRPr sz="1600" cap="none"/>
            </a:pPr>
            <a:r>
              <a:t>Cianoacrilato: Los pegamentos cianoacrilatos curan extremadamente rápido, a menudo en segundos, cuando entran en contacto con humedad. Esto los hace ideales para aplicaciones que requieren uniones inmediatas.</a:t>
            </a:r>
          </a:p>
          <a:p>
            <a:pPr>
              <a:defRPr sz="1600" cap="none"/>
            </a:pPr>
            <a:r>
              <a:t>Metacrilato: Los adhesivos de metacrilato tienen un tiempo de curado más largo en comparación con los cianoacrilatos. El curado completo puede llevar varios minutos o incluso horas, dependiendo de las condiciones y la fórmula específica.</a:t>
            </a:r>
          </a:p>
          <a:p>
            <a:pPr>
              <a:defRPr sz="1600" cap="none"/>
            </a:pPr>
          </a:p>
          <a:p>
            <a:pPr marL="0" indent="0">
              <a:buNone/>
              <a:defRPr sz="1600" cap="none"/>
            </a:pPr>
          </a:p>
        </p:txBody>
      </p:sp>
    </p:spTree>
  </p:cSld>
  <p:clrMapOvr>
    <a:masterClrMapping/>
  </p:clrMapOvr>
  <p:timing>
    <p:tnLst>
      <p:par>
        <p:cTn id="1" dur="indefinite" restart="never" nodeType="tmRoot"/>
      </p:par>
    </p:tnLst>
  </p:timing>
</p:sld>
</file>

<file path=ppt/slides/slide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Historia</a:t>
            </a:r>
          </a:p>
        </p:txBody>
      </p:sp>
      <p:sp>
        <p:nvSpPr>
          <p:cNvPr id="3" name="SubtítuloDiapositiva1"/>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agQAACcKAABkSAAAKygAAAAAAAAmAAAACAAAAP//////////"/>
              </a:ext>
            </a:extLst>
          </p:cNvSpPr>
          <p:nvPr/>
        </p:nvSpPr>
        <p:spPr>
          <a:xfrm>
            <a:off x="717550" y="1650365"/>
            <a:ext cx="11050270" cy="4879340"/>
          </a:xfrm>
          <a:prstGeom prst="rect">
            <a:avLst/>
          </a:prstGeom>
          <a:noFill/>
          <a:ln>
            <a:noFill/>
          </a:ln>
          <a:effectLst/>
        </p:spPr>
        <p:txBody>
          <a:bodyPr vert="horz" wrap="square" numCol="1" spcCol="215900" anchor="t"/>
          <a:lstStyle/>
          <a:p>
            <a:pPr algn="just">
              <a:defRPr sz="3000" cap="none"/>
            </a:pPr>
            <a:r>
              <a:rPr b="1" cap="none">
                <a:solidFill>
                  <a:schemeClr val="accent2"/>
                </a:solidFill>
              </a:rPr>
              <a:t>Adhesivos naturales</a:t>
            </a:r>
            <a:r>
              <a:t>:  más de 5000 años.</a:t>
            </a:r>
          </a:p>
          <a:p>
            <a:pPr algn="just">
              <a:buFont typeface="Wingdings" pitchFamily="2" charset="2"/>
              <a:buChar char=""/>
              <a:defRPr sz="3000" cap="none"/>
            </a:pPr>
            <a:r>
              <a:t>proteina animal (sangre, caseina y colágeno)</a:t>
            </a:r>
          </a:p>
          <a:p>
            <a:pPr algn="just">
              <a:buFont typeface="Wingdings" pitchFamily="2" charset="2"/>
              <a:buChar char=""/>
              <a:defRPr sz="3000" cap="none"/>
            </a:pPr>
            <a:r>
              <a:t>azúcares (miel, almidón)</a:t>
            </a:r>
          </a:p>
          <a:p>
            <a:pPr algn="just">
              <a:buFont typeface="Wingdings" pitchFamily="2" charset="2"/>
              <a:buChar char=""/>
              <a:defRPr sz="3000" cap="none"/>
            </a:pPr>
            <a:r>
              <a:t>hidrocarburos (bitúmen, asfalto)</a:t>
            </a:r>
          </a:p>
          <a:p>
            <a:pPr algn="just">
              <a:buFont typeface="Wingdings" pitchFamily="2" charset="2"/>
              <a:buChar char=""/>
              <a:defRPr sz="3000" cap="none"/>
            </a:pPr>
            <a:r>
              <a:t>resinas y ceras (latex, goma arábiga, resinas de pino y abeto, alquitrán de pino)</a:t>
            </a:r>
          </a:p>
          <a:p>
            <a:pPr algn="just">
              <a:buFont typeface="Wingdings" pitchFamily="2" charset="2"/>
              <a:buChar char=""/>
              <a:defRPr sz="3000" cap="none"/>
            </a:pPr>
          </a:p>
          <a:p>
            <a:pPr algn="just">
              <a:defRPr sz="3000" cap="none"/>
            </a:pPr>
            <a:r>
              <a:rPr b="1" cap="none">
                <a:solidFill>
                  <a:schemeClr val="accent2"/>
                </a:solidFill>
              </a:rPr>
              <a:t>Adhesivos sintéticos</a:t>
            </a:r>
            <a:r>
              <a:t>:  desde 1900.</a:t>
            </a:r>
          </a:p>
          <a:p>
            <a:pPr algn="just">
              <a:buFont typeface="Wingdings" pitchFamily="2" charset="2"/>
              <a:buChar char=""/>
              <a:defRPr sz="3000" cap="none"/>
            </a:pPr>
            <a:r>
              <a:t> Pegamentos de PVA, resina epoxi, cianoacrilato, poliuretano,  neopreno, silicona,  termofusible, goma de contacto, fusión en caliente</a:t>
            </a:r>
          </a:p>
        </p:txBody>
      </p:sp>
    </p:spTree>
  </p:cSld>
  <p:clrMapOvr>
    <a:masterClrMapping/>
  </p:clrMapOvr>
  <p:timing>
    <p:tnLst>
      <p:par>
        <p:cTn id="1" dur="indefinite" restart="never" nodeType="tmRoot"/>
      </p:par>
    </p:tnLst>
  </p:timing>
</p:sld>
</file>

<file path=ppt/slides/slide40.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1600" cap="none">
                <a:solidFill>
                  <a:srgbClr val="7F007F"/>
                </a:solidFill>
              </a:defRPr>
            </a:pPr>
            <a:r>
              <a:t>CIANOACRILATO VS METACRILATO</a:t>
            </a:r>
          </a:p>
          <a:p>
            <a:pPr>
              <a:defRPr sz="1600" cap="none"/>
            </a:pPr>
          </a:p>
          <a:p>
            <a:pPr marL="0" indent="0">
              <a:buNone/>
              <a:defRPr sz="1600" cap="none"/>
            </a:pPr>
            <a:r>
              <a:t>Flexibilidad de la unión:</a:t>
            </a:r>
          </a:p>
          <a:p>
            <a:pPr>
              <a:defRPr sz="1600" cap="none"/>
            </a:pPr>
          </a:p>
          <a:p>
            <a:pPr>
              <a:defRPr sz="1600" cap="none"/>
            </a:pPr>
            <a:r>
              <a:t>Cianoacrilato: Las uniones creadas con pegamento cianoacrilato tienden a ser rígidas y frágiles. No son ideales para aplicaciones en las que se requiere flexibilidad.</a:t>
            </a:r>
          </a:p>
          <a:p>
            <a:pPr>
              <a:defRPr sz="1600" cap="none"/>
            </a:pPr>
            <a:r>
              <a:t>Metacrilato: Los adhesivos de metacrilato pueden proporcionar uniones más flexibles y resistentes a la vibración y la deformación. Son adecuados para aplicaciones que requieren cierto grado de flexibilidad.</a:t>
            </a:r>
          </a:p>
          <a:p>
            <a:pPr>
              <a:defRPr sz="1600" cap="none"/>
            </a:pPr>
          </a:p>
          <a:p>
            <a:pPr marL="0" indent="0">
              <a:buNone/>
              <a:defRPr sz="1600" cap="none"/>
            </a:pPr>
            <a:r>
              <a:t>Resistencia a la temperatura:</a:t>
            </a:r>
          </a:p>
          <a:p>
            <a:pPr>
              <a:defRPr sz="1600" cap="none"/>
            </a:pPr>
          </a:p>
          <a:p>
            <a:pPr>
              <a:defRPr sz="1600" cap="none"/>
            </a:pPr>
            <a:r>
              <a:t>Cianoacrilato: Los cianoacrilatos son sensibles al calor y pueden debilitarse a altas temperaturas. No son ideales para aplicaciones que experimentan temperaturas elevadas.</a:t>
            </a:r>
          </a:p>
          <a:p>
            <a:pPr>
              <a:defRPr sz="1600" cap="none"/>
            </a:pPr>
            <a:r>
              <a:t>Metacrilato: Los adhesivos de metacrilato ofrecen una mejor resistencia a la temperatura y son más adecuados para aplicaciones donde se requiere estabilidad a temperaturas más altas.</a:t>
            </a:r>
          </a:p>
          <a:p>
            <a:pPr>
              <a:defRPr sz="1600" cap="none"/>
            </a:pPr>
          </a:p>
          <a:p>
            <a:pPr marL="0" indent="0">
              <a:buNone/>
              <a:defRPr sz="1600" cap="none"/>
            </a:pPr>
            <a:r>
              <a:t>Resistencia química:</a:t>
            </a:r>
          </a:p>
          <a:p>
            <a:pPr>
              <a:defRPr sz="1600" cap="none"/>
            </a:pPr>
          </a:p>
          <a:p>
            <a:pPr>
              <a:defRPr sz="1600" cap="none"/>
            </a:pPr>
            <a:r>
              <a:t>Cianoacrilato: Los cianoacrilatos pueden ser vulnerables a ciertas sustancias químicas y solventes.</a:t>
            </a:r>
          </a:p>
          <a:p>
            <a:pPr>
              <a:defRPr sz="1600" cap="none"/>
            </a:pPr>
            <a:r>
              <a:t>Metacrilato: Los adhesivos de metacrilato suelen ser más resistentes a una variedad de productos químicos y solventes.</a:t>
            </a:r>
          </a:p>
        </p:txBody>
      </p:sp>
    </p:spTree>
  </p:cSld>
  <p:clrMapOvr>
    <a:masterClrMapping/>
  </p:clrMapOvr>
  <p:timing>
    <p:tnLst>
      <p:par>
        <p:cTn id="1" dur="indefinite" restart="never" nodeType="tmRoot"/>
      </p:par>
    </p:tnLst>
  </p:timing>
</p:sld>
</file>

<file path=ppt/slides/slide4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1600" cap="none">
                <a:solidFill>
                  <a:srgbClr val="7F007F"/>
                </a:solidFill>
              </a:defRPr>
            </a:pPr>
            <a:r>
              <a:t>CIANOACRILATO VS METACRILATO</a:t>
            </a:r>
          </a:p>
          <a:p>
            <a:pPr>
              <a:defRPr sz="1600" cap="none"/>
            </a:pPr>
          </a:p>
          <a:p>
            <a:pPr marL="0" indent="0">
              <a:buNone/>
              <a:defRPr sz="1600" cap="none"/>
            </a:pPr>
            <a:r>
              <a:t>Aplicaciones:</a:t>
            </a:r>
          </a:p>
          <a:p>
            <a:pPr>
              <a:defRPr sz="1600" cap="none"/>
            </a:pPr>
          </a:p>
          <a:p>
            <a:pPr>
              <a:defRPr sz="1600" cap="none"/>
            </a:pPr>
            <a:r>
              <a:t>Cianoacrilato: Los cianoacrilatos se utilizan comúnmente para unir materiales como plástico, metal, cerámica y vidrio en aplicaciones de reparación rápida y unión de componentes pequeños.</a:t>
            </a:r>
          </a:p>
          <a:p>
            <a:pPr>
              <a:defRPr sz="1600" cap="none"/>
            </a:pPr>
          </a:p>
          <a:p>
            <a:pPr>
              <a:defRPr sz="1600" cap="none"/>
            </a:pPr>
            <a:r>
              <a:t>Metacrilato: Los adhesivos de metacrilato se utilizan en aplicaciones estructurales donde se requiere una unión fuerte y duradera, como la unión de piezas de plástico, metal, vidrio, fibra de vidrio y materiales compuestos en la industria de la construcción, automotriz y aeroespacial.</a:t>
            </a:r>
          </a:p>
        </p:txBody>
      </p:sp>
    </p:spTree>
  </p:cSld>
  <p:clrMapOvr>
    <a:masterClrMapping/>
  </p:clrMapOvr>
  <p:timing>
    <p:tnLst>
      <p:par>
        <p:cTn id="1" dur="indefinite" restart="never" nodeType="tmRoot"/>
      </p:par>
    </p:tnLst>
  </p:timing>
</p:sld>
</file>

<file path=ppt/slides/slide4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1600" cap="none">
                <a:solidFill>
                  <a:srgbClr val="7F007F"/>
                </a:solidFill>
              </a:defRPr>
            </a:pPr>
            <a:r>
              <a:t>Cementos</a:t>
            </a:r>
          </a:p>
          <a:p>
            <a:pPr>
              <a:defRPr sz="1600" cap="none"/>
            </a:pPr>
          </a:p>
          <a:p>
            <a:pPr marL="0" indent="0">
              <a:buNone/>
              <a:defRPr sz="1600" cap="none"/>
            </a:pPr>
            <a:r>
              <a:t>Cemento de contacto: Este tipo de cemento adhesivo se utiliza para unir superficies como cuero, goma, tela, láminas de plástico, laminados y madera contrachapada. Se aplica una capa delgada de cemento en ambas superficies, se deja secar y luego se unen las superficies presionándolas juntas. Los cementos de contacto son conocidos por su resistencia y durabilidad.</a:t>
            </a:r>
          </a:p>
          <a:p>
            <a:pPr marL="0" indent="0">
              <a:buNone/>
              <a:defRPr sz="1600" cap="none"/>
            </a:pPr>
          </a:p>
          <a:p>
            <a:pPr marL="0" indent="0">
              <a:buNone/>
              <a:defRPr sz="1600" cap="none"/>
            </a:pPr>
            <a:r>
              <a:t>Cemento de PVC: También llamado adhesivo de PVC o cemento para tubos de PVC, se utiliza para unir tuberías y accesorios de PVC en sistemas de plomería. Este adhesivo se compone de un solvente que disuelve parcialmente las superficies de PVC, permitiendo que se fusionen al secarse.</a:t>
            </a:r>
          </a:p>
          <a:p>
            <a:pPr marL="0" indent="0">
              <a:buNone/>
              <a:defRPr sz="1600" cap="none"/>
            </a:pPr>
          </a:p>
          <a:p>
            <a:pPr marL="0" indent="0">
              <a:buNone/>
              <a:defRPr sz="1600" cap="none"/>
            </a:pPr>
            <a:r>
              <a:t>Cemento de plástico ABS: Este adhesivo se utiliza para unir tuberías y accesorios de plástico ABS en sistemas de plomería. Funciona de manera similar al cemento de PVC, disolviendo las superficies para crear una unión fuerte.</a:t>
            </a:r>
          </a:p>
          <a:p>
            <a:pPr marL="0" indent="0">
              <a:buNone/>
              <a:defRPr sz="1600" cap="none"/>
            </a:pPr>
          </a:p>
          <a:p>
            <a:pPr marL="0" indent="0">
              <a:buNone/>
              <a:defRPr sz="1600" cap="none"/>
            </a:pPr>
            <a:r>
              <a:t>Cemento de poliestireno: Este adhesivo se usa comúnmente para unir tuberías y accesorios de poliestireno expandido (EPS) o espuma de poliestireno. Similar al cemento de PVC, disuelve las superficies de EPS y crea una unión química.</a:t>
            </a:r>
          </a:p>
          <a:p>
            <a:pPr marL="0" indent="0">
              <a:buNone/>
              <a:defRPr sz="1600" cap="none"/>
            </a:pPr>
          </a:p>
          <a:p>
            <a:pPr marL="0" indent="0">
              <a:buNone/>
              <a:defRPr sz="1600" cap="none"/>
            </a:pPr>
            <a:r>
              <a:t>Cemento de madera: Este tipo de adhesivo está diseñado específicamente para unir madera. Puede estar disponible en varias formulaciones, incluyendo adhesivos a base de resina, urea-formaldehído o epoxi, y se utiliza para una variedad de proyectos de carpintería y construcción.</a:t>
            </a:r>
          </a:p>
          <a:p>
            <a:pPr marL="0" indent="0">
              <a:buNone/>
              <a:defRPr sz="1600" cap="none"/>
            </a:pPr>
          </a:p>
          <a:p>
            <a:pPr marL="0" indent="0">
              <a:buNone/>
              <a:defRPr sz="1600" cap="none"/>
            </a:pPr>
          </a:p>
        </p:txBody>
      </p:sp>
    </p:spTree>
  </p:cSld>
  <p:clrMapOvr>
    <a:masterClrMapping/>
  </p:clrMapOvr>
  <p:timing>
    <p:tnLst>
      <p:par>
        <p:cTn id="1" dur="indefinite" restart="never" nodeType="tmRoot"/>
      </p:par>
    </p:tnLst>
  </p:timing>
</p:sld>
</file>

<file path=ppt/slides/slide4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1600" cap="none">
                <a:solidFill>
                  <a:srgbClr val="7F007F"/>
                </a:solidFill>
              </a:defRPr>
            </a:pPr>
            <a:r>
              <a:t>Cementos</a:t>
            </a:r>
            <a:r>
              <a:rPr cap="none">
                <a:solidFill>
                  <a:schemeClr val="tx1"/>
                </a:solidFill>
              </a:rPr>
              <a:t>.</a:t>
            </a:r>
            <a:endParaRPr cap="none">
              <a:solidFill>
                <a:schemeClr val="tx1"/>
              </a:solidFill>
            </a:endParaRPr>
          </a:p>
          <a:p>
            <a:pPr marL="0" indent="0">
              <a:buNone/>
              <a:defRPr sz="1600" cap="none"/>
            </a:pPr>
          </a:p>
          <a:p>
            <a:pPr marL="0" indent="0">
              <a:buNone/>
              <a:defRPr sz="1600" cap="none"/>
            </a:pPr>
            <a:r>
              <a:t>Cemento de caucho: Se utiliza para unir piezas de caucho, como neopreno, EPDM y otros elastómeros. También se usa en aplicaciones de reparación de neumáticos y en la industria del calzado.</a:t>
            </a:r>
          </a:p>
          <a:p>
            <a:pPr marL="0" indent="0">
              <a:buNone/>
              <a:defRPr sz="1600" cap="none"/>
            </a:pPr>
          </a:p>
          <a:p>
            <a:pPr marL="0" indent="0">
              <a:buNone/>
              <a:defRPr sz="1600" cap="none"/>
            </a:pPr>
            <a:r>
              <a:t>Cemento para baldosas: Estos adhesivos están diseñados para unir baldosas cerámicas o de porcelana a superficies de concreto, madera contrachapada, yeso y otros sustratos en proyectos de revestimiento de suelos y paredes.</a:t>
            </a:r>
          </a:p>
          <a:p>
            <a:pPr marL="0" indent="0">
              <a:buNone/>
              <a:defRPr sz="1600" cap="none"/>
            </a:pPr>
          </a:p>
          <a:p>
            <a:pPr marL="0" indent="0">
              <a:buNone/>
              <a:defRPr sz="1600" cap="none"/>
            </a:pPr>
            <a:r>
              <a:t>Cemento de vidrio: Se utiliza para unir vidrio a vidrio o vidrio a otros materiales en aplicaciones como la fabricación de acuarios o la unión de componentes de vidrio de laboratorio.</a:t>
            </a:r>
          </a:p>
          <a:p>
            <a:pPr marL="0" indent="0">
              <a:buNone/>
              <a:defRPr sz="1600" cap="none"/>
            </a:pPr>
          </a:p>
          <a:p>
            <a:pPr marL="0" indent="0">
              <a:buNone/>
              <a:defRPr sz="1600" cap="none"/>
            </a:pPr>
            <a:r>
              <a:t>Cemento de alta temperatura: Estos adhesivos están formulados para soportar temperaturas extremadamente altas y se utilizan en aplicaciones como la reparación de calderas, hornos y sistemas de escape de vehículos.</a:t>
            </a:r>
          </a:p>
          <a:p>
            <a:pPr marL="0" indent="0">
              <a:buNone/>
              <a:defRPr sz="1600" cap="none"/>
            </a:pPr>
          </a:p>
          <a:p>
            <a:pPr marL="0" indent="0">
              <a:buNone/>
              <a:defRPr sz="1600" cap="none"/>
            </a:pPr>
            <a:r>
              <a:t>Cemento de joyería: Utilizado en la fabricación y reparación de joyas, este adhesivo puede ser un epoxi o un cemento de cianoacrilato especializado diseñado para unir piedras preciosas y metales.</a:t>
            </a:r>
          </a:p>
        </p:txBody>
      </p:sp>
    </p:spTree>
  </p:cSld>
  <p:clrMapOvr>
    <a:masterClrMapping/>
  </p:clrMapOvr>
  <p:timing>
    <p:tnLst>
      <p:par>
        <p:cTn id="1" dur="indefinite" restart="never" nodeType="tmRoot"/>
      </p:par>
    </p:tnLst>
  </p:timing>
</p:sld>
</file>

<file path=ppt/slides/slide4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2000" cap="none">
                <a:solidFill>
                  <a:srgbClr val="7F007F"/>
                </a:solidFill>
              </a:defRPr>
            </a:pPr>
            <a:r>
              <a:t>Cintasadhesivas o sensibles a la presión</a:t>
            </a:r>
          </a:p>
          <a:p>
            <a:pPr marL="0" indent="0">
              <a:buNone/>
              <a:defRPr sz="2000" cap="none"/>
            </a:pPr>
          </a:p>
          <a:p>
            <a:pPr marL="0" indent="0">
              <a:buNone/>
              <a:defRPr sz="2000" cap="none"/>
            </a:pPr>
            <a:r>
              <a:t>Poliuretano (PU): Los adhesivos de poliuretano se utilizan en algunas cintas adhesivas debido a su fuerte adhesión y flexibilidad. Estos adhesivos pueden ser utilizados en una variedad de aplicaciones, incluyendo aplicaciones de montaje y sellado.</a:t>
            </a:r>
          </a:p>
          <a:p>
            <a:pPr marL="0" indent="0">
              <a:buNone/>
              <a:defRPr sz="2000" cap="none"/>
            </a:pPr>
          </a:p>
          <a:p>
            <a:pPr marL="0" indent="0">
              <a:buNone/>
              <a:defRPr sz="2000" cap="none"/>
            </a:pPr>
            <a:r>
              <a:t>Caucho natural y sintético: Los cauchos naturales y sintéticos se utilizan en cintas adhesivas sensibles a la presión (PSA, por sus siglas en inglés). Los cauchos a menudo se combinan con otros polímeros para mejorar sus propiedades adhesivas.</a:t>
            </a:r>
          </a:p>
          <a:p>
            <a:pPr marL="0" indent="0">
              <a:buNone/>
              <a:defRPr sz="2000" cap="none"/>
            </a:pPr>
          </a:p>
          <a:p>
            <a:pPr marL="0" indent="0">
              <a:buNone/>
              <a:defRPr sz="2000" cap="none"/>
            </a:pPr>
            <a:r>
              <a:t>Acrílicos: Los polímeros acrílicos son comunes en cintas adhesivas sensibles a la presión. Estos adhesivos pueden ofrecer una buena adherencia a una variedad de superficies y tienen una durabilidad razonable.</a:t>
            </a:r>
          </a:p>
        </p:txBody>
      </p:sp>
    </p:spTree>
  </p:cSld>
  <p:clrMapOvr>
    <a:masterClrMapping/>
  </p:clrMapOvr>
  <p:timing>
    <p:tnLst>
      <p:par>
        <p:cTn id="1" dur="indefinite" restart="never" nodeType="tmRoot"/>
      </p:par>
    </p:tnLst>
  </p:timing>
</p:sld>
</file>

<file path=ppt/slides/slide4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2000" cap="none">
                <a:solidFill>
                  <a:srgbClr val="7F007F"/>
                </a:solidFill>
              </a:defRPr>
            </a:pPr>
            <a:r>
              <a:t>Aditivación con fluorescentes:</a:t>
            </a:r>
          </a:p>
          <a:p>
            <a:pPr marL="0" indent="0">
              <a:buNone/>
              <a:defRPr sz="2000" cap="none"/>
            </a:pPr>
          </a:p>
          <a:p>
            <a:pPr marL="0" indent="0">
              <a:buNone/>
              <a:defRPr sz="1600" cap="none"/>
            </a:pPr>
            <a:r>
              <a:t>Identificación y seguimiento de adhesivos: La fluorescencia se utiliza a menudo para marcar o identificar áreas en las que se ha aplicado el adhesivo. Esto es particularmente útil en aplicaciones industriales donde es importante rastrear la ubicación y la cantidad de adhesivo aplicado. La fluorescencia permite una inspección visual rápida y precisa de las áreas adhesivas.</a:t>
            </a:r>
          </a:p>
          <a:p>
            <a:pPr marL="0" indent="0">
              <a:buNone/>
              <a:defRPr sz="1600" cap="none"/>
            </a:pPr>
          </a:p>
          <a:p>
            <a:pPr marL="0" indent="0">
              <a:buNone/>
              <a:defRPr sz="1600" cap="none"/>
            </a:pPr>
            <a:r>
              <a:t>Calidad y control de la aplicación: En la fabricación de productos que requieren adhesivos, como etiquetas, sellos o selladores, la fluorescencia puede utilizarse para asegurar una aplicación uniforme y controlada del adhesivo. Los adhesivos fluorescentes pueden ser fácilmente rastreados y evaluados durante la producción para garantizar la calidad del producto final.</a:t>
            </a:r>
          </a:p>
          <a:p>
            <a:pPr marL="0" indent="0">
              <a:buNone/>
              <a:defRPr sz="1600" cap="none"/>
            </a:pPr>
          </a:p>
          <a:p>
            <a:pPr marL="0" indent="0">
              <a:buNone/>
              <a:defRPr sz="1600" cap="none"/>
            </a:pPr>
            <a:r>
              <a:t>Detección de fugas y defectos: En aplicaciones donde se utiliza adhesivo para sellar componentes o ensamblar productos, los adhesivos fluorescentes pueden ayudar a detectar fugas o defectos en la unión. La fluorescencia facilita la inspección visual y la identificación de áreas problemáticas.</a:t>
            </a:r>
          </a:p>
          <a:p>
            <a:pPr marL="0" indent="0">
              <a:buNone/>
              <a:defRPr sz="1600" cap="none"/>
            </a:pPr>
          </a:p>
          <a:p>
            <a:pPr marL="0" indent="0">
              <a:buNone/>
              <a:defRPr sz="1600" cap="none"/>
            </a:pPr>
            <a:r>
              <a:t>Seguridad y autenticación: En algunas aplicaciones, como la fabricación de productos electrónicos o dispositivos médicos, los adhesivos fluorescentes pueden ser parte de un sistema de seguridad o autenticación. La fluorescencia puede servir como una característica de seguridad que verifica la autenticidad o la integridad del producto.</a:t>
            </a:r>
          </a:p>
          <a:p>
            <a:pPr marL="0" indent="0">
              <a:buNone/>
              <a:defRPr sz="1600" cap="none"/>
            </a:pPr>
          </a:p>
          <a:p>
            <a:pPr marL="0" indent="0">
              <a:buNone/>
              <a:defRPr sz="2000" cap="none"/>
            </a:pPr>
            <a:r>
              <a:rPr sz="1600" cap="none"/>
              <a:t>Marcado y codificación: En entornos industriales y de fabricación, los adhesivos fluorescentes pueden utilizarse para marcar y codificar productos o componentes. La fluorescencia permite una identificación rápida y precisa de los productos o componentes.</a:t>
            </a:r>
          </a:p>
        </p:txBody>
      </p:sp>
    </p:spTree>
  </p:cSld>
  <p:clrMapOvr>
    <a:masterClrMapping/>
  </p:clrMapOvr>
  <p:timing>
    <p:tnLst>
      <p:par>
        <p:cTn id="1" dur="indefinite" restart="never" nodeType="tmRoot"/>
      </p:par>
    </p:tnLst>
  </p:timing>
</p:sld>
</file>

<file path=ppt/slides/slide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Ventajas y desventajas</a:t>
            </a:r>
          </a:p>
        </p:txBody>
      </p:sp>
      <p:sp>
        <p:nvSpPr>
          <p:cNvPr id="3" name="SubtítuloDiapositiva1"/>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agQAACcKAADGEAAAIA4AAAAAAAAmAAAACAAAAP//////////"/>
              </a:ext>
            </a:extLst>
          </p:cNvSpPr>
          <p:nvPr/>
        </p:nvSpPr>
        <p:spPr>
          <a:xfrm>
            <a:off x="717550" y="1650365"/>
            <a:ext cx="2009140"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Ventajas</a:t>
            </a:r>
            <a:r>
              <a:t>:  </a:t>
            </a:r>
          </a:p>
        </p:txBody>
      </p:sp>
      <p:pic>
        <p:nvPicPr>
          <p:cNvPr id="4"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D/////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EAAACvDQAAnCgAALogAAAAAAAAJgAAAAgAAAD//////////w=="/>
              </a:ext>
            </a:extLst>
          </p:cNvPicPr>
          <p:nvPr/>
        </p:nvPicPr>
        <p:blipFill>
          <a:blip r:embed="rId3"/>
          <a:stretch>
            <a:fillRect/>
          </a:stretch>
        </p:blipFill>
        <p:spPr>
          <a:xfrm>
            <a:off x="153035" y="2224405"/>
            <a:ext cx="6448425" cy="3095625"/>
          </a:xfrm>
          <a:prstGeom prst="rect">
            <a:avLst/>
          </a:prstGeom>
          <a:noFill/>
          <a:ln>
            <a:noFill/>
          </a:ln>
          <a:effectLst/>
        </p:spPr>
      </p:pic>
      <p:pic>
        <p:nvPicPr>
          <p:cNvPr id="5" name="Imagen2"/>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D/////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0hAACTHQAAMkcAAKcnAAAAAAAAJgAAAAgAAAD//////////w=="/>
              </a:ext>
            </a:extLst>
          </p:cNvPicPr>
          <p:nvPr/>
        </p:nvPicPr>
        <p:blipFill>
          <a:blip r:embed="rId4"/>
          <a:stretch>
            <a:fillRect/>
          </a:stretch>
        </p:blipFill>
        <p:spPr>
          <a:xfrm>
            <a:off x="5525135" y="4807585"/>
            <a:ext cx="6048375" cy="1638300"/>
          </a:xfrm>
          <a:prstGeom prst="rect">
            <a:avLst/>
          </a:prstGeom>
          <a:noFill/>
          <a:ln>
            <a:noFill/>
          </a:ln>
          <a:effectLst/>
        </p:spPr>
      </p:pic>
      <p:sp>
        <p:nvSpPr>
          <p:cNvPr id="6" name="Rectángulo1"/>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fikAACkZAACeNwAAIh0AAAAAAAAmAAAACAAAAP//////////"/>
              </a:ext>
            </a:extLst>
          </p:cNvSpPr>
          <p:nvPr/>
        </p:nvSpPr>
        <p:spPr>
          <a:xfrm>
            <a:off x="6744970" y="4090035"/>
            <a:ext cx="2296160"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Desventajas</a:t>
            </a:r>
            <a:r>
              <a:t>:  </a:t>
            </a:r>
          </a:p>
        </p:txBody>
      </p:sp>
    </p:spTree>
  </p:cSld>
  <p:clrMapOvr>
    <a:masterClrMapping/>
  </p:clrMapOvr>
  <p:timing>
    <p:tnLst>
      <p:par>
        <p:cTn id="1" dur="indefinite" restart="never" nodeType="tmRoot"/>
      </p:par>
    </p:tnLst>
  </p:timing>
</p:sld>
</file>

<file path=ppt/slides/slide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La unión adhesiva</a:t>
            </a:r>
          </a:p>
        </p:txBody>
      </p:sp>
      <p:pic>
        <p:nvPicPr>
          <p:cNvPr id="3"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IwhAACtAAAAKEoAAE4UAAAAAAAAJgAAAAgAAAD//////////w=="/>
              </a:ext>
            </a:extLst>
          </p:cNvPicPr>
          <p:nvPr/>
        </p:nvPicPr>
        <p:blipFill>
          <a:blip r:embed="rId3"/>
          <a:stretch>
            <a:fillRect/>
          </a:stretch>
        </p:blipFill>
        <p:spPr>
          <a:xfrm>
            <a:off x="5453380" y="109855"/>
            <a:ext cx="6601460" cy="3190875"/>
          </a:xfrm>
          <a:prstGeom prst="rect">
            <a:avLst/>
          </a:prstGeom>
          <a:noFill/>
          <a:ln>
            <a:noFill/>
          </a:ln>
          <a:effectLst/>
        </p:spPr>
      </p:pic>
      <p:pic>
        <p:nvPicPr>
          <p:cNvPr id="4" name="Imagen2"/>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OIAAAASFgAAOj8AAOEoAAAAAAAAJgAAAAgAAAD//////////w=="/>
              </a:ext>
            </a:extLst>
          </p:cNvPicPr>
          <p:nvPr/>
        </p:nvPicPr>
        <p:blipFill>
          <a:blip r:embed="rId4"/>
          <a:stretch>
            <a:fillRect/>
          </a:stretch>
        </p:blipFill>
        <p:spPr>
          <a:xfrm>
            <a:off x="143510" y="3587750"/>
            <a:ext cx="10134600" cy="3057525"/>
          </a:xfrm>
          <a:prstGeom prst="rect">
            <a:avLst/>
          </a:prstGeom>
          <a:noFill/>
          <a:ln>
            <a:noFill/>
          </a:ln>
          <a:effectLst/>
        </p:spPr>
      </p:pic>
      <p:sp>
        <p:nvSpPr>
          <p:cNvPr id="5" name="Rectángulo1"/>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ckAAABIWAAAoSgAAfBoAAAAAAAAmAAAACAAAAP//////////"/>
              </a:ext>
            </a:extLst>
          </p:cNvSpPr>
          <p:nvPr/>
        </p:nvSpPr>
        <p:spPr>
          <a:xfrm>
            <a:off x="10476230" y="3587750"/>
            <a:ext cx="1578610" cy="717550"/>
          </a:xfrm>
          <a:prstGeom prst="rect">
            <a:avLst/>
          </a:prstGeom>
          <a:noFill/>
          <a:ln>
            <a:noFill/>
          </a:ln>
          <a:effectLst/>
        </p:spPr>
        <p:txBody>
          <a:bodyPr vert="horz" wrap="square" numCol="1" spcCol="215900" anchor="t"/>
          <a:lstStyle/>
          <a:p>
            <a:pPr algn="just">
              <a:defRPr sz="3000" cap="none"/>
            </a:pPr>
            <a:r>
              <a:rPr b="1" cap="none">
                <a:solidFill>
                  <a:schemeClr val="accent2"/>
                </a:solidFill>
              </a:rPr>
              <a:t>Fallos</a:t>
            </a:r>
            <a:r>
              <a:t>:  </a:t>
            </a:r>
          </a:p>
        </p:txBody>
      </p:sp>
    </p:spTree>
  </p:cSld>
  <p:clrMapOvr>
    <a:masterClrMapping/>
  </p:clrMapOvr>
  <p:timing>
    <p:tnLst>
      <p:par>
        <p:cTn id="1" dur="indefinite" restart="never" nodeType="tmRoot"/>
      </p:par>
    </p:tnLst>
  </p:timing>
</p:sld>
</file>

<file path=ppt/slides/slide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Principios de adhesión</a:t>
            </a:r>
          </a:p>
        </p:txBody>
      </p:sp>
      <p:sp>
        <p:nvSpPr>
          <p:cNvPr id="3" name="Rectángulo1"/>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QMAAHoLAAD0FgAAQQ8AAAAAAAAmAAAACAAAAP//////////"/>
              </a:ext>
            </a:extLst>
          </p:cNvSpPr>
          <p:nvPr/>
        </p:nvSpPr>
        <p:spPr>
          <a:xfrm>
            <a:off x="645795" y="1865630"/>
            <a:ext cx="3085465" cy="614045"/>
          </a:xfrm>
          <a:prstGeom prst="rect">
            <a:avLst/>
          </a:prstGeom>
          <a:noFill/>
          <a:ln>
            <a:noFill/>
          </a:ln>
          <a:effectLst/>
        </p:spPr>
        <p:txBody>
          <a:bodyPr vert="horz" wrap="square" numCol="1" spcCol="215900" anchor="t"/>
          <a:lstStyle/>
          <a:p>
            <a:pPr algn="just">
              <a:defRPr sz="3000" cap="none"/>
            </a:pPr>
            <a:r>
              <a:rPr b="1" cap="none">
                <a:solidFill>
                  <a:schemeClr val="accent2"/>
                </a:solidFill>
              </a:rPr>
              <a:t>Prepolimerizados</a:t>
            </a:r>
            <a:r>
              <a:t>  </a:t>
            </a:r>
          </a:p>
        </p:txBody>
      </p:sp>
      <p:sp>
        <p:nvSpPr>
          <p:cNvPr id="4"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ScAAHoLAABEOgAAcw8AAAAAAAAmAAAACAAAAP//////////"/>
              </a:ext>
            </a:extLst>
          </p:cNvSpPr>
          <p:nvPr/>
        </p:nvSpPr>
        <p:spPr>
          <a:xfrm>
            <a:off x="6386195" y="1865630"/>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Reactivos</a:t>
            </a:r>
            <a:r>
              <a:t>  </a:t>
            </a:r>
          </a:p>
        </p:txBody>
      </p:sp>
      <p:sp>
        <p:nvSpPr>
          <p:cNvPr id="5" name="Rectángulo3"/>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gMAAMEPAACkJAAADSkAAAAAAAAmAAAACAAAAP//////////"/>
              </a:ext>
            </a:extLst>
          </p:cNvSpPr>
          <p:nvPr/>
        </p:nvSpPr>
        <p:spPr>
          <a:xfrm>
            <a:off x="646430" y="2560955"/>
            <a:ext cx="5309870" cy="4112260"/>
          </a:xfrm>
          <a:prstGeom prst="rect">
            <a:avLst/>
          </a:prstGeom>
          <a:noFill/>
          <a:ln>
            <a:noFill/>
          </a:ln>
          <a:effectLst/>
        </p:spPr>
        <p:txBody>
          <a:bodyPr vert="horz" wrap="square" numCol="1" spcCol="215900" anchor="t"/>
          <a:lstStyle/>
          <a:p>
            <a:pPr algn="just">
              <a:defRPr sz="2800" cap="none">
                <a:solidFill>
                  <a:srgbClr val="000000"/>
                </a:solidFill>
              </a:defRPr>
            </a:pPr>
            <a:r>
              <a:t>Fase líquida: soluciones acuosas, orgánicas y suspenciones</a:t>
            </a:r>
          </a:p>
          <a:p>
            <a:pPr algn="l">
              <a:buFont typeface="Wingdings" pitchFamily="2" charset="2"/>
              <a:buChar char=""/>
              <a:defRPr sz="2600" cap="none">
                <a:solidFill>
                  <a:srgbClr val="7F007F"/>
                </a:solidFill>
              </a:defRPr>
            </a:pPr>
            <a:r>
              <a:t>colas y cementos</a:t>
            </a:r>
          </a:p>
          <a:p>
            <a:pPr algn="l">
              <a:buFont typeface="Wingdings" pitchFamily="2" charset="2"/>
              <a:buChar char=""/>
              <a:defRPr sz="2600" cap="none">
                <a:solidFill>
                  <a:srgbClr val="7F007F"/>
                </a:solidFill>
              </a:defRPr>
            </a:pPr>
            <a:r>
              <a:t>caucho natural (solventes clorados)</a:t>
            </a:r>
          </a:p>
          <a:p>
            <a:pPr algn="l">
              <a:buFont typeface="Wingdings" pitchFamily="2" charset="2"/>
              <a:buChar char=""/>
              <a:defRPr sz="2800" cap="none">
                <a:solidFill>
                  <a:srgbClr val="7F007F"/>
                </a:solidFill>
              </a:defRPr>
            </a:pPr>
            <a:r>
              <a:rPr sz="2600" cap="none"/>
              <a:t>pegamento PVC</a:t>
            </a:r>
          </a:p>
          <a:p>
            <a:pPr algn="just">
              <a:defRPr sz="2800" cap="none">
                <a:solidFill>
                  <a:srgbClr val="000000"/>
                </a:solidFill>
              </a:defRPr>
            </a:pPr>
          </a:p>
          <a:p>
            <a:pPr algn="just">
              <a:defRPr sz="2800" cap="none">
                <a:solidFill>
                  <a:srgbClr val="000000"/>
                </a:solidFill>
              </a:defRPr>
            </a:pPr>
            <a:r>
              <a:t>Fase sólida: </a:t>
            </a:r>
          </a:p>
          <a:p>
            <a:pPr algn="just">
              <a:buFont typeface="Wingdings" pitchFamily="2" charset="2"/>
              <a:buChar char=""/>
              <a:defRPr sz="2800" cap="none">
                <a:solidFill>
                  <a:srgbClr val="7F007F"/>
                </a:solidFill>
              </a:defRPr>
            </a:pPr>
            <a:r>
              <a:t>cintas de presión</a:t>
            </a:r>
          </a:p>
          <a:p>
            <a:pPr algn="just">
              <a:buFont typeface="Wingdings" pitchFamily="2" charset="2"/>
              <a:buChar char=""/>
              <a:defRPr sz="2800" cap="none">
                <a:solidFill>
                  <a:srgbClr val="7F007F"/>
                </a:solidFill>
              </a:defRPr>
            </a:pPr>
            <a:r>
              <a:t>hot melts</a:t>
            </a:r>
          </a:p>
        </p:txBody>
      </p:sp>
      <p:sp>
        <p:nvSpPr>
          <p:cNvPr id="6" name="Rectángulo4"/>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ScAAMEPAADzRwAADSkAAAAAAAAmAAAACAAAAP//////////"/>
              </a:ext>
            </a:extLst>
          </p:cNvSpPr>
          <p:nvPr/>
        </p:nvSpPr>
        <p:spPr>
          <a:xfrm>
            <a:off x="6386195" y="2560955"/>
            <a:ext cx="5309870" cy="4112260"/>
          </a:xfrm>
          <a:prstGeom prst="rect">
            <a:avLst/>
          </a:prstGeom>
          <a:noFill/>
          <a:ln>
            <a:noFill/>
          </a:ln>
          <a:effectLst/>
        </p:spPr>
        <p:txBody>
          <a:bodyPr vert="horz" wrap="square" numCol="1" spcCol="215900" anchor="t"/>
          <a:lstStyle/>
          <a:p>
            <a:pPr algn="just">
              <a:defRPr sz="2800" cap="none">
                <a:solidFill>
                  <a:srgbClr val="000000"/>
                </a:solidFill>
              </a:defRPr>
            </a:pPr>
            <a:r>
              <a:t>Poliadición</a:t>
            </a:r>
          </a:p>
          <a:p>
            <a:pPr algn="l">
              <a:buFont typeface="Wingdings" pitchFamily="2" charset="2"/>
              <a:buChar char=""/>
              <a:defRPr sz="2600" cap="none">
                <a:solidFill>
                  <a:srgbClr val="7F007F"/>
                </a:solidFill>
              </a:defRPr>
            </a:pPr>
            <a:r>
              <a:t>cianoacrilatos</a:t>
            </a:r>
          </a:p>
          <a:p>
            <a:pPr algn="l">
              <a:buFont typeface="Wingdings" pitchFamily="2" charset="2"/>
              <a:buChar char=""/>
              <a:defRPr sz="2600" cap="none">
                <a:solidFill>
                  <a:srgbClr val="7F007F"/>
                </a:solidFill>
              </a:defRPr>
            </a:pPr>
            <a:r>
              <a:t>anaeróbicos</a:t>
            </a:r>
          </a:p>
          <a:p>
            <a:pPr algn="l">
              <a:buFont typeface="Wingdings" pitchFamily="2" charset="2"/>
              <a:buChar char=""/>
              <a:defRPr sz="2600" cap="none">
                <a:solidFill>
                  <a:srgbClr val="7F007F"/>
                </a:solidFill>
              </a:defRPr>
            </a:pPr>
            <a:r>
              <a:t>acrílicos</a:t>
            </a:r>
          </a:p>
          <a:p>
            <a:pPr algn="just">
              <a:defRPr sz="2800" cap="none">
                <a:solidFill>
                  <a:srgbClr val="000000"/>
                </a:solidFill>
              </a:defRPr>
            </a:pPr>
          </a:p>
          <a:p>
            <a:pPr algn="just">
              <a:defRPr sz="2800" cap="none">
                <a:solidFill>
                  <a:srgbClr val="000000"/>
                </a:solidFill>
              </a:defRPr>
            </a:pPr>
            <a:r>
              <a:t>Policondensación </a:t>
            </a:r>
          </a:p>
          <a:p>
            <a:pPr algn="just">
              <a:buFont typeface="Wingdings" pitchFamily="2" charset="2"/>
              <a:buChar char=""/>
              <a:defRPr sz="2800" cap="none">
                <a:solidFill>
                  <a:srgbClr val="7F007F"/>
                </a:solidFill>
              </a:defRPr>
            </a:pPr>
            <a:r>
              <a:t>epoxis</a:t>
            </a:r>
          </a:p>
          <a:p>
            <a:pPr algn="just">
              <a:buFont typeface="Wingdings" pitchFamily="2" charset="2"/>
              <a:buChar char=""/>
              <a:defRPr sz="2800" cap="none">
                <a:solidFill>
                  <a:srgbClr val="7F007F"/>
                </a:solidFill>
              </a:defRPr>
            </a:pPr>
            <a:r>
              <a:t>poliuretanos</a:t>
            </a:r>
          </a:p>
          <a:p>
            <a:pPr algn="just">
              <a:buFont typeface="Wingdings" pitchFamily="2" charset="2"/>
              <a:buChar char=""/>
              <a:defRPr sz="2800" cap="none">
                <a:solidFill>
                  <a:srgbClr val="7F007F"/>
                </a:solidFill>
              </a:defRPr>
            </a:pPr>
            <a:r>
              <a:t>siliconas</a:t>
            </a:r>
          </a:p>
        </p:txBody>
      </p:sp>
      <p:sp>
        <p:nvSpPr>
          <p:cNvPr id="7" name="Autoforma1"/>
          <p:cNvSpPr>
            <a:extLst>
              <a:ext uri="smNativeData">
                <pr:smNativeData xmlns:pr="smNativeData" xmlns="smNativeData" val="SMDATA_15_P+gJZRMAAAAlAAAAkQAAAA8BAAAAkAAAAEgAAACQAAAASAAAAAAAAAABAAAAAAAAAAEAAABQAAAA/v//////3z+MSBalSg7gPwAAAAAAAOA/AAAAAAAA4D8AAAAAAADgPwAAAAAAAOA/AAAAAAAA4D8AAAAAAADgPwAAAAAAAOA/AAAAAAAA4D8CAAAAjAAAAAEAAAAAAAAAu+Dj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LTcAAMYQAAD6QwAAQBwAAAAAAAAmAAAACAAAAP//////////"/>
              </a:ext>
            </a:extLst>
          </p:cNvSpPr>
          <p:nvPr/>
        </p:nvSpPr>
        <p:spPr>
          <a:xfrm>
            <a:off x="8969375" y="2726690"/>
            <a:ext cx="2080895" cy="1865630"/>
          </a:xfrm>
          <a:prstGeom prst="gear9">
            <a:avLst>
              <a:gd name="adj1" fmla="val 10000"/>
              <a:gd name="adj2" fmla="val 1344"/>
            </a:avLst>
          </a:prstGeom>
          <a:solidFill>
            <a:schemeClr val="accent1"/>
          </a:solidFill>
          <a:ln w="12700" cap="flat" cmpd="sng" algn="ctr">
            <a:solidFill>
              <a:schemeClr val="tx1"/>
            </a:solidFill>
            <a:prstDash val="solid"/>
            <a:headEnd type="none"/>
            <a:tailEnd type="none"/>
          </a:ln>
          <a:effectLst/>
        </p:spPr>
        <p:txBody>
          <a:bodyPr vert="horz" wrap="square" numCol="1" spcCol="215900" anchor="ctr"/>
          <a:lstStyle/>
          <a:p>
            <a:pPr algn="ctr"/>
            <a:r>
              <a:t>Industriales</a:t>
            </a:r>
          </a:p>
        </p:txBody>
      </p:sp>
      <p:sp>
        <p:nvSpPr>
          <p:cNvPr id="8" name="Autoforma2"/>
          <p:cNvSpPr>
            <a:extLst>
              <a:ext uri="smNativeData">
                <pr:smNativeData xmlns:pr="smNativeData" xmlns="smNativeData" val="SMDATA_15_P+gJZRMAAAAlAAAAkAAAAA8BAAAAkAAAAEgAAACQAAAASAAAAAAAAAAAAAAAAAAAAAEAAABQAAAAAQAAAAAA6D8AAAAAAADwPwAAAAAAAOA/AAAAAAAA4D8AAAAAAADgPwAAAAAAAOA/AAAAAAAA4D8AAAAAAADgPwAAAAAAAOA/AAAAAAAA4D8CAAAAjAAAAAEAAAAAAAAAu+Dj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0zkAAF4bAADFQQAAbiIAAAAAAAAmAAAACAAAAP//////////"/>
              </a:ext>
            </a:extLst>
          </p:cNvSpPr>
          <p:nvPr/>
        </p:nvSpPr>
        <p:spPr>
          <a:xfrm>
            <a:off x="9399905" y="4448810"/>
            <a:ext cx="1291590" cy="1148080"/>
          </a:xfrm>
          <a:prstGeom prst="gear6">
            <a:avLst>
              <a:gd name="adj1" fmla="val 15000"/>
              <a:gd name="adj2" fmla="val 5358"/>
            </a:avLst>
          </a:prstGeom>
          <a:solidFill>
            <a:schemeClr val="accent1"/>
          </a:solidFill>
          <a:ln w="12700" cap="flat" cmpd="sng" algn="ctr">
            <a:solidFill>
              <a:schemeClr val="tx1"/>
            </a:solidFill>
            <a:prstDash val="solid"/>
            <a:headEnd type="none"/>
            <a:tailEnd type="none"/>
          </a:ln>
          <a:effectLst/>
        </p:spPr>
      </p:sp>
      <p:pic>
        <p:nvPicPr>
          <p:cNvPr id="9"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g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E4AAAAAAAAk0oAAKIRAAAAAAAAJgAAAAgAAAD//////////w=="/>
              </a:ext>
            </a:extLst>
          </p:cNvPicPr>
          <p:nvPr/>
        </p:nvPicPr>
        <p:blipFill>
          <a:blip r:embed="rId3"/>
          <a:stretch>
            <a:fillRect/>
          </a:stretch>
        </p:blipFill>
        <p:spPr>
          <a:xfrm>
            <a:off x="9256395" y="0"/>
            <a:ext cx="2866390" cy="2866390"/>
          </a:xfrm>
          <a:prstGeom prst="rect">
            <a:avLst/>
          </a:prstGeom>
          <a:noFill/>
          <a:ln>
            <a:noFill/>
          </a:ln>
          <a:effectLst/>
        </p:spPr>
      </p:pic>
    </p:spTree>
  </p:cSld>
  <p:clrMapOvr>
    <a:masterClrMapping/>
  </p:clrMapOvr>
  <p:timing>
    <p:tnLst>
      <p:par>
        <p:cTn id="1" dur="indefinite" restart="never" nodeType="tmRoot"/>
      </p:par>
    </p:tnLst>
  </p:timing>
</p:sld>
</file>

<file path=ppt/slides/slide8.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1"/>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QMAAHoLAAD0FgAAQQ8AAAAAAAAmAAAACAAAAP//////////"/>
              </a:ext>
            </a:extLst>
          </p:cNvSpPr>
          <p:nvPr/>
        </p:nvSpPr>
        <p:spPr>
          <a:xfrm>
            <a:off x="645795" y="1865630"/>
            <a:ext cx="3085465" cy="614045"/>
          </a:xfrm>
          <a:prstGeom prst="rect">
            <a:avLst/>
          </a:prstGeom>
          <a:noFill/>
          <a:ln>
            <a:noFill/>
          </a:ln>
          <a:effectLst/>
        </p:spPr>
        <p:txBody>
          <a:bodyPr vert="horz" wrap="square" numCol="1" spcCol="215900" anchor="t"/>
          <a:lstStyle/>
          <a:p>
            <a:pPr algn="just">
              <a:defRPr sz="3000" cap="none"/>
            </a:pPr>
            <a:r>
              <a:rPr b="1" cap="none">
                <a:solidFill>
                  <a:schemeClr val="accent2"/>
                </a:solidFill>
              </a:rPr>
              <a:t>Base</a:t>
            </a:r>
            <a:r>
              <a:t>  </a:t>
            </a:r>
          </a:p>
        </p:txBody>
      </p:sp>
      <p:sp>
        <p:nvSpPr>
          <p:cNvPr id="4"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1hcAAHoLAADRKgAAcw8AAAAAAAAmAAAACAAAAP//////////"/>
              </a:ext>
            </a:extLst>
          </p:cNvSpPr>
          <p:nvPr/>
        </p:nvSpPr>
        <p:spPr>
          <a:xfrm>
            <a:off x="3874770" y="1865630"/>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pic>
        <p:nvPicPr>
          <p:cNvPr id="5" name="Imagen1"/>
          <p:cNvPicPr>
            <a:picLocks noChangeAspect="1"/>
            <a:extLst>
              <a:ext uri="smNativeData">
                <pr:smNativeData xmlns:pr="smNativeData" xmlns="smNativeData" val="SMDATA_17_P+gJ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Yru8P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K0aAADdEwAA1UgAAFAjAAAAAAAAJgAAAAgAAAD//////////w=="/>
              </a:ext>
            </a:extLst>
          </p:cNvPicPr>
          <p:nvPr/>
        </p:nvPicPr>
        <p:blipFill>
          <a:blip r:embed="rId3"/>
          <a:stretch>
            <a:fillRect/>
          </a:stretch>
        </p:blipFill>
        <p:spPr>
          <a:xfrm>
            <a:off x="4336415" y="3228975"/>
            <a:ext cx="7503160" cy="2511425"/>
          </a:xfrm>
          <a:prstGeom prst="rect">
            <a:avLst/>
          </a:prstGeom>
          <a:noFill/>
          <a:ln>
            <a:noFill/>
          </a:ln>
          <a:effectLst/>
        </p:spPr>
      </p:pic>
      <p:cxnSp>
        <p:nvCxnSpPr>
          <p:cNvPr id="6" name="Conector1"/>
          <p:cNvCxnSpPr>
            <a:extLst>
              <a:ext uri="smNativeData">
                <pr:smNativeData xmlns:pr="smNativeData" xmlns="smNativeData" val="SMDATA_15_P+gJZRMAAAAlAAAADQ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DMzmQ0yAAAAAQAAABQAAAAUAAAAFAAAAAEAAAAAAAAAZAAAAGQAAAABAAAAlgAAAJY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O////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DMzmQZ/f38AgICAA8zMzADAwP8Af39/AAAAAAAAAAAAAAAAAAAAAAAAAAAAIQAAABgAAAAUAAAA/SEAANcPAABQIwAAXxMAAAAAAAAmAAAACAAAAP//////////"/>
              </a:ext>
            </a:extLst>
          </p:cNvCxnSpPr>
          <p:nvPr/>
        </p:nvCxnSpPr>
        <p:spPr>
          <a:xfrm rot="16200000" flipH="1">
            <a:off x="5346065" y="2753995"/>
            <a:ext cx="574040" cy="215265"/>
          </a:xfrm>
          <a:prstGeom prst="straightConnector1">
            <a:avLst/>
          </a:prstGeom>
          <a:noFill/>
          <a:ln w="31750" cap="flat" cmpd="sng" algn="ctr">
            <a:solidFill>
              <a:schemeClr val="accent2"/>
            </a:solidFill>
            <a:prstDash val="solid"/>
            <a:headEnd type="none"/>
            <a:tailEnd type="stealth" w="lg" len="lg"/>
          </a:ln>
          <a:effectLst/>
        </p:spPr>
      </p:cxnSp>
    </p:spTree>
  </p:cSld>
  <p:clrMapOvr>
    <a:masterClrMapping/>
  </p:clrMapOvr>
  <p:timing>
    <p:tnLst>
      <p:par>
        <p:cTn id="1" dur="indefinite" restart="never" nodeType="tmRoot"/>
      </p:par>
    </p:tnLst>
  </p:timing>
</p:sld>
</file>

<file path=ppt/slides/slide9.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P+gJ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P+gJ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P+gJ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1600" cap="none"/>
            </a:pPr>
            <a:r>
              <a:rPr sz="3600" cap="none">
                <a:solidFill>
                  <a:srgbClr val="7F007F"/>
                </a:solidFill>
              </a:rPr>
              <a:t>Cargas minerales</a:t>
            </a:r>
            <a:r>
              <a:rPr sz="3600" cap="none"/>
              <a:t>: Las cargas minerales, como el talco, la sílice y la mica, se utilizan para aumentar la viscosidad del adhesivo, mejorar su resistencia y reducir los costos de producción. También pueden mejorar la capacidad de llenado y la adhesión a ciertos sustratos.</a:t>
            </a:r>
          </a:p>
          <a:p>
            <a:pPr>
              <a:defRPr sz="1600" cap="none"/>
            </a:pPr>
          </a:p>
          <a:p>
            <a:pPr>
              <a:defRPr sz="1600" cap="none"/>
            </a:p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fontScheme name="Presentation">
      <a:majorFont>
        <a:latin typeface="Calibri"/>
        <a:ea typeface="SimSun"/>
        <a:cs typeface="Times New Roman"/>
      </a:majorFont>
      <a:minorFont>
        <a:latin typeface="Calibri"/>
        <a:ea typeface="SimSun"/>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000000"/>
        </a:dk2>
        <a:lt2>
          <a:srgbClr val="969696"/>
        </a:lt2>
        <a:accent1>
          <a:srgbClr val="FBDF53"/>
        </a:accent1>
        <a:accent2>
          <a:srgbClr val="FF9966"/>
        </a:accent2>
        <a:accent3>
          <a:srgbClr val="DF7986"/>
        </a:accent3>
        <a:accent4>
          <a:srgbClr val="BF59A6"/>
        </a:accent4>
        <a:accent5>
          <a:srgbClr val="9F39C6"/>
        </a:accent5>
        <a:accent6>
          <a:srgbClr val="7F19E6"/>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000000"/>
        </a:dk2>
        <a:lt2>
          <a:srgbClr val="808080"/>
        </a:lt2>
        <a:accent1>
          <a:srgbClr val="99CCFF"/>
        </a:accent1>
        <a:accent2>
          <a:srgbClr val="CCCCFF"/>
        </a:accent2>
        <a:accent3>
          <a:srgbClr val="ACACDF"/>
        </a:accent3>
        <a:accent4>
          <a:srgbClr val="9C9CBF"/>
        </a:accent4>
        <a:accent5>
          <a:srgbClr val="7C7C9F"/>
        </a:accent5>
        <a:accent6>
          <a:srgbClr val="5C5C7F"/>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DEF6F1"/>
        </a:lt1>
        <a:dk2>
          <a:srgbClr val="000000"/>
        </a:dk2>
        <a:lt2>
          <a:srgbClr val="969696"/>
        </a:lt2>
        <a:accent1>
          <a:srgbClr val="FFFFFF"/>
        </a:accent1>
        <a:accent2>
          <a:srgbClr val="8DC6FF"/>
        </a:accent2>
        <a:accent3>
          <a:srgbClr val="6DA6DF"/>
        </a:accent3>
        <a:accent4>
          <a:srgbClr val="4D86BF"/>
        </a:accent4>
        <a:accent5>
          <a:srgbClr val="2D669F"/>
        </a:accent5>
        <a:accent6>
          <a:srgbClr val="0D467F"/>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D9"/>
        </a:lt1>
        <a:dk2>
          <a:srgbClr val="000000"/>
        </a:dk2>
        <a:lt2>
          <a:srgbClr val="777777"/>
        </a:lt2>
        <a:accent1>
          <a:srgbClr val="FFFFF7"/>
        </a:accent1>
        <a:accent2>
          <a:srgbClr val="33CCCC"/>
        </a:accent2>
        <a:accent3>
          <a:srgbClr val="53ACAC"/>
        </a:accent3>
        <a:accent4>
          <a:srgbClr val="738C8C"/>
        </a:accent4>
        <a:accent5>
          <a:srgbClr val="936C6C"/>
        </a:accent5>
        <a:accent6>
          <a:srgbClr val="B34C4C"/>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 6">
        <a:dk1>
          <a:srgbClr val="FFFFFF"/>
        </a:dk1>
        <a:lt1>
          <a:srgbClr val="008080"/>
        </a:lt1>
        <a:dk2>
          <a:srgbClr val="FFFF99"/>
        </a:dk2>
        <a:lt2>
          <a:srgbClr val="005A58"/>
        </a:lt2>
        <a:accent1>
          <a:srgbClr val="006462"/>
        </a:accent1>
        <a:accent2>
          <a:srgbClr val="6D6FC7"/>
        </a:accent2>
        <a:accent3>
          <a:srgbClr val="6D8FA7"/>
        </a:accent3>
        <a:accent4>
          <a:srgbClr val="8DAF87"/>
        </a:accent4>
        <a:accent5>
          <a:srgbClr val="ADCF67"/>
        </a:accent5>
        <a:accent6>
          <a:srgbClr val="CDEF47"/>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Presentation 7">
        <a:dk1>
          <a:srgbClr val="FFFFFF"/>
        </a:dk1>
        <a:lt1>
          <a:srgbClr val="800000"/>
        </a:lt1>
        <a:dk2>
          <a:srgbClr val="DFD293"/>
        </a:dk2>
        <a:lt2>
          <a:srgbClr val="5C1F00"/>
        </a:lt2>
        <a:accent1>
          <a:srgbClr val="CC3300"/>
        </a:accent1>
        <a:accent2>
          <a:srgbClr val="BE7960"/>
        </a:accent2>
        <a:accent3>
          <a:srgbClr val="9E9980"/>
        </a:accent3>
        <a:accent4>
          <a:srgbClr val="7EB9A0"/>
        </a:accent4>
        <a:accent5>
          <a:srgbClr val="5EC9C0"/>
        </a:accent5>
        <a:accent6>
          <a:srgbClr val="3EE9E0"/>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Presentation 8">
        <a:dk1>
          <a:srgbClr val="FFFFFF"/>
        </a:dk1>
        <a:lt1>
          <a:srgbClr val="000099"/>
        </a:lt1>
        <a:dk2>
          <a:srgbClr val="CCFFFF"/>
        </a:dk2>
        <a:lt2>
          <a:srgbClr val="003366"/>
        </a:lt2>
        <a:accent1>
          <a:srgbClr val="3366CC"/>
        </a:accent1>
        <a:accent2>
          <a:srgbClr val="00B000"/>
        </a:accent2>
        <a:accent3>
          <a:srgbClr val="209020"/>
        </a:accent3>
        <a:accent4>
          <a:srgbClr val="407040"/>
        </a:accent4>
        <a:accent5>
          <a:srgbClr val="605060"/>
        </a:accent5>
        <a:accent6>
          <a:srgbClr val="80308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Presentation 9">
        <a:dk1>
          <a:srgbClr val="FFFFFF"/>
        </a:dk1>
        <a:lt1>
          <a:srgbClr val="000000"/>
        </a:lt1>
        <a:dk2>
          <a:srgbClr val="E3EBF1"/>
        </a:dk2>
        <a:lt2>
          <a:srgbClr val="336699"/>
        </a:lt2>
        <a:accent1>
          <a:srgbClr val="003399"/>
        </a:accent1>
        <a:accent2>
          <a:srgbClr val="468A4B"/>
        </a:accent2>
        <a:accent3>
          <a:srgbClr val="666A6B"/>
        </a:accent3>
        <a:accent4>
          <a:srgbClr val="864A8B"/>
        </a:accent4>
        <a:accent5>
          <a:srgbClr val="A62AAB"/>
        </a:accent5>
        <a:accent6>
          <a:srgbClr val="C60ACB"/>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Presentation 10">
        <a:dk1>
          <a:srgbClr val="FFFFFF"/>
        </a:dk1>
        <a:lt1>
          <a:srgbClr val="686B5D"/>
        </a:lt1>
        <a:dk2>
          <a:srgbClr val="D1D1CB"/>
        </a:dk2>
        <a:lt2>
          <a:srgbClr val="777777"/>
        </a:lt2>
        <a:accent1>
          <a:srgbClr val="909082"/>
        </a:accent1>
        <a:accent2>
          <a:srgbClr val="809EA8"/>
        </a:accent2>
        <a:accent3>
          <a:srgbClr val="A07E88"/>
        </a:accent3>
        <a:accent4>
          <a:srgbClr val="C05E68"/>
        </a:accent4>
        <a:accent5>
          <a:srgbClr val="E03E48"/>
        </a:accent5>
        <a:accent6>
          <a:srgbClr val="FF1E2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Presentation 11">
        <a:dk1>
          <a:srgbClr val="FFFFFF"/>
        </a:dk1>
        <a:lt1>
          <a:srgbClr val="666699"/>
        </a:lt1>
        <a:dk2>
          <a:srgbClr val="FFFFFF"/>
        </a:dk2>
        <a:lt2>
          <a:srgbClr val="3E3E5C"/>
        </a:lt2>
        <a:accent1>
          <a:srgbClr val="60597B"/>
        </a:accent1>
        <a:accent2>
          <a:srgbClr val="6666FF"/>
        </a:accent2>
        <a:accent3>
          <a:srgbClr val="8686DF"/>
        </a:accent3>
        <a:accent4>
          <a:srgbClr val="A6A6BF"/>
        </a:accent4>
        <a:accent5>
          <a:srgbClr val="C6C69F"/>
        </a:accent5>
        <a:accent6>
          <a:srgbClr val="E6E67F"/>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Presentation 12">
        <a:dk1>
          <a:srgbClr val="FFFFFF"/>
        </a:dk1>
        <a:lt1>
          <a:srgbClr val="523E26"/>
        </a:lt1>
        <a:dk2>
          <a:srgbClr val="DFC08D"/>
        </a:dk2>
        <a:lt2>
          <a:srgbClr val="2D2015"/>
        </a:lt2>
        <a:accent1>
          <a:srgbClr val="8C7B70"/>
        </a:accent1>
        <a:accent2>
          <a:srgbClr val="8F5F2F"/>
        </a:accent2>
        <a:accent3>
          <a:srgbClr val="8F7F4F"/>
        </a:accent3>
        <a:accent4>
          <a:srgbClr val="6F9F6F"/>
        </a:accent4>
        <a:accent5>
          <a:srgbClr val="4FBF8F"/>
        </a:accent5>
        <a:accent6>
          <a:srgbClr val="2FDFAF"/>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Presentation 13">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Usuario</cp:lastModifiedBy>
  <cp:revision>0</cp:revision>
  <dcterms:created xsi:type="dcterms:W3CDTF">2023-09-15T18:58:26Z</dcterms:created>
  <dcterms:modified xsi:type="dcterms:W3CDTF">2023-09-19T18:28:15Z</dcterms:modified>
</cp:coreProperties>
</file>