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58" r:id="rId4"/>
    <p:sldId id="291" r:id="rId5"/>
    <p:sldId id="292" r:id="rId6"/>
    <p:sldId id="293" r:id="rId7"/>
    <p:sldId id="294" r:id="rId8"/>
    <p:sldId id="259" r:id="rId9"/>
    <p:sldId id="260" r:id="rId10"/>
    <p:sldId id="261" r:id="rId11"/>
    <p:sldId id="278" r:id="rId12"/>
    <p:sldId id="289" r:id="rId13"/>
    <p:sldId id="290" r:id="rId14"/>
    <p:sldId id="263" r:id="rId15"/>
    <p:sldId id="264" r:id="rId16"/>
    <p:sldId id="265" r:id="rId17"/>
    <p:sldId id="279" r:id="rId18"/>
    <p:sldId id="280" r:id="rId19"/>
    <p:sldId id="295" r:id="rId20"/>
    <p:sldId id="266" r:id="rId21"/>
    <p:sldId id="267" r:id="rId22"/>
    <p:sldId id="268" r:id="rId23"/>
    <p:sldId id="269" r:id="rId24"/>
    <p:sldId id="271" r:id="rId25"/>
    <p:sldId id="272" r:id="rId26"/>
    <p:sldId id="273" r:id="rId27"/>
    <p:sldId id="274" r:id="rId28"/>
    <p:sldId id="275" r:id="rId29"/>
    <p:sldId id="276" r:id="rId30"/>
    <p:sldId id="277" r:id="rId31"/>
    <p:sldId id="288" r:id="rId32"/>
    <p:sldId id="284" r:id="rId33"/>
    <p:sldId id="285" r:id="rId34"/>
    <p:sldId id="286" r:id="rId35"/>
    <p:sldId id="287" r:id="rId36"/>
    <p:sldId id="283" r:id="rId37"/>
    <p:sldId id="281" r:id="rId38"/>
    <p:sldId id="28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77" autoAdjust="0"/>
  </p:normalViewPr>
  <p:slideViewPr>
    <p:cSldViewPr snapToGrid="0">
      <p:cViewPr varScale="1">
        <p:scale>
          <a:sx n="81" d="100"/>
          <a:sy n="81" d="100"/>
        </p:scale>
        <p:origin x="749" y="53"/>
      </p:cViewPr>
      <p:guideLst/>
    </p:cSldViewPr>
  </p:slideViewPr>
  <p:outlineViewPr>
    <p:cViewPr>
      <p:scale>
        <a:sx n="33" d="100"/>
        <a:sy n="33" d="100"/>
      </p:scale>
      <p:origin x="0" y="-955"/>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CC092176-CB02-4F31-9199-33396E8B320D}" type="datetimeFigureOut">
              <a:rPr lang="es-ES" smtClean="0"/>
              <a:t>01/09/2022</a:t>
            </a:fld>
            <a:endParaRPr lang="es-E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s-E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1EA3243-8A4F-447A-BCBC-7507A2106539}" type="slidenum">
              <a:rPr lang="es-ES" smtClean="0"/>
              <a:t>‹Nº›</a:t>
            </a:fld>
            <a:endParaRPr lang="es-E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3959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C092176-CB02-4F31-9199-33396E8B320D}" type="datetimeFigureOut">
              <a:rPr lang="es-ES" smtClean="0"/>
              <a:t>01/09/2022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217670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C092176-CB02-4F31-9199-33396E8B320D}" type="datetimeFigureOut">
              <a:rPr lang="es-ES" smtClean="0"/>
              <a:t>01/09/2022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2518358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C092176-CB02-4F31-9199-33396E8B320D}" type="datetimeFigureOut">
              <a:rPr lang="es-ES" smtClean="0"/>
              <a:t>01/09/2022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199369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CC092176-CB02-4F31-9199-33396E8B320D}" type="datetimeFigureOut">
              <a:rPr lang="es-ES" smtClean="0"/>
              <a:t>01/09/2022</a:t>
            </a:fld>
            <a:endParaRPr lang="es-E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s-E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1EA3243-8A4F-447A-BCBC-7507A2106539}" type="slidenum">
              <a:rPr lang="es-ES" smtClean="0"/>
              <a:t>‹Nº›</a:t>
            </a:fld>
            <a:endParaRPr lang="es-E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33844158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C092176-CB02-4F31-9199-33396E8B320D}" type="datetimeFigureOut">
              <a:rPr lang="es-ES" smtClean="0"/>
              <a:t>01/09/2022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11811337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C092176-CB02-4F31-9199-33396E8B320D}" type="datetimeFigureOut">
              <a:rPr lang="es-ES" smtClean="0"/>
              <a:t>01/09/2022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376159386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C092176-CB02-4F31-9199-33396E8B320D}" type="datetimeFigureOut">
              <a:rPr lang="es-ES" smtClean="0"/>
              <a:t>01/09/2022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88761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92176-CB02-4F31-9199-33396E8B320D}" type="datetimeFigureOut">
              <a:rPr lang="es-ES" smtClean="0"/>
              <a:t>01/09/2022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1139427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CC092176-CB02-4F31-9199-33396E8B320D}" type="datetimeFigureOut">
              <a:rPr lang="es-ES" smtClean="0"/>
              <a:t>01/09/2022</a:t>
            </a:fld>
            <a:endParaRPr lang="es-ES"/>
          </a:p>
        </p:txBody>
      </p:sp>
      <p:sp>
        <p:nvSpPr>
          <p:cNvPr id="6" name="Footer Placeholder 5"/>
          <p:cNvSpPr>
            <a:spLocks noGrp="1"/>
          </p:cNvSpPr>
          <p:nvPr>
            <p:ph type="ftr" sz="quarter" idx="11"/>
          </p:nvPr>
        </p:nvSpPr>
        <p:spPr>
          <a:xfrm>
            <a:off x="2103620" y="6375679"/>
            <a:ext cx="3482179" cy="345796"/>
          </a:xfrm>
        </p:spPr>
        <p:txBody>
          <a:bodyPr/>
          <a:lstStyle/>
          <a:p>
            <a:endParaRPr lang="es-ES"/>
          </a:p>
        </p:txBody>
      </p:sp>
      <p:sp>
        <p:nvSpPr>
          <p:cNvPr id="7" name="Slide Number Placeholder 6"/>
          <p:cNvSpPr>
            <a:spLocks noGrp="1"/>
          </p:cNvSpPr>
          <p:nvPr>
            <p:ph type="sldNum" sz="quarter" idx="12"/>
          </p:nvPr>
        </p:nvSpPr>
        <p:spPr>
          <a:xfrm>
            <a:off x="5691014" y="6375679"/>
            <a:ext cx="1232456" cy="345796"/>
          </a:xfrm>
        </p:spPr>
        <p:txBody>
          <a:bodyPr/>
          <a:lstStyle/>
          <a:p>
            <a:fld id="{61EA3243-8A4F-447A-BCBC-7507A2106539}" type="slidenum">
              <a:rPr lang="es-ES" smtClean="0"/>
              <a:t>‹Nº›</a:t>
            </a:fld>
            <a:endParaRPr lang="es-E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83191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CC092176-CB02-4F31-9199-33396E8B320D}" type="datetimeFigureOut">
              <a:rPr lang="es-ES" smtClean="0"/>
              <a:t>01/09/2022</a:t>
            </a:fld>
            <a:endParaRPr lang="es-ES"/>
          </a:p>
        </p:txBody>
      </p:sp>
      <p:sp>
        <p:nvSpPr>
          <p:cNvPr id="6" name="Footer Placeholder 5"/>
          <p:cNvSpPr>
            <a:spLocks noGrp="1"/>
          </p:cNvSpPr>
          <p:nvPr>
            <p:ph type="ftr" sz="quarter" idx="11"/>
          </p:nvPr>
        </p:nvSpPr>
        <p:spPr>
          <a:xfrm>
            <a:off x="2103621" y="6375679"/>
            <a:ext cx="3482178" cy="345796"/>
          </a:xfrm>
        </p:spPr>
        <p:txBody>
          <a:bodyPr/>
          <a:lstStyle/>
          <a:p>
            <a:endParaRPr lang="es-ES"/>
          </a:p>
        </p:txBody>
      </p:sp>
      <p:sp>
        <p:nvSpPr>
          <p:cNvPr id="7" name="Slide Number Placeholder 6"/>
          <p:cNvSpPr>
            <a:spLocks noGrp="1"/>
          </p:cNvSpPr>
          <p:nvPr>
            <p:ph type="sldNum" sz="quarter" idx="12"/>
          </p:nvPr>
        </p:nvSpPr>
        <p:spPr>
          <a:xfrm>
            <a:off x="5687568" y="6375679"/>
            <a:ext cx="1234440" cy="345796"/>
          </a:xfrm>
        </p:spPr>
        <p:txBody>
          <a:bodyPr/>
          <a:lstStyle/>
          <a:p>
            <a:fld id="{61EA3243-8A4F-447A-BCBC-7507A2106539}" type="slidenum">
              <a:rPr lang="es-ES" smtClean="0"/>
              <a:t>‹Nº›</a:t>
            </a:fld>
            <a:endParaRPr lang="es-ES"/>
          </a:p>
        </p:txBody>
      </p:sp>
    </p:spTree>
    <p:extLst>
      <p:ext uri="{BB962C8B-B14F-4D97-AF65-F5344CB8AC3E}">
        <p14:creationId xmlns:p14="http://schemas.microsoft.com/office/powerpoint/2010/main" val="112150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C092176-CB02-4F31-9199-33396E8B320D}" type="datetimeFigureOut">
              <a:rPr lang="es-ES" smtClean="0"/>
              <a:t>01/09/2022</a:t>
            </a:fld>
            <a:endParaRPr lang="es-E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1EA3243-8A4F-447A-BCBC-7507A2106539}" type="slidenum">
              <a:rPr lang="es-ES" smtClean="0"/>
              <a:t>‹Nº›</a:t>
            </a:fld>
            <a:endParaRPr lang="es-E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1401366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7A4449-9863-61A0-1211-D805C483536A}"/>
              </a:ext>
            </a:extLst>
          </p:cNvPr>
          <p:cNvSpPr>
            <a:spLocks noGrp="1"/>
          </p:cNvSpPr>
          <p:nvPr>
            <p:ph type="ctrTitle"/>
          </p:nvPr>
        </p:nvSpPr>
        <p:spPr>
          <a:xfrm>
            <a:off x="684212" y="685800"/>
            <a:ext cx="6400800" cy="2142242"/>
          </a:xfrm>
        </p:spPr>
        <p:txBody>
          <a:bodyPr>
            <a:noAutofit/>
          </a:bodyPr>
          <a:lstStyle/>
          <a:p>
            <a:r>
              <a:rPr lang="es-ES" sz="6000" dirty="0"/>
              <a:t>Ascensores y montacargas</a:t>
            </a:r>
          </a:p>
        </p:txBody>
      </p:sp>
      <p:sp>
        <p:nvSpPr>
          <p:cNvPr id="3" name="Subtítulo 2">
            <a:extLst>
              <a:ext uri="{FF2B5EF4-FFF2-40B4-BE49-F238E27FC236}">
                <a16:creationId xmlns:a16="http://schemas.microsoft.com/office/drawing/2014/main" id="{6DAA1A39-0B3F-8BAD-CEEF-1A5D0C3C98E8}"/>
              </a:ext>
            </a:extLst>
          </p:cNvPr>
          <p:cNvSpPr>
            <a:spLocks noGrp="1"/>
          </p:cNvSpPr>
          <p:nvPr>
            <p:ph type="subTitle" idx="1"/>
          </p:nvPr>
        </p:nvSpPr>
        <p:spPr>
          <a:xfrm>
            <a:off x="933001" y="3668246"/>
            <a:ext cx="4232888" cy="2142242"/>
          </a:xfrm>
        </p:spPr>
        <p:txBody>
          <a:bodyPr>
            <a:normAutofit/>
          </a:bodyPr>
          <a:lstStyle/>
          <a:p>
            <a:pPr algn="l"/>
            <a:r>
              <a:rPr lang="es-ES" sz="2400" dirty="0"/>
              <a:t>Integrantes:</a:t>
            </a:r>
          </a:p>
          <a:p>
            <a:pPr algn="l"/>
            <a:r>
              <a:rPr lang="es-ES" b="0" dirty="0">
                <a:solidFill>
                  <a:schemeClr val="bg2">
                    <a:lumMod val="10000"/>
                  </a:schemeClr>
                </a:solidFill>
              </a:rPr>
              <a:t>Gualampe, </a:t>
            </a:r>
            <a:r>
              <a:rPr lang="es-ES" b="0" cap="none" dirty="0">
                <a:solidFill>
                  <a:schemeClr val="bg2">
                    <a:lumMod val="10000"/>
                  </a:schemeClr>
                </a:solidFill>
              </a:rPr>
              <a:t>Nayra</a:t>
            </a:r>
            <a:endParaRPr lang="es-ES" b="0" dirty="0">
              <a:solidFill>
                <a:schemeClr val="bg2">
                  <a:lumMod val="10000"/>
                </a:schemeClr>
              </a:solidFill>
            </a:endParaRPr>
          </a:p>
          <a:p>
            <a:pPr algn="l"/>
            <a:r>
              <a:rPr lang="es-ES" b="0" dirty="0">
                <a:solidFill>
                  <a:schemeClr val="bg2">
                    <a:lumMod val="10000"/>
                  </a:schemeClr>
                </a:solidFill>
              </a:rPr>
              <a:t>Mucha Gómez, </a:t>
            </a:r>
            <a:r>
              <a:rPr lang="es-ES" b="0" cap="none" dirty="0">
                <a:solidFill>
                  <a:schemeClr val="bg2">
                    <a:lumMod val="10000"/>
                  </a:schemeClr>
                </a:solidFill>
              </a:rPr>
              <a:t>Angela</a:t>
            </a:r>
          </a:p>
          <a:p>
            <a:pPr algn="l"/>
            <a:r>
              <a:rPr lang="es-ES" b="0" dirty="0">
                <a:solidFill>
                  <a:schemeClr val="bg2">
                    <a:lumMod val="10000"/>
                  </a:schemeClr>
                </a:solidFill>
              </a:rPr>
              <a:t>Principe, </a:t>
            </a:r>
            <a:r>
              <a:rPr lang="es-ES" b="0" cap="none" dirty="0">
                <a:solidFill>
                  <a:schemeClr val="bg2">
                    <a:lumMod val="10000"/>
                  </a:schemeClr>
                </a:solidFill>
              </a:rPr>
              <a:t>Ruben</a:t>
            </a:r>
          </a:p>
          <a:p>
            <a:pPr algn="l"/>
            <a:r>
              <a:rPr lang="es-ES" b="0" dirty="0">
                <a:solidFill>
                  <a:schemeClr val="bg2">
                    <a:lumMod val="10000"/>
                  </a:schemeClr>
                </a:solidFill>
              </a:rPr>
              <a:t>Urzagasti, </a:t>
            </a:r>
            <a:r>
              <a:rPr lang="es-ES" b="0" cap="none" dirty="0">
                <a:solidFill>
                  <a:schemeClr val="bg2">
                    <a:lumMod val="10000"/>
                  </a:schemeClr>
                </a:solidFill>
              </a:rPr>
              <a:t>Adriel</a:t>
            </a:r>
            <a:endParaRPr lang="es-ES" b="0" dirty="0">
              <a:solidFill>
                <a:schemeClr val="bg2">
                  <a:lumMod val="10000"/>
                </a:schemeClr>
              </a:solidFill>
            </a:endParaRPr>
          </a:p>
        </p:txBody>
      </p:sp>
    </p:spTree>
    <p:extLst>
      <p:ext uri="{BB962C8B-B14F-4D97-AF65-F5344CB8AC3E}">
        <p14:creationId xmlns:p14="http://schemas.microsoft.com/office/powerpoint/2010/main" val="3079726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10FBC-CE47-5B08-83E2-980DC21999DF}"/>
              </a:ext>
            </a:extLst>
          </p:cNvPr>
          <p:cNvSpPr>
            <a:spLocks noGrp="1"/>
          </p:cNvSpPr>
          <p:nvPr>
            <p:ph type="title"/>
          </p:nvPr>
        </p:nvSpPr>
        <p:spPr>
          <a:xfrm>
            <a:off x="1251678" y="382386"/>
            <a:ext cx="10178322" cy="890234"/>
          </a:xfrm>
        </p:spPr>
        <p:txBody>
          <a:bodyPr/>
          <a:lstStyle/>
          <a:p>
            <a:r>
              <a:rPr lang="es-ES" dirty="0"/>
              <a:t>Ascensores</a:t>
            </a:r>
          </a:p>
        </p:txBody>
      </p:sp>
      <p:sp>
        <p:nvSpPr>
          <p:cNvPr id="3" name="Marcador de contenido 2">
            <a:extLst>
              <a:ext uri="{FF2B5EF4-FFF2-40B4-BE49-F238E27FC236}">
                <a16:creationId xmlns:a16="http://schemas.microsoft.com/office/drawing/2014/main" id="{FD3A6C5C-1394-2FB3-0582-DCB73B26D0F2}"/>
              </a:ext>
            </a:extLst>
          </p:cNvPr>
          <p:cNvSpPr>
            <a:spLocks noGrp="1"/>
          </p:cNvSpPr>
          <p:nvPr>
            <p:ph idx="1"/>
          </p:nvPr>
        </p:nvSpPr>
        <p:spPr>
          <a:xfrm>
            <a:off x="1251678" y="1272620"/>
            <a:ext cx="10178322" cy="4967924"/>
          </a:xfrm>
        </p:spPr>
        <p:txBody>
          <a:bodyPr>
            <a:normAutofit fontScale="92500" lnSpcReduction="20000"/>
          </a:bodyPr>
          <a:lstStyle/>
          <a:p>
            <a:pPr marL="0" indent="0">
              <a:buNone/>
            </a:pPr>
            <a:r>
              <a:rPr lang="es-ES" sz="2600" b="1" dirty="0"/>
              <a:t>Condiciones de seguridad:</a:t>
            </a:r>
          </a:p>
          <a:p>
            <a:pPr>
              <a:buFont typeface="Wingdings" panose="05000000000000000000" pitchFamily="2" charset="2"/>
              <a:buChar char="§"/>
            </a:pPr>
            <a:r>
              <a:rPr lang="es-ES" sz="2200" b="1" dirty="0">
                <a:solidFill>
                  <a:schemeClr val="tx1"/>
                </a:solidFill>
              </a:rPr>
              <a:t>El pasadizo </a:t>
            </a:r>
          </a:p>
          <a:p>
            <a:pPr>
              <a:buFont typeface="Wingdings" panose="05000000000000000000" pitchFamily="2" charset="2"/>
              <a:buChar char="§"/>
            </a:pPr>
            <a:r>
              <a:rPr lang="es-ES" sz="2200" b="1" dirty="0">
                <a:solidFill>
                  <a:schemeClr val="tx1"/>
                </a:solidFill>
              </a:rPr>
              <a:t>Los cerramientos</a:t>
            </a:r>
          </a:p>
          <a:p>
            <a:pPr marL="0" indent="0" algn="just">
              <a:spcAft>
                <a:spcPts val="800"/>
              </a:spcAft>
              <a:buNone/>
            </a:pPr>
            <a:r>
              <a:rPr lang="es-ES" sz="2200" dirty="0">
                <a:solidFill>
                  <a:schemeClr val="tx1"/>
                </a:solidFill>
                <a:cs typeface="Calibri" panose="020F0502020204030204" pitchFamily="34" charset="0"/>
              </a:rPr>
              <a:t>Deben ser de superficie llena, material incombustible, resistente y con ventilación</a:t>
            </a:r>
            <a:br>
              <a:rPr lang="es-ES" sz="2200" dirty="0">
                <a:solidFill>
                  <a:schemeClr val="tx1"/>
                </a:solidFill>
                <a:cs typeface="Calibri" panose="020F0502020204030204" pitchFamily="34" charset="0"/>
              </a:rPr>
            </a:br>
            <a:r>
              <a:rPr lang="es-ES" sz="2200" dirty="0">
                <a:solidFill>
                  <a:schemeClr val="tx1"/>
                </a:solidFill>
                <a:cs typeface="Calibri" panose="020F0502020204030204" pitchFamily="34" charset="0"/>
              </a:rPr>
              <a:t>suficiente.</a:t>
            </a:r>
          </a:p>
          <a:p>
            <a:pPr>
              <a:spcAft>
                <a:spcPts val="800"/>
              </a:spcAft>
              <a:buFont typeface="Wingdings" panose="05000000000000000000" pitchFamily="2" charset="2"/>
              <a:buChar char="§"/>
            </a:pPr>
            <a:r>
              <a:rPr lang="es-ES" sz="2200" b="1" dirty="0">
                <a:solidFill>
                  <a:schemeClr val="tx1"/>
                </a:solidFill>
              </a:rPr>
              <a:t>La cabina </a:t>
            </a:r>
          </a:p>
          <a:p>
            <a:pPr>
              <a:spcAft>
                <a:spcPts val="800"/>
              </a:spcAft>
              <a:buFont typeface="Wingdings" panose="05000000000000000000" pitchFamily="2" charset="2"/>
              <a:buChar char="§"/>
            </a:pPr>
            <a:r>
              <a:rPr lang="es-ES" sz="2200" b="1" dirty="0">
                <a:solidFill>
                  <a:schemeClr val="tx1"/>
                </a:solidFill>
              </a:rPr>
              <a:t>Iluminación</a:t>
            </a:r>
          </a:p>
          <a:p>
            <a:pPr marL="0" indent="0" algn="just">
              <a:spcAft>
                <a:spcPts val="800"/>
              </a:spcAft>
              <a:buNone/>
            </a:pPr>
            <a:r>
              <a:rPr lang="es-ES" sz="2200" dirty="0">
                <a:solidFill>
                  <a:schemeClr val="tx1"/>
                </a:solidFill>
                <a:effectLst/>
                <a:ea typeface="Calibri" panose="020F0502020204030204" pitchFamily="34" charset="0"/>
                <a:cs typeface="Calibri" panose="020F0502020204030204" pitchFamily="34" charset="0"/>
              </a:rPr>
              <a:t>Debe existir una fuente de energía de recarga automática en caso de corte. El alumbrado de emergencia debe accionarse de forma automática. La iluminación del ascensor tiene que ser independiente de la de los motores.</a:t>
            </a:r>
          </a:p>
          <a:p>
            <a:pPr>
              <a:lnSpc>
                <a:spcPct val="120000"/>
              </a:lnSpc>
              <a:spcAft>
                <a:spcPts val="800"/>
              </a:spcAft>
              <a:buFont typeface="Wingdings" panose="05000000000000000000" pitchFamily="2" charset="2"/>
              <a:buChar char="§"/>
            </a:pPr>
            <a:r>
              <a:rPr lang="es-ES" sz="2200" b="1" dirty="0">
                <a:solidFill>
                  <a:schemeClr val="tx1"/>
                </a:solidFill>
              </a:rPr>
              <a:t>Sala de máquinas</a:t>
            </a:r>
          </a:p>
          <a:p>
            <a:pPr>
              <a:lnSpc>
                <a:spcPct val="120000"/>
              </a:lnSpc>
              <a:spcAft>
                <a:spcPts val="800"/>
              </a:spcAft>
              <a:buFont typeface="Wingdings" panose="05000000000000000000" pitchFamily="2" charset="2"/>
              <a:buChar char="§"/>
            </a:pPr>
            <a:r>
              <a:rPr lang="es-ES" sz="2200" b="1" dirty="0">
                <a:solidFill>
                  <a:schemeClr val="tx1"/>
                </a:solidFill>
              </a:rPr>
              <a:t>Libro de inspección</a:t>
            </a:r>
          </a:p>
          <a:p>
            <a:pPr marL="0" indent="0">
              <a:spcAft>
                <a:spcPts val="800"/>
              </a:spcAft>
              <a:buNone/>
            </a:pPr>
            <a:endParaRPr lang="es-ES" b="1" dirty="0">
              <a:solidFill>
                <a:schemeClr val="tx1"/>
              </a:solidFill>
            </a:endParaRPr>
          </a:p>
          <a:p>
            <a:pPr>
              <a:spcAft>
                <a:spcPts val="800"/>
              </a:spcAft>
              <a:buFont typeface="Wingdings" panose="05000000000000000000" pitchFamily="2" charset="2"/>
              <a:buChar char="§"/>
            </a:pPr>
            <a:endParaRPr lang="es-ES" b="1" dirty="0">
              <a:solidFill>
                <a:schemeClr val="tx1"/>
              </a:solidFill>
            </a:endParaRPr>
          </a:p>
          <a:p>
            <a:pPr marL="0" indent="0">
              <a:lnSpc>
                <a:spcPct val="107000"/>
              </a:lnSpc>
              <a:spcAft>
                <a:spcPts val="800"/>
              </a:spcAft>
              <a:buNone/>
            </a:pPr>
            <a:endParaRPr lang="es-ES" b="1" dirty="0">
              <a:solidFill>
                <a:schemeClr val="tx1"/>
              </a:solidFill>
            </a:endParaRPr>
          </a:p>
          <a:p>
            <a:pPr marL="0" indent="0">
              <a:lnSpc>
                <a:spcPct val="107000"/>
              </a:lnSpc>
              <a:spcAft>
                <a:spcPts val="800"/>
              </a:spcAft>
              <a:buNone/>
            </a:pPr>
            <a:endParaRPr lang="es-ES" b="1" dirty="0">
              <a:solidFill>
                <a:schemeClr val="tx1"/>
              </a:solidFill>
            </a:endParaRPr>
          </a:p>
          <a:p>
            <a:pPr>
              <a:buFont typeface="Wingdings" panose="05000000000000000000" pitchFamily="2" charset="2"/>
              <a:buChar char="§"/>
            </a:pPr>
            <a:endParaRPr lang="es-ES" sz="2600" b="1" dirty="0"/>
          </a:p>
        </p:txBody>
      </p:sp>
    </p:spTree>
    <p:extLst>
      <p:ext uri="{BB962C8B-B14F-4D97-AF65-F5344CB8AC3E}">
        <p14:creationId xmlns:p14="http://schemas.microsoft.com/office/powerpoint/2010/main" val="292532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878CB-445D-592E-D088-BE57F2CE7C07}"/>
              </a:ext>
            </a:extLst>
          </p:cNvPr>
          <p:cNvSpPr>
            <a:spLocks noGrp="1"/>
          </p:cNvSpPr>
          <p:nvPr>
            <p:ph type="title"/>
          </p:nvPr>
        </p:nvSpPr>
        <p:spPr>
          <a:xfrm>
            <a:off x="1251678" y="382385"/>
            <a:ext cx="10178322" cy="999848"/>
          </a:xfrm>
        </p:spPr>
        <p:txBody>
          <a:bodyPr/>
          <a:lstStyle/>
          <a:p>
            <a:r>
              <a:rPr lang="es-ES" dirty="0"/>
              <a:t>Ascensores</a:t>
            </a:r>
          </a:p>
        </p:txBody>
      </p:sp>
      <p:sp>
        <p:nvSpPr>
          <p:cNvPr id="3" name="Marcador de contenido 2">
            <a:extLst>
              <a:ext uri="{FF2B5EF4-FFF2-40B4-BE49-F238E27FC236}">
                <a16:creationId xmlns:a16="http://schemas.microsoft.com/office/drawing/2014/main" id="{EE92A711-25C8-67F2-2FE2-078B81D81FC5}"/>
              </a:ext>
            </a:extLst>
          </p:cNvPr>
          <p:cNvSpPr>
            <a:spLocks noGrp="1"/>
          </p:cNvSpPr>
          <p:nvPr>
            <p:ph idx="1"/>
          </p:nvPr>
        </p:nvSpPr>
        <p:spPr>
          <a:xfrm>
            <a:off x="1251678" y="1212113"/>
            <a:ext cx="10178322" cy="4667480"/>
          </a:xfrm>
        </p:spPr>
        <p:txBody>
          <a:bodyPr/>
          <a:lstStyle/>
          <a:p>
            <a:pPr marL="0" indent="0">
              <a:spcAft>
                <a:spcPts val="800"/>
              </a:spcAft>
              <a:buNone/>
            </a:pPr>
            <a:r>
              <a:rPr lang="es-ES" sz="2400" b="1" dirty="0"/>
              <a:t>Condiciones de seguridad:</a:t>
            </a:r>
          </a:p>
          <a:p>
            <a:pPr>
              <a:spcAft>
                <a:spcPts val="800"/>
              </a:spcAft>
              <a:buFont typeface="Wingdings" panose="05000000000000000000" pitchFamily="2" charset="2"/>
              <a:buChar char="§"/>
            </a:pPr>
            <a:r>
              <a:rPr lang="es-ES" sz="1900" b="1" dirty="0">
                <a:solidFill>
                  <a:schemeClr val="tx1"/>
                </a:solidFill>
              </a:rPr>
              <a:t>Obligaciones del conservador</a:t>
            </a:r>
          </a:p>
          <a:p>
            <a:pPr>
              <a:spcAft>
                <a:spcPts val="800"/>
              </a:spcAft>
              <a:buFont typeface="Wingdings" panose="05000000000000000000" pitchFamily="2" charset="2"/>
              <a:buChar char="§"/>
            </a:pPr>
            <a:r>
              <a:rPr lang="es-ES" sz="1900" b="1" dirty="0">
                <a:solidFill>
                  <a:schemeClr val="tx1"/>
                </a:solidFill>
              </a:rPr>
              <a:t>Comunicación con el exterior</a:t>
            </a:r>
          </a:p>
          <a:p>
            <a:pPr>
              <a:spcAft>
                <a:spcPts val="800"/>
              </a:spcAft>
              <a:buFont typeface="Wingdings" panose="05000000000000000000" pitchFamily="2" charset="2"/>
              <a:buChar char="§"/>
            </a:pPr>
            <a:r>
              <a:rPr lang="es-ES" sz="1900" b="1" dirty="0">
                <a:solidFill>
                  <a:schemeClr val="tx1"/>
                </a:solidFill>
              </a:rPr>
              <a:t>Las puertas</a:t>
            </a:r>
          </a:p>
          <a:p>
            <a:pPr>
              <a:spcAft>
                <a:spcPts val="800"/>
              </a:spcAft>
              <a:buFont typeface="Wingdings" panose="05000000000000000000" pitchFamily="2" charset="2"/>
              <a:buChar char="§"/>
            </a:pPr>
            <a:r>
              <a:rPr lang="es-ES" sz="1900" b="1" dirty="0">
                <a:solidFill>
                  <a:schemeClr val="tx1"/>
                </a:solidFill>
              </a:rPr>
              <a:t>Sensores</a:t>
            </a:r>
          </a:p>
          <a:p>
            <a:pPr lvl="1"/>
            <a:r>
              <a:rPr lang="es-ES" b="1" dirty="0">
                <a:solidFill>
                  <a:schemeClr val="tx1">
                    <a:lumMod val="50000"/>
                    <a:lumOff val="50000"/>
                  </a:schemeClr>
                </a:solidFill>
              </a:rPr>
              <a:t>Sensores Activos</a:t>
            </a:r>
          </a:p>
          <a:p>
            <a:pPr lvl="1"/>
            <a:r>
              <a:rPr lang="es-ES" b="1" dirty="0">
                <a:solidFill>
                  <a:schemeClr val="tx1">
                    <a:lumMod val="50000"/>
                    <a:lumOff val="50000"/>
                  </a:schemeClr>
                </a:solidFill>
              </a:rPr>
              <a:t>Sensores Pasivos</a:t>
            </a:r>
          </a:p>
          <a:p>
            <a:pPr lvl="1"/>
            <a:r>
              <a:rPr lang="es-ES" b="1" dirty="0">
                <a:solidFill>
                  <a:schemeClr val="tx1">
                    <a:lumMod val="50000"/>
                    <a:lumOff val="50000"/>
                  </a:schemeClr>
                </a:solidFill>
              </a:rPr>
              <a:t>Acelerómetros</a:t>
            </a:r>
          </a:p>
          <a:p>
            <a:pPr lvl="1"/>
            <a:r>
              <a:rPr lang="es-ES" b="1" dirty="0">
                <a:solidFill>
                  <a:schemeClr val="tx1">
                    <a:lumMod val="50000"/>
                    <a:lumOff val="50000"/>
                  </a:schemeClr>
                </a:solidFill>
              </a:rPr>
              <a:t>Giroscopio mecánico</a:t>
            </a:r>
          </a:p>
          <a:p>
            <a:pPr lvl="1"/>
            <a:endParaRPr lang="es-ES" b="1" dirty="0"/>
          </a:p>
          <a:p>
            <a:endParaRPr lang="es-ES" dirty="0"/>
          </a:p>
        </p:txBody>
      </p:sp>
    </p:spTree>
    <p:extLst>
      <p:ext uri="{BB962C8B-B14F-4D97-AF65-F5344CB8AC3E}">
        <p14:creationId xmlns:p14="http://schemas.microsoft.com/office/powerpoint/2010/main" val="187846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878CB-445D-592E-D088-BE57F2CE7C07}"/>
              </a:ext>
            </a:extLst>
          </p:cNvPr>
          <p:cNvSpPr>
            <a:spLocks noGrp="1"/>
          </p:cNvSpPr>
          <p:nvPr>
            <p:ph type="title"/>
          </p:nvPr>
        </p:nvSpPr>
        <p:spPr>
          <a:xfrm>
            <a:off x="1251678" y="382385"/>
            <a:ext cx="10178322" cy="999848"/>
          </a:xfrm>
        </p:spPr>
        <p:txBody>
          <a:bodyPr/>
          <a:lstStyle/>
          <a:p>
            <a:r>
              <a:rPr lang="es-ES" dirty="0"/>
              <a:t>Ascensores:</a:t>
            </a:r>
          </a:p>
        </p:txBody>
      </p:sp>
      <p:sp>
        <p:nvSpPr>
          <p:cNvPr id="3" name="Marcador de contenido 2">
            <a:extLst>
              <a:ext uri="{FF2B5EF4-FFF2-40B4-BE49-F238E27FC236}">
                <a16:creationId xmlns:a16="http://schemas.microsoft.com/office/drawing/2014/main" id="{EE92A711-25C8-67F2-2FE2-078B81D81FC5}"/>
              </a:ext>
            </a:extLst>
          </p:cNvPr>
          <p:cNvSpPr>
            <a:spLocks noGrp="1"/>
          </p:cNvSpPr>
          <p:nvPr>
            <p:ph idx="1"/>
          </p:nvPr>
        </p:nvSpPr>
        <p:spPr>
          <a:xfrm>
            <a:off x="5144948" y="679498"/>
            <a:ext cx="3254334" cy="880638"/>
          </a:xfrm>
        </p:spPr>
        <p:txBody>
          <a:bodyPr>
            <a:normAutofit fontScale="92500"/>
          </a:bodyPr>
          <a:lstStyle/>
          <a:p>
            <a:pPr marL="0" indent="0">
              <a:spcAft>
                <a:spcPts val="800"/>
              </a:spcAft>
              <a:buNone/>
            </a:pPr>
            <a:r>
              <a:rPr lang="es-ES" sz="2400" b="1" dirty="0"/>
              <a:t>Consejos de seguridad:</a:t>
            </a:r>
          </a:p>
          <a:p>
            <a:pPr marL="0" indent="0">
              <a:spcAft>
                <a:spcPts val="800"/>
              </a:spcAft>
              <a:buNone/>
            </a:pPr>
            <a:endParaRPr lang="es-ES" sz="2400" b="1" dirty="0"/>
          </a:p>
          <a:p>
            <a:pPr marL="0" indent="0">
              <a:spcAft>
                <a:spcPts val="800"/>
              </a:spcAft>
              <a:buNone/>
            </a:pPr>
            <a:endParaRPr lang="es-ES" sz="2400" b="1" dirty="0"/>
          </a:p>
        </p:txBody>
      </p:sp>
      <p:pic>
        <p:nvPicPr>
          <p:cNvPr id="4" name="Imagen 3">
            <a:extLst>
              <a:ext uri="{FF2B5EF4-FFF2-40B4-BE49-F238E27FC236}">
                <a16:creationId xmlns:a16="http://schemas.microsoft.com/office/drawing/2014/main" id="{AEB42052-DC10-3AD6-113C-CEE51956F179}"/>
              </a:ext>
            </a:extLst>
          </p:cNvPr>
          <p:cNvPicPr>
            <a:picLocks noChangeAspect="1"/>
          </p:cNvPicPr>
          <p:nvPr/>
        </p:nvPicPr>
        <p:blipFill rotWithShape="1">
          <a:blip r:embed="rId2"/>
          <a:srcRect l="4050" t="33767" r="7094" b="28707"/>
          <a:stretch/>
        </p:blipFill>
        <p:spPr bwMode="auto">
          <a:xfrm>
            <a:off x="389842" y="1255942"/>
            <a:ext cx="11040158" cy="2641478"/>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38C36C7E-0F7D-223E-A3D9-2B8D35867D44}"/>
              </a:ext>
            </a:extLst>
          </p:cNvPr>
          <p:cNvPicPr>
            <a:picLocks noChangeAspect="1"/>
          </p:cNvPicPr>
          <p:nvPr/>
        </p:nvPicPr>
        <p:blipFill rotWithShape="1">
          <a:blip r:embed="rId3"/>
          <a:srcRect t="41885" r="6096" b="23080"/>
          <a:stretch/>
        </p:blipFill>
        <p:spPr bwMode="auto">
          <a:xfrm>
            <a:off x="260637" y="3981055"/>
            <a:ext cx="11438027" cy="24002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2855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878CB-445D-592E-D088-BE57F2CE7C07}"/>
              </a:ext>
            </a:extLst>
          </p:cNvPr>
          <p:cNvSpPr>
            <a:spLocks noGrp="1"/>
          </p:cNvSpPr>
          <p:nvPr>
            <p:ph type="title"/>
          </p:nvPr>
        </p:nvSpPr>
        <p:spPr>
          <a:xfrm>
            <a:off x="1251678" y="382385"/>
            <a:ext cx="10178322" cy="999848"/>
          </a:xfrm>
        </p:spPr>
        <p:txBody>
          <a:bodyPr/>
          <a:lstStyle/>
          <a:p>
            <a:r>
              <a:rPr lang="es-ES" dirty="0"/>
              <a:t>Ascensores:</a:t>
            </a:r>
          </a:p>
        </p:txBody>
      </p:sp>
      <p:sp>
        <p:nvSpPr>
          <p:cNvPr id="3" name="Marcador de contenido 2">
            <a:extLst>
              <a:ext uri="{FF2B5EF4-FFF2-40B4-BE49-F238E27FC236}">
                <a16:creationId xmlns:a16="http://schemas.microsoft.com/office/drawing/2014/main" id="{EE92A711-25C8-67F2-2FE2-078B81D81FC5}"/>
              </a:ext>
            </a:extLst>
          </p:cNvPr>
          <p:cNvSpPr>
            <a:spLocks noGrp="1"/>
          </p:cNvSpPr>
          <p:nvPr>
            <p:ph idx="1"/>
          </p:nvPr>
        </p:nvSpPr>
        <p:spPr>
          <a:xfrm>
            <a:off x="5144948" y="679498"/>
            <a:ext cx="3254334" cy="880638"/>
          </a:xfrm>
        </p:spPr>
        <p:txBody>
          <a:bodyPr>
            <a:normAutofit fontScale="92500"/>
          </a:bodyPr>
          <a:lstStyle/>
          <a:p>
            <a:pPr marL="0" indent="0">
              <a:spcAft>
                <a:spcPts val="800"/>
              </a:spcAft>
              <a:buNone/>
            </a:pPr>
            <a:r>
              <a:rPr lang="es-ES" sz="2400" b="1" dirty="0"/>
              <a:t>Consejos de seguridad:</a:t>
            </a:r>
          </a:p>
          <a:p>
            <a:pPr marL="0" indent="0">
              <a:spcAft>
                <a:spcPts val="800"/>
              </a:spcAft>
              <a:buNone/>
            </a:pPr>
            <a:endParaRPr lang="es-ES" sz="2400" b="1" dirty="0"/>
          </a:p>
          <a:p>
            <a:pPr marL="0" indent="0">
              <a:spcAft>
                <a:spcPts val="800"/>
              </a:spcAft>
              <a:buNone/>
            </a:pPr>
            <a:endParaRPr lang="es-ES" sz="2400" b="1" dirty="0"/>
          </a:p>
        </p:txBody>
      </p:sp>
      <p:pic>
        <p:nvPicPr>
          <p:cNvPr id="6" name="Imagen 5">
            <a:extLst>
              <a:ext uri="{FF2B5EF4-FFF2-40B4-BE49-F238E27FC236}">
                <a16:creationId xmlns:a16="http://schemas.microsoft.com/office/drawing/2014/main" id="{1FCEF04E-7025-0143-3AE5-D4126E740AA9}"/>
              </a:ext>
            </a:extLst>
          </p:cNvPr>
          <p:cNvPicPr>
            <a:picLocks noChangeAspect="1"/>
          </p:cNvPicPr>
          <p:nvPr/>
        </p:nvPicPr>
        <p:blipFill rotWithShape="1">
          <a:blip r:embed="rId2"/>
          <a:srcRect t="35205" r="6571" b="23595"/>
          <a:stretch/>
        </p:blipFill>
        <p:spPr bwMode="auto">
          <a:xfrm>
            <a:off x="762000" y="1382233"/>
            <a:ext cx="11071878" cy="27467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7451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Montacargas:</a:t>
            </a:r>
          </a:p>
        </p:txBody>
      </p:sp>
      <p:sp>
        <p:nvSpPr>
          <p:cNvPr id="3" name="Marcador de contenido 2">
            <a:extLst>
              <a:ext uri="{FF2B5EF4-FFF2-40B4-BE49-F238E27FC236}">
                <a16:creationId xmlns:a16="http://schemas.microsoft.com/office/drawing/2014/main" id="{D5497BB0-6C9E-0CDC-2A8D-86E6D96B1217}"/>
              </a:ext>
            </a:extLst>
          </p:cNvPr>
          <p:cNvSpPr>
            <a:spLocks noGrp="1"/>
          </p:cNvSpPr>
          <p:nvPr>
            <p:ph idx="1"/>
          </p:nvPr>
        </p:nvSpPr>
        <p:spPr>
          <a:xfrm>
            <a:off x="1251678" y="1169525"/>
            <a:ext cx="10178322" cy="847812"/>
          </a:xfrm>
        </p:spPr>
        <p:txBody>
          <a:bodyPr/>
          <a:lstStyle/>
          <a:p>
            <a:r>
              <a:rPr lang="es-ES" dirty="0"/>
              <a:t>Un montacargas es un sistema o aparato de elevación en altura constituido o formado por una plataforma que puede deslizarse por una guía lateral rígida o por dos guías rígidas en paralelo.</a:t>
            </a:r>
          </a:p>
          <a:p>
            <a:pPr marL="0" indent="0">
              <a:buNone/>
            </a:pPr>
            <a:endParaRPr lang="es-ES" dirty="0"/>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2097467"/>
            <a:ext cx="7628371" cy="369470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s-ES" sz="2600" b="1" dirty="0"/>
              <a:t>Diferencias con el ascensor:</a:t>
            </a:r>
          </a:p>
          <a:p>
            <a:r>
              <a:rPr lang="es-ES" dirty="0"/>
              <a:t>La diferencia más importante es que esta prohibido el transporte de personas en el  montacargas, que sólo está habilitado para mercancías. </a:t>
            </a:r>
          </a:p>
          <a:p>
            <a:r>
              <a:rPr lang="es-ES" dirty="0"/>
              <a:t>Otra diferencia en estos dos métodos de transporte elevado es la velocidad, ya que los ascensores superan a los montacargas </a:t>
            </a:r>
          </a:p>
          <a:p>
            <a:r>
              <a:rPr lang="es-ES" dirty="0"/>
              <a:t>Para que un montacargas de obra pueda llegar a ser usado para el transporte de trabajadores debe contar con los mismos dispositivos que los ascensores, como, por ejemplo, limitadores de velocidad y sistema de paracaídas. </a:t>
            </a:r>
          </a:p>
          <a:p>
            <a:pPr marL="0" indent="0">
              <a:buFont typeface="Arial" panose="020B0604020202020204" pitchFamily="34" charset="0"/>
              <a:buNone/>
            </a:pPr>
            <a:endParaRPr lang="es-ES" dirty="0"/>
          </a:p>
        </p:txBody>
      </p:sp>
      <p:pic>
        <p:nvPicPr>
          <p:cNvPr id="5" name="Imagen 4">
            <a:extLst>
              <a:ext uri="{FF2B5EF4-FFF2-40B4-BE49-F238E27FC236}">
                <a16:creationId xmlns:a16="http://schemas.microsoft.com/office/drawing/2014/main" id="{74EF8559-8454-890C-147B-629CE50B0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048" y="2251984"/>
            <a:ext cx="2696067" cy="3588745"/>
          </a:xfrm>
          <a:prstGeom prst="rect">
            <a:avLst/>
          </a:prstGeom>
        </p:spPr>
      </p:pic>
    </p:spTree>
    <p:extLst>
      <p:ext uri="{BB962C8B-B14F-4D97-AF65-F5344CB8AC3E}">
        <p14:creationId xmlns:p14="http://schemas.microsoft.com/office/powerpoint/2010/main" val="309490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Montacargas:</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442301" y="1371603"/>
            <a:ext cx="4653698" cy="45269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sz="2400" b="1" dirty="0"/>
              <a:t>Elementos</a:t>
            </a:r>
          </a:p>
          <a:p>
            <a:r>
              <a:rPr lang="es-ES" dirty="0"/>
              <a:t>Acotamiento de base del montacarga</a:t>
            </a:r>
          </a:p>
          <a:p>
            <a:r>
              <a:rPr lang="es-ES" dirty="0"/>
              <a:t>Cuadro de maniobras y selector de paradas</a:t>
            </a:r>
          </a:p>
          <a:p>
            <a:r>
              <a:rPr lang="es-ES" dirty="0"/>
              <a:t>Cabrestantes</a:t>
            </a:r>
          </a:p>
          <a:p>
            <a:r>
              <a:rPr lang="es-ES" dirty="0"/>
              <a:t>Barandilla de acceso a planta</a:t>
            </a:r>
          </a:p>
          <a:p>
            <a:r>
              <a:rPr lang="es-ES" dirty="0"/>
              <a:t>Cables</a:t>
            </a:r>
          </a:p>
          <a:p>
            <a:r>
              <a:rPr lang="es-ES" dirty="0"/>
              <a:t>Salvavidas</a:t>
            </a:r>
          </a:p>
          <a:p>
            <a:r>
              <a:rPr lang="es-ES" dirty="0"/>
              <a:t>Pulsador de reenvió </a:t>
            </a:r>
          </a:p>
          <a:p>
            <a:r>
              <a:rPr lang="es-ES" dirty="0"/>
              <a:t>Fin de carrera de piso </a:t>
            </a:r>
          </a:p>
          <a:p>
            <a:r>
              <a:rPr lang="es-ES" dirty="0"/>
              <a:t>Fin de carrera superior</a:t>
            </a:r>
          </a:p>
        </p:txBody>
      </p:sp>
      <p:pic>
        <p:nvPicPr>
          <p:cNvPr id="8" name="Imagen 7">
            <a:extLst>
              <a:ext uri="{FF2B5EF4-FFF2-40B4-BE49-F238E27FC236}">
                <a16:creationId xmlns:a16="http://schemas.microsoft.com/office/drawing/2014/main" id="{E392944C-C098-18DA-EEBA-B6FE31E4E3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668" y="1513006"/>
            <a:ext cx="4250899" cy="4526931"/>
          </a:xfrm>
          <a:prstGeom prst="rect">
            <a:avLst/>
          </a:prstGeom>
          <a:noFill/>
          <a:ln>
            <a:noFill/>
          </a:ln>
        </p:spPr>
      </p:pic>
    </p:spTree>
    <p:extLst>
      <p:ext uri="{BB962C8B-B14F-4D97-AF65-F5344CB8AC3E}">
        <p14:creationId xmlns:p14="http://schemas.microsoft.com/office/powerpoint/2010/main" val="272021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Montacargas:</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371603"/>
            <a:ext cx="9221501" cy="369470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sz="2400" b="1" dirty="0"/>
              <a:t>Clasificación:</a:t>
            </a:r>
          </a:p>
          <a:p>
            <a:r>
              <a:rPr lang="es-ES" b="1" dirty="0"/>
              <a:t>Montacargas de obra</a:t>
            </a:r>
          </a:p>
          <a:p>
            <a:r>
              <a:rPr lang="es-ES" b="1" dirty="0"/>
              <a:t>Elevadores de obra</a:t>
            </a:r>
          </a:p>
          <a:p>
            <a:r>
              <a:rPr lang="es-ES" b="1" dirty="0"/>
              <a:t>Plataformas de elevación industrial</a:t>
            </a:r>
          </a:p>
          <a:p>
            <a:r>
              <a:rPr lang="es-ES" b="1" dirty="0"/>
              <a:t>Andamios</a:t>
            </a:r>
          </a:p>
        </p:txBody>
      </p:sp>
      <p:pic>
        <p:nvPicPr>
          <p:cNvPr id="5" name="Imagen 4">
            <a:extLst>
              <a:ext uri="{FF2B5EF4-FFF2-40B4-BE49-F238E27FC236}">
                <a16:creationId xmlns:a16="http://schemas.microsoft.com/office/drawing/2014/main" id="{B5F7AA43-62DF-5F93-7519-824DFE999080}"/>
              </a:ext>
            </a:extLst>
          </p:cNvPr>
          <p:cNvPicPr>
            <a:picLocks noChangeAspect="1"/>
          </p:cNvPicPr>
          <p:nvPr/>
        </p:nvPicPr>
        <p:blipFill rotWithShape="1">
          <a:blip r:embed="rId2"/>
          <a:srcRect l="12187" t="17087"/>
          <a:stretch/>
        </p:blipFill>
        <p:spPr>
          <a:xfrm>
            <a:off x="7060678" y="346973"/>
            <a:ext cx="3412502" cy="2882929"/>
          </a:xfrm>
          <a:prstGeom prst="rect">
            <a:avLst/>
          </a:prstGeom>
        </p:spPr>
      </p:pic>
      <p:pic>
        <p:nvPicPr>
          <p:cNvPr id="7" name="Imagen 6">
            <a:extLst>
              <a:ext uri="{FF2B5EF4-FFF2-40B4-BE49-F238E27FC236}">
                <a16:creationId xmlns:a16="http://schemas.microsoft.com/office/drawing/2014/main" id="{2DF96594-0248-FB24-4B4A-81CCA02D0FE5}"/>
              </a:ext>
            </a:extLst>
          </p:cNvPr>
          <p:cNvPicPr>
            <a:picLocks noChangeAspect="1"/>
          </p:cNvPicPr>
          <p:nvPr/>
        </p:nvPicPr>
        <p:blipFill>
          <a:blip r:embed="rId3"/>
          <a:stretch>
            <a:fillRect/>
          </a:stretch>
        </p:blipFill>
        <p:spPr>
          <a:xfrm>
            <a:off x="3100437" y="3218955"/>
            <a:ext cx="2749035" cy="2974456"/>
          </a:xfrm>
          <a:prstGeom prst="rect">
            <a:avLst/>
          </a:prstGeom>
        </p:spPr>
      </p:pic>
      <p:pic>
        <p:nvPicPr>
          <p:cNvPr id="10" name="Imagen 9">
            <a:extLst>
              <a:ext uri="{FF2B5EF4-FFF2-40B4-BE49-F238E27FC236}">
                <a16:creationId xmlns:a16="http://schemas.microsoft.com/office/drawing/2014/main" id="{B7960ED4-BB60-B1B1-037F-7FCBE9576DA9}"/>
              </a:ext>
            </a:extLst>
          </p:cNvPr>
          <p:cNvPicPr>
            <a:picLocks noChangeAspect="1"/>
          </p:cNvPicPr>
          <p:nvPr/>
        </p:nvPicPr>
        <p:blipFill>
          <a:blip r:embed="rId4"/>
          <a:stretch>
            <a:fillRect/>
          </a:stretch>
        </p:blipFill>
        <p:spPr>
          <a:xfrm>
            <a:off x="6505372" y="3300606"/>
            <a:ext cx="4247072" cy="2974456"/>
          </a:xfrm>
          <a:prstGeom prst="rect">
            <a:avLst/>
          </a:prstGeom>
        </p:spPr>
      </p:pic>
    </p:spTree>
    <p:extLst>
      <p:ext uri="{BB962C8B-B14F-4D97-AF65-F5344CB8AC3E}">
        <p14:creationId xmlns:p14="http://schemas.microsoft.com/office/powerpoint/2010/main" val="256414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464FD-66C6-A67A-DCF8-2A576406DCCE}"/>
              </a:ext>
            </a:extLst>
          </p:cNvPr>
          <p:cNvSpPr>
            <a:spLocks noGrp="1"/>
          </p:cNvSpPr>
          <p:nvPr>
            <p:ph type="title"/>
          </p:nvPr>
        </p:nvSpPr>
        <p:spPr>
          <a:xfrm>
            <a:off x="1251678" y="382385"/>
            <a:ext cx="10178322" cy="797058"/>
          </a:xfrm>
        </p:spPr>
        <p:txBody>
          <a:bodyPr/>
          <a:lstStyle/>
          <a:p>
            <a:r>
              <a:rPr lang="es-ES" dirty="0"/>
              <a:t>Montacargas:</a:t>
            </a:r>
          </a:p>
        </p:txBody>
      </p:sp>
      <p:sp>
        <p:nvSpPr>
          <p:cNvPr id="3" name="Marcador de contenido 2">
            <a:extLst>
              <a:ext uri="{FF2B5EF4-FFF2-40B4-BE49-F238E27FC236}">
                <a16:creationId xmlns:a16="http://schemas.microsoft.com/office/drawing/2014/main" id="{C53278C5-7898-16E7-EF18-8004547E4DC9}"/>
              </a:ext>
            </a:extLst>
          </p:cNvPr>
          <p:cNvSpPr>
            <a:spLocks noGrp="1"/>
          </p:cNvSpPr>
          <p:nvPr>
            <p:ph idx="1"/>
          </p:nvPr>
        </p:nvSpPr>
        <p:spPr>
          <a:xfrm>
            <a:off x="1251678" y="1325217"/>
            <a:ext cx="10178322" cy="5150398"/>
          </a:xfrm>
        </p:spPr>
        <p:txBody>
          <a:bodyPr>
            <a:normAutofit lnSpcReduction="10000"/>
          </a:bodyPr>
          <a:lstStyle/>
          <a:p>
            <a:pPr marL="0" indent="0">
              <a:buNone/>
            </a:pPr>
            <a:r>
              <a:rPr lang="es-ES" sz="2400" b="1" dirty="0"/>
              <a:t>Condiciones de seguridad:</a:t>
            </a:r>
          </a:p>
          <a:p>
            <a:pPr algn="just">
              <a:lnSpc>
                <a:spcPct val="117000"/>
              </a:lnSpc>
              <a:spcAft>
                <a:spcPts val="800"/>
              </a:spcAft>
            </a:pPr>
            <a:r>
              <a:rPr lang="es-ES" sz="1800" b="1" dirty="0">
                <a:cs typeface="Times New Roman" panose="02020603050405020304" pitchFamily="18" charset="0"/>
              </a:rPr>
              <a:t>Características estructurales</a:t>
            </a:r>
          </a:p>
          <a:p>
            <a:pPr lvl="1" algn="just">
              <a:lnSpc>
                <a:spcPct val="107000"/>
              </a:lnSpc>
              <a:spcAft>
                <a:spcPts val="800"/>
              </a:spcAft>
            </a:pPr>
            <a:r>
              <a:rPr lang="es-ES" b="1" dirty="0">
                <a:cs typeface="Times New Roman" panose="02020603050405020304" pitchFamily="18" charset="0"/>
              </a:rPr>
              <a:t>Base de apoyo</a:t>
            </a:r>
          </a:p>
          <a:p>
            <a:pPr lvl="1" algn="just">
              <a:lnSpc>
                <a:spcPct val="107000"/>
              </a:lnSpc>
              <a:spcAft>
                <a:spcPts val="800"/>
              </a:spcAft>
            </a:pPr>
            <a:r>
              <a:rPr lang="es-ES" b="1" dirty="0">
                <a:cs typeface="Times New Roman" panose="02020603050405020304" pitchFamily="18" charset="0"/>
              </a:rPr>
              <a:t>Estructura portante</a:t>
            </a:r>
          </a:p>
          <a:p>
            <a:pPr lvl="1"/>
            <a:r>
              <a:rPr lang="es-ES" sz="1800" b="1" dirty="0">
                <a:effectLst/>
                <a:ea typeface="Calibri" panose="020F0502020204030204" pitchFamily="34" charset="0"/>
                <a:cs typeface="Times New Roman" panose="02020603050405020304" pitchFamily="18" charset="0"/>
              </a:rPr>
              <a:t>Sistema de deslizamiento</a:t>
            </a:r>
            <a:endParaRPr lang="es-ES" sz="18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es-ES" sz="1800" b="1" dirty="0">
                <a:effectLst/>
                <a:ea typeface="Calibri" panose="020F0502020204030204" pitchFamily="34" charset="0"/>
                <a:cs typeface="Times New Roman" panose="02020603050405020304" pitchFamily="18" charset="0"/>
              </a:rPr>
              <a:t>Mecanismo de elevación</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r>
              <a:rPr lang="es-ES" b="1" dirty="0">
                <a:cs typeface="Times New Roman" panose="02020603050405020304" pitchFamily="18" charset="0"/>
              </a:rPr>
              <a:t>Equipo motriz</a:t>
            </a:r>
          </a:p>
          <a:p>
            <a:pPr lvl="1" algn="just">
              <a:lnSpc>
                <a:spcPct val="107000"/>
              </a:lnSpc>
              <a:spcAft>
                <a:spcPts val="800"/>
              </a:spcAft>
            </a:pPr>
            <a:r>
              <a:rPr lang="es-ES" sz="1800" b="1" dirty="0">
                <a:effectLst/>
                <a:ea typeface="Calibri" panose="020F0502020204030204" pitchFamily="34" charset="0"/>
                <a:cs typeface="Times New Roman" panose="02020603050405020304" pitchFamily="18" charset="0"/>
              </a:rPr>
              <a:t>Cables de suspensión</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r>
              <a:rPr lang="es-ES" sz="1800" b="1" dirty="0">
                <a:effectLst/>
                <a:ea typeface="Calibri" panose="020F0502020204030204" pitchFamily="34" charset="0"/>
                <a:cs typeface="Times New Roman" panose="02020603050405020304" pitchFamily="18" charset="0"/>
              </a:rPr>
              <a:t>Limitadores de velocidad</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r>
              <a:rPr lang="es-ES" sz="1800" b="1" dirty="0">
                <a:effectLst/>
                <a:ea typeface="Calibri" panose="020F0502020204030204" pitchFamily="34" charset="0"/>
                <a:cs typeface="Times New Roman" panose="02020603050405020304" pitchFamily="18" charset="0"/>
              </a:rPr>
              <a:t>Finales de carrera</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r>
              <a:rPr lang="es-ES" sz="1800" b="1" dirty="0">
                <a:effectLst/>
                <a:ea typeface="Calibri" panose="020F0502020204030204" pitchFamily="34" charset="0"/>
                <a:cs typeface="Times New Roman" panose="02020603050405020304" pitchFamily="18" charset="0"/>
              </a:rPr>
              <a:t>Cuadro de maniobras y selector de paradas</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S" sz="2000" b="1" dirty="0"/>
          </a:p>
          <a:p>
            <a:endParaRPr lang="es-ES" dirty="0"/>
          </a:p>
        </p:txBody>
      </p:sp>
    </p:spTree>
    <p:extLst>
      <p:ext uri="{BB962C8B-B14F-4D97-AF65-F5344CB8AC3E}">
        <p14:creationId xmlns:p14="http://schemas.microsoft.com/office/powerpoint/2010/main" val="1651861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5E0C4-CBB0-FFCD-78DD-DE809BB9C490}"/>
              </a:ext>
            </a:extLst>
          </p:cNvPr>
          <p:cNvSpPr>
            <a:spLocks noGrp="1"/>
          </p:cNvSpPr>
          <p:nvPr>
            <p:ph type="title"/>
          </p:nvPr>
        </p:nvSpPr>
        <p:spPr>
          <a:xfrm>
            <a:off x="1251678" y="382385"/>
            <a:ext cx="10178322" cy="936052"/>
          </a:xfrm>
        </p:spPr>
        <p:txBody>
          <a:bodyPr/>
          <a:lstStyle/>
          <a:p>
            <a:r>
              <a:rPr lang="es-ES" dirty="0"/>
              <a:t>Montacargas:</a:t>
            </a:r>
          </a:p>
        </p:txBody>
      </p:sp>
      <p:sp>
        <p:nvSpPr>
          <p:cNvPr id="3" name="Marcador de contenido 2">
            <a:extLst>
              <a:ext uri="{FF2B5EF4-FFF2-40B4-BE49-F238E27FC236}">
                <a16:creationId xmlns:a16="http://schemas.microsoft.com/office/drawing/2014/main" id="{37DBD3EA-8601-54EE-5BCA-EAFB47BC0B31}"/>
              </a:ext>
            </a:extLst>
          </p:cNvPr>
          <p:cNvSpPr>
            <a:spLocks noGrp="1"/>
          </p:cNvSpPr>
          <p:nvPr>
            <p:ph idx="1"/>
          </p:nvPr>
        </p:nvSpPr>
        <p:spPr>
          <a:xfrm>
            <a:off x="1251678" y="1318437"/>
            <a:ext cx="10178322" cy="5157178"/>
          </a:xfrm>
        </p:spPr>
        <p:txBody>
          <a:bodyPr>
            <a:normAutofit/>
          </a:bodyPr>
          <a:lstStyle/>
          <a:p>
            <a:pPr marL="0" indent="0">
              <a:buNone/>
            </a:pPr>
            <a:r>
              <a:rPr lang="es-ES" sz="2400" b="1" dirty="0"/>
              <a:t>Condiciones de seguridad:</a:t>
            </a:r>
          </a:p>
          <a:p>
            <a:r>
              <a:rPr lang="es-ES" sz="1800" b="1" dirty="0">
                <a:effectLst/>
                <a:ea typeface="Calibri" panose="020F0502020204030204" pitchFamily="34" charset="0"/>
                <a:cs typeface="Times New Roman" panose="02020603050405020304" pitchFamily="18" charset="0"/>
              </a:rPr>
              <a:t>Instalación eléctrica en general</a:t>
            </a:r>
          </a:p>
          <a:p>
            <a:pPr algn="just">
              <a:lnSpc>
                <a:spcPct val="107000"/>
              </a:lnSpc>
              <a:spcAft>
                <a:spcPts val="800"/>
              </a:spcAft>
            </a:pPr>
            <a:r>
              <a:rPr lang="es-ES" sz="1800" b="1" dirty="0">
                <a:effectLst/>
                <a:ea typeface="Calibri" panose="020F0502020204030204" pitchFamily="34" charset="0"/>
                <a:cs typeface="Times New Roman" panose="02020603050405020304" pitchFamily="18" charset="0"/>
              </a:rPr>
              <a:t>Plataforma de elevación</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r>
              <a:rPr lang="es-ES" b="1" dirty="0">
                <a:cs typeface="Times New Roman" panose="02020603050405020304" pitchFamily="18" charset="0"/>
              </a:rPr>
              <a:t>Plataforma propiamente dicha</a:t>
            </a:r>
          </a:p>
          <a:p>
            <a:pPr lvl="1" algn="just">
              <a:lnSpc>
                <a:spcPct val="107000"/>
              </a:lnSpc>
              <a:spcAft>
                <a:spcPts val="800"/>
              </a:spcAft>
            </a:pPr>
            <a:r>
              <a:rPr lang="es-ES" b="1" dirty="0">
                <a:cs typeface="Times New Roman" panose="02020603050405020304" pitchFamily="18" charset="0"/>
              </a:rPr>
              <a:t>Puertas de acceso a la plataforma</a:t>
            </a:r>
          </a:p>
          <a:p>
            <a:pPr lvl="1" algn="just">
              <a:lnSpc>
                <a:spcPct val="107000"/>
              </a:lnSpc>
              <a:spcAft>
                <a:spcPts val="800"/>
              </a:spcAft>
            </a:pPr>
            <a:r>
              <a:rPr lang="es-ES" b="1" dirty="0">
                <a:cs typeface="Times New Roman" panose="02020603050405020304" pitchFamily="18" charset="0"/>
              </a:rPr>
              <a:t>Paracaídas</a:t>
            </a:r>
          </a:p>
          <a:p>
            <a:pPr lvl="1" algn="just">
              <a:lnSpc>
                <a:spcPct val="107000"/>
              </a:lnSpc>
              <a:spcAft>
                <a:spcPts val="800"/>
              </a:spcAft>
            </a:pPr>
            <a:r>
              <a:rPr lang="es-ES" b="1" dirty="0">
                <a:cs typeface="Times New Roman" panose="02020603050405020304" pitchFamily="18" charset="0"/>
              </a:rPr>
              <a:t>Salvavidas</a:t>
            </a:r>
          </a:p>
          <a:p>
            <a:pPr algn="just">
              <a:lnSpc>
                <a:spcPct val="107000"/>
              </a:lnSpc>
              <a:spcAft>
                <a:spcPts val="800"/>
              </a:spcAft>
            </a:pPr>
            <a:r>
              <a:rPr lang="es-ES" sz="1800" b="1" dirty="0">
                <a:effectLst/>
                <a:ea typeface="Calibri" panose="020F0502020204030204" pitchFamily="34" charset="0"/>
                <a:cs typeface="Times New Roman" panose="02020603050405020304" pitchFamily="18" charset="0"/>
              </a:rPr>
              <a:t>Accesos a la plataforma</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r>
              <a:rPr lang="es-ES" b="1" dirty="0">
                <a:cs typeface="Times New Roman" panose="02020603050405020304" pitchFamily="18" charset="0"/>
              </a:rPr>
              <a:t>Accesos en la planta baja</a:t>
            </a:r>
          </a:p>
          <a:p>
            <a:pPr lvl="1" algn="just">
              <a:lnSpc>
                <a:spcPct val="107000"/>
              </a:lnSpc>
              <a:spcAft>
                <a:spcPts val="800"/>
              </a:spcAft>
            </a:pPr>
            <a:r>
              <a:rPr lang="es-ES" sz="1800" b="1" dirty="0">
                <a:effectLst/>
                <a:ea typeface="Calibri" panose="020F0502020204030204" pitchFamily="34" charset="0"/>
                <a:cs typeface="Times New Roman" panose="02020603050405020304" pitchFamily="18" charset="0"/>
              </a:rPr>
              <a:t>Accesos en las plantas de trabajo</a:t>
            </a:r>
            <a:endParaRPr lang="es-ES" sz="1800" dirty="0">
              <a:effectLst/>
              <a:ea typeface="Calibri" panose="020F0502020204030204" pitchFamily="34" charset="0"/>
              <a:cs typeface="Times New Roman" panose="02020603050405020304" pitchFamily="18" charset="0"/>
            </a:endParaRPr>
          </a:p>
          <a:p>
            <a:pPr lvl="1" algn="just">
              <a:lnSpc>
                <a:spcPct val="107000"/>
              </a:lnSpc>
              <a:spcAft>
                <a:spcPts val="80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545252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Normativa</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112363"/>
            <a:ext cx="10178322" cy="54298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457200" indent="-457200">
              <a:buFont typeface="+mj-lt"/>
              <a:buAutoNum type="arabicPeriod"/>
            </a:pPr>
            <a:r>
              <a:rPr lang="es-ES" sz="2400" b="1" dirty="0"/>
              <a:t>Ley N°19587 – Ley de Higiene y Seguridad en el Trabajo</a:t>
            </a:r>
          </a:p>
          <a:p>
            <a:r>
              <a:rPr lang="es-ES" dirty="0"/>
              <a:t>Decreto 351/79 – Ascensores y Montacargas</a:t>
            </a:r>
          </a:p>
          <a:p>
            <a:r>
              <a:rPr lang="es-ES" dirty="0"/>
              <a:t>Decreto 911/96 – Trabajos en pozos de ascensores, cajas de escaleras y plenos</a:t>
            </a:r>
          </a:p>
          <a:p>
            <a:r>
              <a:rPr lang="es-ES" dirty="0"/>
              <a:t>Decreto 911/96 - Montacarga</a:t>
            </a:r>
          </a:p>
          <a:p>
            <a:pPr marL="457200" indent="-457200">
              <a:buAutoNum type="arabicPeriod" startAt="2"/>
            </a:pPr>
            <a:r>
              <a:rPr lang="es-ES" sz="2400" b="1" dirty="0"/>
              <a:t>Código de Edificación de la Ciudad de Córdoba-Ordenanza 9387/95</a:t>
            </a:r>
          </a:p>
          <a:p>
            <a:pPr marL="457200" indent="-457200">
              <a:buFont typeface="Arial" panose="020B0604020202020204" pitchFamily="34" charset="0"/>
              <a:buAutoNum type="arabicPeriod" startAt="2"/>
            </a:pPr>
            <a:r>
              <a:rPr lang="es-ES" sz="2400" b="1" dirty="0"/>
              <a:t>Reglamento IRAM</a:t>
            </a:r>
          </a:p>
          <a:p>
            <a:r>
              <a:rPr lang="es-ES" sz="2000" dirty="0"/>
              <a:t>IRAM NM 267: Ascensores hidráulicos de pasajeros, seguridad para la construcción e instalación. </a:t>
            </a:r>
          </a:p>
          <a:p>
            <a:r>
              <a:rPr lang="es-ES" sz="2000" dirty="0"/>
              <a:t>IRAM 3681-1: Ascensores eléctricos de pasajeros, seguridad para la construcción.</a:t>
            </a:r>
          </a:p>
          <a:p>
            <a:r>
              <a:rPr lang="es-ES" sz="2000" dirty="0"/>
              <a:t>IRAM 3681-4: Ascensores de pasajeros y montacargas. Para cabinas y contrapesos.</a:t>
            </a:r>
          </a:p>
          <a:p>
            <a:r>
              <a:rPr lang="es-ES" sz="2000" dirty="0"/>
              <a:t>IRAM 3681-5: Seguridad en ascensores de pasajeros y montacargas, dispositivos de enclavamiento de las puertas manuales de piso.</a:t>
            </a:r>
            <a:endParaRPr lang="es-ES" sz="2400" b="1" dirty="0"/>
          </a:p>
          <a:p>
            <a:pPr marL="457200" indent="-457200">
              <a:buAutoNum type="arabicPeriod" startAt="2"/>
            </a:pPr>
            <a:endParaRPr lang="es-ES" sz="2400" b="1" dirty="0"/>
          </a:p>
          <a:p>
            <a:pPr marL="0" indent="0">
              <a:buNone/>
            </a:pPr>
            <a:endParaRPr lang="es-ES" sz="2000" b="1" dirty="0"/>
          </a:p>
          <a:p>
            <a:endParaRPr lang="es-ES" dirty="0"/>
          </a:p>
          <a:p>
            <a:endParaRPr lang="es-ES" dirty="0"/>
          </a:p>
          <a:p>
            <a:endParaRPr lang="es-ES" dirty="0"/>
          </a:p>
          <a:p>
            <a:pPr marL="0" indent="0">
              <a:buFont typeface="Arial" panose="020B0604020202020204" pitchFamily="34" charset="0"/>
              <a:buNone/>
            </a:pPr>
            <a:endParaRPr lang="es-ES" b="1" dirty="0"/>
          </a:p>
          <a:p>
            <a:pPr marL="0" indent="0">
              <a:buNone/>
            </a:pPr>
            <a:endParaRPr lang="es-ES" b="1" dirty="0"/>
          </a:p>
        </p:txBody>
      </p:sp>
    </p:spTree>
    <p:extLst>
      <p:ext uri="{BB962C8B-B14F-4D97-AF65-F5344CB8AC3E}">
        <p14:creationId xmlns:p14="http://schemas.microsoft.com/office/powerpoint/2010/main" val="895898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0CFD2D-04D8-F6E7-715D-3DEEB0FBD48C}"/>
              </a:ext>
            </a:extLst>
          </p:cNvPr>
          <p:cNvSpPr>
            <a:spLocks noGrp="1"/>
          </p:cNvSpPr>
          <p:nvPr>
            <p:ph type="title"/>
          </p:nvPr>
        </p:nvSpPr>
        <p:spPr>
          <a:xfrm>
            <a:off x="1251678" y="382385"/>
            <a:ext cx="10178322" cy="999848"/>
          </a:xfrm>
        </p:spPr>
        <p:txBody>
          <a:bodyPr/>
          <a:lstStyle/>
          <a:p>
            <a:r>
              <a:rPr lang="es-ES" dirty="0"/>
              <a:t>Temas</a:t>
            </a:r>
          </a:p>
        </p:txBody>
      </p:sp>
      <p:sp>
        <p:nvSpPr>
          <p:cNvPr id="3" name="Marcador de contenido 2">
            <a:extLst>
              <a:ext uri="{FF2B5EF4-FFF2-40B4-BE49-F238E27FC236}">
                <a16:creationId xmlns:a16="http://schemas.microsoft.com/office/drawing/2014/main" id="{978E3E4E-47EC-8BD3-89F7-97C3A157CCE3}"/>
              </a:ext>
            </a:extLst>
          </p:cNvPr>
          <p:cNvSpPr>
            <a:spLocks noGrp="1"/>
          </p:cNvSpPr>
          <p:nvPr>
            <p:ph idx="1"/>
          </p:nvPr>
        </p:nvSpPr>
        <p:spPr>
          <a:xfrm>
            <a:off x="1251678" y="1382233"/>
            <a:ext cx="10178322" cy="5093382"/>
          </a:xfrm>
        </p:spPr>
        <p:txBody>
          <a:bodyPr>
            <a:normAutofit/>
          </a:bodyPr>
          <a:lstStyle/>
          <a:p>
            <a:pPr marL="457200" indent="-457200">
              <a:buFont typeface="+mj-lt"/>
              <a:buAutoNum type="arabicPeriod"/>
            </a:pPr>
            <a:r>
              <a:rPr lang="es-ES" b="1" dirty="0">
                <a:solidFill>
                  <a:schemeClr val="bg2">
                    <a:lumMod val="10000"/>
                  </a:schemeClr>
                </a:solidFill>
              </a:rPr>
              <a:t>ASCENSORES</a:t>
            </a:r>
          </a:p>
          <a:p>
            <a:r>
              <a:rPr lang="es-ES" b="1" dirty="0">
                <a:solidFill>
                  <a:schemeClr val="bg2">
                    <a:lumMod val="10000"/>
                  </a:schemeClr>
                </a:solidFill>
              </a:rPr>
              <a:t>Definición, elementos, clasificación, condiciones de seguridad.</a:t>
            </a:r>
          </a:p>
          <a:p>
            <a:pPr marL="457200" indent="-457200">
              <a:buAutoNum type="arabicPeriod" startAt="2"/>
            </a:pPr>
            <a:r>
              <a:rPr lang="es-ES" b="1" dirty="0">
                <a:solidFill>
                  <a:schemeClr val="bg2">
                    <a:lumMod val="10000"/>
                  </a:schemeClr>
                </a:solidFill>
              </a:rPr>
              <a:t>MONTACARGAS</a:t>
            </a:r>
          </a:p>
          <a:p>
            <a:r>
              <a:rPr lang="es-ES" b="1" dirty="0">
                <a:solidFill>
                  <a:schemeClr val="bg2">
                    <a:lumMod val="10000"/>
                  </a:schemeClr>
                </a:solidFill>
              </a:rPr>
              <a:t>Definición, elementos, clasificación, condiciones de seguridad.</a:t>
            </a:r>
          </a:p>
          <a:p>
            <a:pPr marL="457200" indent="-457200">
              <a:buAutoNum type="arabicPeriod" startAt="3"/>
            </a:pPr>
            <a:r>
              <a:rPr lang="es-ES" b="1" dirty="0">
                <a:solidFill>
                  <a:schemeClr val="bg2">
                    <a:lumMod val="10000"/>
                  </a:schemeClr>
                </a:solidFill>
              </a:rPr>
              <a:t>NORMATIVA VIGENTE</a:t>
            </a:r>
          </a:p>
          <a:p>
            <a:pPr marL="457200" indent="-457200">
              <a:buAutoNum type="arabicPeriod" startAt="3"/>
            </a:pPr>
            <a:r>
              <a:rPr lang="es-ES" b="1" dirty="0">
                <a:solidFill>
                  <a:schemeClr val="bg2">
                    <a:lumMod val="10000"/>
                  </a:schemeClr>
                </a:solidFill>
              </a:rPr>
              <a:t>DISPOSICIONES PARA EL MANTENIMIENTO</a:t>
            </a:r>
          </a:p>
          <a:p>
            <a:pPr marL="457200" indent="-457200">
              <a:buAutoNum type="arabicPeriod" startAt="3"/>
            </a:pPr>
            <a:r>
              <a:rPr lang="es-ES" b="1" dirty="0">
                <a:solidFill>
                  <a:schemeClr val="bg2">
                    <a:lumMod val="10000"/>
                  </a:schemeClr>
                </a:solidFill>
              </a:rPr>
              <a:t>ACCIDENTES</a:t>
            </a:r>
          </a:p>
          <a:p>
            <a:pPr marL="457200" indent="-457200">
              <a:buAutoNum type="arabicPeriod" startAt="3"/>
            </a:pPr>
            <a:r>
              <a:rPr lang="es-ES" b="1" dirty="0">
                <a:solidFill>
                  <a:schemeClr val="bg2">
                    <a:lumMod val="10000"/>
                  </a:schemeClr>
                </a:solidFill>
              </a:rPr>
              <a:t>EJEMPLO DE CALCULO</a:t>
            </a:r>
          </a:p>
          <a:p>
            <a:pPr marL="457200" indent="-457200">
              <a:buAutoNum type="arabicPeriod" startAt="3"/>
            </a:pPr>
            <a:r>
              <a:rPr lang="es-ES" b="1" dirty="0">
                <a:solidFill>
                  <a:schemeClr val="bg2">
                    <a:lumMod val="10000"/>
                  </a:schemeClr>
                </a:solidFill>
              </a:rPr>
              <a:t>RECOMENDACIONES DE USO</a:t>
            </a:r>
          </a:p>
          <a:p>
            <a:pPr marL="457200" indent="-457200">
              <a:buAutoNum type="arabicPeriod" startAt="3"/>
            </a:pPr>
            <a:endParaRPr lang="es-ES" b="1" dirty="0">
              <a:solidFill>
                <a:schemeClr val="bg2">
                  <a:lumMod val="10000"/>
                </a:schemeClr>
              </a:solidFill>
            </a:endParaRPr>
          </a:p>
          <a:p>
            <a:pPr marL="0" indent="0">
              <a:buNone/>
            </a:pPr>
            <a:endParaRPr lang="es-ES" b="1" dirty="0">
              <a:solidFill>
                <a:schemeClr val="bg2">
                  <a:lumMod val="10000"/>
                </a:schemeClr>
              </a:solidFill>
            </a:endParaRPr>
          </a:p>
        </p:txBody>
      </p:sp>
    </p:spTree>
    <p:extLst>
      <p:ext uri="{BB962C8B-B14F-4D97-AF65-F5344CB8AC3E}">
        <p14:creationId xmlns:p14="http://schemas.microsoft.com/office/powerpoint/2010/main" val="789346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Normativa</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112363"/>
            <a:ext cx="9221501" cy="542983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sz="2400" b="1" dirty="0"/>
              <a:t>Ley N°19587 – Ley de Higiene y Seguridad en el Trabajo</a:t>
            </a:r>
          </a:p>
          <a:p>
            <a:pPr marL="0" indent="0">
              <a:buFont typeface="Arial" panose="020B0604020202020204" pitchFamily="34" charset="0"/>
              <a:buNone/>
            </a:pPr>
            <a:r>
              <a:rPr lang="es-ES" b="1" dirty="0"/>
              <a:t>Decreto 351/79 – Ascensores y Montacargas:</a:t>
            </a:r>
            <a:r>
              <a:rPr lang="es-ES" dirty="0"/>
              <a:t> </a:t>
            </a:r>
          </a:p>
          <a:p>
            <a:pPr marL="0" indent="0">
              <a:buFont typeface="Arial" panose="020B0604020202020204" pitchFamily="34" charset="0"/>
              <a:buNone/>
            </a:pPr>
            <a:r>
              <a:rPr lang="es-ES" b="1" dirty="0"/>
              <a:t>Articulo 137: </a:t>
            </a:r>
            <a:r>
              <a:rPr lang="es-ES" dirty="0"/>
              <a:t>La construcción, instalación y mantenimiento de los ascensores para el personal y de los montacargas reunirán los requisitos y condiciones máximas de seguridad, no excediéndose en ningún caso las cargas máximas admisibles, establecidas por el fabricante.</a:t>
            </a:r>
          </a:p>
          <a:p>
            <a:r>
              <a:rPr lang="es-ES" dirty="0"/>
              <a:t>Todas las puertas exteriores, tanto de operación automática como manual, deberán contar con cerraduras electromecánicas.</a:t>
            </a:r>
          </a:p>
          <a:p>
            <a:r>
              <a:rPr lang="es-ES" dirty="0"/>
              <a:t>Todas las puertas interiores o de cabina, tanto de operación automática como manual, deberán poseer un contacto eléctrico que provoque la detención instantánea del ascensor o montacarga </a:t>
            </a:r>
          </a:p>
          <a:p>
            <a:r>
              <a:rPr lang="es-ES" dirty="0"/>
              <a:t>Para casos de emergencia, todas las instalaciones con puertas automáticas deberán contar con un mecanismo de apertura manual operable desde el exterior mediante una llave especial.</a:t>
            </a:r>
          </a:p>
          <a:p>
            <a:r>
              <a:rPr lang="es-ES" dirty="0"/>
              <a:t>Todos los ascensores y montacargas deberán contar con interruptores de límite de carrera que impidan que continúe su viaje después de los pisos extremos.</a:t>
            </a:r>
          </a:p>
          <a:p>
            <a:pPr marL="0" indent="0">
              <a:buFont typeface="Arial" panose="020B0604020202020204" pitchFamily="34" charset="0"/>
              <a:buNone/>
            </a:pPr>
            <a:endParaRPr lang="es-ES" b="1" dirty="0"/>
          </a:p>
          <a:p>
            <a:pPr marL="0" indent="0">
              <a:buNone/>
            </a:pPr>
            <a:endParaRPr lang="es-ES" b="1" dirty="0"/>
          </a:p>
        </p:txBody>
      </p:sp>
    </p:spTree>
    <p:extLst>
      <p:ext uri="{BB962C8B-B14F-4D97-AF65-F5344CB8AC3E}">
        <p14:creationId xmlns:p14="http://schemas.microsoft.com/office/powerpoint/2010/main" val="1969037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Normativa</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112363"/>
            <a:ext cx="9221501" cy="542983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sz="2400" b="1" dirty="0"/>
              <a:t>Ley N°19587 – Ley de Higiene y Seguridad en el Trabajo</a:t>
            </a:r>
          </a:p>
          <a:p>
            <a:pPr marL="0" indent="0">
              <a:buFont typeface="Arial" panose="020B0604020202020204" pitchFamily="34" charset="0"/>
              <a:buNone/>
            </a:pPr>
            <a:r>
              <a:rPr lang="es-ES" b="1" dirty="0"/>
              <a:t>Decreto 911/96 – Trabajos en pozos de ascensores, cajas de escaleras y plenos</a:t>
            </a:r>
            <a:endParaRPr lang="es-ES" dirty="0"/>
          </a:p>
          <a:p>
            <a:r>
              <a:rPr lang="es-ES" b="1" dirty="0"/>
              <a:t>Art. 58: </a:t>
            </a:r>
            <a:r>
              <a:rPr lang="es-ES" dirty="0"/>
              <a:t>Durante la instalación o el cambio de ascensores, o cualquier otro trabajo efectuado en una caja o pozo, será obligatorio instalar una cubierta a un piso por encima de aquél donde se efectúa el trabajo, para proteger a los trabajadores contra la caída de objetos. </a:t>
            </a:r>
          </a:p>
          <a:p>
            <a:r>
              <a:rPr lang="es-ES" b="1" dirty="0"/>
              <a:t>Art. 59: </a:t>
            </a:r>
            <a:r>
              <a:rPr lang="es-ES" dirty="0"/>
              <a:t>La construcción y mantenimiento de los elevadores y montacargas para el personal deben reunir las máximas condiciones de seguridad, de acuerdo al artículo siguiente, no excediéndose en ningún caso las cargas máximas admisibles por el fabricante. Hasta que dichos equipos no reúnan esas condiciones se impedirá el acceso a los mismos, por medios eficaces, del personal no afectado a su instalación.</a:t>
            </a:r>
          </a:p>
          <a:p>
            <a:r>
              <a:rPr lang="es-ES" b="1" dirty="0"/>
              <a:t>Art. 60: </a:t>
            </a:r>
            <a:r>
              <a:rPr lang="es-ES" dirty="0"/>
              <a:t>Deberán satisfacer las siguientes condiciones de seguridad. (Estas exigencias son idénticas a las indicadas en el </a:t>
            </a:r>
            <a:r>
              <a:rPr lang="es-ES" dirty="0" err="1"/>
              <a:t>Dec</a:t>
            </a:r>
            <a:r>
              <a:rPr lang="es-ES" dirty="0"/>
              <a:t>. 351/79, Artículo 137. </a:t>
            </a:r>
          </a:p>
          <a:p>
            <a:endParaRPr lang="es-ES" dirty="0"/>
          </a:p>
          <a:p>
            <a:pPr marL="0" indent="0">
              <a:buFont typeface="Arial" panose="020B0604020202020204" pitchFamily="34" charset="0"/>
              <a:buNone/>
            </a:pPr>
            <a:endParaRPr lang="es-ES" b="1" dirty="0"/>
          </a:p>
          <a:p>
            <a:pPr marL="0" indent="0">
              <a:buNone/>
            </a:pPr>
            <a:endParaRPr lang="es-ES" b="1" dirty="0"/>
          </a:p>
        </p:txBody>
      </p:sp>
    </p:spTree>
    <p:extLst>
      <p:ext uri="{BB962C8B-B14F-4D97-AF65-F5344CB8AC3E}">
        <p14:creationId xmlns:p14="http://schemas.microsoft.com/office/powerpoint/2010/main" val="2620389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Normativa</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046375"/>
            <a:ext cx="9221501" cy="55995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sz="2400" b="1" dirty="0"/>
              <a:t>Ley N°19587 – Ley de Higiene y Seguridad en el Trabajo</a:t>
            </a:r>
          </a:p>
          <a:p>
            <a:pPr marL="0" indent="0">
              <a:buFont typeface="Arial" panose="020B0604020202020204" pitchFamily="34" charset="0"/>
              <a:buNone/>
            </a:pPr>
            <a:r>
              <a:rPr lang="es-ES" b="1" dirty="0"/>
              <a:t>Decreto 911/96 - Montacarga</a:t>
            </a:r>
          </a:p>
          <a:p>
            <a:r>
              <a:rPr lang="es-ES" dirty="0"/>
              <a:t>Art. 283 — Los huecos no usados de los montacargas se deben proteger por medio de mallas, rejas o tabiques, de modo tal que imposibilite el acceso y la caída de personas y objetos. El montaje y desmontaje de montacargas debe ser efectuado por personal con adecuada capacitación, provisto de cinturones y restantes elementos de seguridad, bajo la supervisión del responsable de la tarea.</a:t>
            </a:r>
          </a:p>
          <a:p>
            <a:r>
              <a:rPr lang="es-ES" dirty="0"/>
              <a:t>Art.  284 — Los puntos de acceso a los montacargas deben estar provistos de puertas resistentes u otras protecciones análogas. La protección del recinto debe tener una altura mínima de 2 m. por encima del suelo, rellano o cualquier otro lugar en el que se haya previsto su acceso.</a:t>
            </a:r>
          </a:p>
          <a:p>
            <a:r>
              <a:rPr lang="es-ES" dirty="0"/>
              <a:t>Art. 285 — La estructura y sus soportes deben tener suficiente resistencia para sostener la carga máxima prevista y el peso muerto del montacarga, con un coeficiente de seguridad de CINCO (5) como mínimo. Debe preverse una cubierta fijada en forma segura a los laterales del conducto del nivel más alto al que acceda el montacargas.</a:t>
            </a:r>
          </a:p>
          <a:p>
            <a:pPr marL="0" indent="0">
              <a:buFont typeface="Arial" panose="020B0604020202020204" pitchFamily="34" charset="0"/>
              <a:buNone/>
            </a:pPr>
            <a:endParaRPr lang="es-ES" b="1" dirty="0"/>
          </a:p>
          <a:p>
            <a:pPr marL="0" indent="0">
              <a:buNone/>
            </a:pPr>
            <a:endParaRPr lang="es-ES" b="1" dirty="0"/>
          </a:p>
        </p:txBody>
      </p:sp>
    </p:spTree>
    <p:extLst>
      <p:ext uri="{BB962C8B-B14F-4D97-AF65-F5344CB8AC3E}">
        <p14:creationId xmlns:p14="http://schemas.microsoft.com/office/powerpoint/2010/main" val="2081181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Normativa</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046375"/>
            <a:ext cx="9221501" cy="55995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sz="2400" b="1" dirty="0"/>
              <a:t>Código de Edificación de la Ciudad de Córdoba-Ordenanza 9387/95</a:t>
            </a:r>
          </a:p>
          <a:p>
            <a:pPr marL="0" indent="0">
              <a:buFont typeface="Arial" panose="020B0604020202020204" pitchFamily="34" charset="0"/>
              <a:buNone/>
            </a:pPr>
            <a:r>
              <a:rPr lang="es-ES" b="1" dirty="0"/>
              <a:t>Decreto N.º 2380/95: Las circulaciones mecánicas de uso público que se dividen en dos puntos ascensores y escaleras mecánicas.</a:t>
            </a:r>
          </a:p>
          <a:p>
            <a:r>
              <a:rPr lang="es-ES" dirty="0"/>
              <a:t>4.3.8.9. Circulaciones verticales mecánicas de uso público (Ord.10741/04): Estos medios de egreso pueden ser:  </a:t>
            </a:r>
            <a:r>
              <a:rPr lang="es-ES" b="1" dirty="0"/>
              <a:t>ascensores</a:t>
            </a:r>
            <a:r>
              <a:rPr lang="es-ES" dirty="0"/>
              <a:t>, </a:t>
            </a:r>
            <a:r>
              <a:rPr lang="es-ES" b="1" dirty="0"/>
              <a:t>escaleras mecánicas.</a:t>
            </a:r>
          </a:p>
          <a:p>
            <a:r>
              <a:rPr lang="es-ES" dirty="0"/>
              <a:t>4.3.8.9.1. Ascensores (Ord.11131/06): Todo edificio de piso bajo y más de tres pisos altos, deberá llevar obligatoriamente uno o más ascensores, los que no se computarán como medios de salida exigidos. </a:t>
            </a:r>
          </a:p>
          <a:p>
            <a:r>
              <a:rPr lang="es-ES" dirty="0"/>
              <a:t>La totalidad de los ascensores para público, deberán disponer de cierre automático de sus puertas, con cierre simultáneo de coche y pasadizo y una dimensión mínima de las mismas de 0,80 m 2,00 m, para permitir el acceso a discapacitados.</a:t>
            </a:r>
          </a:p>
          <a:p>
            <a:r>
              <a:rPr lang="es-ES" dirty="0"/>
              <a:t>4.3.8.9.1.1.  Dotación (Ord.10741/04):  La capacidad de transporte será medida por el número de pasajeros que puedan ser trasladados en un determinado período de tiempo, que garantice la correcta evacuación.</a:t>
            </a:r>
          </a:p>
          <a:p>
            <a:pPr marL="0" indent="0">
              <a:buNone/>
            </a:pPr>
            <a:endParaRPr lang="es-ES" b="1" dirty="0"/>
          </a:p>
        </p:txBody>
      </p:sp>
    </p:spTree>
    <p:extLst>
      <p:ext uri="{BB962C8B-B14F-4D97-AF65-F5344CB8AC3E}">
        <p14:creationId xmlns:p14="http://schemas.microsoft.com/office/powerpoint/2010/main" val="3334643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fontScale="90000"/>
          </a:bodyPr>
          <a:lstStyle/>
          <a:p>
            <a:r>
              <a:rPr lang="es-ES" dirty="0"/>
              <a:t>Disposiciones para el mantenimiento</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6" y="2477679"/>
            <a:ext cx="9221501" cy="412108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sz="2400" b="1" dirty="0"/>
              <a:t>Ordenanza 10950/05: </a:t>
            </a:r>
            <a:r>
              <a:rPr lang="es-ES" sz="2400" dirty="0"/>
              <a:t>Conservación y adecuación a la seguridad, higiene, y confort de los medios de circulación mecánica estacionaria y la responsabilidad de los distintos actores.</a:t>
            </a:r>
          </a:p>
          <a:p>
            <a:pPr marL="0" indent="0">
              <a:buFont typeface="Arial" panose="020B0604020202020204" pitchFamily="34" charset="0"/>
              <a:buNone/>
            </a:pPr>
            <a:r>
              <a:rPr lang="es-ES" sz="2400" dirty="0"/>
              <a:t>Las actividades que debe realizar cada uno de los actores son las siguientes:</a:t>
            </a:r>
          </a:p>
          <a:p>
            <a:pPr marL="457200" indent="-457200">
              <a:buFont typeface="+mj-lt"/>
              <a:buAutoNum type="arabicPeriod"/>
            </a:pPr>
            <a:r>
              <a:rPr lang="es-ES" sz="2400" dirty="0"/>
              <a:t>De la Autoridad de Aplicación</a:t>
            </a:r>
          </a:p>
          <a:p>
            <a:pPr marL="457200" indent="-457200">
              <a:buFont typeface="+mj-lt"/>
              <a:buAutoNum type="arabicPeriod"/>
            </a:pPr>
            <a:r>
              <a:rPr lang="es-ES" sz="2400" dirty="0"/>
              <a:t>Del propietario de las instalaciones</a:t>
            </a:r>
          </a:p>
          <a:p>
            <a:pPr marL="457200" indent="-457200">
              <a:buFont typeface="+mj-lt"/>
              <a:buAutoNum type="arabicPeriod"/>
            </a:pPr>
            <a:r>
              <a:rPr lang="es-ES" sz="2400" dirty="0"/>
              <a:t>Del representante técnico del conservador de las instalaciones</a:t>
            </a:r>
          </a:p>
          <a:p>
            <a:pPr marL="0" indent="0">
              <a:buNone/>
            </a:pPr>
            <a:endParaRPr lang="es-ES" sz="2400" dirty="0"/>
          </a:p>
          <a:p>
            <a:pPr marL="0" indent="0">
              <a:buFont typeface="Arial" panose="020B0604020202020204" pitchFamily="34" charset="0"/>
              <a:buNone/>
            </a:pPr>
            <a:endParaRPr lang="es-ES" b="1" dirty="0"/>
          </a:p>
        </p:txBody>
      </p:sp>
      <p:sp>
        <p:nvSpPr>
          <p:cNvPr id="3" name="Marcador de contenido 2">
            <a:extLst>
              <a:ext uri="{FF2B5EF4-FFF2-40B4-BE49-F238E27FC236}">
                <a16:creationId xmlns:a16="http://schemas.microsoft.com/office/drawing/2014/main" id="{2F0ED61A-2358-12F9-D19F-925C7BAECDF6}"/>
              </a:ext>
            </a:extLst>
          </p:cNvPr>
          <p:cNvSpPr txBox="1">
            <a:spLocks/>
          </p:cNvSpPr>
          <p:nvPr/>
        </p:nvSpPr>
        <p:spPr>
          <a:xfrm>
            <a:off x="1251677" y="1300899"/>
            <a:ext cx="9221501" cy="117678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s-ES" dirty="0"/>
              <a:t>El mantenimiento no lo puede realizar cualquier operario, debe ser una persona capacitada para dicha labor. La periodicidad de este chequeo está establecida por ley, y en caso de un fallo, las personas que estén utilizando ascensores deben alertar.</a:t>
            </a:r>
            <a:endParaRPr lang="es-ES" b="1" dirty="0"/>
          </a:p>
        </p:txBody>
      </p:sp>
    </p:spTree>
    <p:extLst>
      <p:ext uri="{BB962C8B-B14F-4D97-AF65-F5344CB8AC3E}">
        <p14:creationId xmlns:p14="http://schemas.microsoft.com/office/powerpoint/2010/main" val="2597476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fontScale="90000"/>
          </a:bodyPr>
          <a:lstStyle/>
          <a:p>
            <a:r>
              <a:rPr lang="es-ES" dirty="0"/>
              <a:t>Disposiciones para el mantenimiento</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6" y="1300899"/>
            <a:ext cx="9221501" cy="52978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457200" indent="-457200">
              <a:buFont typeface="+mj-lt"/>
              <a:buAutoNum type="arabicPeriod"/>
            </a:pPr>
            <a:r>
              <a:rPr lang="es-ES" sz="2400" b="1" dirty="0"/>
              <a:t>De la autoridad de aplicación</a:t>
            </a:r>
          </a:p>
          <a:p>
            <a:r>
              <a:rPr lang="es-ES" sz="2400" dirty="0"/>
              <a:t>Instrumentar un Registro permanente y actualizado de las instalaciones sujetas a la presente Ordenanza.</a:t>
            </a:r>
          </a:p>
          <a:p>
            <a:r>
              <a:rPr lang="es-ES" sz="2400" dirty="0"/>
              <a:t>Otorgar Habilitación a las instalaciones mencionadas; una vez cumplimentados los requisitos que la Dirección a cargo requiera.</a:t>
            </a:r>
          </a:p>
          <a:p>
            <a:r>
              <a:rPr lang="es-ES" sz="2400" dirty="0"/>
              <a:t>Verificar y/o controlar el cumplimiento de las condiciones de seguridad de las Instalaciones.</a:t>
            </a:r>
          </a:p>
          <a:p>
            <a:r>
              <a:rPr lang="es-ES" sz="2400" dirty="0"/>
              <a:t>Disponer la Clausura Preventiva de las Instalaciones que no se encuentran Registradas y Habilitadas o que no acreditan Certificación de Aptitud Técnica vigente registrada en el libro de Inspecciones por el Representante Técnico del Conservador de las mismas inscripto en el registro de Conservadores instrumentado o cualquier otra situación que ponga en riesgo la seguridad de las personas.</a:t>
            </a:r>
          </a:p>
          <a:p>
            <a:endParaRPr lang="es-ES" sz="2400" dirty="0"/>
          </a:p>
          <a:p>
            <a:pPr marL="0" indent="0">
              <a:buFont typeface="Arial" panose="020B0604020202020204" pitchFamily="34" charset="0"/>
              <a:buNone/>
            </a:pPr>
            <a:endParaRPr lang="es-ES" b="1" dirty="0"/>
          </a:p>
        </p:txBody>
      </p:sp>
    </p:spTree>
    <p:extLst>
      <p:ext uri="{BB962C8B-B14F-4D97-AF65-F5344CB8AC3E}">
        <p14:creationId xmlns:p14="http://schemas.microsoft.com/office/powerpoint/2010/main" val="567004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fontScale="90000"/>
          </a:bodyPr>
          <a:lstStyle/>
          <a:p>
            <a:r>
              <a:rPr lang="es-ES" dirty="0"/>
              <a:t>Disposiciones para el mantenimiento</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6" y="1300899"/>
            <a:ext cx="9221501" cy="529786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457200" indent="-457200">
              <a:buAutoNum type="arabicPeriod" startAt="2"/>
            </a:pPr>
            <a:r>
              <a:rPr lang="es-ES" sz="2400" b="1" dirty="0"/>
              <a:t>Del propietario de las instalaciones</a:t>
            </a:r>
          </a:p>
          <a:p>
            <a:r>
              <a:rPr lang="es-ES" dirty="0"/>
              <a:t>Es responsable de que se mantengan en perfecto estado de conservación en el aspecto edilicio y/o electromecánico.</a:t>
            </a:r>
          </a:p>
          <a:p>
            <a:r>
              <a:rPr lang="es-ES" dirty="0"/>
              <a:t>Deberá disponer de un servicio de Mantenimiento y asistencia Técnica que actuará como Conservador de las Instalaciones.</a:t>
            </a:r>
          </a:p>
          <a:p>
            <a:r>
              <a:rPr lang="es-ES" dirty="0"/>
              <a:t>El propietario o responsable legal deberá contratar un seguro de Responsabilidad Civil que cubra accidentes y daños a terceros.</a:t>
            </a:r>
          </a:p>
          <a:p>
            <a:r>
              <a:rPr lang="es-ES" dirty="0"/>
              <a:t>Será obligación del conservador mantener un servicio de Guardia Técnica y de Emergencia durante las 24 h.</a:t>
            </a:r>
          </a:p>
          <a:p>
            <a:r>
              <a:rPr lang="es-ES" dirty="0"/>
              <a:t>El conservador deberá interrumpir el servicio cuando su utilización no ofrezca garantías de seguridad, comunicando al Propietario.</a:t>
            </a:r>
          </a:p>
          <a:p>
            <a:r>
              <a:rPr lang="es-ES" dirty="0"/>
              <a:t>El Conservador deberá contar con los servicios de un Representante Técnico que lo habilite técnicamente </a:t>
            </a:r>
          </a:p>
          <a:p>
            <a:pPr marL="0" indent="0">
              <a:buFont typeface="Arial" panose="020B0604020202020204" pitchFamily="34" charset="0"/>
              <a:buNone/>
            </a:pPr>
            <a:endParaRPr lang="es-ES" b="1" dirty="0"/>
          </a:p>
        </p:txBody>
      </p:sp>
    </p:spTree>
    <p:extLst>
      <p:ext uri="{BB962C8B-B14F-4D97-AF65-F5344CB8AC3E}">
        <p14:creationId xmlns:p14="http://schemas.microsoft.com/office/powerpoint/2010/main" val="4286583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fontScale="90000"/>
          </a:bodyPr>
          <a:lstStyle/>
          <a:p>
            <a:r>
              <a:rPr lang="es-ES" dirty="0"/>
              <a:t>Disposiciones para el mantenimiento</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145939"/>
            <a:ext cx="9221501" cy="441174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s-ES" sz="2400" b="1" dirty="0"/>
              <a:t>3. Representante técnico del conservador de las instalaciones</a:t>
            </a:r>
          </a:p>
          <a:p>
            <a:r>
              <a:rPr lang="es-ES" dirty="0"/>
              <a:t>El Representante Técnico del Conservador de las Instalaciones debe ser un profesional habilitado.</a:t>
            </a:r>
          </a:p>
          <a:p>
            <a:r>
              <a:rPr lang="es-ES" dirty="0"/>
              <a:t>Es responsable de realizar la revisión técnica inicial de la instalación y refrendar el Certificado de Aptitud Técnica que expide el fabricante o instalador del equipo.</a:t>
            </a:r>
          </a:p>
          <a:p>
            <a:r>
              <a:rPr lang="es-ES" dirty="0"/>
              <a:t>Es responsable de asentar en el Libro de Inspección el estado general de las instalaciones, las observaciones y novedades pertinentes a la seguridad de las mismas y de registrar la vigencia de Certificación de Aptitud Técnica.</a:t>
            </a:r>
          </a:p>
          <a:p>
            <a:r>
              <a:rPr lang="es-ES" dirty="0"/>
              <a:t>Carácter obligatorio un número máximo de 150 máquinas por Representante Técnico, con un mínimo de un (1) control mensual por máquina.</a:t>
            </a:r>
          </a:p>
        </p:txBody>
      </p:sp>
      <p:pic>
        <p:nvPicPr>
          <p:cNvPr id="5" name="Imagen 4">
            <a:extLst>
              <a:ext uri="{FF2B5EF4-FFF2-40B4-BE49-F238E27FC236}">
                <a16:creationId xmlns:a16="http://schemas.microsoft.com/office/drawing/2014/main" id="{0D919DF7-F083-DAAF-DE3D-1B45CA83EBA3}"/>
              </a:ext>
            </a:extLst>
          </p:cNvPr>
          <p:cNvPicPr>
            <a:picLocks noChangeAspect="1"/>
          </p:cNvPicPr>
          <p:nvPr/>
        </p:nvPicPr>
        <p:blipFill>
          <a:blip r:embed="rId2"/>
          <a:stretch>
            <a:fillRect/>
          </a:stretch>
        </p:blipFill>
        <p:spPr>
          <a:xfrm>
            <a:off x="166589" y="5003075"/>
            <a:ext cx="3104467" cy="1854926"/>
          </a:xfrm>
          <a:prstGeom prst="rect">
            <a:avLst/>
          </a:prstGeom>
        </p:spPr>
      </p:pic>
      <p:pic>
        <p:nvPicPr>
          <p:cNvPr id="7" name="Imagen 6">
            <a:extLst>
              <a:ext uri="{FF2B5EF4-FFF2-40B4-BE49-F238E27FC236}">
                <a16:creationId xmlns:a16="http://schemas.microsoft.com/office/drawing/2014/main" id="{C74C5ECD-CB1D-C7EB-23BC-E44CACE4F4ED}"/>
              </a:ext>
            </a:extLst>
          </p:cNvPr>
          <p:cNvPicPr>
            <a:picLocks noChangeAspect="1"/>
          </p:cNvPicPr>
          <p:nvPr/>
        </p:nvPicPr>
        <p:blipFill>
          <a:blip r:embed="rId3"/>
          <a:stretch>
            <a:fillRect/>
          </a:stretch>
        </p:blipFill>
        <p:spPr>
          <a:xfrm>
            <a:off x="3271057" y="5012394"/>
            <a:ext cx="3286498" cy="1845606"/>
          </a:xfrm>
          <a:prstGeom prst="rect">
            <a:avLst/>
          </a:prstGeom>
        </p:spPr>
      </p:pic>
      <p:pic>
        <p:nvPicPr>
          <p:cNvPr id="9" name="Imagen 8">
            <a:extLst>
              <a:ext uri="{FF2B5EF4-FFF2-40B4-BE49-F238E27FC236}">
                <a16:creationId xmlns:a16="http://schemas.microsoft.com/office/drawing/2014/main" id="{CA15987F-BCDB-B584-8823-C41A5192065D}"/>
              </a:ext>
            </a:extLst>
          </p:cNvPr>
          <p:cNvPicPr>
            <a:picLocks noChangeAspect="1"/>
          </p:cNvPicPr>
          <p:nvPr/>
        </p:nvPicPr>
        <p:blipFill>
          <a:blip r:embed="rId4"/>
          <a:stretch>
            <a:fillRect/>
          </a:stretch>
        </p:blipFill>
        <p:spPr>
          <a:xfrm>
            <a:off x="6557556" y="5000856"/>
            <a:ext cx="3448594" cy="1857144"/>
          </a:xfrm>
          <a:prstGeom prst="rect">
            <a:avLst/>
          </a:prstGeom>
        </p:spPr>
      </p:pic>
      <p:pic>
        <p:nvPicPr>
          <p:cNvPr id="11" name="Imagen 10">
            <a:extLst>
              <a:ext uri="{FF2B5EF4-FFF2-40B4-BE49-F238E27FC236}">
                <a16:creationId xmlns:a16="http://schemas.microsoft.com/office/drawing/2014/main" id="{CB47917F-520C-2852-32C0-F4EDAFEE5BC1}"/>
              </a:ext>
            </a:extLst>
          </p:cNvPr>
          <p:cNvPicPr>
            <a:picLocks noChangeAspect="1"/>
          </p:cNvPicPr>
          <p:nvPr/>
        </p:nvPicPr>
        <p:blipFill>
          <a:blip r:embed="rId5"/>
          <a:stretch>
            <a:fillRect/>
          </a:stretch>
        </p:blipFill>
        <p:spPr>
          <a:xfrm>
            <a:off x="10006149" y="5000854"/>
            <a:ext cx="2499337" cy="1857145"/>
          </a:xfrm>
          <a:prstGeom prst="rect">
            <a:avLst/>
          </a:prstGeom>
        </p:spPr>
      </p:pic>
    </p:spTree>
    <p:extLst>
      <p:ext uri="{BB962C8B-B14F-4D97-AF65-F5344CB8AC3E}">
        <p14:creationId xmlns:p14="http://schemas.microsoft.com/office/powerpoint/2010/main" val="1723209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a:bodyPr>
          <a:lstStyle/>
          <a:p>
            <a:r>
              <a:rPr lang="es-ES" dirty="0"/>
              <a:t>mantenimiento</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6" y="1216059"/>
            <a:ext cx="9221501" cy="52595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s-ES" sz="2400" b="1" dirty="0"/>
              <a:t>ASCENSORES</a:t>
            </a:r>
          </a:p>
          <a:p>
            <a:r>
              <a:rPr lang="es-ES" b="1" dirty="0"/>
              <a:t>Mensualmente: </a:t>
            </a:r>
            <a:r>
              <a:rPr lang="es-ES" dirty="0"/>
              <a:t>comprobar los componentes de cabina, comprobar el funcionamiento de la alarma, verificar el arranque, la parada, la nivelación, revisar la apertura, y cierre de puertas de la cabina, asegurarse del funcionamiento y señalización de las puertas de los pisos.</a:t>
            </a:r>
          </a:p>
          <a:p>
            <a:r>
              <a:rPr lang="es-ES" b="1" dirty="0"/>
              <a:t>Trimestralmente: </a:t>
            </a:r>
            <a:r>
              <a:rPr lang="es-ES" dirty="0"/>
              <a:t>revisar los frenos, limpiar el foso, control del nivel de aceite de motores, máquina y posibles fugas, limpiar pisadera de puertas de la cabina, limpiar la sala de máquinas.</a:t>
            </a:r>
          </a:p>
          <a:p>
            <a:r>
              <a:rPr lang="es-ES" b="1" dirty="0"/>
              <a:t>Semestralmente: </a:t>
            </a:r>
            <a:r>
              <a:rPr lang="es-ES" dirty="0"/>
              <a:t>luz de emergencia, control del estado del riel y tensión de cables, limpieza y revisión de las puertas de la cabina , limpieza y revisión general de cuadros y protecciones.</a:t>
            </a:r>
          </a:p>
          <a:p>
            <a:r>
              <a:rPr lang="es-ES" b="1" dirty="0"/>
              <a:t>Anualmente: </a:t>
            </a:r>
            <a:r>
              <a:rPr lang="es-ES" dirty="0"/>
              <a:t>fijación del contrapeso, limpieza del cabezal, revisar tensión y estado de cables, poleas, supervisar la fijación de la cabina, revisar el estado del techo, el limitador de capacidad, los rieles, estado de mangueras y tuberías, verificación del paracaídas.</a:t>
            </a:r>
          </a:p>
          <a:p>
            <a:endParaRPr lang="es-ES" dirty="0"/>
          </a:p>
        </p:txBody>
      </p:sp>
    </p:spTree>
    <p:extLst>
      <p:ext uri="{BB962C8B-B14F-4D97-AF65-F5344CB8AC3E}">
        <p14:creationId xmlns:p14="http://schemas.microsoft.com/office/powerpoint/2010/main" val="2293118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a:bodyPr>
          <a:lstStyle/>
          <a:p>
            <a:r>
              <a:rPr lang="es-ES" dirty="0"/>
              <a:t>mantenimiento</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6" y="1197205"/>
            <a:ext cx="9221501" cy="527841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s-ES" sz="2400" b="1" dirty="0"/>
              <a:t>MONTACARGAS</a:t>
            </a:r>
          </a:p>
          <a:p>
            <a:r>
              <a:rPr lang="es-ES" b="1" dirty="0"/>
              <a:t>Preventivo: </a:t>
            </a:r>
            <a:r>
              <a:rPr lang="es-ES" dirty="0"/>
              <a:t>se realiza regularmente para anticipar posibles errores en un montacargas.</a:t>
            </a:r>
            <a:r>
              <a:rPr lang="es-ES" b="1" dirty="0"/>
              <a:t> </a:t>
            </a:r>
          </a:p>
          <a:p>
            <a:r>
              <a:rPr lang="es-ES" b="1" dirty="0"/>
              <a:t>Correctivo: </a:t>
            </a:r>
            <a:r>
              <a:rPr lang="es-ES" dirty="0"/>
              <a:t>busca reparar los fallos que presenta el montacargas y que pueden surgir del desgaste normal de las piezas.</a:t>
            </a:r>
          </a:p>
          <a:p>
            <a:r>
              <a:rPr lang="es-ES" b="1" dirty="0"/>
              <a:t>Comprobaciones diarias:  </a:t>
            </a:r>
          </a:p>
          <a:p>
            <a:pPr>
              <a:buFont typeface="Wingdings" panose="05000000000000000000" pitchFamily="2" charset="2"/>
              <a:buChar char="§"/>
            </a:pPr>
            <a:r>
              <a:rPr lang="es-ES" dirty="0"/>
              <a:t>verificar que la máquina no posea daños estructurales evidentes</a:t>
            </a:r>
          </a:p>
          <a:p>
            <a:pPr>
              <a:buFont typeface="Wingdings" panose="05000000000000000000" pitchFamily="2" charset="2"/>
              <a:buChar char="§"/>
            </a:pPr>
            <a:r>
              <a:rPr lang="es-ES" dirty="0"/>
              <a:t>verificar la estabilidad y verticalidad del mástil</a:t>
            </a:r>
          </a:p>
          <a:p>
            <a:pPr>
              <a:buFont typeface="Wingdings" panose="05000000000000000000" pitchFamily="2" charset="2"/>
              <a:buChar char="§"/>
            </a:pPr>
            <a:r>
              <a:rPr lang="es-ES" dirty="0"/>
              <a:t>verificar la existencia de protecciones laterales en la plataforma del montacargas y en las puertas de los diferentes niveles.</a:t>
            </a:r>
          </a:p>
          <a:p>
            <a:pPr>
              <a:buFont typeface="Wingdings" panose="05000000000000000000" pitchFamily="2" charset="2"/>
              <a:buChar char="§"/>
            </a:pPr>
            <a:r>
              <a:rPr lang="es-ES" dirty="0"/>
              <a:t>Comprobar que el cable eléctrico y el enchufe macho de conexión se encuentran en buen estado.</a:t>
            </a:r>
          </a:p>
          <a:p>
            <a:endParaRPr lang="es-ES" dirty="0"/>
          </a:p>
        </p:txBody>
      </p:sp>
    </p:spTree>
    <p:extLst>
      <p:ext uri="{BB962C8B-B14F-4D97-AF65-F5344CB8AC3E}">
        <p14:creationId xmlns:p14="http://schemas.microsoft.com/office/powerpoint/2010/main" val="358204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178322" cy="918514"/>
          </a:xfrm>
        </p:spPr>
        <p:txBody>
          <a:bodyPr/>
          <a:lstStyle/>
          <a:p>
            <a:r>
              <a:rPr lang="es-ES" dirty="0"/>
              <a:t>Ascensores:</a:t>
            </a:r>
          </a:p>
        </p:txBody>
      </p:sp>
      <p:sp>
        <p:nvSpPr>
          <p:cNvPr id="3" name="Marcador de contenido 2">
            <a:extLst>
              <a:ext uri="{FF2B5EF4-FFF2-40B4-BE49-F238E27FC236}">
                <a16:creationId xmlns:a16="http://schemas.microsoft.com/office/drawing/2014/main" id="{D5497BB0-6C9E-0CDC-2A8D-86E6D96B1217}"/>
              </a:ext>
            </a:extLst>
          </p:cNvPr>
          <p:cNvSpPr>
            <a:spLocks noGrp="1"/>
          </p:cNvSpPr>
          <p:nvPr>
            <p:ph idx="1"/>
          </p:nvPr>
        </p:nvSpPr>
        <p:spPr>
          <a:xfrm>
            <a:off x="1251678" y="1169525"/>
            <a:ext cx="10178322" cy="847812"/>
          </a:xfrm>
        </p:spPr>
        <p:txBody>
          <a:bodyPr/>
          <a:lstStyle/>
          <a:p>
            <a:r>
              <a:rPr lang="es-ES" dirty="0"/>
              <a:t>Un ascensor es un sistema de transporte vertical, destinado principalmente para desplazar personas o cargas por diferentes niveles de un edificio o estructura.</a:t>
            </a:r>
          </a:p>
          <a:p>
            <a:pPr marL="0" indent="0">
              <a:buNone/>
            </a:pPr>
            <a:endParaRPr lang="es-ES" dirty="0"/>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8" y="1993772"/>
            <a:ext cx="5651002" cy="45339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s-ES" sz="2600" b="1" dirty="0"/>
              <a:t>Elementos:</a:t>
            </a:r>
          </a:p>
          <a:p>
            <a:r>
              <a:rPr lang="es-ES" b="1" dirty="0"/>
              <a:t>Cuarto de maquinas: </a:t>
            </a:r>
            <a:r>
              <a:rPr lang="es-ES" dirty="0"/>
              <a:t>cuadro de maniobras, grupo </a:t>
            </a:r>
          </a:p>
          <a:p>
            <a:pPr marL="0" indent="0">
              <a:buNone/>
            </a:pPr>
            <a:r>
              <a:rPr lang="es-ES" dirty="0"/>
              <a:t>   tractor, rejilla de ventilación.</a:t>
            </a:r>
            <a:endParaRPr lang="es-ES" b="1" dirty="0"/>
          </a:p>
          <a:p>
            <a:r>
              <a:rPr lang="es-ES" b="1" dirty="0"/>
              <a:t>Coche: </a:t>
            </a:r>
            <a:r>
              <a:rPr lang="es-ES" dirty="0"/>
              <a:t>cabina, chasis, botonera.</a:t>
            </a:r>
          </a:p>
          <a:p>
            <a:r>
              <a:rPr lang="es-ES" b="1" dirty="0"/>
              <a:t>Hueco del ascensor: </a:t>
            </a:r>
            <a:r>
              <a:rPr lang="es-ES" dirty="0"/>
              <a:t>cables de suspensión de cabina y contrapeso, guías de cabina y contrapeso, </a:t>
            </a:r>
          </a:p>
          <a:p>
            <a:pPr marL="0" indent="0">
              <a:buNone/>
            </a:pPr>
            <a:r>
              <a:rPr lang="es-ES" dirty="0"/>
              <a:t>   cable de maniobra.</a:t>
            </a:r>
          </a:p>
          <a:p>
            <a:r>
              <a:rPr lang="es-ES" b="1" dirty="0"/>
              <a:t>Dispositivos de seguridad: </a:t>
            </a:r>
            <a:r>
              <a:rPr lang="es-ES" dirty="0"/>
              <a:t>operador de puerta, </a:t>
            </a:r>
          </a:p>
          <a:p>
            <a:pPr marL="0" indent="0">
              <a:buNone/>
            </a:pPr>
            <a:r>
              <a:rPr lang="es-ES" dirty="0"/>
              <a:t>   limitadores de velocidad, paracaídas, amortiguadores </a:t>
            </a:r>
          </a:p>
          <a:p>
            <a:pPr marL="0" indent="0">
              <a:buNone/>
            </a:pPr>
            <a:r>
              <a:rPr lang="es-ES" dirty="0"/>
              <a:t>   (cabina y contrapeso), limitador de carga.</a:t>
            </a:r>
          </a:p>
          <a:p>
            <a:r>
              <a:rPr lang="es-ES" b="1" dirty="0"/>
              <a:t>Contrapeso</a:t>
            </a:r>
          </a:p>
          <a:p>
            <a:r>
              <a:rPr lang="es-ES" b="1" dirty="0"/>
              <a:t>Foso</a:t>
            </a:r>
          </a:p>
          <a:p>
            <a:endParaRPr lang="es-ES" b="1" dirty="0"/>
          </a:p>
          <a:p>
            <a:pPr marL="0" indent="0">
              <a:buFont typeface="Arial" panose="020B0604020202020204" pitchFamily="34" charset="0"/>
              <a:buNone/>
            </a:pPr>
            <a:endParaRPr lang="es-ES" dirty="0"/>
          </a:p>
        </p:txBody>
      </p:sp>
      <p:pic>
        <p:nvPicPr>
          <p:cNvPr id="6" name="Imagen 5">
            <a:extLst>
              <a:ext uri="{FF2B5EF4-FFF2-40B4-BE49-F238E27FC236}">
                <a16:creationId xmlns:a16="http://schemas.microsoft.com/office/drawing/2014/main" id="{D990E6F6-936E-1AD7-33BB-C186201EAB82}"/>
              </a:ext>
            </a:extLst>
          </p:cNvPr>
          <p:cNvPicPr>
            <a:picLocks noChangeAspect="1"/>
          </p:cNvPicPr>
          <p:nvPr/>
        </p:nvPicPr>
        <p:blipFill>
          <a:blip r:embed="rId2"/>
          <a:stretch>
            <a:fillRect/>
          </a:stretch>
        </p:blipFill>
        <p:spPr>
          <a:xfrm>
            <a:off x="6902680" y="1871221"/>
            <a:ext cx="4924445" cy="4793529"/>
          </a:xfrm>
          <a:prstGeom prst="rect">
            <a:avLst/>
          </a:prstGeom>
        </p:spPr>
      </p:pic>
    </p:spTree>
    <p:extLst>
      <p:ext uri="{BB962C8B-B14F-4D97-AF65-F5344CB8AC3E}">
        <p14:creationId xmlns:p14="http://schemas.microsoft.com/office/powerpoint/2010/main" val="2579965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a:bodyPr>
          <a:lstStyle/>
          <a:p>
            <a:r>
              <a:rPr lang="es-ES" dirty="0"/>
              <a:t>Accidentes</a:t>
            </a:r>
          </a:p>
        </p:txBody>
      </p:sp>
      <p:sp>
        <p:nvSpPr>
          <p:cNvPr id="4" name="Marcador de contenido 2">
            <a:extLst>
              <a:ext uri="{FF2B5EF4-FFF2-40B4-BE49-F238E27FC236}">
                <a16:creationId xmlns:a16="http://schemas.microsoft.com/office/drawing/2014/main" id="{7E78E7F9-A820-E0B9-54C0-CDA400FF1A96}"/>
              </a:ext>
            </a:extLst>
          </p:cNvPr>
          <p:cNvSpPr txBox="1">
            <a:spLocks/>
          </p:cNvSpPr>
          <p:nvPr/>
        </p:nvSpPr>
        <p:spPr>
          <a:xfrm>
            <a:off x="1251676" y="1197204"/>
            <a:ext cx="5271672" cy="508104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s-ES" dirty="0"/>
              <a:t>Algunos de los principales accidentes son los siguientes:</a:t>
            </a:r>
          </a:p>
          <a:p>
            <a:r>
              <a:rPr lang="es-ES" dirty="0"/>
              <a:t>-Mal funcionamiento de la traba de seguridad de la puerta.</a:t>
            </a:r>
          </a:p>
          <a:p>
            <a:r>
              <a:rPr lang="es-ES" dirty="0"/>
              <a:t>-Nivel del ascensor fuera del piso correspondiente, la cabina respecto al piso en cada parada.</a:t>
            </a:r>
          </a:p>
          <a:p>
            <a:r>
              <a:rPr lang="es-ES" dirty="0"/>
              <a:t>-No dar aviso a los propietarios de los departamentos cuando se están realizando mantenimientos.</a:t>
            </a:r>
          </a:p>
          <a:p>
            <a:endParaRPr lang="es-ES" dirty="0"/>
          </a:p>
        </p:txBody>
      </p:sp>
      <p:pic>
        <p:nvPicPr>
          <p:cNvPr id="3" name="Imagen 2">
            <a:extLst>
              <a:ext uri="{FF2B5EF4-FFF2-40B4-BE49-F238E27FC236}">
                <a16:creationId xmlns:a16="http://schemas.microsoft.com/office/drawing/2014/main" id="{D0DDC498-69A0-2338-268C-7F7369D35E31}"/>
              </a:ext>
            </a:extLst>
          </p:cNvPr>
          <p:cNvPicPr>
            <a:picLocks noChangeAspect="1"/>
          </p:cNvPicPr>
          <p:nvPr/>
        </p:nvPicPr>
        <p:blipFill>
          <a:blip r:embed="rId2"/>
          <a:stretch>
            <a:fillRect/>
          </a:stretch>
        </p:blipFill>
        <p:spPr>
          <a:xfrm>
            <a:off x="6461031" y="1356196"/>
            <a:ext cx="5400040" cy="4354195"/>
          </a:xfrm>
          <a:prstGeom prst="rect">
            <a:avLst/>
          </a:prstGeom>
        </p:spPr>
      </p:pic>
    </p:spTree>
    <p:extLst>
      <p:ext uri="{BB962C8B-B14F-4D97-AF65-F5344CB8AC3E}">
        <p14:creationId xmlns:p14="http://schemas.microsoft.com/office/powerpoint/2010/main" val="2208123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B033C3-39EE-CF69-3075-F18EAF0D9AA5}"/>
              </a:ext>
            </a:extLst>
          </p:cNvPr>
          <p:cNvSpPr>
            <a:spLocks noGrp="1"/>
          </p:cNvSpPr>
          <p:nvPr>
            <p:ph type="title"/>
          </p:nvPr>
        </p:nvSpPr>
        <p:spPr>
          <a:xfrm>
            <a:off x="1251678" y="382385"/>
            <a:ext cx="10418706" cy="918514"/>
          </a:xfrm>
        </p:spPr>
        <p:txBody>
          <a:bodyPr>
            <a:normAutofit/>
          </a:bodyPr>
          <a:lstStyle/>
          <a:p>
            <a:r>
              <a:rPr lang="es-ES" dirty="0"/>
              <a:t>Accidentes</a:t>
            </a:r>
          </a:p>
        </p:txBody>
      </p:sp>
      <p:pic>
        <p:nvPicPr>
          <p:cNvPr id="5" name="Imagen 4">
            <a:extLst>
              <a:ext uri="{FF2B5EF4-FFF2-40B4-BE49-F238E27FC236}">
                <a16:creationId xmlns:a16="http://schemas.microsoft.com/office/drawing/2014/main" id="{3E927720-C4F2-B352-7F4E-A54A10FB8E47}"/>
              </a:ext>
            </a:extLst>
          </p:cNvPr>
          <p:cNvPicPr>
            <a:picLocks noChangeAspect="1"/>
          </p:cNvPicPr>
          <p:nvPr/>
        </p:nvPicPr>
        <p:blipFill rotWithShape="1">
          <a:blip r:embed="rId2"/>
          <a:srcRect l="5942" t="16195" r="28896"/>
          <a:stretch/>
        </p:blipFill>
        <p:spPr bwMode="auto">
          <a:xfrm>
            <a:off x="1774329" y="1208846"/>
            <a:ext cx="3287865" cy="2755125"/>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B95C7FD5-47A8-5486-2EB6-AF2D961745F7}"/>
              </a:ext>
            </a:extLst>
          </p:cNvPr>
          <p:cNvPicPr>
            <a:picLocks noChangeAspect="1"/>
          </p:cNvPicPr>
          <p:nvPr/>
        </p:nvPicPr>
        <p:blipFill rotWithShape="1">
          <a:blip r:embed="rId3"/>
          <a:srcRect l="21790" t="25881" r="34142" b="16876"/>
          <a:stretch/>
        </p:blipFill>
        <p:spPr bwMode="auto">
          <a:xfrm>
            <a:off x="5133269" y="576511"/>
            <a:ext cx="3446347" cy="338746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D3BBC20A-FBF1-A880-73A7-62DE6A8506E9}"/>
              </a:ext>
            </a:extLst>
          </p:cNvPr>
          <p:cNvPicPr>
            <a:picLocks noChangeAspect="1"/>
          </p:cNvPicPr>
          <p:nvPr/>
        </p:nvPicPr>
        <p:blipFill rotWithShape="1">
          <a:blip r:embed="rId4"/>
          <a:srcRect l="20966" t="36847" r="29521" b="5810"/>
          <a:stretch/>
        </p:blipFill>
        <p:spPr bwMode="auto">
          <a:xfrm>
            <a:off x="1845404" y="3938189"/>
            <a:ext cx="3145713" cy="2234153"/>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F78F935E-1599-FABB-F553-EDCA1F4E45B2}"/>
              </a:ext>
            </a:extLst>
          </p:cNvPr>
          <p:cNvPicPr>
            <a:picLocks noChangeAspect="1"/>
          </p:cNvPicPr>
          <p:nvPr/>
        </p:nvPicPr>
        <p:blipFill rotWithShape="1">
          <a:blip r:embed="rId5"/>
          <a:srcRect l="22678" t="13909" r="33344" b="15470"/>
          <a:stretch/>
        </p:blipFill>
        <p:spPr bwMode="auto">
          <a:xfrm>
            <a:off x="8579616" y="2155491"/>
            <a:ext cx="3327296" cy="40052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9627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C0BBC-601E-7E80-77FC-63F49AD8EFFE}"/>
              </a:ext>
            </a:extLst>
          </p:cNvPr>
          <p:cNvSpPr>
            <a:spLocks noGrp="1"/>
          </p:cNvSpPr>
          <p:nvPr>
            <p:ph type="title"/>
          </p:nvPr>
        </p:nvSpPr>
        <p:spPr>
          <a:xfrm>
            <a:off x="1251678" y="382385"/>
            <a:ext cx="10178322" cy="808462"/>
          </a:xfrm>
        </p:spPr>
        <p:txBody>
          <a:bodyPr/>
          <a:lstStyle/>
          <a:p>
            <a:r>
              <a:rPr lang="es-ES" dirty="0"/>
              <a:t>EJEMPLO:</a:t>
            </a:r>
          </a:p>
        </p:txBody>
      </p:sp>
      <p:sp>
        <p:nvSpPr>
          <p:cNvPr id="3" name="Marcador de contenido 2">
            <a:extLst>
              <a:ext uri="{FF2B5EF4-FFF2-40B4-BE49-F238E27FC236}">
                <a16:creationId xmlns:a16="http://schemas.microsoft.com/office/drawing/2014/main" id="{F7C6AB5E-8D3F-5473-A6F0-1FEE3EFE12EC}"/>
              </a:ext>
            </a:extLst>
          </p:cNvPr>
          <p:cNvSpPr>
            <a:spLocks noGrp="1"/>
          </p:cNvSpPr>
          <p:nvPr>
            <p:ph idx="1"/>
          </p:nvPr>
        </p:nvSpPr>
        <p:spPr>
          <a:xfrm>
            <a:off x="1251678" y="1382233"/>
            <a:ext cx="10178322" cy="4497359"/>
          </a:xfrm>
        </p:spPr>
        <p:txBody>
          <a:bodyPr/>
          <a:lstStyle/>
          <a:p>
            <a:pPr marL="0" indent="0">
              <a:buNone/>
            </a:pPr>
            <a:r>
              <a:rPr lang="es-ES" dirty="0"/>
              <a:t>El siguiente ejemplo se realiza en base a la NORMA IRAM 3681-1: Ascensores eléctricos de pasajeros</a:t>
            </a:r>
          </a:p>
          <a:p>
            <a:pPr algn="just">
              <a:lnSpc>
                <a:spcPct val="115000"/>
              </a:lnSpc>
              <a:spcAft>
                <a:spcPts val="800"/>
              </a:spcAft>
            </a:pPr>
            <a:endParaRPr lang="es-ES" dirty="0"/>
          </a:p>
          <a:p>
            <a:pPr algn="just">
              <a:lnSpc>
                <a:spcPct val="115000"/>
              </a:lnSpc>
              <a:spcAft>
                <a:spcPts val="800"/>
              </a:spcAft>
            </a:pPr>
            <a:r>
              <a:rPr lang="es-ES" dirty="0"/>
              <a:t>Consideraciones para el cálculo:</a:t>
            </a:r>
          </a:p>
          <a:p>
            <a:pPr marL="342900" lvl="0" indent="-342900" algn="just">
              <a:lnSpc>
                <a:spcPct val="115000"/>
              </a:lnSpc>
              <a:buFont typeface="Courier New" panose="02070309020205020404" pitchFamily="49" charset="0"/>
              <a:buChar char="o"/>
            </a:pPr>
            <a:r>
              <a:rPr lang="es-ES" dirty="0"/>
              <a:t>Criterio del Dimensionamiento- Del lado del CONFORT</a:t>
            </a:r>
          </a:p>
          <a:p>
            <a:pPr marL="342900" lvl="0" indent="-342900" algn="just">
              <a:lnSpc>
                <a:spcPct val="115000"/>
              </a:lnSpc>
              <a:buFont typeface="Courier New" panose="02070309020205020404" pitchFamily="49" charset="0"/>
              <a:buChar char="o"/>
            </a:pPr>
            <a:r>
              <a:rPr lang="es-ES" dirty="0"/>
              <a:t>Cuando el edificio supere los 12m necesitamos por lo menos 1 ascensor</a:t>
            </a:r>
          </a:p>
          <a:p>
            <a:pPr marL="342900" lvl="0" indent="-342900" algn="just">
              <a:lnSpc>
                <a:spcPct val="115000"/>
              </a:lnSpc>
              <a:buFont typeface="Courier New" panose="02070309020205020404" pitchFamily="49" charset="0"/>
              <a:buChar char="o"/>
            </a:pPr>
            <a:r>
              <a:rPr lang="es-ES" dirty="0"/>
              <a:t>Cuando el edificio supere los 25m necesitamos por lo menos 2 ascensores</a:t>
            </a:r>
          </a:p>
          <a:p>
            <a:pPr marL="342900" lvl="0" indent="-342900" algn="just">
              <a:lnSpc>
                <a:spcPct val="115000"/>
              </a:lnSpc>
              <a:spcAft>
                <a:spcPts val="800"/>
              </a:spcAft>
              <a:buFont typeface="Courier New" panose="02070309020205020404" pitchFamily="49" charset="0"/>
              <a:buChar char="o"/>
            </a:pPr>
            <a:r>
              <a:rPr lang="es-ES" dirty="0"/>
              <a:t>Es decir, utilizar la máxima eficiencia del servicio (de acuerdo al destino del edificio y CONFORT en evacuar o transportar pasajeros en 5 minutos)</a:t>
            </a:r>
          </a:p>
          <a:p>
            <a:endParaRPr lang="es-ES" dirty="0"/>
          </a:p>
        </p:txBody>
      </p:sp>
    </p:spTree>
    <p:extLst>
      <p:ext uri="{BB962C8B-B14F-4D97-AF65-F5344CB8AC3E}">
        <p14:creationId xmlns:p14="http://schemas.microsoft.com/office/powerpoint/2010/main" val="1286795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FB45C-3AF9-96E6-C501-A9736E22644F}"/>
              </a:ext>
            </a:extLst>
          </p:cNvPr>
          <p:cNvSpPr>
            <a:spLocks noGrp="1"/>
          </p:cNvSpPr>
          <p:nvPr>
            <p:ph type="title"/>
          </p:nvPr>
        </p:nvSpPr>
        <p:spPr>
          <a:xfrm>
            <a:off x="1251678" y="63620"/>
            <a:ext cx="10178322" cy="914787"/>
          </a:xfrm>
        </p:spPr>
        <p:txBody>
          <a:bodyPr/>
          <a:lstStyle/>
          <a:p>
            <a:r>
              <a:rPr lang="es-ES" dirty="0"/>
              <a:t>EJEMPLO</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BA06E9BB-05C3-F85C-950E-5E3F19AC8F07}"/>
                  </a:ext>
                </a:extLst>
              </p:cNvPr>
              <p:cNvSpPr>
                <a:spLocks noGrp="1"/>
              </p:cNvSpPr>
              <p:nvPr>
                <p:ph idx="1"/>
              </p:nvPr>
            </p:nvSpPr>
            <p:spPr>
              <a:xfrm>
                <a:off x="1251678" y="829340"/>
                <a:ext cx="10178322" cy="5784111"/>
              </a:xfrm>
            </p:spPr>
            <p:txBody>
              <a:bodyPr>
                <a:normAutofit fontScale="62500" lnSpcReduction="20000"/>
              </a:bodyPr>
              <a:lstStyle/>
              <a:p>
                <a:pPr marL="0" indent="0" algn="just">
                  <a:lnSpc>
                    <a:spcPct val="115000"/>
                  </a:lnSpc>
                  <a:spcAft>
                    <a:spcPts val="800"/>
                  </a:spcAft>
                  <a:buNone/>
                </a:pPr>
                <a:r>
                  <a:rPr lang="es-ES" sz="2400" dirty="0"/>
                  <a:t>Se supone un Edificio de 50 departamentos</a:t>
                </a:r>
              </a:p>
              <a:p>
                <a:pPr marL="342900" lvl="0" indent="-342900" algn="just">
                  <a:lnSpc>
                    <a:spcPct val="115000"/>
                  </a:lnSpc>
                  <a:spcAft>
                    <a:spcPts val="800"/>
                  </a:spcAft>
                  <a:buFont typeface="Symbol" panose="05050102010706020507" pitchFamily="18" charset="2"/>
                  <a:buChar char=""/>
                </a:pPr>
                <a:r>
                  <a:rPr lang="es-ES" sz="2400" dirty="0"/>
                  <a:t>(cuantas se DEBEN transportar en 5’)</a:t>
                </a:r>
              </a:p>
              <a:p>
                <a:pPr indent="0" algn="just">
                  <a:lnSpc>
                    <a:spcPct val="115000"/>
                  </a:lnSpc>
                  <a:spcAft>
                    <a:spcPts val="800"/>
                  </a:spcAft>
                  <a:buNone/>
                </a:pPr>
                <a:r>
                  <a:rPr lang="es-ES" sz="2400" dirty="0"/>
                  <a:t>DEBEN=(N’)</a:t>
                </a:r>
              </a:p>
              <a:p>
                <a:pPr indent="0" algn="just">
                  <a:lnSpc>
                    <a:spcPct val="115000"/>
                  </a:lnSpc>
                  <a:spcAft>
                    <a:spcPts val="800"/>
                  </a:spcAft>
                  <a:buNone/>
                </a:pPr>
                <a:r>
                  <a:rPr lang="es-ES" sz="2400" dirty="0"/>
                  <a:t>X=12(Tabla1-Factor de Ocupación; vivienda colectivas y hoteles)</a:t>
                </a:r>
              </a:p>
              <a:p>
                <a:pPr indent="0" algn="just">
                  <a:lnSpc>
                    <a:spcPct val="115000"/>
                  </a:lnSpc>
                  <a:spcAft>
                    <a:spcPts val="800"/>
                  </a:spcAft>
                  <a:buNone/>
                </a:pPr>
                <a:r>
                  <a:rPr lang="es-ES" sz="2400" dirty="0"/>
                  <a:t>N=50 Nº de departamentos</a:t>
                </a:r>
              </a:p>
              <a:p>
                <a:pPr indent="0" algn="just">
                  <a:lnSpc>
                    <a:spcPct val="115000"/>
                  </a:lnSpc>
                  <a:spcAft>
                    <a:spcPts val="800"/>
                  </a:spcAft>
                  <a:buNone/>
                </a:pPr>
                <a:r>
                  <a:rPr lang="es-ES" sz="2400" dirty="0"/>
                  <a:t>SUP= 360m2 (sup de la planta tipo sin muros)</a:t>
                </a:r>
              </a:p>
              <a:p>
                <a:pPr indent="0" algn="just">
                  <a:lnSpc>
                    <a:spcPct val="115000"/>
                  </a:lnSpc>
                  <a:spcAft>
                    <a:spcPts val="800"/>
                  </a:spcAft>
                  <a:buNone/>
                </a:pPr>
                <a:r>
                  <a:rPr lang="es-ES" sz="2400" dirty="0"/>
                  <a:t>Nº de Pisos=12</a:t>
                </a:r>
              </a:p>
              <a:p>
                <a:pPr indent="0" algn="just">
                  <a:lnSpc>
                    <a:spcPct val="115000"/>
                  </a:lnSpc>
                  <a:spcAft>
                    <a:spcPts val="800"/>
                  </a:spcAft>
                  <a:buNone/>
                </a:pPr>
                <a:r>
                  <a:rPr lang="es-ES" sz="2400" dirty="0"/>
                  <a:t>Sup Total=(360x12)=4320m2</a:t>
                </a:r>
              </a:p>
              <a:p>
                <a:pPr indent="0" algn="just">
                  <a:lnSpc>
                    <a:spcPct val="115000"/>
                  </a:lnSpc>
                  <a:spcAft>
                    <a:spcPts val="800"/>
                  </a:spcAft>
                  <a:buNone/>
                </a:pPr>
                <a:r>
                  <a:rPr lang="es-ES" sz="2400" dirty="0"/>
                  <a:t>Trafico=4320/12=360=360(Cantidad de personas que hay en un edificio)</a:t>
                </a:r>
              </a:p>
              <a:p>
                <a:pPr indent="0" algn="just">
                  <a:lnSpc>
                    <a:spcPct val="115000"/>
                  </a:lnSpc>
                  <a:spcAft>
                    <a:spcPts val="800"/>
                  </a:spcAft>
                  <a:buNone/>
                </a:pPr>
                <a:r>
                  <a:rPr lang="es-ES" sz="2400" dirty="0"/>
                  <a:t>USO=0.1(Tabla2-Capacidad de Transporte)</a:t>
                </a:r>
              </a:p>
              <a:p>
                <a:pPr marL="220980" indent="0" algn="just">
                  <a:lnSpc>
                    <a:spcPct val="115000"/>
                  </a:lnSpc>
                  <a:spcAft>
                    <a:spcPts val="800"/>
                  </a:spcAft>
                  <a:buNone/>
                </a:pPr>
                <a:r>
                  <a:rPr lang="es-ES" sz="2400" dirty="0"/>
                  <a:t>n’=0.1*360=36 deben transportar en total</a:t>
                </a:r>
              </a:p>
              <a:p>
                <a:pPr indent="0" algn="just">
                  <a:lnSpc>
                    <a:spcPct val="115000"/>
                  </a:lnSpc>
                  <a:spcAft>
                    <a:spcPts val="800"/>
                  </a:spcAft>
                  <a:buNone/>
                </a:pPr>
                <a:r>
                  <a:rPr lang="es-ES" sz="2400" dirty="0"/>
                  <a:t>Nasc=2 cant. Ascensores en el diseño</a:t>
                </a:r>
              </a:p>
              <a:p>
                <a:pPr marL="0" indent="0" algn="just">
                  <a:lnSpc>
                    <a:spcPct val="115000"/>
                  </a:lnSpc>
                  <a:spcAft>
                    <a:spcPts val="800"/>
                  </a:spcAft>
                  <a:buNone/>
                </a:pPr>
                <a14:m>
                  <m:oMathPara xmlns:m="http://schemas.openxmlformats.org/officeDocument/2006/math">
                    <m:oMathParaPr>
                      <m:jc m:val="centerGroup"/>
                    </m:oMathParaPr>
                    <m:oMath xmlns:m="http://schemas.openxmlformats.org/officeDocument/2006/math">
                      <m:sSup>
                        <m:sSupPr>
                          <m:ctrlPr>
                            <a:rPr lang="es-E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s-E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es-E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sz="1800" i="1">
                              <a:effectLst/>
                              <a:latin typeface="Cambria Math" panose="02040503050406030204" pitchFamily="18" charset="0"/>
                              <a:ea typeface="Calibri" panose="020F0502020204030204" pitchFamily="34" charset="0"/>
                              <a:cs typeface="Times New Roman" panose="02020603050405020304" pitchFamily="18" charset="0"/>
                            </a:rPr>
                            <m:t>𝑛</m:t>
                          </m:r>
                          <m:r>
                            <a:rPr lang="es-ES" sz="1800" i="1">
                              <a:effectLst/>
                              <a:latin typeface="Cambria Math" panose="02040503050406030204" pitchFamily="18" charset="0"/>
                              <a:ea typeface="Calibri" panose="020F0502020204030204" pitchFamily="34" charset="0"/>
                              <a:cs typeface="Times New Roman" panose="02020603050405020304" pitchFamily="18" charset="0"/>
                            </a:rPr>
                            <m:t>′</m:t>
                          </m:r>
                        </m:num>
                        <m:den>
                          <m:r>
                            <a:rPr lang="es-ES" sz="1800" i="1">
                              <a:effectLst/>
                              <a:latin typeface="Cambria Math" panose="02040503050406030204" pitchFamily="18" charset="0"/>
                              <a:ea typeface="Calibri" panose="020F0502020204030204" pitchFamily="34" charset="0"/>
                              <a:cs typeface="Times New Roman" panose="02020603050405020304" pitchFamily="18" charset="0"/>
                            </a:rPr>
                            <m:t>𝑁𝑎𝑠𝑐</m:t>
                          </m:r>
                        </m:den>
                      </m:f>
                      <m:r>
                        <a:rPr lang="es-E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sz="1800" i="1">
                              <a:effectLst/>
                              <a:latin typeface="Cambria Math" panose="02040503050406030204" pitchFamily="18" charset="0"/>
                              <a:ea typeface="Calibri" panose="020F0502020204030204" pitchFamily="34" charset="0"/>
                              <a:cs typeface="Times New Roman" panose="02020603050405020304" pitchFamily="18" charset="0"/>
                            </a:rPr>
                            <m:t>36</m:t>
                          </m:r>
                        </m:num>
                        <m:den>
                          <m:r>
                            <a:rPr lang="es-ES" sz="1800" i="1">
                              <a:effectLst/>
                              <a:latin typeface="Cambria Math" panose="02040503050406030204" pitchFamily="18" charset="0"/>
                              <a:ea typeface="Calibri" panose="020F0502020204030204" pitchFamily="34" charset="0"/>
                              <a:cs typeface="Times New Roman" panose="02020603050405020304" pitchFamily="18" charset="0"/>
                            </a:rPr>
                            <m:t>2</m:t>
                          </m:r>
                        </m:den>
                      </m:f>
                      <m:r>
                        <a:rPr lang="es-ES" sz="1800" i="1">
                          <a:effectLst/>
                          <a:latin typeface="Cambria Math" panose="02040503050406030204" pitchFamily="18" charset="0"/>
                          <a:ea typeface="Calibri" panose="020F0502020204030204" pitchFamily="34" charset="0"/>
                          <a:cs typeface="Times New Roman" panose="02020603050405020304" pitchFamily="18" charset="0"/>
                        </a:rPr>
                        <m:t>=</m:t>
                      </m:r>
                      <m:r>
                        <a:rPr lang="es-ES" sz="1800" b="1" i="1">
                          <a:effectLst/>
                          <a:latin typeface="Cambria Math" panose="02040503050406030204" pitchFamily="18" charset="0"/>
                          <a:ea typeface="Calibri" panose="020F0502020204030204" pitchFamily="34" charset="0"/>
                          <a:cs typeface="Times New Roman" panose="02020603050405020304" pitchFamily="18" charset="0"/>
                        </a:rPr>
                        <m:t>𝟏𝟖</m:t>
                      </m:r>
                      <m:r>
                        <a:rPr lang="es-ES" sz="1800" b="1" i="1">
                          <a:effectLst/>
                          <a:latin typeface="Cambria Math" panose="02040503050406030204" pitchFamily="18" charset="0"/>
                          <a:ea typeface="Calibri" panose="020F0502020204030204" pitchFamily="34" charset="0"/>
                          <a:cs typeface="Times New Roman" panose="02020603050405020304" pitchFamily="18" charset="0"/>
                        </a:rPr>
                        <m:t> </m:t>
                      </m:r>
                      <m:r>
                        <a:rPr lang="es-ES" sz="1800" b="1" i="1">
                          <a:effectLst/>
                          <a:latin typeface="Cambria Math" panose="02040503050406030204" pitchFamily="18" charset="0"/>
                          <a:ea typeface="Calibri" panose="020F0502020204030204" pitchFamily="34" charset="0"/>
                          <a:cs typeface="Times New Roman" panose="02020603050405020304" pitchFamily="18" charset="0"/>
                        </a:rPr>
                        <m:t>𝒑𝒂𝒔𝒂𝒋𝒆𝒓𝒐𝒔</m:t>
                      </m:r>
                      <m:r>
                        <a:rPr lang="es-ES" sz="1800" b="1" i="1">
                          <a:effectLst/>
                          <a:latin typeface="Cambria Math" panose="02040503050406030204" pitchFamily="18" charset="0"/>
                          <a:ea typeface="Calibri" panose="020F0502020204030204" pitchFamily="34" charset="0"/>
                          <a:cs typeface="Times New Roman" panose="02020603050405020304" pitchFamily="18" charset="0"/>
                        </a:rPr>
                        <m:t> </m:t>
                      </m:r>
                      <m:r>
                        <a:rPr lang="es-ES" sz="1800" b="1" i="1">
                          <a:effectLst/>
                          <a:latin typeface="Cambria Math" panose="02040503050406030204" pitchFamily="18" charset="0"/>
                          <a:ea typeface="Calibri" panose="020F0502020204030204" pitchFamily="34" charset="0"/>
                          <a:cs typeface="Times New Roman" panose="02020603050405020304" pitchFamily="18" charset="0"/>
                        </a:rPr>
                        <m:t>𝑫𝑬𝑩𝑬𝑵</m:t>
                      </m:r>
                      <m:r>
                        <a:rPr lang="es-ES" sz="1800" b="1" i="1">
                          <a:effectLst/>
                          <a:latin typeface="Cambria Math" panose="02040503050406030204" pitchFamily="18" charset="0"/>
                          <a:ea typeface="Calibri" panose="020F0502020204030204" pitchFamily="34" charset="0"/>
                          <a:cs typeface="Times New Roman" panose="02020603050405020304" pitchFamily="18" charset="0"/>
                        </a:rPr>
                        <m:t> </m:t>
                      </m:r>
                      <m:r>
                        <a:rPr lang="es-ES" sz="1800" b="1" i="1">
                          <a:effectLst/>
                          <a:latin typeface="Cambria Math" panose="02040503050406030204" pitchFamily="18" charset="0"/>
                          <a:ea typeface="Calibri" panose="020F0502020204030204" pitchFamily="34" charset="0"/>
                          <a:cs typeface="Times New Roman" panose="02020603050405020304" pitchFamily="18" charset="0"/>
                        </a:rPr>
                        <m:t>𝒕𝒓𝒂𝒏𝒔𝒑𝒐𝒓𝒕𝒂𝒓𝒔𝒆</m:t>
                      </m:r>
                    </m:oMath>
                  </m:oMathPara>
                </a14:m>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mc:Choice>
        <mc:Fallback xmlns="">
          <p:sp>
            <p:nvSpPr>
              <p:cNvPr id="3" name="Marcador de contenido 2">
                <a:extLst>
                  <a:ext uri="{FF2B5EF4-FFF2-40B4-BE49-F238E27FC236}">
                    <a16:creationId xmlns:a16="http://schemas.microsoft.com/office/drawing/2014/main" id="{BA06E9BB-05C3-F85C-950E-5E3F19AC8F07}"/>
                  </a:ext>
                </a:extLst>
              </p:cNvPr>
              <p:cNvSpPr>
                <a:spLocks noGrp="1" noRot="1" noChangeAspect="1" noMove="1" noResize="1" noEditPoints="1" noAdjustHandles="1" noChangeArrowheads="1" noChangeShapeType="1" noTextEdit="1"/>
              </p:cNvSpPr>
              <p:nvPr>
                <p:ph idx="1"/>
              </p:nvPr>
            </p:nvSpPr>
            <p:spPr>
              <a:xfrm>
                <a:off x="1251678" y="829340"/>
                <a:ext cx="10178322" cy="5784111"/>
              </a:xfrm>
              <a:blipFill>
                <a:blip r:embed="rId2"/>
                <a:stretch>
                  <a:fillRect l="-240" t="-421"/>
                </a:stretch>
              </a:blipFill>
            </p:spPr>
            <p:txBody>
              <a:bodyPr/>
              <a:lstStyle/>
              <a:p>
                <a:r>
                  <a:rPr lang="es-ES">
                    <a:noFill/>
                  </a:rPr>
                  <a:t> </a:t>
                </a:r>
              </a:p>
            </p:txBody>
          </p:sp>
        </mc:Fallback>
      </mc:AlternateContent>
    </p:spTree>
    <p:extLst>
      <p:ext uri="{BB962C8B-B14F-4D97-AF65-F5344CB8AC3E}">
        <p14:creationId xmlns:p14="http://schemas.microsoft.com/office/powerpoint/2010/main" val="1371655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5604D-95E7-2467-68B9-6CC5B17E3E45}"/>
              </a:ext>
            </a:extLst>
          </p:cNvPr>
          <p:cNvSpPr>
            <a:spLocks noGrp="1"/>
          </p:cNvSpPr>
          <p:nvPr>
            <p:ph type="title"/>
          </p:nvPr>
        </p:nvSpPr>
        <p:spPr>
          <a:xfrm>
            <a:off x="1251678" y="276447"/>
            <a:ext cx="10178322" cy="701961"/>
          </a:xfrm>
        </p:spPr>
        <p:txBody>
          <a:bodyPr>
            <a:normAutofit fontScale="90000"/>
          </a:bodyPr>
          <a:lstStyle/>
          <a:p>
            <a:r>
              <a:rPr lang="es-ES" dirty="0"/>
              <a:t>EJEMPLO</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A413BF67-6F72-CFAE-0722-89CE5103F897}"/>
                  </a:ext>
                </a:extLst>
              </p:cNvPr>
              <p:cNvSpPr>
                <a:spLocks noGrp="1"/>
              </p:cNvSpPr>
              <p:nvPr>
                <p:ph idx="1"/>
              </p:nvPr>
            </p:nvSpPr>
            <p:spPr>
              <a:xfrm>
                <a:off x="1251678" y="978408"/>
                <a:ext cx="10178322" cy="5879591"/>
              </a:xfrm>
            </p:spPr>
            <p:txBody>
              <a:bodyPr>
                <a:normAutofit/>
              </a:bodyPr>
              <a:lstStyle/>
              <a:p>
                <a:pPr marL="342900" lvl="0" indent="-342900" algn="just">
                  <a:lnSpc>
                    <a:spcPct val="115000"/>
                  </a:lnSpc>
                  <a:spcAft>
                    <a:spcPts val="800"/>
                  </a:spcAft>
                  <a:buFont typeface="Symbol" panose="05050102010706020507" pitchFamily="18" charset="2"/>
                  <a:buChar char=""/>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(cuantas se PUEDEN transportar en 5’)</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PUEDEN=(N)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n=6 cantidad de personas por ascensor</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err="1">
                    <a:effectLst/>
                    <a:latin typeface="Calibri" panose="020F0502020204030204" pitchFamily="34" charset="0"/>
                    <a:ea typeface="Times New Roman" panose="02020603050405020304" pitchFamily="18" charset="0"/>
                    <a:cs typeface="Times New Roman" panose="02020603050405020304" pitchFamily="18" charset="0"/>
                  </a:rPr>
                  <a:t>Vn</a:t>
                </a: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=0.8m/s velocidad nominal</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R= 40m recorrido del ascensor(ida)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14:m>
                  <m:oMath xmlns:m="http://schemas.openxmlformats.org/officeDocument/2006/math">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𝑉</m:t>
                    </m:r>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𝑅</m:t>
                        </m:r>
                        <m:d>
                          <m:dPr>
                            <m:begChr m:val="["/>
                            <m:endChr m:val="]"/>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𝑚</m:t>
                            </m:r>
                          </m:e>
                        </m:d>
                      </m:num>
                      <m:den>
                        <m:sSub>
                          <m:sSub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𝑟</m:t>
                            </m:r>
                          </m:sub>
                        </m:sSub>
                      </m:den>
                    </m:f>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𝑟</m:t>
                        </m:r>
                      </m:sub>
                    </m:sSub>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2 </m:t>
                        </m:r>
                        <m:d>
                          <m:d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𝑖𝑑𝑎</m:t>
                            </m:r>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𝑣𝑢𝑒𝑙𝑡𝑎</m:t>
                            </m:r>
                          </m:e>
                        </m:d>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𝑅</m:t>
                        </m:r>
                      </m:num>
                      <m:den>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𝑉</m:t>
                        </m:r>
                        <m:d>
                          <m:dPr>
                            <m:begChr m:val="["/>
                            <m:endChr m:val="]"/>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𝑠</m:t>
                                </m:r>
                              </m:den>
                            </m:f>
                          </m:e>
                        </m:d>
                      </m:den>
                    </m:f>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40</m:t>
                            </m:r>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𝑚</m:t>
                            </m:r>
                          </m:e>
                        </m:d>
                      </m:num>
                      <m:den>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0.8</m:t>
                        </m:r>
                        <m:f>
                          <m:f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𝑠</m:t>
                            </m:r>
                          </m:den>
                        </m:f>
                      </m:den>
                    </m:f>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=100</m:t>
                    </m:r>
                    <m:d>
                      <m:dPr>
                        <m:begChr m:val="["/>
                        <m:endChr m:val="]"/>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1800" i="1">
                            <a:effectLst/>
                            <a:latin typeface="Cambria Math" panose="02040503050406030204" pitchFamily="18" charset="0"/>
                            <a:ea typeface="Times New Roman" panose="02020603050405020304" pitchFamily="18" charset="0"/>
                            <a:cs typeface="Times New Roman" panose="02020603050405020304" pitchFamily="18" charset="0"/>
                          </a:rPr>
                          <m:t>𝑠𝑒𝑔</m:t>
                        </m:r>
                      </m:e>
                    </m:d>
                  </m:oMath>
                </a14:m>
                <a:r>
                  <a:rPr lang="es-ES" sz="1800" dirty="0">
                    <a:effectLst/>
                    <a:latin typeface="Calibri" panose="020F0502020204030204" pitchFamily="34" charset="0"/>
                    <a:ea typeface="Times New Roman" panose="02020603050405020304" pitchFamily="18" charset="0"/>
                    <a:cs typeface="Times New Roman" panose="02020603050405020304" pitchFamily="18" charset="0"/>
                  </a:rPr>
                  <a:t> tiempo de recorrido</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Tp=4[seg] tiempo de apertura y cierre de puertas automáticas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K=1.6 (Tabla 4- </a:t>
                </a:r>
                <a:r>
                  <a:rPr lang="es-ES" sz="1800" dirty="0" err="1">
                    <a:effectLst/>
                    <a:latin typeface="Calibri" panose="020F0502020204030204" pitchFamily="34" charset="0"/>
                    <a:ea typeface="Times New Roman" panose="02020603050405020304" pitchFamily="18" charset="0"/>
                    <a:cs typeface="Times New Roman" panose="02020603050405020304" pitchFamily="18" charset="0"/>
                  </a:rPr>
                  <a:t>coef</a:t>
                </a: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 Del tipo de maquina empleada)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Ta=1.6*0.8=1.28[seg]</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s-ES" sz="1800" dirty="0">
                    <a:effectLst/>
                    <a:latin typeface="Calibri" panose="020F0502020204030204" pitchFamily="34" charset="0"/>
                    <a:ea typeface="Times New Roman" panose="02020603050405020304" pitchFamily="18" charset="0"/>
                    <a:cs typeface="Times New Roman" panose="02020603050405020304" pitchFamily="18" charset="0"/>
                  </a:rPr>
                  <a:t>Pn=5.79(tabla5- numero de paradas probables Pn)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Ts=4seg x n = 4seg x 6 = 24 seg</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mc:Choice>
        <mc:Fallback xmlns="">
          <p:sp>
            <p:nvSpPr>
              <p:cNvPr id="3" name="Marcador de contenido 2">
                <a:extLst>
                  <a:ext uri="{FF2B5EF4-FFF2-40B4-BE49-F238E27FC236}">
                    <a16:creationId xmlns:a16="http://schemas.microsoft.com/office/drawing/2014/main" id="{A413BF67-6F72-CFAE-0722-89CE5103F897}"/>
                  </a:ext>
                </a:extLst>
              </p:cNvPr>
              <p:cNvSpPr>
                <a:spLocks noGrp="1" noRot="1" noChangeAspect="1" noMove="1" noResize="1" noEditPoints="1" noAdjustHandles="1" noChangeArrowheads="1" noChangeShapeType="1" noTextEdit="1"/>
              </p:cNvSpPr>
              <p:nvPr>
                <p:ph idx="1"/>
              </p:nvPr>
            </p:nvSpPr>
            <p:spPr>
              <a:xfrm>
                <a:off x="1251678" y="978408"/>
                <a:ext cx="10178322" cy="5879591"/>
              </a:xfrm>
              <a:blipFill>
                <a:blip r:embed="rId2"/>
                <a:stretch>
                  <a:fillRect l="-479" t="-415"/>
                </a:stretch>
              </a:blipFill>
            </p:spPr>
            <p:txBody>
              <a:bodyPr/>
              <a:lstStyle/>
              <a:p>
                <a:r>
                  <a:rPr lang="es-ES">
                    <a:noFill/>
                  </a:rPr>
                  <a:t> </a:t>
                </a:r>
              </a:p>
            </p:txBody>
          </p:sp>
        </mc:Fallback>
      </mc:AlternateContent>
    </p:spTree>
    <p:extLst>
      <p:ext uri="{BB962C8B-B14F-4D97-AF65-F5344CB8AC3E}">
        <p14:creationId xmlns:p14="http://schemas.microsoft.com/office/powerpoint/2010/main" val="2121205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B2E70B-F812-CBF3-47A4-2D6D5890649D}"/>
              </a:ext>
            </a:extLst>
          </p:cNvPr>
          <p:cNvSpPr>
            <a:spLocks noGrp="1"/>
          </p:cNvSpPr>
          <p:nvPr>
            <p:ph type="title"/>
          </p:nvPr>
        </p:nvSpPr>
        <p:spPr>
          <a:xfrm>
            <a:off x="1251678" y="191387"/>
            <a:ext cx="10178322" cy="956930"/>
          </a:xfrm>
        </p:spPr>
        <p:txBody>
          <a:bodyPr>
            <a:normAutofit/>
          </a:bodyPr>
          <a:lstStyle/>
          <a:p>
            <a:r>
              <a:rPr lang="es-ES" dirty="0"/>
              <a:t>EJEMPLO</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7D7E3565-8567-F51C-FB30-77C291C31DA1}"/>
                  </a:ext>
                </a:extLst>
              </p:cNvPr>
              <p:cNvSpPr>
                <a:spLocks noGrp="1"/>
              </p:cNvSpPr>
              <p:nvPr>
                <p:ph idx="1"/>
              </p:nvPr>
            </p:nvSpPr>
            <p:spPr>
              <a:xfrm>
                <a:off x="1251678" y="914400"/>
                <a:ext cx="10178322" cy="5943599"/>
              </a:xfrm>
            </p:spPr>
            <p:txBody>
              <a:bodyPr>
                <a:normAutofit/>
              </a:bodyPr>
              <a:lstStyle/>
              <a:p>
                <a:pPr indent="0" algn="just">
                  <a:lnSpc>
                    <a:spcPct val="115000"/>
                  </a:lnSpc>
                  <a:spcAft>
                    <a:spcPts val="800"/>
                  </a:spcAft>
                  <a:buNone/>
                </a:pPr>
                <a:r>
                  <a:rPr lang="es-ES" sz="1800" dirty="0">
                    <a:effectLst/>
                    <a:ea typeface="Times New Roman" panose="02020603050405020304" pitchFamily="18" charset="0"/>
                    <a:cs typeface="Times New Roman" panose="02020603050405020304" pitchFamily="18" charset="0"/>
                  </a:rPr>
                  <a:t>Te= 0.1 x [Tr + (</a:t>
                </a:r>
                <a:r>
                  <a:rPr lang="es-ES" sz="1800" dirty="0" err="1">
                    <a:effectLst/>
                    <a:ea typeface="Times New Roman" panose="02020603050405020304" pitchFamily="18" charset="0"/>
                    <a:cs typeface="Times New Roman" panose="02020603050405020304" pitchFamily="18" charset="0"/>
                  </a:rPr>
                  <a:t>Tp</a:t>
                </a:r>
                <a:r>
                  <a:rPr lang="es-ES" sz="1800" dirty="0">
                    <a:effectLst/>
                    <a:ea typeface="Times New Roman" panose="02020603050405020304" pitchFamily="18" charset="0"/>
                    <a:cs typeface="Times New Roman" panose="02020603050405020304" pitchFamily="18" charset="0"/>
                  </a:rPr>
                  <a:t>-Ta) x Pn + Ts]</a:t>
                </a:r>
                <a:endParaRPr lang="es-ES" sz="1800" dirty="0">
                  <a:effectLst/>
                  <a:ea typeface="Calibri" panose="020F0502020204030204" pitchFamily="34" charset="0"/>
                  <a:cs typeface="Times New Roman" panose="02020603050405020304" pitchFamily="18" charset="0"/>
                </a:endParaRPr>
              </a:p>
              <a:p>
                <a:pPr indent="0" algn="just">
                  <a:lnSpc>
                    <a:spcPct val="115000"/>
                  </a:lnSpc>
                  <a:spcAft>
                    <a:spcPts val="800"/>
                  </a:spcAft>
                  <a:buNone/>
                </a:pPr>
                <a:r>
                  <a:rPr lang="es-ES" sz="1800" dirty="0">
                    <a:effectLst/>
                    <a:ea typeface="Times New Roman" panose="02020603050405020304" pitchFamily="18" charset="0"/>
                    <a:cs typeface="Times New Roman" panose="02020603050405020304" pitchFamily="18" charset="0"/>
                  </a:rPr>
                  <a:t>Te = 0.1x[100seg +(4seg-1.28seg)x5.79+24seg]</a:t>
                </a:r>
                <a:endParaRPr lang="es-ES" sz="1800" dirty="0">
                  <a:effectLst/>
                  <a:ea typeface="Calibri" panose="020F0502020204030204" pitchFamily="34" charset="0"/>
                  <a:cs typeface="Times New Roman" panose="02020603050405020304" pitchFamily="18" charset="0"/>
                </a:endParaRPr>
              </a:p>
              <a:p>
                <a:pPr indent="0" algn="just">
                  <a:lnSpc>
                    <a:spcPct val="115000"/>
                  </a:lnSpc>
                  <a:spcAft>
                    <a:spcPts val="800"/>
                  </a:spcAft>
                  <a:buNone/>
                </a:pPr>
                <a:r>
                  <a:rPr lang="es-ES" sz="1800" dirty="0">
                    <a:effectLst/>
                    <a:ea typeface="Times New Roman" panose="02020603050405020304" pitchFamily="18" charset="0"/>
                    <a:cs typeface="Times New Roman" panose="02020603050405020304" pitchFamily="18" charset="0"/>
                  </a:rPr>
                  <a:t>Te=13.97</a:t>
                </a:r>
                <a:endParaRPr lang="es-ES" sz="1800" dirty="0">
                  <a:effectLst/>
                  <a:ea typeface="Calibri" panose="020F0502020204030204" pitchFamily="34" charset="0"/>
                  <a:cs typeface="Times New Roman" panose="02020603050405020304" pitchFamily="18" charset="0"/>
                </a:endParaRPr>
              </a:p>
              <a:p>
                <a:pPr indent="0" algn="just">
                  <a:lnSpc>
                    <a:spcPct val="115000"/>
                  </a:lnSpc>
                  <a:spcAft>
                    <a:spcPts val="800"/>
                  </a:spcAft>
                  <a:buNone/>
                </a:pPr>
                <a:r>
                  <a:rPr lang="es-ES" sz="1800" dirty="0">
                    <a:effectLst/>
                    <a:ea typeface="Times New Roman" panose="02020603050405020304" pitchFamily="18" charset="0"/>
                    <a:cs typeface="Times New Roman" panose="02020603050405020304" pitchFamily="18" charset="0"/>
                  </a:rPr>
                  <a:t>Tt=Tr+(Tp-Ta)xPn Ts + Te</a:t>
                </a:r>
                <a:endParaRPr lang="es-ES" sz="1800" dirty="0">
                  <a:effectLst/>
                  <a:ea typeface="Calibri" panose="020F0502020204030204" pitchFamily="34" charset="0"/>
                  <a:cs typeface="Times New Roman" panose="02020603050405020304" pitchFamily="18" charset="0"/>
                </a:endParaRPr>
              </a:p>
              <a:p>
                <a:pPr indent="0" algn="just">
                  <a:lnSpc>
                    <a:spcPct val="115000"/>
                  </a:lnSpc>
                  <a:spcAft>
                    <a:spcPts val="800"/>
                  </a:spcAft>
                  <a:buNone/>
                </a:pPr>
                <a:r>
                  <a:rPr lang="es-ES" sz="1800" dirty="0">
                    <a:effectLst/>
                    <a:ea typeface="Times New Roman" panose="02020603050405020304" pitchFamily="18" charset="0"/>
                    <a:cs typeface="Times New Roman" panose="02020603050405020304" pitchFamily="18" charset="0"/>
                  </a:rPr>
                  <a:t>Tt=100+(4-1.28)*5.79+24+13.97</a:t>
                </a:r>
                <a:endParaRPr lang="es-ES" sz="1800" dirty="0">
                  <a:effectLst/>
                  <a:ea typeface="Calibri" panose="020F0502020204030204" pitchFamily="34" charset="0"/>
                  <a:cs typeface="Times New Roman" panose="02020603050405020304" pitchFamily="18" charset="0"/>
                </a:endParaRPr>
              </a:p>
              <a:p>
                <a:pPr indent="0" algn="just">
                  <a:lnSpc>
                    <a:spcPct val="115000"/>
                  </a:lnSpc>
                  <a:spcAft>
                    <a:spcPts val="800"/>
                  </a:spcAft>
                  <a:buNone/>
                </a:pPr>
                <a:r>
                  <a:rPr lang="es-ES" sz="1800" dirty="0">
                    <a:effectLst/>
                    <a:ea typeface="Times New Roman" panose="02020603050405020304" pitchFamily="18" charset="0"/>
                    <a:cs typeface="Times New Roman" panose="02020603050405020304" pitchFamily="18" charset="0"/>
                  </a:rPr>
                  <a:t>Tt=153.72</a:t>
                </a:r>
                <a:endParaRPr lang="es-ES" sz="1800" dirty="0">
                  <a:effectLst/>
                  <a:ea typeface="Calibri" panose="020F0502020204030204" pitchFamily="34" charset="0"/>
                  <a:cs typeface="Times New Roman" panose="02020603050405020304" pitchFamily="18" charset="0"/>
                </a:endParaRPr>
              </a:p>
              <a:p>
                <a:pPr marL="0" indent="0" algn="just">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∗300</m:t>
                          </m:r>
                        </m:num>
                        <m:den>
                          <m:sSub>
                            <m:sSub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6∗300</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153.72</m:t>
                          </m:r>
                        </m:den>
                      </m:f>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=11.71=</m:t>
                      </m:r>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𝟏𝟐</m:t>
                      </m:r>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𝒑𝒂𝒔𝒂𝒋𝒆𝒓𝒐𝒔</m:t>
                      </m:r>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𝑷𝑼𝑬𝑫𝑬𝑵</m:t>
                      </m:r>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𝒕𝒓𝒂𝒏𝒔𝒑𝒐𝒓𝒕𝒂𝒓𝒔𝒆</m:t>
                      </m:r>
                    </m:oMath>
                  </m:oMathPara>
                </a14:m>
                <a:endParaRPr lang="es-ES" sz="1800" dirty="0">
                  <a:effectLst/>
                  <a:ea typeface="Calibri" panose="020F0502020204030204" pitchFamily="34" charset="0"/>
                  <a:cs typeface="Times New Roman" panose="02020603050405020304" pitchFamily="18" charset="0"/>
                </a:endParaRPr>
              </a:p>
              <a:p>
                <a:pPr marL="0" indent="0" algn="just">
                  <a:lnSpc>
                    <a:spcPct val="115000"/>
                  </a:lnSpc>
                  <a:spcAft>
                    <a:spcPts val="800"/>
                  </a:spcAft>
                  <a:buNone/>
                </a:pPr>
                <a:r>
                  <a:rPr lang="es-ES" sz="1800" dirty="0">
                    <a:effectLst/>
                    <a:ea typeface="Calibri" panose="020F0502020204030204" pitchFamily="34" charset="0"/>
                    <a:cs typeface="Times New Roman" panose="02020603050405020304" pitchFamily="18" charset="0"/>
                  </a:rPr>
                  <a:t>Entonces comparando los que DEBEN(N’) vs los que PUEDEN(N) transportarse, tenemos que:</a:t>
                </a:r>
              </a:p>
              <a:p>
                <a:pPr marL="0" indent="0" algn="just">
                  <a:lnSpc>
                    <a:spcPct val="115000"/>
                  </a:lnSpc>
                  <a:spcAft>
                    <a:spcPts val="800"/>
                  </a:spcAft>
                  <a:buNone/>
                </a:pPr>
                <a14:m>
                  <m:oMathPara xmlns:m="http://schemas.openxmlformats.org/officeDocument/2006/math">
                    <m:oMathParaPr>
                      <m:jc m:val="centerGroup"/>
                    </m:oMathParaPr>
                    <m:oMath xmlns:m="http://schemas.openxmlformats.org/officeDocument/2006/math">
                      <m:sSup>
                        <m:sSupPr>
                          <m:ctrlPr>
                            <a:rPr lang="es-ES" sz="18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=18&lt;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=12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𝑁𝑂</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𝑉𝐸𝑅𝐼𝐹𝐼𝐶𝐴</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𝑒𝑠</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𝑑𝑒𝑐𝑖𝑟</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𝑛𝑜</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𝑠𝑎𝑡𝑖𝑠𝑓𝑎𝑐𝑒</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𝑙𝑎</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𝑑𝑒𝑚𝑎𝑛𝑑𝑎</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𝑑𝑒𝑙</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𝑒𝑑𝑖𝑓𝑖𝑐𝑖𝑜</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S" sz="1800" dirty="0">
                  <a:effectLst/>
                  <a:ea typeface="Calibri" panose="020F0502020204030204" pitchFamily="34" charset="0"/>
                  <a:cs typeface="Times New Roman" panose="02020603050405020304" pitchFamily="18" charset="0"/>
                </a:endParaRPr>
              </a:p>
              <a:p>
                <a:pPr marL="0" indent="0" algn="just">
                  <a:lnSpc>
                    <a:spcPct val="115000"/>
                  </a:lnSpc>
                  <a:spcAft>
                    <a:spcPts val="800"/>
                  </a:spcAft>
                  <a:buNone/>
                </a:pPr>
                <a:r>
                  <a:rPr lang="es-ES" sz="1800" dirty="0">
                    <a:effectLst/>
                    <a:ea typeface="Calibri" panose="020F0502020204030204" pitchFamily="34" charset="0"/>
                    <a:cs typeface="Times New Roman" panose="02020603050405020304" pitchFamily="18" charset="0"/>
                  </a:rPr>
                  <a:t>Las posibles soluciones serian, agregar otro ascensor o elegir otro ascensor más grande.</a:t>
                </a:r>
              </a:p>
              <a:p>
                <a:endParaRPr lang="es-ES" dirty="0"/>
              </a:p>
            </p:txBody>
          </p:sp>
        </mc:Choice>
        <mc:Fallback xmlns="">
          <p:sp>
            <p:nvSpPr>
              <p:cNvPr id="3" name="Marcador de contenido 2">
                <a:extLst>
                  <a:ext uri="{FF2B5EF4-FFF2-40B4-BE49-F238E27FC236}">
                    <a16:creationId xmlns:a16="http://schemas.microsoft.com/office/drawing/2014/main" id="{7D7E3565-8567-F51C-FB30-77C291C31DA1}"/>
                  </a:ext>
                </a:extLst>
              </p:cNvPr>
              <p:cNvSpPr>
                <a:spLocks noGrp="1" noRot="1" noChangeAspect="1" noMove="1" noResize="1" noEditPoints="1" noAdjustHandles="1" noChangeArrowheads="1" noChangeShapeType="1" noTextEdit="1"/>
              </p:cNvSpPr>
              <p:nvPr>
                <p:ph idx="1"/>
              </p:nvPr>
            </p:nvSpPr>
            <p:spPr>
              <a:xfrm>
                <a:off x="1251678" y="914400"/>
                <a:ext cx="10178322" cy="5943599"/>
              </a:xfrm>
              <a:blipFill>
                <a:blip r:embed="rId2"/>
                <a:stretch>
                  <a:fillRect l="-479" t="-205"/>
                </a:stretch>
              </a:blipFill>
            </p:spPr>
            <p:txBody>
              <a:bodyPr/>
              <a:lstStyle/>
              <a:p>
                <a:r>
                  <a:rPr lang="es-ES">
                    <a:noFill/>
                  </a:rPr>
                  <a:t> </a:t>
                </a:r>
              </a:p>
            </p:txBody>
          </p:sp>
        </mc:Fallback>
      </mc:AlternateContent>
    </p:spTree>
    <p:extLst>
      <p:ext uri="{BB962C8B-B14F-4D97-AF65-F5344CB8AC3E}">
        <p14:creationId xmlns:p14="http://schemas.microsoft.com/office/powerpoint/2010/main" val="687163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B1B03-64A8-E855-D356-18BB8B055FEE}"/>
              </a:ext>
            </a:extLst>
          </p:cNvPr>
          <p:cNvSpPr>
            <a:spLocks noGrp="1"/>
          </p:cNvSpPr>
          <p:nvPr>
            <p:ph type="title"/>
          </p:nvPr>
        </p:nvSpPr>
        <p:spPr>
          <a:xfrm>
            <a:off x="786810" y="212264"/>
            <a:ext cx="11887200" cy="999848"/>
          </a:xfrm>
        </p:spPr>
        <p:txBody>
          <a:bodyPr/>
          <a:lstStyle/>
          <a:p>
            <a:r>
              <a:rPr lang="es-ES" dirty="0"/>
              <a:t>RECOMENDACIONES DE USO ASCENSORES</a:t>
            </a:r>
          </a:p>
        </p:txBody>
      </p:sp>
      <p:sp>
        <p:nvSpPr>
          <p:cNvPr id="3" name="Marcador de contenido 2">
            <a:extLst>
              <a:ext uri="{FF2B5EF4-FFF2-40B4-BE49-F238E27FC236}">
                <a16:creationId xmlns:a16="http://schemas.microsoft.com/office/drawing/2014/main" id="{863FC298-1653-762C-1DDD-D2F9908E42AC}"/>
              </a:ext>
            </a:extLst>
          </p:cNvPr>
          <p:cNvSpPr>
            <a:spLocks noGrp="1"/>
          </p:cNvSpPr>
          <p:nvPr>
            <p:ph idx="1"/>
          </p:nvPr>
        </p:nvSpPr>
        <p:spPr>
          <a:xfrm>
            <a:off x="1251678" y="1573619"/>
            <a:ext cx="10178322" cy="4305974"/>
          </a:xfrm>
        </p:spPr>
        <p:txBody>
          <a:bodyPr/>
          <a:lstStyle/>
          <a:p>
            <a:r>
              <a:rPr lang="es-ES" sz="2400" dirty="0"/>
              <a:t>No interrumpir el cierre automático de las puertas </a:t>
            </a:r>
          </a:p>
          <a:p>
            <a:r>
              <a:rPr lang="es-ES" sz="2400" dirty="0"/>
              <a:t>Respetar los límites máximos de carga </a:t>
            </a:r>
          </a:p>
          <a:p>
            <a:r>
              <a:rPr lang="es-ES" sz="2400" dirty="0"/>
              <a:t>No forzar las puertas </a:t>
            </a:r>
          </a:p>
          <a:p>
            <a:r>
              <a:rPr lang="es-ES" sz="2400" dirty="0"/>
              <a:t>No tirar objetos por el hueco del ascensor. </a:t>
            </a:r>
          </a:p>
          <a:p>
            <a:r>
              <a:rPr lang="es-ES" sz="2400" dirty="0"/>
              <a:t>Conservar Limpios los componentes del ascensor y el cuarto de máquinas.</a:t>
            </a:r>
          </a:p>
          <a:p>
            <a:r>
              <a:rPr lang="es-ES" sz="2400" dirty="0"/>
              <a:t>No usar el ascensor en caso de emergencia por incendio. </a:t>
            </a:r>
          </a:p>
          <a:p>
            <a:r>
              <a:rPr lang="es-ES" sz="2400" dirty="0"/>
              <a:t>Para el mantenimiento del ascensor, es obligatorio contar con una empresa</a:t>
            </a:r>
            <a:br>
              <a:rPr lang="es-ES" sz="2400" dirty="0"/>
            </a:br>
            <a:r>
              <a:rPr lang="es-ES" sz="2400" dirty="0"/>
              <a:t>responsable que cumpla con la revisión de toda la instalación.</a:t>
            </a:r>
          </a:p>
          <a:p>
            <a:endParaRPr lang="es-ES" sz="16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4098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EBDC52-109D-536F-4183-042FA2C6290B}"/>
              </a:ext>
            </a:extLst>
          </p:cNvPr>
          <p:cNvSpPr>
            <a:spLocks noGrp="1"/>
          </p:cNvSpPr>
          <p:nvPr>
            <p:ph type="title"/>
          </p:nvPr>
        </p:nvSpPr>
        <p:spPr>
          <a:xfrm>
            <a:off x="1041991" y="382385"/>
            <a:ext cx="11355571" cy="765931"/>
          </a:xfrm>
        </p:spPr>
        <p:txBody>
          <a:bodyPr>
            <a:normAutofit fontScale="90000"/>
          </a:bodyPr>
          <a:lstStyle/>
          <a:p>
            <a:r>
              <a:rPr lang="es-ES" dirty="0"/>
              <a:t>RECOMENDACIONES DE USO (MONTACARGAS)</a:t>
            </a:r>
          </a:p>
        </p:txBody>
      </p:sp>
      <p:sp>
        <p:nvSpPr>
          <p:cNvPr id="3" name="Marcador de contenido 2">
            <a:extLst>
              <a:ext uri="{FF2B5EF4-FFF2-40B4-BE49-F238E27FC236}">
                <a16:creationId xmlns:a16="http://schemas.microsoft.com/office/drawing/2014/main" id="{E910C528-41DD-A582-0FB6-0A0155CCF259}"/>
              </a:ext>
            </a:extLst>
          </p:cNvPr>
          <p:cNvSpPr>
            <a:spLocks noGrp="1"/>
          </p:cNvSpPr>
          <p:nvPr>
            <p:ph idx="1"/>
          </p:nvPr>
        </p:nvSpPr>
        <p:spPr>
          <a:xfrm>
            <a:off x="1251678" y="1148316"/>
            <a:ext cx="10178322" cy="5327299"/>
          </a:xfrm>
        </p:spPr>
        <p:txBody>
          <a:bodyPr>
            <a:normAutofit/>
          </a:bodyPr>
          <a:lstStyle/>
          <a:p>
            <a:pPr algn="just">
              <a:lnSpc>
                <a:spcPct val="107000"/>
              </a:lnSpc>
              <a:spcAft>
                <a:spcPts val="800"/>
              </a:spcAft>
            </a:pPr>
            <a:r>
              <a:rPr lang="es-ES" sz="1800" b="1" dirty="0">
                <a:effectLst/>
                <a:latin typeface="Gill Sans MT" panose="020B0502020104020203" pitchFamily="34" charset="0"/>
                <a:ea typeface="Calibri" panose="020F0502020204030204" pitchFamily="34" charset="0"/>
                <a:cs typeface="Times New Roman" panose="02020603050405020304" pitchFamily="18" charset="0"/>
              </a:rPr>
              <a:t>Sistema eléctrico</a:t>
            </a:r>
            <a:endParaRPr lang="es-ES" sz="1800" dirty="0">
              <a:effectLst/>
              <a:latin typeface="Gill Sans MT" panose="020B0502020104020203"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Preservar las partes activas de cualquier contacto con el agua.</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Conservar en buen estado todos los cables de conexión, evitando derivaciones a masa.</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Evitar cambios bruscos de rotación en el sentido de giro del motor.</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En caso de tener que cambiar algún fusible hacerlo por otro semejante y no por uno de valor superior.</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Todos los contactos de la instalación de puesta a tierra deben mantenerse limpios y protegidos adecuadamente, evitando se destruyan por golpes.</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Comprobar al funcionamiento correcto del interruptor diferencia que controla la instalación.</a:t>
            </a:r>
          </a:p>
          <a:p>
            <a:pPr lvl="1" algn="just">
              <a:lnSpc>
                <a:spcPct val="107000"/>
              </a:lnSpc>
              <a:spcAft>
                <a:spcPts val="800"/>
              </a:spcAft>
            </a:pPr>
            <a:r>
              <a:rPr lang="es-ES" sz="1600" dirty="0">
                <a:cs typeface="Times New Roman" panose="02020603050405020304" pitchFamily="18" charset="0"/>
              </a:rPr>
              <a:t>En caso de avería eléctrica o mecánica desconectar toda la instalación y no manipular los distintos órganos, personal no especializado.</a:t>
            </a:r>
          </a:p>
          <a:p>
            <a:pPr lvl="1" algn="just">
              <a:lnSpc>
                <a:spcPct val="107000"/>
              </a:lnSpc>
              <a:spcAft>
                <a:spcPts val="800"/>
              </a:spcAft>
            </a:pPr>
            <a:r>
              <a:rPr lang="es-ES" sz="1600" dirty="0">
                <a:cs typeface="Times New Roman" panose="02020603050405020304" pitchFamily="18" charset="0"/>
              </a:rPr>
              <a:t>Revisión periódica de regulación del </a:t>
            </a:r>
            <a:r>
              <a:rPr lang="es-ES" sz="1600" dirty="0" err="1">
                <a:cs typeface="Times New Roman" panose="02020603050405020304" pitchFamily="18" charset="0"/>
              </a:rPr>
              <a:t>electrofreno</a:t>
            </a:r>
            <a:r>
              <a:rPr lang="es-ES" sz="1600" dirty="0">
                <a:cs typeface="Times New Roman" panose="02020603050405020304" pitchFamily="18" charset="0"/>
              </a:rPr>
              <a:t>.</a:t>
            </a:r>
          </a:p>
          <a:p>
            <a:pPr lvl="1" algn="just">
              <a:lnSpc>
                <a:spcPct val="107000"/>
              </a:lnSpc>
              <a:spcAft>
                <a:spcPts val="800"/>
              </a:spcAft>
            </a:pPr>
            <a:r>
              <a:rPr lang="es-ES" sz="1600" dirty="0">
                <a:cs typeface="Times New Roman" panose="02020603050405020304" pitchFamily="18" charset="0"/>
              </a:rPr>
              <a:t>Revisión de los finales de carrera.</a:t>
            </a:r>
          </a:p>
          <a:p>
            <a:pPr lvl="1" algn="just">
              <a:lnSpc>
                <a:spcPct val="107000"/>
              </a:lnSpc>
              <a:spcAft>
                <a:spcPts val="800"/>
              </a:spcAft>
            </a:pPr>
            <a:endParaRPr lang="es-ES" sz="1600" dirty="0">
              <a:latin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487549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22E71-9A16-94AF-79D5-418B2A203E10}"/>
              </a:ext>
            </a:extLst>
          </p:cNvPr>
          <p:cNvSpPr>
            <a:spLocks noGrp="1"/>
          </p:cNvSpPr>
          <p:nvPr>
            <p:ph type="title"/>
          </p:nvPr>
        </p:nvSpPr>
        <p:spPr>
          <a:xfrm>
            <a:off x="914400" y="382385"/>
            <a:ext cx="11277600" cy="596023"/>
          </a:xfrm>
        </p:spPr>
        <p:txBody>
          <a:bodyPr>
            <a:normAutofit fontScale="90000"/>
          </a:bodyPr>
          <a:lstStyle/>
          <a:p>
            <a:r>
              <a:rPr lang="es-ES" dirty="0"/>
              <a:t>RECOMENDACIONES DE USO (MONTACARGAS)</a:t>
            </a:r>
          </a:p>
        </p:txBody>
      </p:sp>
      <p:sp>
        <p:nvSpPr>
          <p:cNvPr id="3" name="Marcador de contenido 2">
            <a:extLst>
              <a:ext uri="{FF2B5EF4-FFF2-40B4-BE49-F238E27FC236}">
                <a16:creationId xmlns:a16="http://schemas.microsoft.com/office/drawing/2014/main" id="{2DA8EFE3-7122-B875-D344-A2D87CD7686C}"/>
              </a:ext>
            </a:extLst>
          </p:cNvPr>
          <p:cNvSpPr>
            <a:spLocks noGrp="1"/>
          </p:cNvSpPr>
          <p:nvPr>
            <p:ph idx="1"/>
          </p:nvPr>
        </p:nvSpPr>
        <p:spPr>
          <a:xfrm>
            <a:off x="1251678" y="1339703"/>
            <a:ext cx="10178322" cy="4539890"/>
          </a:xfrm>
        </p:spPr>
        <p:txBody>
          <a:bodyPr/>
          <a:lstStyle/>
          <a:p>
            <a:pPr algn="just">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Elementos mecánicos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Revisión periódica de la estructura portante y sus arriostramientos a la obra.</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Los cables de suspensión deben mantenerse engrasados y ser revisados periódicamente observando que no tengan torceduras, aplastamientos, exceso de hilos rotos, etc. Revisar también los amarres.</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Limpieza de la plataforma.</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Engrase y revisión del paracaídas y limitador de velocidad.</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Engrase de las guías, engranajes cabestrante, etc.</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Comprobar nivel de aceite en la caja reductora y sustituirlo con la periodicidad que indique el fabricante.</a:t>
            </a:r>
          </a:p>
          <a:p>
            <a:pPr lvl="1" algn="just">
              <a:lnSpc>
                <a:spcPct val="107000"/>
              </a:lnSpc>
              <a:spcAft>
                <a:spcPts val="800"/>
              </a:spcAft>
            </a:pPr>
            <a:r>
              <a:rPr lang="es-ES" sz="1600" dirty="0">
                <a:effectLst/>
                <a:ea typeface="Calibri" panose="020F0502020204030204" pitchFamily="34" charset="0"/>
                <a:cs typeface="Times New Roman" panose="02020603050405020304" pitchFamily="18" charset="0"/>
              </a:rPr>
              <a:t>Revisión de puertas y barandillas en las paradas de planta.</a:t>
            </a:r>
          </a:p>
          <a:p>
            <a:endParaRPr lang="es-ES" dirty="0"/>
          </a:p>
        </p:txBody>
      </p:sp>
    </p:spTree>
    <p:extLst>
      <p:ext uri="{BB962C8B-B14F-4D97-AF65-F5344CB8AC3E}">
        <p14:creationId xmlns:p14="http://schemas.microsoft.com/office/powerpoint/2010/main" val="352740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251F70-A42E-4591-E3DA-1337DC10A2E1}"/>
              </a:ext>
            </a:extLst>
          </p:cNvPr>
          <p:cNvSpPr>
            <a:spLocks noGrp="1"/>
          </p:cNvSpPr>
          <p:nvPr>
            <p:ph type="title"/>
          </p:nvPr>
        </p:nvSpPr>
        <p:spPr/>
        <p:txBody>
          <a:bodyPr/>
          <a:lstStyle/>
          <a:p>
            <a:r>
              <a:rPr lang="es-ES" dirty="0"/>
              <a:t>Dispositivos de seguridad</a:t>
            </a:r>
          </a:p>
        </p:txBody>
      </p:sp>
      <p:sp>
        <p:nvSpPr>
          <p:cNvPr id="3" name="Marcador de contenido 2">
            <a:extLst>
              <a:ext uri="{FF2B5EF4-FFF2-40B4-BE49-F238E27FC236}">
                <a16:creationId xmlns:a16="http://schemas.microsoft.com/office/drawing/2014/main" id="{7E335B51-E7D4-2C5A-23B8-F47E516BA5F8}"/>
              </a:ext>
            </a:extLst>
          </p:cNvPr>
          <p:cNvSpPr>
            <a:spLocks noGrp="1"/>
          </p:cNvSpPr>
          <p:nvPr>
            <p:ph idx="1"/>
          </p:nvPr>
        </p:nvSpPr>
        <p:spPr>
          <a:xfrm>
            <a:off x="1006148" y="1283071"/>
            <a:ext cx="3921213" cy="1492133"/>
          </a:xfrm>
        </p:spPr>
        <p:txBody>
          <a:bodyPr>
            <a:normAutofit fontScale="85000" lnSpcReduction="20000"/>
          </a:bodyPr>
          <a:lstStyle/>
          <a:p>
            <a:r>
              <a:rPr lang="es-ES" dirty="0"/>
              <a:t>LIMITADOR DE VELOCIDAD: </a:t>
            </a:r>
          </a:p>
          <a:p>
            <a:pPr marL="0" indent="0">
              <a:buNone/>
            </a:pPr>
            <a:r>
              <a:rPr lang="es-ES" dirty="0"/>
              <a:t>Cuando se supera la velocidad nominal (</a:t>
            </a:r>
            <a:r>
              <a:rPr lang="es-ES" dirty="0" err="1"/>
              <a:t>Vnom</a:t>
            </a:r>
            <a:r>
              <a:rPr lang="es-ES" dirty="0"/>
              <a:t>)</a:t>
            </a:r>
          </a:p>
          <a:p>
            <a:pPr marL="0" indent="0">
              <a:buNone/>
            </a:pPr>
            <a:r>
              <a:rPr lang="es-ES" dirty="0"/>
              <a:t>Se activa el limitador de velocidad( o </a:t>
            </a:r>
            <a:r>
              <a:rPr lang="es-ES" dirty="0" err="1"/>
              <a:t>tambien</a:t>
            </a:r>
            <a:r>
              <a:rPr lang="es-ES" dirty="0"/>
              <a:t> llamado gobernador). </a:t>
            </a:r>
          </a:p>
        </p:txBody>
      </p:sp>
      <p:pic>
        <p:nvPicPr>
          <p:cNvPr id="5" name="Imagen 4">
            <a:extLst>
              <a:ext uri="{FF2B5EF4-FFF2-40B4-BE49-F238E27FC236}">
                <a16:creationId xmlns:a16="http://schemas.microsoft.com/office/drawing/2014/main" id="{CBE071B7-6335-B66B-2626-CDCFDEAD3188}"/>
              </a:ext>
            </a:extLst>
          </p:cNvPr>
          <p:cNvPicPr>
            <a:picLocks noChangeAspect="1"/>
          </p:cNvPicPr>
          <p:nvPr/>
        </p:nvPicPr>
        <p:blipFill>
          <a:blip r:embed="rId2"/>
          <a:stretch>
            <a:fillRect/>
          </a:stretch>
        </p:blipFill>
        <p:spPr>
          <a:xfrm>
            <a:off x="5037086" y="1128451"/>
            <a:ext cx="3493242" cy="3064559"/>
          </a:xfrm>
          <a:prstGeom prst="rect">
            <a:avLst/>
          </a:prstGeom>
        </p:spPr>
      </p:pic>
      <p:pic>
        <p:nvPicPr>
          <p:cNvPr id="7" name="Imagen 6">
            <a:extLst>
              <a:ext uri="{FF2B5EF4-FFF2-40B4-BE49-F238E27FC236}">
                <a16:creationId xmlns:a16="http://schemas.microsoft.com/office/drawing/2014/main" id="{AB6184BC-5653-EEA2-50FB-77AC52B77F6C}"/>
              </a:ext>
            </a:extLst>
          </p:cNvPr>
          <p:cNvPicPr>
            <a:picLocks noChangeAspect="1"/>
          </p:cNvPicPr>
          <p:nvPr/>
        </p:nvPicPr>
        <p:blipFill>
          <a:blip r:embed="rId3"/>
          <a:stretch>
            <a:fillRect/>
          </a:stretch>
        </p:blipFill>
        <p:spPr>
          <a:xfrm>
            <a:off x="8739776" y="1311498"/>
            <a:ext cx="3009397" cy="3758196"/>
          </a:xfrm>
          <a:prstGeom prst="rect">
            <a:avLst/>
          </a:prstGeom>
        </p:spPr>
      </p:pic>
      <p:pic>
        <p:nvPicPr>
          <p:cNvPr id="6" name="Imagen 5">
            <a:extLst>
              <a:ext uri="{FF2B5EF4-FFF2-40B4-BE49-F238E27FC236}">
                <a16:creationId xmlns:a16="http://schemas.microsoft.com/office/drawing/2014/main" id="{8B69AE4B-977F-59C3-88D1-39736817FD7A}"/>
              </a:ext>
            </a:extLst>
          </p:cNvPr>
          <p:cNvPicPr>
            <a:picLocks noChangeAspect="1"/>
          </p:cNvPicPr>
          <p:nvPr/>
        </p:nvPicPr>
        <p:blipFill>
          <a:blip r:embed="rId4"/>
          <a:stretch>
            <a:fillRect/>
          </a:stretch>
        </p:blipFill>
        <p:spPr>
          <a:xfrm>
            <a:off x="294538" y="3026960"/>
            <a:ext cx="5122517" cy="3510251"/>
          </a:xfrm>
          <a:prstGeom prst="rect">
            <a:avLst/>
          </a:prstGeom>
        </p:spPr>
      </p:pic>
    </p:spTree>
    <p:extLst>
      <p:ext uri="{BB962C8B-B14F-4D97-AF65-F5344CB8AC3E}">
        <p14:creationId xmlns:p14="http://schemas.microsoft.com/office/powerpoint/2010/main" val="476605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0A2457-EAD0-A018-2E9D-0689AB518CC9}"/>
              </a:ext>
            </a:extLst>
          </p:cNvPr>
          <p:cNvSpPr>
            <a:spLocks noGrp="1"/>
          </p:cNvSpPr>
          <p:nvPr>
            <p:ph type="title"/>
          </p:nvPr>
        </p:nvSpPr>
        <p:spPr/>
        <p:txBody>
          <a:bodyPr/>
          <a:lstStyle/>
          <a:p>
            <a:r>
              <a:rPr lang="es-ES" dirty="0"/>
              <a:t>Dispositivos de seguridad</a:t>
            </a:r>
          </a:p>
        </p:txBody>
      </p:sp>
      <p:sp>
        <p:nvSpPr>
          <p:cNvPr id="3" name="Marcador de contenido 2">
            <a:extLst>
              <a:ext uri="{FF2B5EF4-FFF2-40B4-BE49-F238E27FC236}">
                <a16:creationId xmlns:a16="http://schemas.microsoft.com/office/drawing/2014/main" id="{0DCC0523-EFCC-8AC8-9F68-67FFBBD1823B}"/>
              </a:ext>
            </a:extLst>
          </p:cNvPr>
          <p:cNvSpPr>
            <a:spLocks noGrp="1"/>
          </p:cNvSpPr>
          <p:nvPr>
            <p:ph idx="1"/>
          </p:nvPr>
        </p:nvSpPr>
        <p:spPr/>
        <p:txBody>
          <a:bodyPr/>
          <a:lstStyle/>
          <a:p>
            <a:r>
              <a:rPr lang="es-ES" dirty="0"/>
              <a:t>SISTEMA PARACAIDAS: </a:t>
            </a:r>
          </a:p>
        </p:txBody>
      </p:sp>
      <p:pic>
        <p:nvPicPr>
          <p:cNvPr id="5" name="Imagen 4">
            <a:extLst>
              <a:ext uri="{FF2B5EF4-FFF2-40B4-BE49-F238E27FC236}">
                <a16:creationId xmlns:a16="http://schemas.microsoft.com/office/drawing/2014/main" id="{A1FC3773-C827-23AA-FAFF-18E1335F735C}"/>
              </a:ext>
            </a:extLst>
          </p:cNvPr>
          <p:cNvPicPr>
            <a:picLocks noChangeAspect="1"/>
          </p:cNvPicPr>
          <p:nvPr/>
        </p:nvPicPr>
        <p:blipFill>
          <a:blip r:embed="rId2"/>
          <a:stretch>
            <a:fillRect/>
          </a:stretch>
        </p:blipFill>
        <p:spPr>
          <a:xfrm>
            <a:off x="7565683" y="978408"/>
            <a:ext cx="4156118" cy="2659778"/>
          </a:xfrm>
          <a:prstGeom prst="rect">
            <a:avLst/>
          </a:prstGeom>
        </p:spPr>
      </p:pic>
      <p:pic>
        <p:nvPicPr>
          <p:cNvPr id="7" name="Imagen 6">
            <a:extLst>
              <a:ext uri="{FF2B5EF4-FFF2-40B4-BE49-F238E27FC236}">
                <a16:creationId xmlns:a16="http://schemas.microsoft.com/office/drawing/2014/main" id="{8D9689CF-15AF-59C6-A8C8-A8AEB2B10FEB}"/>
              </a:ext>
            </a:extLst>
          </p:cNvPr>
          <p:cNvPicPr>
            <a:picLocks noChangeAspect="1"/>
          </p:cNvPicPr>
          <p:nvPr/>
        </p:nvPicPr>
        <p:blipFill>
          <a:blip r:embed="rId3"/>
          <a:stretch>
            <a:fillRect/>
          </a:stretch>
        </p:blipFill>
        <p:spPr>
          <a:xfrm>
            <a:off x="4383969" y="1373771"/>
            <a:ext cx="2905105" cy="2179979"/>
          </a:xfrm>
          <a:prstGeom prst="rect">
            <a:avLst/>
          </a:prstGeom>
        </p:spPr>
      </p:pic>
      <p:pic>
        <p:nvPicPr>
          <p:cNvPr id="9" name="Imagen 8">
            <a:extLst>
              <a:ext uri="{FF2B5EF4-FFF2-40B4-BE49-F238E27FC236}">
                <a16:creationId xmlns:a16="http://schemas.microsoft.com/office/drawing/2014/main" id="{C4D066BF-1118-C5A6-70EF-5B32D1E2822D}"/>
              </a:ext>
            </a:extLst>
          </p:cNvPr>
          <p:cNvPicPr>
            <a:picLocks noChangeAspect="1"/>
          </p:cNvPicPr>
          <p:nvPr/>
        </p:nvPicPr>
        <p:blipFill>
          <a:blip r:embed="rId4"/>
          <a:stretch>
            <a:fillRect/>
          </a:stretch>
        </p:blipFill>
        <p:spPr>
          <a:xfrm>
            <a:off x="1499087" y="3965234"/>
            <a:ext cx="4156118" cy="2622904"/>
          </a:xfrm>
          <a:prstGeom prst="rect">
            <a:avLst/>
          </a:prstGeom>
        </p:spPr>
      </p:pic>
      <p:pic>
        <p:nvPicPr>
          <p:cNvPr id="11" name="Imagen 10">
            <a:extLst>
              <a:ext uri="{FF2B5EF4-FFF2-40B4-BE49-F238E27FC236}">
                <a16:creationId xmlns:a16="http://schemas.microsoft.com/office/drawing/2014/main" id="{45ACF09B-D886-C917-009D-1B38BC3CFE69}"/>
              </a:ext>
            </a:extLst>
          </p:cNvPr>
          <p:cNvPicPr>
            <a:picLocks noChangeAspect="1"/>
          </p:cNvPicPr>
          <p:nvPr/>
        </p:nvPicPr>
        <p:blipFill>
          <a:blip r:embed="rId5"/>
          <a:stretch>
            <a:fillRect/>
          </a:stretch>
        </p:blipFill>
        <p:spPr>
          <a:xfrm>
            <a:off x="6096000" y="3638186"/>
            <a:ext cx="5745359" cy="3130259"/>
          </a:xfrm>
          <a:prstGeom prst="rect">
            <a:avLst/>
          </a:prstGeom>
        </p:spPr>
      </p:pic>
    </p:spTree>
    <p:extLst>
      <p:ext uri="{BB962C8B-B14F-4D97-AF65-F5344CB8AC3E}">
        <p14:creationId xmlns:p14="http://schemas.microsoft.com/office/powerpoint/2010/main" val="229669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5A618-CC84-D479-01EF-14E8C77690F0}"/>
              </a:ext>
            </a:extLst>
          </p:cNvPr>
          <p:cNvSpPr>
            <a:spLocks noGrp="1"/>
          </p:cNvSpPr>
          <p:nvPr>
            <p:ph type="title"/>
          </p:nvPr>
        </p:nvSpPr>
        <p:spPr/>
        <p:txBody>
          <a:bodyPr/>
          <a:lstStyle/>
          <a:p>
            <a:r>
              <a:rPr lang="es-ES" dirty="0"/>
              <a:t>Dispositivos de seguridad</a:t>
            </a:r>
          </a:p>
        </p:txBody>
      </p:sp>
      <p:sp>
        <p:nvSpPr>
          <p:cNvPr id="3" name="Marcador de contenido 2">
            <a:extLst>
              <a:ext uri="{FF2B5EF4-FFF2-40B4-BE49-F238E27FC236}">
                <a16:creationId xmlns:a16="http://schemas.microsoft.com/office/drawing/2014/main" id="{B754C49D-C8A3-A3F4-1F12-0FFE941CACCF}"/>
              </a:ext>
            </a:extLst>
          </p:cNvPr>
          <p:cNvSpPr>
            <a:spLocks noGrp="1"/>
          </p:cNvSpPr>
          <p:nvPr>
            <p:ph idx="1"/>
          </p:nvPr>
        </p:nvSpPr>
        <p:spPr>
          <a:xfrm>
            <a:off x="1147175" y="1262636"/>
            <a:ext cx="4606908" cy="2560319"/>
          </a:xfrm>
        </p:spPr>
        <p:txBody>
          <a:bodyPr>
            <a:normAutofit fontScale="85000" lnSpcReduction="10000"/>
          </a:bodyPr>
          <a:lstStyle/>
          <a:p>
            <a:r>
              <a:rPr lang="es-ES" dirty="0"/>
              <a:t>AMORTIGUADORES: En el impacto, se fuerza el émbolo hacia abajo alrededor de la barra de gas y a través del tubo de medida, desplazando aceite a través de los agujeros, y de este modo decelerando la masa de impacto. Después del impacto, el amortiguador hidráulico de gas retorna a su altura completa utilizando un método único de mover el gas dentro de la cámara.</a:t>
            </a:r>
          </a:p>
        </p:txBody>
      </p:sp>
      <p:pic>
        <p:nvPicPr>
          <p:cNvPr id="5" name="Imagen 4">
            <a:extLst>
              <a:ext uri="{FF2B5EF4-FFF2-40B4-BE49-F238E27FC236}">
                <a16:creationId xmlns:a16="http://schemas.microsoft.com/office/drawing/2014/main" id="{8C008867-1B04-DBB2-361A-7A9D1F14D856}"/>
              </a:ext>
            </a:extLst>
          </p:cNvPr>
          <p:cNvPicPr>
            <a:picLocks noChangeAspect="1"/>
          </p:cNvPicPr>
          <p:nvPr/>
        </p:nvPicPr>
        <p:blipFill>
          <a:blip r:embed="rId2"/>
          <a:stretch>
            <a:fillRect/>
          </a:stretch>
        </p:blipFill>
        <p:spPr>
          <a:xfrm>
            <a:off x="7095414" y="1432007"/>
            <a:ext cx="5096586" cy="5430008"/>
          </a:xfrm>
          <a:prstGeom prst="rect">
            <a:avLst/>
          </a:prstGeom>
        </p:spPr>
      </p:pic>
      <p:pic>
        <p:nvPicPr>
          <p:cNvPr id="7" name="Imagen 6">
            <a:extLst>
              <a:ext uri="{FF2B5EF4-FFF2-40B4-BE49-F238E27FC236}">
                <a16:creationId xmlns:a16="http://schemas.microsoft.com/office/drawing/2014/main" id="{0429B6C9-51DD-83F9-91E3-5C8E2C577FFF}"/>
              </a:ext>
            </a:extLst>
          </p:cNvPr>
          <p:cNvPicPr>
            <a:picLocks noChangeAspect="1"/>
          </p:cNvPicPr>
          <p:nvPr/>
        </p:nvPicPr>
        <p:blipFill>
          <a:blip r:embed="rId3"/>
          <a:stretch>
            <a:fillRect/>
          </a:stretch>
        </p:blipFill>
        <p:spPr>
          <a:xfrm>
            <a:off x="0" y="4040438"/>
            <a:ext cx="6179925" cy="2817562"/>
          </a:xfrm>
          <a:prstGeom prst="rect">
            <a:avLst/>
          </a:prstGeom>
        </p:spPr>
      </p:pic>
    </p:spTree>
    <p:extLst>
      <p:ext uri="{BB962C8B-B14F-4D97-AF65-F5344CB8AC3E}">
        <p14:creationId xmlns:p14="http://schemas.microsoft.com/office/powerpoint/2010/main" val="334766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1A85E7-1A61-AF9E-480D-B873913EE3B4}"/>
              </a:ext>
            </a:extLst>
          </p:cNvPr>
          <p:cNvSpPr>
            <a:spLocks noGrp="1"/>
          </p:cNvSpPr>
          <p:nvPr>
            <p:ph type="title"/>
          </p:nvPr>
        </p:nvSpPr>
        <p:spPr/>
        <p:txBody>
          <a:bodyPr/>
          <a:lstStyle/>
          <a:p>
            <a:r>
              <a:rPr lang="es-ES" dirty="0"/>
              <a:t>Video partes componentes</a:t>
            </a:r>
          </a:p>
        </p:txBody>
      </p:sp>
      <p:pic>
        <p:nvPicPr>
          <p:cNvPr id="4" name="y2mate.com - SRH Safety device_480p">
            <a:hlinkClick r:id="" action="ppaction://media"/>
            <a:extLst>
              <a:ext uri="{FF2B5EF4-FFF2-40B4-BE49-F238E27FC236}">
                <a16:creationId xmlns:a16="http://schemas.microsoft.com/office/drawing/2014/main" id="{2CB615B5-5BFC-3237-9438-54068A7927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62875" y="1397725"/>
            <a:ext cx="9736495" cy="5472549"/>
          </a:xfrm>
        </p:spPr>
      </p:pic>
    </p:spTree>
    <p:extLst>
      <p:ext uri="{BB962C8B-B14F-4D97-AF65-F5344CB8AC3E}">
        <p14:creationId xmlns:p14="http://schemas.microsoft.com/office/powerpoint/2010/main" val="183826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10FBC-CE47-5B08-83E2-980DC21999DF}"/>
              </a:ext>
            </a:extLst>
          </p:cNvPr>
          <p:cNvSpPr>
            <a:spLocks noGrp="1"/>
          </p:cNvSpPr>
          <p:nvPr>
            <p:ph type="title"/>
          </p:nvPr>
        </p:nvSpPr>
        <p:spPr>
          <a:xfrm>
            <a:off x="1251678" y="382386"/>
            <a:ext cx="10178322" cy="890234"/>
          </a:xfrm>
        </p:spPr>
        <p:txBody>
          <a:bodyPr/>
          <a:lstStyle/>
          <a:p>
            <a:r>
              <a:rPr lang="es-ES" dirty="0"/>
              <a:t>Ascensores</a:t>
            </a:r>
          </a:p>
        </p:txBody>
      </p:sp>
      <p:sp>
        <p:nvSpPr>
          <p:cNvPr id="3" name="Marcador de contenido 2">
            <a:extLst>
              <a:ext uri="{FF2B5EF4-FFF2-40B4-BE49-F238E27FC236}">
                <a16:creationId xmlns:a16="http://schemas.microsoft.com/office/drawing/2014/main" id="{FD3A6C5C-1394-2FB3-0582-DCB73B26D0F2}"/>
              </a:ext>
            </a:extLst>
          </p:cNvPr>
          <p:cNvSpPr>
            <a:spLocks noGrp="1"/>
          </p:cNvSpPr>
          <p:nvPr>
            <p:ph idx="1"/>
          </p:nvPr>
        </p:nvSpPr>
        <p:spPr>
          <a:xfrm>
            <a:off x="1251678" y="1074821"/>
            <a:ext cx="6496659" cy="5566611"/>
          </a:xfrm>
        </p:spPr>
        <p:txBody>
          <a:bodyPr>
            <a:normAutofit/>
          </a:bodyPr>
          <a:lstStyle/>
          <a:p>
            <a:pPr marL="0" indent="0">
              <a:buNone/>
            </a:pPr>
            <a:r>
              <a:rPr lang="es-ES" sz="2600" b="1" dirty="0"/>
              <a:t>Clasificación:</a:t>
            </a:r>
          </a:p>
          <a:p>
            <a:pPr marL="457200" indent="-457200">
              <a:buFont typeface="+mj-lt"/>
              <a:buAutoNum type="arabicPeriod"/>
            </a:pPr>
            <a:r>
              <a:rPr lang="es-ES" sz="2400" b="1" dirty="0"/>
              <a:t>Según su funcionamiento</a:t>
            </a:r>
          </a:p>
          <a:p>
            <a:r>
              <a:rPr lang="es-ES" b="1" dirty="0"/>
              <a:t>Ascensores electromecánicos: </a:t>
            </a:r>
          </a:p>
          <a:p>
            <a:pPr marL="0" indent="0">
              <a:buNone/>
            </a:pPr>
            <a:r>
              <a:rPr lang="es-ES" dirty="0"/>
              <a:t>Tienen una máquina de tracción en sala de máquinas. La tracción se realiza a través de cables y poleas accionadas por un motor electromecánico. </a:t>
            </a:r>
          </a:p>
          <a:p>
            <a:pPr marL="0" indent="0">
              <a:buNone/>
            </a:pPr>
            <a:r>
              <a:rPr lang="es-ES" dirty="0"/>
              <a:t>Se utilizan en edificios de elevada altura.</a:t>
            </a:r>
          </a:p>
          <a:p>
            <a:r>
              <a:rPr lang="es-ES" b="1" dirty="0"/>
              <a:t>Ascensores hidráulicos: </a:t>
            </a:r>
          </a:p>
          <a:p>
            <a:pPr marL="0" indent="0">
              <a:buNone/>
            </a:pPr>
            <a:r>
              <a:rPr lang="es-ES" dirty="0"/>
              <a:t>Estos ascensores no llevan máquina de tracción, ya que su funcionamiento depende de una central oleodinámica, la que en el interior de su tanque lleva una bomba sumergida en aceite para controlar el ascenso del coche. </a:t>
            </a:r>
          </a:p>
          <a:p>
            <a:pPr marL="0" indent="0">
              <a:buNone/>
            </a:pPr>
            <a:r>
              <a:rPr lang="es-ES" dirty="0"/>
              <a:t>Se instalan en recorridos cortos, entre 4 y 5 paradas.</a:t>
            </a:r>
          </a:p>
        </p:txBody>
      </p:sp>
      <p:pic>
        <p:nvPicPr>
          <p:cNvPr id="5" name="Imagen 4">
            <a:extLst>
              <a:ext uri="{FF2B5EF4-FFF2-40B4-BE49-F238E27FC236}">
                <a16:creationId xmlns:a16="http://schemas.microsoft.com/office/drawing/2014/main" id="{BA80DF26-A0DE-B7A8-F359-7EDAA96639D1}"/>
              </a:ext>
            </a:extLst>
          </p:cNvPr>
          <p:cNvPicPr>
            <a:picLocks noChangeAspect="1"/>
          </p:cNvPicPr>
          <p:nvPr/>
        </p:nvPicPr>
        <p:blipFill>
          <a:blip r:embed="rId2"/>
          <a:stretch>
            <a:fillRect/>
          </a:stretch>
        </p:blipFill>
        <p:spPr>
          <a:xfrm>
            <a:off x="7965927" y="319530"/>
            <a:ext cx="3246482" cy="6218940"/>
          </a:xfrm>
          <a:prstGeom prst="rect">
            <a:avLst/>
          </a:prstGeom>
        </p:spPr>
      </p:pic>
    </p:spTree>
    <p:extLst>
      <p:ext uri="{BB962C8B-B14F-4D97-AF65-F5344CB8AC3E}">
        <p14:creationId xmlns:p14="http://schemas.microsoft.com/office/powerpoint/2010/main" val="160114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F5AD74-C5BB-64DA-8397-4F4B4D0418B6}"/>
              </a:ext>
            </a:extLst>
          </p:cNvPr>
          <p:cNvSpPr>
            <a:spLocks noGrp="1"/>
          </p:cNvSpPr>
          <p:nvPr>
            <p:ph type="title"/>
          </p:nvPr>
        </p:nvSpPr>
        <p:spPr>
          <a:xfrm>
            <a:off x="1251678" y="382385"/>
            <a:ext cx="10178322" cy="824246"/>
          </a:xfrm>
        </p:spPr>
        <p:txBody>
          <a:bodyPr/>
          <a:lstStyle/>
          <a:p>
            <a:r>
              <a:rPr lang="es-ES" dirty="0"/>
              <a:t>Ascensores</a:t>
            </a:r>
          </a:p>
        </p:txBody>
      </p:sp>
      <p:sp>
        <p:nvSpPr>
          <p:cNvPr id="3" name="Marcador de contenido 2">
            <a:extLst>
              <a:ext uri="{FF2B5EF4-FFF2-40B4-BE49-F238E27FC236}">
                <a16:creationId xmlns:a16="http://schemas.microsoft.com/office/drawing/2014/main" id="{95317CE8-7254-F39D-299A-F71F62E02F61}"/>
              </a:ext>
            </a:extLst>
          </p:cNvPr>
          <p:cNvSpPr>
            <a:spLocks noGrp="1"/>
          </p:cNvSpPr>
          <p:nvPr>
            <p:ph idx="1"/>
          </p:nvPr>
        </p:nvSpPr>
        <p:spPr>
          <a:xfrm>
            <a:off x="1251678" y="1418735"/>
            <a:ext cx="10178322" cy="5056880"/>
          </a:xfrm>
        </p:spPr>
        <p:txBody>
          <a:bodyPr/>
          <a:lstStyle/>
          <a:p>
            <a:pPr marL="457200" indent="-457200">
              <a:buAutoNum type="arabicPeriod" startAt="2"/>
            </a:pPr>
            <a:r>
              <a:rPr lang="es-ES" sz="2400" b="1" dirty="0"/>
              <a:t>Según su destino </a:t>
            </a:r>
          </a:p>
          <a:p>
            <a:r>
              <a:rPr lang="es-ES" b="1" dirty="0"/>
              <a:t>Pasajeros: </a:t>
            </a:r>
            <a:r>
              <a:rPr lang="es-ES" dirty="0"/>
              <a:t>transporte de personas en edificios de viviendas y oficinas.</a:t>
            </a:r>
            <a:endParaRPr lang="es-ES" b="1" dirty="0"/>
          </a:p>
          <a:p>
            <a:r>
              <a:rPr lang="es-ES" b="1" dirty="0"/>
              <a:t>Servicio: </a:t>
            </a:r>
            <a:r>
              <a:rPr lang="es-ES" dirty="0"/>
              <a:t>transporte de personas y eventualmente de muebles y aparatos.</a:t>
            </a:r>
            <a:endParaRPr lang="es-ES" b="1" dirty="0"/>
          </a:p>
          <a:p>
            <a:r>
              <a:rPr lang="es-ES" b="1" dirty="0"/>
              <a:t>Hospitales: </a:t>
            </a:r>
            <a:r>
              <a:rPr lang="es-ES" dirty="0"/>
              <a:t>dimensiones mínimas para camillas y tubos de oxigeno (1,20x2,0m), mayores velocidades (demanda y emergencias), iluminación indirecta, cargas superiores a una tonelada, si hay fallo eléctrico debe seguir funcionando por lo menos una hora con otra fuente.</a:t>
            </a:r>
            <a:endParaRPr lang="es-ES" b="1" dirty="0"/>
          </a:p>
          <a:p>
            <a:r>
              <a:rPr lang="es-ES" b="1" dirty="0"/>
              <a:t>Carga: </a:t>
            </a:r>
            <a:r>
              <a:rPr lang="es-ES" dirty="0"/>
              <a:t>transporte de cargas y eventualmente personas, tiene puertas tipo guillotina.</a:t>
            </a:r>
            <a:endParaRPr lang="es-ES" b="1" dirty="0"/>
          </a:p>
          <a:p>
            <a:r>
              <a:rPr lang="es-ES" b="1" dirty="0"/>
              <a:t>Montacarga: </a:t>
            </a:r>
            <a:r>
              <a:rPr lang="es-ES" dirty="0"/>
              <a:t>solo transporte de cargas.</a:t>
            </a:r>
            <a:endParaRPr lang="es-ES" b="1" dirty="0"/>
          </a:p>
          <a:p>
            <a:r>
              <a:rPr lang="es-ES" b="1" dirty="0" err="1"/>
              <a:t>Montaplato</a:t>
            </a:r>
            <a:r>
              <a:rPr lang="es-ES" b="1" dirty="0"/>
              <a:t>: </a:t>
            </a:r>
            <a:r>
              <a:rPr lang="es-ES" dirty="0"/>
              <a:t>destinado a cargas pequeñas.</a:t>
            </a:r>
            <a:endParaRPr lang="es-ES" b="1" dirty="0"/>
          </a:p>
          <a:p>
            <a:pPr marL="0" indent="0">
              <a:buNone/>
            </a:pPr>
            <a:endParaRPr lang="es-ES" b="1" dirty="0"/>
          </a:p>
        </p:txBody>
      </p:sp>
    </p:spTree>
    <p:extLst>
      <p:ext uri="{BB962C8B-B14F-4D97-AF65-F5344CB8AC3E}">
        <p14:creationId xmlns:p14="http://schemas.microsoft.com/office/powerpoint/2010/main" val="3535919690"/>
      </p:ext>
    </p:extLst>
  </p:cSld>
  <p:clrMapOvr>
    <a:masterClrMapping/>
  </p:clrMapOvr>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TM10001106[[fn=Distintivo]]</Template>
  <TotalTime>800</TotalTime>
  <Words>3184</Words>
  <Application>Microsoft Office PowerPoint</Application>
  <PresentationFormat>Panorámica</PresentationFormat>
  <Paragraphs>296</Paragraphs>
  <Slides>38</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38</vt:i4>
      </vt:variant>
    </vt:vector>
  </HeadingPairs>
  <TitlesOfParts>
    <vt:vector size="47" baseType="lpstr">
      <vt:lpstr>Arial</vt:lpstr>
      <vt:lpstr>Calibri</vt:lpstr>
      <vt:lpstr>Cambria Math</vt:lpstr>
      <vt:lpstr>Courier New</vt:lpstr>
      <vt:lpstr>Gill Sans MT</vt:lpstr>
      <vt:lpstr>Impact</vt:lpstr>
      <vt:lpstr>Symbol</vt:lpstr>
      <vt:lpstr>Wingdings</vt:lpstr>
      <vt:lpstr>Distintivo</vt:lpstr>
      <vt:lpstr>Ascensores y montacargas</vt:lpstr>
      <vt:lpstr>Temas</vt:lpstr>
      <vt:lpstr>Ascensores:</vt:lpstr>
      <vt:lpstr>Dispositivos de seguridad</vt:lpstr>
      <vt:lpstr>Dispositivos de seguridad</vt:lpstr>
      <vt:lpstr>Dispositivos de seguridad</vt:lpstr>
      <vt:lpstr>Video partes componentes</vt:lpstr>
      <vt:lpstr>Ascensores</vt:lpstr>
      <vt:lpstr>Ascensores</vt:lpstr>
      <vt:lpstr>Ascensores</vt:lpstr>
      <vt:lpstr>Ascensores</vt:lpstr>
      <vt:lpstr>Ascensores:</vt:lpstr>
      <vt:lpstr>Ascensores:</vt:lpstr>
      <vt:lpstr>Montacargas:</vt:lpstr>
      <vt:lpstr>Montacargas:</vt:lpstr>
      <vt:lpstr>Montacargas:</vt:lpstr>
      <vt:lpstr>Montacargas:</vt:lpstr>
      <vt:lpstr>Montacargas:</vt:lpstr>
      <vt:lpstr>Normativa</vt:lpstr>
      <vt:lpstr>Normativa</vt:lpstr>
      <vt:lpstr>Normativa</vt:lpstr>
      <vt:lpstr>Normativa</vt:lpstr>
      <vt:lpstr>Normativa</vt:lpstr>
      <vt:lpstr>Disposiciones para el mantenimiento</vt:lpstr>
      <vt:lpstr>Disposiciones para el mantenimiento</vt:lpstr>
      <vt:lpstr>Disposiciones para el mantenimiento</vt:lpstr>
      <vt:lpstr>Disposiciones para el mantenimiento</vt:lpstr>
      <vt:lpstr>mantenimiento</vt:lpstr>
      <vt:lpstr>mantenimiento</vt:lpstr>
      <vt:lpstr>Accidentes</vt:lpstr>
      <vt:lpstr>Accidentes</vt:lpstr>
      <vt:lpstr>EJEMPLO:</vt:lpstr>
      <vt:lpstr>EJEMPLO</vt:lpstr>
      <vt:lpstr>EJEMPLO</vt:lpstr>
      <vt:lpstr>EJEMPLO</vt:lpstr>
      <vt:lpstr>RECOMENDACIONES DE USO ASCENSORES</vt:lpstr>
      <vt:lpstr>RECOMENDACIONES DE USO (MONTACARGAS)</vt:lpstr>
      <vt:lpstr>RECOMENDACIONES DE USO (MONTACARGAS)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Ascensores y montacargas</dc:title>
  <dc:creator>Ruben Angel Principe Pelaez</dc:creator>
  <cp:lastModifiedBy>Ruben Angel Principe Pelaez</cp:lastModifiedBy>
  <cp:revision>16</cp:revision>
  <dcterms:created xsi:type="dcterms:W3CDTF">2022-08-29T21:04:30Z</dcterms:created>
  <dcterms:modified xsi:type="dcterms:W3CDTF">2022-09-01T21:39:27Z</dcterms:modified>
</cp:coreProperties>
</file>