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Economica"/>
      <p:regular r:id="rId40"/>
      <p:bold r:id="rId41"/>
      <p:italic r:id="rId42"/>
      <p:boldItalic r:id="rId43"/>
    </p:embeddedFont>
    <p:embeddedFont>
      <p:font typeface="Roboto"/>
      <p:regular r:id="rId44"/>
      <p:bold r:id="rId45"/>
      <p:italic r:id="rId46"/>
      <p:boldItalic r:id="rId47"/>
    </p:embeddedFont>
    <p:embeddedFont>
      <p:font typeface="Lato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conomica-regular.fntdata"/><Relationship Id="rId42" Type="http://schemas.openxmlformats.org/officeDocument/2006/relationships/font" Target="fonts/Economica-italic.fntdata"/><Relationship Id="rId41" Type="http://schemas.openxmlformats.org/officeDocument/2006/relationships/font" Target="fonts/Economica-bold.fntdata"/><Relationship Id="rId44" Type="http://schemas.openxmlformats.org/officeDocument/2006/relationships/font" Target="fonts/Roboto-regular.fntdata"/><Relationship Id="rId43" Type="http://schemas.openxmlformats.org/officeDocument/2006/relationships/font" Target="fonts/Economica-boldItalic.fntdata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6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54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9b1bfc61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9b1bfc61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9b1bfc61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9b1bfc61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9b1bfc61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9b1bfc61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9b1bfc61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39b1bfc61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39b1bfc61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39b1bfc61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9afdee6f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9afdee6f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9afdee6f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39afdee6f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9afdee6f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9afdee6f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399e3961c6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399e3961c6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99e3961c6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99e3961c6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99e3961c6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99e3961c6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99e3961c6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99e3961c6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99e3961c6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99e3961c6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99e3961c6_0_1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399e3961c6_0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9a2765b3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9a2765b3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9a2765b3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39a2765b3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9a2765b33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39a2765b33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57e8a9bc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57e8a9bc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9afdee6f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9afdee6f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7e8a9bc3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7e8a9bc3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57e8a9bc3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57e8a9bc3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99e3961c6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399e3961c6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57e8a9bc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57e8a9bc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9afdee6f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39afdee6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9afdee6f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39afdee6f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39afdee6f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39afdee6f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39dce816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39dce816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399e3961c6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399e3961c6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99e3961c6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99e3961c6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99e3961c6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99e3961c6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99f16ae89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99f16ae89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99f16ae89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99f16ae89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99f16ae89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99f16ae89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46.png"/><Relationship Id="rId5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64.jpg"/><Relationship Id="rId5" Type="http://schemas.openxmlformats.org/officeDocument/2006/relationships/image" Target="../media/image6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Relationship Id="rId4" Type="http://schemas.openxmlformats.org/officeDocument/2006/relationships/image" Target="../media/image68.png"/><Relationship Id="rId5" Type="http://schemas.openxmlformats.org/officeDocument/2006/relationships/image" Target="../media/image63.png"/><Relationship Id="rId6" Type="http://schemas.openxmlformats.org/officeDocument/2006/relationships/image" Target="../media/image5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1" Type="http://schemas.openxmlformats.org/officeDocument/2006/relationships/image" Target="../media/image17.png"/><Relationship Id="rId10" Type="http://schemas.openxmlformats.org/officeDocument/2006/relationships/image" Target="../media/image3.png"/><Relationship Id="rId9" Type="http://schemas.openxmlformats.org/officeDocument/2006/relationships/image" Target="../media/image40.png"/><Relationship Id="rId5" Type="http://schemas.openxmlformats.org/officeDocument/2006/relationships/image" Target="../media/image13.png"/><Relationship Id="rId6" Type="http://schemas.openxmlformats.org/officeDocument/2006/relationships/image" Target="../media/image1.png"/><Relationship Id="rId7" Type="http://schemas.openxmlformats.org/officeDocument/2006/relationships/image" Target="../media/image16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5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title"/>
          </p:nvPr>
        </p:nvSpPr>
        <p:spPr>
          <a:xfrm>
            <a:off x="319975" y="2016000"/>
            <a:ext cx="4045200" cy="84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EXPLOSIVOS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260125" y="3913200"/>
            <a:ext cx="4164900" cy="9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HIGIENE Y SEGURIDAD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Grupo 15 - Año 2022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425" y="929275"/>
            <a:ext cx="3667076" cy="33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accent1"/>
                </a:solidFill>
              </a:rPr>
              <a:t>CLASIFICACIÓN SEGÚN DECRETO 302/83 cont.</a:t>
            </a:r>
            <a:endParaRPr sz="3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69200" y="816825"/>
            <a:ext cx="6414300" cy="41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6000"/>
              <a:t>GRUPO B</a:t>
            </a:r>
            <a:endParaRPr b="1" i="1" sz="6000"/>
          </a:p>
          <a:p>
            <a:pPr indent="-304800" lvl="0" marL="45720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Char char="-"/>
            </a:pPr>
            <a:r>
              <a:rPr lang="es" sz="4800"/>
              <a:t>Pólvoras</a:t>
            </a:r>
            <a:r>
              <a:rPr lang="es" sz="4800"/>
              <a:t> gelatinizadas: </a:t>
            </a:r>
            <a:r>
              <a:rPr lang="es" sz="4800">
                <a:latin typeface="Arial"/>
                <a:ea typeface="Arial"/>
                <a:cs typeface="Arial"/>
                <a:sym typeface="Arial"/>
              </a:rPr>
              <a:t>bajos explosivos destinados a provocar efectos balísticos de propulsión, mediante su deflagración.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Munición no explosiva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Artificios pirotécnicos de riesgo limitado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Nitrato de amonio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1" lang="es" sz="6000">
                <a:latin typeface="Arial"/>
                <a:ea typeface="Arial"/>
                <a:cs typeface="Arial"/>
                <a:sym typeface="Arial"/>
              </a:rPr>
              <a:t>GRUPO C</a:t>
            </a:r>
            <a:endParaRPr b="1" i="1" sz="60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Altos explosivos: Están destinados a producir efectos rompedores y se caracterizan porque detonan cuando son iniciados convenientemente.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Bajos explosivos: Explosivos destinados a producir voladuras o efectos de propulsión y caracterizados porque iniciados por calor, llama o chispa, la reacción se propaga sin alcanzar un régimen de detonación.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Artificios y composiciones pirotécnicas 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Cargas huecas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Municiones explosivas, incendiarias o fumígenas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s" sz="4800">
                <a:latin typeface="Arial"/>
                <a:ea typeface="Arial"/>
                <a:cs typeface="Arial"/>
                <a:sym typeface="Arial"/>
              </a:rPr>
              <a:t>Agresivos químicos y sus municiones</a:t>
            </a: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9672" y="1147225"/>
            <a:ext cx="2272625" cy="32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-34800" y="220700"/>
            <a:ext cx="914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rPr>
              <a:t>SELECCIÓN DE EXPLOSIVOS</a:t>
            </a:r>
            <a:endParaRPr sz="4200">
              <a:solidFill>
                <a:schemeClr val="lt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34800" y="1052000"/>
            <a:ext cx="90744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Para la selección del tipo de explosivo se debe conocer: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b="1" lang="es">
                <a:solidFill>
                  <a:schemeClr val="dk1"/>
                </a:solidFill>
              </a:rPr>
              <a:t>Características</a:t>
            </a:r>
            <a:r>
              <a:rPr b="1" lang="es">
                <a:solidFill>
                  <a:schemeClr val="dk1"/>
                </a:solidFill>
              </a:rPr>
              <a:t> del ambiente.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S</a:t>
            </a:r>
            <a:r>
              <a:rPr lang="es">
                <a:solidFill>
                  <a:schemeClr val="dk1"/>
                </a:solidFill>
              </a:rPr>
              <a:t>ensibilidad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Resistencia al agua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Entorno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Volumen a volar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Características</a:t>
            </a:r>
            <a:r>
              <a:rPr lang="es">
                <a:solidFill>
                  <a:schemeClr val="dk1"/>
                </a:solidFill>
              </a:rPr>
              <a:t> del elemento a volar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>
                <a:solidFill>
                  <a:schemeClr val="dk1"/>
                </a:solidFill>
              </a:rPr>
              <a:t>Condiciones </a:t>
            </a:r>
            <a:r>
              <a:rPr lang="es">
                <a:solidFill>
                  <a:schemeClr val="dk1"/>
                </a:solidFill>
              </a:rPr>
              <a:t>atmosféricas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675" y="1188900"/>
            <a:ext cx="2527826" cy="25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881" y="3100819"/>
            <a:ext cx="3315243" cy="18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2"/>
                </a:solidFill>
              </a:rPr>
              <a:t>SELECCIÓN DE EXPLOSIVOS</a:t>
            </a:r>
            <a:endParaRPr/>
          </a:p>
        </p:txBody>
      </p:sp>
      <p:sp>
        <p:nvSpPr>
          <p:cNvPr id="176" name="Google Shape;176;p2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/>
              <a:t>2. Características de desempeño del explosivos</a:t>
            </a:r>
            <a:endParaRPr b="1"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Estabilidad </a:t>
            </a:r>
            <a:r>
              <a:rPr lang="es" sz="1500"/>
              <a:t>química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Flamabilidad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Velocidad de </a:t>
            </a:r>
            <a:r>
              <a:rPr lang="es" sz="1500"/>
              <a:t>detonación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Densidad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Presión</a:t>
            </a:r>
            <a:r>
              <a:rPr lang="es" sz="1500"/>
              <a:t> de detonación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Potencia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Cohesividad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Humos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s" sz="1500"/>
              <a:t>Costo</a:t>
            </a:r>
            <a:endParaRPr sz="1500"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550" y="1225213"/>
            <a:ext cx="3371850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000" y="2673450"/>
            <a:ext cx="3371850" cy="2214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chemeClr val="lt2"/>
                </a:solidFill>
              </a:rPr>
              <a:t>REQUISITOS QUE DEBEN CUMPLIR LOS EXPLOSIVOS</a:t>
            </a:r>
            <a:endParaRPr sz="3000"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1700" y="1225225"/>
            <a:ext cx="6439800" cy="33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Los explosivos deben ser inscriptos con los siguientes datos: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a) Fábrica que lo produce o producirá.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b) Designación y marca del explosivo.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c) Características.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d) Datos de sus componentes.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e) Acondicionamiento y embalaje.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f) Usos y aplicaciones.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g) Antecedentes bibliográficos y otros que pudieran resultar de interés a los fines de registro.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Arial"/>
                <a:ea typeface="Arial"/>
                <a:cs typeface="Arial"/>
                <a:sym typeface="Arial"/>
              </a:rPr>
              <a:t>h) Muestra del explosivo.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 explosivos inscriptos se denominarán 'explosivos registrados'</a:t>
            </a:r>
            <a:endParaRPr sz="1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362100" y="315925"/>
            <a:ext cx="8419800" cy="65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chemeClr val="lt2"/>
                </a:solidFill>
              </a:rPr>
              <a:t>REQUISITOS QUE DEBEN CUMPLIR LOS EXPLOSIVOS</a:t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 interesados en realizar actos con explosivos deberán inscribirse en el REGISTRO NACIONAL DE ARMAS, la que habilitará un registro con la siguiente clasificación: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Importadores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Exportadores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Fabricantes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Usuarios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e) Vendedores de primera.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f) Vendedores de segunda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g) Vendedores de artificios pirotécnicos</a:t>
            </a:r>
            <a:endParaRPr sz="15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h) Pirotécnicos</a:t>
            </a:r>
            <a:endParaRPr sz="210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3413" y="2101363"/>
            <a:ext cx="3209925" cy="21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TRANSPORTE</a:t>
            </a:r>
            <a:endParaRPr/>
          </a:p>
        </p:txBody>
      </p:sp>
      <p:sp>
        <p:nvSpPr>
          <p:cNvPr id="197" name="Google Shape;197;p27"/>
          <p:cNvSpPr txBox="1"/>
          <p:nvPr>
            <p:ph idx="1" type="body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Queda prohibido el transporte de explosivos no autorizados, o que no cumpla con la </a:t>
            </a: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reglamentación</a:t>
            </a: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. </a:t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El vehículo debe encontrarse en óptimas condiciones, totalmente cerrado y señalizado con carteles que digan “Explosivos”. </a:t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En la parte del vehículo donde está el explosivo no debe haber sistemas de luz artificial ni calefactores, al menos que sean expresamente autorizados por el REGISTRO NACIONAL DE ARMAS.</a:t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No habrá partes de hierro, o acero, salvo que estén cubiertas permanentemente o temporalmente con otro material apropiado.</a:t>
            </a:r>
            <a:endParaRPr sz="15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4994100" y="605125"/>
            <a:ext cx="38382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Cuestiones asociadas detalladas en el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capítulo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5 de la Ley 20.429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3102600" y="714475"/>
            <a:ext cx="1469400" cy="18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537" y="1391750"/>
            <a:ext cx="4021325" cy="281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TRANSPORTE</a:t>
            </a:r>
            <a:endParaRPr/>
          </a:p>
        </p:txBody>
      </p:sp>
      <p:sp>
        <p:nvSpPr>
          <p:cNvPr id="206" name="Google Shape;206;p28"/>
          <p:cNvSpPr txBox="1"/>
          <p:nvPr>
            <p:ph idx="1" type="body"/>
          </p:nvPr>
        </p:nvSpPr>
        <p:spPr>
          <a:xfrm>
            <a:off x="311700" y="1225225"/>
            <a:ext cx="46824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latin typeface="Economica"/>
                <a:ea typeface="Economica"/>
                <a:cs typeface="Economica"/>
                <a:sym typeface="Economica"/>
              </a:rPr>
              <a:t>El personal </a:t>
            </a:r>
            <a:r>
              <a:rPr b="1" lang="es" sz="1700">
                <a:latin typeface="Economica"/>
                <a:ea typeface="Economica"/>
                <a:cs typeface="Economica"/>
                <a:sym typeface="Economica"/>
              </a:rPr>
              <a:t>deberá</a:t>
            </a:r>
            <a:r>
              <a:rPr b="1" lang="es" sz="1700">
                <a:latin typeface="Economica"/>
                <a:ea typeface="Economica"/>
                <a:cs typeface="Economica"/>
                <a:sym typeface="Economica"/>
              </a:rPr>
              <a:t> contar con:</a:t>
            </a:r>
            <a:endParaRPr b="1" sz="17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Capacitación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certificada sobre el manejo de explosivos.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Capacitación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sobre peligros y consecuencias.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Capacitación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sobre el uso de EPP.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Licencia de manipulador de explosivos vigente.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Operaciones de carga y descarga:</a:t>
            </a:r>
            <a:endParaRPr b="1" sz="16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Preferentemente de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día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, sin lluvias y nunca en tormentas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eléctricas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No se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usarán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utensillos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metálicos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para carga y descarga de envases.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Limpiar el lugar antes y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después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de cada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operación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cuidadosamente.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4994100" y="605125"/>
            <a:ext cx="38382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“PERSONAL DE TRANSPORTE”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8" name="Google Shape;208;p28"/>
          <p:cNvSpPr/>
          <p:nvPr/>
        </p:nvSpPr>
        <p:spPr>
          <a:xfrm>
            <a:off x="3102600" y="714475"/>
            <a:ext cx="1469400" cy="18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925" y="1472525"/>
            <a:ext cx="3845100" cy="256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ACONDICIONAMIENTO Y EMBALAJE</a:t>
            </a:r>
            <a:endParaRPr/>
          </a:p>
        </p:txBody>
      </p:sp>
      <p:sp>
        <p:nvSpPr>
          <p:cNvPr id="215" name="Google Shape;215;p29"/>
          <p:cNvSpPr txBox="1"/>
          <p:nvPr>
            <p:ph idx="1" type="body"/>
          </p:nvPr>
        </p:nvSpPr>
        <p:spPr>
          <a:xfrm>
            <a:off x="311700" y="1225225"/>
            <a:ext cx="48492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LOS ENVASES DE EXPLOSIVOS </a:t>
            </a: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DEBERÁN</a:t>
            </a: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 CUMPLIR LO SIGUIENTE:</a:t>
            </a:r>
            <a:endParaRPr b="1"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Evitar la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pérdida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de explosivos.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No tener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impregnadas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sustancias inflamables.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Peso bruto &lt; 35 kg.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Impresiones bien visibles: “explosivo” y “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manéjese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con cuidado”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Etiquetas con su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información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correspondiente.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Inspeccionar el cargamento al llegar el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vehículo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Manipulación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cuidadosa de los envases en la carga y descarga.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Prohibido usar ataduras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metálicas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para asegurar las estribas.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300" y="1299625"/>
            <a:ext cx="3519000" cy="2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50">
                <a:solidFill>
                  <a:schemeClr val="lt2"/>
                </a:solidFill>
              </a:rPr>
              <a:t>ALMACENAMIENTO</a:t>
            </a:r>
            <a:endParaRPr sz="3450">
              <a:solidFill>
                <a:schemeClr val="lt2"/>
              </a:solidFill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3380025" y="648350"/>
            <a:ext cx="1469400" cy="18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 txBox="1"/>
          <p:nvPr/>
        </p:nvSpPr>
        <p:spPr>
          <a:xfrm>
            <a:off x="5316400" y="539000"/>
            <a:ext cx="29046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“DISPOSICIONES GENERALES”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4" name="Google Shape;224;p30"/>
          <p:cNvSpPr/>
          <p:nvPr/>
        </p:nvSpPr>
        <p:spPr>
          <a:xfrm>
            <a:off x="449525" y="1132425"/>
            <a:ext cx="1564800" cy="1046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418</a:t>
            </a:r>
            <a:r>
              <a:rPr lang="es" sz="1100"/>
              <a:t>: Almacenamiento en polvorines, habilitados por la D.G.F.M.</a:t>
            </a:r>
            <a:endParaRPr sz="1100"/>
          </a:p>
        </p:txBody>
      </p:sp>
      <p:sp>
        <p:nvSpPr>
          <p:cNvPr id="225" name="Google Shape;225;p30"/>
          <p:cNvSpPr/>
          <p:nvPr/>
        </p:nvSpPr>
        <p:spPr>
          <a:xfrm>
            <a:off x="449525" y="2328125"/>
            <a:ext cx="1564800" cy="1046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423</a:t>
            </a:r>
            <a:r>
              <a:rPr lang="es" sz="1100"/>
              <a:t>: </a:t>
            </a:r>
            <a:r>
              <a:rPr lang="es" sz="1100"/>
              <a:t>Habrá</a:t>
            </a:r>
            <a:r>
              <a:rPr lang="es" sz="1100"/>
              <a:t> un libro de entradas y salidas de explosivos en cada </a:t>
            </a:r>
            <a:r>
              <a:rPr lang="es" sz="1100"/>
              <a:t>polvorín</a:t>
            </a:r>
            <a:r>
              <a:rPr lang="es" sz="1100"/>
              <a:t> (rubricados por la D.G.F.M)</a:t>
            </a:r>
            <a:endParaRPr sz="1100"/>
          </a:p>
        </p:txBody>
      </p:sp>
      <p:sp>
        <p:nvSpPr>
          <p:cNvPr id="226" name="Google Shape;226;p30"/>
          <p:cNvSpPr/>
          <p:nvPr/>
        </p:nvSpPr>
        <p:spPr>
          <a:xfrm>
            <a:off x="449525" y="3523825"/>
            <a:ext cx="1564800" cy="1046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424</a:t>
            </a:r>
            <a:r>
              <a:rPr lang="es" sz="1100"/>
              <a:t>: No se practicara ninguna </a:t>
            </a:r>
            <a:r>
              <a:rPr lang="es" sz="1100"/>
              <a:t>operación</a:t>
            </a:r>
            <a:r>
              <a:rPr lang="es" sz="1100"/>
              <a:t> en polvorines cuando haya tormenta </a:t>
            </a:r>
            <a:r>
              <a:rPr lang="es" sz="1100"/>
              <a:t>eléctrica</a:t>
            </a:r>
            <a:r>
              <a:rPr lang="es" sz="1100"/>
              <a:t>.</a:t>
            </a:r>
            <a:endParaRPr sz="1100"/>
          </a:p>
        </p:txBody>
      </p:sp>
      <p:sp>
        <p:nvSpPr>
          <p:cNvPr id="227" name="Google Shape;227;p30"/>
          <p:cNvSpPr/>
          <p:nvPr/>
        </p:nvSpPr>
        <p:spPr>
          <a:xfrm>
            <a:off x="2140675" y="1132425"/>
            <a:ext cx="2155500" cy="726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425: </a:t>
            </a:r>
            <a:r>
              <a:rPr lang="es" sz="1100"/>
              <a:t>Los polvorines se </a:t>
            </a:r>
            <a:r>
              <a:rPr lang="es" sz="1100"/>
              <a:t>mantendrán</a:t>
            </a:r>
            <a:r>
              <a:rPr lang="es" sz="1100"/>
              <a:t> secos, limpios y ventilados.</a:t>
            </a:r>
            <a:endParaRPr sz="1100"/>
          </a:p>
        </p:txBody>
      </p:sp>
      <p:sp>
        <p:nvSpPr>
          <p:cNvPr id="228" name="Google Shape;228;p30"/>
          <p:cNvSpPr/>
          <p:nvPr/>
        </p:nvSpPr>
        <p:spPr>
          <a:xfrm>
            <a:off x="2140675" y="1973700"/>
            <a:ext cx="2224800" cy="1605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427: </a:t>
            </a:r>
            <a:r>
              <a:rPr lang="es" sz="1100"/>
              <a:t>No habrá calefacción a fuego directo, vapor o electricidad (solo radiadores de agua). No se usarán combustibles que produzcan chispas para la caldera. Separación radiador-explosivo &gt; 1m. </a:t>
            </a:r>
            <a:endParaRPr sz="1100"/>
          </a:p>
        </p:txBody>
      </p:sp>
      <p:sp>
        <p:nvSpPr>
          <p:cNvPr id="229" name="Google Shape;229;p30"/>
          <p:cNvSpPr/>
          <p:nvPr/>
        </p:nvSpPr>
        <p:spPr>
          <a:xfrm>
            <a:off x="2140675" y="3731425"/>
            <a:ext cx="2224800" cy="8385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428: </a:t>
            </a:r>
            <a:r>
              <a:rPr lang="es" sz="1100"/>
              <a:t>Prohibido abrir envases de explosivos dentro del polvorín (tomar distancia prudencial).</a:t>
            </a:r>
            <a:endParaRPr sz="1100"/>
          </a:p>
        </p:txBody>
      </p:sp>
      <p:sp>
        <p:nvSpPr>
          <p:cNvPr id="230" name="Google Shape;230;p30"/>
          <p:cNvSpPr/>
          <p:nvPr/>
        </p:nvSpPr>
        <p:spPr>
          <a:xfrm>
            <a:off x="4491825" y="1132425"/>
            <a:ext cx="2155500" cy="1605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430: </a:t>
            </a:r>
            <a:r>
              <a:rPr lang="es" sz="1100"/>
              <a:t>Iluminación natural únicamente (en lo posible).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Si es insuficiente, solo se permite iluminación eléctrica (instalada según art 323).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Pueden emplearse linternas eléctricas.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31" name="Google Shape;231;p30"/>
          <p:cNvSpPr/>
          <p:nvPr/>
        </p:nvSpPr>
        <p:spPr>
          <a:xfrm>
            <a:off x="6773675" y="1132425"/>
            <a:ext cx="2155500" cy="12336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 u="sng">
                <a:solidFill>
                  <a:schemeClr val="lt1"/>
                </a:solidFill>
              </a:rPr>
              <a:t>¿</a:t>
            </a:r>
            <a:r>
              <a:rPr b="1" lang="es" sz="1100" u="sng">
                <a:solidFill>
                  <a:schemeClr val="lt1"/>
                </a:solidFill>
              </a:rPr>
              <a:t>Qué</a:t>
            </a:r>
            <a:r>
              <a:rPr b="1" lang="es" sz="1100" u="sng">
                <a:solidFill>
                  <a:schemeClr val="lt1"/>
                </a:solidFill>
              </a:rPr>
              <a:t> es un </a:t>
            </a:r>
            <a:r>
              <a:rPr b="1" lang="es" sz="1100" u="sng">
                <a:solidFill>
                  <a:schemeClr val="lt1"/>
                </a:solidFill>
              </a:rPr>
              <a:t>Polvorín</a:t>
            </a:r>
            <a:r>
              <a:rPr b="1" lang="es" sz="1100" u="sng">
                <a:solidFill>
                  <a:schemeClr val="lt1"/>
                </a:solidFill>
              </a:rPr>
              <a:t>?</a:t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</a:rPr>
              <a:t>Es un edificio donde se almacena la </a:t>
            </a:r>
            <a:r>
              <a:rPr lang="es" sz="1100">
                <a:solidFill>
                  <a:schemeClr val="lt1"/>
                </a:solidFill>
              </a:rPr>
              <a:t>pólvora</a:t>
            </a:r>
            <a:r>
              <a:rPr lang="es" sz="1100">
                <a:solidFill>
                  <a:schemeClr val="lt1"/>
                </a:solidFill>
              </a:rPr>
              <a:t> y las municiones o explosivos hechos a base de </a:t>
            </a:r>
            <a:r>
              <a:rPr lang="es" sz="1100">
                <a:solidFill>
                  <a:schemeClr val="lt1"/>
                </a:solidFill>
              </a:rPr>
              <a:t>pólvora</a:t>
            </a:r>
            <a:r>
              <a:rPr lang="es" sz="1100">
                <a:solidFill>
                  <a:schemeClr val="lt1"/>
                </a:solidFill>
              </a:rPr>
              <a:t>.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809475"/>
            <a:ext cx="4157651" cy="20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50">
                <a:solidFill>
                  <a:schemeClr val="lt2"/>
                </a:solidFill>
              </a:rPr>
              <a:t>ALMACENAMIENTO</a:t>
            </a:r>
            <a:r>
              <a:rPr lang="es"/>
              <a:t> </a:t>
            </a: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587825" y="1147225"/>
            <a:ext cx="4080300" cy="3570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Los polvorines 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deberán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 llenar las siguientes funciones: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423575" y="1702975"/>
            <a:ext cx="44088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Asegurar que los explosivos no soportan cambios bruscos de temperatura y que ésta </a:t>
            </a:r>
            <a:r>
              <a:rPr lang="es" u="sng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se mantenga dentro de ciertos límites.</a:t>
            </a:r>
            <a:endParaRPr u="sng">
              <a:solidFill>
                <a:schemeClr val="dk1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●"/>
            </a:pP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Procurar un </a:t>
            </a:r>
            <a:r>
              <a:rPr lang="es" u="sng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ambiente seco y ventilado</a:t>
            </a: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●"/>
            </a:pPr>
            <a:r>
              <a:rPr lang="es" u="sng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Disminuir</a:t>
            </a: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, mediante su ubicación y construcción, las </a:t>
            </a:r>
            <a:r>
              <a:rPr lang="es" u="sng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posibilidades de siniestros</a:t>
            </a: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, y en caso de producirse, </a:t>
            </a:r>
            <a:r>
              <a:rPr lang="es" u="sng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reducir sus consecuencias.</a:t>
            </a: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conomica"/>
              <a:buChar char="●"/>
            </a:pPr>
            <a:r>
              <a:rPr lang="es">
                <a:solidFill>
                  <a:schemeClr val="dk1"/>
                </a:solidFill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Evitar sustracciones.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775" y="1299625"/>
            <a:ext cx="4006826" cy="3205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1"/>
          <p:cNvSpPr/>
          <p:nvPr/>
        </p:nvSpPr>
        <p:spPr>
          <a:xfrm>
            <a:off x="3380025" y="648350"/>
            <a:ext cx="1469400" cy="18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1"/>
          <p:cNvSpPr txBox="1"/>
          <p:nvPr/>
        </p:nvSpPr>
        <p:spPr>
          <a:xfrm>
            <a:off x="5316400" y="539000"/>
            <a:ext cx="29046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“DISPOSICIONES GENERALES”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GENERALIDADES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124850"/>
            <a:ext cx="8474400" cy="21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latin typeface="Economica"/>
                <a:ea typeface="Economica"/>
                <a:cs typeface="Economica"/>
                <a:sym typeface="Economica"/>
              </a:rPr>
              <a:t>Explosivo: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 toda sustancia o mezcla de sustancias susceptibles de producir en forma súbita, reacción exotérmica con generación de grandes cantidades de gases. Esta definición incluye la de aquellos artificios que contengan explosivos o estén destinados a producir o transmitir fuego. (Decreto 302/83, Art. 1). 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Reaccionan 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instantáneamente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 y generan: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-"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Gran violencia,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-"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Fuerte efecto de impacto (onda de choque de alta velocidad y presión)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55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Economica"/>
              <a:buChar char="-"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Gran volumen de gases, que se expanden con gran energía.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9163" y="3149125"/>
            <a:ext cx="4939475" cy="17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50">
                <a:solidFill>
                  <a:schemeClr val="lt2"/>
                </a:solidFill>
              </a:rPr>
              <a:t>ALMACENAMIENTO</a:t>
            </a:r>
            <a:endParaRPr sz="3450">
              <a:solidFill>
                <a:schemeClr val="lt2"/>
              </a:solidFill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449525" y="1132425"/>
            <a:ext cx="2083200" cy="1046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443</a:t>
            </a:r>
            <a:r>
              <a:rPr lang="es" sz="1100"/>
              <a:t>: El </a:t>
            </a:r>
            <a:r>
              <a:rPr lang="es" sz="1100"/>
              <a:t>polvorín</a:t>
            </a:r>
            <a:r>
              <a:rPr lang="es" sz="1100"/>
              <a:t> </a:t>
            </a:r>
            <a:r>
              <a:rPr lang="es" sz="1100"/>
              <a:t>está</a:t>
            </a:r>
            <a:r>
              <a:rPr lang="es" sz="1100"/>
              <a:t> a cargo de una persona que cumple con los requisitos del art 224 y </a:t>
            </a:r>
            <a:r>
              <a:rPr lang="es" sz="1100"/>
              <a:t>esté</a:t>
            </a:r>
            <a:r>
              <a:rPr lang="es" sz="1100"/>
              <a:t> familiarizado con la </a:t>
            </a:r>
            <a:r>
              <a:rPr lang="es" sz="1100"/>
              <a:t>prescripción</a:t>
            </a:r>
            <a:r>
              <a:rPr lang="es" sz="1100"/>
              <a:t> de la  </a:t>
            </a:r>
            <a:r>
              <a:rPr lang="es" sz="1100"/>
              <a:t>reglamentación</a:t>
            </a:r>
            <a:endParaRPr sz="1100"/>
          </a:p>
        </p:txBody>
      </p:sp>
      <p:sp>
        <p:nvSpPr>
          <p:cNvPr id="249" name="Google Shape;249;p32"/>
          <p:cNvSpPr/>
          <p:nvPr/>
        </p:nvSpPr>
        <p:spPr>
          <a:xfrm>
            <a:off x="449525" y="2328125"/>
            <a:ext cx="2083200" cy="904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444</a:t>
            </a:r>
            <a:r>
              <a:rPr lang="es" sz="1100"/>
              <a:t>:El encargado </a:t>
            </a:r>
            <a:r>
              <a:rPr lang="es" sz="1100"/>
              <a:t>será</a:t>
            </a:r>
            <a:r>
              <a:rPr lang="es" sz="1100"/>
              <a:t> informado sobre la clase de explosivo almacenado, sus </a:t>
            </a:r>
            <a:r>
              <a:rPr lang="es" sz="1100"/>
              <a:t>características</a:t>
            </a:r>
            <a:r>
              <a:rPr lang="es" sz="1100"/>
              <a:t> y precauciones</a:t>
            </a:r>
            <a:endParaRPr sz="1100"/>
          </a:p>
        </p:txBody>
      </p:sp>
      <p:sp>
        <p:nvSpPr>
          <p:cNvPr id="250" name="Google Shape;250;p32"/>
          <p:cNvSpPr/>
          <p:nvPr/>
        </p:nvSpPr>
        <p:spPr>
          <a:xfrm>
            <a:off x="449525" y="3382525"/>
            <a:ext cx="2083200" cy="10461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445</a:t>
            </a:r>
            <a:r>
              <a:rPr lang="es" sz="1100"/>
              <a:t>: No se </a:t>
            </a:r>
            <a:r>
              <a:rPr lang="es" sz="1100"/>
              <a:t>recibirán</a:t>
            </a:r>
            <a:r>
              <a:rPr lang="es" sz="1100"/>
              <a:t> cargamentos de explosivos si no pueden ser almacenados al momento de su llegada.</a:t>
            </a:r>
            <a:endParaRPr sz="1100"/>
          </a:p>
        </p:txBody>
      </p:sp>
      <p:sp>
        <p:nvSpPr>
          <p:cNvPr id="251" name="Google Shape;251;p32"/>
          <p:cNvSpPr/>
          <p:nvPr/>
        </p:nvSpPr>
        <p:spPr>
          <a:xfrm>
            <a:off x="2914463" y="1132425"/>
            <a:ext cx="2579100" cy="1253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446:</a:t>
            </a:r>
            <a:r>
              <a:rPr lang="es" sz="1100"/>
              <a:t>Las personas que entren al polvorín NO DEBEN FUMAR ni llevar encima cigarrillos, fósforos o cualquier otro elemento que pueda producir fuego o chispa. no deberán estar bajo efectos de narcóticos ni bebidas alcohólicas.</a:t>
            </a:r>
            <a:endParaRPr sz="1100"/>
          </a:p>
        </p:txBody>
      </p:sp>
      <p:sp>
        <p:nvSpPr>
          <p:cNvPr id="252" name="Google Shape;252;p32"/>
          <p:cNvSpPr/>
          <p:nvPr/>
        </p:nvSpPr>
        <p:spPr>
          <a:xfrm>
            <a:off x="2914463" y="2515550"/>
            <a:ext cx="2579100" cy="635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427:</a:t>
            </a:r>
            <a:r>
              <a:rPr lang="es" sz="1100"/>
              <a:t> No </a:t>
            </a:r>
            <a:r>
              <a:rPr lang="es" sz="1100"/>
              <a:t>deberán</a:t>
            </a:r>
            <a:r>
              <a:rPr lang="es" sz="1100"/>
              <a:t> ingresar </a:t>
            </a:r>
            <a:r>
              <a:rPr lang="es" sz="1100"/>
              <a:t>más</a:t>
            </a:r>
            <a:r>
              <a:rPr lang="es" sz="1100"/>
              <a:t> personas de las estrictamente necesarias al </a:t>
            </a:r>
            <a:r>
              <a:rPr lang="es" sz="1100"/>
              <a:t>polvorín</a:t>
            </a:r>
            <a:r>
              <a:rPr lang="es" sz="1100"/>
              <a:t>.</a:t>
            </a:r>
            <a:r>
              <a:rPr b="1" lang="es" sz="1100"/>
              <a:t> </a:t>
            </a:r>
            <a:endParaRPr sz="1100"/>
          </a:p>
        </p:txBody>
      </p:sp>
      <p:sp>
        <p:nvSpPr>
          <p:cNvPr id="253" name="Google Shape;253;p32"/>
          <p:cNvSpPr/>
          <p:nvPr/>
        </p:nvSpPr>
        <p:spPr>
          <a:xfrm>
            <a:off x="2914463" y="3280675"/>
            <a:ext cx="2579100" cy="635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428: </a:t>
            </a:r>
            <a:r>
              <a:rPr lang="es" sz="1100"/>
              <a:t>El calzado de las personas que ingresen al polvorín no tendrá componentes metálicos.</a:t>
            </a:r>
            <a:endParaRPr sz="1100"/>
          </a:p>
        </p:txBody>
      </p:sp>
      <p:sp>
        <p:nvSpPr>
          <p:cNvPr id="254" name="Google Shape;254;p32"/>
          <p:cNvSpPr/>
          <p:nvPr/>
        </p:nvSpPr>
        <p:spPr>
          <a:xfrm>
            <a:off x="2914463" y="4045800"/>
            <a:ext cx="2579100" cy="635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449: </a:t>
            </a:r>
            <a:r>
              <a:rPr lang="es" sz="1100"/>
              <a:t>En cada movimiento de explosivos del </a:t>
            </a:r>
            <a:r>
              <a:rPr lang="es" sz="1100"/>
              <a:t>polvorín</a:t>
            </a:r>
            <a:r>
              <a:rPr lang="es" sz="1100"/>
              <a:t> </a:t>
            </a:r>
            <a:r>
              <a:rPr lang="es" sz="1100"/>
              <a:t>deberá</a:t>
            </a:r>
            <a:r>
              <a:rPr lang="es" sz="1100"/>
              <a:t> estar el encargado presente.</a:t>
            </a:r>
            <a:endParaRPr sz="1100"/>
          </a:p>
        </p:txBody>
      </p:sp>
      <p:sp>
        <p:nvSpPr>
          <p:cNvPr id="255" name="Google Shape;255;p32"/>
          <p:cNvSpPr/>
          <p:nvPr/>
        </p:nvSpPr>
        <p:spPr>
          <a:xfrm>
            <a:off x="5875300" y="1132425"/>
            <a:ext cx="2579100" cy="12534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Art 450:</a:t>
            </a:r>
            <a:r>
              <a:rPr lang="es" sz="1100"/>
              <a:t> En caso de siniestros, el titular comunicará a la D.G.F.M dentro de 48 hs de producido. La comunicación será según lo indicado en el artículo 379.</a:t>
            </a:r>
            <a:endParaRPr sz="1100"/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b="3513" l="59704" r="6462" t="61460"/>
          <a:stretch/>
        </p:blipFill>
        <p:spPr>
          <a:xfrm>
            <a:off x="5875325" y="2579050"/>
            <a:ext cx="2579100" cy="200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/>
          <p:nvPr/>
        </p:nvSpPr>
        <p:spPr>
          <a:xfrm>
            <a:off x="3380025" y="648350"/>
            <a:ext cx="1469400" cy="18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2"/>
          <p:cNvSpPr txBox="1"/>
          <p:nvPr/>
        </p:nvSpPr>
        <p:spPr>
          <a:xfrm>
            <a:off x="5316400" y="539000"/>
            <a:ext cx="29046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“PERSONAL”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450">
                <a:solidFill>
                  <a:schemeClr val="lt2"/>
                </a:solidFill>
              </a:rPr>
              <a:t>ALMACENAMIENTO </a:t>
            </a:r>
            <a:endParaRPr sz="3450">
              <a:solidFill>
                <a:schemeClr val="lt2"/>
              </a:solidFill>
            </a:endParaRPr>
          </a:p>
        </p:txBody>
      </p:sp>
      <p:cxnSp>
        <p:nvCxnSpPr>
          <p:cNvPr id="264" name="Google Shape;264;p33"/>
          <p:cNvCxnSpPr>
            <a:stCxn id="265" idx="6"/>
            <a:endCxn id="266" idx="2"/>
          </p:cNvCxnSpPr>
          <p:nvPr/>
        </p:nvCxnSpPr>
        <p:spPr>
          <a:xfrm>
            <a:off x="1495575" y="2242825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p33"/>
          <p:cNvCxnSpPr>
            <a:stCxn id="265" idx="6"/>
            <a:endCxn id="268" idx="2"/>
          </p:cNvCxnSpPr>
          <p:nvPr/>
        </p:nvCxnSpPr>
        <p:spPr>
          <a:xfrm flipH="1" rot="10800000">
            <a:off x="1495575" y="1306825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9" name="Google Shape;269;p33"/>
          <p:cNvGrpSpPr/>
          <p:nvPr/>
        </p:nvGrpSpPr>
        <p:grpSpPr>
          <a:xfrm>
            <a:off x="2197800" y="1147225"/>
            <a:ext cx="1530300" cy="319200"/>
            <a:chOff x="3650050" y="1476150"/>
            <a:chExt cx="1530300" cy="319200"/>
          </a:xfrm>
        </p:grpSpPr>
        <p:sp>
          <p:nvSpPr>
            <p:cNvPr id="270" name="Google Shape;270;p33"/>
            <p:cNvSpPr/>
            <p:nvPr/>
          </p:nvSpPr>
          <p:spPr>
            <a:xfrm>
              <a:off x="3824050" y="1476150"/>
              <a:ext cx="135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TIPO “A”</a:t>
              </a:r>
              <a:r>
                <a:rPr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 : &gt;50 kg 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" name="Google Shape;271;p33"/>
          <p:cNvGrpSpPr/>
          <p:nvPr/>
        </p:nvGrpSpPr>
        <p:grpSpPr>
          <a:xfrm>
            <a:off x="110175" y="2021575"/>
            <a:ext cx="1385400" cy="442500"/>
            <a:chOff x="1573625" y="2350500"/>
            <a:chExt cx="1385400" cy="442500"/>
          </a:xfrm>
        </p:grpSpPr>
        <p:sp>
          <p:nvSpPr>
            <p:cNvPr id="272" name="Google Shape;272;p33"/>
            <p:cNvSpPr/>
            <p:nvPr/>
          </p:nvSpPr>
          <p:spPr>
            <a:xfrm>
              <a:off x="1573625" y="2350500"/>
              <a:ext cx="1298400" cy="4425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3D3D3D"/>
                  </a:solidFill>
                  <a:latin typeface="Economica"/>
                  <a:ea typeface="Economica"/>
                  <a:cs typeface="Economica"/>
                  <a:sym typeface="Economica"/>
                </a:rPr>
                <a:t>CLASE DE POLVORINES</a:t>
              </a:r>
              <a:endParaRPr b="1" sz="1100">
                <a:solidFill>
                  <a:srgbClr val="3D3D3D"/>
                </a:solidFill>
                <a:latin typeface="Economica"/>
                <a:ea typeface="Economica"/>
                <a:cs typeface="Economica"/>
                <a:sym typeface="Economica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" name="Google Shape;273;p33"/>
          <p:cNvGrpSpPr/>
          <p:nvPr/>
        </p:nvGrpSpPr>
        <p:grpSpPr>
          <a:xfrm>
            <a:off x="2197800" y="3019225"/>
            <a:ext cx="1704300" cy="319200"/>
            <a:chOff x="3650050" y="3348150"/>
            <a:chExt cx="1704300" cy="319200"/>
          </a:xfrm>
        </p:grpSpPr>
        <p:sp>
          <p:nvSpPr>
            <p:cNvPr id="274" name="Google Shape;274;p33"/>
            <p:cNvSpPr/>
            <p:nvPr/>
          </p:nvSpPr>
          <p:spPr>
            <a:xfrm>
              <a:off x="3824050" y="3348150"/>
              <a:ext cx="1530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TIPO “E”</a:t>
              </a:r>
              <a:r>
                <a:rPr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: especiales 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3650050" y="34207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75" name="Google Shape;275;p33"/>
          <p:cNvCxnSpPr/>
          <p:nvPr/>
        </p:nvCxnSpPr>
        <p:spPr>
          <a:xfrm flipH="1" rot="10800000">
            <a:off x="1553570" y="1792975"/>
            <a:ext cx="586200" cy="45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1553720" y="2250175"/>
            <a:ext cx="586200" cy="442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77" name="Google Shape;277;p33"/>
          <p:cNvGrpSpPr/>
          <p:nvPr/>
        </p:nvGrpSpPr>
        <p:grpSpPr>
          <a:xfrm>
            <a:off x="2197770" y="1626025"/>
            <a:ext cx="1631536" cy="319200"/>
            <a:chOff x="5592550" y="1018950"/>
            <a:chExt cx="1704310" cy="319200"/>
          </a:xfrm>
        </p:grpSpPr>
        <p:sp>
          <p:nvSpPr>
            <p:cNvPr id="278" name="Google Shape;278;p33"/>
            <p:cNvSpPr/>
            <p:nvPr/>
          </p:nvSpPr>
          <p:spPr>
            <a:xfrm>
              <a:off x="5766560" y="1018950"/>
              <a:ext cx="1530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TIPO “B”</a:t>
              </a:r>
              <a:r>
                <a:rPr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: &lt;= 50 kg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33"/>
          <p:cNvGrpSpPr/>
          <p:nvPr/>
        </p:nvGrpSpPr>
        <p:grpSpPr>
          <a:xfrm>
            <a:off x="2197920" y="2540425"/>
            <a:ext cx="1522980" cy="319200"/>
            <a:chOff x="5592550" y="1933350"/>
            <a:chExt cx="1590912" cy="319200"/>
          </a:xfrm>
        </p:grpSpPr>
        <p:sp>
          <p:nvSpPr>
            <p:cNvPr id="281" name="Google Shape;281;p33"/>
            <p:cNvSpPr/>
            <p:nvPr/>
          </p:nvSpPr>
          <p:spPr>
            <a:xfrm>
              <a:off x="5766562" y="1933350"/>
              <a:ext cx="1416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TIPO “C”</a:t>
              </a:r>
              <a:r>
                <a:rPr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: </a:t>
              </a:r>
              <a:r>
                <a:rPr lang="es" sz="1100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móviles</a:t>
              </a:r>
              <a:endParaRPr sz="110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33"/>
          <p:cNvSpPr/>
          <p:nvPr/>
        </p:nvSpPr>
        <p:spPr>
          <a:xfrm>
            <a:off x="259000" y="3570200"/>
            <a:ext cx="3570300" cy="1305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latin typeface="Economica"/>
                <a:ea typeface="Economica"/>
                <a:cs typeface="Economica"/>
                <a:sym typeface="Economica"/>
              </a:rPr>
              <a:t>RIESGOS DE ALMACENAJE</a:t>
            </a:r>
            <a:endParaRPr b="1" sz="13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-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Explosion fortuita por error en manipulacion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-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Explosion por incendios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-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Deterioro de productos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Economica"/>
              <a:buChar char="-"/>
            </a:pP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Detonación</a:t>
            </a: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 por </a:t>
            </a:r>
            <a:r>
              <a:rPr lang="es" sz="1300">
                <a:latin typeface="Economica"/>
                <a:ea typeface="Economica"/>
                <a:cs typeface="Economica"/>
                <a:sym typeface="Economica"/>
              </a:rPr>
              <a:t>simpatía </a:t>
            </a:r>
            <a:endParaRPr sz="13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299" y="315924"/>
            <a:ext cx="2250325" cy="16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 rotWithShape="1">
          <a:blip r:embed="rId4">
            <a:alphaModFix/>
          </a:blip>
          <a:srcRect b="11520" l="26786" r="13675" t="37503"/>
          <a:stretch/>
        </p:blipFill>
        <p:spPr>
          <a:xfrm>
            <a:off x="6137625" y="331000"/>
            <a:ext cx="2861676" cy="167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 rotWithShape="1">
          <a:blip r:embed="rId5">
            <a:alphaModFix/>
          </a:blip>
          <a:srcRect b="26193" l="0" r="0" t="0"/>
          <a:stretch/>
        </p:blipFill>
        <p:spPr>
          <a:xfrm>
            <a:off x="3902100" y="2309875"/>
            <a:ext cx="2227825" cy="210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9925" y="2309875"/>
            <a:ext cx="2861675" cy="21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3887300" y="2010175"/>
            <a:ext cx="8559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latin typeface="Open Sans"/>
                <a:ea typeface="Open Sans"/>
                <a:cs typeface="Open Sans"/>
                <a:sym typeface="Open Sans"/>
              </a:rPr>
              <a:t>TIPO A</a:t>
            </a:r>
            <a:endParaRPr b="1"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6137625" y="2010163"/>
            <a:ext cx="8559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latin typeface="Open Sans"/>
                <a:ea typeface="Open Sans"/>
                <a:cs typeface="Open Sans"/>
                <a:sym typeface="Open Sans"/>
              </a:rPr>
              <a:t>TIPO B</a:t>
            </a:r>
            <a:endParaRPr b="1"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3887300" y="4418625"/>
            <a:ext cx="8559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latin typeface="Open Sans"/>
                <a:ea typeface="Open Sans"/>
                <a:cs typeface="Open Sans"/>
                <a:sym typeface="Open Sans"/>
              </a:rPr>
              <a:t>TIPO C</a:t>
            </a:r>
            <a:endParaRPr b="1"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6137625" y="4418625"/>
            <a:ext cx="8559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latin typeface="Open Sans"/>
                <a:ea typeface="Open Sans"/>
                <a:cs typeface="Open Sans"/>
                <a:sym typeface="Open Sans"/>
              </a:rPr>
              <a:t>TIPO E</a:t>
            </a:r>
            <a:endParaRPr b="1" sz="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DESTRUCCIÓN</a:t>
            </a:r>
            <a:r>
              <a:rPr lang="es" sz="3450">
                <a:solidFill>
                  <a:schemeClr val="lt2"/>
                </a:solidFill>
              </a:rPr>
              <a:t> DE EXPLOSIVOS</a:t>
            </a:r>
            <a:endParaRPr/>
          </a:p>
        </p:txBody>
      </p:sp>
      <p:sp>
        <p:nvSpPr>
          <p:cNvPr id="297" name="Google Shape;297;p34"/>
          <p:cNvSpPr txBox="1"/>
          <p:nvPr>
            <p:ph idx="1" type="body"/>
          </p:nvPr>
        </p:nvSpPr>
        <p:spPr>
          <a:xfrm>
            <a:off x="311700" y="1225225"/>
            <a:ext cx="45465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latin typeface="Economica"/>
                <a:ea typeface="Economica"/>
                <a:cs typeface="Economica"/>
                <a:sym typeface="Economica"/>
              </a:rPr>
              <a:t>MEDIDAS SE SEGURIDAD </a:t>
            </a:r>
            <a:endParaRPr b="1" u="sng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Eliminar dispositivos ya usados, queda prohibido volver a utilizarlos.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Prohibido simplemente enterrarlos.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Solo personal capacitado y experimentado.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Combustión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individual para cada tipo de explosivo.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Destrucción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en filas separadas (&lt;15 kg).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Combustión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INDIVIDUAL por explosivo, al aire libre.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98" name="Google Shape;298;p34"/>
          <p:cNvSpPr txBox="1"/>
          <p:nvPr/>
        </p:nvSpPr>
        <p:spPr>
          <a:xfrm>
            <a:off x="5316400" y="539000"/>
            <a:ext cx="2904600" cy="6156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Se requerira autorizacion de la D.G.F.M, salvo en casos de urgencia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200" y="1453950"/>
            <a:ext cx="4026100" cy="266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DESTRUCCIÓN DE EXPLOSIVOS (métodos)</a:t>
            </a:r>
            <a:endParaRPr/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5" y="1292313"/>
            <a:ext cx="2674375" cy="24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 rotWithShape="1">
          <a:blip r:embed="rId4">
            <a:alphaModFix/>
          </a:blip>
          <a:srcRect b="0" l="16485" r="0" t="13299"/>
          <a:stretch/>
        </p:blipFill>
        <p:spPr>
          <a:xfrm>
            <a:off x="5617062" y="1284999"/>
            <a:ext cx="3476995" cy="24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 rotWithShape="1">
          <a:blip r:embed="rId5">
            <a:alphaModFix/>
          </a:blip>
          <a:srcRect b="0" l="0" r="14719" t="0"/>
          <a:stretch/>
        </p:blipFill>
        <p:spPr>
          <a:xfrm>
            <a:off x="2768750" y="1639925"/>
            <a:ext cx="2802600" cy="18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/>
        </p:nvSpPr>
        <p:spPr>
          <a:xfrm>
            <a:off x="634063" y="3840975"/>
            <a:ext cx="1503600" cy="30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POR </a:t>
            </a: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COMBUSTIÓN</a:t>
            </a:r>
            <a:endParaRPr b="1" sz="11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3418238" y="3840975"/>
            <a:ext cx="1503600" cy="30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POR </a:t>
            </a: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DISOLUCIÓN</a:t>
            </a: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 CON AGUA</a:t>
            </a:r>
            <a:endParaRPr b="1" sz="11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10" name="Google Shape;310;p35"/>
          <p:cNvSpPr txBox="1"/>
          <p:nvPr/>
        </p:nvSpPr>
        <p:spPr>
          <a:xfrm>
            <a:off x="6603738" y="3840975"/>
            <a:ext cx="1503600" cy="30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POR EXPLOSIÓN</a:t>
            </a:r>
            <a:endParaRPr b="1" sz="11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025" y="258700"/>
            <a:ext cx="2086626" cy="159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36"/>
          <p:cNvCxnSpPr>
            <a:stCxn id="317" idx="0"/>
            <a:endCxn id="318" idx="2"/>
          </p:cNvCxnSpPr>
          <p:nvPr/>
        </p:nvCxnSpPr>
        <p:spPr>
          <a:xfrm rot="-5400000">
            <a:off x="2597075" y="-14875"/>
            <a:ext cx="647700" cy="3481200"/>
          </a:xfrm>
          <a:prstGeom prst="bentConnector3">
            <a:avLst>
              <a:gd fmla="val 50008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319" name="Google Shape;319;p36"/>
          <p:cNvCxnSpPr>
            <a:endCxn id="320" idx="0"/>
          </p:cNvCxnSpPr>
          <p:nvPr/>
        </p:nvCxnSpPr>
        <p:spPr>
          <a:xfrm rot="5400000">
            <a:off x="3278325" y="1880075"/>
            <a:ext cx="338100" cy="9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18" name="Google Shape;318;p36"/>
          <p:cNvSpPr txBox="1"/>
          <p:nvPr/>
        </p:nvSpPr>
        <p:spPr>
          <a:xfrm>
            <a:off x="3727875" y="1035475"/>
            <a:ext cx="1867500" cy="366300"/>
          </a:xfrm>
          <a:prstGeom prst="rect">
            <a:avLst/>
          </a:prstGeom>
          <a:noFill/>
          <a:ln cap="flat" cmpd="sng" w="19050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A72A1E"/>
                </a:solidFill>
                <a:latin typeface="Economica"/>
                <a:ea typeface="Economica"/>
                <a:cs typeface="Economica"/>
                <a:sym typeface="Economica"/>
              </a:rPr>
              <a:t>DISPOSICIONES GENERALES</a:t>
            </a:r>
            <a:endParaRPr b="1" sz="1300">
              <a:solidFill>
                <a:srgbClr val="A72A1E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411275" y="2049575"/>
            <a:ext cx="1538100" cy="366300"/>
          </a:xfrm>
          <a:prstGeom prst="rect">
            <a:avLst/>
          </a:prstGeom>
          <a:noFill/>
          <a:ln cap="flat" cmpd="sng" w="19050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INSPECCIÓN Y FISCALIZACIÓN</a:t>
            </a:r>
            <a:endParaRPr b="1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7233375" y="2049575"/>
            <a:ext cx="1538100" cy="366300"/>
          </a:xfrm>
          <a:prstGeom prst="rect">
            <a:avLst/>
          </a:prstGeom>
          <a:noFill/>
          <a:ln cap="flat" cmpd="sng" w="19050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CASOS DE EXCEPCIÓN </a:t>
            </a:r>
            <a:endParaRPr b="1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20" name="Google Shape;320;p36"/>
          <p:cNvSpPr txBox="1"/>
          <p:nvPr/>
        </p:nvSpPr>
        <p:spPr>
          <a:xfrm>
            <a:off x="2491725" y="2049575"/>
            <a:ext cx="1910400" cy="366300"/>
          </a:xfrm>
          <a:prstGeom prst="rect">
            <a:avLst/>
          </a:prstGeom>
          <a:noFill/>
          <a:ln cap="flat" cmpd="sng" w="19050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SUSTRACCIONES, PÉRDIDAS, ACCIDENTES</a:t>
            </a:r>
            <a:endParaRPr b="1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322" name="Google Shape;322;p36"/>
          <p:cNvCxnSpPr>
            <a:endCxn id="323" idx="0"/>
          </p:cNvCxnSpPr>
          <p:nvPr/>
        </p:nvCxnSpPr>
        <p:spPr>
          <a:xfrm rot="5400000">
            <a:off x="5623625" y="1880075"/>
            <a:ext cx="338100" cy="9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23" name="Google Shape;323;p36"/>
          <p:cNvSpPr txBox="1"/>
          <p:nvPr/>
        </p:nvSpPr>
        <p:spPr>
          <a:xfrm>
            <a:off x="5023175" y="2049575"/>
            <a:ext cx="1538100" cy="366300"/>
          </a:xfrm>
          <a:prstGeom prst="rect">
            <a:avLst/>
          </a:prstGeom>
          <a:noFill/>
          <a:ln cap="flat" cmpd="sng" w="19050">
            <a:solidFill>
              <a:srgbClr val="A72A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EXPLOSIVOS ABANDONADOS</a:t>
            </a:r>
            <a:endParaRPr b="1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199175" y="2558600"/>
            <a:ext cx="1910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Se deben facilitar las inspecciones, presentando la documentación correspondiente.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En cada  inspección se labrará un acta en forma de constancia de lo observado.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2491725" y="2558600"/>
            <a:ext cx="1910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La sustracción, extravío o pérdida, deben ser denunciados por el inscripto a la fuerza pública de su jurisdicción.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Se deberá informar a la D.G.F.M dentro de las 48 horas del incidente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4837475" y="2558600"/>
            <a:ext cx="1910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La D.G.F.M toma propiedad de los mismos, procediendo a su 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eliminación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 o venta.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27" name="Google Shape;3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925" y="3545125"/>
            <a:ext cx="888450" cy="10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 rotWithShape="1">
          <a:blip r:embed="rId5">
            <a:alphaModFix/>
          </a:blip>
          <a:srcRect b="0" l="26238" r="23610" t="0"/>
          <a:stretch/>
        </p:blipFill>
        <p:spPr>
          <a:xfrm>
            <a:off x="5845775" y="3545125"/>
            <a:ext cx="1018000" cy="112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 txBox="1"/>
          <p:nvPr/>
        </p:nvSpPr>
        <p:spPr>
          <a:xfrm>
            <a:off x="7047225" y="2520825"/>
            <a:ext cx="1910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La D.G.F.M puede fijar provisoriamente las normas de 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excepción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 a aplicar.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Economica"/>
              <a:buChar char="●"/>
            </a:pP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La D.G.F.M 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determinará</a:t>
            </a:r>
            <a:r>
              <a:rPr lang="es" sz="1200">
                <a:latin typeface="Economica"/>
                <a:ea typeface="Economica"/>
                <a:cs typeface="Economica"/>
                <a:sym typeface="Economica"/>
              </a:rPr>
              <a:t> el procedimiento a seguir para explosivos no contemplados en el reglamento.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5270" y="533545"/>
            <a:ext cx="1370150" cy="137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6"/>
          <p:cNvCxnSpPr/>
          <p:nvPr/>
        </p:nvCxnSpPr>
        <p:spPr>
          <a:xfrm flipH="1" rot="-5400000">
            <a:off x="6008175" y="55225"/>
            <a:ext cx="647700" cy="3340800"/>
          </a:xfrm>
          <a:prstGeom prst="bentConnector3">
            <a:avLst>
              <a:gd fmla="val 50008" name="adj1"/>
            </a:avLst>
          </a:prstGeom>
          <a:noFill/>
          <a:ln cap="flat" cmpd="sng" w="19050">
            <a:solidFill>
              <a:srgbClr val="C2C2C2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ELEMENTOS DE PROTECCION PERSONAL</a:t>
            </a:r>
            <a:endParaRPr/>
          </a:p>
        </p:txBody>
      </p:sp>
      <p:pic>
        <p:nvPicPr>
          <p:cNvPr id="337" name="Google Shape;337;p37"/>
          <p:cNvPicPr preferRelativeResize="0"/>
          <p:nvPr/>
        </p:nvPicPr>
        <p:blipFill rotWithShape="1">
          <a:blip r:embed="rId3">
            <a:alphaModFix/>
          </a:blip>
          <a:srcRect b="10300" l="20796" r="9927" t="16229"/>
          <a:stretch/>
        </p:blipFill>
        <p:spPr>
          <a:xfrm>
            <a:off x="77475" y="1147225"/>
            <a:ext cx="3470526" cy="377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 rotWithShape="1">
          <a:blip r:embed="rId4">
            <a:alphaModFix/>
          </a:blip>
          <a:srcRect b="0" l="16779" r="21305" t="0"/>
          <a:stretch/>
        </p:blipFill>
        <p:spPr>
          <a:xfrm>
            <a:off x="3548000" y="1147225"/>
            <a:ext cx="2326750" cy="190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 rotWithShape="1">
          <a:blip r:embed="rId5">
            <a:alphaModFix/>
          </a:blip>
          <a:srcRect b="0" l="30502" r="0" t="0"/>
          <a:stretch/>
        </p:blipFill>
        <p:spPr>
          <a:xfrm>
            <a:off x="3548000" y="3045875"/>
            <a:ext cx="2326750" cy="18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 txBox="1"/>
          <p:nvPr/>
        </p:nvSpPr>
        <p:spPr>
          <a:xfrm>
            <a:off x="5874750" y="1372100"/>
            <a:ext cx="32157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CASCO: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puede tener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lámpara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, orejeras, visera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retráctil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y extensiones posteriores para proteger la nuca.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PROTECCIÓN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 OCULAR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PROTECTORES AUDITIVOS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PROTECTORES DE 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VÍAS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 RESPIRATORIAS</a:t>
            </a:r>
            <a:endParaRPr b="1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CALZADO DE SEGURIDAD CON PUNTA 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METÁLICA</a:t>
            </a: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(conductivo)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conomica"/>
              <a:buChar char="-"/>
            </a:pPr>
            <a:r>
              <a:rPr b="1" lang="es">
                <a:latin typeface="Economica"/>
                <a:ea typeface="Economica"/>
                <a:cs typeface="Economica"/>
                <a:sym typeface="Economica"/>
              </a:rPr>
              <a:t>ROPA: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de material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ignífugo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y 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antiestático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- chaleco refractario.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ETAPAS Y MEDIDAS DE SEGURIDAD</a:t>
            </a:r>
            <a:endParaRPr/>
          </a:p>
        </p:txBody>
      </p:sp>
      <p:sp>
        <p:nvSpPr>
          <p:cNvPr id="346" name="Google Shape;346;p38"/>
          <p:cNvSpPr txBox="1"/>
          <p:nvPr>
            <p:ph idx="1" type="body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latin typeface="Economica"/>
                <a:ea typeface="Economica"/>
                <a:cs typeface="Economica"/>
                <a:sym typeface="Economica"/>
              </a:rPr>
              <a:t>ETAPAS</a:t>
            </a:r>
            <a:endParaRPr b="1" sz="19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Perforación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y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habilitación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explosivos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cebos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Carga y atacado de taladros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Amarre del disparo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Salida del personal y disparo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47" name="Google Shape;347;p38"/>
          <p:cNvSpPr txBox="1"/>
          <p:nvPr>
            <p:ph idx="1" type="body"/>
          </p:nvPr>
        </p:nvSpPr>
        <p:spPr>
          <a:xfrm>
            <a:off x="4572000" y="1225225"/>
            <a:ext cx="4260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latin typeface="Economica"/>
                <a:ea typeface="Economica"/>
                <a:cs typeface="Economica"/>
                <a:sym typeface="Economica"/>
              </a:rPr>
              <a:t>MEDIDAS DE SEGURIDAD</a:t>
            </a:r>
            <a:endParaRPr b="1" sz="19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Previas en el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área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voladura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En la carga de barrenos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En la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del cebo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Durante la carga de barrenos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En el recatado del barreno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En la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la pega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MEDIDAS PREVIAS EN EL </a:t>
            </a:r>
            <a:r>
              <a:rPr lang="es" sz="3450">
                <a:solidFill>
                  <a:schemeClr val="lt2"/>
                </a:solidFill>
              </a:rPr>
              <a:t>ÁREA</a:t>
            </a:r>
            <a:r>
              <a:rPr lang="es" sz="3450">
                <a:solidFill>
                  <a:schemeClr val="lt2"/>
                </a:solidFill>
              </a:rPr>
              <a:t> DE VOLADURA</a:t>
            </a:r>
            <a:endParaRPr/>
          </a:p>
        </p:txBody>
      </p:sp>
      <p:sp>
        <p:nvSpPr>
          <p:cNvPr id="353" name="Google Shape;353;p3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SE DEBE TOMAR EN CUENTA:</a:t>
            </a:r>
            <a:endParaRPr b="1"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CARACTERÍSTICAS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DE EXPLOSIVOS Y ACCESORIOS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CARACTERÍSTICAS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DEL ENTORNO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INSPECCIÓN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DEL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ÁREA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DE VOLADURA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ESTABLECER 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SEÑALIZACIÓN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ADECUADA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54" name="Google Shape;35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150" y="1142000"/>
            <a:ext cx="4823750" cy="36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 rotWithShape="1">
          <a:blip r:embed="rId4">
            <a:alphaModFix/>
          </a:blip>
          <a:srcRect b="2699" l="19695" r="26063" t="-2700"/>
          <a:stretch/>
        </p:blipFill>
        <p:spPr>
          <a:xfrm>
            <a:off x="4106150" y="3356050"/>
            <a:ext cx="1107150" cy="14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MEDIDAS DE SEGURIDAD</a:t>
            </a:r>
            <a:endParaRPr/>
          </a:p>
        </p:txBody>
      </p:sp>
      <p:sp>
        <p:nvSpPr>
          <p:cNvPr id="361" name="Google Shape;361;p40"/>
          <p:cNvSpPr/>
          <p:nvPr/>
        </p:nvSpPr>
        <p:spPr>
          <a:xfrm>
            <a:off x="207450" y="1071925"/>
            <a:ext cx="2818200" cy="3820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Economica"/>
                <a:ea typeface="Economica"/>
                <a:cs typeface="Economica"/>
                <a:sym typeface="Economica"/>
              </a:rPr>
              <a:t>CARGA DE BARRENOS</a:t>
            </a:r>
            <a:endParaRPr b="1"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Prohibido el uso de herramientas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metálicas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para abrir envases. 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Explosivos en lugares secos, lejos de fuentes combustibles.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No manipular explosivos con tormenta.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Prohibido el uso de explosivos deteriorados.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3208225" y="1071925"/>
            <a:ext cx="2818200" cy="3820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b="1" lang="es" sz="1500">
                <a:latin typeface="Economica"/>
                <a:ea typeface="Economica"/>
                <a:cs typeface="Economica"/>
                <a:sym typeface="Economica"/>
              </a:rPr>
              <a:t> DEL CEBO</a:t>
            </a:r>
            <a:endParaRPr b="1"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Posición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y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amarre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correctos en detonador. 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Usar herramientas que no causen chispas.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de cebos fuera del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polvorín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Iniciadores alejados de rompedores.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6209000" y="1071925"/>
            <a:ext cx="2818200" cy="38208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Economica"/>
                <a:ea typeface="Economica"/>
                <a:cs typeface="Economica"/>
                <a:sym typeface="Economica"/>
              </a:rPr>
              <a:t>RECATADO DE BARRENO</a:t>
            </a:r>
            <a:endParaRPr b="1"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Armado con material inerte. 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Vertido del material evitando daños al sistema iniciador.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Economica"/>
              <a:buChar char="-"/>
            </a:pP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Se 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comprobará</a:t>
            </a:r>
            <a:r>
              <a:rPr lang="es" sz="1500">
                <a:latin typeface="Economica"/>
                <a:ea typeface="Economica"/>
                <a:cs typeface="Economica"/>
                <a:sym typeface="Economica"/>
              </a:rPr>
              <a:t> el ascenso regular del material con un atacador de madera.</a:t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64" name="Google Shape;364;p40"/>
          <p:cNvPicPr preferRelativeResize="0"/>
          <p:nvPr/>
        </p:nvPicPr>
        <p:blipFill rotWithShape="1">
          <a:blip r:embed="rId3">
            <a:alphaModFix/>
          </a:blip>
          <a:srcRect b="41755" l="39715" r="40620" t="39849"/>
          <a:stretch/>
        </p:blipFill>
        <p:spPr>
          <a:xfrm>
            <a:off x="3718300" y="3946625"/>
            <a:ext cx="1798051" cy="94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MEDIDAS DE SEGURIDAD</a:t>
            </a:r>
            <a:endParaRPr/>
          </a:p>
        </p:txBody>
      </p:sp>
      <p:sp>
        <p:nvSpPr>
          <p:cNvPr id="370" name="Google Shape;370;p41"/>
          <p:cNvSpPr txBox="1"/>
          <p:nvPr>
            <p:ph idx="1" type="body"/>
          </p:nvPr>
        </p:nvSpPr>
        <p:spPr>
          <a:xfrm>
            <a:off x="311700" y="1225225"/>
            <a:ext cx="3958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Economica"/>
                <a:ea typeface="Economica"/>
                <a:cs typeface="Economica"/>
                <a:sym typeface="Economica"/>
              </a:rPr>
              <a:t>CARGA DE BARRENOS </a:t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Diametro del barreno adecuado al explosivo.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Inspeccion del barreno previo a su carga.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No se cargara un barreno recien perforado.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Introduccion del cebo con precaucion, evitando golpes.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Equipos neumaticos protegidos contra estatica.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No cargar barrenos usados anteriormente.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Carga del barreno con la cantidad calculada.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71" name="Google Shape;371;p41"/>
          <p:cNvPicPr preferRelativeResize="0"/>
          <p:nvPr/>
        </p:nvPicPr>
        <p:blipFill rotWithShape="1">
          <a:blip r:embed="rId3">
            <a:alphaModFix/>
          </a:blip>
          <a:srcRect b="45958" l="43776" r="41275" t="36885"/>
          <a:stretch/>
        </p:blipFill>
        <p:spPr>
          <a:xfrm>
            <a:off x="4345875" y="1225225"/>
            <a:ext cx="2308723" cy="149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1"/>
          <p:cNvPicPr preferRelativeResize="0"/>
          <p:nvPr/>
        </p:nvPicPr>
        <p:blipFill rotWithShape="1">
          <a:blip r:embed="rId3">
            <a:alphaModFix/>
          </a:blip>
          <a:srcRect b="23063" l="34446" r="52241" t="57764"/>
          <a:stretch/>
        </p:blipFill>
        <p:spPr>
          <a:xfrm>
            <a:off x="4345875" y="3077500"/>
            <a:ext cx="2308714" cy="1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 rotWithShape="1">
          <a:blip r:embed="rId3">
            <a:alphaModFix/>
          </a:blip>
          <a:srcRect b="22486" l="51793" r="35376" t="58341"/>
          <a:stretch/>
        </p:blipFill>
        <p:spPr>
          <a:xfrm>
            <a:off x="6837824" y="3077500"/>
            <a:ext cx="2225126" cy="187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1"/>
          <p:cNvPicPr preferRelativeResize="0"/>
          <p:nvPr/>
        </p:nvPicPr>
        <p:blipFill rotWithShape="1">
          <a:blip r:embed="rId4">
            <a:alphaModFix/>
          </a:blip>
          <a:srcRect b="46823" l="42233" r="41746" t="34789"/>
          <a:stretch/>
        </p:blipFill>
        <p:spPr>
          <a:xfrm>
            <a:off x="6654600" y="1225225"/>
            <a:ext cx="2308723" cy="14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MARCO LEGAL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409775" y="1443150"/>
            <a:ext cx="8520600" cy="26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just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2A1A00"/>
                </a:solidFill>
                <a:latin typeface="Economica"/>
                <a:ea typeface="Economica"/>
                <a:cs typeface="Economica"/>
                <a:sym typeface="Economica"/>
              </a:rPr>
              <a:t>•</a:t>
            </a:r>
            <a:r>
              <a:rPr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La </a:t>
            </a:r>
            <a:r>
              <a:rPr b="1"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Ley de Higiene </a:t>
            </a:r>
            <a:r>
              <a:rPr b="1"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y Seguridad</a:t>
            </a:r>
            <a:r>
              <a:rPr b="1"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 N° 19.587</a:t>
            </a:r>
            <a:r>
              <a:rPr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, en su </a:t>
            </a:r>
            <a:r>
              <a:rPr b="1"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Decreto 911/96</a:t>
            </a:r>
            <a:r>
              <a:rPr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, establece (en Art. 141) que “En toda obra de construcción en la que se usen, manipulen o almacenen explosivos, se debe cumplimentar con lo exigido en la Ley Nacional de Armas y Explosivos N° 20.429 y en el Decreto Nº 302 de fecha 8 de febrero de 1983, en todo lo concerniente a pólvora y explosivos y sus modificaciones, normas cuyo cumplimiento será supervisado por el Responsable de Higiene y Seguridad.”</a:t>
            </a:r>
            <a:endParaRPr sz="20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2A1A00"/>
                </a:solidFill>
                <a:latin typeface="Economica"/>
                <a:ea typeface="Economica"/>
                <a:cs typeface="Economica"/>
                <a:sym typeface="Economica"/>
              </a:rPr>
              <a:t>•</a:t>
            </a:r>
            <a:r>
              <a:rPr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Dado que aquí se trata el tema de explosivos, se hace referencia al </a:t>
            </a:r>
            <a:r>
              <a:rPr b="1"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Decreto N° 302/83 </a:t>
            </a:r>
            <a:r>
              <a:rPr lang="es" sz="2000">
                <a:solidFill>
                  <a:srgbClr val="595959"/>
                </a:solidFill>
                <a:latin typeface="Economica"/>
                <a:ea typeface="Economica"/>
                <a:cs typeface="Economica"/>
                <a:sym typeface="Economica"/>
              </a:rPr>
              <a:t>que desarrolla de manera específica todo lo que concierne a pólvoras, explosivos y afines.</a:t>
            </a:r>
            <a:endParaRPr sz="2000">
              <a:solidFill>
                <a:srgbClr val="59595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450">
                <a:solidFill>
                  <a:schemeClr val="lt2"/>
                </a:solidFill>
              </a:rPr>
              <a:t>MEDIDAS DE SEGURIDAD</a:t>
            </a:r>
            <a:endParaRPr/>
          </a:p>
        </p:txBody>
      </p:sp>
      <p:sp>
        <p:nvSpPr>
          <p:cNvPr id="380" name="Google Shape;380;p42"/>
          <p:cNvSpPr txBox="1"/>
          <p:nvPr>
            <p:ph idx="1" type="body"/>
          </p:nvPr>
        </p:nvSpPr>
        <p:spPr>
          <a:xfrm>
            <a:off x="311700" y="1225225"/>
            <a:ext cx="3958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latin typeface="Economica"/>
                <a:ea typeface="Economica"/>
                <a:cs typeface="Economica"/>
                <a:sym typeface="Economica"/>
              </a:rPr>
              <a:t>PREPARACIÓN</a:t>
            </a:r>
            <a:r>
              <a:rPr b="1" lang="es" sz="2000">
                <a:latin typeface="Economica"/>
                <a:ea typeface="Economica"/>
                <a:cs typeface="Economica"/>
                <a:sym typeface="Economica"/>
              </a:rPr>
              <a:t> DE LA PEGA</a:t>
            </a:r>
            <a:endParaRPr b="1" sz="20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No mezclar en un mismo circuito detonadores y accesorios de diferentes fabricantes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Todos los barrenos deben estar conectados en la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línea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principal.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Área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voladura señalizada y cercada.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Refugios para personal y maquinas.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Sistema de aviso acustico - Disparo por personal autorizado.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Mantener el procedimiento de carguio en el tiempo establecido, sin apuros.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1226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Economica"/>
              <a:buChar char="-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Amarre y secuenciado con el minimo personal posible.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81" name="Google Shape;381;p42"/>
          <p:cNvPicPr preferRelativeResize="0"/>
          <p:nvPr/>
        </p:nvPicPr>
        <p:blipFill rotWithShape="1">
          <a:blip r:embed="rId3">
            <a:alphaModFix/>
          </a:blip>
          <a:srcRect b="38894" l="41128" r="39194" t="40923"/>
          <a:stretch/>
        </p:blipFill>
        <p:spPr>
          <a:xfrm>
            <a:off x="4636698" y="1692005"/>
            <a:ext cx="4195598" cy="24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APLICACIONES EN </a:t>
            </a:r>
            <a:r>
              <a:rPr lang="es" sz="3450">
                <a:solidFill>
                  <a:schemeClr val="lt2"/>
                </a:solidFill>
              </a:rPr>
              <a:t>INGENIERÍA</a:t>
            </a:r>
            <a:r>
              <a:rPr lang="es" sz="3450">
                <a:solidFill>
                  <a:schemeClr val="lt2"/>
                </a:solidFill>
              </a:rPr>
              <a:t> CIVIL</a:t>
            </a:r>
            <a:endParaRPr/>
          </a:p>
        </p:txBody>
      </p:sp>
      <p:sp>
        <p:nvSpPr>
          <p:cNvPr id="387" name="Google Shape;387;p4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La </a:t>
            </a:r>
            <a:r>
              <a:rPr b="1"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demolición por voladura controlada</a:t>
            </a:r>
            <a:r>
              <a:rPr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es la rotura de elementos críticos de la estructura, produciendo el desequilibrio de la misma y como consecuencia su caída. </a:t>
            </a:r>
            <a:endParaRPr sz="19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Para la rotura se aplicarán pequeñas cargas explosivas a lo largo del elemento estructural a romper. </a:t>
            </a:r>
            <a:endParaRPr sz="19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Es de aplicación principalmente a </a:t>
            </a:r>
            <a:r>
              <a:rPr b="1"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estructuras esbeltas</a:t>
            </a:r>
            <a:r>
              <a:rPr lang="es" sz="19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construidas mediante pilares, vigas o muros de hormigón armado o edificios cuya estructura ha sido construida mediante muros de carga de fábrica de ladrillo. </a:t>
            </a:r>
            <a:endParaRPr sz="2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5558450" y="596650"/>
            <a:ext cx="29046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DEMOLICIÓN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CON EXPLOSIVOS</a:t>
            </a:r>
            <a:r>
              <a:rPr lang="es"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9" name="Google Shape;3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6" y="2931906"/>
            <a:ext cx="5724475" cy="18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326" y="2912800"/>
            <a:ext cx="2445299" cy="18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/>
        </p:nvSpPr>
        <p:spPr>
          <a:xfrm>
            <a:off x="6294313" y="4455350"/>
            <a:ext cx="1503600" cy="30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Economica"/>
                <a:ea typeface="Economica"/>
                <a:cs typeface="Economica"/>
                <a:sym typeface="Economica"/>
              </a:rPr>
              <a:t>BARRENOS PERFORADOS</a:t>
            </a:r>
            <a:endParaRPr b="1" sz="11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APLICACIONES EN INGENIERÍA CIVIL</a:t>
            </a:r>
            <a:endParaRPr/>
          </a:p>
        </p:txBody>
      </p:sp>
      <p:sp>
        <p:nvSpPr>
          <p:cNvPr id="397" name="Google Shape;397;p44"/>
          <p:cNvSpPr txBox="1"/>
          <p:nvPr>
            <p:ph idx="1" type="body"/>
          </p:nvPr>
        </p:nvSpPr>
        <p:spPr>
          <a:xfrm>
            <a:off x="311700" y="1225225"/>
            <a:ext cx="47628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latin typeface="Economica"/>
                <a:ea typeface="Economica"/>
                <a:cs typeface="Economica"/>
                <a:sym typeface="Economica"/>
              </a:rPr>
              <a:t>MEDIDAS DE SEGURIDAD </a:t>
            </a:r>
            <a:endParaRPr b="1" sz="21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Cargas cubiertas con protecciones adecuadas (bandas de goma, redes, etc.)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Rociar con agua frente a la voladura.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Evacuar e inspeccionar el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área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circundante antes del disparo.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Realizar un estudio 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bibliográfico</a:t>
            </a: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 de edificios linderos si los hubiese.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Interrumpir suministros de agua, luz y gas.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Economica"/>
              <a:buChar char="●"/>
            </a:pPr>
            <a:r>
              <a:rPr lang="es" sz="1700">
                <a:latin typeface="Economica"/>
                <a:ea typeface="Economica"/>
                <a:cs typeface="Economica"/>
                <a:sym typeface="Economica"/>
              </a:rPr>
              <a:t>Advertir antes de la voladura mediante un silbato o un disparo superficial con dinamita.</a:t>
            </a:r>
            <a:endParaRPr sz="17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98" name="Google Shape;398;p44"/>
          <p:cNvSpPr txBox="1"/>
          <p:nvPr/>
        </p:nvSpPr>
        <p:spPr>
          <a:xfrm>
            <a:off x="5558450" y="596650"/>
            <a:ext cx="2904600" cy="4002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Economica"/>
                <a:ea typeface="Economica"/>
                <a:cs typeface="Economica"/>
                <a:sym typeface="Economica"/>
              </a:rPr>
              <a:t>DEMOLICIÓN CON EXPLOSIVOS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9" name="Google Shape;399;p44"/>
          <p:cNvPicPr preferRelativeResize="0"/>
          <p:nvPr/>
        </p:nvPicPr>
        <p:blipFill rotWithShape="1">
          <a:blip r:embed="rId3">
            <a:alphaModFix/>
          </a:blip>
          <a:srcRect b="0" l="6091" r="7141" t="0"/>
          <a:stretch/>
        </p:blipFill>
        <p:spPr>
          <a:xfrm>
            <a:off x="5165138" y="1654700"/>
            <a:ext cx="3691225" cy="24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APLICACIONES EN INGENIERÍA CIVIL</a:t>
            </a:r>
            <a:endParaRPr/>
          </a:p>
        </p:txBody>
      </p:sp>
      <p:sp>
        <p:nvSpPr>
          <p:cNvPr id="405" name="Google Shape;405;p45"/>
          <p:cNvSpPr txBox="1"/>
          <p:nvPr>
            <p:ph idx="1" type="body"/>
          </p:nvPr>
        </p:nvSpPr>
        <p:spPr>
          <a:xfrm>
            <a:off x="573050" y="1147225"/>
            <a:ext cx="4260300" cy="38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Etapas para neutralizar riesgos</a:t>
            </a:r>
            <a:endParaRPr i="1"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1- Preparación de la zona de voladura 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2- Riesgos</a:t>
            </a:r>
            <a:r>
              <a:rPr lang="es" sz="2000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2000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3-Gases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4-Barrenos no explosionados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5-Barrenos incendiados o demorados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6-Vibraciones producidas por la voladura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u="sng">
                <a:highlight>
                  <a:srgbClr val="FFFFFF"/>
                </a:highlight>
                <a:latin typeface="Economica"/>
                <a:ea typeface="Economica"/>
                <a:cs typeface="Economica"/>
                <a:sym typeface="Economica"/>
              </a:rPr>
              <a:t>Seguridad </a:t>
            </a:r>
            <a:endParaRPr sz="2000" u="sng">
              <a:highlight>
                <a:srgbClr val="FFFFFF"/>
              </a:highlight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406" name="Google Shape;406;p45"/>
          <p:cNvSpPr txBox="1"/>
          <p:nvPr/>
        </p:nvSpPr>
        <p:spPr>
          <a:xfrm>
            <a:off x="5832300" y="531475"/>
            <a:ext cx="3000000" cy="400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EXCAVACIONES</a:t>
            </a:r>
            <a:r>
              <a:rPr lang="es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CON EXPLOSIVOS </a:t>
            </a:r>
            <a:endParaRPr/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4225" y="1055063"/>
            <a:ext cx="3708076" cy="1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9710" y="3053225"/>
            <a:ext cx="3452590" cy="194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50">
                <a:solidFill>
                  <a:schemeClr val="lt2"/>
                </a:solidFill>
              </a:rPr>
              <a:t>UTILIZACIÓN</a:t>
            </a:r>
            <a:r>
              <a:rPr lang="es" sz="3450">
                <a:solidFill>
                  <a:schemeClr val="lt2"/>
                </a:solidFill>
              </a:rPr>
              <a:t> Y </a:t>
            </a:r>
            <a:r>
              <a:rPr lang="es" sz="3450">
                <a:solidFill>
                  <a:schemeClr val="lt2"/>
                </a:solidFill>
              </a:rPr>
              <a:t>PREVENCIÓN</a:t>
            </a:r>
            <a:r>
              <a:rPr lang="es" sz="3450">
                <a:solidFill>
                  <a:schemeClr val="lt2"/>
                </a:solidFill>
              </a:rPr>
              <a:t> </a:t>
            </a:r>
            <a:endParaRPr/>
          </a:p>
        </p:txBody>
      </p:sp>
      <p:pic>
        <p:nvPicPr>
          <p:cNvPr id="414" name="Google Shape;4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6150" y="1147213"/>
            <a:ext cx="4556949" cy="207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00" y="3152725"/>
            <a:ext cx="3464074" cy="186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807" y="1147225"/>
            <a:ext cx="3464068" cy="19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0050" y="3087100"/>
            <a:ext cx="4249141" cy="19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PROPIEDADES PRINCIPALES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295300"/>
            <a:ext cx="4581300" cy="33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3810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s" sz="2200" u="sng">
                <a:latin typeface="Economica"/>
                <a:ea typeface="Economica"/>
                <a:cs typeface="Economica"/>
                <a:sym typeface="Economica"/>
              </a:rPr>
              <a:t>Sensibilidad:</a:t>
            </a:r>
            <a:r>
              <a:rPr lang="es" sz="2200">
                <a:latin typeface="Economica"/>
                <a:ea typeface="Economica"/>
                <a:cs typeface="Economica"/>
                <a:sym typeface="Economica"/>
              </a:rPr>
              <a:t> Capacidad para reaccionar con el fulminante o detonador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indent="-368300" lvl="0" marL="45720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s" sz="2200" u="sng">
                <a:latin typeface="Economica"/>
                <a:ea typeface="Economica"/>
                <a:cs typeface="Economica"/>
                <a:sym typeface="Economica"/>
              </a:rPr>
              <a:t>Simpatía:</a:t>
            </a:r>
            <a:r>
              <a:rPr lang="es" sz="2200">
                <a:latin typeface="Economica"/>
                <a:ea typeface="Economica"/>
                <a:cs typeface="Economica"/>
                <a:sym typeface="Economica"/>
              </a:rPr>
              <a:t> Capacidad para transmitir la onda de detonación a lo largo de toda su masa y a otros explosivos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850" y="1147225"/>
            <a:ext cx="2953400" cy="15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1375" y="2777200"/>
            <a:ext cx="2746350" cy="19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55300" y="2069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CLASIFICACIÓN</a:t>
            </a:r>
            <a:r>
              <a:rPr lang="es">
                <a:solidFill>
                  <a:schemeClr val="lt2"/>
                </a:solidFill>
              </a:rPr>
              <a:t> DE LOS EXPLOSIVOS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55300" y="1038250"/>
            <a:ext cx="35460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600" u="sng">
                <a:latin typeface="Economica"/>
                <a:ea typeface="Economica"/>
                <a:cs typeface="Economica"/>
                <a:sym typeface="Economica"/>
              </a:rPr>
              <a:t>Sustancias explosivas por naturaleza:</a:t>
            </a:r>
            <a:endParaRPr b="1" sz="1600" u="sng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Explosivas Deflagrantes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Detonantes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600" u="sng">
                <a:latin typeface="Economica"/>
                <a:ea typeface="Economica"/>
                <a:cs typeface="Economica"/>
                <a:sym typeface="Economica"/>
              </a:rPr>
              <a:t>Sustancias explosivas por sensibilidad: </a:t>
            </a:r>
            <a:endParaRPr b="1" sz="1600" u="sng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Primarios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Secundarios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s" sz="1600" u="sng">
                <a:latin typeface="Economica"/>
                <a:ea typeface="Economica"/>
                <a:cs typeface="Economica"/>
                <a:sym typeface="Economica"/>
              </a:rPr>
              <a:t>Sustancias explosivas por utilización: </a:t>
            </a:r>
            <a:endParaRPr b="1" sz="1600" u="sng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Iniciador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Carga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Multiplicador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Sustancias explosivas mezcladas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1973" y="1333850"/>
            <a:ext cx="2160876" cy="16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3862" y="1274000"/>
            <a:ext cx="1740375" cy="17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8697" y="3141149"/>
            <a:ext cx="2666701" cy="13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9950" y="3141151"/>
            <a:ext cx="2584347" cy="13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80">
                <a:solidFill>
                  <a:schemeClr val="lt2"/>
                </a:solidFill>
              </a:rPr>
              <a:t>RIESGOS VINCULADOS A LA </a:t>
            </a:r>
            <a:r>
              <a:rPr lang="es" sz="3480">
                <a:solidFill>
                  <a:schemeClr val="lt2"/>
                </a:solidFill>
              </a:rPr>
              <a:t>DETONACIÓN</a:t>
            </a:r>
            <a:r>
              <a:rPr lang="es" sz="3480">
                <a:solidFill>
                  <a:schemeClr val="lt2"/>
                </a:solidFill>
              </a:rPr>
              <a:t> DE EXPLOSIVOS</a:t>
            </a:r>
            <a:endParaRPr sz="3480">
              <a:solidFill>
                <a:schemeClr val="lt2"/>
              </a:solidFill>
            </a:endParaRPr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98875" y="1192525"/>
            <a:ext cx="4025400" cy="36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marR="3810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Los explosivos se inician o activan con los detonadores, pero pueden reaccionar y explotar por otros motivos como:</a:t>
            </a:r>
            <a:endParaRPr b="1" sz="2800" u="sng">
              <a:latin typeface="Economica"/>
              <a:ea typeface="Economica"/>
              <a:cs typeface="Economica"/>
              <a:sym typeface="Economica"/>
            </a:endParaRPr>
          </a:p>
          <a:p>
            <a:pPr indent="-346075" lvl="0" marL="457200" marR="381000" rtl="0" algn="just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es" sz="2000" u="sng">
                <a:latin typeface="Economica"/>
                <a:ea typeface="Economica"/>
                <a:cs typeface="Economica"/>
                <a:sym typeface="Economica"/>
              </a:rPr>
              <a:t>Explosión fortuita: 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Detonación sorpresiva fuera del taladro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46075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es" sz="2000" u="sng">
                <a:latin typeface="Economica"/>
                <a:ea typeface="Economica"/>
                <a:cs typeface="Economica"/>
                <a:sym typeface="Economica"/>
              </a:rPr>
              <a:t>Tiro prematuro: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 Detonación adelantada de uno o más taladros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46075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es" sz="2000" u="sng">
                <a:latin typeface="Economica"/>
                <a:ea typeface="Economica"/>
                <a:cs typeface="Economica"/>
                <a:sym typeface="Economica"/>
              </a:rPr>
              <a:t>Tiro retardado: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 No salió total o parcialmente por falla del iniciador, guía o explosivo, deja restos que deben eliminarse posteriormente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-346075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●"/>
            </a:pPr>
            <a:r>
              <a:rPr b="1" lang="es" sz="2000" u="sng">
                <a:latin typeface="Economica"/>
                <a:ea typeface="Economica"/>
                <a:cs typeface="Economica"/>
                <a:sym typeface="Economica"/>
              </a:rPr>
              <a:t>Tiro soplado:</a:t>
            </a: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 Salió sin romper la roca ni dejar restos.</a:t>
            </a:r>
            <a:endParaRPr sz="26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5034525" y="1460225"/>
            <a:ext cx="281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947350" y="1503825"/>
            <a:ext cx="225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521" y="1639350"/>
            <a:ext cx="4795754" cy="269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DETONACIÓN FORTUITA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-382700" y="1147225"/>
            <a:ext cx="35553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914400" marR="38100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Economica"/>
              <a:buChar char="●"/>
            </a:pPr>
            <a:r>
              <a:rPr lang="es" sz="2000">
                <a:latin typeface="Economica"/>
                <a:ea typeface="Economica"/>
                <a:cs typeface="Economica"/>
                <a:sym typeface="Economica"/>
              </a:rPr>
              <a:t>Golpe o impacto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914400" marR="381000" rtl="0" algn="just">
              <a:lnSpc>
                <a:spcPct val="80000"/>
              </a:lnSpc>
              <a:spcBef>
                <a:spcPts val="15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lnSpc>
                <a:spcPct val="95000"/>
              </a:lnSpc>
              <a:spcBef>
                <a:spcPts val="15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2000"/>
          </a:p>
        </p:txBody>
      </p:sp>
      <p:sp>
        <p:nvSpPr>
          <p:cNvPr id="111" name="Google Shape;111;p19"/>
          <p:cNvSpPr txBox="1"/>
          <p:nvPr/>
        </p:nvSpPr>
        <p:spPr>
          <a:xfrm>
            <a:off x="4443375" y="1484250"/>
            <a:ext cx="12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1634750" y="1061175"/>
            <a:ext cx="35553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Fuego o llama abierta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3974175" y="1074900"/>
            <a:ext cx="21987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Chispa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914400" marR="381000" rtl="0" algn="just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381000" rtl="0" algn="just"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172875" y="1147225"/>
            <a:ext cx="27444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Contacto</a:t>
            </a:r>
            <a:endParaRPr sz="2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914400" marR="381000" rtl="0" algn="just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84274"/>
            <a:ext cx="1695450" cy="11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56350"/>
            <a:ext cx="1695450" cy="103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9449" y="1519825"/>
            <a:ext cx="1888475" cy="102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9138" y="2920724"/>
            <a:ext cx="1695450" cy="100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7849" y="1543550"/>
            <a:ext cx="1847850" cy="10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7850" y="2912987"/>
            <a:ext cx="1695450" cy="102533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4024600" y="2552800"/>
            <a:ext cx="226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Fricción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6084525" y="2552800"/>
            <a:ext cx="33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Simpatía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78200" y="1533425"/>
            <a:ext cx="1814458" cy="10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78200" y="2933574"/>
            <a:ext cx="1695450" cy="943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276563" y="4340525"/>
            <a:ext cx="316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Inducción eléctrica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03050" y="3987100"/>
            <a:ext cx="1619399" cy="10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1634750" y="2552788"/>
            <a:ext cx="226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Calor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-424725" y="2583550"/>
            <a:ext cx="2911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914400" marR="381000" rtl="0" algn="just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conomica"/>
              <a:buChar char="●"/>
            </a:pPr>
            <a:r>
              <a:rPr lang="es" sz="2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Compresión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2"/>
                </a:solidFill>
              </a:rPr>
              <a:t>ACCIDENTES CON EXPLOSIVOS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147225"/>
            <a:ext cx="5475900" cy="36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b="1" lang="es" sz="1600" u="sng">
                <a:latin typeface="Economica"/>
                <a:ea typeface="Economica"/>
                <a:cs typeface="Economica"/>
                <a:sym typeface="Economica"/>
              </a:rPr>
              <a:t>Directos:</a:t>
            </a:r>
            <a:endParaRPr b="1" sz="1600" u="sng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Por explosiones fortuitas o tiros fallados. Motivos: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Negligencia,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Fallas de encendido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Productos defectuosos.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b="1" lang="es" sz="1600" u="sng">
                <a:latin typeface="Economica"/>
                <a:ea typeface="Economica"/>
                <a:cs typeface="Economica"/>
                <a:sym typeface="Economica"/>
              </a:rPr>
              <a:t>Indirectos:</a:t>
            </a:r>
            <a:endParaRPr b="1" sz="1600" u="sng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Por gaseamiento. Motivos: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Ingreso antes de despejar los humos.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Exposición a ambiente mal ventilado. 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Iniciación defectuosa del explosivo.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4572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-"/>
            </a:pPr>
            <a:r>
              <a:rPr b="1" lang="es" sz="1600">
                <a:latin typeface="Economica"/>
                <a:ea typeface="Economica"/>
                <a:cs typeface="Economica"/>
                <a:sym typeface="Economica"/>
              </a:rPr>
              <a:t>Por desplome de rocas (vibración excesiva).</a:t>
            </a: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 Motivos: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Condiciones geológicas, roca muy fisurada o incompetente.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Sobrecarga de explosivos.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-330200" lvl="0" marL="91440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conomica"/>
              <a:buChar char="●"/>
            </a:pPr>
            <a:r>
              <a:rPr lang="es" sz="1600">
                <a:latin typeface="Economica"/>
                <a:ea typeface="Economica"/>
                <a:cs typeface="Economica"/>
                <a:sym typeface="Economica"/>
              </a:rPr>
              <a:t>Iniciación instantánea del disparo o con retardos muy cortos.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9600" y="1147225"/>
            <a:ext cx="1075999" cy="22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638" y="1212513"/>
            <a:ext cx="23336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5550" y="2828449"/>
            <a:ext cx="2027575" cy="20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311700" y="24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accent1"/>
                </a:solidFill>
              </a:rPr>
              <a:t>CLASIFICACIÓN</a:t>
            </a:r>
            <a:r>
              <a:rPr lang="es" sz="3000">
                <a:solidFill>
                  <a:schemeClr val="accent1"/>
                </a:solidFill>
              </a:rPr>
              <a:t> </a:t>
            </a:r>
            <a:r>
              <a:rPr lang="es" sz="3000">
                <a:solidFill>
                  <a:schemeClr val="accent1"/>
                </a:solidFill>
              </a:rPr>
              <a:t>SEGÚN</a:t>
            </a:r>
            <a:r>
              <a:rPr lang="es" sz="3000">
                <a:solidFill>
                  <a:schemeClr val="accent1"/>
                </a:solidFill>
              </a:rPr>
              <a:t> DECRETO 302/83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311700" y="1225225"/>
            <a:ext cx="5569200" cy="9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4600"/>
              <a:t>GRUPO A</a:t>
            </a:r>
            <a:r>
              <a:rPr lang="es" sz="3250"/>
              <a:t> </a:t>
            </a:r>
            <a:endParaRPr sz="3250"/>
          </a:p>
          <a:p>
            <a:pPr indent="-295671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s" sz="3250"/>
              <a:t>Detonadores: destinados a altos explosivos.</a:t>
            </a:r>
            <a:endParaRPr sz="325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293" y="843587"/>
            <a:ext cx="1691207" cy="22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/>
          <p:nvPr/>
        </p:nvSpPr>
        <p:spPr>
          <a:xfrm>
            <a:off x="206325" y="1925688"/>
            <a:ext cx="3372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-"/>
            </a:pPr>
            <a:r>
              <a:rPr lang="e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Cordón detonante: destinado a transmitir instantáneamente la detonación a varias cargas explosivas.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637700"/>
            <a:ext cx="14478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6221500" y="1344700"/>
            <a:ext cx="2707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</a:pP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Mecha rápida: destinado a transmitir </a:t>
            </a: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rápidamente</a:t>
            </a:r>
            <a:r>
              <a:rPr lang="es" sz="1200">
                <a:latin typeface="Open Sans"/>
                <a:ea typeface="Open Sans"/>
                <a:cs typeface="Open Sans"/>
                <a:sym typeface="Open Sans"/>
              </a:rPr>
              <a:t> el fuego.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</a:pPr>
            <a:r>
              <a:rPr lang="es" sz="1200">
                <a:solidFill>
                  <a:schemeClr val="dk1"/>
                </a:solidFill>
              </a:rPr>
              <a:t>Mecha lenta: Es un accesorio de voladuras destinado a transmitir lentamente el fuego.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7500" y="2835175"/>
            <a:ext cx="1691200" cy="14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2193625" y="3032538"/>
            <a:ext cx="3181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s" sz="1200">
                <a:solidFill>
                  <a:schemeClr val="dk1"/>
                </a:solidFill>
              </a:rPr>
              <a:t>Estopín: destinado a iniciar la combustión de las mechas y cargas de propulsión.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575" y="3126175"/>
            <a:ext cx="1685925" cy="1800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21"/>
          <p:cNvCxnSpPr/>
          <p:nvPr/>
        </p:nvCxnSpPr>
        <p:spPr>
          <a:xfrm>
            <a:off x="3101425" y="1544325"/>
            <a:ext cx="136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1"/>
          <p:cNvCxnSpPr/>
          <p:nvPr/>
        </p:nvCxnSpPr>
        <p:spPr>
          <a:xfrm flipH="1">
            <a:off x="1799550" y="2769575"/>
            <a:ext cx="1148700" cy="47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1"/>
          <p:cNvCxnSpPr/>
          <p:nvPr/>
        </p:nvCxnSpPr>
        <p:spPr>
          <a:xfrm>
            <a:off x="4464425" y="3621750"/>
            <a:ext cx="883200" cy="46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21"/>
          <p:cNvCxnSpPr/>
          <p:nvPr/>
        </p:nvCxnSpPr>
        <p:spPr>
          <a:xfrm>
            <a:off x="6598475" y="2284575"/>
            <a:ext cx="408600" cy="49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1"/>
          <p:cNvSpPr txBox="1"/>
          <p:nvPr/>
        </p:nvSpPr>
        <p:spPr>
          <a:xfrm>
            <a:off x="1505700" y="3910600"/>
            <a:ext cx="3181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-"/>
            </a:pPr>
            <a:r>
              <a:rPr lang="es" sz="1200">
                <a:solidFill>
                  <a:schemeClr val="dk1"/>
                </a:solidFill>
              </a:rPr>
              <a:t>Cápsula de percusión: destinado a ocasionar a través de un impacto el encendido de las pólvoras u otras sustancias fácilmente inflamables.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