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embeddedFontLst>
    <p:embeddedFont>
      <p:font typeface="Nuni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Nuni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Nuni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Nunito-bold.fntdata"/><Relationship Id="rId14" Type="http://schemas.openxmlformats.org/officeDocument/2006/relationships/slide" Target="slides/slide9.xml"/><Relationship Id="rId58" Type="http://schemas.openxmlformats.org/officeDocument/2006/relationships/font" Target="fonts/Nuni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5b174a8b15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5b174a8b15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b174a8b1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b174a8b1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b174a8b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b174a8b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5b174a8b1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5b174a8b1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5b174a8b1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5b174a8b1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b174a8b1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5b174a8b1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5b174a8b1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5b174a8b1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5b174a8b1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5b174a8b1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b174a8b1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5b174a8b1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5b174a8b1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5b174a8b1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f34c1d34a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f34c1d34a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b174a8b1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b174a8b1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b174a8b1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5b174a8b1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b174a8b1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5b174a8b1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b174a8b1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5b174a8b1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5b174a8b1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5b174a8b1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b174a8b1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b174a8b1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5b174a8b1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5b174a8b1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b174a8b1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b174a8b1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5b174a8b1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5b174a8b15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5b174a8b1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5b174a8b1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b174a8b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b174a8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5b174a8b1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5b174a8b1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b174a8b15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b174a8b15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5b174a8b1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5b174a8b1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5b174a8b15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5b174a8b1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5b174a8b1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5b174a8b1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5b174a8b1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5b174a8b1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5b174a8b15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5b174a8b1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5b174a8b1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5b174a8b1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5b174a8b1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5b174a8b1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5b174a8b15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5b174a8b15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b174a8b1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b174a8b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5b174a8b15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5b174a8b15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5b174a8b1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5b174a8b1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5b174a8b15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5b174a8b15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5b174a8b1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5b174a8b1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5b174a8b15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5b174a8b15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5b174a8b15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5b174a8b15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5b174a8b15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5b174a8b15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5b174a8b15_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5b174a8b15_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5b174a8b1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5b174a8b1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5b174a8b15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5b174a8b15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b174a8b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b174a8b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5b174a8b15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5b174a8b15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5b174a8b15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5b174a8b15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5bd21c73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5bd21c73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b174a8b1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b174a8b1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b174a8b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b174a8b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b174a8b1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b174a8b1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b174a8b1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b174a8b1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38.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4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47.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 Id="rId3"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91353" y="5025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solidFill>
                  <a:srgbClr val="000000"/>
                </a:solidFill>
              </a:rPr>
              <a:t>ENFERMEDADES PROFESIONALES</a:t>
            </a:r>
            <a:endParaRPr>
              <a:solidFill>
                <a:srgbClr val="000000"/>
              </a:solidFill>
            </a:endParaRPr>
          </a:p>
        </p:txBody>
      </p:sp>
      <p:sp>
        <p:nvSpPr>
          <p:cNvPr id="129" name="Google Shape;129;p13"/>
          <p:cNvSpPr txBox="1"/>
          <p:nvPr>
            <p:ph idx="1" type="subTitle"/>
          </p:nvPr>
        </p:nvSpPr>
        <p:spPr>
          <a:xfrm>
            <a:off x="1891350" y="3321299"/>
            <a:ext cx="5361300" cy="190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INTEGRANTES</a:t>
            </a:r>
            <a:endParaRPr/>
          </a:p>
          <a:p>
            <a:pPr indent="0" lvl="0" marL="0" rtl="0" algn="ctr">
              <a:spcBef>
                <a:spcPts val="0"/>
              </a:spcBef>
              <a:spcAft>
                <a:spcPts val="0"/>
              </a:spcAft>
              <a:buNone/>
            </a:pPr>
            <a:r>
              <a:rPr lang="es"/>
              <a:t>Jaksic, Magali Lucía</a:t>
            </a:r>
            <a:endParaRPr/>
          </a:p>
          <a:p>
            <a:pPr indent="0" lvl="0" marL="0" rtl="0" algn="ctr">
              <a:spcBef>
                <a:spcPts val="0"/>
              </a:spcBef>
              <a:spcAft>
                <a:spcPts val="0"/>
              </a:spcAft>
              <a:buNone/>
            </a:pPr>
            <a:r>
              <a:rPr lang="es"/>
              <a:t>Laudin, Juan Augusto</a:t>
            </a:r>
            <a:endParaRPr/>
          </a:p>
          <a:p>
            <a:pPr indent="0" lvl="0" marL="0" rtl="0" algn="ctr">
              <a:spcBef>
                <a:spcPts val="0"/>
              </a:spcBef>
              <a:spcAft>
                <a:spcPts val="0"/>
              </a:spcAft>
              <a:buNone/>
            </a:pPr>
            <a:r>
              <a:rPr lang="es"/>
              <a:t>Saenz García, Fernando</a:t>
            </a:r>
            <a:endParaRPr/>
          </a:p>
          <a:p>
            <a:pPr indent="0" lvl="0" marL="0" rtl="0" algn="ctr">
              <a:spcBef>
                <a:spcPts val="0"/>
              </a:spcBef>
              <a:spcAft>
                <a:spcPts val="0"/>
              </a:spcAft>
              <a:buNone/>
            </a:pPr>
            <a:r>
              <a:rPr lang="es"/>
              <a:t>Soria, Daniel Matías</a:t>
            </a:r>
            <a:endParaRPr/>
          </a:p>
        </p:txBody>
      </p:sp>
      <p:pic>
        <p:nvPicPr>
          <p:cNvPr id="130" name="Google Shape;130;p13"/>
          <p:cNvPicPr preferRelativeResize="0"/>
          <p:nvPr/>
        </p:nvPicPr>
        <p:blipFill>
          <a:blip r:embed="rId3">
            <a:alphaModFix/>
          </a:blip>
          <a:stretch>
            <a:fillRect/>
          </a:stretch>
        </p:blipFill>
        <p:spPr>
          <a:xfrm>
            <a:off x="7220003" y="992750"/>
            <a:ext cx="1619197" cy="2278172"/>
          </a:xfrm>
          <a:prstGeom prst="rect">
            <a:avLst/>
          </a:prstGeom>
          <a:noFill/>
          <a:ln>
            <a:noFill/>
          </a:ln>
        </p:spPr>
      </p:pic>
      <p:sp>
        <p:nvSpPr>
          <p:cNvPr id="131" name="Google Shape;131;p13"/>
          <p:cNvSpPr txBox="1"/>
          <p:nvPr/>
        </p:nvSpPr>
        <p:spPr>
          <a:xfrm>
            <a:off x="3072000" y="2455688"/>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s" sz="1800"/>
              <a:t>GRUPO N°17</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1385850" y="384225"/>
            <a:ext cx="6372300" cy="731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 sz="2200"/>
              <a:t>4. Agentes Ergonómicos.</a:t>
            </a:r>
            <a:endParaRPr sz="2200"/>
          </a:p>
          <a:p>
            <a:pPr indent="0" lvl="0" marL="0" rtl="0" algn="ctr">
              <a:spcBef>
                <a:spcPts val="0"/>
              </a:spcBef>
              <a:spcAft>
                <a:spcPts val="0"/>
              </a:spcAft>
              <a:buNone/>
            </a:pPr>
            <a:r>
              <a:t/>
            </a:r>
            <a:endParaRPr sz="2200"/>
          </a:p>
        </p:txBody>
      </p:sp>
      <p:sp>
        <p:nvSpPr>
          <p:cNvPr id="205" name="Google Shape;205;p22"/>
          <p:cNvSpPr txBox="1"/>
          <p:nvPr>
            <p:ph idx="1" type="body"/>
          </p:nvPr>
        </p:nvSpPr>
        <p:spPr>
          <a:xfrm>
            <a:off x="258900" y="1115625"/>
            <a:ext cx="8626200" cy="33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solidFill>
                  <a:srgbClr val="000000"/>
                </a:solidFill>
              </a:rPr>
              <a:t>Se considera agentes ergonómicos a los sobreesfuerzos provocados en el trabajador debido a las posturas forzadas y a los movimientos repetitivos. El ser humano tiene una capacidad individual para realizar una tarea, dada por la medida y el tiempo máximo en que puede realizar una actividad, la que una vez superada provoca fatiga y daño al trabajador. Se pueden mencionar los siguientes agentes:</a:t>
            </a:r>
            <a:endParaRPr sz="1600">
              <a:solidFill>
                <a:srgbClr val="000000"/>
              </a:solidFill>
            </a:endParaRPr>
          </a:p>
          <a:p>
            <a:pPr indent="-330200" lvl="0" marL="457200" rtl="0" algn="l">
              <a:spcBef>
                <a:spcPts val="1200"/>
              </a:spcBef>
              <a:spcAft>
                <a:spcPts val="0"/>
              </a:spcAft>
              <a:buClr>
                <a:srgbClr val="000000"/>
              </a:buClr>
              <a:buSzPts val="1600"/>
              <a:buChar char="●"/>
            </a:pPr>
            <a:r>
              <a:rPr lang="es" sz="1600">
                <a:solidFill>
                  <a:srgbClr val="000000"/>
                </a:solidFill>
              </a:rPr>
              <a:t>Posturas mantenidas en el tiempo: tanto las posturas por una posición de trabajo anormal, o las posturas de trabajo normales pero que se prolongan en el tiempo.</a:t>
            </a:r>
            <a:endParaRPr sz="1600">
              <a:solidFill>
                <a:srgbClr val="000000"/>
              </a:solidFill>
            </a:endParaRPr>
          </a:p>
          <a:p>
            <a:pPr indent="-330200" lvl="0" marL="457200" rtl="0" algn="l">
              <a:spcBef>
                <a:spcPts val="0"/>
              </a:spcBef>
              <a:spcAft>
                <a:spcPts val="0"/>
              </a:spcAft>
              <a:buClr>
                <a:srgbClr val="000000"/>
              </a:buClr>
              <a:buSzPts val="1600"/>
              <a:buChar char="●"/>
            </a:pPr>
            <a:r>
              <a:rPr lang="es" sz="1600">
                <a:solidFill>
                  <a:srgbClr val="000000"/>
                </a:solidFill>
              </a:rPr>
              <a:t>Presión reiterada en extremidades: provocadas por el exceso de levantamiento de peso.</a:t>
            </a:r>
            <a:endParaRPr sz="1600">
              <a:solidFill>
                <a:srgbClr val="000000"/>
              </a:solidFill>
            </a:endParaRPr>
          </a:p>
          <a:p>
            <a:pPr indent="-330200" lvl="0" marL="457200" rtl="0" algn="l">
              <a:spcBef>
                <a:spcPts val="0"/>
              </a:spcBef>
              <a:spcAft>
                <a:spcPts val="0"/>
              </a:spcAft>
              <a:buClr>
                <a:srgbClr val="000000"/>
              </a:buClr>
              <a:buSzPts val="1600"/>
              <a:buChar char="●"/>
            </a:pPr>
            <a:r>
              <a:rPr lang="es" sz="1600">
                <a:solidFill>
                  <a:srgbClr val="000000"/>
                </a:solidFill>
              </a:rPr>
              <a:t>Repetición uniforme de movimientos: se da generalmente en los sistemas que organizan al trabajo en cadenas, en el cual al trabajador le corresponde una sola tarea.</a:t>
            </a:r>
            <a:endParaRPr sz="1600">
              <a:solidFill>
                <a:srgbClr val="000000"/>
              </a:solidFill>
            </a:endParaRPr>
          </a:p>
          <a:p>
            <a:pPr indent="0" lvl="0" marL="0" rtl="0" algn="ctr">
              <a:spcBef>
                <a:spcPts val="1200"/>
              </a:spcBef>
              <a:spcAft>
                <a:spcPts val="1200"/>
              </a:spcAft>
              <a:buNone/>
            </a:pPr>
            <a:r>
              <a:t/>
            </a:r>
            <a:endParaRPr sz="1600">
              <a:solidFill>
                <a:srgbClr val="000000"/>
              </a:solidFill>
            </a:endParaRPr>
          </a:p>
        </p:txBody>
      </p:sp>
      <p:pic>
        <p:nvPicPr>
          <p:cNvPr id="206" name="Google Shape;206;p22"/>
          <p:cNvPicPr preferRelativeResize="0"/>
          <p:nvPr/>
        </p:nvPicPr>
        <p:blipFill>
          <a:blip r:embed="rId3">
            <a:alphaModFix/>
          </a:blip>
          <a:stretch>
            <a:fillRect/>
          </a:stretch>
        </p:blipFill>
        <p:spPr>
          <a:xfrm>
            <a:off x="7427763" y="3524250"/>
            <a:ext cx="1457325" cy="161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3"/>
          <p:cNvSpPr txBox="1"/>
          <p:nvPr>
            <p:ph type="title"/>
          </p:nvPr>
        </p:nvSpPr>
        <p:spPr>
          <a:xfrm>
            <a:off x="1385850" y="272675"/>
            <a:ext cx="6372300" cy="768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Exposición</a:t>
            </a:r>
            <a:endParaRPr sz="3600"/>
          </a:p>
        </p:txBody>
      </p:sp>
      <p:sp>
        <p:nvSpPr>
          <p:cNvPr id="212" name="Google Shape;212;p23"/>
          <p:cNvSpPr txBox="1"/>
          <p:nvPr>
            <p:ph idx="1" type="body"/>
          </p:nvPr>
        </p:nvSpPr>
        <p:spPr>
          <a:xfrm>
            <a:off x="644500" y="1104800"/>
            <a:ext cx="8068500" cy="137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Exposición implica contacto en forma continua y repetida en el tiempo; nuestra legislación habla de "exposición en forma continua, repetidamente día tras día, ocho horas diarias, cuarenta y ocho horas semanales". Por lo tanto, contacto eventual o coyuntural no es exposición.</a:t>
            </a:r>
            <a:endParaRPr sz="1400">
              <a:solidFill>
                <a:srgbClr val="000000"/>
              </a:solidFill>
            </a:endParaRPr>
          </a:p>
          <a:p>
            <a:pPr indent="0" lvl="0" marL="0" rtl="0" algn="ctr">
              <a:spcBef>
                <a:spcPts val="1200"/>
              </a:spcBef>
              <a:spcAft>
                <a:spcPts val="1200"/>
              </a:spcAft>
              <a:buNone/>
            </a:pPr>
            <a:r>
              <a:t/>
            </a:r>
            <a:endParaRPr/>
          </a:p>
        </p:txBody>
      </p:sp>
      <p:sp>
        <p:nvSpPr>
          <p:cNvPr id="213" name="Google Shape;213;p23"/>
          <p:cNvSpPr txBox="1"/>
          <p:nvPr>
            <p:ph type="title"/>
          </p:nvPr>
        </p:nvSpPr>
        <p:spPr>
          <a:xfrm>
            <a:off x="1385850" y="1953400"/>
            <a:ext cx="6372300" cy="1079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Cuadro </a:t>
            </a:r>
            <a:r>
              <a:rPr lang="es" sz="3600"/>
              <a:t>Clínico</a:t>
            </a:r>
            <a:endParaRPr sz="3600"/>
          </a:p>
        </p:txBody>
      </p:sp>
      <p:sp>
        <p:nvSpPr>
          <p:cNvPr id="214" name="Google Shape;214;p23"/>
          <p:cNvSpPr txBox="1"/>
          <p:nvPr>
            <p:ph idx="1" type="body"/>
          </p:nvPr>
        </p:nvSpPr>
        <p:spPr>
          <a:xfrm>
            <a:off x="644500" y="3032500"/>
            <a:ext cx="7795800" cy="64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400">
                <a:solidFill>
                  <a:srgbClr val="000000"/>
                </a:solidFill>
              </a:rPr>
              <a:t>Debe haber una enfermedad claramente definida en todos sus elementos clínicos anátomo-patológicos y terapéuticos, o un daño al organismo de los trabajadores expuestos a los agentes o condiciones señalados antes.</a:t>
            </a:r>
            <a:endParaRPr sz="1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1385850" y="0"/>
            <a:ext cx="63723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Relación de Causalidad</a:t>
            </a:r>
            <a:endParaRPr sz="3600"/>
          </a:p>
        </p:txBody>
      </p:sp>
      <p:sp>
        <p:nvSpPr>
          <p:cNvPr id="220" name="Google Shape;220;p24"/>
          <p:cNvSpPr txBox="1"/>
          <p:nvPr>
            <p:ph idx="1" type="body"/>
          </p:nvPr>
        </p:nvSpPr>
        <p:spPr>
          <a:xfrm>
            <a:off x="649350" y="1041925"/>
            <a:ext cx="7845300" cy="64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400">
                <a:solidFill>
                  <a:srgbClr val="000000"/>
                </a:solidFill>
              </a:rPr>
              <a:t>Debo tener pruebas de orden clínico, patológico, experimental o epidemiológico que permitan dar una </a:t>
            </a:r>
            <a:r>
              <a:rPr lang="es" sz="1400">
                <a:solidFill>
                  <a:srgbClr val="000000"/>
                </a:solidFill>
              </a:rPr>
              <a:t>sensación</a:t>
            </a:r>
            <a:r>
              <a:rPr lang="es" sz="1400">
                <a:solidFill>
                  <a:srgbClr val="000000"/>
                </a:solidFill>
              </a:rPr>
              <a:t> de causa y efecto entre la </a:t>
            </a:r>
            <a:r>
              <a:rPr lang="es" sz="1400">
                <a:solidFill>
                  <a:srgbClr val="000000"/>
                </a:solidFill>
              </a:rPr>
              <a:t>patología</a:t>
            </a:r>
            <a:r>
              <a:rPr lang="es" sz="1400">
                <a:solidFill>
                  <a:srgbClr val="000000"/>
                </a:solidFill>
              </a:rPr>
              <a:t> definida y la presencia en el trabajo. Debo tener en cuenta que la existencia de un agente de riesgo no implica necesariamente la exposiciòn al mismo. </a:t>
            </a:r>
            <a:endParaRPr sz="1400">
              <a:solidFill>
                <a:srgbClr val="000000"/>
              </a:solidFill>
            </a:endParaRPr>
          </a:p>
        </p:txBody>
      </p:sp>
      <p:sp>
        <p:nvSpPr>
          <p:cNvPr id="221" name="Google Shape;221;p24"/>
          <p:cNvSpPr txBox="1"/>
          <p:nvPr/>
        </p:nvSpPr>
        <p:spPr>
          <a:xfrm>
            <a:off x="345600" y="2057875"/>
            <a:ext cx="8452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Fundamentos para esta relación: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Fundamentos patológicos: cuando hay una alteración bioquímica, funcional o anatómica que es </a:t>
            </a:r>
            <a:r>
              <a:rPr lang="es">
                <a:latin typeface="Calibri"/>
                <a:ea typeface="Calibri"/>
                <a:cs typeface="Calibri"/>
                <a:sym typeface="Calibri"/>
              </a:rPr>
              <a:t>característica</a:t>
            </a:r>
            <a:r>
              <a:rPr lang="es">
                <a:latin typeface="Calibri"/>
                <a:ea typeface="Calibri"/>
                <a:cs typeface="Calibri"/>
                <a:sym typeface="Calibri"/>
              </a:rPr>
              <a:t> del agente que la produce.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Clínica: por sus </a:t>
            </a:r>
            <a:r>
              <a:rPr lang="es">
                <a:latin typeface="Calibri"/>
                <a:ea typeface="Calibri"/>
                <a:cs typeface="Calibri"/>
                <a:sym typeface="Calibri"/>
              </a:rPr>
              <a:t>síntomas</a:t>
            </a:r>
            <a:r>
              <a:rPr lang="es">
                <a:latin typeface="Calibri"/>
                <a:ea typeface="Calibri"/>
                <a:cs typeface="Calibri"/>
                <a:sym typeface="Calibri"/>
              </a:rPr>
              <a:t> y signos que son atribuibles a la acción de un agente dado.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Anátomo-patológica: existencia de lesiones histológicas o anatómicas </a:t>
            </a:r>
            <a:r>
              <a:rPr lang="es">
                <a:latin typeface="Calibri"/>
                <a:ea typeface="Calibri"/>
                <a:cs typeface="Calibri"/>
                <a:sym typeface="Calibri"/>
              </a:rPr>
              <a:t>características</a:t>
            </a:r>
            <a:r>
              <a:rPr lang="es">
                <a:latin typeface="Calibri"/>
                <a:ea typeface="Calibri"/>
                <a:cs typeface="Calibri"/>
                <a:sym typeface="Calibri"/>
              </a:rPr>
              <a:t> de un agente dado, en los tejidos u </a:t>
            </a:r>
            <a:r>
              <a:rPr lang="es">
                <a:latin typeface="Calibri"/>
                <a:ea typeface="Calibri"/>
                <a:cs typeface="Calibri"/>
                <a:sym typeface="Calibri"/>
              </a:rPr>
              <a:t>órganos</a:t>
            </a:r>
            <a:r>
              <a:rPr lang="es">
                <a:latin typeface="Calibri"/>
                <a:ea typeface="Calibri"/>
                <a:cs typeface="Calibri"/>
                <a:sym typeface="Calibri"/>
              </a:rPr>
              <a:t> de los sujetos expuestos.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Experimental: realizar experimentos con animales en </a:t>
            </a:r>
            <a:r>
              <a:rPr lang="es">
                <a:latin typeface="Calibri"/>
                <a:ea typeface="Calibri"/>
                <a:cs typeface="Calibri"/>
                <a:sym typeface="Calibri"/>
              </a:rPr>
              <a:t>exposición</a:t>
            </a:r>
            <a:r>
              <a:rPr lang="es">
                <a:latin typeface="Calibri"/>
                <a:ea typeface="Calibri"/>
                <a:cs typeface="Calibri"/>
                <a:sym typeface="Calibri"/>
              </a:rPr>
              <a:t> con los agentes estudiados en condiciones similares a la del ambiente laboral y con resultados similares a los encontrados en los hombres.</a:t>
            </a:r>
            <a:endParaRPr>
              <a:latin typeface="Calibri"/>
              <a:ea typeface="Calibri"/>
              <a:cs typeface="Calibri"/>
              <a:sym typeface="Calibri"/>
            </a:endParaRPr>
          </a:p>
        </p:txBody>
      </p:sp>
      <p:pic>
        <p:nvPicPr>
          <p:cNvPr id="222" name="Google Shape;222;p24"/>
          <p:cNvPicPr preferRelativeResize="0"/>
          <p:nvPr/>
        </p:nvPicPr>
        <p:blipFill>
          <a:blip r:embed="rId3">
            <a:alphaModFix/>
          </a:blip>
          <a:stretch>
            <a:fillRect/>
          </a:stretch>
        </p:blipFill>
        <p:spPr>
          <a:xfrm>
            <a:off x="7880246" y="3763800"/>
            <a:ext cx="1121954" cy="137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1696800" y="285025"/>
            <a:ext cx="5750400" cy="805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Factores condicionantes</a:t>
            </a:r>
            <a:endParaRPr sz="3600"/>
          </a:p>
        </p:txBody>
      </p:sp>
      <p:sp>
        <p:nvSpPr>
          <p:cNvPr id="228" name="Google Shape;228;p25"/>
          <p:cNvSpPr txBox="1"/>
          <p:nvPr>
            <p:ph idx="1" type="body"/>
          </p:nvPr>
        </p:nvSpPr>
        <p:spPr>
          <a:xfrm>
            <a:off x="210700" y="1090225"/>
            <a:ext cx="8415600" cy="3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Entre los factores que determinan las enfermedades profesionales se tiene:</a:t>
            </a:r>
            <a:endParaRPr sz="1400">
              <a:solidFill>
                <a:srgbClr val="000000"/>
              </a:solidFill>
            </a:endParaRPr>
          </a:p>
          <a:p>
            <a:pPr indent="-317500" lvl="0" marL="457200" rtl="0" algn="l">
              <a:spcBef>
                <a:spcPts val="1200"/>
              </a:spcBef>
              <a:spcAft>
                <a:spcPts val="0"/>
              </a:spcAft>
              <a:buClr>
                <a:srgbClr val="000000"/>
              </a:buClr>
              <a:buSzPts val="1400"/>
              <a:buChar char="●"/>
            </a:pPr>
            <a:r>
              <a:rPr lang="es" sz="1400">
                <a:solidFill>
                  <a:srgbClr val="000000"/>
                </a:solidFill>
              </a:rPr>
              <a:t>Concentración del agente contaminante en el ambiente de trabajo: a mayor concentración mayores efectos perjudiciales sobre la salud.</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Presencia de varios contaminantes: al haber varios contaminantes, el efecto perjudicial se puede ver aumentado o atenuado, debido a que al combinarse dos sustancias puede aumentar o disminuir su toxicidad.</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 Uso incorrecto de elementos de protección personal.</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Variabilidad biológica: No todos los operarios se enfermarán de la misma forma y en el mismo tiempo.</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Multicausalidad: una misma enfermedad puede tener distintas causas, tanto laborales como extralaborales que actúan al mismo tiempo.</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Inespecificidad clínica: no hay un cuadro clínico que permita relacionar la sintomatología con un trabajo determinado.</a:t>
            </a:r>
            <a:endParaRPr sz="1400">
              <a:solidFill>
                <a:srgbClr val="000000"/>
              </a:solidFill>
            </a:endParaRPr>
          </a:p>
          <a:p>
            <a:pPr indent="0" lvl="0" marL="0" rtl="0" algn="l">
              <a:spcBef>
                <a:spcPts val="1200"/>
              </a:spcBef>
              <a:spcAft>
                <a:spcPts val="1200"/>
              </a:spcAft>
              <a:buNone/>
            </a:pPr>
            <a:r>
              <a:t/>
            </a: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1385850" y="297450"/>
            <a:ext cx="6372300" cy="941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Acciones de Prevención</a:t>
            </a:r>
            <a:endParaRPr sz="3600"/>
          </a:p>
        </p:txBody>
      </p:sp>
      <p:sp>
        <p:nvSpPr>
          <p:cNvPr id="234" name="Google Shape;234;p26"/>
          <p:cNvSpPr txBox="1"/>
          <p:nvPr>
            <p:ph idx="1" type="body"/>
          </p:nvPr>
        </p:nvSpPr>
        <p:spPr>
          <a:xfrm>
            <a:off x="295150" y="1078025"/>
            <a:ext cx="8665800" cy="1288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En todo momento hay que proteger el derecho a la salud de los trabajadores, por lo que para lograr esto debo tener en cuenta las siguientes fases:</a:t>
            </a:r>
            <a:endParaRPr/>
          </a:p>
          <a:p>
            <a:pPr indent="-311150" lvl="0" marL="457200" rtl="0" algn="l">
              <a:spcBef>
                <a:spcPts val="1200"/>
              </a:spcBef>
              <a:spcAft>
                <a:spcPts val="0"/>
              </a:spcAft>
              <a:buSzPts val="1300"/>
              <a:buAutoNum type="arabicPeriod"/>
            </a:pPr>
            <a:r>
              <a:rPr lang="es"/>
              <a:t>Prevención: conocer sobre enfermedades profesionales y la </a:t>
            </a:r>
            <a:r>
              <a:rPr lang="es"/>
              <a:t>adopción</a:t>
            </a:r>
            <a:r>
              <a:rPr lang="es"/>
              <a:t> de medidas para el desempeño de las tareas.</a:t>
            </a:r>
            <a:endParaRPr/>
          </a:p>
          <a:p>
            <a:pPr indent="-311150" lvl="0" marL="457200" rtl="0" algn="l">
              <a:spcBef>
                <a:spcPts val="0"/>
              </a:spcBef>
              <a:spcAft>
                <a:spcPts val="0"/>
              </a:spcAft>
              <a:buSzPts val="1300"/>
              <a:buAutoNum type="arabicPeriod"/>
            </a:pPr>
            <a:r>
              <a:rPr lang="es"/>
              <a:t>Protección: medidas de defensa individuales y colectivas para reducir al </a:t>
            </a:r>
            <a:r>
              <a:rPr lang="es"/>
              <a:t>mínimo</a:t>
            </a:r>
            <a:r>
              <a:rPr lang="es"/>
              <a:t> las consecuencias del agente.</a:t>
            </a:r>
            <a:endParaRPr/>
          </a:p>
          <a:p>
            <a:pPr indent="-311150" lvl="0" marL="457200" rtl="0" algn="l">
              <a:spcBef>
                <a:spcPts val="0"/>
              </a:spcBef>
              <a:spcAft>
                <a:spcPts val="0"/>
              </a:spcAft>
              <a:buSzPts val="1300"/>
              <a:buAutoNum type="arabicPeriod"/>
            </a:pPr>
            <a:r>
              <a:rPr lang="es"/>
              <a:t>Atención</a:t>
            </a:r>
            <a:r>
              <a:rPr lang="es"/>
              <a:t> inmediata y eficaz: utilizar un sistema de alerta y comunicación eficaz.</a:t>
            </a:r>
            <a:endParaRPr/>
          </a:p>
        </p:txBody>
      </p:sp>
      <p:sp>
        <p:nvSpPr>
          <p:cNvPr id="235" name="Google Shape;235;p26"/>
          <p:cNvSpPr txBox="1"/>
          <p:nvPr/>
        </p:nvSpPr>
        <p:spPr>
          <a:xfrm>
            <a:off x="607300" y="2379650"/>
            <a:ext cx="7820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El Servicio de Higiene y Seguridad debe cumplir la función de: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Control del cumplimiento de las medidas de higiene y seguridad en el trabajo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Gestión de puestos de primeros auxilios y servicios contra incendios.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Control del almacenamiento y uso de explosivos.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Control del movimiento de vehículos.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Entrenamiento de todo el personal en prevención de accidentes.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Acopio y procesamiento estadístico de datos sobre accidentes y enfermedades profesionales.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Realización de los estudios preventivos en las actividades que se desarrollan en los distintos frentes de trabajo, y sobre todo en la fase de organización del obrador.</a:t>
            </a:r>
            <a:endParaRPr>
              <a:latin typeface="Calibri"/>
              <a:ea typeface="Calibri"/>
              <a:cs typeface="Calibri"/>
              <a:sym typeface="Calibri"/>
            </a:endParaRPr>
          </a:p>
        </p:txBody>
      </p:sp>
      <p:pic>
        <p:nvPicPr>
          <p:cNvPr id="236" name="Google Shape;236;p26"/>
          <p:cNvPicPr preferRelativeResize="0"/>
          <p:nvPr/>
        </p:nvPicPr>
        <p:blipFill>
          <a:blip r:embed="rId3">
            <a:alphaModFix/>
          </a:blip>
          <a:stretch>
            <a:fillRect/>
          </a:stretch>
        </p:blipFill>
        <p:spPr>
          <a:xfrm>
            <a:off x="6975274" y="2079275"/>
            <a:ext cx="1878950" cy="1670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ph type="title"/>
          </p:nvPr>
        </p:nvSpPr>
        <p:spPr>
          <a:xfrm>
            <a:off x="2283300" y="0"/>
            <a:ext cx="45774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2600"/>
              <a:t>Prevención y detección de Enfermedades Profesionales</a:t>
            </a:r>
            <a:endParaRPr sz="2600"/>
          </a:p>
        </p:txBody>
      </p:sp>
      <p:sp>
        <p:nvSpPr>
          <p:cNvPr id="242" name="Google Shape;242;p27"/>
          <p:cNvSpPr txBox="1"/>
          <p:nvPr>
            <p:ph idx="1" type="body"/>
          </p:nvPr>
        </p:nvSpPr>
        <p:spPr>
          <a:xfrm>
            <a:off x="272675" y="1103075"/>
            <a:ext cx="8539500" cy="3631500"/>
          </a:xfrm>
          <a:prstGeom prst="rect">
            <a:avLst/>
          </a:prstGeom>
        </p:spPr>
        <p:txBody>
          <a:bodyPr anchorCtr="0" anchor="t" bIns="91425" lIns="91425" spcFirstLastPara="1" rIns="91425" wrap="square" tIns="91425">
            <a:normAutofit/>
          </a:bodyPr>
          <a:lstStyle/>
          <a:p>
            <a:pPr indent="-317500" lvl="0" marL="914400" rtl="0" algn="l">
              <a:spcBef>
                <a:spcPts val="0"/>
              </a:spcBef>
              <a:spcAft>
                <a:spcPts val="0"/>
              </a:spcAft>
              <a:buSzPts val="1400"/>
              <a:buAutoNum type="arabicPeriod"/>
            </a:pPr>
            <a:r>
              <a:rPr lang="es" sz="1400"/>
              <a:t>Control del puesto de trabajo:</a:t>
            </a:r>
            <a:endParaRPr sz="1400"/>
          </a:p>
          <a:p>
            <a:pPr indent="-317500" lvl="0" marL="1371600" rtl="0" algn="l">
              <a:spcBef>
                <a:spcPts val="0"/>
              </a:spcBef>
              <a:spcAft>
                <a:spcPts val="0"/>
              </a:spcAft>
              <a:buSzPts val="1400"/>
              <a:buChar char="●"/>
            </a:pPr>
            <a:r>
              <a:rPr lang="es" sz="1400"/>
              <a:t>Eliminación del riesgo: ya sea por sustitución del contaminante, cambio del proceso, </a:t>
            </a:r>
            <a:r>
              <a:rPr lang="es" sz="1400"/>
              <a:t>manutención</a:t>
            </a:r>
            <a:r>
              <a:rPr lang="es" sz="1400"/>
              <a:t> y </a:t>
            </a:r>
            <a:r>
              <a:rPr lang="es" sz="1400"/>
              <a:t>limpieza</a:t>
            </a:r>
            <a:r>
              <a:rPr lang="es" sz="1400"/>
              <a:t>.</a:t>
            </a:r>
            <a:endParaRPr sz="1400"/>
          </a:p>
          <a:p>
            <a:pPr indent="-317500" lvl="0" marL="1371600" rtl="0" algn="l">
              <a:spcBef>
                <a:spcPts val="0"/>
              </a:spcBef>
              <a:spcAft>
                <a:spcPts val="0"/>
              </a:spcAft>
              <a:buSzPts val="1400"/>
              <a:buChar char="●"/>
            </a:pPr>
            <a:r>
              <a:rPr lang="es" sz="1400"/>
              <a:t>Eliminación de la exposición de la persona al riesgo: ya sea aislando a los trabajadores del toxico, ventilación, o </a:t>
            </a:r>
            <a:r>
              <a:rPr lang="es" sz="1400"/>
              <a:t>segregación</a:t>
            </a:r>
            <a:r>
              <a:rPr lang="es" sz="1400"/>
              <a:t>, es decir, menor cantidad de trabajadores.</a:t>
            </a:r>
            <a:endParaRPr sz="1400"/>
          </a:p>
          <a:p>
            <a:pPr indent="-317500" lvl="0" marL="1371600" rtl="0" algn="l">
              <a:spcBef>
                <a:spcPts val="0"/>
              </a:spcBef>
              <a:spcAft>
                <a:spcPts val="0"/>
              </a:spcAft>
              <a:buSzPts val="1400"/>
              <a:buChar char="●"/>
            </a:pPr>
            <a:r>
              <a:rPr lang="es" sz="1400"/>
              <a:t>Aislamiento del riesgo.</a:t>
            </a:r>
            <a:endParaRPr sz="1400"/>
          </a:p>
          <a:p>
            <a:pPr indent="-317500" lvl="0" marL="1371600" rtl="0" algn="l">
              <a:spcBef>
                <a:spcPts val="0"/>
              </a:spcBef>
              <a:spcAft>
                <a:spcPts val="0"/>
              </a:spcAft>
              <a:buSzPts val="1400"/>
              <a:buChar char="●"/>
            </a:pPr>
            <a:r>
              <a:rPr lang="es" sz="1400"/>
              <a:t>Protección de la persona.</a:t>
            </a:r>
            <a:endParaRPr sz="1400"/>
          </a:p>
          <a:p>
            <a:pPr indent="-317500" lvl="0" marL="914400" rtl="0" algn="l">
              <a:spcBef>
                <a:spcPts val="0"/>
              </a:spcBef>
              <a:spcAft>
                <a:spcPts val="0"/>
              </a:spcAft>
              <a:buSzPts val="1400"/>
              <a:buAutoNum type="arabicPeriod"/>
            </a:pPr>
            <a:r>
              <a:rPr lang="es" sz="1400"/>
              <a:t>Control del trabajador:</a:t>
            </a:r>
            <a:endParaRPr sz="1400"/>
          </a:p>
          <a:p>
            <a:pPr indent="-317500" lvl="0" marL="1371600" rtl="0" algn="l">
              <a:spcBef>
                <a:spcPts val="0"/>
              </a:spcBef>
              <a:spcAft>
                <a:spcPts val="0"/>
              </a:spcAft>
              <a:buSzPts val="1400"/>
              <a:buChar char="●"/>
            </a:pPr>
            <a:r>
              <a:rPr lang="es" sz="1400"/>
              <a:t>Exámenes preocupacionales o de ingreso</a:t>
            </a:r>
            <a:endParaRPr sz="1400"/>
          </a:p>
          <a:p>
            <a:pPr indent="-317500" lvl="0" marL="1371600" rtl="0" algn="l">
              <a:spcBef>
                <a:spcPts val="0"/>
              </a:spcBef>
              <a:spcAft>
                <a:spcPts val="0"/>
              </a:spcAft>
              <a:buSzPts val="1400"/>
              <a:buChar char="●"/>
            </a:pPr>
            <a:r>
              <a:rPr lang="es" sz="1400"/>
              <a:t>Exámenes periódicos: su finalidad es detectar de manera precoz las posibles afecciones.</a:t>
            </a:r>
            <a:endParaRPr sz="1400"/>
          </a:p>
          <a:p>
            <a:pPr indent="-317500" lvl="0" marL="1371600" rtl="0" algn="l">
              <a:spcBef>
                <a:spcPts val="0"/>
              </a:spcBef>
              <a:spcAft>
                <a:spcPts val="0"/>
              </a:spcAft>
              <a:buSzPts val="1400"/>
              <a:buChar char="●"/>
            </a:pPr>
            <a:r>
              <a:rPr lang="es" sz="1400"/>
              <a:t>Previos a la transferencia de actividad.</a:t>
            </a:r>
            <a:endParaRPr sz="1400"/>
          </a:p>
          <a:p>
            <a:pPr indent="-317500" lvl="0" marL="1371600" rtl="0" algn="l">
              <a:spcBef>
                <a:spcPts val="0"/>
              </a:spcBef>
              <a:spcAft>
                <a:spcPts val="0"/>
              </a:spcAft>
              <a:buSzPts val="1400"/>
              <a:buChar char="●"/>
            </a:pPr>
            <a:r>
              <a:rPr lang="es" sz="1400"/>
              <a:t>Posterior a ausencias prolongadas.</a:t>
            </a:r>
            <a:endParaRPr sz="1400"/>
          </a:p>
          <a:p>
            <a:pPr indent="-317500" lvl="0" marL="1371600" rtl="0" algn="l">
              <a:spcBef>
                <a:spcPts val="0"/>
              </a:spcBef>
              <a:spcAft>
                <a:spcPts val="0"/>
              </a:spcAft>
              <a:buSzPts val="1400"/>
              <a:buChar char="●"/>
            </a:pPr>
            <a:r>
              <a:rPr lang="es" sz="1400"/>
              <a:t>Previos a la </a:t>
            </a:r>
            <a:r>
              <a:rPr lang="es" sz="1400"/>
              <a:t>finalización</a:t>
            </a:r>
            <a:r>
              <a:rPr lang="es" sz="1400"/>
              <a:t> de la </a:t>
            </a:r>
            <a:r>
              <a:rPr lang="es" sz="1400"/>
              <a:t>relación</a:t>
            </a:r>
            <a:r>
              <a:rPr lang="es" sz="1400"/>
              <a:t> laboral.</a:t>
            </a:r>
            <a:endParaRPr sz="1400"/>
          </a:p>
        </p:txBody>
      </p:sp>
      <p:pic>
        <p:nvPicPr>
          <p:cNvPr id="243" name="Google Shape;243;p27"/>
          <p:cNvPicPr preferRelativeResize="0"/>
          <p:nvPr/>
        </p:nvPicPr>
        <p:blipFill>
          <a:blip r:embed="rId3">
            <a:alphaModFix/>
          </a:blip>
          <a:stretch>
            <a:fillRect/>
          </a:stretch>
        </p:blipFill>
        <p:spPr>
          <a:xfrm>
            <a:off x="6240425" y="3609963"/>
            <a:ext cx="2571750" cy="15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1763425" y="169425"/>
            <a:ext cx="63723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Listado de Enfermedades Profesionales</a:t>
            </a:r>
            <a:endParaRPr sz="3600"/>
          </a:p>
        </p:txBody>
      </p:sp>
      <p:sp>
        <p:nvSpPr>
          <p:cNvPr id="249" name="Google Shape;249;p28"/>
          <p:cNvSpPr txBox="1"/>
          <p:nvPr>
            <p:ph idx="1" type="body"/>
          </p:nvPr>
        </p:nvSpPr>
        <p:spPr>
          <a:xfrm>
            <a:off x="561300" y="1549125"/>
            <a:ext cx="7419300" cy="288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1500"/>
              <a:t>El decreto 658/96 y sus posteriores modificaciones nos brindan un listado de las enfermedades profesionales, donde se identifican los agentes de riesgo y las actividades que pueden generarlas.</a:t>
            </a:r>
            <a:endParaRPr sz="1500"/>
          </a:p>
          <a:p>
            <a:pPr indent="0" lvl="0" marL="0" rtl="0" algn="l">
              <a:spcBef>
                <a:spcPts val="1200"/>
              </a:spcBef>
              <a:spcAft>
                <a:spcPts val="0"/>
              </a:spcAft>
              <a:buNone/>
            </a:pPr>
            <a:r>
              <a:rPr lang="es" sz="1500"/>
              <a:t>Desarrollaremos las enfermedades profesionales que tienen relación con la </a:t>
            </a:r>
            <a:r>
              <a:rPr lang="es" sz="1500"/>
              <a:t>Ingeniería</a:t>
            </a:r>
            <a:r>
              <a:rPr lang="es" sz="1500"/>
              <a:t> Civil y para cada una identificaremos:</a:t>
            </a:r>
            <a:endParaRPr sz="1500"/>
          </a:p>
          <a:p>
            <a:pPr indent="-323850" lvl="0" marL="457200" rtl="0" algn="l">
              <a:spcBef>
                <a:spcPts val="1200"/>
              </a:spcBef>
              <a:spcAft>
                <a:spcPts val="0"/>
              </a:spcAft>
              <a:buSzPts val="1500"/>
              <a:buChar char="●"/>
            </a:pPr>
            <a:r>
              <a:rPr lang="es" sz="1500"/>
              <a:t>Agente</a:t>
            </a:r>
            <a:endParaRPr sz="1500"/>
          </a:p>
          <a:p>
            <a:pPr indent="-323850" lvl="0" marL="457200" rtl="0" algn="l">
              <a:spcBef>
                <a:spcPts val="0"/>
              </a:spcBef>
              <a:spcAft>
                <a:spcPts val="0"/>
              </a:spcAft>
              <a:buSzPts val="1500"/>
              <a:buChar char="●"/>
            </a:pPr>
            <a:r>
              <a:rPr lang="es" sz="1500"/>
              <a:t>Descripción de la enfermedad</a:t>
            </a:r>
            <a:endParaRPr sz="1500"/>
          </a:p>
          <a:p>
            <a:pPr indent="-323850" lvl="0" marL="457200" rtl="0" algn="l">
              <a:spcBef>
                <a:spcPts val="0"/>
              </a:spcBef>
              <a:spcAft>
                <a:spcPts val="0"/>
              </a:spcAft>
              <a:buSzPts val="1500"/>
              <a:buChar char="●"/>
            </a:pPr>
            <a:r>
              <a:rPr lang="es" sz="1500"/>
              <a:t>Actividades que la generan</a:t>
            </a:r>
            <a:endParaRPr sz="1500"/>
          </a:p>
          <a:p>
            <a:pPr indent="-323850" lvl="0" marL="457200" rtl="0" algn="l">
              <a:spcBef>
                <a:spcPts val="0"/>
              </a:spcBef>
              <a:spcAft>
                <a:spcPts val="0"/>
              </a:spcAft>
              <a:buSzPts val="1500"/>
              <a:buChar char="●"/>
            </a:pPr>
            <a:r>
              <a:rPr lang="es" sz="1500"/>
              <a:t>Medidas de prevención</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físicos</a:t>
            </a:r>
            <a:endParaRPr i="1" sz="2000"/>
          </a:p>
        </p:txBody>
      </p:sp>
      <p:sp>
        <p:nvSpPr>
          <p:cNvPr id="255" name="Google Shape;255;p29"/>
          <p:cNvSpPr txBox="1"/>
          <p:nvPr>
            <p:ph idx="1" type="body"/>
          </p:nvPr>
        </p:nvSpPr>
        <p:spPr>
          <a:xfrm>
            <a:off x="171425" y="1093975"/>
            <a:ext cx="76245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
              <a:t>Enfermedad:</a:t>
            </a:r>
            <a:r>
              <a:rPr lang="es"/>
              <a:t> Hipoacusia Perceptiva</a:t>
            </a:r>
            <a:endParaRPr/>
          </a:p>
          <a:p>
            <a:pPr indent="0" lvl="0" marL="0" rtl="0" algn="l">
              <a:spcBef>
                <a:spcPts val="1200"/>
              </a:spcBef>
              <a:spcAft>
                <a:spcPts val="0"/>
              </a:spcAft>
              <a:buNone/>
            </a:pPr>
            <a:r>
              <a:rPr b="1" lang="es"/>
              <a:t>Descripción de la enfermedad: </a:t>
            </a:r>
            <a:r>
              <a:rPr lang="es"/>
              <a:t>Es la disminución de la capacidad auditiva que afecta al oído interno (puede afectar a uno o a ambos).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Utilización de herramientas neumáticas (perforadores, martillos, taladros).</a:t>
            </a:r>
            <a:endParaRPr/>
          </a:p>
          <a:p>
            <a:pPr indent="-311150" lvl="0" marL="457200" rtl="0" algn="l">
              <a:spcBef>
                <a:spcPts val="0"/>
              </a:spcBef>
              <a:spcAft>
                <a:spcPts val="0"/>
              </a:spcAft>
              <a:buSzPts val="1300"/>
              <a:buChar char="➢"/>
            </a:pPr>
            <a:r>
              <a:rPr lang="es"/>
              <a:t>Empleo y destrucción de municiones y explosivos.</a:t>
            </a:r>
            <a:endParaRPr/>
          </a:p>
          <a:p>
            <a:pPr indent="-311150" lvl="0" marL="457200" rtl="0" algn="l">
              <a:spcBef>
                <a:spcPts val="0"/>
              </a:spcBef>
              <a:spcAft>
                <a:spcPts val="0"/>
              </a:spcAft>
              <a:buSzPts val="1300"/>
              <a:buChar char="➢"/>
            </a:pPr>
            <a:r>
              <a:rPr lang="es"/>
              <a:t>Manejo de maquinaria pesada (transporte de carga, minería, obras públicas)</a:t>
            </a:r>
            <a:endParaRPr/>
          </a:p>
          <a:p>
            <a:pPr indent="-311150" lvl="0" marL="457200" rtl="0" algn="l">
              <a:spcBef>
                <a:spcPts val="0"/>
              </a:spcBef>
              <a:spcAft>
                <a:spcPts val="0"/>
              </a:spcAft>
              <a:buSzPts val="1300"/>
              <a:buChar char="➢"/>
            </a:pPr>
            <a:r>
              <a:rPr lang="es"/>
              <a:t>Empleo de vibradores para concreto.</a:t>
            </a:r>
            <a:endParaRPr/>
          </a:p>
          <a:p>
            <a:pPr indent="-311150" lvl="0" marL="457200" rtl="0" algn="l">
              <a:spcBef>
                <a:spcPts val="0"/>
              </a:spcBef>
              <a:spcAft>
                <a:spcPts val="0"/>
              </a:spcAft>
              <a:buSzPts val="1300"/>
              <a:buChar char="➢"/>
            </a:pPr>
            <a:r>
              <a:rPr lang="es"/>
              <a:t>Todo trabajo que importe exposición a una intensidad de presión sonora superior a 85 decibeles de nivel sonoro continuo equivalente.</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Actuación sobre el foco emisor.</a:t>
            </a:r>
            <a:endParaRPr/>
          </a:p>
          <a:p>
            <a:pPr indent="-311150" lvl="0" marL="457200" rtl="0" algn="l">
              <a:spcBef>
                <a:spcPts val="0"/>
              </a:spcBef>
              <a:spcAft>
                <a:spcPts val="0"/>
              </a:spcAft>
              <a:buSzPts val="1300"/>
              <a:buChar char="➢"/>
            </a:pPr>
            <a:r>
              <a:rPr lang="es"/>
              <a:t>Impedir o dificultar la transmisión del ruido (aislando utilizando pantallas absorbentes).</a:t>
            </a:r>
            <a:endParaRPr/>
          </a:p>
          <a:p>
            <a:pPr indent="-311150" lvl="0" marL="457200" rtl="0" algn="l">
              <a:spcBef>
                <a:spcPts val="0"/>
              </a:spcBef>
              <a:spcAft>
                <a:spcPts val="0"/>
              </a:spcAft>
              <a:buSzPts val="1300"/>
              <a:buChar char="➢"/>
            </a:pPr>
            <a:r>
              <a:rPr lang="es"/>
              <a:t>Utilizar EPP, como los protectores auditivos.</a:t>
            </a:r>
            <a:endParaRPr/>
          </a:p>
          <a:p>
            <a:pPr indent="-311150" lvl="0" marL="457200" rtl="0" algn="l">
              <a:spcBef>
                <a:spcPts val="0"/>
              </a:spcBef>
              <a:spcAft>
                <a:spcPts val="0"/>
              </a:spcAft>
              <a:buSzPts val="1300"/>
              <a:buChar char="➢"/>
            </a:pPr>
            <a:r>
              <a:rPr lang="es"/>
              <a:t>Limitar el tiempo de exposición.</a:t>
            </a:r>
            <a:endParaRPr/>
          </a:p>
        </p:txBody>
      </p:sp>
      <p:sp>
        <p:nvSpPr>
          <p:cNvPr id="256" name="Google Shape;256;p29"/>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Ruido</a:t>
            </a:r>
            <a:endParaRPr b="1" sz="1600"/>
          </a:p>
        </p:txBody>
      </p:sp>
      <p:pic>
        <p:nvPicPr>
          <p:cNvPr id="257" name="Google Shape;257;p29"/>
          <p:cNvPicPr preferRelativeResize="0"/>
          <p:nvPr/>
        </p:nvPicPr>
        <p:blipFill>
          <a:blip r:embed="rId3">
            <a:alphaModFix/>
          </a:blip>
          <a:stretch>
            <a:fillRect/>
          </a:stretch>
        </p:blipFill>
        <p:spPr>
          <a:xfrm>
            <a:off x="6677325" y="3441400"/>
            <a:ext cx="2466675" cy="1702100"/>
          </a:xfrm>
          <a:prstGeom prst="rect">
            <a:avLst/>
          </a:prstGeom>
          <a:noFill/>
          <a:ln>
            <a:noFill/>
          </a:ln>
        </p:spPr>
      </p:pic>
      <p:pic>
        <p:nvPicPr>
          <p:cNvPr id="258" name="Google Shape;258;p29"/>
          <p:cNvPicPr preferRelativeResize="0"/>
          <p:nvPr/>
        </p:nvPicPr>
        <p:blipFill>
          <a:blip r:embed="rId4">
            <a:alphaModFix/>
          </a:blip>
          <a:stretch>
            <a:fillRect/>
          </a:stretch>
        </p:blipFill>
        <p:spPr>
          <a:xfrm>
            <a:off x="7997025" y="853575"/>
            <a:ext cx="975575" cy="2042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264" name="Google Shape;264;p30"/>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Trombosis Cerebral</a:t>
            </a:r>
            <a:endParaRPr/>
          </a:p>
          <a:p>
            <a:pPr indent="0" lvl="0" marL="0" rtl="0" algn="l">
              <a:spcBef>
                <a:spcPts val="1200"/>
              </a:spcBef>
              <a:spcAft>
                <a:spcPts val="0"/>
              </a:spcAft>
              <a:buNone/>
            </a:pPr>
            <a:r>
              <a:rPr b="1" lang="es"/>
              <a:t>Descripción de la enfermedad: </a:t>
            </a:r>
            <a:r>
              <a:rPr lang="es"/>
              <a:t>Daño neurológico cerebral o medular producido  por trombosis (formación de un coágulo en el interior de un vaso sanguíneo) consecutivas a accidente por descompresión inadecuada.</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efectuados por los operadores de cámaras submarinas hiperbáricas.</a:t>
            </a:r>
            <a:endParaRPr/>
          </a:p>
          <a:p>
            <a:pPr indent="-311150" lvl="0" marL="457200" rtl="0" algn="l">
              <a:spcBef>
                <a:spcPts val="0"/>
              </a:spcBef>
              <a:spcAft>
                <a:spcPts val="0"/>
              </a:spcAft>
              <a:buSzPts val="1300"/>
              <a:buChar char="➢"/>
            </a:pPr>
            <a:r>
              <a:rPr lang="es"/>
              <a:t>Buzos con escafandra o provistos de equipos de buceo autónomo.</a:t>
            </a:r>
            <a:endParaRPr/>
          </a:p>
          <a:p>
            <a:pPr indent="-311150" lvl="0" marL="457200" rtl="0" algn="l">
              <a:spcBef>
                <a:spcPts val="0"/>
              </a:spcBef>
              <a:spcAft>
                <a:spcPts val="0"/>
              </a:spcAft>
              <a:buSzPts val="1300"/>
              <a:buChar char="➢"/>
            </a:pPr>
            <a:r>
              <a:rPr lang="es"/>
              <a:t>Todo trabajo efectuado en un medio hiperbárico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Capacitación adecuada y necesaria para realizar los </a:t>
            </a:r>
            <a:r>
              <a:rPr lang="es"/>
              <a:t>trabajos</a:t>
            </a:r>
            <a:r>
              <a:rPr lang="es"/>
              <a:t>.</a:t>
            </a:r>
            <a:endParaRPr/>
          </a:p>
          <a:p>
            <a:pPr indent="-311150" lvl="0" marL="457200" rtl="0" algn="l">
              <a:spcBef>
                <a:spcPts val="0"/>
              </a:spcBef>
              <a:spcAft>
                <a:spcPts val="0"/>
              </a:spcAft>
              <a:buSzPts val="1300"/>
              <a:buChar char="➢"/>
            </a:pPr>
            <a:r>
              <a:rPr lang="es"/>
              <a:t>Comprobar el correcto funcionamiento de los equipos.</a:t>
            </a:r>
            <a:endParaRPr/>
          </a:p>
          <a:p>
            <a:pPr indent="-311150" lvl="0" marL="457200" rtl="0" algn="l">
              <a:spcBef>
                <a:spcPts val="0"/>
              </a:spcBef>
              <a:spcAft>
                <a:spcPts val="0"/>
              </a:spcAft>
              <a:buSzPts val="1300"/>
              <a:buChar char="➢"/>
            </a:pPr>
            <a:r>
              <a:rPr lang="es"/>
              <a:t>Buena aptitud física del trabajador, y realizar </a:t>
            </a:r>
            <a:r>
              <a:rPr lang="es"/>
              <a:t>exámenes</a:t>
            </a:r>
            <a:r>
              <a:rPr lang="es"/>
              <a:t> </a:t>
            </a:r>
            <a:r>
              <a:rPr lang="es"/>
              <a:t>médicos</a:t>
            </a:r>
            <a:r>
              <a:rPr lang="es"/>
              <a:t> especializados.</a:t>
            </a:r>
            <a:endParaRPr/>
          </a:p>
          <a:p>
            <a:pPr indent="-311150" lvl="0" marL="457200" rtl="0" algn="l">
              <a:spcBef>
                <a:spcPts val="0"/>
              </a:spcBef>
              <a:spcAft>
                <a:spcPts val="0"/>
              </a:spcAft>
              <a:buSzPts val="1300"/>
              <a:buChar char="➢"/>
            </a:pPr>
            <a:r>
              <a:rPr lang="es"/>
              <a:t>Elaborar un plan de trabajo.</a:t>
            </a:r>
            <a:endParaRPr/>
          </a:p>
          <a:p>
            <a:pPr indent="-311150" lvl="0" marL="457200" rtl="0" algn="l">
              <a:spcBef>
                <a:spcPts val="0"/>
              </a:spcBef>
              <a:spcAft>
                <a:spcPts val="0"/>
              </a:spcAft>
              <a:buSzPts val="1300"/>
              <a:buChar char="➢"/>
            </a:pPr>
            <a:r>
              <a:rPr lang="es"/>
              <a:t>Contar con el Equipo </a:t>
            </a:r>
            <a:r>
              <a:rPr lang="es"/>
              <a:t>Mínimo</a:t>
            </a:r>
            <a:r>
              <a:rPr lang="es"/>
              <a:t> Obligatorio según tipo de trabajo en ambiente hiperbárico.</a:t>
            </a:r>
            <a:endParaRPr/>
          </a:p>
        </p:txBody>
      </p:sp>
      <p:sp>
        <p:nvSpPr>
          <p:cNvPr id="265" name="Google Shape;265;p30"/>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Presión Superior a la presión </a:t>
            </a:r>
            <a:r>
              <a:rPr b="1" lang="es" sz="1600"/>
              <a:t>atmosférica</a:t>
            </a:r>
            <a:r>
              <a:rPr b="1" lang="es" sz="1600"/>
              <a:t> </a:t>
            </a:r>
            <a:r>
              <a:rPr b="1" lang="es" sz="1600"/>
              <a:t>estándar</a:t>
            </a:r>
            <a:endParaRPr b="1" sz="1600"/>
          </a:p>
        </p:txBody>
      </p:sp>
      <p:pic>
        <p:nvPicPr>
          <p:cNvPr id="266" name="Google Shape;266;p30"/>
          <p:cNvPicPr preferRelativeResize="0"/>
          <p:nvPr/>
        </p:nvPicPr>
        <p:blipFill>
          <a:blip r:embed="rId3">
            <a:alphaModFix/>
          </a:blip>
          <a:stretch>
            <a:fillRect/>
          </a:stretch>
        </p:blipFill>
        <p:spPr>
          <a:xfrm>
            <a:off x="6208525" y="2000475"/>
            <a:ext cx="2463925" cy="203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272" name="Google Shape;272;p31"/>
          <p:cNvSpPr txBox="1"/>
          <p:nvPr>
            <p:ph idx="1" type="body"/>
          </p:nvPr>
        </p:nvSpPr>
        <p:spPr>
          <a:xfrm>
            <a:off x="118200" y="1093975"/>
            <a:ext cx="6372300" cy="390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a:t>Enfermedad:</a:t>
            </a:r>
            <a:r>
              <a:rPr lang="es"/>
              <a:t> Otitis media subaguda o crónica</a:t>
            </a:r>
            <a:endParaRPr/>
          </a:p>
          <a:p>
            <a:pPr indent="0" lvl="0" marL="0" rtl="0" algn="l">
              <a:spcBef>
                <a:spcPts val="1200"/>
              </a:spcBef>
              <a:spcAft>
                <a:spcPts val="0"/>
              </a:spcAft>
              <a:buNone/>
            </a:pPr>
            <a:r>
              <a:rPr b="1" lang="es"/>
              <a:t>Descripción de la enfermedad: </a:t>
            </a:r>
            <a:r>
              <a:rPr lang="es"/>
              <a:t>La otitis media crónica es una perforación del tímpano con secreción persistente, de larga duración. La otitis media subaguda es el bloqueo de la trompa de Eustaquio (conecta el oído medio y la parte posterior de la nariz) por una lesión en el oído por el aumento de presión. Una rotura del tímpano puede provocar una secreción blanca y ligeramente sanguinolenta o amarillenta del oído, lo que produce hinchazón y enrojecimiento, fiebre, dolor y pérdida de audición</a:t>
            </a:r>
            <a:r>
              <a:rPr lang="es"/>
              <a:t>.</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s"/>
              <a:t>Enfermedad:</a:t>
            </a:r>
            <a:r>
              <a:rPr lang="es"/>
              <a:t> Osteonecrosis</a:t>
            </a:r>
            <a:endParaRPr/>
          </a:p>
          <a:p>
            <a:pPr indent="0" lvl="0" marL="0" rtl="0" algn="l">
              <a:spcBef>
                <a:spcPts val="1200"/>
              </a:spcBef>
              <a:spcAft>
                <a:spcPts val="0"/>
              </a:spcAft>
              <a:buNone/>
            </a:pPr>
            <a:r>
              <a:rPr b="1" lang="es"/>
              <a:t>Descripción de la enfermedad: </a:t>
            </a:r>
            <a:r>
              <a:rPr lang="es"/>
              <a:t>Es una enfermedad de los huesos que resulta de la pérdida del suministro de sangre al mismo. Sin la sangre el tejido del hueso muere, haciendo que el hueso y las articulaciones que la rodean colapsen. Ocurre con mayor frecuencia en el fémur, brazos, rodillas, hombros y tobillos.</a:t>
            </a:r>
            <a:endParaRPr/>
          </a:p>
          <a:p>
            <a:pPr indent="0" lvl="0" marL="0" rtl="0" algn="l">
              <a:spcBef>
                <a:spcPts val="1200"/>
              </a:spcBef>
              <a:spcAft>
                <a:spcPts val="1200"/>
              </a:spcAft>
              <a:buNone/>
            </a:pPr>
            <a:r>
              <a:t/>
            </a:r>
            <a:endParaRPr/>
          </a:p>
        </p:txBody>
      </p:sp>
      <p:sp>
        <p:nvSpPr>
          <p:cNvPr id="273" name="Google Shape;273;p31"/>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Presión Superior a la presión atmosférica </a:t>
            </a:r>
            <a:r>
              <a:rPr b="1" lang="es" sz="1600"/>
              <a:t>estándar</a:t>
            </a:r>
            <a:endParaRPr b="1" sz="1600"/>
          </a:p>
        </p:txBody>
      </p:sp>
      <p:pic>
        <p:nvPicPr>
          <p:cNvPr id="274" name="Google Shape;274;p31"/>
          <p:cNvPicPr preferRelativeResize="0"/>
          <p:nvPr/>
        </p:nvPicPr>
        <p:blipFill>
          <a:blip r:embed="rId3">
            <a:alphaModFix/>
          </a:blip>
          <a:stretch>
            <a:fillRect/>
          </a:stretch>
        </p:blipFill>
        <p:spPr>
          <a:xfrm>
            <a:off x="6490499" y="1188000"/>
            <a:ext cx="2573249" cy="1907277"/>
          </a:xfrm>
          <a:prstGeom prst="rect">
            <a:avLst/>
          </a:prstGeom>
          <a:noFill/>
          <a:ln>
            <a:noFill/>
          </a:ln>
        </p:spPr>
      </p:pic>
      <p:pic>
        <p:nvPicPr>
          <p:cNvPr id="275" name="Google Shape;275;p31"/>
          <p:cNvPicPr preferRelativeResize="0"/>
          <p:nvPr/>
        </p:nvPicPr>
        <p:blipFill>
          <a:blip r:embed="rId4">
            <a:alphaModFix/>
          </a:blip>
          <a:stretch>
            <a:fillRect/>
          </a:stretch>
        </p:blipFill>
        <p:spPr>
          <a:xfrm>
            <a:off x="6420138" y="3309825"/>
            <a:ext cx="2713976" cy="178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1346625" y="649075"/>
            <a:ext cx="63723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OBJETIVOS</a:t>
            </a:r>
            <a:endParaRPr sz="3600"/>
          </a:p>
        </p:txBody>
      </p:sp>
      <p:sp>
        <p:nvSpPr>
          <p:cNvPr id="137" name="Google Shape;137;p14"/>
          <p:cNvSpPr txBox="1"/>
          <p:nvPr>
            <p:ph idx="1" type="body"/>
          </p:nvPr>
        </p:nvSpPr>
        <p:spPr>
          <a:xfrm>
            <a:off x="739975" y="2028775"/>
            <a:ext cx="6885600" cy="2657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s" sz="1700"/>
              <a:t>Conocer el Marco Legal que respaldan las Enfermedades Profesionales.</a:t>
            </a:r>
            <a:endParaRPr sz="1700"/>
          </a:p>
          <a:p>
            <a:pPr indent="-336550" lvl="0" marL="457200" rtl="0" algn="l">
              <a:spcBef>
                <a:spcPts val="0"/>
              </a:spcBef>
              <a:spcAft>
                <a:spcPts val="0"/>
              </a:spcAft>
              <a:buSzPts val="1700"/>
              <a:buChar char="●"/>
            </a:pPr>
            <a:r>
              <a:rPr lang="es" sz="1700"/>
              <a:t>Definir </a:t>
            </a:r>
            <a:r>
              <a:rPr lang="es" sz="1700"/>
              <a:t>qué</a:t>
            </a:r>
            <a:r>
              <a:rPr lang="es" sz="1700"/>
              <a:t> son las </a:t>
            </a:r>
            <a:r>
              <a:rPr b="1" lang="es" sz="1700"/>
              <a:t>Enfermedades Profesionales </a:t>
            </a:r>
            <a:r>
              <a:rPr lang="es" sz="1700"/>
              <a:t>y diferenciarlas de </a:t>
            </a:r>
            <a:r>
              <a:rPr b="1" lang="es" sz="1700"/>
              <a:t>Accidentes de trabajo. </a:t>
            </a:r>
            <a:endParaRPr b="1" sz="1700"/>
          </a:p>
          <a:p>
            <a:pPr indent="-336550" lvl="0" marL="457200" rtl="0" algn="l">
              <a:spcBef>
                <a:spcPts val="0"/>
              </a:spcBef>
              <a:spcAft>
                <a:spcPts val="0"/>
              </a:spcAft>
              <a:buSzPts val="1700"/>
              <a:buChar char="●"/>
            </a:pPr>
            <a:r>
              <a:rPr lang="es" sz="1700"/>
              <a:t>Determinar agentes de riesgo y medidas de prevención.</a:t>
            </a:r>
            <a:endParaRPr sz="1700"/>
          </a:p>
          <a:p>
            <a:pPr indent="-336550" lvl="0" marL="457200" rtl="0" algn="l">
              <a:spcBef>
                <a:spcPts val="0"/>
              </a:spcBef>
              <a:spcAft>
                <a:spcPts val="0"/>
              </a:spcAft>
              <a:buSzPts val="1700"/>
              <a:buChar char="●"/>
            </a:pPr>
            <a:r>
              <a:rPr lang="es" sz="1700"/>
              <a:t>Conocer las Enfermedades Profesionales que encontramos en la Ingeniería Civil.</a:t>
            </a:r>
            <a:endParaRPr sz="1700"/>
          </a:p>
        </p:txBody>
      </p:sp>
      <p:pic>
        <p:nvPicPr>
          <p:cNvPr id="138" name="Google Shape;138;p14"/>
          <p:cNvPicPr preferRelativeResize="0"/>
          <p:nvPr/>
        </p:nvPicPr>
        <p:blipFill>
          <a:blip r:embed="rId3">
            <a:alphaModFix/>
          </a:blip>
          <a:stretch>
            <a:fillRect/>
          </a:stretch>
        </p:blipFill>
        <p:spPr>
          <a:xfrm>
            <a:off x="6891426" y="62725"/>
            <a:ext cx="1811424" cy="16995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281" name="Google Shape;281;p32"/>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a:t>Enfermedad:</a:t>
            </a:r>
            <a:r>
              <a:rPr lang="es"/>
              <a:t> </a:t>
            </a:r>
            <a:r>
              <a:rPr lang="es"/>
              <a:t>Estrés</a:t>
            </a:r>
            <a:r>
              <a:rPr lang="es"/>
              <a:t> </a:t>
            </a:r>
            <a:r>
              <a:rPr lang="es"/>
              <a:t>Térmico</a:t>
            </a:r>
            <a:endParaRPr/>
          </a:p>
          <a:p>
            <a:pPr indent="0" lvl="0" marL="0" rtl="0" algn="l">
              <a:spcBef>
                <a:spcPts val="1200"/>
              </a:spcBef>
              <a:spcAft>
                <a:spcPts val="0"/>
              </a:spcAft>
              <a:buNone/>
            </a:pPr>
            <a:r>
              <a:rPr b="1" lang="es"/>
              <a:t>Descripción de la enfermedad: </a:t>
            </a:r>
            <a:r>
              <a:rPr lang="es"/>
              <a:t>Es la sensación de malestar que se experimenta cuando la permanencia en un ambiente determinado exige esfuerzos desmesurados a los </a:t>
            </a:r>
            <a:r>
              <a:rPr lang="es"/>
              <a:t>mecanismos</a:t>
            </a:r>
            <a:r>
              <a:rPr lang="es"/>
              <a:t> que dispone el </a:t>
            </a:r>
            <a:r>
              <a:rPr lang="es"/>
              <a:t>organismo</a:t>
            </a:r>
            <a:r>
              <a:rPr lang="es"/>
              <a:t> para mantener la temperatura interna. Se produce la pérdida de electrolitos debido a las altas </a:t>
            </a:r>
            <a:r>
              <a:rPr lang="es"/>
              <a:t>temperaturas</a:t>
            </a:r>
            <a:r>
              <a:rPr lang="es"/>
              <a:t>, se producen calambres musculares, fatigas y sudoración profusa.</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efectuados en ambientes donde la temperatura sobrepasa 28ºC y la humedad del aire el 90%, y que demanda actividad </a:t>
            </a:r>
            <a:r>
              <a:rPr lang="es"/>
              <a:t>física</a:t>
            </a:r>
            <a:r>
              <a:rPr lang="es"/>
              <a:t>.</a:t>
            </a:r>
            <a:endParaRPr/>
          </a:p>
          <a:p>
            <a:pPr indent="-311150" lvl="0" marL="457200" rtl="0" algn="l">
              <a:spcBef>
                <a:spcPts val="0"/>
              </a:spcBef>
              <a:spcAft>
                <a:spcPts val="0"/>
              </a:spcAft>
              <a:buSzPts val="1300"/>
              <a:buChar char="➢"/>
            </a:pPr>
            <a:r>
              <a:rPr lang="es"/>
              <a:t>Puestos de trabajo en los que existen focos de calor radiante muy intensos.</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Hidratación frecuente</a:t>
            </a:r>
            <a:endParaRPr/>
          </a:p>
          <a:p>
            <a:pPr indent="-311150" lvl="0" marL="457200" rtl="0" algn="l">
              <a:spcBef>
                <a:spcPts val="0"/>
              </a:spcBef>
              <a:spcAft>
                <a:spcPts val="0"/>
              </a:spcAft>
              <a:buSzPts val="1300"/>
              <a:buChar char="➢"/>
            </a:pPr>
            <a:r>
              <a:rPr lang="es"/>
              <a:t>Periodos de descanso en recintos climatizados.</a:t>
            </a:r>
            <a:endParaRPr/>
          </a:p>
          <a:p>
            <a:pPr indent="-311150" lvl="0" marL="457200" rtl="0" algn="l">
              <a:spcBef>
                <a:spcPts val="0"/>
              </a:spcBef>
              <a:spcAft>
                <a:spcPts val="0"/>
              </a:spcAft>
              <a:buSzPts val="1300"/>
              <a:buChar char="➢"/>
            </a:pPr>
            <a:r>
              <a:rPr lang="es"/>
              <a:t>Ropa protectora para el calor (Antitérmica y reflectante)</a:t>
            </a:r>
            <a:endParaRPr/>
          </a:p>
          <a:p>
            <a:pPr indent="-311150" lvl="0" marL="457200" rtl="0" algn="l">
              <a:spcBef>
                <a:spcPts val="0"/>
              </a:spcBef>
              <a:spcAft>
                <a:spcPts val="0"/>
              </a:spcAft>
              <a:buSzPts val="1300"/>
              <a:buChar char="➢"/>
            </a:pPr>
            <a:r>
              <a:rPr lang="es"/>
              <a:t>Acondicionamiento térmico de lugares de trabajo.</a:t>
            </a:r>
            <a:endParaRPr/>
          </a:p>
        </p:txBody>
      </p:sp>
      <p:sp>
        <p:nvSpPr>
          <p:cNvPr id="282" name="Google Shape;282;p32"/>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Calor</a:t>
            </a:r>
            <a:endParaRPr b="1" sz="1600"/>
          </a:p>
        </p:txBody>
      </p:sp>
      <p:pic>
        <p:nvPicPr>
          <p:cNvPr id="283" name="Google Shape;283;p32"/>
          <p:cNvPicPr preferRelativeResize="0"/>
          <p:nvPr/>
        </p:nvPicPr>
        <p:blipFill>
          <a:blip r:embed="rId3">
            <a:alphaModFix/>
          </a:blip>
          <a:stretch>
            <a:fillRect/>
          </a:stretch>
        </p:blipFill>
        <p:spPr>
          <a:xfrm>
            <a:off x="4516800" y="3759600"/>
            <a:ext cx="4627200" cy="138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289" name="Google Shape;289;p33"/>
          <p:cNvSpPr txBox="1"/>
          <p:nvPr>
            <p:ph idx="1" type="body"/>
          </p:nvPr>
        </p:nvSpPr>
        <p:spPr>
          <a:xfrm>
            <a:off x="171425" y="1093975"/>
            <a:ext cx="61944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Cataratas</a:t>
            </a:r>
            <a:endParaRPr/>
          </a:p>
          <a:p>
            <a:pPr indent="0" lvl="0" marL="0" rtl="0" algn="l">
              <a:spcBef>
                <a:spcPts val="1200"/>
              </a:spcBef>
              <a:spcAft>
                <a:spcPts val="0"/>
              </a:spcAft>
              <a:buNone/>
            </a:pPr>
            <a:r>
              <a:rPr b="1" lang="es"/>
              <a:t>Descripción de la enfermedad: </a:t>
            </a:r>
            <a:r>
              <a:rPr lang="es"/>
              <a:t>Es la pérdida gradual de la transparencia del lente natural del ojo cristalino. La opacidad provoca que la luz se disperse dentro del ojo y no se pueda enfocar en la retina, creando imágenes difusas.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a la intemperie que exponen a la radiación ultravioleta.</a:t>
            </a:r>
            <a:endParaRPr/>
          </a:p>
          <a:p>
            <a:pPr indent="-311150" lvl="0" marL="457200" rtl="0" algn="l">
              <a:spcBef>
                <a:spcPts val="0"/>
              </a:spcBef>
              <a:spcAft>
                <a:spcPts val="0"/>
              </a:spcAft>
              <a:buSzPts val="1300"/>
              <a:buChar char="➢"/>
            </a:pPr>
            <a:r>
              <a:rPr lang="es"/>
              <a:t>Trabajos que exponen a la radiación ultravioleta artificial,  soldadura.</a:t>
            </a:r>
            <a:endParaRPr/>
          </a:p>
          <a:p>
            <a:pPr indent="-311150" lvl="0" marL="457200" rtl="0" algn="l">
              <a:spcBef>
                <a:spcPts val="0"/>
              </a:spcBef>
              <a:spcAft>
                <a:spcPts val="0"/>
              </a:spcAft>
              <a:buSzPts val="1300"/>
              <a:buChar char="➢"/>
            </a:pPr>
            <a:r>
              <a:rPr lang="es"/>
              <a:t>Trabajos que exponen a las radiaciones infrarrojas emitidas por los metales incandescentes</a:t>
            </a:r>
            <a:r>
              <a:rPr lang="es"/>
              <a:t>.</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elementos de protección ocular acorde al tipo de trabajo con protección al 100% para este tipo de radiación, por ejemplo, escafandras en horno y máscaras para soldar en soldaduras</a:t>
            </a:r>
            <a:r>
              <a:rPr lang="es"/>
              <a:t>.</a:t>
            </a:r>
            <a:endParaRPr/>
          </a:p>
        </p:txBody>
      </p:sp>
      <p:sp>
        <p:nvSpPr>
          <p:cNvPr id="290" name="Google Shape;290;p33"/>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Radiaciones Infrarrojas y Ultravioletas</a:t>
            </a:r>
            <a:endParaRPr b="1" sz="1600"/>
          </a:p>
        </p:txBody>
      </p:sp>
      <p:pic>
        <p:nvPicPr>
          <p:cNvPr id="291" name="Google Shape;291;p33"/>
          <p:cNvPicPr preferRelativeResize="0"/>
          <p:nvPr/>
        </p:nvPicPr>
        <p:blipFill>
          <a:blip r:embed="rId3">
            <a:alphaModFix/>
          </a:blip>
          <a:stretch>
            <a:fillRect/>
          </a:stretch>
        </p:blipFill>
        <p:spPr>
          <a:xfrm>
            <a:off x="6458550" y="3396775"/>
            <a:ext cx="2605199" cy="1746725"/>
          </a:xfrm>
          <a:prstGeom prst="rect">
            <a:avLst/>
          </a:prstGeom>
          <a:noFill/>
          <a:ln>
            <a:noFill/>
          </a:ln>
        </p:spPr>
      </p:pic>
      <p:pic>
        <p:nvPicPr>
          <p:cNvPr id="292" name="Google Shape;292;p33"/>
          <p:cNvPicPr preferRelativeResize="0"/>
          <p:nvPr/>
        </p:nvPicPr>
        <p:blipFill>
          <a:blip r:embed="rId4">
            <a:alphaModFix/>
          </a:blip>
          <a:stretch>
            <a:fillRect/>
          </a:stretch>
        </p:blipFill>
        <p:spPr>
          <a:xfrm>
            <a:off x="6365825" y="1497500"/>
            <a:ext cx="2697925" cy="1803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298" name="Google Shape;298;p34"/>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Conjuntivitis aguda</a:t>
            </a:r>
            <a:endParaRPr/>
          </a:p>
          <a:p>
            <a:pPr indent="0" lvl="0" marL="0" rtl="0" algn="l">
              <a:spcBef>
                <a:spcPts val="1200"/>
              </a:spcBef>
              <a:spcAft>
                <a:spcPts val="0"/>
              </a:spcAft>
              <a:buNone/>
            </a:pPr>
            <a:r>
              <a:rPr b="1" lang="es"/>
              <a:t>Descripción de la enfermedad: </a:t>
            </a:r>
            <a:r>
              <a:rPr lang="es"/>
              <a:t>Inflamación de la conjuntiva (membrana mucosa que cubre el ojo y el interior de los párpados).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a la intemperie que exponen a la radiación ultravioleta.</a:t>
            </a:r>
            <a:endParaRPr/>
          </a:p>
          <a:p>
            <a:pPr indent="-311150" lvl="0" marL="457200" rtl="0" algn="l">
              <a:spcBef>
                <a:spcPts val="0"/>
              </a:spcBef>
              <a:spcAft>
                <a:spcPts val="0"/>
              </a:spcAft>
              <a:buSzPts val="1300"/>
              <a:buChar char="➢"/>
            </a:pPr>
            <a:r>
              <a:rPr lang="es"/>
              <a:t>Soldadura (Radiación ultravioleta y rayos </a:t>
            </a:r>
            <a:r>
              <a:rPr lang="es"/>
              <a:t>láser</a:t>
            </a:r>
            <a:r>
              <a:rPr lang="es"/>
              <a:t>)</a:t>
            </a:r>
            <a:endParaRPr/>
          </a:p>
          <a:p>
            <a:pPr indent="-311150" lvl="0" marL="457200" rtl="0" algn="l">
              <a:spcBef>
                <a:spcPts val="0"/>
              </a:spcBef>
              <a:spcAft>
                <a:spcPts val="0"/>
              </a:spcAft>
              <a:buSzPts val="1300"/>
              <a:buChar char="➢"/>
            </a:pPr>
            <a:r>
              <a:rPr lang="es"/>
              <a:t>Trabajos que exponen a las radiaciones infrarrojas emitidas por los metales incandescentes.</a:t>
            </a:r>
            <a:endParaRPr/>
          </a:p>
          <a:p>
            <a:pPr indent="-311150" lvl="0" marL="457200" rtl="0" algn="l">
              <a:spcBef>
                <a:spcPts val="0"/>
              </a:spcBef>
              <a:spcAft>
                <a:spcPts val="0"/>
              </a:spcAft>
              <a:buSzPts val="1300"/>
              <a:buChar char="➢"/>
            </a:pPr>
            <a:r>
              <a:rPr lang="es"/>
              <a:t>Manipulación del cemento en los </a:t>
            </a:r>
            <a:r>
              <a:rPr lang="es"/>
              <a:t>trabajos</a:t>
            </a:r>
            <a:r>
              <a:rPr lang="es"/>
              <a:t> de construcción y obras públicas.</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gorras o sombreros.</a:t>
            </a:r>
            <a:endParaRPr/>
          </a:p>
          <a:p>
            <a:pPr indent="-311150" lvl="0" marL="457200" rtl="0" algn="l">
              <a:spcBef>
                <a:spcPts val="0"/>
              </a:spcBef>
              <a:spcAft>
                <a:spcPts val="0"/>
              </a:spcAft>
              <a:buSzPts val="1300"/>
              <a:buChar char="➢"/>
            </a:pPr>
            <a:r>
              <a:rPr lang="es"/>
              <a:t>Utilización de lentes que bloqueen los rayos UV.</a:t>
            </a:r>
            <a:endParaRPr/>
          </a:p>
          <a:p>
            <a:pPr indent="-311150" lvl="0" marL="457200" rtl="0" algn="l">
              <a:spcBef>
                <a:spcPts val="0"/>
              </a:spcBef>
              <a:spcAft>
                <a:spcPts val="0"/>
              </a:spcAft>
              <a:buSzPts val="1300"/>
              <a:buChar char="➢"/>
            </a:pPr>
            <a:r>
              <a:rPr lang="es"/>
              <a:t>Evitar humos, polvos.</a:t>
            </a:r>
            <a:endParaRPr/>
          </a:p>
          <a:p>
            <a:pPr indent="-311150" lvl="0" marL="457200" rtl="0" algn="l">
              <a:spcBef>
                <a:spcPts val="0"/>
              </a:spcBef>
              <a:spcAft>
                <a:spcPts val="0"/>
              </a:spcAft>
              <a:buSzPts val="1300"/>
              <a:buChar char="➢"/>
            </a:pPr>
            <a:r>
              <a:rPr lang="es"/>
              <a:t>Evitar el uso de lentes de contacto.</a:t>
            </a:r>
            <a:endParaRPr/>
          </a:p>
          <a:p>
            <a:pPr indent="-311150" lvl="0" marL="457200" rtl="0" algn="l">
              <a:spcBef>
                <a:spcPts val="0"/>
              </a:spcBef>
              <a:spcAft>
                <a:spcPts val="0"/>
              </a:spcAft>
              <a:buSzPts val="1300"/>
              <a:buChar char="➢"/>
            </a:pPr>
            <a:r>
              <a:rPr lang="es"/>
              <a:t>Lograr ambientes de trabajo húmedos.</a:t>
            </a:r>
            <a:endParaRPr/>
          </a:p>
        </p:txBody>
      </p:sp>
      <p:sp>
        <p:nvSpPr>
          <p:cNvPr id="299" name="Google Shape;299;p34"/>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Radiaciones Infrarrojas, Ultravioletas, Rayos Láser y Cemento</a:t>
            </a:r>
            <a:endParaRPr b="1" sz="1600"/>
          </a:p>
        </p:txBody>
      </p:sp>
      <p:pic>
        <p:nvPicPr>
          <p:cNvPr id="300" name="Google Shape;300;p34"/>
          <p:cNvPicPr preferRelativeResize="0"/>
          <p:nvPr/>
        </p:nvPicPr>
        <p:blipFill>
          <a:blip r:embed="rId3">
            <a:alphaModFix/>
          </a:blip>
          <a:stretch>
            <a:fillRect/>
          </a:stretch>
        </p:blipFill>
        <p:spPr>
          <a:xfrm>
            <a:off x="5720125" y="3292525"/>
            <a:ext cx="3423874" cy="1804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06" name="Google Shape;306;p35"/>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Queratitis </a:t>
            </a:r>
            <a:r>
              <a:rPr lang="es"/>
              <a:t>Crónica</a:t>
            </a:r>
            <a:endParaRPr/>
          </a:p>
          <a:p>
            <a:pPr indent="0" lvl="0" marL="0" rtl="0" algn="l">
              <a:spcBef>
                <a:spcPts val="1200"/>
              </a:spcBef>
              <a:spcAft>
                <a:spcPts val="0"/>
              </a:spcAft>
              <a:buNone/>
            </a:pPr>
            <a:r>
              <a:rPr b="1" lang="es"/>
              <a:t>Descripción de la enfermedad: </a:t>
            </a:r>
            <a:r>
              <a:rPr lang="es"/>
              <a:t>E</a:t>
            </a:r>
            <a:r>
              <a:rPr lang="es"/>
              <a:t>s una inflamación de la córnea, la estructura más anterior y transparente del globo ocular. </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a la intemperie que exponen a la radiación ultravioleta.</a:t>
            </a:r>
            <a:endParaRPr/>
          </a:p>
          <a:p>
            <a:pPr indent="-311150" lvl="0" marL="457200" rtl="0" algn="l">
              <a:spcBef>
                <a:spcPts val="0"/>
              </a:spcBef>
              <a:spcAft>
                <a:spcPts val="0"/>
              </a:spcAft>
              <a:buSzPts val="1300"/>
              <a:buChar char="➢"/>
            </a:pPr>
            <a:r>
              <a:rPr lang="es"/>
              <a:t>Soldadura (Radiación ultravioleta y rayos láser)</a:t>
            </a:r>
            <a:endParaRPr/>
          </a:p>
          <a:p>
            <a:pPr indent="-311150" lvl="0" marL="457200" rtl="0" algn="l">
              <a:spcBef>
                <a:spcPts val="0"/>
              </a:spcBef>
              <a:spcAft>
                <a:spcPts val="0"/>
              </a:spcAft>
              <a:buSzPts val="1300"/>
              <a:buChar char="➢"/>
            </a:pPr>
            <a:r>
              <a:rPr lang="es"/>
              <a:t>Trabajos que exponen a las radiaciones infrarrojas emitidas por los metales incandescentes.</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gorras o sombreros.</a:t>
            </a:r>
            <a:endParaRPr/>
          </a:p>
          <a:p>
            <a:pPr indent="-311150" lvl="0" marL="457200" rtl="0" algn="l">
              <a:spcBef>
                <a:spcPts val="0"/>
              </a:spcBef>
              <a:spcAft>
                <a:spcPts val="0"/>
              </a:spcAft>
              <a:buSzPts val="1300"/>
              <a:buChar char="➢"/>
            </a:pPr>
            <a:r>
              <a:rPr lang="es"/>
              <a:t>Utilización de lentes que bloqueen los rayos UV.</a:t>
            </a:r>
            <a:endParaRPr/>
          </a:p>
          <a:p>
            <a:pPr indent="-311150" lvl="0" marL="457200" rtl="0" algn="l">
              <a:spcBef>
                <a:spcPts val="0"/>
              </a:spcBef>
              <a:spcAft>
                <a:spcPts val="0"/>
              </a:spcAft>
              <a:buSzPts val="1300"/>
              <a:buChar char="➢"/>
            </a:pPr>
            <a:r>
              <a:rPr lang="es"/>
              <a:t>Evitar el uso de lentes de contacto.</a:t>
            </a:r>
            <a:endParaRPr/>
          </a:p>
          <a:p>
            <a:pPr indent="-311150" lvl="0" marL="457200" rtl="0" algn="l">
              <a:spcBef>
                <a:spcPts val="0"/>
              </a:spcBef>
              <a:spcAft>
                <a:spcPts val="0"/>
              </a:spcAft>
              <a:buSzPts val="1300"/>
              <a:buChar char="➢"/>
            </a:pPr>
            <a:r>
              <a:rPr lang="es"/>
              <a:t>Utilizar lágrimas artificiales.</a:t>
            </a:r>
            <a:endParaRPr/>
          </a:p>
          <a:p>
            <a:pPr indent="-311150" lvl="0" marL="457200" rtl="0" algn="l">
              <a:spcBef>
                <a:spcPts val="0"/>
              </a:spcBef>
              <a:spcAft>
                <a:spcPts val="0"/>
              </a:spcAft>
              <a:buSzPts val="1300"/>
              <a:buChar char="➢"/>
            </a:pPr>
            <a:r>
              <a:rPr lang="es"/>
              <a:t>Descansar la vista en jornadas largas de trabajo</a:t>
            </a:r>
            <a:endParaRPr/>
          </a:p>
          <a:p>
            <a:pPr indent="-311150" lvl="0" marL="457200" rtl="0" algn="l">
              <a:spcBef>
                <a:spcPts val="0"/>
              </a:spcBef>
              <a:spcAft>
                <a:spcPts val="0"/>
              </a:spcAft>
              <a:buSzPts val="1300"/>
              <a:buChar char="➢"/>
            </a:pPr>
            <a:r>
              <a:rPr lang="es"/>
              <a:t>Lograr ambientes de trabajo húmedos.</a:t>
            </a:r>
            <a:endParaRPr/>
          </a:p>
        </p:txBody>
      </p:sp>
      <p:sp>
        <p:nvSpPr>
          <p:cNvPr id="307" name="Google Shape;307;p35"/>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Radiaciones Infrarrojas, Ultravioletas y Rayos Láser</a:t>
            </a:r>
            <a:endParaRPr b="1" sz="1600"/>
          </a:p>
        </p:txBody>
      </p:sp>
      <p:pic>
        <p:nvPicPr>
          <p:cNvPr id="308" name="Google Shape;308;p35"/>
          <p:cNvPicPr preferRelativeResize="0"/>
          <p:nvPr/>
        </p:nvPicPr>
        <p:blipFill>
          <a:blip r:embed="rId3">
            <a:alphaModFix/>
          </a:blip>
          <a:stretch>
            <a:fillRect/>
          </a:stretch>
        </p:blipFill>
        <p:spPr>
          <a:xfrm>
            <a:off x="6459725" y="3561675"/>
            <a:ext cx="2604025" cy="1489575"/>
          </a:xfrm>
          <a:prstGeom prst="rect">
            <a:avLst/>
          </a:prstGeom>
          <a:noFill/>
          <a:ln>
            <a:noFill/>
          </a:ln>
        </p:spPr>
      </p:pic>
      <p:pic>
        <p:nvPicPr>
          <p:cNvPr id="309" name="Google Shape;309;p35"/>
          <p:cNvPicPr preferRelativeResize="0"/>
          <p:nvPr/>
        </p:nvPicPr>
        <p:blipFill>
          <a:blip r:embed="rId4">
            <a:alphaModFix/>
          </a:blip>
          <a:stretch>
            <a:fillRect/>
          </a:stretch>
        </p:blipFill>
        <p:spPr>
          <a:xfrm>
            <a:off x="4192477" y="3013052"/>
            <a:ext cx="2206299" cy="203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6"/>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15" name="Google Shape;315;p36"/>
          <p:cNvSpPr txBox="1"/>
          <p:nvPr>
            <p:ph idx="1" type="body"/>
          </p:nvPr>
        </p:nvSpPr>
        <p:spPr>
          <a:xfrm>
            <a:off x="171425" y="1093975"/>
            <a:ext cx="76245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Fotosensibilización</a:t>
            </a:r>
            <a:endParaRPr/>
          </a:p>
          <a:p>
            <a:pPr indent="0" lvl="0" marL="0" rtl="0" algn="l">
              <a:spcBef>
                <a:spcPts val="1200"/>
              </a:spcBef>
              <a:spcAft>
                <a:spcPts val="0"/>
              </a:spcAft>
              <a:buNone/>
            </a:pPr>
            <a:r>
              <a:rPr b="1" lang="es"/>
              <a:t>Descripción de la enfermedad: </a:t>
            </a:r>
            <a:r>
              <a:rPr lang="es"/>
              <a:t>Enrojecimiento de la piel.Produce lesiones similares a las quemaduras solares. Los síntomas aparecen sobre la parte del cuerpo expuesta al sol. Los síntomas aparecen de manera inmediata.</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a la intemperie que exponen a la radiación ultravioleta.</a:t>
            </a:r>
            <a:endParaRPr/>
          </a:p>
          <a:p>
            <a:pPr indent="-311150" lvl="0" marL="457200" rtl="0" algn="l">
              <a:spcBef>
                <a:spcPts val="0"/>
              </a:spcBef>
              <a:spcAft>
                <a:spcPts val="0"/>
              </a:spcAft>
              <a:buSzPts val="1300"/>
              <a:buChar char="➢"/>
            </a:pPr>
            <a:r>
              <a:rPr lang="es"/>
              <a:t>Trabajos que exponen a la radiación ultravioleta artificial,  soldadura.</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Evitar exposición al sol cuando sus rayos son más fuertes (entre las 10 a.m. y las 4 p.m.)</a:t>
            </a:r>
            <a:endParaRPr/>
          </a:p>
          <a:p>
            <a:pPr indent="-311150" lvl="0" marL="457200" rtl="0" algn="l">
              <a:spcBef>
                <a:spcPts val="0"/>
              </a:spcBef>
              <a:spcAft>
                <a:spcPts val="0"/>
              </a:spcAft>
              <a:buSzPts val="1300"/>
              <a:buChar char="➢"/>
            </a:pPr>
            <a:r>
              <a:rPr lang="es"/>
              <a:t>Use protector solar con un FPS de 15 o más</a:t>
            </a:r>
            <a:endParaRPr/>
          </a:p>
          <a:p>
            <a:pPr indent="-311150" lvl="0" marL="457200" rtl="0" algn="l">
              <a:spcBef>
                <a:spcPts val="0"/>
              </a:spcBef>
              <a:spcAft>
                <a:spcPts val="0"/>
              </a:spcAft>
              <a:buSzPts val="1300"/>
              <a:buChar char="➢"/>
            </a:pPr>
            <a:r>
              <a:rPr lang="es"/>
              <a:t>Utilice ropa protectora (guantes para soldar, delantal, pantalones y chaquetas).</a:t>
            </a:r>
            <a:endParaRPr/>
          </a:p>
          <a:p>
            <a:pPr indent="-311150" lvl="0" marL="457200" rtl="0" algn="l">
              <a:spcBef>
                <a:spcPts val="0"/>
              </a:spcBef>
              <a:spcAft>
                <a:spcPts val="0"/>
              </a:spcAft>
              <a:buSzPts val="1300"/>
              <a:buChar char="➢"/>
            </a:pPr>
            <a:r>
              <a:rPr lang="es"/>
              <a:t>Use anteojos de sol con buena cobertura que le brinden 100 por ciento de protección contra los rayos UV.</a:t>
            </a:r>
            <a:endParaRPr/>
          </a:p>
        </p:txBody>
      </p:sp>
      <p:sp>
        <p:nvSpPr>
          <p:cNvPr id="316" name="Google Shape;316;p36"/>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Radiaciones Ultravioletas</a:t>
            </a:r>
            <a:endParaRPr b="1" sz="1600"/>
          </a:p>
        </p:txBody>
      </p:sp>
      <p:pic>
        <p:nvPicPr>
          <p:cNvPr id="317" name="Google Shape;317;p36"/>
          <p:cNvPicPr preferRelativeResize="0"/>
          <p:nvPr/>
        </p:nvPicPr>
        <p:blipFill>
          <a:blip r:embed="rId3">
            <a:alphaModFix/>
          </a:blip>
          <a:stretch>
            <a:fillRect/>
          </a:stretch>
        </p:blipFill>
        <p:spPr>
          <a:xfrm>
            <a:off x="6642404" y="2081238"/>
            <a:ext cx="2421350" cy="21565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23" name="Google Shape;323;p37"/>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Cáncer de la piel (</a:t>
            </a:r>
            <a:r>
              <a:rPr lang="es"/>
              <a:t>células</a:t>
            </a:r>
            <a:r>
              <a:rPr lang="es"/>
              <a:t> escamosas)</a:t>
            </a:r>
            <a:endParaRPr/>
          </a:p>
          <a:p>
            <a:pPr indent="0" lvl="0" marL="0" rtl="0" algn="l">
              <a:spcBef>
                <a:spcPts val="1200"/>
              </a:spcBef>
              <a:spcAft>
                <a:spcPts val="0"/>
              </a:spcAft>
              <a:buNone/>
            </a:pPr>
            <a:r>
              <a:rPr b="1" lang="es"/>
              <a:t>Descripción de la enfermedad: </a:t>
            </a:r>
            <a:r>
              <a:rPr lang="es"/>
              <a:t>El cáncer se origina cuando las células comienzan a crecer sin control, sobrepasando a las células normales, lo que dificulta que el cuerpo funcione de manera correcta. Las </a:t>
            </a:r>
            <a:r>
              <a:rPr lang="es"/>
              <a:t>células</a:t>
            </a:r>
            <a:r>
              <a:rPr lang="es"/>
              <a:t> escamosas son células planas en la parte superior (externa) de la epidermis que se desprenden constantemente a medida que las nuevas células se forman. Los cánceres generados por estas células surgen en zonas expuestas al sol, tales como la cara, orejas, labios, en el dorso de las manos y cicatrices.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a la intemperie que exponen a la radiación ultravioleta.</a:t>
            </a:r>
            <a:endParaRPr/>
          </a:p>
          <a:p>
            <a:pPr indent="-311150" lvl="0" marL="457200" rtl="0" algn="l">
              <a:spcBef>
                <a:spcPts val="0"/>
              </a:spcBef>
              <a:spcAft>
                <a:spcPts val="0"/>
              </a:spcAft>
              <a:buSzPts val="1300"/>
              <a:buChar char="➢"/>
            </a:pPr>
            <a:r>
              <a:rPr lang="es"/>
              <a:t>Trabajos que exponen a la radiación ultravioleta artificial,  soldadura.</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Evitar exposición al sol cuando sus rayos son más fuertes (entre las 10 a.m. y las 4 p.m.)</a:t>
            </a:r>
            <a:endParaRPr/>
          </a:p>
          <a:p>
            <a:pPr indent="-311150" lvl="0" marL="457200" rtl="0" algn="l">
              <a:spcBef>
                <a:spcPts val="0"/>
              </a:spcBef>
              <a:spcAft>
                <a:spcPts val="0"/>
              </a:spcAft>
              <a:buSzPts val="1300"/>
              <a:buChar char="➢"/>
            </a:pPr>
            <a:r>
              <a:rPr lang="es"/>
              <a:t>Use protector solar con un FPS de 15 o más</a:t>
            </a:r>
            <a:endParaRPr/>
          </a:p>
          <a:p>
            <a:pPr indent="-311150" lvl="0" marL="457200" rtl="0" algn="l">
              <a:spcBef>
                <a:spcPts val="0"/>
              </a:spcBef>
              <a:spcAft>
                <a:spcPts val="0"/>
              </a:spcAft>
              <a:buSzPts val="1300"/>
              <a:buChar char="➢"/>
            </a:pPr>
            <a:r>
              <a:rPr lang="es"/>
              <a:t>Utilice ropa protectora </a:t>
            </a:r>
            <a:r>
              <a:rPr lang="es"/>
              <a:t>(guantes para soldar, delantal, pantalones y chaquetas)</a:t>
            </a:r>
            <a:r>
              <a:rPr lang="es"/>
              <a:t>.</a:t>
            </a:r>
            <a:endParaRPr/>
          </a:p>
        </p:txBody>
      </p:sp>
      <p:sp>
        <p:nvSpPr>
          <p:cNvPr id="324" name="Google Shape;324;p37"/>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Radiaciones Ultravioletas</a:t>
            </a:r>
            <a:endParaRPr b="1" sz="1600"/>
          </a:p>
        </p:txBody>
      </p:sp>
      <p:pic>
        <p:nvPicPr>
          <p:cNvPr id="325" name="Google Shape;325;p37"/>
          <p:cNvPicPr preferRelativeResize="0"/>
          <p:nvPr/>
        </p:nvPicPr>
        <p:blipFill>
          <a:blip r:embed="rId3">
            <a:alphaModFix/>
          </a:blip>
          <a:stretch>
            <a:fillRect/>
          </a:stretch>
        </p:blipFill>
        <p:spPr>
          <a:xfrm>
            <a:off x="6655975" y="2741050"/>
            <a:ext cx="2188175" cy="2259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31" name="Google Shape;331;p38"/>
          <p:cNvSpPr txBox="1"/>
          <p:nvPr>
            <p:ph idx="1" type="body"/>
          </p:nvPr>
        </p:nvSpPr>
        <p:spPr>
          <a:xfrm>
            <a:off x="171425" y="1093975"/>
            <a:ext cx="8892300" cy="390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s"/>
              <a:t>Afecciones osteoarticulares confirmadas por exámenes radiológicos</a:t>
            </a:r>
            <a:endParaRPr b="1"/>
          </a:p>
          <a:p>
            <a:pPr indent="0" lvl="0" marL="0" rtl="0" algn="l">
              <a:spcBef>
                <a:spcPts val="1200"/>
              </a:spcBef>
              <a:spcAft>
                <a:spcPts val="0"/>
              </a:spcAft>
              <a:buNone/>
            </a:pPr>
            <a:r>
              <a:rPr b="1" lang="es"/>
              <a:t>Enfermedad:</a:t>
            </a:r>
            <a:r>
              <a:rPr lang="es"/>
              <a:t> Artrosis del codo</a:t>
            </a:r>
            <a:endParaRPr/>
          </a:p>
          <a:p>
            <a:pPr indent="0" lvl="0" marL="0" rtl="0" algn="l">
              <a:spcBef>
                <a:spcPts val="1200"/>
              </a:spcBef>
              <a:spcAft>
                <a:spcPts val="0"/>
              </a:spcAft>
              <a:buNone/>
            </a:pPr>
            <a:r>
              <a:rPr b="1" lang="es"/>
              <a:t>Descripción de la enfermedad: </a:t>
            </a:r>
            <a:r>
              <a:rPr lang="es"/>
              <a:t>La artrosis es una enfermedad degenerativa que provoca la pérdida del cartílago que recubre las superficies articulares, de forma que desaparece el espacio de la articulación. </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que comportan el manejo de maquinarias que transmitan vibraciones (martillo neumático, perforadoras, pulidoras, sierras mecánicas).</a:t>
            </a:r>
            <a:endParaRPr/>
          </a:p>
          <a:p>
            <a:pPr indent="-311150" lvl="0" marL="457200" rtl="0" algn="l">
              <a:spcBef>
                <a:spcPts val="0"/>
              </a:spcBef>
              <a:spcAft>
                <a:spcPts val="0"/>
              </a:spcAft>
              <a:buSzPts val="1300"/>
              <a:buChar char="➢"/>
            </a:pPr>
            <a:r>
              <a:rPr lang="es"/>
              <a:t>Utilización de remachadoras y pistolas de sellado.</a:t>
            </a:r>
            <a:endParaRPr/>
          </a:p>
          <a:p>
            <a:pPr indent="-311150" lvl="0" marL="457200" rtl="0" algn="l">
              <a:spcBef>
                <a:spcPts val="0"/>
              </a:spcBef>
              <a:spcAft>
                <a:spcPts val="0"/>
              </a:spcAft>
              <a:buSzPts val="1300"/>
              <a:buChar char="➢"/>
            </a:pPr>
            <a:r>
              <a:rPr lang="es"/>
              <a:t>Trabajos que exponen el apoyo del talón de la mano en forma reiterada percutiendo sobre un plano fijo y rígido.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Evitar acciones o movimientos que puedan superponer un sobreesfuerzo del codo</a:t>
            </a:r>
            <a:r>
              <a:rPr lang="es"/>
              <a:t>.</a:t>
            </a:r>
            <a:endParaRPr/>
          </a:p>
          <a:p>
            <a:pPr indent="-311150" lvl="0" marL="457200" rtl="0" algn="l">
              <a:spcBef>
                <a:spcPts val="0"/>
              </a:spcBef>
              <a:spcAft>
                <a:spcPts val="0"/>
              </a:spcAft>
              <a:buSzPts val="1300"/>
              <a:buChar char="➢"/>
            </a:pPr>
            <a:r>
              <a:rPr lang="es"/>
              <a:t>Disminuir el tiempo de ex</a:t>
            </a:r>
            <a:r>
              <a:rPr lang="es"/>
              <a:t>posición. Realizar descansos de 10 minutos por cada hora de vibración continua.</a:t>
            </a:r>
            <a:endParaRPr/>
          </a:p>
          <a:p>
            <a:pPr indent="-311150" lvl="0" marL="457200" rtl="0" algn="l">
              <a:spcBef>
                <a:spcPts val="0"/>
              </a:spcBef>
              <a:spcAft>
                <a:spcPts val="0"/>
              </a:spcAft>
              <a:buSzPts val="1300"/>
              <a:buChar char="➢"/>
            </a:pPr>
            <a:r>
              <a:rPr lang="es"/>
              <a:t>Uso de herramientas y guantes antivibración.</a:t>
            </a:r>
            <a:endParaRPr/>
          </a:p>
        </p:txBody>
      </p:sp>
      <p:sp>
        <p:nvSpPr>
          <p:cNvPr id="332" name="Google Shape;332;p38"/>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Vibraciones transmitidas a la extremidad superior por maquinarias y herramientas</a:t>
            </a:r>
            <a:endParaRPr b="1" sz="1600"/>
          </a:p>
        </p:txBody>
      </p:sp>
      <p:pic>
        <p:nvPicPr>
          <p:cNvPr id="333" name="Google Shape;333;p38"/>
          <p:cNvPicPr preferRelativeResize="0"/>
          <p:nvPr/>
        </p:nvPicPr>
        <p:blipFill>
          <a:blip r:embed="rId3">
            <a:alphaModFix/>
          </a:blip>
          <a:stretch>
            <a:fillRect/>
          </a:stretch>
        </p:blipFill>
        <p:spPr>
          <a:xfrm>
            <a:off x="57650" y="0"/>
            <a:ext cx="2470288" cy="1188000"/>
          </a:xfrm>
          <a:prstGeom prst="rect">
            <a:avLst/>
          </a:prstGeom>
          <a:noFill/>
          <a:ln>
            <a:noFill/>
          </a:ln>
        </p:spPr>
      </p:pic>
      <p:pic>
        <p:nvPicPr>
          <p:cNvPr id="334" name="Google Shape;334;p38"/>
          <p:cNvPicPr preferRelativeResize="0"/>
          <p:nvPr/>
        </p:nvPicPr>
        <p:blipFill>
          <a:blip r:embed="rId4">
            <a:alphaModFix/>
          </a:blip>
          <a:stretch>
            <a:fillRect/>
          </a:stretch>
        </p:blipFill>
        <p:spPr>
          <a:xfrm>
            <a:off x="7079301" y="4051525"/>
            <a:ext cx="2064700" cy="1091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9"/>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40" name="Google Shape;340;p39"/>
          <p:cNvSpPr txBox="1"/>
          <p:nvPr>
            <p:ph idx="1" type="body"/>
          </p:nvPr>
        </p:nvSpPr>
        <p:spPr>
          <a:xfrm>
            <a:off x="171425" y="1093975"/>
            <a:ext cx="66444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Afecciones osteoarticulares confirmadas por exámenes radiológicos</a:t>
            </a:r>
            <a:endParaRPr b="1"/>
          </a:p>
          <a:p>
            <a:pPr indent="0" lvl="0" marL="0" rtl="0" algn="l">
              <a:spcBef>
                <a:spcPts val="1200"/>
              </a:spcBef>
              <a:spcAft>
                <a:spcPts val="0"/>
              </a:spcAft>
              <a:buNone/>
            </a:pPr>
            <a:r>
              <a:rPr b="1" lang="es"/>
              <a:t>Enfermedad:</a:t>
            </a:r>
            <a:r>
              <a:rPr lang="es"/>
              <a:t> Osteonecrosis del semilunar (enfermedad de Kienböck).</a:t>
            </a:r>
            <a:endParaRPr/>
          </a:p>
          <a:p>
            <a:pPr indent="0" lvl="0" marL="0" rtl="0" algn="l">
              <a:spcBef>
                <a:spcPts val="1200"/>
              </a:spcBef>
              <a:spcAft>
                <a:spcPts val="0"/>
              </a:spcAft>
              <a:buNone/>
            </a:pPr>
            <a:r>
              <a:rPr b="1" lang="es"/>
              <a:t>Descripción de la enfermedad: </a:t>
            </a:r>
            <a:r>
              <a:rPr lang="es"/>
              <a:t>es la alteración o destrucción del tejido óseo (por inflamación, lesión o fractura) que produce una falta de irrigación sanguínea del hueso semilunar del carpo (miembro superior) que como consecuencia produce alteraciones morfológicas del semilunar (hueso de la muñeca que es encuentra entre el escafoides y el piramidal).</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s"/>
              <a:t>Enfermedad:</a:t>
            </a:r>
            <a:r>
              <a:rPr lang="es"/>
              <a:t> Osteonecrosis del escafoides carpiano (enfermedad de Köhler).</a:t>
            </a:r>
            <a:endParaRPr/>
          </a:p>
          <a:p>
            <a:pPr indent="0" lvl="0" marL="0" rtl="0" algn="l">
              <a:spcBef>
                <a:spcPts val="1200"/>
              </a:spcBef>
              <a:spcAft>
                <a:spcPts val="1200"/>
              </a:spcAft>
              <a:buNone/>
            </a:pPr>
            <a:r>
              <a:rPr b="1" lang="es"/>
              <a:t>Descripción de la enfermedad: </a:t>
            </a:r>
            <a:r>
              <a:rPr lang="es"/>
              <a:t>es la destrucción del tejido óseo que produce la falta de irrigación sanguínea del hueso escarpo del carpo. Se caracteriza por un dolor y disminución de la función articular de la muñeca, limitación de movilidad y una disminución de la fuerza de agarre.</a:t>
            </a:r>
            <a:endParaRPr/>
          </a:p>
        </p:txBody>
      </p:sp>
      <p:sp>
        <p:nvSpPr>
          <p:cNvPr id="341" name="Google Shape;341;p39"/>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Vibraciones transmitidas a la extremidad superior por maquinarias y herramientas</a:t>
            </a:r>
            <a:endParaRPr b="1" sz="1600"/>
          </a:p>
        </p:txBody>
      </p:sp>
      <p:pic>
        <p:nvPicPr>
          <p:cNvPr id="342" name="Google Shape;342;p39"/>
          <p:cNvPicPr preferRelativeResize="0"/>
          <p:nvPr/>
        </p:nvPicPr>
        <p:blipFill>
          <a:blip r:embed="rId3">
            <a:alphaModFix/>
          </a:blip>
          <a:stretch>
            <a:fillRect/>
          </a:stretch>
        </p:blipFill>
        <p:spPr>
          <a:xfrm>
            <a:off x="6596600" y="1683125"/>
            <a:ext cx="2467149" cy="1248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348" name="Google Shape;348;p40"/>
          <p:cNvSpPr txBox="1"/>
          <p:nvPr>
            <p:ph idx="1" type="body"/>
          </p:nvPr>
        </p:nvSpPr>
        <p:spPr>
          <a:xfrm>
            <a:off x="171425" y="1093975"/>
            <a:ext cx="8801100" cy="3906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s"/>
              <a:t>Enfermedad:</a:t>
            </a:r>
            <a:r>
              <a:rPr lang="es"/>
              <a:t> Espondiloartrosis de la columna lumbar.</a:t>
            </a:r>
            <a:endParaRPr/>
          </a:p>
          <a:p>
            <a:pPr indent="0" lvl="0" marL="0" rtl="0" algn="l">
              <a:spcBef>
                <a:spcPts val="1200"/>
              </a:spcBef>
              <a:spcAft>
                <a:spcPts val="0"/>
              </a:spcAft>
              <a:buNone/>
            </a:pPr>
            <a:r>
              <a:rPr b="1" lang="es"/>
              <a:t>Descripción de la enfermedad: </a:t>
            </a:r>
            <a:r>
              <a:rPr lang="es"/>
              <a:t>Artrosis que afecta a la columna vertebral, en que las vértebras, los discos y el cartílago se deterioran. Al deteriorarse los cartílagos los discos quedan desprotegidos y pueden rozarse. Los principales </a:t>
            </a:r>
            <a:r>
              <a:rPr lang="es"/>
              <a:t>síntomas</a:t>
            </a:r>
            <a:r>
              <a:rPr lang="es"/>
              <a:t> son dolor y rigidez en la espalda.</a:t>
            </a:r>
            <a:endParaRPr/>
          </a:p>
          <a:p>
            <a:pPr indent="0" lvl="0" marL="0" rtl="0" algn="l">
              <a:spcBef>
                <a:spcPts val="1200"/>
              </a:spcBef>
              <a:spcAft>
                <a:spcPts val="0"/>
              </a:spcAft>
              <a:buNone/>
            </a:pPr>
            <a:r>
              <a:rPr b="1" lang="es"/>
              <a:t>Actividades que la generan: </a:t>
            </a:r>
            <a:endParaRPr b="1"/>
          </a:p>
          <a:p>
            <a:pPr indent="-298767" lvl="0" marL="457200" rtl="0" algn="l">
              <a:spcBef>
                <a:spcPts val="1200"/>
              </a:spcBef>
              <a:spcAft>
                <a:spcPts val="0"/>
              </a:spcAft>
              <a:buSzPct val="100000"/>
              <a:buChar char="➢"/>
            </a:pPr>
            <a:r>
              <a:rPr lang="es"/>
              <a:t>Conductores de vehículos pesados.</a:t>
            </a:r>
            <a:endParaRPr/>
          </a:p>
          <a:p>
            <a:pPr indent="-298767" lvl="0" marL="457200" rtl="0" algn="l">
              <a:spcBef>
                <a:spcPts val="0"/>
              </a:spcBef>
              <a:spcAft>
                <a:spcPts val="0"/>
              </a:spcAft>
              <a:buSzPct val="100000"/>
              <a:buChar char="➢"/>
            </a:pPr>
            <a:r>
              <a:rPr lang="es"/>
              <a:t>Operadores de grúas.</a:t>
            </a:r>
            <a:endParaRPr/>
          </a:p>
          <a:p>
            <a:pPr indent="0" lvl="0" marL="0" rtl="0" algn="l">
              <a:spcBef>
                <a:spcPts val="1200"/>
              </a:spcBef>
              <a:spcAft>
                <a:spcPts val="0"/>
              </a:spcAft>
              <a:buNone/>
            </a:pPr>
            <a:r>
              <a:rPr b="1" lang="es"/>
              <a:t>Medidas de prevención:</a:t>
            </a:r>
            <a:r>
              <a:rPr lang="es"/>
              <a:t> </a:t>
            </a:r>
            <a:endParaRPr/>
          </a:p>
          <a:p>
            <a:pPr indent="-298767" lvl="0" marL="457200" rtl="0" algn="l">
              <a:spcBef>
                <a:spcPts val="1200"/>
              </a:spcBef>
              <a:spcAft>
                <a:spcPts val="0"/>
              </a:spcAft>
              <a:buSzPct val="100000"/>
              <a:buChar char="➢"/>
            </a:pPr>
            <a:r>
              <a:rPr lang="es"/>
              <a:t>Eliminar vibraciones.</a:t>
            </a:r>
            <a:endParaRPr/>
          </a:p>
          <a:p>
            <a:pPr indent="-298767" lvl="0" marL="457200" rtl="0" algn="l">
              <a:spcBef>
                <a:spcPts val="0"/>
              </a:spcBef>
              <a:spcAft>
                <a:spcPts val="0"/>
              </a:spcAft>
              <a:buSzPct val="100000"/>
              <a:buChar char="➢"/>
            </a:pPr>
            <a:r>
              <a:rPr lang="es"/>
              <a:t>Elementos de amortiguación, cabinas con suspensión.</a:t>
            </a:r>
            <a:endParaRPr/>
          </a:p>
          <a:p>
            <a:pPr indent="-298767" lvl="0" marL="457200" rtl="0" algn="l">
              <a:spcBef>
                <a:spcPts val="0"/>
              </a:spcBef>
              <a:spcAft>
                <a:spcPts val="0"/>
              </a:spcAft>
              <a:buSzPct val="100000"/>
              <a:buChar char="➢"/>
            </a:pPr>
            <a:r>
              <a:rPr lang="es"/>
              <a:t>Fortalecer los músculos de la espalda y abdomen.</a:t>
            </a:r>
            <a:endParaRPr/>
          </a:p>
          <a:p>
            <a:pPr indent="-298767" lvl="0" marL="457200" rtl="0" algn="l">
              <a:spcBef>
                <a:spcPts val="0"/>
              </a:spcBef>
              <a:spcAft>
                <a:spcPts val="0"/>
              </a:spcAft>
              <a:buSzPct val="100000"/>
              <a:buChar char="➢"/>
            </a:pPr>
            <a:r>
              <a:rPr lang="es"/>
              <a:t>Minimizar la rigidez y mejorar la flexibilidad.</a:t>
            </a:r>
            <a:endParaRPr/>
          </a:p>
          <a:p>
            <a:pPr indent="0" lvl="0" marL="0" rtl="0" algn="l">
              <a:spcBef>
                <a:spcPts val="1200"/>
              </a:spcBef>
              <a:spcAft>
                <a:spcPts val="0"/>
              </a:spcAft>
              <a:buNone/>
            </a:pPr>
            <a:r>
              <a:rPr b="1" lang="es"/>
              <a:t>Enfermedad:</a:t>
            </a:r>
            <a:r>
              <a:rPr lang="es"/>
              <a:t> Calcificación de los discos intervertebrales.</a:t>
            </a:r>
            <a:endParaRPr/>
          </a:p>
          <a:p>
            <a:pPr indent="0" lvl="0" marL="0" rtl="0" algn="l">
              <a:spcBef>
                <a:spcPts val="1200"/>
              </a:spcBef>
              <a:spcAft>
                <a:spcPts val="1200"/>
              </a:spcAft>
              <a:buNone/>
            </a:pPr>
            <a:r>
              <a:rPr b="1" lang="es"/>
              <a:t>Descripción de la enfermedad: </a:t>
            </a:r>
            <a:r>
              <a:rPr lang="es"/>
              <a:t>Un disco intervertebral es cada una de las almohadillas que separan las vértebras de la columna vertebral. Cada uno forma un amortiguamiento cartilaginoso que organiza y permite ligeros movimientos de las vértebras y actúa como un ligamento que las mantiene juntas. Al rozarse, los discos comienzan a calcificarse y se presentan depósitos de calcio. La pérdida por calcificación de los discos provoca que las vértebras se toquen y que queden atrapados nervios, provocando dolores y dificultad de movimientos. </a:t>
            </a:r>
            <a:endParaRPr/>
          </a:p>
        </p:txBody>
      </p:sp>
      <p:sp>
        <p:nvSpPr>
          <p:cNvPr id="349" name="Google Shape;349;p40"/>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Vibraciones de cuerpo entero</a:t>
            </a:r>
            <a:endParaRPr b="1" sz="1600"/>
          </a:p>
        </p:txBody>
      </p:sp>
      <p:pic>
        <p:nvPicPr>
          <p:cNvPr id="350" name="Google Shape;350;p40"/>
          <p:cNvPicPr preferRelativeResize="0"/>
          <p:nvPr/>
        </p:nvPicPr>
        <p:blipFill>
          <a:blip r:embed="rId3">
            <a:alphaModFix/>
          </a:blip>
          <a:stretch>
            <a:fillRect/>
          </a:stretch>
        </p:blipFill>
        <p:spPr>
          <a:xfrm>
            <a:off x="5137100" y="2093602"/>
            <a:ext cx="1133528" cy="1773625"/>
          </a:xfrm>
          <a:prstGeom prst="rect">
            <a:avLst/>
          </a:prstGeom>
          <a:noFill/>
          <a:ln>
            <a:noFill/>
          </a:ln>
        </p:spPr>
      </p:pic>
      <p:pic>
        <p:nvPicPr>
          <p:cNvPr id="351" name="Google Shape;351;p40"/>
          <p:cNvPicPr preferRelativeResize="0"/>
          <p:nvPr/>
        </p:nvPicPr>
        <p:blipFill>
          <a:blip r:embed="rId4">
            <a:alphaModFix/>
          </a:blip>
          <a:stretch>
            <a:fillRect/>
          </a:stretch>
        </p:blipFill>
        <p:spPr>
          <a:xfrm>
            <a:off x="7422875" y="2092975"/>
            <a:ext cx="1030450" cy="1773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357" name="Google Shape;357;p41"/>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Hombro doloroso simple (tendinitis del manguito de los rotadores).</a:t>
            </a:r>
            <a:endParaRPr/>
          </a:p>
          <a:p>
            <a:pPr indent="0" lvl="0" marL="0" rtl="0" algn="l">
              <a:spcBef>
                <a:spcPts val="1200"/>
              </a:spcBef>
              <a:spcAft>
                <a:spcPts val="0"/>
              </a:spcAft>
              <a:buNone/>
            </a:pPr>
            <a:r>
              <a:rPr b="1" lang="es"/>
              <a:t>Descripción de la enfermedad: </a:t>
            </a:r>
            <a:r>
              <a:rPr lang="es"/>
              <a:t>Es la irritación de los tendones que van pegados a los huesos del hombro e inflamación de la capa que recubre esos tendones.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que requieren de movimientos repetitivos o forzados del hombro.</a:t>
            </a:r>
            <a:r>
              <a:rPr lang="es"/>
              <a:t>.</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Trabajar en posiciones </a:t>
            </a:r>
            <a:r>
              <a:rPr lang="es"/>
              <a:t>cómodas</a:t>
            </a:r>
            <a:endParaRPr/>
          </a:p>
          <a:p>
            <a:pPr indent="-311150" lvl="0" marL="457200" rtl="0" algn="l">
              <a:spcBef>
                <a:spcPts val="0"/>
              </a:spcBef>
              <a:spcAft>
                <a:spcPts val="0"/>
              </a:spcAft>
              <a:buSzPts val="1300"/>
              <a:buChar char="➢"/>
            </a:pPr>
            <a:r>
              <a:rPr lang="es"/>
              <a:t>Realizar movimientos adecuados a la hora de realizar las tareas.</a:t>
            </a:r>
            <a:endParaRPr/>
          </a:p>
          <a:p>
            <a:pPr indent="-311150" lvl="0" marL="457200" rtl="0" algn="l">
              <a:spcBef>
                <a:spcPts val="0"/>
              </a:spcBef>
              <a:spcAft>
                <a:spcPts val="0"/>
              </a:spcAft>
              <a:buSzPts val="1300"/>
              <a:buChar char="➢"/>
            </a:pPr>
            <a:r>
              <a:rPr lang="es"/>
              <a:t>Evitar trabajos repetitivos y/o forzados del hombro.</a:t>
            </a:r>
            <a:endParaRPr/>
          </a:p>
          <a:p>
            <a:pPr indent="0" lvl="0" marL="0" rtl="0" algn="l">
              <a:spcBef>
                <a:spcPts val="1200"/>
              </a:spcBef>
              <a:spcAft>
                <a:spcPts val="1200"/>
              </a:spcAft>
              <a:buNone/>
            </a:pPr>
            <a:r>
              <a:t/>
            </a:r>
            <a:endParaRPr/>
          </a:p>
        </p:txBody>
      </p:sp>
      <p:sp>
        <p:nvSpPr>
          <p:cNvPr id="358" name="Google Shape;358;p41"/>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359" name="Google Shape;359;p41"/>
          <p:cNvPicPr preferRelativeResize="0"/>
          <p:nvPr/>
        </p:nvPicPr>
        <p:blipFill>
          <a:blip r:embed="rId3">
            <a:alphaModFix/>
          </a:blip>
          <a:stretch>
            <a:fillRect/>
          </a:stretch>
        </p:blipFill>
        <p:spPr>
          <a:xfrm>
            <a:off x="6215000" y="2796600"/>
            <a:ext cx="2374025" cy="142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1294000" y="0"/>
            <a:ext cx="63723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s" sz="3600"/>
              <a:t>Marco Legal</a:t>
            </a:r>
            <a:endParaRPr sz="3600"/>
          </a:p>
        </p:txBody>
      </p:sp>
      <p:sp>
        <p:nvSpPr>
          <p:cNvPr id="144" name="Google Shape;144;p15"/>
          <p:cNvSpPr txBox="1"/>
          <p:nvPr>
            <p:ph idx="1" type="body"/>
          </p:nvPr>
        </p:nvSpPr>
        <p:spPr>
          <a:xfrm>
            <a:off x="469450" y="1245050"/>
            <a:ext cx="8532300" cy="2474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s" sz="1800"/>
              <a:t>Ley 24.557. </a:t>
            </a:r>
            <a:r>
              <a:rPr lang="es" sz="1800"/>
              <a:t>Ley de riesgos del trabajo.</a:t>
            </a:r>
            <a:endParaRPr sz="1800"/>
          </a:p>
          <a:p>
            <a:pPr indent="-342900" lvl="0" marL="457200" rtl="0" algn="l">
              <a:spcBef>
                <a:spcPts val="0"/>
              </a:spcBef>
              <a:spcAft>
                <a:spcPts val="0"/>
              </a:spcAft>
              <a:buSzPts val="1800"/>
              <a:buChar char="●"/>
            </a:pPr>
            <a:r>
              <a:rPr b="1" lang="es" sz="1800"/>
              <a:t>Decreto 658/96.</a:t>
            </a:r>
            <a:r>
              <a:rPr lang="es" sz="1800"/>
              <a:t> Listado de enfermedades profesionales.</a:t>
            </a:r>
            <a:endParaRPr sz="1800"/>
          </a:p>
          <a:p>
            <a:pPr indent="-342900" lvl="0" marL="457200" rtl="0" algn="l">
              <a:spcBef>
                <a:spcPts val="0"/>
              </a:spcBef>
              <a:spcAft>
                <a:spcPts val="0"/>
              </a:spcAft>
              <a:buSzPts val="1800"/>
              <a:buChar char="●"/>
            </a:pPr>
            <a:r>
              <a:rPr b="1" lang="es" sz="1800"/>
              <a:t>Decreto 1167/2003. </a:t>
            </a:r>
            <a:r>
              <a:rPr lang="es" sz="1800"/>
              <a:t>Se agregan enfermedades determinadas por la Comisión Médica Central.</a:t>
            </a:r>
            <a:endParaRPr sz="1800"/>
          </a:p>
          <a:p>
            <a:pPr indent="-342900" lvl="0" marL="457200" rtl="0" algn="l">
              <a:spcBef>
                <a:spcPts val="0"/>
              </a:spcBef>
              <a:spcAft>
                <a:spcPts val="0"/>
              </a:spcAft>
              <a:buSzPts val="1800"/>
              <a:buChar char="●"/>
            </a:pPr>
            <a:r>
              <a:rPr b="1" lang="es" sz="1800"/>
              <a:t>Decreto 49/14. </a:t>
            </a:r>
            <a:r>
              <a:rPr lang="es" sz="1800"/>
              <a:t>Se incluyen nuevas enfermedades al listado.</a:t>
            </a:r>
            <a:endParaRPr sz="1800"/>
          </a:p>
          <a:p>
            <a:pPr indent="-342900" lvl="0" marL="457200" rtl="0" algn="l">
              <a:spcBef>
                <a:spcPts val="0"/>
              </a:spcBef>
              <a:spcAft>
                <a:spcPts val="0"/>
              </a:spcAft>
              <a:buSzPts val="1800"/>
              <a:buChar char="●"/>
            </a:pPr>
            <a:r>
              <a:rPr b="1" lang="es" sz="1800"/>
              <a:t>Decreto 367/2020. </a:t>
            </a:r>
            <a:r>
              <a:rPr lang="es" sz="1800"/>
              <a:t>Se considera al COVID-19 en enfermedades no listadas.</a:t>
            </a:r>
            <a:endParaRPr sz="1800"/>
          </a:p>
        </p:txBody>
      </p:sp>
      <p:pic>
        <p:nvPicPr>
          <p:cNvPr id="145" name="Google Shape;145;p15"/>
          <p:cNvPicPr preferRelativeResize="0"/>
          <p:nvPr/>
        </p:nvPicPr>
        <p:blipFill>
          <a:blip r:embed="rId3">
            <a:alphaModFix/>
          </a:blip>
          <a:stretch>
            <a:fillRect/>
          </a:stretch>
        </p:blipFill>
        <p:spPr>
          <a:xfrm>
            <a:off x="6603300" y="169700"/>
            <a:ext cx="1943100" cy="1733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2"/>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e</a:t>
            </a:r>
            <a:r>
              <a:rPr i="1" lang="es" sz="2000"/>
              <a:t>rgonómicos</a:t>
            </a:r>
            <a:endParaRPr i="1" sz="2000"/>
          </a:p>
        </p:txBody>
      </p:sp>
      <p:sp>
        <p:nvSpPr>
          <p:cNvPr id="365" name="Google Shape;365;p42"/>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a:t>
            </a:r>
            <a:r>
              <a:rPr lang="es"/>
              <a:t>Epicondilitis (codo de tenista)</a:t>
            </a:r>
            <a:endParaRPr/>
          </a:p>
          <a:p>
            <a:pPr indent="0" lvl="0" marL="0" rtl="0" algn="l">
              <a:spcBef>
                <a:spcPts val="1200"/>
              </a:spcBef>
              <a:spcAft>
                <a:spcPts val="0"/>
              </a:spcAft>
              <a:buNone/>
            </a:pPr>
            <a:r>
              <a:rPr b="1" lang="es"/>
              <a:t>Descripción de la enfermedad: </a:t>
            </a:r>
            <a:r>
              <a:rPr lang="es"/>
              <a:t>Es una lesión caracterizada por dolor en la cara externa del codo, provocada por movimientos repetitivos, provocando la inflamación y microrroturas fibrilares con reparación inadecuada de los tendones de los músculos de la región del epicóndilo</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Movimientos repetitivos de aprehensión o extensión de la mano, muñeca.</a:t>
            </a:r>
            <a:endParaRPr/>
          </a:p>
          <a:p>
            <a:pPr indent="-311150" lvl="0" marL="457200" rtl="0" algn="l">
              <a:spcBef>
                <a:spcPts val="0"/>
              </a:spcBef>
              <a:spcAft>
                <a:spcPts val="0"/>
              </a:spcAft>
              <a:buSzPts val="1300"/>
              <a:buChar char="➢"/>
            </a:pPr>
            <a:r>
              <a:rPr lang="es"/>
              <a:t>Movimientos que requieren un apoyo prolongado sobre la cara posterior del codo.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Disminuir posiciones incómodas de los codos y realizar movimientos con una técnica correcta.</a:t>
            </a:r>
            <a:endParaRPr/>
          </a:p>
          <a:p>
            <a:pPr indent="-311150" lvl="0" marL="457200" rtl="0" algn="l">
              <a:spcBef>
                <a:spcPts val="0"/>
              </a:spcBef>
              <a:spcAft>
                <a:spcPts val="0"/>
              </a:spcAft>
              <a:buSzPts val="1300"/>
              <a:buChar char="➢"/>
            </a:pPr>
            <a:r>
              <a:rPr lang="es"/>
              <a:t>Descanso a estas partes después de sesiones de actividad elevada.</a:t>
            </a:r>
            <a:endParaRPr/>
          </a:p>
          <a:p>
            <a:pPr indent="-311150" lvl="0" marL="457200" rtl="0" algn="l">
              <a:spcBef>
                <a:spcPts val="0"/>
              </a:spcBef>
              <a:spcAft>
                <a:spcPts val="0"/>
              </a:spcAft>
              <a:buSzPts val="1300"/>
              <a:buChar char="➢"/>
            </a:pPr>
            <a:r>
              <a:rPr lang="es"/>
              <a:t>Fortalecimiento de los músculos antes de realizar trabajos.</a:t>
            </a:r>
            <a:endParaRPr/>
          </a:p>
        </p:txBody>
      </p:sp>
      <p:sp>
        <p:nvSpPr>
          <p:cNvPr id="366" name="Google Shape;366;p42"/>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367" name="Google Shape;367;p42"/>
          <p:cNvPicPr preferRelativeResize="0"/>
          <p:nvPr/>
        </p:nvPicPr>
        <p:blipFill>
          <a:blip r:embed="rId3">
            <a:alphaModFix/>
          </a:blip>
          <a:stretch>
            <a:fillRect/>
          </a:stretch>
        </p:blipFill>
        <p:spPr>
          <a:xfrm>
            <a:off x="6370924" y="2571750"/>
            <a:ext cx="2601600" cy="148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3"/>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373" name="Google Shape;373;p43"/>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Epitrocleitis (codo de golfista)</a:t>
            </a:r>
            <a:endParaRPr/>
          </a:p>
          <a:p>
            <a:pPr indent="0" lvl="0" marL="0" rtl="0" algn="l">
              <a:spcBef>
                <a:spcPts val="1200"/>
              </a:spcBef>
              <a:spcAft>
                <a:spcPts val="0"/>
              </a:spcAft>
              <a:buNone/>
            </a:pPr>
            <a:r>
              <a:rPr b="1" lang="es"/>
              <a:t>Descripción de la enfermedad: </a:t>
            </a:r>
            <a:r>
              <a:rPr lang="es"/>
              <a:t>Es una enfermedad del codo en el cual se produce una </a:t>
            </a:r>
            <a:endParaRPr/>
          </a:p>
          <a:p>
            <a:pPr indent="0" lvl="0" marL="0" rtl="0" algn="l">
              <a:spcBef>
                <a:spcPts val="1200"/>
              </a:spcBef>
              <a:spcAft>
                <a:spcPts val="0"/>
              </a:spcAft>
              <a:buNone/>
            </a:pPr>
            <a:r>
              <a:rPr lang="es"/>
              <a:t>tendinitis en la inserción de los músculos epitrocleares (se ubican en la parte interior del codo).</a:t>
            </a:r>
            <a:endParaRPr/>
          </a:p>
          <a:p>
            <a:pPr indent="0" lvl="0" marL="0" rtl="0" algn="l">
              <a:spcBef>
                <a:spcPts val="1200"/>
              </a:spcBef>
              <a:spcAft>
                <a:spcPts val="0"/>
              </a:spcAft>
              <a:buNone/>
            </a:pPr>
            <a:r>
              <a:t/>
            </a:r>
            <a:endParaRPr b="1"/>
          </a:p>
          <a:p>
            <a:pPr indent="0" lvl="0" marL="0" rtl="0" algn="l">
              <a:spcBef>
                <a:spcPts val="1200"/>
              </a:spcBef>
              <a:spcAft>
                <a:spcPts val="0"/>
              </a:spcAft>
              <a:buNone/>
            </a:pPr>
            <a:r>
              <a:rPr b="1" lang="es"/>
              <a:t>Enfermedad:</a:t>
            </a:r>
            <a:r>
              <a:rPr lang="es"/>
              <a:t> </a:t>
            </a:r>
            <a:r>
              <a:rPr lang="es"/>
              <a:t>Síndrome de compresión del nervio cubital (Síndrome del túnel cubital)</a:t>
            </a:r>
            <a:endParaRPr/>
          </a:p>
          <a:p>
            <a:pPr indent="0" lvl="0" marL="0" rtl="0" algn="l">
              <a:spcBef>
                <a:spcPts val="1200"/>
              </a:spcBef>
              <a:spcAft>
                <a:spcPts val="0"/>
              </a:spcAft>
              <a:buNone/>
            </a:pPr>
            <a:r>
              <a:rPr b="1" lang="es"/>
              <a:t>Descripción de la enfermedad: </a:t>
            </a:r>
            <a:r>
              <a:rPr lang="es"/>
              <a:t>El nervio cubital es uno de los tres nervios principales del brazo, va desde el cuello hasta la mano y puede contraerse en varios lugares. El lugar más común de compresión del nervio es detrás de la parte interna del codo. Cuando se dobla el codo, el nervio cubital debe estirarse alrededor del hueso del codo, </a:t>
            </a:r>
            <a:endParaRPr/>
          </a:p>
          <a:p>
            <a:pPr indent="0" lvl="0" marL="0" rtl="0" algn="l">
              <a:spcBef>
                <a:spcPts val="1200"/>
              </a:spcBef>
              <a:spcAft>
                <a:spcPts val="0"/>
              </a:spcAft>
              <a:buNone/>
            </a:pPr>
            <a:r>
              <a:rPr lang="es"/>
              <a:t>comprimiéndose, irritándose o dañando el nervio. Esto provoca el adormecimiento </a:t>
            </a:r>
            <a:endParaRPr/>
          </a:p>
          <a:p>
            <a:pPr indent="0" lvl="0" marL="0" rtl="0" algn="l">
              <a:spcBef>
                <a:spcPts val="1200"/>
              </a:spcBef>
              <a:spcAft>
                <a:spcPts val="0"/>
              </a:spcAft>
              <a:buNone/>
            </a:pPr>
            <a:r>
              <a:rPr lang="es"/>
              <a:t>y hormigueo del dedo meñique y el dedo anular.</a:t>
            </a:r>
            <a:endParaRPr/>
          </a:p>
          <a:p>
            <a:pPr indent="0" lvl="0" marL="0" rtl="0" algn="l">
              <a:spcBef>
                <a:spcPts val="1200"/>
              </a:spcBef>
              <a:spcAft>
                <a:spcPts val="1200"/>
              </a:spcAft>
              <a:buNone/>
            </a:pPr>
            <a:r>
              <a:t/>
            </a:r>
            <a:endParaRPr/>
          </a:p>
        </p:txBody>
      </p:sp>
      <p:sp>
        <p:nvSpPr>
          <p:cNvPr id="374" name="Google Shape;374;p43"/>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375" name="Google Shape;375;p43"/>
          <p:cNvPicPr preferRelativeResize="0"/>
          <p:nvPr/>
        </p:nvPicPr>
        <p:blipFill>
          <a:blip r:embed="rId3">
            <a:alphaModFix/>
          </a:blip>
          <a:stretch>
            <a:fillRect/>
          </a:stretch>
        </p:blipFill>
        <p:spPr>
          <a:xfrm>
            <a:off x="7132925" y="1188000"/>
            <a:ext cx="1839600" cy="2081226"/>
          </a:xfrm>
          <a:prstGeom prst="rect">
            <a:avLst/>
          </a:prstGeom>
          <a:noFill/>
          <a:ln>
            <a:noFill/>
          </a:ln>
        </p:spPr>
      </p:pic>
      <p:pic>
        <p:nvPicPr>
          <p:cNvPr id="376" name="Google Shape;376;p43"/>
          <p:cNvPicPr preferRelativeResize="0"/>
          <p:nvPr/>
        </p:nvPicPr>
        <p:blipFill>
          <a:blip r:embed="rId4">
            <a:alphaModFix/>
          </a:blip>
          <a:stretch>
            <a:fillRect/>
          </a:stretch>
        </p:blipFill>
        <p:spPr>
          <a:xfrm>
            <a:off x="6073075" y="3819948"/>
            <a:ext cx="2538000" cy="126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4"/>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382" name="Google Shape;382;p44"/>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a:t>
            </a:r>
            <a:r>
              <a:rPr lang="es"/>
              <a:t>Síndrome del pronador</a:t>
            </a:r>
            <a:endParaRPr/>
          </a:p>
          <a:p>
            <a:pPr indent="0" lvl="0" marL="0" rtl="0" algn="l">
              <a:spcBef>
                <a:spcPts val="1200"/>
              </a:spcBef>
              <a:spcAft>
                <a:spcPts val="0"/>
              </a:spcAft>
              <a:buNone/>
            </a:pPr>
            <a:r>
              <a:rPr b="1" lang="es"/>
              <a:t>Descripción de la enfermedad: </a:t>
            </a:r>
            <a:r>
              <a:rPr lang="es"/>
              <a:t>Es la compresión, irritación o hinchazón del nervio mediano </a:t>
            </a:r>
            <a:endParaRPr/>
          </a:p>
          <a:p>
            <a:pPr indent="0" lvl="0" marL="0" rtl="0" algn="l">
              <a:spcBef>
                <a:spcPts val="1200"/>
              </a:spcBef>
              <a:spcAft>
                <a:spcPts val="0"/>
              </a:spcAft>
              <a:buNone/>
            </a:pPr>
            <a:r>
              <a:rPr lang="es"/>
              <a:t>en el antebrazo, a medida que pasa entre las dos cabezas del músculo del pronador redondo.</a:t>
            </a:r>
            <a:endParaRPr/>
          </a:p>
          <a:p>
            <a:pPr indent="0" lvl="0" marL="0" rtl="0" algn="l">
              <a:spcBef>
                <a:spcPts val="1200"/>
              </a:spcBef>
              <a:spcAft>
                <a:spcPts val="0"/>
              </a:spcAft>
              <a:buNone/>
            </a:pPr>
            <a:r>
              <a:rPr lang="es"/>
              <a:t> El nervio mediano proviene del plexo braquial (estructura nerviosa localizada en la base del cuello</a:t>
            </a:r>
            <a:endParaRPr/>
          </a:p>
          <a:p>
            <a:pPr indent="0" lvl="0" marL="0" rtl="0" algn="l">
              <a:spcBef>
                <a:spcPts val="1200"/>
              </a:spcBef>
              <a:spcAft>
                <a:spcPts val="0"/>
              </a:spcAft>
              <a:buNone/>
            </a:pPr>
            <a:r>
              <a:rPr lang="es"/>
              <a:t> y la fosa axilar) y se extiende hasta la mano.</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Movimientos repetitivos de aprehensión o extensión de la mano, muñeca.</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Disminuir posiciones incómodas de los codos, muñecas  y realizar movimientos con una técnica correcta.</a:t>
            </a:r>
            <a:endParaRPr/>
          </a:p>
          <a:p>
            <a:pPr indent="-311150" lvl="0" marL="457200" rtl="0" algn="l">
              <a:spcBef>
                <a:spcPts val="0"/>
              </a:spcBef>
              <a:spcAft>
                <a:spcPts val="0"/>
              </a:spcAft>
              <a:buSzPts val="1300"/>
              <a:buChar char="➢"/>
            </a:pPr>
            <a:r>
              <a:rPr lang="es"/>
              <a:t>Descanso a estas partes después de sesiones de actividad elevada.</a:t>
            </a:r>
            <a:endParaRPr/>
          </a:p>
          <a:p>
            <a:pPr indent="-311150" lvl="0" marL="457200" rtl="0" algn="l">
              <a:spcBef>
                <a:spcPts val="0"/>
              </a:spcBef>
              <a:spcAft>
                <a:spcPts val="0"/>
              </a:spcAft>
              <a:buSzPts val="1300"/>
              <a:buChar char="➢"/>
            </a:pPr>
            <a:r>
              <a:rPr lang="es"/>
              <a:t>Fortalecimiento de los músculos antes de realizar trabajos.</a:t>
            </a:r>
            <a:endParaRPr/>
          </a:p>
        </p:txBody>
      </p:sp>
      <p:sp>
        <p:nvSpPr>
          <p:cNvPr id="383" name="Google Shape;383;p44"/>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384" name="Google Shape;384;p44"/>
          <p:cNvPicPr preferRelativeResize="0"/>
          <p:nvPr/>
        </p:nvPicPr>
        <p:blipFill>
          <a:blip r:embed="rId3">
            <a:alphaModFix/>
          </a:blip>
          <a:stretch>
            <a:fillRect/>
          </a:stretch>
        </p:blipFill>
        <p:spPr>
          <a:xfrm>
            <a:off x="7015001" y="1188000"/>
            <a:ext cx="2048750" cy="2509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5"/>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390" name="Google Shape;390;p45"/>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Síndrome </a:t>
            </a:r>
            <a:r>
              <a:rPr lang="es"/>
              <a:t>cérvico-braquial</a:t>
            </a:r>
            <a:endParaRPr/>
          </a:p>
          <a:p>
            <a:pPr indent="0" lvl="0" marL="0" rtl="0" algn="l">
              <a:spcBef>
                <a:spcPts val="1200"/>
              </a:spcBef>
              <a:spcAft>
                <a:spcPts val="0"/>
              </a:spcAft>
              <a:buNone/>
            </a:pPr>
            <a:r>
              <a:rPr b="1" lang="es"/>
              <a:t>Descripción de la enfermedad: </a:t>
            </a:r>
            <a:r>
              <a:rPr lang="es"/>
              <a:t>Es un cuadro clínico con síntomas dolorosos desencadenados por sobrecarga de peso o el empleo de un esfuerzo físico intenso y súbito, provocando que se compriman en espacios ajustado los tejidos blandos de la columna cervical e hiperextensión del músculo escaleno o luxación de articulaciones vecinas.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Movimientos repetitivos de aprehensión o extensión del brazo.</a:t>
            </a:r>
            <a:endParaRPr/>
          </a:p>
          <a:p>
            <a:pPr indent="-311150" lvl="0" marL="457200" rtl="0" algn="l">
              <a:spcBef>
                <a:spcPts val="0"/>
              </a:spcBef>
              <a:spcAft>
                <a:spcPts val="0"/>
              </a:spcAft>
              <a:buSzPts val="1300"/>
              <a:buChar char="➢"/>
            </a:pPr>
            <a:r>
              <a:rPr lang="es"/>
              <a:t>Movimientos repetitivos de elevación de brazos.</a:t>
            </a:r>
            <a:endParaRPr/>
          </a:p>
          <a:p>
            <a:pPr indent="-311150" lvl="0" marL="457200" rtl="0" algn="l">
              <a:spcBef>
                <a:spcPts val="0"/>
              </a:spcBef>
              <a:spcAft>
                <a:spcPts val="0"/>
              </a:spcAft>
              <a:buSzPts val="1300"/>
              <a:buChar char="➢"/>
            </a:pPr>
            <a:r>
              <a:rPr lang="es"/>
              <a:t>Movimientos que requieren un apoyo prolongado sobre el codo o la muñeca</a:t>
            </a:r>
            <a:r>
              <a:rPr lang="es"/>
              <a:t>.</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Disminuir posiciones incómodas de los codos, muñecas  y realizar movimientos con una técnica correcta.</a:t>
            </a:r>
            <a:endParaRPr/>
          </a:p>
          <a:p>
            <a:pPr indent="-311150" lvl="0" marL="457200" rtl="0" algn="l">
              <a:spcBef>
                <a:spcPts val="0"/>
              </a:spcBef>
              <a:spcAft>
                <a:spcPts val="0"/>
              </a:spcAft>
              <a:buSzPts val="1300"/>
              <a:buChar char="➢"/>
            </a:pPr>
            <a:r>
              <a:rPr lang="es"/>
              <a:t>Descanso a estas partes después de sesiones de actividad elevada.</a:t>
            </a:r>
            <a:endParaRPr/>
          </a:p>
          <a:p>
            <a:pPr indent="-311150" lvl="0" marL="457200" rtl="0" algn="l">
              <a:spcBef>
                <a:spcPts val="0"/>
              </a:spcBef>
              <a:spcAft>
                <a:spcPts val="0"/>
              </a:spcAft>
              <a:buSzPts val="1300"/>
              <a:buChar char="➢"/>
            </a:pPr>
            <a:r>
              <a:rPr lang="es"/>
              <a:t>Fortalecimiento de los músculos antes de realizar trabajos.</a:t>
            </a:r>
            <a:endParaRPr/>
          </a:p>
        </p:txBody>
      </p:sp>
      <p:sp>
        <p:nvSpPr>
          <p:cNvPr id="391" name="Google Shape;391;p45"/>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392" name="Google Shape;392;p45"/>
          <p:cNvPicPr preferRelativeResize="0"/>
          <p:nvPr/>
        </p:nvPicPr>
        <p:blipFill>
          <a:blip r:embed="rId3">
            <a:alphaModFix/>
          </a:blip>
          <a:stretch>
            <a:fillRect/>
          </a:stretch>
        </p:blipFill>
        <p:spPr>
          <a:xfrm>
            <a:off x="6269475" y="2571750"/>
            <a:ext cx="2406325" cy="1473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6"/>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398" name="Google Shape;398;p46"/>
          <p:cNvSpPr txBox="1"/>
          <p:nvPr>
            <p:ph idx="1" type="body"/>
          </p:nvPr>
        </p:nvSpPr>
        <p:spPr>
          <a:xfrm>
            <a:off x="171425" y="954325"/>
            <a:ext cx="8801100" cy="4189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s"/>
              <a:t>Extremidad Superior</a:t>
            </a:r>
            <a:endParaRPr/>
          </a:p>
          <a:p>
            <a:pPr indent="0" lvl="0" marL="0" rtl="0" algn="l">
              <a:spcBef>
                <a:spcPts val="1200"/>
              </a:spcBef>
              <a:spcAft>
                <a:spcPts val="0"/>
              </a:spcAft>
              <a:buNone/>
            </a:pPr>
            <a:r>
              <a:rPr b="1" lang="es"/>
              <a:t>Enfermedad:</a:t>
            </a:r>
            <a:r>
              <a:rPr lang="es"/>
              <a:t> Síndrome del Túnel Carpiano</a:t>
            </a:r>
            <a:endParaRPr/>
          </a:p>
          <a:p>
            <a:pPr indent="0" lvl="0" marL="0" rtl="0" algn="l">
              <a:spcBef>
                <a:spcPts val="1200"/>
              </a:spcBef>
              <a:spcAft>
                <a:spcPts val="0"/>
              </a:spcAft>
              <a:buNone/>
            </a:pPr>
            <a:r>
              <a:rPr b="1" lang="es"/>
              <a:t>Descripción de la enfermedad: </a:t>
            </a:r>
            <a:r>
              <a:rPr lang="es"/>
              <a:t>E</a:t>
            </a:r>
            <a:r>
              <a:rPr lang="es"/>
              <a:t>s una afección en la cual existe una presión excesiva en el nervio mediano, este es el nervio en la muñeca que permite la sensibilidad y el movimiento a partes de la mano. El síndrome del túnel carpiano puede provocar entumecimiento, hormigueo, debilidad o daño muscular en la mano y dedos.</a:t>
            </a:r>
            <a:endParaRPr/>
          </a:p>
          <a:p>
            <a:pPr indent="0" lvl="0" marL="0" rtl="0" algn="l">
              <a:spcBef>
                <a:spcPts val="1200"/>
              </a:spcBef>
              <a:spcAft>
                <a:spcPts val="0"/>
              </a:spcAft>
              <a:buNone/>
            </a:pPr>
            <a:r>
              <a:rPr b="1" lang="es"/>
              <a:t>Enfermedad:</a:t>
            </a:r>
            <a:r>
              <a:rPr lang="es"/>
              <a:t> Síndrome de Guyon</a:t>
            </a:r>
            <a:endParaRPr/>
          </a:p>
          <a:p>
            <a:pPr indent="0" lvl="0" marL="0" rtl="0" algn="l">
              <a:spcBef>
                <a:spcPts val="1200"/>
              </a:spcBef>
              <a:spcAft>
                <a:spcPts val="0"/>
              </a:spcAft>
              <a:buNone/>
            </a:pPr>
            <a:r>
              <a:rPr b="1" lang="es"/>
              <a:t>Descripción de la enfermedad: </a:t>
            </a:r>
            <a:r>
              <a:rPr lang="es"/>
              <a:t>Es el atrapamiento o compresión del nervio cubital </a:t>
            </a:r>
            <a:endParaRPr/>
          </a:p>
          <a:p>
            <a:pPr indent="0" lvl="0" marL="0" rtl="0" algn="l">
              <a:spcBef>
                <a:spcPts val="1200"/>
              </a:spcBef>
              <a:spcAft>
                <a:spcPts val="0"/>
              </a:spcAft>
              <a:buNone/>
            </a:pPr>
            <a:r>
              <a:rPr lang="es"/>
              <a:t>en su paso por el canal de Guyon.</a:t>
            </a:r>
            <a:endParaRPr/>
          </a:p>
          <a:p>
            <a:pPr indent="0" lvl="0" marL="0" rtl="0" algn="l">
              <a:spcBef>
                <a:spcPts val="1200"/>
              </a:spcBef>
              <a:spcAft>
                <a:spcPts val="0"/>
              </a:spcAft>
              <a:buNone/>
            </a:pPr>
            <a:r>
              <a:rPr b="1" lang="es"/>
              <a:t>Actividades que la generan: </a:t>
            </a:r>
            <a:endParaRPr b="1"/>
          </a:p>
          <a:p>
            <a:pPr indent="-304958" lvl="0" marL="457200" rtl="0" algn="l">
              <a:spcBef>
                <a:spcPts val="1200"/>
              </a:spcBef>
              <a:spcAft>
                <a:spcPts val="0"/>
              </a:spcAft>
              <a:buSzPct val="100000"/>
              <a:buChar char="➢"/>
            </a:pPr>
            <a:r>
              <a:rPr lang="es"/>
              <a:t>Trabajos que requieran de movimientos repetidos o mantenidos de los tendones y flexores de la mano.</a:t>
            </a:r>
            <a:endParaRPr/>
          </a:p>
          <a:p>
            <a:pPr indent="-304958" lvl="0" marL="457200" rtl="0" algn="l">
              <a:spcBef>
                <a:spcPts val="0"/>
              </a:spcBef>
              <a:spcAft>
                <a:spcPts val="0"/>
              </a:spcAft>
              <a:buSzPct val="100000"/>
              <a:buChar char="➢"/>
            </a:pPr>
            <a:r>
              <a:rPr lang="es"/>
              <a:t>Trabajos que requieran de movimientos repetidos o mantenidos de extensión de la muñeca.</a:t>
            </a:r>
            <a:endParaRPr/>
          </a:p>
          <a:p>
            <a:pPr indent="0" lvl="0" marL="0" rtl="0" algn="l">
              <a:spcBef>
                <a:spcPts val="1200"/>
              </a:spcBef>
              <a:spcAft>
                <a:spcPts val="0"/>
              </a:spcAft>
              <a:buNone/>
            </a:pPr>
            <a:r>
              <a:rPr b="1" lang="es"/>
              <a:t>Medidas de prevención:</a:t>
            </a:r>
            <a:r>
              <a:rPr lang="es"/>
              <a:t> </a:t>
            </a:r>
            <a:endParaRPr/>
          </a:p>
          <a:p>
            <a:pPr indent="-304958" lvl="0" marL="457200" rtl="0" algn="l">
              <a:spcBef>
                <a:spcPts val="1200"/>
              </a:spcBef>
              <a:spcAft>
                <a:spcPts val="0"/>
              </a:spcAft>
              <a:buSzPct val="100000"/>
              <a:buChar char="➢"/>
            </a:pPr>
            <a:r>
              <a:rPr lang="es"/>
              <a:t>Disminuir posiciones incómodas de los codos, muñecas  y realizar movimientos con una técnica correcta.</a:t>
            </a:r>
            <a:endParaRPr/>
          </a:p>
          <a:p>
            <a:pPr indent="-304958" lvl="0" marL="457200" rtl="0" algn="l">
              <a:spcBef>
                <a:spcPts val="0"/>
              </a:spcBef>
              <a:spcAft>
                <a:spcPts val="0"/>
              </a:spcAft>
              <a:buSzPct val="100000"/>
              <a:buChar char="➢"/>
            </a:pPr>
            <a:r>
              <a:rPr lang="es"/>
              <a:t>Descanso a estas partes después de sesiones de actividad elevada.</a:t>
            </a:r>
            <a:endParaRPr/>
          </a:p>
          <a:p>
            <a:pPr indent="-304958" lvl="0" marL="457200" rtl="0" algn="l">
              <a:spcBef>
                <a:spcPts val="0"/>
              </a:spcBef>
              <a:spcAft>
                <a:spcPts val="0"/>
              </a:spcAft>
              <a:buSzPct val="100000"/>
              <a:buChar char="➢"/>
            </a:pPr>
            <a:r>
              <a:rPr lang="es"/>
              <a:t>Fortalecimiento de los músculos antes de realizar trabajos.</a:t>
            </a:r>
            <a:endParaRPr/>
          </a:p>
        </p:txBody>
      </p:sp>
      <p:sp>
        <p:nvSpPr>
          <p:cNvPr id="399" name="Google Shape;399;p46"/>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400" name="Google Shape;400;p46"/>
          <p:cNvPicPr preferRelativeResize="0"/>
          <p:nvPr/>
        </p:nvPicPr>
        <p:blipFill>
          <a:blip r:embed="rId3">
            <a:alphaModFix/>
          </a:blip>
          <a:stretch>
            <a:fillRect/>
          </a:stretch>
        </p:blipFill>
        <p:spPr>
          <a:xfrm>
            <a:off x="6122625" y="2065825"/>
            <a:ext cx="1962000" cy="1569575"/>
          </a:xfrm>
          <a:prstGeom prst="rect">
            <a:avLst/>
          </a:prstGeom>
          <a:noFill/>
          <a:ln>
            <a:noFill/>
          </a:ln>
        </p:spPr>
      </p:pic>
      <p:pic>
        <p:nvPicPr>
          <p:cNvPr id="401" name="Google Shape;401;p46"/>
          <p:cNvPicPr preferRelativeResize="0"/>
          <p:nvPr/>
        </p:nvPicPr>
        <p:blipFill>
          <a:blip r:embed="rId4">
            <a:alphaModFix/>
          </a:blip>
          <a:stretch>
            <a:fillRect/>
          </a:stretch>
        </p:blipFill>
        <p:spPr>
          <a:xfrm>
            <a:off x="7193725" y="3569475"/>
            <a:ext cx="1778800" cy="1386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407" name="Google Shape;407;p47"/>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Extremidad Inferior</a:t>
            </a:r>
            <a:endParaRPr/>
          </a:p>
          <a:p>
            <a:pPr indent="0" lvl="0" marL="0" rtl="0" algn="l">
              <a:spcBef>
                <a:spcPts val="1200"/>
              </a:spcBef>
              <a:spcAft>
                <a:spcPts val="0"/>
              </a:spcAft>
              <a:buNone/>
            </a:pPr>
            <a:r>
              <a:rPr b="1" lang="es"/>
              <a:t>Enfermedad:</a:t>
            </a:r>
            <a:r>
              <a:rPr lang="es"/>
              <a:t> </a:t>
            </a:r>
            <a:r>
              <a:rPr lang="es"/>
              <a:t>Síndrome de compresión del nervio ciático poplíteo externo</a:t>
            </a:r>
            <a:endParaRPr/>
          </a:p>
          <a:p>
            <a:pPr indent="0" lvl="0" marL="0" rtl="0" algn="l">
              <a:spcBef>
                <a:spcPts val="1200"/>
              </a:spcBef>
              <a:spcAft>
                <a:spcPts val="0"/>
              </a:spcAft>
              <a:buNone/>
            </a:pPr>
            <a:r>
              <a:rPr b="1" lang="es"/>
              <a:t>Descripción de la enfermedad: </a:t>
            </a:r>
            <a:r>
              <a:rPr lang="es"/>
              <a:t>Es la compresión o irritación del nervio ciático</a:t>
            </a:r>
            <a:endParaRPr/>
          </a:p>
          <a:p>
            <a:pPr indent="0" lvl="0" marL="0" rtl="0" algn="l">
              <a:spcBef>
                <a:spcPts val="1200"/>
              </a:spcBef>
              <a:spcAft>
                <a:spcPts val="0"/>
              </a:spcAft>
              <a:buNone/>
            </a:pPr>
            <a:r>
              <a:rPr lang="es"/>
              <a:t> y/o el nervio tibial. El nervio ciático es el que se extiende del fémur a la rodilla y</a:t>
            </a:r>
            <a:endParaRPr/>
          </a:p>
          <a:p>
            <a:pPr indent="0" lvl="0" marL="0" rtl="0" algn="l">
              <a:spcBef>
                <a:spcPts val="1200"/>
              </a:spcBef>
              <a:spcAft>
                <a:spcPts val="0"/>
              </a:spcAft>
              <a:buNone/>
            </a:pPr>
            <a:r>
              <a:rPr lang="es"/>
              <a:t> el Nervio Poplíteo Externo (Nervio Tibial) es un nervio de la extremidad inferior, que se </a:t>
            </a:r>
            <a:endParaRPr/>
          </a:p>
          <a:p>
            <a:pPr indent="0" lvl="0" marL="0" rtl="0" algn="l">
              <a:spcBef>
                <a:spcPts val="1200"/>
              </a:spcBef>
              <a:spcAft>
                <a:spcPts val="0"/>
              </a:spcAft>
              <a:buNone/>
            </a:pPr>
            <a:r>
              <a:rPr lang="es"/>
              <a:t>origina en la rama del nervio ciático cerca de la articulación de la rodilla.</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que requieren habitualmente de una posición de cuclillas mantenidas.</a:t>
            </a:r>
            <a:endParaRPr/>
          </a:p>
          <a:p>
            <a:pPr indent="-311150" lvl="0" marL="457200" rtl="0" algn="l">
              <a:spcBef>
                <a:spcPts val="0"/>
              </a:spcBef>
              <a:spcAft>
                <a:spcPts val="0"/>
              </a:spcAft>
              <a:buSzPts val="1300"/>
              <a:buChar char="➢"/>
            </a:pPr>
            <a:r>
              <a:rPr lang="es"/>
              <a:t>Trabajos que requieren habitualmente de una posición de rodillas mantenidas.</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Disminuir posiciones en cuclillas y rodillas mantenidas.</a:t>
            </a:r>
            <a:endParaRPr/>
          </a:p>
          <a:p>
            <a:pPr indent="-311150" lvl="0" marL="457200" rtl="0" algn="l">
              <a:spcBef>
                <a:spcPts val="0"/>
              </a:spcBef>
              <a:spcAft>
                <a:spcPts val="0"/>
              </a:spcAft>
              <a:buSzPts val="1300"/>
              <a:buChar char="➢"/>
            </a:pPr>
            <a:r>
              <a:rPr lang="es"/>
              <a:t>Descanso a estas partes después de sesiones de actividad elevada puede contribuir a evitar la aparición de esta patología.</a:t>
            </a:r>
            <a:endParaRPr/>
          </a:p>
        </p:txBody>
      </p:sp>
      <p:sp>
        <p:nvSpPr>
          <p:cNvPr id="408" name="Google Shape;408;p47"/>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409" name="Google Shape;409;p47"/>
          <p:cNvPicPr preferRelativeResize="0"/>
          <p:nvPr/>
        </p:nvPicPr>
        <p:blipFill>
          <a:blip r:embed="rId3">
            <a:alphaModFix/>
          </a:blip>
          <a:stretch>
            <a:fillRect/>
          </a:stretch>
        </p:blipFill>
        <p:spPr>
          <a:xfrm>
            <a:off x="6323050" y="1390900"/>
            <a:ext cx="2649550" cy="2649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8"/>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ergonómicos</a:t>
            </a:r>
            <a:endParaRPr i="1" sz="2000"/>
          </a:p>
        </p:txBody>
      </p:sp>
      <p:sp>
        <p:nvSpPr>
          <p:cNvPr id="415" name="Google Shape;415;p48"/>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Extremidad Inferior</a:t>
            </a:r>
            <a:endParaRPr/>
          </a:p>
          <a:p>
            <a:pPr indent="0" lvl="0" marL="0" rtl="0" algn="l">
              <a:spcBef>
                <a:spcPts val="1200"/>
              </a:spcBef>
              <a:spcAft>
                <a:spcPts val="0"/>
              </a:spcAft>
              <a:buNone/>
            </a:pPr>
            <a:r>
              <a:rPr b="1" lang="es"/>
              <a:t>Enfermedad:</a:t>
            </a:r>
            <a:r>
              <a:rPr lang="es"/>
              <a:t> </a:t>
            </a:r>
            <a:r>
              <a:rPr lang="es"/>
              <a:t>Tendinitis subcuadricipital o rotuliana</a:t>
            </a:r>
            <a:endParaRPr/>
          </a:p>
          <a:p>
            <a:pPr indent="0" lvl="0" marL="0" rtl="0" algn="l">
              <a:spcBef>
                <a:spcPts val="1200"/>
              </a:spcBef>
              <a:spcAft>
                <a:spcPts val="0"/>
              </a:spcAft>
              <a:buNone/>
            </a:pPr>
            <a:r>
              <a:rPr b="1" lang="es"/>
              <a:t>Descripción de la enfermedad: </a:t>
            </a:r>
            <a:r>
              <a:rPr lang="es"/>
              <a:t>Es una lesión en el tendón que conecta la rótula con la tibia. El tendón rotuliano trabaja con los músculos de la parte frontal del muslo para extender la rodilla.</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Trabajos que requieran habitualmente de movimientos de </a:t>
            </a:r>
            <a:endParaRPr/>
          </a:p>
          <a:p>
            <a:pPr indent="0" lvl="0" marL="457200" rtl="0" algn="l">
              <a:spcBef>
                <a:spcPts val="1200"/>
              </a:spcBef>
              <a:spcAft>
                <a:spcPts val="0"/>
              </a:spcAft>
              <a:buNone/>
            </a:pPr>
            <a:r>
              <a:rPr lang="es"/>
              <a:t>flexión y extensión de la rodilla.</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Disminuir movimientos de flexión de la rodilla.</a:t>
            </a:r>
            <a:endParaRPr/>
          </a:p>
          <a:p>
            <a:pPr indent="-311150" lvl="0" marL="457200" rtl="0" algn="l">
              <a:spcBef>
                <a:spcPts val="0"/>
              </a:spcBef>
              <a:spcAft>
                <a:spcPts val="0"/>
              </a:spcAft>
              <a:buSzPts val="1300"/>
              <a:buChar char="➢"/>
            </a:pPr>
            <a:r>
              <a:rPr lang="es"/>
              <a:t>Descanso a estas partes después de sesiones de actividad elevada puede contribuir a evitar la aparición de esta patología.</a:t>
            </a:r>
            <a:endParaRPr/>
          </a:p>
        </p:txBody>
      </p:sp>
      <p:sp>
        <p:nvSpPr>
          <p:cNvPr id="416" name="Google Shape;416;p48"/>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 en el trabajo</a:t>
            </a:r>
            <a:endParaRPr b="1" sz="1600"/>
          </a:p>
        </p:txBody>
      </p:sp>
      <p:pic>
        <p:nvPicPr>
          <p:cNvPr id="417" name="Google Shape;417;p48"/>
          <p:cNvPicPr preferRelativeResize="0"/>
          <p:nvPr/>
        </p:nvPicPr>
        <p:blipFill>
          <a:blip r:embed="rId3">
            <a:alphaModFix/>
          </a:blip>
          <a:stretch>
            <a:fillRect/>
          </a:stretch>
        </p:blipFill>
        <p:spPr>
          <a:xfrm>
            <a:off x="5106325" y="2367950"/>
            <a:ext cx="3553625" cy="1776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9"/>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físicos</a:t>
            </a:r>
            <a:endParaRPr i="1" sz="2000"/>
          </a:p>
        </p:txBody>
      </p:sp>
      <p:sp>
        <p:nvSpPr>
          <p:cNvPr id="423" name="Google Shape;423;p49"/>
          <p:cNvSpPr txBox="1"/>
          <p:nvPr>
            <p:ph idx="1" type="body"/>
          </p:nvPr>
        </p:nvSpPr>
        <p:spPr>
          <a:xfrm>
            <a:off x="171425" y="1093975"/>
            <a:ext cx="8801100" cy="3906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s"/>
              <a:t>Enfermedad:</a:t>
            </a:r>
            <a:r>
              <a:rPr lang="es"/>
              <a:t> Disfonía</a:t>
            </a:r>
            <a:endParaRPr/>
          </a:p>
          <a:p>
            <a:pPr indent="0" lvl="0" marL="0" rtl="0" algn="l">
              <a:spcBef>
                <a:spcPts val="1200"/>
              </a:spcBef>
              <a:spcAft>
                <a:spcPts val="0"/>
              </a:spcAft>
              <a:buNone/>
            </a:pPr>
            <a:r>
              <a:rPr b="1" lang="es"/>
              <a:t>Descripción de la enfermedad: </a:t>
            </a:r>
            <a:r>
              <a:rPr lang="es"/>
              <a:t>La disfonía es la pérdida del timbre normal de la voz por trastorno funcional u orgánico de la laringe. La mayoría de las disfonías son causadas por hiperfunción vocal.</a:t>
            </a:r>
            <a:endParaRPr/>
          </a:p>
          <a:p>
            <a:pPr indent="0" lvl="0" marL="0" rtl="0" algn="l">
              <a:spcBef>
                <a:spcPts val="1200"/>
              </a:spcBef>
              <a:spcAft>
                <a:spcPts val="0"/>
              </a:spcAft>
              <a:buNone/>
            </a:pPr>
            <a:r>
              <a:rPr lang="es"/>
              <a:t>Hay distintos tipos:</a:t>
            </a:r>
            <a:endParaRPr/>
          </a:p>
          <a:p>
            <a:pPr indent="0" lvl="0" marL="0" rtl="0" algn="l">
              <a:spcBef>
                <a:spcPts val="1200"/>
              </a:spcBef>
              <a:spcAft>
                <a:spcPts val="0"/>
              </a:spcAft>
              <a:buNone/>
            </a:pPr>
            <a:r>
              <a:rPr lang="es"/>
              <a:t>Disfonía temporal: se recupera la voz parcial o totalmente con reposo.</a:t>
            </a:r>
            <a:endParaRPr/>
          </a:p>
          <a:p>
            <a:pPr indent="0" lvl="0" marL="0" rtl="0" algn="l">
              <a:spcBef>
                <a:spcPts val="1200"/>
              </a:spcBef>
              <a:spcAft>
                <a:spcPts val="0"/>
              </a:spcAft>
              <a:buNone/>
            </a:pPr>
            <a:r>
              <a:rPr lang="es"/>
              <a:t>Disfonía persistente: no se recupera con reposo y que se acompaña con edema (presencia de un exceso de líquido) de las cuerdas vocales.</a:t>
            </a:r>
            <a:endParaRPr/>
          </a:p>
          <a:p>
            <a:pPr indent="0" lvl="0" marL="0" rtl="0" algn="l">
              <a:spcBef>
                <a:spcPts val="1200"/>
              </a:spcBef>
              <a:spcAft>
                <a:spcPts val="0"/>
              </a:spcAft>
              <a:buNone/>
            </a:pPr>
            <a:r>
              <a:rPr lang="es"/>
              <a:t>Afonía: pérdida de la voz.</a:t>
            </a:r>
            <a:endParaRPr/>
          </a:p>
          <a:p>
            <a:pPr indent="0" lvl="0" marL="0" rtl="0" algn="l">
              <a:spcBef>
                <a:spcPts val="1200"/>
              </a:spcBef>
              <a:spcAft>
                <a:spcPts val="0"/>
              </a:spcAft>
              <a:buNone/>
            </a:pPr>
            <a:r>
              <a:rPr b="1" lang="es"/>
              <a:t>Actividades que la generan: </a:t>
            </a:r>
            <a:endParaRPr b="1"/>
          </a:p>
          <a:p>
            <a:pPr indent="-304958" lvl="0" marL="457200" rtl="0" algn="l">
              <a:spcBef>
                <a:spcPts val="1200"/>
              </a:spcBef>
              <a:spcAft>
                <a:spcPts val="0"/>
              </a:spcAft>
              <a:buSzPct val="100000"/>
              <a:buChar char="➢"/>
            </a:pPr>
            <a:r>
              <a:rPr lang="es"/>
              <a:t>Trabajos con altos niveles de ruido que sobrecargan la voz</a:t>
            </a:r>
            <a:endParaRPr/>
          </a:p>
          <a:p>
            <a:pPr indent="0" lvl="0" marL="0" rtl="0" algn="l">
              <a:spcBef>
                <a:spcPts val="1200"/>
              </a:spcBef>
              <a:spcAft>
                <a:spcPts val="0"/>
              </a:spcAft>
              <a:buNone/>
            </a:pPr>
            <a:r>
              <a:rPr b="1" lang="es"/>
              <a:t>Medidas de prevención:</a:t>
            </a:r>
            <a:r>
              <a:rPr lang="es"/>
              <a:t> </a:t>
            </a:r>
            <a:endParaRPr/>
          </a:p>
          <a:p>
            <a:pPr indent="-304958" lvl="0" marL="457200" rtl="0" algn="l">
              <a:spcBef>
                <a:spcPts val="1200"/>
              </a:spcBef>
              <a:spcAft>
                <a:spcPts val="0"/>
              </a:spcAft>
              <a:buSzPct val="100000"/>
              <a:buChar char="➢"/>
            </a:pPr>
            <a:r>
              <a:rPr lang="es"/>
              <a:t>Disminución del nivel de ruido.</a:t>
            </a:r>
            <a:endParaRPr/>
          </a:p>
          <a:p>
            <a:pPr indent="-304958" lvl="0" marL="457200" rtl="0" algn="l">
              <a:spcBef>
                <a:spcPts val="0"/>
              </a:spcBef>
              <a:spcAft>
                <a:spcPts val="0"/>
              </a:spcAft>
              <a:buSzPct val="100000"/>
              <a:buChar char="➢"/>
            </a:pPr>
            <a:r>
              <a:rPr lang="es"/>
              <a:t>Uso de elementos para comunicarse.</a:t>
            </a:r>
            <a:endParaRPr/>
          </a:p>
        </p:txBody>
      </p:sp>
      <p:sp>
        <p:nvSpPr>
          <p:cNvPr id="424" name="Google Shape;424;p49"/>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Sobrecarga del uso de la voz</a:t>
            </a:r>
            <a:endParaRPr b="1" sz="1600"/>
          </a:p>
        </p:txBody>
      </p:sp>
      <p:pic>
        <p:nvPicPr>
          <p:cNvPr id="425" name="Google Shape;425;p49"/>
          <p:cNvPicPr preferRelativeResize="0"/>
          <p:nvPr/>
        </p:nvPicPr>
        <p:blipFill>
          <a:blip r:embed="rId3">
            <a:alphaModFix/>
          </a:blip>
          <a:stretch>
            <a:fillRect/>
          </a:stretch>
        </p:blipFill>
        <p:spPr>
          <a:xfrm>
            <a:off x="5440950" y="3192050"/>
            <a:ext cx="2865848" cy="1610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0"/>
          <p:cNvSpPr txBox="1"/>
          <p:nvPr>
            <p:ph type="title"/>
          </p:nvPr>
        </p:nvSpPr>
        <p:spPr>
          <a:xfrm>
            <a:off x="2600300" y="87750"/>
            <a:ext cx="6372300" cy="69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s" sz="2000"/>
              <a:t>Enfermedades Profesionales por agentes físicos y </a:t>
            </a:r>
            <a:r>
              <a:rPr i="1" lang="es" sz="2000"/>
              <a:t>químicos</a:t>
            </a:r>
            <a:endParaRPr i="1" sz="2000"/>
          </a:p>
        </p:txBody>
      </p:sp>
      <p:sp>
        <p:nvSpPr>
          <p:cNvPr id="431" name="Google Shape;431;p50"/>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Dermatitis aguda Irritativa</a:t>
            </a:r>
            <a:endParaRPr/>
          </a:p>
          <a:p>
            <a:pPr indent="0" lvl="0" marL="0" rtl="0" algn="l">
              <a:spcBef>
                <a:spcPts val="1200"/>
              </a:spcBef>
              <a:spcAft>
                <a:spcPts val="0"/>
              </a:spcAft>
              <a:buNone/>
            </a:pPr>
            <a:r>
              <a:rPr b="1" lang="es"/>
              <a:t>Descripción de la enfermedad:</a:t>
            </a:r>
            <a:r>
              <a:rPr b="1" lang="es"/>
              <a:t> </a:t>
            </a:r>
            <a:r>
              <a:rPr lang="es"/>
              <a:t>Es una reacción cutánea rojiza no alérgica que produce picazón y ocurre por una sustancia que daña la capa protectora externa. Esta reacción origina una piel seca, una erupción de color rojo, bultos y ampollas e hinchazones.</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Fabricación, molienda, transporte de cemento</a:t>
            </a:r>
            <a:endParaRPr/>
          </a:p>
          <a:p>
            <a:pPr indent="-311150" lvl="0" marL="457200" rtl="0" algn="l">
              <a:spcBef>
                <a:spcPts val="0"/>
              </a:spcBef>
              <a:spcAft>
                <a:spcPts val="0"/>
              </a:spcAft>
              <a:buSzPts val="1300"/>
              <a:buChar char="➢"/>
            </a:pPr>
            <a:r>
              <a:rPr lang="es"/>
              <a:t>Manipulación de cemento en los trabajos de construcción.</a:t>
            </a:r>
            <a:endParaRPr/>
          </a:p>
          <a:p>
            <a:pPr indent="-311150" lvl="0" marL="457200" rtl="0" algn="l">
              <a:spcBef>
                <a:spcPts val="0"/>
              </a:spcBef>
              <a:spcAft>
                <a:spcPts val="0"/>
              </a:spcAft>
              <a:buSzPts val="1300"/>
              <a:buChar char="➢"/>
            </a:pPr>
            <a:r>
              <a:rPr lang="es"/>
              <a:t>Trabajos con pintura.</a:t>
            </a:r>
            <a:endParaRPr/>
          </a:p>
          <a:p>
            <a:pPr indent="-311150" lvl="0" marL="457200" rtl="0" algn="l">
              <a:spcBef>
                <a:spcPts val="0"/>
              </a:spcBef>
              <a:spcAft>
                <a:spcPts val="0"/>
              </a:spcAft>
              <a:buSzPts val="1300"/>
              <a:buChar char="➢"/>
            </a:pPr>
            <a:r>
              <a:rPr lang="es"/>
              <a:t>Soldaduras</a:t>
            </a:r>
            <a:endParaRPr/>
          </a:p>
          <a:p>
            <a:pPr indent="-311150" lvl="0" marL="457200" rtl="0" algn="l">
              <a:spcBef>
                <a:spcPts val="0"/>
              </a:spcBef>
              <a:spcAft>
                <a:spcPts val="0"/>
              </a:spcAft>
              <a:buSzPts val="1300"/>
              <a:buChar char="➢"/>
            </a:pPr>
            <a:r>
              <a:rPr lang="es"/>
              <a:t>Manipulación de ácidos.</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elementos de protección personal (barbijos, guantes, ropa adecuada)</a:t>
            </a:r>
            <a:r>
              <a:rPr lang="es"/>
              <a:t>.</a:t>
            </a:r>
            <a:endParaRPr/>
          </a:p>
        </p:txBody>
      </p:sp>
      <p:sp>
        <p:nvSpPr>
          <p:cNvPr id="432" name="Google Shape;432;p50"/>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Cemento, Pinturas, Ácidos y Soldaduras</a:t>
            </a:r>
            <a:endParaRPr b="1" sz="1600"/>
          </a:p>
        </p:txBody>
      </p:sp>
      <p:pic>
        <p:nvPicPr>
          <p:cNvPr id="433" name="Google Shape;433;p50"/>
          <p:cNvPicPr preferRelativeResize="0"/>
          <p:nvPr/>
        </p:nvPicPr>
        <p:blipFill>
          <a:blip r:embed="rId3">
            <a:alphaModFix/>
          </a:blip>
          <a:stretch>
            <a:fillRect/>
          </a:stretch>
        </p:blipFill>
        <p:spPr>
          <a:xfrm>
            <a:off x="5480171" y="2327850"/>
            <a:ext cx="2876750" cy="1860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1"/>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39" name="Google Shape;439;p51"/>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a:t>
            </a:r>
            <a:r>
              <a:rPr lang="es"/>
              <a:t>Dermatitis eczematiforme recidivante</a:t>
            </a:r>
            <a:endParaRPr/>
          </a:p>
          <a:p>
            <a:pPr indent="0" lvl="0" marL="0" rtl="0" algn="l">
              <a:spcBef>
                <a:spcPts val="1200"/>
              </a:spcBef>
              <a:spcAft>
                <a:spcPts val="0"/>
              </a:spcAft>
              <a:buNone/>
            </a:pPr>
            <a:r>
              <a:rPr b="1" lang="es"/>
              <a:t>Descripción de la enfermedad: </a:t>
            </a:r>
            <a:r>
              <a:rPr lang="es"/>
              <a:t>Produce piel seca, picazón, que puede ser grave, especialmente durante la noche , manchas de color rojo a marrón grisáceo, especialmente en las manos, los pies, los tobillos, las muñecas y el cuello.</a:t>
            </a:r>
            <a:endParaRPr/>
          </a:p>
          <a:p>
            <a:pPr indent="0" lvl="0" marL="0" rtl="0" algn="l">
              <a:spcBef>
                <a:spcPts val="1200"/>
              </a:spcBef>
              <a:spcAft>
                <a:spcPts val="0"/>
              </a:spcAft>
              <a:buNone/>
            </a:pPr>
            <a:r>
              <a:rPr b="1" lang="es"/>
              <a:t>Actividades que la generan: </a:t>
            </a:r>
            <a:endParaRPr b="1"/>
          </a:p>
          <a:p>
            <a:pPr indent="-311150" lvl="0" marL="457200" rtl="0" algn="l">
              <a:spcBef>
                <a:spcPts val="1200"/>
              </a:spcBef>
              <a:spcAft>
                <a:spcPts val="0"/>
              </a:spcAft>
              <a:buSzPts val="1300"/>
              <a:buChar char="➢"/>
            </a:pPr>
            <a:r>
              <a:rPr lang="es"/>
              <a:t>Empleo de resinas epóxicas en adhesivos, barnices, pinturas.</a:t>
            </a:r>
            <a:endParaRPr/>
          </a:p>
          <a:p>
            <a:pPr indent="-311150" lvl="0" marL="457200" rtl="0" algn="l">
              <a:spcBef>
                <a:spcPts val="0"/>
              </a:spcBef>
              <a:spcAft>
                <a:spcPts val="0"/>
              </a:spcAft>
              <a:buSzPts val="1300"/>
              <a:buChar char="➢"/>
            </a:pPr>
            <a:r>
              <a:rPr lang="es"/>
              <a:t>Preparación de resinas epóxicas.</a:t>
            </a:r>
            <a:endParaRPr/>
          </a:p>
          <a:p>
            <a:pPr indent="-311150" lvl="0" marL="457200" rtl="0" algn="l">
              <a:spcBef>
                <a:spcPts val="0"/>
              </a:spcBef>
              <a:spcAft>
                <a:spcPts val="0"/>
              </a:spcAft>
              <a:buSzPts val="1300"/>
              <a:buChar char="➢"/>
            </a:pPr>
            <a:r>
              <a:rPr lang="es"/>
              <a:t>Manipulación del cemento en los trabajos de construcción y obras públicas.</a:t>
            </a:r>
            <a:endParaRPr/>
          </a:p>
          <a:p>
            <a:pPr indent="-311150" lvl="0" marL="457200" rtl="0" algn="l">
              <a:spcBef>
                <a:spcPts val="0"/>
              </a:spcBef>
              <a:spcAft>
                <a:spcPts val="0"/>
              </a:spcAft>
              <a:buSzPts val="1300"/>
              <a:buChar char="➢"/>
            </a:pPr>
            <a:r>
              <a:rPr lang="es"/>
              <a:t>Fabricación, molienda, embolsado y transporte manual del cemento.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elementos de protección personal (barbijos, guantes, ropa adecuada).</a:t>
            </a:r>
            <a:endParaRPr/>
          </a:p>
        </p:txBody>
      </p:sp>
      <p:sp>
        <p:nvSpPr>
          <p:cNvPr id="440" name="Google Shape;440;p51"/>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Cemento, Resinas epóxicas</a:t>
            </a:r>
            <a:endParaRPr b="1" sz="1600"/>
          </a:p>
        </p:txBody>
      </p:sp>
      <p:pic>
        <p:nvPicPr>
          <p:cNvPr id="441" name="Google Shape;441;p51"/>
          <p:cNvPicPr preferRelativeResize="0"/>
          <p:nvPr/>
        </p:nvPicPr>
        <p:blipFill>
          <a:blip r:embed="rId3">
            <a:alphaModFix/>
          </a:blip>
          <a:stretch>
            <a:fillRect/>
          </a:stretch>
        </p:blipFill>
        <p:spPr>
          <a:xfrm>
            <a:off x="6428188" y="2092050"/>
            <a:ext cx="2219325" cy="20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1024638" y="644213"/>
            <a:ext cx="7094700" cy="16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sz="2100"/>
              <a:t>Enfermedades Profesionales vs Accidentes de trabajo </a:t>
            </a:r>
            <a:endParaRPr b="1" sz="2100"/>
          </a:p>
        </p:txBody>
      </p:sp>
      <p:sp>
        <p:nvSpPr>
          <p:cNvPr id="151" name="Google Shape;151;p16"/>
          <p:cNvSpPr txBox="1"/>
          <p:nvPr>
            <p:ph idx="1" type="body"/>
          </p:nvPr>
        </p:nvSpPr>
        <p:spPr>
          <a:xfrm>
            <a:off x="127613" y="2147738"/>
            <a:ext cx="4163700" cy="23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Son aquellas enfermedades producidas por el acto de ejercer un oficio o una profesión o consecuencia de las condiciones de trabajo.</a:t>
            </a:r>
            <a:endParaRPr sz="1400"/>
          </a:p>
          <a:p>
            <a:pPr indent="0" lvl="0" marL="0" rtl="0" algn="l">
              <a:spcBef>
                <a:spcPts val="1200"/>
              </a:spcBef>
              <a:spcAft>
                <a:spcPts val="0"/>
              </a:spcAft>
              <a:buNone/>
            </a:pPr>
            <a:r>
              <a:rPr lang="es" sz="1400"/>
              <a:t>Analizando el ambiente de trabajo se pueden detectar.</a:t>
            </a:r>
            <a:endParaRPr sz="1400"/>
          </a:p>
          <a:p>
            <a:pPr indent="0" lvl="0" marL="0" rtl="0" algn="l">
              <a:spcBef>
                <a:spcPts val="1200"/>
              </a:spcBef>
              <a:spcAft>
                <a:spcPts val="0"/>
              </a:spcAft>
              <a:buNone/>
            </a:pPr>
            <a:r>
              <a:rPr lang="es" sz="1400"/>
              <a:t>Requieren de un tiempo prolongado de exposición a un ambiente o actividad peligrosa.</a:t>
            </a:r>
            <a:endParaRPr sz="1400"/>
          </a:p>
          <a:p>
            <a:pPr indent="0" lvl="0" marL="0" rtl="0" algn="l">
              <a:spcBef>
                <a:spcPts val="1200"/>
              </a:spcBef>
              <a:spcAft>
                <a:spcPts val="1200"/>
              </a:spcAft>
              <a:buNone/>
            </a:pPr>
            <a:r>
              <a:t/>
            </a:r>
            <a:endParaRPr sz="1800"/>
          </a:p>
        </p:txBody>
      </p:sp>
      <p:sp>
        <p:nvSpPr>
          <p:cNvPr id="152" name="Google Shape;152;p16"/>
          <p:cNvSpPr txBox="1"/>
          <p:nvPr>
            <p:ph idx="1" type="body"/>
          </p:nvPr>
        </p:nvSpPr>
        <p:spPr>
          <a:xfrm>
            <a:off x="4617288" y="2147738"/>
            <a:ext cx="4163700" cy="200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400"/>
              <a:t>Son todo acontecimiento súbito y violento ocurrido por el hecho o en ocasión de trabajo. </a:t>
            </a:r>
            <a:endParaRPr sz="1400"/>
          </a:p>
          <a:p>
            <a:pPr indent="0" lvl="0" marL="0" rtl="0" algn="l">
              <a:spcBef>
                <a:spcPts val="1200"/>
              </a:spcBef>
              <a:spcAft>
                <a:spcPts val="0"/>
              </a:spcAft>
              <a:buNone/>
            </a:pPr>
            <a:r>
              <a:rPr lang="es" sz="1400"/>
              <a:t>No se puede prever cuándo se producirá un accidente de trabajo.</a:t>
            </a:r>
            <a:endParaRPr sz="1400"/>
          </a:p>
          <a:p>
            <a:pPr indent="0" lvl="0" marL="0" rtl="0" algn="l">
              <a:spcBef>
                <a:spcPts val="1200"/>
              </a:spcBef>
              <a:spcAft>
                <a:spcPts val="1200"/>
              </a:spcAft>
              <a:buNone/>
            </a:pPr>
            <a:r>
              <a:rPr lang="es" sz="1400"/>
              <a:t>Sucede en un momento concreto.</a:t>
            </a:r>
            <a:endParaRPr sz="1400"/>
          </a:p>
        </p:txBody>
      </p:sp>
      <p:cxnSp>
        <p:nvCxnSpPr>
          <p:cNvPr id="153" name="Google Shape;153;p16"/>
          <p:cNvCxnSpPr/>
          <p:nvPr/>
        </p:nvCxnSpPr>
        <p:spPr>
          <a:xfrm flipH="1">
            <a:off x="1403238" y="1668038"/>
            <a:ext cx="1224600" cy="495000"/>
          </a:xfrm>
          <a:prstGeom prst="straightConnector1">
            <a:avLst/>
          </a:prstGeom>
          <a:noFill/>
          <a:ln cap="flat" cmpd="sng" w="9525">
            <a:solidFill>
              <a:schemeClr val="dk2"/>
            </a:solidFill>
            <a:prstDash val="solid"/>
            <a:round/>
            <a:headEnd len="med" w="med" type="none"/>
            <a:tailEnd len="med" w="med" type="triangle"/>
          </a:ln>
        </p:spPr>
      </p:cxnSp>
      <p:cxnSp>
        <p:nvCxnSpPr>
          <p:cNvPr id="154" name="Google Shape;154;p16"/>
          <p:cNvCxnSpPr/>
          <p:nvPr/>
        </p:nvCxnSpPr>
        <p:spPr>
          <a:xfrm>
            <a:off x="5337375" y="1592150"/>
            <a:ext cx="820800" cy="555600"/>
          </a:xfrm>
          <a:prstGeom prst="straightConnector1">
            <a:avLst/>
          </a:prstGeom>
          <a:noFill/>
          <a:ln cap="flat" cmpd="sng" w="9525">
            <a:solidFill>
              <a:schemeClr val="dk2"/>
            </a:solidFill>
            <a:prstDash val="solid"/>
            <a:round/>
            <a:headEnd len="med" w="med" type="none"/>
            <a:tailEnd len="med" w="med" type="triangle"/>
          </a:ln>
        </p:spPr>
      </p:cxnSp>
      <p:pic>
        <p:nvPicPr>
          <p:cNvPr id="155" name="Google Shape;155;p16"/>
          <p:cNvPicPr preferRelativeResize="0"/>
          <p:nvPr/>
        </p:nvPicPr>
        <p:blipFill>
          <a:blip r:embed="rId3">
            <a:alphaModFix/>
          </a:blip>
          <a:stretch>
            <a:fillRect/>
          </a:stretch>
        </p:blipFill>
        <p:spPr>
          <a:xfrm>
            <a:off x="2627850" y="4022301"/>
            <a:ext cx="1424582" cy="1094175"/>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5950" y="3945500"/>
            <a:ext cx="2368758" cy="1170975"/>
          </a:xfrm>
          <a:prstGeom prst="rect">
            <a:avLst/>
          </a:prstGeom>
          <a:noFill/>
          <a:ln>
            <a:noFill/>
          </a:ln>
        </p:spPr>
      </p:pic>
      <p:sp>
        <p:nvSpPr>
          <p:cNvPr id="157" name="Google Shape;157;p16"/>
          <p:cNvSpPr txBox="1"/>
          <p:nvPr>
            <p:ph type="title"/>
          </p:nvPr>
        </p:nvSpPr>
        <p:spPr>
          <a:xfrm>
            <a:off x="3402373" y="0"/>
            <a:ext cx="1935000" cy="1463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sz="2100"/>
              <a:t>DIFERENCIAS</a:t>
            </a:r>
            <a:endParaRPr b="1" sz="2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2"/>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47" name="Google Shape;447;p52"/>
          <p:cNvSpPr txBox="1"/>
          <p:nvPr>
            <p:ph idx="1" type="body"/>
          </p:nvPr>
        </p:nvSpPr>
        <p:spPr>
          <a:xfrm>
            <a:off x="171425" y="1170175"/>
            <a:ext cx="88011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
              <a:t>Enfermedad:</a:t>
            </a:r>
            <a:r>
              <a:rPr lang="es"/>
              <a:t> </a:t>
            </a:r>
            <a:r>
              <a:rPr lang="es"/>
              <a:t>Blefaritis crónica</a:t>
            </a:r>
            <a:endParaRPr/>
          </a:p>
          <a:p>
            <a:pPr indent="0" lvl="0" marL="0" rtl="0" algn="l">
              <a:spcBef>
                <a:spcPts val="1200"/>
              </a:spcBef>
              <a:spcAft>
                <a:spcPts val="0"/>
              </a:spcAft>
              <a:buNone/>
            </a:pPr>
            <a:r>
              <a:rPr b="1" lang="es"/>
              <a:t>Descripción de la enfermedad: </a:t>
            </a:r>
            <a:r>
              <a:rPr lang="es"/>
              <a:t>Es la inflamación de los párpados. Suele comprometer la parte del párpado donde crecen las pestañas y afecta ambos párpados. A menudo, aparece cuando se obstruyen las pequeñas glándulas sebáceas que se encuentran cerca de la base de las pestañas. Esto provoca ojos rojos e irritados.</a:t>
            </a:r>
            <a:r>
              <a:rPr lang="es"/>
              <a:t>.</a:t>
            </a:r>
            <a:endParaRPr/>
          </a:p>
          <a:p>
            <a:pPr indent="0" lvl="0" marL="0" rtl="0" algn="l">
              <a:spcBef>
                <a:spcPts val="1200"/>
              </a:spcBef>
              <a:spcAft>
                <a:spcPts val="0"/>
              </a:spcAft>
              <a:buNone/>
            </a:pPr>
            <a:r>
              <a:rPr b="1" lang="es"/>
              <a:t>Actividades que la generan: </a:t>
            </a:r>
            <a:endParaRPr/>
          </a:p>
          <a:p>
            <a:pPr indent="-311150" lvl="0" marL="457200" rtl="0" algn="l">
              <a:spcBef>
                <a:spcPts val="1200"/>
              </a:spcBef>
              <a:spcAft>
                <a:spcPts val="0"/>
              </a:spcAft>
              <a:buSzPts val="1300"/>
              <a:buChar char="➢"/>
            </a:pPr>
            <a:r>
              <a:rPr lang="es"/>
              <a:t>Manipulación del cemento en los trabajos de construcción y obras públicas.</a:t>
            </a:r>
            <a:endParaRPr/>
          </a:p>
          <a:p>
            <a:pPr indent="-311150" lvl="0" marL="457200" rtl="0" algn="l">
              <a:spcBef>
                <a:spcPts val="0"/>
              </a:spcBef>
              <a:spcAft>
                <a:spcPts val="0"/>
              </a:spcAft>
              <a:buSzPts val="1300"/>
              <a:buChar char="➢"/>
            </a:pPr>
            <a:r>
              <a:rPr lang="es"/>
              <a:t>Fabricación, molienda, embolsado y transporte manual del cemento.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Lavar las manos.</a:t>
            </a:r>
            <a:endParaRPr/>
          </a:p>
          <a:p>
            <a:pPr indent="-311150" lvl="0" marL="457200" rtl="0" algn="l">
              <a:spcBef>
                <a:spcPts val="0"/>
              </a:spcBef>
              <a:spcAft>
                <a:spcPts val="0"/>
              </a:spcAft>
              <a:buSzPts val="1300"/>
              <a:buChar char="➢"/>
            </a:pPr>
            <a:r>
              <a:rPr lang="es"/>
              <a:t>Limpiar ligeramente con gasa, paño húmedo o toallitas el borde de los párpados </a:t>
            </a:r>
            <a:endParaRPr/>
          </a:p>
          <a:p>
            <a:pPr indent="0" lvl="0" marL="457200" rtl="0" algn="l">
              <a:spcBef>
                <a:spcPts val="1200"/>
              </a:spcBef>
              <a:spcAft>
                <a:spcPts val="0"/>
              </a:spcAft>
              <a:buNone/>
            </a:pPr>
            <a:r>
              <a:rPr lang="es"/>
              <a:t>para eliminar la biopelícula.</a:t>
            </a:r>
            <a:endParaRPr/>
          </a:p>
          <a:p>
            <a:pPr indent="-311150" lvl="0" marL="457200" rtl="0" algn="l">
              <a:spcBef>
                <a:spcPts val="1200"/>
              </a:spcBef>
              <a:spcAft>
                <a:spcPts val="0"/>
              </a:spcAft>
              <a:buSzPts val="1300"/>
              <a:buChar char="➢"/>
            </a:pPr>
            <a:r>
              <a:rPr lang="es"/>
              <a:t>No frotar los ojos.</a:t>
            </a:r>
            <a:endParaRPr/>
          </a:p>
          <a:p>
            <a:pPr indent="0" lvl="0" marL="0" rtl="0" algn="l">
              <a:spcBef>
                <a:spcPts val="1200"/>
              </a:spcBef>
              <a:spcAft>
                <a:spcPts val="1200"/>
              </a:spcAft>
              <a:buNone/>
            </a:pPr>
            <a:r>
              <a:rPr lang="es"/>
              <a:t>.</a:t>
            </a:r>
            <a:endParaRPr/>
          </a:p>
        </p:txBody>
      </p:sp>
      <p:sp>
        <p:nvSpPr>
          <p:cNvPr id="448" name="Google Shape;448;p52"/>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Cemento</a:t>
            </a:r>
            <a:endParaRPr b="1" sz="1600"/>
          </a:p>
        </p:txBody>
      </p:sp>
      <p:pic>
        <p:nvPicPr>
          <p:cNvPr id="449" name="Google Shape;449;p52"/>
          <p:cNvPicPr preferRelativeResize="0"/>
          <p:nvPr/>
        </p:nvPicPr>
        <p:blipFill>
          <a:blip r:embed="rId3">
            <a:alphaModFix/>
          </a:blip>
          <a:stretch>
            <a:fillRect/>
          </a:stretch>
        </p:blipFill>
        <p:spPr>
          <a:xfrm>
            <a:off x="5969550" y="2087088"/>
            <a:ext cx="2095500" cy="1571625"/>
          </a:xfrm>
          <a:prstGeom prst="rect">
            <a:avLst/>
          </a:prstGeom>
          <a:noFill/>
          <a:ln>
            <a:noFill/>
          </a:ln>
        </p:spPr>
      </p:pic>
      <p:pic>
        <p:nvPicPr>
          <p:cNvPr id="450" name="Google Shape;450;p52"/>
          <p:cNvPicPr preferRelativeResize="0"/>
          <p:nvPr/>
        </p:nvPicPr>
        <p:blipFill>
          <a:blip r:embed="rId4">
            <a:alphaModFix/>
          </a:blip>
          <a:stretch>
            <a:fillRect/>
          </a:stretch>
        </p:blipFill>
        <p:spPr>
          <a:xfrm>
            <a:off x="6968250" y="3745475"/>
            <a:ext cx="2095500" cy="11734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3"/>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56" name="Google Shape;456;p53"/>
          <p:cNvSpPr txBox="1"/>
          <p:nvPr>
            <p:ph idx="1" type="body"/>
          </p:nvPr>
        </p:nvSpPr>
        <p:spPr>
          <a:xfrm>
            <a:off x="171425" y="1093975"/>
            <a:ext cx="8801100" cy="3906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s"/>
              <a:t>Enfermedad:</a:t>
            </a:r>
            <a:r>
              <a:rPr lang="es"/>
              <a:t> Encefalopatía tóxica crónica</a:t>
            </a:r>
            <a:endParaRPr/>
          </a:p>
          <a:p>
            <a:pPr indent="0" lvl="0" marL="0" rtl="0" algn="l">
              <a:spcBef>
                <a:spcPts val="1200"/>
              </a:spcBef>
              <a:spcAft>
                <a:spcPts val="0"/>
              </a:spcAft>
              <a:buNone/>
            </a:pPr>
            <a:r>
              <a:rPr b="1" lang="es"/>
              <a:t>Descripción de la enfermedad: </a:t>
            </a:r>
            <a:r>
              <a:rPr lang="es"/>
              <a:t>Pérdida de memoria, cambios de personalidad, comienzo insidioso de las dificultades de concentración, movimientos involuntarios, fatiga, convulsiones, problemas de fuerza en los brazos, efectos de depresión, etc.</a:t>
            </a:r>
            <a:endParaRPr/>
          </a:p>
          <a:p>
            <a:pPr indent="0" lvl="0" marL="0" rtl="0" algn="l">
              <a:spcBef>
                <a:spcPts val="1200"/>
              </a:spcBef>
              <a:spcAft>
                <a:spcPts val="0"/>
              </a:spcAft>
              <a:buNone/>
            </a:pPr>
            <a:r>
              <a:rPr b="1" lang="es"/>
              <a:t>Actividades que la generan: </a:t>
            </a:r>
            <a:endParaRPr/>
          </a:p>
          <a:p>
            <a:pPr indent="-304958" lvl="0" marL="457200" rtl="0" algn="l">
              <a:spcBef>
                <a:spcPts val="1200"/>
              </a:spcBef>
              <a:spcAft>
                <a:spcPts val="0"/>
              </a:spcAft>
              <a:buSzPct val="100000"/>
              <a:buChar char="➢"/>
            </a:pPr>
            <a:r>
              <a:rPr lang="es"/>
              <a:t>Limpieza de tanques de almacenamiento.</a:t>
            </a:r>
            <a:endParaRPr/>
          </a:p>
          <a:p>
            <a:pPr indent="-304958" lvl="0" marL="457200" rtl="0" algn="l">
              <a:spcBef>
                <a:spcPts val="0"/>
              </a:spcBef>
              <a:spcAft>
                <a:spcPts val="0"/>
              </a:spcAft>
              <a:buSzPct val="100000"/>
              <a:buChar char="➢"/>
            </a:pPr>
            <a:r>
              <a:rPr lang="es"/>
              <a:t>Preparación, empleo y manipulación de solventes.</a:t>
            </a:r>
            <a:endParaRPr/>
          </a:p>
          <a:p>
            <a:pPr indent="-304958" lvl="0" marL="457200" rtl="0" algn="l">
              <a:spcBef>
                <a:spcPts val="0"/>
              </a:spcBef>
              <a:spcAft>
                <a:spcPts val="0"/>
              </a:spcAft>
              <a:buSzPct val="100000"/>
              <a:buChar char="➢"/>
            </a:pPr>
            <a:r>
              <a:rPr lang="es"/>
              <a:t>Tratamiento de resinas naturales y </a:t>
            </a:r>
            <a:r>
              <a:rPr lang="es"/>
              <a:t>sintéticas</a:t>
            </a:r>
            <a:r>
              <a:rPr lang="es"/>
              <a:t>.</a:t>
            </a:r>
            <a:endParaRPr/>
          </a:p>
          <a:p>
            <a:pPr indent="-304958" lvl="0" marL="457200" rtl="0" algn="l">
              <a:spcBef>
                <a:spcPts val="0"/>
              </a:spcBef>
              <a:spcAft>
                <a:spcPts val="0"/>
              </a:spcAft>
              <a:buSzPct val="100000"/>
              <a:buChar char="➢"/>
            </a:pPr>
            <a:r>
              <a:rPr lang="es"/>
              <a:t>Empleo de barnices, pinturas, esmaltes, adhesivos, lacas y masillas.</a:t>
            </a:r>
            <a:endParaRPr/>
          </a:p>
          <a:p>
            <a:pPr indent="-304958" lvl="0" marL="457200" rtl="0" algn="l">
              <a:spcBef>
                <a:spcPts val="0"/>
              </a:spcBef>
              <a:spcAft>
                <a:spcPts val="0"/>
              </a:spcAft>
              <a:buSzPct val="100000"/>
              <a:buChar char="➢"/>
            </a:pPr>
            <a:r>
              <a:rPr lang="es"/>
              <a:t>Utilización de solventes como agentes de extracción, impregnación, </a:t>
            </a:r>
            <a:endParaRPr/>
          </a:p>
          <a:p>
            <a:pPr indent="0" lvl="0" marL="457200" rtl="0" algn="l">
              <a:spcBef>
                <a:spcPts val="1200"/>
              </a:spcBef>
              <a:spcAft>
                <a:spcPts val="0"/>
              </a:spcAft>
              <a:buNone/>
            </a:pPr>
            <a:r>
              <a:rPr lang="es"/>
              <a:t>aglomeración, limpiado, desengrase y como materia prima en </a:t>
            </a:r>
            <a:r>
              <a:rPr lang="es"/>
              <a:t>síntesis</a:t>
            </a:r>
            <a:r>
              <a:rPr lang="es"/>
              <a:t> </a:t>
            </a:r>
            <a:r>
              <a:rPr lang="es"/>
              <a:t>orgánica</a:t>
            </a:r>
            <a:r>
              <a:rPr lang="es"/>
              <a:t>.</a:t>
            </a:r>
            <a:endParaRPr/>
          </a:p>
          <a:p>
            <a:pPr indent="0" lvl="0" marL="0" rtl="0" algn="l">
              <a:spcBef>
                <a:spcPts val="1200"/>
              </a:spcBef>
              <a:spcAft>
                <a:spcPts val="0"/>
              </a:spcAft>
              <a:buNone/>
            </a:pPr>
            <a:r>
              <a:rPr b="1" lang="es"/>
              <a:t>Medidas de prevención:</a:t>
            </a:r>
            <a:r>
              <a:rPr lang="es"/>
              <a:t> </a:t>
            </a:r>
            <a:endParaRPr/>
          </a:p>
          <a:p>
            <a:pPr indent="-304958" lvl="0" marL="457200" rtl="0" algn="l">
              <a:spcBef>
                <a:spcPts val="1200"/>
              </a:spcBef>
              <a:spcAft>
                <a:spcPts val="0"/>
              </a:spcAft>
              <a:buSzPct val="100000"/>
              <a:buChar char="➢"/>
            </a:pPr>
            <a:r>
              <a:rPr lang="es"/>
              <a:t>Evitar la exposición prolongada a productos químicos tóxicos</a:t>
            </a:r>
            <a:endParaRPr/>
          </a:p>
          <a:p>
            <a:pPr indent="-304958" lvl="0" marL="457200" rtl="0" algn="l">
              <a:spcBef>
                <a:spcPts val="0"/>
              </a:spcBef>
              <a:spcAft>
                <a:spcPts val="0"/>
              </a:spcAft>
              <a:buSzPct val="100000"/>
              <a:buChar char="➢"/>
            </a:pPr>
            <a:r>
              <a:rPr lang="es"/>
              <a:t>Procurar mantener los elementos de protección personal al momento de hacer contacto con las sustancias.</a:t>
            </a:r>
            <a:endParaRPr/>
          </a:p>
          <a:p>
            <a:pPr indent="-304958" lvl="0" marL="457200" rtl="0" algn="l">
              <a:spcBef>
                <a:spcPts val="0"/>
              </a:spcBef>
              <a:spcAft>
                <a:spcPts val="0"/>
              </a:spcAft>
              <a:buSzPct val="100000"/>
              <a:buChar char="➢"/>
            </a:pPr>
            <a:r>
              <a:rPr lang="es"/>
              <a:t>Exámenes médicos periódicos para evaluar su salud, buena ventilación en el puesto de trabajo y organización y limpieza en el mismo.</a:t>
            </a:r>
            <a:endParaRPr/>
          </a:p>
        </p:txBody>
      </p:sp>
      <p:sp>
        <p:nvSpPr>
          <p:cNvPr id="457" name="Google Shape;457;p53"/>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Compuestos </a:t>
            </a:r>
            <a:r>
              <a:rPr b="1" lang="es" sz="1600"/>
              <a:t>alquílicos</a:t>
            </a:r>
            <a:r>
              <a:rPr b="1" lang="es" sz="1600"/>
              <a:t> del plomo, Alcoholes y cetonas</a:t>
            </a:r>
            <a:endParaRPr b="1" sz="1600"/>
          </a:p>
        </p:txBody>
      </p:sp>
      <p:pic>
        <p:nvPicPr>
          <p:cNvPr id="458" name="Google Shape;458;p53"/>
          <p:cNvPicPr preferRelativeResize="0"/>
          <p:nvPr/>
        </p:nvPicPr>
        <p:blipFill>
          <a:blip r:embed="rId3">
            <a:alphaModFix/>
          </a:blip>
          <a:stretch>
            <a:fillRect/>
          </a:stretch>
        </p:blipFill>
        <p:spPr>
          <a:xfrm>
            <a:off x="5763200" y="2038552"/>
            <a:ext cx="3098600" cy="2017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4"/>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64" name="Google Shape;464;p54"/>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a:t>
            </a:r>
            <a:r>
              <a:rPr lang="es"/>
              <a:t>Alveolitis alérgica extrínseca</a:t>
            </a:r>
            <a:endParaRPr/>
          </a:p>
          <a:p>
            <a:pPr indent="0" lvl="0" marL="0" rtl="0" algn="l">
              <a:spcBef>
                <a:spcPts val="1200"/>
              </a:spcBef>
              <a:spcAft>
                <a:spcPts val="0"/>
              </a:spcAft>
              <a:buNone/>
            </a:pPr>
            <a:r>
              <a:rPr b="1" lang="es"/>
              <a:t>Descripción de la enfermedad: </a:t>
            </a:r>
            <a:r>
              <a:rPr lang="es"/>
              <a:t>Aumento gradual de la disnea de esfuerzo y tos seca, en algunos enfermos síntomas que se asemejan a bronquitis</a:t>
            </a:r>
            <a:r>
              <a:rPr lang="es"/>
              <a:t>.</a:t>
            </a:r>
            <a:endParaRPr/>
          </a:p>
          <a:p>
            <a:pPr indent="0" lvl="0" marL="0" rtl="0" algn="l">
              <a:spcBef>
                <a:spcPts val="1200"/>
              </a:spcBef>
              <a:spcAft>
                <a:spcPts val="0"/>
              </a:spcAft>
              <a:buNone/>
            </a:pPr>
            <a:r>
              <a:rPr b="1" lang="es"/>
              <a:t>Actividades que la generan: </a:t>
            </a:r>
            <a:endParaRPr/>
          </a:p>
          <a:p>
            <a:pPr indent="-311150" lvl="0" marL="457200" rtl="0" algn="l">
              <a:spcBef>
                <a:spcPts val="1200"/>
              </a:spcBef>
              <a:spcAft>
                <a:spcPts val="0"/>
              </a:spcAft>
              <a:buSzPts val="1300"/>
              <a:buChar char="➢"/>
            </a:pPr>
            <a:r>
              <a:rPr lang="es"/>
              <a:t>Fabricación y aplicación de barnices y lacas de poliuretano</a:t>
            </a:r>
            <a:endParaRPr/>
          </a:p>
          <a:p>
            <a:pPr indent="-311150" lvl="0" marL="457200" rtl="0" algn="l">
              <a:spcBef>
                <a:spcPts val="0"/>
              </a:spcBef>
              <a:spcAft>
                <a:spcPts val="0"/>
              </a:spcAft>
              <a:buSzPts val="1300"/>
              <a:buChar char="➢"/>
            </a:pPr>
            <a:r>
              <a:rPr lang="es"/>
              <a:t>Elaboración y utilización de adhesivos y pinturas que contienen poliuretano</a:t>
            </a:r>
            <a:endParaRPr/>
          </a:p>
          <a:p>
            <a:pPr indent="-311150" lvl="0" marL="457200" rtl="0" algn="l">
              <a:spcBef>
                <a:spcPts val="0"/>
              </a:spcBef>
              <a:spcAft>
                <a:spcPts val="0"/>
              </a:spcAft>
              <a:buSzPts val="1300"/>
              <a:buChar char="➢"/>
            </a:pPr>
            <a:r>
              <a:rPr lang="es"/>
              <a:t>Producción de espuma de poliuretano y aplicación de esas espumas en estado líquido.</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Usar guantes y mascarillas apropiadas para cada agente</a:t>
            </a:r>
            <a:endParaRPr/>
          </a:p>
          <a:p>
            <a:pPr indent="-311150" lvl="0" marL="457200" rtl="0" algn="l">
              <a:spcBef>
                <a:spcPts val="0"/>
              </a:spcBef>
              <a:spcAft>
                <a:spcPts val="0"/>
              </a:spcAft>
              <a:buSzPts val="1300"/>
              <a:buChar char="➢"/>
            </a:pPr>
            <a:r>
              <a:rPr lang="es"/>
              <a:t>Limpiar y mantener adecuadamente instalaciones y maquinaria</a:t>
            </a:r>
            <a:endParaRPr/>
          </a:p>
          <a:p>
            <a:pPr indent="-311150" lvl="0" marL="457200" rtl="0" algn="l">
              <a:spcBef>
                <a:spcPts val="0"/>
              </a:spcBef>
              <a:spcAft>
                <a:spcPts val="0"/>
              </a:spcAft>
              <a:buSzPts val="1300"/>
              <a:buChar char="➢"/>
            </a:pPr>
            <a:r>
              <a:rPr lang="es"/>
              <a:t>Adecuar el agente de riesgo a condiciones en que su inhalación no sea posible</a:t>
            </a:r>
            <a:endParaRPr/>
          </a:p>
          <a:p>
            <a:pPr indent="-311150" lvl="0" marL="457200" rtl="0" algn="l">
              <a:spcBef>
                <a:spcPts val="0"/>
              </a:spcBef>
              <a:spcAft>
                <a:spcPts val="0"/>
              </a:spcAft>
              <a:buSzPts val="1300"/>
              <a:buChar char="➢"/>
            </a:pPr>
            <a:r>
              <a:rPr lang="es"/>
              <a:t>Realizar rotaciones periódicas en los puestos de mayor exposición.</a:t>
            </a:r>
            <a:endParaRPr/>
          </a:p>
        </p:txBody>
      </p:sp>
      <p:sp>
        <p:nvSpPr>
          <p:cNvPr id="465" name="Google Shape;465;p54"/>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Isocianatos </a:t>
            </a:r>
            <a:r>
              <a:rPr b="1" lang="es" sz="1600"/>
              <a:t>Orgánicos</a:t>
            </a:r>
            <a:endParaRPr b="1" sz="1600"/>
          </a:p>
        </p:txBody>
      </p:sp>
      <p:pic>
        <p:nvPicPr>
          <p:cNvPr id="466" name="Google Shape;466;p54"/>
          <p:cNvPicPr preferRelativeResize="0"/>
          <p:nvPr/>
        </p:nvPicPr>
        <p:blipFill>
          <a:blip r:embed="rId3">
            <a:alphaModFix/>
          </a:blip>
          <a:stretch>
            <a:fillRect/>
          </a:stretch>
        </p:blipFill>
        <p:spPr>
          <a:xfrm>
            <a:off x="6679425" y="2089813"/>
            <a:ext cx="2876550" cy="15906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5"/>
          <p:cNvSpPr txBox="1"/>
          <p:nvPr>
            <p:ph type="title"/>
          </p:nvPr>
        </p:nvSpPr>
        <p:spPr>
          <a:xfrm>
            <a:off x="2650225" y="7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72" name="Google Shape;472;p55"/>
          <p:cNvSpPr txBox="1"/>
          <p:nvPr>
            <p:ph idx="1" type="body"/>
          </p:nvPr>
        </p:nvSpPr>
        <p:spPr>
          <a:xfrm>
            <a:off x="171425" y="1093975"/>
            <a:ext cx="8801100" cy="390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
              <a:t>Enfermedad:</a:t>
            </a:r>
            <a:r>
              <a:rPr lang="es"/>
              <a:t>  Neumoconiosis</a:t>
            </a:r>
            <a:endParaRPr/>
          </a:p>
          <a:p>
            <a:pPr indent="0" lvl="0" marL="0" rtl="0" algn="l">
              <a:spcBef>
                <a:spcPts val="1200"/>
              </a:spcBef>
              <a:spcAft>
                <a:spcPts val="0"/>
              </a:spcAft>
              <a:buNone/>
            </a:pPr>
            <a:r>
              <a:rPr b="1" lang="es"/>
              <a:t>Descripción de la enfermedad: </a:t>
            </a:r>
            <a:r>
              <a:rPr lang="es"/>
              <a:t>Enfermedad pulmonar producida por la inhalación de polvo y la consecuente deposición de residuos sólidos inorgánicos o con menos frecuencia de partículas orgánicas en los bronquios, los ganglios linfáticos o en el parénquima pulmonar. El tipo, cantidad, tamaño y plasticidad de las partículas inhaladas, así como la duración de la exposición y la resistencia individual determinan el tipo de sintomatología.</a:t>
            </a:r>
            <a:endParaRPr/>
          </a:p>
          <a:p>
            <a:pPr indent="0" lvl="0" marL="0" rtl="0" algn="l">
              <a:spcBef>
                <a:spcPts val="1200"/>
              </a:spcBef>
              <a:spcAft>
                <a:spcPts val="0"/>
              </a:spcAft>
              <a:buNone/>
            </a:pPr>
            <a:r>
              <a:rPr b="1" lang="es"/>
              <a:t>Actividades que la generan: </a:t>
            </a:r>
            <a:endParaRPr/>
          </a:p>
          <a:p>
            <a:pPr indent="-311150" lvl="0" marL="457200" rtl="0" algn="l">
              <a:spcBef>
                <a:spcPts val="1200"/>
              </a:spcBef>
              <a:spcAft>
                <a:spcPts val="0"/>
              </a:spcAft>
              <a:buSzPts val="1300"/>
              <a:buChar char="➢"/>
            </a:pPr>
            <a:r>
              <a:rPr lang="es"/>
              <a:t>Trabajos que exponen a los humos de óxidos de hierro por soldadura con soplete.</a:t>
            </a:r>
            <a:endParaRPr/>
          </a:p>
          <a:p>
            <a:pPr indent="-311150" lvl="0" marL="457200" rtl="0" algn="l">
              <a:spcBef>
                <a:spcPts val="0"/>
              </a:spcBef>
              <a:spcAft>
                <a:spcPts val="0"/>
              </a:spcAft>
              <a:buSzPts val="1300"/>
              <a:buChar char="➢"/>
            </a:pPr>
            <a:r>
              <a:rPr lang="es"/>
              <a:t>Aplicación, destrucción y eliminación de productos y </a:t>
            </a:r>
            <a:r>
              <a:rPr lang="es"/>
              <a:t>artículos</a:t>
            </a:r>
            <a:r>
              <a:rPr lang="es"/>
              <a:t> que lo contienen.</a:t>
            </a:r>
            <a:endParaRPr/>
          </a:p>
          <a:p>
            <a:pPr indent="-311150" lvl="0" marL="457200" rtl="0" algn="l">
              <a:spcBef>
                <a:spcPts val="0"/>
              </a:spcBef>
              <a:spcAft>
                <a:spcPts val="0"/>
              </a:spcAft>
              <a:buSzPts val="1300"/>
              <a:buChar char="➢"/>
            </a:pPr>
            <a:r>
              <a:rPr lang="es"/>
              <a:t>Pinturas.</a:t>
            </a:r>
            <a:endParaRPr/>
          </a:p>
          <a:p>
            <a:pPr indent="-311150" lvl="0" marL="457200" rtl="0" algn="l">
              <a:spcBef>
                <a:spcPts val="0"/>
              </a:spcBef>
              <a:spcAft>
                <a:spcPts val="0"/>
              </a:spcAft>
              <a:buSzPts val="1300"/>
              <a:buChar char="➢"/>
            </a:pPr>
            <a:r>
              <a:rPr lang="es"/>
              <a:t>Trabajos de </a:t>
            </a:r>
            <a:r>
              <a:rPr lang="es"/>
              <a:t>construcción</a:t>
            </a:r>
            <a:r>
              <a:rPr lang="es"/>
              <a:t> y demolición.</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b="1" lang="es"/>
              <a:t>Medidas de prevención:</a:t>
            </a:r>
            <a:r>
              <a:rPr lang="es"/>
              <a:t> </a:t>
            </a:r>
            <a:endParaRPr/>
          </a:p>
          <a:p>
            <a:pPr indent="-311150" lvl="0" marL="457200" rtl="0" algn="l">
              <a:spcBef>
                <a:spcPts val="1200"/>
              </a:spcBef>
              <a:spcAft>
                <a:spcPts val="0"/>
              </a:spcAft>
              <a:buSzPts val="1300"/>
              <a:buChar char="➢"/>
            </a:pPr>
            <a:r>
              <a:rPr lang="es"/>
              <a:t>Utilización de los elementos de protección personal (barbijos, guantes, ropa adecuada).</a:t>
            </a:r>
            <a:endParaRPr/>
          </a:p>
          <a:p>
            <a:pPr indent="-311150" lvl="0" marL="457200" rtl="0" algn="l">
              <a:spcBef>
                <a:spcPts val="0"/>
              </a:spcBef>
              <a:spcAft>
                <a:spcPts val="0"/>
              </a:spcAft>
              <a:buSzPts val="1300"/>
              <a:buChar char="➢"/>
            </a:pPr>
            <a:r>
              <a:rPr lang="es"/>
              <a:t>No barrer nunca en seco ni limpiar el polvo con aire comprimido.</a:t>
            </a:r>
            <a:endParaRPr/>
          </a:p>
        </p:txBody>
      </p:sp>
      <p:sp>
        <p:nvSpPr>
          <p:cNvPr id="473" name="Google Shape;473;p55"/>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a:t>
            </a:r>
            <a:r>
              <a:rPr b="1" lang="es" sz="1600"/>
              <a:t>Sílices, Humos y polvos de hierro</a:t>
            </a:r>
            <a:endParaRPr b="1"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6"/>
          <p:cNvSpPr txBox="1"/>
          <p:nvPr>
            <p:ph type="title"/>
          </p:nvPr>
        </p:nvSpPr>
        <p:spPr>
          <a:xfrm>
            <a:off x="2530400" y="67775"/>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79" name="Google Shape;479;p56"/>
          <p:cNvSpPr txBox="1"/>
          <p:nvPr>
            <p:ph idx="1" type="body"/>
          </p:nvPr>
        </p:nvSpPr>
        <p:spPr>
          <a:xfrm>
            <a:off x="171425" y="1093975"/>
            <a:ext cx="8801100" cy="3906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s"/>
              <a:t>Enfermedad:</a:t>
            </a:r>
            <a:r>
              <a:rPr lang="es"/>
              <a:t>  Asbestosis</a:t>
            </a:r>
            <a:endParaRPr/>
          </a:p>
          <a:p>
            <a:pPr indent="0" lvl="0" marL="0" rtl="0" algn="l">
              <a:spcBef>
                <a:spcPts val="1200"/>
              </a:spcBef>
              <a:spcAft>
                <a:spcPts val="0"/>
              </a:spcAft>
              <a:buNone/>
            </a:pPr>
            <a:r>
              <a:rPr b="1" lang="es"/>
              <a:t>Descripción de la enfermedad: </a:t>
            </a:r>
            <a:r>
              <a:rPr lang="es"/>
              <a:t>La asbestosis es una enfermedad crónica del pulmón causada por la inhalación de fibras de amianto. La exposición prolongada a estas fibras puede hacer que se formen cicatrices en el tejido pulmonar y provocar falta de aire. </a:t>
            </a:r>
            <a:endParaRPr/>
          </a:p>
          <a:p>
            <a:pPr indent="0" lvl="0" marL="0" rtl="0" algn="l">
              <a:spcBef>
                <a:spcPts val="1200"/>
              </a:spcBef>
              <a:spcAft>
                <a:spcPts val="0"/>
              </a:spcAft>
              <a:buNone/>
            </a:pPr>
            <a:r>
              <a:rPr b="1" lang="es"/>
              <a:t>Actividades que la generan: </a:t>
            </a:r>
            <a:endParaRPr/>
          </a:p>
          <a:p>
            <a:pPr indent="-316706" lvl="0" marL="457200" rtl="0" algn="just">
              <a:spcBef>
                <a:spcPts val="1200"/>
              </a:spcBef>
              <a:spcAft>
                <a:spcPts val="0"/>
              </a:spcAft>
              <a:buSzPct val="100000"/>
              <a:buChar char="➢"/>
            </a:pPr>
            <a:r>
              <a:rPr lang="es"/>
              <a:t>Aplicación, destrucción y eliminación de productos y artículos de asbesto o que lo contienen: asbesto aplicado por proyección para aislamiento, aplicación de asbesto en copos y otros productos para aislación térmica, mantenimiento de aislación térmica con asbesto, raspado y eliminación del asbesto en las construcciones, demolición de edificios que lo contienen</a:t>
            </a:r>
            <a:r>
              <a:rPr lang="es">
                <a:latin typeface="Arial"/>
                <a:ea typeface="Arial"/>
                <a:cs typeface="Arial"/>
                <a:sym typeface="Arial"/>
              </a:rPr>
              <a:t>.</a:t>
            </a:r>
            <a:endParaRPr sz="1500"/>
          </a:p>
          <a:p>
            <a:pPr indent="0" lvl="0" marL="0" rtl="0" algn="l">
              <a:spcBef>
                <a:spcPts val="1200"/>
              </a:spcBef>
              <a:spcAft>
                <a:spcPts val="0"/>
              </a:spcAft>
              <a:buNone/>
            </a:pPr>
            <a:r>
              <a:rPr b="1" lang="es"/>
              <a:t>Medidas de prevención:</a:t>
            </a:r>
            <a:r>
              <a:rPr lang="es"/>
              <a:t> </a:t>
            </a:r>
            <a:endParaRPr/>
          </a:p>
          <a:p>
            <a:pPr indent="-305911" lvl="0" marL="457200" rtl="0" algn="just">
              <a:spcBef>
                <a:spcPts val="1200"/>
              </a:spcBef>
              <a:spcAft>
                <a:spcPts val="0"/>
              </a:spcAft>
              <a:buClr>
                <a:srgbClr val="333333"/>
              </a:buClr>
              <a:buSzPct val="100000"/>
              <a:buChar char="➢"/>
            </a:pPr>
            <a:r>
              <a:rPr lang="es" sz="1316">
                <a:solidFill>
                  <a:srgbClr val="333333"/>
                </a:solidFill>
              </a:rPr>
              <a:t>La limpieza de locales y maquinaria se hará por medio de aspiración y filtrado de aire, quedando prohibida la limpieza por métodos que dispersen el polvo (escobas, aire comprimido etc).</a:t>
            </a:r>
            <a:endParaRPr sz="1316">
              <a:solidFill>
                <a:srgbClr val="333333"/>
              </a:solidFill>
            </a:endParaRPr>
          </a:p>
          <a:p>
            <a:pPr indent="-305911" lvl="0" marL="457200" rtl="0" algn="just">
              <a:spcBef>
                <a:spcPts val="0"/>
              </a:spcBef>
              <a:spcAft>
                <a:spcPts val="0"/>
              </a:spcAft>
              <a:buClr>
                <a:srgbClr val="333333"/>
              </a:buClr>
              <a:buSzPct val="100000"/>
              <a:buChar char="➢"/>
            </a:pPr>
            <a:r>
              <a:rPr lang="es" sz="1316">
                <a:solidFill>
                  <a:srgbClr val="333333"/>
                </a:solidFill>
              </a:rPr>
              <a:t>Antes de empezar a trabajar, evaluar los riesgos que existan para la salud y decidir qué precauciones se deben tomar.</a:t>
            </a:r>
            <a:endParaRPr sz="1316">
              <a:solidFill>
                <a:srgbClr val="333333"/>
              </a:solidFill>
            </a:endParaRPr>
          </a:p>
          <a:p>
            <a:pPr indent="-305911" lvl="0" marL="457200" rtl="0" algn="just">
              <a:spcBef>
                <a:spcPts val="0"/>
              </a:spcBef>
              <a:spcAft>
                <a:spcPts val="0"/>
              </a:spcAft>
              <a:buClr>
                <a:srgbClr val="333333"/>
              </a:buClr>
              <a:buSzPct val="100000"/>
              <a:buChar char="➢"/>
            </a:pPr>
            <a:r>
              <a:rPr lang="es" sz="1316">
                <a:solidFill>
                  <a:srgbClr val="333333"/>
                </a:solidFill>
              </a:rPr>
              <a:t>La ventilación en el lugar de trabajo deberá hacerse en forma localizada por captación en los casos que no pueda evitarse la producción de partículas. Siempre deberá manipularse por métodos húmedos que faciliten la deposición de las fibras.</a:t>
            </a:r>
            <a:endParaRPr sz="1316"/>
          </a:p>
        </p:txBody>
      </p:sp>
      <p:sp>
        <p:nvSpPr>
          <p:cNvPr id="480" name="Google Shape;480;p56"/>
          <p:cNvSpPr txBox="1"/>
          <p:nvPr>
            <p:ph type="title"/>
          </p:nvPr>
        </p:nvSpPr>
        <p:spPr>
          <a:xfrm>
            <a:off x="1592850" y="4599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Asbesto</a:t>
            </a:r>
            <a:endParaRPr b="1"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7"/>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químicos</a:t>
            </a:r>
            <a:endParaRPr i="1" sz="2000"/>
          </a:p>
        </p:txBody>
      </p:sp>
      <p:sp>
        <p:nvSpPr>
          <p:cNvPr id="486" name="Google Shape;486;p57"/>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Neumopatía</a:t>
            </a:r>
            <a:endParaRPr/>
          </a:p>
          <a:p>
            <a:pPr indent="0" lvl="0" marL="0" rtl="0" algn="l">
              <a:spcBef>
                <a:spcPts val="1200"/>
              </a:spcBef>
              <a:spcAft>
                <a:spcPts val="0"/>
              </a:spcAft>
              <a:buNone/>
            </a:pPr>
            <a:r>
              <a:rPr b="1" lang="es"/>
              <a:t>Descripción de la enfermedad: </a:t>
            </a:r>
            <a:r>
              <a:rPr lang="es"/>
              <a:t>Caracterizada por signos radiográficos específicos acompañada eventualmente de tos, expectoración y disnea.</a:t>
            </a:r>
            <a:endParaRPr/>
          </a:p>
          <a:p>
            <a:pPr indent="0" lvl="0" marL="0" rtl="0" algn="l">
              <a:spcBef>
                <a:spcPts val="1200"/>
              </a:spcBef>
              <a:spcAft>
                <a:spcPts val="0"/>
              </a:spcAft>
              <a:buNone/>
            </a:pPr>
            <a:r>
              <a:rPr b="1" lang="es"/>
              <a:t>Actividades que la generan: </a:t>
            </a:r>
            <a:endParaRPr/>
          </a:p>
          <a:p>
            <a:pPr indent="-323850" lvl="0" marL="457200" rtl="0" algn="just">
              <a:spcBef>
                <a:spcPts val="1200"/>
              </a:spcBef>
              <a:spcAft>
                <a:spcPts val="0"/>
              </a:spcAft>
              <a:buSzPts val="1500"/>
              <a:buChar char="➢"/>
            </a:pPr>
            <a:r>
              <a:rPr lang="es"/>
              <a:t>Trabajos que exponen a la inhalación de polvos, humos y vapores de antimonio, en especial.</a:t>
            </a:r>
            <a:endParaRPr/>
          </a:p>
          <a:p>
            <a:pPr indent="-323850" lvl="0" marL="457200" rtl="0" algn="just">
              <a:spcBef>
                <a:spcPts val="0"/>
              </a:spcBef>
              <a:spcAft>
                <a:spcPts val="0"/>
              </a:spcAft>
              <a:buSzPts val="1500"/>
              <a:buChar char="➢"/>
            </a:pPr>
            <a:r>
              <a:rPr lang="es"/>
              <a:t>Soldadura con antimonio.</a:t>
            </a:r>
            <a:endParaRPr/>
          </a:p>
          <a:p>
            <a:pPr indent="-323850" lvl="0" marL="457200" rtl="0" algn="just">
              <a:spcBef>
                <a:spcPts val="0"/>
              </a:spcBef>
              <a:spcAft>
                <a:spcPts val="0"/>
              </a:spcAft>
              <a:buSzPts val="1500"/>
              <a:buChar char="➢"/>
            </a:pPr>
            <a:r>
              <a:rPr lang="es"/>
              <a:t>Fabricación de colorantes y uso en cerámica (trifluoruro de antimonio).</a:t>
            </a:r>
            <a:endParaRPr/>
          </a:p>
          <a:p>
            <a:pPr indent="0" lvl="0" marL="0" rtl="0" algn="l">
              <a:spcBef>
                <a:spcPts val="1200"/>
              </a:spcBef>
              <a:spcAft>
                <a:spcPts val="0"/>
              </a:spcAft>
              <a:buNone/>
            </a:pPr>
            <a:r>
              <a:rPr b="1" lang="es"/>
              <a:t>Medidas de prevención:</a:t>
            </a:r>
            <a:r>
              <a:rPr lang="es"/>
              <a:t> </a:t>
            </a:r>
            <a:endParaRPr/>
          </a:p>
          <a:p>
            <a:pPr indent="-298450" lvl="0" marL="457200" rtl="0" algn="just">
              <a:spcBef>
                <a:spcPts val="1200"/>
              </a:spcBef>
              <a:spcAft>
                <a:spcPts val="0"/>
              </a:spcAft>
              <a:buSzPts val="1100"/>
              <a:buChar char="➢"/>
            </a:pPr>
            <a:r>
              <a:rPr lang="es"/>
              <a:t>Procurar mantener los elementos de protección personal al momento de hacer contacto con las sustancias.</a:t>
            </a:r>
            <a:endParaRPr/>
          </a:p>
          <a:p>
            <a:pPr indent="-298450" lvl="0" marL="457200" rtl="0" algn="just">
              <a:spcBef>
                <a:spcPts val="0"/>
              </a:spcBef>
              <a:spcAft>
                <a:spcPts val="0"/>
              </a:spcAft>
              <a:buSzPts val="1100"/>
              <a:buChar char="➢"/>
            </a:pPr>
            <a:r>
              <a:rPr lang="es"/>
              <a:t>Adecuar el agente de riesgo a condiciones en que su inhalación no sea posible.</a:t>
            </a:r>
            <a:endParaRPr/>
          </a:p>
        </p:txBody>
      </p:sp>
      <p:sp>
        <p:nvSpPr>
          <p:cNvPr id="487" name="Google Shape;487;p57"/>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Antimonio y sus compuestos</a:t>
            </a:r>
            <a:endParaRPr b="1" sz="1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8"/>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a:t>
            </a:r>
            <a:r>
              <a:rPr i="1" lang="es" sz="2000"/>
              <a:t>biológicos</a:t>
            </a:r>
            <a:endParaRPr i="1" sz="2000"/>
          </a:p>
        </p:txBody>
      </p:sp>
      <p:sp>
        <p:nvSpPr>
          <p:cNvPr id="493" name="Google Shape;493;p58"/>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a:t>
            </a:r>
            <a:r>
              <a:rPr lang="es"/>
              <a:t>Síndromes</a:t>
            </a:r>
            <a:r>
              <a:rPr lang="es"/>
              <a:t> de Weil</a:t>
            </a:r>
            <a:endParaRPr/>
          </a:p>
          <a:p>
            <a:pPr indent="0" lvl="0" marL="0" rtl="0" algn="l">
              <a:spcBef>
                <a:spcPts val="1200"/>
              </a:spcBef>
              <a:spcAft>
                <a:spcPts val="0"/>
              </a:spcAft>
              <a:buNone/>
            </a:pPr>
            <a:r>
              <a:rPr b="1" lang="es"/>
              <a:t>Descripción de la enfermedad: </a:t>
            </a:r>
            <a:r>
              <a:rPr lang="es"/>
              <a:t>Enfermedad bacteriana que se corresponde con una enfermedad febril en una primera fase, y en segunda fase a menudo incluye el compromiso del hígado, de los pulmones, de los riñones y de las meninges.</a:t>
            </a:r>
            <a:r>
              <a:rPr lang="es" sz="1100">
                <a:latin typeface="Arial"/>
                <a:ea typeface="Arial"/>
                <a:cs typeface="Arial"/>
                <a:sym typeface="Arial"/>
              </a:rPr>
              <a:t>.</a:t>
            </a:r>
            <a:endParaRPr sz="1100">
              <a:latin typeface="Arial"/>
              <a:ea typeface="Arial"/>
              <a:cs typeface="Arial"/>
              <a:sym typeface="Arial"/>
            </a:endParaRPr>
          </a:p>
          <a:p>
            <a:pPr indent="0" lvl="0" marL="0" rtl="0" algn="l">
              <a:spcBef>
                <a:spcPts val="1200"/>
              </a:spcBef>
              <a:spcAft>
                <a:spcPts val="0"/>
              </a:spcAft>
              <a:buNone/>
            </a:pPr>
            <a:r>
              <a:rPr b="1" lang="es"/>
              <a:t>Actividades que la generan: </a:t>
            </a:r>
            <a:endParaRPr/>
          </a:p>
          <a:p>
            <a:pPr indent="-311150" lvl="0" marL="457200" rtl="0" algn="just">
              <a:spcBef>
                <a:spcPts val="1200"/>
              </a:spcBef>
              <a:spcAft>
                <a:spcPts val="0"/>
              </a:spcAft>
              <a:buSzPts val="1300"/>
              <a:buChar char="➢"/>
            </a:pPr>
            <a:r>
              <a:rPr lang="es" sz="1100">
                <a:latin typeface="Arial"/>
                <a:ea typeface="Arial"/>
                <a:cs typeface="Arial"/>
                <a:sym typeface="Arial"/>
              </a:rPr>
              <a:t>Consumo de Agua contaminada .</a:t>
            </a:r>
            <a:endParaRPr/>
          </a:p>
          <a:p>
            <a:pPr indent="0" lvl="0" marL="0" rtl="0" algn="l">
              <a:spcBef>
                <a:spcPts val="1200"/>
              </a:spcBef>
              <a:spcAft>
                <a:spcPts val="0"/>
              </a:spcAft>
              <a:buNone/>
            </a:pPr>
            <a:r>
              <a:rPr b="1" lang="es"/>
              <a:t>Medidas de prevención:</a:t>
            </a:r>
            <a:r>
              <a:rPr lang="es"/>
              <a:t> </a:t>
            </a:r>
            <a:endParaRPr/>
          </a:p>
          <a:p>
            <a:pPr indent="-298450" lvl="0" marL="457200" rtl="0" algn="just">
              <a:spcBef>
                <a:spcPts val="1200"/>
              </a:spcBef>
              <a:spcAft>
                <a:spcPts val="0"/>
              </a:spcAft>
              <a:buSzPts val="1100"/>
              <a:buFont typeface="Arial"/>
              <a:buChar char="➢"/>
            </a:pPr>
            <a:r>
              <a:rPr lang="es" sz="1100">
                <a:latin typeface="Arial"/>
                <a:ea typeface="Arial"/>
                <a:cs typeface="Arial"/>
                <a:sym typeface="Arial"/>
              </a:rPr>
              <a:t>Limpieza de alcantarillas </a:t>
            </a:r>
            <a:endParaRPr sz="1100">
              <a:latin typeface="Arial"/>
              <a:ea typeface="Arial"/>
              <a:cs typeface="Arial"/>
              <a:sym typeface="Arial"/>
            </a:endParaRPr>
          </a:p>
          <a:p>
            <a:pPr indent="-298450" lvl="0" marL="457200" rtl="0" algn="just">
              <a:spcBef>
                <a:spcPts val="0"/>
              </a:spcBef>
              <a:spcAft>
                <a:spcPts val="0"/>
              </a:spcAft>
              <a:buSzPts val="1100"/>
              <a:buFont typeface="Arial"/>
              <a:buChar char="➢"/>
            </a:pPr>
            <a:r>
              <a:rPr lang="es" sz="1100">
                <a:latin typeface="Arial"/>
                <a:ea typeface="Arial"/>
                <a:cs typeface="Arial"/>
                <a:sym typeface="Arial"/>
              </a:rPr>
              <a:t>Control de calidad del agua</a:t>
            </a:r>
            <a:endParaRPr sz="1100">
              <a:latin typeface="Arial"/>
              <a:ea typeface="Arial"/>
              <a:cs typeface="Arial"/>
              <a:sym typeface="Arial"/>
            </a:endParaRPr>
          </a:p>
        </p:txBody>
      </p:sp>
      <p:sp>
        <p:nvSpPr>
          <p:cNvPr id="494" name="Google Shape;494;p58"/>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Leptospira (Leptospirosis)</a:t>
            </a:r>
            <a:endParaRPr b="1" sz="1600"/>
          </a:p>
        </p:txBody>
      </p:sp>
      <p:pic>
        <p:nvPicPr>
          <p:cNvPr id="495" name="Google Shape;495;p58"/>
          <p:cNvPicPr preferRelativeResize="0"/>
          <p:nvPr/>
        </p:nvPicPr>
        <p:blipFill>
          <a:blip r:embed="rId3">
            <a:alphaModFix/>
          </a:blip>
          <a:stretch>
            <a:fillRect/>
          </a:stretch>
        </p:blipFill>
        <p:spPr>
          <a:xfrm>
            <a:off x="6122250" y="2266275"/>
            <a:ext cx="2502399" cy="17555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9"/>
          <p:cNvSpPr txBox="1"/>
          <p:nvPr>
            <p:ph type="title"/>
          </p:nvPr>
        </p:nvSpPr>
        <p:spPr>
          <a:xfrm>
            <a:off x="2600300" y="8775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es" sz="2000"/>
              <a:t>Enfermedades Profesionales por agentes biológicos</a:t>
            </a:r>
            <a:endParaRPr i="1" sz="2000"/>
          </a:p>
        </p:txBody>
      </p:sp>
      <p:sp>
        <p:nvSpPr>
          <p:cNvPr id="501" name="Google Shape;501;p59"/>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Síndromes febril</a:t>
            </a:r>
            <a:endParaRPr/>
          </a:p>
          <a:p>
            <a:pPr indent="0" lvl="0" marL="0" rtl="0" algn="l">
              <a:spcBef>
                <a:spcPts val="1200"/>
              </a:spcBef>
              <a:spcAft>
                <a:spcPts val="0"/>
              </a:spcAft>
              <a:buNone/>
            </a:pPr>
            <a:r>
              <a:rPr b="1" lang="es"/>
              <a:t>Descripción de la enfermedad: </a:t>
            </a:r>
            <a:r>
              <a:rPr lang="es"/>
              <a:t>El síndrome febril es una elevación de la temperatura corporal más allá de lo normal y es causada, muy frecuentemente, por las enfermedades infecciosas y otras condiciones no infecciosas que desencadenan la respuesta inflamatoria.</a:t>
            </a:r>
            <a:endParaRPr/>
          </a:p>
          <a:p>
            <a:pPr indent="0" lvl="0" marL="0" rtl="0" algn="l">
              <a:spcBef>
                <a:spcPts val="1200"/>
              </a:spcBef>
              <a:spcAft>
                <a:spcPts val="0"/>
              </a:spcAft>
              <a:buNone/>
            </a:pPr>
            <a:r>
              <a:rPr b="1" lang="es"/>
              <a:t>Actividades que la generan: </a:t>
            </a:r>
            <a:endParaRPr/>
          </a:p>
          <a:p>
            <a:pPr indent="-317500" lvl="0" marL="457200" rtl="0" algn="just">
              <a:spcBef>
                <a:spcPts val="1200"/>
              </a:spcBef>
              <a:spcAft>
                <a:spcPts val="0"/>
              </a:spcAft>
              <a:buSzPts val="1400"/>
              <a:buChar char="➢"/>
            </a:pPr>
            <a:r>
              <a:rPr lang="es" sz="1200"/>
              <a:t>Trabajadores en la construcción vial.</a:t>
            </a:r>
            <a:endParaRPr sz="1200"/>
          </a:p>
          <a:p>
            <a:pPr indent="-304800" lvl="0" marL="457200" rtl="0" algn="just">
              <a:spcBef>
                <a:spcPts val="0"/>
              </a:spcBef>
              <a:spcAft>
                <a:spcPts val="0"/>
              </a:spcAft>
              <a:buSzPts val="1200"/>
              <a:buChar char="➢"/>
            </a:pPr>
            <a:r>
              <a:rPr lang="es" sz="1200"/>
              <a:t>Lugar de trabajo insalubre.</a:t>
            </a:r>
            <a:endParaRPr sz="1200"/>
          </a:p>
          <a:p>
            <a:pPr indent="-317500" lvl="0" marL="457200" rtl="0" algn="just">
              <a:spcBef>
                <a:spcPts val="0"/>
              </a:spcBef>
              <a:spcAft>
                <a:spcPts val="0"/>
              </a:spcAft>
              <a:buSzPts val="1400"/>
              <a:buChar char="➢"/>
            </a:pPr>
            <a:r>
              <a:rPr lang="es" sz="1200"/>
              <a:t>Trabajos realizados dentro de zonas endémicas de Argentina.</a:t>
            </a:r>
            <a:endParaRPr sz="1200"/>
          </a:p>
          <a:p>
            <a:pPr indent="0" lvl="0" marL="0" rtl="0" algn="l">
              <a:spcBef>
                <a:spcPts val="1200"/>
              </a:spcBef>
              <a:spcAft>
                <a:spcPts val="0"/>
              </a:spcAft>
              <a:buNone/>
            </a:pPr>
            <a:r>
              <a:rPr b="1" lang="es"/>
              <a:t>Medidas de prevención:</a:t>
            </a:r>
            <a:r>
              <a:rPr lang="es"/>
              <a:t> </a:t>
            </a:r>
            <a:endParaRPr/>
          </a:p>
          <a:p>
            <a:pPr indent="-298450" lvl="0" marL="457200" rtl="0" algn="l">
              <a:spcBef>
                <a:spcPts val="1200"/>
              </a:spcBef>
              <a:spcAft>
                <a:spcPts val="0"/>
              </a:spcAft>
              <a:buSzPts val="1100"/>
              <a:buFont typeface="Arial"/>
              <a:buChar char="➢"/>
            </a:pPr>
            <a:r>
              <a:rPr lang="es"/>
              <a:t>Ropa de protección.</a:t>
            </a:r>
            <a:endParaRPr/>
          </a:p>
          <a:p>
            <a:pPr indent="-298450" lvl="0" marL="457200" rtl="0" algn="l">
              <a:spcBef>
                <a:spcPts val="0"/>
              </a:spcBef>
              <a:spcAft>
                <a:spcPts val="0"/>
              </a:spcAft>
              <a:buSzPts val="1100"/>
              <a:buFont typeface="Arial"/>
              <a:buChar char="➢"/>
            </a:pPr>
            <a:r>
              <a:rPr lang="es"/>
              <a:t>Mantener la limpieza del lugar de trabajo.</a:t>
            </a:r>
            <a:endParaRPr/>
          </a:p>
        </p:txBody>
      </p:sp>
      <p:sp>
        <p:nvSpPr>
          <p:cNvPr id="502" name="Google Shape;502;p59"/>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Leishmaniasis, Fiebre amarilla y Paludismo</a:t>
            </a:r>
            <a:endParaRPr b="1" sz="1600"/>
          </a:p>
        </p:txBody>
      </p:sp>
      <p:pic>
        <p:nvPicPr>
          <p:cNvPr id="503" name="Google Shape;503;p59"/>
          <p:cNvPicPr preferRelativeResize="0"/>
          <p:nvPr/>
        </p:nvPicPr>
        <p:blipFill>
          <a:blip r:embed="rId3">
            <a:alphaModFix/>
          </a:blip>
          <a:stretch>
            <a:fillRect/>
          </a:stretch>
        </p:blipFill>
        <p:spPr>
          <a:xfrm>
            <a:off x="6601649" y="2129724"/>
            <a:ext cx="2320950" cy="1544475"/>
          </a:xfrm>
          <a:prstGeom prst="rect">
            <a:avLst/>
          </a:prstGeom>
          <a:noFill/>
          <a:ln>
            <a:noFill/>
          </a:ln>
        </p:spPr>
      </p:pic>
      <p:pic>
        <p:nvPicPr>
          <p:cNvPr id="504" name="Google Shape;504;p59"/>
          <p:cNvPicPr preferRelativeResize="0"/>
          <p:nvPr/>
        </p:nvPicPr>
        <p:blipFill>
          <a:blip r:embed="rId4">
            <a:alphaModFix/>
          </a:blip>
          <a:stretch>
            <a:fillRect/>
          </a:stretch>
        </p:blipFill>
        <p:spPr>
          <a:xfrm>
            <a:off x="6245925" y="3147925"/>
            <a:ext cx="1852650" cy="1852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0"/>
          <p:cNvSpPr txBox="1"/>
          <p:nvPr>
            <p:ph type="title"/>
          </p:nvPr>
        </p:nvSpPr>
        <p:spPr>
          <a:xfrm>
            <a:off x="2617325" y="119200"/>
            <a:ext cx="6372300" cy="1379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 sz="3600"/>
              <a:t>Listado de Nuevas Enfermedades Profesionales</a:t>
            </a:r>
            <a:endParaRPr sz="3600"/>
          </a:p>
        </p:txBody>
      </p:sp>
      <p:sp>
        <p:nvSpPr>
          <p:cNvPr id="510" name="Google Shape;510;p60"/>
          <p:cNvSpPr txBox="1"/>
          <p:nvPr>
            <p:ph idx="1" type="body"/>
          </p:nvPr>
        </p:nvSpPr>
        <p:spPr>
          <a:xfrm>
            <a:off x="561300" y="1549125"/>
            <a:ext cx="7419300" cy="3436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t>El Decreto 49/2014 establece la incorporación de ciertas enfermedades al listado ya existente de enfermedades profesionales previsto en el artículo 6°, inciso 2, apartado a), de la Ley Nº 24.557 y sus modificatorias, aprobado por el ANEXO I del Decreto Nº 658/96.</a:t>
            </a:r>
            <a:endParaRPr/>
          </a:p>
          <a:p>
            <a:pPr indent="0" lvl="0" marL="0" rtl="0" algn="l">
              <a:spcBef>
                <a:spcPts val="200"/>
              </a:spcBef>
              <a:spcAft>
                <a:spcPts val="0"/>
              </a:spcAft>
              <a:buNone/>
            </a:pPr>
            <a:r>
              <a:rPr lang="es"/>
              <a:t> </a:t>
            </a:r>
            <a:endParaRPr/>
          </a:p>
          <a:p>
            <a:pPr indent="0" lvl="0" marL="0" rtl="0" algn="l">
              <a:spcBef>
                <a:spcPts val="200"/>
              </a:spcBef>
              <a:spcAft>
                <a:spcPts val="0"/>
              </a:spcAft>
              <a:buNone/>
            </a:pPr>
            <a:r>
              <a:rPr lang="es"/>
              <a:t>Es importante resaltar que el Comité Consultivo Permanente de Riesgos de Trabajo formado por empresarios, sindicalistas y funcionarios del Ministerio de Trabajo, a fines del 2012, había aprobado estas dolencias. Sin embargo las aseguradoras no las consideraban como enfermedades profesionales fundándose en que las mismas no se encontraban oficializadas.</a:t>
            </a:r>
            <a:endParaRPr/>
          </a:p>
          <a:p>
            <a:pPr indent="0" lvl="0" marL="0" rtl="0" algn="ctr">
              <a:spcBef>
                <a:spcPts val="200"/>
              </a:spcBef>
              <a:spcAft>
                <a:spcPts val="0"/>
              </a:spcAft>
              <a:buNone/>
            </a:pPr>
            <a:r>
              <a:t/>
            </a:r>
            <a:endParaRPr/>
          </a:p>
          <a:p>
            <a:pPr indent="0" lvl="0" marL="0" rtl="0" algn="l">
              <a:spcBef>
                <a:spcPts val="1200"/>
              </a:spcBef>
              <a:spcAft>
                <a:spcPts val="0"/>
              </a:spcAft>
              <a:buNone/>
            </a:pPr>
            <a:r>
              <a:rPr lang="es"/>
              <a:t>Desarrollaremos las enfermedades profesionales que tienen relación con la Ingeniería Civil, como lo veníamos haciendo:</a:t>
            </a:r>
            <a:endParaRPr/>
          </a:p>
          <a:p>
            <a:pPr indent="-311150" lvl="0" marL="457200" rtl="0" algn="l">
              <a:spcBef>
                <a:spcPts val="1200"/>
              </a:spcBef>
              <a:spcAft>
                <a:spcPts val="0"/>
              </a:spcAft>
              <a:buSzPts val="1300"/>
              <a:buChar char="●"/>
            </a:pPr>
            <a:r>
              <a:rPr lang="es"/>
              <a:t>Agente</a:t>
            </a:r>
            <a:endParaRPr/>
          </a:p>
          <a:p>
            <a:pPr indent="-311150" lvl="0" marL="457200" rtl="0" algn="l">
              <a:spcBef>
                <a:spcPts val="0"/>
              </a:spcBef>
              <a:spcAft>
                <a:spcPts val="0"/>
              </a:spcAft>
              <a:buSzPts val="1300"/>
              <a:buChar char="●"/>
            </a:pPr>
            <a:r>
              <a:rPr lang="es"/>
              <a:t>Descripción de la enfermedad</a:t>
            </a:r>
            <a:endParaRPr/>
          </a:p>
          <a:p>
            <a:pPr indent="-311150" lvl="0" marL="457200" rtl="0" algn="l">
              <a:spcBef>
                <a:spcPts val="0"/>
              </a:spcBef>
              <a:spcAft>
                <a:spcPts val="0"/>
              </a:spcAft>
              <a:buSzPts val="1300"/>
              <a:buChar char="●"/>
            </a:pPr>
            <a:r>
              <a:rPr lang="es"/>
              <a:t>Actividades que la generan</a:t>
            </a:r>
            <a:endParaRPr/>
          </a:p>
          <a:p>
            <a:pPr indent="-311150" lvl="0" marL="457200" rtl="0" algn="l">
              <a:spcBef>
                <a:spcPts val="0"/>
              </a:spcBef>
              <a:spcAft>
                <a:spcPts val="0"/>
              </a:spcAft>
              <a:buSzPts val="1300"/>
              <a:buChar char="●"/>
            </a:pPr>
            <a:r>
              <a:rPr lang="es"/>
              <a:t>Medidas de prevención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1"/>
          <p:cNvSpPr txBox="1"/>
          <p:nvPr>
            <p:ph type="title"/>
          </p:nvPr>
        </p:nvSpPr>
        <p:spPr>
          <a:xfrm>
            <a:off x="2600300" y="87750"/>
            <a:ext cx="6372300" cy="69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s" sz="2000"/>
              <a:t>Nuevas </a:t>
            </a:r>
            <a:r>
              <a:rPr i="1" lang="es" sz="2000"/>
              <a:t>Enfermedades Profesionales por agentes ergonómicos</a:t>
            </a:r>
            <a:endParaRPr i="1" sz="2000"/>
          </a:p>
        </p:txBody>
      </p:sp>
      <p:sp>
        <p:nvSpPr>
          <p:cNvPr id="516" name="Google Shape;516;p61"/>
          <p:cNvSpPr txBox="1"/>
          <p:nvPr>
            <p:ph idx="1" type="body"/>
          </p:nvPr>
        </p:nvSpPr>
        <p:spPr>
          <a:xfrm>
            <a:off x="171425" y="1093975"/>
            <a:ext cx="8801100" cy="39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Enfermedad:</a:t>
            </a:r>
            <a:r>
              <a:rPr lang="es" sz="1400"/>
              <a:t> </a:t>
            </a:r>
            <a:r>
              <a:rPr lang="es" sz="1400"/>
              <a:t>Várices</a:t>
            </a:r>
            <a:r>
              <a:rPr lang="es" sz="1400"/>
              <a:t> primitivas bilaterales</a:t>
            </a:r>
            <a:endParaRPr sz="1400"/>
          </a:p>
          <a:p>
            <a:pPr indent="0" lvl="0" marL="0" rtl="0" algn="l">
              <a:spcBef>
                <a:spcPts val="1200"/>
              </a:spcBef>
              <a:spcAft>
                <a:spcPts val="0"/>
              </a:spcAft>
              <a:buNone/>
            </a:pPr>
            <a:r>
              <a:rPr b="1" lang="es"/>
              <a:t>Descripción de la enfermedad:</a:t>
            </a:r>
            <a:r>
              <a:rPr b="1" lang="es" sz="1400"/>
              <a:t> </a:t>
            </a:r>
            <a:r>
              <a:rPr lang="es" sz="1200"/>
              <a:t>Venas hinchadas y retorcidas debido a aumento de la presión venosa que produce el debilitamiento de las válvulas que origina que se abran y que la sangre se estanque y acumule en las venas. Las válvulas son las que ayudan a mantener la sangre fluyendo en una sola dirección hacia el corazón, si estas están débiles o dañadas, la sangre puede detenerse y acumularse en las venas, esto hace que las venas se hinchen, lo que puede llevar a la formación de venas varicosas.</a:t>
            </a:r>
            <a:endParaRPr sz="1400"/>
          </a:p>
          <a:p>
            <a:pPr indent="0" lvl="0" marL="0" rtl="0" algn="l">
              <a:spcBef>
                <a:spcPts val="1200"/>
              </a:spcBef>
              <a:spcAft>
                <a:spcPts val="0"/>
              </a:spcAft>
              <a:buNone/>
            </a:pPr>
            <a:r>
              <a:rPr b="1" lang="es"/>
              <a:t>Actividades que la generan: </a:t>
            </a:r>
            <a:endParaRPr b="1"/>
          </a:p>
          <a:p>
            <a:pPr indent="-317500" lvl="0" marL="457200" rtl="0" algn="just">
              <a:spcBef>
                <a:spcPts val="1200"/>
              </a:spcBef>
              <a:spcAft>
                <a:spcPts val="0"/>
              </a:spcAft>
              <a:buSzPts val="1400"/>
              <a:buChar char="➢"/>
            </a:pPr>
            <a:r>
              <a:rPr lang="es" sz="1200"/>
              <a:t>Trabajos que requieren estar parado o sentado una gran cantidad de tiempo sin mover la pierna.</a:t>
            </a:r>
            <a:endParaRPr sz="1400"/>
          </a:p>
          <a:p>
            <a:pPr indent="0" lvl="0" marL="0" rtl="0" algn="l">
              <a:spcBef>
                <a:spcPts val="1200"/>
              </a:spcBef>
              <a:spcAft>
                <a:spcPts val="0"/>
              </a:spcAft>
              <a:buNone/>
            </a:pPr>
            <a:r>
              <a:rPr b="1" lang="es"/>
              <a:t>Medidas de prevención:</a:t>
            </a:r>
            <a:r>
              <a:rPr lang="es" sz="1400"/>
              <a:t> </a:t>
            </a:r>
            <a:endParaRPr sz="1400"/>
          </a:p>
          <a:p>
            <a:pPr indent="-304800" lvl="0" marL="457200" rtl="0" algn="just">
              <a:spcBef>
                <a:spcPts val="1200"/>
              </a:spcBef>
              <a:spcAft>
                <a:spcPts val="0"/>
              </a:spcAft>
              <a:buSzPts val="1200"/>
              <a:buChar char="➢"/>
            </a:pPr>
            <a:r>
              <a:rPr lang="es" sz="1200"/>
              <a:t>Disminuir el tiempo parado o sentado.</a:t>
            </a:r>
            <a:endParaRPr sz="1200"/>
          </a:p>
          <a:p>
            <a:pPr indent="-304800" lvl="0" marL="457200" rtl="0" algn="just">
              <a:spcBef>
                <a:spcPts val="0"/>
              </a:spcBef>
              <a:spcAft>
                <a:spcPts val="0"/>
              </a:spcAft>
              <a:buSzPts val="1200"/>
              <a:buChar char="➢"/>
            </a:pPr>
            <a:r>
              <a:rPr lang="es" sz="1200"/>
              <a:t>Estirar las piernas luego de la actividad.</a:t>
            </a:r>
            <a:endParaRPr sz="1200"/>
          </a:p>
          <a:p>
            <a:pPr indent="-304800" lvl="0" marL="457200" rtl="0" algn="just">
              <a:spcBef>
                <a:spcPts val="0"/>
              </a:spcBef>
              <a:spcAft>
                <a:spcPts val="0"/>
              </a:spcAft>
              <a:buSzPts val="1200"/>
              <a:buChar char="➢"/>
            </a:pPr>
            <a:r>
              <a:rPr lang="es" sz="1200"/>
              <a:t>Doblar la rodilla mientras se realiza la actividad.</a:t>
            </a:r>
            <a:endParaRPr sz="1200"/>
          </a:p>
          <a:p>
            <a:pPr indent="-304800" lvl="0" marL="457200" rtl="0" algn="just">
              <a:spcBef>
                <a:spcPts val="0"/>
              </a:spcBef>
              <a:spcAft>
                <a:spcPts val="0"/>
              </a:spcAft>
              <a:buSzPts val="1200"/>
              <a:buChar char="➢"/>
            </a:pPr>
            <a:r>
              <a:rPr lang="es" sz="1200"/>
              <a:t>Descansa cada un determinado periodo de tiempo.</a:t>
            </a:r>
            <a:endParaRPr sz="1400"/>
          </a:p>
        </p:txBody>
      </p:sp>
      <p:sp>
        <p:nvSpPr>
          <p:cNvPr id="517" name="Google Shape;517;p61"/>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a:t>
            </a:r>
            <a:endParaRPr b="1" sz="1600"/>
          </a:p>
        </p:txBody>
      </p:sp>
      <p:pic>
        <p:nvPicPr>
          <p:cNvPr id="518" name="Google Shape;518;p61"/>
          <p:cNvPicPr preferRelativeResize="0"/>
          <p:nvPr/>
        </p:nvPicPr>
        <p:blipFill>
          <a:blip r:embed="rId3">
            <a:alphaModFix/>
          </a:blip>
          <a:stretch>
            <a:fillRect/>
          </a:stretch>
        </p:blipFill>
        <p:spPr>
          <a:xfrm>
            <a:off x="5258298" y="3186475"/>
            <a:ext cx="3714224" cy="181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385850" y="342900"/>
            <a:ext cx="63723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Elementos </a:t>
            </a:r>
            <a:r>
              <a:rPr lang="es" sz="3600"/>
              <a:t>Básicos de las Enfermedades Profesionales</a:t>
            </a:r>
            <a:endParaRPr sz="3600"/>
          </a:p>
        </p:txBody>
      </p:sp>
      <p:sp>
        <p:nvSpPr>
          <p:cNvPr id="163" name="Google Shape;163;p17"/>
          <p:cNvSpPr txBox="1"/>
          <p:nvPr>
            <p:ph idx="1" type="body"/>
          </p:nvPr>
        </p:nvSpPr>
        <p:spPr>
          <a:xfrm>
            <a:off x="758250" y="1583350"/>
            <a:ext cx="7399200" cy="334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2101"/>
              <a:t>Estos elementos son los que definen el carácter de profesional a una enfermedad y diferenciarla de las enfermedades comunes</a:t>
            </a:r>
            <a:endParaRPr sz="2101"/>
          </a:p>
          <a:p>
            <a:pPr indent="457200" lvl="0" marL="0" rtl="0" algn="l">
              <a:spcBef>
                <a:spcPts val="1200"/>
              </a:spcBef>
              <a:spcAft>
                <a:spcPts val="0"/>
              </a:spcAft>
              <a:buNone/>
            </a:pPr>
            <a:r>
              <a:rPr lang="es" sz="1600"/>
              <a:t>Según</a:t>
            </a:r>
            <a:r>
              <a:rPr lang="es" sz="1600"/>
              <a:t> la Ley 24.557 estos elementos son:</a:t>
            </a:r>
            <a:endParaRPr sz="1600"/>
          </a:p>
          <a:p>
            <a:pPr indent="-330200" lvl="0" marL="2286000" rtl="0" algn="l">
              <a:spcBef>
                <a:spcPts val="1200"/>
              </a:spcBef>
              <a:spcAft>
                <a:spcPts val="0"/>
              </a:spcAft>
              <a:buSzPts val="1600"/>
              <a:buChar char="●"/>
            </a:pPr>
            <a:r>
              <a:rPr lang="es" sz="1600"/>
              <a:t>Agente de riesgo</a:t>
            </a:r>
            <a:endParaRPr sz="1600"/>
          </a:p>
          <a:p>
            <a:pPr indent="-330200" lvl="0" marL="2286000" rtl="0" algn="l">
              <a:spcBef>
                <a:spcPts val="0"/>
              </a:spcBef>
              <a:spcAft>
                <a:spcPts val="0"/>
              </a:spcAft>
              <a:buSzPts val="1600"/>
              <a:buChar char="●"/>
            </a:pPr>
            <a:r>
              <a:rPr lang="es" sz="1600"/>
              <a:t>Ex</a:t>
            </a:r>
            <a:r>
              <a:rPr lang="es" sz="1600"/>
              <a:t>posición</a:t>
            </a:r>
            <a:r>
              <a:rPr lang="es" sz="1600"/>
              <a:t> al agente de riesgo </a:t>
            </a:r>
            <a:endParaRPr sz="1600"/>
          </a:p>
          <a:p>
            <a:pPr indent="-330200" lvl="0" marL="2286000" rtl="0" algn="l">
              <a:spcBef>
                <a:spcPts val="0"/>
              </a:spcBef>
              <a:spcAft>
                <a:spcPts val="0"/>
              </a:spcAft>
              <a:buSzPts val="1600"/>
              <a:buChar char="●"/>
            </a:pPr>
            <a:r>
              <a:rPr lang="es" sz="1600"/>
              <a:t>Cuadro </a:t>
            </a:r>
            <a:r>
              <a:rPr lang="es" sz="1600"/>
              <a:t>clínico</a:t>
            </a:r>
            <a:endParaRPr sz="1600"/>
          </a:p>
          <a:p>
            <a:pPr indent="-330200" lvl="0" marL="2286000" rtl="0" algn="l">
              <a:spcBef>
                <a:spcPts val="0"/>
              </a:spcBef>
              <a:spcAft>
                <a:spcPts val="0"/>
              </a:spcAft>
              <a:buSzPts val="1600"/>
              <a:buChar char="●"/>
            </a:pPr>
            <a:r>
              <a:rPr lang="es" sz="1600"/>
              <a:t>Relación</a:t>
            </a:r>
            <a:r>
              <a:rPr lang="es" sz="1600"/>
              <a:t> de causalidad</a:t>
            </a:r>
            <a:endParaRPr sz="1600"/>
          </a:p>
          <a:p>
            <a:pPr indent="0" lvl="0" marL="0" rtl="0" algn="ctr">
              <a:spcBef>
                <a:spcPts val="1200"/>
              </a:spcBef>
              <a:spcAft>
                <a:spcPts val="12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2"/>
          <p:cNvSpPr txBox="1"/>
          <p:nvPr>
            <p:ph type="title"/>
          </p:nvPr>
        </p:nvSpPr>
        <p:spPr>
          <a:xfrm>
            <a:off x="2600300" y="87750"/>
            <a:ext cx="6372300" cy="69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s" sz="2000"/>
              <a:t>Nuevas Enfermedades Profesionales por agentes ergonómicos</a:t>
            </a:r>
            <a:endParaRPr i="1" sz="2000"/>
          </a:p>
        </p:txBody>
      </p:sp>
      <p:sp>
        <p:nvSpPr>
          <p:cNvPr id="524" name="Google Shape;524;p62"/>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Hernia Inguinal</a:t>
            </a:r>
            <a:endParaRPr/>
          </a:p>
          <a:p>
            <a:pPr indent="0" lvl="0" marL="0" rtl="0" algn="l">
              <a:spcBef>
                <a:spcPts val="1200"/>
              </a:spcBef>
              <a:spcAft>
                <a:spcPts val="0"/>
              </a:spcAft>
              <a:buNone/>
            </a:pPr>
            <a:r>
              <a:rPr b="1" lang="es"/>
              <a:t>Descripción de la enfermedad: </a:t>
            </a:r>
            <a:r>
              <a:rPr lang="es"/>
              <a:t>Una hernia inguinal se produce cuando un tejido, como parte del intestino, sobresale a través de un punto débil en los músculos abdominales. El bulto resultante puede ser doloroso. Una hernia encarcelada se puede estrangular, lo que interrumpe el flujo sanguíneo hacia el tejido que está atrapado.</a:t>
            </a:r>
            <a:endParaRPr/>
          </a:p>
          <a:p>
            <a:pPr indent="0" lvl="0" marL="0" rtl="0" algn="l">
              <a:spcBef>
                <a:spcPts val="1200"/>
              </a:spcBef>
              <a:spcAft>
                <a:spcPts val="0"/>
              </a:spcAft>
              <a:buNone/>
            </a:pPr>
            <a:r>
              <a:rPr b="1" lang="es"/>
              <a:t>Actividades que la generan: </a:t>
            </a:r>
            <a:endParaRPr b="1"/>
          </a:p>
          <a:p>
            <a:pPr indent="-311150" lvl="0" marL="457200" rtl="0" algn="just">
              <a:spcBef>
                <a:spcPts val="1200"/>
              </a:spcBef>
              <a:spcAft>
                <a:spcPts val="0"/>
              </a:spcAft>
              <a:buSzPts val="1300"/>
              <a:buChar char="➢"/>
            </a:pPr>
            <a:r>
              <a:rPr lang="es"/>
              <a:t>Trabajos que requieran levantar carga muerta desde el suelo</a:t>
            </a:r>
            <a:r>
              <a:rPr lang="es" sz="1100"/>
              <a:t>.</a:t>
            </a:r>
            <a:endParaRPr/>
          </a:p>
          <a:p>
            <a:pPr indent="0" lvl="0" marL="0" rtl="0" algn="l">
              <a:spcBef>
                <a:spcPts val="1200"/>
              </a:spcBef>
              <a:spcAft>
                <a:spcPts val="0"/>
              </a:spcAft>
              <a:buNone/>
            </a:pPr>
            <a:r>
              <a:rPr b="1" lang="es"/>
              <a:t>Medidas de prevención:</a:t>
            </a:r>
            <a:r>
              <a:rPr lang="es"/>
              <a:t> </a:t>
            </a:r>
            <a:endParaRPr/>
          </a:p>
          <a:p>
            <a:pPr indent="-311150" lvl="0" marL="457200" rtl="0" algn="just">
              <a:spcBef>
                <a:spcPts val="1200"/>
              </a:spcBef>
              <a:spcAft>
                <a:spcPts val="0"/>
              </a:spcAft>
              <a:buSzPts val="1300"/>
              <a:buChar char="➢"/>
            </a:pPr>
            <a:r>
              <a:rPr lang="es"/>
              <a:t>Correcta postura para levantar los elementos</a:t>
            </a:r>
            <a:endParaRPr/>
          </a:p>
          <a:p>
            <a:pPr indent="-311150" lvl="0" marL="457200" rtl="0" algn="just">
              <a:spcBef>
                <a:spcPts val="0"/>
              </a:spcBef>
              <a:spcAft>
                <a:spcPts val="0"/>
              </a:spcAft>
              <a:buSzPts val="1300"/>
              <a:buChar char="➢"/>
            </a:pPr>
            <a:r>
              <a:rPr lang="es"/>
              <a:t>Disminución de los pesos a levantar.</a:t>
            </a:r>
            <a:endParaRPr/>
          </a:p>
        </p:txBody>
      </p:sp>
      <p:sp>
        <p:nvSpPr>
          <p:cNvPr id="525" name="Google Shape;525;p62"/>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a:t>
            </a:r>
            <a:r>
              <a:rPr b="1" lang="es" sz="1600"/>
              <a:t>P</a:t>
            </a:r>
            <a:r>
              <a:rPr b="1" lang="es" sz="1600"/>
              <a:t>osiciones forzadas y gestos repetitivos</a:t>
            </a:r>
            <a:endParaRPr b="1" sz="1600"/>
          </a:p>
        </p:txBody>
      </p:sp>
      <p:pic>
        <p:nvPicPr>
          <p:cNvPr id="526" name="Google Shape;526;p62"/>
          <p:cNvPicPr preferRelativeResize="0"/>
          <p:nvPr/>
        </p:nvPicPr>
        <p:blipFill>
          <a:blip r:embed="rId3">
            <a:alphaModFix/>
          </a:blip>
          <a:stretch>
            <a:fillRect/>
          </a:stretch>
        </p:blipFill>
        <p:spPr>
          <a:xfrm>
            <a:off x="5143475" y="2676475"/>
            <a:ext cx="3829050" cy="2324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3"/>
          <p:cNvSpPr txBox="1"/>
          <p:nvPr>
            <p:ph type="title"/>
          </p:nvPr>
        </p:nvSpPr>
        <p:spPr>
          <a:xfrm>
            <a:off x="2600300" y="87750"/>
            <a:ext cx="6372300" cy="69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i="1" lang="es" sz="2000"/>
              <a:t>Nuevas Enfermedades Profesionales por agentes ergonómicos</a:t>
            </a:r>
            <a:endParaRPr i="1" sz="2000"/>
          </a:p>
        </p:txBody>
      </p:sp>
      <p:sp>
        <p:nvSpPr>
          <p:cNvPr id="532" name="Google Shape;532;p63"/>
          <p:cNvSpPr txBox="1"/>
          <p:nvPr>
            <p:ph idx="1" type="body"/>
          </p:nvPr>
        </p:nvSpPr>
        <p:spPr>
          <a:xfrm>
            <a:off x="171425" y="1093975"/>
            <a:ext cx="8801100" cy="390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Enfermedad:</a:t>
            </a:r>
            <a:r>
              <a:rPr lang="es"/>
              <a:t> Hernia de disco</a:t>
            </a:r>
            <a:endParaRPr/>
          </a:p>
          <a:p>
            <a:pPr indent="0" lvl="0" marL="0" rtl="0" algn="l">
              <a:spcBef>
                <a:spcPts val="1200"/>
              </a:spcBef>
              <a:spcAft>
                <a:spcPts val="0"/>
              </a:spcAft>
              <a:buNone/>
            </a:pPr>
            <a:r>
              <a:rPr b="1" lang="es"/>
              <a:t>Descripción de la enfermedad: </a:t>
            </a:r>
            <a:r>
              <a:rPr lang="es"/>
              <a:t>Un disco vertebral está formado por un centro más blando que está recubierto por un revestimiento externo más duro. Una hernia de disco se produce cuando el material más blando, pasa a través de un desgarro en las capas externas más duras. Esta hernia puede irritar los nervios cercanos, causando dolor, entumecimiento o debilidad en un brazo o en una pierna.</a:t>
            </a:r>
            <a:endParaRPr/>
          </a:p>
          <a:p>
            <a:pPr indent="0" lvl="0" marL="0" rtl="0" algn="l">
              <a:spcBef>
                <a:spcPts val="1200"/>
              </a:spcBef>
              <a:spcAft>
                <a:spcPts val="0"/>
              </a:spcAft>
              <a:buNone/>
            </a:pPr>
            <a:r>
              <a:rPr b="1" lang="es"/>
              <a:t>Actividades que la generan: </a:t>
            </a:r>
            <a:endParaRPr b="1"/>
          </a:p>
          <a:p>
            <a:pPr indent="-323850" lvl="0" marL="457200" rtl="0" algn="just">
              <a:spcBef>
                <a:spcPts val="1200"/>
              </a:spcBef>
              <a:spcAft>
                <a:spcPts val="0"/>
              </a:spcAft>
              <a:buSzPts val="1500"/>
              <a:buChar char="➢"/>
            </a:pPr>
            <a:r>
              <a:rPr lang="es"/>
              <a:t>Trabajos que requieran levantar carga muerta desde el suelo.</a:t>
            </a:r>
            <a:endParaRPr sz="1500"/>
          </a:p>
          <a:p>
            <a:pPr indent="0" lvl="0" marL="0" rtl="0" algn="l">
              <a:spcBef>
                <a:spcPts val="1200"/>
              </a:spcBef>
              <a:spcAft>
                <a:spcPts val="0"/>
              </a:spcAft>
              <a:buNone/>
            </a:pPr>
            <a:r>
              <a:rPr b="1" lang="es"/>
              <a:t>Medidas de prevención:</a:t>
            </a:r>
            <a:r>
              <a:rPr lang="es"/>
              <a:t> </a:t>
            </a:r>
            <a:endParaRPr/>
          </a:p>
          <a:p>
            <a:pPr indent="-311150" lvl="0" marL="457200" rtl="0" algn="just">
              <a:spcBef>
                <a:spcPts val="1200"/>
              </a:spcBef>
              <a:spcAft>
                <a:spcPts val="0"/>
              </a:spcAft>
              <a:buSzPts val="1300"/>
              <a:buChar char="➢"/>
            </a:pPr>
            <a:r>
              <a:rPr lang="es"/>
              <a:t>Correcta postura para levantar los elementos</a:t>
            </a:r>
            <a:endParaRPr/>
          </a:p>
          <a:p>
            <a:pPr indent="-311150" lvl="0" marL="457200" rtl="0" algn="just">
              <a:spcBef>
                <a:spcPts val="0"/>
              </a:spcBef>
              <a:spcAft>
                <a:spcPts val="0"/>
              </a:spcAft>
              <a:buSzPts val="1300"/>
              <a:buChar char="➢"/>
            </a:pPr>
            <a:r>
              <a:rPr lang="es"/>
              <a:t>Disminución de los pesos a levantar.</a:t>
            </a:r>
            <a:endParaRPr/>
          </a:p>
        </p:txBody>
      </p:sp>
      <p:sp>
        <p:nvSpPr>
          <p:cNvPr id="533" name="Google Shape;533;p63"/>
          <p:cNvSpPr txBox="1"/>
          <p:nvPr>
            <p:ph type="title"/>
          </p:nvPr>
        </p:nvSpPr>
        <p:spPr>
          <a:xfrm>
            <a:off x="2691450" y="489900"/>
            <a:ext cx="6372300" cy="69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s" sz="1600"/>
              <a:t>Agente: Posiciones forzadas y gestos repetitivos</a:t>
            </a:r>
            <a:endParaRPr b="1" sz="1600"/>
          </a:p>
        </p:txBody>
      </p:sp>
      <p:pic>
        <p:nvPicPr>
          <p:cNvPr id="534" name="Google Shape;534;p63"/>
          <p:cNvPicPr preferRelativeResize="0"/>
          <p:nvPr/>
        </p:nvPicPr>
        <p:blipFill>
          <a:blip r:embed="rId3">
            <a:alphaModFix/>
          </a:blip>
          <a:stretch>
            <a:fillRect/>
          </a:stretch>
        </p:blipFill>
        <p:spPr>
          <a:xfrm>
            <a:off x="5603075" y="2733625"/>
            <a:ext cx="3067050" cy="22669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4"/>
          <p:cNvSpPr txBox="1"/>
          <p:nvPr>
            <p:ph type="title"/>
          </p:nvPr>
        </p:nvSpPr>
        <p:spPr>
          <a:xfrm>
            <a:off x="1246050" y="1777750"/>
            <a:ext cx="6883800" cy="130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s" sz="4540"/>
              <a:t>¡MUCHAS</a:t>
            </a:r>
            <a:r>
              <a:rPr lang="es" sz="4540"/>
              <a:t> GRACIAS POR SU </a:t>
            </a:r>
            <a:r>
              <a:rPr lang="es" sz="4540"/>
              <a:t>ATENCIÓN</a:t>
            </a:r>
            <a:r>
              <a:rPr lang="es" sz="4540"/>
              <a:t>!</a:t>
            </a:r>
            <a:endParaRPr sz="45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385850" y="383725"/>
            <a:ext cx="6372300" cy="137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3600"/>
              <a:t>Agente de riesgo</a:t>
            </a:r>
            <a:endParaRPr sz="3600"/>
          </a:p>
        </p:txBody>
      </p:sp>
      <p:sp>
        <p:nvSpPr>
          <p:cNvPr id="169" name="Google Shape;169;p18"/>
          <p:cNvSpPr txBox="1"/>
          <p:nvPr>
            <p:ph idx="1" type="body"/>
          </p:nvPr>
        </p:nvSpPr>
        <p:spPr>
          <a:xfrm>
            <a:off x="508150" y="1499675"/>
            <a:ext cx="8192400" cy="338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500"/>
              <a:t>Es cuando en el ambiente de trabajo existe un agente que por sus propiedades puede producir un daño en la salud; la noción del agente se extiende a la existencia de condiciones de trabajo que </a:t>
            </a:r>
            <a:r>
              <a:rPr lang="es" sz="1500"/>
              <a:t>implican</a:t>
            </a:r>
            <a:r>
              <a:rPr lang="es" sz="1500"/>
              <a:t> una sobrecarga al organismo en su conjunto o a parte del mismo.</a:t>
            </a:r>
            <a:endParaRPr sz="1500"/>
          </a:p>
          <a:p>
            <a:pPr indent="0" lvl="0" marL="0" rtl="0" algn="l">
              <a:spcBef>
                <a:spcPts val="1200"/>
              </a:spcBef>
              <a:spcAft>
                <a:spcPts val="0"/>
              </a:spcAft>
              <a:buNone/>
            </a:pPr>
            <a:r>
              <a:rPr lang="es" sz="1500"/>
              <a:t>Depende del agente será la enfermedad ocupacional que contraiga el empleado y la gravedad de esta. Lo podemos dividir en cuatro </a:t>
            </a:r>
            <a:r>
              <a:rPr lang="es" sz="1500"/>
              <a:t>categorías</a:t>
            </a:r>
            <a:r>
              <a:rPr lang="es" sz="1500"/>
              <a:t>:</a:t>
            </a:r>
            <a:endParaRPr sz="1500"/>
          </a:p>
          <a:p>
            <a:pPr indent="-342900" lvl="0" marL="2743200" rtl="0" algn="l">
              <a:spcBef>
                <a:spcPts val="1200"/>
              </a:spcBef>
              <a:spcAft>
                <a:spcPts val="0"/>
              </a:spcAft>
              <a:buSzPts val="1800"/>
              <a:buAutoNum type="arabicPeriod"/>
            </a:pPr>
            <a:r>
              <a:rPr lang="es" sz="1800"/>
              <a:t>Agentes Químicos</a:t>
            </a:r>
            <a:endParaRPr sz="1800"/>
          </a:p>
          <a:p>
            <a:pPr indent="-342900" lvl="0" marL="2743200" rtl="0" algn="l">
              <a:spcBef>
                <a:spcPts val="0"/>
              </a:spcBef>
              <a:spcAft>
                <a:spcPts val="0"/>
              </a:spcAft>
              <a:buSzPts val="1800"/>
              <a:buAutoNum type="arabicPeriod"/>
            </a:pPr>
            <a:r>
              <a:rPr lang="es" sz="1800"/>
              <a:t>Agentes </a:t>
            </a:r>
            <a:r>
              <a:rPr lang="es" sz="1800"/>
              <a:t>físico</a:t>
            </a:r>
            <a:endParaRPr sz="1800"/>
          </a:p>
          <a:p>
            <a:pPr indent="-342900" lvl="0" marL="2743200" rtl="0" algn="l">
              <a:spcBef>
                <a:spcPts val="0"/>
              </a:spcBef>
              <a:spcAft>
                <a:spcPts val="0"/>
              </a:spcAft>
              <a:buSzPts val="1800"/>
              <a:buAutoNum type="arabicPeriod"/>
            </a:pPr>
            <a:r>
              <a:rPr lang="es" sz="1800"/>
              <a:t>Agentes </a:t>
            </a:r>
            <a:r>
              <a:rPr lang="es" sz="1800"/>
              <a:t>biológicos</a:t>
            </a:r>
            <a:endParaRPr sz="1800"/>
          </a:p>
          <a:p>
            <a:pPr indent="-342900" lvl="0" marL="2743200" rtl="0" algn="l">
              <a:spcBef>
                <a:spcPts val="0"/>
              </a:spcBef>
              <a:spcAft>
                <a:spcPts val="0"/>
              </a:spcAft>
              <a:buSzPts val="1800"/>
              <a:buAutoNum type="arabicPeriod"/>
            </a:pPr>
            <a:r>
              <a:rPr lang="es" sz="1800"/>
              <a:t>Agentes ergonómicos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385850" y="479075"/>
            <a:ext cx="6233700" cy="641100"/>
          </a:xfrm>
          <a:prstGeom prst="rect">
            <a:avLst/>
          </a:prstGeom>
        </p:spPr>
        <p:txBody>
          <a:bodyPr anchorCtr="0" anchor="ctr" bIns="91425" lIns="91425" spcFirstLastPara="1" rIns="91425" wrap="square" tIns="91425">
            <a:noAutofit/>
          </a:bodyPr>
          <a:lstStyle/>
          <a:p>
            <a:pPr indent="-368300" lvl="0" marL="457200" rtl="0" algn="ctr">
              <a:spcBef>
                <a:spcPts val="0"/>
              </a:spcBef>
              <a:spcAft>
                <a:spcPts val="0"/>
              </a:spcAft>
              <a:buSzPts val="2200"/>
              <a:buAutoNum type="arabicPeriod"/>
            </a:pPr>
            <a:r>
              <a:rPr lang="es" sz="2200"/>
              <a:t>Agentes </a:t>
            </a:r>
            <a:r>
              <a:rPr lang="es" sz="2200"/>
              <a:t>Químicos</a:t>
            </a:r>
            <a:r>
              <a:rPr lang="es" sz="2200"/>
              <a:t>:</a:t>
            </a:r>
            <a:endParaRPr sz="2200"/>
          </a:p>
        </p:txBody>
      </p:sp>
      <p:sp>
        <p:nvSpPr>
          <p:cNvPr id="175" name="Google Shape;175;p19"/>
          <p:cNvSpPr txBox="1"/>
          <p:nvPr>
            <p:ph idx="1" type="body"/>
          </p:nvPr>
        </p:nvSpPr>
        <p:spPr>
          <a:xfrm>
            <a:off x="327000" y="1178275"/>
            <a:ext cx="8490000" cy="903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a:t>Se considera agente químico a toda materia inerte que durante su fabricación, manejo, transporte, almacenamiento o uso puede incorporarse al ambiente en forma de líquido, polvo, humo, gas o vapor y provocar efectos negativos en la salud del trabajador.</a:t>
            </a:r>
            <a:endParaRPr/>
          </a:p>
        </p:txBody>
      </p:sp>
      <p:sp>
        <p:nvSpPr>
          <p:cNvPr id="176" name="Google Shape;176;p19"/>
          <p:cNvSpPr txBox="1"/>
          <p:nvPr/>
        </p:nvSpPr>
        <p:spPr>
          <a:xfrm>
            <a:off x="327000" y="1940700"/>
            <a:ext cx="4734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La </a:t>
            </a:r>
            <a:r>
              <a:rPr lang="es">
                <a:latin typeface="Calibri"/>
                <a:ea typeface="Calibri"/>
                <a:cs typeface="Calibri"/>
                <a:sym typeface="Calibri"/>
              </a:rPr>
              <a:t>peligrosidad</a:t>
            </a:r>
            <a:r>
              <a:rPr lang="es">
                <a:latin typeface="Calibri"/>
                <a:ea typeface="Calibri"/>
                <a:cs typeface="Calibri"/>
                <a:sym typeface="Calibri"/>
              </a:rPr>
              <a:t> va a depender de: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Propiedades físicas y químicas de los contaminantes.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Toxicidad: capacidad del agente de dañar el organismo.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Estado fisiológico de la persona.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Dosis de contaminante.</a:t>
            </a:r>
            <a:endParaRPr>
              <a:latin typeface="Calibri"/>
              <a:ea typeface="Calibri"/>
              <a:cs typeface="Calibri"/>
              <a:sym typeface="Calibri"/>
            </a:endParaRPr>
          </a:p>
        </p:txBody>
      </p:sp>
      <p:sp>
        <p:nvSpPr>
          <p:cNvPr id="177" name="Google Shape;177;p19"/>
          <p:cNvSpPr txBox="1"/>
          <p:nvPr/>
        </p:nvSpPr>
        <p:spPr>
          <a:xfrm rot="10800000">
            <a:off x="5366650" y="2960087"/>
            <a:ext cx="15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8" name="Google Shape;178;p19"/>
          <p:cNvSpPr txBox="1"/>
          <p:nvPr/>
        </p:nvSpPr>
        <p:spPr>
          <a:xfrm>
            <a:off x="5440925" y="1940700"/>
            <a:ext cx="311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Vías</a:t>
            </a:r>
            <a:r>
              <a:rPr lang="es">
                <a:latin typeface="Calibri"/>
                <a:ea typeface="Calibri"/>
                <a:cs typeface="Calibri"/>
                <a:sym typeface="Calibri"/>
              </a:rPr>
              <a:t> de entrada: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respiratoria.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dérmica.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digestiva.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parenteral.</a:t>
            </a:r>
            <a:endParaRPr>
              <a:latin typeface="Calibri"/>
              <a:ea typeface="Calibri"/>
              <a:cs typeface="Calibri"/>
              <a:sym typeface="Calibri"/>
            </a:endParaRPr>
          </a:p>
        </p:txBody>
      </p:sp>
      <p:sp>
        <p:nvSpPr>
          <p:cNvPr id="179" name="Google Shape;179;p19"/>
          <p:cNvSpPr txBox="1"/>
          <p:nvPr/>
        </p:nvSpPr>
        <p:spPr>
          <a:xfrm>
            <a:off x="545325" y="3333975"/>
            <a:ext cx="2553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Efectos en las personas: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Anestésicos</a:t>
            </a:r>
            <a:r>
              <a:rPr lang="es">
                <a:latin typeface="Calibri"/>
                <a:ea typeface="Calibri"/>
                <a:cs typeface="Calibri"/>
                <a:sym typeface="Calibri"/>
              </a:rPr>
              <a:t> y narcóticos.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Asfixiantes.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Cancerígenos.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Irritantes.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Mutagénicos</a:t>
            </a:r>
            <a:endParaRPr>
              <a:latin typeface="Calibri"/>
              <a:ea typeface="Calibri"/>
              <a:cs typeface="Calibri"/>
              <a:sym typeface="Calibri"/>
            </a:endParaRPr>
          </a:p>
        </p:txBody>
      </p:sp>
      <p:sp>
        <p:nvSpPr>
          <p:cNvPr id="180" name="Google Shape;180;p19"/>
          <p:cNvSpPr txBox="1"/>
          <p:nvPr/>
        </p:nvSpPr>
        <p:spPr>
          <a:xfrm>
            <a:off x="3098625" y="3780125"/>
            <a:ext cx="35820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s">
                <a:latin typeface="Calibri"/>
                <a:ea typeface="Calibri"/>
                <a:cs typeface="Calibri"/>
                <a:sym typeface="Calibri"/>
              </a:rPr>
              <a:t>Neumoconióticos.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Sensibilizantes</a:t>
            </a:r>
            <a:r>
              <a:rPr lang="es">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Sistémicos.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Teratógenos.</a:t>
            </a:r>
            <a:endParaRPr>
              <a:latin typeface="Calibri"/>
              <a:ea typeface="Calibri"/>
              <a:cs typeface="Calibri"/>
              <a:sym typeface="Calibri"/>
            </a:endParaRPr>
          </a:p>
        </p:txBody>
      </p:sp>
      <p:pic>
        <p:nvPicPr>
          <p:cNvPr id="181" name="Google Shape;181;p19"/>
          <p:cNvPicPr preferRelativeResize="0"/>
          <p:nvPr/>
        </p:nvPicPr>
        <p:blipFill>
          <a:blip r:embed="rId3">
            <a:alphaModFix/>
          </a:blip>
          <a:stretch>
            <a:fillRect/>
          </a:stretch>
        </p:blipFill>
        <p:spPr>
          <a:xfrm>
            <a:off x="5921400" y="3451900"/>
            <a:ext cx="2895600" cy="145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2248350" y="223075"/>
            <a:ext cx="4647300" cy="929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2200"/>
              <a:t>2. Agentes Físicos</a:t>
            </a:r>
            <a:endParaRPr sz="2200"/>
          </a:p>
        </p:txBody>
      </p:sp>
      <p:sp>
        <p:nvSpPr>
          <p:cNvPr id="187" name="Google Shape;187;p20"/>
          <p:cNvSpPr txBox="1"/>
          <p:nvPr>
            <p:ph idx="1" type="body"/>
          </p:nvPr>
        </p:nvSpPr>
        <p:spPr>
          <a:xfrm>
            <a:off x="314700" y="1091500"/>
            <a:ext cx="8514600" cy="9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t>Son aquellas formas de energía </a:t>
            </a:r>
            <a:r>
              <a:rPr lang="es" sz="1600"/>
              <a:t>en el área</a:t>
            </a:r>
            <a:r>
              <a:rPr lang="es" sz="1600"/>
              <a:t> laboral que inciden sobre las personas en niveles superiores a los que el organismo puede tolerar. Las más usuales son el ruido, las vibraciones, radiaciones ionizantes o no ionizantes, iluminación entre otras.</a:t>
            </a:r>
            <a:endParaRPr sz="1600"/>
          </a:p>
          <a:p>
            <a:pPr indent="0" lvl="0" marL="0" rtl="0" algn="l">
              <a:spcBef>
                <a:spcPts val="1200"/>
              </a:spcBef>
              <a:spcAft>
                <a:spcPts val="1200"/>
              </a:spcAft>
              <a:buNone/>
            </a:pPr>
            <a:r>
              <a:t/>
            </a:r>
            <a:endParaRPr/>
          </a:p>
        </p:txBody>
      </p:sp>
      <p:sp>
        <p:nvSpPr>
          <p:cNvPr id="188" name="Google Shape;188;p20"/>
          <p:cNvSpPr txBox="1"/>
          <p:nvPr/>
        </p:nvSpPr>
        <p:spPr>
          <a:xfrm>
            <a:off x="550200" y="2243700"/>
            <a:ext cx="80436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latin typeface="Calibri"/>
                <a:ea typeface="Calibri"/>
                <a:cs typeface="Calibri"/>
                <a:sym typeface="Calibri"/>
              </a:rPr>
              <a:t>Efectos en las personas: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s" sz="1600">
                <a:latin typeface="Calibri"/>
                <a:ea typeface="Calibri"/>
                <a:cs typeface="Calibri"/>
                <a:sym typeface="Calibri"/>
              </a:rPr>
              <a:t>Enfermedades provocadas por radiaciones ionizantes: por ejemplo en trabajo de extracción y tratamiento de minerales radioactivos.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s" sz="1600">
                <a:latin typeface="Calibri"/>
                <a:ea typeface="Calibri"/>
                <a:cs typeface="Calibri"/>
                <a:sym typeface="Calibri"/>
              </a:rPr>
              <a:t>Catarata producida por </a:t>
            </a:r>
            <a:r>
              <a:rPr lang="es" sz="1600">
                <a:latin typeface="Calibri"/>
                <a:ea typeface="Calibri"/>
                <a:cs typeface="Calibri"/>
                <a:sym typeface="Calibri"/>
              </a:rPr>
              <a:t>energía</a:t>
            </a:r>
            <a:r>
              <a:rPr lang="es" sz="1600">
                <a:latin typeface="Calibri"/>
                <a:ea typeface="Calibri"/>
                <a:cs typeface="Calibri"/>
                <a:sym typeface="Calibri"/>
              </a:rPr>
              <a:t> radiante: trabajo con </a:t>
            </a:r>
            <a:r>
              <a:rPr lang="es" sz="1600">
                <a:latin typeface="Calibri"/>
                <a:ea typeface="Calibri"/>
                <a:cs typeface="Calibri"/>
                <a:sym typeface="Calibri"/>
              </a:rPr>
              <a:t>cristales</a:t>
            </a:r>
            <a:r>
              <a:rPr lang="es" sz="1600">
                <a:latin typeface="Calibri"/>
                <a:ea typeface="Calibri"/>
                <a:cs typeface="Calibri"/>
                <a:sym typeface="Calibri"/>
              </a:rPr>
              <a:t> incandescentes, </a:t>
            </a:r>
            <a:r>
              <a:rPr lang="es" sz="1600">
                <a:latin typeface="Calibri"/>
                <a:ea typeface="Calibri"/>
                <a:cs typeface="Calibri"/>
                <a:sym typeface="Calibri"/>
              </a:rPr>
              <a:t>fábricas</a:t>
            </a:r>
            <a:r>
              <a:rPr lang="es" sz="1600">
                <a:latin typeface="Calibri"/>
                <a:ea typeface="Calibri"/>
                <a:cs typeface="Calibri"/>
                <a:sym typeface="Calibri"/>
              </a:rPr>
              <a:t> de carburos, etc.</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s" sz="1600">
                <a:latin typeface="Calibri"/>
                <a:ea typeface="Calibri"/>
                <a:cs typeface="Calibri"/>
                <a:sym typeface="Calibri"/>
              </a:rPr>
              <a:t>Hipoacusia o sordera provocada por el ruido: trabajos donde se </a:t>
            </a:r>
            <a:r>
              <a:rPr lang="es" sz="1600">
                <a:latin typeface="Calibri"/>
                <a:ea typeface="Calibri"/>
                <a:cs typeface="Calibri"/>
                <a:sym typeface="Calibri"/>
              </a:rPr>
              <a:t>esté</a:t>
            </a:r>
            <a:r>
              <a:rPr lang="es" sz="1600">
                <a:latin typeface="Calibri"/>
                <a:ea typeface="Calibri"/>
                <a:cs typeface="Calibri"/>
                <a:sym typeface="Calibri"/>
              </a:rPr>
              <a:t> expuesto a ruidos sonoros continuos de 80 decibeles o más, durante 8 horas diarias o 40 horas semanales.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s" sz="1600">
                <a:latin typeface="Calibri"/>
                <a:ea typeface="Calibri"/>
                <a:cs typeface="Calibri"/>
                <a:sym typeface="Calibri"/>
              </a:rPr>
              <a:t>Enfermedades osteo-articulares o </a:t>
            </a:r>
            <a:r>
              <a:rPr lang="es" sz="1600">
                <a:latin typeface="Calibri"/>
                <a:ea typeface="Calibri"/>
                <a:cs typeface="Calibri"/>
                <a:sym typeface="Calibri"/>
              </a:rPr>
              <a:t>angioneuróticas</a:t>
            </a:r>
            <a:r>
              <a:rPr lang="es" sz="1600">
                <a:latin typeface="Calibri"/>
                <a:ea typeface="Calibri"/>
                <a:cs typeface="Calibri"/>
                <a:sym typeface="Calibri"/>
              </a:rPr>
              <a:t> provocadas por las vibraciones mecánicas: en trabajos con máquinas de construcción, </a:t>
            </a:r>
            <a:r>
              <a:rPr lang="es" sz="1600">
                <a:latin typeface="Calibri"/>
                <a:ea typeface="Calibri"/>
                <a:cs typeface="Calibri"/>
                <a:sym typeface="Calibri"/>
              </a:rPr>
              <a:t>agrícolas</a:t>
            </a:r>
            <a:r>
              <a:rPr lang="es" sz="1600">
                <a:latin typeface="Calibri"/>
                <a:ea typeface="Calibri"/>
                <a:cs typeface="Calibri"/>
                <a:sym typeface="Calibri"/>
              </a:rPr>
              <a:t>, etc</a:t>
            </a:r>
            <a:endParaRPr sz="1600">
              <a:latin typeface="Calibri"/>
              <a:ea typeface="Calibri"/>
              <a:cs typeface="Calibri"/>
              <a:sym typeface="Calibri"/>
            </a:endParaRPr>
          </a:p>
        </p:txBody>
      </p:sp>
      <p:pic>
        <p:nvPicPr>
          <p:cNvPr id="189" name="Google Shape;189;p20"/>
          <p:cNvPicPr preferRelativeResize="0"/>
          <p:nvPr/>
        </p:nvPicPr>
        <p:blipFill>
          <a:blip r:embed="rId3">
            <a:alphaModFix/>
          </a:blip>
          <a:stretch>
            <a:fillRect/>
          </a:stretch>
        </p:blipFill>
        <p:spPr>
          <a:xfrm>
            <a:off x="7172224" y="62124"/>
            <a:ext cx="1873126" cy="109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2124450" y="223100"/>
            <a:ext cx="4895100" cy="867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2200"/>
              <a:t>3. Agentes Biológicos</a:t>
            </a:r>
            <a:endParaRPr sz="2200"/>
          </a:p>
        </p:txBody>
      </p:sp>
      <p:sp>
        <p:nvSpPr>
          <p:cNvPr id="195" name="Google Shape;195;p21"/>
          <p:cNvSpPr txBox="1"/>
          <p:nvPr>
            <p:ph idx="1" type="body"/>
          </p:nvPr>
        </p:nvSpPr>
        <p:spPr>
          <a:xfrm>
            <a:off x="196950" y="1090700"/>
            <a:ext cx="8750100" cy="158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1400">
                <a:solidFill>
                  <a:srgbClr val="000000"/>
                </a:solidFill>
              </a:rPr>
              <a:t>Se considera agentes biológicos a los seres vivos que se introducen en el organism</a:t>
            </a:r>
            <a:r>
              <a:rPr lang="es" sz="1400">
                <a:solidFill>
                  <a:srgbClr val="000000"/>
                </a:solidFill>
              </a:rPr>
              <a:t>o </a:t>
            </a:r>
            <a:r>
              <a:rPr lang="es" sz="1400">
                <a:solidFill>
                  <a:srgbClr val="000000"/>
                </a:solidFill>
              </a:rPr>
              <a:t>humano causando enfermedades de tipo infecciosos. Entre estos seres vivos se pueden nombrar:</a:t>
            </a:r>
            <a:endParaRPr sz="1400">
              <a:solidFill>
                <a:srgbClr val="000000"/>
              </a:solidFill>
            </a:endParaRPr>
          </a:p>
          <a:p>
            <a:pPr indent="-317500" lvl="0" marL="457200" rtl="0" algn="l">
              <a:lnSpc>
                <a:spcPct val="100000"/>
              </a:lnSpc>
              <a:spcBef>
                <a:spcPts val="1200"/>
              </a:spcBef>
              <a:spcAft>
                <a:spcPts val="0"/>
              </a:spcAft>
              <a:buClr>
                <a:srgbClr val="000000"/>
              </a:buClr>
              <a:buSzPts val="1400"/>
              <a:buChar char="●"/>
            </a:pPr>
            <a:r>
              <a:rPr lang="es" sz="1400">
                <a:solidFill>
                  <a:srgbClr val="000000"/>
                </a:solidFill>
              </a:rPr>
              <a:t>Virus.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s" sz="1400">
                <a:solidFill>
                  <a:srgbClr val="000000"/>
                </a:solidFill>
              </a:rPr>
              <a:t>Bacterias.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s" sz="1400">
                <a:solidFill>
                  <a:srgbClr val="000000"/>
                </a:solidFill>
              </a:rPr>
              <a:t>Parásitos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s" sz="1400">
                <a:solidFill>
                  <a:srgbClr val="000000"/>
                </a:solidFill>
              </a:rPr>
              <a:t>Hongos.</a:t>
            </a:r>
            <a:endParaRPr sz="1400">
              <a:solidFill>
                <a:srgbClr val="000000"/>
              </a:solidFill>
            </a:endParaRPr>
          </a:p>
          <a:p>
            <a:pPr indent="0" lvl="0" marL="457200" rtl="0" algn="l">
              <a:lnSpc>
                <a:spcPct val="100000"/>
              </a:lnSpc>
              <a:spcBef>
                <a:spcPts val="1200"/>
              </a:spcBef>
              <a:spcAft>
                <a:spcPts val="0"/>
              </a:spcAft>
              <a:buNone/>
            </a:pPr>
            <a:r>
              <a:t/>
            </a:r>
            <a:endParaRPr sz="1400">
              <a:solidFill>
                <a:srgbClr val="000000"/>
              </a:solidFill>
            </a:endParaRPr>
          </a:p>
          <a:p>
            <a:pPr indent="0" lvl="0" marL="0" rtl="0" algn="ctr">
              <a:spcBef>
                <a:spcPts val="1200"/>
              </a:spcBef>
              <a:spcAft>
                <a:spcPts val="1200"/>
              </a:spcAft>
              <a:buNone/>
            </a:pPr>
            <a:r>
              <a:t/>
            </a:r>
            <a:endParaRPr/>
          </a:p>
        </p:txBody>
      </p:sp>
      <p:sp>
        <p:nvSpPr>
          <p:cNvPr id="196" name="Google Shape;196;p21"/>
          <p:cNvSpPr txBox="1"/>
          <p:nvPr/>
        </p:nvSpPr>
        <p:spPr>
          <a:xfrm>
            <a:off x="1896275" y="1214625"/>
            <a:ext cx="356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7" name="Google Shape;197;p21"/>
          <p:cNvSpPr txBox="1"/>
          <p:nvPr/>
        </p:nvSpPr>
        <p:spPr>
          <a:xfrm>
            <a:off x="4412250" y="1614825"/>
            <a:ext cx="2999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Vías de entrada: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respiratoria.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dérmica.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digestiva.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Vía parenteral.</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98" name="Google Shape;198;p21"/>
          <p:cNvSpPr txBox="1"/>
          <p:nvPr/>
        </p:nvSpPr>
        <p:spPr>
          <a:xfrm>
            <a:off x="494400" y="2819650"/>
            <a:ext cx="8155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latin typeface="Calibri"/>
                <a:ea typeface="Calibri"/>
                <a:cs typeface="Calibri"/>
                <a:sym typeface="Calibri"/>
              </a:rPr>
              <a:t>Grupos de riesgo: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Grupo 1: aquellos  pocos probables que causen enfermedades.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Grupo 2: incluye agentes patógenos que puedan causar una enfermedad, generalmente poseen tratamiento o profilaxis (tétano, gripe, herpes).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Grupo 3: </a:t>
            </a:r>
            <a:r>
              <a:rPr lang="es">
                <a:latin typeface="Calibri"/>
                <a:ea typeface="Calibri"/>
                <a:cs typeface="Calibri"/>
                <a:sym typeface="Calibri"/>
              </a:rPr>
              <a:t>incluye agentes  patógenos que puedan causar una enfermedad grave, con riesgo de que se propague a la colectividad, pero generalmente existe una profilaxis o tratamiento, algunos ejemplos son tuberculosis, hepatitis, sida.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Grupo 4: Igual que el grupo 3 pero en este no existe ninguna profilaxis o tratamiento posible, como por ejemplo el virus del Ebola.</a:t>
            </a:r>
            <a:endParaRPr>
              <a:latin typeface="Calibri"/>
              <a:ea typeface="Calibri"/>
              <a:cs typeface="Calibri"/>
              <a:sym typeface="Calibri"/>
            </a:endParaRPr>
          </a:p>
        </p:txBody>
      </p:sp>
      <p:pic>
        <p:nvPicPr>
          <p:cNvPr id="199" name="Google Shape;199;p21"/>
          <p:cNvPicPr preferRelativeResize="0"/>
          <p:nvPr/>
        </p:nvPicPr>
        <p:blipFill>
          <a:blip r:embed="rId3">
            <a:alphaModFix/>
          </a:blip>
          <a:stretch>
            <a:fillRect/>
          </a:stretch>
        </p:blipFill>
        <p:spPr>
          <a:xfrm>
            <a:off x="6761307" y="1501075"/>
            <a:ext cx="2185743" cy="158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