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Nunito" panose="020B0604020202020204" charset="0"/>
      <p:regular r:id="rId47"/>
      <p:bold r:id="rId48"/>
      <p:italic r:id="rId49"/>
      <p:boldItalic r:id="rId50"/>
    </p:embeddedFont>
    <p:embeddedFont>
      <p:font typeface="Maven Pro" panose="020B0604020202020204" charset="0"/>
      <p:regular r:id="rId51"/>
      <p:bold r:id="rId52"/>
    </p:embeddedFont>
    <p:embeddedFont>
      <p:font typeface="Trebuchet MS" panose="020B060302020202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380204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40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3f1fb509a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3f1fb509a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30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3f1fb509a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3f1fb509a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92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f1fb509a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3f1fb509a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2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3f1fb509a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3f1fb509a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752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62597869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62597869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955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594a61907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594a61907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362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594a619078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594a619078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220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594a619078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594a619078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40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594a619078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594a619078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85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594a619078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594a619078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34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3f1fb509a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3f1fb509a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6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594a619078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594a6190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976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594a619078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594a619078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44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94a619078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594a619078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1263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594a619078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594a619078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770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594a619078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594a619078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1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594a619078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594a619078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851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594a619078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594a619078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896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3f26d3a9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3f26d3a9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096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f26d3a9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3f26d3a9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320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3f26d3a91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3f26d3a91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54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41b3cff32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41b3cff32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493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3f26d3a91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3f26d3a91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791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3f26d3a91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3f26d3a91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90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3f26d3a91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3f26d3a91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29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f26d3a91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f26d3a91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894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3f26d3a91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3f26d3a91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362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3f26d3a91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3f26d3a91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770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3f26d3a91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3f26d3a91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236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3f26d3a91d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3f26d3a91d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698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3f26d3a91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3f26d3a91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09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3f26d3a91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3f26d3a91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67f5fc6f8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67f5fc6f8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264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3f26d3a91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3f26d3a91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723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3f26d3a91d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3f26d3a91d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8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3f26d3a91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3f26d3a91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188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3f26d3a91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3f26d3a91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94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3f26d3a91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3f26d3a91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99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3f1fb509a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3f1fb509a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46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f1fb509a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f1fb509a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04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3f1fb509a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3f1fb509a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60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67f5fc6f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67f5fc6f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582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3f1fb509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3f1fb509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7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argentina.gob.ar/armada/servicio-de-seguridad-ambiental"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580799" y="392275"/>
            <a:ext cx="7982400" cy="96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s"/>
              <a:t>HIGIENE Y SEGURIDAD</a:t>
            </a:r>
            <a:endParaRPr/>
          </a:p>
        </p:txBody>
      </p:sp>
      <p:sp>
        <p:nvSpPr>
          <p:cNvPr id="278" name="Google Shape;278;p13"/>
          <p:cNvSpPr txBox="1">
            <a:spLocks noGrp="1"/>
          </p:cNvSpPr>
          <p:nvPr>
            <p:ph type="subTitle" idx="1"/>
          </p:nvPr>
        </p:nvSpPr>
        <p:spPr>
          <a:xfrm>
            <a:off x="537200" y="1478425"/>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200"/>
              <a:t>AMBIENTE HIPERBÁRICO Y </a:t>
            </a:r>
            <a:endParaRPr sz="3200"/>
          </a:p>
          <a:p>
            <a:pPr marL="0" lvl="0" indent="0" algn="l" rtl="0">
              <a:spcBef>
                <a:spcPts val="0"/>
              </a:spcBef>
              <a:spcAft>
                <a:spcPts val="0"/>
              </a:spcAft>
              <a:buNone/>
            </a:pPr>
            <a:r>
              <a:rPr lang="es" sz="3200"/>
              <a:t>ELEMENTOS SOMETIDOS A PRESIÓN</a:t>
            </a:r>
            <a:endParaRPr sz="32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2"/>
          <p:cNvSpPr txBox="1">
            <a:spLocks noGrp="1"/>
          </p:cNvSpPr>
          <p:nvPr>
            <p:ph type="title"/>
          </p:nvPr>
        </p:nvSpPr>
        <p:spPr>
          <a:xfrm>
            <a:off x="1303800" y="598575"/>
            <a:ext cx="7030500" cy="75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s" sz="1900">
                <a:solidFill>
                  <a:schemeClr val="accent1"/>
                </a:solidFill>
                <a:latin typeface="Arial"/>
                <a:ea typeface="Arial"/>
                <a:cs typeface="Arial"/>
                <a:sym typeface="Arial"/>
              </a:rPr>
              <a:t>Accidentes</a:t>
            </a:r>
            <a:endParaRPr sz="1400">
              <a:solidFill>
                <a:schemeClr val="accent1"/>
              </a:solidFill>
              <a:latin typeface="Arial"/>
              <a:ea typeface="Arial"/>
              <a:cs typeface="Arial"/>
              <a:sym typeface="Arial"/>
            </a:endParaRPr>
          </a:p>
          <a:p>
            <a:pPr marL="0" lvl="0" indent="0" algn="just" rtl="0">
              <a:lnSpc>
                <a:spcPct val="115000"/>
              </a:lnSpc>
              <a:spcBef>
                <a:spcPts val="0"/>
              </a:spcBef>
              <a:spcAft>
                <a:spcPts val="0"/>
              </a:spcAft>
              <a:buNone/>
            </a:pPr>
            <a:r>
              <a:rPr lang="es" sz="1100" b="0">
                <a:solidFill>
                  <a:schemeClr val="accent1"/>
                </a:solidFill>
                <a:latin typeface="Arial"/>
                <a:ea typeface="Arial"/>
                <a:cs typeface="Arial"/>
                <a:sym typeface="Arial"/>
              </a:rPr>
              <a:t>Podemos enumerar distintos tipos de accidentes que pueden ocurrir en las inmersiones:</a:t>
            </a:r>
            <a:endParaRPr>
              <a:solidFill>
                <a:schemeClr val="accent1"/>
              </a:solidFill>
            </a:endParaRPr>
          </a:p>
        </p:txBody>
      </p:sp>
      <p:sp>
        <p:nvSpPr>
          <p:cNvPr id="333" name="Google Shape;333;p22"/>
          <p:cNvSpPr txBox="1">
            <a:spLocks noGrp="1"/>
          </p:cNvSpPr>
          <p:nvPr>
            <p:ph type="body" idx="1"/>
          </p:nvPr>
        </p:nvSpPr>
        <p:spPr>
          <a:xfrm>
            <a:off x="481100" y="1407925"/>
            <a:ext cx="3678900" cy="29289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es" sz="1200" b="1">
                <a:solidFill>
                  <a:srgbClr val="000000"/>
                </a:solidFill>
                <a:latin typeface="Arial"/>
                <a:ea typeface="Arial"/>
                <a:cs typeface="Arial"/>
                <a:sym typeface="Arial"/>
              </a:rPr>
              <a:t>Accidentes por déficit respiratorio:</a:t>
            </a:r>
            <a:endParaRPr sz="1200" b="1" baseline="30000">
              <a:solidFill>
                <a:srgbClr val="000000"/>
              </a:solidFill>
              <a:latin typeface="Arial"/>
              <a:ea typeface="Arial"/>
              <a:cs typeface="Arial"/>
              <a:sym typeface="Arial"/>
            </a:endParaRPr>
          </a:p>
          <a:p>
            <a:pPr marL="0" lvl="0" indent="0" algn="just" rtl="0">
              <a:spcBef>
                <a:spcPts val="0"/>
              </a:spcBef>
              <a:spcAft>
                <a:spcPts val="0"/>
              </a:spcAft>
              <a:buNone/>
            </a:pPr>
            <a:endParaRPr sz="1200" b="1">
              <a:solidFill>
                <a:srgbClr val="000000"/>
              </a:solidFill>
              <a:latin typeface="Arial"/>
              <a:ea typeface="Arial"/>
              <a:cs typeface="Arial"/>
              <a:sym typeface="Arial"/>
            </a:endParaRPr>
          </a:p>
          <a:p>
            <a:pPr marL="457200" lvl="0" indent="-287972" algn="just" rtl="0">
              <a:spcBef>
                <a:spcPts val="0"/>
              </a:spcBef>
              <a:spcAft>
                <a:spcPts val="0"/>
              </a:spcAft>
              <a:buClr>
                <a:srgbClr val="000000"/>
              </a:buClr>
              <a:buSzPct val="100000"/>
              <a:buFont typeface="Arial"/>
              <a:buChar char="●"/>
            </a:pPr>
            <a:r>
              <a:rPr lang="es" sz="1100" b="1">
                <a:solidFill>
                  <a:srgbClr val="000000"/>
                </a:solidFill>
                <a:latin typeface="Arial"/>
                <a:ea typeface="Arial"/>
                <a:cs typeface="Arial"/>
                <a:sym typeface="Arial"/>
              </a:rPr>
              <a:t>Ahogamiento</a:t>
            </a:r>
            <a:endParaRPr sz="1100" b="1">
              <a:solidFill>
                <a:srgbClr val="000000"/>
              </a:solidFill>
              <a:latin typeface="Arial"/>
              <a:ea typeface="Arial"/>
              <a:cs typeface="Arial"/>
              <a:sym typeface="Arial"/>
            </a:endParaRPr>
          </a:p>
          <a:p>
            <a:pPr marL="457200" lvl="0" indent="0" algn="just" rtl="0">
              <a:spcBef>
                <a:spcPts val="0"/>
              </a:spcBef>
              <a:spcAft>
                <a:spcPts val="0"/>
              </a:spcAft>
              <a:buNone/>
            </a:pPr>
            <a:endParaRPr sz="1100" b="1">
              <a:solidFill>
                <a:srgbClr val="000000"/>
              </a:solidFill>
              <a:latin typeface="Arial"/>
              <a:ea typeface="Arial"/>
              <a:cs typeface="Arial"/>
              <a:sym typeface="Arial"/>
            </a:endParaRPr>
          </a:p>
          <a:p>
            <a:pPr marL="0" lvl="0" indent="0" algn="just" rtl="0">
              <a:lnSpc>
                <a:spcPct val="150000"/>
              </a:lnSpc>
              <a:spcBef>
                <a:spcPts val="0"/>
              </a:spcBef>
              <a:spcAft>
                <a:spcPts val="0"/>
              </a:spcAft>
              <a:buNone/>
            </a:pPr>
            <a:r>
              <a:rPr lang="es" sz="1100">
                <a:solidFill>
                  <a:srgbClr val="000000"/>
                </a:solidFill>
                <a:latin typeface="Arial"/>
                <a:ea typeface="Arial"/>
                <a:cs typeface="Arial"/>
                <a:sym typeface="Arial"/>
              </a:rPr>
              <a:t>La asfixia ocurre cuando el cuerpo se encuentra sumergido en el agua y esta ingresa a las vías respiratorias obstruyendo el</a:t>
            </a:r>
            <a:r>
              <a:rPr lang="es" sz="1100" u="sng">
                <a:solidFill>
                  <a:srgbClr val="000000"/>
                </a:solidFill>
                <a:latin typeface="Arial"/>
                <a:ea typeface="Arial"/>
                <a:cs typeface="Arial"/>
                <a:sym typeface="Arial"/>
              </a:rPr>
              <a:t> libre intercambio gaseoso</a:t>
            </a:r>
            <a:r>
              <a:rPr lang="es" sz="1100">
                <a:solidFill>
                  <a:srgbClr val="000000"/>
                </a:solidFill>
                <a:latin typeface="Arial"/>
                <a:ea typeface="Arial"/>
                <a:cs typeface="Arial"/>
                <a:sym typeface="Arial"/>
              </a:rPr>
              <a:t>. Como consecuencia a la asfixia, se produce una</a:t>
            </a:r>
            <a:r>
              <a:rPr lang="es" sz="1100" b="1">
                <a:solidFill>
                  <a:srgbClr val="000000"/>
                </a:solidFill>
                <a:latin typeface="Arial"/>
                <a:ea typeface="Arial"/>
                <a:cs typeface="Arial"/>
                <a:sym typeface="Arial"/>
              </a:rPr>
              <a:t> hipoxia</a:t>
            </a:r>
            <a:r>
              <a:rPr lang="es" sz="1100">
                <a:solidFill>
                  <a:srgbClr val="000000"/>
                </a:solidFill>
                <a:latin typeface="Arial"/>
                <a:ea typeface="Arial"/>
                <a:cs typeface="Arial"/>
                <a:sym typeface="Arial"/>
              </a:rPr>
              <a:t> (poco oxígeno en las células) y una </a:t>
            </a:r>
            <a:r>
              <a:rPr lang="es" sz="1100" b="1">
                <a:solidFill>
                  <a:srgbClr val="000000"/>
                </a:solidFill>
                <a:latin typeface="Arial"/>
                <a:ea typeface="Arial"/>
                <a:cs typeface="Arial"/>
                <a:sym typeface="Arial"/>
              </a:rPr>
              <a:t>hipercapnia</a:t>
            </a:r>
            <a:r>
              <a:rPr lang="es" sz="1100">
                <a:solidFill>
                  <a:srgbClr val="000000"/>
                </a:solidFill>
                <a:latin typeface="Arial"/>
                <a:ea typeface="Arial"/>
                <a:cs typeface="Arial"/>
                <a:sym typeface="Arial"/>
              </a:rPr>
              <a:t> (alta concentración de CO2).</a:t>
            </a:r>
            <a:endParaRPr sz="1100" i="1">
              <a:solidFill>
                <a:srgbClr val="000000"/>
              </a:solidFill>
              <a:latin typeface="Arial"/>
              <a:ea typeface="Arial"/>
              <a:cs typeface="Arial"/>
              <a:sym typeface="Arial"/>
            </a:endParaRPr>
          </a:p>
          <a:p>
            <a:pPr marL="0" lvl="0" indent="0" algn="just" rtl="0">
              <a:lnSpc>
                <a:spcPct val="150000"/>
              </a:lnSpc>
              <a:spcBef>
                <a:spcPts val="1000"/>
              </a:spcBef>
              <a:spcAft>
                <a:spcPts val="0"/>
              </a:spcAft>
              <a:buNone/>
            </a:pPr>
            <a:r>
              <a:rPr lang="es" sz="1100">
                <a:solidFill>
                  <a:srgbClr val="000000"/>
                </a:solidFill>
                <a:latin typeface="Arial"/>
                <a:ea typeface="Arial"/>
                <a:cs typeface="Arial"/>
                <a:sym typeface="Arial"/>
              </a:rPr>
              <a:t>Para evitar este accidente debe</a:t>
            </a:r>
            <a:r>
              <a:rPr lang="es" sz="1100" b="1">
                <a:solidFill>
                  <a:srgbClr val="000000"/>
                </a:solidFill>
                <a:latin typeface="Arial"/>
                <a:ea typeface="Arial"/>
                <a:cs typeface="Arial"/>
                <a:sym typeface="Arial"/>
              </a:rPr>
              <a:t> mantenerse entrenado el personal y no realizar trabajos solos</a:t>
            </a:r>
            <a:r>
              <a:rPr lang="es"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just" rtl="0">
              <a:spcBef>
                <a:spcPts val="1000"/>
              </a:spcBef>
              <a:spcAft>
                <a:spcPts val="0"/>
              </a:spcAft>
              <a:buNone/>
            </a:pPr>
            <a:endParaRPr sz="1100">
              <a:solidFill>
                <a:srgbClr val="000000"/>
              </a:solidFill>
              <a:latin typeface="Arial"/>
              <a:ea typeface="Arial"/>
              <a:cs typeface="Arial"/>
              <a:sym typeface="Arial"/>
            </a:endParaRPr>
          </a:p>
          <a:p>
            <a:pPr marL="0" lvl="0" indent="0" algn="just" rtl="0">
              <a:lnSpc>
                <a:spcPct val="150000"/>
              </a:lnSpc>
              <a:spcBef>
                <a:spcPts val="0"/>
              </a:spcBef>
              <a:spcAft>
                <a:spcPts val="0"/>
              </a:spcAft>
              <a:buNone/>
            </a:pPr>
            <a:endParaRPr sz="1100" b="1">
              <a:solidFill>
                <a:srgbClr val="000000"/>
              </a:solidFill>
              <a:latin typeface="Calibri"/>
              <a:ea typeface="Calibri"/>
              <a:cs typeface="Calibri"/>
              <a:sym typeface="Calibri"/>
            </a:endParaRPr>
          </a:p>
          <a:p>
            <a:pPr marL="0" lvl="0" indent="0" algn="l" rtl="0">
              <a:spcBef>
                <a:spcPts val="1000"/>
              </a:spcBef>
              <a:spcAft>
                <a:spcPts val="1200"/>
              </a:spcAft>
              <a:buNone/>
            </a:pPr>
            <a:endParaRPr/>
          </a:p>
        </p:txBody>
      </p:sp>
      <p:sp>
        <p:nvSpPr>
          <p:cNvPr id="334" name="Google Shape;334;p22"/>
          <p:cNvSpPr txBox="1"/>
          <p:nvPr/>
        </p:nvSpPr>
        <p:spPr>
          <a:xfrm>
            <a:off x="4421700" y="1655550"/>
            <a:ext cx="3912600" cy="2494800"/>
          </a:xfrm>
          <a:prstGeom prst="rect">
            <a:avLst/>
          </a:prstGeom>
          <a:noFill/>
          <a:ln>
            <a:noFill/>
          </a:ln>
        </p:spPr>
        <p:txBody>
          <a:bodyPr spcFirstLastPara="1" wrap="square" lIns="91425" tIns="91425" rIns="91425" bIns="91425" anchor="t" anchorCtr="0">
            <a:spAutoFit/>
          </a:bodyPr>
          <a:lstStyle/>
          <a:p>
            <a:pPr marL="457200" lvl="0" indent="-285750" algn="just" rtl="0">
              <a:lnSpc>
                <a:spcPct val="115000"/>
              </a:lnSpc>
              <a:spcBef>
                <a:spcPts val="0"/>
              </a:spcBef>
              <a:spcAft>
                <a:spcPts val="0"/>
              </a:spcAft>
              <a:buClr>
                <a:srgbClr val="000000"/>
              </a:buClr>
              <a:buSzPts val="900"/>
              <a:buFont typeface="Arial"/>
              <a:buChar char="●"/>
            </a:pPr>
            <a:r>
              <a:rPr lang="es" sz="900" b="1"/>
              <a:t>Hidrocución</a:t>
            </a:r>
            <a:endParaRPr sz="900" b="1"/>
          </a:p>
          <a:p>
            <a:pPr marL="457200" lvl="0" indent="0" algn="just" rtl="0">
              <a:lnSpc>
                <a:spcPct val="115000"/>
              </a:lnSpc>
              <a:spcBef>
                <a:spcPts val="0"/>
              </a:spcBef>
              <a:spcAft>
                <a:spcPts val="0"/>
              </a:spcAft>
              <a:buNone/>
            </a:pPr>
            <a:endParaRPr sz="900" b="1"/>
          </a:p>
          <a:p>
            <a:pPr marL="0" lvl="0" indent="0" algn="just" rtl="0">
              <a:lnSpc>
                <a:spcPct val="115000"/>
              </a:lnSpc>
              <a:spcBef>
                <a:spcPts val="0"/>
              </a:spcBef>
              <a:spcAft>
                <a:spcPts val="0"/>
              </a:spcAft>
              <a:buNone/>
            </a:pPr>
            <a:r>
              <a:rPr lang="es" sz="900"/>
              <a:t>Choque </a:t>
            </a:r>
            <a:r>
              <a:rPr lang="es" sz="900" u="sng"/>
              <a:t>mecánico-térmico</a:t>
            </a:r>
            <a:r>
              <a:rPr lang="es" sz="900"/>
              <a:t> que provoca desequilibrio circulatorio. Lleva al hundimiento del buzo sin poder evitarlo</a:t>
            </a:r>
            <a:endParaRPr sz="900"/>
          </a:p>
          <a:p>
            <a:pPr marL="0" lvl="0" indent="0" algn="just" rtl="0">
              <a:lnSpc>
                <a:spcPct val="115000"/>
              </a:lnSpc>
              <a:spcBef>
                <a:spcPts val="0"/>
              </a:spcBef>
              <a:spcAft>
                <a:spcPts val="0"/>
              </a:spcAft>
              <a:buNone/>
            </a:pPr>
            <a:endParaRPr sz="900"/>
          </a:p>
          <a:p>
            <a:pPr marL="0" lvl="0" indent="0" algn="just" rtl="0">
              <a:lnSpc>
                <a:spcPct val="150000"/>
              </a:lnSpc>
              <a:spcBef>
                <a:spcPts val="0"/>
              </a:spcBef>
              <a:spcAft>
                <a:spcPts val="0"/>
              </a:spcAft>
              <a:buNone/>
            </a:pPr>
            <a:r>
              <a:rPr lang="es" sz="900" b="1"/>
              <a:t>Para evitarlo pueden tomarse las siguientes precauciones: </a:t>
            </a:r>
            <a:endParaRPr sz="900" b="1"/>
          </a:p>
          <a:p>
            <a:pPr marL="457200" lvl="0" indent="-285750" algn="just" rtl="0">
              <a:lnSpc>
                <a:spcPct val="150000"/>
              </a:lnSpc>
              <a:spcBef>
                <a:spcPts val="1000"/>
              </a:spcBef>
              <a:spcAft>
                <a:spcPts val="0"/>
              </a:spcAft>
              <a:buSzPts val="900"/>
              <a:buChar char="●"/>
            </a:pPr>
            <a:r>
              <a:rPr lang="es" sz="900"/>
              <a:t>Antes de una inmersión esperar en la superficie unos minutos para acostumbrarse a la temperatura.</a:t>
            </a:r>
            <a:endParaRPr sz="900"/>
          </a:p>
          <a:p>
            <a:pPr marL="457200" lvl="0" indent="-285750" algn="just" rtl="0">
              <a:lnSpc>
                <a:spcPct val="150000"/>
              </a:lnSpc>
              <a:spcBef>
                <a:spcPts val="0"/>
              </a:spcBef>
              <a:spcAft>
                <a:spcPts val="0"/>
              </a:spcAft>
              <a:buSzPts val="900"/>
              <a:buChar char="●"/>
            </a:pPr>
            <a:r>
              <a:rPr lang="es" sz="900"/>
              <a:t>No bucear después de haber estado al sol</a:t>
            </a:r>
            <a:endParaRPr sz="900"/>
          </a:p>
          <a:p>
            <a:pPr marL="457200" lvl="0" indent="-285750" algn="just" rtl="0">
              <a:lnSpc>
                <a:spcPct val="150000"/>
              </a:lnSpc>
              <a:spcBef>
                <a:spcPts val="0"/>
              </a:spcBef>
              <a:spcAft>
                <a:spcPts val="0"/>
              </a:spcAft>
              <a:buSzPts val="900"/>
              <a:buChar char="●"/>
            </a:pPr>
            <a:r>
              <a:rPr lang="es" sz="900"/>
              <a:t>No bucear después de haber realizado trabajos físicos intensos</a:t>
            </a:r>
            <a:endParaRPr sz="900"/>
          </a:p>
          <a:p>
            <a:pPr marL="457200" lvl="0" indent="-285750" algn="just" rtl="0">
              <a:lnSpc>
                <a:spcPct val="150000"/>
              </a:lnSpc>
              <a:spcBef>
                <a:spcPts val="0"/>
              </a:spcBef>
              <a:spcAft>
                <a:spcPts val="0"/>
              </a:spcAft>
              <a:buSzPts val="900"/>
              <a:buChar char="●"/>
            </a:pPr>
            <a:r>
              <a:rPr lang="es" sz="900"/>
              <a:t>No bucear después de comer mucho</a:t>
            </a:r>
            <a:endParaRPr sz="900"/>
          </a:p>
          <a:p>
            <a:pPr marL="0" lvl="0" indent="0" algn="just" rtl="0">
              <a:lnSpc>
                <a:spcPct val="115000"/>
              </a:lnSpc>
              <a:spcBef>
                <a:spcPts val="0"/>
              </a:spcBef>
              <a:spcAft>
                <a:spcPts val="0"/>
              </a:spcAft>
              <a:buNone/>
            </a:pPr>
            <a:endParaRPr sz="9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a:spLocks noGrp="1"/>
          </p:cNvSpPr>
          <p:nvPr>
            <p:ph type="body" idx="1"/>
          </p:nvPr>
        </p:nvSpPr>
        <p:spPr>
          <a:xfrm>
            <a:off x="566000" y="445725"/>
            <a:ext cx="7768200" cy="40860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endParaRPr sz="1100" b="1">
              <a:solidFill>
                <a:srgbClr val="000000"/>
              </a:solidFill>
              <a:latin typeface="Arial"/>
              <a:ea typeface="Arial"/>
              <a:cs typeface="Arial"/>
              <a:sym typeface="Arial"/>
            </a:endParaRPr>
          </a:p>
          <a:p>
            <a:pPr marL="0" lvl="0" indent="0" algn="just" rtl="0">
              <a:spcBef>
                <a:spcPts val="0"/>
              </a:spcBef>
              <a:spcAft>
                <a:spcPts val="0"/>
              </a:spcAft>
              <a:buNone/>
            </a:pPr>
            <a:r>
              <a:rPr lang="es" b="1">
                <a:solidFill>
                  <a:schemeClr val="accent1"/>
                </a:solidFill>
                <a:latin typeface="Arial"/>
                <a:ea typeface="Arial"/>
                <a:cs typeface="Arial"/>
                <a:sym typeface="Arial"/>
              </a:rPr>
              <a:t>Accidentes mecánicos:</a:t>
            </a:r>
            <a:endParaRPr b="1">
              <a:solidFill>
                <a:schemeClr val="accent1"/>
              </a:solidFill>
              <a:latin typeface="Arial"/>
              <a:ea typeface="Arial"/>
              <a:cs typeface="Arial"/>
              <a:sym typeface="Arial"/>
            </a:endParaRPr>
          </a:p>
          <a:p>
            <a:pPr marL="0" lvl="0" indent="0" algn="just" rtl="0">
              <a:spcBef>
                <a:spcPts val="0"/>
              </a:spcBef>
              <a:spcAft>
                <a:spcPts val="0"/>
              </a:spcAft>
              <a:buNone/>
            </a:pPr>
            <a:endParaRPr sz="1200" b="1">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Accidentes por sobrepresión pulmonar</a:t>
            </a:r>
            <a:r>
              <a:rPr lang="es" sz="1100">
                <a:solidFill>
                  <a:srgbClr val="000000"/>
                </a:solidFill>
                <a:latin typeface="Arial"/>
                <a:ea typeface="Arial"/>
                <a:cs typeface="Arial"/>
                <a:sym typeface="Arial"/>
              </a:rPr>
              <a:t> (Aeroembolia): por retener la respiración cuando se realiza la descompresión. </a:t>
            </a:r>
            <a:r>
              <a:rPr lang="es" sz="1100" b="1">
                <a:solidFill>
                  <a:srgbClr val="000000"/>
                </a:solidFill>
                <a:latin typeface="Arial"/>
                <a:ea typeface="Arial"/>
                <a:cs typeface="Arial"/>
                <a:sym typeface="Arial"/>
              </a:rPr>
              <a:t>Se evita: </a:t>
            </a:r>
            <a:r>
              <a:rPr lang="es" sz="1100">
                <a:solidFill>
                  <a:srgbClr val="000000"/>
                </a:solidFill>
                <a:latin typeface="Arial"/>
                <a:ea typeface="Arial"/>
                <a:cs typeface="Arial"/>
                <a:sym typeface="Arial"/>
              </a:rPr>
              <a:t>Manteniendo el ritmo respiratorio durante la descompresión.  No reteniendo la respiración durante la descompresión</a:t>
            </a:r>
            <a:endParaRPr sz="1100">
              <a:solidFill>
                <a:srgbClr val="000000"/>
              </a:solidFill>
              <a:latin typeface="Arial"/>
              <a:ea typeface="Arial"/>
              <a:cs typeface="Arial"/>
              <a:sym typeface="Arial"/>
            </a:endParaRPr>
          </a:p>
          <a:p>
            <a:pPr marL="457200" lvl="0" indent="0" algn="just" rtl="0">
              <a:spcBef>
                <a:spcPts val="0"/>
              </a:spcBef>
              <a:spcAft>
                <a:spcPts val="0"/>
              </a:spcAft>
              <a:buNone/>
            </a:pP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Barotrauma de oído:</a:t>
            </a:r>
            <a:r>
              <a:rPr lang="es" sz="1100">
                <a:solidFill>
                  <a:srgbClr val="000000"/>
                </a:solidFill>
                <a:latin typeface="Arial"/>
                <a:ea typeface="Arial"/>
                <a:cs typeface="Arial"/>
                <a:sym typeface="Arial"/>
              </a:rPr>
              <a:t> incremento de presión en la </a:t>
            </a:r>
            <a:r>
              <a:rPr lang="es" sz="1100" u="sng">
                <a:solidFill>
                  <a:srgbClr val="000000"/>
                </a:solidFill>
                <a:latin typeface="Arial"/>
                <a:ea typeface="Arial"/>
                <a:cs typeface="Arial"/>
                <a:sym typeface="Arial"/>
              </a:rPr>
              <a:t>cara externa del tímpano</a:t>
            </a:r>
            <a:r>
              <a:rPr lang="es" sz="1100">
                <a:solidFill>
                  <a:srgbClr val="000000"/>
                </a:solidFill>
                <a:latin typeface="Arial"/>
                <a:ea typeface="Arial"/>
                <a:cs typeface="Arial"/>
                <a:sym typeface="Arial"/>
              </a:rPr>
              <a:t> curvándose hacia adentro. </a:t>
            </a:r>
            <a:r>
              <a:rPr lang="es" sz="1100" b="1">
                <a:solidFill>
                  <a:srgbClr val="000000"/>
                </a:solidFill>
                <a:latin typeface="Arial"/>
                <a:ea typeface="Arial"/>
                <a:cs typeface="Arial"/>
                <a:sym typeface="Arial"/>
              </a:rPr>
              <a:t>Se evita:</a:t>
            </a:r>
            <a:r>
              <a:rPr lang="es" sz="1100">
                <a:solidFill>
                  <a:srgbClr val="000000"/>
                </a:solidFill>
                <a:latin typeface="Arial"/>
                <a:ea typeface="Arial"/>
                <a:cs typeface="Arial"/>
                <a:sym typeface="Arial"/>
              </a:rPr>
              <a:t> Mantener los conductos auditivos externos libres de tapones de cera o artificiales y No trabajar en ambientes hiperbáricos si está resfriado</a:t>
            </a:r>
            <a:endParaRPr sz="1100">
              <a:solidFill>
                <a:srgbClr val="000000"/>
              </a:solidFill>
              <a:latin typeface="Arial"/>
              <a:ea typeface="Arial"/>
              <a:cs typeface="Arial"/>
              <a:sym typeface="Arial"/>
            </a:endParaRPr>
          </a:p>
          <a:p>
            <a:pPr marL="457200" lvl="0" indent="0" algn="just" rtl="0">
              <a:spcBef>
                <a:spcPts val="0"/>
              </a:spcBef>
              <a:spcAft>
                <a:spcPts val="0"/>
              </a:spcAft>
              <a:buNone/>
            </a:pP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Barotrauma paranasal: </a:t>
            </a:r>
            <a:r>
              <a:rPr lang="es" sz="1100">
                <a:solidFill>
                  <a:srgbClr val="000000"/>
                </a:solidFill>
                <a:latin typeface="Arial"/>
                <a:ea typeface="Arial"/>
                <a:cs typeface="Arial"/>
                <a:sym typeface="Arial"/>
              </a:rPr>
              <a:t>Este accidente ocurre cuando se tapan los canales que comunican los senos con la cavidad nasal. Al ingresar a ambientes hiperbáricos, la </a:t>
            </a:r>
            <a:r>
              <a:rPr lang="es" sz="1100" u="sng">
                <a:solidFill>
                  <a:srgbClr val="000000"/>
                </a:solidFill>
                <a:latin typeface="Arial"/>
                <a:ea typeface="Arial"/>
                <a:cs typeface="Arial"/>
                <a:sym typeface="Arial"/>
              </a:rPr>
              <a:t>presión dentro de los senos no puede equilibrarse produciendo dolores</a:t>
            </a:r>
            <a:r>
              <a:rPr lang="es" sz="1100">
                <a:solidFill>
                  <a:srgbClr val="000000"/>
                </a:solidFill>
                <a:latin typeface="Arial"/>
                <a:ea typeface="Arial"/>
                <a:cs typeface="Arial"/>
                <a:sym typeface="Arial"/>
              </a:rPr>
              <a:t>. </a:t>
            </a:r>
            <a:r>
              <a:rPr lang="es" sz="1100" b="1">
                <a:solidFill>
                  <a:srgbClr val="000000"/>
                </a:solidFill>
                <a:latin typeface="Arial"/>
                <a:ea typeface="Arial"/>
                <a:cs typeface="Arial"/>
                <a:sym typeface="Arial"/>
              </a:rPr>
              <a:t>Se puede evitar: </a:t>
            </a:r>
            <a:r>
              <a:rPr lang="es" sz="1100">
                <a:solidFill>
                  <a:srgbClr val="000000"/>
                </a:solidFill>
                <a:latin typeface="Arial"/>
                <a:ea typeface="Arial"/>
                <a:cs typeface="Arial"/>
                <a:sym typeface="Arial"/>
              </a:rPr>
              <a:t> No trabajar si se está resfriado.</a:t>
            </a:r>
            <a:endParaRPr sz="1100">
              <a:solidFill>
                <a:srgbClr val="000000"/>
              </a:solidFill>
              <a:latin typeface="Arial"/>
              <a:ea typeface="Arial"/>
              <a:cs typeface="Arial"/>
              <a:sym typeface="Arial"/>
            </a:endParaRPr>
          </a:p>
          <a:p>
            <a:pPr marL="457200" lvl="0" indent="0" algn="just" rtl="0">
              <a:spcBef>
                <a:spcPts val="0"/>
              </a:spcBef>
              <a:spcAft>
                <a:spcPts val="0"/>
              </a:spcAft>
              <a:buNone/>
            </a:pP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Dolor dentario: </a:t>
            </a:r>
            <a:r>
              <a:rPr lang="es" sz="1100">
                <a:solidFill>
                  <a:srgbClr val="000000"/>
                </a:solidFill>
                <a:latin typeface="Arial"/>
                <a:ea typeface="Arial"/>
                <a:cs typeface="Arial"/>
                <a:sym typeface="Arial"/>
              </a:rPr>
              <a:t>Por </a:t>
            </a:r>
            <a:r>
              <a:rPr lang="es" sz="1100" u="sng">
                <a:solidFill>
                  <a:srgbClr val="000000"/>
                </a:solidFill>
                <a:latin typeface="Arial"/>
                <a:ea typeface="Arial"/>
                <a:cs typeface="Arial"/>
                <a:sym typeface="Arial"/>
              </a:rPr>
              <a:t>fisuras en el esmalte de los dientes o caries mal obturadas</a:t>
            </a:r>
            <a:r>
              <a:rPr lang="es" sz="1100">
                <a:solidFill>
                  <a:srgbClr val="000000"/>
                </a:solidFill>
                <a:latin typeface="Arial"/>
                <a:ea typeface="Arial"/>
                <a:cs typeface="Arial"/>
                <a:sym typeface="Arial"/>
              </a:rPr>
              <a:t>, pues el aire a alta presión entra en ellos y luego al terminar el trabajo se expande oprimiendo nervios. </a:t>
            </a:r>
            <a:r>
              <a:rPr lang="es" sz="1100" b="1">
                <a:solidFill>
                  <a:srgbClr val="000000"/>
                </a:solidFill>
                <a:latin typeface="Arial"/>
                <a:ea typeface="Arial"/>
                <a:cs typeface="Arial"/>
                <a:sym typeface="Arial"/>
              </a:rPr>
              <a:t>Se evita:</a:t>
            </a:r>
            <a:r>
              <a:rPr lang="es" sz="1100">
                <a:solidFill>
                  <a:srgbClr val="000000"/>
                </a:solidFill>
                <a:latin typeface="Arial"/>
                <a:ea typeface="Arial"/>
                <a:cs typeface="Arial"/>
                <a:sym typeface="Arial"/>
              </a:rPr>
              <a:t> </a:t>
            </a:r>
            <a:r>
              <a:rPr lang="es" sz="1100" u="sng">
                <a:solidFill>
                  <a:srgbClr val="000000"/>
                </a:solidFill>
                <a:latin typeface="Arial"/>
                <a:ea typeface="Arial"/>
                <a:cs typeface="Arial"/>
                <a:sym typeface="Arial"/>
              </a:rPr>
              <a:t>visitando al odontólogo regularmente</a:t>
            </a:r>
            <a:r>
              <a:rPr lang="es"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457200" lvl="0" indent="0" algn="just" rtl="0">
              <a:spcBef>
                <a:spcPts val="0"/>
              </a:spcBef>
              <a:spcAft>
                <a:spcPts val="0"/>
              </a:spcAft>
              <a:buNone/>
            </a:pP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Dolor abdominal:</a:t>
            </a:r>
            <a:r>
              <a:rPr lang="es" sz="1100">
                <a:solidFill>
                  <a:srgbClr val="000000"/>
                </a:solidFill>
                <a:latin typeface="Calibri"/>
                <a:ea typeface="Calibri"/>
                <a:cs typeface="Calibri"/>
                <a:sym typeface="Calibri"/>
              </a:rPr>
              <a:t> </a:t>
            </a:r>
            <a:r>
              <a:rPr lang="es" sz="1100">
                <a:solidFill>
                  <a:srgbClr val="000000"/>
                </a:solidFill>
                <a:latin typeface="Arial"/>
                <a:ea typeface="Arial"/>
                <a:cs typeface="Arial"/>
                <a:sym typeface="Arial"/>
              </a:rPr>
              <a:t>La acumulación de gases en el aparato digestivo durante el trabajo en ambientes hiperbáricos puede ser causa de dolores abdominales al finalizar el trabajo y volver a presiones normales. </a:t>
            </a:r>
            <a:r>
              <a:rPr lang="es" sz="1100" b="1">
                <a:solidFill>
                  <a:srgbClr val="000000"/>
                </a:solidFill>
                <a:latin typeface="Arial"/>
                <a:ea typeface="Arial"/>
                <a:cs typeface="Arial"/>
                <a:sym typeface="Arial"/>
              </a:rPr>
              <a:t>Se puede evitar: </a:t>
            </a:r>
            <a:r>
              <a:rPr lang="es" sz="1100">
                <a:solidFill>
                  <a:srgbClr val="000000"/>
                </a:solidFill>
                <a:latin typeface="Arial"/>
                <a:ea typeface="Arial"/>
                <a:cs typeface="Arial"/>
                <a:sym typeface="Arial"/>
              </a:rPr>
              <a:t>No trabajar con trastornos digestivos, no alimentarse poco antes de trabajar y no tragar aire durante el trabajo.</a:t>
            </a:r>
            <a:endParaRPr sz="1100">
              <a:solidFill>
                <a:srgbClr val="000000"/>
              </a:solidFill>
              <a:latin typeface="Arial"/>
              <a:ea typeface="Arial"/>
              <a:cs typeface="Arial"/>
              <a:sym typeface="Arial"/>
            </a:endParaRPr>
          </a:p>
          <a:p>
            <a:pPr marL="0" marR="0" lvl="0" indent="0" algn="just" rtl="0">
              <a:lnSpc>
                <a:spcPct val="150000"/>
              </a:lnSpc>
              <a:spcBef>
                <a:spcPts val="0"/>
              </a:spcBef>
              <a:spcAft>
                <a:spcPts val="1000"/>
              </a:spcAft>
              <a:buNone/>
            </a:pPr>
            <a:endParaRPr sz="110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txBox="1">
            <a:spLocks noGrp="1"/>
          </p:cNvSpPr>
          <p:nvPr>
            <p:ph type="body" idx="1"/>
          </p:nvPr>
        </p:nvSpPr>
        <p:spPr>
          <a:xfrm>
            <a:off x="403275" y="374975"/>
            <a:ext cx="8093700" cy="44571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1000"/>
              </a:spcBef>
              <a:spcAft>
                <a:spcPts val="0"/>
              </a:spcAft>
              <a:buNone/>
            </a:pPr>
            <a:r>
              <a:rPr lang="es" sz="1435" b="1" dirty="0">
                <a:solidFill>
                  <a:schemeClr val="accent1"/>
                </a:solidFill>
                <a:latin typeface="Arial"/>
                <a:ea typeface="Arial"/>
                <a:cs typeface="Arial"/>
                <a:sym typeface="Arial"/>
              </a:rPr>
              <a:t>Accidentes bioquímicos:</a:t>
            </a:r>
            <a:endParaRPr sz="1435" b="1" dirty="0">
              <a:solidFill>
                <a:schemeClr val="accent1"/>
              </a:solidFill>
              <a:latin typeface="Arial"/>
              <a:ea typeface="Arial"/>
              <a:cs typeface="Arial"/>
              <a:sym typeface="Arial"/>
            </a:endParaRPr>
          </a:p>
          <a:p>
            <a:pPr marL="457200" lvl="0" indent="-287972" algn="just" rtl="0">
              <a:spcBef>
                <a:spcPts val="1000"/>
              </a:spcBef>
              <a:spcAft>
                <a:spcPts val="0"/>
              </a:spcAft>
              <a:buClr>
                <a:srgbClr val="000000"/>
              </a:buClr>
              <a:buSzPct val="100000"/>
              <a:buFont typeface="Arial"/>
              <a:buChar char="●"/>
            </a:pPr>
            <a:r>
              <a:rPr lang="es" sz="1100" b="1" dirty="0">
                <a:solidFill>
                  <a:srgbClr val="000000"/>
                </a:solidFill>
                <a:latin typeface="Arial"/>
                <a:ea typeface="Arial"/>
                <a:cs typeface="Arial"/>
                <a:sym typeface="Arial"/>
              </a:rPr>
              <a:t>Intoxicación por nitrógeno:</a:t>
            </a:r>
            <a:r>
              <a:rPr lang="es" sz="1100" dirty="0">
                <a:solidFill>
                  <a:srgbClr val="000000"/>
                </a:solidFill>
                <a:latin typeface="Arial"/>
                <a:ea typeface="Arial"/>
                <a:cs typeface="Arial"/>
                <a:sym typeface="Arial"/>
              </a:rPr>
              <a:t> nocivo al ser respirado </a:t>
            </a:r>
            <a:r>
              <a:rPr lang="es" sz="1100" u="sng" dirty="0">
                <a:solidFill>
                  <a:srgbClr val="000000"/>
                </a:solidFill>
                <a:latin typeface="Arial"/>
                <a:ea typeface="Arial"/>
                <a:cs typeface="Arial"/>
                <a:sym typeface="Arial"/>
              </a:rPr>
              <a:t>bajo presión (25 m.c.a.)</a:t>
            </a:r>
            <a:r>
              <a:rPr lang="es" sz="1100" dirty="0">
                <a:solidFill>
                  <a:srgbClr val="000000"/>
                </a:solidFill>
                <a:latin typeface="Arial"/>
                <a:ea typeface="Arial"/>
                <a:cs typeface="Arial"/>
                <a:sym typeface="Arial"/>
              </a:rPr>
              <a:t> Si bien es un gas muy estable y no interviene en la respiración, al ser respirado bajo presión se disuelve libremente en los líquidos, grasas del cuerpo y en las membranas de las neuronas reduciendo su excitabilidad.</a:t>
            </a:r>
            <a:endParaRPr sz="1100" dirty="0">
              <a:solidFill>
                <a:srgbClr val="000000"/>
              </a:solidFill>
              <a:latin typeface="Arial"/>
              <a:ea typeface="Arial"/>
              <a:cs typeface="Arial"/>
              <a:sym typeface="Arial"/>
            </a:endParaRPr>
          </a:p>
          <a:p>
            <a:pPr marL="457200" lvl="0" indent="-287972" algn="just" rtl="0">
              <a:spcBef>
                <a:spcPts val="0"/>
              </a:spcBef>
              <a:spcAft>
                <a:spcPts val="0"/>
              </a:spcAft>
              <a:buClr>
                <a:srgbClr val="000000"/>
              </a:buClr>
              <a:buSzPct val="100000"/>
              <a:buFont typeface="Arial"/>
              <a:buChar char="●"/>
            </a:pPr>
            <a:r>
              <a:rPr lang="es" sz="1100" b="1" dirty="0">
                <a:solidFill>
                  <a:srgbClr val="000000"/>
                </a:solidFill>
                <a:latin typeface="Arial"/>
                <a:ea typeface="Arial"/>
                <a:cs typeface="Arial"/>
                <a:sym typeface="Arial"/>
              </a:rPr>
              <a:t>Intoxicación por oxígeno:</a:t>
            </a:r>
            <a:r>
              <a:rPr lang="es" sz="1100" dirty="0">
                <a:solidFill>
                  <a:srgbClr val="000000"/>
                </a:solidFill>
                <a:latin typeface="Arial"/>
                <a:ea typeface="Arial"/>
                <a:cs typeface="Arial"/>
                <a:sym typeface="Arial"/>
              </a:rPr>
              <a:t> nocivo al ser respirado bajo presión (57 m.c.a.). El respirar oxígeno puro bajo presiones causa trastornos en el sistema nervioso,hiperoxia. si su presión parcial alcanza las 2 atmósferas. </a:t>
            </a:r>
            <a:r>
              <a:rPr lang="es" sz="1100" dirty="0" smtClean="0">
                <a:solidFill>
                  <a:srgbClr val="000000"/>
                </a:solidFill>
                <a:latin typeface="Arial"/>
                <a:ea typeface="Arial"/>
                <a:cs typeface="Arial"/>
                <a:sym typeface="Arial"/>
              </a:rPr>
              <a:t>Hiperoxia.</a:t>
            </a:r>
            <a:endParaRPr sz="1100" dirty="0">
              <a:solidFill>
                <a:srgbClr val="000000"/>
              </a:solidFill>
              <a:latin typeface="Arial"/>
              <a:ea typeface="Arial"/>
              <a:cs typeface="Arial"/>
              <a:sym typeface="Arial"/>
            </a:endParaRPr>
          </a:p>
          <a:p>
            <a:pPr marL="457200" lvl="0" indent="-287972" algn="just" rtl="0">
              <a:spcBef>
                <a:spcPts val="0"/>
              </a:spcBef>
              <a:spcAft>
                <a:spcPts val="0"/>
              </a:spcAft>
              <a:buClr>
                <a:srgbClr val="000000"/>
              </a:buClr>
              <a:buSzPct val="100000"/>
              <a:buFont typeface="Arial"/>
              <a:buChar char="●"/>
            </a:pPr>
            <a:r>
              <a:rPr lang="es" sz="1100" b="1" dirty="0">
                <a:solidFill>
                  <a:srgbClr val="000000"/>
                </a:solidFill>
                <a:latin typeface="Arial"/>
                <a:ea typeface="Arial"/>
                <a:cs typeface="Arial"/>
                <a:sym typeface="Arial"/>
              </a:rPr>
              <a:t>Intoxicación por dióxido de carbono </a:t>
            </a:r>
            <a:r>
              <a:rPr lang="es" sz="1100" dirty="0">
                <a:solidFill>
                  <a:srgbClr val="000000"/>
                </a:solidFill>
                <a:latin typeface="Arial"/>
                <a:ea typeface="Arial"/>
                <a:cs typeface="Arial"/>
                <a:sym typeface="Arial"/>
              </a:rPr>
              <a:t>(hipercapnia): </a:t>
            </a:r>
            <a:r>
              <a:rPr lang="es" sz="1100" u="sng" dirty="0">
                <a:solidFill>
                  <a:srgbClr val="000000"/>
                </a:solidFill>
                <a:latin typeface="Arial"/>
                <a:ea typeface="Arial"/>
                <a:cs typeface="Arial"/>
                <a:sym typeface="Arial"/>
              </a:rPr>
              <a:t>provocada por la acumulación producto</a:t>
            </a:r>
            <a:r>
              <a:rPr lang="es" sz="1100" dirty="0">
                <a:solidFill>
                  <a:srgbClr val="000000"/>
                </a:solidFill>
                <a:latin typeface="Arial"/>
                <a:ea typeface="Arial"/>
                <a:cs typeface="Arial"/>
                <a:sym typeface="Arial"/>
              </a:rPr>
              <a:t> del metabolismo. Generada por mala ventilación pulmonar (respiración rápida y superficial o por retener el aire durante los trabajos en ambientes hiperbáricos). La proporción de dióxido de carbono en el aire es de 0,03%, si su concentración alcanza el 5% comienzan los síntomas, y si llega al 10%, el trabajador se desvanecerá. </a:t>
            </a:r>
            <a:endParaRPr sz="1100" dirty="0">
              <a:solidFill>
                <a:srgbClr val="000000"/>
              </a:solidFill>
              <a:latin typeface="Arial"/>
              <a:ea typeface="Arial"/>
              <a:cs typeface="Arial"/>
              <a:sym typeface="Arial"/>
            </a:endParaRPr>
          </a:p>
          <a:p>
            <a:pPr marL="914400" lvl="0" indent="0" algn="just" rtl="0">
              <a:spcBef>
                <a:spcPts val="1000"/>
              </a:spcBef>
              <a:spcAft>
                <a:spcPts val="0"/>
              </a:spcAft>
              <a:buNone/>
            </a:pPr>
            <a:r>
              <a:rPr lang="es" sz="1100" b="1" dirty="0">
                <a:solidFill>
                  <a:srgbClr val="000000"/>
                </a:solidFill>
                <a:latin typeface="Arial"/>
                <a:ea typeface="Arial"/>
                <a:cs typeface="Arial"/>
                <a:sym typeface="Arial"/>
              </a:rPr>
              <a:t>Las precauciones a tomar son las siguientes:</a:t>
            </a:r>
            <a:endParaRPr sz="1100" b="1" dirty="0">
              <a:solidFill>
                <a:srgbClr val="000000"/>
              </a:solidFill>
              <a:latin typeface="Arial"/>
              <a:ea typeface="Arial"/>
              <a:cs typeface="Arial"/>
              <a:sym typeface="Arial"/>
            </a:endParaRPr>
          </a:p>
          <a:p>
            <a:pPr marL="914400" lvl="0" indent="0" algn="just" rtl="0">
              <a:spcBef>
                <a:spcPts val="1000"/>
              </a:spcBef>
              <a:spcAft>
                <a:spcPts val="0"/>
              </a:spcAft>
              <a:buNone/>
            </a:pPr>
            <a:endParaRPr sz="1100" b="1" dirty="0">
              <a:solidFill>
                <a:srgbClr val="000000"/>
              </a:solidFill>
              <a:latin typeface="Arial"/>
              <a:ea typeface="Arial"/>
              <a:cs typeface="Arial"/>
              <a:sym typeface="Arial"/>
            </a:endParaRPr>
          </a:p>
          <a:p>
            <a:pPr marL="914400" marR="0" lvl="0" indent="-287972" algn="just" rtl="0">
              <a:lnSpc>
                <a:spcPct val="150000"/>
              </a:lnSpc>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Evitar esfuerzos físicos y respirar despacio.</a:t>
            </a:r>
            <a:endParaRPr sz="1100" dirty="0">
              <a:solidFill>
                <a:srgbClr val="000000"/>
              </a:solidFill>
              <a:latin typeface="Arial"/>
              <a:ea typeface="Arial"/>
              <a:cs typeface="Arial"/>
              <a:sym typeface="Arial"/>
            </a:endParaRPr>
          </a:p>
          <a:p>
            <a:pPr marL="914400" marR="0" lvl="0" indent="-287972" algn="just" rtl="0">
              <a:lnSpc>
                <a:spcPct val="150000"/>
              </a:lnSpc>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No retener la respiración.</a:t>
            </a:r>
            <a:endParaRPr sz="1100" dirty="0">
              <a:solidFill>
                <a:srgbClr val="000000"/>
              </a:solidFill>
              <a:latin typeface="Arial"/>
              <a:ea typeface="Arial"/>
              <a:cs typeface="Arial"/>
              <a:sym typeface="Arial"/>
            </a:endParaRPr>
          </a:p>
          <a:p>
            <a:pPr marL="914400" marR="0" lvl="0" indent="-287972" algn="just" rtl="0">
              <a:lnSpc>
                <a:spcPct val="150000"/>
              </a:lnSpc>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Renovar el aire del ambiente de trabajo para evitar aumentos excesivos de la cantidad de dióxido de carbono.</a:t>
            </a:r>
            <a:endParaRPr sz="1100" dirty="0">
              <a:solidFill>
                <a:srgbClr val="000000"/>
              </a:solidFill>
              <a:latin typeface="Arial"/>
              <a:ea typeface="Arial"/>
              <a:cs typeface="Arial"/>
              <a:sym typeface="Arial"/>
            </a:endParaRPr>
          </a:p>
          <a:p>
            <a:pPr marL="457200" lvl="0" indent="-287972" algn="just" rtl="0">
              <a:spcBef>
                <a:spcPts val="0"/>
              </a:spcBef>
              <a:spcAft>
                <a:spcPts val="0"/>
              </a:spcAft>
              <a:buClr>
                <a:srgbClr val="000000"/>
              </a:buClr>
              <a:buSzPct val="100000"/>
              <a:buFont typeface="Arial"/>
              <a:buChar char="●"/>
            </a:pPr>
            <a:r>
              <a:rPr lang="es" sz="1100" b="1" dirty="0">
                <a:solidFill>
                  <a:srgbClr val="000000"/>
                </a:solidFill>
                <a:latin typeface="Arial"/>
                <a:ea typeface="Arial"/>
                <a:cs typeface="Arial"/>
                <a:sym typeface="Arial"/>
              </a:rPr>
              <a:t>Intoxicación por monóxido de carbono: </a:t>
            </a:r>
            <a:r>
              <a:rPr lang="es" sz="1100" u="sng" dirty="0">
                <a:solidFill>
                  <a:srgbClr val="000000"/>
                </a:solidFill>
                <a:latin typeface="Arial"/>
                <a:ea typeface="Arial"/>
                <a:cs typeface="Arial"/>
                <a:sym typeface="Arial"/>
              </a:rPr>
              <a:t>producto de máquinas de combustión interna.</a:t>
            </a:r>
            <a:r>
              <a:rPr lang="es" sz="1100" dirty="0">
                <a:solidFill>
                  <a:srgbClr val="000000"/>
                </a:solidFill>
                <a:latin typeface="Arial"/>
                <a:ea typeface="Arial"/>
                <a:cs typeface="Arial"/>
                <a:sym typeface="Arial"/>
              </a:rPr>
              <a:t> Cuando su concentración alcanza el 0,05%, comienzan sus efectos y con el 0,1% se lo considera mortal. La causa de ello es que la hemoglobina lo absorbe 200 veces más rápido que el oxígeno, impidiendo entonces que llegue a los tejidos y produciendo la intoxicación.</a:t>
            </a:r>
            <a:endParaRPr sz="1100" dirty="0">
              <a:solidFill>
                <a:srgbClr val="000000"/>
              </a:solidFill>
              <a:latin typeface="Arial"/>
              <a:ea typeface="Arial"/>
              <a:cs typeface="Arial"/>
              <a:sym typeface="Arial"/>
            </a:endParaRPr>
          </a:p>
          <a:p>
            <a:pPr marL="18415" marR="0" lvl="0" indent="438785" algn="just" rtl="0">
              <a:lnSpc>
                <a:spcPct val="150000"/>
              </a:lnSpc>
              <a:spcBef>
                <a:spcPts val="0"/>
              </a:spcBef>
              <a:spcAft>
                <a:spcPts val="0"/>
              </a:spcAft>
              <a:buNone/>
            </a:pPr>
            <a:endParaRPr sz="1100" b="1" dirty="0">
              <a:solidFill>
                <a:srgbClr val="000000"/>
              </a:solidFill>
              <a:latin typeface="Arial"/>
              <a:ea typeface="Arial"/>
              <a:cs typeface="Arial"/>
              <a:sym typeface="Arial"/>
            </a:endParaRPr>
          </a:p>
          <a:p>
            <a:pPr marL="475615" marR="0" lvl="0" indent="438785" algn="just" rtl="0">
              <a:lnSpc>
                <a:spcPct val="150000"/>
              </a:lnSpc>
              <a:spcBef>
                <a:spcPts val="1000"/>
              </a:spcBef>
              <a:spcAft>
                <a:spcPts val="0"/>
              </a:spcAft>
              <a:buNone/>
            </a:pPr>
            <a:r>
              <a:rPr lang="es" sz="1100" b="1" dirty="0">
                <a:solidFill>
                  <a:srgbClr val="000000"/>
                </a:solidFill>
                <a:latin typeface="Arial"/>
                <a:ea typeface="Arial"/>
                <a:cs typeface="Arial"/>
                <a:sym typeface="Arial"/>
              </a:rPr>
              <a:t>Para evitar este accidente debemos:</a:t>
            </a:r>
            <a:endParaRPr sz="1100" b="1" dirty="0">
              <a:solidFill>
                <a:srgbClr val="000000"/>
              </a:solidFill>
              <a:latin typeface="Arial"/>
              <a:ea typeface="Arial"/>
              <a:cs typeface="Arial"/>
              <a:sym typeface="Arial"/>
            </a:endParaRPr>
          </a:p>
          <a:p>
            <a:pPr marL="914400" marR="0" lvl="0" indent="-287972" algn="just" rtl="0">
              <a:lnSpc>
                <a:spcPct val="150000"/>
              </a:lnSpc>
              <a:spcBef>
                <a:spcPts val="1000"/>
              </a:spcBef>
              <a:spcAft>
                <a:spcPts val="0"/>
              </a:spcAft>
              <a:buClr>
                <a:srgbClr val="000000"/>
              </a:buClr>
              <a:buSzPct val="100000"/>
              <a:buFont typeface="Arial"/>
              <a:buChar char="●"/>
            </a:pPr>
            <a:r>
              <a:rPr lang="es" sz="1100" u="sng" dirty="0">
                <a:solidFill>
                  <a:srgbClr val="000000"/>
                </a:solidFill>
                <a:latin typeface="Arial"/>
                <a:ea typeface="Arial"/>
                <a:cs typeface="Arial"/>
                <a:sym typeface="Arial"/>
              </a:rPr>
              <a:t>No utilizar maquinarias de combustión interna</a:t>
            </a:r>
            <a:r>
              <a:rPr lang="es" sz="1100" dirty="0">
                <a:solidFill>
                  <a:srgbClr val="000000"/>
                </a:solidFill>
                <a:latin typeface="Arial"/>
                <a:ea typeface="Arial"/>
                <a:cs typeface="Arial"/>
                <a:sym typeface="Arial"/>
              </a:rPr>
              <a:t> en ambientes hiperbáricos, se recomiendan   máquinas  eléctricas en ambientes presurizados y  en ambientes subacuáticos  herramientas  </a:t>
            </a:r>
            <a:r>
              <a:rPr lang="es" sz="1100" b="1" dirty="0">
                <a:solidFill>
                  <a:srgbClr val="000000"/>
                </a:solidFill>
                <a:latin typeface="Arial"/>
                <a:ea typeface="Arial"/>
                <a:cs typeface="Arial"/>
                <a:sym typeface="Arial"/>
              </a:rPr>
              <a:t>neumáticas</a:t>
            </a:r>
            <a:r>
              <a:rPr lang="es" sz="1100" dirty="0">
                <a:solidFill>
                  <a:srgbClr val="000000"/>
                </a:solidFill>
                <a:latin typeface="Arial"/>
                <a:ea typeface="Arial"/>
                <a:cs typeface="Arial"/>
                <a:sym typeface="Arial"/>
              </a:rPr>
              <a:t>.</a:t>
            </a:r>
            <a:endParaRPr sz="1100" dirty="0">
              <a:solidFill>
                <a:srgbClr val="000000"/>
              </a:solidFill>
              <a:latin typeface="Arial"/>
              <a:ea typeface="Arial"/>
              <a:cs typeface="Arial"/>
              <a:sym typeface="Arial"/>
            </a:endParaRPr>
          </a:p>
          <a:p>
            <a:pPr marL="914400" marR="0" lvl="0" indent="-287972" algn="just" rtl="0">
              <a:lnSpc>
                <a:spcPct val="150000"/>
              </a:lnSpc>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No poner la toma de aire de compresores cerca de escapes de motores a explosión.</a:t>
            </a:r>
            <a:endParaRPr sz="1100"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5"/>
          <p:cNvSpPr txBox="1">
            <a:spLocks noGrp="1"/>
          </p:cNvSpPr>
          <p:nvPr>
            <p:ph type="body" idx="1"/>
          </p:nvPr>
        </p:nvSpPr>
        <p:spPr>
          <a:xfrm>
            <a:off x="516475" y="382050"/>
            <a:ext cx="8235300" cy="4393500"/>
          </a:xfrm>
          <a:prstGeom prst="rect">
            <a:avLst/>
          </a:prstGeom>
        </p:spPr>
        <p:txBody>
          <a:bodyPr spcFirstLastPara="1" wrap="square" lIns="91425" tIns="91425" rIns="91425" bIns="91425" anchor="t" anchorCtr="0">
            <a:normAutofit fontScale="85000" lnSpcReduction="20000"/>
          </a:bodyPr>
          <a:lstStyle/>
          <a:p>
            <a:pPr marL="0" marR="0" lvl="0" indent="0" algn="just" rtl="0">
              <a:lnSpc>
                <a:spcPct val="150000"/>
              </a:lnSpc>
              <a:spcBef>
                <a:spcPts val="0"/>
              </a:spcBef>
              <a:spcAft>
                <a:spcPts val="0"/>
              </a:spcAft>
              <a:buNone/>
            </a:pPr>
            <a:r>
              <a:rPr lang="es" sz="1458" b="1">
                <a:solidFill>
                  <a:schemeClr val="accent1"/>
                </a:solidFill>
                <a:latin typeface="Arial"/>
                <a:ea typeface="Arial"/>
                <a:cs typeface="Arial"/>
                <a:sym typeface="Arial"/>
              </a:rPr>
              <a:t>Accidentes biofísico:</a:t>
            </a:r>
            <a:endParaRPr sz="1458" b="1" baseline="30000">
              <a:solidFill>
                <a:schemeClr val="accent1"/>
              </a:solidFill>
              <a:latin typeface="Arial"/>
              <a:ea typeface="Arial"/>
              <a:cs typeface="Arial"/>
              <a:sym typeface="Arial"/>
            </a:endParaRPr>
          </a:p>
          <a:p>
            <a:pPr marL="0" lvl="0" indent="0" algn="just" rtl="0">
              <a:spcBef>
                <a:spcPts val="1000"/>
              </a:spcBef>
              <a:spcAft>
                <a:spcPts val="0"/>
              </a:spcAft>
              <a:buNone/>
            </a:pPr>
            <a:r>
              <a:rPr lang="es" sz="1250" b="1">
                <a:solidFill>
                  <a:srgbClr val="000000"/>
                </a:solidFill>
                <a:latin typeface="Arial"/>
                <a:ea typeface="Arial"/>
                <a:cs typeface="Arial"/>
                <a:sym typeface="Arial"/>
              </a:rPr>
              <a:t>Embolia gaseosa:</a:t>
            </a:r>
            <a:endParaRPr sz="1250" b="1">
              <a:solidFill>
                <a:srgbClr val="000000"/>
              </a:solidFill>
              <a:latin typeface="Arial"/>
              <a:ea typeface="Arial"/>
              <a:cs typeface="Arial"/>
              <a:sym typeface="Arial"/>
            </a:endParaRPr>
          </a:p>
          <a:p>
            <a:pPr marL="17780" marR="0" lvl="0" indent="439419" algn="just" rtl="0">
              <a:lnSpc>
                <a:spcPct val="150000"/>
              </a:lnSpc>
              <a:spcBef>
                <a:spcPts val="0"/>
              </a:spcBef>
              <a:spcAft>
                <a:spcPts val="0"/>
              </a:spcAft>
              <a:buNone/>
            </a:pPr>
            <a:r>
              <a:rPr lang="es" sz="1346">
                <a:solidFill>
                  <a:srgbClr val="000000"/>
                </a:solidFill>
                <a:latin typeface="Arial"/>
                <a:ea typeface="Arial"/>
                <a:cs typeface="Arial"/>
                <a:sym typeface="Arial"/>
              </a:rPr>
              <a:t>El aire que un trabajador respira es una mezcla de nitrógeno, oxígeno, dióxido de carbono y otros gases. De estos tres gases, el dióxido de carbono y el oxígeno participan activamente en el proceso metabólico siendo transportados por sangre desde los alvéolos del pulmón (O2) a la célula y viceversa (CO2). </a:t>
            </a:r>
            <a:r>
              <a:rPr lang="es" sz="1346" b="1">
                <a:solidFill>
                  <a:srgbClr val="000000"/>
                </a:solidFill>
                <a:latin typeface="Arial"/>
                <a:ea typeface="Arial"/>
                <a:cs typeface="Arial"/>
                <a:sym typeface="Arial"/>
              </a:rPr>
              <a:t>Con el nitrógeno no pasa lo mismo, satura los tejidos del organismo. </a:t>
            </a:r>
            <a:r>
              <a:rPr lang="es" sz="1346">
                <a:solidFill>
                  <a:srgbClr val="000000"/>
                </a:solidFill>
                <a:latin typeface="Arial"/>
                <a:ea typeface="Arial"/>
                <a:cs typeface="Arial"/>
                <a:sym typeface="Arial"/>
              </a:rPr>
              <a:t>Al aumentar la presión en el ambiente de trabajo, la presión parcial del nitrógeno aumenta y con este la cantidad de este </a:t>
            </a:r>
            <a:r>
              <a:rPr lang="es" sz="1346" u="sng">
                <a:solidFill>
                  <a:srgbClr val="000000"/>
                </a:solidFill>
                <a:latin typeface="Arial"/>
                <a:ea typeface="Arial"/>
                <a:cs typeface="Arial"/>
                <a:sym typeface="Arial"/>
              </a:rPr>
              <a:t>gas disuelto en la sangre del trabajador,</a:t>
            </a:r>
            <a:r>
              <a:rPr lang="es" sz="1346">
                <a:solidFill>
                  <a:srgbClr val="000000"/>
                </a:solidFill>
                <a:latin typeface="Arial"/>
                <a:ea typeface="Arial"/>
                <a:cs typeface="Arial"/>
                <a:sym typeface="Arial"/>
              </a:rPr>
              <a:t> este incremento de presión causa que el</a:t>
            </a:r>
            <a:r>
              <a:rPr lang="es" sz="1346" u="sng">
                <a:solidFill>
                  <a:srgbClr val="000000"/>
                </a:solidFill>
                <a:latin typeface="Arial"/>
                <a:ea typeface="Arial"/>
                <a:cs typeface="Arial"/>
                <a:sym typeface="Arial"/>
              </a:rPr>
              <a:t> equilibrio </a:t>
            </a:r>
            <a:r>
              <a:rPr lang="es" sz="1346">
                <a:solidFill>
                  <a:srgbClr val="000000"/>
                </a:solidFill>
                <a:latin typeface="Arial"/>
                <a:ea typeface="Arial"/>
                <a:cs typeface="Arial"/>
                <a:sym typeface="Arial"/>
              </a:rPr>
              <a:t>de presiones parciales entre el pulmón y la sangre, </a:t>
            </a:r>
            <a:r>
              <a:rPr lang="es" sz="1346" u="sng">
                <a:solidFill>
                  <a:srgbClr val="000000"/>
                </a:solidFill>
                <a:latin typeface="Arial"/>
                <a:ea typeface="Arial"/>
                <a:cs typeface="Arial"/>
                <a:sym typeface="Arial"/>
              </a:rPr>
              <a:t>se rompa</a:t>
            </a:r>
            <a:r>
              <a:rPr lang="es" sz="1346">
                <a:solidFill>
                  <a:srgbClr val="000000"/>
                </a:solidFill>
                <a:latin typeface="Arial"/>
                <a:ea typeface="Arial"/>
                <a:cs typeface="Arial"/>
                <a:sym typeface="Arial"/>
              </a:rPr>
              <a:t>. Cuando el trabajador vuelve a la superficie (1 atm), sucede el proceso inverso.</a:t>
            </a:r>
            <a:endParaRPr sz="1346">
              <a:solidFill>
                <a:srgbClr val="000000"/>
              </a:solidFill>
              <a:latin typeface="Arial"/>
              <a:ea typeface="Arial"/>
              <a:cs typeface="Arial"/>
              <a:sym typeface="Arial"/>
            </a:endParaRPr>
          </a:p>
          <a:p>
            <a:pPr marL="17780" marR="0" lvl="0" indent="439419" algn="just" rtl="0">
              <a:lnSpc>
                <a:spcPct val="150000"/>
              </a:lnSpc>
              <a:spcBef>
                <a:spcPts val="1000"/>
              </a:spcBef>
              <a:spcAft>
                <a:spcPts val="0"/>
              </a:spcAft>
              <a:buNone/>
            </a:pPr>
            <a:r>
              <a:rPr lang="es" sz="1346">
                <a:solidFill>
                  <a:srgbClr val="000000"/>
                </a:solidFill>
                <a:latin typeface="Arial"/>
                <a:ea typeface="Arial"/>
                <a:cs typeface="Arial"/>
                <a:sym typeface="Arial"/>
              </a:rPr>
              <a:t>Si la cantidad de nitrógeno y la diferencia de presiones son grandes, el </a:t>
            </a:r>
            <a:r>
              <a:rPr lang="es" sz="1346" u="sng">
                <a:solidFill>
                  <a:srgbClr val="000000"/>
                </a:solidFill>
                <a:latin typeface="Arial"/>
                <a:ea typeface="Arial"/>
                <a:cs typeface="Arial"/>
                <a:sym typeface="Arial"/>
              </a:rPr>
              <a:t>desprendimiento de nitrógeno de los tejidos es abrupto</a:t>
            </a:r>
            <a:r>
              <a:rPr lang="es" sz="1346">
                <a:solidFill>
                  <a:srgbClr val="000000"/>
                </a:solidFill>
                <a:latin typeface="Arial"/>
                <a:ea typeface="Arial"/>
                <a:cs typeface="Arial"/>
                <a:sym typeface="Arial"/>
              </a:rPr>
              <a:t>. Esto hace que en la </a:t>
            </a:r>
            <a:r>
              <a:rPr lang="es" sz="1346" u="sng">
                <a:solidFill>
                  <a:srgbClr val="000000"/>
                </a:solidFill>
                <a:latin typeface="Arial"/>
                <a:ea typeface="Arial"/>
                <a:cs typeface="Arial"/>
                <a:sym typeface="Arial"/>
              </a:rPr>
              <a:t>sangre se formen burbujas</a:t>
            </a:r>
            <a:r>
              <a:rPr lang="es" sz="1346">
                <a:solidFill>
                  <a:srgbClr val="000000"/>
                </a:solidFill>
                <a:latin typeface="Arial"/>
                <a:ea typeface="Arial"/>
                <a:cs typeface="Arial"/>
                <a:sym typeface="Arial"/>
              </a:rPr>
              <a:t> de tamaño considerable que al ser llevados a los centros nerviosos y articulaciones, </a:t>
            </a:r>
            <a:r>
              <a:rPr lang="es" sz="1346" u="sng">
                <a:solidFill>
                  <a:srgbClr val="000000"/>
                </a:solidFill>
                <a:latin typeface="Arial"/>
                <a:ea typeface="Arial"/>
                <a:cs typeface="Arial"/>
                <a:sym typeface="Arial"/>
              </a:rPr>
              <a:t>causan desde mareos hasta parálisis.</a:t>
            </a:r>
            <a:endParaRPr sz="1346" u="sng">
              <a:solidFill>
                <a:srgbClr val="000000"/>
              </a:solidFill>
              <a:latin typeface="Arial"/>
              <a:ea typeface="Arial"/>
              <a:cs typeface="Arial"/>
              <a:sym typeface="Arial"/>
            </a:endParaRPr>
          </a:p>
          <a:p>
            <a:pPr marL="17780" marR="0" lvl="0" indent="439419" algn="just" rtl="0">
              <a:lnSpc>
                <a:spcPct val="150000"/>
              </a:lnSpc>
              <a:spcBef>
                <a:spcPts val="1000"/>
              </a:spcBef>
              <a:spcAft>
                <a:spcPts val="0"/>
              </a:spcAft>
              <a:buNone/>
            </a:pPr>
            <a:r>
              <a:rPr lang="es" sz="1346">
                <a:solidFill>
                  <a:srgbClr val="000000"/>
                </a:solidFill>
                <a:latin typeface="Arial"/>
                <a:ea typeface="Arial"/>
                <a:cs typeface="Arial"/>
                <a:sym typeface="Arial"/>
              </a:rPr>
              <a:t>Dado que los </a:t>
            </a:r>
            <a:r>
              <a:rPr lang="es" sz="1346" b="1">
                <a:solidFill>
                  <a:srgbClr val="000000"/>
                </a:solidFill>
                <a:latin typeface="Arial"/>
                <a:ea typeface="Arial"/>
                <a:cs typeface="Arial"/>
                <a:sym typeface="Arial"/>
              </a:rPr>
              <a:t>factores</a:t>
            </a:r>
            <a:r>
              <a:rPr lang="es" sz="1346">
                <a:solidFill>
                  <a:srgbClr val="000000"/>
                </a:solidFill>
                <a:latin typeface="Arial"/>
                <a:ea typeface="Arial"/>
                <a:cs typeface="Arial"/>
                <a:sym typeface="Arial"/>
              </a:rPr>
              <a:t> que provocan este efecto son el </a:t>
            </a:r>
            <a:r>
              <a:rPr lang="es" sz="1346" b="1">
                <a:solidFill>
                  <a:srgbClr val="000000"/>
                </a:solidFill>
                <a:latin typeface="Arial"/>
                <a:ea typeface="Arial"/>
                <a:cs typeface="Arial"/>
                <a:sym typeface="Arial"/>
              </a:rPr>
              <a:t>tiempo de permanencia y la presión a la que se somete el trabajador</a:t>
            </a:r>
            <a:r>
              <a:rPr lang="es" sz="1346">
                <a:solidFill>
                  <a:srgbClr val="000000"/>
                </a:solidFill>
                <a:latin typeface="Arial"/>
                <a:ea typeface="Arial"/>
                <a:cs typeface="Arial"/>
                <a:sym typeface="Arial"/>
              </a:rPr>
              <a:t>, lo más importante </a:t>
            </a:r>
            <a:r>
              <a:rPr lang="es" sz="1346" u="sng">
                <a:solidFill>
                  <a:srgbClr val="000000"/>
                </a:solidFill>
                <a:latin typeface="Arial"/>
                <a:ea typeface="Arial"/>
                <a:cs typeface="Arial"/>
                <a:sym typeface="Arial"/>
              </a:rPr>
              <a:t>para evitarlo es tener una perfecta planificación, utilizando tablas de descompresión.</a:t>
            </a:r>
            <a:endParaRPr sz="1346" u="sng">
              <a:solidFill>
                <a:srgbClr val="000000"/>
              </a:solidFill>
              <a:latin typeface="Arial"/>
              <a:ea typeface="Arial"/>
              <a:cs typeface="Arial"/>
              <a:sym typeface="Arial"/>
            </a:endParaRPr>
          </a:p>
          <a:p>
            <a:pPr marL="17780" marR="0" lvl="0" indent="439419" algn="just" rtl="0">
              <a:lnSpc>
                <a:spcPct val="150000"/>
              </a:lnSpc>
              <a:spcBef>
                <a:spcPts val="1000"/>
              </a:spcBef>
              <a:spcAft>
                <a:spcPts val="0"/>
              </a:spcAft>
              <a:buNone/>
            </a:pPr>
            <a:r>
              <a:rPr lang="es" sz="1346">
                <a:solidFill>
                  <a:srgbClr val="000000"/>
                </a:solidFill>
                <a:latin typeface="Arial"/>
                <a:ea typeface="Arial"/>
                <a:cs typeface="Arial"/>
                <a:sym typeface="Arial"/>
              </a:rPr>
              <a:t>En caso de que se produzca el accidente, lo único que puede hacerse es recomprimir al trabajador accidentado para reducir el tamaño de las burbujas de nitrógeno y luego descomprimirlo lentamente según las tablas de descompresión.</a:t>
            </a:r>
            <a:endParaRPr sz="1346">
              <a:solidFill>
                <a:srgbClr val="000000"/>
              </a:solidFill>
              <a:latin typeface="Arial"/>
              <a:ea typeface="Arial"/>
              <a:cs typeface="Arial"/>
              <a:sym typeface="Arial"/>
            </a:endParaRPr>
          </a:p>
          <a:p>
            <a:pPr marL="17780" marR="0" lvl="0" indent="439419" algn="just" rtl="0">
              <a:lnSpc>
                <a:spcPct val="150000"/>
              </a:lnSpc>
              <a:spcBef>
                <a:spcPts val="1000"/>
              </a:spcBef>
              <a:spcAft>
                <a:spcPts val="1000"/>
              </a:spcAft>
              <a:buNone/>
            </a:pPr>
            <a:r>
              <a:rPr lang="es" sz="1346">
                <a:solidFill>
                  <a:srgbClr val="000000"/>
                </a:solidFill>
                <a:latin typeface="Arial"/>
                <a:ea typeface="Arial"/>
                <a:cs typeface="Arial"/>
                <a:sym typeface="Arial"/>
              </a:rPr>
              <a:t>Esta re-compresión puede realizarse en agua, en caso de emergencia, y en </a:t>
            </a:r>
            <a:r>
              <a:rPr lang="es" sz="1346" b="1">
                <a:solidFill>
                  <a:srgbClr val="000000"/>
                </a:solidFill>
                <a:latin typeface="Arial"/>
                <a:ea typeface="Arial"/>
                <a:cs typeface="Arial"/>
                <a:sym typeface="Arial"/>
              </a:rPr>
              <a:t>cámaras hiperbáricas.</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title"/>
          </p:nvPr>
        </p:nvSpPr>
        <p:spPr>
          <a:xfrm>
            <a:off x="1303800" y="74305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solidFill>
                  <a:schemeClr val="accent1"/>
                </a:solidFill>
              </a:rPr>
              <a:t>TRABAJOS HIPERBÁRICOS</a:t>
            </a:r>
            <a:endParaRPr>
              <a:solidFill>
                <a:schemeClr val="accent1"/>
              </a:solidFill>
            </a:endParaRPr>
          </a:p>
        </p:txBody>
      </p:sp>
      <p:pic>
        <p:nvPicPr>
          <p:cNvPr id="355" name="Google Shape;355;p26"/>
          <p:cNvPicPr preferRelativeResize="0"/>
          <p:nvPr/>
        </p:nvPicPr>
        <p:blipFill>
          <a:blip r:embed="rId3">
            <a:alphaModFix/>
          </a:blip>
          <a:stretch>
            <a:fillRect/>
          </a:stretch>
        </p:blipFill>
        <p:spPr>
          <a:xfrm>
            <a:off x="3367125" y="1643150"/>
            <a:ext cx="4868675" cy="28678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7"/>
          <p:cNvSpPr txBox="1">
            <a:spLocks noGrp="1"/>
          </p:cNvSpPr>
          <p:nvPr>
            <p:ph type="title"/>
          </p:nvPr>
        </p:nvSpPr>
        <p:spPr>
          <a:xfrm>
            <a:off x="1216600" y="78382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solidFill>
                  <a:schemeClr val="accent1"/>
                </a:solidFill>
              </a:rPr>
              <a:t>CAJONES HERMETICOS</a:t>
            </a:r>
            <a:endParaRPr>
              <a:solidFill>
                <a:schemeClr val="accent1"/>
              </a:solidFill>
            </a:endParaRPr>
          </a:p>
        </p:txBody>
      </p:sp>
      <p:sp>
        <p:nvSpPr>
          <p:cNvPr id="361" name="Google Shape;361;p27"/>
          <p:cNvSpPr txBox="1">
            <a:spLocks noGrp="1"/>
          </p:cNvSpPr>
          <p:nvPr>
            <p:ph type="body" idx="1"/>
          </p:nvPr>
        </p:nvSpPr>
        <p:spPr>
          <a:xfrm>
            <a:off x="572700" y="1521625"/>
            <a:ext cx="7998600" cy="33060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es">
                <a:solidFill>
                  <a:srgbClr val="404040"/>
                </a:solidFill>
                <a:highlight>
                  <a:srgbClr val="FFFFFF"/>
                </a:highlight>
                <a:latin typeface="Arial"/>
                <a:ea typeface="Arial"/>
                <a:cs typeface="Arial"/>
                <a:sym typeface="Arial"/>
              </a:rPr>
              <a:t>Es una estructura que al hundirse a través del terreno o del agua permite colocar la cimentación a la profundidad del proyecto, y que posteriormente pasa a formar parte de la estructura definitiva.</a:t>
            </a:r>
            <a:endParaRPr>
              <a:solidFill>
                <a:srgbClr val="404040"/>
              </a:solidFill>
              <a:highlight>
                <a:srgbClr val="FFFFFF"/>
              </a:highlight>
              <a:latin typeface="Arial"/>
              <a:ea typeface="Arial"/>
              <a:cs typeface="Arial"/>
              <a:sym typeface="Arial"/>
            </a:endParaRPr>
          </a:p>
          <a:p>
            <a:pPr marL="0" lvl="0" indent="0" algn="just" rtl="0">
              <a:lnSpc>
                <a:spcPct val="100000"/>
              </a:lnSpc>
              <a:spcBef>
                <a:spcPts val="1000"/>
              </a:spcBef>
              <a:spcAft>
                <a:spcPts val="0"/>
              </a:spcAft>
              <a:buNone/>
            </a:pPr>
            <a:endParaRPr sz="1100">
              <a:highlight>
                <a:srgbClr val="FFFFFF"/>
              </a:highlight>
              <a:latin typeface="Arial"/>
              <a:ea typeface="Arial"/>
              <a:cs typeface="Arial"/>
              <a:sym typeface="Arial"/>
            </a:endParaRPr>
          </a:p>
          <a:p>
            <a:pPr marL="0" lvl="0" indent="0" algn="just" rtl="0">
              <a:lnSpc>
                <a:spcPct val="100000"/>
              </a:lnSpc>
              <a:spcBef>
                <a:spcPts val="1000"/>
              </a:spcBef>
              <a:spcAft>
                <a:spcPts val="0"/>
              </a:spcAft>
              <a:buNone/>
            </a:pPr>
            <a:r>
              <a:rPr lang="es" b="1">
                <a:highlight>
                  <a:srgbClr val="FFFFFF"/>
                </a:highlight>
                <a:latin typeface="Arial"/>
                <a:ea typeface="Arial"/>
                <a:cs typeface="Arial"/>
                <a:sym typeface="Arial"/>
              </a:rPr>
              <a:t>CLASIFICACIÓN</a:t>
            </a:r>
            <a:endParaRPr b="1">
              <a:highlight>
                <a:srgbClr val="FFFFFF"/>
              </a:highlight>
              <a:latin typeface="Arial"/>
              <a:ea typeface="Arial"/>
              <a:cs typeface="Arial"/>
              <a:sym typeface="Arial"/>
            </a:endParaRPr>
          </a:p>
          <a:p>
            <a:pPr marL="457200" lvl="0" indent="-304800" algn="just" rtl="0">
              <a:lnSpc>
                <a:spcPct val="150000"/>
              </a:lnSpc>
              <a:spcBef>
                <a:spcPts val="1000"/>
              </a:spcBef>
              <a:spcAft>
                <a:spcPts val="0"/>
              </a:spcAft>
              <a:buClr>
                <a:srgbClr val="404040"/>
              </a:buClr>
              <a:buSzPts val="1200"/>
              <a:buFont typeface="Arial"/>
              <a:buAutoNum type="arabicPeriod"/>
            </a:pPr>
            <a:r>
              <a:rPr lang="es" sz="1200">
                <a:solidFill>
                  <a:srgbClr val="404040"/>
                </a:solidFill>
                <a:highlight>
                  <a:srgbClr val="FFFFFF"/>
                </a:highlight>
                <a:latin typeface="Arial"/>
                <a:ea typeface="Arial"/>
                <a:cs typeface="Arial"/>
                <a:sym typeface="Arial"/>
              </a:rPr>
              <a:t>CAJÓN ABIERTO (NO HIPERBÁRICO)</a:t>
            </a:r>
            <a:endParaRPr sz="1200">
              <a:solidFill>
                <a:srgbClr val="404040"/>
              </a:solidFill>
              <a:highlight>
                <a:srgbClr val="FFFFFF"/>
              </a:highlight>
              <a:latin typeface="Arial"/>
              <a:ea typeface="Arial"/>
              <a:cs typeface="Arial"/>
              <a:sym typeface="Arial"/>
            </a:endParaRPr>
          </a:p>
          <a:p>
            <a:pPr marL="457200" lvl="0" indent="-304800" algn="just" rtl="0">
              <a:lnSpc>
                <a:spcPct val="150000"/>
              </a:lnSpc>
              <a:spcBef>
                <a:spcPts val="0"/>
              </a:spcBef>
              <a:spcAft>
                <a:spcPts val="0"/>
              </a:spcAft>
              <a:buClr>
                <a:srgbClr val="404040"/>
              </a:buClr>
              <a:buSzPts val="1200"/>
              <a:buFont typeface="Arial"/>
              <a:buAutoNum type="arabicPeriod"/>
            </a:pPr>
            <a:r>
              <a:rPr lang="es" sz="1200">
                <a:solidFill>
                  <a:srgbClr val="404040"/>
                </a:solidFill>
                <a:highlight>
                  <a:srgbClr val="FFFFFF"/>
                </a:highlight>
                <a:latin typeface="Arial"/>
                <a:ea typeface="Arial"/>
                <a:cs typeface="Arial"/>
                <a:sym typeface="Arial"/>
              </a:rPr>
              <a:t>CAJÓN CERRADO (NO HIPERBÁRICO)</a:t>
            </a:r>
            <a:endParaRPr sz="1200">
              <a:solidFill>
                <a:srgbClr val="404040"/>
              </a:solidFill>
              <a:highlight>
                <a:srgbClr val="FFFFFF"/>
              </a:highlight>
              <a:latin typeface="Arial"/>
              <a:ea typeface="Arial"/>
              <a:cs typeface="Arial"/>
              <a:sym typeface="Arial"/>
            </a:endParaRPr>
          </a:p>
          <a:p>
            <a:pPr marL="457200" lvl="0" indent="-304800" algn="just" rtl="0">
              <a:lnSpc>
                <a:spcPct val="150000"/>
              </a:lnSpc>
              <a:spcBef>
                <a:spcPts val="0"/>
              </a:spcBef>
              <a:spcAft>
                <a:spcPts val="0"/>
              </a:spcAft>
              <a:buClr>
                <a:srgbClr val="404040"/>
              </a:buClr>
              <a:buSzPts val="1200"/>
              <a:buFont typeface="Arial"/>
              <a:buAutoNum type="arabicPeriod"/>
            </a:pPr>
            <a:r>
              <a:rPr lang="es" sz="1200">
                <a:solidFill>
                  <a:srgbClr val="404040"/>
                </a:solidFill>
                <a:highlight>
                  <a:srgbClr val="FFFFFF"/>
                </a:highlight>
                <a:latin typeface="Arial"/>
                <a:ea typeface="Arial"/>
                <a:cs typeface="Arial"/>
                <a:sym typeface="Arial"/>
              </a:rPr>
              <a:t>CAJÓN NEUMÁTICO</a:t>
            </a:r>
            <a:endParaRPr sz="1200">
              <a:solidFill>
                <a:srgbClr val="404040"/>
              </a:solidFill>
              <a:highlight>
                <a:srgbClr val="FFFFFF"/>
              </a:highlight>
              <a:latin typeface="Arial"/>
              <a:ea typeface="Arial"/>
              <a:cs typeface="Arial"/>
              <a:sym typeface="Arial"/>
            </a:endParaRPr>
          </a:p>
        </p:txBody>
      </p:sp>
      <p:pic>
        <p:nvPicPr>
          <p:cNvPr id="362" name="Google Shape;362;p27"/>
          <p:cNvPicPr preferRelativeResize="0"/>
          <p:nvPr/>
        </p:nvPicPr>
        <p:blipFill>
          <a:blip r:embed="rId3">
            <a:alphaModFix/>
          </a:blip>
          <a:stretch>
            <a:fillRect/>
          </a:stretch>
        </p:blipFill>
        <p:spPr>
          <a:xfrm>
            <a:off x="6479750" y="2330050"/>
            <a:ext cx="2664250" cy="2277500"/>
          </a:xfrm>
          <a:prstGeom prst="rect">
            <a:avLst/>
          </a:prstGeom>
          <a:noFill/>
          <a:ln>
            <a:noFill/>
          </a:ln>
        </p:spPr>
      </p:pic>
      <p:pic>
        <p:nvPicPr>
          <p:cNvPr id="363" name="Google Shape;363;p27"/>
          <p:cNvPicPr preferRelativeResize="0"/>
          <p:nvPr/>
        </p:nvPicPr>
        <p:blipFill>
          <a:blip r:embed="rId4">
            <a:alphaModFix/>
          </a:blip>
          <a:stretch>
            <a:fillRect/>
          </a:stretch>
        </p:blipFill>
        <p:spPr>
          <a:xfrm>
            <a:off x="4089826" y="2270075"/>
            <a:ext cx="2259400" cy="239745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txBox="1">
            <a:spLocks noGrp="1"/>
          </p:cNvSpPr>
          <p:nvPr>
            <p:ph type="body" idx="1"/>
          </p:nvPr>
        </p:nvSpPr>
        <p:spPr>
          <a:xfrm>
            <a:off x="196150" y="964375"/>
            <a:ext cx="5626500" cy="4320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770"/>
              <a:buNone/>
            </a:pPr>
            <a:endParaRPr sz="1410">
              <a:solidFill>
                <a:schemeClr val="accent1"/>
              </a:solidFill>
              <a:latin typeface="Arial"/>
              <a:ea typeface="Arial"/>
              <a:cs typeface="Arial"/>
              <a:sym typeface="Arial"/>
            </a:endParaRPr>
          </a:p>
          <a:p>
            <a:pPr marL="457200" lvl="0" indent="-311150" algn="just" rtl="0">
              <a:lnSpc>
                <a:spcPct val="100000"/>
              </a:lnSpc>
              <a:spcBef>
                <a:spcPts val="1200"/>
              </a:spcBef>
              <a:spcAft>
                <a:spcPts val="0"/>
              </a:spcAft>
              <a:buClr>
                <a:srgbClr val="000000"/>
              </a:buClr>
              <a:buSzPts val="1300"/>
              <a:buFont typeface="Arial"/>
              <a:buChar char="●"/>
            </a:pPr>
            <a:r>
              <a:rPr lang="es">
                <a:solidFill>
                  <a:srgbClr val="000000"/>
                </a:solidFill>
                <a:latin typeface="Arial"/>
                <a:ea typeface="Arial"/>
                <a:cs typeface="Arial"/>
                <a:sym typeface="Arial"/>
              </a:rPr>
              <a:t>Se usan generalmente para profundidades de entre 15 y 40 m.</a:t>
            </a:r>
            <a:endParaRPr>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endParaRPr sz="1300">
              <a:solidFill>
                <a:srgbClr val="000000"/>
              </a:solidFill>
              <a:latin typeface="Arial"/>
              <a:ea typeface="Arial"/>
              <a:cs typeface="Arial"/>
              <a:sym typeface="Arial"/>
            </a:endParaRPr>
          </a:p>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Se requiere cuando una excavación no logra mantenerse abierta porque el suelo fluye al área excavada más rápidamente de lo que puede ser removido. </a:t>
            </a:r>
            <a:endParaRPr>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endParaRPr sz="1300">
              <a:solidFill>
                <a:srgbClr val="000000"/>
              </a:solidFill>
              <a:latin typeface="Arial"/>
              <a:ea typeface="Arial"/>
              <a:cs typeface="Arial"/>
              <a:sym typeface="Arial"/>
            </a:endParaRPr>
          </a:p>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Tiene una cámara de trabajo en el fondo que debe tener por lo menos 3m de altura. En esta cámara, los trabajadores excavan el suelo y cuelan el hormigón. La presión de aire en la cámara se mantiene suficientemente alta para impedir que el agua y el suelo penetren en ella</a:t>
            </a:r>
            <a:endParaRPr>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endParaRPr sz="1300">
              <a:solidFill>
                <a:srgbClr val="000000"/>
              </a:solidFill>
              <a:latin typeface="Arial"/>
              <a:ea typeface="Arial"/>
              <a:cs typeface="Arial"/>
              <a:sym typeface="Arial"/>
            </a:endParaRPr>
          </a:p>
          <a:p>
            <a:pPr marL="457200" lvl="0" indent="-311150" algn="just" rtl="0">
              <a:lnSpc>
                <a:spcPct val="100000"/>
              </a:lnSpc>
              <a:spcBef>
                <a:spcPts val="0"/>
              </a:spcBef>
              <a:spcAft>
                <a:spcPts val="0"/>
              </a:spcAft>
              <a:buSzPts val="1300"/>
              <a:buFont typeface="Arial"/>
              <a:buChar char="●"/>
            </a:pPr>
            <a:r>
              <a:rPr lang="es">
                <a:solidFill>
                  <a:srgbClr val="000000"/>
                </a:solidFill>
                <a:latin typeface="Arial"/>
                <a:ea typeface="Arial"/>
                <a:cs typeface="Arial"/>
                <a:sym typeface="Arial"/>
              </a:rPr>
              <a:t>Los trabajadores usualmente no tienen molestias severas cuando la presión en la cámara se eleva a 2 atm, pero </a:t>
            </a:r>
            <a:r>
              <a:rPr lang="es">
                <a:solidFill>
                  <a:srgbClr val="222222"/>
                </a:solidFill>
                <a:highlight>
                  <a:srgbClr val="FFFFFF"/>
                </a:highlight>
                <a:latin typeface="Arial"/>
                <a:ea typeface="Arial"/>
                <a:cs typeface="Arial"/>
                <a:sym typeface="Arial"/>
              </a:rPr>
              <a:t>más arriba de esta presión se requieren períodos de descompresión cuando los trabajadores salen de la cámara.</a:t>
            </a:r>
            <a:endParaRPr>
              <a:solidFill>
                <a:srgbClr val="000000"/>
              </a:solidFill>
              <a:latin typeface="Arial"/>
              <a:ea typeface="Arial"/>
              <a:cs typeface="Arial"/>
              <a:sym typeface="Arial"/>
            </a:endParaRPr>
          </a:p>
        </p:txBody>
      </p:sp>
      <p:pic>
        <p:nvPicPr>
          <p:cNvPr id="369" name="Google Shape;369;p28"/>
          <p:cNvPicPr preferRelativeResize="0"/>
          <p:nvPr/>
        </p:nvPicPr>
        <p:blipFill>
          <a:blip r:embed="rId3">
            <a:alphaModFix/>
          </a:blip>
          <a:stretch>
            <a:fillRect/>
          </a:stretch>
        </p:blipFill>
        <p:spPr>
          <a:xfrm>
            <a:off x="5822550" y="863587"/>
            <a:ext cx="3222150" cy="3416325"/>
          </a:xfrm>
          <a:prstGeom prst="rect">
            <a:avLst/>
          </a:prstGeom>
          <a:noFill/>
          <a:ln>
            <a:noFill/>
          </a:ln>
        </p:spPr>
      </p:pic>
      <p:sp>
        <p:nvSpPr>
          <p:cNvPr id="370" name="Google Shape;370;p28"/>
          <p:cNvSpPr txBox="1"/>
          <p:nvPr/>
        </p:nvSpPr>
        <p:spPr>
          <a:xfrm>
            <a:off x="1253175" y="784600"/>
            <a:ext cx="3072900" cy="4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20" b="1">
                <a:solidFill>
                  <a:schemeClr val="accent1"/>
                </a:solidFill>
                <a:latin typeface="Maven Pro"/>
                <a:ea typeface="Maven Pro"/>
                <a:cs typeface="Maven Pro"/>
                <a:sym typeface="Maven Pro"/>
              </a:rPr>
              <a:t>CAJÓN NEUMÁTICO</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9"/>
          <p:cNvSpPr txBox="1">
            <a:spLocks noGrp="1"/>
          </p:cNvSpPr>
          <p:nvPr>
            <p:ph type="body" idx="1"/>
          </p:nvPr>
        </p:nvSpPr>
        <p:spPr>
          <a:xfrm>
            <a:off x="174400" y="2296225"/>
            <a:ext cx="8604900" cy="25416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
                <a:solidFill>
                  <a:schemeClr val="accent1"/>
                </a:solidFill>
                <a:latin typeface="Arial"/>
                <a:ea typeface="Arial"/>
                <a:cs typeface="Arial"/>
                <a:sym typeface="Arial"/>
              </a:rPr>
              <a:t/>
            </a:r>
            <a:br>
              <a:rPr lang="es">
                <a:solidFill>
                  <a:schemeClr val="accent1"/>
                </a:solidFill>
                <a:latin typeface="Arial"/>
                <a:ea typeface="Arial"/>
                <a:cs typeface="Arial"/>
                <a:sym typeface="Arial"/>
              </a:rPr>
            </a:br>
            <a:r>
              <a:rPr lang="es">
                <a:solidFill>
                  <a:schemeClr val="accent1"/>
                </a:solidFill>
                <a:latin typeface="Arial"/>
                <a:ea typeface="Arial"/>
                <a:cs typeface="Arial"/>
                <a:sym typeface="Arial"/>
              </a:rPr>
              <a:t>Disposiciones de carácter general</a:t>
            </a:r>
            <a:endParaRPr>
              <a:solidFill>
                <a:schemeClr val="accent1"/>
              </a:solidFill>
              <a:latin typeface="Arial"/>
              <a:ea typeface="Arial"/>
              <a:cs typeface="Arial"/>
              <a:sym typeface="Arial"/>
            </a:endParaRPr>
          </a:p>
          <a:p>
            <a:pPr marL="0" lvl="0" indent="0" algn="just" rtl="0">
              <a:lnSpc>
                <a:spcPct val="100000"/>
              </a:lnSpc>
              <a:spcBef>
                <a:spcPts val="0"/>
              </a:spcBef>
              <a:spcAft>
                <a:spcPts val="0"/>
              </a:spcAft>
              <a:buNone/>
            </a:pPr>
            <a:endParaRPr>
              <a:solidFill>
                <a:srgbClr val="222222"/>
              </a:solidFill>
              <a:latin typeface="Arial"/>
              <a:ea typeface="Arial"/>
              <a:cs typeface="Arial"/>
              <a:sym typeface="Arial"/>
            </a:endParaRPr>
          </a:p>
          <a:p>
            <a:pPr marL="0" lvl="0" indent="0" algn="just" rtl="0">
              <a:lnSpc>
                <a:spcPct val="100000"/>
              </a:lnSpc>
              <a:spcBef>
                <a:spcPts val="0"/>
              </a:spcBef>
              <a:spcAft>
                <a:spcPts val="0"/>
              </a:spcAft>
              <a:buNone/>
            </a:pPr>
            <a:r>
              <a:rPr lang="es">
                <a:solidFill>
                  <a:srgbClr val="222222"/>
                </a:solidFill>
                <a:latin typeface="Arial"/>
                <a:ea typeface="Arial"/>
                <a:cs typeface="Arial"/>
                <a:sym typeface="Arial"/>
              </a:rPr>
              <a:t>Los trabajos en aire comprimido deberían realizarse únicamente en presencia de una persona competente para supervisar el desarrollo de las operaciones. Además debe estar en todo momento un médico y un enfermero o un asistente de primeros auxilios calificado.</a:t>
            </a:r>
            <a:endParaRPr>
              <a:solidFill>
                <a:srgbClr val="222222"/>
              </a:solidFill>
              <a:latin typeface="Arial"/>
              <a:ea typeface="Arial"/>
              <a:cs typeface="Arial"/>
              <a:sym typeface="Arial"/>
            </a:endParaRPr>
          </a:p>
          <a:p>
            <a:pPr marL="0" lvl="0" indent="0" algn="just" rtl="0">
              <a:lnSpc>
                <a:spcPct val="100000"/>
              </a:lnSpc>
              <a:spcBef>
                <a:spcPts val="0"/>
              </a:spcBef>
              <a:spcAft>
                <a:spcPts val="0"/>
              </a:spcAft>
              <a:buClr>
                <a:srgbClr val="000000"/>
              </a:buClr>
              <a:buFont typeface="Arial"/>
              <a:buNone/>
            </a:pPr>
            <a:endParaRPr>
              <a:solidFill>
                <a:srgbClr val="222222"/>
              </a:solidFill>
              <a:latin typeface="Arial"/>
              <a:ea typeface="Arial"/>
              <a:cs typeface="Arial"/>
              <a:sym typeface="Arial"/>
            </a:endParaRPr>
          </a:p>
          <a:p>
            <a:pPr marL="0" lvl="0" indent="0" algn="just" rtl="0">
              <a:lnSpc>
                <a:spcPct val="100000"/>
              </a:lnSpc>
              <a:spcBef>
                <a:spcPts val="0"/>
              </a:spcBef>
              <a:spcAft>
                <a:spcPts val="0"/>
              </a:spcAft>
              <a:buClr>
                <a:srgbClr val="000000"/>
              </a:buClr>
              <a:buFont typeface="Arial"/>
              <a:buNone/>
            </a:pPr>
            <a:r>
              <a:rPr lang="es">
                <a:solidFill>
                  <a:srgbClr val="222222"/>
                </a:solidFill>
                <a:latin typeface="Arial"/>
                <a:ea typeface="Arial"/>
                <a:cs typeface="Arial"/>
                <a:sym typeface="Arial"/>
              </a:rPr>
              <a:t>Los cajones de aire comprimido deberían estar:</a:t>
            </a:r>
            <a:endParaRPr>
              <a:solidFill>
                <a:srgbClr val="222222"/>
              </a:solidFill>
              <a:latin typeface="Arial"/>
              <a:ea typeface="Arial"/>
              <a:cs typeface="Arial"/>
              <a:sym typeface="Arial"/>
            </a:endParaRPr>
          </a:p>
          <a:p>
            <a:pPr marL="0" lvl="0" indent="-82550" algn="just" rtl="0">
              <a:lnSpc>
                <a:spcPct val="100000"/>
              </a:lnSpc>
              <a:spcBef>
                <a:spcPts val="0"/>
              </a:spcBef>
              <a:spcAft>
                <a:spcPts val="0"/>
              </a:spcAft>
              <a:buClr>
                <a:srgbClr val="222222"/>
              </a:buClr>
              <a:buSzPts val="1300"/>
              <a:buFont typeface="Arial"/>
              <a:buChar char="•"/>
            </a:pPr>
            <a:r>
              <a:rPr lang="es">
                <a:solidFill>
                  <a:srgbClr val="222222"/>
                </a:solidFill>
                <a:latin typeface="Arial"/>
                <a:ea typeface="Arial"/>
                <a:cs typeface="Arial"/>
                <a:sym typeface="Arial"/>
              </a:rPr>
              <a:t>Construidos con materiales apropiados y de buena calidad y tener suficiente resistencia.</a:t>
            </a:r>
            <a:endParaRPr>
              <a:solidFill>
                <a:srgbClr val="222222"/>
              </a:solidFill>
              <a:latin typeface="Arial"/>
              <a:ea typeface="Arial"/>
              <a:cs typeface="Arial"/>
              <a:sym typeface="Arial"/>
            </a:endParaRPr>
          </a:p>
          <a:p>
            <a:pPr marL="0" lvl="0" indent="-82550" algn="just" rtl="0">
              <a:lnSpc>
                <a:spcPct val="100000"/>
              </a:lnSpc>
              <a:spcBef>
                <a:spcPts val="0"/>
              </a:spcBef>
              <a:spcAft>
                <a:spcPts val="0"/>
              </a:spcAft>
              <a:buClr>
                <a:srgbClr val="222222"/>
              </a:buClr>
              <a:buSzPts val="1300"/>
              <a:buFont typeface="Arial"/>
              <a:buChar char="•"/>
            </a:pPr>
            <a:r>
              <a:rPr lang="es">
                <a:solidFill>
                  <a:srgbClr val="222222"/>
                </a:solidFill>
                <a:latin typeface="Arial"/>
                <a:ea typeface="Arial"/>
                <a:cs typeface="Arial"/>
                <a:sym typeface="Arial"/>
              </a:rPr>
              <a:t>Provistos de medios que permitan a los trabajadores ponerse a salvo en caso de entrada de agua o de materiales.</a:t>
            </a:r>
            <a:endParaRPr>
              <a:solidFill>
                <a:srgbClr val="222222"/>
              </a:solidFill>
              <a:latin typeface="Arial"/>
              <a:ea typeface="Arial"/>
              <a:cs typeface="Arial"/>
              <a:sym typeface="Arial"/>
            </a:endParaRPr>
          </a:p>
          <a:p>
            <a:pPr marL="0" lvl="0" indent="-82550" algn="just" rtl="0">
              <a:lnSpc>
                <a:spcPct val="100000"/>
              </a:lnSpc>
              <a:spcBef>
                <a:spcPts val="0"/>
              </a:spcBef>
              <a:spcAft>
                <a:spcPts val="0"/>
              </a:spcAft>
              <a:buClr>
                <a:srgbClr val="222222"/>
              </a:buClr>
              <a:buSzPts val="1300"/>
              <a:buFont typeface="Arial"/>
              <a:buChar char="•"/>
            </a:pPr>
            <a:r>
              <a:rPr lang="es">
                <a:solidFill>
                  <a:srgbClr val="222222"/>
                </a:solidFill>
                <a:latin typeface="Arial"/>
                <a:ea typeface="Arial"/>
                <a:cs typeface="Arial"/>
                <a:sym typeface="Arial"/>
              </a:rPr>
              <a:t>Provistos de medios de acceso y salida seguros.</a:t>
            </a:r>
            <a:endParaRPr>
              <a:solidFill>
                <a:srgbClr val="222222"/>
              </a:solidFill>
              <a:latin typeface="Arial"/>
              <a:ea typeface="Arial"/>
              <a:cs typeface="Arial"/>
              <a:sym typeface="Arial"/>
            </a:endParaRPr>
          </a:p>
          <a:p>
            <a:pPr marL="457200" lvl="0" indent="0" algn="just" rtl="0">
              <a:lnSpc>
                <a:spcPct val="100000"/>
              </a:lnSpc>
              <a:spcBef>
                <a:spcPts val="0"/>
              </a:spcBef>
              <a:spcAft>
                <a:spcPts val="0"/>
              </a:spcAft>
              <a:buNone/>
            </a:pPr>
            <a:endParaRPr sz="1100">
              <a:solidFill>
                <a:srgbClr val="222222"/>
              </a:solidFill>
              <a:latin typeface="Arial"/>
              <a:ea typeface="Arial"/>
              <a:cs typeface="Arial"/>
              <a:sym typeface="Arial"/>
            </a:endParaRPr>
          </a:p>
          <a:p>
            <a:pPr marL="0" lvl="0" indent="0" algn="just" rtl="0">
              <a:lnSpc>
                <a:spcPct val="100000"/>
              </a:lnSpc>
              <a:spcBef>
                <a:spcPts val="0"/>
              </a:spcBef>
              <a:spcAft>
                <a:spcPts val="1200"/>
              </a:spcAft>
              <a:buNone/>
            </a:pPr>
            <a:endParaRPr>
              <a:latin typeface="Maven Pro"/>
              <a:ea typeface="Maven Pro"/>
              <a:cs typeface="Maven Pro"/>
              <a:sym typeface="Maven Pro"/>
            </a:endParaRPr>
          </a:p>
        </p:txBody>
      </p:sp>
      <p:sp>
        <p:nvSpPr>
          <p:cNvPr id="376" name="Google Shape;376;p29"/>
          <p:cNvSpPr txBox="1"/>
          <p:nvPr/>
        </p:nvSpPr>
        <p:spPr>
          <a:xfrm>
            <a:off x="1303800" y="806400"/>
            <a:ext cx="5801100" cy="4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20" b="1">
                <a:solidFill>
                  <a:schemeClr val="accent1"/>
                </a:solidFill>
                <a:latin typeface="Maven Pro"/>
                <a:ea typeface="Maven Pro"/>
                <a:cs typeface="Maven Pro"/>
                <a:sym typeface="Maven Pro"/>
              </a:rPr>
              <a:t>RIESGO DE TRABAJO EN CAJONES NEUMÁTICOS</a:t>
            </a:r>
            <a:endParaRPr/>
          </a:p>
        </p:txBody>
      </p:sp>
      <p:sp>
        <p:nvSpPr>
          <p:cNvPr id="377" name="Google Shape;377;p29"/>
          <p:cNvSpPr txBox="1"/>
          <p:nvPr/>
        </p:nvSpPr>
        <p:spPr>
          <a:xfrm>
            <a:off x="1140325" y="708325"/>
            <a:ext cx="7873800" cy="1587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3250">
                <a:solidFill>
                  <a:schemeClr val="dk2"/>
                </a:solidFill>
              </a:rPr>
              <a:t/>
            </a:r>
            <a:br>
              <a:rPr lang="es" sz="3250">
                <a:solidFill>
                  <a:schemeClr val="dk2"/>
                </a:solidFill>
              </a:rPr>
            </a:br>
            <a:r>
              <a:rPr lang="es" sz="1300">
                <a:solidFill>
                  <a:srgbClr val="202124"/>
                </a:solidFill>
              </a:rPr>
              <a:t>Entrada de agua y material excavado a la cámara de trabajo , por lo que tiene que haber medios de escape, tales como escaleras hasta el punto de entrada, tanto en cajones abiertos como neumáticos.</a:t>
            </a:r>
            <a:endParaRPr sz="1300">
              <a:solidFill>
                <a:srgbClr val="202124"/>
              </a:solidFill>
            </a:endParaRPr>
          </a:p>
          <a:p>
            <a:pPr marL="0" lvl="0" indent="0" algn="just" rtl="0">
              <a:spcBef>
                <a:spcPts val="800"/>
              </a:spcBef>
              <a:spcAft>
                <a:spcPts val="0"/>
              </a:spcAft>
              <a:buNone/>
            </a:pPr>
            <a:r>
              <a:rPr lang="es" sz="1300">
                <a:solidFill>
                  <a:srgbClr val="202124"/>
                </a:solidFill>
              </a:rPr>
              <a:t>Riesgo de muerte de los trabajadores por asfixia si hay una descompresión rápida de la cámara de trabajo.</a:t>
            </a:r>
            <a:endParaRPr sz="1300">
              <a:solidFill>
                <a:srgbClr val="202124"/>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0"/>
          <p:cNvSpPr txBox="1">
            <a:spLocks noGrp="1"/>
          </p:cNvSpPr>
          <p:nvPr>
            <p:ph type="body" idx="1"/>
          </p:nvPr>
        </p:nvSpPr>
        <p:spPr>
          <a:xfrm>
            <a:off x="1216625" y="1329500"/>
            <a:ext cx="7533900" cy="3072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a:solidFill>
                <a:srgbClr val="000000"/>
              </a:solidFill>
              <a:latin typeface="Maven Pro"/>
              <a:ea typeface="Maven Pro"/>
              <a:cs typeface="Maven Pro"/>
              <a:sym typeface="Maven Pro"/>
            </a:endParaRPr>
          </a:p>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Debería llevarse un registro de cada turno de cada uno de los trabajadores, el tiempo transcurrido en la cámara de trabajo y el tiempo de descompresión.</a:t>
            </a: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just" rtl="0">
              <a:lnSpc>
                <a:spcPct val="100000"/>
              </a:lnSpc>
              <a:spcBef>
                <a:spcPts val="800"/>
              </a:spcBef>
              <a:spcAft>
                <a:spcPts val="0"/>
              </a:spcAft>
              <a:buNone/>
            </a:pPr>
            <a:r>
              <a:rPr lang="es">
                <a:solidFill>
                  <a:srgbClr val="000000"/>
                </a:solidFill>
                <a:latin typeface="Arial"/>
                <a:ea typeface="Arial"/>
                <a:cs typeface="Arial"/>
                <a:sym typeface="Arial"/>
              </a:rPr>
              <a:t>Si la presión del aire comprimido en que deba trabajar excede de 1 atm, el examen médico del trabajador debería efectuarse dentro de las cuatro semanas que preceden a la asignación a ese trabajo.</a:t>
            </a:r>
            <a:endParaRPr>
              <a:solidFill>
                <a:srgbClr val="000000"/>
              </a:solidFill>
              <a:latin typeface="Arial"/>
              <a:ea typeface="Arial"/>
              <a:cs typeface="Arial"/>
              <a:sym typeface="Arial"/>
            </a:endParaRPr>
          </a:p>
          <a:p>
            <a:pPr marL="0" lvl="0" indent="0" algn="just" rtl="0">
              <a:lnSpc>
                <a:spcPct val="100000"/>
              </a:lnSpc>
              <a:spcBef>
                <a:spcPts val="800"/>
              </a:spcBef>
              <a:spcAft>
                <a:spcPts val="0"/>
              </a:spcAft>
              <a:buNone/>
            </a:pPr>
            <a:endParaRPr>
              <a:solidFill>
                <a:srgbClr val="000000"/>
              </a:solidFill>
              <a:latin typeface="Arial"/>
              <a:ea typeface="Arial"/>
              <a:cs typeface="Arial"/>
              <a:sym typeface="Arial"/>
            </a:endParaRPr>
          </a:p>
          <a:p>
            <a:pPr marL="0" lvl="0" indent="0" algn="just" rtl="0">
              <a:lnSpc>
                <a:spcPct val="100000"/>
              </a:lnSpc>
              <a:spcBef>
                <a:spcPts val="800"/>
              </a:spcBef>
              <a:spcAft>
                <a:spcPts val="0"/>
              </a:spcAft>
              <a:buNone/>
            </a:pPr>
            <a:r>
              <a:rPr lang="es">
                <a:solidFill>
                  <a:srgbClr val="000000"/>
                </a:solidFill>
                <a:latin typeface="Arial"/>
                <a:ea typeface="Arial"/>
                <a:cs typeface="Arial"/>
                <a:sym typeface="Arial"/>
              </a:rPr>
              <a:t>Las personas ocupadas de manera continua en trabajos en aire comprimido a una presión que no exceda de 1 bar deberían someterse a exámenes médicos cada dos meses.</a:t>
            </a: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Si algún trabajador siente malestar durante la compresión, debería interrumpirse ésta y reducirse gradualmente la presión.</a:t>
            </a:r>
            <a:endParaRPr>
              <a:latin typeface="Arial"/>
              <a:ea typeface="Arial"/>
              <a:cs typeface="Arial"/>
              <a:sym typeface="Arial"/>
            </a:endParaRPr>
          </a:p>
        </p:txBody>
      </p:sp>
      <p:sp>
        <p:nvSpPr>
          <p:cNvPr id="383" name="Google Shape;383;p30"/>
          <p:cNvSpPr txBox="1"/>
          <p:nvPr/>
        </p:nvSpPr>
        <p:spPr>
          <a:xfrm>
            <a:off x="1303800" y="806375"/>
            <a:ext cx="4515300" cy="4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20" b="1">
                <a:solidFill>
                  <a:schemeClr val="accent1"/>
                </a:solidFill>
                <a:latin typeface="Maven Pro"/>
                <a:ea typeface="Maven Pro"/>
                <a:cs typeface="Maven Pro"/>
                <a:sym typeface="Maven Pro"/>
              </a:rPr>
              <a:t>SALUD DEL TRABAJADOR</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1"/>
          <p:cNvSpPr txBox="1">
            <a:spLocks noGrp="1"/>
          </p:cNvSpPr>
          <p:nvPr>
            <p:ph type="title"/>
          </p:nvPr>
        </p:nvSpPr>
        <p:spPr>
          <a:xfrm>
            <a:off x="1282000" y="74025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solidFill>
                  <a:schemeClr val="accent1"/>
                </a:solidFill>
              </a:rPr>
              <a:t>TÚNELES </a:t>
            </a:r>
            <a:endParaRPr>
              <a:solidFill>
                <a:schemeClr val="accent1"/>
              </a:solidFill>
            </a:endParaRPr>
          </a:p>
        </p:txBody>
      </p:sp>
      <p:sp>
        <p:nvSpPr>
          <p:cNvPr id="389" name="Google Shape;389;p31"/>
          <p:cNvSpPr txBox="1">
            <a:spLocks noGrp="1"/>
          </p:cNvSpPr>
          <p:nvPr>
            <p:ph type="body" idx="1"/>
          </p:nvPr>
        </p:nvSpPr>
        <p:spPr>
          <a:xfrm>
            <a:off x="637200" y="2088150"/>
            <a:ext cx="7869600" cy="25416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Tuneladora:</a:t>
            </a: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endParaRPr b="1" u="sng">
              <a:solidFill>
                <a:srgbClr val="000000"/>
              </a:solidFill>
              <a:latin typeface="Arial"/>
              <a:ea typeface="Arial"/>
              <a:cs typeface="Arial"/>
              <a:sym typeface="Arial"/>
            </a:endParaRPr>
          </a:p>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Es una máquina capaz de excavar túneles a sección completa, a la vez que colabora en la colocación de la entibación para la sustentación del túnel si ésta es necesaria, ya sea de forma provisional o definitiva</a:t>
            </a: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Tipos</a:t>
            </a:r>
            <a:endParaRPr>
              <a:solidFill>
                <a:srgbClr val="000000"/>
              </a:solidFill>
              <a:latin typeface="Arial"/>
              <a:ea typeface="Arial"/>
              <a:cs typeface="Arial"/>
              <a:sym typeface="Arial"/>
            </a:endParaRPr>
          </a:p>
          <a:p>
            <a:pPr marL="0" lvl="0" indent="0" algn="just" rtl="0">
              <a:lnSpc>
                <a:spcPct val="100000"/>
              </a:lnSpc>
              <a:spcBef>
                <a:spcPts val="0"/>
              </a:spcBef>
              <a:spcAft>
                <a:spcPts val="0"/>
              </a:spcAft>
              <a:buNone/>
            </a:pPr>
            <a:endParaRPr>
              <a:solidFill>
                <a:srgbClr val="000000"/>
              </a:solidFill>
              <a:latin typeface="Arial"/>
              <a:ea typeface="Arial"/>
              <a:cs typeface="Arial"/>
              <a:sym typeface="Arial"/>
            </a:endParaRPr>
          </a:p>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TOPOS</a:t>
            </a:r>
            <a:endParaRPr>
              <a:solidFill>
                <a:srgbClr val="000000"/>
              </a:solidFill>
              <a:latin typeface="Arial"/>
              <a:ea typeface="Arial"/>
              <a:cs typeface="Arial"/>
              <a:sym typeface="Arial"/>
            </a:endParaRPr>
          </a:p>
          <a:p>
            <a:pPr marL="457200" lvl="0" indent="0" algn="just" rtl="0">
              <a:lnSpc>
                <a:spcPct val="100000"/>
              </a:lnSpc>
              <a:spcBef>
                <a:spcPts val="0"/>
              </a:spcBef>
              <a:spcAft>
                <a:spcPts val="0"/>
              </a:spcAft>
              <a:buNone/>
            </a:pPr>
            <a:endParaRPr>
              <a:solidFill>
                <a:srgbClr val="000000"/>
              </a:solidFill>
              <a:latin typeface="Arial"/>
              <a:ea typeface="Arial"/>
              <a:cs typeface="Arial"/>
              <a:sym typeface="Arial"/>
            </a:endParaRPr>
          </a:p>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ESCUDOS</a:t>
            </a:r>
            <a:endParaRPr>
              <a:solidFill>
                <a:srgbClr val="000000"/>
              </a:solidFill>
              <a:latin typeface="Arial"/>
              <a:ea typeface="Arial"/>
              <a:cs typeface="Arial"/>
              <a:sym typeface="Arial"/>
            </a:endParaRPr>
          </a:p>
          <a:p>
            <a:pPr marL="914400" lvl="0" indent="0" algn="just" rtl="0">
              <a:lnSpc>
                <a:spcPct val="100000"/>
              </a:lnSpc>
              <a:spcBef>
                <a:spcPts val="0"/>
              </a:spcBef>
              <a:spcAft>
                <a:spcPts val="0"/>
              </a:spcAft>
              <a:buNone/>
            </a:pPr>
            <a:endParaRPr sz="1300">
              <a:solidFill>
                <a:srgbClr val="000000"/>
              </a:solidFill>
              <a:latin typeface="Arial"/>
              <a:ea typeface="Arial"/>
              <a:cs typeface="Arial"/>
              <a:sym typeface="Arial"/>
            </a:endParaRPr>
          </a:p>
        </p:txBody>
      </p:sp>
      <p:pic>
        <p:nvPicPr>
          <p:cNvPr id="390" name="Google Shape;390;p31"/>
          <p:cNvPicPr preferRelativeResize="0"/>
          <p:nvPr/>
        </p:nvPicPr>
        <p:blipFill rotWithShape="1">
          <a:blip r:embed="rId3">
            <a:alphaModFix/>
          </a:blip>
          <a:srcRect t="17145" b="17263"/>
          <a:stretch/>
        </p:blipFill>
        <p:spPr>
          <a:xfrm>
            <a:off x="4169550" y="115400"/>
            <a:ext cx="4284650" cy="2107650"/>
          </a:xfrm>
          <a:prstGeom prst="rect">
            <a:avLst/>
          </a:prstGeom>
          <a:noFill/>
          <a:ln>
            <a:noFill/>
          </a:ln>
        </p:spPr>
      </p:pic>
      <p:sp>
        <p:nvSpPr>
          <p:cNvPr id="391" name="Google Shape;391;p31"/>
          <p:cNvSpPr/>
          <p:nvPr/>
        </p:nvSpPr>
        <p:spPr>
          <a:xfrm>
            <a:off x="2103200" y="4206350"/>
            <a:ext cx="588600" cy="120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1"/>
          <p:cNvSpPr txBox="1"/>
          <p:nvPr/>
        </p:nvSpPr>
        <p:spPr>
          <a:xfrm>
            <a:off x="2829300" y="3973850"/>
            <a:ext cx="5677500" cy="585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300"/>
              <a:t>Tuneladora EPB: </a:t>
            </a:r>
            <a:r>
              <a:rPr lang="es" sz="1300">
                <a:highlight>
                  <a:srgbClr val="FFFFFF"/>
                </a:highlight>
              </a:rPr>
              <a:t>escudos de presión de tierras que se utilizan normalmente en la excavación de terrenos cohesivos.</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598575"/>
            <a:ext cx="7030500" cy="70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900">
                <a:solidFill>
                  <a:schemeClr val="accent1"/>
                </a:solidFill>
                <a:latin typeface="Arial"/>
                <a:ea typeface="Arial"/>
                <a:cs typeface="Arial"/>
                <a:sym typeface="Arial"/>
              </a:rPr>
              <a:t>Ambientes Hiperbáricos</a:t>
            </a:r>
            <a:r>
              <a:rPr lang="es">
                <a:solidFill>
                  <a:schemeClr val="accent1"/>
                </a:solidFill>
              </a:rPr>
              <a:t> </a:t>
            </a:r>
            <a:endParaRPr>
              <a:solidFill>
                <a:schemeClr val="accent1"/>
              </a:solidFill>
            </a:endParaRPr>
          </a:p>
        </p:txBody>
      </p:sp>
      <p:sp>
        <p:nvSpPr>
          <p:cNvPr id="284" name="Google Shape;284;p14"/>
          <p:cNvSpPr txBox="1">
            <a:spLocks noGrp="1"/>
          </p:cNvSpPr>
          <p:nvPr>
            <p:ph type="body" idx="1"/>
          </p:nvPr>
        </p:nvSpPr>
        <p:spPr>
          <a:xfrm>
            <a:off x="232650" y="1229150"/>
            <a:ext cx="8678700" cy="37143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s" sz="1200" b="1">
                <a:solidFill>
                  <a:srgbClr val="000000"/>
                </a:solidFill>
                <a:latin typeface="Arial"/>
                <a:ea typeface="Arial"/>
                <a:cs typeface="Arial"/>
                <a:sym typeface="Arial"/>
              </a:rPr>
              <a:t>Definiciones:</a:t>
            </a:r>
            <a:endParaRPr sz="1200" b="1">
              <a:solidFill>
                <a:srgbClr val="000000"/>
              </a:solidFill>
              <a:latin typeface="Arial"/>
              <a:ea typeface="Arial"/>
              <a:cs typeface="Arial"/>
              <a:sym typeface="Arial"/>
            </a:endParaRPr>
          </a:p>
          <a:p>
            <a:pPr marL="0" lvl="0" indent="0" algn="just" rtl="0">
              <a:spcBef>
                <a:spcPts val="0"/>
              </a:spcBef>
              <a:spcAft>
                <a:spcPts val="0"/>
              </a:spcAft>
              <a:buNone/>
            </a:pPr>
            <a:endParaRPr sz="1200" b="1">
              <a:solidFill>
                <a:srgbClr val="000000"/>
              </a:solidFill>
              <a:latin typeface="Arial"/>
              <a:ea typeface="Arial"/>
              <a:cs typeface="Arial"/>
              <a:sym typeface="Arial"/>
            </a:endParaRPr>
          </a:p>
          <a:p>
            <a:pPr marL="0" lvl="0" indent="0" algn="just" rtl="0">
              <a:spcBef>
                <a:spcPts val="0"/>
              </a:spcBef>
              <a:spcAft>
                <a:spcPts val="0"/>
              </a:spcAft>
              <a:buNone/>
            </a:pPr>
            <a:r>
              <a:rPr lang="es" sz="1200">
                <a:solidFill>
                  <a:srgbClr val="000000"/>
                </a:solidFill>
                <a:latin typeface="Arial"/>
                <a:ea typeface="Arial"/>
                <a:cs typeface="Arial"/>
                <a:sym typeface="Arial"/>
              </a:rPr>
              <a:t>La </a:t>
            </a:r>
            <a:r>
              <a:rPr lang="es" sz="1200" b="1" i="1">
                <a:solidFill>
                  <a:srgbClr val="000000"/>
                </a:solidFill>
                <a:latin typeface="Arial"/>
                <a:ea typeface="Arial"/>
                <a:cs typeface="Arial"/>
                <a:sym typeface="Arial"/>
              </a:rPr>
              <a:t>presión atmosférica</a:t>
            </a:r>
            <a:r>
              <a:rPr lang="es" sz="1200">
                <a:solidFill>
                  <a:srgbClr val="000000"/>
                </a:solidFill>
                <a:latin typeface="Arial"/>
                <a:ea typeface="Arial"/>
                <a:cs typeface="Arial"/>
                <a:sym typeface="Arial"/>
              </a:rPr>
              <a:t> ( o presión barométrica) es la fuerza por unidad de superficie que ejerce el aire que forma la atmósfera sobre la superficie terrestre.</a:t>
            </a:r>
            <a:endParaRPr sz="1200">
              <a:solidFill>
                <a:srgbClr val="000000"/>
              </a:solidFill>
              <a:latin typeface="Arial"/>
              <a:ea typeface="Arial"/>
              <a:cs typeface="Arial"/>
              <a:sym typeface="Arial"/>
            </a:endParaRPr>
          </a:p>
          <a:p>
            <a:pPr marL="0" lvl="0" indent="0" algn="just" rtl="0">
              <a:spcBef>
                <a:spcPts val="0"/>
              </a:spcBef>
              <a:spcAft>
                <a:spcPts val="0"/>
              </a:spcAft>
              <a:buNone/>
            </a:pPr>
            <a:endParaRPr sz="1200">
              <a:solidFill>
                <a:srgbClr val="000000"/>
              </a:solidFill>
              <a:latin typeface="Arial"/>
              <a:ea typeface="Arial"/>
              <a:cs typeface="Arial"/>
              <a:sym typeface="Arial"/>
            </a:endParaRPr>
          </a:p>
          <a:p>
            <a:pPr marL="0" lvl="0" indent="0" algn="l" rtl="0">
              <a:spcBef>
                <a:spcPts val="0"/>
              </a:spcBef>
              <a:spcAft>
                <a:spcPts val="0"/>
              </a:spcAft>
              <a:buNone/>
            </a:pPr>
            <a:r>
              <a:rPr lang="es" sz="1200" i="1">
                <a:solidFill>
                  <a:srgbClr val="000000"/>
                </a:solidFill>
                <a:highlight>
                  <a:srgbClr val="FFFFFF"/>
                </a:highlight>
                <a:latin typeface="Arial"/>
                <a:ea typeface="Arial"/>
                <a:cs typeface="Arial"/>
                <a:sym typeface="Arial"/>
              </a:rPr>
              <a:t>Un cm2 por el espesor de la atmósfera desde el nivel del mar tiene un peso de aproximadamente 1 kg. La atmósfera tiene un espesor variable.</a:t>
            </a:r>
            <a:endParaRPr sz="1200">
              <a:solidFill>
                <a:srgbClr val="000000"/>
              </a:solidFill>
              <a:latin typeface="Arial"/>
              <a:ea typeface="Arial"/>
              <a:cs typeface="Arial"/>
              <a:sym typeface="Arial"/>
            </a:endParaRPr>
          </a:p>
          <a:p>
            <a:pPr marL="0" lvl="0" indent="0" algn="ctr" rtl="0">
              <a:spcBef>
                <a:spcPts val="1200"/>
              </a:spcBef>
              <a:spcAft>
                <a:spcPts val="0"/>
              </a:spcAft>
              <a:buNone/>
            </a:pPr>
            <a:r>
              <a:rPr lang="es" sz="1200" i="1">
                <a:solidFill>
                  <a:srgbClr val="000000"/>
                </a:solidFill>
                <a:highlight>
                  <a:srgbClr val="FFFFFF"/>
                </a:highlight>
                <a:latin typeface="Arial"/>
                <a:ea typeface="Arial"/>
                <a:cs typeface="Arial"/>
                <a:sym typeface="Arial"/>
              </a:rPr>
              <a:t>Una atmósfera estándar (atm) de presión son exactamente 1013,25 milibares o hPa, y supone 760 mm Hg en el barómetro.</a:t>
            </a:r>
            <a:endParaRPr sz="1200" i="1">
              <a:solidFill>
                <a:srgbClr val="000000"/>
              </a:solidFill>
              <a:highlight>
                <a:srgbClr val="FFFFFF"/>
              </a:highlight>
              <a:latin typeface="Arial"/>
              <a:ea typeface="Arial"/>
              <a:cs typeface="Arial"/>
              <a:sym typeface="Arial"/>
            </a:endParaRPr>
          </a:p>
          <a:p>
            <a:pPr marL="457200" lvl="0" indent="-304800" algn="l" rtl="0">
              <a:spcBef>
                <a:spcPts val="1200"/>
              </a:spcBef>
              <a:spcAft>
                <a:spcPts val="0"/>
              </a:spcAft>
              <a:buClr>
                <a:srgbClr val="000000"/>
              </a:buClr>
              <a:buSzPts val="1200"/>
              <a:buFont typeface="Arial"/>
              <a:buChar char="●"/>
            </a:pPr>
            <a:r>
              <a:rPr lang="es" sz="1200">
                <a:solidFill>
                  <a:srgbClr val="000000"/>
                </a:solidFill>
                <a:highlight>
                  <a:srgbClr val="FFFFFF"/>
                </a:highlight>
                <a:latin typeface="Arial"/>
                <a:ea typeface="Arial"/>
                <a:cs typeface="Arial"/>
                <a:sym typeface="Arial"/>
              </a:rPr>
              <a:t>Un </a:t>
            </a:r>
            <a:r>
              <a:rPr lang="es" sz="1200" b="1" i="1">
                <a:solidFill>
                  <a:srgbClr val="000000"/>
                </a:solidFill>
                <a:highlight>
                  <a:srgbClr val="FFFFFF"/>
                </a:highlight>
                <a:latin typeface="Arial"/>
                <a:ea typeface="Arial"/>
                <a:cs typeface="Arial"/>
                <a:sym typeface="Arial"/>
              </a:rPr>
              <a:t>Ambiente hipobarico</a:t>
            </a:r>
            <a:r>
              <a:rPr lang="es" sz="1200">
                <a:solidFill>
                  <a:srgbClr val="000000"/>
                </a:solidFill>
                <a:highlight>
                  <a:srgbClr val="FFFFFF"/>
                </a:highlight>
                <a:latin typeface="Arial"/>
                <a:ea typeface="Arial"/>
                <a:cs typeface="Arial"/>
                <a:sym typeface="Arial"/>
              </a:rPr>
              <a:t> se genera cuando la presión barométrica es menor a 1 atm, cuando la altura aumenta, ya que la capa atmosférica disminuye su grosor.</a:t>
            </a:r>
            <a:endParaRPr sz="1200" i="1">
              <a:solidFill>
                <a:srgbClr val="000000"/>
              </a:solidFill>
              <a:highlight>
                <a:srgbClr val="FFFFFF"/>
              </a:highlight>
              <a:latin typeface="Arial"/>
              <a:ea typeface="Arial"/>
              <a:cs typeface="Arial"/>
              <a:sym typeface="Arial"/>
            </a:endParaRPr>
          </a:p>
          <a:p>
            <a:pPr marL="457200" lvl="0" indent="-304800" algn="l" rtl="0">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Un </a:t>
            </a:r>
            <a:r>
              <a:rPr lang="es" sz="1200" b="1" i="1">
                <a:solidFill>
                  <a:srgbClr val="000000"/>
                </a:solidFill>
                <a:latin typeface="Arial"/>
                <a:ea typeface="Arial"/>
                <a:cs typeface="Arial"/>
                <a:sym typeface="Arial"/>
              </a:rPr>
              <a:t>Ambiente hiperbárico </a:t>
            </a:r>
            <a:r>
              <a:rPr lang="es" sz="1200">
                <a:solidFill>
                  <a:srgbClr val="000000"/>
                </a:solidFill>
                <a:latin typeface="Arial"/>
                <a:ea typeface="Arial"/>
                <a:cs typeface="Arial"/>
                <a:sym typeface="Arial"/>
              </a:rPr>
              <a:t>se genera cuando la presión barométrica es mayor que la presión atmosférica a nivel del mar 1 atm (presión ambiente) </a:t>
            </a:r>
            <a:endParaRPr sz="1200">
              <a:solidFill>
                <a:srgbClr val="000000"/>
              </a:solidFill>
              <a:latin typeface="Arial"/>
              <a:ea typeface="Arial"/>
              <a:cs typeface="Arial"/>
              <a:sym typeface="Arial"/>
            </a:endParaRPr>
          </a:p>
          <a:p>
            <a:pPr marL="0" lvl="0" indent="0" algn="ctr" rtl="0">
              <a:spcBef>
                <a:spcPts val="1200"/>
              </a:spcBef>
              <a:spcAft>
                <a:spcPts val="0"/>
              </a:spcAft>
              <a:buNone/>
            </a:pPr>
            <a:r>
              <a:rPr lang="es" sz="1200">
                <a:solidFill>
                  <a:srgbClr val="000000"/>
                </a:solidFill>
                <a:latin typeface="Arial"/>
                <a:ea typeface="Arial"/>
                <a:cs typeface="Arial"/>
                <a:sym typeface="Arial"/>
              </a:rPr>
              <a:t>El cuerpo no se ve afectado hasta presiones de 2 atm, cuando comienza a ser mayor, el cuerpo ya comienza a sentir sus efectos, es por esta razón que la normativa comienza a regir a partir de este punto.</a:t>
            </a:r>
            <a:endParaRPr sz="1200">
              <a:solidFill>
                <a:srgbClr val="000000"/>
              </a:solidFill>
              <a:latin typeface="Arial"/>
              <a:ea typeface="Arial"/>
              <a:cs typeface="Arial"/>
              <a:sym typeface="Arial"/>
            </a:endParaRPr>
          </a:p>
          <a:p>
            <a:pPr marL="0" lvl="0" indent="0" algn="ctr" rtl="0">
              <a:spcBef>
                <a:spcPts val="0"/>
              </a:spcBef>
              <a:spcAft>
                <a:spcPts val="0"/>
              </a:spcAft>
              <a:buNone/>
            </a:pPr>
            <a:endParaRPr sz="500">
              <a:solidFill>
                <a:srgbClr val="000000"/>
              </a:solidFill>
              <a:latin typeface="Arial"/>
              <a:ea typeface="Arial"/>
              <a:cs typeface="Arial"/>
              <a:sym typeface="Arial"/>
            </a:endParaRPr>
          </a:p>
          <a:p>
            <a:pPr marL="0" lvl="0" indent="0" algn="just" rtl="0">
              <a:spcBef>
                <a:spcPts val="0"/>
              </a:spcBef>
              <a:spcAft>
                <a:spcPts val="0"/>
              </a:spcAft>
              <a:buNone/>
            </a:pPr>
            <a:endParaRPr sz="1335" i="1">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2"/>
          <p:cNvSpPr txBox="1">
            <a:spLocks noGrp="1"/>
          </p:cNvSpPr>
          <p:nvPr>
            <p:ph type="title"/>
          </p:nvPr>
        </p:nvSpPr>
        <p:spPr>
          <a:xfrm>
            <a:off x="1216500" y="762025"/>
            <a:ext cx="4755300" cy="43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1820">
                <a:solidFill>
                  <a:schemeClr val="accent1"/>
                </a:solidFill>
              </a:rPr>
              <a:t>RIESGO DE TRABAJO EN TÚNELES</a:t>
            </a:r>
            <a:endParaRPr sz="1820">
              <a:solidFill>
                <a:schemeClr val="accent1"/>
              </a:solidFill>
            </a:endParaRPr>
          </a:p>
        </p:txBody>
      </p:sp>
      <p:sp>
        <p:nvSpPr>
          <p:cNvPr id="398" name="Google Shape;398;p32"/>
          <p:cNvSpPr txBox="1">
            <a:spLocks noGrp="1"/>
          </p:cNvSpPr>
          <p:nvPr>
            <p:ph type="body" idx="1"/>
          </p:nvPr>
        </p:nvSpPr>
        <p:spPr>
          <a:xfrm>
            <a:off x="1129450" y="1300950"/>
            <a:ext cx="7030500" cy="2541600"/>
          </a:xfrm>
          <a:prstGeom prst="rect">
            <a:avLst/>
          </a:prstGeom>
        </p:spPr>
        <p:txBody>
          <a:bodyPr spcFirstLastPara="1" wrap="square" lIns="91425" tIns="91425" rIns="91425" bIns="91425" anchor="t" anchorCtr="0">
            <a:noAutofit/>
          </a:bodyPr>
          <a:lstStyle/>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Riesgos de trabajos con maquinaria en espacios confinados: </a:t>
            </a:r>
            <a:endParaRPr>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Caída de personas a diferente nivel y al mismo nivel</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Caídas de altura.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Caída de objetos</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Pisadas sobre objetos.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Choques con objetos inmóviles.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Golpes por herramientas.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Proyecciones de partículas.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Atrapamientos.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Sobreesfuerzos.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Exposición a temperaturas extremas.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Quemaduras.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Radiaciones no ionizantes.</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Ruido. </a:t>
            </a:r>
            <a:endParaRPr sz="1300">
              <a:solidFill>
                <a:srgbClr val="000000"/>
              </a:solidFill>
              <a:latin typeface="Arial"/>
              <a:ea typeface="Arial"/>
              <a:cs typeface="Arial"/>
              <a:sym typeface="Arial"/>
            </a:endParaRPr>
          </a:p>
          <a:p>
            <a:pPr marL="914400" lvl="1" indent="-311150" algn="just" rtl="0">
              <a:lnSpc>
                <a:spcPct val="100000"/>
              </a:lnSpc>
              <a:spcBef>
                <a:spcPts val="0"/>
              </a:spcBef>
              <a:spcAft>
                <a:spcPts val="0"/>
              </a:spcAft>
              <a:buClr>
                <a:srgbClr val="000000"/>
              </a:buClr>
              <a:buSzPts val="1300"/>
              <a:buFont typeface="Arial"/>
              <a:buChar char="○"/>
            </a:pPr>
            <a:r>
              <a:rPr lang="es" sz="1300">
                <a:solidFill>
                  <a:srgbClr val="000000"/>
                </a:solidFill>
                <a:latin typeface="Arial"/>
                <a:ea typeface="Arial"/>
                <a:cs typeface="Arial"/>
                <a:sym typeface="Arial"/>
              </a:rPr>
              <a:t>Riesgo eléctrico.</a:t>
            </a:r>
            <a:endParaRPr sz="1300">
              <a:solidFill>
                <a:srgbClr val="000000"/>
              </a:solidFill>
              <a:latin typeface="Arial"/>
              <a:ea typeface="Arial"/>
              <a:cs typeface="Arial"/>
              <a:sym typeface="Arial"/>
            </a:endParaRPr>
          </a:p>
          <a:p>
            <a:pPr marL="457200" lvl="0" indent="-311150" algn="just" rtl="0">
              <a:lnSpc>
                <a:spcPct val="100000"/>
              </a:lnSpc>
              <a:spcBef>
                <a:spcPts val="1000"/>
              </a:spcBef>
              <a:spcAft>
                <a:spcPts val="0"/>
              </a:spcAft>
              <a:buClr>
                <a:srgbClr val="000000"/>
              </a:buClr>
              <a:buSzPts val="1300"/>
              <a:buFont typeface="Arial"/>
              <a:buChar char="●"/>
            </a:pPr>
            <a:r>
              <a:rPr lang="es">
                <a:solidFill>
                  <a:srgbClr val="000000"/>
                </a:solidFill>
                <a:latin typeface="Arial"/>
                <a:ea typeface="Arial"/>
                <a:cs typeface="Arial"/>
                <a:sym typeface="Arial"/>
              </a:rPr>
              <a:t>Riesgos del trabajo en ambiente hiperbárico:</a:t>
            </a:r>
            <a:endParaRPr>
              <a:solidFill>
                <a:srgbClr val="000000"/>
              </a:solidFill>
              <a:latin typeface="Arial"/>
              <a:ea typeface="Arial"/>
              <a:cs typeface="Arial"/>
              <a:sym typeface="Arial"/>
            </a:endParaRPr>
          </a:p>
          <a:p>
            <a:pPr marL="914400" lvl="1" indent="-311150" algn="just" rtl="0">
              <a:lnSpc>
                <a:spcPct val="100000"/>
              </a:lnSpc>
              <a:spcBef>
                <a:spcPts val="0"/>
              </a:spcBef>
              <a:spcAft>
                <a:spcPts val="1000"/>
              </a:spcAft>
              <a:buClr>
                <a:srgbClr val="000000"/>
              </a:buClr>
              <a:buSzPts val="1300"/>
              <a:buFont typeface="Arial"/>
              <a:buChar char="○"/>
            </a:pPr>
            <a:r>
              <a:rPr lang="es" sz="1300">
                <a:solidFill>
                  <a:srgbClr val="000000"/>
                </a:solidFill>
                <a:latin typeface="Arial"/>
                <a:ea typeface="Arial"/>
                <a:cs typeface="Arial"/>
                <a:sym typeface="Arial"/>
              </a:rPr>
              <a:t>Accidentes disbáricos o por descompresión.</a:t>
            </a:r>
            <a:endParaRPr sz="1300">
              <a:latin typeface="Arial"/>
              <a:ea typeface="Arial"/>
              <a:cs typeface="Arial"/>
              <a:sym typeface="Arial"/>
            </a:endParaRPr>
          </a:p>
        </p:txBody>
      </p:sp>
      <p:pic>
        <p:nvPicPr>
          <p:cNvPr id="399" name="Google Shape;399;p32"/>
          <p:cNvPicPr preferRelativeResize="0"/>
          <p:nvPr/>
        </p:nvPicPr>
        <p:blipFill>
          <a:blip r:embed="rId3">
            <a:alphaModFix/>
          </a:blip>
          <a:stretch>
            <a:fillRect/>
          </a:stretch>
        </p:blipFill>
        <p:spPr>
          <a:xfrm>
            <a:off x="6550825" y="1754450"/>
            <a:ext cx="2114275" cy="270462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3"/>
          <p:cNvSpPr txBox="1">
            <a:spLocks noGrp="1"/>
          </p:cNvSpPr>
          <p:nvPr>
            <p:ph type="title"/>
          </p:nvPr>
        </p:nvSpPr>
        <p:spPr>
          <a:xfrm>
            <a:off x="1183925" y="80562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PROTOCOLO DE SALUD Y SEGURIDAD</a:t>
            </a:r>
            <a:endParaRPr sz="1800">
              <a:solidFill>
                <a:schemeClr val="accent1"/>
              </a:solidFill>
            </a:endParaRPr>
          </a:p>
        </p:txBody>
      </p:sp>
      <p:sp>
        <p:nvSpPr>
          <p:cNvPr id="405" name="Google Shape;405;p33"/>
          <p:cNvSpPr txBox="1">
            <a:spLocks noGrp="1"/>
          </p:cNvSpPr>
          <p:nvPr>
            <p:ph type="body" idx="1"/>
          </p:nvPr>
        </p:nvSpPr>
        <p:spPr>
          <a:xfrm>
            <a:off x="397100" y="1435775"/>
            <a:ext cx="8462400" cy="3313800"/>
          </a:xfrm>
          <a:prstGeom prst="rect">
            <a:avLst/>
          </a:prstGeom>
        </p:spPr>
        <p:txBody>
          <a:bodyPr spcFirstLastPara="1" wrap="square" lIns="91425" tIns="91425" rIns="91425" bIns="91425" anchor="t" anchorCtr="0">
            <a:noAutofit/>
          </a:bodyPr>
          <a:lstStyle/>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Los compartimentos de acceso a la cámara hiperbárica tienen que estar siempre accesibles para todos los trabajadores como vía de escape</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Antes de hacer las tareas de mantenimiento o de reparación, se tienen que limpiar las piezas de las máquinas, especialmente, las conexiones y la tornillería.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Acabados los trabajos de mantenimiento, se tienen que limpiar todos los peldaños, estribos, asideros, barandas, replanícies, plataformas, escaleras de mano, etc.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No se tienen que utilizar productos de limpieza abrasivos, sólo se utilizarán trapos sin hilos.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Hay que hacer un uso correcto y obligatorio de los equipos de protección individual.</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Todas las personas que estén trabajando en la cámara hiperbárica, en las operaciones de reparación y mantenimiento, tienen que utilizar arnés de seguridad atado a puntos fijos o dispositivos anticaídas.</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En caso de haber de mover la rueda de corte de la tuneladora, ningún trabajador tiene que permanecer dentro de la cámara.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El movimiento de la rueda de corte tiene que estar controlado, y hay que asegurar que este accionamiento solamente pueda llevarse a cabo desde la antecámara, y que cuente con un dispositivo de seguridad (llave de seguridad) para que desde la cabina de mando el piloto no pueda accionarla, accidentalmente, y no atrapar a algún trabajador que permanezca en la zona de trabajo.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Está prohibido hacer trabajos en la misma vertical de una carga. </a:t>
            </a:r>
            <a:endParaRPr sz="1200">
              <a:solidFill>
                <a:srgbClr val="000000"/>
              </a:solidFill>
              <a:latin typeface="Arial"/>
              <a:ea typeface="Arial"/>
              <a:cs typeface="Arial"/>
              <a:sym typeface="Arial"/>
            </a:endParaRPr>
          </a:p>
          <a:p>
            <a:pPr marL="457200" lvl="0" indent="-304800" algn="just" rtl="0">
              <a:lnSpc>
                <a:spcPct val="100000"/>
              </a:lnSpc>
              <a:spcBef>
                <a:spcPts val="0"/>
              </a:spcBef>
              <a:spcAft>
                <a:spcPts val="0"/>
              </a:spcAft>
              <a:buClr>
                <a:srgbClr val="000000"/>
              </a:buClr>
              <a:buSzPts val="1200"/>
              <a:buFont typeface="Arial"/>
              <a:buChar char="●"/>
            </a:pPr>
            <a:r>
              <a:rPr lang="es" sz="1200">
                <a:solidFill>
                  <a:srgbClr val="000000"/>
                </a:solidFill>
                <a:latin typeface="Arial"/>
                <a:ea typeface="Arial"/>
                <a:cs typeface="Arial"/>
                <a:sym typeface="Arial"/>
              </a:rPr>
              <a:t>Para hacer los trabajos de cambio de herramientas en la rueda de corte de la tuneladora, se tienen que utilizar plataformas de trabajo de un mínimo de 60 cm de anchura. </a:t>
            </a:r>
            <a:endParaRPr sz="120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4"/>
          <p:cNvSpPr txBox="1">
            <a:spLocks noGrp="1"/>
          </p:cNvSpPr>
          <p:nvPr>
            <p:ph type="body" idx="1"/>
          </p:nvPr>
        </p:nvSpPr>
        <p:spPr>
          <a:xfrm>
            <a:off x="1896100" y="1227225"/>
            <a:ext cx="7030500" cy="2541600"/>
          </a:xfrm>
          <a:prstGeom prst="rect">
            <a:avLst/>
          </a:prstGeom>
        </p:spPr>
        <p:txBody>
          <a:bodyPr spcFirstLastPara="1" wrap="square" lIns="91425" tIns="91425" rIns="91425" bIns="91425" anchor="t" anchorCtr="0">
            <a:noAutofit/>
          </a:bodyPr>
          <a:lstStyle/>
          <a:p>
            <a:pPr marL="0" lvl="0" indent="0" algn="just" rtl="0">
              <a:lnSpc>
                <a:spcPct val="200000"/>
              </a:lnSpc>
              <a:spcBef>
                <a:spcPts val="0"/>
              </a:spcBef>
              <a:spcAft>
                <a:spcPts val="0"/>
              </a:spcAft>
              <a:buNone/>
            </a:pPr>
            <a:endParaRPr>
              <a:solidFill>
                <a:srgbClr val="000000"/>
              </a:solidFill>
              <a:latin typeface="Maven Pro"/>
              <a:ea typeface="Maven Pro"/>
              <a:cs typeface="Maven Pro"/>
              <a:sym typeface="Maven Pro"/>
            </a:endParaRPr>
          </a:p>
          <a:p>
            <a:pPr marL="457200" lvl="0" indent="-311150" algn="just" rtl="0">
              <a:lnSpc>
                <a:spcPct val="200000"/>
              </a:lnSpc>
              <a:spcBef>
                <a:spcPts val="1000"/>
              </a:spcBef>
              <a:spcAft>
                <a:spcPts val="0"/>
              </a:spcAft>
              <a:buClr>
                <a:srgbClr val="000000"/>
              </a:buClr>
              <a:buSzPts val="1300"/>
              <a:buFont typeface="Arial"/>
              <a:buChar char="●"/>
            </a:pPr>
            <a:r>
              <a:rPr lang="es">
                <a:solidFill>
                  <a:srgbClr val="000000"/>
                </a:solidFill>
                <a:latin typeface="Arial"/>
                <a:ea typeface="Arial"/>
                <a:cs typeface="Arial"/>
                <a:sym typeface="Arial"/>
              </a:rPr>
              <a:t>Cascos completos </a:t>
            </a:r>
            <a:endParaRPr>
              <a:solidFill>
                <a:srgbClr val="000000"/>
              </a:solidFill>
              <a:latin typeface="Arial"/>
              <a:ea typeface="Arial"/>
              <a:cs typeface="Arial"/>
              <a:sym typeface="Arial"/>
            </a:endParaRPr>
          </a:p>
          <a:p>
            <a:pPr marL="457200" lvl="0" indent="-311150" algn="just" rtl="0">
              <a:lnSpc>
                <a:spcPct val="2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Sistema dependiente de respiración </a:t>
            </a:r>
            <a:endParaRPr>
              <a:solidFill>
                <a:srgbClr val="000000"/>
              </a:solidFill>
              <a:latin typeface="Arial"/>
              <a:ea typeface="Arial"/>
              <a:cs typeface="Arial"/>
              <a:sym typeface="Arial"/>
            </a:endParaRPr>
          </a:p>
          <a:p>
            <a:pPr marL="457200" lvl="0" indent="-311150" algn="just" rtl="0">
              <a:lnSpc>
                <a:spcPct val="2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Sistema independiente de respiración. </a:t>
            </a:r>
            <a:endParaRPr>
              <a:solidFill>
                <a:srgbClr val="000000"/>
              </a:solidFill>
              <a:latin typeface="Arial"/>
              <a:ea typeface="Arial"/>
              <a:cs typeface="Arial"/>
              <a:sym typeface="Arial"/>
            </a:endParaRPr>
          </a:p>
          <a:p>
            <a:pPr marL="457200" lvl="0" indent="-311150" algn="just" rtl="0">
              <a:lnSpc>
                <a:spcPct val="2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Arnés de cuerpo completo, anclajes y conectores</a:t>
            </a:r>
            <a:endParaRPr>
              <a:solidFill>
                <a:srgbClr val="000000"/>
              </a:solidFill>
              <a:latin typeface="Arial"/>
              <a:ea typeface="Arial"/>
              <a:cs typeface="Arial"/>
              <a:sym typeface="Arial"/>
            </a:endParaRPr>
          </a:p>
          <a:p>
            <a:pPr marL="457200" lvl="0" indent="-311150" algn="just" rtl="0">
              <a:lnSpc>
                <a:spcPct val="2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Protección de oídos </a:t>
            </a:r>
            <a:endParaRPr>
              <a:solidFill>
                <a:srgbClr val="000000"/>
              </a:solidFill>
              <a:latin typeface="Arial"/>
              <a:ea typeface="Arial"/>
              <a:cs typeface="Arial"/>
              <a:sym typeface="Arial"/>
            </a:endParaRPr>
          </a:p>
          <a:p>
            <a:pPr marL="457200" lvl="0" indent="-311150" algn="just" rtl="0">
              <a:lnSpc>
                <a:spcPct val="2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Calzado de protección antideslizante</a:t>
            </a:r>
            <a:endParaRPr>
              <a:latin typeface="Arial"/>
              <a:ea typeface="Arial"/>
              <a:cs typeface="Arial"/>
              <a:sym typeface="Arial"/>
            </a:endParaRPr>
          </a:p>
        </p:txBody>
      </p:sp>
      <p:sp>
        <p:nvSpPr>
          <p:cNvPr id="411" name="Google Shape;411;p34"/>
          <p:cNvSpPr txBox="1"/>
          <p:nvPr/>
        </p:nvSpPr>
        <p:spPr>
          <a:xfrm>
            <a:off x="1209600" y="828200"/>
            <a:ext cx="569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00" b="1">
                <a:solidFill>
                  <a:schemeClr val="accent1"/>
                </a:solidFill>
                <a:latin typeface="Maven Pro"/>
                <a:ea typeface="Maven Pro"/>
                <a:cs typeface="Maven Pro"/>
                <a:sym typeface="Maven Pro"/>
              </a:rPr>
              <a:t>ELEMENTOS DE PROTECCIÓN EN TÚNELES</a:t>
            </a: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5"/>
          <p:cNvSpPr txBox="1">
            <a:spLocks noGrp="1"/>
          </p:cNvSpPr>
          <p:nvPr>
            <p:ph type="title"/>
          </p:nvPr>
        </p:nvSpPr>
        <p:spPr>
          <a:xfrm>
            <a:off x="1216625" y="84920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SÍNDROME DE DESCOMPRESIÓN</a:t>
            </a:r>
            <a:endParaRPr sz="1800">
              <a:solidFill>
                <a:schemeClr val="accent1"/>
              </a:solidFill>
            </a:endParaRPr>
          </a:p>
        </p:txBody>
      </p:sp>
      <p:sp>
        <p:nvSpPr>
          <p:cNvPr id="417" name="Google Shape;417;p35"/>
          <p:cNvSpPr txBox="1">
            <a:spLocks noGrp="1"/>
          </p:cNvSpPr>
          <p:nvPr>
            <p:ph type="body" idx="1"/>
          </p:nvPr>
        </p:nvSpPr>
        <p:spPr>
          <a:xfrm>
            <a:off x="1165725" y="1575975"/>
            <a:ext cx="7030500" cy="33822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Es una enfermedad aguda producida por una disminución brusca de la presión atmosférica. </a:t>
            </a:r>
            <a:r>
              <a:rPr lang="es">
                <a:solidFill>
                  <a:srgbClr val="202124"/>
                </a:solidFill>
                <a:highlight>
                  <a:srgbClr val="FFFFFF"/>
                </a:highlight>
                <a:latin typeface="Arial"/>
                <a:ea typeface="Arial"/>
                <a:cs typeface="Arial"/>
                <a:sym typeface="Arial"/>
              </a:rPr>
              <a:t>El nitrógeno, disuelto en la sangre y los tejidos debido a la alta presión, forma burbujas cuando la presión disminuye</a:t>
            </a:r>
            <a:endParaRPr>
              <a:solidFill>
                <a:srgbClr val="202124"/>
              </a:solidFill>
              <a:highlight>
                <a:srgbClr val="FFFFFF"/>
              </a:highlight>
              <a:latin typeface="Arial"/>
              <a:ea typeface="Arial"/>
              <a:cs typeface="Arial"/>
              <a:sym typeface="Arial"/>
            </a:endParaRPr>
          </a:p>
          <a:p>
            <a:pPr marL="0" lvl="0" indent="0" algn="just" rtl="0">
              <a:lnSpc>
                <a:spcPct val="100000"/>
              </a:lnSpc>
              <a:spcBef>
                <a:spcPts val="1000"/>
              </a:spcBef>
              <a:spcAft>
                <a:spcPts val="0"/>
              </a:spcAft>
              <a:buNone/>
            </a:pPr>
            <a:r>
              <a:rPr lang="es">
                <a:solidFill>
                  <a:srgbClr val="202124"/>
                </a:solidFill>
                <a:highlight>
                  <a:srgbClr val="FFFFFF"/>
                </a:highlight>
                <a:latin typeface="Arial"/>
                <a:ea typeface="Arial"/>
                <a:cs typeface="Arial"/>
                <a:sym typeface="Arial"/>
              </a:rPr>
              <a:t>SÍNTOMAS:</a:t>
            </a:r>
            <a:endParaRPr>
              <a:solidFill>
                <a:srgbClr val="202124"/>
              </a:solidFill>
              <a:highlight>
                <a:srgbClr val="FFFFFF"/>
              </a:highlight>
              <a:latin typeface="Arial"/>
              <a:ea typeface="Arial"/>
              <a:cs typeface="Arial"/>
              <a:sym typeface="Arial"/>
            </a:endParaRPr>
          </a:p>
          <a:p>
            <a:pPr marL="457200" lvl="0" indent="-311150" algn="just" rtl="0">
              <a:lnSpc>
                <a:spcPct val="100000"/>
              </a:lnSpc>
              <a:spcBef>
                <a:spcPts val="1000"/>
              </a:spcBef>
              <a:spcAft>
                <a:spcPts val="0"/>
              </a:spcAft>
              <a:buClr>
                <a:srgbClr val="202124"/>
              </a:buClr>
              <a:buSzPts val="1300"/>
              <a:buFont typeface="Arial"/>
              <a:buChar char="-"/>
            </a:pPr>
            <a:r>
              <a:rPr lang="es">
                <a:solidFill>
                  <a:srgbClr val="000000"/>
                </a:solidFill>
                <a:latin typeface="Arial"/>
                <a:ea typeface="Arial"/>
                <a:cs typeface="Arial"/>
                <a:sym typeface="Arial"/>
              </a:rPr>
              <a:t>aparición de pequeñas burbujas e inflamación a nivel subcutáneo</a:t>
            </a:r>
            <a:endParaRPr>
              <a:solidFill>
                <a:srgbClr val="000000"/>
              </a:solidFill>
              <a:latin typeface="Arial"/>
              <a:ea typeface="Arial"/>
              <a:cs typeface="Arial"/>
              <a:sym typeface="Arial"/>
            </a:endParaRPr>
          </a:p>
          <a:p>
            <a:pPr marL="457200" lvl="0" indent="-311150" algn="just" rtl="0">
              <a:lnSpc>
                <a:spcPct val="100000"/>
              </a:lnSpc>
              <a:spcBef>
                <a:spcPts val="0"/>
              </a:spcBef>
              <a:spcAft>
                <a:spcPts val="0"/>
              </a:spcAft>
              <a:buClr>
                <a:srgbClr val="000000"/>
              </a:buClr>
              <a:buSzPts val="1300"/>
              <a:buFont typeface="Arial"/>
              <a:buChar char="-"/>
            </a:pPr>
            <a:r>
              <a:rPr lang="es">
                <a:solidFill>
                  <a:srgbClr val="000000"/>
                </a:solidFill>
                <a:latin typeface="Arial"/>
                <a:ea typeface="Arial"/>
                <a:cs typeface="Arial"/>
                <a:sym typeface="Arial"/>
              </a:rPr>
              <a:t>fuerte dolor, que afecta a diversas partes del cuerpo</a:t>
            </a:r>
            <a:endParaRPr>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r>
              <a:rPr lang="es">
                <a:solidFill>
                  <a:srgbClr val="000000"/>
                </a:solidFill>
                <a:latin typeface="Arial"/>
                <a:ea typeface="Arial"/>
                <a:cs typeface="Arial"/>
                <a:sym typeface="Arial"/>
              </a:rPr>
              <a:t>Ciertas regiones corporales pueden sufrir parálisis transitoria y en ocasiones se producen lesiones permanentes e incluso la muerte.</a:t>
            </a:r>
            <a:endParaRPr>
              <a:solidFill>
                <a:srgbClr val="000000"/>
              </a:solidFill>
              <a:latin typeface="Arial"/>
              <a:ea typeface="Arial"/>
              <a:cs typeface="Arial"/>
              <a:sym typeface="Arial"/>
            </a:endParaRPr>
          </a:p>
          <a:p>
            <a:pPr marL="0" lvl="0" indent="0" algn="just" rtl="0">
              <a:lnSpc>
                <a:spcPct val="100000"/>
              </a:lnSpc>
              <a:spcBef>
                <a:spcPts val="1000"/>
              </a:spcBef>
              <a:spcAft>
                <a:spcPts val="1000"/>
              </a:spcAft>
              <a:buNone/>
            </a:pPr>
            <a:r>
              <a:rPr lang="es">
                <a:solidFill>
                  <a:srgbClr val="000000"/>
                </a:solidFill>
                <a:latin typeface="Arial"/>
                <a:ea typeface="Arial"/>
                <a:cs typeface="Arial"/>
                <a:sym typeface="Arial"/>
              </a:rPr>
              <a:t>Para prevenir esta afección, se debe limitar la profundidad y el tiempo de tu inmersión, en caso de no poder controlar esos aspectos, lo recomendable es que en el ascenso se hagan paradas de descompresión</a:t>
            </a:r>
            <a:endParaRPr>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6"/>
          <p:cNvSpPr txBox="1">
            <a:spLocks noGrp="1"/>
          </p:cNvSpPr>
          <p:nvPr>
            <p:ph type="title"/>
          </p:nvPr>
        </p:nvSpPr>
        <p:spPr>
          <a:xfrm>
            <a:off x="1303800" y="8158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solidFill>
                  <a:schemeClr val="accent1"/>
                </a:solidFill>
              </a:rPr>
              <a:t>CAMARAS HIPERBARICAS</a:t>
            </a:r>
            <a:endParaRPr>
              <a:solidFill>
                <a:schemeClr val="accent1"/>
              </a:solidFill>
            </a:endParaRPr>
          </a:p>
        </p:txBody>
      </p:sp>
      <p:sp>
        <p:nvSpPr>
          <p:cNvPr id="423" name="Google Shape;423;p36"/>
          <p:cNvSpPr txBox="1">
            <a:spLocks noGrp="1"/>
          </p:cNvSpPr>
          <p:nvPr>
            <p:ph type="body" idx="1"/>
          </p:nvPr>
        </p:nvSpPr>
        <p:spPr>
          <a:xfrm>
            <a:off x="494600" y="1710875"/>
            <a:ext cx="5095800" cy="34326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es">
                <a:solidFill>
                  <a:srgbClr val="000000"/>
                </a:solidFill>
                <a:latin typeface="Maven Pro"/>
                <a:ea typeface="Maven Pro"/>
                <a:cs typeface="Maven Pro"/>
                <a:sym typeface="Maven Pro"/>
              </a:rPr>
              <a:t>H</a:t>
            </a:r>
            <a:r>
              <a:rPr lang="es">
                <a:solidFill>
                  <a:srgbClr val="000000"/>
                </a:solidFill>
                <a:latin typeface="Arial"/>
                <a:ea typeface="Arial"/>
                <a:cs typeface="Arial"/>
                <a:sym typeface="Arial"/>
              </a:rPr>
              <a:t>abitáculo preparado para soportar elevadas presiones en su interior, y simular la situación ambiental que ocurre en el agua.</a:t>
            </a:r>
            <a:endParaRPr b="1" u="sng">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endParaRPr>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r>
              <a:rPr lang="es">
                <a:solidFill>
                  <a:srgbClr val="000000"/>
                </a:solidFill>
                <a:latin typeface="Arial"/>
                <a:ea typeface="Arial"/>
                <a:cs typeface="Arial"/>
                <a:sym typeface="Arial"/>
              </a:rPr>
              <a:t>Es empleada para tratamientos de los accidentes propios del buceo o enfermedades disbáricas, permitiendo también al buceador realizar descompresiones prolongadas sin tener que permanecer en el medio acuático, es decir, pudiendo realizar dichas descompresiones alojados en dichas cámaras, estando estas colocadas en la superficie.</a:t>
            </a:r>
            <a:endParaRPr>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endParaRPr>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r>
              <a:rPr lang="es">
                <a:solidFill>
                  <a:srgbClr val="000000"/>
                </a:solidFill>
                <a:latin typeface="Arial"/>
                <a:ea typeface="Arial"/>
                <a:cs typeface="Arial"/>
                <a:sym typeface="Arial"/>
              </a:rPr>
              <a:t>Según su capacidad pueden ser Monoplaza o multiplaza</a:t>
            </a:r>
            <a:endParaRPr>
              <a:solidFill>
                <a:srgbClr val="000000"/>
              </a:solidFill>
              <a:latin typeface="Arial"/>
              <a:ea typeface="Arial"/>
              <a:cs typeface="Arial"/>
              <a:sym typeface="Arial"/>
            </a:endParaRPr>
          </a:p>
          <a:p>
            <a:pPr marL="0" lvl="0" indent="0" algn="just" rtl="0">
              <a:lnSpc>
                <a:spcPct val="100000"/>
              </a:lnSpc>
              <a:spcBef>
                <a:spcPts val="1000"/>
              </a:spcBef>
              <a:spcAft>
                <a:spcPts val="1000"/>
              </a:spcAft>
              <a:buNone/>
            </a:pPr>
            <a:endParaRPr sz="1100">
              <a:solidFill>
                <a:srgbClr val="000000"/>
              </a:solidFill>
              <a:latin typeface="Arial"/>
              <a:ea typeface="Arial"/>
              <a:cs typeface="Arial"/>
              <a:sym typeface="Arial"/>
            </a:endParaRPr>
          </a:p>
        </p:txBody>
      </p:sp>
      <p:pic>
        <p:nvPicPr>
          <p:cNvPr id="424" name="Google Shape;424;p36" descr="Validez del tratamiento en cámara hiperbárica para personas con autismo -  Autismo Diario"/>
          <p:cNvPicPr preferRelativeResize="0"/>
          <p:nvPr/>
        </p:nvPicPr>
        <p:blipFill>
          <a:blip r:embed="rId3">
            <a:alphaModFix/>
          </a:blip>
          <a:stretch>
            <a:fillRect/>
          </a:stretch>
        </p:blipFill>
        <p:spPr>
          <a:xfrm>
            <a:off x="6139550" y="2571750"/>
            <a:ext cx="2647950" cy="1990725"/>
          </a:xfrm>
          <a:prstGeom prst="rect">
            <a:avLst/>
          </a:prstGeom>
          <a:noFill/>
          <a:ln>
            <a:noFill/>
          </a:ln>
        </p:spPr>
      </p:pic>
      <p:pic>
        <p:nvPicPr>
          <p:cNvPr id="425" name="Google Shape;425;p36" descr="Cámara hiperbárica oxigenoterapia - HMS 4000 - Hyperbaric Modular Systems -  multiplaza"/>
          <p:cNvPicPr preferRelativeResize="0"/>
          <p:nvPr/>
        </p:nvPicPr>
        <p:blipFill>
          <a:blip r:embed="rId4">
            <a:alphaModFix/>
          </a:blip>
          <a:stretch>
            <a:fillRect/>
          </a:stretch>
        </p:blipFill>
        <p:spPr>
          <a:xfrm>
            <a:off x="6139550" y="246125"/>
            <a:ext cx="2705100" cy="202882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7"/>
          <p:cNvSpPr txBox="1">
            <a:spLocks noGrp="1"/>
          </p:cNvSpPr>
          <p:nvPr>
            <p:ph type="body" idx="1"/>
          </p:nvPr>
        </p:nvSpPr>
        <p:spPr>
          <a:xfrm>
            <a:off x="1303800" y="1286300"/>
            <a:ext cx="3872400" cy="27876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Consiste en aplicar una presión atmosférica elevada de oxígeno puro al cuerpo, con el fin de que este elemento llegue a través del torrente sanguíneo a las áreas donde existe una deficiencia.</a:t>
            </a:r>
            <a:endParaRPr>
              <a:solidFill>
                <a:srgbClr val="000000"/>
              </a:solidFill>
              <a:latin typeface="Arial"/>
              <a:ea typeface="Arial"/>
              <a:cs typeface="Arial"/>
              <a:sym typeface="Arial"/>
            </a:endParaRPr>
          </a:p>
          <a:p>
            <a:pPr marL="0" lvl="0" indent="0" algn="just" rtl="0">
              <a:lnSpc>
                <a:spcPct val="100000"/>
              </a:lnSpc>
              <a:spcBef>
                <a:spcPts val="1000"/>
              </a:spcBef>
              <a:spcAft>
                <a:spcPts val="1000"/>
              </a:spcAft>
              <a:buNone/>
            </a:pPr>
            <a:r>
              <a:rPr lang="es">
                <a:solidFill>
                  <a:srgbClr val="000000"/>
                </a:solidFill>
                <a:latin typeface="Arial"/>
                <a:ea typeface="Arial"/>
                <a:cs typeface="Arial"/>
                <a:sym typeface="Arial"/>
              </a:rPr>
              <a:t>El aire comprimido se suministra de una forma controlada a la cámara hasta alcanzar en ella la presión deseada. Una vez alcanzada, podemos ir despresurizando la cámara de una forma controlada que nos permite ir deteniendo la despresurización en el momento preciso</a:t>
            </a:r>
            <a:endParaRPr>
              <a:latin typeface="Arial"/>
              <a:ea typeface="Arial"/>
              <a:cs typeface="Arial"/>
              <a:sym typeface="Arial"/>
            </a:endParaRPr>
          </a:p>
        </p:txBody>
      </p:sp>
      <p:sp>
        <p:nvSpPr>
          <p:cNvPr id="431" name="Google Shape;431;p37"/>
          <p:cNvSpPr txBox="1"/>
          <p:nvPr/>
        </p:nvSpPr>
        <p:spPr>
          <a:xfrm>
            <a:off x="1303800" y="817300"/>
            <a:ext cx="578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00" b="1">
                <a:solidFill>
                  <a:schemeClr val="accent1"/>
                </a:solidFill>
                <a:latin typeface="Maven Pro"/>
                <a:ea typeface="Maven Pro"/>
                <a:cs typeface="Maven Pro"/>
                <a:sym typeface="Maven Pro"/>
              </a:rPr>
              <a:t>FUNCIONAMIENTO</a:t>
            </a:r>
            <a:endParaRPr/>
          </a:p>
        </p:txBody>
      </p:sp>
      <p:pic>
        <p:nvPicPr>
          <p:cNvPr id="432" name="Google Shape;432;p37"/>
          <p:cNvPicPr preferRelativeResize="0"/>
          <p:nvPr/>
        </p:nvPicPr>
        <p:blipFill>
          <a:blip r:embed="rId3">
            <a:alphaModFix/>
          </a:blip>
          <a:stretch>
            <a:fillRect/>
          </a:stretch>
        </p:blipFill>
        <p:spPr>
          <a:xfrm>
            <a:off x="5241400" y="1224350"/>
            <a:ext cx="3663000" cy="278768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8"/>
          <p:cNvSpPr txBox="1">
            <a:spLocks noGrp="1"/>
          </p:cNvSpPr>
          <p:nvPr>
            <p:ph type="body" idx="1"/>
          </p:nvPr>
        </p:nvSpPr>
        <p:spPr>
          <a:xfrm>
            <a:off x="468575" y="1371825"/>
            <a:ext cx="3226200" cy="18276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
                <a:solidFill>
                  <a:srgbClr val="000000"/>
                </a:solidFill>
                <a:latin typeface="Arial"/>
                <a:ea typeface="Arial"/>
                <a:cs typeface="Arial"/>
                <a:sym typeface="Arial"/>
              </a:rPr>
              <a:t>Realizado para el trabajo a profundidades que pueden llegar a los 100 metros,</a:t>
            </a:r>
            <a:endParaRPr>
              <a:solidFill>
                <a:srgbClr val="000000"/>
              </a:solidFill>
              <a:latin typeface="Arial"/>
              <a:ea typeface="Arial"/>
              <a:cs typeface="Arial"/>
              <a:sym typeface="Arial"/>
            </a:endParaRPr>
          </a:p>
          <a:p>
            <a:pPr marL="0" lvl="0" indent="0" algn="just" rtl="0">
              <a:lnSpc>
                <a:spcPct val="100000"/>
              </a:lnSpc>
              <a:spcBef>
                <a:spcPts val="1000"/>
              </a:spcBef>
              <a:spcAft>
                <a:spcPts val="0"/>
              </a:spcAft>
              <a:buNone/>
            </a:pPr>
            <a:r>
              <a:rPr lang="es">
                <a:solidFill>
                  <a:srgbClr val="000000"/>
                </a:solidFill>
                <a:latin typeface="Arial"/>
                <a:ea typeface="Arial"/>
                <a:cs typeface="Arial"/>
                <a:sym typeface="Arial"/>
              </a:rPr>
              <a:t>El traje de neoprene que usan es un poco más holgado que el del buceo recreativo, Por dentro corre agua caliente que llega a través de la manguera que está conectada a la cámara hiperbárica y ésta, al barco. </a:t>
            </a:r>
            <a:endParaRPr>
              <a:solidFill>
                <a:srgbClr val="000000"/>
              </a:solidFill>
              <a:latin typeface="Arial"/>
              <a:ea typeface="Arial"/>
              <a:cs typeface="Arial"/>
              <a:sym typeface="Arial"/>
            </a:endParaRPr>
          </a:p>
          <a:p>
            <a:pPr marL="0" lvl="0" indent="0" algn="just" rtl="0">
              <a:lnSpc>
                <a:spcPct val="100000"/>
              </a:lnSpc>
              <a:spcBef>
                <a:spcPts val="1000"/>
              </a:spcBef>
              <a:spcAft>
                <a:spcPts val="1000"/>
              </a:spcAft>
              <a:buNone/>
            </a:pPr>
            <a:endParaRPr>
              <a:solidFill>
                <a:srgbClr val="000000"/>
              </a:solidFill>
              <a:latin typeface="Arial"/>
              <a:ea typeface="Arial"/>
              <a:cs typeface="Arial"/>
              <a:sym typeface="Arial"/>
            </a:endParaRPr>
          </a:p>
        </p:txBody>
      </p:sp>
      <p:sp>
        <p:nvSpPr>
          <p:cNvPr id="438" name="Google Shape;438;p38"/>
          <p:cNvSpPr txBox="1"/>
          <p:nvPr/>
        </p:nvSpPr>
        <p:spPr>
          <a:xfrm>
            <a:off x="1231400" y="828200"/>
            <a:ext cx="532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00" b="1">
                <a:solidFill>
                  <a:schemeClr val="accent1"/>
                </a:solidFill>
                <a:latin typeface="Maven Pro"/>
                <a:ea typeface="Maven Pro"/>
                <a:cs typeface="Maven Pro"/>
                <a:sym typeface="Maven Pro"/>
              </a:rPr>
              <a:t>BUCEO DE SATURACIÓN</a:t>
            </a:r>
            <a:endParaRPr/>
          </a:p>
        </p:txBody>
      </p:sp>
      <p:pic>
        <p:nvPicPr>
          <p:cNvPr id="439" name="Google Shape;439;p38"/>
          <p:cNvPicPr preferRelativeResize="0"/>
          <p:nvPr/>
        </p:nvPicPr>
        <p:blipFill>
          <a:blip r:embed="rId3">
            <a:alphaModFix/>
          </a:blip>
          <a:stretch>
            <a:fillRect/>
          </a:stretch>
        </p:blipFill>
        <p:spPr>
          <a:xfrm>
            <a:off x="4004350" y="1289900"/>
            <a:ext cx="5036449" cy="2674900"/>
          </a:xfrm>
          <a:prstGeom prst="rect">
            <a:avLst/>
          </a:prstGeom>
          <a:noFill/>
          <a:ln>
            <a:noFill/>
          </a:ln>
        </p:spPr>
      </p:pic>
      <p:sp>
        <p:nvSpPr>
          <p:cNvPr id="440" name="Google Shape;440;p38"/>
          <p:cNvSpPr txBox="1"/>
          <p:nvPr/>
        </p:nvSpPr>
        <p:spPr>
          <a:xfrm>
            <a:off x="309600" y="4158300"/>
            <a:ext cx="8834400" cy="985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es" sz="1300"/>
              <a:t>Los buceadores se abastecen durante sus operaciones por un haz de conductos de cientos de metros, llamado cordón umbilical. Este contiene, entre otros, los conductos para el aire inspirado y espirado, cables para la corriente eléctrica y la comunicación, y también una línea para el agua caliente con el que se calientan los trajes de los buceadores.</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000">
                <a:solidFill>
                  <a:schemeClr val="accent1"/>
                </a:solidFill>
              </a:rPr>
              <a:t>ELEMENTOS SOMETIDOS A PRESIÓN</a:t>
            </a:r>
            <a:endParaRPr sz="3000"/>
          </a:p>
        </p:txBody>
      </p:sp>
      <p:sp>
        <p:nvSpPr>
          <p:cNvPr id="446" name="Google Shape;446;p39"/>
          <p:cNvSpPr txBox="1">
            <a:spLocks noGrp="1"/>
          </p:cNvSpPr>
          <p:nvPr>
            <p:ph type="body" idx="1"/>
          </p:nvPr>
        </p:nvSpPr>
        <p:spPr>
          <a:xfrm>
            <a:off x="1303800" y="1254975"/>
            <a:ext cx="7434000" cy="180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688"/>
              <a:buNone/>
            </a:pPr>
            <a:r>
              <a:rPr lang="es" sz="1579"/>
              <a:t>DEFINICIÓN:</a:t>
            </a:r>
            <a:endParaRPr sz="1579"/>
          </a:p>
          <a:p>
            <a:pPr marL="0" lvl="0" indent="0" algn="just" rtl="0">
              <a:spcBef>
                <a:spcPts val="1200"/>
              </a:spcBef>
              <a:spcAft>
                <a:spcPts val="0"/>
              </a:spcAft>
              <a:buSzPts val="688"/>
              <a:buNone/>
            </a:pPr>
            <a:r>
              <a:rPr lang="es" sz="1579">
                <a:solidFill>
                  <a:srgbClr val="000000"/>
                </a:solidFill>
                <a:latin typeface="Arial"/>
                <a:ea typeface="Arial"/>
                <a:cs typeface="Arial"/>
                <a:sym typeface="Arial"/>
              </a:rPr>
              <a:t>La Ley de Higiene y Seguridad en el Trabajo </a:t>
            </a:r>
            <a:r>
              <a:rPr lang="es" sz="1579" b="1">
                <a:solidFill>
                  <a:srgbClr val="000000"/>
                </a:solidFill>
                <a:latin typeface="Arial"/>
                <a:ea typeface="Arial"/>
                <a:cs typeface="Arial"/>
                <a:sym typeface="Arial"/>
              </a:rPr>
              <a:t>Nº19.587</a:t>
            </a:r>
            <a:r>
              <a:rPr lang="es" sz="1579">
                <a:solidFill>
                  <a:srgbClr val="000000"/>
                </a:solidFill>
                <a:latin typeface="Arial"/>
                <a:ea typeface="Arial"/>
                <a:cs typeface="Arial"/>
                <a:sym typeface="Arial"/>
              </a:rPr>
              <a:t> define a un elemento sometido a presión interna como todo recipiente cerrado que pueda generar en su interior una presión mayor que la atmosférica.</a:t>
            </a:r>
            <a:endParaRPr sz="1579">
              <a:solidFill>
                <a:srgbClr val="000000"/>
              </a:solidFill>
              <a:latin typeface="Arial"/>
              <a:ea typeface="Arial"/>
              <a:cs typeface="Arial"/>
              <a:sym typeface="Arial"/>
            </a:endParaRPr>
          </a:p>
          <a:p>
            <a:pPr marL="0" lvl="0" indent="0" algn="l" rtl="0">
              <a:spcBef>
                <a:spcPts val="1200"/>
              </a:spcBef>
              <a:spcAft>
                <a:spcPts val="1200"/>
              </a:spcAft>
              <a:buSzPts val="688"/>
              <a:buNone/>
            </a:pPr>
            <a:endParaRPr sz="712"/>
          </a:p>
        </p:txBody>
      </p:sp>
      <p:pic>
        <p:nvPicPr>
          <p:cNvPr id="447" name="Google Shape;447;p39"/>
          <p:cNvPicPr preferRelativeResize="0"/>
          <p:nvPr/>
        </p:nvPicPr>
        <p:blipFill>
          <a:blip r:embed="rId3">
            <a:alphaModFix/>
          </a:blip>
          <a:stretch>
            <a:fillRect/>
          </a:stretch>
        </p:blipFill>
        <p:spPr>
          <a:xfrm>
            <a:off x="3225075" y="2731275"/>
            <a:ext cx="2693843" cy="19550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CLASIFICACIÓN</a:t>
            </a:r>
            <a:endParaRPr/>
          </a:p>
        </p:txBody>
      </p:sp>
      <p:sp>
        <p:nvSpPr>
          <p:cNvPr id="453" name="Google Shape;453;p40"/>
          <p:cNvSpPr txBox="1">
            <a:spLocks noGrp="1"/>
          </p:cNvSpPr>
          <p:nvPr>
            <p:ph type="body" idx="1"/>
          </p:nvPr>
        </p:nvSpPr>
        <p:spPr>
          <a:xfrm>
            <a:off x="1056750" y="1318475"/>
            <a:ext cx="7030500" cy="367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Según su </a:t>
            </a:r>
            <a:r>
              <a:rPr lang="es" b="1"/>
              <a:t>FUNCIONAMIENTO</a:t>
            </a:r>
            <a:endParaRPr b="1"/>
          </a:p>
          <a:p>
            <a:pPr marL="457200" lvl="0" indent="-311150" algn="l" rtl="0">
              <a:spcBef>
                <a:spcPts val="1200"/>
              </a:spcBef>
              <a:spcAft>
                <a:spcPts val="0"/>
              </a:spcAft>
              <a:buSzPts val="1300"/>
              <a:buChar char="-"/>
            </a:pPr>
            <a:r>
              <a:rPr lang="es" b="1"/>
              <a:t>A presión con fuego (ej. calderas)</a:t>
            </a:r>
            <a:endParaRPr b="1"/>
          </a:p>
          <a:p>
            <a:pPr marL="457200" lvl="0" indent="-311150" algn="l" rtl="0">
              <a:spcBef>
                <a:spcPts val="0"/>
              </a:spcBef>
              <a:spcAft>
                <a:spcPts val="0"/>
              </a:spcAft>
              <a:buSzPts val="1300"/>
              <a:buChar char="-"/>
            </a:pPr>
            <a:r>
              <a:rPr lang="es" b="1"/>
              <a:t>A presión sin fuego. (ej. compresores)</a:t>
            </a:r>
            <a:endParaRPr b="1"/>
          </a:p>
          <a:p>
            <a:pPr marL="0" lvl="0" indent="0" algn="l" rtl="0">
              <a:spcBef>
                <a:spcPts val="1200"/>
              </a:spcBef>
              <a:spcAft>
                <a:spcPts val="0"/>
              </a:spcAft>
              <a:buNone/>
            </a:pPr>
            <a:r>
              <a:rPr lang="es"/>
              <a:t>Según su</a:t>
            </a:r>
            <a:r>
              <a:rPr lang="es" b="1"/>
              <a:t> USO</a:t>
            </a:r>
            <a:endParaRPr b="1"/>
          </a:p>
          <a:p>
            <a:pPr marL="457200" lvl="0" indent="-311150" algn="l" rtl="0">
              <a:spcBef>
                <a:spcPts val="1200"/>
              </a:spcBef>
              <a:spcAft>
                <a:spcPts val="0"/>
              </a:spcAft>
              <a:buSzPts val="1300"/>
              <a:buChar char="-"/>
            </a:pPr>
            <a:r>
              <a:rPr lang="es" b="1"/>
              <a:t>Recipientes de proceso </a:t>
            </a:r>
            <a:endParaRPr b="1"/>
          </a:p>
          <a:p>
            <a:pPr marL="457200" lvl="0" indent="-311150" algn="l" rtl="0">
              <a:spcBef>
                <a:spcPts val="0"/>
              </a:spcBef>
              <a:spcAft>
                <a:spcPts val="0"/>
              </a:spcAft>
              <a:buSzPts val="1300"/>
              <a:buChar char="-"/>
            </a:pPr>
            <a:r>
              <a:rPr lang="es" b="1"/>
              <a:t>Recipientes de almacenamiento</a:t>
            </a:r>
            <a:endParaRPr b="1"/>
          </a:p>
          <a:p>
            <a:pPr marL="0" lvl="0" indent="0" algn="l" rtl="0">
              <a:spcBef>
                <a:spcPts val="1200"/>
              </a:spcBef>
              <a:spcAft>
                <a:spcPts val="0"/>
              </a:spcAft>
              <a:buNone/>
            </a:pPr>
            <a:r>
              <a:rPr lang="es"/>
              <a:t>Según su </a:t>
            </a:r>
            <a:r>
              <a:rPr lang="es" b="1"/>
              <a:t>FORMA</a:t>
            </a:r>
            <a:endParaRPr b="1"/>
          </a:p>
          <a:p>
            <a:pPr marL="457200" lvl="0" indent="-311150" algn="l" rtl="0">
              <a:spcBef>
                <a:spcPts val="1200"/>
              </a:spcBef>
              <a:spcAft>
                <a:spcPts val="0"/>
              </a:spcAft>
              <a:buSzPts val="1300"/>
              <a:buChar char="-"/>
            </a:pPr>
            <a:r>
              <a:rPr lang="es" b="1"/>
              <a:t>Cilíndricos      	Verticales</a:t>
            </a:r>
            <a:endParaRPr b="1"/>
          </a:p>
          <a:p>
            <a:pPr marL="1371600" lvl="0" indent="457200" algn="l" rtl="0">
              <a:spcBef>
                <a:spcPts val="1200"/>
              </a:spcBef>
              <a:spcAft>
                <a:spcPts val="0"/>
              </a:spcAft>
              <a:buNone/>
            </a:pPr>
            <a:r>
              <a:rPr lang="es" sz="1300" b="1"/>
              <a:t>Horizontales</a:t>
            </a:r>
            <a:endParaRPr sz="1300" b="1"/>
          </a:p>
          <a:p>
            <a:pPr marL="457200" lvl="0" indent="-311150" algn="l" rtl="0">
              <a:spcBef>
                <a:spcPts val="1200"/>
              </a:spcBef>
              <a:spcAft>
                <a:spcPts val="0"/>
              </a:spcAft>
              <a:buSzPts val="1300"/>
              <a:buChar char="-"/>
            </a:pPr>
            <a:r>
              <a:rPr lang="es" b="1"/>
              <a:t>Esféricos</a:t>
            </a:r>
            <a:endParaRPr b="1"/>
          </a:p>
        </p:txBody>
      </p:sp>
      <p:cxnSp>
        <p:nvCxnSpPr>
          <p:cNvPr id="454" name="Google Shape;454;p40"/>
          <p:cNvCxnSpPr/>
          <p:nvPr/>
        </p:nvCxnSpPr>
        <p:spPr>
          <a:xfrm>
            <a:off x="2502125" y="3861475"/>
            <a:ext cx="381000" cy="0"/>
          </a:xfrm>
          <a:prstGeom prst="straightConnector1">
            <a:avLst/>
          </a:prstGeom>
          <a:noFill/>
          <a:ln w="9525" cap="flat" cmpd="sng">
            <a:solidFill>
              <a:schemeClr val="dk2"/>
            </a:solidFill>
            <a:prstDash val="solid"/>
            <a:round/>
            <a:headEnd type="none" w="med" len="med"/>
            <a:tailEnd type="triangle" w="med" len="med"/>
          </a:ln>
        </p:spPr>
      </p:cxnSp>
      <p:cxnSp>
        <p:nvCxnSpPr>
          <p:cNvPr id="455" name="Google Shape;455;p40"/>
          <p:cNvCxnSpPr/>
          <p:nvPr/>
        </p:nvCxnSpPr>
        <p:spPr>
          <a:xfrm>
            <a:off x="2502125" y="3950375"/>
            <a:ext cx="342900" cy="279300"/>
          </a:xfrm>
          <a:prstGeom prst="straightConnector1">
            <a:avLst/>
          </a:prstGeom>
          <a:noFill/>
          <a:ln w="9525" cap="flat" cmpd="sng">
            <a:solidFill>
              <a:schemeClr val="dk2"/>
            </a:solidFill>
            <a:prstDash val="solid"/>
            <a:round/>
            <a:headEnd type="none" w="med" len="med"/>
            <a:tailEnd type="triangle" w="med" len="med"/>
          </a:ln>
        </p:spPr>
      </p:cxnSp>
      <p:pic>
        <p:nvPicPr>
          <p:cNvPr id="456" name="Google Shape;456;p40"/>
          <p:cNvPicPr preferRelativeResize="0"/>
          <p:nvPr/>
        </p:nvPicPr>
        <p:blipFill>
          <a:blip r:embed="rId3">
            <a:alphaModFix/>
          </a:blip>
          <a:stretch>
            <a:fillRect/>
          </a:stretch>
        </p:blipFill>
        <p:spPr>
          <a:xfrm>
            <a:off x="4633172" y="3489540"/>
            <a:ext cx="1821375" cy="1412510"/>
          </a:xfrm>
          <a:prstGeom prst="rect">
            <a:avLst/>
          </a:prstGeom>
          <a:noFill/>
          <a:ln>
            <a:noFill/>
          </a:ln>
        </p:spPr>
      </p:pic>
      <p:pic>
        <p:nvPicPr>
          <p:cNvPr id="457" name="Google Shape;457;p40"/>
          <p:cNvPicPr preferRelativeResize="0"/>
          <p:nvPr/>
        </p:nvPicPr>
        <p:blipFill>
          <a:blip r:embed="rId4">
            <a:alphaModFix/>
          </a:blip>
          <a:stretch>
            <a:fillRect/>
          </a:stretch>
        </p:blipFill>
        <p:spPr>
          <a:xfrm>
            <a:off x="6802147" y="3489547"/>
            <a:ext cx="1821376" cy="1366049"/>
          </a:xfrm>
          <a:prstGeom prst="rect">
            <a:avLst/>
          </a:prstGeom>
          <a:noFill/>
          <a:ln>
            <a:noFill/>
          </a:ln>
        </p:spPr>
      </p:pic>
      <p:pic>
        <p:nvPicPr>
          <p:cNvPr id="458" name="Google Shape;458;p40"/>
          <p:cNvPicPr preferRelativeResize="0"/>
          <p:nvPr/>
        </p:nvPicPr>
        <p:blipFill rotWithShape="1">
          <a:blip r:embed="rId5">
            <a:alphaModFix/>
          </a:blip>
          <a:srcRect t="-12549" r="-12549"/>
          <a:stretch/>
        </p:blipFill>
        <p:spPr>
          <a:xfrm>
            <a:off x="5832851" y="598575"/>
            <a:ext cx="2370368" cy="263992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a:p>
        </p:txBody>
      </p:sp>
      <p:sp>
        <p:nvSpPr>
          <p:cNvPr id="464" name="Google Shape;464;p41"/>
          <p:cNvSpPr txBox="1">
            <a:spLocks noGrp="1"/>
          </p:cNvSpPr>
          <p:nvPr>
            <p:ph type="body" idx="1"/>
          </p:nvPr>
        </p:nvSpPr>
        <p:spPr>
          <a:xfrm>
            <a:off x="1202200" y="110105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500" b="1"/>
              <a:t>DECRETO 351/79  -  CAPITULO 16  -  ART 138 al ART 144</a:t>
            </a:r>
            <a:endParaRPr sz="1700" b="1"/>
          </a:p>
          <a:p>
            <a:pPr marL="0" lvl="0" indent="0" algn="l" rtl="0">
              <a:spcBef>
                <a:spcPts val="1200"/>
              </a:spcBef>
              <a:spcAft>
                <a:spcPts val="1200"/>
              </a:spcAft>
              <a:buNone/>
            </a:pPr>
            <a:endParaRPr b="1"/>
          </a:p>
        </p:txBody>
      </p:sp>
      <p:sp>
        <p:nvSpPr>
          <p:cNvPr id="465" name="Google Shape;465;p41"/>
          <p:cNvSpPr txBox="1"/>
          <p:nvPr/>
        </p:nvSpPr>
        <p:spPr>
          <a:xfrm>
            <a:off x="889050" y="1499275"/>
            <a:ext cx="7365900" cy="2471100"/>
          </a:xfrm>
          <a:prstGeom prst="rect">
            <a:avLst/>
          </a:prstGeom>
          <a:noFill/>
          <a:ln>
            <a:noFill/>
          </a:ln>
        </p:spPr>
        <p:txBody>
          <a:bodyPr spcFirstLastPara="1" wrap="square" lIns="91425" tIns="91425" rIns="91425" bIns="91425" anchor="t" anchorCtr="0">
            <a:spAutoFit/>
          </a:bodyPr>
          <a:lstStyle/>
          <a:p>
            <a:pPr marL="0" lvl="0" indent="457200" algn="just" rtl="0">
              <a:lnSpc>
                <a:spcPct val="115000"/>
              </a:lnSpc>
              <a:spcBef>
                <a:spcPts val="0"/>
              </a:spcBef>
              <a:spcAft>
                <a:spcPts val="0"/>
              </a:spcAft>
              <a:buNone/>
            </a:pPr>
            <a:r>
              <a:rPr lang="es" sz="1300" b="1" u="sng"/>
              <a:t>Artículo 138:</a:t>
            </a:r>
            <a:r>
              <a:rPr lang="es" sz="1300"/>
              <a:t> En todo establecimiento en que existan aparatos que puedan desarrollar presión interna, se fijarán </a:t>
            </a:r>
            <a:r>
              <a:rPr lang="es" sz="1300" b="1" u="sng"/>
              <a:t>instrucciones detalladas</a:t>
            </a:r>
            <a:r>
              <a:rPr lang="es" sz="1300"/>
              <a:t>, con esquemas de la instalación que señalen los dispositivos de seguridad en forma bien visible y las prescripciones para ejecutar las maniobras correctamente, prohíban las que no deban efectuarse por ser riesgosas e indiquen las que hayan de observarse en caso de riesgo o avería. Estas prescripciones se adaptarán a las instrucciones específicas que hubiera señalado el constructor del aparato y a lo que indique la autoridad competente. </a:t>
            </a:r>
            <a:r>
              <a:rPr lang="es" sz="1300" u="sng"/>
              <a:t>Los trabajadores encargados del manejo y vigilancia de estos aparatos, deberán estar instruidos y adiestrados previamente por la empresa, quien no autorizará su trabajo hasta que éstos no se encuentren debidamente capacitados.</a:t>
            </a:r>
            <a:endParaRPr sz="1300" u="sng"/>
          </a:p>
          <a:p>
            <a:pPr marL="0" lvl="0" indent="0" algn="l" rtl="0">
              <a:spcBef>
                <a:spcPts val="0"/>
              </a:spcBef>
              <a:spcAft>
                <a:spcPts val="0"/>
              </a:spcAft>
              <a:buNone/>
            </a:pPr>
            <a:endParaRPr>
              <a:latin typeface="Nunito"/>
              <a:ea typeface="Nunito"/>
              <a:cs typeface="Nunito"/>
              <a:sym typeface="Nunito"/>
            </a:endParaRPr>
          </a:p>
        </p:txBody>
      </p:sp>
      <p:pic>
        <p:nvPicPr>
          <p:cNvPr id="466" name="Google Shape;466;p41"/>
          <p:cNvPicPr preferRelativeResize="0"/>
          <p:nvPr/>
        </p:nvPicPr>
        <p:blipFill>
          <a:blip r:embed="rId3">
            <a:alphaModFix/>
          </a:blip>
          <a:stretch>
            <a:fillRect/>
          </a:stretch>
        </p:blipFill>
        <p:spPr>
          <a:xfrm>
            <a:off x="2812937" y="3729701"/>
            <a:ext cx="3518124" cy="11945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body" idx="1"/>
          </p:nvPr>
        </p:nvSpPr>
        <p:spPr>
          <a:xfrm>
            <a:off x="465550" y="409750"/>
            <a:ext cx="7868700" cy="4121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s" sz="1317" b="1" dirty="0">
                <a:solidFill>
                  <a:srgbClr val="000000"/>
                </a:solidFill>
                <a:latin typeface="Arial"/>
                <a:ea typeface="Arial"/>
                <a:cs typeface="Arial"/>
                <a:sym typeface="Arial"/>
              </a:rPr>
              <a:t>Normativa:</a:t>
            </a:r>
            <a:endParaRPr sz="1317" b="1" dirty="0">
              <a:solidFill>
                <a:srgbClr val="000000"/>
              </a:solidFill>
              <a:latin typeface="Arial"/>
              <a:ea typeface="Arial"/>
              <a:cs typeface="Arial"/>
              <a:sym typeface="Arial"/>
            </a:endParaRPr>
          </a:p>
          <a:p>
            <a:pPr marL="0" lvl="0" indent="0" algn="l" rtl="0">
              <a:spcBef>
                <a:spcPts val="0"/>
              </a:spcBef>
              <a:spcAft>
                <a:spcPts val="0"/>
              </a:spcAft>
              <a:buNone/>
            </a:pPr>
            <a:endParaRPr sz="1200" b="1" dirty="0">
              <a:solidFill>
                <a:srgbClr val="000000"/>
              </a:solidFill>
              <a:latin typeface="Arial"/>
              <a:ea typeface="Arial"/>
              <a:cs typeface="Arial"/>
              <a:sym typeface="Arial"/>
            </a:endParaRPr>
          </a:p>
          <a:p>
            <a:pPr marL="0" lvl="0" indent="0" algn="ctr" rtl="0">
              <a:spcBef>
                <a:spcPts val="0"/>
              </a:spcBef>
              <a:spcAft>
                <a:spcPts val="0"/>
              </a:spcAft>
              <a:buNone/>
            </a:pPr>
            <a:r>
              <a:rPr lang="es" sz="1200" b="1" dirty="0">
                <a:solidFill>
                  <a:srgbClr val="000000"/>
                </a:solidFill>
                <a:latin typeface="Arial"/>
                <a:ea typeface="Arial"/>
                <a:cs typeface="Arial"/>
                <a:sym typeface="Arial"/>
              </a:rPr>
              <a:t>DECRETO Nº 911/96 - CAPÍTULO VII: NORMAS HIGIENICO-AMBIENTALES EN OBRA TRABAJOS EN AMBIENTES HIPERBÁRICOS</a:t>
            </a:r>
            <a:endParaRPr sz="1200" b="1" dirty="0">
              <a:solidFill>
                <a:srgbClr val="000000"/>
              </a:solidFill>
              <a:latin typeface="Arial"/>
              <a:ea typeface="Arial"/>
              <a:cs typeface="Arial"/>
              <a:sym typeface="Arial"/>
            </a:endParaRPr>
          </a:p>
          <a:p>
            <a:pPr marL="0" lvl="0" indent="0" algn="ctr" rtl="0">
              <a:spcBef>
                <a:spcPts val="0"/>
              </a:spcBef>
              <a:spcAft>
                <a:spcPts val="0"/>
              </a:spcAft>
              <a:buNone/>
            </a:pPr>
            <a:endParaRPr sz="1200" b="1" dirty="0">
              <a:solidFill>
                <a:srgbClr val="000000"/>
              </a:solidFill>
              <a:latin typeface="Arial"/>
              <a:ea typeface="Arial"/>
              <a:cs typeface="Arial"/>
              <a:sym typeface="Arial"/>
            </a:endParaRPr>
          </a:p>
          <a:p>
            <a:pPr marL="0" lvl="0" indent="0" algn="just" rtl="0">
              <a:spcBef>
                <a:spcPts val="0"/>
              </a:spcBef>
              <a:spcAft>
                <a:spcPts val="0"/>
              </a:spcAft>
              <a:buNone/>
            </a:pPr>
            <a:r>
              <a:rPr lang="es" sz="1200" b="1" dirty="0">
                <a:solidFill>
                  <a:srgbClr val="000000"/>
                </a:solidFill>
                <a:latin typeface="Arial"/>
                <a:ea typeface="Arial"/>
                <a:cs typeface="Arial"/>
                <a:sym typeface="Arial"/>
              </a:rPr>
              <a:t>Artículo 116:</a:t>
            </a:r>
            <a:r>
              <a:rPr lang="es" sz="1200" dirty="0">
                <a:solidFill>
                  <a:srgbClr val="000000"/>
                </a:solidFill>
                <a:latin typeface="Arial"/>
                <a:ea typeface="Arial"/>
                <a:cs typeface="Arial"/>
                <a:sym typeface="Arial"/>
              </a:rPr>
              <a:t> En todos aquellos casos en que se efectúen trabajos en condiciones hiperbáricas (cajones de aire comprimido), se debe cumplir con lo establecido en los </a:t>
            </a:r>
            <a:r>
              <a:rPr lang="es" sz="1200" u="sng" dirty="0">
                <a:solidFill>
                  <a:srgbClr val="000000"/>
                </a:solidFill>
                <a:latin typeface="Arial"/>
                <a:ea typeface="Arial"/>
                <a:cs typeface="Arial"/>
                <a:sym typeface="Arial"/>
              </a:rPr>
              <a:t>reglamentos dictados por la Prefectura Naval Argentina</a:t>
            </a:r>
            <a:r>
              <a:rPr lang="es" sz="1200" dirty="0">
                <a:solidFill>
                  <a:srgbClr val="000000"/>
                </a:solidFill>
                <a:latin typeface="Arial"/>
                <a:ea typeface="Arial"/>
                <a:cs typeface="Arial"/>
                <a:sym typeface="Arial"/>
              </a:rPr>
              <a:t>. Sin perjuicio de ello, dichos trabajos deberán ejecutarse bajo la supervisión del responsable de higiene y seguridad y de un médico capacitado con curso de especialización en Medicina Hiperbárica</a:t>
            </a:r>
            <a:endParaRPr sz="1200" i="1" dirty="0">
              <a:solidFill>
                <a:srgbClr val="000000"/>
              </a:solidFill>
              <a:latin typeface="Arial"/>
              <a:ea typeface="Arial"/>
              <a:cs typeface="Arial"/>
              <a:sym typeface="Arial"/>
            </a:endParaRPr>
          </a:p>
          <a:p>
            <a:pPr marL="0" lvl="0" indent="0" algn="just" rtl="0">
              <a:spcBef>
                <a:spcPts val="0"/>
              </a:spcBef>
              <a:spcAft>
                <a:spcPts val="0"/>
              </a:spcAft>
              <a:buNone/>
            </a:pPr>
            <a:endParaRPr sz="1200" i="1" dirty="0">
              <a:solidFill>
                <a:srgbClr val="000000"/>
              </a:solidFill>
              <a:latin typeface="Arial"/>
              <a:ea typeface="Arial"/>
              <a:cs typeface="Arial"/>
              <a:sym typeface="Arial"/>
            </a:endParaRPr>
          </a:p>
          <a:p>
            <a:pPr marL="0" lvl="0" indent="0" algn="just" rtl="0">
              <a:spcBef>
                <a:spcPts val="0"/>
              </a:spcBef>
              <a:spcAft>
                <a:spcPts val="0"/>
              </a:spcAft>
              <a:buNone/>
            </a:pPr>
            <a:r>
              <a:rPr lang="es" sz="1200" dirty="0">
                <a:solidFill>
                  <a:srgbClr val="000000"/>
                </a:solidFill>
                <a:latin typeface="Arial"/>
                <a:ea typeface="Arial"/>
                <a:cs typeface="Arial"/>
                <a:sym typeface="Arial"/>
              </a:rPr>
              <a:t>La Prefectura Naval Argentina brinda servicios de </a:t>
            </a:r>
            <a:r>
              <a:rPr lang="es" sz="1200" b="1" dirty="0">
                <a:solidFill>
                  <a:srgbClr val="000000"/>
                </a:solidFill>
                <a:latin typeface="Arial"/>
                <a:ea typeface="Arial"/>
                <a:cs typeface="Arial"/>
                <a:sym typeface="Arial"/>
              </a:rPr>
              <a:t>relevamientos, inspecciones y auditorías</a:t>
            </a:r>
            <a:r>
              <a:rPr lang="es" sz="1200" dirty="0">
                <a:solidFill>
                  <a:srgbClr val="000000"/>
                </a:solidFill>
                <a:latin typeface="Arial"/>
                <a:ea typeface="Arial"/>
                <a:cs typeface="Arial"/>
                <a:sym typeface="Arial"/>
              </a:rPr>
              <a:t>, además invierte y participa en la actualización, elaboración y difusión de planes de </a:t>
            </a:r>
            <a:r>
              <a:rPr lang="es" sz="1200" b="1" dirty="0">
                <a:solidFill>
                  <a:srgbClr val="000000"/>
                </a:solidFill>
                <a:latin typeface="Arial"/>
                <a:ea typeface="Arial"/>
                <a:cs typeface="Arial"/>
                <a:sym typeface="Arial"/>
              </a:rPr>
              <a:t>capacitación sobre riesgo laboral </a:t>
            </a:r>
            <a:r>
              <a:rPr lang="es" sz="1200" dirty="0">
                <a:solidFill>
                  <a:srgbClr val="000000"/>
                </a:solidFill>
                <a:highlight>
                  <a:srgbClr val="FFFFFF"/>
                </a:highlight>
                <a:latin typeface="Arial"/>
                <a:ea typeface="Arial"/>
                <a:cs typeface="Arial"/>
                <a:sym typeface="Arial"/>
              </a:rPr>
              <a:t>como parte de su misión, dando cumplimiento al </a:t>
            </a:r>
            <a:r>
              <a:rPr lang="es" sz="1200" b="1" dirty="0">
                <a:solidFill>
                  <a:srgbClr val="000000"/>
                </a:solidFill>
                <a:highlight>
                  <a:srgbClr val="FFFFFF"/>
                </a:highlight>
                <a:latin typeface="Arial"/>
                <a:ea typeface="Arial"/>
                <a:cs typeface="Arial"/>
                <a:sym typeface="Arial"/>
              </a:rPr>
              <a:t>artículo 151 del Decreto Reglamentario 351/79 de la Ley 19.587 de Higiene y Seguridad</a:t>
            </a:r>
            <a:r>
              <a:rPr lang="es" sz="1200" dirty="0">
                <a:solidFill>
                  <a:srgbClr val="000000"/>
                </a:solidFill>
                <a:highlight>
                  <a:srgbClr val="FFFFFF"/>
                </a:highlight>
                <a:latin typeface="Arial"/>
                <a:ea typeface="Arial"/>
                <a:cs typeface="Arial"/>
                <a:sym typeface="Arial"/>
              </a:rPr>
              <a:t>, el cual establece que «en aquellos establecimientos donde se realicen trabajos hiperbáricos, se cumplimentará lo reglamentado por la Armada Nacional»,</a:t>
            </a:r>
            <a:endParaRPr sz="1200" dirty="0">
              <a:solidFill>
                <a:srgbClr val="000000"/>
              </a:solidFill>
              <a:latin typeface="Arial"/>
              <a:ea typeface="Arial"/>
              <a:cs typeface="Arial"/>
              <a:sym typeface="Arial"/>
            </a:endParaRPr>
          </a:p>
          <a:p>
            <a:pPr marL="0" lvl="0" indent="0" algn="just" rtl="0">
              <a:spcBef>
                <a:spcPts val="1200"/>
              </a:spcBef>
              <a:spcAft>
                <a:spcPts val="0"/>
              </a:spcAft>
              <a:buNone/>
            </a:pPr>
            <a:r>
              <a:rPr lang="es" sz="1200" b="1" dirty="0">
                <a:solidFill>
                  <a:srgbClr val="000000"/>
                </a:solidFill>
                <a:highlight>
                  <a:srgbClr val="FFFFFF"/>
                </a:highlight>
                <a:latin typeface="Arial"/>
                <a:ea typeface="Arial"/>
                <a:cs typeface="Arial"/>
                <a:sym typeface="Arial"/>
              </a:rPr>
              <a:t>Operación de las cámaras hiperbáricas en uso en la Armada Argentina: </a:t>
            </a:r>
            <a:endParaRPr sz="1200" b="1" dirty="0">
              <a:solidFill>
                <a:srgbClr val="000000"/>
              </a:solidFill>
              <a:highlight>
                <a:srgbClr val="FFFFFF"/>
              </a:highlight>
              <a:latin typeface="Arial"/>
              <a:ea typeface="Arial"/>
              <a:cs typeface="Arial"/>
              <a:sym typeface="Arial"/>
            </a:endParaRPr>
          </a:p>
          <a:p>
            <a:pPr marL="0" lvl="0" indent="0" algn="just" rtl="0">
              <a:spcBef>
                <a:spcPts val="1200"/>
              </a:spcBef>
              <a:spcAft>
                <a:spcPts val="0"/>
              </a:spcAft>
              <a:buNone/>
            </a:pPr>
            <a:r>
              <a:rPr lang="es" sz="1200" dirty="0">
                <a:solidFill>
                  <a:srgbClr val="000000"/>
                </a:solidFill>
                <a:highlight>
                  <a:srgbClr val="FFFFFF"/>
                </a:highlight>
                <a:latin typeface="Arial"/>
                <a:ea typeface="Arial"/>
                <a:cs typeface="Arial"/>
                <a:sym typeface="Arial"/>
              </a:rPr>
              <a:t>La experiencia adquirida por el personal de la Armada desde su inicio en la actividad de Buceo y Medicina Hiperbárica en los hospitales navales es de </a:t>
            </a:r>
            <a:r>
              <a:rPr lang="es" sz="1200" dirty="0" smtClean="0">
                <a:solidFill>
                  <a:srgbClr val="000000"/>
                </a:solidFill>
                <a:highlight>
                  <a:srgbClr val="FFFFFF"/>
                </a:highlight>
                <a:latin typeface="Arial"/>
                <a:ea typeface="Arial"/>
                <a:cs typeface="Arial"/>
                <a:sym typeface="Arial"/>
              </a:rPr>
              <a:t>relevancia. </a:t>
            </a:r>
            <a:r>
              <a:rPr lang="es" sz="1200" dirty="0">
                <a:solidFill>
                  <a:srgbClr val="000000"/>
                </a:solidFill>
                <a:highlight>
                  <a:srgbClr val="FFFFFF"/>
                </a:highlight>
                <a:latin typeface="Arial"/>
                <a:ea typeface="Arial"/>
                <a:cs typeface="Arial"/>
                <a:sym typeface="Arial"/>
              </a:rPr>
              <a:t>E</a:t>
            </a:r>
            <a:r>
              <a:rPr lang="es" sz="1200" dirty="0" smtClean="0">
                <a:solidFill>
                  <a:srgbClr val="000000"/>
                </a:solidFill>
                <a:highlight>
                  <a:srgbClr val="FFFFFF"/>
                </a:highlight>
                <a:latin typeface="Arial"/>
                <a:ea typeface="Arial"/>
                <a:cs typeface="Arial"/>
                <a:sym typeface="Arial"/>
              </a:rPr>
              <a:t>n </a:t>
            </a:r>
            <a:r>
              <a:rPr lang="es" sz="1200" dirty="0">
                <a:solidFill>
                  <a:srgbClr val="000000"/>
                </a:solidFill>
                <a:highlight>
                  <a:srgbClr val="FFFFFF"/>
                </a:highlight>
                <a:latin typeface="Arial"/>
                <a:ea typeface="Arial"/>
                <a:cs typeface="Arial"/>
                <a:sym typeface="Arial"/>
              </a:rPr>
              <a:t>los últimos años se ha sumado en los hospitales navales la colaboración de la Sociedad Hiperbárica Argentina de Medicina y Actividades Subacuáticas (SAMHAS)</a:t>
            </a:r>
            <a:endParaRPr sz="1200" dirty="0">
              <a:solidFill>
                <a:srgbClr val="000000"/>
              </a:solidFill>
              <a:highlight>
                <a:srgbClr val="FFFFFF"/>
              </a:highlight>
              <a:latin typeface="Arial"/>
              <a:ea typeface="Arial"/>
              <a:cs typeface="Arial"/>
              <a:sym typeface="Arial"/>
            </a:endParaRPr>
          </a:p>
          <a:p>
            <a:pPr marL="0" lvl="0" indent="0" algn="just" rtl="0">
              <a:spcBef>
                <a:spcPts val="1200"/>
              </a:spcBef>
              <a:spcAft>
                <a:spcPts val="1200"/>
              </a:spcAft>
              <a:buNone/>
            </a:pPr>
            <a:r>
              <a:rPr lang="es" sz="1200" dirty="0">
                <a:solidFill>
                  <a:srgbClr val="000000"/>
                </a:solidFill>
                <a:highlight>
                  <a:srgbClr val="FFFFFF"/>
                </a:highlight>
                <a:latin typeface="Arial"/>
                <a:ea typeface="Arial"/>
                <a:cs typeface="Arial"/>
                <a:sym typeface="Arial"/>
              </a:rPr>
              <a:t>El </a:t>
            </a:r>
            <a:r>
              <a:rPr lang="es" sz="1200" u="sng" dirty="0">
                <a:solidFill>
                  <a:srgbClr val="000000"/>
                </a:solidFill>
                <a:highlight>
                  <a:srgbClr val="FFFFFF"/>
                </a:highlight>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Servicio de Seguridad Ambiental de la Armada </a:t>
            </a:r>
            <a:r>
              <a:rPr lang="es" sz="1200" dirty="0">
                <a:solidFill>
                  <a:srgbClr val="000000"/>
                </a:solidFill>
                <a:highlight>
                  <a:srgbClr val="FFFFFF"/>
                </a:highlight>
                <a:latin typeface="Arial"/>
                <a:ea typeface="Arial"/>
                <a:cs typeface="Arial"/>
                <a:sym typeface="Arial"/>
              </a:rPr>
              <a:t> (SIAM) elaboró en 2017 el Manual de Seguridad y Prevención de Riesgos del Trabajo en Cámaras Hiperbáricas. Desde entonces, a través del Departamento Higiene y Seguridad, se </a:t>
            </a:r>
            <a:r>
              <a:rPr lang="es" sz="1200" u="sng" dirty="0">
                <a:solidFill>
                  <a:srgbClr val="000000"/>
                </a:solidFill>
                <a:highlight>
                  <a:srgbClr val="FFFFFF"/>
                </a:highlight>
                <a:latin typeface="Arial"/>
                <a:ea typeface="Arial"/>
                <a:cs typeface="Arial"/>
                <a:sym typeface="Arial"/>
              </a:rPr>
              <a:t>realizan anualmente las inspecciones a las cámaras hiperbáricas de la Armada </a:t>
            </a:r>
            <a:r>
              <a:rPr lang="es" sz="1200" dirty="0">
                <a:solidFill>
                  <a:srgbClr val="000000"/>
                </a:solidFill>
                <a:highlight>
                  <a:srgbClr val="FFFFFF"/>
                </a:highlight>
                <a:latin typeface="Arial"/>
                <a:ea typeface="Arial"/>
                <a:cs typeface="Arial"/>
                <a:sym typeface="Arial"/>
              </a:rPr>
              <a:t>Argentina para comprobar que se cumpla lo requerido en dicho manual, constituyéndose como </a:t>
            </a:r>
            <a:r>
              <a:rPr lang="es" sz="1200" b="1" dirty="0">
                <a:solidFill>
                  <a:srgbClr val="000000"/>
                </a:solidFill>
                <a:highlight>
                  <a:srgbClr val="FFFFFF"/>
                </a:highlight>
                <a:latin typeface="Arial"/>
                <a:ea typeface="Arial"/>
                <a:cs typeface="Arial"/>
                <a:sym typeface="Arial"/>
              </a:rPr>
              <a:t>organismo técnico de control.</a:t>
            </a:r>
            <a:endParaRPr b="1"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2"/>
          <p:cNvSpPr txBox="1">
            <a:spLocks noGrp="1"/>
          </p:cNvSpPr>
          <p:nvPr>
            <p:ph type="body" idx="1"/>
          </p:nvPr>
        </p:nvSpPr>
        <p:spPr>
          <a:xfrm>
            <a:off x="1056750" y="1482050"/>
            <a:ext cx="7030500" cy="30018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r>
              <a:rPr lang="es" b="1" u="sng">
                <a:solidFill>
                  <a:srgbClr val="000000"/>
                </a:solidFill>
                <a:latin typeface="Arial"/>
                <a:ea typeface="Arial"/>
                <a:cs typeface="Arial"/>
                <a:sym typeface="Arial"/>
              </a:rPr>
              <a:t>Artículo 139:</a:t>
            </a:r>
            <a:r>
              <a:rPr lang="es">
                <a:solidFill>
                  <a:srgbClr val="000000"/>
                </a:solidFill>
                <a:latin typeface="Arial"/>
                <a:ea typeface="Arial"/>
                <a:cs typeface="Arial"/>
                <a:sym typeface="Arial"/>
              </a:rPr>
              <a:t> Los hogares, hornos, calentadores, calderas y demás aparatos que aumenten la temperatura ambiente, </a:t>
            </a:r>
            <a:r>
              <a:rPr lang="es" b="1">
                <a:solidFill>
                  <a:srgbClr val="000000"/>
                </a:solidFill>
                <a:latin typeface="Arial"/>
                <a:ea typeface="Arial"/>
                <a:cs typeface="Arial"/>
                <a:sym typeface="Arial"/>
              </a:rPr>
              <a:t>se protegerán</a:t>
            </a:r>
            <a:r>
              <a:rPr lang="es">
                <a:solidFill>
                  <a:srgbClr val="000000"/>
                </a:solidFill>
                <a:latin typeface="Arial"/>
                <a:ea typeface="Arial"/>
                <a:cs typeface="Arial"/>
                <a:sym typeface="Arial"/>
              </a:rPr>
              <a:t> mediante revestimientos, pantallas o cualquier otra forma adecuada para </a:t>
            </a:r>
            <a:r>
              <a:rPr lang="es" u="sng">
                <a:solidFill>
                  <a:srgbClr val="000000"/>
                </a:solidFill>
                <a:latin typeface="Arial"/>
                <a:ea typeface="Arial"/>
                <a:cs typeface="Arial"/>
                <a:sym typeface="Arial"/>
              </a:rPr>
              <a:t>evitar la acción del calor excesivo sobre los trabajadores </a:t>
            </a:r>
            <a:r>
              <a:rPr lang="es">
                <a:solidFill>
                  <a:srgbClr val="000000"/>
                </a:solidFill>
                <a:latin typeface="Arial"/>
                <a:ea typeface="Arial"/>
                <a:cs typeface="Arial"/>
                <a:sym typeface="Arial"/>
              </a:rPr>
              <a:t>que desarrollen sus actividades en ellos o en sus inmediaciones, dejándose alrededor de los mismos un espacio libre no menor de 150 m., </a:t>
            </a:r>
            <a:r>
              <a:rPr lang="es" u="sng">
                <a:solidFill>
                  <a:srgbClr val="000000"/>
                </a:solidFill>
                <a:latin typeface="Arial"/>
                <a:ea typeface="Arial"/>
                <a:cs typeface="Arial"/>
                <a:sym typeface="Arial"/>
              </a:rPr>
              <a:t>prohibiéndose almacenar materias combustibles en los espacios próximos a ellos</a:t>
            </a:r>
            <a:r>
              <a:rPr lang="es">
                <a:solidFill>
                  <a:srgbClr val="000000"/>
                </a:solidFill>
                <a:latin typeface="Arial"/>
                <a:ea typeface="Arial"/>
                <a:cs typeface="Arial"/>
                <a:sym typeface="Arial"/>
              </a:rPr>
              <a:t>. Los depósitos, cubas, calderas o recipientes análogos que contengan líquidos que ofrezcan riesgo por no estar provistos de cubierta adecuada, deberán instalarse de modo que su borde superior esté por lo menos, a 0,90 m. sobre el suelo o plataforma de trabajo. Si esto no fuera posible se protegerán en todo su contorno por barandas resistentes de dicha altura. </a:t>
            </a:r>
            <a:endParaRPr/>
          </a:p>
        </p:txBody>
      </p:sp>
      <p:sp>
        <p:nvSpPr>
          <p:cNvPr id="472" name="Google Shape;472;p42"/>
          <p:cNvSpPr txBox="1">
            <a:spLocks noGrp="1"/>
          </p:cNvSpPr>
          <p:nvPr>
            <p:ph type="title"/>
          </p:nvPr>
        </p:nvSpPr>
        <p:spPr>
          <a:xfrm>
            <a:off x="1202200" y="48275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sz="1800">
              <a:solidFill>
                <a:schemeClr val="accent1"/>
              </a:solidFill>
            </a:endParaRPr>
          </a:p>
          <a:p>
            <a:pPr marL="0" lvl="0" indent="0" algn="l" rtl="0">
              <a:lnSpc>
                <a:spcPct val="115000"/>
              </a:lnSpc>
              <a:spcBef>
                <a:spcPts val="0"/>
              </a:spcBef>
              <a:spcAft>
                <a:spcPts val="1200"/>
              </a:spcAft>
              <a:buNone/>
            </a:pPr>
            <a:r>
              <a:rPr lang="es" sz="1500">
                <a:latin typeface="Nunito"/>
                <a:ea typeface="Nunito"/>
                <a:cs typeface="Nunito"/>
                <a:sym typeface="Nunito"/>
              </a:rPr>
              <a:t>DECRETO 351/79  -  CAPITULO 16  -  ART 138 al ART 144</a:t>
            </a:r>
            <a:endParaRPr sz="1800">
              <a:solidFill>
                <a:schemeClr val="accent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3"/>
          <p:cNvSpPr txBox="1">
            <a:spLocks noGrp="1"/>
          </p:cNvSpPr>
          <p:nvPr>
            <p:ph type="title"/>
          </p:nvPr>
        </p:nvSpPr>
        <p:spPr>
          <a:xfrm>
            <a:off x="1240300" y="3826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sz="1800">
              <a:solidFill>
                <a:schemeClr val="accent1"/>
              </a:solidFill>
            </a:endParaRPr>
          </a:p>
          <a:p>
            <a:pPr marL="0" lvl="0" indent="0" algn="l" rtl="0">
              <a:lnSpc>
                <a:spcPct val="115000"/>
              </a:lnSpc>
              <a:spcBef>
                <a:spcPts val="0"/>
              </a:spcBef>
              <a:spcAft>
                <a:spcPts val="1200"/>
              </a:spcAft>
              <a:buNone/>
            </a:pPr>
            <a:r>
              <a:rPr lang="es" sz="1500">
                <a:latin typeface="Nunito"/>
                <a:ea typeface="Nunito"/>
                <a:cs typeface="Nunito"/>
                <a:sym typeface="Nunito"/>
              </a:rPr>
              <a:t>DECRETO 351/79  -  CAPITULO 16  -  ART 138 al ART 144</a:t>
            </a:r>
            <a:endParaRPr/>
          </a:p>
        </p:txBody>
      </p:sp>
      <p:sp>
        <p:nvSpPr>
          <p:cNvPr id="478" name="Google Shape;478;p43"/>
          <p:cNvSpPr txBox="1">
            <a:spLocks noGrp="1"/>
          </p:cNvSpPr>
          <p:nvPr>
            <p:ph type="body" idx="1"/>
          </p:nvPr>
        </p:nvSpPr>
        <p:spPr>
          <a:xfrm>
            <a:off x="317725" y="965875"/>
            <a:ext cx="7137300" cy="4051200"/>
          </a:xfrm>
          <a:prstGeom prst="rect">
            <a:avLst/>
          </a:prstGeom>
        </p:spPr>
        <p:txBody>
          <a:bodyPr spcFirstLastPara="1" wrap="square" lIns="91425" tIns="91425" rIns="91425" bIns="91425" anchor="t" anchorCtr="0">
            <a:noAutofit/>
          </a:bodyPr>
          <a:lstStyle/>
          <a:p>
            <a:pPr marL="0" lvl="0" indent="457200" algn="just" rtl="0">
              <a:lnSpc>
                <a:spcPct val="105000"/>
              </a:lnSpc>
              <a:spcBef>
                <a:spcPts val="0"/>
              </a:spcBef>
              <a:spcAft>
                <a:spcPts val="0"/>
              </a:spcAft>
              <a:buSzPts val="935"/>
              <a:buNone/>
            </a:pPr>
            <a:r>
              <a:rPr lang="es" sz="1135" b="1" u="sng">
                <a:solidFill>
                  <a:srgbClr val="000000"/>
                </a:solidFill>
                <a:latin typeface="Arial"/>
                <a:ea typeface="Arial"/>
                <a:cs typeface="Arial"/>
                <a:sym typeface="Arial"/>
              </a:rPr>
              <a:t>Artículo 140:</a:t>
            </a:r>
            <a:r>
              <a:rPr lang="es" sz="1135">
                <a:solidFill>
                  <a:srgbClr val="000000"/>
                </a:solidFill>
                <a:latin typeface="Arial"/>
                <a:ea typeface="Arial"/>
                <a:cs typeface="Arial"/>
                <a:sym typeface="Arial"/>
              </a:rPr>
              <a:t> Las calderas, ya sean de encendido manual o automático, </a:t>
            </a:r>
            <a:r>
              <a:rPr lang="es" sz="1135" u="sng">
                <a:solidFill>
                  <a:srgbClr val="000000"/>
                </a:solidFill>
                <a:latin typeface="Arial"/>
                <a:ea typeface="Arial"/>
                <a:cs typeface="Arial"/>
                <a:sym typeface="Arial"/>
              </a:rPr>
              <a:t>serán controladas e inspeccionadas totalmente por lo menos una vez al año por la empresa constructora o instaladora</a:t>
            </a:r>
            <a:r>
              <a:rPr lang="es" sz="1135">
                <a:solidFill>
                  <a:srgbClr val="000000"/>
                </a:solidFill>
                <a:latin typeface="Arial"/>
                <a:ea typeface="Arial"/>
                <a:cs typeface="Arial"/>
                <a:sym typeface="Arial"/>
              </a:rPr>
              <a:t> y en ausencia de éstas por otra especializada, la que extenderá la correspondiente </a:t>
            </a:r>
            <a:r>
              <a:rPr lang="es" sz="1135" u="sng">
                <a:solidFill>
                  <a:srgbClr val="000000"/>
                </a:solidFill>
                <a:latin typeface="Arial"/>
                <a:ea typeface="Arial"/>
                <a:cs typeface="Arial"/>
                <a:sym typeface="Arial"/>
              </a:rPr>
              <a:t>certificación la cual se mantendrá en un lugar bien visible</a:t>
            </a:r>
            <a:r>
              <a:rPr lang="es" sz="1135">
                <a:solidFill>
                  <a:srgbClr val="000000"/>
                </a:solidFill>
                <a:latin typeface="Arial"/>
                <a:ea typeface="Arial"/>
                <a:cs typeface="Arial"/>
                <a:sym typeface="Arial"/>
              </a:rPr>
              <a:t>.</a:t>
            </a:r>
            <a:endParaRPr sz="1135">
              <a:solidFill>
                <a:srgbClr val="000000"/>
              </a:solidFill>
              <a:latin typeface="Arial"/>
              <a:ea typeface="Arial"/>
              <a:cs typeface="Arial"/>
              <a:sym typeface="Arial"/>
            </a:endParaRPr>
          </a:p>
          <a:p>
            <a:pPr marL="0" lvl="0" indent="457200" algn="just" rtl="0">
              <a:lnSpc>
                <a:spcPct val="105000"/>
              </a:lnSpc>
              <a:spcBef>
                <a:spcPts val="0"/>
              </a:spcBef>
              <a:spcAft>
                <a:spcPts val="0"/>
              </a:spcAft>
              <a:buSzPts val="935"/>
              <a:buNone/>
            </a:pPr>
            <a:r>
              <a:rPr lang="es" sz="1135">
                <a:solidFill>
                  <a:srgbClr val="000000"/>
                </a:solidFill>
                <a:latin typeface="Arial"/>
                <a:ea typeface="Arial"/>
                <a:cs typeface="Arial"/>
                <a:sym typeface="Arial"/>
              </a:rPr>
              <a:t> </a:t>
            </a:r>
            <a:r>
              <a:rPr lang="es" sz="1135" u="sng">
                <a:solidFill>
                  <a:srgbClr val="000000"/>
                </a:solidFill>
                <a:latin typeface="Arial"/>
                <a:ea typeface="Arial"/>
                <a:cs typeface="Arial"/>
                <a:sym typeface="Arial"/>
              </a:rPr>
              <a:t>Cuando la presión de la caldera se aproxime a la presión de trabajo, la </a:t>
            </a:r>
            <a:r>
              <a:rPr lang="es" sz="1135" b="1" u="sng">
                <a:solidFill>
                  <a:srgbClr val="000000"/>
                </a:solidFill>
                <a:latin typeface="Arial"/>
                <a:ea typeface="Arial"/>
                <a:cs typeface="Arial"/>
                <a:sym typeface="Arial"/>
              </a:rPr>
              <a:t>válvula de seguridad</a:t>
            </a:r>
            <a:r>
              <a:rPr lang="es" sz="1135" u="sng">
                <a:solidFill>
                  <a:srgbClr val="000000"/>
                </a:solidFill>
                <a:latin typeface="Arial"/>
                <a:ea typeface="Arial"/>
                <a:cs typeface="Arial"/>
                <a:sym typeface="Arial"/>
              </a:rPr>
              <a:t> se probará a mano</a:t>
            </a:r>
            <a:r>
              <a:rPr lang="es" sz="1135">
                <a:solidFill>
                  <a:srgbClr val="000000"/>
                </a:solidFill>
                <a:latin typeface="Arial"/>
                <a:ea typeface="Arial"/>
                <a:cs typeface="Arial"/>
                <a:sym typeface="Arial"/>
              </a:rPr>
              <a:t>.</a:t>
            </a:r>
            <a:endParaRPr sz="1135">
              <a:solidFill>
                <a:srgbClr val="000000"/>
              </a:solidFill>
              <a:latin typeface="Arial"/>
              <a:ea typeface="Arial"/>
              <a:cs typeface="Arial"/>
              <a:sym typeface="Arial"/>
            </a:endParaRPr>
          </a:p>
          <a:p>
            <a:pPr marL="0" lvl="0" indent="457200" algn="just" rtl="0">
              <a:lnSpc>
                <a:spcPct val="105000"/>
              </a:lnSpc>
              <a:spcBef>
                <a:spcPts val="0"/>
              </a:spcBef>
              <a:spcAft>
                <a:spcPts val="0"/>
              </a:spcAft>
              <a:buSzPts val="935"/>
              <a:buNone/>
            </a:pPr>
            <a:endParaRPr sz="1135">
              <a:solidFill>
                <a:srgbClr val="000000"/>
              </a:solidFill>
              <a:latin typeface="Arial"/>
              <a:ea typeface="Arial"/>
              <a:cs typeface="Arial"/>
              <a:sym typeface="Arial"/>
            </a:endParaRPr>
          </a:p>
          <a:p>
            <a:pPr marL="0" lvl="0" indent="0" algn="just" rtl="0">
              <a:lnSpc>
                <a:spcPct val="105000"/>
              </a:lnSpc>
              <a:spcBef>
                <a:spcPts val="0"/>
              </a:spcBef>
              <a:spcAft>
                <a:spcPts val="0"/>
              </a:spcAft>
              <a:buSzPts val="935"/>
              <a:buNone/>
            </a:pPr>
            <a:r>
              <a:rPr lang="es" sz="1135" u="sng">
                <a:solidFill>
                  <a:srgbClr val="000000"/>
                </a:solidFill>
                <a:latin typeface="Arial"/>
                <a:ea typeface="Arial"/>
                <a:cs typeface="Arial"/>
                <a:sym typeface="Arial"/>
              </a:rPr>
              <a:t> 	Las calderas de vapor deberán tener, independientemente de su presión de trabajo, válvulas de seguridad y presostatos, las cuales al llegar a valores prefijados, deberán interrumpir el suministro de combustible al quemador.</a:t>
            </a:r>
            <a:r>
              <a:rPr lang="es" sz="1135">
                <a:solidFill>
                  <a:srgbClr val="000000"/>
                </a:solidFill>
                <a:latin typeface="Arial"/>
                <a:ea typeface="Arial"/>
                <a:cs typeface="Arial"/>
                <a:sym typeface="Arial"/>
              </a:rPr>
              <a:t> </a:t>
            </a:r>
            <a:endParaRPr sz="1135">
              <a:solidFill>
                <a:srgbClr val="000000"/>
              </a:solidFill>
              <a:latin typeface="Arial"/>
              <a:ea typeface="Arial"/>
              <a:cs typeface="Arial"/>
              <a:sym typeface="Arial"/>
            </a:endParaRPr>
          </a:p>
          <a:p>
            <a:pPr marL="0" lvl="0" indent="457200" algn="just" rtl="0">
              <a:lnSpc>
                <a:spcPct val="105000"/>
              </a:lnSpc>
              <a:spcBef>
                <a:spcPts val="0"/>
              </a:spcBef>
              <a:spcAft>
                <a:spcPts val="0"/>
              </a:spcAft>
              <a:buSzPts val="935"/>
              <a:buNone/>
            </a:pPr>
            <a:r>
              <a:rPr lang="es" sz="1135">
                <a:solidFill>
                  <a:srgbClr val="000000"/>
                </a:solidFill>
                <a:latin typeface="Arial"/>
                <a:ea typeface="Arial"/>
                <a:cs typeface="Arial"/>
                <a:sym typeface="Arial"/>
              </a:rPr>
              <a:t>Las calderas cuya finalidad sea la producción de agua caliente, independientemente de los valores de temperatura de trabajo, deberán poseer </a:t>
            </a:r>
            <a:r>
              <a:rPr lang="es" sz="1135" b="1">
                <a:solidFill>
                  <a:srgbClr val="000000"/>
                </a:solidFill>
                <a:latin typeface="Arial"/>
                <a:ea typeface="Arial"/>
                <a:cs typeface="Arial"/>
                <a:sym typeface="Arial"/>
              </a:rPr>
              <a:t>acuastato</a:t>
            </a:r>
            <a:r>
              <a:rPr lang="es" sz="1135">
                <a:solidFill>
                  <a:srgbClr val="000000"/>
                </a:solidFill>
                <a:latin typeface="Arial"/>
                <a:ea typeface="Arial"/>
                <a:cs typeface="Arial"/>
                <a:sym typeface="Arial"/>
              </a:rPr>
              <a:t>, los que interrumpirán el suministro de combustible al quemador, cuando la temperatura del agua alcance ciertos valores prefijados.</a:t>
            </a:r>
            <a:endParaRPr sz="1135">
              <a:solidFill>
                <a:srgbClr val="000000"/>
              </a:solidFill>
              <a:latin typeface="Arial"/>
              <a:ea typeface="Arial"/>
              <a:cs typeface="Arial"/>
              <a:sym typeface="Arial"/>
            </a:endParaRPr>
          </a:p>
          <a:p>
            <a:pPr marL="0" lvl="0" indent="457200" algn="just" rtl="0">
              <a:lnSpc>
                <a:spcPct val="105000"/>
              </a:lnSpc>
              <a:spcBef>
                <a:spcPts val="0"/>
              </a:spcBef>
              <a:spcAft>
                <a:spcPts val="0"/>
              </a:spcAft>
              <a:buSzPts val="935"/>
              <a:buNone/>
            </a:pPr>
            <a:r>
              <a:rPr lang="es" sz="1135" u="sng">
                <a:solidFill>
                  <a:srgbClr val="000000"/>
                </a:solidFill>
                <a:latin typeface="Arial"/>
                <a:ea typeface="Arial"/>
                <a:cs typeface="Arial"/>
                <a:sym typeface="Arial"/>
              </a:rPr>
              <a:t>Cuando las calderas usen como combustible gas natural o envasado, deberán poseer antes del quemador dos válvulas solenoides de corte de gas. Las mismas deberán ser desarmadas y limpiadas cada 6 meses, desmagnetizando el vástago del solenoide.</a:t>
            </a:r>
            <a:r>
              <a:rPr lang="es" sz="1135">
                <a:solidFill>
                  <a:srgbClr val="000000"/>
                </a:solidFill>
                <a:latin typeface="Arial"/>
                <a:ea typeface="Arial"/>
                <a:cs typeface="Arial"/>
                <a:sym typeface="Arial"/>
              </a:rPr>
              <a:t> </a:t>
            </a:r>
            <a:endParaRPr sz="1135">
              <a:solidFill>
                <a:srgbClr val="000000"/>
              </a:solidFill>
              <a:latin typeface="Arial"/>
              <a:ea typeface="Arial"/>
              <a:cs typeface="Arial"/>
              <a:sym typeface="Arial"/>
            </a:endParaRPr>
          </a:p>
          <a:p>
            <a:pPr marL="0" lvl="0" indent="457200" algn="just" rtl="0">
              <a:lnSpc>
                <a:spcPct val="105000"/>
              </a:lnSpc>
              <a:spcBef>
                <a:spcPts val="0"/>
              </a:spcBef>
              <a:spcAft>
                <a:spcPts val="0"/>
              </a:spcAft>
              <a:buSzPts val="935"/>
              <a:buNone/>
            </a:pPr>
            <a:r>
              <a:rPr lang="es" sz="1135">
                <a:solidFill>
                  <a:srgbClr val="000000"/>
                </a:solidFill>
                <a:latin typeface="Arial"/>
                <a:ea typeface="Arial"/>
                <a:cs typeface="Arial"/>
                <a:sym typeface="Arial"/>
              </a:rPr>
              <a:t>Cuando la combustión en el quemador se inicie con un piloto, éste deberá tener </a:t>
            </a:r>
            <a:r>
              <a:rPr lang="es" sz="1135" u="sng">
                <a:solidFill>
                  <a:srgbClr val="000000"/>
                </a:solidFill>
                <a:latin typeface="Arial"/>
                <a:ea typeface="Arial"/>
                <a:cs typeface="Arial"/>
                <a:sym typeface="Arial"/>
              </a:rPr>
              <a:t>termocupla</a:t>
            </a:r>
            <a:r>
              <a:rPr lang="es" sz="1135">
                <a:solidFill>
                  <a:srgbClr val="000000"/>
                </a:solidFill>
                <a:latin typeface="Arial"/>
                <a:ea typeface="Arial"/>
                <a:cs typeface="Arial"/>
                <a:sym typeface="Arial"/>
              </a:rPr>
              <a:t> que acciones la válvula de paso de gas del propio piloto y las válvulas solenoides, de manera tal que al apagarse el piloto por acción de esta termocupla, se interrumpa todo suministro de gas al quemador de la caldera</a:t>
            </a:r>
            <a:endParaRPr sz="1135">
              <a:solidFill>
                <a:srgbClr val="000000"/>
              </a:solidFill>
              <a:latin typeface="Arial"/>
              <a:ea typeface="Arial"/>
              <a:cs typeface="Arial"/>
              <a:sym typeface="Arial"/>
            </a:endParaRPr>
          </a:p>
          <a:p>
            <a:pPr marL="0" lvl="0" indent="0" algn="l" rtl="0">
              <a:lnSpc>
                <a:spcPct val="105000"/>
              </a:lnSpc>
              <a:spcBef>
                <a:spcPts val="0"/>
              </a:spcBef>
              <a:spcAft>
                <a:spcPts val="1200"/>
              </a:spcAft>
              <a:buSzPts val="935"/>
              <a:buNone/>
            </a:pPr>
            <a:endParaRPr sz="1105"/>
          </a:p>
        </p:txBody>
      </p:sp>
      <p:pic>
        <p:nvPicPr>
          <p:cNvPr id="479" name="Google Shape;479;p43"/>
          <p:cNvPicPr preferRelativeResize="0"/>
          <p:nvPr/>
        </p:nvPicPr>
        <p:blipFill>
          <a:blip r:embed="rId3">
            <a:alphaModFix/>
          </a:blip>
          <a:stretch>
            <a:fillRect/>
          </a:stretch>
        </p:blipFill>
        <p:spPr>
          <a:xfrm>
            <a:off x="7455024" y="743191"/>
            <a:ext cx="1271601" cy="1221983"/>
          </a:xfrm>
          <a:prstGeom prst="rect">
            <a:avLst/>
          </a:prstGeom>
          <a:noFill/>
          <a:ln>
            <a:noFill/>
          </a:ln>
        </p:spPr>
      </p:pic>
      <p:sp>
        <p:nvSpPr>
          <p:cNvPr id="480" name="Google Shape;480;p43"/>
          <p:cNvSpPr txBox="1"/>
          <p:nvPr/>
        </p:nvSpPr>
        <p:spPr>
          <a:xfrm>
            <a:off x="7686750" y="18121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a:latin typeface="Nunito"/>
                <a:ea typeface="Nunito"/>
                <a:cs typeface="Nunito"/>
                <a:sym typeface="Nunito"/>
              </a:rPr>
              <a:t>Acuastato</a:t>
            </a:r>
            <a:endParaRPr/>
          </a:p>
        </p:txBody>
      </p:sp>
      <p:pic>
        <p:nvPicPr>
          <p:cNvPr id="481" name="Google Shape;481;p43"/>
          <p:cNvPicPr preferRelativeResize="0"/>
          <p:nvPr/>
        </p:nvPicPr>
        <p:blipFill>
          <a:blip r:embed="rId4">
            <a:alphaModFix/>
          </a:blip>
          <a:stretch>
            <a:fillRect/>
          </a:stretch>
        </p:blipFill>
        <p:spPr>
          <a:xfrm>
            <a:off x="7629516" y="2611516"/>
            <a:ext cx="1205125" cy="1158900"/>
          </a:xfrm>
          <a:prstGeom prst="rect">
            <a:avLst/>
          </a:prstGeom>
          <a:noFill/>
          <a:ln>
            <a:noFill/>
          </a:ln>
        </p:spPr>
      </p:pic>
      <p:sp>
        <p:nvSpPr>
          <p:cNvPr id="482" name="Google Shape;482;p43"/>
          <p:cNvSpPr txBox="1"/>
          <p:nvPr/>
        </p:nvSpPr>
        <p:spPr>
          <a:xfrm>
            <a:off x="7607425" y="37704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a:latin typeface="Nunito"/>
                <a:ea typeface="Nunito"/>
                <a:cs typeface="Nunito"/>
                <a:sym typeface="Nunito"/>
              </a:rPr>
              <a:t>Termocupla</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4"/>
          <p:cNvSpPr txBox="1">
            <a:spLocks noGrp="1"/>
          </p:cNvSpPr>
          <p:nvPr>
            <p:ph type="title"/>
          </p:nvPr>
        </p:nvSpPr>
        <p:spPr>
          <a:xfrm>
            <a:off x="1303800" y="6112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sz="1800">
              <a:solidFill>
                <a:schemeClr val="accent1"/>
              </a:solidFill>
            </a:endParaRPr>
          </a:p>
          <a:p>
            <a:pPr marL="0" lvl="0" indent="0" algn="l" rtl="0">
              <a:lnSpc>
                <a:spcPct val="115000"/>
              </a:lnSpc>
              <a:spcBef>
                <a:spcPts val="0"/>
              </a:spcBef>
              <a:spcAft>
                <a:spcPts val="1200"/>
              </a:spcAft>
              <a:buNone/>
            </a:pPr>
            <a:r>
              <a:rPr lang="es" sz="1500">
                <a:latin typeface="Nunito"/>
                <a:ea typeface="Nunito"/>
                <a:cs typeface="Nunito"/>
                <a:sym typeface="Nunito"/>
              </a:rPr>
              <a:t>DECRETO 351/79  -  CAPITULO 16  -  ART 138 al ART 144</a:t>
            </a:r>
            <a:endParaRPr/>
          </a:p>
        </p:txBody>
      </p:sp>
      <p:sp>
        <p:nvSpPr>
          <p:cNvPr id="488" name="Google Shape;488;p44"/>
          <p:cNvSpPr txBox="1">
            <a:spLocks noGrp="1"/>
          </p:cNvSpPr>
          <p:nvPr>
            <p:ph type="body" idx="1"/>
          </p:nvPr>
        </p:nvSpPr>
        <p:spPr>
          <a:xfrm>
            <a:off x="1303800" y="1456650"/>
            <a:ext cx="7030500" cy="25416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r>
              <a:rPr lang="es" sz="1100" b="1" u="sng">
                <a:solidFill>
                  <a:srgbClr val="000000"/>
                </a:solidFill>
                <a:latin typeface="Arial"/>
                <a:ea typeface="Arial"/>
                <a:cs typeface="Arial"/>
                <a:sym typeface="Arial"/>
              </a:rPr>
              <a:t>Artículo 141:</a:t>
            </a:r>
            <a:r>
              <a:rPr lang="es" sz="1100">
                <a:solidFill>
                  <a:srgbClr val="000000"/>
                </a:solidFill>
                <a:latin typeface="Arial"/>
                <a:ea typeface="Arial"/>
                <a:cs typeface="Arial"/>
                <a:sym typeface="Arial"/>
              </a:rPr>
              <a:t> </a:t>
            </a:r>
            <a:r>
              <a:rPr lang="es" sz="1100" u="sng">
                <a:solidFill>
                  <a:srgbClr val="000000"/>
                </a:solidFill>
                <a:latin typeface="Arial"/>
                <a:ea typeface="Arial"/>
                <a:cs typeface="Arial"/>
                <a:sym typeface="Arial"/>
              </a:rPr>
              <a:t>Otros aparatos</a:t>
            </a:r>
            <a:r>
              <a:rPr lang="es" sz="1100">
                <a:solidFill>
                  <a:srgbClr val="000000"/>
                </a:solidFill>
                <a:latin typeface="Arial"/>
                <a:ea typeface="Arial"/>
                <a:cs typeface="Arial"/>
                <a:sym typeface="Arial"/>
              </a:rPr>
              <a:t> que puedan desarrollar presión interna y que no se hayan mencionado en los artículos precedentes deberán poseer: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1) </a:t>
            </a:r>
            <a:r>
              <a:rPr lang="es" sz="1100" u="sng">
                <a:solidFill>
                  <a:srgbClr val="000000"/>
                </a:solidFill>
                <a:latin typeface="Arial"/>
                <a:ea typeface="Arial"/>
                <a:cs typeface="Arial"/>
                <a:sym typeface="Arial"/>
              </a:rPr>
              <a:t>Válvulas de seguridad</a:t>
            </a:r>
            <a:r>
              <a:rPr lang="es" sz="1100">
                <a:solidFill>
                  <a:srgbClr val="000000"/>
                </a:solidFill>
                <a:latin typeface="Arial"/>
                <a:ea typeface="Arial"/>
                <a:cs typeface="Arial"/>
                <a:sym typeface="Arial"/>
              </a:rPr>
              <a:t>, capaces de evacuar con la urgencia del caso la totalidad del volumen de los fluidos producidos al exceder los valores prefijados para ésta, previendo los riesgos que puedan surgir por este motivo.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2) </a:t>
            </a:r>
            <a:r>
              <a:rPr lang="es" sz="1100" u="sng">
                <a:solidFill>
                  <a:srgbClr val="000000"/>
                </a:solidFill>
                <a:latin typeface="Arial"/>
                <a:ea typeface="Arial"/>
                <a:cs typeface="Arial"/>
                <a:sym typeface="Arial"/>
              </a:rPr>
              <a:t>Presostatos</a:t>
            </a:r>
            <a:r>
              <a:rPr lang="es" sz="1100">
                <a:solidFill>
                  <a:srgbClr val="000000"/>
                </a:solidFill>
                <a:latin typeface="Arial"/>
                <a:ea typeface="Arial"/>
                <a:cs typeface="Arial"/>
                <a:sym typeface="Arial"/>
              </a:rPr>
              <a:t>, los cuales al llegar a sus valores prefijados interrumpirán el suministro de combustible, cesando el incremento de presión.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3) </a:t>
            </a:r>
            <a:r>
              <a:rPr lang="es" sz="1100" u="sng">
                <a:solidFill>
                  <a:srgbClr val="000000"/>
                </a:solidFill>
                <a:latin typeface="Arial"/>
                <a:ea typeface="Arial"/>
                <a:cs typeface="Arial"/>
                <a:sym typeface="Arial"/>
              </a:rPr>
              <a:t>Elementos equivalentes</a:t>
            </a:r>
            <a:r>
              <a:rPr lang="es" sz="1100">
                <a:solidFill>
                  <a:srgbClr val="000000"/>
                </a:solidFill>
                <a:latin typeface="Arial"/>
                <a:ea typeface="Arial"/>
                <a:cs typeface="Arial"/>
                <a:sym typeface="Arial"/>
              </a:rPr>
              <a:t>, que cumplan con las funciones mencionadas en los apartados precedentes. Deberá preverse asimismo, la interrupción del suministro de fuerza motriz al aparato ante una sobrepresión del mismo.</a:t>
            </a: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489" name="Google Shape;489;p44"/>
          <p:cNvPicPr preferRelativeResize="0"/>
          <p:nvPr/>
        </p:nvPicPr>
        <p:blipFill>
          <a:blip r:embed="rId3">
            <a:alphaModFix/>
          </a:blip>
          <a:stretch>
            <a:fillRect/>
          </a:stretch>
        </p:blipFill>
        <p:spPr>
          <a:xfrm>
            <a:off x="1719279" y="3460150"/>
            <a:ext cx="1149621" cy="1023970"/>
          </a:xfrm>
          <a:prstGeom prst="rect">
            <a:avLst/>
          </a:prstGeom>
          <a:noFill/>
          <a:ln>
            <a:noFill/>
          </a:ln>
        </p:spPr>
      </p:pic>
      <p:sp>
        <p:nvSpPr>
          <p:cNvPr id="490" name="Google Shape;490;p44"/>
          <p:cNvSpPr txBox="1"/>
          <p:nvPr/>
        </p:nvSpPr>
        <p:spPr>
          <a:xfrm>
            <a:off x="1540783" y="4476482"/>
            <a:ext cx="150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Nunito"/>
                <a:ea typeface="Nunito"/>
                <a:cs typeface="Nunito"/>
                <a:sym typeface="Nunito"/>
              </a:rPr>
              <a:t>V. seguridad</a:t>
            </a:r>
            <a:endParaRPr>
              <a:latin typeface="Nunito"/>
              <a:ea typeface="Nunito"/>
              <a:cs typeface="Nunito"/>
              <a:sym typeface="Nunito"/>
            </a:endParaRPr>
          </a:p>
        </p:txBody>
      </p:sp>
      <p:pic>
        <p:nvPicPr>
          <p:cNvPr id="491" name="Google Shape;491;p44"/>
          <p:cNvPicPr preferRelativeResize="0"/>
          <p:nvPr/>
        </p:nvPicPr>
        <p:blipFill>
          <a:blip r:embed="rId4">
            <a:alphaModFix/>
          </a:blip>
          <a:stretch>
            <a:fillRect/>
          </a:stretch>
        </p:blipFill>
        <p:spPr>
          <a:xfrm>
            <a:off x="5982851" y="3333899"/>
            <a:ext cx="1243674" cy="1276474"/>
          </a:xfrm>
          <a:prstGeom prst="rect">
            <a:avLst/>
          </a:prstGeom>
          <a:noFill/>
          <a:ln>
            <a:noFill/>
          </a:ln>
        </p:spPr>
      </p:pic>
      <p:sp>
        <p:nvSpPr>
          <p:cNvPr id="492" name="Google Shape;492;p44"/>
          <p:cNvSpPr txBox="1"/>
          <p:nvPr/>
        </p:nvSpPr>
        <p:spPr>
          <a:xfrm>
            <a:off x="6046350" y="4476475"/>
            <a:ext cx="13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Nunito"/>
                <a:ea typeface="Nunito"/>
                <a:cs typeface="Nunito"/>
                <a:sym typeface="Nunito"/>
              </a:rPr>
              <a:t>Presostato</a:t>
            </a:r>
            <a:endParaRPr sz="16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5"/>
          <p:cNvSpPr txBox="1">
            <a:spLocks noGrp="1"/>
          </p:cNvSpPr>
          <p:nvPr>
            <p:ph type="title"/>
          </p:nvPr>
        </p:nvSpPr>
        <p:spPr>
          <a:xfrm>
            <a:off x="1303800" y="344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sz="1800">
              <a:solidFill>
                <a:schemeClr val="accent1"/>
              </a:solidFill>
            </a:endParaRPr>
          </a:p>
          <a:p>
            <a:pPr marL="0" lvl="0" indent="0" algn="l" rtl="0">
              <a:lnSpc>
                <a:spcPct val="115000"/>
              </a:lnSpc>
              <a:spcBef>
                <a:spcPts val="0"/>
              </a:spcBef>
              <a:spcAft>
                <a:spcPts val="1200"/>
              </a:spcAft>
              <a:buNone/>
            </a:pPr>
            <a:r>
              <a:rPr lang="es" sz="1500">
                <a:latin typeface="Nunito"/>
                <a:ea typeface="Nunito"/>
                <a:cs typeface="Nunito"/>
                <a:sym typeface="Nunito"/>
              </a:rPr>
              <a:t>DECRETO 351/79  -  CAPITULO 16  -  ART 138 al ART 144</a:t>
            </a:r>
            <a:endParaRPr/>
          </a:p>
        </p:txBody>
      </p:sp>
      <p:sp>
        <p:nvSpPr>
          <p:cNvPr id="498" name="Google Shape;498;p45"/>
          <p:cNvSpPr txBox="1">
            <a:spLocks noGrp="1"/>
          </p:cNvSpPr>
          <p:nvPr>
            <p:ph type="body" idx="1"/>
          </p:nvPr>
        </p:nvSpPr>
        <p:spPr>
          <a:xfrm>
            <a:off x="708350" y="1026375"/>
            <a:ext cx="5984700" cy="3673200"/>
          </a:xfrm>
          <a:prstGeom prst="rect">
            <a:avLst/>
          </a:prstGeom>
        </p:spPr>
        <p:txBody>
          <a:bodyPr spcFirstLastPara="1" wrap="square" lIns="91425" tIns="91425" rIns="91425" bIns="91425" anchor="t" anchorCtr="0">
            <a:normAutofit fontScale="92500" lnSpcReduction="10000"/>
          </a:bodyPr>
          <a:lstStyle/>
          <a:p>
            <a:pPr marL="0" lvl="0" indent="457200" algn="just" rtl="0">
              <a:spcBef>
                <a:spcPts val="0"/>
              </a:spcBef>
              <a:spcAft>
                <a:spcPts val="0"/>
              </a:spcAft>
              <a:buNone/>
            </a:pPr>
            <a:r>
              <a:rPr lang="es" sz="1100" b="1" u="sng">
                <a:solidFill>
                  <a:srgbClr val="000000"/>
                </a:solidFill>
                <a:latin typeface="Arial"/>
                <a:ea typeface="Arial"/>
                <a:cs typeface="Arial"/>
                <a:sym typeface="Arial"/>
              </a:rPr>
              <a:t>Artículo 142:</a:t>
            </a:r>
            <a:r>
              <a:rPr lang="es" sz="1100">
                <a:solidFill>
                  <a:srgbClr val="000000"/>
                </a:solidFill>
                <a:latin typeface="Arial"/>
                <a:ea typeface="Arial"/>
                <a:cs typeface="Arial"/>
                <a:sym typeface="Arial"/>
              </a:rPr>
              <a:t> </a:t>
            </a:r>
            <a:r>
              <a:rPr lang="es" sz="1100" u="sng">
                <a:solidFill>
                  <a:srgbClr val="000000"/>
                </a:solidFill>
                <a:latin typeface="Arial"/>
                <a:ea typeface="Arial"/>
                <a:cs typeface="Arial"/>
                <a:sym typeface="Arial"/>
              </a:rPr>
              <a:t>El almacenado de recipientes</a:t>
            </a:r>
            <a:r>
              <a:rPr lang="es" sz="1100">
                <a:solidFill>
                  <a:srgbClr val="000000"/>
                </a:solidFill>
                <a:latin typeface="Arial"/>
                <a:ea typeface="Arial"/>
                <a:cs typeface="Arial"/>
                <a:sym typeface="Arial"/>
              </a:rPr>
              <a:t>, tubos, cilindros, tambores y otros que contengan gases licuados a presión, en el interior de los locales, se ajustará a los siguientes requisitos: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1) Su número se limitará a las necesidades y previsiones de su consumo, evitándose almacenamiento excesivo.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2) Se colocarán en forma conveniente, para asegurarlos contra caídas y choques.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3) No existirán en las proximidades sustancias inflamables o fuentes de calor.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4) Quedarán protegidos de los rayos del sol y de la humedad intensa y continua.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5) Los locales de almacenaje serán de paredes </a:t>
            </a:r>
            <a:r>
              <a:rPr lang="es" sz="1100" u="sng">
                <a:solidFill>
                  <a:srgbClr val="000000"/>
                </a:solidFill>
                <a:latin typeface="Arial"/>
                <a:ea typeface="Arial"/>
                <a:cs typeface="Arial"/>
                <a:sym typeface="Arial"/>
              </a:rPr>
              <a:t>resistentes al fuego</a:t>
            </a:r>
            <a:r>
              <a:rPr lang="es" sz="1100">
                <a:solidFill>
                  <a:srgbClr val="000000"/>
                </a:solidFill>
                <a:latin typeface="Arial"/>
                <a:ea typeface="Arial"/>
                <a:cs typeface="Arial"/>
                <a:sym typeface="Arial"/>
              </a:rPr>
              <a:t> y cumplirán las prescripciones dictadas para sustancias inflamables o explosivas.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6) Estos locales se marcarán con </a:t>
            </a:r>
            <a:r>
              <a:rPr lang="es" sz="1100" u="sng">
                <a:solidFill>
                  <a:srgbClr val="000000"/>
                </a:solidFill>
                <a:latin typeface="Arial"/>
                <a:ea typeface="Arial"/>
                <a:cs typeface="Arial"/>
                <a:sym typeface="Arial"/>
              </a:rPr>
              <a:t>carteles</a:t>
            </a:r>
            <a:r>
              <a:rPr lang="es" sz="1100">
                <a:solidFill>
                  <a:srgbClr val="000000"/>
                </a:solidFill>
                <a:latin typeface="Arial"/>
                <a:ea typeface="Arial"/>
                <a:cs typeface="Arial"/>
                <a:sym typeface="Arial"/>
              </a:rPr>
              <a:t> de "peligro de explosión", </a:t>
            </a:r>
            <a:r>
              <a:rPr lang="es" sz="1100" u="sng">
                <a:solidFill>
                  <a:srgbClr val="000000"/>
                </a:solidFill>
                <a:latin typeface="Arial"/>
                <a:ea typeface="Arial"/>
                <a:cs typeface="Arial"/>
                <a:sym typeface="Arial"/>
              </a:rPr>
              <a:t>claramente visibles</a:t>
            </a:r>
            <a:r>
              <a:rPr lang="e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7) Se prohíbe la elevación de recipientes por medio de electroimanes, así como su traslado por medio de otros aparatos elevadores,, salvo que se utilicen dispositivos específicos para tal fin.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8) Estarán provistos del correspondiente capuchón.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9) Se prohíbe el uso de sustancias grasas o aceites en los orificios de salida y en los aditamentos de los cilindros que contengan oxígeno o gases oxidantes.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10) Para el traslado, se dispondrá de </a:t>
            </a:r>
            <a:r>
              <a:rPr lang="es" sz="1100" u="sng">
                <a:solidFill>
                  <a:srgbClr val="000000"/>
                </a:solidFill>
                <a:latin typeface="Arial"/>
                <a:ea typeface="Arial"/>
                <a:cs typeface="Arial"/>
                <a:sym typeface="Arial"/>
              </a:rPr>
              <a:t>carretillas con ruedas y trabas</a:t>
            </a:r>
            <a:r>
              <a:rPr lang="es" sz="1100">
                <a:solidFill>
                  <a:srgbClr val="000000"/>
                </a:solidFill>
                <a:latin typeface="Arial"/>
                <a:ea typeface="Arial"/>
                <a:cs typeface="Arial"/>
                <a:sym typeface="Arial"/>
              </a:rPr>
              <a:t> o cadena que impida la caída o deslizamiento de los mismos. </a:t>
            </a: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11) En los cilindros con </a:t>
            </a:r>
            <a:r>
              <a:rPr lang="es" sz="1100" u="sng">
                <a:solidFill>
                  <a:srgbClr val="000000"/>
                </a:solidFill>
                <a:latin typeface="Arial"/>
                <a:ea typeface="Arial"/>
                <a:cs typeface="Arial"/>
                <a:sym typeface="Arial"/>
              </a:rPr>
              <a:t>acetileno</a:t>
            </a:r>
            <a:r>
              <a:rPr lang="es" sz="1100">
                <a:solidFill>
                  <a:srgbClr val="000000"/>
                </a:solidFill>
                <a:latin typeface="Arial"/>
                <a:ea typeface="Arial"/>
                <a:cs typeface="Arial"/>
                <a:sym typeface="Arial"/>
              </a:rPr>
              <a:t> se prohíbe el uso de cobre y sus aleaciones en los elementos que puedan entrar en contacto con el mismo; asimismo se mantendrán en </a:t>
            </a:r>
            <a:r>
              <a:rPr lang="es" sz="1100" u="sng">
                <a:solidFill>
                  <a:srgbClr val="000000"/>
                </a:solidFill>
                <a:latin typeface="Arial"/>
                <a:ea typeface="Arial"/>
                <a:cs typeface="Arial"/>
                <a:sym typeface="Arial"/>
              </a:rPr>
              <a:t>posición vertical al menos 12 horas antes de utilizar su contenido</a:t>
            </a:r>
            <a:r>
              <a:rPr lang="es" sz="1100">
                <a:solidFill>
                  <a:srgbClr val="000000"/>
                </a:solidFill>
                <a:latin typeface="Arial"/>
                <a:ea typeface="Arial"/>
                <a:cs typeface="Arial"/>
                <a:sym typeface="Arial"/>
              </a:rPr>
              <a:t>. </a:t>
            </a:r>
            <a:endParaRPr/>
          </a:p>
        </p:txBody>
      </p:sp>
      <p:pic>
        <p:nvPicPr>
          <p:cNvPr id="499" name="Google Shape;499;p45"/>
          <p:cNvPicPr preferRelativeResize="0"/>
          <p:nvPr/>
        </p:nvPicPr>
        <p:blipFill>
          <a:blip r:embed="rId3">
            <a:alphaModFix/>
          </a:blip>
          <a:stretch>
            <a:fillRect/>
          </a:stretch>
        </p:blipFill>
        <p:spPr>
          <a:xfrm>
            <a:off x="6693049" y="1577111"/>
            <a:ext cx="2258475" cy="2571738"/>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NORMATIVA</a:t>
            </a:r>
            <a:endParaRPr sz="1800">
              <a:solidFill>
                <a:schemeClr val="accent1"/>
              </a:solidFill>
            </a:endParaRPr>
          </a:p>
          <a:p>
            <a:pPr marL="0" lvl="0" indent="0" algn="l" rtl="0">
              <a:lnSpc>
                <a:spcPct val="115000"/>
              </a:lnSpc>
              <a:spcBef>
                <a:spcPts val="0"/>
              </a:spcBef>
              <a:spcAft>
                <a:spcPts val="1200"/>
              </a:spcAft>
              <a:buNone/>
            </a:pPr>
            <a:r>
              <a:rPr lang="es" sz="1500">
                <a:latin typeface="Nunito"/>
                <a:ea typeface="Nunito"/>
                <a:cs typeface="Nunito"/>
                <a:sym typeface="Nunito"/>
              </a:rPr>
              <a:t>DECRETO 351/79  -  CAPITULO 16  -  ART 138 al ART 144</a:t>
            </a:r>
            <a:endParaRPr/>
          </a:p>
        </p:txBody>
      </p:sp>
      <p:sp>
        <p:nvSpPr>
          <p:cNvPr id="505" name="Google Shape;505;p46"/>
          <p:cNvSpPr txBox="1">
            <a:spLocks noGrp="1"/>
          </p:cNvSpPr>
          <p:nvPr>
            <p:ph type="body" idx="1"/>
          </p:nvPr>
        </p:nvSpPr>
        <p:spPr>
          <a:xfrm>
            <a:off x="812850" y="1597875"/>
            <a:ext cx="7518300" cy="30255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r>
              <a:rPr lang="es" sz="1100" b="1" u="sng">
                <a:solidFill>
                  <a:srgbClr val="000000"/>
                </a:solidFill>
                <a:latin typeface="Arial"/>
                <a:ea typeface="Arial"/>
                <a:cs typeface="Arial"/>
                <a:sym typeface="Arial"/>
              </a:rPr>
              <a:t>Artículo 143</a:t>
            </a:r>
            <a:r>
              <a:rPr lang="es" sz="1100">
                <a:solidFill>
                  <a:srgbClr val="000000"/>
                </a:solidFill>
                <a:latin typeface="Arial"/>
                <a:ea typeface="Arial"/>
                <a:cs typeface="Arial"/>
                <a:sym typeface="Arial"/>
              </a:rPr>
              <a:t>: Los aparatos en los cuales se pueda desarrollar </a:t>
            </a:r>
            <a:r>
              <a:rPr lang="es" sz="1100" u="sng">
                <a:solidFill>
                  <a:srgbClr val="000000"/>
                </a:solidFill>
                <a:latin typeface="Arial"/>
                <a:ea typeface="Arial"/>
                <a:cs typeface="Arial"/>
                <a:sym typeface="Arial"/>
              </a:rPr>
              <a:t>presión interna por cualquier causa ajena a su función específica</a:t>
            </a:r>
            <a:r>
              <a:rPr lang="es" sz="1100">
                <a:solidFill>
                  <a:srgbClr val="000000"/>
                </a:solidFill>
                <a:latin typeface="Arial"/>
                <a:ea typeface="Arial"/>
                <a:cs typeface="Arial"/>
                <a:sym typeface="Arial"/>
              </a:rPr>
              <a:t>, poseerán dispositivos de </a:t>
            </a:r>
            <a:r>
              <a:rPr lang="es" sz="1100" u="sng">
                <a:solidFill>
                  <a:srgbClr val="000000"/>
                </a:solidFill>
                <a:latin typeface="Arial"/>
                <a:ea typeface="Arial"/>
                <a:cs typeface="Arial"/>
                <a:sym typeface="Arial"/>
              </a:rPr>
              <a:t>alivio</a:t>
            </a:r>
            <a:r>
              <a:rPr lang="es" sz="1100">
                <a:solidFill>
                  <a:srgbClr val="000000"/>
                </a:solidFill>
                <a:latin typeface="Arial"/>
                <a:ea typeface="Arial"/>
                <a:cs typeface="Arial"/>
                <a:sym typeface="Arial"/>
              </a:rPr>
              <a:t> de presión que permitan evacuar como mínimo el máximo caudal del fluido que origine la sobrepresión. </a:t>
            </a:r>
            <a:r>
              <a:rPr lang="es" sz="1100" b="1" u="sng">
                <a:solidFill>
                  <a:srgbClr val="000000"/>
                </a:solidFill>
                <a:latin typeface="Arial"/>
                <a:ea typeface="Arial"/>
                <a:cs typeface="Arial"/>
                <a:sym typeface="Arial"/>
              </a:rPr>
              <a:t> </a:t>
            </a:r>
            <a:endParaRPr sz="1100" b="1" u="sng">
              <a:solidFill>
                <a:srgbClr val="000000"/>
              </a:solidFill>
              <a:latin typeface="Arial"/>
              <a:ea typeface="Arial"/>
              <a:cs typeface="Arial"/>
              <a:sym typeface="Arial"/>
            </a:endParaRPr>
          </a:p>
          <a:p>
            <a:pPr marL="0" lvl="0" indent="457200" algn="just" rtl="0">
              <a:spcBef>
                <a:spcPts val="0"/>
              </a:spcBef>
              <a:spcAft>
                <a:spcPts val="0"/>
              </a:spcAft>
              <a:buNone/>
            </a:pPr>
            <a:endParaRPr sz="1100" b="1" u="sng">
              <a:solidFill>
                <a:srgbClr val="000000"/>
              </a:solidFill>
              <a:latin typeface="Arial"/>
              <a:ea typeface="Arial"/>
              <a:cs typeface="Arial"/>
              <a:sym typeface="Arial"/>
            </a:endParaRPr>
          </a:p>
          <a:p>
            <a:pPr marL="0" lvl="0" indent="457200" algn="just" rtl="0">
              <a:spcBef>
                <a:spcPts val="0"/>
              </a:spcBef>
              <a:spcAft>
                <a:spcPts val="0"/>
              </a:spcAft>
              <a:buNone/>
            </a:pPr>
            <a:r>
              <a:rPr lang="es" sz="1100" b="1" u="sng">
                <a:solidFill>
                  <a:srgbClr val="000000"/>
                </a:solidFill>
                <a:latin typeface="Arial"/>
                <a:ea typeface="Arial"/>
                <a:cs typeface="Arial"/>
                <a:sym typeface="Arial"/>
              </a:rPr>
              <a:t>Artículo 144</a:t>
            </a:r>
            <a:r>
              <a:rPr lang="es" sz="1100">
                <a:solidFill>
                  <a:srgbClr val="000000"/>
                </a:solidFill>
                <a:latin typeface="Arial"/>
                <a:ea typeface="Arial"/>
                <a:cs typeface="Arial"/>
                <a:sym typeface="Arial"/>
              </a:rPr>
              <a:t>: </a:t>
            </a:r>
            <a:r>
              <a:rPr lang="es" sz="1100" u="sng">
                <a:solidFill>
                  <a:srgbClr val="000000"/>
                </a:solidFill>
                <a:latin typeface="Arial"/>
                <a:ea typeface="Arial"/>
                <a:cs typeface="Arial"/>
                <a:sym typeface="Arial"/>
              </a:rPr>
              <a:t>Los aparatos sometidos a presión interna capaces de producir frío</a:t>
            </a:r>
            <a:r>
              <a:rPr lang="es" sz="1100">
                <a:solidFill>
                  <a:srgbClr val="000000"/>
                </a:solidFill>
                <a:latin typeface="Arial"/>
                <a:ea typeface="Arial"/>
                <a:cs typeface="Arial"/>
                <a:sym typeface="Arial"/>
              </a:rPr>
              <a:t>, con la posibilidad de desprendimiento de contaminantes, deberán estar </a:t>
            </a:r>
            <a:r>
              <a:rPr lang="es" sz="1100" u="sng">
                <a:solidFill>
                  <a:srgbClr val="000000"/>
                </a:solidFill>
                <a:latin typeface="Arial"/>
                <a:ea typeface="Arial"/>
                <a:cs typeface="Arial"/>
                <a:sym typeface="Arial"/>
              </a:rPr>
              <a:t>aislados</a:t>
            </a:r>
            <a:r>
              <a:rPr lang="es" sz="1100">
                <a:solidFill>
                  <a:srgbClr val="000000"/>
                </a:solidFill>
                <a:latin typeface="Arial"/>
                <a:ea typeface="Arial"/>
                <a:cs typeface="Arial"/>
                <a:sym typeface="Arial"/>
              </a:rPr>
              <a:t> y </a:t>
            </a:r>
            <a:r>
              <a:rPr lang="es" sz="1100" u="sng">
                <a:solidFill>
                  <a:srgbClr val="000000"/>
                </a:solidFill>
                <a:latin typeface="Arial"/>
                <a:ea typeface="Arial"/>
                <a:cs typeface="Arial"/>
                <a:sym typeface="Arial"/>
              </a:rPr>
              <a:t>ventilados</a:t>
            </a:r>
            <a:r>
              <a:rPr lang="es" sz="1100">
                <a:solidFill>
                  <a:srgbClr val="000000"/>
                </a:solidFill>
                <a:latin typeface="Arial"/>
                <a:ea typeface="Arial"/>
                <a:cs typeface="Arial"/>
                <a:sym typeface="Arial"/>
              </a:rPr>
              <a:t> convenientemente</a:t>
            </a:r>
            <a:endParaRPr sz="1100">
              <a:solidFill>
                <a:srgbClr val="000000"/>
              </a:solidFill>
              <a:latin typeface="Arial"/>
              <a:ea typeface="Arial"/>
              <a:cs typeface="Arial"/>
              <a:sym typeface="Arial"/>
            </a:endParaRPr>
          </a:p>
          <a:p>
            <a:pPr marL="0" lvl="0" indent="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A modo de complementar la normativa nacional, se hace mención del </a:t>
            </a:r>
            <a:r>
              <a:rPr lang="es" sz="1100" b="1">
                <a:solidFill>
                  <a:srgbClr val="000000"/>
                </a:solidFill>
                <a:latin typeface="Arial"/>
                <a:ea typeface="Arial"/>
                <a:cs typeface="Arial"/>
                <a:sym typeface="Arial"/>
              </a:rPr>
              <a:t>Código ASME (Sociedad Americana de Ingenieros Mecánicos)</a:t>
            </a:r>
            <a:r>
              <a:rPr lang="es" sz="1100">
                <a:solidFill>
                  <a:srgbClr val="000000"/>
                </a:solidFill>
                <a:latin typeface="Arial"/>
                <a:ea typeface="Arial"/>
                <a:cs typeface="Arial"/>
                <a:sym typeface="Arial"/>
              </a:rPr>
              <a:t> el cual regula el </a:t>
            </a:r>
            <a:r>
              <a:rPr lang="es" sz="1100" u="sng">
                <a:solidFill>
                  <a:srgbClr val="000000"/>
                </a:solidFill>
                <a:latin typeface="Arial"/>
                <a:ea typeface="Arial"/>
                <a:cs typeface="Arial"/>
                <a:sym typeface="Arial"/>
              </a:rPr>
              <a:t>diseño</a:t>
            </a:r>
            <a:r>
              <a:rPr lang="es" sz="1100">
                <a:solidFill>
                  <a:srgbClr val="000000"/>
                </a:solidFill>
                <a:latin typeface="Arial"/>
                <a:ea typeface="Arial"/>
                <a:cs typeface="Arial"/>
                <a:sym typeface="Arial"/>
              </a:rPr>
              <a:t> y la </a:t>
            </a:r>
            <a:r>
              <a:rPr lang="es" sz="1100" u="sng">
                <a:solidFill>
                  <a:srgbClr val="000000"/>
                </a:solidFill>
                <a:latin typeface="Arial"/>
                <a:ea typeface="Arial"/>
                <a:cs typeface="Arial"/>
                <a:sym typeface="Arial"/>
              </a:rPr>
              <a:t>construcción</a:t>
            </a:r>
            <a:r>
              <a:rPr lang="es" sz="1100">
                <a:solidFill>
                  <a:srgbClr val="000000"/>
                </a:solidFill>
                <a:latin typeface="Arial"/>
                <a:ea typeface="Arial"/>
                <a:cs typeface="Arial"/>
                <a:sym typeface="Arial"/>
              </a:rPr>
              <a:t> de calderas y recipientes a presión. El mismo brinda lineamientos básicos para el diseño, fabricación e inspección de estos</a:t>
            </a: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7"/>
          <p:cNvSpPr txBox="1">
            <a:spLocks noGrp="1"/>
          </p:cNvSpPr>
          <p:nvPr>
            <p:ph type="title"/>
          </p:nvPr>
        </p:nvSpPr>
        <p:spPr>
          <a:xfrm>
            <a:off x="1303800" y="611275"/>
            <a:ext cx="7030500" cy="93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CARACTERÍSTICAS CONSTRUCTIVAS</a:t>
            </a:r>
            <a:endParaRPr sz="1800">
              <a:solidFill>
                <a:schemeClr val="accent1"/>
              </a:solidFill>
            </a:endParaRPr>
          </a:p>
          <a:p>
            <a:pPr marL="0" lvl="0" indent="0" algn="l" rtl="0">
              <a:lnSpc>
                <a:spcPct val="115000"/>
              </a:lnSpc>
              <a:spcBef>
                <a:spcPts val="0"/>
              </a:spcBef>
              <a:spcAft>
                <a:spcPts val="1200"/>
              </a:spcAft>
              <a:buNone/>
            </a:pPr>
            <a:endParaRPr/>
          </a:p>
        </p:txBody>
      </p:sp>
      <p:sp>
        <p:nvSpPr>
          <p:cNvPr id="511" name="Google Shape;511;p47"/>
          <p:cNvSpPr txBox="1"/>
          <p:nvPr/>
        </p:nvSpPr>
        <p:spPr>
          <a:xfrm>
            <a:off x="1638525" y="1969175"/>
            <a:ext cx="1473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600" b="1">
                <a:latin typeface="Nunito"/>
                <a:ea typeface="Nunito"/>
                <a:cs typeface="Nunito"/>
                <a:sym typeface="Nunito"/>
              </a:rPr>
              <a:t>MATERIALES</a:t>
            </a:r>
            <a:endParaRPr sz="1600" b="1">
              <a:latin typeface="Nunito"/>
              <a:ea typeface="Nunito"/>
              <a:cs typeface="Nunito"/>
              <a:sym typeface="Nunito"/>
            </a:endParaRPr>
          </a:p>
        </p:txBody>
      </p:sp>
      <p:sp>
        <p:nvSpPr>
          <p:cNvPr id="512" name="Google Shape;512;p47"/>
          <p:cNvSpPr txBox="1"/>
          <p:nvPr/>
        </p:nvSpPr>
        <p:spPr>
          <a:xfrm>
            <a:off x="4419825" y="1214975"/>
            <a:ext cx="3759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Nunito"/>
                <a:ea typeface="Nunito"/>
                <a:cs typeface="Nunito"/>
                <a:sym typeface="Nunito"/>
              </a:rPr>
              <a:t>Resistencia mecánica</a:t>
            </a: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r>
              <a:rPr lang="es" b="1">
                <a:latin typeface="Nunito"/>
                <a:ea typeface="Nunito"/>
                <a:cs typeface="Nunito"/>
                <a:sym typeface="Nunito"/>
              </a:rPr>
              <a:t>Resistencia a la corrosión</a:t>
            </a: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r>
              <a:rPr lang="es" b="1">
                <a:latin typeface="Nunito"/>
                <a:ea typeface="Nunito"/>
                <a:cs typeface="Nunito"/>
                <a:sym typeface="Nunito"/>
              </a:rPr>
              <a:t>Soldables</a:t>
            </a:r>
            <a:endParaRPr b="1">
              <a:latin typeface="Nunito"/>
              <a:ea typeface="Nunito"/>
              <a:cs typeface="Nunito"/>
              <a:sym typeface="Nunito"/>
            </a:endParaRPr>
          </a:p>
          <a:p>
            <a:pPr marL="0" lvl="0" indent="0" algn="l" rtl="0">
              <a:spcBef>
                <a:spcPts val="0"/>
              </a:spcBef>
              <a:spcAft>
                <a:spcPts val="0"/>
              </a:spcAft>
              <a:buNone/>
            </a:pPr>
            <a:endParaRPr b="1">
              <a:latin typeface="Nunito"/>
              <a:ea typeface="Nunito"/>
              <a:cs typeface="Nunito"/>
              <a:sym typeface="Nunito"/>
            </a:endParaRPr>
          </a:p>
          <a:p>
            <a:pPr marL="0" lvl="0" indent="0" algn="l" rtl="0">
              <a:spcBef>
                <a:spcPts val="0"/>
              </a:spcBef>
              <a:spcAft>
                <a:spcPts val="0"/>
              </a:spcAft>
              <a:buNone/>
            </a:pPr>
            <a:r>
              <a:rPr lang="es" b="1">
                <a:latin typeface="Nunito"/>
                <a:ea typeface="Nunito"/>
                <a:cs typeface="Nunito"/>
                <a:sym typeface="Nunito"/>
              </a:rPr>
              <a:t>Buena capacidad de dilatación ante variaciones de temperatura</a:t>
            </a:r>
            <a:endParaRPr b="1">
              <a:latin typeface="Nunito"/>
              <a:ea typeface="Nunito"/>
              <a:cs typeface="Nunito"/>
              <a:sym typeface="Nunito"/>
            </a:endParaRPr>
          </a:p>
        </p:txBody>
      </p:sp>
      <p:cxnSp>
        <p:nvCxnSpPr>
          <p:cNvPr id="513" name="Google Shape;513;p47"/>
          <p:cNvCxnSpPr>
            <a:stCxn id="511" idx="3"/>
          </p:cNvCxnSpPr>
          <p:nvPr/>
        </p:nvCxnSpPr>
        <p:spPr>
          <a:xfrm rot="10800000" flipH="1">
            <a:off x="3111825" y="1463825"/>
            <a:ext cx="1269900" cy="720900"/>
          </a:xfrm>
          <a:prstGeom prst="straightConnector1">
            <a:avLst/>
          </a:prstGeom>
          <a:noFill/>
          <a:ln w="9525" cap="flat" cmpd="sng">
            <a:solidFill>
              <a:schemeClr val="dk2"/>
            </a:solidFill>
            <a:prstDash val="solid"/>
            <a:round/>
            <a:headEnd type="none" w="med" len="med"/>
            <a:tailEnd type="triangle" w="med" len="med"/>
          </a:ln>
        </p:spPr>
      </p:cxnSp>
      <p:cxnSp>
        <p:nvCxnSpPr>
          <p:cNvPr id="514" name="Google Shape;514;p47"/>
          <p:cNvCxnSpPr>
            <a:stCxn id="511" idx="3"/>
          </p:cNvCxnSpPr>
          <p:nvPr/>
        </p:nvCxnSpPr>
        <p:spPr>
          <a:xfrm rot="10800000" flipH="1">
            <a:off x="3111825" y="1880525"/>
            <a:ext cx="1206300" cy="304200"/>
          </a:xfrm>
          <a:prstGeom prst="straightConnector1">
            <a:avLst/>
          </a:prstGeom>
          <a:noFill/>
          <a:ln w="9525" cap="flat" cmpd="sng">
            <a:solidFill>
              <a:schemeClr val="dk2"/>
            </a:solidFill>
            <a:prstDash val="solid"/>
            <a:round/>
            <a:headEnd type="none" w="med" len="med"/>
            <a:tailEnd type="triangle" w="med" len="med"/>
          </a:ln>
        </p:spPr>
      </p:cxnSp>
      <p:cxnSp>
        <p:nvCxnSpPr>
          <p:cNvPr id="515" name="Google Shape;515;p47"/>
          <p:cNvCxnSpPr>
            <a:stCxn id="511" idx="3"/>
          </p:cNvCxnSpPr>
          <p:nvPr/>
        </p:nvCxnSpPr>
        <p:spPr>
          <a:xfrm>
            <a:off x="3111825" y="2184725"/>
            <a:ext cx="1155600" cy="584700"/>
          </a:xfrm>
          <a:prstGeom prst="straightConnector1">
            <a:avLst/>
          </a:prstGeom>
          <a:noFill/>
          <a:ln w="9525" cap="flat" cmpd="sng">
            <a:solidFill>
              <a:schemeClr val="dk2"/>
            </a:solidFill>
            <a:prstDash val="solid"/>
            <a:round/>
            <a:headEnd type="none" w="med" len="med"/>
            <a:tailEnd type="triangle" w="med" len="med"/>
          </a:ln>
        </p:spPr>
      </p:cxnSp>
      <p:cxnSp>
        <p:nvCxnSpPr>
          <p:cNvPr id="516" name="Google Shape;516;p47"/>
          <p:cNvCxnSpPr>
            <a:stCxn id="511" idx="3"/>
          </p:cNvCxnSpPr>
          <p:nvPr/>
        </p:nvCxnSpPr>
        <p:spPr>
          <a:xfrm>
            <a:off x="3111825" y="2184725"/>
            <a:ext cx="1194000" cy="84000"/>
          </a:xfrm>
          <a:prstGeom prst="straightConnector1">
            <a:avLst/>
          </a:prstGeom>
          <a:noFill/>
          <a:ln w="9525" cap="flat" cmpd="sng">
            <a:solidFill>
              <a:schemeClr val="dk2"/>
            </a:solidFill>
            <a:prstDash val="solid"/>
            <a:round/>
            <a:headEnd type="none" w="med" len="med"/>
            <a:tailEnd type="triangle" w="med" len="med"/>
          </a:ln>
        </p:spPr>
      </p:cxnSp>
      <p:sp>
        <p:nvSpPr>
          <p:cNvPr id="517" name="Google Shape;517;p47"/>
          <p:cNvSpPr txBox="1"/>
          <p:nvPr/>
        </p:nvSpPr>
        <p:spPr>
          <a:xfrm>
            <a:off x="1174200" y="3549325"/>
            <a:ext cx="72897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Nunito"/>
              <a:buChar char="●"/>
            </a:pPr>
            <a:r>
              <a:rPr lang="es">
                <a:latin typeface="Nunito"/>
                <a:ea typeface="Nunito"/>
                <a:cs typeface="Nunito"/>
                <a:sym typeface="Nunito"/>
              </a:rPr>
              <a:t>Aceros al carbono</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s">
                <a:latin typeface="Nunito"/>
                <a:ea typeface="Nunito"/>
                <a:cs typeface="Nunito"/>
                <a:sym typeface="Nunito"/>
              </a:rPr>
              <a:t>Aceros de baja aleación para soportar mayores temperaturas y tener mayor resistencia</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s">
                <a:latin typeface="Nunito"/>
                <a:ea typeface="Nunito"/>
                <a:cs typeface="Nunito"/>
                <a:sym typeface="Nunito"/>
              </a:rPr>
              <a:t>Aceros de alta aleación (acero inoxidable)</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s">
                <a:latin typeface="Nunito"/>
                <a:ea typeface="Nunito"/>
                <a:cs typeface="Nunito"/>
                <a:sym typeface="Nunito"/>
              </a:rPr>
              <a:t>Materiales NO ferrosos </a:t>
            </a:r>
            <a:endParaRPr>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8"/>
          <p:cNvSpPr txBox="1">
            <a:spLocks noGrp="1"/>
          </p:cNvSpPr>
          <p:nvPr>
            <p:ph type="title"/>
          </p:nvPr>
        </p:nvSpPr>
        <p:spPr>
          <a:xfrm>
            <a:off x="1303800" y="2556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CONDICIONES GENERALES DE SEGURIDAD</a:t>
            </a:r>
            <a:endParaRPr/>
          </a:p>
        </p:txBody>
      </p:sp>
      <p:sp>
        <p:nvSpPr>
          <p:cNvPr id="523" name="Google Shape;523;p48"/>
          <p:cNvSpPr txBox="1">
            <a:spLocks noGrp="1"/>
          </p:cNvSpPr>
          <p:nvPr>
            <p:ph type="body" idx="1"/>
          </p:nvPr>
        </p:nvSpPr>
        <p:spPr>
          <a:xfrm>
            <a:off x="707025" y="858250"/>
            <a:ext cx="3789000" cy="395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EN EL DISEÑO Y CONSTRUCCIÓN</a:t>
            </a:r>
            <a:endParaRPr b="1"/>
          </a:p>
          <a:p>
            <a:pPr marL="457200" lvl="0" indent="-311150" algn="l" rtl="0">
              <a:spcBef>
                <a:spcPts val="1200"/>
              </a:spcBef>
              <a:spcAft>
                <a:spcPts val="0"/>
              </a:spcAft>
              <a:buSzPts val="1300"/>
              <a:buChar char="-"/>
            </a:pPr>
            <a:r>
              <a:rPr lang="es" b="1" u="sng"/>
              <a:t>Proyecto técnico</a:t>
            </a:r>
            <a:endParaRPr b="1" u="sng"/>
          </a:p>
          <a:p>
            <a:pPr marL="457200" lvl="0" indent="457200" algn="just" rtl="0">
              <a:spcBef>
                <a:spcPts val="1200"/>
              </a:spcBef>
              <a:spcAft>
                <a:spcPts val="0"/>
              </a:spcAft>
              <a:buNone/>
            </a:pPr>
            <a:r>
              <a:rPr lang="es" sz="1100">
                <a:solidFill>
                  <a:srgbClr val="000000"/>
                </a:solidFill>
                <a:latin typeface="Arial"/>
                <a:ea typeface="Arial"/>
                <a:cs typeface="Arial"/>
                <a:sym typeface="Arial"/>
              </a:rPr>
              <a:t>Estas medidas se describen en una primera etapa, la de diseño del aparato, a través del proyecto técnico que recoge las características principales del mismo.</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a:solidFill>
                  <a:srgbClr val="000000"/>
                </a:solidFill>
                <a:latin typeface="Arial"/>
                <a:ea typeface="Arial"/>
                <a:cs typeface="Arial"/>
                <a:sym typeface="Arial"/>
              </a:rPr>
              <a:t>Función, Presión de trabajo, Temperatura, Volúmen, espesores, entre otros.</a:t>
            </a:r>
            <a:endParaRPr sz="1100">
              <a:solidFill>
                <a:srgbClr val="000000"/>
              </a:solidFill>
              <a:latin typeface="Arial"/>
              <a:ea typeface="Arial"/>
              <a:cs typeface="Arial"/>
              <a:sym typeface="Arial"/>
            </a:endParaRPr>
          </a:p>
          <a:p>
            <a:pPr marL="1371600" lvl="0" indent="0" algn="just" rtl="0">
              <a:spcBef>
                <a:spcPts val="0"/>
              </a:spcBef>
              <a:spcAft>
                <a:spcPts val="0"/>
              </a:spcAft>
              <a:buNone/>
            </a:pPr>
            <a:endParaRPr sz="1100">
              <a:solidFill>
                <a:srgbClr val="000000"/>
              </a:solidFill>
              <a:latin typeface="Arial"/>
              <a:ea typeface="Arial"/>
              <a:cs typeface="Arial"/>
              <a:sym typeface="Arial"/>
            </a:endParaRPr>
          </a:p>
          <a:p>
            <a:pPr marL="457200" lvl="0" indent="-311150" algn="l" rtl="0">
              <a:spcBef>
                <a:spcPts val="0"/>
              </a:spcBef>
              <a:spcAft>
                <a:spcPts val="0"/>
              </a:spcAft>
              <a:buSzPts val="1300"/>
              <a:buChar char="-"/>
            </a:pPr>
            <a:r>
              <a:rPr lang="es" b="1" u="sng"/>
              <a:t>Construcción del equipo</a:t>
            </a:r>
            <a:endParaRPr b="1" u="sng"/>
          </a:p>
          <a:p>
            <a:pPr marL="457200" lvl="0" indent="-311150" algn="l" rtl="0">
              <a:spcBef>
                <a:spcPts val="0"/>
              </a:spcBef>
              <a:spcAft>
                <a:spcPts val="0"/>
              </a:spcAft>
              <a:buSzPts val="1300"/>
              <a:buChar char="●"/>
            </a:pPr>
            <a:r>
              <a:rPr lang="es"/>
              <a:t>Preparación del material</a:t>
            </a:r>
            <a:endParaRPr/>
          </a:p>
          <a:p>
            <a:pPr marL="457200" lvl="0" indent="-311150" algn="l" rtl="0">
              <a:spcBef>
                <a:spcPts val="0"/>
              </a:spcBef>
              <a:spcAft>
                <a:spcPts val="0"/>
              </a:spcAft>
              <a:buSzPts val="1300"/>
              <a:buChar char="●"/>
            </a:pPr>
            <a:r>
              <a:rPr lang="es"/>
              <a:t>Soldadura</a:t>
            </a:r>
            <a:endParaRPr/>
          </a:p>
          <a:p>
            <a:pPr marL="457200" lvl="0" indent="-311150" algn="l" rtl="0">
              <a:spcBef>
                <a:spcPts val="0"/>
              </a:spcBef>
              <a:spcAft>
                <a:spcPts val="0"/>
              </a:spcAft>
              <a:buSzPts val="1300"/>
              <a:buChar char="●"/>
            </a:pPr>
            <a:r>
              <a:rPr lang="es"/>
              <a:t>Mecanizado y montaje</a:t>
            </a:r>
            <a:endParaRPr/>
          </a:p>
          <a:p>
            <a:pPr marL="457200" lvl="0" indent="-311150" algn="l" rtl="0">
              <a:spcBef>
                <a:spcPts val="0"/>
              </a:spcBef>
              <a:spcAft>
                <a:spcPts val="0"/>
              </a:spcAft>
              <a:buSzPts val="1300"/>
              <a:buChar char="●"/>
            </a:pPr>
            <a:r>
              <a:rPr lang="es"/>
              <a:t>Prueba hidráulica</a:t>
            </a:r>
            <a:endParaRPr/>
          </a:p>
          <a:p>
            <a:pPr marL="457200" lvl="0" indent="0" algn="l" rtl="0">
              <a:spcBef>
                <a:spcPts val="1200"/>
              </a:spcBef>
              <a:spcAft>
                <a:spcPts val="1200"/>
              </a:spcAft>
              <a:buNone/>
            </a:pPr>
            <a:endParaRPr/>
          </a:p>
        </p:txBody>
      </p:sp>
      <p:sp>
        <p:nvSpPr>
          <p:cNvPr id="524" name="Google Shape;524;p48"/>
          <p:cNvSpPr txBox="1"/>
          <p:nvPr/>
        </p:nvSpPr>
        <p:spPr>
          <a:xfrm>
            <a:off x="4902300" y="858250"/>
            <a:ext cx="4241700" cy="260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300" b="1">
                <a:solidFill>
                  <a:schemeClr val="dk2"/>
                </a:solidFill>
                <a:latin typeface="Nunito"/>
                <a:ea typeface="Nunito"/>
                <a:cs typeface="Nunito"/>
                <a:sym typeface="Nunito"/>
              </a:rPr>
              <a:t>ELEMENTOS DE CONTROL Y SEGURIDAD</a:t>
            </a:r>
            <a:endParaRPr sz="1300" b="1">
              <a:solidFill>
                <a:schemeClr val="dk2"/>
              </a:solidFill>
              <a:latin typeface="Nunito"/>
              <a:ea typeface="Nunito"/>
              <a:cs typeface="Nunito"/>
              <a:sym typeface="Nunito"/>
            </a:endParaRPr>
          </a:p>
          <a:p>
            <a:pPr marL="457200" lvl="0" indent="-311150" algn="l" rtl="0">
              <a:lnSpc>
                <a:spcPct val="115000"/>
              </a:lnSpc>
              <a:spcBef>
                <a:spcPts val="1200"/>
              </a:spcBef>
              <a:spcAft>
                <a:spcPts val="0"/>
              </a:spcAft>
              <a:buClr>
                <a:schemeClr val="dk2"/>
              </a:buClr>
              <a:buSzPts val="1300"/>
              <a:buFont typeface="Nunito"/>
              <a:buChar char="-"/>
            </a:pPr>
            <a:r>
              <a:rPr lang="es" sz="1300" b="1" u="sng">
                <a:solidFill>
                  <a:schemeClr val="dk2"/>
                </a:solidFill>
                <a:latin typeface="Nunito"/>
                <a:ea typeface="Nunito"/>
                <a:cs typeface="Nunito"/>
                <a:sym typeface="Nunito"/>
              </a:rPr>
              <a:t>Elementos de control</a:t>
            </a:r>
            <a:endParaRPr sz="1300" b="1" u="sng">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Indicadores de presión. Manómetros</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Indicadores de temperatura. Termómetros</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Indicadores de nivel</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b="1" u="sng">
                <a:solidFill>
                  <a:schemeClr val="dk2"/>
                </a:solidFill>
                <a:latin typeface="Nunito"/>
                <a:ea typeface="Nunito"/>
                <a:cs typeface="Nunito"/>
                <a:sym typeface="Nunito"/>
              </a:rPr>
              <a:t>Elementos de seguridad</a:t>
            </a:r>
            <a:endParaRPr sz="1300" b="1" u="sng">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Presostatos. Modifican la presión del aparato.</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Termostatos. Modifican la Temp. del aparato.</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Controladores de nivel.</a:t>
            </a:r>
            <a:endParaRPr sz="1300">
              <a:solidFill>
                <a:schemeClr val="dk2"/>
              </a:solidFill>
              <a:latin typeface="Nunito"/>
              <a:ea typeface="Nunito"/>
              <a:cs typeface="Nunito"/>
              <a:sym typeface="Nunito"/>
            </a:endParaRPr>
          </a:p>
          <a:p>
            <a:pPr marL="457200" lvl="0" indent="-311150" algn="l" rtl="0">
              <a:lnSpc>
                <a:spcPct val="115000"/>
              </a:lnSpc>
              <a:spcBef>
                <a:spcPts val="0"/>
              </a:spcBef>
              <a:spcAft>
                <a:spcPts val="0"/>
              </a:spcAft>
              <a:buClr>
                <a:schemeClr val="dk2"/>
              </a:buClr>
              <a:buSzPts val="1300"/>
              <a:buFont typeface="Nunito"/>
              <a:buChar char="●"/>
            </a:pPr>
            <a:r>
              <a:rPr lang="es" sz="1300">
                <a:solidFill>
                  <a:schemeClr val="dk2"/>
                </a:solidFill>
                <a:latin typeface="Nunito"/>
                <a:ea typeface="Nunito"/>
                <a:cs typeface="Nunito"/>
                <a:sym typeface="Nunito"/>
              </a:rPr>
              <a:t>Dispositivos de alivio de presión.</a:t>
            </a:r>
            <a:endParaRPr sz="1300">
              <a:solidFill>
                <a:schemeClr val="dk2"/>
              </a:solidFill>
              <a:latin typeface="Nunito"/>
              <a:ea typeface="Nunito"/>
              <a:cs typeface="Nunito"/>
              <a:sym typeface="Nunito"/>
            </a:endParaRPr>
          </a:p>
        </p:txBody>
      </p:sp>
      <p:cxnSp>
        <p:nvCxnSpPr>
          <p:cNvPr id="525" name="Google Shape;525;p48"/>
          <p:cNvCxnSpPr/>
          <p:nvPr/>
        </p:nvCxnSpPr>
        <p:spPr>
          <a:xfrm>
            <a:off x="4584925" y="1194475"/>
            <a:ext cx="0" cy="3759300"/>
          </a:xfrm>
          <a:prstGeom prst="straightConnector1">
            <a:avLst/>
          </a:prstGeom>
          <a:noFill/>
          <a:ln w="9525" cap="flat" cmpd="sng">
            <a:solidFill>
              <a:schemeClr val="dk2"/>
            </a:solidFill>
            <a:prstDash val="solid"/>
            <a:round/>
            <a:headEnd type="none" w="med" len="med"/>
            <a:tailEnd type="none" w="med" len="med"/>
          </a:ln>
        </p:spPr>
      </p:cxnSp>
      <p:pic>
        <p:nvPicPr>
          <p:cNvPr id="526" name="Google Shape;526;p48"/>
          <p:cNvPicPr preferRelativeResize="0"/>
          <p:nvPr/>
        </p:nvPicPr>
        <p:blipFill>
          <a:blip r:embed="rId3">
            <a:alphaModFix/>
          </a:blip>
          <a:stretch>
            <a:fillRect/>
          </a:stretch>
        </p:blipFill>
        <p:spPr>
          <a:xfrm>
            <a:off x="5715083" y="3467950"/>
            <a:ext cx="2089568" cy="140647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PRUEBA HIDRÁULICA</a:t>
            </a:r>
            <a:endParaRPr/>
          </a:p>
        </p:txBody>
      </p:sp>
      <p:sp>
        <p:nvSpPr>
          <p:cNvPr id="532" name="Google Shape;532;p49"/>
          <p:cNvSpPr txBox="1"/>
          <p:nvPr/>
        </p:nvSpPr>
        <p:spPr>
          <a:xfrm>
            <a:off x="482825" y="1156375"/>
            <a:ext cx="7851600" cy="1132800"/>
          </a:xfrm>
          <a:prstGeom prst="rect">
            <a:avLst/>
          </a:prstGeom>
          <a:noFill/>
          <a:ln>
            <a:noFill/>
          </a:ln>
        </p:spPr>
        <p:txBody>
          <a:bodyPr spcFirstLastPara="1" wrap="square" lIns="91425" tIns="91425" rIns="91425" bIns="91425" anchor="t" anchorCtr="0">
            <a:spAutoFit/>
          </a:bodyPr>
          <a:lstStyle/>
          <a:p>
            <a:pPr marL="914400" lvl="0" indent="0" algn="just" rtl="0">
              <a:lnSpc>
                <a:spcPct val="115000"/>
              </a:lnSpc>
              <a:spcBef>
                <a:spcPts val="0"/>
              </a:spcBef>
              <a:spcAft>
                <a:spcPts val="0"/>
              </a:spcAft>
              <a:buNone/>
            </a:pPr>
            <a:r>
              <a:rPr lang="es" sz="1100"/>
              <a:t>Los aparatos a presión se someten a pruebas hidráulicas como parte del control de calidad para comprobar la resistencia del equipo. Esta prueba es exigida por la normativa legal vigente.</a:t>
            </a:r>
            <a:endParaRPr sz="1100"/>
          </a:p>
          <a:p>
            <a:pPr marL="914400" lvl="0" indent="0" algn="just" rtl="0">
              <a:lnSpc>
                <a:spcPct val="115000"/>
              </a:lnSpc>
              <a:spcBef>
                <a:spcPts val="0"/>
              </a:spcBef>
              <a:spcAft>
                <a:spcPts val="0"/>
              </a:spcAft>
              <a:buNone/>
            </a:pPr>
            <a:endParaRPr sz="1100"/>
          </a:p>
          <a:p>
            <a:pPr marL="914400" lvl="0" indent="0" algn="just" rtl="0">
              <a:lnSpc>
                <a:spcPct val="115000"/>
              </a:lnSpc>
              <a:spcBef>
                <a:spcPts val="0"/>
              </a:spcBef>
              <a:spcAft>
                <a:spcPts val="0"/>
              </a:spcAft>
              <a:buNone/>
            </a:pPr>
            <a:r>
              <a:rPr lang="es" sz="1100"/>
              <a:t>El fluido que se utiliza es agua, esto se debe a su incompresibilidad, para evitar en caso de falla riesgos debido a la rotura del recipiente y liberación súbita del fluido contenido.</a:t>
            </a:r>
            <a:endParaRPr sz="1100"/>
          </a:p>
        </p:txBody>
      </p:sp>
      <p:pic>
        <p:nvPicPr>
          <p:cNvPr id="533" name="Google Shape;533;p49"/>
          <p:cNvPicPr preferRelativeResize="0"/>
          <p:nvPr/>
        </p:nvPicPr>
        <p:blipFill>
          <a:blip r:embed="rId3">
            <a:alphaModFix/>
          </a:blip>
          <a:stretch>
            <a:fillRect/>
          </a:stretch>
        </p:blipFill>
        <p:spPr>
          <a:xfrm>
            <a:off x="1303800" y="2686825"/>
            <a:ext cx="2911927" cy="1491475"/>
          </a:xfrm>
          <a:prstGeom prst="rect">
            <a:avLst/>
          </a:prstGeom>
          <a:noFill/>
          <a:ln>
            <a:noFill/>
          </a:ln>
        </p:spPr>
      </p:pic>
      <p:sp>
        <p:nvSpPr>
          <p:cNvPr id="534" name="Google Shape;534;p49"/>
          <p:cNvSpPr txBox="1"/>
          <p:nvPr/>
        </p:nvSpPr>
        <p:spPr>
          <a:xfrm>
            <a:off x="3835100" y="2686825"/>
            <a:ext cx="4839000" cy="1716900"/>
          </a:xfrm>
          <a:prstGeom prst="rect">
            <a:avLst/>
          </a:prstGeom>
          <a:noFill/>
          <a:ln>
            <a:noFill/>
          </a:ln>
        </p:spPr>
        <p:txBody>
          <a:bodyPr spcFirstLastPara="1" wrap="square" lIns="91425" tIns="91425" rIns="91425" bIns="91425" anchor="t" anchorCtr="0">
            <a:spAutoFit/>
          </a:bodyPr>
          <a:lstStyle/>
          <a:p>
            <a:pPr marL="914400" lvl="0" indent="457200" algn="just" rtl="0">
              <a:lnSpc>
                <a:spcPct val="115000"/>
              </a:lnSpc>
              <a:spcBef>
                <a:spcPts val="0"/>
              </a:spcBef>
              <a:spcAft>
                <a:spcPts val="0"/>
              </a:spcAft>
              <a:buNone/>
            </a:pPr>
            <a:r>
              <a:rPr lang="es" sz="1100"/>
              <a:t>En algunos casos, la prueba hidrostática no es recomendable, efectuándose entonces una prueba </a:t>
            </a:r>
            <a:r>
              <a:rPr lang="es" sz="1100" b="1"/>
              <a:t>neumática</a:t>
            </a:r>
            <a:r>
              <a:rPr lang="es" sz="1100"/>
              <a:t>. Esta prueba se realiza cuando por ejemplo los cimientos no aguanten el peso con el agua, cuando los internos del equipo no resistan la corrosividad del agua, cuando no exista agua disponible a utilizar, cuando no es posible el secado del equipo luego de finalizada la maniobra, etc. </a:t>
            </a:r>
            <a:endParaRPr sz="11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0"/>
          <p:cNvSpPr txBox="1">
            <a:spLocks noGrp="1"/>
          </p:cNvSpPr>
          <p:nvPr>
            <p:ph type="title"/>
          </p:nvPr>
        </p:nvSpPr>
        <p:spPr>
          <a:xfrm>
            <a:off x="1265700" y="5731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ELEMENTOS DE UNA CALDERA</a:t>
            </a:r>
            <a:endParaRPr/>
          </a:p>
        </p:txBody>
      </p:sp>
      <p:pic>
        <p:nvPicPr>
          <p:cNvPr id="540" name="Google Shape;540;p50"/>
          <p:cNvPicPr preferRelativeResize="0"/>
          <p:nvPr/>
        </p:nvPicPr>
        <p:blipFill>
          <a:blip r:embed="rId3">
            <a:alphaModFix/>
          </a:blip>
          <a:stretch>
            <a:fillRect/>
          </a:stretch>
        </p:blipFill>
        <p:spPr>
          <a:xfrm>
            <a:off x="799988" y="1324075"/>
            <a:ext cx="7544026" cy="2780174"/>
          </a:xfrm>
          <a:prstGeom prst="rect">
            <a:avLst/>
          </a:prstGeom>
          <a:noFill/>
          <a:ln>
            <a:noFill/>
          </a:ln>
        </p:spPr>
      </p:pic>
      <p:sp>
        <p:nvSpPr>
          <p:cNvPr id="541" name="Google Shape;541;p50"/>
          <p:cNvSpPr txBox="1"/>
          <p:nvPr/>
        </p:nvSpPr>
        <p:spPr>
          <a:xfrm>
            <a:off x="1854150" y="4407575"/>
            <a:ext cx="54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latin typeface="Nunito"/>
                <a:ea typeface="Nunito"/>
                <a:cs typeface="Nunito"/>
                <a:sym typeface="Nunito"/>
              </a:rPr>
              <a:t>Comercialmente, se venden por su Potencia expresada en Kcal/h</a:t>
            </a:r>
            <a:endParaRPr>
              <a:latin typeface="Nunito"/>
              <a:ea typeface="Nunito"/>
              <a:cs typeface="Nunito"/>
              <a:sym typeface="Nunito"/>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INSPECCIONES</a:t>
            </a:r>
            <a:endParaRPr/>
          </a:p>
        </p:txBody>
      </p:sp>
      <p:sp>
        <p:nvSpPr>
          <p:cNvPr id="547" name="Google Shape;547;p51"/>
          <p:cNvSpPr txBox="1">
            <a:spLocks noGrp="1"/>
          </p:cNvSpPr>
          <p:nvPr>
            <p:ph type="body" idx="1"/>
          </p:nvPr>
        </p:nvSpPr>
        <p:spPr>
          <a:xfrm>
            <a:off x="1056750" y="3281600"/>
            <a:ext cx="7030500" cy="2001600"/>
          </a:xfrm>
          <a:prstGeom prst="rect">
            <a:avLst/>
          </a:prstGeom>
        </p:spPr>
        <p:txBody>
          <a:bodyPr spcFirstLastPara="1" wrap="square" lIns="91425" tIns="91425" rIns="91425" bIns="91425" anchor="t" anchorCtr="0">
            <a:normAutofit/>
          </a:bodyPr>
          <a:lstStyle/>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Inspección Inicial</a:t>
            </a:r>
            <a:r>
              <a:rPr lang="es" sz="1100">
                <a:solidFill>
                  <a:srgbClr val="000000"/>
                </a:solidFill>
                <a:latin typeface="Arial"/>
                <a:ea typeface="Arial"/>
                <a:cs typeface="Arial"/>
                <a:sym typeface="Arial"/>
              </a:rPr>
              <a:t>: Se realiza después de otorgada la autorización provisional de funcionamiento, debe efectuarse en un término no mayor de seis meses. </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Inspección periódica</a:t>
            </a:r>
            <a:r>
              <a:rPr lang="es" sz="1100">
                <a:solidFill>
                  <a:srgbClr val="000000"/>
                </a:solidFill>
                <a:latin typeface="Arial"/>
                <a:ea typeface="Arial"/>
                <a:cs typeface="Arial"/>
                <a:sym typeface="Arial"/>
              </a:rPr>
              <a:t>: Debe efectuarse cada 12 meses. </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Inspección de comprobación:</a:t>
            </a:r>
            <a:r>
              <a:rPr lang="es" sz="1100">
                <a:solidFill>
                  <a:srgbClr val="000000"/>
                </a:solidFill>
                <a:latin typeface="Arial"/>
                <a:ea typeface="Arial"/>
                <a:cs typeface="Arial"/>
                <a:sym typeface="Arial"/>
              </a:rPr>
              <a:t> Tiene la finalidad de verificar el cumplimiento de las medidas de seguridad, reparación o adecuación de un equipo señaladas en la inspección inicial.</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Inspección extraordinaria:</a:t>
            </a:r>
            <a:r>
              <a:rPr lang="es" sz="1100">
                <a:solidFill>
                  <a:srgbClr val="000000"/>
                </a:solidFill>
                <a:latin typeface="Arial"/>
                <a:ea typeface="Arial"/>
                <a:cs typeface="Arial"/>
                <a:sym typeface="Arial"/>
              </a:rPr>
              <a:t> Investigación de causas de accidentes a petición del empleador o de los trabajadores con el fin de prevenir condiciones anormales en el equipo.</a:t>
            </a: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sp>
        <p:nvSpPr>
          <p:cNvPr id="548" name="Google Shape;548;p51"/>
          <p:cNvSpPr txBox="1"/>
          <p:nvPr/>
        </p:nvSpPr>
        <p:spPr>
          <a:xfrm>
            <a:off x="1121700" y="1080175"/>
            <a:ext cx="6900600" cy="984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100"/>
              <a:t>La inspección de los aparatos sometidos a presión es de vital importancia para mantener la seguridad operativa de los equipos y evitar accidentes que pueden causar daños irreparables tanto a las personas como a las instalaciones.</a:t>
            </a:r>
            <a:endParaRPr sz="1100"/>
          </a:p>
          <a:p>
            <a:pPr marL="0" lvl="0" indent="0" algn="l" rtl="0">
              <a:spcBef>
                <a:spcPts val="0"/>
              </a:spcBef>
              <a:spcAft>
                <a:spcPts val="0"/>
              </a:spcAft>
              <a:buNone/>
            </a:pPr>
            <a:endParaRPr>
              <a:latin typeface="Nunito"/>
              <a:ea typeface="Nunito"/>
              <a:cs typeface="Nunito"/>
              <a:sym typeface="Nunito"/>
            </a:endParaRPr>
          </a:p>
        </p:txBody>
      </p:sp>
      <p:pic>
        <p:nvPicPr>
          <p:cNvPr id="549" name="Google Shape;549;p51"/>
          <p:cNvPicPr preferRelativeResize="0"/>
          <p:nvPr/>
        </p:nvPicPr>
        <p:blipFill rotWithShape="1">
          <a:blip r:embed="rId3">
            <a:alphaModFix/>
          </a:blip>
          <a:srcRect b="33377"/>
          <a:stretch/>
        </p:blipFill>
        <p:spPr>
          <a:xfrm>
            <a:off x="3646925" y="1854200"/>
            <a:ext cx="1850149" cy="14351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6"/>
          <p:cNvSpPr txBox="1">
            <a:spLocks noGrp="1"/>
          </p:cNvSpPr>
          <p:nvPr>
            <p:ph type="body" idx="1"/>
          </p:nvPr>
        </p:nvSpPr>
        <p:spPr>
          <a:xfrm>
            <a:off x="513700" y="562225"/>
            <a:ext cx="7820700" cy="3969300"/>
          </a:xfrm>
          <a:prstGeom prst="rect">
            <a:avLst/>
          </a:prstGeom>
        </p:spPr>
        <p:txBody>
          <a:bodyPr spcFirstLastPara="1" wrap="square" lIns="91425" tIns="91425" rIns="91425" bIns="91425" anchor="t" anchorCtr="0">
            <a:normAutofit/>
          </a:bodyPr>
          <a:lstStyle/>
          <a:p>
            <a:pPr marL="0" lvl="0" indent="0" algn="just" rtl="0">
              <a:lnSpc>
                <a:spcPct val="135000"/>
              </a:lnSpc>
              <a:spcBef>
                <a:spcPts val="1900"/>
              </a:spcBef>
              <a:spcAft>
                <a:spcPts val="0"/>
              </a:spcAft>
              <a:buNone/>
            </a:pPr>
            <a:r>
              <a:rPr lang="es" sz="1100" b="1" dirty="0">
                <a:solidFill>
                  <a:srgbClr val="000000"/>
                </a:solidFill>
                <a:latin typeface="Arial"/>
                <a:ea typeface="Arial"/>
                <a:cs typeface="Arial"/>
                <a:sym typeface="Arial"/>
              </a:rPr>
              <a:t>MEDICINA HIPERBÁRICA</a:t>
            </a:r>
            <a:endParaRPr sz="1100" b="1" dirty="0">
              <a:solidFill>
                <a:srgbClr val="000000"/>
              </a:solidFill>
              <a:latin typeface="Arial"/>
              <a:ea typeface="Arial"/>
              <a:cs typeface="Arial"/>
              <a:sym typeface="Arial"/>
            </a:endParaRPr>
          </a:p>
          <a:p>
            <a:pPr marL="0" lvl="0" indent="0" algn="just" rtl="0">
              <a:lnSpc>
                <a:spcPct val="100000"/>
              </a:lnSpc>
              <a:spcBef>
                <a:spcPts val="800"/>
              </a:spcBef>
              <a:spcAft>
                <a:spcPts val="0"/>
              </a:spcAft>
              <a:buNone/>
            </a:pPr>
            <a:r>
              <a:rPr lang="es" sz="1100" dirty="0">
                <a:solidFill>
                  <a:srgbClr val="000000"/>
                </a:solidFill>
                <a:latin typeface="Arial"/>
                <a:ea typeface="Arial"/>
                <a:cs typeface="Arial"/>
                <a:sym typeface="Arial"/>
              </a:rPr>
              <a:t>La Medicina Hiperbárica es la rama de la </a:t>
            </a:r>
            <a:r>
              <a:rPr lang="es" sz="1100" u="sng" dirty="0">
                <a:solidFill>
                  <a:srgbClr val="000000"/>
                </a:solidFill>
                <a:latin typeface="Arial"/>
                <a:ea typeface="Arial"/>
                <a:cs typeface="Arial"/>
                <a:sym typeface="Arial"/>
              </a:rPr>
              <a:t>ciencia que estudia los cambios fisiológicos y fisiopatológicos de los seres vivos sometidos a presiones superiores a la atmosférica</a:t>
            </a:r>
            <a:r>
              <a:rPr lang="es" sz="1100" dirty="0">
                <a:solidFill>
                  <a:srgbClr val="000000"/>
                </a:solidFill>
                <a:latin typeface="Arial"/>
                <a:ea typeface="Arial"/>
                <a:cs typeface="Arial"/>
                <a:sym typeface="Arial"/>
              </a:rPr>
              <a:t> (BUCEO, TRABAJADORES BAJO PRESIÓN, CÁMARA HIPERBÁRICA) en </a:t>
            </a:r>
            <a:r>
              <a:rPr lang="es" sz="1100" u="sng" dirty="0">
                <a:solidFill>
                  <a:srgbClr val="000000"/>
                </a:solidFill>
                <a:latin typeface="Arial"/>
                <a:ea typeface="Arial"/>
                <a:cs typeface="Arial"/>
                <a:sym typeface="Arial"/>
              </a:rPr>
              <a:t>su adaptación al medio y juntamente con las terapias de sus patologías asociadas</a:t>
            </a:r>
            <a:r>
              <a:rPr lang="es" sz="1100" dirty="0">
                <a:solidFill>
                  <a:srgbClr val="000000"/>
                </a:solidFill>
                <a:latin typeface="Arial"/>
                <a:ea typeface="Arial"/>
                <a:cs typeface="Arial"/>
                <a:sym typeface="Arial"/>
              </a:rPr>
              <a:t>.</a:t>
            </a:r>
            <a:endParaRPr sz="1100" dirty="0">
              <a:solidFill>
                <a:srgbClr val="000000"/>
              </a:solidFill>
              <a:latin typeface="Arial"/>
              <a:ea typeface="Arial"/>
              <a:cs typeface="Arial"/>
              <a:sym typeface="Arial"/>
            </a:endParaRPr>
          </a:p>
          <a:p>
            <a:pPr marL="0" lvl="0" indent="0" algn="just" rtl="0">
              <a:lnSpc>
                <a:spcPct val="100000"/>
              </a:lnSpc>
              <a:spcBef>
                <a:spcPts val="1100"/>
              </a:spcBef>
              <a:spcAft>
                <a:spcPts val="0"/>
              </a:spcAft>
              <a:buNone/>
            </a:pPr>
            <a:r>
              <a:rPr lang="es" sz="1100" u="sng" dirty="0">
                <a:solidFill>
                  <a:srgbClr val="000000"/>
                </a:solidFill>
                <a:latin typeface="Arial"/>
                <a:ea typeface="Arial"/>
                <a:cs typeface="Arial"/>
                <a:sym typeface="Arial"/>
              </a:rPr>
              <a:t>La oxigenación hiperbárica tiene sus fundamentos en la medicina del buceo</a:t>
            </a:r>
            <a:r>
              <a:rPr lang="es" sz="1100" dirty="0">
                <a:solidFill>
                  <a:srgbClr val="000000"/>
                </a:solidFill>
                <a:latin typeface="Arial"/>
                <a:ea typeface="Arial"/>
                <a:cs typeface="Arial"/>
                <a:sym typeface="Arial"/>
              </a:rPr>
              <a:t>. De hecho sus comienzos se remontan a la década de 1930 cuando se comenzó a utilizar la respiración de oxígeno en las descompresiones de los buzos para acortar las mismas.</a:t>
            </a:r>
            <a:endParaRPr sz="1100" dirty="0">
              <a:solidFill>
                <a:srgbClr val="000000"/>
              </a:solidFill>
              <a:latin typeface="Arial"/>
              <a:ea typeface="Arial"/>
              <a:cs typeface="Arial"/>
              <a:sym typeface="Arial"/>
            </a:endParaRPr>
          </a:p>
          <a:p>
            <a:pPr marL="0" lvl="0" indent="0" algn="just" rtl="0">
              <a:lnSpc>
                <a:spcPct val="100000"/>
              </a:lnSpc>
              <a:spcBef>
                <a:spcPts val="1100"/>
              </a:spcBef>
              <a:spcAft>
                <a:spcPts val="0"/>
              </a:spcAft>
              <a:buNone/>
            </a:pPr>
            <a:r>
              <a:rPr lang="es" sz="1100" dirty="0">
                <a:solidFill>
                  <a:srgbClr val="000000"/>
                </a:solidFill>
                <a:highlight>
                  <a:srgbClr val="FFFFFF"/>
                </a:highlight>
                <a:latin typeface="Arial"/>
                <a:ea typeface="Arial"/>
                <a:cs typeface="Arial"/>
                <a:sym typeface="Arial"/>
              </a:rPr>
              <a:t>El fundamento principal es la utilización de oxígeno puro a presiones por encima de 1,3 ATM.</a:t>
            </a:r>
            <a:endParaRPr sz="1100" dirty="0">
              <a:solidFill>
                <a:srgbClr val="000000"/>
              </a:solidFill>
              <a:highlight>
                <a:srgbClr val="FFFFFF"/>
              </a:highlight>
              <a:latin typeface="Arial"/>
              <a:ea typeface="Arial"/>
              <a:cs typeface="Arial"/>
              <a:sym typeface="Arial"/>
            </a:endParaRPr>
          </a:p>
          <a:p>
            <a:pPr marL="0" lvl="0" indent="0" algn="just" rtl="0">
              <a:lnSpc>
                <a:spcPct val="100000"/>
              </a:lnSpc>
              <a:spcBef>
                <a:spcPts val="1100"/>
              </a:spcBef>
              <a:spcAft>
                <a:spcPts val="0"/>
              </a:spcAft>
              <a:buNone/>
            </a:pPr>
            <a:r>
              <a:rPr lang="es" sz="1100" dirty="0">
                <a:solidFill>
                  <a:srgbClr val="000000"/>
                </a:solidFill>
                <a:highlight>
                  <a:srgbClr val="FFFFFF"/>
                </a:highlight>
                <a:latin typeface="Arial"/>
                <a:ea typeface="Arial"/>
                <a:cs typeface="Arial"/>
                <a:sym typeface="Arial"/>
              </a:rPr>
              <a:t>Podemos definir la oxigenoterapia hiperbárica, como un </a:t>
            </a:r>
            <a:r>
              <a:rPr lang="es" sz="1100" b="1" dirty="0">
                <a:solidFill>
                  <a:srgbClr val="000000"/>
                </a:solidFill>
                <a:highlight>
                  <a:srgbClr val="FFFFFF"/>
                </a:highlight>
                <a:latin typeface="Arial"/>
                <a:ea typeface="Arial"/>
                <a:cs typeface="Arial"/>
                <a:sym typeface="Arial"/>
              </a:rPr>
              <a:t>método terapéutico en el que se respira oxígeno puro a presiones parciales superiores a la presión atmosférica</a:t>
            </a:r>
            <a:r>
              <a:rPr lang="es" sz="1100" dirty="0">
                <a:solidFill>
                  <a:srgbClr val="000000"/>
                </a:solidFill>
                <a:highlight>
                  <a:srgbClr val="FFFFFF"/>
                </a:highlight>
                <a:latin typeface="Arial"/>
                <a:ea typeface="Arial"/>
                <a:cs typeface="Arial"/>
                <a:sym typeface="Arial"/>
              </a:rPr>
              <a:t>. Este oxígeno termina de saturar la hemoglobina de la sangre arterial y venosa y se disuelve en el plasma, siguiendo la mecánica de la ley de Henry con efectos terapéuticos.</a:t>
            </a:r>
            <a:endParaRPr sz="1100" dirty="0">
              <a:solidFill>
                <a:srgbClr val="000000"/>
              </a:solidFill>
              <a:highlight>
                <a:srgbClr val="FFFFFF"/>
              </a:highlight>
              <a:latin typeface="Arial"/>
              <a:ea typeface="Arial"/>
              <a:cs typeface="Arial"/>
              <a:sym typeface="Arial"/>
            </a:endParaRPr>
          </a:p>
          <a:p>
            <a:pPr marL="0" lvl="0" indent="0" algn="just" rtl="0">
              <a:lnSpc>
                <a:spcPct val="100000"/>
              </a:lnSpc>
              <a:spcBef>
                <a:spcPts val="1100"/>
              </a:spcBef>
              <a:spcAft>
                <a:spcPts val="0"/>
              </a:spcAft>
              <a:buNone/>
            </a:pPr>
            <a:r>
              <a:rPr lang="es" sz="1100" u="sng" dirty="0">
                <a:solidFill>
                  <a:srgbClr val="000000"/>
                </a:solidFill>
                <a:highlight>
                  <a:srgbClr val="FFFFFF"/>
                </a:highlight>
                <a:latin typeface="Arial"/>
                <a:ea typeface="Arial"/>
                <a:cs typeface="Arial"/>
                <a:sym typeface="Arial"/>
              </a:rPr>
              <a:t>En Argentina existen centros hiperbáricos</a:t>
            </a:r>
            <a:r>
              <a:rPr lang="es" sz="1100" dirty="0">
                <a:solidFill>
                  <a:srgbClr val="000000"/>
                </a:solidFill>
                <a:highlight>
                  <a:srgbClr val="FFFFFF"/>
                </a:highlight>
                <a:latin typeface="Arial"/>
                <a:ea typeface="Arial"/>
                <a:cs typeface="Arial"/>
                <a:sym typeface="Arial"/>
              </a:rPr>
              <a:t> en Mar del Plata, Buenos Aires, Quilmes, Bahía Blanca, Tandil, Puerto Belgrano, Formosa, Córdoba, Ushuaia, Santa Fé, Neuquén y Puerto Madryn.</a:t>
            </a:r>
            <a:endParaRPr sz="1100" dirty="0">
              <a:solidFill>
                <a:srgbClr val="000000"/>
              </a:solidFill>
              <a:highlight>
                <a:srgbClr val="FFFFFF"/>
              </a:highlight>
              <a:latin typeface="Arial"/>
              <a:ea typeface="Arial"/>
              <a:cs typeface="Arial"/>
              <a:sym typeface="Arial"/>
            </a:endParaRPr>
          </a:p>
          <a:p>
            <a:pPr marL="0" lvl="0" indent="0" algn="just" rtl="0">
              <a:lnSpc>
                <a:spcPct val="100000"/>
              </a:lnSpc>
              <a:spcBef>
                <a:spcPts val="1100"/>
              </a:spcBef>
              <a:spcAft>
                <a:spcPts val="0"/>
              </a:spcAft>
              <a:buNone/>
            </a:pPr>
            <a:r>
              <a:rPr lang="es" sz="1100" dirty="0">
                <a:solidFill>
                  <a:srgbClr val="000000"/>
                </a:solidFill>
                <a:highlight>
                  <a:srgbClr val="FFFFFF"/>
                </a:highlight>
                <a:latin typeface="Arial"/>
                <a:ea typeface="Arial"/>
                <a:cs typeface="Arial"/>
                <a:sym typeface="Arial"/>
              </a:rPr>
              <a:t>Desde el año 1987 existe la Sociedad Argentina de Medicina Hiperbárica y Subácuatica (SAMHAS), sociedad que ha realizado hasta la fecha numerosos congresos científicos incluyendo uno nacional en 1988 y dos internacionales en 1992.</a:t>
            </a:r>
            <a:endParaRPr sz="1100" dirty="0">
              <a:solidFill>
                <a:srgbClr val="000000"/>
              </a:solidFill>
              <a:highlight>
                <a:srgbClr val="FFFFFF"/>
              </a:highlight>
              <a:latin typeface="Arial"/>
              <a:ea typeface="Arial"/>
              <a:cs typeface="Arial"/>
              <a:sym typeface="Arial"/>
            </a:endParaRPr>
          </a:p>
          <a:p>
            <a:pPr marL="0" lvl="0" indent="0" algn="l" rtl="0">
              <a:spcBef>
                <a:spcPts val="1100"/>
              </a:spcBef>
              <a:spcAft>
                <a:spcPts val="1200"/>
              </a:spcAft>
              <a:buNone/>
            </a:pPr>
            <a:endParaRP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AUTORIZACIÓN DE EQUIPOS</a:t>
            </a:r>
            <a:endParaRPr/>
          </a:p>
        </p:txBody>
      </p:sp>
      <p:sp>
        <p:nvSpPr>
          <p:cNvPr id="555" name="Google Shape;555;p52"/>
          <p:cNvSpPr txBox="1">
            <a:spLocks noGrp="1"/>
          </p:cNvSpPr>
          <p:nvPr>
            <p:ph type="body" idx="1"/>
          </p:nvPr>
        </p:nvSpPr>
        <p:spPr>
          <a:xfrm>
            <a:off x="1303800" y="1331175"/>
            <a:ext cx="7030500" cy="35454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r>
              <a:rPr lang="es" sz="1100">
                <a:solidFill>
                  <a:srgbClr val="000000"/>
                </a:solidFill>
                <a:latin typeface="Arial"/>
                <a:ea typeface="Arial"/>
                <a:cs typeface="Arial"/>
                <a:sym typeface="Arial"/>
              </a:rPr>
              <a:t>Luego de la inspección inicial, se obtiene la “autorización definitiva”, la cual tiene una validez de 10 años para equipos nuevos y de 5 años para equipos usados.</a:t>
            </a: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Antes del vencimiento, el empleador deberá presentar un dictamen expedido por una unidad de verificación acreditada que certifique que los equipos siguen en condiciones o puede solicitar una visita de inspección. </a:t>
            </a: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endParaRPr sz="1100">
              <a:solidFill>
                <a:srgbClr val="000000"/>
              </a:solidFill>
              <a:latin typeface="Arial"/>
              <a:ea typeface="Arial"/>
              <a:cs typeface="Arial"/>
              <a:sym typeface="Arial"/>
            </a:endParaRPr>
          </a:p>
          <a:p>
            <a:pPr marL="0" lvl="0" indent="457200" algn="just" rtl="0">
              <a:spcBef>
                <a:spcPts val="0"/>
              </a:spcBef>
              <a:spcAft>
                <a:spcPts val="0"/>
              </a:spcAft>
              <a:buNone/>
            </a:pPr>
            <a:r>
              <a:rPr lang="es" sz="1100">
                <a:solidFill>
                  <a:srgbClr val="000000"/>
                </a:solidFill>
                <a:latin typeface="Arial"/>
                <a:ea typeface="Arial"/>
                <a:cs typeface="Arial"/>
                <a:sym typeface="Arial"/>
              </a:rPr>
              <a:t>Si no están en condiciones, se solicitará que se subsanen las deficiencias y la inspección colocará un aviso. Y si se detecta que los equipos no pueden repararse y representan un riesgo para la seguridad de los trabajadores o del centro de trabajo, se cancelará la autorización de funcionamiento. </a:t>
            </a: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RECOMENDACIONES GENERALES</a:t>
            </a:r>
            <a:endParaRPr/>
          </a:p>
        </p:txBody>
      </p:sp>
      <p:sp>
        <p:nvSpPr>
          <p:cNvPr id="561" name="Google Shape;561;p53"/>
          <p:cNvSpPr txBox="1">
            <a:spLocks noGrp="1"/>
          </p:cNvSpPr>
          <p:nvPr>
            <p:ph type="body" idx="1"/>
          </p:nvPr>
        </p:nvSpPr>
        <p:spPr>
          <a:xfrm>
            <a:off x="1024400" y="1842175"/>
            <a:ext cx="4690800" cy="3022500"/>
          </a:xfrm>
          <a:prstGeom prst="rect">
            <a:avLst/>
          </a:prstGeom>
        </p:spPr>
        <p:txBody>
          <a:bodyPr spcFirstLastPara="1" wrap="square" lIns="91425" tIns="91425" rIns="91425" bIns="91425" anchor="t" anchorCtr="0">
            <a:normAutofit/>
          </a:bodyPr>
          <a:lstStyle/>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Asegurar la inexistencia de gases tóxicos dentro del aparato. </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Proveer buena ventilación o equipos de respiración autónoma</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Iluminación no mayor a 24 v</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Proveer elementos de protección personal.</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El personal que trabaje en zonas confinadas deberá utilizar línea de vida y deberá ser acompañado de otro operario desde el exterior. </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Nunca mezclar combustibles sólidos con líquidos o gaseosos. </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AutoNum type="arabicParenR"/>
            </a:pPr>
            <a:r>
              <a:rPr lang="es" sz="1100">
                <a:solidFill>
                  <a:srgbClr val="000000"/>
                </a:solidFill>
                <a:latin typeface="Arial"/>
                <a:ea typeface="Arial"/>
                <a:cs typeface="Arial"/>
                <a:sym typeface="Arial"/>
              </a:rPr>
              <a:t>Solicitar al proveedor instrucciones para efectuar la puesta en marcha de los aparatos.</a:t>
            </a:r>
            <a:endParaRPr sz="1100">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562" name="Google Shape;562;p53"/>
          <p:cNvPicPr preferRelativeResize="0"/>
          <p:nvPr/>
        </p:nvPicPr>
        <p:blipFill>
          <a:blip r:embed="rId3">
            <a:alphaModFix/>
          </a:blip>
          <a:stretch>
            <a:fillRect/>
          </a:stretch>
        </p:blipFill>
        <p:spPr>
          <a:xfrm>
            <a:off x="6048075" y="1653925"/>
            <a:ext cx="2286225" cy="2486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ACCIDENTES CON ELEMENTOS A PRESIÓN</a:t>
            </a:r>
            <a:endParaRPr sz="1800">
              <a:solidFill>
                <a:schemeClr val="accent1"/>
              </a:solidFill>
            </a:endParaRPr>
          </a:p>
          <a:p>
            <a:pPr marL="0" lvl="0" indent="0" algn="l" rtl="0">
              <a:spcBef>
                <a:spcPts val="0"/>
              </a:spcBef>
              <a:spcAft>
                <a:spcPts val="0"/>
              </a:spcAft>
              <a:buNone/>
            </a:pPr>
            <a:r>
              <a:rPr lang="es" sz="1800">
                <a:solidFill>
                  <a:srgbClr val="222222"/>
                </a:solidFill>
              </a:rPr>
              <a:t>ROSARIO, 29 DE OCTUBRE DE 2019 </a:t>
            </a:r>
            <a:endParaRPr sz="1800">
              <a:solidFill>
                <a:srgbClr val="222222"/>
              </a:solidFill>
            </a:endParaRPr>
          </a:p>
        </p:txBody>
      </p:sp>
      <p:sp>
        <p:nvSpPr>
          <p:cNvPr id="568" name="Google Shape;568;p54"/>
          <p:cNvSpPr txBox="1">
            <a:spLocks noGrp="1"/>
          </p:cNvSpPr>
          <p:nvPr>
            <p:ph type="body" idx="1"/>
          </p:nvPr>
        </p:nvSpPr>
        <p:spPr>
          <a:xfrm>
            <a:off x="1303800" y="1473875"/>
            <a:ext cx="7030500" cy="3594000"/>
          </a:xfrm>
          <a:prstGeom prst="rect">
            <a:avLst/>
          </a:prstGeom>
        </p:spPr>
        <p:txBody>
          <a:bodyPr spcFirstLastPara="1" wrap="square" lIns="91425" tIns="91425" rIns="91425" bIns="91425" anchor="t" anchorCtr="0">
            <a:normAutofit fontScale="92500" lnSpcReduction="20000"/>
          </a:bodyPr>
          <a:lstStyle/>
          <a:p>
            <a:pPr marL="0" lvl="0" indent="0" algn="l" rtl="0">
              <a:lnSpc>
                <a:spcPct val="118181"/>
              </a:lnSpc>
              <a:spcBef>
                <a:spcPts val="0"/>
              </a:spcBef>
              <a:spcAft>
                <a:spcPts val="0"/>
              </a:spcAft>
              <a:buNone/>
            </a:pPr>
            <a:r>
              <a:rPr lang="es" sz="2491" b="1">
                <a:solidFill>
                  <a:srgbClr val="000A2F"/>
                </a:solidFill>
                <a:latin typeface="Times New Roman"/>
                <a:ea typeface="Times New Roman"/>
                <a:cs typeface="Times New Roman"/>
                <a:sym typeface="Times New Roman"/>
              </a:rPr>
              <a:t>Fuerte explosión de una caldera en un lavadero industrial en la zona sur</a:t>
            </a:r>
            <a:endParaRPr sz="2491" b="1">
              <a:solidFill>
                <a:srgbClr val="000A2F"/>
              </a:solidFill>
              <a:latin typeface="Times New Roman"/>
              <a:ea typeface="Times New Roman"/>
              <a:cs typeface="Times New Roman"/>
              <a:sym typeface="Times New Roman"/>
            </a:endParaRPr>
          </a:p>
          <a:p>
            <a:pPr marL="0" lvl="0" indent="0" algn="l" rtl="0">
              <a:lnSpc>
                <a:spcPct val="118181"/>
              </a:lnSpc>
              <a:spcBef>
                <a:spcPts val="700"/>
              </a:spcBef>
              <a:spcAft>
                <a:spcPts val="0"/>
              </a:spcAft>
              <a:buNone/>
            </a:pPr>
            <a:endParaRPr sz="3300" b="1">
              <a:solidFill>
                <a:srgbClr val="000A2F"/>
              </a:solidFill>
              <a:latin typeface="Times New Roman"/>
              <a:ea typeface="Times New Roman"/>
              <a:cs typeface="Times New Roman"/>
              <a:sym typeface="Times New Roman"/>
            </a:endParaRPr>
          </a:p>
          <a:p>
            <a:pPr marL="0" lvl="0" indent="0" algn="l" rtl="0">
              <a:lnSpc>
                <a:spcPct val="118181"/>
              </a:lnSpc>
              <a:spcBef>
                <a:spcPts val="700"/>
              </a:spcBef>
              <a:spcAft>
                <a:spcPts val="0"/>
              </a:spcAft>
              <a:buNone/>
            </a:pPr>
            <a:endParaRPr sz="3300" b="1">
              <a:solidFill>
                <a:srgbClr val="000A2F"/>
              </a:solidFill>
              <a:latin typeface="Times New Roman"/>
              <a:ea typeface="Times New Roman"/>
              <a:cs typeface="Times New Roman"/>
              <a:sym typeface="Times New Roman"/>
            </a:endParaRPr>
          </a:p>
          <a:p>
            <a:pPr marL="0" lvl="0" indent="0" algn="l" rtl="0">
              <a:lnSpc>
                <a:spcPct val="118181"/>
              </a:lnSpc>
              <a:spcBef>
                <a:spcPts val="700"/>
              </a:spcBef>
              <a:spcAft>
                <a:spcPts val="0"/>
              </a:spcAft>
              <a:buNone/>
            </a:pPr>
            <a:endParaRPr sz="3300" b="1">
              <a:solidFill>
                <a:srgbClr val="000A2F"/>
              </a:solidFill>
              <a:latin typeface="Times New Roman"/>
              <a:ea typeface="Times New Roman"/>
              <a:cs typeface="Times New Roman"/>
              <a:sym typeface="Times New Roman"/>
            </a:endParaRPr>
          </a:p>
          <a:p>
            <a:pPr marL="0" lvl="0" indent="0" algn="l" rtl="0">
              <a:spcBef>
                <a:spcPts val="700"/>
              </a:spcBef>
              <a:spcAft>
                <a:spcPts val="0"/>
              </a:spcAft>
              <a:buNone/>
            </a:pPr>
            <a:endParaRPr/>
          </a:p>
          <a:p>
            <a:pPr marL="0" lvl="0" indent="0" algn="l" rtl="0">
              <a:spcBef>
                <a:spcPts val="1200"/>
              </a:spcBef>
              <a:spcAft>
                <a:spcPts val="1200"/>
              </a:spcAft>
              <a:buNone/>
            </a:pPr>
            <a:r>
              <a:rPr lang="es"/>
              <a:t>https://www.lacapital.com.ar/la-ciudad/fuerte-explosion-una-caldera-un-lavadero-industrial-la-zona-sur-n2538746.html</a:t>
            </a:r>
            <a:endParaRPr/>
          </a:p>
        </p:txBody>
      </p:sp>
      <p:pic>
        <p:nvPicPr>
          <p:cNvPr id="569" name="Google Shape;569;p54"/>
          <p:cNvPicPr preferRelativeResize="0"/>
          <p:nvPr/>
        </p:nvPicPr>
        <p:blipFill>
          <a:blip r:embed="rId3">
            <a:alphaModFix/>
          </a:blip>
          <a:stretch>
            <a:fillRect/>
          </a:stretch>
        </p:blipFill>
        <p:spPr>
          <a:xfrm>
            <a:off x="1514475" y="2571756"/>
            <a:ext cx="3057525" cy="1719263"/>
          </a:xfrm>
          <a:prstGeom prst="rect">
            <a:avLst/>
          </a:prstGeom>
          <a:noFill/>
          <a:ln>
            <a:noFill/>
          </a:ln>
        </p:spPr>
      </p:pic>
      <p:pic>
        <p:nvPicPr>
          <p:cNvPr id="570" name="Google Shape;570;p54"/>
          <p:cNvPicPr preferRelativeResize="0"/>
          <p:nvPr/>
        </p:nvPicPr>
        <p:blipFill>
          <a:blip r:embed="rId4">
            <a:alphaModFix/>
          </a:blip>
          <a:stretch>
            <a:fillRect/>
          </a:stretch>
        </p:blipFill>
        <p:spPr>
          <a:xfrm>
            <a:off x="4965925" y="2549888"/>
            <a:ext cx="3135339" cy="1763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800">
                <a:solidFill>
                  <a:schemeClr val="accent1"/>
                </a:solidFill>
              </a:rPr>
              <a:t>ACCIDENTES CON ELEMENTOS A PRESIÓN</a:t>
            </a:r>
            <a:endParaRPr sz="1800">
              <a:solidFill>
                <a:schemeClr val="accent1"/>
              </a:solidFill>
            </a:endParaRPr>
          </a:p>
          <a:p>
            <a:pPr marL="0" lvl="0" indent="0" algn="l" rtl="0">
              <a:spcBef>
                <a:spcPts val="0"/>
              </a:spcBef>
              <a:spcAft>
                <a:spcPts val="0"/>
              </a:spcAft>
              <a:buNone/>
            </a:pPr>
            <a:r>
              <a:rPr lang="es" sz="1800">
                <a:solidFill>
                  <a:srgbClr val="222222"/>
                </a:solidFill>
              </a:rPr>
              <a:t>BAHÍA BLANCA, 28 DE JULIO DE 2019</a:t>
            </a:r>
            <a:endParaRPr/>
          </a:p>
        </p:txBody>
      </p:sp>
      <p:sp>
        <p:nvSpPr>
          <p:cNvPr id="576" name="Google Shape;576;p55"/>
          <p:cNvSpPr txBox="1">
            <a:spLocks noGrp="1"/>
          </p:cNvSpPr>
          <p:nvPr>
            <p:ph type="body" idx="1"/>
          </p:nvPr>
        </p:nvSpPr>
        <p:spPr>
          <a:xfrm>
            <a:off x="1176800" y="20535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700"/>
              <a:t>Banco Nación</a:t>
            </a:r>
            <a:endParaRPr sz="1700"/>
          </a:p>
          <a:p>
            <a:pPr marL="0" lvl="0" indent="0" algn="l" rtl="0">
              <a:spcBef>
                <a:spcPts val="1200"/>
              </a:spcBef>
              <a:spcAft>
                <a:spcPts val="0"/>
              </a:spcAft>
              <a:buNone/>
            </a:pPr>
            <a:r>
              <a:rPr lang="es" sz="1700"/>
              <a:t>Patrimonio Histórico Local</a:t>
            </a:r>
            <a:endParaRPr sz="1700"/>
          </a:p>
          <a:p>
            <a:pPr marL="0" lvl="0" indent="0" algn="l" rtl="0">
              <a:spcBef>
                <a:spcPts val="1200"/>
              </a:spcBef>
              <a:spcAft>
                <a:spcPts val="0"/>
              </a:spcAft>
              <a:buNone/>
            </a:pPr>
            <a:r>
              <a:rPr lang="es" sz="1700"/>
              <a:t>Edificio de 97 años de antigüedad</a:t>
            </a:r>
            <a:endParaRPr sz="1700"/>
          </a:p>
          <a:p>
            <a:pPr marL="0" lvl="0" indent="0" algn="l" rtl="0">
              <a:spcBef>
                <a:spcPts val="1200"/>
              </a:spcBef>
              <a:spcAft>
                <a:spcPts val="1200"/>
              </a:spcAft>
              <a:buNone/>
            </a:pPr>
            <a:r>
              <a:rPr lang="es" sz="1700"/>
              <a:t>Causa: Falla en Caldera</a:t>
            </a:r>
            <a:endParaRPr sz="1700"/>
          </a:p>
        </p:txBody>
      </p:sp>
      <p:pic>
        <p:nvPicPr>
          <p:cNvPr id="577" name="Google Shape;577;p55"/>
          <p:cNvPicPr preferRelativeResize="0"/>
          <p:nvPr/>
        </p:nvPicPr>
        <p:blipFill>
          <a:blip r:embed="rId3">
            <a:alphaModFix/>
          </a:blip>
          <a:stretch>
            <a:fillRect/>
          </a:stretch>
        </p:blipFill>
        <p:spPr>
          <a:xfrm>
            <a:off x="5133125" y="1356575"/>
            <a:ext cx="2949780" cy="1663676"/>
          </a:xfrm>
          <a:prstGeom prst="rect">
            <a:avLst/>
          </a:prstGeom>
          <a:noFill/>
          <a:ln>
            <a:noFill/>
          </a:ln>
        </p:spPr>
      </p:pic>
      <p:pic>
        <p:nvPicPr>
          <p:cNvPr id="578" name="Google Shape;578;p55"/>
          <p:cNvPicPr preferRelativeResize="0"/>
          <p:nvPr/>
        </p:nvPicPr>
        <p:blipFill>
          <a:blip r:embed="rId4">
            <a:alphaModFix/>
          </a:blip>
          <a:stretch>
            <a:fillRect/>
          </a:stretch>
        </p:blipFill>
        <p:spPr>
          <a:xfrm>
            <a:off x="5127875" y="3319900"/>
            <a:ext cx="2960270" cy="1663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6"/>
          <p:cNvSpPr txBox="1">
            <a:spLocks noGrp="1"/>
          </p:cNvSpPr>
          <p:nvPr>
            <p:ph type="title"/>
          </p:nvPr>
        </p:nvSpPr>
        <p:spPr>
          <a:xfrm>
            <a:off x="2824500" y="832150"/>
            <a:ext cx="3495000" cy="609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sz="3300">
                <a:solidFill>
                  <a:schemeClr val="accent1"/>
                </a:solidFill>
              </a:rPr>
              <a:t>MUCHAS GRACIAS</a:t>
            </a:r>
            <a:endParaRPr sz="4300"/>
          </a:p>
        </p:txBody>
      </p:sp>
      <p:pic>
        <p:nvPicPr>
          <p:cNvPr id="584" name="Google Shape;584;p56"/>
          <p:cNvPicPr preferRelativeResize="0"/>
          <p:nvPr/>
        </p:nvPicPr>
        <p:blipFill>
          <a:blip r:embed="rId3">
            <a:alphaModFix/>
          </a:blip>
          <a:stretch>
            <a:fillRect/>
          </a:stretch>
        </p:blipFill>
        <p:spPr>
          <a:xfrm>
            <a:off x="2375598" y="1842475"/>
            <a:ext cx="4392801" cy="2471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title"/>
          </p:nvPr>
        </p:nvSpPr>
        <p:spPr>
          <a:xfrm>
            <a:off x="1303800" y="598575"/>
            <a:ext cx="7030500" cy="7812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s" sz="1900">
                <a:solidFill>
                  <a:schemeClr val="accent1"/>
                </a:solidFill>
                <a:latin typeface="Arial"/>
                <a:ea typeface="Arial"/>
                <a:cs typeface="Arial"/>
                <a:sym typeface="Arial"/>
              </a:rPr>
              <a:t>Trabajos en Ambientes Hiperbáricos </a:t>
            </a:r>
            <a:endParaRPr sz="1900">
              <a:solidFill>
                <a:schemeClr val="accent1"/>
              </a:solidFill>
              <a:latin typeface="Arial"/>
              <a:ea typeface="Arial"/>
              <a:cs typeface="Arial"/>
              <a:sym typeface="Arial"/>
            </a:endParaRPr>
          </a:p>
          <a:p>
            <a:pPr marL="0" lvl="0" indent="0" algn="l" rtl="0">
              <a:lnSpc>
                <a:spcPct val="115000"/>
              </a:lnSpc>
              <a:spcBef>
                <a:spcPts val="0"/>
              </a:spcBef>
              <a:spcAft>
                <a:spcPts val="0"/>
              </a:spcAft>
              <a:buNone/>
            </a:pPr>
            <a:r>
              <a:rPr lang="es" sz="1400" b="0">
                <a:solidFill>
                  <a:schemeClr val="accent1"/>
                </a:solidFill>
                <a:latin typeface="Arial"/>
                <a:ea typeface="Arial"/>
                <a:cs typeface="Arial"/>
                <a:sym typeface="Arial"/>
              </a:rPr>
              <a:t>Ejemplos</a:t>
            </a:r>
            <a:r>
              <a:rPr lang="es" sz="1300" b="0">
                <a:solidFill>
                  <a:srgbClr val="000000"/>
                </a:solidFill>
                <a:latin typeface="Arial"/>
                <a:ea typeface="Arial"/>
                <a:cs typeface="Arial"/>
                <a:sym typeface="Arial"/>
              </a:rPr>
              <a:t> </a:t>
            </a:r>
            <a:endParaRPr sz="3000"/>
          </a:p>
        </p:txBody>
      </p:sp>
      <p:sp>
        <p:nvSpPr>
          <p:cNvPr id="300" name="Google Shape;300;p17"/>
          <p:cNvSpPr txBox="1">
            <a:spLocks noGrp="1"/>
          </p:cNvSpPr>
          <p:nvPr>
            <p:ph type="body" idx="1"/>
          </p:nvPr>
        </p:nvSpPr>
        <p:spPr>
          <a:xfrm>
            <a:off x="339600" y="1379775"/>
            <a:ext cx="7994700" cy="31518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0"/>
              </a:spcAft>
              <a:buNone/>
            </a:pPr>
            <a:r>
              <a:rPr lang="es" sz="1100" b="1">
                <a:solidFill>
                  <a:srgbClr val="000000"/>
                </a:solidFill>
                <a:latin typeface="Arial"/>
                <a:ea typeface="Arial"/>
                <a:cs typeface="Arial"/>
                <a:sym typeface="Arial"/>
              </a:rPr>
              <a:t>Cuando hablamos de los trabajos hiperbáricos en tierra se nos presentan:</a:t>
            </a:r>
            <a:endParaRPr sz="1100" b="1">
              <a:solidFill>
                <a:srgbClr val="000000"/>
              </a:solidFill>
              <a:latin typeface="Arial"/>
              <a:ea typeface="Arial"/>
              <a:cs typeface="Arial"/>
              <a:sym typeface="Arial"/>
            </a:endParaRPr>
          </a:p>
          <a:p>
            <a:pPr marL="0" lvl="0" indent="0" algn="just" rtl="0">
              <a:spcBef>
                <a:spcPts val="0"/>
              </a:spcBef>
              <a:spcAft>
                <a:spcPts val="0"/>
              </a:spcAft>
              <a:buNone/>
            </a:pPr>
            <a:endParaRPr sz="1100" b="1">
              <a:solidFill>
                <a:srgbClr val="000000"/>
              </a:solidFill>
              <a:latin typeface="Arial"/>
              <a:ea typeface="Arial"/>
              <a:cs typeface="Arial"/>
              <a:sym typeface="Arial"/>
            </a:endParaRPr>
          </a:p>
          <a:p>
            <a:pPr marL="0" lvl="0" indent="457200" algn="just" rtl="0">
              <a:spcBef>
                <a:spcPts val="0"/>
              </a:spcBef>
              <a:spcAft>
                <a:spcPts val="0"/>
              </a:spcAft>
              <a:buNone/>
            </a:pPr>
            <a:r>
              <a:rPr lang="es" sz="1100" b="1">
                <a:solidFill>
                  <a:srgbClr val="000000"/>
                </a:solidFill>
                <a:latin typeface="Arial"/>
                <a:ea typeface="Arial"/>
                <a:cs typeface="Arial"/>
                <a:sym typeface="Arial"/>
              </a:rPr>
              <a:t>Cajones herméticos – Ambiente presurizado</a:t>
            </a:r>
            <a:endParaRPr sz="1100" b="1">
              <a:solidFill>
                <a:srgbClr val="000000"/>
              </a:solidFill>
              <a:latin typeface="Arial"/>
              <a:ea typeface="Arial"/>
              <a:cs typeface="Arial"/>
              <a:sym typeface="Arial"/>
            </a:endParaRPr>
          </a:p>
          <a:p>
            <a:pPr marL="457200" lvl="0" indent="457200" algn="just" rtl="0">
              <a:spcBef>
                <a:spcPts val="0"/>
              </a:spcBef>
              <a:spcAft>
                <a:spcPts val="0"/>
              </a:spcAft>
              <a:buNone/>
            </a:pPr>
            <a:r>
              <a:rPr lang="es" sz="1100">
                <a:solidFill>
                  <a:srgbClr val="000000"/>
                </a:solidFill>
                <a:latin typeface="Trebuchet MS"/>
                <a:ea typeface="Trebuchet MS"/>
                <a:cs typeface="Trebuchet MS"/>
                <a:sym typeface="Trebuchet MS"/>
              </a:rPr>
              <a:t>Tres tipos de construcciones:</a:t>
            </a:r>
            <a:endParaRPr sz="1100">
              <a:solidFill>
                <a:srgbClr val="000000"/>
              </a:solidFill>
              <a:latin typeface="Trebuchet MS"/>
              <a:ea typeface="Trebuchet MS"/>
              <a:cs typeface="Trebuchet MS"/>
              <a:sym typeface="Trebuchet MS"/>
            </a:endParaRPr>
          </a:p>
          <a:p>
            <a:pPr marL="0" lvl="0" indent="0" algn="just" rtl="0">
              <a:spcBef>
                <a:spcPts val="0"/>
              </a:spcBef>
              <a:spcAft>
                <a:spcPts val="0"/>
              </a:spcAft>
              <a:buNone/>
            </a:pPr>
            <a:r>
              <a:rPr lang="es" sz="1100">
                <a:solidFill>
                  <a:srgbClr val="000000"/>
                </a:solidFill>
                <a:latin typeface="Trebuchet MS"/>
                <a:ea typeface="Trebuchet MS"/>
                <a:cs typeface="Trebuchet MS"/>
                <a:sym typeface="Trebuchet MS"/>
              </a:rPr>
              <a:t>  </a:t>
            </a:r>
            <a:endParaRPr sz="1100">
              <a:solidFill>
                <a:srgbClr val="000000"/>
              </a:solidFill>
              <a:latin typeface="Trebuchet MS"/>
              <a:ea typeface="Trebuchet MS"/>
              <a:cs typeface="Trebuchet MS"/>
              <a:sym typeface="Trebuchet MS"/>
            </a:endParaRPr>
          </a:p>
          <a:p>
            <a:pPr marL="914400" lvl="0" indent="457200" algn="just" rtl="0">
              <a:spcBef>
                <a:spcPts val="0"/>
              </a:spcBef>
              <a:spcAft>
                <a:spcPts val="0"/>
              </a:spcAft>
              <a:buNone/>
            </a:pPr>
            <a:r>
              <a:rPr lang="es" sz="1100">
                <a:solidFill>
                  <a:srgbClr val="000000"/>
                </a:solidFill>
                <a:latin typeface="Trebuchet MS"/>
                <a:ea typeface="Trebuchet MS"/>
                <a:cs typeface="Trebuchet MS"/>
                <a:sym typeface="Trebuchet MS"/>
              </a:rPr>
              <a:t>Los </a:t>
            </a:r>
            <a:r>
              <a:rPr lang="es" sz="1100" b="1">
                <a:solidFill>
                  <a:srgbClr val="000000"/>
                </a:solidFill>
                <a:latin typeface="Trebuchet MS"/>
                <a:ea typeface="Trebuchet MS"/>
                <a:cs typeface="Trebuchet MS"/>
                <a:sym typeface="Trebuchet MS"/>
              </a:rPr>
              <a:t>cajones abiertos</a:t>
            </a:r>
            <a:r>
              <a:rPr lang="es" sz="1100">
                <a:solidFill>
                  <a:srgbClr val="000000"/>
                </a:solidFill>
                <a:latin typeface="Trebuchet MS"/>
                <a:ea typeface="Trebuchet MS"/>
                <a:cs typeface="Trebuchet MS"/>
                <a:sym typeface="Trebuchet MS"/>
              </a:rPr>
              <a:t> (No hiperbárico) </a:t>
            </a:r>
            <a:endParaRPr sz="1100">
              <a:solidFill>
                <a:srgbClr val="000000"/>
              </a:solidFill>
              <a:latin typeface="Trebuchet MS"/>
              <a:ea typeface="Trebuchet MS"/>
              <a:cs typeface="Trebuchet MS"/>
              <a:sym typeface="Trebuchet MS"/>
            </a:endParaRPr>
          </a:p>
          <a:p>
            <a:pPr marL="914400" lvl="0" indent="457200" algn="just" rtl="0">
              <a:spcBef>
                <a:spcPts val="0"/>
              </a:spcBef>
              <a:spcAft>
                <a:spcPts val="0"/>
              </a:spcAft>
              <a:buNone/>
            </a:pPr>
            <a:r>
              <a:rPr lang="es" sz="1100">
                <a:solidFill>
                  <a:srgbClr val="000000"/>
                </a:solidFill>
                <a:latin typeface="Trebuchet MS"/>
                <a:ea typeface="Trebuchet MS"/>
                <a:cs typeface="Trebuchet MS"/>
                <a:sym typeface="Trebuchet MS"/>
              </a:rPr>
              <a:t>Los</a:t>
            </a:r>
            <a:r>
              <a:rPr lang="es" sz="1100" b="1">
                <a:solidFill>
                  <a:srgbClr val="000000"/>
                </a:solidFill>
                <a:latin typeface="Trebuchet MS"/>
                <a:ea typeface="Trebuchet MS"/>
                <a:cs typeface="Trebuchet MS"/>
                <a:sym typeface="Trebuchet MS"/>
              </a:rPr>
              <a:t> cajones cerrados</a:t>
            </a:r>
            <a:r>
              <a:rPr lang="es" sz="1100">
                <a:solidFill>
                  <a:srgbClr val="000000"/>
                </a:solidFill>
                <a:latin typeface="Trebuchet MS"/>
                <a:ea typeface="Trebuchet MS"/>
                <a:cs typeface="Trebuchet MS"/>
                <a:sym typeface="Trebuchet MS"/>
              </a:rPr>
              <a:t> (No hiperbárico) </a:t>
            </a:r>
            <a:endParaRPr sz="1100">
              <a:solidFill>
                <a:srgbClr val="000000"/>
              </a:solidFill>
              <a:latin typeface="Trebuchet MS"/>
              <a:ea typeface="Trebuchet MS"/>
              <a:cs typeface="Trebuchet MS"/>
              <a:sym typeface="Trebuchet MS"/>
            </a:endParaRPr>
          </a:p>
          <a:p>
            <a:pPr marL="914400" lvl="0" indent="457200" algn="just" rtl="0">
              <a:spcBef>
                <a:spcPts val="0"/>
              </a:spcBef>
              <a:spcAft>
                <a:spcPts val="0"/>
              </a:spcAft>
              <a:buNone/>
            </a:pPr>
            <a:r>
              <a:rPr lang="es" sz="1100" b="1">
                <a:solidFill>
                  <a:srgbClr val="000000"/>
                </a:solidFill>
                <a:latin typeface="Trebuchet MS"/>
                <a:ea typeface="Trebuchet MS"/>
                <a:cs typeface="Trebuchet MS"/>
                <a:sym typeface="Trebuchet MS"/>
              </a:rPr>
              <a:t>Los cajones neumáticos</a:t>
            </a:r>
            <a:endParaRPr sz="1100" b="1">
              <a:solidFill>
                <a:srgbClr val="000000"/>
              </a:solidFill>
              <a:latin typeface="Trebuchet MS"/>
              <a:ea typeface="Trebuchet MS"/>
              <a:cs typeface="Trebuchet MS"/>
              <a:sym typeface="Trebuchet MS"/>
            </a:endParaRPr>
          </a:p>
          <a:p>
            <a:pPr marL="914400" lvl="0" indent="0" algn="just" rtl="0">
              <a:spcBef>
                <a:spcPts val="0"/>
              </a:spcBef>
              <a:spcAft>
                <a:spcPts val="0"/>
              </a:spcAft>
              <a:buNone/>
            </a:pPr>
            <a:endParaRPr sz="1100" b="1">
              <a:solidFill>
                <a:srgbClr val="000000"/>
              </a:solidFill>
              <a:latin typeface="Trebuchet MS"/>
              <a:ea typeface="Trebuchet MS"/>
              <a:cs typeface="Trebuchet MS"/>
              <a:sym typeface="Trebuchet MS"/>
            </a:endParaRPr>
          </a:p>
          <a:p>
            <a:pPr marL="0" lvl="0" indent="457200" algn="just" rtl="0">
              <a:spcBef>
                <a:spcPts val="0"/>
              </a:spcBef>
              <a:spcAft>
                <a:spcPts val="0"/>
              </a:spcAft>
              <a:buNone/>
            </a:pPr>
            <a:r>
              <a:rPr lang="es" sz="1100" b="1">
                <a:solidFill>
                  <a:srgbClr val="000000"/>
                </a:solidFill>
                <a:latin typeface="Arial"/>
                <a:ea typeface="Arial"/>
                <a:cs typeface="Arial"/>
                <a:sym typeface="Arial"/>
              </a:rPr>
              <a:t>Trabajos en túneles – Ambiente presurizado</a:t>
            </a:r>
            <a:endParaRPr sz="1100" b="1">
              <a:solidFill>
                <a:srgbClr val="000000"/>
              </a:solidFill>
              <a:latin typeface="Arial"/>
              <a:ea typeface="Arial"/>
              <a:cs typeface="Arial"/>
              <a:sym typeface="Arial"/>
            </a:endParaRPr>
          </a:p>
          <a:p>
            <a:pPr marL="457200" lvl="0" indent="457200" algn="just" rtl="0">
              <a:spcBef>
                <a:spcPts val="0"/>
              </a:spcBef>
              <a:spcAft>
                <a:spcPts val="0"/>
              </a:spcAft>
              <a:buNone/>
            </a:pPr>
            <a:r>
              <a:rPr lang="es" sz="1100">
                <a:solidFill>
                  <a:srgbClr val="000000"/>
                </a:solidFill>
                <a:latin typeface="Trebuchet MS"/>
                <a:ea typeface="Trebuchet MS"/>
                <a:cs typeface="Trebuchet MS"/>
                <a:sym typeface="Trebuchet MS"/>
              </a:rPr>
              <a:t>Trabajos de mantenimiento y cambio de herramientas y de reparaciones de emergencia.</a:t>
            </a:r>
            <a:endParaRPr sz="1100">
              <a:solidFill>
                <a:srgbClr val="000000"/>
              </a:solidFill>
              <a:latin typeface="Trebuchet MS"/>
              <a:ea typeface="Trebuchet MS"/>
              <a:cs typeface="Trebuchet MS"/>
              <a:sym typeface="Trebuchet MS"/>
            </a:endParaRPr>
          </a:p>
          <a:p>
            <a:pPr marL="457200" lvl="0" indent="457200" algn="just" rtl="0">
              <a:spcBef>
                <a:spcPts val="0"/>
              </a:spcBef>
              <a:spcAft>
                <a:spcPts val="0"/>
              </a:spcAft>
              <a:buNone/>
            </a:pPr>
            <a:endParaRPr sz="1100">
              <a:solidFill>
                <a:srgbClr val="000000"/>
              </a:solidFill>
              <a:latin typeface="Trebuchet MS"/>
              <a:ea typeface="Trebuchet MS"/>
              <a:cs typeface="Trebuchet MS"/>
              <a:sym typeface="Trebuchet MS"/>
            </a:endParaRPr>
          </a:p>
          <a:p>
            <a:pPr marL="0" lvl="0" indent="0" algn="just" rtl="0">
              <a:spcBef>
                <a:spcPts val="0"/>
              </a:spcBef>
              <a:spcAft>
                <a:spcPts val="0"/>
              </a:spcAft>
              <a:buNone/>
            </a:pPr>
            <a:r>
              <a:rPr lang="es" sz="1100" b="1">
                <a:solidFill>
                  <a:srgbClr val="000000"/>
                </a:solidFill>
                <a:latin typeface="Arial"/>
                <a:ea typeface="Arial"/>
                <a:cs typeface="Arial"/>
                <a:sym typeface="Arial"/>
              </a:rPr>
              <a:t>Pero los Ambientes Hiperbaricos también se presentan naturalmente, en ambiente subacuáticos:</a:t>
            </a:r>
            <a:endParaRPr sz="1100" b="1">
              <a:solidFill>
                <a:srgbClr val="000000"/>
              </a:solidFill>
              <a:latin typeface="Arial"/>
              <a:ea typeface="Arial"/>
              <a:cs typeface="Arial"/>
              <a:sym typeface="Arial"/>
            </a:endParaRPr>
          </a:p>
          <a:p>
            <a:pPr marL="0" lvl="0" indent="457200" algn="just" rtl="0">
              <a:spcBef>
                <a:spcPts val="0"/>
              </a:spcBef>
              <a:spcAft>
                <a:spcPts val="0"/>
              </a:spcAft>
              <a:buNone/>
            </a:pPr>
            <a:endParaRPr sz="1100" b="1">
              <a:solidFill>
                <a:srgbClr val="000000"/>
              </a:solidFill>
              <a:latin typeface="Arial"/>
              <a:ea typeface="Arial"/>
              <a:cs typeface="Arial"/>
              <a:sym typeface="Arial"/>
            </a:endParaRPr>
          </a:p>
          <a:p>
            <a:pPr marL="0" lvl="0" indent="457200" algn="just" rtl="0">
              <a:spcBef>
                <a:spcPts val="0"/>
              </a:spcBef>
              <a:spcAft>
                <a:spcPts val="0"/>
              </a:spcAft>
              <a:buNone/>
            </a:pPr>
            <a:r>
              <a:rPr lang="es" sz="1100" b="1">
                <a:solidFill>
                  <a:srgbClr val="000000"/>
                </a:solidFill>
                <a:latin typeface="Arial"/>
                <a:ea typeface="Arial"/>
                <a:cs typeface="Arial"/>
                <a:sym typeface="Arial"/>
              </a:rPr>
              <a:t>Inmersiones (Buceo) – Ambiente subacuático</a:t>
            </a:r>
            <a:endParaRPr sz="1100" b="1">
              <a:solidFill>
                <a:srgbClr val="000000"/>
              </a:solidFill>
              <a:latin typeface="Arial"/>
              <a:ea typeface="Arial"/>
              <a:cs typeface="Arial"/>
              <a:sym typeface="Arial"/>
            </a:endParaRPr>
          </a:p>
          <a:p>
            <a:pPr marL="457200" lvl="0" indent="457200" algn="just" rtl="0">
              <a:spcBef>
                <a:spcPts val="0"/>
              </a:spcBef>
              <a:spcAft>
                <a:spcPts val="0"/>
              </a:spcAft>
              <a:buNone/>
            </a:pPr>
            <a:r>
              <a:rPr lang="es" sz="1150">
                <a:solidFill>
                  <a:srgbClr val="000000"/>
                </a:solidFill>
                <a:highlight>
                  <a:srgbClr val="FFFFFF"/>
                </a:highlight>
                <a:latin typeface="Arial"/>
                <a:ea typeface="Arial"/>
                <a:cs typeface="Arial"/>
                <a:sym typeface="Arial"/>
              </a:rPr>
              <a:t>Los buzos realizan trabajos submarinos como inspecciones, pruebas, reparaciones, mantenimientos o búsquedas. Esto puede hacerse en lagos, mar, ríos y canales de agua, por ejemplo, en labores como por ejemplo para la industria del petróleo</a:t>
            </a:r>
            <a:r>
              <a:rPr lang="es" sz="1250">
                <a:solidFill>
                  <a:srgbClr val="000000"/>
                </a:solidFill>
                <a:highlight>
                  <a:srgbClr val="FFFFFF"/>
                </a:highlight>
                <a:latin typeface="Arial"/>
                <a:ea typeface="Arial"/>
                <a:cs typeface="Arial"/>
                <a:sym typeface="Arial"/>
              </a:rPr>
              <a:t>.</a:t>
            </a:r>
            <a:endParaRPr sz="1250" u="sng">
              <a:solidFill>
                <a:srgbClr val="000000"/>
              </a:solidFill>
              <a:latin typeface="Arial"/>
              <a:ea typeface="Arial"/>
              <a:cs typeface="Arial"/>
              <a:sym typeface="Arial"/>
            </a:endParaRPr>
          </a:p>
          <a:p>
            <a:pPr marL="0" lvl="0" indent="457200" algn="just" rtl="0">
              <a:spcBef>
                <a:spcPts val="0"/>
              </a:spcBef>
              <a:spcAft>
                <a:spcPts val="0"/>
              </a:spcAft>
              <a:buNone/>
            </a:pPr>
            <a:r>
              <a:rPr lang="es" sz="1100" b="1">
                <a:solidFill>
                  <a:srgbClr val="000000"/>
                </a:solidFill>
                <a:latin typeface="Arial"/>
                <a:ea typeface="Arial"/>
                <a:cs typeface="Arial"/>
                <a:sym typeface="Arial"/>
              </a:rPr>
              <a:t>Trabajos Buceo De Saturación – Cámaras Hiperbáricas</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body" idx="1"/>
          </p:nvPr>
        </p:nvSpPr>
        <p:spPr>
          <a:xfrm>
            <a:off x="509400" y="290075"/>
            <a:ext cx="7824900" cy="4241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sz="1600" b="1" dirty="0">
              <a:solidFill>
                <a:schemeClr val="accent1"/>
              </a:solidFill>
              <a:latin typeface="Arial"/>
              <a:ea typeface="Arial"/>
              <a:cs typeface="Arial"/>
              <a:sym typeface="Arial"/>
            </a:endParaRPr>
          </a:p>
          <a:p>
            <a:pPr marL="457200" lvl="0" indent="457200" algn="l" rtl="0">
              <a:spcBef>
                <a:spcPts val="0"/>
              </a:spcBef>
              <a:spcAft>
                <a:spcPts val="0"/>
              </a:spcAft>
              <a:buNone/>
            </a:pPr>
            <a:endParaRPr sz="1600" b="1" dirty="0">
              <a:solidFill>
                <a:schemeClr val="accent1"/>
              </a:solidFill>
              <a:latin typeface="Arial"/>
              <a:ea typeface="Arial"/>
              <a:cs typeface="Arial"/>
              <a:sym typeface="Arial"/>
            </a:endParaRPr>
          </a:p>
          <a:p>
            <a:pPr marL="457200" lvl="0" indent="457200" algn="l" rtl="0">
              <a:spcBef>
                <a:spcPts val="0"/>
              </a:spcBef>
              <a:spcAft>
                <a:spcPts val="0"/>
              </a:spcAft>
              <a:buNone/>
            </a:pPr>
            <a:r>
              <a:rPr lang="es" sz="1600" b="1" dirty="0">
                <a:solidFill>
                  <a:schemeClr val="accent1"/>
                </a:solidFill>
                <a:latin typeface="Arial"/>
                <a:ea typeface="Arial"/>
                <a:cs typeface="Arial"/>
                <a:sym typeface="Arial"/>
              </a:rPr>
              <a:t>INMERSIONES: </a:t>
            </a:r>
            <a:endParaRPr sz="1100" dirty="0">
              <a:solidFill>
                <a:schemeClr val="accent1"/>
              </a:solidFill>
              <a:latin typeface="Arial"/>
              <a:ea typeface="Arial"/>
              <a:cs typeface="Arial"/>
              <a:sym typeface="Arial"/>
            </a:endParaRPr>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lnSpc>
                <a:spcPct val="100000"/>
              </a:lnSpc>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La planificación de la actividad a llevarse a cabo, debe considerar varios factores como el clima y la temperatura, la profundidad y la distribución del tiempo de inmersión, la gente necesaria para poder llevar a cabo el trabajo en el ambiente subacuático.</a:t>
            </a:r>
            <a:endParaRPr sz="1100" dirty="0">
              <a:solidFill>
                <a:srgbClr val="000000"/>
              </a:solidFill>
              <a:latin typeface="Arial"/>
              <a:ea typeface="Arial"/>
              <a:cs typeface="Arial"/>
              <a:sym typeface="Arial"/>
            </a:endParaRPr>
          </a:p>
          <a:p>
            <a:pPr marL="457200" lvl="0" indent="-293211" algn="just" rtl="0">
              <a:lnSpc>
                <a:spcPct val="100000"/>
              </a:lnSpc>
              <a:spcBef>
                <a:spcPts val="0"/>
              </a:spcBef>
              <a:spcAft>
                <a:spcPts val="0"/>
              </a:spcAft>
              <a:buClr>
                <a:srgbClr val="000000"/>
              </a:buClr>
              <a:buSzPct val="100000"/>
              <a:buFont typeface="Arial"/>
              <a:buChar char="●"/>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La inmersión la podemos realizar desde tierra firme o desde un barco.</a:t>
            </a:r>
            <a:endParaRPr sz="1100" dirty="0">
              <a:solidFill>
                <a:srgbClr val="000000"/>
              </a:solidFill>
              <a:latin typeface="Arial"/>
              <a:ea typeface="Arial"/>
              <a:cs typeface="Arial"/>
              <a:sym typeface="Arial"/>
            </a:endParaRPr>
          </a:p>
          <a:p>
            <a:pPr marL="457200" lvl="0" indent="0" algn="just"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Si para el trabajo que se va a realizar se necesita un solo buzo, se necesitará como mínimo 3 personas: </a:t>
            </a:r>
            <a:endParaRPr sz="1100" dirty="0">
              <a:solidFill>
                <a:srgbClr val="000000"/>
              </a:solidFill>
              <a:latin typeface="Arial"/>
              <a:ea typeface="Arial"/>
              <a:cs typeface="Arial"/>
              <a:sym typeface="Arial"/>
            </a:endParaRPr>
          </a:p>
          <a:p>
            <a:pPr marL="914400" lvl="0" indent="0" algn="just" rtl="0">
              <a:spcBef>
                <a:spcPts val="0"/>
              </a:spcBef>
              <a:spcAft>
                <a:spcPts val="0"/>
              </a:spcAft>
              <a:buNone/>
            </a:pPr>
            <a:r>
              <a:rPr lang="es" sz="1100" dirty="0">
                <a:solidFill>
                  <a:srgbClr val="000000"/>
                </a:solidFill>
                <a:latin typeface="Arial"/>
                <a:ea typeface="Arial"/>
                <a:cs typeface="Arial"/>
                <a:sym typeface="Arial"/>
              </a:rPr>
              <a:t>El equipo consta del buzo que se sumerge, de otro buzo de reserva totalmente equipado, presto a entrar en el agua inmediatamente en caso de emergencia, y de un supervisor a cargo de la inmersión.</a:t>
            </a:r>
            <a:endParaRPr sz="1100" dirty="0">
              <a:solidFill>
                <a:srgbClr val="000000"/>
              </a:solidFill>
              <a:latin typeface="Arial"/>
              <a:ea typeface="Arial"/>
              <a:cs typeface="Arial"/>
              <a:sym typeface="Arial"/>
            </a:endParaRPr>
          </a:p>
          <a:p>
            <a:pPr marL="914400" lvl="0" indent="0" algn="just"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Para inmersiones menores de 50 metros, llevadas a cabo por hombres rana equipados con </a:t>
            </a:r>
            <a:r>
              <a:rPr lang="es" sz="1100" u="sng" dirty="0">
                <a:solidFill>
                  <a:srgbClr val="000000"/>
                </a:solidFill>
                <a:latin typeface="Arial"/>
                <a:ea typeface="Arial"/>
                <a:cs typeface="Arial"/>
                <a:sym typeface="Arial"/>
              </a:rPr>
              <a:t>trajes húmedos</a:t>
            </a:r>
            <a:r>
              <a:rPr lang="es" sz="1100" dirty="0">
                <a:solidFill>
                  <a:srgbClr val="000000"/>
                </a:solidFill>
                <a:latin typeface="Arial"/>
                <a:ea typeface="Arial"/>
                <a:cs typeface="Arial"/>
                <a:sym typeface="Arial"/>
              </a:rPr>
              <a:t> y   equipos de </a:t>
            </a:r>
            <a:r>
              <a:rPr lang="es" sz="1100" u="sng" dirty="0">
                <a:solidFill>
                  <a:srgbClr val="000000"/>
                </a:solidFill>
                <a:latin typeface="Arial"/>
                <a:ea typeface="Arial"/>
                <a:cs typeface="Arial"/>
                <a:sym typeface="Arial"/>
              </a:rPr>
              <a:t>respiración submarina independiente</a:t>
            </a:r>
            <a:r>
              <a:rPr lang="es" sz="1100" dirty="0">
                <a:solidFill>
                  <a:srgbClr val="000000"/>
                </a:solidFill>
                <a:latin typeface="Arial"/>
                <a:ea typeface="Arial"/>
                <a:cs typeface="Arial"/>
                <a:sym typeface="Arial"/>
              </a:rPr>
              <a:t> con </a:t>
            </a:r>
            <a:r>
              <a:rPr lang="es" sz="1100" u="sng" dirty="0">
                <a:solidFill>
                  <a:srgbClr val="000000"/>
                </a:solidFill>
                <a:latin typeface="Arial"/>
                <a:ea typeface="Arial"/>
                <a:cs typeface="Arial"/>
                <a:sym typeface="Arial"/>
              </a:rPr>
              <a:t>máscara facial abierta</a:t>
            </a:r>
            <a:r>
              <a:rPr lang="es" sz="1100" dirty="0">
                <a:solidFill>
                  <a:srgbClr val="000000"/>
                </a:solidFill>
                <a:latin typeface="Arial"/>
                <a:ea typeface="Arial"/>
                <a:cs typeface="Arial"/>
                <a:sym typeface="Arial"/>
              </a:rPr>
              <a:t> (libera exhalación al ambiente).</a:t>
            </a:r>
            <a:endParaRPr sz="1100" dirty="0">
              <a:solidFill>
                <a:srgbClr val="000000"/>
              </a:solidFill>
              <a:latin typeface="Arial"/>
              <a:ea typeface="Arial"/>
              <a:cs typeface="Arial"/>
              <a:sym typeface="Arial"/>
            </a:endParaRPr>
          </a:p>
          <a:p>
            <a:pPr marL="457200" lvl="0" indent="0" algn="just"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Para Inmersiones mayores a 50 metros o en aguas muy frías, serán necesarios </a:t>
            </a:r>
            <a:r>
              <a:rPr lang="es" sz="1100" u="sng" dirty="0">
                <a:solidFill>
                  <a:srgbClr val="000000"/>
                </a:solidFill>
                <a:latin typeface="Arial"/>
                <a:ea typeface="Arial"/>
                <a:cs typeface="Arial"/>
                <a:sym typeface="Arial"/>
              </a:rPr>
              <a:t>trajes que se calientan con agua bombeada</a:t>
            </a:r>
            <a:r>
              <a:rPr lang="es" sz="1100" dirty="0">
                <a:solidFill>
                  <a:srgbClr val="000000"/>
                </a:solidFill>
                <a:latin typeface="Arial"/>
                <a:ea typeface="Arial"/>
                <a:cs typeface="Arial"/>
                <a:sym typeface="Arial"/>
              </a:rPr>
              <a:t> y </a:t>
            </a:r>
            <a:r>
              <a:rPr lang="es" sz="1100" u="sng" dirty="0">
                <a:solidFill>
                  <a:srgbClr val="000000"/>
                </a:solidFill>
                <a:latin typeface="Arial"/>
                <a:ea typeface="Arial"/>
                <a:cs typeface="Arial"/>
                <a:sym typeface="Arial"/>
              </a:rPr>
              <a:t>máscaras de respiración cerrada</a:t>
            </a:r>
            <a:r>
              <a:rPr lang="es" sz="1100" dirty="0">
                <a:solidFill>
                  <a:srgbClr val="000000"/>
                </a:solidFill>
                <a:latin typeface="Arial"/>
                <a:ea typeface="Arial"/>
                <a:cs typeface="Arial"/>
                <a:sym typeface="Arial"/>
              </a:rPr>
              <a:t> y un </a:t>
            </a:r>
            <a:r>
              <a:rPr lang="es" sz="1100" u="sng" dirty="0">
                <a:solidFill>
                  <a:srgbClr val="000000"/>
                </a:solidFill>
                <a:latin typeface="Arial"/>
                <a:ea typeface="Arial"/>
                <a:cs typeface="Arial"/>
                <a:sym typeface="Arial"/>
              </a:rPr>
              <a:t>equipo para respirar aire no comprimido</a:t>
            </a:r>
            <a:r>
              <a:rPr lang="es" sz="1100" dirty="0">
                <a:solidFill>
                  <a:srgbClr val="000000"/>
                </a:solidFill>
                <a:latin typeface="Arial"/>
                <a:ea typeface="Arial"/>
                <a:cs typeface="Arial"/>
                <a:sym typeface="Arial"/>
              </a:rPr>
              <a:t>.</a:t>
            </a:r>
            <a:endParaRPr sz="1100" dirty="0">
              <a:solidFill>
                <a:srgbClr val="000000"/>
              </a:solidFill>
              <a:latin typeface="Arial"/>
              <a:ea typeface="Arial"/>
              <a:cs typeface="Arial"/>
              <a:sym typeface="Arial"/>
            </a:endParaRPr>
          </a:p>
          <a:p>
            <a:pPr marL="457200" lvl="0" indent="0" algn="just"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dirty="0">
                <a:solidFill>
                  <a:srgbClr val="000000"/>
                </a:solidFill>
                <a:latin typeface="Arial"/>
                <a:ea typeface="Arial"/>
                <a:cs typeface="Arial"/>
                <a:sym typeface="Arial"/>
              </a:rPr>
              <a:t>Cada buzo debe llevar una </a:t>
            </a:r>
            <a:r>
              <a:rPr lang="es" sz="1100" u="sng" dirty="0">
                <a:solidFill>
                  <a:srgbClr val="000000"/>
                </a:solidFill>
                <a:latin typeface="Arial"/>
                <a:ea typeface="Arial"/>
                <a:cs typeface="Arial"/>
                <a:sym typeface="Arial"/>
              </a:rPr>
              <a:t>cuerda de seguridad</a:t>
            </a:r>
            <a:r>
              <a:rPr lang="es" sz="1100" dirty="0">
                <a:solidFill>
                  <a:srgbClr val="000000"/>
                </a:solidFill>
                <a:latin typeface="Arial"/>
                <a:ea typeface="Arial"/>
                <a:cs typeface="Arial"/>
                <a:sym typeface="Arial"/>
              </a:rPr>
              <a:t>. Debemos informar a los servicios de </a:t>
            </a:r>
            <a:r>
              <a:rPr lang="es" sz="1100" u="sng" dirty="0">
                <a:solidFill>
                  <a:srgbClr val="000000"/>
                </a:solidFill>
                <a:latin typeface="Arial"/>
                <a:ea typeface="Arial"/>
                <a:cs typeface="Arial"/>
                <a:sym typeface="Arial"/>
              </a:rPr>
              <a:t>emergencia locales</a:t>
            </a:r>
            <a:r>
              <a:rPr lang="es" sz="1100" dirty="0">
                <a:solidFill>
                  <a:srgbClr val="000000"/>
                </a:solidFill>
                <a:latin typeface="Arial"/>
                <a:ea typeface="Arial"/>
                <a:cs typeface="Arial"/>
                <a:sym typeface="Arial"/>
              </a:rPr>
              <a:t>.</a:t>
            </a:r>
            <a:endParaRPr sz="1100" dirty="0">
              <a:solidFill>
                <a:srgbClr val="000000"/>
              </a:solidFill>
              <a:latin typeface="Arial"/>
              <a:ea typeface="Arial"/>
              <a:cs typeface="Arial"/>
              <a:sym typeface="Arial"/>
            </a:endParaRPr>
          </a:p>
          <a:p>
            <a:pPr marL="457200" lvl="0" indent="0" algn="just" rtl="0">
              <a:spcBef>
                <a:spcPts val="0"/>
              </a:spcBef>
              <a:spcAft>
                <a:spcPts val="0"/>
              </a:spcAft>
              <a:buNone/>
            </a:pPr>
            <a:endParaRPr sz="1100" dirty="0">
              <a:solidFill>
                <a:srgbClr val="000000"/>
              </a:solidFill>
              <a:latin typeface="Arial"/>
              <a:ea typeface="Arial"/>
              <a:cs typeface="Arial"/>
              <a:sym typeface="Arial"/>
            </a:endParaRPr>
          </a:p>
          <a:p>
            <a:pPr marL="457200" lvl="0" indent="-293211" algn="just" rtl="0">
              <a:spcBef>
                <a:spcPts val="0"/>
              </a:spcBef>
              <a:spcAft>
                <a:spcPts val="0"/>
              </a:spcAft>
              <a:buClr>
                <a:srgbClr val="000000"/>
              </a:buClr>
              <a:buSzPct val="100000"/>
              <a:buFont typeface="Arial"/>
              <a:buChar char="●"/>
            </a:pPr>
            <a:r>
              <a:rPr lang="es" sz="1100" b="1" dirty="0">
                <a:solidFill>
                  <a:srgbClr val="000000"/>
                </a:solidFill>
                <a:latin typeface="Arial"/>
                <a:ea typeface="Arial"/>
                <a:cs typeface="Arial"/>
                <a:sym typeface="Arial"/>
              </a:rPr>
              <a:t>Reflejo de inmersión:</a:t>
            </a:r>
            <a:r>
              <a:rPr lang="es" sz="1100" dirty="0">
                <a:solidFill>
                  <a:srgbClr val="000000"/>
                </a:solidFill>
                <a:latin typeface="Arial"/>
                <a:ea typeface="Arial"/>
                <a:cs typeface="Arial"/>
                <a:sym typeface="Arial"/>
              </a:rPr>
              <a:t> Es una reacción normal del cuerpo en la que el medio y la presión hacen que la </a:t>
            </a:r>
            <a:r>
              <a:rPr lang="es" sz="1100" u="sng" dirty="0">
                <a:solidFill>
                  <a:srgbClr val="000000"/>
                </a:solidFill>
                <a:latin typeface="Arial"/>
                <a:ea typeface="Arial"/>
                <a:cs typeface="Arial"/>
                <a:sym typeface="Arial"/>
              </a:rPr>
              <a:t>respiración</a:t>
            </a:r>
            <a:r>
              <a:rPr lang="es" sz="1100" dirty="0">
                <a:solidFill>
                  <a:srgbClr val="000000"/>
                </a:solidFill>
                <a:latin typeface="Arial"/>
                <a:ea typeface="Arial"/>
                <a:cs typeface="Arial"/>
                <a:sym typeface="Arial"/>
              </a:rPr>
              <a:t> sea la primera función que se vea afectada, el otro efecto es que se reduce a la mitad, de lo normal, la frecuencia cardiaca (pulsaciones) con el objetivo de conservar oxígeno.</a:t>
            </a:r>
            <a:endParaRPr sz="1100"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a:spLocks noGrp="1"/>
          </p:cNvSpPr>
          <p:nvPr>
            <p:ph type="body" idx="1"/>
          </p:nvPr>
        </p:nvSpPr>
        <p:spPr>
          <a:xfrm>
            <a:off x="445725" y="339600"/>
            <a:ext cx="7987800" cy="445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1600" b="1" dirty="0">
                <a:solidFill>
                  <a:schemeClr val="accent1"/>
                </a:solidFill>
                <a:latin typeface="Arial"/>
                <a:ea typeface="Arial"/>
                <a:cs typeface="Arial"/>
                <a:sym typeface="Arial"/>
              </a:rPr>
              <a:t>CAPACITACIÓN: </a:t>
            </a:r>
            <a:endParaRPr sz="1100" b="1" dirty="0">
              <a:solidFill>
                <a:schemeClr val="accent1"/>
              </a:solidFill>
              <a:latin typeface="Arial"/>
              <a:ea typeface="Arial"/>
              <a:cs typeface="Arial"/>
              <a:sym typeface="Arial"/>
            </a:endParaRPr>
          </a:p>
          <a:p>
            <a:pPr marL="0" lvl="0" indent="0" algn="l" rtl="0">
              <a:spcBef>
                <a:spcPts val="0"/>
              </a:spcBef>
              <a:spcAft>
                <a:spcPts val="0"/>
              </a:spcAft>
              <a:buNone/>
            </a:pPr>
            <a:endParaRPr sz="1100" b="1" dirty="0">
              <a:solidFill>
                <a:srgbClr val="000000"/>
              </a:solidFill>
              <a:latin typeface="Arial"/>
              <a:ea typeface="Arial"/>
              <a:cs typeface="Arial"/>
              <a:sym typeface="Arial"/>
            </a:endParaRPr>
          </a:p>
          <a:p>
            <a:pPr marL="0" lvl="0" indent="0" algn="just" rtl="0">
              <a:spcBef>
                <a:spcPts val="0"/>
              </a:spcBef>
              <a:spcAft>
                <a:spcPts val="0"/>
              </a:spcAft>
              <a:buNone/>
            </a:pPr>
            <a:r>
              <a:rPr lang="es" sz="1100" b="1" dirty="0">
                <a:solidFill>
                  <a:srgbClr val="000000"/>
                </a:solidFill>
                <a:latin typeface="Arial"/>
                <a:ea typeface="Arial"/>
                <a:cs typeface="Arial"/>
                <a:sym typeface="Arial"/>
              </a:rPr>
              <a:t>Para poder ejercer esta profesión se necesita una capacitación, actualizaciones y revisiones periódicas:</a:t>
            </a:r>
            <a:endParaRPr sz="1100" b="1" dirty="0">
              <a:solidFill>
                <a:srgbClr val="000000"/>
              </a:solidFill>
              <a:latin typeface="Arial"/>
              <a:ea typeface="Arial"/>
              <a:cs typeface="Arial"/>
              <a:sym typeface="Arial"/>
            </a:endParaRPr>
          </a:p>
          <a:p>
            <a:pPr marL="0" lvl="0" indent="0" algn="just" rtl="0">
              <a:spcBef>
                <a:spcPts val="0"/>
              </a:spcBef>
              <a:spcAft>
                <a:spcPts val="0"/>
              </a:spcAft>
              <a:buNone/>
            </a:pPr>
            <a:endParaRPr sz="1100" b="1"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dirty="0">
                <a:solidFill>
                  <a:srgbClr val="000000"/>
                </a:solidFill>
                <a:latin typeface="Arial"/>
                <a:ea typeface="Arial"/>
                <a:cs typeface="Arial"/>
                <a:sym typeface="Arial"/>
              </a:rPr>
              <a:t>Instrucción con nivel nacional o internacionalmente. (Prefectura naval Argentina)</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dirty="0">
                <a:solidFill>
                  <a:srgbClr val="000000"/>
                </a:solidFill>
                <a:latin typeface="Arial"/>
                <a:ea typeface="Arial"/>
                <a:cs typeface="Arial"/>
                <a:sym typeface="Arial"/>
              </a:rPr>
              <a:t>Obtener un certificado que ha completado satisfactoriamente un curso de instrucción por inmersión.</a:t>
            </a:r>
            <a:endParaRPr sz="1100" b="1" dirty="0">
              <a:solidFill>
                <a:srgbClr val="000000"/>
              </a:solidFill>
              <a:latin typeface="Arial"/>
              <a:ea typeface="Arial"/>
              <a:cs typeface="Arial"/>
              <a:sym typeface="Arial"/>
            </a:endParaRPr>
          </a:p>
          <a:p>
            <a:pPr marL="457200" lvl="0" indent="0" algn="just" rtl="0">
              <a:spcBef>
                <a:spcPts val="0"/>
              </a:spcBef>
              <a:spcAft>
                <a:spcPts val="0"/>
              </a:spcAft>
              <a:buNone/>
            </a:pPr>
            <a:r>
              <a:rPr lang="es" sz="1100" b="1" dirty="0">
                <a:solidFill>
                  <a:srgbClr val="000000"/>
                </a:solidFill>
                <a:latin typeface="Arial"/>
                <a:ea typeface="Arial"/>
                <a:cs typeface="Arial"/>
                <a:sym typeface="Arial"/>
              </a:rPr>
              <a:t> Tercera categoría:</a:t>
            </a:r>
            <a:r>
              <a:rPr lang="es" sz="1100" dirty="0">
                <a:solidFill>
                  <a:srgbClr val="000000"/>
                </a:solidFill>
                <a:latin typeface="Arial"/>
                <a:ea typeface="Arial"/>
                <a:cs typeface="Arial"/>
                <a:sym typeface="Arial"/>
              </a:rPr>
              <a:t> habilita para tareas de salvamento y desarrollo de prácticas hasta 12m.</a:t>
            </a:r>
            <a:endParaRPr sz="1100" dirty="0">
              <a:solidFill>
                <a:srgbClr val="000000"/>
              </a:solidFill>
              <a:latin typeface="Arial"/>
              <a:ea typeface="Arial"/>
              <a:cs typeface="Arial"/>
              <a:sym typeface="Arial"/>
            </a:endParaRPr>
          </a:p>
          <a:p>
            <a:pPr marL="457200" lvl="0" indent="0" algn="just" rtl="0">
              <a:spcBef>
                <a:spcPts val="0"/>
              </a:spcBef>
              <a:spcAft>
                <a:spcPts val="0"/>
              </a:spcAft>
              <a:buNone/>
            </a:pPr>
            <a:r>
              <a:rPr lang="es" sz="1100" dirty="0">
                <a:solidFill>
                  <a:srgbClr val="000000"/>
                </a:solidFill>
                <a:latin typeface="Arial"/>
                <a:ea typeface="Arial"/>
                <a:cs typeface="Arial"/>
                <a:sym typeface="Arial"/>
              </a:rPr>
              <a:t>	contenido básico para buceo profesional:</a:t>
            </a:r>
            <a:endParaRPr sz="1100" dirty="0">
              <a:solidFill>
                <a:srgbClr val="000000"/>
              </a:solidFill>
              <a:latin typeface="Arial"/>
              <a:ea typeface="Arial"/>
              <a:cs typeface="Arial"/>
              <a:sym typeface="Arial"/>
            </a:endParaRPr>
          </a:p>
          <a:p>
            <a:pPr marL="0" lvl="0" indent="0" algn="just" rtl="0">
              <a:spcBef>
                <a:spcPts val="0"/>
              </a:spcBef>
              <a:spcAft>
                <a:spcPts val="0"/>
              </a:spcAft>
              <a:buNone/>
            </a:pPr>
            <a:r>
              <a:rPr lang="es" sz="1100" dirty="0">
                <a:solidFill>
                  <a:srgbClr val="000000"/>
                </a:solidFill>
                <a:latin typeface="Arial"/>
                <a:ea typeface="Arial"/>
                <a:cs typeface="Arial"/>
                <a:sym typeface="Arial"/>
              </a:rPr>
              <a:t>			conocimiento del medio acuático y subacuático</a:t>
            </a:r>
            <a:endParaRPr sz="1100" dirty="0">
              <a:solidFill>
                <a:srgbClr val="000000"/>
              </a:solidFill>
              <a:latin typeface="Arial"/>
              <a:ea typeface="Arial"/>
              <a:cs typeface="Arial"/>
              <a:sym typeface="Arial"/>
            </a:endParaRPr>
          </a:p>
          <a:p>
            <a:pPr marL="0" lvl="0" indent="0" algn="just" rtl="0">
              <a:spcBef>
                <a:spcPts val="0"/>
              </a:spcBef>
              <a:spcAft>
                <a:spcPts val="0"/>
              </a:spcAft>
              <a:buNone/>
            </a:pPr>
            <a:r>
              <a:rPr lang="es" sz="1100" dirty="0">
                <a:solidFill>
                  <a:srgbClr val="000000"/>
                </a:solidFill>
                <a:latin typeface="Arial"/>
                <a:ea typeface="Arial"/>
                <a:cs typeface="Arial"/>
                <a:sym typeface="Arial"/>
              </a:rPr>
              <a:t>			Física del buceo</a:t>
            </a:r>
            <a:endParaRPr sz="1100" dirty="0">
              <a:solidFill>
                <a:srgbClr val="000000"/>
              </a:solidFill>
              <a:latin typeface="Arial"/>
              <a:ea typeface="Arial"/>
              <a:cs typeface="Arial"/>
              <a:sym typeface="Arial"/>
            </a:endParaRPr>
          </a:p>
          <a:p>
            <a:pPr marL="0" lvl="0" indent="0" algn="just" rtl="0">
              <a:spcBef>
                <a:spcPts val="0"/>
              </a:spcBef>
              <a:spcAft>
                <a:spcPts val="0"/>
              </a:spcAft>
              <a:buNone/>
            </a:pPr>
            <a:r>
              <a:rPr lang="es" sz="1100" dirty="0">
                <a:solidFill>
                  <a:srgbClr val="000000"/>
                </a:solidFill>
                <a:latin typeface="Arial"/>
                <a:ea typeface="Arial"/>
                <a:cs typeface="Arial"/>
                <a:sym typeface="Arial"/>
              </a:rPr>
              <a:t>			Derecho y reglamentación Marítima</a:t>
            </a:r>
            <a:endParaRPr sz="1100" dirty="0">
              <a:solidFill>
                <a:srgbClr val="000000"/>
              </a:solidFill>
              <a:latin typeface="Arial"/>
              <a:ea typeface="Arial"/>
              <a:cs typeface="Arial"/>
              <a:sym typeface="Arial"/>
            </a:endParaRPr>
          </a:p>
          <a:p>
            <a:pPr marL="0" lvl="0" indent="0" algn="just" rtl="0">
              <a:spcBef>
                <a:spcPts val="0"/>
              </a:spcBef>
              <a:spcAft>
                <a:spcPts val="0"/>
              </a:spcAft>
              <a:buNone/>
            </a:pPr>
            <a:r>
              <a:rPr lang="es" sz="1100" dirty="0">
                <a:solidFill>
                  <a:srgbClr val="000000"/>
                </a:solidFill>
                <a:latin typeface="Arial"/>
                <a:ea typeface="Arial"/>
                <a:cs typeface="Arial"/>
                <a:sym typeface="Arial"/>
              </a:rPr>
              <a:t>			Medicina del buceo</a:t>
            </a:r>
            <a:endParaRPr sz="1100" dirty="0">
              <a:solidFill>
                <a:srgbClr val="000000"/>
              </a:solidFill>
              <a:latin typeface="Arial"/>
              <a:ea typeface="Arial"/>
              <a:cs typeface="Arial"/>
              <a:sym typeface="Arial"/>
            </a:endParaRPr>
          </a:p>
          <a:p>
            <a:pPr marL="0" lvl="0" indent="0" algn="just" rtl="0">
              <a:spcBef>
                <a:spcPts val="0"/>
              </a:spcBef>
              <a:spcAft>
                <a:spcPts val="0"/>
              </a:spcAft>
              <a:buNone/>
            </a:pPr>
            <a:r>
              <a:rPr lang="es" sz="1100" dirty="0">
                <a:solidFill>
                  <a:srgbClr val="000000"/>
                </a:solidFill>
                <a:latin typeface="Arial"/>
                <a:ea typeface="Arial"/>
                <a:cs typeface="Arial"/>
                <a:sym typeface="Arial"/>
              </a:rPr>
              <a:t>			</a:t>
            </a:r>
            <a:r>
              <a:rPr lang="es" sz="1100" dirty="0" smtClean="0">
                <a:solidFill>
                  <a:srgbClr val="000000"/>
                </a:solidFill>
                <a:latin typeface="Arial"/>
                <a:ea typeface="Arial"/>
                <a:cs typeface="Arial"/>
                <a:sym typeface="Arial"/>
              </a:rPr>
              <a:t>Actuatización </a:t>
            </a:r>
            <a:r>
              <a:rPr lang="es" sz="1100" dirty="0">
                <a:solidFill>
                  <a:srgbClr val="000000"/>
                </a:solidFill>
                <a:latin typeface="Arial"/>
                <a:ea typeface="Arial"/>
                <a:cs typeface="Arial"/>
                <a:sym typeface="Arial"/>
              </a:rPr>
              <a:t>y educación física</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dirty="0">
                <a:solidFill>
                  <a:srgbClr val="202124"/>
                </a:solidFill>
                <a:highlight>
                  <a:srgbClr val="FFFFFF"/>
                </a:highlight>
                <a:latin typeface="Arial"/>
                <a:ea typeface="Arial"/>
                <a:cs typeface="Arial"/>
                <a:sym typeface="Arial"/>
              </a:rPr>
              <a:t>Las </a:t>
            </a:r>
            <a:r>
              <a:rPr lang="es" sz="1100" b="1" dirty="0">
                <a:solidFill>
                  <a:srgbClr val="202124"/>
                </a:solidFill>
                <a:highlight>
                  <a:srgbClr val="FFFFFF"/>
                </a:highlight>
                <a:latin typeface="Arial"/>
                <a:ea typeface="Arial"/>
                <a:cs typeface="Arial"/>
                <a:sym typeface="Arial"/>
              </a:rPr>
              <a:t>habilidades</a:t>
            </a:r>
            <a:r>
              <a:rPr lang="es" sz="1100" dirty="0">
                <a:solidFill>
                  <a:srgbClr val="202124"/>
                </a:solidFill>
                <a:highlight>
                  <a:srgbClr val="FFFFFF"/>
                </a:highlight>
                <a:latin typeface="Arial"/>
                <a:ea typeface="Arial"/>
                <a:cs typeface="Arial"/>
                <a:sym typeface="Arial"/>
              </a:rPr>
              <a:t> que debe tener un buzo incluyen selección, pruebas funcionales, preparación y transporte de equipo de </a:t>
            </a:r>
            <a:r>
              <a:rPr lang="es" sz="1100" b="1" dirty="0">
                <a:solidFill>
                  <a:srgbClr val="202124"/>
                </a:solidFill>
                <a:highlight>
                  <a:srgbClr val="FFFFFF"/>
                </a:highlight>
                <a:latin typeface="Arial"/>
                <a:ea typeface="Arial"/>
                <a:cs typeface="Arial"/>
                <a:sym typeface="Arial"/>
              </a:rPr>
              <a:t>buceo</a:t>
            </a:r>
            <a:r>
              <a:rPr lang="es" sz="1100" dirty="0">
                <a:solidFill>
                  <a:srgbClr val="202124"/>
                </a:solidFill>
                <a:highlight>
                  <a:srgbClr val="FFFFFF"/>
                </a:highlight>
                <a:latin typeface="Arial"/>
                <a:ea typeface="Arial"/>
                <a:cs typeface="Arial"/>
                <a:sym typeface="Arial"/>
              </a:rPr>
              <a:t>, planificación de </a:t>
            </a:r>
            <a:r>
              <a:rPr lang="es" sz="1100" b="1" dirty="0">
                <a:solidFill>
                  <a:srgbClr val="202124"/>
                </a:solidFill>
                <a:highlight>
                  <a:srgbClr val="FFFFFF"/>
                </a:highlight>
                <a:latin typeface="Arial"/>
                <a:ea typeface="Arial"/>
                <a:cs typeface="Arial"/>
                <a:sym typeface="Arial"/>
              </a:rPr>
              <a:t>buceo</a:t>
            </a:r>
            <a:r>
              <a:rPr lang="es" sz="1100" dirty="0">
                <a:solidFill>
                  <a:srgbClr val="202124"/>
                </a:solidFill>
                <a:highlight>
                  <a:srgbClr val="FFFFFF"/>
                </a:highlight>
                <a:latin typeface="Arial"/>
                <a:ea typeface="Arial"/>
                <a:cs typeface="Arial"/>
                <a:sym typeface="Arial"/>
              </a:rPr>
              <a:t>, preparación para una inmersión, entrada de agua, descenso, monitoreo de profundidad, tiempo y estado de descompresión.</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dirty="0">
                <a:solidFill>
                  <a:srgbClr val="000000"/>
                </a:solidFill>
                <a:latin typeface="Arial"/>
                <a:ea typeface="Arial"/>
                <a:cs typeface="Arial"/>
                <a:sym typeface="Arial"/>
              </a:rPr>
              <a:t>Anualmente se debe realizar un reconocimiento médico.</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dirty="0">
                <a:solidFill>
                  <a:srgbClr val="000000"/>
                </a:solidFill>
                <a:latin typeface="Arial"/>
                <a:ea typeface="Arial"/>
                <a:cs typeface="Arial"/>
                <a:sym typeface="Arial"/>
              </a:rPr>
              <a:t>Llevar la Libreta personal para registrar el historial de inmersiones y si ha sido suspendido a causa de un reconocimiento médico.</a:t>
            </a:r>
            <a:endParaRPr sz="1100"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0"/>
          <p:cNvSpPr txBox="1">
            <a:spLocks noGrp="1"/>
          </p:cNvSpPr>
          <p:nvPr>
            <p:ph type="body" idx="1"/>
          </p:nvPr>
        </p:nvSpPr>
        <p:spPr>
          <a:xfrm>
            <a:off x="377300" y="409750"/>
            <a:ext cx="6194700" cy="4122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s" sz="1600" b="1" dirty="0">
                <a:solidFill>
                  <a:schemeClr val="accent1"/>
                </a:solidFill>
                <a:latin typeface="Arial"/>
                <a:ea typeface="Arial"/>
                <a:cs typeface="Arial"/>
                <a:sym typeface="Arial"/>
              </a:rPr>
              <a:t>EQUIPAMIENTOS necesarios para llevar a cabo esta actividad:</a:t>
            </a:r>
            <a:endParaRPr sz="1100" b="1" dirty="0">
              <a:solidFill>
                <a:srgbClr val="000000"/>
              </a:solidFill>
              <a:latin typeface="Arial"/>
              <a:ea typeface="Arial"/>
              <a:cs typeface="Arial"/>
              <a:sym typeface="Arial"/>
            </a:endParaRPr>
          </a:p>
          <a:p>
            <a:pPr marL="457200" lvl="0" indent="0" algn="just" rtl="0">
              <a:spcBef>
                <a:spcPts val="0"/>
              </a:spcBef>
              <a:spcAft>
                <a:spcPts val="0"/>
              </a:spcAft>
              <a:buNone/>
            </a:pPr>
            <a:endParaRPr sz="1100" b="1" i="1"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i="1" dirty="0">
                <a:solidFill>
                  <a:srgbClr val="000000"/>
                </a:solidFill>
                <a:latin typeface="Arial"/>
                <a:ea typeface="Arial"/>
                <a:cs typeface="Arial"/>
                <a:sym typeface="Arial"/>
              </a:rPr>
              <a:t>Antiparras</a:t>
            </a:r>
            <a:r>
              <a:rPr lang="es" sz="1100" dirty="0">
                <a:solidFill>
                  <a:srgbClr val="000000"/>
                </a:solidFill>
                <a:latin typeface="Arial"/>
                <a:ea typeface="Arial"/>
                <a:cs typeface="Arial"/>
                <a:sym typeface="Arial"/>
              </a:rPr>
              <a:t>: La máscara de buceo es la pieza del equipamiento de buceo que nos va a permitir ver bajo el agua. Cristal templado, silicona o caucho para impedir la entrada de agua. Mantener una capa de aire entre el ojo y el agua. Efecto lupa.</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i="1" dirty="0">
                <a:solidFill>
                  <a:srgbClr val="000000"/>
                </a:solidFill>
                <a:latin typeface="Arial"/>
                <a:ea typeface="Arial"/>
                <a:cs typeface="Arial"/>
                <a:sym typeface="Arial"/>
              </a:rPr>
              <a:t>Chaleco compensador de flotabilidad</a:t>
            </a:r>
            <a:r>
              <a:rPr lang="es" sz="1100" dirty="0">
                <a:solidFill>
                  <a:srgbClr val="000000"/>
                </a:solidFill>
                <a:latin typeface="Arial"/>
                <a:ea typeface="Arial"/>
                <a:cs typeface="Arial"/>
                <a:sym typeface="Arial"/>
              </a:rPr>
              <a:t>:  Aporta y quita flotabilidad al buzo. Una vez en la superficie, mantiene a flote al buzo y su equipo, es fundamental la capacitación y experiencia del buzo para su buen manejo al momento de respetar las paradas y  los tiempos de descompresión.</a:t>
            </a:r>
            <a:endParaRPr sz="1100" dirty="0">
              <a:solidFill>
                <a:srgbClr val="000000"/>
              </a:solidFill>
              <a:latin typeface="Arial"/>
              <a:ea typeface="Arial"/>
              <a:cs typeface="Arial"/>
              <a:sym typeface="Arial"/>
            </a:endParaRPr>
          </a:p>
          <a:p>
            <a:pPr marL="457200" lvl="0" indent="-298450" algn="just" rtl="0">
              <a:lnSpc>
                <a:spcPct val="100000"/>
              </a:lnSpc>
              <a:spcBef>
                <a:spcPts val="0"/>
              </a:spcBef>
              <a:spcAft>
                <a:spcPts val="0"/>
              </a:spcAft>
              <a:buClr>
                <a:srgbClr val="000000"/>
              </a:buClr>
              <a:buSzPts val="1100"/>
              <a:buFont typeface="Arial"/>
              <a:buChar char="●"/>
            </a:pPr>
            <a:r>
              <a:rPr lang="es" sz="1100" b="1" dirty="0" smtClean="0">
                <a:solidFill>
                  <a:srgbClr val="000000"/>
                </a:solidFill>
                <a:highlight>
                  <a:srgbClr val="FCFCFC"/>
                </a:highlight>
                <a:latin typeface="Arial"/>
                <a:ea typeface="Arial"/>
                <a:cs typeface="Arial"/>
                <a:sym typeface="Arial"/>
              </a:rPr>
              <a:t>Botella / Tanque </a:t>
            </a:r>
            <a:r>
              <a:rPr lang="es" sz="1100" b="1" dirty="0">
                <a:solidFill>
                  <a:srgbClr val="000000"/>
                </a:solidFill>
                <a:highlight>
                  <a:srgbClr val="FCFCFC"/>
                </a:highlight>
                <a:latin typeface="Arial"/>
                <a:ea typeface="Arial"/>
                <a:cs typeface="Arial"/>
                <a:sym typeface="Arial"/>
              </a:rPr>
              <a:t>de aire.</a:t>
            </a:r>
            <a:r>
              <a:rPr lang="es" sz="1100" dirty="0">
                <a:solidFill>
                  <a:srgbClr val="000000"/>
                </a:solidFill>
                <a:highlight>
                  <a:srgbClr val="FCFCFC"/>
                </a:highlight>
                <a:latin typeface="Arial"/>
                <a:ea typeface="Arial"/>
                <a:cs typeface="Arial"/>
                <a:sym typeface="Arial"/>
              </a:rPr>
              <a:t> Regulador-botella: Siempre van unidos y no pueden trabajar el uno sin el otro. Esta pieza del equipamiento de buceo contiene grandes volúmenes de gas comprimido en su interior.</a:t>
            </a:r>
            <a:endParaRPr sz="1100" dirty="0">
              <a:solidFill>
                <a:srgbClr val="000000"/>
              </a:solidFill>
              <a:highlight>
                <a:srgbClr val="FCFCFC"/>
              </a:highlight>
              <a:latin typeface="Arial"/>
              <a:ea typeface="Arial"/>
              <a:cs typeface="Arial"/>
              <a:sym typeface="Arial"/>
            </a:endParaRPr>
          </a:p>
          <a:p>
            <a:pPr marL="457200" lvl="0" indent="-298450" algn="just" rtl="0">
              <a:lnSpc>
                <a:spcPct val="100000"/>
              </a:lnSpc>
              <a:spcBef>
                <a:spcPts val="0"/>
              </a:spcBef>
              <a:spcAft>
                <a:spcPts val="0"/>
              </a:spcAft>
              <a:buClr>
                <a:srgbClr val="000000"/>
              </a:buClr>
              <a:buSzPts val="1100"/>
              <a:buFont typeface="Arial"/>
              <a:buChar char="●"/>
            </a:pPr>
            <a:r>
              <a:rPr lang="es" sz="1100" b="1" dirty="0">
                <a:solidFill>
                  <a:srgbClr val="000000"/>
                </a:solidFill>
                <a:latin typeface="Arial"/>
                <a:ea typeface="Arial"/>
                <a:cs typeface="Arial"/>
                <a:sym typeface="Arial"/>
              </a:rPr>
              <a:t>Trajes de buceo: </a:t>
            </a:r>
            <a:r>
              <a:rPr lang="es" sz="1100" dirty="0" smtClean="0">
                <a:solidFill>
                  <a:schemeClr val="bg2">
                    <a:lumMod val="50000"/>
                  </a:schemeClr>
                </a:solidFill>
                <a:latin typeface="Arial"/>
                <a:ea typeface="Arial"/>
                <a:cs typeface="Arial"/>
                <a:sym typeface="Arial"/>
              </a:rPr>
              <a:t>Los trajes de neopreno</a:t>
            </a:r>
            <a:r>
              <a:rPr lang="es" sz="1100" dirty="0" smtClean="0">
                <a:solidFill>
                  <a:srgbClr val="000000"/>
                </a:solidFill>
                <a:latin typeface="Arial"/>
                <a:ea typeface="Arial"/>
                <a:cs typeface="Arial"/>
                <a:sym typeface="Arial"/>
              </a:rPr>
              <a:t>, </a:t>
            </a:r>
            <a:r>
              <a:rPr lang="es" sz="1100" dirty="0">
                <a:solidFill>
                  <a:srgbClr val="000000"/>
                </a:solidFill>
                <a:latin typeface="Arial"/>
                <a:ea typeface="Arial"/>
                <a:cs typeface="Arial"/>
                <a:sym typeface="Arial"/>
              </a:rPr>
              <a:t>son una parte del equipamiento de buceo imprescindible porque mantienen el calor del cuerpo dentro del agua y protegen la piel de daños mecánicos: arañazos, heridas, golpes, etc. Dependiendo de lo frías que estén las aguas donde vas a bucear, están los trajes húmedos que dejan circular el agua, los semisecos y los secos, completamente estancos.</a:t>
            </a:r>
            <a:endParaRPr sz="1100" dirty="0">
              <a:solidFill>
                <a:srgbClr val="000000"/>
              </a:solidFill>
              <a:highlight>
                <a:srgbClr val="FCFCFC"/>
              </a:highlight>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i="1" dirty="0">
                <a:solidFill>
                  <a:srgbClr val="000000"/>
                </a:solidFill>
                <a:latin typeface="Arial"/>
                <a:ea typeface="Arial"/>
                <a:cs typeface="Arial"/>
                <a:sym typeface="Arial"/>
              </a:rPr>
              <a:t>Sistemas de boyas y banderas</a:t>
            </a:r>
            <a:r>
              <a:rPr lang="es" sz="1100" dirty="0">
                <a:solidFill>
                  <a:srgbClr val="000000"/>
                </a:solidFill>
                <a:latin typeface="Arial"/>
                <a:ea typeface="Arial"/>
                <a:cs typeface="Arial"/>
                <a:sym typeface="Arial"/>
              </a:rPr>
              <a:t>: Genera un punto de ascenso seguro. Provee un punto de reunión de los compañeros. Es una base para dejar objetos</a:t>
            </a:r>
            <a:endParaRPr sz="1100" dirty="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dirty="0">
                <a:solidFill>
                  <a:srgbClr val="000000"/>
                </a:solidFill>
                <a:latin typeface="Arial"/>
                <a:ea typeface="Arial"/>
                <a:cs typeface="Arial"/>
                <a:sym typeface="Arial"/>
              </a:rPr>
              <a:t>Silbatos</a:t>
            </a:r>
            <a:r>
              <a:rPr lang="es" sz="1100" dirty="0">
                <a:solidFill>
                  <a:srgbClr val="000000"/>
                </a:solidFill>
                <a:latin typeface="Arial"/>
                <a:ea typeface="Arial"/>
                <a:cs typeface="Arial"/>
                <a:sym typeface="Arial"/>
              </a:rPr>
              <a:t>: tiene como función permitir la comunicación a distancia.</a:t>
            </a:r>
            <a:endParaRPr sz="1100" b="1" i="1"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pic>
        <p:nvPicPr>
          <p:cNvPr id="316" name="Google Shape;316;p20"/>
          <p:cNvPicPr preferRelativeResize="0"/>
          <p:nvPr/>
        </p:nvPicPr>
        <p:blipFill rotWithShape="1">
          <a:blip r:embed="rId3">
            <a:alphaModFix/>
          </a:blip>
          <a:srcRect l="7141" t="6607" r="7947" b="7687"/>
          <a:stretch/>
        </p:blipFill>
        <p:spPr>
          <a:xfrm>
            <a:off x="7188188" y="759600"/>
            <a:ext cx="1514025" cy="1146150"/>
          </a:xfrm>
          <a:prstGeom prst="rect">
            <a:avLst/>
          </a:prstGeom>
          <a:noFill/>
          <a:ln>
            <a:noFill/>
          </a:ln>
        </p:spPr>
      </p:pic>
      <p:pic>
        <p:nvPicPr>
          <p:cNvPr id="317" name="Google Shape;317;p20"/>
          <p:cNvPicPr preferRelativeResize="0"/>
          <p:nvPr/>
        </p:nvPicPr>
        <p:blipFill rotWithShape="1">
          <a:blip r:embed="rId4">
            <a:alphaModFix/>
          </a:blip>
          <a:srcRect l="15693" r="12678"/>
          <a:stretch/>
        </p:blipFill>
        <p:spPr>
          <a:xfrm>
            <a:off x="7227100" y="2126600"/>
            <a:ext cx="1436200" cy="20051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1"/>
          <p:cNvSpPr txBox="1">
            <a:spLocks noGrp="1"/>
          </p:cNvSpPr>
          <p:nvPr>
            <p:ph type="body" idx="1"/>
          </p:nvPr>
        </p:nvSpPr>
        <p:spPr>
          <a:xfrm>
            <a:off x="569875" y="417425"/>
            <a:ext cx="6222000" cy="2363100"/>
          </a:xfrm>
          <a:prstGeom prst="rect">
            <a:avLst/>
          </a:prstGeom>
        </p:spPr>
        <p:txBody>
          <a:bodyPr spcFirstLastPara="1" wrap="square" lIns="91425" tIns="91425" rIns="91425" bIns="91425" anchor="t" anchorCtr="0">
            <a:normAutofit lnSpcReduction="10000"/>
          </a:bodyPr>
          <a:lstStyle/>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Cuchillo</a:t>
            </a:r>
            <a:r>
              <a:rPr lang="es" sz="1100">
                <a:solidFill>
                  <a:srgbClr val="000000"/>
                </a:solidFill>
                <a:latin typeface="Arial"/>
                <a:ea typeface="Arial"/>
                <a:cs typeface="Arial"/>
                <a:sym typeface="Arial"/>
              </a:rPr>
              <a:t>: es usado como una herramienta. Es común llevarlo en la parte externa o interna de la pierna.</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Reloj de buceo</a:t>
            </a:r>
            <a:r>
              <a:rPr lang="es" sz="1100">
                <a:solidFill>
                  <a:srgbClr val="000000"/>
                </a:solidFill>
                <a:latin typeface="Arial"/>
                <a:ea typeface="Arial"/>
                <a:cs typeface="Arial"/>
                <a:sym typeface="Arial"/>
              </a:rPr>
              <a:t>: nos brinda información para no exceder los tiempos de inmersión previstos.</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Manómetro: </a:t>
            </a:r>
            <a:r>
              <a:rPr lang="es" sz="1100">
                <a:solidFill>
                  <a:srgbClr val="000000"/>
                </a:solidFill>
                <a:latin typeface="Arial"/>
                <a:ea typeface="Arial"/>
                <a:cs typeface="Arial"/>
                <a:sym typeface="Arial"/>
              </a:rPr>
              <a:t>nos da la información continua de cuánto aire tiene el buzo en el botellón.</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Profundímetro: </a:t>
            </a:r>
            <a:r>
              <a:rPr lang="es" sz="1100">
                <a:solidFill>
                  <a:srgbClr val="000000"/>
                </a:solidFill>
                <a:latin typeface="Arial"/>
                <a:ea typeface="Arial"/>
                <a:cs typeface="Arial"/>
                <a:sym typeface="Arial"/>
              </a:rPr>
              <a:t>va informando al buzo a que profundidad se encuentra</a:t>
            </a:r>
            <a:endParaRPr sz="1100">
              <a:solidFill>
                <a:srgbClr val="000000"/>
              </a:solidFill>
              <a:latin typeface="Arial"/>
              <a:ea typeface="Arial"/>
              <a:cs typeface="Arial"/>
              <a:sym typeface="Arial"/>
            </a:endParaRPr>
          </a:p>
          <a:p>
            <a:pPr marL="457200" lvl="0" indent="-298450" algn="just" rtl="0">
              <a:spcBef>
                <a:spcPts val="0"/>
              </a:spcBef>
              <a:spcAft>
                <a:spcPts val="0"/>
              </a:spcAft>
              <a:buClr>
                <a:srgbClr val="000000"/>
              </a:buClr>
              <a:buSzPts val="1100"/>
              <a:buFont typeface="Arial"/>
              <a:buChar char="●"/>
            </a:pPr>
            <a:r>
              <a:rPr lang="es" sz="1100" b="1">
                <a:solidFill>
                  <a:srgbClr val="000000"/>
                </a:solidFill>
                <a:latin typeface="Arial"/>
                <a:ea typeface="Arial"/>
                <a:cs typeface="Arial"/>
                <a:sym typeface="Arial"/>
              </a:rPr>
              <a:t>Equipos de respiración autónomos:</a:t>
            </a:r>
            <a:r>
              <a:rPr lang="es" sz="1100">
                <a:solidFill>
                  <a:srgbClr val="000000"/>
                </a:solidFill>
                <a:latin typeface="Arial"/>
                <a:ea typeface="Arial"/>
                <a:cs typeface="Arial"/>
                <a:sym typeface="Arial"/>
              </a:rPr>
              <a:t> </a:t>
            </a:r>
            <a:r>
              <a:rPr lang="es" sz="1100">
                <a:solidFill>
                  <a:srgbClr val="000000"/>
                </a:solidFill>
                <a:highlight>
                  <a:srgbClr val="FCFCFC"/>
                </a:highlight>
                <a:latin typeface="Arial"/>
                <a:ea typeface="Arial"/>
                <a:cs typeface="Arial"/>
                <a:sym typeface="Arial"/>
              </a:rPr>
              <a:t> (</a:t>
            </a:r>
            <a:r>
              <a:rPr lang="es" sz="1100">
                <a:solidFill>
                  <a:srgbClr val="000000"/>
                </a:solidFill>
                <a:latin typeface="Arial"/>
                <a:ea typeface="Arial"/>
                <a:cs typeface="Arial"/>
                <a:sym typeface="Arial"/>
              </a:rPr>
              <a:t>podemos nombrar tres tipos: Equipos de circuito abierto,Equipos de circuito cerrado y Equipos de circuito mixto)</a:t>
            </a:r>
            <a:endParaRPr sz="1100">
              <a:solidFill>
                <a:srgbClr val="000000"/>
              </a:solidFill>
              <a:highlight>
                <a:srgbClr val="FCFCFC"/>
              </a:highlight>
              <a:latin typeface="Arial"/>
              <a:ea typeface="Arial"/>
              <a:cs typeface="Arial"/>
              <a:sym typeface="Arial"/>
            </a:endParaRPr>
          </a:p>
          <a:p>
            <a:pPr marL="457200" lvl="0" indent="0" algn="just" rtl="0">
              <a:lnSpc>
                <a:spcPct val="100000"/>
              </a:lnSpc>
              <a:spcBef>
                <a:spcPts val="0"/>
              </a:spcBef>
              <a:spcAft>
                <a:spcPts val="1100"/>
              </a:spcAft>
              <a:buNone/>
            </a:pPr>
            <a:r>
              <a:rPr lang="es" sz="1100">
                <a:solidFill>
                  <a:srgbClr val="000000"/>
                </a:solidFill>
                <a:highlight>
                  <a:srgbClr val="FCFCFC"/>
                </a:highlight>
                <a:latin typeface="Arial"/>
                <a:ea typeface="Arial"/>
                <a:cs typeface="Arial"/>
                <a:sym typeface="Arial"/>
              </a:rPr>
              <a:t>Lo que hace el regulador scuba es transformar, despresurizar el aire que está en la botella en dos etapas hasta dejarla a presión ambiental para que pueda ser respirado. El octopus es un regulador scuba de repuesto.</a:t>
            </a:r>
            <a:endParaRPr sz="1100">
              <a:solidFill>
                <a:srgbClr val="000000"/>
              </a:solidFill>
              <a:latin typeface="Arial"/>
              <a:ea typeface="Arial"/>
              <a:cs typeface="Arial"/>
              <a:sym typeface="Arial"/>
            </a:endParaRPr>
          </a:p>
        </p:txBody>
      </p:sp>
      <p:pic>
        <p:nvPicPr>
          <p:cNvPr id="323" name="Google Shape;323;p21"/>
          <p:cNvPicPr preferRelativeResize="0"/>
          <p:nvPr/>
        </p:nvPicPr>
        <p:blipFill rotWithShape="1">
          <a:blip r:embed="rId3">
            <a:alphaModFix/>
          </a:blip>
          <a:srcRect l="25384" r="24851"/>
          <a:stretch/>
        </p:blipFill>
        <p:spPr>
          <a:xfrm>
            <a:off x="7966425" y="2327725"/>
            <a:ext cx="1018774" cy="2047200"/>
          </a:xfrm>
          <a:prstGeom prst="rect">
            <a:avLst/>
          </a:prstGeom>
          <a:noFill/>
          <a:ln>
            <a:noFill/>
          </a:ln>
        </p:spPr>
      </p:pic>
      <p:pic>
        <p:nvPicPr>
          <p:cNvPr id="324" name="Google Shape;324;p21"/>
          <p:cNvPicPr preferRelativeResize="0"/>
          <p:nvPr/>
        </p:nvPicPr>
        <p:blipFill rotWithShape="1">
          <a:blip r:embed="rId4">
            <a:alphaModFix/>
          </a:blip>
          <a:srcRect l="5185" r="9102"/>
          <a:stretch/>
        </p:blipFill>
        <p:spPr>
          <a:xfrm>
            <a:off x="7429250" y="417425"/>
            <a:ext cx="1407375" cy="1642100"/>
          </a:xfrm>
          <a:prstGeom prst="rect">
            <a:avLst/>
          </a:prstGeom>
          <a:noFill/>
          <a:ln>
            <a:noFill/>
          </a:ln>
        </p:spPr>
      </p:pic>
      <p:pic>
        <p:nvPicPr>
          <p:cNvPr id="325" name="Google Shape;325;p21"/>
          <p:cNvPicPr preferRelativeResize="0"/>
          <p:nvPr/>
        </p:nvPicPr>
        <p:blipFill>
          <a:blip r:embed="rId5">
            <a:alphaModFix/>
          </a:blip>
          <a:stretch>
            <a:fillRect/>
          </a:stretch>
        </p:blipFill>
        <p:spPr>
          <a:xfrm>
            <a:off x="152400" y="2932925"/>
            <a:ext cx="1994985" cy="2058175"/>
          </a:xfrm>
          <a:prstGeom prst="rect">
            <a:avLst/>
          </a:prstGeom>
          <a:noFill/>
          <a:ln>
            <a:noFill/>
          </a:ln>
        </p:spPr>
      </p:pic>
      <p:pic>
        <p:nvPicPr>
          <p:cNvPr id="326" name="Google Shape;326;p21"/>
          <p:cNvPicPr preferRelativeResize="0"/>
          <p:nvPr/>
        </p:nvPicPr>
        <p:blipFill rotWithShape="1">
          <a:blip r:embed="rId6">
            <a:alphaModFix/>
          </a:blip>
          <a:srcRect l="13731" t="9090" r="14747" b="5315"/>
          <a:stretch/>
        </p:blipFill>
        <p:spPr>
          <a:xfrm>
            <a:off x="2532825" y="2932925"/>
            <a:ext cx="1710576" cy="2047200"/>
          </a:xfrm>
          <a:prstGeom prst="rect">
            <a:avLst/>
          </a:prstGeom>
          <a:noFill/>
          <a:ln>
            <a:noFill/>
          </a:ln>
        </p:spPr>
      </p:pic>
      <p:pic>
        <p:nvPicPr>
          <p:cNvPr id="327" name="Google Shape;327;p21"/>
          <p:cNvPicPr preferRelativeResize="0"/>
          <p:nvPr/>
        </p:nvPicPr>
        <p:blipFill rotWithShape="1">
          <a:blip r:embed="rId7">
            <a:alphaModFix/>
          </a:blip>
          <a:srcRect r="23559"/>
          <a:stretch/>
        </p:blipFill>
        <p:spPr>
          <a:xfrm>
            <a:off x="4498088" y="2822975"/>
            <a:ext cx="3213649" cy="21167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5469</Words>
  <Application>Microsoft Office PowerPoint</Application>
  <PresentationFormat>Presentación en pantalla (16:9)</PresentationFormat>
  <Paragraphs>392</Paragraphs>
  <Slides>44</Slides>
  <Notes>44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44</vt:i4>
      </vt:variant>
    </vt:vector>
  </HeadingPairs>
  <TitlesOfParts>
    <vt:vector size="51" baseType="lpstr">
      <vt:lpstr>Nunito</vt:lpstr>
      <vt:lpstr>Arial</vt:lpstr>
      <vt:lpstr>Maven Pro</vt:lpstr>
      <vt:lpstr>Trebuchet MS</vt:lpstr>
      <vt:lpstr>Calibri</vt:lpstr>
      <vt:lpstr>Times New Roman</vt:lpstr>
      <vt:lpstr>Momentum</vt:lpstr>
      <vt:lpstr>HIGIENE Y SEGURIDAD</vt:lpstr>
      <vt:lpstr>Ambientes Hiperbáricos </vt:lpstr>
      <vt:lpstr>Presentación de PowerPoint</vt:lpstr>
      <vt:lpstr>Presentación de PowerPoint</vt:lpstr>
      <vt:lpstr>Trabajos en Ambientes Hiperbáricos  Ejemplos </vt:lpstr>
      <vt:lpstr>Presentación de PowerPoint</vt:lpstr>
      <vt:lpstr>Presentación de PowerPoint</vt:lpstr>
      <vt:lpstr>Presentación de PowerPoint</vt:lpstr>
      <vt:lpstr>Presentación de PowerPoint</vt:lpstr>
      <vt:lpstr>Accidentes Podemos enumerar distintos tipos de accidentes que pueden ocurrir en las inmersiones:</vt:lpstr>
      <vt:lpstr>Presentación de PowerPoint</vt:lpstr>
      <vt:lpstr>Presentación de PowerPoint</vt:lpstr>
      <vt:lpstr>Presentación de PowerPoint</vt:lpstr>
      <vt:lpstr>TRABAJOS HIPERBÁRICOS</vt:lpstr>
      <vt:lpstr>CAJONES HERMETICOS</vt:lpstr>
      <vt:lpstr>Presentación de PowerPoint</vt:lpstr>
      <vt:lpstr>Presentación de PowerPoint</vt:lpstr>
      <vt:lpstr>Presentación de PowerPoint</vt:lpstr>
      <vt:lpstr>TÚNELES </vt:lpstr>
      <vt:lpstr>RIESGO DE TRABAJO EN TÚNELES</vt:lpstr>
      <vt:lpstr>PROTOCOLO DE SALUD Y SEGURIDAD</vt:lpstr>
      <vt:lpstr>Presentación de PowerPoint</vt:lpstr>
      <vt:lpstr>SÍNDROME DE DESCOMPRESIÓN</vt:lpstr>
      <vt:lpstr>CAMARAS HIPERBARICAS</vt:lpstr>
      <vt:lpstr>Presentación de PowerPoint</vt:lpstr>
      <vt:lpstr>Presentación de PowerPoint</vt:lpstr>
      <vt:lpstr>ELEMENTOS SOMETIDOS A PRESIÓN</vt:lpstr>
      <vt:lpstr>CLASIFICACIÓN</vt:lpstr>
      <vt:lpstr>NORMATIVA</vt:lpstr>
      <vt:lpstr>NORMATIVA DECRETO 351/79  -  CAPITULO 16  -  ART 138 al ART 144</vt:lpstr>
      <vt:lpstr>NORMATIVA DECRETO 351/79  -  CAPITULO 16  -  ART 138 al ART 144</vt:lpstr>
      <vt:lpstr>NORMATIVA DECRETO 351/79  -  CAPITULO 16  -  ART 138 al ART 144</vt:lpstr>
      <vt:lpstr>NORMATIVA DECRETO 351/79  -  CAPITULO 16  -  ART 138 al ART 144</vt:lpstr>
      <vt:lpstr>NORMATIVA DECRETO 351/79  -  CAPITULO 16  -  ART 138 al ART 144</vt:lpstr>
      <vt:lpstr>CARACTERÍSTICAS CONSTRUCTIVAS </vt:lpstr>
      <vt:lpstr>CONDICIONES GENERALES DE SEGURIDAD</vt:lpstr>
      <vt:lpstr>PRUEBA HIDRÁULICA</vt:lpstr>
      <vt:lpstr>ELEMENTOS DE UNA CALDERA</vt:lpstr>
      <vt:lpstr>INSPECCIONES</vt:lpstr>
      <vt:lpstr>AUTORIZACIÓN DE EQUIPOS</vt:lpstr>
      <vt:lpstr>RECOMENDACIONES GENERALES</vt:lpstr>
      <vt:lpstr>ACCIDENTES CON ELEMENTOS A PRESIÓN ROSARIO, 29 DE OCTUBRE DE 2019 </vt:lpstr>
      <vt:lpstr>ACCIDENTES CON ELEMENTOS A PRESIÓN BAHÍA BLANCA, 28 DE JULIO DE 2019</vt:lpstr>
      <vt:lpstr>MUCHAS 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HIGIENE Y SEGURIDAD</dc:title>
  <cp:lastModifiedBy>Cuenta Microsoft</cp:lastModifiedBy>
  <cp:revision>3</cp:revision>
  <dcterms:modified xsi:type="dcterms:W3CDTF">2022-10-14T01:40:51Z</dcterms:modified>
</cp:coreProperties>
</file>